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7938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slide" Target="../slides/slide6.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slide" Target="../slides/slide10.xml"/><Relationship Id="rId3" Type="http://schemas.openxmlformats.org/officeDocument/2006/relationships/image" Target="../media/image7.png"/><Relationship Id="rId7" Type="http://schemas.openxmlformats.org/officeDocument/2006/relationships/slide" Target="../slides/slide9.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slide" Target="../slides/slide8.xml"/><Relationship Id="rId5" Type="http://schemas.openxmlformats.org/officeDocument/2006/relationships/slide" Target="../slides/slide6.xml"/><Relationship Id="rId10" Type="http://schemas.openxmlformats.org/officeDocument/2006/relationships/slide" Target="../slides/slide12.xml"/><Relationship Id="rId4" Type="http://schemas.openxmlformats.org/officeDocument/2006/relationships/image" Target="../media/image8.png"/><Relationship Id="rId9" Type="http://schemas.openxmlformats.org/officeDocument/2006/relationships/slide" Target="../slides/slide11.xml"/></Relationships>
</file>

<file path=ppt/slideLayouts/_rels/slideLayout13.xml.rels><?xml version="1.0" encoding="UTF-8" standalone="yes"?>
<Relationships xmlns="http://schemas.openxmlformats.org/package/2006/relationships"><Relationship Id="rId8" Type="http://schemas.openxmlformats.org/officeDocument/2006/relationships/slide" Target="../slides/slide17.xml"/><Relationship Id="rId3" Type="http://schemas.openxmlformats.org/officeDocument/2006/relationships/image" Target="../media/image7.png"/><Relationship Id="rId7" Type="http://schemas.openxmlformats.org/officeDocument/2006/relationships/slide" Target="../slides/slide16.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slide" Target="../slides/slide6.xml"/><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8" Type="http://schemas.openxmlformats.org/officeDocument/2006/relationships/slide" Target="../slides/slide9.xml"/><Relationship Id="rId3" Type="http://schemas.openxmlformats.org/officeDocument/2006/relationships/image" Target="../media/image9.png"/><Relationship Id="rId7" Type="http://schemas.openxmlformats.org/officeDocument/2006/relationships/slide" Target="../slides/slide8.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slide" Target="../slides/slide6.xml"/><Relationship Id="rId11" Type="http://schemas.openxmlformats.org/officeDocument/2006/relationships/slide" Target="../slides/slide12.xml"/><Relationship Id="rId5" Type="http://schemas.openxmlformats.org/officeDocument/2006/relationships/image" Target="../media/image8.png"/><Relationship Id="rId10" Type="http://schemas.openxmlformats.org/officeDocument/2006/relationships/slide" Target="../slides/slide11.xml"/><Relationship Id="rId4" Type="http://schemas.openxmlformats.org/officeDocument/2006/relationships/image" Target="../media/image7.png"/><Relationship Id="rId9" Type="http://schemas.openxmlformats.org/officeDocument/2006/relationships/slide" Target="../slides/slide10.xml"/></Relationships>
</file>

<file path=ppt/slideLayouts/_rels/slideLayout15.xml.rels><?xml version="1.0" encoding="UTF-8" standalone="yes"?>
<Relationships xmlns="http://schemas.openxmlformats.org/package/2006/relationships"><Relationship Id="rId8" Type="http://schemas.openxmlformats.org/officeDocument/2006/relationships/slide" Target="../slides/slide16.xml"/><Relationship Id="rId3" Type="http://schemas.openxmlformats.org/officeDocument/2006/relationships/image" Target="../media/image9.png"/><Relationship Id="rId7" Type="http://schemas.openxmlformats.org/officeDocument/2006/relationships/slide" Target="../slides/slide15.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slide" Target="../slides/slide6.xml"/><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slide" Target="../slides/slide17.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slide" Target="../slides/slide6.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slide" Target="../slides/slide6.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8" Type="http://schemas.openxmlformats.org/officeDocument/2006/relationships/slide" Target="../slides/slide9.xml"/><Relationship Id="rId3" Type="http://schemas.openxmlformats.org/officeDocument/2006/relationships/image" Target="../media/image9.png"/><Relationship Id="rId7" Type="http://schemas.openxmlformats.org/officeDocument/2006/relationships/slide" Target="../slides/slide8.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slide" Target="../slides/slide6.xml"/><Relationship Id="rId11" Type="http://schemas.openxmlformats.org/officeDocument/2006/relationships/slide" Target="../slides/slide12.xml"/><Relationship Id="rId5" Type="http://schemas.openxmlformats.org/officeDocument/2006/relationships/image" Target="../media/image8.png"/><Relationship Id="rId10" Type="http://schemas.openxmlformats.org/officeDocument/2006/relationships/slide" Target="../slides/slide11.xml"/><Relationship Id="rId4" Type="http://schemas.openxmlformats.org/officeDocument/2006/relationships/image" Target="../media/image7.png"/><Relationship Id="rId9" Type="http://schemas.openxmlformats.org/officeDocument/2006/relationships/slide" Target="../slides/slide10.xml"/></Relationships>
</file>

<file path=ppt/slideLayouts/_rels/slideLayout19.xml.rels><?xml version="1.0" encoding="UTF-8" standalone="yes"?>
<Relationships xmlns="http://schemas.openxmlformats.org/package/2006/relationships"><Relationship Id="rId8" Type="http://schemas.openxmlformats.org/officeDocument/2006/relationships/slide" Target="../slides/slide9.xml"/><Relationship Id="rId3" Type="http://schemas.openxmlformats.org/officeDocument/2006/relationships/image" Target="../media/image9.png"/><Relationship Id="rId7" Type="http://schemas.openxmlformats.org/officeDocument/2006/relationships/slide" Target="../slides/slide8.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slide" Target="../slides/slide6.xml"/><Relationship Id="rId11" Type="http://schemas.openxmlformats.org/officeDocument/2006/relationships/slide" Target="../slides/slide12.xml"/><Relationship Id="rId5" Type="http://schemas.openxmlformats.org/officeDocument/2006/relationships/image" Target="../media/image8.png"/><Relationship Id="rId10" Type="http://schemas.openxmlformats.org/officeDocument/2006/relationships/slide" Target="../slides/slide11.xml"/><Relationship Id="rId4" Type="http://schemas.openxmlformats.org/officeDocument/2006/relationships/image" Target="../media/image7.png"/><Relationship Id="rId9" Type="http://schemas.openxmlformats.org/officeDocument/2006/relationships/slide" Target="../slides/slide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slide" Target="../slides/slide16.xml"/><Relationship Id="rId3" Type="http://schemas.openxmlformats.org/officeDocument/2006/relationships/image" Target="../media/image9.png"/><Relationship Id="rId7" Type="http://schemas.openxmlformats.org/officeDocument/2006/relationships/slide" Target="../slides/slide15.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slide" Target="../slides/slide6.xml"/><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slide" Target="../slides/slide17.xml"/></Relationships>
</file>

<file path=ppt/slideLayouts/_rels/slideLayout21.xml.rels><?xml version="1.0" encoding="UTF-8" standalone="yes"?>
<Relationships xmlns="http://schemas.openxmlformats.org/package/2006/relationships"><Relationship Id="rId8" Type="http://schemas.openxmlformats.org/officeDocument/2006/relationships/slide" Target="../slides/slide16.xml"/><Relationship Id="rId3" Type="http://schemas.openxmlformats.org/officeDocument/2006/relationships/image" Target="../media/image9.png"/><Relationship Id="rId7" Type="http://schemas.openxmlformats.org/officeDocument/2006/relationships/slide" Target="../slides/slide15.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slide" Target="../slides/slide6.xml"/><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slide" Target="../slides/slide1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443216" y="182880"/>
            <a:ext cx="1609344" cy="539496"/>
          </a:xfrm>
          <a:prstGeom prst="rect">
            <a:avLst/>
          </a:prstGeom>
        </p:spPr>
      </p:pic>
      <p:sp>
        <p:nvSpPr>
          <p:cNvPr id="4" name="MasterShapeName"/>
          <p:cNvSpPr/>
          <p:nvPr/>
        </p:nvSpPr>
        <p:spPr>
          <a:xfrm>
            <a:off x="7443216" y="210312"/>
            <a:ext cx="1609344" cy="484632"/>
          </a:xfrm>
          <a:prstGeom prst="rect">
            <a:avLst/>
          </a:prstGeom>
          <a:noFill/>
          <a:ln/>
        </p:spPr>
        <p:txBody>
          <a:bodyPr/>
          <a:lstStyle/>
          <a:p>
            <a:endParaRPr lang="zh-CN" altLang="en-US"/>
          </a:p>
        </p:txBody>
      </p:sp>
      <p:pic>
        <p:nvPicPr>
          <p:cNvPr id="5" name="MasterShapeName" descr="preencoded.png"/>
          <p:cNvPicPr>
            <a:picLocks noChangeAspect="1"/>
          </p:cNvPicPr>
          <p:nvPr/>
        </p:nvPicPr>
        <p:blipFill>
          <a:blip r:embed="rId4"/>
          <a:stretch>
            <a:fillRect/>
          </a:stretch>
        </p:blipFill>
        <p:spPr>
          <a:xfrm>
            <a:off x="9354312" y="155448"/>
            <a:ext cx="2331720" cy="539496"/>
          </a:xfrm>
          <a:prstGeom prst="rect">
            <a:avLst/>
          </a:prstGeom>
        </p:spPr>
      </p:pic>
      <p:pic>
        <p:nvPicPr>
          <p:cNvPr id="6" name="MasterShapeName" descr="preencoded.png"/>
          <p:cNvPicPr>
            <a:picLocks noChangeAspect="1"/>
          </p:cNvPicPr>
          <p:nvPr/>
        </p:nvPicPr>
        <p:blipFill>
          <a:blip r:embed="rId5"/>
          <a:stretch>
            <a:fillRect/>
          </a:stretch>
        </p:blipFill>
        <p:spPr>
          <a:xfrm>
            <a:off x="9601200" y="246888"/>
            <a:ext cx="393192" cy="356616"/>
          </a:xfrm>
          <a:prstGeom prst="rect">
            <a:avLst/>
          </a:prstGeom>
        </p:spPr>
      </p:pic>
      <p:sp>
        <p:nvSpPr>
          <p:cNvPr id="7" name="MasterShapeName?linknodeid=back_to_first_catalog&amp;color=RGB(245,0,0)">
            <a:hlinkClick r:id="rId6" action="ppaction://hlinksldjump"/>
          </p:cNvPr>
          <p:cNvSpPr/>
          <p:nvPr/>
        </p:nvSpPr>
        <p:spPr>
          <a:xfrm>
            <a:off x="10003536" y="182880"/>
            <a:ext cx="1545336"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返回目录</a:t>
            </a:r>
            <a:endParaRPr lang="en-US" sz="28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mc=目录配置1#af9a37099,af9a37099,38172e38b,d29d5c79c,a29a284a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9354312" y="155448"/>
            <a:ext cx="2331720" cy="539496"/>
          </a:xfrm>
          <a:prstGeom prst="rect">
            <a:avLst/>
          </a:prstGeom>
        </p:spPr>
      </p:pic>
      <p:pic>
        <p:nvPicPr>
          <p:cNvPr id="4" name="MasterShapeName" descr="preencoded.png"/>
          <p:cNvPicPr>
            <a:picLocks noChangeAspect="1"/>
          </p:cNvPicPr>
          <p:nvPr/>
        </p:nvPicPr>
        <p:blipFill>
          <a:blip r:embed="rId4"/>
          <a:stretch>
            <a:fillRect/>
          </a:stretch>
        </p:blipFill>
        <p:spPr>
          <a:xfrm>
            <a:off x="9601200" y="246888"/>
            <a:ext cx="393192" cy="356616"/>
          </a:xfrm>
          <a:prstGeom prst="rect">
            <a:avLst/>
          </a:prstGeom>
        </p:spPr>
      </p:pic>
      <p:sp>
        <p:nvSpPr>
          <p:cNvPr id="5" name="MasterShapeName?linknodeid=back_to_first_catalog&amp;color=RGB(245,0,0)">
            <a:hlinkClick r:id="rId5" action="ppaction://hlinksldjump"/>
          </p:cNvPr>
          <p:cNvSpPr/>
          <p:nvPr/>
        </p:nvSpPr>
        <p:spPr>
          <a:xfrm>
            <a:off x="10003536" y="182880"/>
            <a:ext cx="1545336"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返回目录</a:t>
            </a:r>
            <a:endParaRPr lang="en-US" sz="2800" dirty="0"/>
          </a:p>
        </p:txBody>
      </p:sp>
      <p:sp>
        <p:nvSpPr>
          <p:cNvPr id="6" name="C_0#auto_editor_catalog_3?lid=ba58eac20&amp;amp;amp;amp;cid=ba58eac20">
            <a:hlinkClick r:id="rId6" action="ppaction://hlinksldjump"/>
          </p:cNvPr>
          <p:cNvSpPr/>
          <p:nvPr/>
        </p:nvSpPr>
        <p:spPr>
          <a:xfrm>
            <a:off x="4498848"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7" name="C_0#auto_editor_catalog_3?lid=255e49fad&amp;amp;amp;amp;cid=255e49fad">
            <a:hlinkClick r:id="rId7"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8" name="C_0#auto_editor_catalog_3?lid=7031d67aa&amp;amp;amp;amp;cid=7031d67aa">
            <a:hlinkClick r:id="rId8"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
        <p:nvSpPr>
          <p:cNvPr id="9" name="C_0#auto_editor_catalog_3?lid=73cdb89a1&amp;amp;amp;amp;cid=73cdb89a1">
            <a:hlinkClick r:id="rId9"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4</a:t>
            </a:r>
            <a:endParaRPr lang="en-US" sz="1800" dirty="0"/>
          </a:p>
        </p:txBody>
      </p:sp>
      <p:sp>
        <p:nvSpPr>
          <p:cNvPr id="10" name="C_0#auto_editor_catalog_3?lid=aad4ac1ea&amp;amp;amp;amp;cid=aad4ac1ea">
            <a:hlinkClick r:id="rId10" action="ppaction://hlinksldjump"/>
          </p:cNvPr>
          <p:cNvSpPr/>
          <p:nvPr/>
        </p:nvSpPr>
        <p:spPr>
          <a:xfrm>
            <a:off x="718718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5</a:t>
            </a:r>
            <a:endParaRPr lang="en-US" sz="1800" dirty="0"/>
          </a:p>
        </p:txBody>
      </p:sp>
      <p:sp>
        <p:nvSpPr>
          <p:cNvPr id="11" name="C_0#auto_editor_catalog_3?lid=ba58eac20&amp;amp;amp;amp;cid=ba58eac20">
            <a:hlinkClick r:id="rId6" action="ppaction://hlinksldjump"/>
          </p:cNvPr>
          <p:cNvSpPr/>
          <p:nvPr/>
        </p:nvSpPr>
        <p:spPr>
          <a:xfrm>
            <a:off x="4498848"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12" name="C_0#auto_editor_catalog_3?lid=255e49fad&amp;amp;amp;amp;cid=255e49fad">
            <a:hlinkClick r:id="rId7"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3" name="C_0#auto_editor_catalog_3?lid=7031d67aa&amp;amp;amp;amp;cid=7031d67aa">
            <a:hlinkClick r:id="rId8"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
        <p:nvSpPr>
          <p:cNvPr id="14" name="C_0#auto_editor_catalog_3?lid=73cdb89a1&amp;amp;amp;amp;cid=73cdb89a1">
            <a:hlinkClick r:id="rId9"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4</a:t>
            </a:r>
            <a:endParaRPr lang="en-US" sz="1800" dirty="0"/>
          </a:p>
        </p:txBody>
      </p:sp>
      <p:sp>
        <p:nvSpPr>
          <p:cNvPr id="15" name="C_0#auto_editor_catalog_3?lid=aad4ac1ea&amp;amp;amp;amp;cid=aad4ac1ea">
            <a:hlinkClick r:id="rId10" action="ppaction://hlinksldjump"/>
          </p:cNvPr>
          <p:cNvSpPr/>
          <p:nvPr/>
        </p:nvSpPr>
        <p:spPr>
          <a:xfrm>
            <a:off x="718718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5</a:t>
            </a:r>
            <a:endParaRPr lang="en-US" sz="18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mc=目录配置1#af9a37099,d3b304950,6f56a57f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9354312" y="155448"/>
            <a:ext cx="2331720" cy="539496"/>
          </a:xfrm>
          <a:prstGeom prst="rect">
            <a:avLst/>
          </a:prstGeom>
        </p:spPr>
      </p:pic>
      <p:pic>
        <p:nvPicPr>
          <p:cNvPr id="4" name="MasterShapeName" descr="preencoded.png"/>
          <p:cNvPicPr>
            <a:picLocks noChangeAspect="1"/>
          </p:cNvPicPr>
          <p:nvPr/>
        </p:nvPicPr>
        <p:blipFill>
          <a:blip r:embed="rId4"/>
          <a:stretch>
            <a:fillRect/>
          </a:stretch>
        </p:blipFill>
        <p:spPr>
          <a:xfrm>
            <a:off x="9601200" y="246888"/>
            <a:ext cx="393192" cy="356616"/>
          </a:xfrm>
          <a:prstGeom prst="rect">
            <a:avLst/>
          </a:prstGeom>
        </p:spPr>
      </p:pic>
      <p:sp>
        <p:nvSpPr>
          <p:cNvPr id="5" name="MasterShapeName?linknodeid=back_to_first_catalog&amp;color=RGB(245,0,0)">
            <a:hlinkClick r:id="rId5" action="ppaction://hlinksldjump"/>
          </p:cNvPr>
          <p:cNvSpPr/>
          <p:nvPr/>
        </p:nvSpPr>
        <p:spPr>
          <a:xfrm>
            <a:off x="10003536" y="182880"/>
            <a:ext cx="1545336"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返回目录</a:t>
            </a:r>
            <a:endParaRPr lang="en-US" sz="2800" dirty="0"/>
          </a:p>
        </p:txBody>
      </p:sp>
      <p:sp>
        <p:nvSpPr>
          <p:cNvPr id="6" name="C_0#auto_editor_catalog_9?lid=296fbf6de&amp;amp;amp;amp;cid=296fbf6de">
            <a:hlinkClick r:id="rId6"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7" name="C_0#auto_editor_catalog_9?lid=26ccc9a2a&amp;amp;amp;amp;cid=26ccc9a2a">
            <a:hlinkClick r:id="rId7"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8" name="C_0#auto_editor_catalog_9?lid=d303da8cb&amp;amp;amp;amp;cid=d303da8cb">
            <a:hlinkClick r:id="rId8"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
        <p:nvSpPr>
          <p:cNvPr id="9" name="C_0#auto_editor_catalog_9?lid=296fbf6de&amp;amp;amp;amp;cid=296fbf6de">
            <a:hlinkClick r:id="rId6"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10" name="C_0#auto_editor_catalog_9?lid=26ccc9a2a&amp;amp;amp;amp;cid=26ccc9a2a">
            <a:hlinkClick r:id="rId7"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1" name="C_0#auto_editor_catalog_9?lid=d303da8cb&amp;amp;amp;amp;cid=d303da8cb">
            <a:hlinkClick r:id="rId8"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mc=目录配置1#af9a37099,af9a37099,38172e38b,d29d5c79c,a29a284a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443216" y="182880"/>
            <a:ext cx="1609344" cy="539496"/>
          </a:xfrm>
          <a:prstGeom prst="rect">
            <a:avLst/>
          </a:prstGeom>
        </p:spPr>
      </p:pic>
      <p:sp>
        <p:nvSpPr>
          <p:cNvPr id="4" name="MasterShapeName"/>
          <p:cNvSpPr/>
          <p:nvPr/>
        </p:nvSpPr>
        <p:spPr>
          <a:xfrm>
            <a:off x="7443216" y="210312"/>
            <a:ext cx="1609344" cy="484632"/>
          </a:xfrm>
          <a:prstGeom prst="rect">
            <a:avLst/>
          </a:prstGeom>
          <a:noFill/>
          <a:ln/>
        </p:spPr>
        <p:txBody>
          <a:bodyPr/>
          <a:lstStyle/>
          <a:p>
            <a:endParaRPr lang="zh-CN" altLang="en-US"/>
          </a:p>
        </p:txBody>
      </p:sp>
      <p:pic>
        <p:nvPicPr>
          <p:cNvPr id="5" name="MasterShapeName" descr="preencoded.png"/>
          <p:cNvPicPr>
            <a:picLocks noChangeAspect="1"/>
          </p:cNvPicPr>
          <p:nvPr/>
        </p:nvPicPr>
        <p:blipFill>
          <a:blip r:embed="rId4"/>
          <a:stretch>
            <a:fillRect/>
          </a:stretch>
        </p:blipFill>
        <p:spPr>
          <a:xfrm>
            <a:off x="9354312" y="155448"/>
            <a:ext cx="2331720" cy="539496"/>
          </a:xfrm>
          <a:prstGeom prst="rect">
            <a:avLst/>
          </a:prstGeom>
        </p:spPr>
      </p:pic>
      <p:pic>
        <p:nvPicPr>
          <p:cNvPr id="6" name="MasterShapeName" descr="preencoded.png"/>
          <p:cNvPicPr>
            <a:picLocks noChangeAspect="1"/>
          </p:cNvPicPr>
          <p:nvPr/>
        </p:nvPicPr>
        <p:blipFill>
          <a:blip r:embed="rId5"/>
          <a:stretch>
            <a:fillRect/>
          </a:stretch>
        </p:blipFill>
        <p:spPr>
          <a:xfrm>
            <a:off x="9601200" y="246888"/>
            <a:ext cx="393192" cy="356616"/>
          </a:xfrm>
          <a:prstGeom prst="rect">
            <a:avLst/>
          </a:prstGeom>
        </p:spPr>
      </p:pic>
      <p:sp>
        <p:nvSpPr>
          <p:cNvPr id="7" name="MasterShapeName?linknodeid=back_to_first_catalog&amp;color=RGB(245,0,0)">
            <a:hlinkClick r:id="rId6" action="ppaction://hlinksldjump"/>
          </p:cNvPr>
          <p:cNvSpPr/>
          <p:nvPr/>
        </p:nvSpPr>
        <p:spPr>
          <a:xfrm>
            <a:off x="10003536" y="182880"/>
            <a:ext cx="1545336"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返回目录</a:t>
            </a:r>
            <a:endParaRPr lang="en-US" sz="2800" dirty="0"/>
          </a:p>
        </p:txBody>
      </p:sp>
      <p:sp>
        <p:nvSpPr>
          <p:cNvPr id="8" name="C_0#auto_editor_catalog_3?lid=ba58eac20&amp;amp;amp;amp;cid=ba58eac20">
            <a:hlinkClick r:id="rId7" action="ppaction://hlinksldjump"/>
          </p:cNvPr>
          <p:cNvSpPr/>
          <p:nvPr/>
        </p:nvSpPr>
        <p:spPr>
          <a:xfrm>
            <a:off x="4498848"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9" name="C_0#auto_editor_catalog_3?lid=255e49fad&amp;amp;amp;amp;cid=255e49fad">
            <a:hlinkClick r:id="rId8"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0" name="C_0#auto_editor_catalog_3?lid=7031d67aa&amp;amp;amp;amp;cid=7031d67aa">
            <a:hlinkClick r:id="rId9"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
        <p:nvSpPr>
          <p:cNvPr id="11" name="C_0#auto_editor_catalog_3?lid=73cdb89a1&amp;amp;amp;amp;cid=73cdb89a1">
            <a:hlinkClick r:id="rId10"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4</a:t>
            </a:r>
            <a:endParaRPr lang="en-US" sz="1800" dirty="0"/>
          </a:p>
        </p:txBody>
      </p:sp>
      <p:sp>
        <p:nvSpPr>
          <p:cNvPr id="12" name="C_0#auto_editor_catalog_3?lid=aad4ac1ea&amp;amp;amp;amp;cid=aad4ac1ea">
            <a:hlinkClick r:id="rId11" action="ppaction://hlinksldjump"/>
          </p:cNvPr>
          <p:cNvSpPr/>
          <p:nvPr/>
        </p:nvSpPr>
        <p:spPr>
          <a:xfrm>
            <a:off x="718718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5</a:t>
            </a:r>
            <a:endParaRPr lang="en-US" sz="1800" dirty="0"/>
          </a:p>
        </p:txBody>
      </p:sp>
      <p:sp>
        <p:nvSpPr>
          <p:cNvPr id="13" name="C_0#auto_editor_catalog_3?lid=ba58eac20&amp;amp;amp;amp;cid=ba58eac20">
            <a:hlinkClick r:id="rId7" action="ppaction://hlinksldjump"/>
          </p:cNvPr>
          <p:cNvSpPr/>
          <p:nvPr/>
        </p:nvSpPr>
        <p:spPr>
          <a:xfrm>
            <a:off x="4498848"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14" name="C_0#auto_editor_catalog_3?lid=255e49fad&amp;amp;amp;amp;cid=255e49fad">
            <a:hlinkClick r:id="rId8"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5" name="C_0#auto_editor_catalog_3?lid=7031d67aa&amp;amp;amp;amp;cid=7031d67aa">
            <a:hlinkClick r:id="rId9"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
        <p:nvSpPr>
          <p:cNvPr id="16" name="C_0#auto_editor_catalog_3?lid=73cdb89a1&amp;amp;amp;amp;cid=73cdb89a1">
            <a:hlinkClick r:id="rId10"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4</a:t>
            </a:r>
            <a:endParaRPr lang="en-US" sz="1800" dirty="0"/>
          </a:p>
        </p:txBody>
      </p:sp>
      <p:sp>
        <p:nvSpPr>
          <p:cNvPr id="17" name="C_0#auto_editor_catalog_3?lid=aad4ac1ea&amp;amp;amp;amp;cid=aad4ac1ea">
            <a:hlinkClick r:id="rId11" action="ppaction://hlinksldjump"/>
          </p:cNvPr>
          <p:cNvSpPr/>
          <p:nvPr/>
        </p:nvSpPr>
        <p:spPr>
          <a:xfrm>
            <a:off x="718718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5</a:t>
            </a:r>
            <a:endParaRPr lang="en-US" sz="1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mc=目录配置1#af9a37099,d3b304950,6f56a57f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443216" y="182880"/>
            <a:ext cx="1609344" cy="539496"/>
          </a:xfrm>
          <a:prstGeom prst="rect">
            <a:avLst/>
          </a:prstGeom>
        </p:spPr>
      </p:pic>
      <p:sp>
        <p:nvSpPr>
          <p:cNvPr id="4" name="MasterShapeName"/>
          <p:cNvSpPr/>
          <p:nvPr/>
        </p:nvSpPr>
        <p:spPr>
          <a:xfrm>
            <a:off x="7443216" y="210312"/>
            <a:ext cx="1609344" cy="484632"/>
          </a:xfrm>
          <a:prstGeom prst="rect">
            <a:avLst/>
          </a:prstGeom>
          <a:noFill/>
          <a:ln/>
        </p:spPr>
        <p:txBody>
          <a:bodyPr/>
          <a:lstStyle/>
          <a:p>
            <a:endParaRPr lang="zh-CN" altLang="en-US"/>
          </a:p>
        </p:txBody>
      </p:sp>
      <p:pic>
        <p:nvPicPr>
          <p:cNvPr id="5" name="MasterShapeName" descr="preencoded.png"/>
          <p:cNvPicPr>
            <a:picLocks noChangeAspect="1"/>
          </p:cNvPicPr>
          <p:nvPr/>
        </p:nvPicPr>
        <p:blipFill>
          <a:blip r:embed="rId4"/>
          <a:stretch>
            <a:fillRect/>
          </a:stretch>
        </p:blipFill>
        <p:spPr>
          <a:xfrm>
            <a:off x="9354312" y="155448"/>
            <a:ext cx="2331720" cy="539496"/>
          </a:xfrm>
          <a:prstGeom prst="rect">
            <a:avLst/>
          </a:prstGeom>
        </p:spPr>
      </p:pic>
      <p:pic>
        <p:nvPicPr>
          <p:cNvPr id="6" name="MasterShapeName" descr="preencoded.png"/>
          <p:cNvPicPr>
            <a:picLocks noChangeAspect="1"/>
          </p:cNvPicPr>
          <p:nvPr/>
        </p:nvPicPr>
        <p:blipFill>
          <a:blip r:embed="rId5"/>
          <a:stretch>
            <a:fillRect/>
          </a:stretch>
        </p:blipFill>
        <p:spPr>
          <a:xfrm>
            <a:off x="9601200" y="246888"/>
            <a:ext cx="393192" cy="356616"/>
          </a:xfrm>
          <a:prstGeom prst="rect">
            <a:avLst/>
          </a:prstGeom>
        </p:spPr>
      </p:pic>
      <p:sp>
        <p:nvSpPr>
          <p:cNvPr id="7" name="MasterShapeName?linknodeid=back_to_first_catalog&amp;color=RGB(245,0,0)">
            <a:hlinkClick r:id="rId6" action="ppaction://hlinksldjump"/>
          </p:cNvPr>
          <p:cNvSpPr/>
          <p:nvPr/>
        </p:nvSpPr>
        <p:spPr>
          <a:xfrm>
            <a:off x="10003536" y="182880"/>
            <a:ext cx="1545336"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返回目录</a:t>
            </a:r>
            <a:endParaRPr lang="en-US" sz="2800" dirty="0"/>
          </a:p>
        </p:txBody>
      </p:sp>
      <p:sp>
        <p:nvSpPr>
          <p:cNvPr id="8" name="C_0#auto_editor_catalog_9?lid=296fbf6de&amp;amp;amp;amp;cid=296fbf6de">
            <a:hlinkClick r:id="rId7"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9" name="C_0#auto_editor_catalog_9?lid=26ccc9a2a&amp;amp;amp;amp;cid=26ccc9a2a">
            <a:hlinkClick r:id="rId8"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0" name="C_0#auto_editor_catalog_9?lid=d303da8cb&amp;amp;amp;amp;cid=d303da8cb">
            <a:hlinkClick r:id="rId9"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
        <p:nvSpPr>
          <p:cNvPr id="11" name="C_0#auto_editor_catalog_9?lid=296fbf6de&amp;amp;amp;amp;cid=296fbf6de">
            <a:hlinkClick r:id="rId7"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12" name="C_0#auto_editor_catalog_9?lid=26ccc9a2a&amp;amp;amp;amp;cid=26ccc9a2a">
            <a:hlinkClick r:id="rId8"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3" name="C_0#auto_editor_catalog_9?lid=d303da8cb&amp;amp;amp;amp;cid=d303da8cb">
            <a:hlinkClick r:id="rId9"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38172e38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443216" y="182880"/>
            <a:ext cx="1609344" cy="539496"/>
          </a:xfrm>
          <a:prstGeom prst="rect">
            <a:avLst/>
          </a:prstGeom>
        </p:spPr>
      </p:pic>
      <p:sp>
        <p:nvSpPr>
          <p:cNvPr id="4" name="MasterShapeName"/>
          <p:cNvSpPr/>
          <p:nvPr/>
        </p:nvSpPr>
        <p:spPr>
          <a:xfrm>
            <a:off x="7443216" y="210312"/>
            <a:ext cx="1609344"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刷基础</a:t>
            </a:r>
            <a:endParaRPr lang="en-US" sz="2800" dirty="0"/>
          </a:p>
        </p:txBody>
      </p:sp>
      <p:pic>
        <p:nvPicPr>
          <p:cNvPr id="5" name="MasterShapeName" descr="preencoded.png"/>
          <p:cNvPicPr>
            <a:picLocks noChangeAspect="1"/>
          </p:cNvPicPr>
          <p:nvPr/>
        </p:nvPicPr>
        <p:blipFill>
          <a:blip r:embed="rId4"/>
          <a:stretch>
            <a:fillRect/>
          </a:stretch>
        </p:blipFill>
        <p:spPr>
          <a:xfrm>
            <a:off x="9354312" y="155448"/>
            <a:ext cx="2331720" cy="539496"/>
          </a:xfrm>
          <a:prstGeom prst="rect">
            <a:avLst/>
          </a:prstGeom>
        </p:spPr>
      </p:pic>
      <p:pic>
        <p:nvPicPr>
          <p:cNvPr id="6" name="MasterShapeName" descr="preencoded.png"/>
          <p:cNvPicPr>
            <a:picLocks noChangeAspect="1"/>
          </p:cNvPicPr>
          <p:nvPr/>
        </p:nvPicPr>
        <p:blipFill>
          <a:blip r:embed="rId5"/>
          <a:stretch>
            <a:fillRect/>
          </a:stretch>
        </p:blipFill>
        <p:spPr>
          <a:xfrm>
            <a:off x="9601200" y="246888"/>
            <a:ext cx="393192" cy="356616"/>
          </a:xfrm>
          <a:prstGeom prst="rect">
            <a:avLst/>
          </a:prstGeom>
        </p:spPr>
      </p:pic>
      <p:sp>
        <p:nvSpPr>
          <p:cNvPr id="7" name="MasterShapeName?linknodeid=back_to_first_catalog&amp;color=RGB(245,0,0)">
            <a:hlinkClick r:id="rId6" action="ppaction://hlinksldjump"/>
          </p:cNvPr>
          <p:cNvSpPr/>
          <p:nvPr/>
        </p:nvSpPr>
        <p:spPr>
          <a:xfrm>
            <a:off x="10003536" y="182880"/>
            <a:ext cx="1545336"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返回目录</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d3b30495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443216" y="182880"/>
            <a:ext cx="1609344" cy="539496"/>
          </a:xfrm>
          <a:prstGeom prst="rect">
            <a:avLst/>
          </a:prstGeom>
        </p:spPr>
      </p:pic>
      <p:sp>
        <p:nvSpPr>
          <p:cNvPr id="4" name="MasterShapeName"/>
          <p:cNvSpPr/>
          <p:nvPr/>
        </p:nvSpPr>
        <p:spPr>
          <a:xfrm>
            <a:off x="7443216" y="210312"/>
            <a:ext cx="1609344"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刷提升</a:t>
            </a:r>
            <a:endParaRPr lang="en-US" sz="2800" dirty="0"/>
          </a:p>
        </p:txBody>
      </p:sp>
      <p:pic>
        <p:nvPicPr>
          <p:cNvPr id="5" name="MasterShapeName" descr="preencoded.png"/>
          <p:cNvPicPr>
            <a:picLocks noChangeAspect="1"/>
          </p:cNvPicPr>
          <p:nvPr/>
        </p:nvPicPr>
        <p:blipFill>
          <a:blip r:embed="rId4"/>
          <a:stretch>
            <a:fillRect/>
          </a:stretch>
        </p:blipFill>
        <p:spPr>
          <a:xfrm>
            <a:off x="9354312" y="155448"/>
            <a:ext cx="2331720" cy="539496"/>
          </a:xfrm>
          <a:prstGeom prst="rect">
            <a:avLst/>
          </a:prstGeom>
        </p:spPr>
      </p:pic>
      <p:pic>
        <p:nvPicPr>
          <p:cNvPr id="6" name="MasterShapeName" descr="preencoded.png"/>
          <p:cNvPicPr>
            <a:picLocks noChangeAspect="1"/>
          </p:cNvPicPr>
          <p:nvPr/>
        </p:nvPicPr>
        <p:blipFill>
          <a:blip r:embed="rId5"/>
          <a:stretch>
            <a:fillRect/>
          </a:stretch>
        </p:blipFill>
        <p:spPr>
          <a:xfrm>
            <a:off x="9601200" y="246888"/>
            <a:ext cx="393192" cy="356616"/>
          </a:xfrm>
          <a:prstGeom prst="rect">
            <a:avLst/>
          </a:prstGeom>
        </p:spPr>
      </p:pic>
      <p:sp>
        <p:nvSpPr>
          <p:cNvPr id="7" name="MasterShapeName?linknodeid=back_to_first_catalog&amp;color=RGB(245,0,0)">
            <a:hlinkClick r:id="rId6" action="ppaction://hlinksldjump"/>
          </p:cNvPr>
          <p:cNvSpPr/>
          <p:nvPr/>
        </p:nvSpPr>
        <p:spPr>
          <a:xfrm>
            <a:off x="10003536" y="182880"/>
            <a:ext cx="1545336"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返回目录</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mc=目录配置1#af9a37099,af9a37099,38172e38b,d29d5c79c,a29a284a8#df=38172e38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443216" y="182880"/>
            <a:ext cx="1609344" cy="539496"/>
          </a:xfrm>
          <a:prstGeom prst="rect">
            <a:avLst/>
          </a:prstGeom>
        </p:spPr>
      </p:pic>
      <p:sp>
        <p:nvSpPr>
          <p:cNvPr id="4" name="MasterShapeName"/>
          <p:cNvSpPr/>
          <p:nvPr/>
        </p:nvSpPr>
        <p:spPr>
          <a:xfrm>
            <a:off x="7443216" y="210312"/>
            <a:ext cx="1609344"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刷基础</a:t>
            </a:r>
            <a:endParaRPr lang="en-US" sz="2800" dirty="0"/>
          </a:p>
        </p:txBody>
      </p:sp>
      <p:pic>
        <p:nvPicPr>
          <p:cNvPr id="5" name="MasterShapeName" descr="preencoded.png"/>
          <p:cNvPicPr>
            <a:picLocks noChangeAspect="1"/>
          </p:cNvPicPr>
          <p:nvPr/>
        </p:nvPicPr>
        <p:blipFill>
          <a:blip r:embed="rId4"/>
          <a:stretch>
            <a:fillRect/>
          </a:stretch>
        </p:blipFill>
        <p:spPr>
          <a:xfrm>
            <a:off x="9354312" y="155448"/>
            <a:ext cx="2331720" cy="539496"/>
          </a:xfrm>
          <a:prstGeom prst="rect">
            <a:avLst/>
          </a:prstGeom>
        </p:spPr>
      </p:pic>
      <p:pic>
        <p:nvPicPr>
          <p:cNvPr id="6" name="MasterShapeName" descr="preencoded.png"/>
          <p:cNvPicPr>
            <a:picLocks noChangeAspect="1"/>
          </p:cNvPicPr>
          <p:nvPr/>
        </p:nvPicPr>
        <p:blipFill>
          <a:blip r:embed="rId5"/>
          <a:stretch>
            <a:fillRect/>
          </a:stretch>
        </p:blipFill>
        <p:spPr>
          <a:xfrm>
            <a:off x="9601200" y="246888"/>
            <a:ext cx="393192" cy="356616"/>
          </a:xfrm>
          <a:prstGeom prst="rect">
            <a:avLst/>
          </a:prstGeom>
        </p:spPr>
      </p:pic>
      <p:sp>
        <p:nvSpPr>
          <p:cNvPr id="7" name="MasterShapeName?linknodeid=back_to_first_catalog&amp;color=RGB(245,0,0)">
            <a:hlinkClick r:id="rId6" action="ppaction://hlinksldjump"/>
          </p:cNvPr>
          <p:cNvSpPr/>
          <p:nvPr/>
        </p:nvSpPr>
        <p:spPr>
          <a:xfrm>
            <a:off x="10003536" y="182880"/>
            <a:ext cx="1545336"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返回目录</a:t>
            </a:r>
            <a:endParaRPr lang="en-US" sz="2800" dirty="0"/>
          </a:p>
        </p:txBody>
      </p:sp>
      <p:sp>
        <p:nvSpPr>
          <p:cNvPr id="8" name="C_0#auto_editor_catalog_3?lid=ba58eac20&amp;amp;amp;amp;cid=ba58eac20">
            <a:hlinkClick r:id="rId7" action="ppaction://hlinksldjump"/>
          </p:cNvPr>
          <p:cNvSpPr/>
          <p:nvPr/>
        </p:nvSpPr>
        <p:spPr>
          <a:xfrm>
            <a:off x="4498848"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9" name="C_0#auto_editor_catalog_3?lid=255e49fad&amp;amp;amp;amp;cid=255e49fad">
            <a:hlinkClick r:id="rId8"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0" name="C_0#auto_editor_catalog_3?lid=7031d67aa&amp;amp;amp;amp;cid=7031d67aa">
            <a:hlinkClick r:id="rId9"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
        <p:nvSpPr>
          <p:cNvPr id="11" name="C_0#auto_editor_catalog_3?lid=73cdb89a1&amp;amp;amp;amp;cid=73cdb89a1">
            <a:hlinkClick r:id="rId10"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4</a:t>
            </a:r>
            <a:endParaRPr lang="en-US" sz="1800" dirty="0"/>
          </a:p>
        </p:txBody>
      </p:sp>
      <p:sp>
        <p:nvSpPr>
          <p:cNvPr id="12" name="C_0#auto_editor_catalog_3?lid=aad4ac1ea&amp;amp;amp;amp;cid=aad4ac1ea">
            <a:hlinkClick r:id="rId11" action="ppaction://hlinksldjump"/>
          </p:cNvPr>
          <p:cNvSpPr/>
          <p:nvPr/>
        </p:nvSpPr>
        <p:spPr>
          <a:xfrm>
            <a:off x="718718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5</a:t>
            </a:r>
            <a:endParaRPr lang="en-US" sz="1800" dirty="0"/>
          </a:p>
        </p:txBody>
      </p:sp>
      <p:sp>
        <p:nvSpPr>
          <p:cNvPr id="13" name="C_0#auto_editor_catalog_3?lid=ba58eac20&amp;amp;amp;amp;cid=ba58eac20">
            <a:hlinkClick r:id="rId7" action="ppaction://hlinksldjump"/>
          </p:cNvPr>
          <p:cNvSpPr/>
          <p:nvPr/>
        </p:nvSpPr>
        <p:spPr>
          <a:xfrm>
            <a:off x="4498848"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14" name="C_0#auto_editor_catalog_3?lid=255e49fad&amp;amp;amp;amp;cid=255e49fad">
            <a:hlinkClick r:id="rId8"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5" name="C_0#auto_editor_catalog_3?lid=7031d67aa&amp;amp;amp;amp;cid=7031d67aa">
            <a:hlinkClick r:id="rId9"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
        <p:nvSpPr>
          <p:cNvPr id="16" name="C_0#auto_editor_catalog_3?lid=73cdb89a1&amp;amp;amp;amp;cid=73cdb89a1">
            <a:hlinkClick r:id="rId10"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4</a:t>
            </a:r>
            <a:endParaRPr lang="en-US" sz="1800" dirty="0"/>
          </a:p>
        </p:txBody>
      </p:sp>
      <p:sp>
        <p:nvSpPr>
          <p:cNvPr id="17" name="C_0#auto_editor_catalog_3?lid=aad4ac1ea&amp;amp;amp;amp;cid=aad4ac1ea">
            <a:hlinkClick r:id="rId11" action="ppaction://hlinksldjump"/>
          </p:cNvPr>
          <p:cNvSpPr/>
          <p:nvPr/>
        </p:nvSpPr>
        <p:spPr>
          <a:xfrm>
            <a:off x="718718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5</a:t>
            </a:r>
            <a:endParaRPr lang="en-US" sz="1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mc=目录配置1#af9a37099,af9a37099,38172e38b,d29d5c79c,a29a284a8#df=d3b30495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443216" y="182880"/>
            <a:ext cx="1609344" cy="539496"/>
          </a:xfrm>
          <a:prstGeom prst="rect">
            <a:avLst/>
          </a:prstGeom>
        </p:spPr>
      </p:pic>
      <p:sp>
        <p:nvSpPr>
          <p:cNvPr id="4" name="MasterShapeName"/>
          <p:cNvSpPr/>
          <p:nvPr/>
        </p:nvSpPr>
        <p:spPr>
          <a:xfrm>
            <a:off x="7443216" y="210312"/>
            <a:ext cx="1609344"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刷提升</a:t>
            </a:r>
            <a:endParaRPr lang="en-US" sz="2800" dirty="0"/>
          </a:p>
        </p:txBody>
      </p:sp>
      <p:pic>
        <p:nvPicPr>
          <p:cNvPr id="5" name="MasterShapeName" descr="preencoded.png"/>
          <p:cNvPicPr>
            <a:picLocks noChangeAspect="1"/>
          </p:cNvPicPr>
          <p:nvPr/>
        </p:nvPicPr>
        <p:blipFill>
          <a:blip r:embed="rId4"/>
          <a:stretch>
            <a:fillRect/>
          </a:stretch>
        </p:blipFill>
        <p:spPr>
          <a:xfrm>
            <a:off x="9354312" y="155448"/>
            <a:ext cx="2331720" cy="539496"/>
          </a:xfrm>
          <a:prstGeom prst="rect">
            <a:avLst/>
          </a:prstGeom>
        </p:spPr>
      </p:pic>
      <p:pic>
        <p:nvPicPr>
          <p:cNvPr id="6" name="MasterShapeName" descr="preencoded.png"/>
          <p:cNvPicPr>
            <a:picLocks noChangeAspect="1"/>
          </p:cNvPicPr>
          <p:nvPr/>
        </p:nvPicPr>
        <p:blipFill>
          <a:blip r:embed="rId5"/>
          <a:stretch>
            <a:fillRect/>
          </a:stretch>
        </p:blipFill>
        <p:spPr>
          <a:xfrm>
            <a:off x="9601200" y="246888"/>
            <a:ext cx="393192" cy="356616"/>
          </a:xfrm>
          <a:prstGeom prst="rect">
            <a:avLst/>
          </a:prstGeom>
        </p:spPr>
      </p:pic>
      <p:sp>
        <p:nvSpPr>
          <p:cNvPr id="7" name="MasterShapeName?linknodeid=back_to_first_catalog&amp;color=RGB(245,0,0)">
            <a:hlinkClick r:id="rId6" action="ppaction://hlinksldjump"/>
          </p:cNvPr>
          <p:cNvSpPr/>
          <p:nvPr/>
        </p:nvSpPr>
        <p:spPr>
          <a:xfrm>
            <a:off x="10003536" y="182880"/>
            <a:ext cx="1545336"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返回目录</a:t>
            </a:r>
            <a:endParaRPr lang="en-US" sz="2800" dirty="0"/>
          </a:p>
        </p:txBody>
      </p:sp>
      <p:sp>
        <p:nvSpPr>
          <p:cNvPr id="8" name="C_0#auto_editor_catalog_3?lid=ba58eac20&amp;amp;amp;amp;cid=ba58eac20">
            <a:hlinkClick r:id="rId7" action="ppaction://hlinksldjump"/>
          </p:cNvPr>
          <p:cNvSpPr/>
          <p:nvPr/>
        </p:nvSpPr>
        <p:spPr>
          <a:xfrm>
            <a:off x="4498848"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9" name="C_0#auto_editor_catalog_3?lid=255e49fad&amp;amp;amp;amp;cid=255e49fad">
            <a:hlinkClick r:id="rId8"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0" name="C_0#auto_editor_catalog_3?lid=7031d67aa&amp;amp;amp;amp;cid=7031d67aa">
            <a:hlinkClick r:id="rId9"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
        <p:nvSpPr>
          <p:cNvPr id="11" name="C_0#auto_editor_catalog_3?lid=73cdb89a1&amp;amp;amp;amp;cid=73cdb89a1">
            <a:hlinkClick r:id="rId10"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4</a:t>
            </a:r>
            <a:endParaRPr lang="en-US" sz="1800" dirty="0"/>
          </a:p>
        </p:txBody>
      </p:sp>
      <p:sp>
        <p:nvSpPr>
          <p:cNvPr id="12" name="C_0#auto_editor_catalog_3?lid=aad4ac1ea&amp;amp;amp;amp;cid=aad4ac1ea">
            <a:hlinkClick r:id="rId11" action="ppaction://hlinksldjump"/>
          </p:cNvPr>
          <p:cNvSpPr/>
          <p:nvPr/>
        </p:nvSpPr>
        <p:spPr>
          <a:xfrm>
            <a:off x="718718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5</a:t>
            </a:r>
            <a:endParaRPr lang="en-US" sz="1800" dirty="0"/>
          </a:p>
        </p:txBody>
      </p:sp>
      <p:sp>
        <p:nvSpPr>
          <p:cNvPr id="13" name="C_0#auto_editor_catalog_3?lid=ba58eac20&amp;amp;amp;amp;cid=ba58eac20">
            <a:hlinkClick r:id="rId7" action="ppaction://hlinksldjump"/>
          </p:cNvPr>
          <p:cNvSpPr/>
          <p:nvPr/>
        </p:nvSpPr>
        <p:spPr>
          <a:xfrm>
            <a:off x="4498848"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14" name="C_0#auto_editor_catalog_3?lid=255e49fad&amp;amp;amp;amp;cid=255e49fad">
            <a:hlinkClick r:id="rId8"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5" name="C_0#auto_editor_catalog_3?lid=7031d67aa&amp;amp;amp;amp;cid=7031d67aa">
            <a:hlinkClick r:id="rId9"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
        <p:nvSpPr>
          <p:cNvPr id="16" name="C_0#auto_editor_catalog_3?lid=73cdb89a1&amp;amp;amp;amp;cid=73cdb89a1">
            <a:hlinkClick r:id="rId10"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4</a:t>
            </a:r>
            <a:endParaRPr lang="en-US" sz="1800" dirty="0"/>
          </a:p>
        </p:txBody>
      </p:sp>
      <p:sp>
        <p:nvSpPr>
          <p:cNvPr id="17" name="C_0#auto_editor_catalog_3?lid=aad4ac1ea&amp;amp;amp;amp;cid=aad4ac1ea">
            <a:hlinkClick r:id="rId11" action="ppaction://hlinksldjump"/>
          </p:cNvPr>
          <p:cNvSpPr/>
          <p:nvPr/>
        </p:nvSpPr>
        <p:spPr>
          <a:xfrm>
            <a:off x="718718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5</a:t>
            </a:r>
            <a:endParaRPr lang="en-US" sz="1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93278211e46103c3b20ce13#tid=6937f1b214263c152df9e76c#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mc=目录配置1#af9a37099,d3b304950,6f56a57fe#df=38172e38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443216" y="182880"/>
            <a:ext cx="1609344" cy="539496"/>
          </a:xfrm>
          <a:prstGeom prst="rect">
            <a:avLst/>
          </a:prstGeom>
        </p:spPr>
      </p:pic>
      <p:sp>
        <p:nvSpPr>
          <p:cNvPr id="4" name="MasterShapeName"/>
          <p:cNvSpPr/>
          <p:nvPr/>
        </p:nvSpPr>
        <p:spPr>
          <a:xfrm>
            <a:off x="7443216" y="210312"/>
            <a:ext cx="1609344"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刷基础</a:t>
            </a:r>
            <a:endParaRPr lang="en-US" sz="2800" dirty="0"/>
          </a:p>
        </p:txBody>
      </p:sp>
      <p:pic>
        <p:nvPicPr>
          <p:cNvPr id="5" name="MasterShapeName" descr="preencoded.png"/>
          <p:cNvPicPr>
            <a:picLocks noChangeAspect="1"/>
          </p:cNvPicPr>
          <p:nvPr/>
        </p:nvPicPr>
        <p:blipFill>
          <a:blip r:embed="rId4"/>
          <a:stretch>
            <a:fillRect/>
          </a:stretch>
        </p:blipFill>
        <p:spPr>
          <a:xfrm>
            <a:off x="9354312" y="155448"/>
            <a:ext cx="2331720" cy="539496"/>
          </a:xfrm>
          <a:prstGeom prst="rect">
            <a:avLst/>
          </a:prstGeom>
        </p:spPr>
      </p:pic>
      <p:pic>
        <p:nvPicPr>
          <p:cNvPr id="6" name="MasterShapeName" descr="preencoded.png"/>
          <p:cNvPicPr>
            <a:picLocks noChangeAspect="1"/>
          </p:cNvPicPr>
          <p:nvPr/>
        </p:nvPicPr>
        <p:blipFill>
          <a:blip r:embed="rId5"/>
          <a:stretch>
            <a:fillRect/>
          </a:stretch>
        </p:blipFill>
        <p:spPr>
          <a:xfrm>
            <a:off x="9601200" y="246888"/>
            <a:ext cx="393192" cy="356616"/>
          </a:xfrm>
          <a:prstGeom prst="rect">
            <a:avLst/>
          </a:prstGeom>
        </p:spPr>
      </p:pic>
      <p:sp>
        <p:nvSpPr>
          <p:cNvPr id="7" name="MasterShapeName?linknodeid=back_to_first_catalog&amp;color=RGB(245,0,0)">
            <a:hlinkClick r:id="rId6" action="ppaction://hlinksldjump"/>
          </p:cNvPr>
          <p:cNvSpPr/>
          <p:nvPr/>
        </p:nvSpPr>
        <p:spPr>
          <a:xfrm>
            <a:off x="10003536" y="182880"/>
            <a:ext cx="1545336"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返回目录</a:t>
            </a:r>
            <a:endParaRPr lang="en-US" sz="2800" dirty="0"/>
          </a:p>
        </p:txBody>
      </p:sp>
      <p:sp>
        <p:nvSpPr>
          <p:cNvPr id="8" name="C_0#auto_editor_catalog_9?lid=296fbf6de&amp;amp;amp;amp;cid=296fbf6de">
            <a:hlinkClick r:id="rId7"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9" name="C_0#auto_editor_catalog_9?lid=26ccc9a2a&amp;amp;amp;amp;cid=26ccc9a2a">
            <a:hlinkClick r:id="rId8"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0" name="C_0#auto_editor_catalog_9?lid=d303da8cb&amp;amp;amp;amp;cid=d303da8cb">
            <a:hlinkClick r:id="rId9"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
        <p:nvSpPr>
          <p:cNvPr id="11" name="C_0#auto_editor_catalog_9?lid=296fbf6de&amp;amp;amp;amp;cid=296fbf6de">
            <a:hlinkClick r:id="rId7"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12" name="C_0#auto_editor_catalog_9?lid=26ccc9a2a&amp;amp;amp;amp;cid=26ccc9a2a">
            <a:hlinkClick r:id="rId8"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3" name="C_0#auto_editor_catalog_9?lid=d303da8cb&amp;amp;amp;amp;cid=d303da8cb">
            <a:hlinkClick r:id="rId9"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mc=目录配置1#af9a37099,d3b304950,6f56a57fe#df=d3b30495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443216" y="182880"/>
            <a:ext cx="1609344" cy="539496"/>
          </a:xfrm>
          <a:prstGeom prst="rect">
            <a:avLst/>
          </a:prstGeom>
        </p:spPr>
      </p:pic>
      <p:sp>
        <p:nvSpPr>
          <p:cNvPr id="4" name="MasterShapeName"/>
          <p:cNvSpPr/>
          <p:nvPr/>
        </p:nvSpPr>
        <p:spPr>
          <a:xfrm>
            <a:off x="7443216" y="210312"/>
            <a:ext cx="1609344"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刷提升</a:t>
            </a:r>
            <a:endParaRPr lang="en-US" sz="2800" dirty="0"/>
          </a:p>
        </p:txBody>
      </p:sp>
      <p:pic>
        <p:nvPicPr>
          <p:cNvPr id="5" name="MasterShapeName" descr="preencoded.png"/>
          <p:cNvPicPr>
            <a:picLocks noChangeAspect="1"/>
          </p:cNvPicPr>
          <p:nvPr/>
        </p:nvPicPr>
        <p:blipFill>
          <a:blip r:embed="rId4"/>
          <a:stretch>
            <a:fillRect/>
          </a:stretch>
        </p:blipFill>
        <p:spPr>
          <a:xfrm>
            <a:off x="9354312" y="155448"/>
            <a:ext cx="2331720" cy="539496"/>
          </a:xfrm>
          <a:prstGeom prst="rect">
            <a:avLst/>
          </a:prstGeom>
        </p:spPr>
      </p:pic>
      <p:pic>
        <p:nvPicPr>
          <p:cNvPr id="6" name="MasterShapeName" descr="preencoded.png"/>
          <p:cNvPicPr>
            <a:picLocks noChangeAspect="1"/>
          </p:cNvPicPr>
          <p:nvPr/>
        </p:nvPicPr>
        <p:blipFill>
          <a:blip r:embed="rId5"/>
          <a:stretch>
            <a:fillRect/>
          </a:stretch>
        </p:blipFill>
        <p:spPr>
          <a:xfrm>
            <a:off x="9601200" y="246888"/>
            <a:ext cx="393192" cy="356616"/>
          </a:xfrm>
          <a:prstGeom prst="rect">
            <a:avLst/>
          </a:prstGeom>
        </p:spPr>
      </p:pic>
      <p:sp>
        <p:nvSpPr>
          <p:cNvPr id="7" name="MasterShapeName?linknodeid=back_to_first_catalog&amp;color=RGB(245,0,0)">
            <a:hlinkClick r:id="rId6" action="ppaction://hlinksldjump"/>
          </p:cNvPr>
          <p:cNvSpPr/>
          <p:nvPr/>
        </p:nvSpPr>
        <p:spPr>
          <a:xfrm>
            <a:off x="10003536" y="182880"/>
            <a:ext cx="1545336"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返回目录</a:t>
            </a:r>
            <a:endParaRPr lang="en-US" sz="2800" dirty="0"/>
          </a:p>
        </p:txBody>
      </p:sp>
      <p:sp>
        <p:nvSpPr>
          <p:cNvPr id="8" name="C_0#auto_editor_catalog_9?lid=296fbf6de&amp;amp;amp;amp;cid=296fbf6de">
            <a:hlinkClick r:id="rId7"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9" name="C_0#auto_editor_catalog_9?lid=26ccc9a2a&amp;amp;amp;amp;cid=26ccc9a2a">
            <a:hlinkClick r:id="rId8"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0" name="C_0#auto_editor_catalog_9?lid=d303da8cb&amp;amp;amp;amp;cid=d303da8cb">
            <a:hlinkClick r:id="rId9"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
        <p:nvSpPr>
          <p:cNvPr id="11" name="C_0#auto_editor_catalog_9?lid=296fbf6de&amp;amp;amp;amp;cid=296fbf6de">
            <a:hlinkClick r:id="rId7" action="ppaction://hlinksldjump"/>
          </p:cNvPr>
          <p:cNvSpPr/>
          <p:nvPr/>
        </p:nvSpPr>
        <p:spPr>
          <a:xfrm>
            <a:off x="5175504"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1</a:t>
            </a:r>
            <a:endParaRPr lang="en-US" sz="1800" dirty="0"/>
          </a:p>
        </p:txBody>
      </p:sp>
      <p:sp>
        <p:nvSpPr>
          <p:cNvPr id="12" name="C_0#auto_editor_catalog_9?lid=26ccc9a2a&amp;amp;amp;amp;cid=26ccc9a2a">
            <a:hlinkClick r:id="rId8" action="ppaction://hlinksldjump"/>
          </p:cNvPr>
          <p:cNvSpPr/>
          <p:nvPr/>
        </p:nvSpPr>
        <p:spPr>
          <a:xfrm>
            <a:off x="5843016"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2</a:t>
            </a:r>
            <a:endParaRPr lang="en-US" sz="1800" dirty="0"/>
          </a:p>
        </p:txBody>
      </p:sp>
      <p:sp>
        <p:nvSpPr>
          <p:cNvPr id="13" name="C_0#auto_editor_catalog_9?lid=d303da8cb&amp;amp;amp;amp;cid=d303da8cb">
            <a:hlinkClick r:id="rId9" action="ppaction://hlinksldjump"/>
          </p:cNvPr>
          <p:cNvSpPr/>
          <p:nvPr/>
        </p:nvSpPr>
        <p:spPr>
          <a:xfrm>
            <a:off x="6519672" y="6099048"/>
            <a:ext cx="493776" cy="374904"/>
          </a:xfrm>
          <a:prstGeom prst="rect">
            <a:avLst/>
          </a:prstGeom>
          <a:solidFill>
            <a:srgbClr val="FEF2D8">
              <a:alpha val="80000"/>
            </a:srgbClr>
          </a:solidFill>
          <a:ln>
            <a:solidFill>
              <a:srgbClr val="F5AA00"/>
            </a:solidFill>
          </a:ln>
        </p:spPr>
        <p:txBody>
          <a:bodyPr wrap="square" lIns="127000" tIns="127000" rIns="127000" bIns="127000" rtlCol="0" anchor="ctr"/>
          <a:lstStyle/>
          <a:p>
            <a:pPr algn="ctr">
              <a:lnSpc>
                <a:spcPct val="100000"/>
              </a:lnSpc>
            </a:pPr>
            <a:r>
              <a:rPr lang="en-US" sz="1800" b="1" i="0" dirty="0">
                <a:solidFill>
                  <a:srgbClr val="F5AA00"/>
                </a:solidFill>
                <a:latin typeface="Calibri (正文)" pitchFamily="34" charset="0"/>
                <a:ea typeface="Calibri (正文)" pitchFamily="34" charset="-122"/>
                <a:cs typeface="Calibri (正文)" pitchFamily="34" charset="-120"/>
              </a:rPr>
              <a:t>3</a:t>
            </a:r>
            <a:endParaRPr lang="en-US" sz="1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86968" y="5212080"/>
            <a:ext cx="1655064" cy="576072"/>
          </a:xfrm>
          <a:prstGeom prst="rect">
            <a:avLst/>
          </a:prstGeom>
          <a:noFill/>
          <a:ln/>
        </p:spPr>
        <p:txBody>
          <a:bodyPr wrap="square" lIns="0" tIns="0" rIns="0" bIns="0" rtlCol="0" anchor="ctr"/>
          <a:lstStyle/>
          <a:p>
            <a:pPr algn="ctr"/>
            <a:r>
              <a:rPr lang="en-US" sz="4000" b="1" i="0" dirty="0">
                <a:solidFill>
                  <a:srgbClr val="FFFFFF"/>
                </a:solidFill>
                <a:latin typeface="微软雅黑" pitchFamily="34" charset="0"/>
                <a:ea typeface="微软雅黑" pitchFamily="34" charset="-122"/>
                <a:cs typeface="微软雅黑" pitchFamily="34" charset="-120"/>
              </a:rPr>
              <a:t>地 理</a:t>
            </a:r>
            <a:endParaRPr lang="en-US" sz="4000" dirty="0"/>
          </a:p>
        </p:txBody>
      </p:sp>
      <p:sp>
        <p:nvSpPr>
          <p:cNvPr id="4" name="MasterShapeName"/>
          <p:cNvSpPr/>
          <p:nvPr/>
        </p:nvSpPr>
        <p:spPr>
          <a:xfrm>
            <a:off x="832104" y="5824728"/>
            <a:ext cx="1764792" cy="356616"/>
          </a:xfrm>
          <a:prstGeom prst="rect">
            <a:avLst/>
          </a:prstGeom>
          <a:noFill/>
          <a:ln/>
        </p:spPr>
        <p:txBody>
          <a:bodyPr wrap="square" lIns="0" tIns="0" rIns="0" bIns="0" rtlCol="0" anchor="ctr"/>
          <a:lstStyle/>
          <a:p>
            <a:pPr algn="ctr"/>
            <a:r>
              <a:rPr lang="en-US" sz="1800" b="1" i="0" dirty="0">
                <a:solidFill>
                  <a:srgbClr val="000000"/>
                </a:solidFill>
                <a:latin typeface="微软雅黑" pitchFamily="34" charset="0"/>
                <a:ea typeface="微软雅黑" pitchFamily="34" charset="-122"/>
                <a:cs typeface="微软雅黑" pitchFamily="34" charset="-120"/>
              </a:rPr>
              <a:t>七年级下册 XJ</a:t>
            </a:r>
            <a:endParaRPr lang="en-US" sz="18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ver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目录">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419856" y="2157984"/>
            <a:ext cx="1298448" cy="2523744"/>
          </a:xfrm>
          <a:prstGeom prst="rect">
            <a:avLst/>
          </a:prstGeom>
          <a:solidFill>
            <a:srgbClr val="98E5D8"/>
          </a:solidFill>
          <a:ln/>
        </p:spPr>
        <p:txBody>
          <a:bodyPr wrap="square" lIns="0" tIns="0" rIns="0" bIns="0" rtlCol="0" anchor="ctr"/>
          <a:lstStyle/>
          <a:p>
            <a:pPr algn="ctr">
              <a:lnSpc>
                <a:spcPct val="120000"/>
              </a:lnSpc>
            </a:pPr>
            <a:r>
              <a:rPr lang="en-US" sz="6600" b="1" i="0" dirty="0">
                <a:solidFill>
                  <a:srgbClr val="FFFFFF"/>
                </a:solidFill>
                <a:latin typeface="SimHei" pitchFamily="34" charset="0"/>
                <a:ea typeface="SimHei" pitchFamily="34" charset="-122"/>
                <a:cs typeface="SimHei" pitchFamily="34" charset="-120"/>
              </a:rPr>
              <a:t>目 录</a:t>
            </a:r>
            <a:endParaRPr lang="en-US" sz="6600" dirty="0"/>
          </a:p>
        </p:txBody>
      </p:sp>
      <p:sp>
        <p:nvSpPr>
          <p:cNvPr id="4" name="MasterShapeName"/>
          <p:cNvSpPr/>
          <p:nvPr/>
        </p:nvSpPr>
        <p:spPr>
          <a:xfrm>
            <a:off x="3931920" y="5833872"/>
            <a:ext cx="4315968" cy="429768"/>
          </a:xfrm>
          <a:prstGeom prst="rect">
            <a:avLst/>
          </a:prstGeom>
          <a:noFill/>
          <a:ln/>
        </p:spPr>
        <p:txBody>
          <a:bodyPr wrap="square" lIns="0" tIns="0" rIns="0" bIns="0" rtlCol="0" anchor="ctr"/>
          <a:lstStyle/>
          <a:p>
            <a:pPr algn="ctr"/>
            <a:r>
              <a:rPr lang="en-US" sz="2400" b="1" i="0" dirty="0">
                <a:solidFill>
                  <a:srgbClr val="F5AA00"/>
                </a:solidFill>
                <a:latin typeface="SimSun" pitchFamily="34" charset="0"/>
                <a:ea typeface="SimSun" pitchFamily="34" charset="-122"/>
                <a:cs typeface="SimSun" pitchFamily="34" charset="-120"/>
              </a:rPr>
              <a:t>鼠标轻轻一点，内容立即呈现</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9354312" y="155448"/>
            <a:ext cx="2331720" cy="539496"/>
          </a:xfrm>
          <a:prstGeom prst="rect">
            <a:avLst/>
          </a:prstGeom>
        </p:spPr>
      </p:pic>
      <p:pic>
        <p:nvPicPr>
          <p:cNvPr id="4" name="MasterShapeName" descr="preencoded.png"/>
          <p:cNvPicPr>
            <a:picLocks noChangeAspect="1"/>
          </p:cNvPicPr>
          <p:nvPr/>
        </p:nvPicPr>
        <p:blipFill>
          <a:blip r:embed="rId4"/>
          <a:stretch>
            <a:fillRect/>
          </a:stretch>
        </p:blipFill>
        <p:spPr>
          <a:xfrm>
            <a:off x="9601200" y="246888"/>
            <a:ext cx="393192" cy="356616"/>
          </a:xfrm>
          <a:prstGeom prst="rect">
            <a:avLst/>
          </a:prstGeom>
        </p:spPr>
      </p:pic>
      <p:sp>
        <p:nvSpPr>
          <p:cNvPr id="5" name="MasterShapeName?linknodeid=back_to_first_catalog&amp;color=RGB(245,0,0)">
            <a:hlinkClick r:id="rId5" action="ppaction://hlinksldjump"/>
          </p:cNvPr>
          <p:cNvSpPr/>
          <p:nvPr/>
        </p:nvSpPr>
        <p:spPr>
          <a:xfrm>
            <a:off x="10003536" y="182880"/>
            <a:ext cx="1545336" cy="484632"/>
          </a:xfrm>
          <a:prstGeom prst="rect">
            <a:avLst/>
          </a:prstGeom>
          <a:noFill/>
          <a:ln/>
        </p:spPr>
        <p:txBody>
          <a:bodyPr wrap="square" lIns="0" tIns="0" rIns="0" bIns="0" rtlCol="0" anchor="ctr"/>
          <a:lstStyle/>
          <a:p>
            <a:pPr algn="ctr"/>
            <a:r>
              <a:rPr lang="en-US" sz="2800" b="1" i="0" dirty="0">
                <a:solidFill>
                  <a:srgbClr val="F5AA00"/>
                </a:solidFill>
                <a:latin typeface="SimHei" pitchFamily="34" charset="0"/>
                <a:ea typeface="SimHei" pitchFamily="34" charset="-122"/>
                <a:cs typeface="SimHei" pitchFamily="34" charset="-120"/>
              </a:rPr>
              <a:t>返回目录</a:t>
            </a:r>
            <a:endParaRPr lang="en-US" sz="28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slide" Target="slide14.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pic>
        <p:nvPicPr>
          <p:cNvPr id="2" name="QM_6_BD.8_1#45008aa88?htil=2&amp;vop=1&amp;pid=d29d5c79c&amp;color=0,0,0&amp;tib=255,255,255&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88995" y="864000"/>
            <a:ext cx="5349240" cy="12252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8_2#45008aa88?htil=2&amp;vop=1&amp;pid=d29d5c79c&amp;color=0,0,0&amp;bt=1&amp;bbb=1&amp;hb=1&amp;hs=1"/>
          <p:cNvSpPr/>
          <p:nvPr/>
        </p:nvSpPr>
        <p:spPr>
          <a:xfrm>
            <a:off x="649224" y="864000"/>
            <a:ext cx="5449824" cy="1592199"/>
          </a:xfrm>
          <a:prstGeom prst="rect">
            <a:avLst/>
          </a:prstGeom>
          <a:noFill/>
          <a:ln/>
        </p:spPr>
        <p:txBody>
          <a:bodyPr wrap="none" lIns="0" tIns="0" rIns="0" bIns="0" rtlCol="0" anchor="t"/>
          <a:lstStyle/>
          <a:p>
            <a:pPr algn="l" latinLnBrk="1">
              <a:lnSpc>
                <a:spcPts val="4400"/>
              </a:lnSpc>
            </a:pPr>
            <a:r>
              <a:rPr lang="en-US" altLang="zh-CN" sz="2400" b="0" i="0">
                <a:solidFill>
                  <a:srgbClr val="000000"/>
                </a:solidFill>
                <a:latin typeface="SimSun" pitchFamily="34" charset="0"/>
                <a:ea typeface="SimSun" pitchFamily="34" charset="-122"/>
                <a:cs typeface="SimSun" pitchFamily="34" charset="-120"/>
              </a:rPr>
              <a:t>    </a:t>
            </a:r>
            <a:r>
              <a:rPr lang="en-US" altLang="zh-CN" sz="900" b="0" i="0" kern="0">
                <a:solidFill>
                  <a:srgbClr val="FFFFFF"/>
                </a:solidFill>
                <a:latin typeface="SimSun" panose="02010600030101010101" pitchFamily="2" charset="-122"/>
                <a:ea typeface="SimHei" pitchFamily="34" charset="-122"/>
                <a:cs typeface="SimHei" pitchFamily="34" charset="-120"/>
              </a:rPr>
              <a:t>                </a:t>
            </a:r>
            <a:r>
              <a:rPr lang="en-US" altLang="zh-CN" sz="2400" b="0" i="0">
                <a:solidFill>
                  <a:srgbClr val="000000"/>
                </a:solidFill>
                <a:latin typeface="KaiTi" pitchFamily="34" charset="0"/>
                <a:ea typeface="KaiTi" pitchFamily="34" charset="-122"/>
                <a:cs typeface="KaiTi" pitchFamily="34" charset="-120"/>
              </a:rPr>
              <a:t>【</a:t>
            </a:r>
            <a:r>
              <a:rPr lang="en-US" altLang="zh-CN" sz="2400" b="0" i="0" dirty="0">
                <a:solidFill>
                  <a:srgbClr val="000000"/>
                </a:solidFill>
                <a:latin typeface="KaiTi" pitchFamily="34" charset="0"/>
                <a:ea typeface="KaiTi" pitchFamily="34" charset="-122"/>
                <a:cs typeface="KaiTi" pitchFamily="34" charset="-120"/>
              </a:rPr>
              <a:t>2025河南新乡质检</a:t>
            </a:r>
            <a:r>
              <a:rPr lang="en-US" altLang="zh-CN" sz="2400" b="0" i="0">
                <a:solidFill>
                  <a:srgbClr val="000000"/>
                </a:solidFill>
                <a:latin typeface="KaiTi" pitchFamily="34" charset="0"/>
                <a:ea typeface="KaiTi" pitchFamily="34" charset="-122"/>
                <a:cs typeface="KaiTi" pitchFamily="34" charset="-120"/>
              </a:rPr>
              <a:t>】</a:t>
            </a:r>
            <a:r>
              <a:rPr lang="en-US" altLang="zh-CN" sz="2400" b="0" i="0">
                <a:solidFill>
                  <a:srgbClr val="000000"/>
                </a:solidFill>
                <a:latin typeface="SimHei" pitchFamily="34" charset="0"/>
                <a:ea typeface="SimHei" pitchFamily="34" charset="-122"/>
                <a:cs typeface="SimHei" pitchFamily="34" charset="-120"/>
              </a:rPr>
              <a:t>2025</a:t>
            </a:r>
          </a:p>
          <a:p>
            <a:pPr latinLnBrk="1">
              <a:lnSpc>
                <a:spcPts val="4400"/>
              </a:lnSpc>
            </a:pPr>
            <a:r>
              <a:rPr lang="en-US" altLang="zh-CN" sz="2400" b="0" i="0">
                <a:solidFill>
                  <a:srgbClr val="000000"/>
                </a:solidFill>
                <a:latin typeface="SimHei" pitchFamily="34" charset="0"/>
                <a:ea typeface="楷体" pitchFamily="34" charset="-122"/>
                <a:cs typeface="SimHei" pitchFamily="34" charset="-120"/>
              </a:rPr>
              <a:t>年夏天</a:t>
            </a:r>
            <a:r>
              <a:rPr lang="en-US" altLang="zh-CN" sz="2400" b="0" i="0" dirty="0">
                <a:solidFill>
                  <a:srgbClr val="000000"/>
                </a:solidFill>
                <a:latin typeface="SimHei" pitchFamily="34" charset="0"/>
                <a:ea typeface="SimHei" pitchFamily="34" charset="-122"/>
                <a:cs typeface="SimHei" pitchFamily="34" charset="-120"/>
              </a:rPr>
              <a:t>，</a:t>
            </a:r>
            <a:r>
              <a:rPr lang="en-US" altLang="zh-CN" sz="2400" b="0" i="0" dirty="0">
                <a:solidFill>
                  <a:srgbClr val="000000"/>
                </a:solidFill>
                <a:latin typeface="SimHei" pitchFamily="34" charset="0"/>
                <a:ea typeface="楷体" pitchFamily="34" charset="-122"/>
                <a:cs typeface="SimHei" pitchFamily="34" charset="-120"/>
              </a:rPr>
              <a:t>欧洲多国持续高温</a:t>
            </a:r>
            <a:r>
              <a:rPr lang="en-US" altLang="zh-CN" sz="2400" b="0" i="0">
                <a:solidFill>
                  <a:srgbClr val="000000"/>
                </a:solidFill>
                <a:latin typeface="SimHei" pitchFamily="34" charset="0"/>
                <a:ea typeface="SimHei" pitchFamily="34" charset="-122"/>
                <a:cs typeface="SimHei" pitchFamily="34" charset="-120"/>
              </a:rPr>
              <a:t>，</a:t>
            </a:r>
            <a:r>
              <a:rPr lang="en-US" altLang="zh-CN" sz="2400" b="0" i="0">
                <a:solidFill>
                  <a:srgbClr val="000000"/>
                </a:solidFill>
                <a:latin typeface="SimHei" pitchFamily="34" charset="0"/>
                <a:ea typeface="楷体" pitchFamily="34" charset="-122"/>
                <a:cs typeface="SimHei" pitchFamily="34" charset="-120"/>
              </a:rPr>
              <a:t>我国制造</a:t>
            </a:r>
          </a:p>
          <a:p>
            <a:pPr latinLnBrk="1">
              <a:lnSpc>
                <a:spcPts val="4200"/>
              </a:lnSpc>
            </a:pPr>
            <a:r>
              <a:rPr lang="en-US" altLang="zh-CN" sz="2400" b="0" i="0">
                <a:solidFill>
                  <a:srgbClr val="000000"/>
                </a:solidFill>
                <a:latin typeface="SimHei" pitchFamily="34" charset="0"/>
                <a:ea typeface="楷体" pitchFamily="34" charset="-122"/>
                <a:cs typeface="SimHei" pitchFamily="34" charset="-120"/>
              </a:rPr>
              <a:t>的空调产品在欧洲十分畅销</a:t>
            </a:r>
            <a:r>
              <a:rPr lang="en-US" altLang="zh-CN" sz="2400" b="0" i="0" dirty="0">
                <a:solidFill>
                  <a:srgbClr val="000000"/>
                </a:solidFill>
                <a:latin typeface="SimHei" pitchFamily="34" charset="0"/>
                <a:ea typeface="SimHei" pitchFamily="34" charset="-122"/>
                <a:cs typeface="SimHei" pitchFamily="34" charset="-120"/>
              </a:rPr>
              <a:t>，</a:t>
            </a:r>
            <a:r>
              <a:rPr lang="en-US" altLang="zh-CN" sz="2400" b="0" i="0" dirty="0">
                <a:solidFill>
                  <a:srgbClr val="000000"/>
                </a:solidFill>
                <a:latin typeface="SimHei" pitchFamily="34" charset="0"/>
                <a:ea typeface="楷体" pitchFamily="34" charset="-122"/>
                <a:cs typeface="SimHei" pitchFamily="34" charset="-120"/>
              </a:rPr>
              <a:t>当地</a:t>
            </a:r>
            <a:r>
              <a:rPr lang="en-US" altLang="zh-CN" sz="2400" b="0" i="0">
                <a:solidFill>
                  <a:srgbClr val="000000"/>
                </a:solidFill>
                <a:latin typeface="SimHei" pitchFamily="34" charset="0"/>
                <a:ea typeface="SimHei" pitchFamily="34" charset="-122"/>
                <a:cs typeface="SimHei" pitchFamily="34" charset="-120"/>
              </a:rPr>
              <a:t>“</a:t>
            </a:r>
            <a:r>
              <a:rPr lang="en-US" altLang="zh-CN" sz="2400" b="0" i="0">
                <a:solidFill>
                  <a:srgbClr val="000000"/>
                </a:solidFill>
                <a:latin typeface="SimHei" pitchFamily="34" charset="0"/>
                <a:ea typeface="楷体" pitchFamily="34" charset="-122"/>
                <a:cs typeface="SimHei" pitchFamily="34" charset="-120"/>
              </a:rPr>
              <a:t>不</a:t>
            </a:r>
            <a:endParaRPr lang="en-US" altLang="zh-CN" sz="2400" dirty="0"/>
          </a:p>
        </p:txBody>
      </p:sp>
      <p:pic>
        <p:nvPicPr>
          <p:cNvPr id="4" name="QM_6_BD.8_2#45008aa88?htil=2&amp;vop=1&amp;pid=d29d5c79c&amp;color=0,0,0&amp;tib=255,255,255&amp;ii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258856" y="914292"/>
            <a:ext cx="914400" cy="4480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9_1#7031d67aa?vop=1&amp;pid=45008aa88&amp;color=0,0,0&amp;bbb=1"/>
          <p:cNvSpPr/>
          <p:nvPr/>
        </p:nvSpPr>
        <p:spPr>
          <a:xfrm>
            <a:off x="649224" y="3049098"/>
            <a:ext cx="10899648" cy="484124"/>
          </a:xfrm>
          <a:prstGeom prst="rect">
            <a:avLst/>
          </a:prstGeom>
          <a:noFill/>
          <a:ln/>
        </p:spPr>
        <p:txBody>
          <a:bodyPr wrap="none" lIns="0" tIns="0" rIns="0" bIns="0" rtlCol="0" anchor="t"/>
          <a:lstStyle/>
          <a:p>
            <a:pPr algn="l" latinLnBrk="1">
              <a:lnSpc>
                <a:spcPts val="4300"/>
              </a:lnSpc>
            </a:pPr>
            <a:r>
              <a:rPr lang="en-US" altLang="zh-CN" sz="2400" b="0" i="0" dirty="0">
                <a:solidFill>
                  <a:srgbClr val="FF0000"/>
                </a:solidFill>
                <a:latin typeface="SimHei" pitchFamily="34" charset="0"/>
                <a:ea typeface="SimHei" pitchFamily="34" charset="-122"/>
                <a:cs typeface="SimHei" pitchFamily="34" charset="-120"/>
              </a:rPr>
              <a:t>3.</a:t>
            </a:r>
            <a:r>
              <a:rPr lang="en-US" altLang="zh-CN" sz="2400" b="0" i="0">
                <a:solidFill>
                  <a:srgbClr val="000000"/>
                </a:solidFill>
                <a:latin typeface="SimHei" pitchFamily="34" charset="0"/>
                <a:ea typeface="SimHei" pitchFamily="34" charset="-122"/>
                <a:cs typeface="SimHei" pitchFamily="34" charset="-120"/>
              </a:rPr>
              <a:t>图中能够正确表示欧洲地理位置的是(</a:t>
            </a:r>
            <a:r>
              <a:rPr lang="en-US" altLang="zh-CN" sz="2400" b="0"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a:t>
            </a:r>
            <a:endParaRPr lang="en-US" altLang="zh-CN" sz="2400" dirty="0"/>
          </a:p>
        </p:txBody>
      </p:sp>
      <p:sp>
        <p:nvSpPr>
          <p:cNvPr id="6" name="QC_7_AN.10_1#7031d67aa.bracket?vop=1&amp;pid=45008aa88&amp;color=0,0,0&amp;vpa=3"/>
          <p:cNvSpPr/>
          <p:nvPr/>
        </p:nvSpPr>
        <p:spPr>
          <a:xfrm>
            <a:off x="6152292" y="3047193"/>
            <a:ext cx="373063" cy="484124"/>
          </a:xfrm>
          <a:prstGeom prst="rect">
            <a:avLst/>
          </a:prstGeom>
          <a:noFill/>
          <a:ln/>
        </p:spPr>
        <p:txBody>
          <a:bodyPr wrap="none" lIns="0" tIns="0" rIns="0" bIns="0" rtlCol="0" anchor="t"/>
          <a:lstStyle/>
          <a:p>
            <a:pPr algn="ctr" latinLnBrk="1">
              <a:lnSpc>
                <a:spcPts val="4300"/>
              </a:lnSpc>
            </a:pPr>
            <a:r>
              <a:rPr lang="en-US" altLang="zh-CN" sz="2400" b="0" i="0" dirty="0">
                <a:solidFill>
                  <a:srgbClr val="FF0000"/>
                </a:solidFill>
                <a:latin typeface="SimHei" pitchFamily="34" charset="0"/>
                <a:ea typeface="SimHei" pitchFamily="34" charset="-122"/>
                <a:cs typeface="SimHei" pitchFamily="34" charset="-120"/>
              </a:rPr>
              <a:t>B</a:t>
            </a:r>
            <a:endParaRPr lang="en-US" altLang="zh-CN" sz="2400" dirty="0"/>
          </a:p>
        </p:txBody>
      </p:sp>
      <p:sp>
        <p:nvSpPr>
          <p:cNvPr id="7" name="QC_7_BD.9_2#7031d67aa.choices?vop=1&amp;pid=45008aa88&amp;color=0,0,0&amp;bbb=1"/>
          <p:cNvSpPr/>
          <p:nvPr/>
        </p:nvSpPr>
        <p:spPr>
          <a:xfrm>
            <a:off x="649224" y="3593293"/>
            <a:ext cx="10899648" cy="484124"/>
          </a:xfrm>
          <a:prstGeom prst="rect">
            <a:avLst/>
          </a:prstGeom>
          <a:noFill/>
          <a:ln/>
        </p:spPr>
        <p:txBody>
          <a:bodyPr wrap="none" lIns="0" tIns="0" rIns="0" bIns="0" rtlCol="0" anchor="t"/>
          <a:lstStyle/>
          <a:p>
            <a:pPr latinLnBrk="1">
              <a:lnSpc>
                <a:spcPts val="4300"/>
              </a:lnSpc>
              <a:tabLst>
                <a:tab pos="2784328" algn="l"/>
                <a:tab pos="5555956" algn="l"/>
                <a:tab pos="8327585" algn="l"/>
              </a:tabLst>
            </a:pPr>
            <a:r>
              <a:rPr lang="en-US" altLang="zh-CN" sz="2400" b="0" i="0" dirty="0">
                <a:solidFill>
                  <a:srgbClr val="000000"/>
                </a:solidFill>
                <a:latin typeface="SimHei" pitchFamily="34" charset="0"/>
                <a:ea typeface="SimHei" pitchFamily="34" charset="-122"/>
                <a:cs typeface="SimHei" pitchFamily="34" charset="-120"/>
              </a:rPr>
              <a:t>A</a:t>
            </a:r>
            <a:r>
              <a:rPr lang="en-US" altLang="zh-CN" sz="2400" b="0" i="0">
                <a:solidFill>
                  <a:srgbClr val="000000"/>
                </a:solidFill>
                <a:latin typeface="SimHei" pitchFamily="34" charset="0"/>
                <a:ea typeface="SimHei" pitchFamily="34" charset="-122"/>
                <a:cs typeface="SimHei" pitchFamily="34" charset="-120"/>
              </a:rPr>
              <a:t>.a</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B.b</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C.c</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D</a:t>
            </a:r>
            <a:r>
              <a:rPr lang="en-US" altLang="zh-CN" sz="2400" b="0" i="0" dirty="0">
                <a:solidFill>
                  <a:srgbClr val="000000"/>
                </a:solidFill>
                <a:latin typeface="SimHei" pitchFamily="34" charset="0"/>
                <a:ea typeface="SimHei" pitchFamily="34" charset="-122"/>
                <a:cs typeface="SimHei" pitchFamily="34" charset="-120"/>
              </a:rPr>
              <a:t>.d</a:t>
            </a:r>
            <a:endParaRPr lang="en-US" altLang="zh-CN" sz="2400" dirty="0"/>
          </a:p>
        </p:txBody>
      </p:sp>
      <p:sp>
        <p:nvSpPr>
          <p:cNvPr id="8" name="QC_7_AS.11_1#7031d67aa?vop=1&amp;pid=45008aa88&amp;color=0,0,0&amp;bbb=1&amp;hb=1"/>
          <p:cNvSpPr/>
          <p:nvPr/>
        </p:nvSpPr>
        <p:spPr>
          <a:xfrm>
            <a:off x="649224" y="4144156"/>
            <a:ext cx="10899648" cy="15921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0" i="0" dirty="0">
                <a:solidFill>
                  <a:srgbClr val="000000"/>
                </a:solidFill>
                <a:latin typeface="SimSun" pitchFamily="34" charset="0"/>
                <a:ea typeface="SimSun" pitchFamily="34" charset="-122"/>
                <a:cs typeface="SimSun" pitchFamily="34" charset="-120"/>
              </a:rPr>
              <a:t>结合所学知识，欧洲的大致范围是北临北冰洋，西临大西洋</a:t>
            </a:r>
            <a:r>
              <a:rPr lang="en-US" altLang="zh-CN" sz="2400" b="0" i="0">
                <a:solidFill>
                  <a:srgbClr val="000000"/>
                </a:solidFill>
                <a:latin typeface="SimSun" pitchFamily="34" charset="0"/>
                <a:ea typeface="SimSun" pitchFamily="34" charset="-122"/>
                <a:cs typeface="SimSun" pitchFamily="34" charset="-120"/>
              </a:rPr>
              <a:t>，南隔地中</a:t>
            </a:r>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海与非洲相望</a:t>
            </a:r>
            <a:r>
              <a:rPr lang="en-US" altLang="zh-CN" sz="2400" b="0" i="0" dirty="0">
                <a:solidFill>
                  <a:srgbClr val="000000"/>
                </a:solidFill>
                <a:latin typeface="SimSun" pitchFamily="34" charset="0"/>
                <a:ea typeface="SimSun" pitchFamily="34" charset="-122"/>
                <a:cs typeface="SimSun" pitchFamily="34" charset="-120"/>
              </a:rPr>
              <a:t>，东部同亚洲相接，B正确；图中a为非洲，c为大洋洲，d</a:t>
            </a:r>
            <a:r>
              <a:rPr lang="en-US" altLang="zh-CN" sz="2400" b="0" i="0">
                <a:solidFill>
                  <a:srgbClr val="000000"/>
                </a:solidFill>
                <a:latin typeface="SimSun" pitchFamily="34" charset="0"/>
                <a:ea typeface="SimSun" pitchFamily="34" charset="-122"/>
                <a:cs typeface="SimSun" pitchFamily="34" charset="-120"/>
              </a:rPr>
              <a:t>为北美洲，</a:t>
            </a:r>
          </a:p>
          <a:p>
            <a:pPr latinLnBrk="1">
              <a:lnSpc>
                <a:spcPts val="4200"/>
              </a:lnSpc>
            </a:pPr>
            <a:r>
              <a:rPr lang="en-US" altLang="zh-CN" sz="2400" b="0" i="0">
                <a:solidFill>
                  <a:srgbClr val="000000"/>
                </a:solidFill>
                <a:latin typeface="SimSun" pitchFamily="34" charset="0"/>
                <a:ea typeface="SimSun" pitchFamily="34" charset="-122"/>
                <a:cs typeface="SimSun" pitchFamily="34" charset="-120"/>
              </a:rPr>
              <a:t>A</a:t>
            </a:r>
            <a:r>
              <a:rPr lang="en-US" altLang="zh-CN" sz="2400" b="0" i="0" dirty="0">
                <a:solidFill>
                  <a:srgbClr val="000000"/>
                </a:solidFill>
                <a:latin typeface="SimSun" pitchFamily="34" charset="0"/>
                <a:ea typeface="SimSun" pitchFamily="34" charset="-122"/>
                <a:cs typeface="SimSun" pitchFamily="34" charset="-120"/>
              </a:rPr>
              <a:t>、C、D错误。故选B。</a:t>
            </a:r>
            <a:endParaRPr lang="en-US" altLang="zh-CN" sz="2400" dirty="0"/>
          </a:p>
        </p:txBody>
      </p:sp>
      <p:sp>
        <p:nvSpPr>
          <p:cNvPr id="9" name="QM_6_BD.8_2#45008aa88?htil=2&amp;vop=1&amp;pid=d29d5c79c&amp;color=0,0,0&amp;bt=1&amp;bbb=1&amp;hb=1&amp;hs=1">
            <a:extLst>
              <a:ext uri="{FF2B5EF4-FFF2-40B4-BE49-F238E27FC236}">
                <a16:creationId xmlns:a16="http://schemas.microsoft.com/office/drawing/2014/main" id="{01C56EE0-78FE-2D91-C5E2-C12DF73B9006}"/>
              </a:ext>
            </a:extLst>
          </p:cNvPr>
          <p:cNvSpPr/>
          <p:nvPr/>
        </p:nvSpPr>
        <p:spPr>
          <a:xfrm>
            <a:off x="647994" y="2504903"/>
            <a:ext cx="10896012" cy="484124"/>
          </a:xfrm>
          <a:prstGeom prst="rect">
            <a:avLst/>
          </a:prstGeom>
          <a:noFill/>
          <a:ln/>
        </p:spPr>
        <p:txBody>
          <a:bodyPr wrap="none" lIns="0" tIns="0" rIns="0" bIns="0" rtlCol="0" anchor="t"/>
          <a:lstStyle/>
          <a:p>
            <a:pPr latinLnBrk="1">
              <a:lnSpc>
                <a:spcPts val="4300"/>
              </a:lnSpc>
            </a:pPr>
            <a:r>
              <a:rPr lang="en-US" altLang="zh-CN" sz="2400" b="0" i="0">
                <a:solidFill>
                  <a:srgbClr val="000000"/>
                </a:solidFill>
                <a:latin typeface="SimHei" pitchFamily="34" charset="0"/>
                <a:ea typeface="楷体" pitchFamily="34" charset="-122"/>
                <a:cs typeface="SimHei" pitchFamily="34" charset="-120"/>
              </a:rPr>
              <a:t>靠空调过夏</a:t>
            </a:r>
            <a:r>
              <a:rPr lang="en-US" altLang="zh-CN" sz="2400" b="0" i="0" dirty="0">
                <a:solidFill>
                  <a:srgbClr val="000000"/>
                </a:solidFill>
                <a:latin typeface="SimHei" pitchFamily="34" charset="0"/>
                <a:ea typeface="SimHei" pitchFamily="34" charset="-122"/>
                <a:cs typeface="SimHei" pitchFamily="34" charset="-120"/>
              </a:rPr>
              <a:t>”</a:t>
            </a:r>
            <a:r>
              <a:rPr lang="en-US" altLang="zh-CN" sz="2400" b="0" i="0" dirty="0">
                <a:solidFill>
                  <a:srgbClr val="000000"/>
                </a:solidFill>
                <a:latin typeface="SimHei" pitchFamily="34" charset="0"/>
                <a:ea typeface="楷体" pitchFamily="34" charset="-122"/>
                <a:cs typeface="SimHei" pitchFamily="34" charset="-120"/>
              </a:rPr>
              <a:t>的传统观念正在转变</a:t>
            </a:r>
            <a:r>
              <a:rPr lang="en-US" altLang="zh-CN" sz="2400" b="0" i="0">
                <a:solidFill>
                  <a:srgbClr val="000000"/>
                </a:solidFill>
                <a:latin typeface="SimHei" pitchFamily="34" charset="0"/>
                <a:ea typeface="SimHei" pitchFamily="34" charset="-122"/>
                <a:cs typeface="SimHei" pitchFamily="34" charset="-120"/>
              </a:rPr>
              <a:t>。读图</a:t>
            </a:r>
            <a:r>
              <a:rPr lang="en-US" altLang="zh-CN" sz="2400" b="0" i="0" dirty="0">
                <a:solidFill>
                  <a:srgbClr val="000000"/>
                </a:solidFill>
                <a:latin typeface="SimHei" pitchFamily="34" charset="0"/>
                <a:ea typeface="SimHei" pitchFamily="34" charset="-122"/>
                <a:cs typeface="SimHei" pitchFamily="34" charset="-120"/>
              </a:rPr>
              <a:t>，完成3~4题。</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8">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7_BD.12_1#73cdb89a1?vop=1&amp;pid=45008aa88&amp;color=0,0,0&amp;bt=1&amp;bbb=1"/>
          <p:cNvSpPr/>
          <p:nvPr/>
        </p:nvSpPr>
        <p:spPr>
          <a:xfrm>
            <a:off x="649224" y="859537"/>
            <a:ext cx="10899648" cy="484124"/>
          </a:xfrm>
          <a:prstGeom prst="rect">
            <a:avLst/>
          </a:prstGeom>
          <a:noFill/>
          <a:ln/>
        </p:spPr>
        <p:txBody>
          <a:bodyPr wrap="none" lIns="0" tIns="0" rIns="0" bIns="0" rtlCol="0" anchor="t"/>
          <a:lstStyle/>
          <a:p>
            <a:pPr algn="l" latinLnBrk="1">
              <a:lnSpc>
                <a:spcPts val="4300"/>
              </a:lnSpc>
            </a:pPr>
            <a:r>
              <a:rPr lang="en-US" altLang="zh-CN" sz="2400" b="0" i="0" dirty="0">
                <a:solidFill>
                  <a:srgbClr val="FF0000"/>
                </a:solidFill>
                <a:latin typeface="SimHei" pitchFamily="34" charset="0"/>
                <a:ea typeface="SimHei" pitchFamily="34" charset="-122"/>
                <a:cs typeface="SimHei" pitchFamily="34" charset="-120"/>
              </a:rPr>
              <a:t>4.</a:t>
            </a:r>
            <a:r>
              <a:rPr lang="en-US" altLang="zh-CN" sz="2400" b="0" i="0">
                <a:solidFill>
                  <a:srgbClr val="000000"/>
                </a:solidFill>
                <a:latin typeface="SimHei" pitchFamily="34" charset="0"/>
                <a:ea typeface="SimHei" pitchFamily="34" charset="-122"/>
                <a:cs typeface="SimHei" pitchFamily="34" charset="-120"/>
              </a:rPr>
              <a:t>下列描述符合欧洲特征的有(</a:t>
            </a:r>
            <a:r>
              <a:rPr lang="en-US" altLang="zh-CN" sz="2400" b="0"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a:t>
            </a:r>
            <a:endParaRPr lang="en-US" altLang="zh-CN" sz="2400" dirty="0"/>
          </a:p>
        </p:txBody>
      </p:sp>
      <p:sp>
        <p:nvSpPr>
          <p:cNvPr id="3" name="QC_7_AN.13_1#73cdb89a1.bracket?vop=1&amp;pid=45008aa88&amp;color=0,0,0&amp;vpa=4"/>
          <p:cNvSpPr/>
          <p:nvPr/>
        </p:nvSpPr>
        <p:spPr>
          <a:xfrm>
            <a:off x="4933092" y="857632"/>
            <a:ext cx="373063" cy="484124"/>
          </a:xfrm>
          <a:prstGeom prst="rect">
            <a:avLst/>
          </a:prstGeom>
          <a:noFill/>
          <a:ln/>
        </p:spPr>
        <p:txBody>
          <a:bodyPr wrap="none" lIns="0" tIns="0" rIns="0" bIns="0" rtlCol="0" anchor="t"/>
          <a:lstStyle/>
          <a:p>
            <a:pPr algn="ctr" latinLnBrk="1">
              <a:lnSpc>
                <a:spcPts val="4300"/>
              </a:lnSpc>
            </a:pPr>
            <a:r>
              <a:rPr lang="en-US" altLang="zh-CN" sz="2400" b="0" i="0" dirty="0">
                <a:solidFill>
                  <a:srgbClr val="FF0000"/>
                </a:solidFill>
                <a:latin typeface="SimHei" pitchFamily="34" charset="0"/>
                <a:ea typeface="SimHei" pitchFamily="34" charset="-122"/>
                <a:cs typeface="SimHei" pitchFamily="34" charset="-120"/>
              </a:rPr>
              <a:t>C</a:t>
            </a:r>
            <a:endParaRPr lang="en-US" altLang="zh-CN" sz="2400" dirty="0"/>
          </a:p>
        </p:txBody>
      </p:sp>
      <p:sp>
        <p:nvSpPr>
          <p:cNvPr id="4" name="QC_7_BD.12_2#73cdb89a1.choices?vop=1&amp;pid=45008aa88&amp;color=0,0,0&amp;bbb=1"/>
          <p:cNvSpPr/>
          <p:nvPr/>
        </p:nvSpPr>
        <p:spPr>
          <a:xfrm>
            <a:off x="649224" y="1406906"/>
            <a:ext cx="10899648" cy="1033399"/>
          </a:xfrm>
          <a:prstGeom prst="rect">
            <a:avLst/>
          </a:prstGeom>
          <a:noFill/>
          <a:ln/>
        </p:spPr>
        <p:txBody>
          <a:bodyPr wrap="none" lIns="0" tIns="0" rIns="0" bIns="0" rtlCol="0" anchor="t"/>
          <a:lstStyle/>
          <a:p>
            <a:pPr latinLnBrk="1">
              <a:lnSpc>
                <a:spcPts val="4400"/>
              </a:lnSpc>
              <a:tabLst>
                <a:tab pos="5555956" algn="l"/>
              </a:tabLst>
            </a:pPr>
            <a:r>
              <a:rPr lang="en-US" altLang="zh-CN" sz="2400" b="0" i="0" dirty="0">
                <a:solidFill>
                  <a:srgbClr val="000000"/>
                </a:solidFill>
                <a:latin typeface="SimHei" pitchFamily="34" charset="0"/>
                <a:ea typeface="SimHei" pitchFamily="34" charset="-122"/>
                <a:cs typeface="SimHei" pitchFamily="34" charset="-120"/>
              </a:rPr>
              <a:t>A</a:t>
            </a:r>
            <a:r>
              <a:rPr lang="en-US" altLang="zh-CN" sz="2400" b="0" i="0">
                <a:solidFill>
                  <a:srgbClr val="000000"/>
                </a:solidFill>
                <a:latin typeface="SimHei" pitchFamily="34" charset="0"/>
                <a:ea typeface="SimHei" pitchFamily="34" charset="-122"/>
                <a:cs typeface="SimHei" pitchFamily="34" charset="-120"/>
              </a:rPr>
              <a:t>.北回归线横穿欧洲北部</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B</a:t>
            </a:r>
            <a:r>
              <a:rPr lang="en-US" altLang="zh-CN" sz="2400" b="0" i="0" dirty="0">
                <a:solidFill>
                  <a:srgbClr val="000000"/>
                </a:solidFill>
                <a:latin typeface="SimHei" pitchFamily="34" charset="0"/>
                <a:ea typeface="SimHei" pitchFamily="34" charset="-122"/>
                <a:cs typeface="SimHei" pitchFamily="34" charset="-120"/>
              </a:rPr>
              <a:t>.欧洲南部地处热带地区</a:t>
            </a:r>
            <a:endParaRPr lang="en-US" altLang="zh-CN" sz="2400" dirty="0"/>
          </a:p>
          <a:p>
            <a:pPr latinLnBrk="1">
              <a:lnSpc>
                <a:spcPts val="4200"/>
              </a:lnSpc>
              <a:tabLst>
                <a:tab pos="5555956" algn="l"/>
              </a:tabLst>
            </a:pPr>
            <a:r>
              <a:rPr lang="en-US" altLang="zh-CN" sz="2400" b="0" i="0">
                <a:solidFill>
                  <a:srgbClr val="000000"/>
                </a:solidFill>
                <a:latin typeface="SimHei" pitchFamily="34" charset="0"/>
                <a:ea typeface="SimHei" pitchFamily="34" charset="-122"/>
                <a:cs typeface="SimHei" pitchFamily="34" charset="-120"/>
              </a:rPr>
              <a:t>C.位于亚欧大陆西部</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D</a:t>
            </a:r>
            <a:r>
              <a:rPr lang="en-US" altLang="zh-CN" sz="2400" b="0" i="0" dirty="0">
                <a:solidFill>
                  <a:srgbClr val="000000"/>
                </a:solidFill>
                <a:latin typeface="SimHei" pitchFamily="34" charset="0"/>
                <a:ea typeface="SimHei" pitchFamily="34" charset="-122"/>
                <a:cs typeface="SimHei" pitchFamily="34" charset="-120"/>
              </a:rPr>
              <a:t>.大部分位于西半球</a:t>
            </a:r>
            <a:endParaRPr lang="en-US" altLang="zh-CN" sz="2400" dirty="0"/>
          </a:p>
        </p:txBody>
      </p:sp>
      <p:sp>
        <p:nvSpPr>
          <p:cNvPr id="5" name="QC_7_AS.14_1#73cdb89a1?vop=1&amp;pid=45008aa88&amp;color=0,0,0&amp;bbb=1&amp;hb=1"/>
          <p:cNvSpPr/>
          <p:nvPr/>
        </p:nvSpPr>
        <p:spPr>
          <a:xfrm>
            <a:off x="649224" y="2510536"/>
            <a:ext cx="10899648" cy="15921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0" i="0" dirty="0">
                <a:solidFill>
                  <a:srgbClr val="000000"/>
                </a:solidFill>
                <a:latin typeface="SimSun" pitchFamily="34" charset="0"/>
                <a:ea typeface="SimSun" pitchFamily="34" charset="-122"/>
                <a:cs typeface="SimSun" pitchFamily="34" charset="-120"/>
              </a:rPr>
              <a:t>结合所学知识可知，欧洲全部位于北回归线以北，北回归线未穿过，</a:t>
            </a:r>
            <a:r>
              <a:rPr lang="en-US" altLang="zh-CN" sz="2400" b="0" i="0">
                <a:solidFill>
                  <a:srgbClr val="000000"/>
                </a:solidFill>
                <a:latin typeface="SimSun" pitchFamily="34" charset="0"/>
                <a:ea typeface="SimSun" pitchFamily="34" charset="-122"/>
                <a:cs typeface="SimSun" pitchFamily="34" charset="-120"/>
              </a:rPr>
              <a:t>A错</a:t>
            </a:r>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误</a:t>
            </a:r>
            <a:r>
              <a:rPr lang="en-US" altLang="zh-CN" sz="2400" b="0" i="0" dirty="0">
                <a:solidFill>
                  <a:srgbClr val="000000"/>
                </a:solidFill>
                <a:latin typeface="SimSun" pitchFamily="34" charset="0"/>
                <a:ea typeface="SimSun" pitchFamily="34" charset="-122"/>
                <a:cs typeface="SimSun" pitchFamily="34" charset="-120"/>
              </a:rPr>
              <a:t>；欧洲大部分是位于北回归线与北极圈之间的北温带，B错误</a:t>
            </a:r>
            <a:r>
              <a:rPr lang="en-US" altLang="zh-CN" sz="2400" b="0" i="0">
                <a:solidFill>
                  <a:srgbClr val="000000"/>
                </a:solidFill>
                <a:latin typeface="SimSun" pitchFamily="34" charset="0"/>
                <a:ea typeface="SimSun" pitchFamily="34" charset="-122"/>
                <a:cs typeface="SimSun" pitchFamily="34" charset="-120"/>
              </a:rPr>
              <a:t>；欧洲位于亚欧大</a:t>
            </a:r>
          </a:p>
          <a:p>
            <a:pPr latinLnBrk="1">
              <a:lnSpc>
                <a:spcPts val="4200"/>
              </a:lnSpc>
            </a:pPr>
            <a:r>
              <a:rPr lang="en-US" altLang="zh-CN" sz="2400" b="0" i="0">
                <a:solidFill>
                  <a:srgbClr val="000000"/>
                </a:solidFill>
                <a:latin typeface="SimSun" pitchFamily="34" charset="0"/>
                <a:ea typeface="SimSun" pitchFamily="34" charset="-122"/>
                <a:cs typeface="SimSun" pitchFamily="34" charset="-120"/>
              </a:rPr>
              <a:t>陆的西部</a:t>
            </a:r>
            <a:r>
              <a:rPr lang="en-US" altLang="zh-CN" sz="2400" b="0" i="0" dirty="0">
                <a:solidFill>
                  <a:srgbClr val="000000"/>
                </a:solidFill>
                <a:latin typeface="SimSun" pitchFamily="34" charset="0"/>
                <a:ea typeface="SimSun" pitchFamily="34" charset="-122"/>
                <a:cs typeface="SimSun" pitchFamily="34" charset="-120"/>
              </a:rPr>
              <a:t>，C正确；欧洲大部分位于20°W向东到160°E的东半球，D错误。故选C。</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C_5_BD#a29a284a8?pid=38172e38b&amp;color=0,0,0&amp;bt=1&amp;bbb=1"/>
          <p:cNvSpPr/>
          <p:nvPr/>
        </p:nvSpPr>
        <p:spPr>
          <a:xfrm>
            <a:off x="649224" y="859536"/>
            <a:ext cx="10899648" cy="615188"/>
          </a:xfrm>
          <a:prstGeom prst="rect">
            <a:avLst/>
          </a:prstGeom>
          <a:noFill/>
          <a:ln/>
        </p:spPr>
        <p:txBody>
          <a:bodyPr wrap="none" lIns="0" tIns="0" rIns="0" bIns="0" rtlCol="0" anchor="t"/>
          <a:lstStyle/>
          <a:p>
            <a:pPr algn="l" latinLnBrk="1">
              <a:lnSpc>
                <a:spcPts val="5400"/>
              </a:lnSpc>
            </a:pPr>
            <a:r>
              <a:rPr lang="en-US" altLang="zh-CN" sz="3200" b="1" i="0" u="sng" dirty="0">
                <a:solidFill>
                  <a:srgbClr val="000000"/>
                </a:solidFill>
                <a:latin typeface="Times New Roman" pitchFamily="34" charset="0"/>
                <a:ea typeface="SimHei" pitchFamily="34" charset="-122"/>
                <a:cs typeface="Times New Roman" pitchFamily="34" charset="-120"/>
              </a:rPr>
              <a:t>刷地图</a:t>
            </a:r>
            <a:endParaRPr lang="en-US" altLang="zh-CN" sz="3200" dirty="0"/>
          </a:p>
        </p:txBody>
      </p:sp>
      <p:sp>
        <p:nvSpPr>
          <p:cNvPr id="3" name="QO_6_BD.15_1#aad4ac1ea?vop=1&amp;pid=a29a284a8&amp;color=0,0,0&amp;bbb=1"/>
          <p:cNvSpPr/>
          <p:nvPr/>
        </p:nvSpPr>
        <p:spPr>
          <a:xfrm>
            <a:off x="649224" y="1559094"/>
            <a:ext cx="10899648" cy="455549"/>
          </a:xfrm>
          <a:prstGeom prst="rect">
            <a:avLst/>
          </a:prstGeom>
          <a:noFill/>
          <a:ln/>
        </p:spPr>
        <p:txBody>
          <a:bodyPr wrap="none" lIns="0" tIns="0" rIns="0" bIns="0" rtlCol="0" anchor="t"/>
          <a:lstStyle/>
          <a:p>
            <a:pPr algn="l" latinLnBrk="1">
              <a:lnSpc>
                <a:spcPts val="4000"/>
              </a:lnSpc>
            </a:pPr>
            <a:r>
              <a:rPr lang="en-US" altLang="zh-CN" sz="2400" b="0" i="0" dirty="0">
                <a:solidFill>
                  <a:srgbClr val="FF0000"/>
                </a:solidFill>
                <a:latin typeface="SimHei" pitchFamily="34" charset="0"/>
                <a:ea typeface="SimHei" pitchFamily="34" charset="-122"/>
                <a:cs typeface="SimHei" pitchFamily="34" charset="-120"/>
              </a:rPr>
              <a:t>5.</a:t>
            </a:r>
            <a:r>
              <a:rPr lang="en-US" altLang="zh-CN" sz="2400" b="0" i="0" dirty="0">
                <a:solidFill>
                  <a:srgbClr val="000000"/>
                </a:solidFill>
                <a:latin typeface="KaiTi" pitchFamily="34" charset="0"/>
                <a:ea typeface="KaiTi" pitchFamily="34" charset="-122"/>
                <a:cs typeface="KaiTi" pitchFamily="34" charset="-120"/>
              </a:rPr>
              <a:t>【2024吉林长春期末】</a:t>
            </a:r>
            <a:r>
              <a:rPr lang="en-US" altLang="zh-CN" sz="2400" b="0" i="0" dirty="0">
                <a:solidFill>
                  <a:srgbClr val="000000"/>
                </a:solidFill>
                <a:latin typeface="SimHei" pitchFamily="34" charset="0"/>
                <a:ea typeface="SimHei" pitchFamily="34" charset="-122"/>
                <a:cs typeface="SimHei" pitchFamily="34" charset="-120"/>
              </a:rPr>
              <a:t>读</a:t>
            </a:r>
            <a:r>
              <a:rPr lang="en-US" altLang="zh-CN" sz="2400" b="1" i="0" dirty="0">
                <a:solidFill>
                  <a:srgbClr val="000000"/>
                </a:solidFill>
                <a:latin typeface="SimHei" pitchFamily="34" charset="0"/>
                <a:ea typeface="SimHei" pitchFamily="34" charset="-122"/>
                <a:cs typeface="SimHei" pitchFamily="34" charset="-120"/>
              </a:rPr>
              <a:t>亚洲位置示意图</a:t>
            </a:r>
            <a:r>
              <a:rPr lang="en-US" altLang="zh-CN" sz="2400" b="0" i="0" dirty="0">
                <a:solidFill>
                  <a:srgbClr val="000000"/>
                </a:solidFill>
                <a:latin typeface="SimHei" pitchFamily="34" charset="0"/>
                <a:ea typeface="SimHei" pitchFamily="34" charset="-122"/>
                <a:cs typeface="SimHei" pitchFamily="34" charset="-120"/>
              </a:rPr>
              <a:t>，回答下列问题。</a:t>
            </a:r>
            <a:endParaRPr lang="en-US" altLang="zh-CN" sz="2400" dirty="0"/>
          </a:p>
        </p:txBody>
      </p:sp>
      <p:pic>
        <p:nvPicPr>
          <p:cNvPr id="4" name="QO_6_BD.15_2#aad4ac1ea?htil=3&amp;vop=1&amp;pid=a29a284a8&amp;color=0,0,0&amp;tib=255,255,255&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25094" y="2225421"/>
            <a:ext cx="3010643" cy="2862579"/>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7_BD.16_1#e00f35ff8?htil=3&amp;vop=1&amp;pid=aad4ac1ea&amp;color=0,0,0&amp;bbb=1&amp;hb=1&amp;hs=1"/>
          <p:cNvSpPr/>
          <p:nvPr/>
        </p:nvSpPr>
        <p:spPr>
          <a:xfrm>
            <a:off x="649224" y="2079117"/>
            <a:ext cx="7452360" cy="1496949"/>
          </a:xfrm>
          <a:prstGeom prst="rect">
            <a:avLst/>
          </a:prstGeom>
          <a:noFill/>
          <a:ln/>
        </p:spPr>
        <p:txBody>
          <a:bodyPr wrap="none" lIns="0" tIns="0" rIns="0" bIns="0" rtlCol="0" anchor="t"/>
          <a:lstStyle/>
          <a:p>
            <a:pPr algn="l" latinLnBrk="1">
              <a:lnSpc>
                <a:spcPts val="4100"/>
              </a:lnSpc>
            </a:pPr>
            <a:r>
              <a:rPr lang="en-US" altLang="zh-CN" sz="2400" b="0" i="0" dirty="0">
                <a:solidFill>
                  <a:srgbClr val="000000"/>
                </a:solidFill>
                <a:latin typeface="SimHei" pitchFamily="34" charset="0"/>
                <a:ea typeface="SimHei" pitchFamily="34" charset="-122"/>
                <a:cs typeface="SimHei" pitchFamily="34" charset="-120"/>
              </a:rPr>
              <a:t>（1）与亚洲位于同一块大陆的大洲</a:t>
            </a:r>
            <a:r>
              <a:rPr lang="en-US" altLang="zh-CN" sz="2400" b="0" i="0">
                <a:solidFill>
                  <a:srgbClr val="000000"/>
                </a:solidFill>
                <a:latin typeface="SimHei" pitchFamily="34" charset="0"/>
                <a:ea typeface="SimHei" pitchFamily="34" charset="-122"/>
                <a:cs typeface="SimHei" pitchFamily="34" charset="-120"/>
              </a:rPr>
              <a:t>A为</a:t>
            </a:r>
            <a:r>
              <a:rPr lang="en-US" altLang="zh-CN" sz="2400" i="0">
                <a:solidFill>
                  <a:srgbClr val="000000"/>
                </a:solidFill>
                <a:latin typeface="SimSun" pitchFamily="34" charset="0"/>
                <a:ea typeface="SimSun" pitchFamily="34" charset="-122"/>
                <a:cs typeface="SimSun" pitchFamily="34" charset="-120"/>
              </a:rPr>
              <a:t>____</a:t>
            </a:r>
            <a:r>
              <a:rPr lang="en-US" altLang="zh-CN" sz="2400" b="0" i="0">
                <a:solidFill>
                  <a:srgbClr val="000000"/>
                </a:solidFill>
                <a:latin typeface="SimHei" pitchFamily="34" charset="0"/>
                <a:ea typeface="SimHei" pitchFamily="34" charset="-122"/>
                <a:cs typeface="SimHei" pitchFamily="34" charset="-120"/>
              </a:rPr>
              <a:t>洲，亚洲与</a:t>
            </a:r>
          </a:p>
          <a:p>
            <a:pPr latinLnBrk="1">
              <a:lnSpc>
                <a:spcPts val="4100"/>
              </a:lnSpc>
            </a:pPr>
            <a:r>
              <a:rPr lang="en-US" altLang="zh-CN" sz="2400" b="0" i="0">
                <a:solidFill>
                  <a:srgbClr val="000000"/>
                </a:solidFill>
                <a:latin typeface="SimHei" pitchFamily="34" charset="0"/>
                <a:ea typeface="SimHei" pitchFamily="34" charset="-122"/>
                <a:cs typeface="SimHei" pitchFamily="34" charset="-120"/>
              </a:rPr>
              <a:t>A大洲的分界线有①</a:t>
            </a:r>
            <a:r>
              <a:rPr lang="en-US" altLang="zh-CN" sz="2400" i="0">
                <a:solidFill>
                  <a:srgbClr val="000000"/>
                </a:solidFill>
                <a:latin typeface="SimSun" pitchFamily="34" charset="0"/>
                <a:ea typeface="SimSun" pitchFamily="34" charset="-122"/>
                <a:cs typeface="SimSun" pitchFamily="34" charset="-120"/>
              </a:rPr>
              <a:t>________</a:t>
            </a:r>
            <a:r>
              <a:rPr lang="en-US" altLang="zh-CN" sz="2400" b="0" i="0">
                <a:solidFill>
                  <a:srgbClr val="000000"/>
                </a:solidFill>
                <a:latin typeface="SimHei" pitchFamily="34" charset="0"/>
                <a:ea typeface="SimHei" pitchFamily="34" charset="-122"/>
                <a:cs typeface="SimHei" pitchFamily="34" charset="-120"/>
              </a:rPr>
              <a:t>山脉</a:t>
            </a:r>
            <a:r>
              <a:rPr lang="en-US" altLang="zh-CN" sz="2400" b="0" i="0" dirty="0">
                <a:solidFill>
                  <a:srgbClr val="000000"/>
                </a:solidFill>
                <a:latin typeface="SimHei" pitchFamily="34" charset="0"/>
                <a:ea typeface="SimHei" pitchFamily="34" charset="-122"/>
                <a:cs typeface="SimHei" pitchFamily="34" charset="-120"/>
              </a:rPr>
              <a:t>—乌拉尔河—</a:t>
            </a:r>
            <a:r>
              <a:rPr lang="en-US" altLang="zh-CN" sz="2400" b="0" i="0">
                <a:solidFill>
                  <a:srgbClr val="000000"/>
                </a:solidFill>
                <a:latin typeface="SimHei" pitchFamily="34" charset="0"/>
                <a:ea typeface="SimHei" pitchFamily="34" charset="-122"/>
                <a:cs typeface="SimHei" pitchFamily="34" charset="-120"/>
              </a:rPr>
              <a:t>里海—</a:t>
            </a:r>
          </a:p>
          <a:p>
            <a:pPr latinLnBrk="1">
              <a:lnSpc>
                <a:spcPts val="4000"/>
              </a:lnSpc>
            </a:pPr>
            <a:r>
              <a:rPr lang="en-US" altLang="zh-CN" sz="2400" b="0" i="0">
                <a:solidFill>
                  <a:srgbClr val="000000"/>
                </a:solidFill>
                <a:latin typeface="SimHei" pitchFamily="34" charset="0"/>
                <a:ea typeface="SimHei" pitchFamily="34" charset="-122"/>
                <a:cs typeface="SimHei" pitchFamily="34" charset="-120"/>
              </a:rPr>
              <a:t>大高加索山脉</a:t>
            </a:r>
            <a:r>
              <a:rPr lang="en-US" altLang="zh-CN" sz="2400" b="0" i="0" dirty="0">
                <a:solidFill>
                  <a:srgbClr val="000000"/>
                </a:solidFill>
                <a:latin typeface="SimHei" pitchFamily="34" charset="0"/>
                <a:ea typeface="SimHei" pitchFamily="34" charset="-122"/>
                <a:cs typeface="SimHei" pitchFamily="34" charset="-120"/>
              </a:rPr>
              <a:t>—黑海—土耳其海峡。</a:t>
            </a:r>
            <a:endParaRPr lang="en-US" altLang="zh-CN" sz="2400" dirty="0"/>
          </a:p>
        </p:txBody>
      </p:sp>
      <p:sp>
        <p:nvSpPr>
          <p:cNvPr id="6" name="QB_7_AN.17_1#e00f35ff8.blank?vop=1&amp;pid=aad4ac1ea&amp;color=0,0,0&amp;vpa=5"/>
          <p:cNvSpPr/>
          <p:nvPr/>
        </p:nvSpPr>
        <p:spPr>
          <a:xfrm>
            <a:off x="5847492" y="2045970"/>
            <a:ext cx="525463" cy="465074"/>
          </a:xfrm>
          <a:prstGeom prst="rect">
            <a:avLst/>
          </a:prstGeom>
          <a:noFill/>
          <a:ln/>
        </p:spPr>
        <p:txBody>
          <a:bodyPr wrap="none" lIns="0" tIns="0" rIns="0" bIns="0" rtlCol="0" anchor="t"/>
          <a:lstStyle/>
          <a:p>
            <a:pPr algn="ctr" latinLnBrk="1">
              <a:lnSpc>
                <a:spcPts val="4100"/>
              </a:lnSpc>
            </a:pPr>
            <a:r>
              <a:rPr lang="en-US" altLang="zh-CN" sz="2400" b="0" i="0" dirty="0">
                <a:solidFill>
                  <a:srgbClr val="FF0000"/>
                </a:solidFill>
                <a:latin typeface="SimHei" pitchFamily="34" charset="0"/>
                <a:ea typeface="SimHei" pitchFamily="34" charset="-122"/>
                <a:cs typeface="SimHei" pitchFamily="34" charset="-120"/>
              </a:rPr>
              <a:t>欧</a:t>
            </a:r>
            <a:endParaRPr lang="en-US" altLang="zh-CN" sz="2400" dirty="0"/>
          </a:p>
        </p:txBody>
      </p:sp>
      <p:sp>
        <p:nvSpPr>
          <p:cNvPr id="7" name="QB_7_AN.18_1#e00f35ff8.blank?vop=1&amp;pid=aad4ac1ea&amp;color=0,0,0&amp;vpa=6&amp;bbb=1"/>
          <p:cNvSpPr/>
          <p:nvPr/>
        </p:nvSpPr>
        <p:spPr>
          <a:xfrm>
            <a:off x="3256692" y="2566670"/>
            <a:ext cx="1135063" cy="465074"/>
          </a:xfrm>
          <a:prstGeom prst="rect">
            <a:avLst/>
          </a:prstGeom>
          <a:noFill/>
          <a:ln/>
        </p:spPr>
        <p:txBody>
          <a:bodyPr wrap="none" lIns="0" tIns="0" rIns="0" bIns="0" rtlCol="0" anchor="t"/>
          <a:lstStyle/>
          <a:p>
            <a:pPr algn="ctr" latinLnBrk="1">
              <a:lnSpc>
                <a:spcPts val="4100"/>
              </a:lnSpc>
            </a:pPr>
            <a:r>
              <a:rPr lang="en-US" altLang="zh-CN" sz="2400" b="0" i="0" dirty="0">
                <a:solidFill>
                  <a:srgbClr val="FF0000"/>
                </a:solidFill>
                <a:latin typeface="SimHei" pitchFamily="34" charset="0"/>
                <a:ea typeface="SimHei" pitchFamily="34" charset="-122"/>
                <a:cs typeface="SimHei" pitchFamily="34" charset="-120"/>
              </a:rPr>
              <a:t>乌拉尔</a:t>
            </a:r>
            <a:endParaRPr lang="en-US" altLang="zh-CN" sz="2400" dirty="0"/>
          </a:p>
        </p:txBody>
      </p:sp>
      <p:sp>
        <p:nvSpPr>
          <p:cNvPr id="8" name="QB_7_BD.19_1#11a7a5f94?htil=3&amp;vop=1&amp;pid=aad4ac1ea&amp;color=0,0,0&amp;bbb=1&amp;hb=1&amp;hs=1"/>
          <p:cNvSpPr/>
          <p:nvPr/>
        </p:nvSpPr>
        <p:spPr>
          <a:xfrm>
            <a:off x="649224" y="3627628"/>
            <a:ext cx="7452360" cy="1496949"/>
          </a:xfrm>
          <a:prstGeom prst="rect">
            <a:avLst/>
          </a:prstGeom>
          <a:noFill/>
          <a:ln/>
        </p:spPr>
        <p:txBody>
          <a:bodyPr wrap="none" lIns="0" tIns="0" rIns="0" bIns="0" rtlCol="0" anchor="t"/>
          <a:lstStyle/>
          <a:p>
            <a:pPr algn="l" latinLnBrk="1">
              <a:lnSpc>
                <a:spcPts val="4100"/>
              </a:lnSpc>
            </a:pPr>
            <a:r>
              <a:rPr lang="en-US" altLang="zh-CN" sz="2400" b="0" i="0" dirty="0">
                <a:solidFill>
                  <a:srgbClr val="000000"/>
                </a:solidFill>
                <a:latin typeface="SimHei" pitchFamily="34" charset="0"/>
                <a:ea typeface="SimHei" pitchFamily="34" charset="-122"/>
                <a:cs typeface="SimHei" pitchFamily="34" charset="-120"/>
              </a:rPr>
              <a:t>（2）从南北半球看</a:t>
            </a:r>
            <a:r>
              <a:rPr lang="en-US" altLang="zh-CN" sz="2400" b="0" i="0">
                <a:solidFill>
                  <a:srgbClr val="000000"/>
                </a:solidFill>
                <a:latin typeface="SimHei" pitchFamily="34" charset="0"/>
                <a:ea typeface="SimHei" pitchFamily="34" charset="-122"/>
                <a:cs typeface="SimHei" pitchFamily="34" charset="-120"/>
              </a:rPr>
              <a:t>，亚洲大部分位于</a:t>
            </a:r>
            <a:r>
              <a:rPr lang="en-US" altLang="zh-CN" sz="2400" i="0">
                <a:solidFill>
                  <a:srgbClr val="000000"/>
                </a:solidFill>
                <a:latin typeface="SimSun" pitchFamily="34" charset="0"/>
                <a:ea typeface="SimSun" pitchFamily="34" charset="-122"/>
                <a:cs typeface="SimSun" pitchFamily="34" charset="-120"/>
              </a:rPr>
              <a:t>____</a:t>
            </a:r>
            <a:r>
              <a:rPr lang="en-US" altLang="zh-CN" sz="2400" b="0" i="0">
                <a:solidFill>
                  <a:srgbClr val="000000"/>
                </a:solidFill>
                <a:latin typeface="SimHei" pitchFamily="34" charset="0"/>
                <a:ea typeface="SimHei" pitchFamily="34" charset="-122"/>
                <a:cs typeface="SimHei" pitchFamily="34" charset="-120"/>
              </a:rPr>
              <a:t>半球；从纬</a:t>
            </a:r>
          </a:p>
          <a:p>
            <a:pPr latinLnBrk="1">
              <a:lnSpc>
                <a:spcPts val="4100"/>
              </a:lnSpc>
            </a:pPr>
            <a:r>
              <a:rPr lang="en-US" altLang="zh-CN" sz="2400" b="0" i="0">
                <a:solidFill>
                  <a:srgbClr val="000000"/>
                </a:solidFill>
                <a:latin typeface="SimHei" pitchFamily="34" charset="0"/>
                <a:ea typeface="SimHei" pitchFamily="34" charset="-122"/>
                <a:cs typeface="SimHei" pitchFamily="34" charset="-120"/>
              </a:rPr>
              <a:t>度位置看</a:t>
            </a:r>
            <a:r>
              <a:rPr lang="en-US" altLang="zh-CN" sz="2400" b="0" i="0" dirty="0">
                <a:solidFill>
                  <a:srgbClr val="000000"/>
                </a:solidFill>
                <a:latin typeface="SimHei" pitchFamily="34" charset="0"/>
                <a:ea typeface="SimHei" pitchFamily="34" charset="-122"/>
                <a:cs typeface="SimHei" pitchFamily="34" charset="-120"/>
              </a:rPr>
              <a:t>，亚洲地跨五带中的热带、</a:t>
            </a:r>
            <a:r>
              <a:rPr lang="en-US" altLang="zh-CN" sz="2400" b="0" i="0">
                <a:solidFill>
                  <a:srgbClr val="000000"/>
                </a:solidFill>
                <a:latin typeface="SimHei" pitchFamily="34" charset="0"/>
                <a:ea typeface="SimHei" pitchFamily="34" charset="-122"/>
                <a:cs typeface="SimHei" pitchFamily="34" charset="-120"/>
              </a:rPr>
              <a:t>北温带和北寒带，</a:t>
            </a:r>
          </a:p>
          <a:p>
            <a:pPr latinLnBrk="1">
              <a:lnSpc>
                <a:spcPts val="4000"/>
              </a:lnSpc>
            </a:pPr>
            <a:r>
              <a:rPr lang="en-US" altLang="zh-CN" sz="2400" b="0" i="0">
                <a:solidFill>
                  <a:srgbClr val="000000"/>
                </a:solidFill>
                <a:latin typeface="SimHei" pitchFamily="34" charset="0"/>
                <a:ea typeface="SimHei" pitchFamily="34" charset="-122"/>
                <a:cs typeface="SimHei" pitchFamily="34" charset="-120"/>
              </a:rPr>
              <a:t>大部分位于</a:t>
            </a:r>
            <a:r>
              <a:rPr lang="en-US" altLang="zh-CN" sz="2400" i="0">
                <a:solidFill>
                  <a:srgbClr val="000000"/>
                </a:solidFill>
                <a:latin typeface="SimSun" pitchFamily="34" charset="0"/>
                <a:ea typeface="SimSun" pitchFamily="34" charset="-122"/>
                <a:cs typeface="SimSun" pitchFamily="34" charset="-120"/>
              </a:rPr>
              <a:t>______</a:t>
            </a:r>
            <a:r>
              <a:rPr lang="en-US" altLang="zh-CN" sz="2400" b="0" i="0">
                <a:solidFill>
                  <a:srgbClr val="000000"/>
                </a:solidFill>
                <a:latin typeface="SimHei" pitchFamily="34" charset="0"/>
                <a:ea typeface="SimHei" pitchFamily="34" charset="-122"/>
                <a:cs typeface="SimHei" pitchFamily="34" charset="-120"/>
              </a:rPr>
              <a:t>带</a:t>
            </a:r>
            <a:r>
              <a:rPr lang="en-US" altLang="zh-CN" sz="2400" b="0" i="0" dirty="0">
                <a:solidFill>
                  <a:srgbClr val="000000"/>
                </a:solidFill>
                <a:latin typeface="SimHei" pitchFamily="34" charset="0"/>
                <a:ea typeface="SimHei" pitchFamily="34" charset="-122"/>
                <a:cs typeface="SimHei" pitchFamily="34" charset="-120"/>
              </a:rPr>
              <a:t>。</a:t>
            </a:r>
            <a:endParaRPr lang="en-US" altLang="zh-CN" sz="2400" dirty="0"/>
          </a:p>
        </p:txBody>
      </p:sp>
      <p:sp>
        <p:nvSpPr>
          <p:cNvPr id="9" name="QB_7_AN.20_1#11a7a5f94.blank?vop=1&amp;pid=aad4ac1ea&amp;color=0,0,0&amp;vpa=7"/>
          <p:cNvSpPr/>
          <p:nvPr/>
        </p:nvSpPr>
        <p:spPr>
          <a:xfrm>
            <a:off x="5695092" y="3594481"/>
            <a:ext cx="525463" cy="465074"/>
          </a:xfrm>
          <a:prstGeom prst="rect">
            <a:avLst/>
          </a:prstGeom>
          <a:noFill/>
          <a:ln/>
        </p:spPr>
        <p:txBody>
          <a:bodyPr wrap="none" lIns="0" tIns="0" rIns="0" bIns="0" rtlCol="0" anchor="t"/>
          <a:lstStyle/>
          <a:p>
            <a:pPr algn="ctr" latinLnBrk="1">
              <a:lnSpc>
                <a:spcPts val="4100"/>
              </a:lnSpc>
            </a:pPr>
            <a:r>
              <a:rPr lang="en-US" altLang="zh-CN" sz="2400" b="0" i="0" dirty="0">
                <a:solidFill>
                  <a:srgbClr val="FF0000"/>
                </a:solidFill>
                <a:latin typeface="SimHei" pitchFamily="34" charset="0"/>
                <a:ea typeface="SimHei" pitchFamily="34" charset="-122"/>
                <a:cs typeface="SimHei" pitchFamily="34" charset="-120"/>
              </a:rPr>
              <a:t>北</a:t>
            </a:r>
            <a:endParaRPr lang="en-US" altLang="zh-CN" sz="2400" dirty="0"/>
          </a:p>
        </p:txBody>
      </p:sp>
      <p:sp>
        <p:nvSpPr>
          <p:cNvPr id="10" name="QB_7_AN.21_1#11a7a5f94.blank?vop=1&amp;pid=aad4ac1ea&amp;color=0,0,0&amp;vpa=8&amp;bbb=1"/>
          <p:cNvSpPr/>
          <p:nvPr/>
        </p:nvSpPr>
        <p:spPr>
          <a:xfrm>
            <a:off x="2189892" y="4625086"/>
            <a:ext cx="830263" cy="455549"/>
          </a:xfrm>
          <a:prstGeom prst="rect">
            <a:avLst/>
          </a:prstGeom>
          <a:noFill/>
          <a:ln/>
        </p:spPr>
        <p:txBody>
          <a:bodyPr wrap="none" lIns="0" tIns="0" rIns="0" bIns="0" rtlCol="0" anchor="t"/>
          <a:lstStyle/>
          <a:p>
            <a:pPr algn="ctr" latinLnBrk="1">
              <a:lnSpc>
                <a:spcPts val="4000"/>
              </a:lnSpc>
            </a:pPr>
            <a:r>
              <a:rPr lang="en-US" altLang="zh-CN" sz="2400" b="0" i="0" dirty="0">
                <a:solidFill>
                  <a:srgbClr val="FF0000"/>
                </a:solidFill>
                <a:latin typeface="SimHei" pitchFamily="34" charset="0"/>
                <a:ea typeface="SimHei" pitchFamily="34" charset="-122"/>
                <a:cs typeface="SimHei" pitchFamily="34" charset="-120"/>
              </a:rPr>
              <a:t>北温</a:t>
            </a:r>
            <a:endParaRPr lang="en-US" altLang="zh-CN" sz="2400" dirty="0"/>
          </a:p>
        </p:txBody>
      </p:sp>
      <p:sp>
        <p:nvSpPr>
          <p:cNvPr id="11" name="QB_7_BD.22_1#a4134a5c4?htil=3&amp;vop=1&amp;pid=aad4ac1ea&amp;color=0,0,0&amp;bbb=1&amp;hb=1&amp;hs=1"/>
          <p:cNvSpPr/>
          <p:nvPr/>
        </p:nvSpPr>
        <p:spPr>
          <a:xfrm>
            <a:off x="647994" y="5177918"/>
            <a:ext cx="10896012" cy="455549"/>
          </a:xfrm>
          <a:prstGeom prst="rect">
            <a:avLst/>
          </a:prstGeom>
          <a:noFill/>
          <a:ln/>
        </p:spPr>
        <p:txBody>
          <a:bodyPr wrap="none" lIns="0" tIns="0" rIns="0" bIns="0" rtlCol="0" anchor="t"/>
          <a:lstStyle/>
          <a:p>
            <a:pPr algn="l" latinLnBrk="1">
              <a:lnSpc>
                <a:spcPts val="4000"/>
              </a:lnSpc>
            </a:pPr>
            <a:r>
              <a:rPr lang="en-US" altLang="zh-CN" sz="2400" b="0" i="0" dirty="0">
                <a:solidFill>
                  <a:srgbClr val="000000"/>
                </a:solidFill>
                <a:latin typeface="SimHei" pitchFamily="34" charset="0"/>
                <a:ea typeface="SimHei" pitchFamily="34" charset="-122"/>
                <a:cs typeface="SimHei" pitchFamily="34" charset="-120"/>
              </a:rPr>
              <a:t>（3）</a:t>
            </a:r>
            <a:r>
              <a:rPr lang="en-US" altLang="zh-CN" sz="2400" b="0" i="0">
                <a:solidFill>
                  <a:srgbClr val="000000"/>
                </a:solidFill>
                <a:latin typeface="SimHei" pitchFamily="34" charset="0"/>
                <a:ea typeface="SimHei" pitchFamily="34" charset="-122"/>
                <a:cs typeface="SimHei" pitchFamily="34" charset="-120"/>
              </a:rPr>
              <a:t>亚洲西南部与B</a:t>
            </a:r>
            <a:r>
              <a:rPr lang="en-US" altLang="zh-CN" sz="2400" i="0">
                <a:solidFill>
                  <a:srgbClr val="000000"/>
                </a:solidFill>
                <a:latin typeface="SimSun" pitchFamily="34" charset="0"/>
                <a:ea typeface="SimSun" pitchFamily="34" charset="-122"/>
                <a:cs typeface="SimSun" pitchFamily="34" charset="-120"/>
              </a:rPr>
              <a:t>____</a:t>
            </a:r>
            <a:r>
              <a:rPr lang="en-US" altLang="zh-CN" sz="2400" b="0" i="0">
                <a:solidFill>
                  <a:srgbClr val="000000"/>
                </a:solidFill>
                <a:latin typeface="SimHei" pitchFamily="34" charset="0"/>
                <a:ea typeface="SimHei" pitchFamily="34" charset="-122"/>
                <a:cs typeface="SimHei" pitchFamily="34" charset="-120"/>
              </a:rPr>
              <a:t>洲为邻，东北部隔白令海峡与</a:t>
            </a:r>
            <a:r>
              <a:rPr lang="en-US" altLang="zh-CN" sz="2400" i="0">
                <a:solidFill>
                  <a:srgbClr val="000000"/>
                </a:solidFill>
                <a:latin typeface="SimSun" pitchFamily="34" charset="0"/>
                <a:ea typeface="SimSun" pitchFamily="34" charset="-122"/>
                <a:cs typeface="SimSun" pitchFamily="34" charset="-120"/>
              </a:rPr>
              <a:t>______</a:t>
            </a:r>
            <a:r>
              <a:rPr lang="en-US" altLang="zh-CN" sz="2400" b="0" i="0">
                <a:solidFill>
                  <a:srgbClr val="000000"/>
                </a:solidFill>
                <a:latin typeface="SimHei" pitchFamily="34" charset="0"/>
                <a:ea typeface="SimHei" pitchFamily="34" charset="-122"/>
                <a:cs typeface="SimHei" pitchFamily="34" charset="-120"/>
              </a:rPr>
              <a:t>洲相望</a:t>
            </a:r>
            <a:r>
              <a:rPr lang="en-US" altLang="zh-CN" sz="2400" b="0" i="0" dirty="0">
                <a:solidFill>
                  <a:srgbClr val="000000"/>
                </a:solidFill>
                <a:latin typeface="SimHei" pitchFamily="34" charset="0"/>
                <a:ea typeface="SimHei" pitchFamily="34" charset="-122"/>
                <a:cs typeface="SimHei" pitchFamily="34" charset="-120"/>
              </a:rPr>
              <a:t>。</a:t>
            </a:r>
            <a:endParaRPr lang="en-US" altLang="zh-CN" sz="2400" dirty="0"/>
          </a:p>
        </p:txBody>
      </p:sp>
      <p:sp>
        <p:nvSpPr>
          <p:cNvPr id="12" name="QB_7_AN.23_1#a4134a5c4.blank?vop=1&amp;pid=aad4ac1ea&amp;color=0,0,0&amp;vpa=9"/>
          <p:cNvSpPr/>
          <p:nvPr/>
        </p:nvSpPr>
        <p:spPr>
          <a:xfrm>
            <a:off x="3407863" y="5133976"/>
            <a:ext cx="525463" cy="455549"/>
          </a:xfrm>
          <a:prstGeom prst="rect">
            <a:avLst/>
          </a:prstGeom>
          <a:noFill/>
          <a:ln/>
        </p:spPr>
        <p:txBody>
          <a:bodyPr wrap="none" lIns="0" tIns="0" rIns="0" bIns="0" rtlCol="0" anchor="t"/>
          <a:lstStyle/>
          <a:p>
            <a:pPr algn="ctr" latinLnBrk="1">
              <a:lnSpc>
                <a:spcPts val="4000"/>
              </a:lnSpc>
            </a:pPr>
            <a:r>
              <a:rPr lang="en-US" altLang="zh-CN" sz="2400" b="0" i="0" dirty="0">
                <a:solidFill>
                  <a:srgbClr val="FF0000"/>
                </a:solidFill>
                <a:latin typeface="SimHei" pitchFamily="34" charset="0"/>
                <a:ea typeface="SimHei" pitchFamily="34" charset="-122"/>
                <a:cs typeface="SimHei" pitchFamily="34" charset="-120"/>
              </a:rPr>
              <a:t>非</a:t>
            </a:r>
            <a:endParaRPr lang="en-US" altLang="zh-CN" sz="2400" dirty="0"/>
          </a:p>
        </p:txBody>
      </p:sp>
      <p:sp>
        <p:nvSpPr>
          <p:cNvPr id="13" name="QB_7_AN.24_1#a4134a5c4.blank?vop=1&amp;pid=aad4ac1ea&amp;color=0,0,0&amp;vpa=10&amp;bbb=1"/>
          <p:cNvSpPr/>
          <p:nvPr/>
        </p:nvSpPr>
        <p:spPr>
          <a:xfrm>
            <a:off x="7979862" y="5133976"/>
            <a:ext cx="830263" cy="455549"/>
          </a:xfrm>
          <a:prstGeom prst="rect">
            <a:avLst/>
          </a:prstGeom>
          <a:noFill/>
          <a:ln/>
        </p:spPr>
        <p:txBody>
          <a:bodyPr wrap="none" lIns="0" tIns="0" rIns="0" bIns="0" rtlCol="0" anchor="t"/>
          <a:lstStyle/>
          <a:p>
            <a:pPr algn="ctr" latinLnBrk="1">
              <a:lnSpc>
                <a:spcPts val="4000"/>
              </a:lnSpc>
            </a:pPr>
            <a:r>
              <a:rPr lang="en-US" altLang="zh-CN" sz="2400" b="0" i="0" dirty="0">
                <a:solidFill>
                  <a:srgbClr val="FF0000"/>
                </a:solidFill>
                <a:latin typeface="SimHei" pitchFamily="34" charset="0"/>
                <a:ea typeface="SimHei" pitchFamily="34" charset="-122"/>
                <a:cs typeface="SimHei" pitchFamily="34" charset="-120"/>
              </a:rPr>
              <a:t>北美</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0">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2">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3">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9" grpId="0" build="p" animBg="1"/>
      <p:bldP spid="10" grpId="0" build="p" animBg="1"/>
      <p:bldP spid="12" grpId="0" build="p" animBg="1"/>
      <p:bldP spid="1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B_7_BD.25_1#e4ddf95dd?vop=1&amp;pid=aad4ac1ea&amp;color=0,0,0&amp;bt=1&amp;bbb=1"/>
          <p:cNvSpPr/>
          <p:nvPr/>
        </p:nvSpPr>
        <p:spPr>
          <a:xfrm>
            <a:off x="649224" y="859536"/>
            <a:ext cx="10899648" cy="484124"/>
          </a:xfrm>
          <a:prstGeom prst="rect">
            <a:avLst/>
          </a:prstGeom>
          <a:noFill/>
          <a:ln/>
        </p:spPr>
        <p:txBody>
          <a:bodyPr wrap="none" lIns="0" tIns="0" rIns="0" bIns="0" rtlCol="0" anchor="t"/>
          <a:lstStyle/>
          <a:p>
            <a:pPr algn="l" latinLnBrk="1">
              <a:lnSpc>
                <a:spcPts val="4300"/>
              </a:lnSpc>
            </a:pPr>
            <a:r>
              <a:rPr lang="en-US" altLang="zh-CN" sz="2400" b="0" i="0" dirty="0">
                <a:solidFill>
                  <a:srgbClr val="000000"/>
                </a:solidFill>
                <a:latin typeface="SimHei" pitchFamily="34" charset="0"/>
                <a:ea typeface="SimHei" pitchFamily="34" charset="-122"/>
                <a:cs typeface="SimHei" pitchFamily="34" charset="-120"/>
              </a:rPr>
              <a:t>（4）②河流向东注入的大洋</a:t>
            </a:r>
            <a:r>
              <a:rPr lang="en-US" altLang="zh-CN" sz="2400" b="0" i="0">
                <a:solidFill>
                  <a:srgbClr val="000000"/>
                </a:solidFill>
                <a:latin typeface="SimHei" pitchFamily="34" charset="0"/>
                <a:ea typeface="SimHei" pitchFamily="34" charset="-122"/>
                <a:cs typeface="SimHei" pitchFamily="34" charset="-120"/>
              </a:rPr>
              <a:t>C为</a:t>
            </a:r>
            <a:r>
              <a:rPr lang="en-US" altLang="zh-CN" sz="2400" i="0">
                <a:solidFill>
                  <a:srgbClr val="000000"/>
                </a:solidFill>
                <a:latin typeface="SimSun" pitchFamily="34" charset="0"/>
                <a:ea typeface="SimSun" pitchFamily="34" charset="-122"/>
                <a:cs typeface="SimSun" pitchFamily="34" charset="-120"/>
              </a:rPr>
              <a:t>________</a:t>
            </a:r>
            <a:r>
              <a:rPr lang="en-US" altLang="zh-CN" sz="2400" b="0" i="0">
                <a:solidFill>
                  <a:srgbClr val="000000"/>
                </a:solidFill>
                <a:latin typeface="SimHei" pitchFamily="34" charset="0"/>
                <a:ea typeface="SimHei" pitchFamily="34" charset="-122"/>
                <a:cs typeface="SimHei" pitchFamily="34" charset="-120"/>
              </a:rPr>
              <a:t>，</a:t>
            </a:r>
            <a:r>
              <a:rPr lang="en-US" altLang="zh-CN" sz="2400" b="0" i="0" dirty="0">
                <a:solidFill>
                  <a:srgbClr val="000000"/>
                </a:solidFill>
                <a:latin typeface="SimHei" pitchFamily="34" charset="0"/>
                <a:ea typeface="SimHei" pitchFamily="34" charset="-122"/>
                <a:cs typeface="SimHei" pitchFamily="34" charset="-120"/>
              </a:rPr>
              <a:t>此大洋为世界上面积最大的大洋。</a:t>
            </a:r>
            <a:endParaRPr lang="en-US" altLang="zh-CN" sz="2400" dirty="0"/>
          </a:p>
        </p:txBody>
      </p:sp>
      <p:sp>
        <p:nvSpPr>
          <p:cNvPr id="3" name="QB_7_AN.26_1#e4ddf95dd.blank?vop=1&amp;pid=aad4ac1ea&amp;color=0,0,0&amp;vpa=11&amp;bbb=1"/>
          <p:cNvSpPr/>
          <p:nvPr/>
        </p:nvSpPr>
        <p:spPr>
          <a:xfrm>
            <a:off x="4933092" y="819531"/>
            <a:ext cx="1135063" cy="484124"/>
          </a:xfrm>
          <a:prstGeom prst="rect">
            <a:avLst/>
          </a:prstGeom>
          <a:noFill/>
          <a:ln/>
        </p:spPr>
        <p:txBody>
          <a:bodyPr wrap="none" lIns="0" tIns="0" rIns="0" bIns="0" rtlCol="0" anchor="t"/>
          <a:lstStyle/>
          <a:p>
            <a:pPr algn="ctr" latinLnBrk="1">
              <a:lnSpc>
                <a:spcPts val="4300"/>
              </a:lnSpc>
            </a:pPr>
            <a:r>
              <a:rPr lang="en-US" altLang="zh-CN" sz="2400" b="0" i="0" dirty="0">
                <a:solidFill>
                  <a:srgbClr val="FF0000"/>
                </a:solidFill>
                <a:latin typeface="SimHei" pitchFamily="34" charset="0"/>
                <a:ea typeface="SimHei" pitchFamily="34" charset="-122"/>
                <a:cs typeface="SimHei" pitchFamily="34" charset="-120"/>
              </a:rPr>
              <a:t>太平洋</a:t>
            </a:r>
            <a:endParaRPr lang="en-US" altLang="zh-CN" sz="2400" dirty="0"/>
          </a:p>
        </p:txBody>
      </p:sp>
      <p:sp>
        <p:nvSpPr>
          <p:cNvPr id="4" name="QO_6_AS.27_1#aad4ac1ea?vop=1&amp;pid=a29a284a8&amp;color=0,0,0&amp;bbb=1&amp;hb=1"/>
          <p:cNvSpPr/>
          <p:nvPr/>
        </p:nvSpPr>
        <p:spPr>
          <a:xfrm>
            <a:off x="649224" y="1406906"/>
            <a:ext cx="10899648" cy="21509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1" i="0" dirty="0">
                <a:solidFill>
                  <a:srgbClr val="000000"/>
                </a:solidFill>
                <a:latin typeface="SimSun" pitchFamily="34" charset="0"/>
                <a:ea typeface="SimSun" pitchFamily="34" charset="-122"/>
                <a:cs typeface="SimSun" pitchFamily="34" charset="-120"/>
              </a:rPr>
              <a:t>归纳总结</a:t>
            </a:r>
            <a:endParaRPr lang="en-US" altLang="zh-CN" sz="2400" dirty="0"/>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亚洲西与欧洲相连</a:t>
            </a:r>
            <a:r>
              <a:rPr lang="en-US" altLang="zh-CN" sz="2400" b="0" i="0" dirty="0">
                <a:solidFill>
                  <a:srgbClr val="000000"/>
                </a:solidFill>
                <a:latin typeface="SimSun" pitchFamily="34" charset="0"/>
                <a:ea typeface="SimSun" pitchFamily="34" charset="-122"/>
                <a:cs typeface="SimSun" pitchFamily="34" charset="-120"/>
              </a:rPr>
              <a:t>，以乌拉尔山、乌拉尔河、里海、大高加索山脉</a:t>
            </a:r>
            <a:r>
              <a:rPr lang="en-US" altLang="zh-CN" sz="2400" b="0" i="0">
                <a:solidFill>
                  <a:srgbClr val="000000"/>
                </a:solidFill>
                <a:latin typeface="SimSun" pitchFamily="34" charset="0"/>
                <a:ea typeface="SimSun" pitchFamily="34" charset="-122"/>
                <a:cs typeface="SimSun" pitchFamily="34" charset="-120"/>
              </a:rPr>
              <a:t>、黑海和土耳</a:t>
            </a:r>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其海峡为界</a:t>
            </a:r>
            <a:r>
              <a:rPr lang="en-US" altLang="zh-CN" sz="2400" b="0" i="0" dirty="0">
                <a:solidFill>
                  <a:srgbClr val="000000"/>
                </a:solidFill>
                <a:latin typeface="SimSun" pitchFamily="34" charset="0"/>
                <a:ea typeface="SimSun" pitchFamily="34" charset="-122"/>
                <a:cs typeface="SimSun" pitchFamily="34" charset="-120"/>
              </a:rPr>
              <a:t>；非洲位于亚洲的西南方向；北美洲与亚洲隔白令海峡相望</a:t>
            </a:r>
            <a:r>
              <a:rPr lang="en-US" altLang="zh-CN" sz="2400" b="0" i="0">
                <a:solidFill>
                  <a:srgbClr val="000000"/>
                </a:solidFill>
                <a:latin typeface="SimSun" pitchFamily="34" charset="0"/>
                <a:ea typeface="SimSun" pitchFamily="34" charset="-122"/>
                <a:cs typeface="SimSun" pitchFamily="34" charset="-120"/>
              </a:rPr>
              <a:t>；大洋洲</a:t>
            </a:r>
          </a:p>
          <a:p>
            <a:pPr latinLnBrk="1">
              <a:lnSpc>
                <a:spcPts val="4200"/>
              </a:lnSpc>
            </a:pPr>
            <a:r>
              <a:rPr lang="en-US" altLang="zh-CN" sz="2400" b="0" i="0">
                <a:solidFill>
                  <a:srgbClr val="000000"/>
                </a:solidFill>
                <a:latin typeface="SimSun" pitchFamily="34" charset="0"/>
                <a:ea typeface="SimSun" pitchFamily="34" charset="-122"/>
                <a:cs typeface="SimSun" pitchFamily="34" charset="-120"/>
              </a:rPr>
              <a:t>位于亚洲东南方向</a:t>
            </a:r>
            <a:r>
              <a:rPr lang="en-US" altLang="zh-CN" sz="2400" b="0" i="0" dirty="0">
                <a:solidFill>
                  <a:srgbClr val="000000"/>
                </a:solidFill>
                <a:latin typeface="SimSun" pitchFamily="34" charset="0"/>
                <a:ea typeface="SimSun" pitchFamily="34" charset="-122"/>
                <a:cs typeface="SimSun" pitchFamily="34" charset="-120"/>
              </a:rPr>
              <a:t>。</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pic>
        <p:nvPicPr>
          <p:cNvPr id="2" name="C_4#d3b304950?pid=af9a37099&amp;color=0,0,0&amp;tib=255,255,255&amp;bt=1" descr="preencoded.png"/>
          <p:cNvPicPr>
            <a:picLocks noChangeAspect="1"/>
          </p:cNvPicPr>
          <p:nvPr/>
        </p:nvPicPr>
        <p:blipFill>
          <a:blip r:embed="rId3"/>
          <a:stretch>
            <a:fillRect/>
          </a:stretch>
        </p:blipFill>
        <p:spPr>
          <a:xfrm>
            <a:off x="649224" y="859536"/>
            <a:ext cx="1307592" cy="576072"/>
          </a:xfrm>
          <a:prstGeom prst="rect">
            <a:avLst/>
          </a:prstGeom>
        </p:spPr>
      </p:pic>
      <p:sp>
        <p:nvSpPr>
          <p:cNvPr id="3" name="C_4_BD#d3b304950?pid=af9a37099&amp;color=255,255,255&amp;bbb=1"/>
          <p:cNvSpPr/>
          <p:nvPr/>
        </p:nvSpPr>
        <p:spPr>
          <a:xfrm>
            <a:off x="1188720" y="915924"/>
            <a:ext cx="10360152" cy="426720"/>
          </a:xfrm>
          <a:prstGeom prst="rect">
            <a:avLst/>
          </a:prstGeom>
          <a:noFill/>
          <a:ln/>
        </p:spPr>
        <p:txBody>
          <a:bodyPr wrap="none" lIns="0" tIns="0" rIns="0" bIns="0" rtlCol="0" anchor="ctr"/>
          <a:lstStyle/>
          <a:p>
            <a:pPr algn="l" latinLnBrk="1">
              <a:lnSpc>
                <a:spcPts val="3500"/>
              </a:lnSpc>
            </a:pPr>
            <a:r>
              <a:rPr lang="en-US" altLang="zh-CN" sz="2800" b="1" i="0" dirty="0">
                <a:solidFill>
                  <a:srgbClr val="FFFFFF"/>
                </a:solidFill>
                <a:latin typeface="方正兰亭纤黑_GBK" pitchFamily="34" charset="0"/>
                <a:ea typeface="方正兰亭纤黑_GBK" pitchFamily="34" charset="-122"/>
                <a:cs typeface="方正兰亭纤黑_GBK" pitchFamily="34" charset="-120"/>
              </a:rPr>
              <a:t>提升</a:t>
            </a:r>
            <a:endParaRPr lang="en-US" altLang="zh-CN" sz="2800" dirty="0"/>
          </a:p>
        </p:txBody>
      </p:sp>
      <p:pic>
        <p:nvPicPr>
          <p:cNvPr id="4" name="QM_5_BD.28_1#8ee0a398b?htil=4&amp;vop=1&amp;pid=d3b304950&amp;color=0,0,0&amp;tib=255,255,255"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190488" y="1611376"/>
            <a:ext cx="5349240" cy="36484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5_BD.28_2#8ee0a398b?htil=4&amp;vop=1&amp;pid=d3b304950&amp;color=0,0,0&amp;bbb=1&amp;hb=1"/>
          <p:cNvSpPr/>
          <p:nvPr/>
        </p:nvSpPr>
        <p:spPr>
          <a:xfrm>
            <a:off x="649224" y="1574800"/>
            <a:ext cx="5449824" cy="21509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SimSun" pitchFamily="34" charset="0"/>
                <a:ea typeface="SimSun" pitchFamily="34" charset="-122"/>
                <a:cs typeface="SimSun" pitchFamily="34" charset="-120"/>
              </a:rPr>
              <a:t>    </a:t>
            </a:r>
            <a:r>
              <a:rPr lang="en-US" altLang="zh-CN" sz="2400" b="0" i="0" dirty="0">
                <a:solidFill>
                  <a:srgbClr val="000000"/>
                </a:solidFill>
                <a:latin typeface="KaiTi" pitchFamily="34" charset="0"/>
                <a:ea typeface="KaiTi" pitchFamily="34" charset="-122"/>
                <a:cs typeface="KaiTi" pitchFamily="34" charset="-120"/>
              </a:rPr>
              <a:t>【2025山西临汾质检,中</a:t>
            </a:r>
            <a:r>
              <a:rPr lang="en-US" altLang="zh-CN" sz="2400" b="0" i="0">
                <a:solidFill>
                  <a:srgbClr val="000000"/>
                </a:solidFill>
                <a:latin typeface="KaiTi" pitchFamily="34" charset="0"/>
                <a:ea typeface="KaiTi" pitchFamily="34" charset="-122"/>
                <a:cs typeface="KaiTi" pitchFamily="34" charset="-120"/>
              </a:rPr>
              <a:t>】</a:t>
            </a:r>
            <a:r>
              <a:rPr lang="en-US" altLang="zh-CN" sz="2400" b="0" i="0">
                <a:solidFill>
                  <a:srgbClr val="000000"/>
                </a:solidFill>
                <a:latin typeface="SimHei" pitchFamily="34" charset="0"/>
                <a:ea typeface="楷体" pitchFamily="34" charset="-122"/>
                <a:cs typeface="SimHei" pitchFamily="34" charset="-120"/>
              </a:rPr>
              <a:t>亚洲和欧</a:t>
            </a:r>
          </a:p>
          <a:p>
            <a:pPr latinLnBrk="1">
              <a:lnSpc>
                <a:spcPts val="4400"/>
              </a:lnSpc>
            </a:pPr>
            <a:r>
              <a:rPr lang="en-US" altLang="zh-CN" sz="2400" b="0" i="0">
                <a:solidFill>
                  <a:srgbClr val="000000"/>
                </a:solidFill>
                <a:latin typeface="SimHei" pitchFamily="34" charset="0"/>
                <a:ea typeface="楷体" pitchFamily="34" charset="-122"/>
                <a:cs typeface="SimHei" pitchFamily="34" charset="-120"/>
              </a:rPr>
              <a:t>洲的大陆部分连为一体</a:t>
            </a:r>
            <a:r>
              <a:rPr lang="en-US" altLang="zh-CN" sz="2400" b="0" i="0" dirty="0">
                <a:solidFill>
                  <a:srgbClr val="000000"/>
                </a:solidFill>
                <a:latin typeface="SimHei" pitchFamily="34" charset="0"/>
                <a:ea typeface="SimHei" pitchFamily="34" charset="-122"/>
                <a:cs typeface="SimHei" pitchFamily="34" charset="-120"/>
              </a:rPr>
              <a:t>，</a:t>
            </a:r>
            <a:r>
              <a:rPr lang="en-US" altLang="zh-CN" sz="2400" b="0" i="0">
                <a:solidFill>
                  <a:srgbClr val="000000"/>
                </a:solidFill>
                <a:latin typeface="SimHei" pitchFamily="34" charset="0"/>
                <a:ea typeface="楷体" pitchFamily="34" charset="-122"/>
                <a:cs typeface="SimHei" pitchFamily="34" charset="-120"/>
              </a:rPr>
              <a:t>称为亚欧大陆</a:t>
            </a:r>
            <a:r>
              <a:rPr lang="en-US" altLang="zh-CN" sz="2400" b="0" i="0">
                <a:solidFill>
                  <a:srgbClr val="000000"/>
                </a:solidFill>
                <a:latin typeface="SimHei" pitchFamily="34" charset="0"/>
                <a:ea typeface="SimHei" pitchFamily="34" charset="-122"/>
                <a:cs typeface="SimHei" pitchFamily="34" charset="-120"/>
              </a:rPr>
              <a:t>。</a:t>
            </a:r>
          </a:p>
          <a:p>
            <a:pPr latinLnBrk="1">
              <a:lnSpc>
                <a:spcPts val="4400"/>
              </a:lnSpc>
            </a:pPr>
            <a:r>
              <a:rPr lang="en-US" altLang="zh-CN" sz="2400" b="0" i="0">
                <a:solidFill>
                  <a:srgbClr val="000000"/>
                </a:solidFill>
                <a:latin typeface="SimHei" pitchFamily="34" charset="0"/>
                <a:ea typeface="楷体" pitchFamily="34" charset="-122"/>
                <a:cs typeface="SimHei" pitchFamily="34" charset="-120"/>
              </a:rPr>
              <a:t>两大洲地理环境复杂多样</a:t>
            </a:r>
            <a:r>
              <a:rPr lang="en-US" altLang="zh-CN" sz="2400" b="0" i="0" dirty="0">
                <a:solidFill>
                  <a:srgbClr val="000000"/>
                </a:solidFill>
                <a:latin typeface="SimHei" pitchFamily="34" charset="0"/>
                <a:ea typeface="SimHei" pitchFamily="34" charset="-122"/>
                <a:cs typeface="SimHei" pitchFamily="34" charset="-120"/>
              </a:rPr>
              <a:t>，</a:t>
            </a:r>
            <a:r>
              <a:rPr lang="en-US" altLang="zh-CN" sz="2400" b="0" i="0">
                <a:solidFill>
                  <a:srgbClr val="000000"/>
                </a:solidFill>
                <a:latin typeface="SimHei" pitchFamily="34" charset="0"/>
                <a:ea typeface="楷体" pitchFamily="34" charset="-122"/>
                <a:cs typeface="SimHei" pitchFamily="34" charset="-120"/>
              </a:rPr>
              <a:t>各具特色</a:t>
            </a:r>
            <a:r>
              <a:rPr lang="en-US" altLang="zh-CN" sz="2400" b="0" i="0">
                <a:solidFill>
                  <a:srgbClr val="000000"/>
                </a:solidFill>
                <a:latin typeface="SimHei" pitchFamily="34" charset="0"/>
                <a:ea typeface="SimHei" pitchFamily="34" charset="-122"/>
                <a:cs typeface="SimHei" pitchFamily="34" charset="-120"/>
              </a:rPr>
              <a:t>。</a:t>
            </a:r>
          </a:p>
          <a:p>
            <a:pPr latinLnBrk="1">
              <a:lnSpc>
                <a:spcPts val="4200"/>
              </a:lnSpc>
            </a:pPr>
            <a:r>
              <a:rPr lang="en-US" altLang="zh-CN" sz="2400" b="0" i="0">
                <a:solidFill>
                  <a:srgbClr val="000000"/>
                </a:solidFill>
                <a:latin typeface="SimHei" pitchFamily="34" charset="0"/>
                <a:ea typeface="楷体" pitchFamily="34" charset="-122"/>
                <a:cs typeface="SimHei" pitchFamily="34" charset="-120"/>
              </a:rPr>
              <a:t>下图示意亚欧大陆位置</a:t>
            </a:r>
            <a:r>
              <a:rPr lang="en-US" altLang="zh-CN" sz="2400" b="0" i="0" dirty="0">
                <a:solidFill>
                  <a:srgbClr val="000000"/>
                </a:solidFill>
                <a:latin typeface="SimHei" pitchFamily="34" charset="0"/>
                <a:ea typeface="SimHei" pitchFamily="34" charset="-122"/>
                <a:cs typeface="SimHei" pitchFamily="34" charset="-120"/>
              </a:rPr>
              <a:t>。完成1~2题。</a:t>
            </a:r>
            <a:endParaRPr lang="en-US" altLang="zh-CN" sz="24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6_BD.29_1#296fbf6de?vop=1&amp;pid=8ee0a398b&amp;color=0,0,0&amp;bt=1&amp;bbb=1"/>
          <p:cNvSpPr/>
          <p:nvPr/>
        </p:nvSpPr>
        <p:spPr>
          <a:xfrm>
            <a:off x="649224" y="859537"/>
            <a:ext cx="10899648" cy="484124"/>
          </a:xfrm>
          <a:prstGeom prst="rect">
            <a:avLst/>
          </a:prstGeom>
          <a:noFill/>
          <a:ln/>
        </p:spPr>
        <p:txBody>
          <a:bodyPr wrap="none" lIns="0" tIns="0" rIns="0" bIns="0" rtlCol="0" anchor="t"/>
          <a:lstStyle/>
          <a:p>
            <a:pPr algn="l" latinLnBrk="1">
              <a:lnSpc>
                <a:spcPts val="4300"/>
              </a:lnSpc>
            </a:pPr>
            <a:r>
              <a:rPr lang="en-US" altLang="zh-CN" sz="2400" b="0" i="0" dirty="0">
                <a:solidFill>
                  <a:srgbClr val="FF0000"/>
                </a:solidFill>
                <a:latin typeface="SimHei" pitchFamily="34" charset="0"/>
                <a:ea typeface="SimHei" pitchFamily="34" charset="-122"/>
                <a:cs typeface="SimHei" pitchFamily="34" charset="-120"/>
              </a:rPr>
              <a:t>1.</a:t>
            </a:r>
            <a:r>
              <a:rPr lang="en-US" altLang="zh-CN" sz="2400" b="0" i="0">
                <a:solidFill>
                  <a:srgbClr val="000000"/>
                </a:solidFill>
                <a:latin typeface="SimHei" pitchFamily="34" charset="0"/>
                <a:ea typeface="SimHei" pitchFamily="34" charset="-122"/>
                <a:cs typeface="SimHei" pitchFamily="34" charset="-120"/>
              </a:rPr>
              <a:t>亚洲与欧洲地理位置的相同之处是都(</a:t>
            </a:r>
            <a:r>
              <a:rPr lang="en-US" altLang="zh-CN" sz="2400" b="0"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a:t>
            </a:r>
            <a:endParaRPr lang="en-US" altLang="zh-CN" sz="2400" dirty="0"/>
          </a:p>
        </p:txBody>
      </p:sp>
      <p:sp>
        <p:nvSpPr>
          <p:cNvPr id="3" name="QC_6_AN.30_1#296fbf6de.bracket?vop=1&amp;pid=8ee0a398b&amp;color=0,0,0&amp;vpa=12"/>
          <p:cNvSpPr/>
          <p:nvPr/>
        </p:nvSpPr>
        <p:spPr>
          <a:xfrm>
            <a:off x="6152292" y="857632"/>
            <a:ext cx="373063" cy="484124"/>
          </a:xfrm>
          <a:prstGeom prst="rect">
            <a:avLst/>
          </a:prstGeom>
          <a:noFill/>
          <a:ln/>
        </p:spPr>
        <p:txBody>
          <a:bodyPr wrap="none" lIns="0" tIns="0" rIns="0" bIns="0" rtlCol="0" anchor="t"/>
          <a:lstStyle/>
          <a:p>
            <a:pPr algn="ctr" latinLnBrk="1">
              <a:lnSpc>
                <a:spcPts val="4300"/>
              </a:lnSpc>
            </a:pPr>
            <a:r>
              <a:rPr lang="en-US" altLang="zh-CN" sz="2400" b="0" i="0" dirty="0">
                <a:solidFill>
                  <a:srgbClr val="FF0000"/>
                </a:solidFill>
                <a:latin typeface="SimHei" pitchFamily="34" charset="0"/>
                <a:ea typeface="SimHei" pitchFamily="34" charset="-122"/>
                <a:cs typeface="SimHei" pitchFamily="34" charset="-120"/>
              </a:rPr>
              <a:t>B</a:t>
            </a:r>
            <a:endParaRPr lang="en-US" altLang="zh-CN" sz="2400" dirty="0"/>
          </a:p>
        </p:txBody>
      </p:sp>
      <p:sp>
        <p:nvSpPr>
          <p:cNvPr id="4" name="QC_6_BD.29_2#296fbf6de.choices?vop=1&amp;pid=8ee0a398b&amp;color=0,0,0&amp;bbb=1"/>
          <p:cNvSpPr/>
          <p:nvPr/>
        </p:nvSpPr>
        <p:spPr>
          <a:xfrm>
            <a:off x="649224" y="1400238"/>
            <a:ext cx="10899648" cy="484124"/>
          </a:xfrm>
          <a:prstGeom prst="rect">
            <a:avLst/>
          </a:prstGeom>
          <a:noFill/>
          <a:ln/>
        </p:spPr>
        <p:txBody>
          <a:bodyPr wrap="none" lIns="0" tIns="0" rIns="0" bIns="0" rtlCol="0" anchor="t"/>
          <a:lstStyle/>
          <a:p>
            <a:pPr latinLnBrk="1">
              <a:lnSpc>
                <a:spcPts val="4300"/>
              </a:lnSpc>
              <a:tabLst>
                <a:tab pos="3089128" algn="l"/>
                <a:tab pos="5555956" algn="l"/>
                <a:tab pos="8632385" algn="l"/>
              </a:tabLst>
            </a:pPr>
            <a:r>
              <a:rPr lang="en-US" altLang="zh-CN" sz="2400" b="0" i="0" dirty="0">
                <a:solidFill>
                  <a:srgbClr val="000000"/>
                </a:solidFill>
                <a:latin typeface="SimHei" pitchFamily="34" charset="0"/>
                <a:ea typeface="SimHei" pitchFamily="34" charset="-122"/>
                <a:cs typeface="SimHei" pitchFamily="34" charset="-120"/>
              </a:rPr>
              <a:t>A</a:t>
            </a:r>
            <a:r>
              <a:rPr lang="en-US" altLang="zh-CN" sz="2400" b="0" i="0">
                <a:solidFill>
                  <a:srgbClr val="000000"/>
                </a:solidFill>
                <a:latin typeface="SimHei" pitchFamily="34" charset="0"/>
                <a:ea typeface="SimHei" pitchFamily="34" charset="-122"/>
                <a:cs typeface="SimHei" pitchFamily="34" charset="-120"/>
              </a:rPr>
              <a:t>.处于低纬度地区</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B.濒临北冰洋</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C</a:t>
            </a:r>
            <a:r>
              <a:rPr lang="en-US" altLang="zh-CN" sz="2400" b="0" i="0" dirty="0">
                <a:solidFill>
                  <a:srgbClr val="000000"/>
                </a:solidFill>
                <a:latin typeface="SimHei" pitchFamily="34" charset="0"/>
                <a:ea typeface="SimHei" pitchFamily="34" charset="-122"/>
                <a:cs typeface="SimHei" pitchFamily="34" charset="-120"/>
              </a:rPr>
              <a:t>.地跨南</a:t>
            </a:r>
            <a:r>
              <a:rPr lang="en-US" altLang="zh-CN" sz="2400" b="0" i="0">
                <a:solidFill>
                  <a:srgbClr val="000000"/>
                </a:solidFill>
                <a:latin typeface="SimHei" pitchFamily="34" charset="0"/>
                <a:ea typeface="SimHei" pitchFamily="34" charset="-122"/>
                <a:cs typeface="SimHei" pitchFamily="34" charset="-120"/>
              </a:rPr>
              <a:t>、北半球</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D</a:t>
            </a:r>
            <a:r>
              <a:rPr lang="en-US" altLang="zh-CN" sz="2400" b="0" i="0" dirty="0">
                <a:solidFill>
                  <a:srgbClr val="000000"/>
                </a:solidFill>
                <a:latin typeface="SimHei" pitchFamily="34" charset="0"/>
                <a:ea typeface="SimHei" pitchFamily="34" charset="-122"/>
                <a:cs typeface="SimHei" pitchFamily="34" charset="-120"/>
              </a:rPr>
              <a:t>.位于西半球</a:t>
            </a:r>
            <a:endParaRPr lang="en-US" altLang="zh-CN" sz="2400" dirty="0"/>
          </a:p>
        </p:txBody>
      </p:sp>
      <p:sp>
        <p:nvSpPr>
          <p:cNvPr id="5" name="QC_6_AS.31_1#296fbf6de?vop=1&amp;pid=8ee0a398b&amp;color=0,0,0&amp;bbb=1&amp;hb=1"/>
          <p:cNvSpPr/>
          <p:nvPr/>
        </p:nvSpPr>
        <p:spPr>
          <a:xfrm>
            <a:off x="649224" y="1951101"/>
            <a:ext cx="10899648" cy="15921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0" i="0" dirty="0">
                <a:solidFill>
                  <a:srgbClr val="000000"/>
                </a:solidFill>
                <a:latin typeface="SimSun" pitchFamily="34" charset="0"/>
                <a:ea typeface="SimSun" pitchFamily="34" charset="-122"/>
                <a:cs typeface="SimSun" pitchFamily="34" charset="-120"/>
              </a:rPr>
              <a:t>欧洲主要位于中纬度地区而非低纬度地区，A错误</a:t>
            </a:r>
            <a:r>
              <a:rPr lang="en-US" altLang="zh-CN" sz="2400" b="0" i="0">
                <a:solidFill>
                  <a:srgbClr val="000000"/>
                </a:solidFill>
                <a:latin typeface="SimSun" pitchFamily="34" charset="0"/>
                <a:ea typeface="SimSun" pitchFamily="34" charset="-122"/>
                <a:cs typeface="SimSun" pitchFamily="34" charset="-120"/>
              </a:rPr>
              <a:t>；亚洲与欧洲都濒临北</a:t>
            </a:r>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冰洋</a:t>
            </a:r>
            <a:r>
              <a:rPr lang="en-US" altLang="zh-CN" sz="2400" b="0" i="0" dirty="0">
                <a:solidFill>
                  <a:srgbClr val="000000"/>
                </a:solidFill>
                <a:latin typeface="SimSun" pitchFamily="34" charset="0"/>
                <a:ea typeface="SimSun" pitchFamily="34" charset="-122"/>
                <a:cs typeface="SimSun" pitchFamily="34" charset="-120"/>
              </a:rPr>
              <a:t>，这是它们地理位置上的一个共同点，B正确；</a:t>
            </a:r>
            <a:r>
              <a:rPr lang="en-US" altLang="zh-CN" sz="2400" b="0" i="0">
                <a:solidFill>
                  <a:srgbClr val="000000"/>
                </a:solidFill>
                <a:latin typeface="SimSun" pitchFamily="34" charset="0"/>
                <a:ea typeface="SimSun" pitchFamily="34" charset="-122"/>
                <a:cs typeface="SimSun" pitchFamily="34" charset="-120"/>
              </a:rPr>
              <a:t>欧洲没有位于南半球的部分，</a:t>
            </a:r>
          </a:p>
          <a:p>
            <a:pPr latinLnBrk="1">
              <a:lnSpc>
                <a:spcPts val="4200"/>
              </a:lnSpc>
            </a:pPr>
            <a:r>
              <a:rPr lang="en-US" altLang="zh-CN" sz="2400" b="0" i="0">
                <a:solidFill>
                  <a:srgbClr val="000000"/>
                </a:solidFill>
                <a:latin typeface="SimSun" pitchFamily="34" charset="0"/>
                <a:ea typeface="SimSun" pitchFamily="34" charset="-122"/>
                <a:cs typeface="SimSun" pitchFamily="34" charset="-120"/>
              </a:rPr>
              <a:t>C</a:t>
            </a:r>
            <a:r>
              <a:rPr lang="en-US" altLang="zh-CN" sz="2400" b="0" i="0" dirty="0">
                <a:solidFill>
                  <a:srgbClr val="000000"/>
                </a:solidFill>
                <a:latin typeface="SimSun" pitchFamily="34" charset="0"/>
                <a:ea typeface="SimSun" pitchFamily="34" charset="-122"/>
                <a:cs typeface="SimSun" pitchFamily="34" charset="-120"/>
              </a:rPr>
              <a:t>错误；亚洲、欧洲大部位位于东半球，D错误。故选B。</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6_BD.32_1#26ccc9a2a?vop=1&amp;pid=8ee0a398b&amp;color=0,0,0&amp;bt=1&amp;bbb=1"/>
          <p:cNvSpPr/>
          <p:nvPr/>
        </p:nvSpPr>
        <p:spPr>
          <a:xfrm>
            <a:off x="649224" y="859537"/>
            <a:ext cx="10899648" cy="484124"/>
          </a:xfrm>
          <a:prstGeom prst="rect">
            <a:avLst/>
          </a:prstGeom>
          <a:noFill/>
          <a:ln/>
        </p:spPr>
        <p:txBody>
          <a:bodyPr wrap="none" lIns="0" tIns="0" rIns="0" bIns="0" rtlCol="0" anchor="t"/>
          <a:lstStyle/>
          <a:p>
            <a:pPr algn="l" latinLnBrk="1">
              <a:lnSpc>
                <a:spcPts val="4300"/>
              </a:lnSpc>
            </a:pPr>
            <a:r>
              <a:rPr lang="en-US" altLang="zh-CN" sz="2400" b="0" i="0" dirty="0">
                <a:solidFill>
                  <a:srgbClr val="FF0000"/>
                </a:solidFill>
                <a:latin typeface="SimHei" pitchFamily="34" charset="0"/>
                <a:ea typeface="SimHei" pitchFamily="34" charset="-122"/>
                <a:cs typeface="SimHei" pitchFamily="34" charset="-120"/>
              </a:rPr>
              <a:t>2.</a:t>
            </a:r>
            <a:r>
              <a:rPr lang="en-US" altLang="zh-CN" sz="2400" b="0" i="0" dirty="0">
                <a:solidFill>
                  <a:srgbClr val="000000"/>
                </a:solidFill>
                <a:latin typeface="SimHei" pitchFamily="34" charset="0"/>
                <a:ea typeface="SimHei" pitchFamily="34" charset="-122"/>
                <a:cs typeface="SimHei" pitchFamily="34" charset="-120"/>
              </a:rPr>
              <a:t>亚洲与欧洲的陆地分界线①</a:t>
            </a:r>
            <a:r>
              <a:rPr lang="en-US" altLang="zh-CN" sz="2400" b="0" i="0">
                <a:solidFill>
                  <a:srgbClr val="000000"/>
                </a:solidFill>
                <a:latin typeface="SimHei" pitchFamily="34" charset="0"/>
                <a:ea typeface="SimHei" pitchFamily="34" charset="-122"/>
                <a:cs typeface="SimHei" pitchFamily="34" charset="-120"/>
              </a:rPr>
              <a:t>是(</a:t>
            </a:r>
            <a:r>
              <a:rPr lang="en-US" altLang="zh-CN" sz="2400" b="0"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a:t>
            </a:r>
            <a:endParaRPr lang="en-US" altLang="zh-CN" sz="2400" dirty="0"/>
          </a:p>
        </p:txBody>
      </p:sp>
      <p:sp>
        <p:nvSpPr>
          <p:cNvPr id="3" name="QC_6_AN.33_1#26ccc9a2a.bracket?vop=1&amp;pid=8ee0a398b&amp;color=0,0,0&amp;vpa=13"/>
          <p:cNvSpPr/>
          <p:nvPr/>
        </p:nvSpPr>
        <p:spPr>
          <a:xfrm>
            <a:off x="5237892" y="857632"/>
            <a:ext cx="373063" cy="484124"/>
          </a:xfrm>
          <a:prstGeom prst="rect">
            <a:avLst/>
          </a:prstGeom>
          <a:noFill/>
          <a:ln/>
        </p:spPr>
        <p:txBody>
          <a:bodyPr wrap="none" lIns="0" tIns="0" rIns="0" bIns="0" rtlCol="0" anchor="t"/>
          <a:lstStyle/>
          <a:p>
            <a:pPr algn="ctr" latinLnBrk="1">
              <a:lnSpc>
                <a:spcPts val="4300"/>
              </a:lnSpc>
            </a:pPr>
            <a:r>
              <a:rPr lang="en-US" altLang="zh-CN" sz="2400" b="0" i="0" dirty="0">
                <a:solidFill>
                  <a:srgbClr val="FF0000"/>
                </a:solidFill>
                <a:latin typeface="SimHei" pitchFamily="34" charset="0"/>
                <a:ea typeface="SimHei" pitchFamily="34" charset="-122"/>
                <a:cs typeface="SimHei" pitchFamily="34" charset="-120"/>
              </a:rPr>
              <a:t>B</a:t>
            </a:r>
            <a:endParaRPr lang="en-US" altLang="zh-CN" sz="2400" dirty="0"/>
          </a:p>
        </p:txBody>
      </p:sp>
      <p:sp>
        <p:nvSpPr>
          <p:cNvPr id="4" name="QC_6_BD.32_2#26ccc9a2a.choices?vop=1&amp;pid=8ee0a398b&amp;color=0,0,0&amp;bbb=1"/>
          <p:cNvSpPr/>
          <p:nvPr/>
        </p:nvSpPr>
        <p:spPr>
          <a:xfrm>
            <a:off x="649224" y="1400238"/>
            <a:ext cx="10899648" cy="484124"/>
          </a:xfrm>
          <a:prstGeom prst="rect">
            <a:avLst/>
          </a:prstGeom>
          <a:noFill/>
          <a:ln/>
        </p:spPr>
        <p:txBody>
          <a:bodyPr wrap="none" lIns="0" tIns="0" rIns="0" bIns="0" rtlCol="0" anchor="t"/>
          <a:lstStyle/>
          <a:p>
            <a:pPr latinLnBrk="1">
              <a:lnSpc>
                <a:spcPts val="4300"/>
              </a:lnSpc>
              <a:tabLst>
                <a:tab pos="3012928" algn="l"/>
                <a:tab pos="5708356" algn="l"/>
                <a:tab pos="8708585" algn="l"/>
              </a:tabLst>
            </a:pPr>
            <a:r>
              <a:rPr lang="en-US" altLang="zh-CN" sz="2400" b="0" i="0" dirty="0">
                <a:solidFill>
                  <a:srgbClr val="000000"/>
                </a:solidFill>
                <a:latin typeface="SimHei" pitchFamily="34" charset="0"/>
                <a:ea typeface="SimHei" pitchFamily="34" charset="-122"/>
                <a:cs typeface="SimHei" pitchFamily="34" charset="-120"/>
              </a:rPr>
              <a:t>A</a:t>
            </a:r>
            <a:r>
              <a:rPr lang="en-US" altLang="zh-CN" sz="2400" b="0" i="0">
                <a:solidFill>
                  <a:srgbClr val="000000"/>
                </a:solidFill>
                <a:latin typeface="SimHei" pitchFamily="34" charset="0"/>
                <a:ea typeface="SimHei" pitchFamily="34" charset="-122"/>
                <a:cs typeface="SimHei" pitchFamily="34" charset="-120"/>
              </a:rPr>
              <a:t>.阿尔卑斯山脉</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B.乌拉尔山脉</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C.喜马拉雅山脉</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D</a:t>
            </a:r>
            <a:r>
              <a:rPr lang="en-US" altLang="zh-CN" sz="2400" b="0" i="0" dirty="0">
                <a:solidFill>
                  <a:srgbClr val="000000"/>
                </a:solidFill>
                <a:latin typeface="SimHei" pitchFamily="34" charset="0"/>
                <a:ea typeface="SimHei" pitchFamily="34" charset="-122"/>
                <a:cs typeface="SimHei" pitchFamily="34" charset="-120"/>
              </a:rPr>
              <a:t>.天山山脉</a:t>
            </a:r>
            <a:endParaRPr lang="en-US" altLang="zh-CN" sz="2400" dirty="0"/>
          </a:p>
        </p:txBody>
      </p:sp>
      <p:sp>
        <p:nvSpPr>
          <p:cNvPr id="5" name="QC_6_AS.34_1#26ccc9a2a?vop=1&amp;pid=8ee0a398b&amp;color=0,0,0&amp;bbb=1&amp;hb=1"/>
          <p:cNvSpPr/>
          <p:nvPr/>
        </p:nvSpPr>
        <p:spPr>
          <a:xfrm>
            <a:off x="649224" y="1951101"/>
            <a:ext cx="10899648" cy="15921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0" i="0" dirty="0">
                <a:solidFill>
                  <a:srgbClr val="000000"/>
                </a:solidFill>
                <a:latin typeface="SimSun" pitchFamily="34" charset="0"/>
                <a:ea typeface="SimSun" pitchFamily="34" charset="-122"/>
                <a:cs typeface="SimSun" pitchFamily="34" charset="-120"/>
              </a:rPr>
              <a:t>亚洲与欧洲的分界线是乌拉尔山脉—乌拉尔河—里海—</a:t>
            </a:r>
            <a:r>
              <a:rPr lang="en-US" altLang="zh-CN" sz="2400" b="0" i="0">
                <a:solidFill>
                  <a:srgbClr val="000000"/>
                </a:solidFill>
                <a:latin typeface="SimSun" pitchFamily="34" charset="0"/>
                <a:ea typeface="SimSun" pitchFamily="34" charset="-122"/>
                <a:cs typeface="SimSun" pitchFamily="34" charset="-120"/>
              </a:rPr>
              <a:t>大高加索山脉—</a:t>
            </a:r>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黑海</a:t>
            </a:r>
            <a:r>
              <a:rPr lang="en-US" altLang="zh-CN" sz="2400" b="0" i="0" dirty="0">
                <a:solidFill>
                  <a:srgbClr val="000000"/>
                </a:solidFill>
                <a:latin typeface="SimSun" pitchFamily="34" charset="0"/>
                <a:ea typeface="SimSun" pitchFamily="34" charset="-122"/>
                <a:cs typeface="SimSun" pitchFamily="34" charset="-120"/>
              </a:rPr>
              <a:t>—土耳其海峡。图中①是乌拉尔山脉，B正确；喜马拉雅山脉、</a:t>
            </a:r>
            <a:r>
              <a:rPr lang="en-US" altLang="zh-CN" sz="2400" b="0" i="0">
                <a:solidFill>
                  <a:srgbClr val="000000"/>
                </a:solidFill>
                <a:latin typeface="SimSun" pitchFamily="34" charset="0"/>
                <a:ea typeface="SimSun" pitchFamily="34" charset="-122"/>
                <a:cs typeface="SimSun" pitchFamily="34" charset="-120"/>
              </a:rPr>
              <a:t>阿尔卑斯山脉、</a:t>
            </a:r>
          </a:p>
          <a:p>
            <a:pPr latinLnBrk="1">
              <a:lnSpc>
                <a:spcPts val="4200"/>
              </a:lnSpc>
            </a:pPr>
            <a:r>
              <a:rPr lang="en-US" altLang="zh-CN" sz="2400" b="0" i="0">
                <a:solidFill>
                  <a:srgbClr val="000000"/>
                </a:solidFill>
                <a:latin typeface="SimSun" pitchFamily="34" charset="0"/>
                <a:ea typeface="SimSun" pitchFamily="34" charset="-122"/>
                <a:cs typeface="SimSun" pitchFamily="34" charset="-120"/>
              </a:rPr>
              <a:t>天山山脉不是亚洲与欧洲的分界线</a:t>
            </a:r>
            <a:r>
              <a:rPr lang="en-US" altLang="zh-CN" sz="2400" b="0" i="0" dirty="0">
                <a:solidFill>
                  <a:srgbClr val="000000"/>
                </a:solidFill>
                <a:latin typeface="SimSun" pitchFamily="34" charset="0"/>
                <a:ea typeface="SimSun" pitchFamily="34" charset="-122"/>
                <a:cs typeface="SimSun" pitchFamily="34" charset="-120"/>
              </a:rPr>
              <a:t>，A、C、D错误。故选B。</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C_5_BD#6f56a57fe?pid=d3b304950&amp;color=0,0,0&amp;bt=1&amp;bbb=1"/>
          <p:cNvSpPr/>
          <p:nvPr/>
        </p:nvSpPr>
        <p:spPr>
          <a:xfrm>
            <a:off x="649224" y="859536"/>
            <a:ext cx="10899648" cy="1077976"/>
          </a:xfrm>
          <a:prstGeom prst="rect">
            <a:avLst/>
          </a:prstGeom>
          <a:noFill/>
          <a:ln/>
        </p:spPr>
        <p:txBody>
          <a:bodyPr wrap="none" lIns="0" tIns="0" rIns="0" bIns="0" rtlCol="0" anchor="t"/>
          <a:lstStyle/>
          <a:p>
            <a:pPr algn="l" latinLnBrk="1">
              <a:lnSpc>
                <a:spcPts val="5700"/>
              </a:lnSpc>
            </a:pPr>
            <a:r>
              <a:rPr lang="en-US" altLang="zh-CN" sz="3200" b="1" i="0" u="sng" dirty="0">
                <a:solidFill>
                  <a:srgbClr val="000000"/>
                </a:solidFill>
                <a:latin typeface="Times New Roman" pitchFamily="34" charset="0"/>
                <a:ea typeface="SimHei" pitchFamily="34" charset="-122"/>
                <a:cs typeface="Times New Roman" pitchFamily="34" charset="-120"/>
              </a:rPr>
              <a:t>刷素养</a:t>
            </a:r>
            <a:r>
              <a:rPr lang="en-US" altLang="zh-CN" sz="3200" b="1" i="0" u="sng" dirty="0">
                <a:solidFill>
                  <a:srgbClr val="000000"/>
                </a:solidFill>
                <a:latin typeface="SimSun" pitchFamily="34" charset="0"/>
                <a:ea typeface="SimSun" pitchFamily="34" charset="-122"/>
                <a:cs typeface="SimSun" pitchFamily="34" charset="-120"/>
              </a:rPr>
              <a:t> </a:t>
            </a:r>
            <a:r>
              <a:rPr lang="en-US" altLang="zh-CN" sz="3200" b="1" i="0" u="sng" dirty="0">
                <a:solidFill>
                  <a:srgbClr val="000000"/>
                </a:solidFill>
                <a:latin typeface="Times New Roman" pitchFamily="34" charset="0"/>
                <a:ea typeface="SimHei" pitchFamily="34" charset="-122"/>
                <a:cs typeface="Times New Roman" pitchFamily="34" charset="-120"/>
              </a:rPr>
              <a:t>走向重高</a:t>
            </a:r>
            <a:endParaRPr lang="en-US" altLang="zh-CN" sz="3200" dirty="0"/>
          </a:p>
        </p:txBody>
      </p:sp>
      <p:pic>
        <p:nvPicPr>
          <p:cNvPr id="3" name="QO_6_BD.35_1#d303da8cb?htil=5&amp;vop=1&amp;pid=6f56a57fe&amp;color=0,0,0&amp;tib=255,255,255"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10649" y="1599100"/>
            <a:ext cx="5321808" cy="39410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35_2#d303da8cb?htil=5&amp;vop=1&amp;pid=6f56a57fe&amp;color=0,0,0&amp;bbb=1&amp;hb=1"/>
          <p:cNvSpPr/>
          <p:nvPr/>
        </p:nvSpPr>
        <p:spPr>
          <a:xfrm>
            <a:off x="649224" y="1571668"/>
            <a:ext cx="5477256" cy="2150999"/>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SimHei" pitchFamily="34" charset="0"/>
                <a:ea typeface="SimHei" pitchFamily="34" charset="-122"/>
                <a:cs typeface="SimHei" pitchFamily="34" charset="-120"/>
              </a:rPr>
              <a:t>3.</a:t>
            </a:r>
            <a:r>
              <a:rPr lang="en-US" altLang="zh-CN" sz="2400" b="1" i="0" dirty="0">
                <a:solidFill>
                  <a:srgbClr val="000000"/>
                </a:solidFill>
                <a:latin typeface="SimHei" pitchFamily="34" charset="0"/>
                <a:ea typeface="SimHei" pitchFamily="34" charset="-122"/>
                <a:cs typeface="SimHei" pitchFamily="34" charset="-120"/>
              </a:rPr>
              <a:t>核心素养</a:t>
            </a:r>
            <a:r>
              <a:rPr lang="en-US" altLang="zh-CN" sz="2400" b="1" i="0" dirty="0">
                <a:solidFill>
                  <a:srgbClr val="000000"/>
                </a:solidFill>
                <a:latin typeface="SimSun" pitchFamily="34" charset="0"/>
                <a:ea typeface="SimSun" pitchFamily="34" charset="-122"/>
                <a:cs typeface="SimSun" pitchFamily="34" charset="-120"/>
              </a:rPr>
              <a:t> </a:t>
            </a:r>
            <a:r>
              <a:rPr lang="en-US" altLang="zh-CN" sz="2400" b="1" i="0" dirty="0">
                <a:solidFill>
                  <a:srgbClr val="000000"/>
                </a:solidFill>
                <a:latin typeface="SimHei" pitchFamily="34" charset="0"/>
                <a:ea typeface="SimHei" pitchFamily="34" charset="-122"/>
                <a:cs typeface="SimHei" pitchFamily="34" charset="-120"/>
              </a:rPr>
              <a:t>区域认知</a:t>
            </a:r>
            <a:r>
              <a:rPr lang="en-US" altLang="zh-CN" sz="2400" b="1" i="0" dirty="0">
                <a:solidFill>
                  <a:srgbClr val="000000"/>
                </a:solidFill>
                <a:latin typeface="SimSun" pitchFamily="34" charset="0"/>
                <a:ea typeface="SimSun" pitchFamily="34" charset="-122"/>
                <a:cs typeface="SimSun" pitchFamily="34" charset="-120"/>
              </a:rPr>
              <a:t> </a:t>
            </a:r>
            <a:r>
              <a:rPr lang="en-US" altLang="zh-CN" sz="2400" b="0" i="0" dirty="0">
                <a:solidFill>
                  <a:srgbClr val="000000"/>
                </a:solidFill>
                <a:latin typeface="SimHei" pitchFamily="34" charset="0"/>
                <a:ea typeface="SimHei" pitchFamily="34" charset="-122"/>
                <a:cs typeface="SimHei" pitchFamily="34" charset="-120"/>
              </a:rPr>
              <a:t>［难</a:t>
            </a:r>
            <a:r>
              <a:rPr lang="en-US" altLang="zh-CN" sz="2400" b="0" i="0">
                <a:solidFill>
                  <a:srgbClr val="000000"/>
                </a:solidFill>
                <a:latin typeface="SimHei" pitchFamily="34" charset="0"/>
                <a:ea typeface="SimHei" pitchFamily="34" charset="-122"/>
                <a:cs typeface="SimHei" pitchFamily="34" charset="-120"/>
              </a:rPr>
              <a:t>］亚洲是亚</a:t>
            </a:r>
          </a:p>
          <a:p>
            <a:pPr latinLnBrk="1">
              <a:lnSpc>
                <a:spcPts val="4400"/>
              </a:lnSpc>
            </a:pPr>
            <a:r>
              <a:rPr lang="en-US" altLang="zh-CN" sz="2400" b="0" i="0">
                <a:solidFill>
                  <a:srgbClr val="000000"/>
                </a:solidFill>
                <a:latin typeface="SimHei" pitchFamily="34" charset="0"/>
                <a:ea typeface="SimHei" pitchFamily="34" charset="-122"/>
                <a:cs typeface="SimHei" pitchFamily="34" charset="-120"/>
              </a:rPr>
              <a:t>洲人共同的</a:t>
            </a:r>
            <a:r>
              <a:rPr lang="en-US" altLang="zh-CN" sz="2400" b="0" i="0" dirty="0">
                <a:solidFill>
                  <a:srgbClr val="000000"/>
                </a:solidFill>
                <a:latin typeface="SimHei" pitchFamily="34" charset="0"/>
                <a:ea typeface="SimHei" pitchFamily="34" charset="-122"/>
                <a:cs typeface="SimHei" pitchFamily="34" charset="-120"/>
              </a:rPr>
              <a:t>“家”，这个“大家庭</a:t>
            </a:r>
            <a:r>
              <a:rPr lang="en-US" altLang="zh-CN" sz="2400" b="0" i="0">
                <a:solidFill>
                  <a:srgbClr val="000000"/>
                </a:solidFill>
                <a:latin typeface="SimHei" pitchFamily="34" charset="0"/>
                <a:ea typeface="SimHei" pitchFamily="34" charset="-122"/>
                <a:cs typeface="SimHei" pitchFamily="34" charset="-120"/>
              </a:rPr>
              <a:t>”有</a:t>
            </a:r>
          </a:p>
          <a:p>
            <a:pPr latinLnBrk="1">
              <a:lnSpc>
                <a:spcPts val="4400"/>
              </a:lnSpc>
            </a:pPr>
            <a:r>
              <a:rPr lang="en-US" altLang="zh-CN" sz="2400" b="0" i="0">
                <a:solidFill>
                  <a:srgbClr val="000000"/>
                </a:solidFill>
                <a:latin typeface="SimHei" pitchFamily="34" charset="0"/>
                <a:ea typeface="SimHei" pitchFamily="34" charset="-122"/>
                <a:cs typeface="SimHei" pitchFamily="34" charset="-120"/>
              </a:rPr>
              <a:t>很多的</a:t>
            </a:r>
            <a:r>
              <a:rPr lang="en-US" altLang="zh-CN" sz="2400" b="0" i="0" dirty="0">
                <a:solidFill>
                  <a:srgbClr val="000000"/>
                </a:solidFill>
                <a:latin typeface="SimHei" pitchFamily="34" charset="0"/>
                <a:ea typeface="SimHei" pitchFamily="34" charset="-122"/>
                <a:cs typeface="SimHei" pitchFamily="34" charset="-120"/>
              </a:rPr>
              <a:t>“左邻右舍”。读亚洲略图</a:t>
            </a:r>
            <a:r>
              <a:rPr lang="en-US" altLang="zh-CN" sz="2400" b="0" i="0">
                <a:solidFill>
                  <a:srgbClr val="000000"/>
                </a:solidFill>
                <a:latin typeface="SimHei" pitchFamily="34" charset="0"/>
                <a:ea typeface="SimHei" pitchFamily="34" charset="-122"/>
                <a:cs typeface="SimHei" pitchFamily="34" charset="-120"/>
              </a:rPr>
              <a:t>，回</a:t>
            </a:r>
          </a:p>
          <a:p>
            <a:pPr latinLnBrk="1">
              <a:lnSpc>
                <a:spcPts val="4200"/>
              </a:lnSpc>
            </a:pPr>
            <a:r>
              <a:rPr lang="en-US" altLang="zh-CN" sz="2400" b="0" i="0">
                <a:solidFill>
                  <a:srgbClr val="000000"/>
                </a:solidFill>
                <a:latin typeface="SimHei" pitchFamily="34" charset="0"/>
                <a:ea typeface="SimHei" pitchFamily="34" charset="-122"/>
                <a:cs typeface="SimHei" pitchFamily="34" charset="-120"/>
              </a:rPr>
              <a:t>答下列问题</a:t>
            </a:r>
            <a:r>
              <a:rPr lang="en-US" altLang="zh-CN" sz="2400" b="0" i="0" dirty="0">
                <a:solidFill>
                  <a:srgbClr val="000000"/>
                </a:solidFill>
                <a:latin typeface="SimHei" pitchFamily="34" charset="0"/>
                <a:ea typeface="SimHei" pitchFamily="34" charset="-122"/>
                <a:cs typeface="SimHei" pitchFamily="34" charset="-120"/>
              </a:rPr>
              <a:t>。</a:t>
            </a:r>
            <a:endParaRPr lang="en-US" altLang="zh-CN" sz="2400" dirty="0"/>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B_7_BD.36_1#211d48bc5?vop=1&amp;pid=d303da8cb&amp;color=0,0,0&amp;bt=1&amp;bbb=1&amp;hb=1"/>
          <p:cNvSpPr/>
          <p:nvPr/>
        </p:nvSpPr>
        <p:spPr>
          <a:xfrm>
            <a:off x="649224" y="859537"/>
            <a:ext cx="10899648" cy="10333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SimHei" pitchFamily="34" charset="0"/>
                <a:ea typeface="SimHei" pitchFamily="34" charset="-122"/>
                <a:cs typeface="SimHei" pitchFamily="34" charset="-120"/>
              </a:rPr>
              <a:t>（1）写出图中字母所代表的地理事物的名称</a:t>
            </a:r>
            <a:r>
              <a:rPr lang="en-US" altLang="zh-CN" sz="2400" b="0" i="0">
                <a:solidFill>
                  <a:srgbClr val="000000"/>
                </a:solidFill>
                <a:latin typeface="SimHei" pitchFamily="34" charset="0"/>
                <a:ea typeface="SimHei" pitchFamily="34" charset="-122"/>
                <a:cs typeface="SimHei" pitchFamily="34" charset="-120"/>
              </a:rPr>
              <a:t>。A</a:t>
            </a:r>
            <a:r>
              <a:rPr lang="en-US" altLang="zh-CN" sz="2400" i="0">
                <a:solidFill>
                  <a:srgbClr val="000000"/>
                </a:solidFill>
                <a:latin typeface="SimSun" pitchFamily="34" charset="0"/>
                <a:ea typeface="SimSun" pitchFamily="34" charset="-122"/>
                <a:cs typeface="SimSun" pitchFamily="34" charset="-120"/>
              </a:rPr>
              <a:t>____</a:t>
            </a:r>
            <a:r>
              <a:rPr lang="en-US" altLang="zh-CN" sz="2400" b="0" i="0">
                <a:solidFill>
                  <a:srgbClr val="000000"/>
                </a:solidFill>
                <a:latin typeface="SimHei" pitchFamily="34" charset="0"/>
                <a:ea typeface="SimHei" pitchFamily="34" charset="-122"/>
                <a:cs typeface="SimHei" pitchFamily="34" charset="-120"/>
              </a:rPr>
              <a:t>洲，B</a:t>
            </a:r>
            <a:r>
              <a:rPr lang="en-US" altLang="zh-CN" sz="2400" i="0">
                <a:solidFill>
                  <a:srgbClr val="000000"/>
                </a:solidFill>
                <a:latin typeface="SimSun" pitchFamily="34" charset="0"/>
                <a:ea typeface="SimSun" pitchFamily="34" charset="-122"/>
                <a:cs typeface="SimSun" pitchFamily="34" charset="-120"/>
              </a:rPr>
              <a:t>______</a:t>
            </a:r>
            <a:r>
              <a:rPr lang="en-US" altLang="zh-CN" sz="2400" b="0" i="0">
                <a:solidFill>
                  <a:srgbClr val="000000"/>
                </a:solidFill>
                <a:latin typeface="SimHei" pitchFamily="34" charset="0"/>
                <a:ea typeface="SimHei" pitchFamily="34" charset="-122"/>
                <a:cs typeface="SimHei" pitchFamily="34" charset="-120"/>
              </a:rPr>
              <a:t>洋，C</a:t>
            </a:r>
            <a:r>
              <a:rPr lang="en-US" altLang="zh-CN" sz="2400" i="0">
                <a:solidFill>
                  <a:srgbClr val="000000"/>
                </a:solidFill>
                <a:latin typeface="SimSun" pitchFamily="34" charset="0"/>
                <a:ea typeface="SimSun" pitchFamily="34" charset="-122"/>
                <a:cs typeface="SimSun" pitchFamily="34" charset="-120"/>
              </a:rPr>
              <a:t>______</a:t>
            </a:r>
            <a:r>
              <a:rPr lang="en-US" altLang="zh-CN" sz="2400" b="0" i="0">
                <a:solidFill>
                  <a:srgbClr val="000000"/>
                </a:solidFill>
                <a:latin typeface="SimHei" pitchFamily="34" charset="0"/>
                <a:ea typeface="SimHei" pitchFamily="34" charset="-122"/>
                <a:cs typeface="SimHei" pitchFamily="34" charset="-120"/>
              </a:rPr>
              <a:t>海</a:t>
            </a:r>
          </a:p>
          <a:p>
            <a:pPr latinLnBrk="1">
              <a:lnSpc>
                <a:spcPts val="4200"/>
              </a:lnSpc>
            </a:pPr>
            <a:r>
              <a:rPr lang="en-US" altLang="zh-CN" sz="2400" b="0" i="0">
                <a:solidFill>
                  <a:srgbClr val="000000"/>
                </a:solidFill>
                <a:latin typeface="SimHei" pitchFamily="34" charset="0"/>
                <a:ea typeface="SimHei" pitchFamily="34" charset="-122"/>
                <a:cs typeface="SimHei" pitchFamily="34" charset="-120"/>
              </a:rPr>
              <a:t>峡，D</a:t>
            </a:r>
            <a:r>
              <a:rPr lang="en-US" altLang="zh-CN" sz="2400" i="0">
                <a:solidFill>
                  <a:srgbClr val="000000"/>
                </a:solidFill>
                <a:latin typeface="SimSun" pitchFamily="34" charset="0"/>
                <a:ea typeface="SimSun" pitchFamily="34" charset="-122"/>
                <a:cs typeface="SimSun" pitchFamily="34" charset="-120"/>
              </a:rPr>
              <a:t>________</a:t>
            </a:r>
            <a:r>
              <a:rPr lang="en-US" altLang="zh-CN" sz="2400" b="0" i="0">
                <a:solidFill>
                  <a:srgbClr val="000000"/>
                </a:solidFill>
                <a:latin typeface="SimHei" pitchFamily="34" charset="0"/>
                <a:ea typeface="SimHei" pitchFamily="34" charset="-122"/>
                <a:cs typeface="SimHei" pitchFamily="34" charset="-120"/>
              </a:rPr>
              <a:t>半岛</a:t>
            </a:r>
            <a:r>
              <a:rPr lang="en-US" altLang="zh-CN" sz="2400" b="0" i="0" dirty="0">
                <a:solidFill>
                  <a:srgbClr val="000000"/>
                </a:solidFill>
                <a:latin typeface="SimHei" pitchFamily="34" charset="0"/>
                <a:ea typeface="SimHei" pitchFamily="34" charset="-122"/>
                <a:cs typeface="SimHei" pitchFamily="34" charset="-120"/>
              </a:rPr>
              <a:t>。</a:t>
            </a:r>
            <a:endParaRPr lang="en-US" altLang="zh-CN" sz="2400" dirty="0"/>
          </a:p>
        </p:txBody>
      </p:sp>
      <p:sp>
        <p:nvSpPr>
          <p:cNvPr id="3" name="QB_7_AN.37_1#211d48bc5.blank?vop=1&amp;pid=d303da8cb&amp;color=0,0,0&amp;vpa=14"/>
          <p:cNvSpPr/>
          <p:nvPr/>
        </p:nvSpPr>
        <p:spPr>
          <a:xfrm>
            <a:off x="7066693" y="831597"/>
            <a:ext cx="525463" cy="493649"/>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SimHei" pitchFamily="34" charset="0"/>
                <a:ea typeface="SimHei" pitchFamily="34" charset="-122"/>
                <a:cs typeface="SimHei" pitchFamily="34" charset="-120"/>
              </a:rPr>
              <a:t>欧</a:t>
            </a:r>
            <a:endParaRPr lang="en-US" altLang="zh-CN" sz="2400" dirty="0"/>
          </a:p>
        </p:txBody>
      </p:sp>
      <p:sp>
        <p:nvSpPr>
          <p:cNvPr id="4" name="QB_7_AN.38_1#211d48bc5.blank?vop=1&amp;pid=d303da8cb&amp;color=0,0,0&amp;vpa=15&amp;bbb=1"/>
          <p:cNvSpPr/>
          <p:nvPr/>
        </p:nvSpPr>
        <p:spPr>
          <a:xfrm>
            <a:off x="8438293" y="831597"/>
            <a:ext cx="830263" cy="493649"/>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SimHei" pitchFamily="34" charset="0"/>
                <a:ea typeface="SimHei" pitchFamily="34" charset="-122"/>
                <a:cs typeface="SimHei" pitchFamily="34" charset="-120"/>
              </a:rPr>
              <a:t>太平</a:t>
            </a:r>
            <a:endParaRPr lang="en-US" altLang="zh-CN" sz="2400" dirty="0"/>
          </a:p>
        </p:txBody>
      </p:sp>
      <p:sp>
        <p:nvSpPr>
          <p:cNvPr id="5" name="QB_7_AN.39_1#211d48bc5.blank?vop=1&amp;pid=d303da8cb&amp;color=0,0,0&amp;vpa=16&amp;bbb=1"/>
          <p:cNvSpPr/>
          <p:nvPr/>
        </p:nvSpPr>
        <p:spPr>
          <a:xfrm>
            <a:off x="10114693" y="831597"/>
            <a:ext cx="830263" cy="493649"/>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SimHei" pitchFamily="34" charset="0"/>
                <a:ea typeface="SimHei" pitchFamily="34" charset="-122"/>
                <a:cs typeface="SimHei" pitchFamily="34" charset="-120"/>
              </a:rPr>
              <a:t>白令</a:t>
            </a:r>
            <a:endParaRPr lang="en-US" altLang="zh-CN" sz="2400" dirty="0"/>
          </a:p>
        </p:txBody>
      </p:sp>
      <p:sp>
        <p:nvSpPr>
          <p:cNvPr id="6" name="QB_7_AN.40_1#211d48bc5.blank?vop=1&amp;pid=d303da8cb&amp;color=0,0,0&amp;vpa=17&amp;bbb=1"/>
          <p:cNvSpPr/>
          <p:nvPr/>
        </p:nvSpPr>
        <p:spPr>
          <a:xfrm>
            <a:off x="1427893" y="1368807"/>
            <a:ext cx="1135063" cy="474599"/>
          </a:xfrm>
          <a:prstGeom prst="rect">
            <a:avLst/>
          </a:prstGeom>
          <a:noFill/>
          <a:ln/>
        </p:spPr>
        <p:txBody>
          <a:bodyPr wrap="none" lIns="0" tIns="0" rIns="0" bIns="0" rtlCol="0" anchor="t"/>
          <a:lstStyle/>
          <a:p>
            <a:pPr algn="ctr" latinLnBrk="1">
              <a:lnSpc>
                <a:spcPts val="4200"/>
              </a:lnSpc>
            </a:pPr>
            <a:r>
              <a:rPr lang="en-US" altLang="zh-CN" sz="2400" b="0" i="0" dirty="0">
                <a:solidFill>
                  <a:srgbClr val="FF0000"/>
                </a:solidFill>
                <a:latin typeface="SimHei" pitchFamily="34" charset="0"/>
                <a:ea typeface="SimHei" pitchFamily="34" charset="-122"/>
                <a:cs typeface="SimHei" pitchFamily="34" charset="-120"/>
              </a:rPr>
              <a:t>阿拉伯</a:t>
            </a:r>
            <a:endParaRPr lang="en-US" altLang="zh-CN" sz="2400" dirty="0"/>
          </a:p>
        </p:txBody>
      </p:sp>
      <p:sp>
        <p:nvSpPr>
          <p:cNvPr id="7" name="QB_7_AS.41_1#211d48bc5?vop=1&amp;pid=d303da8cb&amp;color=0,0,0&amp;bbb=1"/>
          <p:cNvSpPr/>
          <p:nvPr/>
        </p:nvSpPr>
        <p:spPr>
          <a:xfrm>
            <a:off x="649224" y="1959673"/>
            <a:ext cx="10899648" cy="484124"/>
          </a:xfrm>
          <a:prstGeom prst="rect">
            <a:avLst/>
          </a:prstGeom>
          <a:noFill/>
          <a:ln/>
        </p:spPr>
        <p:txBody>
          <a:bodyPr wrap="none" lIns="0" tIns="0" rIns="0" bIns="0" rtlCol="0" anchor="t"/>
          <a:lstStyle/>
          <a:p>
            <a:pPr algn="l" latinLnBrk="1">
              <a:lnSpc>
                <a:spcPts val="43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0" i="0" dirty="0">
                <a:solidFill>
                  <a:srgbClr val="000000"/>
                </a:solidFill>
                <a:latin typeface="SimSun" pitchFamily="34" charset="0"/>
                <a:ea typeface="SimSun" pitchFamily="34" charset="-122"/>
                <a:cs typeface="SimSun" pitchFamily="34" charset="-120"/>
              </a:rPr>
              <a:t>读图可知，A是欧洲，B是太平洋，C是白令海峡，D是阿拉伯半岛。</a:t>
            </a:r>
            <a:endParaRPr lang="en-US" altLang="zh-CN" sz="2400" dirty="0"/>
          </a:p>
        </p:txBody>
      </p:sp>
      <p:sp>
        <p:nvSpPr>
          <p:cNvPr id="8" name="QB_7_BD.42_1#ca4b7bdf2?vop=1&amp;pid=d303da8cb&amp;color=0,0,0&amp;bbb=1"/>
          <p:cNvSpPr/>
          <p:nvPr/>
        </p:nvSpPr>
        <p:spPr>
          <a:xfrm>
            <a:off x="649224" y="2503868"/>
            <a:ext cx="10899648" cy="484124"/>
          </a:xfrm>
          <a:prstGeom prst="rect">
            <a:avLst/>
          </a:prstGeom>
          <a:noFill/>
          <a:ln/>
        </p:spPr>
        <p:txBody>
          <a:bodyPr wrap="none" lIns="0" tIns="0" rIns="0" bIns="0" rtlCol="0" anchor="t"/>
          <a:lstStyle/>
          <a:p>
            <a:pPr algn="l" latinLnBrk="1">
              <a:lnSpc>
                <a:spcPts val="4300"/>
              </a:lnSpc>
            </a:pPr>
            <a:r>
              <a:rPr lang="en-US" altLang="zh-CN" sz="2400" b="0" i="0" dirty="0">
                <a:solidFill>
                  <a:srgbClr val="000000"/>
                </a:solidFill>
                <a:latin typeface="SimHei" pitchFamily="34" charset="0"/>
                <a:ea typeface="SimHei" pitchFamily="34" charset="-122"/>
                <a:cs typeface="SimHei" pitchFamily="34" charset="-120"/>
              </a:rPr>
              <a:t>（2）亚洲与</a:t>
            </a:r>
            <a:r>
              <a:rPr lang="en-US" altLang="zh-CN" sz="2400" b="0" i="0">
                <a:solidFill>
                  <a:srgbClr val="000000"/>
                </a:solidFill>
                <a:latin typeface="SimHei" pitchFamily="34" charset="0"/>
                <a:ea typeface="SimHei" pitchFamily="34" charset="-122"/>
                <a:cs typeface="SimHei" pitchFamily="34" charset="-120"/>
              </a:rPr>
              <a:t>E大洲的分界线是</a:t>
            </a:r>
            <a:r>
              <a:rPr lang="en-US" altLang="zh-CN" sz="2400" i="0">
                <a:solidFill>
                  <a:srgbClr val="000000"/>
                </a:solidFill>
                <a:latin typeface="SimSun" pitchFamily="34" charset="0"/>
                <a:ea typeface="SimSun" pitchFamily="34" charset="-122"/>
                <a:cs typeface="SimSun" pitchFamily="34" charset="-120"/>
              </a:rPr>
              <a:t>________</a:t>
            </a:r>
            <a:r>
              <a:rPr lang="en-US" altLang="zh-CN" sz="2400" b="0" i="0">
                <a:solidFill>
                  <a:srgbClr val="000000"/>
                </a:solidFill>
                <a:latin typeface="SimHei" pitchFamily="34" charset="0"/>
                <a:ea typeface="SimHei" pitchFamily="34" charset="-122"/>
                <a:cs typeface="SimHei" pitchFamily="34" charset="-120"/>
              </a:rPr>
              <a:t>运河</a:t>
            </a:r>
            <a:r>
              <a:rPr lang="en-US" altLang="zh-CN" sz="2400" b="0" i="0" dirty="0">
                <a:solidFill>
                  <a:srgbClr val="000000"/>
                </a:solidFill>
                <a:latin typeface="SimHei" pitchFamily="34" charset="0"/>
                <a:ea typeface="SimHei" pitchFamily="34" charset="-122"/>
                <a:cs typeface="SimHei" pitchFamily="34" charset="-120"/>
              </a:rPr>
              <a:t>。</a:t>
            </a:r>
            <a:endParaRPr lang="en-US" altLang="zh-CN" sz="2400" dirty="0"/>
          </a:p>
        </p:txBody>
      </p:sp>
      <p:sp>
        <p:nvSpPr>
          <p:cNvPr id="9" name="QB_7_AN.43_1#ca4b7bdf2.blank?vop=1&amp;pid=d303da8cb&amp;color=0,0,0&amp;vpa=18&amp;bbb=1"/>
          <p:cNvSpPr/>
          <p:nvPr/>
        </p:nvSpPr>
        <p:spPr>
          <a:xfrm>
            <a:off x="4628292" y="2463863"/>
            <a:ext cx="1135063" cy="484124"/>
          </a:xfrm>
          <a:prstGeom prst="rect">
            <a:avLst/>
          </a:prstGeom>
          <a:noFill/>
          <a:ln/>
        </p:spPr>
        <p:txBody>
          <a:bodyPr wrap="none" lIns="0" tIns="0" rIns="0" bIns="0" rtlCol="0" anchor="t"/>
          <a:lstStyle/>
          <a:p>
            <a:pPr algn="ctr" latinLnBrk="1">
              <a:lnSpc>
                <a:spcPts val="4300"/>
              </a:lnSpc>
            </a:pPr>
            <a:r>
              <a:rPr lang="en-US" altLang="zh-CN" sz="2400" b="0" i="0" dirty="0">
                <a:solidFill>
                  <a:srgbClr val="FF0000"/>
                </a:solidFill>
                <a:latin typeface="SimHei" pitchFamily="34" charset="0"/>
                <a:ea typeface="SimHei" pitchFamily="34" charset="-122"/>
                <a:cs typeface="SimHei" pitchFamily="34" charset="-120"/>
              </a:rPr>
              <a:t>苏伊士</a:t>
            </a:r>
            <a:endParaRPr lang="en-US" altLang="zh-CN" sz="2400" dirty="0"/>
          </a:p>
        </p:txBody>
      </p:sp>
      <p:sp>
        <p:nvSpPr>
          <p:cNvPr id="10" name="QB_7_AS.44_1#ca4b7bdf2?vop=1&amp;pid=d303da8cb&amp;color=0,0,0&amp;bbb=1"/>
          <p:cNvSpPr/>
          <p:nvPr/>
        </p:nvSpPr>
        <p:spPr>
          <a:xfrm>
            <a:off x="649224" y="3048063"/>
            <a:ext cx="10899648" cy="484124"/>
          </a:xfrm>
          <a:prstGeom prst="rect">
            <a:avLst/>
          </a:prstGeom>
          <a:noFill/>
          <a:ln/>
        </p:spPr>
        <p:txBody>
          <a:bodyPr wrap="none" lIns="0" tIns="0" rIns="0" bIns="0" rtlCol="0" anchor="t"/>
          <a:lstStyle/>
          <a:p>
            <a:pPr algn="l" latinLnBrk="1">
              <a:lnSpc>
                <a:spcPts val="43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0" i="0" dirty="0">
                <a:solidFill>
                  <a:srgbClr val="000000"/>
                </a:solidFill>
                <a:latin typeface="SimSun" pitchFamily="34" charset="0"/>
                <a:ea typeface="SimSun" pitchFamily="34" charset="-122"/>
                <a:cs typeface="SimSun" pitchFamily="34" charset="-120"/>
              </a:rPr>
              <a:t>E是非洲，亚洲与非洲的分界线是苏伊士运河。</a:t>
            </a:r>
            <a:endParaRPr lang="en-US" altLang="zh-CN" sz="2400" dirty="0"/>
          </a:p>
        </p:txBody>
      </p:sp>
      <p:sp>
        <p:nvSpPr>
          <p:cNvPr id="11" name="QB_7_BD.45_1#e9dd24f26?vop=1&amp;pid=d303da8cb&amp;color=0,0,0&amp;bbb=1&amp;hb=1"/>
          <p:cNvSpPr/>
          <p:nvPr/>
        </p:nvSpPr>
        <p:spPr>
          <a:xfrm>
            <a:off x="649224" y="3598926"/>
            <a:ext cx="10899648" cy="10333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SimHei" pitchFamily="34" charset="0"/>
                <a:ea typeface="SimHei" pitchFamily="34" charset="-122"/>
                <a:cs typeface="SimHei" pitchFamily="34" charset="-120"/>
              </a:rPr>
              <a:t>（3）亚洲与A大洲的分界线是乌拉尔山脉—</a:t>
            </a:r>
            <a:r>
              <a:rPr lang="en-US" altLang="zh-CN" sz="2400" b="0" i="0">
                <a:solidFill>
                  <a:srgbClr val="000000"/>
                </a:solidFill>
                <a:latin typeface="SimHei" pitchFamily="34" charset="0"/>
                <a:ea typeface="SimHei" pitchFamily="34" charset="-122"/>
                <a:cs typeface="SimHei" pitchFamily="34" charset="-120"/>
              </a:rPr>
              <a:t>乌拉尔河—</a:t>
            </a:r>
            <a:r>
              <a:rPr lang="en-US" altLang="zh-CN" sz="2400" i="0">
                <a:solidFill>
                  <a:srgbClr val="000000"/>
                </a:solidFill>
                <a:latin typeface="SimSun" pitchFamily="34" charset="0"/>
                <a:ea typeface="SimSun" pitchFamily="34" charset="-122"/>
                <a:cs typeface="SimSun" pitchFamily="34" charset="-120"/>
              </a:rPr>
              <a:t>____</a:t>
            </a:r>
            <a:r>
              <a:rPr lang="en-US" altLang="zh-CN" sz="2400" b="0" i="0">
                <a:solidFill>
                  <a:srgbClr val="000000"/>
                </a:solidFill>
                <a:latin typeface="SimHei" pitchFamily="34" charset="0"/>
                <a:ea typeface="SimHei" pitchFamily="34" charset="-122"/>
                <a:cs typeface="SimHei" pitchFamily="34" charset="-120"/>
              </a:rPr>
              <a:t>海—</a:t>
            </a:r>
            <a:r>
              <a:rPr lang="en-US" altLang="zh-CN" sz="2400" i="0">
                <a:solidFill>
                  <a:srgbClr val="000000"/>
                </a:solidFill>
                <a:latin typeface="SimSun" pitchFamily="34" charset="0"/>
                <a:ea typeface="SimSun" pitchFamily="34" charset="-122"/>
                <a:cs typeface="SimSun" pitchFamily="34" charset="-120"/>
              </a:rPr>
              <a:t>__________</a:t>
            </a:r>
            <a:r>
              <a:rPr lang="en-US" altLang="zh-CN" sz="2400" b="0" i="0">
                <a:solidFill>
                  <a:srgbClr val="000000"/>
                </a:solidFill>
                <a:latin typeface="SimHei" pitchFamily="34" charset="0"/>
                <a:ea typeface="SimHei" pitchFamily="34" charset="-122"/>
                <a:cs typeface="SimHei" pitchFamily="34" charset="-120"/>
              </a:rPr>
              <a:t>山</a:t>
            </a:r>
          </a:p>
          <a:p>
            <a:pPr latinLnBrk="1">
              <a:lnSpc>
                <a:spcPts val="4200"/>
              </a:lnSpc>
            </a:pPr>
            <a:r>
              <a:rPr lang="en-US" altLang="zh-CN" sz="2400" b="0" i="0">
                <a:solidFill>
                  <a:srgbClr val="000000"/>
                </a:solidFill>
                <a:latin typeface="SimHei" pitchFamily="34" charset="0"/>
                <a:ea typeface="SimHei" pitchFamily="34" charset="-122"/>
                <a:cs typeface="SimHei" pitchFamily="34" charset="-120"/>
              </a:rPr>
              <a:t>脉</a:t>
            </a:r>
            <a:r>
              <a:rPr lang="en-US" altLang="zh-CN" sz="2400" b="0" i="0" dirty="0">
                <a:solidFill>
                  <a:srgbClr val="000000"/>
                </a:solidFill>
                <a:latin typeface="SimHei" pitchFamily="34" charset="0"/>
                <a:ea typeface="SimHei" pitchFamily="34" charset="-122"/>
                <a:cs typeface="SimHei" pitchFamily="34" charset="-120"/>
              </a:rPr>
              <a:t>—</a:t>
            </a:r>
            <a:r>
              <a:rPr lang="en-US" altLang="zh-CN" sz="2400" b="0" i="0">
                <a:solidFill>
                  <a:srgbClr val="000000"/>
                </a:solidFill>
                <a:latin typeface="SimHei" pitchFamily="34" charset="0"/>
                <a:ea typeface="SimHei" pitchFamily="34" charset="-122"/>
                <a:cs typeface="SimHei" pitchFamily="34" charset="-120"/>
              </a:rPr>
              <a:t>黑海—</a:t>
            </a:r>
            <a:r>
              <a:rPr lang="en-US" altLang="zh-CN" sz="2400" i="0">
                <a:solidFill>
                  <a:srgbClr val="000000"/>
                </a:solidFill>
                <a:latin typeface="SimSun" pitchFamily="34" charset="0"/>
                <a:ea typeface="SimSun" pitchFamily="34" charset="-122"/>
                <a:cs typeface="SimSun" pitchFamily="34" charset="-120"/>
              </a:rPr>
              <a:t>____________</a:t>
            </a:r>
            <a:r>
              <a:rPr lang="en-US" altLang="zh-CN" sz="2400" b="0" i="0">
                <a:solidFill>
                  <a:srgbClr val="000000"/>
                </a:solidFill>
                <a:latin typeface="SimHei" pitchFamily="34" charset="0"/>
                <a:ea typeface="SimHei" pitchFamily="34" charset="-122"/>
                <a:cs typeface="SimHei" pitchFamily="34" charset="-120"/>
              </a:rPr>
              <a:t>。</a:t>
            </a:r>
            <a:endParaRPr lang="en-US" altLang="zh-CN" sz="2400" dirty="0"/>
          </a:p>
        </p:txBody>
      </p:sp>
      <p:sp>
        <p:nvSpPr>
          <p:cNvPr id="12" name="QB_7_AN.46_1#e9dd24f26.blank?vop=1&amp;pid=d303da8cb&amp;color=0,0,0&amp;vpa=19"/>
          <p:cNvSpPr/>
          <p:nvPr/>
        </p:nvSpPr>
        <p:spPr>
          <a:xfrm>
            <a:off x="7981093" y="3570986"/>
            <a:ext cx="525463" cy="493649"/>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SimHei" pitchFamily="34" charset="0"/>
                <a:ea typeface="SimHei" pitchFamily="34" charset="-122"/>
                <a:cs typeface="SimHei" pitchFamily="34" charset="-120"/>
              </a:rPr>
              <a:t>里</a:t>
            </a:r>
            <a:endParaRPr lang="en-US" altLang="zh-CN" sz="2400" dirty="0"/>
          </a:p>
        </p:txBody>
      </p:sp>
      <p:sp>
        <p:nvSpPr>
          <p:cNvPr id="13" name="QB_7_AN.47_1#e9dd24f26.blank?vop=1&amp;pid=d303da8cb&amp;color=0,0,0&amp;vpa=20&amp;bbb=1"/>
          <p:cNvSpPr/>
          <p:nvPr/>
        </p:nvSpPr>
        <p:spPr>
          <a:xfrm>
            <a:off x="9200293" y="3570986"/>
            <a:ext cx="1439863" cy="493649"/>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SimHei" pitchFamily="34" charset="0"/>
                <a:ea typeface="SimHei" pitchFamily="34" charset="-122"/>
                <a:cs typeface="SimHei" pitchFamily="34" charset="-120"/>
              </a:rPr>
              <a:t>大高加索</a:t>
            </a:r>
            <a:endParaRPr lang="en-US" altLang="zh-CN" sz="2400" dirty="0"/>
          </a:p>
        </p:txBody>
      </p:sp>
      <p:sp>
        <p:nvSpPr>
          <p:cNvPr id="14" name="QB_7_AN.48_1#e9dd24f26.blank?vop=1&amp;pid=d303da8cb&amp;color=0,0,0&amp;vpa=21&amp;bbb=1"/>
          <p:cNvSpPr/>
          <p:nvPr/>
        </p:nvSpPr>
        <p:spPr>
          <a:xfrm>
            <a:off x="2189892" y="4108196"/>
            <a:ext cx="1744663" cy="474599"/>
          </a:xfrm>
          <a:prstGeom prst="rect">
            <a:avLst/>
          </a:prstGeom>
          <a:noFill/>
          <a:ln/>
        </p:spPr>
        <p:txBody>
          <a:bodyPr wrap="none" lIns="0" tIns="0" rIns="0" bIns="0" rtlCol="0" anchor="t"/>
          <a:lstStyle/>
          <a:p>
            <a:pPr algn="ctr" latinLnBrk="1">
              <a:lnSpc>
                <a:spcPts val="4200"/>
              </a:lnSpc>
            </a:pPr>
            <a:r>
              <a:rPr lang="en-US" altLang="zh-CN" sz="2400" b="0" i="0" dirty="0">
                <a:solidFill>
                  <a:srgbClr val="FF0000"/>
                </a:solidFill>
                <a:latin typeface="SimHei" pitchFamily="34" charset="0"/>
                <a:ea typeface="SimHei" pitchFamily="34" charset="-122"/>
                <a:cs typeface="SimHei" pitchFamily="34" charset="-120"/>
              </a:rPr>
              <a:t>土耳其海峡</a:t>
            </a:r>
            <a:endParaRPr lang="en-US" altLang="zh-CN" sz="2400" dirty="0"/>
          </a:p>
        </p:txBody>
      </p:sp>
      <p:sp>
        <p:nvSpPr>
          <p:cNvPr id="15" name="QB_7_AS.49_1#e9dd24f26?vop=1&amp;pid=d303da8cb&amp;color=0,0,0&amp;bbb=1&amp;hb=1"/>
          <p:cNvSpPr/>
          <p:nvPr/>
        </p:nvSpPr>
        <p:spPr>
          <a:xfrm>
            <a:off x="649224" y="4702556"/>
            <a:ext cx="10899648" cy="10333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1" i="0">
                <a:solidFill>
                  <a:srgbClr val="FF0000"/>
                </a:solidFill>
                <a:latin typeface="SimSun" pitchFamily="34" charset="0"/>
                <a:ea typeface="SimSun" pitchFamily="34" charset="-122"/>
                <a:cs typeface="SimSun" pitchFamily="34" charset="-120"/>
              </a:rPr>
              <a:t>】</a:t>
            </a:r>
            <a:r>
              <a:rPr lang="en-US" altLang="zh-CN" sz="2400" b="0" i="0">
                <a:solidFill>
                  <a:srgbClr val="000000"/>
                </a:solidFill>
                <a:latin typeface="SimSun" pitchFamily="34" charset="0"/>
                <a:ea typeface="SimSun" pitchFamily="34" charset="-122"/>
                <a:cs typeface="SimSun" pitchFamily="34" charset="-120"/>
              </a:rPr>
              <a:t>亚洲与欧洲的分界线是乌拉尔山脉乌拉尔河里海大高加索山脉黑海土耳</a:t>
            </a:r>
          </a:p>
          <a:p>
            <a:pPr latinLnBrk="1">
              <a:lnSpc>
                <a:spcPts val="4200"/>
              </a:lnSpc>
            </a:pPr>
            <a:r>
              <a:rPr lang="en-US" altLang="zh-CN" sz="2400" b="0" i="0">
                <a:solidFill>
                  <a:srgbClr val="000000"/>
                </a:solidFill>
                <a:latin typeface="SimSun" pitchFamily="34" charset="0"/>
                <a:ea typeface="SimSun" pitchFamily="34" charset="-122"/>
                <a:cs typeface="SimSun" pitchFamily="34" charset="-120"/>
              </a:rPr>
              <a:t>其海峡</a:t>
            </a:r>
            <a:r>
              <a:rPr lang="en-US" altLang="zh-CN" sz="2400" b="0" i="0" dirty="0">
                <a:solidFill>
                  <a:srgbClr val="000000"/>
                </a:solidFill>
                <a:latin typeface="SimSun" pitchFamily="34" charset="0"/>
                <a:ea typeface="SimSun" pitchFamily="34" charset="-122"/>
                <a:cs typeface="SimSun" pitchFamily="34" charset="-120"/>
              </a:rPr>
              <a:t>。</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9">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0">
                                            <p:bg/>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2">
                                            <p:bg/>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12">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3">
                                            <p:bg/>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14">
                                            <p:bg/>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499"/>
                                          </p:stCondLst>
                                        </p:cTn>
                                        <p:tgtEl>
                                          <p:spTgt spid="14">
                                            <p:txEl>
                                              <p:pRg st="0" end="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15">
                                            <p:bg/>
                                          </p:spTgt>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499"/>
                                          </p:stCondLst>
                                        </p:cTn>
                                        <p:tgtEl>
                                          <p:spTgt spid="15">
                                            <p:txEl>
                                              <p:pRg st="0" end="0"/>
                                            </p:txEl>
                                          </p:spTgt>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499"/>
                                          </p:stCondLst>
                                        </p:cTn>
                                        <p:tgtEl>
                                          <p:spTgt spid="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9" grpId="0" build="p" animBg="1"/>
      <p:bldP spid="10" grpId="0" build="p" animBg="1"/>
      <p:bldP spid="12" grpId="0" build="p" animBg="1"/>
      <p:bldP spid="13" grpId="0" build="p" animBg="1"/>
      <p:bldP spid="14" grpId="0" build="p" animBg="1"/>
      <p:bldP spid="15"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B_7_BD.50_1#529ac6546?vop=1&amp;pid=d303da8cb&amp;color=0,0,0&amp;bt=1&amp;bbb=1"/>
          <p:cNvSpPr/>
          <p:nvPr/>
        </p:nvSpPr>
        <p:spPr>
          <a:xfrm>
            <a:off x="649224" y="859537"/>
            <a:ext cx="10899648" cy="27097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SimHei" pitchFamily="34" charset="0"/>
                <a:ea typeface="SimHei" pitchFamily="34" charset="-122"/>
                <a:cs typeface="SimHei" pitchFamily="34" charset="-120"/>
              </a:rPr>
              <a:t>（4）下列关于亚洲的叙述</a:t>
            </a:r>
            <a:r>
              <a:rPr lang="en-US" altLang="zh-CN" sz="2400" b="0" i="0">
                <a:solidFill>
                  <a:srgbClr val="000000"/>
                </a:solidFill>
                <a:latin typeface="SimHei" pitchFamily="34" charset="0"/>
                <a:ea typeface="SimHei" pitchFamily="34" charset="-122"/>
                <a:cs typeface="SimHei" pitchFamily="34" charset="-120"/>
              </a:rPr>
              <a:t>，不正确的是</a:t>
            </a:r>
            <a:r>
              <a:rPr lang="en-US" altLang="zh-CN" sz="2400" i="0">
                <a:solidFill>
                  <a:srgbClr val="000000"/>
                </a:solidFill>
                <a:latin typeface="SimSun" pitchFamily="34" charset="0"/>
                <a:ea typeface="SimSun" pitchFamily="34" charset="-122"/>
                <a:cs typeface="SimSun" pitchFamily="34" charset="-120"/>
              </a:rPr>
              <a:t>___</a:t>
            </a:r>
            <a:r>
              <a:rPr lang="en-US" altLang="zh-CN" sz="2400" b="0" i="0">
                <a:solidFill>
                  <a:srgbClr val="000000"/>
                </a:solidFill>
                <a:latin typeface="SimHei" pitchFamily="34" charset="0"/>
                <a:ea typeface="SimHei" pitchFamily="34" charset="-122"/>
                <a:cs typeface="SimHei" pitchFamily="34" charset="-120"/>
              </a:rPr>
              <a:t>。</a:t>
            </a:r>
            <a:endParaRPr lang="en-US" altLang="zh-CN" sz="2400" dirty="0"/>
          </a:p>
          <a:p>
            <a:pPr latinLnBrk="1">
              <a:lnSpc>
                <a:spcPts val="4400"/>
              </a:lnSpc>
            </a:pPr>
            <a:r>
              <a:rPr lang="en-US" altLang="zh-CN" sz="2400" b="0" i="0">
                <a:solidFill>
                  <a:srgbClr val="000000"/>
                </a:solidFill>
                <a:latin typeface="SimHei" pitchFamily="34" charset="0"/>
                <a:ea typeface="SimHei" pitchFamily="34" charset="-122"/>
                <a:cs typeface="SimHei" pitchFamily="34" charset="-120"/>
              </a:rPr>
              <a:t>A</a:t>
            </a:r>
            <a:r>
              <a:rPr lang="en-US" altLang="zh-CN" sz="2400" b="0" i="0" dirty="0">
                <a:solidFill>
                  <a:srgbClr val="000000"/>
                </a:solidFill>
                <a:latin typeface="SimHei" pitchFamily="34" charset="0"/>
                <a:ea typeface="SimHei" pitchFamily="34" charset="-122"/>
                <a:cs typeface="SimHei" pitchFamily="34" charset="-120"/>
              </a:rPr>
              <a:t>.亚洲东南部隔海与大洋洲相望</a:t>
            </a:r>
            <a:endParaRPr lang="en-US" altLang="zh-CN" sz="2400" dirty="0"/>
          </a:p>
          <a:p>
            <a:pPr latinLnBrk="1">
              <a:lnSpc>
                <a:spcPts val="4400"/>
              </a:lnSpc>
            </a:pPr>
            <a:r>
              <a:rPr lang="en-US" altLang="zh-CN" sz="2400" b="0" i="0">
                <a:solidFill>
                  <a:srgbClr val="000000"/>
                </a:solidFill>
                <a:latin typeface="SimHei" pitchFamily="34" charset="0"/>
                <a:ea typeface="SimHei" pitchFamily="34" charset="-122"/>
                <a:cs typeface="SimHei" pitchFamily="34" charset="-120"/>
              </a:rPr>
              <a:t>B</a:t>
            </a:r>
            <a:r>
              <a:rPr lang="en-US" altLang="zh-CN" sz="2400" b="0" i="0" dirty="0">
                <a:solidFill>
                  <a:srgbClr val="000000"/>
                </a:solidFill>
                <a:latin typeface="SimHei" pitchFamily="34" charset="0"/>
                <a:ea typeface="SimHei" pitchFamily="34" charset="-122"/>
                <a:cs typeface="SimHei" pitchFamily="34" charset="-120"/>
              </a:rPr>
              <a:t>.亚洲是世界上面积最大的大洲</a:t>
            </a:r>
            <a:endParaRPr lang="en-US" altLang="zh-CN" sz="2400" dirty="0"/>
          </a:p>
          <a:p>
            <a:pPr latinLnBrk="1">
              <a:lnSpc>
                <a:spcPts val="4400"/>
              </a:lnSpc>
            </a:pPr>
            <a:r>
              <a:rPr lang="en-US" altLang="zh-CN" sz="2400" b="0" i="0">
                <a:solidFill>
                  <a:srgbClr val="000000"/>
                </a:solidFill>
                <a:latin typeface="SimHei" pitchFamily="34" charset="0"/>
                <a:ea typeface="SimHei" pitchFamily="34" charset="-122"/>
                <a:cs typeface="SimHei" pitchFamily="34" charset="-120"/>
              </a:rPr>
              <a:t>C</a:t>
            </a:r>
            <a:r>
              <a:rPr lang="en-US" altLang="zh-CN" sz="2400" b="0" i="0" dirty="0">
                <a:solidFill>
                  <a:srgbClr val="000000"/>
                </a:solidFill>
                <a:latin typeface="SimHei" pitchFamily="34" charset="0"/>
                <a:ea typeface="SimHei" pitchFamily="34" charset="-122"/>
                <a:cs typeface="SimHei" pitchFamily="34" charset="-120"/>
              </a:rPr>
              <a:t>.亚洲地跨寒、温、热三带，其中大部分位于北寒带</a:t>
            </a:r>
            <a:endParaRPr lang="en-US" altLang="zh-CN" sz="2400" dirty="0"/>
          </a:p>
          <a:p>
            <a:pPr latinLnBrk="1">
              <a:lnSpc>
                <a:spcPts val="4200"/>
              </a:lnSpc>
            </a:pPr>
            <a:r>
              <a:rPr lang="en-US" altLang="zh-CN" sz="2400" b="0" i="0">
                <a:solidFill>
                  <a:srgbClr val="000000"/>
                </a:solidFill>
                <a:latin typeface="SimHei" pitchFamily="34" charset="0"/>
                <a:ea typeface="SimHei" pitchFamily="34" charset="-122"/>
                <a:cs typeface="SimHei" pitchFamily="34" charset="-120"/>
              </a:rPr>
              <a:t>D</a:t>
            </a:r>
            <a:r>
              <a:rPr lang="en-US" altLang="zh-CN" sz="2400" b="0" i="0" dirty="0">
                <a:solidFill>
                  <a:srgbClr val="000000"/>
                </a:solidFill>
                <a:latin typeface="SimHei" pitchFamily="34" charset="0"/>
                <a:ea typeface="SimHei" pitchFamily="34" charset="-122"/>
                <a:cs typeface="SimHei" pitchFamily="34" charset="-120"/>
              </a:rPr>
              <a:t>.亚洲是跨纬度最广的大洲</a:t>
            </a:r>
            <a:endParaRPr lang="en-US" altLang="zh-CN" sz="2400" dirty="0"/>
          </a:p>
        </p:txBody>
      </p:sp>
      <p:sp>
        <p:nvSpPr>
          <p:cNvPr id="3" name="QB_7_AN.51_1#529ac6546.blank?vop=1&amp;pid=d303da8cb&amp;color=0,0,0&amp;vpa=22"/>
          <p:cNvSpPr/>
          <p:nvPr/>
        </p:nvSpPr>
        <p:spPr>
          <a:xfrm>
            <a:off x="5999892" y="831597"/>
            <a:ext cx="373063" cy="493649"/>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SimHei" pitchFamily="34" charset="0"/>
                <a:ea typeface="SimHei" pitchFamily="34" charset="-122"/>
                <a:cs typeface="SimHei" pitchFamily="34" charset="-120"/>
              </a:rPr>
              <a:t>C</a:t>
            </a:r>
            <a:endParaRPr lang="en-US" altLang="zh-CN" sz="2400" dirty="0"/>
          </a:p>
        </p:txBody>
      </p:sp>
      <p:sp>
        <p:nvSpPr>
          <p:cNvPr id="4" name="QB_7_AS.52_1#529ac6546?vop=1&amp;pid=d303da8cb&amp;color=0,0,0&amp;bbb=1&amp;hb=1"/>
          <p:cNvSpPr/>
          <p:nvPr/>
        </p:nvSpPr>
        <p:spPr>
          <a:xfrm>
            <a:off x="649224" y="3605911"/>
            <a:ext cx="10899648" cy="15921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0" i="0" dirty="0">
                <a:solidFill>
                  <a:srgbClr val="000000"/>
                </a:solidFill>
                <a:latin typeface="SimSun" pitchFamily="34" charset="0"/>
                <a:ea typeface="SimSun" pitchFamily="34" charset="-122"/>
                <a:cs typeface="SimSun" pitchFamily="34" charset="-120"/>
              </a:rPr>
              <a:t>读图可知，亚洲东南部隔海与大洋洲相望，A正确；亚洲面积4 </a:t>
            </a:r>
            <a:r>
              <a:rPr lang="en-US" altLang="zh-CN" sz="2400" b="0" i="0">
                <a:solidFill>
                  <a:srgbClr val="000000"/>
                </a:solidFill>
                <a:latin typeface="SimSun" pitchFamily="34" charset="0"/>
                <a:ea typeface="SimSun" pitchFamily="34" charset="-122"/>
                <a:cs typeface="SimSun" pitchFamily="34" charset="-120"/>
              </a:rPr>
              <a:t>400万平</a:t>
            </a:r>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方千米</a:t>
            </a:r>
            <a:r>
              <a:rPr lang="en-US" altLang="zh-CN" sz="2400" b="0" i="0" dirty="0">
                <a:solidFill>
                  <a:srgbClr val="000000"/>
                </a:solidFill>
                <a:latin typeface="SimSun" pitchFamily="34" charset="0"/>
                <a:ea typeface="SimSun" pitchFamily="34" charset="-122"/>
                <a:cs typeface="SimSun" pitchFamily="34" charset="-120"/>
              </a:rPr>
              <a:t>，是世界上面积最大的大洲，B正确</a:t>
            </a:r>
            <a:r>
              <a:rPr lang="en-US" altLang="zh-CN" sz="2400" b="0" i="0">
                <a:solidFill>
                  <a:srgbClr val="000000"/>
                </a:solidFill>
                <a:latin typeface="SimSun" pitchFamily="34" charset="0"/>
                <a:ea typeface="SimSun" pitchFamily="34" charset="-122"/>
                <a:cs typeface="SimSun" pitchFamily="34" charset="-120"/>
              </a:rPr>
              <a:t>；亚洲大部分位于北回归线和北极圈之</a:t>
            </a:r>
          </a:p>
          <a:p>
            <a:pPr latinLnBrk="1">
              <a:lnSpc>
                <a:spcPts val="4200"/>
              </a:lnSpc>
            </a:pPr>
            <a:r>
              <a:rPr lang="en-US" altLang="zh-CN" sz="2400" b="0" i="0">
                <a:solidFill>
                  <a:srgbClr val="000000"/>
                </a:solidFill>
                <a:latin typeface="SimSun" pitchFamily="34" charset="0"/>
                <a:ea typeface="SimSun" pitchFamily="34" charset="-122"/>
                <a:cs typeface="SimSun" pitchFamily="34" charset="-120"/>
              </a:rPr>
              <a:t>间的北温带</a:t>
            </a:r>
            <a:r>
              <a:rPr lang="en-US" altLang="zh-CN" sz="2400" b="0" i="0" dirty="0">
                <a:solidFill>
                  <a:srgbClr val="000000"/>
                </a:solidFill>
                <a:latin typeface="SimSun" pitchFamily="34" charset="0"/>
                <a:ea typeface="SimSun" pitchFamily="34" charset="-122"/>
                <a:cs typeface="SimSun" pitchFamily="34" charset="-120"/>
              </a:rPr>
              <a:t>，而不是北寒带，C不正确；亚洲是跨纬度最广的大洲，D正确。故选C。</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pic>
        <p:nvPicPr>
          <p:cNvPr id="2" name="QB_7_BD.53_1#0c45fce24?htil=6&amp;vop=1&amp;pid=d303da8cb&amp;color=0,0,0&amp;tib=255,255,255"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40974" y="891431"/>
            <a:ext cx="2245683" cy="50932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53_2#0c45fce24?htil=6&amp;vop=1&amp;pid=d303da8cb&amp;color=0,0,0&amp;bt=1&amp;bbb=1&amp;hb=1"/>
          <p:cNvSpPr/>
          <p:nvPr/>
        </p:nvSpPr>
        <p:spPr>
          <a:xfrm>
            <a:off x="649224" y="864000"/>
            <a:ext cx="8513064" cy="15921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SimHei" pitchFamily="34" charset="0"/>
                <a:ea typeface="SimHei" pitchFamily="34" charset="-122"/>
                <a:cs typeface="SimHei" pitchFamily="34" charset="-120"/>
              </a:rPr>
              <a:t>（5）小明从甲地出发，经乙地、丙地，最后到达了丁地</a:t>
            </a:r>
            <a:r>
              <a:rPr lang="en-US" altLang="zh-CN" sz="2400" b="0" i="0">
                <a:solidFill>
                  <a:srgbClr val="000000"/>
                </a:solidFill>
                <a:latin typeface="SimHei" pitchFamily="34" charset="0"/>
                <a:ea typeface="SimHei" pitchFamily="34" charset="-122"/>
                <a:cs typeface="SimHei" pitchFamily="34" charset="-120"/>
              </a:rPr>
              <a:t>，沿途</a:t>
            </a:r>
          </a:p>
          <a:p>
            <a:pPr latinLnBrk="1">
              <a:lnSpc>
                <a:spcPts val="4400"/>
              </a:lnSpc>
            </a:pPr>
            <a:r>
              <a:rPr lang="en-US" altLang="zh-CN" sz="2400" b="0" i="0">
                <a:solidFill>
                  <a:srgbClr val="000000"/>
                </a:solidFill>
                <a:latin typeface="SimHei" pitchFamily="34" charset="0"/>
                <a:ea typeface="SimHei" pitchFamily="34" charset="-122"/>
                <a:cs typeface="SimHei" pitchFamily="34" charset="-120"/>
              </a:rPr>
              <a:t>看到图片</a:t>
            </a:r>
            <a:r>
              <a:rPr lang="en-US" altLang="zh-CN" sz="2400" b="0" i="0" dirty="0">
                <a:solidFill>
                  <a:srgbClr val="000000"/>
                </a:solidFill>
                <a:latin typeface="SimHei" pitchFamily="34" charset="0"/>
                <a:ea typeface="SimHei" pitchFamily="34" charset="-122"/>
                <a:cs typeface="SimHei" pitchFamily="34" charset="-120"/>
              </a:rPr>
              <a:t>①②③④中居民的生活场景</a:t>
            </a:r>
            <a:r>
              <a:rPr lang="en-US" altLang="zh-CN" sz="2400" b="0" i="0">
                <a:solidFill>
                  <a:srgbClr val="000000"/>
                </a:solidFill>
                <a:latin typeface="SimHei" pitchFamily="34" charset="0"/>
                <a:ea typeface="SimHei" pitchFamily="34" charset="-122"/>
                <a:cs typeface="SimHei" pitchFamily="34" charset="-120"/>
              </a:rPr>
              <a:t>，将小明先后经过的地区</a:t>
            </a:r>
          </a:p>
          <a:p>
            <a:pPr latinLnBrk="1">
              <a:lnSpc>
                <a:spcPts val="4200"/>
              </a:lnSpc>
            </a:pPr>
            <a:r>
              <a:rPr lang="en-US" altLang="zh-CN" sz="2400" b="0" i="0">
                <a:solidFill>
                  <a:srgbClr val="000000"/>
                </a:solidFill>
                <a:latin typeface="SimHei" pitchFamily="34" charset="0"/>
                <a:ea typeface="SimHei" pitchFamily="34" charset="-122"/>
                <a:cs typeface="SimHei" pitchFamily="34" charset="-120"/>
              </a:rPr>
              <a:t>顺序与图片数码对应起来，以下四个选项正确的是</a:t>
            </a:r>
            <a:r>
              <a:rPr lang="en-US" altLang="zh-CN" sz="2400" i="0">
                <a:solidFill>
                  <a:srgbClr val="000000"/>
                </a:solidFill>
                <a:latin typeface="SimSun" pitchFamily="34" charset="0"/>
                <a:ea typeface="SimSun" pitchFamily="34" charset="-122"/>
                <a:cs typeface="SimSun" pitchFamily="34" charset="-120"/>
              </a:rPr>
              <a:t>___</a:t>
            </a:r>
            <a:r>
              <a:rPr lang="en-US" altLang="zh-CN" sz="2400" b="0" i="0">
                <a:solidFill>
                  <a:srgbClr val="000000"/>
                </a:solidFill>
                <a:latin typeface="SimHei" pitchFamily="34" charset="0"/>
                <a:ea typeface="SimHei" pitchFamily="34" charset="-122"/>
                <a:cs typeface="SimHei" pitchFamily="34" charset="-120"/>
              </a:rPr>
              <a:t>。</a:t>
            </a:r>
            <a:endParaRPr lang="en-US" altLang="zh-CN" sz="2400" dirty="0"/>
          </a:p>
        </p:txBody>
      </p:sp>
      <p:sp>
        <p:nvSpPr>
          <p:cNvPr id="4" name="QB_7_AN.54_1#0c45fce24.blank?vop=1&amp;pid=d303da8cb&amp;color=0,0,0&amp;vpa=23"/>
          <p:cNvSpPr/>
          <p:nvPr/>
        </p:nvSpPr>
        <p:spPr>
          <a:xfrm>
            <a:off x="7371493" y="1932070"/>
            <a:ext cx="373063" cy="474599"/>
          </a:xfrm>
          <a:prstGeom prst="rect">
            <a:avLst/>
          </a:prstGeom>
          <a:noFill/>
          <a:ln/>
        </p:spPr>
        <p:txBody>
          <a:bodyPr wrap="none" lIns="0" tIns="0" rIns="0" bIns="0" rtlCol="0" anchor="t"/>
          <a:lstStyle/>
          <a:p>
            <a:pPr algn="ctr" latinLnBrk="1">
              <a:lnSpc>
                <a:spcPts val="4200"/>
              </a:lnSpc>
            </a:pPr>
            <a:r>
              <a:rPr lang="en-US" altLang="zh-CN" sz="2400" b="0" i="0" dirty="0">
                <a:solidFill>
                  <a:srgbClr val="FF0000"/>
                </a:solidFill>
                <a:latin typeface="SimHei" pitchFamily="34" charset="0"/>
                <a:ea typeface="SimHei" pitchFamily="34" charset="-122"/>
                <a:cs typeface="SimHei" pitchFamily="34" charset="-120"/>
              </a:rPr>
              <a:t>C</a:t>
            </a:r>
            <a:endParaRPr lang="en-US" altLang="zh-CN" sz="2400" dirty="0"/>
          </a:p>
        </p:txBody>
      </p:sp>
      <p:sp>
        <p:nvSpPr>
          <p:cNvPr id="5" name="QB_7_BD.53_3#0c45fce24?htil=6&amp;vop=1&amp;pid=d303da8cb&amp;color=0,0,0&amp;bbb=1"/>
          <p:cNvSpPr/>
          <p:nvPr/>
        </p:nvSpPr>
        <p:spPr>
          <a:xfrm>
            <a:off x="649224" y="2513602"/>
            <a:ext cx="8513064" cy="1033399"/>
          </a:xfrm>
          <a:prstGeom prst="rect">
            <a:avLst/>
          </a:prstGeom>
          <a:noFill/>
          <a:ln/>
        </p:spPr>
        <p:txBody>
          <a:bodyPr wrap="none" lIns="0" tIns="0" rIns="0" bIns="0" rtlCol="0" anchor="t"/>
          <a:lstStyle/>
          <a:p>
            <a:pPr latinLnBrk="1">
              <a:lnSpc>
                <a:spcPts val="4400"/>
              </a:lnSpc>
              <a:tabLst>
                <a:tab pos="4364482" algn="l"/>
              </a:tabLst>
            </a:pPr>
            <a:r>
              <a:rPr lang="en-US" altLang="zh-CN" sz="2400" b="0" i="0" dirty="0">
                <a:solidFill>
                  <a:srgbClr val="000000"/>
                </a:solidFill>
                <a:latin typeface="SimHei" pitchFamily="34" charset="0"/>
                <a:ea typeface="SimHei" pitchFamily="34" charset="-122"/>
                <a:cs typeface="SimHei" pitchFamily="34" charset="-120"/>
              </a:rPr>
              <a:t>A</a:t>
            </a:r>
            <a:r>
              <a:rPr lang="en-US" altLang="zh-CN" sz="2400" b="0" i="0">
                <a:solidFill>
                  <a:srgbClr val="000000"/>
                </a:solidFill>
                <a:latin typeface="SimHei" pitchFamily="34" charset="0"/>
                <a:ea typeface="SimHei" pitchFamily="34" charset="-122"/>
                <a:cs typeface="SimHei" pitchFamily="34" charset="-120"/>
              </a:rPr>
              <a:t>.①②③④</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B</a:t>
            </a:r>
            <a:r>
              <a:rPr lang="en-US" altLang="zh-CN" sz="2400" b="0" i="0" dirty="0">
                <a:solidFill>
                  <a:srgbClr val="000000"/>
                </a:solidFill>
                <a:latin typeface="SimHei" pitchFamily="34" charset="0"/>
                <a:ea typeface="SimHei" pitchFamily="34" charset="-122"/>
                <a:cs typeface="SimHei" pitchFamily="34" charset="-120"/>
              </a:rPr>
              <a:t>.①③②④</a:t>
            </a:r>
            <a:endParaRPr lang="en-US" altLang="zh-CN" sz="2400" dirty="0"/>
          </a:p>
          <a:p>
            <a:pPr latinLnBrk="1">
              <a:lnSpc>
                <a:spcPts val="4200"/>
              </a:lnSpc>
              <a:tabLst>
                <a:tab pos="4364482" algn="l"/>
              </a:tabLst>
            </a:pPr>
            <a:r>
              <a:rPr lang="en-US" altLang="zh-CN" sz="2400" b="0" i="0">
                <a:solidFill>
                  <a:srgbClr val="000000"/>
                </a:solidFill>
                <a:latin typeface="SimHei" pitchFamily="34" charset="0"/>
                <a:ea typeface="SimHei" pitchFamily="34" charset="-122"/>
                <a:cs typeface="SimHei" pitchFamily="34" charset="-120"/>
              </a:rPr>
              <a:t>C.①③④②</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D</a:t>
            </a:r>
            <a:r>
              <a:rPr lang="en-US" altLang="zh-CN" sz="2400" b="0" i="0" dirty="0">
                <a:solidFill>
                  <a:srgbClr val="000000"/>
                </a:solidFill>
                <a:latin typeface="SimHei" pitchFamily="34" charset="0"/>
                <a:ea typeface="SimHei" pitchFamily="34" charset="-122"/>
                <a:cs typeface="SimHei" pitchFamily="34" charset="-120"/>
              </a:rPr>
              <a:t>.③④①②</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B_7_AS.55_1#0c45fce24?vop=1&amp;pid=d303da8cb&amp;color=0,0,0&amp;bt=1&amp;bbb=1&amp;hb=1"/>
          <p:cNvSpPr/>
          <p:nvPr/>
        </p:nvSpPr>
        <p:spPr>
          <a:xfrm>
            <a:off x="649224" y="864000"/>
            <a:ext cx="10899648" cy="15921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0" i="0" dirty="0">
                <a:solidFill>
                  <a:srgbClr val="000000"/>
                </a:solidFill>
                <a:latin typeface="SimSun" pitchFamily="34" charset="0"/>
                <a:ea typeface="SimSun" pitchFamily="34" charset="-122"/>
                <a:cs typeface="SimSun" pitchFamily="34" charset="-120"/>
              </a:rPr>
              <a:t>小明沿途经过了甲地西伯利亚、乙地中南半岛、丙地印度半岛</a:t>
            </a:r>
            <a:r>
              <a:rPr lang="en-US" altLang="zh-CN" sz="2400" b="0" i="0">
                <a:solidFill>
                  <a:srgbClr val="000000"/>
                </a:solidFill>
                <a:latin typeface="SimSun" pitchFamily="34" charset="0"/>
                <a:ea typeface="SimSun" pitchFamily="34" charset="-122"/>
                <a:cs typeface="SimSun" pitchFamily="34" charset="-120"/>
              </a:rPr>
              <a:t>、丁地阿</a:t>
            </a:r>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拉伯半岛</a:t>
            </a:r>
            <a:r>
              <a:rPr lang="en-US" altLang="zh-CN" sz="2400" b="0" i="0" dirty="0">
                <a:solidFill>
                  <a:srgbClr val="000000"/>
                </a:solidFill>
                <a:latin typeface="SimSun" pitchFamily="34" charset="0"/>
                <a:ea typeface="SimSun" pitchFamily="34" charset="-122"/>
                <a:cs typeface="SimSun" pitchFamily="34" charset="-120"/>
              </a:rPr>
              <a:t>，由于自然环境不同，人们的生活方式不同，对应正确的是</a:t>
            </a:r>
            <a:r>
              <a:rPr lang="en-US" altLang="zh-CN" sz="2400" b="0" i="0">
                <a:solidFill>
                  <a:srgbClr val="000000"/>
                </a:solidFill>
                <a:latin typeface="SimSun" pitchFamily="34" charset="0"/>
                <a:ea typeface="SimSun" pitchFamily="34" charset="-122"/>
                <a:cs typeface="SimSun" pitchFamily="34" charset="-120"/>
              </a:rPr>
              <a:t>①③④②。</a:t>
            </a:r>
          </a:p>
          <a:p>
            <a:pPr latinLnBrk="1">
              <a:lnSpc>
                <a:spcPts val="4200"/>
              </a:lnSpc>
            </a:pPr>
            <a:r>
              <a:rPr lang="en-US" altLang="zh-CN" sz="2400" b="0" i="0">
                <a:solidFill>
                  <a:srgbClr val="000000"/>
                </a:solidFill>
                <a:latin typeface="SimSun" pitchFamily="34" charset="0"/>
                <a:ea typeface="SimSun" pitchFamily="34" charset="-122"/>
                <a:cs typeface="SimSun" pitchFamily="34" charset="-120"/>
              </a:rPr>
              <a:t>故选</a:t>
            </a:r>
            <a:r>
              <a:rPr lang="en-US" altLang="zh-CN" sz="2400" b="0" i="0" dirty="0">
                <a:solidFill>
                  <a:srgbClr val="000000"/>
                </a:solidFill>
                <a:latin typeface="SimSun" pitchFamily="34" charset="0"/>
                <a:ea typeface="SimSun" pitchFamily="34" charset="-122"/>
                <a:cs typeface="SimSun" pitchFamily="34" charset="-120"/>
              </a:rPr>
              <a:t>C。</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O_6_AS.56_1#d303da8cb?vop=1&amp;pid=6f56a57fe&amp;color=0,0,0&amp;bt=1&amp;bbb=1&amp;hb=1"/>
          <p:cNvSpPr/>
          <p:nvPr/>
        </p:nvSpPr>
        <p:spPr>
          <a:xfrm>
            <a:off x="649224" y="864000"/>
            <a:ext cx="10899648" cy="21509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1" i="0" dirty="0">
                <a:solidFill>
                  <a:srgbClr val="000000"/>
                </a:solidFill>
                <a:latin typeface="SimSun" pitchFamily="34" charset="0"/>
                <a:ea typeface="SimSun" pitchFamily="34" charset="-122"/>
                <a:cs typeface="SimSun" pitchFamily="34" charset="-120"/>
              </a:rPr>
              <a:t>素养解读</a:t>
            </a:r>
            <a:endParaRPr lang="en-US" altLang="zh-CN" sz="2400" dirty="0"/>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本题以亚洲文字介绍和地图为材料</a:t>
            </a:r>
            <a:r>
              <a:rPr lang="en-US" altLang="zh-CN" sz="2400" b="0" i="0" dirty="0">
                <a:solidFill>
                  <a:srgbClr val="000000"/>
                </a:solidFill>
                <a:latin typeface="SimSun" pitchFamily="34" charset="0"/>
                <a:ea typeface="SimSun" pitchFamily="34" charset="-122"/>
                <a:cs typeface="SimSun" pitchFamily="34" charset="-120"/>
              </a:rPr>
              <a:t>，多角度地考查了亚洲的地理位置</a:t>
            </a:r>
            <a:r>
              <a:rPr lang="en-US" altLang="zh-CN" sz="2400" b="0" i="0">
                <a:solidFill>
                  <a:srgbClr val="000000"/>
                </a:solidFill>
                <a:latin typeface="SimSun" pitchFamily="34" charset="0"/>
                <a:ea typeface="SimSun" pitchFamily="34" charset="-122"/>
                <a:cs typeface="SimSun" pitchFamily="34" charset="-120"/>
              </a:rPr>
              <a:t>、亚洲与其</a:t>
            </a:r>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他大洲的分界线</a:t>
            </a:r>
            <a:r>
              <a:rPr lang="en-US" altLang="zh-CN" sz="2400" b="0" i="0" dirty="0">
                <a:solidFill>
                  <a:srgbClr val="000000"/>
                </a:solidFill>
                <a:latin typeface="SimSun" pitchFamily="34" charset="0"/>
                <a:ea typeface="SimSun" pitchFamily="34" charset="-122"/>
                <a:cs typeface="SimSun" pitchFamily="34" charset="-120"/>
              </a:rPr>
              <a:t>、亚洲不同地区的景观等</a:t>
            </a:r>
            <a:r>
              <a:rPr lang="en-US" altLang="zh-CN" sz="2400" b="0" i="0">
                <a:solidFill>
                  <a:srgbClr val="000000"/>
                </a:solidFill>
                <a:latin typeface="SimSun" pitchFamily="34" charset="0"/>
                <a:ea typeface="SimSun" pitchFamily="34" charset="-122"/>
                <a:cs typeface="SimSun" pitchFamily="34" charset="-120"/>
              </a:rPr>
              <a:t>，体现了地理学科的综合思维与区域认</a:t>
            </a:r>
          </a:p>
          <a:p>
            <a:pPr latinLnBrk="1">
              <a:lnSpc>
                <a:spcPts val="4200"/>
              </a:lnSpc>
            </a:pPr>
            <a:r>
              <a:rPr lang="en-US" altLang="zh-CN" sz="2400" b="0" i="0">
                <a:solidFill>
                  <a:srgbClr val="000000"/>
                </a:solidFill>
                <a:latin typeface="SimSun" pitchFamily="34" charset="0"/>
                <a:ea typeface="SimSun" pitchFamily="34" charset="-122"/>
                <a:cs typeface="SimSun" pitchFamily="34" charset="-120"/>
              </a:rPr>
              <a:t>知的核心素养</a:t>
            </a:r>
            <a:r>
              <a:rPr lang="en-US" altLang="zh-CN" sz="2400" b="0" i="0" dirty="0">
                <a:solidFill>
                  <a:srgbClr val="000000"/>
                </a:solidFill>
                <a:latin typeface="SimSun" pitchFamily="34" charset="0"/>
                <a:ea typeface="SimSun" pitchFamily="34" charset="-122"/>
                <a:cs typeface="SimSun" pitchFamily="34" charset="-120"/>
              </a:rPr>
              <a:t>。</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1_BD#a7499874d.fixed?color=255,255,255&amp;bbb=1"/>
          <p:cNvSpPr/>
          <p:nvPr/>
        </p:nvSpPr>
        <p:spPr>
          <a:xfrm>
            <a:off x="0" y="2569464"/>
            <a:ext cx="12188952" cy="1728216"/>
          </a:xfrm>
          <a:prstGeom prst="rect">
            <a:avLst/>
          </a:prstGeom>
          <a:noFill/>
          <a:ln/>
        </p:spPr>
        <p:txBody>
          <a:bodyPr wrap="none" lIns="0" tIns="0" rIns="0" bIns="0" rtlCol="0" anchor="ctr"/>
          <a:lstStyle/>
          <a:p>
            <a:pPr algn="ctr" latinLnBrk="1">
              <a:lnSpc>
                <a:spcPts val="6700"/>
              </a:lnSpc>
            </a:pPr>
            <a:r>
              <a:rPr lang="en-US" altLang="zh-CN" sz="5400" b="1" i="0" dirty="0">
                <a:solidFill>
                  <a:srgbClr val="FFFFFF"/>
                </a:solidFill>
                <a:latin typeface="Times New Roman" pitchFamily="34" charset="0"/>
                <a:ea typeface="SimHei" pitchFamily="34" charset="-122"/>
                <a:cs typeface="Times New Roman" pitchFamily="34" charset="-120"/>
              </a:rPr>
              <a:t>第七章</a:t>
            </a:r>
            <a:r>
              <a:rPr lang="en-US" altLang="zh-CN" sz="5400" b="1" i="0" dirty="0">
                <a:solidFill>
                  <a:srgbClr val="FFFFFF"/>
                </a:solidFill>
                <a:latin typeface="SimSun" pitchFamily="34" charset="0"/>
                <a:ea typeface="SimSun" pitchFamily="34" charset="-122"/>
                <a:cs typeface="SimSun" pitchFamily="34" charset="-120"/>
              </a:rPr>
              <a:t> </a:t>
            </a:r>
            <a:r>
              <a:rPr lang="en-US" altLang="zh-CN" sz="5400" b="1" i="0" dirty="0">
                <a:solidFill>
                  <a:srgbClr val="FFFFFF"/>
                </a:solidFill>
                <a:latin typeface="Times New Roman" pitchFamily="34" charset="0"/>
                <a:ea typeface="SimHei" pitchFamily="34" charset="-122"/>
                <a:cs typeface="Times New Roman" pitchFamily="34" charset="-120"/>
              </a:rPr>
              <a:t>认识</a:t>
            </a:r>
            <a:endParaRPr lang="en-US" altLang="zh-CN" sz="5400" dirty="0"/>
          </a:p>
        </p:txBody>
      </p:sp>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3#af9a37099.fixed?pid=b7b1cf62a&amp;color=255,255,255&amp;bbb=1"/>
          <p:cNvSpPr/>
          <p:nvPr/>
        </p:nvSpPr>
        <p:spPr>
          <a:xfrm>
            <a:off x="1435608" y="1508760"/>
            <a:ext cx="2157984" cy="1335024"/>
          </a:xfrm>
          <a:prstGeom prst="rect">
            <a:avLst/>
          </a:prstGeom>
          <a:noFill/>
          <a:ln/>
        </p:spPr>
        <p:txBody>
          <a:bodyPr wrap="none" lIns="0" tIns="0" rIns="0" bIns="0" rtlCol="0" anchor="ctr"/>
          <a:lstStyle/>
          <a:p>
            <a:pPr algn="ctr" latinLnBrk="1">
              <a:lnSpc>
                <a:spcPts val="6000"/>
              </a:lnSpc>
            </a:pPr>
            <a:r>
              <a:rPr lang="en-US" altLang="zh-CN" sz="4800" b="1" i="0" dirty="0">
                <a:solidFill>
                  <a:srgbClr val="FFFFFF"/>
                </a:solidFill>
                <a:latin typeface="Times New Roman" pitchFamily="34" charset="0"/>
                <a:ea typeface="SimHei" pitchFamily="34" charset="-122"/>
                <a:cs typeface="Times New Roman" pitchFamily="34" charset="-120"/>
              </a:rPr>
              <a:t>第一节</a:t>
            </a:r>
            <a:endParaRPr lang="en-US" altLang="zh-CN" sz="4800" dirty="0"/>
          </a:p>
        </p:txBody>
      </p:sp>
      <p:sp>
        <p:nvSpPr>
          <p:cNvPr id="3" name="C_3#af9a37099.fixed?pid=b7b1cf62a&amp;color=245,170,0&amp;bbb=1"/>
          <p:cNvSpPr/>
          <p:nvPr/>
        </p:nvSpPr>
        <p:spPr>
          <a:xfrm>
            <a:off x="3639312" y="1508760"/>
            <a:ext cx="6803136" cy="1335024"/>
          </a:xfrm>
          <a:prstGeom prst="rect">
            <a:avLst/>
          </a:prstGeom>
          <a:noFill/>
          <a:ln/>
        </p:spPr>
        <p:txBody>
          <a:bodyPr wrap="none" lIns="0" tIns="0" rIns="0" bIns="0" rtlCol="0" anchor="ctr"/>
          <a:lstStyle/>
          <a:p>
            <a:pPr algn="ctr" latinLnBrk="1">
              <a:lnSpc>
                <a:spcPts val="6000"/>
              </a:lnSpc>
            </a:pPr>
            <a:r>
              <a:rPr lang="en-US" altLang="zh-CN" sz="4800" b="1" i="0" dirty="0">
                <a:solidFill>
                  <a:srgbClr val="F5AA00"/>
                </a:solidFill>
                <a:latin typeface="Times New Roman" pitchFamily="34" charset="0"/>
                <a:ea typeface="SimHei" pitchFamily="34" charset="-122"/>
                <a:cs typeface="Times New Roman" pitchFamily="34" charset="-120"/>
              </a:rPr>
              <a:t>亚洲及欧洲</a:t>
            </a:r>
            <a:endParaRPr lang="en-US" altLang="zh-CN" sz="4800" dirty="0"/>
          </a:p>
        </p:txBody>
      </p:sp>
      <p:sp>
        <p:nvSpPr>
          <p:cNvPr id="4" name="C_3_BD#af9a37099.fixed?pid=b7b1cf62a&amp;color=245,170,0&amp;bbb=1"/>
          <p:cNvSpPr/>
          <p:nvPr/>
        </p:nvSpPr>
        <p:spPr>
          <a:xfrm>
            <a:off x="402336" y="3273552"/>
            <a:ext cx="11375136" cy="1188720"/>
          </a:xfrm>
          <a:prstGeom prst="rect">
            <a:avLst/>
          </a:prstGeom>
          <a:noFill/>
          <a:ln/>
        </p:spPr>
        <p:txBody>
          <a:bodyPr wrap="none" lIns="0" tIns="0" rIns="0" bIns="0" rtlCol="0" anchor="ctr"/>
          <a:lstStyle/>
          <a:p>
            <a:pPr algn="ctr" latinLnBrk="1">
              <a:lnSpc>
                <a:spcPts val="5000"/>
              </a:lnSpc>
            </a:pPr>
            <a:r>
              <a:rPr lang="en-US" altLang="zh-CN" sz="4000" b="0" i="0" dirty="0">
                <a:solidFill>
                  <a:srgbClr val="F5AA00"/>
                </a:solidFill>
                <a:latin typeface="黑体" pitchFamily="34" charset="0"/>
                <a:ea typeface="黑体" pitchFamily="34" charset="-122"/>
                <a:cs typeface="黑体" pitchFamily="34" charset="-120"/>
              </a:rPr>
              <a:t>课时1</a:t>
            </a:r>
            <a:r>
              <a:rPr lang="en-US" altLang="zh-CN" sz="4000" b="0" i="0" dirty="0">
                <a:solidFill>
                  <a:srgbClr val="F5AA00"/>
                </a:solidFill>
                <a:latin typeface="SimSun" pitchFamily="34" charset="0"/>
                <a:ea typeface="SimSun" pitchFamily="34" charset="-122"/>
                <a:cs typeface="SimSun" pitchFamily="34" charset="-120"/>
              </a:rPr>
              <a:t> </a:t>
            </a:r>
            <a:r>
              <a:rPr lang="en-US" altLang="zh-CN" sz="4000" b="0" i="0" dirty="0">
                <a:solidFill>
                  <a:srgbClr val="F5AA00"/>
                </a:solidFill>
                <a:latin typeface="黑体" pitchFamily="34" charset="0"/>
                <a:ea typeface="黑体" pitchFamily="34" charset="-122"/>
                <a:cs typeface="黑体" pitchFamily="34" charset="-120"/>
              </a:rPr>
              <a:t>亚洲、欧洲的位置与范围</a:t>
            </a:r>
            <a:endParaRPr lang="en-US" altLang="zh-CN" sz="40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pic>
        <p:nvPicPr>
          <p:cNvPr id="2" name="C_1#目录1:af9a37099?lid=38172e38b&amp;cid=38172e38b&amp;tib=255,255,255" descr="preencoded.png">
            <a:hlinkClick r:id="rId3" action="ppaction://hlinksldjump"/>
          </p:cNvPr>
          <p:cNvPicPr>
            <a:picLocks noChangeAspect="1"/>
          </p:cNvPicPr>
          <p:nvPr/>
        </p:nvPicPr>
        <p:blipFill>
          <a:blip r:embed="rId4"/>
          <a:stretch>
            <a:fillRect/>
          </a:stretch>
        </p:blipFill>
        <p:spPr>
          <a:xfrm>
            <a:off x="5577840" y="2642616"/>
            <a:ext cx="466344" cy="466344"/>
          </a:xfrm>
          <a:prstGeom prst="rect">
            <a:avLst/>
          </a:prstGeom>
        </p:spPr>
      </p:pic>
      <p:sp>
        <p:nvSpPr>
          <p:cNvPr id="3" name="C_1#目录1:af9a37099?lid=38172e38b&amp;cid=38172e38b&amp;bt=1&amp;bbb=1">
            <a:hlinkClick r:id="rId3" action="ppaction://hlinksldjump"/>
          </p:cNvPr>
          <p:cNvSpPr/>
          <p:nvPr/>
        </p:nvSpPr>
        <p:spPr>
          <a:xfrm>
            <a:off x="6227064" y="2606040"/>
            <a:ext cx="1984248" cy="539496"/>
          </a:xfrm>
          <a:prstGeom prst="rect">
            <a:avLst/>
          </a:prstGeom>
          <a:noFill/>
          <a:ln/>
        </p:spPr>
        <p:txBody>
          <a:bodyPr wrap="none" lIns="0" tIns="0" rIns="0" bIns="0" rtlCol="0" anchor="ctr"/>
          <a:lstStyle/>
          <a:p>
            <a:pPr algn="l" latinLnBrk="1">
              <a:lnSpc>
                <a:spcPts val="4500"/>
              </a:lnSpc>
            </a:pPr>
            <a:r>
              <a:rPr lang="en-US" altLang="zh-CN" sz="3600" b="1" i="0" dirty="0">
                <a:solidFill>
                  <a:srgbClr val="F5AA00"/>
                </a:solidFill>
                <a:latin typeface="SimHei" pitchFamily="34" charset="0"/>
                <a:ea typeface="SimHei" pitchFamily="34" charset="-122"/>
                <a:cs typeface="SimHei" pitchFamily="34" charset="-120"/>
              </a:rPr>
              <a:t>刷基础</a:t>
            </a:r>
            <a:endParaRPr lang="en-US" altLang="zh-CN" sz="3600" dirty="0"/>
          </a:p>
        </p:txBody>
      </p:sp>
      <p:pic>
        <p:nvPicPr>
          <p:cNvPr id="4" name="C_1#目录1:af9a37099?lid=d3b304950&amp;cid=d3b304950&amp;tib=255,255,255" descr="preencoded.png">
            <a:hlinkClick r:id="rId5" action="ppaction://hlinksldjump"/>
          </p:cNvPr>
          <p:cNvPicPr>
            <a:picLocks noChangeAspect="1"/>
          </p:cNvPicPr>
          <p:nvPr/>
        </p:nvPicPr>
        <p:blipFill>
          <a:blip r:embed="rId4"/>
          <a:stretch>
            <a:fillRect/>
          </a:stretch>
        </p:blipFill>
        <p:spPr>
          <a:xfrm>
            <a:off x="5577840" y="3717513"/>
            <a:ext cx="466344" cy="466344"/>
          </a:xfrm>
          <a:prstGeom prst="rect">
            <a:avLst/>
          </a:prstGeom>
        </p:spPr>
      </p:pic>
      <p:sp>
        <p:nvSpPr>
          <p:cNvPr id="5" name="C_1#目录1:af9a37099?lid=d3b304950&amp;cid=d3b304950&amp;bbb=1">
            <a:hlinkClick r:id="rId5" action="ppaction://hlinksldjump"/>
          </p:cNvPr>
          <p:cNvSpPr/>
          <p:nvPr/>
        </p:nvSpPr>
        <p:spPr>
          <a:xfrm>
            <a:off x="6227064" y="3690081"/>
            <a:ext cx="1984248" cy="539496"/>
          </a:xfrm>
          <a:prstGeom prst="rect">
            <a:avLst/>
          </a:prstGeom>
          <a:noFill/>
          <a:ln/>
        </p:spPr>
        <p:txBody>
          <a:bodyPr wrap="none" lIns="0" tIns="0" rIns="0" bIns="0" rtlCol="0" anchor="ctr"/>
          <a:lstStyle/>
          <a:p>
            <a:pPr algn="l" latinLnBrk="1">
              <a:lnSpc>
                <a:spcPts val="4500"/>
              </a:lnSpc>
            </a:pPr>
            <a:r>
              <a:rPr lang="en-US" altLang="zh-CN" sz="3600" b="1" i="0" dirty="0">
                <a:solidFill>
                  <a:srgbClr val="F5AA00"/>
                </a:solidFill>
                <a:latin typeface="SimHei" pitchFamily="34" charset="0"/>
                <a:ea typeface="SimHei" pitchFamily="34" charset="-122"/>
                <a:cs typeface="SimHei" pitchFamily="34" charset="-120"/>
              </a:rPr>
              <a:t>刷提升</a:t>
            </a:r>
            <a:endParaRPr lang="en-US" altLang="zh-CN" sz="3600" dirty="0"/>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pic>
        <p:nvPicPr>
          <p:cNvPr id="2" name="C_4#38172e38b?pid=af9a37099&amp;color=0,0,0&amp;tib=255,255,255&amp;bt=1" descr="preencoded.png"/>
          <p:cNvPicPr>
            <a:picLocks noChangeAspect="1"/>
          </p:cNvPicPr>
          <p:nvPr/>
        </p:nvPicPr>
        <p:blipFill>
          <a:blip r:embed="rId3"/>
          <a:stretch>
            <a:fillRect/>
          </a:stretch>
        </p:blipFill>
        <p:spPr>
          <a:xfrm>
            <a:off x="649224" y="859536"/>
            <a:ext cx="1307592" cy="576072"/>
          </a:xfrm>
          <a:prstGeom prst="rect">
            <a:avLst/>
          </a:prstGeom>
        </p:spPr>
      </p:pic>
      <p:sp>
        <p:nvSpPr>
          <p:cNvPr id="3" name="C_4_BD#38172e38b?pid=af9a37099&amp;color=255,255,255&amp;bbb=1"/>
          <p:cNvSpPr/>
          <p:nvPr/>
        </p:nvSpPr>
        <p:spPr>
          <a:xfrm>
            <a:off x="1188720" y="915924"/>
            <a:ext cx="10360152" cy="426720"/>
          </a:xfrm>
          <a:prstGeom prst="rect">
            <a:avLst/>
          </a:prstGeom>
          <a:noFill/>
          <a:ln/>
        </p:spPr>
        <p:txBody>
          <a:bodyPr wrap="none" lIns="0" tIns="0" rIns="0" bIns="0" rtlCol="0" anchor="ctr"/>
          <a:lstStyle/>
          <a:p>
            <a:pPr algn="l" latinLnBrk="1">
              <a:lnSpc>
                <a:spcPts val="3500"/>
              </a:lnSpc>
            </a:pPr>
            <a:r>
              <a:rPr lang="en-US" altLang="zh-CN" sz="2800" b="1" i="0" dirty="0">
                <a:solidFill>
                  <a:srgbClr val="FFFFFF"/>
                </a:solidFill>
                <a:latin typeface="方正兰亭纤黑_GBK" pitchFamily="34" charset="0"/>
                <a:ea typeface="方正兰亭纤黑_GBK" pitchFamily="34" charset="-122"/>
                <a:cs typeface="方正兰亭纤黑_GBK" pitchFamily="34" charset="-120"/>
              </a:rPr>
              <a:t>基础</a:t>
            </a:r>
            <a:endParaRPr lang="en-US" altLang="zh-CN" sz="2800" dirty="0"/>
          </a:p>
        </p:txBody>
      </p:sp>
      <p:sp>
        <p:nvSpPr>
          <p:cNvPr id="4" name="C_5_BD#d29d5c79c?pid=38172e38b&amp;color=0,0,0&amp;bbb=1"/>
          <p:cNvSpPr/>
          <p:nvPr/>
        </p:nvSpPr>
        <p:spPr>
          <a:xfrm>
            <a:off x="649224" y="1574800"/>
            <a:ext cx="10899648" cy="1041400"/>
          </a:xfrm>
          <a:prstGeom prst="rect">
            <a:avLst/>
          </a:prstGeom>
          <a:noFill/>
          <a:ln/>
        </p:spPr>
        <p:txBody>
          <a:bodyPr wrap="none" lIns="0" tIns="0" rIns="0" bIns="0" rtlCol="0" anchor="t"/>
          <a:lstStyle/>
          <a:p>
            <a:pPr algn="l" latinLnBrk="1">
              <a:lnSpc>
                <a:spcPts val="5200"/>
              </a:lnSpc>
            </a:pPr>
            <a:r>
              <a:rPr lang="en-US" altLang="zh-CN" sz="3000" b="1" i="0" u="sng" dirty="0">
                <a:solidFill>
                  <a:srgbClr val="000000"/>
                </a:solidFill>
                <a:latin typeface="Times New Roman" pitchFamily="34" charset="0"/>
                <a:ea typeface="SimHei" pitchFamily="34" charset="-122"/>
                <a:cs typeface="Times New Roman" pitchFamily="34" charset="-120"/>
              </a:rPr>
              <a:t>知识点</a:t>
            </a:r>
            <a:r>
              <a:rPr lang="en-US" altLang="zh-CN" sz="3000" b="1" i="0" u="sng" dirty="0">
                <a:solidFill>
                  <a:srgbClr val="000000"/>
                </a:solidFill>
                <a:latin typeface="SimSun" pitchFamily="34" charset="0"/>
                <a:ea typeface="SimSun" pitchFamily="34" charset="-122"/>
                <a:cs typeface="SimSun" pitchFamily="34" charset="-120"/>
              </a:rPr>
              <a:t> </a:t>
            </a:r>
            <a:r>
              <a:rPr lang="en-US" altLang="zh-CN" sz="3000" b="1" i="0" u="sng" dirty="0">
                <a:solidFill>
                  <a:srgbClr val="000000"/>
                </a:solidFill>
                <a:latin typeface="Times New Roman" pitchFamily="34" charset="0"/>
                <a:ea typeface="SimHei" pitchFamily="34" charset="-122"/>
                <a:cs typeface="Times New Roman" pitchFamily="34" charset="-120"/>
              </a:rPr>
              <a:t>位置与范围</a:t>
            </a:r>
            <a:endParaRPr lang="en-US" altLang="zh-CN" sz="3000" dirty="0"/>
          </a:p>
        </p:txBody>
      </p:sp>
      <p:pic>
        <p:nvPicPr>
          <p:cNvPr id="5" name="QM_6_BD.1_1#55e7c542c?htil=1&amp;vop=1&amp;pid=d29d5c79c&amp;color=0,0,0&amp;tib=255,255,255"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507224" y="2263878"/>
            <a:ext cx="4032504" cy="29718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M_6_BD.1_2#55e7c542c?htil=1&amp;vop=1&amp;pid=d29d5c79c&amp;color=0,0,0&amp;bbb=1&amp;hb=1"/>
          <p:cNvSpPr/>
          <p:nvPr/>
        </p:nvSpPr>
        <p:spPr>
          <a:xfrm>
            <a:off x="649224" y="2227302"/>
            <a:ext cx="6766560" cy="15921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SimSun" pitchFamily="34" charset="0"/>
                <a:ea typeface="SimSun" pitchFamily="34" charset="-122"/>
                <a:cs typeface="SimSun" pitchFamily="34" charset="-120"/>
              </a:rPr>
              <a:t>    </a:t>
            </a:r>
            <a:r>
              <a:rPr lang="en-US" altLang="zh-CN" sz="2400" b="0" i="0" dirty="0">
                <a:solidFill>
                  <a:srgbClr val="000000"/>
                </a:solidFill>
                <a:latin typeface="KaiTi" pitchFamily="34" charset="0"/>
                <a:ea typeface="KaiTi" pitchFamily="34" charset="-122"/>
                <a:cs typeface="KaiTi" pitchFamily="34" charset="-120"/>
              </a:rPr>
              <a:t>【2025陕西咸阳质检】</a:t>
            </a:r>
            <a:r>
              <a:rPr lang="en-US" altLang="zh-CN" sz="2400" b="0" i="0" dirty="0">
                <a:solidFill>
                  <a:srgbClr val="000000"/>
                </a:solidFill>
                <a:latin typeface="SimHei" pitchFamily="34" charset="0"/>
                <a:ea typeface="楷体" pitchFamily="34" charset="-122"/>
                <a:cs typeface="SimHei" pitchFamily="34" charset="-120"/>
              </a:rPr>
              <a:t>随着中国</a:t>
            </a:r>
            <a:r>
              <a:rPr lang="en-US" altLang="zh-CN" sz="2400" b="0" i="0">
                <a:solidFill>
                  <a:srgbClr val="000000"/>
                </a:solidFill>
                <a:latin typeface="SimHei" pitchFamily="34" charset="0"/>
                <a:ea typeface="SimHei" pitchFamily="34" charset="-122"/>
                <a:cs typeface="SimHei" pitchFamily="34" charset="-120"/>
              </a:rPr>
              <a:t>、</a:t>
            </a:r>
            <a:r>
              <a:rPr lang="en-US" altLang="zh-CN" sz="2400" b="0" i="0">
                <a:solidFill>
                  <a:srgbClr val="000000"/>
                </a:solidFill>
                <a:latin typeface="SimHei" pitchFamily="34" charset="0"/>
                <a:ea typeface="楷体" pitchFamily="34" charset="-122"/>
                <a:cs typeface="SimHei" pitchFamily="34" charset="-120"/>
              </a:rPr>
              <a:t>印度等亚洲</a:t>
            </a:r>
          </a:p>
          <a:p>
            <a:pPr latinLnBrk="1">
              <a:lnSpc>
                <a:spcPts val="4400"/>
              </a:lnSpc>
            </a:pPr>
            <a:r>
              <a:rPr lang="en-US" altLang="zh-CN" sz="2400" b="0" i="0">
                <a:solidFill>
                  <a:srgbClr val="000000"/>
                </a:solidFill>
                <a:latin typeface="SimHei" pitchFamily="34" charset="0"/>
                <a:ea typeface="楷体" pitchFamily="34" charset="-122"/>
                <a:cs typeface="SimHei" pitchFamily="34" charset="-120"/>
              </a:rPr>
              <a:t>发展中国家的迅速崛起</a:t>
            </a:r>
            <a:r>
              <a:rPr lang="en-US" altLang="zh-CN" sz="2400" b="0" i="0">
                <a:solidFill>
                  <a:srgbClr val="000000"/>
                </a:solidFill>
                <a:latin typeface="SimHei" pitchFamily="34" charset="0"/>
                <a:ea typeface="SimHei" pitchFamily="34" charset="-122"/>
                <a:cs typeface="SimHei" pitchFamily="34" charset="-120"/>
              </a:rPr>
              <a:t>，</a:t>
            </a:r>
            <a:r>
              <a:rPr lang="en-US" altLang="zh-CN" sz="2400" b="0" i="0">
                <a:solidFill>
                  <a:srgbClr val="000000"/>
                </a:solidFill>
                <a:latin typeface="SimHei" pitchFamily="34" charset="0"/>
                <a:ea typeface="楷体" pitchFamily="34" charset="-122"/>
                <a:cs typeface="SimHei" pitchFamily="34" charset="-120"/>
              </a:rPr>
              <a:t>亚洲的地位显得越来越重</a:t>
            </a:r>
          </a:p>
          <a:p>
            <a:pPr latinLnBrk="1">
              <a:lnSpc>
                <a:spcPts val="4200"/>
              </a:lnSpc>
            </a:pPr>
            <a:r>
              <a:rPr lang="en-US" altLang="zh-CN" sz="2400" b="0" i="0">
                <a:solidFill>
                  <a:srgbClr val="000000"/>
                </a:solidFill>
                <a:latin typeface="SimHei" pitchFamily="34" charset="0"/>
                <a:ea typeface="楷体" pitchFamily="34" charset="-122"/>
                <a:cs typeface="SimHei" pitchFamily="34" charset="-120"/>
              </a:rPr>
              <a:t>要</a:t>
            </a:r>
            <a:r>
              <a:rPr lang="en-US" altLang="zh-CN" sz="2400" b="0" i="0" dirty="0">
                <a:solidFill>
                  <a:srgbClr val="000000"/>
                </a:solidFill>
                <a:latin typeface="SimHei" pitchFamily="34" charset="0"/>
                <a:ea typeface="SimHei" pitchFamily="34" charset="-122"/>
                <a:cs typeface="SimHei" pitchFamily="34" charset="-120"/>
              </a:rPr>
              <a:t>。读亚洲的位置和范围图，完成1~2题。</a:t>
            </a:r>
            <a:endParaRPr lang="en-US" altLang="zh-CN" sz="24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7_BD.2_1#ba58eac20?vop=1&amp;pid=55e7c542c&amp;color=0,0,0&amp;bt=1&amp;bbb=1"/>
          <p:cNvSpPr/>
          <p:nvPr/>
        </p:nvSpPr>
        <p:spPr>
          <a:xfrm>
            <a:off x="649224" y="859537"/>
            <a:ext cx="10899648" cy="484124"/>
          </a:xfrm>
          <a:prstGeom prst="rect">
            <a:avLst/>
          </a:prstGeom>
          <a:noFill/>
          <a:ln/>
        </p:spPr>
        <p:txBody>
          <a:bodyPr wrap="none" lIns="0" tIns="0" rIns="0" bIns="0" rtlCol="0" anchor="t"/>
          <a:lstStyle/>
          <a:p>
            <a:pPr algn="l" latinLnBrk="1">
              <a:lnSpc>
                <a:spcPts val="4300"/>
              </a:lnSpc>
            </a:pPr>
            <a:r>
              <a:rPr lang="en-US" altLang="zh-CN" sz="2400" b="0" i="0" dirty="0">
                <a:solidFill>
                  <a:srgbClr val="FF0000"/>
                </a:solidFill>
                <a:latin typeface="SimHei" pitchFamily="34" charset="0"/>
                <a:ea typeface="SimHei" pitchFamily="34" charset="-122"/>
                <a:cs typeface="SimHei" pitchFamily="34" charset="-120"/>
              </a:rPr>
              <a:t>1.</a:t>
            </a:r>
            <a:r>
              <a:rPr lang="en-US" altLang="zh-CN" sz="2400" b="0" i="0" dirty="0">
                <a:solidFill>
                  <a:srgbClr val="000000"/>
                </a:solidFill>
                <a:latin typeface="SimHei" pitchFamily="34" charset="0"/>
                <a:ea typeface="SimHei" pitchFamily="34" charset="-122"/>
                <a:cs typeface="SimHei" pitchFamily="34" charset="-120"/>
              </a:rPr>
              <a:t>关于亚洲在世界中的位置，</a:t>
            </a:r>
            <a:r>
              <a:rPr lang="en-US" altLang="zh-CN" sz="2400" b="0" i="0">
                <a:solidFill>
                  <a:srgbClr val="000000"/>
                </a:solidFill>
                <a:latin typeface="SimHei" pitchFamily="34" charset="0"/>
                <a:ea typeface="SimHei" pitchFamily="34" charset="-122"/>
                <a:cs typeface="SimHei" pitchFamily="34" charset="-120"/>
              </a:rPr>
              <a:t>叙述正确的是(</a:t>
            </a:r>
            <a:r>
              <a:rPr lang="en-US" altLang="zh-CN" sz="2400" b="0"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a:t>
            </a:r>
            <a:endParaRPr lang="en-US" altLang="zh-CN" sz="2400" dirty="0"/>
          </a:p>
        </p:txBody>
      </p:sp>
      <p:sp>
        <p:nvSpPr>
          <p:cNvPr id="3" name="QC_7_BD.2_2#ba58eac20.choices?vop=1&amp;pid=55e7c542c&amp;color=0,0,0&amp;bbb=1"/>
          <p:cNvSpPr/>
          <p:nvPr/>
        </p:nvSpPr>
        <p:spPr>
          <a:xfrm>
            <a:off x="649224" y="1406906"/>
            <a:ext cx="10899648" cy="2150999"/>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SimHei" pitchFamily="34" charset="0"/>
                <a:ea typeface="SimHei" pitchFamily="34" charset="-122"/>
                <a:cs typeface="SimHei" pitchFamily="34" charset="-120"/>
              </a:rPr>
              <a:t>A.主要位于东半球、北半球</a:t>
            </a:r>
            <a:endParaRPr lang="en-US" altLang="zh-CN" sz="2400" dirty="0"/>
          </a:p>
          <a:p>
            <a:pPr latinLnBrk="1">
              <a:lnSpc>
                <a:spcPts val="4400"/>
              </a:lnSpc>
            </a:pPr>
            <a:r>
              <a:rPr lang="en-US" altLang="zh-CN" sz="2400" b="0" i="0">
                <a:solidFill>
                  <a:srgbClr val="000000"/>
                </a:solidFill>
                <a:latin typeface="SimHei" pitchFamily="34" charset="0"/>
                <a:ea typeface="SimHei" pitchFamily="34" charset="-122"/>
                <a:cs typeface="SimHei" pitchFamily="34" charset="-120"/>
              </a:rPr>
              <a:t>B</a:t>
            </a:r>
            <a:r>
              <a:rPr lang="en-US" altLang="zh-CN" sz="2400" b="0" i="0" dirty="0">
                <a:solidFill>
                  <a:srgbClr val="000000"/>
                </a:solidFill>
                <a:latin typeface="SimHei" pitchFamily="34" charset="0"/>
                <a:ea typeface="SimHei" pitchFamily="34" charset="-122"/>
                <a:cs typeface="SimHei" pitchFamily="34" charset="-120"/>
              </a:rPr>
              <a:t>.全部位于西半球、南半球</a:t>
            </a:r>
            <a:endParaRPr lang="en-US" altLang="zh-CN" sz="2400" dirty="0"/>
          </a:p>
          <a:p>
            <a:pPr latinLnBrk="1">
              <a:lnSpc>
                <a:spcPts val="4400"/>
              </a:lnSpc>
            </a:pPr>
            <a:r>
              <a:rPr lang="en-US" altLang="zh-CN" sz="2400" b="0" i="0">
                <a:solidFill>
                  <a:srgbClr val="000000"/>
                </a:solidFill>
                <a:latin typeface="SimHei" pitchFamily="34" charset="0"/>
                <a:ea typeface="SimHei" pitchFamily="34" charset="-122"/>
                <a:cs typeface="SimHei" pitchFamily="34" charset="-120"/>
              </a:rPr>
              <a:t>C</a:t>
            </a:r>
            <a:r>
              <a:rPr lang="en-US" altLang="zh-CN" sz="2400" b="0" i="0" dirty="0">
                <a:solidFill>
                  <a:srgbClr val="000000"/>
                </a:solidFill>
                <a:latin typeface="SimHei" pitchFamily="34" charset="0"/>
                <a:ea typeface="SimHei" pitchFamily="34" charset="-122"/>
                <a:cs typeface="SimHei" pitchFamily="34" charset="-120"/>
              </a:rPr>
              <a:t>.全部位于东半球、南半球</a:t>
            </a:r>
            <a:endParaRPr lang="en-US" altLang="zh-CN" sz="2400" dirty="0"/>
          </a:p>
          <a:p>
            <a:pPr latinLnBrk="1">
              <a:lnSpc>
                <a:spcPts val="4200"/>
              </a:lnSpc>
            </a:pPr>
            <a:r>
              <a:rPr lang="en-US" altLang="zh-CN" sz="2400" b="0" i="0">
                <a:solidFill>
                  <a:srgbClr val="000000"/>
                </a:solidFill>
                <a:latin typeface="SimHei" pitchFamily="34" charset="0"/>
                <a:ea typeface="SimHei" pitchFamily="34" charset="-122"/>
                <a:cs typeface="SimHei" pitchFamily="34" charset="-120"/>
              </a:rPr>
              <a:t>D</a:t>
            </a:r>
            <a:r>
              <a:rPr lang="en-US" altLang="zh-CN" sz="2400" b="0" i="0" dirty="0">
                <a:solidFill>
                  <a:srgbClr val="000000"/>
                </a:solidFill>
                <a:latin typeface="SimHei" pitchFamily="34" charset="0"/>
                <a:ea typeface="SimHei" pitchFamily="34" charset="-122"/>
                <a:cs typeface="SimHei" pitchFamily="34" charset="-120"/>
              </a:rPr>
              <a:t>.全部位于西半球、北半球</a:t>
            </a:r>
            <a:endParaRPr lang="en-US" altLang="zh-CN" sz="2400" dirty="0"/>
          </a:p>
        </p:txBody>
      </p:sp>
      <p:sp>
        <p:nvSpPr>
          <p:cNvPr id="4" name="QC_7_AN.3_1#ba58eac20.bracket?vop=1&amp;pid=55e7c542c&amp;color=0,0,0&amp;vpa=1"/>
          <p:cNvSpPr/>
          <p:nvPr/>
        </p:nvSpPr>
        <p:spPr>
          <a:xfrm>
            <a:off x="6761893" y="857632"/>
            <a:ext cx="373063" cy="484124"/>
          </a:xfrm>
          <a:prstGeom prst="rect">
            <a:avLst/>
          </a:prstGeom>
          <a:noFill/>
          <a:ln/>
        </p:spPr>
        <p:txBody>
          <a:bodyPr wrap="none" lIns="0" tIns="0" rIns="0" bIns="0" rtlCol="0" anchor="t"/>
          <a:lstStyle/>
          <a:p>
            <a:pPr algn="ctr" latinLnBrk="1">
              <a:lnSpc>
                <a:spcPts val="4300"/>
              </a:lnSpc>
            </a:pPr>
            <a:r>
              <a:rPr lang="en-US" altLang="zh-CN" sz="2400" b="0" i="0" dirty="0">
                <a:solidFill>
                  <a:srgbClr val="FF0000"/>
                </a:solidFill>
                <a:latin typeface="SimHei" pitchFamily="34" charset="0"/>
                <a:ea typeface="SimHei" pitchFamily="34" charset="-122"/>
                <a:cs typeface="SimHei" pitchFamily="34" charset="-120"/>
              </a:rPr>
              <a:t>A</a:t>
            </a:r>
            <a:endParaRPr lang="en-US" altLang="zh-CN" sz="2400" dirty="0"/>
          </a:p>
        </p:txBody>
      </p:sp>
      <p:sp>
        <p:nvSpPr>
          <p:cNvPr id="5" name="QC_7_AS.4_1#ba58eac20?vop=1&amp;pid=55e7c542c&amp;color=0,0,0&amp;bbb=1&amp;hb=1"/>
          <p:cNvSpPr/>
          <p:nvPr/>
        </p:nvSpPr>
        <p:spPr>
          <a:xfrm>
            <a:off x="649224" y="3604006"/>
            <a:ext cx="10899648" cy="10333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0" i="0" dirty="0">
                <a:solidFill>
                  <a:srgbClr val="000000"/>
                </a:solidFill>
                <a:latin typeface="SimSun" pitchFamily="34" charset="0"/>
                <a:ea typeface="SimSun" pitchFamily="34" charset="-122"/>
                <a:cs typeface="SimSun" pitchFamily="34" charset="-120"/>
              </a:rPr>
              <a:t>读图并结合所学知识可知，从半球位置来看，</a:t>
            </a:r>
            <a:r>
              <a:rPr lang="en-US" altLang="zh-CN" sz="2400" b="0" i="0">
                <a:solidFill>
                  <a:srgbClr val="000000"/>
                </a:solidFill>
                <a:latin typeface="SimSun" pitchFamily="34" charset="0"/>
                <a:ea typeface="SimSun" pitchFamily="34" charset="-122"/>
                <a:cs typeface="SimSun" pitchFamily="34" charset="-120"/>
              </a:rPr>
              <a:t>亚洲跨东西南北四个半球，</a:t>
            </a:r>
          </a:p>
          <a:p>
            <a:pPr latinLnBrk="1">
              <a:lnSpc>
                <a:spcPts val="4200"/>
              </a:lnSpc>
            </a:pPr>
            <a:r>
              <a:rPr lang="en-US" altLang="zh-CN" sz="2400" b="0" i="0">
                <a:solidFill>
                  <a:srgbClr val="000000"/>
                </a:solidFill>
                <a:latin typeface="SimSun" pitchFamily="34" charset="0"/>
                <a:ea typeface="SimSun" pitchFamily="34" charset="-122"/>
                <a:cs typeface="SimSun" pitchFamily="34" charset="-120"/>
              </a:rPr>
              <a:t>主要位于东半球和北半球</a:t>
            </a:r>
            <a:r>
              <a:rPr lang="en-US" altLang="zh-CN" sz="2400" b="0" i="0" dirty="0">
                <a:solidFill>
                  <a:srgbClr val="000000"/>
                </a:solidFill>
                <a:latin typeface="SimSun" pitchFamily="34" charset="0"/>
                <a:ea typeface="SimSun" pitchFamily="34" charset="-122"/>
                <a:cs typeface="SimSun" pitchFamily="34" charset="-120"/>
              </a:rPr>
              <a:t>，A正确。故选A。</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7_BD.5_1#255e49fad?vop=1&amp;pid=55e7c542c&amp;color=0,0,0&amp;bt=1&amp;bbb=1"/>
          <p:cNvSpPr/>
          <p:nvPr/>
        </p:nvSpPr>
        <p:spPr>
          <a:xfrm>
            <a:off x="649224" y="859537"/>
            <a:ext cx="10899648" cy="484124"/>
          </a:xfrm>
          <a:prstGeom prst="rect">
            <a:avLst/>
          </a:prstGeom>
          <a:noFill/>
          <a:ln/>
        </p:spPr>
        <p:txBody>
          <a:bodyPr wrap="none" lIns="0" tIns="0" rIns="0" bIns="0" rtlCol="0" anchor="t"/>
          <a:lstStyle/>
          <a:p>
            <a:pPr algn="l" latinLnBrk="1">
              <a:lnSpc>
                <a:spcPts val="4300"/>
              </a:lnSpc>
            </a:pPr>
            <a:r>
              <a:rPr lang="en-US" altLang="zh-CN" sz="2400" b="0" i="0" dirty="0">
                <a:solidFill>
                  <a:srgbClr val="FF0000"/>
                </a:solidFill>
                <a:latin typeface="SimHei" pitchFamily="34" charset="0"/>
                <a:ea typeface="SimHei" pitchFamily="34" charset="-122"/>
                <a:cs typeface="SimHei" pitchFamily="34" charset="-120"/>
              </a:rPr>
              <a:t>2.</a:t>
            </a:r>
            <a:r>
              <a:rPr lang="en-US" altLang="zh-CN" sz="2400" b="0" i="0" dirty="0">
                <a:solidFill>
                  <a:srgbClr val="000000"/>
                </a:solidFill>
                <a:latin typeface="SimHei" pitchFamily="34" charset="0"/>
                <a:ea typeface="SimHei" pitchFamily="34" charset="-122"/>
                <a:cs typeface="SimHei" pitchFamily="34" charset="-120"/>
              </a:rPr>
              <a:t>亚洲是世界第一大洲，</a:t>
            </a:r>
            <a:r>
              <a:rPr lang="en-US" altLang="zh-CN" sz="2400" b="0" i="0">
                <a:solidFill>
                  <a:srgbClr val="000000"/>
                </a:solidFill>
                <a:latin typeface="SimHei" pitchFamily="34" charset="0"/>
                <a:ea typeface="SimHei" pitchFamily="34" charset="-122"/>
                <a:cs typeface="SimHei" pitchFamily="34" charset="-120"/>
              </a:rPr>
              <a:t>其主要原因不包括(</a:t>
            </a:r>
            <a:r>
              <a:rPr lang="en-US" altLang="zh-CN" sz="2400" b="0" i="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a:t>
            </a:r>
            <a:endParaRPr lang="en-US" altLang="zh-CN" sz="2400" dirty="0"/>
          </a:p>
        </p:txBody>
      </p:sp>
      <p:sp>
        <p:nvSpPr>
          <p:cNvPr id="3" name="QC_7_AN.6_1#255e49fad.bracket?vop=1&amp;pid=55e7c542c&amp;color=0,0,0&amp;vpa=2"/>
          <p:cNvSpPr/>
          <p:nvPr/>
        </p:nvSpPr>
        <p:spPr>
          <a:xfrm>
            <a:off x="6761893" y="857632"/>
            <a:ext cx="373063" cy="484124"/>
          </a:xfrm>
          <a:prstGeom prst="rect">
            <a:avLst/>
          </a:prstGeom>
          <a:noFill/>
          <a:ln/>
        </p:spPr>
        <p:txBody>
          <a:bodyPr wrap="none" lIns="0" tIns="0" rIns="0" bIns="0" rtlCol="0" anchor="t"/>
          <a:lstStyle/>
          <a:p>
            <a:pPr algn="ctr" latinLnBrk="1">
              <a:lnSpc>
                <a:spcPts val="4300"/>
              </a:lnSpc>
            </a:pPr>
            <a:r>
              <a:rPr lang="en-US" altLang="zh-CN" sz="2400" b="0" i="0" dirty="0">
                <a:solidFill>
                  <a:srgbClr val="FF0000"/>
                </a:solidFill>
                <a:latin typeface="SimHei" pitchFamily="34" charset="0"/>
                <a:ea typeface="SimHei" pitchFamily="34" charset="-122"/>
                <a:cs typeface="SimHei" pitchFamily="34" charset="-120"/>
              </a:rPr>
              <a:t>C</a:t>
            </a:r>
            <a:endParaRPr lang="en-US" altLang="zh-CN" sz="2400" dirty="0"/>
          </a:p>
        </p:txBody>
      </p:sp>
      <p:sp>
        <p:nvSpPr>
          <p:cNvPr id="4" name="QC_7_BD.5_2#255e49fad.choices?vop=1&amp;pid=55e7c542c&amp;color=0,0,0&amp;bbb=1"/>
          <p:cNvSpPr/>
          <p:nvPr/>
        </p:nvSpPr>
        <p:spPr>
          <a:xfrm>
            <a:off x="649224" y="1400238"/>
            <a:ext cx="10899648" cy="484124"/>
          </a:xfrm>
          <a:prstGeom prst="rect">
            <a:avLst/>
          </a:prstGeom>
          <a:noFill/>
          <a:ln/>
        </p:spPr>
        <p:txBody>
          <a:bodyPr wrap="none" lIns="0" tIns="0" rIns="0" bIns="0" rtlCol="0" anchor="t"/>
          <a:lstStyle/>
          <a:p>
            <a:pPr latinLnBrk="1">
              <a:lnSpc>
                <a:spcPts val="4300"/>
              </a:lnSpc>
              <a:tabLst>
                <a:tab pos="2479528" algn="l"/>
                <a:tab pos="5251156" algn="l"/>
                <a:tab pos="8022785" algn="l"/>
              </a:tabLst>
            </a:pPr>
            <a:r>
              <a:rPr lang="en-US" altLang="zh-CN" sz="2400" b="0" i="0" dirty="0">
                <a:solidFill>
                  <a:srgbClr val="000000"/>
                </a:solidFill>
                <a:latin typeface="SimHei" pitchFamily="34" charset="0"/>
                <a:ea typeface="SimHei" pitchFamily="34" charset="-122"/>
                <a:cs typeface="SimHei" pitchFamily="34" charset="-120"/>
              </a:rPr>
              <a:t>A</a:t>
            </a:r>
            <a:r>
              <a:rPr lang="en-US" altLang="zh-CN" sz="2400" b="0" i="0">
                <a:solidFill>
                  <a:srgbClr val="000000"/>
                </a:solidFill>
                <a:latin typeface="SimHei" pitchFamily="34" charset="0"/>
                <a:ea typeface="SimHei" pitchFamily="34" charset="-122"/>
                <a:cs typeface="SimHei" pitchFamily="34" charset="-120"/>
              </a:rPr>
              <a:t>.面积最大</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B.跨纬度最广</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C.跨经度最广</a:t>
            </a:r>
            <a:r>
              <a:rPr lang="en-US" altLang="zh-CN" sz="2400" b="0" i="0" spc="-10300">
                <a:solidFill>
                  <a:srgbClr val="000000"/>
                </a:solidFill>
                <a:latin typeface="SimSun" pitchFamily="34" charset="0"/>
                <a:ea typeface="SimSun" pitchFamily="34" charset="-122"/>
                <a:cs typeface="SimSun" pitchFamily="34" charset="-120"/>
              </a:rPr>
              <a:t>	</a:t>
            </a:r>
            <a:r>
              <a:rPr lang="en-US" altLang="zh-CN" sz="2400" b="0" i="0">
                <a:solidFill>
                  <a:srgbClr val="000000"/>
                </a:solidFill>
                <a:latin typeface="SimHei" pitchFamily="34" charset="0"/>
                <a:ea typeface="SimHei" pitchFamily="34" charset="-122"/>
                <a:cs typeface="SimHei" pitchFamily="34" charset="-120"/>
              </a:rPr>
              <a:t>D</a:t>
            </a:r>
            <a:r>
              <a:rPr lang="en-US" altLang="zh-CN" sz="2400" b="0" i="0" dirty="0">
                <a:solidFill>
                  <a:srgbClr val="000000"/>
                </a:solidFill>
                <a:latin typeface="SimHei" pitchFamily="34" charset="0"/>
                <a:ea typeface="SimHei" pitchFamily="34" charset="-122"/>
                <a:cs typeface="SimHei" pitchFamily="34" charset="-120"/>
              </a:rPr>
              <a:t>.东西距离最长</a:t>
            </a:r>
            <a:endParaRPr lang="en-US" altLang="zh-CN" sz="2400" dirty="0"/>
          </a:p>
        </p:txBody>
      </p:sp>
      <p:sp>
        <p:nvSpPr>
          <p:cNvPr id="5" name="QC_7_AS.7_1#255e49fad?vop=1&amp;pid=55e7c542c&amp;color=0,0,0&amp;bbb=1&amp;hb=1"/>
          <p:cNvSpPr/>
          <p:nvPr/>
        </p:nvSpPr>
        <p:spPr>
          <a:xfrm>
            <a:off x="649224" y="1951101"/>
            <a:ext cx="10899648" cy="2709799"/>
          </a:xfrm>
          <a:prstGeom prst="rect">
            <a:avLst/>
          </a:prstGeom>
          <a:noFill/>
          <a:ln/>
        </p:spPr>
        <p:txBody>
          <a:bodyPr wrap="none" lIns="0" tIns="0" rIns="0" bIns="0" rtlCol="0" anchor="t"/>
          <a:lstStyle/>
          <a:p>
            <a:pPr algn="l" latinLnBrk="1">
              <a:lnSpc>
                <a:spcPts val="4400"/>
              </a:lnSpc>
            </a:pPr>
            <a:r>
              <a:rPr lang="en-US" altLang="zh-CN" sz="2400" b="1" i="0" dirty="0">
                <a:solidFill>
                  <a:srgbClr val="FF0000"/>
                </a:solidFill>
                <a:latin typeface="SimSun" pitchFamily="34" charset="0"/>
                <a:ea typeface="SimSun" pitchFamily="34" charset="-122"/>
                <a:cs typeface="SimSun" pitchFamily="34" charset="-120"/>
              </a:rPr>
              <a:t>【解析】</a:t>
            </a:r>
            <a:r>
              <a:rPr lang="en-US" altLang="zh-CN" sz="2400" b="0" i="0" dirty="0">
                <a:solidFill>
                  <a:srgbClr val="000000"/>
                </a:solidFill>
                <a:latin typeface="SimSun" pitchFamily="34" charset="0"/>
                <a:ea typeface="SimSun" pitchFamily="34" charset="-122"/>
                <a:cs typeface="SimSun" pitchFamily="34" charset="-120"/>
              </a:rPr>
              <a:t>亚洲面积4 400万平方千米，是世界上面积最大的大洲，A</a:t>
            </a:r>
            <a:r>
              <a:rPr lang="en-US" altLang="zh-CN" sz="2400" b="0" i="0">
                <a:solidFill>
                  <a:srgbClr val="000000"/>
                </a:solidFill>
                <a:latin typeface="SimSun" pitchFamily="34" charset="0"/>
                <a:ea typeface="SimSun" pitchFamily="34" charset="-122"/>
                <a:cs typeface="SimSun" pitchFamily="34" charset="-120"/>
              </a:rPr>
              <a:t>不符合题意；</a:t>
            </a:r>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亚洲北部深入北极圈内</a:t>
            </a:r>
            <a:r>
              <a:rPr lang="en-US" altLang="zh-CN" sz="2400" b="0" i="0" dirty="0">
                <a:solidFill>
                  <a:srgbClr val="000000"/>
                </a:solidFill>
                <a:latin typeface="SimSun" pitchFamily="34" charset="0"/>
                <a:ea typeface="SimSun" pitchFamily="34" charset="-122"/>
                <a:cs typeface="SimSun" pitchFamily="34" charset="-120"/>
              </a:rPr>
              <a:t>，南部延伸到赤道以南，是跨纬度最广的大洲，</a:t>
            </a:r>
            <a:r>
              <a:rPr lang="en-US" altLang="zh-CN" sz="2400" b="0" i="0">
                <a:solidFill>
                  <a:srgbClr val="000000"/>
                </a:solidFill>
                <a:latin typeface="SimSun" pitchFamily="34" charset="0"/>
                <a:ea typeface="SimSun" pitchFamily="34" charset="-122"/>
                <a:cs typeface="SimSun" pitchFamily="34" charset="-120"/>
              </a:rPr>
              <a:t>B不符合题</a:t>
            </a:r>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意</a:t>
            </a:r>
            <a:r>
              <a:rPr lang="en-US" altLang="zh-CN" sz="2400" b="0" i="0" dirty="0">
                <a:solidFill>
                  <a:srgbClr val="000000"/>
                </a:solidFill>
                <a:latin typeface="SimSun" pitchFamily="34" charset="0"/>
                <a:ea typeface="SimSun" pitchFamily="34" charset="-122"/>
                <a:cs typeface="SimSun" pitchFamily="34" charset="-120"/>
              </a:rPr>
              <a:t>；世界上跨经度最广的大洲是南极洲，因为所有的经线都相交于南北极点</a:t>
            </a:r>
            <a:r>
              <a:rPr lang="en-US" altLang="zh-CN" sz="2400" b="0" i="0">
                <a:solidFill>
                  <a:srgbClr val="000000"/>
                </a:solidFill>
                <a:latin typeface="SimSun" pitchFamily="34" charset="0"/>
                <a:ea typeface="SimSun" pitchFamily="34" charset="-122"/>
                <a:cs typeface="SimSun" pitchFamily="34" charset="-120"/>
              </a:rPr>
              <a:t>，南</a:t>
            </a:r>
          </a:p>
          <a:p>
            <a:pPr latinLnBrk="1">
              <a:lnSpc>
                <a:spcPts val="4400"/>
              </a:lnSpc>
            </a:pPr>
            <a:r>
              <a:rPr lang="en-US" altLang="zh-CN" sz="2400" b="0" i="0">
                <a:solidFill>
                  <a:srgbClr val="000000"/>
                </a:solidFill>
                <a:latin typeface="SimSun" pitchFamily="34" charset="0"/>
                <a:ea typeface="SimSun" pitchFamily="34" charset="-122"/>
                <a:cs typeface="SimSun" pitchFamily="34" charset="-120"/>
              </a:rPr>
              <a:t>极洲位于南极地区</a:t>
            </a:r>
            <a:r>
              <a:rPr lang="en-US" altLang="zh-CN" sz="2400" b="0" i="0" dirty="0">
                <a:solidFill>
                  <a:srgbClr val="000000"/>
                </a:solidFill>
                <a:latin typeface="SimSun" pitchFamily="34" charset="0"/>
                <a:ea typeface="SimSun" pitchFamily="34" charset="-122"/>
                <a:cs typeface="SimSun" pitchFamily="34" charset="-120"/>
              </a:rPr>
              <a:t>，跨越了所有的经度，C符合题意；亚洲东西距离最长，</a:t>
            </a:r>
            <a:r>
              <a:rPr lang="en-US" altLang="zh-CN" sz="2400" b="0" i="0">
                <a:solidFill>
                  <a:srgbClr val="000000"/>
                </a:solidFill>
                <a:latin typeface="SimSun" pitchFamily="34" charset="0"/>
                <a:ea typeface="SimSun" pitchFamily="34" charset="-122"/>
                <a:cs typeface="SimSun" pitchFamily="34" charset="-120"/>
              </a:rPr>
              <a:t>D不符</a:t>
            </a:r>
          </a:p>
          <a:p>
            <a:pPr latinLnBrk="1">
              <a:lnSpc>
                <a:spcPts val="4200"/>
              </a:lnSpc>
            </a:pPr>
            <a:r>
              <a:rPr lang="en-US" altLang="zh-CN" sz="2400" b="0" i="0">
                <a:solidFill>
                  <a:srgbClr val="000000"/>
                </a:solidFill>
                <a:latin typeface="SimSun" pitchFamily="34" charset="0"/>
                <a:ea typeface="SimSun" pitchFamily="34" charset="-122"/>
                <a:cs typeface="SimSun" pitchFamily="34" charset="-120"/>
              </a:rPr>
              <a:t>合题意</a:t>
            </a:r>
            <a:r>
              <a:rPr lang="en-US" altLang="zh-CN" sz="2400" b="0" i="0" dirty="0">
                <a:solidFill>
                  <a:srgbClr val="000000"/>
                </a:solidFill>
                <a:latin typeface="SimSun" pitchFamily="34" charset="0"/>
                <a:ea typeface="SimSun" pitchFamily="34" charset="-122"/>
                <a:cs typeface="SimSun" pitchFamily="34" charset="-120"/>
              </a:rPr>
              <a:t>。故选C。</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810</Words>
  <Application>Microsoft Office PowerPoint</Application>
  <PresentationFormat>宽屏</PresentationFormat>
  <Paragraphs>149</Paragraphs>
  <Slides>23</Slides>
  <Notes>23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Calibri (正文)</vt:lpstr>
      <vt:lpstr>方正兰亭纤黑_GBK</vt:lpstr>
      <vt:lpstr>SimHei</vt:lpstr>
      <vt:lpstr>SimHei</vt:lpstr>
      <vt:lpstr>KaiTi</vt:lpstr>
      <vt:lpstr>SimSun</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2</cp:revision>
  <dcterms:created xsi:type="dcterms:W3CDTF">2025-12-09T09:56:51Z</dcterms:created>
  <dcterms:modified xsi:type="dcterms:W3CDTF">2025-12-09T10:05:59Z</dcterms:modified>
  <cp:category/>
  <cp:contentStatus/>
</cp:coreProperties>
</file>