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8350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slide" Target="../slides/slide13.xml"/><Relationship Id="rId13" Type="http://schemas.openxmlformats.org/officeDocument/2006/relationships/slide" Target="../slides/slide19.xml"/><Relationship Id="rId3" Type="http://schemas.openxmlformats.org/officeDocument/2006/relationships/slide" Target="../slides/slide7.xml"/><Relationship Id="rId7" Type="http://schemas.openxmlformats.org/officeDocument/2006/relationships/slide" Target="../slides/slide12.xml"/><Relationship Id="rId12" Type="http://schemas.openxmlformats.org/officeDocument/2006/relationships/slide" Target="../slides/slide18.xml"/><Relationship Id="rId17" Type="http://schemas.openxmlformats.org/officeDocument/2006/relationships/slide" Target="../slides/slide26.xml"/><Relationship Id="rId2" Type="http://schemas.openxmlformats.org/officeDocument/2006/relationships/image" Target="../media/image9.png"/><Relationship Id="rId16"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11.xml"/><Relationship Id="rId11" Type="http://schemas.openxmlformats.org/officeDocument/2006/relationships/slide" Target="../slides/slide16.xml"/><Relationship Id="rId5" Type="http://schemas.openxmlformats.org/officeDocument/2006/relationships/slide" Target="../slides/slide10.xml"/><Relationship Id="rId15" Type="http://schemas.openxmlformats.org/officeDocument/2006/relationships/slide" Target="../slides/slide23.xml"/><Relationship Id="rId10" Type="http://schemas.openxmlformats.org/officeDocument/2006/relationships/slide" Target="../slides/slide15.xml"/><Relationship Id="rId4" Type="http://schemas.openxmlformats.org/officeDocument/2006/relationships/slide" Target="../slides/slide9.xml"/><Relationship Id="rId9" Type="http://schemas.openxmlformats.org/officeDocument/2006/relationships/slide" Target="../slides/slide14.xml"/><Relationship Id="rId14" Type="http://schemas.openxmlformats.org/officeDocument/2006/relationships/slide" Target="../slides/slide2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slide" Target="../slides/slide13.xml"/><Relationship Id="rId13" Type="http://schemas.openxmlformats.org/officeDocument/2006/relationships/slide" Target="../slides/slide19.xml"/><Relationship Id="rId3" Type="http://schemas.openxmlformats.org/officeDocument/2006/relationships/slide" Target="../slides/slide7.xml"/><Relationship Id="rId7" Type="http://schemas.openxmlformats.org/officeDocument/2006/relationships/slide" Target="../slides/slide12.xml"/><Relationship Id="rId12" Type="http://schemas.openxmlformats.org/officeDocument/2006/relationships/slide" Target="../slides/slide18.xml"/><Relationship Id="rId17" Type="http://schemas.openxmlformats.org/officeDocument/2006/relationships/slide" Target="../slides/slide26.xml"/><Relationship Id="rId2" Type="http://schemas.openxmlformats.org/officeDocument/2006/relationships/image" Target="../media/image9.png"/><Relationship Id="rId16"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11.xml"/><Relationship Id="rId11" Type="http://schemas.openxmlformats.org/officeDocument/2006/relationships/slide" Target="../slides/slide16.xml"/><Relationship Id="rId5" Type="http://schemas.openxmlformats.org/officeDocument/2006/relationships/slide" Target="../slides/slide10.xml"/><Relationship Id="rId15" Type="http://schemas.openxmlformats.org/officeDocument/2006/relationships/slide" Target="../slides/slide23.xml"/><Relationship Id="rId10" Type="http://schemas.openxmlformats.org/officeDocument/2006/relationships/slide" Target="../slides/slide15.xml"/><Relationship Id="rId4" Type="http://schemas.openxmlformats.org/officeDocument/2006/relationships/slide" Target="../slides/slide9.xml"/><Relationship Id="rId9" Type="http://schemas.openxmlformats.org/officeDocument/2006/relationships/slide" Target="../slides/slide14.xml"/><Relationship Id="rId14" Type="http://schemas.openxmlformats.org/officeDocument/2006/relationships/slide" Target="../slides/slide2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目录">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0" y="9144"/>
            <a:ext cx="2157984" cy="649224"/>
          </a:xfrm>
          <a:prstGeom prst="rect">
            <a:avLst/>
          </a:prstGeom>
          <a:noFill/>
          <a:ln/>
        </p:spPr>
        <p:txBody>
          <a:bodyPr/>
          <a:lstStyle/>
          <a:p>
            <a:endParaRPr lang="zh-CN" altLang="en-US"/>
          </a:p>
        </p:txBody>
      </p:sp>
      <p:sp>
        <p:nvSpPr>
          <p:cNvPr id="4" name="MasterShapeName"/>
          <p:cNvSpPr/>
          <p:nvPr/>
        </p:nvSpPr>
        <p:spPr>
          <a:xfrm>
            <a:off x="2697480" y="9144"/>
            <a:ext cx="7269480" cy="649224"/>
          </a:xfrm>
          <a:prstGeom prst="rect">
            <a:avLst/>
          </a:prstGeom>
          <a:noFill/>
          <a:ln/>
        </p:spPr>
        <p:txBody>
          <a:bodyPr/>
          <a:lstStyle/>
          <a:p>
            <a:endParaRPr lang="zh-CN" altLang="en-US"/>
          </a:p>
        </p:txBody>
      </p:sp>
      <p:sp>
        <p:nvSpPr>
          <p:cNvPr id="5" name="MasterShapeName"/>
          <p:cNvSpPr/>
          <p:nvPr/>
        </p:nvSpPr>
        <p:spPr>
          <a:xfrm>
            <a:off x="10387584" y="9144"/>
            <a:ext cx="1801368" cy="649224"/>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mc=目录配置1#99ccf29e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0" y="9144"/>
            <a:ext cx="2157984" cy="649224"/>
          </a:xfrm>
          <a:prstGeom prst="rect">
            <a:avLst/>
          </a:prstGeom>
          <a:noFill/>
          <a:ln/>
        </p:spPr>
        <p:txBody>
          <a:bodyPr/>
          <a:lstStyle/>
          <a:p>
            <a:endParaRPr lang="zh-CN" altLang="en-US"/>
          </a:p>
        </p:txBody>
      </p:sp>
      <p:sp>
        <p:nvSpPr>
          <p:cNvPr id="4" name="MasterShapeName"/>
          <p:cNvSpPr/>
          <p:nvPr/>
        </p:nvSpPr>
        <p:spPr>
          <a:xfrm>
            <a:off x="2697480" y="9144"/>
            <a:ext cx="7269480" cy="649224"/>
          </a:xfrm>
          <a:prstGeom prst="rect">
            <a:avLst/>
          </a:prstGeom>
          <a:noFill/>
          <a:ln/>
        </p:spPr>
        <p:txBody>
          <a:bodyPr/>
          <a:lstStyle/>
          <a:p>
            <a:endParaRPr lang="zh-CN" altLang="en-US"/>
          </a:p>
        </p:txBody>
      </p:sp>
      <p:sp>
        <p:nvSpPr>
          <p:cNvPr id="5" name="MasterShapeName"/>
          <p:cNvSpPr/>
          <p:nvPr/>
        </p:nvSpPr>
        <p:spPr>
          <a:xfrm>
            <a:off x="10387584" y="9144"/>
            <a:ext cx="1801368" cy="649224"/>
          </a:xfrm>
          <a:prstGeom prst="rect">
            <a:avLst/>
          </a:prstGeom>
          <a:noFill/>
          <a:ln/>
        </p:spPr>
        <p:txBody>
          <a:bodyPr/>
          <a:lstStyle/>
          <a:p>
            <a:endParaRPr lang="zh-CN" altLang="en-US"/>
          </a:p>
        </p:txBody>
      </p:sp>
      <p:sp>
        <p:nvSpPr>
          <p:cNvPr id="6" name="C_0#auto_editor_catalog_0?lid=a2eb459d5&amp;amp;cid=a2eb459d5">
            <a:hlinkClick r:id="rId3" action="ppaction://hlinksldjump"/>
          </p:cNvPr>
          <p:cNvSpPr/>
          <p:nvPr/>
        </p:nvSpPr>
        <p:spPr>
          <a:xfrm>
            <a:off x="539496"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a:t>
            </a:r>
            <a:endParaRPr lang="en-US" sz="1800" dirty="0"/>
          </a:p>
        </p:txBody>
      </p:sp>
      <p:sp>
        <p:nvSpPr>
          <p:cNvPr id="7" name="C_0#auto_editor_catalog_0?lid=09ab248d7&amp;amp;cid=09ab248d7">
            <a:hlinkClick r:id="rId4" action="ppaction://hlinksldjump"/>
          </p:cNvPr>
          <p:cNvSpPr/>
          <p:nvPr/>
        </p:nvSpPr>
        <p:spPr>
          <a:xfrm>
            <a:off x="1298448"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2</a:t>
            </a:r>
            <a:endParaRPr lang="en-US" sz="1800" dirty="0"/>
          </a:p>
        </p:txBody>
      </p:sp>
      <p:sp>
        <p:nvSpPr>
          <p:cNvPr id="8" name="C_0#auto_editor_catalog_0?lid=93d048c78&amp;amp;cid=93d048c78">
            <a:hlinkClick r:id="rId5" action="ppaction://hlinksldjump"/>
          </p:cNvPr>
          <p:cNvSpPr/>
          <p:nvPr/>
        </p:nvSpPr>
        <p:spPr>
          <a:xfrm>
            <a:off x="2048256"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3</a:t>
            </a:r>
            <a:endParaRPr lang="en-US" sz="1800" dirty="0"/>
          </a:p>
        </p:txBody>
      </p:sp>
      <p:sp>
        <p:nvSpPr>
          <p:cNvPr id="9" name="C_0#auto_editor_catalog_0?lid=832f48d7f&amp;amp;cid=832f48d7f">
            <a:hlinkClick r:id="rId6" action="ppaction://hlinksldjump"/>
          </p:cNvPr>
          <p:cNvSpPr/>
          <p:nvPr/>
        </p:nvSpPr>
        <p:spPr>
          <a:xfrm>
            <a:off x="2807208"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4</a:t>
            </a:r>
            <a:endParaRPr lang="en-US" sz="1800" dirty="0"/>
          </a:p>
        </p:txBody>
      </p:sp>
      <p:sp>
        <p:nvSpPr>
          <p:cNvPr id="10" name="C_0#auto_editor_catalog_0?lid=461c5aeb1&amp;amp;cid=461c5aeb1">
            <a:hlinkClick r:id="rId7" action="ppaction://hlinksldjump"/>
          </p:cNvPr>
          <p:cNvSpPr/>
          <p:nvPr/>
        </p:nvSpPr>
        <p:spPr>
          <a:xfrm>
            <a:off x="3566160"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5</a:t>
            </a:r>
            <a:endParaRPr lang="en-US" sz="1800" dirty="0"/>
          </a:p>
        </p:txBody>
      </p:sp>
      <p:sp>
        <p:nvSpPr>
          <p:cNvPr id="11" name="C_0#auto_editor_catalog_0?lid=5c9728851&amp;amp;cid=5c9728851">
            <a:hlinkClick r:id="rId8" action="ppaction://hlinksldjump"/>
          </p:cNvPr>
          <p:cNvSpPr/>
          <p:nvPr/>
        </p:nvSpPr>
        <p:spPr>
          <a:xfrm>
            <a:off x="4315968"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6</a:t>
            </a:r>
            <a:endParaRPr lang="en-US" sz="1800" dirty="0"/>
          </a:p>
        </p:txBody>
      </p:sp>
      <p:sp>
        <p:nvSpPr>
          <p:cNvPr id="12" name="C_0#auto_editor_catalog_0?lid=1e294d06d&amp;amp;cid=1e294d06d">
            <a:hlinkClick r:id="rId9" action="ppaction://hlinksldjump"/>
          </p:cNvPr>
          <p:cNvSpPr/>
          <p:nvPr/>
        </p:nvSpPr>
        <p:spPr>
          <a:xfrm>
            <a:off x="5074920"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7</a:t>
            </a:r>
            <a:endParaRPr lang="en-US" sz="1800" dirty="0"/>
          </a:p>
        </p:txBody>
      </p:sp>
      <p:sp>
        <p:nvSpPr>
          <p:cNvPr id="13" name="C_0#auto_editor_catalog_0?lid=f054823b8&amp;amp;cid=f054823b8">
            <a:hlinkClick r:id="rId10" action="ppaction://hlinksldjump"/>
          </p:cNvPr>
          <p:cNvSpPr/>
          <p:nvPr/>
        </p:nvSpPr>
        <p:spPr>
          <a:xfrm>
            <a:off x="5833872"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8</a:t>
            </a:r>
            <a:endParaRPr lang="en-US" sz="1800" dirty="0"/>
          </a:p>
        </p:txBody>
      </p:sp>
      <p:sp>
        <p:nvSpPr>
          <p:cNvPr id="14" name="C_0#auto_editor_catalog_0?lid=f392385c3&amp;amp;cid=f392385c3">
            <a:hlinkClick r:id="rId11" action="ppaction://hlinksldjump"/>
          </p:cNvPr>
          <p:cNvSpPr/>
          <p:nvPr/>
        </p:nvSpPr>
        <p:spPr>
          <a:xfrm>
            <a:off x="6583680"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9</a:t>
            </a:r>
            <a:endParaRPr lang="en-US" sz="1800" dirty="0"/>
          </a:p>
        </p:txBody>
      </p:sp>
      <p:sp>
        <p:nvSpPr>
          <p:cNvPr id="15" name="C_0#auto_editor_catalog_0?lid=bc6509038&amp;amp;cid=bc6509038">
            <a:hlinkClick r:id="rId12" action="ppaction://hlinksldjump"/>
          </p:cNvPr>
          <p:cNvSpPr/>
          <p:nvPr/>
        </p:nvSpPr>
        <p:spPr>
          <a:xfrm>
            <a:off x="7342632"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10</a:t>
            </a:r>
            <a:endParaRPr lang="en-US" sz="1800" dirty="0"/>
          </a:p>
        </p:txBody>
      </p:sp>
      <p:sp>
        <p:nvSpPr>
          <p:cNvPr id="16" name="C_0#auto_editor_catalog_0?lid=3d723937e&amp;amp;cid=3d723937e">
            <a:hlinkClick r:id="rId13" action="ppaction://hlinksldjump"/>
          </p:cNvPr>
          <p:cNvSpPr/>
          <p:nvPr/>
        </p:nvSpPr>
        <p:spPr>
          <a:xfrm>
            <a:off x="8101584"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11</a:t>
            </a:r>
            <a:endParaRPr lang="en-US" sz="1800" dirty="0"/>
          </a:p>
        </p:txBody>
      </p:sp>
      <p:sp>
        <p:nvSpPr>
          <p:cNvPr id="17" name="C_0#auto_editor_catalog_0?lid=d813635ec&amp;amp;cid=d813635ec">
            <a:hlinkClick r:id="rId14" action="ppaction://hlinksldjump"/>
          </p:cNvPr>
          <p:cNvSpPr/>
          <p:nvPr/>
        </p:nvSpPr>
        <p:spPr>
          <a:xfrm>
            <a:off x="8851392"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12</a:t>
            </a:r>
            <a:endParaRPr lang="en-US" sz="1800" dirty="0"/>
          </a:p>
        </p:txBody>
      </p:sp>
      <p:sp>
        <p:nvSpPr>
          <p:cNvPr id="18" name="C_0#auto_editor_catalog_0?lid=fbc695822&amp;amp;cid=fbc695822">
            <a:hlinkClick r:id="rId15" action="ppaction://hlinksldjump"/>
          </p:cNvPr>
          <p:cNvSpPr/>
          <p:nvPr/>
        </p:nvSpPr>
        <p:spPr>
          <a:xfrm>
            <a:off x="3941064" y="6172200"/>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13</a:t>
            </a:r>
            <a:endParaRPr lang="en-US" sz="1800" dirty="0"/>
          </a:p>
        </p:txBody>
      </p:sp>
      <p:sp>
        <p:nvSpPr>
          <p:cNvPr id="19" name="C_0#auto_editor_catalog_0?lid=6ebc38220&amp;amp;cid=6ebc38220">
            <a:hlinkClick r:id="rId16" action="ppaction://hlinksldjump"/>
          </p:cNvPr>
          <p:cNvSpPr/>
          <p:nvPr/>
        </p:nvSpPr>
        <p:spPr>
          <a:xfrm>
            <a:off x="4700016" y="6172200"/>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14</a:t>
            </a:r>
            <a:endParaRPr lang="en-US" sz="1800" dirty="0"/>
          </a:p>
        </p:txBody>
      </p:sp>
      <p:sp>
        <p:nvSpPr>
          <p:cNvPr id="20" name="C_0#auto_editor_catalog_0?lid=ae76b8e3a&amp;amp;cid=ae76b8e3a">
            <a:hlinkClick r:id="rId17" action="ppaction://hlinksldjump"/>
          </p:cNvPr>
          <p:cNvSpPr/>
          <p:nvPr/>
        </p:nvSpPr>
        <p:spPr>
          <a:xfrm>
            <a:off x="5449824" y="6172200"/>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15</a:t>
            </a:r>
            <a:endParaRPr lang="en-US" sz="18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df=66f9f579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0" y="9144"/>
            <a:ext cx="2157984" cy="649224"/>
          </a:xfrm>
          <a:prstGeom prst="rect">
            <a:avLst/>
          </a:prstGeom>
          <a:noFill/>
          <a:ln/>
        </p:spPr>
        <p:txBody>
          <a:bodyPr wrap="square" lIns="0" tIns="0" rIns="0" bIns="0" rtlCol="0" anchor="ctr"/>
          <a:lstStyle/>
          <a:p>
            <a:pPr algn="ctr">
              <a:lnSpc>
                <a:spcPct val="100000"/>
              </a:lnSpc>
            </a:pPr>
            <a:r>
              <a:rPr lang="en-US" sz="3600" b="1" i="0" dirty="0">
                <a:solidFill>
                  <a:srgbClr val="000000"/>
                </a:solidFill>
                <a:latin typeface="Alibaba PuHuiTi Regular" pitchFamily="34" charset="0"/>
                <a:ea typeface="Alibaba PuHuiTi Regular" pitchFamily="34" charset="-122"/>
                <a:cs typeface="Alibaba PuHuiTi Regular" pitchFamily="34" charset="-120"/>
              </a:rPr>
              <a:t>A</a:t>
            </a:r>
            <a:endParaRPr lang="en-US" sz="3600" dirty="0"/>
          </a:p>
        </p:txBody>
      </p:sp>
      <p:sp>
        <p:nvSpPr>
          <p:cNvPr id="4" name="MasterShapeName"/>
          <p:cNvSpPr/>
          <p:nvPr/>
        </p:nvSpPr>
        <p:spPr>
          <a:xfrm>
            <a:off x="2697480" y="9144"/>
            <a:ext cx="7269480" cy="649224"/>
          </a:xfrm>
          <a:prstGeom prst="rect">
            <a:avLst/>
          </a:prstGeom>
          <a:noFill/>
          <a:ln/>
        </p:spPr>
        <p:txBody>
          <a:bodyPr wrap="square" lIns="0" tIns="0" rIns="0" bIns="0" rtlCol="0" anchor="ctr"/>
          <a:lstStyle/>
          <a:p>
            <a:pPr algn="l">
              <a:lnSpc>
                <a:spcPct val="100000"/>
              </a:lnSpc>
            </a:pPr>
            <a:r>
              <a:rPr lang="en-US" sz="3600" b="0" i="0" dirty="0">
                <a:solidFill>
                  <a:srgbClr val="FFFFFF"/>
                </a:solidFill>
                <a:latin typeface="Alibaba PuHuiTi Regular" pitchFamily="34" charset="0"/>
                <a:ea typeface="Alibaba PuHuiTi Regular" pitchFamily="34" charset="-122"/>
                <a:cs typeface="Alibaba PuHuiTi Regular" pitchFamily="34" charset="-120"/>
              </a:rPr>
              <a:t>2025真题诊断练</a:t>
            </a:r>
            <a:endParaRPr lang="en-US" sz="3600" dirty="0"/>
          </a:p>
        </p:txBody>
      </p:sp>
      <p:sp>
        <p:nvSpPr>
          <p:cNvPr id="5" name="MasterShapeName"/>
          <p:cNvSpPr/>
          <p:nvPr/>
        </p:nvSpPr>
        <p:spPr>
          <a:xfrm>
            <a:off x="10387584" y="9144"/>
            <a:ext cx="1801368" cy="649224"/>
          </a:xfrm>
          <a:prstGeom prst="rect">
            <a:avLst/>
          </a:prstGeom>
          <a:noFill/>
          <a:ln/>
        </p:spPr>
        <p:txBody>
          <a:bodyPr wrap="square" lIns="0" tIns="0" rIns="0" bIns="0" rtlCol="0" anchor="ctr"/>
          <a:lstStyle/>
          <a:p>
            <a:pPr algn="ctr">
              <a:lnSpc>
                <a:spcPct val="100000"/>
              </a:lnSpc>
            </a:pPr>
            <a:r>
              <a:rPr lang="en-US" sz="2800" b="0" i="0" dirty="0">
                <a:solidFill>
                  <a:srgbClr val="FFFFFF"/>
                </a:solidFill>
                <a:latin typeface="阿里妈妈数黑体" pitchFamily="34" charset="0"/>
                <a:ea typeface="阿里妈妈数黑体" pitchFamily="34" charset="-122"/>
                <a:cs typeface="阿里妈妈数黑体" pitchFamily="34" charset="-120"/>
              </a:rPr>
              <a:t>刷诊断</a:t>
            </a:r>
            <a:endParaRPr lang="en-US" sz="28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mc=目录配置1#99ccf29e6#df=66f9f579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0" y="9144"/>
            <a:ext cx="2157984" cy="649224"/>
          </a:xfrm>
          <a:prstGeom prst="rect">
            <a:avLst/>
          </a:prstGeom>
          <a:noFill/>
          <a:ln/>
        </p:spPr>
        <p:txBody>
          <a:bodyPr wrap="square" lIns="0" tIns="0" rIns="0" bIns="0" rtlCol="0" anchor="ctr"/>
          <a:lstStyle/>
          <a:p>
            <a:pPr algn="ctr">
              <a:lnSpc>
                <a:spcPct val="100000"/>
              </a:lnSpc>
            </a:pPr>
            <a:r>
              <a:rPr lang="en-US" sz="3600" b="1" i="0" dirty="0">
                <a:solidFill>
                  <a:srgbClr val="000000"/>
                </a:solidFill>
                <a:latin typeface="Alibaba PuHuiTi Regular" pitchFamily="34" charset="0"/>
                <a:ea typeface="Alibaba PuHuiTi Regular" pitchFamily="34" charset="-122"/>
                <a:cs typeface="Alibaba PuHuiTi Regular" pitchFamily="34" charset="-120"/>
              </a:rPr>
              <a:t>A</a:t>
            </a:r>
            <a:endParaRPr lang="en-US" sz="3600" dirty="0"/>
          </a:p>
        </p:txBody>
      </p:sp>
      <p:sp>
        <p:nvSpPr>
          <p:cNvPr id="4" name="MasterShapeName"/>
          <p:cNvSpPr/>
          <p:nvPr/>
        </p:nvSpPr>
        <p:spPr>
          <a:xfrm>
            <a:off x="2697480" y="9144"/>
            <a:ext cx="7269480" cy="649224"/>
          </a:xfrm>
          <a:prstGeom prst="rect">
            <a:avLst/>
          </a:prstGeom>
          <a:noFill/>
          <a:ln/>
        </p:spPr>
        <p:txBody>
          <a:bodyPr wrap="square" lIns="0" tIns="0" rIns="0" bIns="0" rtlCol="0" anchor="ctr"/>
          <a:lstStyle/>
          <a:p>
            <a:pPr algn="l">
              <a:lnSpc>
                <a:spcPct val="100000"/>
              </a:lnSpc>
            </a:pPr>
            <a:r>
              <a:rPr lang="en-US" sz="3600" b="0" i="0" dirty="0">
                <a:solidFill>
                  <a:srgbClr val="FFFFFF"/>
                </a:solidFill>
                <a:latin typeface="Alibaba PuHuiTi Regular" pitchFamily="34" charset="0"/>
                <a:ea typeface="Alibaba PuHuiTi Regular" pitchFamily="34" charset="-122"/>
                <a:cs typeface="Alibaba PuHuiTi Regular" pitchFamily="34" charset="-120"/>
              </a:rPr>
              <a:t>2025真题诊断练</a:t>
            </a:r>
            <a:endParaRPr lang="en-US" sz="3600" dirty="0"/>
          </a:p>
        </p:txBody>
      </p:sp>
      <p:sp>
        <p:nvSpPr>
          <p:cNvPr id="5" name="MasterShapeName"/>
          <p:cNvSpPr/>
          <p:nvPr/>
        </p:nvSpPr>
        <p:spPr>
          <a:xfrm>
            <a:off x="10387584" y="9144"/>
            <a:ext cx="1801368" cy="649224"/>
          </a:xfrm>
          <a:prstGeom prst="rect">
            <a:avLst/>
          </a:prstGeom>
          <a:noFill/>
          <a:ln/>
        </p:spPr>
        <p:txBody>
          <a:bodyPr wrap="square" lIns="0" tIns="0" rIns="0" bIns="0" rtlCol="0" anchor="ctr"/>
          <a:lstStyle/>
          <a:p>
            <a:pPr algn="ctr">
              <a:lnSpc>
                <a:spcPct val="100000"/>
              </a:lnSpc>
            </a:pPr>
            <a:r>
              <a:rPr lang="en-US" sz="2800" b="0" i="0" dirty="0">
                <a:solidFill>
                  <a:srgbClr val="FFFFFF"/>
                </a:solidFill>
                <a:latin typeface="阿里妈妈数黑体" pitchFamily="34" charset="0"/>
                <a:ea typeface="阿里妈妈数黑体" pitchFamily="34" charset="-122"/>
                <a:cs typeface="阿里妈妈数黑体" pitchFamily="34" charset="-120"/>
              </a:rPr>
              <a:t>刷诊断</a:t>
            </a:r>
            <a:endParaRPr lang="en-US" sz="2800" dirty="0"/>
          </a:p>
        </p:txBody>
      </p:sp>
      <p:sp>
        <p:nvSpPr>
          <p:cNvPr id="6" name="C_0#auto_editor_catalog_0?lid=a2eb459d5&amp;amp;cid=a2eb459d5">
            <a:hlinkClick r:id="rId3" action="ppaction://hlinksldjump"/>
          </p:cNvPr>
          <p:cNvSpPr/>
          <p:nvPr/>
        </p:nvSpPr>
        <p:spPr>
          <a:xfrm>
            <a:off x="539496"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a:t>
            </a:r>
            <a:endParaRPr lang="en-US" sz="1800" dirty="0"/>
          </a:p>
        </p:txBody>
      </p:sp>
      <p:sp>
        <p:nvSpPr>
          <p:cNvPr id="7" name="C_0#auto_editor_catalog_0?lid=09ab248d7&amp;amp;cid=09ab248d7">
            <a:hlinkClick r:id="rId4" action="ppaction://hlinksldjump"/>
          </p:cNvPr>
          <p:cNvSpPr/>
          <p:nvPr/>
        </p:nvSpPr>
        <p:spPr>
          <a:xfrm>
            <a:off x="1298448"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2</a:t>
            </a:r>
            <a:endParaRPr lang="en-US" sz="1800" dirty="0"/>
          </a:p>
        </p:txBody>
      </p:sp>
      <p:sp>
        <p:nvSpPr>
          <p:cNvPr id="8" name="C_0#auto_editor_catalog_0?lid=93d048c78&amp;amp;cid=93d048c78">
            <a:hlinkClick r:id="rId5" action="ppaction://hlinksldjump"/>
          </p:cNvPr>
          <p:cNvSpPr/>
          <p:nvPr/>
        </p:nvSpPr>
        <p:spPr>
          <a:xfrm>
            <a:off x="2048256"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3</a:t>
            </a:r>
            <a:endParaRPr lang="en-US" sz="1800" dirty="0"/>
          </a:p>
        </p:txBody>
      </p:sp>
      <p:sp>
        <p:nvSpPr>
          <p:cNvPr id="9" name="C_0#auto_editor_catalog_0?lid=832f48d7f&amp;amp;cid=832f48d7f">
            <a:hlinkClick r:id="rId6" action="ppaction://hlinksldjump"/>
          </p:cNvPr>
          <p:cNvSpPr/>
          <p:nvPr/>
        </p:nvSpPr>
        <p:spPr>
          <a:xfrm>
            <a:off x="2807208"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4</a:t>
            </a:r>
            <a:endParaRPr lang="en-US" sz="1800" dirty="0"/>
          </a:p>
        </p:txBody>
      </p:sp>
      <p:sp>
        <p:nvSpPr>
          <p:cNvPr id="10" name="C_0#auto_editor_catalog_0?lid=461c5aeb1&amp;amp;cid=461c5aeb1">
            <a:hlinkClick r:id="rId7" action="ppaction://hlinksldjump"/>
          </p:cNvPr>
          <p:cNvSpPr/>
          <p:nvPr/>
        </p:nvSpPr>
        <p:spPr>
          <a:xfrm>
            <a:off x="3566160"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5</a:t>
            </a:r>
            <a:endParaRPr lang="en-US" sz="1800" dirty="0"/>
          </a:p>
        </p:txBody>
      </p:sp>
      <p:sp>
        <p:nvSpPr>
          <p:cNvPr id="11" name="C_0#auto_editor_catalog_0?lid=5c9728851&amp;amp;cid=5c9728851">
            <a:hlinkClick r:id="rId8" action="ppaction://hlinksldjump"/>
          </p:cNvPr>
          <p:cNvSpPr/>
          <p:nvPr/>
        </p:nvSpPr>
        <p:spPr>
          <a:xfrm>
            <a:off x="4315968"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6</a:t>
            </a:r>
            <a:endParaRPr lang="en-US" sz="1800" dirty="0"/>
          </a:p>
        </p:txBody>
      </p:sp>
      <p:sp>
        <p:nvSpPr>
          <p:cNvPr id="12" name="C_0#auto_editor_catalog_0?lid=1e294d06d&amp;amp;cid=1e294d06d">
            <a:hlinkClick r:id="rId9" action="ppaction://hlinksldjump"/>
          </p:cNvPr>
          <p:cNvSpPr/>
          <p:nvPr/>
        </p:nvSpPr>
        <p:spPr>
          <a:xfrm>
            <a:off x="5074920"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7</a:t>
            </a:r>
            <a:endParaRPr lang="en-US" sz="1800" dirty="0"/>
          </a:p>
        </p:txBody>
      </p:sp>
      <p:sp>
        <p:nvSpPr>
          <p:cNvPr id="13" name="C_0#auto_editor_catalog_0?lid=f054823b8&amp;amp;cid=f054823b8">
            <a:hlinkClick r:id="rId10" action="ppaction://hlinksldjump"/>
          </p:cNvPr>
          <p:cNvSpPr/>
          <p:nvPr/>
        </p:nvSpPr>
        <p:spPr>
          <a:xfrm>
            <a:off x="5833872"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8</a:t>
            </a:r>
            <a:endParaRPr lang="en-US" sz="1800" dirty="0"/>
          </a:p>
        </p:txBody>
      </p:sp>
      <p:sp>
        <p:nvSpPr>
          <p:cNvPr id="14" name="C_0#auto_editor_catalog_0?lid=f392385c3&amp;amp;cid=f392385c3">
            <a:hlinkClick r:id="rId11" action="ppaction://hlinksldjump"/>
          </p:cNvPr>
          <p:cNvSpPr/>
          <p:nvPr/>
        </p:nvSpPr>
        <p:spPr>
          <a:xfrm>
            <a:off x="6583680"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9</a:t>
            </a:r>
            <a:endParaRPr lang="en-US" sz="1800" dirty="0"/>
          </a:p>
        </p:txBody>
      </p:sp>
      <p:sp>
        <p:nvSpPr>
          <p:cNvPr id="15" name="C_0#auto_editor_catalog_0?lid=bc6509038&amp;amp;cid=bc6509038">
            <a:hlinkClick r:id="rId12" action="ppaction://hlinksldjump"/>
          </p:cNvPr>
          <p:cNvSpPr/>
          <p:nvPr/>
        </p:nvSpPr>
        <p:spPr>
          <a:xfrm>
            <a:off x="7342632"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10</a:t>
            </a:r>
            <a:endParaRPr lang="en-US" sz="1800" dirty="0"/>
          </a:p>
        </p:txBody>
      </p:sp>
      <p:sp>
        <p:nvSpPr>
          <p:cNvPr id="16" name="C_0#auto_editor_catalog_0?lid=3d723937e&amp;amp;cid=3d723937e">
            <a:hlinkClick r:id="rId13" action="ppaction://hlinksldjump"/>
          </p:cNvPr>
          <p:cNvSpPr/>
          <p:nvPr/>
        </p:nvSpPr>
        <p:spPr>
          <a:xfrm>
            <a:off x="8101584"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11</a:t>
            </a:r>
            <a:endParaRPr lang="en-US" sz="1800" dirty="0"/>
          </a:p>
        </p:txBody>
      </p:sp>
      <p:sp>
        <p:nvSpPr>
          <p:cNvPr id="17" name="C_0#auto_editor_catalog_0?lid=d813635ec&amp;amp;cid=d813635ec">
            <a:hlinkClick r:id="rId14" action="ppaction://hlinksldjump"/>
          </p:cNvPr>
          <p:cNvSpPr/>
          <p:nvPr/>
        </p:nvSpPr>
        <p:spPr>
          <a:xfrm>
            <a:off x="8851392" y="5705856"/>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12</a:t>
            </a:r>
            <a:endParaRPr lang="en-US" sz="1800" dirty="0"/>
          </a:p>
        </p:txBody>
      </p:sp>
      <p:sp>
        <p:nvSpPr>
          <p:cNvPr id="18" name="C_0#auto_editor_catalog_0?lid=fbc695822&amp;amp;cid=fbc695822">
            <a:hlinkClick r:id="rId15" action="ppaction://hlinksldjump"/>
          </p:cNvPr>
          <p:cNvSpPr/>
          <p:nvPr/>
        </p:nvSpPr>
        <p:spPr>
          <a:xfrm>
            <a:off x="3941064" y="6172200"/>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13</a:t>
            </a:r>
            <a:endParaRPr lang="en-US" sz="1800" dirty="0"/>
          </a:p>
        </p:txBody>
      </p:sp>
      <p:sp>
        <p:nvSpPr>
          <p:cNvPr id="19" name="C_0#auto_editor_catalog_0?lid=6ebc38220&amp;amp;cid=6ebc38220">
            <a:hlinkClick r:id="rId16" action="ppaction://hlinksldjump"/>
          </p:cNvPr>
          <p:cNvSpPr/>
          <p:nvPr/>
        </p:nvSpPr>
        <p:spPr>
          <a:xfrm>
            <a:off x="4700016" y="6172200"/>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14</a:t>
            </a:r>
            <a:endParaRPr lang="en-US" sz="1800" dirty="0"/>
          </a:p>
        </p:txBody>
      </p:sp>
      <p:sp>
        <p:nvSpPr>
          <p:cNvPr id="20" name="C_0#auto_editor_catalog_0?lid=ae76b8e3a&amp;amp;cid=ae76b8e3a">
            <a:hlinkClick r:id="rId17" action="ppaction://hlinksldjump"/>
          </p:cNvPr>
          <p:cNvSpPr/>
          <p:nvPr/>
        </p:nvSpPr>
        <p:spPr>
          <a:xfrm>
            <a:off x="5449824" y="6172200"/>
            <a:ext cx="576072" cy="393192"/>
          </a:xfrm>
          <a:prstGeom prst="rect">
            <a:avLst/>
          </a:prstGeom>
          <a:solidFill>
            <a:srgbClr val="FDCD00"/>
          </a:solidFill>
          <a:ln/>
        </p:spPr>
        <p:txBody>
          <a:bodyPr wrap="square" lIns="127000" tIns="127000" rIns="127000" bIns="127000" rtlCol="0" anchor="ctr"/>
          <a:lstStyle/>
          <a:p>
            <a:pPr marL="0" algn="ctr">
              <a:lnSpc>
                <a:spcPct val="100000"/>
              </a:lnSpc>
            </a:pPr>
            <a:r>
              <a:rPr lang="en-US" sz="1800" b="1" i="0" dirty="0">
                <a:solidFill>
                  <a:srgbClr val="006CB5"/>
                </a:solidFill>
                <a:latin typeface="微软雅黑" pitchFamily="34" charset="0"/>
                <a:ea typeface="微软雅黑" pitchFamily="34" charset="-122"/>
                <a:cs typeface="微软雅黑" pitchFamily="34" charset="-120"/>
              </a:rPr>
              <a:t>15</a:t>
            </a:r>
            <a:endParaRPr lang="en-US" sz="1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history#pid=689552ff64f6262062dde798#tid=689db4dc6be57a00087b4886#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ver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标题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标题-空白">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5_BD.7_1#93d048c78?vcp=1&amp;pid=66f9f579b&amp;color=0,0,0&amp;bt=1&amp;bbb=1&amp;hb=1"/>
          <p:cNvSpPr/>
          <p:nvPr/>
        </p:nvSpPr>
        <p:spPr>
          <a:xfrm>
            <a:off x="502920" y="773766"/>
            <a:ext cx="11183112" cy="10333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3.［2025江苏扬州中考］五六千年前，炎帝和黄帝结成部落联盟</a:t>
            </a:r>
            <a:r>
              <a:rPr lang="en-US" altLang="zh-CN" sz="2400" b="0" i="0">
                <a:solidFill>
                  <a:srgbClr val="000000"/>
                </a:solidFill>
                <a:latin typeface="Times New Roman" pitchFamily="34" charset="0"/>
                <a:ea typeface="SimSun" pitchFamily="34" charset="-122"/>
                <a:cs typeface="Times New Roman" pitchFamily="34" charset="-120"/>
              </a:rPr>
              <a:t>，随后不同部落人</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群不断融入</a:t>
            </a:r>
            <a:r>
              <a:rPr lang="en-US" altLang="zh-CN" sz="2400" b="0" i="0" dirty="0">
                <a:solidFill>
                  <a:srgbClr val="000000"/>
                </a:solidFill>
                <a:latin typeface="Times New Roman" pitchFamily="34" charset="0"/>
                <a:ea typeface="SimSun" pitchFamily="34" charset="-122"/>
                <a:cs typeface="Times New Roman" pitchFamily="34" charset="-120"/>
              </a:rPr>
              <a:t>，</a:t>
            </a:r>
            <a:r>
              <a:rPr lang="en-US" altLang="zh-CN" sz="2400" b="0" i="0">
                <a:solidFill>
                  <a:srgbClr val="000000"/>
                </a:solidFill>
                <a:latin typeface="Times New Roman" pitchFamily="34" charset="0"/>
                <a:ea typeface="SimSun" pitchFamily="34" charset="-122"/>
                <a:cs typeface="Times New Roman" pitchFamily="34" charset="-120"/>
              </a:rPr>
              <a:t>逐渐演化为后来的(</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8_1#93d048c78.bracket?vcp=1&amp;pid=66f9f579b&amp;color=0,0,0&amp;vpa=3"/>
          <p:cNvSpPr/>
          <p:nvPr/>
        </p:nvSpPr>
        <p:spPr>
          <a:xfrm>
            <a:off x="5002689" y="1321136"/>
            <a:ext cx="449263"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A</a:t>
            </a:r>
            <a:endParaRPr lang="en-US" altLang="zh-CN" sz="2400" dirty="0"/>
          </a:p>
        </p:txBody>
      </p:sp>
      <p:sp>
        <p:nvSpPr>
          <p:cNvPr id="4" name="QC_5_BD.7_2#93d048c78.choices?vcp=1&amp;pid=66f9f579b&amp;color=0,0,0&amp;bbb=1"/>
          <p:cNvSpPr/>
          <p:nvPr/>
        </p:nvSpPr>
        <p:spPr>
          <a:xfrm>
            <a:off x="502920" y="1868822"/>
            <a:ext cx="11183112" cy="484124"/>
          </a:xfrm>
          <a:prstGeom prst="rect">
            <a:avLst/>
          </a:prstGeom>
          <a:noFill/>
          <a:ln/>
        </p:spPr>
        <p:txBody>
          <a:bodyPr wrap="none" lIns="0" tIns="0" rIns="0" bIns="0" rtlCol="0" anchor="t"/>
          <a:lstStyle/>
          <a:p>
            <a:pPr latinLnBrk="1">
              <a:lnSpc>
                <a:spcPts val="4300"/>
              </a:lnSpc>
              <a:tabLst>
                <a:tab pos="2862453" algn="l"/>
                <a:tab pos="5699506" algn="l"/>
                <a:tab pos="8536559"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.华夏族</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B.匈奴族</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C.鲜卑族</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.蒙古族</a:t>
            </a:r>
            <a:endParaRPr lang="en-US" altLang="zh-CN" sz="2400" dirty="0"/>
          </a:p>
        </p:txBody>
      </p:sp>
      <p:sp>
        <p:nvSpPr>
          <p:cNvPr id="5" name="QC_5_AS.9_1#93d048c78?vcp=1&amp;pid=66f9f579b&amp;color=0,0,0&amp;bbb=1&amp;hb=1"/>
          <p:cNvSpPr/>
          <p:nvPr/>
        </p:nvSpPr>
        <p:spPr>
          <a:xfrm>
            <a:off x="502920" y="2419685"/>
            <a:ext cx="11183112" cy="32685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本题考查黄帝和炎帝以及华夏族的形成。五六千年前</a:t>
            </a:r>
            <a:r>
              <a:rPr lang="en-US" altLang="zh-CN" sz="2400" b="0" i="0">
                <a:solidFill>
                  <a:srgbClr val="FF0000"/>
                </a:solidFill>
                <a:latin typeface="Times New Roman" pitchFamily="34" charset="0"/>
                <a:ea typeface="SimSun" pitchFamily="34" charset="-122"/>
                <a:cs typeface="Times New Roman" pitchFamily="34" charset="-120"/>
              </a:rPr>
              <a:t>，炎帝和黄帝结成部</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落联盟</a:t>
            </a:r>
            <a:r>
              <a:rPr lang="en-US" altLang="zh-CN" sz="2400" b="0" i="0" dirty="0">
                <a:solidFill>
                  <a:srgbClr val="FF0000"/>
                </a:solidFill>
                <a:latin typeface="Times New Roman" pitchFamily="34" charset="0"/>
                <a:ea typeface="SimSun" pitchFamily="34" charset="-122"/>
                <a:cs typeface="Times New Roman" pitchFamily="34" charset="-120"/>
              </a:rPr>
              <a:t>，之后不同部落人群不断融入，逐渐形成华夏族，华夏族是汉族的前身</a:t>
            </a:r>
            <a:r>
              <a:rPr lang="en-US" altLang="zh-CN" sz="2400" b="0" i="0">
                <a:solidFill>
                  <a:srgbClr val="FF0000"/>
                </a:solidFill>
                <a:latin typeface="Times New Roman" pitchFamily="34" charset="0"/>
                <a:ea typeface="SimSun" pitchFamily="34" charset="-122"/>
                <a:cs typeface="Times New Roman" pitchFamily="34" charset="-120"/>
              </a:rPr>
              <a:t>，也</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是中华民族的重要组成部分</a:t>
            </a:r>
            <a:r>
              <a:rPr lang="en-US" altLang="zh-CN" sz="2400" b="0" i="0" dirty="0">
                <a:solidFill>
                  <a:srgbClr val="FF0000"/>
                </a:solidFill>
                <a:latin typeface="Times New Roman" pitchFamily="34" charset="0"/>
                <a:ea typeface="SimSun" pitchFamily="34" charset="-122"/>
                <a:cs typeface="Times New Roman" pitchFamily="34" charset="-120"/>
              </a:rPr>
              <a:t>，A正确。匈奴族是古代北方的游牧民族</a:t>
            </a:r>
            <a:r>
              <a:rPr lang="en-US" altLang="zh-CN" sz="2400" b="0" i="0">
                <a:solidFill>
                  <a:srgbClr val="FF0000"/>
                </a:solidFill>
                <a:latin typeface="Times New Roman" pitchFamily="34" charset="0"/>
                <a:ea typeface="SimSun" pitchFamily="34" charset="-122"/>
                <a:cs typeface="Times New Roman" pitchFamily="34" charset="-120"/>
              </a:rPr>
              <a:t>，其起源和发</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展与炎黄部落联盟没有直接关联</a:t>
            </a:r>
            <a:r>
              <a:rPr lang="en-US" altLang="zh-CN" sz="2400" b="0" i="0" dirty="0">
                <a:solidFill>
                  <a:srgbClr val="FF0000"/>
                </a:solidFill>
                <a:latin typeface="Times New Roman" pitchFamily="34" charset="0"/>
                <a:ea typeface="SimSun" pitchFamily="34" charset="-122"/>
                <a:cs typeface="Times New Roman" pitchFamily="34" charset="-120"/>
              </a:rPr>
              <a:t>，B错误；</a:t>
            </a:r>
            <a:r>
              <a:rPr lang="en-US" altLang="zh-CN" sz="2400" b="0" i="0">
                <a:solidFill>
                  <a:srgbClr val="FF0000"/>
                </a:solidFill>
                <a:latin typeface="Times New Roman" pitchFamily="34" charset="0"/>
                <a:ea typeface="SimSun" pitchFamily="34" charset="-122"/>
                <a:cs typeface="Times New Roman" pitchFamily="34" charset="-120"/>
              </a:rPr>
              <a:t>鲜卑族是魏晋南北朝时期活跃的北方民族，</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并非由炎黄部落联盟演化而来</a:t>
            </a:r>
            <a:r>
              <a:rPr lang="en-US" altLang="zh-CN" sz="2400" b="0" i="0" dirty="0">
                <a:solidFill>
                  <a:srgbClr val="FF0000"/>
                </a:solidFill>
                <a:latin typeface="Times New Roman" pitchFamily="34" charset="0"/>
                <a:ea typeface="SimSun" pitchFamily="34" charset="-122"/>
                <a:cs typeface="Times New Roman" pitchFamily="34" charset="-120"/>
              </a:rPr>
              <a:t>，C错误</a:t>
            </a:r>
            <a:r>
              <a:rPr lang="en-US" altLang="zh-CN" sz="2400" b="0" i="0">
                <a:solidFill>
                  <a:srgbClr val="FF0000"/>
                </a:solidFill>
                <a:latin typeface="Times New Roman" pitchFamily="34" charset="0"/>
                <a:ea typeface="SimSun" pitchFamily="34" charset="-122"/>
                <a:cs typeface="Times New Roman" pitchFamily="34" charset="-120"/>
              </a:rPr>
              <a:t>；蒙古族是在历史发展过程中逐渐形成的北方</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民族</a:t>
            </a:r>
            <a:r>
              <a:rPr lang="en-US" altLang="zh-CN" sz="2400" b="0" i="0" dirty="0">
                <a:solidFill>
                  <a:srgbClr val="FF0000"/>
                </a:solidFill>
                <a:latin typeface="Times New Roman" pitchFamily="34" charset="0"/>
                <a:ea typeface="SimSun" pitchFamily="34" charset="-122"/>
                <a:cs typeface="Times New Roman" pitchFamily="34" charset="-120"/>
              </a:rPr>
              <a:t>，和炎黄部落联盟的演化没有直接联系，D错误。故选A。</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 calcmode="lin" valueType="num">
                                      <p:cBhvr additive="base">
                                        <p:cTn id="3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additive="base">
                                        <p:cTn id="3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
                                            <p:txEl>
                                              <p:pRg st="5" end="5"/>
                                            </p:txEl>
                                          </p:spTgt>
                                        </p:tgtEl>
                                        <p:attrNameLst>
                                          <p:attrName>style.visibility</p:attrName>
                                        </p:attrNameLst>
                                      </p:cBhvr>
                                      <p:to>
                                        <p:strVal val="visible"/>
                                      </p:to>
                                    </p:set>
                                    <p:anim calcmode="lin" valueType="num">
                                      <p:cBhvr additive="base">
                                        <p:cTn id="4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5_BD.10_1#832f48d7f?vcp=1&amp;pid=66f9f579b&amp;color=0,0,0&amp;bt=1&amp;bbb=1&amp;hb=1"/>
          <p:cNvSpPr/>
          <p:nvPr/>
        </p:nvSpPr>
        <p:spPr>
          <a:xfrm>
            <a:off x="502920" y="720000"/>
            <a:ext cx="11183112" cy="10333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4.［2025福建中考］春秋时，鲁国仲孙氏等三家权臣在祭祀祖先后</a:t>
            </a:r>
            <a:r>
              <a:rPr lang="en-US" altLang="zh-CN" sz="2400" b="0" i="0">
                <a:solidFill>
                  <a:srgbClr val="000000"/>
                </a:solidFill>
                <a:latin typeface="Times New Roman" pitchFamily="34" charset="0"/>
                <a:ea typeface="SimSun" pitchFamily="34" charset="-122"/>
                <a:cs typeface="Times New Roman" pitchFamily="34" charset="-120"/>
              </a:rPr>
              <a:t>，撤除祭品时奏</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唱</a:t>
            </a:r>
            <a:r>
              <a:rPr lang="en-US" altLang="zh-CN" sz="2400" b="0" i="0" dirty="0">
                <a:solidFill>
                  <a:srgbClr val="000000"/>
                </a:solidFill>
                <a:latin typeface="Times New Roman" pitchFamily="34" charset="0"/>
                <a:ea typeface="SimSun" pitchFamily="34" charset="-122"/>
                <a:cs typeface="Times New Roman" pitchFamily="34" charset="-120"/>
              </a:rPr>
              <a:t>《雍》的诗歌，依周礼，《雍》原本只有天子才能用。</a:t>
            </a:r>
            <a:r>
              <a:rPr lang="en-US" altLang="zh-CN" sz="2400" b="0" i="0">
                <a:solidFill>
                  <a:srgbClr val="000000"/>
                </a:solidFill>
                <a:latin typeface="Times New Roman" pitchFamily="34" charset="0"/>
                <a:ea typeface="SimSun" pitchFamily="34" charset="-122"/>
                <a:cs typeface="Times New Roman" pitchFamily="34" charset="-120"/>
              </a:rPr>
              <a:t>这反映出(</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11_1#832f48d7f.bracket?vcp=1&amp;pid=66f9f579b&amp;color=0,0,0&amp;vpa=4"/>
          <p:cNvSpPr/>
          <p:nvPr/>
        </p:nvSpPr>
        <p:spPr>
          <a:xfrm>
            <a:off x="9574688" y="1267370"/>
            <a:ext cx="449263"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A</a:t>
            </a:r>
            <a:endParaRPr lang="en-US" altLang="zh-CN" sz="2400" dirty="0"/>
          </a:p>
        </p:txBody>
      </p:sp>
      <p:sp>
        <p:nvSpPr>
          <p:cNvPr id="4" name="QC_5_BD.10_2#832f48d7f.choices?vcp=1&amp;pid=66f9f579b&amp;color=0,0,0&amp;bbb=1"/>
          <p:cNvSpPr/>
          <p:nvPr/>
        </p:nvSpPr>
        <p:spPr>
          <a:xfrm>
            <a:off x="502920" y="1821724"/>
            <a:ext cx="11183112" cy="1033399"/>
          </a:xfrm>
          <a:prstGeom prst="rect">
            <a:avLst/>
          </a:prstGeom>
          <a:noFill/>
          <a:ln/>
        </p:spPr>
        <p:txBody>
          <a:bodyPr wrap="none" lIns="0" tIns="0" rIns="0" bIns="0" rtlCol="0" anchor="t"/>
          <a:lstStyle/>
          <a:p>
            <a:pPr latinLnBrk="1">
              <a:lnSpc>
                <a:spcPts val="4400"/>
              </a:lnSpc>
              <a:tabLst>
                <a:tab pos="5699506"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.周王室权威受到挑战</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.中央集权制度确立</a:t>
            </a:r>
            <a:endParaRPr lang="en-US" altLang="zh-CN" sz="2400" dirty="0"/>
          </a:p>
          <a:p>
            <a:pPr latinLnBrk="1">
              <a:lnSpc>
                <a:spcPts val="4200"/>
              </a:lnSpc>
              <a:tabLst>
                <a:tab pos="5699506" algn="l"/>
              </a:tabLst>
            </a:pPr>
            <a:r>
              <a:rPr lang="en-US" altLang="zh-CN" sz="2400" b="0" i="0">
                <a:solidFill>
                  <a:srgbClr val="000000"/>
                </a:solidFill>
                <a:latin typeface="Times New Roman" pitchFamily="34" charset="0"/>
                <a:ea typeface="SimSun" pitchFamily="34" charset="-122"/>
                <a:cs typeface="Times New Roman" pitchFamily="34" charset="-120"/>
              </a:rPr>
              <a:t>C.祭祀的流程日益复杂</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.诸侯竞相参与争霸</a:t>
            </a:r>
            <a:endParaRPr lang="en-US" altLang="zh-CN" sz="2400" dirty="0"/>
          </a:p>
        </p:txBody>
      </p:sp>
      <p:sp>
        <p:nvSpPr>
          <p:cNvPr id="5" name="QC_5_AS.12_1#832f48d7f?vcp=1&amp;pid=66f9f579b&amp;color=0,0,0&amp;bbb=1&amp;hb=1"/>
          <p:cNvSpPr/>
          <p:nvPr/>
        </p:nvSpPr>
        <p:spPr>
          <a:xfrm>
            <a:off x="502920" y="2925354"/>
            <a:ext cx="11183112" cy="2709799"/>
          </a:xfrm>
          <a:prstGeom prst="rect">
            <a:avLst/>
          </a:prstGeom>
          <a:noFill/>
          <a:ln/>
        </p:spPr>
        <p:txBody>
          <a:bodyPr wrap="none" lIns="0" tIns="0" rIns="0" bIns="0" rtlCol="0" anchor="t"/>
          <a:lstStyle/>
          <a:p>
            <a:pPr algn="l" latinLnBrk="1">
              <a:lnSpc>
                <a:spcPts val="4400"/>
              </a:lnSpc>
            </a:pPr>
            <a:r>
              <a:rPr lang="en-US" altLang="zh-CN" sz="2400" b="1" i="0" spc="-50" dirty="0">
                <a:solidFill>
                  <a:srgbClr val="FF0000"/>
                </a:solidFill>
                <a:latin typeface="Times New Roman" pitchFamily="34" charset="0"/>
                <a:ea typeface="SimSun" pitchFamily="34" charset="-122"/>
                <a:cs typeface="Times New Roman" pitchFamily="34" charset="-120"/>
              </a:rPr>
              <a:t>【解析】</a:t>
            </a:r>
            <a:r>
              <a:rPr lang="en-US" altLang="zh-CN" sz="2400" b="0" i="0" spc="-50" dirty="0">
                <a:solidFill>
                  <a:srgbClr val="FF0000"/>
                </a:solidFill>
                <a:latin typeface="Times New Roman" pitchFamily="34" charset="0"/>
                <a:ea typeface="SimSun" pitchFamily="34" charset="-122"/>
                <a:cs typeface="Times New Roman" pitchFamily="34" charset="-120"/>
              </a:rPr>
              <a:t>本题考查春秋时期周王室衰微</a:t>
            </a:r>
            <a:r>
              <a:rPr lang="en-US" altLang="zh-CN" sz="2400" b="0" i="0" spc="-50">
                <a:solidFill>
                  <a:srgbClr val="FF0000"/>
                </a:solidFill>
                <a:latin typeface="Times New Roman" pitchFamily="34" charset="0"/>
                <a:ea typeface="SimSun" pitchFamily="34" charset="-122"/>
                <a:cs typeface="Times New Roman" pitchFamily="34" charset="-120"/>
              </a:rPr>
              <a:t>。题干中鲁国三家权臣在祭祀时使用天子专属</a:t>
            </a:r>
          </a:p>
          <a:p>
            <a:pPr latinLnBrk="1">
              <a:lnSpc>
                <a:spcPts val="4400"/>
              </a:lnSpc>
            </a:pPr>
            <a:r>
              <a:rPr lang="en-US" altLang="zh-CN" sz="2400" b="0" i="0" spc="-50">
                <a:solidFill>
                  <a:srgbClr val="FF0000"/>
                </a:solidFill>
                <a:latin typeface="Times New Roman" pitchFamily="34" charset="0"/>
                <a:ea typeface="SimSun" pitchFamily="34" charset="-122"/>
                <a:cs typeface="Times New Roman" pitchFamily="34" charset="-120"/>
              </a:rPr>
              <a:t>的</a:t>
            </a:r>
            <a:r>
              <a:rPr lang="en-US" altLang="zh-CN" sz="2400" b="0" i="0" spc="-50" dirty="0">
                <a:solidFill>
                  <a:srgbClr val="FF0000"/>
                </a:solidFill>
                <a:latin typeface="Times New Roman" pitchFamily="34" charset="0"/>
                <a:ea typeface="SimSun" pitchFamily="34" charset="-122"/>
                <a:cs typeface="Times New Roman" pitchFamily="34" charset="-120"/>
              </a:rPr>
              <a:t>《雍》诗，直接违背周礼，反映周天子权威被地方势力僭越。春秋时期</a:t>
            </a:r>
            <a:r>
              <a:rPr lang="en-US" altLang="zh-CN" sz="2400" b="0" i="0" spc="-50">
                <a:solidFill>
                  <a:srgbClr val="FF0000"/>
                </a:solidFill>
                <a:latin typeface="Times New Roman" pitchFamily="34" charset="0"/>
                <a:ea typeface="SimSun" pitchFamily="34" charset="-122"/>
                <a:cs typeface="Times New Roman" pitchFamily="34" charset="-120"/>
              </a:rPr>
              <a:t>，周王室衰</a:t>
            </a:r>
          </a:p>
          <a:p>
            <a:pPr latinLnBrk="1">
              <a:lnSpc>
                <a:spcPts val="4400"/>
              </a:lnSpc>
            </a:pPr>
            <a:r>
              <a:rPr lang="en-US" altLang="zh-CN" sz="2400" b="0" i="0" spc="-50">
                <a:solidFill>
                  <a:srgbClr val="FF0000"/>
                </a:solidFill>
                <a:latin typeface="Times New Roman" pitchFamily="34" charset="0"/>
                <a:ea typeface="SimSun" pitchFamily="34" charset="-122"/>
                <a:cs typeface="Times New Roman" pitchFamily="34" charset="-120"/>
              </a:rPr>
              <a:t>微</a:t>
            </a:r>
            <a:r>
              <a:rPr lang="en-US" altLang="zh-CN" sz="2400" b="0" i="0" spc="-50" dirty="0">
                <a:solidFill>
                  <a:srgbClr val="FF0000"/>
                </a:solidFill>
                <a:latin typeface="Times New Roman" pitchFamily="34" charset="0"/>
                <a:ea typeface="SimSun" pitchFamily="34" charset="-122"/>
                <a:cs typeface="Times New Roman" pitchFamily="34" charset="-120"/>
              </a:rPr>
              <a:t>，诸侯、卿大夫不遵礼制的现象较为普遍，这正是礼崩乐坏的表现，A正确</a:t>
            </a:r>
            <a:r>
              <a:rPr lang="en-US" altLang="zh-CN" sz="2400" b="0" i="0" spc="-50">
                <a:solidFill>
                  <a:srgbClr val="FF0000"/>
                </a:solidFill>
                <a:latin typeface="Times New Roman" pitchFamily="34" charset="0"/>
                <a:ea typeface="SimSun" pitchFamily="34" charset="-122"/>
                <a:cs typeface="Times New Roman" pitchFamily="34" charset="-120"/>
              </a:rPr>
              <a:t>。中央</a:t>
            </a:r>
          </a:p>
          <a:p>
            <a:pPr latinLnBrk="1">
              <a:lnSpc>
                <a:spcPts val="4400"/>
              </a:lnSpc>
            </a:pPr>
            <a:r>
              <a:rPr lang="en-US" altLang="zh-CN" sz="2400" b="0" i="0" spc="-50">
                <a:solidFill>
                  <a:srgbClr val="FF0000"/>
                </a:solidFill>
                <a:latin typeface="Times New Roman" pitchFamily="34" charset="0"/>
                <a:ea typeface="SimSun" pitchFamily="34" charset="-122"/>
                <a:cs typeface="Times New Roman" pitchFamily="34" charset="-120"/>
              </a:rPr>
              <a:t>集权制度确立始于秦朝</a:t>
            </a:r>
            <a:r>
              <a:rPr lang="en-US" altLang="zh-CN" sz="2400" b="0" i="0" spc="-50" dirty="0">
                <a:solidFill>
                  <a:srgbClr val="FF0000"/>
                </a:solidFill>
                <a:latin typeface="Times New Roman" pitchFamily="34" charset="0"/>
                <a:ea typeface="SimSun" pitchFamily="34" charset="-122"/>
                <a:cs typeface="Times New Roman" pitchFamily="34" charset="-120"/>
              </a:rPr>
              <a:t>，排除B；材料未涉及具体祭祀程序的论述</a:t>
            </a:r>
            <a:r>
              <a:rPr lang="en-US" altLang="zh-CN" sz="2400" b="0" i="0" spc="-50">
                <a:solidFill>
                  <a:srgbClr val="FF0000"/>
                </a:solidFill>
                <a:latin typeface="Times New Roman" pitchFamily="34" charset="0"/>
                <a:ea typeface="SimSun" pitchFamily="34" charset="-122"/>
                <a:cs typeface="Times New Roman" pitchFamily="34" charset="-120"/>
              </a:rPr>
              <a:t>，无法判断流程是</a:t>
            </a:r>
          </a:p>
          <a:p>
            <a:pPr latinLnBrk="1">
              <a:lnSpc>
                <a:spcPts val="4200"/>
              </a:lnSpc>
            </a:pPr>
            <a:r>
              <a:rPr lang="en-US" altLang="zh-CN" sz="2400" b="0" i="0" spc="-50">
                <a:solidFill>
                  <a:srgbClr val="FF0000"/>
                </a:solidFill>
                <a:latin typeface="Times New Roman" pitchFamily="34" charset="0"/>
                <a:ea typeface="SimSun" pitchFamily="34" charset="-122"/>
                <a:cs typeface="Times New Roman" pitchFamily="34" charset="-120"/>
              </a:rPr>
              <a:t>否复杂</a:t>
            </a:r>
            <a:r>
              <a:rPr lang="en-US" altLang="zh-CN" sz="2400" b="0" i="0" spc="-50" dirty="0">
                <a:solidFill>
                  <a:srgbClr val="FF0000"/>
                </a:solidFill>
                <a:latin typeface="Times New Roman" pitchFamily="34" charset="0"/>
                <a:ea typeface="SimSun" pitchFamily="34" charset="-122"/>
                <a:cs typeface="Times New Roman" pitchFamily="34" charset="-120"/>
              </a:rPr>
              <a:t>，排除C；材料说明的是礼崩乐坏，未涉及诸侯争霸的信息，排除D。故选A。</a:t>
            </a:r>
            <a:endParaRPr lang="en-US" altLang="zh-CN" sz="2400" spc="-5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 calcmode="lin" valueType="num">
                                      <p:cBhvr additive="base">
                                        <p:cTn id="3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additive="base">
                                        <p:cTn id="3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pic>
        <p:nvPicPr>
          <p:cNvPr id="2" name="QC_5_BD.13_1#461c5aeb1?htil=2&amp;vcp=1&amp;pid=66f9f579b&amp;color=0,0,0&amp;tib=255,255,255&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353774" y="820756"/>
            <a:ext cx="2322576" cy="16276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3_2#461c5aeb1?htil=2&amp;vcp=1&amp;pid=66f9f579b&amp;color=0,0,0&amp;bt=1&amp;bbb=1&amp;hb=1&amp;hs=1"/>
          <p:cNvSpPr/>
          <p:nvPr/>
        </p:nvSpPr>
        <p:spPr>
          <a:xfrm>
            <a:off x="502920" y="775037"/>
            <a:ext cx="8778240" cy="10333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5.［2025湖南中考］小郑同学在学习某一历史事件时</a:t>
            </a:r>
            <a:r>
              <a:rPr lang="en-US" altLang="zh-CN" sz="2400" b="0" i="0">
                <a:solidFill>
                  <a:srgbClr val="000000"/>
                </a:solidFill>
                <a:latin typeface="Times New Roman" pitchFamily="34" charset="0"/>
                <a:ea typeface="SimSun" pitchFamily="34" charset="-122"/>
                <a:cs typeface="Times New Roman" pitchFamily="34" charset="-120"/>
              </a:rPr>
              <a:t>，设计了一张</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资料卡</a:t>
            </a:r>
            <a:r>
              <a:rPr lang="en-US" altLang="zh-CN" sz="2400" b="0" i="0" dirty="0">
                <a:solidFill>
                  <a:srgbClr val="000000"/>
                </a:solidFill>
                <a:latin typeface="Times New Roman" pitchFamily="34" charset="0"/>
                <a:ea typeface="SimSun" pitchFamily="34" charset="-122"/>
                <a:cs typeface="Times New Roman" pitchFamily="34" charset="-120"/>
              </a:rPr>
              <a:t>（见下图）。据此推测，</a:t>
            </a:r>
            <a:r>
              <a:rPr lang="en-US" altLang="zh-CN" sz="2400" b="0" i="0">
                <a:solidFill>
                  <a:srgbClr val="000000"/>
                </a:solidFill>
                <a:latin typeface="Times New Roman" pitchFamily="34" charset="0"/>
                <a:ea typeface="SimSun" pitchFamily="34" charset="-122"/>
                <a:cs typeface="Times New Roman" pitchFamily="34" charset="-120"/>
              </a:rPr>
              <a:t>他学习的是(</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4" name="QC_5_AN.14_1#461c5aeb1.bracket?vcp=1&amp;pid=66f9f579b&amp;color=0,0,0&amp;vpa=5"/>
          <p:cNvSpPr/>
          <p:nvPr/>
        </p:nvSpPr>
        <p:spPr>
          <a:xfrm>
            <a:off x="6526688" y="1322406"/>
            <a:ext cx="449263"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A</a:t>
            </a:r>
            <a:endParaRPr lang="en-US" altLang="zh-CN" sz="2400" dirty="0"/>
          </a:p>
        </p:txBody>
      </p:sp>
      <p:sp>
        <p:nvSpPr>
          <p:cNvPr id="5" name="QC_5_BD.13_3#461c5aeb1.choices?htil=2&amp;vcp=1&amp;pid=66f9f579b&amp;color=0,0,0&amp;bbb=1&amp;hs=1"/>
          <p:cNvSpPr/>
          <p:nvPr/>
        </p:nvSpPr>
        <p:spPr>
          <a:xfrm>
            <a:off x="502920" y="1870092"/>
            <a:ext cx="8778240" cy="484124"/>
          </a:xfrm>
          <a:prstGeom prst="rect">
            <a:avLst/>
          </a:prstGeom>
          <a:noFill/>
          <a:ln/>
        </p:spPr>
        <p:txBody>
          <a:bodyPr wrap="none" lIns="0" tIns="0" rIns="0" bIns="0" rtlCol="0" anchor="t"/>
          <a:lstStyle/>
          <a:p>
            <a:pPr latinLnBrk="1">
              <a:lnSpc>
                <a:spcPts val="4300"/>
              </a:lnSpc>
              <a:tabLst>
                <a:tab pos="2108835" algn="l"/>
                <a:tab pos="4497070" algn="l"/>
                <a:tab pos="6580506"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.商鞅变法</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B.孝文帝改革</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C.戊戌变法</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.王安石变法</a:t>
            </a:r>
            <a:endParaRPr lang="en-US" altLang="zh-CN" sz="2400" dirty="0"/>
          </a:p>
        </p:txBody>
      </p:sp>
      <p:sp>
        <p:nvSpPr>
          <p:cNvPr id="6" name="QC_5_AS.15_1#461c5aeb1?htil=2&amp;vcp=1&amp;pid=66f9f579b&amp;color=0,0,0&amp;bbb=1&amp;hb=1&amp;hs=1"/>
          <p:cNvSpPr/>
          <p:nvPr/>
        </p:nvSpPr>
        <p:spPr>
          <a:xfrm>
            <a:off x="502920" y="2414287"/>
            <a:ext cx="8778240" cy="484124"/>
          </a:xfrm>
          <a:prstGeom prst="rect">
            <a:avLst/>
          </a:prstGeom>
          <a:noFill/>
          <a:ln/>
        </p:spPr>
        <p:txBody>
          <a:bodyPr wrap="none" lIns="0" tIns="0" rIns="0" bIns="0" rtlCol="0" anchor="t"/>
          <a:lstStyle/>
          <a:p>
            <a:pPr algn="l" latinLnBrk="1">
              <a:lnSpc>
                <a:spcPts val="43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本题考查商鞅变法的内容。根据“推行县制”“</a:t>
            </a:r>
            <a:r>
              <a:rPr lang="en-US" altLang="zh-CN" sz="2400" b="0" i="0">
                <a:solidFill>
                  <a:srgbClr val="FF0000"/>
                </a:solidFill>
                <a:latin typeface="Times New Roman" pitchFamily="34" charset="0"/>
                <a:ea typeface="SimSun" pitchFamily="34" charset="-122"/>
                <a:cs typeface="Times New Roman" pitchFamily="34" charset="-120"/>
              </a:rPr>
              <a:t>鼓励耕织”</a:t>
            </a:r>
            <a:endParaRPr lang="en-US" altLang="zh-CN" sz="2400" dirty="0"/>
          </a:p>
        </p:txBody>
      </p:sp>
      <p:sp>
        <p:nvSpPr>
          <p:cNvPr id="7" name="QC_5_AS.15_1#461c5aeb1?htil=2&amp;vcp=1&amp;pid=66f9f579b&amp;color=0,0,0&amp;bbb=1&amp;hb=1&amp;hs=1">
            <a:extLst>
              <a:ext uri="{FF2B5EF4-FFF2-40B4-BE49-F238E27FC236}">
                <a16:creationId xmlns:a16="http://schemas.microsoft.com/office/drawing/2014/main" id="{98CACC1E-3BB7-DDB5-87CD-BC910BCB8659}"/>
              </a:ext>
            </a:extLst>
          </p:cNvPr>
          <p:cNvSpPr/>
          <p:nvPr/>
        </p:nvSpPr>
        <p:spPr>
          <a:xfrm>
            <a:off x="502920" y="2965150"/>
            <a:ext cx="11184010" cy="2709799"/>
          </a:xfrm>
          <a:prstGeom prst="rect">
            <a:avLst/>
          </a:prstGeom>
          <a:noFill/>
          <a:ln/>
        </p:spPr>
        <p:txBody>
          <a:bodyPr wrap="none" lIns="0" tIns="0" rIns="0" bIns="0" rtlCol="0" anchor="t"/>
          <a:lstStyle/>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奖励军功”并结合所学可知，这是商鞅变法的内容，A正确</a:t>
            </a:r>
            <a:r>
              <a:rPr lang="en-US" altLang="zh-CN" sz="2400" b="0" i="0">
                <a:solidFill>
                  <a:srgbClr val="FF0000"/>
                </a:solidFill>
                <a:latin typeface="Times New Roman" pitchFamily="34" charset="0"/>
                <a:ea typeface="SimSun" pitchFamily="34" charset="-122"/>
                <a:cs typeface="Times New Roman" pitchFamily="34" charset="-120"/>
              </a:rPr>
              <a:t>。孝文帝改革主要内容有</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迁都洛阳</a:t>
            </a:r>
            <a:r>
              <a:rPr lang="en-US" altLang="zh-CN" sz="2400" b="0" i="0" dirty="0">
                <a:solidFill>
                  <a:srgbClr val="FF0000"/>
                </a:solidFill>
                <a:latin typeface="Times New Roman" pitchFamily="34" charset="0"/>
                <a:ea typeface="SimSun" pitchFamily="34" charset="-122"/>
                <a:cs typeface="Times New Roman" pitchFamily="34" charset="-120"/>
              </a:rPr>
              <a:t>、推行封建化政策（说汉语、</a:t>
            </a:r>
            <a:r>
              <a:rPr lang="en-US" altLang="zh-CN" sz="2400" b="0" i="0">
                <a:solidFill>
                  <a:srgbClr val="FF0000"/>
                </a:solidFill>
                <a:latin typeface="Times New Roman" pitchFamily="34" charset="0"/>
                <a:ea typeface="SimSun" pitchFamily="34" charset="-122"/>
                <a:cs typeface="Times New Roman" pitchFamily="34" charset="-120"/>
              </a:rPr>
              <a:t>穿汉服、改汉姓</a:t>
            </a:r>
            <a:r>
              <a:rPr lang="en-US" altLang="zh-CN" sz="2400" b="0" i="0" dirty="0">
                <a:solidFill>
                  <a:srgbClr val="FF0000"/>
                </a:solidFill>
                <a:latin typeface="Times New Roman" pitchFamily="34" charset="0"/>
                <a:ea typeface="SimSun" pitchFamily="34" charset="-122"/>
                <a:cs typeface="Times New Roman" pitchFamily="34" charset="-120"/>
              </a:rPr>
              <a:t>、与汉族通婚等</a:t>
            </a:r>
            <a:r>
              <a:rPr lang="en-US" altLang="zh-CN" sz="2400" b="0" i="0">
                <a:solidFill>
                  <a:srgbClr val="FF0000"/>
                </a:solidFill>
                <a:latin typeface="Times New Roman" pitchFamily="34" charset="0"/>
                <a:ea typeface="SimSun" pitchFamily="34" charset="-122"/>
                <a:cs typeface="Times New Roman" pitchFamily="34" charset="-120"/>
              </a:rPr>
              <a:t>），与材料</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无关</a:t>
            </a:r>
            <a:r>
              <a:rPr lang="en-US" altLang="zh-CN" sz="2400" b="0" i="0" dirty="0">
                <a:solidFill>
                  <a:srgbClr val="FF0000"/>
                </a:solidFill>
                <a:latin typeface="Times New Roman" pitchFamily="34" charset="0"/>
                <a:ea typeface="SimSun" pitchFamily="34" charset="-122"/>
                <a:cs typeface="Times New Roman" pitchFamily="34" charset="-120"/>
              </a:rPr>
              <a:t>，排除B</a:t>
            </a:r>
            <a:r>
              <a:rPr lang="en-US" altLang="zh-CN" sz="2400" b="0" i="0">
                <a:solidFill>
                  <a:srgbClr val="FF0000"/>
                </a:solidFill>
                <a:latin typeface="Times New Roman" pitchFamily="34" charset="0"/>
                <a:ea typeface="SimSun" pitchFamily="34" charset="-122"/>
                <a:cs typeface="Times New Roman" pitchFamily="34" charset="-120"/>
              </a:rPr>
              <a:t>；戊戌变法主张学习西方政治制度</a:t>
            </a:r>
            <a:r>
              <a:rPr lang="en-US" altLang="zh-CN" sz="2400" b="0" i="0" dirty="0">
                <a:solidFill>
                  <a:srgbClr val="FF0000"/>
                </a:solidFill>
                <a:latin typeface="Times New Roman" pitchFamily="34" charset="0"/>
                <a:ea typeface="SimSun" pitchFamily="34" charset="-122"/>
                <a:cs typeface="Times New Roman" pitchFamily="34" charset="-120"/>
              </a:rPr>
              <a:t>，进行变法图强</a:t>
            </a:r>
            <a:r>
              <a:rPr lang="en-US" altLang="zh-CN" sz="2400" b="0" i="0">
                <a:solidFill>
                  <a:srgbClr val="FF0000"/>
                </a:solidFill>
                <a:latin typeface="Times New Roman" pitchFamily="34" charset="0"/>
                <a:ea typeface="SimSun" pitchFamily="34" charset="-122"/>
                <a:cs typeface="Times New Roman" pitchFamily="34" charset="-120"/>
              </a:rPr>
              <a:t>，内容有裁撤冗官冗</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员、鼓励私人兴办工矿企业</a:t>
            </a:r>
            <a:r>
              <a:rPr lang="en-US" altLang="zh-CN" sz="2400" b="0" i="0" dirty="0">
                <a:solidFill>
                  <a:srgbClr val="FF0000"/>
                </a:solidFill>
                <a:latin typeface="Times New Roman" pitchFamily="34" charset="0"/>
                <a:ea typeface="SimSun" pitchFamily="34" charset="-122"/>
                <a:cs typeface="Times New Roman" pitchFamily="34" charset="-120"/>
              </a:rPr>
              <a:t>、训练新式军队等，排除C</a:t>
            </a:r>
            <a:r>
              <a:rPr lang="en-US" altLang="zh-CN" sz="2400" b="0" i="0">
                <a:solidFill>
                  <a:srgbClr val="FF0000"/>
                </a:solidFill>
                <a:latin typeface="Times New Roman" pitchFamily="34" charset="0"/>
                <a:ea typeface="SimSun" pitchFamily="34" charset="-122"/>
                <a:cs typeface="Times New Roman" pitchFamily="34" charset="-120"/>
              </a:rPr>
              <a:t>；王安石变法措施有募役法、</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方田均税法</a:t>
            </a:r>
            <a:r>
              <a:rPr lang="en-US" altLang="zh-CN" sz="2400" b="0" i="0" dirty="0">
                <a:solidFill>
                  <a:srgbClr val="FF0000"/>
                </a:solidFill>
                <a:latin typeface="Times New Roman" pitchFamily="34" charset="0"/>
                <a:ea typeface="SimSun" pitchFamily="34" charset="-122"/>
                <a:cs typeface="Times New Roman" pitchFamily="34" charset="-120"/>
              </a:rPr>
              <a:t>、农田水利法、保甲法等，排除D。故选A。</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bg/>
                                          </p:spTgt>
                                        </p:tgtEl>
                                        <p:attrNameLst>
                                          <p:attrName>style.visibility</p:attrName>
                                        </p:attrNameLst>
                                      </p:cBhvr>
                                      <p:to>
                                        <p:strVal val="visible"/>
                                      </p:to>
                                    </p:set>
                                    <p:anim calcmode="lin" valueType="num">
                                      <p:cBhvr additive="base">
                                        <p:cTn id="25"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7">
                                            <p:bg/>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 calcmode="lin" valueType="num">
                                      <p:cBhvr additive="base">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txEl>
                                              <p:pRg st="0" end="0"/>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anim calcmode="lin" valueType="num">
                                      <p:cBhvr additive="base">
                                        <p:cTn id="3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
                                            <p:txEl>
                                              <p:pRg st="1" end="1"/>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 calcmode="lin" valueType="num">
                                      <p:cBhvr additive="base">
                                        <p:cTn id="3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2" end="2"/>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xEl>
                                              <p:pRg st="3" end="3"/>
                                            </p:txEl>
                                          </p:spTgt>
                                        </p:tgtEl>
                                        <p:attrNameLst>
                                          <p:attrName>style.visibility</p:attrName>
                                        </p:attrNameLst>
                                      </p:cBhvr>
                                      <p:to>
                                        <p:strVal val="visible"/>
                                      </p:to>
                                    </p:set>
                                    <p:anim calcmode="lin" valueType="num">
                                      <p:cBhvr additive="base">
                                        <p:cTn id="4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3" end="3"/>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
                                            <p:txEl>
                                              <p:pRg st="4" end="4"/>
                                            </p:txEl>
                                          </p:spTgt>
                                        </p:tgtEl>
                                        <p:attrNameLst>
                                          <p:attrName>style.visibility</p:attrName>
                                        </p:attrNameLst>
                                      </p:cBhvr>
                                      <p:to>
                                        <p:strVal val="visible"/>
                                      </p:to>
                                    </p:set>
                                    <p:anim calcmode="lin" valueType="num">
                                      <p:cBhvr additive="base">
                                        <p:cTn id="4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5_BD.16_1#5c9728851?vcp=1&amp;pid=66f9f579b&amp;color=0,0,0&amp;bt=1&amp;bbb=1&amp;hb=1"/>
          <p:cNvSpPr/>
          <p:nvPr/>
        </p:nvSpPr>
        <p:spPr>
          <a:xfrm>
            <a:off x="502920" y="1595457"/>
            <a:ext cx="11183112" cy="10333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6.［2025安徽中考］春秋战国时期，某学派主张“圣人之道，为而不争</a:t>
            </a:r>
            <a:r>
              <a:rPr lang="en-US" altLang="zh-CN" sz="2400" b="0" i="0">
                <a:solidFill>
                  <a:srgbClr val="000000"/>
                </a:solidFill>
                <a:latin typeface="Times New Roman" pitchFamily="34" charset="0"/>
                <a:ea typeface="SimSun" pitchFamily="34" charset="-122"/>
                <a:cs typeface="Times New Roman" pitchFamily="34" charset="-120"/>
              </a:rPr>
              <a:t>”。该学派是</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17_1#5c9728851.bracket?vcp=1&amp;pid=66f9f579b&amp;color=0,0,0&amp;vpa=6"/>
          <p:cNvSpPr/>
          <p:nvPr/>
        </p:nvSpPr>
        <p:spPr>
          <a:xfrm>
            <a:off x="748188" y="2142827"/>
            <a:ext cx="425450"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C</a:t>
            </a:r>
            <a:endParaRPr lang="en-US" altLang="zh-CN" sz="2400" dirty="0"/>
          </a:p>
        </p:txBody>
      </p:sp>
      <p:sp>
        <p:nvSpPr>
          <p:cNvPr id="4" name="QC_5_BD.16_2#5c9728851.choices?vcp=1&amp;pid=66f9f579b&amp;color=0,0,0&amp;bbb=1"/>
          <p:cNvSpPr/>
          <p:nvPr/>
        </p:nvSpPr>
        <p:spPr>
          <a:xfrm>
            <a:off x="502920" y="2693053"/>
            <a:ext cx="11183112" cy="484124"/>
          </a:xfrm>
          <a:prstGeom prst="rect">
            <a:avLst/>
          </a:prstGeom>
          <a:noFill/>
          <a:ln/>
        </p:spPr>
        <p:txBody>
          <a:bodyPr wrap="none" lIns="0" tIns="0" rIns="0" bIns="0" rtlCol="0" anchor="t"/>
          <a:lstStyle/>
          <a:p>
            <a:pPr latinLnBrk="1">
              <a:lnSpc>
                <a:spcPts val="4300"/>
              </a:lnSpc>
              <a:tabLst>
                <a:tab pos="2862453" algn="l"/>
                <a:tab pos="5699506" algn="l"/>
                <a:tab pos="8536559"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.儒家</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B.墨家</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C.道家</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.法家</a:t>
            </a:r>
            <a:endParaRPr lang="en-US" altLang="zh-CN" sz="2400" dirty="0"/>
          </a:p>
        </p:txBody>
      </p:sp>
      <p:sp>
        <p:nvSpPr>
          <p:cNvPr id="5" name="QC_5_AS.18_1#5c9728851?vcp=1&amp;pid=66f9f579b&amp;color=0,0,0&amp;bbb=1&amp;hb=1"/>
          <p:cNvSpPr/>
          <p:nvPr/>
        </p:nvSpPr>
        <p:spPr>
          <a:xfrm>
            <a:off x="502920" y="3243916"/>
            <a:ext cx="11183112" cy="15921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本题考查百家争鸣。根据题干“圣人之道，为而不争”并结合所学可知</a:t>
            </a:r>
            <a:r>
              <a:rPr lang="en-US" altLang="zh-CN" sz="2400" b="0" i="0">
                <a:solidFill>
                  <a:srgbClr val="FF0000"/>
                </a:solidFill>
                <a:latin typeface="Times New Roman" pitchFamily="34" charset="0"/>
                <a:ea typeface="SimSun" pitchFamily="34" charset="-122"/>
                <a:cs typeface="Times New Roman" pitchFamily="34" charset="-120"/>
              </a:rPr>
              <a:t>，这</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属于道家</a:t>
            </a:r>
            <a:r>
              <a:rPr lang="en-US" altLang="zh-CN" sz="2400" b="0" i="0" dirty="0">
                <a:solidFill>
                  <a:srgbClr val="FF0000"/>
                </a:solidFill>
                <a:latin typeface="Times New Roman" pitchFamily="34" charset="0"/>
                <a:ea typeface="SimSun" pitchFamily="34" charset="-122"/>
                <a:cs typeface="Times New Roman" pitchFamily="34" charset="-120"/>
              </a:rPr>
              <a:t>“无为而治”的思想，C符合题意。儒家主张仁爱，墨家主张“兼爱”“</a:t>
            </a:r>
            <a:r>
              <a:rPr lang="en-US" altLang="zh-CN" sz="2400" b="0" i="0">
                <a:solidFill>
                  <a:srgbClr val="FF0000"/>
                </a:solidFill>
                <a:latin typeface="Times New Roman" pitchFamily="34" charset="0"/>
                <a:ea typeface="SimSun" pitchFamily="34" charset="-122"/>
                <a:cs typeface="Times New Roman" pitchFamily="34" charset="-120"/>
              </a:rPr>
              <a:t>非攻”，</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法家主张以法治国</a:t>
            </a:r>
            <a:r>
              <a:rPr lang="en-US" altLang="zh-CN" sz="2400" b="0" i="0" dirty="0">
                <a:solidFill>
                  <a:srgbClr val="FF0000"/>
                </a:solidFill>
                <a:latin typeface="Times New Roman" pitchFamily="34" charset="0"/>
                <a:ea typeface="SimSun" pitchFamily="34" charset="-122"/>
                <a:cs typeface="Times New Roman" pitchFamily="34" charset="-120"/>
              </a:rPr>
              <a:t>，排除A、B、D。故选C。</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5_BD.19_1#1e294d06d?vcp=1&amp;pid=66f9f579b&amp;color=0,0,0&amp;bt=1&amp;bbb=1&amp;hb=1"/>
          <p:cNvSpPr/>
          <p:nvPr/>
        </p:nvSpPr>
        <p:spPr>
          <a:xfrm>
            <a:off x="502920" y="1322407"/>
            <a:ext cx="11183112" cy="10333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7.［2025山西中考］《史记·秦始皇本纪》中记载：“分天下以为三十六郡，</a:t>
            </a:r>
            <a:r>
              <a:rPr lang="en-US" altLang="zh-CN" sz="2400" b="0" i="0">
                <a:solidFill>
                  <a:srgbClr val="000000"/>
                </a:solidFill>
                <a:latin typeface="Times New Roman" pitchFamily="34" charset="0"/>
                <a:ea typeface="SimSun" pitchFamily="34" charset="-122"/>
                <a:cs typeface="Times New Roman" pitchFamily="34" charset="-120"/>
              </a:rPr>
              <a:t>郡置守、</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尉</a:t>
            </a:r>
            <a:r>
              <a:rPr lang="en-US" altLang="zh-CN" sz="2400" b="0" i="0" dirty="0">
                <a:solidFill>
                  <a:srgbClr val="000000"/>
                </a:solidFill>
                <a:latin typeface="Times New Roman" pitchFamily="34" charset="0"/>
                <a:ea typeface="SimSun" pitchFamily="34" charset="-122"/>
                <a:cs typeface="Times New Roman" pitchFamily="34" charset="-120"/>
              </a:rPr>
              <a:t>、监。”</a:t>
            </a:r>
            <a:r>
              <a:rPr lang="en-US" altLang="zh-CN" sz="2400" b="0" i="0">
                <a:solidFill>
                  <a:srgbClr val="000000"/>
                </a:solidFill>
                <a:latin typeface="Times New Roman" pitchFamily="34" charset="0"/>
                <a:ea typeface="SimSun" pitchFamily="34" charset="-122"/>
                <a:cs typeface="Times New Roman" pitchFamily="34" charset="-120"/>
              </a:rPr>
              <a:t>这反映了秦朝实行(</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20_1#1e294d06d.bracket?vcp=1&amp;pid=66f9f579b&amp;color=0,0,0&amp;vpa=7"/>
          <p:cNvSpPr/>
          <p:nvPr/>
        </p:nvSpPr>
        <p:spPr>
          <a:xfrm>
            <a:off x="4540726" y="1869776"/>
            <a:ext cx="428625"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B</a:t>
            </a:r>
            <a:endParaRPr lang="en-US" altLang="zh-CN" sz="2400" dirty="0"/>
          </a:p>
        </p:txBody>
      </p:sp>
      <p:sp>
        <p:nvSpPr>
          <p:cNvPr id="4" name="QC_5_BD.19_2#1e294d06d.choices?vcp=1&amp;pid=66f9f579b&amp;color=0,0,0&amp;bbb=1"/>
          <p:cNvSpPr/>
          <p:nvPr/>
        </p:nvSpPr>
        <p:spPr>
          <a:xfrm>
            <a:off x="502920" y="2417462"/>
            <a:ext cx="11183112" cy="484124"/>
          </a:xfrm>
          <a:prstGeom prst="rect">
            <a:avLst/>
          </a:prstGeom>
          <a:noFill/>
          <a:ln/>
        </p:spPr>
        <p:txBody>
          <a:bodyPr wrap="none" lIns="0" tIns="0" rIns="0" bIns="0" rtlCol="0" anchor="t"/>
          <a:lstStyle/>
          <a:p>
            <a:pPr latinLnBrk="1">
              <a:lnSpc>
                <a:spcPts val="4300"/>
              </a:lnSpc>
              <a:tabLst>
                <a:tab pos="2862453" algn="l"/>
                <a:tab pos="5699506" algn="l"/>
                <a:tab pos="8536559"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.分封制</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B.郡县制</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C.科举制</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.行省制</a:t>
            </a:r>
            <a:endParaRPr lang="en-US" altLang="zh-CN" sz="2400" dirty="0"/>
          </a:p>
        </p:txBody>
      </p:sp>
      <p:sp>
        <p:nvSpPr>
          <p:cNvPr id="5" name="QC_5_AS.21_1#1e294d06d?vcp=1&amp;pid=66f9f579b&amp;color=0,0,0&amp;bbb=1&amp;hb=1"/>
          <p:cNvSpPr/>
          <p:nvPr/>
        </p:nvSpPr>
        <p:spPr>
          <a:xfrm>
            <a:off x="502920" y="2968325"/>
            <a:ext cx="11183112" cy="21509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本题考查郡县制。根据题干和所学知识可知，秦朝在地方废除分封制</a:t>
            </a:r>
            <a:r>
              <a:rPr lang="en-US" altLang="zh-CN" sz="2400" b="0" i="0">
                <a:solidFill>
                  <a:srgbClr val="FF0000"/>
                </a:solidFill>
                <a:latin typeface="Times New Roman" pitchFamily="34" charset="0"/>
                <a:ea typeface="SimSun" pitchFamily="34" charset="-122"/>
                <a:cs typeface="Times New Roman" pitchFamily="34" charset="-120"/>
              </a:rPr>
              <a:t>，推</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行郡县制</a:t>
            </a:r>
            <a:r>
              <a:rPr lang="en-US" altLang="zh-CN" sz="2400" b="0" i="0" dirty="0">
                <a:solidFill>
                  <a:srgbClr val="FF0000"/>
                </a:solidFill>
                <a:latin typeface="Times New Roman" pitchFamily="34" charset="0"/>
                <a:ea typeface="SimSun" pitchFamily="34" charset="-122"/>
                <a:cs typeface="Times New Roman" pitchFamily="34" charset="-120"/>
              </a:rPr>
              <a:t>，将全国分为36郡，后增至40多郡，郡的行政长官称郡守；郡下设县</a:t>
            </a:r>
            <a:r>
              <a:rPr lang="en-US" altLang="zh-CN" sz="2400" b="0" i="0">
                <a:solidFill>
                  <a:srgbClr val="FF0000"/>
                </a:solidFill>
                <a:latin typeface="Times New Roman" pitchFamily="34" charset="0"/>
                <a:ea typeface="SimSun" pitchFamily="34" charset="-122"/>
                <a:cs typeface="Times New Roman" pitchFamily="34" charset="-120"/>
              </a:rPr>
              <a:t>，县</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的长官称县令或县长</a:t>
            </a:r>
            <a:r>
              <a:rPr lang="en-US" altLang="zh-CN" sz="2400" b="0" i="0" dirty="0">
                <a:solidFill>
                  <a:srgbClr val="FF0000"/>
                </a:solidFill>
                <a:latin typeface="Times New Roman" pitchFamily="34" charset="0"/>
                <a:ea typeface="SimSun" pitchFamily="34" charset="-122"/>
                <a:cs typeface="Times New Roman" pitchFamily="34" charset="-120"/>
              </a:rPr>
              <a:t>，B项正确，排除A项。科举制是隋朝开创的选官制度，</a:t>
            </a:r>
            <a:r>
              <a:rPr lang="en-US" altLang="zh-CN" sz="2400" b="0" i="0">
                <a:solidFill>
                  <a:srgbClr val="FF0000"/>
                </a:solidFill>
                <a:latin typeface="Times New Roman" pitchFamily="34" charset="0"/>
                <a:ea typeface="SimSun" pitchFamily="34" charset="-122"/>
                <a:cs typeface="Times New Roman" pitchFamily="34" charset="-120"/>
              </a:rPr>
              <a:t>排除C</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项</a:t>
            </a:r>
            <a:r>
              <a:rPr lang="en-US" altLang="zh-CN" sz="2400" b="0" i="0" dirty="0">
                <a:solidFill>
                  <a:srgbClr val="FF0000"/>
                </a:solidFill>
                <a:latin typeface="Times New Roman" pitchFamily="34" charset="0"/>
                <a:ea typeface="SimSun" pitchFamily="34" charset="-122"/>
                <a:cs typeface="Times New Roman" pitchFamily="34" charset="-120"/>
              </a:rPr>
              <a:t>；行省制是元朝开创的地方行政制度，排除D项。故选B。</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 calcmode="lin" valueType="num">
                                      <p:cBhvr additive="base">
                                        <p:cTn id="3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5_BD.22_1#f054823b8?vcp=1&amp;pid=66f9f579b&amp;color=0,0,0&amp;bt=1&amp;bbb=1&amp;hb=1"/>
          <p:cNvSpPr/>
          <p:nvPr/>
        </p:nvSpPr>
        <p:spPr>
          <a:xfrm>
            <a:off x="502920" y="775037"/>
            <a:ext cx="11183112" cy="15921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8.［2025重庆中考］汉高祖颁布《罢兵赐复诏》，下令“兵皆罢归家</a:t>
            </a:r>
            <a:r>
              <a:rPr lang="en-US" altLang="zh-CN" sz="2400" b="0" i="0">
                <a:solidFill>
                  <a:srgbClr val="000000"/>
                </a:solidFill>
                <a:latin typeface="Times New Roman" pitchFamily="34" charset="0"/>
                <a:ea typeface="SimSun" pitchFamily="34" charset="-122"/>
                <a:cs typeface="Times New Roman" pitchFamily="34" charset="-120"/>
              </a:rPr>
              <a:t>”，让士兵还乡务</a:t>
            </a:r>
          </a:p>
          <a:p>
            <a:pPr latinLnBrk="1">
              <a:lnSpc>
                <a:spcPts val="4400"/>
              </a:lnSpc>
            </a:pPr>
            <a:r>
              <a:rPr lang="en-US" altLang="zh-CN" sz="2400" b="0" i="0">
                <a:solidFill>
                  <a:srgbClr val="000000"/>
                </a:solidFill>
                <a:latin typeface="Times New Roman" pitchFamily="34" charset="0"/>
                <a:ea typeface="SimSun" pitchFamily="34" charset="-122"/>
                <a:cs typeface="Times New Roman" pitchFamily="34" charset="-120"/>
              </a:rPr>
              <a:t>农</a:t>
            </a:r>
            <a:r>
              <a:rPr lang="en-US" altLang="zh-CN" sz="2400" b="0" i="0" dirty="0">
                <a:solidFill>
                  <a:srgbClr val="000000"/>
                </a:solidFill>
                <a:latin typeface="Times New Roman" pitchFamily="34" charset="0"/>
                <a:ea typeface="SimSun" pitchFamily="34" charset="-122"/>
                <a:cs typeface="Times New Roman" pitchFamily="34" charset="-120"/>
              </a:rPr>
              <a:t>，并将那些因战乱、饥荒而沦为奴婢的人释放为平民</a:t>
            </a:r>
            <a:r>
              <a:rPr lang="en-US" altLang="zh-CN" sz="2400" b="0" i="0">
                <a:solidFill>
                  <a:srgbClr val="000000"/>
                </a:solidFill>
                <a:latin typeface="Times New Roman" pitchFamily="34" charset="0"/>
                <a:ea typeface="SimSun" pitchFamily="34" charset="-122"/>
                <a:cs typeface="Times New Roman" pitchFamily="34" charset="-120"/>
              </a:rPr>
              <a:t>。汉高祖推行这些政策是为</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了(</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23_1#f054823b8.bracket?vcp=1&amp;pid=66f9f579b&amp;color=0,0,0&amp;vpa=8"/>
          <p:cNvSpPr/>
          <p:nvPr/>
        </p:nvSpPr>
        <p:spPr>
          <a:xfrm>
            <a:off x="1040288" y="1881206"/>
            <a:ext cx="461963"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D</a:t>
            </a:r>
            <a:endParaRPr lang="en-US" altLang="zh-CN" sz="2400" dirty="0"/>
          </a:p>
        </p:txBody>
      </p:sp>
      <p:sp>
        <p:nvSpPr>
          <p:cNvPr id="4" name="QC_5_BD.22_2#f054823b8.choices?vcp=1&amp;pid=66f9f579b&amp;color=0,0,0&amp;bbb=1"/>
          <p:cNvSpPr/>
          <p:nvPr/>
        </p:nvSpPr>
        <p:spPr>
          <a:xfrm>
            <a:off x="502920" y="2417462"/>
            <a:ext cx="11183112" cy="484124"/>
          </a:xfrm>
          <a:prstGeom prst="rect">
            <a:avLst/>
          </a:prstGeom>
          <a:noFill/>
          <a:ln/>
        </p:spPr>
        <p:txBody>
          <a:bodyPr wrap="none" lIns="0" tIns="0" rIns="0" bIns="0" rtlCol="0" anchor="t"/>
          <a:lstStyle/>
          <a:p>
            <a:pPr latinLnBrk="1">
              <a:lnSpc>
                <a:spcPts val="4300"/>
              </a:lnSpc>
              <a:tabLst>
                <a:tab pos="2862453" algn="l"/>
                <a:tab pos="5699506" algn="l"/>
                <a:tab pos="8536559"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.加强中央集权</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B.减轻农民赋税</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C.抑制地方豪强</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.发展社会生产</a:t>
            </a:r>
            <a:endParaRPr lang="en-US" altLang="zh-CN" sz="2400" dirty="0"/>
          </a:p>
        </p:txBody>
      </p:sp>
      <p:sp>
        <p:nvSpPr>
          <p:cNvPr id="5" name="QC_5_AS.24_1#f054823b8?vcp=1&amp;pid=66f9f579b&amp;color=0,0,0&amp;bbb=1&amp;hb=1"/>
          <p:cNvSpPr/>
          <p:nvPr/>
        </p:nvSpPr>
        <p:spPr>
          <a:xfrm>
            <a:off x="502920" y="2968325"/>
            <a:ext cx="11183112" cy="27097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本题考查汉高祖休养生息政策。根据“让士兵还乡务农”可知</a:t>
            </a:r>
            <a:r>
              <a:rPr lang="en-US" altLang="zh-CN" sz="2400" b="0" i="0">
                <a:solidFill>
                  <a:srgbClr val="FF0000"/>
                </a:solidFill>
                <a:latin typeface="Times New Roman" pitchFamily="34" charset="0"/>
                <a:ea typeface="SimSun" pitchFamily="34" charset="-122"/>
                <a:cs typeface="Times New Roman" pitchFamily="34" charset="-120"/>
              </a:rPr>
              <a:t>，这可以增加</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农业生产的劳动力</a:t>
            </a:r>
            <a:r>
              <a:rPr lang="en-US" altLang="zh-CN" sz="2400" b="0" i="0" dirty="0">
                <a:solidFill>
                  <a:srgbClr val="FF0000"/>
                </a:solidFill>
                <a:latin typeface="Times New Roman" pitchFamily="34" charset="0"/>
                <a:ea typeface="SimSun" pitchFamily="34" charset="-122"/>
                <a:cs typeface="Times New Roman" pitchFamily="34" charset="-120"/>
              </a:rPr>
              <a:t>；根据“并将那些因战乱、饥荒而沦为奴婢的人释放为平民”</a:t>
            </a:r>
            <a:r>
              <a:rPr lang="en-US" altLang="zh-CN" sz="2400" b="0" i="0">
                <a:solidFill>
                  <a:srgbClr val="FF0000"/>
                </a:solidFill>
                <a:latin typeface="Times New Roman" pitchFamily="34" charset="0"/>
                <a:ea typeface="SimSun" pitchFamily="34" charset="-122"/>
                <a:cs typeface="Times New Roman" pitchFamily="34" charset="-120"/>
              </a:rPr>
              <a:t>可知，</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这能增加从事社会生产的人员</a:t>
            </a:r>
            <a:r>
              <a:rPr lang="en-US" altLang="zh-CN" sz="2400" b="0" i="0" dirty="0">
                <a:solidFill>
                  <a:srgbClr val="FF0000"/>
                </a:solidFill>
                <a:latin typeface="Times New Roman" pitchFamily="34" charset="0"/>
                <a:ea typeface="SimSun" pitchFamily="34" charset="-122"/>
                <a:cs typeface="Times New Roman" pitchFamily="34" charset="-120"/>
              </a:rPr>
              <a:t>。这些都有利于发展社会生产，D正确</a:t>
            </a:r>
            <a:r>
              <a:rPr lang="en-US" altLang="zh-CN" sz="2400" b="0" i="0">
                <a:solidFill>
                  <a:srgbClr val="FF0000"/>
                </a:solidFill>
                <a:latin typeface="Times New Roman" pitchFamily="34" charset="0"/>
                <a:ea typeface="SimSun" pitchFamily="34" charset="-122"/>
                <a:cs typeface="Times New Roman" pitchFamily="34" charset="-120"/>
              </a:rPr>
              <a:t>。加强中央集</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权主要涉及削弱地方势力</a:t>
            </a:r>
            <a:r>
              <a:rPr lang="en-US" altLang="zh-CN" sz="2400" b="0" i="0" dirty="0">
                <a:solidFill>
                  <a:srgbClr val="FF0000"/>
                </a:solidFill>
                <a:latin typeface="Times New Roman" pitchFamily="34" charset="0"/>
                <a:ea typeface="SimSun" pitchFamily="34" charset="-122"/>
                <a:cs typeface="Times New Roman" pitchFamily="34" charset="-120"/>
              </a:rPr>
              <a:t>、加强对官员的控制等方面，与材料无关，排除A</a:t>
            </a:r>
            <a:r>
              <a:rPr lang="en-US" altLang="zh-CN" sz="2400" b="0" i="0">
                <a:solidFill>
                  <a:srgbClr val="FF0000"/>
                </a:solidFill>
                <a:latin typeface="Times New Roman" pitchFamily="34" charset="0"/>
                <a:ea typeface="SimSun" pitchFamily="34" charset="-122"/>
                <a:cs typeface="Times New Roman" pitchFamily="34" charset="-120"/>
              </a:rPr>
              <a:t>；材料</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未体现减轻赋税与抑制地方豪强</a:t>
            </a:r>
            <a:r>
              <a:rPr lang="en-US" altLang="zh-CN" sz="2400" b="0" i="0" dirty="0">
                <a:solidFill>
                  <a:srgbClr val="FF0000"/>
                </a:solidFill>
                <a:latin typeface="Times New Roman" pitchFamily="34" charset="0"/>
                <a:ea typeface="SimSun" pitchFamily="34" charset="-122"/>
                <a:cs typeface="Times New Roman" pitchFamily="34" charset="-120"/>
              </a:rPr>
              <a:t>，排除B、C。故选D。</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 calcmode="lin" valueType="num">
                                      <p:cBhvr additive="base">
                                        <p:cTn id="3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additive="base">
                                        <p:cTn id="3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BD.25_1#f392385c3?vcp=1&amp;pid=66f9f579b&amp;color=0,0,0&amp;bt=1&amp;bbb=1&amp;hb=1"/>
          <p:cNvSpPr/>
          <p:nvPr/>
        </p:nvSpPr>
        <p:spPr>
          <a:xfrm>
            <a:off x="502920" y="1864696"/>
            <a:ext cx="11183112" cy="15921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9.［2025甘肃平凉中考］诏令文书作为以皇帝名义颁布的古代高级别公文</a:t>
            </a:r>
            <a:r>
              <a:rPr lang="en-US" altLang="zh-CN" sz="2400" b="0" i="0">
                <a:solidFill>
                  <a:srgbClr val="000000"/>
                </a:solidFill>
                <a:latin typeface="Times New Roman" pitchFamily="34" charset="0"/>
                <a:ea typeface="SimSun" pitchFamily="34" charset="-122"/>
                <a:cs typeface="Times New Roman" pitchFamily="34" charset="-120"/>
              </a:rPr>
              <a:t>，具有很</a:t>
            </a:r>
          </a:p>
          <a:p>
            <a:pPr latinLnBrk="1">
              <a:lnSpc>
                <a:spcPts val="4400"/>
              </a:lnSpc>
            </a:pPr>
            <a:r>
              <a:rPr lang="en-US" altLang="zh-CN" sz="2400" b="0" i="0">
                <a:solidFill>
                  <a:srgbClr val="000000"/>
                </a:solidFill>
                <a:latin typeface="Times New Roman" pitchFamily="34" charset="0"/>
                <a:ea typeface="SimSun" pitchFamily="34" charset="-122"/>
                <a:cs typeface="Times New Roman" pitchFamily="34" charset="-120"/>
              </a:rPr>
              <a:t>强的社会影响力</a:t>
            </a:r>
            <a:r>
              <a:rPr lang="en-US" altLang="zh-CN" sz="2400" b="0" i="0" dirty="0">
                <a:solidFill>
                  <a:srgbClr val="000000"/>
                </a:solidFill>
                <a:latin typeface="Times New Roman" pitchFamily="34" charset="0"/>
                <a:ea typeface="SimSun" pitchFamily="34" charset="-122"/>
                <a:cs typeface="Times New Roman" pitchFamily="34" charset="-120"/>
              </a:rPr>
              <a:t>。汉代中后期，皇帝诏令多阐述儒家理念，</a:t>
            </a:r>
            <a:r>
              <a:rPr lang="en-US" altLang="zh-CN" sz="2400" b="0" i="0">
                <a:solidFill>
                  <a:srgbClr val="000000"/>
                </a:solidFill>
                <a:latin typeface="Times New Roman" pitchFamily="34" charset="0"/>
                <a:ea typeface="SimSun" pitchFamily="34" charset="-122"/>
                <a:cs typeface="Times New Roman" pitchFamily="34" charset="-120"/>
              </a:rPr>
              <a:t>甚至大量引用儒家经典。</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这反映出当时(</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26_1#f392385c3.bracket?vcp=1&amp;pid=66f9f579b&amp;color=0,0,0&amp;vpa=9"/>
          <p:cNvSpPr/>
          <p:nvPr/>
        </p:nvSpPr>
        <p:spPr>
          <a:xfrm>
            <a:off x="2576989" y="2970866"/>
            <a:ext cx="425450"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C</a:t>
            </a:r>
            <a:endParaRPr lang="en-US" altLang="zh-CN" sz="2400" dirty="0"/>
          </a:p>
        </p:txBody>
      </p:sp>
      <p:sp>
        <p:nvSpPr>
          <p:cNvPr id="4" name="QC_5_BD.25_2#f392385c3.choices?vcp=1&amp;pid=66f9f579b&amp;color=0,0,0&amp;bbb=1"/>
          <p:cNvSpPr/>
          <p:nvPr/>
        </p:nvSpPr>
        <p:spPr>
          <a:xfrm>
            <a:off x="502920" y="3513791"/>
            <a:ext cx="11183112" cy="1033399"/>
          </a:xfrm>
          <a:prstGeom prst="rect">
            <a:avLst/>
          </a:prstGeom>
          <a:noFill/>
          <a:ln/>
        </p:spPr>
        <p:txBody>
          <a:bodyPr wrap="none" lIns="0" tIns="0" rIns="0" bIns="0" rtlCol="0" anchor="t"/>
          <a:lstStyle/>
          <a:p>
            <a:pPr latinLnBrk="1">
              <a:lnSpc>
                <a:spcPts val="4400"/>
              </a:lnSpc>
              <a:tabLst>
                <a:tab pos="5699506"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.行政效率得到提高</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.政令推行比较顺畅</a:t>
            </a:r>
            <a:endParaRPr lang="en-US" altLang="zh-CN" sz="2400" dirty="0"/>
          </a:p>
          <a:p>
            <a:pPr latinLnBrk="1">
              <a:lnSpc>
                <a:spcPts val="4200"/>
              </a:lnSpc>
              <a:tabLst>
                <a:tab pos="5699506" algn="l"/>
              </a:tabLst>
            </a:pPr>
            <a:r>
              <a:rPr lang="en-US" altLang="zh-CN" sz="2400" b="0" i="0">
                <a:solidFill>
                  <a:srgbClr val="000000"/>
                </a:solidFill>
                <a:latin typeface="Times New Roman" pitchFamily="34" charset="0"/>
                <a:ea typeface="SimSun" pitchFamily="34" charset="-122"/>
                <a:cs typeface="Times New Roman" pitchFamily="34" charset="-120"/>
              </a:rPr>
              <a:t>C.儒家思想受到尊崇</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.皇权得到空前强化</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AS.27_1#f392385c3?vcp=1&amp;pid=66f9f579b&amp;color=0,0,0&amp;bt=1&amp;bbb=1&amp;hb=1"/>
          <p:cNvSpPr/>
          <p:nvPr/>
        </p:nvSpPr>
        <p:spPr>
          <a:xfrm>
            <a:off x="502920" y="1323994"/>
            <a:ext cx="11183112" cy="38273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本题考查汉代儒家思想的地位。汉代中后期</a:t>
            </a:r>
            <a:r>
              <a:rPr lang="en-US" altLang="zh-CN" sz="2400" b="0" i="0">
                <a:solidFill>
                  <a:srgbClr val="FF0000"/>
                </a:solidFill>
                <a:latin typeface="Times New Roman" pitchFamily="34" charset="0"/>
                <a:ea typeface="SimSun" pitchFamily="34" charset="-122"/>
                <a:cs typeface="Times New Roman" pitchFamily="34" charset="-120"/>
              </a:rPr>
              <a:t>，经过董仲舒改造的儒家思想</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成为正统思想</a:t>
            </a:r>
            <a:r>
              <a:rPr lang="en-US" altLang="zh-CN" sz="2400" b="0" i="0" dirty="0">
                <a:solidFill>
                  <a:srgbClr val="FF0000"/>
                </a:solidFill>
                <a:latin typeface="Times New Roman" pitchFamily="34" charset="0"/>
                <a:ea typeface="SimSun" pitchFamily="34" charset="-122"/>
                <a:cs typeface="Times New Roman" pitchFamily="34" charset="-120"/>
              </a:rPr>
              <a:t>，皇帝诏令多阐述儒家理念、引用儒家经典，</a:t>
            </a:r>
            <a:r>
              <a:rPr lang="en-US" altLang="zh-CN" sz="2400" b="0" i="0">
                <a:solidFill>
                  <a:srgbClr val="FF0000"/>
                </a:solidFill>
                <a:latin typeface="Times New Roman" pitchFamily="34" charset="0"/>
                <a:ea typeface="SimSun" pitchFamily="34" charset="-122"/>
                <a:cs typeface="Times New Roman" pitchFamily="34" charset="-120"/>
              </a:rPr>
              <a:t>正是儒家思想受到尊崇、</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成为官方正统思想的体现</a:t>
            </a:r>
            <a:r>
              <a:rPr lang="en-US" altLang="zh-CN" sz="2400" b="0" i="0" dirty="0">
                <a:solidFill>
                  <a:srgbClr val="FF0000"/>
                </a:solidFill>
                <a:latin typeface="Times New Roman" pitchFamily="34" charset="0"/>
                <a:ea typeface="SimSun" pitchFamily="34" charset="-122"/>
                <a:cs typeface="Times New Roman" pitchFamily="34" charset="-120"/>
              </a:rPr>
              <a:t>，C正确。</a:t>
            </a:r>
            <a:r>
              <a:rPr lang="en-US" altLang="zh-CN" sz="2400" b="0" i="0">
                <a:solidFill>
                  <a:srgbClr val="FF0000"/>
                </a:solidFill>
                <a:latin typeface="Times New Roman" pitchFamily="34" charset="0"/>
                <a:ea typeface="SimSun" pitchFamily="34" charset="-122"/>
                <a:cs typeface="Times New Roman" pitchFamily="34" charset="-120"/>
              </a:rPr>
              <a:t>题干强调的是皇帝诏令对儒家理念的阐述和引用，</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未涉及行政流程</a:t>
            </a:r>
            <a:r>
              <a:rPr lang="en-US" altLang="zh-CN" sz="2400" b="0" i="0" dirty="0">
                <a:solidFill>
                  <a:srgbClr val="FF0000"/>
                </a:solidFill>
                <a:latin typeface="Times New Roman" pitchFamily="34" charset="0"/>
                <a:ea typeface="SimSun" pitchFamily="34" charset="-122"/>
                <a:cs typeface="Times New Roman" pitchFamily="34" charset="-120"/>
              </a:rPr>
              <a:t>、办事速度等行政效率相关内容，A错误</a:t>
            </a:r>
            <a:r>
              <a:rPr lang="en-US" altLang="zh-CN" sz="2400" b="0" i="0">
                <a:solidFill>
                  <a:srgbClr val="FF0000"/>
                </a:solidFill>
                <a:latin typeface="Times New Roman" pitchFamily="34" charset="0"/>
                <a:ea typeface="SimSun" pitchFamily="34" charset="-122"/>
                <a:cs typeface="Times New Roman" pitchFamily="34" charset="-120"/>
              </a:rPr>
              <a:t>；材料重点是汉代中后期</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皇帝诏令体现儒家思想</a:t>
            </a:r>
            <a:r>
              <a:rPr lang="en-US" altLang="zh-CN" sz="2400" b="0" i="0" dirty="0">
                <a:solidFill>
                  <a:srgbClr val="FF0000"/>
                </a:solidFill>
                <a:latin typeface="Times New Roman" pitchFamily="34" charset="0"/>
                <a:ea typeface="SimSun" pitchFamily="34" charset="-122"/>
                <a:cs typeface="Times New Roman" pitchFamily="34" charset="-120"/>
              </a:rPr>
              <a:t>，而非政令在执行过程中的顺畅程度，B错误</a:t>
            </a:r>
            <a:r>
              <a:rPr lang="en-US" altLang="zh-CN" sz="2400" b="0" i="0">
                <a:solidFill>
                  <a:srgbClr val="FF0000"/>
                </a:solidFill>
                <a:latin typeface="Times New Roman" pitchFamily="34" charset="0"/>
                <a:ea typeface="SimSun" pitchFamily="34" charset="-122"/>
                <a:cs typeface="Times New Roman" pitchFamily="34" charset="-120"/>
              </a:rPr>
              <a:t>；皇权强化更多</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体现在削弱相权</a:t>
            </a:r>
            <a:r>
              <a:rPr lang="en-US" altLang="zh-CN" sz="2400" b="0" i="0" dirty="0">
                <a:solidFill>
                  <a:srgbClr val="FF0000"/>
                </a:solidFill>
                <a:latin typeface="Times New Roman" pitchFamily="34" charset="0"/>
                <a:ea typeface="SimSun" pitchFamily="34" charset="-122"/>
                <a:cs typeface="Times New Roman" pitchFamily="34" charset="-120"/>
              </a:rPr>
              <a:t>、加强中央集权等权力控制方面，</a:t>
            </a:r>
            <a:r>
              <a:rPr lang="en-US" altLang="zh-CN" sz="2400" b="0" i="0">
                <a:solidFill>
                  <a:srgbClr val="FF0000"/>
                </a:solidFill>
                <a:latin typeface="Times New Roman" pitchFamily="34" charset="0"/>
                <a:ea typeface="SimSun" pitchFamily="34" charset="-122"/>
                <a:cs typeface="Times New Roman" pitchFamily="34" charset="-120"/>
              </a:rPr>
              <a:t>题干中诏令对儒家思想的运用，</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不能直接说明皇权</a:t>
            </a:r>
            <a:r>
              <a:rPr lang="en-US" altLang="zh-CN" sz="2400" b="0" i="0" dirty="0">
                <a:solidFill>
                  <a:srgbClr val="FF0000"/>
                </a:solidFill>
                <a:latin typeface="Times New Roman" pitchFamily="34" charset="0"/>
                <a:ea typeface="SimSun" pitchFamily="34" charset="-122"/>
                <a:cs typeface="Times New Roman" pitchFamily="34" charset="-120"/>
              </a:rPr>
              <a:t>“空前强化”，且“空前强化”一般指明清时期，D错误。故选C。</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additive="base">
                                        <p:cTn id="1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 calcmode="lin" valueType="num">
                                      <p:cBhvr additive="base">
                                        <p:cTn id="3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BD.28_1#bc6509038?vcp=1&amp;pid=66f9f579b&amp;color=0,0,0&amp;bt=1&amp;bbb=1&amp;hb=1"/>
          <p:cNvSpPr/>
          <p:nvPr/>
        </p:nvSpPr>
        <p:spPr>
          <a:xfrm>
            <a:off x="502920" y="1323677"/>
            <a:ext cx="11183112" cy="15921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10.［2025河北中考］欧洲人最早记录中国时把中国称作“赛里斯”（意为“</a:t>
            </a:r>
            <a:r>
              <a:rPr lang="en-US" altLang="zh-CN" sz="2400" b="0" i="0">
                <a:solidFill>
                  <a:srgbClr val="000000"/>
                </a:solidFill>
                <a:latin typeface="Times New Roman" pitchFamily="34" charset="0"/>
                <a:ea typeface="SimSun" pitchFamily="34" charset="-122"/>
                <a:cs typeface="Times New Roman" pitchFamily="34" charset="-120"/>
              </a:rPr>
              <a:t>丝之国”）。</a:t>
            </a:r>
          </a:p>
          <a:p>
            <a:pPr latinLnBrk="1">
              <a:lnSpc>
                <a:spcPts val="4400"/>
              </a:lnSpc>
            </a:pPr>
            <a:r>
              <a:rPr lang="en-US" altLang="zh-CN" sz="2400" b="0" i="0">
                <a:solidFill>
                  <a:srgbClr val="000000"/>
                </a:solidFill>
                <a:latin typeface="Times New Roman" pitchFamily="34" charset="0"/>
                <a:ea typeface="SimSun" pitchFamily="34" charset="-122"/>
                <a:cs typeface="Times New Roman" pitchFamily="34" charset="-120"/>
              </a:rPr>
              <a:t>公元前后的欧洲文献中</a:t>
            </a:r>
            <a:r>
              <a:rPr lang="en-US" altLang="zh-CN" sz="2400" b="0" i="0" dirty="0">
                <a:solidFill>
                  <a:srgbClr val="000000"/>
                </a:solidFill>
                <a:latin typeface="Times New Roman" pitchFamily="34" charset="0"/>
                <a:ea typeface="SimSun" pitchFamily="34" charset="-122"/>
                <a:cs typeface="Times New Roman" pitchFamily="34" charset="-120"/>
              </a:rPr>
              <a:t>，涉及中国时多见“远赴赛里斯以取衣料”“生丝</a:t>
            </a:r>
            <a:r>
              <a:rPr lang="en-US" altLang="zh-CN" sz="2400" b="0" i="0">
                <a:solidFill>
                  <a:srgbClr val="000000"/>
                </a:solidFill>
                <a:latin typeface="Times New Roman" pitchFamily="34" charset="0"/>
                <a:ea typeface="SimSun" pitchFamily="34" charset="-122"/>
                <a:cs typeface="Times New Roman" pitchFamily="34" charset="-120"/>
              </a:rPr>
              <a:t>、丝线及所成</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之绸缎</a:t>
            </a:r>
            <a:r>
              <a:rPr lang="en-US" altLang="zh-CN" sz="2400" b="0" i="0" dirty="0">
                <a:solidFill>
                  <a:srgbClr val="000000"/>
                </a:solidFill>
                <a:latin typeface="Times New Roman" pitchFamily="34" charset="0"/>
                <a:ea typeface="SimSun" pitchFamily="34" charset="-122"/>
                <a:cs typeface="Times New Roman" pitchFamily="34" charset="-120"/>
              </a:rPr>
              <a:t>”等记载。由此可见，</a:t>
            </a:r>
            <a:r>
              <a:rPr lang="en-US" altLang="zh-CN" sz="2400" b="0" i="0">
                <a:solidFill>
                  <a:srgbClr val="000000"/>
                </a:solidFill>
                <a:latin typeface="Times New Roman" pitchFamily="34" charset="0"/>
                <a:ea typeface="SimSun" pitchFamily="34" charset="-122"/>
                <a:cs typeface="Times New Roman" pitchFamily="34" charset="-120"/>
              </a:rPr>
              <a:t>当时欧洲人认为代表中国的物品是(</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29_1#bc6509038.bracket?vcp=1&amp;pid=66f9f579b&amp;color=0,0,0&amp;vpa=10"/>
          <p:cNvSpPr/>
          <p:nvPr/>
        </p:nvSpPr>
        <p:spPr>
          <a:xfrm>
            <a:off x="9112727" y="2429846"/>
            <a:ext cx="425450"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C</a:t>
            </a:r>
            <a:endParaRPr lang="en-US" altLang="zh-CN" sz="2400" dirty="0"/>
          </a:p>
        </p:txBody>
      </p:sp>
      <p:sp>
        <p:nvSpPr>
          <p:cNvPr id="4" name="QC_5_BD.28_2#bc6509038.choices?vcp=1&amp;pid=66f9f579b&amp;color=0,0,0&amp;bbb=1"/>
          <p:cNvSpPr/>
          <p:nvPr/>
        </p:nvSpPr>
        <p:spPr>
          <a:xfrm>
            <a:off x="502920" y="2966102"/>
            <a:ext cx="11183112" cy="484124"/>
          </a:xfrm>
          <a:prstGeom prst="rect">
            <a:avLst/>
          </a:prstGeom>
          <a:noFill/>
          <a:ln/>
        </p:spPr>
        <p:txBody>
          <a:bodyPr wrap="none" lIns="0" tIns="0" rIns="0" bIns="0" rtlCol="0" anchor="t"/>
          <a:lstStyle/>
          <a:p>
            <a:pPr latinLnBrk="1">
              <a:lnSpc>
                <a:spcPts val="4300"/>
              </a:lnSpc>
              <a:tabLst>
                <a:tab pos="3091053" algn="l"/>
                <a:tab pos="5851906" algn="l"/>
                <a:tab pos="8612759"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.青铜器</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B.铁器</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C.丝绸</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.茶叶</a:t>
            </a:r>
            <a:endParaRPr lang="en-US" altLang="zh-CN" sz="2400" dirty="0"/>
          </a:p>
        </p:txBody>
      </p:sp>
      <p:sp>
        <p:nvSpPr>
          <p:cNvPr id="5" name="QC_5_AS.30_1#bc6509038?vcp=1&amp;pid=66f9f579b&amp;color=0,0,0&amp;bbb=1&amp;hb=1"/>
          <p:cNvSpPr/>
          <p:nvPr/>
        </p:nvSpPr>
        <p:spPr>
          <a:xfrm>
            <a:off x="502920" y="3516965"/>
            <a:ext cx="11183112" cy="15921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本题考查丝绸在古代中外经济文化交流中的地位。根据“丝之国”“生丝</a:t>
            </a:r>
            <a:r>
              <a:rPr lang="en-US" altLang="zh-CN" sz="2400" b="0" i="0">
                <a:solidFill>
                  <a:srgbClr val="FF0000"/>
                </a:solidFill>
                <a:latin typeface="Times New Roman" pitchFamily="34" charset="0"/>
                <a:ea typeface="SimSun" pitchFamily="34" charset="-122"/>
                <a:cs typeface="Times New Roman" pitchFamily="34" charset="-120"/>
              </a:rPr>
              <a:t>、丝</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线及所成之绸缎</a:t>
            </a:r>
            <a:r>
              <a:rPr lang="en-US" altLang="zh-CN" sz="2400" b="0" i="0" dirty="0">
                <a:solidFill>
                  <a:srgbClr val="FF0000"/>
                </a:solidFill>
                <a:latin typeface="Times New Roman" pitchFamily="34" charset="0"/>
                <a:ea typeface="SimSun" pitchFamily="34" charset="-122"/>
                <a:cs typeface="Times New Roman" pitchFamily="34" charset="-120"/>
              </a:rPr>
              <a:t>”可知，当时欧洲人认为代表中国的物品是丝绸，C项正确。</a:t>
            </a:r>
            <a:r>
              <a:rPr lang="en-US" altLang="zh-CN" sz="2400" b="0" i="0">
                <a:solidFill>
                  <a:srgbClr val="FF0000"/>
                </a:solidFill>
                <a:latin typeface="Times New Roman" pitchFamily="34" charset="0"/>
                <a:ea typeface="SimSun" pitchFamily="34" charset="-122"/>
                <a:cs typeface="Times New Roman" pitchFamily="34" charset="-120"/>
              </a:rPr>
              <a:t>青铜器、</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铁器</a:t>
            </a:r>
            <a:r>
              <a:rPr lang="en-US" altLang="zh-CN" sz="2400" b="0" i="0" dirty="0">
                <a:solidFill>
                  <a:srgbClr val="FF0000"/>
                </a:solidFill>
                <a:latin typeface="Times New Roman" pitchFamily="34" charset="0"/>
                <a:ea typeface="SimSun" pitchFamily="34" charset="-122"/>
                <a:cs typeface="Times New Roman" pitchFamily="34" charset="-120"/>
              </a:rPr>
              <a:t>、茶叶在材料中均未涉及，排除A、B、D项。故选C。</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BD.31_1#3d723937e?vcp=1&amp;pid=66f9f579b&amp;color=0,0,0&amp;bt=1&amp;bbb=1&amp;hb=1"/>
          <p:cNvSpPr/>
          <p:nvPr/>
        </p:nvSpPr>
        <p:spPr>
          <a:xfrm>
            <a:off x="502920" y="1862156"/>
            <a:ext cx="11183112" cy="1592199"/>
          </a:xfrm>
          <a:prstGeom prst="rect">
            <a:avLst/>
          </a:prstGeom>
          <a:noFill/>
          <a:ln/>
        </p:spPr>
        <p:txBody>
          <a:bodyPr wrap="none" lIns="0" tIns="0" rIns="0" bIns="0" rtlCol="0" anchor="t"/>
          <a:lstStyle/>
          <a:p>
            <a:pPr algn="l" latinLnBrk="1">
              <a:lnSpc>
                <a:spcPts val="4400"/>
              </a:lnSpc>
            </a:pPr>
            <a:r>
              <a:rPr lang="en-US" altLang="zh-CN" sz="2400" b="0" i="0">
                <a:solidFill>
                  <a:srgbClr val="000000"/>
                </a:solidFill>
                <a:latin typeface="Times New Roman" pitchFamily="34" charset="0"/>
                <a:ea typeface="SimSun" pitchFamily="34" charset="-122"/>
                <a:cs typeface="Times New Roman" pitchFamily="34" charset="-120"/>
              </a:rPr>
              <a:t>11.</a:t>
            </a:r>
            <a:r>
              <a:rPr lang="en-US" altLang="zh-CN" sz="900" b="0" i="0" kern="0">
                <a:solidFill>
                  <a:srgbClr val="FFFFFF"/>
                </a:solidFill>
                <a:latin typeface="SimSun" panose="02010600030101010101" pitchFamily="2" charset="-122"/>
                <a:ea typeface="SimSun" pitchFamily="34" charset="-122"/>
                <a:cs typeface="Times New Roma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2025天津中考］有学者认为，研究秦统一中国的历史</a:t>
            </a:r>
            <a:r>
              <a:rPr lang="en-US" altLang="zh-CN" sz="2400" b="0" i="0">
                <a:solidFill>
                  <a:srgbClr val="000000"/>
                </a:solidFill>
                <a:latin typeface="Times New Roman" pitchFamily="34" charset="0"/>
                <a:ea typeface="SimSun" pitchFamily="34" charset="-122"/>
                <a:cs typeface="Times New Roman" pitchFamily="34" charset="-120"/>
              </a:rPr>
              <a:t>，离开睡虎地秦简</a:t>
            </a:r>
          </a:p>
          <a:p>
            <a:pPr latinLnBrk="1">
              <a:lnSpc>
                <a:spcPts val="4400"/>
              </a:lnSpc>
            </a:pPr>
            <a:r>
              <a:rPr lang="en-US" altLang="zh-CN" sz="2400" b="0" i="0">
                <a:solidFill>
                  <a:srgbClr val="000000"/>
                </a:solidFill>
                <a:latin typeface="Times New Roman" pitchFamily="34" charset="0"/>
                <a:ea typeface="SimSun" pitchFamily="34" charset="-122"/>
                <a:cs typeface="Times New Roman" pitchFamily="34" charset="-120"/>
              </a:rPr>
              <a:t>等出土史料是很难的</a:t>
            </a:r>
            <a:r>
              <a:rPr lang="en-US" altLang="zh-CN" sz="2400" b="0" i="0" dirty="0">
                <a:solidFill>
                  <a:srgbClr val="000000"/>
                </a:solidFill>
                <a:latin typeface="Times New Roman" pitchFamily="34" charset="0"/>
                <a:ea typeface="SimSun" pitchFamily="34" charset="-122"/>
                <a:cs typeface="Times New Roman" pitchFamily="34" charset="-120"/>
              </a:rPr>
              <a:t>，仅依靠《史记》作为基本史料显然不够了</a:t>
            </a:r>
            <a:r>
              <a:rPr lang="en-US" altLang="zh-CN" sz="2400" b="0" i="0">
                <a:solidFill>
                  <a:srgbClr val="000000"/>
                </a:solidFill>
                <a:latin typeface="Times New Roman" pitchFamily="34" charset="0"/>
                <a:ea typeface="SimSun" pitchFamily="34" charset="-122"/>
                <a:cs typeface="Times New Roman" pitchFamily="34" charset="-120"/>
              </a:rPr>
              <a:t>。对这一观点理解</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准确的是(</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pic>
        <p:nvPicPr>
          <p:cNvPr id="3" name="QC_5_BD.31_1#3d723937e?vcp=1&amp;pid=66f9f579b&amp;color=0,0,0&amp;tib=255,255,255&amp;ii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8364" y="1912448"/>
            <a:ext cx="960120" cy="4480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AN.32_1#3d723937e.bracket?vcp=1&amp;pid=66f9f579b&amp;color=0,0,0&amp;vpa=11"/>
          <p:cNvSpPr/>
          <p:nvPr/>
        </p:nvSpPr>
        <p:spPr>
          <a:xfrm>
            <a:off x="1967389" y="2968326"/>
            <a:ext cx="425450"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C</a:t>
            </a:r>
            <a:endParaRPr lang="en-US" altLang="zh-CN" sz="2400" dirty="0"/>
          </a:p>
        </p:txBody>
      </p:sp>
      <p:sp>
        <p:nvSpPr>
          <p:cNvPr id="5" name="QC_5_BD.31_2#3d723937e.choices?vcp=1&amp;pid=66f9f579b&amp;color=0,0,0&amp;bbb=1"/>
          <p:cNvSpPr/>
          <p:nvPr/>
        </p:nvSpPr>
        <p:spPr>
          <a:xfrm>
            <a:off x="502920" y="3516331"/>
            <a:ext cx="11183112" cy="1033399"/>
          </a:xfrm>
          <a:prstGeom prst="rect">
            <a:avLst/>
          </a:prstGeom>
          <a:noFill/>
          <a:ln/>
        </p:spPr>
        <p:txBody>
          <a:bodyPr wrap="none" lIns="0" tIns="0" rIns="0" bIns="0" rtlCol="0" anchor="t"/>
          <a:lstStyle/>
          <a:p>
            <a:pPr latinLnBrk="1">
              <a:lnSpc>
                <a:spcPts val="4400"/>
              </a:lnSpc>
              <a:tabLst>
                <a:tab pos="5699506" algn="l"/>
              </a:tabLst>
            </a:pPr>
            <a:r>
              <a:rPr lang="en-US" altLang="zh-CN" sz="2400" b="0" i="0" dirty="0">
                <a:solidFill>
                  <a:srgbClr val="000000"/>
                </a:solidFill>
                <a:latin typeface="Times New Roman" pitchFamily="34" charset="0"/>
                <a:ea typeface="SimSun" pitchFamily="34" charset="-122"/>
                <a:cs typeface="Times New Roman" pitchFamily="34" charset="-120"/>
              </a:rPr>
              <a:t>A.《史记</a:t>
            </a:r>
            <a:r>
              <a:rPr lang="en-US" altLang="zh-CN" sz="2400" b="0" i="0">
                <a:solidFill>
                  <a:srgbClr val="000000"/>
                </a:solidFill>
                <a:latin typeface="Times New Roman" pitchFamily="34" charset="0"/>
                <a:ea typeface="SimSun" pitchFamily="34" charset="-122"/>
                <a:cs typeface="Times New Roman" pitchFamily="34" charset="-120"/>
              </a:rPr>
              <a:t>》没有研究价值</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.睡虎地秦简史料价值更高</a:t>
            </a:r>
            <a:endParaRPr lang="en-US" altLang="zh-CN" sz="2400" dirty="0"/>
          </a:p>
          <a:p>
            <a:pPr latinLnBrk="1">
              <a:lnSpc>
                <a:spcPts val="4200"/>
              </a:lnSpc>
              <a:tabLst>
                <a:tab pos="5699506" algn="l"/>
              </a:tabLst>
            </a:pPr>
            <a:r>
              <a:rPr lang="en-US" altLang="zh-CN" sz="2400" b="0" i="0">
                <a:solidFill>
                  <a:srgbClr val="000000"/>
                </a:solidFill>
                <a:latin typeface="Times New Roman" pitchFamily="34" charset="0"/>
                <a:ea typeface="SimSun" pitchFamily="34" charset="-122"/>
                <a:cs typeface="Times New Roman" pitchFamily="34" charset="-120"/>
              </a:rPr>
              <a:t>C.秦的研究应综合多种史料</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.个人立场影响史学研究</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AS.33_1#3d723937e?vcp=1&amp;pid=66f9f579b&amp;color=0,0,0&amp;bt=1&amp;bbb=1&amp;hb=1"/>
          <p:cNvSpPr/>
          <p:nvPr/>
        </p:nvSpPr>
        <p:spPr>
          <a:xfrm>
            <a:off x="502920" y="1323994"/>
            <a:ext cx="11183112" cy="38273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本题考查史料实证。根据题干和所学知识可知</a:t>
            </a:r>
            <a:r>
              <a:rPr lang="en-US" altLang="zh-CN" sz="2400" b="0" i="0">
                <a:solidFill>
                  <a:srgbClr val="FF0000"/>
                </a:solidFill>
                <a:latin typeface="Times New Roman" pitchFamily="34" charset="0"/>
                <a:ea typeface="SimSun" pitchFamily="34" charset="-122"/>
                <a:cs typeface="Times New Roman" pitchFamily="34" charset="-120"/>
              </a:rPr>
              <a:t>，睡虎地秦简等出土史料能</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印证</a:t>
            </a:r>
            <a:r>
              <a:rPr lang="en-US" altLang="zh-CN" sz="2400" b="0" i="0" dirty="0">
                <a:solidFill>
                  <a:srgbClr val="FF0000"/>
                </a:solidFill>
                <a:latin typeface="Times New Roman" pitchFamily="34" charset="0"/>
                <a:ea typeface="SimSun" pitchFamily="34" charset="-122"/>
                <a:cs typeface="Times New Roman" pitchFamily="34" charset="-120"/>
              </a:rPr>
              <a:t>《史记》等文献的记载。学者主张历史研究需结合文献与考古史料</a:t>
            </a:r>
            <a:r>
              <a:rPr lang="en-US" altLang="zh-CN" sz="2400" b="0" i="0">
                <a:solidFill>
                  <a:srgbClr val="FF0000"/>
                </a:solidFill>
                <a:latin typeface="Times New Roman" pitchFamily="34" charset="0"/>
                <a:ea typeface="SimSun" pitchFamily="34" charset="-122"/>
                <a:cs typeface="Times New Roman" pitchFamily="34" charset="-120"/>
              </a:rPr>
              <a:t>，多角度印</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证历史</a:t>
            </a:r>
            <a:r>
              <a:rPr lang="en-US" altLang="zh-CN" sz="2400" b="0" i="0" dirty="0">
                <a:solidFill>
                  <a:srgbClr val="FF0000"/>
                </a:solidFill>
                <a:latin typeface="Times New Roman" pitchFamily="34" charset="0"/>
                <a:ea typeface="SimSun" pitchFamily="34" charset="-122"/>
                <a:cs typeface="Times New Roman" pitchFamily="34" charset="-120"/>
              </a:rPr>
              <a:t>、研究历史，C项正确。学者仅指出一部《史记</a:t>
            </a:r>
            <a:r>
              <a:rPr lang="en-US" altLang="zh-CN" sz="2400" b="0" i="0">
                <a:solidFill>
                  <a:srgbClr val="FF0000"/>
                </a:solidFill>
                <a:latin typeface="Times New Roman" pitchFamily="34" charset="0"/>
                <a:ea typeface="SimSun" pitchFamily="34" charset="-122"/>
                <a:cs typeface="Times New Roman" pitchFamily="34" charset="-120"/>
              </a:rPr>
              <a:t>》不足以研究秦统一中国的历</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史</a:t>
            </a:r>
            <a:r>
              <a:rPr lang="en-US" altLang="zh-CN" sz="2400" b="0" i="0" dirty="0">
                <a:solidFill>
                  <a:srgbClr val="FF0000"/>
                </a:solidFill>
                <a:latin typeface="Times New Roman" pitchFamily="34" charset="0"/>
                <a:ea typeface="SimSun" pitchFamily="34" charset="-122"/>
                <a:cs typeface="Times New Roman" pitchFamily="34" charset="-120"/>
              </a:rPr>
              <a:t>，而非否定其价值，排除A项；睡虎地秦简作为考古发现的第一手史料</a:t>
            </a:r>
            <a:r>
              <a:rPr lang="en-US" altLang="zh-CN" sz="2400" b="0" i="0">
                <a:solidFill>
                  <a:srgbClr val="FF0000"/>
                </a:solidFill>
                <a:latin typeface="Times New Roman" pitchFamily="34" charset="0"/>
                <a:ea typeface="SimSun" pitchFamily="34" charset="-122"/>
                <a:cs typeface="Times New Roman" pitchFamily="34" charset="-120"/>
              </a:rPr>
              <a:t>，对研究</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秦统一中国具有独特价值</a:t>
            </a:r>
            <a:r>
              <a:rPr lang="en-US" altLang="zh-CN" sz="2400" b="0" i="0" dirty="0">
                <a:solidFill>
                  <a:srgbClr val="FF0000"/>
                </a:solidFill>
                <a:latin typeface="Times New Roman" pitchFamily="34" charset="0"/>
                <a:ea typeface="SimSun" pitchFamily="34" charset="-122"/>
                <a:cs typeface="Times New Roman" pitchFamily="34" charset="-120"/>
              </a:rPr>
              <a:t>，《史记》作为汉代文献，属于二手史料</a:t>
            </a:r>
            <a:r>
              <a:rPr lang="en-US" altLang="zh-CN" sz="2400" b="0" i="0">
                <a:solidFill>
                  <a:srgbClr val="FF0000"/>
                </a:solidFill>
                <a:latin typeface="Times New Roman" pitchFamily="34" charset="0"/>
                <a:ea typeface="SimSun" pitchFamily="34" charset="-122"/>
                <a:cs typeface="Times New Roman" pitchFamily="34" charset="-120"/>
              </a:rPr>
              <a:t>，但学者观点的</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核心是历史研究应综合运用史料</a:t>
            </a:r>
            <a:r>
              <a:rPr lang="en-US" altLang="zh-CN" sz="2400" b="0" i="0" dirty="0">
                <a:solidFill>
                  <a:srgbClr val="FF0000"/>
                </a:solidFill>
                <a:latin typeface="Times New Roman" pitchFamily="34" charset="0"/>
                <a:ea typeface="SimSun" pitchFamily="34" charset="-122"/>
                <a:cs typeface="Times New Roman" pitchFamily="34" charset="-120"/>
              </a:rPr>
              <a:t>，而非比较两者史料价值，排除B项</a:t>
            </a:r>
            <a:r>
              <a:rPr lang="en-US" altLang="zh-CN" sz="2400" b="0" i="0">
                <a:solidFill>
                  <a:srgbClr val="FF0000"/>
                </a:solidFill>
                <a:latin typeface="Times New Roman" pitchFamily="34" charset="0"/>
                <a:ea typeface="SimSun" pitchFamily="34" charset="-122"/>
                <a:cs typeface="Times New Roman" pitchFamily="34" charset="-120"/>
              </a:rPr>
              <a:t>；题干未提及研</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究者的立场对历史研究的影响</a:t>
            </a:r>
            <a:r>
              <a:rPr lang="en-US" altLang="zh-CN" sz="2400" b="0" i="0" dirty="0">
                <a:solidFill>
                  <a:srgbClr val="FF0000"/>
                </a:solidFill>
                <a:latin typeface="Times New Roman" pitchFamily="34" charset="0"/>
                <a:ea typeface="SimSun" pitchFamily="34" charset="-122"/>
                <a:cs typeface="Times New Roman" pitchFamily="34" charset="-120"/>
              </a:rPr>
              <a:t>，排除D项。故选C。</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additive="base">
                                        <p:cTn id="1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 calcmode="lin" valueType="num">
                                      <p:cBhvr additive="base">
                                        <p:cTn id="3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BD.34_1#d813635ec?vcp=1&amp;pid=66f9f579b&amp;color=0,0,0&amp;bt=1&amp;bbb=1&amp;hb=1"/>
          <p:cNvSpPr/>
          <p:nvPr/>
        </p:nvSpPr>
        <p:spPr>
          <a:xfrm>
            <a:off x="502920" y="1864696"/>
            <a:ext cx="11183112" cy="15921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12.［2025新疆中考］东晋南朝时期，浙江上虞、余姚</a:t>
            </a:r>
            <a:r>
              <a:rPr lang="en-US" altLang="zh-CN" sz="2400" b="0" i="0">
                <a:solidFill>
                  <a:srgbClr val="000000"/>
                </a:solidFill>
                <a:latin typeface="Times New Roman" pitchFamily="34" charset="0"/>
                <a:ea typeface="SimSun" pitchFamily="34" charset="-122"/>
                <a:cs typeface="Times New Roman" pitchFamily="34" charset="-120"/>
              </a:rPr>
              <a:t>、绍兴等地出现了分布地区广</a:t>
            </a:r>
          </a:p>
          <a:p>
            <a:pPr latinLnBrk="1">
              <a:lnSpc>
                <a:spcPts val="4400"/>
              </a:lnSpc>
            </a:pPr>
            <a:r>
              <a:rPr lang="en-US" altLang="zh-CN" sz="2400" b="0" i="0">
                <a:solidFill>
                  <a:srgbClr val="000000"/>
                </a:solidFill>
                <a:latin typeface="Times New Roman" pitchFamily="34" charset="0"/>
                <a:ea typeface="SimSun" pitchFamily="34" charset="-122"/>
                <a:cs typeface="Times New Roman" pitchFamily="34" charset="-120"/>
              </a:rPr>
              <a:t>泛</a:t>
            </a:r>
            <a:r>
              <a:rPr lang="en-US" altLang="zh-CN" sz="2400" b="0" i="0" dirty="0">
                <a:solidFill>
                  <a:srgbClr val="000000"/>
                </a:solidFill>
                <a:latin typeface="Times New Roman" pitchFamily="34" charset="0"/>
                <a:ea typeface="SimSun" pitchFamily="34" charset="-122"/>
                <a:cs typeface="Times New Roman" pitchFamily="34" charset="-120"/>
              </a:rPr>
              <a:t>、产品风格一致的瓷窑体系。其烧制的青瓷釉色灰青，透明而润泽，</a:t>
            </a:r>
            <a:r>
              <a:rPr lang="en-US" altLang="zh-CN" sz="2400" b="0" i="0">
                <a:solidFill>
                  <a:srgbClr val="000000"/>
                </a:solidFill>
                <a:latin typeface="Times New Roman" pitchFamily="34" charset="0"/>
                <a:ea typeface="SimSun" pitchFamily="34" charset="-122"/>
                <a:cs typeface="Times New Roman" pitchFamily="34" charset="-120"/>
              </a:rPr>
              <a:t>洁莹如玉，</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在当地能大量生产</a:t>
            </a:r>
            <a:r>
              <a:rPr lang="en-US" altLang="zh-CN" sz="2400" b="0" i="0" dirty="0">
                <a:solidFill>
                  <a:srgbClr val="000000"/>
                </a:solidFill>
                <a:latin typeface="Times New Roman" pitchFamily="34" charset="0"/>
                <a:ea typeface="SimSun" pitchFamily="34" charset="-122"/>
                <a:cs typeface="Times New Roman" pitchFamily="34" charset="-120"/>
              </a:rPr>
              <a:t>。</a:t>
            </a:r>
            <a:r>
              <a:rPr lang="en-US" altLang="zh-CN" sz="2400" b="0" i="0">
                <a:solidFill>
                  <a:srgbClr val="000000"/>
                </a:solidFill>
                <a:latin typeface="Times New Roman" pitchFamily="34" charset="0"/>
                <a:ea typeface="SimSun" pitchFamily="34" charset="-122"/>
                <a:cs typeface="Times New Roman" pitchFamily="34" charset="-120"/>
              </a:rPr>
              <a:t>这反映出(</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35_1#d813635ec.bracket?vcp=1&amp;pid=66f9f579b&amp;color=0,0,0&amp;vpa=12"/>
          <p:cNvSpPr/>
          <p:nvPr/>
        </p:nvSpPr>
        <p:spPr>
          <a:xfrm>
            <a:off x="4697889" y="2970866"/>
            <a:ext cx="461963"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D</a:t>
            </a:r>
            <a:endParaRPr lang="en-US" altLang="zh-CN" sz="2400" dirty="0"/>
          </a:p>
        </p:txBody>
      </p:sp>
      <p:sp>
        <p:nvSpPr>
          <p:cNvPr id="4" name="QC_5_BD.34_2#d813635ec.choices?vcp=1&amp;pid=66f9f579b&amp;color=0,0,0&amp;bbb=1"/>
          <p:cNvSpPr/>
          <p:nvPr/>
        </p:nvSpPr>
        <p:spPr>
          <a:xfrm>
            <a:off x="502920" y="3513791"/>
            <a:ext cx="11183112" cy="1033399"/>
          </a:xfrm>
          <a:prstGeom prst="rect">
            <a:avLst/>
          </a:prstGeom>
          <a:noFill/>
          <a:ln/>
        </p:spPr>
        <p:txBody>
          <a:bodyPr wrap="none" lIns="0" tIns="0" rIns="0" bIns="0" rtlCol="0" anchor="t"/>
          <a:lstStyle/>
          <a:p>
            <a:pPr latinLnBrk="1">
              <a:lnSpc>
                <a:spcPts val="4400"/>
              </a:lnSpc>
              <a:tabLst>
                <a:tab pos="5699506"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.东晋南朝政局稳定</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.北方地区的民族交融</a:t>
            </a:r>
            <a:endParaRPr lang="en-US" altLang="zh-CN" sz="2400" dirty="0"/>
          </a:p>
          <a:p>
            <a:pPr latinLnBrk="1">
              <a:lnSpc>
                <a:spcPts val="4200"/>
              </a:lnSpc>
              <a:tabLst>
                <a:tab pos="5699506" algn="l"/>
              </a:tabLst>
            </a:pPr>
            <a:r>
              <a:rPr lang="en-US" altLang="zh-CN" sz="2400" b="0" i="0">
                <a:solidFill>
                  <a:srgbClr val="000000"/>
                </a:solidFill>
                <a:latin typeface="Times New Roman" pitchFamily="34" charset="0"/>
                <a:ea typeface="SimSun" pitchFamily="34" charset="-122"/>
                <a:cs typeface="Times New Roman" pitchFamily="34" charset="-120"/>
              </a:rPr>
              <a:t>C.全国经济重心南移</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.江南手工业显著发展</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AS.36_1#d813635ec?vcp=1&amp;pid=66f9f579b&amp;color=0,0,0&amp;bt=1&amp;bbb=1"/>
          <p:cNvSpPr/>
          <p:nvPr/>
        </p:nvSpPr>
        <p:spPr>
          <a:xfrm>
            <a:off x="502920" y="1209313"/>
            <a:ext cx="11183112" cy="484124"/>
          </a:xfrm>
          <a:prstGeom prst="rect">
            <a:avLst/>
          </a:prstGeom>
          <a:noFill/>
          <a:ln/>
        </p:spPr>
        <p:txBody>
          <a:bodyPr wrap="none" lIns="0" tIns="0" rIns="0" bIns="0" rtlCol="0" anchor="t"/>
          <a:lstStyle/>
          <a:p>
            <a:pPr algn="l" latinLnBrk="1">
              <a:lnSpc>
                <a:spcPts val="43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本题考查东晋南朝时期江南手工业的发展。</a:t>
            </a:r>
            <a:endParaRPr lang="en-US" altLang="zh-CN" sz="2400" dirty="0"/>
          </a:p>
        </p:txBody>
      </p:sp>
      <p:graphicFrame>
        <p:nvGraphicFramePr>
          <p:cNvPr id="23" name="QC_5_AS.36_2#d813635ec?colgroup=2,16,15&amp;vcp=1&amp;pid=66f9f579b&amp;color=0,0,0&amp;bbb=1&amp;hb=1"/>
          <p:cNvGraphicFramePr>
            <a:graphicFrameLocks noGrp="1"/>
          </p:cNvGraphicFramePr>
          <p:nvPr>
            <p:extLst>
              <p:ext uri="{D42A27DB-BD31-4B8C-83A1-F6EECF244321}">
                <p14:modId xmlns:p14="http://schemas.microsoft.com/office/powerpoint/2010/main" val="2630756218"/>
              </p:ext>
            </p:extLst>
          </p:nvPr>
        </p:nvGraphicFramePr>
        <p:xfrm>
          <a:off x="502920" y="1828692"/>
          <a:ext cx="11183112" cy="3385947"/>
        </p:xfrm>
        <a:graphic>
          <a:graphicData uri="http://schemas.openxmlformats.org/drawingml/2006/table">
            <a:tbl>
              <a:tblPr/>
              <a:tblGrid>
                <a:gridCol w="1014984">
                  <a:extLst>
                    <a:ext uri="{9D8B030D-6E8A-4147-A177-3AD203B41FA5}">
                      <a16:colId xmlns:a16="http://schemas.microsoft.com/office/drawing/2014/main" val="20000"/>
                    </a:ext>
                  </a:extLst>
                </a:gridCol>
                <a:gridCol w="5248656">
                  <a:extLst>
                    <a:ext uri="{9D8B030D-6E8A-4147-A177-3AD203B41FA5}">
                      <a16:colId xmlns:a16="http://schemas.microsoft.com/office/drawing/2014/main" val="20001"/>
                    </a:ext>
                  </a:extLst>
                </a:gridCol>
                <a:gridCol w="4919472">
                  <a:extLst>
                    <a:ext uri="{9D8B030D-6E8A-4147-A177-3AD203B41FA5}">
                      <a16:colId xmlns:a16="http://schemas.microsoft.com/office/drawing/2014/main" val="20002"/>
                    </a:ext>
                  </a:extLst>
                </a:gridCol>
              </a:tblGrid>
              <a:tr h="494665">
                <a:tc rowSpan="2">
                  <a:txBody>
                    <a:bodyPr/>
                    <a:lstStyle/>
                    <a:p>
                      <a:pPr marL="0" indent="0" algn="l" latinLnBrk="1" hangingPunct="0">
                        <a:lnSpc>
                          <a:spcPts val="3800"/>
                        </a:lnSpc>
                      </a:pPr>
                      <a:r>
                        <a:rPr lang="en-US" altLang="zh-CN" sz="2400" b="1" i="0">
                          <a:solidFill>
                            <a:srgbClr val="FF0000"/>
                          </a:solidFill>
                          <a:latin typeface="Times New Roman" pitchFamily="34" charset="0"/>
                          <a:ea typeface="SimSun" pitchFamily="34" charset="-122"/>
                          <a:cs typeface="Times New Roman" pitchFamily="34" charset="-120"/>
                        </a:rPr>
                        <a:t>材料</a:t>
                      </a:r>
                    </a:p>
                    <a:p>
                      <a:pPr marL="0" lvl="0" indent="0" algn="l" latinLnBrk="1" hangingPunct="0">
                        <a:lnSpc>
                          <a:spcPts val="3600"/>
                        </a:lnSpc>
                      </a:pPr>
                      <a:r>
                        <a:rPr lang="en-US" altLang="zh-CN" sz="2400" b="1" i="0">
                          <a:solidFill>
                            <a:srgbClr val="FF0000"/>
                          </a:solidFill>
                          <a:latin typeface="Times New Roman" pitchFamily="34" charset="0"/>
                          <a:ea typeface="SimSun" pitchFamily="34" charset="-122"/>
                          <a:cs typeface="Times New Roman" pitchFamily="34" charset="-120"/>
                        </a:rPr>
                        <a:t>解读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0" i="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浙江上虞</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余姚</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绍兴等地</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0" i="0" dirty="0">
                          <a:solidFill>
                            <a:srgbClr val="FF0000"/>
                          </a:solidFill>
                          <a:latin typeface="Times New Roman" pitchFamily="34" charset="0"/>
                          <a:ea typeface="楷体" pitchFamily="34" charset="-122"/>
                          <a:cs typeface="Times New Roman" pitchFamily="34" charset="-120"/>
                        </a:rPr>
                        <a:t>这些地区都在江南一带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70153">
                <a:tc vMerge="1">
                  <a:txBody>
                    <a:bodyPr/>
                    <a:lstStyle/>
                    <a:p>
                      <a:endParaRPr lang="zh-CN"/>
                    </a:p>
                  </a:txBody>
                  <a:tcPr/>
                </a:tc>
                <a:tc>
                  <a:txBody>
                    <a:bodyPr/>
                    <a:lstStyle/>
                    <a:p>
                      <a:pPr marL="0" indent="0" algn="l" latinLnBrk="1" hangingPunct="0">
                        <a:lnSpc>
                          <a:spcPts val="3800"/>
                        </a:lnSpc>
                      </a:pPr>
                      <a:r>
                        <a:rPr lang="en-US" altLang="zh-CN" sz="2400" b="0" i="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其烧制的青瓷釉色灰青</a:t>
                      </a:r>
                      <a:r>
                        <a:rPr lang="en-US" altLang="zh-CN" sz="2400" b="0" i="0" spc="-100">
                          <a:solidFill>
                            <a:srgbClr val="FF0000"/>
                          </a:solidFill>
                          <a:latin typeface="Times New Roman" pitchFamily="34" charset="0"/>
                          <a:ea typeface="SimSun" pitchFamily="34" charset="-122"/>
                          <a:cs typeface="Times New Roman" pitchFamily="34" charset="-120"/>
                        </a:rPr>
                        <a:t>，</a:t>
                      </a:r>
                      <a:r>
                        <a:rPr lang="en-US" altLang="zh-CN" sz="2400" b="0" i="0">
                          <a:solidFill>
                            <a:srgbClr val="FF0000"/>
                          </a:solidFill>
                          <a:latin typeface="Times New Roman" pitchFamily="34" charset="0"/>
                          <a:ea typeface="楷体" pitchFamily="34" charset="-122"/>
                          <a:cs typeface="Times New Roman" pitchFamily="34" charset="-120"/>
                        </a:rPr>
                        <a:t>透明而润</a:t>
                      </a:r>
                    </a:p>
                    <a:p>
                      <a:pPr marL="0" lvl="0" indent="0" algn="l" latinLnBrk="1" hangingPunct="0">
                        <a:lnSpc>
                          <a:spcPts val="3600"/>
                        </a:lnSpc>
                      </a:pPr>
                      <a:r>
                        <a:rPr lang="en-US" altLang="zh-CN" sz="2400" b="0" i="0">
                          <a:solidFill>
                            <a:srgbClr val="FF0000"/>
                          </a:solidFill>
                          <a:latin typeface="Times New Roman" pitchFamily="34" charset="0"/>
                          <a:ea typeface="楷体" pitchFamily="34" charset="-122"/>
                          <a:cs typeface="Times New Roman" pitchFamily="34" charset="-120"/>
                        </a:rPr>
                        <a:t>泽</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洁莹如玉</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在当地能大量生产</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800"/>
                        </a:lnSpc>
                      </a:pPr>
                      <a:r>
                        <a:rPr lang="en-US" altLang="zh-CN" sz="2400" b="0" i="0">
                          <a:solidFill>
                            <a:srgbClr val="FF0000"/>
                          </a:solidFill>
                          <a:latin typeface="Times New Roman" pitchFamily="34" charset="0"/>
                          <a:ea typeface="楷体" pitchFamily="34" charset="-122"/>
                          <a:cs typeface="Times New Roman" pitchFamily="34" charset="-120"/>
                        </a:rPr>
                        <a:t>这充分说明江南地区的手工业</a:t>
                      </a:r>
                    </a:p>
                    <a:p>
                      <a:pPr marL="0" lvl="0" indent="0" algn="l" latinLnBrk="1" hangingPunct="0">
                        <a:lnSpc>
                          <a:spcPts val="3600"/>
                        </a:lnSpc>
                      </a:pP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制瓷业</a:t>
                      </a:r>
                      <a:r>
                        <a:rPr lang="en-US" altLang="zh-CN" sz="2400" b="0" i="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取得显著发展</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故选</a:t>
                      </a:r>
                      <a:r>
                        <a:rPr lang="en-US" altLang="zh-CN" sz="2400" b="0" i="0" dirty="0">
                          <a:solidFill>
                            <a:srgbClr val="FF0000"/>
                          </a:solidFill>
                          <a:latin typeface="Times New Roman" pitchFamily="34" charset="0"/>
                          <a:ea typeface="SimSun" pitchFamily="34" charset="-122"/>
                          <a:cs typeface="Times New Roman"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921129">
                <a:tc>
                  <a:txBody>
                    <a:bodyPr/>
                    <a:lstStyle/>
                    <a:p>
                      <a:pPr marL="0" indent="0" algn="ctr" latinLnBrk="1" hangingPunct="0">
                        <a:lnSpc>
                          <a:spcPts val="3800"/>
                        </a:lnSpc>
                      </a:pPr>
                      <a:r>
                        <a:rPr lang="en-US" altLang="zh-CN" sz="2400" b="1" i="0">
                          <a:solidFill>
                            <a:srgbClr val="FF0000"/>
                          </a:solidFill>
                          <a:latin typeface="Times New Roman" pitchFamily="34" charset="0"/>
                          <a:ea typeface="SimSun" pitchFamily="34" charset="-122"/>
                          <a:cs typeface="Times New Roman" pitchFamily="34" charset="-120"/>
                        </a:rPr>
                        <a:t>错项</a:t>
                      </a:r>
                    </a:p>
                    <a:p>
                      <a:pPr marL="0" lvl="0" indent="0" algn="ctr" latinLnBrk="1" hangingPunct="0">
                        <a:lnSpc>
                          <a:spcPts val="3700"/>
                        </a:lnSpc>
                      </a:pPr>
                      <a:r>
                        <a:rPr lang="en-US" altLang="zh-CN" sz="2400" b="1" i="0">
                          <a:solidFill>
                            <a:srgbClr val="FF0000"/>
                          </a:solidFill>
                          <a:latin typeface="Times New Roman" pitchFamily="34" charset="0"/>
                          <a:ea typeface="SimSun" pitchFamily="34" charset="-122"/>
                          <a:cs typeface="Times New Roman"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3800"/>
                        </a:lnSpc>
                      </a:pPr>
                      <a:r>
                        <a:rPr lang="en-US" altLang="zh-CN" sz="2400" b="0" i="0" dirty="0">
                          <a:solidFill>
                            <a:srgbClr val="FF0000"/>
                          </a:solidFill>
                          <a:latin typeface="Times New Roman" pitchFamily="34" charset="0"/>
                          <a:ea typeface="楷体" pitchFamily="34" charset="-122"/>
                          <a:cs typeface="Times New Roman" pitchFamily="34" charset="-120"/>
                        </a:rPr>
                        <a:t>东晋南朝时期</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政权更迭频繁</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战乱时有发生</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政局并不稳定</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排除</a:t>
                      </a:r>
                      <a:r>
                        <a:rPr lang="en-US" altLang="zh-CN" sz="2400" b="0" i="0" dirty="0">
                          <a:solidFill>
                            <a:srgbClr val="FF0000"/>
                          </a:solidFill>
                          <a:latin typeface="Times New Roman" pitchFamily="34" charset="0"/>
                          <a:ea typeface="SimSun" pitchFamily="34" charset="-122"/>
                          <a:cs typeface="Times New Roman" pitchFamily="34" charset="-120"/>
                        </a:rPr>
                        <a:t>A</a:t>
                      </a:r>
                      <a:r>
                        <a:rPr lang="en-US" altLang="zh-CN" sz="2400" b="0" i="0" spc="-100">
                          <a:solidFill>
                            <a:srgbClr val="FF0000"/>
                          </a:solidFill>
                          <a:latin typeface="Times New Roman" pitchFamily="34" charset="0"/>
                          <a:ea typeface="SimSun" pitchFamily="34" charset="-122"/>
                          <a:cs typeface="Times New Roman" pitchFamily="34" charset="-120"/>
                        </a:rPr>
                        <a:t>；</a:t>
                      </a:r>
                      <a:r>
                        <a:rPr lang="en-US" altLang="zh-CN" sz="2400" b="0" i="0">
                          <a:solidFill>
                            <a:srgbClr val="FF0000"/>
                          </a:solidFill>
                          <a:latin typeface="Times New Roman" pitchFamily="34" charset="0"/>
                          <a:ea typeface="楷体" pitchFamily="34" charset="-122"/>
                          <a:cs typeface="Times New Roman" pitchFamily="34" charset="-120"/>
                        </a:rPr>
                        <a:t>材</a:t>
                      </a:r>
                    </a:p>
                    <a:p>
                      <a:pPr marL="0" indent="0" algn="l" latinLnBrk="1" hangingPunct="0">
                        <a:lnSpc>
                          <a:spcPts val="3800"/>
                        </a:lnSpc>
                      </a:pPr>
                      <a:r>
                        <a:rPr lang="en-US" altLang="zh-CN" sz="2400" b="0" i="0">
                          <a:solidFill>
                            <a:srgbClr val="FF0000"/>
                          </a:solidFill>
                          <a:latin typeface="Times New Roman" pitchFamily="34" charset="0"/>
                          <a:ea typeface="楷体" pitchFamily="34" charset="-122"/>
                          <a:cs typeface="Times New Roman" pitchFamily="34" charset="-120"/>
                        </a:rPr>
                        <a:t>料描述的是江南地区手工业</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与北方地区民族交融无关</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排除</a:t>
                      </a:r>
                      <a:r>
                        <a:rPr lang="en-US" altLang="zh-CN" sz="2400" b="0" i="0" dirty="0">
                          <a:solidFill>
                            <a:srgbClr val="FF0000"/>
                          </a:solidFill>
                          <a:latin typeface="Times New Roman" pitchFamily="34" charset="0"/>
                          <a:ea typeface="SimSun" pitchFamily="34" charset="-122"/>
                          <a:cs typeface="Times New Roman" pitchFamily="34" charset="-120"/>
                        </a:rPr>
                        <a:t>B</a:t>
                      </a:r>
                      <a:r>
                        <a:rPr lang="en-US" altLang="zh-CN" sz="2400" b="0" i="0" spc="-100">
                          <a:solidFill>
                            <a:srgbClr val="FF0000"/>
                          </a:solidFill>
                          <a:latin typeface="Times New Roman" pitchFamily="34" charset="0"/>
                          <a:ea typeface="SimSun" pitchFamily="34" charset="-122"/>
                          <a:cs typeface="Times New Roman" pitchFamily="34" charset="-120"/>
                        </a:rPr>
                        <a:t>；</a:t>
                      </a:r>
                      <a:r>
                        <a:rPr lang="en-US" altLang="zh-CN" sz="2400" b="0" i="0">
                          <a:solidFill>
                            <a:srgbClr val="FF0000"/>
                          </a:solidFill>
                          <a:latin typeface="Times New Roman" pitchFamily="34" charset="0"/>
                          <a:ea typeface="楷体" pitchFamily="34" charset="-122"/>
                          <a:cs typeface="Times New Roman" pitchFamily="34" charset="-120"/>
                        </a:rPr>
                        <a:t>全国经济</a:t>
                      </a:r>
                    </a:p>
                    <a:p>
                      <a:pPr marL="0" indent="0" algn="l" latinLnBrk="1" hangingPunct="0">
                        <a:lnSpc>
                          <a:spcPts val="3800"/>
                        </a:lnSpc>
                      </a:pPr>
                      <a:r>
                        <a:rPr lang="en-US" altLang="zh-CN" sz="2400" b="0" i="0">
                          <a:solidFill>
                            <a:srgbClr val="FF0000"/>
                          </a:solidFill>
                          <a:latin typeface="Times New Roman" pitchFamily="34" charset="0"/>
                          <a:ea typeface="楷体" pitchFamily="34" charset="-122"/>
                          <a:cs typeface="Times New Roman" pitchFamily="34" charset="-120"/>
                        </a:rPr>
                        <a:t>重心南移开始于唐中期</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完成于南宋时期</a:t>
                      </a:r>
                      <a:r>
                        <a:rPr lang="en-US" altLang="zh-CN" sz="2400" b="0" i="0" spc="-100">
                          <a:solidFill>
                            <a:srgbClr val="FF0000"/>
                          </a:solidFill>
                          <a:latin typeface="Times New Roman" pitchFamily="34" charset="0"/>
                          <a:ea typeface="SimSun" pitchFamily="34" charset="-122"/>
                          <a:cs typeface="Times New Roman" pitchFamily="34" charset="-120"/>
                        </a:rPr>
                        <a:t>，</a:t>
                      </a:r>
                      <a:r>
                        <a:rPr lang="en-US" altLang="zh-CN" sz="2400" b="0" i="0">
                          <a:solidFill>
                            <a:srgbClr val="FF0000"/>
                          </a:solidFill>
                          <a:latin typeface="Times New Roman" pitchFamily="34" charset="0"/>
                          <a:ea typeface="楷体" pitchFamily="34" charset="-122"/>
                          <a:cs typeface="Times New Roman" pitchFamily="34" charset="-120"/>
                        </a:rPr>
                        <a:t>东晋南朝时期只是经济重心南</a:t>
                      </a:r>
                    </a:p>
                    <a:p>
                      <a:pPr marL="0" lvl="0" indent="0" algn="l" latinLnBrk="1" hangingPunct="0">
                        <a:lnSpc>
                          <a:spcPts val="3600"/>
                        </a:lnSpc>
                      </a:pPr>
                      <a:r>
                        <a:rPr lang="en-US" altLang="zh-CN" sz="2400" b="0" i="0">
                          <a:solidFill>
                            <a:srgbClr val="FF0000"/>
                          </a:solidFill>
                          <a:latin typeface="Times New Roman" pitchFamily="34" charset="0"/>
                          <a:ea typeface="楷体" pitchFamily="34" charset="-122"/>
                          <a:cs typeface="Times New Roman" pitchFamily="34" charset="-120"/>
                        </a:rPr>
                        <a:t>移的奠基阶段</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且材料未体现</a:t>
                      </a:r>
                      <a:r>
                        <a:rPr lang="en-US" altLang="zh-CN" sz="2400" b="0" i="0" spc="-100" dirty="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楷体" pitchFamily="34" charset="-122"/>
                          <a:cs typeface="Times New Roman" pitchFamily="34" charset="-120"/>
                        </a:rPr>
                        <a:t>排除</a:t>
                      </a:r>
                      <a:r>
                        <a:rPr lang="en-US" altLang="zh-CN" sz="2400" b="0" i="0" dirty="0">
                          <a:solidFill>
                            <a:srgbClr val="FF0000"/>
                          </a:solidFill>
                          <a:latin typeface="Times New Roman" pitchFamily="34" charset="0"/>
                          <a:ea typeface="SimSun" pitchFamily="34" charset="-122"/>
                          <a:cs typeface="Times New Roman"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37_1#fbc695822?vcp=1&amp;pid=66f9f579b&amp;color=0,0,0&amp;bt=1&amp;bbb=1&amp;hb=1"/>
          <p:cNvSpPr/>
          <p:nvPr/>
        </p:nvSpPr>
        <p:spPr>
          <a:xfrm>
            <a:off x="502920" y="1701120"/>
            <a:ext cx="11183112" cy="10333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13.［2025云南中考］下图南朝青瓷莲花尊釉色莹润，釉厚处呈玻璃状</a:t>
            </a:r>
            <a:r>
              <a:rPr lang="en-US" altLang="zh-CN" sz="2400" b="0" i="0">
                <a:solidFill>
                  <a:srgbClr val="000000"/>
                </a:solidFill>
                <a:latin typeface="Times New Roman" pitchFamily="34" charset="0"/>
                <a:ea typeface="SimSun" pitchFamily="34" charset="-122"/>
                <a:cs typeface="Times New Roman" pitchFamily="34" charset="-120"/>
              </a:rPr>
              <a:t>，其肩及腹有</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覆状莲瓣三层</a:t>
            </a:r>
            <a:r>
              <a:rPr lang="en-US" altLang="zh-CN" sz="2400" b="0" i="0" dirty="0">
                <a:solidFill>
                  <a:srgbClr val="000000"/>
                </a:solidFill>
                <a:latin typeface="Times New Roman" pitchFamily="34" charset="0"/>
                <a:ea typeface="SimSun" pitchFamily="34" charset="-122"/>
                <a:cs typeface="Times New Roman" pitchFamily="34" charset="-120"/>
              </a:rPr>
              <a:t>，每层均以16个莲瓣围腹一周。</a:t>
            </a:r>
            <a:r>
              <a:rPr lang="en-US" altLang="zh-CN" sz="2400" b="0" i="0">
                <a:solidFill>
                  <a:srgbClr val="000000"/>
                </a:solidFill>
                <a:latin typeface="Times New Roman" pitchFamily="34" charset="0"/>
                <a:ea typeface="SimSun" pitchFamily="34" charset="-122"/>
                <a:cs typeface="Times New Roman" pitchFamily="34" charset="-120"/>
              </a:rPr>
              <a:t>从该瓷器可以看出当时(</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38_1#fbc695822.bracket?vcp=1&amp;pid=66f9f579b&amp;color=0,0,0&amp;vpa=13"/>
          <p:cNvSpPr/>
          <p:nvPr/>
        </p:nvSpPr>
        <p:spPr>
          <a:xfrm>
            <a:off x="9879488" y="2248490"/>
            <a:ext cx="449263"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A</a:t>
            </a:r>
            <a:endParaRPr lang="en-US" altLang="zh-CN" sz="2400" dirty="0"/>
          </a:p>
        </p:txBody>
      </p:sp>
      <p:pic>
        <p:nvPicPr>
          <p:cNvPr id="4" name="QC_5_BD.37_2#fbc695822?htil=3&amp;vcp=1&amp;pid=66f9f579b&amp;color=0,0,0&amp;tib=255,255,255"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799576" y="2867233"/>
            <a:ext cx="1097280" cy="18562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37_3#fbc695822.choices?htil=3&amp;vcp=1&amp;pid=66f9f579b&amp;color=0,0,0&amp;bbb=1"/>
          <p:cNvSpPr/>
          <p:nvPr/>
        </p:nvSpPr>
        <p:spPr>
          <a:xfrm>
            <a:off x="502920" y="2802844"/>
            <a:ext cx="10003536" cy="1033399"/>
          </a:xfrm>
          <a:prstGeom prst="rect">
            <a:avLst/>
          </a:prstGeom>
          <a:noFill/>
          <a:ln/>
        </p:spPr>
        <p:txBody>
          <a:bodyPr wrap="none" lIns="0" tIns="0" rIns="0" bIns="0" rtlCol="0" anchor="t"/>
          <a:lstStyle/>
          <a:p>
            <a:pPr latinLnBrk="1">
              <a:lnSpc>
                <a:spcPts val="4400"/>
              </a:lnSpc>
              <a:tabLst>
                <a:tab pos="5109718"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.制瓷技术达到较高水平</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.雕刻艺术发展达到顶峰</a:t>
            </a:r>
            <a:endParaRPr lang="en-US" altLang="zh-CN" sz="2400" dirty="0"/>
          </a:p>
          <a:p>
            <a:pPr latinLnBrk="1">
              <a:lnSpc>
                <a:spcPts val="4200"/>
              </a:lnSpc>
              <a:tabLst>
                <a:tab pos="5109718" algn="l"/>
              </a:tabLst>
            </a:pPr>
            <a:r>
              <a:rPr lang="en-US" altLang="zh-CN" sz="2400" b="0" i="0">
                <a:solidFill>
                  <a:srgbClr val="000000"/>
                </a:solidFill>
                <a:latin typeface="Times New Roman" pitchFamily="34" charset="0"/>
                <a:ea typeface="SimSun" pitchFamily="34" charset="-122"/>
                <a:cs typeface="Times New Roman" pitchFamily="34" charset="-120"/>
              </a:rPr>
              <a:t>C.南北经济文化交流频繁</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.社会上层普遍信仰佛教</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AS.39_1#fbc695822?vcp=1&amp;pid=66f9f579b&amp;color=0,0,0&amp;bt=1&amp;bbb=1&amp;hb=1"/>
          <p:cNvSpPr/>
          <p:nvPr/>
        </p:nvSpPr>
        <p:spPr>
          <a:xfrm>
            <a:off x="502920" y="1872633"/>
            <a:ext cx="11183112" cy="27097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本题考查南朝的制瓷业。南朝青瓷莲花尊的釉色、莲瓣造型等细节</a:t>
            </a:r>
            <a:r>
              <a:rPr lang="en-US" altLang="zh-CN" sz="2400" b="0" i="0">
                <a:solidFill>
                  <a:srgbClr val="FF0000"/>
                </a:solidFill>
                <a:latin typeface="Times New Roman" pitchFamily="34" charset="0"/>
                <a:ea typeface="SimSun" pitchFamily="34" charset="-122"/>
                <a:cs typeface="Times New Roman" pitchFamily="34" charset="-120"/>
              </a:rPr>
              <a:t>，体现</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了当时制瓷工艺的精细</a:t>
            </a:r>
            <a:r>
              <a:rPr lang="en-US" altLang="zh-CN" sz="2400" b="0" i="0" dirty="0">
                <a:solidFill>
                  <a:srgbClr val="FF0000"/>
                </a:solidFill>
                <a:latin typeface="Times New Roman" pitchFamily="34" charset="0"/>
                <a:ea typeface="SimSun" pitchFamily="34" charset="-122"/>
                <a:cs typeface="Times New Roman" pitchFamily="34" charset="-120"/>
              </a:rPr>
              <a:t>，反映出制瓷技术的高超，A正确</a:t>
            </a:r>
            <a:r>
              <a:rPr lang="en-US" altLang="zh-CN" sz="2400" b="0" i="0">
                <a:solidFill>
                  <a:srgbClr val="FF0000"/>
                </a:solidFill>
                <a:latin typeface="Times New Roman" pitchFamily="34" charset="0"/>
                <a:ea typeface="SimSun" pitchFamily="34" charset="-122"/>
                <a:cs typeface="Times New Roman" pitchFamily="34" charset="-120"/>
              </a:rPr>
              <a:t>。此时的雕刻艺术并未发</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展到顶峰</a:t>
            </a:r>
            <a:r>
              <a:rPr lang="en-US" altLang="zh-CN" sz="2400" b="0" i="0" dirty="0">
                <a:solidFill>
                  <a:srgbClr val="FF0000"/>
                </a:solidFill>
                <a:latin typeface="Times New Roman" pitchFamily="34" charset="0"/>
                <a:ea typeface="SimSun" pitchFamily="34" charset="-122"/>
                <a:cs typeface="Times New Roman" pitchFamily="34" charset="-120"/>
              </a:rPr>
              <a:t>，排除B。材料没有涉及南北经济文化交流的信息，排除C</a:t>
            </a:r>
            <a:r>
              <a:rPr lang="en-US" altLang="zh-CN" sz="2400" b="0" i="0">
                <a:solidFill>
                  <a:srgbClr val="FF0000"/>
                </a:solidFill>
                <a:latin typeface="Times New Roman" pitchFamily="34" charset="0"/>
                <a:ea typeface="SimSun" pitchFamily="34" charset="-122"/>
                <a:cs typeface="Times New Roman" pitchFamily="34" charset="-120"/>
              </a:rPr>
              <a:t>。虽然莲花在佛</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教文化中有特殊意义</a:t>
            </a:r>
            <a:r>
              <a:rPr lang="en-US" altLang="zh-CN" sz="2400" b="0" i="0" dirty="0">
                <a:solidFill>
                  <a:srgbClr val="FF0000"/>
                </a:solidFill>
                <a:latin typeface="Times New Roman" pitchFamily="34" charset="0"/>
                <a:ea typeface="SimSun" pitchFamily="34" charset="-122"/>
                <a:cs typeface="Times New Roman" pitchFamily="34" charset="-120"/>
              </a:rPr>
              <a:t>，</a:t>
            </a:r>
            <a:r>
              <a:rPr lang="en-US" altLang="zh-CN" sz="2400" b="0" i="0">
                <a:solidFill>
                  <a:srgbClr val="FF0000"/>
                </a:solidFill>
                <a:latin typeface="Times New Roman" pitchFamily="34" charset="0"/>
                <a:ea typeface="SimSun" pitchFamily="34" charset="-122"/>
                <a:cs typeface="Times New Roman" pitchFamily="34" charset="-120"/>
              </a:rPr>
              <a:t>但不能仅凭青瓷莲花尊就断定南朝社会上层普遍信仰佛教，</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排除</a:t>
            </a:r>
            <a:r>
              <a:rPr lang="en-US" altLang="zh-CN" sz="2400" b="0" i="0" dirty="0">
                <a:solidFill>
                  <a:srgbClr val="FF0000"/>
                </a:solidFill>
                <a:latin typeface="Times New Roman" pitchFamily="34" charset="0"/>
                <a:ea typeface="SimSun" pitchFamily="34" charset="-122"/>
                <a:cs typeface="Times New Roman" pitchFamily="34" charset="-120"/>
              </a:rPr>
              <a:t>D。故选A。</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additive="base">
                                        <p:cTn id="1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BD.40_1#6ebc38220?vcp=1&amp;pid=66f9f579b&amp;color=0,0,0&amp;bt=1&amp;bbb=1&amp;hb=1"/>
          <p:cNvSpPr/>
          <p:nvPr/>
        </p:nvSpPr>
        <p:spPr>
          <a:xfrm>
            <a:off x="502920" y="720000"/>
            <a:ext cx="11183112" cy="10333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14.［2025安徽中考］魏晋南北朝时期</a:t>
            </a:r>
            <a:r>
              <a:rPr lang="en-US" altLang="zh-CN" sz="2400" b="0" i="0">
                <a:solidFill>
                  <a:srgbClr val="000000"/>
                </a:solidFill>
                <a:latin typeface="Times New Roman" pitchFamily="34" charset="0"/>
                <a:ea typeface="SimSun" pitchFamily="34" charset="-122"/>
                <a:cs typeface="Times New Roman" pitchFamily="34" charset="-120"/>
              </a:rPr>
              <a:t>，北方游牧民族建立的政权大都经历了汉号立</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国</a:t>
            </a:r>
            <a:r>
              <a:rPr lang="en-US" altLang="zh-CN" sz="2400" b="0" i="0" dirty="0">
                <a:solidFill>
                  <a:srgbClr val="000000"/>
                </a:solidFill>
                <a:latin typeface="Times New Roman" pitchFamily="34" charset="0"/>
                <a:ea typeface="SimSun" pitchFamily="34" charset="-122"/>
                <a:cs typeface="Times New Roman" pitchFamily="34" charset="-120"/>
              </a:rPr>
              <a:t>、礼法治国、郡县理国、经史记国的进程。</a:t>
            </a:r>
            <a:r>
              <a:rPr lang="en-US" altLang="zh-CN" sz="2400" b="0" i="0">
                <a:solidFill>
                  <a:srgbClr val="000000"/>
                </a:solidFill>
                <a:latin typeface="Times New Roman" pitchFamily="34" charset="0"/>
                <a:ea typeface="SimSun" pitchFamily="34" charset="-122"/>
                <a:cs typeface="Times New Roman" pitchFamily="34" charset="-120"/>
              </a:rPr>
              <a:t>这反映出当时(</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41_1#6ebc38220.bracket?vcp=1&amp;pid=66f9f579b&amp;color=0,0,0&amp;vpa=14"/>
          <p:cNvSpPr/>
          <p:nvPr/>
        </p:nvSpPr>
        <p:spPr>
          <a:xfrm>
            <a:off x="8660288" y="1267370"/>
            <a:ext cx="449263"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A</a:t>
            </a:r>
            <a:endParaRPr lang="en-US" altLang="zh-CN" sz="2400" dirty="0"/>
          </a:p>
        </p:txBody>
      </p:sp>
      <p:sp>
        <p:nvSpPr>
          <p:cNvPr id="4" name="QC_5_BD.40_2#6ebc38220.choices?vcp=1&amp;pid=66f9f579b&amp;color=0,0,0&amp;bbb=1"/>
          <p:cNvSpPr/>
          <p:nvPr/>
        </p:nvSpPr>
        <p:spPr>
          <a:xfrm>
            <a:off x="502920" y="1821724"/>
            <a:ext cx="11183112" cy="1033399"/>
          </a:xfrm>
          <a:prstGeom prst="rect">
            <a:avLst/>
          </a:prstGeom>
          <a:noFill/>
          <a:ln/>
        </p:spPr>
        <p:txBody>
          <a:bodyPr wrap="none" lIns="0" tIns="0" rIns="0" bIns="0" rtlCol="0" anchor="t"/>
          <a:lstStyle/>
          <a:p>
            <a:pPr latinLnBrk="1">
              <a:lnSpc>
                <a:spcPts val="4400"/>
              </a:lnSpc>
              <a:tabLst>
                <a:tab pos="5699506"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.文化认同逐渐加深</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.阶级矛盾趋向缓和</a:t>
            </a:r>
            <a:endParaRPr lang="en-US" altLang="zh-CN" sz="2400" dirty="0"/>
          </a:p>
          <a:p>
            <a:pPr latinLnBrk="1">
              <a:lnSpc>
                <a:spcPts val="4200"/>
              </a:lnSpc>
              <a:tabLst>
                <a:tab pos="5699506" algn="l"/>
              </a:tabLst>
            </a:pPr>
            <a:r>
              <a:rPr lang="en-US" altLang="zh-CN" sz="2400" b="0" i="0">
                <a:solidFill>
                  <a:srgbClr val="000000"/>
                </a:solidFill>
                <a:latin typeface="Times New Roman" pitchFamily="34" charset="0"/>
                <a:ea typeface="SimSun" pitchFamily="34" charset="-122"/>
                <a:cs typeface="Times New Roman" pitchFamily="34" charset="-120"/>
              </a:rPr>
              <a:t>C.北方陷入长期战乱</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.藩镇割据局面形成</a:t>
            </a:r>
            <a:endParaRPr lang="en-US" altLang="zh-CN" sz="2400" dirty="0"/>
          </a:p>
        </p:txBody>
      </p:sp>
      <p:sp>
        <p:nvSpPr>
          <p:cNvPr id="5" name="QC_5_AS.42_1#6ebc38220?vcp=1&amp;pid=66f9f579b&amp;color=0,0,0&amp;bbb=1&amp;hb=1"/>
          <p:cNvSpPr/>
          <p:nvPr/>
        </p:nvSpPr>
        <p:spPr>
          <a:xfrm>
            <a:off x="502920" y="2925354"/>
            <a:ext cx="11183112" cy="27097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本题考查魏晋时期的民族交融。根据题干</a:t>
            </a:r>
            <a:r>
              <a:rPr lang="en-US" altLang="zh-CN" sz="2400" b="0" i="0">
                <a:solidFill>
                  <a:srgbClr val="FF0000"/>
                </a:solidFill>
                <a:latin typeface="Times New Roman" pitchFamily="34" charset="0"/>
                <a:ea typeface="SimSun" pitchFamily="34" charset="-122"/>
                <a:cs typeface="Times New Roman" pitchFamily="34" charset="-120"/>
              </a:rPr>
              <a:t>“北方游牧民族建立的政权大都经</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历了汉号立国</a:t>
            </a:r>
            <a:r>
              <a:rPr lang="en-US" altLang="zh-CN" sz="2400" b="0" i="0" dirty="0">
                <a:solidFill>
                  <a:srgbClr val="FF0000"/>
                </a:solidFill>
                <a:latin typeface="Times New Roman" pitchFamily="34" charset="0"/>
                <a:ea typeface="SimSun" pitchFamily="34" charset="-122"/>
                <a:cs typeface="Times New Roman" pitchFamily="34" charset="-120"/>
              </a:rPr>
              <a:t>、礼法治国、郡县理国、经史记国”并结合所学可知</a:t>
            </a:r>
            <a:r>
              <a:rPr lang="en-US" altLang="zh-CN" sz="2400" b="0" i="0">
                <a:solidFill>
                  <a:srgbClr val="FF0000"/>
                </a:solidFill>
                <a:latin typeface="Times New Roman" pitchFamily="34" charset="0"/>
                <a:ea typeface="SimSun" pitchFamily="34" charset="-122"/>
                <a:cs typeface="Times New Roman" pitchFamily="34" charset="-120"/>
              </a:rPr>
              <a:t>，这是北方游牧民</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族主动学习汉族文化的表现</a:t>
            </a:r>
            <a:r>
              <a:rPr lang="en-US" altLang="zh-CN" sz="2400" b="0" i="0" dirty="0">
                <a:solidFill>
                  <a:srgbClr val="FF0000"/>
                </a:solidFill>
                <a:latin typeface="Times New Roman" pitchFamily="34" charset="0"/>
                <a:ea typeface="SimSun" pitchFamily="34" charset="-122"/>
                <a:cs typeface="Times New Roman" pitchFamily="34" charset="-120"/>
              </a:rPr>
              <a:t>，这既体现了民族交融，也是华夏认同加强的体现</a:t>
            </a:r>
            <a:r>
              <a:rPr lang="en-US" altLang="zh-CN" sz="2400" b="0" i="0">
                <a:solidFill>
                  <a:srgbClr val="FF0000"/>
                </a:solidFill>
                <a:latin typeface="Times New Roman" pitchFamily="34" charset="0"/>
                <a:ea typeface="SimSun" pitchFamily="34" charset="-122"/>
                <a:cs typeface="Times New Roman" pitchFamily="34" charset="-120"/>
              </a:rPr>
              <a:t>，A</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正确</a:t>
            </a:r>
            <a:r>
              <a:rPr lang="en-US" altLang="zh-CN" sz="2400" b="0" i="0" dirty="0">
                <a:solidFill>
                  <a:srgbClr val="FF0000"/>
                </a:solidFill>
                <a:latin typeface="Times New Roman" pitchFamily="34" charset="0"/>
                <a:ea typeface="SimSun" pitchFamily="34" charset="-122"/>
                <a:cs typeface="Times New Roman" pitchFamily="34" charset="-120"/>
              </a:rPr>
              <a:t>。题干中没有提到阶级矛盾缓和，排除B；题干描述的不是北方战乱的情况</a:t>
            </a:r>
            <a:r>
              <a:rPr lang="en-US" altLang="zh-CN" sz="2400" b="0" i="0">
                <a:solidFill>
                  <a:srgbClr val="FF0000"/>
                </a:solidFill>
                <a:latin typeface="Times New Roman" pitchFamily="34" charset="0"/>
                <a:ea typeface="SimSun" pitchFamily="34" charset="-122"/>
                <a:cs typeface="Times New Roman" pitchFamily="34" charset="-120"/>
              </a:rPr>
              <a:t>，也</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不是藩镇割据局面</a:t>
            </a:r>
            <a:r>
              <a:rPr lang="en-US" altLang="zh-CN" sz="2400" b="0" i="0" dirty="0">
                <a:solidFill>
                  <a:srgbClr val="FF0000"/>
                </a:solidFill>
                <a:latin typeface="Times New Roman" pitchFamily="34" charset="0"/>
                <a:ea typeface="SimSun" pitchFamily="34" charset="-122"/>
                <a:cs typeface="Times New Roman" pitchFamily="34" charset="-120"/>
              </a:rPr>
              <a:t>，排除C、D。故选A。</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 calcmode="lin" valueType="num">
                                      <p:cBhvr additive="base">
                                        <p:cTn id="3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additive="base">
                                        <p:cTn id="3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BD.43_1#ae76b8e3a?vcp=1&amp;pid=66f9f579b&amp;color=0,0,0&amp;bt=1&amp;bbb=1&amp;hb=1"/>
          <p:cNvSpPr/>
          <p:nvPr/>
        </p:nvSpPr>
        <p:spPr>
          <a:xfrm>
            <a:off x="502920" y="1597997"/>
            <a:ext cx="11183112" cy="15921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15.［2025湖南中考］据史书记载，撰写《齐民要术》的贾思勰亲自养过200</a:t>
            </a:r>
            <a:r>
              <a:rPr lang="en-US" altLang="zh-CN" sz="2400" b="0" i="0">
                <a:solidFill>
                  <a:srgbClr val="000000"/>
                </a:solidFill>
                <a:latin typeface="Times New Roman" pitchFamily="34" charset="0"/>
                <a:ea typeface="SimSun" pitchFamily="34" charset="-122"/>
                <a:cs typeface="Times New Roman" pitchFamily="34" charset="-120"/>
              </a:rPr>
              <a:t>只羊，</a:t>
            </a:r>
          </a:p>
          <a:p>
            <a:pPr latinLnBrk="1">
              <a:lnSpc>
                <a:spcPts val="4400"/>
              </a:lnSpc>
            </a:pPr>
            <a:r>
              <a:rPr lang="en-US" altLang="zh-CN" sz="2400" b="0" i="0">
                <a:solidFill>
                  <a:srgbClr val="000000"/>
                </a:solidFill>
                <a:latin typeface="Times New Roman" pitchFamily="34" charset="0"/>
                <a:ea typeface="SimSun" pitchFamily="34" charset="-122"/>
                <a:cs typeface="Times New Roman" pitchFamily="34" charset="-120"/>
              </a:rPr>
              <a:t>因饲养不当</a:t>
            </a:r>
            <a:r>
              <a:rPr lang="en-US" altLang="zh-CN" sz="2400" b="0" i="0" dirty="0">
                <a:solidFill>
                  <a:srgbClr val="000000"/>
                </a:solidFill>
                <a:latin typeface="Times New Roman" pitchFamily="34" charset="0"/>
                <a:ea typeface="SimSun" pitchFamily="34" charset="-122"/>
                <a:cs typeface="Times New Roman" pitchFamily="34" charset="-120"/>
              </a:rPr>
              <a:t>，死去大半，后向羊倌请教，才学会养羊的方法</a:t>
            </a:r>
            <a:r>
              <a:rPr lang="en-US" altLang="zh-CN" sz="2400" b="0" i="0">
                <a:solidFill>
                  <a:srgbClr val="000000"/>
                </a:solidFill>
                <a:latin typeface="Times New Roman" pitchFamily="34" charset="0"/>
                <a:ea typeface="SimSun" pitchFamily="34" charset="-122"/>
                <a:cs typeface="Times New Roman" pitchFamily="34" charset="-120"/>
              </a:rPr>
              <a:t>。这反映了贾思勰重视</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44_1#ae76b8e3a.bracket?vcp=1&amp;pid=66f9f579b&amp;color=0,0,0&amp;vpa=15"/>
          <p:cNvSpPr/>
          <p:nvPr/>
        </p:nvSpPr>
        <p:spPr>
          <a:xfrm>
            <a:off x="735488" y="2704166"/>
            <a:ext cx="461963"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D</a:t>
            </a:r>
            <a:endParaRPr lang="en-US" altLang="zh-CN" sz="2400" dirty="0"/>
          </a:p>
        </p:txBody>
      </p:sp>
      <p:sp>
        <p:nvSpPr>
          <p:cNvPr id="4" name="QC_5_BD.43_2#ae76b8e3a.choices?vcp=1&amp;pid=66f9f579b&amp;color=0,0,0&amp;bbb=1"/>
          <p:cNvSpPr/>
          <p:nvPr/>
        </p:nvSpPr>
        <p:spPr>
          <a:xfrm>
            <a:off x="502920" y="3240422"/>
            <a:ext cx="11183112" cy="484124"/>
          </a:xfrm>
          <a:prstGeom prst="rect">
            <a:avLst/>
          </a:prstGeom>
          <a:noFill/>
          <a:ln/>
        </p:spPr>
        <p:txBody>
          <a:bodyPr wrap="none" lIns="0" tIns="0" rIns="0" bIns="0" rtlCol="0" anchor="t"/>
          <a:lstStyle/>
          <a:p>
            <a:pPr latinLnBrk="1">
              <a:lnSpc>
                <a:spcPts val="4300"/>
              </a:lnSpc>
              <a:tabLst>
                <a:tab pos="2862453" algn="l"/>
                <a:tab pos="5699506" algn="l"/>
                <a:tab pos="8536559"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.环境保护</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B.理论创新</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C.文化传承</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.劳动实践</a:t>
            </a:r>
            <a:endParaRPr lang="en-US" altLang="zh-CN" sz="2400" dirty="0"/>
          </a:p>
        </p:txBody>
      </p:sp>
      <p:sp>
        <p:nvSpPr>
          <p:cNvPr id="5" name="QC_5_AS.45_1#ae76b8e3a?vcp=1&amp;pid=66f9f579b&amp;color=0,0,0&amp;bbb=1&amp;hb=1"/>
          <p:cNvSpPr/>
          <p:nvPr/>
        </p:nvSpPr>
        <p:spPr>
          <a:xfrm>
            <a:off x="502920" y="3791286"/>
            <a:ext cx="11183112" cy="10333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本题考查贾思勰。根据“亲自养过200只羊</a:t>
            </a:r>
            <a:r>
              <a:rPr lang="en-US" altLang="zh-CN" sz="2400" b="0" i="0" dirty="0">
                <a:solidFill>
                  <a:srgbClr val="FF0000"/>
                </a:solidFill>
                <a:latin typeface="SimSun" panose="02010600030101010101" pitchFamily="2" charset="-122"/>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向羊倌请教</a:t>
            </a:r>
            <a:r>
              <a:rPr lang="en-US" altLang="zh-CN" sz="2400" b="0" i="0">
                <a:solidFill>
                  <a:srgbClr val="FF0000"/>
                </a:solidFill>
                <a:latin typeface="Times New Roman" pitchFamily="34" charset="0"/>
                <a:ea typeface="SimSun" pitchFamily="34" charset="-122"/>
                <a:cs typeface="Times New Roman" pitchFamily="34" charset="-120"/>
              </a:rPr>
              <a:t>，才学会养羊的</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方法</a:t>
            </a:r>
            <a:r>
              <a:rPr lang="en-US" altLang="zh-CN" sz="2400" b="0" i="0" dirty="0">
                <a:solidFill>
                  <a:srgbClr val="FF0000"/>
                </a:solidFill>
                <a:latin typeface="Times New Roman" pitchFamily="34" charset="0"/>
                <a:ea typeface="SimSun" pitchFamily="34" charset="-122"/>
                <a:cs typeface="Times New Roman" pitchFamily="34" charset="-120"/>
              </a:rPr>
              <a:t>”可知，贾思勰重视劳动实践。故选D。</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1_BD#a644ee9ed.fixed?vcp=1&amp;color=255,255,255&amp;bbb=1"/>
          <p:cNvSpPr/>
          <p:nvPr/>
        </p:nvSpPr>
        <p:spPr>
          <a:xfrm>
            <a:off x="4023360" y="2395728"/>
            <a:ext cx="4069080" cy="1133856"/>
          </a:xfrm>
          <a:prstGeom prst="rect">
            <a:avLst/>
          </a:prstGeom>
          <a:noFill/>
          <a:ln/>
        </p:spPr>
        <p:txBody>
          <a:bodyPr wrap="none" lIns="0" tIns="0" rIns="0" bIns="0" rtlCol="0" anchor="ctr"/>
          <a:lstStyle/>
          <a:p>
            <a:pPr algn="ctr" latinLnBrk="1">
              <a:lnSpc>
                <a:spcPts val="6600"/>
              </a:lnSpc>
            </a:pPr>
            <a:r>
              <a:rPr lang="en-US" altLang="zh-CN" sz="5400" b="1" i="0" dirty="0">
                <a:solidFill>
                  <a:srgbClr val="FFFFFF"/>
                </a:solidFill>
                <a:latin typeface="微软雅黑" pitchFamily="34" charset="0"/>
                <a:ea typeface="微软雅黑" pitchFamily="34" charset="-122"/>
                <a:cs typeface="微软雅黑" pitchFamily="34" charset="-120"/>
              </a:rPr>
              <a:t>第一部分</a:t>
            </a:r>
            <a:endParaRPr lang="en-US" altLang="zh-CN" sz="5400" dirty="0"/>
          </a:p>
        </p:txBody>
      </p:sp>
      <p:sp>
        <p:nvSpPr>
          <p:cNvPr id="3" name="C_1_BD#a644ee9ed.fixed?vcp=1&amp;color=247,180,1&amp;bbb=1"/>
          <p:cNvSpPr/>
          <p:nvPr/>
        </p:nvSpPr>
        <p:spPr>
          <a:xfrm>
            <a:off x="4023360" y="3995928"/>
            <a:ext cx="4178808" cy="859536"/>
          </a:xfrm>
          <a:prstGeom prst="rect">
            <a:avLst/>
          </a:prstGeom>
          <a:noFill/>
          <a:ln/>
        </p:spPr>
        <p:txBody>
          <a:bodyPr wrap="none" lIns="0" tIns="0" rIns="0" bIns="0" rtlCol="0" anchor="ctr"/>
          <a:lstStyle/>
          <a:p>
            <a:pPr algn="ctr" latinLnBrk="1">
              <a:lnSpc>
                <a:spcPts val="5000"/>
              </a:lnSpc>
            </a:pPr>
            <a:r>
              <a:rPr lang="en-US" altLang="zh-CN" sz="4000" b="1" i="0" dirty="0">
                <a:solidFill>
                  <a:srgbClr val="F7B401"/>
                </a:solidFill>
                <a:latin typeface="微软雅黑" pitchFamily="34" charset="0"/>
                <a:ea typeface="微软雅黑" pitchFamily="34" charset="-122"/>
                <a:cs typeface="微软雅黑" pitchFamily="34" charset="-120"/>
              </a:rPr>
              <a:t>考点过关</a:t>
            </a:r>
            <a:endParaRPr lang="en-US" altLang="zh-CN" sz="40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2_BD#44f52a3ce.fixed?vcp=1&amp;pid=a644ee9ed&amp;color=31,72,156&amp;bbb=1"/>
          <p:cNvSpPr/>
          <p:nvPr/>
        </p:nvSpPr>
        <p:spPr>
          <a:xfrm>
            <a:off x="4114800" y="2441448"/>
            <a:ext cx="3959352" cy="1078992"/>
          </a:xfrm>
          <a:prstGeom prst="rect">
            <a:avLst/>
          </a:prstGeom>
          <a:noFill/>
          <a:ln/>
        </p:spPr>
        <p:txBody>
          <a:bodyPr wrap="none" lIns="0" tIns="0" rIns="0" bIns="0" rtlCol="0" anchor="ctr"/>
          <a:lstStyle/>
          <a:p>
            <a:pPr algn="ctr" latinLnBrk="1">
              <a:lnSpc>
                <a:spcPts val="6600"/>
              </a:lnSpc>
            </a:pPr>
            <a:r>
              <a:rPr lang="en-US" altLang="zh-CN" sz="5400" b="1" i="0" dirty="0">
                <a:solidFill>
                  <a:srgbClr val="1F489C"/>
                </a:solidFill>
                <a:latin typeface="微软雅黑" pitchFamily="34" charset="0"/>
                <a:ea typeface="微软雅黑" pitchFamily="34" charset="-122"/>
                <a:cs typeface="微软雅黑" pitchFamily="34" charset="-120"/>
              </a:rPr>
              <a:t>七年级上册</a:t>
            </a:r>
            <a:endParaRPr lang="en-US" altLang="zh-CN" sz="54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3_BD#99ccf29e6.fixed?vcp=1&amp;pid=44f52a3ce&amp;color=247,180,1&amp;bbb=1"/>
          <p:cNvSpPr/>
          <p:nvPr/>
        </p:nvSpPr>
        <p:spPr>
          <a:xfrm>
            <a:off x="201168" y="2697480"/>
            <a:ext cx="11804904" cy="1078992"/>
          </a:xfrm>
          <a:prstGeom prst="rect">
            <a:avLst/>
          </a:prstGeom>
          <a:noFill/>
          <a:ln/>
        </p:spPr>
        <p:txBody>
          <a:bodyPr wrap="none" lIns="0" tIns="0" rIns="0" bIns="0" rtlCol="0" anchor="ctr"/>
          <a:lstStyle/>
          <a:p>
            <a:pPr algn="ctr" latinLnBrk="1">
              <a:lnSpc>
                <a:spcPts val="6700"/>
              </a:lnSpc>
            </a:pPr>
            <a:r>
              <a:rPr lang="en-US" altLang="zh-CN" sz="5400" b="1" i="0" dirty="0">
                <a:solidFill>
                  <a:srgbClr val="F7B401"/>
                </a:solidFill>
                <a:latin typeface="微软雅黑" pitchFamily="34" charset="0"/>
                <a:ea typeface="微软雅黑" pitchFamily="34" charset="-122"/>
                <a:cs typeface="微软雅黑" pitchFamily="34" charset="-120"/>
              </a:rPr>
              <a:t>A</a:t>
            </a:r>
            <a:r>
              <a:rPr lang="en-US" altLang="zh-CN" sz="5400" b="1" i="0" dirty="0">
                <a:solidFill>
                  <a:srgbClr val="F7B401"/>
                </a:solidFill>
                <a:latin typeface="SimSun" pitchFamily="34" charset="0"/>
                <a:ea typeface="SimSun" pitchFamily="34" charset="-122"/>
                <a:cs typeface="SimSun" pitchFamily="34" charset="-120"/>
              </a:rPr>
              <a:t> </a:t>
            </a:r>
            <a:r>
              <a:rPr lang="en-US" altLang="zh-CN" sz="5400" b="1" i="0" dirty="0">
                <a:solidFill>
                  <a:srgbClr val="F7B401"/>
                </a:solidFill>
                <a:latin typeface="微软雅黑" pitchFamily="34" charset="0"/>
                <a:ea typeface="微软雅黑" pitchFamily="34" charset="-122"/>
                <a:cs typeface="微软雅黑" pitchFamily="34" charset="-120"/>
              </a:rPr>
              <a:t>2025真题诊断练</a:t>
            </a:r>
            <a:endParaRPr lang="en-US" altLang="zh-CN" sz="5400" dirty="0"/>
          </a:p>
        </p:txBody>
      </p:sp>
      <p:pic>
        <p:nvPicPr>
          <p:cNvPr id="3" name="C_3#99ccf29e6.fixed?vcp=1&amp;pid=44f52a3ce&amp;color=0,0,0&amp;tib=255,255,255" descr="preencoded.png"/>
          <p:cNvPicPr>
            <a:picLocks noChangeAspect="1"/>
          </p:cNvPicPr>
          <p:nvPr/>
        </p:nvPicPr>
        <p:blipFill>
          <a:blip r:embed="rId3"/>
          <a:stretch>
            <a:fillRect/>
          </a:stretch>
        </p:blipFill>
        <p:spPr>
          <a:xfrm>
            <a:off x="2807208" y="3995928"/>
            <a:ext cx="6702552" cy="36576"/>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5_BD.1_1#a2eb459d5?vcp=1&amp;pid=66f9f579b&amp;color=0,0,0&amp;bt=1&amp;bbb=1&amp;hb=1"/>
          <p:cNvSpPr/>
          <p:nvPr/>
        </p:nvSpPr>
        <p:spPr>
          <a:xfrm>
            <a:off x="502920" y="1875650"/>
            <a:ext cx="11183112" cy="21509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1.［2025山东烟台中考</a:t>
            </a:r>
            <a:r>
              <a:rPr lang="en-US" altLang="zh-CN" sz="2400" b="0" i="0">
                <a:solidFill>
                  <a:srgbClr val="000000"/>
                </a:solidFill>
                <a:latin typeface="Times New Roman" pitchFamily="34" charset="0"/>
                <a:ea typeface="SimSun" pitchFamily="34" charset="-122"/>
                <a:cs typeface="Times New Roman" pitchFamily="34" charset="-120"/>
              </a:rPr>
              <a:t>］古地磁法是通过测量岩石或矿物中的剩余磁性来推断岩石</a:t>
            </a:r>
          </a:p>
          <a:p>
            <a:pPr latinLnBrk="1">
              <a:lnSpc>
                <a:spcPts val="4400"/>
              </a:lnSpc>
            </a:pPr>
            <a:r>
              <a:rPr lang="en-US" altLang="zh-CN" sz="2400" b="0" i="0">
                <a:solidFill>
                  <a:srgbClr val="000000"/>
                </a:solidFill>
                <a:latin typeface="Times New Roman" pitchFamily="34" charset="0"/>
                <a:ea typeface="SimSun" pitchFamily="34" charset="-122"/>
                <a:cs typeface="Times New Roman" pitchFamily="34" charset="-120"/>
              </a:rPr>
              <a:t>的形成年代。考古学家运用这一方法对我国西南地区某古人类遗址的地层进行了年</a:t>
            </a:r>
          </a:p>
          <a:p>
            <a:pPr latinLnBrk="1">
              <a:lnSpc>
                <a:spcPts val="4400"/>
              </a:lnSpc>
            </a:pPr>
            <a:r>
              <a:rPr lang="en-US" altLang="zh-CN" sz="2400" b="0" i="0">
                <a:solidFill>
                  <a:srgbClr val="000000"/>
                </a:solidFill>
                <a:latin typeface="Times New Roman" pitchFamily="34" charset="0"/>
                <a:ea typeface="SimSun" pitchFamily="34" charset="-122"/>
                <a:cs typeface="Times New Roman" pitchFamily="34" charset="-120"/>
              </a:rPr>
              <a:t>代测定</a:t>
            </a:r>
            <a:r>
              <a:rPr lang="en-US" altLang="zh-CN" sz="2400" b="0" i="0" dirty="0">
                <a:solidFill>
                  <a:srgbClr val="000000"/>
                </a:solidFill>
                <a:latin typeface="Times New Roman" pitchFamily="34" charset="0"/>
                <a:ea typeface="SimSun" pitchFamily="34" charset="-122"/>
                <a:cs typeface="Times New Roman" pitchFamily="34" charset="-120"/>
              </a:rPr>
              <a:t>，结果显示该古人类大约生活在距今170万年前，</a:t>
            </a:r>
            <a:r>
              <a:rPr lang="en-US" altLang="zh-CN" sz="2400" b="0" i="0">
                <a:solidFill>
                  <a:srgbClr val="000000"/>
                </a:solidFill>
                <a:latin typeface="Times New Roman" pitchFamily="34" charset="0"/>
                <a:ea typeface="SimSun" pitchFamily="34" charset="-122"/>
                <a:cs typeface="Times New Roman" pitchFamily="34" charset="-120"/>
              </a:rPr>
              <a:t>属旧石器时期的早期人类。</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据此判断</a:t>
            </a:r>
            <a:r>
              <a:rPr lang="en-US" altLang="zh-CN" sz="2400" b="0" i="0" dirty="0">
                <a:solidFill>
                  <a:srgbClr val="000000"/>
                </a:solidFill>
                <a:latin typeface="Times New Roman" pitchFamily="34" charset="0"/>
                <a:ea typeface="SimSun" pitchFamily="34" charset="-122"/>
                <a:cs typeface="Times New Roman" pitchFamily="34" charset="-120"/>
              </a:rPr>
              <a:t>，“该古人类”</a:t>
            </a:r>
            <a:r>
              <a:rPr lang="en-US" altLang="zh-CN" sz="2400" b="0" i="0">
                <a:solidFill>
                  <a:srgbClr val="000000"/>
                </a:solidFill>
                <a:latin typeface="Times New Roman" pitchFamily="34" charset="0"/>
                <a:ea typeface="SimSun" pitchFamily="34" charset="-122"/>
                <a:cs typeface="Times New Roman" pitchFamily="34" charset="-120"/>
              </a:rPr>
              <a:t>是(</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5_AN.2_1#a2eb459d5.bracket?vcp=1&amp;pid=66f9f579b&amp;color=0,0,0&amp;vpa=1"/>
          <p:cNvSpPr/>
          <p:nvPr/>
        </p:nvSpPr>
        <p:spPr>
          <a:xfrm>
            <a:off x="4053364" y="3540621"/>
            <a:ext cx="449263"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A</a:t>
            </a:r>
            <a:endParaRPr lang="en-US" altLang="zh-CN" sz="2400" dirty="0"/>
          </a:p>
        </p:txBody>
      </p:sp>
      <p:sp>
        <p:nvSpPr>
          <p:cNvPr id="4" name="QC_5_BD.1_2#a2eb459d5.choices?vcp=1&amp;pid=66f9f579b&amp;color=0,0,0&amp;bbb=1"/>
          <p:cNvSpPr/>
          <p:nvPr/>
        </p:nvSpPr>
        <p:spPr>
          <a:xfrm>
            <a:off x="502920" y="4064176"/>
            <a:ext cx="11183112" cy="484124"/>
          </a:xfrm>
          <a:prstGeom prst="rect">
            <a:avLst/>
          </a:prstGeom>
          <a:noFill/>
          <a:ln/>
        </p:spPr>
        <p:txBody>
          <a:bodyPr wrap="none" lIns="0" tIns="0" rIns="0" bIns="0" rtlCol="0" anchor="t"/>
          <a:lstStyle/>
          <a:p>
            <a:pPr latinLnBrk="1">
              <a:lnSpc>
                <a:spcPts val="4300"/>
              </a:lnSpc>
              <a:tabLst>
                <a:tab pos="2786253" algn="l"/>
                <a:tab pos="5547106" algn="l"/>
                <a:tab pos="8612759"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.元谋人</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B.北京人</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C.河姆渡人</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.半坡人</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5_AS.3_1#a2eb459d5?vcp=1&amp;pid=66f9f579b&amp;color=0,0,0&amp;bt=1&amp;bbb=1&amp;hb=1"/>
          <p:cNvSpPr/>
          <p:nvPr/>
        </p:nvSpPr>
        <p:spPr>
          <a:xfrm>
            <a:off x="502920" y="1872633"/>
            <a:ext cx="11183112" cy="2709799"/>
          </a:xfrm>
          <a:prstGeom prst="rect">
            <a:avLst/>
          </a:prstGeom>
          <a:noFill/>
          <a:ln/>
        </p:spPr>
        <p:txBody>
          <a:bodyPr wrap="none" lIns="0" tIns="0" rIns="0" bIns="0" rtlCol="0" anchor="t"/>
          <a:lstStyle/>
          <a:p>
            <a:pPr algn="l" latinLnBrk="1">
              <a:lnSpc>
                <a:spcPts val="4400"/>
              </a:lnSpc>
            </a:pPr>
            <a:r>
              <a:rPr lang="en-US" altLang="zh-CN" sz="2400" b="1" i="0" spc="-50" dirty="0">
                <a:solidFill>
                  <a:srgbClr val="FF0000"/>
                </a:solidFill>
                <a:latin typeface="Times New Roman" pitchFamily="34" charset="0"/>
                <a:ea typeface="SimSun" pitchFamily="34" charset="-122"/>
                <a:cs typeface="Times New Roman" pitchFamily="34" charset="-120"/>
              </a:rPr>
              <a:t>【解析】</a:t>
            </a:r>
            <a:r>
              <a:rPr lang="en-US" altLang="zh-CN" sz="2400" b="0" i="0" spc="-50" dirty="0">
                <a:solidFill>
                  <a:srgbClr val="FF0000"/>
                </a:solidFill>
                <a:latin typeface="Times New Roman" pitchFamily="34" charset="0"/>
                <a:ea typeface="SimSun" pitchFamily="34" charset="-122"/>
                <a:cs typeface="Times New Roman" pitchFamily="34" charset="-120"/>
              </a:rPr>
              <a:t>本题考查中国早期人类。据题干“结果显示该古人类大约生活在距今</a:t>
            </a:r>
            <a:r>
              <a:rPr lang="en-US" altLang="zh-CN" sz="2400" b="0" i="0" spc="-50">
                <a:solidFill>
                  <a:srgbClr val="FF0000"/>
                </a:solidFill>
                <a:latin typeface="Times New Roman" pitchFamily="34" charset="0"/>
                <a:ea typeface="SimSun" pitchFamily="34" charset="-122"/>
                <a:cs typeface="Times New Roman" pitchFamily="34" charset="-120"/>
              </a:rPr>
              <a:t>170万年</a:t>
            </a:r>
          </a:p>
          <a:p>
            <a:pPr latinLnBrk="1">
              <a:lnSpc>
                <a:spcPts val="4400"/>
              </a:lnSpc>
            </a:pPr>
            <a:r>
              <a:rPr lang="en-US" altLang="zh-CN" sz="2400" b="0" i="0" spc="-50">
                <a:solidFill>
                  <a:srgbClr val="FF0000"/>
                </a:solidFill>
                <a:latin typeface="Times New Roman" pitchFamily="34" charset="0"/>
                <a:ea typeface="SimSun" pitchFamily="34" charset="-122"/>
                <a:cs typeface="Times New Roman" pitchFamily="34" charset="-120"/>
              </a:rPr>
              <a:t>前</a:t>
            </a:r>
            <a:r>
              <a:rPr lang="en-US" altLang="zh-CN" sz="2400" b="0" i="0" spc="-50" dirty="0">
                <a:solidFill>
                  <a:srgbClr val="FF0000"/>
                </a:solidFill>
                <a:latin typeface="Times New Roman" pitchFamily="34" charset="0"/>
                <a:ea typeface="SimSun" pitchFamily="34" charset="-122"/>
                <a:cs typeface="Times New Roman" pitchFamily="34" charset="-120"/>
              </a:rPr>
              <a:t>，属旧石器时期的早期人类”并结合所学可知，元谋人发现于云南（西南地区</a:t>
            </a:r>
            <a:r>
              <a:rPr lang="en-US" altLang="zh-CN" sz="2400" b="0" i="0" spc="-50">
                <a:solidFill>
                  <a:srgbClr val="FF0000"/>
                </a:solidFill>
                <a:latin typeface="Times New Roman" pitchFamily="34" charset="0"/>
                <a:ea typeface="SimSun" pitchFamily="34" charset="-122"/>
                <a:cs typeface="Times New Roman" pitchFamily="34" charset="-120"/>
              </a:rPr>
              <a:t>），距</a:t>
            </a:r>
          </a:p>
          <a:p>
            <a:pPr latinLnBrk="1">
              <a:lnSpc>
                <a:spcPts val="4400"/>
              </a:lnSpc>
            </a:pPr>
            <a:r>
              <a:rPr lang="en-US" altLang="zh-CN" sz="2400" b="0" i="0" spc="-50">
                <a:solidFill>
                  <a:srgbClr val="FF0000"/>
                </a:solidFill>
                <a:latin typeface="Times New Roman" pitchFamily="34" charset="0"/>
                <a:ea typeface="SimSun" pitchFamily="34" charset="-122"/>
                <a:cs typeface="Times New Roman" pitchFamily="34" charset="-120"/>
              </a:rPr>
              <a:t>今约</a:t>
            </a:r>
            <a:r>
              <a:rPr lang="en-US" altLang="zh-CN" sz="2400" b="0" i="0" spc="-50" dirty="0">
                <a:solidFill>
                  <a:srgbClr val="FF0000"/>
                </a:solidFill>
                <a:latin typeface="Times New Roman" pitchFamily="34" charset="0"/>
                <a:ea typeface="SimSun" pitchFamily="34" charset="-122"/>
                <a:cs typeface="Times New Roman" pitchFamily="34" charset="-120"/>
              </a:rPr>
              <a:t>170万年，是我国境内目前已确认的最早的古人类，属于旧石器时代早期人类</a:t>
            </a:r>
            <a:r>
              <a:rPr lang="en-US" altLang="zh-CN" sz="2400" b="0" i="0" spc="-50">
                <a:solidFill>
                  <a:srgbClr val="FF0000"/>
                </a:solidFill>
                <a:latin typeface="Times New Roman" pitchFamily="34" charset="0"/>
                <a:ea typeface="SimSun" pitchFamily="34" charset="-122"/>
                <a:cs typeface="Times New Roman" pitchFamily="34" charset="-120"/>
              </a:rPr>
              <a:t>，A</a:t>
            </a:r>
          </a:p>
          <a:p>
            <a:pPr latinLnBrk="1">
              <a:lnSpc>
                <a:spcPts val="4400"/>
              </a:lnSpc>
            </a:pPr>
            <a:r>
              <a:rPr lang="en-US" altLang="zh-CN" sz="2400" b="0" i="0" spc="-50">
                <a:solidFill>
                  <a:srgbClr val="FF0000"/>
                </a:solidFill>
                <a:latin typeface="Times New Roman" pitchFamily="34" charset="0"/>
                <a:ea typeface="SimSun" pitchFamily="34" charset="-122"/>
                <a:cs typeface="Times New Roman" pitchFamily="34" charset="-120"/>
              </a:rPr>
              <a:t>项正确</a:t>
            </a:r>
            <a:r>
              <a:rPr lang="en-US" altLang="zh-CN" sz="2400" b="0" i="0" spc="-50" dirty="0">
                <a:solidFill>
                  <a:srgbClr val="FF0000"/>
                </a:solidFill>
                <a:latin typeface="Times New Roman" pitchFamily="34" charset="0"/>
                <a:ea typeface="SimSun" pitchFamily="34" charset="-122"/>
                <a:cs typeface="Times New Roman" pitchFamily="34" charset="-120"/>
              </a:rPr>
              <a:t>；北京人（约70万—20万年前）遗址位于北方，时间较晚，排除B项</a:t>
            </a:r>
            <a:r>
              <a:rPr lang="en-US" altLang="zh-CN" sz="2400" b="0" i="0" spc="-50">
                <a:solidFill>
                  <a:srgbClr val="FF0000"/>
                </a:solidFill>
                <a:latin typeface="Times New Roman" pitchFamily="34" charset="0"/>
                <a:ea typeface="SimSun" pitchFamily="34" charset="-122"/>
                <a:cs typeface="Times New Roman" pitchFamily="34" charset="-120"/>
              </a:rPr>
              <a:t>；河姆渡</a:t>
            </a:r>
          </a:p>
          <a:p>
            <a:pPr latinLnBrk="1">
              <a:lnSpc>
                <a:spcPts val="4200"/>
              </a:lnSpc>
            </a:pPr>
            <a:r>
              <a:rPr lang="en-US" altLang="zh-CN" sz="2400" b="0" i="0" spc="-50">
                <a:solidFill>
                  <a:srgbClr val="FF0000"/>
                </a:solidFill>
                <a:latin typeface="Times New Roman" pitchFamily="34" charset="0"/>
                <a:ea typeface="SimSun" pitchFamily="34" charset="-122"/>
                <a:cs typeface="Times New Roman" pitchFamily="34" charset="-120"/>
              </a:rPr>
              <a:t>人</a:t>
            </a:r>
            <a:r>
              <a:rPr lang="en-US" altLang="zh-CN" sz="2400" b="0" i="0" spc="-50" dirty="0">
                <a:solidFill>
                  <a:srgbClr val="FF0000"/>
                </a:solidFill>
                <a:latin typeface="Times New Roman" pitchFamily="34" charset="0"/>
                <a:ea typeface="SimSun" pitchFamily="34" charset="-122"/>
                <a:cs typeface="Times New Roman" pitchFamily="34" charset="-120"/>
              </a:rPr>
              <a:t>（约7</a:t>
            </a:r>
            <a:r>
              <a:rPr lang="en-US" altLang="zh-CN" sz="2400" b="0" i="0" spc="-50" dirty="0">
                <a:solidFill>
                  <a:srgbClr val="FF0000"/>
                </a:solidFill>
                <a:latin typeface="SimSun" pitchFamily="34" charset="0"/>
                <a:ea typeface="SimSun" pitchFamily="34" charset="-122"/>
                <a:cs typeface="SimSun" pitchFamily="34" charset="-120"/>
              </a:rPr>
              <a:t> </a:t>
            </a:r>
            <a:r>
              <a:rPr lang="en-US" altLang="zh-CN" sz="2400" b="0" i="0" spc="-50" dirty="0">
                <a:solidFill>
                  <a:srgbClr val="FF0000"/>
                </a:solidFill>
                <a:latin typeface="Times New Roman" pitchFamily="34" charset="0"/>
                <a:ea typeface="SimSun" pitchFamily="34" charset="-122"/>
                <a:cs typeface="Times New Roman" pitchFamily="34" charset="-120"/>
              </a:rPr>
              <a:t>000年前）和半坡人（约6</a:t>
            </a:r>
            <a:r>
              <a:rPr lang="en-US" altLang="zh-CN" sz="2400" b="0" i="0" spc="-50" dirty="0">
                <a:solidFill>
                  <a:srgbClr val="FF0000"/>
                </a:solidFill>
                <a:latin typeface="SimSun" pitchFamily="34" charset="0"/>
                <a:ea typeface="SimSun" pitchFamily="34" charset="-122"/>
                <a:cs typeface="SimSun" pitchFamily="34" charset="-120"/>
              </a:rPr>
              <a:t> </a:t>
            </a:r>
            <a:r>
              <a:rPr lang="en-US" altLang="zh-CN" sz="2400" b="0" i="0" spc="-50" dirty="0">
                <a:solidFill>
                  <a:srgbClr val="FF0000"/>
                </a:solidFill>
                <a:latin typeface="Times New Roman" pitchFamily="34" charset="0"/>
                <a:ea typeface="SimSun" pitchFamily="34" charset="-122"/>
                <a:cs typeface="Times New Roman" pitchFamily="34" charset="-120"/>
              </a:rPr>
              <a:t>000年前）均属新石器时代，排除C、D项。故选A。</a:t>
            </a:r>
            <a:endParaRPr lang="en-US" altLang="zh-CN" sz="2400" spc="-5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additive="base">
                                        <p:cTn id="1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pic>
        <p:nvPicPr>
          <p:cNvPr id="2" name="QC_5_BD.4_1#09ab248d7?iti=1&amp;htil=1&amp;vcp=1&amp;pid=66f9f579b&amp;color=0,0,0&amp;tib=255,255,255&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13010" y="882732"/>
            <a:ext cx="3575304" cy="7498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4_2#09ab248d7?iti=1&amp;htil=1&amp;vcp=1&amp;pid=66f9f579b&amp;color=0,0,0&amp;bbb=1&amp;hb=1"/>
          <p:cNvSpPr/>
          <p:nvPr/>
        </p:nvSpPr>
        <p:spPr>
          <a:xfrm>
            <a:off x="7808438" y="1758270"/>
            <a:ext cx="3584448" cy="1443736"/>
          </a:xfrm>
          <a:prstGeom prst="rect">
            <a:avLst/>
          </a:prstGeom>
          <a:noFill/>
          <a:ln/>
        </p:spPr>
        <p:txBody>
          <a:bodyPr wrap="none" lIns="0" tIns="0" rIns="0" bIns="0" rtlCol="0" anchor="t"/>
          <a:lstStyle/>
          <a:p>
            <a:pPr algn="ctr" latinLnBrk="1">
              <a:lnSpc>
                <a:spcPts val="4400"/>
              </a:lnSpc>
            </a:pPr>
            <a:r>
              <a:rPr lang="en-US" altLang="zh-CN" sz="2400" b="0" i="0">
                <a:solidFill>
                  <a:srgbClr val="000000"/>
                </a:solidFill>
                <a:latin typeface="Times New Roman" pitchFamily="34" charset="0"/>
                <a:ea typeface="SimSun" pitchFamily="34" charset="-122"/>
                <a:cs typeface="Times New Roman" pitchFamily="34" charset="-120"/>
              </a:rPr>
              <a:t>河姆渡遗址出土的双鸟朝</a:t>
            </a:r>
          </a:p>
          <a:p>
            <a:pPr algn="ct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阳纹象牙雕刻器及线描图</a:t>
            </a:r>
            <a:endParaRPr lang="en-US" altLang="zh-CN" sz="2400" dirty="0"/>
          </a:p>
        </p:txBody>
      </p:sp>
      <p:sp>
        <p:nvSpPr>
          <p:cNvPr id="4" name="QC_5_BD.4_3#09ab248d7?htil=1&amp;vcp=1&amp;pid=66f9f579b&amp;color=0,0,0&amp;bt=1&amp;bbb=1&amp;hb=1&amp;hs=1"/>
          <p:cNvSpPr/>
          <p:nvPr/>
        </p:nvSpPr>
        <p:spPr>
          <a:xfrm>
            <a:off x="502920" y="763860"/>
            <a:ext cx="7516368" cy="10333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2.［2025江西中考</a:t>
            </a:r>
            <a:r>
              <a:rPr lang="en-US" altLang="zh-CN" sz="2400" b="0" i="0">
                <a:solidFill>
                  <a:srgbClr val="000000"/>
                </a:solidFill>
                <a:latin typeface="Times New Roman" pitchFamily="34" charset="0"/>
                <a:ea typeface="SimSun" pitchFamily="34" charset="-122"/>
                <a:cs typeface="Times New Roman" pitchFamily="34" charset="-120"/>
              </a:rPr>
              <a:t>］下图中的文物可以印证河姆渡人</a:t>
            </a:r>
          </a:p>
          <a:p>
            <a:pPr latinLnBrk="1">
              <a:lnSpc>
                <a:spcPts val="4200"/>
              </a:lnSpc>
            </a:pP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a:solidFill>
                  <a:srgbClr val="000000"/>
                </a:solidFill>
                <a:latin typeface="SimSun" pitchFamily="34" charset="0"/>
                <a:ea typeface="SimSun" pitchFamily="34" charset="-122"/>
                <a:cs typeface="SimSun" pitchFamily="34" charset="-120"/>
              </a:rPr>
              <a:t> </a:t>
            </a:r>
            <a:r>
              <a:rPr lang="en-US" altLang="zh-CN" sz="2400" b="1"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5" name="QC_5_AN.5_1#09ab248d7.bracket?vcp=1&amp;pid=66f9f579b&amp;color=0,0,0&amp;vpa=2"/>
          <p:cNvSpPr/>
          <p:nvPr/>
        </p:nvSpPr>
        <p:spPr>
          <a:xfrm>
            <a:off x="748188" y="1311230"/>
            <a:ext cx="425450" cy="478790"/>
          </a:xfrm>
          <a:prstGeom prst="rect">
            <a:avLst/>
          </a:prstGeom>
          <a:noFill/>
          <a:ln/>
        </p:spPr>
        <p:txBody>
          <a:bodyPr wrap="none" lIns="0" tIns="0" rIns="0" bIns="0" rtlCol="0" anchor="t"/>
          <a:lstStyle/>
          <a:p>
            <a:pPr algn="ctr" latinLnBrk="1">
              <a:lnSpc>
                <a:spcPts val="4200"/>
              </a:lnSpc>
            </a:pPr>
            <a:r>
              <a:rPr lang="en-US" altLang="zh-CN" sz="2400" b="1" i="0" dirty="0">
                <a:solidFill>
                  <a:srgbClr val="FF0000"/>
                </a:solidFill>
                <a:latin typeface="微软雅黑" pitchFamily="34" charset="0"/>
                <a:ea typeface="微软雅黑" pitchFamily="34" charset="-122"/>
                <a:cs typeface="微软雅黑" pitchFamily="34" charset="-120"/>
              </a:rPr>
              <a:t>C</a:t>
            </a:r>
            <a:endParaRPr lang="en-US" altLang="zh-CN" sz="2400" dirty="0"/>
          </a:p>
        </p:txBody>
      </p:sp>
      <p:sp>
        <p:nvSpPr>
          <p:cNvPr id="6" name="QC_5_BD.4_4#09ab248d7.choices?htil=1&amp;vcp=1&amp;pid=66f9f579b&amp;color=0,0,0&amp;bbb=1"/>
          <p:cNvSpPr/>
          <p:nvPr/>
        </p:nvSpPr>
        <p:spPr>
          <a:xfrm>
            <a:off x="502920" y="1862537"/>
            <a:ext cx="7516368" cy="1033399"/>
          </a:xfrm>
          <a:prstGeom prst="rect">
            <a:avLst/>
          </a:prstGeom>
          <a:noFill/>
          <a:ln/>
        </p:spPr>
        <p:txBody>
          <a:bodyPr wrap="none" lIns="0" tIns="0" rIns="0" bIns="0" rtlCol="0" anchor="t"/>
          <a:lstStyle/>
          <a:p>
            <a:pPr latinLnBrk="1">
              <a:lnSpc>
                <a:spcPts val="4400"/>
              </a:lnSpc>
              <a:tabLst>
                <a:tab pos="3866134" algn="l"/>
              </a:tabLst>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.能够制作玉器</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.懂得饲养家畜</a:t>
            </a:r>
            <a:endParaRPr lang="en-US" altLang="zh-CN" sz="2400" dirty="0"/>
          </a:p>
          <a:p>
            <a:pPr latinLnBrk="1">
              <a:lnSpc>
                <a:spcPts val="4200"/>
              </a:lnSpc>
              <a:tabLst>
                <a:tab pos="3866134" algn="l"/>
              </a:tabLst>
            </a:pPr>
            <a:r>
              <a:rPr lang="en-US" altLang="zh-CN" sz="2400" b="0" i="0">
                <a:solidFill>
                  <a:srgbClr val="000000"/>
                </a:solidFill>
                <a:latin typeface="Times New Roman" pitchFamily="34" charset="0"/>
                <a:ea typeface="SimSun" pitchFamily="34" charset="-122"/>
                <a:cs typeface="Times New Roman" pitchFamily="34" charset="-120"/>
              </a:rPr>
              <a:t>C.掌握了雕刻技术</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.会建造干栏式房屋</a:t>
            </a:r>
            <a:endParaRPr lang="en-US" altLang="zh-CN" sz="2400" dirty="0"/>
          </a:p>
        </p:txBody>
      </p:sp>
      <p:sp>
        <p:nvSpPr>
          <p:cNvPr id="7" name="QC_5_AS.6_1#09ab248d7?vcp=1&amp;pid=66f9f579b&amp;color=0,0,0&amp;bbb=1&amp;hb=1&amp;hs=1"/>
          <p:cNvSpPr/>
          <p:nvPr/>
        </p:nvSpPr>
        <p:spPr>
          <a:xfrm>
            <a:off x="502920" y="2966167"/>
            <a:ext cx="11183112" cy="27097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Times New Roman" pitchFamily="34" charset="0"/>
                <a:ea typeface="SimSun"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本题考查河姆渡人。根据图示可知</a:t>
            </a:r>
            <a:r>
              <a:rPr lang="en-US" altLang="zh-CN" sz="2400" b="0" i="0">
                <a:solidFill>
                  <a:srgbClr val="FF0000"/>
                </a:solidFill>
                <a:latin typeface="Times New Roman" pitchFamily="34" charset="0"/>
                <a:ea typeface="SimSun" pitchFamily="34" charset="-122"/>
                <a:cs typeface="Times New Roman" pitchFamily="34" charset="-120"/>
              </a:rPr>
              <a:t>，河姆渡遗址出土的双鸟朝阳纹象牙雕</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刻器</a:t>
            </a:r>
            <a:r>
              <a:rPr lang="en-US" altLang="zh-CN" sz="2400" b="0" i="0" dirty="0">
                <a:solidFill>
                  <a:srgbClr val="FF0000"/>
                </a:solidFill>
                <a:latin typeface="Times New Roman" pitchFamily="34" charset="0"/>
                <a:ea typeface="SimSun" pitchFamily="34" charset="-122"/>
                <a:cs typeface="Times New Roman" pitchFamily="34" charset="-120"/>
              </a:rPr>
              <a:t>，雕刻工艺精湛，可以直接印证河姆渡人掌握了雕刻技术，C正确</a:t>
            </a:r>
            <a:r>
              <a:rPr lang="en-US" altLang="zh-CN" sz="2400" b="0" i="0">
                <a:solidFill>
                  <a:srgbClr val="FF0000"/>
                </a:solidFill>
                <a:latin typeface="Times New Roman" pitchFamily="34" charset="0"/>
                <a:ea typeface="SimSun" pitchFamily="34" charset="-122"/>
                <a:cs typeface="Times New Roman" pitchFamily="34" charset="-120"/>
              </a:rPr>
              <a:t>。图中文物是</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象牙雕刻器</a:t>
            </a:r>
            <a:r>
              <a:rPr lang="en-US" altLang="zh-CN" sz="2400" b="0" i="0" dirty="0">
                <a:solidFill>
                  <a:srgbClr val="FF0000"/>
                </a:solidFill>
                <a:latin typeface="Times New Roman" pitchFamily="34" charset="0"/>
                <a:ea typeface="SimSun" pitchFamily="34" charset="-122"/>
                <a:cs typeface="Times New Roman" pitchFamily="34" charset="-120"/>
              </a:rPr>
              <a:t>，并非玉器，无法印证河姆渡人能够制作玉器，排除A</a:t>
            </a:r>
            <a:r>
              <a:rPr lang="en-US" altLang="zh-CN" sz="2400" b="0" i="0">
                <a:solidFill>
                  <a:srgbClr val="FF0000"/>
                </a:solidFill>
                <a:latin typeface="Times New Roman" pitchFamily="34" charset="0"/>
                <a:ea typeface="SimSun" pitchFamily="34" charset="-122"/>
                <a:cs typeface="Times New Roman" pitchFamily="34" charset="-120"/>
              </a:rPr>
              <a:t>；图中文物为雕</a:t>
            </a:r>
          </a:p>
          <a:p>
            <a:pPr latinLnBrk="1">
              <a:lnSpc>
                <a:spcPts val="4400"/>
              </a:lnSpc>
            </a:pPr>
            <a:r>
              <a:rPr lang="en-US" altLang="zh-CN" sz="2400" b="0" i="0">
                <a:solidFill>
                  <a:srgbClr val="FF0000"/>
                </a:solidFill>
                <a:latin typeface="Times New Roman" pitchFamily="34" charset="0"/>
                <a:ea typeface="SimSun" pitchFamily="34" charset="-122"/>
                <a:cs typeface="Times New Roman" pitchFamily="34" charset="-120"/>
              </a:rPr>
              <a:t>刻品</a:t>
            </a:r>
            <a:r>
              <a:rPr lang="en-US" altLang="zh-CN" sz="2400" b="0" i="0" dirty="0">
                <a:solidFill>
                  <a:srgbClr val="FF0000"/>
                </a:solidFill>
                <a:latin typeface="Times New Roman" pitchFamily="34" charset="0"/>
                <a:ea typeface="SimSun" pitchFamily="34" charset="-122"/>
                <a:cs typeface="Times New Roman" pitchFamily="34" charset="-120"/>
              </a:rPr>
              <a:t>，其上未体现饲养家畜相关信息，不能印证河姆渡人懂得饲养家畜，排除B</a:t>
            </a:r>
            <a:r>
              <a:rPr lang="en-US" altLang="zh-CN" sz="2400" b="0" i="0">
                <a:solidFill>
                  <a:srgbClr val="FF0000"/>
                </a:solidFill>
                <a:latin typeface="Times New Roman" pitchFamily="34" charset="0"/>
                <a:ea typeface="SimSun" pitchFamily="34" charset="-122"/>
                <a:cs typeface="Times New Roman" pitchFamily="34" charset="-120"/>
              </a:rPr>
              <a:t>；材</a:t>
            </a:r>
          </a:p>
          <a:p>
            <a:pPr latinLnBrk="1">
              <a:lnSpc>
                <a:spcPts val="4200"/>
              </a:lnSpc>
            </a:pPr>
            <a:r>
              <a:rPr lang="en-US" altLang="zh-CN" sz="2400" b="0" i="0">
                <a:solidFill>
                  <a:srgbClr val="FF0000"/>
                </a:solidFill>
                <a:latin typeface="Times New Roman" pitchFamily="34" charset="0"/>
                <a:ea typeface="SimSun" pitchFamily="34" charset="-122"/>
                <a:cs typeface="Times New Roman" pitchFamily="34" charset="-120"/>
              </a:rPr>
              <a:t>料中的文物属于雕刻器</a:t>
            </a:r>
            <a:r>
              <a:rPr lang="en-US" altLang="zh-CN" sz="2400" b="0" i="0" dirty="0">
                <a:solidFill>
                  <a:srgbClr val="FF0000"/>
                </a:solidFill>
                <a:latin typeface="Times New Roman" pitchFamily="34" charset="0"/>
                <a:ea typeface="SimSun" pitchFamily="34" charset="-122"/>
                <a:cs typeface="Times New Roman" pitchFamily="34" charset="-120"/>
              </a:rPr>
              <a:t>，和建造干栏式房屋无关联，排除D。故选C。</a:t>
            </a:r>
            <a:endParaRPr lang="en-US"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anim calcmode="lin" valueType="num">
                                      <p:cBhvr additive="base">
                                        <p:cTn id="2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 calcmode="lin" valueType="num">
                                      <p:cBhvr additive="base">
                                        <p:cTn id="33"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 calcmode="lin" valueType="num">
                                      <p:cBhvr additive="base">
                                        <p:cTn id="37"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1359</Words>
  <Application>Microsoft Office PowerPoint</Application>
  <PresentationFormat>宽屏</PresentationFormat>
  <Paragraphs>190</Paragraphs>
  <Slides>26</Slides>
  <Notes>26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Alibaba PuHuiTi Regular</vt:lpstr>
      <vt:lpstr>阿里妈妈数黑体</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2</cp:revision>
  <dcterms:created xsi:type="dcterms:W3CDTF">2025-08-14T10:08:20Z</dcterms:created>
  <dcterms:modified xsi:type="dcterms:W3CDTF">2025-08-14T10:33:04Z</dcterms:modified>
  <cp:category/>
  <cp:contentStatus/>
</cp:coreProperties>
</file>