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93" r:id="rId19"/>
    <p:sldId id="273" r:id="rId20"/>
    <p:sldId id="274" r:id="rId21"/>
    <p:sldId id="275" r:id="rId22"/>
    <p:sldId id="276" r:id="rId23"/>
    <p:sldId id="277" r:id="rId24"/>
    <p:sldId id="278" r:id="rId25"/>
    <p:sldId id="279" r:id="rId26"/>
    <p:sldId id="280" r:id="rId27"/>
    <p:sldId id="294"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0545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87025800008f0a41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55.png"/><Relationship Id="rId4" Type="http://schemas.openxmlformats.org/officeDocument/2006/relationships/image" Target="../media/image54.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58.png"/><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65.png"/><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74.png"/><Relationship Id="rId4" Type="http://schemas.openxmlformats.org/officeDocument/2006/relationships/image" Target="../media/image73.png"/></Relationships>
</file>

<file path=ppt/slides/_rels/slide3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76.pn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1.xml"/><Relationship Id="rId1" Type="http://schemas.openxmlformats.org/officeDocument/2006/relationships/slideLayout" Target="../slideLayouts/slideLayout5.xml"/><Relationship Id="rId5" Type="http://schemas.openxmlformats.org/officeDocument/2006/relationships/image" Target="../media/image79.png"/><Relationship Id="rId4" Type="http://schemas.openxmlformats.org/officeDocument/2006/relationships/image" Target="../media/image78.png"/></Relationships>
</file>

<file path=ppt/slides/_rels/slide3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2.xml"/><Relationship Id="rId1" Type="http://schemas.openxmlformats.org/officeDocument/2006/relationships/slideLayout" Target="../slideLayouts/slideLayout5.xml"/><Relationship Id="rId5" Type="http://schemas.openxmlformats.org/officeDocument/2006/relationships/image" Target="../media/image82.png"/><Relationship Id="rId4" Type="http://schemas.openxmlformats.org/officeDocument/2006/relationships/image" Target="../media/image81.png"/></Relationships>
</file>

<file path=ppt/slides/_rels/slide3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85.png"/><Relationship Id="rId4" Type="http://schemas.openxmlformats.org/officeDocument/2006/relationships/image" Target="../media/image84.png"/></Relationships>
</file>

<file path=ppt/slides/_rels/slide3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87.png"/></Relationships>
</file>

<file path=ppt/slides/_rels/slide3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5.xml"/><Relationship Id="rId1" Type="http://schemas.openxmlformats.org/officeDocument/2006/relationships/slideLayout" Target="../slideLayouts/slideLayout5.xml"/><Relationship Id="rId5" Type="http://schemas.openxmlformats.org/officeDocument/2006/relationships/image" Target="../media/image90.png"/><Relationship Id="rId4" Type="http://schemas.openxmlformats.org/officeDocument/2006/relationships/image" Target="../media/image89.png"/></Relationships>
</file>

<file path=ppt/slides/_rels/slide3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93.png"/><Relationship Id="rId4" Type="http://schemas.openxmlformats.org/officeDocument/2006/relationships/image" Target="../media/image92.png"/></Relationships>
</file>

<file path=ppt/slides/_rels/slide3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7.xml"/><Relationship Id="rId1" Type="http://schemas.openxmlformats.org/officeDocument/2006/relationships/slideLayout" Target="../slideLayouts/slideLayout5.xml"/><Relationship Id="rId5" Type="http://schemas.openxmlformats.org/officeDocument/2006/relationships/image" Target="../media/image96.png"/><Relationship Id="rId4" Type="http://schemas.openxmlformats.org/officeDocument/2006/relationships/image" Target="../media/image9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9_1#ad051269b?vop=1&amp;pid=7debe2984&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如图所示，一运动员将质量为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的物块以初速度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沿水平面向左推出，起始点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与轻弹簧自由端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相距</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已知物块与水平面间的动摩擦因数为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，物块与弹簧相碰后，弹簧的最大压缩量为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（弹簧始终在弹性限</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度内</a:t>
                </a:r>
                <a:r>
                  <a:rPr lang="en-US" altLang="zh-CN"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则从开始到弹簧被压缩至最短的过程中(</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9_1#ad051269b?vop=1&amp;pid=7debe2984&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794" b="-12308"/>
                </a:stretch>
              </a:blipFill>
              <a:ln/>
            </p:spPr>
            <p:txBody>
              <a:bodyPr/>
              <a:lstStyle/>
              <a:p>
                <a:r>
                  <a:rPr lang="zh-CN" altLang="en-US">
                    <a:noFill/>
                  </a:rPr>
                  <a:t> </a:t>
                </a:r>
              </a:p>
            </p:txBody>
          </p:sp>
        </mc:Fallback>
      </mc:AlternateContent>
      <p:sp>
        <p:nvSpPr>
          <p:cNvPr id="3" name="QC_3_AN.20_1#ad051269b.bracket?vop=1&amp;pid=7debe2984&amp;color=0,0,0&amp;vpa=7&amp;vtp=1"/>
          <p:cNvSpPr/>
          <p:nvPr/>
        </p:nvSpPr>
        <p:spPr>
          <a:xfrm>
            <a:off x="7559897"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3_BD.19_2#ad051269b?htil=2&amp;vop=1&amp;pid=7debe298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75885" y="2834832"/>
            <a:ext cx="1956816" cy="9418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19_3#ad051269b.choices?htil=2&amp;vop=1&amp;pid=7debe2984&amp;color=0,0,0&amp;vtp=1&amp;bbb=1"/>
              <p:cNvSpPr/>
              <p:nvPr/>
            </p:nvSpPr>
            <p:spPr>
              <a:xfrm>
                <a:off x="832104" y="2707832"/>
                <a:ext cx="8449056"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物块克服摩擦力做功为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物块机械能减少量为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物块和弹簧系统机械能减少量为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物块克服弹簧弹力所做的功为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3_BD.19_3#ad051269b.choices?htil=2&amp;vop=1&amp;pid=7debe2984&amp;color=0,0,0&amp;vtp=1&amp;bbb=1"/>
              <p:cNvSpPr>
                <a:spLocks noRot="1" noChangeAspect="1" noMove="1" noResize="1" noEditPoints="1" noAdjustHandles="1" noChangeArrowheads="1" noChangeShapeType="1" noTextEdit="1"/>
              </p:cNvSpPr>
              <p:nvPr/>
            </p:nvSpPr>
            <p:spPr>
              <a:xfrm>
                <a:off x="832104" y="2707832"/>
                <a:ext cx="8449056" cy="1676400"/>
              </a:xfrm>
              <a:prstGeom prst="rect">
                <a:avLst/>
              </a:prstGeom>
              <a:blipFill>
                <a:blip r:embed="rId5"/>
                <a:stretch>
                  <a:fillRect l="-1732" b="-5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1_1#ad051269b?vop=1&amp;pid=7debe2984&amp;color=0,0,0&amp;vtp=1&amp;bt=1&amp;bbb=1&amp;hb=1"/>
              <p:cNvSpPr/>
              <p:nvPr/>
            </p:nvSpPr>
            <p:spPr>
              <a:xfrm>
                <a:off x="832104" y="1512000"/>
                <a:ext cx="10533888" cy="3017838"/>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【解析】从开始到弹簧被压缩至最短的过程中摩擦力做功为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𝑓</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，物块克服摩擦力做功为</a:t>
                </a:r>
              </a:p>
              <a:p>
                <a:pPr latinLnBrk="1">
                  <a:lnSpc>
                    <a:spcPts val="3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𝑓</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，故A错误；由能量守恒定律可知，从开始到弹簧被压缩至最短的过程中</a:t>
                </a:r>
                <a:r>
                  <a:rPr lang="en-US" altLang="zh-CN" sz="1800" b="0" i="0">
                    <a:solidFill>
                      <a:srgbClr val="000000"/>
                    </a:solidFill>
                    <a:latin typeface="微软雅黑" pitchFamily="34" charset="0"/>
                    <a:ea typeface="微软雅黑" pitchFamily="34" charset="-122"/>
                    <a:cs typeface="微软雅黑" pitchFamily="34" charset="-120"/>
                  </a:rPr>
                  <a:t>，物块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机械能的减少量等于弹簧弹性势能的增加量和克服摩擦力所做的功的和，则物块机械能减少量大于</a:t>
                </a:r>
              </a:p>
              <a:p>
                <a:pPr latinLnBrk="1">
                  <a:lnSpc>
                    <a:spcPts val="4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oMath>
                </a14:m>
                <a:r>
                  <a:rPr lang="en-US" altLang="zh-CN" sz="1800" b="0" i="0" dirty="0">
                    <a:solidFill>
                      <a:srgbClr val="000000"/>
                    </a:solidFill>
                    <a:latin typeface="微软雅黑" pitchFamily="34" charset="0"/>
                    <a:ea typeface="微软雅黑" pitchFamily="34" charset="-122"/>
                    <a:cs typeface="微软雅黑" pitchFamily="34" charset="-120"/>
                  </a:rPr>
                  <a:t>，故B错误；物块机械能的减少量为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，物块和弹簧系统机械能减少量等于物块克服摩擦</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力做的功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oMath>
                </a14:m>
                <a:r>
                  <a:rPr lang="en-US" altLang="zh-CN" sz="1800" b="0" i="0" dirty="0">
                    <a:solidFill>
                      <a:srgbClr val="000000"/>
                    </a:solidFill>
                    <a:latin typeface="微软雅黑" pitchFamily="34" charset="0"/>
                    <a:ea typeface="微软雅黑" pitchFamily="34" charset="-122"/>
                    <a:cs typeface="微软雅黑" pitchFamily="34" charset="-120"/>
                  </a:rPr>
                  <a:t>，故C错误；由动能定理有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aseline="-10000">
                            <a:solidFill>
                              <a:srgbClr val="000000"/>
                            </a:solidFill>
                            <a:latin typeface="Cambria Math" panose="02040503050406030204" pitchFamily="18" charset="0"/>
                          </a:rPr>
                          <m:t>弹</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d>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，物块克服弹簧弹力所做</a:t>
                </a:r>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的功为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𝑊</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aseline="-10000">
                            <a:solidFill>
                              <a:srgbClr val="000000"/>
                            </a:solidFill>
                            <a:latin typeface="Cambria Math" panose="02040503050406030204" pitchFamily="18" charset="0"/>
                          </a:rPr>
                          <m:t>弹</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𝑚</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𝑠</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3_AS.21_1#ad051269b?vop=1&amp;pid=7debe2984&amp;color=0,0,0&amp;vtp=1&amp;bt=1&amp;bbb=1&amp;hb=1"/>
              <p:cNvSpPr>
                <a:spLocks noRot="1" noChangeAspect="1" noMove="1" noResize="1" noEditPoints="1" noAdjustHandles="1" noChangeArrowheads="1" noChangeShapeType="1" noTextEdit="1"/>
              </p:cNvSpPr>
              <p:nvPr/>
            </p:nvSpPr>
            <p:spPr>
              <a:xfrm>
                <a:off x="832104" y="1512000"/>
                <a:ext cx="10533888" cy="3017838"/>
              </a:xfrm>
              <a:prstGeom prst="rect">
                <a:avLst/>
              </a:prstGeom>
              <a:blipFill>
                <a:blip r:embed="rId3"/>
                <a:stretch>
                  <a:fillRect l="-1389" r="-58" b="-2828"/>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2_BD#be273068f?pid=61db84e21&amp;color=0,0,0&amp;vtp=1&amp;bt=1&amp;bbb=1&amp;hb=1"/>
          <p:cNvSpPr/>
          <p:nvPr/>
        </p:nvSpPr>
        <p:spPr>
          <a:xfrm>
            <a:off x="832104" y="1508760"/>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二、多项选择题（本题共3小题，每小题6分，共18分.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有多项符合题目要求</a:t>
            </a:r>
            <a:r>
              <a:rPr lang="en-US" altLang="zh-CN" sz="2200" b="1" i="0" dirty="0">
                <a:solidFill>
                  <a:srgbClr val="000000"/>
                </a:solidFill>
                <a:latin typeface="微软雅黑" pitchFamily="34" charset="0"/>
                <a:ea typeface="微软雅黑" pitchFamily="34" charset="-122"/>
                <a:cs typeface="微软雅黑" pitchFamily="34" charset="-120"/>
              </a:rPr>
              <a:t>，全部选对的得6分，选对但不全的得3分，有选错的得0分）</a:t>
            </a:r>
            <a:endParaRPr lang="en-US" altLang="zh-CN" sz="2200" dirty="0"/>
          </a:p>
        </p:txBody>
      </p:sp>
      <mc:AlternateContent xmlns:mc="http://schemas.openxmlformats.org/markup-compatibility/2006">
        <mc:Choice xmlns:a14="http://schemas.microsoft.com/office/drawing/2010/main" Requires="a14">
          <p:sp>
            <p:nvSpPr>
              <p:cNvPr id="3" name="QC_3_BD.22_1#757e1b75b?vop=1&amp;pid=be273068f&amp;color=0,0,0&amp;vtp=1&amp;bbb=1&amp;hb=1"/>
              <p:cNvSpPr/>
              <p:nvPr/>
            </p:nvSpPr>
            <p:spPr>
              <a:xfrm>
                <a:off x="832104" y="2509005"/>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如图所示，三颗不同的人造卫星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都在赤道正上方沿同方向绕地球做匀速圆周运动，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为地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球同步卫星</a:t>
                </a:r>
                <a:r>
                  <a:rPr lang="en-US" altLang="zh-CN" b="0" i="0" dirty="0">
                    <a:solidFill>
                      <a:srgbClr val="000000"/>
                    </a:solidFill>
                    <a:latin typeface="微软雅黑" pitchFamily="34" charset="0"/>
                    <a:ea typeface="微软雅黑" pitchFamily="34" charset="-122"/>
                    <a:cs typeface="微软雅黑" pitchFamily="34" charset="-120"/>
                  </a:rPr>
                  <a:t>，某时刻</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相距最近.已知地球自转周期为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的周期为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3_BD.22_1#757e1b75b?vop=1&amp;pid=be273068f&amp;color=0,0,0&amp;vtp=1&amp;bbb=1&amp;hb=1"/>
              <p:cNvSpPr>
                <a:spLocks noRot="1" noChangeAspect="1" noMove="1" noResize="1" noEditPoints="1" noAdjustHandles="1" noChangeArrowheads="1" noChangeShapeType="1" noTextEdit="1"/>
              </p:cNvSpPr>
              <p:nvPr/>
            </p:nvSpPr>
            <p:spPr>
              <a:xfrm>
                <a:off x="832104" y="2509005"/>
                <a:ext cx="10533888" cy="770255"/>
              </a:xfrm>
              <a:prstGeom prst="rect">
                <a:avLst/>
              </a:prstGeom>
              <a:blipFill>
                <a:blip r:embed="rId3"/>
                <a:stretch>
                  <a:fillRect l="-1389" r="-1968" b="-18254"/>
                </a:stretch>
              </a:blipFill>
              <a:ln/>
            </p:spPr>
            <p:txBody>
              <a:bodyPr/>
              <a:lstStyle/>
              <a:p>
                <a:r>
                  <a:rPr lang="zh-CN" altLang="en-US">
                    <a:noFill/>
                  </a:rPr>
                  <a:t> </a:t>
                </a:r>
              </a:p>
            </p:txBody>
          </p:sp>
        </mc:Fallback>
      </mc:AlternateContent>
      <p:sp>
        <p:nvSpPr>
          <p:cNvPr id="4" name="QC_3_AN.23_1#757e1b75b.bracket?vop=1&amp;pid=be273068f&amp;color=0,0,0&amp;vpa=8&amp;vtp=1&amp;bbb=1"/>
          <p:cNvSpPr/>
          <p:nvPr/>
        </p:nvSpPr>
        <p:spPr>
          <a:xfrm>
            <a:off x="10675080" y="2914770"/>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p:pic>
        <p:nvPicPr>
          <p:cNvPr id="5" name="QC_3_BD.22_2#757e1b75b?htil=3&amp;vop=1&amp;pid=be273068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62185" y="3409950"/>
            <a:ext cx="1133856"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3_BD.22_3#757e1b75b.choices?htil=3&amp;vop=1&amp;pid=be273068f&amp;color=0,0,0&amp;vtp=1&amp;bbb=1"/>
              <p:cNvSpPr/>
              <p:nvPr/>
            </p:nvSpPr>
            <p:spPr>
              <a:xfrm>
                <a:off x="832104" y="3282950"/>
                <a:ext cx="9262872" cy="1659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加速可追上同一轨道上的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至少经过时间</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再次相距最近</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向心力大小相等，且小于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的向心力</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在相同时间内，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与地心连线扫过的面积大于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与地心连线扫过的面积</a:t>
                </a:r>
                <a:endParaRPr lang="en-US" altLang="zh-CN" sz="1800" dirty="0"/>
              </a:p>
            </p:txBody>
          </p:sp>
        </mc:Choice>
        <mc:Fallback>
          <p:sp>
            <p:nvSpPr>
              <p:cNvPr id="6" name="QC_3_BD.22_3#757e1b75b.choices?htil=3&amp;vop=1&amp;pid=be273068f&amp;color=0,0,0&amp;vtp=1&amp;bbb=1"/>
              <p:cNvSpPr>
                <a:spLocks noRot="1" noChangeAspect="1" noMove="1" noResize="1" noEditPoints="1" noAdjustHandles="1" noChangeArrowheads="1" noChangeShapeType="1" noTextEdit="1"/>
              </p:cNvSpPr>
              <p:nvPr/>
            </p:nvSpPr>
            <p:spPr>
              <a:xfrm>
                <a:off x="832104" y="3282950"/>
                <a:ext cx="9262872" cy="1659255"/>
              </a:xfrm>
              <a:prstGeom prst="rect">
                <a:avLst/>
              </a:prstGeom>
              <a:blipFill>
                <a:blip r:embed="rId5"/>
                <a:stretch>
                  <a:fillRect l="-1580" b="-84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4_1#757e1b75b?vop=1&amp;pid=be273068f&amp;color=0,0,0&amp;vtp=1&amp;bt=1&amp;bbb=1&amp;hb=1"/>
              <p:cNvSpPr/>
              <p:nvPr/>
            </p:nvSpPr>
            <p:spPr>
              <a:xfrm>
                <a:off x="832104" y="1512000"/>
                <a:ext cx="10533888" cy="2576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加速后做离心运动，轨道变高，不可能追上卫星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，故A错误；根据题意可知，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再次</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相距最近时</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两卫星转过的角度相差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，设经过的时间为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e>
                    </m:d>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B正确；万有引力提供向心力，则卫星的向心力大小为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，由于不知道卫星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的质量关系，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则无法确定三颗卫星向心力的大小关系</a:t>
                </a:r>
                <a:r>
                  <a:rPr lang="en-US" altLang="zh-CN" sz="1800" b="0" i="0" dirty="0">
                    <a:solidFill>
                      <a:srgbClr val="000000"/>
                    </a:solidFill>
                    <a:latin typeface="微软雅黑" pitchFamily="34" charset="0"/>
                    <a:ea typeface="微软雅黑" pitchFamily="34" charset="-122"/>
                    <a:cs typeface="微软雅黑" pitchFamily="34" charset="-120"/>
                  </a:rPr>
                  <a:t>，故C错误；绕地球运动的卫星与地心连线在时间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内扫过的面积</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𝑣𝑡𝑟</m:t>
                    </m:r>
                  </m:oMath>
                </a14:m>
                <a:r>
                  <a:rPr lang="en-US" altLang="zh-CN" sz="1800" b="0" i="0" dirty="0">
                    <a:solidFill>
                      <a:srgbClr val="000000"/>
                    </a:solidFill>
                    <a:latin typeface="微软雅黑" pitchFamily="34" charset="0"/>
                    <a:ea typeface="微软雅黑" pitchFamily="34" charset="-122"/>
                    <a:cs typeface="微软雅黑" pitchFamily="34" charset="-120"/>
                  </a:rPr>
                  <a:t>，由万有引力提供向心力有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，联立可得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𝑡</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𝐺𝑀𝑟</m:t>
                        </m:r>
                      </m:e>
                    </m:rad>
                  </m:oMath>
                </a14:m>
                <a:r>
                  <a:rPr lang="en-US" altLang="zh-CN" sz="18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道半径</a:t>
                </a:r>
                <a:r>
                  <a:rPr lang="en-US" altLang="zh-CN" b="0" i="0" dirty="0">
                    <a:solidFill>
                      <a:srgbClr val="000000"/>
                    </a:solidFill>
                    <a:latin typeface="微软雅黑" pitchFamily="34" charset="0"/>
                    <a:ea typeface="微软雅黑" pitchFamily="34" charset="-122"/>
                    <a:cs typeface="微软雅黑" pitchFamily="34" charset="-120"/>
                  </a:rPr>
                  <a:t>，则在相同时间内，</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与地心连线扫过的面积大于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与地心连线扫过的面积，故D正确.</a:t>
                </a:r>
                <a:endParaRPr lang="en-US" altLang="zh-CN" dirty="0"/>
              </a:p>
            </p:txBody>
          </p:sp>
        </mc:Choice>
        <mc:Fallback>
          <p:sp>
            <p:nvSpPr>
              <p:cNvPr id="2" name="QC_3_AS.24_1#757e1b75b?vop=1&amp;pid=be273068f&amp;color=0,0,0&amp;vtp=1&amp;bt=1&amp;bbb=1&amp;hb=1"/>
              <p:cNvSpPr>
                <a:spLocks noRot="1" noChangeAspect="1" noMove="1" noResize="1" noEditPoints="1" noAdjustHandles="1" noChangeArrowheads="1" noChangeShapeType="1" noTextEdit="1"/>
              </p:cNvSpPr>
              <p:nvPr/>
            </p:nvSpPr>
            <p:spPr>
              <a:xfrm>
                <a:off x="832104" y="1512000"/>
                <a:ext cx="10533888" cy="2576830"/>
              </a:xfrm>
              <a:prstGeom prst="rect">
                <a:avLst/>
              </a:prstGeom>
              <a:blipFill>
                <a:blip r:embed="rId3"/>
                <a:stretch>
                  <a:fillRect l="-1389" r="-2778" b="-5437"/>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25_1#1caafc812?vop=1&amp;pid=be273068f&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资料显示，质量为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的某型号汽车，其轮胎的最大承重力大小为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，超过该值将会</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爆胎</a:t>
                </a:r>
                <a:r>
                  <a:rPr lang="en-US" altLang="zh-CN" sz="1800" b="0" i="0" dirty="0">
                    <a:solidFill>
                      <a:srgbClr val="000000"/>
                    </a:solidFill>
                    <a:latin typeface="微软雅黑" pitchFamily="34" charset="0"/>
                    <a:ea typeface="微软雅黑" pitchFamily="34" charset="-122"/>
                    <a:cs typeface="微软雅黑" pitchFamily="34" charset="-120"/>
                  </a:rPr>
                  <a:t>.某次该汽车以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的速度匀速通过一段凹凸不平的路面时，将这段路面简化为弧形</a:t>
                </a:r>
                <a:r>
                  <a:rPr lang="en-US" altLang="zh-CN" sz="1800" b="0" i="0">
                    <a:solidFill>
                      <a:srgbClr val="000000"/>
                    </a:solidFill>
                    <a:latin typeface="微软雅黑" pitchFamily="34" charset="0"/>
                    <a:ea typeface="微软雅黑" pitchFamily="34" charset="-122"/>
                    <a:cs typeface="微软雅黑" pitchFamily="34" charset="-120"/>
                  </a:rPr>
                  <a:t>，其最高点和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最低点分别为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，对应圆弧的半径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，两圆弧的圆心连线</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𝑂</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𝑂</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与竖直方向间的夹角为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则该汽车(</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25_1#1caafc812?vop=1&amp;pid=be273068f&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521" b="-9091"/>
                </a:stretch>
              </a:blipFill>
              <a:ln/>
            </p:spPr>
            <p:txBody>
              <a:bodyPr/>
              <a:lstStyle/>
              <a:p>
                <a:r>
                  <a:rPr lang="zh-CN" altLang="en-US">
                    <a:noFill/>
                  </a:rPr>
                  <a:t> </a:t>
                </a:r>
              </a:p>
            </p:txBody>
          </p:sp>
        </mc:Fallback>
      </mc:AlternateContent>
      <p:sp>
        <p:nvSpPr>
          <p:cNvPr id="3" name="QC_3_AN.26_1#1caafc812.bracket?vop=1&amp;pid=be273068f&amp;color=0,0,0&amp;vpa=9&amp;vtp=1&amp;bbb=1"/>
          <p:cNvSpPr/>
          <p:nvPr/>
        </p:nvSpPr>
        <p:spPr>
          <a:xfrm>
            <a:off x="3674523" y="27559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p:pic>
        <p:nvPicPr>
          <p:cNvPr id="4" name="QC_3_BD.25_2#1caafc812?htil=4&amp;vop=1&amp;pid=be273068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67363" y="3241232"/>
            <a:ext cx="2468880"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25_3#1caafc812.choices?htil=4&amp;vop=1&amp;pid=be273068f&amp;color=0,0,0&amp;vtp=1&amp;bbb=1"/>
              <p:cNvSpPr/>
              <p:nvPr/>
            </p:nvSpPr>
            <p:spPr>
              <a:xfrm>
                <a:off x="832104" y="3114232"/>
                <a:ext cx="792784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点的过程中重力做功约为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2.25×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6</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通过最高点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时对路面的压力大小为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通过最低点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时会爆胎</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的速度匀速通过该路段时，不会脱离路面</a:t>
                </a:r>
                <a:endParaRPr lang="en-US" altLang="zh-CN" sz="1800" dirty="0"/>
              </a:p>
            </p:txBody>
          </p:sp>
        </mc:Choice>
        <mc:Fallback>
          <p:sp>
            <p:nvSpPr>
              <p:cNvPr id="5" name="QC_3_BD.25_3#1caafc812.choices?htil=4&amp;vop=1&amp;pid=be273068f&amp;color=0,0,0&amp;vtp=1&amp;bbb=1"/>
              <p:cNvSpPr>
                <a:spLocks noRot="1" noChangeAspect="1" noMove="1" noResize="1" noEditPoints="1" noAdjustHandles="1" noChangeArrowheads="1" noChangeShapeType="1" noTextEdit="1"/>
              </p:cNvSpPr>
              <p:nvPr/>
            </p:nvSpPr>
            <p:spPr>
              <a:xfrm>
                <a:off x="832104" y="3114232"/>
                <a:ext cx="7927848" cy="1608455"/>
              </a:xfrm>
              <a:prstGeom prst="rect">
                <a:avLst/>
              </a:prstGeom>
              <a:blipFill>
                <a:blip r:embed="rId5"/>
                <a:stretch>
                  <a:fillRect l="-1846"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7_1#1caafc812?vop=1&amp;pid=be273068f&amp;color=0,0,0&amp;vtp=1&amp;bt=1&amp;bbb=1&amp;hb=1"/>
              <p:cNvSpPr/>
              <p:nvPr/>
            </p:nvSpPr>
            <p:spPr>
              <a:xfrm>
                <a:off x="832104" y="1512000"/>
                <a:ext cx="10533888" cy="21831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【解析】该汽车从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点的过程中重力做功为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𝐺</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𝑟</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e>
                    </m:d>
                    <m:r>
                      <a:rPr lang="en-US" altLang="zh-CN" sz="1800" b="0" i="0">
                        <a:solidFill>
                          <a:srgbClr val="000000"/>
                        </a:solidFill>
                        <a:latin typeface="Cambria Math" pitchFamily="34" charset="0"/>
                        <a:ea typeface="Cambria Math" pitchFamily="34" charset="-122"/>
                        <a:cs typeface="Cambria Math" pitchFamily="34" charset="-120"/>
                      </a:rPr>
                      <m:t>≈6×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5</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最高点</a:t>
                </a:r>
                <a:r>
                  <a:rPr lang="en-US" altLang="zh-CN" sz="1800" b="0" i="0" dirty="0">
                    <a:solidFill>
                      <a:srgbClr val="000000"/>
                    </a:solidFill>
                    <a:latin typeface="微软雅黑" pitchFamily="34" charset="0"/>
                    <a:ea typeface="微软雅黑" pitchFamily="34" charset="-122"/>
                    <a:cs typeface="微软雅黑" pitchFamily="34" charset="-120"/>
                  </a:rPr>
                  <a:t>，根据牛顿第二定律有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，根据牛顿第三定律可知</a:t>
                </a:r>
                <a:r>
                  <a:rPr lang="en-US" altLang="zh-CN" sz="1800" b="0" i="0">
                    <a:solidFill>
                      <a:srgbClr val="000000"/>
                    </a:solidFill>
                    <a:latin typeface="微软雅黑" pitchFamily="34" charset="0"/>
                    <a:ea typeface="微软雅黑" pitchFamily="34" charset="-122"/>
                    <a:cs typeface="微软雅黑" pitchFamily="34" charset="-120"/>
                  </a:rPr>
                  <a:t>，该汽车通过</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时对路面的压力大小为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，故B正确；在最低点，根据牛顿第二定律有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=2.4×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&lt;3.0×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，该汽车不会爆胎，故C错误；脱离路面的最小速度满足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′≈38.7</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，该汽车若以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的速度匀速通过该路段时，不会脱离路面，故D正确.</a:t>
                </a:r>
                <a:endParaRPr lang="en-US" altLang="zh-CN" dirty="0"/>
              </a:p>
            </p:txBody>
          </p:sp>
        </mc:Choice>
        <mc:Fallback>
          <p:sp>
            <p:nvSpPr>
              <p:cNvPr id="2" name="QC_3_AS.27_1#1caafc812?vop=1&amp;pid=be273068f&amp;color=0,0,0&amp;vtp=1&amp;bt=1&amp;bbb=1&amp;hb=1"/>
              <p:cNvSpPr>
                <a:spLocks noRot="1" noChangeAspect="1" noMove="1" noResize="1" noEditPoints="1" noAdjustHandles="1" noChangeArrowheads="1" noChangeShapeType="1" noTextEdit="1"/>
              </p:cNvSpPr>
              <p:nvPr/>
            </p:nvSpPr>
            <p:spPr>
              <a:xfrm>
                <a:off x="832104" y="1512000"/>
                <a:ext cx="10533888" cy="2183130"/>
              </a:xfrm>
              <a:prstGeom prst="rect">
                <a:avLst/>
              </a:prstGeom>
              <a:blipFill>
                <a:blip r:embed="rId3"/>
                <a:stretch>
                  <a:fillRect l="-1389" r="-231" b="-6425"/>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28_1#978a11a28?vop=1&amp;pid=be273068f&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风洞是测试飞机性能、研究流体力学的一种必不可少的重要设施，</a:t>
                </a:r>
                <a:r>
                  <a:rPr lang="en-US" altLang="zh-CN" sz="1800" b="0" i="0">
                    <a:solidFill>
                      <a:srgbClr val="000000"/>
                    </a:solidFill>
                    <a:latin typeface="微软雅黑" pitchFamily="34" charset="0"/>
                    <a:ea typeface="微软雅黑" pitchFamily="34" charset="-122"/>
                    <a:cs typeface="微软雅黑" pitchFamily="34" charset="-120"/>
                  </a:rPr>
                  <a:t>我国的风洞技术处于世界领先地位.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某次风洞实验中</a:t>
                </a:r>
                <a:r>
                  <a:rPr lang="en-US" altLang="zh-CN" sz="1800" b="0" i="0" dirty="0">
                    <a:solidFill>
                      <a:srgbClr val="000000"/>
                    </a:solidFill>
                    <a:latin typeface="微软雅黑" pitchFamily="34" charset="0"/>
                    <a:ea typeface="微软雅黑" pitchFamily="34" charset="-122"/>
                    <a:cs typeface="微软雅黑" pitchFamily="34" charset="-120"/>
                  </a:rPr>
                  <a:t>，使风力大小恒定、方向水平.如图所示，一质量为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的小球先后经过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两点</a:t>
                </a:r>
                <a:r>
                  <a:rPr lang="en-US" altLang="zh-CN" sz="1800" b="0" i="0">
                    <a:solidFill>
                      <a:srgbClr val="000000"/>
                    </a:solidFill>
                    <a:latin typeface="微软雅黑" pitchFamily="34" charset="0"/>
                    <a:ea typeface="微软雅黑" pitchFamily="34" charset="-122"/>
                    <a:cs typeface="微软雅黑" pitchFamily="34" charset="-120"/>
                  </a:rPr>
                  <a:t>，在这两</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点的速度大小均为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，其中在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点的速度方向水平向右，在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点的速度方向竖直向下.已知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m:t>
                    </m:r>
                  </m:oMath>
                </a14:m>
                <a:r>
                  <a:rPr lang="en-US" altLang="zh-CN" sz="1800" b="0" i="0" dirty="0">
                    <a:solidFill>
                      <a:srgbClr val="000000"/>
                    </a:solidFill>
                    <a:latin typeface="微软雅黑" pitchFamily="34" charset="0"/>
                    <a:ea typeface="微软雅黑" pitchFamily="34" charset="-122"/>
                    <a:cs typeface="微软雅黑" pitchFamily="34" charset="-120"/>
                  </a:rPr>
                  <a:t>连线长度为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与水平方向成</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45</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.小球从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oMath>
                </a14:m>
                <a:r>
                  <a:rPr lang="en-US" altLang="zh-CN"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点的过程中，</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28_1#978a11a28?vop=1&amp;pid=be273068f&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678" b="-9091"/>
                </a:stretch>
              </a:blipFill>
              <a:ln/>
            </p:spPr>
            <p:txBody>
              <a:bodyPr/>
              <a:lstStyle/>
              <a:p>
                <a:r>
                  <a:rPr lang="zh-CN" altLang="en-US">
                    <a:noFill/>
                  </a:rPr>
                  <a:t> </a:t>
                </a:r>
              </a:p>
            </p:txBody>
          </p:sp>
        </mc:Fallback>
      </mc:AlternateContent>
      <p:sp>
        <p:nvSpPr>
          <p:cNvPr id="3" name="QC_3_AN.29_1#978a11a28.bracket?vop=1&amp;pid=be273068f&amp;color=0,0,0&amp;vpa=10&amp;vtp=1&amp;bbb=1"/>
          <p:cNvSpPr/>
          <p:nvPr/>
        </p:nvSpPr>
        <p:spPr>
          <a:xfrm>
            <a:off x="7957025" y="27559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ABC</a:t>
            </a:r>
            <a:endParaRPr lang="en-US" altLang="zh-CN" dirty="0"/>
          </a:p>
        </p:txBody>
      </p:sp>
      <p:pic>
        <p:nvPicPr>
          <p:cNvPr id="4" name="QC_3_BD.28_2#978a11a28?htil=5&amp;vop=1&amp;pid=be273068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27095" y="3241232"/>
            <a:ext cx="1399032"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28_3#978a11a28.choices?htil=5&amp;vop=1&amp;pid=be273068f&amp;color=0,0,0&amp;vtp=1&amp;bbb=1"/>
              <p:cNvSpPr/>
              <p:nvPr/>
            </p:nvSpPr>
            <p:spPr>
              <a:xfrm>
                <a:off x="832104" y="3114232"/>
                <a:ext cx="9006840" cy="1798955"/>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所用的时间为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𝑣</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最小动能为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损失的机械能为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若改用质量为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点以相同速度抛出，其仍能经过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endParaRPr lang="en-US" altLang="zh-CN" sz="1800" dirty="0"/>
              </a:p>
            </p:txBody>
          </p:sp>
        </mc:Choice>
        <mc:Fallback>
          <p:sp>
            <p:nvSpPr>
              <p:cNvPr id="5" name="QC_3_BD.28_3#978a11a28.choices?htil=5&amp;vop=1&amp;pid=be273068f&amp;color=0,0,0&amp;vtp=1&amp;bbb=1"/>
              <p:cNvSpPr>
                <a:spLocks noRot="1" noChangeAspect="1" noMove="1" noResize="1" noEditPoints="1" noAdjustHandles="1" noChangeArrowheads="1" noChangeShapeType="1" noTextEdit="1"/>
              </p:cNvSpPr>
              <p:nvPr/>
            </p:nvSpPr>
            <p:spPr>
              <a:xfrm>
                <a:off x="832104" y="3114232"/>
                <a:ext cx="9006840" cy="1798955"/>
              </a:xfrm>
              <a:prstGeom prst="rect">
                <a:avLst/>
              </a:prstGeom>
              <a:blipFill>
                <a:blip r:embed="rId5"/>
                <a:stretch>
                  <a:fillRect l="-1625" b="-779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C_3_AS.30_1#978a11a28?htil=6&amp;vop=1&amp;pid=be273068f&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01894" y="1594296"/>
            <a:ext cx="2670048"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3_AS.30_2#978a11a28?htil=6&amp;vop=1&amp;pid=be273068f&amp;color=0,0,0&amp;vtp=1&amp;bt=1&amp;bbb=1&amp;hb=1&amp;hs=1"/>
              <p:cNvSpPr/>
              <p:nvPr/>
            </p:nvSpPr>
            <p:spPr>
              <a:xfrm>
                <a:off x="832104" y="1512000"/>
                <a:ext cx="7735824"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点和在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点的速度大小相等，与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所在直线</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的夹角相等</a:t>
                </a:r>
                <a:r>
                  <a:rPr lang="en-US" altLang="zh-CN" b="0" i="0" dirty="0">
                    <a:solidFill>
                      <a:srgbClr val="000000"/>
                    </a:solidFill>
                    <a:latin typeface="微软雅黑" pitchFamily="34" charset="0"/>
                    <a:ea typeface="微软雅黑" pitchFamily="34" charset="-122"/>
                    <a:cs typeface="微软雅黑" pitchFamily="34" charset="-120"/>
                  </a:rPr>
                  <a:t>，由此特点可知，小球的运动可看作斜向上抛运动，如图所示，</a:t>
                </a:r>
                <a:endParaRPr lang="en-US" altLang="zh-CN" dirty="0"/>
              </a:p>
            </p:txBody>
          </p:sp>
        </mc:Choice>
        <mc:Fallback>
          <p:sp>
            <p:nvSpPr>
              <p:cNvPr id="3" name="QC_3_AS.30_2#978a11a28?htil=6&amp;vop=1&amp;pid=be273068f&amp;color=0,0,0&amp;vtp=1&amp;bt=1&amp;bbb=1&amp;hb=1&amp;hs=1"/>
              <p:cNvSpPr>
                <a:spLocks noRot="1" noChangeAspect="1" noMove="1" noResize="1" noEditPoints="1" noAdjustHandles="1" noChangeArrowheads="1" noChangeShapeType="1" noTextEdit="1"/>
              </p:cNvSpPr>
              <p:nvPr/>
            </p:nvSpPr>
            <p:spPr>
              <a:xfrm>
                <a:off x="832104" y="1512000"/>
                <a:ext cx="7735824" cy="773430"/>
              </a:xfrm>
              <a:prstGeom prst="rect">
                <a:avLst/>
              </a:prstGeom>
              <a:blipFill>
                <a:blip r:embed="rId4"/>
                <a:stretch>
                  <a:fillRect l="-1891" r="-473"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3_AS.30_3#978a11a28?htil=6&amp;vop=1&amp;pid=be273068f&amp;color=0,0,0&amp;vtp=1&amp;bbb=1&amp;hb=1&amp;hs=1"/>
              <p:cNvSpPr/>
              <p:nvPr/>
            </p:nvSpPr>
            <p:spPr>
              <a:xfrm>
                <a:off x="832104" y="2337690"/>
                <a:ext cx="7735824"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由题意和图可知，小球所受合力方向垂直于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连线</a:t>
                </a:r>
                <a:r>
                  <a:rPr lang="en-US" altLang="zh-CN" sz="1800" b="0" i="0">
                    <a:solidFill>
                      <a:srgbClr val="000000"/>
                    </a:solidFill>
                    <a:latin typeface="微软雅黑" pitchFamily="34" charset="0"/>
                    <a:ea typeface="微软雅黑" pitchFamily="34" charset="-122"/>
                    <a:cs typeface="微软雅黑" pitchFamily="34" charset="-120"/>
                  </a:rPr>
                  <a:t>，则有</a:t>
                </a:r>
                <a:endParaRPr lang="en-US" altLang="zh-CN" dirty="0"/>
              </a:p>
            </p:txBody>
          </p:sp>
        </mc:Choice>
        <mc:Fallback>
          <p:sp>
            <p:nvSpPr>
              <p:cNvPr id="4" name="QC_3_AS.30_3#978a11a28?htil=6&amp;vop=1&amp;pid=be273068f&amp;color=0,0,0&amp;vtp=1&amp;bbb=1&amp;hb=1&amp;hs=1"/>
              <p:cNvSpPr>
                <a:spLocks noRot="1" noChangeAspect="1" noMove="1" noResize="1" noEditPoints="1" noAdjustHandles="1" noChangeArrowheads="1" noChangeShapeType="1" noTextEdit="1"/>
              </p:cNvSpPr>
              <p:nvPr/>
            </p:nvSpPr>
            <p:spPr>
              <a:xfrm>
                <a:off x="832104" y="2337690"/>
                <a:ext cx="7735824" cy="363855"/>
              </a:xfrm>
              <a:prstGeom prst="rect">
                <a:avLst/>
              </a:prstGeom>
              <a:blipFill>
                <a:blip r:embed="rId5"/>
                <a:stretch>
                  <a:fillRect l="-1891"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3_AS.30_3#978a11a28?htil=6&amp;vop=1&amp;pid=be273068f&amp;color=0,0,0&amp;vtp=1&amp;bbb=1&amp;hb=1&amp;hs=1">
                <a:extLst>
                  <a:ext uri="{FF2B5EF4-FFF2-40B4-BE49-F238E27FC236}">
                    <a16:creationId xmlns:a16="http://schemas.microsoft.com/office/drawing/2014/main" id="{8F4D07A7-597E-48CC-0A5F-607F25F848BF}"/>
                  </a:ext>
                </a:extLst>
              </p:cNvPr>
              <p:cNvSpPr/>
              <p:nvPr/>
            </p:nvSpPr>
            <p:spPr>
              <a:xfrm>
                <a:off x="832104" y="2701545"/>
                <a:ext cx="10536017" cy="3009900"/>
              </a:xfrm>
              <a:prstGeom prst="rect">
                <a:avLst/>
              </a:prstGeom>
              <a:noFill/>
              <a:ln/>
            </p:spPr>
            <p:txBody>
              <a:bodyPr wrap="none" lIns="0" tIns="0" rIns="0" bIns="0" rtlCol="0" anchor="t"/>
              <a:lstStyle/>
              <a:p>
                <a:pPr latinLnBrk="1">
                  <a:lnSpc>
                    <a:spcPts val="38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点过程中，沿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方向做匀速直线运</a:t>
                </a:r>
              </a:p>
              <a:p>
                <a:pPr latinLnBrk="1">
                  <a:lnSpc>
                    <a:spcPts val="5100"/>
                  </a:lnSpc>
                </a:pPr>
                <a:r>
                  <a:rPr lang="en-US" altLang="zh-CN" sz="1800" b="0" i="0">
                    <a:solidFill>
                      <a:srgbClr val="000000"/>
                    </a:solidFill>
                    <a:latin typeface="微软雅黑" pitchFamily="34" charset="0"/>
                    <a:ea typeface="微软雅黑" pitchFamily="34" charset="-122"/>
                    <a:cs typeface="微软雅黑" pitchFamily="34" charset="-120"/>
                  </a:rPr>
                  <a:t>动</a:t>
                </a:r>
                <a:r>
                  <a:rPr lang="en-US" altLang="zh-CN" sz="1800" b="0" i="0" dirty="0">
                    <a:solidFill>
                      <a:srgbClr val="000000"/>
                    </a:solidFill>
                    <a:latin typeface="微软雅黑" pitchFamily="34" charset="0"/>
                    <a:ea typeface="微软雅黑" pitchFamily="34" charset="-122"/>
                    <a:cs typeface="微软雅黑" pitchFamily="34" charset="-120"/>
                  </a:rPr>
                  <a:t>，所用时间为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𝑣</m:t>
                        </m:r>
                      </m:den>
                    </m:f>
                  </m:oMath>
                </a14:m>
                <a:r>
                  <a:rPr lang="en-US" altLang="zh-CN" sz="1800" b="0" i="0" dirty="0">
                    <a:solidFill>
                      <a:srgbClr val="000000"/>
                    </a:solidFill>
                    <a:latin typeface="微软雅黑" pitchFamily="34" charset="0"/>
                    <a:ea typeface="微软雅黑" pitchFamily="34" charset="-122"/>
                    <a:cs typeface="微软雅黑" pitchFamily="34" charset="-120"/>
                  </a:rPr>
                  <a:t>，故A正确；小球从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点到距离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连线最远的点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的过程中做减速运动</a:t>
                </a:r>
                <a:r>
                  <a:rPr lang="en-US" altLang="zh-CN" sz="1800" b="0" i="0" dirty="0">
                    <a:solidFill>
                      <a:srgbClr val="000000"/>
                    </a:solidFill>
                    <a:latin typeface="微软雅黑" pitchFamily="34" charset="0"/>
                    <a:ea typeface="微软雅黑" pitchFamily="34" charset="-122"/>
                    <a:cs typeface="微软雅黑" pitchFamily="34" charset="-120"/>
                  </a:rPr>
                  <a:t>，之后继续运动到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点过程中做加速运动</a:t>
                </a:r>
                <a:r>
                  <a:rPr lang="en-US" altLang="zh-CN" sz="1800" b="0" i="0">
                    <a:solidFill>
                      <a:srgbClr val="000000"/>
                    </a:solidFill>
                    <a:latin typeface="微软雅黑" pitchFamily="34" charset="0"/>
                    <a:ea typeface="微软雅黑" pitchFamily="34" charset="-122"/>
                    <a:cs typeface="微软雅黑" pitchFamily="34" charset="-120"/>
                  </a:rPr>
                  <a:t>，因此当小球运</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动到距离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m:t>
                    </m:r>
                  </m:oMath>
                </a14:m>
                <a:r>
                  <a:rPr lang="en-US" altLang="zh-CN" sz="1800" b="0" i="0" dirty="0">
                    <a:solidFill>
                      <a:srgbClr val="000000"/>
                    </a:solidFill>
                    <a:latin typeface="微软雅黑" pitchFamily="34" charset="0"/>
                    <a:ea typeface="微软雅黑" pitchFamily="34" charset="-122"/>
                    <a:cs typeface="微软雅黑" pitchFamily="34" charset="-120"/>
                  </a:rPr>
                  <a:t>连线最远的点时，速度最小，最小速度为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，则小球的最</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小动能为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，故B正确；由题意可知</a:t>
                </a:r>
                <a:r>
                  <a:rPr lang="en-US" altLang="zh-CN" sz="1800" b="0" i="0">
                    <a:solidFill>
                      <a:srgbClr val="000000"/>
                    </a:solidFill>
                    <a:latin typeface="微软雅黑" pitchFamily="34" charset="0"/>
                    <a:ea typeface="微软雅黑" pitchFamily="34" charset="-122"/>
                    <a:cs typeface="微软雅黑" pitchFamily="34" charset="-120"/>
                  </a:rPr>
                  <a:t>，风力大</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小恒定</a:t>
                </a:r>
                <a:r>
                  <a:rPr lang="en-US" altLang="zh-CN" sz="1800" b="0" i="0" dirty="0">
                    <a:solidFill>
                      <a:srgbClr val="000000"/>
                    </a:solidFill>
                    <a:latin typeface="微软雅黑" pitchFamily="34" charset="0"/>
                    <a:ea typeface="微软雅黑" pitchFamily="34" charset="-122"/>
                    <a:cs typeface="微软雅黑" pitchFamily="34" charset="-120"/>
                  </a:rPr>
                  <a:t>、方向水平，小球在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点的速度方向水平向右，在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点的速度方向竖直向下</a:t>
                </a:r>
                <a:r>
                  <a:rPr lang="en-US" altLang="zh-CN" sz="1800" b="0" i="0" dirty="0">
                    <a:solidFill>
                      <a:srgbClr val="000000"/>
                    </a:solidFill>
                    <a:latin typeface="微软雅黑" pitchFamily="34" charset="0"/>
                    <a:ea typeface="微软雅黑" pitchFamily="34" charset="-122"/>
                    <a:cs typeface="微软雅黑" pitchFamily="34" charset="-120"/>
                  </a:rPr>
                  <a:t>，由此可认为</a:t>
                </a:r>
                <a:r>
                  <a:rPr lang="en-US" altLang="zh-CN" sz="1800" b="0" i="0">
                    <a:solidFill>
                      <a:srgbClr val="000000"/>
                    </a:solidFill>
                    <a:latin typeface="微软雅黑" pitchFamily="34" charset="0"/>
                    <a:ea typeface="微软雅黑" pitchFamily="34" charset="-122"/>
                    <a:cs typeface="微软雅黑" pitchFamily="34" charset="-120"/>
                  </a:rPr>
                  <a:t>，小球在</a:t>
                </a:r>
              </a:p>
              <a:p>
                <a:pPr latinLnBrk="1">
                  <a:lnSpc>
                    <a:spcPct val="150000"/>
                  </a:lnSpc>
                </a:pPr>
                <a:endParaRPr lang="en-US" altLang="zh-CN" dirty="0"/>
              </a:p>
            </p:txBody>
          </p:sp>
        </mc:Choice>
        <mc:Fallback>
          <p:sp>
            <p:nvSpPr>
              <p:cNvPr id="5" name="QC_3_AS.30_3#978a11a28?htil=6&amp;vop=1&amp;pid=be273068f&amp;color=0,0,0&amp;vtp=1&amp;bbb=1&amp;hb=1&amp;hs=1">
                <a:extLst>
                  <a:ext uri="{FF2B5EF4-FFF2-40B4-BE49-F238E27FC236}">
                    <a16:creationId xmlns:a16="http://schemas.microsoft.com/office/drawing/2014/main" id="{8F4D07A7-597E-48CC-0A5F-607F25F848BF}"/>
                  </a:ext>
                </a:extLst>
              </p:cNvPr>
              <p:cNvSpPr>
                <a:spLocks noRot="1" noChangeAspect="1" noMove="1" noResize="1" noEditPoints="1" noAdjustHandles="1" noChangeArrowheads="1" noChangeShapeType="1" noTextEdit="1"/>
              </p:cNvSpPr>
              <p:nvPr/>
            </p:nvSpPr>
            <p:spPr>
              <a:xfrm>
                <a:off x="832104" y="2701545"/>
                <a:ext cx="10536017" cy="3009900"/>
              </a:xfrm>
              <a:prstGeom prst="rect">
                <a:avLst/>
              </a:prstGeom>
              <a:blipFill>
                <a:blip r:embed="rId6"/>
                <a:stretch>
                  <a:fillRect l="-1389" b="-3239"/>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30_3#978a11a28?htil=6&amp;vop=1&amp;pid=be273068f&amp;color=0,0,0&amp;vtp=1&amp;bbb=1&amp;hb=1&amp;hs=1">
                <a:extLst>
                  <a:ext uri="{FF2B5EF4-FFF2-40B4-BE49-F238E27FC236}">
                    <a16:creationId xmlns:a16="http://schemas.microsoft.com/office/drawing/2014/main" id="{9194B3B4-305E-7F5D-67A1-CC921AE6B44B}"/>
                  </a:ext>
                </a:extLst>
              </p:cNvPr>
              <p:cNvSpPr/>
              <p:nvPr/>
            </p:nvSpPr>
            <p:spPr>
              <a:xfrm>
                <a:off x="832104" y="1512000"/>
                <a:ext cx="10536017" cy="3364230"/>
              </a:xfrm>
              <a:prstGeom prst="rect">
                <a:avLst/>
              </a:prstGeom>
              <a:noFill/>
              <a:ln/>
            </p:spPr>
            <p:txBody>
              <a:bodyPr wrap="none" lIns="0" tIns="0" rIns="0" bIns="0" rtlCol="0" anchor="t"/>
              <a:lstStyle/>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水平方向向右做匀减速直线运动</a:t>
                </a:r>
                <a:r>
                  <a:rPr lang="en-US" altLang="zh-CN" sz="1800" b="0" i="0" dirty="0">
                    <a:solidFill>
                      <a:srgbClr val="000000"/>
                    </a:solidFill>
                    <a:latin typeface="微软雅黑" pitchFamily="34" charset="0"/>
                    <a:ea typeface="微软雅黑" pitchFamily="34" charset="-122"/>
                    <a:cs typeface="微软雅黑" pitchFamily="34" charset="-120"/>
                  </a:rPr>
                  <a:t>，到达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a:solidFill>
                      <a:srgbClr val="000000"/>
                    </a:solidFill>
                    <a:latin typeface="微软雅黑" pitchFamily="34" charset="0"/>
                    <a:ea typeface="微软雅黑" pitchFamily="34" charset="-122"/>
                    <a:cs typeface="微软雅黑" pitchFamily="34" charset="-120"/>
                  </a:rPr>
                  <a:t>点时水平速度减为零</a:t>
                </a:r>
                <a:r>
                  <a:rPr lang="en-US" altLang="zh-CN" sz="1800" b="0" i="0" dirty="0">
                    <a:solidFill>
                      <a:srgbClr val="000000"/>
                    </a:solidFill>
                    <a:latin typeface="微软雅黑" pitchFamily="34" charset="0"/>
                    <a:ea typeface="微软雅黑" pitchFamily="34" charset="-122"/>
                    <a:cs typeface="微软雅黑" pitchFamily="34" charset="-120"/>
                  </a:rPr>
                  <a:t>，竖直方向做自由落体运动，设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点所在的</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水平面为零势能面，则小球在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𝑚𝑔𝑑</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点时的机械能</a:t>
                </a:r>
              </a:p>
              <a:p>
                <a:pPr latinLnBrk="1">
                  <a:lnSpc>
                    <a:spcPts val="46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，因为小球在竖直方向做自由落体运动，则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𝑔𝑑</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46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𝑚𝑔𝑑</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，因此小球从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a:solidFill>
                      <a:srgbClr val="000000"/>
                    </a:solidFill>
                    <a:latin typeface="微软雅黑" pitchFamily="34" charset="0"/>
                    <a:ea typeface="微软雅黑" pitchFamily="34" charset="-122"/>
                    <a:cs typeface="微软雅黑" pitchFamily="34" charset="-120"/>
                  </a:rPr>
                  <a:t>点的过程中损失的机械能为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C正</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确</a:t>
                </a:r>
                <a:r>
                  <a:rPr lang="en-US" altLang="zh-CN" sz="1800" b="0" i="0" dirty="0">
                    <a:solidFill>
                      <a:srgbClr val="000000"/>
                    </a:solidFill>
                    <a:latin typeface="微软雅黑" pitchFamily="34" charset="0"/>
                    <a:ea typeface="微软雅黑" pitchFamily="34" charset="-122"/>
                    <a:cs typeface="微软雅黑" pitchFamily="34" charset="-120"/>
                  </a:rPr>
                  <a:t>；由以上解析可知，小球在运动中</a:t>
                </a:r>
                <a:r>
                  <a:rPr lang="en-US" altLang="zh-CN" sz="1800" b="0" i="0">
                    <a:solidFill>
                      <a:srgbClr val="000000"/>
                    </a:solidFill>
                    <a:latin typeface="微软雅黑" pitchFamily="34" charset="0"/>
                    <a:ea typeface="微软雅黑" pitchFamily="34" charset="-122"/>
                    <a:cs typeface="微软雅黑" pitchFamily="34" charset="-120"/>
                  </a:rPr>
                  <a:t>，受到的风力大小为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，若风力不变，改用质量为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的小球</a:t>
                </a:r>
                <a:r>
                  <a:rPr lang="en-US" altLang="zh-CN" sz="1800" b="0" i="0">
                    <a:solidFill>
                      <a:srgbClr val="000000"/>
                    </a:solidFill>
                    <a:latin typeface="微软雅黑" pitchFamily="34" charset="0"/>
                    <a:ea typeface="微软雅黑" pitchFamily="34" charset="-122"/>
                    <a:cs typeface="微软雅黑" pitchFamily="34" charset="-120"/>
                  </a:rPr>
                  <a:t>，则重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力变为原来的</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a:solidFill>
                      <a:srgbClr val="000000"/>
                    </a:solidFill>
                    <a:latin typeface="微软雅黑" pitchFamily="34" charset="0"/>
                    <a:ea typeface="微软雅黑" pitchFamily="34" charset="-122"/>
                    <a:cs typeface="微软雅黑" pitchFamily="34" charset="-120"/>
                  </a:rPr>
                  <a:t>倍，重力与风力合力的大小和方向都发生变化</a:t>
                </a:r>
                <a:r>
                  <a:rPr lang="en-US" altLang="zh-CN" sz="1800" b="0" i="0" dirty="0">
                    <a:solidFill>
                      <a:srgbClr val="000000"/>
                    </a:solidFill>
                    <a:latin typeface="微软雅黑" pitchFamily="34" charset="0"/>
                    <a:ea typeface="微软雅黑" pitchFamily="34" charset="-122"/>
                    <a:cs typeface="微软雅黑" pitchFamily="34" charset="-120"/>
                  </a:rPr>
                  <a:t>，所以质量为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点以相</a:t>
                </a:r>
                <a:r>
                  <a:rPr lang="en-US" altLang="zh-CN" b="0" i="0">
                    <a:solidFill>
                      <a:srgbClr val="000000"/>
                    </a:solidFill>
                    <a:latin typeface="微软雅黑" pitchFamily="34" charset="0"/>
                    <a:ea typeface="微软雅黑" pitchFamily="34" charset="-122"/>
                    <a:cs typeface="微软雅黑" pitchFamily="34" charset="-120"/>
                  </a:rPr>
                  <a:t>同速度抛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出</a:t>
                </a:r>
                <a:r>
                  <a:rPr lang="en-US" altLang="zh-CN" b="0" i="0" dirty="0">
                    <a:solidFill>
                      <a:srgbClr val="000000"/>
                    </a:solidFill>
                    <a:latin typeface="微软雅黑" pitchFamily="34" charset="0"/>
                    <a:ea typeface="微软雅黑" pitchFamily="34" charset="-122"/>
                    <a:cs typeface="微软雅黑" pitchFamily="34" charset="-120"/>
                  </a:rPr>
                  <a:t>，其不能经过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点，故D错误.</a:t>
                </a:r>
                <a:endParaRPr lang="en-US" altLang="zh-CN" dirty="0"/>
              </a:p>
            </p:txBody>
          </p:sp>
        </mc:Choice>
        <mc:Fallback>
          <p:sp>
            <p:nvSpPr>
              <p:cNvPr id="2" name="QC_3_AS.30_3#978a11a28?htil=6&amp;vop=1&amp;pid=be273068f&amp;color=0,0,0&amp;vtp=1&amp;bbb=1&amp;hb=1&amp;hs=1">
                <a:extLst>
                  <a:ext uri="{FF2B5EF4-FFF2-40B4-BE49-F238E27FC236}">
                    <a16:creationId xmlns:a16="http://schemas.microsoft.com/office/drawing/2014/main" id="{9194B3B4-305E-7F5D-67A1-CC921AE6B44B}"/>
                  </a:ext>
                </a:extLst>
              </p:cNvPr>
              <p:cNvSpPr>
                <a:spLocks noRot="1" noChangeAspect="1" noMove="1" noResize="1" noEditPoints="1" noAdjustHandles="1" noChangeArrowheads="1" noChangeShapeType="1" noTextEdit="1"/>
              </p:cNvSpPr>
              <p:nvPr/>
            </p:nvSpPr>
            <p:spPr>
              <a:xfrm>
                <a:off x="832104" y="1512000"/>
                <a:ext cx="10536017" cy="3364230"/>
              </a:xfrm>
              <a:prstGeom prst="rect">
                <a:avLst/>
              </a:prstGeom>
              <a:blipFill>
                <a:blip r:embed="rId2"/>
                <a:stretch>
                  <a:fillRect l="-1389" r="-1100" b="-4167"/>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75666752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2_BD#fad926b3b?pid=61db84e21&amp;color=0,0,0&amp;vtp=1&amp;bt=1&amp;bbb=1"/>
          <p:cNvSpPr/>
          <p:nvPr/>
        </p:nvSpPr>
        <p:spPr>
          <a:xfrm>
            <a:off x="832104" y="1508760"/>
            <a:ext cx="10533888" cy="849376"/>
          </a:xfrm>
          <a:prstGeom prst="rect">
            <a:avLst/>
          </a:prstGeom>
          <a:noFill/>
          <a:ln/>
        </p:spPr>
        <p:txBody>
          <a:bodyPr wrap="none" lIns="0" tIns="0" rIns="0" bIns="0" rtlCol="0" anchor="t"/>
          <a:lstStyle/>
          <a:p>
            <a:pPr algn="l"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三、非选择题（本题共5小题，共54分）</a:t>
            </a:r>
            <a:endParaRPr lang="en-US" altLang="zh-CN" sz="2200" dirty="0"/>
          </a:p>
        </p:txBody>
      </p:sp>
      <p:sp>
        <p:nvSpPr>
          <p:cNvPr id="3" name="QO_3_BD.31_1#ee78bd7b9?vop=1&amp;pid=fad926b3b&amp;color=0,0,0&amp;vtp=1&amp;bbb=1"/>
          <p:cNvSpPr/>
          <p:nvPr/>
        </p:nvSpPr>
        <p:spPr>
          <a:xfrm>
            <a:off x="832104" y="2014535"/>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）某学习小组利用打点计时器和重锤等器材验证机械能守恒定律.</a:t>
            </a:r>
            <a:endParaRPr lang="en-US" altLang="zh-CN" sz="1800" dirty="0"/>
          </a:p>
        </p:txBody>
      </p:sp>
      <p:sp>
        <p:nvSpPr>
          <p:cNvPr id="4" name="QC_4_BD.32_1#c54a3a95a?vop=1&amp;pid=ee78bd7b9&amp;color=0,0,0&amp;vtp=1&amp;bbb=1"/>
          <p:cNvSpPr/>
          <p:nvPr/>
        </p:nvSpPr>
        <p:spPr>
          <a:xfrm>
            <a:off x="832104" y="2420048"/>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微软雅黑" pitchFamily="34" charset="0"/>
                <a:ea typeface="微软雅黑" pitchFamily="34" charset="-122"/>
                <a:cs typeface="微软雅黑" pitchFamily="34" charset="-120"/>
              </a:rPr>
              <a:t>如图所示的四种实验操作中正确的是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5" name="QC_4_AN.33_1#c54a3a95a.blank?vop=1&amp;pid=ee78bd7b9&amp;color=0,0,0&amp;vpa=11&amp;vtp=1"/>
          <p:cNvSpPr/>
          <p:nvPr/>
        </p:nvSpPr>
        <p:spPr>
          <a:xfrm>
            <a:off x="5060410" y="2378138"/>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6" name="QC_4_BD.32_2#c54a3a95a.choices?vop=1&amp;pid=ee78bd7b9&amp;color=0,0,0&amp;vtp=1&amp;bbb=1"/>
          <p:cNvSpPr/>
          <p:nvPr/>
        </p:nvSpPr>
        <p:spPr>
          <a:xfrm>
            <a:off x="832104" y="2933700"/>
            <a:ext cx="10531904" cy="2119059"/>
          </a:xfrm>
          <a:prstGeom prst="rect">
            <a:avLst/>
          </a:prstGeom>
          <a:noFill/>
          <a:ln/>
        </p:spPr>
        <p:txBody>
          <a:bodyPr wrap="none" lIns="0" tIns="0" rIns="0" bIns="0" rtlCol="0" anchor="t"/>
          <a:lstStyle/>
          <a:p>
            <a:pPr latinLnBrk="1">
              <a:lnSpc>
                <a:spcPts val="18900"/>
              </a:lnSpc>
              <a:tabLst>
                <a:tab pos="2706001" algn="l"/>
                <a:tab pos="5373902" algn="l"/>
                <a:tab pos="805450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05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105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7" name="QC_4_BD.32_2#c54a3a95a.choice_image?vop=1&amp;pid=ee78bd7b9&amp;color=0,0,0&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78338" y="2917444"/>
            <a:ext cx="1225296"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32_2#c54a3a95a.choice_image?vop=1&amp;pid=ee78bd7b9&amp;color=0,0,0&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66610" y="2917444"/>
            <a:ext cx="1225296"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4_BD.32_2#c54a3a95a.choice_image?vop=1&amp;pid=ee78bd7b9&amp;color=0,0,0&amp;tib=255,255,255&amp;iip=7&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544405" y="3022219"/>
            <a:ext cx="1225296"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4_BD.32_2#c54a3a95a.choice_image?vop=1&amp;pid=ee78bd7b9&amp;color=0,0,0&amp;tib=255,255,255&amp;iip=8&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231471" y="3022219"/>
            <a:ext cx="1225296"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61db84e21.fixed?color=255,240,0&amp;vtp=1&amp;bbb=1"/>
          <p:cNvSpPr/>
          <p:nvPr/>
        </p:nvSpPr>
        <p:spPr>
          <a:xfrm>
            <a:off x="0" y="1426464"/>
            <a:ext cx="12188952" cy="1097280"/>
          </a:xfrm>
          <a:prstGeom prst="rect">
            <a:avLst/>
          </a:prstGeom>
          <a:noFill/>
          <a:ln/>
        </p:spPr>
        <p:txBody>
          <a:bodyPr wrap="none" lIns="0" tIns="0" rIns="0" bIns="0" rtlCol="0" anchor="ctr"/>
          <a:lstStyle/>
          <a:p>
            <a:pPr algn="ctr" latinLnBrk="1">
              <a:lnSpc>
                <a:spcPts val="9000"/>
              </a:lnSpc>
            </a:pPr>
            <a:r>
              <a:rPr lang="en-US" altLang="zh-CN" sz="7200" b="1" i="0" dirty="0">
                <a:solidFill>
                  <a:srgbClr val="FFF000"/>
                </a:solidFill>
                <a:latin typeface="微软雅黑" pitchFamily="34" charset="0"/>
                <a:ea typeface="微软雅黑" pitchFamily="34" charset="-122"/>
                <a:cs typeface="微软雅黑" pitchFamily="34" charset="-120"/>
              </a:rPr>
              <a:t>全书综合检测</a:t>
            </a:r>
            <a:endParaRPr lang="en-US" altLang="zh-CN" sz="7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34_1#c54a3a95a?vop=1&amp;pid=ee78bd7b9&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解析】打点计时器应连接交流电源</a:t>
            </a:r>
            <a:r>
              <a:rPr lang="en-US" altLang="zh-CN" sz="1800" b="0" i="0" dirty="0">
                <a:solidFill>
                  <a:srgbClr val="000000"/>
                </a:solidFill>
                <a:latin typeface="微软雅黑" pitchFamily="34" charset="0"/>
                <a:ea typeface="微软雅黑" pitchFamily="34" charset="-122"/>
                <a:cs typeface="微软雅黑" pitchFamily="34" charset="-120"/>
              </a:rPr>
              <a:t>，为了减小纸带与打点计时器间的摩擦，并且充分利用纸带</a:t>
            </a:r>
            <a:r>
              <a:rPr lang="en-US" altLang="zh-CN" sz="1800" b="0" i="0">
                <a:solidFill>
                  <a:srgbClr val="000000"/>
                </a:solidFill>
                <a:latin typeface="微软雅黑" pitchFamily="34" charset="0"/>
                <a:ea typeface="微软雅黑" pitchFamily="34" charset="-122"/>
                <a:cs typeface="微软雅黑" pitchFamily="34" charset="-120"/>
              </a:rPr>
              <a:t>，应手提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着纸带上端使纸带处于竖直方向且重物靠近打点计时器</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关键：打点计时器需接交流电源</a:t>
            </a:r>
            <a:r>
              <a:rPr lang="en-US" altLang="zh-CN" sz="1800" b="0" i="0">
                <a:solidFill>
                  <a:srgbClr val="00A0AF"/>
                </a:solidFill>
                <a:latin typeface="微软雅黑" pitchFamily="34" charset="0"/>
                <a:ea typeface="楷体" pitchFamily="34" charset="-122"/>
                <a:cs typeface="微软雅黑" pitchFamily="34" charset="-120"/>
              </a:rPr>
              <a:t>，且纸带应竖直</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减小摩擦）、重物靠近打点计时器（充分利用纸带））</a:t>
            </a:r>
            <a:r>
              <a:rPr lang="en-US" altLang="zh-CN" b="0" i="0" dirty="0">
                <a:solidFill>
                  <a:srgbClr val="000000"/>
                </a:solidFill>
                <a:latin typeface="微软雅黑" pitchFamily="34" charset="0"/>
                <a:ea typeface="微软雅黑" pitchFamily="34" charset="-122"/>
                <a:cs typeface="微软雅黑" pitchFamily="34" charset="-120"/>
              </a:rPr>
              <a:t>，故A、C、D错误，B正确.</a:t>
            </a:r>
            <a:endParaRPr lang="en-US" altLang="zh-CN" dirty="0"/>
          </a:p>
        </p:txBody>
      </p:sp>
      <p:sp>
        <p:nvSpPr>
          <p:cNvPr id="3" name="QC_4_AS.34_1#c54a3a95a?vop=1&amp;pid=ee78bd7b9&amp;color=0,0,0&amp;vtp=1&amp;bt=1&amp;bbb=1&amp;hb=1&amp;uw=1">
            <a:extLst>
              <a:ext uri="{FF2B5EF4-FFF2-40B4-BE49-F238E27FC236}">
                <a16:creationId xmlns:a16="http://schemas.microsoft.com/office/drawing/2014/main" id="{34AD2A6D-B620-1EFA-EB42-B1992C72B715}"/>
              </a:ext>
            </a:extLst>
          </p:cNvPr>
          <p:cNvSpPr/>
          <p:nvPr/>
        </p:nvSpPr>
        <p:spPr>
          <a:xfrm>
            <a:off x="1746504" y="1511777"/>
            <a:ext cx="9669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34_1#c54a3a95a?vop=1&amp;pid=ee78bd7b9&amp;color=0,0,0&amp;vtp=1&amp;bt=1&amp;bbb=1&amp;hb=1&amp;uw=1">
            <a:extLst>
              <a:ext uri="{FF2B5EF4-FFF2-40B4-BE49-F238E27FC236}">
                <a16:creationId xmlns:a16="http://schemas.microsoft.com/office/drawing/2014/main" id="{BED89B48-33B2-0ABC-2B88-5F49EC27D3B7}"/>
              </a:ext>
            </a:extLst>
          </p:cNvPr>
          <p:cNvSpPr/>
          <p:nvPr/>
        </p:nvSpPr>
        <p:spPr>
          <a:xfrm>
            <a:off x="832104" y="1930877"/>
            <a:ext cx="54864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5_1#7f094c4ca?vop=1&amp;pid=ee78bd7b9&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（2）实验中，该学习小组按正确操作得到了一条完整的纸带，由于纸带较长，图中有部分未画出</a:t>
                </a:r>
                <a:r>
                  <a:rPr lang="en-US" altLang="zh-CN" sz="1800" b="0" i="0">
                    <a:solidFill>
                      <a:srgbClr val="000000"/>
                    </a:solidFill>
                    <a:latin typeface="微软雅黑" pitchFamily="34" charset="0"/>
                    <a:ea typeface="微软雅黑" pitchFamily="34" charset="-122"/>
                    <a:cs typeface="微软雅黑" pitchFamily="34" charset="-120"/>
                  </a:rPr>
                  <a:t>，如图</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甲所示</a:t>
                </a:r>
                <a:r>
                  <a:rPr lang="en-US" altLang="zh-CN" sz="1800" b="0" i="0" dirty="0">
                    <a:solidFill>
                      <a:srgbClr val="000000"/>
                    </a:solidFill>
                    <a:latin typeface="微软雅黑" pitchFamily="34" charset="0"/>
                    <a:ea typeface="微软雅黑" pitchFamily="34" charset="-122"/>
                    <a:cs typeface="微软雅黑" pitchFamily="34" charset="-120"/>
                  </a:rPr>
                  <a:t>.纸带上各点是打点计时器打出的计时点，其中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点为纸带上打出的某一个点</a:t>
                </a:r>
                <a:r>
                  <a:rPr lang="en-US" altLang="zh-CN" sz="1800" b="0" i="0">
                    <a:solidFill>
                      <a:srgbClr val="000000"/>
                    </a:solidFill>
                    <a:latin typeface="微软雅黑" pitchFamily="34" charset="0"/>
                    <a:ea typeface="微软雅黑" pitchFamily="34" charset="-122"/>
                    <a:cs typeface="微软雅黑" pitchFamily="34" charset="-120"/>
                  </a:rPr>
                  <a:t>.测量下列选项中的物</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理量后能验证机械能守恒定律的是</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5_1#7f094c4ca?vop=1&amp;pid=ee78bd7b9&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405" b="-12308"/>
                </a:stretch>
              </a:blipFill>
              <a:ln/>
            </p:spPr>
            <p:txBody>
              <a:bodyPr/>
              <a:lstStyle/>
              <a:p>
                <a:r>
                  <a:rPr lang="zh-CN" altLang="en-US">
                    <a:noFill/>
                  </a:rPr>
                  <a:t> </a:t>
                </a:r>
              </a:p>
            </p:txBody>
          </p:sp>
        </mc:Fallback>
      </mc:AlternateContent>
      <p:pic>
        <p:nvPicPr>
          <p:cNvPr id="3" name="QC_4_BD.35_2#7f094c4ca?iti=1&amp;vop=1&amp;pid=ee78bd7b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15384" y="2834832"/>
            <a:ext cx="3758184" cy="384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BD.35_3#7f094c4ca?iti=1&amp;vop=1&amp;pid=ee78bd7b9&amp;color=0,0,0&amp;vtp=1"/>
          <p:cNvSpPr/>
          <p:nvPr/>
        </p:nvSpPr>
        <p:spPr>
          <a:xfrm>
            <a:off x="5953983" y="3345880"/>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5" name="QC_4_AN.36_1#7f094c4ca.blank?vop=1&amp;pid=ee78bd7b9&amp;color=0,0,0&amp;vpa=12&amp;vtp=1"/>
          <p:cNvSpPr/>
          <p:nvPr/>
        </p:nvSpPr>
        <p:spPr>
          <a:xfrm>
            <a:off x="4241260" y="2298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6" name="QC_4_BD.35_4#7f094c4ca.choices?vop=1&amp;pid=ee78bd7b9&amp;color=0,0,0&amp;vtp=1&amp;bbb=1"/>
              <p:cNvSpPr/>
              <p:nvPr/>
            </p:nvSpPr>
            <p:spPr>
              <a:xfrm>
                <a:off x="832104" y="37238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𝐴𝐷</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a:solidFill>
                      <a:srgbClr val="000000"/>
                    </a:solidFill>
                    <a:latin typeface="微软雅黑" pitchFamily="34" charset="0"/>
                    <a:ea typeface="微软雅黑" pitchFamily="34" charset="-122"/>
                    <a:cs typeface="微软雅黑" pitchFamily="34" charset="-120"/>
                  </a:rPr>
                  <a:t>的长度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的长度</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𝐵𝐷</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𝐶𝐹</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a:solidFill>
                      <a:srgbClr val="000000"/>
                    </a:solidFill>
                    <a:latin typeface="微软雅黑" pitchFamily="34" charset="0"/>
                    <a:ea typeface="微软雅黑" pitchFamily="34" charset="-122"/>
                    <a:cs typeface="微软雅黑" pitchFamily="34" charset="-120"/>
                  </a:rPr>
                  <a:t>的长度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𝐵𝐷</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的长度</a:t>
                </a:r>
                <a:endParaRPr lang="en-US" altLang="zh-CN" sz="1800" dirty="0"/>
              </a:p>
            </p:txBody>
          </p:sp>
        </mc:Choice>
        <mc:Fallback>
          <p:sp>
            <p:nvSpPr>
              <p:cNvPr id="6" name="QC_4_BD.35_4#7f094c4ca.choices?vop=1&amp;pid=ee78bd7b9&amp;color=0,0,0&amp;vtp=1&amp;bbb=1"/>
              <p:cNvSpPr>
                <a:spLocks noRot="1" noChangeAspect="1" noMove="1" noResize="1" noEditPoints="1" noAdjustHandles="1" noChangeArrowheads="1" noChangeShapeType="1" noTextEdit="1"/>
              </p:cNvSpPr>
              <p:nvPr/>
            </p:nvSpPr>
            <p:spPr>
              <a:xfrm>
                <a:off x="832104" y="3723832"/>
                <a:ext cx="10533888" cy="770255"/>
              </a:xfrm>
              <a:prstGeom prst="rect">
                <a:avLst/>
              </a:prstGeom>
              <a:blipFill>
                <a:blip r:embed="rId5"/>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7_1#7f094c4ca?vop=1&amp;pid=ee78bd7b9&amp;color=0,0,0&amp;vtp=1&amp;bt=1&amp;bbb=1&amp;hb=1"/>
              <p:cNvSpPr/>
              <p:nvPr/>
            </p:nvSpPr>
            <p:spPr>
              <a:xfrm>
                <a:off x="832104" y="1512000"/>
                <a:ext cx="10533888" cy="37071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解析】根据匀变速直线运动中间时刻的速度等于这段时间内的平均速度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结合动能与重力势能表达式，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即可验证机械能守恒定律</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点拨：按“求两点速度</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算动能变化，量两点高度</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算势能变化”</a:t>
                </a:r>
                <a:r>
                  <a:rPr lang="en-US" altLang="zh-CN" sz="1800" b="0" i="0">
                    <a:solidFill>
                      <a:srgbClr val="00A0AF"/>
                    </a:solidFill>
                    <a:latin typeface="微软雅黑" pitchFamily="34" charset="0"/>
                    <a:ea typeface="楷体" pitchFamily="34" charset="-122"/>
                    <a:cs typeface="微软雅黑" pitchFamily="34" charset="-120"/>
                  </a:rPr>
                  <a:t>的逻辑，</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筛选选项</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，当已知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𝐴𝐷</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dirty="0">
                    <a:solidFill>
                      <a:srgbClr val="000000"/>
                    </a:solidFill>
                    <a:latin typeface="微软雅黑" pitchFamily="34" charset="0"/>
                    <a:ea typeface="微软雅黑" pitchFamily="34" charset="-122"/>
                    <a:cs typeface="微软雅黑" pitchFamily="34" charset="-120"/>
                  </a:rPr>
                  <a:t>的长度时，可求得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点与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的中间时刻速度</a:t>
                </a:r>
                <a:r>
                  <a:rPr lang="en-US" altLang="zh-CN" sz="1800" b="0" i="0">
                    <a:solidFill>
                      <a:srgbClr val="000000"/>
                    </a:solidFill>
                    <a:latin typeface="微软雅黑" pitchFamily="34" charset="0"/>
                    <a:ea typeface="微软雅黑" pitchFamily="34" charset="-122"/>
                    <a:cs typeface="微软雅黑" pitchFamily="34" charset="-120"/>
                  </a:rPr>
                  <a:t>，从而确定两点间的动能变</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化</a:t>
                </a:r>
                <a:r>
                  <a:rPr lang="en-US" altLang="zh-CN" sz="1800" b="0" i="0" dirty="0">
                    <a:solidFill>
                      <a:srgbClr val="000000"/>
                    </a:solidFill>
                    <a:latin typeface="微软雅黑" pitchFamily="34" charset="0"/>
                    <a:ea typeface="微软雅黑" pitchFamily="34" charset="-122"/>
                    <a:cs typeface="微软雅黑" pitchFamily="34" charset="-120"/>
                  </a:rPr>
                  <a:t>，但无法求解对应的重力势能的变化，故A错误；当已知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𝐷𝐸</m:t>
                    </m:r>
                  </m:oMath>
                </a14:m>
                <a:r>
                  <a:rPr lang="en-US" altLang="zh-CN" sz="1800" b="0" i="0" dirty="0">
                    <a:solidFill>
                      <a:srgbClr val="000000"/>
                    </a:solidFill>
                    <a:latin typeface="微软雅黑" pitchFamily="34" charset="0"/>
                    <a:ea typeface="微软雅黑" pitchFamily="34" charset="-122"/>
                    <a:cs typeface="微软雅黑" pitchFamily="34" charset="-120"/>
                  </a:rPr>
                  <a:t>的长度时，可求得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的中间时刻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速度和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的中间时刻速度，从而确定两点间的动能变化，但无法求解对应的重力势能的变化，故B</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当已知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𝐵𝐷</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𝐶𝐹</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dirty="0">
                    <a:solidFill>
                      <a:srgbClr val="000000"/>
                    </a:solidFill>
                    <a:latin typeface="微软雅黑" pitchFamily="34" charset="0"/>
                    <a:ea typeface="微软雅黑" pitchFamily="34" charset="-122"/>
                    <a:cs typeface="微软雅黑" pitchFamily="34" charset="-120"/>
                  </a:rPr>
                  <a:t>的长度时，依据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𝐵𝐷</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dirty="0">
                    <a:solidFill>
                      <a:srgbClr val="000000"/>
                    </a:solidFill>
                    <a:latin typeface="微软雅黑" pitchFamily="34" charset="0"/>
                    <a:ea typeface="微软雅黑" pitchFamily="34" charset="-122"/>
                    <a:cs typeface="微软雅黑" pitchFamily="34" charset="-120"/>
                  </a:rPr>
                  <a:t>的长度，可分别求得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点的瞬时速度，从而求得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两点间动能的变化</a:t>
                </a:r>
                <a:r>
                  <a:rPr lang="en-US" altLang="zh-CN" sz="1800" b="0" i="0" dirty="0">
                    <a:solidFill>
                      <a:srgbClr val="000000"/>
                    </a:solidFill>
                    <a:latin typeface="微软雅黑" pitchFamily="34" charset="0"/>
                    <a:ea typeface="微软雅黑" pitchFamily="34" charset="-122"/>
                    <a:cs typeface="微软雅黑" pitchFamily="34" charset="-120"/>
                  </a:rPr>
                  <a:t>，再由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的长度确定重力势能的变化，进而得以验证机械能守恒定律，故C正确</a:t>
                </a:r>
                <a:r>
                  <a:rPr lang="en-US" altLang="zh-CN" sz="1800" b="0" i="0">
                    <a:solidFill>
                      <a:srgbClr val="000000"/>
                    </a:solidFill>
                    <a:latin typeface="微软雅黑" pitchFamily="34" charset="0"/>
                    <a:ea typeface="微软雅黑" pitchFamily="34" charset="-122"/>
                    <a:cs typeface="微软雅黑" pitchFamily="34" charset="-120"/>
                  </a:rPr>
                  <a:t>；当已</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𝐵𝐷</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dirty="0">
                    <a:solidFill>
                      <a:srgbClr val="000000"/>
                    </a:solidFill>
                    <a:latin typeface="微软雅黑" pitchFamily="34" charset="0"/>
                    <a:ea typeface="微软雅黑" pitchFamily="34" charset="-122"/>
                    <a:cs typeface="微软雅黑" pitchFamily="34" charset="-120"/>
                  </a:rPr>
                  <a:t>的长度时，依据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𝐸𝐺</m:t>
                    </m:r>
                  </m:oMath>
                </a14:m>
                <a:r>
                  <a:rPr lang="en-US" altLang="zh-CN" sz="1800" b="0" i="0" dirty="0">
                    <a:solidFill>
                      <a:srgbClr val="000000"/>
                    </a:solidFill>
                    <a:latin typeface="微软雅黑" pitchFamily="34" charset="0"/>
                    <a:ea typeface="微软雅黑" pitchFamily="34" charset="-122"/>
                    <a:cs typeface="微软雅黑" pitchFamily="34" charset="-120"/>
                  </a:rPr>
                  <a:t>的长度，可求得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点的瞬时速度，从而求得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两点间动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能的变化</a:t>
                </a:r>
                <a:r>
                  <a:rPr lang="en-US" altLang="zh-CN" b="0" i="0" dirty="0">
                    <a:solidFill>
                      <a:srgbClr val="000000"/>
                    </a:solidFill>
                    <a:latin typeface="微软雅黑" pitchFamily="34" charset="0"/>
                    <a:ea typeface="微软雅黑" pitchFamily="34" charset="-122"/>
                    <a:cs typeface="微软雅黑" pitchFamily="34" charset="-120"/>
                  </a:rPr>
                  <a:t>，而</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长度不知道，则无法验证机械能守恒定律，故D错误.</a:t>
                </a:r>
                <a:endParaRPr lang="en-US" altLang="zh-CN" dirty="0"/>
              </a:p>
            </p:txBody>
          </p:sp>
        </mc:Choice>
        <mc:Fallback>
          <p:sp>
            <p:nvSpPr>
              <p:cNvPr id="2" name="QC_4_AS.37_1#7f094c4ca?vop=1&amp;pid=ee78bd7b9&amp;color=0,0,0&amp;vtp=1&amp;bt=1&amp;bbb=1&amp;hb=1"/>
              <p:cNvSpPr>
                <a:spLocks noRot="1" noChangeAspect="1" noMove="1" noResize="1" noEditPoints="1" noAdjustHandles="1" noChangeArrowheads="1" noChangeShapeType="1" noTextEdit="1"/>
              </p:cNvSpPr>
              <p:nvPr/>
            </p:nvSpPr>
            <p:spPr>
              <a:xfrm>
                <a:off x="832104" y="1512000"/>
                <a:ext cx="10533888" cy="3707130"/>
              </a:xfrm>
              <a:prstGeom prst="rect">
                <a:avLst/>
              </a:prstGeom>
              <a:blipFill>
                <a:blip r:embed="rId3"/>
                <a:stretch>
                  <a:fillRect l="-1389" r="-1331" b="-3783"/>
                </a:stretch>
              </a:blipFill>
              <a:ln/>
            </p:spPr>
            <p:txBody>
              <a:bodyPr/>
              <a:lstStyle/>
              <a:p>
                <a:r>
                  <a:rPr lang="zh-CN" altLang="en-US">
                    <a:noFill/>
                  </a:rPr>
                  <a:t> </a:t>
                </a:r>
              </a:p>
            </p:txBody>
          </p:sp>
        </mc:Fallback>
      </mc:AlternateContent>
      <p:sp>
        <p:nvSpPr>
          <p:cNvPr id="3" name="QC_4_AS.37_1#7f094c4ca?vop=1&amp;pid=ee78bd7b9&amp;color=0,0,0&amp;vtp=1&amp;bt=1&amp;bbb=1&amp;hb=1&amp;uw=1">
            <a:extLst>
              <a:ext uri="{FF2B5EF4-FFF2-40B4-BE49-F238E27FC236}">
                <a16:creationId xmlns:a16="http://schemas.microsoft.com/office/drawing/2014/main" id="{92AF0BCA-3F9B-0FC9-C963-D91D926DCD3C}"/>
              </a:ext>
            </a:extLst>
          </p:cNvPr>
          <p:cNvSpPr/>
          <p:nvPr/>
        </p:nvSpPr>
        <p:spPr>
          <a:xfrm>
            <a:off x="1746504" y="1511777"/>
            <a:ext cx="9669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37_1#7f094c4ca?vop=1&amp;pid=ee78bd7b9&amp;color=0,0,0&amp;vtp=1&amp;bt=1&amp;bbb=1&amp;hb=1&amp;uw=1">
            <a:extLst>
              <a:ext uri="{FF2B5EF4-FFF2-40B4-BE49-F238E27FC236}">
                <a16:creationId xmlns:a16="http://schemas.microsoft.com/office/drawing/2014/main" id="{3F177F96-FADE-9A64-89EC-5612EEF57259}"/>
              </a:ext>
            </a:extLst>
          </p:cNvPr>
          <p:cNvSpPr/>
          <p:nvPr/>
        </p:nvSpPr>
        <p:spPr>
          <a:xfrm>
            <a:off x="832104" y="1930877"/>
            <a:ext cx="25146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ac22597c1?vop=1&amp;pid=ee78bd7b9&amp;color=0,0,0&amp;vtp=1&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（3）换用重物</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进行多次实验，记录下落高度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和相应的速度大小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，分别描绘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图像如</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图乙所示</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下落过程中受到的平均阻力大小相等，则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的质量</a:t>
                </a:r>
                <a:r>
                  <a:rPr lang="en-US" altLang="zh-CN" sz="1800" i="0">
                    <a:solidFill>
                      <a:srgbClr val="000000"/>
                    </a:solidFill>
                    <a:latin typeface="SimSun" pitchFamily="34" charset="0"/>
                    <a:ea typeface="SimSun" pitchFamily="34" charset="-122"/>
                    <a:cs typeface="SimSun" pitchFamily="34" charset="-120"/>
                  </a:rPr>
                  <a:t>______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填“大于”“</a:t>
                </a:r>
                <a:r>
                  <a:rPr lang="en-US" altLang="zh-CN" sz="1800" b="0" i="0" dirty="0" err="1">
                    <a:solidFill>
                      <a:srgbClr val="000000"/>
                    </a:solidFill>
                    <a:latin typeface="微软雅黑" pitchFamily="34" charset="0"/>
                    <a:ea typeface="微软雅黑" pitchFamily="34" charset="-122"/>
                    <a:cs typeface="微软雅黑" pitchFamily="34" charset="-120"/>
                  </a:rPr>
                  <a:t>等于”或“小</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a:solidFill>
                      <a:srgbClr val="000000"/>
                    </a:solidFill>
                    <a:latin typeface="微软雅黑" pitchFamily="34" charset="0"/>
                    <a:ea typeface="微软雅黑" pitchFamily="34" charset="-122"/>
                    <a:cs typeface="微软雅黑" pitchFamily="34" charset="-120"/>
                  </a:rPr>
                  <a:t>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的质量.</a:t>
                </a:r>
                <a:endParaRPr lang="en-US" altLang="zh-CN" dirty="0"/>
              </a:p>
            </p:txBody>
          </p:sp>
        </mc:Choice>
        <mc:Fallback>
          <p:sp>
            <p:nvSpPr>
              <p:cNvPr id="2" name="QB_4_BD.38_1#ac22597c1?vop=1&amp;pid=ee78bd7b9&amp;color=0,0,0&amp;vtp=1&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r="-1273" b="-11735"/>
                </a:stretch>
              </a:blipFill>
              <a:ln/>
            </p:spPr>
            <p:txBody>
              <a:bodyPr/>
              <a:lstStyle/>
              <a:p>
                <a:r>
                  <a:rPr lang="zh-CN" altLang="en-US">
                    <a:noFill/>
                  </a:rPr>
                  <a:t> </a:t>
                </a:r>
              </a:p>
            </p:txBody>
          </p:sp>
        </mc:Fallback>
      </mc:AlternateContent>
      <p:sp>
        <p:nvSpPr>
          <p:cNvPr id="3" name="QB_4_AN.39_1#ac22597c1.blank?vop=1&amp;pid=ee78bd7b9&amp;color=0,0,0&amp;vpa=13&amp;vtp=1&amp;bbb=1"/>
          <p:cNvSpPr/>
          <p:nvPr/>
        </p:nvSpPr>
        <p:spPr>
          <a:xfrm>
            <a:off x="7692865" y="1900620"/>
            <a:ext cx="623888"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大于</a:t>
            </a:r>
            <a:endParaRPr lang="en-US" altLang="zh-CN" dirty="0"/>
          </a:p>
        </p:txBody>
      </p:sp>
      <p:pic>
        <p:nvPicPr>
          <p:cNvPr id="4" name="QB_4_BD.38_2#ac22597c1?iti=2&amp;vop=1&amp;pid=ee78bd7b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49824" y="2834831"/>
            <a:ext cx="1298448"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4_BD.38_3#ac22597c1?iti=2&amp;vop=1&amp;pid=ee78bd7b9&amp;color=0,0,0&amp;vtp=1"/>
          <p:cNvSpPr/>
          <p:nvPr/>
        </p:nvSpPr>
        <p:spPr>
          <a:xfrm>
            <a:off x="5958554" y="4177983"/>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6" name="QB_4_AS.40_1#ac22597c1?vop=1&amp;pid=ee78bd7b9&amp;color=0,0,0&amp;vtp=1&amp;bbb=1&amp;hb=1"/>
              <p:cNvSpPr/>
              <p:nvPr/>
            </p:nvSpPr>
            <p:spPr>
              <a:xfrm>
                <a:off x="832104" y="4549331"/>
                <a:ext cx="10533888" cy="1265555"/>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【解析】设重物受到的阻力大小为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，根据动能定理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，整理可得</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𝑓</m:t>
                            </m:r>
                          </m:num>
                          <m:den>
                            <m:r>
                              <a:rPr lang="en-US" altLang="zh-CN" sz="1800" b="0" i="0">
                                <a:solidFill>
                                  <a:srgbClr val="000000"/>
                                </a:solidFill>
                                <a:latin typeface="Cambria Math" pitchFamily="34" charset="0"/>
                                <a:ea typeface="Cambria Math" pitchFamily="34" charset="-122"/>
                                <a:cs typeface="Cambria Math" pitchFamily="34" charset="-120"/>
                              </a:rPr>
                              <m:t>𝑚</m:t>
                            </m:r>
                          </m:den>
                        </m:f>
                      </m:e>
                    </m:d>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图像</a:t>
                </a:r>
              </a:p>
              <a:p>
                <a:pPr latinLnBrk="1">
                  <a:lnSpc>
                    <a:spcPts val="3600"/>
                  </a:lnSpc>
                </a:pPr>
                <a:r>
                  <a:rPr lang="en-US" altLang="zh-CN" sz="1800" b="0" i="0">
                    <a:solidFill>
                      <a:srgbClr val="000000"/>
                    </a:solidFill>
                    <a:latin typeface="微软雅黑" pitchFamily="34" charset="0"/>
                    <a:ea typeface="微软雅黑" pitchFamily="34" charset="-122"/>
                    <a:cs typeface="微软雅黑" pitchFamily="34" charset="-120"/>
                  </a:rPr>
                  <a:t>斜率为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𝑓</m:t>
                            </m:r>
                          </m:num>
                          <m:den>
                            <m:r>
                              <a:rPr lang="en-US" altLang="zh-CN" sz="1800" b="0" i="0">
                                <a:solidFill>
                                  <a:srgbClr val="000000"/>
                                </a:solidFill>
                                <a:latin typeface="Cambria Math" pitchFamily="34" charset="0"/>
                                <a:ea typeface="Cambria Math" pitchFamily="34" charset="-122"/>
                                <a:cs typeface="Cambria Math" pitchFamily="34" charset="-120"/>
                              </a:rPr>
                              <m:t>𝑚</m:t>
                            </m:r>
                          </m:den>
                        </m:f>
                      </m:e>
                    </m:d>
                  </m:oMath>
                </a14:m>
                <a:r>
                  <a:rPr lang="en-US" altLang="zh-CN" sz="1800" b="0" i="0" dirty="0">
                    <a:solidFill>
                      <a:srgbClr val="000000"/>
                    </a:solidFill>
                    <a:latin typeface="微软雅黑" pitchFamily="34" charset="0"/>
                    <a:ea typeface="微软雅黑" pitchFamily="34" charset="-122"/>
                    <a:cs typeface="微软雅黑" pitchFamily="34" charset="-120"/>
                  </a:rPr>
                  <a:t>，由图乙可知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的斜率大于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的斜率，而阻力相等，所以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的质量大于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的质量</a:t>
                </a:r>
                <a:r>
                  <a:rPr lang="en-US" altLang="zh-CN" sz="1800" b="0" i="0" dirty="0">
                    <a:solidFill>
                      <a:srgbClr val="00A0AF"/>
                    </a:solidFill>
                    <a:latin typeface="微软雅黑" pitchFamily="34" charset="0"/>
                    <a:ea typeface="楷体" pitchFamily="34" charset="-122"/>
                    <a:cs typeface="微软雅黑" pitchFamily="34" charset="-120"/>
                  </a:rPr>
                  <a:t>（提醒</a:t>
                </a:r>
                <a:r>
                  <a:rPr lang="en-US" altLang="zh-CN" sz="1800" b="0" i="0">
                    <a:solidFill>
                      <a:srgbClr val="00A0AF"/>
                    </a:solidFill>
                    <a:latin typeface="微软雅黑" pitchFamily="34" charset="0"/>
                    <a:ea typeface="楷体" pitchFamily="34" charset="-122"/>
                    <a:cs typeface="微软雅黑" pitchFamily="34" charset="-120"/>
                  </a:rPr>
                  <a:t>：斜</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率与质量成正相关</a:t>
                </a:r>
                <a:r>
                  <a:rPr lang="en-US" altLang="zh-CN" b="0" i="0" dirty="0">
                    <a:solidFill>
                      <a:srgbClr val="00A0AF"/>
                    </a:solidFill>
                    <a:latin typeface="微软雅黑" pitchFamily="34" charset="0"/>
                    <a:ea typeface="楷体" pitchFamily="34" charset="-122"/>
                    <a:cs typeface="微软雅黑" pitchFamily="34" charset="-120"/>
                  </a:rPr>
                  <a:t>，斜率越大，质量越大，需推导公式明确关系）</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B_4_AS.40_1#ac22597c1?vop=1&amp;pid=ee78bd7b9&amp;color=0,0,0&amp;vtp=1&amp;bbb=1&amp;hb=1"/>
              <p:cNvSpPr>
                <a:spLocks noRot="1" noChangeAspect="1" noMove="1" noResize="1" noEditPoints="1" noAdjustHandles="1" noChangeArrowheads="1" noChangeShapeType="1" noTextEdit="1"/>
              </p:cNvSpPr>
              <p:nvPr/>
            </p:nvSpPr>
            <p:spPr>
              <a:xfrm>
                <a:off x="832104" y="4549331"/>
                <a:ext cx="10533888" cy="1265555"/>
              </a:xfrm>
              <a:prstGeom prst="rect">
                <a:avLst/>
              </a:prstGeom>
              <a:blipFill>
                <a:blip r:embed="rId5"/>
                <a:stretch>
                  <a:fillRect l="-1389" r="-1505" b="-11058"/>
                </a:stretch>
              </a:blipFill>
              <a:ln/>
            </p:spPr>
            <p:txBody>
              <a:bodyPr/>
              <a:lstStyle/>
              <a:p>
                <a:r>
                  <a:rPr lang="zh-CN" altLang="en-US">
                    <a:noFill/>
                  </a:rPr>
                  <a:t> </a:t>
                </a:r>
              </a:p>
            </p:txBody>
          </p:sp>
        </mc:Fallback>
      </mc:AlternateContent>
      <p:sp>
        <p:nvSpPr>
          <p:cNvPr id="7" name="QB_4_AS.40_1#ac22597c1?vop=1&amp;pid=ee78bd7b9&amp;color=0,0,0&amp;vtp=1&amp;bbb=1&amp;hb=1&amp;uw=1">
            <a:extLst>
              <a:ext uri="{FF2B5EF4-FFF2-40B4-BE49-F238E27FC236}">
                <a16:creationId xmlns:a16="http://schemas.microsoft.com/office/drawing/2014/main" id="{695F1D0E-7887-DF19-42D5-8136650BE5B2}"/>
              </a:ext>
            </a:extLst>
          </p:cNvPr>
          <p:cNvSpPr/>
          <p:nvPr/>
        </p:nvSpPr>
        <p:spPr>
          <a:xfrm>
            <a:off x="10905300" y="4549108"/>
            <a:ext cx="525462" cy="4576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3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B_4_AS.40_1#ac22597c1?vop=1&amp;pid=ee78bd7b9&amp;color=0,0,0&amp;vtp=1&amp;bbb=1&amp;hb=1&amp;uw=1">
            <a:extLst>
              <a:ext uri="{FF2B5EF4-FFF2-40B4-BE49-F238E27FC236}">
                <a16:creationId xmlns:a16="http://schemas.microsoft.com/office/drawing/2014/main" id="{A2BB1955-74D8-AEFE-FFB1-CA01A2BFCBE9}"/>
              </a:ext>
            </a:extLst>
          </p:cNvPr>
          <p:cNvSpPr/>
          <p:nvPr/>
        </p:nvSpPr>
        <p:spPr>
          <a:xfrm>
            <a:off x="832104" y="5006308"/>
            <a:ext cx="9351836" cy="4576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3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bg/>
                                          </p:spTgt>
                                        </p:tgtEl>
                                        <p:attrNameLst>
                                          <p:attrName>style.visibility</p:attrName>
                                        </p:attrNameLst>
                                      </p:cBhvr>
                                      <p:to>
                                        <p:strVal val="visible"/>
                                      </p:to>
                                    </p:set>
                                    <p:anim calcmode="lin" valueType="num">
                                      <p:cBhvr additive="base">
                                        <p:cTn id="3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7">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bg/>
                                          </p:spTgt>
                                        </p:tgtEl>
                                        <p:attrNameLst>
                                          <p:attrName>style.visibility</p:attrName>
                                        </p:attrNameLst>
                                      </p:cBhvr>
                                      <p:to>
                                        <p:strVal val="visible"/>
                                      </p:to>
                                    </p:set>
                                    <p:anim calcmode="lin" valueType="num">
                                      <p:cBhvr additive="base">
                                        <p:cTn id="4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8">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 calcmode="lin" valueType="num">
                                      <p:cBhvr additive="base">
                                        <p:cTn id="4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P spid="8"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QO_3_BD.41_1#05fc37239?iti=3&amp;htil=7&amp;vop=1&amp;pid=fad926b3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524744" y="2422717"/>
            <a:ext cx="822960"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3_BD.41_2#05fc37239?iti=3&amp;htil=7&amp;vop=1&amp;pid=fad926b3b&amp;color=0,0,0&amp;vtp=1"/>
          <p:cNvSpPr/>
          <p:nvPr/>
        </p:nvSpPr>
        <p:spPr>
          <a:xfrm>
            <a:off x="10795729" y="3820733"/>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mc:AlternateContent xmlns:mc="http://schemas.openxmlformats.org/markup-compatibility/2006">
        <mc:Choice xmlns:a14="http://schemas.microsoft.com/office/drawing/2010/main" Requires="a14">
          <p:sp>
            <p:nvSpPr>
              <p:cNvPr id="4" name="QO_3_BD.41_3#05fc37239?htil=7&amp;vop=1&amp;pid=fad926b3b&amp;color=0,0,0&amp;vtp=1&amp;bt=1&amp;bbb=1&amp;hb=1"/>
              <p:cNvSpPr/>
              <p:nvPr/>
            </p:nvSpPr>
            <p:spPr>
              <a:xfrm>
                <a:off x="827992" y="1512000"/>
                <a:ext cx="10536017"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）某小组同学用图甲所示的实验装置验证机械能守恒定律</a:t>
                </a:r>
                <a:r>
                  <a:rPr lang="en-US" altLang="zh-CN" sz="1800" b="0" i="0">
                    <a:solidFill>
                      <a:srgbClr val="000000"/>
                    </a:solidFill>
                    <a:latin typeface="微软雅黑" pitchFamily="34" charset="0"/>
                    <a:ea typeface="微软雅黑" pitchFamily="34" charset="-122"/>
                    <a:cs typeface="微软雅黑" pitchFamily="34" charset="-120"/>
                  </a:rPr>
                  <a:t>，所用打点计时器的打点间隔</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0.02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3_BD.41_3#05fc37239?htil=7&amp;vop=1&amp;pid=fad926b3b&amp;color=0,0,0&amp;vtp=1&amp;bt=1&amp;bbb=1&amp;hb=1"/>
              <p:cNvSpPr>
                <a:spLocks noRot="1" noChangeAspect="1" noMove="1" noResize="1" noEditPoints="1" noAdjustHandles="1" noChangeArrowheads="1" noChangeShapeType="1" noTextEdit="1"/>
              </p:cNvSpPr>
              <p:nvPr/>
            </p:nvSpPr>
            <p:spPr>
              <a:xfrm>
                <a:off x="827992" y="1512000"/>
                <a:ext cx="10536017" cy="773430"/>
              </a:xfrm>
              <a:prstGeom prst="rect">
                <a:avLst/>
              </a:prstGeom>
              <a:blipFill>
                <a:blip r:embed="rId4"/>
                <a:stretch>
                  <a:fillRect l="-1389" r="-231" b="-18110"/>
                </a:stretch>
              </a:blipFill>
              <a:ln/>
            </p:spPr>
            <p:txBody>
              <a:bodyPr/>
              <a:lstStyle/>
              <a:p>
                <a:r>
                  <a:rPr lang="zh-CN" altLang="en-US">
                    <a:noFill/>
                  </a:rPr>
                  <a:t> </a:t>
                </a:r>
              </a:p>
            </p:txBody>
          </p:sp>
        </mc:Fallback>
      </mc:AlternateContent>
      <p:sp>
        <p:nvSpPr>
          <p:cNvPr id="5" name="QC_4_BD.42_1#eec9d83a0?vop=1&amp;pid=05fc37239&amp;color=0,0,0&amp;vtp=1&amp;bbb=1"/>
          <p:cNvSpPr/>
          <p:nvPr/>
        </p:nvSpPr>
        <p:spPr>
          <a:xfrm>
            <a:off x="832104" y="3832417"/>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（1）关于该实验，</a:t>
            </a:r>
            <a:r>
              <a:rPr lang="en-US" altLang="zh-CN" sz="1800" b="0" i="0">
                <a:solidFill>
                  <a:srgbClr val="000000"/>
                </a:solidFill>
                <a:latin typeface="微软雅黑" pitchFamily="34" charset="0"/>
                <a:ea typeface="微软雅黑" pitchFamily="34" charset="-122"/>
                <a:cs typeface="微软雅黑" pitchFamily="34" charset="-120"/>
              </a:rPr>
              <a:t>下列说法正确的是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AlternateContent xmlns:mc="http://schemas.openxmlformats.org/markup-compatibility/2006">
        <mc:Choice xmlns:a14="http://schemas.microsoft.com/office/drawing/2010/main" Requires="a14">
          <p:sp>
            <p:nvSpPr>
              <p:cNvPr id="6" name="QC_4_BD.42_2#eec9d83a0.choices?vop=1&amp;pid=05fc37239&amp;color=0,0,0&amp;vtp=1&amp;bbb=1"/>
              <p:cNvSpPr/>
              <p:nvPr/>
            </p:nvSpPr>
            <p:spPr>
              <a:xfrm>
                <a:off x="832104" y="424389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该实验应先释放重物再启动打点计时器</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该实验重物质量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的大小没有要求</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该实验可以用公式</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计算某点的速度</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该实验应选用密度大、体积小的重物</a:t>
                </a:r>
                <a:endParaRPr lang="en-US" altLang="zh-CN" sz="1800" dirty="0"/>
              </a:p>
            </p:txBody>
          </p:sp>
        </mc:Choice>
        <mc:Fallback>
          <p:sp>
            <p:nvSpPr>
              <p:cNvPr id="6" name="QC_4_BD.42_2#eec9d83a0.choices?vop=1&amp;pid=05fc37239&amp;color=0,0,0&amp;vtp=1&amp;bbb=1"/>
              <p:cNvSpPr>
                <a:spLocks noRot="1" noChangeAspect="1" noMove="1" noResize="1" noEditPoints="1" noAdjustHandles="1" noChangeArrowheads="1" noChangeShapeType="1" noTextEdit="1"/>
              </p:cNvSpPr>
              <p:nvPr/>
            </p:nvSpPr>
            <p:spPr>
              <a:xfrm>
                <a:off x="832104" y="4243897"/>
                <a:ext cx="10533888" cy="1608455"/>
              </a:xfrm>
              <a:prstGeom prst="rect">
                <a:avLst/>
              </a:prstGeom>
              <a:blipFill>
                <a:blip r:embed="rId5"/>
                <a:stretch>
                  <a:fillRect l="-1389" b="-9091"/>
                </a:stretch>
              </a:blipFill>
              <a:ln/>
            </p:spPr>
            <p:txBody>
              <a:bodyPr/>
              <a:lstStyle/>
              <a:p>
                <a:r>
                  <a:rPr lang="zh-CN" altLang="en-US">
                    <a:noFill/>
                  </a:rPr>
                  <a:t> </a:t>
                </a:r>
              </a:p>
            </p:txBody>
          </p:sp>
        </mc:Fallback>
      </mc:AlternateContent>
      <p:sp>
        <p:nvSpPr>
          <p:cNvPr id="7" name="QC_4_AN.43_1#eec9d83a0.blank?vop=1&amp;pid=05fc37239&amp;color=0,0,0&amp;vpa=14&amp;vtp=1"/>
          <p:cNvSpPr/>
          <p:nvPr/>
        </p:nvSpPr>
        <p:spPr>
          <a:xfrm>
            <a:off x="4603210" y="3790507"/>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eec9d83a0?vop=1&amp;pid=05fc37239&amp;color=0,0,0&amp;mp=1&amp;vtp=1&amp;bt=1&amp;bbb=1&amp;hb=1"/>
              <p:cNvSpPr/>
              <p:nvPr/>
            </p:nvSpPr>
            <p:spPr>
              <a:xfrm>
                <a:off x="832104" y="151200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【解析】实验时应先启动打点计时器再释放重物，故A错误；要使重物能拉动纸带向上运动，</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应大于</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，故B错误；实验应测量纸带上各点到起始点间的距离</a:t>
                </a:r>
                <a:r>
                  <a:rPr lang="en-US" altLang="zh-CN" sz="1800" b="0" i="0">
                    <a:solidFill>
                      <a:srgbClr val="000000"/>
                    </a:solidFill>
                    <a:latin typeface="微软雅黑" pitchFamily="34" charset="0"/>
                    <a:ea typeface="微软雅黑" pitchFamily="34" charset="-122"/>
                    <a:cs typeface="微软雅黑" pitchFamily="34" charset="-120"/>
                  </a:rPr>
                  <a:t>，用中间时刻的瞬时速度等于这段位移的平均速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度来求各点的速度</a:t>
                </a:r>
                <a:r>
                  <a:rPr lang="en-US" altLang="zh-CN" sz="1800" b="0" i="0" dirty="0">
                    <a:solidFill>
                      <a:srgbClr val="000000"/>
                    </a:solidFill>
                    <a:latin typeface="微软雅黑" pitchFamily="34" charset="0"/>
                    <a:ea typeface="微软雅黑" pitchFamily="34" charset="-122"/>
                    <a:cs typeface="微软雅黑" pitchFamily="34" charset="-120"/>
                  </a:rPr>
                  <a:t>，不能用公式</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计算某点的速度，故C错误；</a:t>
                </a:r>
                <a:r>
                  <a:rPr lang="en-US" altLang="zh-CN" sz="1800" b="0" i="0">
                    <a:solidFill>
                      <a:srgbClr val="000000"/>
                    </a:solidFill>
                    <a:latin typeface="微软雅黑" pitchFamily="34" charset="0"/>
                    <a:ea typeface="微软雅黑" pitchFamily="34" charset="-122"/>
                    <a:cs typeface="微软雅黑" pitchFamily="34" charset="-120"/>
                  </a:rPr>
                  <a:t>为了减小空气阻力带来的实验误差，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该实验应选用密度大</a:t>
                </a:r>
                <a:r>
                  <a:rPr lang="en-US" altLang="zh-CN" b="0" i="0" dirty="0">
                    <a:solidFill>
                      <a:srgbClr val="000000"/>
                    </a:solidFill>
                    <a:latin typeface="微软雅黑" pitchFamily="34" charset="0"/>
                    <a:ea typeface="微软雅黑" pitchFamily="34" charset="-122"/>
                    <a:cs typeface="微软雅黑" pitchFamily="34" charset="-120"/>
                  </a:rPr>
                  <a:t>、体积小的重物，故D正确.</a:t>
                </a:r>
                <a:endParaRPr lang="en-US" altLang="zh-CN" dirty="0"/>
              </a:p>
            </p:txBody>
          </p:sp>
        </mc:Choice>
        <mc:Fallback>
          <p:sp>
            <p:nvSpPr>
              <p:cNvPr id="2" name="QC_4_AS.44_1#eec9d83a0?vop=1&amp;pid=05fc37239&amp;color=0,0,0&amp;mp=1&amp;vtp=1&amp;bt=1&amp;bbb=1&amp;hb=1"/>
              <p:cNvSpPr>
                <a:spLocks noRot="1" noChangeAspect="1" noMove="1" noResize="1" noEditPoints="1" noAdjustHandles="1" noChangeArrowheads="1" noChangeShapeType="1" noTextEdit="1"/>
              </p:cNvSpPr>
              <p:nvPr/>
            </p:nvSpPr>
            <p:spPr>
              <a:xfrm>
                <a:off x="832104" y="1512000"/>
                <a:ext cx="10533888" cy="1611630"/>
              </a:xfrm>
              <a:prstGeom prst="rect">
                <a:avLst/>
              </a:prstGeom>
              <a:blipFill>
                <a:blip r:embed="rId3"/>
                <a:stretch>
                  <a:fillRect l="-1389" r="-3009" b="-9091"/>
                </a:stretch>
              </a:blipFill>
              <a:ln/>
            </p:spPr>
            <p:txBody>
              <a:bodyPr/>
              <a:lstStyle/>
              <a:p>
                <a:r>
                  <a:rPr lang="zh-CN" altLang="en-US">
                    <a:noFill/>
                  </a:rPr>
                  <a:t> </a:t>
                </a:r>
              </a:p>
            </p:txBody>
          </p:sp>
        </mc:Fallback>
      </mc:AlternateContent>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QB_4_BD.45_1#b74e6fb93?iti=4&amp;htil=8&amp;vop=1&amp;pid=05fc372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58200" y="3678873"/>
            <a:ext cx="2889504"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4_BD.45_2#b74e6fb93?iti=4&amp;htil=8&amp;vop=1&amp;pid=05fc37239&amp;color=0,0,0&amp;vtp=1"/>
          <p:cNvSpPr/>
          <p:nvPr/>
        </p:nvSpPr>
        <p:spPr>
          <a:xfrm>
            <a:off x="9762458" y="5159185"/>
            <a:ext cx="280987"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4" name="QB_4_BD.45_3#b74e6fb93?htil=8&amp;vop=1&amp;pid=05fc37239&amp;color=0,0,0&amp;vtp=1&amp;bt=1&amp;bbb=1&amp;hb=1"/>
              <p:cNvSpPr/>
              <p:nvPr/>
            </p:nvSpPr>
            <p:spPr>
              <a:xfrm>
                <a:off x="827992" y="1512000"/>
                <a:ext cx="10536017"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（2）实验时该小组同学让重物从静止开始下落，带动纸带</a:t>
                </a:r>
                <a:r>
                  <a:rPr lang="en-US" altLang="zh-CN" sz="1800" b="0" i="0">
                    <a:solidFill>
                      <a:srgbClr val="000000"/>
                    </a:solidFill>
                    <a:latin typeface="微软雅黑" pitchFamily="34" charset="0"/>
                    <a:ea typeface="微软雅黑" pitchFamily="34" charset="-122"/>
                    <a:cs typeface="微软雅黑" pitchFamily="34" charset="-120"/>
                  </a:rPr>
                  <a:t>，按正确操作得到了一条完整的纸带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0为打</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的第一个点</a:t>
                </a:r>
                <a:r>
                  <a:rPr lang="en-US" altLang="zh-CN" sz="1800" b="0" i="0" dirty="0">
                    <a:solidFill>
                      <a:srgbClr val="000000"/>
                    </a:solidFill>
                    <a:latin typeface="微软雅黑" pitchFamily="34" charset="0"/>
                    <a:ea typeface="微软雅黑" pitchFamily="34" charset="-122"/>
                    <a:cs typeface="微软雅黑" pitchFamily="34" charset="-120"/>
                  </a:rPr>
                  <a:t>，相邻两个点之间有4</a:t>
                </a:r>
                <a:r>
                  <a:rPr lang="en-US" altLang="zh-CN" sz="1800" b="0" i="0">
                    <a:solidFill>
                      <a:srgbClr val="000000"/>
                    </a:solidFill>
                    <a:latin typeface="微软雅黑" pitchFamily="34" charset="0"/>
                    <a:ea typeface="微软雅黑" pitchFamily="34" charset="-122"/>
                    <a:cs typeface="微软雅黑" pitchFamily="34" charset="-120"/>
                  </a:rPr>
                  <a:t>个点未画出，测出点</a:t>
                </a:r>
                <a:r>
                  <a:rPr lang="en-US" altLang="zh-CN" sz="1800" b="0" i="0" dirty="0">
                    <a:solidFill>
                      <a:srgbClr val="000000"/>
                    </a:solidFill>
                    <a:latin typeface="微软雅黑" pitchFamily="34" charset="0"/>
                    <a:ea typeface="微软雅黑" pitchFamily="34" charset="-122"/>
                    <a:cs typeface="微软雅黑" pitchFamily="34" charset="-120"/>
                  </a:rPr>
                  <a:t>3、4、5到起始点0之间的距离，如图乙所示</a:t>
                </a:r>
                <a:r>
                  <a:rPr lang="en-US" altLang="zh-CN" sz="1800" b="0" i="0">
                    <a:solidFill>
                      <a:srgbClr val="000000"/>
                    </a:solidFill>
                    <a:latin typeface="微软雅黑" pitchFamily="34" charset="0"/>
                    <a:ea typeface="微软雅黑" pitchFamily="34" charset="-122"/>
                    <a:cs typeface="微软雅黑" pitchFamily="34" charset="-120"/>
                  </a:rPr>
                  <a:t>，则可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知打下点</a:t>
                </a: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a:solidFill>
                      <a:srgbClr val="000000"/>
                    </a:solidFill>
                    <a:latin typeface="微软雅黑" pitchFamily="34" charset="0"/>
                    <a:ea typeface="微软雅黑" pitchFamily="34" charset="-122"/>
                    <a:cs typeface="微软雅黑" pitchFamily="34" charset="-120"/>
                  </a:rPr>
                  <a:t>时，重物的速度大小为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=40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g</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，在打下起始点0到打下</a:t>
                </a:r>
              </a:p>
              <a:p>
                <a:pPr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点4的过程中系统重力势能的减少量</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p</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i="0" dirty="0">
                    <a:solidFill>
                      <a:srgbClr val="000000"/>
                    </a:solidFill>
                    <a:latin typeface="SimSun" pitchFamily="34" charset="0"/>
                    <a:ea typeface="SimSun" pitchFamily="34" charset="-122"/>
                    <a:cs typeface="SimSun" pitchFamily="34" charset="-120"/>
                  </a:rPr>
                  <a:t>_______</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b="0" i="0" dirty="0">
                    <a:solidFill>
                      <a:srgbClr val="000000"/>
                    </a:solidFill>
                    <a:latin typeface="微软雅黑" pitchFamily="34" charset="0"/>
                    <a:ea typeface="微软雅黑" pitchFamily="34" charset="-122"/>
                    <a:cs typeface="微软雅黑" pitchFamily="34" charset="-120"/>
                  </a:rPr>
                  <a:t>（当地的重力加速度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9.8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，计算结果均保留3</a:t>
                </a: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位有效数字</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B_4_BD.45_3#b74e6fb93?htil=8&amp;vop=1&amp;pid=05fc37239&amp;color=0,0,0&amp;vtp=1&amp;bt=1&amp;bbb=1&amp;hb=1"/>
              <p:cNvSpPr>
                <a:spLocks noRot="1" noChangeAspect="1" noMove="1" noResize="1" noEditPoints="1" noAdjustHandles="1" noChangeArrowheads="1" noChangeShapeType="1" noTextEdit="1"/>
              </p:cNvSpPr>
              <p:nvPr/>
            </p:nvSpPr>
            <p:spPr>
              <a:xfrm>
                <a:off x="827992" y="1512000"/>
                <a:ext cx="10536017" cy="2030730"/>
              </a:xfrm>
              <a:prstGeom prst="rect">
                <a:avLst/>
              </a:prstGeom>
              <a:blipFill>
                <a:blip r:embed="rId4"/>
                <a:stretch>
                  <a:fillRect l="-1389" r="-1157" b="-6907"/>
                </a:stretch>
              </a:blipFill>
              <a:ln/>
            </p:spPr>
            <p:txBody>
              <a:bodyPr/>
              <a:lstStyle/>
              <a:p>
                <a:r>
                  <a:rPr lang="zh-CN" altLang="en-US">
                    <a:noFill/>
                  </a:rPr>
                  <a:t> </a:t>
                </a:r>
              </a:p>
            </p:txBody>
          </p:sp>
        </mc:Fallback>
      </mc:AlternateContent>
      <p:sp>
        <p:nvSpPr>
          <p:cNvPr id="5" name="QB_4_AN.46_1#b74e6fb93.blank?vop=1&amp;pid=05fc37239&amp;color=0,0,0&amp;vpa=15&amp;vtp=1&amp;bbb=1"/>
          <p:cNvSpPr/>
          <p:nvPr/>
        </p:nvSpPr>
        <p:spPr>
          <a:xfrm>
            <a:off x="4633071" y="2319720"/>
            <a:ext cx="622300"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2.40</a:t>
            </a:r>
            <a:endParaRPr lang="en-US" altLang="zh-CN" dirty="0"/>
          </a:p>
        </p:txBody>
      </p:sp>
      <p:sp>
        <p:nvSpPr>
          <p:cNvPr id="6" name="QB_4_AN.47_1#b74e6fb93.blank?vop=1&amp;pid=05fc37239&amp;color=0,0,0&amp;vpa=16&amp;vtp=1&amp;bbb=1"/>
          <p:cNvSpPr/>
          <p:nvPr/>
        </p:nvSpPr>
        <p:spPr>
          <a:xfrm>
            <a:off x="5012230" y="2702117"/>
            <a:ext cx="755650"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0.412</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48_1#b74e6fb93?vop=1&amp;pid=05fc37239&amp;color=0,0,0&amp;vtp=1&amp;bbb=1&amp;hb=1">
                <a:extLst>
                  <a:ext uri="{FF2B5EF4-FFF2-40B4-BE49-F238E27FC236}">
                    <a16:creationId xmlns:a16="http://schemas.microsoft.com/office/drawing/2014/main" id="{CEC28853-CE02-D4D9-C4A6-2BE94A46FDEC}"/>
                  </a:ext>
                </a:extLst>
              </p:cNvPr>
              <p:cNvSpPr/>
              <p:nvPr/>
            </p:nvSpPr>
            <p:spPr>
              <a:xfrm>
                <a:off x="832104" y="1512000"/>
                <a:ext cx="10533888" cy="1263523"/>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【解析】打下点4时重物的瞬时速度大小为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35</m:t>
                            </m:r>
                          </m:sub>
                        </m:sSub>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96.10−48.10</m:t>
                        </m:r>
                      </m:num>
                      <m:den>
                        <m:r>
                          <a:rPr lang="en-US" altLang="zh-CN" sz="1800" b="0" i="0">
                            <a:solidFill>
                              <a:srgbClr val="000000"/>
                            </a:solidFill>
                            <a:latin typeface="Cambria Math" pitchFamily="34" charset="0"/>
                            <a:ea typeface="Cambria Math" pitchFamily="34" charset="-122"/>
                            <a:cs typeface="Cambria Math" pitchFamily="34" charset="-120"/>
                          </a:rPr>
                          <m:t>2×0.1</m:t>
                        </m:r>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=2.40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；打下起始点</a:t>
                </a:r>
                <a:r>
                  <a:rPr lang="en-US" altLang="zh-CN" sz="1800" b="0" i="0">
                    <a:solidFill>
                      <a:srgbClr val="000000"/>
                    </a:solidFill>
                    <a:latin typeface="微软雅黑" pitchFamily="34" charset="0"/>
                    <a:ea typeface="微软雅黑" pitchFamily="34" charset="-122"/>
                    <a:cs typeface="微软雅黑" pitchFamily="34" charset="-120"/>
                  </a:rPr>
                  <a:t>0到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打下点4的过程中系统重力势能减少量为</a:t>
                </a:r>
              </a:p>
              <a:p>
                <a:pPr latinLnBrk="1">
                  <a:lnSpc>
                    <a:spcPts val="34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Δ</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p</m:t>
                        </m:r>
                      </m:sub>
                    </m:sSub>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e>
                    </m:d>
                    <m:r>
                      <a:rPr lang="en-US" altLang="zh-CN" b="0" i="0">
                        <a:solidFill>
                          <a:srgbClr val="000000"/>
                        </a:solidFill>
                        <a:latin typeface="Cambria Math" pitchFamily="34" charset="0"/>
                        <a:ea typeface="Cambria Math" pitchFamily="34" charset="-122"/>
                        <a:cs typeface="Cambria Math" pitchFamily="34" charset="-120"/>
                      </a:rPr>
                      <m:t>𝑔</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04</m:t>
                        </m:r>
                      </m:sub>
                    </m:sSub>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0.1−0.04</m:t>
                        </m:r>
                      </m:e>
                    </m:d>
                    <m:r>
                      <a:rPr lang="en-US" altLang="zh-CN" b="0" i="0">
                        <a:solidFill>
                          <a:srgbClr val="000000"/>
                        </a:solidFill>
                        <a:latin typeface="Cambria Math" pitchFamily="34" charset="0"/>
                        <a:ea typeface="Cambria Math" pitchFamily="34" charset="-122"/>
                        <a:cs typeface="Cambria Math" pitchFamily="34" charset="-120"/>
                      </a:rPr>
                      <m:t>×9.8×70.05×</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−2</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r>
                      <a:rPr lang="en-US" altLang="zh-CN" b="0" i="0">
                        <a:solidFill>
                          <a:srgbClr val="000000"/>
                        </a:solidFill>
                        <a:latin typeface="Cambria Math" pitchFamily="34" charset="0"/>
                        <a:ea typeface="Cambria Math" pitchFamily="34" charset="-122"/>
                        <a:cs typeface="Cambria Math" pitchFamily="34" charset="-120"/>
                      </a:rPr>
                      <m:t>≈0.412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4_AS.48_1#b74e6fb93?vop=1&amp;pid=05fc37239&amp;color=0,0,0&amp;vtp=1&amp;bbb=1&amp;hb=1">
                <a:extLst>
                  <a:ext uri="{FF2B5EF4-FFF2-40B4-BE49-F238E27FC236}">
                    <a16:creationId xmlns:a16="http://schemas.microsoft.com/office/drawing/2014/main" id="{CEC28853-CE02-D4D9-C4A6-2BE94A46FDEC}"/>
                  </a:ext>
                </a:extLst>
              </p:cNvPr>
              <p:cNvSpPr>
                <a:spLocks noRot="1" noChangeAspect="1" noMove="1" noResize="1" noEditPoints="1" noAdjustHandles="1" noChangeArrowheads="1" noChangeShapeType="1" noTextEdit="1"/>
              </p:cNvSpPr>
              <p:nvPr/>
            </p:nvSpPr>
            <p:spPr>
              <a:xfrm>
                <a:off x="832104" y="1512000"/>
                <a:ext cx="10533888" cy="1263523"/>
              </a:xfrm>
              <a:prstGeom prst="rect">
                <a:avLst/>
              </a:prstGeom>
              <a:blipFill>
                <a:blip r:embed="rId2"/>
                <a:stretch>
                  <a:fillRect l="-1389" r="-289" b="-9662"/>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41034729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9_1#550096b67?vop=1&amp;pid=05fc37239&amp;color=0,0,0&amp;vtp=1&amp;bt=1&amp;bbb=1&amp;hb=1"/>
              <p:cNvSpPr/>
              <p:nvPr/>
            </p:nvSpPr>
            <p:spPr>
              <a:xfrm>
                <a:off x="832104" y="1512000"/>
                <a:ext cx="10533888" cy="1407351"/>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（3）该小组另外一名同学用另外的数据处理方法验证机械能守恒，他在纸带上选取多个计数点，测量它</a:t>
                </a:r>
              </a:p>
              <a:p>
                <a:pPr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们到起始点0的距离</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，计算对应计数点的重物速度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，作出</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err="1">
                    <a:solidFill>
                      <a:srgbClr val="000000"/>
                    </a:solidFill>
                    <a:latin typeface="微软雅黑" pitchFamily="34" charset="0"/>
                    <a:ea typeface="微软雅黑" pitchFamily="34" charset="-122"/>
                    <a:cs typeface="微软雅黑" pitchFamily="34" charset="-120"/>
                  </a:rPr>
                  <a:t>图像，若图像是一条过原点的直线，且</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斜率为</a:t>
                </a:r>
                <a:r>
                  <a:rPr lang="en-US" altLang="zh-CN" i="0">
                    <a:solidFill>
                      <a:srgbClr val="000000"/>
                    </a:solidFill>
                    <a:latin typeface="SimSun" pitchFamily="34" charset="0"/>
                    <a:ea typeface="SimSun" pitchFamily="34" charset="-122"/>
                    <a:cs typeface="SimSun" pitchFamily="34" charset="-120"/>
                  </a:rPr>
                  <a:t>_</a:t>
                </a:r>
                <a:r>
                  <a:rPr kumimoji="0" lang="en-US" altLang="zh-CN" sz="300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_________</a:t>
                </a:r>
                <a:r>
                  <a:rPr lang="en-US" altLang="zh-CN"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表示），也可以验证重物运动过程中机械能守恒.</a:t>
                </a:r>
                <a:endParaRPr lang="en-US" altLang="zh-CN" dirty="0">
                  <a:solidFill>
                    <a:srgbClr val="000000"/>
                  </a:solidFill>
                </a:endParaRPr>
              </a:p>
            </p:txBody>
          </p:sp>
        </mc:Choice>
        <mc:Fallback>
          <p:sp>
            <p:nvSpPr>
              <p:cNvPr id="2" name="QB_4_BD.49_1#550096b67?vop=1&amp;pid=05fc37239&amp;color=0,0,0&amp;vtp=1&amp;bt=1&amp;bbb=1&amp;hb=1"/>
              <p:cNvSpPr>
                <a:spLocks noRot="1" noChangeAspect="1" noMove="1" noResize="1" noEditPoints="1" noAdjustHandles="1" noChangeArrowheads="1" noChangeShapeType="1" noTextEdit="1"/>
              </p:cNvSpPr>
              <p:nvPr/>
            </p:nvSpPr>
            <p:spPr>
              <a:xfrm>
                <a:off x="832104" y="1512000"/>
                <a:ext cx="10533888" cy="1407351"/>
              </a:xfrm>
              <a:prstGeom prst="rect">
                <a:avLst/>
              </a:prstGeom>
              <a:blipFill>
                <a:blip r:embed="rId3"/>
                <a:stretch>
                  <a:fillRect l="-1389" r="-405" b="-952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50_1#550096b67.blank?vop=1&amp;pid=05fc37239&amp;color=0,0,0&amp;vpa=17&amp;vtp=1&amp;bbb=1&amp;rh=34.73504"/>
              <p:cNvSpPr/>
              <p:nvPr/>
            </p:nvSpPr>
            <p:spPr>
              <a:xfrm>
                <a:off x="1560766" y="2412620"/>
                <a:ext cx="1072833" cy="441135"/>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2</m:t>
                        </m:r>
                        <m:d>
                          <m:d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𝑚</m:t>
                                </m:r>
                              </m:e>
                              <m:sub>
                                <m:r>
                                  <a:rPr lang="en-US" altLang="zh-CN" b="0" i="0">
                                    <a:solidFill>
                                      <a:srgbClr val="FF0000"/>
                                    </a:solidFill>
                                    <a:latin typeface="Cambria Math" pitchFamily="34" charset="0"/>
                                    <a:ea typeface="Cambria Math" pitchFamily="34" charset="-122"/>
                                    <a:cs typeface="Cambria Math" pitchFamily="34" charset="-120"/>
                                  </a:rPr>
                                  <m:t>2</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𝑚</m:t>
                                </m:r>
                              </m:e>
                              <m:sub>
                                <m:r>
                                  <a:rPr lang="en-US" altLang="zh-CN" b="0" i="0">
                                    <a:solidFill>
                                      <a:srgbClr val="FF0000"/>
                                    </a:solidFill>
                                    <a:latin typeface="Cambria Math" pitchFamily="34" charset="0"/>
                                    <a:ea typeface="Cambria Math" pitchFamily="34" charset="-122"/>
                                    <a:cs typeface="Cambria Math" pitchFamily="34" charset="-120"/>
                                  </a:rPr>
                                  <m:t>1</m:t>
                                </m:r>
                              </m:sub>
                            </m:sSub>
                          </m:e>
                        </m:d>
                        <m:r>
                          <a:rPr lang="en-US" altLang="zh-CN" b="0" i="0">
                            <a:solidFill>
                              <a:srgbClr val="FF0000"/>
                            </a:solidFill>
                            <a:latin typeface="Cambria Math" pitchFamily="34" charset="0"/>
                            <a:ea typeface="Cambria Math" pitchFamily="34" charset="-122"/>
                            <a:cs typeface="Cambria Math" pitchFamily="34" charset="-120"/>
                          </a:rPr>
                          <m:t>𝑔</m:t>
                        </m:r>
                      </m:num>
                      <m:den>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𝑚</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𝑚</m:t>
                            </m:r>
                          </m:e>
                          <m:sub>
                            <m:r>
                              <a:rPr lang="en-US" altLang="zh-CN" b="0" i="0">
                                <a:solidFill>
                                  <a:srgbClr val="FF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4_AN.50_1#550096b67.blank?vop=1&amp;pid=05fc37239&amp;color=0,0,0&amp;vpa=17&amp;vtp=1&amp;bbb=1&amp;rh=34.73504"/>
              <p:cNvSpPr>
                <a:spLocks noRot="1" noChangeAspect="1" noMove="1" noResize="1" noEditPoints="1" noAdjustHandles="1" noChangeArrowheads="1" noChangeShapeType="1" noTextEdit="1"/>
              </p:cNvSpPr>
              <p:nvPr/>
            </p:nvSpPr>
            <p:spPr>
              <a:xfrm>
                <a:off x="1560766" y="2412620"/>
                <a:ext cx="1072833" cy="441135"/>
              </a:xfrm>
              <a:prstGeom prst="rect">
                <a:avLst/>
              </a:prstGeom>
              <a:blipFill>
                <a:blip r:embed="rId4"/>
                <a:stretch>
                  <a:fillRect b="-1111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51_1#550096b67?vop=1&amp;pid=05fc37239&amp;color=0,0,0&amp;vtp=1&amp;bbb=1&amp;hb=1"/>
              <p:cNvSpPr/>
              <p:nvPr/>
            </p:nvSpPr>
            <p:spPr>
              <a:xfrm>
                <a:off x="832104" y="2923732"/>
                <a:ext cx="10533888" cy="990600"/>
              </a:xfrm>
              <a:prstGeom prst="rect">
                <a:avLst/>
              </a:prstGeom>
              <a:noFill/>
              <a:ln/>
            </p:spPr>
            <p:txBody>
              <a:bodyPr wrap="none" lIns="0" tIns="0" rIns="0" bIns="0" rtlCol="0" anchor="t"/>
              <a:lstStyle/>
              <a:p>
                <a:pPr algn="l" latinLnBrk="1">
                  <a:lnSpc>
                    <a:spcPts val="3900"/>
                  </a:lnSpc>
                </a:pPr>
                <a:r>
                  <a:rPr lang="en-US" altLang="zh-CN" sz="1800" b="0" i="0" dirty="0">
                    <a:solidFill>
                      <a:srgbClr val="000000"/>
                    </a:solidFill>
                    <a:latin typeface="微软雅黑" pitchFamily="34" charset="0"/>
                    <a:ea typeface="微软雅黑" pitchFamily="34" charset="-122"/>
                    <a:cs typeface="微软雅黑" pitchFamily="34" charset="-120"/>
                  </a:rPr>
                  <a:t>【解析】若重物运动过程中机械能守恒，则有</a:t>
                </a:r>
                <a14:m>
                  <m:oMath xmlns:m="http://schemas.openxmlformats.org/officeDocument/2006/math">
                    <m:d>
                      <m:d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，化简得</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e>
                        </m:d>
                        <m:r>
                          <a:rPr lang="en-US" altLang="zh-CN" sz="1800" b="0" i="0">
                            <a:solidFill>
                              <a:srgbClr val="000000"/>
                            </a:solidFill>
                            <a:latin typeface="Cambria Math" pitchFamily="34" charset="0"/>
                            <a:ea typeface="Cambria Math" pitchFamily="34" charset="-122"/>
                            <a:cs typeface="Cambria Math" pitchFamily="34" charset="-120"/>
                          </a:rPr>
                          <m:t>𝑔</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图像的斜率为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e>
                        </m:d>
                        <m:r>
                          <a:rPr lang="en-US" altLang="zh-CN" b="0" i="0">
                            <a:solidFill>
                              <a:srgbClr val="000000"/>
                            </a:solidFill>
                            <a:latin typeface="Cambria Math" pitchFamily="34" charset="0"/>
                            <a:ea typeface="Cambria Math" pitchFamily="34" charset="-122"/>
                            <a:cs typeface="Cambria Math" pitchFamily="34" charset="-120"/>
                          </a:rPr>
                          <m:t>𝑔</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即可验证机械能守恒.</a:t>
                </a:r>
                <a:endParaRPr lang="en-US" altLang="zh-CN" dirty="0">
                  <a:solidFill>
                    <a:srgbClr val="000000"/>
                  </a:solidFill>
                </a:endParaRPr>
              </a:p>
            </p:txBody>
          </p:sp>
        </mc:Choice>
        <mc:Fallback>
          <p:sp>
            <p:nvSpPr>
              <p:cNvPr id="4" name="QB_4_AS.51_1#550096b67?vop=1&amp;pid=05fc37239&amp;color=0,0,0&amp;vtp=1&amp;bbb=1&amp;hb=1"/>
              <p:cNvSpPr>
                <a:spLocks noRot="1" noChangeAspect="1" noMove="1" noResize="1" noEditPoints="1" noAdjustHandles="1" noChangeArrowheads="1" noChangeShapeType="1" noTextEdit="1"/>
              </p:cNvSpPr>
              <p:nvPr/>
            </p:nvSpPr>
            <p:spPr>
              <a:xfrm>
                <a:off x="832104" y="2923732"/>
                <a:ext cx="10533888" cy="990600"/>
              </a:xfrm>
              <a:prstGeom prst="rect">
                <a:avLst/>
              </a:prstGeom>
              <a:blipFill>
                <a:blip r:embed="rId5"/>
                <a:stretch>
                  <a:fillRect l="-1389" r="-1215" b="-493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52_1#c2fbc1eaa?vop=1&amp;pid=fad926b3b&amp;color=0,0,0&amp;vtp=1&amp;bt=1&amp;bbb=1&amp;hb=1"/>
              <p:cNvSpPr/>
              <p:nvPr/>
            </p:nvSpPr>
            <p:spPr>
              <a:xfrm>
                <a:off x="832104" y="1512000"/>
                <a:ext cx="10533888" cy="1122109"/>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）一辆测试用的电动汽车质量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在水平的公路上由静止开始匀加速启动，</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当功率达到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kW</m:t>
                    </m:r>
                  </m:oMath>
                </a14:m>
                <a:r>
                  <a:rPr lang="en-US" altLang="zh-CN" sz="1800" b="0" i="0" dirty="0">
                    <a:solidFill>
                      <a:srgbClr val="000000"/>
                    </a:solidFill>
                    <a:latin typeface="微软雅黑" pitchFamily="34" charset="0"/>
                    <a:ea typeface="微软雅黑" pitchFamily="34" charset="-122"/>
                    <a:cs typeface="微软雅黑" pitchFamily="34" charset="-120"/>
                  </a:rPr>
                  <a:t>后保持功率恒定，匀加速持续的时间是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该车运动的速度与时间的关系如图所示，</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汽车在运动过程中所受阻力不变</a:t>
                </a:r>
                <a:r>
                  <a:rPr lang="en-US" altLang="zh-CN" b="0" i="0" dirty="0">
                    <a:solidFill>
                      <a:srgbClr val="000000"/>
                    </a:solidFill>
                    <a:latin typeface="微软雅黑" pitchFamily="34" charset="0"/>
                    <a:ea typeface="微软雅黑" pitchFamily="34" charset="-122"/>
                    <a:cs typeface="微软雅黑" pitchFamily="34" charset="-120"/>
                  </a:rPr>
                  <a:t>，重力加速度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2" name="QO_3_BD.52_1#c2fbc1eaa?vop=1&amp;pid=fad926b3b&amp;color=0,0,0&amp;vtp=1&amp;bt=1&amp;bbb=1&amp;hb=1"/>
              <p:cNvSpPr>
                <a:spLocks noRot="1" noChangeAspect="1" noMove="1" noResize="1" noEditPoints="1" noAdjustHandles="1" noChangeArrowheads="1" noChangeShapeType="1" noTextEdit="1"/>
              </p:cNvSpPr>
              <p:nvPr/>
            </p:nvSpPr>
            <p:spPr>
              <a:xfrm>
                <a:off x="832104" y="1512000"/>
                <a:ext cx="10533888" cy="1122109"/>
              </a:xfrm>
              <a:prstGeom prst="rect">
                <a:avLst/>
              </a:prstGeom>
              <a:blipFill>
                <a:blip r:embed="rId3"/>
                <a:stretch>
                  <a:fillRect l="-1389" t="-2174" r="-2025" b="-12500"/>
                </a:stretch>
              </a:blipFill>
              <a:ln/>
            </p:spPr>
            <p:txBody>
              <a:bodyPr/>
              <a:lstStyle/>
              <a:p>
                <a:r>
                  <a:rPr lang="zh-CN" altLang="en-US">
                    <a:noFill/>
                  </a:rPr>
                  <a:t> </a:t>
                </a:r>
              </a:p>
            </p:txBody>
          </p:sp>
        </mc:Fallback>
      </mc:AlternateContent>
      <p:pic>
        <p:nvPicPr>
          <p:cNvPr id="3" name="QO_3_BD.52_2#c2fbc1eaa?vop=1&amp;pid=fad926b3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21224" y="2771269"/>
            <a:ext cx="175564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53_1#4c61a2f44?vop=1&amp;pid=c2fbc1eaa&amp;color=0,0,0&amp;vtp=1&amp;bbb=1"/>
          <p:cNvSpPr/>
          <p:nvPr/>
        </p:nvSpPr>
        <p:spPr>
          <a:xfrm>
            <a:off x="832104" y="4485769"/>
            <a:ext cx="10533888" cy="34480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（1）该车在运动过程中所受阻力大小；</a:t>
            </a:r>
            <a:endParaRPr lang="en-US" altLang="zh-CN" sz="1800" dirty="0"/>
          </a:p>
        </p:txBody>
      </p:sp>
      <mc:AlternateContent xmlns:mc="http://schemas.openxmlformats.org/markup-compatibility/2006">
        <mc:Choice xmlns:a14="http://schemas.microsoft.com/office/drawing/2010/main" Requires="a14">
          <p:sp>
            <p:nvSpPr>
              <p:cNvPr id="5" name="QO_4_AN.54_1#4c61a2f44?vop=1&amp;pid=c2fbc1eaa&amp;color=0,0,0&amp;vtp=1&amp;bbb=1"/>
              <p:cNvSpPr/>
              <p:nvPr/>
            </p:nvSpPr>
            <p:spPr>
              <a:xfrm>
                <a:off x="832104" y="4878960"/>
                <a:ext cx="10533888" cy="336550"/>
              </a:xfrm>
              <a:prstGeom prst="rect">
                <a:avLst/>
              </a:prstGeom>
              <a:noFill/>
              <a:ln/>
            </p:spPr>
            <p:txBody>
              <a:bodyPr wrap="none" lIns="0" tIns="0" rIns="0" bIns="0" rtlCol="0" anchor="t"/>
              <a:lstStyle/>
              <a:p>
                <a:pPr algn="l" latinLnBrk="1">
                  <a:lnSpc>
                    <a:spcPts val="30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4</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4_AN.54_1#4c61a2f44?vop=1&amp;pid=c2fbc1eaa&amp;color=0,0,0&amp;vtp=1&amp;bbb=1"/>
              <p:cNvSpPr>
                <a:spLocks noRot="1" noChangeAspect="1" noMove="1" noResize="1" noEditPoints="1" noAdjustHandles="1" noChangeArrowheads="1" noChangeShapeType="1" noTextEdit="1"/>
              </p:cNvSpPr>
              <p:nvPr/>
            </p:nvSpPr>
            <p:spPr>
              <a:xfrm>
                <a:off x="832104" y="4878960"/>
                <a:ext cx="10533888" cy="336550"/>
              </a:xfrm>
              <a:prstGeom prst="rect">
                <a:avLst/>
              </a:prstGeom>
              <a:blipFill>
                <a:blip r:embed="rId5"/>
                <a:stretch>
                  <a:fillRect l="-810" b="-89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4_AS.55_1#4c61a2f44?vop=1&amp;pid=c2fbc1eaa&amp;color=0,0,0&amp;vtp=1&amp;bbb=1"/>
              <p:cNvSpPr/>
              <p:nvPr/>
            </p:nvSpPr>
            <p:spPr>
              <a:xfrm>
                <a:off x="832104" y="5215701"/>
                <a:ext cx="10533888" cy="851599"/>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【解析】当牵引力等于阻力时，速度达到最大值，则有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600"/>
                  </a:lnSpc>
                </a:pPr>
                <a:r>
                  <a:rPr lang="en-US" altLang="zh-CN" b="0" i="0">
                    <a:solidFill>
                      <a:srgbClr val="000000"/>
                    </a:solidFill>
                    <a:latin typeface="微软雅黑" pitchFamily="34" charset="0"/>
                    <a:ea typeface="微软雅黑" pitchFamily="34" charset="-122"/>
                    <a:cs typeface="微软雅黑" pitchFamily="34" charset="-120"/>
                  </a:rPr>
                  <a:t>可</a:t>
                </a:r>
                <a:r>
                  <a:rPr lang="en-US" altLang="zh-CN" sz="1800" b="0" i="0">
                    <a:solidFill>
                      <a:srgbClr val="000000"/>
                    </a:solidFill>
                    <a:latin typeface="微软雅黑" pitchFamily="34" charset="0"/>
                    <a:ea typeface="微软雅黑" pitchFamily="34" charset="-122"/>
                    <a:cs typeface="微软雅黑" pitchFamily="34" charset="-120"/>
                  </a:rPr>
                  <a:t>得该车在运动过程中所受阻力大小为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960×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96</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4_AS.55_1#4c61a2f44?vop=1&amp;pid=c2fbc1eaa&amp;color=0,0,0&amp;vtp=1&amp;bbb=1"/>
              <p:cNvSpPr>
                <a:spLocks noRot="1" noChangeAspect="1" noMove="1" noResize="1" noEditPoints="1" noAdjustHandles="1" noChangeArrowheads="1" noChangeShapeType="1" noTextEdit="1"/>
              </p:cNvSpPr>
              <p:nvPr/>
            </p:nvSpPr>
            <p:spPr>
              <a:xfrm>
                <a:off x="832104" y="5215701"/>
                <a:ext cx="10533888" cy="851599"/>
              </a:xfrm>
              <a:prstGeom prst="rect">
                <a:avLst/>
              </a:prstGeom>
              <a:blipFill>
                <a:blip r:embed="rId6"/>
                <a:stretch>
                  <a:fillRect l="-1389" t="-719" b="-575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7debe2984?pid=61db84e21&amp;color=0,0,0&amp;vtp=1&amp;bt=1&amp;bbb=1&amp;hb=1"/>
          <p:cNvSpPr/>
          <p:nvPr/>
        </p:nvSpPr>
        <p:spPr>
          <a:xfrm>
            <a:off x="832104" y="1508760"/>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一、单项选择题（本题共7小题，每小题4分，共28分.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只有一项是符合题目要求的</a:t>
            </a:r>
            <a:r>
              <a:rPr lang="en-US" altLang="zh-CN" sz="2200" b="1"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AlternateContent xmlns:mc="http://schemas.openxmlformats.org/markup-compatibility/2006">
        <mc:Choice xmlns:a14="http://schemas.microsoft.com/office/drawing/2010/main" Requires="a14">
          <p:sp>
            <p:nvSpPr>
              <p:cNvPr id="3" name="QC_3_BD.1_1#4b5663203?vop=1&amp;pid=7debe2984&amp;color=0,0,0&amp;vtp=1&amp;bbb=1&amp;hb=1"/>
              <p:cNvSpPr/>
              <p:nvPr/>
            </p:nvSpPr>
            <p:spPr>
              <a:xfrm>
                <a:off x="832104" y="2509005"/>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如图所示，三块质量均为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、厚度均为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的砖（质量分布均匀）叠放在水平地面上</a:t>
                </a:r>
                <a:r>
                  <a:rPr lang="en-US" altLang="zh-CN" sz="1800" b="0" i="0">
                    <a:solidFill>
                      <a:srgbClr val="000000"/>
                    </a:solidFill>
                    <a:latin typeface="微软雅黑" pitchFamily="34" charset="0"/>
                    <a:ea typeface="微软雅黑" pitchFamily="34" charset="-122"/>
                    <a:cs typeface="微软雅黑" pitchFamily="34" charset="-120"/>
                  </a:rPr>
                  <a:t>.现将砖一块一块地平</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铺在地面上</a:t>
                </a:r>
                <a:r>
                  <a:rPr lang="en-US" altLang="zh-CN" b="0" i="0" dirty="0">
                    <a:solidFill>
                      <a:srgbClr val="000000"/>
                    </a:solidFill>
                    <a:latin typeface="微软雅黑" pitchFamily="34" charset="0"/>
                    <a:ea typeface="微软雅黑" pitchFamily="34" charset="-122"/>
                    <a:cs typeface="微软雅黑" pitchFamily="34" charset="-120"/>
                  </a:rPr>
                  <a:t>，重力加速度大小为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则该过程中三块砖所受的重力做的功为(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3_BD.1_1#4b5663203?vop=1&amp;pid=7debe2984&amp;color=0,0,0&amp;vtp=1&amp;bbb=1&amp;hb=1"/>
              <p:cNvSpPr>
                <a:spLocks noRot="1" noChangeAspect="1" noMove="1" noResize="1" noEditPoints="1" noAdjustHandles="1" noChangeArrowheads="1" noChangeShapeType="1" noTextEdit="1"/>
              </p:cNvSpPr>
              <p:nvPr/>
            </p:nvSpPr>
            <p:spPr>
              <a:xfrm>
                <a:off x="832104" y="2509005"/>
                <a:ext cx="10533888" cy="770255"/>
              </a:xfrm>
              <a:prstGeom prst="rect">
                <a:avLst/>
              </a:prstGeom>
              <a:blipFill>
                <a:blip r:embed="rId3"/>
                <a:stretch>
                  <a:fillRect l="-1389" r="-1389" b="-18254"/>
                </a:stretch>
              </a:blipFill>
              <a:ln/>
            </p:spPr>
            <p:txBody>
              <a:bodyPr/>
              <a:lstStyle/>
              <a:p>
                <a:r>
                  <a:rPr lang="zh-CN" altLang="en-US">
                    <a:noFill/>
                  </a:rPr>
                  <a:t> </a:t>
                </a:r>
              </a:p>
            </p:txBody>
          </p:sp>
        </mc:Fallback>
      </mc:AlternateContent>
      <p:pic>
        <p:nvPicPr>
          <p:cNvPr id="4" name="QC_3_BD.1_2#4b5663203?vop=1&amp;pid=7debe298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73752" y="3409950"/>
            <a:ext cx="2450592" cy="4023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AN.2_1#4b5663203.bracket?vop=1&amp;pid=7debe2984&amp;color=0,0,0&amp;vpa=1&amp;vtp=1"/>
          <p:cNvSpPr/>
          <p:nvPr/>
        </p:nvSpPr>
        <p:spPr>
          <a:xfrm>
            <a:off x="8474297" y="2914770"/>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6" name="QC_3_BD.1_3#4b5663203.choices?vop=1&amp;pid=7debe2984&amp;color=0,0,0&amp;vtp=1&amp;bbb=1"/>
              <p:cNvSpPr/>
              <p:nvPr/>
            </p:nvSpPr>
            <p:spPr>
              <a:xfrm>
                <a:off x="832104" y="3943350"/>
                <a:ext cx="10533888" cy="356235"/>
              </a:xfrm>
              <a:prstGeom prst="rect">
                <a:avLst/>
              </a:prstGeom>
              <a:noFill/>
              <a:ln/>
            </p:spPr>
            <p:txBody>
              <a:bodyPr wrap="none" lIns="0" tIns="0" rIns="0" bIns="0" rtlCol="0" anchor="t"/>
              <a:lstStyle/>
              <a:p>
                <a:pPr latinLnBrk="1">
                  <a:lnSpc>
                    <a:spcPts val="3200"/>
                  </a:lnSpc>
                  <a:tabLst>
                    <a:tab pos="2617597" algn="l"/>
                    <a:tab pos="5374894" algn="l"/>
                    <a:tab pos="79670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𝑚𝑔𝑑</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a:rPr lang="en-US" altLang="zh-CN" sz="1800" b="0" i="0">
                        <a:solidFill>
                          <a:srgbClr val="000000"/>
                        </a:solidFill>
                        <a:latin typeface="Cambria Math" pitchFamily="34" charset="0"/>
                        <a:ea typeface="Cambria Math" pitchFamily="34" charset="-122"/>
                        <a:cs typeface="Cambria Math" pitchFamily="34" charset="-120"/>
                      </a:rPr>
                      <m:t>𝑚𝑔𝑑</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𝑚𝑔𝑑</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3.5</m:t>
                    </m:r>
                    <m:r>
                      <a:rPr lang="en-US" altLang="zh-CN" sz="1800" b="0" i="0">
                        <a:solidFill>
                          <a:srgbClr val="000000"/>
                        </a:solidFill>
                        <a:latin typeface="Cambria Math" pitchFamily="34" charset="0"/>
                        <a:ea typeface="Cambria Math" pitchFamily="34" charset="-122"/>
                        <a:cs typeface="Cambria Math" pitchFamily="34" charset="-120"/>
                      </a:rPr>
                      <m:t>𝑚𝑔𝑑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3_BD.1_3#4b5663203.choices?vop=1&amp;pid=7debe2984&amp;color=0,0,0&amp;vtp=1&amp;bbb=1"/>
              <p:cNvSpPr>
                <a:spLocks noRot="1" noChangeAspect="1" noMove="1" noResize="1" noEditPoints="1" noAdjustHandles="1" noChangeArrowheads="1" noChangeShapeType="1" noTextEdit="1"/>
              </p:cNvSpPr>
              <p:nvPr/>
            </p:nvSpPr>
            <p:spPr>
              <a:xfrm>
                <a:off x="832104" y="3943350"/>
                <a:ext cx="10533888" cy="356235"/>
              </a:xfrm>
              <a:prstGeom prst="rect">
                <a:avLst/>
              </a:prstGeom>
              <a:blipFill>
                <a:blip r:embed="rId5"/>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3_AS.3_1#4b5663203?vop=1&amp;pid=7debe2984&amp;color=0,0,0&amp;vtp=1&amp;bbb=1&amp;hb=1"/>
              <p:cNvSpPr/>
              <p:nvPr/>
            </p:nvSpPr>
            <p:spPr>
              <a:xfrm>
                <a:off x="832104" y="430784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】从上至下将第一块砖平铺在地面上重力做功为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，将第二块砖平铺在地面上重力做功为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𝑚𝑔𝑑</m:t>
                    </m:r>
                  </m:oMath>
                </a14:m>
                <a:r>
                  <a:rPr lang="en-US" altLang="zh-CN" sz="1800" b="0" i="0">
                    <a:solidFill>
                      <a:srgbClr val="000000"/>
                    </a:solidFill>
                    <a:latin typeface="微软雅黑" pitchFamily="34" charset="0"/>
                    <a:ea typeface="微软雅黑" pitchFamily="34" charset="-122"/>
                    <a:cs typeface="微软雅黑" pitchFamily="34" charset="-120"/>
                  </a:rPr>
                  <a:t>，将第三块砖平铺在地面上重力不做功</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提醒：重力做功</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𝑊</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𝑚𝑔h</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为重心下降高度</a:t>
                </a:r>
                <a:r>
                  <a:rPr lang="en-US" altLang="zh-CN" sz="1800" b="0" i="0">
                    <a:solidFill>
                      <a:srgbClr val="00A0AF"/>
                    </a:solidFill>
                    <a:latin typeface="微软雅黑" pitchFamily="34" charset="0"/>
                    <a:ea typeface="楷体" pitchFamily="34" charset="-122"/>
                    <a:cs typeface="微软雅黑" pitchFamily="34" charset="-120"/>
                  </a:rPr>
                  <a:t>，需明确每块</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砖的初始重心高度</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，则该过程中三块砖所受的重力做的功为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𝑚𝑔𝑑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7" name="QC_3_AS.3_1#4b5663203?vop=1&amp;pid=7debe2984&amp;color=0,0,0&amp;vtp=1&amp;bbb=1&amp;hb=1"/>
              <p:cNvSpPr>
                <a:spLocks noRot="1" noChangeAspect="1" noMove="1" noResize="1" noEditPoints="1" noAdjustHandles="1" noChangeArrowheads="1" noChangeShapeType="1" noTextEdit="1"/>
              </p:cNvSpPr>
              <p:nvPr/>
            </p:nvSpPr>
            <p:spPr>
              <a:xfrm>
                <a:off x="832104" y="4307840"/>
                <a:ext cx="10533888" cy="1189355"/>
              </a:xfrm>
              <a:prstGeom prst="rect">
                <a:avLst/>
              </a:prstGeom>
              <a:blipFill>
                <a:blip r:embed="rId6"/>
                <a:stretch>
                  <a:fillRect l="-1389" r="-1215" b="-11795"/>
                </a:stretch>
              </a:blipFill>
              <a:ln/>
            </p:spPr>
            <p:txBody>
              <a:bodyPr/>
              <a:lstStyle/>
              <a:p>
                <a:r>
                  <a:rPr lang="zh-CN" altLang="en-US">
                    <a:noFill/>
                  </a:rPr>
                  <a:t> </a:t>
                </a:r>
              </a:p>
            </p:txBody>
          </p:sp>
        </mc:Fallback>
      </mc:AlternateContent>
      <p:sp>
        <p:nvSpPr>
          <p:cNvPr id="8" name="QC_3_AS.3_1#4b5663203?vop=1&amp;pid=7debe2984&amp;color=0,0,0&amp;vtp=1&amp;bbb=1&amp;hb=1&amp;uw=1">
            <a:extLst>
              <a:ext uri="{FF2B5EF4-FFF2-40B4-BE49-F238E27FC236}">
                <a16:creationId xmlns:a16="http://schemas.microsoft.com/office/drawing/2014/main" id="{CB80E40E-67DC-547A-124A-861ABE4452F7}"/>
              </a:ext>
            </a:extLst>
          </p:cNvPr>
          <p:cNvSpPr/>
          <p:nvPr/>
        </p:nvSpPr>
        <p:spPr>
          <a:xfrm>
            <a:off x="2889504" y="4307618"/>
            <a:ext cx="3429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3_AS.3_1#4b5663203?vop=1&amp;pid=7debe2984&amp;color=0,0,0&amp;vtp=1&amp;bbb=1&amp;hb=1&amp;uw=1">
            <a:extLst>
              <a:ext uri="{FF2B5EF4-FFF2-40B4-BE49-F238E27FC236}">
                <a16:creationId xmlns:a16="http://schemas.microsoft.com/office/drawing/2014/main" id="{B6E89E84-7316-90C9-8085-48FED17E5DEB}"/>
              </a:ext>
            </a:extLst>
          </p:cNvPr>
          <p:cNvSpPr/>
          <p:nvPr/>
        </p:nvSpPr>
        <p:spPr>
          <a:xfrm>
            <a:off x="6318504" y="4307618"/>
            <a:ext cx="768477"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C_3_AS.3_1#4b5663203?vop=1&amp;pid=7debe2984&amp;color=0,0,0&amp;vtp=1&amp;bbb=1&amp;hb=1&amp;uw=1">
            <a:extLst>
              <a:ext uri="{FF2B5EF4-FFF2-40B4-BE49-F238E27FC236}">
                <a16:creationId xmlns:a16="http://schemas.microsoft.com/office/drawing/2014/main" id="{DA7609B6-CFCD-82D2-F63A-8465C2591BC4}"/>
              </a:ext>
            </a:extLst>
          </p:cNvPr>
          <p:cNvSpPr/>
          <p:nvPr/>
        </p:nvSpPr>
        <p:spPr>
          <a:xfrm>
            <a:off x="7086918" y="4307618"/>
            <a:ext cx="3954462"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1" name="QC_3_AS.3_1#4b5663203?vop=1&amp;pid=7debe2984&amp;color=0,0,0&amp;vtp=1&amp;bbb=1&amp;hb=1&amp;uw=1">
            <a:extLst>
              <a:ext uri="{FF2B5EF4-FFF2-40B4-BE49-F238E27FC236}">
                <a16:creationId xmlns:a16="http://schemas.microsoft.com/office/drawing/2014/main" id="{82C7013A-67D5-A681-B9A8-FC926399BC5A}"/>
              </a:ext>
            </a:extLst>
          </p:cNvPr>
          <p:cNvSpPr/>
          <p:nvPr/>
        </p:nvSpPr>
        <p:spPr>
          <a:xfrm>
            <a:off x="832104" y="4726718"/>
            <a:ext cx="4356989"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bg/>
                                          </p:spTgt>
                                        </p:tgtEl>
                                        <p:attrNameLst>
                                          <p:attrName>style.visibility</p:attrName>
                                        </p:attrNameLst>
                                      </p:cBhvr>
                                      <p:to>
                                        <p:strVal val="visible"/>
                                      </p:to>
                                    </p:set>
                                    <p:anim calcmode="lin" valueType="num">
                                      <p:cBhvr additive="base">
                                        <p:cTn id="3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8">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0">
                                            <p:bg/>
                                          </p:spTgt>
                                        </p:tgtEl>
                                        <p:attrNameLst>
                                          <p:attrName>style.visibility</p:attrName>
                                        </p:attrNameLst>
                                      </p:cBhvr>
                                      <p:to>
                                        <p:strVal val="visible"/>
                                      </p:to>
                                    </p:set>
                                    <p:anim calcmode="lin" valueType="num">
                                      <p:cBhvr additive="base">
                                        <p:cTn id="4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 calcmode="lin" valueType="num">
                                      <p:cBhvr additive="base">
                                        <p:cTn id="5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1">
                                            <p:bg/>
                                          </p:spTgt>
                                        </p:tgtEl>
                                        <p:attrNameLst>
                                          <p:attrName>style.visibility</p:attrName>
                                        </p:attrNameLst>
                                      </p:cBhvr>
                                      <p:to>
                                        <p:strVal val="visible"/>
                                      </p:to>
                                    </p:set>
                                    <p:anim calcmode="lin" valueType="num">
                                      <p:cBhvr additive="base">
                                        <p:cTn id="5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11">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1">
                                            <p:txEl>
                                              <p:pRg st="0" end="0"/>
                                            </p:txEl>
                                          </p:spTgt>
                                        </p:tgtEl>
                                        <p:attrNameLst>
                                          <p:attrName>style.visibility</p:attrName>
                                        </p:attrNameLst>
                                      </p:cBhvr>
                                      <p:to>
                                        <p:strVal val="visible"/>
                                      </p:to>
                                    </p:set>
                                    <p:anim calcmode="lin" valueType="num">
                                      <p:cBhvr additive="base">
                                        <p:cTn id="6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8" grpId="0" build="p" animBg="1"/>
      <p:bldP spid="9" grpId="0" build="p" animBg="1"/>
      <p:bldP spid="10" grpId="0" build="p" animBg="1"/>
      <p:bldP spid="11"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4_BD.56_1#b29fd3d58?vop=1&amp;pid=c2fbc1eaa&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（2）该车在匀加速运动过程中所受牵引力的大小；</a:t>
            </a:r>
            <a:endParaRPr lang="en-US" altLang="zh-CN" sz="1800" dirty="0"/>
          </a:p>
        </p:txBody>
      </p:sp>
      <mc:AlternateContent xmlns:mc="http://schemas.openxmlformats.org/markup-compatibility/2006">
        <mc:Choice xmlns:a14="http://schemas.microsoft.com/office/drawing/2010/main" Requires="a14">
          <p:sp>
            <p:nvSpPr>
              <p:cNvPr id="3" name="QO_4_AN.57_1#b29fd3d58?vop=1&amp;pid=c2fbc1eaa&amp;color=0,0,0&amp;vtp=1&amp;bbb=1"/>
              <p:cNvSpPr/>
              <p:nvPr/>
            </p:nvSpPr>
            <p:spPr>
              <a:xfrm>
                <a:off x="832104" y="192049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4</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57_1#b29fd3d58?vop=1&amp;pid=c2fbc1eaa&amp;color=0,0,0&amp;vtp=1&amp;bbb=1"/>
              <p:cNvSpPr>
                <a:spLocks noRot="1" noChangeAspect="1" noMove="1" noResize="1" noEditPoints="1" noAdjustHandles="1" noChangeArrowheads="1" noChangeShapeType="1" noTextEdit="1"/>
              </p:cNvSpPr>
              <p:nvPr/>
            </p:nvSpPr>
            <p:spPr>
              <a:xfrm>
                <a:off x="832104" y="1920495"/>
                <a:ext cx="10533888" cy="355600"/>
              </a:xfrm>
              <a:prstGeom prst="rect">
                <a:avLst/>
              </a:prstGeom>
              <a:blipFill>
                <a:blip r:embed="rId3"/>
                <a:stretch>
                  <a:fillRect l="-810" b="-1034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58_1#b29fd3d58?vop=1&amp;pid=c2fbc1eaa&amp;color=0,0,0&amp;vtp=1&amp;bbb=1"/>
              <p:cNvSpPr/>
              <p:nvPr/>
            </p:nvSpPr>
            <p:spPr>
              <a:xfrm>
                <a:off x="832104" y="2283271"/>
                <a:ext cx="10533888" cy="1705293"/>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图像可知，匀加速阶段加速度大小为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，根据牛顿第二定律</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时刻功率达到最大功率</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牵</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微软雅黑" pitchFamily="34" charset="0"/>
                    <a:ea typeface="微软雅黑" pitchFamily="34" charset="-122"/>
                    <a:cs typeface="微软雅黑" pitchFamily="34" charset="-120"/>
                  </a:rPr>
                  <a:t>该车在匀加速运动过程中加速度大小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受牵引力的大小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牵</m:t>
                        </m:r>
                      </m:sub>
                    </m:sSub>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4_AS.58_1#b29fd3d58?vop=1&amp;pid=c2fbc1eaa&amp;color=0,0,0&amp;vtp=1&amp;bbb=1"/>
              <p:cNvSpPr>
                <a:spLocks noRot="1" noChangeAspect="1" noMove="1" noResize="1" noEditPoints="1" noAdjustHandles="1" noChangeArrowheads="1" noChangeShapeType="1" noTextEdit="1"/>
              </p:cNvSpPr>
              <p:nvPr/>
            </p:nvSpPr>
            <p:spPr>
              <a:xfrm>
                <a:off x="832104" y="2283271"/>
                <a:ext cx="10533888" cy="1705293"/>
              </a:xfrm>
              <a:prstGeom prst="rect">
                <a:avLst/>
              </a:prstGeom>
              <a:blipFill>
                <a:blip r:embed="rId4"/>
                <a:stretch>
                  <a:fillRect l="-1389" b="-75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9_1#eaaeca6f1?vop=1&amp;pid=c2fbc1eaa&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（3）从静止开始到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末，该车所受牵引力所做的功（结果保留三位有效数字）</a:t>
                </a:r>
                <a:endParaRPr lang="en-US" altLang="zh-CN" sz="1800" dirty="0"/>
              </a:p>
            </p:txBody>
          </p:sp>
        </mc:Choice>
        <mc:Fallback>
          <p:sp>
            <p:nvSpPr>
              <p:cNvPr id="2" name="QO_4_BD.59_1#eaaeca6f1?vop=1&amp;pid=c2fbc1eaa&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60_1#eaaeca6f1?vop=1&amp;pid=c2fbc1eaa&amp;color=0,0,0&amp;vtp=1&amp;bbb=1"/>
              <p:cNvSpPr/>
              <p:nvPr/>
            </p:nvSpPr>
            <p:spPr>
              <a:xfrm>
                <a:off x="832104" y="192049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2.96×</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7</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60_1#eaaeca6f1?vop=1&amp;pid=c2fbc1eaa&amp;color=0,0,0&amp;vtp=1&amp;bbb=1"/>
              <p:cNvSpPr>
                <a:spLocks noRot="1" noChangeAspect="1" noMove="1" noResize="1" noEditPoints="1" noAdjustHandles="1" noChangeArrowheads="1" noChangeShapeType="1" noTextEdit="1"/>
              </p:cNvSpPr>
              <p:nvPr/>
            </p:nvSpPr>
            <p:spPr>
              <a:xfrm>
                <a:off x="832104" y="1920495"/>
                <a:ext cx="10533888" cy="355600"/>
              </a:xfrm>
              <a:prstGeom prst="rect">
                <a:avLst/>
              </a:prstGeom>
              <a:blipFill>
                <a:blip r:embed="rId4"/>
                <a:stretch>
                  <a:fillRect l="-810" b="-2758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61_1#eaaeca6f1?vop=1&amp;pid=c2fbc1eaa&amp;color=0,0,0&amp;vtp=1&amp;bbb=1&amp;hb=1"/>
              <p:cNvSpPr/>
              <p:nvPr/>
            </p:nvSpPr>
            <p:spPr>
              <a:xfrm>
                <a:off x="832104" y="2283779"/>
                <a:ext cx="10533888" cy="2030476"/>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内汽车匀加速运动的加速度大小为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内汽车匀加速运动的位移为</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=19.2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牵</a:t>
                </a:r>
                <a:r>
                  <a:rPr lang="en-US" altLang="zh-CN" sz="1800" b="0" i="0">
                    <a:solidFill>
                      <a:srgbClr val="000000"/>
                    </a:solidFill>
                    <a:latin typeface="微软雅黑" pitchFamily="34" charset="0"/>
                    <a:ea typeface="微软雅黑" pitchFamily="34" charset="-122"/>
                    <a:cs typeface="微软雅黑" pitchFamily="34" charset="-120"/>
                  </a:rPr>
                  <a:t>引力做的功为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牵</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=7.68×</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5</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变</a:t>
                </a:r>
                <a:r>
                  <a:rPr lang="en-US" altLang="zh-CN" sz="1800" b="0" i="0">
                    <a:solidFill>
                      <a:srgbClr val="000000"/>
                    </a:solidFill>
                    <a:latin typeface="微软雅黑" pitchFamily="34" charset="0"/>
                    <a:ea typeface="微软雅黑" pitchFamily="34" charset="-122"/>
                    <a:cs typeface="微软雅黑" pitchFamily="34" charset="-120"/>
                  </a:rPr>
                  <a:t>加速过程中</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1.6～31.6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内，汽车牵引力的功率恒为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，所以该过程中牵引力做的功为</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=2.88×</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7</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b="0" i="0" dirty="0">
                    <a:solidFill>
                      <a:srgbClr val="000000"/>
                    </a:solidFill>
                    <a:latin typeface="微软雅黑" pitchFamily="34" charset="0"/>
                    <a:ea typeface="微软雅黑" pitchFamily="34" charset="-122"/>
                    <a:cs typeface="微软雅黑" pitchFamily="34" charset="-120"/>
                  </a:rPr>
                  <a:t>，则从静止开始到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31.6</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末该车所受牵引力所做的功</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𝑊</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≈2.96×</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7</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61_1#eaaeca6f1?vop=1&amp;pid=c2fbc1eaa&amp;color=0,0,0&amp;vtp=1&amp;bbb=1&amp;hb=1"/>
              <p:cNvSpPr>
                <a:spLocks noRot="1" noChangeAspect="1" noMove="1" noResize="1" noEditPoints="1" noAdjustHandles="1" noChangeArrowheads="1" noChangeShapeType="1" noTextEdit="1"/>
              </p:cNvSpPr>
              <p:nvPr/>
            </p:nvSpPr>
            <p:spPr>
              <a:xfrm>
                <a:off x="832104" y="2283779"/>
                <a:ext cx="10533888" cy="2030476"/>
              </a:xfrm>
              <a:prstGeom prst="rect">
                <a:avLst/>
              </a:prstGeom>
              <a:blipFill>
                <a:blip r:embed="rId5"/>
                <a:stretch>
                  <a:fillRect l="-1389" r="-810"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62_1#156c95ec6?vop=1&amp;pid=fad926b3b&amp;color=0,0,0&amp;vtp=1&amp;bt=1&amp;bbb=1&amp;hb=1"/>
              <p:cNvSpPr/>
              <p:nvPr/>
            </p:nvSpPr>
            <p:spPr>
              <a:xfrm>
                <a:off x="832104" y="1512000"/>
                <a:ext cx="10533888" cy="20301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16</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）如图所示为某快递智能分拣系统示意图.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是半径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、圆心角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的光滑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圆弧轨道</a:t>
                </a:r>
                <a:r>
                  <a:rPr lang="en-US" altLang="zh-CN" sz="1800" b="0" i="0" dirty="0">
                    <a:solidFill>
                      <a:srgbClr val="000000"/>
                    </a:solidFill>
                    <a:latin typeface="微软雅黑" pitchFamily="34" charset="0"/>
                    <a:ea typeface="微软雅黑" pitchFamily="34" charset="-122"/>
                    <a:cs typeface="微软雅黑" pitchFamily="34" charset="-120"/>
                  </a:rPr>
                  <a:t>，与其平滑连接的水平传送带长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，以大小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的速度沿顺时针方向匀速转动</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传送带下方相距</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有一水平平台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𝐷𝐸</m:t>
                    </m:r>
                  </m:oMath>
                </a14:m>
                <a:r>
                  <a:rPr lang="en-US" altLang="zh-CN" sz="1800" b="0" i="0" dirty="0">
                    <a:solidFill>
                      <a:srgbClr val="000000"/>
                    </a:solidFill>
                    <a:latin typeface="微软雅黑" pitchFamily="34" charset="0"/>
                    <a:ea typeface="微软雅黑" pitchFamily="34" charset="-122"/>
                    <a:cs typeface="微软雅黑" pitchFamily="34" charset="-120"/>
                  </a:rPr>
                  <a:t>，平台长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，传送带末端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点与平台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点处在同一竖直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线上</a:t>
                </a:r>
                <a:r>
                  <a:rPr lang="en-US" altLang="zh-CN" sz="1800" b="0" i="0" dirty="0">
                    <a:solidFill>
                      <a:srgbClr val="000000"/>
                    </a:solidFill>
                    <a:latin typeface="微软雅黑" pitchFamily="34" charset="0"/>
                    <a:ea typeface="微软雅黑" pitchFamily="34" charset="-122"/>
                    <a:cs typeface="微软雅黑" pitchFamily="34" charset="-120"/>
                  </a:rPr>
                  <a:t>.设质量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的包裹（可视为质点）从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点由静止滑下.已知包裹与传送带间的动摩擦因数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忽略空气阻力和传送带转轮半径大小的影响</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3_BD.62_1#156c95ec6?vop=1&amp;pid=fad926b3b&amp;color=0,0,0&amp;vtp=1&amp;bt=1&amp;bbb=1&amp;hb=1"/>
              <p:cNvSpPr>
                <a:spLocks noRot="1" noChangeAspect="1" noMove="1" noResize="1" noEditPoints="1" noAdjustHandles="1" noChangeArrowheads="1" noChangeShapeType="1" noTextEdit="1"/>
              </p:cNvSpPr>
              <p:nvPr/>
            </p:nvSpPr>
            <p:spPr>
              <a:xfrm>
                <a:off x="832104" y="1512000"/>
                <a:ext cx="10533888" cy="2030159"/>
              </a:xfrm>
              <a:prstGeom prst="rect">
                <a:avLst/>
              </a:prstGeom>
              <a:blipFill>
                <a:blip r:embed="rId3"/>
                <a:stretch>
                  <a:fillRect l="-1389" r="-1968" b="-6907"/>
                </a:stretch>
              </a:blipFill>
              <a:ln/>
            </p:spPr>
            <p:txBody>
              <a:bodyPr/>
              <a:lstStyle/>
              <a:p>
                <a:r>
                  <a:rPr lang="zh-CN" altLang="en-US">
                    <a:noFill/>
                  </a:rPr>
                  <a:t> </a:t>
                </a:r>
              </a:p>
            </p:txBody>
          </p:sp>
        </mc:Fallback>
      </mc:AlternateContent>
      <p:pic>
        <p:nvPicPr>
          <p:cNvPr id="3" name="QO_3_BD.62_2#156c95ec6?vop=1&amp;pid=fad926b3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36592" y="3660332"/>
            <a:ext cx="271576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3_1#59ec60520?vop=1&amp;pid=156c95ec6&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（1）求包裹到达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点时对轨道的压力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4_BD.63_1#59ec60520?vop=1&amp;pid=156c95ec6&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64_1#59ec60520?vop=1&amp;pid=156c95ec6&amp;color=0,0,0&amp;vtp=1&amp;bbb=1"/>
              <p:cNvSpPr/>
              <p:nvPr/>
            </p:nvSpPr>
            <p:spPr>
              <a:xfrm>
                <a:off x="832104" y="192049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大小为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，方向竖直向下</a:t>
                </a:r>
                <a:endParaRPr lang="en-US" altLang="zh-CN" sz="1800" dirty="0"/>
              </a:p>
            </p:txBody>
          </p:sp>
        </mc:Choice>
        <mc:Fallback>
          <p:sp>
            <p:nvSpPr>
              <p:cNvPr id="3" name="QO_4_AN.64_1#59ec60520?vop=1&amp;pid=156c95ec6&amp;color=0,0,0&amp;vtp=1&amp;bbb=1"/>
              <p:cNvSpPr>
                <a:spLocks noRot="1" noChangeAspect="1" noMove="1" noResize="1" noEditPoints="1" noAdjustHandles="1" noChangeArrowheads="1" noChangeShapeType="1" noTextEdit="1"/>
              </p:cNvSpPr>
              <p:nvPr/>
            </p:nvSpPr>
            <p:spPr>
              <a:xfrm>
                <a:off x="832104" y="1920495"/>
                <a:ext cx="10533888" cy="363855"/>
              </a:xfrm>
              <a:prstGeom prst="rect">
                <a:avLst/>
              </a:prstGeom>
              <a:blipFill>
                <a:blip r:embed="rId4"/>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65_1#59ec60520?vop=1&amp;pid=156c95ec6&amp;color=0,0,0&amp;vtp=1&amp;bbb=1&amp;hb=1"/>
              <p:cNvSpPr/>
              <p:nvPr/>
            </p:nvSpPr>
            <p:spPr>
              <a:xfrm>
                <a:off x="832104" y="2293812"/>
                <a:ext cx="10533888" cy="131953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【解析】包裹从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点过程，根据动能定理可得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𝑚𝑔𝑅</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点，根据牛顿第二定律可得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=28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，根据牛顿第三定律可知，包裹到达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时对轨道的压力大小为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，方向竖直向下.</a:t>
                </a:r>
                <a:endParaRPr lang="en-US" altLang="zh-CN" dirty="0"/>
              </a:p>
            </p:txBody>
          </p:sp>
        </mc:Choice>
        <mc:Fallback>
          <p:sp>
            <p:nvSpPr>
              <p:cNvPr id="4" name="QO_4_AS.65_1#59ec60520?vop=1&amp;pid=156c95ec6&amp;color=0,0,0&amp;vtp=1&amp;bbb=1&amp;hb=1"/>
              <p:cNvSpPr>
                <a:spLocks noRot="1" noChangeAspect="1" noMove="1" noResize="1" noEditPoints="1" noAdjustHandles="1" noChangeArrowheads="1" noChangeShapeType="1" noTextEdit="1"/>
              </p:cNvSpPr>
              <p:nvPr/>
            </p:nvSpPr>
            <p:spPr>
              <a:xfrm>
                <a:off x="832104" y="2293812"/>
                <a:ext cx="10533888" cy="1319530"/>
              </a:xfrm>
              <a:prstGeom prst="rect">
                <a:avLst/>
              </a:prstGeom>
              <a:blipFill>
                <a:blip r:embed="rId5"/>
                <a:stretch>
                  <a:fillRect l="-1389" r="-405" b="-105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6_1#0b58df693?vop=1&amp;pid=156c95ec6&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（2）求传送带对包裹所做的功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4_BD.66_1#0b58df693?vop=1&amp;pid=156c95ec6&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67_1#0b58df693?vop=1&amp;pid=156c95ec6&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12</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67_1#0b58df693?vop=1&amp;pid=156c95ec6&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263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68_1#0b58df693?vop=1&amp;pid=156c95ec6&amp;color=0,0,0&amp;vtp=1&amp;bbb=1&amp;hb=1"/>
              <p:cNvSpPr/>
              <p:nvPr/>
            </p:nvSpPr>
            <p:spPr>
              <a:xfrm>
                <a:off x="832104" y="2278635"/>
                <a:ext cx="10533888" cy="209073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，可知包裹滑上传送带后做匀加速直线运动</a:t>
                </a:r>
                <a:r>
                  <a:rPr lang="en-US" altLang="zh-CN" sz="1800" b="0" i="0">
                    <a:solidFill>
                      <a:srgbClr val="000000"/>
                    </a:solidFill>
                    <a:latin typeface="微软雅黑" pitchFamily="34" charset="0"/>
                    <a:ea typeface="微软雅黑" pitchFamily="34" charset="-122"/>
                    <a:cs typeface="微软雅黑" pitchFamily="34" charset="-120"/>
                  </a:rPr>
                  <a:t>，加速度大小为</a:t>
                </a:r>
              </a:p>
              <a:p>
                <a:pPr latinLnBrk="1">
                  <a:lnSpc>
                    <a:spcPts val="4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num>
                      <m:den>
                        <m:r>
                          <a:rPr lang="en-US" altLang="zh-CN" sz="1800" b="0" i="0">
                            <a:solidFill>
                              <a:srgbClr val="000000"/>
                            </a:solidFill>
                            <a:latin typeface="Cambria Math" pitchFamily="34" charset="0"/>
                            <a:ea typeface="Cambria Math" pitchFamily="34" charset="-122"/>
                            <a:cs typeface="Cambria Math" pitchFamily="34" charset="-120"/>
                          </a:rPr>
                          <m:t>𝑚</m:t>
                        </m:r>
                      </m:den>
                    </m:f>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，包裹滑上传送带到与传送带共速所用时间为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，包裹加速阶段通过的位</a:t>
                </a:r>
              </a:p>
              <a:p>
                <a:pPr latinLnBrk="1">
                  <a:lnSpc>
                    <a:spcPts val="4500"/>
                  </a:lnSpc>
                </a:pPr>
                <a:r>
                  <a:rPr lang="en-US" altLang="zh-CN" sz="1800" b="0" i="0">
                    <a:solidFill>
                      <a:srgbClr val="000000"/>
                    </a:solidFill>
                    <a:latin typeface="微软雅黑" pitchFamily="34" charset="0"/>
                    <a:ea typeface="微软雅黑" pitchFamily="34" charset="-122"/>
                    <a:cs typeface="微软雅黑" pitchFamily="34" charset="-120"/>
                  </a:rPr>
                  <a:t>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，可知包裹运动到传送带右端时刚好与传送带共速</a:t>
                </a:r>
                <a:r>
                  <a:rPr lang="en-US" altLang="zh-CN" sz="1800" b="0" i="0">
                    <a:solidFill>
                      <a:srgbClr val="000000"/>
                    </a:solidFill>
                    <a:latin typeface="微软雅黑" pitchFamily="34" charset="0"/>
                    <a:ea typeface="微软雅黑" pitchFamily="34" charset="-122"/>
                    <a:cs typeface="微软雅黑" pitchFamily="34" charset="-120"/>
                  </a:rPr>
                  <a:t>，则传送带对包裹所</a:t>
                </a:r>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做的功为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𝑊</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𝑚</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𝑚</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=12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68_1#0b58df693?vop=1&amp;pid=156c95ec6&amp;color=0,0,0&amp;vtp=1&amp;bbb=1&amp;hb=1"/>
              <p:cNvSpPr>
                <a:spLocks noRot="1" noChangeAspect="1" noMove="1" noResize="1" noEditPoints="1" noAdjustHandles="1" noChangeArrowheads="1" noChangeShapeType="1" noTextEdit="1"/>
              </p:cNvSpPr>
              <p:nvPr/>
            </p:nvSpPr>
            <p:spPr>
              <a:xfrm>
                <a:off x="832104" y="2278635"/>
                <a:ext cx="10533888" cy="2090738"/>
              </a:xfrm>
              <a:prstGeom prst="rect">
                <a:avLst/>
              </a:prstGeom>
              <a:blipFill>
                <a:blip r:embed="rId5"/>
                <a:stretch>
                  <a:fillRect l="-1389" r="-810" b="-37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9_1#8911f3fd3?vop=1&amp;pid=156c95ec6&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（3）若包裹从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点滑下时初速度为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，为使包裹能刚好落在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点，求</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的大小需满足的条件.</a:t>
                </a:r>
                <a:endParaRPr lang="en-US" altLang="zh-CN" sz="1800" dirty="0"/>
              </a:p>
            </p:txBody>
          </p:sp>
        </mc:Choice>
        <mc:Fallback>
          <p:sp>
            <p:nvSpPr>
              <p:cNvPr id="2" name="QO_4_BD.69_1#8911f3fd3?vop=1&amp;pid=156c95ec6&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70_1#8911f3fd3?vop=1&amp;pid=156c95ec6&amp;color=0,0,0&amp;vtp=1&amp;bbb=1"/>
              <p:cNvSpPr/>
              <p:nvPr/>
            </p:nvSpPr>
            <p:spPr>
              <a:xfrm>
                <a:off x="832104" y="1920495"/>
                <a:ext cx="10533888" cy="384175"/>
              </a:xfrm>
              <a:prstGeom prst="rect">
                <a:avLst/>
              </a:prstGeom>
              <a:noFill/>
              <a:ln/>
            </p:spPr>
            <p:txBody>
              <a:bodyPr wrap="none" lIns="0" tIns="0" rIns="0" bIns="0" rtlCol="0" anchor="t"/>
              <a:lstStyle/>
              <a:p>
                <a:pPr algn="l"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𝑣</m:t>
                        </m:r>
                      </m:e>
                      <m:sub>
                        <m:r>
                          <a:rPr lang="en-US" altLang="zh-CN" sz="1800" b="0" i="0">
                            <a:solidFill>
                              <a:srgbClr val="FF0000"/>
                            </a:solidFill>
                            <a:latin typeface="Cambria Math" pitchFamily="34" charset="0"/>
                            <a:ea typeface="Cambria Math" pitchFamily="34" charset="-122"/>
                            <a:cs typeface="Cambria Math" pitchFamily="34" charset="-120"/>
                          </a:rPr>
                          <m:t>𝐴</m:t>
                        </m:r>
                      </m:sub>
                    </m:sSub>
                    <m:r>
                      <a:rPr lang="en-US" altLang="zh-CN" sz="1800" b="0" i="0">
                        <a:solidFill>
                          <a:srgbClr val="FF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6</m:t>
                        </m:r>
                      </m:e>
                    </m:rad>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70_1#8911f3fd3?vop=1&amp;pid=156c95ec6&amp;color=0,0,0&amp;vtp=1&amp;bbb=1"/>
              <p:cNvSpPr>
                <a:spLocks noRot="1" noChangeAspect="1" noMove="1" noResize="1" noEditPoints="1" noAdjustHandles="1" noChangeArrowheads="1" noChangeShapeType="1" noTextEdit="1"/>
              </p:cNvSpPr>
              <p:nvPr/>
            </p:nvSpPr>
            <p:spPr>
              <a:xfrm>
                <a:off x="832104" y="1920495"/>
                <a:ext cx="10533888" cy="384175"/>
              </a:xfrm>
              <a:prstGeom prst="rect">
                <a:avLst/>
              </a:prstGeom>
              <a:blipFill>
                <a:blip r:embed="rId4"/>
                <a:stretch>
                  <a:fillRect l="-810" b="-285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71_1#8911f3fd3?vop=1&amp;pid=156c95ec6&amp;color=0,0,0&amp;vtp=1&amp;bbb=1&amp;hb=1"/>
              <p:cNvSpPr/>
              <p:nvPr/>
            </p:nvSpPr>
            <p:spPr>
              <a:xfrm>
                <a:off x="832104" y="2305940"/>
                <a:ext cx="10533888" cy="16491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【解析】若包裹能刚好落在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点，则从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点过程，有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，解得包裹从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点抛出的速度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，若包裹在传送带上一直做匀减速直线运动</a:t>
                </a:r>
                <a:r>
                  <a:rPr lang="en-US" altLang="zh-CN" sz="1800" b="0" i="0">
                    <a:solidFill>
                      <a:srgbClr val="000000"/>
                    </a:solidFill>
                    <a:latin typeface="微软雅黑" pitchFamily="34" charset="0"/>
                    <a:ea typeface="微软雅黑" pitchFamily="34" charset="-122"/>
                    <a:cs typeface="微软雅黑" pitchFamily="34" charset="-120"/>
                  </a:rPr>
                  <a:t>，即包裹在传送带上摩擦力一直对包裹做负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功</a:t>
                </a:r>
                <a:r>
                  <a:rPr lang="en-US" altLang="zh-CN" sz="1800" b="0" i="0" dirty="0">
                    <a:solidFill>
                      <a:srgbClr val="000000"/>
                    </a:solidFill>
                    <a:latin typeface="微软雅黑" pitchFamily="34" charset="0"/>
                    <a:ea typeface="微软雅黑" pitchFamily="34" charset="-122"/>
                    <a:cs typeface="微软雅黑" pitchFamily="34" charset="-120"/>
                  </a:rPr>
                  <a:t>，则包裹从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点过程，根据动能定理可得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𝑚𝑔𝑅</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d>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5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6</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，则为使包裹能刚好落在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𝐸</m:t>
                    </m:r>
                  </m:oMath>
                </a14:m>
                <a:r>
                  <a:rPr lang="en-US" altLang="zh-CN" b="0" i="0" dirty="0">
                    <a:solidFill>
                      <a:srgbClr val="000000"/>
                    </a:solidFill>
                    <a:latin typeface="微软雅黑" pitchFamily="34" charset="0"/>
                    <a:ea typeface="微软雅黑" pitchFamily="34" charset="-122"/>
                    <a:cs typeface="微软雅黑" pitchFamily="34" charset="-120"/>
                  </a:rPr>
                  <a:t>点，</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𝐴</m:t>
                        </m:r>
                      </m:sub>
                    </m:sSub>
                  </m:oMath>
                </a14:m>
                <a:r>
                  <a:rPr lang="en-US" altLang="zh-CN" b="0" i="0" dirty="0">
                    <a:solidFill>
                      <a:srgbClr val="000000"/>
                    </a:solidFill>
                    <a:latin typeface="微软雅黑" pitchFamily="34" charset="0"/>
                    <a:ea typeface="微软雅黑" pitchFamily="34" charset="-122"/>
                    <a:cs typeface="微软雅黑" pitchFamily="34" charset="-120"/>
                  </a:rPr>
                  <a:t>的大小需满足</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6</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71_1#8911f3fd3?vop=1&amp;pid=156c95ec6&amp;color=0,0,0&amp;vtp=1&amp;bbb=1&amp;hb=1"/>
              <p:cNvSpPr>
                <a:spLocks noRot="1" noChangeAspect="1" noMove="1" noResize="1" noEditPoints="1" noAdjustHandles="1" noChangeArrowheads="1" noChangeShapeType="1" noTextEdit="1"/>
              </p:cNvSpPr>
              <p:nvPr/>
            </p:nvSpPr>
            <p:spPr>
              <a:xfrm>
                <a:off x="832104" y="2305940"/>
                <a:ext cx="10533888" cy="1649159"/>
              </a:xfrm>
              <a:prstGeom prst="rect">
                <a:avLst/>
              </a:prstGeom>
              <a:blipFill>
                <a:blip r:embed="rId5"/>
                <a:stretch>
                  <a:fillRect l="-1389" r="-1100" b="-84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72_1#983964898?vop=1&amp;pid=fad926b3b&amp;color=0,0,0&amp;vtp=1&amp;bt=1&amp;bbb=1&amp;hb=1"/>
              <p:cNvSpPr/>
              <p:nvPr/>
            </p:nvSpPr>
            <p:spPr>
              <a:xfrm>
                <a:off x="832104" y="1512000"/>
                <a:ext cx="10533888" cy="24492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的小滑块（可视为质点）从半径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的四分之一光滑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圆弧的最高点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处由静止开始释放，当滑块经过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后立即将圆弧轨道撤去</a:t>
                </a:r>
                <a:r>
                  <a:rPr lang="en-US" altLang="zh-CN" sz="1800" b="0" i="0">
                    <a:solidFill>
                      <a:srgbClr val="000000"/>
                    </a:solidFill>
                    <a:latin typeface="微软雅黑" pitchFamily="34" charset="0"/>
                    <a:ea typeface="微软雅黑" pitchFamily="34" charset="-122"/>
                    <a:cs typeface="微软雅黑" pitchFamily="34" charset="-120"/>
                  </a:rPr>
                  <a:t>.滑块在光滑水平面上运动一段距</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离后</a:t>
                </a:r>
                <a:r>
                  <a:rPr lang="en-US" altLang="zh-CN" sz="1800" b="0" i="0" dirty="0">
                    <a:solidFill>
                      <a:srgbClr val="000000"/>
                    </a:solidFill>
                    <a:latin typeface="微软雅黑" pitchFamily="34" charset="0"/>
                    <a:ea typeface="微软雅黑" pitchFamily="34" charset="-122"/>
                    <a:cs typeface="微软雅黑" pitchFamily="34" charset="-120"/>
                  </a:rPr>
                  <a:t>，通过换向轨道由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点过渡到倾角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、长度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的斜面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𝐶𝐷</m:t>
                    </m:r>
                  </m:oMath>
                </a14:m>
                <a:r>
                  <a:rPr lang="en-US" altLang="zh-CN" sz="1800" b="0" i="0" dirty="0">
                    <a:solidFill>
                      <a:srgbClr val="000000"/>
                    </a:solidFill>
                    <a:latin typeface="微软雅黑" pitchFamily="34" charset="0"/>
                    <a:ea typeface="微软雅黑" pitchFamily="34" charset="-122"/>
                    <a:cs typeface="微软雅黑" pitchFamily="34" charset="-120"/>
                  </a:rPr>
                  <a:t>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之间铺了一层匀质特殊材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料</a:t>
                </a:r>
                <a:r>
                  <a:rPr lang="en-US" altLang="zh-CN" sz="1800" b="0" i="0" dirty="0">
                    <a:solidFill>
                      <a:srgbClr val="000000"/>
                    </a:solidFill>
                    <a:latin typeface="微软雅黑" pitchFamily="34" charset="0"/>
                    <a:ea typeface="微软雅黑" pitchFamily="34" charset="-122"/>
                    <a:cs typeface="微软雅黑" pitchFamily="34" charset="-120"/>
                  </a:rPr>
                  <a:t>，其与滑块间的动摩擦因数可在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0∼1.5</m:t>
                    </m:r>
                  </m:oMath>
                </a14:m>
                <a:r>
                  <a:rPr lang="en-US" altLang="zh-CN" sz="1800" b="0" i="0" dirty="0">
                    <a:solidFill>
                      <a:srgbClr val="000000"/>
                    </a:solidFill>
                    <a:latin typeface="微软雅黑" pitchFamily="34" charset="0"/>
                    <a:ea typeface="微软雅黑" pitchFamily="34" charset="-122"/>
                    <a:cs typeface="微软雅黑" pitchFamily="34" charset="-120"/>
                  </a:rPr>
                  <a:t>之间调节.斜面底部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点与光滑地面平滑相连</a:t>
                </a:r>
                <a:r>
                  <a:rPr lang="en-US" altLang="zh-CN" sz="1800" b="0" i="0">
                    <a:solidFill>
                      <a:srgbClr val="000000"/>
                    </a:solidFill>
                    <a:latin typeface="微软雅黑" pitchFamily="34" charset="0"/>
                    <a:ea typeface="微软雅黑" pitchFamily="34" charset="-122"/>
                    <a:cs typeface="微软雅黑" pitchFamily="34" charset="-120"/>
                  </a:rPr>
                  <a:t>，地面上有一根轻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弹簧</a:t>
                </a:r>
                <a:r>
                  <a:rPr lang="en-US" altLang="zh-CN" sz="1800" b="0" i="0" dirty="0">
                    <a:solidFill>
                      <a:srgbClr val="000000"/>
                    </a:solidFill>
                    <a:latin typeface="微软雅黑" pitchFamily="34" charset="0"/>
                    <a:ea typeface="微软雅黑" pitchFamily="34" charset="-122"/>
                    <a:cs typeface="微软雅黑" pitchFamily="34" charset="-120"/>
                  </a:rPr>
                  <a:t>，一端固定在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点，自然状态下另一端恰好在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点.可认为滑块在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两处换向时速度大小均不变</a:t>
                </a:r>
                <a:r>
                  <a:rPr lang="en-US" altLang="zh-CN" sz="1800" b="0" i="0">
                    <a:solidFill>
                      <a:srgbClr val="000000"/>
                    </a:solidFill>
                    <a:latin typeface="微软雅黑" pitchFamily="34" charset="0"/>
                    <a:ea typeface="微软雅黑" pitchFamily="34" charset="-122"/>
                    <a:cs typeface="微软雅黑" pitchFamily="34" charset="-120"/>
                  </a:rPr>
                  <a:t>，最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大静摩擦力等于滑动摩擦力</a:t>
                </a:r>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，不计空气阻力.</a:t>
                </a:r>
                <a:endParaRPr lang="en-US" altLang="zh-CN" dirty="0"/>
              </a:p>
            </p:txBody>
          </p:sp>
        </mc:Choice>
        <mc:Fallback>
          <p:sp>
            <p:nvSpPr>
              <p:cNvPr id="2" name="QO_3_BD.72_1#983964898?vop=1&amp;pid=fad926b3b&amp;color=0,0,0&amp;vtp=1&amp;bt=1&amp;bbb=1&amp;hb=1"/>
              <p:cNvSpPr>
                <a:spLocks noRot="1" noChangeAspect="1" noMove="1" noResize="1" noEditPoints="1" noAdjustHandles="1" noChangeArrowheads="1" noChangeShapeType="1" noTextEdit="1"/>
              </p:cNvSpPr>
              <p:nvPr/>
            </p:nvSpPr>
            <p:spPr>
              <a:xfrm>
                <a:off x="832104" y="1512000"/>
                <a:ext cx="10533888" cy="2449259"/>
              </a:xfrm>
              <a:prstGeom prst="rect">
                <a:avLst/>
              </a:prstGeom>
              <a:blipFill>
                <a:blip r:embed="rId3"/>
                <a:stretch>
                  <a:fillRect l="-1389" r="-1389" b="-5721"/>
                </a:stretch>
              </a:blipFill>
              <a:ln/>
            </p:spPr>
            <p:txBody>
              <a:bodyPr/>
              <a:lstStyle/>
              <a:p>
                <a:r>
                  <a:rPr lang="zh-CN" altLang="en-US">
                    <a:noFill/>
                  </a:rPr>
                  <a:t> </a:t>
                </a:r>
              </a:p>
            </p:txBody>
          </p:sp>
        </mc:Fallback>
      </mc:AlternateContent>
      <p:pic>
        <p:nvPicPr>
          <p:cNvPr id="3" name="QO_3_BD.72_2#983964898?vop=1&amp;pid=fad926b3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27448" y="4066732"/>
            <a:ext cx="2743200"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3_1#7a92c4ab9?vop=1&amp;pid=983964898&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（1）求滑块运动到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点时的速度大小，以及滑块经过圆弧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点时对圆弧的压力大小.</a:t>
                </a:r>
                <a:endParaRPr lang="en-US" altLang="zh-CN" sz="1800" dirty="0"/>
              </a:p>
            </p:txBody>
          </p:sp>
        </mc:Choice>
        <mc:Fallback>
          <p:sp>
            <p:nvSpPr>
              <p:cNvPr id="2" name="QO_4_BD.73_1#7a92c4ab9?vop=1&amp;pid=983964898&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74_1#7a92c4ab9?vop=1&amp;pid=983964898&amp;color=0,0,0&amp;vtp=1&amp;bbb=1"/>
              <p:cNvSpPr/>
              <p:nvPr/>
            </p:nvSpPr>
            <p:spPr>
              <a:xfrm>
                <a:off x="832104" y="1920495"/>
                <a:ext cx="10533888" cy="356235"/>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74_1#7a92c4ab9?vop=1&amp;pid=983964898&amp;color=0,0,0&amp;vtp=1&amp;bbb=1"/>
              <p:cNvSpPr>
                <a:spLocks noRot="1" noChangeAspect="1" noMove="1" noResize="1" noEditPoints="1" noAdjustHandles="1" noChangeArrowheads="1" noChangeShapeType="1" noTextEdit="1"/>
              </p:cNvSpPr>
              <p:nvPr/>
            </p:nvSpPr>
            <p:spPr>
              <a:xfrm>
                <a:off x="832104" y="1920495"/>
                <a:ext cx="10533888" cy="356235"/>
              </a:xfrm>
              <a:prstGeom prst="rect">
                <a:avLst/>
              </a:prstGeom>
              <a:blipFill>
                <a:blip r:embed="rId4"/>
                <a:stretch>
                  <a:fillRect l="-810" b="-4310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75_1#7a92c4ab9?vop=1&amp;pid=983964898&amp;color=0,0,0&amp;vtp=1&amp;bbb=1&amp;hb=1"/>
              <p:cNvSpPr/>
              <p:nvPr/>
            </p:nvSpPr>
            <p:spPr>
              <a:xfrm>
                <a:off x="832104" y="2281112"/>
                <a:ext cx="10533888" cy="131953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【解析】滑块从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点的过程，由动能定理得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，滑块在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点受到重力和支持力</a:t>
                </a:r>
                <a:r>
                  <a:rPr lang="en-US" altLang="zh-CN" sz="1800" b="0" i="0" dirty="0">
                    <a:solidFill>
                      <a:srgbClr val="000000"/>
                    </a:solidFill>
                    <a:latin typeface="微软雅黑" pitchFamily="34" charset="0"/>
                    <a:ea typeface="微软雅黑" pitchFamily="34" charset="-122"/>
                    <a:cs typeface="微软雅黑" pitchFamily="34" charset="-120"/>
                  </a:rPr>
                  <a:t>，根据牛顿第二定律有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，由牛顿第三定律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可知</a:t>
                </a:r>
                <a:r>
                  <a:rPr lang="en-US" altLang="zh-CN" b="0" i="0" dirty="0">
                    <a:solidFill>
                      <a:srgbClr val="000000"/>
                    </a:solidFill>
                    <a:latin typeface="微软雅黑" pitchFamily="34" charset="0"/>
                    <a:ea typeface="微软雅黑" pitchFamily="34" charset="-122"/>
                    <a:cs typeface="微软雅黑" pitchFamily="34" charset="-120"/>
                  </a:rPr>
                  <a:t>，滑块经过圆弧</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点时对圆弧的压力大小为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=30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75_1#7a92c4ab9?vop=1&amp;pid=983964898&amp;color=0,0,0&amp;vtp=1&amp;bbb=1&amp;hb=1"/>
              <p:cNvSpPr>
                <a:spLocks noRot="1" noChangeAspect="1" noMove="1" noResize="1" noEditPoints="1" noAdjustHandles="1" noChangeArrowheads="1" noChangeShapeType="1" noTextEdit="1"/>
              </p:cNvSpPr>
              <p:nvPr/>
            </p:nvSpPr>
            <p:spPr>
              <a:xfrm>
                <a:off x="832104" y="2281112"/>
                <a:ext cx="10533888" cy="1319530"/>
              </a:xfrm>
              <a:prstGeom prst="rect">
                <a:avLst/>
              </a:prstGeom>
              <a:blipFill>
                <a:blip r:embed="rId5"/>
                <a:stretch>
                  <a:fillRect l="-1389" b="-105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6_1#f170b1287?vop=1&amp;pid=983964898&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（2）若设置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，求滑块压缩弹簧后弹簧的最大弹性势能.</a:t>
                </a:r>
                <a:endParaRPr lang="en-US" altLang="zh-CN" sz="1800" dirty="0"/>
              </a:p>
            </p:txBody>
          </p:sp>
        </mc:Choice>
        <mc:Fallback>
          <p:sp>
            <p:nvSpPr>
              <p:cNvPr id="2" name="QO_4_BD.76_1#f170b1287?vop=1&amp;pid=983964898&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77_1#f170b1287?vop=1&amp;pid=983964898&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77_1#f170b1287?vop=1&amp;pid=983964898&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263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78_1#f170b1287?vop=1&amp;pid=983964898&amp;color=0,0,0&amp;vtp=1&amp;bbb=1&amp;hb=1"/>
              <p:cNvSpPr/>
              <p:nvPr/>
            </p:nvSpPr>
            <p:spPr>
              <a:xfrm>
                <a:off x="832104" y="2278635"/>
                <a:ext cx="10533888" cy="98279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点到弹簧压缩到最短的过程，根据系统能量守恒可知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p</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𝐶</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，代入数据得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p</m:t>
                        </m:r>
                      </m:sub>
                    </m:sSub>
                    <m:r>
                      <a:rPr lang="en-US" altLang="zh-CN" b="0" i="0">
                        <a:solidFill>
                          <a:srgbClr val="000000"/>
                        </a:solidFill>
                        <a:latin typeface="Cambria Math" pitchFamily="34" charset="0"/>
                        <a:ea typeface="Cambria Math" pitchFamily="34" charset="-122"/>
                        <a:cs typeface="Cambria Math" pitchFamily="34" charset="-120"/>
                      </a:rPr>
                      <m:t>=4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78_1#f170b1287?vop=1&amp;pid=983964898&amp;color=0,0,0&amp;vtp=1&amp;bbb=1&amp;hb=1"/>
              <p:cNvSpPr>
                <a:spLocks noRot="1" noChangeAspect="1" noMove="1" noResize="1" noEditPoints="1" noAdjustHandles="1" noChangeArrowheads="1" noChangeShapeType="1" noTextEdit="1"/>
              </p:cNvSpPr>
              <p:nvPr/>
            </p:nvSpPr>
            <p:spPr>
              <a:xfrm>
                <a:off x="832104" y="2278635"/>
                <a:ext cx="10533888" cy="982790"/>
              </a:xfrm>
              <a:prstGeom prst="rect">
                <a:avLst/>
              </a:prstGeom>
              <a:blipFill>
                <a:blip r:embed="rId5"/>
                <a:stretch>
                  <a:fillRect l="-1389" r="-2373" b="-1180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9_1#652d72dc6?vop=1&amp;pid=983964898&amp;color=0,0,0&amp;vtp=1&amp;bt=1&amp;bbb=1"/>
              <p:cNvSpPr/>
              <p:nvPr/>
            </p:nvSpPr>
            <p:spPr>
              <a:xfrm>
                <a:off x="832104" y="1512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（3）若滑块最终停在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的取值范围.</a:t>
                </a:r>
                <a:endParaRPr lang="en-US" altLang="zh-CN" sz="1800" dirty="0"/>
              </a:p>
            </p:txBody>
          </p:sp>
        </mc:Choice>
        <mc:Fallback>
          <p:sp>
            <p:nvSpPr>
              <p:cNvPr id="2" name="QO_4_BD.79_1#652d72dc6?vop=1&amp;pid=983964898&amp;color=0,0,0&amp;vtp=1&amp;bt=1&amp;bbb=1"/>
              <p:cNvSpPr>
                <a:spLocks noRot="1" noChangeAspect="1" noMove="1" noResize="1" noEditPoints="1" noAdjustHandles="1" noChangeArrowheads="1" noChangeShapeType="1" noTextEdit="1"/>
              </p:cNvSpPr>
              <p:nvPr/>
            </p:nvSpPr>
            <p:spPr>
              <a:xfrm>
                <a:off x="832104" y="1512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80_1#652d72dc6?vop=1&amp;pid=983964898&amp;color=0,0,0&amp;vtp=1&amp;bbb=1"/>
              <p:cNvSpPr/>
              <p:nvPr/>
            </p:nvSpPr>
            <p:spPr>
              <a:xfrm>
                <a:off x="832104" y="1920495"/>
                <a:ext cx="10533888" cy="35922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0.125≤</m:t>
                    </m:r>
                    <m:r>
                      <a:rPr lang="en-US" altLang="zh-CN" sz="1800" b="0" i="0">
                        <a:solidFill>
                          <a:srgbClr val="FF0000"/>
                        </a:solidFill>
                        <a:latin typeface="Cambria Math" pitchFamily="34" charset="0"/>
                        <a:ea typeface="Cambria Math" pitchFamily="34" charset="-122"/>
                        <a:cs typeface="Cambria Math" pitchFamily="34" charset="-120"/>
                      </a:rPr>
                      <m:t>𝜇</m:t>
                    </m:r>
                    <m:r>
                      <a:rPr lang="en-US" altLang="zh-CN" sz="1800" b="0" i="0">
                        <a:solidFill>
                          <a:srgbClr val="FF0000"/>
                        </a:solidFill>
                        <a:latin typeface="Cambria Math" pitchFamily="34" charset="0"/>
                        <a:ea typeface="Cambria Math" pitchFamily="34" charset="-122"/>
                        <a:cs typeface="Cambria Math" pitchFamily="34" charset="-120"/>
                      </a:rPr>
                      <m:t>&lt;0.75</m:t>
                    </m:r>
                  </m:oMath>
                </a14:m>
                <a:r>
                  <a:rPr lang="en-US" altLang="zh-CN" sz="1800" b="0" i="0" dirty="0">
                    <a:solidFill>
                      <a:srgbClr val="FF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𝜇</m:t>
                    </m:r>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80_1#652d72dc6?vop=1&amp;pid=983964898&amp;color=0,0,0&amp;vtp=1&amp;bbb=1"/>
              <p:cNvSpPr>
                <a:spLocks noRot="1" noChangeAspect="1" noMove="1" noResize="1" noEditPoints="1" noAdjustHandles="1" noChangeArrowheads="1" noChangeShapeType="1" noTextEdit="1"/>
              </p:cNvSpPr>
              <p:nvPr/>
            </p:nvSpPr>
            <p:spPr>
              <a:xfrm>
                <a:off x="832104" y="1920495"/>
                <a:ext cx="10533888" cy="359220"/>
              </a:xfrm>
              <a:prstGeom prst="rect">
                <a:avLst/>
              </a:prstGeom>
              <a:blipFill>
                <a:blip r:embed="rId4"/>
                <a:stretch>
                  <a:fillRect l="-810"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81_1#652d72dc6?vop=1&amp;pid=983964898&amp;color=0,0,0&amp;vtp=1&amp;bbb=1&amp;hb=1"/>
              <p:cNvSpPr/>
              <p:nvPr/>
            </p:nvSpPr>
            <p:spPr>
              <a:xfrm>
                <a:off x="832104" y="2281112"/>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【解析】最终滑块停在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点有两种可能性：①滑块运动到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点速度恰好为零</a:t>
                </a:r>
                <a:r>
                  <a:rPr lang="en-US" altLang="zh-CN" sz="1800" b="0" i="0">
                    <a:solidFill>
                      <a:srgbClr val="000000"/>
                    </a:solidFill>
                    <a:latin typeface="微软雅黑" pitchFamily="34" charset="0"/>
                    <a:ea typeface="微软雅黑" pitchFamily="34" charset="-122"/>
                    <a:cs typeface="微软雅黑" pitchFamily="34" charset="-120"/>
                  </a:rPr>
                  <a:t>，则由动能定理可知</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𝑚𝑔𝐿</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；②滑块在斜面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与地面间多次往复运动，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最终静止于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点.在斜面上时需要满足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&lt;0.75</m:t>
                    </m:r>
                  </m:oMath>
                </a14:m>
                <a:r>
                  <a:rPr lang="en-US" altLang="zh-CN" sz="1800" b="0" i="0" dirty="0">
                    <a:solidFill>
                      <a:srgbClr val="000000"/>
                    </a:solidFill>
                    <a:latin typeface="微软雅黑" pitchFamily="34" charset="0"/>
                    <a:ea typeface="微软雅黑" pitchFamily="34" charset="-122"/>
                    <a:cs typeface="微软雅黑" pitchFamily="34" charset="-120"/>
                  </a:rPr>
                  <a:t>，当滑块从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点出发又恰好能</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返回</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点时，根据动能定理有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=0.125</m:t>
                    </m:r>
                  </m:oMath>
                </a14:m>
                <a:r>
                  <a:rPr lang="en-US" altLang="zh-CN" sz="1800" b="0" i="0" dirty="0">
                    <a:solidFill>
                      <a:srgbClr val="000000"/>
                    </a:solidFill>
                    <a:latin typeface="微软雅黑" pitchFamily="34" charset="0"/>
                    <a:ea typeface="微软雅黑" pitchFamily="34" charset="-122"/>
                    <a:cs typeface="微软雅黑" pitchFamily="34" charset="-120"/>
                  </a:rPr>
                  <a:t>，综上所述，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的取值范围</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0.125≤</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&lt;0.75</m:t>
                    </m:r>
                  </m:oMath>
                </a14:m>
                <a:r>
                  <a:rPr lang="en-US" altLang="zh-CN"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81_1#652d72dc6?vop=1&amp;pid=983964898&amp;color=0,0,0&amp;vtp=1&amp;bbb=1&amp;hb=1"/>
              <p:cNvSpPr>
                <a:spLocks noRot="1" noChangeAspect="1" noMove="1" noResize="1" noEditPoints="1" noAdjustHandles="1" noChangeArrowheads="1" noChangeShapeType="1" noTextEdit="1"/>
              </p:cNvSpPr>
              <p:nvPr/>
            </p:nvSpPr>
            <p:spPr>
              <a:xfrm>
                <a:off x="832104" y="2281112"/>
                <a:ext cx="10533888" cy="2030730"/>
              </a:xfrm>
              <a:prstGeom prst="rect">
                <a:avLst/>
              </a:prstGeom>
              <a:blipFill>
                <a:blip r:embed="rId5"/>
                <a:stretch>
                  <a:fillRect l="-1389" r="-926"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69d54cd70?vop=1&amp;pid=7debe2984&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一辆汽车在水平公路上转弯，沿曲线由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行驶，速度逐渐减小，下图汽车转弯时所受合力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的方向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4_1#69d54cd70?vop=1&amp;pid=7debe2984&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63" b="-19048"/>
                </a:stretch>
              </a:blipFill>
              <a:ln/>
            </p:spPr>
            <p:txBody>
              <a:bodyPr/>
              <a:lstStyle/>
              <a:p>
                <a:r>
                  <a:rPr lang="zh-CN" altLang="en-US">
                    <a:noFill/>
                  </a:rPr>
                  <a:t> </a:t>
                </a:r>
              </a:p>
            </p:txBody>
          </p:sp>
        </mc:Fallback>
      </mc:AlternateContent>
      <p:sp>
        <p:nvSpPr>
          <p:cNvPr id="3" name="QC_3_AN.5_1#69d54cd70.bracket?vop=1&amp;pid=7debe2984&amp;color=0,0,0&amp;vpa=2&amp;vtp=1"/>
          <p:cNvSpPr/>
          <p:nvPr/>
        </p:nvSpPr>
        <p:spPr>
          <a:xfrm>
            <a:off x="19298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3_BD.4_2#69d54cd70.choices?vop=1&amp;pid=7debe2984&amp;color=0,0,0&amp;vtp=1&amp;bbb=1"/>
          <p:cNvSpPr/>
          <p:nvPr/>
        </p:nvSpPr>
        <p:spPr>
          <a:xfrm>
            <a:off x="832104" y="2415732"/>
            <a:ext cx="10531904" cy="1143826"/>
          </a:xfrm>
          <a:prstGeom prst="rect">
            <a:avLst/>
          </a:prstGeom>
          <a:noFill/>
          <a:ln/>
        </p:spPr>
        <p:txBody>
          <a:bodyPr wrap="none" lIns="0" tIns="0" rIns="0" bIns="0" rtlCol="0" anchor="t"/>
          <a:lstStyle/>
          <a:p>
            <a:pPr latinLnBrk="1">
              <a:lnSpc>
                <a:spcPts val="10200"/>
              </a:lnSpc>
              <a:tabLst>
                <a:tab pos="2661551" algn="l"/>
                <a:tab pos="5285002" algn="l"/>
                <a:tab pos="803545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5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51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57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3_BD.4_2#69d54cd70.choice_image?vop=1&amp;pid=7debe2984&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62336" y="2532001"/>
            <a:ext cx="914400"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4_2#69d54cd70.choice_image?vop=1&amp;pid=7debe2984&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806158" y="2532001"/>
            <a:ext cx="914400"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3_BD.4_2#69d54cd70.choice_image?vop=1&amp;pid=7debe2984&amp;color=0,0,0&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464650" y="2522857"/>
            <a:ext cx="978408"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3_BD.4_2#69d54cd70.choice_image?vop=1&amp;pid=7debe2984&amp;color=0,0,0&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215851" y="2407414"/>
            <a:ext cx="932688"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3_AS.6_1#69d54cd70?vop=1&amp;pid=7debe2984&amp;color=0,0,0&amp;vtp=1&amp;bbb=1&amp;hb=1"/>
          <p:cNvSpPr/>
          <p:nvPr/>
        </p:nvSpPr>
        <p:spPr>
          <a:xfrm>
            <a:off x="832104" y="3565717"/>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【解析】根据曲线运动的特点可知，合外力方向指向曲线凹侧，又因为汽车做减速运动</a:t>
            </a:r>
            <a:r>
              <a:rPr lang="en-US" altLang="zh-CN" sz="1800" b="0" i="0">
                <a:solidFill>
                  <a:srgbClr val="000000"/>
                </a:solidFill>
                <a:latin typeface="微软雅黑" pitchFamily="34" charset="0"/>
                <a:ea typeface="微软雅黑" pitchFamily="34" charset="-122"/>
                <a:cs typeface="微软雅黑" pitchFamily="34" charset="-120"/>
              </a:rPr>
              <a:t>，所以合外力方向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与运动方向夹角为钝角</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3_BD.7_1#1f1ccc5a7?vop=1&amp;pid=7debe2984&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下列关于运动的说法正确的是(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3_AN.8_1#1f1ccc5a7.bracket?vop=1&amp;pid=7debe2984&amp;color=0,0,0&amp;vpa=3&amp;vtp=1"/>
          <p:cNvSpPr/>
          <p:nvPr/>
        </p:nvSpPr>
        <p:spPr>
          <a:xfrm>
            <a:off x="42904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3_BD.7_2#1f1ccc5a7.choices?vop=1&amp;pid=7debe2984&amp;color=0,0,0&amp;vtp=1&amp;bbb=1"/>
          <p:cNvSpPr/>
          <p:nvPr/>
        </p:nvSpPr>
        <p:spPr>
          <a:xfrm>
            <a:off x="832104" y="192278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平抛运动只能分解成水平方向上的匀速直线运动和竖直方向上的自由落体运动</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一个匀速直线运动和一个匀变速直线运动的合成可能是直线运动也可能是匀变速曲线运动</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匀加速直线运动的速度一定与时间成正比</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匀减速直线运动就是加速度为负值的运动</a:t>
            </a:r>
            <a:endParaRPr lang="en-US" altLang="zh-CN" sz="1800" dirty="0"/>
          </a:p>
        </p:txBody>
      </p:sp>
      <p:sp>
        <p:nvSpPr>
          <p:cNvPr id="5" name="QC_3_AS.9_1#1f1ccc5a7?vop=1&amp;pid=7debe2984&amp;color=0,0,0&amp;vtp=1&amp;bbb=1&amp;hb=1"/>
          <p:cNvSpPr/>
          <p:nvPr/>
        </p:nvSpPr>
        <p:spPr>
          <a:xfrm>
            <a:off x="832104" y="357378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【解析】平抛运动并不是只能按水平和竖直方向进行分解，也可以在其他方向分解，故A错误</a:t>
            </a:r>
            <a:r>
              <a:rPr lang="en-US" altLang="zh-CN" sz="1800" b="0" i="0">
                <a:solidFill>
                  <a:srgbClr val="000000"/>
                </a:solidFill>
                <a:latin typeface="微软雅黑" pitchFamily="34" charset="0"/>
                <a:ea typeface="微软雅黑" pitchFamily="34" charset="-122"/>
                <a:cs typeface="微软雅黑" pitchFamily="34" charset="-120"/>
              </a:rPr>
              <a:t>；一个水平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方向的匀速直线运动与一个竖直方向的匀变速直线运动可以合成一个匀变速曲线运动</a:t>
            </a:r>
            <a:r>
              <a:rPr lang="en-US" altLang="zh-CN" sz="1800" b="0" i="0" dirty="0">
                <a:solidFill>
                  <a:srgbClr val="000000"/>
                </a:solidFill>
                <a:latin typeface="微软雅黑" pitchFamily="34" charset="0"/>
                <a:ea typeface="微软雅黑" pitchFamily="34" charset="-122"/>
                <a:cs typeface="微软雅黑" pitchFamily="34" charset="-120"/>
              </a:rPr>
              <a:t>，比如平抛运动</a:t>
            </a:r>
            <a:r>
              <a:rPr lang="en-US" altLang="zh-CN" sz="1800" b="0" i="0">
                <a:solidFill>
                  <a:srgbClr val="000000"/>
                </a:solidFill>
                <a:latin typeface="微软雅黑" pitchFamily="34" charset="0"/>
                <a:ea typeface="微软雅黑" pitchFamily="34" charset="-122"/>
                <a:cs typeface="微软雅黑" pitchFamily="34" charset="-120"/>
              </a:rPr>
              <a:t>，若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一个匀速直线运动和一个匀变速直线运动共线</a:t>
            </a:r>
            <a:r>
              <a:rPr lang="en-US" altLang="zh-CN" sz="1800" b="0" i="0" dirty="0">
                <a:solidFill>
                  <a:srgbClr val="000000"/>
                </a:solidFill>
                <a:latin typeface="微软雅黑" pitchFamily="34" charset="0"/>
                <a:ea typeface="微软雅黑" pitchFamily="34" charset="-122"/>
                <a:cs typeface="微软雅黑" pitchFamily="34" charset="-120"/>
              </a:rPr>
              <a:t>，可以合成一个直线运动，故B正确</a:t>
            </a:r>
            <a:r>
              <a:rPr lang="en-US" altLang="zh-CN" sz="1800" b="0" i="0">
                <a:solidFill>
                  <a:srgbClr val="000000"/>
                </a:solidFill>
                <a:latin typeface="微软雅黑" pitchFamily="34" charset="0"/>
                <a:ea typeface="微软雅黑" pitchFamily="34" charset="-122"/>
                <a:cs typeface="微软雅黑" pitchFamily="34" charset="-120"/>
              </a:rPr>
              <a:t>；匀加速直线运动的初</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速度为零时</a:t>
            </a:r>
            <a:r>
              <a:rPr lang="en-US" altLang="zh-CN" sz="1800" b="0" i="0" dirty="0">
                <a:solidFill>
                  <a:srgbClr val="000000"/>
                </a:solidFill>
                <a:latin typeface="微软雅黑" pitchFamily="34" charset="0"/>
                <a:ea typeface="微软雅黑" pitchFamily="34" charset="-122"/>
                <a:cs typeface="微软雅黑" pitchFamily="34" charset="-120"/>
              </a:rPr>
              <a:t>，速度与时间才成正比，故C错误；匀减速直线运动是加速度与速度方向相反的运动</a:t>
            </a:r>
            <a:r>
              <a:rPr lang="en-US" altLang="zh-CN" sz="1800" b="0" i="0">
                <a:solidFill>
                  <a:srgbClr val="000000"/>
                </a:solidFill>
                <a:latin typeface="微软雅黑" pitchFamily="34" charset="0"/>
                <a:ea typeface="微软雅黑" pitchFamily="34" charset="-122"/>
                <a:cs typeface="微软雅黑" pitchFamily="34" charset="-120"/>
              </a:rPr>
              <a:t>，加速度</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是否为负值取决于规定的正方向</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0_1#913fba29f?vop=1&amp;pid=7debe2984&amp;color=0,0,0&amp;vtp=1&amp;bt=1&amp;bbb=1&amp;hb=1"/>
              <p:cNvSpPr/>
              <p:nvPr/>
            </p:nvSpPr>
            <p:spPr>
              <a:xfrm>
                <a:off x="832104" y="1512000"/>
                <a:ext cx="10533888" cy="1084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如图所示，某同学分别在同一直线上的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三个位置投掷篮球，结果都击中篮筐</a:t>
                </a:r>
                <a:r>
                  <a:rPr lang="en-US" altLang="zh-CN" sz="1800" b="0" i="0">
                    <a:solidFill>
                      <a:srgbClr val="000000"/>
                    </a:solidFill>
                    <a:latin typeface="微软雅黑" pitchFamily="34" charset="0"/>
                    <a:ea typeface="微软雅黑" pitchFamily="34" charset="-122"/>
                    <a:cs typeface="微软雅黑" pitchFamily="34" charset="-120"/>
                  </a:rPr>
                  <a:t>，击中篮筐时篮</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球的速度方向均沿水平方向</a:t>
                </a:r>
                <a:r>
                  <a:rPr lang="en-US" altLang="zh-CN" sz="1800" b="0" i="0" dirty="0">
                    <a:solidFill>
                      <a:srgbClr val="000000"/>
                    </a:solidFill>
                    <a:latin typeface="微软雅黑" pitchFamily="34" charset="0"/>
                    <a:ea typeface="微软雅黑" pitchFamily="34" charset="-122"/>
                    <a:cs typeface="微软雅黑" pitchFamily="34" charset="-120"/>
                  </a:rPr>
                  <a:t>，大小分别为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，若篮球出手时高度相同</a:t>
                </a:r>
                <a:r>
                  <a:rPr lang="en-US" altLang="zh-CN" sz="1800" b="0" i="0">
                    <a:solidFill>
                      <a:srgbClr val="000000"/>
                    </a:solidFill>
                    <a:latin typeface="微软雅黑" pitchFamily="34" charset="0"/>
                    <a:ea typeface="微软雅黑" pitchFamily="34" charset="-122"/>
                    <a:cs typeface="微软雅黑" pitchFamily="34" charset="-120"/>
                  </a:rPr>
                  <a:t>，速度的方向与水平方向的</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夹角分别是</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，不计空气阻力，</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0_1#913fba29f?vop=1&amp;pid=7debe2984&amp;color=0,0,0&amp;vtp=1&amp;bt=1&amp;bbb=1&amp;hb=1"/>
              <p:cNvSpPr>
                <a:spLocks noRot="1" noChangeAspect="1" noMove="1" noResize="1" noEditPoints="1" noAdjustHandles="1" noChangeArrowheads="1" noChangeShapeType="1" noTextEdit="1"/>
              </p:cNvSpPr>
              <p:nvPr/>
            </p:nvSpPr>
            <p:spPr>
              <a:xfrm>
                <a:off x="832104" y="1512000"/>
                <a:ext cx="10533888" cy="1084580"/>
              </a:xfrm>
              <a:prstGeom prst="rect">
                <a:avLst/>
              </a:prstGeom>
              <a:blipFill>
                <a:blip r:embed="rId3"/>
                <a:stretch>
                  <a:fillRect l="-1389" t="-1124" r="-1273" b="-13483"/>
                </a:stretch>
              </a:blipFill>
              <a:ln/>
            </p:spPr>
            <p:txBody>
              <a:bodyPr/>
              <a:lstStyle/>
              <a:p>
                <a:r>
                  <a:rPr lang="zh-CN" altLang="en-US">
                    <a:noFill/>
                  </a:rPr>
                  <a:t> </a:t>
                </a:r>
              </a:p>
            </p:txBody>
          </p:sp>
        </mc:Fallback>
      </mc:AlternateContent>
      <p:sp>
        <p:nvSpPr>
          <p:cNvPr id="3" name="QC_3_AN.11_1#913fba29f.bracket?vop=1&amp;pid=7debe2984&amp;color=0,0,0&amp;vpa=4&amp;vtp=1"/>
          <p:cNvSpPr/>
          <p:nvPr/>
        </p:nvSpPr>
        <p:spPr>
          <a:xfrm>
            <a:off x="7177056" y="2262951"/>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3_BD.10_2#913fba29f?vop=1&amp;pid=7debe298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30952" y="2720533"/>
            <a:ext cx="1527048"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10_3#913fba29f.choices?vop=1&amp;pid=7debe2984&amp;color=0,0,0&amp;vtp=1&amp;bbb=1"/>
              <p:cNvSpPr/>
              <p:nvPr/>
            </p:nvSpPr>
            <p:spPr>
              <a:xfrm>
                <a:off x="832104" y="3965133"/>
                <a:ext cx="10533888" cy="327660"/>
              </a:xfrm>
              <a:prstGeom prst="rect">
                <a:avLst/>
              </a:prstGeom>
              <a:noFill/>
              <a:ln/>
            </p:spPr>
            <p:txBody>
              <a:bodyPr wrap="none" lIns="0" tIns="0" rIns="0" bIns="0" rtlCol="0" anchor="t"/>
              <a:lstStyle/>
              <a:p>
                <a:pPr latinLnBrk="1">
                  <a:lnSpc>
                    <a:spcPts val="29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3_BD.10_3#913fba29f.choices?vop=1&amp;pid=7debe2984&amp;color=0,0,0&amp;vtp=1&amp;bbb=1"/>
              <p:cNvSpPr>
                <a:spLocks noRot="1" noChangeAspect="1" noMove="1" noResize="1" noEditPoints="1" noAdjustHandles="1" noChangeArrowheads="1" noChangeShapeType="1" noTextEdit="1"/>
              </p:cNvSpPr>
              <p:nvPr/>
            </p:nvSpPr>
            <p:spPr>
              <a:xfrm>
                <a:off x="832104" y="3965133"/>
                <a:ext cx="10533888" cy="327660"/>
              </a:xfrm>
              <a:prstGeom prst="rect">
                <a:avLst/>
              </a:prstGeom>
              <a:blipFill>
                <a:blip r:embed="rId5"/>
                <a:stretch>
                  <a:fillRect l="-1389" t="-7407" b="-4444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3_AS.12_1#913fba29f?vop=1&amp;pid=7debe2984&amp;color=0,0,0&amp;vtp=1&amp;bbb=1&amp;hb=1"/>
              <p:cNvSpPr/>
              <p:nvPr/>
            </p:nvSpPr>
            <p:spPr>
              <a:xfrm>
                <a:off x="832104" y="4293809"/>
                <a:ext cx="10533888" cy="164655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【解析】三个篮球击中篮筐时的速度方向均沿水平方向，则其逆过程是平抛运动</a:t>
                </a:r>
                <a:r>
                  <a:rPr lang="en-US" altLang="zh-CN" sz="1800" b="0" i="0">
                    <a:solidFill>
                      <a:srgbClr val="000000"/>
                    </a:solidFill>
                    <a:latin typeface="微软雅黑" pitchFamily="34" charset="0"/>
                    <a:ea typeface="微软雅黑" pitchFamily="34" charset="-122"/>
                    <a:cs typeface="微软雅黑" pitchFamily="34" charset="-120"/>
                  </a:rPr>
                  <a:t>，设任一篮球击中篮筐的</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，上升的高度为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，水平位移为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𝑣𝑡</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相同</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0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，故A错误，B正确；根据速度的分解有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r>
                          <a:rPr lang="en-US" altLang="zh-CN" sz="1800" b="0" i="0">
                            <a:solidFill>
                              <a:srgbClr val="000000"/>
                            </a:solidFill>
                            <a:latin typeface="Cambria Math" pitchFamily="34" charset="0"/>
                            <a:ea typeface="Cambria Math" pitchFamily="34" charset="-122"/>
                            <a:cs typeface="Cambria Math" pitchFamily="34" charset="-120"/>
                          </a:rPr>
                          <m:t>𝑣</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r>
                          <a:rPr lang="en-US" altLang="zh-CN" sz="1800" b="0" i="0">
                            <a:solidFill>
                              <a:srgbClr val="000000"/>
                            </a:solidFill>
                            <a:latin typeface="Cambria Math" pitchFamily="34" charset="0"/>
                            <a:ea typeface="Cambria Math" pitchFamily="34" charset="-122"/>
                            <a:cs typeface="Cambria Math" pitchFamily="34" charset="-120"/>
                          </a:rPr>
                          <m:t>𝑣</m:t>
                        </m:r>
                      </m:den>
                    </m:f>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相同，且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28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，故C、D错误.</a:t>
                </a:r>
                <a:endParaRPr lang="en-US" altLang="zh-CN" dirty="0"/>
              </a:p>
            </p:txBody>
          </p:sp>
        </mc:Choice>
        <mc:Fallback>
          <p:sp>
            <p:nvSpPr>
              <p:cNvPr id="6" name="QC_3_AS.12_1#913fba29f?vop=1&amp;pid=7debe2984&amp;color=0,0,0&amp;vtp=1&amp;bbb=1&amp;hb=1"/>
              <p:cNvSpPr>
                <a:spLocks noRot="1" noChangeAspect="1" noMove="1" noResize="1" noEditPoints="1" noAdjustHandles="1" noChangeArrowheads="1" noChangeShapeType="1" noTextEdit="1"/>
              </p:cNvSpPr>
              <p:nvPr/>
            </p:nvSpPr>
            <p:spPr>
              <a:xfrm>
                <a:off x="832104" y="4293809"/>
                <a:ext cx="10533888" cy="1646555"/>
              </a:xfrm>
              <a:prstGeom prst="rect">
                <a:avLst/>
              </a:prstGeom>
              <a:blipFill>
                <a:blip r:embed="rId6"/>
                <a:stretch>
                  <a:fillRect l="-1389" t="-741" r="-1331" b="-85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3_1#1d2476824?vop=1&amp;pid=7debe2984&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小船船头始终垂直于河岸行驶，且船速保持不变.从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点出发行驶至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点，小船轨迹如图所示</a:t>
                </a:r>
                <a:r>
                  <a:rPr lang="en-US" altLang="zh-CN" sz="1800" b="0" i="0">
                    <a:solidFill>
                      <a:srgbClr val="000000"/>
                    </a:solidFill>
                    <a:latin typeface="微软雅黑" pitchFamily="34" charset="0"/>
                    <a:ea typeface="微软雅黑" pitchFamily="34" charset="-122"/>
                    <a:cs typeface="微软雅黑" pitchFamily="34" charset="-120"/>
                  </a:rPr>
                  <a:t>.下列说法</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3_1#1d2476824?vop=1&amp;pid=7debe2984&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b="-19048"/>
                </a:stretch>
              </a:blipFill>
              <a:ln/>
            </p:spPr>
            <p:txBody>
              <a:bodyPr/>
              <a:lstStyle/>
              <a:p>
                <a:r>
                  <a:rPr lang="zh-CN" altLang="en-US">
                    <a:noFill/>
                  </a:rPr>
                  <a:t> </a:t>
                </a:r>
              </a:p>
            </p:txBody>
          </p:sp>
        </mc:Fallback>
      </mc:AlternateContent>
      <p:sp>
        <p:nvSpPr>
          <p:cNvPr id="3" name="QC_3_AN.14_1#1d2476824.bracket?vop=1&amp;pid=7debe2984&amp;color=0,0,0&amp;vpa=5&amp;vtp=1"/>
          <p:cNvSpPr/>
          <p:nvPr/>
        </p:nvSpPr>
        <p:spPr>
          <a:xfrm>
            <a:off x="19298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3_BD.13_2#1d2476824?htil=1&amp;vop=1&amp;pid=7debe2984&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08242" y="2317307"/>
            <a:ext cx="1840828" cy="76327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3_3#1d2476824.choices?htil=1&amp;vop=1&amp;pid=7debe2984&amp;color=0,0,0&amp;vtp=1&amp;bbb=1&amp;hs=1"/>
          <p:cNvSpPr/>
          <p:nvPr/>
        </p:nvSpPr>
        <p:spPr>
          <a:xfrm>
            <a:off x="832104" y="2330007"/>
            <a:ext cx="8147304" cy="770255"/>
          </a:xfrm>
          <a:prstGeom prst="rect">
            <a:avLst/>
          </a:prstGeom>
          <a:noFill/>
          <a:ln/>
        </p:spPr>
        <p:txBody>
          <a:bodyPr wrap="none" lIns="0" tIns="0" rIns="0" bIns="0" rtlCol="0" anchor="t"/>
          <a:lstStyle/>
          <a:p>
            <a:pPr latinLnBrk="1">
              <a:lnSpc>
                <a:spcPts val="3300"/>
              </a:lnSpc>
              <a:tabLst>
                <a:tab pos="4181602"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船速小于水速</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改变船速方向可垂直过河</a:t>
            </a:r>
            <a:endParaRPr lang="en-US" altLang="zh-CN" sz="1800" dirty="0"/>
          </a:p>
          <a:p>
            <a:pPr latinLnBrk="1">
              <a:lnSpc>
                <a:spcPts val="3100"/>
              </a:lnSpc>
              <a:tabLst>
                <a:tab pos="4181602"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改变船速方向不会影响渡河时间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水速越大，渡河时间越短</a:t>
            </a:r>
            <a:endParaRPr lang="en-US" altLang="zh-CN" sz="1800" dirty="0"/>
          </a:p>
        </p:txBody>
      </p:sp>
      <mc:AlternateContent xmlns:mc="http://schemas.openxmlformats.org/markup-compatibility/2006">
        <mc:Choice xmlns:a14="http://schemas.microsoft.com/office/drawing/2010/main" Requires="a14">
          <p:sp>
            <p:nvSpPr>
              <p:cNvPr id="6" name="QC_3_AS.15_1#1d2476824?vop=1&amp;pid=7debe2984&amp;color=0,0,0&amp;vtp=1&amp;bbb=1&amp;hb=1&amp;hs=1"/>
              <p:cNvSpPr/>
              <p:nvPr/>
            </p:nvSpPr>
            <p:spPr>
              <a:xfrm>
                <a:off x="832104" y="3100262"/>
                <a:ext cx="10533888" cy="171323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【解析】根据运动的合成规律可知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，故A正确；因为船速小于水速</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船不能垂直过河</a:t>
                </a:r>
                <a:r>
                  <a:rPr lang="en-US" altLang="zh-CN" sz="1800" b="0" i="0" dirty="0">
                    <a:solidFill>
                      <a:srgbClr val="000000"/>
                    </a:solidFill>
                    <a:latin typeface="微软雅黑" pitchFamily="34" charset="0"/>
                    <a:ea typeface="微软雅黑" pitchFamily="34" charset="-122"/>
                    <a:cs typeface="微软雅黑" pitchFamily="34" charset="-120"/>
                  </a:rPr>
                  <a:t>，故B错误；改变船速方向，将会改变垂直于河岸的分速度大小，会影响渡河时间，</a:t>
                </a:r>
                <a:r>
                  <a:rPr lang="en-US" altLang="zh-CN" sz="1800" b="0" i="0">
                    <a:solidFill>
                      <a:srgbClr val="000000"/>
                    </a:solidFill>
                    <a:latin typeface="微软雅黑" pitchFamily="34" charset="0"/>
                    <a:ea typeface="微软雅黑" pitchFamily="34" charset="-122"/>
                    <a:cs typeface="微软雅黑" pitchFamily="34" charset="-120"/>
                  </a:rPr>
                  <a:t>故C</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；过河时间只与垂直河岸的分速度有关，而水速不影响该分速度，所以水速不影响渡河时间</a:t>
                </a:r>
                <a:r>
                  <a:rPr lang="en-US" altLang="zh-CN" sz="1800" b="0" i="0">
                    <a:solidFill>
                      <a:srgbClr val="000000"/>
                    </a:solidFill>
                    <a:latin typeface="微软雅黑" pitchFamily="34" charset="0"/>
                    <a:ea typeface="微软雅黑" pitchFamily="34" charset="-122"/>
                    <a:cs typeface="微软雅黑" pitchFamily="34" charset="-120"/>
                  </a:rPr>
                  <a:t>，只影响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到达对岸时的位置</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6" name="QC_3_AS.15_1#1d2476824?vop=1&amp;pid=7debe2984&amp;color=0,0,0&amp;vtp=1&amp;bbb=1&amp;hb=1&amp;hs=1"/>
              <p:cNvSpPr>
                <a:spLocks noRot="1" noChangeAspect="1" noMove="1" noResize="1" noEditPoints="1" noAdjustHandles="1" noChangeArrowheads="1" noChangeShapeType="1" noTextEdit="1"/>
              </p:cNvSpPr>
              <p:nvPr/>
            </p:nvSpPr>
            <p:spPr>
              <a:xfrm>
                <a:off x="832104" y="3100262"/>
                <a:ext cx="10533888" cy="1713230"/>
              </a:xfrm>
              <a:prstGeom prst="rect">
                <a:avLst/>
              </a:prstGeom>
              <a:blipFill>
                <a:blip r:embed="rId5"/>
                <a:stretch>
                  <a:fillRect l="-1389" r="-1331" b="-78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6_1#2ad5161a7?vop=1&amp;pid=7debe2984&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如图所示，在斜面底端正上方的同一点分别以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的水平初速度抛出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两个物体</a:t>
                </a:r>
                <a:r>
                  <a:rPr lang="en-US" altLang="zh-CN" sz="1800" b="0" i="0">
                    <a:solidFill>
                      <a:srgbClr val="000000"/>
                    </a:solidFill>
                    <a:latin typeface="微软雅黑" pitchFamily="34" charset="0"/>
                    <a:ea typeface="微软雅黑" pitchFamily="34" charset="-122"/>
                    <a:cs typeface="微软雅黑" pitchFamily="34" charset="-120"/>
                  </a:rPr>
                  <a:t>，飞行一段时间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后</a:t>
                </a:r>
                <a:r>
                  <a:rPr lang="en-US" altLang="zh-CN" sz="1800" b="0" i="0" dirty="0">
                    <a:solidFill>
                      <a:srgbClr val="000000"/>
                    </a:solidFill>
                    <a:latin typeface="微软雅黑" pitchFamily="34" charset="0"/>
                    <a:ea typeface="微软雅黑" pitchFamily="34" charset="-122"/>
                    <a:cs typeface="微软雅黑" pitchFamily="34" charset="-120"/>
                  </a:rPr>
                  <a:t>，物体撞在倾角为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的斜面上，其中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垂直打到斜面上，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的位移最小，已知重力加速度为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在斜面上的落点间的距离是(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6_1#2ad5161a7?vop=1&amp;pid=7debe2984&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521" b="-12308"/>
                </a:stretch>
              </a:blipFill>
              <a:ln/>
            </p:spPr>
            <p:txBody>
              <a:bodyPr/>
              <a:lstStyle/>
              <a:p>
                <a:r>
                  <a:rPr lang="zh-CN" altLang="en-US">
                    <a:noFill/>
                  </a:rPr>
                  <a:t> </a:t>
                </a:r>
              </a:p>
            </p:txBody>
          </p:sp>
        </mc:Fallback>
      </mc:AlternateContent>
      <p:sp>
        <p:nvSpPr>
          <p:cNvPr id="3" name="QC_3_AN.17_1#2ad5161a7.bracket?vop=1&amp;pid=7debe2984&amp;color=0,0,0&amp;vpa=6&amp;vtp=1"/>
          <p:cNvSpPr/>
          <p:nvPr/>
        </p:nvSpPr>
        <p:spPr>
          <a:xfrm>
            <a:off x="37586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3_BD.16_2#2ad5161a7?vop=1&amp;pid=7debe298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48656" y="2834832"/>
            <a:ext cx="1700784"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16_3#2ad5161a7.choices?vop=1&amp;pid=7debe2984&amp;color=0,0,0&amp;vtp=1&amp;bbb=1"/>
              <p:cNvSpPr/>
              <p:nvPr/>
            </p:nvSpPr>
            <p:spPr>
              <a:xfrm>
                <a:off x="832104" y="3977832"/>
                <a:ext cx="10533888" cy="977900"/>
              </a:xfrm>
              <a:prstGeom prst="rect">
                <a:avLst/>
              </a:prstGeom>
              <a:noFill/>
              <a:ln/>
            </p:spPr>
            <p:txBody>
              <a:bodyPr wrap="none" lIns="0" tIns="0" rIns="0" bIns="0" rtlCol="0" anchor="t"/>
              <a:lstStyle/>
              <a:p>
                <a:pPr latinLnBrk="1">
                  <a:lnSpc>
                    <a:spcPts val="37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0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cos</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𝜃</m:t>
                        </m:r>
                      </m:den>
                    </m:f>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cos</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𝜃</m:t>
                        </m:r>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3_BD.16_3#2ad5161a7.choices?vop=1&amp;pid=7debe2984&amp;color=0,0,0&amp;vtp=1&amp;bbb=1"/>
              <p:cNvSpPr>
                <a:spLocks noRot="1" noChangeAspect="1" noMove="1" noResize="1" noEditPoints="1" noAdjustHandles="1" noChangeArrowheads="1" noChangeShapeType="1" noTextEdit="1"/>
              </p:cNvSpPr>
              <p:nvPr/>
            </p:nvSpPr>
            <p:spPr>
              <a:xfrm>
                <a:off x="832104" y="3977832"/>
                <a:ext cx="10533888" cy="977900"/>
              </a:xfrm>
              <a:prstGeom prst="rect">
                <a:avLst/>
              </a:prstGeom>
              <a:blipFill>
                <a:blip r:embed="rId5"/>
                <a:stretch>
                  <a:fillRect l="-1389" b="-5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8_1#2ad5161a7?vop=1&amp;pid=7debe2984&amp;color=0,0,0&amp;mp=1&amp;vtp=1&amp;bt=1&amp;bbb=1&amp;hb=1"/>
              <p:cNvSpPr/>
              <p:nvPr/>
            </p:nvSpPr>
            <p:spPr>
              <a:xfrm>
                <a:off x="832104" y="1512000"/>
                <a:ext cx="10533888" cy="195580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为研究对象，将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垂直打在斜面上的速度分解，可得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的运动时间为</a:t>
                </a:r>
              </a:p>
              <a:p>
                <a:pPr latinLnBrk="1">
                  <a:lnSpc>
                    <a:spcPts val="41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的水平位移为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为研究对象，将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的位移分解</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43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的运动时间为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运动的水平位移为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斜面上的落点间的距离为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2</m:t>
                            </m:r>
                          </m:sub>
                        </m:sSub>
                      </m:num>
                      <m:den>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𝑔</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den>
                    </m:f>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−2</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2" name="QC_3_AS.18_1#2ad5161a7?vop=1&amp;pid=7debe2984&amp;color=0,0,0&amp;mp=1&amp;vtp=1&amp;bt=1&amp;bbb=1&amp;hb=1"/>
              <p:cNvSpPr>
                <a:spLocks noRot="1" noChangeAspect="1" noMove="1" noResize="1" noEditPoints="1" noAdjustHandles="1" noChangeArrowheads="1" noChangeShapeType="1" noTextEdit="1"/>
              </p:cNvSpPr>
              <p:nvPr/>
            </p:nvSpPr>
            <p:spPr>
              <a:xfrm>
                <a:off x="832104" y="1512000"/>
                <a:ext cx="10533888" cy="1955800"/>
              </a:xfrm>
              <a:prstGeom prst="rect">
                <a:avLst/>
              </a:prstGeom>
              <a:blipFill>
                <a:blip r:embed="rId3"/>
                <a:stretch>
                  <a:fillRect l="-1389" t="-312" r="-405" b="-4361"/>
                </a:stretch>
              </a:blipFill>
              <a:ln/>
            </p:spPr>
            <p:txBody>
              <a:bodyPr/>
              <a:lstStyle/>
              <a:p>
                <a:r>
                  <a:rPr lang="zh-CN" altLang="en-US">
                    <a:noFill/>
                  </a:rPr>
                  <a:t> </a:t>
                </a:r>
              </a:p>
            </p:txBody>
          </p:sp>
        </mc:Fallback>
      </mc:AlternateContent>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2782</Words>
  <Application>Microsoft Office PowerPoint</Application>
  <PresentationFormat>宽屏</PresentationFormat>
  <Paragraphs>296</Paragraphs>
  <Slides>39</Slides>
  <Notes>37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39</vt:i4>
      </vt:variant>
    </vt:vector>
  </HeadingPairs>
  <TitlesOfParts>
    <vt:vector size="46"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2025-10-29T06:44:25Z</dcterms:created>
  <dcterms:modified xsi:type="dcterms:W3CDTF">2025-10-29T06:47:40Z</dcterms:modified>
  <cp:category/>
  <cp:contentStatus/>
</cp:coreProperties>
</file>