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85"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0264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5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46.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49.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52.png"/><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71.png"/><Relationship Id="rId4" Type="http://schemas.openxmlformats.org/officeDocument/2006/relationships/image" Target="../media/image70.png"/></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78.png"/><Relationship Id="rId4" Type="http://schemas.openxmlformats.org/officeDocument/2006/relationships/image" Target="../media/image7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6_1#5892fec13?vop=1&amp;pid=6e92ef9cc&amp;color=0,0,0&amp;vtp=1&amp;bt=1&amp;bbb=1&amp;hb=1"/>
              <p:cNvSpPr/>
              <p:nvPr/>
            </p:nvSpPr>
            <p:spPr>
              <a:xfrm>
                <a:off x="832104" y="1512000"/>
                <a:ext cx="10533888" cy="3351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【解析】两小球落在斜面上时位移方向和水平方向的夹角相等，根据平抛运动的推论</a:t>
                </a:r>
                <a:r>
                  <a:rPr lang="en-US" altLang="zh-CN" sz="1800" b="0" i="0">
                    <a:solidFill>
                      <a:srgbClr val="000000"/>
                    </a:solidFill>
                    <a:latin typeface="微软雅黑" pitchFamily="34" charset="0"/>
                    <a:ea typeface="微软雅黑" pitchFamily="34" charset="-122"/>
                    <a:cs typeface="微软雅黑" pitchFamily="34" charset="-120"/>
                  </a:rPr>
                  <a:t>，速度偏转角的正切</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值等于位移偏转角正切值的</a:t>
                </a:r>
                <a:r>
                  <a:rPr lang="en-US" altLang="zh-CN" sz="1800" b="0" i="0" dirty="0">
                    <a:solidFill>
                      <a:srgbClr val="000000"/>
                    </a:solidFill>
                    <a:latin typeface="微软雅黑" pitchFamily="34" charset="0"/>
                    <a:ea typeface="微软雅黑" pitchFamily="34" charset="-122"/>
                    <a:cs typeface="微软雅黑" pitchFamily="34" charset="-120"/>
                  </a:rPr>
                  <a:t>2倍，所以两小球落在斜面上时速度偏转角相等，即速度方向相同，故A</a:t>
                </a:r>
                <a:r>
                  <a:rPr lang="en-US" altLang="zh-CN" sz="1800" b="0" i="0">
                    <a:solidFill>
                      <a:srgbClr val="000000"/>
                    </a:solidFill>
                    <a:latin typeface="微软雅黑" pitchFamily="34" charset="0"/>
                    <a:ea typeface="微软雅黑" pitchFamily="34" charset="-122"/>
                    <a:cs typeface="微软雅黑" pitchFamily="34" charset="-120"/>
                  </a:rPr>
                  <a:t>错误；</a:t>
                </a:r>
              </a:p>
              <a:p>
                <a:pPr latinLnBrk="1">
                  <a:lnSpc>
                    <a:spcPts val="4700"/>
                  </a:lnSpc>
                </a:pPr>
                <a:r>
                  <a:rPr lang="en-US" altLang="zh-CN" sz="1800" b="0" i="0">
                    <a:solidFill>
                      <a:srgbClr val="000000"/>
                    </a:solidFill>
                    <a:latin typeface="微软雅黑" pitchFamily="34" charset="0"/>
                    <a:ea typeface="微软雅黑" pitchFamily="34" charset="-122"/>
                    <a:cs typeface="微软雅黑" pitchFamily="34" charset="-120"/>
                  </a:rPr>
                  <a:t>设两小球位移偏转角为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，根据两小球落在斜面上可知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𝑦</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，故时间之比为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B错</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；小球落在斜面上时位移大小为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𝑥</m:t>
                        </m:r>
                      </m:num>
                      <m:den>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num>
                      <m:den>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den>
                    </m:f>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两点间的距离与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两点间的距离之比等</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于水平位移之比</a:t>
                </a:r>
                <a:r>
                  <a:rPr lang="en-US" altLang="zh-CN" sz="1800" b="0" i="0" dirty="0">
                    <a:solidFill>
                      <a:srgbClr val="000000"/>
                    </a:solidFill>
                    <a:latin typeface="微软雅黑" pitchFamily="34" charset="0"/>
                    <a:ea typeface="微软雅黑" pitchFamily="34" charset="-122"/>
                    <a:cs typeface="微软雅黑" pitchFamily="34" charset="-120"/>
                  </a:rPr>
                  <a:t>，即为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1:4</m:t>
                    </m:r>
                  </m:oMath>
                </a14:m>
                <a:r>
                  <a:rPr lang="en-US" altLang="zh-CN" sz="1800" b="0" i="0" dirty="0">
                    <a:solidFill>
                      <a:srgbClr val="000000"/>
                    </a:solidFill>
                    <a:latin typeface="微软雅黑" pitchFamily="34" charset="0"/>
                    <a:ea typeface="微软雅黑" pitchFamily="34" charset="-122"/>
                    <a:cs typeface="微软雅黑" pitchFamily="34" charset="-120"/>
                  </a:rPr>
                  <a:t>，故C正确；设两小球速度偏转角为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，小球落在斜面上时速度大小为</a:t>
                </a:r>
              </a:p>
              <a:p>
                <a:pPr latinLnBrk="1">
                  <a:lnSpc>
                    <a:spcPts val="4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zh-CN" altLang="en-US" b="0" i="0" kern="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两小球落在斜面上时的速度偏转角相同</a:t>
                </a:r>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相同，</a:t>
                </a:r>
                <a:r>
                  <a:rPr lang="en-US" altLang="zh-CN" sz="1800" b="0" i="0">
                    <a:solidFill>
                      <a:srgbClr val="000000"/>
                    </a:solidFill>
                    <a:latin typeface="微软雅黑" pitchFamily="34" charset="0"/>
                    <a:ea typeface="微软雅黑" pitchFamily="34" charset="-122"/>
                    <a:cs typeface="微软雅黑" pitchFamily="34" charset="-120"/>
                  </a:rPr>
                  <a:t>所以速度大小之比等于初速度大小之比，</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即为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16_1#5892fec13?vop=1&amp;pid=6e92ef9cc&amp;color=0,0,0&amp;vtp=1&amp;bt=1&amp;bbb=1&amp;hb=1"/>
              <p:cNvSpPr>
                <a:spLocks noRot="1" noChangeAspect="1" noMove="1" noResize="1" noEditPoints="1" noAdjustHandles="1" noChangeArrowheads="1" noChangeShapeType="1" noTextEdit="1"/>
              </p:cNvSpPr>
              <p:nvPr/>
            </p:nvSpPr>
            <p:spPr>
              <a:xfrm>
                <a:off x="832104" y="1512000"/>
                <a:ext cx="10533888" cy="3351530"/>
              </a:xfrm>
              <a:prstGeom prst="rect">
                <a:avLst/>
              </a:prstGeom>
              <a:blipFill>
                <a:blip r:embed="rId3"/>
                <a:stretch>
                  <a:fillRect l="-1389" r="-1968" b="-4182"/>
                </a:stretch>
              </a:blipFill>
              <a:ln/>
            </p:spPr>
            <p:txBody>
              <a:bodyPr/>
              <a:lstStyle/>
              <a:p>
                <a:r>
                  <a:rPr lang="zh-CN" altLang="en-US">
                    <a:noFill/>
                  </a:rPr>
                  <a:t> </a:t>
                </a:r>
              </a:p>
            </p:txBody>
          </p:sp>
        </mc:Fallback>
      </mc:AlternateContent>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7_1#9283b8eb7?vop=1&amp;pid=6e92ef9cc&amp;color=0,0,0&amp;vtp=1&amp;bt=1&amp;bbb=1&amp;hb=1"/>
              <p:cNvSpPr/>
              <p:nvPr/>
            </p:nvSpPr>
            <p:spPr>
              <a:xfrm>
                <a:off x="832104" y="1512000"/>
                <a:ext cx="10533888" cy="11290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如图所示，乙球静止在光滑水平面上，甲球在乙球的正上方，甲、丙在同一条水平线上</a:t>
                </a:r>
                <a:r>
                  <a:rPr lang="en-US" altLang="zh-CN" sz="1800" b="0" i="0">
                    <a:solidFill>
                      <a:srgbClr val="000000"/>
                    </a:solidFill>
                    <a:latin typeface="微软雅黑" pitchFamily="34" charset="0"/>
                    <a:ea typeface="微软雅黑" pitchFamily="34" charset="-122"/>
                    <a:cs typeface="微软雅黑" pitchFamily="34" charset="-120"/>
                  </a:rPr>
                  <a:t>，三球在同一</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竖直平面内</a:t>
                </a:r>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点在丙球正下方.某时刻，甲、乙、丙同时开始运动，甲以水平速度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做平抛运动</a:t>
                </a:r>
                <a:r>
                  <a:rPr lang="en-US" altLang="zh-CN" sz="1800" b="0" i="0">
                    <a:solidFill>
                      <a:srgbClr val="000000"/>
                    </a:solidFill>
                    <a:latin typeface="微软雅黑" pitchFamily="34" charset="0"/>
                    <a:ea typeface="微软雅黑" pitchFamily="34" charset="-122"/>
                    <a:cs typeface="微软雅黑" pitchFamily="34" charset="-120"/>
                  </a:rPr>
                  <a:t>，乙以</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水平速度</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沿水平面向右做匀速直线运动，丙做自由落体运动，</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7_1#9283b8eb7?vop=1&amp;pid=6e92ef9cc&amp;color=0,0,0&amp;vtp=1&amp;bt=1&amp;bbb=1&amp;hb=1"/>
              <p:cNvSpPr>
                <a:spLocks noRot="1" noChangeAspect="1" noMove="1" noResize="1" noEditPoints="1" noAdjustHandles="1" noChangeArrowheads="1" noChangeShapeType="1" noTextEdit="1"/>
              </p:cNvSpPr>
              <p:nvPr/>
            </p:nvSpPr>
            <p:spPr>
              <a:xfrm>
                <a:off x="832104" y="1512000"/>
                <a:ext cx="10533888" cy="1129030"/>
              </a:xfrm>
              <a:prstGeom prst="rect">
                <a:avLst/>
              </a:prstGeom>
              <a:blipFill>
                <a:blip r:embed="rId3"/>
                <a:stretch>
                  <a:fillRect l="-1389" t="-541" r="-1042" b="-12973"/>
                </a:stretch>
              </a:blipFill>
              <a:ln/>
            </p:spPr>
            <p:txBody>
              <a:bodyPr/>
              <a:lstStyle/>
              <a:p>
                <a:r>
                  <a:rPr lang="zh-CN" altLang="en-US">
                    <a:noFill/>
                  </a:rPr>
                  <a:t> </a:t>
                </a:r>
              </a:p>
            </p:txBody>
          </p:sp>
        </mc:Fallback>
      </mc:AlternateContent>
      <p:sp>
        <p:nvSpPr>
          <p:cNvPr id="3" name="QC_4_AN.18_1#9283b8eb7.bracket?vop=1&amp;pid=6e92ef9cc&amp;color=0,0,0&amp;vpa=6&amp;vtp=1"/>
          <p:cNvSpPr/>
          <p:nvPr/>
        </p:nvSpPr>
        <p:spPr>
          <a:xfrm>
            <a:off x="9472961" y="2295018"/>
            <a:ext cx="331788" cy="344297"/>
          </a:xfrm>
          <a:prstGeom prst="rect">
            <a:avLst/>
          </a:prstGeom>
          <a:noFill/>
          <a:ln/>
        </p:spPr>
        <p:txBody>
          <a:bodyPr wrap="none" lIns="0" tIns="0" rIns="0" bIns="0" rtlCol="0" anchor="t"/>
          <a:lstStyle/>
          <a:p>
            <a:pPr algn="ctr" latinLnBrk="1">
              <a:lnSpc>
                <a:spcPts val="30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17_2#9283b8eb7?htil=6&amp;vop=1&amp;pid=6e92ef9cc&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781027" y="2758632"/>
            <a:ext cx="1335024" cy="8686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7_3#9283b8eb7.choices?htil=6&amp;vop=1&amp;pid=6e92ef9cc&amp;color=0,0,0&amp;vtp=1&amp;bbb=1&amp;hs=1"/>
              <p:cNvSpPr/>
              <p:nvPr/>
            </p:nvSpPr>
            <p:spPr>
              <a:xfrm>
                <a:off x="832104" y="2631632"/>
                <a:ext cx="9070848" cy="15227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无论初速度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大小如何，甲、乙、丙三球一定会同时在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点相遇</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若甲、乙、丙三球同时相遇，不一定发生在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若甲、丙两球在空中相遇，此时乙球一定在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若乙、丙两球在水平面上相遇，此时甲球可能在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点上方</a:t>
                </a:r>
                <a:endParaRPr lang="en-US" altLang="zh-CN" sz="1800" dirty="0"/>
              </a:p>
            </p:txBody>
          </p:sp>
        </mc:Choice>
        <mc:Fallback>
          <p:sp>
            <p:nvSpPr>
              <p:cNvPr id="5" name="QC_4_BD.17_3#9283b8eb7.choices?htil=6&amp;vop=1&amp;pid=6e92ef9cc&amp;color=0,0,0&amp;vtp=1&amp;bbb=1&amp;hs=1"/>
              <p:cNvSpPr>
                <a:spLocks noRot="1" noChangeAspect="1" noMove="1" noResize="1" noEditPoints="1" noAdjustHandles="1" noChangeArrowheads="1" noChangeShapeType="1" noTextEdit="1"/>
              </p:cNvSpPr>
              <p:nvPr/>
            </p:nvSpPr>
            <p:spPr>
              <a:xfrm>
                <a:off x="832104" y="2631632"/>
                <a:ext cx="9070848" cy="1522730"/>
              </a:xfrm>
              <a:prstGeom prst="rect">
                <a:avLst/>
              </a:prstGeom>
              <a:blipFill>
                <a:blip r:embed="rId5"/>
                <a:stretch>
                  <a:fillRect l="-1613" t="-402" b="-963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19_1#9283b8eb7?vop=1&amp;pid=6e92ef9cc&amp;color=0,0,0&amp;vtp=1&amp;bbb=1&amp;hb=1&amp;hs=1"/>
              <p:cNvSpPr/>
              <p:nvPr/>
            </p:nvSpPr>
            <p:spPr>
              <a:xfrm>
                <a:off x="832104" y="4142932"/>
                <a:ext cx="10533888" cy="191008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【解析】无论初速度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大小如何，甲、乙两球水平方向分运动相同，可知两球一定能在水平面上相遇</a:t>
                </a:r>
                <a:r>
                  <a:rPr lang="en-US" altLang="zh-CN" sz="1800" b="0" i="0">
                    <a:solidFill>
                      <a:srgbClr val="000000"/>
                    </a:solidFill>
                    <a:latin typeface="微软雅黑" pitchFamily="34" charset="0"/>
                    <a:ea typeface="微软雅黑" pitchFamily="34" charset="-122"/>
                    <a:cs typeface="微软雅黑" pitchFamily="34" charset="-120"/>
                  </a:rPr>
                  <a:t>，但</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不一定是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点，即甲、乙、丙三球不一定会同时在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点相遇，故A错误；由以上分析可知，若甲、乙</a:t>
                </a:r>
                <a:r>
                  <a:rPr lang="en-US" altLang="zh-CN" sz="1800" b="0" i="0">
                    <a:solidFill>
                      <a:srgbClr val="000000"/>
                    </a:solidFill>
                    <a:latin typeface="微软雅黑" pitchFamily="34" charset="0"/>
                    <a:ea typeface="微软雅黑" pitchFamily="34" charset="-122"/>
                    <a:cs typeface="微软雅黑" pitchFamily="34" charset="-120"/>
                  </a:rPr>
                  <a:t>、丙三</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球同时相遇</a:t>
                </a:r>
                <a:r>
                  <a:rPr lang="en-US" altLang="zh-CN" sz="1800" b="0" i="0" dirty="0">
                    <a:solidFill>
                      <a:srgbClr val="000000"/>
                    </a:solidFill>
                    <a:latin typeface="微软雅黑" pitchFamily="34" charset="0"/>
                    <a:ea typeface="微软雅黑" pitchFamily="34" charset="-122"/>
                    <a:cs typeface="微软雅黑" pitchFamily="34" charset="-120"/>
                  </a:rPr>
                  <a:t>，则一定发生在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点，故B错误；若甲、丙两球在空中相遇，因甲、乙水平位移相等</a:t>
                </a:r>
                <a:r>
                  <a:rPr lang="en-US" altLang="zh-CN" sz="1800" b="0" i="0">
                    <a:solidFill>
                      <a:srgbClr val="000000"/>
                    </a:solidFill>
                    <a:latin typeface="微软雅黑" pitchFamily="34" charset="0"/>
                    <a:ea typeface="微软雅黑" pitchFamily="34" charset="-122"/>
                    <a:cs typeface="微软雅黑" pitchFamily="34" charset="-120"/>
                  </a:rPr>
                  <a:t>，可知此</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时乙球一定在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点，故C正确；若乙、丙两球在水平面上相遇，因甲和乙水平位移相等</a:t>
                </a:r>
                <a:r>
                  <a:rPr lang="en-US" altLang="zh-CN" sz="1800" b="0" i="0">
                    <a:solidFill>
                      <a:srgbClr val="000000"/>
                    </a:solidFill>
                    <a:latin typeface="微软雅黑" pitchFamily="34" charset="0"/>
                    <a:ea typeface="微软雅黑" pitchFamily="34" charset="-122"/>
                    <a:cs typeface="微软雅黑" pitchFamily="34" charset="-120"/>
                  </a:rPr>
                  <a:t>，甲和丙竖直位移</a:t>
                </a: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相等</a:t>
                </a:r>
                <a:r>
                  <a:rPr lang="en-US" altLang="zh-CN" b="0" i="0" dirty="0">
                    <a:solidFill>
                      <a:srgbClr val="000000"/>
                    </a:solidFill>
                    <a:latin typeface="微软雅黑" pitchFamily="34" charset="0"/>
                    <a:ea typeface="微软雅黑" pitchFamily="34" charset="-122"/>
                    <a:cs typeface="微软雅黑" pitchFamily="34" charset="-120"/>
                  </a:rPr>
                  <a:t>，则此时甲球一定在</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点，故D错误.</a:t>
                </a:r>
                <a:endParaRPr lang="en-US" altLang="zh-CN" dirty="0"/>
              </a:p>
            </p:txBody>
          </p:sp>
        </mc:Choice>
        <mc:Fallback>
          <p:sp>
            <p:nvSpPr>
              <p:cNvPr id="6" name="QC_4_AS.19_1#9283b8eb7?vop=1&amp;pid=6e92ef9cc&amp;color=0,0,0&amp;vtp=1&amp;bbb=1&amp;hb=1&amp;hs=1"/>
              <p:cNvSpPr>
                <a:spLocks noRot="1" noChangeAspect="1" noMove="1" noResize="1" noEditPoints="1" noAdjustHandles="1" noChangeArrowheads="1" noChangeShapeType="1" noTextEdit="1"/>
              </p:cNvSpPr>
              <p:nvPr/>
            </p:nvSpPr>
            <p:spPr>
              <a:xfrm>
                <a:off x="832104" y="4142932"/>
                <a:ext cx="10533888" cy="1910080"/>
              </a:xfrm>
              <a:prstGeom prst="rect">
                <a:avLst/>
              </a:prstGeom>
              <a:blipFill>
                <a:blip r:embed="rId6"/>
                <a:stretch>
                  <a:fillRect l="-1389" t="-319" r="-1331" b="-73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C_4_BD.20_1#7e3554f48?htil=7&amp;vop=1&amp;pid=6e92ef9cc&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65706" y="1594296"/>
            <a:ext cx="3465576"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0_2#7e3554f48?htil=7&amp;vop=1&amp;pid=6e92ef9cc&amp;color=0,0,0&amp;vtp=1&amp;bt=1&amp;bbb=1&amp;hb=1&amp;hs=1"/>
              <p:cNvSpPr/>
              <p:nvPr/>
            </p:nvSpPr>
            <p:spPr>
              <a:xfrm>
                <a:off x="832104" y="1512000"/>
                <a:ext cx="6940296"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一住宅阳台失火，消防员用靠在一起的两支水枪喷水灭火</a:t>
                </a:r>
                <a:r>
                  <a:rPr lang="en-US" altLang="zh-CN" sz="1800" b="0" i="0">
                    <a:solidFill>
                      <a:srgbClr val="000000"/>
                    </a:solidFill>
                    <a:latin typeface="微软雅黑" pitchFamily="34" charset="0"/>
                    <a:ea typeface="微软雅黑" pitchFamily="34" charset="-122"/>
                    <a:cs typeface="微软雅黑" pitchFamily="34" charset="-120"/>
                  </a:rPr>
                  <a:t>，如图所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示</a:t>
                </a:r>
                <a:r>
                  <a:rPr lang="en-US" altLang="zh-CN" sz="1800" b="0" i="0" dirty="0">
                    <a:solidFill>
                      <a:srgbClr val="000000"/>
                    </a:solidFill>
                    <a:latin typeface="微软雅黑" pitchFamily="34" charset="0"/>
                    <a:ea typeface="微软雅黑" pitchFamily="34" charset="-122"/>
                    <a:cs typeface="微软雅黑" pitchFamily="34" charset="-120"/>
                  </a:rPr>
                  <a:t>,甲水柱射向水平阳台近处着火点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，乙水柱射向水平阳台远处着火</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，两水柱最高点在同一水平线上，不计空气阻力</a:t>
                </a:r>
                <a:r>
                  <a:rPr lang="en-US" altLang="zh-CN" sz="1800" b="0" i="0">
                    <a:solidFill>
                      <a:srgbClr val="000000"/>
                    </a:solidFill>
                    <a:latin typeface="微软雅黑" pitchFamily="34" charset="0"/>
                    <a:ea typeface="微软雅黑" pitchFamily="34" charset="-122"/>
                    <a:cs typeface="微软雅黑" pitchFamily="34" charset="-120"/>
                  </a:rPr>
                  <a:t>，不计水枪的大</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小</a:t>
                </a:r>
                <a:r>
                  <a:rPr lang="en-US" altLang="zh-CN" sz="1800" b="0" i="0" dirty="0">
                    <a:solidFill>
                      <a:srgbClr val="000000"/>
                    </a:solidFill>
                    <a:latin typeface="微软雅黑" pitchFamily="34" charset="0"/>
                    <a:ea typeface="微软雅黑" pitchFamily="34" charset="-122"/>
                    <a:cs typeface="微软雅黑" pitchFamily="34" charset="-120"/>
                  </a:rPr>
                  <a:t>，甲、乙水柱喷出时的速度大小分别为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a:t>
                </a:r>
                <a:r>
                  <a:rPr lang="en-US" altLang="zh-CN" sz="1800" b="0" i="0">
                    <a:solidFill>
                      <a:srgbClr val="000000"/>
                    </a:solidFill>
                    <a:latin typeface="微软雅黑" pitchFamily="34" charset="0"/>
                    <a:ea typeface="微软雅黑" pitchFamily="34" charset="-122"/>
                    <a:cs typeface="微软雅黑" pitchFamily="34" charset="-120"/>
                  </a:rPr>
                  <a:t>、乙水柱在空中</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运动的时间分别为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以下判断正确的是(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20_2#7e3554f48?htil=7&amp;vop=1&amp;pid=6e92ef9cc&amp;color=0,0,0&amp;vtp=1&amp;bt=1&amp;bbb=1&amp;hb=1&amp;hs=1"/>
              <p:cNvSpPr>
                <a:spLocks noRot="1" noChangeAspect="1" noMove="1" noResize="1" noEditPoints="1" noAdjustHandles="1" noChangeArrowheads="1" noChangeShapeType="1" noTextEdit="1"/>
              </p:cNvSpPr>
              <p:nvPr/>
            </p:nvSpPr>
            <p:spPr>
              <a:xfrm>
                <a:off x="832104" y="1512000"/>
                <a:ext cx="6940296" cy="2027555"/>
              </a:xfrm>
              <a:prstGeom prst="rect">
                <a:avLst/>
              </a:prstGeom>
              <a:blipFill>
                <a:blip r:embed="rId4"/>
                <a:stretch>
                  <a:fillRect l="-2109" r="-2197" b="-6907"/>
                </a:stretch>
              </a:blipFill>
              <a:ln/>
            </p:spPr>
            <p:txBody>
              <a:bodyPr/>
              <a:lstStyle/>
              <a:p>
                <a:r>
                  <a:rPr lang="zh-CN" altLang="en-US">
                    <a:noFill/>
                  </a:rPr>
                  <a:t> </a:t>
                </a:r>
              </a:p>
            </p:txBody>
          </p:sp>
        </mc:Fallback>
      </mc:AlternateContent>
      <p:sp>
        <p:nvSpPr>
          <p:cNvPr id="4" name="QC_4_AN.21_1#7e3554f48.bracket?vop=1&amp;pid=6e92ef9cc&amp;color=0,0,0&amp;vpa=7&amp;vtp=1"/>
          <p:cNvSpPr/>
          <p:nvPr/>
        </p:nvSpPr>
        <p:spPr>
          <a:xfrm>
            <a:off x="5338794" y="31750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5" name="QC_4_BD.20_3#7e3554f48.choices?vop=1&amp;pid=6e92ef9cc&amp;color=0,0,0&amp;vtp=1&amp;bbb=1&amp;hs=1"/>
              <p:cNvSpPr/>
              <p:nvPr/>
            </p:nvSpPr>
            <p:spPr>
              <a:xfrm>
                <a:off x="832104" y="3575305"/>
                <a:ext cx="10533888" cy="356235"/>
              </a:xfrm>
              <a:prstGeom prst="rect">
                <a:avLst/>
              </a:prstGeom>
              <a:noFill/>
              <a:ln/>
            </p:spPr>
            <p:txBody>
              <a:bodyPr wrap="none" lIns="0" tIns="0" rIns="0" bIns="0" rtlCol="0" anchor="t"/>
              <a:lstStyle/>
              <a:p>
                <a:pPr latinLnBrk="1">
                  <a:lnSpc>
                    <a:spcPts val="32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20_3#7e3554f48.choices?vop=1&amp;pid=6e92ef9cc&amp;color=0,0,0&amp;vtp=1&amp;bbb=1&amp;hs=1"/>
              <p:cNvSpPr>
                <a:spLocks noRot="1" noChangeAspect="1" noMove="1" noResize="1" noEditPoints="1" noAdjustHandles="1" noChangeArrowheads="1" noChangeShapeType="1" noTextEdit="1"/>
              </p:cNvSpPr>
              <p:nvPr/>
            </p:nvSpPr>
            <p:spPr>
              <a:xfrm>
                <a:off x="832104" y="3575305"/>
                <a:ext cx="10533888" cy="356235"/>
              </a:xfrm>
              <a:prstGeom prst="rect">
                <a:avLst/>
              </a:prstGeom>
              <a:blipFill>
                <a:blip r:embed="rId5"/>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22_1#7e3554f48?vop=1&amp;pid=6e92ef9cc&amp;color=0,0,0&amp;vtp=1&amp;bbb=1&amp;hb=1"/>
              <p:cNvSpPr/>
              <p:nvPr/>
            </p:nvSpPr>
            <p:spPr>
              <a:xfrm>
                <a:off x="832104" y="3935922"/>
                <a:ext cx="10533888" cy="2070100"/>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【解析】设水柱最高点离水枪的高度为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，离水平阳台的高度为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，水柱在空</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中运动的时间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，根据题意可知，甲、乙两水柱最高点在同一水平线上，则甲</a:t>
                </a:r>
                <a:r>
                  <a:rPr lang="en-US" altLang="zh-CN" sz="1800" b="0" i="0">
                    <a:solidFill>
                      <a:srgbClr val="000000"/>
                    </a:solidFill>
                    <a:latin typeface="微软雅黑" pitchFamily="34" charset="0"/>
                    <a:ea typeface="微软雅黑" pitchFamily="34" charset="-122"/>
                    <a:cs typeface="微软雅黑" pitchFamily="34" charset="-120"/>
                  </a:rPr>
                  <a:t>、乙水柱在空中运</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动的时间相等</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，则甲、乙水柱竖直方向的初速度相等，由图可知，</a:t>
                </a:r>
                <a:r>
                  <a:rPr lang="en-US" altLang="zh-CN" sz="1800" b="0" i="0">
                    <a:solidFill>
                      <a:srgbClr val="000000"/>
                    </a:solidFill>
                    <a:latin typeface="微软雅黑" pitchFamily="34" charset="0"/>
                    <a:ea typeface="微软雅黑" pitchFamily="34" charset="-122"/>
                    <a:cs typeface="微软雅黑" pitchFamily="34" charset="-120"/>
                  </a:rPr>
                  <a:t>乙水柱的水平位移大，</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𝑡</m:t>
                    </m:r>
                  </m:oMath>
                </a14:m>
                <a:r>
                  <a:rPr lang="en-US" altLang="zh-CN" b="0" i="0" dirty="0">
                    <a:solidFill>
                      <a:srgbClr val="000000"/>
                    </a:solidFill>
                    <a:latin typeface="微软雅黑" pitchFamily="34" charset="0"/>
                    <a:ea typeface="微软雅黑" pitchFamily="34" charset="-122"/>
                    <a:cs typeface="微软雅黑" pitchFamily="34" charset="-120"/>
                  </a:rPr>
                  <a:t>，则乙水柱水平方向的初速度大，根据</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up>
                            <m:r>
                              <a:rPr lang="en-US" altLang="zh-CN" b="0" i="0">
                                <a:solidFill>
                                  <a:srgbClr val="000000"/>
                                </a:solidFill>
                                <a:latin typeface="Cambria Math" pitchFamily="34" charset="0"/>
                                <a:ea typeface="Cambria Math" pitchFamily="34" charset="-122"/>
                                <a:cs typeface="Cambria Math" pitchFamily="34" charset="-120"/>
                              </a:rPr>
                              <m:t>2</m:t>
                            </m:r>
                          </m:sup>
                        </m:sSubSup>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，则乙水柱喷出时的速度大，故B正确.</a:t>
                </a:r>
                <a:endParaRPr lang="en-US" altLang="zh-CN" dirty="0"/>
              </a:p>
            </p:txBody>
          </p:sp>
        </mc:Choice>
        <mc:Fallback>
          <p:sp>
            <p:nvSpPr>
              <p:cNvPr id="6" name="QC_4_AS.22_1#7e3554f48?vop=1&amp;pid=6e92ef9cc&amp;color=0,0,0&amp;vtp=1&amp;bbb=1&amp;hb=1"/>
              <p:cNvSpPr>
                <a:spLocks noRot="1" noChangeAspect="1" noMove="1" noResize="1" noEditPoints="1" noAdjustHandles="1" noChangeArrowheads="1" noChangeShapeType="1" noTextEdit="1"/>
              </p:cNvSpPr>
              <p:nvPr/>
            </p:nvSpPr>
            <p:spPr>
              <a:xfrm>
                <a:off x="832104" y="3935922"/>
                <a:ext cx="10533888" cy="2070100"/>
              </a:xfrm>
              <a:prstGeom prst="rect">
                <a:avLst/>
              </a:prstGeom>
              <a:blipFill>
                <a:blip r:embed="rId6"/>
                <a:stretch>
                  <a:fillRect l="-1389" r="-1100" b="-5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3_1#8bbcf8a83?vop=1&amp;pid=6e92ef9cc&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如图所示，从距地面高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处的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点先后水平抛出两个小球1和2.小球1与地面碰撞一次后</a:t>
                </a:r>
                <a:r>
                  <a:rPr lang="en-US" altLang="zh-CN" sz="1800" b="0" i="0">
                    <a:solidFill>
                      <a:srgbClr val="000000"/>
                    </a:solidFill>
                    <a:latin typeface="微软雅黑" pitchFamily="34" charset="0"/>
                    <a:ea typeface="微软雅黑" pitchFamily="34" charset="-122"/>
                    <a:cs typeface="微软雅黑" pitchFamily="34" charset="-120"/>
                  </a:rPr>
                  <a:t>，恰好越</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过位于水平地面上的竖直挡板落在水平地面上的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点，碰撞前后的水平分速度不变、</a:t>
                </a:r>
                <a:r>
                  <a:rPr lang="en-US" altLang="zh-CN" sz="1800" b="0" i="0">
                    <a:solidFill>
                      <a:srgbClr val="000000"/>
                    </a:solidFill>
                    <a:latin typeface="微软雅黑" pitchFamily="34" charset="0"/>
                    <a:ea typeface="微软雅黑" pitchFamily="34" charset="-122"/>
                    <a:cs typeface="微软雅黑" pitchFamily="34" charset="-120"/>
                  </a:rPr>
                  <a:t>竖直分速度等大反向.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小球</a:t>
                </a:r>
                <a:r>
                  <a:rPr lang="en-US" altLang="zh-CN" sz="1800" b="0" i="0" dirty="0">
                    <a:solidFill>
                      <a:srgbClr val="000000"/>
                    </a:solidFill>
                    <a:latin typeface="微软雅黑" pitchFamily="34" charset="0"/>
                    <a:ea typeface="微软雅黑" pitchFamily="34" charset="-122"/>
                    <a:cs typeface="微软雅黑" pitchFamily="34" charset="-120"/>
                  </a:rPr>
                  <a:t>2的初速度大小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,也恰好越过挡板落在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点，忽略空气阻力，取重力加速度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3_1#8bbcf8a83?vop=1&amp;pid=6e92ef9cc&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1157" b="-9091"/>
                </a:stretch>
              </a:blipFill>
              <a:ln/>
            </p:spPr>
            <p:txBody>
              <a:bodyPr/>
              <a:lstStyle/>
              <a:p>
                <a:r>
                  <a:rPr lang="zh-CN" altLang="en-US">
                    <a:noFill/>
                  </a:rPr>
                  <a:t> </a:t>
                </a:r>
              </a:p>
            </p:txBody>
          </p:sp>
        </mc:Fallback>
      </mc:AlternateContent>
      <p:sp>
        <p:nvSpPr>
          <p:cNvPr id="3" name="QC_4_AN.24_1#8bbcf8a83.bracket?vop=1&amp;pid=6e92ef9cc&amp;color=0,0,0&amp;vpa=8&amp;vtp=1"/>
          <p:cNvSpPr/>
          <p:nvPr/>
        </p:nvSpPr>
        <p:spPr>
          <a:xfrm>
            <a:off x="26156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4_BD.23_2#8bbcf8a83?htil=8&amp;vop=1&amp;pid=6e92ef9c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35804" y="3241232"/>
            <a:ext cx="2093976"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23_3#8bbcf8a83.choices?htil=8&amp;vop=1&amp;pid=6e92ef9cc&amp;color=0,0,0&amp;vtp=1&amp;bbb=1"/>
              <p:cNvSpPr/>
              <p:nvPr/>
            </p:nvSpPr>
            <p:spPr>
              <a:xfrm>
                <a:off x="832104" y="3114232"/>
                <a:ext cx="8311896" cy="16294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小球2的水平射程为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小球1做平抛运动的初速度大小为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抛出点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与竖直挡板顶端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点的高度差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抛出点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与竖直挡板顶端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点的高度差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23_3#8bbcf8a83.choices?htil=8&amp;vop=1&amp;pid=6e92ef9cc&amp;color=0,0,0&amp;vtp=1&amp;bbb=1"/>
              <p:cNvSpPr>
                <a:spLocks noRot="1" noChangeAspect="1" noMove="1" noResize="1" noEditPoints="1" noAdjustHandles="1" noChangeArrowheads="1" noChangeShapeType="1" noTextEdit="1"/>
              </p:cNvSpPr>
              <p:nvPr/>
            </p:nvSpPr>
            <p:spPr>
              <a:xfrm>
                <a:off x="832104" y="3114232"/>
                <a:ext cx="8311896" cy="1629410"/>
              </a:xfrm>
              <a:prstGeom prst="rect">
                <a:avLst/>
              </a:prstGeom>
              <a:blipFill>
                <a:blip r:embed="rId5"/>
                <a:stretch>
                  <a:fillRect l="-1761" b="-89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5_1#8bbcf8a83?vop=1&amp;pid=6e92ef9cc&amp;color=0,0,0&amp;vtp=1&amp;bt=1&amp;bbb=1&amp;hb=1"/>
              <p:cNvSpPr/>
              <p:nvPr/>
            </p:nvSpPr>
            <p:spPr>
              <a:xfrm>
                <a:off x="832104" y="1508760"/>
                <a:ext cx="10533888" cy="2653030"/>
              </a:xfrm>
              <a:prstGeom prst="rect">
                <a:avLst/>
              </a:prstGeom>
              <a:noFill/>
              <a:ln/>
            </p:spPr>
            <p:txBody>
              <a:bodyPr wrap="none" lIns="0" tIns="0" rIns="0" bIns="0" rtlCol="0" anchor="t"/>
              <a:lstStyle/>
              <a:p>
                <a:pPr algn="l" latinLnBrk="1">
                  <a:lnSpc>
                    <a:spcPts val="4400"/>
                  </a:lnSpc>
                </a:pPr>
                <a:r>
                  <a:rPr lang="en-US" altLang="zh-CN" sz="1800" b="0" i="0" dirty="0">
                    <a:solidFill>
                      <a:srgbClr val="000000"/>
                    </a:solidFill>
                    <a:latin typeface="微软雅黑" pitchFamily="34" charset="0"/>
                    <a:ea typeface="微软雅黑" pitchFamily="34" charset="-122"/>
                    <a:cs typeface="微软雅黑" pitchFamily="34" charset="-120"/>
                  </a:rPr>
                  <a:t>【解析】根据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，小球2的水平射程为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，故A错误；两小球均落到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，根据对称</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性可知</a:t>
                </a:r>
                <a:r>
                  <a:rPr lang="en-US" altLang="zh-CN" sz="1800" b="0" i="0" dirty="0">
                    <a:solidFill>
                      <a:srgbClr val="000000"/>
                    </a:solidFill>
                    <a:latin typeface="微软雅黑" pitchFamily="34" charset="0"/>
                    <a:ea typeface="微软雅黑" pitchFamily="34" charset="-122"/>
                    <a:cs typeface="微软雅黑" pitchFamily="34" charset="-120"/>
                  </a:rPr>
                  <a:t>，小球1和小球2运动总时间之比为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=3:1</m:t>
                    </m:r>
                  </m:oMath>
                </a14:m>
                <a:r>
                  <a:rPr lang="en-US" altLang="zh-CN" sz="1800" b="0" i="0" dirty="0">
                    <a:solidFill>
                      <a:srgbClr val="000000"/>
                    </a:solidFill>
                    <a:latin typeface="微软雅黑" pitchFamily="34" charset="0"/>
                    <a:ea typeface="微软雅黑" pitchFamily="34" charset="-122"/>
                    <a:cs typeface="微软雅黑" pitchFamily="34" charset="-120"/>
                  </a:rPr>
                  <a:t>，小球1落至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点的水平位移为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𝑥</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小球1</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做平抛运动的初速度大小为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，故B错误；小球2运动至挡板顶端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点与小球1从挡板顶端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点运动至最高点的时间相同</a:t>
                </a:r>
                <a:r>
                  <a:rPr lang="en-US" altLang="zh-CN" sz="1800" b="0" i="0" dirty="0">
                    <a:solidFill>
                      <a:srgbClr val="000000"/>
                    </a:solidFill>
                    <a:latin typeface="微软雅黑" pitchFamily="34" charset="0"/>
                    <a:ea typeface="微软雅黑" pitchFamily="34" charset="-122"/>
                    <a:cs typeface="微软雅黑" pitchFamily="34" charset="-120"/>
                  </a:rPr>
                  <a:t>，则对应的水平方向位移之和为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，得抛出点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与竖直</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挡板顶端</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𝐷</m:t>
                    </m:r>
                  </m:oMath>
                </a14:m>
                <a:r>
                  <a:rPr lang="en-US" altLang="zh-CN" b="0" i="0" dirty="0">
                    <a:solidFill>
                      <a:srgbClr val="000000"/>
                    </a:solidFill>
                    <a:latin typeface="微软雅黑" pitchFamily="34" charset="0"/>
                    <a:ea typeface="微软雅黑" pitchFamily="34" charset="-122"/>
                    <a:cs typeface="微软雅黑" pitchFamily="34" charset="-120"/>
                  </a:rPr>
                  <a:t>点的高度差为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r>
                      <a:rPr lang="en-US" altLang="zh-CN" b="0" i="0">
                        <a:solidFill>
                          <a:srgbClr val="000000"/>
                        </a:solidFill>
                        <a:latin typeface="Cambria Math" pitchFamily="34" charset="0"/>
                        <a:ea typeface="Cambria Math" pitchFamily="34" charset="-122"/>
                        <a:cs typeface="Cambria Math" pitchFamily="34" charset="-120"/>
                      </a:rPr>
                      <m:t>=1.25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2" name="QC_4_AS.25_1#8bbcf8a83?vop=1&amp;pid=6e92ef9cc&amp;color=0,0,0&amp;vtp=1&amp;bt=1&amp;bbb=1&amp;hb=1"/>
              <p:cNvSpPr>
                <a:spLocks noRot="1" noChangeAspect="1" noMove="1" noResize="1" noEditPoints="1" noAdjustHandles="1" noChangeArrowheads="1" noChangeShapeType="1" noTextEdit="1"/>
              </p:cNvSpPr>
              <p:nvPr/>
            </p:nvSpPr>
            <p:spPr>
              <a:xfrm>
                <a:off x="832104" y="1508760"/>
                <a:ext cx="10533888" cy="2653030"/>
              </a:xfrm>
              <a:prstGeom prst="rect">
                <a:avLst/>
              </a:prstGeom>
              <a:blipFill>
                <a:blip r:embed="rId3"/>
                <a:stretch>
                  <a:fillRect l="-1389" r="-1157" b="-5287"/>
                </a:stretch>
              </a:blipFill>
              <a:ln/>
            </p:spPr>
            <p:txBody>
              <a:bodyPr/>
              <a:lstStyle/>
              <a:p>
                <a:r>
                  <a:rPr lang="zh-CN" altLang="en-US">
                    <a:noFill/>
                  </a:rPr>
                  <a:t> </a:t>
                </a:r>
              </a:p>
            </p:txBody>
          </p:sp>
        </mc:Fallback>
      </mc:AlternateContent>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3_BD#d590d3d73?pid=ce397f6c3&amp;color=0,0,0&amp;vtp=1&amp;bt=1&amp;bbb=1&amp;hb=1"/>
          <p:cNvSpPr/>
          <p:nvPr/>
        </p:nvSpPr>
        <p:spPr>
          <a:xfrm>
            <a:off x="832104" y="1508760"/>
            <a:ext cx="10533888" cy="1343152"/>
          </a:xfrm>
          <a:prstGeom prst="rect">
            <a:avLst/>
          </a:prstGeom>
          <a:noFill/>
          <a:ln/>
        </p:spPr>
        <p:txBody>
          <a:bodyPr wrap="none" lIns="0" tIns="0" rIns="0" bIns="0" rtlCol="0" anchor="t"/>
          <a:lstStyle/>
          <a:p>
            <a:pPr algn="l" latinLnBrk="1">
              <a:lnSpc>
                <a:spcPts val="4000"/>
              </a:lnSpc>
            </a:pPr>
            <a:r>
              <a:rPr lang="en-US" altLang="zh-CN" sz="2200" b="1" i="0" dirty="0">
                <a:solidFill>
                  <a:srgbClr val="000000"/>
                </a:solidFill>
                <a:latin typeface="微软雅黑" pitchFamily="34" charset="0"/>
                <a:ea typeface="微软雅黑" pitchFamily="34" charset="-122"/>
                <a:cs typeface="微软雅黑" pitchFamily="34" charset="-120"/>
              </a:rPr>
              <a:t>二、多项选择题（本题共4小题，每小题6分，共24分.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900"/>
              </a:lnSpc>
            </a:pPr>
            <a:r>
              <a:rPr lang="en-US" altLang="zh-CN" sz="2200" b="1" i="0">
                <a:solidFill>
                  <a:srgbClr val="000000"/>
                </a:solidFill>
                <a:latin typeface="微软雅黑" pitchFamily="34" charset="0"/>
                <a:ea typeface="微软雅黑" pitchFamily="34" charset="-122"/>
                <a:cs typeface="微软雅黑" pitchFamily="34" charset="-120"/>
              </a:rPr>
              <a:t>有多项符合题目要求</a:t>
            </a:r>
            <a:r>
              <a:rPr lang="en-US" altLang="zh-CN" sz="2200" b="1" i="0" dirty="0">
                <a:solidFill>
                  <a:srgbClr val="000000"/>
                </a:solidFill>
                <a:latin typeface="微软雅黑" pitchFamily="34" charset="0"/>
                <a:ea typeface="微软雅黑" pitchFamily="34" charset="-122"/>
                <a:cs typeface="微软雅黑" pitchFamily="34" charset="-120"/>
              </a:rPr>
              <a:t>.全部选对的得6分，选对但不全的得3分，有选错的得0分）</a:t>
            </a:r>
            <a:endParaRPr lang="en-US" altLang="zh-CN" sz="2200" dirty="0"/>
          </a:p>
        </p:txBody>
      </p:sp>
      <mc:AlternateContent xmlns:mc="http://schemas.openxmlformats.org/markup-compatibility/2006">
        <mc:Choice xmlns:a14="http://schemas.microsoft.com/office/drawing/2010/main" Requires="a14">
          <p:sp>
            <p:nvSpPr>
              <p:cNvPr id="3" name="QC_4_BD.26_1#66ab1dfde?vop=1&amp;pid=d590d3d73&amp;color=0,0,0&amp;vtp=1&amp;bbb=1&amp;hb=1"/>
              <p:cNvSpPr/>
              <p:nvPr/>
            </p:nvSpPr>
            <p:spPr>
              <a:xfrm>
                <a:off x="832104" y="2509005"/>
                <a:ext cx="10533888" cy="12300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如图所示，足够长的斜面上有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𝑒</m:t>
                    </m:r>
                  </m:oMath>
                </a14:m>
                <a:r>
                  <a:rPr lang="en-US" altLang="zh-CN" sz="1800" b="0" i="0" dirty="0">
                    <a:solidFill>
                      <a:srgbClr val="000000"/>
                    </a:solidFill>
                    <a:latin typeface="微软雅黑" pitchFamily="34" charset="0"/>
                    <a:ea typeface="微软雅黑" pitchFamily="34" charset="-122"/>
                    <a:cs typeface="微软雅黑" pitchFamily="34" charset="-120"/>
                  </a:rPr>
                  <a:t>五个点，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𝑏𝑐</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𝑐𝑑</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𝑑𝑒</m:t>
                    </m:r>
                  </m:oMath>
                </a14:m>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点以初速度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水平抛出</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一个小球</a:t>
                </a:r>
                <a:r>
                  <a:rPr lang="en-US" altLang="zh-CN" sz="1800" b="0" i="0" dirty="0">
                    <a:solidFill>
                      <a:srgbClr val="000000"/>
                    </a:solidFill>
                    <a:latin typeface="微软雅黑" pitchFamily="34" charset="0"/>
                    <a:ea typeface="微软雅黑" pitchFamily="34" charset="-122"/>
                    <a:cs typeface="微软雅黑" pitchFamily="34" charset="-120"/>
                  </a:rPr>
                  <a:t>，它落在斜面上的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点，此时速度方向与斜面间的夹角为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，在空中运动的时间为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；若小球从</a:t>
                </a:r>
              </a:p>
              <a:p>
                <a:pPr latinLnBrk="1">
                  <a:lnSpc>
                    <a:spcPts val="35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oMath>
                </a14:m>
                <a:r>
                  <a:rPr lang="en-US" altLang="zh-CN" b="0" i="0" dirty="0">
                    <a:solidFill>
                      <a:srgbClr val="000000"/>
                    </a:solidFill>
                    <a:latin typeface="微软雅黑" pitchFamily="34" charset="0"/>
                    <a:ea typeface="微软雅黑" pitchFamily="34" charset="-122"/>
                    <a:cs typeface="微软雅黑" pitchFamily="34" charset="-120"/>
                  </a:rPr>
                  <a:t>点以速度</a:t>
                </a:r>
                <a14:m>
                  <m:oMath xmlns:m="http://schemas.openxmlformats.org/officeDocument/2006/math">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3</m:t>
                        </m:r>
                      </m:e>
                    </m:rad>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水平抛出，不计空气阻力，</a:t>
                </a:r>
                <a:r>
                  <a:rPr lang="en-US" altLang="zh-CN" b="0" i="0">
                    <a:solidFill>
                      <a:srgbClr val="000000"/>
                    </a:solidFill>
                    <a:latin typeface="微软雅黑" pitchFamily="34" charset="0"/>
                    <a:ea typeface="微软雅黑" pitchFamily="34" charset="-122"/>
                    <a:cs typeface="微软雅黑" pitchFamily="34" charset="-120"/>
                  </a:rPr>
                  <a:t>则小球(</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26_1#66ab1dfde?vop=1&amp;pid=d590d3d73&amp;color=0,0,0&amp;vtp=1&amp;bbb=1&amp;hb=1"/>
              <p:cNvSpPr>
                <a:spLocks noRot="1" noChangeAspect="1" noMove="1" noResize="1" noEditPoints="1" noAdjustHandles="1" noChangeArrowheads="1" noChangeShapeType="1" noTextEdit="1"/>
              </p:cNvSpPr>
              <p:nvPr/>
            </p:nvSpPr>
            <p:spPr>
              <a:xfrm>
                <a:off x="832104" y="2509005"/>
                <a:ext cx="10533888" cy="1230059"/>
              </a:xfrm>
              <a:prstGeom prst="rect">
                <a:avLst/>
              </a:prstGeom>
              <a:blipFill>
                <a:blip r:embed="rId3"/>
                <a:stretch>
                  <a:fillRect l="-1389" r="-1042" b="-11443"/>
                </a:stretch>
              </a:blipFill>
              <a:ln/>
            </p:spPr>
            <p:txBody>
              <a:bodyPr/>
              <a:lstStyle/>
              <a:p>
                <a:r>
                  <a:rPr lang="zh-CN" altLang="en-US">
                    <a:noFill/>
                  </a:rPr>
                  <a:t> </a:t>
                </a:r>
              </a:p>
            </p:txBody>
          </p:sp>
        </mc:Fallback>
      </mc:AlternateContent>
      <p:sp>
        <p:nvSpPr>
          <p:cNvPr id="4" name="QC_4_AN.27_1#66ab1dfde.bracket?vop=1&amp;pid=d590d3d73&amp;color=0,0,0&amp;vpa=9&amp;vtp=1&amp;bbb=1"/>
          <p:cNvSpPr/>
          <p:nvPr/>
        </p:nvSpPr>
        <p:spPr>
          <a:xfrm>
            <a:off x="6021864" y="3342824"/>
            <a:ext cx="496888" cy="391922"/>
          </a:xfrm>
          <a:prstGeom prst="rect">
            <a:avLst/>
          </a:prstGeom>
          <a:noFill/>
          <a:ln/>
        </p:spPr>
        <p:txBody>
          <a:bodyPr wrap="none" lIns="0" tIns="0" rIns="0" bIns="0" rtlCol="0" anchor="t"/>
          <a:lstStyle/>
          <a:p>
            <a:pPr algn="ctr" latinLnBrk="1">
              <a:lnSpc>
                <a:spcPts val="35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p:pic>
        <p:nvPicPr>
          <p:cNvPr id="5" name="QC_4_BD.26_2#66ab1dfde?vop=1&amp;pid=d590d3d7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13248" y="3860165"/>
            <a:ext cx="1362456" cy="978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26_3#66ab1dfde.choices?vop=1&amp;pid=d590d3d73&amp;color=0,0,0&amp;vtp=1&amp;bbb=1"/>
              <p:cNvSpPr/>
              <p:nvPr/>
            </p:nvSpPr>
            <p:spPr>
              <a:xfrm>
                <a:off x="832104" y="4977765"/>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一定落在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800" b="0" i="0">
                    <a:solidFill>
                      <a:srgbClr val="000000"/>
                    </a:solidFill>
                    <a:latin typeface="微软雅黑" pitchFamily="34" charset="0"/>
                    <a:ea typeface="微软雅黑" pitchFamily="34" charset="-122"/>
                    <a:cs typeface="微软雅黑" pitchFamily="34" charset="-120"/>
                  </a:rPr>
                  <a:t>点</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可能落在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之间</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在空中运动的时间小于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落在斜面的速度方向与斜面的夹角变大</a:t>
                </a:r>
                <a:endParaRPr lang="en-US" altLang="zh-CN" sz="1800" dirty="0"/>
              </a:p>
            </p:txBody>
          </p:sp>
        </mc:Choice>
        <mc:Fallback>
          <p:sp>
            <p:nvSpPr>
              <p:cNvPr id="6" name="QC_4_BD.26_3#66ab1dfde.choices?vop=1&amp;pid=d590d3d73&amp;color=0,0,0&amp;vtp=1&amp;bbb=1"/>
              <p:cNvSpPr>
                <a:spLocks noRot="1" noChangeAspect="1" noMove="1" noResize="1" noEditPoints="1" noAdjustHandles="1" noChangeArrowheads="1" noChangeShapeType="1" noTextEdit="1"/>
              </p:cNvSpPr>
              <p:nvPr/>
            </p:nvSpPr>
            <p:spPr>
              <a:xfrm>
                <a:off x="832104" y="4977765"/>
                <a:ext cx="10533888" cy="770255"/>
              </a:xfrm>
              <a:prstGeom prst="rect">
                <a:avLst/>
              </a:prstGeom>
              <a:blipFill>
                <a:blip r:embed="rId5"/>
                <a:stretch>
                  <a:fillRect l="-1389"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8_1#66ab1dfde?vop=1&amp;pid=d590d3d73&amp;color=0,0,0&amp;vtp=1&amp;bt=1&amp;bbb=1&amp;hb=1"/>
              <p:cNvSpPr/>
              <p:nvPr/>
            </p:nvSpPr>
            <p:spPr>
              <a:xfrm>
                <a:off x="832104" y="1512000"/>
                <a:ext cx="10533888" cy="25609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【解析】设斜面与水平面间的夹角为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，小球以速度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平抛落到斜面上时的水平位移为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，竖直位移为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下落的时间为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，由平抛运动的关系可知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，由几何关系可知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𝑔</m:t>
                        </m:r>
                      </m:den>
                    </m:f>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，因此当初速度变为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时，落到斜面上的时间为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，水平方向的位移</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，因此小球会落到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点，故A、C正确，B错误</a:t>
                </a:r>
                <a:r>
                  <a:rPr lang="en-US" altLang="zh-CN" sz="1800" b="0" i="0">
                    <a:solidFill>
                      <a:srgbClr val="000000"/>
                    </a:solidFill>
                    <a:latin typeface="微软雅黑" pitchFamily="34" charset="0"/>
                    <a:ea typeface="微软雅黑" pitchFamily="34" charset="-122"/>
                    <a:cs typeface="微软雅黑" pitchFamily="34" charset="-120"/>
                  </a:rPr>
                  <a:t>；根据平抛运动的推论</a:t>
                </a:r>
              </a:p>
              <a:p>
                <a:pPr latinLnBrk="1">
                  <a:lnSpc>
                    <a:spcPts val="33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𝛽</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，初速度为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时，因为位移方向与水平方向的夹角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不变</a:t>
                </a:r>
                <a:r>
                  <a:rPr lang="en-US" altLang="zh-CN" sz="1800" b="0" i="0">
                    <a:solidFill>
                      <a:srgbClr val="000000"/>
                    </a:solidFill>
                    <a:latin typeface="微软雅黑" pitchFamily="34" charset="0"/>
                    <a:ea typeface="微软雅黑" pitchFamily="34" charset="-122"/>
                    <a:cs typeface="微软雅黑" pitchFamily="34" charset="-120"/>
                  </a:rPr>
                  <a:t>，所以小球落在斜面上时的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速度方向与水平方向的夹角为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𝛽</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不变，则小球落在斜面上时的速度方向与斜面夹角为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不变，故D错误.</a:t>
                </a:r>
                <a:endParaRPr lang="en-US" altLang="zh-CN" dirty="0"/>
              </a:p>
            </p:txBody>
          </p:sp>
        </mc:Choice>
        <mc:Fallback>
          <p:sp>
            <p:nvSpPr>
              <p:cNvPr id="2" name="QC_4_AS.28_1#66ab1dfde?vop=1&amp;pid=d590d3d73&amp;color=0,0,0&amp;vtp=1&amp;bt=1&amp;bbb=1&amp;hb=1"/>
              <p:cNvSpPr>
                <a:spLocks noRot="1" noChangeAspect="1" noMove="1" noResize="1" noEditPoints="1" noAdjustHandles="1" noChangeArrowheads="1" noChangeShapeType="1" noTextEdit="1"/>
              </p:cNvSpPr>
              <p:nvPr/>
            </p:nvSpPr>
            <p:spPr>
              <a:xfrm>
                <a:off x="832104" y="1512000"/>
                <a:ext cx="10533888" cy="2560955"/>
              </a:xfrm>
              <a:prstGeom prst="rect">
                <a:avLst/>
              </a:prstGeom>
              <a:blipFill>
                <a:blip r:embed="rId3"/>
                <a:stretch>
                  <a:fillRect l="-1389" r="-1852" b="-5714"/>
                </a:stretch>
              </a:blipFill>
              <a:ln/>
            </p:spPr>
            <p:txBody>
              <a:bodyPr/>
              <a:lstStyle/>
              <a:p>
                <a:r>
                  <a:rPr lang="zh-CN" altLang="en-US">
                    <a:noFill/>
                  </a:rPr>
                  <a:t> </a:t>
                </a:r>
              </a:p>
            </p:txBody>
          </p:sp>
        </mc:Fallback>
      </mc:AlternateContent>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QC_4_BD.29_1#39ffcc720?htil=9&amp;vop=1&amp;pid=d590d3d73&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08197" y="1594296"/>
            <a:ext cx="1764792"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9_2#39ffcc720?htil=9&amp;vop=1&amp;pid=d590d3d73&amp;color=0,0,0&amp;vtp=1&amp;bt=1&amp;bbb=1&amp;hb=1&amp;hs=1"/>
              <p:cNvSpPr/>
              <p:nvPr/>
            </p:nvSpPr>
            <p:spPr>
              <a:xfrm>
                <a:off x="832104" y="1512000"/>
                <a:ext cx="8641080"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如图所示，一斜面固定在水平地面上，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两个质点以相同的水平速度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抛出，</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在竖直平面内运动，落地点为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沿光滑斜面运动，落地点为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，不计阻力</a:t>
                </a:r>
                <a:r>
                  <a:rPr lang="en-US" altLang="zh-CN" sz="1800" b="0" i="0">
                    <a:solidFill>
                      <a:srgbClr val="000000"/>
                    </a:solidFill>
                    <a:latin typeface="微软雅黑" pitchFamily="34" charset="0"/>
                    <a:ea typeface="微软雅黑" pitchFamily="34" charset="-122"/>
                    <a:cs typeface="微软雅黑" pitchFamily="34" charset="-120"/>
                  </a:rPr>
                  <a:t>，在落</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地之前运动的全过程中</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下列关系的判断正确的是(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29_2#39ffcc720?htil=9&amp;vop=1&amp;pid=d590d3d73&amp;color=0,0,0&amp;vtp=1&amp;bt=1&amp;bbb=1&amp;hb=1&amp;hs=1"/>
              <p:cNvSpPr>
                <a:spLocks noRot="1" noChangeAspect="1" noMove="1" noResize="1" noEditPoints="1" noAdjustHandles="1" noChangeArrowheads="1" noChangeShapeType="1" noTextEdit="1"/>
              </p:cNvSpPr>
              <p:nvPr/>
            </p:nvSpPr>
            <p:spPr>
              <a:xfrm>
                <a:off x="832104" y="1512000"/>
                <a:ext cx="8641080" cy="1189355"/>
              </a:xfrm>
              <a:prstGeom prst="rect">
                <a:avLst/>
              </a:prstGeom>
              <a:blipFill>
                <a:blip r:embed="rId4"/>
                <a:stretch>
                  <a:fillRect l="-1694" r="-494" b="-12308"/>
                </a:stretch>
              </a:blipFill>
              <a:ln/>
            </p:spPr>
            <p:txBody>
              <a:bodyPr/>
              <a:lstStyle/>
              <a:p>
                <a:r>
                  <a:rPr lang="zh-CN" altLang="en-US">
                    <a:noFill/>
                  </a:rPr>
                  <a:t> </a:t>
                </a:r>
              </a:p>
            </p:txBody>
          </p:sp>
        </mc:Fallback>
      </mc:AlternateContent>
      <p:sp>
        <p:nvSpPr>
          <p:cNvPr id="4" name="QC_4_AN.30_1#39ffcc720.bracket?vop=1&amp;pid=d590d3d73&amp;color=0,0,0&amp;vpa=10&amp;vtp=1&amp;bbb=1"/>
          <p:cNvSpPr/>
          <p:nvPr/>
        </p:nvSpPr>
        <p:spPr>
          <a:xfrm>
            <a:off x="6070060"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mc:AlternateContent xmlns:mc="http://schemas.openxmlformats.org/markup-compatibility/2006">
        <mc:Choice xmlns:a14="http://schemas.microsoft.com/office/drawing/2010/main" Requires="a14">
          <p:sp>
            <p:nvSpPr>
              <p:cNvPr id="5" name="QC_4_BD.29_3#39ffcc720.choices?vop=1&amp;pid=d590d3d73&amp;color=0,0,0&amp;vtp=1&amp;bbb=1&amp;hs=1"/>
              <p:cNvSpPr/>
              <p:nvPr/>
            </p:nvSpPr>
            <p:spPr>
              <a:xfrm>
                <a:off x="832104" y="2885632"/>
                <a:ext cx="10533888" cy="765810"/>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的加速度大小之比为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的运动时间之比为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轴方向的位移大小之比为</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的水平位移大小之比为</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29_3#39ffcc720.choices?vop=1&amp;pid=d590d3d73&amp;color=0,0,0&amp;vtp=1&amp;bbb=1&amp;hs=1"/>
              <p:cNvSpPr>
                <a:spLocks noRot="1" noChangeAspect="1" noMove="1" noResize="1" noEditPoints="1" noAdjustHandles="1" noChangeArrowheads="1" noChangeShapeType="1" noTextEdit="1"/>
              </p:cNvSpPr>
              <p:nvPr/>
            </p:nvSpPr>
            <p:spPr>
              <a:xfrm>
                <a:off x="832104" y="2885632"/>
                <a:ext cx="10533888" cy="765810"/>
              </a:xfrm>
              <a:prstGeom prst="rect">
                <a:avLst/>
              </a:prstGeom>
              <a:blipFill>
                <a:blip r:embed="rId5"/>
                <a:stretch>
                  <a:fillRect l="-1389" b="-1904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31_1#39ffcc720?vop=1&amp;pid=d590d3d73&amp;color=0,0,0&amp;vtp=1&amp;bbb=1&amp;hb=1"/>
              <p:cNvSpPr/>
              <p:nvPr/>
            </p:nvSpPr>
            <p:spPr>
              <a:xfrm>
                <a:off x="832104" y="3654617"/>
                <a:ext cx="10533888" cy="1904873"/>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做平抛运动，加速度大小为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num>
                      <m:den>
                        <m:r>
                          <a:rPr lang="en-US" altLang="zh-CN" sz="1800" b="0" i="0">
                            <a:solidFill>
                              <a:srgbClr val="000000"/>
                            </a:solidFill>
                            <a:latin typeface="Cambria Math" pitchFamily="34" charset="0"/>
                            <a:ea typeface="Cambria Math" pitchFamily="34" charset="-122"/>
                            <a:cs typeface="Cambria Math" pitchFamily="34" charset="-120"/>
                          </a:rPr>
                          <m:t>𝑚</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的加速度大小之</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=1:</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，故A正确；设斜面高度为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h</m:t>
                        </m:r>
                      </m:num>
                      <m:den>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B错误；由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轴方向的位移大小之比为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，故C正确；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的水平位移大小</a:t>
                </a:r>
              </a:p>
              <a:p>
                <a:pPr latinLnBrk="1">
                  <a:lnSpc>
                    <a:spcPts val="4800"/>
                  </a:lnSpc>
                </a:pPr>
                <a:r>
                  <a:rPr lang="en-US" altLang="zh-CN"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h</m:t>
                                    </m:r>
                                  </m:num>
                                  <m:den>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den>
                                </m:f>
                              </m:e>
                            </m:d>
                          </m:e>
                          <m:sup>
                            <m:r>
                              <a:rPr lang="en-US" altLang="zh-CN" b="0" i="0">
                                <a:solidFill>
                                  <a:srgbClr val="000000"/>
                                </a:solidFill>
                                <a:latin typeface="Cambria Math" pitchFamily="34" charset="0"/>
                                <a:ea typeface="Cambria Math" pitchFamily="34" charset="-122"/>
                                <a:cs typeface="Cambria Math" pitchFamily="34" charset="-120"/>
                              </a:rPr>
                              <m:t>2</m:t>
                            </m:r>
                          </m:sup>
                        </m:sSup>
                      </m:e>
                    </m:rad>
                    <m:r>
                      <a:rPr lang="en-US" altLang="zh-CN" b="0" i="0">
                        <a:solidFill>
                          <a:srgbClr val="000000"/>
                        </a:solidFill>
                        <a:latin typeface="Cambria Math" pitchFamily="34" charset="0"/>
                        <a:ea typeface="Cambria Math" pitchFamily="34" charset="-122"/>
                        <a:cs typeface="Cambria Math" pitchFamily="34" charset="-120"/>
                      </a:rPr>
                      <m:t>&gt;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的水平位移大小之比不等于</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r>
                      <a:rPr lang="en-US" altLang="zh-CN"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6" name="QC_4_AS.31_1#39ffcc720?vop=1&amp;pid=d590d3d73&amp;color=0,0,0&amp;vtp=1&amp;bbb=1&amp;hb=1"/>
              <p:cNvSpPr>
                <a:spLocks noRot="1" noChangeAspect="1" noMove="1" noResize="1" noEditPoints="1" noAdjustHandles="1" noChangeArrowheads="1" noChangeShapeType="1" noTextEdit="1"/>
              </p:cNvSpPr>
              <p:nvPr/>
            </p:nvSpPr>
            <p:spPr>
              <a:xfrm>
                <a:off x="832104" y="3654617"/>
                <a:ext cx="10533888" cy="1904873"/>
              </a:xfrm>
              <a:prstGeom prst="rect">
                <a:avLst/>
              </a:prstGeom>
              <a:blipFill>
                <a:blip r:embed="rId6"/>
                <a:stretch>
                  <a:fillRect l="-1389" r="-1100" b="-256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2_1#8946a1cdf?vop=1&amp;pid=d590d3d73&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两球分别从半圆轨道顶端和斜面顶端以大小相等的初速度同时水平抛出</a:t>
                </a:r>
                <a:r>
                  <a:rPr lang="en-US" altLang="zh-CN" sz="1800" b="0" i="0">
                    <a:solidFill>
                      <a:srgbClr val="000000"/>
                    </a:solidFill>
                    <a:latin typeface="微软雅黑" pitchFamily="34" charset="0"/>
                    <a:ea typeface="微软雅黑" pitchFamily="34" charset="-122"/>
                    <a:cs typeface="微软雅黑" pitchFamily="34" charset="-120"/>
                  </a:rPr>
                  <a:t>，已知半圆轨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道的半径与斜面的竖直高度相等</a:t>
                </a:r>
                <a:r>
                  <a:rPr lang="en-US" altLang="zh-CN" b="0" i="0" dirty="0">
                    <a:solidFill>
                      <a:srgbClr val="000000"/>
                    </a:solidFill>
                    <a:latin typeface="微软雅黑" pitchFamily="34" charset="0"/>
                    <a:ea typeface="微软雅黑" pitchFamily="34" charset="-122"/>
                    <a:cs typeface="微软雅黑" pitchFamily="34" charset="-120"/>
                  </a:rPr>
                  <a:t>，斜面底边长是其竖直高度的2倍.若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球能落到斜面上，</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32_1#8946a1cdf?vop=1&amp;pid=d590d3d73&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1447" b="-19048"/>
                </a:stretch>
              </a:blipFill>
              <a:ln/>
            </p:spPr>
            <p:txBody>
              <a:bodyPr/>
              <a:lstStyle/>
              <a:p>
                <a:r>
                  <a:rPr lang="zh-CN" altLang="en-US">
                    <a:noFill/>
                  </a:rPr>
                  <a:t> </a:t>
                </a:r>
              </a:p>
            </p:txBody>
          </p:sp>
        </mc:Fallback>
      </mc:AlternateContent>
      <p:sp>
        <p:nvSpPr>
          <p:cNvPr id="3" name="QC_4_AN.33_1#8946a1cdf.bracket?vop=1&amp;pid=d590d3d73&amp;color=0,0,0&amp;vpa=11&amp;vtp=1&amp;bbb=1"/>
          <p:cNvSpPr/>
          <p:nvPr/>
        </p:nvSpPr>
        <p:spPr>
          <a:xfrm>
            <a:off x="10020013" y="19177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ABD</a:t>
            </a:r>
            <a:endParaRPr lang="en-US" altLang="zh-CN" dirty="0"/>
          </a:p>
        </p:txBody>
      </p:sp>
      <p:pic>
        <p:nvPicPr>
          <p:cNvPr id="4" name="QC_4_BD.32_2#8946a1cdf?htil=10&amp;vop=1&amp;pid=d590d3d7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544171" y="2410017"/>
            <a:ext cx="2231136"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2_3#8946a1cdf.choices?htil=10&amp;vop=1&amp;pid=d590d3d73&amp;color=0,0,0&amp;vtp=1&amp;bbb=1"/>
              <p:cNvSpPr/>
              <p:nvPr/>
            </p:nvSpPr>
            <p:spPr>
              <a:xfrm>
                <a:off x="832104" y="2283017"/>
                <a:ext cx="8174736"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两球可能同时落在半圆轨道和斜面上</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改变初速度的大小，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球落到斜面上时的速度方向和斜面的夹角不变</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改变初速度的大小，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球可能垂直撞在半圆轨道上</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两球同时落在半圆轨道和斜面上时，两球的速度方向垂直</a:t>
                </a:r>
                <a:endParaRPr lang="en-US" altLang="zh-CN" sz="1800" dirty="0"/>
              </a:p>
            </p:txBody>
          </p:sp>
        </mc:Choice>
        <mc:Fallback>
          <p:sp>
            <p:nvSpPr>
              <p:cNvPr id="5" name="QC_4_BD.32_3#8946a1cdf.choices?htil=10&amp;vop=1&amp;pid=d590d3d73&amp;color=0,0,0&amp;vtp=1&amp;bbb=1"/>
              <p:cNvSpPr>
                <a:spLocks noRot="1" noChangeAspect="1" noMove="1" noResize="1" noEditPoints="1" noAdjustHandles="1" noChangeArrowheads="1" noChangeShapeType="1" noTextEdit="1"/>
              </p:cNvSpPr>
              <p:nvPr/>
            </p:nvSpPr>
            <p:spPr>
              <a:xfrm>
                <a:off x="832104" y="2283017"/>
                <a:ext cx="8174736" cy="1608455"/>
              </a:xfrm>
              <a:prstGeom prst="rect">
                <a:avLst/>
              </a:prstGeom>
              <a:blipFill>
                <a:blip r:embed="rId5"/>
                <a:stretch>
                  <a:fillRect l="-1790" b="-91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4_1#8946a1cdf?vop=1&amp;pid=d590d3d73&amp;color=0,0,0&amp;vtp=1&amp;bt=1&amp;bbb=1&amp;hb=1"/>
              <p:cNvSpPr/>
              <p:nvPr/>
            </p:nvSpPr>
            <p:spPr>
              <a:xfrm>
                <a:off x="832104" y="1512000"/>
                <a:ext cx="10533888" cy="333248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【解析】如图甲所示，将半圆轨道与斜面轨道重叠在一起，若初速度合适，两球可同时落至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两球可同时落在半圆轨道和斜面上</a:t>
                </a:r>
                <a:r>
                  <a:rPr lang="en-US" altLang="zh-CN" sz="1800" b="0" i="0" dirty="0">
                    <a:solidFill>
                      <a:srgbClr val="000000"/>
                    </a:solidFill>
                    <a:latin typeface="微软雅黑" pitchFamily="34" charset="0"/>
                    <a:ea typeface="微软雅黑" pitchFamily="34" charset="-122"/>
                    <a:cs typeface="微软雅黑" pitchFamily="34" charset="-120"/>
                  </a:rPr>
                  <a:t>，故A正确；只要落至斜面上，位移偏转角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等于斜面倾角，</a:t>
                </a:r>
                <a:r>
                  <a:rPr lang="en-US" altLang="zh-CN" sz="1800" b="0" i="0">
                    <a:solidFill>
                      <a:srgbClr val="000000"/>
                    </a:solidFill>
                    <a:latin typeface="微软雅黑" pitchFamily="34" charset="0"/>
                    <a:ea typeface="微软雅黑" pitchFamily="34" charset="-122"/>
                    <a:cs typeface="微软雅黑" pitchFamily="34" charset="-120"/>
                  </a:rPr>
                  <a:t>保持不变，</a:t>
                </a:r>
              </a:p>
              <a:p>
                <a:pPr latinLnBrk="1">
                  <a:lnSpc>
                    <a:spcPts val="4300"/>
                  </a:lnSpc>
                </a:pPr>
                <a:r>
                  <a:rPr lang="en-US" altLang="zh-CN" sz="1800" b="0" i="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𝛽</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𝑦</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，速度转偏角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满足</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，对比可得</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𝛽</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保持不变，</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故改变初速度的大小</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球落到斜面上时的速度方向和斜面的夹角</a:t>
                </a:r>
                <a14:m>
                  <m:oMath xmlns:m="http://schemas.openxmlformats.org/officeDocument/2006/math">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𝛽</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保持不变，故B正确</a:t>
                </a:r>
                <a:r>
                  <a:rPr lang="en-US" altLang="zh-CN" sz="1800" b="0" i="0">
                    <a:solidFill>
                      <a:srgbClr val="000000"/>
                    </a:solidFill>
                    <a:latin typeface="微软雅黑" pitchFamily="34" charset="0"/>
                    <a:ea typeface="微软雅黑" pitchFamily="34" charset="-122"/>
                    <a:cs typeface="微软雅黑" pitchFamily="34" charset="-120"/>
                  </a:rPr>
                  <a:t>；如图乙所</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示</a:t>
                </a:r>
                <a:r>
                  <a:rPr lang="en-US" altLang="zh-CN" sz="1800" b="0" i="0" dirty="0">
                    <a:solidFill>
                      <a:srgbClr val="000000"/>
                    </a:solidFill>
                    <a:latin typeface="微软雅黑" pitchFamily="34" charset="0"/>
                    <a:ea typeface="微软雅黑" pitchFamily="34" charset="-122"/>
                    <a:cs typeface="微软雅黑" pitchFamily="34" charset="-120"/>
                  </a:rPr>
                  <a:t>，由平抛运动的推论可知，速度反向延长线过水平位移的中点</a:t>
                </a:r>
                <a:r>
                  <a:rPr lang="en-US" altLang="zh-CN" sz="1800" b="0" i="0">
                    <a:solidFill>
                      <a:srgbClr val="000000"/>
                    </a:solidFill>
                    <a:latin typeface="微软雅黑" pitchFamily="34" charset="0"/>
                    <a:ea typeface="微软雅黑" pitchFamily="34" charset="-122"/>
                    <a:cs typeface="微软雅黑" pitchFamily="34" charset="-120"/>
                  </a:rPr>
                  <a:t>，而撞在半圆轨道上时水平位移不可能等</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于直径</a:t>
                </a:r>
                <a:r>
                  <a:rPr lang="en-US" altLang="zh-CN" sz="1800" b="0" i="0" dirty="0">
                    <a:solidFill>
                      <a:srgbClr val="000000"/>
                    </a:solidFill>
                    <a:latin typeface="微软雅黑" pitchFamily="34" charset="0"/>
                    <a:ea typeface="微软雅黑" pitchFamily="34" charset="-122"/>
                    <a:cs typeface="微软雅黑" pitchFamily="34" charset="-120"/>
                  </a:rPr>
                  <a:t>，故该中点不可能是圆心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球不可能垂直撞在半圆轨道上，故C错误；由题意，结合选项</a:t>
                </a:r>
                <a:r>
                  <a:rPr lang="en-US" altLang="zh-CN" sz="1800" b="0" i="0">
                    <a:solidFill>
                      <a:srgbClr val="000000"/>
                    </a:solidFill>
                    <a:latin typeface="微软雅黑" pitchFamily="34" charset="0"/>
                    <a:ea typeface="微软雅黑" pitchFamily="34" charset="-122"/>
                    <a:cs typeface="微软雅黑" pitchFamily="34" charset="-120"/>
                  </a:rPr>
                  <a:t>A、</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的分析可知，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球落至斜面上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点时，满足</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𝛽</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𝛽</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，速度方向与水平方</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向夹角为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球运动轨迹与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球运动轨迹对称，落至半圆轨道时速度方向与水平方向夹角为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25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oMath>
                </a14:m>
                <a:r>
                  <a:rPr lang="zh-CN" altLang="en-US" b="0" i="0" kern="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两球同时落在半圆轨道和斜面上时，两球的速度方向垂直，故D正确.</a:t>
                </a:r>
                <a:endParaRPr lang="en-US" altLang="zh-CN" dirty="0"/>
              </a:p>
            </p:txBody>
          </p:sp>
        </mc:Choice>
        <mc:Fallback>
          <p:sp>
            <p:nvSpPr>
              <p:cNvPr id="2" name="QC_4_AS.34_1#8946a1cdf?vop=1&amp;pid=d590d3d73&amp;color=0,0,0&amp;vtp=1&amp;bt=1&amp;bbb=1&amp;hb=1"/>
              <p:cNvSpPr>
                <a:spLocks noRot="1" noChangeAspect="1" noMove="1" noResize="1" noEditPoints="1" noAdjustHandles="1" noChangeArrowheads="1" noChangeShapeType="1" noTextEdit="1"/>
              </p:cNvSpPr>
              <p:nvPr/>
            </p:nvSpPr>
            <p:spPr>
              <a:xfrm>
                <a:off x="832104" y="1512000"/>
                <a:ext cx="10533888" cy="3332480"/>
              </a:xfrm>
              <a:prstGeom prst="rect">
                <a:avLst/>
              </a:prstGeom>
              <a:blipFill>
                <a:blip r:embed="rId3"/>
                <a:stretch>
                  <a:fillRect l="-1389" t="-1280" r="-3472" b="-4205"/>
                </a:stretch>
              </a:blipFill>
              <a:ln/>
            </p:spPr>
            <p:txBody>
              <a:bodyPr/>
              <a:lstStyle/>
              <a:p>
                <a:r>
                  <a:rPr lang="zh-CN" altLang="en-US">
                    <a:noFill/>
                  </a:rPr>
                  <a:t> </a:t>
                </a:r>
              </a:p>
            </p:txBody>
          </p:sp>
        </mc:Fallback>
      </mc:AlternateContent>
      <p:pic>
        <p:nvPicPr>
          <p:cNvPr id="3" name="QC_4_AS.34_3#8946a1cdf?iti=1&amp;htil=1&amp;vop=1&amp;pid=d590d3d7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072384" y="5135057"/>
            <a:ext cx="786384" cy="5120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4_AS.34_4#8946a1cdf?iti=2&amp;htil=1&amp;vop=1&amp;pid=d590d3d73&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266176" y="4943033"/>
            <a:ext cx="932688" cy="704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AS.34_5#8946a1cdf?iti=1&amp;htil=1&amp;vop=1&amp;pid=d590d3d73&amp;color=0,0,0&amp;vtp=1"/>
          <p:cNvSpPr/>
          <p:nvPr/>
        </p:nvSpPr>
        <p:spPr>
          <a:xfrm>
            <a:off x="3325082" y="5774121"/>
            <a:ext cx="280988" cy="312166"/>
          </a:xfrm>
          <a:prstGeom prst="rect">
            <a:avLst/>
          </a:prstGeom>
          <a:noFill/>
          <a:ln/>
        </p:spPr>
        <p:txBody>
          <a:bodyPr wrap="square" lIns="0" tIns="0" rIns="0" bIns="0" rtlCol="0" anchor="t"/>
          <a:lstStyle/>
          <a:p>
            <a:pPr algn="ctr" latinLnBrk="1">
              <a:lnSpc>
                <a:spcPct val="123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6" name="QC_4_AS.34_6#8946a1cdf?iti=2&amp;htil=1&amp;vop=1&amp;pid=d590d3d73&amp;color=0,0,0&amp;vtp=1"/>
          <p:cNvSpPr/>
          <p:nvPr/>
        </p:nvSpPr>
        <p:spPr>
          <a:xfrm>
            <a:off x="8592026" y="5774121"/>
            <a:ext cx="280988" cy="312166"/>
          </a:xfrm>
          <a:prstGeom prst="rect">
            <a:avLst/>
          </a:prstGeom>
          <a:noFill/>
          <a:ln/>
        </p:spPr>
        <p:txBody>
          <a:bodyPr wrap="square" lIns="0" tIns="0" rIns="0" bIns="0" rtlCol="0" anchor="t"/>
          <a:lstStyle/>
          <a:p>
            <a:pPr algn="ctr" latinLnBrk="1">
              <a:lnSpc>
                <a:spcPct val="123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ce397f6c3.fixed?pid=07fc0eae8&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第五章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抛体运动</a:t>
            </a:r>
            <a:endParaRPr lang="en-US" altLang="zh-CN" sz="4400" dirty="0"/>
          </a:p>
        </p:txBody>
      </p:sp>
      <p:sp>
        <p:nvSpPr>
          <p:cNvPr id="3" name="C_2_BD#ce397f6c3.fixed?pid=07fc0eae8&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3900"/>
              </a:lnSpc>
            </a:pPr>
            <a:r>
              <a:rPr lang="en-US" altLang="zh-CN" sz="3200" b="0" i="0" dirty="0">
                <a:solidFill>
                  <a:srgbClr val="FFFFFF"/>
                </a:solidFill>
                <a:latin typeface="微软雅黑" pitchFamily="34" charset="0"/>
                <a:ea typeface="微软雅黑" pitchFamily="34" charset="-122"/>
                <a:cs typeface="微软雅黑" pitchFamily="34" charset="-120"/>
              </a:rPr>
              <a:t>全章上分</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5_1#e90b63ec1?vop=1&amp;pid=d590d3d73&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热气球是大型旅游景区中具有特色的观赏活动项目之一，如图所示，热气球静止于距水平地面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的高</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处</a:t>
                </a:r>
                <a:r>
                  <a:rPr lang="en-US" altLang="zh-CN" sz="1800" b="0" i="0" dirty="0">
                    <a:solidFill>
                      <a:srgbClr val="000000"/>
                    </a:solidFill>
                    <a:latin typeface="微软雅黑" pitchFamily="34" charset="0"/>
                    <a:ea typeface="微软雅黑" pitchFamily="34" charset="-122"/>
                    <a:cs typeface="微软雅黑" pitchFamily="34" charset="-120"/>
                  </a:rPr>
                  <a:t>，某旅客把质量为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的行李以相对地面水平向右的速度投出，速度大小为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，已知投出行李后热气球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含旅客）的总质量为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，获得相对地面水平向左的速度，大小为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𝑀</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，所受浮力不变，重力加速度为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不计阻力</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以下判断正确的有(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35_1#e90b63ec1?vop=1&amp;pid=d590d3d73&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2199" b="-9091"/>
                </a:stretch>
              </a:blipFill>
              <a:ln/>
            </p:spPr>
            <p:txBody>
              <a:bodyPr/>
              <a:lstStyle/>
              <a:p>
                <a:r>
                  <a:rPr lang="zh-CN" altLang="en-US">
                    <a:noFill/>
                  </a:rPr>
                  <a:t> </a:t>
                </a:r>
              </a:p>
            </p:txBody>
          </p:sp>
        </mc:Fallback>
      </mc:AlternateContent>
      <p:sp>
        <p:nvSpPr>
          <p:cNvPr id="3" name="QC_4_AN.36_1#e90b63ec1.bracket?vop=1&amp;pid=d590d3d73&amp;color=0,0,0&amp;vpa=12&amp;vtp=1&amp;bbb=1"/>
          <p:cNvSpPr/>
          <p:nvPr/>
        </p:nvSpPr>
        <p:spPr>
          <a:xfrm>
            <a:off x="4012660" y="27559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a:t>
            </a:r>
            <a:endParaRPr lang="en-US" altLang="zh-CN" dirty="0"/>
          </a:p>
        </p:txBody>
      </p:sp>
      <p:pic>
        <p:nvPicPr>
          <p:cNvPr id="4" name="QC_4_BD.35_2#e90b63ec1?htil=12&amp;vop=1&amp;pid=d590d3d7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311094" y="3253551"/>
            <a:ext cx="1170432"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5_3#e90b63ec1.choices?htil=12&amp;vop=1&amp;pid=d590d3d73&amp;color=0,0,0&amp;vtp=1&amp;bbb=1"/>
              <p:cNvSpPr/>
              <p:nvPr/>
            </p:nvSpPr>
            <p:spPr>
              <a:xfrm>
                <a:off x="832104" y="3126551"/>
                <a:ext cx="9226296" cy="2425700"/>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行李在空中运动的水平位移为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𝐻</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热气球的加速度大小为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𝑀</m:t>
                        </m:r>
                      </m:den>
                    </m:f>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，方向竖直向上</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行李落地时热气球的速度大小为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𝑀</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𝑔𝐻</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行李落地时与热气球间的距离为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𝐻</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𝑀</m:t>
                                    </m:r>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𝐻</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35_3#e90b63ec1.choices?htil=12&amp;vop=1&amp;pid=d590d3d73&amp;color=0,0,0&amp;vtp=1&amp;bbb=1"/>
              <p:cNvSpPr>
                <a:spLocks noRot="1" noChangeAspect="1" noMove="1" noResize="1" noEditPoints="1" noAdjustHandles="1" noChangeArrowheads="1" noChangeShapeType="1" noTextEdit="1"/>
              </p:cNvSpPr>
              <p:nvPr/>
            </p:nvSpPr>
            <p:spPr>
              <a:xfrm>
                <a:off x="832104" y="3126551"/>
                <a:ext cx="9226296" cy="2425700"/>
              </a:xfrm>
              <a:prstGeom prst="rect">
                <a:avLst/>
              </a:prstGeom>
              <a:blipFill>
                <a:blip r:embed="rId5"/>
                <a:stretch>
                  <a:fillRect l="-1586" b="-150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7_1#e90b63ec1?vop=1&amp;pid=d590d3d73&amp;color=0,0,0&amp;vtp=1&amp;bt=1&amp;bbb=1&amp;hb=1"/>
              <p:cNvSpPr/>
              <p:nvPr/>
            </p:nvSpPr>
            <p:spPr>
              <a:xfrm>
                <a:off x="832104" y="1508760"/>
                <a:ext cx="10533888" cy="3048000"/>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【解析】行李在空中做平抛运动，根据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，解得水平位移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𝐻</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a:t>
                </a:r>
                <a:r>
                  <a:rPr lang="en-US" altLang="zh-CN" sz="1800" b="0" i="0">
                    <a:solidFill>
                      <a:srgbClr val="000000"/>
                    </a:solidFill>
                    <a:latin typeface="微软雅黑" pitchFamily="34" charset="0"/>
                    <a:ea typeface="微软雅黑" pitchFamily="34" charset="-122"/>
                    <a:cs typeface="微软雅黑" pitchFamily="34" charset="-120"/>
                  </a:rPr>
                  <a:t>一开始，</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热气球静止</a:t>
                </a:r>
                <a:r>
                  <a:rPr lang="en-US" altLang="zh-CN" sz="1800" b="0" i="0" dirty="0">
                    <a:solidFill>
                      <a:srgbClr val="000000"/>
                    </a:solidFill>
                    <a:latin typeface="微软雅黑" pitchFamily="34" charset="0"/>
                    <a:ea typeface="微软雅黑" pitchFamily="34" charset="-122"/>
                    <a:cs typeface="微软雅黑" pitchFamily="34" charset="-120"/>
                  </a:rPr>
                  <a:t>，说明浮力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e>
                    </m:d>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，行李抛出后有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𝑀𝑎</m:t>
                    </m:r>
                  </m:oMath>
                </a14:m>
                <a:r>
                  <a:rPr lang="en-US" altLang="zh-CN" sz="1800" b="0" i="0" dirty="0">
                    <a:solidFill>
                      <a:srgbClr val="000000"/>
                    </a:solidFill>
                    <a:latin typeface="微软雅黑" pitchFamily="34" charset="0"/>
                    <a:ea typeface="微软雅黑" pitchFamily="34" charset="-122"/>
                    <a:cs typeface="微软雅黑" pitchFamily="34" charset="-120"/>
                  </a:rPr>
                  <a:t>，解得此时的加速度大小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𝑀</m:t>
                        </m:r>
                      </m:den>
                    </m:f>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，方</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向竖直向上</a:t>
                </a:r>
                <a:r>
                  <a:rPr lang="en-US" altLang="zh-CN" sz="1800" b="0" i="0" dirty="0">
                    <a:solidFill>
                      <a:srgbClr val="000000"/>
                    </a:solidFill>
                    <a:latin typeface="微软雅黑" pitchFamily="34" charset="0"/>
                    <a:ea typeface="微软雅黑" pitchFamily="34" charset="-122"/>
                    <a:cs typeface="微软雅黑" pitchFamily="34" charset="-120"/>
                  </a:rPr>
                  <a:t>，故B正确；行李落地时，热气球竖直方向的速度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𝑎𝑡</m:t>
                    </m:r>
                  </m:oMath>
                </a14:m>
                <a:r>
                  <a:rPr lang="en-US" altLang="zh-CN" sz="1800" b="0" i="0" dirty="0">
                    <a:solidFill>
                      <a:srgbClr val="000000"/>
                    </a:solidFill>
                    <a:latin typeface="微软雅黑" pitchFamily="34" charset="0"/>
                    <a:ea typeface="微软雅黑" pitchFamily="34" charset="-122"/>
                    <a:cs typeface="微软雅黑" pitchFamily="34" charset="-120"/>
                  </a:rPr>
                  <a:t>，合速度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49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𝑀</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𝑔𝐻</m:t>
                        </m:r>
                      </m:e>
                    </m:rad>
                  </m:oMath>
                </a14:m>
                <a:r>
                  <a:rPr lang="en-US" altLang="zh-CN" sz="1800" b="0" i="0" dirty="0">
                    <a:solidFill>
                      <a:srgbClr val="000000"/>
                    </a:solidFill>
                    <a:latin typeface="微软雅黑" pitchFamily="34" charset="0"/>
                    <a:ea typeface="微软雅黑" pitchFamily="34" charset="-122"/>
                    <a:cs typeface="微软雅黑" pitchFamily="34" charset="-120"/>
                  </a:rPr>
                  <a:t>，故C错误；热气球水平位移</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aseline="-10000">
                            <a:solidFill>
                              <a:srgbClr val="000000"/>
                            </a:solidFill>
                            <a:latin typeface="Cambria Math" panose="02040503050406030204" pitchFamily="18" charset="0"/>
                          </a:rPr>
                          <m:t>球</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，竖直位移</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aseline="-10000">
                            <a:solidFill>
                              <a:srgbClr val="000000"/>
                            </a:solidFill>
                            <a:latin typeface="Cambria Math" panose="02040503050406030204" pitchFamily="18" charset="0"/>
                          </a:rPr>
                          <m:t>球</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，行李落地时与热气球间距</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离为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𝑑</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aseline="-10000">
                                        <a:solidFill>
                                          <a:srgbClr val="000000"/>
                                        </a:solidFill>
                                        <a:latin typeface="Cambria Math" panose="02040503050406030204" pitchFamily="18" charset="0"/>
                                      </a:rPr>
                                      <m:t>球</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𝑥</m:t>
                                </m:r>
                              </m:e>
                            </m:d>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𝑦</m:t>
                                    </m:r>
                                  </m:e>
                                  <m:sub>
                                    <m:r>
                                      <a:rPr lang="en-US" altLang="zh-CN" baseline="-10000">
                                        <a:solidFill>
                                          <a:srgbClr val="000000"/>
                                        </a:solidFill>
                                        <a:latin typeface="Cambria Math" panose="02040503050406030204" pitchFamily="18" charset="0"/>
                                      </a:rPr>
                                      <m:t>球</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𝐻</m:t>
                                </m:r>
                              </m:e>
                            </m:d>
                          </m:e>
                          <m:sup>
                            <m:r>
                              <a:rPr lang="en-US" altLang="zh-CN" b="0" i="0">
                                <a:solidFill>
                                  <a:srgbClr val="000000"/>
                                </a:solidFill>
                                <a:latin typeface="Cambria Math" pitchFamily="34" charset="0"/>
                                <a:ea typeface="Cambria Math" pitchFamily="34" charset="-122"/>
                                <a:cs typeface="Cambria Math" pitchFamily="34" charset="-120"/>
                              </a:rPr>
                              <m:t>2</m:t>
                            </m:r>
                          </m:sup>
                        </m:sSup>
                      </m:e>
                    </m:rad>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𝑑</m:t>
                    </m:r>
                    <m:r>
                      <a:rPr lang="en-US" altLang="zh-CN" b="0" i="0">
                        <a:solidFill>
                          <a:srgbClr val="000000"/>
                        </a:solidFill>
                        <a:latin typeface="Cambria Math" pitchFamily="34" charset="0"/>
                        <a:ea typeface="Cambria Math" pitchFamily="34" charset="-122"/>
                        <a:cs typeface="Cambria Math" pitchFamily="34" charset="-120"/>
                      </a:rPr>
                      <m:t>=</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1+</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𝑚</m:t>
                            </m:r>
                          </m:num>
                          <m:den>
                            <m:r>
                              <a:rPr lang="en-US" altLang="zh-CN" b="0" i="0">
                                <a:solidFill>
                                  <a:srgbClr val="000000"/>
                                </a:solidFill>
                                <a:latin typeface="Cambria Math" pitchFamily="34" charset="0"/>
                                <a:ea typeface="Cambria Math" pitchFamily="34" charset="-122"/>
                                <a:cs typeface="Cambria Math" pitchFamily="34" charset="-120"/>
                              </a:rPr>
                              <m:t>𝑀</m:t>
                            </m:r>
                          </m:den>
                        </m:f>
                      </m:e>
                    </m:d>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𝐻</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r>
                              <a:rPr lang="en-US" altLang="zh-CN" b="0" i="0">
                                <a:solidFill>
                                  <a:srgbClr val="000000"/>
                                </a:solidFill>
                                <a:latin typeface="Cambria Math" pitchFamily="34" charset="0"/>
                                <a:ea typeface="Cambria Math" pitchFamily="34" charset="-122"/>
                                <a:cs typeface="Cambria Math" pitchFamily="34" charset="-120"/>
                              </a:rPr>
                              <m:t>𝑔</m:t>
                            </m:r>
                          </m:den>
                        </m:f>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𝐻</m:t>
                            </m:r>
                          </m:e>
                          <m:sup>
                            <m:r>
                              <a:rPr lang="en-US" altLang="zh-CN" b="0" i="0">
                                <a:solidFill>
                                  <a:srgbClr val="00000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37_1#e90b63ec1?vop=1&amp;pid=d590d3d73&amp;color=0,0,0&amp;vtp=1&amp;bt=1&amp;bbb=1&amp;hb=1"/>
              <p:cNvSpPr>
                <a:spLocks noRot="1" noChangeAspect="1" noMove="1" noResize="1" noEditPoints="1" noAdjustHandles="1" noChangeArrowheads="1" noChangeShapeType="1" noTextEdit="1"/>
              </p:cNvSpPr>
              <p:nvPr/>
            </p:nvSpPr>
            <p:spPr>
              <a:xfrm>
                <a:off x="832104" y="1508760"/>
                <a:ext cx="10533888" cy="3048000"/>
              </a:xfrm>
              <a:prstGeom prst="rect">
                <a:avLst/>
              </a:prstGeom>
              <a:blipFill>
                <a:blip r:embed="rId3"/>
                <a:stretch>
                  <a:fillRect l="-1389" r="-3009" b="-1000"/>
                </a:stretch>
              </a:blipFill>
              <a:ln/>
            </p:spPr>
            <p:txBody>
              <a:bodyPr/>
              <a:lstStyle/>
              <a:p>
                <a:r>
                  <a:rPr lang="zh-CN" altLang="en-US">
                    <a:noFill/>
                  </a:rPr>
                  <a:t> </a:t>
                </a:r>
              </a:p>
            </p:txBody>
          </p:sp>
        </mc:Fallback>
      </mc:AlternateContent>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C_3_BD#1adaf3a31?pid=ce397f6c3&amp;color=0,0,0&amp;vtp=1&amp;bt=1&amp;bbb=1"/>
          <p:cNvSpPr/>
          <p:nvPr/>
        </p:nvSpPr>
        <p:spPr>
          <a:xfrm>
            <a:off x="832104" y="1508760"/>
            <a:ext cx="10533888" cy="849376"/>
          </a:xfrm>
          <a:prstGeom prst="rect">
            <a:avLst/>
          </a:prstGeom>
          <a:noFill/>
          <a:ln/>
        </p:spPr>
        <p:txBody>
          <a:bodyPr wrap="none" lIns="0" tIns="0" rIns="0" bIns="0" rtlCol="0" anchor="t"/>
          <a:lstStyle/>
          <a:p>
            <a:pPr algn="l" latinLnBrk="1">
              <a:lnSpc>
                <a:spcPts val="3900"/>
              </a:lnSpc>
            </a:pPr>
            <a:r>
              <a:rPr lang="en-US" altLang="zh-CN" sz="2200" b="1" i="0" dirty="0">
                <a:solidFill>
                  <a:srgbClr val="000000"/>
                </a:solidFill>
                <a:latin typeface="微软雅黑" pitchFamily="34" charset="0"/>
                <a:ea typeface="微软雅黑" pitchFamily="34" charset="-122"/>
                <a:cs typeface="微软雅黑" pitchFamily="34" charset="-120"/>
              </a:rPr>
              <a:t>三、非选择题（本题共3小题，共36分）</a:t>
            </a:r>
            <a:endParaRPr lang="en-US" altLang="zh-CN" sz="2200" dirty="0"/>
          </a:p>
        </p:txBody>
      </p:sp>
      <mc:AlternateContent xmlns:mc="http://schemas.openxmlformats.org/markup-compatibility/2006">
        <mc:Choice xmlns:a14="http://schemas.microsoft.com/office/drawing/2010/main" Requires="a14">
          <p:sp>
            <p:nvSpPr>
              <p:cNvPr id="3" name="QO_4_BD.38_1#1df3bf27c?vop=1&amp;pid=1adaf3a31&amp;color=0,0,0&amp;vtp=1&amp;bbb=1&amp;hb=1"/>
              <p:cNvSpPr/>
              <p:nvPr/>
            </p:nvSpPr>
            <p:spPr>
              <a:xfrm>
                <a:off x="832104" y="2008625"/>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）利用实验室的斜槽等器材研究平抛运动.每次都使钢球在斜槽上同一位置自由滚下</a:t>
                </a:r>
                <a:r>
                  <a:rPr lang="en-US" altLang="zh-CN" sz="1800" b="0" i="0">
                    <a:solidFill>
                      <a:srgbClr val="000000"/>
                    </a:solidFill>
                    <a:latin typeface="微软雅黑" pitchFamily="34" charset="0"/>
                    <a:ea typeface="微软雅黑" pitchFamily="34" charset="-122"/>
                    <a:cs typeface="微软雅黑" pitchFamily="34" charset="-120"/>
                  </a:rPr>
                  <a:t>，要</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想得到钢球在空中做平抛运动的轨迹</a:t>
                </a:r>
                <a:r>
                  <a:rPr lang="en-US" altLang="zh-CN" sz="1800" b="0" i="0" dirty="0">
                    <a:solidFill>
                      <a:srgbClr val="000000"/>
                    </a:solidFill>
                    <a:latin typeface="微软雅黑" pitchFamily="34" charset="0"/>
                    <a:ea typeface="微软雅黑" pitchFamily="34" charset="-122"/>
                    <a:cs typeface="微软雅黑" pitchFamily="34" charset="-120"/>
                  </a:rPr>
                  <a:t>，就需设法用铅笔描出钢球经过的位置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每次使用铅笔记下钢球球心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在木板上的水平投影点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.通过多次实验</a:t>
                </a:r>
                <a:r>
                  <a:rPr lang="en-US" altLang="zh-CN" sz="1800" b="0" i="0">
                    <a:solidFill>
                      <a:srgbClr val="000000"/>
                    </a:solidFill>
                    <a:latin typeface="微软雅黑" pitchFamily="34" charset="0"/>
                    <a:ea typeface="微软雅黑" pitchFamily="34" charset="-122"/>
                    <a:cs typeface="微软雅黑" pitchFamily="34" charset="-120"/>
                  </a:rPr>
                  <a:t>，把在竖直白纸上记录的钢球的多个位置用平滑曲线连起来就得</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到了钢球做平抛运动的轨迹</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O_4_BD.38_1#1df3bf27c?vop=1&amp;pid=1adaf3a31&amp;color=0,0,0&amp;vtp=1&amp;bbb=1&amp;hb=1"/>
              <p:cNvSpPr>
                <a:spLocks noRot="1" noChangeAspect="1" noMove="1" noResize="1" noEditPoints="1" noAdjustHandles="1" noChangeArrowheads="1" noChangeShapeType="1" noTextEdit="1"/>
              </p:cNvSpPr>
              <p:nvPr/>
            </p:nvSpPr>
            <p:spPr>
              <a:xfrm>
                <a:off x="832104" y="2008625"/>
                <a:ext cx="10533888" cy="1611630"/>
              </a:xfrm>
              <a:prstGeom prst="rect">
                <a:avLst/>
              </a:prstGeom>
              <a:blipFill>
                <a:blip r:embed="rId3"/>
                <a:stretch>
                  <a:fillRect l="-1389" r="-752" b="-8679"/>
                </a:stretch>
              </a:blipFill>
              <a:ln/>
            </p:spPr>
            <p:txBody>
              <a:bodyPr/>
              <a:lstStyle/>
              <a:p>
                <a:r>
                  <a:rPr lang="zh-CN" altLang="en-US">
                    <a:noFill/>
                  </a:rPr>
                  <a:t> </a:t>
                </a:r>
              </a:p>
            </p:txBody>
          </p:sp>
        </mc:Fallback>
      </mc:AlternateContent>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5_BD.39_1#83f1590a6?vop=1&amp;pid=1df3bf27c&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（1）实验过程中，要建立直角坐标系，在下图中，</a:t>
            </a:r>
            <a:r>
              <a:rPr lang="en-US" altLang="zh-CN" sz="1800" b="0" i="0">
                <a:solidFill>
                  <a:srgbClr val="000000"/>
                </a:solidFill>
                <a:latin typeface="微软雅黑" pitchFamily="34" charset="0"/>
                <a:ea typeface="微软雅黑" pitchFamily="34" charset="-122"/>
                <a:cs typeface="微软雅黑" pitchFamily="34" charset="-120"/>
              </a:rPr>
              <a:t>坐标原点选择正确的是</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填字母）.</a:t>
            </a:r>
            <a:endParaRPr lang="en-US" altLang="zh-CN" sz="1800" dirty="0"/>
          </a:p>
        </p:txBody>
      </p:sp>
      <p:sp>
        <p:nvSpPr>
          <p:cNvPr id="3" name="QB_5_AN.40_1#83f1590a6.blank?vop=1&amp;pid=1df3bf27c&amp;color=0,0,0&amp;vpa=13&amp;vtp=1"/>
          <p:cNvSpPr/>
          <p:nvPr/>
        </p:nvSpPr>
        <p:spPr>
          <a:xfrm>
            <a:off x="8260810" y="1466850"/>
            <a:ext cx="341313" cy="363855"/>
          </a:xfrm>
          <a:prstGeom prst="rect">
            <a:avLst/>
          </a:prstGeom>
          <a:noFill/>
          <a:ln/>
        </p:spPr>
        <p:txBody>
          <a:bodyPr wrap="none" lIns="0" tIns="0" rIns="0" bIns="0" rtlCol="0" anchor="t"/>
          <a:lstStyle/>
          <a:p>
            <a:pPr algn="ctr" latinLnBrk="1">
              <a:lnSpc>
                <a:spcPts val="3200"/>
              </a:lnSpc>
            </a:pPr>
            <a:r>
              <a:rPr lang="en-US" altLang="zh-CN" b="0" i="0" dirty="0">
                <a:solidFill>
                  <a:srgbClr val="FF0000"/>
                </a:solidFill>
                <a:latin typeface="微软雅黑" pitchFamily="34" charset="0"/>
                <a:ea typeface="微软雅黑" pitchFamily="34" charset="-122"/>
                <a:cs typeface="微软雅黑" pitchFamily="34" charset="-120"/>
              </a:rPr>
              <a:t>D</a:t>
            </a:r>
            <a:endParaRPr lang="en-US" altLang="zh-CN" dirty="0"/>
          </a:p>
        </p:txBody>
      </p:sp>
      <p:pic>
        <p:nvPicPr>
          <p:cNvPr id="4" name="QB_5_BD.39_2#83f1590a6?vop=1&amp;pid=1df3bf27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26280" y="2002790"/>
            <a:ext cx="3145536" cy="3246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AS.41_1#83f1590a6?vop=1&amp;pid=1df3bf27c&amp;color=0,0,0&amp;vtp=1&amp;bbb=1"/>
          <p:cNvSpPr/>
          <p:nvPr/>
        </p:nvSpPr>
        <p:spPr>
          <a:xfrm>
            <a:off x="832104" y="538099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【解析】建立坐标系时，应以钢球在斜槽末端时球心在竖直面上的投影为坐标原点，故选D.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42_1#adc7ddbba?vop=1&amp;pid=1df3bf27c&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（2）研究平抛运动，</a:t>
            </a:r>
            <a:r>
              <a:rPr lang="en-US" altLang="zh-CN" sz="1800" b="0" i="0">
                <a:solidFill>
                  <a:srgbClr val="000000"/>
                </a:solidFill>
                <a:latin typeface="微软雅黑" pitchFamily="34" charset="0"/>
                <a:ea typeface="微软雅黑" pitchFamily="34" charset="-122"/>
                <a:cs typeface="微软雅黑" pitchFamily="34" charset="-120"/>
              </a:rPr>
              <a:t>下面做法可以减小实验误差的是</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填字母）.</a:t>
            </a:r>
            <a:endParaRPr lang="en-US" altLang="zh-CN" sz="1800" dirty="0"/>
          </a:p>
        </p:txBody>
      </p:sp>
      <p:sp>
        <p:nvSpPr>
          <p:cNvPr id="3" name="QC_5_AN.43_1#adc7ddbba.blank?vop=1&amp;pid=1df3bf27c&amp;color=0,0,0&amp;vpa=14&amp;vtp=1"/>
          <p:cNvSpPr/>
          <p:nvPr/>
        </p:nvSpPr>
        <p:spPr>
          <a:xfrm>
            <a:off x="6203410" y="14668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5_BD.42_2#adc7ddbba.choices?vop=1&amp;pid=1df3bf27c&amp;color=0,0,0&amp;vtp=1&amp;bbb=1"/>
          <p:cNvSpPr/>
          <p:nvPr/>
        </p:nvSpPr>
        <p:spPr>
          <a:xfrm>
            <a:off x="832104" y="192278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尽量减小钢球与斜槽间的摩擦</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使用密度小、体积大的钢球</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调整斜槽使钢球可在斜槽末端保持静止</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观察钢球下落时，应通过俯视记录钢球经过的位置</a:t>
            </a:r>
            <a:endParaRPr lang="en-US" altLang="zh-CN" sz="1800" dirty="0"/>
          </a:p>
        </p:txBody>
      </p:sp>
      <p:sp>
        <p:nvSpPr>
          <p:cNvPr id="5" name="QC_5_AS.44_1#adc7ddbba?vop=1&amp;pid=1df3bf27c&amp;color=0,0,0&amp;vtp=1&amp;bbb=1&amp;hb=1"/>
          <p:cNvSpPr/>
          <p:nvPr/>
        </p:nvSpPr>
        <p:spPr>
          <a:xfrm>
            <a:off x="832104" y="3573780"/>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【解析】该实验要求钢球每次抛出的初速度要相同而且水平，因此要求钢球从同一位置静止释放</a:t>
            </a:r>
            <a:r>
              <a:rPr lang="en-US" altLang="zh-CN" sz="1800" b="0" i="0">
                <a:solidFill>
                  <a:srgbClr val="000000"/>
                </a:solidFill>
                <a:latin typeface="微软雅黑" pitchFamily="34" charset="0"/>
                <a:ea typeface="微软雅黑" pitchFamily="34" charset="-122"/>
                <a:cs typeface="微软雅黑" pitchFamily="34" charset="-120"/>
              </a:rPr>
              <a:t>，钢球与</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斜槽间的摩擦对实验没有影响</a:t>
            </a:r>
            <a:r>
              <a:rPr lang="en-US" altLang="zh-CN" sz="1800" b="0" i="0" dirty="0">
                <a:solidFill>
                  <a:srgbClr val="000000"/>
                </a:solidFill>
                <a:latin typeface="微软雅黑" pitchFamily="34" charset="0"/>
                <a:ea typeface="微软雅黑" pitchFamily="34" charset="-122"/>
                <a:cs typeface="微软雅黑" pitchFamily="34" charset="-120"/>
              </a:rPr>
              <a:t>，故A错误；使用密度大、</a:t>
            </a:r>
            <a:r>
              <a:rPr lang="en-US" altLang="zh-CN" sz="1800" b="0" i="0">
                <a:solidFill>
                  <a:srgbClr val="000000"/>
                </a:solidFill>
                <a:latin typeface="微软雅黑" pitchFamily="34" charset="0"/>
                <a:ea typeface="微软雅黑" pitchFamily="34" charset="-122"/>
                <a:cs typeface="微软雅黑" pitchFamily="34" charset="-120"/>
              </a:rPr>
              <a:t>体积小的钢球可以减小做平抛运动时的空气阻力，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B错误；调整斜槽使钢球可在斜槽末端保持静止，确保钢球从斜槽末端水平抛出，故C正确</a:t>
            </a:r>
            <a:r>
              <a:rPr lang="en-US" altLang="zh-CN" sz="1800" b="0" i="0">
                <a:solidFill>
                  <a:srgbClr val="000000"/>
                </a:solidFill>
                <a:latin typeface="微软雅黑" pitchFamily="34" charset="0"/>
                <a:ea typeface="微软雅黑" pitchFamily="34" charset="-122"/>
                <a:cs typeface="微软雅黑" pitchFamily="34" charset="-120"/>
              </a:rPr>
              <a:t>；观察钢球</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下落时</a:t>
            </a:r>
            <a:r>
              <a:rPr lang="en-US" altLang="zh-CN" b="0" i="0" dirty="0">
                <a:solidFill>
                  <a:srgbClr val="000000"/>
                </a:solidFill>
                <a:latin typeface="微软雅黑" pitchFamily="34" charset="0"/>
                <a:ea typeface="微软雅黑" pitchFamily="34" charset="-122"/>
                <a:cs typeface="微软雅黑" pitchFamily="34" charset="-120"/>
              </a:rPr>
              <a:t>，应通过平视记录钢球经过的位置，故D错误.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5_1#8ac1fded7?vop=1&amp;pid=1df3bf27c&amp;color=0,0,0&amp;vtp=1&amp;bt=1&amp;bbb=1&amp;hb=1"/>
              <p:cNvSpPr/>
              <p:nvPr/>
            </p:nvSpPr>
            <p:spPr>
              <a:xfrm>
                <a:off x="832104" y="1512000"/>
                <a:ext cx="10533888"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（3）若某同学只记录了钢球运动过程中的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三点的位置，取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点为坐标原点</a:t>
                </a:r>
                <a:r>
                  <a:rPr lang="en-US" altLang="zh-CN" sz="1800" b="0" i="0">
                    <a:solidFill>
                      <a:srgbClr val="000000"/>
                    </a:solidFill>
                    <a:latin typeface="微软雅黑" pitchFamily="34" charset="0"/>
                    <a:ea typeface="微软雅黑" pitchFamily="34" charset="-122"/>
                    <a:cs typeface="微软雅黑" pitchFamily="34" charset="-120"/>
                  </a:rPr>
                  <a:t>，各点的位置坐标如</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图所示</a:t>
                </a:r>
                <a14:m>
                  <m:oMath xmlns:m="http://schemas.openxmlformats.org/officeDocument/2006/math">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，则可推算出：</a:t>
                </a:r>
                <a:endParaRPr lang="en-US" altLang="zh-CN" dirty="0"/>
              </a:p>
            </p:txBody>
          </p:sp>
        </mc:Choice>
        <mc:Fallback>
          <p:sp>
            <p:nvSpPr>
              <p:cNvPr id="2" name="QO_5_BD.45_1#8ac1fded7?vop=1&amp;pid=1df3bf27c&amp;color=0,0,0&amp;vtp=1&amp;bt=1&amp;bbb=1&amp;hb=1"/>
              <p:cNvSpPr>
                <a:spLocks noRot="1" noChangeAspect="1" noMove="1" noResize="1" noEditPoints="1" noAdjustHandles="1" noChangeArrowheads="1" noChangeShapeType="1" noTextEdit="1"/>
              </p:cNvSpPr>
              <p:nvPr/>
            </p:nvSpPr>
            <p:spPr>
              <a:xfrm>
                <a:off x="832104" y="1512000"/>
                <a:ext cx="10533888" cy="772859"/>
              </a:xfrm>
              <a:prstGeom prst="rect">
                <a:avLst/>
              </a:prstGeom>
              <a:blipFill>
                <a:blip r:embed="rId3"/>
                <a:stretch>
                  <a:fillRect l="-1389" b="-18110"/>
                </a:stretch>
              </a:blipFill>
              <a:ln/>
            </p:spPr>
            <p:txBody>
              <a:bodyPr/>
              <a:lstStyle/>
              <a:p>
                <a:r>
                  <a:rPr lang="zh-CN" altLang="en-US">
                    <a:noFill/>
                  </a:rPr>
                  <a:t> </a:t>
                </a:r>
              </a:p>
            </p:txBody>
          </p:sp>
        </mc:Fallback>
      </mc:AlternateContent>
      <p:pic>
        <p:nvPicPr>
          <p:cNvPr id="3" name="QO_5_BD.45_2#8ac1fded7?vop=1&amp;pid=1df3bf27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39512" y="2422717"/>
            <a:ext cx="1719072"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6_BD.46_1#849152a95?vop=1&amp;pid=8ac1fded7&amp;color=0,0,0&amp;vtp=1&amp;bbb=1"/>
              <p:cNvSpPr/>
              <p:nvPr/>
            </p:nvSpPr>
            <p:spPr>
              <a:xfrm>
                <a:off x="832104" y="4048317"/>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①横坐标为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800" b="0" i="0">
                    <a:solidFill>
                      <a:srgbClr val="000000"/>
                    </a:solidFill>
                    <a:latin typeface="微软雅黑" pitchFamily="34" charset="0"/>
                    <a:ea typeface="微软雅黑" pitchFamily="34" charset="-122"/>
                    <a:cs typeface="微软雅黑" pitchFamily="34" charset="-120"/>
                  </a:rPr>
                  <a:t>的点的纵坐标理论上应为</a:t>
                </a:r>
                <a:r>
                  <a:rPr lang="en-US" altLang="zh-CN" sz="1800" i="0">
                    <a:solidFill>
                      <a:srgbClr val="000000"/>
                    </a:solidFill>
                    <a:latin typeface="SimSun" pitchFamily="34" charset="0"/>
                    <a:ea typeface="SimSun" pitchFamily="34" charset="-122"/>
                    <a:cs typeface="SimSun" pitchFamily="34" charset="-120"/>
                  </a:rPr>
                  <a:t>____</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B_6_BD.46_1#849152a95?vop=1&amp;pid=8ac1fded7&amp;color=0,0,0&amp;vtp=1&amp;bbb=1"/>
              <p:cNvSpPr>
                <a:spLocks noRot="1" noChangeAspect="1" noMove="1" noResize="1" noEditPoints="1" noAdjustHandles="1" noChangeArrowheads="1" noChangeShapeType="1" noTextEdit="1"/>
              </p:cNvSpPr>
              <p:nvPr/>
            </p:nvSpPr>
            <p:spPr>
              <a:xfrm>
                <a:off x="832104" y="4048317"/>
                <a:ext cx="10533888" cy="360680"/>
              </a:xfrm>
              <a:prstGeom prst="rect">
                <a:avLst/>
              </a:prstGeom>
              <a:blipFill>
                <a:blip r:embed="rId5"/>
                <a:stretch>
                  <a:fillRect l="-1389" t="-3390" b="-40678"/>
                </a:stretch>
              </a:blipFill>
              <a:ln/>
            </p:spPr>
            <p:txBody>
              <a:bodyPr/>
              <a:lstStyle/>
              <a:p>
                <a:r>
                  <a:rPr lang="zh-CN" altLang="en-US">
                    <a:noFill/>
                  </a:rPr>
                  <a:t> </a:t>
                </a:r>
              </a:p>
            </p:txBody>
          </p:sp>
        </mc:Fallback>
      </mc:AlternateContent>
      <p:sp>
        <p:nvSpPr>
          <p:cNvPr id="5" name="QB_6_AN.47_1#849152a95.blank?vop=1&amp;pid=8ac1fded7&amp;color=0,0,0&amp;vpa=15&amp;vtp=1&amp;bbb=1"/>
          <p:cNvSpPr/>
          <p:nvPr/>
        </p:nvSpPr>
        <p:spPr>
          <a:xfrm>
            <a:off x="5077873" y="4006407"/>
            <a:ext cx="433388" cy="363855"/>
          </a:xfrm>
          <a:prstGeom prst="rect">
            <a:avLst/>
          </a:prstGeom>
          <a:noFill/>
          <a:ln/>
        </p:spPr>
        <p:txBody>
          <a:bodyPr wrap="none" lIns="0" tIns="0" rIns="0" bIns="0" rtlCol="0" anchor="t"/>
          <a:lstStyle/>
          <a:p>
            <a:pPr algn="ctr" latinLnBrk="1">
              <a:lnSpc>
                <a:spcPts val="3200"/>
              </a:lnSpc>
            </a:pPr>
            <a:r>
              <a:rPr lang="en-US" altLang="zh-CN" b="0" i="0" dirty="0">
                <a:solidFill>
                  <a:srgbClr val="FF0000"/>
                </a:solidFill>
                <a:latin typeface="微软雅黑" pitchFamily="34" charset="0"/>
                <a:ea typeface="微软雅黑" pitchFamily="34" charset="-122"/>
                <a:cs typeface="微软雅黑" pitchFamily="34" charset="-120"/>
              </a:rPr>
              <a:t>75</a:t>
            </a:r>
            <a:endParaRPr lang="en-US" altLang="zh-CN" dirty="0"/>
          </a:p>
        </p:txBody>
      </p:sp>
      <mc:AlternateContent xmlns:mc="http://schemas.openxmlformats.org/markup-compatibility/2006">
        <mc:Choice xmlns:a14="http://schemas.microsoft.com/office/drawing/2010/main" Requires="a14">
          <p:sp>
            <p:nvSpPr>
              <p:cNvPr id="6" name="QB_6_AS.48_1#849152a95?vop=1&amp;pid=8ac1fded7&amp;color=0,0,0&amp;vtp=1&amp;bbb=1&amp;hb=1"/>
              <p:cNvSpPr/>
              <p:nvPr/>
            </p:nvSpPr>
            <p:spPr>
              <a:xfrm>
                <a:off x="832104" y="4412807"/>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【解析】钢球做平抛运动，在水平方向上做匀速直线运动，根据横坐标可知钢球通过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和横坐标为</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的点的时间间隔都相等，在竖直方向上做自由落体运动，</a:t>
                </a:r>
                <a:r>
                  <a:rPr lang="en-US" altLang="zh-CN" sz="1800" b="0" i="0">
                    <a:solidFill>
                      <a:srgbClr val="000000"/>
                    </a:solidFill>
                    <a:latin typeface="微软雅黑" pitchFamily="34" charset="0"/>
                    <a:ea typeface="微软雅黑" pitchFamily="34" charset="-122"/>
                    <a:cs typeface="微软雅黑" pitchFamily="34" charset="-120"/>
                  </a:rPr>
                  <a:t>连续相等时间内下落高度差相等，</a:t>
                </a:r>
              </a:p>
              <a:p>
                <a:pPr latinLnBrk="1">
                  <a:lnSpc>
                    <a:spcPts val="33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40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e>
                    </m:d>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800" b="0" i="0" dirty="0">
                    <a:solidFill>
                      <a:srgbClr val="000000"/>
                    </a:solidFill>
                    <a:latin typeface="微软雅黑" pitchFamily="34" charset="0"/>
                    <a:ea typeface="微软雅黑" pitchFamily="34" charset="-122"/>
                    <a:cs typeface="微软雅黑" pitchFamily="34" charset="-120"/>
                  </a:rPr>
                  <a:t>，故横坐标为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的点的纵坐标理论上应为</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𝑦</m:t>
                    </m:r>
                    <m:r>
                      <a:rPr lang="en-US" altLang="zh-CN" b="0" i="0">
                        <a:solidFill>
                          <a:srgbClr val="000000"/>
                        </a:solidFill>
                        <a:latin typeface="Cambria Math" pitchFamily="34" charset="0"/>
                        <a:ea typeface="Cambria Math" pitchFamily="34" charset="-122"/>
                        <a:cs typeface="Cambria Math" pitchFamily="34" charset="-120"/>
                      </a:rPr>
                      <m:t>=</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40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cm</m:t>
                        </m:r>
                        <m:r>
                          <a:rPr lang="en-US" altLang="zh-CN" b="0" i="0">
                            <a:solidFill>
                              <a:srgbClr val="000000"/>
                            </a:solidFill>
                            <a:latin typeface="Cambria Math" pitchFamily="34" charset="0"/>
                            <a:ea typeface="Cambria Math" pitchFamily="34" charset="-122"/>
                            <a:cs typeface="Cambria Math" pitchFamily="34" charset="-120"/>
                          </a:rPr>
                          <m:t>−15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cm</m:t>
                        </m:r>
                      </m:e>
                    </m:d>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cm</m:t>
                    </m:r>
                    <m:r>
                      <a:rPr lang="en-US" altLang="zh-CN" b="0" i="0">
                        <a:solidFill>
                          <a:srgbClr val="000000"/>
                        </a:solidFill>
                        <a:latin typeface="Cambria Math" pitchFamily="34" charset="0"/>
                        <a:ea typeface="Cambria Math" pitchFamily="34" charset="-122"/>
                        <a:cs typeface="Cambria Math" pitchFamily="34" charset="-120"/>
                      </a:rPr>
                      <m:t>+40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cm</m:t>
                    </m:r>
                    <m:r>
                      <a:rPr lang="en-US" altLang="zh-CN" b="0" i="0">
                        <a:solidFill>
                          <a:srgbClr val="000000"/>
                        </a:solidFill>
                        <a:latin typeface="Cambria Math" pitchFamily="34" charset="0"/>
                        <a:ea typeface="Cambria Math" pitchFamily="34" charset="-122"/>
                        <a:cs typeface="Cambria Math" pitchFamily="34" charset="-120"/>
                      </a:rPr>
                      <m:t>=75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B_6_AS.48_1#849152a95?vop=1&amp;pid=8ac1fded7&amp;color=0,0,0&amp;vtp=1&amp;bbb=1&amp;hb=1"/>
              <p:cNvSpPr>
                <a:spLocks noRot="1" noChangeAspect="1" noMove="1" noResize="1" noEditPoints="1" noAdjustHandles="1" noChangeArrowheads="1" noChangeShapeType="1" noTextEdit="1"/>
              </p:cNvSpPr>
              <p:nvPr/>
            </p:nvSpPr>
            <p:spPr>
              <a:xfrm>
                <a:off x="832104" y="4412807"/>
                <a:ext cx="10533888" cy="1611630"/>
              </a:xfrm>
              <a:prstGeom prst="rect">
                <a:avLst/>
              </a:prstGeom>
              <a:blipFill>
                <a:blip r:embed="rId6"/>
                <a:stretch>
                  <a:fillRect l="-1389" r="-1273"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9_1#ddd5fe13b?vop=1&amp;pid=8ac1fded7&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②钢球经过</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点时的速度大小</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___</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（结果保留根号）；</a:t>
                </a:r>
                <a:endParaRPr lang="en-US" altLang="zh-CN" sz="1800" dirty="0">
                  <a:solidFill>
                    <a:srgbClr val="000000"/>
                  </a:solidFill>
                </a:endParaRPr>
              </a:p>
            </p:txBody>
          </p:sp>
        </mc:Choice>
        <mc:Fallback>
          <p:sp>
            <p:nvSpPr>
              <p:cNvPr id="2" name="QB_6_BD.49_1#ddd5fe13b?vop=1&amp;pid=8ac1fded7&amp;color=0,0,0&amp;vtp=1&amp;bt=1&amp;bbb=1"/>
              <p:cNvSpPr>
                <a:spLocks noRot="1" noChangeAspect="1" noMove="1" noResize="1" noEditPoints="1" noAdjustHandles="1" noChangeArrowheads="1" noChangeShapeType="1" noTextEdit="1"/>
              </p:cNvSpPr>
              <p:nvPr/>
            </p:nvSpPr>
            <p:spPr>
              <a:xfrm>
                <a:off x="832104" y="1508760"/>
                <a:ext cx="10533888" cy="360680"/>
              </a:xfrm>
              <a:prstGeom prst="rect">
                <a:avLst/>
              </a:prstGeom>
              <a:blipFill>
                <a:blip r:embed="rId3"/>
                <a:stretch>
                  <a:fillRect l="-1389" t="-3390"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50_1#ddd5fe13b.blank?vop=1&amp;pid=8ac1fded7&amp;color=0,0,0&amp;vpa=16&amp;vtp=1&amp;bbb=1"/>
              <p:cNvSpPr/>
              <p:nvPr/>
            </p:nvSpPr>
            <p:spPr>
              <a:xfrm>
                <a:off x="4245611" y="1511681"/>
                <a:ext cx="394589" cy="298450"/>
              </a:xfrm>
              <a:prstGeom prst="rect">
                <a:avLst/>
              </a:prstGeom>
              <a:noFill/>
              <a:ln/>
            </p:spPr>
            <p:txBody>
              <a:bodyPr wrap="none" lIns="0" tIns="0" rIns="0" bIns="0" rtlCol="0" anchor="t"/>
              <a:lstStyle/>
              <a:p>
                <a:pPr algn="ctr" latinLnBrk="1">
                  <a:lnSpc>
                    <a:spcPts val="2600"/>
                  </a:lnSpc>
                </a:pPr>
                <a14:m>
                  <m:oMath xmlns:m="http://schemas.openxmlformats.org/officeDocument/2006/math">
                    <m:rad>
                      <m:radPr>
                        <m:degHide m:val="on"/>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FF0000"/>
                            </a:solidFill>
                            <a:latin typeface="Cambria Math" pitchFamily="34" charset="0"/>
                            <a:ea typeface="Cambria Math" pitchFamily="34" charset="-122"/>
                            <a:cs typeface="Cambria Math" pitchFamily="34" charset="-120"/>
                          </a:rPr>
                          <m:t>5</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6_AN.50_1#ddd5fe13b.blank?vop=1&amp;pid=8ac1fded7&amp;color=0,0,0&amp;vpa=16&amp;vtp=1&amp;bbb=1"/>
              <p:cNvSpPr>
                <a:spLocks noRot="1" noChangeAspect="1" noMove="1" noResize="1" noEditPoints="1" noAdjustHandles="1" noChangeArrowheads="1" noChangeShapeType="1" noTextEdit="1"/>
              </p:cNvSpPr>
              <p:nvPr/>
            </p:nvSpPr>
            <p:spPr>
              <a:xfrm>
                <a:off x="4245611" y="1511681"/>
                <a:ext cx="394589" cy="298450"/>
              </a:xfrm>
              <a:prstGeom prst="rect">
                <a:avLst/>
              </a:prstGeom>
              <a:blipFill>
                <a:blip r:embed="rId4"/>
                <a:stretch>
                  <a:fillRect r="-9231" b="-1224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51_1#ddd5fe13b?vop=1&amp;pid=8ac1fded7&amp;color=0,0,0&amp;vtp=1&amp;bbb=1&amp;hb=1"/>
              <p:cNvSpPr/>
              <p:nvPr/>
            </p:nvSpPr>
            <p:spPr>
              <a:xfrm>
                <a:off x="832104" y="1875790"/>
                <a:ext cx="10533888" cy="16891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【解析】钢球做平抛运动，在竖直方向上做自由落体运动，由</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r>
                      <a:rPr lang="en-US" altLang="zh-CN" sz="1800" b="0" i="0" smtClean="0">
                        <a:solidFill>
                          <a:srgbClr val="000000"/>
                        </a:solidFill>
                        <a:latin typeface="Cambria Math" pitchFamily="34" charset="0"/>
                        <a:ea typeface="Cambria Math" pitchFamily="34" charset="-122"/>
                        <a:cs typeface="Cambria Math" pitchFamily="34" charset="-120"/>
                      </a:rPr>
                      <m:t>𝑦</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𝑔</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，可得</a:t>
                </a:r>
              </a:p>
              <a:p>
                <a:pPr latinLnBrk="1">
                  <a:lnSpc>
                    <a:spcPts val="51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𝑡</m:t>
                    </m:r>
                    <m:r>
                      <a:rPr lang="en-US" altLang="zh-CN" sz="1800"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𝑦</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r>
                      <a:rPr lang="en-US" altLang="zh-CN" sz="1800"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0.40−0.15</m:t>
                                </m:r>
                              </m:e>
                            </m:d>
                            <m:r>
                              <a:rPr lang="en-US" altLang="zh-CN" sz="1800" b="0" i="0">
                                <a:solidFill>
                                  <a:srgbClr val="000000"/>
                                </a:solidFill>
                                <a:latin typeface="Cambria Math" pitchFamily="34" charset="0"/>
                                <a:ea typeface="Cambria Math" pitchFamily="34" charset="-122"/>
                                <a:cs typeface="Cambria Math" pitchFamily="34" charset="-120"/>
                              </a:rPr>
                              <m:t>−0.15</m:t>
                            </m:r>
                          </m:num>
                          <m:den>
                            <m:r>
                              <a:rPr lang="en-US" altLang="zh-CN" sz="1800" b="0" i="0">
                                <a:solidFill>
                                  <a:srgbClr val="000000"/>
                                </a:solidFill>
                                <a:latin typeface="Cambria Math" pitchFamily="34" charset="0"/>
                                <a:ea typeface="Cambria Math" pitchFamily="34" charset="-122"/>
                                <a:cs typeface="Cambria Math" pitchFamily="34" charset="-120"/>
                              </a:rPr>
                              <m:t>10</m:t>
                            </m:r>
                          </m:den>
                        </m:f>
                      </m:e>
                    </m:rad>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r>
                      <a:rPr lang="en-US" altLang="zh-CN" sz="1800" b="0" i="0" smtClean="0">
                        <a:solidFill>
                          <a:srgbClr val="000000"/>
                        </a:solidFill>
                        <a:latin typeface="Cambria Math" pitchFamily="34" charset="0"/>
                        <a:ea typeface="Cambria Math" pitchFamily="34" charset="-122"/>
                        <a:cs typeface="Cambria Math" pitchFamily="34" charset="-120"/>
                      </a:rPr>
                      <m:t>=0.1</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，平抛运动的初速度</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𝐴𝐵</m:t>
                            </m:r>
                          </m:sub>
                        </m:sSub>
                      </m:num>
                      <m:den>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0.10</m:t>
                        </m:r>
                      </m:num>
                      <m:den>
                        <m:r>
                          <a:rPr lang="en-US" altLang="zh-CN" sz="1800" b="0" i="0">
                            <a:solidFill>
                              <a:srgbClr val="000000"/>
                            </a:solidFill>
                            <a:latin typeface="Cambria Math" pitchFamily="34" charset="0"/>
                            <a:ea typeface="Cambria Math" pitchFamily="34" charset="-122"/>
                            <a:cs typeface="Cambria Math" pitchFamily="34" charset="-120"/>
                          </a:rPr>
                          <m:t>0.1</m:t>
                        </m:r>
                      </m:den>
                    </m:f>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r>
                      <a:rPr lang="en-US" altLang="zh-CN" sz="1800" b="0" i="0" smtClean="0">
                        <a:solidFill>
                          <a:srgbClr val="000000"/>
                        </a:solidFill>
                        <a:latin typeface="Cambria Math" pitchFamily="34" charset="0"/>
                        <a:ea typeface="Cambria Math" pitchFamily="34" charset="-122"/>
                        <a:cs typeface="Cambria Math" pitchFamily="34" charset="-120"/>
                      </a:rPr>
                      <m:t>=1.0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，钢球在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点竖直</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方向上的分速度</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𝑦𝐵</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𝑦</m:t>
                            </m:r>
                          </m:e>
                          <m:sub>
                            <m:r>
                              <a:rPr lang="en-US" altLang="zh-CN" b="0" i="0">
                                <a:solidFill>
                                  <a:srgbClr val="000000"/>
                                </a:solidFill>
                                <a:latin typeface="Cambria Math" pitchFamily="34" charset="0"/>
                                <a:ea typeface="Cambria Math" pitchFamily="34" charset="-122"/>
                                <a:cs typeface="Cambria Math" pitchFamily="34" charset="-120"/>
                              </a:rPr>
                              <m:t>𝐴𝐶</m:t>
                            </m:r>
                          </m:sub>
                        </m:sSub>
                      </m:num>
                      <m:den>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𝑡</m:t>
                        </m:r>
                      </m:den>
                    </m:f>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0.40</m:t>
                        </m:r>
                      </m:num>
                      <m:den>
                        <m:r>
                          <a:rPr lang="en-US" altLang="zh-CN" b="0" i="0">
                            <a:solidFill>
                              <a:srgbClr val="000000"/>
                            </a:solidFill>
                            <a:latin typeface="Cambria Math" pitchFamily="34" charset="0"/>
                            <a:ea typeface="Cambria Math" pitchFamily="34" charset="-122"/>
                            <a:cs typeface="Cambria Math" pitchFamily="34" charset="-120"/>
                          </a:rPr>
                          <m:t>2×0.1</m:t>
                        </m:r>
                      </m:den>
                    </m:f>
                    <m:r>
                      <m:rPr>
                        <m:nor/>
                      </m:rPr>
                      <a:rPr lang="en-US" altLang="zh-CN" b="0" i="0" smtClean="0">
                        <a:solidFill>
                          <a:srgbClr val="000000"/>
                        </a:solidFill>
                        <a:latin typeface="Cambria Math" pitchFamily="34" charset="0"/>
                        <a:ea typeface="Cambria Math" pitchFamily="34" charset="-122"/>
                        <a:cs typeface="Cambria Math" pitchFamily="34" charset="-120"/>
                      </a:rPr>
                      <m:t> </m:t>
                    </m:r>
                    <m:r>
                      <m:rPr>
                        <m:sty m:val="p"/>
                      </m:rPr>
                      <a:rPr lang="en-US" altLang="zh-CN" b="0" i="0" smtClean="0">
                        <a:solidFill>
                          <a:srgbClr val="000000"/>
                        </a:solidFill>
                        <a:latin typeface="Cambria Math" pitchFamily="34" charset="0"/>
                        <a:ea typeface="Cambria Math" pitchFamily="34" charset="-122"/>
                        <a:cs typeface="Cambria Math" pitchFamily="34" charset="-120"/>
                      </a:rPr>
                      <m:t>m</m:t>
                    </m:r>
                    <m:r>
                      <a:rPr lang="en-US" altLang="zh-CN" b="0" i="0" smtClean="0">
                        <a:solidFill>
                          <a:srgbClr val="000000"/>
                        </a:solidFill>
                        <a:latin typeface="Cambria Math" pitchFamily="34" charset="0"/>
                        <a:ea typeface="Cambria Math" pitchFamily="34" charset="-122"/>
                        <a:cs typeface="Cambria Math" pitchFamily="34" charset="-120"/>
                      </a:rPr>
                      <m:t>/</m:t>
                    </m:r>
                    <m:r>
                      <m:rPr>
                        <m:sty m:val="p"/>
                      </m:rPr>
                      <a:rPr lang="en-US" altLang="zh-CN" b="0" i="0" smtClean="0">
                        <a:solidFill>
                          <a:srgbClr val="000000"/>
                        </a:solidFill>
                        <a:latin typeface="Cambria Math" pitchFamily="34" charset="0"/>
                        <a:ea typeface="Cambria Math" pitchFamily="34" charset="-122"/>
                        <a:cs typeface="Cambria Math" pitchFamily="34" charset="-120"/>
                      </a:rPr>
                      <m:t>s</m:t>
                    </m:r>
                    <m:r>
                      <a:rPr lang="en-US" altLang="zh-CN" b="0" i="0" smtClean="0">
                        <a:solidFill>
                          <a:srgbClr val="000000"/>
                        </a:solidFill>
                        <a:latin typeface="Cambria Math" pitchFamily="34" charset="0"/>
                        <a:ea typeface="Cambria Math" pitchFamily="34" charset="-122"/>
                        <a:cs typeface="Cambria Math" pitchFamily="34" charset="-120"/>
                      </a:rPr>
                      <m:t>=2.0</m:t>
                    </m:r>
                    <m:r>
                      <m:rPr>
                        <m:nor/>
                      </m:rPr>
                      <a:rPr lang="en-US" altLang="zh-CN" b="0" i="0" smtClean="0">
                        <a:solidFill>
                          <a:srgbClr val="000000"/>
                        </a:solidFill>
                        <a:latin typeface="Cambria Math" pitchFamily="34" charset="0"/>
                        <a:ea typeface="Cambria Math" pitchFamily="34" charset="-122"/>
                        <a:cs typeface="Cambria Math" pitchFamily="34" charset="-120"/>
                      </a:rPr>
                      <m:t> </m:t>
                    </m:r>
                    <m:r>
                      <m:rPr>
                        <m:sty m:val="p"/>
                      </m:rPr>
                      <a:rPr lang="en-US" altLang="zh-CN" b="0" i="0" smtClean="0">
                        <a:solidFill>
                          <a:srgbClr val="000000"/>
                        </a:solidFill>
                        <a:latin typeface="Cambria Math" pitchFamily="34" charset="0"/>
                        <a:ea typeface="Cambria Math" pitchFamily="34" charset="-122"/>
                        <a:cs typeface="Cambria Math" pitchFamily="34" charset="-120"/>
                      </a:rPr>
                      <m:t>m</m:t>
                    </m:r>
                    <m:r>
                      <a:rPr lang="en-US" altLang="zh-CN" b="0" i="0" smtClean="0">
                        <a:solidFill>
                          <a:srgbClr val="000000"/>
                        </a:solidFill>
                        <a:latin typeface="Cambria Math" pitchFamily="34" charset="0"/>
                        <a:ea typeface="Cambria Math" pitchFamily="34" charset="-122"/>
                        <a:cs typeface="Cambria Math" pitchFamily="34" charset="-120"/>
                      </a:rPr>
                      <m:t>/</m:t>
                    </m:r>
                    <m:r>
                      <m:rPr>
                        <m:sty m:val="p"/>
                      </m:rPr>
                      <a:rPr lang="en-US" altLang="zh-CN" b="0" i="0" smtClean="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，钢球在</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点时的速度大小为</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𝑦𝐵</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e>
                    </m:rad>
                    <m:r>
                      <a:rPr lang="en-US" altLang="zh-CN"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5</m:t>
                        </m:r>
                      </m:e>
                    </m:rad>
                    <m:r>
                      <m:rPr>
                        <m:nor/>
                      </m:rPr>
                      <a:rPr lang="en-US" altLang="zh-CN" b="0" i="0" smtClean="0">
                        <a:solidFill>
                          <a:srgbClr val="000000"/>
                        </a:solidFill>
                        <a:latin typeface="Cambria Math" pitchFamily="34" charset="0"/>
                        <a:ea typeface="Cambria Math" pitchFamily="34" charset="-122"/>
                        <a:cs typeface="Cambria Math" pitchFamily="34" charset="-120"/>
                      </a:rPr>
                      <m:t> </m:t>
                    </m:r>
                    <m:r>
                      <m:rPr>
                        <m:sty m:val="p"/>
                      </m:rPr>
                      <a:rPr lang="en-US" altLang="zh-CN" b="0" i="0" smtClean="0">
                        <a:solidFill>
                          <a:srgbClr val="000000"/>
                        </a:solidFill>
                        <a:latin typeface="Cambria Math" pitchFamily="34" charset="0"/>
                        <a:ea typeface="Cambria Math" pitchFamily="34" charset="-122"/>
                        <a:cs typeface="Cambria Math" pitchFamily="34" charset="-120"/>
                      </a:rPr>
                      <m:t>m</m:t>
                    </m:r>
                    <m:r>
                      <a:rPr lang="en-US" altLang="zh-CN" b="0" i="0" smtClean="0">
                        <a:solidFill>
                          <a:srgbClr val="000000"/>
                        </a:solidFill>
                        <a:latin typeface="Cambria Math" pitchFamily="34" charset="0"/>
                        <a:ea typeface="Cambria Math" pitchFamily="34" charset="-122"/>
                        <a:cs typeface="Cambria Math" pitchFamily="34" charset="-120"/>
                      </a:rPr>
                      <m:t>/</m:t>
                    </m:r>
                    <m:r>
                      <m:rPr>
                        <m:sty m:val="p"/>
                      </m:rPr>
                      <a:rPr lang="en-US" altLang="zh-CN" b="0" i="0" smtClean="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6_AS.51_1#ddd5fe13b?vop=1&amp;pid=8ac1fded7&amp;color=0,0,0&amp;vtp=1&amp;bbb=1&amp;hb=1"/>
              <p:cNvSpPr>
                <a:spLocks noRot="1" noChangeAspect="1" noMove="1" noResize="1" noEditPoints="1" noAdjustHandles="1" noChangeArrowheads="1" noChangeShapeType="1" noTextEdit="1"/>
              </p:cNvSpPr>
              <p:nvPr/>
            </p:nvSpPr>
            <p:spPr>
              <a:xfrm>
                <a:off x="832104" y="1875790"/>
                <a:ext cx="10533888" cy="1689100"/>
              </a:xfrm>
              <a:prstGeom prst="rect">
                <a:avLst/>
              </a:prstGeom>
              <a:blipFill>
                <a:blip r:embed="rId5"/>
                <a:stretch>
                  <a:fillRect l="-1389" r="-347" b="-72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52_1#07653655c?vop=1&amp;pid=8ac1fded7&amp;color=0,0,0&amp;vtp=1&amp;bbb=1"/>
              <p:cNvSpPr/>
              <p:nvPr/>
            </p:nvSpPr>
            <p:spPr>
              <a:xfrm>
                <a:off x="832104" y="353949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③钢球从抛出点运动到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a:solidFill>
                      <a:srgbClr val="000000"/>
                    </a:solidFill>
                    <a:latin typeface="微软雅黑" pitchFamily="34" charset="0"/>
                    <a:ea typeface="微软雅黑" pitchFamily="34" charset="-122"/>
                    <a:cs typeface="微软雅黑" pitchFamily="34" charset="-120"/>
                  </a:rPr>
                  <a:t>点的时间应为</a:t>
                </a:r>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_____</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（结果保留两位有效数字）.</a:t>
                </a:r>
                <a:endParaRPr lang="en-US" altLang="zh-CN" sz="1800" dirty="0">
                  <a:solidFill>
                    <a:srgbClr val="000000"/>
                  </a:solidFill>
                </a:endParaRPr>
              </a:p>
            </p:txBody>
          </p:sp>
        </mc:Choice>
        <mc:Fallback>
          <p:sp>
            <p:nvSpPr>
              <p:cNvPr id="5" name="QB_6_BD.52_1#07653655c?vop=1&amp;pid=8ac1fded7&amp;color=0,0,0&amp;vtp=1&amp;bbb=1"/>
              <p:cNvSpPr>
                <a:spLocks noRot="1" noChangeAspect="1" noMove="1" noResize="1" noEditPoints="1" noAdjustHandles="1" noChangeArrowheads="1" noChangeShapeType="1" noTextEdit="1"/>
              </p:cNvSpPr>
              <p:nvPr/>
            </p:nvSpPr>
            <p:spPr>
              <a:xfrm>
                <a:off x="832104" y="3539490"/>
                <a:ext cx="10533888" cy="360680"/>
              </a:xfrm>
              <a:prstGeom prst="rect">
                <a:avLst/>
              </a:prstGeom>
              <a:blipFill>
                <a:blip r:embed="rId6"/>
                <a:stretch>
                  <a:fillRect l="-1389" t="-3390" b="-38983"/>
                </a:stretch>
              </a:blipFill>
              <a:ln/>
            </p:spPr>
            <p:txBody>
              <a:bodyPr/>
              <a:lstStyle/>
              <a:p>
                <a:r>
                  <a:rPr lang="zh-CN" altLang="en-US">
                    <a:noFill/>
                  </a:rPr>
                  <a:t> </a:t>
                </a:r>
              </a:p>
            </p:txBody>
          </p:sp>
        </mc:Fallback>
      </mc:AlternateContent>
      <p:sp>
        <p:nvSpPr>
          <p:cNvPr id="6" name="QB_6_AN.53_1#07653655c.blank?vop=1&amp;pid=8ac1fded7&amp;color=0,0,0&amp;vpa=17&amp;vtp=1&amp;bbb=1"/>
          <p:cNvSpPr/>
          <p:nvPr/>
        </p:nvSpPr>
        <p:spPr>
          <a:xfrm>
            <a:off x="4654646" y="3497580"/>
            <a:ext cx="622300" cy="363855"/>
          </a:xfrm>
          <a:prstGeom prst="rect">
            <a:avLst/>
          </a:prstGeom>
          <a:noFill/>
          <a:ln/>
        </p:spPr>
        <p:txBody>
          <a:bodyPr wrap="none" lIns="0" tIns="0" rIns="0" bIns="0" rtlCol="0" anchor="t"/>
          <a:lstStyle/>
          <a:p>
            <a:pPr algn="ctr" latinLnBrk="1">
              <a:lnSpc>
                <a:spcPts val="3200"/>
              </a:lnSpc>
            </a:pPr>
            <a:r>
              <a:rPr lang="en-US" altLang="zh-CN" b="0" i="0" dirty="0">
                <a:solidFill>
                  <a:srgbClr val="FF0000"/>
                </a:solidFill>
                <a:latin typeface="微软雅黑" pitchFamily="34" charset="0"/>
                <a:ea typeface="微软雅黑" pitchFamily="34" charset="-122"/>
                <a:cs typeface="微软雅黑" pitchFamily="34" charset="-120"/>
              </a:rPr>
              <a:t>0.10</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7" name="QB_6_AS.54_1#07653655c?vop=1&amp;pid=8ac1fded7&amp;color=0,0,0&amp;vtp=1&amp;bbb=1"/>
              <p:cNvSpPr/>
              <p:nvPr/>
            </p:nvSpPr>
            <p:spPr>
              <a:xfrm>
                <a:off x="832104" y="3903980"/>
                <a:ext cx="10533888" cy="571500"/>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【解析】钢球运动到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点的时间</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𝑦𝐵</m:t>
                            </m:r>
                          </m:sub>
                        </m:sSub>
                      </m:num>
                      <m:den>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smtClean="0">
                        <a:solidFill>
                          <a:srgbClr val="000000"/>
                        </a:solidFill>
                        <a:latin typeface="Cambria Math" pitchFamily="34" charset="0"/>
                        <a:ea typeface="Cambria Math" pitchFamily="34" charset="-122"/>
                        <a:cs typeface="Cambria Math" pitchFamily="34" charset="-120"/>
                      </a:rPr>
                      <m:t>=0.20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，故从抛出点到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点时间为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0.10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7" name="QB_6_AS.54_1#07653655c?vop=1&amp;pid=8ac1fded7&amp;color=0,0,0&amp;vtp=1&amp;bbb=1"/>
              <p:cNvSpPr>
                <a:spLocks noRot="1" noChangeAspect="1" noMove="1" noResize="1" noEditPoints="1" noAdjustHandles="1" noChangeArrowheads="1" noChangeShapeType="1" noTextEdit="1"/>
              </p:cNvSpPr>
              <p:nvPr/>
            </p:nvSpPr>
            <p:spPr>
              <a:xfrm>
                <a:off x="832104" y="3903980"/>
                <a:ext cx="10533888" cy="571500"/>
              </a:xfrm>
              <a:prstGeom prst="rect">
                <a:avLst/>
              </a:prstGeom>
              <a:blipFill>
                <a:blip r:embed="rId7"/>
                <a:stretch>
                  <a:fillRect l="-1389" b="-117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5_1#9397a9a15?vop=1&amp;pid=1adaf3a31&amp;color=0,0,0&amp;vtp=1&amp;bt=1&amp;bbb=1&amp;hb=1"/>
              <p:cNvSpPr/>
              <p:nvPr/>
            </p:nvSpPr>
            <p:spPr>
              <a:xfrm>
                <a:off x="832104" y="1512000"/>
                <a:ext cx="10533888" cy="11919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）某同学有一精致的“火炮”模型，其由弹簧提供动力可以发射炮弹</a:t>
                </a:r>
                <a:r>
                  <a:rPr lang="en-US" altLang="zh-CN" sz="1800" b="0" i="0">
                    <a:solidFill>
                      <a:srgbClr val="000000"/>
                    </a:solidFill>
                    <a:latin typeface="微软雅黑" pitchFamily="34" charset="0"/>
                    <a:ea typeface="微软雅黑" pitchFamily="34" charset="-122"/>
                    <a:cs typeface="微软雅黑" pitchFamily="34" charset="-120"/>
                  </a:rPr>
                  <a:t>.该同学想测试一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下</a:t>
                </a:r>
                <a:r>
                  <a:rPr lang="en-US" altLang="zh-CN" sz="1800" b="0" i="0" dirty="0">
                    <a:solidFill>
                      <a:srgbClr val="000000"/>
                    </a:solidFill>
                    <a:latin typeface="微软雅黑" pitchFamily="34" charset="0"/>
                    <a:ea typeface="微软雅黑" pitchFamily="34" charset="-122"/>
                    <a:cs typeface="微软雅黑" pitchFamily="34" charset="-120"/>
                  </a:rPr>
                  <a:t>“火炮”发射炮弹时的发射速度，他将炮口调至水平，于距地面高度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处将炮弹发射出去</a:t>
                </a:r>
                <a:r>
                  <a:rPr lang="en-US" altLang="zh-CN" sz="1800" b="0" i="0">
                    <a:solidFill>
                      <a:srgbClr val="000000"/>
                    </a:solidFill>
                    <a:latin typeface="微软雅黑" pitchFamily="34" charset="0"/>
                    <a:ea typeface="微软雅黑" pitchFamily="34" charset="-122"/>
                    <a:cs typeface="微软雅黑" pitchFamily="34" charset="-120"/>
                  </a:rPr>
                  <a:t>，测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得炮弹的落地点距炮口的水平距离为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b="0" i="0" dirty="0">
                    <a:solidFill>
                      <a:srgbClr val="000000"/>
                    </a:solidFill>
                    <a:latin typeface="微软雅黑" pitchFamily="34" charset="0"/>
                    <a:ea typeface="微软雅黑" pitchFamily="34" charset="-122"/>
                    <a:cs typeface="微软雅黑" pitchFamily="34" charset="-120"/>
                  </a:rPr>
                  <a:t>.炮弹所受空气阻力忽略不计，重力加速度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BD.55_1#9397a9a15?vop=1&amp;pid=1adaf3a31&amp;color=0,0,0&amp;vtp=1&amp;bt=1&amp;bbb=1&amp;hb=1"/>
              <p:cNvSpPr>
                <a:spLocks noRot="1" noChangeAspect="1" noMove="1" noResize="1" noEditPoints="1" noAdjustHandles="1" noChangeArrowheads="1" noChangeShapeType="1" noTextEdit="1"/>
              </p:cNvSpPr>
              <p:nvPr/>
            </p:nvSpPr>
            <p:spPr>
              <a:xfrm>
                <a:off x="832104" y="1512000"/>
                <a:ext cx="10533888" cy="1191959"/>
              </a:xfrm>
              <a:prstGeom prst="rect">
                <a:avLst/>
              </a:prstGeom>
              <a:blipFill>
                <a:blip r:embed="rId3"/>
                <a:stretch>
                  <a:fillRect l="-1389" r="-926" b="-11735"/>
                </a:stretch>
              </a:blipFill>
              <a:ln/>
            </p:spPr>
            <p:txBody>
              <a:bodyPr/>
              <a:lstStyle/>
              <a:p>
                <a:r>
                  <a:rPr lang="zh-CN" altLang="en-US">
                    <a:noFill/>
                  </a:rPr>
                  <a:t> </a:t>
                </a:r>
              </a:p>
            </p:txBody>
          </p:sp>
        </mc:Fallback>
      </mc:AlternateContent>
      <p:pic>
        <p:nvPicPr>
          <p:cNvPr id="3" name="QO_4_BD.55_2#9397a9a15?vop=1&amp;pid=1adaf3a3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75504" y="2834832"/>
            <a:ext cx="1837944" cy="1133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56_1#9170af280?vop=1&amp;pid=9397a9a15&amp;color=0,0,0&amp;vtp=1&amp;bbb=1"/>
          <p:cNvSpPr/>
          <p:nvPr/>
        </p:nvSpPr>
        <p:spPr>
          <a:xfrm>
            <a:off x="832104" y="4104832"/>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（1）求该“火炮”发射炮弹时的发射速度大小；</a:t>
            </a:r>
            <a:endParaRPr lang="en-US" altLang="zh-CN" sz="1800" dirty="0"/>
          </a:p>
        </p:txBody>
      </p:sp>
      <mc:AlternateContent xmlns:mc="http://schemas.openxmlformats.org/markup-compatibility/2006">
        <mc:Choice xmlns:a14="http://schemas.microsoft.com/office/drawing/2010/main" Requires="a14">
          <p:sp>
            <p:nvSpPr>
              <p:cNvPr id="5" name="QO_5_AN.57_1#9170af280?vop=1&amp;pid=9397a9a15&amp;color=0,0,0&amp;vtp=1&amp;bbb=1"/>
              <p:cNvSpPr/>
              <p:nvPr/>
            </p:nvSpPr>
            <p:spPr>
              <a:xfrm>
                <a:off x="832104" y="45112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4</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57_1#9170af280?vop=1&amp;pid=9397a9a15&amp;color=0,0,0&amp;vtp=1&amp;bbb=1"/>
              <p:cNvSpPr>
                <a:spLocks noRot="1" noChangeAspect="1" noMove="1" noResize="1" noEditPoints="1" noAdjustHandles="1" noChangeArrowheads="1" noChangeShapeType="1" noTextEdit="1"/>
              </p:cNvSpPr>
              <p:nvPr/>
            </p:nvSpPr>
            <p:spPr>
              <a:xfrm>
                <a:off x="832104" y="4511295"/>
                <a:ext cx="10533888" cy="346075"/>
              </a:xfrm>
              <a:prstGeom prst="rect">
                <a:avLst/>
              </a:prstGeom>
              <a:blipFill>
                <a:blip r:embed="rId5"/>
                <a:stretch>
                  <a:fillRect l="-810" b="-298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58_1#9170af280?vop=1&amp;pid=9397a9a15&amp;color=0,0,0&amp;vtp=1&amp;bbb=1"/>
              <p:cNvSpPr/>
              <p:nvPr/>
            </p:nvSpPr>
            <p:spPr>
              <a:xfrm>
                <a:off x="832104" y="4869435"/>
                <a:ext cx="10533888" cy="525463"/>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【解析】根据平抛运动公式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O_5_AS.58_1#9170af280?vop=1&amp;pid=9397a9a15&amp;color=0,0,0&amp;vtp=1&amp;bbb=1"/>
              <p:cNvSpPr>
                <a:spLocks noRot="1" noChangeAspect="1" noMove="1" noResize="1" noEditPoints="1" noAdjustHandles="1" noChangeArrowheads="1" noChangeShapeType="1" noTextEdit="1"/>
              </p:cNvSpPr>
              <p:nvPr/>
            </p:nvSpPr>
            <p:spPr>
              <a:xfrm>
                <a:off x="832104" y="4869435"/>
                <a:ext cx="10533888" cy="525463"/>
              </a:xfrm>
              <a:prstGeom prst="rect">
                <a:avLst/>
              </a:prstGeom>
              <a:blipFill>
                <a:blip r:embed="rId6"/>
                <a:stretch>
                  <a:fillRect l="-1389" b="-151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9_1#6b450c6b6?vop=1&amp;pid=9397a9a15&amp;color=0,0,0&amp;vtp=1&amp;bt=1&amp;bbb=1&amp;hb=1"/>
              <p:cNvSpPr/>
              <p:nvPr/>
            </p:nvSpPr>
            <p:spPr>
              <a:xfrm>
                <a:off x="832104" y="1512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（2）若将该“火炮”放至坑道里，将炮口与水平面的夹角调至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炮口离地面的高度忽略不计，</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此时发射炮弹</a:t>
                </a:r>
                <a:r>
                  <a:rPr lang="en-US" altLang="zh-CN" b="0" i="0" dirty="0">
                    <a:solidFill>
                      <a:srgbClr val="000000"/>
                    </a:solidFill>
                    <a:latin typeface="微软雅黑" pitchFamily="34" charset="0"/>
                    <a:ea typeface="微软雅黑" pitchFamily="34" charset="-122"/>
                    <a:cs typeface="微软雅黑" pitchFamily="34" charset="-120"/>
                  </a:rPr>
                  <a:t>（发射速度大小不变），求炮弹的射程和炮弹的最大射高.</a:t>
                </a:r>
                <a:endParaRPr lang="en-US" altLang="zh-CN" dirty="0"/>
              </a:p>
            </p:txBody>
          </p:sp>
        </mc:Choice>
        <mc:Fallback>
          <p:sp>
            <p:nvSpPr>
              <p:cNvPr id="2" name="QO_5_BD.59_1#6b450c6b6?vop=1&amp;pid=9397a9a15&amp;color=0,0,0&amp;vtp=1&amp;bt=1&amp;bbb=1&amp;hb=1"/>
              <p:cNvSpPr>
                <a:spLocks noRot="1" noChangeAspect="1" noMove="1" noResize="1" noEditPoints="1" noAdjustHandles="1" noChangeArrowheads="1" noChangeShapeType="1" noTextEdit="1"/>
              </p:cNvSpPr>
              <p:nvPr/>
            </p:nvSpPr>
            <p:spPr>
              <a:xfrm>
                <a:off x="832104" y="1512000"/>
                <a:ext cx="10533888" cy="773430"/>
              </a:xfrm>
              <a:prstGeom prst="rect">
                <a:avLst/>
              </a:prstGeom>
              <a:blipFill>
                <a:blip r:embed="rId3"/>
                <a:stretch>
                  <a:fillRect l="-1389" r="-231"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60_1#6b450c6b6?vop=1&amp;pid=9397a9a15&amp;color=0,0,0&amp;vtp=1&amp;bbb=1"/>
              <p:cNvSpPr/>
              <p:nvPr/>
            </p:nvSpPr>
            <p:spPr>
              <a:xfrm>
                <a:off x="832104" y="2337690"/>
                <a:ext cx="10533888" cy="356235"/>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1.6</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800" b="0" i="0" dirty="0">
                    <a:solidFill>
                      <a:srgbClr val="FF0000"/>
                    </a:solidFill>
                    <a:latin typeface="微软雅黑" pitchFamily="34" charset="0"/>
                    <a:ea typeface="微软雅黑" pitchFamily="34" charset="-122"/>
                    <a:cs typeface="微软雅黑" pitchFamily="34" charset="-120"/>
                  </a:rPr>
                  <a:t>;</a:t>
                </a:r>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0.4</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60_1#6b450c6b6?vop=1&amp;pid=9397a9a15&amp;color=0,0,0&amp;vtp=1&amp;bbb=1"/>
              <p:cNvSpPr>
                <a:spLocks noRot="1" noChangeAspect="1" noMove="1" noResize="1" noEditPoints="1" noAdjustHandles="1" noChangeArrowheads="1" noChangeShapeType="1" noTextEdit="1"/>
              </p:cNvSpPr>
              <p:nvPr/>
            </p:nvSpPr>
            <p:spPr>
              <a:xfrm>
                <a:off x="832104" y="2337690"/>
                <a:ext cx="10533888" cy="356235"/>
              </a:xfrm>
              <a:prstGeom prst="rect">
                <a:avLst/>
              </a:prstGeom>
              <a:blipFill>
                <a:blip r:embed="rId4"/>
                <a:stretch>
                  <a:fillRect l="-810"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1_1#6b450c6b6?vop=1&amp;pid=9397a9a15&amp;color=0,0,0&amp;vtp=1&amp;bbb=1&amp;hb=1"/>
              <p:cNvSpPr/>
              <p:nvPr/>
            </p:nvSpPr>
            <p:spPr>
              <a:xfrm>
                <a:off x="832104" y="2698307"/>
                <a:ext cx="10533888" cy="1028700"/>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【解析】炮弹从发射到落地的时间</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num>
                      <m:den>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5</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，炮弹的射程</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，炮弹的最</a:t>
                </a:r>
              </a:p>
              <a:p>
                <a:pPr latinLnBrk="1">
                  <a:lnSpc>
                    <a:spcPts val="4000"/>
                  </a:lnSpc>
                </a:pPr>
                <a:r>
                  <a:rPr lang="en-US" altLang="zh-CN" b="0" i="0">
                    <a:solidFill>
                      <a:srgbClr val="000000"/>
                    </a:solidFill>
                    <a:latin typeface="微软雅黑" pitchFamily="34" charset="0"/>
                    <a:ea typeface="微软雅黑" pitchFamily="34" charset="-122"/>
                    <a:cs typeface="微软雅黑" pitchFamily="34" charset="-120"/>
                  </a:rPr>
                  <a:t>大射高</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𝐻</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𝛼</m:t>
                                </m:r>
                              </m:e>
                            </m:d>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𝑔</m:t>
                        </m:r>
                      </m:den>
                    </m:f>
                    <m:r>
                      <a:rPr lang="en-US" altLang="zh-CN" b="0" i="0">
                        <a:solidFill>
                          <a:srgbClr val="000000"/>
                        </a:solidFill>
                        <a:latin typeface="Cambria Math" pitchFamily="34" charset="0"/>
                        <a:ea typeface="Cambria Math" pitchFamily="34" charset="-122"/>
                        <a:cs typeface="Cambria Math" pitchFamily="34" charset="-120"/>
                      </a:rPr>
                      <m:t>=0.4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61_1#6b450c6b6?vop=1&amp;pid=9397a9a15&amp;color=0,0,0&amp;vtp=1&amp;bbb=1&amp;hb=1"/>
              <p:cNvSpPr>
                <a:spLocks noRot="1" noChangeAspect="1" noMove="1" noResize="1" noEditPoints="1" noAdjustHandles="1" noChangeArrowheads="1" noChangeShapeType="1" noTextEdit="1"/>
              </p:cNvSpPr>
              <p:nvPr/>
            </p:nvSpPr>
            <p:spPr>
              <a:xfrm>
                <a:off x="832104" y="2698307"/>
                <a:ext cx="10533888" cy="1028700"/>
              </a:xfrm>
              <a:prstGeom prst="rect">
                <a:avLst/>
              </a:prstGeom>
              <a:blipFill>
                <a:blip r:embed="rId5"/>
                <a:stretch>
                  <a:fillRect l="-1389" b="-535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pic>
        <p:nvPicPr>
          <p:cNvPr id="2" name="QO_4_BD.62_1#4dd00404a?htil=13&amp;vop=1&amp;pid=1adaf3a31&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31310" y="1594296"/>
            <a:ext cx="1271016"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4_BD.62_2#4dd00404a?htil=13&amp;vop=1&amp;pid=1adaf3a31&amp;color=0,0,0&amp;vtp=1&amp;bt=1&amp;bbb=1&amp;hb=1&amp;hs=1"/>
              <p:cNvSpPr/>
              <p:nvPr/>
            </p:nvSpPr>
            <p:spPr>
              <a:xfrm>
                <a:off x="832104" y="1512000"/>
                <a:ext cx="9134856"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）如图所示，在距地面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𝑙</m:t>
                    </m:r>
                  </m:oMath>
                </a14:m>
                <a:r>
                  <a:rPr lang="en-US" altLang="zh-CN" sz="1800" b="0" i="0" dirty="0">
                    <a:solidFill>
                      <a:srgbClr val="000000"/>
                    </a:solidFill>
                    <a:latin typeface="微软雅黑" pitchFamily="34" charset="0"/>
                    <a:ea typeface="微软雅黑" pitchFamily="34" charset="-122"/>
                    <a:cs typeface="微软雅黑" pitchFamily="34" charset="-120"/>
                  </a:rPr>
                  <a:t>的高空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处以水平初速度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𝑔𝑙</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投掷飞镖</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点水平距离为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𝑙</m:t>
                    </m:r>
                  </m:oMath>
                </a14:m>
                <a:r>
                  <a:rPr lang="en-US" altLang="zh-CN" sz="1800" b="0" i="0" dirty="0">
                    <a:solidFill>
                      <a:srgbClr val="000000"/>
                    </a:solidFill>
                    <a:latin typeface="微软雅黑" pitchFamily="34" charset="0"/>
                    <a:ea typeface="微软雅黑" pitchFamily="34" charset="-122"/>
                    <a:cs typeface="微软雅黑" pitchFamily="34" charset="-120"/>
                  </a:rPr>
                  <a:t>的水平地面上的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点有一个气球，选择适当时机让气球以速度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𝑔𝑙</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沿</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竖直方向匀速上升</a:t>
                </a:r>
                <a:r>
                  <a:rPr lang="en-US" altLang="zh-CN" sz="1800" b="0" i="0" dirty="0">
                    <a:solidFill>
                      <a:srgbClr val="000000"/>
                    </a:solidFill>
                    <a:latin typeface="微软雅黑" pitchFamily="34" charset="0"/>
                    <a:ea typeface="微软雅黑" pitchFamily="34" charset="-122"/>
                    <a:cs typeface="微软雅黑" pitchFamily="34" charset="-120"/>
                  </a:rPr>
                  <a:t>，在升空过程中被飞镖击中.飞镖在飞行过程中受到的空气阻力不计</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计算过程中可将飞镖和气球视为质点</a:t>
                </a:r>
                <a:r>
                  <a:rPr lang="en-US" altLang="zh-CN" b="0" i="0" dirty="0">
                    <a:solidFill>
                      <a:srgbClr val="000000"/>
                    </a:solidFill>
                    <a:latin typeface="微软雅黑" pitchFamily="34" charset="0"/>
                    <a:ea typeface="微软雅黑" pitchFamily="34" charset="-122"/>
                    <a:cs typeface="微软雅黑" pitchFamily="34" charset="-120"/>
                  </a:rPr>
                  <a:t>，已知重力加速度为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O_4_BD.62_2#4dd00404a?htil=13&amp;vop=1&amp;pid=1adaf3a31&amp;color=0,0,0&amp;vtp=1&amp;bt=1&amp;bbb=1&amp;hb=1&amp;hs=1"/>
              <p:cNvSpPr>
                <a:spLocks noRot="1" noChangeAspect="1" noMove="1" noResize="1" noEditPoints="1" noAdjustHandles="1" noChangeArrowheads="1" noChangeShapeType="1" noTextEdit="1"/>
              </p:cNvSpPr>
              <p:nvPr/>
            </p:nvSpPr>
            <p:spPr>
              <a:xfrm>
                <a:off x="832104" y="1512000"/>
                <a:ext cx="9134856" cy="1611630"/>
              </a:xfrm>
              <a:prstGeom prst="rect">
                <a:avLst/>
              </a:prstGeom>
              <a:blipFill>
                <a:blip r:embed="rId4"/>
                <a:stretch>
                  <a:fillRect l="-1602" r="-1068" b="-9091"/>
                </a:stretch>
              </a:blipFill>
              <a:ln/>
            </p:spPr>
            <p:txBody>
              <a:bodyPr/>
              <a:lstStyle/>
              <a:p>
                <a:r>
                  <a:rPr lang="zh-CN" altLang="en-US">
                    <a:noFill/>
                  </a:rPr>
                  <a:t> </a:t>
                </a:r>
              </a:p>
            </p:txBody>
          </p:sp>
        </mc:Fallback>
      </mc:AlternateContent>
      <p:sp>
        <p:nvSpPr>
          <p:cNvPr id="4" name="QO_5_BD.63_1#c6adb524a?htil=13&amp;vop=1&amp;pid=4dd00404a&amp;color=0,0,0&amp;vtp=1&amp;bbb=1&amp;hs=1"/>
          <p:cNvSpPr/>
          <p:nvPr/>
        </p:nvSpPr>
        <p:spPr>
          <a:xfrm>
            <a:off x="827992" y="3127948"/>
            <a:ext cx="10536017"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（1）求飞镖击中气球时，飞镖的速度大小；</a:t>
            </a:r>
            <a:endParaRPr lang="en-US" altLang="zh-CN" sz="1800" dirty="0"/>
          </a:p>
        </p:txBody>
      </p:sp>
      <mc:AlternateContent xmlns:mc="http://schemas.openxmlformats.org/markup-compatibility/2006">
        <mc:Choice xmlns:a14="http://schemas.microsoft.com/office/drawing/2010/main" Requires="a14">
          <p:sp>
            <p:nvSpPr>
              <p:cNvPr id="5" name="QO_5_AN.64_1#c6adb524a?vop=1&amp;pid=4dd00404a&amp;color=0,0,0&amp;vtp=1&amp;bbb=1"/>
              <p:cNvSpPr/>
              <p:nvPr/>
            </p:nvSpPr>
            <p:spPr>
              <a:xfrm>
                <a:off x="832104" y="3492438"/>
                <a:ext cx="10533888" cy="443675"/>
              </a:xfrm>
              <a:prstGeom prst="rect">
                <a:avLst/>
              </a:prstGeom>
              <a:noFill/>
              <a:ln/>
            </p:spPr>
            <p:txBody>
              <a:bodyPr wrap="none" lIns="0" tIns="0" rIns="0" bIns="0" rtlCol="0" anchor="t"/>
              <a:lstStyle/>
              <a:p>
                <a:pPr algn="l" latinLnBrk="1">
                  <a:lnSpc>
                    <a:spcPts val="3900"/>
                  </a:lnSpc>
                </a:pPr>
                <a14:m>
                  <m:oMath xmlns:m="http://schemas.openxmlformats.org/officeDocument/2006/math">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𝑔𝑙</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64_1#c6adb524a?vop=1&amp;pid=4dd00404a&amp;color=0,0,0&amp;vtp=1&amp;bbb=1"/>
              <p:cNvSpPr>
                <a:spLocks noRot="1" noChangeAspect="1" noMove="1" noResize="1" noEditPoints="1" noAdjustHandles="1" noChangeArrowheads="1" noChangeShapeType="1" noTextEdit="1"/>
              </p:cNvSpPr>
              <p:nvPr/>
            </p:nvSpPr>
            <p:spPr>
              <a:xfrm>
                <a:off x="832104" y="3492438"/>
                <a:ext cx="10533888" cy="443675"/>
              </a:xfrm>
              <a:prstGeom prst="rect">
                <a:avLst/>
              </a:prstGeom>
              <a:blipFill>
                <a:blip r:embed="rId5"/>
                <a:stretch>
                  <a:fillRect b="-191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65_1#c6adb524a?vop=1&amp;pid=4dd00404a&amp;color=0,0,0&amp;vtp=1&amp;bbb=1&amp;hb=1"/>
              <p:cNvSpPr/>
              <p:nvPr/>
            </p:nvSpPr>
            <p:spPr>
              <a:xfrm>
                <a:off x="832104" y="3947352"/>
                <a:ext cx="10533888" cy="1244600"/>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【解析】飞镖被投掷后做平抛运动，从掷出飞镖到击中气球，经过时间</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𝑙</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𝑙</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，此时飞镖在竖直方</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向上的分速度</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𝑔</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𝑔𝑙</m:t>
                        </m:r>
                      </m:e>
                    </m:rad>
                  </m:oMath>
                </a14:m>
                <a:r>
                  <a:rPr lang="en-US" altLang="zh-CN" b="0" i="0" dirty="0">
                    <a:solidFill>
                      <a:srgbClr val="000000"/>
                    </a:solidFill>
                    <a:latin typeface="微软雅黑" pitchFamily="34" charset="0"/>
                    <a:ea typeface="微软雅黑" pitchFamily="34" charset="-122"/>
                    <a:cs typeface="微软雅黑" pitchFamily="34" charset="-120"/>
                  </a:rPr>
                  <a:t>，故此时飞镖的速度大小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up>
                            <m:r>
                              <a:rPr lang="en-US" altLang="zh-CN" b="0" i="0">
                                <a:solidFill>
                                  <a:srgbClr val="000000"/>
                                </a:solidFill>
                                <a:latin typeface="Cambria Math" pitchFamily="34" charset="0"/>
                                <a:ea typeface="Cambria Math" pitchFamily="34" charset="-122"/>
                                <a:cs typeface="Cambria Math" pitchFamily="34" charset="-120"/>
                              </a:rPr>
                              <m:t>2</m:t>
                            </m:r>
                          </m:sup>
                        </m:sSubSup>
                      </m:e>
                    </m:rad>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𝑔𝑙</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5_AS.65_1#c6adb524a?vop=1&amp;pid=4dd00404a&amp;color=0,0,0&amp;vtp=1&amp;bbb=1&amp;hb=1"/>
              <p:cNvSpPr>
                <a:spLocks noRot="1" noChangeAspect="1" noMove="1" noResize="1" noEditPoints="1" noAdjustHandles="1" noChangeArrowheads="1" noChangeShapeType="1" noTextEdit="1"/>
              </p:cNvSpPr>
              <p:nvPr/>
            </p:nvSpPr>
            <p:spPr>
              <a:xfrm>
                <a:off x="832104" y="3947352"/>
                <a:ext cx="10533888" cy="1244600"/>
              </a:xfrm>
              <a:prstGeom prst="rect">
                <a:avLst/>
              </a:prstGeom>
              <a:blipFill>
                <a:blip r:embed="rId6"/>
                <a:stretch>
                  <a:fillRect l="-1389" r="-116" b="-9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3_BD#f0cac5963?pid=ce397f6c3&amp;color=0,0,0&amp;vtp=1&amp;bt=1&amp;bbb=1"/>
          <p:cNvSpPr/>
          <p:nvPr/>
        </p:nvSpPr>
        <p:spPr>
          <a:xfrm>
            <a:off x="832104" y="150876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建议用时：90分钟</a:t>
            </a:r>
            <a:endParaRPr lang="en-US" altLang="zh-CN" sz="1800" dirty="0"/>
          </a:p>
        </p:txBody>
      </p:sp>
      <p:sp>
        <p:nvSpPr>
          <p:cNvPr id="3" name="C_3_BD#6e92ef9cc?pid=ce397f6c3&amp;color=0,0,0&amp;vtp=1&amp;bbb=1&amp;hb=1"/>
          <p:cNvSpPr/>
          <p:nvPr/>
        </p:nvSpPr>
        <p:spPr>
          <a:xfrm>
            <a:off x="832104" y="2011045"/>
            <a:ext cx="10533888" cy="952310"/>
          </a:xfrm>
          <a:prstGeom prst="rect">
            <a:avLst/>
          </a:prstGeom>
          <a:noFill/>
          <a:ln/>
        </p:spPr>
        <p:txBody>
          <a:bodyPr wrap="none" lIns="0" tIns="0" rIns="0" bIns="0" rtlCol="0" anchor="t"/>
          <a:lstStyle/>
          <a:p>
            <a:pPr algn="l" latinLnBrk="1">
              <a:lnSpc>
                <a:spcPts val="4000"/>
              </a:lnSpc>
            </a:pPr>
            <a:r>
              <a:rPr lang="en-US" altLang="zh-CN" sz="2200" b="1" i="0" dirty="0">
                <a:solidFill>
                  <a:srgbClr val="000000"/>
                </a:solidFill>
                <a:latin typeface="微软雅黑" pitchFamily="34" charset="0"/>
                <a:ea typeface="微软雅黑" pitchFamily="34" charset="-122"/>
                <a:cs typeface="微软雅黑" pitchFamily="34" charset="-120"/>
              </a:rPr>
              <a:t>一、单项选择题（本题共8小题，每小题5分，共40分.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900"/>
              </a:lnSpc>
            </a:pPr>
            <a:r>
              <a:rPr lang="en-US" altLang="zh-CN" sz="2200" b="1" i="0">
                <a:solidFill>
                  <a:srgbClr val="000000"/>
                </a:solidFill>
                <a:latin typeface="微软雅黑" pitchFamily="34" charset="0"/>
                <a:ea typeface="微软雅黑" pitchFamily="34" charset="-122"/>
                <a:cs typeface="微软雅黑" pitchFamily="34" charset="-120"/>
              </a:rPr>
              <a:t>只有一项是符合题目要求的</a:t>
            </a:r>
            <a:r>
              <a:rPr lang="en-US" altLang="zh-CN" sz="2200" b="1"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4" name="QC_4_BD.1_1#e9fd2c4ab?vop=1&amp;pid=6e92ef9cc&amp;color=0,0,0&amp;vtp=1&amp;bbb=1"/>
          <p:cNvSpPr/>
          <p:nvPr/>
        </p:nvSpPr>
        <p:spPr>
          <a:xfrm>
            <a:off x="832104" y="3019105"/>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运动员正在短道速滑比赛中沿着弯道滑行，</a:t>
            </a:r>
            <a:r>
              <a:rPr lang="en-US" altLang="zh-CN" sz="1800" b="0" i="0">
                <a:solidFill>
                  <a:srgbClr val="000000"/>
                </a:solidFill>
                <a:latin typeface="微软雅黑" pitchFamily="34" charset="0"/>
                <a:ea typeface="微软雅黑" pitchFamily="34" charset="-122"/>
                <a:cs typeface="微软雅黑" pitchFamily="34" charset="-120"/>
              </a:rPr>
              <a:t>下列说法正确的是(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5" name="QC_4_AN.2_1#e9fd2c4ab.bracket?vop=1&amp;pid=6e92ef9cc&amp;color=0,0,0&amp;vpa=1&amp;vtp=1"/>
          <p:cNvSpPr/>
          <p:nvPr/>
        </p:nvSpPr>
        <p:spPr>
          <a:xfrm>
            <a:off x="7490872" y="3015295"/>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6" name="QC_4_BD.1_2#e9fd2c4ab?htil=1&amp;vop=1&amp;pid=6e92ef9c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41967" y="3094355"/>
            <a:ext cx="1517904" cy="1024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4_BD.1_3#e9fd2c4ab.choices?htil=1&amp;vop=1&amp;pid=6e92ef9cc&amp;color=0,0,0&amp;vtp=1&amp;bbb=1"/>
          <p:cNvSpPr/>
          <p:nvPr/>
        </p:nvSpPr>
        <p:spPr>
          <a:xfrm>
            <a:off x="832104" y="3429635"/>
            <a:ext cx="888796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运动员的加速度可能为零</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运动员所受合力一定为恒力</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运动员所受合力一定指向弯道内侧</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运动员加速度方向与运动方向可能在同一直线上</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6_1#77289d3d2?vop=1&amp;pid=4dd00404a&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（2）是先掷飞镖还是先释放气球？两个动作之间的时间间隔</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应为多少？</a:t>
                </a:r>
                <a:endParaRPr lang="en-US" altLang="zh-CN" sz="1800" dirty="0"/>
              </a:p>
            </p:txBody>
          </p:sp>
        </mc:Choice>
        <mc:Fallback>
          <p:sp>
            <p:nvSpPr>
              <p:cNvPr id="2" name="QO_5_BD.66_1#77289d3d2?vop=1&amp;pid=4dd00404a&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67_1#77289d3d2?vop=1&amp;pid=4dd00404a&amp;color=0,0,0&amp;vtp=1&amp;bbb=1"/>
              <p:cNvSpPr/>
              <p:nvPr/>
            </p:nvSpPr>
            <p:spPr>
              <a:xfrm>
                <a:off x="832104" y="1878522"/>
                <a:ext cx="10533888" cy="622300"/>
              </a:xfrm>
              <a:prstGeom prst="rect">
                <a:avLst/>
              </a:prstGeom>
              <a:noFill/>
              <a:ln/>
            </p:spPr>
            <p:txBody>
              <a:bodyPr wrap="none" lIns="0" tIns="0" rIns="0" bIns="0" rtlCol="0" anchor="t"/>
              <a:lstStyle/>
              <a:p>
                <a:pPr algn="l" latinLnBrk="1">
                  <a:lnSpc>
                    <a:spcPts val="4900"/>
                  </a:lnSpc>
                </a:pPr>
                <a:r>
                  <a:rPr lang="en-US" altLang="zh-CN" sz="1800" b="0" i="0" dirty="0">
                    <a:solidFill>
                      <a:srgbClr val="FF0000"/>
                    </a:solidFill>
                    <a:latin typeface="微软雅黑" pitchFamily="34" charset="0"/>
                    <a:ea typeface="微软雅黑" pitchFamily="34" charset="-122"/>
                    <a:cs typeface="微软雅黑" pitchFamily="34" charset="-120"/>
                  </a:rPr>
                  <a:t>先释放气球;</a:t>
                </a:r>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𝑙</m:t>
                            </m:r>
                          </m:num>
                          <m:den>
                            <m:r>
                              <a:rPr lang="en-US" altLang="zh-CN" sz="1800" b="0" i="0">
                                <a:solidFill>
                                  <a:srgbClr val="FF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3" name="QO_5_AN.67_1#77289d3d2?vop=1&amp;pid=4dd00404a&amp;color=0,0,0&amp;vtp=1&amp;bbb=1"/>
              <p:cNvSpPr>
                <a:spLocks noRot="1" noChangeAspect="1" noMove="1" noResize="1" noEditPoints="1" noAdjustHandles="1" noChangeArrowheads="1" noChangeShapeType="1" noTextEdit="1"/>
              </p:cNvSpPr>
              <p:nvPr/>
            </p:nvSpPr>
            <p:spPr>
              <a:xfrm>
                <a:off x="832104" y="1878522"/>
                <a:ext cx="10533888" cy="622300"/>
              </a:xfrm>
              <a:prstGeom prst="rect">
                <a:avLst/>
              </a:prstGeom>
              <a:blipFill>
                <a:blip r:embed="rId4"/>
                <a:stretch>
                  <a:fillRect l="-1389" b="-196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8_1#77289d3d2?vop=1&amp;pid=4dd00404a&amp;color=0,0,0&amp;vtp=1&amp;bbb=1&amp;hb=1"/>
              <p:cNvSpPr/>
              <p:nvPr/>
            </p:nvSpPr>
            <p:spPr>
              <a:xfrm>
                <a:off x="832104" y="2500822"/>
                <a:ext cx="10533888" cy="1689100"/>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【解析】飞镖从掷出到击中气球过程中，下降的高度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𝑙</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，气球从被释放到被击中过程中上升</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的高度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𝑙</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𝑙</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，气球的上升时间</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2</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𝑙</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，所以应先释放气球</a:t>
                </a:r>
                <a:r>
                  <a:rPr lang="en-US" altLang="zh-CN" sz="1800" b="0" i="0">
                    <a:solidFill>
                      <a:srgbClr val="000000"/>
                    </a:solidFill>
                    <a:latin typeface="微软雅黑" pitchFamily="34" charset="0"/>
                    <a:ea typeface="微软雅黑" pitchFamily="34" charset="-122"/>
                    <a:cs typeface="微软雅黑" pitchFamily="34" charset="-120"/>
                  </a:rPr>
                  <a:t>；释放气球与掷飞</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镖两个动作之间的时间间隔</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Δ</m:t>
                    </m:r>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𝑙</m:t>
                            </m:r>
                          </m:num>
                          <m:den>
                            <m:r>
                              <a:rPr lang="en-US" altLang="zh-CN" b="0" i="0">
                                <a:solidFill>
                                  <a:srgbClr val="00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68_1#77289d3d2?vop=1&amp;pid=4dd00404a&amp;color=0,0,0&amp;vtp=1&amp;bbb=1&amp;hb=1"/>
              <p:cNvSpPr>
                <a:spLocks noRot="1" noChangeAspect="1" noMove="1" noResize="1" noEditPoints="1" noAdjustHandles="1" noChangeArrowheads="1" noChangeShapeType="1" noTextEdit="1"/>
              </p:cNvSpPr>
              <p:nvPr/>
            </p:nvSpPr>
            <p:spPr>
              <a:xfrm>
                <a:off x="832104" y="2500822"/>
                <a:ext cx="10533888" cy="1689100"/>
              </a:xfrm>
              <a:prstGeom prst="rect">
                <a:avLst/>
              </a:prstGeom>
              <a:blipFill>
                <a:blip r:embed="rId5"/>
                <a:stretch>
                  <a:fillRect l="-1389" r="-405" b="-7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_1#e9fd2c4ab?vop=1&amp;pid=6e92ef9cc&amp;color=0,0,0&amp;vtp=1&amp;bbb=1&amp;hb=1">
            <a:extLst>
              <a:ext uri="{FF2B5EF4-FFF2-40B4-BE49-F238E27FC236}">
                <a16:creationId xmlns:a16="http://schemas.microsoft.com/office/drawing/2014/main" id="{C120D899-E9D0-B0C2-A4D8-99BCDFACEA5B}"/>
              </a:ext>
            </a:extLst>
          </p:cNvPr>
          <p:cNvSpPr/>
          <p:nvPr/>
        </p:nvSpPr>
        <p:spPr>
          <a:xfrm>
            <a:off x="832104" y="1512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【解析】运动员做曲线运动，则加速度不可能为零，故A错误；运动员沿弯道运动</a:t>
            </a:r>
            <a:r>
              <a:rPr lang="en-US" altLang="zh-CN" sz="1800" b="0" i="0">
                <a:solidFill>
                  <a:srgbClr val="000000"/>
                </a:solidFill>
                <a:latin typeface="微软雅黑" pitchFamily="34" charset="0"/>
                <a:ea typeface="微软雅黑" pitchFamily="34" charset="-122"/>
                <a:cs typeface="微软雅黑" pitchFamily="34" charset="-120"/>
              </a:rPr>
              <a:t>，所受合力大小和方向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可能变化</a:t>
            </a:r>
            <a:r>
              <a:rPr lang="en-US" altLang="zh-CN" sz="1800" b="0" i="0" dirty="0">
                <a:solidFill>
                  <a:srgbClr val="000000"/>
                </a:solidFill>
                <a:latin typeface="微软雅黑" pitchFamily="34" charset="0"/>
                <a:ea typeface="微软雅黑" pitchFamily="34" charset="-122"/>
                <a:cs typeface="微软雅黑" pitchFamily="34" charset="-120"/>
              </a:rPr>
              <a:t>，则合力不一定为恒力，故B错误；根据曲线运动的特点可知</a:t>
            </a:r>
            <a:r>
              <a:rPr lang="en-US" altLang="zh-CN" sz="1800" b="0" i="0">
                <a:solidFill>
                  <a:srgbClr val="000000"/>
                </a:solidFill>
                <a:latin typeface="微软雅黑" pitchFamily="34" charset="0"/>
                <a:ea typeface="微软雅黑" pitchFamily="34" charset="-122"/>
                <a:cs typeface="微软雅黑" pitchFamily="34" charset="-120"/>
              </a:rPr>
              <a:t>，运动员所受合力一定指向弯道内</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侧</a:t>
            </a:r>
            <a:r>
              <a:rPr lang="en-US" altLang="zh-CN" b="0" i="0" dirty="0">
                <a:solidFill>
                  <a:srgbClr val="000000"/>
                </a:solidFill>
                <a:latin typeface="微软雅黑" pitchFamily="34" charset="0"/>
                <a:ea typeface="微软雅黑" pitchFamily="34" charset="-122"/>
                <a:cs typeface="微软雅黑" pitchFamily="34" charset="-120"/>
              </a:rPr>
              <a:t>，故C正确；运动员做曲线运动，加速度方向与运动方向一定不在同一直线上，故D错误.</a:t>
            </a:r>
            <a:endParaRPr lang="en-US" altLang="zh-CN" dirty="0"/>
          </a:p>
        </p:txBody>
      </p:sp>
    </p:spTree>
    <p:extLst>
      <p:ext uri="{BB962C8B-B14F-4D97-AF65-F5344CB8AC3E}">
        <p14:creationId xmlns:p14="http://schemas.microsoft.com/office/powerpoint/2010/main" val="119528430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QC_4_BD.4_1#4e3326c43?htil=2&amp;vop=1&amp;pid=6e92ef9cc&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73465" y="1594299"/>
            <a:ext cx="1283087" cy="9001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_2#4e3326c43?htil=2&amp;vop=1&amp;pid=6e92ef9cc&amp;color=0,0,0&amp;vtp=1&amp;bt=1&amp;bbb=1&amp;hb=1&amp;hs=1"/>
              <p:cNvSpPr/>
              <p:nvPr/>
            </p:nvSpPr>
            <p:spPr>
              <a:xfrm>
                <a:off x="832104" y="1512000"/>
                <a:ext cx="865022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如图所示，一同学分别在篮筐正前方的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位置投掷篮球，</a:t>
                </a:r>
                <a:r>
                  <a:rPr lang="en-US" altLang="zh-CN" sz="1800" b="0" i="0">
                    <a:solidFill>
                      <a:srgbClr val="000000"/>
                    </a:solidFill>
                    <a:latin typeface="微软雅黑" pitchFamily="34" charset="0"/>
                    <a:ea typeface="微软雅黑" pitchFamily="34" charset="-122"/>
                    <a:cs typeface="微软雅黑" pitchFamily="34" charset="-120"/>
                  </a:rPr>
                  <a:t>篮球都垂直击中篮筐，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速度分别为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𝑎</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𝑏</m:t>
                        </m:r>
                      </m:sub>
                    </m:sSub>
                  </m:oMath>
                </a14:m>
                <a:r>
                  <a:rPr lang="en-US" altLang="zh-CN" sz="1800" b="0" i="0" dirty="0">
                    <a:solidFill>
                      <a:srgbClr val="000000"/>
                    </a:solidFill>
                    <a:latin typeface="微软雅黑" pitchFamily="34" charset="0"/>
                    <a:ea typeface="微软雅黑" pitchFamily="34" charset="-122"/>
                    <a:cs typeface="微软雅黑" pitchFamily="34" charset="-120"/>
                  </a:rPr>
                  <a:t>，篮球出手时的高度相同，出手速度与水平方向的夹角分别为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，不计空气阻力，</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4_2#4e3326c43?htil=2&amp;vop=1&amp;pid=6e92ef9cc&amp;color=0,0,0&amp;vtp=1&amp;bt=1&amp;bbb=1&amp;hb=1&amp;hs=1"/>
              <p:cNvSpPr>
                <a:spLocks noRot="1" noChangeAspect="1" noMove="1" noResize="1" noEditPoints="1" noAdjustHandles="1" noChangeArrowheads="1" noChangeShapeType="1" noTextEdit="1"/>
              </p:cNvSpPr>
              <p:nvPr/>
            </p:nvSpPr>
            <p:spPr>
              <a:xfrm>
                <a:off x="832104" y="1512000"/>
                <a:ext cx="8650224" cy="1189355"/>
              </a:xfrm>
              <a:prstGeom prst="rect">
                <a:avLst/>
              </a:prstGeom>
              <a:blipFill>
                <a:blip r:embed="rId4"/>
                <a:stretch>
                  <a:fillRect l="-1691" r="-846" b="-12308"/>
                </a:stretch>
              </a:blipFill>
              <a:ln/>
            </p:spPr>
            <p:txBody>
              <a:bodyPr/>
              <a:lstStyle/>
              <a:p>
                <a:r>
                  <a:rPr lang="zh-CN" altLang="en-US">
                    <a:noFill/>
                  </a:rPr>
                  <a:t> </a:t>
                </a:r>
              </a:p>
            </p:txBody>
          </p:sp>
        </mc:Fallback>
      </mc:AlternateContent>
      <p:sp>
        <p:nvSpPr>
          <p:cNvPr id="4" name="QC_4_AN.5_1#4e3326c43.bracket?vop=1&amp;pid=6e92ef9cc&amp;color=0,0,0&amp;vpa=2&amp;vtp=1"/>
          <p:cNvSpPr/>
          <p:nvPr/>
        </p:nvSpPr>
        <p:spPr>
          <a:xfrm>
            <a:off x="4899882"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5" name="QC_4_BD.4_3#4e3326c43.choices?vop=1&amp;pid=6e92ef9cc&amp;color=0,0,0&amp;vtp=1&amp;bbb=1&amp;hs=1"/>
              <p:cNvSpPr/>
              <p:nvPr/>
            </p:nvSpPr>
            <p:spPr>
              <a:xfrm>
                <a:off x="832104" y="2707835"/>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a:solidFill>
                      <a:srgbClr val="000000"/>
                    </a:solidFill>
                    <a:latin typeface="微软雅黑" pitchFamily="34" charset="0"/>
                    <a:ea typeface="微软雅黑" pitchFamily="34" charset="-122"/>
                    <a:cs typeface="微软雅黑" pitchFamily="34" charset="-120"/>
                  </a:rPr>
                  <a:t>处篮球从出手到篮筐的时间长</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处篮球从出手到篮筐的时间长</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a:solidFill>
                      <a:srgbClr val="000000"/>
                    </a:solidFill>
                    <a:latin typeface="微软雅黑" pitchFamily="34" charset="0"/>
                    <a:ea typeface="微软雅黑" pitchFamily="34" charset="-122"/>
                    <a:cs typeface="微软雅黑" pitchFamily="34" charset="-120"/>
                  </a:rPr>
                  <a:t>处篮球出手时速度方向与水平方向夹角大</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处篮球出手时速度方向与水平方向夹角大</a:t>
                </a:r>
                <a:endParaRPr lang="en-US" altLang="zh-CN" sz="1800" dirty="0"/>
              </a:p>
            </p:txBody>
          </p:sp>
        </mc:Choice>
        <mc:Fallback>
          <p:sp>
            <p:nvSpPr>
              <p:cNvPr id="5" name="QC_4_BD.4_3#4e3326c43.choices?vop=1&amp;pid=6e92ef9cc&amp;color=0,0,0&amp;vtp=1&amp;bbb=1&amp;hs=1"/>
              <p:cNvSpPr>
                <a:spLocks noRot="1" noChangeAspect="1" noMove="1" noResize="1" noEditPoints="1" noAdjustHandles="1" noChangeArrowheads="1" noChangeShapeType="1" noTextEdit="1"/>
              </p:cNvSpPr>
              <p:nvPr/>
            </p:nvSpPr>
            <p:spPr>
              <a:xfrm>
                <a:off x="832104" y="2707835"/>
                <a:ext cx="10533888" cy="770255"/>
              </a:xfrm>
              <a:prstGeom prst="rect">
                <a:avLst/>
              </a:prstGeom>
              <a:blipFill>
                <a:blip r:embed="rId5"/>
                <a:stretch>
                  <a:fillRect l="-1389" b="-18110"/>
                </a:stretch>
              </a:blipFill>
              <a:ln/>
            </p:spPr>
            <p:txBody>
              <a:bodyPr/>
              <a:lstStyle/>
              <a:p>
                <a:r>
                  <a:rPr lang="zh-CN" altLang="en-US">
                    <a:noFill/>
                  </a:rPr>
                  <a:t> </a:t>
                </a:r>
              </a:p>
            </p:txBody>
          </p:sp>
        </mc:Fallback>
      </mc:AlternateContent>
      <p:sp>
        <p:nvSpPr>
          <p:cNvPr id="6" name="QC_4_EX.6_1#4e3326c43?vop=1&amp;pid=6e92ef9cc&amp;color=0,0,0&amp;vtp=1&amp;bbb=1"/>
          <p:cNvSpPr/>
          <p:nvPr/>
        </p:nvSpPr>
        <p:spPr>
          <a:xfrm>
            <a:off x="832104" y="3489520"/>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思路分析</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解题时注意运动轨迹的可逆性</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用逆向思维解题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将物理模型常规化</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AlternateContent xmlns:mc="http://schemas.openxmlformats.org/markup-compatibility/2006">
        <mc:Choice xmlns:a14="http://schemas.microsoft.com/office/drawing/2010/main" Requires="a14">
          <p:sp>
            <p:nvSpPr>
              <p:cNvPr id="7" name="QC_4_AS.7_1#4e3326c43?vop=1&amp;pid=6e92ef9cc&amp;color=0,0,0&amp;vtp=1&amp;bbb=1&amp;hb=1"/>
              <p:cNvSpPr/>
              <p:nvPr/>
            </p:nvSpPr>
            <p:spPr>
              <a:xfrm>
                <a:off x="832104" y="3854010"/>
                <a:ext cx="10533888" cy="204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【解析】篮球都垂直击中篮筐，其逆过程都是平抛运动，设任一篮球击中篮筐的速度为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，上升的高度为</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，水平位移为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，由于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相同，所以两次篮球在空中运动时间相同，故A、B错误</a:t>
                </a:r>
                <a:r>
                  <a:rPr lang="en-US" altLang="zh-CN" sz="1800" b="0" i="0">
                    <a:solidFill>
                      <a:srgbClr val="000000"/>
                    </a:solidFill>
                    <a:latin typeface="微软雅黑" pitchFamily="34" charset="0"/>
                    <a:ea typeface="微软雅黑" pitchFamily="34" charset="-122"/>
                    <a:cs typeface="微软雅黑" pitchFamily="34" charset="-120"/>
                  </a:rPr>
                  <a:t>；由题图</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位置投篮时篮球的水平位移比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位置投篮时篮球的水平位移大，由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，可知两次投篮的水平速</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度有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𝑏</m:t>
                        </m:r>
                      </m:sub>
                    </m:sSub>
                  </m:oMath>
                </a14:m>
                <a:r>
                  <a:rPr lang="en-US" altLang="zh-CN" sz="1800" b="0" i="0" dirty="0">
                    <a:solidFill>
                      <a:srgbClr val="000000"/>
                    </a:solidFill>
                    <a:latin typeface="微软雅黑" pitchFamily="34" charset="0"/>
                    <a:ea typeface="微软雅黑" pitchFamily="34" charset="-122"/>
                    <a:cs typeface="微软雅黑" pitchFamily="34" charset="-120"/>
                  </a:rPr>
                  <a:t>，出手时竖直速度为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𝑔𝑡</m:t>
                    </m:r>
                  </m:oMath>
                </a14:m>
                <a:r>
                  <a:rPr lang="en-US" altLang="zh-CN" sz="1800" b="0" i="0" dirty="0">
                    <a:solidFill>
                      <a:srgbClr val="000000"/>
                    </a:solidFill>
                    <a:latin typeface="微软雅黑" pitchFamily="34" charset="0"/>
                    <a:ea typeface="微软雅黑" pitchFamily="34" charset="-122"/>
                    <a:cs typeface="微软雅黑" pitchFamily="34" charset="-120"/>
                  </a:rPr>
                  <a:t>，根据速度的分解有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𝑔𝑡</m:t>
                    </m:r>
                  </m:oMath>
                </a14:m>
                <a:r>
                  <a:rPr lang="en-US" altLang="zh-CN" sz="1800" b="0" i="0" dirty="0">
                    <a:solidFill>
                      <a:srgbClr val="000000"/>
                    </a:solidFill>
                    <a:latin typeface="微软雅黑" pitchFamily="34" charset="0"/>
                    <a:ea typeface="微软雅黑" pitchFamily="34" charset="-122"/>
                    <a:cs typeface="微软雅黑" pitchFamily="34" charset="-120"/>
                  </a:rPr>
                  <a:t>相同，故在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处篮球出手时速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度方向与水平方向夹角大</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7" name="QC_4_AS.7_1#4e3326c43?vop=1&amp;pid=6e92ef9cc&amp;color=0,0,0&amp;vtp=1&amp;bbb=1&amp;hb=1"/>
              <p:cNvSpPr>
                <a:spLocks noRot="1" noChangeAspect="1" noMove="1" noResize="1" noEditPoints="1" noAdjustHandles="1" noChangeArrowheads="1" noChangeShapeType="1" noTextEdit="1"/>
              </p:cNvSpPr>
              <p:nvPr/>
            </p:nvSpPr>
            <p:spPr>
              <a:xfrm>
                <a:off x="832104" y="3854010"/>
                <a:ext cx="10533888" cy="2043430"/>
              </a:xfrm>
              <a:prstGeom prst="rect">
                <a:avLst/>
              </a:prstGeom>
              <a:blipFill>
                <a:blip r:embed="rId6"/>
                <a:stretch>
                  <a:fillRect l="-1389" r="-1389" b="-716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 calcmode="lin" valueType="num">
                                      <p:cBhvr additive="base">
                                        <p:cTn id="2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7">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 calcmode="lin" valueType="num">
                                      <p:cBhvr additive="base">
                                        <p:cTn id="3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anim calcmode="lin" valueType="num">
                                      <p:cBhvr additive="base">
                                        <p:cTn id="3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 calcmode="lin" valueType="num">
                                      <p:cBhvr additive="base">
                                        <p:cTn id="4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3" end="3"/>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4" end="4"/>
                                            </p:txEl>
                                          </p:spTgt>
                                        </p:tgtEl>
                                        <p:attrNameLst>
                                          <p:attrName>style.visibility</p:attrName>
                                        </p:attrNameLst>
                                      </p:cBhvr>
                                      <p:to>
                                        <p:strVal val="visible"/>
                                      </p:to>
                                    </p:set>
                                    <p:anim calcmode="lin" valueType="num">
                                      <p:cBhvr additive="base">
                                        <p:cTn id="4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8_1#563215cd1?vop=1&amp;pid=6e92ef9cc&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如图所示，甲、乙两船在同一条河流中同时开始渡河，河宽为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分别是甲、</a:t>
                </a:r>
                <a:r>
                  <a:rPr lang="en-US" altLang="zh-CN" sz="1800" b="0" i="0">
                    <a:solidFill>
                      <a:srgbClr val="000000"/>
                    </a:solidFill>
                    <a:latin typeface="微软雅黑" pitchFamily="34" charset="0"/>
                    <a:ea typeface="微软雅黑" pitchFamily="34" charset="-122"/>
                    <a:cs typeface="微软雅黑" pitchFamily="34" charset="-120"/>
                  </a:rPr>
                  <a:t>乙两船的出发点，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两船头与河岸均成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角，甲船船头恰好对准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点的正对岸</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点，经过一段时间乙船恰好到达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，如果划</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船速度均为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，且两船相遇不影响各自的航行.</a:t>
                </a:r>
                <a:r>
                  <a:rPr lang="en-US" altLang="zh-CN" b="0" i="0">
                    <a:solidFill>
                      <a:srgbClr val="000000"/>
                    </a:solidFill>
                    <a:latin typeface="微软雅黑" pitchFamily="34" charset="0"/>
                    <a:ea typeface="微软雅黑" pitchFamily="34" charset="-122"/>
                    <a:cs typeface="微软雅黑" pitchFamily="34" charset="-120"/>
                  </a:rPr>
                  <a:t>下列判断不正确的是(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8_1#563215cd1?vop=1&amp;pid=6e92ef9cc&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405" b="-12308"/>
                </a:stretch>
              </a:blipFill>
              <a:ln/>
            </p:spPr>
            <p:txBody>
              <a:bodyPr/>
              <a:lstStyle/>
              <a:p>
                <a:r>
                  <a:rPr lang="zh-CN" altLang="en-US">
                    <a:noFill/>
                  </a:rPr>
                  <a:t> </a:t>
                </a:r>
              </a:p>
            </p:txBody>
          </p:sp>
        </mc:Fallback>
      </mc:AlternateContent>
      <p:sp>
        <p:nvSpPr>
          <p:cNvPr id="3" name="QC_4_AN.9_1#563215cd1.bracket?vop=1&amp;pid=6e92ef9cc&amp;color=0,0,0&amp;vpa=3&amp;vtp=1"/>
          <p:cNvSpPr/>
          <p:nvPr/>
        </p:nvSpPr>
        <p:spPr>
          <a:xfrm>
            <a:off x="7699725"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4_BD.8_2#563215cd1?vop=1&amp;pid=6e92ef9c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02352" y="2834832"/>
            <a:ext cx="1993392"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8_3#563215cd1.choices?vop=1&amp;pid=6e92ef9cc&amp;color=0,0,0&amp;vtp=1&amp;bbb=1"/>
              <p:cNvSpPr/>
              <p:nvPr/>
            </p:nvSpPr>
            <p:spPr>
              <a:xfrm>
                <a:off x="832104" y="4600132"/>
                <a:ext cx="10533888" cy="927100"/>
              </a:xfrm>
              <a:prstGeom prst="rect">
                <a:avLst/>
              </a:prstGeom>
              <a:noFill/>
              <a:ln/>
            </p:spPr>
            <p:txBody>
              <a:bodyPr wrap="none" lIns="0" tIns="0" rIns="0" bIns="0" rtlCol="0" anchor="t"/>
              <a:lstStyle/>
              <a:p>
                <a:pPr latinLnBrk="1">
                  <a:lnSpc>
                    <a:spcPts val="35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水流方向向右，速度大小为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甲船沿河岸方向的位移为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num>
                      <m:den>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8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甲、乙两船会在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𝑃𝑁</m:t>
                    </m:r>
                  </m:oMath>
                </a14:m>
                <a:r>
                  <a:rPr lang="en-US" altLang="zh-CN" sz="1800" b="0" i="0">
                    <a:solidFill>
                      <a:srgbClr val="000000"/>
                    </a:solidFill>
                    <a:latin typeface="微软雅黑" pitchFamily="34" charset="0"/>
                    <a:ea typeface="微软雅黑" pitchFamily="34" charset="-122"/>
                    <a:cs typeface="微软雅黑" pitchFamily="34" charset="-120"/>
                  </a:rPr>
                  <a:t>上某点相遇</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两船同时到达河对岸，花费时间均为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8_3#563215cd1.choices?vop=1&amp;pid=6e92ef9cc&amp;color=0,0,0&amp;vtp=1&amp;bbb=1"/>
              <p:cNvSpPr>
                <a:spLocks noRot="1" noChangeAspect="1" noMove="1" noResize="1" noEditPoints="1" noAdjustHandles="1" noChangeArrowheads="1" noChangeShapeType="1" noTextEdit="1"/>
              </p:cNvSpPr>
              <p:nvPr/>
            </p:nvSpPr>
            <p:spPr>
              <a:xfrm>
                <a:off x="832104" y="4600132"/>
                <a:ext cx="10533888" cy="927100"/>
              </a:xfrm>
              <a:prstGeom prst="rect">
                <a:avLst/>
              </a:prstGeom>
              <a:blipFill>
                <a:blip r:embed="rId5"/>
                <a:stretch>
                  <a:fillRect l="-1389" b="-46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0_1#563215cd1?vop=1&amp;pid=6e92ef9cc&amp;color=0,0,0&amp;vtp=1&amp;bt=1&amp;bbb=1&amp;hb=1"/>
              <p:cNvSpPr/>
              <p:nvPr/>
            </p:nvSpPr>
            <p:spPr>
              <a:xfrm>
                <a:off x="832104" y="1512000"/>
                <a:ext cx="10533888" cy="26416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【解析】由于乙船恰好到达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点，则水流方向向右</a:t>
                </a:r>
                <a:r>
                  <a:rPr lang="en-US" altLang="zh-CN" sz="1800" b="0" i="0">
                    <a:solidFill>
                      <a:srgbClr val="000000"/>
                    </a:solidFill>
                    <a:latin typeface="微软雅黑" pitchFamily="34" charset="0"/>
                    <a:ea typeface="微软雅黑" pitchFamily="34" charset="-122"/>
                    <a:cs typeface="微软雅黑" pitchFamily="34" charset="-120"/>
                  </a:rPr>
                  <a:t>，且乙船沿河岸方向的分速度大小恰好等于水流的速度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大小</a:t>
                </a:r>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，故A正确；设甲船的过河时间为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，甲船沿河岸方向的位移</a:t>
                </a:r>
              </a:p>
              <a:p>
                <a:pPr latinLnBrk="1">
                  <a:lnSpc>
                    <a:spcPts val="35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aseline="-10000">
                            <a:solidFill>
                              <a:srgbClr val="000000"/>
                            </a:solidFill>
                            <a:latin typeface="Cambria Math" panose="02040503050406030204" pitchFamily="18" charset="0"/>
                          </a:rPr>
                          <m:t>甲</m:t>
                        </m:r>
                      </m:sub>
                    </m:sSub>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Sub>
                      </m:e>
                    </m:d>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aseline="-10000">
                            <a:solidFill>
                              <a:srgbClr val="000000"/>
                            </a:solidFill>
                            <a:latin typeface="Cambria Math" panose="02040503050406030204" pitchFamily="18" charset="0"/>
                          </a:rPr>
                          <m:t>甲</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𝑑</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num>
                      <m:den>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den>
                    </m:f>
                  </m:oMath>
                </a14:m>
                <a:r>
                  <a:rPr lang="en-US" altLang="zh-CN" sz="1800" b="0" i="0" dirty="0">
                    <a:solidFill>
                      <a:srgbClr val="000000"/>
                    </a:solidFill>
                    <a:latin typeface="微软雅黑" pitchFamily="34" charset="0"/>
                    <a:ea typeface="微软雅黑" pitchFamily="34" charset="-122"/>
                    <a:cs typeface="微软雅黑" pitchFamily="34" charset="-120"/>
                  </a:rPr>
                  <a:t>，故B错误；由于乙船沿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运动，在水流的作用下</a:t>
                </a:r>
                <a:r>
                  <a:rPr lang="en-US" altLang="zh-CN" sz="1800" b="0" i="0">
                    <a:solidFill>
                      <a:srgbClr val="000000"/>
                    </a:solidFill>
                    <a:latin typeface="微软雅黑" pitchFamily="34" charset="0"/>
                    <a:ea typeface="微软雅黑" pitchFamily="34" charset="-122"/>
                    <a:cs typeface="微软雅黑" pitchFamily="34" charset="-120"/>
                  </a:rPr>
                  <a:t>，甲船到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达对岸时</a:t>
                </a:r>
                <a:r>
                  <a:rPr lang="en-US" altLang="zh-CN" sz="1800" b="0" i="0" dirty="0">
                    <a:solidFill>
                      <a:srgbClr val="000000"/>
                    </a:solidFill>
                    <a:latin typeface="微软雅黑" pitchFamily="34" charset="0"/>
                    <a:ea typeface="微软雅黑" pitchFamily="34" charset="-122"/>
                    <a:cs typeface="微软雅黑" pitchFamily="34" charset="-120"/>
                  </a:rPr>
                  <a:t>，应在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点的右侧，而两船在垂直河岸方向的分速度相同，则两船一定会相遇，且在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上某点相</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遇</a:t>
                </a:r>
                <a:r>
                  <a:rPr lang="en-US" altLang="zh-CN" sz="1800" b="0" i="0" dirty="0">
                    <a:solidFill>
                      <a:srgbClr val="000000"/>
                    </a:solidFill>
                    <a:latin typeface="微软雅黑" pitchFamily="34" charset="0"/>
                    <a:ea typeface="微软雅黑" pitchFamily="34" charset="-122"/>
                    <a:cs typeface="微软雅黑" pitchFamily="34" charset="-120"/>
                  </a:rPr>
                  <a:t>，故C正确；两船在垂直河岸方向的分速度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垂直</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，因此到达河对岸的时间均为</a:t>
                </a:r>
              </a:p>
              <a:p>
                <a:pPr latinLnBrk="1">
                  <a:lnSpc>
                    <a:spcPts val="4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aseline="-10000">
                                <a:solidFill>
                                  <a:srgbClr val="000000"/>
                                </a:solidFill>
                                <a:latin typeface="Cambria Math" panose="02040503050406030204" pitchFamily="18" charset="0"/>
                              </a:rPr>
                              <m:t>垂直</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4_AS.10_1#563215cd1?vop=1&amp;pid=6e92ef9cc&amp;color=0,0,0&amp;vtp=1&amp;bt=1&amp;bbb=1&amp;hb=1"/>
              <p:cNvSpPr>
                <a:spLocks noRot="1" noChangeAspect="1" noMove="1" noResize="1" noEditPoints="1" noAdjustHandles="1" noChangeArrowheads="1" noChangeShapeType="1" noTextEdit="1"/>
              </p:cNvSpPr>
              <p:nvPr/>
            </p:nvSpPr>
            <p:spPr>
              <a:xfrm>
                <a:off x="832104" y="1512000"/>
                <a:ext cx="10533888" cy="2641600"/>
              </a:xfrm>
              <a:prstGeom prst="rect">
                <a:avLst/>
              </a:prstGeom>
              <a:blipFill>
                <a:blip r:embed="rId3"/>
                <a:stretch>
                  <a:fillRect l="-1389" r="-1331" b="-3695"/>
                </a:stretch>
              </a:blipFill>
              <a:ln/>
            </p:spPr>
            <p:txBody>
              <a:bodyPr/>
              <a:lstStyle/>
              <a:p>
                <a:r>
                  <a:rPr lang="zh-CN" altLang="en-US">
                    <a:noFill/>
                  </a:rPr>
                  <a:t> </a:t>
                </a:r>
              </a:p>
            </p:txBody>
          </p:sp>
        </mc:Fallback>
      </mc:AlternateContent>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1_1#4affee99b?vop=1&amp;pid=6e92ef9cc&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置于倾角为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的固定光滑斜面上，轻细绳跨过光滑定滑轮分别连接着</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与小车，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与</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滑轮间的细绳平行于斜面</a:t>
                </a:r>
                <a:r>
                  <a:rPr lang="en-US" altLang="zh-CN" sz="1800" b="0" i="0" dirty="0">
                    <a:solidFill>
                      <a:srgbClr val="000000"/>
                    </a:solidFill>
                    <a:latin typeface="微软雅黑" pitchFamily="34" charset="0"/>
                    <a:ea typeface="微软雅黑" pitchFamily="34" charset="-122"/>
                    <a:cs typeface="微软雅黑" pitchFamily="34" charset="-120"/>
                  </a:rPr>
                  <a:t>，小车以速率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水平向右做匀速直线运动，重力加速度大小为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，当小车与滑轮</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间的细绳和水平方向的夹角为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时（如图），</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1_1#4affee99b?vop=1&amp;pid=6e92ef9cc&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b="-12308"/>
                </a:stretch>
              </a:blipFill>
              <a:ln/>
            </p:spPr>
            <p:txBody>
              <a:bodyPr/>
              <a:lstStyle/>
              <a:p>
                <a:r>
                  <a:rPr lang="zh-CN" altLang="en-US">
                    <a:noFill/>
                  </a:rPr>
                  <a:t> </a:t>
                </a:r>
              </a:p>
            </p:txBody>
          </p:sp>
        </mc:Fallback>
      </mc:AlternateContent>
      <p:sp>
        <p:nvSpPr>
          <p:cNvPr id="3" name="QC_4_AN.12_1#4affee99b.bracket?vop=1&amp;pid=6e92ef9cc&amp;color=0,0,0&amp;vpa=4&amp;vtp=1"/>
          <p:cNvSpPr/>
          <p:nvPr/>
        </p:nvSpPr>
        <p:spPr>
          <a:xfrm>
            <a:off x="7414482"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11_2#4affee99b?htil=3&amp;vop=1&amp;pid=6e92ef9cc&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326875" y="2834832"/>
            <a:ext cx="2286000" cy="7223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1_3#4affee99b.choices?htil=3&amp;vop=1&amp;pid=6e92ef9cc&amp;color=0,0,0&amp;vtp=1&amp;bbb=1&amp;hs=1"/>
              <p:cNvSpPr/>
              <p:nvPr/>
            </p:nvSpPr>
            <p:spPr>
              <a:xfrm>
                <a:off x="832104" y="2707832"/>
                <a:ext cx="8110728" cy="838200"/>
              </a:xfrm>
              <a:prstGeom prst="rect">
                <a:avLst/>
              </a:prstGeom>
              <a:noFill/>
              <a:ln/>
            </p:spPr>
            <p:txBody>
              <a:bodyPr wrap="none" lIns="0" tIns="0" rIns="0" bIns="0" rtlCol="0" anchor="t"/>
              <a:lstStyle/>
              <a:p>
                <a:pPr latinLnBrk="1">
                  <a:lnSpc>
                    <a:spcPts val="3300"/>
                  </a:lnSpc>
                  <a:tabLst>
                    <a:tab pos="416331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绳的拉力大小为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绳的拉力小于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tabLst>
                    <a:tab pos="416331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的速率为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的速率为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num>
                      <m:den>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1_3#4affee99b.choices?htil=3&amp;vop=1&amp;pid=6e92ef9cc&amp;color=0,0,0&amp;vtp=1&amp;bbb=1&amp;hs=1"/>
              <p:cNvSpPr>
                <a:spLocks noRot="1" noChangeAspect="1" noMove="1" noResize="1" noEditPoints="1" noAdjustHandles="1" noChangeArrowheads="1" noChangeShapeType="1" noTextEdit="1"/>
              </p:cNvSpPr>
              <p:nvPr/>
            </p:nvSpPr>
            <p:spPr>
              <a:xfrm>
                <a:off x="832104" y="2707832"/>
                <a:ext cx="8110728" cy="838200"/>
              </a:xfrm>
              <a:prstGeom prst="rect">
                <a:avLst/>
              </a:prstGeom>
              <a:blipFill>
                <a:blip r:embed="rId5"/>
                <a:stretch>
                  <a:fillRect l="-1805" b="-5797"/>
                </a:stretch>
              </a:blipFill>
              <a:ln/>
            </p:spPr>
            <p:txBody>
              <a:bodyPr/>
              <a:lstStyle/>
              <a:p>
                <a:r>
                  <a:rPr lang="zh-CN" altLang="en-US">
                    <a:noFill/>
                  </a:rPr>
                  <a:t> </a:t>
                </a:r>
              </a:p>
            </p:txBody>
          </p:sp>
        </mc:Fallback>
      </mc:AlternateContent>
      <p:pic>
        <p:nvPicPr>
          <p:cNvPr id="6" name="QC_4_AS.13_1#4affee99b?htil=4&amp;vop=1&amp;pid=6e92ef9cc&amp;color=0,0,0&amp;tib=255,255,255&amp;vtp=1&amp;hs=1&amp;hs=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10168128" y="3550350"/>
            <a:ext cx="1170432"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4_AS.13_2#4affee99b?htil=4&amp;vop=1&amp;pid=6e92ef9cc&amp;color=0,0,0&amp;vtp=1&amp;bbb=1&amp;hb=1&amp;hs=1"/>
              <p:cNvSpPr/>
              <p:nvPr/>
            </p:nvSpPr>
            <p:spPr>
              <a:xfrm>
                <a:off x="832104" y="3550350"/>
                <a:ext cx="9226296"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【解析】将小车的速度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沿绳方向和垂直于绳方向分解，如图所示，物体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的速度大小与小车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沿绳方向的速度大小相等</a:t>
                </a:r>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𝑃</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，故C正确，D错误；小车向右运动，所以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小</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不变，所以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𝑃</m:t>
                        </m:r>
                      </m:sub>
                    </m:sSub>
                  </m:oMath>
                </a14:m>
                <a:r>
                  <a:rPr lang="en-US" altLang="zh-CN" sz="1800" b="0" i="0" dirty="0">
                    <a:solidFill>
                      <a:srgbClr val="000000"/>
                    </a:solidFill>
                    <a:latin typeface="微软雅黑" pitchFamily="34" charset="0"/>
                    <a:ea typeface="微软雅黑" pitchFamily="34" charset="-122"/>
                    <a:cs typeface="微软雅黑" pitchFamily="34" charset="-120"/>
                  </a:rPr>
                  <a:t>逐渐变大，说明物体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沿斜面向上做加速运动，对物体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受力分析可知，</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物体</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受到竖直向下的重力、垂直于斜面向上的支持力、沿斜面向上的拉力</a:t>
                </a:r>
                <a:r>
                  <a:rPr lang="en-US" altLang="zh-CN" b="0" i="0">
                    <a:solidFill>
                      <a:srgbClr val="000000"/>
                    </a:solidFill>
                    <a:latin typeface="微软雅黑" pitchFamily="34" charset="0"/>
                    <a:ea typeface="微软雅黑" pitchFamily="34" charset="-122"/>
                    <a:cs typeface="微软雅黑" pitchFamily="34" charset="-120"/>
                  </a:rPr>
                  <a:t>，沿斜面和垂直</a:t>
                </a:r>
                <a:endParaRPr lang="en-US" altLang="zh-CN" dirty="0"/>
              </a:p>
            </p:txBody>
          </p:sp>
        </mc:Choice>
        <mc:Fallback>
          <p:sp>
            <p:nvSpPr>
              <p:cNvPr id="7" name="QC_4_AS.13_2#4affee99b?htil=4&amp;vop=1&amp;pid=6e92ef9cc&amp;color=0,0,0&amp;vtp=1&amp;bbb=1&amp;hb=1&amp;hs=1"/>
              <p:cNvSpPr>
                <a:spLocks noRot="1" noChangeAspect="1" noMove="1" noResize="1" noEditPoints="1" noAdjustHandles="1" noChangeArrowheads="1" noChangeShapeType="1" noTextEdit="1"/>
              </p:cNvSpPr>
              <p:nvPr/>
            </p:nvSpPr>
            <p:spPr>
              <a:xfrm>
                <a:off x="832104" y="3550350"/>
                <a:ext cx="9226296" cy="1611630"/>
              </a:xfrm>
              <a:prstGeom prst="rect">
                <a:avLst/>
              </a:prstGeom>
              <a:blipFill>
                <a:blip r:embed="rId7"/>
                <a:stretch>
                  <a:fillRect l="-1586" r="-1388" b="-86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4_AS.13_2#4affee99b?htil=4&amp;vop=1&amp;pid=6e92ef9cc&amp;color=0,0,0&amp;vtp=1&amp;bbb=1&amp;hb=1&amp;hs=1">
                <a:extLst>
                  <a:ext uri="{FF2B5EF4-FFF2-40B4-BE49-F238E27FC236}">
                    <a16:creationId xmlns:a16="http://schemas.microsoft.com/office/drawing/2014/main" id="{B556F9B9-C9FC-B23A-DA3F-40DAF23F2942}"/>
                  </a:ext>
                </a:extLst>
              </p:cNvPr>
              <p:cNvSpPr/>
              <p:nvPr/>
            </p:nvSpPr>
            <p:spPr>
              <a:xfrm>
                <a:off x="832104" y="5205223"/>
                <a:ext cx="10536017" cy="363855"/>
              </a:xfrm>
              <a:prstGeom prst="rect">
                <a:avLst/>
              </a:prstGeom>
              <a:noFill/>
              <a:ln/>
            </p:spPr>
            <p:txBody>
              <a:bodyPr wrap="none" lIns="0" tIns="0" rIns="0" bIns="0" rtlCol="0" anchor="t"/>
              <a:lstStyle/>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斜面方向正交分解</a:t>
                </a:r>
                <a:r>
                  <a:rPr lang="en-US" altLang="zh-CN" b="0" i="0" dirty="0">
                    <a:solidFill>
                      <a:srgbClr val="000000"/>
                    </a:solidFill>
                    <a:latin typeface="微软雅黑" pitchFamily="34" charset="0"/>
                    <a:ea typeface="微软雅黑" pitchFamily="34" charset="-122"/>
                    <a:cs typeface="微软雅黑" pitchFamily="34" charset="-120"/>
                  </a:rPr>
                  <a:t>，沿斜面方向由牛顿第二定律可得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𝑚𝑔</m:t>
                    </m:r>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𝑚𝑎</m:t>
                    </m:r>
                  </m:oMath>
                </a14:m>
                <a:r>
                  <a:rPr lang="en-US" altLang="zh-CN" b="0" i="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&gt;</m:t>
                    </m:r>
                    <m:r>
                      <a:rPr lang="en-US" altLang="zh-CN" b="0" i="0">
                        <a:solidFill>
                          <a:srgbClr val="000000"/>
                        </a:solidFill>
                        <a:latin typeface="Cambria Math" pitchFamily="34" charset="0"/>
                        <a:ea typeface="Cambria Math" pitchFamily="34" charset="-122"/>
                        <a:cs typeface="Cambria Math" pitchFamily="34" charset="-120"/>
                      </a:rPr>
                      <m:t>𝑚𝑔</m:t>
                    </m:r>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zh-CN" altLang="en-US" b="0" i="0" kern="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A、B错误.</a:t>
                </a:r>
                <a:endParaRPr lang="en-US" altLang="zh-CN" dirty="0"/>
              </a:p>
            </p:txBody>
          </p:sp>
        </mc:Choice>
        <mc:Fallback>
          <p:sp>
            <p:nvSpPr>
              <p:cNvPr id="8" name="QC_4_AS.13_2#4affee99b?htil=4&amp;vop=1&amp;pid=6e92ef9cc&amp;color=0,0,0&amp;vtp=1&amp;bbb=1&amp;hb=1&amp;hs=1">
                <a:extLst>
                  <a:ext uri="{FF2B5EF4-FFF2-40B4-BE49-F238E27FC236}">
                    <a16:creationId xmlns:a16="http://schemas.microsoft.com/office/drawing/2014/main" id="{B556F9B9-C9FC-B23A-DA3F-40DAF23F2942}"/>
                  </a:ext>
                </a:extLst>
              </p:cNvPr>
              <p:cNvSpPr>
                <a:spLocks noRot="1" noChangeAspect="1" noMove="1" noResize="1" noEditPoints="1" noAdjustHandles="1" noChangeArrowheads="1" noChangeShapeType="1" noTextEdit="1"/>
              </p:cNvSpPr>
              <p:nvPr/>
            </p:nvSpPr>
            <p:spPr>
              <a:xfrm>
                <a:off x="832104" y="5205223"/>
                <a:ext cx="10536017" cy="363855"/>
              </a:xfrm>
              <a:prstGeom prst="rect">
                <a:avLst/>
              </a:prstGeom>
              <a:blipFill>
                <a:blip r:embed="rId8"/>
                <a:stretch>
                  <a:fillRect l="-1389" r="-3183" b="-3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bg/>
                                          </p:spTgt>
                                        </p:tgtEl>
                                        <p:attrNameLst>
                                          <p:attrName>style.visibility</p:attrName>
                                        </p:attrNameLst>
                                      </p:cBhvr>
                                      <p:to>
                                        <p:strVal val="visible"/>
                                      </p:to>
                                    </p:set>
                                    <p:anim calcmode="lin" valueType="num">
                                      <p:cBhvr additive="base">
                                        <p:cTn id="2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7">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 calcmode="lin" valueType="num">
                                      <p:cBhvr additive="base">
                                        <p:cTn id="2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2" end="2"/>
                                            </p:txEl>
                                          </p:spTgt>
                                        </p:tgtEl>
                                        <p:attrNameLst>
                                          <p:attrName>style.visibility</p:attrName>
                                        </p:attrNameLst>
                                      </p:cBhvr>
                                      <p:to>
                                        <p:strVal val="visible"/>
                                      </p:to>
                                    </p:set>
                                    <p:anim calcmode="lin" valueType="num">
                                      <p:cBhvr additive="base">
                                        <p:cTn id="3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 calcmode="lin" valueType="num">
                                      <p:cBhvr additive="base">
                                        <p:cTn id="3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bg/>
                                          </p:spTgt>
                                        </p:tgtEl>
                                        <p:attrNameLst>
                                          <p:attrName>style.visibility</p:attrName>
                                        </p:attrNameLst>
                                      </p:cBhvr>
                                      <p:to>
                                        <p:strVal val="visible"/>
                                      </p:to>
                                    </p:set>
                                    <p:anim calcmode="lin" valueType="num">
                                      <p:cBhvr additive="base">
                                        <p:cTn id="4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8">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 calcmode="lin" valueType="num">
                                      <p:cBhvr additive="base">
                                        <p:cTn id="4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build="p" animBg="1"/>
      <p:bldP spid="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4_1#5892fec13?vop=1&amp;pid=6e92ef9cc&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如图所示，甲、乙两小球同时从同一固定的足够长斜面的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两点分别以速度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水平抛出</a:t>
                </a:r>
                <a:r>
                  <a:rPr lang="en-US" altLang="zh-CN" sz="1800" b="0" i="0">
                    <a:solidFill>
                      <a:srgbClr val="000000"/>
                    </a:solidFill>
                    <a:latin typeface="微软雅黑" pitchFamily="34" charset="0"/>
                    <a:ea typeface="微软雅黑" pitchFamily="34" charset="-122"/>
                    <a:cs typeface="微软雅黑" pitchFamily="34" charset="-120"/>
                  </a:rPr>
                  <a:t>，分</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别落在斜面的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两点（图中未画出），不计空气阻力，</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4_1#5892fec13?vop=1&amp;pid=6e92ef9cc&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b="-19048"/>
                </a:stretch>
              </a:blipFill>
              <a:ln/>
            </p:spPr>
            <p:txBody>
              <a:bodyPr/>
              <a:lstStyle/>
              <a:p>
                <a:r>
                  <a:rPr lang="zh-CN" altLang="en-US">
                    <a:noFill/>
                  </a:rPr>
                  <a:t> </a:t>
                </a:r>
              </a:p>
            </p:txBody>
          </p:sp>
        </mc:Fallback>
      </mc:AlternateContent>
      <p:sp>
        <p:nvSpPr>
          <p:cNvPr id="3" name="QC_4_AN.15_1#5892fec13.bracket?vop=1&amp;pid=6e92ef9cc&amp;color=0,0,0&amp;vpa=5&amp;vtp=1"/>
          <p:cNvSpPr/>
          <p:nvPr/>
        </p:nvSpPr>
        <p:spPr>
          <a:xfrm>
            <a:off x="8642635"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14_2#5892fec13?htil=5&amp;vop=1&amp;pid=6e92ef9c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251214" y="2410017"/>
            <a:ext cx="1554480"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4_3#5892fec13.choices?htil=5&amp;vop=1&amp;pid=6e92ef9cc&amp;color=0,0,0&amp;vtp=1&amp;bbb=1"/>
              <p:cNvSpPr/>
              <p:nvPr/>
            </p:nvSpPr>
            <p:spPr>
              <a:xfrm>
                <a:off x="832104" y="2283017"/>
                <a:ext cx="8851392" cy="163493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甲、乙两小球接触斜面前的瞬间，速度的方向不同</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甲、乙两小球做平抛运动的时间之比为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两点间的距离与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两点间的距离之比为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甲、乙两小球接触斜面前的瞬间，速度大小之比为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4_3#5892fec13.choices?htil=5&amp;vop=1&amp;pid=6e92ef9cc&amp;color=0,0,0&amp;vtp=1&amp;bbb=1"/>
              <p:cNvSpPr>
                <a:spLocks noRot="1" noChangeAspect="1" noMove="1" noResize="1" noEditPoints="1" noAdjustHandles="1" noChangeArrowheads="1" noChangeShapeType="1" noTextEdit="1"/>
              </p:cNvSpPr>
              <p:nvPr/>
            </p:nvSpPr>
            <p:spPr>
              <a:xfrm>
                <a:off x="832104" y="2283017"/>
                <a:ext cx="8851392" cy="1634935"/>
              </a:xfrm>
              <a:prstGeom prst="rect">
                <a:avLst/>
              </a:prstGeom>
              <a:blipFill>
                <a:blip r:embed="rId5"/>
                <a:stretch>
                  <a:fillRect l="-1653" b="-85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2421</Words>
  <Application>Microsoft Office PowerPoint</Application>
  <PresentationFormat>宽屏</PresentationFormat>
  <Paragraphs>244</Paragraphs>
  <Slides>30</Slides>
  <Notes>29</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30</vt:i4>
      </vt:variant>
    </vt:vector>
  </HeadingPairs>
  <TitlesOfParts>
    <vt:vector size="37"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2025-10-29T06:42:21Z</dcterms:created>
  <dcterms:modified xsi:type="dcterms:W3CDTF">2025-10-29T06:45:12Z</dcterms:modified>
  <cp:category/>
  <cp:contentStatus/>
</cp:coreProperties>
</file>