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5026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62.png"/><Relationship Id="rId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64.pn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77.png"/><Relationship Id="rId4" Type="http://schemas.openxmlformats.org/officeDocument/2006/relationships/image" Target="../media/image7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8_1#e08ff5d38?vop=1&amp;pid=759037426&amp;color=0,0,0&amp;vtp=1&amp;bt=1&amp;bbb=1&amp;hb=1"/>
              <p:cNvSpPr/>
              <p:nvPr/>
            </p:nvSpPr>
            <p:spPr>
              <a:xfrm>
                <a:off x="832104" y="1512000"/>
                <a:ext cx="10533888" cy="20942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【解析】鹊桥二号离开火箭时，速度要大于第一宇宙速度小于第二宇宙速度，才能进入环月轨道，故</a:t>
                </a:r>
                <a:r>
                  <a:rPr lang="en-US" altLang="zh-CN" sz="1800" b="0" i="0">
                    <a:solidFill>
                      <a:srgbClr val="000000"/>
                    </a:solidFill>
                    <a:latin typeface="微软雅黑" pitchFamily="34" charset="0"/>
                    <a:ea typeface="微软雅黑" pitchFamily="34" charset="-122"/>
                    <a:cs typeface="微软雅黑" pitchFamily="34" charset="-120"/>
                  </a:rPr>
                  <a:t>A错</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；由开普勒第三定律</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，鹊桥二号在捕获轨道上运行的周期大于在环月轨道上运行的周期，故</a:t>
                </a:r>
                <a:r>
                  <a:rPr lang="en-US" altLang="zh-CN" sz="1800" b="0" i="0">
                    <a:solidFill>
                      <a:srgbClr val="000000"/>
                    </a:solidFill>
                    <a:latin typeface="微软雅黑" pitchFamily="34" charset="0"/>
                    <a:ea typeface="微软雅黑" pitchFamily="34" charset="-122"/>
                    <a:cs typeface="微软雅黑" pitchFamily="34" charset="-120"/>
                  </a:rPr>
                  <a:t>B正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确</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点要由捕获轨道变轨到环月轨道，做近心运动，必须降低速度，经过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点时，需要点火减速，</a:t>
                </a:r>
                <a:r>
                  <a:rPr lang="en-US" altLang="zh-CN" sz="1800" b="0" i="0">
                    <a:solidFill>
                      <a:srgbClr val="000000"/>
                    </a:solidFill>
                    <a:latin typeface="微软雅黑" pitchFamily="34" charset="0"/>
                    <a:ea typeface="微软雅黑" pitchFamily="34" charset="-122"/>
                    <a:cs typeface="微软雅黑" pitchFamily="34" charset="-120"/>
                  </a:rPr>
                  <a:t>故C</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；根据万有引力提供向心力可知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𝑚𝑎</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，则经过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点的加速度比经过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点时小，</a:t>
                </a:r>
                <a:r>
                  <a:rPr lang="en-US" altLang="zh-CN" sz="1800" b="0" i="0">
                    <a:solidFill>
                      <a:srgbClr val="000000"/>
                    </a:solidFill>
                    <a:latin typeface="微软雅黑" pitchFamily="34" charset="0"/>
                    <a:ea typeface="微软雅黑" pitchFamily="34" charset="-122"/>
                    <a:cs typeface="微软雅黑" pitchFamily="34" charset="-120"/>
                  </a:rPr>
                  <a:t>故D</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错误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18_1#e08ff5d38?vop=1&amp;pid=759037426&amp;color=0,0,0&amp;vtp=1&amp;bt=1&amp;bbb=1&amp;hb=1"/>
              <p:cNvSpPr>
                <a:spLocks noRot="1" noChangeAspect="1" noMove="1" noResize="1" noEditPoints="1" noAdjustHandles="1" noChangeArrowheads="1" noChangeShapeType="1" noTextEdit="1"/>
              </p:cNvSpPr>
              <p:nvPr/>
            </p:nvSpPr>
            <p:spPr>
              <a:xfrm>
                <a:off x="832104" y="1512000"/>
                <a:ext cx="10533888" cy="2094230"/>
              </a:xfrm>
              <a:prstGeom prst="rect">
                <a:avLst/>
              </a:prstGeom>
              <a:blipFill>
                <a:blip r:embed="rId3"/>
                <a:stretch>
                  <a:fillRect l="-1389" r="-1389" b="-6686"/>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3_BD#30eb3ed7b?pid=7e8b9895f&amp;color=0,0,0&amp;vtp=1&amp;bt=1&amp;bbb=1&amp;hb=1"/>
          <p:cNvSpPr/>
          <p:nvPr/>
        </p:nvSpPr>
        <p:spPr>
          <a:xfrm>
            <a:off x="832104" y="150876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二、多项选择题（本题共4小题，每小题6分，共24分.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有多项符合题目要求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.全部选对的得6分，选对但不全的得3分，有选错的得0分）</a:t>
            </a:r>
            <a:endParaRPr lang="en-US" altLang="zh-CN" sz="2200" dirty="0"/>
          </a:p>
        </p:txBody>
      </p:sp>
      <p:pic>
        <p:nvPicPr>
          <p:cNvPr id="3" name="QC_4_BD.19_1#9eb6a5fed?htil=6&amp;vop=1&amp;pid=30eb3ed7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90190" y="2590165"/>
            <a:ext cx="25786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BD.19_2#9eb6a5fed?htil=6&amp;vop=1&amp;pid=30eb3ed7b&amp;color=0,0,0&amp;vtp=1&amp;bbb=1&amp;hb=1"/>
          <p:cNvSpPr/>
          <p:nvPr/>
        </p:nvSpPr>
        <p:spPr>
          <a:xfrm>
            <a:off x="832104" y="2509005"/>
            <a:ext cx="7818120"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北京2022年冬奥会开幕式二十四节气倒计时惊艳全球</a:t>
            </a:r>
            <a:r>
              <a:rPr lang="en-US" altLang="zh-CN" sz="1800" b="0" i="0">
                <a:solidFill>
                  <a:srgbClr val="000000"/>
                </a:solidFill>
                <a:latin typeface="微软雅黑" pitchFamily="34" charset="0"/>
                <a:ea typeface="微软雅黑" pitchFamily="34" charset="-122"/>
                <a:cs typeface="微软雅黑" pitchFamily="34" charset="-120"/>
              </a:rPr>
              <a:t>，如图所示是地球沿</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椭圆轨道绕太阳运行所处不同位置对应的节气</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5" name="QC_4_AN.20_1#9eb6a5fed.bracket?vop=1&amp;pid=30eb3ed7b&amp;color=0,0,0&amp;vpa=7&amp;vtp=1&amp;bbb=1"/>
          <p:cNvSpPr/>
          <p:nvPr/>
        </p:nvSpPr>
        <p:spPr>
          <a:xfrm>
            <a:off x="7670260" y="2914770"/>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6" name="QC_4_BD.19_3#9eb6a5fed.choices?htil=6&amp;vop=1&amp;pid=30eb3ed7b&amp;color=0,0,0&amp;vtp=1&amp;bbb=1&amp;hb=1"/>
              <p:cNvSpPr/>
              <p:nvPr/>
            </p:nvSpPr>
            <p:spPr>
              <a:xfrm>
                <a:off x="832104" y="3329940"/>
                <a:ext cx="7818120" cy="2081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冬至时地球的运行速度最大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从冬至到春分的运行时间为公转周期的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太阳既在地球公转轨道的焦点上，也在火星公转轨道的焦点上</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代表椭圆轨道的半长轴，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代表公转周期，根据</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，可知地球和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火星对应的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值是不同的</a:t>
                </a:r>
                <a:endParaRPr lang="en-US" altLang="zh-CN" dirty="0"/>
              </a:p>
            </p:txBody>
          </p:sp>
        </mc:Choice>
        <mc:Fallback>
          <p:sp>
            <p:nvSpPr>
              <p:cNvPr id="6" name="QC_4_BD.19_3#9eb6a5fed.choices?htil=6&amp;vop=1&amp;pid=30eb3ed7b&amp;color=0,0,0&amp;vtp=1&amp;bbb=1&amp;hb=1"/>
              <p:cNvSpPr>
                <a:spLocks noRot="1" noChangeAspect="1" noMove="1" noResize="1" noEditPoints="1" noAdjustHandles="1" noChangeArrowheads="1" noChangeShapeType="1" noTextEdit="1"/>
              </p:cNvSpPr>
              <p:nvPr/>
            </p:nvSpPr>
            <p:spPr>
              <a:xfrm>
                <a:off x="832104" y="3329940"/>
                <a:ext cx="7818120" cy="2081530"/>
              </a:xfrm>
              <a:prstGeom prst="rect">
                <a:avLst/>
              </a:prstGeom>
              <a:blipFill>
                <a:blip r:embed="rId4"/>
                <a:stretch>
                  <a:fillRect l="-1872" b="-67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1_1#9eb6a5fed?vop=1&amp;pid=30eb3ed7b&amp;color=0,0,0&amp;vtp=1&amp;bt=1&amp;bbb=1&amp;hb=1"/>
              <p:cNvSpPr/>
              <p:nvPr/>
            </p:nvSpPr>
            <p:spPr>
              <a:xfrm>
                <a:off x="832104" y="151200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【解析】由开普勒第二定律可知地球在近日点运行速度最大，在远日点运行速度最小</a:t>
                </a:r>
                <a:r>
                  <a:rPr lang="en-US" altLang="zh-CN" sz="1800" b="0" i="0">
                    <a:solidFill>
                      <a:srgbClr val="000000"/>
                    </a:solidFill>
                    <a:latin typeface="微软雅黑" pitchFamily="34" charset="0"/>
                    <a:ea typeface="微软雅黑" pitchFamily="34" charset="-122"/>
                    <a:cs typeface="微软雅黑" pitchFamily="34" charset="-120"/>
                  </a:rPr>
                  <a:t>，冬至时地球在近日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点附近</a:t>
                </a:r>
                <a:r>
                  <a:rPr lang="en-US" altLang="zh-CN" sz="1800" b="0" i="0" dirty="0">
                    <a:solidFill>
                      <a:srgbClr val="000000"/>
                    </a:solidFill>
                    <a:latin typeface="微软雅黑" pitchFamily="34" charset="0"/>
                    <a:ea typeface="微软雅黑" pitchFamily="34" charset="-122"/>
                    <a:cs typeface="微软雅黑" pitchFamily="34" charset="-120"/>
                  </a:rPr>
                  <a:t>，运行速度最大，故A正确；根据对称性可知，从冬至到夏至的运行时间为周期的一半</a:t>
                </a:r>
                <a:r>
                  <a:rPr lang="en-US" altLang="zh-CN" sz="1800" b="0" i="0">
                    <a:solidFill>
                      <a:srgbClr val="000000"/>
                    </a:solidFill>
                    <a:latin typeface="微软雅黑" pitchFamily="34" charset="0"/>
                    <a:ea typeface="微软雅黑" pitchFamily="34" charset="-122"/>
                    <a:cs typeface="微软雅黑" pitchFamily="34" charset="-120"/>
                  </a:rPr>
                  <a:t>，由开普勒</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第二定律可知从冬至到春分的运行速度大于春分到夏至的运行速度，故从冬至到春分的运行时间小于地球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公转周期的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，故B错误；地球和火星都是绕太阳运行的行星</a:t>
                </a:r>
                <a:r>
                  <a:rPr lang="en-US" altLang="zh-CN" sz="1800" b="0" i="0">
                    <a:solidFill>
                      <a:srgbClr val="000000"/>
                    </a:solidFill>
                    <a:latin typeface="微软雅黑" pitchFamily="34" charset="0"/>
                    <a:ea typeface="微软雅黑" pitchFamily="34" charset="-122"/>
                    <a:cs typeface="微软雅黑" pitchFamily="34" charset="-120"/>
                  </a:rPr>
                  <a:t>，由开普勒第一定律可知太阳既在地球公转轨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道的焦点上</a:t>
                </a:r>
                <a:r>
                  <a:rPr lang="en-US" altLang="zh-CN" sz="1800" b="0" i="0" dirty="0">
                    <a:solidFill>
                      <a:srgbClr val="000000"/>
                    </a:solidFill>
                    <a:latin typeface="微软雅黑" pitchFamily="34" charset="0"/>
                    <a:ea typeface="微软雅黑" pitchFamily="34" charset="-122"/>
                    <a:cs typeface="微软雅黑" pitchFamily="34" charset="-120"/>
                  </a:rPr>
                  <a:t>，也在火星公转轨道的焦点上，故C正确；若用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代表椭圆轨道的半长轴，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代表公转周期</a:t>
                </a:r>
                <a:r>
                  <a:rPr lang="en-US" altLang="zh-CN" sz="1800" b="0" i="0">
                    <a:solidFill>
                      <a:srgbClr val="000000"/>
                    </a:solidFill>
                    <a:latin typeface="微软雅黑" pitchFamily="34" charset="0"/>
                    <a:ea typeface="微软雅黑" pitchFamily="34" charset="-122"/>
                    <a:cs typeface="微软雅黑" pitchFamily="34" charset="-120"/>
                  </a:rPr>
                  <a:t>，由</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开普勒第三定律可知</a:t>
                </a:r>
                <a:r>
                  <a:rPr lang="en-US" altLang="zh-CN" sz="1800" b="0" i="0" dirty="0">
                    <a:solidFill>
                      <a:srgbClr val="000000"/>
                    </a:solidFill>
                    <a:latin typeface="微软雅黑" pitchFamily="34" charset="0"/>
                    <a:ea typeface="微软雅黑" pitchFamily="34" charset="-122"/>
                    <a:cs typeface="微软雅黑" pitchFamily="34" charset="-120"/>
                  </a:rPr>
                  <a:t>，比值</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是对所有绕太阳运行的行星都相同的常量</a:t>
                </a:r>
                <a:r>
                  <a:rPr lang="en-US" altLang="zh-CN" sz="1800" b="0" i="0">
                    <a:solidFill>
                      <a:srgbClr val="000000"/>
                    </a:solidFill>
                    <a:latin typeface="微软雅黑" pitchFamily="34" charset="0"/>
                    <a:ea typeface="微软雅黑" pitchFamily="34" charset="-122"/>
                    <a:cs typeface="微软雅黑" pitchFamily="34" charset="-120"/>
                  </a:rPr>
                  <a:t>，地球和火星都是绕太阳运行的行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星</a:t>
                </a:r>
                <a:r>
                  <a:rPr lang="en-US" altLang="zh-CN" b="0" i="0" dirty="0">
                    <a:solidFill>
                      <a:srgbClr val="000000"/>
                    </a:solidFill>
                    <a:latin typeface="微软雅黑" pitchFamily="34" charset="0"/>
                    <a:ea typeface="微软雅黑" pitchFamily="34" charset="-122"/>
                    <a:cs typeface="微软雅黑" pitchFamily="34" charset="-120"/>
                  </a:rPr>
                  <a:t>，则对应的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值相同，故D错误.</a:t>
                </a:r>
                <a:endParaRPr lang="en-US" altLang="zh-CN" dirty="0"/>
              </a:p>
            </p:txBody>
          </p:sp>
        </mc:Choice>
        <mc:Fallback>
          <p:sp>
            <p:nvSpPr>
              <p:cNvPr id="2" name="QC_4_AS.21_1#9eb6a5fed?vop=1&amp;pid=30eb3ed7b&amp;color=0,0,0&amp;vtp=1&amp;bt=1&amp;bbb=1&amp;hb=1"/>
              <p:cNvSpPr>
                <a:spLocks noRot="1" noChangeAspect="1" noMove="1" noResize="1" noEditPoints="1" noAdjustHandles="1" noChangeArrowheads="1" noChangeShapeType="1" noTextEdit="1"/>
              </p:cNvSpPr>
              <p:nvPr/>
            </p:nvSpPr>
            <p:spPr>
              <a:xfrm>
                <a:off x="832104" y="1512000"/>
                <a:ext cx="10533888" cy="2868930"/>
              </a:xfrm>
              <a:prstGeom prst="rect">
                <a:avLst/>
              </a:prstGeom>
              <a:blipFill>
                <a:blip r:embed="rId3"/>
                <a:stretch>
                  <a:fillRect l="-1389" r="-1447" b="-4883"/>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2_1#cac33351b?vop=1&amp;pid=30eb3ed7b&amp;color=0,0,0&amp;vtp=1&amp;bt=1&amp;bbb=1&amp;hb=1"/>
              <p:cNvSpPr/>
              <p:nvPr/>
            </p:nvSpPr>
            <p:spPr>
              <a:xfrm>
                <a:off x="832104" y="1512000"/>
                <a:ext cx="10533888" cy="11639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北京时间2023年5月30日18时22分，“神舟十五号”航天员乘组顺利打开“家门</a:t>
                </a:r>
                <a:r>
                  <a:rPr lang="en-US" altLang="zh-CN" sz="1800" b="0" i="0">
                    <a:solidFill>
                      <a:srgbClr val="000000"/>
                    </a:solidFill>
                    <a:latin typeface="微软雅黑" pitchFamily="34" charset="0"/>
                    <a:ea typeface="微软雅黑" pitchFamily="34" charset="-122"/>
                    <a:cs typeface="微软雅黑" pitchFamily="34" charset="-120"/>
                  </a:rPr>
                  <a:t>”，欢迎远道而来的</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神舟十六号”航天员乘组入驻“天宫”.若空间站绕地球做匀速圆周运动，轨道半径为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，运动周期为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引力常量为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b="0" i="0" dirty="0">
                    <a:solidFill>
                      <a:srgbClr val="000000"/>
                    </a:solidFill>
                    <a:latin typeface="微软雅黑" pitchFamily="34" charset="0"/>
                    <a:ea typeface="微软雅黑" pitchFamily="34" charset="-122"/>
                    <a:cs typeface="微软雅黑" pitchFamily="34" charset="-120"/>
                  </a:rPr>
                  <a:t>，地球半径为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2_1#cac33351b?vop=1&amp;pid=30eb3ed7b&amp;color=0,0,0&amp;vtp=1&amp;bt=1&amp;bbb=1&amp;hb=1"/>
              <p:cNvSpPr>
                <a:spLocks noRot="1" noChangeAspect="1" noMove="1" noResize="1" noEditPoints="1" noAdjustHandles="1" noChangeArrowheads="1" noChangeShapeType="1" noTextEdit="1"/>
              </p:cNvSpPr>
              <p:nvPr/>
            </p:nvSpPr>
            <p:spPr>
              <a:xfrm>
                <a:off x="832104" y="1512000"/>
                <a:ext cx="10533888" cy="1163955"/>
              </a:xfrm>
              <a:prstGeom prst="rect">
                <a:avLst/>
              </a:prstGeom>
              <a:blipFill>
                <a:blip r:embed="rId3"/>
                <a:stretch>
                  <a:fillRect l="-1389" r="-2025" b="-12565"/>
                </a:stretch>
              </a:blipFill>
              <a:ln/>
            </p:spPr>
            <p:txBody>
              <a:bodyPr/>
              <a:lstStyle/>
              <a:p>
                <a:r>
                  <a:rPr lang="zh-CN" altLang="en-US">
                    <a:noFill/>
                  </a:rPr>
                  <a:t> </a:t>
                </a:r>
              </a:p>
            </p:txBody>
          </p:sp>
        </mc:Fallback>
      </mc:AlternateContent>
      <p:sp>
        <p:nvSpPr>
          <p:cNvPr id="3" name="QC_4_AN.23_1#cac33351b.bracket?vop=1&amp;pid=30eb3ed7b&amp;color=0,0,0&amp;vpa=8&amp;vtp=1&amp;bbb=1"/>
          <p:cNvSpPr/>
          <p:nvPr/>
        </p:nvSpPr>
        <p:spPr>
          <a:xfrm>
            <a:off x="6148673" y="2319656"/>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mc:AlternateContent xmlns:mc="http://schemas.openxmlformats.org/markup-compatibility/2006">
        <mc:Choice xmlns:a14="http://schemas.microsoft.com/office/drawing/2010/main" Requires="a14">
          <p:sp>
            <p:nvSpPr>
              <p:cNvPr id="4" name="QC_4_BD.22_2#cac33351b.choices?vop=1&amp;pid=30eb3ed7b&amp;color=0,0,0&amp;vtp=1&amp;bbb=1"/>
              <p:cNvSpPr/>
              <p:nvPr/>
            </p:nvSpPr>
            <p:spPr>
              <a:xfrm>
                <a:off x="832104" y="2669734"/>
                <a:ext cx="10533888" cy="863600"/>
              </a:xfrm>
              <a:prstGeom prst="rect">
                <a:avLst/>
              </a:prstGeom>
              <a:noFill/>
              <a:ln/>
            </p:spPr>
            <p:txBody>
              <a:bodyPr wrap="none" lIns="0" tIns="0" rIns="0" bIns="0" rtlCol="0" anchor="t"/>
              <a:lstStyle/>
              <a:p>
                <a:pPr latinLnBrk="1">
                  <a:lnSpc>
                    <a:spcPts val="3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地球的质量为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地球的密度为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4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空间站运行的向心加速度大小为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𝑅</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空间站运行的线速度大小为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𝑇</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22_2#cac33351b.choices?vop=1&amp;pid=30eb3ed7b&amp;color=0,0,0&amp;vtp=1&amp;bbb=1"/>
              <p:cNvSpPr>
                <a:spLocks noRot="1" noChangeAspect="1" noMove="1" noResize="1" noEditPoints="1" noAdjustHandles="1" noChangeArrowheads="1" noChangeShapeType="1" noTextEdit="1"/>
              </p:cNvSpPr>
              <p:nvPr/>
            </p:nvSpPr>
            <p:spPr>
              <a:xfrm>
                <a:off x="832104" y="2669734"/>
                <a:ext cx="10533888" cy="863600"/>
              </a:xfrm>
              <a:prstGeom prst="rect">
                <a:avLst/>
              </a:prstGeom>
              <a:blipFill>
                <a:blip r:embed="rId4"/>
                <a:stretch>
                  <a:fillRect l="-1389" b="-91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24_1#cac33351b?vop=1&amp;pid=30eb3ed7b&amp;color=0,0,0&amp;vtp=1&amp;bbb=1&amp;hb=1"/>
              <p:cNvSpPr/>
              <p:nvPr/>
            </p:nvSpPr>
            <p:spPr>
              <a:xfrm>
                <a:off x="832104" y="3535366"/>
                <a:ext cx="10533888" cy="23990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【解析】设地球的质量为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，空间站绕地球做匀速圆周运动，由万有引力提供向心力有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解得地球的质量为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，故A错误；根据题意可知地球的体积为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𝑉</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，所以地球的密度为</a:t>
                </a:r>
              </a:p>
              <a:p>
                <a:pPr latinLnBrk="1">
                  <a:lnSpc>
                    <a:spcPts val="5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num>
                      <m:den>
                        <m:r>
                          <a:rPr lang="en-US" altLang="zh-CN" sz="1800" b="0" i="0">
                            <a:solidFill>
                              <a:srgbClr val="000000"/>
                            </a:solidFill>
                            <a:latin typeface="Cambria Math" pitchFamily="34" charset="0"/>
                            <a:ea typeface="Cambria Math" pitchFamily="34" charset="-122"/>
                            <a:cs typeface="Cambria Math" pitchFamily="34" charset="-120"/>
                          </a:rPr>
                          <m:t>𝑉</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，故B正确；根据向心加速度与周期的关系式可知</a:t>
                </a:r>
                <a:r>
                  <a:rPr lang="en-US" altLang="zh-CN" sz="1800" b="0" i="0">
                    <a:solidFill>
                      <a:srgbClr val="000000"/>
                    </a:solidFill>
                    <a:latin typeface="微软雅黑" pitchFamily="34" charset="0"/>
                    <a:ea typeface="微软雅黑" pitchFamily="34" charset="-122"/>
                    <a:cs typeface="微软雅黑" pitchFamily="34" charset="-120"/>
                  </a:rPr>
                  <a:t>，空间站运行的向心加速度大小为</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，故C错误；根据线速度与周期的关系式可知，空间站运行的线速度大小为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𝑇</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b="0" i="0" dirty="0">
                    <a:solidFill>
                      <a:srgbClr val="000000"/>
                    </a:solidFill>
                    <a:latin typeface="微软雅黑" pitchFamily="34" charset="0"/>
                    <a:ea typeface="微软雅黑" pitchFamily="34" charset="-122"/>
                    <a:cs typeface="微软雅黑" pitchFamily="34" charset="-120"/>
                  </a:rPr>
                  <a:t>正确.</a:t>
                </a:r>
                <a:endParaRPr lang="en-US" altLang="zh-CN" dirty="0"/>
              </a:p>
            </p:txBody>
          </p:sp>
        </mc:Choice>
        <mc:Fallback>
          <p:sp>
            <p:nvSpPr>
              <p:cNvPr id="5" name="QC_4_AS.24_1#cac33351b?vop=1&amp;pid=30eb3ed7b&amp;color=0,0,0&amp;vtp=1&amp;bbb=1&amp;hb=1"/>
              <p:cNvSpPr>
                <a:spLocks noRot="1" noChangeAspect="1" noMove="1" noResize="1" noEditPoints="1" noAdjustHandles="1" noChangeArrowheads="1" noChangeShapeType="1" noTextEdit="1"/>
              </p:cNvSpPr>
              <p:nvPr/>
            </p:nvSpPr>
            <p:spPr>
              <a:xfrm>
                <a:off x="832104" y="3535366"/>
                <a:ext cx="10533888" cy="2399030"/>
              </a:xfrm>
              <a:prstGeom prst="rect">
                <a:avLst/>
              </a:prstGeom>
              <a:blipFill>
                <a:blip r:embed="rId5"/>
                <a:stretch>
                  <a:fillRect l="-1389" r="-2199" b="-58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C_4_BD.25_1#89ca9bfe2?htil=7&amp;vop=1&amp;pid=30eb3ed7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67323" y="1594296"/>
            <a:ext cx="2432304"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25_2#89ca9bfe2?htil=7&amp;vop=1&amp;pid=30eb3ed7b&amp;color=0,0,0&amp;vtp=1&amp;bt=1&amp;bbb=1&amp;hb=1"/>
          <p:cNvSpPr/>
          <p:nvPr/>
        </p:nvSpPr>
        <p:spPr>
          <a:xfrm>
            <a:off x="832104" y="1512000"/>
            <a:ext cx="796442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如图所示，嫦娥五号、天问一号探测器分别在近月、近火星轨道运行</a:t>
            </a:r>
            <a:r>
              <a:rPr lang="en-US" altLang="zh-CN" sz="1800" b="0" i="0">
                <a:solidFill>
                  <a:srgbClr val="000000"/>
                </a:solidFill>
                <a:latin typeface="微软雅黑" pitchFamily="34" charset="0"/>
                <a:ea typeface="微软雅黑" pitchFamily="34" charset="-122"/>
                <a:cs typeface="微软雅黑" pitchFamily="34" charset="-120"/>
              </a:rPr>
              <a:t>.已知火</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星的质量约为月球质量的</a:t>
            </a:r>
            <a:r>
              <a:rPr lang="en-US" altLang="zh-CN" sz="1800" b="0" i="0" dirty="0">
                <a:solidFill>
                  <a:srgbClr val="000000"/>
                </a:solidFill>
                <a:latin typeface="微软雅黑" pitchFamily="34" charset="0"/>
                <a:ea typeface="微软雅黑" pitchFamily="34" charset="-122"/>
                <a:cs typeface="微软雅黑" pitchFamily="34" charset="-120"/>
              </a:rPr>
              <a:t>9倍，火星的半径约为月球半径的2倍.假设月球</a:t>
            </a:r>
            <a:r>
              <a:rPr lang="en-US" altLang="zh-CN" sz="1800" b="0" i="0">
                <a:solidFill>
                  <a:srgbClr val="000000"/>
                </a:solidFill>
                <a:latin typeface="微软雅黑" pitchFamily="34" charset="0"/>
                <a:ea typeface="微软雅黑" pitchFamily="34" charset="-122"/>
                <a:cs typeface="微软雅黑" pitchFamily="34" charset="-120"/>
              </a:rPr>
              <a:t>、火星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可视为质量均匀分布的球体</a:t>
            </a:r>
            <a:r>
              <a:rPr lang="en-US" altLang="zh-CN" b="0" i="0" dirty="0">
                <a:solidFill>
                  <a:srgbClr val="000000"/>
                </a:solidFill>
                <a:latin typeface="微软雅黑" pitchFamily="34" charset="0"/>
                <a:ea typeface="微软雅黑" pitchFamily="34" charset="-122"/>
                <a:cs typeface="微软雅黑" pitchFamily="34" charset="-120"/>
              </a:rPr>
              <a:t>，忽略其自转影响，</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4_AN.26_1#89ca9bfe2.bracket?vop=1&amp;pid=30eb3ed7b&amp;color=0,0,0&amp;vpa=9&amp;vtp=1&amp;bbb=1"/>
          <p:cNvSpPr/>
          <p:nvPr/>
        </p:nvSpPr>
        <p:spPr>
          <a:xfrm>
            <a:off x="78988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a:t>
            </a:r>
            <a:endParaRPr lang="en-US" altLang="zh-CN" dirty="0"/>
          </a:p>
        </p:txBody>
      </p:sp>
      <mc:AlternateContent xmlns:mc="http://schemas.openxmlformats.org/markup-compatibility/2006">
        <mc:Choice xmlns:a14="http://schemas.microsoft.com/office/drawing/2010/main" Requires="a14">
          <p:sp>
            <p:nvSpPr>
              <p:cNvPr id="5" name="QC_4_BD.25_3#89ca9bfe2.choices?htil=7&amp;vop=1&amp;pid=30eb3ed7b&amp;color=0,0,0&amp;vtp=1&amp;bbb=1&amp;hb=1"/>
              <p:cNvSpPr/>
              <p:nvPr/>
            </p:nvSpPr>
            <p:spPr>
              <a:xfrm>
                <a:off x="832104" y="2707832"/>
                <a:ext cx="7964424"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月球表面的重力加速度与火星表面的重力加速度之比为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月球的第一宇宙速度与火星的第一宇宙速度之比为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嫦娥五号绕月球转动的周期与天问一号绕火星转动的周期之比为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嫦娥五号绕月球转动轨道半径的三次方与周期的平方的比值与天问一号绕火</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星转动轨道半径的三次方与周期的平方的比值相等</a:t>
                </a:r>
                <a:endParaRPr lang="en-US" altLang="zh-CN" dirty="0"/>
              </a:p>
            </p:txBody>
          </p:sp>
        </mc:Choice>
        <mc:Fallback>
          <p:sp>
            <p:nvSpPr>
              <p:cNvPr id="5" name="QC_4_BD.25_3#89ca9bfe2.choices?htil=7&amp;vop=1&amp;pid=30eb3ed7b&amp;color=0,0,0&amp;vtp=1&amp;bbb=1&amp;hb=1"/>
              <p:cNvSpPr>
                <a:spLocks noRot="1" noChangeAspect="1" noMove="1" noResize="1" noEditPoints="1" noAdjustHandles="1" noChangeArrowheads="1" noChangeShapeType="1" noTextEdit="1"/>
              </p:cNvSpPr>
              <p:nvPr/>
            </p:nvSpPr>
            <p:spPr>
              <a:xfrm>
                <a:off x="832104" y="2707832"/>
                <a:ext cx="7964424" cy="2030730"/>
              </a:xfrm>
              <a:prstGeom prst="rect">
                <a:avLst/>
              </a:prstGeom>
              <a:blipFill>
                <a:blip r:embed="rId4"/>
                <a:stretch>
                  <a:fillRect l="-1838" r="-842"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7_1#89ca9bfe2?vop=1&amp;pid=30eb3ed7b&amp;color=0,0,0&amp;vtp=1&amp;bt=1&amp;bbb=1&amp;hb=1"/>
              <p:cNvSpPr/>
              <p:nvPr/>
            </p:nvSpPr>
            <p:spPr>
              <a:xfrm>
                <a:off x="832104" y="1508760"/>
                <a:ext cx="10533888" cy="2792730"/>
              </a:xfrm>
              <a:prstGeom prst="rect">
                <a:avLst/>
              </a:prstGeom>
              <a:noFill/>
              <a:ln/>
            </p:spPr>
            <p:txBody>
              <a:bodyPr wrap="none" lIns="0" tIns="0" rIns="0" bIns="0" rtlCol="0" anchor="t"/>
              <a:lstStyle/>
              <a:p>
                <a:pPr algn="l" latinLnBrk="1">
                  <a:lnSpc>
                    <a:spcPts val="5000"/>
                  </a:lnSpc>
                </a:pPr>
                <a:r>
                  <a:rPr lang="en-US" altLang="zh-CN" sz="1800" b="0" i="0" dirty="0">
                    <a:solidFill>
                      <a:srgbClr val="000000"/>
                    </a:solidFill>
                    <a:latin typeface="微软雅黑" pitchFamily="34" charset="0"/>
                    <a:ea typeface="微软雅黑" pitchFamily="34" charset="-122"/>
                    <a:cs typeface="微软雅黑" pitchFamily="34" charset="-120"/>
                  </a:rPr>
                  <a:t>【解析】在月球表面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𝑚</m:t>
                        </m:r>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aseline="-10000">
                                <a:solidFill>
                                  <a:srgbClr val="000000"/>
                                </a:solidFill>
                                <a:latin typeface="Cambria Math" panose="02040503050406030204" pitchFamily="18" charset="0"/>
                              </a:rPr>
                              <m:t>月</m:t>
                            </m:r>
                          </m:sub>
                        </m:sSub>
                      </m:num>
                      <m:den>
                        <m:sSubSup>
                          <m:sSubSupPr>
                            <m:ctrlPr>
                              <a:rPr lang="en-US" altLang="zh-CN" sz="1800" i="1" baseline="-10000">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，同理可得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火</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aseline="-10000">
                                <a:solidFill>
                                  <a:srgbClr val="000000"/>
                                </a:solidFill>
                                <a:latin typeface="Cambria Math" panose="02040503050406030204" pitchFamily="18" charset="0"/>
                              </a:rPr>
                              <m:t>火</m:t>
                            </m:r>
                          </m:sub>
                        </m:sSub>
                      </m:num>
                      <m:den>
                        <m:sSubSup>
                          <m:sSubSupPr>
                            <m:ctrlPr>
                              <a:rPr lang="en-US" altLang="zh-CN" sz="1800" i="1" baseline="-10000">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火</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火</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𝑀</m:t>
                            </m:r>
                          </m:e>
                          <m:sub>
                            <m:r>
                              <a:rPr lang="en-US" altLang="zh-CN" sz="1800" baseline="-10000">
                                <a:solidFill>
                                  <a:srgbClr val="000000"/>
                                </a:solidFill>
                                <a:latin typeface="Cambria Math" panose="02040503050406030204" pitchFamily="18" charset="0"/>
                              </a:rPr>
                              <m:t>火</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火</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4800"/>
                  </a:lnSpc>
                </a:pPr>
                <a:r>
                  <a:rPr lang="en-US" altLang="zh-CN" sz="1800" b="0" i="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微软雅黑" pitchFamily="34" charset="-122"/>
                    <a:cs typeface="微软雅黑" pitchFamily="34" charset="-120"/>
                  </a:rPr>
                  <a:t>错误；在月球表面，可以认为重力为其圆周运动提供向心力，故有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月</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月</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Sub>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，同</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理可得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火</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火</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火</m:t>
                            </m:r>
                          </m:sub>
                        </m:sSub>
                      </m:e>
                    </m:rad>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火</m:t>
                            </m:r>
                          </m:sub>
                        </m:sSub>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月</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aseline="-10000">
                                    <a:solidFill>
                                      <a:srgbClr val="000000"/>
                                    </a:solidFill>
                                    <a:latin typeface="Cambria Math" panose="02040503050406030204" pitchFamily="18" charset="0"/>
                                  </a:rPr>
                                  <m:t>火</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火</m:t>
                                </m:r>
                              </m:sub>
                            </m:sSub>
                          </m:den>
                        </m:f>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，故B正确；根据周期公式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𝑣</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a:t>
                </a:r>
              </a:p>
              <a:p>
                <a:pPr latinLnBrk="1">
                  <a:lnSpc>
                    <a:spcPts val="45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aseline="-10000">
                                <a:solidFill>
                                  <a:srgbClr val="000000"/>
                                </a:solidFill>
                                <a:latin typeface="Cambria Math" panose="02040503050406030204" pitchFamily="18" charset="0"/>
                              </a:rPr>
                              <m:t>火</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月</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月</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aseline="-10000">
                                <a:solidFill>
                                  <a:srgbClr val="000000"/>
                                </a:solidFill>
                                <a:latin typeface="Cambria Math" panose="02040503050406030204" pitchFamily="18" charset="0"/>
                              </a:rPr>
                              <m:t>火</m:t>
                            </m:r>
                          </m:sub>
                        </m:sSub>
                      </m:num>
                      <m:den>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aseline="-10000">
                                <a:solidFill>
                                  <a:srgbClr val="000000"/>
                                </a:solidFill>
                                <a:latin typeface="Cambria Math" panose="02040503050406030204" pitchFamily="18" charset="0"/>
                              </a:rPr>
                              <m:t>火</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，故C正确；开普勒第三定律是对于同一中心天体而言</a:t>
                </a:r>
                <a:r>
                  <a:rPr lang="en-US" altLang="zh-CN" sz="1800" b="0" i="0">
                    <a:solidFill>
                      <a:srgbClr val="000000"/>
                    </a:solidFill>
                    <a:latin typeface="微软雅黑" pitchFamily="34" charset="0"/>
                    <a:ea typeface="微软雅黑" pitchFamily="34" charset="-122"/>
                    <a:cs typeface="微软雅黑" pitchFamily="34" charset="-120"/>
                  </a:rPr>
                  <a:t>，嫦娥五号与天问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一号做圆周运动的中心天体不同</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4_AS.27_1#89ca9bfe2?vop=1&amp;pid=30eb3ed7b&amp;color=0,0,0&amp;vtp=1&amp;bt=1&amp;bbb=1&amp;hb=1"/>
              <p:cNvSpPr>
                <a:spLocks noRot="1" noChangeAspect="1" noMove="1" noResize="1" noEditPoints="1" noAdjustHandles="1" noChangeArrowheads="1" noChangeShapeType="1" noTextEdit="1"/>
              </p:cNvSpPr>
              <p:nvPr/>
            </p:nvSpPr>
            <p:spPr>
              <a:xfrm>
                <a:off x="832104" y="1508760"/>
                <a:ext cx="10533888" cy="2792730"/>
              </a:xfrm>
              <a:prstGeom prst="rect">
                <a:avLst/>
              </a:prstGeom>
              <a:blipFill>
                <a:blip r:embed="rId3"/>
                <a:stretch>
                  <a:fillRect l="-1389" r="-868" b="-4803"/>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4_BD.28_1#36e0bc30e?htil=8&amp;vop=1&amp;pid=30eb3ed7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09009" y="1594296"/>
            <a:ext cx="1417320"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8_2#36e0bc30e?htil=8&amp;vop=1&amp;pid=30eb3ed7b&amp;color=0,0,0&amp;vtp=1&amp;bt=1&amp;bbb=1&amp;hb=1&amp;hs=1"/>
              <p:cNvSpPr/>
              <p:nvPr/>
            </p:nvSpPr>
            <p:spPr>
              <a:xfrm>
                <a:off x="832104" y="1512000"/>
                <a:ext cx="8979408" cy="17862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经长期观测，人们在宇宙中发现了双星系统，</a:t>
                </a:r>
                <a:r>
                  <a:rPr lang="en-US" altLang="zh-CN" sz="1800" b="0" i="0">
                    <a:solidFill>
                      <a:srgbClr val="000000"/>
                    </a:solidFill>
                    <a:latin typeface="微软雅黑" pitchFamily="34" charset="0"/>
                    <a:ea typeface="微软雅黑" pitchFamily="34" charset="-122"/>
                    <a:cs typeface="微软雅黑" pitchFamily="34" charset="-120"/>
                  </a:rPr>
                  <a:t>双星系统由两颗相距较近的恒星组成，</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每颗恒星的半径远小于两颗恒星之间的距离</a:t>
                </a:r>
                <a:r>
                  <a:rPr lang="en-US" altLang="zh-CN" sz="1800" b="0" i="0" dirty="0">
                    <a:solidFill>
                      <a:srgbClr val="000000"/>
                    </a:solidFill>
                    <a:latin typeface="微软雅黑" pitchFamily="34" charset="0"/>
                    <a:ea typeface="微软雅黑" pitchFamily="34" charset="-122"/>
                    <a:cs typeface="微软雅黑" pitchFamily="34" charset="-120"/>
                  </a:rPr>
                  <a:t>，而且双星系统一般远离其他天体.</a:t>
                </a:r>
                <a:r>
                  <a:rPr lang="en-US" altLang="zh-CN" sz="1800" b="0" i="0">
                    <a:solidFill>
                      <a:srgbClr val="000000"/>
                    </a:solidFill>
                    <a:latin typeface="微软雅黑" pitchFamily="34" charset="0"/>
                    <a:ea typeface="微软雅黑" pitchFamily="34" charset="-122"/>
                    <a:cs typeface="微软雅黑" pitchFamily="34" charset="-120"/>
                  </a:rPr>
                  <a:t>如图所示，</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两天体</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组成的双星系统，在相互之间万有引力的作用下，绕连线上的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点做周期相</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同的匀速圆周运动</a:t>
                </a:r>
                <a:r>
                  <a:rPr lang="en-US" altLang="zh-CN" sz="1800" b="0" i="0" dirty="0">
                    <a:solidFill>
                      <a:srgbClr val="000000"/>
                    </a:solidFill>
                    <a:latin typeface="微软雅黑" pitchFamily="34" charset="0"/>
                    <a:ea typeface="微软雅黑" pitchFamily="34" charset="-122"/>
                    <a:cs typeface="微软雅黑" pitchFamily="34" charset="-120"/>
                  </a:rPr>
                  <a:t>.现测得两天体之间的距离为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，公转周期为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，引力常量为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做</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圆周运动的轨道半径之比为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则可知(</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28_2#36e0bc30e?htil=8&amp;vop=1&amp;pid=30eb3ed7b&amp;color=0,0,0&amp;vtp=1&amp;bt=1&amp;bbb=1&amp;hb=1&amp;hs=1"/>
              <p:cNvSpPr>
                <a:spLocks noRot="1" noChangeAspect="1" noMove="1" noResize="1" noEditPoints="1" noAdjustHandles="1" noChangeArrowheads="1" noChangeShapeType="1" noTextEdit="1"/>
              </p:cNvSpPr>
              <p:nvPr/>
            </p:nvSpPr>
            <p:spPr>
              <a:xfrm>
                <a:off x="832104" y="1512000"/>
                <a:ext cx="8979408" cy="1786255"/>
              </a:xfrm>
              <a:prstGeom prst="rect">
                <a:avLst/>
              </a:prstGeom>
              <a:blipFill>
                <a:blip r:embed="rId4"/>
                <a:stretch>
                  <a:fillRect l="-1629" t="-1365" r="-1697" b="-8191"/>
                </a:stretch>
              </a:blipFill>
              <a:ln/>
            </p:spPr>
            <p:txBody>
              <a:bodyPr/>
              <a:lstStyle/>
              <a:p>
                <a:r>
                  <a:rPr lang="zh-CN" altLang="en-US">
                    <a:noFill/>
                  </a:rPr>
                  <a:t> </a:t>
                </a:r>
              </a:p>
            </p:txBody>
          </p:sp>
        </mc:Fallback>
      </mc:AlternateContent>
      <p:sp>
        <p:nvSpPr>
          <p:cNvPr id="4" name="QC_4_AN.29_1#36e0bc30e.bracket?vop=1&amp;pid=30eb3ed7b&amp;color=0,0,0&amp;vpa=10&amp;vtp=1&amp;bbb=1"/>
          <p:cNvSpPr/>
          <p:nvPr/>
        </p:nvSpPr>
        <p:spPr>
          <a:xfrm>
            <a:off x="5647658" y="2972817"/>
            <a:ext cx="4968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5" name="QC_4_BD.28_3#36e0bc30e.choices?vop=1&amp;pid=30eb3ed7b&amp;color=0,0,0&amp;vtp=1&amp;bbb=1&amp;hs=1"/>
              <p:cNvSpPr/>
              <p:nvPr/>
            </p:nvSpPr>
            <p:spPr>
              <a:xfrm>
                <a:off x="832104" y="3279332"/>
                <a:ext cx="10533888" cy="740410"/>
              </a:xfrm>
              <a:prstGeom prst="rect">
                <a:avLst/>
              </a:prstGeom>
              <a:noFill/>
              <a:ln/>
            </p:spPr>
            <p:txBody>
              <a:bodyPr wrap="none" lIns="0" tIns="0" rIns="0" bIns="0" rtlCol="0" anchor="t"/>
              <a:lstStyle/>
              <a:p>
                <a:pPr latinLnBrk="1">
                  <a:lnSpc>
                    <a:spcPts val="3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两天体的质量之和等于</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两天体的质量之比为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7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做圆周运动的线速度大小之比为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做圆周运动的向心力大小之比为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8_3#36e0bc30e.choices?vop=1&amp;pid=30eb3ed7b&amp;color=0,0,0&amp;vtp=1&amp;bbb=1&amp;hs=1"/>
              <p:cNvSpPr>
                <a:spLocks noRot="1" noChangeAspect="1" noMove="1" noResize="1" noEditPoints="1" noAdjustHandles="1" noChangeArrowheads="1" noChangeShapeType="1" noTextEdit="1"/>
              </p:cNvSpPr>
              <p:nvPr/>
            </p:nvSpPr>
            <p:spPr>
              <a:xfrm>
                <a:off x="832104" y="3279332"/>
                <a:ext cx="10533888" cy="740410"/>
              </a:xfrm>
              <a:prstGeom prst="rect">
                <a:avLst/>
              </a:prstGeom>
              <a:blipFill>
                <a:blip r:embed="rId5"/>
                <a:stretch>
                  <a:fillRect l="-1389" b="-198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30_1#36e0bc30e?vop=1&amp;pid=30eb3ed7b&amp;color=0,0,0&amp;vtp=1&amp;bbb=1&amp;hb=1"/>
              <p:cNvSpPr/>
              <p:nvPr/>
            </p:nvSpPr>
            <p:spPr>
              <a:xfrm>
                <a:off x="832104" y="4020059"/>
                <a:ext cx="10533888" cy="1900873"/>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做圆周运动的向心力均由二者之间的万有引力提供，所以向心力大小相等</a:t>
                </a:r>
                <a:r>
                  <a:rPr lang="en-US" altLang="zh-CN" sz="1800" b="0" i="0">
                    <a:solidFill>
                      <a:srgbClr val="000000"/>
                    </a:solidFill>
                    <a:latin typeface="微软雅黑" pitchFamily="34" charset="0"/>
                    <a:ea typeface="微软雅黑" pitchFamily="34" charset="-122"/>
                    <a:cs typeface="微软雅黑" pitchFamily="34" charset="-120"/>
                  </a:rPr>
                  <a:t>，又因为两</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天体绕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点做匀速圆周运动的周期相同，所以角速度相同，根据向心力公式有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29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=2:1</m:t>
                    </m:r>
                  </m:oMath>
                </a14:m>
                <a:r>
                  <a:rPr lang="en-US" altLang="zh-CN" sz="1800" b="0" i="0" dirty="0">
                    <a:solidFill>
                      <a:srgbClr val="000000"/>
                    </a:solidFill>
                    <a:latin typeface="微软雅黑" pitchFamily="34" charset="0"/>
                    <a:ea typeface="微软雅黑" pitchFamily="34" charset="-122"/>
                    <a:cs typeface="微软雅黑" pitchFamily="34" charset="-120"/>
                  </a:rPr>
                  <a:t>，故B、D错误；根据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做圆周运动的线速度大小之比为</a:t>
                </a:r>
              </a:p>
              <a:p>
                <a:pPr latinLnBrk="1">
                  <a:lnSpc>
                    <a:spcPts val="34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dirty="0">
                    <a:solidFill>
                      <a:srgbClr val="000000"/>
                    </a:solidFill>
                    <a:latin typeface="微软雅黑" pitchFamily="34" charset="0"/>
                    <a:ea typeface="微软雅黑" pitchFamily="34" charset="-122"/>
                    <a:cs typeface="微软雅黑" pitchFamily="34" charset="-120"/>
                  </a:rPr>
                  <a:t>，故C正确；根据牛顿第二定律有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，两天体之间的距离</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𝐿</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，联立解得两天体的质量之和为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𝐿</m:t>
                            </m:r>
                          </m:e>
                          <m:sup>
                            <m:r>
                              <a:rPr lang="en-US" altLang="zh-CN" b="0" i="0">
                                <a:solidFill>
                                  <a:srgbClr val="000000"/>
                                </a:solidFill>
                                <a:latin typeface="Cambria Math" pitchFamily="34" charset="0"/>
                                <a:ea typeface="Cambria Math" pitchFamily="34" charset="-122"/>
                                <a:cs typeface="Cambria Math" pitchFamily="34" charset="-120"/>
                              </a:rPr>
                              <m:t>3</m:t>
                            </m:r>
                          </m:sup>
                        </m:sSup>
                      </m:num>
                      <m:den>
                        <m:r>
                          <a:rPr lang="en-US" altLang="zh-CN" b="0" i="0">
                            <a:solidFill>
                              <a:srgbClr val="000000"/>
                            </a:solidFill>
                            <a:latin typeface="Cambria Math" pitchFamily="34" charset="0"/>
                            <a:ea typeface="Cambria Math" pitchFamily="34" charset="-122"/>
                            <a:cs typeface="Cambria Math" pitchFamily="34" charset="-120"/>
                          </a:rPr>
                          <m:t>𝐺</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𝑇</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6" name="QC_4_AS.30_1#36e0bc30e?vop=1&amp;pid=30eb3ed7b&amp;color=0,0,0&amp;vtp=1&amp;bbb=1&amp;hb=1"/>
              <p:cNvSpPr>
                <a:spLocks noRot="1" noChangeAspect="1" noMove="1" noResize="1" noEditPoints="1" noAdjustHandles="1" noChangeArrowheads="1" noChangeShapeType="1" noTextEdit="1"/>
              </p:cNvSpPr>
              <p:nvPr/>
            </p:nvSpPr>
            <p:spPr>
              <a:xfrm>
                <a:off x="832104" y="4020059"/>
                <a:ext cx="10533888" cy="1900873"/>
              </a:xfrm>
              <a:prstGeom prst="rect">
                <a:avLst/>
              </a:prstGeom>
              <a:blipFill>
                <a:blip r:embed="rId6"/>
                <a:stretch>
                  <a:fillRect l="-1389" t="-1282" r="-1100" b="-44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_BD#19504970c?pid=7e8b9895f&amp;color=0,0,0&amp;vtp=1&amp;bt=1&amp;bbb=1"/>
          <p:cNvSpPr/>
          <p:nvPr/>
        </p:nvSpPr>
        <p:spPr>
          <a:xfrm>
            <a:off x="832104" y="1508760"/>
            <a:ext cx="10533888" cy="424244"/>
          </a:xfrm>
          <a:prstGeom prst="rect">
            <a:avLst/>
          </a:prstGeom>
          <a:noFill/>
          <a:ln/>
        </p:spPr>
        <p:txBody>
          <a:bodyPr wrap="none" lIns="0" tIns="0" rIns="0" bIns="0" rtlCol="0" anchor="t"/>
          <a:lstStyle/>
          <a:p>
            <a:pPr algn="l" latinLnBrk="1">
              <a:lnSpc>
                <a:spcPts val="3600"/>
              </a:lnSpc>
            </a:pPr>
            <a:r>
              <a:rPr lang="en-US" altLang="zh-CN" sz="2200" b="1" i="0" dirty="0">
                <a:solidFill>
                  <a:srgbClr val="000000"/>
                </a:solidFill>
                <a:latin typeface="微软雅黑" pitchFamily="34" charset="0"/>
                <a:ea typeface="微软雅黑" pitchFamily="34" charset="-122"/>
                <a:cs typeface="微软雅黑" pitchFamily="34" charset="-120"/>
              </a:rPr>
              <a:t>三、非选择题（本题共4小题，共46分）</a:t>
            </a:r>
            <a:endParaRPr lang="en-US" altLang="zh-CN" sz="2200" dirty="0">
              <a:solidFill>
                <a:srgbClr val="000000"/>
              </a:solidFill>
            </a:endParaRPr>
          </a:p>
        </p:txBody>
      </p:sp>
      <p:sp>
        <p:nvSpPr>
          <p:cNvPr id="3" name="QO_4_BD.31_1#85459080b?vop=1&amp;pid=19504970c&amp;color=0,0,0&amp;vtp=1&amp;bbb=1"/>
          <p:cNvSpPr/>
          <p:nvPr/>
        </p:nvSpPr>
        <p:spPr>
          <a:xfrm>
            <a:off x="832104" y="1985733"/>
            <a:ext cx="10533888" cy="34163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4" name="QB_5_BD.32_1#e38b5b8d2?vop=1&amp;pid=85459080b&amp;color=0,0,0&amp;vtp=1&amp;bbb=1&amp;hb=1"/>
              <p:cNvSpPr/>
              <p:nvPr/>
            </p:nvSpPr>
            <p:spPr>
              <a:xfrm>
                <a:off x="832104" y="2338070"/>
                <a:ext cx="10533888" cy="1317371"/>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（1）卡文迪什利用如图1所示的扭秤实验装置测量了引力常量，横梁一端固定有一质量为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、半径为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均匀铅球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，旁边有一完全相同的铅球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两球表面的最近距离为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，两球间的万有引力大小为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可以表示出引力常量</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𝐺</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dirty="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_______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5_BD.32_1#e38b5b8d2?vop=1&amp;pid=85459080b&amp;color=0,0,0&amp;vtp=1&amp;bbb=1&amp;hb=1"/>
              <p:cNvSpPr>
                <a:spLocks noRot="1" noChangeAspect="1" noMove="1" noResize="1" noEditPoints="1" noAdjustHandles="1" noChangeArrowheads="1" noChangeShapeType="1" noTextEdit="1"/>
              </p:cNvSpPr>
              <p:nvPr/>
            </p:nvSpPr>
            <p:spPr>
              <a:xfrm>
                <a:off x="832104" y="2338070"/>
                <a:ext cx="10533888" cy="1317371"/>
              </a:xfrm>
              <a:prstGeom prst="rect">
                <a:avLst/>
              </a:prstGeom>
              <a:blipFill>
                <a:blip r:embed="rId3"/>
                <a:stretch>
                  <a:fillRect l="-1389" t="-463" r="-289" b="-1018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33_1#e38b5b8d2.blank?vop=1&amp;pid=85459080b&amp;color=0,0,0&amp;vpa=11&amp;vtp=1&amp;bbb=1&amp;rh=33.67504"/>
              <p:cNvSpPr/>
              <p:nvPr/>
            </p:nvSpPr>
            <p:spPr>
              <a:xfrm>
                <a:off x="3309112" y="3169475"/>
                <a:ext cx="860997" cy="427673"/>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𝐹</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dPr>
                              <m:e>
                                <m:r>
                                  <a:rPr lang="en-US" altLang="zh-CN" b="0" i="0">
                                    <a:solidFill>
                                      <a:srgbClr val="FF0000"/>
                                    </a:solidFill>
                                    <a:latin typeface="Cambria Math" pitchFamily="34" charset="0"/>
                                    <a:ea typeface="Cambria Math" pitchFamily="34" charset="-122"/>
                                    <a:cs typeface="Cambria Math" pitchFamily="34" charset="-120"/>
                                  </a:rPr>
                                  <m:t>2</m:t>
                                </m:r>
                                <m:r>
                                  <a:rPr lang="en-US" altLang="zh-CN" b="0" i="0">
                                    <a:solidFill>
                                      <a:srgbClr val="FF0000"/>
                                    </a:solidFill>
                                    <a:latin typeface="Cambria Math" pitchFamily="34" charset="0"/>
                                    <a:ea typeface="Cambria Math" pitchFamily="34" charset="-122"/>
                                    <a:cs typeface="Cambria Math" pitchFamily="34" charset="-120"/>
                                  </a:rPr>
                                  <m:t>𝑟</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𝐿</m:t>
                                </m:r>
                              </m:e>
                            </m:d>
                          </m:e>
                          <m:sup>
                            <m:r>
                              <a:rPr lang="en-US" altLang="zh-CN" b="0" i="0">
                                <a:solidFill>
                                  <a:srgbClr val="FF0000"/>
                                </a:solidFill>
                                <a:latin typeface="Cambria Math" pitchFamily="34" charset="0"/>
                                <a:ea typeface="Cambria Math" pitchFamily="34" charset="-122"/>
                                <a:cs typeface="Cambria Math" pitchFamily="34" charset="-120"/>
                              </a:rPr>
                              <m:t>2</m:t>
                            </m:r>
                          </m:sup>
                        </m:sSup>
                      </m:num>
                      <m:den>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𝑚</m:t>
                            </m:r>
                          </m:e>
                          <m:sup>
                            <m:r>
                              <a:rPr lang="en-US" altLang="zh-CN"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5_AN.33_1#e38b5b8d2.blank?vop=1&amp;pid=85459080b&amp;color=0,0,0&amp;vpa=11&amp;vtp=1&amp;bbb=1&amp;rh=33.67504"/>
              <p:cNvSpPr>
                <a:spLocks noRot="1" noChangeAspect="1" noMove="1" noResize="1" noEditPoints="1" noAdjustHandles="1" noChangeArrowheads="1" noChangeShapeType="1" noTextEdit="1"/>
              </p:cNvSpPr>
              <p:nvPr/>
            </p:nvSpPr>
            <p:spPr>
              <a:xfrm>
                <a:off x="3309112" y="3169475"/>
                <a:ext cx="860997" cy="427673"/>
              </a:xfrm>
              <a:prstGeom prst="rect">
                <a:avLst/>
              </a:prstGeom>
              <a:blipFill>
                <a:blip r:embed="rId4"/>
                <a:stretch>
                  <a:fillRect b="-2857"/>
                </a:stretch>
              </a:blipFill>
              <a:ln/>
            </p:spPr>
            <p:txBody>
              <a:bodyPr/>
              <a:lstStyle/>
              <a:p>
                <a:r>
                  <a:rPr lang="zh-CN" altLang="en-US">
                    <a:noFill/>
                  </a:rPr>
                  <a:t> </a:t>
                </a:r>
              </a:p>
            </p:txBody>
          </p:sp>
        </mc:Fallback>
      </mc:AlternateContent>
      <p:pic>
        <p:nvPicPr>
          <p:cNvPr id="6" name="QB_5_BD.32_2#e38b5b8d2?iti=1&amp;vop=1&amp;pid=85459080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01768" y="3773170"/>
            <a:ext cx="2194560"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32_3#e38b5b8d2?iti=1&amp;vop=1&amp;pid=85459080b&amp;color=0,0,0&amp;vtp=1&amp;bbb=1"/>
          <p:cNvSpPr/>
          <p:nvPr/>
        </p:nvSpPr>
        <p:spPr>
          <a:xfrm>
            <a:off x="5891880" y="5207762"/>
            <a:ext cx="414337" cy="347091"/>
          </a:xfrm>
          <a:prstGeom prst="rect">
            <a:avLst/>
          </a:prstGeom>
          <a:noFill/>
          <a:ln/>
        </p:spPr>
        <p:txBody>
          <a:bodyPr wrap="none" lIns="0" tIns="0" rIns="0" bIns="0" rtlCol="0" anchor="t"/>
          <a:lstStyle/>
          <a:p>
            <a:pPr algn="ctr"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8" name="QB_5_AS.34_1#e38b5b8d2?vop=1&amp;pid=85459080b&amp;color=0,0,0&amp;vtp=1&amp;bbb=1"/>
              <p:cNvSpPr/>
              <p:nvPr/>
            </p:nvSpPr>
            <p:spPr>
              <a:xfrm>
                <a:off x="832104" y="5563870"/>
                <a:ext cx="10533888" cy="554609"/>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【解析】根据万有引力计算公式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𝐹</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𝐺</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𝐹</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𝑚</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8" name="QB_5_AS.34_1#e38b5b8d2?vop=1&amp;pid=85459080b&amp;color=0,0,0&amp;vtp=1&amp;bbb=1"/>
              <p:cNvSpPr>
                <a:spLocks noRot="1" noChangeAspect="1" noMove="1" noResize="1" noEditPoints="1" noAdjustHandles="1" noChangeArrowheads="1" noChangeShapeType="1" noTextEdit="1"/>
              </p:cNvSpPr>
              <p:nvPr/>
            </p:nvSpPr>
            <p:spPr>
              <a:xfrm>
                <a:off x="832104" y="5563870"/>
                <a:ext cx="10533888" cy="554609"/>
              </a:xfrm>
              <a:prstGeom prst="rect">
                <a:avLst/>
              </a:prstGeom>
              <a:blipFill>
                <a:blip r:embed="rId6"/>
                <a:stretch>
                  <a:fillRect l="-1389" b="-109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35_1#cd3c31a04?vop=1&amp;pid=85459080b&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（2）在下列实验中，与“卡文迪什扭秤实验”</a:t>
            </a:r>
            <a:r>
              <a:rPr lang="en-US" altLang="zh-CN" sz="1800" b="0" i="0">
                <a:solidFill>
                  <a:srgbClr val="000000"/>
                </a:solidFill>
                <a:latin typeface="微软雅黑" pitchFamily="34" charset="0"/>
                <a:ea typeface="微软雅黑" pitchFamily="34" charset="-122"/>
                <a:cs typeface="微软雅黑" pitchFamily="34" charset="-120"/>
              </a:rPr>
              <a:t>中测量微小量的方法最相近的是</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36_1#cd3c31a04.blank?vop=1&amp;pid=85459080b&amp;color=0,0,0&amp;vpa=12&amp;vtp=1"/>
          <p:cNvSpPr/>
          <p:nvPr/>
        </p:nvSpPr>
        <p:spPr>
          <a:xfrm>
            <a:off x="8718010" y="14668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5_BD.35_2#cd3c31a04.choices?vop=1&amp;pid=85459080b&amp;color=0,0,0&amp;vtp=1&amp;bbb=1"/>
          <p:cNvSpPr/>
          <p:nvPr/>
        </p:nvSpPr>
        <p:spPr>
          <a:xfrm>
            <a:off x="832104" y="192278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探究力的合成规律</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通过平面镜观察桌面的微小形变</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探究加速度与力</a:t>
            </a:r>
            <a:r>
              <a:rPr lang="en-US" altLang="zh-CN" sz="1800" b="0" i="0">
                <a:solidFill>
                  <a:srgbClr val="000000"/>
                </a:solidFill>
                <a:latin typeface="微软雅黑" pitchFamily="34" charset="0"/>
                <a:ea typeface="微软雅黑" pitchFamily="34" charset="-122"/>
                <a:cs typeface="微软雅黑" pitchFamily="34" charset="-120"/>
              </a:rPr>
              <a:t>、质量的关系</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探究小车速度随时间变化的规律</a:t>
            </a:r>
            <a:endParaRPr lang="en-US" altLang="zh-CN" sz="1800" dirty="0"/>
          </a:p>
        </p:txBody>
      </p:sp>
      <p:sp>
        <p:nvSpPr>
          <p:cNvPr id="5" name="QC_5_AS.37_1#cd3c31a04?vop=1&amp;pid=85459080b&amp;color=0,0,0&amp;vtp=1&amp;bbb=1&amp;hb=1"/>
          <p:cNvSpPr/>
          <p:nvPr/>
        </p:nvSpPr>
        <p:spPr>
          <a:xfrm>
            <a:off x="832104" y="2742565"/>
            <a:ext cx="10533888" cy="1192530"/>
          </a:xfrm>
          <a:prstGeom prst="rect">
            <a:avLst/>
          </a:prstGeom>
          <a:noFill/>
          <a:ln/>
        </p:spPr>
        <p:txBody>
          <a:bodyPr wrap="none" lIns="0" tIns="0" rIns="0" bIns="0" rtlCol="0" anchor="t"/>
          <a:lstStyle/>
          <a:p>
            <a:pPr algn="l" latinLnBrk="1">
              <a:lnSpc>
                <a:spcPts val="3300"/>
              </a:lnSpc>
            </a:pPr>
            <a:r>
              <a:rPr lang="en-US" altLang="zh-CN" sz="1800" b="0" i="0" spc="-50" dirty="0">
                <a:solidFill>
                  <a:srgbClr val="000000"/>
                </a:solidFill>
                <a:latin typeface="微软雅黑" pitchFamily="34" charset="0"/>
                <a:ea typeface="微软雅黑" pitchFamily="34" charset="-122"/>
                <a:cs typeface="微软雅黑" pitchFamily="34" charset="-120"/>
              </a:rPr>
              <a:t>【解析】“卡文迪什扭秤实验”中测量微小量的方法为放大法，探究力的合成规律的实验中</a:t>
            </a:r>
            <a:r>
              <a:rPr lang="en-US" altLang="zh-CN" sz="1800" b="0" i="0" spc="-50">
                <a:solidFill>
                  <a:srgbClr val="000000"/>
                </a:solidFill>
                <a:latin typeface="微软雅黑" pitchFamily="34" charset="0"/>
                <a:ea typeface="微软雅黑" pitchFamily="34" charset="-122"/>
                <a:cs typeface="微软雅黑" pitchFamily="34" charset="-120"/>
              </a:rPr>
              <a:t>，运用的科学思</a:t>
            </a:r>
          </a:p>
          <a:p>
            <a:pPr latinLnBrk="1">
              <a:lnSpc>
                <a:spcPts val="3300"/>
              </a:lnSpc>
            </a:pPr>
            <a:r>
              <a:rPr lang="en-US" altLang="zh-CN" sz="1800" b="0" i="0" spc="-50">
                <a:solidFill>
                  <a:srgbClr val="000000"/>
                </a:solidFill>
                <a:latin typeface="微软雅黑" pitchFamily="34" charset="0"/>
                <a:ea typeface="微软雅黑" pitchFamily="34" charset="-122"/>
                <a:cs typeface="微软雅黑" pitchFamily="34" charset="-120"/>
              </a:rPr>
              <a:t>想方法为等效替代法</a:t>
            </a:r>
            <a:r>
              <a:rPr lang="en-US" altLang="zh-CN" sz="1800" b="0" i="0" spc="-50" dirty="0">
                <a:solidFill>
                  <a:srgbClr val="000000"/>
                </a:solidFill>
                <a:latin typeface="微软雅黑" pitchFamily="34" charset="0"/>
                <a:ea typeface="微软雅黑" pitchFamily="34" charset="-122"/>
                <a:cs typeface="微软雅黑" pitchFamily="34" charset="-120"/>
              </a:rPr>
              <a:t>，故A错误；通过平面镜观察桌面的微小形变，采用放大法，故B正确；</a:t>
            </a:r>
            <a:r>
              <a:rPr lang="en-US" altLang="zh-CN" sz="1800" b="0" i="0" spc="-50">
                <a:solidFill>
                  <a:srgbClr val="000000"/>
                </a:solidFill>
                <a:latin typeface="微软雅黑" pitchFamily="34" charset="0"/>
                <a:ea typeface="微软雅黑" pitchFamily="34" charset="-122"/>
                <a:cs typeface="微软雅黑" pitchFamily="34" charset="-120"/>
              </a:rPr>
              <a:t>探究加速度与力、</a:t>
            </a:r>
          </a:p>
          <a:p>
            <a:pPr latinLnBrk="1">
              <a:lnSpc>
                <a:spcPts val="3100"/>
              </a:lnSpc>
            </a:pPr>
            <a:r>
              <a:rPr lang="en-US" altLang="zh-CN" b="0" i="0" spc="-50">
                <a:solidFill>
                  <a:srgbClr val="000000"/>
                </a:solidFill>
                <a:latin typeface="微软雅黑" pitchFamily="34" charset="0"/>
                <a:ea typeface="微软雅黑" pitchFamily="34" charset="-122"/>
                <a:cs typeface="微软雅黑" pitchFamily="34" charset="-120"/>
              </a:rPr>
              <a:t>质量的关系采用控制变量法</a:t>
            </a:r>
            <a:r>
              <a:rPr lang="en-US" altLang="zh-CN" b="0" i="0" spc="-50" dirty="0">
                <a:solidFill>
                  <a:srgbClr val="000000"/>
                </a:solidFill>
                <a:latin typeface="微软雅黑" pitchFamily="34" charset="0"/>
                <a:ea typeface="微软雅黑" pitchFamily="34" charset="-122"/>
                <a:cs typeface="微软雅黑" pitchFamily="34" charset="-120"/>
              </a:rPr>
              <a:t>，故C错误；探究小车速度随时间变化的规律中采用归纳法，故D错误.</a:t>
            </a:r>
            <a:endParaRPr lang="en-US" altLang="zh-CN"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8_1#e176273e7?vop=1&amp;pid=85459080b&amp;color=0,0,0&amp;vtp=1&amp;bt=1&amp;bbb=1&amp;hb=1"/>
              <p:cNvSpPr/>
              <p:nvPr/>
            </p:nvSpPr>
            <p:spPr>
              <a:xfrm>
                <a:off x="832104" y="1512000"/>
                <a:ext cx="10533888" cy="215773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（3）若我国航天员登上某一未知天体，已知其半径为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、现要测得该天体质量，航天员用如图</a:t>
                </a:r>
                <a:r>
                  <a:rPr lang="en-US" altLang="zh-CN" sz="1800" b="0" i="0">
                    <a:solidFill>
                      <a:srgbClr val="000000"/>
                    </a:solidFill>
                    <a:latin typeface="微软雅黑" pitchFamily="34" charset="0"/>
                    <a:ea typeface="微软雅黑" pitchFamily="34" charset="-122"/>
                    <a:cs typeface="微软雅黑" pitchFamily="34" charset="-120"/>
                  </a:rPr>
                  <a:t>2所示装置</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做了如下实验</a:t>
                </a:r>
                <a:r>
                  <a:rPr lang="en-US" altLang="zh-CN" sz="1800" b="0" i="0" dirty="0">
                    <a:solidFill>
                      <a:srgbClr val="000000"/>
                    </a:solidFill>
                    <a:latin typeface="微软雅黑" pitchFamily="34" charset="0"/>
                    <a:ea typeface="微软雅黑" pitchFamily="34" charset="-122"/>
                    <a:cs typeface="微软雅黑" pitchFamily="34" charset="-120"/>
                  </a:rPr>
                  <a:t>：悬点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正下方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点处有水平放置的炽热电热丝，当悬线摆至电热丝处时能轻易被烧断</a:t>
                </a:r>
                <a:r>
                  <a:rPr lang="en-US" altLang="zh-CN" sz="1800" b="0" i="0">
                    <a:solidFill>
                      <a:srgbClr val="000000"/>
                    </a:solidFill>
                    <a:latin typeface="微软雅黑" pitchFamily="34" charset="0"/>
                    <a:ea typeface="微软雅黑" pitchFamily="34" charset="-122"/>
                    <a:cs typeface="微软雅黑" pitchFamily="34" charset="-120"/>
                  </a:rPr>
                  <a:t>，小</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球继续向前飞出做平抛运动</a:t>
                </a:r>
                <a:r>
                  <a:rPr lang="en-US" altLang="zh-CN" sz="1800" b="0" i="0" dirty="0">
                    <a:solidFill>
                      <a:srgbClr val="000000"/>
                    </a:solidFill>
                    <a:latin typeface="微软雅黑" pitchFamily="34" charset="0"/>
                    <a:ea typeface="微软雅黑" pitchFamily="34" charset="-122"/>
                    <a:cs typeface="微软雅黑" pitchFamily="34" charset="-120"/>
                  </a:rPr>
                  <a:t>.现对小球用频闪照相机连续拍摄，在有坐标纸的背景屏前</a:t>
                </a:r>
                <a:r>
                  <a:rPr lang="en-US" altLang="zh-CN" sz="1800" b="0" i="0">
                    <a:solidFill>
                      <a:srgbClr val="000000"/>
                    </a:solidFill>
                    <a:latin typeface="微软雅黑" pitchFamily="34" charset="0"/>
                    <a:ea typeface="微软雅黑" pitchFamily="34" charset="-122"/>
                    <a:cs typeface="微软雅黑" pitchFamily="34" charset="-120"/>
                  </a:rPr>
                  <a:t>，拍下了小球在做</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平抛运动过程中的多张照片</a:t>
                </a:r>
                <a:r>
                  <a:rPr lang="en-US" altLang="zh-CN" sz="1800" b="0" i="0" dirty="0">
                    <a:solidFill>
                      <a:srgbClr val="000000"/>
                    </a:solidFill>
                    <a:latin typeface="微软雅黑" pitchFamily="34" charset="0"/>
                    <a:ea typeface="微软雅黑" pitchFamily="34" charset="-122"/>
                    <a:cs typeface="微软雅黑" pitchFamily="34" charset="-120"/>
                  </a:rPr>
                  <a:t>，经合成后，照片如图3所示.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为连续四次拍下的小球位置</a:t>
                </a:r>
                <a:r>
                  <a:rPr lang="en-US" altLang="zh-CN" sz="1800" b="0" i="0">
                    <a:solidFill>
                      <a:srgbClr val="000000"/>
                    </a:solidFill>
                    <a:latin typeface="微软雅黑" pitchFamily="34" charset="0"/>
                    <a:ea typeface="微软雅黑" pitchFamily="34" charset="-122"/>
                    <a:cs typeface="微软雅黑" pitchFamily="34" charset="-120"/>
                  </a:rPr>
                  <a:t>，已知照</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相机连续拍照的时间间隔为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，照片中坐标为物体运动的实际距离，已知引力常量为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，忽略天体自</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转</a:t>
                </a:r>
                <a:r>
                  <a:rPr lang="en-US" altLang="zh-CN" b="0" i="0" dirty="0">
                    <a:solidFill>
                      <a:srgbClr val="000000"/>
                    </a:solidFill>
                    <a:latin typeface="微软雅黑" pitchFamily="34" charset="0"/>
                    <a:ea typeface="微软雅黑" pitchFamily="34" charset="-122"/>
                    <a:cs typeface="微软雅黑" pitchFamily="34" charset="-120"/>
                  </a:rPr>
                  <a:t>，则：</a:t>
                </a:r>
                <a:endParaRPr lang="en-US" altLang="zh-CN" dirty="0"/>
              </a:p>
            </p:txBody>
          </p:sp>
        </mc:Choice>
        <mc:Fallback>
          <p:sp>
            <p:nvSpPr>
              <p:cNvPr id="2" name="QO_5_BD.38_1#e176273e7?vop=1&amp;pid=85459080b&amp;color=0,0,0&amp;vtp=1&amp;bt=1&amp;bbb=1&amp;hb=1"/>
              <p:cNvSpPr>
                <a:spLocks noRot="1" noChangeAspect="1" noMove="1" noResize="1" noEditPoints="1" noAdjustHandles="1" noChangeArrowheads="1" noChangeShapeType="1" noTextEdit="1"/>
              </p:cNvSpPr>
              <p:nvPr/>
            </p:nvSpPr>
            <p:spPr>
              <a:xfrm>
                <a:off x="832104" y="1512000"/>
                <a:ext cx="10533888" cy="2157730"/>
              </a:xfrm>
              <a:prstGeom prst="rect">
                <a:avLst/>
              </a:prstGeom>
              <a:blipFill>
                <a:blip r:embed="rId3"/>
                <a:stretch>
                  <a:fillRect l="-1389" t="-1130" r="-1447" b="-6497"/>
                </a:stretch>
              </a:blipFill>
              <a:ln/>
            </p:spPr>
            <p:txBody>
              <a:bodyPr/>
              <a:lstStyle/>
              <a:p>
                <a:r>
                  <a:rPr lang="zh-CN" altLang="en-US">
                    <a:noFill/>
                  </a:rPr>
                  <a:t> </a:t>
                </a:r>
              </a:p>
            </p:txBody>
          </p:sp>
        </mc:Fallback>
      </mc:AlternateContent>
      <p:pic>
        <p:nvPicPr>
          <p:cNvPr id="3" name="QO_5_BD.38_3#e176273e7?iti=2&amp;htil=1&amp;vop=1&amp;pid=85459080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331720" y="3776664"/>
            <a:ext cx="2249424"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8_4#e176273e7?iti=3&amp;htil=1&amp;vop=1&amp;pid=85459080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662672" y="3749232"/>
            <a:ext cx="2130552"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38_5#e176273e7?iti=2&amp;htil=1&amp;vop=1&amp;pid=85459080b&amp;color=0,0,0&amp;vtp=1&amp;bbb=1"/>
          <p:cNvSpPr/>
          <p:nvPr/>
        </p:nvSpPr>
        <p:spPr>
          <a:xfrm>
            <a:off x="3249263" y="5741608"/>
            <a:ext cx="414338" cy="326517"/>
          </a:xfrm>
          <a:prstGeom prst="rect">
            <a:avLst/>
          </a:prstGeom>
          <a:noFill/>
          <a:ln/>
        </p:spPr>
        <p:txBody>
          <a:bodyPr wrap="none" lIns="0" tIns="0" rIns="0" bIns="0" rtlCol="0" anchor="t"/>
          <a:lstStyle/>
          <a:p>
            <a:pPr algn="ctr"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p>
        </p:txBody>
      </p:sp>
      <p:sp>
        <p:nvSpPr>
          <p:cNvPr id="6" name="QO_5_BD.38_6#e176273e7?iti=3&amp;htil=1&amp;vop=1&amp;pid=85459080b&amp;color=0,0,0&amp;vtp=1&amp;bbb=1"/>
          <p:cNvSpPr/>
          <p:nvPr/>
        </p:nvSpPr>
        <p:spPr>
          <a:xfrm>
            <a:off x="8520779" y="5750752"/>
            <a:ext cx="414338" cy="326517"/>
          </a:xfrm>
          <a:prstGeom prst="rect">
            <a:avLst/>
          </a:prstGeom>
          <a:noFill/>
          <a:ln/>
        </p:spPr>
        <p:txBody>
          <a:bodyPr wrap="none" lIns="0" tIns="0" rIns="0" bIns="0" rtlCol="0" anchor="t"/>
          <a:lstStyle/>
          <a:p>
            <a:pPr algn="ctr"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图3</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7e8b9895f.fixed?pid=e5fa3affa&amp;color=255,240,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7e8b9895f.fixed?pid=e5fa3aff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全章上分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9_1#1e9667f61?vop=1&amp;pid=e176273e7&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①由实验数据，可推算出该星球表面的重力加速度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800" b="0" i="0">
                    <a:solidFill>
                      <a:srgbClr val="000000"/>
                    </a:solidFill>
                    <a:latin typeface="微软雅黑" pitchFamily="34" charset="0"/>
                    <a:ea typeface="微软雅黑" pitchFamily="34" charset="-122"/>
                    <a:cs typeface="微软雅黑" pitchFamily="34" charset="-120"/>
                  </a:rPr>
                  <a:t>为</a:t>
                </a:r>
                <a:r>
                  <a:rPr lang="en-US" altLang="zh-CN" sz="1800" i="0">
                    <a:solidFill>
                      <a:srgbClr val="000000"/>
                    </a:solidFill>
                    <a:latin typeface="SimSun" pitchFamily="34" charset="0"/>
                    <a:ea typeface="SimSun" pitchFamily="34" charset="-122"/>
                    <a:cs typeface="SimSun" pitchFamily="34" charset="-120"/>
                  </a:rPr>
                  <a:t>_</a:t>
                </a:r>
                <a:r>
                  <a:rPr lang="en-US" altLang="zh-CN" sz="1800" i="0" dirty="0">
                    <a:solidFill>
                      <a:srgbClr val="000000"/>
                    </a:solidFill>
                    <a:latin typeface="SimSun" pitchFamily="34" charset="0"/>
                    <a:ea typeface="SimSun" pitchFamily="34" charset="-122"/>
                    <a:cs typeface="SimSun" pitchFamily="34" charset="-120"/>
                  </a:rPr>
                  <a:t>____</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（保留两位有效数字）；</a:t>
                </a:r>
                <a:endParaRPr lang="en-US" altLang="zh-CN" sz="1800" dirty="0">
                  <a:solidFill>
                    <a:srgbClr val="000000"/>
                  </a:solidFill>
                </a:endParaRPr>
              </a:p>
            </p:txBody>
          </p:sp>
        </mc:Choice>
        <mc:Fallback>
          <p:sp>
            <p:nvSpPr>
              <p:cNvPr id="2" name="QB_6_BD.39_1#1e9667f61?vop=1&amp;pid=e176273e7&amp;color=0,0,0&amp;vtp=1&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t="-3390" b="-38983"/>
                </a:stretch>
              </a:blipFill>
              <a:ln/>
            </p:spPr>
            <p:txBody>
              <a:bodyPr/>
              <a:lstStyle/>
              <a:p>
                <a:r>
                  <a:rPr lang="zh-CN" altLang="en-US">
                    <a:noFill/>
                  </a:rPr>
                  <a:t> </a:t>
                </a:r>
              </a:p>
            </p:txBody>
          </p:sp>
        </mc:Fallback>
      </mc:AlternateContent>
      <p:sp>
        <p:nvSpPr>
          <p:cNvPr id="3" name="QB_6_AN.40_1#1e9667f61.blank?vop=1&amp;pid=e176273e7&amp;color=0,0,0&amp;vpa=13&amp;vtp=1&amp;bbb=1"/>
          <p:cNvSpPr/>
          <p:nvPr/>
        </p:nvSpPr>
        <p:spPr>
          <a:xfrm>
            <a:off x="6251797" y="1466850"/>
            <a:ext cx="488950"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8.0</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B_6_AS.41_1#1e9667f61?vop=1&amp;pid=e176273e7&amp;color=0,0,0&amp;vtp=1&amp;bbb=1"/>
              <p:cNvSpPr/>
              <p:nvPr/>
            </p:nvSpPr>
            <p:spPr>
              <a:xfrm>
                <a:off x="832104" y="1917763"/>
                <a:ext cx="10533888"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【解析】由图3可知，小球做平抛运动，在竖直方向上有</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Δ</m:t>
                    </m:r>
                    <m:r>
                      <a:rPr lang="en-US" altLang="zh-CN" sz="1800" b="0" i="0" smtClean="0">
                        <a:solidFill>
                          <a:srgbClr val="000000"/>
                        </a:solidFill>
                        <a:latin typeface="Cambria Math" pitchFamily="34" charset="0"/>
                        <a:ea typeface="Cambria Math" pitchFamily="34" charset="-122"/>
                        <a:cs typeface="Cambria Math" pitchFamily="34" charset="-120"/>
                      </a:rPr>
                      <m:t>𝑦</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𝑔</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，代入数据解得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r>
                      <a:rPr lang="en-US" altLang="zh-CN" sz="1800" b="0" i="0" smtClean="0">
                        <a:solidFill>
                          <a:srgbClr val="000000"/>
                        </a:solidFill>
                        <a:latin typeface="Cambria Math" pitchFamily="34" charset="0"/>
                        <a:ea typeface="Cambria Math" pitchFamily="34" charset="-122"/>
                        <a:cs typeface="Cambria Math" pitchFamily="34" charset="-120"/>
                      </a:rPr>
                      <m:t>=8.0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m:rPr>
                        <m:sty m:val="p"/>
                      </m:rPr>
                      <a:rPr lang="en-US" altLang="zh-CN" sz="1800" b="0" i="0" smtClean="0">
                        <a:solidFill>
                          <a:srgbClr val="000000"/>
                        </a:solidFill>
                        <a:latin typeface="Cambria Math" pitchFamily="34" charset="0"/>
                        <a:ea typeface="Cambria Math" pitchFamily="34" charset="-122"/>
                        <a:cs typeface="Cambria Math" pitchFamily="34" charset="-120"/>
                      </a:rPr>
                      <m:t>m</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6_AS.41_1#1e9667f61?vop=1&amp;pid=e176273e7&amp;color=0,0,0&amp;vtp=1&amp;bbb=1"/>
              <p:cNvSpPr>
                <a:spLocks noRot="1" noChangeAspect="1" noMove="1" noResize="1" noEditPoints="1" noAdjustHandles="1" noChangeArrowheads="1" noChangeShapeType="1" noTextEdit="1"/>
              </p:cNvSpPr>
              <p:nvPr/>
            </p:nvSpPr>
            <p:spPr>
              <a:xfrm>
                <a:off x="832104" y="1917763"/>
                <a:ext cx="10533888" cy="363284"/>
              </a:xfrm>
              <a:prstGeom prst="rect">
                <a:avLst/>
              </a:prstGeom>
              <a:blipFill>
                <a:blip r:embed="rId4"/>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42_1#0110d9fbb?vop=1&amp;pid=e176273e7&amp;color=0,0,0&amp;vtp=1&amp;bbb=1"/>
              <p:cNvSpPr/>
              <p:nvPr/>
            </p:nvSpPr>
            <p:spPr>
              <a:xfrm>
                <a:off x="832104" y="2291080"/>
                <a:ext cx="10533888" cy="568071"/>
              </a:xfrm>
              <a:prstGeom prst="rect">
                <a:avLst/>
              </a:prstGeom>
              <a:noFill/>
              <a:ln/>
            </p:spPr>
            <p:txBody>
              <a:bodyPr wrap="none" lIns="0" tIns="0" rIns="0" bIns="0" rtlCol="0" anchor="t"/>
              <a:lstStyle/>
              <a:p>
                <a:pPr algn="l" latinLnBrk="1">
                  <a:lnSpc>
                    <a:spcPts val="5300"/>
                  </a:lnSpc>
                </a:pPr>
                <a:r>
                  <a:rPr lang="en-US" altLang="zh-CN" sz="1800" b="0" i="0">
                    <a:solidFill>
                      <a:srgbClr val="000000"/>
                    </a:solidFill>
                    <a:latin typeface="微软雅黑" pitchFamily="34" charset="0"/>
                    <a:ea typeface="微软雅黑" pitchFamily="34" charset="-122"/>
                    <a:cs typeface="微软雅黑" pitchFamily="34" charset="-120"/>
                  </a:rPr>
                  <a:t>②该星球质量为</a:t>
                </a:r>
                <a:r>
                  <a:rPr lang="en-US" altLang="zh-CN" sz="1800" i="0">
                    <a:solidFill>
                      <a:srgbClr val="000000"/>
                    </a:solidFill>
                    <a:latin typeface="SimSun" pitchFamily="34" charset="0"/>
                    <a:ea typeface="SimSun" pitchFamily="34" charset="-122"/>
                    <a:cs typeface="SimSun" pitchFamily="34" charset="-120"/>
                  </a:rPr>
                  <a:t>_</a:t>
                </a:r>
                <a:r>
                  <a:rPr kumimoji="0" lang="en-US" altLang="zh-CN" sz="2950" b="0" i="0" u="sng" strike="noStrike" kern="0" cap="none" spc="-99900" normalizeH="0" baseline="0" noProof="0">
                    <a:ln>
                      <a:noFill/>
                    </a:ln>
                    <a:solidFill>
                      <a:srgbClr val="FF00FF"/>
                    </a:solidFill>
                    <a:effectLst/>
                    <a:uLnTx/>
                    <a:uFill>
                      <a:solidFill>
                        <a:srgbClr val="00A0AF"/>
                      </a:solidFill>
                    </a:u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___</a:t>
                </a:r>
                <a:r>
                  <a:rPr lang="en-US" altLang="zh-CN" sz="18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a:t>
                </a:r>
                <a:endParaRPr lang="en-US" altLang="zh-CN" sz="1800" dirty="0">
                  <a:solidFill>
                    <a:srgbClr val="000000"/>
                  </a:solidFill>
                </a:endParaRPr>
              </a:p>
            </p:txBody>
          </p:sp>
        </mc:Choice>
        <mc:Fallback>
          <p:sp>
            <p:nvSpPr>
              <p:cNvPr id="5" name="QB_6_BD.42_1#0110d9fbb?vop=1&amp;pid=e176273e7&amp;color=0,0,0&amp;vtp=1&amp;bbb=1"/>
              <p:cNvSpPr>
                <a:spLocks noRot="1" noChangeAspect="1" noMove="1" noResize="1" noEditPoints="1" noAdjustHandles="1" noChangeArrowheads="1" noChangeShapeType="1" noTextEdit="1"/>
              </p:cNvSpPr>
              <p:nvPr/>
            </p:nvSpPr>
            <p:spPr>
              <a:xfrm>
                <a:off x="832104" y="2291080"/>
                <a:ext cx="10533888" cy="568071"/>
              </a:xfrm>
              <a:prstGeom prst="rect">
                <a:avLst/>
              </a:prstGeom>
              <a:blipFill>
                <a:blip r:embed="rId5"/>
                <a:stretch>
                  <a:fillRect l="-1389" b="-236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3_1#0110d9fbb.blank?vop=1&amp;pid=e176273e7&amp;color=0,0,0&amp;vpa=14&amp;vtp=1&amp;bbb=1&amp;rh=33.7"/>
              <p:cNvSpPr/>
              <p:nvPr/>
            </p:nvSpPr>
            <p:spPr>
              <a:xfrm>
                <a:off x="2449767" y="2369375"/>
                <a:ext cx="432308" cy="427990"/>
              </a:xfrm>
              <a:prstGeom prst="rect">
                <a:avLst/>
              </a:prstGeom>
              <a:noFill/>
              <a:ln/>
            </p:spPr>
            <p:txBody>
              <a:bodyPr wrap="none" lIns="0" tIns="0" rIns="0" bIns="0" rtlCol="0" anchor="t"/>
              <a:lstStyle/>
              <a:p>
                <a:pPr algn="ctr" latinLnBrk="1">
                  <a:lnSpc>
                    <a:spcPts val="34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𝑔</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𝑅</m:t>
                            </m:r>
                          </m:e>
                          <m:sup>
                            <m:r>
                              <a:rPr lang="en-US" altLang="zh-CN" b="0" i="0">
                                <a:solidFill>
                                  <a:srgbClr val="FF0000"/>
                                </a:solidFill>
                                <a:latin typeface="Cambria Math" pitchFamily="34" charset="0"/>
                                <a:ea typeface="Cambria Math" pitchFamily="34" charset="-122"/>
                                <a:cs typeface="Cambria Math" pitchFamily="34" charset="-120"/>
                              </a:rPr>
                              <m:t>2</m:t>
                            </m:r>
                          </m:sup>
                        </m:sSup>
                      </m:num>
                      <m:den>
                        <m:r>
                          <a:rPr lang="en-US" altLang="zh-CN" b="0" i="0">
                            <a:solidFill>
                              <a:srgbClr val="FF0000"/>
                            </a:solidFill>
                            <a:latin typeface="Cambria Math" pitchFamily="34" charset="0"/>
                            <a:ea typeface="Cambria Math" pitchFamily="34" charset="-122"/>
                            <a:cs typeface="Cambria Math" pitchFamily="34" charset="-120"/>
                          </a:rPr>
                          <m:t>𝐺</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6" name="QB_6_AN.43_1#0110d9fbb.blank?vop=1&amp;pid=e176273e7&amp;color=0,0,0&amp;vpa=14&amp;vtp=1&amp;bbb=1&amp;rh=33.7"/>
              <p:cNvSpPr>
                <a:spLocks noRot="1" noChangeAspect="1" noMove="1" noResize="1" noEditPoints="1" noAdjustHandles="1" noChangeArrowheads="1" noChangeShapeType="1" noTextEdit="1"/>
              </p:cNvSpPr>
              <p:nvPr/>
            </p:nvSpPr>
            <p:spPr>
              <a:xfrm>
                <a:off x="2449767" y="2369375"/>
                <a:ext cx="432308" cy="427990"/>
              </a:xfrm>
              <a:prstGeom prst="rect">
                <a:avLst/>
              </a:prstGeom>
              <a:blipFill>
                <a:blip r:embed="rId6"/>
                <a:stretch>
                  <a:fillRect b="-14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44_1#0110d9fbb?vop=1&amp;pid=e176273e7&amp;color=0,0,0&amp;vtp=1&amp;bbb=1"/>
              <p:cNvSpPr/>
              <p:nvPr/>
            </p:nvSpPr>
            <p:spPr>
              <a:xfrm>
                <a:off x="832104" y="2861627"/>
                <a:ext cx="10533888" cy="459423"/>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【解析】根据万有引力与重力的关系</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𝐺</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𝑀</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𝐺</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7" name="QB_6_AS.44_1#0110d9fbb?vop=1&amp;pid=e176273e7&amp;color=0,0,0&amp;vtp=1&amp;bbb=1"/>
              <p:cNvSpPr>
                <a:spLocks noRot="1" noChangeAspect="1" noMove="1" noResize="1" noEditPoints="1" noAdjustHandles="1" noChangeArrowheads="1" noChangeShapeType="1" noTextEdit="1"/>
              </p:cNvSpPr>
              <p:nvPr/>
            </p:nvSpPr>
            <p:spPr>
              <a:xfrm>
                <a:off x="832104" y="2861627"/>
                <a:ext cx="10533888" cy="459423"/>
              </a:xfrm>
              <a:prstGeom prst="rect">
                <a:avLst/>
              </a:prstGeom>
              <a:blipFill>
                <a:blip r:embed="rId7"/>
                <a:stretch>
                  <a:fillRect l="-1389" b="-171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5_1#e96509529?vop=1&amp;pid=19504970c&amp;color=0,0,0&amp;vtp=1&amp;bt=1&amp;bbb=1&amp;hb=1"/>
              <p:cNvSpPr/>
              <p:nvPr/>
            </p:nvSpPr>
            <p:spPr>
              <a:xfrm>
                <a:off x="832104" y="1512000"/>
                <a:ext cx="10533888" cy="1675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）如图甲所示，假设某星球表面上有一倾角为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的固定斜面，将一质量为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物块以初速度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从斜面底端沿斜面向上运动，其速度—时间图像如图乙所示</a:t>
                </a:r>
                <a:r>
                  <a:rPr lang="en-US" altLang="zh-CN" sz="1800" b="0" i="0">
                    <a:solidFill>
                      <a:srgbClr val="000000"/>
                    </a:solidFill>
                    <a:latin typeface="微软雅黑" pitchFamily="34" charset="0"/>
                    <a:ea typeface="微软雅黑" pitchFamily="34" charset="-122"/>
                    <a:cs typeface="微软雅黑" pitchFamily="34" charset="-120"/>
                  </a:rPr>
                  <a:t>.已知小物块与斜面</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间的动摩擦因数为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800" b="0" i="0" dirty="0">
                    <a:solidFill>
                      <a:srgbClr val="000000"/>
                    </a:solidFill>
                    <a:latin typeface="微软雅黑" pitchFamily="34" charset="0"/>
                    <a:ea typeface="微软雅黑" pitchFamily="34" charset="-122"/>
                    <a:cs typeface="微软雅黑" pitchFamily="34" charset="-120"/>
                  </a:rPr>
                  <a:t>，该星球半径为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，引力常量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=6.67×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−11</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kg</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，忽略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星球自转</a:t>
                </a:r>
                <a:r>
                  <a:rPr lang="en-US" altLang="zh-CN" b="0" i="0" dirty="0">
                    <a:solidFill>
                      <a:srgbClr val="000000"/>
                    </a:solidFill>
                    <a:latin typeface="微软雅黑" pitchFamily="34" charset="0"/>
                    <a:ea typeface="微软雅黑" pitchFamily="34" charset="-122"/>
                    <a:cs typeface="微软雅黑" pitchFamily="34" charset="-120"/>
                  </a:rPr>
                  <a:t>（保留两位有效数字），求：</a:t>
                </a:r>
                <a:endParaRPr lang="en-US" altLang="zh-CN" dirty="0"/>
              </a:p>
            </p:txBody>
          </p:sp>
        </mc:Choice>
        <mc:Fallback>
          <p:sp>
            <p:nvSpPr>
              <p:cNvPr id="2" name="QO_4_BD.45_1#e96509529?vop=1&amp;pid=19504970c&amp;color=0,0,0&amp;vtp=1&amp;bt=1&amp;bbb=1&amp;hb=1"/>
              <p:cNvSpPr>
                <a:spLocks noRot="1" noChangeAspect="1" noMove="1" noResize="1" noEditPoints="1" noAdjustHandles="1" noChangeArrowheads="1" noChangeShapeType="1" noTextEdit="1"/>
              </p:cNvSpPr>
              <p:nvPr/>
            </p:nvSpPr>
            <p:spPr>
              <a:xfrm>
                <a:off x="832104" y="1512000"/>
                <a:ext cx="10533888" cy="1675130"/>
              </a:xfrm>
              <a:prstGeom prst="rect">
                <a:avLst/>
              </a:prstGeom>
              <a:blipFill>
                <a:blip r:embed="rId3"/>
                <a:stretch>
                  <a:fillRect l="-1389" b="-8364"/>
                </a:stretch>
              </a:blipFill>
              <a:ln/>
            </p:spPr>
            <p:txBody>
              <a:bodyPr/>
              <a:lstStyle/>
              <a:p>
                <a:r>
                  <a:rPr lang="zh-CN" altLang="en-US">
                    <a:noFill/>
                  </a:rPr>
                  <a:t> </a:t>
                </a:r>
              </a:p>
            </p:txBody>
          </p:sp>
        </mc:Fallback>
      </mc:AlternateContent>
      <p:pic>
        <p:nvPicPr>
          <p:cNvPr id="3" name="QO_4_BD.45_3#e96509529?iti=4&amp;htil=1&amp;vop=1&amp;pid=19504970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71216" y="3939224"/>
            <a:ext cx="1179576" cy="6126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5_4#e96509529?iti=5&amp;htil=1&amp;vop=1&amp;pid=19504970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36992" y="3317432"/>
            <a:ext cx="159105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5_5#e96509529?iti=4&amp;htil=1&amp;vop=1&amp;pid=19504970c&amp;color=0,0,0&amp;vtp=1"/>
          <p:cNvSpPr/>
          <p:nvPr/>
        </p:nvSpPr>
        <p:spPr>
          <a:xfrm>
            <a:off x="3320510" y="467887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O_4_BD.45_6#e96509529?iti=5&amp;htil=1&amp;vop=1&amp;pid=19504970c&amp;color=0,0,0&amp;vtp=1"/>
          <p:cNvSpPr/>
          <p:nvPr/>
        </p:nvSpPr>
        <p:spPr>
          <a:xfrm>
            <a:off x="8592026" y="4678872"/>
            <a:ext cx="280988" cy="767080"/>
          </a:xfrm>
          <a:prstGeom prst="rect">
            <a:avLst/>
          </a:prstGeom>
          <a:noFill/>
          <a:ln/>
        </p:spPr>
        <p:txBody>
          <a:bodyPr wrap="square" lIns="0" tIns="0" rIns="0" bIns="0" rtlCol="0" anchor="t"/>
          <a:lstStyle/>
          <a:p>
            <a:pPr algn="ctr" latinLnBrk="1">
              <a:lnSpc>
                <a:spcPct val="150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5_BD.46_1#8b306ebdc?vop=1&amp;pid=e9650952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（1）该星球表面的重力加速度；</a:t>
            </a:r>
            <a:endParaRPr lang="en-US" altLang="zh-CN" sz="1800" dirty="0"/>
          </a:p>
        </p:txBody>
      </p:sp>
      <mc:AlternateContent xmlns:mc="http://schemas.openxmlformats.org/markup-compatibility/2006">
        <mc:Choice xmlns:a14="http://schemas.microsoft.com/office/drawing/2010/main" Requires="a14">
          <p:sp>
            <p:nvSpPr>
              <p:cNvPr id="3" name="QO_5_AN.47_1#8b306ebdc?vop=1&amp;pid=e96509529&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15</m:t>
                    </m:r>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FF0000"/>
                            </a:solidFill>
                            <a:latin typeface="Cambria Math" pitchFamily="34" charset="0"/>
                            <a:ea typeface="Cambria Math" pitchFamily="34" charset="-122"/>
                            <a:cs typeface="Cambria Math" pitchFamily="34" charset="-120"/>
                          </a:rPr>
                          <m:t>s</m:t>
                        </m:r>
                      </m:e>
                      <m:sup>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47_1#8b306ebdc?vop=1&amp;pid=e96509529&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3"/>
                <a:stretch>
                  <a:fillRect l="-810" b="-310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48_1#8b306ebdc?vop=1&amp;pid=e96509529&amp;color=0,0,0&amp;vtp=1&amp;bbb=1&amp;hb=1"/>
              <p:cNvSpPr/>
              <p:nvPr/>
            </p:nvSpPr>
            <p:spPr>
              <a:xfrm>
                <a:off x="832104" y="2282001"/>
                <a:ext cx="10533888" cy="12046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【解析】物块上滑过程中，根据牛顿第二定律，在沿斜面方向上有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𝜇</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，又根据</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oMath>
                </a14:m>
                <a:r>
                  <a:rPr lang="en-US" altLang="zh-CN" sz="1800" b="0" i="0" dirty="0">
                    <a:solidFill>
                      <a:srgbClr val="000000"/>
                    </a:solidFill>
                    <a:latin typeface="微软雅黑" pitchFamily="34" charset="0"/>
                    <a:ea typeface="微软雅黑" pitchFamily="34" charset="-122"/>
                    <a:cs typeface="微软雅黑" pitchFamily="34" charset="-120"/>
                  </a:rPr>
                  <a:t>图像的斜率表示加速度，则上滑过程中物块的加速度大小为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6−0</m:t>
                        </m:r>
                      </m:num>
                      <m:den>
                        <m:r>
                          <a:rPr lang="en-US" altLang="zh-CN" sz="1800" b="0" i="0">
                            <a:solidFill>
                              <a:srgbClr val="000000"/>
                            </a:solidFill>
                            <a:latin typeface="Cambria Math" pitchFamily="34" charset="0"/>
                            <a:ea typeface="Cambria Math" pitchFamily="34" charset="-122"/>
                            <a:cs typeface="Cambria Math" pitchFamily="34" charset="-120"/>
                          </a:rPr>
                          <m:t>0.6</m:t>
                        </m:r>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r>
                      <a:rPr lang="en-US" altLang="zh-CN" b="0" i="0">
                        <a:solidFill>
                          <a:srgbClr val="000000"/>
                        </a:solidFill>
                        <a:latin typeface="Cambria Math" pitchFamily="34" charset="0"/>
                        <a:ea typeface="Cambria Math" pitchFamily="34" charset="-122"/>
                        <a:cs typeface="Cambria Math" pitchFamily="34" charset="-120"/>
                      </a:rPr>
                      <m:t>=15</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s</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48_1#8b306ebdc?vop=1&amp;pid=e96509529&amp;color=0,0,0&amp;vtp=1&amp;bbb=1&amp;hb=1"/>
              <p:cNvSpPr>
                <a:spLocks noRot="1" noChangeAspect="1" noMove="1" noResize="1" noEditPoints="1" noAdjustHandles="1" noChangeArrowheads="1" noChangeShapeType="1" noTextEdit="1"/>
              </p:cNvSpPr>
              <p:nvPr/>
            </p:nvSpPr>
            <p:spPr>
              <a:xfrm>
                <a:off x="832104" y="2282001"/>
                <a:ext cx="10533888" cy="1204659"/>
              </a:xfrm>
              <a:prstGeom prst="rect">
                <a:avLst/>
              </a:prstGeom>
              <a:blipFill>
                <a:blip r:embed="rId4"/>
                <a:stretch>
                  <a:fillRect l="-1389" b="-116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49_1#8b00f7347?vop=1&amp;pid=e9650952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（2）该星球的第一宇宙速度；</a:t>
            </a:r>
            <a:endParaRPr lang="en-US" altLang="zh-CN" sz="1800" dirty="0"/>
          </a:p>
        </p:txBody>
      </p:sp>
      <mc:AlternateContent xmlns:mc="http://schemas.openxmlformats.org/markup-compatibility/2006">
        <mc:Choice xmlns:a14="http://schemas.microsoft.com/office/drawing/2010/main" Requires="a14">
          <p:sp>
            <p:nvSpPr>
              <p:cNvPr id="3" name="QO_5_AN.50_1#8b00f7347?vop=1&amp;pid=e96509529&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4</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r>
                      <a:rPr lang="en-US" altLang="zh-CN" sz="1800" b="0" i="0">
                        <a:solidFill>
                          <a:srgbClr val="FF0000"/>
                        </a:solidFill>
                        <a:latin typeface="Cambria Math" pitchFamily="34" charset="0"/>
                        <a:ea typeface="Cambria Math" pitchFamily="34" charset="-122"/>
                        <a:cs typeface="Cambria Math" pitchFamily="34" charset="-120"/>
                      </a:rPr>
                      <m:t>/</m:t>
                    </m:r>
                    <m:r>
                      <m:rPr>
                        <m:sty m:val="p"/>
                      </m:rPr>
                      <a:rPr lang="en-US" altLang="zh-CN" sz="1800" b="0" i="0">
                        <a:solidFill>
                          <a:srgbClr val="FF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50_1#8b00f7347?vop=1&amp;pid=e96509529&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3"/>
                <a:stretch>
                  <a:fillRect l="-810" b="-310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51_1#8b00f7347?vop=1&amp;pid=e96509529&amp;color=0,0,0&amp;vtp=1&amp;bbb=1&amp;hb=1"/>
              <p:cNvSpPr/>
              <p:nvPr/>
            </p:nvSpPr>
            <p:spPr>
              <a:xfrm>
                <a:off x="832104" y="2283271"/>
                <a:ext cx="10533888" cy="907733"/>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【解析】由万有引力提供向心力得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，在星球表面，根据万有引力等于重力有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a:t>
                </a: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得该星球的第一宇宙速度为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𝑔𝑅</m:t>
                        </m:r>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15×6×</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4</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3</m:t>
                            </m:r>
                          </m:sup>
                        </m:sSup>
                      </m:e>
                    </m:rad>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r>
                      <a:rPr lang="en-US" altLang="zh-CN" b="0" i="0">
                        <a:solidFill>
                          <a:srgbClr val="000000"/>
                        </a:solidFill>
                        <a:latin typeface="Cambria Math" pitchFamily="34" charset="0"/>
                        <a:ea typeface="Cambria Math" pitchFamily="34" charset="-122"/>
                        <a:cs typeface="Cambria Math" pitchFamily="34" charset="-120"/>
                      </a:rPr>
                      <m:t>=3.0×</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4</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51_1#8b00f7347?vop=1&amp;pid=e96509529&amp;color=0,0,0&amp;vtp=1&amp;bbb=1&amp;hb=1"/>
              <p:cNvSpPr>
                <a:spLocks noRot="1" noChangeAspect="1" noMove="1" noResize="1" noEditPoints="1" noAdjustHandles="1" noChangeArrowheads="1" noChangeShapeType="1" noTextEdit="1"/>
              </p:cNvSpPr>
              <p:nvPr/>
            </p:nvSpPr>
            <p:spPr>
              <a:xfrm>
                <a:off x="832104" y="2283271"/>
                <a:ext cx="10533888" cy="907733"/>
              </a:xfrm>
              <a:prstGeom prst="rect">
                <a:avLst/>
              </a:prstGeom>
              <a:blipFill>
                <a:blip r:embed="rId4"/>
                <a:stretch>
                  <a:fillRect l="-1389" b="-135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52_1#33ce33068?vop=1&amp;pid=e96509529&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（3）该星球的质量.</a:t>
            </a:r>
            <a:endParaRPr lang="en-US" altLang="zh-CN" sz="1800" dirty="0"/>
          </a:p>
        </p:txBody>
      </p:sp>
      <mc:AlternateContent xmlns:mc="http://schemas.openxmlformats.org/markup-compatibility/2006">
        <mc:Choice xmlns:a14="http://schemas.microsoft.com/office/drawing/2010/main" Requires="a14">
          <p:sp>
            <p:nvSpPr>
              <p:cNvPr id="3" name="QO_5_AN.53_1#33ce33068?vop=1&amp;pid=e96509529&amp;color=0,0,0&amp;vtp=1&amp;bbb=1"/>
              <p:cNvSpPr/>
              <p:nvPr/>
            </p:nvSpPr>
            <p:spPr>
              <a:xfrm>
                <a:off x="832104" y="1920495"/>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8.1×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26</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53_1#33ce33068?vop=1&amp;pid=e96509529&amp;color=0,0,0&amp;vtp=1&amp;bbb=1"/>
              <p:cNvSpPr>
                <a:spLocks noRot="1" noChangeAspect="1" noMove="1" noResize="1" noEditPoints="1" noAdjustHandles="1" noChangeArrowheads="1" noChangeShapeType="1" noTextEdit="1"/>
              </p:cNvSpPr>
              <p:nvPr/>
            </p:nvSpPr>
            <p:spPr>
              <a:xfrm>
                <a:off x="832104" y="1920495"/>
                <a:ext cx="10533888" cy="355600"/>
              </a:xfrm>
              <a:prstGeom prst="rect">
                <a:avLst/>
              </a:prstGeom>
              <a:blipFill>
                <a:blip r:embed="rId3"/>
                <a:stretch>
                  <a:fillRect l="-810" b="-310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54_1#33ce33068?vop=1&amp;pid=e96509529&amp;color=0,0,0&amp;vtp=1&amp;bbb=1"/>
              <p:cNvSpPr/>
              <p:nvPr/>
            </p:nvSpPr>
            <p:spPr>
              <a:xfrm>
                <a:off x="832104" y="2282001"/>
                <a:ext cx="10533888" cy="516827"/>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【解析】在星球表面有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800" b="0" i="0" dirty="0">
                    <a:solidFill>
                      <a:srgbClr val="000000"/>
                    </a:solidFill>
                    <a:latin typeface="微软雅黑" pitchFamily="34" charset="0"/>
                    <a:ea typeface="微软雅黑" pitchFamily="34" charset="-122"/>
                    <a:cs typeface="微软雅黑" pitchFamily="34" charset="-120"/>
                  </a:rPr>
                  <a:t>，解得该星球的质量为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𝐺</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3</m:t>
                                    </m:r>
                                  </m:sup>
                                </m:sSup>
                              </m:e>
                            </m:d>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6.67×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−11</m:t>
                            </m:r>
                          </m:sup>
                        </m:sSup>
                      </m:den>
                    </m:f>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r>
                      <a:rPr lang="en-US" altLang="zh-CN" sz="1800" b="0" i="0">
                        <a:solidFill>
                          <a:srgbClr val="000000"/>
                        </a:solidFill>
                        <a:latin typeface="Cambria Math" pitchFamily="34" charset="0"/>
                        <a:ea typeface="Cambria Math" pitchFamily="34" charset="-122"/>
                        <a:cs typeface="Cambria Math" pitchFamily="34" charset="-120"/>
                      </a:rPr>
                      <m:t>≈8.1×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26</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S.54_1#33ce33068?vop=1&amp;pid=e96509529&amp;color=0,0,0&amp;vtp=1&amp;bbb=1"/>
              <p:cNvSpPr>
                <a:spLocks noRot="1" noChangeAspect="1" noMove="1" noResize="1" noEditPoints="1" noAdjustHandles="1" noChangeArrowheads="1" noChangeShapeType="1" noTextEdit="1"/>
              </p:cNvSpPr>
              <p:nvPr/>
            </p:nvSpPr>
            <p:spPr>
              <a:xfrm>
                <a:off x="832104" y="2282001"/>
                <a:ext cx="10533888" cy="516827"/>
              </a:xfrm>
              <a:prstGeom prst="rect">
                <a:avLst/>
              </a:prstGeom>
              <a:blipFill>
                <a:blip r:embed="rId4"/>
                <a:stretch>
                  <a:fillRect l="-1389" b="-164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5_1#9a247ed7e?vop=1&amp;pid=19504970c&amp;color=0,0,0&amp;vtp=1&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）已知月球半径为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，月球表面的重力加速度为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，飞船在绕月球的圆形轨道Ⅰ</a:t>
                </a:r>
                <a:r>
                  <a:rPr lang="en-US" altLang="zh-CN" sz="1800" b="0" i="0">
                    <a:solidFill>
                      <a:srgbClr val="000000"/>
                    </a:solidFill>
                    <a:latin typeface="微软雅黑" pitchFamily="34" charset="0"/>
                    <a:ea typeface="微软雅黑" pitchFamily="34" charset="-122"/>
                    <a:cs typeface="微软雅黑" pitchFamily="34" charset="-120"/>
                  </a:rPr>
                  <a:t>上运动，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轨道半径为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，到达轨道Ⅰ的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点时点火变轨进入椭圆轨道Ⅱ，到达轨道Ⅱ的近月点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时再次点火</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进入近月轨道</a:t>
                </a:r>
                <a:r>
                  <a:rPr lang="en-US" altLang="zh-CN" b="0" i="0" dirty="0">
                    <a:solidFill>
                      <a:srgbClr val="000000"/>
                    </a:solidFill>
                    <a:latin typeface="微软雅黑" pitchFamily="34" charset="0"/>
                    <a:ea typeface="微软雅黑" pitchFamily="34" charset="-122"/>
                    <a:cs typeface="微软雅黑" pitchFamily="34" charset="-120"/>
                  </a:rPr>
                  <a:t>Ⅲ绕月球做圆周运动，如图所示.已知引力常量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，忽略月球自转，求：</a:t>
                </a:r>
                <a:endParaRPr lang="en-US" altLang="zh-CN" dirty="0"/>
              </a:p>
            </p:txBody>
          </p:sp>
        </mc:Choice>
        <mc:Fallback>
          <p:sp>
            <p:nvSpPr>
              <p:cNvPr id="2" name="QO_4_BD.55_1#9a247ed7e?vop=1&amp;pid=19504970c&amp;color=0,0,0&amp;vtp=1&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3009" b="-11735"/>
                </a:stretch>
              </a:blipFill>
              <a:ln/>
            </p:spPr>
            <p:txBody>
              <a:bodyPr/>
              <a:lstStyle/>
              <a:p>
                <a:r>
                  <a:rPr lang="zh-CN" altLang="en-US">
                    <a:noFill/>
                  </a:rPr>
                  <a:t> </a:t>
                </a:r>
              </a:p>
            </p:txBody>
          </p:sp>
        </mc:Fallback>
      </mc:AlternateContent>
      <p:pic>
        <p:nvPicPr>
          <p:cNvPr id="3" name="QO_4_BD.55_2#9a247ed7e?vop=1&amp;pid=19504970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40096" y="2834832"/>
            <a:ext cx="1517904"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56_1#965eba97d?vop=1&amp;pid=9a247ed7e&amp;color=0,0,0&amp;vtp=1&amp;bbb=1"/>
          <p:cNvSpPr/>
          <p:nvPr/>
        </p:nvSpPr>
        <p:spPr>
          <a:xfrm>
            <a:off x="832104" y="434613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（1）第一次点火和第二次点火分别是加速还是减速；</a:t>
            </a:r>
            <a:endParaRPr lang="en-US" altLang="zh-CN" sz="1800" dirty="0"/>
          </a:p>
        </p:txBody>
      </p:sp>
      <p:sp>
        <p:nvSpPr>
          <p:cNvPr id="5" name="QO_5_AN.57_1#965eba97d?vop=1&amp;pid=9a247ed7e&amp;color=0,0,0&amp;vtp=1&amp;bbb=1"/>
          <p:cNvSpPr/>
          <p:nvPr/>
        </p:nvSpPr>
        <p:spPr>
          <a:xfrm>
            <a:off x="832104" y="4752595"/>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减速;</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减速</a:t>
            </a:r>
            <a:endParaRPr lang="en-US" altLang="zh-CN" sz="1800" dirty="0"/>
          </a:p>
        </p:txBody>
      </p:sp>
      <mc:AlternateContent xmlns:mc="http://schemas.openxmlformats.org/markup-compatibility/2006">
        <mc:Choice xmlns:a14="http://schemas.microsoft.com/office/drawing/2010/main" Requires="a14">
          <p:sp>
            <p:nvSpPr>
              <p:cNvPr id="6" name="QO_5_AS.58_1#965eba97d?vop=1&amp;pid=9a247ed7e&amp;color=0,0,0&amp;vtp=1&amp;bbb=1&amp;hb=1"/>
              <p:cNvSpPr/>
              <p:nvPr/>
            </p:nvSpPr>
            <p:spPr>
              <a:xfrm>
                <a:off x="832104" y="512591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【解析】根据变轨原理，飞船在轨道Ⅰ的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点减速，做近心运动进入椭圆轨道Ⅱ，飞船在轨道</a:t>
                </a:r>
                <a:r>
                  <a:rPr lang="en-US" altLang="zh-CN" sz="1800" b="0" i="0">
                    <a:solidFill>
                      <a:srgbClr val="000000"/>
                    </a:solidFill>
                    <a:latin typeface="微软雅黑" pitchFamily="34" charset="0"/>
                    <a:ea typeface="微软雅黑" pitchFamily="34" charset="-122"/>
                    <a:cs typeface="微软雅黑" pitchFamily="34" charset="-120"/>
                  </a:rPr>
                  <a:t>Ⅱ的近月点</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减速，做近心运动进入近月轨道Ⅲ.</a:t>
                </a:r>
                <a:endParaRPr lang="en-US" altLang="zh-CN" dirty="0"/>
              </a:p>
            </p:txBody>
          </p:sp>
        </mc:Choice>
        <mc:Fallback>
          <p:sp>
            <p:nvSpPr>
              <p:cNvPr id="6" name="QO_5_AS.58_1#965eba97d?vop=1&amp;pid=9a247ed7e&amp;color=0,0,0&amp;vtp=1&amp;bbb=1&amp;hb=1"/>
              <p:cNvSpPr>
                <a:spLocks noRot="1" noChangeAspect="1" noMove="1" noResize="1" noEditPoints="1" noAdjustHandles="1" noChangeArrowheads="1" noChangeShapeType="1" noTextEdit="1"/>
              </p:cNvSpPr>
              <p:nvPr/>
            </p:nvSpPr>
            <p:spPr>
              <a:xfrm>
                <a:off x="832104" y="5125912"/>
                <a:ext cx="10533888" cy="773430"/>
              </a:xfrm>
              <a:prstGeom prst="rect">
                <a:avLst/>
              </a:prstGeom>
              <a:blipFill>
                <a:blip r:embed="rId5"/>
                <a:stretch>
                  <a:fillRect l="-1389" r="-579"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5_BD.59_1#448f87c55?vop=1&amp;pid=9a247ed7e&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（2）飞船在轨道Ⅰ上的运行速率；</a:t>
            </a:r>
            <a:endParaRPr lang="en-US" altLang="zh-CN" sz="1800" dirty="0"/>
          </a:p>
        </p:txBody>
      </p:sp>
      <mc:AlternateContent xmlns:mc="http://schemas.openxmlformats.org/markup-compatibility/2006">
        <mc:Choice xmlns:a14="http://schemas.microsoft.com/office/drawing/2010/main" Requires="a14">
          <p:sp>
            <p:nvSpPr>
              <p:cNvPr id="3" name="QO_5_AN.60_1#448f87c55?vop=1&amp;pid=9a247ed7e&amp;color=0,0,0&amp;vtp=1&amp;bbb=1"/>
              <p:cNvSpPr/>
              <p:nvPr/>
            </p:nvSpPr>
            <p:spPr>
              <a:xfrm>
                <a:off x="832104" y="1878522"/>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𝑔</m:t>
                                </m:r>
                              </m:e>
                              <m:sub>
                                <m:r>
                                  <a:rPr lang="en-US" altLang="zh-CN" sz="1800" b="0" i="0">
                                    <a:solidFill>
                                      <a:srgbClr val="FF0000"/>
                                    </a:solidFill>
                                    <a:latin typeface="Cambria Math" pitchFamily="34" charset="0"/>
                                    <a:ea typeface="Cambria Math" pitchFamily="34" charset="-122"/>
                                    <a:cs typeface="Cambria Math" pitchFamily="34" charset="-120"/>
                                  </a:rPr>
                                  <m:t>0</m:t>
                                </m:r>
                              </m:sub>
                            </m:sSub>
                            <m:r>
                              <a:rPr lang="en-US" altLang="zh-CN" sz="1800" b="0" i="0">
                                <a:solidFill>
                                  <a:srgbClr val="FF0000"/>
                                </a:solidFill>
                                <a:latin typeface="Cambria Math" pitchFamily="34" charset="0"/>
                                <a:ea typeface="Cambria Math" pitchFamily="34" charset="-122"/>
                                <a:cs typeface="Cambria Math" pitchFamily="34" charset="-120"/>
                              </a:rPr>
                              <m:t>𝑅</m:t>
                            </m:r>
                          </m:num>
                          <m:den>
                            <m:r>
                              <a:rPr lang="en-US" altLang="zh-CN" sz="1800" b="0" i="0">
                                <a:solidFill>
                                  <a:srgbClr val="FF0000"/>
                                </a:solidFill>
                                <a:latin typeface="Cambria Math" pitchFamily="34" charset="0"/>
                                <a:ea typeface="Cambria Math" pitchFamily="34" charset="-122"/>
                                <a:cs typeface="Cambria Math" pitchFamily="34" charset="-120"/>
                              </a:rPr>
                              <m:t>5</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0_1#448f87c55?vop=1&amp;pid=9a247ed7e&amp;color=0,0,0&amp;vtp=1&amp;bbb=1"/>
              <p:cNvSpPr>
                <a:spLocks noRot="1" noChangeAspect="1" noMove="1" noResize="1" noEditPoints="1" noAdjustHandles="1" noChangeArrowheads="1" noChangeShapeType="1" noTextEdit="1"/>
              </p:cNvSpPr>
              <p:nvPr/>
            </p:nvSpPr>
            <p:spPr>
              <a:xfrm>
                <a:off x="832104" y="1878522"/>
                <a:ext cx="10533888" cy="622300"/>
              </a:xfrm>
              <a:prstGeom prst="rect">
                <a:avLst/>
              </a:prstGeom>
              <a:blipFill>
                <a:blip r:embed="rId3"/>
                <a:stretch>
                  <a:fillRect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1_1#448f87c55?vop=1&amp;pid=9a247ed7e&amp;color=0,0,0&amp;vtp=1&amp;bbb=1&amp;hb=1"/>
              <p:cNvSpPr/>
              <p:nvPr/>
            </p:nvSpPr>
            <p:spPr>
              <a:xfrm>
                <a:off x="832104" y="2500822"/>
                <a:ext cx="10533888" cy="10922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【解析】根据万有引力与重力的关系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微软雅黑" pitchFamily="34" charset="-122"/>
                    <a:cs typeface="微软雅黑" pitchFamily="34" charset="-120"/>
                  </a:rPr>
                  <a:t>，又有万有引力提供向心力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得飞船在轨道</a:t>
                </a:r>
                <a:r>
                  <a:rPr lang="en-US" altLang="zh-CN" b="0" i="0" dirty="0">
                    <a:solidFill>
                      <a:srgbClr val="000000"/>
                    </a:solidFill>
                    <a:latin typeface="微软雅黑" pitchFamily="34" charset="0"/>
                    <a:ea typeface="微软雅黑" pitchFamily="34" charset="-122"/>
                    <a:cs typeface="微软雅黑" pitchFamily="34" charset="-120"/>
                  </a:rPr>
                  <a:t>Ⅰ上的运行速率为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m:t>
                            </m:r>
                          </m:num>
                          <m:den>
                            <m:r>
                              <a:rPr lang="en-US" altLang="zh-CN" b="0" i="0">
                                <a:solidFill>
                                  <a:srgbClr val="000000"/>
                                </a:solidFill>
                                <a:latin typeface="Cambria Math" pitchFamily="34" charset="0"/>
                                <a:ea typeface="Cambria Math" pitchFamily="34" charset="-122"/>
                                <a:cs typeface="Cambria Math" pitchFamily="34" charset="-120"/>
                              </a:rPr>
                              <m:t>𝑟</m:t>
                            </m:r>
                          </m:den>
                        </m:f>
                      </m:e>
                    </m:rad>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𝑅</m:t>
                            </m:r>
                          </m:num>
                          <m:den>
                            <m:r>
                              <a:rPr lang="en-US" altLang="zh-CN" b="0" i="0">
                                <a:solidFill>
                                  <a:srgbClr val="000000"/>
                                </a:solidFill>
                                <a:latin typeface="Cambria Math" pitchFamily="34" charset="0"/>
                                <a:ea typeface="Cambria Math" pitchFamily="34" charset="-122"/>
                                <a:cs typeface="Cambria Math" pitchFamily="34" charset="-120"/>
                              </a:rPr>
                              <m:t>5</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1_1#448f87c55?vop=1&amp;pid=9a247ed7e&amp;color=0,0,0&amp;vtp=1&amp;bbb=1&amp;hb=1"/>
              <p:cNvSpPr>
                <a:spLocks noRot="1" noChangeAspect="1" noMove="1" noResize="1" noEditPoints="1" noAdjustHandles="1" noChangeArrowheads="1" noChangeShapeType="1" noTextEdit="1"/>
              </p:cNvSpPr>
              <p:nvPr/>
            </p:nvSpPr>
            <p:spPr>
              <a:xfrm>
                <a:off x="832104" y="2500822"/>
                <a:ext cx="10533888" cy="1092200"/>
              </a:xfrm>
              <a:prstGeom prst="rect">
                <a:avLst/>
              </a:prstGeom>
              <a:blipFill>
                <a:blip r:embed="rId4"/>
                <a:stretch>
                  <a:fillRect l="-1389" r="-752" b="-22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BD.62_1#e30403874?vop=1&amp;pid=9a247ed7e&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（3）飞船在轨道Ⅱ上绕月运行一周所需的时间.</a:t>
            </a:r>
            <a:endParaRPr lang="en-US" altLang="zh-CN" sz="1800" dirty="0"/>
          </a:p>
        </p:txBody>
      </p:sp>
      <mc:AlternateContent xmlns:mc="http://schemas.openxmlformats.org/markup-compatibility/2006">
        <mc:Choice xmlns:a14="http://schemas.microsoft.com/office/drawing/2010/main" Requires="a14">
          <p:sp>
            <p:nvSpPr>
              <p:cNvPr id="3" name="QO_5_AN.63_1#e30403874?vop=1&amp;pid=9a247ed7e&amp;color=0,0,0&amp;vtp=1&amp;bbb=1"/>
              <p:cNvSpPr/>
              <p:nvPr/>
            </p:nvSpPr>
            <p:spPr>
              <a:xfrm>
                <a:off x="832104" y="1878522"/>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m:t>
                    </m:r>
                    <m:r>
                      <m:rPr>
                        <m:sty m:val="p"/>
                      </m:rPr>
                      <a:rPr lang="en-US" altLang="zh-CN" sz="1800" b="0" i="0">
                        <a:solidFill>
                          <a:srgbClr val="FF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𝑅</m:t>
                            </m:r>
                          </m:num>
                          <m:den>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𝑔</m:t>
                                </m:r>
                              </m:e>
                              <m:sub>
                                <m:r>
                                  <a:rPr lang="en-US" altLang="zh-CN" sz="1800" b="0" i="0">
                                    <a:solidFill>
                                      <a:srgbClr val="FF0000"/>
                                    </a:solidFill>
                                    <a:latin typeface="Cambria Math" pitchFamily="34" charset="0"/>
                                    <a:ea typeface="Cambria Math" pitchFamily="34" charset="-122"/>
                                    <a:cs typeface="Cambria Math" pitchFamily="34" charset="-120"/>
                                  </a:rPr>
                                  <m:t>0</m:t>
                                </m:r>
                              </m:sub>
                            </m:sSub>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63_1#e30403874?vop=1&amp;pid=9a247ed7e&amp;color=0,0,0&amp;vtp=1&amp;bbb=1"/>
              <p:cNvSpPr>
                <a:spLocks noRot="1" noChangeAspect="1" noMove="1" noResize="1" noEditPoints="1" noAdjustHandles="1" noChangeArrowheads="1" noChangeShapeType="1" noTextEdit="1"/>
              </p:cNvSpPr>
              <p:nvPr/>
            </p:nvSpPr>
            <p:spPr>
              <a:xfrm>
                <a:off x="832104" y="1878522"/>
                <a:ext cx="10533888" cy="622300"/>
              </a:xfrm>
              <a:prstGeom prst="rect">
                <a:avLst/>
              </a:prstGeom>
              <a:blipFill>
                <a:blip r:embed="rId3"/>
                <a:stretch>
                  <a:fillRect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64_1#e30403874?vop=1&amp;pid=9a247ed7e&amp;color=0,0,0&amp;vtp=1&amp;bbb=1&amp;hb=1"/>
              <p:cNvSpPr/>
              <p:nvPr/>
            </p:nvSpPr>
            <p:spPr>
              <a:xfrm>
                <a:off x="832104" y="2500822"/>
                <a:ext cx="10533888" cy="17653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【解析】根据万有引力提供向心力</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，解得飞船在轨道</a:t>
                </a:r>
                <a:r>
                  <a:rPr lang="en-US" altLang="zh-CN" sz="1800" b="0" i="0">
                    <a:solidFill>
                      <a:srgbClr val="000000"/>
                    </a:solidFill>
                    <a:latin typeface="微软雅黑" pitchFamily="34" charset="0"/>
                    <a:ea typeface="微软雅黑" pitchFamily="34" charset="-122"/>
                    <a:cs typeface="微软雅黑" pitchFamily="34" charset="-120"/>
                  </a:rPr>
                  <a:t>Ⅲ上绕月运行一周所需的时间为</a:t>
                </a:r>
              </a:p>
              <a:p>
                <a:pPr latinLnBrk="1">
                  <a:lnSpc>
                    <a:spcPts val="5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𝐺𝑀</m:t>
                            </m:r>
                          </m:den>
                        </m:f>
                      </m:e>
                    </m:rad>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0</m:t>
                                </m:r>
                              </m:sub>
                            </m:sSub>
                          </m:den>
                        </m:f>
                      </m:e>
                    </m:rad>
                  </m:oMath>
                </a14:m>
                <a:r>
                  <a:rPr lang="en-US" altLang="zh-CN" sz="1800" b="0" i="0" dirty="0">
                    <a:solidFill>
                      <a:srgbClr val="000000"/>
                    </a:solidFill>
                    <a:latin typeface="微软雅黑" pitchFamily="34" charset="0"/>
                    <a:ea typeface="微软雅黑" pitchFamily="34" charset="-122"/>
                    <a:cs typeface="微软雅黑" pitchFamily="34" charset="-120"/>
                  </a:rPr>
                  <a:t>，根据开普勒第三定律</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，飞船在轨道</a:t>
                </a:r>
                <a:r>
                  <a:rPr lang="en-US" altLang="zh-CN" sz="1800" b="0" i="0">
                    <a:solidFill>
                      <a:srgbClr val="000000"/>
                    </a:solidFill>
                    <a:latin typeface="微软雅黑" pitchFamily="34" charset="0"/>
                    <a:ea typeface="微软雅黑" pitchFamily="34" charset="-122"/>
                    <a:cs typeface="微软雅黑" pitchFamily="34" charset="-120"/>
                  </a:rPr>
                  <a:t>Ⅱ上绕月运行一周所需的时间为</a:t>
                </a:r>
              </a:p>
              <a:p>
                <a:pPr latinLnBrk="1">
                  <a:lnSpc>
                    <a:spcPts val="49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=6</m:t>
                    </m:r>
                    <m:r>
                      <m:rPr>
                        <m:sty m:val="p"/>
                      </m:rPr>
                      <a:rPr lang="en-US" altLang="zh-CN" b="0" i="0">
                        <a:solidFill>
                          <a:srgbClr val="000000"/>
                        </a:solidFill>
                        <a:latin typeface="Cambria Math" pitchFamily="34" charset="0"/>
                        <a:ea typeface="Cambria Math" pitchFamily="34" charset="-122"/>
                        <a:cs typeface="Cambria Math" pitchFamily="34" charset="-120"/>
                      </a:rPr>
                      <m:t>π</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𝑅</m:t>
                            </m:r>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0</m:t>
                                </m:r>
                              </m:sub>
                            </m:sSub>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64_1#e30403874?vop=1&amp;pid=9a247ed7e&amp;color=0,0,0&amp;vtp=1&amp;bbb=1&amp;hb=1"/>
              <p:cNvSpPr>
                <a:spLocks noRot="1" noChangeAspect="1" noMove="1" noResize="1" noEditPoints="1" noAdjustHandles="1" noChangeArrowheads="1" noChangeShapeType="1" noTextEdit="1"/>
              </p:cNvSpPr>
              <p:nvPr/>
            </p:nvSpPr>
            <p:spPr>
              <a:xfrm>
                <a:off x="832104" y="2500822"/>
                <a:ext cx="10533888" cy="1765300"/>
              </a:xfrm>
              <a:prstGeom prst="rect">
                <a:avLst/>
              </a:prstGeom>
              <a:blipFill>
                <a:blip r:embed="rId4"/>
                <a:stretch>
                  <a:fillRect l="-1389" b="-6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5_1#25bd45853?vop=1&amp;pid=19504970c&amp;color=0,0,0&amp;vtp=1&amp;bt=1&amp;bbb=1&amp;hb=1"/>
              <p:cNvSpPr/>
              <p:nvPr/>
            </p:nvSpPr>
            <p:spPr>
              <a:xfrm>
                <a:off x="832104" y="1512000"/>
                <a:ext cx="10533888" cy="13830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a:t>
                </a:r>
                <a:r>
                  <a:rPr lang="en-US" altLang="zh-CN" sz="1800" b="0" i="0" dirty="0">
                    <a:solidFill>
                      <a:srgbClr val="000000"/>
                    </a:solidFill>
                    <a:latin typeface="微软雅黑" pitchFamily="34" charset="0"/>
                    <a:ea typeface="微软雅黑" pitchFamily="34" charset="-122"/>
                    <a:cs typeface="微软雅黑" pitchFamily="34" charset="-120"/>
                  </a:rPr>
                  <a:t>16</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）神奇的黑洞是近代引力理论所预言的一种特殊天体</a:t>
                </a:r>
                <a:r>
                  <a:rPr lang="en-US" altLang="zh-CN" sz="1800" b="0" i="0">
                    <a:solidFill>
                      <a:srgbClr val="000000"/>
                    </a:solidFill>
                    <a:latin typeface="微软雅黑" pitchFamily="34" charset="0"/>
                    <a:ea typeface="微软雅黑" pitchFamily="34" charset="-122"/>
                    <a:cs typeface="微软雅黑" pitchFamily="34" charset="-120"/>
                  </a:rPr>
                  <a:t>，探寻黑洞的方案之一是观测双星</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系统的运动规律</a:t>
                </a:r>
                <a:r>
                  <a:rPr lang="en-US" altLang="zh-CN" sz="1800" b="0" i="0" dirty="0">
                    <a:solidFill>
                      <a:srgbClr val="000000"/>
                    </a:solidFill>
                    <a:latin typeface="微软雅黑" pitchFamily="34" charset="0"/>
                    <a:ea typeface="微软雅黑" pitchFamily="34" charset="-122"/>
                    <a:cs typeface="微软雅黑" pitchFamily="34" charset="-120"/>
                  </a:rPr>
                  <a:t>.天文学家观测河外星系大麦哲伦云时，发现了</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LMCX</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双星系统，它由可见星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和不可</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见的暗星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构成，两星视为质点，不考虑其他天体的影响.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围绕两者连线上的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点做匀速圆周运动</a:t>
                </a:r>
                <a:r>
                  <a:rPr lang="en-US" altLang="zh-CN" sz="1800" b="0" i="0">
                    <a:solidFill>
                      <a:srgbClr val="000000"/>
                    </a:solidFill>
                    <a:latin typeface="微软雅黑" pitchFamily="34" charset="0"/>
                    <a:ea typeface="微软雅黑" pitchFamily="34" charset="-122"/>
                    <a:cs typeface="微软雅黑" pitchFamily="34" charset="-120"/>
                  </a:rPr>
                  <a:t>，它</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们之间的距离保持不变</a:t>
                </a:r>
                <a:r>
                  <a:rPr lang="en-US" altLang="zh-CN" b="0" i="0" dirty="0">
                    <a:solidFill>
                      <a:srgbClr val="000000"/>
                    </a:solidFill>
                    <a:latin typeface="微软雅黑" pitchFamily="34" charset="0"/>
                    <a:ea typeface="微软雅黑" pitchFamily="34" charset="-122"/>
                    <a:cs typeface="微软雅黑" pitchFamily="34" charset="-120"/>
                  </a:rPr>
                  <a:t>，如图所示.引力常量为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b="0" i="0" dirty="0">
                    <a:solidFill>
                      <a:srgbClr val="000000"/>
                    </a:solidFill>
                    <a:latin typeface="微软雅黑" pitchFamily="34" charset="0"/>
                    <a:ea typeface="微软雅黑" pitchFamily="34" charset="-122"/>
                    <a:cs typeface="微软雅黑" pitchFamily="34" charset="-120"/>
                  </a:rPr>
                  <a:t>，由观测能够得到可见星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的速率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oMath>
                </a14:m>
                <a:r>
                  <a:rPr lang="en-US" altLang="zh-CN" b="0" i="0" dirty="0">
                    <a:solidFill>
                      <a:srgbClr val="000000"/>
                    </a:solidFill>
                    <a:latin typeface="微软雅黑" pitchFamily="34" charset="0"/>
                    <a:ea typeface="微软雅黑" pitchFamily="34" charset="-122"/>
                    <a:cs typeface="微软雅黑" pitchFamily="34" charset="-120"/>
                  </a:rPr>
                  <a:t>和运行周期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65_1#25bd45853?vop=1&amp;pid=19504970c&amp;color=0,0,0&amp;vtp=1&amp;bt=1&amp;bbb=1&amp;hb=1"/>
              <p:cNvSpPr>
                <a:spLocks noRot="1" noChangeAspect="1" noMove="1" noResize="1" noEditPoints="1" noAdjustHandles="1" noChangeArrowheads="1" noChangeShapeType="1" noTextEdit="1"/>
              </p:cNvSpPr>
              <p:nvPr/>
            </p:nvSpPr>
            <p:spPr>
              <a:xfrm>
                <a:off x="832104" y="1512000"/>
                <a:ext cx="10533888" cy="1383030"/>
              </a:xfrm>
              <a:prstGeom prst="rect">
                <a:avLst/>
              </a:prstGeom>
              <a:blipFill>
                <a:blip r:embed="rId3"/>
                <a:stretch>
                  <a:fillRect l="-1389" t="-3524" r="-1505" b="-10132"/>
                </a:stretch>
              </a:blipFill>
              <a:ln/>
            </p:spPr>
            <p:txBody>
              <a:bodyPr/>
              <a:lstStyle/>
              <a:p>
                <a:r>
                  <a:rPr lang="zh-CN" altLang="en-US">
                    <a:noFill/>
                  </a:rPr>
                  <a:t> </a:t>
                </a:r>
              </a:p>
            </p:txBody>
          </p:sp>
        </mc:Fallback>
      </mc:AlternateContent>
      <p:pic>
        <p:nvPicPr>
          <p:cNvPr id="3" name="QO_4_BD.65_2#25bd45853?vop=1&amp;pid=19504970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31536" y="3012632"/>
            <a:ext cx="1325880"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66_1#1e8fdeaab?vop=1&amp;pid=25bd45853&amp;color=0,0,0&amp;vtp=1&amp;bbb=1"/>
              <p:cNvSpPr/>
              <p:nvPr/>
            </p:nvSpPr>
            <p:spPr>
              <a:xfrm>
                <a:off x="832104" y="4308032"/>
                <a:ext cx="10533888" cy="316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（1）若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的质量分别为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，试求暗星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a:t>
                </a:r>
                <a:endParaRPr lang="en-US" altLang="zh-CN" sz="1800" dirty="0"/>
              </a:p>
            </p:txBody>
          </p:sp>
        </mc:Choice>
        <mc:Fallback>
          <p:sp>
            <p:nvSpPr>
              <p:cNvPr id="4" name="QO_5_BD.66_1#1e8fdeaab?vop=1&amp;pid=25bd45853&amp;color=0,0,0&amp;vtp=1&amp;bbb=1"/>
              <p:cNvSpPr>
                <a:spLocks noRot="1" noChangeAspect="1" noMove="1" noResize="1" noEditPoints="1" noAdjustHandles="1" noChangeArrowheads="1" noChangeShapeType="1" noTextEdit="1"/>
              </p:cNvSpPr>
              <p:nvPr/>
            </p:nvSpPr>
            <p:spPr>
              <a:xfrm>
                <a:off x="832104" y="4308032"/>
                <a:ext cx="10533888" cy="316230"/>
              </a:xfrm>
              <a:prstGeom prst="rect">
                <a:avLst/>
              </a:prstGeom>
              <a:blipFill>
                <a:blip r:embed="rId5"/>
                <a:stretch>
                  <a:fillRect l="-1389" t="-13462" b="-423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67_1#1e8fdeaab?vop=1&amp;pid=25bd45853&amp;color=0,0,0&amp;vtp=1&amp;bbb=1"/>
              <p:cNvSpPr/>
              <p:nvPr/>
            </p:nvSpPr>
            <p:spPr>
              <a:xfrm>
                <a:off x="832104" y="4634104"/>
                <a:ext cx="10533888" cy="546100"/>
              </a:xfrm>
              <a:prstGeom prst="rect">
                <a:avLst/>
              </a:prstGeom>
              <a:noFill/>
              <a:ln/>
            </p:spPr>
            <p:txBody>
              <a:bodyPr wrap="none" lIns="0" tIns="0" rIns="0" bIns="0" rtlCol="0" anchor="t"/>
              <a:lstStyle/>
              <a:p>
                <a:pPr algn="l" latinLnBrk="1">
                  <a:lnSpc>
                    <a:spcPts val="43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𝑣𝑇</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𝑚</m:t>
                            </m:r>
                          </m:e>
                          <m:sub>
                            <m:r>
                              <a:rPr lang="en-US" altLang="zh-CN" sz="1800" b="0" i="0">
                                <a:solidFill>
                                  <a:srgbClr val="FF0000"/>
                                </a:solidFill>
                                <a:latin typeface="Cambria Math" pitchFamily="34" charset="0"/>
                                <a:ea typeface="Cambria Math" pitchFamily="34" charset="-122"/>
                                <a:cs typeface="Cambria Math" pitchFamily="34" charset="-120"/>
                              </a:rPr>
                              <m:t>1</m:t>
                            </m:r>
                          </m:sub>
                        </m:sSub>
                      </m:num>
                      <m:den>
                        <m:r>
                          <a:rPr lang="en-US" altLang="zh-CN" sz="1800" b="0" i="0">
                            <a:solidFill>
                              <a:srgbClr val="FF0000"/>
                            </a:solidFill>
                            <a:latin typeface="Cambria Math" pitchFamily="34" charset="0"/>
                            <a:ea typeface="Cambria Math" pitchFamily="34" charset="-122"/>
                            <a:cs typeface="Cambria Math" pitchFamily="34" charset="-120"/>
                          </a:rPr>
                          <m:t>2</m:t>
                        </m:r>
                        <m:r>
                          <m:rPr>
                            <m:sty m:val="p"/>
                          </m:rPr>
                          <a:rPr lang="en-US" altLang="zh-CN" sz="1800" b="0" i="0">
                            <a:solidFill>
                              <a:srgbClr val="FF0000"/>
                            </a:solidFill>
                            <a:latin typeface="Cambria Math" pitchFamily="34" charset="0"/>
                            <a:ea typeface="Cambria Math" pitchFamily="34" charset="-122"/>
                            <a:cs typeface="Cambria Math" pitchFamily="34" charset="-120"/>
                          </a:rPr>
                          <m:t>π</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𝑚</m:t>
                            </m:r>
                          </m:e>
                          <m:sub>
                            <m:r>
                              <a:rPr lang="en-US" altLang="zh-CN" sz="1800" b="0" i="0">
                                <a:solidFill>
                                  <a:srgbClr val="FF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67_1#1e8fdeaab?vop=1&amp;pid=25bd45853&amp;color=0,0,0&amp;vtp=1&amp;bbb=1"/>
              <p:cNvSpPr>
                <a:spLocks noRot="1" noChangeAspect="1" noMove="1" noResize="1" noEditPoints="1" noAdjustHandles="1" noChangeArrowheads="1" noChangeShapeType="1" noTextEdit="1"/>
              </p:cNvSpPr>
              <p:nvPr/>
            </p:nvSpPr>
            <p:spPr>
              <a:xfrm>
                <a:off x="832104" y="4634104"/>
                <a:ext cx="10533888" cy="546100"/>
              </a:xfrm>
              <a:prstGeom prst="rect">
                <a:avLst/>
              </a:prstGeom>
              <a:blipFill>
                <a:blip r:embed="rId6"/>
                <a:stretch>
                  <a:fillRect l="-521" b="-77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68_1#1e8fdeaab?vop=1&amp;pid=25bd45853&amp;color=0,0,0&amp;vtp=1&amp;bbb=1&amp;hb=1"/>
              <p:cNvSpPr/>
              <p:nvPr/>
            </p:nvSpPr>
            <p:spPr>
              <a:xfrm>
                <a:off x="832104" y="5180204"/>
                <a:ext cx="10533888" cy="708724"/>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，根据牛顿第二定律有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的速率满足</a:t>
                </a:r>
              </a:p>
              <a:p>
                <a:pPr latinLnBrk="1">
                  <a:lnSpc>
                    <a:spcPts val="26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𝑣</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num>
                      <m:den>
                        <m:r>
                          <a:rPr lang="en-US" altLang="zh-CN" b="0" i="0">
                            <a:solidFill>
                              <a:srgbClr val="000000"/>
                            </a:solidFill>
                            <a:latin typeface="Cambria Math" pitchFamily="34" charset="0"/>
                            <a:ea typeface="Cambria Math" pitchFamily="34" charset="-122"/>
                            <a:cs typeface="Cambria Math" pitchFamily="34" charset="-120"/>
                          </a:rPr>
                          <m:t>𝑇</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𝑣𝑇</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num>
                      <m:den>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68_1#1e8fdeaab?vop=1&amp;pid=25bd45853&amp;color=0,0,0&amp;vtp=1&amp;bbb=1&amp;hb=1"/>
              <p:cNvSpPr>
                <a:spLocks noRot="1" noChangeAspect="1" noMove="1" noResize="1" noEditPoints="1" noAdjustHandles="1" noChangeArrowheads="1" noChangeShapeType="1" noTextEdit="1"/>
              </p:cNvSpPr>
              <p:nvPr/>
            </p:nvSpPr>
            <p:spPr>
              <a:xfrm>
                <a:off x="832104" y="5180204"/>
                <a:ext cx="10533888" cy="708724"/>
              </a:xfrm>
              <a:prstGeom prst="rect">
                <a:avLst/>
              </a:prstGeom>
              <a:blipFill>
                <a:blip r:embed="rId7"/>
                <a:stretch>
                  <a:fillRect l="-1389" t="-4310" b="-689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9_1#88058412f?vop=1&amp;pid=25bd45853&amp;color=0,0,0&amp;vtp=1&amp;bt=1&amp;bbb=1"/>
              <p:cNvSpPr/>
              <p:nvPr/>
            </p:nvSpPr>
            <p:spPr>
              <a:xfrm>
                <a:off x="832104" y="1512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（2）求暗星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与可见星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的速率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800" b="0" i="0" dirty="0">
                    <a:solidFill>
                      <a:srgbClr val="000000"/>
                    </a:solidFill>
                    <a:latin typeface="微软雅黑" pitchFamily="34" charset="0"/>
                    <a:ea typeface="微软雅黑" pitchFamily="34" charset="-122"/>
                    <a:cs typeface="微软雅黑" pitchFamily="34" charset="-120"/>
                  </a:rPr>
                  <a:t>、运行周期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和质量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之间的关系式；</a:t>
                </a:r>
                <a:endParaRPr lang="en-US" altLang="zh-CN" sz="1800" dirty="0"/>
              </a:p>
            </p:txBody>
          </p:sp>
        </mc:Choice>
        <mc:Fallback>
          <p:sp>
            <p:nvSpPr>
              <p:cNvPr id="2" name="QO_5_BD.69_1#88058412f?vop=1&amp;pid=25bd45853&amp;color=0,0,0&amp;vtp=1&amp;bt=1&amp;bbb=1"/>
              <p:cNvSpPr>
                <a:spLocks noRot="1" noChangeAspect="1" noMove="1" noResize="1" noEditPoints="1" noAdjustHandles="1" noChangeArrowheads="1" noChangeShapeType="1" noTextEdit="1"/>
              </p:cNvSpPr>
              <p:nvPr/>
            </p:nvSpPr>
            <p:spPr>
              <a:xfrm>
                <a:off x="832104" y="1512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0_1#88058412f?vop=1&amp;pid=25bd45853&amp;color=0,0,0&amp;vtp=1&amp;bbb=1"/>
              <p:cNvSpPr/>
              <p:nvPr/>
            </p:nvSpPr>
            <p:spPr>
              <a:xfrm>
                <a:off x="832104" y="1878522"/>
                <a:ext cx="10533888" cy="520700"/>
              </a:xfrm>
              <a:prstGeom prst="rect">
                <a:avLst/>
              </a:prstGeom>
              <a:noFill/>
              <a:ln/>
            </p:spPr>
            <p:txBody>
              <a:bodyPr wrap="none" lIns="0" tIns="0" rIns="0" bIns="0" rtlCol="0" anchor="t"/>
              <a:lstStyle/>
              <a:p>
                <a:pPr algn="l" latinLnBrk="1">
                  <a:lnSpc>
                    <a:spcPts val="41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FF0000"/>
                                </a:solidFill>
                                <a:latin typeface="Cambria Math" pitchFamily="34" charset="0"/>
                                <a:ea typeface="Cambria Math" pitchFamily="34" charset="-122"/>
                                <a:cs typeface="Cambria Math" pitchFamily="34" charset="-120"/>
                              </a:rPr>
                              <m:t>𝑚</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3</m:t>
                            </m:r>
                          </m:sup>
                        </m:sSubSup>
                      </m:num>
                      <m:den>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𝑚</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𝑚</m:t>
                                    </m:r>
                                  </m:e>
                                  <m:sub>
                                    <m:r>
                                      <a:rPr lang="en-US" altLang="zh-CN" sz="1800" b="0" i="0">
                                        <a:solidFill>
                                          <a:srgbClr val="FF0000"/>
                                        </a:solidFill>
                                        <a:latin typeface="Cambria Math" pitchFamily="34" charset="0"/>
                                        <a:ea typeface="Cambria Math" pitchFamily="34" charset="-122"/>
                                        <a:cs typeface="Cambria Math" pitchFamily="34" charset="-120"/>
                                      </a:rPr>
                                      <m:t>2</m:t>
                                    </m:r>
                                  </m:sub>
                                </m:sSub>
                              </m:e>
                            </m:d>
                          </m:e>
                          <m:sup>
                            <m:r>
                              <a:rPr lang="en-US" altLang="zh-CN" sz="1800" b="0" i="0">
                                <a:solidFill>
                                  <a:srgbClr val="FF0000"/>
                                </a:solidFill>
                                <a:latin typeface="Cambria Math" pitchFamily="34" charset="0"/>
                                <a:ea typeface="Cambria Math" pitchFamily="34" charset="-122"/>
                                <a:cs typeface="Cambria Math" pitchFamily="34" charset="-120"/>
                              </a:rPr>
                              <m:t>2</m:t>
                            </m:r>
                          </m:sup>
                        </m:s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𝑣</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𝑇</m:t>
                        </m:r>
                      </m:num>
                      <m:den>
                        <m:r>
                          <a:rPr lang="en-US" altLang="zh-CN" sz="1800" b="0" i="0">
                            <a:solidFill>
                              <a:srgbClr val="FF0000"/>
                            </a:solidFill>
                            <a:latin typeface="Cambria Math" pitchFamily="34" charset="0"/>
                            <a:ea typeface="Cambria Math" pitchFamily="34" charset="-122"/>
                            <a:cs typeface="Cambria Math" pitchFamily="34" charset="-120"/>
                          </a:rPr>
                          <m:t>2</m:t>
                        </m:r>
                        <m:r>
                          <m:rPr>
                            <m:sty m:val="p"/>
                          </m:rPr>
                          <a:rPr lang="en-US" altLang="zh-CN" sz="1800" b="0" i="0">
                            <a:solidFill>
                              <a:srgbClr val="FF0000"/>
                            </a:solidFill>
                            <a:latin typeface="Cambria Math" pitchFamily="34" charset="0"/>
                            <a:ea typeface="Cambria Math" pitchFamily="34" charset="-122"/>
                            <a:cs typeface="Cambria Math" pitchFamily="34" charset="-120"/>
                          </a:rPr>
                          <m:t>π</m:t>
                        </m:r>
                        <m:r>
                          <a:rPr lang="en-US" altLang="zh-CN" sz="1800" b="0" i="0">
                            <a:solidFill>
                              <a:srgbClr val="FF0000"/>
                            </a:solidFill>
                            <a:latin typeface="Cambria Math" pitchFamily="34" charset="0"/>
                            <a:ea typeface="Cambria Math" pitchFamily="34" charset="-122"/>
                            <a:cs typeface="Cambria Math" pitchFamily="34" charset="-120"/>
                          </a:rPr>
                          <m:t>𝐺</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70_1#88058412f?vop=1&amp;pid=25bd45853&amp;color=0,0,0&amp;vtp=1&amp;bbb=1"/>
              <p:cNvSpPr>
                <a:spLocks noRot="1" noChangeAspect="1" noMove="1" noResize="1" noEditPoints="1" noAdjustHandles="1" noChangeArrowheads="1" noChangeShapeType="1" noTextEdit="1"/>
              </p:cNvSpPr>
              <p:nvPr/>
            </p:nvSpPr>
            <p:spPr>
              <a:xfrm>
                <a:off x="832104" y="1878522"/>
                <a:ext cx="10533888" cy="520700"/>
              </a:xfrm>
              <a:prstGeom prst="rect">
                <a:avLst/>
              </a:prstGeom>
              <a:blipFill>
                <a:blip r:embed="rId4"/>
                <a:stretch>
                  <a:fillRect l="-58" b="-116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1_1#88058412f?vop=1&amp;pid=25bd45853&amp;color=0,0,0&amp;vtp=1&amp;bbb=1"/>
              <p:cNvSpPr/>
              <p:nvPr/>
            </p:nvSpPr>
            <p:spPr>
              <a:xfrm>
                <a:off x="832104" y="2399222"/>
                <a:ext cx="10533888" cy="52070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【解析】对可见星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𝑇</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，结合（1）中分析，解得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𝑇</m:t>
                        </m:r>
                      </m:num>
                      <m:den>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𝐺</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O_5_AS.71_1#88058412f?vop=1&amp;pid=25bd45853&amp;color=0,0,0&amp;vtp=1&amp;bbb=1"/>
              <p:cNvSpPr>
                <a:spLocks noRot="1" noChangeAspect="1" noMove="1" noResize="1" noEditPoints="1" noAdjustHandles="1" noChangeArrowheads="1" noChangeShapeType="1" noTextEdit="1"/>
              </p:cNvSpPr>
              <p:nvPr/>
            </p:nvSpPr>
            <p:spPr>
              <a:xfrm>
                <a:off x="832104" y="2399222"/>
                <a:ext cx="10533888" cy="520700"/>
              </a:xfrm>
              <a:prstGeom prst="rect">
                <a:avLst/>
              </a:prstGeom>
              <a:blipFill>
                <a:blip r:embed="rId5"/>
                <a:stretch>
                  <a:fillRect l="-1389" r="-58" b="-94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21afc0b77?pid=7e8b9895f&amp;color=0,0,0&amp;vtp=1&amp;bt=1&amp;bbb=1"/>
          <p:cNvSpPr/>
          <p:nvPr/>
        </p:nvSpPr>
        <p:spPr>
          <a:xfrm>
            <a:off x="832104" y="1508759"/>
            <a:ext cx="10533888" cy="33528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建议用时：90分钟</a:t>
            </a:r>
            <a:endParaRPr lang="en-US" altLang="zh-CN" sz="1800" dirty="0"/>
          </a:p>
        </p:txBody>
      </p:sp>
      <p:sp>
        <p:nvSpPr>
          <p:cNvPr id="3" name="C_3_BD#759037426?pid=7e8b9895f&amp;color=0,0,0&amp;vtp=1&amp;bbb=1&amp;hb=1"/>
          <p:cNvSpPr/>
          <p:nvPr/>
        </p:nvSpPr>
        <p:spPr>
          <a:xfrm>
            <a:off x="832104" y="1966975"/>
            <a:ext cx="10533888" cy="876110"/>
          </a:xfrm>
          <a:prstGeom prst="rect">
            <a:avLst/>
          </a:prstGeom>
          <a:noFill/>
          <a:ln/>
        </p:spPr>
        <p:txBody>
          <a:bodyPr wrap="none" lIns="0" tIns="0" rIns="0" bIns="0" rtlCol="0" anchor="t"/>
          <a:lstStyle/>
          <a:p>
            <a:pPr algn="l" latinLnBrk="1">
              <a:lnSpc>
                <a:spcPts val="37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一、单项选择题（本题共6小题，每小题5分，共30分.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5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AlternateContent xmlns:mc="http://schemas.openxmlformats.org/markup-compatibility/2006">
        <mc:Choice xmlns:a14="http://schemas.microsoft.com/office/drawing/2010/main" Requires="a14">
          <p:sp>
            <p:nvSpPr>
              <p:cNvPr id="4" name="QC_4_BD.1_1#5ce478c11?vop=1&amp;pid=759037426&amp;color=0,0,0&amp;vtp=1&amp;bbb=1&amp;hb=1"/>
              <p:cNvSpPr/>
              <p:nvPr/>
            </p:nvSpPr>
            <p:spPr>
              <a:xfrm>
                <a:off x="832104" y="2897761"/>
                <a:ext cx="10533888" cy="703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如图，一列火车以速度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相对地面运动</a:t>
                </a:r>
                <a:r>
                  <a:rPr lang="en-US" altLang="zh-CN" sz="1800" b="0" i="0">
                    <a:solidFill>
                      <a:srgbClr val="000000"/>
                    </a:solidFill>
                    <a:latin typeface="微软雅黑" pitchFamily="34" charset="0"/>
                    <a:ea typeface="微软雅黑" pitchFamily="34" charset="-122"/>
                    <a:cs typeface="微软雅黑" pitchFamily="34" charset="-120"/>
                  </a:rPr>
                  <a:t>，如果地面上的人测得火车上某光源发出的闪光同时到达车厢的</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前壁</a:t>
                </a:r>
                <a:r>
                  <a:rPr lang="en-US" altLang="zh-CN" b="0" i="0" dirty="0">
                    <a:solidFill>
                      <a:srgbClr val="000000"/>
                    </a:solidFill>
                    <a:latin typeface="微软雅黑" pitchFamily="34" charset="0"/>
                    <a:ea typeface="微软雅黑" pitchFamily="34" charset="-122"/>
                    <a:cs typeface="微软雅黑" pitchFamily="34" charset="-120"/>
                  </a:rPr>
                  <a:t>、后壁，</a:t>
                </a:r>
                <a:r>
                  <a:rPr lang="en-US" altLang="zh-CN" b="0" i="0">
                    <a:solidFill>
                      <a:srgbClr val="000000"/>
                    </a:solidFill>
                    <a:latin typeface="微软雅黑" pitchFamily="34" charset="0"/>
                    <a:ea typeface="微软雅黑" pitchFamily="34" charset="-122"/>
                    <a:cs typeface="微软雅黑" pitchFamily="34" charset="-120"/>
                  </a:rPr>
                  <a:t>下列说法错误的是(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C_4_BD.1_1#5ce478c11?vop=1&amp;pid=759037426&amp;color=0,0,0&amp;vtp=1&amp;bbb=1&amp;hb=1"/>
              <p:cNvSpPr>
                <a:spLocks noRot="1" noChangeAspect="1" noMove="1" noResize="1" noEditPoints="1" noAdjustHandles="1" noChangeArrowheads="1" noChangeShapeType="1" noTextEdit="1"/>
              </p:cNvSpPr>
              <p:nvPr/>
            </p:nvSpPr>
            <p:spPr>
              <a:xfrm>
                <a:off x="832104" y="2897761"/>
                <a:ext cx="10533888" cy="703580"/>
              </a:xfrm>
              <a:prstGeom prst="rect">
                <a:avLst/>
              </a:prstGeom>
              <a:blipFill>
                <a:blip r:embed="rId3"/>
                <a:stretch>
                  <a:fillRect l="-1389" t="-1724" r="-1100" b="-19828"/>
                </a:stretch>
              </a:blipFill>
              <a:ln/>
            </p:spPr>
            <p:txBody>
              <a:bodyPr/>
              <a:lstStyle/>
              <a:p>
                <a:r>
                  <a:rPr lang="zh-CN" altLang="en-US">
                    <a:noFill/>
                  </a:rPr>
                  <a:t> </a:t>
                </a:r>
              </a:p>
            </p:txBody>
          </p:sp>
        </mc:Fallback>
      </mc:AlternateContent>
      <p:sp>
        <p:nvSpPr>
          <p:cNvPr id="5" name="QC_4_AN.2_1#5ce478c11.bracket?vop=1&amp;pid=759037426&amp;color=0,0,0&amp;vpa=1&amp;vtp=1"/>
          <p:cNvSpPr/>
          <p:nvPr/>
        </p:nvSpPr>
        <p:spPr>
          <a:xfrm>
            <a:off x="4215860" y="3263584"/>
            <a:ext cx="331788" cy="325247"/>
          </a:xfrm>
          <a:prstGeom prst="rect">
            <a:avLst/>
          </a:prstGeom>
          <a:noFill/>
          <a:ln/>
        </p:spPr>
        <p:txBody>
          <a:bodyPr wrap="none" lIns="0" tIns="0" rIns="0" bIns="0" rtlCol="0" anchor="t"/>
          <a:lstStyle/>
          <a:p>
            <a:pPr algn="ctr" latinLnBrk="1">
              <a:lnSpc>
                <a:spcPts val="28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pic>
        <p:nvPicPr>
          <p:cNvPr id="6" name="QC_4_BD.1_2#5ce478c11?htil=1&amp;vop=1&amp;pid=759037426&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56065" y="3600513"/>
            <a:ext cx="1525379" cy="70085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4_BD.1_3#5ce478c11.choices?htil=1&amp;vop=1&amp;pid=759037426&amp;color=0,0,0&amp;vtp=1&amp;bbb=1&amp;hs=1"/>
              <p:cNvSpPr/>
              <p:nvPr/>
            </p:nvSpPr>
            <p:spPr>
              <a:xfrm>
                <a:off x="832104" y="3603243"/>
                <a:ext cx="8714232" cy="703580"/>
              </a:xfrm>
              <a:prstGeom prst="rect">
                <a:avLst/>
              </a:prstGeom>
              <a:noFill/>
              <a:ln/>
            </p:spPr>
            <p:txBody>
              <a:bodyPr wrap="none" lIns="0" tIns="0" rIns="0" bIns="0" rtlCol="0" anchor="t"/>
              <a:lstStyle/>
              <a:p>
                <a:pPr latinLnBrk="1">
                  <a:lnSpc>
                    <a:spcPts val="3000"/>
                  </a:lnSpc>
                  <a:tabLst>
                    <a:tab pos="44650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地面上的人看到的光速为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火车上的人看到的光速也为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2800"/>
                  </a:lnSpc>
                  <a:tabLst>
                    <a:tab pos="4465066"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光源在火车的正中间</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光源在火车中间偏向前的位置</a:t>
                </a:r>
                <a:endParaRPr lang="en-US" altLang="zh-CN" sz="1800" dirty="0"/>
              </a:p>
            </p:txBody>
          </p:sp>
        </mc:Choice>
        <mc:Fallback>
          <p:sp>
            <p:nvSpPr>
              <p:cNvPr id="7" name="QC_4_BD.1_3#5ce478c11.choices?htil=1&amp;vop=1&amp;pid=759037426&amp;color=0,0,0&amp;vtp=1&amp;bbb=1&amp;hs=1"/>
              <p:cNvSpPr>
                <a:spLocks noRot="1" noChangeAspect="1" noMove="1" noResize="1" noEditPoints="1" noAdjustHandles="1" noChangeArrowheads="1" noChangeShapeType="1" noTextEdit="1"/>
              </p:cNvSpPr>
              <p:nvPr/>
            </p:nvSpPr>
            <p:spPr>
              <a:xfrm>
                <a:off x="832104" y="3603243"/>
                <a:ext cx="8714232" cy="703580"/>
              </a:xfrm>
              <a:prstGeom prst="rect">
                <a:avLst/>
              </a:prstGeom>
              <a:blipFill>
                <a:blip r:embed="rId5"/>
                <a:stretch>
                  <a:fillRect l="-1679" t="-1739" b="-2087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AS.3_1#5ce478c11?vop=1&amp;pid=759037426&amp;color=0,0,0&amp;vtp=1&amp;bbb=1&amp;hb=1&amp;hs=1"/>
              <p:cNvSpPr/>
              <p:nvPr/>
            </p:nvSpPr>
            <p:spPr>
              <a:xfrm>
                <a:off x="832104" y="4306823"/>
                <a:ext cx="10533888" cy="146875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spc="-50" dirty="0">
                    <a:solidFill>
                      <a:srgbClr val="000000"/>
                    </a:solidFill>
                    <a:latin typeface="微软雅黑" pitchFamily="34" charset="0"/>
                    <a:ea typeface="微软雅黑" pitchFamily="34" charset="-122"/>
                    <a:cs typeface="微软雅黑" pitchFamily="34" charset="-120"/>
                  </a:rPr>
                  <a:t>解析】根据光速不变原理可知，地面上的人看到的光速为</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𝑐</m:t>
                    </m:r>
                  </m:oMath>
                </a14:m>
                <a:r>
                  <a:rPr lang="en-US" altLang="zh-CN" sz="1800" b="0" i="0" spc="-50" dirty="0">
                    <a:solidFill>
                      <a:srgbClr val="000000"/>
                    </a:solidFill>
                    <a:latin typeface="微软雅黑" pitchFamily="34" charset="0"/>
                    <a:ea typeface="微软雅黑" pitchFamily="34" charset="-122"/>
                    <a:cs typeface="微软雅黑" pitchFamily="34" charset="-120"/>
                  </a:rPr>
                  <a:t>，火车上的人看到的光速也为</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50" dirty="0">
                    <a:solidFill>
                      <a:srgbClr val="000000"/>
                    </a:solidFill>
                    <a:latin typeface="微软雅黑" pitchFamily="34" charset="0"/>
                    <a:ea typeface="微软雅黑" pitchFamily="34" charset="-122"/>
                    <a:cs typeface="微软雅黑" pitchFamily="34" charset="-120"/>
                  </a:rPr>
                  <a:t>，故A、B</a:t>
                </a:r>
                <a:r>
                  <a:rPr lang="en-US" altLang="zh-CN" sz="1800" b="0" i="0" spc="-50">
                    <a:solidFill>
                      <a:srgbClr val="000000"/>
                    </a:solidFill>
                    <a:latin typeface="微软雅黑" pitchFamily="34" charset="0"/>
                    <a:ea typeface="微软雅黑" pitchFamily="34" charset="-122"/>
                    <a:cs typeface="微软雅黑" pitchFamily="34" charset="-120"/>
                  </a:rPr>
                  <a:t>正确；</a:t>
                </a:r>
              </a:p>
              <a:p>
                <a:pPr latinLnBrk="1">
                  <a:lnSpc>
                    <a:spcPts val="3000"/>
                  </a:lnSpc>
                </a:pPr>
                <a:r>
                  <a:rPr lang="en-US" altLang="zh-CN" sz="1800" b="0" i="0" spc="-50">
                    <a:solidFill>
                      <a:srgbClr val="000000"/>
                    </a:solidFill>
                    <a:latin typeface="微软雅黑" pitchFamily="34" charset="0"/>
                    <a:ea typeface="微软雅黑" pitchFamily="34" charset="-122"/>
                    <a:cs typeface="微软雅黑" pitchFamily="34" charset="-120"/>
                  </a:rPr>
                  <a:t>地面上的人测得火车上某光源发出的闪光同时到达车厢的前壁</a:t>
                </a:r>
                <a:r>
                  <a:rPr lang="en-US" altLang="zh-CN" sz="1800" b="0" i="0" spc="-50" dirty="0">
                    <a:solidFill>
                      <a:srgbClr val="000000"/>
                    </a:solidFill>
                    <a:latin typeface="微软雅黑" pitchFamily="34" charset="0"/>
                    <a:ea typeface="微软雅黑" pitchFamily="34" charset="-122"/>
                    <a:cs typeface="微软雅黑" pitchFamily="34" charset="-120"/>
                  </a:rPr>
                  <a:t>、后壁，说明在地面上的人看来</a:t>
                </a:r>
                <a:r>
                  <a:rPr lang="en-US" altLang="zh-CN" sz="1800" b="0" i="0" spc="-50">
                    <a:solidFill>
                      <a:srgbClr val="000000"/>
                    </a:solidFill>
                    <a:latin typeface="微软雅黑" pitchFamily="34" charset="0"/>
                    <a:ea typeface="微软雅黑" pitchFamily="34" charset="-122"/>
                    <a:cs typeface="微软雅黑" pitchFamily="34" charset="-120"/>
                  </a:rPr>
                  <a:t>，闪光所走的</a:t>
                </a:r>
              </a:p>
              <a:p>
                <a:pPr latinLnBrk="1">
                  <a:lnSpc>
                    <a:spcPts val="3000"/>
                  </a:lnSpc>
                </a:pPr>
                <a:r>
                  <a:rPr lang="en-US" altLang="zh-CN" sz="1800" b="0" i="0" spc="-50">
                    <a:solidFill>
                      <a:srgbClr val="000000"/>
                    </a:solidFill>
                    <a:latin typeface="微软雅黑" pitchFamily="34" charset="0"/>
                    <a:ea typeface="微软雅黑" pitchFamily="34" charset="-122"/>
                    <a:cs typeface="微软雅黑" pitchFamily="34" charset="-120"/>
                  </a:rPr>
                  <a:t>路程是相等的</a:t>
                </a:r>
                <a:r>
                  <a:rPr lang="en-US" altLang="zh-CN" sz="1800" b="0" i="0" spc="-50" dirty="0">
                    <a:solidFill>
                      <a:srgbClr val="000000"/>
                    </a:solidFill>
                    <a:latin typeface="微软雅黑" pitchFamily="34" charset="0"/>
                    <a:ea typeface="微软雅黑" pitchFamily="34" charset="-122"/>
                    <a:cs typeface="微软雅黑" pitchFamily="34" charset="-120"/>
                  </a:rPr>
                  <a:t>，设光源到后壁的距离为</a:t>
                </a:r>
                <a14:m>
                  <m:oMath xmlns:m="http://schemas.openxmlformats.org/officeDocument/2006/math">
                    <m:sSub>
                      <m:sSubPr>
                        <m:ctrlPr>
                          <a:rPr lang="en-US" altLang="zh-CN" sz="1800"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spc="-50">
                            <a:solidFill>
                              <a:srgbClr val="000000"/>
                            </a:solidFill>
                            <a:latin typeface="Cambria Math" pitchFamily="34" charset="0"/>
                            <a:ea typeface="Cambria Math" pitchFamily="34" charset="-122"/>
                            <a:cs typeface="Cambria Math" pitchFamily="34" charset="-120"/>
                          </a:rPr>
                          <m:t>𝐿</m:t>
                        </m:r>
                      </m:e>
                      <m:sub>
                        <m:r>
                          <a:rPr lang="en-US" altLang="zh-CN" sz="1800" b="0" i="0" spc="-50">
                            <a:solidFill>
                              <a:srgbClr val="000000"/>
                            </a:solidFill>
                            <a:latin typeface="Cambria Math" pitchFamily="34" charset="0"/>
                            <a:ea typeface="Cambria Math" pitchFamily="34" charset="-122"/>
                            <a:cs typeface="Cambria Math" pitchFamily="34" charset="-120"/>
                          </a:rPr>
                          <m:t>1</m:t>
                        </m:r>
                      </m:sub>
                    </m:sSub>
                  </m:oMath>
                </a14:m>
                <a:r>
                  <a:rPr lang="en-US" altLang="zh-CN" sz="1800" b="0" i="0" spc="-50" dirty="0">
                    <a:solidFill>
                      <a:srgbClr val="000000"/>
                    </a:solidFill>
                    <a:latin typeface="微软雅黑" pitchFamily="34" charset="0"/>
                    <a:ea typeface="微软雅黑" pitchFamily="34" charset="-122"/>
                    <a:cs typeface="微软雅黑" pitchFamily="34" charset="-120"/>
                  </a:rPr>
                  <a:t>，到前壁的距离为</a:t>
                </a:r>
                <a14:m>
                  <m:oMath xmlns:m="http://schemas.openxmlformats.org/officeDocument/2006/math">
                    <m:sSub>
                      <m:sSubPr>
                        <m:ctrlPr>
                          <a:rPr lang="en-US" altLang="zh-CN" sz="1800"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spc="-50">
                            <a:solidFill>
                              <a:srgbClr val="000000"/>
                            </a:solidFill>
                            <a:latin typeface="Cambria Math" pitchFamily="34" charset="0"/>
                            <a:ea typeface="Cambria Math" pitchFamily="34" charset="-122"/>
                            <a:cs typeface="Cambria Math" pitchFamily="34" charset="-120"/>
                          </a:rPr>
                          <m:t>𝐿</m:t>
                        </m:r>
                      </m:e>
                      <m:sub>
                        <m:r>
                          <a:rPr lang="en-US" altLang="zh-CN" sz="1800" b="0" i="0" spc="-50">
                            <a:solidFill>
                              <a:srgbClr val="000000"/>
                            </a:solidFill>
                            <a:latin typeface="Cambria Math" pitchFamily="34" charset="0"/>
                            <a:ea typeface="Cambria Math" pitchFamily="34" charset="-122"/>
                            <a:cs typeface="Cambria Math" pitchFamily="34" charset="-120"/>
                          </a:rPr>
                          <m:t>2</m:t>
                        </m:r>
                      </m:sub>
                    </m:sSub>
                  </m:oMath>
                </a14:m>
                <a:r>
                  <a:rPr lang="en-US" altLang="zh-CN" sz="1800" b="0" i="0" spc="-50" dirty="0">
                    <a:solidFill>
                      <a:srgbClr val="000000"/>
                    </a:solidFill>
                    <a:latin typeface="微软雅黑" pitchFamily="34" charset="0"/>
                    <a:ea typeface="微软雅黑" pitchFamily="34" charset="-122"/>
                    <a:cs typeface="微软雅黑" pitchFamily="34" charset="-120"/>
                  </a:rPr>
                  <a:t>，汽车行驶时间为</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50" dirty="0">
                    <a:solidFill>
                      <a:srgbClr val="000000"/>
                    </a:solidFill>
                    <a:latin typeface="微软雅黑" pitchFamily="34" charset="0"/>
                    <a:ea typeface="微软雅黑" pitchFamily="34" charset="-122"/>
                    <a:cs typeface="微软雅黑" pitchFamily="34" charset="-120"/>
                  </a:rPr>
                  <a:t>，以地面为参考系</a:t>
                </a:r>
                <a:r>
                  <a:rPr lang="en-US" altLang="zh-CN" sz="1800" b="0" i="0" spc="-50">
                    <a:solidFill>
                      <a:srgbClr val="000000"/>
                    </a:solidFill>
                    <a:latin typeface="微软雅黑" pitchFamily="34" charset="0"/>
                    <a:ea typeface="微软雅黑" pitchFamily="34" charset="-122"/>
                    <a:cs typeface="微软雅黑" pitchFamily="34" charset="-120"/>
                  </a:rPr>
                  <a:t>，则有</a:t>
                </a:r>
              </a:p>
              <a:p>
                <a:pPr latinLnBrk="1">
                  <a:lnSpc>
                    <a:spcPts val="2800"/>
                  </a:lnSpc>
                </a:pPr>
                <a14:m>
                  <m:oMath xmlns:m="http://schemas.openxmlformats.org/officeDocument/2006/math">
                    <m:sSub>
                      <m:sSubPr>
                        <m:ctrlPr>
                          <a:rPr lang="en-US" altLang="zh-CN"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spc="-50">
                            <a:solidFill>
                              <a:srgbClr val="000000"/>
                            </a:solidFill>
                            <a:latin typeface="Cambria Math" pitchFamily="34" charset="0"/>
                            <a:ea typeface="Cambria Math" pitchFamily="34" charset="-122"/>
                            <a:cs typeface="Cambria Math" pitchFamily="34" charset="-120"/>
                          </a:rPr>
                          <m:t>𝐿</m:t>
                        </m:r>
                      </m:e>
                      <m:sub>
                        <m:r>
                          <a:rPr lang="en-US" altLang="zh-CN" b="0" i="0" spc="-50">
                            <a:solidFill>
                              <a:srgbClr val="000000"/>
                            </a:solidFill>
                            <a:latin typeface="Cambria Math" pitchFamily="34" charset="0"/>
                            <a:ea typeface="Cambria Math" pitchFamily="34" charset="-122"/>
                            <a:cs typeface="Cambria Math" pitchFamily="34" charset="-120"/>
                          </a:rPr>
                          <m:t>1</m:t>
                        </m:r>
                      </m:sub>
                    </m:sSub>
                    <m:r>
                      <a:rPr lang="en-US" altLang="zh-CN" b="0" i="0" spc="-50">
                        <a:solidFill>
                          <a:srgbClr val="000000"/>
                        </a:solidFill>
                        <a:latin typeface="Cambria Math" pitchFamily="34" charset="0"/>
                        <a:ea typeface="Cambria Math" pitchFamily="34" charset="-122"/>
                        <a:cs typeface="Cambria Math" pitchFamily="34" charset="-120"/>
                      </a:rPr>
                      <m:t>=</m:t>
                    </m:r>
                    <m:r>
                      <a:rPr lang="en-US" altLang="zh-CN" b="0" i="0" spc="-50">
                        <a:solidFill>
                          <a:srgbClr val="000000"/>
                        </a:solidFill>
                        <a:latin typeface="Cambria Math" pitchFamily="34" charset="0"/>
                        <a:ea typeface="Cambria Math" pitchFamily="34" charset="-122"/>
                        <a:cs typeface="Cambria Math" pitchFamily="34" charset="-120"/>
                      </a:rPr>
                      <m:t>𝑐𝑡</m:t>
                    </m:r>
                    <m:r>
                      <a:rPr lang="en-US" altLang="zh-CN" b="0" i="0" spc="-50">
                        <a:solidFill>
                          <a:srgbClr val="000000"/>
                        </a:solidFill>
                        <a:latin typeface="Cambria Math" pitchFamily="34" charset="0"/>
                        <a:ea typeface="Cambria Math" pitchFamily="34" charset="-122"/>
                        <a:cs typeface="Cambria Math" pitchFamily="34" charset="-120"/>
                      </a:rPr>
                      <m:t>+</m:t>
                    </m:r>
                    <m:r>
                      <a:rPr lang="en-US" altLang="zh-CN" b="0" i="0" spc="-50">
                        <a:solidFill>
                          <a:srgbClr val="000000"/>
                        </a:solidFill>
                        <a:latin typeface="Cambria Math" pitchFamily="34" charset="0"/>
                        <a:ea typeface="Cambria Math" pitchFamily="34" charset="-122"/>
                        <a:cs typeface="Cambria Math" pitchFamily="34" charset="-120"/>
                      </a:rPr>
                      <m:t>𝑣𝑡</m:t>
                    </m:r>
                  </m:oMath>
                </a14:m>
                <a:r>
                  <a:rPr lang="en-US" altLang="zh-CN"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spc="-50">
                            <a:solidFill>
                              <a:srgbClr val="000000"/>
                            </a:solidFill>
                            <a:latin typeface="Cambria Math" pitchFamily="34" charset="0"/>
                            <a:ea typeface="Cambria Math" pitchFamily="34" charset="-122"/>
                            <a:cs typeface="Cambria Math" pitchFamily="34" charset="-120"/>
                          </a:rPr>
                          <m:t>𝐿</m:t>
                        </m:r>
                      </m:e>
                      <m:sub>
                        <m:r>
                          <a:rPr lang="en-US" altLang="zh-CN" b="0" i="0" spc="-50">
                            <a:solidFill>
                              <a:srgbClr val="000000"/>
                            </a:solidFill>
                            <a:latin typeface="Cambria Math" pitchFamily="34" charset="0"/>
                            <a:ea typeface="Cambria Math" pitchFamily="34" charset="-122"/>
                            <a:cs typeface="Cambria Math" pitchFamily="34" charset="-120"/>
                          </a:rPr>
                          <m:t>2</m:t>
                        </m:r>
                      </m:sub>
                    </m:sSub>
                    <m:r>
                      <a:rPr lang="en-US" altLang="zh-CN" b="0" i="0" spc="-50">
                        <a:solidFill>
                          <a:srgbClr val="000000"/>
                        </a:solidFill>
                        <a:latin typeface="Cambria Math" pitchFamily="34" charset="0"/>
                        <a:ea typeface="Cambria Math" pitchFamily="34" charset="-122"/>
                        <a:cs typeface="Cambria Math" pitchFamily="34" charset="-120"/>
                      </a:rPr>
                      <m:t>=</m:t>
                    </m:r>
                    <m:r>
                      <a:rPr lang="en-US" altLang="zh-CN" b="0" i="0" spc="-50">
                        <a:solidFill>
                          <a:srgbClr val="000000"/>
                        </a:solidFill>
                        <a:latin typeface="Cambria Math" pitchFamily="34" charset="0"/>
                        <a:ea typeface="Cambria Math" pitchFamily="34" charset="-122"/>
                        <a:cs typeface="Cambria Math" pitchFamily="34" charset="-120"/>
                      </a:rPr>
                      <m:t>𝑐𝑡</m:t>
                    </m:r>
                    <m:r>
                      <a:rPr lang="en-US" altLang="zh-CN" b="0" i="0" spc="-50">
                        <a:solidFill>
                          <a:srgbClr val="000000"/>
                        </a:solidFill>
                        <a:latin typeface="Cambria Math" pitchFamily="34" charset="0"/>
                        <a:ea typeface="Cambria Math" pitchFamily="34" charset="-122"/>
                        <a:cs typeface="Cambria Math" pitchFamily="34" charset="-120"/>
                      </a:rPr>
                      <m:t>−</m:t>
                    </m:r>
                    <m:r>
                      <a:rPr lang="en-US" altLang="zh-CN" b="0" i="0" spc="-50">
                        <a:solidFill>
                          <a:srgbClr val="000000"/>
                        </a:solidFill>
                        <a:latin typeface="Cambria Math" pitchFamily="34" charset="0"/>
                        <a:ea typeface="Cambria Math" pitchFamily="34" charset="-122"/>
                        <a:cs typeface="Cambria Math" pitchFamily="34" charset="-120"/>
                      </a:rPr>
                      <m:t>𝑣𝑡</m:t>
                    </m:r>
                  </m:oMath>
                </a14:m>
                <a:r>
                  <a:rPr lang="en-US" altLang="zh-CN" b="0" i="0" spc="-5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spc="-50">
                            <a:solidFill>
                              <a:srgbClr val="000000"/>
                            </a:solidFill>
                            <a:latin typeface="Cambria Math" pitchFamily="34" charset="0"/>
                            <a:ea typeface="Cambria Math" pitchFamily="34" charset="-122"/>
                            <a:cs typeface="Cambria Math" pitchFamily="34" charset="-120"/>
                          </a:rPr>
                          <m:t>𝐿</m:t>
                        </m:r>
                      </m:e>
                      <m:sub>
                        <m:r>
                          <a:rPr lang="en-US" altLang="zh-CN" b="0" i="0" spc="-50">
                            <a:solidFill>
                              <a:srgbClr val="000000"/>
                            </a:solidFill>
                            <a:latin typeface="Cambria Math" pitchFamily="34" charset="0"/>
                            <a:ea typeface="Cambria Math" pitchFamily="34" charset="-122"/>
                            <a:cs typeface="Cambria Math" pitchFamily="34" charset="-120"/>
                          </a:rPr>
                          <m:t>1</m:t>
                        </m:r>
                      </m:sub>
                    </m:sSub>
                    <m:r>
                      <a:rPr lang="en-US" altLang="zh-CN" b="0" i="0" spc="-50">
                        <a:solidFill>
                          <a:srgbClr val="000000"/>
                        </a:solidFill>
                        <a:latin typeface="Cambria Math" pitchFamily="34" charset="0"/>
                        <a:ea typeface="Cambria Math" pitchFamily="34" charset="-122"/>
                        <a:cs typeface="Cambria Math" pitchFamily="34" charset="-120"/>
                      </a:rPr>
                      <m:t>&gt;</m:t>
                    </m:r>
                    <m:sSub>
                      <m:sSubPr>
                        <m:ctrlPr>
                          <a:rPr lang="en-US" altLang="zh-CN" b="0" i="1" spc="-5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spc="-50">
                            <a:solidFill>
                              <a:srgbClr val="000000"/>
                            </a:solidFill>
                            <a:latin typeface="Cambria Math" pitchFamily="34" charset="0"/>
                            <a:ea typeface="Cambria Math" pitchFamily="34" charset="-122"/>
                            <a:cs typeface="Cambria Math" pitchFamily="34" charset="-120"/>
                          </a:rPr>
                          <m:t>𝐿</m:t>
                        </m:r>
                      </m:e>
                      <m:sub>
                        <m:r>
                          <a:rPr lang="en-US" altLang="zh-CN" b="0" i="0" spc="-5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spc="-50" dirty="0">
                    <a:solidFill>
                      <a:srgbClr val="000000"/>
                    </a:solidFill>
                    <a:latin typeface="微软雅黑" pitchFamily="34" charset="0"/>
                    <a:ea typeface="微软雅黑" pitchFamily="34" charset="-122"/>
                    <a:cs typeface="微软雅黑" pitchFamily="34" charset="-120"/>
                  </a:rPr>
                  <a:t>，可知光源在火车中间偏向前的位置，故C错误，D正确.</a:t>
                </a:r>
                <a:endParaRPr lang="en-US" altLang="zh-CN" spc="-50" dirty="0"/>
              </a:p>
            </p:txBody>
          </p:sp>
        </mc:Choice>
        <mc:Fallback>
          <p:sp>
            <p:nvSpPr>
              <p:cNvPr id="8" name="QC_4_AS.3_1#5ce478c11?vop=1&amp;pid=759037426&amp;color=0,0,0&amp;vtp=1&amp;bbb=1&amp;hb=1&amp;hs=1"/>
              <p:cNvSpPr>
                <a:spLocks noRot="1" noChangeAspect="1" noMove="1" noResize="1" noEditPoints="1" noAdjustHandles="1" noChangeArrowheads="1" noChangeShapeType="1" noTextEdit="1"/>
              </p:cNvSpPr>
              <p:nvPr/>
            </p:nvSpPr>
            <p:spPr>
              <a:xfrm>
                <a:off x="832104" y="4306823"/>
                <a:ext cx="10533888" cy="1468755"/>
              </a:xfrm>
              <a:prstGeom prst="rect">
                <a:avLst/>
              </a:prstGeom>
              <a:blipFill>
                <a:blip r:embed="rId6"/>
                <a:stretch>
                  <a:fillRect l="-1389" t="-415" r="-1215" b="-95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 calcmode="lin" valueType="num">
                                      <p:cBhvr additive="base">
                                        <p:cTn id="3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2_1#146d3ff8c?vop=1&amp;pid=25bd45853&amp;color=0,0,0&amp;vtp=1&amp;bt=1&amp;bbb=1&amp;hb=1"/>
              <p:cNvSpPr/>
              <p:nvPr/>
            </p:nvSpPr>
            <p:spPr>
              <a:xfrm>
                <a:off x="832104" y="1512000"/>
                <a:ext cx="10533888" cy="11919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（3）恒星演化到末期，如果其质量大于太阳质量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𝑆</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的2倍，它将有可能成为黑洞.若可见星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的速率</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=2.7×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5</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，运行周期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=4.7</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4</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，质量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=6</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𝑆</m:t>
                        </m:r>
                      </m:sub>
                    </m:sSub>
                  </m:oMath>
                </a14:m>
                <a:r>
                  <a:rPr lang="en-US" altLang="zh-CN" sz="1800" b="0" i="0" dirty="0">
                    <a:solidFill>
                      <a:srgbClr val="000000"/>
                    </a:solidFill>
                    <a:latin typeface="微软雅黑" pitchFamily="34" charset="0"/>
                    <a:ea typeface="微软雅黑" pitchFamily="34" charset="-122"/>
                    <a:cs typeface="微软雅黑" pitchFamily="34" charset="-120"/>
                  </a:rPr>
                  <a:t>，试通过估算来判断暗星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有没有可能是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黑洞</a:t>
                </a:r>
                <a14:m>
                  <m:oMath xmlns:m="http://schemas.openxmlformats.org/officeDocument/2006/math">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𝐺</m:t>
                        </m:r>
                        <m:r>
                          <a:rPr lang="en-US" altLang="zh-CN" b="0" i="0">
                            <a:solidFill>
                              <a:srgbClr val="000000"/>
                            </a:solidFill>
                            <a:latin typeface="Cambria Math" pitchFamily="34" charset="0"/>
                            <a:ea typeface="Cambria Math" pitchFamily="34" charset="-122"/>
                            <a:cs typeface="Cambria Math" pitchFamily="34" charset="-120"/>
                          </a:rPr>
                          <m:t>=6.67×</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−11</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N</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m</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kg</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𝑆</m:t>
                            </m:r>
                          </m:sub>
                        </m:sSub>
                        <m:r>
                          <a:rPr lang="en-US" altLang="zh-CN" b="0" i="0">
                            <a:solidFill>
                              <a:srgbClr val="000000"/>
                            </a:solidFill>
                            <a:latin typeface="Cambria Math" pitchFamily="34" charset="0"/>
                            <a:ea typeface="Cambria Math" pitchFamily="34" charset="-122"/>
                            <a:cs typeface="Cambria Math" pitchFamily="34" charset="-120"/>
                          </a:rPr>
                          <m:t>=2.0×</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30</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kg</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72_1#146d3ff8c?vop=1&amp;pid=25bd45853&amp;color=0,0,0&amp;vtp=1&amp;bt=1&amp;bbb=1&amp;hb=1"/>
              <p:cNvSpPr>
                <a:spLocks noRot="1" noChangeAspect="1" noMove="1" noResize="1" noEditPoints="1" noAdjustHandles="1" noChangeArrowheads="1" noChangeShapeType="1" noTextEdit="1"/>
              </p:cNvSpPr>
              <p:nvPr/>
            </p:nvSpPr>
            <p:spPr>
              <a:xfrm>
                <a:off x="832104" y="1512000"/>
                <a:ext cx="10533888" cy="1191959"/>
              </a:xfrm>
              <a:prstGeom prst="rect">
                <a:avLst/>
              </a:prstGeom>
              <a:blipFill>
                <a:blip r:embed="rId3"/>
                <a:stretch>
                  <a:fillRect l="-1389"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3_1#146d3ff8c?vop=1&amp;pid=25bd45853&amp;color=0,0,0&amp;vtp=1&amp;bbb=1"/>
              <p:cNvSpPr/>
              <p:nvPr/>
            </p:nvSpPr>
            <p:spPr>
              <a:xfrm>
                <a:off x="832104" y="2747138"/>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暗星</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有可能是黑洞</a:t>
                </a:r>
                <a:endParaRPr lang="en-US" altLang="zh-CN" sz="1800" dirty="0"/>
              </a:p>
            </p:txBody>
          </p:sp>
        </mc:Choice>
        <mc:Fallback>
          <p:sp>
            <p:nvSpPr>
              <p:cNvPr id="3" name="QO_5_AN.73_1#146d3ff8c?vop=1&amp;pid=25bd45853&amp;color=0,0,0&amp;vtp=1&amp;bbb=1"/>
              <p:cNvSpPr>
                <a:spLocks noRot="1" noChangeAspect="1" noMove="1" noResize="1" noEditPoints="1" noAdjustHandles="1" noChangeArrowheads="1" noChangeShapeType="1" noTextEdit="1"/>
              </p:cNvSpPr>
              <p:nvPr/>
            </p:nvSpPr>
            <p:spPr>
              <a:xfrm>
                <a:off x="832104" y="2747138"/>
                <a:ext cx="10533888" cy="363855"/>
              </a:xfrm>
              <a:prstGeom prst="rect">
                <a:avLst/>
              </a:prstGeom>
              <a:blipFill>
                <a:blip r:embed="rId4"/>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4_1#146d3ff8c?vop=1&amp;pid=25bd45853&amp;color=0,0,0&amp;vtp=1&amp;bbb=1&amp;hb=1"/>
              <p:cNvSpPr/>
              <p:nvPr/>
            </p:nvSpPr>
            <p:spPr>
              <a:xfrm>
                <a:off x="832104" y="3120455"/>
                <a:ext cx="10533888" cy="138303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𝑆</m:t>
                        </m:r>
                      </m:sub>
                    </m:sSub>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&gt;0</m:t>
                        </m:r>
                      </m:e>
                    </m:d>
                  </m:oMath>
                </a14:m>
                <a:r>
                  <a:rPr lang="en-US" altLang="zh-CN" sz="1800" b="0" i="0" dirty="0">
                    <a:solidFill>
                      <a:srgbClr val="000000"/>
                    </a:solidFill>
                    <a:latin typeface="微软雅黑" pitchFamily="34" charset="0"/>
                    <a:ea typeface="微软雅黑" pitchFamily="34" charset="-122"/>
                    <a:cs typeface="微软雅黑" pitchFamily="34" charset="-120"/>
                  </a:rPr>
                  <a:t>，并根据已知条件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=6</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𝑆</m:t>
                        </m:r>
                      </m:sub>
                    </m:sSub>
                  </m:oMath>
                </a14:m>
                <a:r>
                  <a:rPr lang="en-US" altLang="zh-CN" sz="1800" b="0" i="0" dirty="0">
                    <a:solidFill>
                      <a:srgbClr val="000000"/>
                    </a:solidFill>
                    <a:latin typeface="微软雅黑" pitchFamily="34" charset="0"/>
                    <a:ea typeface="微软雅黑" pitchFamily="34" charset="-122"/>
                    <a:cs typeface="微软雅黑" pitchFamily="34" charset="-120"/>
                  </a:rPr>
                  <a:t>，及相关数据代入（2）中</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𝑇</m:t>
                        </m:r>
                      </m:num>
                      <m:den>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𝐺</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a:t>
                </a:r>
              </a:p>
              <a:p>
                <a:pPr latinLnBrk="1">
                  <a:lnSpc>
                    <a:spcPts val="4000"/>
                  </a:lnSpc>
                </a:pP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+6</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≈3.5</m:t>
                    </m:r>
                  </m:oMath>
                </a14:m>
                <a:r>
                  <a:rPr lang="en-US" altLang="zh-CN" sz="1800" b="0" i="0" dirty="0">
                    <a:solidFill>
                      <a:srgbClr val="000000"/>
                    </a:solidFill>
                    <a:latin typeface="微软雅黑" pitchFamily="34" charset="0"/>
                    <a:ea typeface="微软雅黑" pitchFamily="34" charset="-122"/>
                    <a:cs typeface="微软雅黑" pitchFamily="34" charset="-120"/>
                  </a:rPr>
                  <a:t>，由数学知识知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𝑛</m:t>
                        </m:r>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+6</m:t>
                                </m:r>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时为增函数，当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2</m:t>
                        </m:r>
                      </m:e>
                    </m: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&lt;3.5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，为使</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𝑛</m:t>
                        </m:r>
                      </m:e>
                    </m:d>
                    <m:r>
                      <a:rPr lang="en-US" altLang="zh-CN" b="0" i="0">
                        <a:solidFill>
                          <a:srgbClr val="000000"/>
                        </a:solidFill>
                        <a:latin typeface="Cambria Math" pitchFamily="34" charset="0"/>
                        <a:ea typeface="Cambria Math" pitchFamily="34" charset="-122"/>
                        <a:cs typeface="Cambria Math" pitchFamily="34" charset="-120"/>
                      </a:rPr>
                      <m:t>=3.5</m:t>
                    </m:r>
                  </m:oMath>
                </a14:m>
                <a:r>
                  <a:rPr lang="en-US" altLang="zh-CN" b="0" i="0" dirty="0">
                    <a:solidFill>
                      <a:srgbClr val="000000"/>
                    </a:solidFill>
                    <a:latin typeface="微软雅黑" pitchFamily="34" charset="0"/>
                    <a:ea typeface="微软雅黑" pitchFamily="34" charset="-122"/>
                    <a:cs typeface="微软雅黑" pitchFamily="34" charset="-120"/>
                  </a:rPr>
                  <a:t>成立，则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&gt;2</m:t>
                    </m:r>
                  </m:oMath>
                </a14:m>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&gt;2</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𝑆</m:t>
                        </m:r>
                      </m:sub>
                    </m:sSub>
                  </m:oMath>
                </a14:m>
                <a:r>
                  <a:rPr lang="en-US" altLang="zh-CN" b="0" i="0" dirty="0">
                    <a:solidFill>
                      <a:srgbClr val="000000"/>
                    </a:solidFill>
                    <a:latin typeface="微软雅黑" pitchFamily="34" charset="0"/>
                    <a:ea typeface="微软雅黑" pitchFamily="34" charset="-122"/>
                    <a:cs typeface="微软雅黑" pitchFamily="34" charset="-120"/>
                  </a:rPr>
                  <a:t>，可以判断暗星</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可能是黑洞.</a:t>
                </a:r>
                <a:endParaRPr lang="en-US" altLang="zh-CN" dirty="0"/>
              </a:p>
            </p:txBody>
          </p:sp>
        </mc:Choice>
        <mc:Fallback>
          <p:sp>
            <p:nvSpPr>
              <p:cNvPr id="4" name="QO_5_AS.74_1#146d3ff8c?vop=1&amp;pid=25bd45853&amp;color=0,0,0&amp;vtp=1&amp;bbb=1&amp;hb=1"/>
              <p:cNvSpPr>
                <a:spLocks noRot="1" noChangeAspect="1" noMove="1" noResize="1" noEditPoints="1" noAdjustHandles="1" noChangeArrowheads="1" noChangeShapeType="1" noTextEdit="1"/>
              </p:cNvSpPr>
              <p:nvPr/>
            </p:nvSpPr>
            <p:spPr>
              <a:xfrm>
                <a:off x="832104" y="3120455"/>
                <a:ext cx="10533888" cy="1383030"/>
              </a:xfrm>
              <a:prstGeom prst="rect">
                <a:avLst/>
              </a:prstGeom>
              <a:blipFill>
                <a:blip r:embed="rId5"/>
                <a:stretch>
                  <a:fillRect l="-1389" b="-9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BD.4_1#33337eb1a?vop=1&amp;pid=759037426&amp;color=0,0,0&amp;vtp=1&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地球质量大约是月球质量的81倍，一个飞行器在地球与月球之间</a:t>
            </a:r>
            <a:r>
              <a:rPr lang="en-US" altLang="zh-CN" sz="1800" b="0" i="0">
                <a:solidFill>
                  <a:srgbClr val="000000"/>
                </a:solidFill>
                <a:latin typeface="微软雅黑" pitchFamily="34" charset="0"/>
                <a:ea typeface="微软雅黑" pitchFamily="34" charset="-122"/>
                <a:cs typeface="微软雅黑" pitchFamily="34" charset="-120"/>
              </a:rPr>
              <a:t>.当地球对它的引力大小是月球对它的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引力大小的</a:t>
            </a:r>
            <a:r>
              <a:rPr lang="en-US" altLang="zh-CN" b="0" i="0" dirty="0">
                <a:solidFill>
                  <a:srgbClr val="000000"/>
                </a:solidFill>
                <a:latin typeface="微软雅黑" pitchFamily="34" charset="0"/>
                <a:ea typeface="微软雅黑" pitchFamily="34" charset="-122"/>
                <a:cs typeface="微软雅黑" pitchFamily="34" charset="-120"/>
              </a:rPr>
              <a:t>4倍时，</a:t>
            </a:r>
            <a:r>
              <a:rPr lang="en-US" altLang="zh-CN" b="0" i="0">
                <a:solidFill>
                  <a:srgbClr val="000000"/>
                </a:solidFill>
                <a:latin typeface="微软雅黑" pitchFamily="34" charset="0"/>
                <a:ea typeface="微软雅黑" pitchFamily="34" charset="-122"/>
                <a:cs typeface="微软雅黑" pitchFamily="34" charset="-120"/>
              </a:rPr>
              <a:t>该飞行器距地心的距离与距月心的距离之比为(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5_1#33337eb1a.bracket?vop=1&amp;pid=759037426&amp;color=0,0,0&amp;vpa=2&amp;vtp=1"/>
          <p:cNvSpPr/>
          <p:nvPr/>
        </p:nvSpPr>
        <p:spPr>
          <a:xfrm>
            <a:off x="7549610" y="1917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4_BD.4_2#33337eb1a.choices?vop=1&amp;pid=759037426&amp;color=0,0,0&amp;vtp=1&amp;bbb=1"/>
              <p:cNvSpPr/>
              <p:nvPr/>
            </p:nvSpPr>
            <p:spPr>
              <a:xfrm>
                <a:off x="832104" y="2324990"/>
                <a:ext cx="10533888" cy="356235"/>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4_2#33337eb1a.choices?vop=1&amp;pid=759037426&amp;color=0,0,0&amp;vtp=1&amp;bbb=1"/>
              <p:cNvSpPr>
                <a:spLocks noRot="1" noChangeAspect="1" noMove="1" noResize="1" noEditPoints="1" noAdjustHandles="1" noChangeArrowheads="1" noChangeShapeType="1" noTextEdit="1"/>
              </p:cNvSpPr>
              <p:nvPr/>
            </p:nvSpPr>
            <p:spPr>
              <a:xfrm>
                <a:off x="832104" y="2324990"/>
                <a:ext cx="10533888" cy="356235"/>
              </a:xfrm>
              <a:prstGeom prst="rect">
                <a:avLst/>
              </a:prstGeom>
              <a:blipFill>
                <a:blip r:embed="rId3"/>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6_1#33337eb1a?vop=1&amp;pid=759037426&amp;color=0,0,0&amp;vtp=1&amp;bbb=1&amp;hb=1"/>
              <p:cNvSpPr/>
              <p:nvPr/>
            </p:nvSpPr>
            <p:spPr>
              <a:xfrm>
                <a:off x="832104" y="2685607"/>
                <a:ext cx="10533888" cy="1028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【解析】设地球的质量为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，月球的质量为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，飞行器的质量为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，飞行器距地心的距离为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，距月心的</a:t>
                </a:r>
              </a:p>
              <a:p>
                <a:pPr latinLnBrk="1">
                  <a:lnSpc>
                    <a:spcPts val="4800"/>
                  </a:lnSpc>
                </a:pPr>
                <a:r>
                  <a:rPr lang="en-US" altLang="zh-CN" b="0" i="0">
                    <a:solidFill>
                      <a:srgbClr val="000000"/>
                    </a:solidFill>
                    <a:latin typeface="微软雅黑" pitchFamily="34" charset="0"/>
                    <a:ea typeface="微软雅黑" pitchFamily="34" charset="-122"/>
                    <a:cs typeface="微软雅黑" pitchFamily="34" charset="-120"/>
                  </a:rPr>
                  <a:t>距离为</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，由万有引力定律可得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𝐺𝑀𝑚</m:t>
                        </m:r>
                        <m:r>
                          <a:rPr lang="en-US" altLang="zh-CN" b="0" i="0">
                            <a:solidFill>
                              <a:srgbClr val="000000"/>
                            </a:solidFill>
                            <a:latin typeface="Cambria Math" pitchFamily="34" charset="0"/>
                            <a:ea typeface="Cambria Math" pitchFamily="34" charset="-122"/>
                            <a:cs typeface="Cambria Math" pitchFamily="34" charset="-120"/>
                          </a:rPr>
                          <m:t>′</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𝐺𝑚𝑚</m:t>
                        </m:r>
                        <m:r>
                          <a:rPr lang="en-US" altLang="zh-CN" b="0" i="0">
                            <a:solidFill>
                              <a:srgbClr val="000000"/>
                            </a:solidFill>
                            <a:latin typeface="Cambria Math" pitchFamily="34" charset="0"/>
                            <a:ea typeface="Cambria Math" pitchFamily="34" charset="-122"/>
                            <a:cs typeface="Cambria Math" pitchFamily="34" charset="-120"/>
                          </a:rPr>
                          <m:t>′</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𝐺𝑀𝑚</m:t>
                        </m:r>
                        <m:r>
                          <a:rPr lang="en-US" altLang="zh-CN" b="0" i="0">
                            <a:solidFill>
                              <a:srgbClr val="000000"/>
                            </a:solidFill>
                            <a:latin typeface="Cambria Math" pitchFamily="34" charset="0"/>
                            <a:ea typeface="Cambria Math" pitchFamily="34" charset="-122"/>
                            <a:cs typeface="Cambria Math" pitchFamily="34" charset="-120"/>
                          </a:rPr>
                          <m:t>′</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81</m:t>
                            </m:r>
                          </m:den>
                        </m:f>
                        <m:r>
                          <a:rPr lang="en-US" altLang="zh-CN" b="0" i="0">
                            <a:solidFill>
                              <a:srgbClr val="000000"/>
                            </a:solidFill>
                            <a:latin typeface="Cambria Math" pitchFamily="34" charset="0"/>
                            <a:ea typeface="Cambria Math" pitchFamily="34" charset="-122"/>
                            <a:cs typeface="Cambria Math" pitchFamily="34" charset="-120"/>
                          </a:rPr>
                          <m:t>𝑀𝑚</m:t>
                        </m:r>
                        <m:r>
                          <a:rPr lang="en-US" altLang="zh-CN" b="0" i="0">
                            <a:solidFill>
                              <a:srgbClr val="000000"/>
                            </a:solidFill>
                            <a:latin typeface="Cambria Math" pitchFamily="34" charset="0"/>
                            <a:ea typeface="Cambria Math" pitchFamily="34" charset="-122"/>
                            <a:cs typeface="Cambria Math" pitchFamily="34" charset="-120"/>
                          </a:rPr>
                          <m:t>′</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=4:1</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=9:2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5" name="QC_4_AS.6_1#33337eb1a?vop=1&amp;pid=759037426&amp;color=0,0,0&amp;vtp=1&amp;bbb=1&amp;hb=1"/>
              <p:cNvSpPr>
                <a:spLocks noRot="1" noChangeAspect="1" noMove="1" noResize="1" noEditPoints="1" noAdjustHandles="1" noChangeArrowheads="1" noChangeShapeType="1" noTextEdit="1"/>
              </p:cNvSpPr>
              <p:nvPr/>
            </p:nvSpPr>
            <p:spPr>
              <a:xfrm>
                <a:off x="832104" y="2685607"/>
                <a:ext cx="10533888" cy="1028700"/>
              </a:xfrm>
              <a:prstGeom prst="rect">
                <a:avLst/>
              </a:prstGeom>
              <a:blipFill>
                <a:blip r:embed="rId4"/>
                <a:stretch>
                  <a:fillRect l="-1389" r="-521" b="-35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4_BD.7_1#47314993b?htil=2&amp;vop=1&amp;pid=75903742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48056" y="1594296"/>
            <a:ext cx="1655064"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7_2#47314993b?htil=2&amp;vop=1&amp;pid=759037426&amp;color=0,0,0&amp;vtp=1&amp;bt=1&amp;bbb=1&amp;hb=1&amp;hs=1"/>
              <p:cNvSpPr/>
              <p:nvPr/>
            </p:nvSpPr>
            <p:spPr>
              <a:xfrm>
                <a:off x="832104" y="1512000"/>
                <a:ext cx="8750808" cy="16211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如图所示，地球从外到内分为地壳、地幔、地核三部分</a:t>
                </a:r>
                <a:r>
                  <a:rPr lang="en-US" altLang="zh-CN" sz="1800" b="0" i="0">
                    <a:solidFill>
                      <a:srgbClr val="000000"/>
                    </a:solidFill>
                    <a:latin typeface="微软雅黑" pitchFamily="34" charset="0"/>
                    <a:ea typeface="微软雅黑" pitchFamily="34" charset="-122"/>
                    <a:cs typeface="微软雅黑" pitchFamily="34" charset="-120"/>
                  </a:rPr>
                  <a:t>，其中地核质量约为地球总</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质量的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800" b="0" i="0" dirty="0">
                    <a:solidFill>
                      <a:srgbClr val="000000"/>
                    </a:solidFill>
                    <a:latin typeface="微软雅黑" pitchFamily="34" charset="0"/>
                    <a:ea typeface="微软雅黑" pitchFamily="34" charset="-122"/>
                    <a:cs typeface="微软雅黑" pitchFamily="34" charset="-120"/>
                  </a:rPr>
                  <a:t>，半径约为地球半径的</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11</m:t>
                        </m:r>
                      </m:num>
                      <m:den>
                        <m:r>
                          <a:rPr lang="en-US" altLang="zh-CN" sz="1800" b="0" i="0">
                            <a:solidFill>
                              <a:srgbClr val="00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.地壳、地幔、地核均视为质量均匀分布</a:t>
                </a:r>
                <a:r>
                  <a:rPr lang="en-US" altLang="zh-CN" sz="1800" b="0" i="0">
                    <a:solidFill>
                      <a:srgbClr val="000000"/>
                    </a:solidFill>
                    <a:latin typeface="微软雅黑" pitchFamily="34" charset="0"/>
                    <a:ea typeface="微软雅黑" pitchFamily="34" charset="-122"/>
                    <a:cs typeface="微软雅黑" pitchFamily="34" charset="-120"/>
                  </a:rPr>
                  <a:t>，已知质量均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匀分布的球壳对壳内物体的万有引力为零</a:t>
                </a:r>
                <a:r>
                  <a:rPr lang="en-US" altLang="zh-CN" sz="1800" b="0" i="0" dirty="0">
                    <a:solidFill>
                      <a:srgbClr val="000000"/>
                    </a:solidFill>
                    <a:latin typeface="微软雅黑" pitchFamily="34" charset="0"/>
                    <a:ea typeface="微软雅黑" pitchFamily="34" charset="-122"/>
                    <a:cs typeface="微软雅黑" pitchFamily="34" charset="-120"/>
                  </a:rPr>
                  <a:t>，忽略地球自转</a:t>
                </a:r>
                <a:r>
                  <a:rPr lang="en-US" altLang="zh-CN" sz="1800" b="0" i="0">
                    <a:solidFill>
                      <a:srgbClr val="000000"/>
                    </a:solidFill>
                    <a:latin typeface="微软雅黑" pitchFamily="34" charset="0"/>
                    <a:ea typeface="微软雅黑" pitchFamily="34" charset="-122"/>
                    <a:cs typeface="微软雅黑" pitchFamily="34" charset="-120"/>
                  </a:rPr>
                  <a:t>，则地幔和地核交界处的重力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加速度大小与地球表面的重力加速度大小的比值为(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7_2#47314993b?htil=2&amp;vop=1&amp;pid=759037426&amp;color=0,0,0&amp;vtp=1&amp;bt=1&amp;bbb=1&amp;hb=1&amp;hs=1"/>
              <p:cNvSpPr>
                <a:spLocks noRot="1" noChangeAspect="1" noMove="1" noResize="1" noEditPoints="1" noAdjustHandles="1" noChangeArrowheads="1" noChangeShapeType="1" noTextEdit="1"/>
              </p:cNvSpPr>
              <p:nvPr/>
            </p:nvSpPr>
            <p:spPr>
              <a:xfrm>
                <a:off x="832104" y="1512000"/>
                <a:ext cx="8750808" cy="1621155"/>
              </a:xfrm>
              <a:prstGeom prst="rect">
                <a:avLst/>
              </a:prstGeom>
              <a:blipFill>
                <a:blip r:embed="rId4"/>
                <a:stretch>
                  <a:fillRect l="-1672" r="-1115" b="-9023"/>
                </a:stretch>
              </a:blipFill>
              <a:ln/>
            </p:spPr>
            <p:txBody>
              <a:bodyPr/>
              <a:lstStyle/>
              <a:p>
                <a:r>
                  <a:rPr lang="zh-CN" altLang="en-US">
                    <a:noFill/>
                  </a:rPr>
                  <a:t> </a:t>
                </a:r>
              </a:p>
            </p:txBody>
          </p:sp>
        </mc:Fallback>
      </mc:AlternateContent>
      <p:sp>
        <p:nvSpPr>
          <p:cNvPr id="4" name="QC_4_AN.8_1#47314993b.bracket?vop=1&amp;pid=759037426&amp;color=0,0,0&amp;vpa=3&amp;vtp=1"/>
          <p:cNvSpPr/>
          <p:nvPr/>
        </p:nvSpPr>
        <p:spPr>
          <a:xfrm>
            <a:off x="6044660" y="27686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5" name="QC_4_BD.7_3#47314993b.choices?htil=2&amp;vop=1&amp;pid=759037426&amp;color=0,0,0&amp;vtp=1&amp;bbb=1&amp;hs=1"/>
          <p:cNvSpPr/>
          <p:nvPr/>
        </p:nvSpPr>
        <p:spPr>
          <a:xfrm>
            <a:off x="827992" y="3175128"/>
            <a:ext cx="10536017" cy="360680"/>
          </a:xfrm>
          <a:prstGeom prst="rect">
            <a:avLst/>
          </a:prstGeom>
          <a:noFill/>
          <a:ln/>
        </p:spPr>
        <p:txBody>
          <a:bodyPr wrap="none" lIns="0" tIns="0" rIns="0" bIns="0" rtlCol="0" anchor="t"/>
          <a:lstStyle/>
          <a:p>
            <a:pPr latinLnBrk="1">
              <a:lnSpc>
                <a:spcPts val="3200"/>
              </a:lnSpc>
              <a:tabLst>
                <a:tab pos="2251202" algn="l"/>
                <a:tab pos="4477004" algn="l"/>
                <a:tab pos="671550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0.95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0.58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0.55</a:t>
            </a:r>
            <a:endParaRPr lang="en-US" altLang="zh-CN" sz="1800" dirty="0"/>
          </a:p>
        </p:txBody>
      </p:sp>
      <mc:AlternateContent xmlns:mc="http://schemas.openxmlformats.org/markup-compatibility/2006">
        <mc:Choice xmlns:a14="http://schemas.microsoft.com/office/drawing/2010/main" Requires="a14">
          <p:sp>
            <p:nvSpPr>
              <p:cNvPr id="6" name="QC_4_AS.9_1#47314993b?vop=1&amp;pid=759037426&amp;color=0,0,0&amp;vtp=1&amp;bbb=1&amp;hb=1"/>
              <p:cNvSpPr/>
              <p:nvPr/>
            </p:nvSpPr>
            <p:spPr>
              <a:xfrm>
                <a:off x="832104" y="3548444"/>
                <a:ext cx="10533888" cy="11684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【解析】设地球质量为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，则地球表面的重力加速度大小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𝑔</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，地幔和地核交界处的重力加</a:t>
                </a:r>
              </a:p>
              <a:p>
                <a:pPr latinLnBrk="1">
                  <a:lnSpc>
                    <a:spcPts val="5800"/>
                  </a:lnSpc>
                </a:pPr>
                <a:r>
                  <a:rPr lang="en-US" altLang="zh-CN" b="0" i="0">
                    <a:solidFill>
                      <a:srgbClr val="000000"/>
                    </a:solidFill>
                    <a:latin typeface="微软雅黑" pitchFamily="34" charset="0"/>
                    <a:ea typeface="微软雅黑" pitchFamily="34" charset="-122"/>
                    <a:cs typeface="微软雅黑" pitchFamily="34" charset="-120"/>
                  </a:rPr>
                  <a:t>速度大小</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8</m:t>
                            </m:r>
                          </m:num>
                          <m:den>
                            <m:r>
                              <a:rPr lang="en-US" altLang="zh-CN" b="0" i="0">
                                <a:solidFill>
                                  <a:srgbClr val="000000"/>
                                </a:solidFill>
                                <a:latin typeface="Cambria Math" pitchFamily="34" charset="0"/>
                                <a:ea typeface="Cambria Math" pitchFamily="34" charset="-122"/>
                                <a:cs typeface="Cambria Math" pitchFamily="34" charset="-120"/>
                              </a:rPr>
                              <m:t>25</m:t>
                            </m:r>
                          </m:den>
                        </m:f>
                        <m:r>
                          <a:rPr lang="en-US" altLang="zh-CN" b="0" i="0">
                            <a:solidFill>
                              <a:srgbClr val="000000"/>
                            </a:solidFill>
                            <a:latin typeface="Cambria Math" pitchFamily="34" charset="0"/>
                            <a:ea typeface="Cambria Math" pitchFamily="34" charset="-122"/>
                            <a:cs typeface="Cambria Math" pitchFamily="34" charset="-120"/>
                          </a:rPr>
                          <m:t>𝐺𝑀</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11</m:t>
                                    </m:r>
                                  </m:num>
                                  <m:den>
                                    <m:r>
                                      <a:rPr lang="en-US" altLang="zh-CN" b="0" i="0">
                                        <a:solidFill>
                                          <a:srgbClr val="000000"/>
                                        </a:solidFill>
                                        <a:latin typeface="Cambria Math" pitchFamily="34" charset="0"/>
                                        <a:ea typeface="Cambria Math" pitchFamily="34" charset="-122"/>
                                        <a:cs typeface="Cambria Math" pitchFamily="34" charset="-120"/>
                                      </a:rPr>
                                      <m:t>20</m:t>
                                    </m:r>
                                  </m:den>
                                </m:f>
                                <m:r>
                                  <a:rPr lang="en-US" altLang="zh-CN" b="0" i="0">
                                    <a:solidFill>
                                      <a:srgbClr val="000000"/>
                                    </a:solidFill>
                                    <a:latin typeface="Cambria Math" pitchFamily="34" charset="0"/>
                                    <a:ea typeface="Cambria Math" pitchFamily="34" charset="-122"/>
                                    <a:cs typeface="Cambria Math" pitchFamily="34" charset="-120"/>
                                  </a:rPr>
                                  <m:t>𝑅</m:t>
                                </m:r>
                              </m:e>
                            </m:d>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𝑔</m:t>
                            </m:r>
                          </m:e>
                          <m:sub>
                            <m:r>
                              <a:rPr lang="en-US" altLang="zh-CN" b="0" i="0">
                                <a:solidFill>
                                  <a:srgbClr val="000000"/>
                                </a:solidFill>
                                <a:latin typeface="Cambria Math" pitchFamily="34" charset="0"/>
                                <a:ea typeface="Cambria Math" pitchFamily="34" charset="-122"/>
                                <a:cs typeface="Cambria Math" pitchFamily="34" charset="-120"/>
                              </a:rPr>
                              <m:t>1</m:t>
                            </m:r>
                          </m:sub>
                        </m:sSub>
                      </m:den>
                    </m:f>
                    <m:r>
                      <a:rPr lang="en-US" altLang="zh-CN" b="0" i="0">
                        <a:solidFill>
                          <a:srgbClr val="000000"/>
                        </a:solidFill>
                        <a:latin typeface="Cambria Math" pitchFamily="34" charset="0"/>
                        <a:ea typeface="Cambria Math" pitchFamily="34" charset="-122"/>
                        <a:cs typeface="Cambria Math" pitchFamily="34" charset="-120"/>
                      </a:rPr>
                      <m:t>≈1.06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，故A正确.</a:t>
                </a:r>
                <a:endParaRPr lang="en-US" altLang="zh-CN" dirty="0"/>
              </a:p>
            </p:txBody>
          </p:sp>
        </mc:Choice>
        <mc:Fallback>
          <p:sp>
            <p:nvSpPr>
              <p:cNvPr id="6" name="QC_4_AS.9_1#47314993b?vop=1&amp;pid=759037426&amp;color=0,0,0&amp;vtp=1&amp;bbb=1&amp;hb=1"/>
              <p:cNvSpPr>
                <a:spLocks noRot="1" noChangeAspect="1" noMove="1" noResize="1" noEditPoints="1" noAdjustHandles="1" noChangeArrowheads="1" noChangeShapeType="1" noTextEdit="1"/>
              </p:cNvSpPr>
              <p:nvPr/>
            </p:nvSpPr>
            <p:spPr>
              <a:xfrm>
                <a:off x="832104" y="3548444"/>
                <a:ext cx="10533888" cy="1168400"/>
              </a:xfrm>
              <a:prstGeom prst="rect">
                <a:avLst/>
              </a:prstGeom>
              <a:blipFill>
                <a:blip r:embed="rId5"/>
                <a:stretch>
                  <a:fillRect l="-1389" r="-13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4_BD.10_1#8fdb8ca9f?htil=3&amp;vop=1&amp;pid=759037426&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02952" y="1594296"/>
            <a:ext cx="1444752"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0_2#8fdb8ca9f?htil=3&amp;vop=1&amp;pid=759037426&amp;color=0,0,0&amp;vtp=1&amp;bt=1&amp;bbb=1&amp;hb=1&amp;hs=1"/>
              <p:cNvSpPr/>
              <p:nvPr/>
            </p:nvSpPr>
            <p:spPr>
              <a:xfrm>
                <a:off x="832104" y="1512000"/>
                <a:ext cx="8961120"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如图所示，一半径为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、质量均匀分布的球体，从中挖去直径为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的小球体</a:t>
                </a:r>
                <a:r>
                  <a:rPr lang="en-US" altLang="zh-CN" sz="1800" b="0" i="0">
                    <a:solidFill>
                      <a:srgbClr val="000000"/>
                    </a:solidFill>
                    <a:latin typeface="微软雅黑" pitchFamily="34" charset="0"/>
                    <a:ea typeface="微软雅黑" pitchFamily="34" charset="-122"/>
                    <a:cs typeface="微软雅黑" pitchFamily="34" charset="-120"/>
                  </a:rPr>
                  <a:t>，虚线过两</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球的球心</a:t>
                </a:r>
                <a:r>
                  <a:rPr lang="en-US" altLang="zh-CN" sz="1800" b="0" i="0" dirty="0">
                    <a:solidFill>
                      <a:srgbClr val="000000"/>
                    </a:solidFill>
                    <a:latin typeface="微软雅黑" pitchFamily="34" charset="0"/>
                    <a:ea typeface="微软雅黑" pitchFamily="34" charset="-122"/>
                    <a:cs typeface="微软雅黑" pitchFamily="34" charset="-120"/>
                  </a:rPr>
                  <a:t>，一质点分别位于图中的1、2、3点时，受到的万有引力大小分别为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0_2#8fdb8ca9f?htil=3&amp;vop=1&amp;pid=759037426&amp;color=0,0,0&amp;vtp=1&amp;bt=1&amp;bbb=1&amp;hb=1&amp;hs=1"/>
              <p:cNvSpPr>
                <a:spLocks noRot="1" noChangeAspect="1" noMove="1" noResize="1" noEditPoints="1" noAdjustHandles="1" noChangeArrowheads="1" noChangeShapeType="1" noTextEdit="1"/>
              </p:cNvSpPr>
              <p:nvPr/>
            </p:nvSpPr>
            <p:spPr>
              <a:xfrm>
                <a:off x="832104" y="1512000"/>
                <a:ext cx="8961120" cy="1189355"/>
              </a:xfrm>
              <a:prstGeom prst="rect">
                <a:avLst/>
              </a:prstGeom>
              <a:blipFill>
                <a:blip r:embed="rId4"/>
                <a:stretch>
                  <a:fillRect l="-1633" r="-2789" b="-12308"/>
                </a:stretch>
              </a:blipFill>
              <a:ln/>
            </p:spPr>
            <p:txBody>
              <a:bodyPr/>
              <a:lstStyle/>
              <a:p>
                <a:r>
                  <a:rPr lang="zh-CN" altLang="en-US">
                    <a:noFill/>
                  </a:rPr>
                  <a:t> </a:t>
                </a:r>
              </a:p>
            </p:txBody>
          </p:sp>
        </mc:Fallback>
      </mc:AlternateContent>
      <p:sp>
        <p:nvSpPr>
          <p:cNvPr id="4" name="QC_4_AN.11_1#8fdb8ca9f.bracket?vop=1&amp;pid=759037426&amp;color=0,0,0&amp;vpa=4&amp;vtp=1"/>
          <p:cNvSpPr/>
          <p:nvPr/>
        </p:nvSpPr>
        <p:spPr>
          <a:xfrm>
            <a:off x="14726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5" name="QC_4_BD.10_3#8fdb8ca9f.choices?htil=3&amp;vop=1&amp;pid=759037426&amp;color=0,0,0&amp;vtp=1&amp;bbb=1&amp;hs=1"/>
              <p:cNvSpPr/>
              <p:nvPr/>
            </p:nvSpPr>
            <p:spPr>
              <a:xfrm>
                <a:off x="832104" y="2749805"/>
                <a:ext cx="8961120" cy="356235"/>
              </a:xfrm>
              <a:prstGeom prst="rect">
                <a:avLst/>
              </a:prstGeom>
              <a:noFill/>
              <a:ln/>
            </p:spPr>
            <p:txBody>
              <a:bodyPr wrap="none" lIns="0" tIns="0" rIns="0" bIns="0" rtlCol="0" anchor="t"/>
              <a:lstStyle/>
              <a:p>
                <a:pPr latinLnBrk="1">
                  <a:lnSpc>
                    <a:spcPts val="3200"/>
                  </a:lnSpc>
                  <a:tabLst>
                    <a:tab pos="2303780" algn="l"/>
                    <a:tab pos="4582160" algn="l"/>
                    <a:tab pos="6873240"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0_3#8fdb8ca9f.choices?htil=3&amp;vop=1&amp;pid=759037426&amp;color=0,0,0&amp;vtp=1&amp;bbb=1&amp;hs=1"/>
              <p:cNvSpPr>
                <a:spLocks noRot="1" noChangeAspect="1" noMove="1" noResize="1" noEditPoints="1" noAdjustHandles="1" noChangeArrowheads="1" noChangeShapeType="1" noTextEdit="1"/>
              </p:cNvSpPr>
              <p:nvPr/>
            </p:nvSpPr>
            <p:spPr>
              <a:xfrm>
                <a:off x="832104" y="2749805"/>
                <a:ext cx="8961120" cy="356235"/>
              </a:xfrm>
              <a:prstGeom prst="rect">
                <a:avLst/>
              </a:prstGeom>
              <a:blipFill>
                <a:blip r:embed="rId5"/>
                <a:stretch>
                  <a:fillRect l="-1633"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2_1#8fdb8ca9f?vop=1&amp;pid=759037426&amp;color=0,0,0&amp;vtp=1&amp;bbb=1&amp;hb=1&amp;hs=1"/>
              <p:cNvSpPr/>
              <p:nvPr/>
            </p:nvSpPr>
            <p:spPr>
              <a:xfrm>
                <a:off x="832104" y="3110422"/>
                <a:ext cx="10533888" cy="224790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【解析】设球体的密度为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𝜌</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，则没有挖去小球体前的质量为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，被挖去的小球体质量为</a:t>
                </a:r>
              </a:p>
              <a:p>
                <a:pPr latinLnBrk="1">
                  <a:lnSpc>
                    <a:spcPts val="49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，根据万有引力定律可得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𝑅</m:t>
                                    </m:r>
                                  </m:num>
                                  <m:den>
                                    <m:r>
                                      <a:rPr lang="en-US" altLang="zh-CN" sz="1800" b="0" i="0">
                                        <a:solidFill>
                                          <a:srgbClr val="000000"/>
                                        </a:solidFill>
                                        <a:latin typeface="Cambria Math" pitchFamily="34" charset="0"/>
                                        <a:ea typeface="Cambria Math" pitchFamily="34" charset="-122"/>
                                        <a:cs typeface="Cambria Math" pitchFamily="34" charset="-120"/>
                                      </a:rPr>
                                      <m:t>2</m:t>
                                    </m:r>
                                  </m:den>
                                </m:f>
                              </m:e>
                            </m:d>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17</m:t>
                        </m:r>
                        <m:r>
                          <a:rPr lang="en-US" altLang="zh-CN" sz="1800" b="0" i="0">
                            <a:solidFill>
                              <a:srgbClr val="000000"/>
                            </a:solidFill>
                            <a:latin typeface="Cambria Math" pitchFamily="34" charset="0"/>
                            <a:ea typeface="Cambria Math" pitchFamily="34" charset="-122"/>
                            <a:cs typeface="Cambria Math" pitchFamily="34" charset="-120"/>
                          </a:rPr>
                          <m:t>𝐺𝑀𝑚</m:t>
                        </m:r>
                      </m:num>
                      <m:den>
                        <m:r>
                          <a:rPr lang="en-US" altLang="zh-CN" sz="1800" b="0" i="0">
                            <a:solidFill>
                              <a:srgbClr val="000000"/>
                            </a:solidFill>
                            <a:latin typeface="Cambria Math" pitchFamily="34" charset="0"/>
                            <a:ea typeface="Cambria Math" pitchFamily="34" charset="-122"/>
                            <a:cs typeface="Cambria Math" pitchFamily="34" charset="-120"/>
                          </a:rPr>
                          <m:t>18</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用填补法</a:t>
                </a:r>
                <a:r>
                  <a:rPr lang="en-US" altLang="zh-CN" sz="1800" b="0" i="0" dirty="0">
                    <a:solidFill>
                      <a:srgbClr val="000000"/>
                    </a:solidFill>
                    <a:latin typeface="微软雅黑" pitchFamily="34" charset="0"/>
                    <a:ea typeface="微软雅黑" pitchFamily="34" charset="-122"/>
                    <a:cs typeface="微软雅黑" pitchFamily="34" charset="-120"/>
                  </a:rPr>
                  <a:t>，可知剩余部分对位于2点处质点的万有引力大小等于挖掉的部分对位于</a:t>
                </a:r>
                <a:r>
                  <a:rPr lang="en-US" altLang="zh-CN" sz="1800" b="0" i="0">
                    <a:solidFill>
                      <a:srgbClr val="000000"/>
                    </a:solidFill>
                    <a:latin typeface="微软雅黑" pitchFamily="34" charset="0"/>
                    <a:ea typeface="微软雅黑" pitchFamily="34" charset="-122"/>
                    <a:cs typeface="微软雅黑" pitchFamily="34" charset="-120"/>
                  </a:rPr>
                  <a:t>2点处质点的万有引力</a:t>
                </a: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大小</a:t>
                </a:r>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d>
                              <m: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𝑅</m:t>
                                    </m:r>
                                  </m:num>
                                  <m:den>
                                    <m:r>
                                      <a:rPr lang="en-US" altLang="zh-CN" b="0" i="0">
                                        <a:solidFill>
                                          <a:srgbClr val="000000"/>
                                        </a:solidFill>
                                        <a:latin typeface="Cambria Math" pitchFamily="34" charset="0"/>
                                        <a:ea typeface="Cambria Math" pitchFamily="34" charset="-122"/>
                                        <a:cs typeface="Cambria Math" pitchFamily="34" charset="-120"/>
                                      </a:rPr>
                                      <m:t>2</m:t>
                                    </m:r>
                                  </m:den>
                                </m:f>
                              </m:e>
                            </m:d>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𝐺𝑀𝑚</m:t>
                        </m:r>
                      </m:num>
                      <m:den>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6" name="QC_4_AS.12_1#8fdb8ca9f?vop=1&amp;pid=759037426&amp;color=0,0,0&amp;vtp=1&amp;bbb=1&amp;hb=1&amp;hs=1"/>
              <p:cNvSpPr>
                <a:spLocks noRot="1" noChangeAspect="1" noMove="1" noResize="1" noEditPoints="1" noAdjustHandles="1" noChangeArrowheads="1" noChangeShapeType="1" noTextEdit="1"/>
              </p:cNvSpPr>
              <p:nvPr/>
            </p:nvSpPr>
            <p:spPr>
              <a:xfrm>
                <a:off x="832104" y="3110422"/>
                <a:ext cx="10533888" cy="2247900"/>
              </a:xfrm>
              <a:prstGeom prst="rect">
                <a:avLst/>
              </a:prstGeom>
              <a:blipFill>
                <a:blip r:embed="rId6"/>
                <a:stretch>
                  <a:fillRect l="-1389" r="-347" b="-162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4_BD.13_1#ccb85946a?htil=4&amp;vop=1&amp;pid=7590374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27475" y="1594296"/>
            <a:ext cx="1490472"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3_2#ccb85946a?htil=4&amp;vop=1&amp;pid=759037426&amp;color=0,0,0&amp;vtp=1&amp;bt=1&amp;bbb=1&amp;hb=1"/>
              <p:cNvSpPr/>
              <p:nvPr/>
            </p:nvSpPr>
            <p:spPr>
              <a:xfrm>
                <a:off x="832104" y="1512000"/>
                <a:ext cx="8906256"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是人造地球卫星，三者的轨道与赤道共面，且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是同步卫星，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近地卫星</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800" b="0" i="0" dirty="0">
                    <a:solidFill>
                      <a:srgbClr val="000000"/>
                    </a:solidFill>
                    <a:latin typeface="微软雅黑" pitchFamily="34" charset="0"/>
                    <a:ea typeface="微软雅黑" pitchFamily="34" charset="-122"/>
                    <a:cs typeface="微软雅黑" pitchFamily="34" charset="-120"/>
                  </a:rPr>
                  <a:t>是静止在地球赤道表面上的一个物体，以下关于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四者的说法正确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3_2#ccb85946a?htil=4&amp;vop=1&amp;pid=759037426&amp;color=0,0,0&amp;vtp=1&amp;bt=1&amp;bbb=1&amp;hb=1"/>
              <p:cNvSpPr>
                <a:spLocks noRot="1" noChangeAspect="1" noMove="1" noResize="1" noEditPoints="1" noAdjustHandles="1" noChangeArrowheads="1" noChangeShapeType="1" noTextEdit="1"/>
              </p:cNvSpPr>
              <p:nvPr/>
            </p:nvSpPr>
            <p:spPr>
              <a:xfrm>
                <a:off x="832104" y="1512000"/>
                <a:ext cx="8906256" cy="1189355"/>
              </a:xfrm>
              <a:prstGeom prst="rect">
                <a:avLst/>
              </a:prstGeom>
              <a:blipFill>
                <a:blip r:embed="rId4"/>
                <a:stretch>
                  <a:fillRect l="-1643" r="-1506" b="-12308"/>
                </a:stretch>
              </a:blipFill>
              <a:ln/>
            </p:spPr>
            <p:txBody>
              <a:bodyPr/>
              <a:lstStyle/>
              <a:p>
                <a:r>
                  <a:rPr lang="zh-CN" altLang="en-US">
                    <a:noFill/>
                  </a:rPr>
                  <a:t> </a:t>
                </a:r>
              </a:p>
            </p:txBody>
          </p:sp>
        </mc:Fallback>
      </mc:AlternateContent>
      <p:sp>
        <p:nvSpPr>
          <p:cNvPr id="4" name="QC_4_AN.14_1#ccb85946a.bracket?vop=1&amp;pid=759037426&amp;color=0,0,0&amp;vpa=5&amp;vtp=1"/>
          <p:cNvSpPr/>
          <p:nvPr/>
        </p:nvSpPr>
        <p:spPr>
          <a:xfrm>
            <a:off x="14726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5" name="QC_4_BD.13_3#ccb85946a.choices?htil=4&amp;vop=1&amp;pid=759037426&amp;color=0,0,0&amp;vtp=1&amp;bbb=1"/>
              <p:cNvSpPr/>
              <p:nvPr/>
            </p:nvSpPr>
            <p:spPr>
              <a:xfrm>
                <a:off x="832104" y="2707832"/>
                <a:ext cx="8906256"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的向心加速度等于赤道处的重力加速度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角速度大小关系是</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𝑐</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𝑑</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的线速度比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的线速度小，且两者线速度都小于第一宇宙速度</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周期关系是</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𝑐</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𝑑</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3_3#ccb85946a.choices?htil=4&amp;vop=1&amp;pid=759037426&amp;color=0,0,0&amp;vtp=1&amp;bbb=1"/>
              <p:cNvSpPr>
                <a:spLocks noRot="1" noChangeAspect="1" noMove="1" noResize="1" noEditPoints="1" noAdjustHandles="1" noChangeArrowheads="1" noChangeShapeType="1" noTextEdit="1"/>
              </p:cNvSpPr>
              <p:nvPr/>
            </p:nvSpPr>
            <p:spPr>
              <a:xfrm>
                <a:off x="832104" y="2707832"/>
                <a:ext cx="8906256" cy="1604010"/>
              </a:xfrm>
              <a:prstGeom prst="rect">
                <a:avLst/>
              </a:prstGeom>
              <a:blipFill>
                <a:blip r:embed="rId5"/>
                <a:stretch>
                  <a:fillRect l="-1643" b="-95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5_1#ccb85946a?vop=1&amp;pid=759037426&amp;color=0,0,0&amp;vtp=1&amp;bt=1&amp;bbb=1&amp;hb=1"/>
              <p:cNvSpPr/>
              <p:nvPr/>
            </p:nvSpPr>
            <p:spPr>
              <a:xfrm>
                <a:off x="832104" y="1512000"/>
                <a:ext cx="10533888" cy="3605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是静止在地球赤道表面上的物体，其做圆周运动的向心力不等于重力</a:t>
                </a:r>
                <a:r>
                  <a:rPr lang="en-US" altLang="zh-CN" sz="1800" b="0" i="0">
                    <a:solidFill>
                      <a:srgbClr val="000000"/>
                    </a:solidFill>
                    <a:latin typeface="微软雅黑" pitchFamily="34" charset="0"/>
                    <a:ea typeface="微软雅黑" pitchFamily="34" charset="-122"/>
                    <a:cs typeface="微软雅黑" pitchFamily="34" charset="-120"/>
                  </a:rPr>
                  <a:t>，所以其向心加速度不等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于赤道处的重力加速度</a:t>
                </a:r>
                <a:r>
                  <a:rPr lang="en-US" altLang="zh-CN" sz="1800" b="0" i="0" dirty="0">
                    <a:solidFill>
                      <a:srgbClr val="000000"/>
                    </a:solidFill>
                    <a:latin typeface="微软雅黑" pitchFamily="34" charset="0"/>
                    <a:ea typeface="微软雅黑" pitchFamily="34" charset="-122"/>
                    <a:cs typeface="微软雅黑" pitchFamily="34" charset="-120"/>
                  </a:rPr>
                  <a:t>，故A错误；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是同步卫星，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是静止在地球赤道表面上的一个物体</a:t>
                </a:r>
                <a:r>
                  <a:rPr lang="en-US" altLang="zh-CN" sz="1800" b="0" i="0">
                    <a:solidFill>
                      <a:srgbClr val="000000"/>
                    </a:solidFill>
                    <a:latin typeface="微软雅黑" pitchFamily="34" charset="0"/>
                    <a:ea typeface="微软雅黑" pitchFamily="34" charset="-122"/>
                    <a:cs typeface="微软雅黑" pitchFamily="34" charset="-120"/>
                  </a:rPr>
                  <a:t>，则有</a:t>
                </a:r>
              </a:p>
              <a:p>
                <a:pPr latinLnBrk="1">
                  <a:lnSpc>
                    <a:spcPts val="4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𝑑</m:t>
                        </m:r>
                      </m:sub>
                    </m:sSub>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𝑑</m:t>
                        </m:r>
                      </m:sub>
                    </m:sSub>
                  </m:oMath>
                </a14:m>
                <a:r>
                  <a:rPr lang="en-US" altLang="zh-CN" sz="1800" b="0" i="0" dirty="0">
                    <a:solidFill>
                      <a:srgbClr val="000000"/>
                    </a:solidFill>
                    <a:latin typeface="微软雅黑" pitchFamily="34" charset="0"/>
                    <a:ea typeface="微软雅黑" pitchFamily="34" charset="-122"/>
                    <a:cs typeface="微软雅黑" pitchFamily="34" charset="-120"/>
                  </a:rPr>
                  <a:t>，卫星围绕地球做匀速圆周运动，根据万有引力提供向心力有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a:t>
                </a:r>
              </a:p>
              <a:p>
                <a:pPr latinLnBrk="1">
                  <a:lnSpc>
                    <a:spcPts val="49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𝑑</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𝜔</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𝜔</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𝑎</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𝑑</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𝑏</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𝑐</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，故B、D错误；卫星围绕地球做匀速圆周运动</a:t>
                </a:r>
                <a:r>
                  <a:rPr lang="en-US" altLang="zh-CN" sz="1800" b="0" i="0">
                    <a:solidFill>
                      <a:srgbClr val="000000"/>
                    </a:solidFill>
                    <a:latin typeface="微软雅黑" pitchFamily="34" charset="0"/>
                    <a:ea typeface="微软雅黑" pitchFamily="34" charset="-122"/>
                    <a:cs typeface="微软雅黑" pitchFamily="34" charset="-120"/>
                  </a:rPr>
                  <a:t>，根据万有引力提供向心</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力有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𝑣</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r>
                              <a:rPr lang="en-US" altLang="zh-CN" sz="1800" b="0" i="0">
                                <a:solidFill>
                                  <a:srgbClr val="000000"/>
                                </a:solidFill>
                                <a:latin typeface="Cambria Math" pitchFamily="34" charset="0"/>
                                <a:ea typeface="Cambria Math" pitchFamily="34" charset="-122"/>
                                <a:cs typeface="Cambria Math" pitchFamily="34" charset="-120"/>
                              </a:rPr>
                              <m:t>𝑟</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的轨道半径大，则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的线速度比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的线速度小</a:t>
                </a:r>
                <a:r>
                  <a:rPr lang="en-US" altLang="zh-CN" sz="1800" b="0" i="0">
                    <a:solidFill>
                      <a:srgbClr val="000000"/>
                    </a:solidFill>
                    <a:latin typeface="微软雅黑" pitchFamily="34" charset="0"/>
                    <a:ea typeface="微软雅黑" pitchFamily="34" charset="-122"/>
                    <a:cs typeface="微软雅黑" pitchFamily="34" charset="-120"/>
                  </a:rPr>
                  <a:t>，且两者的轨道半径都</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大于地球半径</a:t>
                </a:r>
                <a:r>
                  <a:rPr lang="en-US" altLang="zh-CN" b="0" i="0" dirty="0">
                    <a:solidFill>
                      <a:srgbClr val="000000"/>
                    </a:solidFill>
                    <a:latin typeface="微软雅黑" pitchFamily="34" charset="0"/>
                    <a:ea typeface="微软雅黑" pitchFamily="34" charset="-122"/>
                    <a:cs typeface="微软雅黑" pitchFamily="34" charset="-120"/>
                  </a:rPr>
                  <a:t>，所以两者线速度都小于第一宇宙速度，故C正确.</a:t>
                </a:r>
                <a:endParaRPr lang="en-US" altLang="zh-CN" dirty="0"/>
              </a:p>
            </p:txBody>
          </p:sp>
        </mc:Choice>
        <mc:Fallback>
          <p:sp>
            <p:nvSpPr>
              <p:cNvPr id="2" name="QC_4_AS.15_1#ccb85946a?vop=1&amp;pid=759037426&amp;color=0,0,0&amp;vtp=1&amp;bt=1&amp;bbb=1&amp;hb=1"/>
              <p:cNvSpPr>
                <a:spLocks noRot="1" noChangeAspect="1" noMove="1" noResize="1" noEditPoints="1" noAdjustHandles="1" noChangeArrowheads="1" noChangeShapeType="1" noTextEdit="1"/>
              </p:cNvSpPr>
              <p:nvPr/>
            </p:nvSpPr>
            <p:spPr>
              <a:xfrm>
                <a:off x="832104" y="1512000"/>
                <a:ext cx="10533888" cy="3605530"/>
              </a:xfrm>
              <a:prstGeom prst="rect">
                <a:avLst/>
              </a:prstGeom>
              <a:blipFill>
                <a:blip r:embed="rId3"/>
                <a:stretch>
                  <a:fillRect l="-1389" r="-3125" b="-4061"/>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QC_4_BD.16_1#e08ff5d38?htil=5&amp;vop=1&amp;pid=7590374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96837" y="1594296"/>
            <a:ext cx="202082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6_2#e08ff5d38?htil=5&amp;vop=1&amp;pid=759037426&amp;color=0,0,0&amp;vtp=1&amp;bt=1&amp;bbb=1&amp;hb=1"/>
              <p:cNvSpPr/>
              <p:nvPr/>
            </p:nvSpPr>
            <p:spPr>
              <a:xfrm>
                <a:off x="832104" y="1512000"/>
                <a:ext cx="838504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2024年3月20日，长征八号火箭成功发射</a:t>
                </a:r>
                <a:r>
                  <a:rPr lang="en-US" altLang="zh-CN" sz="1800" b="0" i="0">
                    <a:solidFill>
                      <a:srgbClr val="000000"/>
                    </a:solidFill>
                    <a:latin typeface="微软雅黑" pitchFamily="34" charset="0"/>
                    <a:ea typeface="微软雅黑" pitchFamily="34" charset="-122"/>
                    <a:cs typeface="微软雅黑" pitchFamily="34" charset="-120"/>
                  </a:rPr>
                  <a:t>，将鹊桥二号直接送入预定地月转移轨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道</a:t>
                </a:r>
                <a:r>
                  <a:rPr lang="en-US" altLang="zh-CN" sz="1800" b="0" i="0" dirty="0">
                    <a:solidFill>
                      <a:srgbClr val="000000"/>
                    </a:solidFill>
                    <a:latin typeface="微软雅黑" pitchFamily="34" charset="0"/>
                    <a:ea typeface="微软雅黑" pitchFamily="34" charset="-122"/>
                    <a:cs typeface="微软雅黑" pitchFamily="34" charset="-120"/>
                  </a:rPr>
                  <a:t>.如图所示，鹊桥二号进入近月点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、远月点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的月球捕获椭圆轨道</a:t>
                </a:r>
                <a:r>
                  <a:rPr lang="en-US" altLang="zh-CN" sz="1800" b="0" i="0">
                    <a:solidFill>
                      <a:srgbClr val="000000"/>
                    </a:solidFill>
                    <a:latin typeface="微软雅黑" pitchFamily="34" charset="0"/>
                    <a:ea typeface="微软雅黑" pitchFamily="34" charset="-122"/>
                    <a:cs typeface="微软雅黑" pitchFamily="34" charset="-120"/>
                  </a:rPr>
                  <a:t>，开始绕月球飞</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行</a:t>
                </a:r>
                <a:r>
                  <a:rPr lang="en-US" altLang="zh-CN" sz="1800" b="0" i="0" dirty="0">
                    <a:solidFill>
                      <a:srgbClr val="000000"/>
                    </a:solidFill>
                    <a:latin typeface="微软雅黑" pitchFamily="34" charset="0"/>
                    <a:ea typeface="微软雅黑" pitchFamily="34" charset="-122"/>
                    <a:cs typeface="微软雅黑" pitchFamily="34" charset="-120"/>
                  </a:rPr>
                  <a:t>.经过多次轨道控制，鹊桥二号最终进入近月点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和远月点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、周期为</a:t>
                </a:r>
                <a:r>
                  <a:rPr lang="en-US" altLang="zh-CN" sz="1800" b="0" i="0">
                    <a:solidFill>
                      <a:srgbClr val="000000"/>
                    </a:solidFill>
                    <a:latin typeface="微软雅黑" pitchFamily="34" charset="0"/>
                    <a:ea typeface="微软雅黑" pitchFamily="34" charset="-122"/>
                    <a:cs typeface="微软雅黑" pitchFamily="34" charset="-120"/>
                  </a:rPr>
                  <a:t>24小时的环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月椭圆轨道</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关于鹊桥二号的说法正确的是(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6_2#e08ff5d38?htil=5&amp;vop=1&amp;pid=759037426&amp;color=0,0,0&amp;vtp=1&amp;bt=1&amp;bbb=1&amp;hb=1"/>
              <p:cNvSpPr>
                <a:spLocks noRot="1" noChangeAspect="1" noMove="1" noResize="1" noEditPoints="1" noAdjustHandles="1" noChangeArrowheads="1" noChangeShapeType="1" noTextEdit="1"/>
              </p:cNvSpPr>
              <p:nvPr/>
            </p:nvSpPr>
            <p:spPr>
              <a:xfrm>
                <a:off x="832104" y="1512000"/>
                <a:ext cx="8385048" cy="1608455"/>
              </a:xfrm>
              <a:prstGeom prst="rect">
                <a:avLst/>
              </a:prstGeom>
              <a:blipFill>
                <a:blip r:embed="rId4"/>
                <a:stretch>
                  <a:fillRect l="-1745" r="-1527" b="-9091"/>
                </a:stretch>
              </a:blipFill>
              <a:ln/>
            </p:spPr>
            <p:txBody>
              <a:bodyPr/>
              <a:lstStyle/>
              <a:p>
                <a:r>
                  <a:rPr lang="zh-CN" altLang="en-US">
                    <a:noFill/>
                  </a:rPr>
                  <a:t> </a:t>
                </a:r>
              </a:p>
            </p:txBody>
          </p:sp>
        </mc:Fallback>
      </mc:AlternateContent>
      <p:sp>
        <p:nvSpPr>
          <p:cNvPr id="4" name="QC_4_AN.17_1#e08ff5d38.bracket?vop=1&amp;pid=759037426&amp;color=0,0,0&amp;vpa=6&amp;vtp=1"/>
          <p:cNvSpPr/>
          <p:nvPr/>
        </p:nvSpPr>
        <p:spPr>
          <a:xfrm>
            <a:off x="5185823"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4_BD.16_3#e08ff5d38.choices?htil=5&amp;vop=1&amp;pid=759037426&amp;color=0,0,0&amp;vtp=1&amp;bbb=1"/>
              <p:cNvSpPr/>
              <p:nvPr/>
            </p:nvSpPr>
            <p:spPr>
              <a:xfrm>
                <a:off x="832104" y="3161222"/>
                <a:ext cx="838504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离开火箭时的速度大于地球的第三宇宙速度才能进入环月轨道</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在捕获轨道运行的周期大于24小时</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在捕获轨道上经过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点时，需要点火加速，才可能进入环月轨道</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点的加速度比经过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点时大</a:t>
                </a:r>
                <a:endParaRPr lang="en-US" altLang="zh-CN" sz="1800" dirty="0"/>
              </a:p>
            </p:txBody>
          </p:sp>
        </mc:Choice>
        <mc:Fallback>
          <p:sp>
            <p:nvSpPr>
              <p:cNvPr id="5" name="QC_4_BD.16_3#e08ff5d38.choices?htil=5&amp;vop=1&amp;pid=759037426&amp;color=0,0,0&amp;vtp=1&amp;bbb=1"/>
              <p:cNvSpPr>
                <a:spLocks noRot="1" noChangeAspect="1" noMove="1" noResize="1" noEditPoints="1" noAdjustHandles="1" noChangeArrowheads="1" noChangeShapeType="1" noTextEdit="1"/>
              </p:cNvSpPr>
              <p:nvPr/>
            </p:nvSpPr>
            <p:spPr>
              <a:xfrm>
                <a:off x="832104" y="3161222"/>
                <a:ext cx="8385048" cy="1608455"/>
              </a:xfrm>
              <a:prstGeom prst="rect">
                <a:avLst/>
              </a:prstGeom>
              <a:blipFill>
                <a:blip r:embed="rId5"/>
                <a:stretch>
                  <a:fillRect l="-1745"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2117</Words>
  <Application>Microsoft Office PowerPoint</Application>
  <PresentationFormat>宽屏</PresentationFormat>
  <Paragraphs>232</Paragraphs>
  <Slides>30</Slides>
  <Notes>30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2025-10-29T06:49:31Z</dcterms:created>
  <dcterms:modified xsi:type="dcterms:W3CDTF">2025-10-29T06:52:36Z</dcterms:modified>
  <cp:category/>
  <cp:contentStatus/>
</cp:coreProperties>
</file>