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1"/>
  </p:notesMasterIdLst>
  <p:sldIdLst>
    <p:sldId id="256" r:id="rId2"/>
    <p:sldId id="257" r:id="rId3"/>
    <p:sldId id="258" r:id="rId4"/>
    <p:sldId id="259" r:id="rId5"/>
    <p:sldId id="260" r:id="rId6"/>
    <p:sldId id="294"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574519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physics#pid=68fb4bad1e46103c3b20938a#tid=6901acc72bf2270009e08579#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3575304" y="5541264"/>
            <a:ext cx="5038344" cy="539496"/>
          </a:xfrm>
          <a:prstGeom prst="rect">
            <a:avLst/>
          </a:prstGeom>
          <a:noFill/>
          <a:ln/>
        </p:spPr>
        <p:txBody>
          <a:bodyPr wrap="square" lIns="0" tIns="0" rIns="0" bIns="0" rtlCol="0" anchor="ctr"/>
          <a:lstStyle/>
          <a:p>
            <a:pPr algn="ctr">
              <a:lnSpc>
                <a:spcPct val="100000"/>
              </a:lnSpc>
            </a:pPr>
            <a:r>
              <a:rPr lang="en-US" sz="2400" b="0" i="0" dirty="0">
                <a:solidFill>
                  <a:srgbClr val="000000"/>
                </a:solidFill>
                <a:latin typeface="SimHei" pitchFamily="34" charset="0"/>
                <a:ea typeface="SimHei" pitchFamily="34" charset="-122"/>
                <a:cs typeface="SimHei" pitchFamily="34" charset="-120"/>
              </a:rPr>
              <a:t>高中物理 必修第二册</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283464"/>
            <a:ext cx="2697480" cy="448056"/>
          </a:xfrm>
          <a:prstGeom prst="rect">
            <a:avLst/>
          </a:prstGeom>
        </p:spPr>
      </p:pic>
      <p:sp>
        <p:nvSpPr>
          <p:cNvPr id="4" name="MasterShapeName"/>
          <p:cNvSpPr/>
          <p:nvPr/>
        </p:nvSpPr>
        <p:spPr>
          <a:xfrm>
            <a:off x="521208" y="283464"/>
            <a:ext cx="2697480" cy="448056"/>
          </a:xfrm>
          <a:prstGeom prst="rect">
            <a:avLst/>
          </a:prstGeom>
          <a:noFill/>
          <a:ln/>
        </p:spPr>
        <p:txBody>
          <a:bodyPr wrap="square" lIns="0" tIns="0" rIns="0" bIns="0" rtlCol="0" anchor="ctr"/>
          <a:lstStyle/>
          <a:p>
            <a:pPr algn="ctr"/>
            <a:r>
              <a:rPr lang="en-US" sz="1800" b="1" i="0" dirty="0">
                <a:solidFill>
                  <a:srgbClr val="000000"/>
                </a:solidFill>
                <a:latin typeface="SimHei" pitchFamily="34" charset="0"/>
                <a:ea typeface="SimHei" pitchFamily="34" charset="-122"/>
                <a:cs typeface="SimHei" pitchFamily="34" charset="-120"/>
              </a:rPr>
              <a:t>高中物理 必修第二册</a:t>
            </a:r>
            <a:endParaRPr lang="en-US" sz="1800" dirty="0"/>
          </a:p>
        </p:txBody>
      </p:sp>
      <p:sp>
        <p:nvSpPr>
          <p:cNvPr id="5" name="MasterShapeName"/>
          <p:cNvSpPr/>
          <p:nvPr/>
        </p:nvSpPr>
        <p:spPr>
          <a:xfrm>
            <a:off x="0" y="1042416"/>
            <a:ext cx="12188952" cy="466344"/>
          </a:xfrm>
          <a:prstGeom prst="rect">
            <a:avLst/>
          </a:prstGeom>
          <a:noFill/>
          <a:ln/>
        </p:spPr>
        <p:txBody>
          <a:bodyPr/>
          <a:lstStyle/>
          <a:p>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9.xml"/><Relationship Id="rId1" Type="http://schemas.openxmlformats.org/officeDocument/2006/relationships/slideLayout" Target="../slideLayouts/slideLayout5.xml"/><Relationship Id="rId5" Type="http://schemas.openxmlformats.org/officeDocument/2006/relationships/image" Target="../media/image24.png"/><Relationship Id="rId4" Type="http://schemas.openxmlformats.org/officeDocument/2006/relationships/image" Target="../media/image23.png"/></Relationships>
</file>

<file path=ppt/slides/_rels/slide1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1.xml"/><Relationship Id="rId1" Type="http://schemas.openxmlformats.org/officeDocument/2006/relationships/slideLayout" Target="../slideLayouts/slideLayout5.xml"/><Relationship Id="rId5" Type="http://schemas.openxmlformats.org/officeDocument/2006/relationships/image" Target="../media/image28.png"/><Relationship Id="rId4" Type="http://schemas.openxmlformats.org/officeDocument/2006/relationships/image" Target="../media/image27.png"/></Relationships>
</file>

<file path=ppt/slides/_rels/slide1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3.xml"/><Relationship Id="rId1" Type="http://schemas.openxmlformats.org/officeDocument/2006/relationships/slideLayout" Target="../slideLayouts/slideLayout5.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_rels/slide1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6.xml"/><Relationship Id="rId1" Type="http://schemas.openxmlformats.org/officeDocument/2006/relationships/slideLayout" Target="../slideLayouts/slideLayout5.xml"/><Relationship Id="rId5" Type="http://schemas.openxmlformats.org/officeDocument/2006/relationships/image" Target="../media/image38.png"/><Relationship Id="rId4" Type="http://schemas.openxmlformats.org/officeDocument/2006/relationships/image" Target="../media/image37.png"/></Relationships>
</file>

<file path=ppt/slides/_rels/slide1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8.xml"/><Relationship Id="rId1" Type="http://schemas.openxmlformats.org/officeDocument/2006/relationships/slideLayout" Target="../slideLayouts/slideLayout5.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0.xml"/><Relationship Id="rId1" Type="http://schemas.openxmlformats.org/officeDocument/2006/relationships/slideLayout" Target="../slideLayouts/slideLayout5.x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image" Target="../media/image46.png"/></Relationships>
</file>

<file path=ppt/slides/_rels/slide22.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23.xml"/><Relationship Id="rId1" Type="http://schemas.openxmlformats.org/officeDocument/2006/relationships/slideLayout" Target="../slideLayouts/slideLayout5.xml"/><Relationship Id="rId6" Type="http://schemas.openxmlformats.org/officeDocument/2006/relationships/image" Target="../media/image54.png"/><Relationship Id="rId5" Type="http://schemas.openxmlformats.org/officeDocument/2006/relationships/image" Target="../media/image53.png"/><Relationship Id="rId4" Type="http://schemas.openxmlformats.org/officeDocument/2006/relationships/image" Target="../media/image52.png"/></Relationships>
</file>

<file path=ppt/slides/_rels/slide25.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24.xml"/><Relationship Id="rId1" Type="http://schemas.openxmlformats.org/officeDocument/2006/relationships/slideLayout" Target="../slideLayouts/slideLayout5.xml"/><Relationship Id="rId5" Type="http://schemas.openxmlformats.org/officeDocument/2006/relationships/image" Target="../media/image57.png"/><Relationship Id="rId4" Type="http://schemas.openxmlformats.org/officeDocument/2006/relationships/image" Target="../media/image56.png"/></Relationships>
</file>

<file path=ppt/slides/_rels/slide26.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8" Type="http://schemas.openxmlformats.org/officeDocument/2006/relationships/image" Target="../media/image64.png"/><Relationship Id="rId3" Type="http://schemas.openxmlformats.org/officeDocument/2006/relationships/image" Target="../media/image59.png"/><Relationship Id="rId7" Type="http://schemas.openxmlformats.org/officeDocument/2006/relationships/image" Target="../media/image63.png"/><Relationship Id="rId2" Type="http://schemas.openxmlformats.org/officeDocument/2006/relationships/notesSlide" Target="../notesSlides/notesSlide26.xml"/><Relationship Id="rId1" Type="http://schemas.openxmlformats.org/officeDocument/2006/relationships/slideLayout" Target="../slideLayouts/slideLayout5.xml"/><Relationship Id="rId6" Type="http://schemas.openxmlformats.org/officeDocument/2006/relationships/image" Target="../media/image62.png"/><Relationship Id="rId5" Type="http://schemas.openxmlformats.org/officeDocument/2006/relationships/image" Target="../media/image61.png"/><Relationship Id="rId4" Type="http://schemas.openxmlformats.org/officeDocument/2006/relationships/image" Target="../media/image60.png"/><Relationship Id="rId9" Type="http://schemas.openxmlformats.org/officeDocument/2006/relationships/image" Target="../media/image65.png"/></Relationships>
</file>

<file path=ppt/slides/_rels/slide28.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27.xml"/><Relationship Id="rId1" Type="http://schemas.openxmlformats.org/officeDocument/2006/relationships/slideLayout" Target="../slideLayouts/slideLayout5.xml"/><Relationship Id="rId5" Type="http://schemas.openxmlformats.org/officeDocument/2006/relationships/image" Target="../media/image68.png"/><Relationship Id="rId4" Type="http://schemas.openxmlformats.org/officeDocument/2006/relationships/image" Target="../media/image67.png"/></Relationships>
</file>

<file path=ppt/slides/_rels/slide29.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5.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30.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29.xml"/><Relationship Id="rId1" Type="http://schemas.openxmlformats.org/officeDocument/2006/relationships/slideLayout" Target="../slideLayouts/slideLayout5.xml"/><Relationship Id="rId6" Type="http://schemas.openxmlformats.org/officeDocument/2006/relationships/image" Target="../media/image73.png"/><Relationship Id="rId5" Type="http://schemas.openxmlformats.org/officeDocument/2006/relationships/image" Target="../media/image72.png"/><Relationship Id="rId4" Type="http://schemas.openxmlformats.org/officeDocument/2006/relationships/image" Target="../media/image71.png"/></Relationships>
</file>

<file path=ppt/slides/_rels/slide31.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30.xml"/><Relationship Id="rId1" Type="http://schemas.openxmlformats.org/officeDocument/2006/relationships/slideLayout" Target="../slideLayouts/slideLayout5.xml"/><Relationship Id="rId5" Type="http://schemas.openxmlformats.org/officeDocument/2006/relationships/image" Target="../media/image76.png"/><Relationship Id="rId4" Type="http://schemas.openxmlformats.org/officeDocument/2006/relationships/image" Target="../media/image75.png"/></Relationships>
</file>

<file path=ppt/slides/_rels/slide32.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31.xml"/><Relationship Id="rId1" Type="http://schemas.openxmlformats.org/officeDocument/2006/relationships/slideLayout" Target="../slideLayouts/slideLayout5.xml"/><Relationship Id="rId5" Type="http://schemas.openxmlformats.org/officeDocument/2006/relationships/image" Target="../media/image79.png"/><Relationship Id="rId4" Type="http://schemas.openxmlformats.org/officeDocument/2006/relationships/image" Target="../media/image78.png"/></Relationships>
</file>

<file path=ppt/slides/_rels/slide33.xml.rels><?xml version="1.0" encoding="UTF-8" standalone="yes"?>
<Relationships xmlns="http://schemas.openxmlformats.org/package/2006/relationships"><Relationship Id="rId8" Type="http://schemas.openxmlformats.org/officeDocument/2006/relationships/image" Target="../media/image85.png"/><Relationship Id="rId3" Type="http://schemas.openxmlformats.org/officeDocument/2006/relationships/image" Target="../media/image80.png"/><Relationship Id="rId7" Type="http://schemas.openxmlformats.org/officeDocument/2006/relationships/image" Target="../media/image84.png"/><Relationship Id="rId2" Type="http://schemas.openxmlformats.org/officeDocument/2006/relationships/notesSlide" Target="../notesSlides/notesSlide32.xml"/><Relationship Id="rId1" Type="http://schemas.openxmlformats.org/officeDocument/2006/relationships/slideLayout" Target="../slideLayouts/slideLayout5.xml"/><Relationship Id="rId6" Type="http://schemas.openxmlformats.org/officeDocument/2006/relationships/image" Target="../media/image83.png"/><Relationship Id="rId5" Type="http://schemas.openxmlformats.org/officeDocument/2006/relationships/image" Target="../media/image82.png"/><Relationship Id="rId4" Type="http://schemas.openxmlformats.org/officeDocument/2006/relationships/image" Target="../media/image81.png"/></Relationships>
</file>

<file path=ppt/slides/_rels/slide34.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notesSlide" Target="../notesSlides/notesSlide33.xml"/><Relationship Id="rId1" Type="http://schemas.openxmlformats.org/officeDocument/2006/relationships/slideLayout" Target="../slideLayouts/slideLayout5.xml"/><Relationship Id="rId5" Type="http://schemas.openxmlformats.org/officeDocument/2006/relationships/image" Target="../media/image88.png"/><Relationship Id="rId4" Type="http://schemas.openxmlformats.org/officeDocument/2006/relationships/image" Target="../media/image87.png"/></Relationships>
</file>

<file path=ppt/slides/_rels/slide35.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notesSlide" Target="../notesSlides/notesSlide34.xml"/><Relationship Id="rId1" Type="http://schemas.openxmlformats.org/officeDocument/2006/relationships/slideLayout" Target="../slideLayouts/slideLayout5.xml"/><Relationship Id="rId4" Type="http://schemas.openxmlformats.org/officeDocument/2006/relationships/image" Target="../media/image90.png"/></Relationships>
</file>

<file path=ppt/slides/_rels/slide36.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notesSlide" Target="../notesSlides/notesSlide35.xml"/><Relationship Id="rId1" Type="http://schemas.openxmlformats.org/officeDocument/2006/relationships/slideLayout" Target="../slideLayouts/slideLayout5.xml"/><Relationship Id="rId5" Type="http://schemas.openxmlformats.org/officeDocument/2006/relationships/image" Target="../media/image93.png"/><Relationship Id="rId4" Type="http://schemas.openxmlformats.org/officeDocument/2006/relationships/image" Target="../media/image92.png"/></Relationships>
</file>

<file path=ppt/slides/_rels/slide37.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notesSlide" Target="../notesSlides/notesSlide36.xml"/><Relationship Id="rId1" Type="http://schemas.openxmlformats.org/officeDocument/2006/relationships/slideLayout" Target="../slideLayouts/slideLayout5.xml"/><Relationship Id="rId5" Type="http://schemas.openxmlformats.org/officeDocument/2006/relationships/image" Target="../media/image96.png"/><Relationship Id="rId4" Type="http://schemas.openxmlformats.org/officeDocument/2006/relationships/image" Target="../media/image95.png"/></Relationships>
</file>

<file path=ppt/slides/_rels/slide38.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notesSlide" Target="../notesSlides/notesSlide37.xml"/><Relationship Id="rId1" Type="http://schemas.openxmlformats.org/officeDocument/2006/relationships/slideLayout" Target="../slideLayouts/slideLayout5.xml"/><Relationship Id="rId4" Type="http://schemas.openxmlformats.org/officeDocument/2006/relationships/image" Target="../media/image98.png"/></Relationships>
</file>

<file path=ppt/slides/_rels/slide39.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notesSlide" Target="../notesSlides/notesSlide38.xml"/><Relationship Id="rId1" Type="http://schemas.openxmlformats.org/officeDocument/2006/relationships/slideLayout" Target="../slideLayouts/slideLayout5.xml"/><Relationship Id="rId5" Type="http://schemas.openxmlformats.org/officeDocument/2006/relationships/image" Target="../media/image101.png"/><Relationship Id="rId4" Type="http://schemas.openxmlformats.org/officeDocument/2006/relationships/image" Target="../media/image100.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5.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5.xml"/><Relationship Id="rId5" Type="http://schemas.openxmlformats.org/officeDocument/2006/relationships/image" Target="../media/image15.png"/><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6.xml"/><Relationship Id="rId1" Type="http://schemas.openxmlformats.org/officeDocument/2006/relationships/slideLayout" Target="../slideLayouts/slideLayout5.xml"/><Relationship Id="rId5" Type="http://schemas.openxmlformats.org/officeDocument/2006/relationships/image" Target="../media/image20.png"/><Relationship Id="rId4" Type="http://schemas.openxmlformats.org/officeDocument/2006/relationships/image" Target="../media/image19.png"/></Relationships>
</file>

<file path=ppt/slides/_rels/slide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15_1#12dab79ff?vop=1&amp;pid=f102c3e53&amp;color=0,0,0&amp;vtp=1&amp;bt=1&amp;bbb=1&amp;hb=1"/>
              <p:cNvSpPr/>
              <p:nvPr/>
            </p:nvSpPr>
            <p:spPr>
              <a:xfrm>
                <a:off x="832104" y="1512000"/>
                <a:ext cx="10533888" cy="11893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5.</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一质量</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m:t>
                    </m:r>
                    <m:r>
                      <a:rPr lang="en-US" altLang="zh-CN" sz="1800" b="0" i="0">
                        <a:solidFill>
                          <a:srgbClr val="000000"/>
                        </a:solidFill>
                        <a:latin typeface="Cambria Math" pitchFamily="34" charset="0"/>
                        <a:ea typeface="Cambria Math" pitchFamily="34" charset="-122"/>
                        <a:cs typeface="Cambria Math" pitchFamily="34" charset="-120"/>
                      </a:rPr>
                      <m:t>=1</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kg</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的小球（可视为质点）在竖直向上的拉力作用下，从地面由静止开始向上运动</a:t>
                </a:r>
                <a:r>
                  <a:rPr lang="en-US" altLang="zh-CN" sz="1800" b="0" i="0">
                    <a:solidFill>
                      <a:srgbClr val="000000"/>
                    </a:solidFill>
                    <a:latin typeface="微软雅黑" pitchFamily="34" charset="0"/>
                    <a:ea typeface="微软雅黑" pitchFamily="34" charset="-122"/>
                    <a:cs typeface="微软雅黑" pitchFamily="34" charset="-120"/>
                  </a:rPr>
                  <a:t>，拉力</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做的功</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𝑊</m:t>
                    </m:r>
                  </m:oMath>
                </a14:m>
                <a:r>
                  <a:rPr lang="en-US" altLang="zh-CN" sz="1800" b="0" i="0" dirty="0">
                    <a:solidFill>
                      <a:srgbClr val="000000"/>
                    </a:solidFill>
                    <a:latin typeface="微软雅黑" pitchFamily="34" charset="0"/>
                    <a:ea typeface="微软雅黑" pitchFamily="34" charset="-122"/>
                    <a:cs typeface="微软雅黑" pitchFamily="34" charset="-120"/>
                  </a:rPr>
                  <a:t>与小球离地面的高度</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h</m:t>
                    </m:r>
                  </m:oMath>
                </a14:m>
                <a:r>
                  <a:rPr lang="en-US" altLang="zh-CN" sz="1800" b="0" i="0" dirty="0">
                    <a:solidFill>
                      <a:srgbClr val="000000"/>
                    </a:solidFill>
                    <a:latin typeface="微软雅黑" pitchFamily="34" charset="0"/>
                    <a:ea typeface="微软雅黑" pitchFamily="34" charset="-122"/>
                    <a:cs typeface="微软雅黑" pitchFamily="34" charset="-120"/>
                  </a:rPr>
                  <a:t>的关系如图所示，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h</m:t>
                    </m:r>
                    <m:r>
                      <a:rPr lang="en-US" altLang="zh-CN" sz="1800" b="0" i="0">
                        <a:solidFill>
                          <a:srgbClr val="000000"/>
                        </a:solidFill>
                        <a:latin typeface="Cambria Math" pitchFamily="34" charset="0"/>
                        <a:ea typeface="Cambria Math" pitchFamily="34" charset="-122"/>
                        <a:cs typeface="Cambria Math" pitchFamily="34" charset="-120"/>
                      </a:rPr>
                      <m:t>=4</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时，拉力大小改变，此后的拉力保持不变</a:t>
                </a:r>
                <a:r>
                  <a:rPr lang="en-US" altLang="zh-CN" sz="1800" b="0" i="0">
                    <a:solidFill>
                      <a:srgbClr val="000000"/>
                    </a:solidFill>
                    <a:latin typeface="微软雅黑" pitchFamily="34" charset="0"/>
                    <a:ea typeface="微软雅黑" pitchFamily="34" charset="-122"/>
                    <a:cs typeface="微软雅黑" pitchFamily="34" charset="-120"/>
                  </a:rPr>
                  <a:t>.不计</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空气阻力</a:t>
                </a:r>
                <a:r>
                  <a:rPr lang="en-US" altLang="zh-CN" b="0" i="0" dirty="0">
                    <a:solidFill>
                      <a:srgbClr val="000000"/>
                    </a:solidFill>
                    <a:latin typeface="微软雅黑" pitchFamily="34" charset="0"/>
                    <a:ea typeface="微软雅黑" pitchFamily="34" charset="-122"/>
                    <a:cs typeface="微软雅黑" pitchFamily="34" charset="-120"/>
                  </a:rPr>
                  <a:t>，取地面为零势能面，重力加速度</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𝑔</m:t>
                    </m:r>
                  </m:oMath>
                </a14:m>
                <a:r>
                  <a:rPr lang="en-US" altLang="zh-CN" b="0" i="0" dirty="0">
                    <a:solidFill>
                      <a:srgbClr val="000000"/>
                    </a:solidFill>
                    <a:latin typeface="微软雅黑" pitchFamily="34" charset="0"/>
                    <a:ea typeface="微软雅黑" pitchFamily="34" charset="-122"/>
                    <a:cs typeface="微软雅黑" pitchFamily="34" charset="-120"/>
                  </a:rPr>
                  <a:t>取</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10</m:t>
                    </m:r>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m</m:t>
                    </m:r>
                    <m:r>
                      <a:rPr lang="en-US" altLang="zh-CN" b="0" i="0">
                        <a:solidFill>
                          <a:srgbClr val="000000"/>
                        </a:solidFill>
                        <a:latin typeface="Cambria Math" pitchFamily="34" charset="0"/>
                        <a:ea typeface="Cambria Math" pitchFamily="34" charset="-122"/>
                        <a:cs typeface="Cambria Math" pitchFamily="34" charset="-120"/>
                      </a:rPr>
                      <m:t>/</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b="0" i="0">
                            <a:solidFill>
                              <a:srgbClr val="000000"/>
                            </a:solidFill>
                            <a:latin typeface="Cambria Math" pitchFamily="34" charset="0"/>
                            <a:ea typeface="Cambria Math" pitchFamily="34" charset="-122"/>
                            <a:cs typeface="Cambria Math" pitchFamily="34" charset="-120"/>
                          </a:rPr>
                          <m:t>s</m:t>
                        </m:r>
                      </m:e>
                      <m:sup>
                        <m:r>
                          <a:rPr lang="en-US" altLang="zh-CN" b="0" i="0">
                            <a:solidFill>
                              <a:srgbClr val="000000"/>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a:solidFill>
                      <a:srgbClr val="000000"/>
                    </a:solidFill>
                    <a:latin typeface="微软雅黑" pitchFamily="34" charset="0"/>
                    <a:ea typeface="微软雅黑" pitchFamily="34" charset="-122"/>
                    <a:cs typeface="微软雅黑" pitchFamily="34" charset="-120"/>
                  </a:rPr>
                  <a:t>下列判断正确的是(</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4_BD.15_1#12dab79ff?vop=1&amp;pid=f102c3e53&amp;color=0,0,0&amp;vtp=1&amp;bt=1&amp;bbb=1&amp;hb=1"/>
              <p:cNvSpPr>
                <a:spLocks noRot="1" noChangeAspect="1" noMove="1" noResize="1" noEditPoints="1" noAdjustHandles="1" noChangeArrowheads="1" noChangeShapeType="1" noTextEdit="1"/>
              </p:cNvSpPr>
              <p:nvPr/>
            </p:nvSpPr>
            <p:spPr>
              <a:xfrm>
                <a:off x="832104" y="1512000"/>
                <a:ext cx="10533888" cy="1189355"/>
              </a:xfrm>
              <a:prstGeom prst="rect">
                <a:avLst/>
              </a:prstGeom>
              <a:blipFill>
                <a:blip r:embed="rId3"/>
                <a:stretch>
                  <a:fillRect l="-1389" b="-12308"/>
                </a:stretch>
              </a:blipFill>
              <a:ln/>
            </p:spPr>
            <p:txBody>
              <a:bodyPr/>
              <a:lstStyle/>
              <a:p>
                <a:r>
                  <a:rPr lang="zh-CN" altLang="en-US">
                    <a:noFill/>
                  </a:rPr>
                  <a:t> </a:t>
                </a:r>
              </a:p>
            </p:txBody>
          </p:sp>
        </mc:Fallback>
      </mc:AlternateContent>
      <p:sp>
        <p:nvSpPr>
          <p:cNvPr id="3" name="QC_4_AN.16_1#12dab79ff.bracket?vop=1&amp;pid=f102c3e53&amp;color=0,0,0&amp;vpa=5&amp;vtp=1"/>
          <p:cNvSpPr/>
          <p:nvPr/>
        </p:nvSpPr>
        <p:spPr>
          <a:xfrm>
            <a:off x="8608472" y="2336865"/>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C</a:t>
            </a:r>
            <a:endParaRPr lang="en-US" altLang="zh-CN" dirty="0"/>
          </a:p>
        </p:txBody>
      </p:sp>
      <p:pic>
        <p:nvPicPr>
          <p:cNvPr id="4" name="QC_4_BD.15_2#12dab79ff?htil=4&amp;vop=1&amp;pid=f102c3e53&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9011436" y="2834832"/>
            <a:ext cx="1929384" cy="138988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4_BD.15_3#12dab79ff.choices?htil=4&amp;vop=1&amp;pid=f102c3e53&amp;color=0,0,0&amp;vtp=1&amp;bbb=1"/>
              <p:cNvSpPr/>
              <p:nvPr/>
            </p:nvSpPr>
            <p:spPr>
              <a:xfrm>
                <a:off x="832104" y="2707832"/>
                <a:ext cx="8467344" cy="16084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h</m:t>
                    </m:r>
                    <m:r>
                      <a:rPr lang="en-US" altLang="zh-CN" sz="1800" b="0" i="0">
                        <a:solidFill>
                          <a:srgbClr val="000000"/>
                        </a:solidFill>
                        <a:latin typeface="Cambria Math" pitchFamily="34" charset="0"/>
                        <a:ea typeface="Cambria Math" pitchFamily="34" charset="-122"/>
                        <a:cs typeface="Cambria Math" pitchFamily="34" charset="-120"/>
                      </a:rPr>
                      <m:t>=4</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800" b="0" i="0" dirty="0">
                    <a:solidFill>
                      <a:srgbClr val="000000"/>
                    </a:solidFill>
                    <a:latin typeface="微软雅黑" pitchFamily="34" charset="0"/>
                    <a:ea typeface="微软雅黑" pitchFamily="34" charset="-122"/>
                    <a:cs typeface="微软雅黑" pitchFamily="34" charset="-120"/>
                  </a:rPr>
                  <a:t>时，小球的机械能为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8</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J</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h</m:t>
                    </m:r>
                    <m:r>
                      <a:rPr lang="en-US" altLang="zh-CN" sz="1800" b="0" i="0">
                        <a:solidFill>
                          <a:srgbClr val="000000"/>
                        </a:solidFill>
                        <a:latin typeface="Cambria Math" pitchFamily="34" charset="0"/>
                        <a:ea typeface="Cambria Math" pitchFamily="34" charset="-122"/>
                        <a:cs typeface="Cambria Math" pitchFamily="34" charset="-120"/>
                      </a:rPr>
                      <m:t>=8</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800" b="0" i="0" dirty="0">
                    <a:solidFill>
                      <a:srgbClr val="000000"/>
                    </a:solidFill>
                    <a:latin typeface="微软雅黑" pitchFamily="34" charset="0"/>
                    <a:ea typeface="微软雅黑" pitchFamily="34" charset="-122"/>
                    <a:cs typeface="微软雅黑" pitchFamily="34" charset="-120"/>
                  </a:rPr>
                  <a:t>时，拉力的功率为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20</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W</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小球的最大机械能为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120</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J</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小球上升过程经过</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h</m:t>
                    </m:r>
                    <m:r>
                      <a:rPr lang="en-US" altLang="zh-CN" sz="1800" b="0" i="0">
                        <a:solidFill>
                          <a:srgbClr val="000000"/>
                        </a:solidFill>
                        <a:latin typeface="Cambria Math" pitchFamily="34" charset="0"/>
                        <a:ea typeface="Cambria Math" pitchFamily="34" charset="-122"/>
                        <a:cs typeface="Cambria Math" pitchFamily="34" charset="-120"/>
                      </a:rPr>
                      <m:t>=4</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时的机械能大于下降过程经过此位置时的机械能</a:t>
                </a:r>
                <a:endParaRPr lang="en-US" altLang="zh-CN" sz="1800" dirty="0"/>
              </a:p>
            </p:txBody>
          </p:sp>
        </mc:Choice>
        <mc:Fallback>
          <p:sp>
            <p:nvSpPr>
              <p:cNvPr id="5" name="QC_4_BD.15_3#12dab79ff.choices?htil=4&amp;vop=1&amp;pid=f102c3e53&amp;color=0,0,0&amp;vtp=1&amp;bbb=1"/>
              <p:cNvSpPr>
                <a:spLocks noRot="1" noChangeAspect="1" noMove="1" noResize="1" noEditPoints="1" noAdjustHandles="1" noChangeArrowheads="1" noChangeShapeType="1" noTextEdit="1"/>
              </p:cNvSpPr>
              <p:nvPr/>
            </p:nvSpPr>
            <p:spPr>
              <a:xfrm>
                <a:off x="832104" y="2707832"/>
                <a:ext cx="8467344" cy="1608455"/>
              </a:xfrm>
              <a:prstGeom prst="rect">
                <a:avLst/>
              </a:prstGeom>
              <a:blipFill>
                <a:blip r:embed="rId5"/>
                <a:stretch>
                  <a:fillRect l="-1728" b="-9091"/>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17_1#12dab79ff?vop=1&amp;pid=f102c3e53&amp;color=0,0,0&amp;vtp=1&amp;bt=1&amp;bbb=1&amp;hb=1"/>
              <p:cNvSpPr/>
              <p:nvPr/>
            </p:nvSpPr>
            <p:spPr>
              <a:xfrm>
                <a:off x="832104" y="1512000"/>
                <a:ext cx="10533888" cy="4631055"/>
              </a:xfrm>
              <a:prstGeom prst="rect">
                <a:avLst/>
              </a:prstGeom>
              <a:noFill/>
              <a:ln/>
            </p:spPr>
            <p:txBody>
              <a:bodyPr wrap="none" lIns="0" tIns="0" rIns="0" bIns="0" rtlCol="0" anchor="t"/>
              <a:lstStyle/>
              <a:p>
                <a:pPr algn="l" latinLnBrk="1">
                  <a:lnSpc>
                    <a:spcPts val="3000"/>
                  </a:lnSpc>
                </a:pPr>
                <a:r>
                  <a:rPr lang="en-US" altLang="zh-CN" sz="1800" b="0" i="0" dirty="0">
                    <a:solidFill>
                      <a:srgbClr val="000000"/>
                    </a:solidFill>
                    <a:latin typeface="微软雅黑" pitchFamily="34" charset="0"/>
                    <a:ea typeface="微软雅黑" pitchFamily="34" charset="-122"/>
                    <a:cs typeface="微软雅黑" pitchFamily="34" charset="-120"/>
                  </a:rPr>
                  <a:t>【解析】根据功的定义式</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𝑊</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𝐹𝑥</m:t>
                    </m:r>
                  </m:oMath>
                </a14:m>
                <a:r>
                  <a:rPr lang="en-US" altLang="zh-CN" sz="1800" b="0" i="0" dirty="0">
                    <a:solidFill>
                      <a:srgbClr val="000000"/>
                    </a:solidFill>
                    <a:latin typeface="微软雅黑" pitchFamily="34" charset="0"/>
                    <a:ea typeface="微软雅黑" pitchFamily="34" charset="-122"/>
                    <a:cs typeface="微软雅黑" pitchFamily="34" charset="-120"/>
                  </a:rPr>
                  <a:t>，可知图像的斜率表示拉力的大小，</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0∼4</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的过程中</a:t>
                </a:r>
                <a:r>
                  <a:rPr lang="en-US" altLang="zh-CN" sz="1800" b="0" i="0">
                    <a:solidFill>
                      <a:srgbClr val="000000"/>
                    </a:solidFill>
                    <a:latin typeface="微软雅黑" pitchFamily="34" charset="0"/>
                    <a:ea typeface="微软雅黑" pitchFamily="34" charset="-122"/>
                    <a:cs typeface="微软雅黑" pitchFamily="34" charset="-120"/>
                  </a:rPr>
                  <a:t>，拉力大小为</a:t>
                </a:r>
              </a:p>
              <a:p>
                <a:pPr latinLnBrk="1">
                  <a:lnSpc>
                    <a:spcPts val="4200"/>
                  </a:lnSpc>
                </a:pP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48</m:t>
                        </m:r>
                      </m:num>
                      <m:den>
                        <m:r>
                          <a:rPr lang="en-US" altLang="zh-CN" sz="1800" b="0" i="0">
                            <a:solidFill>
                              <a:srgbClr val="000000"/>
                            </a:solidFill>
                            <a:latin typeface="Cambria Math" pitchFamily="34" charset="0"/>
                            <a:ea typeface="Cambria Math" pitchFamily="34" charset="-122"/>
                            <a:cs typeface="Cambria Math" pitchFamily="34" charset="-120"/>
                          </a:rPr>
                          <m:t>4</m:t>
                        </m:r>
                      </m:den>
                    </m:f>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N</m:t>
                    </m:r>
                    <m:r>
                      <a:rPr lang="en-US" altLang="zh-CN" sz="1800" b="0" i="0">
                        <a:solidFill>
                          <a:srgbClr val="000000"/>
                        </a:solidFill>
                        <a:latin typeface="Cambria Math" pitchFamily="34" charset="0"/>
                        <a:ea typeface="Cambria Math" pitchFamily="34" charset="-122"/>
                        <a:cs typeface="Cambria Math" pitchFamily="34" charset="-120"/>
                      </a:rPr>
                      <m:t>=12</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N</m:t>
                    </m:r>
                  </m:oMath>
                </a14:m>
                <a:r>
                  <a:rPr lang="en-US" altLang="zh-CN" sz="1800" b="0" i="0" dirty="0">
                    <a:solidFill>
                      <a:srgbClr val="000000"/>
                    </a:solidFill>
                    <a:latin typeface="微软雅黑" pitchFamily="34" charset="0"/>
                    <a:ea typeface="微软雅黑" pitchFamily="34" charset="-122"/>
                    <a:cs typeface="微软雅黑" pitchFamily="34" charset="-120"/>
                  </a:rPr>
                  <a:t>，根据功能关系，拉力做的功等于小球机械能的增加量，故</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h</m:t>
                    </m:r>
                    <m:r>
                      <a:rPr lang="en-US" altLang="zh-CN" sz="1800" b="0" i="0">
                        <a:solidFill>
                          <a:srgbClr val="000000"/>
                        </a:solidFill>
                        <a:latin typeface="Cambria Math" pitchFamily="34" charset="0"/>
                        <a:ea typeface="Cambria Math" pitchFamily="34" charset="-122"/>
                        <a:cs typeface="Cambria Math" pitchFamily="34" charset="-120"/>
                      </a:rPr>
                      <m:t>=4</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时</a:t>
                </a:r>
                <a:r>
                  <a:rPr lang="en-US" altLang="zh-CN" sz="1800" b="0" i="0">
                    <a:solidFill>
                      <a:srgbClr val="000000"/>
                    </a:solidFill>
                    <a:latin typeface="微软雅黑" pitchFamily="34" charset="0"/>
                    <a:ea typeface="微软雅黑" pitchFamily="34" charset="-122"/>
                    <a:cs typeface="微软雅黑" pitchFamily="34" charset="-120"/>
                  </a:rPr>
                  <a:t>，小球的机械能为</a:t>
                </a:r>
              </a:p>
              <a:p>
                <a:pPr latinLnBrk="1">
                  <a:lnSpc>
                    <a:spcPts val="3000"/>
                  </a:lnSpc>
                </a:pP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𝐸</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h</m:t>
                    </m:r>
                    <m:r>
                      <a:rPr lang="en-US" altLang="zh-CN" sz="1800" b="0" i="0">
                        <a:solidFill>
                          <a:srgbClr val="000000"/>
                        </a:solidFill>
                        <a:latin typeface="Cambria Math" pitchFamily="34" charset="0"/>
                        <a:ea typeface="Cambria Math" pitchFamily="34" charset="-122"/>
                        <a:cs typeface="Cambria Math" pitchFamily="34" charset="-120"/>
                      </a:rPr>
                      <m:t>=48</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J</m:t>
                    </m:r>
                  </m:oMath>
                </a14:m>
                <a:r>
                  <a:rPr lang="en-US" altLang="zh-CN" sz="1800" b="0" i="0" dirty="0">
                    <a:solidFill>
                      <a:srgbClr val="000000"/>
                    </a:solidFill>
                    <a:latin typeface="微软雅黑" pitchFamily="34" charset="0"/>
                    <a:ea typeface="微软雅黑" pitchFamily="34" charset="-122"/>
                    <a:cs typeface="微软雅黑" pitchFamily="34" charset="-120"/>
                  </a:rPr>
                  <a:t>，故A错误；结合上述分析可知，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4∼8</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的过程中</a:t>
                </a:r>
                <a:r>
                  <a:rPr lang="en-US" altLang="zh-CN" sz="1800" b="0" i="0">
                    <a:solidFill>
                      <a:srgbClr val="000000"/>
                    </a:solidFill>
                    <a:latin typeface="微软雅黑" pitchFamily="34" charset="0"/>
                    <a:ea typeface="微软雅黑" pitchFamily="34" charset="-122"/>
                    <a:cs typeface="微软雅黑" pitchFamily="34" charset="-120"/>
                  </a:rPr>
                  <a:t>，拉力的大小为</a:t>
                </a:r>
              </a:p>
              <a:p>
                <a:pPr latinLnBrk="1">
                  <a:lnSpc>
                    <a:spcPts val="4200"/>
                  </a:lnSpc>
                </a:pP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84−48</m:t>
                        </m:r>
                      </m:num>
                      <m:den>
                        <m:r>
                          <a:rPr lang="en-US" altLang="zh-CN" sz="1800" b="0" i="0">
                            <a:solidFill>
                              <a:srgbClr val="000000"/>
                            </a:solidFill>
                            <a:latin typeface="Cambria Math" pitchFamily="34" charset="0"/>
                            <a:ea typeface="Cambria Math" pitchFamily="34" charset="-122"/>
                            <a:cs typeface="Cambria Math" pitchFamily="34" charset="-120"/>
                          </a:rPr>
                          <m:t>8−4</m:t>
                        </m:r>
                      </m:den>
                    </m:f>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N</m:t>
                    </m:r>
                    <m:r>
                      <a:rPr lang="en-US" altLang="zh-CN" sz="1800" b="0" i="0">
                        <a:solidFill>
                          <a:srgbClr val="000000"/>
                        </a:solidFill>
                        <a:latin typeface="Cambria Math" pitchFamily="34" charset="0"/>
                        <a:ea typeface="Cambria Math" pitchFamily="34" charset="-122"/>
                        <a:cs typeface="Cambria Math" pitchFamily="34" charset="-120"/>
                      </a:rPr>
                      <m:t>=9</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N</m:t>
                    </m:r>
                    <m:r>
                      <a:rPr lang="en-US" altLang="zh-CN" sz="1800" b="0" i="0">
                        <a:solidFill>
                          <a:srgbClr val="000000"/>
                        </a:solidFill>
                        <a:latin typeface="Cambria Math" pitchFamily="34" charset="0"/>
                        <a:ea typeface="Cambria Math" pitchFamily="34" charset="-122"/>
                        <a:cs typeface="Cambria Math" pitchFamily="34" charset="-120"/>
                      </a:rPr>
                      <m:t>&lt;</m:t>
                    </m:r>
                    <m:r>
                      <a:rPr lang="en-US" altLang="zh-CN" sz="1800" b="0" i="0">
                        <a:solidFill>
                          <a:srgbClr val="000000"/>
                        </a:solidFill>
                        <a:latin typeface="Cambria Math" pitchFamily="34" charset="0"/>
                        <a:ea typeface="Cambria Math" pitchFamily="34" charset="-122"/>
                        <a:cs typeface="Cambria Math" pitchFamily="34" charset="-120"/>
                      </a:rPr>
                      <m:t>𝑚𝑔</m:t>
                    </m:r>
                    <m:r>
                      <a:rPr lang="en-US" altLang="zh-CN" sz="1800" b="0" i="0">
                        <a:solidFill>
                          <a:srgbClr val="000000"/>
                        </a:solidFill>
                        <a:latin typeface="Cambria Math" pitchFamily="34" charset="0"/>
                        <a:ea typeface="Cambria Math" pitchFamily="34" charset="-122"/>
                        <a:cs typeface="Cambria Math" pitchFamily="34" charset="-120"/>
                      </a:rPr>
                      <m:t>=10</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N</m:t>
                    </m:r>
                  </m:oMath>
                </a14:m>
                <a:r>
                  <a:rPr lang="en-US" altLang="zh-CN" sz="1800" b="0" i="0" dirty="0">
                    <a:solidFill>
                      <a:srgbClr val="000000"/>
                    </a:solidFill>
                    <a:latin typeface="微软雅黑" pitchFamily="34" charset="0"/>
                    <a:ea typeface="微软雅黑" pitchFamily="34" charset="-122"/>
                    <a:cs typeface="微软雅黑" pitchFamily="34" charset="-120"/>
                  </a:rPr>
                  <a:t>，可知小球在减速上升，在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0∼8</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的整个过程中</a:t>
                </a:r>
                <a:r>
                  <a:rPr lang="en-US" altLang="zh-CN" sz="1800" b="0" i="0">
                    <a:solidFill>
                      <a:srgbClr val="000000"/>
                    </a:solidFill>
                    <a:latin typeface="微软雅黑" pitchFamily="34" charset="0"/>
                    <a:ea typeface="微软雅黑" pitchFamily="34" charset="-122"/>
                    <a:cs typeface="微软雅黑" pitchFamily="34" charset="-120"/>
                  </a:rPr>
                  <a:t>，由动能定理有</a:t>
                </a:r>
              </a:p>
              <a:p>
                <a:pPr latinLnBrk="1">
                  <a:lnSpc>
                    <a:spcPts val="42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𝑊</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𝑚𝑔h</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𝑚</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𝑣</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800" b="0" i="0" dirty="0">
                    <a:solidFill>
                      <a:srgbClr val="000000"/>
                    </a:solidFill>
                    <a:latin typeface="微软雅黑" pitchFamily="34" charset="0"/>
                    <a:ea typeface="微软雅黑" pitchFamily="34" charset="-122"/>
                    <a:cs typeface="微软雅黑" pitchFamily="34" charset="-120"/>
                  </a:rPr>
                  <a:t>，解得小球在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h</m:t>
                    </m:r>
                    <m:r>
                      <a:rPr lang="en-US" altLang="zh-CN" sz="1800" b="0" i="0">
                        <a:solidFill>
                          <a:srgbClr val="000000"/>
                        </a:solidFill>
                        <a:latin typeface="Cambria Math" pitchFamily="34" charset="0"/>
                        <a:ea typeface="Cambria Math" pitchFamily="34" charset="-122"/>
                        <a:cs typeface="Cambria Math" pitchFamily="34" charset="-120"/>
                      </a:rPr>
                      <m:t>=8</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800" b="0" i="0" dirty="0">
                    <a:solidFill>
                      <a:srgbClr val="000000"/>
                    </a:solidFill>
                    <a:latin typeface="微软雅黑" pitchFamily="34" charset="0"/>
                    <a:ea typeface="微软雅黑" pitchFamily="34" charset="-122"/>
                    <a:cs typeface="微软雅黑" pitchFamily="34" charset="-120"/>
                  </a:rPr>
                  <a:t>时的速度大小为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𝑣</m:t>
                    </m:r>
                    <m:r>
                      <a:rPr lang="en-US" altLang="zh-CN" sz="1800" b="0" i="0">
                        <a:solidFill>
                          <a:srgbClr val="000000"/>
                        </a:solidFill>
                        <a:latin typeface="Cambria Math" pitchFamily="34" charset="0"/>
                        <a:ea typeface="Cambria Math" pitchFamily="34" charset="-122"/>
                        <a:cs typeface="Cambria Math" pitchFamily="34" charset="-120"/>
                      </a:rPr>
                      <m:t>=2</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2</m:t>
                        </m:r>
                      </m:e>
                    </m:rad>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800" b="0" i="0" dirty="0">
                    <a:solidFill>
                      <a:srgbClr val="000000"/>
                    </a:solidFill>
                    <a:latin typeface="微软雅黑" pitchFamily="34" charset="0"/>
                    <a:ea typeface="微软雅黑" pitchFamily="34" charset="-122"/>
                    <a:cs typeface="微软雅黑" pitchFamily="34" charset="-120"/>
                  </a:rPr>
                  <a:t>，故</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h</m:t>
                    </m:r>
                    <m:r>
                      <a:rPr lang="en-US" altLang="zh-CN" sz="1800" b="0" i="0">
                        <a:solidFill>
                          <a:srgbClr val="000000"/>
                        </a:solidFill>
                        <a:latin typeface="Cambria Math" pitchFamily="34" charset="0"/>
                        <a:ea typeface="Cambria Math" pitchFamily="34" charset="-122"/>
                        <a:cs typeface="Cambria Math" pitchFamily="34" charset="-120"/>
                      </a:rPr>
                      <m:t>=8</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时拉力的功率</a:t>
                </a:r>
              </a:p>
              <a:p>
                <a:pPr latinLnBrk="1">
                  <a:lnSpc>
                    <a:spcPts val="33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𝑣</m:t>
                    </m:r>
                    <m:r>
                      <a:rPr lang="en-US" altLang="zh-CN" sz="1800" b="0" i="0">
                        <a:solidFill>
                          <a:srgbClr val="000000"/>
                        </a:solidFill>
                        <a:latin typeface="Cambria Math" pitchFamily="34" charset="0"/>
                        <a:ea typeface="Cambria Math" pitchFamily="34" charset="-122"/>
                        <a:cs typeface="Cambria Math" pitchFamily="34" charset="-120"/>
                      </a:rPr>
                      <m:t>=18</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2</m:t>
                        </m:r>
                      </m:e>
                    </m:rad>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W</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，故B错误；小球上升到最高点过程中，拉力一直做正功，则在最高点处</a:t>
                </a:r>
                <a:r>
                  <a:rPr lang="en-US" altLang="zh-CN" sz="1800" b="0" i="0">
                    <a:solidFill>
                      <a:srgbClr val="000000"/>
                    </a:solidFill>
                    <a:latin typeface="微软雅黑" pitchFamily="34" charset="0"/>
                    <a:ea typeface="微软雅黑" pitchFamily="34" charset="-122"/>
                    <a:cs typeface="微软雅黑" pitchFamily="34" charset="-120"/>
                  </a:rPr>
                  <a:t>，小球的机械</a:t>
                </a:r>
              </a:p>
              <a:p>
                <a:pPr latinLnBrk="1">
                  <a:lnSpc>
                    <a:spcPts val="3000"/>
                  </a:lnSpc>
                </a:pPr>
                <a:r>
                  <a:rPr lang="en-US" altLang="zh-CN" sz="1800" b="0" i="0">
                    <a:solidFill>
                      <a:srgbClr val="000000"/>
                    </a:solidFill>
                    <a:latin typeface="微软雅黑" pitchFamily="34" charset="0"/>
                    <a:ea typeface="微软雅黑" pitchFamily="34" charset="-122"/>
                    <a:cs typeface="微软雅黑" pitchFamily="34" charset="-120"/>
                  </a:rPr>
                  <a:t>能最大</a:t>
                </a:r>
                <a:r>
                  <a:rPr lang="en-US" altLang="zh-CN" sz="1800" b="0" i="0" dirty="0">
                    <a:solidFill>
                      <a:srgbClr val="000000"/>
                    </a:solidFill>
                    <a:latin typeface="微软雅黑" pitchFamily="34" charset="0"/>
                    <a:ea typeface="微软雅黑" pitchFamily="34" charset="-122"/>
                    <a:cs typeface="微软雅黑" pitchFamily="34" charset="-120"/>
                  </a:rPr>
                  <a:t>，设小球在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h</m:t>
                    </m:r>
                    <m:r>
                      <a:rPr lang="en-US" altLang="zh-CN" sz="1800" b="0" i="0">
                        <a:solidFill>
                          <a:srgbClr val="000000"/>
                        </a:solidFill>
                        <a:latin typeface="Cambria Math" pitchFamily="34" charset="0"/>
                        <a:ea typeface="Cambria Math" pitchFamily="34" charset="-122"/>
                        <a:cs typeface="Cambria Math" pitchFamily="34" charset="-120"/>
                      </a:rPr>
                      <m:t>=4</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800" b="0" i="0" dirty="0">
                    <a:solidFill>
                      <a:srgbClr val="000000"/>
                    </a:solidFill>
                    <a:latin typeface="微软雅黑" pitchFamily="34" charset="0"/>
                    <a:ea typeface="微软雅黑" pitchFamily="34" charset="-122"/>
                    <a:cs typeface="微软雅黑" pitchFamily="34" charset="-120"/>
                  </a:rPr>
                  <a:t>后减速上升的高度为</a:t>
                </a:r>
                <a14:m>
                  <m:oMath xmlns:m="http://schemas.openxmlformats.org/officeDocument/2006/math">
                    <m:r>
                      <m:rPr>
                        <m:sty m:val="p"/>
                      </m:rPr>
                      <a:rPr lang="en-US" altLang="zh-CN" sz="1800" b="0" i="0">
                        <a:solidFill>
                          <a:srgbClr val="000000"/>
                        </a:solidFill>
                        <a:latin typeface="Cambria Math" pitchFamily="34" charset="0"/>
                        <a:ea typeface="Cambria Math" pitchFamily="34" charset="-122"/>
                        <a:cs typeface="Cambria Math" pitchFamily="34" charset="-120"/>
                      </a:rPr>
                      <m:t>Δ</m:t>
                    </m:r>
                    <m:r>
                      <a:rPr lang="en-US" altLang="zh-CN" sz="1800" b="0" i="0">
                        <a:solidFill>
                          <a:srgbClr val="000000"/>
                        </a:solidFill>
                        <a:latin typeface="Cambria Math" pitchFamily="34" charset="0"/>
                        <a:ea typeface="Cambria Math" pitchFamily="34" charset="-122"/>
                        <a:cs typeface="Cambria Math" pitchFamily="34" charset="-120"/>
                      </a:rPr>
                      <m:t>h</m:t>
                    </m:r>
                  </m:oMath>
                </a14:m>
                <a:r>
                  <a:rPr lang="en-US" altLang="zh-CN" sz="1800" b="0" i="0" dirty="0">
                    <a:solidFill>
                      <a:srgbClr val="000000"/>
                    </a:solidFill>
                    <a:latin typeface="微软雅黑" pitchFamily="34" charset="0"/>
                    <a:ea typeface="微软雅黑" pitchFamily="34" charset="-122"/>
                    <a:cs typeface="微软雅黑" pitchFamily="34" charset="-120"/>
                  </a:rPr>
                  <a:t>，由动能定理有</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𝑊</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a:rPr lang="en-US" altLang="zh-CN" sz="1800" b="0" i="0">
                            <a:solidFill>
                              <a:srgbClr val="000000"/>
                            </a:solidFill>
                            <a:latin typeface="Cambria Math" pitchFamily="34" charset="0"/>
                            <a:ea typeface="Cambria Math" pitchFamily="34" charset="-122"/>
                            <a:cs typeface="Cambria Math" pitchFamily="34" charset="-120"/>
                          </a:rPr>
                          <m:t>2</m:t>
                        </m:r>
                      </m:sub>
                    </m:sSub>
                    <m:r>
                      <m:rPr>
                        <m:sty m:val="p"/>
                      </m:rPr>
                      <a:rPr lang="en-US" altLang="zh-CN" sz="1800" b="0" i="0">
                        <a:solidFill>
                          <a:srgbClr val="000000"/>
                        </a:solidFill>
                        <a:latin typeface="Cambria Math" pitchFamily="34" charset="0"/>
                        <a:ea typeface="Cambria Math" pitchFamily="34" charset="-122"/>
                        <a:cs typeface="Cambria Math" pitchFamily="34" charset="-120"/>
                      </a:rPr>
                      <m:t>Δ</m:t>
                    </m:r>
                    <m:r>
                      <a:rPr lang="en-US" altLang="zh-CN" sz="1800" b="0" i="0">
                        <a:solidFill>
                          <a:srgbClr val="000000"/>
                        </a:solidFill>
                        <a:latin typeface="Cambria Math" pitchFamily="34" charset="0"/>
                        <a:ea typeface="Cambria Math" pitchFamily="34" charset="-122"/>
                        <a:cs typeface="Cambria Math" pitchFamily="34" charset="-120"/>
                      </a:rPr>
                      <m:t>h</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𝑚𝑔</m:t>
                    </m:r>
                    <m:d>
                      <m: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r>
                          <m:rPr>
                            <m:sty m:val="p"/>
                          </m:rPr>
                          <a:rPr lang="en-US" altLang="zh-CN" sz="1800" b="0" i="0">
                            <a:solidFill>
                              <a:srgbClr val="000000"/>
                            </a:solidFill>
                            <a:latin typeface="Cambria Math" pitchFamily="34" charset="0"/>
                            <a:ea typeface="Cambria Math" pitchFamily="34" charset="-122"/>
                            <a:cs typeface="Cambria Math" pitchFamily="34" charset="-120"/>
                          </a:rPr>
                          <m:t>Δ</m:t>
                        </m:r>
                        <m:r>
                          <a:rPr lang="en-US" altLang="zh-CN" sz="1800" b="0" i="0">
                            <a:solidFill>
                              <a:srgbClr val="000000"/>
                            </a:solidFill>
                            <a:latin typeface="Cambria Math" pitchFamily="34" charset="0"/>
                            <a:ea typeface="Cambria Math" pitchFamily="34" charset="-122"/>
                            <a:cs typeface="Cambria Math" pitchFamily="34" charset="-120"/>
                          </a:rPr>
                          <m:t>h</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h</m:t>
                        </m:r>
                      </m:e>
                    </m:d>
                    <m:r>
                      <a:rPr lang="en-US" altLang="zh-CN" sz="1800" b="0" i="0">
                        <a:solidFill>
                          <a:srgbClr val="000000"/>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，解得</a:t>
                </a:r>
              </a:p>
              <a:p>
                <a:pPr latinLnBrk="1">
                  <a:lnSpc>
                    <a:spcPts val="3000"/>
                  </a:lnSpc>
                </a:pPr>
                <a14:m>
                  <m:oMath xmlns:m="http://schemas.openxmlformats.org/officeDocument/2006/math">
                    <m:r>
                      <m:rPr>
                        <m:sty m:val="p"/>
                      </m:rPr>
                      <a:rPr lang="en-US" altLang="zh-CN" sz="1800" b="0" i="0">
                        <a:solidFill>
                          <a:srgbClr val="000000"/>
                        </a:solidFill>
                        <a:latin typeface="Cambria Math" pitchFamily="34" charset="0"/>
                        <a:ea typeface="Cambria Math" pitchFamily="34" charset="-122"/>
                        <a:cs typeface="Cambria Math" pitchFamily="34" charset="-120"/>
                      </a:rPr>
                      <m:t>Δ</m:t>
                    </m:r>
                    <m:r>
                      <a:rPr lang="en-US" altLang="zh-CN" sz="1800" b="0" i="0">
                        <a:solidFill>
                          <a:srgbClr val="000000"/>
                        </a:solidFill>
                        <a:latin typeface="Cambria Math" pitchFamily="34" charset="0"/>
                        <a:ea typeface="Cambria Math" pitchFamily="34" charset="-122"/>
                        <a:cs typeface="Cambria Math" pitchFamily="34" charset="-120"/>
                      </a:rPr>
                      <m:t>h</m:t>
                    </m:r>
                    <m:r>
                      <a:rPr lang="en-US" altLang="zh-CN" sz="1800" b="0" i="0">
                        <a:solidFill>
                          <a:srgbClr val="000000"/>
                        </a:solidFill>
                        <a:latin typeface="Cambria Math" pitchFamily="34" charset="0"/>
                        <a:ea typeface="Cambria Math" pitchFamily="34" charset="-122"/>
                        <a:cs typeface="Cambria Math" pitchFamily="34" charset="-120"/>
                      </a:rPr>
                      <m:t>=8</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800" b="0" i="0" dirty="0">
                    <a:solidFill>
                      <a:srgbClr val="000000"/>
                    </a:solidFill>
                    <a:latin typeface="微软雅黑" pitchFamily="34" charset="0"/>
                    <a:ea typeface="微软雅黑" pitchFamily="34" charset="-122"/>
                    <a:cs typeface="微软雅黑" pitchFamily="34" charset="-120"/>
                  </a:rPr>
                  <a:t>，所以小球的最大机械能为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𝐸</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𝑚𝑔</m:t>
                    </m:r>
                    <m:d>
                      <m: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r>
                          <m:rPr>
                            <m:sty m:val="p"/>
                          </m:rPr>
                          <a:rPr lang="en-US" altLang="zh-CN" sz="1800" b="0" i="0">
                            <a:solidFill>
                              <a:srgbClr val="000000"/>
                            </a:solidFill>
                            <a:latin typeface="Cambria Math" pitchFamily="34" charset="0"/>
                            <a:ea typeface="Cambria Math" pitchFamily="34" charset="-122"/>
                            <a:cs typeface="Cambria Math" pitchFamily="34" charset="-120"/>
                          </a:rPr>
                          <m:t>Δ</m:t>
                        </m:r>
                        <m:r>
                          <a:rPr lang="en-US" altLang="zh-CN" sz="1800" b="0" i="0">
                            <a:solidFill>
                              <a:srgbClr val="000000"/>
                            </a:solidFill>
                            <a:latin typeface="Cambria Math" pitchFamily="34" charset="0"/>
                            <a:ea typeface="Cambria Math" pitchFamily="34" charset="-122"/>
                            <a:cs typeface="Cambria Math" pitchFamily="34" charset="-120"/>
                          </a:rPr>
                          <m:t>h</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h</m:t>
                        </m:r>
                      </m:e>
                    </m:d>
                    <m:r>
                      <a:rPr lang="en-US" altLang="zh-CN" sz="1800" b="0" i="0">
                        <a:solidFill>
                          <a:srgbClr val="000000"/>
                        </a:solidFill>
                        <a:latin typeface="Cambria Math" pitchFamily="34" charset="0"/>
                        <a:ea typeface="Cambria Math" pitchFamily="34" charset="-122"/>
                        <a:cs typeface="Cambria Math" pitchFamily="34" charset="-120"/>
                      </a:rPr>
                      <m:t>=120</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J</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，故C正确</a:t>
                </a:r>
                <a:r>
                  <a:rPr lang="en-US" altLang="zh-CN" sz="1800" b="0" i="0">
                    <a:solidFill>
                      <a:srgbClr val="000000"/>
                    </a:solidFill>
                    <a:latin typeface="微软雅黑" pitchFamily="34" charset="0"/>
                    <a:ea typeface="微软雅黑" pitchFamily="34" charset="-122"/>
                    <a:cs typeface="微软雅黑" pitchFamily="34" charset="-120"/>
                  </a:rPr>
                  <a:t>；由于小球上升到最大高度后开</a:t>
                </a:r>
              </a:p>
              <a:p>
                <a:pPr latinLnBrk="1">
                  <a:lnSpc>
                    <a:spcPts val="3000"/>
                  </a:lnSpc>
                </a:pPr>
                <a:r>
                  <a:rPr lang="en-US" altLang="zh-CN" sz="1800" b="0" i="0">
                    <a:solidFill>
                      <a:srgbClr val="000000"/>
                    </a:solidFill>
                    <a:latin typeface="微软雅黑" pitchFamily="34" charset="0"/>
                    <a:ea typeface="微软雅黑" pitchFamily="34" charset="-122"/>
                    <a:cs typeface="微软雅黑" pitchFamily="34" charset="-120"/>
                  </a:rPr>
                  <a:t>始下降</a:t>
                </a:r>
                <a:r>
                  <a:rPr lang="en-US" altLang="zh-CN" sz="1800" b="0" i="0" dirty="0">
                    <a:solidFill>
                      <a:srgbClr val="000000"/>
                    </a:solidFill>
                    <a:latin typeface="微软雅黑" pitchFamily="34" charset="0"/>
                    <a:ea typeface="微软雅黑" pitchFamily="34" charset="-122"/>
                    <a:cs typeface="微软雅黑" pitchFamily="34" charset="-120"/>
                  </a:rPr>
                  <a:t>，结合上述分析可知，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4∼12</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内，在小球上升过程和下降过程中，拉力对小球做的总功为零</a:t>
                </a:r>
                <a:r>
                  <a:rPr lang="en-US" altLang="zh-CN" sz="1800" b="0" i="0">
                    <a:solidFill>
                      <a:srgbClr val="000000"/>
                    </a:solidFill>
                    <a:latin typeface="微软雅黑" pitchFamily="34" charset="0"/>
                    <a:ea typeface="微软雅黑" pitchFamily="34" charset="-122"/>
                    <a:cs typeface="微软雅黑" pitchFamily="34" charset="-120"/>
                  </a:rPr>
                  <a:t>，重</a:t>
                </a:r>
              </a:p>
              <a:p>
                <a:pPr latinLnBrk="1">
                  <a:lnSpc>
                    <a:spcPts val="3000"/>
                  </a:lnSpc>
                </a:pPr>
                <a:r>
                  <a:rPr lang="en-US" altLang="zh-CN" sz="1800" b="0" i="0">
                    <a:solidFill>
                      <a:srgbClr val="000000"/>
                    </a:solidFill>
                    <a:latin typeface="微软雅黑" pitchFamily="34" charset="0"/>
                    <a:ea typeface="微软雅黑" pitchFamily="34" charset="-122"/>
                    <a:cs typeface="微软雅黑" pitchFamily="34" charset="-120"/>
                  </a:rPr>
                  <a:t>力对小球做的总功也为零</a:t>
                </a:r>
                <a:r>
                  <a:rPr lang="en-US" altLang="zh-CN" sz="1800" b="0" i="0" dirty="0">
                    <a:solidFill>
                      <a:srgbClr val="000000"/>
                    </a:solidFill>
                    <a:latin typeface="微软雅黑" pitchFamily="34" charset="0"/>
                    <a:ea typeface="微软雅黑" pitchFamily="34" charset="-122"/>
                    <a:cs typeface="微软雅黑" pitchFamily="34" charset="-120"/>
                  </a:rPr>
                  <a:t>，所以小球上升过程经过</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h</m:t>
                    </m:r>
                    <m:r>
                      <a:rPr lang="en-US" altLang="zh-CN" sz="1800" b="0" i="0">
                        <a:solidFill>
                          <a:srgbClr val="000000"/>
                        </a:solidFill>
                        <a:latin typeface="Cambria Math" pitchFamily="34" charset="0"/>
                        <a:ea typeface="Cambria Math" pitchFamily="34" charset="-122"/>
                        <a:cs typeface="Cambria Math" pitchFamily="34" charset="-120"/>
                      </a:rPr>
                      <m:t>=4</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时的机械能等于下降过程经过此位置时的机械</a:t>
                </a:r>
              </a:p>
              <a:p>
                <a:pPr latinLnBrk="1">
                  <a:lnSpc>
                    <a:spcPts val="2800"/>
                  </a:lnSpc>
                </a:pPr>
                <a:r>
                  <a:rPr lang="en-US" altLang="zh-CN" b="0" i="0">
                    <a:solidFill>
                      <a:srgbClr val="000000"/>
                    </a:solidFill>
                    <a:latin typeface="微软雅黑" pitchFamily="34" charset="0"/>
                    <a:ea typeface="微软雅黑" pitchFamily="34" charset="-122"/>
                    <a:cs typeface="微软雅黑" pitchFamily="34" charset="-120"/>
                  </a:rPr>
                  <a:t>能</a:t>
                </a:r>
                <a:r>
                  <a:rPr lang="en-US" altLang="zh-CN" b="0" i="0" dirty="0">
                    <a:solidFill>
                      <a:srgbClr val="000000"/>
                    </a:solidFill>
                    <a:latin typeface="微软雅黑" pitchFamily="34" charset="0"/>
                    <a:ea typeface="微软雅黑" pitchFamily="34" charset="-122"/>
                    <a:cs typeface="微软雅黑" pitchFamily="34" charset="-120"/>
                  </a:rPr>
                  <a:t>，故D错误.</a:t>
                </a:r>
                <a:endParaRPr lang="en-US" altLang="zh-CN" dirty="0"/>
              </a:p>
            </p:txBody>
          </p:sp>
        </mc:Choice>
        <mc:Fallback>
          <p:sp>
            <p:nvSpPr>
              <p:cNvPr id="2" name="QC_4_AS.17_1#12dab79ff?vop=1&amp;pid=f102c3e53&amp;color=0,0,0&amp;vtp=1&amp;bt=1&amp;bbb=1&amp;hb=1"/>
              <p:cNvSpPr>
                <a:spLocks noRot="1" noChangeAspect="1" noMove="1" noResize="1" noEditPoints="1" noAdjustHandles="1" noChangeArrowheads="1" noChangeShapeType="1" noTextEdit="1"/>
              </p:cNvSpPr>
              <p:nvPr/>
            </p:nvSpPr>
            <p:spPr>
              <a:xfrm>
                <a:off x="832104" y="1512000"/>
                <a:ext cx="10533888" cy="4631055"/>
              </a:xfrm>
              <a:prstGeom prst="rect">
                <a:avLst/>
              </a:prstGeom>
              <a:blipFill>
                <a:blip r:embed="rId3"/>
                <a:stretch>
                  <a:fillRect l="-1389" t="-263" r="-1331" b="-3026"/>
                </a:stretch>
              </a:blipFill>
              <a:ln/>
            </p:spPr>
            <p:txBody>
              <a:bodyPr/>
              <a:lstStyle/>
              <a:p>
                <a:r>
                  <a:rPr lang="zh-CN" altLang="en-US">
                    <a:noFill/>
                  </a:rPr>
                  <a:t> </a:t>
                </a:r>
              </a:p>
            </p:txBody>
          </p:sp>
        </mc:Fallback>
      </mc:AlternateContent>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18_1#bf5721ff3?vop=1&amp;pid=f102c3e53&amp;color=0,0,0&amp;vtp=1&amp;bt=1&amp;bbb=1&amp;hb=1"/>
              <p:cNvSpPr/>
              <p:nvPr/>
            </p:nvSpPr>
            <p:spPr>
              <a:xfrm>
                <a:off x="832104" y="1512000"/>
                <a:ext cx="10533888" cy="16084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6.</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如图所示，细绳一端固定在天花板上，</a:t>
                </a:r>
                <a:r>
                  <a:rPr lang="en-US" altLang="zh-CN" sz="1800" b="0" i="0">
                    <a:solidFill>
                      <a:srgbClr val="000000"/>
                    </a:solidFill>
                    <a:latin typeface="微软雅黑" pitchFamily="34" charset="0"/>
                    <a:ea typeface="微软雅黑" pitchFamily="34" charset="-122"/>
                    <a:cs typeface="微软雅黑" pitchFamily="34" charset="-120"/>
                  </a:rPr>
                  <a:t>另一端跨过一光滑动滑轮和两固定在天花板上的光滑定滑轮，</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动滑轮下端挂有一重物</a:t>
                </a:r>
                <a:r>
                  <a:rPr lang="en-US" altLang="zh-CN" sz="1800" b="0" i="0" dirty="0">
                    <a:solidFill>
                      <a:srgbClr val="000000"/>
                    </a:solidFill>
                    <a:latin typeface="微软雅黑" pitchFamily="34" charset="0"/>
                    <a:ea typeface="微软雅黑" pitchFamily="34" charset="-122"/>
                    <a:cs typeface="微软雅黑" pitchFamily="34" charset="-120"/>
                  </a:rPr>
                  <a:t>.某人抓住绳的一端，从右侧定滑轮正下方</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点以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𝑣</m:t>
                    </m:r>
                    <m:r>
                      <a:rPr lang="en-US" altLang="zh-CN" sz="1800" b="0" i="0">
                        <a:solidFill>
                          <a:srgbClr val="000000"/>
                        </a:solidFill>
                        <a:latin typeface="Cambria Math" pitchFamily="34" charset="0"/>
                        <a:ea typeface="Cambria Math" pitchFamily="34" charset="-122"/>
                        <a:cs typeface="Cambria Math" pitchFamily="34" charset="-120"/>
                      </a:rPr>
                      <m:t>=5</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800" b="0" i="0" dirty="0">
                    <a:solidFill>
                      <a:srgbClr val="000000"/>
                    </a:solidFill>
                    <a:latin typeface="微软雅黑" pitchFamily="34" charset="0"/>
                    <a:ea typeface="微软雅黑" pitchFamily="34" charset="-122"/>
                    <a:cs typeface="微软雅黑" pitchFamily="34" charset="-120"/>
                  </a:rPr>
                  <a:t>的速度匀速移动到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点，</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此时细绳与水平方向的夹角为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𝜃</m:t>
                    </m:r>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37</m:t>
                        </m:r>
                      </m:e>
                      <m:sup>
                        <m:r>
                          <a:rPr lang="en-US" altLang="zh-CN" sz="1800" b="0" i="0">
                            <a:solidFill>
                              <a:srgbClr val="000000"/>
                            </a:solidFill>
                            <a:latin typeface="Cambria Math" pitchFamily="34" charset="0"/>
                            <a:ea typeface="Cambria Math" pitchFamily="34" charset="-122"/>
                            <a:cs typeface="Cambria Math" pitchFamily="34" charset="-120"/>
                          </a:rPr>
                          <m:t>∘</m:t>
                        </m:r>
                      </m:sup>
                    </m:sSup>
                  </m:oMath>
                </a14:m>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.已知重物质量为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m:t>
                    </m:r>
                    <m:r>
                      <a:rPr lang="en-US" altLang="zh-CN" sz="1800" b="0" i="0">
                        <a:solidFill>
                          <a:srgbClr val="000000"/>
                        </a:solidFill>
                        <a:latin typeface="Cambria Math" pitchFamily="34" charset="0"/>
                        <a:ea typeface="Cambria Math" pitchFamily="34" charset="-122"/>
                        <a:cs typeface="Cambria Math" pitchFamily="34" charset="-120"/>
                      </a:rPr>
                      <m:t>=10</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kg</m:t>
                    </m:r>
                  </m:oMath>
                </a14:m>
                <a:r>
                  <a:rPr lang="en-US" altLang="zh-CN" sz="1800" b="0" i="0" dirty="0">
                    <a:solidFill>
                      <a:srgbClr val="000000"/>
                    </a:solidFill>
                    <a:latin typeface="微软雅黑" pitchFamily="34" charset="0"/>
                    <a:ea typeface="微软雅黑" pitchFamily="34" charset="-122"/>
                    <a:cs typeface="微软雅黑" pitchFamily="34" charset="-120"/>
                  </a:rPr>
                  <a:t>，右侧定滑轮距离</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点的竖直高度</a:t>
                </a:r>
              </a:p>
              <a:p>
                <a:pPr latinLnBrk="1">
                  <a:lnSpc>
                    <a:spcPts val="3100"/>
                  </a:lnSpc>
                </a:pP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h</m:t>
                    </m:r>
                    <m:r>
                      <a:rPr lang="en-US" altLang="zh-CN" b="0" i="0">
                        <a:solidFill>
                          <a:srgbClr val="000000"/>
                        </a:solidFill>
                        <a:latin typeface="Cambria Math" pitchFamily="34" charset="0"/>
                        <a:ea typeface="Cambria Math" pitchFamily="34" charset="-122"/>
                        <a:cs typeface="Cambria Math" pitchFamily="34" charset="-120"/>
                      </a:rPr>
                      <m:t>=3</m:t>
                    </m:r>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m</m:t>
                    </m:r>
                  </m:oMath>
                </a14:m>
                <a:r>
                  <a:rPr lang="en-US" altLang="zh-CN" b="0" i="0" dirty="0">
                    <a:solidFill>
                      <a:srgbClr val="000000"/>
                    </a:solidFill>
                    <a:latin typeface="微软雅黑" pitchFamily="34" charset="0"/>
                    <a:ea typeface="微软雅黑" pitchFamily="34" charset="-122"/>
                    <a:cs typeface="微软雅黑" pitchFamily="34" charset="-120"/>
                  </a:rPr>
                  <a:t>，重力加速度</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𝑔</m:t>
                    </m:r>
                    <m:r>
                      <a:rPr lang="en-US" altLang="zh-CN" b="0" i="0">
                        <a:solidFill>
                          <a:srgbClr val="000000"/>
                        </a:solidFill>
                        <a:latin typeface="Cambria Math" pitchFamily="34" charset="0"/>
                        <a:ea typeface="Cambria Math" pitchFamily="34" charset="-122"/>
                        <a:cs typeface="Cambria Math" pitchFamily="34" charset="-120"/>
                      </a:rPr>
                      <m:t>=10</m:t>
                    </m:r>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m</m:t>
                    </m:r>
                    <m:r>
                      <a:rPr lang="en-US" altLang="zh-CN" b="0" i="0">
                        <a:solidFill>
                          <a:srgbClr val="000000"/>
                        </a:solidFill>
                        <a:latin typeface="Cambria Math" pitchFamily="34" charset="0"/>
                        <a:ea typeface="Cambria Math" pitchFamily="34" charset="-122"/>
                        <a:cs typeface="Cambria Math" pitchFamily="34" charset="-120"/>
                      </a:rPr>
                      <m:t>/</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b="0" i="0">
                            <a:solidFill>
                              <a:srgbClr val="000000"/>
                            </a:solidFill>
                            <a:latin typeface="Cambria Math" pitchFamily="34" charset="0"/>
                            <a:ea typeface="Cambria Math" pitchFamily="34" charset="-122"/>
                            <a:cs typeface="Cambria Math" pitchFamily="34" charset="-120"/>
                          </a:rPr>
                          <m:t>s</m:t>
                        </m:r>
                      </m:e>
                      <m:sup>
                        <m:r>
                          <a:rPr lang="en-US" altLang="zh-CN" b="0" i="0">
                            <a:solidFill>
                              <a:srgbClr val="000000"/>
                            </a:solidFill>
                            <a:latin typeface="Cambria Math" pitchFamily="34" charset="0"/>
                            <a:ea typeface="Cambria Math" pitchFamily="34" charset="-122"/>
                            <a:cs typeface="Cambria Math" pitchFamily="34" charset="-120"/>
                          </a:rPr>
                          <m:t>2</m:t>
                        </m:r>
                      </m:sup>
                    </m:sSup>
                  </m:oMath>
                </a14:m>
                <a:r>
                  <a:rPr lang="en-US" altLang="zh-CN"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b="0" i="0">
                        <a:solidFill>
                          <a:srgbClr val="000000"/>
                        </a:solidFill>
                        <a:latin typeface="Cambria Math" pitchFamily="34" charset="0"/>
                        <a:ea typeface="Cambria Math" pitchFamily="34" charset="-122"/>
                        <a:cs typeface="Cambria Math" pitchFamily="34" charset="-120"/>
                      </a:rPr>
                      <m:t>sin</m:t>
                    </m:r>
                    <m:r>
                      <m:rPr>
                        <m:nor/>
                      </m:rPr>
                      <a:rPr lang="en-US" altLang="zh-CN" b="0" i="0">
                        <a:solidFill>
                          <a:srgbClr val="000000"/>
                        </a:solidFill>
                        <a:latin typeface="Cambria Math" pitchFamily="34" charset="0"/>
                        <a:ea typeface="Cambria Math" pitchFamily="34" charset="-122"/>
                        <a:cs typeface="Cambria Math" pitchFamily="34" charset="-120"/>
                      </a:rPr>
                      <m:t> </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37</m:t>
                        </m:r>
                      </m:e>
                      <m:sup>
                        <m:r>
                          <a:rPr lang="en-US" altLang="zh-CN" b="0" i="0">
                            <a:solidFill>
                              <a:srgbClr val="000000"/>
                            </a:solidFill>
                            <a:latin typeface="Cambria Math" pitchFamily="34" charset="0"/>
                            <a:ea typeface="Cambria Math" pitchFamily="34" charset="-122"/>
                            <a:cs typeface="Cambria Math" pitchFamily="34" charset="-120"/>
                          </a:rPr>
                          <m:t>∘</m:t>
                        </m:r>
                      </m:sup>
                    </m:sSup>
                    <m:r>
                      <a:rPr lang="en-US" altLang="zh-CN" b="0" i="0">
                        <a:solidFill>
                          <a:srgbClr val="000000"/>
                        </a:solidFill>
                        <a:latin typeface="Cambria Math" pitchFamily="34" charset="0"/>
                        <a:ea typeface="Cambria Math" pitchFamily="34" charset="-122"/>
                        <a:cs typeface="Cambria Math" pitchFamily="34" charset="-120"/>
                      </a:rPr>
                      <m:t>=0.6</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，不考虑滑轮的大小和质量，</a:t>
                </a:r>
                <a:r>
                  <a:rPr lang="en-US" altLang="zh-CN" b="0" i="0">
                    <a:solidFill>
                      <a:srgbClr val="000000"/>
                    </a:solidFill>
                    <a:latin typeface="微软雅黑" pitchFamily="34" charset="0"/>
                    <a:ea typeface="微软雅黑" pitchFamily="34" charset="-122"/>
                    <a:cs typeface="微软雅黑" pitchFamily="34" charset="-120"/>
                  </a:rPr>
                  <a:t>下列说法正确的是(</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4_BD.18_1#bf5721ff3?vop=1&amp;pid=f102c3e53&amp;color=0,0,0&amp;vtp=1&amp;bt=1&amp;bbb=1&amp;hb=1"/>
              <p:cNvSpPr>
                <a:spLocks noRot="1" noChangeAspect="1" noMove="1" noResize="1" noEditPoints="1" noAdjustHandles="1" noChangeArrowheads="1" noChangeShapeType="1" noTextEdit="1"/>
              </p:cNvSpPr>
              <p:nvPr/>
            </p:nvSpPr>
            <p:spPr>
              <a:xfrm>
                <a:off x="832104" y="1512000"/>
                <a:ext cx="10533888" cy="1608455"/>
              </a:xfrm>
              <a:prstGeom prst="rect">
                <a:avLst/>
              </a:prstGeom>
              <a:blipFill>
                <a:blip r:embed="rId3"/>
                <a:stretch>
                  <a:fillRect l="-1389" r="-1273" b="-9091"/>
                </a:stretch>
              </a:blipFill>
              <a:ln/>
            </p:spPr>
            <p:txBody>
              <a:bodyPr/>
              <a:lstStyle/>
              <a:p>
                <a:r>
                  <a:rPr lang="zh-CN" altLang="en-US">
                    <a:noFill/>
                  </a:rPr>
                  <a:t> </a:t>
                </a:r>
              </a:p>
            </p:txBody>
          </p:sp>
        </mc:Fallback>
      </mc:AlternateContent>
      <p:sp>
        <p:nvSpPr>
          <p:cNvPr id="3" name="QC_4_AN.19_1#bf5721ff3.bracket?vop=1&amp;pid=f102c3e53&amp;color=0,0,0&amp;vpa=6&amp;vtp=1"/>
          <p:cNvSpPr/>
          <p:nvPr/>
        </p:nvSpPr>
        <p:spPr>
          <a:xfrm>
            <a:off x="10753883" y="2755965"/>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B</a:t>
            </a:r>
            <a:endParaRPr lang="en-US" altLang="zh-CN" dirty="0"/>
          </a:p>
        </p:txBody>
      </p:sp>
      <p:pic>
        <p:nvPicPr>
          <p:cNvPr id="4" name="QC_4_BD.18_2#bf5721ff3?vop=1&amp;pid=f102c3e53&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4334256" y="3241232"/>
            <a:ext cx="3529584" cy="162763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4_BD.18_3#bf5721ff3.choices?vop=1&amp;pid=f102c3e53&amp;color=0,0,0&amp;vtp=1&amp;bbb=1"/>
              <p:cNvSpPr/>
              <p:nvPr/>
            </p:nvSpPr>
            <p:spPr>
              <a:xfrm>
                <a:off x="832104" y="5006532"/>
                <a:ext cx="10533888" cy="770255"/>
              </a:xfrm>
              <a:prstGeom prst="rect">
                <a:avLst/>
              </a:prstGeom>
              <a:noFill/>
              <a:ln/>
            </p:spPr>
            <p:txBody>
              <a:bodyPr wrap="none" lIns="0" tIns="0" rIns="0" bIns="0" rtlCol="0" anchor="t"/>
              <a:lstStyle/>
              <a:p>
                <a:pPr latinLnBrk="1">
                  <a:lnSpc>
                    <a:spcPts val="3300"/>
                  </a:lnSpc>
                  <a:tabLst>
                    <a:tab pos="5374894"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重物处于失重状态</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人到达</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点时，重物重力的功率为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200</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W</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3100"/>
                  </a:lnSpc>
                  <a:tabLst>
                    <a:tab pos="5374894" algn="l"/>
                  </a:tabLst>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整个过程人对重物做功为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100</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J</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人行走时，对地面的摩擦力方向水平向右</a:t>
                </a:r>
                <a:endParaRPr lang="en-US" altLang="zh-CN" sz="1800" dirty="0"/>
              </a:p>
            </p:txBody>
          </p:sp>
        </mc:Choice>
        <mc:Fallback>
          <p:sp>
            <p:nvSpPr>
              <p:cNvPr id="5" name="QC_4_BD.18_3#bf5721ff3.choices?vop=1&amp;pid=f102c3e53&amp;color=0,0,0&amp;vtp=1&amp;bbb=1"/>
              <p:cNvSpPr>
                <a:spLocks noRot="1" noChangeAspect="1" noMove="1" noResize="1" noEditPoints="1" noAdjustHandles="1" noChangeArrowheads="1" noChangeShapeType="1" noTextEdit="1"/>
              </p:cNvSpPr>
              <p:nvPr/>
            </p:nvSpPr>
            <p:spPr>
              <a:xfrm>
                <a:off x="832104" y="5006532"/>
                <a:ext cx="10533888" cy="770255"/>
              </a:xfrm>
              <a:prstGeom prst="rect">
                <a:avLst/>
              </a:prstGeom>
              <a:blipFill>
                <a:blip r:embed="rId5"/>
                <a:stretch>
                  <a:fillRect l="-1389" b="-18110"/>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20_1#bf5721ff3?vop=1&amp;pid=f102c3e53&amp;color=0,0,0&amp;vtp=1&amp;bt=1&amp;bbb=1&amp;hb=1"/>
              <p:cNvSpPr/>
              <p:nvPr/>
            </p:nvSpPr>
            <p:spPr>
              <a:xfrm>
                <a:off x="832104" y="1512000"/>
                <a:ext cx="10533888" cy="38087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【解析】设细绳与水平方向的夹角为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𝛼</m:t>
                    </m:r>
                    <m:d>
                      <m: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sz="1800" b="0" i="0">
                            <a:solidFill>
                              <a:srgbClr val="000000"/>
                            </a:solidFill>
                            <a:latin typeface="Cambria Math" pitchFamily="34" charset="0"/>
                            <a:ea typeface="Cambria Math" pitchFamily="34" charset="-122"/>
                            <a:cs typeface="Cambria Math" pitchFamily="34" charset="-120"/>
                          </a:rPr>
                          <m:t>𝛼</m:t>
                        </m:r>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90</m:t>
                            </m:r>
                          </m:e>
                          <m:sup>
                            <m:r>
                              <a:rPr lang="en-US" altLang="zh-CN" sz="1800" b="0" i="0">
                                <a:solidFill>
                                  <a:srgbClr val="000000"/>
                                </a:solidFill>
                                <a:latin typeface="Cambria Math" pitchFamily="34" charset="0"/>
                                <a:ea typeface="Cambria Math" pitchFamily="34" charset="-122"/>
                                <a:cs typeface="Cambria Math" pitchFamily="34" charset="-120"/>
                              </a:rPr>
                              <m:t>∘</m:t>
                            </m:r>
                          </m:sup>
                        </m:sSup>
                      </m:e>
                    </m:d>
                  </m:oMath>
                </a14:m>
                <a:r>
                  <a:rPr lang="en-US" altLang="zh-CN" sz="1800" b="0" i="0" dirty="0">
                    <a:solidFill>
                      <a:srgbClr val="000000"/>
                    </a:solidFill>
                    <a:latin typeface="微软雅黑" pitchFamily="34" charset="0"/>
                    <a:ea typeface="微软雅黑" pitchFamily="34" charset="-122"/>
                    <a:cs typeface="微软雅黑" pitchFamily="34" charset="-120"/>
                  </a:rPr>
                  <a:t>，由关联速度可得，沿绳方向的分速度</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𝑣</m:t>
                    </m:r>
                    <m:r>
                      <m:rPr>
                        <m:sty m:val="p"/>
                      </m:rPr>
                      <a:rPr lang="en-US" altLang="zh-CN" sz="1800" b="0" i="0">
                        <a:solidFill>
                          <a:srgbClr val="000000"/>
                        </a:solidFill>
                        <a:latin typeface="Cambria Math" pitchFamily="34" charset="0"/>
                        <a:ea typeface="Cambria Math" pitchFamily="34" charset="-122"/>
                        <a:cs typeface="Cambria Math" pitchFamily="34" charset="-120"/>
                      </a:rPr>
                      <m:t>cos</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𝛼</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，人</a:t>
                </a:r>
              </a:p>
              <a:p>
                <a:pPr latinLnBrk="1">
                  <a:lnSpc>
                    <a:spcPts val="4600"/>
                  </a:lnSpc>
                </a:pPr>
                <a:r>
                  <a:rPr lang="en-US" altLang="zh-CN" sz="1800" b="0" i="0">
                    <a:solidFill>
                      <a:srgbClr val="000000"/>
                    </a:solidFill>
                    <a:latin typeface="微软雅黑" pitchFamily="34" charset="0"/>
                    <a:ea typeface="微软雅黑" pitchFamily="34" charset="-122"/>
                    <a:cs typeface="微软雅黑" pitchFamily="34" charset="-120"/>
                  </a:rPr>
                  <a:t>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点向</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点移动过程中，</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𝛼</m:t>
                    </m:r>
                  </m:oMath>
                </a14:m>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减小，</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𝑣</m:t>
                    </m:r>
                  </m:oMath>
                </a14:m>
                <a:r>
                  <a:rPr lang="en-US" altLang="zh-CN" sz="1800" b="0" i="0" dirty="0">
                    <a:solidFill>
                      <a:srgbClr val="000000"/>
                    </a:solidFill>
                    <a:latin typeface="微软雅黑" pitchFamily="34" charset="0"/>
                    <a:ea typeface="微软雅黑" pitchFamily="34" charset="-122"/>
                    <a:cs typeface="微软雅黑" pitchFamily="34" charset="-120"/>
                  </a:rPr>
                  <a:t>不变，故</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800" b="0" i="0" dirty="0">
                    <a:solidFill>
                      <a:srgbClr val="000000"/>
                    </a:solidFill>
                    <a:latin typeface="微软雅黑" pitchFamily="34" charset="0"/>
                    <a:ea typeface="微软雅黑" pitchFamily="34" charset="-122"/>
                    <a:cs typeface="微软雅黑" pitchFamily="34" charset="-120"/>
                  </a:rPr>
                  <a:t>增大，由动滑轮特点可知，重物上升的速度</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，即</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重物加速上升，处于超重状态</a:t>
                </a:r>
                <a:r>
                  <a:rPr lang="en-US" altLang="zh-CN" sz="1800" b="0" i="0">
                    <a:solidFill>
                      <a:srgbClr val="00A0AF"/>
                    </a:solidFill>
                    <a:latin typeface="微软雅黑" pitchFamily="34" charset="0"/>
                    <a:ea typeface="楷体" pitchFamily="34" charset="-122"/>
                    <a:cs typeface="微软雅黑" pitchFamily="34" charset="-120"/>
                  </a:rPr>
                  <a:t>（</a:t>
                </a:r>
                <a:r>
                  <a:rPr lang="en-US" altLang="zh-CN" sz="1800" b="0" i="0" dirty="0">
                    <a:solidFill>
                      <a:srgbClr val="00A0AF"/>
                    </a:solidFill>
                    <a:latin typeface="微软雅黑" pitchFamily="34" charset="0"/>
                    <a:ea typeface="楷体" pitchFamily="34" charset="-122"/>
                    <a:cs typeface="微软雅黑" pitchFamily="34" charset="-120"/>
                  </a:rPr>
                  <a:t>点拨：通过</a:t>
                </a:r>
                <a14:m>
                  <m:oMath xmlns:m="http://schemas.openxmlformats.org/officeDocument/2006/math">
                    <m:sSub>
                      <m:sSubPr>
                        <m:ctrlPr>
                          <a:rPr lang="en-US" altLang="zh-CN" sz="1800" b="0" i="1" dirty="0">
                            <a:solidFill>
                              <a:srgbClr val="00A0AF"/>
                            </a:solidFill>
                            <a:latin typeface="Cambria Math" panose="02040503050406030204" pitchFamily="18" charset="0"/>
                            <a:ea typeface="楷体" pitchFamily="34" charset="-122"/>
                            <a:cs typeface="楷体" pitchFamily="34" charset="-120"/>
                          </a:rPr>
                        </m:ctrlPr>
                      </m:sSubPr>
                      <m:e>
                        <m:r>
                          <a:rPr lang="en-US" altLang="zh-CN" sz="1800" b="0" i="0">
                            <a:solidFill>
                              <a:srgbClr val="00A0AF"/>
                            </a:solidFill>
                            <a:latin typeface="Cambria Math" pitchFamily="34" charset="0"/>
                            <a:ea typeface="Cambria Math" pitchFamily="34" charset="-122"/>
                            <a:cs typeface="Cambria Math" pitchFamily="34" charset="-120"/>
                          </a:rPr>
                          <m:t>𝑣</m:t>
                        </m:r>
                      </m:e>
                      <m:sub>
                        <m:r>
                          <a:rPr lang="en-US" altLang="zh-CN" sz="1800" b="0" i="0">
                            <a:solidFill>
                              <a:srgbClr val="00A0AF"/>
                            </a:solidFill>
                            <a:latin typeface="Cambria Math" pitchFamily="34" charset="0"/>
                            <a:ea typeface="Cambria Math" pitchFamily="34" charset="-122"/>
                            <a:cs typeface="Cambria Math" pitchFamily="34" charset="-120"/>
                          </a:rPr>
                          <m:t>1</m:t>
                        </m:r>
                      </m:sub>
                    </m:sSub>
                  </m:oMath>
                </a14:m>
                <a:r>
                  <a:rPr lang="en-US" altLang="zh-CN" sz="100" b="0" i="0" kern="0" spc="-99900" dirty="0">
                    <a:solidFill>
                      <a:srgbClr val="FFFFFF"/>
                    </a:solidFill>
                    <a:latin typeface="微软雅黑" pitchFamily="34" charset="0"/>
                    <a:ea typeface="楷体" pitchFamily="34" charset="-122"/>
                    <a:cs typeface="微软雅黑" pitchFamily="34" charset="-120"/>
                  </a:rPr>
                  <a:t> </a:t>
                </a:r>
                <a:r>
                  <a:rPr lang="en-US" altLang="zh-CN" sz="1800" b="0" i="0" dirty="0">
                    <a:solidFill>
                      <a:srgbClr val="00A0AF"/>
                    </a:solidFill>
                    <a:latin typeface="微软雅黑" pitchFamily="34" charset="0"/>
                    <a:ea typeface="楷体" pitchFamily="34" charset="-122"/>
                    <a:cs typeface="微软雅黑" pitchFamily="34" charset="-120"/>
                  </a:rPr>
                  <a:t>的变化判断重物运动状态（加速</a:t>
                </a:r>
                <a:r>
                  <a:rPr lang="en-US" altLang="zh-CN" sz="1800" b="0" i="0">
                    <a:solidFill>
                      <a:srgbClr val="00A0AF"/>
                    </a:solidFill>
                    <a:latin typeface="微软雅黑" pitchFamily="34" charset="0"/>
                    <a:ea typeface="楷体" pitchFamily="34" charset="-122"/>
                    <a:cs typeface="微软雅黑" pitchFamily="34" charset="-120"/>
                  </a:rPr>
                  <a:t>），再由加速度方向判断超</a:t>
                </a:r>
              </a:p>
              <a:p>
                <a:pPr latinLnBrk="1">
                  <a:lnSpc>
                    <a:spcPts val="4600"/>
                  </a:lnSpc>
                </a:pPr>
                <a:r>
                  <a:rPr lang="en-US" altLang="zh-CN" sz="1800" b="0" i="0">
                    <a:solidFill>
                      <a:srgbClr val="00A0AF"/>
                    </a:solidFill>
                    <a:latin typeface="微软雅黑" pitchFamily="34" charset="0"/>
                    <a:ea typeface="楷体" pitchFamily="34" charset="-122"/>
                    <a:cs typeface="微软雅黑" pitchFamily="34" charset="-120"/>
                  </a:rPr>
                  <a:t>重或失重</a:t>
                </a:r>
                <a:r>
                  <a:rPr lang="en-US" altLang="zh-CN" sz="1800" b="0" i="0" dirty="0">
                    <a:solidFill>
                      <a:srgbClr val="00A0AF"/>
                    </a:solidFill>
                    <a:latin typeface="微软雅黑" pitchFamily="34" charset="0"/>
                    <a:ea typeface="楷体" pitchFamily="34" charset="-122"/>
                    <a:cs typeface="微软雅黑" pitchFamily="34" charset="-120"/>
                  </a:rPr>
                  <a:t>）</a:t>
                </a:r>
                <a:r>
                  <a:rPr lang="en-US" altLang="zh-CN" sz="1800" b="0" i="0" dirty="0">
                    <a:solidFill>
                      <a:srgbClr val="000000"/>
                    </a:solidFill>
                    <a:latin typeface="微软雅黑" pitchFamily="34" charset="0"/>
                    <a:ea typeface="微软雅黑" pitchFamily="34" charset="-122"/>
                    <a:cs typeface="微软雅黑" pitchFamily="34" charset="-120"/>
                  </a:rPr>
                  <a:t>，故A错误；人到达</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点时，重物的速度大小为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𝑣</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𝑣</m:t>
                    </m:r>
                    <m:r>
                      <m:rPr>
                        <m:sty m:val="p"/>
                      </m:rPr>
                      <a:rPr lang="en-US" altLang="zh-CN" sz="1800" b="0" i="0">
                        <a:solidFill>
                          <a:srgbClr val="000000"/>
                        </a:solidFill>
                        <a:latin typeface="Cambria Math" pitchFamily="34" charset="0"/>
                        <a:ea typeface="Cambria Math" pitchFamily="34" charset="-122"/>
                        <a:cs typeface="Cambria Math" pitchFamily="34" charset="-120"/>
                      </a:rPr>
                      <m:t>cos</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𝜃</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，重物重力的功率</a:t>
                </a:r>
              </a:p>
              <a:p>
                <a:pPr latinLnBrk="1">
                  <a:lnSpc>
                    <a:spcPts val="46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𝑚𝑔</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𝑣</m:t>
                    </m:r>
                    <m:r>
                      <m:rPr>
                        <m:sty m:val="p"/>
                      </m:rPr>
                      <a:rPr lang="en-US" altLang="zh-CN" sz="1800" b="0" i="0">
                        <a:solidFill>
                          <a:srgbClr val="000000"/>
                        </a:solidFill>
                        <a:latin typeface="Cambria Math" pitchFamily="34" charset="0"/>
                        <a:ea typeface="Cambria Math" pitchFamily="34" charset="-122"/>
                        <a:cs typeface="Cambria Math" pitchFamily="34" charset="-120"/>
                      </a:rPr>
                      <m:t>cos</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𝜃</m:t>
                    </m:r>
                    <m:r>
                      <a:rPr lang="en-US" altLang="zh-CN" sz="1800" b="0" i="0">
                        <a:solidFill>
                          <a:srgbClr val="000000"/>
                        </a:solidFill>
                        <a:latin typeface="Cambria Math" pitchFamily="34" charset="0"/>
                        <a:ea typeface="Cambria Math" pitchFamily="34" charset="-122"/>
                        <a:cs typeface="Cambria Math" pitchFamily="34" charset="-120"/>
                      </a:rPr>
                      <m:t>=200</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W</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，故B正确；由功能关系可知，人对重物做的功等于重物机械能的增加量</a:t>
                </a:r>
                <a:r>
                  <a:rPr lang="en-US" altLang="zh-CN" sz="1800" b="0" i="0">
                    <a:solidFill>
                      <a:srgbClr val="000000"/>
                    </a:solidFill>
                    <a:latin typeface="微软雅黑" pitchFamily="34" charset="0"/>
                    <a:ea typeface="微软雅黑" pitchFamily="34" charset="-122"/>
                    <a:cs typeface="微软雅黑" pitchFamily="34" charset="-120"/>
                  </a:rPr>
                  <a:t>，右</a:t>
                </a:r>
              </a:p>
              <a:p>
                <a:pPr latinLnBrk="1">
                  <a:lnSpc>
                    <a:spcPts val="3500"/>
                  </a:lnSpc>
                </a:pPr>
                <a:r>
                  <a:rPr lang="en-US" altLang="zh-CN" sz="1800" b="0" i="0">
                    <a:solidFill>
                      <a:srgbClr val="000000"/>
                    </a:solidFill>
                    <a:latin typeface="微软雅黑" pitchFamily="34" charset="0"/>
                    <a:ea typeface="微软雅黑" pitchFamily="34" charset="-122"/>
                    <a:cs typeface="微软雅黑" pitchFamily="34" charset="-120"/>
                  </a:rPr>
                  <a:t>侧绳长增长</a:t>
                </a:r>
                <a14:m>
                  <m:oMath xmlns:m="http://schemas.openxmlformats.org/officeDocument/2006/math">
                    <m:r>
                      <m:rPr>
                        <m:sty m:val="p"/>
                      </m:rPr>
                      <a:rPr lang="en-US" altLang="zh-CN" sz="1800" b="0" i="0">
                        <a:solidFill>
                          <a:srgbClr val="000000"/>
                        </a:solidFill>
                        <a:latin typeface="Cambria Math" pitchFamily="34" charset="0"/>
                        <a:ea typeface="Cambria Math" pitchFamily="34" charset="-122"/>
                        <a:cs typeface="Cambria Math" pitchFamily="34" charset="-120"/>
                      </a:rPr>
                      <m:t>Δ</m:t>
                    </m:r>
                    <m:r>
                      <a:rPr lang="en-US" altLang="zh-CN" sz="1800" b="0" i="0">
                        <a:solidFill>
                          <a:srgbClr val="000000"/>
                        </a:solidFill>
                        <a:latin typeface="Cambria Math" pitchFamily="34" charset="0"/>
                        <a:ea typeface="Cambria Math" pitchFamily="34" charset="-122"/>
                        <a:cs typeface="Cambria Math" pitchFamily="34" charset="-120"/>
                      </a:rPr>
                      <m:t>𝐿</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h</m:t>
                        </m:r>
                      </m:num>
                      <m:den>
                        <m:r>
                          <m:rPr>
                            <m:sty m:val="p"/>
                          </m:rPr>
                          <a:rPr lang="en-US" altLang="zh-CN" sz="1800" b="0" i="0">
                            <a:solidFill>
                              <a:srgbClr val="000000"/>
                            </a:solidFill>
                            <a:latin typeface="Cambria Math" pitchFamily="34" charset="0"/>
                            <a:ea typeface="Cambria Math" pitchFamily="34" charset="-122"/>
                            <a:cs typeface="Cambria Math" pitchFamily="34" charset="-120"/>
                          </a:rPr>
                          <m:t>sin</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𝜃</m:t>
                        </m:r>
                      </m:den>
                    </m:f>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h</m:t>
                    </m:r>
                    <m:r>
                      <a:rPr lang="en-US" altLang="zh-CN" sz="1800" b="0" i="0">
                        <a:solidFill>
                          <a:srgbClr val="000000"/>
                        </a:solidFill>
                        <a:latin typeface="Cambria Math" pitchFamily="34" charset="0"/>
                        <a:ea typeface="Cambria Math" pitchFamily="34" charset="-122"/>
                        <a:cs typeface="Cambria Math" pitchFamily="34" charset="-120"/>
                      </a:rPr>
                      <m:t>=2</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800" b="0" i="0" dirty="0">
                    <a:solidFill>
                      <a:srgbClr val="000000"/>
                    </a:solidFill>
                    <a:latin typeface="微软雅黑" pitchFamily="34" charset="0"/>
                    <a:ea typeface="微软雅黑" pitchFamily="34" charset="-122"/>
                    <a:cs typeface="微软雅黑" pitchFamily="34" charset="-120"/>
                  </a:rPr>
                  <a:t>，重物上升的高度</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𝐻</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m:rPr>
                        <m:sty m:val="p"/>
                      </m:rPr>
                      <a:rPr lang="en-US" altLang="zh-CN" sz="1800" b="0" i="0">
                        <a:solidFill>
                          <a:srgbClr val="000000"/>
                        </a:solidFill>
                        <a:latin typeface="Cambria Math" pitchFamily="34" charset="0"/>
                        <a:ea typeface="Cambria Math" pitchFamily="34" charset="-122"/>
                        <a:cs typeface="Cambria Math" pitchFamily="34" charset="-120"/>
                      </a:rPr>
                      <m:t>Δ</m:t>
                    </m:r>
                    <m:r>
                      <a:rPr lang="en-US" altLang="zh-CN" sz="1800" b="0" i="0">
                        <a:solidFill>
                          <a:srgbClr val="000000"/>
                        </a:solidFill>
                        <a:latin typeface="Cambria Math" pitchFamily="34" charset="0"/>
                        <a:ea typeface="Cambria Math" pitchFamily="34" charset="-122"/>
                        <a:cs typeface="Cambria Math" pitchFamily="34" charset="-120"/>
                      </a:rPr>
                      <m:t>𝐿</m:t>
                    </m:r>
                    <m:r>
                      <a:rPr lang="en-US" altLang="zh-CN" sz="1800" b="0" i="0">
                        <a:solidFill>
                          <a:srgbClr val="000000"/>
                        </a:solidFill>
                        <a:latin typeface="Cambria Math" pitchFamily="34" charset="0"/>
                        <a:ea typeface="Cambria Math" pitchFamily="34" charset="-122"/>
                        <a:cs typeface="Cambria Math" pitchFamily="34" charset="-120"/>
                      </a:rPr>
                      <m:t>=1</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800" b="0" i="0" dirty="0">
                    <a:solidFill>
                      <a:srgbClr val="000000"/>
                    </a:solidFill>
                    <a:latin typeface="微软雅黑" pitchFamily="34" charset="0"/>
                    <a:ea typeface="微软雅黑" pitchFamily="34" charset="-122"/>
                    <a:cs typeface="微软雅黑" pitchFamily="34" charset="-120"/>
                  </a:rPr>
                  <a:t>，则</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𝑊</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𝑚𝑔𝐻</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𝑚𝑣</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m:t>
                        </m:r>
                      </m:e>
                      <m:sub>
                        <m:r>
                          <a:rPr lang="en-US" altLang="zh-CN" sz="1800" b="0" i="0">
                            <a:solidFill>
                              <a:srgbClr val="000000"/>
                            </a:solidFill>
                            <a:latin typeface="Cambria Math" pitchFamily="34" charset="0"/>
                            <a:ea typeface="Cambria Math" pitchFamily="34" charset="-122"/>
                            <a:cs typeface="Cambria Math" pitchFamily="34" charset="-120"/>
                          </a:rPr>
                          <m:t>2</m:t>
                        </m:r>
                      </m:sub>
                      <m:sup>
                        <m:r>
                          <a:rPr lang="en-US" altLang="zh-CN" sz="1800" b="0" i="0">
                            <a:solidFill>
                              <a:srgbClr val="000000"/>
                            </a:solidFill>
                            <a:latin typeface="Cambria Math" pitchFamily="34" charset="0"/>
                            <a:ea typeface="Cambria Math" pitchFamily="34" charset="-122"/>
                            <a:cs typeface="Cambria Math" pitchFamily="34" charset="-120"/>
                          </a:rPr>
                          <m:t>2</m:t>
                        </m:r>
                      </m:sup>
                    </m:sSubSup>
                    <m:r>
                      <a:rPr lang="en-US" altLang="zh-CN" sz="1800" b="0" i="0">
                        <a:solidFill>
                          <a:srgbClr val="000000"/>
                        </a:solidFill>
                        <a:latin typeface="Cambria Math" pitchFamily="34" charset="0"/>
                        <a:ea typeface="Cambria Math" pitchFamily="34" charset="-122"/>
                        <a:cs typeface="Cambria Math" pitchFamily="34" charset="-120"/>
                      </a:rPr>
                      <m:t>=120</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J</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b="0" i="0" kern="0" spc="-99900">
                  <a:solidFill>
                    <a:srgbClr val="FFFFFF"/>
                  </a:solidFill>
                  <a:latin typeface="微软雅黑" pitchFamily="34" charset="0"/>
                  <a:ea typeface="微软雅黑" pitchFamily="34" charset="-122"/>
                  <a:cs typeface="微软雅黑" pitchFamily="34" charset="-120"/>
                </a:endParaRPr>
              </a:p>
              <a:p>
                <a:pPr latinLnBrk="1">
                  <a:lnSpc>
                    <a:spcPts val="3300"/>
                  </a:lnSpc>
                </a:pPr>
                <a:r>
                  <a:rPr lang="en-US" altLang="zh-CN" sz="1800" b="0" i="0">
                    <a:solidFill>
                      <a:srgbClr val="00A0AF"/>
                    </a:solidFill>
                    <a:latin typeface="微软雅黑" pitchFamily="34" charset="0"/>
                    <a:ea typeface="楷体" pitchFamily="34" charset="-122"/>
                    <a:cs typeface="微软雅黑" pitchFamily="34" charset="-120"/>
                  </a:rPr>
                  <a:t>（</a:t>
                </a:r>
                <a:r>
                  <a:rPr lang="en-US" altLang="zh-CN" sz="1800" b="0" i="0" dirty="0">
                    <a:solidFill>
                      <a:srgbClr val="00A0AF"/>
                    </a:solidFill>
                    <a:latin typeface="微软雅黑" pitchFamily="34" charset="0"/>
                    <a:ea typeface="楷体" pitchFamily="34" charset="-122"/>
                    <a:cs typeface="微软雅黑" pitchFamily="34" charset="-120"/>
                  </a:rPr>
                  <a:t>提醒：机械能的增加量包括重力势能和动能的增加量，需同时计算）</a:t>
                </a:r>
                <a:r>
                  <a:rPr lang="en-US" altLang="zh-CN" sz="1800" b="0" i="0" dirty="0">
                    <a:solidFill>
                      <a:srgbClr val="000000"/>
                    </a:solidFill>
                    <a:latin typeface="微软雅黑" pitchFamily="34" charset="0"/>
                    <a:ea typeface="微软雅黑" pitchFamily="34" charset="-122"/>
                    <a:cs typeface="微软雅黑" pitchFamily="34" charset="-120"/>
                  </a:rPr>
                  <a:t>，故C错误；人行走时</a:t>
                </a:r>
                <a:r>
                  <a:rPr lang="en-US" altLang="zh-CN" sz="1800" b="0" i="0">
                    <a:solidFill>
                      <a:srgbClr val="000000"/>
                    </a:solidFill>
                    <a:latin typeface="微软雅黑" pitchFamily="34" charset="0"/>
                    <a:ea typeface="微软雅黑" pitchFamily="34" charset="-122"/>
                    <a:cs typeface="微软雅黑" pitchFamily="34" charset="-120"/>
                  </a:rPr>
                  <a:t>，受到的静</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摩擦力水平向右</a:t>
                </a:r>
                <a:r>
                  <a:rPr lang="en-US" altLang="zh-CN" b="0" i="0" dirty="0">
                    <a:solidFill>
                      <a:srgbClr val="000000"/>
                    </a:solidFill>
                    <a:latin typeface="微软雅黑" pitchFamily="34" charset="0"/>
                    <a:ea typeface="微软雅黑" pitchFamily="34" charset="-122"/>
                    <a:cs typeface="微软雅黑" pitchFamily="34" charset="-120"/>
                  </a:rPr>
                  <a:t>，根据牛顿第三定律，人对地面的摩擦力方向水平向左，故D错误.</a:t>
                </a:r>
                <a:endParaRPr lang="en-US" altLang="zh-CN" dirty="0"/>
              </a:p>
            </p:txBody>
          </p:sp>
        </mc:Choice>
        <mc:Fallback>
          <p:sp>
            <p:nvSpPr>
              <p:cNvPr id="2" name="QC_4_AS.20_1#bf5721ff3?vop=1&amp;pid=f102c3e53&amp;color=0,0,0&amp;vtp=1&amp;bt=1&amp;bbb=1&amp;hb=1"/>
              <p:cNvSpPr>
                <a:spLocks noRot="1" noChangeAspect="1" noMove="1" noResize="1" noEditPoints="1" noAdjustHandles="1" noChangeArrowheads="1" noChangeShapeType="1" noTextEdit="1"/>
              </p:cNvSpPr>
              <p:nvPr/>
            </p:nvSpPr>
            <p:spPr>
              <a:xfrm>
                <a:off x="832104" y="1512000"/>
                <a:ext cx="10533888" cy="3808730"/>
              </a:xfrm>
              <a:prstGeom prst="rect">
                <a:avLst/>
              </a:prstGeom>
              <a:blipFill>
                <a:blip r:embed="rId3"/>
                <a:stretch>
                  <a:fillRect l="-1389" r="-1331" b="-3680"/>
                </a:stretch>
              </a:blipFill>
              <a:ln/>
            </p:spPr>
            <p:txBody>
              <a:bodyPr/>
              <a:lstStyle/>
              <a:p>
                <a:r>
                  <a:rPr lang="zh-CN" altLang="en-US">
                    <a:noFill/>
                  </a:rPr>
                  <a:t> </a:t>
                </a:r>
              </a:p>
            </p:txBody>
          </p:sp>
        </mc:Fallback>
      </mc:AlternateContent>
      <p:sp>
        <p:nvSpPr>
          <p:cNvPr id="3" name="QC_4_AS.20_1#bf5721ff3?vop=1&amp;pid=f102c3e53&amp;color=0,0,0&amp;vtp=1&amp;bt=1&amp;bbb=1&amp;hb=1&amp;uw=1">
            <a:extLst>
              <a:ext uri="{FF2B5EF4-FFF2-40B4-BE49-F238E27FC236}">
                <a16:creationId xmlns:a16="http://schemas.microsoft.com/office/drawing/2014/main" id="{02B201C3-D4E9-8074-2919-B68688A0F9FA}"/>
              </a:ext>
            </a:extLst>
          </p:cNvPr>
          <p:cNvSpPr/>
          <p:nvPr/>
        </p:nvSpPr>
        <p:spPr>
          <a:xfrm>
            <a:off x="5181600" y="1927702"/>
            <a:ext cx="6204014" cy="590995"/>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57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
        <p:nvSpPr>
          <p:cNvPr id="4" name="QC_4_AS.20_1#bf5721ff3?vop=1&amp;pid=f102c3e53&amp;color=0,0,0&amp;vtp=1&amp;bt=1&amp;bbb=1&amp;hb=1&amp;uw=1">
            <a:extLst>
              <a:ext uri="{FF2B5EF4-FFF2-40B4-BE49-F238E27FC236}">
                <a16:creationId xmlns:a16="http://schemas.microsoft.com/office/drawing/2014/main" id="{91B44562-9C10-D7DB-FB1D-DAE7A86485F6}"/>
              </a:ext>
            </a:extLst>
          </p:cNvPr>
          <p:cNvSpPr/>
          <p:nvPr/>
        </p:nvSpPr>
        <p:spPr>
          <a:xfrm>
            <a:off x="832104" y="2515077"/>
            <a:ext cx="2971800" cy="419545"/>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39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
        <p:nvSpPr>
          <p:cNvPr id="5" name="QC_4_AS.20_1#bf5721ff3?vop=1&amp;pid=f102c3e53&amp;color=0,0,0&amp;vtp=1&amp;bt=1&amp;bbb=1&amp;hb=1&amp;uw=1">
            <a:extLst>
              <a:ext uri="{FF2B5EF4-FFF2-40B4-BE49-F238E27FC236}">
                <a16:creationId xmlns:a16="http://schemas.microsoft.com/office/drawing/2014/main" id="{9223A36B-6ACB-92B2-AF6C-EE48A4953CC9}"/>
              </a:ext>
            </a:extLst>
          </p:cNvPr>
          <p:cNvSpPr/>
          <p:nvPr/>
        </p:nvSpPr>
        <p:spPr>
          <a:xfrm>
            <a:off x="7832471" y="4100990"/>
            <a:ext cx="2725801" cy="448120"/>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42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21_1#e505194bc?vop=1&amp;pid=f102c3e53&amp;color=0,0,0&amp;vtp=1&amp;bt=1&amp;bbb=1&amp;hb=1"/>
              <p:cNvSpPr/>
              <p:nvPr/>
            </p:nvSpPr>
            <p:spPr>
              <a:xfrm>
                <a:off x="832104" y="1512000"/>
                <a:ext cx="10533888" cy="1154430"/>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7.</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如图甲所示，倾斜的传送带正以恒定速率</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800" b="0" i="0" dirty="0">
                    <a:solidFill>
                      <a:srgbClr val="000000"/>
                    </a:solidFill>
                    <a:latin typeface="微软雅黑" pitchFamily="34" charset="0"/>
                    <a:ea typeface="微软雅黑" pitchFamily="34" charset="-122"/>
                    <a:cs typeface="微软雅黑" pitchFamily="34" charset="-120"/>
                  </a:rPr>
                  <a:t>沿顺时针方向转动，传送带的倾角为</a:t>
                </a:r>
                <a14:m>
                  <m:oMath xmlns:m="http://schemas.openxmlformats.org/officeDocument/2006/math">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37</m:t>
                        </m:r>
                      </m:e>
                      <m:sup>
                        <m:r>
                          <a:rPr lang="en-US" altLang="zh-CN" sz="1800" b="0" i="0">
                            <a:solidFill>
                              <a:srgbClr val="000000"/>
                            </a:solidFill>
                            <a:latin typeface="Cambria Math" pitchFamily="34" charset="0"/>
                            <a:ea typeface="Cambria Math" pitchFamily="34" charset="-122"/>
                            <a:cs typeface="Cambria Math" pitchFamily="34" charset="-120"/>
                          </a:rPr>
                          <m:t>∘</m:t>
                        </m:r>
                      </m:sup>
                    </m:sSup>
                  </m:oMath>
                </a14:m>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.一质量</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m:t>
                    </m:r>
                    <m:r>
                      <a:rPr lang="en-US" altLang="zh-CN" sz="1800" b="0" i="0">
                        <a:solidFill>
                          <a:srgbClr val="000000"/>
                        </a:solidFill>
                        <a:latin typeface="Cambria Math" pitchFamily="34" charset="0"/>
                        <a:ea typeface="Cambria Math" pitchFamily="34" charset="-122"/>
                        <a:cs typeface="Cambria Math" pitchFamily="34" charset="-120"/>
                      </a:rPr>
                      <m:t>=1</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kg</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b="0" i="0" kern="0" spc="-99900">
                  <a:solidFill>
                    <a:srgbClr val="FFFFFF"/>
                  </a:solidFill>
                  <a:latin typeface="微软雅黑" pitchFamily="34" charset="0"/>
                  <a:ea typeface="微软雅黑" pitchFamily="34" charset="-122"/>
                  <a:cs typeface="微软雅黑" pitchFamily="34" charset="-120"/>
                </a:endParaRPr>
              </a:p>
              <a:p>
                <a:pPr latinLnBrk="1">
                  <a:lnSpc>
                    <a:spcPts val="3200"/>
                  </a:lnSpc>
                </a:pPr>
                <a:r>
                  <a:rPr lang="en-US" altLang="zh-CN" sz="1800" b="0" i="0">
                    <a:solidFill>
                      <a:srgbClr val="000000"/>
                    </a:solidFill>
                    <a:latin typeface="微软雅黑" pitchFamily="34" charset="0"/>
                    <a:ea typeface="微软雅黑" pitchFamily="34" charset="-122"/>
                    <a:cs typeface="微软雅黑" pitchFamily="34" charset="-120"/>
                  </a:rPr>
                  <a:t>的物块以初速度</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oMath>
                </a14:m>
                <a:r>
                  <a:rPr lang="en-US" altLang="zh-CN" sz="1800" b="0" i="0" dirty="0">
                    <a:solidFill>
                      <a:srgbClr val="000000"/>
                    </a:solidFill>
                    <a:latin typeface="微软雅黑" pitchFamily="34" charset="0"/>
                    <a:ea typeface="微软雅黑" pitchFamily="34" charset="-122"/>
                    <a:cs typeface="微软雅黑" pitchFamily="34" charset="-120"/>
                  </a:rPr>
                  <a:t>从传送带的底部冲上传送带并沿传送带向上运动，其运动过程中的</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𝑣</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𝑡</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图像如图乙所</a:t>
                </a:r>
              </a:p>
              <a:p>
                <a:pPr latinLnBrk="1">
                  <a:lnSpc>
                    <a:spcPts val="3000"/>
                  </a:lnSpc>
                </a:pPr>
                <a:r>
                  <a:rPr lang="en-US" altLang="zh-CN" b="0" i="0">
                    <a:solidFill>
                      <a:srgbClr val="000000"/>
                    </a:solidFill>
                    <a:latin typeface="微软雅黑" pitchFamily="34" charset="0"/>
                    <a:ea typeface="微软雅黑" pitchFamily="34" charset="-122"/>
                    <a:cs typeface="微软雅黑" pitchFamily="34" charset="-120"/>
                  </a:rPr>
                  <a:t>示</a:t>
                </a:r>
                <a:r>
                  <a:rPr lang="en-US" altLang="zh-CN" b="0" i="0" dirty="0">
                    <a:solidFill>
                      <a:srgbClr val="000000"/>
                    </a:solidFill>
                    <a:latin typeface="微软雅黑" pitchFamily="34" charset="0"/>
                    <a:ea typeface="微软雅黑" pitchFamily="34" charset="-122"/>
                    <a:cs typeface="微软雅黑" pitchFamily="34" charset="-120"/>
                  </a:rPr>
                  <a:t>，物块到传送带顶端时速度恰好为零，</a:t>
                </a:r>
                <a14:m>
                  <m:oMath xmlns:m="http://schemas.openxmlformats.org/officeDocument/2006/math">
                    <m:r>
                      <m:rPr>
                        <m:sty m:val="p"/>
                      </m:rPr>
                      <a:rPr lang="en-US" altLang="zh-CN" b="0" i="0">
                        <a:solidFill>
                          <a:srgbClr val="000000"/>
                        </a:solidFill>
                        <a:latin typeface="Cambria Math" pitchFamily="34" charset="0"/>
                        <a:ea typeface="Cambria Math" pitchFamily="34" charset="-122"/>
                        <a:cs typeface="Cambria Math" pitchFamily="34" charset="-120"/>
                      </a:rPr>
                      <m:t>sin</m:t>
                    </m:r>
                    <m:r>
                      <m:rPr>
                        <m:nor/>
                      </m:rPr>
                      <a:rPr lang="en-US" altLang="zh-CN" b="0" i="0">
                        <a:solidFill>
                          <a:srgbClr val="000000"/>
                        </a:solidFill>
                        <a:latin typeface="Cambria Math" pitchFamily="34" charset="0"/>
                        <a:ea typeface="Cambria Math" pitchFamily="34" charset="-122"/>
                        <a:cs typeface="Cambria Math" pitchFamily="34" charset="-120"/>
                      </a:rPr>
                      <m:t> </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37</m:t>
                        </m:r>
                      </m:e>
                      <m:sup>
                        <m:r>
                          <a:rPr lang="en-US" altLang="zh-CN" b="0" i="0">
                            <a:solidFill>
                              <a:srgbClr val="000000"/>
                            </a:solidFill>
                            <a:latin typeface="Cambria Math" pitchFamily="34" charset="0"/>
                            <a:ea typeface="Cambria Math" pitchFamily="34" charset="-122"/>
                            <a:cs typeface="Cambria Math" pitchFamily="34" charset="-120"/>
                          </a:rPr>
                          <m:t>∘</m:t>
                        </m:r>
                      </m:sup>
                    </m:sSup>
                    <m:r>
                      <a:rPr lang="en-US" altLang="zh-CN" b="0" i="0">
                        <a:solidFill>
                          <a:srgbClr val="000000"/>
                        </a:solidFill>
                        <a:latin typeface="Cambria Math" pitchFamily="34" charset="0"/>
                        <a:ea typeface="Cambria Math" pitchFamily="34" charset="-122"/>
                        <a:cs typeface="Cambria Math" pitchFamily="34" charset="-120"/>
                      </a:rPr>
                      <m:t>=0.6</m:t>
                    </m:r>
                  </m:oMath>
                </a14:m>
                <a:r>
                  <a:rPr lang="en-US" altLang="zh-CN"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b="0" i="0">
                        <a:solidFill>
                          <a:srgbClr val="000000"/>
                        </a:solidFill>
                        <a:latin typeface="Cambria Math" pitchFamily="34" charset="0"/>
                        <a:ea typeface="Cambria Math" pitchFamily="34" charset="-122"/>
                        <a:cs typeface="Cambria Math" pitchFamily="34" charset="-120"/>
                      </a:rPr>
                      <m:t>cos</m:t>
                    </m:r>
                    <m:r>
                      <m:rPr>
                        <m:nor/>
                      </m:rPr>
                      <a:rPr lang="en-US" altLang="zh-CN" b="0" i="0">
                        <a:solidFill>
                          <a:srgbClr val="000000"/>
                        </a:solidFill>
                        <a:latin typeface="Cambria Math" pitchFamily="34" charset="0"/>
                        <a:ea typeface="Cambria Math" pitchFamily="34" charset="-122"/>
                        <a:cs typeface="Cambria Math" pitchFamily="34" charset="-120"/>
                      </a:rPr>
                      <m:t> </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37</m:t>
                        </m:r>
                      </m:e>
                      <m:sup>
                        <m:r>
                          <a:rPr lang="en-US" altLang="zh-CN" b="0" i="0">
                            <a:solidFill>
                              <a:srgbClr val="000000"/>
                            </a:solidFill>
                            <a:latin typeface="Cambria Math" pitchFamily="34" charset="0"/>
                            <a:ea typeface="Cambria Math" pitchFamily="34" charset="-122"/>
                            <a:cs typeface="Cambria Math" pitchFamily="34" charset="-120"/>
                          </a:rPr>
                          <m:t>∘</m:t>
                        </m:r>
                      </m:sup>
                    </m:sSup>
                    <m:r>
                      <a:rPr lang="en-US" altLang="zh-CN" b="0" i="0">
                        <a:solidFill>
                          <a:srgbClr val="000000"/>
                        </a:solidFill>
                        <a:latin typeface="Cambria Math" pitchFamily="34" charset="0"/>
                        <a:ea typeface="Cambria Math" pitchFamily="34" charset="-122"/>
                        <a:cs typeface="Cambria Math" pitchFamily="34" charset="-120"/>
                      </a:rPr>
                      <m:t>=0.8</m:t>
                    </m:r>
                  </m:oMath>
                </a14:m>
                <a:r>
                  <a:rPr lang="en-US" altLang="zh-CN"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𝑔</m:t>
                    </m:r>
                  </m:oMath>
                </a14:m>
                <a:r>
                  <a:rPr lang="en-US" altLang="zh-CN" b="0" i="0" dirty="0">
                    <a:solidFill>
                      <a:srgbClr val="000000"/>
                    </a:solidFill>
                    <a:latin typeface="微软雅黑" pitchFamily="34" charset="0"/>
                    <a:ea typeface="微软雅黑" pitchFamily="34" charset="-122"/>
                    <a:cs typeface="微软雅黑" pitchFamily="34" charset="-120"/>
                  </a:rPr>
                  <a:t>取</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10</m:t>
                    </m:r>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m</m:t>
                    </m:r>
                    <m:r>
                      <a:rPr lang="en-US" altLang="zh-CN" b="0" i="0">
                        <a:solidFill>
                          <a:srgbClr val="000000"/>
                        </a:solidFill>
                        <a:latin typeface="Cambria Math" pitchFamily="34" charset="0"/>
                        <a:ea typeface="Cambria Math" pitchFamily="34" charset="-122"/>
                        <a:cs typeface="Cambria Math" pitchFamily="34" charset="-120"/>
                      </a:rPr>
                      <m:t>/</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b="0" i="0">
                            <a:solidFill>
                              <a:srgbClr val="000000"/>
                            </a:solidFill>
                            <a:latin typeface="Cambria Math" pitchFamily="34" charset="0"/>
                            <a:ea typeface="Cambria Math" pitchFamily="34" charset="-122"/>
                            <a:cs typeface="Cambria Math" pitchFamily="34" charset="-120"/>
                          </a:rPr>
                          <m:t>s</m:t>
                        </m:r>
                      </m:e>
                      <m:sup>
                        <m:r>
                          <a:rPr lang="en-US" altLang="zh-CN" b="0" i="0">
                            <a:solidFill>
                              <a:srgbClr val="000000"/>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a:solidFill>
                      <a:srgbClr val="000000"/>
                    </a:solidFill>
                    <a:latin typeface="微软雅黑" pitchFamily="34" charset="0"/>
                    <a:ea typeface="微软雅黑" pitchFamily="34" charset="-122"/>
                    <a:cs typeface="微软雅黑" pitchFamily="34" charset="-120"/>
                  </a:rPr>
                  <a:t>则(</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4_BD.21_1#e505194bc?vop=1&amp;pid=f102c3e53&amp;color=0,0,0&amp;vtp=1&amp;bt=1&amp;bbb=1&amp;hb=1"/>
              <p:cNvSpPr>
                <a:spLocks noRot="1" noChangeAspect="1" noMove="1" noResize="1" noEditPoints="1" noAdjustHandles="1" noChangeArrowheads="1" noChangeShapeType="1" noTextEdit="1"/>
              </p:cNvSpPr>
              <p:nvPr/>
            </p:nvSpPr>
            <p:spPr>
              <a:xfrm>
                <a:off x="832104" y="1512000"/>
                <a:ext cx="10533888" cy="1154430"/>
              </a:xfrm>
              <a:prstGeom prst="rect">
                <a:avLst/>
              </a:prstGeom>
              <a:blipFill>
                <a:blip r:embed="rId3"/>
                <a:stretch>
                  <a:fillRect l="-1389" b="-12698"/>
                </a:stretch>
              </a:blipFill>
              <a:ln/>
            </p:spPr>
            <p:txBody>
              <a:bodyPr/>
              <a:lstStyle/>
              <a:p>
                <a:r>
                  <a:rPr lang="zh-CN" altLang="en-US">
                    <a:noFill/>
                  </a:rPr>
                  <a:t> </a:t>
                </a:r>
              </a:p>
            </p:txBody>
          </p:sp>
        </mc:Fallback>
      </mc:AlternateContent>
      <p:sp>
        <p:nvSpPr>
          <p:cNvPr id="3" name="QC_4_AN.22_1#e505194bc.bracket?vop=1&amp;pid=f102c3e53&amp;color=0,0,0&amp;vpa=7&amp;vtp=1"/>
          <p:cNvSpPr/>
          <p:nvPr/>
        </p:nvSpPr>
        <p:spPr>
          <a:xfrm>
            <a:off x="9822783" y="2314259"/>
            <a:ext cx="331788" cy="344297"/>
          </a:xfrm>
          <a:prstGeom prst="rect">
            <a:avLst/>
          </a:prstGeom>
          <a:noFill/>
          <a:ln/>
        </p:spPr>
        <p:txBody>
          <a:bodyPr wrap="none" lIns="0" tIns="0" rIns="0" bIns="0" rtlCol="0" anchor="t"/>
          <a:lstStyle/>
          <a:p>
            <a:pPr algn="ctr" latinLnBrk="1">
              <a:lnSpc>
                <a:spcPts val="3000"/>
              </a:lnSpc>
            </a:pPr>
            <a:r>
              <a:rPr lang="en-US" altLang="zh-CN" b="1" i="0" dirty="0">
                <a:solidFill>
                  <a:srgbClr val="FF0000"/>
                </a:solidFill>
                <a:latin typeface="Arial (正文)" pitchFamily="34" charset="0"/>
                <a:ea typeface="微软雅黑" pitchFamily="34" charset="-122"/>
                <a:cs typeface="Arial (正文)" pitchFamily="34" charset="-120"/>
              </a:rPr>
              <a:t>C</a:t>
            </a:r>
            <a:endParaRPr lang="en-US" altLang="zh-CN" dirty="0"/>
          </a:p>
        </p:txBody>
      </p:sp>
      <p:pic>
        <p:nvPicPr>
          <p:cNvPr id="4" name="QC_4_BD.21_3#e505194bc?iti=1&amp;htil=1&amp;vop=1&amp;pid=f102c3e53&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2816352" y="2976056"/>
            <a:ext cx="1289304" cy="103327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4_BD.21_4#e505194bc?iti=2&amp;htil=1&amp;vop=1&amp;pid=f102c3e53&amp;color=0,0,0&amp;tib=255,255,255&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8010144" y="2784032"/>
            <a:ext cx="1435608" cy="122529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C_4_BD.21_5#e505194bc?iti=1&amp;htil=1&amp;vop=1&amp;pid=f102c3e53&amp;color=0,0,0&amp;vtp=1"/>
          <p:cNvSpPr/>
          <p:nvPr/>
        </p:nvSpPr>
        <p:spPr>
          <a:xfrm>
            <a:off x="3320510" y="4136328"/>
            <a:ext cx="280988" cy="355346"/>
          </a:xfrm>
          <a:prstGeom prst="rect">
            <a:avLst/>
          </a:prstGeom>
          <a:noFill/>
          <a:ln/>
        </p:spPr>
        <p:txBody>
          <a:bodyPr wrap="square" lIns="0" tIns="0" rIns="0" bIns="0" rtlCol="0" anchor="t"/>
          <a:lstStyle/>
          <a:p>
            <a:pPr algn="ctr" latinLnBrk="1">
              <a:lnSpc>
                <a:spcPct val="144000"/>
              </a:lnSpc>
            </a:pPr>
            <a:r>
              <a:rPr lang="en-US" altLang="zh-CN" sz="1800" b="0" i="0" dirty="0">
                <a:solidFill>
                  <a:srgbClr val="000000"/>
                </a:solidFill>
                <a:latin typeface="微软雅黑" pitchFamily="34" charset="0"/>
                <a:ea typeface="微软雅黑" pitchFamily="34" charset="-122"/>
                <a:cs typeface="微软雅黑" pitchFamily="34" charset="-120"/>
              </a:rPr>
              <a:t>甲</a:t>
            </a:r>
            <a:endParaRPr lang="en-US" altLang="zh-CN" sz="1800" dirty="0"/>
          </a:p>
        </p:txBody>
      </p:sp>
      <p:sp>
        <p:nvSpPr>
          <p:cNvPr id="7" name="QC_4_BD.21_6#e505194bc?iti=2&amp;htil=1&amp;vop=1&amp;pid=f102c3e53&amp;color=0,0,0&amp;vtp=1"/>
          <p:cNvSpPr/>
          <p:nvPr/>
        </p:nvSpPr>
        <p:spPr>
          <a:xfrm>
            <a:off x="8587453" y="4136328"/>
            <a:ext cx="280988" cy="355346"/>
          </a:xfrm>
          <a:prstGeom prst="rect">
            <a:avLst/>
          </a:prstGeom>
          <a:noFill/>
          <a:ln/>
        </p:spPr>
        <p:txBody>
          <a:bodyPr wrap="square" lIns="0" tIns="0" rIns="0" bIns="0" rtlCol="0" anchor="t"/>
          <a:lstStyle/>
          <a:p>
            <a:pPr algn="ctr" latinLnBrk="1">
              <a:lnSpc>
                <a:spcPct val="144000"/>
              </a:lnSpc>
            </a:pPr>
            <a:r>
              <a:rPr lang="en-US" altLang="zh-CN" sz="1800" b="0" i="0" dirty="0">
                <a:solidFill>
                  <a:srgbClr val="000000"/>
                </a:solidFill>
                <a:latin typeface="微软雅黑" pitchFamily="34" charset="0"/>
                <a:ea typeface="微软雅黑" pitchFamily="34" charset="-122"/>
                <a:cs typeface="微软雅黑" pitchFamily="34" charset="-120"/>
              </a:rPr>
              <a:t>乙</a:t>
            </a:r>
            <a:endParaRPr lang="en-US" altLang="zh-CN" sz="1800" dirty="0"/>
          </a:p>
        </p:txBody>
      </p:sp>
      <mc:AlternateContent xmlns:mc="http://schemas.openxmlformats.org/markup-compatibility/2006">
        <mc:Choice xmlns:a14="http://schemas.microsoft.com/office/drawing/2010/main" Requires="a14">
          <p:sp>
            <p:nvSpPr>
              <p:cNvPr id="8" name="QC_4_BD.21_7#e505194bc.choices?vop=1&amp;pid=f102c3e53&amp;color=0,0,0&amp;vtp=1&amp;bbb=1"/>
              <p:cNvSpPr/>
              <p:nvPr/>
            </p:nvSpPr>
            <p:spPr>
              <a:xfrm>
                <a:off x="832104" y="4498532"/>
                <a:ext cx="10533888" cy="1556385"/>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物块在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0∼2</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过程中，所受摩擦力恒定不变</a:t>
                </a:r>
                <a:endParaRPr lang="en-US" altLang="zh-CN" sz="1800" dirty="0"/>
              </a:p>
              <a:p>
                <a:pPr latinLnBrk="1">
                  <a:lnSpc>
                    <a:spcPts val="3200"/>
                  </a:lnSpc>
                </a:pPr>
                <a:r>
                  <a:rPr lang="en-US" altLang="zh-CN"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0∼1</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800" b="0" i="0" dirty="0">
                    <a:solidFill>
                      <a:srgbClr val="000000"/>
                    </a:solidFill>
                    <a:latin typeface="微软雅黑" pitchFamily="34" charset="0"/>
                    <a:ea typeface="微软雅黑" pitchFamily="34" charset="-122"/>
                    <a:cs typeface="微软雅黑" pitchFamily="34" charset="-120"/>
                  </a:rPr>
                  <a:t>过程中，摩擦力对物块做功为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−9.6</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J</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3200"/>
                  </a:lnSpc>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0∼2</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800" b="0" i="0" dirty="0">
                    <a:solidFill>
                      <a:srgbClr val="000000"/>
                    </a:solidFill>
                    <a:latin typeface="微软雅黑" pitchFamily="34" charset="0"/>
                    <a:ea typeface="微软雅黑" pitchFamily="34" charset="-122"/>
                    <a:cs typeface="微软雅黑" pitchFamily="34" charset="-120"/>
                  </a:rPr>
                  <a:t>过程中，物块与传送带因摩擦产生的热量为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12</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J</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3000"/>
                  </a:lnSpc>
                </a:pPr>
                <a:r>
                  <a:rPr lang="en-US" altLang="zh-CN"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0∼2</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800" b="0" i="0" dirty="0">
                    <a:solidFill>
                      <a:srgbClr val="000000"/>
                    </a:solidFill>
                    <a:latin typeface="微软雅黑" pitchFamily="34" charset="0"/>
                    <a:ea typeface="微软雅黑" pitchFamily="34" charset="-122"/>
                    <a:cs typeface="微软雅黑" pitchFamily="34" charset="-120"/>
                  </a:rPr>
                  <a:t>过程中，物块克服重力做功的平均功率为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60</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W</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p:txBody>
          </p:sp>
        </mc:Choice>
        <mc:Fallback>
          <p:sp>
            <p:nvSpPr>
              <p:cNvPr id="8" name="QC_4_BD.21_7#e505194bc.choices?vop=1&amp;pid=f102c3e53&amp;color=0,0,0&amp;vtp=1&amp;bbb=1"/>
              <p:cNvSpPr>
                <a:spLocks noRot="1" noChangeAspect="1" noMove="1" noResize="1" noEditPoints="1" noAdjustHandles="1" noChangeArrowheads="1" noChangeShapeType="1" noTextEdit="1"/>
              </p:cNvSpPr>
              <p:nvPr/>
            </p:nvSpPr>
            <p:spPr>
              <a:xfrm>
                <a:off x="832104" y="4498532"/>
                <a:ext cx="10533888" cy="1556385"/>
              </a:xfrm>
              <a:prstGeom prst="rect">
                <a:avLst/>
              </a:prstGeom>
              <a:blipFill>
                <a:blip r:embed="rId6"/>
                <a:stretch>
                  <a:fillRect l="-1389" b="-9412"/>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EX.23_1#e505194bc?vop=1&amp;pid=f102c3e53&amp;color=0,0,0&amp;vtp=1&amp;bt=1&amp;bbb=1&amp;hb=1"/>
              <p:cNvSpPr/>
              <p:nvPr/>
            </p:nvSpPr>
            <p:spPr>
              <a:xfrm>
                <a:off x="832104" y="1512000"/>
                <a:ext cx="10533888" cy="1189355"/>
              </a:xfrm>
              <a:prstGeom prst="rect">
                <a:avLst/>
              </a:prstGeom>
              <a:noFill/>
              <a:ln/>
            </p:spPr>
            <p:txBody>
              <a:bodyPr wrap="none" lIns="0" tIns="0" rIns="0" bIns="0" rtlCol="0" anchor="t"/>
              <a:lstStyle/>
              <a:p>
                <a:pPr algn="l" latinLnBrk="1">
                  <a:lnSpc>
                    <a:spcPts val="3300"/>
                  </a:lnSpc>
                </a:pPr>
                <a:r>
                  <a:rPr lang="en-US" altLang="zh-CN" sz="1800" b="1" i="0" dirty="0">
                    <a:solidFill>
                      <a:srgbClr val="000000"/>
                    </a:solidFill>
                    <a:latin typeface="微软雅黑" pitchFamily="34" charset="0"/>
                    <a:ea typeface="微软雅黑" pitchFamily="34" charset="-122"/>
                    <a:cs typeface="微软雅黑" pitchFamily="34" charset="-120"/>
                  </a:rPr>
                  <a:t>思路分析</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𝑣</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𝑡</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图像在拐点处斜率发生变化</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说明物块加速度发生变化</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即所受合力发生变化</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楷体" pitchFamily="34" charset="-122"/>
                    <a:cs typeface="微软雅黑" pitchFamily="34" charset="-120"/>
                  </a:rPr>
                  <a:t>结合题意</a:t>
                </a:r>
              </a:p>
              <a:p>
                <a:pPr latinLnBrk="1">
                  <a:lnSpc>
                    <a:spcPts val="3300"/>
                  </a:lnSpc>
                </a:pPr>
                <a:r>
                  <a:rPr lang="en-US" altLang="zh-CN" sz="1800" b="0" i="0">
                    <a:solidFill>
                      <a:srgbClr val="000000"/>
                    </a:solidFill>
                    <a:latin typeface="微软雅黑" pitchFamily="34" charset="0"/>
                    <a:ea typeface="楷体" pitchFamily="34" charset="-122"/>
                    <a:cs typeface="微软雅黑" pitchFamily="34" charset="-120"/>
                  </a:rPr>
                  <a:t>可知</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拐点处物块所受滑动摩擦力的方向发生改变</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由物块向上运动可知</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楷体" pitchFamily="34" charset="-122"/>
                    <a:cs typeface="微软雅黑" pitchFamily="34" charset="-120"/>
                  </a:rPr>
                  <a:t>滑动摩擦力方向先沿传送带向</a:t>
                </a:r>
              </a:p>
              <a:p>
                <a:pPr latinLnBrk="1">
                  <a:lnSpc>
                    <a:spcPts val="3100"/>
                  </a:lnSpc>
                </a:pPr>
                <a:r>
                  <a:rPr lang="en-US" altLang="zh-CN" b="0" i="0">
                    <a:solidFill>
                      <a:srgbClr val="000000"/>
                    </a:solidFill>
                    <a:latin typeface="微软雅黑" pitchFamily="34" charset="0"/>
                    <a:ea typeface="楷体" pitchFamily="34" charset="-122"/>
                    <a:cs typeface="微软雅黑" pitchFamily="34" charset="-120"/>
                  </a:rPr>
                  <a:t>下</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后沿传送带向上</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分两个过程进行讨论即可</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4_EX.23_1#e505194bc?vop=1&amp;pid=f102c3e53&amp;color=0,0,0&amp;vtp=1&amp;bt=1&amp;bbb=1&amp;hb=1"/>
              <p:cNvSpPr>
                <a:spLocks noRot="1" noChangeAspect="1" noMove="1" noResize="1" noEditPoints="1" noAdjustHandles="1" noChangeArrowheads="1" noChangeShapeType="1" noTextEdit="1"/>
              </p:cNvSpPr>
              <p:nvPr/>
            </p:nvSpPr>
            <p:spPr>
              <a:xfrm>
                <a:off x="832104" y="1512000"/>
                <a:ext cx="10533888" cy="1189355"/>
              </a:xfrm>
              <a:prstGeom prst="rect">
                <a:avLst/>
              </a:prstGeom>
              <a:blipFill>
                <a:blip r:embed="rId3"/>
                <a:stretch>
                  <a:fillRect l="-1389" r="-1331" b="-12308"/>
                </a:stretch>
              </a:blipFill>
              <a:ln/>
            </p:spPr>
            <p:txBody>
              <a:bodyPr/>
              <a:lstStyle/>
              <a:p>
                <a:r>
                  <a:rPr lang="zh-CN" altLang="en-US">
                    <a:noFill/>
                  </a:rPr>
                  <a:t> </a:t>
                </a:r>
              </a:p>
            </p:txBody>
          </p:sp>
        </mc:Fallback>
      </mc:AlternateContent>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24_1#e505194bc?vop=1&amp;pid=f102c3e53&amp;color=0,0,0&amp;vtp=1&amp;bt=1&amp;bbb=1&amp;hb=1"/>
              <p:cNvSpPr/>
              <p:nvPr/>
            </p:nvSpPr>
            <p:spPr>
              <a:xfrm>
                <a:off x="832104" y="1512000"/>
                <a:ext cx="10533888" cy="4577334"/>
              </a:xfrm>
              <a:prstGeom prst="rect">
                <a:avLst/>
              </a:prstGeom>
              <a:noFill/>
              <a:ln/>
            </p:spPr>
            <p:txBody>
              <a:bodyPr wrap="none" lIns="0" tIns="0" rIns="0" bIns="0" rtlCol="0" anchor="t"/>
              <a:lstStyle/>
              <a:p>
                <a:pPr algn="l" latinLnBrk="1">
                  <a:lnSpc>
                    <a:spcPts val="2700"/>
                  </a:lnSpc>
                </a:pPr>
                <a:r>
                  <a:rPr lang="en-US" altLang="zh-CN" sz="1800" b="0" i="0" dirty="0">
                    <a:solidFill>
                      <a:srgbClr val="000000"/>
                    </a:solidFill>
                    <a:latin typeface="微软雅黑" pitchFamily="34" charset="0"/>
                    <a:ea typeface="微软雅黑" pitchFamily="34" charset="-122"/>
                    <a:cs typeface="微软雅黑" pitchFamily="34" charset="-120"/>
                  </a:rPr>
                  <a:t>【解析】在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0∼1</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800" b="0" i="0" dirty="0">
                    <a:solidFill>
                      <a:srgbClr val="000000"/>
                    </a:solidFill>
                    <a:latin typeface="微软雅黑" pitchFamily="34" charset="0"/>
                    <a:ea typeface="微软雅黑" pitchFamily="34" charset="-122"/>
                    <a:cs typeface="微软雅黑" pitchFamily="34" charset="-120"/>
                  </a:rPr>
                  <a:t>内，物块的速度大于传送带速度，传送带对物块的摩擦力方向沿传送带向下，在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1∼2</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b="0" i="0" kern="0" spc="-99900">
                  <a:solidFill>
                    <a:srgbClr val="FFFFFF"/>
                  </a:solidFill>
                  <a:latin typeface="微软雅黑" pitchFamily="34" charset="0"/>
                  <a:ea typeface="微软雅黑" pitchFamily="34" charset="-122"/>
                  <a:cs typeface="微软雅黑" pitchFamily="34" charset="-120"/>
                </a:endParaRPr>
              </a:p>
              <a:p>
                <a:pPr latinLnBrk="1">
                  <a:lnSpc>
                    <a:spcPts val="2700"/>
                  </a:lnSpc>
                </a:pPr>
                <a:r>
                  <a:rPr lang="en-US" altLang="zh-CN" sz="1800" b="0" i="0">
                    <a:solidFill>
                      <a:srgbClr val="000000"/>
                    </a:solidFill>
                    <a:latin typeface="微软雅黑" pitchFamily="34" charset="0"/>
                    <a:ea typeface="微软雅黑" pitchFamily="34" charset="-122"/>
                    <a:cs typeface="微软雅黑" pitchFamily="34" charset="-120"/>
                  </a:rPr>
                  <a:t>内传送带的速度大于物块的速度</a:t>
                </a:r>
                <a:r>
                  <a:rPr lang="en-US" altLang="zh-CN" sz="1800" b="0" i="0" dirty="0">
                    <a:solidFill>
                      <a:srgbClr val="000000"/>
                    </a:solidFill>
                    <a:latin typeface="微软雅黑" pitchFamily="34" charset="0"/>
                    <a:ea typeface="微软雅黑" pitchFamily="34" charset="-122"/>
                    <a:cs typeface="微软雅黑" pitchFamily="34" charset="-120"/>
                  </a:rPr>
                  <a:t>，传送带对物块的摩擦力方向沿传送带向上，故物块在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0∼2</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过程中</a:t>
                </a:r>
                <a:r>
                  <a:rPr lang="en-US" altLang="zh-CN" sz="1800" b="0" i="0">
                    <a:solidFill>
                      <a:srgbClr val="000000"/>
                    </a:solidFill>
                    <a:latin typeface="微软雅黑" pitchFamily="34" charset="0"/>
                    <a:ea typeface="微软雅黑" pitchFamily="34" charset="-122"/>
                    <a:cs typeface="微软雅黑" pitchFamily="34" charset="-120"/>
                  </a:rPr>
                  <a:t>，所</a:t>
                </a:r>
              </a:p>
              <a:p>
                <a:pPr latinLnBrk="1">
                  <a:lnSpc>
                    <a:spcPts val="2700"/>
                  </a:lnSpc>
                </a:pPr>
                <a:r>
                  <a:rPr lang="en-US" altLang="zh-CN" sz="1800" b="0" i="0">
                    <a:solidFill>
                      <a:srgbClr val="000000"/>
                    </a:solidFill>
                    <a:latin typeface="微软雅黑" pitchFamily="34" charset="0"/>
                    <a:ea typeface="微软雅黑" pitchFamily="34" charset="-122"/>
                    <a:cs typeface="微软雅黑" pitchFamily="34" charset="-120"/>
                  </a:rPr>
                  <a:t>受摩擦力方向改变</a:t>
                </a:r>
                <a:r>
                  <a:rPr lang="en-US" altLang="zh-CN" sz="1800" b="0" i="0" dirty="0">
                    <a:solidFill>
                      <a:srgbClr val="000000"/>
                    </a:solidFill>
                    <a:latin typeface="微软雅黑" pitchFamily="34" charset="0"/>
                    <a:ea typeface="微软雅黑" pitchFamily="34" charset="-122"/>
                    <a:cs typeface="微软雅黑" pitchFamily="34" charset="-120"/>
                  </a:rPr>
                  <a:t>，故A错误；在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0∼1</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内，物块的速度大于传送带速度</a:t>
                </a:r>
                <a:r>
                  <a:rPr lang="en-US" altLang="zh-CN" sz="1800" b="0" i="0">
                    <a:solidFill>
                      <a:srgbClr val="000000"/>
                    </a:solidFill>
                    <a:latin typeface="微软雅黑" pitchFamily="34" charset="0"/>
                    <a:ea typeface="微软雅黑" pitchFamily="34" charset="-122"/>
                    <a:cs typeface="微软雅黑" pitchFamily="34" charset="-120"/>
                  </a:rPr>
                  <a:t>，传送带对物块的摩擦力方向沿</a:t>
                </a:r>
              </a:p>
              <a:p>
                <a:pPr latinLnBrk="1">
                  <a:lnSpc>
                    <a:spcPts val="2700"/>
                  </a:lnSpc>
                </a:pPr>
                <a:r>
                  <a:rPr lang="en-US" altLang="zh-CN" sz="1800" b="0" i="0">
                    <a:solidFill>
                      <a:srgbClr val="000000"/>
                    </a:solidFill>
                    <a:latin typeface="微软雅黑" pitchFamily="34" charset="0"/>
                    <a:ea typeface="微软雅黑" pitchFamily="34" charset="-122"/>
                    <a:cs typeface="微软雅黑" pitchFamily="34" charset="-120"/>
                  </a:rPr>
                  <a:t>传送带向下</a:t>
                </a:r>
                <a:r>
                  <a:rPr lang="en-US" altLang="zh-CN" sz="1800" b="0" i="0" dirty="0">
                    <a:solidFill>
                      <a:srgbClr val="000000"/>
                    </a:solidFill>
                    <a:latin typeface="微软雅黑" pitchFamily="34" charset="0"/>
                    <a:ea typeface="微软雅黑" pitchFamily="34" charset="-122"/>
                    <a:cs typeface="微软雅黑" pitchFamily="34" charset="-120"/>
                  </a:rPr>
                  <a:t>，根据牛顿第二定律有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𝑚𝑔</m:t>
                    </m:r>
                    <m:r>
                      <m:rPr>
                        <m:sty m:val="p"/>
                      </m:rPr>
                      <a:rPr lang="en-US" altLang="zh-CN" sz="1800" b="0" i="0">
                        <a:solidFill>
                          <a:srgbClr val="000000"/>
                        </a:solidFill>
                        <a:latin typeface="Cambria Math" pitchFamily="34" charset="0"/>
                        <a:ea typeface="Cambria Math" pitchFamily="34" charset="-122"/>
                        <a:cs typeface="Cambria Math" pitchFamily="34" charset="-120"/>
                      </a:rPr>
                      <m:t>sin</m:t>
                    </m:r>
                    <m:r>
                      <m:rPr>
                        <m:nor/>
                      </m:rPr>
                      <a:rPr lang="en-US" altLang="zh-CN" sz="1800" b="0" i="0">
                        <a:solidFill>
                          <a:srgbClr val="000000"/>
                        </a:solidFill>
                        <a:latin typeface="Cambria Math" pitchFamily="34" charset="0"/>
                        <a:ea typeface="Cambria Math" pitchFamily="34" charset="-122"/>
                        <a:cs typeface="Cambria Math" pitchFamily="34" charset="-120"/>
                      </a:rPr>
                      <m:t> </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37</m:t>
                        </m:r>
                      </m:e>
                      <m:sup>
                        <m:r>
                          <a:rPr lang="en-US" altLang="zh-CN" sz="1800" b="0" i="0">
                            <a:solidFill>
                              <a:srgbClr val="000000"/>
                            </a:solidFill>
                            <a:latin typeface="Cambria Math" pitchFamily="34" charset="0"/>
                            <a:ea typeface="Cambria Math" pitchFamily="34" charset="-122"/>
                            <a:cs typeface="Cambria Math" pitchFamily="34" charset="-120"/>
                          </a:rPr>
                          <m:t>∘</m:t>
                        </m:r>
                      </m:sup>
                    </m:sSup>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𝜇</m:t>
                    </m:r>
                    <m:r>
                      <a:rPr lang="en-US" altLang="zh-CN" sz="1800" b="0" i="0">
                        <a:solidFill>
                          <a:srgbClr val="000000"/>
                        </a:solidFill>
                        <a:latin typeface="Cambria Math" pitchFamily="34" charset="0"/>
                        <a:ea typeface="Cambria Math" pitchFamily="34" charset="-122"/>
                        <a:cs typeface="Cambria Math" pitchFamily="34" charset="-120"/>
                      </a:rPr>
                      <m:t>𝑚𝑔</m:t>
                    </m:r>
                    <m:r>
                      <m:rPr>
                        <m:sty m:val="p"/>
                      </m:rPr>
                      <a:rPr lang="en-US" altLang="zh-CN" sz="1800" b="0" i="0">
                        <a:solidFill>
                          <a:srgbClr val="000000"/>
                        </a:solidFill>
                        <a:latin typeface="Cambria Math" pitchFamily="34" charset="0"/>
                        <a:ea typeface="Cambria Math" pitchFamily="34" charset="-122"/>
                        <a:cs typeface="Cambria Math" pitchFamily="34" charset="-120"/>
                      </a:rPr>
                      <m:t>cos</m:t>
                    </m:r>
                    <m:r>
                      <m:rPr>
                        <m:nor/>
                      </m:rPr>
                      <a:rPr lang="en-US" altLang="zh-CN" sz="1800" b="0" i="0">
                        <a:solidFill>
                          <a:srgbClr val="000000"/>
                        </a:solidFill>
                        <a:latin typeface="Cambria Math" pitchFamily="34" charset="0"/>
                        <a:ea typeface="Cambria Math" pitchFamily="34" charset="-122"/>
                        <a:cs typeface="Cambria Math" pitchFamily="34" charset="-120"/>
                      </a:rPr>
                      <m:t> </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37</m:t>
                        </m:r>
                      </m:e>
                      <m:sup>
                        <m:r>
                          <a:rPr lang="en-US" altLang="zh-CN" sz="1800" b="0" i="0">
                            <a:solidFill>
                              <a:srgbClr val="000000"/>
                            </a:solidFill>
                            <a:latin typeface="Cambria Math" pitchFamily="34" charset="0"/>
                            <a:ea typeface="Cambria Math" pitchFamily="34" charset="-122"/>
                            <a:cs typeface="Cambria Math" pitchFamily="34" charset="-120"/>
                          </a:rPr>
                          <m:t>∘</m:t>
                        </m:r>
                      </m:sup>
                    </m:sSup>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，根据题图乙可得</a:t>
                </a:r>
              </a:p>
              <a:p>
                <a:pPr latinLnBrk="1">
                  <a:lnSpc>
                    <a:spcPts val="3800"/>
                  </a:lnSpc>
                </a:pP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12−4</m:t>
                        </m:r>
                      </m:num>
                      <m:den>
                        <m:r>
                          <a:rPr lang="en-US" altLang="zh-CN" sz="1800" b="0" i="0">
                            <a:solidFill>
                              <a:srgbClr val="000000"/>
                            </a:solidFill>
                            <a:latin typeface="Cambria Math" pitchFamily="34" charset="0"/>
                            <a:ea typeface="Cambria Math" pitchFamily="34" charset="-122"/>
                            <a:cs typeface="Cambria Math" pitchFamily="34" charset="-120"/>
                          </a:rPr>
                          <m:t>1</m:t>
                        </m:r>
                      </m:den>
                    </m:f>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1800" b="0" i="0">
                            <a:solidFill>
                              <a:srgbClr val="000000"/>
                            </a:solidFill>
                            <a:latin typeface="Cambria Math" pitchFamily="34" charset="0"/>
                            <a:ea typeface="Cambria Math" pitchFamily="34" charset="-122"/>
                            <a:cs typeface="Cambria Math" pitchFamily="34" charset="-120"/>
                          </a:rPr>
                          <m:t>s</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=8</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1800" b="0" i="0">
                            <a:solidFill>
                              <a:srgbClr val="000000"/>
                            </a:solidFill>
                            <a:latin typeface="Cambria Math" pitchFamily="34" charset="0"/>
                            <a:ea typeface="Cambria Math" pitchFamily="34" charset="-122"/>
                            <a:cs typeface="Cambria Math" pitchFamily="34" charset="-120"/>
                          </a:rPr>
                          <m:t>s</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800" b="0" i="0" dirty="0">
                    <a:solidFill>
                      <a:srgbClr val="000000"/>
                    </a:solidFill>
                    <a:latin typeface="微软雅黑" pitchFamily="34" charset="0"/>
                    <a:ea typeface="微软雅黑" pitchFamily="34" charset="-122"/>
                    <a:cs typeface="微软雅黑" pitchFamily="34" charset="-120"/>
                  </a:rPr>
                  <a:t>，解得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𝜇</m:t>
                    </m:r>
                    <m:r>
                      <a:rPr lang="en-US" altLang="zh-CN" sz="1800" b="0" i="0">
                        <a:solidFill>
                          <a:srgbClr val="000000"/>
                        </a:solidFill>
                        <a:latin typeface="Cambria Math" pitchFamily="34" charset="0"/>
                        <a:ea typeface="Cambria Math" pitchFamily="34" charset="-122"/>
                        <a:cs typeface="Cambria Math" pitchFamily="34" charset="-120"/>
                      </a:rPr>
                      <m:t>=0.25</m:t>
                    </m:r>
                  </m:oMath>
                </a14:m>
                <a:r>
                  <a:rPr lang="en-US" altLang="zh-CN" sz="1800" b="0" i="0" dirty="0">
                    <a:solidFill>
                      <a:srgbClr val="000000"/>
                    </a:solidFill>
                    <a:latin typeface="微软雅黑" pitchFamily="34" charset="0"/>
                    <a:ea typeface="微软雅黑" pitchFamily="34" charset="-122"/>
                    <a:cs typeface="微软雅黑" pitchFamily="34" charset="-120"/>
                  </a:rPr>
                  <a:t>，由题图乙可知在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0∼1</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内</a:t>
                </a:r>
                <a:r>
                  <a:rPr lang="en-US" altLang="zh-CN" sz="1800" b="0" i="0">
                    <a:solidFill>
                      <a:srgbClr val="000000"/>
                    </a:solidFill>
                    <a:latin typeface="微软雅黑" pitchFamily="34" charset="0"/>
                    <a:ea typeface="微软雅黑" pitchFamily="34" charset="-122"/>
                    <a:cs typeface="微软雅黑" pitchFamily="34" charset="-120"/>
                  </a:rPr>
                  <a:t>，物块相对地面的位移大小为</a:t>
                </a:r>
              </a:p>
              <a:p>
                <a:pPr latinLnBrk="1">
                  <a:lnSpc>
                    <a:spcPts val="3300"/>
                  </a:lnSpc>
                </a:pP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d>
                          <m: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sz="1800" b="0" i="0">
                                <a:solidFill>
                                  <a:srgbClr val="000000"/>
                                </a:solidFill>
                                <a:latin typeface="Cambria Math" pitchFamily="34" charset="0"/>
                                <a:ea typeface="Cambria Math" pitchFamily="34" charset="-122"/>
                                <a:cs typeface="Cambria Math" pitchFamily="34" charset="-120"/>
                              </a:rPr>
                              <m:t>12+4</m:t>
                            </m:r>
                          </m:e>
                        </m:d>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=8</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800" b="0" i="0" dirty="0">
                    <a:solidFill>
                      <a:srgbClr val="000000"/>
                    </a:solidFill>
                    <a:latin typeface="微软雅黑" pitchFamily="34" charset="0"/>
                    <a:ea typeface="微软雅黑" pitchFamily="34" charset="-122"/>
                    <a:cs typeface="微软雅黑" pitchFamily="34" charset="-120"/>
                  </a:rPr>
                  <a:t>，故摩擦力对物块做功为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𝑊</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𝜇</m:t>
                    </m:r>
                    <m:r>
                      <a:rPr lang="en-US" altLang="zh-CN" sz="1800" b="0" i="0">
                        <a:solidFill>
                          <a:srgbClr val="000000"/>
                        </a:solidFill>
                        <a:latin typeface="Cambria Math" pitchFamily="34" charset="0"/>
                        <a:ea typeface="Cambria Math" pitchFamily="34" charset="-122"/>
                        <a:cs typeface="Cambria Math" pitchFamily="34" charset="-120"/>
                      </a:rPr>
                      <m:t>𝑚𝑔</m:t>
                    </m:r>
                    <m:r>
                      <m:rPr>
                        <m:sty m:val="p"/>
                      </m:rPr>
                      <a:rPr lang="en-US" altLang="zh-CN" sz="1800" b="0" i="0">
                        <a:solidFill>
                          <a:srgbClr val="000000"/>
                        </a:solidFill>
                        <a:latin typeface="Cambria Math" pitchFamily="34" charset="0"/>
                        <a:ea typeface="Cambria Math" pitchFamily="34" charset="-122"/>
                        <a:cs typeface="Cambria Math" pitchFamily="34" charset="-120"/>
                      </a:rPr>
                      <m:t>cos</m:t>
                    </m:r>
                    <m:r>
                      <m:rPr>
                        <m:nor/>
                      </m:rPr>
                      <a:rPr lang="en-US" altLang="zh-CN" sz="1800" b="0" i="0">
                        <a:solidFill>
                          <a:srgbClr val="000000"/>
                        </a:solidFill>
                        <a:latin typeface="Cambria Math" pitchFamily="34" charset="0"/>
                        <a:ea typeface="Cambria Math" pitchFamily="34" charset="-122"/>
                        <a:cs typeface="Cambria Math" pitchFamily="34" charset="-120"/>
                      </a:rPr>
                      <m:t> </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37</m:t>
                        </m:r>
                      </m:e>
                      <m:sup>
                        <m:r>
                          <a:rPr lang="en-US" altLang="zh-CN" sz="1800" b="0" i="0">
                            <a:solidFill>
                              <a:srgbClr val="000000"/>
                            </a:solidFill>
                            <a:latin typeface="Cambria Math" pitchFamily="34" charset="0"/>
                            <a:ea typeface="Cambria Math" pitchFamily="34" charset="-122"/>
                            <a:cs typeface="Cambria Math" pitchFamily="34" charset="-120"/>
                          </a:rPr>
                          <m:t>∘</m:t>
                        </m:r>
                      </m:sup>
                    </m:sSup>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=−16</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J</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，故B错误</a:t>
                </a:r>
                <a:r>
                  <a:rPr lang="en-US" altLang="zh-CN" sz="1800" b="0" i="0">
                    <a:solidFill>
                      <a:srgbClr val="000000"/>
                    </a:solidFill>
                    <a:latin typeface="微软雅黑" pitchFamily="34" charset="0"/>
                    <a:ea typeface="微软雅黑" pitchFamily="34" charset="-122"/>
                    <a:cs typeface="微软雅黑" pitchFamily="34" charset="-120"/>
                  </a:rPr>
                  <a:t>；由上述分析</a:t>
                </a:r>
              </a:p>
              <a:p>
                <a:pPr latinLnBrk="1">
                  <a:lnSpc>
                    <a:spcPts val="2700"/>
                  </a:lnSpc>
                </a:pPr>
                <a:r>
                  <a:rPr lang="en-US" altLang="zh-CN" sz="1800" b="0" i="0">
                    <a:solidFill>
                      <a:srgbClr val="000000"/>
                    </a:solidFill>
                    <a:latin typeface="微软雅黑" pitchFamily="34" charset="0"/>
                    <a:ea typeface="微软雅黑" pitchFamily="34" charset="-122"/>
                    <a:cs typeface="微软雅黑" pitchFamily="34" charset="-120"/>
                  </a:rPr>
                  <a:t>可知传送带运行的速率</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=4</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800" b="0" i="0" dirty="0">
                    <a:solidFill>
                      <a:srgbClr val="000000"/>
                    </a:solidFill>
                    <a:latin typeface="微软雅黑" pitchFamily="34" charset="0"/>
                    <a:ea typeface="微软雅黑" pitchFamily="34" charset="-122"/>
                    <a:cs typeface="微软雅黑" pitchFamily="34" charset="-120"/>
                  </a:rPr>
                  <a:t>，由题图乙可知在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0∼1</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内</a:t>
                </a:r>
                <a:r>
                  <a:rPr lang="en-US" altLang="zh-CN" sz="1800" b="0" i="0">
                    <a:solidFill>
                      <a:srgbClr val="000000"/>
                    </a:solidFill>
                    <a:latin typeface="微软雅黑" pitchFamily="34" charset="0"/>
                    <a:ea typeface="微软雅黑" pitchFamily="34" charset="-122"/>
                    <a:cs typeface="微软雅黑" pitchFamily="34" charset="-120"/>
                  </a:rPr>
                  <a:t>，物块相对传送带的位移大小为</a:t>
                </a:r>
              </a:p>
              <a:p>
                <a:pPr latinLnBrk="1">
                  <a:lnSpc>
                    <a:spcPts val="2700"/>
                  </a:lnSpc>
                </a:pPr>
                <a14:m>
                  <m:oMath xmlns:m="http://schemas.openxmlformats.org/officeDocument/2006/math">
                    <m:r>
                      <m:rPr>
                        <m:sty m:val="p"/>
                      </m:rPr>
                      <a:rPr lang="en-US" altLang="zh-CN" sz="1800" b="0" i="0">
                        <a:solidFill>
                          <a:srgbClr val="000000"/>
                        </a:solidFill>
                        <a:latin typeface="Cambria Math" pitchFamily="34" charset="0"/>
                        <a:ea typeface="Cambria Math" pitchFamily="34" charset="-122"/>
                        <a:cs typeface="Cambria Math" pitchFamily="34" charset="-120"/>
                      </a:rPr>
                      <m:t>Δ</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1</m:t>
                        </m:r>
                      </m:sub>
                    </m:sSub>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=8</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−4×1</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=4</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800" b="0" i="0" dirty="0">
                    <a:solidFill>
                      <a:srgbClr val="000000"/>
                    </a:solidFill>
                    <a:latin typeface="微软雅黑" pitchFamily="34" charset="0"/>
                    <a:ea typeface="微软雅黑" pitchFamily="34" charset="-122"/>
                    <a:cs typeface="微软雅黑" pitchFamily="34" charset="-120"/>
                  </a:rPr>
                  <a:t>，由题图乙可知在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1∼2</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内</a:t>
                </a:r>
                <a:r>
                  <a:rPr lang="en-US" altLang="zh-CN" sz="1800" b="0" i="0">
                    <a:solidFill>
                      <a:srgbClr val="000000"/>
                    </a:solidFill>
                    <a:latin typeface="微软雅黑" pitchFamily="34" charset="0"/>
                    <a:ea typeface="微软雅黑" pitchFamily="34" charset="-122"/>
                    <a:cs typeface="微软雅黑" pitchFamily="34" charset="-120"/>
                  </a:rPr>
                  <a:t>，物块相对地面的位移大小为</a:t>
                </a:r>
              </a:p>
              <a:p>
                <a:pPr latinLnBrk="1">
                  <a:lnSpc>
                    <a:spcPts val="3800"/>
                  </a:lnSpc>
                </a:pP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4×1</m:t>
                        </m:r>
                      </m:num>
                      <m:den>
                        <m:r>
                          <a:rPr lang="en-US" altLang="zh-CN" sz="1800" b="0" i="0">
                            <a:solidFill>
                              <a:srgbClr val="000000"/>
                            </a:solidFill>
                            <a:latin typeface="Cambria Math" pitchFamily="34" charset="0"/>
                            <a:ea typeface="Cambria Math" pitchFamily="34" charset="-122"/>
                            <a:cs typeface="Cambria Math" pitchFamily="34" charset="-120"/>
                          </a:rPr>
                          <m:t>2</m:t>
                        </m:r>
                      </m:den>
                    </m:f>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=2</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800" b="0" i="0" dirty="0">
                    <a:solidFill>
                      <a:srgbClr val="000000"/>
                    </a:solidFill>
                    <a:latin typeface="微软雅黑" pitchFamily="34" charset="0"/>
                    <a:ea typeface="微软雅黑" pitchFamily="34" charset="-122"/>
                    <a:cs typeface="微软雅黑" pitchFamily="34" charset="-120"/>
                  </a:rPr>
                  <a:t>，故物块相对传送带的位移大小为</a:t>
                </a:r>
                <a14:m>
                  <m:oMath xmlns:m="http://schemas.openxmlformats.org/officeDocument/2006/math">
                    <m:r>
                      <m:rPr>
                        <m:sty m:val="p"/>
                      </m:rPr>
                      <a:rPr lang="en-US" altLang="zh-CN" sz="1800" b="0" i="0">
                        <a:solidFill>
                          <a:srgbClr val="000000"/>
                        </a:solidFill>
                        <a:latin typeface="Cambria Math" pitchFamily="34" charset="0"/>
                        <a:ea typeface="Cambria Math" pitchFamily="34" charset="-122"/>
                        <a:cs typeface="Cambria Math" pitchFamily="34" charset="-120"/>
                      </a:rPr>
                      <m:t>Δ</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1</m:t>
                        </m:r>
                      </m:sub>
                    </m:sSub>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=4×1</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−2</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=2</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，所以在</a:t>
                </a:r>
              </a:p>
              <a:p>
                <a:pPr latinLnBrk="1">
                  <a:lnSpc>
                    <a:spcPts val="27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0∼2</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800" b="0" i="0" dirty="0">
                    <a:solidFill>
                      <a:srgbClr val="000000"/>
                    </a:solidFill>
                    <a:latin typeface="微软雅黑" pitchFamily="34" charset="0"/>
                    <a:ea typeface="微软雅黑" pitchFamily="34" charset="-122"/>
                    <a:cs typeface="微软雅黑" pitchFamily="34" charset="-120"/>
                  </a:rPr>
                  <a:t>过程中，物块与传送带因摩擦产生的热量为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𝑄</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𝜇</m:t>
                    </m:r>
                    <m:r>
                      <a:rPr lang="en-US" altLang="zh-CN" sz="1800" b="0" i="0">
                        <a:solidFill>
                          <a:srgbClr val="000000"/>
                        </a:solidFill>
                        <a:latin typeface="Cambria Math" pitchFamily="34" charset="0"/>
                        <a:ea typeface="Cambria Math" pitchFamily="34" charset="-122"/>
                        <a:cs typeface="Cambria Math" pitchFamily="34" charset="-120"/>
                      </a:rPr>
                      <m:t>𝑚𝑔</m:t>
                    </m:r>
                    <m:r>
                      <m:rPr>
                        <m:sty m:val="p"/>
                      </m:rPr>
                      <a:rPr lang="en-US" altLang="zh-CN" sz="1800" b="0" i="0">
                        <a:solidFill>
                          <a:srgbClr val="000000"/>
                        </a:solidFill>
                        <a:latin typeface="Cambria Math" pitchFamily="34" charset="0"/>
                        <a:ea typeface="Cambria Math" pitchFamily="34" charset="-122"/>
                        <a:cs typeface="Cambria Math" pitchFamily="34" charset="-120"/>
                      </a:rPr>
                      <m:t>cos</m:t>
                    </m:r>
                    <m:r>
                      <m:rPr>
                        <m:nor/>
                      </m:rPr>
                      <a:rPr lang="en-US" altLang="zh-CN" sz="1800" b="0" i="0">
                        <a:solidFill>
                          <a:srgbClr val="000000"/>
                        </a:solidFill>
                        <a:latin typeface="Cambria Math" pitchFamily="34" charset="0"/>
                        <a:ea typeface="Cambria Math" pitchFamily="34" charset="-122"/>
                        <a:cs typeface="Cambria Math" pitchFamily="34" charset="-120"/>
                      </a:rPr>
                      <m:t> </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37</m:t>
                        </m:r>
                      </m:e>
                      <m:sup>
                        <m:r>
                          <a:rPr lang="en-US" altLang="zh-CN" sz="1800" b="0" i="0">
                            <a:solidFill>
                              <a:srgbClr val="000000"/>
                            </a:solidFill>
                            <a:latin typeface="Cambria Math" pitchFamily="34" charset="0"/>
                            <a:ea typeface="Cambria Math" pitchFamily="34" charset="-122"/>
                            <a:cs typeface="Cambria Math" pitchFamily="34" charset="-120"/>
                          </a:rPr>
                          <m:t>∘</m:t>
                        </m:r>
                      </m:sup>
                    </m:sSup>
                    <m:d>
                      <m: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r>
                          <m:rPr>
                            <m:sty m:val="p"/>
                          </m:rPr>
                          <a:rPr lang="en-US" altLang="zh-CN" sz="1800" b="0" i="0">
                            <a:solidFill>
                              <a:srgbClr val="000000"/>
                            </a:solidFill>
                            <a:latin typeface="Cambria Math" pitchFamily="34" charset="0"/>
                            <a:ea typeface="Cambria Math" pitchFamily="34" charset="-122"/>
                            <a:cs typeface="Cambria Math" pitchFamily="34" charset="-120"/>
                          </a:rPr>
                          <m:t>Δ</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Δ</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2</m:t>
                            </m:r>
                          </m:sub>
                        </m:sSub>
                      </m:e>
                    </m:d>
                    <m:r>
                      <a:rPr lang="en-US" altLang="zh-CN" sz="1800" b="0" i="0">
                        <a:solidFill>
                          <a:srgbClr val="000000"/>
                        </a:solidFill>
                        <a:latin typeface="Cambria Math" pitchFamily="34" charset="0"/>
                        <a:ea typeface="Cambria Math" pitchFamily="34" charset="-122"/>
                        <a:cs typeface="Cambria Math" pitchFamily="34" charset="-120"/>
                      </a:rPr>
                      <m:t>=12</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J</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，故C正确</a:t>
                </a:r>
                <a:r>
                  <a:rPr lang="en-US" altLang="zh-CN" sz="1800" b="0" i="0">
                    <a:solidFill>
                      <a:srgbClr val="000000"/>
                    </a:solidFill>
                    <a:latin typeface="微软雅黑" pitchFamily="34" charset="0"/>
                    <a:ea typeface="微软雅黑" pitchFamily="34" charset="-122"/>
                    <a:cs typeface="微软雅黑" pitchFamily="34" charset="-120"/>
                  </a:rPr>
                  <a:t>；在</a:t>
                </a:r>
              </a:p>
              <a:p>
                <a:pPr latinLnBrk="1">
                  <a:lnSpc>
                    <a:spcPts val="27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0∼2</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800" b="0" i="0" dirty="0">
                    <a:solidFill>
                      <a:srgbClr val="000000"/>
                    </a:solidFill>
                    <a:latin typeface="微软雅黑" pitchFamily="34" charset="0"/>
                    <a:ea typeface="微软雅黑" pitchFamily="34" charset="-122"/>
                    <a:cs typeface="微软雅黑" pitchFamily="34" charset="-120"/>
                  </a:rPr>
                  <a:t>过程中物块重力做功为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𝑊</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𝑚𝑔</m:t>
                    </m:r>
                    <m:d>
                      <m: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2</m:t>
                            </m:r>
                          </m:sub>
                        </m:sSub>
                      </m:e>
                    </m:d>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sin</m:t>
                    </m:r>
                    <m:r>
                      <m:rPr>
                        <m:nor/>
                      </m:rPr>
                      <a:rPr lang="en-US" altLang="zh-CN" sz="1800" b="0" i="0">
                        <a:solidFill>
                          <a:srgbClr val="000000"/>
                        </a:solidFill>
                        <a:latin typeface="Cambria Math" pitchFamily="34" charset="0"/>
                        <a:ea typeface="Cambria Math" pitchFamily="34" charset="-122"/>
                        <a:cs typeface="Cambria Math" pitchFamily="34" charset="-120"/>
                      </a:rPr>
                      <m:t> </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37</m:t>
                        </m:r>
                      </m:e>
                      <m:sup>
                        <m:r>
                          <a:rPr lang="en-US" altLang="zh-CN" sz="1800" b="0" i="0">
                            <a:solidFill>
                              <a:srgbClr val="000000"/>
                            </a:solidFill>
                            <a:latin typeface="Cambria Math" pitchFamily="34" charset="0"/>
                            <a:ea typeface="Cambria Math" pitchFamily="34" charset="-122"/>
                            <a:cs typeface="Cambria Math" pitchFamily="34" charset="-120"/>
                          </a:rPr>
                          <m:t>∘</m:t>
                        </m:r>
                      </m:sup>
                    </m:sSup>
                    <m:r>
                      <a:rPr lang="en-US" altLang="zh-CN" sz="1800" b="0" i="0">
                        <a:solidFill>
                          <a:srgbClr val="000000"/>
                        </a:solidFill>
                        <a:latin typeface="Cambria Math" pitchFamily="34" charset="0"/>
                        <a:ea typeface="Cambria Math" pitchFamily="34" charset="-122"/>
                        <a:cs typeface="Cambria Math" pitchFamily="34" charset="-120"/>
                      </a:rPr>
                      <m:t>=−60</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J</m:t>
                    </m:r>
                  </m:oMath>
                </a14:m>
                <a:r>
                  <a:rPr lang="en-US" altLang="zh-CN" sz="1800" b="0" i="0" dirty="0">
                    <a:solidFill>
                      <a:srgbClr val="000000"/>
                    </a:solidFill>
                    <a:latin typeface="微软雅黑" pitchFamily="34" charset="0"/>
                    <a:ea typeface="微软雅黑" pitchFamily="34" charset="-122"/>
                    <a:cs typeface="微软雅黑" pitchFamily="34" charset="-120"/>
                  </a:rPr>
                  <a:t>，则在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0∼2</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过程中</a:t>
                </a:r>
                <a:r>
                  <a:rPr lang="en-US" altLang="zh-CN" sz="1800" b="0" i="0">
                    <a:solidFill>
                      <a:srgbClr val="000000"/>
                    </a:solidFill>
                    <a:latin typeface="微软雅黑" pitchFamily="34" charset="0"/>
                    <a:ea typeface="微软雅黑" pitchFamily="34" charset="-122"/>
                    <a:cs typeface="微软雅黑" pitchFamily="34" charset="-120"/>
                  </a:rPr>
                  <a:t>，物块克服重力做</a:t>
                </a:r>
              </a:p>
              <a:p>
                <a:pPr latinLnBrk="1">
                  <a:lnSpc>
                    <a:spcPts val="3700"/>
                  </a:lnSpc>
                </a:pPr>
                <a:r>
                  <a:rPr lang="en-US" altLang="zh-CN" b="0" i="0">
                    <a:solidFill>
                      <a:srgbClr val="000000"/>
                    </a:solidFill>
                    <a:latin typeface="微软雅黑" pitchFamily="34" charset="0"/>
                    <a:ea typeface="微软雅黑" pitchFamily="34" charset="-122"/>
                    <a:cs typeface="微软雅黑" pitchFamily="34" charset="-120"/>
                  </a:rPr>
                  <a:t>功的平均功率为</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𝑃</m:t>
                    </m:r>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𝑊</m:t>
                        </m:r>
                      </m:num>
                      <m:den>
                        <m:r>
                          <a:rPr lang="en-US" altLang="zh-CN" b="0" i="0">
                            <a:solidFill>
                              <a:srgbClr val="000000"/>
                            </a:solidFill>
                            <a:latin typeface="Cambria Math" pitchFamily="34" charset="0"/>
                            <a:ea typeface="Cambria Math" pitchFamily="34" charset="-122"/>
                            <a:cs typeface="Cambria Math" pitchFamily="34" charset="-120"/>
                          </a:rPr>
                          <m:t>𝑡</m:t>
                        </m:r>
                      </m:den>
                    </m:f>
                    <m:r>
                      <a:rPr lang="en-US" altLang="zh-CN" b="0" i="0">
                        <a:solidFill>
                          <a:srgbClr val="000000"/>
                        </a:solidFill>
                        <a:latin typeface="Cambria Math" pitchFamily="34" charset="0"/>
                        <a:ea typeface="Cambria Math" pitchFamily="34" charset="-122"/>
                        <a:cs typeface="Cambria Math" pitchFamily="34" charset="-120"/>
                      </a:rPr>
                      <m:t>=30</m:t>
                    </m:r>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W</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，故D错误.</a:t>
                </a:r>
                <a:endParaRPr lang="en-US" altLang="zh-CN" dirty="0"/>
              </a:p>
            </p:txBody>
          </p:sp>
        </mc:Choice>
        <mc:Fallback>
          <p:sp>
            <p:nvSpPr>
              <p:cNvPr id="2" name="QC_4_AS.24_1#e505194bc?vop=1&amp;pid=f102c3e53&amp;color=0,0,0&amp;vtp=1&amp;bt=1&amp;bbb=1&amp;hb=1"/>
              <p:cNvSpPr>
                <a:spLocks noRot="1" noChangeAspect="1" noMove="1" noResize="1" noEditPoints="1" noAdjustHandles="1" noChangeArrowheads="1" noChangeShapeType="1" noTextEdit="1"/>
              </p:cNvSpPr>
              <p:nvPr/>
            </p:nvSpPr>
            <p:spPr>
              <a:xfrm>
                <a:off x="832104" y="1512000"/>
                <a:ext cx="10533888" cy="4577334"/>
              </a:xfrm>
              <a:prstGeom prst="rect">
                <a:avLst/>
              </a:prstGeom>
              <a:blipFill>
                <a:blip r:embed="rId3"/>
                <a:stretch>
                  <a:fillRect l="-1389" t="-932" r="-1447" b="-1864"/>
                </a:stretch>
              </a:blipFill>
              <a:ln/>
            </p:spPr>
            <p:txBody>
              <a:bodyPr/>
              <a:lstStyle/>
              <a:p>
                <a:r>
                  <a:rPr lang="zh-CN" altLang="en-US">
                    <a:noFill/>
                  </a:rPr>
                  <a:t> </a:t>
                </a:r>
              </a:p>
            </p:txBody>
          </p:sp>
        </mc:Fallback>
      </mc:AlternateContent>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C_3_BD#98b6af1d4?pid=8d74e6992&amp;color=0,0,0&amp;vtp=1&amp;bt=1&amp;bbb=1&amp;hb=1"/>
          <p:cNvSpPr/>
          <p:nvPr/>
        </p:nvSpPr>
        <p:spPr>
          <a:xfrm>
            <a:off x="832104" y="1508760"/>
            <a:ext cx="10533888" cy="1343152"/>
          </a:xfrm>
          <a:prstGeom prst="rect">
            <a:avLst/>
          </a:prstGeom>
          <a:noFill/>
          <a:ln/>
        </p:spPr>
        <p:txBody>
          <a:bodyPr wrap="none" lIns="0" tIns="0" rIns="0" bIns="0" rtlCol="0" anchor="t"/>
          <a:lstStyle/>
          <a:p>
            <a:pPr algn="l" latinLnBrk="1">
              <a:lnSpc>
                <a:spcPts val="4000"/>
              </a:lnSpc>
            </a:pPr>
            <a:r>
              <a:rPr lang="en-US" altLang="zh-CN" sz="2200" b="1" i="0" dirty="0">
                <a:solidFill>
                  <a:srgbClr val="000000"/>
                </a:solidFill>
                <a:latin typeface="微软雅黑" pitchFamily="34" charset="0"/>
                <a:ea typeface="微软雅黑" pitchFamily="34" charset="-122"/>
                <a:cs typeface="微软雅黑" pitchFamily="34" charset="-120"/>
              </a:rPr>
              <a:t>二、多项选择题（本题共3小题，每小题6分，共18分.</a:t>
            </a:r>
            <a:r>
              <a:rPr lang="en-US" altLang="zh-CN" sz="2200" b="1" i="0">
                <a:solidFill>
                  <a:srgbClr val="000000"/>
                </a:solidFill>
                <a:latin typeface="微软雅黑" pitchFamily="34" charset="0"/>
                <a:ea typeface="微软雅黑" pitchFamily="34" charset="-122"/>
                <a:cs typeface="微软雅黑" pitchFamily="34" charset="-120"/>
              </a:rPr>
              <a:t>在每小题给出的四个选项中，</a:t>
            </a:r>
          </a:p>
          <a:p>
            <a:pPr latinLnBrk="1">
              <a:lnSpc>
                <a:spcPts val="3900"/>
              </a:lnSpc>
            </a:pPr>
            <a:r>
              <a:rPr lang="en-US" altLang="zh-CN" sz="2200" b="1" i="0">
                <a:solidFill>
                  <a:srgbClr val="000000"/>
                </a:solidFill>
                <a:latin typeface="微软雅黑" pitchFamily="34" charset="0"/>
                <a:ea typeface="微软雅黑" pitchFamily="34" charset="-122"/>
                <a:cs typeface="微软雅黑" pitchFamily="34" charset="-120"/>
              </a:rPr>
              <a:t>有多项符合题目要求</a:t>
            </a:r>
            <a:r>
              <a:rPr lang="en-US" altLang="zh-CN" sz="2200" b="1" i="0" dirty="0">
                <a:solidFill>
                  <a:srgbClr val="000000"/>
                </a:solidFill>
                <a:latin typeface="微软雅黑" pitchFamily="34" charset="0"/>
                <a:ea typeface="微软雅黑" pitchFamily="34" charset="-122"/>
                <a:cs typeface="微软雅黑" pitchFamily="34" charset="-120"/>
              </a:rPr>
              <a:t>，全部选对的得6分，选对但不全的得3分，有选错的得0分）</a:t>
            </a:r>
            <a:endParaRPr lang="en-US" altLang="zh-CN" sz="2200" dirty="0"/>
          </a:p>
        </p:txBody>
      </p:sp>
      <mc:AlternateContent xmlns:mc="http://schemas.openxmlformats.org/markup-compatibility/2006">
        <mc:Choice xmlns:a14="http://schemas.microsoft.com/office/drawing/2010/main" Requires="a14">
          <p:sp>
            <p:nvSpPr>
              <p:cNvPr id="3" name="QC_4_BD.25_1#8ac191c03?vop=1&amp;pid=98b6af1d4&amp;color=0,0,0&amp;vtp=1&amp;bbb=1&amp;hb=1"/>
              <p:cNvSpPr/>
              <p:nvPr/>
            </p:nvSpPr>
            <p:spPr>
              <a:xfrm>
                <a:off x="832104" y="2509005"/>
                <a:ext cx="10533888" cy="7702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8.</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将一个物体从地面上竖直上抛，从物体离开地面时开始计时，不计空气阻力，物体的动能</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𝐸</m:t>
                        </m:r>
                      </m:e>
                      <m:sub>
                        <m:r>
                          <m:rPr>
                            <m:sty m:val="p"/>
                          </m:rPr>
                          <a:rPr lang="en-US" altLang="zh-CN" sz="1800" b="0" i="0">
                            <a:solidFill>
                              <a:srgbClr val="000000"/>
                            </a:solidFill>
                            <a:latin typeface="Cambria Math" pitchFamily="34" charset="0"/>
                            <a:ea typeface="Cambria Math" pitchFamily="34" charset="-122"/>
                            <a:cs typeface="Cambria Math" pitchFamily="34" charset="-120"/>
                          </a:rPr>
                          <m:t>k</m:t>
                        </m:r>
                      </m:sub>
                    </m:sSub>
                  </m:oMath>
                </a14:m>
                <a:r>
                  <a:rPr lang="en-US" altLang="zh-CN" sz="1800" b="0" i="0" dirty="0">
                    <a:solidFill>
                      <a:srgbClr val="000000"/>
                    </a:solidFill>
                    <a:latin typeface="微软雅黑" pitchFamily="34" charset="0"/>
                    <a:ea typeface="微软雅黑" pitchFamily="34" charset="-122"/>
                    <a:cs typeface="微软雅黑" pitchFamily="34" charset="-120"/>
                  </a:rPr>
                  <a:t>与时间</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𝑡</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的</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关系图像如图所示</a:t>
                </a:r>
                <a:r>
                  <a:rPr lang="en-US" altLang="zh-CN" b="0" i="0" dirty="0">
                    <a:solidFill>
                      <a:srgbClr val="000000"/>
                    </a:solidFill>
                    <a:latin typeface="微软雅黑" pitchFamily="34" charset="0"/>
                    <a:ea typeface="微软雅黑" pitchFamily="34" charset="-122"/>
                    <a:cs typeface="微软雅黑" pitchFamily="34" charset="-120"/>
                  </a:rPr>
                  <a:t>.重力加速度大小</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𝑔</m:t>
                    </m:r>
                    <m:r>
                      <a:rPr lang="en-US" altLang="zh-CN" b="0" i="0">
                        <a:solidFill>
                          <a:srgbClr val="000000"/>
                        </a:solidFill>
                        <a:latin typeface="Cambria Math" pitchFamily="34" charset="0"/>
                        <a:ea typeface="Cambria Math" pitchFamily="34" charset="-122"/>
                        <a:cs typeface="Cambria Math" pitchFamily="34" charset="-120"/>
                      </a:rPr>
                      <m:t>=10</m:t>
                    </m:r>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m</m:t>
                    </m:r>
                    <m:r>
                      <a:rPr lang="en-US" altLang="zh-CN" b="0" i="0">
                        <a:solidFill>
                          <a:srgbClr val="000000"/>
                        </a:solidFill>
                        <a:latin typeface="Cambria Math" pitchFamily="34" charset="0"/>
                        <a:ea typeface="Cambria Math" pitchFamily="34" charset="-122"/>
                        <a:cs typeface="Cambria Math" pitchFamily="34" charset="-120"/>
                      </a:rPr>
                      <m:t>/</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b="0" i="0">
                            <a:solidFill>
                              <a:srgbClr val="000000"/>
                            </a:solidFill>
                            <a:latin typeface="Cambria Math" pitchFamily="34" charset="0"/>
                            <a:ea typeface="Cambria Math" pitchFamily="34" charset="-122"/>
                            <a:cs typeface="Cambria Math" pitchFamily="34" charset="-120"/>
                          </a:rPr>
                          <m:t>s</m:t>
                        </m:r>
                      </m:e>
                      <m:sup>
                        <m:r>
                          <a:rPr lang="en-US" altLang="zh-CN" b="0" i="0">
                            <a:solidFill>
                              <a:srgbClr val="000000"/>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a:solidFill>
                      <a:srgbClr val="000000"/>
                    </a:solidFill>
                    <a:latin typeface="微软雅黑" pitchFamily="34" charset="0"/>
                    <a:ea typeface="微软雅黑" pitchFamily="34" charset="-122"/>
                    <a:cs typeface="微软雅黑" pitchFamily="34" charset="-120"/>
                  </a:rPr>
                  <a:t>下列说法正确的是(</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3" name="QC_4_BD.25_1#8ac191c03?vop=1&amp;pid=98b6af1d4&amp;color=0,0,0&amp;vtp=1&amp;bbb=1&amp;hb=1"/>
              <p:cNvSpPr>
                <a:spLocks noRot="1" noChangeAspect="1" noMove="1" noResize="1" noEditPoints="1" noAdjustHandles="1" noChangeArrowheads="1" noChangeShapeType="1" noTextEdit="1"/>
              </p:cNvSpPr>
              <p:nvPr/>
            </p:nvSpPr>
            <p:spPr>
              <a:xfrm>
                <a:off x="832104" y="2509005"/>
                <a:ext cx="10533888" cy="770255"/>
              </a:xfrm>
              <a:prstGeom prst="rect">
                <a:avLst/>
              </a:prstGeom>
              <a:blipFill>
                <a:blip r:embed="rId3"/>
                <a:stretch>
                  <a:fillRect l="-1389" r="-868" b="-18254"/>
                </a:stretch>
              </a:blipFill>
              <a:ln/>
            </p:spPr>
            <p:txBody>
              <a:bodyPr/>
              <a:lstStyle/>
              <a:p>
                <a:r>
                  <a:rPr lang="zh-CN" altLang="en-US">
                    <a:noFill/>
                  </a:rPr>
                  <a:t> </a:t>
                </a:r>
              </a:p>
            </p:txBody>
          </p:sp>
        </mc:Fallback>
      </mc:AlternateContent>
      <p:sp>
        <p:nvSpPr>
          <p:cNvPr id="4" name="QC_4_AN.26_1#8ac191c03.bracket?vop=1&amp;pid=98b6af1d4&amp;color=0,0,0&amp;vpa=8&amp;vtp=1&amp;bbb=1"/>
          <p:cNvSpPr/>
          <p:nvPr/>
        </p:nvSpPr>
        <p:spPr>
          <a:xfrm>
            <a:off x="7844885" y="2914770"/>
            <a:ext cx="4968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AC</a:t>
            </a:r>
            <a:endParaRPr lang="en-US" altLang="zh-CN" dirty="0"/>
          </a:p>
        </p:txBody>
      </p:sp>
      <p:pic>
        <p:nvPicPr>
          <p:cNvPr id="5" name="QC_4_BD.25_2#8ac191c03?vop=1&amp;pid=98b6af1d4&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5550408" y="3409950"/>
            <a:ext cx="1088136" cy="123444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6" name="QC_4_BD.25_3#8ac191c03.choices?vop=1&amp;pid=98b6af1d4&amp;color=0,0,0&amp;vtp=1&amp;bbb=1"/>
              <p:cNvSpPr/>
              <p:nvPr/>
            </p:nvSpPr>
            <p:spPr>
              <a:xfrm>
                <a:off x="832104" y="4781550"/>
                <a:ext cx="10533888" cy="765810"/>
              </a:xfrm>
              <a:prstGeom prst="rect">
                <a:avLst/>
              </a:prstGeom>
              <a:noFill/>
              <a:ln/>
            </p:spPr>
            <p:txBody>
              <a:bodyPr wrap="none" lIns="0" tIns="0" rIns="0" bIns="0" rtlCol="0" anchor="t"/>
              <a:lstStyle/>
              <a:p>
                <a:pPr latinLnBrk="1">
                  <a:lnSpc>
                    <a:spcPts val="3300"/>
                  </a:lnSpc>
                  <a:tabLst>
                    <a:tab pos="5374894"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物体离开地面时的速度大小为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10</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物体的质量为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kg</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3100"/>
                  </a:lnSpc>
                  <a:tabLst>
                    <a:tab pos="5374894" algn="l"/>
                  </a:tabLst>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物体离开地面时克服重力做功的功率为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50</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W</m:t>
                    </m:r>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物体离开地面后上升的最大高度为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10</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p:txBody>
          </p:sp>
        </mc:Choice>
        <mc:Fallback>
          <p:sp>
            <p:nvSpPr>
              <p:cNvPr id="6" name="QC_4_BD.25_3#8ac191c03.choices?vop=1&amp;pid=98b6af1d4&amp;color=0,0,0&amp;vtp=1&amp;bbb=1"/>
              <p:cNvSpPr>
                <a:spLocks noRot="1" noChangeAspect="1" noMove="1" noResize="1" noEditPoints="1" noAdjustHandles="1" noChangeArrowheads="1" noChangeShapeType="1" noTextEdit="1"/>
              </p:cNvSpPr>
              <p:nvPr/>
            </p:nvSpPr>
            <p:spPr>
              <a:xfrm>
                <a:off x="832104" y="4781550"/>
                <a:ext cx="10533888" cy="765810"/>
              </a:xfrm>
              <a:prstGeom prst="rect">
                <a:avLst/>
              </a:prstGeom>
              <a:blipFill>
                <a:blip r:embed="rId5"/>
                <a:stretch>
                  <a:fillRect l="-1389" b="-19048"/>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27_1#8ac191c03?vop=1&amp;pid=98b6af1d4&amp;color=0,0,0&amp;vtp=1&amp;bt=1&amp;bbb=1&amp;hb=1"/>
              <p:cNvSpPr/>
              <p:nvPr/>
            </p:nvSpPr>
            <p:spPr>
              <a:xfrm>
                <a:off x="832104" y="1512000"/>
                <a:ext cx="10533888" cy="2579434"/>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【解析】物体做竖直上抛运动，由物体的动能</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𝐸</m:t>
                        </m:r>
                      </m:e>
                      <m:sub>
                        <m:r>
                          <m:rPr>
                            <m:sty m:val="p"/>
                          </m:rPr>
                          <a:rPr lang="en-US" altLang="zh-CN" sz="1800" b="0" i="0">
                            <a:solidFill>
                              <a:srgbClr val="000000"/>
                            </a:solidFill>
                            <a:latin typeface="Cambria Math" pitchFamily="34" charset="0"/>
                            <a:ea typeface="Cambria Math" pitchFamily="34" charset="-122"/>
                            <a:cs typeface="Cambria Math" pitchFamily="34" charset="-120"/>
                          </a:rPr>
                          <m:t>k</m:t>
                        </m:r>
                      </m:sub>
                    </m:sSub>
                  </m:oMath>
                </a14:m>
                <a:r>
                  <a:rPr lang="en-US" altLang="zh-CN" sz="1800" b="0" i="0" dirty="0">
                    <a:solidFill>
                      <a:srgbClr val="000000"/>
                    </a:solidFill>
                    <a:latin typeface="微软雅黑" pitchFamily="34" charset="0"/>
                    <a:ea typeface="微软雅黑" pitchFamily="34" charset="-122"/>
                    <a:cs typeface="微软雅黑" pitchFamily="34" charset="-120"/>
                  </a:rPr>
                  <a:t>与时间</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𝑡</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的关系图像可知</a:t>
                </a:r>
                <a:r>
                  <a:rPr lang="en-US" altLang="zh-CN" sz="1800" b="0" i="0">
                    <a:solidFill>
                      <a:srgbClr val="000000"/>
                    </a:solidFill>
                    <a:latin typeface="微软雅黑" pitchFamily="34" charset="0"/>
                    <a:ea typeface="微软雅黑" pitchFamily="34" charset="-122"/>
                    <a:cs typeface="微软雅黑" pitchFamily="34" charset="-120"/>
                  </a:rPr>
                  <a:t>，上升到最高点所用时间为</a:t>
                </a:r>
              </a:p>
              <a:p>
                <a:pPr latinLnBrk="1">
                  <a:lnSpc>
                    <a:spcPts val="33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𝑡</m:t>
                    </m:r>
                    <m:r>
                      <a:rPr lang="en-US" altLang="zh-CN" sz="1800" b="0" i="0">
                        <a:solidFill>
                          <a:srgbClr val="000000"/>
                        </a:solidFill>
                        <a:latin typeface="Cambria Math" pitchFamily="34" charset="0"/>
                        <a:ea typeface="Cambria Math" pitchFamily="34" charset="-122"/>
                        <a:cs typeface="Cambria Math" pitchFamily="34" charset="-120"/>
                      </a:rPr>
                      <m:t>=1</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800" b="0" i="0" dirty="0">
                    <a:solidFill>
                      <a:srgbClr val="000000"/>
                    </a:solidFill>
                    <a:latin typeface="微软雅黑" pitchFamily="34" charset="0"/>
                    <a:ea typeface="微软雅黑" pitchFamily="34" charset="-122"/>
                    <a:cs typeface="微软雅黑" pitchFamily="34" charset="-120"/>
                  </a:rPr>
                  <a:t>，由运动学公式可得，物体离开地面时的速度大小</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𝑔𝑡</m:t>
                    </m:r>
                    <m:r>
                      <a:rPr lang="en-US" altLang="zh-CN" sz="1800" b="0" i="0">
                        <a:solidFill>
                          <a:srgbClr val="000000"/>
                        </a:solidFill>
                        <a:latin typeface="Cambria Math" pitchFamily="34" charset="0"/>
                        <a:ea typeface="Cambria Math" pitchFamily="34" charset="-122"/>
                        <a:cs typeface="Cambria Math" pitchFamily="34" charset="-120"/>
                      </a:rPr>
                      <m:t>=10</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，故A正确</a:t>
                </a:r>
                <a:r>
                  <a:rPr lang="en-US" altLang="zh-CN" sz="1800" b="0" i="0">
                    <a:solidFill>
                      <a:srgbClr val="000000"/>
                    </a:solidFill>
                    <a:latin typeface="微软雅黑" pitchFamily="34" charset="0"/>
                    <a:ea typeface="微软雅黑" pitchFamily="34" charset="-122"/>
                    <a:cs typeface="微软雅黑" pitchFamily="34" charset="-120"/>
                  </a:rPr>
                  <a:t>；物体在离开地面</a:t>
                </a:r>
              </a:p>
              <a:p>
                <a:pPr latinLnBrk="1">
                  <a:lnSpc>
                    <a:spcPts val="3800"/>
                  </a:lnSpc>
                </a:pPr>
                <a:r>
                  <a:rPr lang="en-US" altLang="zh-CN" sz="1800" b="0" i="0">
                    <a:solidFill>
                      <a:srgbClr val="000000"/>
                    </a:solidFill>
                    <a:latin typeface="微软雅黑" pitchFamily="34" charset="0"/>
                    <a:ea typeface="微软雅黑" pitchFamily="34" charset="-122"/>
                    <a:cs typeface="微软雅黑" pitchFamily="34" charset="-120"/>
                  </a:rPr>
                  <a:t>时的速度最大</a:t>
                </a:r>
                <a:r>
                  <a:rPr lang="en-US" altLang="zh-CN" sz="1800" b="0" i="0" dirty="0">
                    <a:solidFill>
                      <a:srgbClr val="000000"/>
                    </a:solidFill>
                    <a:latin typeface="微软雅黑" pitchFamily="34" charset="0"/>
                    <a:ea typeface="微软雅黑" pitchFamily="34" charset="-122"/>
                    <a:cs typeface="微软雅黑" pitchFamily="34" charset="-120"/>
                  </a:rPr>
                  <a:t>，动能最大，由动能公式</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𝐸</m:t>
                        </m:r>
                      </m:e>
                      <m:sub>
                        <m:r>
                          <m:rPr>
                            <m:sty m:val="p"/>
                          </m:rPr>
                          <a:rPr lang="en-US" altLang="zh-CN" sz="1800" b="0" i="0">
                            <a:solidFill>
                              <a:srgbClr val="000000"/>
                            </a:solidFill>
                            <a:latin typeface="Cambria Math" pitchFamily="34" charset="0"/>
                            <a:ea typeface="Cambria Math" pitchFamily="34" charset="-122"/>
                            <a:cs typeface="Cambria Math" pitchFamily="34" charset="-120"/>
                          </a:rPr>
                          <m:t>k</m:t>
                        </m:r>
                      </m:sub>
                    </m:sSub>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𝑚</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up>
                        <m:r>
                          <a:rPr lang="en-US" altLang="zh-CN" sz="1800" b="0" i="0">
                            <a:solidFill>
                              <a:srgbClr val="000000"/>
                            </a:solidFill>
                            <a:latin typeface="Cambria Math" pitchFamily="34" charset="0"/>
                            <a:ea typeface="Cambria Math" pitchFamily="34" charset="-122"/>
                            <a:cs typeface="Cambria Math" pitchFamily="34" charset="-120"/>
                          </a:rPr>
                          <m:t>2</m:t>
                        </m:r>
                      </m:sup>
                    </m:sSubSup>
                  </m:oMath>
                </a14:m>
                <a:r>
                  <a:rPr lang="en-US" altLang="zh-CN" sz="1800" b="0" i="0" dirty="0">
                    <a:solidFill>
                      <a:srgbClr val="000000"/>
                    </a:solidFill>
                    <a:latin typeface="微软雅黑" pitchFamily="34" charset="0"/>
                    <a:ea typeface="微软雅黑" pitchFamily="34" charset="-122"/>
                    <a:cs typeface="微软雅黑" pitchFamily="34" charset="-120"/>
                  </a:rPr>
                  <a:t>可得，物体的质量为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𝐸</m:t>
                            </m:r>
                          </m:e>
                          <m:sub>
                            <m:r>
                              <m:rPr>
                                <m:sty m:val="p"/>
                              </m:rPr>
                              <a:rPr lang="en-US" altLang="zh-CN" sz="1800" b="0" i="0">
                                <a:solidFill>
                                  <a:srgbClr val="000000"/>
                                </a:solidFill>
                                <a:latin typeface="Cambria Math" pitchFamily="34" charset="0"/>
                                <a:ea typeface="Cambria Math" pitchFamily="34" charset="-122"/>
                                <a:cs typeface="Cambria Math" pitchFamily="34" charset="-120"/>
                              </a:rPr>
                              <m:t>k</m:t>
                            </m:r>
                          </m:sub>
                        </m:sSub>
                      </m:num>
                      <m:den>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up>
                            <m:r>
                              <a:rPr lang="en-US" altLang="zh-CN" sz="1800" b="0" i="0">
                                <a:solidFill>
                                  <a:srgbClr val="000000"/>
                                </a:solidFill>
                                <a:latin typeface="Cambria Math" pitchFamily="34" charset="0"/>
                                <a:ea typeface="Cambria Math" pitchFamily="34" charset="-122"/>
                                <a:cs typeface="Cambria Math" pitchFamily="34" charset="-120"/>
                              </a:rPr>
                              <m:t>2</m:t>
                            </m:r>
                          </m:sup>
                        </m:sSubSup>
                      </m:den>
                    </m:f>
                    <m:r>
                      <a:rPr lang="en-US" altLang="zh-CN" sz="1800" b="0" i="0">
                        <a:solidFill>
                          <a:srgbClr val="000000"/>
                        </a:solidFill>
                        <a:latin typeface="Cambria Math" pitchFamily="34" charset="0"/>
                        <a:ea typeface="Cambria Math" pitchFamily="34" charset="-122"/>
                        <a:cs typeface="Cambria Math" pitchFamily="34" charset="-120"/>
                      </a:rPr>
                      <m:t>=0.5</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kg</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，故B错误</a:t>
                </a:r>
                <a:r>
                  <a:rPr lang="en-US" altLang="zh-CN" sz="1800" b="0" i="0">
                    <a:solidFill>
                      <a:srgbClr val="000000"/>
                    </a:solidFill>
                    <a:latin typeface="微软雅黑" pitchFamily="34" charset="0"/>
                    <a:ea typeface="微软雅黑" pitchFamily="34" charset="-122"/>
                    <a:cs typeface="微软雅黑" pitchFamily="34" charset="-120"/>
                  </a:rPr>
                  <a:t>；由瞬</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时功率计算公式可得</a:t>
                </a:r>
                <a:r>
                  <a:rPr lang="en-US" altLang="zh-CN" sz="1800" b="0" i="0" dirty="0">
                    <a:solidFill>
                      <a:srgbClr val="000000"/>
                    </a:solidFill>
                    <a:latin typeface="微软雅黑" pitchFamily="34" charset="0"/>
                    <a:ea typeface="微软雅黑" pitchFamily="34" charset="-122"/>
                    <a:cs typeface="微软雅黑" pitchFamily="34" charset="-120"/>
                  </a:rPr>
                  <a:t>，物体离开地面时克服重力做功的功率为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𝑚𝑔</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r>
                      <a:rPr lang="en-US" altLang="zh-CN" sz="1800" b="0" i="0">
                        <a:solidFill>
                          <a:srgbClr val="000000"/>
                        </a:solidFill>
                        <a:latin typeface="Cambria Math" pitchFamily="34" charset="0"/>
                        <a:ea typeface="Cambria Math" pitchFamily="34" charset="-122"/>
                        <a:cs typeface="Cambria Math" pitchFamily="34" charset="-120"/>
                      </a:rPr>
                      <m:t>=50</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W</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，故C正确</a:t>
                </a:r>
                <a:r>
                  <a:rPr lang="en-US" altLang="zh-CN" sz="1800" b="0" i="0">
                    <a:solidFill>
                      <a:srgbClr val="000000"/>
                    </a:solidFill>
                    <a:latin typeface="微软雅黑" pitchFamily="34" charset="0"/>
                    <a:ea typeface="微软雅黑" pitchFamily="34" charset="-122"/>
                    <a:cs typeface="微软雅黑" pitchFamily="34" charset="-120"/>
                  </a:rPr>
                  <a:t>；取地面为零</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势能面</a:t>
                </a:r>
                <a:r>
                  <a:rPr lang="en-US" altLang="zh-CN" sz="1800" b="0" i="0" dirty="0">
                    <a:solidFill>
                      <a:srgbClr val="000000"/>
                    </a:solidFill>
                    <a:latin typeface="微软雅黑" pitchFamily="34" charset="0"/>
                    <a:ea typeface="微软雅黑" pitchFamily="34" charset="-122"/>
                    <a:cs typeface="微软雅黑" pitchFamily="34" charset="-120"/>
                  </a:rPr>
                  <a:t>，由机械能守恒定律可得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𝑚𝑔</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h</m:t>
                        </m:r>
                      </m:e>
                      <m:sub>
                        <m:r>
                          <m:rPr>
                            <m:sty m:val="p"/>
                          </m:rPr>
                          <a:rPr lang="en-US" altLang="zh-CN" sz="1800" b="0" i="0">
                            <a:solidFill>
                              <a:srgbClr val="000000"/>
                            </a:solidFill>
                            <a:latin typeface="Cambria Math" pitchFamily="34" charset="0"/>
                            <a:ea typeface="Cambria Math" pitchFamily="34" charset="-122"/>
                            <a:cs typeface="Cambria Math" pitchFamily="34" charset="-120"/>
                          </a:rPr>
                          <m:t>m</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𝐸</m:t>
                        </m:r>
                      </m:e>
                      <m:sub>
                        <m:r>
                          <m:rPr>
                            <m:sty m:val="p"/>
                          </m:rPr>
                          <a:rPr lang="en-US" altLang="zh-CN" sz="1800" b="0" i="0">
                            <a:solidFill>
                              <a:srgbClr val="000000"/>
                            </a:solidFill>
                            <a:latin typeface="Cambria Math" pitchFamily="34" charset="0"/>
                            <a:ea typeface="Cambria Math" pitchFamily="34" charset="-122"/>
                            <a:cs typeface="Cambria Math" pitchFamily="34" charset="-120"/>
                          </a:rPr>
                          <m:t>k</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，则物体离开地面后上升的最大高度为</a:t>
                </a:r>
              </a:p>
              <a:p>
                <a:pPr latinLnBrk="1">
                  <a:lnSpc>
                    <a:spcPts val="3300"/>
                  </a:lnSpc>
                </a:pPr>
                <a14:m>
                  <m:oMath xmlns:m="http://schemas.openxmlformats.org/officeDocument/2006/math">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h</m:t>
                        </m:r>
                      </m:e>
                      <m:sub>
                        <m:r>
                          <m:rPr>
                            <m:sty m:val="p"/>
                          </m:rPr>
                          <a:rPr lang="en-US" altLang="zh-CN" b="0" i="0">
                            <a:solidFill>
                              <a:srgbClr val="000000"/>
                            </a:solidFill>
                            <a:latin typeface="Cambria Math" pitchFamily="34" charset="0"/>
                            <a:ea typeface="Cambria Math" pitchFamily="34" charset="-122"/>
                            <a:cs typeface="Cambria Math" pitchFamily="34" charset="-120"/>
                          </a:rPr>
                          <m:t>m</m:t>
                        </m:r>
                      </m:sub>
                    </m:sSub>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𝐸</m:t>
                            </m:r>
                          </m:e>
                          <m:sub>
                            <m:r>
                              <m:rPr>
                                <m:sty m:val="p"/>
                              </m:rPr>
                              <a:rPr lang="en-US" altLang="zh-CN" b="0" i="0">
                                <a:solidFill>
                                  <a:srgbClr val="000000"/>
                                </a:solidFill>
                                <a:latin typeface="Cambria Math" pitchFamily="34" charset="0"/>
                                <a:ea typeface="Cambria Math" pitchFamily="34" charset="-122"/>
                                <a:cs typeface="Cambria Math" pitchFamily="34" charset="-120"/>
                              </a:rPr>
                              <m:t>k</m:t>
                            </m:r>
                          </m:sub>
                        </m:sSub>
                      </m:num>
                      <m:den>
                        <m:r>
                          <a:rPr lang="en-US" altLang="zh-CN" b="0" i="0">
                            <a:solidFill>
                              <a:srgbClr val="000000"/>
                            </a:solidFill>
                            <a:latin typeface="Cambria Math" pitchFamily="34" charset="0"/>
                            <a:ea typeface="Cambria Math" pitchFamily="34" charset="-122"/>
                            <a:cs typeface="Cambria Math" pitchFamily="34" charset="-120"/>
                          </a:rPr>
                          <m:t>𝑚𝑔</m:t>
                        </m:r>
                      </m:den>
                    </m:f>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25</m:t>
                        </m:r>
                      </m:num>
                      <m:den>
                        <m:r>
                          <a:rPr lang="en-US" altLang="zh-CN" b="0" i="0">
                            <a:solidFill>
                              <a:srgbClr val="000000"/>
                            </a:solidFill>
                            <a:latin typeface="Cambria Math" pitchFamily="34" charset="0"/>
                            <a:ea typeface="Cambria Math" pitchFamily="34" charset="-122"/>
                            <a:cs typeface="Cambria Math" pitchFamily="34" charset="-120"/>
                          </a:rPr>
                          <m:t>0.5×10</m:t>
                        </m:r>
                      </m:den>
                    </m:f>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m</m:t>
                    </m:r>
                    <m:r>
                      <a:rPr lang="en-US" altLang="zh-CN" b="0" i="0">
                        <a:solidFill>
                          <a:srgbClr val="000000"/>
                        </a:solidFill>
                        <a:latin typeface="Cambria Math" pitchFamily="34" charset="0"/>
                        <a:ea typeface="Cambria Math" pitchFamily="34" charset="-122"/>
                        <a:cs typeface="Cambria Math" pitchFamily="34" charset="-120"/>
                      </a:rPr>
                      <m:t>=5</m:t>
                    </m:r>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m</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，故D错误.</a:t>
                </a:r>
                <a:endParaRPr lang="en-US" altLang="zh-CN" dirty="0"/>
              </a:p>
            </p:txBody>
          </p:sp>
        </mc:Choice>
        <mc:Fallback>
          <p:sp>
            <p:nvSpPr>
              <p:cNvPr id="2" name="QC_4_AS.27_1#8ac191c03?vop=1&amp;pid=98b6af1d4&amp;color=0,0,0&amp;vtp=1&amp;bt=1&amp;bbb=1&amp;hb=1"/>
              <p:cNvSpPr>
                <a:spLocks noRot="1" noChangeAspect="1" noMove="1" noResize="1" noEditPoints="1" noAdjustHandles="1" noChangeArrowheads="1" noChangeShapeType="1" noTextEdit="1"/>
              </p:cNvSpPr>
              <p:nvPr/>
            </p:nvSpPr>
            <p:spPr>
              <a:xfrm>
                <a:off x="832104" y="1512000"/>
                <a:ext cx="10533888" cy="2579434"/>
              </a:xfrm>
              <a:prstGeom prst="rect">
                <a:avLst/>
              </a:prstGeom>
              <a:blipFill>
                <a:blip r:embed="rId3"/>
                <a:stretch>
                  <a:fillRect l="-1389" r="-926" b="-2600"/>
                </a:stretch>
              </a:blipFill>
              <a:ln/>
            </p:spPr>
            <p:txBody>
              <a:bodyPr/>
              <a:lstStyle/>
              <a:p>
                <a:r>
                  <a:rPr lang="zh-CN" altLang="en-US">
                    <a:noFill/>
                  </a:rPr>
                  <a:t> </a:t>
                </a:r>
              </a:p>
            </p:txBody>
          </p:sp>
        </mc:Fallback>
      </mc:AlternateContent>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28_1#d4e7e9438?vop=1&amp;pid=98b6af1d4&amp;color=0,0,0&amp;vtp=1&amp;bt=1&amp;bbb=1&amp;hb=1"/>
              <p:cNvSpPr/>
              <p:nvPr/>
            </p:nvSpPr>
            <p:spPr>
              <a:xfrm>
                <a:off x="832104" y="1512000"/>
                <a:ext cx="10533888" cy="11893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9.</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如图1所示，在蹦极游戏中，游戏者身系一根原长为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𝐿</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、弹性优良的轻柔蹦极绳</a:t>
                </a:r>
                <a:r>
                  <a:rPr lang="en-US" altLang="zh-CN" sz="1800" b="0" i="0">
                    <a:solidFill>
                      <a:srgbClr val="000000"/>
                    </a:solidFill>
                    <a:latin typeface="微软雅黑" pitchFamily="34" charset="0"/>
                    <a:ea typeface="微软雅黑" pitchFamily="34" charset="-122"/>
                    <a:cs typeface="微软雅黑" pitchFamily="34" charset="-120"/>
                  </a:rPr>
                  <a:t>，从水面上方的高台由</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静止开始下落</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1.5</m:t>
                    </m:r>
                    <m:r>
                      <a:rPr lang="en-US" altLang="zh-CN" sz="1800" b="0" i="0">
                        <a:solidFill>
                          <a:srgbClr val="000000"/>
                        </a:solidFill>
                        <a:latin typeface="Cambria Math" pitchFamily="34" charset="0"/>
                        <a:ea typeface="Cambria Math" pitchFamily="34" charset="-122"/>
                        <a:cs typeface="Cambria Math" pitchFamily="34" charset="-120"/>
                      </a:rPr>
                      <m:t>𝐿</m:t>
                    </m:r>
                  </m:oMath>
                </a14:m>
                <a:r>
                  <a:rPr lang="en-US" altLang="zh-CN" sz="1800" b="0" i="0" dirty="0">
                    <a:solidFill>
                      <a:srgbClr val="000000"/>
                    </a:solidFill>
                    <a:latin typeface="微软雅黑" pitchFamily="34" charset="0"/>
                    <a:ea typeface="微软雅黑" pitchFamily="34" charset="-122"/>
                    <a:cs typeface="微软雅黑" pitchFamily="34" charset="-120"/>
                  </a:rPr>
                  <a:t>到达最低点过程中，游戏者所受的合外力</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𝐹</m:t>
                    </m:r>
                  </m:oMath>
                </a14:m>
                <a:r>
                  <a:rPr lang="en-US" altLang="zh-CN" sz="1800" b="0" i="0" dirty="0">
                    <a:solidFill>
                      <a:srgbClr val="000000"/>
                    </a:solidFill>
                    <a:latin typeface="微软雅黑" pitchFamily="34" charset="0"/>
                    <a:ea typeface="微软雅黑" pitchFamily="34" charset="-122"/>
                    <a:cs typeface="微软雅黑" pitchFamily="34" charset="-120"/>
                  </a:rPr>
                  <a:t>随位移</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变化规律如图2所示</a:t>
                </a:r>
                <a:r>
                  <a:rPr lang="en-US" altLang="zh-CN" sz="1800" b="0" i="0">
                    <a:solidFill>
                      <a:srgbClr val="000000"/>
                    </a:solidFill>
                    <a:latin typeface="微软雅黑" pitchFamily="34" charset="0"/>
                    <a:ea typeface="微软雅黑" pitchFamily="34" charset="-122"/>
                    <a:cs typeface="微软雅黑" pitchFamily="34" charset="-120"/>
                  </a:rPr>
                  <a:t>.空气阻力忽略不</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计</a:t>
                </a:r>
                <a:r>
                  <a:rPr lang="en-US" altLang="zh-CN" b="0" i="0" dirty="0">
                    <a:solidFill>
                      <a:srgbClr val="000000"/>
                    </a:solidFill>
                    <a:latin typeface="微软雅黑" pitchFamily="34" charset="0"/>
                    <a:ea typeface="微软雅黑" pitchFamily="34" charset="-122"/>
                    <a:cs typeface="微软雅黑" pitchFamily="34" charset="-120"/>
                  </a:rPr>
                  <a:t>，游戏者可视为质点，整个过程视为在竖直线上运动，</a:t>
                </a:r>
                <a:r>
                  <a:rPr lang="en-US" altLang="zh-CN" b="0" i="0">
                    <a:solidFill>
                      <a:srgbClr val="000000"/>
                    </a:solidFill>
                    <a:latin typeface="微软雅黑" pitchFamily="34" charset="0"/>
                    <a:ea typeface="微软雅黑" pitchFamily="34" charset="-122"/>
                    <a:cs typeface="微软雅黑" pitchFamily="34" charset="-120"/>
                  </a:rPr>
                  <a:t>下列说法正确的是(</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4_BD.28_1#d4e7e9438?vop=1&amp;pid=98b6af1d4&amp;color=0,0,0&amp;vtp=1&amp;bt=1&amp;bbb=1&amp;hb=1"/>
              <p:cNvSpPr>
                <a:spLocks noRot="1" noChangeAspect="1" noMove="1" noResize="1" noEditPoints="1" noAdjustHandles="1" noChangeArrowheads="1" noChangeShapeType="1" noTextEdit="1"/>
              </p:cNvSpPr>
              <p:nvPr/>
            </p:nvSpPr>
            <p:spPr>
              <a:xfrm>
                <a:off x="832104" y="1512000"/>
                <a:ext cx="10533888" cy="1189355"/>
              </a:xfrm>
              <a:prstGeom prst="rect">
                <a:avLst/>
              </a:prstGeom>
              <a:blipFill>
                <a:blip r:embed="rId3"/>
                <a:stretch>
                  <a:fillRect l="-1389" r="-1100" b="-12308"/>
                </a:stretch>
              </a:blipFill>
              <a:ln/>
            </p:spPr>
            <p:txBody>
              <a:bodyPr/>
              <a:lstStyle/>
              <a:p>
                <a:r>
                  <a:rPr lang="zh-CN" altLang="en-US">
                    <a:noFill/>
                  </a:rPr>
                  <a:t> </a:t>
                </a:r>
              </a:p>
            </p:txBody>
          </p:sp>
        </mc:Fallback>
      </mc:AlternateContent>
      <p:sp>
        <p:nvSpPr>
          <p:cNvPr id="3" name="QC_4_AN.29_1#d4e7e9438.bracket?vop=1&amp;pid=98b6af1d4&amp;color=0,0,0&amp;vpa=9&amp;vtp=1&amp;bbb=1"/>
          <p:cNvSpPr/>
          <p:nvPr/>
        </p:nvSpPr>
        <p:spPr>
          <a:xfrm>
            <a:off x="8584660" y="2336865"/>
            <a:ext cx="4968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AC</a:t>
            </a:r>
            <a:endParaRPr lang="en-US" altLang="zh-CN" dirty="0"/>
          </a:p>
        </p:txBody>
      </p:sp>
      <p:pic>
        <p:nvPicPr>
          <p:cNvPr id="4" name="QC_4_BD.28_3#d4e7e9438?iti=3&amp;htil=1&amp;vop=1&amp;pid=98b6af1d4&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2843784" y="3081720"/>
            <a:ext cx="1234440" cy="106070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4_BD.28_4#d4e7e9438?iti=4&amp;htil=1&amp;vop=1&amp;pid=98b6af1d4&amp;color=0,0,0&amp;tib=255,255,255&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7900416" y="2834832"/>
            <a:ext cx="1664208" cy="130759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C_4_BD.28_5#d4e7e9438?iti=3&amp;htil=1&amp;vop=1&amp;pid=98b6af1d4&amp;color=0,0,0&amp;vtp=1&amp;bbb=1"/>
          <p:cNvSpPr/>
          <p:nvPr/>
        </p:nvSpPr>
        <p:spPr>
          <a:xfrm>
            <a:off x="3253835" y="4269424"/>
            <a:ext cx="414338" cy="767080"/>
          </a:xfrm>
          <a:prstGeom prst="rect">
            <a:avLst/>
          </a:prstGeom>
          <a:noFill/>
          <a:ln/>
        </p:spPr>
        <p:txBody>
          <a:bodyPr wrap="none" lIns="0" tIns="0" rIns="0" bIns="0" rtlCol="0" anchor="t"/>
          <a:lstStyle/>
          <a:p>
            <a:pPr algn="ctr" latinLnBrk="1">
              <a:lnSpc>
                <a:spcPts val="3100"/>
              </a:lnSpc>
            </a:pPr>
            <a:r>
              <a:rPr lang="en-US" altLang="zh-CN" sz="1800" b="0" i="0" dirty="0">
                <a:solidFill>
                  <a:srgbClr val="000000"/>
                </a:solidFill>
                <a:latin typeface="微软雅黑" pitchFamily="34" charset="0"/>
                <a:ea typeface="微软雅黑" pitchFamily="34" charset="-122"/>
                <a:cs typeface="微软雅黑" pitchFamily="34" charset="-120"/>
              </a:rPr>
              <a:t>图1</a:t>
            </a:r>
            <a:endParaRPr lang="en-US" altLang="zh-CN" sz="1800" dirty="0"/>
          </a:p>
        </p:txBody>
      </p:sp>
      <p:sp>
        <p:nvSpPr>
          <p:cNvPr id="7" name="QC_4_BD.28_6#d4e7e9438?iti=4&amp;htil=1&amp;vop=1&amp;pid=98b6af1d4&amp;color=0,0,0&amp;vtp=1&amp;bbb=1"/>
          <p:cNvSpPr/>
          <p:nvPr/>
        </p:nvSpPr>
        <p:spPr>
          <a:xfrm>
            <a:off x="8525351" y="4269424"/>
            <a:ext cx="414338" cy="767080"/>
          </a:xfrm>
          <a:prstGeom prst="rect">
            <a:avLst/>
          </a:prstGeom>
          <a:noFill/>
          <a:ln/>
        </p:spPr>
        <p:txBody>
          <a:bodyPr wrap="none" lIns="0" tIns="0" rIns="0" bIns="0" rtlCol="0" anchor="t"/>
          <a:lstStyle/>
          <a:p>
            <a:pPr algn="ctr" latinLnBrk="1">
              <a:lnSpc>
                <a:spcPts val="3100"/>
              </a:lnSpc>
            </a:pPr>
            <a:r>
              <a:rPr lang="en-US" altLang="zh-CN" sz="1800" b="0" i="0" dirty="0">
                <a:solidFill>
                  <a:srgbClr val="000000"/>
                </a:solidFill>
                <a:latin typeface="微软雅黑" pitchFamily="34" charset="0"/>
                <a:ea typeface="微软雅黑" pitchFamily="34" charset="-122"/>
                <a:cs typeface="微软雅黑" pitchFamily="34" charset="-120"/>
              </a:rPr>
              <a:t>图2</a:t>
            </a:r>
            <a:endParaRPr lang="en-US" altLang="zh-CN" sz="1800" dirty="0"/>
          </a:p>
        </p:txBody>
      </p:sp>
      <mc:AlternateContent xmlns:mc="http://schemas.openxmlformats.org/markup-compatibility/2006">
        <mc:Choice xmlns:a14="http://schemas.microsoft.com/office/drawing/2010/main" Requires="a14">
          <p:sp>
            <p:nvSpPr>
              <p:cNvPr id="8" name="QC_4_BD.28_7#d4e7e9438.choices?vop=1&amp;pid=98b6af1d4&amp;color=0,0,0&amp;vtp=1&amp;bbb=1"/>
              <p:cNvSpPr/>
              <p:nvPr/>
            </p:nvSpPr>
            <p:spPr>
              <a:xfrm>
                <a:off x="832104" y="4638232"/>
                <a:ext cx="10533888" cy="778510"/>
              </a:xfrm>
              <a:prstGeom prst="rect">
                <a:avLst/>
              </a:prstGeom>
              <a:noFill/>
              <a:ln/>
            </p:spPr>
            <p:txBody>
              <a:bodyPr wrap="none" lIns="0" tIns="0" rIns="0" bIns="0" rtlCol="0" anchor="t"/>
              <a:lstStyle/>
              <a:p>
                <a:pPr latinLnBrk="1">
                  <a:lnSpc>
                    <a:spcPts val="3400"/>
                  </a:lnSpc>
                  <a:tabLst>
                    <a:tab pos="5374894"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蹦极绳的劲度系数为</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5</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a:rPr lang="en-US" altLang="zh-CN" sz="1800" b="0" i="0">
                                <a:solidFill>
                                  <a:srgbClr val="000000"/>
                                </a:solidFill>
                                <a:latin typeface="Cambria Math" pitchFamily="34" charset="0"/>
                                <a:ea typeface="Cambria Math" pitchFamily="34" charset="-122"/>
                                <a:cs typeface="Cambria Math" pitchFamily="34" charset="-120"/>
                              </a:rPr>
                              <m:t>0</m:t>
                            </m:r>
                          </m:sub>
                        </m:sSub>
                      </m:num>
                      <m:den>
                        <m:r>
                          <a:rPr lang="en-US" altLang="zh-CN" sz="1800" b="0" i="0">
                            <a:solidFill>
                              <a:srgbClr val="000000"/>
                            </a:solidFill>
                            <a:latin typeface="Cambria Math" pitchFamily="34" charset="0"/>
                            <a:ea typeface="Cambria Math" pitchFamily="34" charset="-122"/>
                            <a:cs typeface="Cambria Math" pitchFamily="34" charset="-120"/>
                          </a:rPr>
                          <m:t>𝐿</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整个过程中游戏者机械能守恒</a:t>
                </a:r>
                <a:endParaRPr lang="en-US" altLang="zh-CN" sz="1800" dirty="0"/>
              </a:p>
              <a:p>
                <a:pPr latinLnBrk="1">
                  <a:lnSpc>
                    <a:spcPts val="3100"/>
                  </a:lnSpc>
                  <a:tabLst>
                    <a:tab pos="5374894" algn="l"/>
                  </a:tabLst>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游戏者的最大动能为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1.1</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a:rPr lang="en-US" altLang="zh-CN" sz="1800" b="0" i="0">
                            <a:solidFill>
                              <a:srgbClr val="000000"/>
                            </a:solidFill>
                            <a:latin typeface="Cambria Math" pitchFamily="34" charset="0"/>
                            <a:ea typeface="Cambria Math" pitchFamily="34" charset="-122"/>
                            <a:cs typeface="Cambria Math" pitchFamily="34" charset="-120"/>
                          </a:rPr>
                          <m:t>0</m:t>
                        </m:r>
                      </m:sub>
                    </m:sSub>
                    <m:r>
                      <a:rPr lang="en-US" altLang="zh-CN" sz="1800" b="0" i="0">
                        <a:solidFill>
                          <a:srgbClr val="000000"/>
                        </a:solidFill>
                        <a:latin typeface="Cambria Math" pitchFamily="34" charset="0"/>
                        <a:ea typeface="Cambria Math" pitchFamily="34" charset="-122"/>
                        <a:cs typeface="Cambria Math" pitchFamily="34" charset="-120"/>
                      </a:rPr>
                      <m:t>𝐿</m:t>
                    </m:r>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在最低点处蹦极绳的弹性势能为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0.5</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a:rPr lang="en-US" altLang="zh-CN" sz="1800" b="0" i="0">
                            <a:solidFill>
                              <a:srgbClr val="000000"/>
                            </a:solidFill>
                            <a:latin typeface="Cambria Math" pitchFamily="34" charset="0"/>
                            <a:ea typeface="Cambria Math" pitchFamily="34" charset="-122"/>
                            <a:cs typeface="Cambria Math" pitchFamily="34" charset="-120"/>
                          </a:rPr>
                          <m:t>0</m:t>
                        </m:r>
                      </m:sub>
                    </m:sSub>
                    <m:r>
                      <a:rPr lang="en-US" altLang="zh-CN" sz="1800" b="0" i="0">
                        <a:solidFill>
                          <a:srgbClr val="000000"/>
                        </a:solidFill>
                        <a:latin typeface="Cambria Math" pitchFamily="34" charset="0"/>
                        <a:ea typeface="Cambria Math" pitchFamily="34" charset="-122"/>
                        <a:cs typeface="Cambria Math" pitchFamily="34" charset="-120"/>
                      </a:rPr>
                      <m:t>𝐿</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p:txBody>
          </p:sp>
        </mc:Choice>
        <mc:Fallback>
          <p:sp>
            <p:nvSpPr>
              <p:cNvPr id="8" name="QC_4_BD.28_7#d4e7e9438.choices?vop=1&amp;pid=98b6af1d4&amp;color=0,0,0&amp;vtp=1&amp;bbb=1"/>
              <p:cNvSpPr>
                <a:spLocks noRot="1" noChangeAspect="1" noMove="1" noResize="1" noEditPoints="1" noAdjustHandles="1" noChangeArrowheads="1" noChangeShapeType="1" noTextEdit="1"/>
              </p:cNvSpPr>
              <p:nvPr/>
            </p:nvSpPr>
            <p:spPr>
              <a:xfrm>
                <a:off x="832104" y="4638232"/>
                <a:ext cx="10533888" cy="778510"/>
              </a:xfrm>
              <a:prstGeom prst="rect">
                <a:avLst/>
              </a:prstGeom>
              <a:blipFill>
                <a:blip r:embed="rId6"/>
                <a:stretch>
                  <a:fillRect l="-1389" b="-17969"/>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2#8d74e6992.fixed?pid=05e70509a&amp;color=255,240,0&amp;vtp=1&amp;bbb=1"/>
          <p:cNvSpPr/>
          <p:nvPr/>
        </p:nvSpPr>
        <p:spPr>
          <a:xfrm>
            <a:off x="0" y="1618488"/>
            <a:ext cx="12188952" cy="896112"/>
          </a:xfrm>
          <a:prstGeom prst="rect">
            <a:avLst/>
          </a:prstGeom>
          <a:noFill/>
          <a:ln/>
        </p:spPr>
        <p:txBody>
          <a:bodyPr wrap="none" lIns="0" tIns="0" rIns="0" bIns="0" rtlCol="0" anchor="ctr"/>
          <a:lstStyle/>
          <a:p>
            <a:pPr algn="ctr" latinLnBrk="1">
              <a:lnSpc>
                <a:spcPts val="5400"/>
              </a:lnSpc>
            </a:pPr>
            <a:r>
              <a:rPr lang="en-US" altLang="zh-CN" sz="4400" b="1" i="0" dirty="0">
                <a:solidFill>
                  <a:srgbClr val="FFF000"/>
                </a:solidFill>
                <a:latin typeface="微软雅黑" pitchFamily="34" charset="0"/>
                <a:ea typeface="微软雅黑" pitchFamily="34" charset="-122"/>
                <a:cs typeface="微软雅黑" pitchFamily="34" charset="-120"/>
              </a:rPr>
              <a:t>第八章</a:t>
            </a:r>
            <a:r>
              <a:rPr lang="en-US" altLang="zh-CN" sz="4400" b="1" i="0" dirty="0">
                <a:solidFill>
                  <a:srgbClr val="FFF000"/>
                </a:solidFill>
                <a:latin typeface="SimSun" pitchFamily="34" charset="0"/>
                <a:ea typeface="SimSun" pitchFamily="34" charset="-122"/>
                <a:cs typeface="SimSun" pitchFamily="34" charset="-120"/>
              </a:rPr>
              <a:t> </a:t>
            </a:r>
            <a:r>
              <a:rPr lang="en-US" altLang="zh-CN" sz="4400" b="1" i="0" dirty="0">
                <a:solidFill>
                  <a:srgbClr val="FFF000"/>
                </a:solidFill>
                <a:latin typeface="微软雅黑" pitchFamily="34" charset="0"/>
                <a:ea typeface="微软雅黑" pitchFamily="34" charset="-122"/>
                <a:cs typeface="微软雅黑" pitchFamily="34" charset="-120"/>
              </a:rPr>
              <a:t>机械能守恒定律</a:t>
            </a:r>
            <a:endParaRPr lang="en-US" altLang="zh-CN" sz="4400" dirty="0"/>
          </a:p>
        </p:txBody>
      </p:sp>
      <p:sp>
        <p:nvSpPr>
          <p:cNvPr id="3" name="C_2_BD#8d74e6992.fixed?pid=05e70509a&amp;color=255,255,255&amp;vtp=1&amp;bbb=1"/>
          <p:cNvSpPr/>
          <p:nvPr/>
        </p:nvSpPr>
        <p:spPr>
          <a:xfrm>
            <a:off x="0" y="2880360"/>
            <a:ext cx="12188952" cy="649224"/>
          </a:xfrm>
          <a:prstGeom prst="rect">
            <a:avLst/>
          </a:prstGeom>
          <a:noFill/>
          <a:ln/>
        </p:spPr>
        <p:txBody>
          <a:bodyPr wrap="none" lIns="0" tIns="0" rIns="0" bIns="0" rtlCol="0" anchor="ctr"/>
          <a:lstStyle/>
          <a:p>
            <a:pPr algn="ctr" latinLnBrk="1">
              <a:lnSpc>
                <a:spcPts val="3900"/>
              </a:lnSpc>
            </a:pPr>
            <a:r>
              <a:rPr lang="en-US" altLang="zh-CN" sz="3200" b="0" i="0" dirty="0">
                <a:solidFill>
                  <a:srgbClr val="FFFFFF"/>
                </a:solidFill>
                <a:latin typeface="微软雅黑" pitchFamily="34" charset="0"/>
                <a:ea typeface="微软雅黑" pitchFamily="34" charset="-122"/>
                <a:cs typeface="微软雅黑" pitchFamily="34" charset="-120"/>
              </a:rPr>
              <a:t>全章上分</a:t>
            </a:r>
            <a:endParaRPr lang="en-US" altLang="zh-CN" sz="3200" dirty="0"/>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30_1#d4e7e9438?vop=1&amp;pid=98b6af1d4&amp;color=0,0,0&amp;vtp=1&amp;bt=1&amp;bbb=1&amp;hb=1"/>
              <p:cNvSpPr/>
              <p:nvPr/>
            </p:nvSpPr>
            <p:spPr>
              <a:xfrm>
                <a:off x="832104" y="1508760"/>
                <a:ext cx="10533888" cy="2265490"/>
              </a:xfrm>
              <a:prstGeom prst="rect">
                <a:avLst/>
              </a:prstGeom>
              <a:noFill/>
              <a:ln/>
            </p:spPr>
            <p:txBody>
              <a:bodyPr wrap="none" lIns="0" tIns="0" rIns="0" bIns="0" rtlCol="0" anchor="t"/>
              <a:lstStyle/>
              <a:p>
                <a:pPr algn="l" latinLnBrk="1">
                  <a:lnSpc>
                    <a:spcPts val="3500"/>
                  </a:lnSpc>
                </a:pPr>
                <a:r>
                  <a:rPr lang="en-US" altLang="zh-CN" sz="1800" b="0" i="0" dirty="0">
                    <a:solidFill>
                      <a:srgbClr val="000000"/>
                    </a:solidFill>
                    <a:latin typeface="微软雅黑" pitchFamily="34" charset="0"/>
                    <a:ea typeface="微软雅黑" pitchFamily="34" charset="-122"/>
                    <a:cs typeface="微软雅黑" pitchFamily="34" charset="-120"/>
                  </a:rPr>
                  <a:t>【解析】根据题图2可知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𝐺</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a:rPr lang="en-US" altLang="zh-CN" sz="1800" b="0" i="0">
                            <a:solidFill>
                              <a:srgbClr val="000000"/>
                            </a:solidFill>
                            <a:latin typeface="Cambria Math" pitchFamily="34" charset="0"/>
                            <a:ea typeface="Cambria Math" pitchFamily="34" charset="-122"/>
                            <a:cs typeface="Cambria Math" pitchFamily="34" charset="-120"/>
                          </a:rPr>
                          <m:t>0</m:t>
                        </m:r>
                      </m:sub>
                    </m:sSub>
                  </m:oMath>
                </a14:m>
                <a:r>
                  <a:rPr lang="en-US" altLang="zh-CN" sz="1800" b="0" i="0" dirty="0">
                    <a:solidFill>
                      <a:srgbClr val="000000"/>
                    </a:solidFill>
                    <a:latin typeface="微软雅黑" pitchFamily="34" charset="0"/>
                    <a:ea typeface="微软雅黑" pitchFamily="34" charset="-122"/>
                    <a:cs typeface="微软雅黑" pitchFamily="34" charset="-120"/>
                  </a:rPr>
                  <a:t>，当合力为零时，满足</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𝐺</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𝑘</m:t>
                    </m:r>
                    <m:d>
                      <m: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sz="1800" b="0" i="0">
                            <a:solidFill>
                              <a:srgbClr val="000000"/>
                            </a:solidFill>
                            <a:latin typeface="Cambria Math" pitchFamily="34" charset="0"/>
                            <a:ea typeface="Cambria Math" pitchFamily="34" charset="-122"/>
                            <a:cs typeface="Cambria Math" pitchFamily="34" charset="-120"/>
                          </a:rPr>
                          <m:t>1.2</m:t>
                        </m:r>
                        <m:r>
                          <a:rPr lang="en-US" altLang="zh-CN" sz="1800" b="0" i="0">
                            <a:solidFill>
                              <a:srgbClr val="000000"/>
                            </a:solidFill>
                            <a:latin typeface="Cambria Math" pitchFamily="34" charset="0"/>
                            <a:ea typeface="Cambria Math" pitchFamily="34" charset="-122"/>
                            <a:cs typeface="Cambria Math" pitchFamily="34" charset="-120"/>
                          </a:rPr>
                          <m:t>𝐿</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𝐿</m:t>
                        </m:r>
                      </m:e>
                    </m:d>
                  </m:oMath>
                </a14:m>
                <a:r>
                  <a:rPr lang="en-US" altLang="zh-CN" sz="1800" b="0" i="0" dirty="0">
                    <a:solidFill>
                      <a:srgbClr val="000000"/>
                    </a:solidFill>
                    <a:latin typeface="微软雅黑" pitchFamily="34" charset="0"/>
                    <a:ea typeface="微软雅黑" pitchFamily="34" charset="-122"/>
                    <a:cs typeface="微软雅黑" pitchFamily="34" charset="-120"/>
                  </a:rPr>
                  <a:t>，解得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𝑘</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a:rPr lang="en-US" altLang="zh-CN" sz="1800" b="0" i="0">
                                <a:solidFill>
                                  <a:srgbClr val="000000"/>
                                </a:solidFill>
                                <a:latin typeface="Cambria Math" pitchFamily="34" charset="0"/>
                                <a:ea typeface="Cambria Math" pitchFamily="34" charset="-122"/>
                                <a:cs typeface="Cambria Math" pitchFamily="34" charset="-120"/>
                              </a:rPr>
                              <m:t>0</m:t>
                            </m:r>
                          </m:sub>
                        </m:sSub>
                      </m:num>
                      <m:den>
                        <m:r>
                          <a:rPr lang="en-US" altLang="zh-CN" sz="1800" b="0" i="0">
                            <a:solidFill>
                              <a:srgbClr val="000000"/>
                            </a:solidFill>
                            <a:latin typeface="Cambria Math" pitchFamily="34" charset="0"/>
                            <a:ea typeface="Cambria Math" pitchFamily="34" charset="-122"/>
                            <a:cs typeface="Cambria Math" pitchFamily="34" charset="-120"/>
                          </a:rPr>
                          <m:t>0.2</m:t>
                        </m:r>
                        <m:r>
                          <a:rPr lang="en-US" altLang="zh-CN" sz="1800" b="0" i="0">
                            <a:solidFill>
                              <a:srgbClr val="000000"/>
                            </a:solidFill>
                            <a:latin typeface="Cambria Math" pitchFamily="34" charset="0"/>
                            <a:ea typeface="Cambria Math" pitchFamily="34" charset="-122"/>
                            <a:cs typeface="Cambria Math" pitchFamily="34" charset="-120"/>
                          </a:rPr>
                          <m:t>𝐿</m:t>
                        </m:r>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5</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a:rPr lang="en-US" altLang="zh-CN" sz="1800" b="0" i="0">
                                <a:solidFill>
                                  <a:srgbClr val="000000"/>
                                </a:solidFill>
                                <a:latin typeface="Cambria Math" pitchFamily="34" charset="0"/>
                                <a:ea typeface="Cambria Math" pitchFamily="34" charset="-122"/>
                                <a:cs typeface="Cambria Math" pitchFamily="34" charset="-120"/>
                              </a:rPr>
                              <m:t>0</m:t>
                            </m:r>
                          </m:sub>
                        </m:sSub>
                      </m:num>
                      <m:den>
                        <m:r>
                          <a:rPr lang="en-US" altLang="zh-CN" sz="1800" b="0" i="0">
                            <a:solidFill>
                              <a:srgbClr val="000000"/>
                            </a:solidFill>
                            <a:latin typeface="Cambria Math" pitchFamily="34" charset="0"/>
                            <a:ea typeface="Cambria Math" pitchFamily="34" charset="-122"/>
                            <a:cs typeface="Cambria Math" pitchFamily="34" charset="-120"/>
                          </a:rPr>
                          <m:t>𝐿</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，故A正确</a:t>
                </a:r>
                <a:r>
                  <a:rPr lang="en-US" altLang="zh-CN" sz="1800" b="0" i="0">
                    <a:solidFill>
                      <a:srgbClr val="000000"/>
                    </a:solidFill>
                    <a:latin typeface="微软雅黑" pitchFamily="34" charset="0"/>
                    <a:ea typeface="微软雅黑" pitchFamily="34" charset="-122"/>
                    <a:cs typeface="微软雅黑" pitchFamily="34" charset="-120"/>
                  </a:rPr>
                  <a:t>；蹦</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极绳拉力对游戏者做负功</a:t>
                </a:r>
                <a:r>
                  <a:rPr lang="en-US" altLang="zh-CN" sz="1800" b="0" i="0" dirty="0">
                    <a:solidFill>
                      <a:srgbClr val="000000"/>
                    </a:solidFill>
                    <a:latin typeface="微软雅黑" pitchFamily="34" charset="0"/>
                    <a:ea typeface="微软雅黑" pitchFamily="34" charset="-122"/>
                    <a:cs typeface="微软雅黑" pitchFamily="34" charset="-120"/>
                  </a:rPr>
                  <a:t>，游戏者机械能不守恒，故B错误；根据题图2可知，当</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=1.2</m:t>
                    </m:r>
                    <m:r>
                      <a:rPr lang="en-US" altLang="zh-CN" sz="1800" b="0" i="0">
                        <a:solidFill>
                          <a:srgbClr val="000000"/>
                        </a:solidFill>
                        <a:latin typeface="Cambria Math" pitchFamily="34" charset="0"/>
                        <a:ea typeface="Cambria Math" pitchFamily="34" charset="-122"/>
                        <a:cs typeface="Cambria Math" pitchFamily="34" charset="-120"/>
                      </a:rPr>
                      <m:t>𝐿</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时</a:t>
                </a:r>
                <a:r>
                  <a:rPr lang="en-US" altLang="zh-CN" sz="1800" b="0" i="0">
                    <a:solidFill>
                      <a:srgbClr val="000000"/>
                    </a:solidFill>
                    <a:latin typeface="微软雅黑" pitchFamily="34" charset="0"/>
                    <a:ea typeface="微软雅黑" pitchFamily="34" charset="-122"/>
                    <a:cs typeface="微软雅黑" pitchFamily="34" charset="-120"/>
                  </a:rPr>
                  <a:t>，游戏者的动</a:t>
                </a:r>
              </a:p>
              <a:p>
                <a:pPr latinLnBrk="1">
                  <a:lnSpc>
                    <a:spcPts val="4600"/>
                  </a:lnSpc>
                </a:pPr>
                <a:r>
                  <a:rPr lang="en-US" altLang="zh-CN" sz="1800" b="0" i="0">
                    <a:solidFill>
                      <a:srgbClr val="000000"/>
                    </a:solidFill>
                    <a:latin typeface="微软雅黑" pitchFamily="34" charset="0"/>
                    <a:ea typeface="微软雅黑" pitchFamily="34" charset="-122"/>
                    <a:cs typeface="微软雅黑" pitchFamily="34" charset="-120"/>
                  </a:rPr>
                  <a:t>能最大</a:t>
                </a:r>
                <a:r>
                  <a:rPr lang="en-US" altLang="zh-CN" sz="1800" b="0" i="0" dirty="0">
                    <a:solidFill>
                      <a:srgbClr val="000000"/>
                    </a:solidFill>
                    <a:latin typeface="微软雅黑" pitchFamily="34" charset="0"/>
                    <a:ea typeface="微软雅黑" pitchFamily="34" charset="-122"/>
                    <a:cs typeface="微软雅黑" pitchFamily="34" charset="-120"/>
                  </a:rPr>
                  <a:t>，结合动能定理及</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𝐹</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𝑥</m:t>
                    </m:r>
                  </m:oMath>
                </a14:m>
                <a:r>
                  <a:rPr lang="en-US" altLang="zh-CN" sz="1800" b="0" i="0" dirty="0">
                    <a:solidFill>
                      <a:srgbClr val="000000"/>
                    </a:solidFill>
                    <a:latin typeface="微软雅黑" pitchFamily="34" charset="0"/>
                    <a:ea typeface="微软雅黑" pitchFamily="34" charset="-122"/>
                    <a:cs typeface="微软雅黑" pitchFamily="34" charset="-120"/>
                  </a:rPr>
                  <a:t>图线与横轴所围图形面积表示合力做的功，可得</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a:rPr lang="en-US" altLang="zh-CN" sz="1800" b="0" i="0">
                            <a:solidFill>
                              <a:srgbClr val="000000"/>
                            </a:solidFill>
                            <a:latin typeface="Cambria Math" pitchFamily="34" charset="0"/>
                            <a:ea typeface="Cambria Math" pitchFamily="34" charset="-122"/>
                            <a:cs typeface="Cambria Math" pitchFamily="34" charset="-120"/>
                          </a:rPr>
                          <m:t>0</m:t>
                        </m:r>
                      </m:sub>
                    </m:sSub>
                    <m:d>
                      <m: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sz="1800" b="0" i="0">
                            <a:solidFill>
                              <a:srgbClr val="000000"/>
                            </a:solidFill>
                            <a:latin typeface="Cambria Math" pitchFamily="34" charset="0"/>
                            <a:ea typeface="Cambria Math" pitchFamily="34" charset="-122"/>
                            <a:cs typeface="Cambria Math" pitchFamily="34" charset="-120"/>
                          </a:rPr>
                          <m:t>𝐿</m:t>
                        </m:r>
                        <m:r>
                          <a:rPr lang="en-US" altLang="zh-CN" sz="1800" b="0" i="0">
                            <a:solidFill>
                              <a:srgbClr val="000000"/>
                            </a:solidFill>
                            <a:latin typeface="Cambria Math" pitchFamily="34" charset="0"/>
                            <a:ea typeface="Cambria Math" pitchFamily="34" charset="-122"/>
                            <a:cs typeface="Cambria Math" pitchFamily="34" charset="-120"/>
                          </a:rPr>
                          <m:t>+1.2</m:t>
                        </m:r>
                        <m:r>
                          <a:rPr lang="en-US" altLang="zh-CN" sz="1800" b="0" i="0">
                            <a:solidFill>
                              <a:srgbClr val="000000"/>
                            </a:solidFill>
                            <a:latin typeface="Cambria Math" pitchFamily="34" charset="0"/>
                            <a:ea typeface="Cambria Math" pitchFamily="34" charset="-122"/>
                            <a:cs typeface="Cambria Math" pitchFamily="34" charset="-120"/>
                          </a:rPr>
                          <m:t>𝐿</m:t>
                        </m:r>
                      </m:e>
                    </m:d>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𝐸</m:t>
                        </m:r>
                      </m:e>
                      <m:sub>
                        <m:r>
                          <m:rPr>
                            <m:sty m:val="p"/>
                          </m:rPr>
                          <a:rPr lang="en-US" altLang="zh-CN" sz="1800" b="0" i="0">
                            <a:solidFill>
                              <a:srgbClr val="000000"/>
                            </a:solidFill>
                            <a:latin typeface="Cambria Math" pitchFamily="34" charset="0"/>
                            <a:ea typeface="Cambria Math" pitchFamily="34" charset="-122"/>
                            <a:cs typeface="Cambria Math" pitchFamily="34" charset="-120"/>
                          </a:rPr>
                          <m:t>km</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，解</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得</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𝐸</m:t>
                        </m:r>
                      </m:e>
                      <m:sub>
                        <m:r>
                          <m:rPr>
                            <m:sty m:val="p"/>
                          </m:rPr>
                          <a:rPr lang="en-US" altLang="zh-CN" sz="1800" b="0" i="0">
                            <a:solidFill>
                              <a:srgbClr val="000000"/>
                            </a:solidFill>
                            <a:latin typeface="Cambria Math" pitchFamily="34" charset="0"/>
                            <a:ea typeface="Cambria Math" pitchFamily="34" charset="-122"/>
                            <a:cs typeface="Cambria Math" pitchFamily="34" charset="-120"/>
                          </a:rPr>
                          <m:t>km</m:t>
                        </m:r>
                      </m:sub>
                    </m:sSub>
                    <m:r>
                      <a:rPr lang="en-US" altLang="zh-CN" sz="1800" b="0" i="0">
                        <a:solidFill>
                          <a:srgbClr val="000000"/>
                        </a:solidFill>
                        <a:latin typeface="Cambria Math" pitchFamily="34" charset="0"/>
                        <a:ea typeface="Cambria Math" pitchFamily="34" charset="-122"/>
                        <a:cs typeface="Cambria Math" pitchFamily="34" charset="-120"/>
                      </a:rPr>
                      <m:t>=1.1</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a:rPr lang="en-US" altLang="zh-CN" sz="1800" b="0" i="0">
                            <a:solidFill>
                              <a:srgbClr val="000000"/>
                            </a:solidFill>
                            <a:latin typeface="Cambria Math" pitchFamily="34" charset="0"/>
                            <a:ea typeface="Cambria Math" pitchFamily="34" charset="-122"/>
                            <a:cs typeface="Cambria Math" pitchFamily="34" charset="-120"/>
                          </a:rPr>
                          <m:t>0</m:t>
                        </m:r>
                      </m:sub>
                    </m:sSub>
                    <m:r>
                      <a:rPr lang="en-US" altLang="zh-CN" sz="1800" b="0" i="0">
                        <a:solidFill>
                          <a:srgbClr val="000000"/>
                        </a:solidFill>
                        <a:latin typeface="Cambria Math" pitchFamily="34" charset="0"/>
                        <a:ea typeface="Cambria Math" pitchFamily="34" charset="-122"/>
                        <a:cs typeface="Cambria Math" pitchFamily="34" charset="-120"/>
                      </a:rPr>
                      <m:t>𝐿</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，故C正确；游戏者由静止开始下落到达最低点过程中</a:t>
                </a:r>
                <a:r>
                  <a:rPr lang="en-US" altLang="zh-CN" sz="1800" b="0" i="0">
                    <a:solidFill>
                      <a:srgbClr val="000000"/>
                    </a:solidFill>
                    <a:latin typeface="微软雅黑" pitchFamily="34" charset="0"/>
                    <a:ea typeface="微软雅黑" pitchFamily="34" charset="-122"/>
                    <a:cs typeface="微软雅黑" pitchFamily="34" charset="-120"/>
                  </a:rPr>
                  <a:t>，游戏者和蹦极绳组成的系统机械</a:t>
                </a:r>
              </a:p>
              <a:p>
                <a:pPr latinLnBrk="1">
                  <a:lnSpc>
                    <a:spcPts val="3400"/>
                  </a:lnSpc>
                </a:pPr>
                <a:r>
                  <a:rPr lang="en-US" altLang="zh-CN" b="0" i="0">
                    <a:solidFill>
                      <a:srgbClr val="000000"/>
                    </a:solidFill>
                    <a:latin typeface="微软雅黑" pitchFamily="34" charset="0"/>
                    <a:ea typeface="微软雅黑" pitchFamily="34" charset="-122"/>
                    <a:cs typeface="微软雅黑" pitchFamily="34" charset="-120"/>
                  </a:rPr>
                  <a:t>能守恒</a:t>
                </a:r>
                <a:r>
                  <a:rPr lang="en-US" altLang="zh-CN" b="0" i="0" dirty="0">
                    <a:solidFill>
                      <a:srgbClr val="000000"/>
                    </a:solidFill>
                    <a:latin typeface="微软雅黑" pitchFamily="34" charset="0"/>
                    <a:ea typeface="微软雅黑" pitchFamily="34" charset="-122"/>
                    <a:cs typeface="微软雅黑" pitchFamily="34" charset="-120"/>
                  </a:rPr>
                  <a:t>，得</a:t>
                </a:r>
                <a14:m>
                  <m:oMath xmlns:m="http://schemas.openxmlformats.org/officeDocument/2006/math">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𝐸</m:t>
                        </m:r>
                      </m:e>
                      <m:sub>
                        <m:r>
                          <m:rPr>
                            <m:sty m:val="p"/>
                          </m:rPr>
                          <a:rPr lang="en-US" altLang="zh-CN" b="0" i="0">
                            <a:solidFill>
                              <a:srgbClr val="000000"/>
                            </a:solidFill>
                            <a:latin typeface="Cambria Math" pitchFamily="34" charset="0"/>
                            <a:ea typeface="Cambria Math" pitchFamily="34" charset="-122"/>
                            <a:cs typeface="Cambria Math" pitchFamily="34" charset="-120"/>
                          </a:rPr>
                          <m:t>p</m:t>
                        </m:r>
                      </m:sub>
                    </m:sSub>
                  </m:oMath>
                </a14:m>
                <a:r>
                  <a:rPr lang="en-US" altLang="zh-CN" b="0" i="0" dirty="0">
                    <a:solidFill>
                      <a:srgbClr val="000000"/>
                    </a:solidFill>
                    <a:latin typeface="微软雅黑" pitchFamily="34" charset="0"/>
                    <a:ea typeface="微软雅黑" pitchFamily="34" charset="-122"/>
                    <a:cs typeface="微软雅黑" pitchFamily="34" charset="-120"/>
                  </a:rPr>
                  <a:t>弹</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𝐸</m:t>
                        </m:r>
                      </m:e>
                      <m:sub>
                        <m:r>
                          <m:rPr>
                            <m:sty m:val="p"/>
                          </m:rPr>
                          <a:rPr lang="en-US" altLang="zh-CN" b="0" i="0">
                            <a:solidFill>
                              <a:srgbClr val="000000"/>
                            </a:solidFill>
                            <a:latin typeface="Cambria Math" pitchFamily="34" charset="0"/>
                            <a:ea typeface="Cambria Math" pitchFamily="34" charset="-122"/>
                            <a:cs typeface="Cambria Math" pitchFamily="34" charset="-120"/>
                          </a:rPr>
                          <m:t>p</m:t>
                        </m:r>
                        <m:r>
                          <a:rPr lang="en-US" altLang="zh-CN" b="0" i="0">
                            <a:solidFill>
                              <a:srgbClr val="000000"/>
                            </a:solidFill>
                            <a:latin typeface="Cambria Math" pitchFamily="34" charset="0"/>
                            <a:ea typeface="Cambria Math" pitchFamily="34" charset="-122"/>
                            <a:cs typeface="Cambria Math" pitchFamily="34" charset="-120"/>
                          </a:rPr>
                          <m:t>𝐺</m:t>
                        </m:r>
                      </m:sub>
                    </m:sSub>
                    <m:r>
                      <a:rPr lang="en-US" altLang="zh-CN" b="0" i="0">
                        <a:solidFill>
                          <a:srgbClr val="000000"/>
                        </a:solidFill>
                        <a:latin typeface="Cambria Math" pitchFamily="34" charset="0"/>
                        <a:ea typeface="Cambria Math" pitchFamily="34" charset="-122"/>
                        <a:cs typeface="Cambria Math" pitchFamily="34" charset="-120"/>
                      </a:rPr>
                      <m:t>=</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𝐹</m:t>
                        </m:r>
                      </m:e>
                      <m:sub>
                        <m:r>
                          <a:rPr lang="en-US" altLang="zh-CN" b="0" i="0">
                            <a:solidFill>
                              <a:srgbClr val="000000"/>
                            </a:solidFill>
                            <a:latin typeface="Cambria Math" pitchFamily="34" charset="0"/>
                            <a:ea typeface="Cambria Math" pitchFamily="34" charset="-122"/>
                            <a:cs typeface="Cambria Math" pitchFamily="34" charset="-120"/>
                          </a:rPr>
                          <m:t>0</m:t>
                        </m:r>
                      </m:sub>
                    </m:sSub>
                    <m:r>
                      <a:rPr lang="en-US" altLang="zh-CN" b="0" i="0">
                        <a:solidFill>
                          <a:srgbClr val="000000"/>
                        </a:solidFill>
                        <a:latin typeface="Cambria Math" pitchFamily="34" charset="0"/>
                        <a:ea typeface="Cambria Math" pitchFamily="34" charset="-122"/>
                        <a:cs typeface="Cambria Math" pitchFamily="34" charset="-120"/>
                      </a:rPr>
                      <m:t>⋅1.5</m:t>
                    </m:r>
                    <m:r>
                      <a:rPr lang="en-US" altLang="zh-CN" b="0" i="0">
                        <a:solidFill>
                          <a:srgbClr val="000000"/>
                        </a:solidFill>
                        <a:latin typeface="Cambria Math" pitchFamily="34" charset="0"/>
                        <a:ea typeface="Cambria Math" pitchFamily="34" charset="-122"/>
                        <a:cs typeface="Cambria Math" pitchFamily="34" charset="-120"/>
                      </a:rPr>
                      <m:t>𝐿</m:t>
                    </m:r>
                    <m:r>
                      <a:rPr lang="en-US" altLang="zh-CN" b="0" i="0">
                        <a:solidFill>
                          <a:srgbClr val="000000"/>
                        </a:solidFill>
                        <a:latin typeface="Cambria Math" pitchFamily="34" charset="0"/>
                        <a:ea typeface="Cambria Math" pitchFamily="34" charset="-122"/>
                        <a:cs typeface="Cambria Math" pitchFamily="34" charset="-120"/>
                      </a:rPr>
                      <m:t>=1.5</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𝐹</m:t>
                        </m:r>
                      </m:e>
                      <m:sub>
                        <m:r>
                          <a:rPr lang="en-US" altLang="zh-CN" b="0" i="0">
                            <a:solidFill>
                              <a:srgbClr val="000000"/>
                            </a:solidFill>
                            <a:latin typeface="Cambria Math" pitchFamily="34" charset="0"/>
                            <a:ea typeface="Cambria Math" pitchFamily="34" charset="-122"/>
                            <a:cs typeface="Cambria Math" pitchFamily="34" charset="-120"/>
                          </a:rPr>
                          <m:t>0</m:t>
                        </m:r>
                      </m:sub>
                    </m:sSub>
                    <m:r>
                      <a:rPr lang="en-US" altLang="zh-CN" b="0" i="0">
                        <a:solidFill>
                          <a:srgbClr val="000000"/>
                        </a:solidFill>
                        <a:latin typeface="Cambria Math" pitchFamily="34" charset="0"/>
                        <a:ea typeface="Cambria Math" pitchFamily="34" charset="-122"/>
                        <a:cs typeface="Cambria Math" pitchFamily="34" charset="-120"/>
                      </a:rPr>
                      <m:t>𝐿</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，故D错误.</a:t>
                </a:r>
                <a:endParaRPr lang="en-US" altLang="zh-CN" dirty="0"/>
              </a:p>
            </p:txBody>
          </p:sp>
        </mc:Choice>
        <mc:Fallback>
          <p:sp>
            <p:nvSpPr>
              <p:cNvPr id="2" name="QC_4_AS.30_1#d4e7e9438?vop=1&amp;pid=98b6af1d4&amp;color=0,0,0&amp;vtp=1&amp;bt=1&amp;bbb=1&amp;hb=1"/>
              <p:cNvSpPr>
                <a:spLocks noRot="1" noChangeAspect="1" noMove="1" noResize="1" noEditPoints="1" noAdjustHandles="1" noChangeArrowheads="1" noChangeShapeType="1" noTextEdit="1"/>
              </p:cNvSpPr>
              <p:nvPr/>
            </p:nvSpPr>
            <p:spPr>
              <a:xfrm>
                <a:off x="832104" y="1508760"/>
                <a:ext cx="10533888" cy="2265490"/>
              </a:xfrm>
              <a:prstGeom prst="rect">
                <a:avLst/>
              </a:prstGeom>
              <a:blipFill>
                <a:blip r:embed="rId3"/>
                <a:stretch>
                  <a:fillRect l="-1389" r="-1389" b="-5121"/>
                </a:stretch>
              </a:blipFill>
              <a:ln/>
            </p:spPr>
            <p:txBody>
              <a:bodyPr/>
              <a:lstStyle/>
              <a:p>
                <a:r>
                  <a:rPr lang="zh-CN" altLang="en-US">
                    <a:noFill/>
                  </a:rPr>
                  <a:t> </a:t>
                </a:r>
              </a:p>
            </p:txBody>
          </p:sp>
        </mc:Fallback>
      </mc:AlternateContent>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31_1#f01fead78?vop=1&amp;pid=98b6af1d4&amp;color=0,0,0&amp;vtp=1&amp;bt=1&amp;bbb=1&amp;hb=1"/>
              <p:cNvSpPr/>
              <p:nvPr/>
            </p:nvSpPr>
            <p:spPr>
              <a:xfrm>
                <a:off x="832104" y="1512000"/>
                <a:ext cx="10533888" cy="11893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10.</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如图甲所示，竖直平面内固定一光滑的半圆形轨道</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𝐴𝐵𝐶</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点为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𝐴𝐶</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轨道的中点</a:t>
                </a:r>
                <a:r>
                  <a:rPr lang="en-US" altLang="zh-CN" sz="1800" b="0" i="0">
                    <a:solidFill>
                      <a:srgbClr val="000000"/>
                    </a:solidFill>
                    <a:latin typeface="微软雅黑" pitchFamily="34" charset="0"/>
                    <a:ea typeface="微软雅黑" pitchFamily="34" charset="-122"/>
                    <a:cs typeface="微软雅黑" pitchFamily="34" charset="-120"/>
                  </a:rPr>
                  <a:t>，小球以一定的初速度</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从最低点</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冲上轨道，小球在半圆形轨道上从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运动到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的过程中</a:t>
                </a:r>
                <a:r>
                  <a:rPr lang="en-US" altLang="zh-CN" sz="1800" b="0" i="0">
                    <a:solidFill>
                      <a:srgbClr val="000000"/>
                    </a:solidFill>
                    <a:latin typeface="微软雅黑" pitchFamily="34" charset="0"/>
                    <a:ea typeface="微软雅黑" pitchFamily="34" charset="-122"/>
                    <a:cs typeface="微软雅黑" pitchFamily="34" charset="-120"/>
                  </a:rPr>
                  <a:t>，其速度的平方与对应高度的关系图像如</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图乙所示</a:t>
                </a:r>
                <a:r>
                  <a:rPr lang="en-US" altLang="zh-CN" b="0" i="0" dirty="0">
                    <a:solidFill>
                      <a:srgbClr val="000000"/>
                    </a:solidFill>
                    <a:latin typeface="微软雅黑" pitchFamily="34" charset="0"/>
                    <a:ea typeface="微软雅黑" pitchFamily="34" charset="-122"/>
                    <a:cs typeface="微软雅黑" pitchFamily="34" charset="-120"/>
                  </a:rPr>
                  <a:t>.已知小球在最高点</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𝐶</m:t>
                    </m:r>
                  </m:oMath>
                </a14:m>
                <a:r>
                  <a:rPr lang="en-US" altLang="zh-CN" b="0" i="0" dirty="0">
                    <a:solidFill>
                      <a:srgbClr val="000000"/>
                    </a:solidFill>
                    <a:latin typeface="微软雅黑" pitchFamily="34" charset="0"/>
                    <a:ea typeface="微软雅黑" pitchFamily="34" charset="-122"/>
                    <a:cs typeface="微软雅黑" pitchFamily="34" charset="-120"/>
                  </a:rPr>
                  <a:t>受到轨道的弹力大小为</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11</m:t>
                    </m:r>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N</m:t>
                    </m:r>
                  </m:oMath>
                </a14:m>
                <a:r>
                  <a:rPr lang="en-US" altLang="zh-CN" b="0" i="0" dirty="0">
                    <a:solidFill>
                      <a:srgbClr val="000000"/>
                    </a:solidFill>
                    <a:latin typeface="微软雅黑" pitchFamily="34" charset="0"/>
                    <a:ea typeface="微软雅黑" pitchFamily="34" charset="-122"/>
                    <a:cs typeface="微软雅黑" pitchFamily="34" charset="-120"/>
                  </a:rPr>
                  <a:t>，不计空气阻力，</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𝑔</m:t>
                    </m:r>
                    <m:r>
                      <a:rPr lang="en-US" altLang="zh-CN" b="0" i="0">
                        <a:solidFill>
                          <a:srgbClr val="000000"/>
                        </a:solidFill>
                        <a:latin typeface="Cambria Math" pitchFamily="34" charset="0"/>
                        <a:ea typeface="Cambria Math" pitchFamily="34" charset="-122"/>
                        <a:cs typeface="Cambria Math" pitchFamily="34" charset="-120"/>
                      </a:rPr>
                      <m:t>=10</m:t>
                    </m:r>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m</m:t>
                    </m:r>
                    <m:r>
                      <a:rPr lang="en-US" altLang="zh-CN" b="0" i="0">
                        <a:solidFill>
                          <a:srgbClr val="000000"/>
                        </a:solidFill>
                        <a:latin typeface="Cambria Math" pitchFamily="34" charset="0"/>
                        <a:ea typeface="Cambria Math" pitchFamily="34" charset="-122"/>
                        <a:cs typeface="Cambria Math" pitchFamily="34" charset="-120"/>
                      </a:rPr>
                      <m:t>/</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b="0" i="0">
                            <a:solidFill>
                              <a:srgbClr val="000000"/>
                            </a:solidFill>
                            <a:latin typeface="Cambria Math" pitchFamily="34" charset="0"/>
                            <a:ea typeface="Cambria Math" pitchFamily="34" charset="-122"/>
                            <a:cs typeface="Cambria Math" pitchFamily="34" charset="-120"/>
                          </a:rPr>
                          <m:t>s</m:t>
                        </m:r>
                      </m:e>
                      <m:sup>
                        <m:r>
                          <a:rPr lang="en-US" altLang="zh-CN" b="0" i="0">
                            <a:solidFill>
                              <a:srgbClr val="000000"/>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a:solidFill>
                      <a:srgbClr val="000000"/>
                    </a:solidFill>
                    <a:latin typeface="微软雅黑" pitchFamily="34" charset="0"/>
                    <a:ea typeface="微软雅黑" pitchFamily="34" charset="-122"/>
                    <a:cs typeface="微软雅黑" pitchFamily="34" charset="-120"/>
                  </a:rPr>
                  <a:t>则(</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4_BD.31_1#f01fead78?vop=1&amp;pid=98b6af1d4&amp;color=0,0,0&amp;vtp=1&amp;bt=1&amp;bbb=1&amp;hb=1"/>
              <p:cNvSpPr>
                <a:spLocks noRot="1" noChangeAspect="1" noMove="1" noResize="1" noEditPoints="1" noAdjustHandles="1" noChangeArrowheads="1" noChangeShapeType="1" noTextEdit="1"/>
              </p:cNvSpPr>
              <p:nvPr/>
            </p:nvSpPr>
            <p:spPr>
              <a:xfrm>
                <a:off x="832104" y="1512000"/>
                <a:ext cx="10533888" cy="1189355"/>
              </a:xfrm>
              <a:prstGeom prst="rect">
                <a:avLst/>
              </a:prstGeom>
              <a:blipFill>
                <a:blip r:embed="rId3"/>
                <a:stretch>
                  <a:fillRect l="-1389" r="-1157" b="-12308"/>
                </a:stretch>
              </a:blipFill>
              <a:ln/>
            </p:spPr>
            <p:txBody>
              <a:bodyPr/>
              <a:lstStyle/>
              <a:p>
                <a:r>
                  <a:rPr lang="zh-CN" altLang="en-US">
                    <a:noFill/>
                  </a:rPr>
                  <a:t> </a:t>
                </a:r>
              </a:p>
            </p:txBody>
          </p:sp>
        </mc:Fallback>
      </mc:AlternateContent>
      <p:sp>
        <p:nvSpPr>
          <p:cNvPr id="3" name="QC_4_AN.32_1#f01fead78.bracket?vop=1&amp;pid=98b6af1d4&amp;color=0,0,0&amp;vpa=10&amp;vtp=1&amp;bbb=1"/>
          <p:cNvSpPr/>
          <p:nvPr/>
        </p:nvSpPr>
        <p:spPr>
          <a:xfrm>
            <a:off x="10255218" y="2336865"/>
            <a:ext cx="6619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ABD</a:t>
            </a:r>
            <a:endParaRPr lang="en-US" altLang="zh-CN" dirty="0"/>
          </a:p>
        </p:txBody>
      </p:sp>
      <p:pic>
        <p:nvPicPr>
          <p:cNvPr id="4" name="QC_4_BD.31_3#f01fead78?iti=5&amp;htil=1&amp;vop=1&amp;pid=98b6af1d4&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2724912" y="2944560"/>
            <a:ext cx="1481328" cy="136245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4_BD.31_4#f01fead78?iti=6&amp;htil=1&amp;vop=1&amp;pid=98b6af1d4&amp;color=0,0,0&amp;tib=255,255,255&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7936992" y="2834832"/>
            <a:ext cx="1581912" cy="146304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C_4_BD.31_5#f01fead78?iti=5&amp;htil=1&amp;vop=1&amp;pid=98b6af1d4&amp;color=0,0,0&amp;vtp=1"/>
          <p:cNvSpPr/>
          <p:nvPr/>
        </p:nvSpPr>
        <p:spPr>
          <a:xfrm>
            <a:off x="3325082" y="4434016"/>
            <a:ext cx="280988" cy="767080"/>
          </a:xfrm>
          <a:prstGeom prst="rect">
            <a:avLst/>
          </a:prstGeom>
          <a:noFill/>
          <a:ln/>
        </p:spPr>
        <p:txBody>
          <a:bodyPr wrap="square" lIns="0" tIns="0" rIns="0" bIns="0" rtlCol="0" anchor="t"/>
          <a:lstStyle/>
          <a:p>
            <a:pPr algn="ctr" latinLnBrk="1">
              <a:lnSpc>
                <a:spcPct val="150000"/>
              </a:lnSpc>
            </a:pPr>
            <a:r>
              <a:rPr lang="en-US" altLang="zh-CN" sz="1800" b="0" i="0" dirty="0">
                <a:solidFill>
                  <a:srgbClr val="000000"/>
                </a:solidFill>
                <a:latin typeface="微软雅黑" pitchFamily="34" charset="0"/>
                <a:ea typeface="微软雅黑" pitchFamily="34" charset="-122"/>
                <a:cs typeface="微软雅黑" pitchFamily="34" charset="-120"/>
              </a:rPr>
              <a:t>甲</a:t>
            </a:r>
            <a:endParaRPr lang="en-US" altLang="zh-CN" sz="1800" dirty="0"/>
          </a:p>
        </p:txBody>
      </p:sp>
      <p:sp>
        <p:nvSpPr>
          <p:cNvPr id="7" name="QC_4_BD.31_6#f01fead78?iti=6&amp;htil=1&amp;vop=1&amp;pid=98b6af1d4&amp;color=0,0,0&amp;vtp=1"/>
          <p:cNvSpPr/>
          <p:nvPr/>
        </p:nvSpPr>
        <p:spPr>
          <a:xfrm>
            <a:off x="8587454" y="4424872"/>
            <a:ext cx="280988" cy="767080"/>
          </a:xfrm>
          <a:prstGeom prst="rect">
            <a:avLst/>
          </a:prstGeom>
          <a:noFill/>
          <a:ln/>
        </p:spPr>
        <p:txBody>
          <a:bodyPr wrap="square" lIns="0" tIns="0" rIns="0" bIns="0" rtlCol="0" anchor="t"/>
          <a:lstStyle/>
          <a:p>
            <a:pPr algn="ctr" latinLnBrk="1">
              <a:lnSpc>
                <a:spcPct val="150000"/>
              </a:lnSpc>
            </a:pPr>
            <a:r>
              <a:rPr lang="en-US" altLang="zh-CN" sz="1800" b="0" i="0" dirty="0">
                <a:solidFill>
                  <a:srgbClr val="000000"/>
                </a:solidFill>
                <a:latin typeface="微软雅黑" pitchFamily="34" charset="0"/>
                <a:ea typeface="微软雅黑" pitchFamily="34" charset="-122"/>
                <a:cs typeface="微软雅黑" pitchFamily="34" charset="-120"/>
              </a:rPr>
              <a:t>乙</a:t>
            </a:r>
            <a:endParaRPr lang="en-US" altLang="zh-CN" sz="1800" dirty="0"/>
          </a:p>
        </p:txBody>
      </p:sp>
      <mc:AlternateContent xmlns:mc="http://schemas.openxmlformats.org/markup-compatibility/2006">
        <mc:Choice xmlns:a14="http://schemas.microsoft.com/office/drawing/2010/main" Requires="a14">
          <p:sp>
            <p:nvSpPr>
              <p:cNvPr id="8" name="QC_4_BD.31_7#f01fead78.choices?vop=1&amp;pid=98b6af1d4&amp;color=0,0,0&amp;vtp=1&amp;bbb=1"/>
              <p:cNvSpPr/>
              <p:nvPr/>
            </p:nvSpPr>
            <p:spPr>
              <a:xfrm>
                <a:off x="832104" y="4803332"/>
                <a:ext cx="10533888" cy="765810"/>
              </a:xfrm>
              <a:prstGeom prst="rect">
                <a:avLst/>
              </a:prstGeom>
              <a:noFill/>
              <a:ln/>
            </p:spPr>
            <p:txBody>
              <a:bodyPr wrap="none" lIns="0" tIns="0" rIns="0" bIns="0" rtlCol="0" anchor="t"/>
              <a:lstStyle/>
              <a:p>
                <a:pPr latinLnBrk="1">
                  <a:lnSpc>
                    <a:spcPts val="3300"/>
                  </a:lnSpc>
                  <a:tabLst>
                    <a:tab pos="5374894"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图乙中</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𝑥</m:t>
                    </m:r>
                  </m:oMath>
                </a14:m>
                <a:r>
                  <a:rPr lang="en-US" altLang="zh-CN" sz="1800" b="0" i="0" dirty="0">
                    <a:solidFill>
                      <a:srgbClr val="000000"/>
                    </a:solidFill>
                    <a:latin typeface="微软雅黑" pitchFamily="34" charset="0"/>
                    <a:ea typeface="微软雅黑" pitchFamily="34" charset="-122"/>
                    <a:cs typeface="微软雅黑" pitchFamily="34" charset="-120"/>
                  </a:rPr>
                  <a:t>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9</m:t>
                    </m:r>
                    <m:r>
                      <m:rPr>
                        <m:nor/>
                      </m:rPr>
                      <a:rPr lang="en-US" altLang="zh-CN" sz="1800" b="0" i="0">
                        <a:solidFill>
                          <a:srgbClr val="000000"/>
                        </a:solidFill>
                        <a:latin typeface="Cambria Math" pitchFamily="34" charset="0"/>
                        <a:ea typeface="Cambria Math" pitchFamily="34" charset="-122"/>
                        <a:cs typeface="Cambria Math" pitchFamily="34" charset="-120"/>
                      </a:rPr>
                      <m:t> </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1800" b="0" i="0">
                            <a:solidFill>
                              <a:srgbClr val="000000"/>
                            </a:solidFill>
                            <a:latin typeface="Cambria Math" pitchFamily="34" charset="0"/>
                            <a:ea typeface="Cambria Math" pitchFamily="34" charset="-122"/>
                            <a:cs typeface="Cambria Math" pitchFamily="34" charset="-120"/>
                          </a:rPr>
                          <m:t>m</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1800" b="0" i="0">
                            <a:solidFill>
                              <a:srgbClr val="000000"/>
                            </a:solidFill>
                            <a:latin typeface="Cambria Math" pitchFamily="34" charset="0"/>
                            <a:ea typeface="Cambria Math" pitchFamily="34" charset="-122"/>
                            <a:cs typeface="Cambria Math" pitchFamily="34" charset="-120"/>
                          </a:rPr>
                          <m:t>s</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小球质量为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0.5</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kg</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3100"/>
                  </a:lnSpc>
                  <a:tabLst>
                    <a:tab pos="5374894" algn="l"/>
                  </a:tabLst>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小球在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点所受支持力大小为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36</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N</m:t>
                    </m:r>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小球在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点所受合力大于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26</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N</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p:txBody>
          </p:sp>
        </mc:Choice>
        <mc:Fallback>
          <p:sp>
            <p:nvSpPr>
              <p:cNvPr id="8" name="QC_4_BD.31_7#f01fead78.choices?vop=1&amp;pid=98b6af1d4&amp;color=0,0,0&amp;vtp=1&amp;bbb=1"/>
              <p:cNvSpPr>
                <a:spLocks noRot="1" noChangeAspect="1" noMove="1" noResize="1" noEditPoints="1" noAdjustHandles="1" noChangeArrowheads="1" noChangeShapeType="1" noTextEdit="1"/>
              </p:cNvSpPr>
              <p:nvPr/>
            </p:nvSpPr>
            <p:spPr>
              <a:xfrm>
                <a:off x="832104" y="4803332"/>
                <a:ext cx="10533888" cy="765810"/>
              </a:xfrm>
              <a:prstGeom prst="rect">
                <a:avLst/>
              </a:prstGeom>
              <a:blipFill>
                <a:blip r:embed="rId6"/>
                <a:stretch>
                  <a:fillRect l="-1389" b="-18254"/>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33_1#f01fead78?vop=1&amp;pid=98b6af1d4&amp;color=0,0,0&amp;vtp=1&amp;bt=1&amp;bbb=1&amp;hb=1"/>
              <p:cNvSpPr/>
              <p:nvPr/>
            </p:nvSpPr>
            <p:spPr>
              <a:xfrm>
                <a:off x="832104" y="1508760"/>
                <a:ext cx="10533888" cy="4186555"/>
              </a:xfrm>
              <a:prstGeom prst="rect">
                <a:avLst/>
              </a:prstGeom>
              <a:noFill/>
              <a:ln/>
            </p:spPr>
            <p:txBody>
              <a:bodyPr wrap="none" lIns="0" tIns="0" rIns="0" bIns="0" rtlCol="0" anchor="t"/>
              <a:lstStyle/>
              <a:p>
                <a:pPr algn="l" latinLnBrk="1">
                  <a:lnSpc>
                    <a:spcPts val="4600"/>
                  </a:lnSpc>
                </a:pPr>
                <a:r>
                  <a:rPr lang="en-US" altLang="zh-CN" sz="1800" b="0" i="0" dirty="0">
                    <a:solidFill>
                      <a:srgbClr val="000000"/>
                    </a:solidFill>
                    <a:latin typeface="微软雅黑" pitchFamily="34" charset="0"/>
                    <a:ea typeface="微软雅黑" pitchFamily="34" charset="-122"/>
                    <a:cs typeface="微软雅黑" pitchFamily="34" charset="-120"/>
                  </a:rPr>
                  <a:t>【解析】小球在半圆形轨道上从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运动到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800" b="0" i="0" dirty="0">
                    <a:solidFill>
                      <a:srgbClr val="000000"/>
                    </a:solidFill>
                    <a:latin typeface="微软雅黑" pitchFamily="34" charset="0"/>
                    <a:ea typeface="微软雅黑" pitchFamily="34" charset="-122"/>
                    <a:cs typeface="微软雅黑" pitchFamily="34" charset="-120"/>
                  </a:rPr>
                  <a:t>的过程中，根据动能定理有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𝑚𝑔h</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𝑚</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𝑣</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𝑚</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up>
                        <m:r>
                          <a:rPr lang="en-US" altLang="zh-CN" sz="1800" b="0" i="0">
                            <a:solidFill>
                              <a:srgbClr val="000000"/>
                            </a:solidFill>
                            <a:latin typeface="Cambria Math" pitchFamily="34" charset="0"/>
                            <a:ea typeface="Cambria Math" pitchFamily="34" charset="-122"/>
                            <a:cs typeface="Cambria Math" pitchFamily="34" charset="-120"/>
                          </a:rPr>
                          <m:t>2</m:t>
                        </m:r>
                      </m:sup>
                    </m:sSub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，解得</a:t>
                </a:r>
              </a:p>
              <a:p>
                <a:pPr latinLnBrk="1">
                  <a:lnSpc>
                    <a:spcPts val="3400"/>
                  </a:lnSpc>
                </a:pPr>
                <a14:m>
                  <m:oMath xmlns:m="http://schemas.openxmlformats.org/officeDocument/2006/math">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𝑣</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up>
                        <m:r>
                          <a:rPr lang="en-US" altLang="zh-CN" sz="1800" b="0" i="0">
                            <a:solidFill>
                              <a:srgbClr val="000000"/>
                            </a:solidFill>
                            <a:latin typeface="Cambria Math" pitchFamily="34" charset="0"/>
                            <a:ea typeface="Cambria Math" pitchFamily="34" charset="-122"/>
                            <a:cs typeface="Cambria Math" pitchFamily="34" charset="-120"/>
                          </a:rPr>
                          <m:t>2</m:t>
                        </m:r>
                      </m:sup>
                    </m:sSubSup>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𝑔h</m:t>
                    </m:r>
                  </m:oMath>
                </a14:m>
                <a:r>
                  <a:rPr lang="en-US" altLang="zh-CN" sz="1800" b="0" i="0" dirty="0">
                    <a:solidFill>
                      <a:srgbClr val="000000"/>
                    </a:solidFill>
                    <a:latin typeface="微软雅黑" pitchFamily="34" charset="0"/>
                    <a:ea typeface="微软雅黑" pitchFamily="34" charset="-122"/>
                    <a:cs typeface="微软雅黑" pitchFamily="34" charset="-120"/>
                  </a:rPr>
                  <a:t>，由题图乙可知，当</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h</m:t>
                    </m:r>
                    <m:r>
                      <a:rPr lang="en-US" altLang="zh-CN" sz="1800" b="0" i="0">
                        <a:solidFill>
                          <a:srgbClr val="000000"/>
                        </a:solidFill>
                        <a:latin typeface="Cambria Math" pitchFamily="34" charset="0"/>
                        <a:ea typeface="Cambria Math" pitchFamily="34" charset="-122"/>
                        <a:cs typeface="Cambria Math" pitchFamily="34" charset="-120"/>
                      </a:rPr>
                      <m:t>=0.25</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800" b="0" i="0" dirty="0">
                    <a:solidFill>
                      <a:srgbClr val="000000"/>
                    </a:solidFill>
                    <a:latin typeface="微软雅黑" pitchFamily="34" charset="0"/>
                    <a:ea typeface="微软雅黑" pitchFamily="34" charset="-122"/>
                    <a:cs typeface="微软雅黑" pitchFamily="34" charset="-120"/>
                  </a:rPr>
                  <a:t>时，</a:t>
                </a:r>
                <a14:m>
                  <m:oMath xmlns:m="http://schemas.openxmlformats.org/officeDocument/2006/math">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𝑣</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=4</m:t>
                    </m:r>
                    <m:r>
                      <m:rPr>
                        <m:nor/>
                      </m:rPr>
                      <a:rPr lang="en-US" altLang="zh-CN" sz="1800" b="0" i="0">
                        <a:solidFill>
                          <a:srgbClr val="000000"/>
                        </a:solidFill>
                        <a:latin typeface="Cambria Math" pitchFamily="34" charset="0"/>
                        <a:ea typeface="Cambria Math" pitchFamily="34" charset="-122"/>
                        <a:cs typeface="Cambria Math" pitchFamily="34" charset="-120"/>
                      </a:rPr>
                      <m:t> </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1800" b="0" i="0">
                            <a:solidFill>
                              <a:srgbClr val="000000"/>
                            </a:solidFill>
                            <a:latin typeface="Cambria Math" pitchFamily="34" charset="0"/>
                            <a:ea typeface="Cambria Math" pitchFamily="34" charset="-122"/>
                            <a:cs typeface="Cambria Math" pitchFamily="34" charset="-120"/>
                          </a:rPr>
                          <m:t>m</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1800" b="0" i="0">
                            <a:solidFill>
                              <a:srgbClr val="000000"/>
                            </a:solidFill>
                            <a:latin typeface="Cambria Math" pitchFamily="34" charset="0"/>
                            <a:ea typeface="Cambria Math" pitchFamily="34" charset="-122"/>
                            <a:cs typeface="Cambria Math" pitchFamily="34" charset="-120"/>
                          </a:rPr>
                          <m:t>s</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800" b="0" i="0" dirty="0">
                    <a:solidFill>
                      <a:srgbClr val="000000"/>
                    </a:solidFill>
                    <a:latin typeface="微软雅黑" pitchFamily="34" charset="0"/>
                    <a:ea typeface="微软雅黑" pitchFamily="34" charset="-122"/>
                    <a:cs typeface="微软雅黑" pitchFamily="34" charset="-120"/>
                  </a:rPr>
                  <a:t>，代入上式解得</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r>
                      <a:rPr lang="en-US" altLang="zh-CN" sz="1800" b="0" i="0">
                        <a:solidFill>
                          <a:srgbClr val="000000"/>
                        </a:solidFill>
                        <a:latin typeface="Cambria Math" pitchFamily="34" charset="0"/>
                        <a:ea typeface="Cambria Math" pitchFamily="34" charset="-122"/>
                        <a:cs typeface="Cambria Math" pitchFamily="34" charset="-120"/>
                      </a:rPr>
                      <m:t>=3</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800" b="0" i="0" dirty="0">
                    <a:solidFill>
                      <a:srgbClr val="000000"/>
                    </a:solidFill>
                    <a:latin typeface="微软雅黑" pitchFamily="34" charset="0"/>
                    <a:ea typeface="微软雅黑" pitchFamily="34" charset="-122"/>
                    <a:cs typeface="微软雅黑" pitchFamily="34" charset="-120"/>
                  </a:rPr>
                  <a:t>，又当</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h</m:t>
                    </m:r>
                    <m:r>
                      <a:rPr lang="en-US" altLang="zh-CN" sz="1800" b="0" i="0">
                        <a:solidFill>
                          <a:srgbClr val="000000"/>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b="0" i="0" kern="0" spc="-99900">
                  <a:solidFill>
                    <a:srgbClr val="FFFFFF"/>
                  </a:solidFill>
                  <a:latin typeface="微软雅黑" pitchFamily="34" charset="0"/>
                  <a:ea typeface="微软雅黑" pitchFamily="34" charset="-122"/>
                  <a:cs typeface="微软雅黑" pitchFamily="34" charset="-120"/>
                </a:endParaRPr>
              </a:p>
              <a:p>
                <a:pPr latinLnBrk="1">
                  <a:lnSpc>
                    <a:spcPts val="3400"/>
                  </a:lnSpc>
                </a:pPr>
                <a:r>
                  <a:rPr lang="en-US" altLang="zh-CN" sz="1800" b="0" i="0">
                    <a:solidFill>
                      <a:srgbClr val="000000"/>
                    </a:solidFill>
                    <a:latin typeface="微软雅黑" pitchFamily="34" charset="0"/>
                    <a:ea typeface="微软雅黑" pitchFamily="34" charset="-122"/>
                    <a:cs typeface="微软雅黑" pitchFamily="34" charset="-120"/>
                  </a:rPr>
                  <a:t>时有</a:t>
                </a:r>
                <a14:m>
                  <m:oMath xmlns:m="http://schemas.openxmlformats.org/officeDocument/2006/math">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𝑣</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up>
                        <m:r>
                          <a:rPr lang="en-US" altLang="zh-CN" sz="1800" b="0" i="0">
                            <a:solidFill>
                              <a:srgbClr val="000000"/>
                            </a:solidFill>
                            <a:latin typeface="Cambria Math" pitchFamily="34" charset="0"/>
                            <a:ea typeface="Cambria Math" pitchFamily="34" charset="-122"/>
                            <a:cs typeface="Cambria Math" pitchFamily="34" charset="-120"/>
                          </a:rPr>
                          <m:t>2</m:t>
                        </m:r>
                      </m:sup>
                    </m:sSubSup>
                    <m:r>
                      <a:rPr lang="en-US" altLang="zh-CN" sz="1800" b="0" i="0">
                        <a:solidFill>
                          <a:srgbClr val="000000"/>
                        </a:solidFill>
                        <a:latin typeface="Cambria Math" pitchFamily="34" charset="0"/>
                        <a:ea typeface="Cambria Math" pitchFamily="34" charset="-122"/>
                        <a:cs typeface="Cambria Math" pitchFamily="34" charset="-120"/>
                      </a:rPr>
                      <m:t>=9</m:t>
                    </m:r>
                    <m:r>
                      <m:rPr>
                        <m:nor/>
                      </m:rPr>
                      <a:rPr lang="en-US" altLang="zh-CN" sz="1800" b="0" i="0">
                        <a:solidFill>
                          <a:srgbClr val="000000"/>
                        </a:solidFill>
                        <a:latin typeface="Cambria Math" pitchFamily="34" charset="0"/>
                        <a:ea typeface="Cambria Math" pitchFamily="34" charset="-122"/>
                        <a:cs typeface="Cambria Math" pitchFamily="34" charset="-120"/>
                      </a:rPr>
                      <m:t> </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1800" b="0" i="0">
                            <a:solidFill>
                              <a:srgbClr val="000000"/>
                            </a:solidFill>
                            <a:latin typeface="Cambria Math" pitchFamily="34" charset="0"/>
                            <a:ea typeface="Cambria Math" pitchFamily="34" charset="-122"/>
                            <a:cs typeface="Cambria Math" pitchFamily="34" charset="-120"/>
                          </a:rPr>
                          <m:t>m</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1800" b="0" i="0">
                            <a:solidFill>
                              <a:srgbClr val="000000"/>
                            </a:solidFill>
                            <a:latin typeface="Cambria Math" pitchFamily="34" charset="0"/>
                            <a:ea typeface="Cambria Math" pitchFamily="34" charset="-122"/>
                            <a:cs typeface="Cambria Math" pitchFamily="34" charset="-120"/>
                          </a:rPr>
                          <m:t>s</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800" b="0" i="0" dirty="0">
                    <a:solidFill>
                      <a:srgbClr val="000000"/>
                    </a:solidFill>
                    <a:latin typeface="微软雅黑" pitchFamily="34" charset="0"/>
                    <a:ea typeface="微软雅黑" pitchFamily="34" charset="-122"/>
                    <a:cs typeface="微软雅黑" pitchFamily="34" charset="-120"/>
                  </a:rPr>
                  <a:t>，解得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=9</m:t>
                    </m:r>
                    <m:r>
                      <m:rPr>
                        <m:nor/>
                      </m:rPr>
                      <a:rPr lang="en-US" altLang="zh-CN" sz="1800" b="0" i="0">
                        <a:solidFill>
                          <a:srgbClr val="000000"/>
                        </a:solidFill>
                        <a:latin typeface="Cambria Math" pitchFamily="34" charset="0"/>
                        <a:ea typeface="Cambria Math" pitchFamily="34" charset="-122"/>
                        <a:cs typeface="Cambria Math" pitchFamily="34" charset="-120"/>
                      </a:rPr>
                      <m:t> </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1800" b="0" i="0">
                            <a:solidFill>
                              <a:srgbClr val="000000"/>
                            </a:solidFill>
                            <a:latin typeface="Cambria Math" pitchFamily="34" charset="0"/>
                            <a:ea typeface="Cambria Math" pitchFamily="34" charset="-122"/>
                            <a:cs typeface="Cambria Math" pitchFamily="34" charset="-120"/>
                          </a:rPr>
                          <m:t>m</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1800" b="0" i="0">
                            <a:solidFill>
                              <a:srgbClr val="000000"/>
                            </a:solidFill>
                            <a:latin typeface="Cambria Math" pitchFamily="34" charset="0"/>
                            <a:ea typeface="Cambria Math" pitchFamily="34" charset="-122"/>
                            <a:cs typeface="Cambria Math" pitchFamily="34" charset="-120"/>
                          </a:rPr>
                          <m:t>s</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800" b="0" i="0" dirty="0">
                    <a:solidFill>
                      <a:srgbClr val="000000"/>
                    </a:solidFill>
                    <a:latin typeface="微软雅黑" pitchFamily="34" charset="0"/>
                    <a:ea typeface="微软雅黑" pitchFamily="34" charset="-122"/>
                    <a:cs typeface="微软雅黑" pitchFamily="34" charset="-120"/>
                  </a:rPr>
                  <a:t>，故A正确；由题图乙可知，最大高度为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0.25</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，则轨道半径</a:t>
                </a:r>
              </a:p>
              <a:p>
                <a:pPr latinLnBrk="1">
                  <a:lnSpc>
                    <a:spcPts val="34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𝑅</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0.25</m:t>
                        </m:r>
                      </m:num>
                      <m:den>
                        <m:r>
                          <a:rPr lang="en-US" altLang="zh-CN" sz="1800" b="0" i="0">
                            <a:solidFill>
                              <a:srgbClr val="000000"/>
                            </a:solidFill>
                            <a:latin typeface="Cambria Math" pitchFamily="34" charset="0"/>
                            <a:ea typeface="Cambria Math" pitchFamily="34" charset="-122"/>
                            <a:cs typeface="Cambria Math" pitchFamily="34" charset="-120"/>
                          </a:rPr>
                          <m:t>2</m:t>
                        </m:r>
                      </m:den>
                    </m:f>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=0.125</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800" b="0" i="0" dirty="0">
                    <a:solidFill>
                      <a:srgbClr val="000000"/>
                    </a:solidFill>
                    <a:latin typeface="微软雅黑" pitchFamily="34" charset="0"/>
                    <a:ea typeface="微软雅黑" pitchFamily="34" charset="-122"/>
                    <a:cs typeface="微软雅黑" pitchFamily="34" charset="-120"/>
                  </a:rPr>
                  <a:t>，对应小球在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800" b="0" i="0" dirty="0">
                    <a:solidFill>
                      <a:srgbClr val="000000"/>
                    </a:solidFill>
                    <a:latin typeface="微软雅黑" pitchFamily="34" charset="0"/>
                    <a:ea typeface="微软雅黑" pitchFamily="34" charset="-122"/>
                    <a:cs typeface="微软雅黑" pitchFamily="34" charset="-120"/>
                  </a:rPr>
                  <a:t>点的速度</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𝐶</m:t>
                        </m:r>
                      </m:sub>
                    </m:sSub>
                    <m:r>
                      <a:rPr lang="en-US" altLang="zh-CN" sz="1800" b="0" i="0">
                        <a:solidFill>
                          <a:srgbClr val="00000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4</m:t>
                        </m:r>
                      </m:e>
                    </m:rad>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r>
                      <a:rPr lang="en-US" altLang="zh-CN" sz="1800" b="0" i="0">
                        <a:solidFill>
                          <a:srgbClr val="000000"/>
                        </a:solidFill>
                        <a:latin typeface="Cambria Math" pitchFamily="34" charset="0"/>
                        <a:ea typeface="Cambria Math" pitchFamily="34" charset="-122"/>
                        <a:cs typeface="Cambria Math" pitchFamily="34" charset="-120"/>
                      </a:rPr>
                      <m:t>=2</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800" b="0" i="0" dirty="0">
                    <a:solidFill>
                      <a:srgbClr val="000000"/>
                    </a:solidFill>
                    <a:latin typeface="微软雅黑" pitchFamily="34" charset="0"/>
                    <a:ea typeface="微软雅黑" pitchFamily="34" charset="-122"/>
                    <a:cs typeface="微软雅黑" pitchFamily="34" charset="-120"/>
                  </a:rPr>
                  <a:t>，在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点</a:t>
                </a:r>
                <a:r>
                  <a:rPr lang="en-US" altLang="zh-CN" sz="1800" b="0" i="0">
                    <a:solidFill>
                      <a:srgbClr val="000000"/>
                    </a:solidFill>
                    <a:latin typeface="微软雅黑" pitchFamily="34" charset="0"/>
                    <a:ea typeface="微软雅黑" pitchFamily="34" charset="-122"/>
                    <a:cs typeface="微软雅黑" pitchFamily="34" charset="-120"/>
                  </a:rPr>
                  <a:t>，由牛顿第二定律可得</a:t>
                </a:r>
              </a:p>
              <a:p>
                <a:pPr latinLnBrk="1">
                  <a:lnSpc>
                    <a:spcPts val="38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𝐹</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𝑚𝑔</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Sup>
                          <m:sSub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𝐶</m:t>
                            </m:r>
                          </m:sub>
                          <m:sup>
                            <m:r>
                              <a:rPr lang="en-US" altLang="zh-CN" sz="1800" b="0" i="0">
                                <a:solidFill>
                                  <a:srgbClr val="000000"/>
                                </a:solidFill>
                                <a:latin typeface="Cambria Math" pitchFamily="34" charset="0"/>
                                <a:ea typeface="Cambria Math" pitchFamily="34" charset="-122"/>
                                <a:cs typeface="Cambria Math" pitchFamily="34" charset="-120"/>
                              </a:rPr>
                              <m:t>2</m:t>
                            </m:r>
                          </m:sup>
                        </m:sSubSup>
                      </m:num>
                      <m:den>
                        <m:r>
                          <a:rPr lang="en-US" altLang="zh-CN" sz="1800" b="0" i="0">
                            <a:solidFill>
                              <a:srgbClr val="000000"/>
                            </a:solidFill>
                            <a:latin typeface="Cambria Math" pitchFamily="34" charset="0"/>
                            <a:ea typeface="Cambria Math" pitchFamily="34" charset="-122"/>
                            <a:cs typeface="Cambria Math" pitchFamily="34" charset="-120"/>
                          </a:rPr>
                          <m:t>𝑅</m:t>
                        </m:r>
                      </m:den>
                    </m:f>
                  </m:oMath>
                </a14:m>
                <a:r>
                  <a:rPr lang="en-US" altLang="zh-CN" sz="1800" b="0" i="0" dirty="0">
                    <a:solidFill>
                      <a:srgbClr val="000000"/>
                    </a:solidFill>
                    <a:latin typeface="微软雅黑" pitchFamily="34" charset="0"/>
                    <a:ea typeface="微软雅黑" pitchFamily="34" charset="-122"/>
                    <a:cs typeface="微软雅黑" pitchFamily="34" charset="-120"/>
                  </a:rPr>
                  <a:t>，解得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m:t>
                    </m:r>
                    <m:r>
                      <a:rPr lang="en-US" altLang="zh-CN" sz="1800" b="0" i="0">
                        <a:solidFill>
                          <a:srgbClr val="000000"/>
                        </a:solidFill>
                        <a:latin typeface="Cambria Math" pitchFamily="34" charset="0"/>
                        <a:ea typeface="Cambria Math" pitchFamily="34" charset="-122"/>
                        <a:cs typeface="Cambria Math" pitchFamily="34" charset="-120"/>
                      </a:rPr>
                      <m:t>=0.5</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kg</m:t>
                    </m:r>
                  </m:oMath>
                </a14:m>
                <a:r>
                  <a:rPr lang="en-US" altLang="zh-CN" sz="1800" b="0" i="0" dirty="0">
                    <a:solidFill>
                      <a:srgbClr val="000000"/>
                    </a:solidFill>
                    <a:latin typeface="微软雅黑" pitchFamily="34" charset="0"/>
                    <a:ea typeface="微软雅黑" pitchFamily="34" charset="-122"/>
                    <a:cs typeface="微软雅黑" pitchFamily="34" charset="-120"/>
                  </a:rPr>
                  <a:t>，故B正确；结合上述分析可知，小球在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点的速度</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r>
                      <a:rPr lang="en-US" altLang="zh-CN" sz="1800" b="0" i="0">
                        <a:solidFill>
                          <a:srgbClr val="000000"/>
                        </a:solidFill>
                        <a:latin typeface="Cambria Math" pitchFamily="34" charset="0"/>
                        <a:ea typeface="Cambria Math" pitchFamily="34" charset="-122"/>
                        <a:cs typeface="Cambria Math" pitchFamily="34" charset="-120"/>
                      </a:rPr>
                      <m:t>=3</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800" b="0" i="0" dirty="0">
                    <a:solidFill>
                      <a:srgbClr val="000000"/>
                    </a:solidFill>
                    <a:latin typeface="微软雅黑" pitchFamily="34" charset="0"/>
                    <a:ea typeface="微软雅黑" pitchFamily="34" charset="-122"/>
                    <a:cs typeface="微软雅黑" pitchFamily="34" charset="-120"/>
                  </a:rPr>
                  <a:t>，在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点，</a:t>
                </a:r>
              </a:p>
              <a:p>
                <a:pPr latinLnBrk="1">
                  <a:lnSpc>
                    <a:spcPts val="3800"/>
                  </a:lnSpc>
                </a:pPr>
                <a:r>
                  <a:rPr lang="en-US" altLang="zh-CN" sz="1800" b="0" i="0">
                    <a:solidFill>
                      <a:srgbClr val="000000"/>
                    </a:solidFill>
                    <a:latin typeface="微软雅黑" pitchFamily="34" charset="0"/>
                    <a:ea typeface="微软雅黑" pitchFamily="34" charset="-122"/>
                    <a:cs typeface="微软雅黑" pitchFamily="34" charset="-120"/>
                  </a:rPr>
                  <a:t>根据牛顿第二定律可得</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𝑁</m:t>
                        </m:r>
                      </m:e>
                      <m:sub>
                        <m:r>
                          <a:rPr lang="en-US" altLang="zh-CN" sz="1800" b="0" i="0">
                            <a:solidFill>
                              <a:srgbClr val="000000"/>
                            </a:solidFill>
                            <a:latin typeface="Cambria Math" pitchFamily="34" charset="0"/>
                            <a:ea typeface="Cambria Math" pitchFamily="34" charset="-122"/>
                            <a:cs typeface="Cambria Math" pitchFamily="34" charset="-120"/>
                          </a:rPr>
                          <m:t>𝐴</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𝑚𝑔</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Sup>
                          <m:sSub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up>
                            <m:r>
                              <a:rPr lang="en-US" altLang="zh-CN" sz="1800" b="0" i="0">
                                <a:solidFill>
                                  <a:srgbClr val="000000"/>
                                </a:solidFill>
                                <a:latin typeface="Cambria Math" pitchFamily="34" charset="0"/>
                                <a:ea typeface="Cambria Math" pitchFamily="34" charset="-122"/>
                                <a:cs typeface="Cambria Math" pitchFamily="34" charset="-120"/>
                              </a:rPr>
                              <m:t>2</m:t>
                            </m:r>
                          </m:sup>
                        </m:sSubSup>
                      </m:num>
                      <m:den>
                        <m:r>
                          <a:rPr lang="en-US" altLang="zh-CN" sz="1800" b="0" i="0">
                            <a:solidFill>
                              <a:srgbClr val="000000"/>
                            </a:solidFill>
                            <a:latin typeface="Cambria Math" pitchFamily="34" charset="0"/>
                            <a:ea typeface="Cambria Math" pitchFamily="34" charset="-122"/>
                            <a:cs typeface="Cambria Math" pitchFamily="34" charset="-120"/>
                          </a:rPr>
                          <m:t>𝑅</m:t>
                        </m:r>
                      </m:den>
                    </m:f>
                  </m:oMath>
                </a14:m>
                <a:r>
                  <a:rPr lang="en-US" altLang="zh-CN" sz="1800" b="0" i="0" dirty="0">
                    <a:solidFill>
                      <a:srgbClr val="000000"/>
                    </a:solidFill>
                    <a:latin typeface="微软雅黑" pitchFamily="34" charset="0"/>
                    <a:ea typeface="微软雅黑" pitchFamily="34" charset="-122"/>
                    <a:cs typeface="微软雅黑" pitchFamily="34" charset="-120"/>
                  </a:rPr>
                  <a:t>，代入数据解得</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𝑁</m:t>
                        </m:r>
                      </m:e>
                      <m:sub>
                        <m:r>
                          <a:rPr lang="en-US" altLang="zh-CN" sz="1800" b="0" i="0">
                            <a:solidFill>
                              <a:srgbClr val="000000"/>
                            </a:solidFill>
                            <a:latin typeface="Cambria Math" pitchFamily="34" charset="0"/>
                            <a:ea typeface="Cambria Math" pitchFamily="34" charset="-122"/>
                            <a:cs typeface="Cambria Math" pitchFamily="34" charset="-120"/>
                          </a:rPr>
                          <m:t>𝐴</m:t>
                        </m:r>
                      </m:sub>
                    </m:sSub>
                    <m:r>
                      <a:rPr lang="en-US" altLang="zh-CN" sz="1800" b="0" i="0">
                        <a:solidFill>
                          <a:srgbClr val="000000"/>
                        </a:solidFill>
                        <a:latin typeface="Cambria Math" pitchFamily="34" charset="0"/>
                        <a:ea typeface="Cambria Math" pitchFamily="34" charset="-122"/>
                        <a:cs typeface="Cambria Math" pitchFamily="34" charset="-120"/>
                      </a:rPr>
                      <m:t>=41</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N</m:t>
                    </m:r>
                  </m:oMath>
                </a14:m>
                <a:r>
                  <a:rPr lang="en-US" altLang="zh-CN" sz="1800" b="0" i="0" dirty="0">
                    <a:solidFill>
                      <a:srgbClr val="000000"/>
                    </a:solidFill>
                    <a:latin typeface="微软雅黑" pitchFamily="34" charset="0"/>
                    <a:ea typeface="微软雅黑" pitchFamily="34" charset="-122"/>
                    <a:cs typeface="微软雅黑" pitchFamily="34" charset="-120"/>
                  </a:rPr>
                  <a:t>，故C错误；小球从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过程中</a:t>
                </a:r>
                <a:r>
                  <a:rPr lang="en-US" altLang="zh-CN" sz="1800" b="0" i="0">
                    <a:solidFill>
                      <a:srgbClr val="000000"/>
                    </a:solidFill>
                    <a:latin typeface="微软雅黑" pitchFamily="34" charset="0"/>
                    <a:ea typeface="微软雅黑" pitchFamily="34" charset="-122"/>
                    <a:cs typeface="微软雅黑" pitchFamily="34" charset="-120"/>
                  </a:rPr>
                  <a:t>，根据</a:t>
                </a:r>
              </a:p>
              <a:p>
                <a:pPr latinLnBrk="1">
                  <a:lnSpc>
                    <a:spcPts val="3800"/>
                  </a:lnSpc>
                </a:pPr>
                <a:r>
                  <a:rPr lang="en-US" altLang="zh-CN" sz="1800" b="0" i="0">
                    <a:solidFill>
                      <a:srgbClr val="000000"/>
                    </a:solidFill>
                    <a:latin typeface="微软雅黑" pitchFamily="34" charset="0"/>
                    <a:ea typeface="微软雅黑" pitchFamily="34" charset="-122"/>
                    <a:cs typeface="微软雅黑" pitchFamily="34" charset="-120"/>
                  </a:rPr>
                  <a:t>动能定理有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𝑚𝑔𝑅</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𝑚</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𝐵</m:t>
                        </m:r>
                      </m:sub>
                      <m:sup>
                        <m:r>
                          <a:rPr lang="en-US" altLang="zh-CN" sz="1800" b="0" i="0">
                            <a:solidFill>
                              <a:srgbClr val="000000"/>
                            </a:solidFill>
                            <a:latin typeface="Cambria Math" pitchFamily="34" charset="0"/>
                            <a:ea typeface="Cambria Math" pitchFamily="34" charset="-122"/>
                            <a:cs typeface="Cambria Math" pitchFamily="34" charset="-120"/>
                          </a:rPr>
                          <m:t>2</m:t>
                        </m:r>
                      </m:sup>
                    </m:sSubSup>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𝑚</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up>
                        <m:r>
                          <a:rPr lang="en-US" altLang="zh-CN" sz="1800" b="0" i="0">
                            <a:solidFill>
                              <a:srgbClr val="000000"/>
                            </a:solidFill>
                            <a:latin typeface="Cambria Math" pitchFamily="34" charset="0"/>
                            <a:ea typeface="Cambria Math" pitchFamily="34" charset="-122"/>
                            <a:cs typeface="Cambria Math" pitchFamily="34" charset="-120"/>
                          </a:rPr>
                          <m:t>2</m:t>
                        </m:r>
                      </m:sup>
                    </m:sSubSup>
                  </m:oMath>
                </a14:m>
                <a:r>
                  <a:rPr lang="en-US" altLang="zh-CN" sz="1800" b="0" i="0" dirty="0">
                    <a:solidFill>
                      <a:srgbClr val="000000"/>
                    </a:solidFill>
                    <a:latin typeface="微软雅黑" pitchFamily="34" charset="0"/>
                    <a:ea typeface="微软雅黑" pitchFamily="34" charset="-122"/>
                    <a:cs typeface="微软雅黑" pitchFamily="34" charset="-120"/>
                  </a:rPr>
                  <a:t>，在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点，根据牛顿第二定律可得</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𝑁</m:t>
                        </m:r>
                      </m:e>
                      <m:sub>
                        <m:r>
                          <a:rPr lang="en-US" altLang="zh-CN" sz="1800" b="0" i="0">
                            <a:solidFill>
                              <a:srgbClr val="000000"/>
                            </a:solidFill>
                            <a:latin typeface="Cambria Math" pitchFamily="34" charset="0"/>
                            <a:ea typeface="Cambria Math" pitchFamily="34" charset="-122"/>
                            <a:cs typeface="Cambria Math" pitchFamily="34" charset="-120"/>
                          </a:rPr>
                          <m:t>𝐵</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Sup>
                          <m:sSub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𝐵</m:t>
                            </m:r>
                          </m:sub>
                          <m:sup>
                            <m:r>
                              <a:rPr lang="en-US" altLang="zh-CN" sz="1800" b="0" i="0">
                                <a:solidFill>
                                  <a:srgbClr val="000000"/>
                                </a:solidFill>
                                <a:latin typeface="Cambria Math" pitchFamily="34" charset="0"/>
                                <a:ea typeface="Cambria Math" pitchFamily="34" charset="-122"/>
                                <a:cs typeface="Cambria Math" pitchFamily="34" charset="-120"/>
                              </a:rPr>
                              <m:t>2</m:t>
                            </m:r>
                          </m:sup>
                        </m:sSubSup>
                      </m:num>
                      <m:den>
                        <m:r>
                          <a:rPr lang="en-US" altLang="zh-CN" sz="1800" b="0" i="0">
                            <a:solidFill>
                              <a:srgbClr val="000000"/>
                            </a:solidFill>
                            <a:latin typeface="Cambria Math" pitchFamily="34" charset="0"/>
                            <a:ea typeface="Cambria Math" pitchFamily="34" charset="-122"/>
                            <a:cs typeface="Cambria Math" pitchFamily="34" charset="-120"/>
                          </a:rPr>
                          <m:t>𝑅</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，代入数据解得</a:t>
                </a:r>
              </a:p>
              <a:p>
                <a:pPr latinLnBrk="1">
                  <a:lnSpc>
                    <a:spcPts val="4000"/>
                  </a:lnSpc>
                </a:pP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𝑁</m:t>
                        </m:r>
                      </m:e>
                      <m:sub>
                        <m:r>
                          <a:rPr lang="en-US" altLang="zh-CN" sz="1800" b="0" i="0">
                            <a:solidFill>
                              <a:srgbClr val="000000"/>
                            </a:solidFill>
                            <a:latin typeface="Cambria Math" pitchFamily="34" charset="0"/>
                            <a:ea typeface="Cambria Math" pitchFamily="34" charset="-122"/>
                            <a:cs typeface="Cambria Math" pitchFamily="34" charset="-120"/>
                          </a:rPr>
                          <m:t>𝐵</m:t>
                        </m:r>
                      </m:sub>
                    </m:sSub>
                    <m:r>
                      <a:rPr lang="en-US" altLang="zh-CN" sz="1800" b="0" i="0">
                        <a:solidFill>
                          <a:srgbClr val="000000"/>
                        </a:solidFill>
                        <a:latin typeface="Cambria Math" pitchFamily="34" charset="0"/>
                        <a:ea typeface="Cambria Math" pitchFamily="34" charset="-122"/>
                        <a:cs typeface="Cambria Math" pitchFamily="34" charset="-120"/>
                      </a:rPr>
                      <m:t>=26</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N</m:t>
                    </m:r>
                  </m:oMath>
                </a14:m>
                <a:r>
                  <a:rPr lang="en-US" altLang="zh-CN" sz="1800" b="0" i="0" dirty="0">
                    <a:solidFill>
                      <a:srgbClr val="000000"/>
                    </a:solidFill>
                    <a:latin typeface="微软雅黑" pitchFamily="34" charset="0"/>
                    <a:ea typeface="微软雅黑" pitchFamily="34" charset="-122"/>
                    <a:cs typeface="微软雅黑" pitchFamily="34" charset="-120"/>
                  </a:rPr>
                  <a:t>，由于小球还受重力作用，则小球在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点所受合力大小为</a:t>
                </a:r>
                <a14:m>
                  <m:oMath xmlns:m="http://schemas.openxmlformats.org/officeDocument/2006/math">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sSubSup>
                          <m:sSub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𝑁</m:t>
                            </m:r>
                          </m:e>
                          <m:sub>
                            <m:r>
                              <a:rPr lang="en-US" altLang="zh-CN" sz="1800" b="0" i="0">
                                <a:solidFill>
                                  <a:srgbClr val="000000"/>
                                </a:solidFill>
                                <a:latin typeface="Cambria Math" pitchFamily="34" charset="0"/>
                                <a:ea typeface="Cambria Math" pitchFamily="34" charset="-122"/>
                                <a:cs typeface="Cambria Math" pitchFamily="34" charset="-120"/>
                              </a:rPr>
                              <m:t>𝐵</m:t>
                            </m:r>
                          </m:sub>
                          <m:sup>
                            <m:r>
                              <a:rPr lang="en-US" altLang="zh-CN" sz="1800" b="0" i="0">
                                <a:solidFill>
                                  <a:srgbClr val="000000"/>
                                </a:solidFill>
                                <a:latin typeface="Cambria Math" pitchFamily="34" charset="0"/>
                                <a:ea typeface="Cambria Math" pitchFamily="34" charset="-122"/>
                                <a:cs typeface="Cambria Math" pitchFamily="34" charset="-120"/>
                              </a:rPr>
                              <m:t>2</m:t>
                            </m:r>
                          </m:sup>
                        </m:sSubSup>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d>
                              <m: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sz="1800" b="0" i="0">
                                    <a:solidFill>
                                      <a:srgbClr val="000000"/>
                                    </a:solidFill>
                                    <a:latin typeface="Cambria Math" pitchFamily="34" charset="0"/>
                                    <a:ea typeface="Cambria Math" pitchFamily="34" charset="-122"/>
                                    <a:cs typeface="Cambria Math" pitchFamily="34" charset="-120"/>
                                  </a:rPr>
                                  <m:t>𝑚𝑔</m:t>
                                </m:r>
                              </m:e>
                            </m:d>
                          </m:e>
                          <m:sup>
                            <m:r>
                              <a:rPr lang="en-US" altLang="zh-CN" sz="1800" b="0" i="0">
                                <a:solidFill>
                                  <a:srgbClr val="000000"/>
                                </a:solidFill>
                                <a:latin typeface="Cambria Math" pitchFamily="34" charset="0"/>
                                <a:ea typeface="Cambria Math" pitchFamily="34" charset="-122"/>
                                <a:cs typeface="Cambria Math" pitchFamily="34" charset="-120"/>
                              </a:rPr>
                              <m:t>2</m:t>
                            </m:r>
                          </m:sup>
                        </m:sSup>
                      </m:e>
                    </m:rad>
                    <m:r>
                      <a:rPr lang="en-US" altLang="zh-CN" sz="1800" b="0" i="0">
                        <a:solidFill>
                          <a:srgbClr val="00000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26</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5</m:t>
                            </m:r>
                          </m:e>
                          <m:sup>
                            <m:r>
                              <a:rPr lang="en-US" altLang="zh-CN" sz="1800" b="0" i="0">
                                <a:solidFill>
                                  <a:srgbClr val="000000"/>
                                </a:solidFill>
                                <a:latin typeface="Cambria Math" pitchFamily="34" charset="0"/>
                                <a:ea typeface="Cambria Math" pitchFamily="34" charset="-122"/>
                                <a:cs typeface="Cambria Math" pitchFamily="34" charset="-120"/>
                              </a:rPr>
                              <m:t>2</m:t>
                            </m:r>
                          </m:sup>
                        </m:sSup>
                      </m:e>
                    </m:rad>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N</m:t>
                    </m:r>
                    <m:r>
                      <a:rPr lang="en-US" altLang="zh-CN" sz="1800" b="0" i="0">
                        <a:solidFill>
                          <a:srgbClr val="000000"/>
                        </a:solidFill>
                        <a:latin typeface="Cambria Math" pitchFamily="34" charset="0"/>
                        <a:ea typeface="Cambria Math" pitchFamily="34" charset="-122"/>
                        <a:cs typeface="Cambria Math" pitchFamily="34" charset="-120"/>
                      </a:rPr>
                      <m:t>&gt;26</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N</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b="0" i="0" kern="0" spc="-99900">
                  <a:solidFill>
                    <a:srgbClr val="FFFFFF"/>
                  </a:solidFill>
                  <a:latin typeface="微软雅黑" pitchFamily="34" charset="0"/>
                  <a:ea typeface="微软雅黑" pitchFamily="34" charset="-122"/>
                  <a:cs typeface="微软雅黑" pitchFamily="34" charset="-120"/>
                </a:endParaRPr>
              </a:p>
              <a:p>
                <a:pPr latinLnBrk="1">
                  <a:lnSpc>
                    <a:spcPts val="3100"/>
                  </a:lnSpc>
                </a:pPr>
                <a:r>
                  <a:rPr lang="en-US" altLang="zh-CN" b="0" i="0">
                    <a:solidFill>
                      <a:srgbClr val="00A0AF"/>
                    </a:solidFill>
                    <a:latin typeface="微软雅黑" pitchFamily="34" charset="0"/>
                    <a:ea typeface="楷体" pitchFamily="34" charset="-122"/>
                    <a:cs typeface="微软雅黑" pitchFamily="34" charset="-120"/>
                  </a:rPr>
                  <a:t>（</a:t>
                </a:r>
                <a:r>
                  <a:rPr lang="en-US" altLang="zh-CN" b="0" i="0" dirty="0">
                    <a:solidFill>
                      <a:srgbClr val="00A0AF"/>
                    </a:solidFill>
                    <a:latin typeface="微软雅黑" pitchFamily="34" charset="0"/>
                    <a:ea typeface="楷体" pitchFamily="34" charset="-122"/>
                    <a:cs typeface="微软雅黑" pitchFamily="34" charset="-120"/>
                  </a:rPr>
                  <a:t>提醒：</a:t>
                </a:r>
                <a14:m>
                  <m:oMath xmlns:m="http://schemas.openxmlformats.org/officeDocument/2006/math">
                    <m:r>
                      <a:rPr lang="en-US" altLang="zh-CN" b="0" i="0">
                        <a:solidFill>
                          <a:srgbClr val="00A0AF"/>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楷体" pitchFamily="34" charset="-122"/>
                    <a:cs typeface="微软雅黑" pitchFamily="34" charset="-120"/>
                  </a:rPr>
                  <a:t> </a:t>
                </a:r>
                <a:r>
                  <a:rPr lang="en-US" altLang="zh-CN" b="0" i="0" dirty="0">
                    <a:solidFill>
                      <a:srgbClr val="00A0AF"/>
                    </a:solidFill>
                    <a:latin typeface="微软雅黑" pitchFamily="34" charset="0"/>
                    <a:ea typeface="楷体" pitchFamily="34" charset="-122"/>
                    <a:cs typeface="微软雅黑" pitchFamily="34" charset="-120"/>
                  </a:rPr>
                  <a:t>点为半圆中点，弹力水平（指向圆心），重力竖直，需用平行四边形定则求合力）</a:t>
                </a:r>
                <a:r>
                  <a:rPr lang="en-US" altLang="zh-CN" b="0" i="0" dirty="0">
                    <a:solidFill>
                      <a:srgbClr val="000000"/>
                    </a:solidFill>
                    <a:latin typeface="微软雅黑" pitchFamily="34" charset="0"/>
                    <a:ea typeface="微软雅黑" pitchFamily="34" charset="-122"/>
                    <a:cs typeface="微软雅黑" pitchFamily="34" charset="-120"/>
                  </a:rPr>
                  <a:t>，故D正确.</a:t>
                </a:r>
                <a:endParaRPr lang="en-US" altLang="zh-CN" dirty="0"/>
              </a:p>
            </p:txBody>
          </p:sp>
        </mc:Choice>
        <mc:Fallback>
          <p:sp>
            <p:nvSpPr>
              <p:cNvPr id="2" name="QC_4_AS.33_1#f01fead78?vop=1&amp;pid=98b6af1d4&amp;color=0,0,0&amp;vtp=1&amp;bt=1&amp;bbb=1&amp;hb=1"/>
              <p:cNvSpPr>
                <a:spLocks noRot="1" noChangeAspect="1" noMove="1" noResize="1" noEditPoints="1" noAdjustHandles="1" noChangeArrowheads="1" noChangeShapeType="1" noTextEdit="1"/>
              </p:cNvSpPr>
              <p:nvPr/>
            </p:nvSpPr>
            <p:spPr>
              <a:xfrm>
                <a:off x="832104" y="1508760"/>
                <a:ext cx="10533888" cy="4186555"/>
              </a:xfrm>
              <a:prstGeom prst="rect">
                <a:avLst/>
              </a:prstGeom>
              <a:blipFill>
                <a:blip r:embed="rId3"/>
                <a:stretch>
                  <a:fillRect l="-1389" r="-1331" b="-3499"/>
                </a:stretch>
              </a:blipFill>
              <a:ln/>
            </p:spPr>
            <p:txBody>
              <a:bodyPr/>
              <a:lstStyle/>
              <a:p>
                <a:r>
                  <a:rPr lang="zh-CN" altLang="en-US">
                    <a:noFill/>
                  </a:rPr>
                  <a:t> </a:t>
                </a:r>
              </a:p>
            </p:txBody>
          </p:sp>
        </mc:Fallback>
      </mc:AlternateContent>
      <p:sp>
        <p:nvSpPr>
          <p:cNvPr id="3" name="QC_4_AS.33_1#f01fead78?vop=1&amp;pid=98b6af1d4&amp;color=0,0,0&amp;vtp=1&amp;bt=1&amp;bbb=1&amp;hb=1&amp;uw=1">
            <a:extLst>
              <a:ext uri="{FF2B5EF4-FFF2-40B4-BE49-F238E27FC236}">
                <a16:creationId xmlns:a16="http://schemas.microsoft.com/office/drawing/2014/main" id="{F0F19D61-B094-C5B2-8E85-3E63E59A4BFF}"/>
              </a:ext>
            </a:extLst>
          </p:cNvPr>
          <p:cNvSpPr/>
          <p:nvPr/>
        </p:nvSpPr>
        <p:spPr>
          <a:xfrm>
            <a:off x="4608449" y="4832762"/>
            <a:ext cx="6540754" cy="514795"/>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49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Tree>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EX.34_1#f01fead78?vop=1&amp;pid=98b6af1d4&amp;color=0,0,0&amp;vtp=1&amp;bt=1&amp;bbb=1&amp;hb=1"/>
              <p:cNvSpPr/>
              <p:nvPr/>
            </p:nvSpPr>
            <p:spPr>
              <a:xfrm>
                <a:off x="832104" y="1512000"/>
                <a:ext cx="10533888" cy="770255"/>
              </a:xfrm>
              <a:prstGeom prst="rect">
                <a:avLst/>
              </a:prstGeom>
              <a:noFill/>
              <a:ln/>
            </p:spPr>
            <p:txBody>
              <a:bodyPr wrap="none" lIns="0" tIns="0" rIns="0" bIns="0" rtlCol="0" anchor="t"/>
              <a:lstStyle/>
              <a:p>
                <a:pPr algn="l" latinLnBrk="1">
                  <a:lnSpc>
                    <a:spcPts val="3300"/>
                  </a:lnSpc>
                </a:pPr>
                <a:r>
                  <a:rPr lang="en-US" altLang="zh-CN" sz="1800" b="1" i="0" dirty="0">
                    <a:solidFill>
                      <a:srgbClr val="000000"/>
                    </a:solidFill>
                    <a:latin typeface="微软雅黑" pitchFamily="34" charset="0"/>
                    <a:ea typeface="微软雅黑" pitchFamily="34" charset="-122"/>
                    <a:cs typeface="微软雅黑" pitchFamily="34" charset="-120"/>
                  </a:rPr>
                  <a:t>方法总结</a:t>
                </a:r>
                <a:r>
                  <a:rPr lang="en-US" altLang="zh-CN" sz="1800" b="1"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图像与圆周运动结合</a:t>
                </a:r>
                <a:r>
                  <a:rPr lang="en-US" altLang="zh-CN" sz="1800" b="0" i="0" dirty="0">
                    <a:solidFill>
                      <a:srgbClr val="000000"/>
                    </a:solidFill>
                    <a:latin typeface="微软雅黑" pitchFamily="34" charset="0"/>
                    <a:ea typeface="微软雅黑" pitchFamily="34" charset="-122"/>
                    <a:cs typeface="微软雅黑" pitchFamily="34" charset="-120"/>
                  </a:rPr>
                  <a:t>：①</a:t>
                </a:r>
                <a:r>
                  <a:rPr lang="en-US" altLang="zh-CN" sz="1800" b="0" i="0" dirty="0">
                    <a:solidFill>
                      <a:srgbClr val="000000"/>
                    </a:solidFill>
                    <a:latin typeface="微软雅黑" pitchFamily="34" charset="0"/>
                    <a:ea typeface="楷体" pitchFamily="34" charset="-122"/>
                    <a:cs typeface="微软雅黑" pitchFamily="34" charset="-120"/>
                  </a:rPr>
                  <a:t>从图像中提取关键数据</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𝑣</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h</m:t>
                    </m:r>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；②</a:t>
                </a:r>
                <a:r>
                  <a:rPr lang="en-US" altLang="zh-CN" sz="1800" b="0" i="0">
                    <a:solidFill>
                      <a:srgbClr val="000000"/>
                    </a:solidFill>
                    <a:latin typeface="微软雅黑" pitchFamily="34" charset="0"/>
                    <a:ea typeface="楷体" pitchFamily="34" charset="-122"/>
                    <a:cs typeface="微软雅黑" pitchFamily="34" charset="-120"/>
                  </a:rPr>
                  <a:t>用动能定理关联不同位置的速度</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③</a:t>
                </a:r>
                <a:r>
                  <a:rPr lang="en-US" altLang="zh-CN" b="0" i="0" dirty="0">
                    <a:solidFill>
                      <a:srgbClr val="000000"/>
                    </a:solidFill>
                    <a:latin typeface="微软雅黑" pitchFamily="34" charset="0"/>
                    <a:ea typeface="楷体" pitchFamily="34" charset="-122"/>
                    <a:cs typeface="微软雅黑" pitchFamily="34" charset="-120"/>
                  </a:rPr>
                  <a:t>圆周运动各点受力分析</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明确力的方向列出向心力公式</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4_EX.34_1#f01fead78?vop=1&amp;pid=98b6af1d4&amp;color=0,0,0&amp;vtp=1&amp;bt=1&amp;bbb=1&amp;hb=1"/>
              <p:cNvSpPr>
                <a:spLocks noRot="1" noChangeAspect="1" noMove="1" noResize="1" noEditPoints="1" noAdjustHandles="1" noChangeArrowheads="1" noChangeShapeType="1" noTextEdit="1"/>
              </p:cNvSpPr>
              <p:nvPr/>
            </p:nvSpPr>
            <p:spPr>
              <a:xfrm>
                <a:off x="832104" y="1512000"/>
                <a:ext cx="10533888" cy="770255"/>
              </a:xfrm>
              <a:prstGeom prst="rect">
                <a:avLst/>
              </a:prstGeom>
              <a:blipFill>
                <a:blip r:embed="rId3"/>
                <a:stretch>
                  <a:fillRect l="-1389" r="-1331" b="-19048"/>
                </a:stretch>
              </a:blipFill>
              <a:ln/>
            </p:spPr>
            <p:txBody>
              <a:bodyPr/>
              <a:lstStyle/>
              <a:p>
                <a:r>
                  <a:rPr lang="zh-CN" altLang="en-US">
                    <a:noFill/>
                  </a:rPr>
                  <a:t> </a:t>
                </a:r>
              </a:p>
            </p:txBody>
          </p:sp>
        </mc:Fallback>
      </mc:AlternateContent>
    </p:spTree>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p:sp>
        <p:nvSpPr>
          <p:cNvPr id="2" name="C_3_BD#56cb90b37?pid=8d74e6992&amp;color=0,0,0&amp;vtp=1&amp;bt=1&amp;bbb=1"/>
          <p:cNvSpPr/>
          <p:nvPr/>
        </p:nvSpPr>
        <p:spPr>
          <a:xfrm>
            <a:off x="832104" y="1508760"/>
            <a:ext cx="10533888" cy="406654"/>
          </a:xfrm>
          <a:prstGeom prst="rect">
            <a:avLst/>
          </a:prstGeom>
          <a:noFill/>
          <a:ln/>
        </p:spPr>
        <p:txBody>
          <a:bodyPr wrap="none" lIns="0" tIns="0" rIns="0" bIns="0" rtlCol="0" anchor="t"/>
          <a:lstStyle/>
          <a:p>
            <a:pPr algn="l" latinLnBrk="1">
              <a:lnSpc>
                <a:spcPts val="3500"/>
              </a:lnSpc>
            </a:pPr>
            <a:r>
              <a:rPr lang="en-US" altLang="zh-CN" sz="2200" b="1" i="0" dirty="0">
                <a:solidFill>
                  <a:srgbClr val="000000"/>
                </a:solidFill>
                <a:latin typeface="微软雅黑" pitchFamily="34" charset="0"/>
                <a:ea typeface="微软雅黑" pitchFamily="34" charset="-122"/>
                <a:cs typeface="微软雅黑" pitchFamily="34" charset="-120"/>
              </a:rPr>
              <a:t>三、非选择题（本题共5小题，共54分）</a:t>
            </a:r>
            <a:endParaRPr lang="en-US" altLang="zh-CN" sz="2200" dirty="0"/>
          </a:p>
        </p:txBody>
      </p:sp>
      <mc:AlternateContent xmlns:mc="http://schemas.openxmlformats.org/markup-compatibility/2006">
        <mc:Choice xmlns:a14="http://schemas.microsoft.com/office/drawing/2010/main" Requires="a14">
          <p:sp>
            <p:nvSpPr>
              <p:cNvPr id="3" name="QO_4_BD.35_1#3ffca1e52?vop=1&amp;pid=56cb90b37&amp;color=0,0,0&amp;vtp=1&amp;bbb=1&amp;hb=1"/>
              <p:cNvSpPr/>
              <p:nvPr/>
            </p:nvSpPr>
            <p:spPr>
              <a:xfrm>
                <a:off x="832104" y="1963401"/>
                <a:ext cx="10533888" cy="694055"/>
              </a:xfrm>
              <a:prstGeom prst="rect">
                <a:avLst/>
              </a:prstGeom>
              <a:noFill/>
              <a:ln/>
            </p:spPr>
            <p:txBody>
              <a:bodyPr wrap="none" lIns="0" tIns="0" rIns="0" bIns="0" rtlCol="0" anchor="t"/>
              <a:lstStyle/>
              <a:p>
                <a:pPr algn="l" latinLnBrk="1">
                  <a:lnSpc>
                    <a:spcPts val="2900"/>
                  </a:lnSpc>
                </a:pPr>
                <a:r>
                  <a:rPr lang="en-US" altLang="zh-CN" sz="1800" b="0" i="0" dirty="0">
                    <a:solidFill>
                      <a:srgbClr val="000000"/>
                    </a:solidFill>
                    <a:latin typeface="微软雅黑" pitchFamily="34" charset="0"/>
                    <a:ea typeface="微软雅黑" pitchFamily="34" charset="-122"/>
                    <a:cs typeface="微软雅黑" pitchFamily="34" charset="-120"/>
                  </a:rPr>
                  <a:t>11.</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本小题</a:t>
                </a:r>
                <a:r>
                  <a:rPr lang="en-US" altLang="zh-CN" sz="1800" b="0" i="0" dirty="0">
                    <a:solidFill>
                      <a:srgbClr val="000000"/>
                    </a:solidFill>
                    <a:latin typeface="微软雅黑" pitchFamily="34" charset="0"/>
                    <a:ea typeface="微软雅黑" pitchFamily="34" charset="-122"/>
                    <a:cs typeface="微软雅黑" pitchFamily="34" charset="-120"/>
                  </a:rPr>
                  <a:t>8</a:t>
                </a:r>
                <a:r>
                  <a:rPr lang="en-US" altLang="zh-CN" sz="1800" b="0" i="0" dirty="0">
                    <a:solidFill>
                      <a:srgbClr val="000000"/>
                    </a:solidFill>
                    <a:latin typeface="微软雅黑" pitchFamily="34" charset="0"/>
                    <a:ea typeface="楷体" pitchFamily="34" charset="-122"/>
                    <a:cs typeface="微软雅黑" pitchFamily="34" charset="-120"/>
                  </a:rPr>
                  <a:t>分</a:t>
                </a:r>
                <a:r>
                  <a:rPr lang="en-US" altLang="zh-CN" sz="1800" b="0" i="0" dirty="0">
                    <a:solidFill>
                      <a:srgbClr val="000000"/>
                    </a:solidFill>
                    <a:latin typeface="微软雅黑" pitchFamily="34" charset="0"/>
                    <a:ea typeface="微软雅黑" pitchFamily="34" charset="-122"/>
                    <a:cs typeface="微软雅黑" pitchFamily="34" charset="-120"/>
                  </a:rPr>
                  <a:t>）某同学用图甲所示装置来“验证机械能守恒定律”.让小球从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点由静止下落，经过</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点</a:t>
                </a:r>
              </a:p>
              <a:p>
                <a:pPr latinLnBrk="1">
                  <a:lnSpc>
                    <a:spcPts val="2800"/>
                  </a:lnSpc>
                </a:pPr>
                <a:r>
                  <a:rPr lang="en-US" altLang="zh-CN" b="0" i="0">
                    <a:solidFill>
                      <a:srgbClr val="000000"/>
                    </a:solidFill>
                    <a:latin typeface="微软雅黑" pitchFamily="34" charset="0"/>
                    <a:ea typeface="微软雅黑" pitchFamily="34" charset="-122"/>
                    <a:cs typeface="微软雅黑" pitchFamily="34" charset="-120"/>
                  </a:rPr>
                  <a:t>正下方的光电门</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𝐵</m:t>
                    </m:r>
                  </m:oMath>
                </a14:m>
                <a:r>
                  <a:rPr lang="en-US" altLang="zh-CN" b="0" i="0" dirty="0">
                    <a:solidFill>
                      <a:srgbClr val="000000"/>
                    </a:solidFill>
                    <a:latin typeface="微软雅黑" pitchFamily="34" charset="0"/>
                    <a:ea typeface="微软雅黑" pitchFamily="34" charset="-122"/>
                    <a:cs typeface="微软雅黑" pitchFamily="34" charset="-120"/>
                  </a:rPr>
                  <a:t>时，光电计时器记录下小球通过光电门的时间</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𝑡</m:t>
                    </m:r>
                  </m:oMath>
                </a14:m>
                <a:r>
                  <a:rPr lang="en-US" altLang="zh-CN" b="0" i="0" dirty="0">
                    <a:solidFill>
                      <a:srgbClr val="000000"/>
                    </a:solidFill>
                    <a:latin typeface="微软雅黑" pitchFamily="34" charset="0"/>
                    <a:ea typeface="微软雅黑" pitchFamily="34" charset="-122"/>
                    <a:cs typeface="微软雅黑" pitchFamily="34" charset="-120"/>
                  </a:rPr>
                  <a:t>，已知当地的重力加速度为</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𝑔</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3" name="QO_4_BD.35_1#3ffca1e52?vop=1&amp;pid=56cb90b37&amp;color=0,0,0&amp;vtp=1&amp;bbb=1&amp;hb=1"/>
              <p:cNvSpPr>
                <a:spLocks noRot="1" noChangeAspect="1" noMove="1" noResize="1" noEditPoints="1" noAdjustHandles="1" noChangeArrowheads="1" noChangeShapeType="1" noTextEdit="1"/>
              </p:cNvSpPr>
              <p:nvPr/>
            </p:nvSpPr>
            <p:spPr>
              <a:xfrm>
                <a:off x="832104" y="1963401"/>
                <a:ext cx="10533888" cy="694055"/>
              </a:xfrm>
              <a:prstGeom prst="rect">
                <a:avLst/>
              </a:prstGeom>
              <a:blipFill>
                <a:blip r:embed="rId3"/>
                <a:stretch>
                  <a:fillRect l="-1389" t="-6140" r="-1273" b="-20175"/>
                </a:stretch>
              </a:blipFill>
              <a:ln/>
            </p:spPr>
            <p:txBody>
              <a:bodyPr/>
              <a:lstStyle/>
              <a:p>
                <a:r>
                  <a:rPr lang="zh-CN" altLang="en-US">
                    <a:noFill/>
                  </a:rPr>
                  <a:t> </a:t>
                </a:r>
              </a:p>
            </p:txBody>
          </p:sp>
        </mc:Fallback>
      </mc:AlternateContent>
      <p:pic>
        <p:nvPicPr>
          <p:cNvPr id="4" name="QO_4_BD.35_2#3ffca1e52?vop=1&amp;pid=56cb90b37&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4151376" y="2789422"/>
            <a:ext cx="3886200" cy="138988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5_BD.36_1#7332835ec?vop=1&amp;pid=3ffca1e52&amp;color=0,0,0&amp;vtp=1&amp;bbb=1"/>
          <p:cNvSpPr/>
          <p:nvPr/>
        </p:nvSpPr>
        <p:spPr>
          <a:xfrm>
            <a:off x="832104" y="4313365"/>
            <a:ext cx="10533888" cy="322580"/>
          </a:xfrm>
          <a:prstGeom prst="rect">
            <a:avLst/>
          </a:prstGeom>
          <a:noFill/>
          <a:ln/>
        </p:spPr>
        <p:txBody>
          <a:bodyPr wrap="none" lIns="0" tIns="0" rIns="0" bIns="0" rtlCol="0" anchor="t"/>
          <a:lstStyle/>
          <a:p>
            <a:pPr algn="l" latinLnBrk="1">
              <a:lnSpc>
                <a:spcPts val="2800"/>
              </a:lnSpc>
            </a:pPr>
            <a:r>
              <a:rPr lang="en-US" altLang="zh-CN" sz="1800" b="0" i="0" dirty="0">
                <a:solidFill>
                  <a:srgbClr val="000000"/>
                </a:solidFill>
                <a:latin typeface="微软雅黑" pitchFamily="34" charset="0"/>
                <a:ea typeface="微软雅黑" pitchFamily="34" charset="-122"/>
                <a:cs typeface="微软雅黑" pitchFamily="34" charset="-120"/>
              </a:rPr>
              <a:t>（1）为了减小实验误差，</a:t>
            </a:r>
            <a:r>
              <a:rPr lang="en-US" altLang="zh-CN" sz="1800" b="0" i="0">
                <a:solidFill>
                  <a:srgbClr val="000000"/>
                </a:solidFill>
                <a:latin typeface="微软雅黑" pitchFamily="34" charset="0"/>
                <a:ea typeface="微软雅黑" pitchFamily="34" charset="-122"/>
                <a:cs typeface="微软雅黑" pitchFamily="34" charset="-120"/>
              </a:rPr>
              <a:t>以下三个大小相同的球应选用</a:t>
            </a:r>
            <a:r>
              <a:rPr lang="en-US" altLang="zh-CN" sz="1800" i="0">
                <a:solidFill>
                  <a:srgbClr val="000000"/>
                </a:solidFill>
                <a:latin typeface="SimSun" pitchFamily="34" charset="0"/>
                <a:ea typeface="SimSun" pitchFamily="34" charset="-122"/>
                <a:cs typeface="SimSun" pitchFamily="34" charset="-120"/>
              </a:rPr>
              <a:t>___</a:t>
            </a:r>
            <a:r>
              <a:rPr lang="en-US" altLang="zh-CN" sz="1800" b="0" i="0">
                <a:solidFill>
                  <a:srgbClr val="000000"/>
                </a:solidFill>
                <a:latin typeface="微软雅黑" pitchFamily="34" charset="0"/>
                <a:ea typeface="微软雅黑" pitchFamily="34" charset="-122"/>
                <a:cs typeface="微软雅黑" pitchFamily="34" charset="-120"/>
              </a:rPr>
              <a:t>.</a:t>
            </a:r>
            <a:endParaRPr lang="en-US" altLang="zh-CN" sz="1800" dirty="0"/>
          </a:p>
        </p:txBody>
      </p:sp>
      <p:sp>
        <p:nvSpPr>
          <p:cNvPr id="6" name="QC_5_AN.37_1#7332835ec.blank?vop=1&amp;pid=3ffca1e52&amp;color=0,0,0&amp;vpa=11&amp;vtp=1"/>
          <p:cNvSpPr/>
          <p:nvPr/>
        </p:nvSpPr>
        <p:spPr>
          <a:xfrm>
            <a:off x="6432010" y="4268280"/>
            <a:ext cx="331788" cy="325247"/>
          </a:xfrm>
          <a:prstGeom prst="rect">
            <a:avLst/>
          </a:prstGeom>
          <a:noFill/>
          <a:ln/>
        </p:spPr>
        <p:txBody>
          <a:bodyPr wrap="none" lIns="0" tIns="0" rIns="0" bIns="0" rtlCol="0" anchor="t"/>
          <a:lstStyle/>
          <a:p>
            <a:pPr algn="ctr" latinLnBrk="1">
              <a:lnSpc>
                <a:spcPts val="2800"/>
              </a:lnSpc>
            </a:pPr>
            <a:r>
              <a:rPr lang="en-US" altLang="zh-CN" b="1" i="0" dirty="0">
                <a:solidFill>
                  <a:srgbClr val="FF0000"/>
                </a:solidFill>
                <a:latin typeface="Arial (正文)" pitchFamily="34" charset="0"/>
                <a:ea typeface="微软雅黑" pitchFamily="34" charset="-122"/>
                <a:cs typeface="Arial (正文)" pitchFamily="34" charset="-120"/>
              </a:rPr>
              <a:t>A</a:t>
            </a:r>
            <a:endParaRPr lang="en-US" altLang="zh-CN" dirty="0"/>
          </a:p>
        </p:txBody>
      </p:sp>
      <p:sp>
        <p:nvSpPr>
          <p:cNvPr id="7" name="QC_5_BD.36_2#7332835ec.choices?vop=1&amp;pid=3ffca1e52&amp;color=0,0,0&amp;vtp=1&amp;bbb=1"/>
          <p:cNvSpPr/>
          <p:nvPr/>
        </p:nvSpPr>
        <p:spPr>
          <a:xfrm>
            <a:off x="832104" y="4678553"/>
            <a:ext cx="10533888" cy="322580"/>
          </a:xfrm>
          <a:prstGeom prst="rect">
            <a:avLst/>
          </a:prstGeom>
          <a:noFill/>
          <a:ln/>
        </p:spPr>
        <p:txBody>
          <a:bodyPr wrap="none" lIns="0" tIns="0" rIns="0" bIns="0" rtlCol="0" anchor="t"/>
          <a:lstStyle/>
          <a:p>
            <a:pPr latinLnBrk="1">
              <a:lnSpc>
                <a:spcPts val="2800"/>
              </a:lnSpc>
              <a:tabLst>
                <a:tab pos="3523996" algn="l"/>
                <a:tab pos="7009893"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铁球</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铝球</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塑料球</a:t>
            </a:r>
            <a:endParaRPr lang="en-US" altLang="zh-CN" sz="1800" dirty="0"/>
          </a:p>
        </p:txBody>
      </p:sp>
      <p:sp>
        <p:nvSpPr>
          <p:cNvPr id="8" name="QC_5_AS.38_1#7332835ec?vop=1&amp;pid=3ffca1e52&amp;color=0,0,0&amp;vtp=1&amp;bbb=1"/>
          <p:cNvSpPr/>
          <p:nvPr/>
        </p:nvSpPr>
        <p:spPr>
          <a:xfrm>
            <a:off x="832104" y="5013770"/>
            <a:ext cx="10533888" cy="325755"/>
          </a:xfrm>
          <a:prstGeom prst="rect">
            <a:avLst/>
          </a:prstGeom>
          <a:noFill/>
          <a:ln/>
        </p:spPr>
        <p:txBody>
          <a:bodyPr wrap="none" lIns="0" tIns="0" rIns="0" bIns="0" rtlCol="0" anchor="t"/>
          <a:lstStyle/>
          <a:p>
            <a:pPr algn="l" latinLnBrk="1">
              <a:lnSpc>
                <a:spcPts val="2800"/>
              </a:lnSpc>
            </a:pPr>
            <a:r>
              <a:rPr lang="en-US" altLang="zh-CN" sz="1800" b="0" i="0" dirty="0">
                <a:solidFill>
                  <a:srgbClr val="000000"/>
                </a:solidFill>
                <a:latin typeface="微软雅黑" pitchFamily="34" charset="0"/>
                <a:ea typeface="微软雅黑" pitchFamily="34" charset="-122"/>
                <a:cs typeface="微软雅黑" pitchFamily="34" charset="-120"/>
              </a:rPr>
              <a:t>【解析】为了减小实验误差，应选用密度较大的铁球，故A正确.</a:t>
            </a:r>
            <a:endParaRPr lang="en-US" altLang="zh-CN" sz="1800" dirty="0"/>
          </a:p>
        </p:txBody>
      </p:sp>
      <mc:AlternateContent xmlns:mc="http://schemas.openxmlformats.org/markup-compatibility/2006">
        <mc:Choice xmlns:a14="http://schemas.microsoft.com/office/drawing/2010/main" Requires="a14">
          <p:sp>
            <p:nvSpPr>
              <p:cNvPr id="9" name="QB_5_BD.39_1#d6fe98e4d?vop=1&amp;pid=3ffca1e52&amp;color=0,0,0&amp;vtp=1&amp;bbb=1"/>
              <p:cNvSpPr/>
              <p:nvPr/>
            </p:nvSpPr>
            <p:spPr>
              <a:xfrm>
                <a:off x="832104" y="5388483"/>
                <a:ext cx="10533888" cy="322580"/>
              </a:xfrm>
              <a:prstGeom prst="rect">
                <a:avLst/>
              </a:prstGeom>
              <a:noFill/>
              <a:ln/>
            </p:spPr>
            <p:txBody>
              <a:bodyPr wrap="none" lIns="0" tIns="0" rIns="0" bIns="0" rtlCol="0" anchor="t"/>
              <a:lstStyle/>
              <a:p>
                <a:pPr algn="l" latinLnBrk="1">
                  <a:lnSpc>
                    <a:spcPts val="2800"/>
                  </a:lnSpc>
                </a:pPr>
                <a:r>
                  <a:rPr lang="en-US" altLang="zh-CN" sz="1800" b="0" i="0" dirty="0">
                    <a:solidFill>
                      <a:srgbClr val="000000"/>
                    </a:solidFill>
                    <a:latin typeface="微软雅黑" pitchFamily="34" charset="0"/>
                    <a:ea typeface="微软雅黑" pitchFamily="34" charset="-122"/>
                    <a:cs typeface="微软雅黑" pitchFamily="34" charset="-120"/>
                  </a:rPr>
                  <a:t>（2）用毫米刻度尺测量小球的直径，示数如图乙所示，则其直径为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𝑑</m:t>
                    </m:r>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800" i="0">
                    <a:solidFill>
                      <a:srgbClr val="000000"/>
                    </a:solidFill>
                    <a:latin typeface="SimSun" pitchFamily="34" charset="0"/>
                    <a:ea typeface="SimSun" pitchFamily="34" charset="-122"/>
                    <a:cs typeface="SimSun" pitchFamily="34" charset="-120"/>
                  </a:rPr>
                  <a:t>_</a:t>
                </a:r>
                <a:r>
                  <a:rPr lang="en-US" altLang="zh-CN" sz="1800" i="0" dirty="0">
                    <a:solidFill>
                      <a:srgbClr val="000000"/>
                    </a:solidFill>
                    <a:latin typeface="SimSun" pitchFamily="34" charset="0"/>
                    <a:ea typeface="SimSun" pitchFamily="34" charset="-122"/>
                    <a:cs typeface="SimSun" pitchFamily="34" charset="-120"/>
                  </a:rPr>
                  <a:t>_____</a:t>
                </a:r>
                <a14:m>
                  <m:oMath xmlns:m="http://schemas.openxmlformats.org/officeDocument/2006/math">
                    <m:r>
                      <m:rPr>
                        <m:sty m:val="p"/>
                      </m:rPr>
                      <a:rPr lang="en-US" altLang="zh-CN" sz="1800" b="0" i="0">
                        <a:solidFill>
                          <a:srgbClr val="000000"/>
                        </a:solidFill>
                        <a:latin typeface="Cambria Math" pitchFamily="34" charset="0"/>
                        <a:ea typeface="Cambria Math" pitchFamily="34" charset="-122"/>
                        <a:cs typeface="Cambria Math" pitchFamily="34" charset="-120"/>
                      </a:rPr>
                      <m:t>cm</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p:txBody>
          </p:sp>
        </mc:Choice>
        <mc:Fallback>
          <p:sp>
            <p:nvSpPr>
              <p:cNvPr id="9" name="QB_5_BD.39_1#d6fe98e4d?vop=1&amp;pid=3ffca1e52&amp;color=0,0,0&amp;vtp=1&amp;bbb=1"/>
              <p:cNvSpPr>
                <a:spLocks noRot="1" noChangeAspect="1" noMove="1" noResize="1" noEditPoints="1" noAdjustHandles="1" noChangeArrowheads="1" noChangeShapeType="1" noTextEdit="1"/>
              </p:cNvSpPr>
              <p:nvPr/>
            </p:nvSpPr>
            <p:spPr>
              <a:xfrm>
                <a:off x="832104" y="5388483"/>
                <a:ext cx="10533888" cy="322580"/>
              </a:xfrm>
              <a:prstGeom prst="rect">
                <a:avLst/>
              </a:prstGeom>
              <a:blipFill>
                <a:blip r:embed="rId5"/>
                <a:stretch>
                  <a:fillRect l="-1389" t="-15094" b="-43396"/>
                </a:stretch>
              </a:blipFill>
              <a:ln/>
            </p:spPr>
            <p:txBody>
              <a:bodyPr/>
              <a:lstStyle/>
              <a:p>
                <a:r>
                  <a:rPr lang="zh-CN" altLang="en-US">
                    <a:noFill/>
                  </a:rPr>
                  <a:t> </a:t>
                </a:r>
              </a:p>
            </p:txBody>
          </p:sp>
        </mc:Fallback>
      </mc:AlternateContent>
      <p:sp>
        <p:nvSpPr>
          <p:cNvPr id="10" name="QB_5_AN.40_1#d6fe98e4d.blank?vop=1&amp;pid=3ffca1e52&amp;color=0,0,0&amp;vpa=12&amp;vtp=1&amp;bbb=1"/>
          <p:cNvSpPr/>
          <p:nvPr/>
        </p:nvSpPr>
        <p:spPr>
          <a:xfrm>
            <a:off x="7987062" y="5343398"/>
            <a:ext cx="622300" cy="325755"/>
          </a:xfrm>
          <a:prstGeom prst="rect">
            <a:avLst/>
          </a:prstGeom>
          <a:noFill/>
          <a:ln/>
        </p:spPr>
        <p:txBody>
          <a:bodyPr wrap="none" lIns="0" tIns="0" rIns="0" bIns="0" rtlCol="0" anchor="t"/>
          <a:lstStyle/>
          <a:p>
            <a:pPr algn="ctr" latinLnBrk="1">
              <a:lnSpc>
                <a:spcPts val="2800"/>
              </a:lnSpc>
            </a:pPr>
            <a:r>
              <a:rPr lang="en-US" altLang="zh-CN" b="0" i="0" dirty="0">
                <a:solidFill>
                  <a:srgbClr val="FF0000"/>
                </a:solidFill>
                <a:latin typeface="微软雅黑" pitchFamily="34" charset="0"/>
                <a:ea typeface="微软雅黑" pitchFamily="34" charset="-122"/>
                <a:cs typeface="微软雅黑" pitchFamily="34" charset="-120"/>
              </a:rPr>
              <a:t>2.10</a:t>
            </a:r>
            <a:endParaRPr lang="en-US" altLang="zh-CN" dirty="0"/>
          </a:p>
        </p:txBody>
      </p:sp>
      <mc:AlternateContent xmlns:mc="http://schemas.openxmlformats.org/markup-compatibility/2006">
        <mc:Choice xmlns:a14="http://schemas.microsoft.com/office/drawing/2010/main" Requires="a14">
          <p:sp>
            <p:nvSpPr>
              <p:cNvPr id="11" name="QB_5_AS.41_1#d6fe98e4d?vop=1&amp;pid=3ffca1e52&amp;color=0,0,0&amp;vtp=1&amp;bbb=1"/>
              <p:cNvSpPr/>
              <p:nvPr/>
            </p:nvSpPr>
            <p:spPr>
              <a:xfrm>
                <a:off x="832104" y="5762498"/>
                <a:ext cx="10533888" cy="325755"/>
              </a:xfrm>
              <a:prstGeom prst="rect">
                <a:avLst/>
              </a:prstGeom>
              <a:noFill/>
              <a:ln/>
            </p:spPr>
            <p:txBody>
              <a:bodyPr wrap="none" lIns="0" tIns="0" rIns="0" bIns="0" rtlCol="0" anchor="t"/>
              <a:lstStyle/>
              <a:p>
                <a:pPr algn="l" latinLnBrk="1">
                  <a:lnSpc>
                    <a:spcPts val="2800"/>
                  </a:lnSpc>
                </a:pPr>
                <a:r>
                  <a:rPr lang="en-US" altLang="zh-CN" sz="1800" b="0" i="0" dirty="0">
                    <a:solidFill>
                      <a:srgbClr val="000000"/>
                    </a:solidFill>
                    <a:latin typeface="微软雅黑" pitchFamily="34" charset="0"/>
                    <a:ea typeface="微软雅黑" pitchFamily="34" charset="-122"/>
                    <a:cs typeface="微软雅黑" pitchFamily="34" charset="-120"/>
                  </a:rPr>
                  <a:t>【解析】刻度尺的分度值是</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m:t>
                    </m:r>
                  </m:oMath>
                </a14:m>
                <a:r>
                  <a:rPr lang="en-US" altLang="zh-CN" sz="1800" b="0" i="0" dirty="0">
                    <a:solidFill>
                      <a:srgbClr val="000000"/>
                    </a:solidFill>
                    <a:latin typeface="微软雅黑" pitchFamily="34" charset="0"/>
                    <a:ea typeface="微软雅黑" pitchFamily="34" charset="-122"/>
                    <a:cs typeface="微软雅黑" pitchFamily="34" charset="-120"/>
                  </a:rPr>
                  <a:t>，读数为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2.10</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cm</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p:txBody>
          </p:sp>
        </mc:Choice>
        <mc:Fallback>
          <p:sp>
            <p:nvSpPr>
              <p:cNvPr id="11" name="QB_5_AS.41_1#d6fe98e4d?vop=1&amp;pid=3ffca1e52&amp;color=0,0,0&amp;vtp=1&amp;bbb=1"/>
              <p:cNvSpPr>
                <a:spLocks noRot="1" noChangeAspect="1" noMove="1" noResize="1" noEditPoints="1" noAdjustHandles="1" noChangeArrowheads="1" noChangeShapeType="1" noTextEdit="1"/>
              </p:cNvSpPr>
              <p:nvPr/>
            </p:nvSpPr>
            <p:spPr>
              <a:xfrm>
                <a:off x="832104" y="5762498"/>
                <a:ext cx="10533888" cy="325755"/>
              </a:xfrm>
              <a:prstGeom prst="rect">
                <a:avLst/>
              </a:prstGeom>
              <a:blipFill>
                <a:blip r:embed="rId6"/>
                <a:stretch>
                  <a:fillRect l="-1389" t="-9259" b="-4259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 calcmode="lin" valueType="num">
                                      <p:cBhvr additive="base">
                                        <p:cTn id="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8" dur="500" fill="hold"/>
                                        <p:tgtEl>
                                          <p:spTgt spid="6">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anim calcmode="lin" valueType="num">
                                      <p:cBhvr additive="base">
                                        <p:cTn id="1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8">
                                            <p:bg/>
                                          </p:spTgt>
                                        </p:tgtEl>
                                        <p:attrNameLst>
                                          <p:attrName>style.visibility</p:attrName>
                                        </p:attrNameLst>
                                      </p:cBhvr>
                                      <p:to>
                                        <p:strVal val="visible"/>
                                      </p:to>
                                    </p:set>
                                    <p:anim calcmode="lin" valueType="num">
                                      <p:cBhvr additive="base">
                                        <p:cTn id="17" dur="500" fill="hold"/>
                                        <p:tgtEl>
                                          <p:spTgt spid="8">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8">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8">
                                            <p:txEl>
                                              <p:pRg st="0" end="0"/>
                                            </p:txEl>
                                          </p:spTgt>
                                        </p:tgtEl>
                                        <p:attrNameLst>
                                          <p:attrName>style.visibility</p:attrName>
                                        </p:attrNameLst>
                                      </p:cBhvr>
                                      <p:to>
                                        <p:strVal val="visible"/>
                                      </p:to>
                                    </p:set>
                                    <p:anim calcmode="lin" valueType="num">
                                      <p:cBhvr additive="base">
                                        <p:cTn id="21"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10">
                                            <p:bg/>
                                          </p:spTgt>
                                        </p:tgtEl>
                                        <p:attrNameLst>
                                          <p:attrName>style.visibility</p:attrName>
                                        </p:attrNameLst>
                                      </p:cBhvr>
                                      <p:to>
                                        <p:strVal val="visible"/>
                                      </p:to>
                                    </p:set>
                                    <p:anim calcmode="lin" valueType="num">
                                      <p:cBhvr additive="base">
                                        <p:cTn id="27"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10">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0">
                                            <p:txEl>
                                              <p:pRg st="0" end="0"/>
                                            </p:txEl>
                                          </p:spTgt>
                                        </p:tgtEl>
                                        <p:attrNameLst>
                                          <p:attrName>style.visibility</p:attrName>
                                        </p:attrNameLst>
                                      </p:cBhvr>
                                      <p:to>
                                        <p:strVal val="visible"/>
                                      </p:to>
                                    </p:set>
                                    <p:anim calcmode="lin" valueType="num">
                                      <p:cBhvr additive="base">
                                        <p:cTn id="31"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0">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1">
                                            <p:bg/>
                                          </p:spTgt>
                                        </p:tgtEl>
                                        <p:attrNameLst>
                                          <p:attrName>style.visibility</p:attrName>
                                        </p:attrNameLst>
                                      </p:cBhvr>
                                      <p:to>
                                        <p:strVal val="visible"/>
                                      </p:to>
                                    </p:set>
                                    <p:anim calcmode="lin" valueType="num">
                                      <p:cBhvr additive="base">
                                        <p:cTn id="37" dur="500" fill="hold"/>
                                        <p:tgtEl>
                                          <p:spTgt spid="11">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11">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11">
                                            <p:txEl>
                                              <p:pRg st="0" end="0"/>
                                            </p:txEl>
                                          </p:spTgt>
                                        </p:tgtEl>
                                        <p:attrNameLst>
                                          <p:attrName>style.visibility</p:attrName>
                                        </p:attrNameLst>
                                      </p:cBhvr>
                                      <p:to>
                                        <p:strVal val="visible"/>
                                      </p:to>
                                    </p:set>
                                    <p:anim calcmode="lin" valueType="num">
                                      <p:cBhvr additive="base">
                                        <p:cTn id="41"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11">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P spid="8" grpId="0" build="p" animBg="1"/>
      <p:bldP spid="10" grpId="0" build="p" animBg="1"/>
      <p:bldP spid="11"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42_1#21e0dad9a?vop=1&amp;pid=3ffca1e52&amp;color=0,0,0&amp;vtp=1&amp;bt=1&amp;bbb=1&amp;hb=1"/>
              <p:cNvSpPr/>
              <p:nvPr/>
            </p:nvSpPr>
            <p:spPr>
              <a:xfrm>
                <a:off x="832104" y="1508761"/>
                <a:ext cx="10533888" cy="1101344"/>
              </a:xfrm>
              <a:prstGeom prst="rect">
                <a:avLst/>
              </a:prstGeom>
              <a:noFill/>
              <a:ln/>
            </p:spPr>
            <p:txBody>
              <a:bodyPr wrap="none" lIns="0" tIns="0" rIns="0" bIns="0" rtlCol="0" anchor="t"/>
              <a:lstStyle/>
              <a:p>
                <a:pPr algn="l" latinLnBrk="1">
                  <a:lnSpc>
                    <a:spcPts val="4600"/>
                  </a:lnSpc>
                </a:pPr>
                <a:r>
                  <a:rPr lang="en-US" altLang="zh-CN" sz="1800" b="0" i="0" dirty="0">
                    <a:solidFill>
                      <a:srgbClr val="000000"/>
                    </a:solidFill>
                    <a:latin typeface="微软雅黑" pitchFamily="34" charset="0"/>
                    <a:ea typeface="微软雅黑" pitchFamily="34" charset="-122"/>
                    <a:cs typeface="微软雅黑" pitchFamily="34" charset="-120"/>
                  </a:rPr>
                  <a:t>（3）调整</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两点之间的距离</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h</m:t>
                    </m:r>
                  </m:oMath>
                </a14:m>
                <a:r>
                  <a:rPr lang="en-US" altLang="zh-CN" sz="1800" b="0" i="0" dirty="0">
                    <a:solidFill>
                      <a:srgbClr val="000000"/>
                    </a:solidFill>
                    <a:latin typeface="微软雅黑" pitchFamily="34" charset="0"/>
                    <a:ea typeface="微软雅黑" pitchFamily="34" charset="-122"/>
                    <a:cs typeface="微软雅黑" pitchFamily="34" charset="-120"/>
                  </a:rPr>
                  <a:t>，记录下小球通过光电门</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的时间</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𝑡</m:t>
                    </m:r>
                  </m:oMath>
                </a14:m>
                <a:r>
                  <a:rPr lang="en-US" altLang="zh-CN" sz="1800" b="0" i="0" dirty="0">
                    <a:solidFill>
                      <a:srgbClr val="000000"/>
                    </a:solidFill>
                    <a:latin typeface="微软雅黑" pitchFamily="34" charset="0"/>
                    <a:ea typeface="微软雅黑" pitchFamily="34" charset="-122"/>
                    <a:cs typeface="微软雅黑" pitchFamily="34" charset="-120"/>
                  </a:rPr>
                  <a:t>，多次重复上述过程，作出</a:t>
                </a:r>
                <a14:m>
                  <m:oMath xmlns:m="http://schemas.openxmlformats.org/officeDocument/2006/math">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𝑡</m:t>
                            </m:r>
                          </m:e>
                          <m:sup>
                            <m:r>
                              <a:rPr lang="en-US" altLang="zh-CN" sz="1800" b="0" i="0">
                                <a:solidFill>
                                  <a:srgbClr val="000000"/>
                                </a:solidFill>
                                <a:latin typeface="Cambria Math" pitchFamily="34" charset="0"/>
                                <a:ea typeface="Cambria Math" pitchFamily="34" charset="-122"/>
                                <a:cs typeface="Cambria Math" pitchFamily="34" charset="-120"/>
                              </a:rPr>
                              <m:t>2</m:t>
                            </m:r>
                          </m:sup>
                        </m:sSup>
                      </m:den>
                    </m:f>
                  </m:oMath>
                </a14:m>
                <a:r>
                  <a:rPr lang="en-US" altLang="zh-CN" sz="1800" b="0" i="0" dirty="0">
                    <a:solidFill>
                      <a:srgbClr val="000000"/>
                    </a:solidFill>
                    <a:latin typeface="微软雅黑" pitchFamily="34" charset="0"/>
                    <a:ea typeface="微软雅黑" pitchFamily="34" charset="-122"/>
                    <a:cs typeface="微软雅黑" pitchFamily="34" charset="-120"/>
                  </a:rPr>
                  <a:t>随</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err="1">
                    <a:solidFill>
                      <a:srgbClr val="000000"/>
                    </a:solidFill>
                    <a:latin typeface="微软雅黑" pitchFamily="34" charset="0"/>
                    <a:ea typeface="微软雅黑" pitchFamily="34" charset="-122"/>
                    <a:cs typeface="微软雅黑" pitchFamily="34" charset="-120"/>
                  </a:rPr>
                  <a:t>的变</a:t>
                </a:r>
                <a:endParaRPr lang="en-US" altLang="zh-CN" sz="1800" b="0" i="0" dirty="0">
                  <a:solidFill>
                    <a:srgbClr val="000000"/>
                  </a:solidFill>
                  <a:latin typeface="微软雅黑" pitchFamily="34" charset="0"/>
                  <a:ea typeface="微软雅黑" pitchFamily="34" charset="-122"/>
                  <a:cs typeface="微软雅黑" pitchFamily="34" charset="-120"/>
                </a:endParaRPr>
              </a:p>
              <a:p>
                <a:pPr latinLnBrk="1">
                  <a:lnSpc>
                    <a:spcPts val="4800"/>
                  </a:lnSpc>
                </a:pPr>
                <a:r>
                  <a:rPr lang="en-US" altLang="zh-CN" b="0" i="0" dirty="0">
                    <a:solidFill>
                      <a:srgbClr val="000000"/>
                    </a:solidFill>
                    <a:latin typeface="微软雅黑" pitchFamily="34" charset="0"/>
                    <a:ea typeface="微软雅黑" pitchFamily="34" charset="-122"/>
                    <a:cs typeface="微软雅黑" pitchFamily="34" charset="-120"/>
                  </a:rPr>
                  <a:t>化图像如图丙所示.</a:t>
                </a:r>
                <a:r>
                  <a:rPr lang="en-US" altLang="zh-CN" b="0" i="0">
                    <a:solidFill>
                      <a:srgbClr val="000000"/>
                    </a:solidFill>
                    <a:latin typeface="微软雅黑" pitchFamily="34" charset="0"/>
                    <a:ea typeface="微软雅黑" pitchFamily="34" charset="-122"/>
                    <a:cs typeface="微软雅黑" pitchFamily="34" charset="-120"/>
                  </a:rPr>
                  <a:t>若斜率等于</a:t>
                </a:r>
                <a:r>
                  <a:rPr lang="en-US" altLang="zh-CN" i="0">
                    <a:solidFill>
                      <a:srgbClr val="000000"/>
                    </a:solidFill>
                    <a:latin typeface="SimSun" pitchFamily="34" charset="0"/>
                    <a:ea typeface="SimSun" pitchFamily="34" charset="-122"/>
                    <a:cs typeface="SimSun" pitchFamily="34" charset="-120"/>
                  </a:rPr>
                  <a:t>_</a:t>
                </a:r>
                <a:r>
                  <a:rPr kumimoji="0" lang="en-US" altLang="zh-CN" sz="2700" b="0" i="0" u="sng" strike="noStrike" kern="0" cap="none" spc="-99900" normalizeH="0" baseline="0" noProof="0">
                    <a:ln>
                      <a:noFill/>
                    </a:ln>
                    <a:solidFill>
                      <a:srgbClr val="FF00FF"/>
                    </a:solidFill>
                    <a:effectLst/>
                    <a:uLnTx/>
                    <a:uFill>
                      <a:solidFill>
                        <a:srgbClr val="00A0AF"/>
                      </a:solidFill>
                    </a:uFill>
                    <a:latin typeface="SimSun" panose="02010600030101010101" pitchFamily="2" charset="-122"/>
                    <a:ea typeface="微软雅黑" pitchFamily="34" charset="-122"/>
                    <a:cs typeface="微软雅黑" pitchFamily="34" charset="-120"/>
                  </a:rPr>
                  <a:t> </a:t>
                </a:r>
                <a:r>
                  <a:rPr lang="en-US" altLang="zh-CN" i="0" dirty="0">
                    <a:solidFill>
                      <a:srgbClr val="000000"/>
                    </a:solidFill>
                    <a:latin typeface="SimSun" pitchFamily="34" charset="0"/>
                    <a:ea typeface="SimSun" pitchFamily="34" charset="-122"/>
                    <a:cs typeface="SimSun" pitchFamily="34" charset="-120"/>
                  </a:rPr>
                  <a:t>__</a:t>
                </a:r>
                <a:r>
                  <a:rPr lang="en-US" altLang="zh-CN" b="0" i="0" dirty="0">
                    <a:solidFill>
                      <a:srgbClr val="000000"/>
                    </a:solidFill>
                    <a:latin typeface="微软雅黑" pitchFamily="34" charset="0"/>
                    <a:ea typeface="微软雅黑" pitchFamily="34" charset="-122"/>
                    <a:cs typeface="微软雅黑" pitchFamily="34" charset="-120"/>
                  </a:rPr>
                  <a:t>（用题中所给物理量符号表示），可验证小球下落过程中机械能守恒.</a:t>
                </a:r>
                <a:endParaRPr lang="en-US" altLang="zh-CN" dirty="0">
                  <a:solidFill>
                    <a:srgbClr val="000000"/>
                  </a:solidFill>
                </a:endParaRPr>
              </a:p>
            </p:txBody>
          </p:sp>
        </mc:Choice>
        <mc:Fallback>
          <p:sp>
            <p:nvSpPr>
              <p:cNvPr id="2" name="QB_5_BD.42_1#21e0dad9a?vop=1&amp;pid=3ffca1e52&amp;color=0,0,0&amp;vtp=1&amp;bt=1&amp;bbb=1&amp;hb=1"/>
              <p:cNvSpPr>
                <a:spLocks noRot="1" noChangeAspect="1" noMove="1" noResize="1" noEditPoints="1" noAdjustHandles="1" noChangeArrowheads="1" noChangeShapeType="1" noTextEdit="1"/>
              </p:cNvSpPr>
              <p:nvPr/>
            </p:nvSpPr>
            <p:spPr>
              <a:xfrm>
                <a:off x="832104" y="1508761"/>
                <a:ext cx="10533888" cy="1101344"/>
              </a:xfrm>
              <a:prstGeom prst="rect">
                <a:avLst/>
              </a:prstGeom>
              <a:blipFill>
                <a:blip r:embed="rId3"/>
                <a:stretch>
                  <a:fillRect l="-1389" r="-1100" b="-12778"/>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5_AN.43_1#21e0dad9a.blank?vop=1&amp;pid=3ffca1e52&amp;color=0,0,0&amp;vpa=13&amp;vtp=1&amp;bbb=1&amp;rh=30.66"/>
              <p:cNvSpPr/>
              <p:nvPr/>
            </p:nvSpPr>
            <p:spPr>
              <a:xfrm>
                <a:off x="3876929" y="2158047"/>
                <a:ext cx="326708" cy="389382"/>
              </a:xfrm>
              <a:prstGeom prst="rect">
                <a:avLst/>
              </a:prstGeom>
              <a:noFill/>
              <a:ln/>
            </p:spPr>
            <p:txBody>
              <a:bodyPr wrap="none" lIns="0" tIns="0" rIns="0" bIns="0" rtlCol="0" anchor="t"/>
              <a:lstStyle/>
              <a:p>
                <a:pPr algn="ctr" latinLnBrk="1">
                  <a:lnSpc>
                    <a:spcPts val="3100"/>
                  </a:lnSpc>
                </a:pPr>
                <a14:m>
                  <m:oMath xmlns:m="http://schemas.openxmlformats.org/officeDocument/2006/math">
                    <m:f>
                      <m:fPr>
                        <m:ctrlPr>
                          <a:rPr lang="en-US" altLang="zh-CN" b="0" i="1" dirty="0" smtClean="0">
                            <a:solidFill>
                              <a:srgbClr val="FF0000"/>
                            </a:solidFill>
                            <a:latin typeface="Cambria Math" panose="02040503050406030204" pitchFamily="18" charset="0"/>
                            <a:ea typeface="微软雅黑" pitchFamily="34" charset="-122"/>
                            <a:cs typeface="微软雅黑" pitchFamily="34" charset="-120"/>
                          </a:rPr>
                        </m:ctrlPr>
                      </m:fPr>
                      <m:num>
                        <m:r>
                          <a:rPr lang="en-US" altLang="zh-CN" b="0" i="0">
                            <a:solidFill>
                              <a:srgbClr val="FF0000"/>
                            </a:solidFill>
                            <a:latin typeface="Cambria Math" pitchFamily="34" charset="0"/>
                            <a:ea typeface="Cambria Math" pitchFamily="34" charset="-122"/>
                            <a:cs typeface="Cambria Math" pitchFamily="34" charset="-120"/>
                          </a:rPr>
                          <m:t>2</m:t>
                        </m:r>
                        <m:r>
                          <a:rPr lang="en-US" altLang="zh-CN" b="0" i="0">
                            <a:solidFill>
                              <a:srgbClr val="FF0000"/>
                            </a:solidFill>
                            <a:latin typeface="Cambria Math" pitchFamily="34" charset="0"/>
                            <a:ea typeface="Cambria Math" pitchFamily="34" charset="-122"/>
                            <a:cs typeface="Cambria Math" pitchFamily="34" charset="-120"/>
                          </a:rPr>
                          <m:t>𝑔</m:t>
                        </m:r>
                      </m:num>
                      <m:den>
                        <m:sSup>
                          <m:sSupPr>
                            <m:ctrlPr>
                              <a:rPr lang="en-US" altLang="zh-CN"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b="0" i="0">
                                <a:solidFill>
                                  <a:srgbClr val="FF0000"/>
                                </a:solidFill>
                                <a:latin typeface="Cambria Math" pitchFamily="34" charset="0"/>
                                <a:ea typeface="Cambria Math" pitchFamily="34" charset="-122"/>
                                <a:cs typeface="Cambria Math" pitchFamily="34" charset="-120"/>
                              </a:rPr>
                              <m:t>𝑑</m:t>
                            </m:r>
                          </m:e>
                          <m:sup>
                            <m:r>
                              <a:rPr lang="en-US" altLang="zh-CN" b="0" i="0">
                                <a:solidFill>
                                  <a:srgbClr val="FF0000"/>
                                </a:solidFill>
                                <a:latin typeface="Cambria Math" pitchFamily="34" charset="0"/>
                                <a:ea typeface="Cambria Math" pitchFamily="34" charset="-122"/>
                                <a:cs typeface="Cambria Math" pitchFamily="34" charset="-120"/>
                              </a:rPr>
                              <m:t>2</m:t>
                            </m:r>
                          </m:sup>
                        </m:sSup>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p:sp>
            <p:nvSpPr>
              <p:cNvPr id="3" name="QB_5_AN.43_1#21e0dad9a.blank?vop=1&amp;pid=3ffca1e52&amp;color=0,0,0&amp;vpa=13&amp;vtp=1&amp;bbb=1&amp;rh=30.66"/>
              <p:cNvSpPr>
                <a:spLocks noRot="1" noChangeAspect="1" noMove="1" noResize="1" noEditPoints="1" noAdjustHandles="1" noChangeArrowheads="1" noChangeShapeType="1" noTextEdit="1"/>
              </p:cNvSpPr>
              <p:nvPr/>
            </p:nvSpPr>
            <p:spPr>
              <a:xfrm>
                <a:off x="3876929" y="2158047"/>
                <a:ext cx="326708" cy="389382"/>
              </a:xfrm>
              <a:prstGeom prst="rect">
                <a:avLst/>
              </a:prstGeom>
              <a:blipFill>
                <a:blip r:embed="rId4"/>
                <a:stretch>
                  <a:fillRect l="-5556" r="-1852" b="-15625"/>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B_5_AS.44_1#21e0dad9a?vop=1&amp;pid=3ffca1e52&amp;color=0,0,0&amp;vtp=1&amp;bbb=1&amp;hb=1"/>
              <p:cNvSpPr/>
              <p:nvPr/>
            </p:nvSpPr>
            <p:spPr>
              <a:xfrm>
                <a:off x="832104" y="2611437"/>
                <a:ext cx="10533888" cy="970471"/>
              </a:xfrm>
              <a:prstGeom prst="rect">
                <a:avLst/>
              </a:prstGeom>
              <a:noFill/>
              <a:ln/>
            </p:spPr>
            <p:txBody>
              <a:bodyPr wrap="none" lIns="0" tIns="0" rIns="0" bIns="0" rtlCol="0" anchor="t"/>
              <a:lstStyle/>
              <a:p>
                <a:pPr algn="l" latinLnBrk="1">
                  <a:lnSpc>
                    <a:spcPts val="3500"/>
                  </a:lnSpc>
                </a:pPr>
                <a:r>
                  <a:rPr lang="en-US" altLang="zh-CN" sz="1800" b="0" i="0" dirty="0">
                    <a:solidFill>
                      <a:srgbClr val="000000"/>
                    </a:solidFill>
                    <a:latin typeface="微软雅黑" pitchFamily="34" charset="0"/>
                    <a:ea typeface="微软雅黑" pitchFamily="34" charset="-122"/>
                    <a:cs typeface="微软雅黑" pitchFamily="34" charset="-120"/>
                  </a:rPr>
                  <a:t>【解析】小球经过光电门时的速度大小为</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𝑣</m:t>
                    </m:r>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𝑑</m:t>
                        </m:r>
                      </m:num>
                      <m:den>
                        <m:r>
                          <a:rPr lang="en-US" altLang="zh-CN" sz="1800" b="0" i="0">
                            <a:solidFill>
                              <a:srgbClr val="000000"/>
                            </a:solidFill>
                            <a:latin typeface="Cambria Math" pitchFamily="34" charset="0"/>
                            <a:ea typeface="Cambria Math" pitchFamily="34" charset="-122"/>
                            <a:cs typeface="Cambria Math" pitchFamily="34" charset="-120"/>
                          </a:rPr>
                          <m:t>𝑡</m:t>
                        </m:r>
                      </m:den>
                    </m:f>
                  </m:oMath>
                </a14:m>
                <a:r>
                  <a:rPr lang="en-US" altLang="zh-CN" sz="1800" b="0" i="0" dirty="0">
                    <a:solidFill>
                      <a:srgbClr val="000000"/>
                    </a:solidFill>
                    <a:latin typeface="微软雅黑" pitchFamily="34" charset="0"/>
                    <a:ea typeface="微软雅黑" pitchFamily="34" charset="-122"/>
                    <a:cs typeface="微软雅黑" pitchFamily="34" charset="-120"/>
                  </a:rPr>
                  <a:t>，根据机械能守恒定律有</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𝑚𝑔h</m:t>
                    </m:r>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smtClean="0">
                        <a:solidFill>
                          <a:srgbClr val="000000"/>
                        </a:solidFill>
                        <a:latin typeface="Cambria Math" pitchFamily="34" charset="0"/>
                        <a:ea typeface="Cambria Math" pitchFamily="34" charset="-122"/>
                        <a:cs typeface="Cambria Math" pitchFamily="34" charset="-120"/>
                      </a:rPr>
                      <m:t>𝑚</m:t>
                    </m:r>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𝑣</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800" b="0" i="0" dirty="0">
                    <a:solidFill>
                      <a:srgbClr val="000000"/>
                    </a:solidFill>
                    <a:latin typeface="微软雅黑" pitchFamily="34" charset="0"/>
                    <a:ea typeface="微软雅黑" pitchFamily="34" charset="-122"/>
                    <a:cs typeface="微软雅黑" pitchFamily="34" charset="-120"/>
                  </a:rPr>
                  <a:t>，解得</a:t>
                </a:r>
                <a14:m>
                  <m:oMath xmlns:m="http://schemas.openxmlformats.org/officeDocument/2006/math">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𝑡</m:t>
                            </m:r>
                          </m:e>
                          <m:sup>
                            <m:r>
                              <a:rPr lang="en-US" altLang="zh-CN" sz="1800" b="0" i="0">
                                <a:solidFill>
                                  <a:srgbClr val="000000"/>
                                </a:solidFill>
                                <a:latin typeface="Cambria Math" pitchFamily="34" charset="0"/>
                                <a:ea typeface="Cambria Math" pitchFamily="34" charset="-122"/>
                                <a:cs typeface="Cambria Math" pitchFamily="34" charset="-120"/>
                              </a:rPr>
                              <m:t>2</m:t>
                            </m:r>
                          </m:sup>
                        </m:sSup>
                      </m:den>
                    </m:f>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𝑔h</m:t>
                        </m:r>
                      </m:num>
                      <m:den>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𝑑</m:t>
                            </m:r>
                          </m:e>
                          <m:sup>
                            <m:r>
                              <a:rPr lang="en-US" altLang="zh-CN" sz="1800" b="0" i="0">
                                <a:solidFill>
                                  <a:srgbClr val="000000"/>
                                </a:solidFill>
                                <a:latin typeface="Cambria Math" pitchFamily="34" charset="0"/>
                                <a:ea typeface="Cambria Math" pitchFamily="34" charset="-122"/>
                                <a:cs typeface="Cambria Math" pitchFamily="34" charset="-120"/>
                              </a:rPr>
                              <m:t>2</m:t>
                            </m:r>
                          </m:sup>
                        </m:sSup>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，则</a:t>
                </a:r>
              </a:p>
              <a:p>
                <a:pPr latinLnBrk="1">
                  <a:lnSpc>
                    <a:spcPts val="4500"/>
                  </a:lnSpc>
                </a:pPr>
                <a14:m>
                  <m:oMath xmlns:m="http://schemas.openxmlformats.org/officeDocument/2006/math">
                    <m:f>
                      <m:fPr>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1</m:t>
                        </m:r>
                      </m:num>
                      <m:den>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𝑡</m:t>
                            </m:r>
                          </m:e>
                          <m:sup>
                            <m:r>
                              <a:rPr lang="en-US" altLang="zh-CN" b="0" i="0">
                                <a:solidFill>
                                  <a:srgbClr val="000000"/>
                                </a:solidFill>
                                <a:latin typeface="Cambria Math" pitchFamily="34" charset="0"/>
                                <a:ea typeface="Cambria Math" pitchFamily="34" charset="-122"/>
                                <a:cs typeface="Cambria Math" pitchFamily="34" charset="-120"/>
                              </a:rPr>
                              <m:t>2</m:t>
                            </m:r>
                          </m:sup>
                        </m:sSup>
                      </m:den>
                    </m:f>
                    <m:r>
                      <a:rPr lang="en-US" altLang="zh-CN" b="0" i="0" smtClean="0">
                        <a:solidFill>
                          <a:srgbClr val="000000"/>
                        </a:solidFill>
                        <a:latin typeface="Cambria Math" pitchFamily="34" charset="0"/>
                        <a:ea typeface="Cambria Math" pitchFamily="34" charset="-122"/>
                        <a:cs typeface="Cambria Math" pitchFamily="34" charset="-120"/>
                      </a:rPr>
                      <m:t>−</m:t>
                    </m:r>
                    <m:r>
                      <a:rPr lang="en-US" altLang="zh-CN" b="0" i="0" smtClean="0">
                        <a:solidFill>
                          <a:srgbClr val="000000"/>
                        </a:solidFill>
                        <a:latin typeface="Cambria Math" pitchFamily="34" charset="0"/>
                        <a:ea typeface="Cambria Math" pitchFamily="34" charset="-122"/>
                        <a:cs typeface="Cambria Math" pitchFamily="34" charset="-120"/>
                      </a:rPr>
                      <m:t>h</m:t>
                    </m:r>
                  </m:oMath>
                </a14:m>
                <a:r>
                  <a:rPr lang="en-US" altLang="zh-CN" b="0" i="0" dirty="0">
                    <a:solidFill>
                      <a:srgbClr val="000000"/>
                    </a:solidFill>
                    <a:latin typeface="微软雅黑" pitchFamily="34" charset="0"/>
                    <a:ea typeface="微软雅黑" pitchFamily="34" charset="-122"/>
                    <a:cs typeface="微软雅黑" pitchFamily="34" charset="-120"/>
                  </a:rPr>
                  <a:t>图像的斜率为</a:t>
                </a:r>
                <a14:m>
                  <m:oMath xmlns:m="http://schemas.openxmlformats.org/officeDocument/2006/math">
                    <m:f>
                      <m:fPr>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2</m:t>
                        </m:r>
                        <m:r>
                          <a:rPr lang="en-US" altLang="zh-CN" b="0" i="0">
                            <a:solidFill>
                              <a:srgbClr val="000000"/>
                            </a:solidFill>
                            <a:latin typeface="Cambria Math" pitchFamily="34" charset="0"/>
                            <a:ea typeface="Cambria Math" pitchFamily="34" charset="-122"/>
                            <a:cs typeface="Cambria Math" pitchFamily="34" charset="-120"/>
                          </a:rPr>
                          <m:t>𝑔</m:t>
                        </m:r>
                      </m:num>
                      <m:den>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𝑑</m:t>
                            </m:r>
                          </m:e>
                          <m:sup>
                            <m:r>
                              <a:rPr lang="en-US" altLang="zh-CN" b="0" i="0">
                                <a:solidFill>
                                  <a:srgbClr val="000000"/>
                                </a:solidFill>
                                <a:latin typeface="Cambria Math" pitchFamily="34" charset="0"/>
                                <a:ea typeface="Cambria Math" pitchFamily="34" charset="-122"/>
                                <a:cs typeface="Cambria Math" pitchFamily="34" charset="-120"/>
                              </a:rPr>
                              <m:t>2</m:t>
                            </m:r>
                          </m:sup>
                        </m:sSup>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可验证小球下落过程中机械能守恒.</a:t>
                </a:r>
                <a:endParaRPr lang="en-US" altLang="zh-CN" dirty="0">
                  <a:solidFill>
                    <a:srgbClr val="000000"/>
                  </a:solidFill>
                </a:endParaRPr>
              </a:p>
            </p:txBody>
          </p:sp>
        </mc:Choice>
        <mc:Fallback>
          <p:sp>
            <p:nvSpPr>
              <p:cNvPr id="4" name="QB_5_AS.44_1#21e0dad9a?vop=1&amp;pid=3ffca1e52&amp;color=0,0,0&amp;vtp=1&amp;bbb=1&amp;hb=1"/>
              <p:cNvSpPr>
                <a:spLocks noRot="1" noChangeAspect="1" noMove="1" noResize="1" noEditPoints="1" noAdjustHandles="1" noChangeArrowheads="1" noChangeShapeType="1" noTextEdit="1"/>
              </p:cNvSpPr>
              <p:nvPr/>
            </p:nvSpPr>
            <p:spPr>
              <a:xfrm>
                <a:off x="832104" y="2611437"/>
                <a:ext cx="10533888" cy="970471"/>
              </a:xfrm>
              <a:prstGeom prst="rect">
                <a:avLst/>
              </a:prstGeom>
              <a:blipFill>
                <a:blip r:embed="rId5"/>
                <a:stretch>
                  <a:fillRect l="-1389" r="-521" b="-8125"/>
                </a:stretch>
              </a:blipFill>
              <a:ln/>
            </p:spPr>
            <p:txBody>
              <a:bodyPr/>
              <a:lstStyle/>
              <a:p>
                <a:r>
                  <a:rPr lang="zh-CN" altLang="en-US">
                    <a:noFill/>
                  </a:rPr>
                  <a:t> </a:t>
                </a:r>
              </a:p>
            </p:txBody>
          </p:sp>
        </mc:Fallback>
      </mc:AlternateContent>
      <p:sp>
        <p:nvSpPr>
          <p:cNvPr id="5" name="QB_5_BD.45_1#056252b30?vop=1&amp;pid=3ffca1e52&amp;color=0,0,0&amp;vtp=1&amp;bbb=1"/>
          <p:cNvSpPr/>
          <p:nvPr/>
        </p:nvSpPr>
        <p:spPr>
          <a:xfrm>
            <a:off x="832104" y="3584130"/>
            <a:ext cx="10533888" cy="360680"/>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（4）实验中发现，小球动能增加量总是略小于重力势能减少量，</a:t>
            </a:r>
            <a:r>
              <a:rPr lang="en-US" altLang="zh-CN" sz="1800" b="0" i="0">
                <a:solidFill>
                  <a:srgbClr val="000000"/>
                </a:solidFill>
                <a:latin typeface="微软雅黑" pitchFamily="34" charset="0"/>
                <a:ea typeface="微软雅黑" pitchFamily="34" charset="-122"/>
                <a:cs typeface="微软雅黑" pitchFamily="34" charset="-120"/>
              </a:rPr>
              <a:t>原因可能是</a:t>
            </a:r>
            <a:r>
              <a:rPr lang="en-US" altLang="zh-CN" sz="1800" i="0">
                <a:solidFill>
                  <a:srgbClr val="000000"/>
                </a:solidFill>
                <a:latin typeface="SimSun" pitchFamily="34" charset="0"/>
                <a:ea typeface="SimSun" pitchFamily="34" charset="-122"/>
                <a:cs typeface="SimSun" pitchFamily="34" charset="-120"/>
              </a:rPr>
              <a:t>________________</a:t>
            </a:r>
            <a:r>
              <a:rPr lang="en-US" altLang="zh-CN" sz="1800" b="0" i="0">
                <a:solidFill>
                  <a:srgbClr val="000000"/>
                </a:solidFill>
                <a:latin typeface="微软雅黑" pitchFamily="34" charset="0"/>
                <a:ea typeface="微软雅黑" pitchFamily="34" charset="-122"/>
                <a:cs typeface="微软雅黑" pitchFamily="34" charset="-120"/>
              </a:rPr>
              <a:t>.</a:t>
            </a:r>
            <a:endParaRPr lang="en-US" altLang="zh-CN" sz="1800" dirty="0">
              <a:solidFill>
                <a:srgbClr val="000000"/>
              </a:solidFill>
            </a:endParaRPr>
          </a:p>
        </p:txBody>
      </p:sp>
      <p:sp>
        <p:nvSpPr>
          <p:cNvPr id="6" name="QB_5_AN.46_1#056252b30.blank?vop=1&amp;pid=3ffca1e52&amp;color=0,0,0&amp;vpa=14&amp;vtp=1&amp;bbb=1"/>
          <p:cNvSpPr/>
          <p:nvPr/>
        </p:nvSpPr>
        <p:spPr>
          <a:xfrm>
            <a:off x="8514810" y="3542220"/>
            <a:ext cx="1766888" cy="363855"/>
          </a:xfrm>
          <a:prstGeom prst="rect">
            <a:avLst/>
          </a:prstGeom>
          <a:noFill/>
          <a:ln/>
        </p:spPr>
        <p:txBody>
          <a:bodyPr wrap="none" lIns="0" tIns="0" rIns="0" bIns="0" rtlCol="0" anchor="t"/>
          <a:lstStyle/>
          <a:p>
            <a:pPr algn="ctr" latinLnBrk="1">
              <a:lnSpc>
                <a:spcPts val="3200"/>
              </a:lnSpc>
            </a:pPr>
            <a:r>
              <a:rPr lang="en-US" altLang="zh-CN" b="0" i="0" dirty="0">
                <a:solidFill>
                  <a:srgbClr val="FF0000"/>
                </a:solidFill>
                <a:latin typeface="微软雅黑" pitchFamily="34" charset="0"/>
                <a:ea typeface="微软雅黑" pitchFamily="34" charset="-122"/>
                <a:cs typeface="微软雅黑" pitchFamily="34" charset="-120"/>
              </a:rPr>
              <a:t>空气阻力的影响</a:t>
            </a:r>
            <a:endParaRPr lang="en-US" altLang="zh-CN" dirty="0">
              <a:solidFill>
                <a:srgbClr val="FF0000"/>
              </a:solidFill>
            </a:endParaRPr>
          </a:p>
        </p:txBody>
      </p:sp>
      <p:sp>
        <p:nvSpPr>
          <p:cNvPr id="7" name="QB_5_AS.47_1#056252b30?vop=1&amp;pid=3ffca1e52&amp;color=0,0,0&amp;vtp=1&amp;bbb=1"/>
          <p:cNvSpPr/>
          <p:nvPr/>
        </p:nvSpPr>
        <p:spPr>
          <a:xfrm>
            <a:off x="832104" y="3951795"/>
            <a:ext cx="10533888" cy="363855"/>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【解析】小球动能增加量总是略小于重力势能减少量，原因可能是空气阻力的影响.</a:t>
            </a:r>
            <a:endParaRPr lang="en-US" altLang="zh-CN" sz="1800" dirty="0">
              <a:solidFill>
                <a:srgbClr val="00000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 calcmode="lin" valueType="num">
                                      <p:cBhvr additive="base">
                                        <p:cTn id="31"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2" dur="500" fill="hold"/>
                                        <p:tgtEl>
                                          <p:spTgt spid="6">
                                            <p:bg/>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6">
                                            <p:txEl>
                                              <p:pRg st="0" end="0"/>
                                            </p:txEl>
                                          </p:spTgt>
                                        </p:tgtEl>
                                        <p:attrNameLst>
                                          <p:attrName>style.visibility</p:attrName>
                                        </p:attrNameLst>
                                      </p:cBhvr>
                                      <p:to>
                                        <p:strVal val="visible"/>
                                      </p:to>
                                    </p:set>
                                    <p:anim calcmode="lin" valueType="num">
                                      <p:cBhvr additive="base">
                                        <p:cTn id="3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7">
                                            <p:bg/>
                                          </p:spTgt>
                                        </p:tgtEl>
                                        <p:attrNameLst>
                                          <p:attrName>style.visibility</p:attrName>
                                        </p:attrNameLst>
                                      </p:cBhvr>
                                      <p:to>
                                        <p:strVal val="visible"/>
                                      </p:to>
                                    </p:set>
                                    <p:anim calcmode="lin" valueType="num">
                                      <p:cBhvr additive="base">
                                        <p:cTn id="41"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2" dur="500" fill="hold"/>
                                        <p:tgtEl>
                                          <p:spTgt spid="7">
                                            <p:bg/>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7">
                                            <p:txEl>
                                              <p:pRg st="0" end="0"/>
                                            </p:txEl>
                                          </p:spTgt>
                                        </p:tgtEl>
                                        <p:attrNameLst>
                                          <p:attrName>style.visibility</p:attrName>
                                        </p:attrNameLst>
                                      </p:cBhvr>
                                      <p:to>
                                        <p:strVal val="visible"/>
                                      </p:to>
                                    </p:set>
                                    <p:anim calcmode="lin" valueType="num">
                                      <p:cBhvr additive="base">
                                        <p:cTn id="4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48_1#851738293?vop=1&amp;pid=3ffca1e52&amp;color=0,0,0&amp;vtp=1&amp;bt=1&amp;bbb=1&amp;hb=1"/>
              <p:cNvSpPr/>
              <p:nvPr/>
            </p:nvSpPr>
            <p:spPr>
              <a:xfrm>
                <a:off x="832104" y="1512000"/>
                <a:ext cx="10533888" cy="7702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（5）若只考虑“利用小球通过光电门的平均速度来代替瞬时速度”引起的误差，则小球通过</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点时动能</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的测量值</a:t>
                </a:r>
                <a:r>
                  <a:rPr lang="en-US" altLang="zh-CN" i="0">
                    <a:solidFill>
                      <a:srgbClr val="000000"/>
                    </a:solidFill>
                    <a:latin typeface="SimSun" pitchFamily="34" charset="0"/>
                    <a:ea typeface="SimSun" pitchFamily="34" charset="-122"/>
                    <a:cs typeface="SimSun" pitchFamily="34" charset="-120"/>
                  </a:rPr>
                  <a:t>______</a:t>
                </a:r>
                <a:r>
                  <a:rPr lang="en-US" altLang="zh-CN" b="0" i="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微软雅黑" pitchFamily="34" charset="-122"/>
                    <a:cs typeface="微软雅黑" pitchFamily="34" charset="-120"/>
                  </a:rPr>
                  <a:t>填“大于”或“小于”）真实值.</a:t>
                </a:r>
                <a:endParaRPr lang="en-US" altLang="zh-CN" dirty="0"/>
              </a:p>
            </p:txBody>
          </p:sp>
        </mc:Choice>
        <mc:Fallback>
          <p:sp>
            <p:nvSpPr>
              <p:cNvPr id="2" name="QB_5_BD.48_1#851738293?vop=1&amp;pid=3ffca1e52&amp;color=0,0,0&amp;vtp=1&amp;bt=1&amp;bbb=1&amp;hb=1"/>
              <p:cNvSpPr>
                <a:spLocks noRot="1" noChangeAspect="1" noMove="1" noResize="1" noEditPoints="1" noAdjustHandles="1" noChangeArrowheads="1" noChangeShapeType="1" noTextEdit="1"/>
              </p:cNvSpPr>
              <p:nvPr/>
            </p:nvSpPr>
            <p:spPr>
              <a:xfrm>
                <a:off x="832104" y="1512000"/>
                <a:ext cx="10533888" cy="770255"/>
              </a:xfrm>
              <a:prstGeom prst="rect">
                <a:avLst/>
              </a:prstGeom>
              <a:blipFill>
                <a:blip r:embed="rId3"/>
                <a:stretch>
                  <a:fillRect l="-1389" b="-19048"/>
                </a:stretch>
              </a:blipFill>
              <a:ln/>
            </p:spPr>
            <p:txBody>
              <a:bodyPr/>
              <a:lstStyle/>
              <a:p>
                <a:r>
                  <a:rPr lang="zh-CN" altLang="en-US">
                    <a:noFill/>
                  </a:rPr>
                  <a:t> </a:t>
                </a:r>
              </a:p>
            </p:txBody>
          </p:sp>
        </mc:Fallback>
      </mc:AlternateContent>
      <p:sp>
        <p:nvSpPr>
          <p:cNvPr id="3" name="QB_5_AN.49_1#851738293.blank?vop=1&amp;pid=3ffca1e52&amp;color=0,0,0&amp;vpa=15&amp;vtp=1&amp;bbb=1"/>
          <p:cNvSpPr/>
          <p:nvPr/>
        </p:nvSpPr>
        <p:spPr>
          <a:xfrm>
            <a:off x="1752060" y="1879665"/>
            <a:ext cx="623888" cy="354330"/>
          </a:xfrm>
          <a:prstGeom prst="rect">
            <a:avLst/>
          </a:prstGeom>
          <a:noFill/>
          <a:ln/>
        </p:spPr>
        <p:txBody>
          <a:bodyPr wrap="none" lIns="0" tIns="0" rIns="0" bIns="0" rtlCol="0" anchor="t"/>
          <a:lstStyle/>
          <a:p>
            <a:pPr algn="ctr" latinLnBrk="1">
              <a:lnSpc>
                <a:spcPts val="3100"/>
              </a:lnSpc>
            </a:pPr>
            <a:r>
              <a:rPr lang="en-US" altLang="zh-CN" b="0" i="0" dirty="0">
                <a:solidFill>
                  <a:srgbClr val="FF0000"/>
                </a:solidFill>
                <a:latin typeface="微软雅黑" pitchFamily="34" charset="0"/>
                <a:ea typeface="微软雅黑" pitchFamily="34" charset="-122"/>
                <a:cs typeface="微软雅黑" pitchFamily="34" charset="-120"/>
              </a:rPr>
              <a:t>小于</a:t>
            </a:r>
            <a:endParaRPr lang="en-US" altLang="zh-CN" dirty="0"/>
          </a:p>
        </p:txBody>
      </p:sp>
      <p:sp>
        <p:nvSpPr>
          <p:cNvPr id="4" name="QB_5_AS.50_1#851738293?vop=1&amp;pid=3ffca1e52&amp;color=0,0,0&amp;vtp=1&amp;bbb=1&amp;hb=1"/>
          <p:cNvSpPr/>
          <p:nvPr/>
        </p:nvSpPr>
        <p:spPr>
          <a:xfrm>
            <a:off x="832104" y="2330007"/>
            <a:ext cx="10533888" cy="16084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a:t>
            </a:r>
            <a:r>
              <a:rPr lang="en-US" altLang="zh-CN" sz="1800" b="0" i="0">
                <a:solidFill>
                  <a:srgbClr val="000000"/>
                </a:solidFill>
                <a:latin typeface="微软雅黑" pitchFamily="34" charset="0"/>
                <a:ea typeface="微软雅黑" pitchFamily="34" charset="-122"/>
                <a:cs typeface="微软雅黑" pitchFamily="34" charset="-120"/>
              </a:rPr>
              <a:t>小球通过光电门的平均速度等于该过程中间时刻的瞬时速度，因小球做加速运动，在中间时刻小</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球球心还没到达光电门位置</a:t>
            </a:r>
            <a:r>
              <a:rPr lang="en-US" altLang="zh-CN" sz="1800" b="0" i="0" dirty="0">
                <a:solidFill>
                  <a:srgbClr val="000000"/>
                </a:solidFill>
                <a:latin typeface="微软雅黑" pitchFamily="34" charset="0"/>
                <a:ea typeface="微软雅黑" pitchFamily="34" charset="-122"/>
                <a:cs typeface="微软雅黑" pitchFamily="34" charset="-120"/>
              </a:rPr>
              <a:t>，所以小球通过光电门的平均速度小于小球球心通过光电门的瞬时速度</a:t>
            </a:r>
            <a:r>
              <a:rPr lang="en-US" altLang="zh-CN" sz="1800" b="0" i="0">
                <a:solidFill>
                  <a:srgbClr val="000000"/>
                </a:solidFill>
                <a:latin typeface="微软雅黑" pitchFamily="34" charset="0"/>
                <a:ea typeface="微软雅黑" pitchFamily="34" charset="-122"/>
                <a:cs typeface="微软雅黑" pitchFamily="34" charset="-120"/>
              </a:rPr>
              <a:t>，即动</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能的测量值小于真实值</a:t>
            </a:r>
            <a:r>
              <a:rPr lang="en-US" altLang="zh-CN" sz="1800" b="0" i="0">
                <a:solidFill>
                  <a:srgbClr val="00A0AF"/>
                </a:solidFill>
                <a:latin typeface="微软雅黑" pitchFamily="34" charset="0"/>
                <a:ea typeface="楷体" pitchFamily="34" charset="-122"/>
                <a:cs typeface="微软雅黑" pitchFamily="34" charset="-120"/>
              </a:rPr>
              <a:t>（</a:t>
            </a:r>
            <a:r>
              <a:rPr lang="en-US" altLang="zh-CN" sz="1800" b="0" i="0" dirty="0">
                <a:solidFill>
                  <a:srgbClr val="00A0AF"/>
                </a:solidFill>
                <a:latin typeface="微软雅黑" pitchFamily="34" charset="0"/>
                <a:ea typeface="楷体" pitchFamily="34" charset="-122"/>
                <a:cs typeface="微软雅黑" pitchFamily="34" charset="-120"/>
              </a:rPr>
              <a:t>点拨：结合加速运动的速度变化规律，</a:t>
            </a:r>
            <a:r>
              <a:rPr lang="en-US" altLang="zh-CN" sz="1800" b="0" i="0">
                <a:solidFill>
                  <a:srgbClr val="00A0AF"/>
                </a:solidFill>
                <a:latin typeface="微软雅黑" pitchFamily="34" charset="0"/>
                <a:ea typeface="楷体" pitchFamily="34" charset="-122"/>
                <a:cs typeface="微软雅黑" pitchFamily="34" charset="-120"/>
              </a:rPr>
              <a:t>判断平均速度与真实瞬时速度的大小关系，</a:t>
            </a:r>
          </a:p>
          <a:p>
            <a:pPr latinLnBrk="1">
              <a:lnSpc>
                <a:spcPts val="3100"/>
              </a:lnSpc>
            </a:pPr>
            <a:r>
              <a:rPr lang="en-US" altLang="zh-CN" b="0" i="0">
                <a:solidFill>
                  <a:srgbClr val="00A0AF"/>
                </a:solidFill>
                <a:latin typeface="微软雅黑" pitchFamily="34" charset="0"/>
                <a:ea typeface="楷体" pitchFamily="34" charset="-122"/>
                <a:cs typeface="微软雅黑" pitchFamily="34" charset="-120"/>
              </a:rPr>
              <a:t>进而确定动能偏差</a:t>
            </a:r>
            <a:r>
              <a:rPr lang="en-US" altLang="zh-CN" b="0" i="0" dirty="0">
                <a:solidFill>
                  <a:srgbClr val="00A0AF"/>
                </a:solidFill>
                <a:latin typeface="微软雅黑" pitchFamily="34" charset="0"/>
                <a:ea typeface="楷体" pitchFamily="34" charset="-122"/>
                <a:cs typeface="微软雅黑" pitchFamily="34" charset="-120"/>
              </a:rPr>
              <a:t>）</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p:sp>
        <p:nvSpPr>
          <p:cNvPr id="5" name="QB_5_AS.50_1#851738293?vop=1&amp;pid=3ffca1e52&amp;color=0,0,0&amp;vtp=1&amp;bbb=1&amp;hb=1&amp;uw=1">
            <a:extLst>
              <a:ext uri="{FF2B5EF4-FFF2-40B4-BE49-F238E27FC236}">
                <a16:creationId xmlns:a16="http://schemas.microsoft.com/office/drawing/2014/main" id="{A6EFB6EC-2F8D-7FE7-6EF7-1359A52A2E3A}"/>
              </a:ext>
            </a:extLst>
          </p:cNvPr>
          <p:cNvSpPr/>
          <p:nvPr/>
        </p:nvSpPr>
        <p:spPr>
          <a:xfrm>
            <a:off x="7918704" y="2329785"/>
            <a:ext cx="3447288" cy="419545"/>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39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
        <p:nvSpPr>
          <p:cNvPr id="6" name="QB_5_AS.50_1#851738293?vop=1&amp;pid=3ffca1e52&amp;color=0,0,0&amp;vtp=1&amp;bbb=1&amp;hb=1&amp;uw=1">
            <a:extLst>
              <a:ext uri="{FF2B5EF4-FFF2-40B4-BE49-F238E27FC236}">
                <a16:creationId xmlns:a16="http://schemas.microsoft.com/office/drawing/2014/main" id="{FE84B720-536B-22DF-151A-0D6EE8721190}"/>
              </a:ext>
            </a:extLst>
          </p:cNvPr>
          <p:cNvSpPr/>
          <p:nvPr/>
        </p:nvSpPr>
        <p:spPr>
          <a:xfrm>
            <a:off x="832104" y="2748885"/>
            <a:ext cx="10533888" cy="419545"/>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39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
        <p:nvSpPr>
          <p:cNvPr id="7" name="QB_5_AS.50_1#851738293?vop=1&amp;pid=3ffca1e52&amp;color=0,0,0&amp;vtp=1&amp;bbb=1&amp;hb=1&amp;uw=1">
            <a:extLst>
              <a:ext uri="{FF2B5EF4-FFF2-40B4-BE49-F238E27FC236}">
                <a16:creationId xmlns:a16="http://schemas.microsoft.com/office/drawing/2014/main" id="{781BF644-FB1A-4A48-6415-C20576A382D0}"/>
              </a:ext>
            </a:extLst>
          </p:cNvPr>
          <p:cNvSpPr/>
          <p:nvPr/>
        </p:nvSpPr>
        <p:spPr>
          <a:xfrm>
            <a:off x="832104" y="3167985"/>
            <a:ext cx="2286000" cy="419545"/>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39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5">
                                            <p:bg/>
                                          </p:spTgt>
                                        </p:tgtEl>
                                        <p:attrNameLst>
                                          <p:attrName>style.visibility</p:attrName>
                                        </p:attrNameLst>
                                      </p:cBhvr>
                                      <p:to>
                                        <p:strVal val="visible"/>
                                      </p:to>
                                    </p:set>
                                    <p:anim calcmode="lin" valueType="num">
                                      <p:cBhvr additive="base">
                                        <p:cTn id="3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5">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5">
                                            <p:txEl>
                                              <p:pRg st="0" end="0"/>
                                            </p:txEl>
                                          </p:spTgt>
                                        </p:tgtEl>
                                        <p:attrNameLst>
                                          <p:attrName>style.visibility</p:attrName>
                                        </p:attrNameLst>
                                      </p:cBhvr>
                                      <p:to>
                                        <p:strVal val="visible"/>
                                      </p:to>
                                    </p:set>
                                    <p:anim calcmode="lin" valueType="num">
                                      <p:cBhvr additive="base">
                                        <p:cTn id="4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6">
                                            <p:bg/>
                                          </p:spTgt>
                                        </p:tgtEl>
                                        <p:attrNameLst>
                                          <p:attrName>style.visibility</p:attrName>
                                        </p:attrNameLst>
                                      </p:cBhvr>
                                      <p:to>
                                        <p:strVal val="visible"/>
                                      </p:to>
                                    </p:set>
                                    <p:anim calcmode="lin" valueType="num">
                                      <p:cBhvr additive="base">
                                        <p:cTn id="45" dur="500" fill="hold"/>
                                        <p:tgtEl>
                                          <p:spTgt spid="6">
                                            <p:bg/>
                                          </p:spTgt>
                                        </p:tgtEl>
                                        <p:attrNameLst>
                                          <p:attrName>ppt_x</p:attrName>
                                        </p:attrNameLst>
                                      </p:cBhvr>
                                      <p:tavLst>
                                        <p:tav tm="0">
                                          <p:val>
                                            <p:strVal val="#ppt_x"/>
                                          </p:val>
                                        </p:tav>
                                        <p:tav tm="100000">
                                          <p:val>
                                            <p:strVal val="#ppt_x"/>
                                          </p:val>
                                        </p:tav>
                                      </p:tavLst>
                                    </p:anim>
                                    <p:anim calcmode="lin" valueType="num">
                                      <p:cBhvr additive="base">
                                        <p:cTn id="46" dur="500" fill="hold"/>
                                        <p:tgtEl>
                                          <p:spTgt spid="6">
                                            <p:bg/>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6">
                                            <p:txEl>
                                              <p:pRg st="0" end="0"/>
                                            </p:txEl>
                                          </p:spTgt>
                                        </p:tgtEl>
                                        <p:attrNameLst>
                                          <p:attrName>style.visibility</p:attrName>
                                        </p:attrNameLst>
                                      </p:cBhvr>
                                      <p:to>
                                        <p:strVal val="visible"/>
                                      </p:to>
                                    </p:set>
                                    <p:anim calcmode="lin" valueType="num">
                                      <p:cBhvr additive="base">
                                        <p:cTn id="4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6">
                                            <p:txEl>
                                              <p:pRg st="0" end="0"/>
                                            </p:txEl>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7">
                                            <p:bg/>
                                          </p:spTgt>
                                        </p:tgtEl>
                                        <p:attrNameLst>
                                          <p:attrName>style.visibility</p:attrName>
                                        </p:attrNameLst>
                                      </p:cBhvr>
                                      <p:to>
                                        <p:strVal val="visible"/>
                                      </p:to>
                                    </p:set>
                                    <p:anim calcmode="lin" valueType="num">
                                      <p:cBhvr additive="base">
                                        <p:cTn id="53" dur="500" fill="hold"/>
                                        <p:tgtEl>
                                          <p:spTgt spid="7">
                                            <p:bg/>
                                          </p:spTgt>
                                        </p:tgtEl>
                                        <p:attrNameLst>
                                          <p:attrName>ppt_x</p:attrName>
                                        </p:attrNameLst>
                                      </p:cBhvr>
                                      <p:tavLst>
                                        <p:tav tm="0">
                                          <p:val>
                                            <p:strVal val="#ppt_x"/>
                                          </p:val>
                                        </p:tav>
                                        <p:tav tm="100000">
                                          <p:val>
                                            <p:strVal val="#ppt_x"/>
                                          </p:val>
                                        </p:tav>
                                      </p:tavLst>
                                    </p:anim>
                                    <p:anim calcmode="lin" valueType="num">
                                      <p:cBhvr additive="base">
                                        <p:cTn id="54" dur="500" fill="hold"/>
                                        <p:tgtEl>
                                          <p:spTgt spid="7">
                                            <p:bg/>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7">
                                            <p:txEl>
                                              <p:pRg st="0" end="0"/>
                                            </p:txEl>
                                          </p:spTgt>
                                        </p:tgtEl>
                                        <p:attrNameLst>
                                          <p:attrName>style.visibility</p:attrName>
                                        </p:attrNameLst>
                                      </p:cBhvr>
                                      <p:to>
                                        <p:strVal val="visible"/>
                                      </p:to>
                                    </p:set>
                                    <p:anim calcmode="lin" valueType="num">
                                      <p:cBhvr additive="base">
                                        <p:cTn id="5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P spid="7"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p:pic>
        <p:nvPicPr>
          <p:cNvPr id="2" name="QO_4_BD.51_1#7a8553f7f?htil=8&amp;vop=1&amp;pid=56cb90b37&amp;color=0,0,0&amp;tib=255,255,255&amp;vtp=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278390" y="1594296"/>
            <a:ext cx="1947672" cy="167335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O_4_BD.51_2#7a8553f7f?htil=8&amp;vop=1&amp;pid=56cb90b37&amp;color=0,0,0&amp;vtp=1&amp;bt=1&amp;bbb=1&amp;hb=1&amp;hs=1"/>
              <p:cNvSpPr/>
              <p:nvPr/>
            </p:nvSpPr>
            <p:spPr>
              <a:xfrm>
                <a:off x="832104" y="1512000"/>
                <a:ext cx="8458200" cy="7734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12.</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本小题</a:t>
                </a:r>
                <a:r>
                  <a:rPr lang="en-US" altLang="zh-CN" sz="1800" b="0" i="0" dirty="0">
                    <a:solidFill>
                      <a:srgbClr val="000000"/>
                    </a:solidFill>
                    <a:latin typeface="微软雅黑" pitchFamily="34" charset="0"/>
                    <a:ea typeface="微软雅黑" pitchFamily="34" charset="-122"/>
                    <a:cs typeface="微软雅黑" pitchFamily="34" charset="-120"/>
                  </a:rPr>
                  <a:t>10</a:t>
                </a:r>
                <a:r>
                  <a:rPr lang="en-US" altLang="zh-CN" sz="1800" b="0" i="0" dirty="0">
                    <a:solidFill>
                      <a:srgbClr val="000000"/>
                    </a:solidFill>
                    <a:latin typeface="微软雅黑" pitchFamily="34" charset="0"/>
                    <a:ea typeface="楷体" pitchFamily="34" charset="-122"/>
                    <a:cs typeface="微软雅黑" pitchFamily="34" charset="-120"/>
                  </a:rPr>
                  <a:t>分</a:t>
                </a:r>
                <a:r>
                  <a:rPr lang="en-US" altLang="zh-CN" sz="1800" b="0" i="0" dirty="0">
                    <a:solidFill>
                      <a:srgbClr val="000000"/>
                    </a:solidFill>
                    <a:latin typeface="微软雅黑" pitchFamily="34" charset="0"/>
                    <a:ea typeface="微软雅黑" pitchFamily="34" charset="-122"/>
                    <a:cs typeface="微软雅黑" pitchFamily="34" charset="-120"/>
                  </a:rPr>
                  <a:t>）如图所示为“验证机械能守恒定律”的实验装置，</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𝐶</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三</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点分别固定有三个挡光片</a:t>
                </a:r>
                <a:r>
                  <a:rPr lang="en-US" altLang="zh-CN" b="0" i="0" dirty="0">
                    <a:solidFill>
                      <a:srgbClr val="000000"/>
                    </a:solidFill>
                    <a:latin typeface="微软雅黑" pitchFamily="34" charset="0"/>
                    <a:ea typeface="微软雅黑" pitchFamily="34" charset="-122"/>
                    <a:cs typeface="微软雅黑" pitchFamily="34" charset="-120"/>
                  </a:rPr>
                  <a:t>，规定经过</a:t>
                </a:r>
                <a14:m>
                  <m:oMath xmlns:m="http://schemas.openxmlformats.org/officeDocument/2006/math">
                    <m:r>
                      <a:rPr lang="en-US" altLang="zh-CN" b="0" i="0" smtClean="0">
                        <a:solidFill>
                          <a:srgbClr val="000000"/>
                        </a:solidFill>
                        <a:latin typeface="Cambria Math" pitchFamily="34" charset="0"/>
                        <a:ea typeface="Cambria Math" pitchFamily="34" charset="-122"/>
                        <a:cs typeface="Cambria Math" pitchFamily="34" charset="-120"/>
                      </a:rPr>
                      <m:t>𝐷</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点时的重力势能为零.</a:t>
                </a:r>
                <a:endParaRPr lang="en-US" altLang="zh-CN" dirty="0">
                  <a:solidFill>
                    <a:srgbClr val="000000"/>
                  </a:solidFill>
                </a:endParaRPr>
              </a:p>
            </p:txBody>
          </p:sp>
        </mc:Choice>
        <mc:Fallback>
          <p:sp>
            <p:nvSpPr>
              <p:cNvPr id="3" name="QO_4_BD.51_2#7a8553f7f?htil=8&amp;vop=1&amp;pid=56cb90b37&amp;color=0,0,0&amp;vtp=1&amp;bt=1&amp;bbb=1&amp;hb=1&amp;hs=1"/>
              <p:cNvSpPr>
                <a:spLocks noRot="1" noChangeAspect="1" noMove="1" noResize="1" noEditPoints="1" noAdjustHandles="1" noChangeArrowheads="1" noChangeShapeType="1" noTextEdit="1"/>
              </p:cNvSpPr>
              <p:nvPr/>
            </p:nvSpPr>
            <p:spPr>
              <a:xfrm>
                <a:off x="832104" y="1512000"/>
                <a:ext cx="8458200" cy="773430"/>
              </a:xfrm>
              <a:prstGeom prst="rect">
                <a:avLst/>
              </a:prstGeom>
              <a:blipFill>
                <a:blip r:embed="rId4"/>
                <a:stretch>
                  <a:fillRect l="-1730" b="-18110"/>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C_5_BD.52_1#3dace8543?htil=8&amp;vop=1&amp;pid=7a8553f7f&amp;color=0,0,0&amp;vtp=1&amp;bbb=1&amp;hs=1"/>
              <p:cNvSpPr/>
              <p:nvPr/>
            </p:nvSpPr>
            <p:spPr>
              <a:xfrm>
                <a:off x="832104" y="2337690"/>
                <a:ext cx="8458200" cy="360680"/>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（1）释放摆锤，由</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点运动到</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𝐷</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点的过程中</a:t>
                </a:r>
                <a:r>
                  <a:rPr lang="en-US" altLang="zh-CN" sz="1800" i="0">
                    <a:solidFill>
                      <a:srgbClr val="000000"/>
                    </a:solidFill>
                    <a:latin typeface="SimSun" pitchFamily="34" charset="0"/>
                    <a:ea typeface="SimSun" pitchFamily="34" charset="-122"/>
                    <a:cs typeface="SimSun" pitchFamily="34" charset="-120"/>
                  </a:rPr>
                  <a:t>___</a:t>
                </a:r>
                <a:r>
                  <a:rPr lang="en-US" altLang="zh-CN" sz="1800" b="0" i="0">
                    <a:solidFill>
                      <a:srgbClr val="000000"/>
                    </a:solidFill>
                    <a:latin typeface="微软雅黑" pitchFamily="34" charset="0"/>
                    <a:ea typeface="微软雅黑" pitchFamily="34" charset="-122"/>
                    <a:cs typeface="微软雅黑" pitchFamily="34" charset="-120"/>
                  </a:rPr>
                  <a:t>.</a:t>
                </a:r>
                <a:endParaRPr lang="en-US" altLang="zh-CN" sz="1800" dirty="0">
                  <a:solidFill>
                    <a:srgbClr val="000000"/>
                  </a:solidFill>
                </a:endParaRPr>
              </a:p>
            </p:txBody>
          </p:sp>
        </mc:Choice>
        <mc:Fallback>
          <p:sp>
            <p:nvSpPr>
              <p:cNvPr id="4" name="QC_5_BD.52_1#3dace8543?htil=8&amp;vop=1&amp;pid=7a8553f7f&amp;color=0,0,0&amp;vtp=1&amp;bbb=1&amp;hs=1"/>
              <p:cNvSpPr>
                <a:spLocks noRot="1" noChangeAspect="1" noMove="1" noResize="1" noEditPoints="1" noAdjustHandles="1" noChangeArrowheads="1" noChangeShapeType="1" noTextEdit="1"/>
              </p:cNvSpPr>
              <p:nvPr/>
            </p:nvSpPr>
            <p:spPr>
              <a:xfrm>
                <a:off x="832104" y="2337690"/>
                <a:ext cx="8458200" cy="360680"/>
              </a:xfrm>
              <a:prstGeom prst="rect">
                <a:avLst/>
              </a:prstGeom>
              <a:blipFill>
                <a:blip r:embed="rId5"/>
                <a:stretch>
                  <a:fillRect l="-1730" t="-3333" b="-38333"/>
                </a:stretch>
              </a:blipFill>
              <a:ln/>
            </p:spPr>
            <p:txBody>
              <a:bodyPr/>
              <a:lstStyle/>
              <a:p>
                <a:r>
                  <a:rPr lang="zh-CN" altLang="en-US">
                    <a:noFill/>
                  </a:rPr>
                  <a:t> </a:t>
                </a:r>
              </a:p>
            </p:txBody>
          </p:sp>
        </mc:Fallback>
      </mc:AlternateContent>
      <p:sp>
        <p:nvSpPr>
          <p:cNvPr id="5" name="QC_5_BD.52_2#3dace8543.choices?htil=8&amp;vop=1&amp;pid=7a8553f7f&amp;color=0,0,0&amp;vtp=1&amp;bbb=1&amp;hs=1"/>
          <p:cNvSpPr/>
          <p:nvPr/>
        </p:nvSpPr>
        <p:spPr>
          <a:xfrm>
            <a:off x="832104" y="2711007"/>
            <a:ext cx="8458200" cy="770255"/>
          </a:xfrm>
          <a:prstGeom prst="rect">
            <a:avLst/>
          </a:prstGeom>
          <a:noFill/>
          <a:ln/>
        </p:spPr>
        <p:txBody>
          <a:bodyPr wrap="none" lIns="0" tIns="0" rIns="0" bIns="0" rtlCol="0" anchor="t"/>
          <a:lstStyle/>
          <a:p>
            <a:pPr latinLnBrk="1">
              <a:lnSpc>
                <a:spcPts val="3300"/>
              </a:lnSpc>
              <a:tabLst>
                <a:tab pos="4337050"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连杆的拉力不做功</a:t>
            </a:r>
            <a:r>
              <a:rPr lang="en-US" altLang="zh-CN" sz="1800" b="0" i="0">
                <a:solidFill>
                  <a:srgbClr val="000000"/>
                </a:solidFill>
                <a:latin typeface="微软雅黑" pitchFamily="34" charset="0"/>
                <a:ea typeface="微软雅黑" pitchFamily="34" charset="-122"/>
                <a:cs typeface="微软雅黑" pitchFamily="34" charset="-120"/>
              </a:rPr>
              <a:t>，合外力不做功</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连杆的拉力不做功，合外力做正功</a:t>
            </a:r>
            <a:endParaRPr lang="en-US" altLang="zh-CN" sz="1800" dirty="0">
              <a:solidFill>
                <a:srgbClr val="000000"/>
              </a:solidFill>
            </a:endParaRPr>
          </a:p>
          <a:p>
            <a:pPr latinLnBrk="1">
              <a:lnSpc>
                <a:spcPts val="3100"/>
              </a:lnSpc>
              <a:tabLst>
                <a:tab pos="4337050" algn="l"/>
              </a:tabLst>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连杆的拉力做正功</a:t>
            </a:r>
            <a:r>
              <a:rPr lang="en-US" altLang="zh-CN" sz="1800" b="0" i="0">
                <a:solidFill>
                  <a:srgbClr val="000000"/>
                </a:solidFill>
                <a:latin typeface="微软雅黑" pitchFamily="34" charset="0"/>
                <a:ea typeface="微软雅黑" pitchFamily="34" charset="-122"/>
                <a:cs typeface="微软雅黑" pitchFamily="34" charset="-120"/>
              </a:rPr>
              <a:t>，合外力不做功</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连杆的拉力做正功，合外力做负功</a:t>
            </a:r>
            <a:endParaRPr lang="en-US" altLang="zh-CN" sz="1800" dirty="0">
              <a:solidFill>
                <a:srgbClr val="000000"/>
              </a:solidFill>
            </a:endParaRPr>
          </a:p>
        </p:txBody>
      </p:sp>
      <p:sp>
        <p:nvSpPr>
          <p:cNvPr id="6" name="QC_5_AN.53_1#3dace8543.blank?vop=1&amp;pid=7a8553f7f&amp;color=0,0,0&amp;vpa=16&amp;vtp=1"/>
          <p:cNvSpPr/>
          <p:nvPr/>
        </p:nvSpPr>
        <p:spPr>
          <a:xfrm>
            <a:off x="5143913" y="2295780"/>
            <a:ext cx="331788" cy="363347"/>
          </a:xfrm>
          <a:prstGeom prst="rect">
            <a:avLst/>
          </a:prstGeom>
          <a:noFill/>
          <a:ln/>
        </p:spPr>
        <p:txBody>
          <a:bodyPr wrap="none" lIns="0" tIns="0" rIns="0" bIns="0" rtlCol="0" anchor="t"/>
          <a:lstStyle/>
          <a:p>
            <a:pPr algn="ctr" latinLnBrk="1">
              <a:lnSpc>
                <a:spcPts val="3200"/>
              </a:lnSpc>
            </a:pPr>
            <a:r>
              <a:rPr lang="en-US" altLang="zh-CN" b="1" i="0" dirty="0">
                <a:solidFill>
                  <a:srgbClr val="FF0000"/>
                </a:solidFill>
                <a:latin typeface="Arial (正文)" pitchFamily="34" charset="0"/>
                <a:ea typeface="微软雅黑" pitchFamily="34" charset="-122"/>
                <a:cs typeface="Arial (正文)" pitchFamily="34" charset="-120"/>
              </a:rPr>
              <a:t>B</a:t>
            </a:r>
            <a:endParaRPr lang="en-US" altLang="zh-CN" dirty="0">
              <a:solidFill>
                <a:srgbClr val="FF0000"/>
              </a:solidFill>
            </a:endParaRPr>
          </a:p>
        </p:txBody>
      </p:sp>
      <mc:AlternateContent xmlns:mc="http://schemas.openxmlformats.org/markup-compatibility/2006">
        <mc:Choice xmlns:a14="http://schemas.microsoft.com/office/drawing/2010/main" Requires="a14">
          <p:sp>
            <p:nvSpPr>
              <p:cNvPr id="7" name="QC_5_AS.54_1#3dace8543?vop=1&amp;pid=7a8553f7f&amp;color=0,0,0&amp;vtp=1&amp;bbb=1&amp;hb=1&amp;hs=1"/>
              <p:cNvSpPr/>
              <p:nvPr/>
            </p:nvSpPr>
            <p:spPr>
              <a:xfrm>
                <a:off x="832104" y="3492692"/>
                <a:ext cx="10533888" cy="7734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【解析】释放摆锤，由</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点运动到</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𝐷</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点的过程中，连杆的拉力总是与速度方向垂直，</a:t>
                </a:r>
                <a:r>
                  <a:rPr lang="en-US" altLang="zh-CN" sz="1800" b="0" i="0">
                    <a:solidFill>
                      <a:srgbClr val="000000"/>
                    </a:solidFill>
                    <a:latin typeface="微软雅黑" pitchFamily="34" charset="0"/>
                    <a:ea typeface="微软雅黑" pitchFamily="34" charset="-122"/>
                    <a:cs typeface="微软雅黑" pitchFamily="34" charset="-120"/>
                  </a:rPr>
                  <a:t>即连杆的拉力不做功，</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只有重力做正功</a:t>
                </a:r>
                <a:r>
                  <a:rPr lang="en-US" altLang="zh-CN" b="0" i="0" dirty="0">
                    <a:solidFill>
                      <a:srgbClr val="000000"/>
                    </a:solidFill>
                    <a:latin typeface="微软雅黑" pitchFamily="34" charset="0"/>
                    <a:ea typeface="微软雅黑" pitchFamily="34" charset="-122"/>
                    <a:cs typeface="微软雅黑" pitchFamily="34" charset="-120"/>
                  </a:rPr>
                  <a:t>，即合外力做正功，故B正确.</a:t>
                </a:r>
                <a:endParaRPr lang="en-US" altLang="zh-CN" dirty="0">
                  <a:solidFill>
                    <a:srgbClr val="000000"/>
                  </a:solidFill>
                </a:endParaRPr>
              </a:p>
            </p:txBody>
          </p:sp>
        </mc:Choice>
        <mc:Fallback>
          <p:sp>
            <p:nvSpPr>
              <p:cNvPr id="7" name="QC_5_AS.54_1#3dace8543?vop=1&amp;pid=7a8553f7f&amp;color=0,0,0&amp;vtp=1&amp;bbb=1&amp;hb=1&amp;hs=1"/>
              <p:cNvSpPr>
                <a:spLocks noRot="1" noChangeAspect="1" noMove="1" noResize="1" noEditPoints="1" noAdjustHandles="1" noChangeArrowheads="1" noChangeShapeType="1" noTextEdit="1"/>
              </p:cNvSpPr>
              <p:nvPr/>
            </p:nvSpPr>
            <p:spPr>
              <a:xfrm>
                <a:off x="832104" y="3492692"/>
                <a:ext cx="10533888" cy="773430"/>
              </a:xfrm>
              <a:prstGeom prst="rect">
                <a:avLst/>
              </a:prstGeom>
              <a:blipFill>
                <a:blip r:embed="rId6"/>
                <a:stretch>
                  <a:fillRect l="-1389" r="-2141" b="-1732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8" name="QB_5_BD.55_1#a47ed9c09?vop=1&amp;pid=7a8553f7f&amp;color=0,0,0&amp;vtp=1&amp;bbb=1&amp;hb=1"/>
              <p:cNvSpPr/>
              <p:nvPr/>
            </p:nvSpPr>
            <p:spPr>
              <a:xfrm>
                <a:off x="832104" y="4274377"/>
                <a:ext cx="10533888" cy="7734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（2）实验中</a:t>
                </a:r>
                <a:r>
                  <a:rPr lang="en-US" altLang="zh-CN" sz="1800" b="0" i="0">
                    <a:solidFill>
                      <a:srgbClr val="000000"/>
                    </a:solidFill>
                    <a:latin typeface="微软雅黑" pitchFamily="34" charset="0"/>
                    <a:ea typeface="微软雅黑" pitchFamily="34" charset="-122"/>
                    <a:cs typeface="微软雅黑" pitchFamily="34" charset="-120"/>
                  </a:rPr>
                  <a:t>，使用</a:t>
                </a:r>
                <a:r>
                  <a:rPr lang="en-US" altLang="zh-CN" sz="1800" i="0">
                    <a:solidFill>
                      <a:srgbClr val="000000"/>
                    </a:solidFill>
                    <a:latin typeface="SimSun" pitchFamily="34" charset="0"/>
                    <a:ea typeface="SimSun" pitchFamily="34" charset="-122"/>
                    <a:cs typeface="SimSun" pitchFamily="34" charset="-120"/>
                  </a:rPr>
                  <a:t>________</a:t>
                </a:r>
                <a:r>
                  <a:rPr lang="en-US" altLang="zh-CN" sz="1800" b="0" i="0" dirty="0">
                    <a:solidFill>
                      <a:srgbClr val="000000"/>
                    </a:solidFill>
                    <a:latin typeface="微软雅黑" pitchFamily="34" charset="0"/>
                    <a:ea typeface="微软雅黑" pitchFamily="34" charset="-122"/>
                    <a:cs typeface="微软雅黑" pitchFamily="34" charset="-120"/>
                  </a:rPr>
                  <a:t>传感器测量摆锤经过各点的速度.</a:t>
                </a:r>
                <a:r>
                  <a:rPr lang="en-US" altLang="zh-CN" sz="1800" b="0" i="0">
                    <a:solidFill>
                      <a:srgbClr val="000000"/>
                    </a:solidFill>
                    <a:latin typeface="微软雅黑" pitchFamily="34" charset="0"/>
                    <a:ea typeface="微软雅黑" pitchFamily="34" charset="-122"/>
                    <a:cs typeface="微软雅黑" pitchFamily="34" charset="-120"/>
                  </a:rPr>
                  <a:t>挡光片的宽度选择</a:t>
                </a:r>
                <a:r>
                  <a:rPr lang="en-US" altLang="zh-CN" sz="1800" i="0">
                    <a:solidFill>
                      <a:srgbClr val="000000"/>
                    </a:solidFill>
                    <a:latin typeface="SimSun" pitchFamily="34" charset="0"/>
                    <a:ea typeface="SimSun" pitchFamily="34" charset="-122"/>
                    <a:cs typeface="SimSun" pitchFamily="34" charset="-120"/>
                  </a:rPr>
                  <a:t>_______</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微软雅黑" pitchFamily="34" charset="-122"/>
                    <a:cs typeface="微软雅黑" pitchFamily="34" charset="-120"/>
                  </a:rPr>
                  <a:t>填“</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2</m:t>
                    </m:r>
                    <m:r>
                      <m:rPr>
                        <m:nor/>
                      </m:rPr>
                      <a:rPr lang="en-US" altLang="zh-CN" sz="1800" b="0" i="0" smtClean="0">
                        <a:solidFill>
                          <a:srgbClr val="000000"/>
                        </a:solidFill>
                        <a:latin typeface="Cambria Math" pitchFamily="34" charset="0"/>
                        <a:ea typeface="Cambria Math" pitchFamily="34" charset="-122"/>
                        <a:cs typeface="Cambria Math" pitchFamily="34" charset="-120"/>
                      </a:rPr>
                      <m:t> </m:t>
                    </m:r>
                    <m:r>
                      <m:rPr>
                        <m:sty m:val="p"/>
                      </m:rPr>
                      <a:rPr lang="en-US" altLang="zh-CN" sz="1800" b="0" i="0" smtClean="0">
                        <a:solidFill>
                          <a:srgbClr val="000000"/>
                        </a:solidFill>
                        <a:latin typeface="Cambria Math" pitchFamily="34" charset="0"/>
                        <a:ea typeface="Cambria Math" pitchFamily="34" charset="-122"/>
                        <a:cs typeface="Cambria Math" pitchFamily="34" charset="-120"/>
                      </a:rPr>
                      <m:t>cm</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p>
              <a:p>
                <a:pPr latinLnBrk="1">
                  <a:lnSpc>
                    <a:spcPts val="3100"/>
                  </a:lnSpc>
                </a:pPr>
                <a14:m>
                  <m:oMath xmlns:m="http://schemas.openxmlformats.org/officeDocument/2006/math">
                    <m:r>
                      <a:rPr lang="en-US" altLang="zh-CN" b="0" i="0" smtClean="0">
                        <a:solidFill>
                          <a:srgbClr val="000000"/>
                        </a:solidFill>
                        <a:latin typeface="Cambria Math" pitchFamily="34" charset="0"/>
                        <a:ea typeface="Cambria Math" pitchFamily="34" charset="-122"/>
                        <a:cs typeface="Cambria Math" pitchFamily="34" charset="-120"/>
                      </a:rPr>
                      <m:t>1</m:t>
                    </m:r>
                    <m:r>
                      <m:rPr>
                        <m:nor/>
                      </m:rPr>
                      <a:rPr lang="en-US" altLang="zh-CN" b="0" i="0" smtClean="0">
                        <a:solidFill>
                          <a:srgbClr val="000000"/>
                        </a:solidFill>
                        <a:latin typeface="Cambria Math" pitchFamily="34" charset="0"/>
                        <a:ea typeface="Cambria Math" pitchFamily="34" charset="-122"/>
                        <a:cs typeface="Cambria Math" pitchFamily="34" charset="-120"/>
                      </a:rPr>
                      <m:t> </m:t>
                    </m:r>
                    <m:r>
                      <m:rPr>
                        <m:sty m:val="p"/>
                      </m:rPr>
                      <a:rPr lang="en-US" altLang="zh-CN" b="0" i="0" smtClean="0">
                        <a:solidFill>
                          <a:srgbClr val="000000"/>
                        </a:solidFill>
                        <a:latin typeface="Cambria Math" pitchFamily="34" charset="0"/>
                        <a:ea typeface="Cambria Math" pitchFamily="34" charset="-122"/>
                        <a:cs typeface="Cambria Math" pitchFamily="34" charset="-120"/>
                      </a:rPr>
                      <m:t>cm</m:t>
                    </m:r>
                  </m:oMath>
                </a14:m>
                <a:r>
                  <a:rPr lang="en-US" altLang="zh-CN" b="0" i="0" dirty="0">
                    <a:solidFill>
                      <a:srgbClr val="000000"/>
                    </a:solidFill>
                    <a:latin typeface="微软雅黑" pitchFamily="34" charset="0"/>
                    <a:ea typeface="微软雅黑" pitchFamily="34" charset="-122"/>
                    <a:cs typeface="微软雅黑" pitchFamily="34" charset="-120"/>
                  </a:rPr>
                  <a:t>”或“</a:t>
                </a:r>
                <a14:m>
                  <m:oMath xmlns:m="http://schemas.openxmlformats.org/officeDocument/2006/math">
                    <m:r>
                      <a:rPr lang="en-US" altLang="zh-CN" b="0" i="0" smtClean="0">
                        <a:solidFill>
                          <a:srgbClr val="000000"/>
                        </a:solidFill>
                        <a:latin typeface="Cambria Math" pitchFamily="34" charset="0"/>
                        <a:ea typeface="Cambria Math" pitchFamily="34" charset="-122"/>
                        <a:cs typeface="Cambria Math" pitchFamily="34" charset="-120"/>
                      </a:rPr>
                      <m:t>0.5</m:t>
                    </m:r>
                    <m:r>
                      <m:rPr>
                        <m:nor/>
                      </m:rPr>
                      <a:rPr lang="en-US" altLang="zh-CN" b="0" i="0" smtClean="0">
                        <a:solidFill>
                          <a:srgbClr val="000000"/>
                        </a:solidFill>
                        <a:latin typeface="Cambria Math" pitchFamily="34" charset="0"/>
                        <a:ea typeface="Cambria Math" pitchFamily="34" charset="-122"/>
                        <a:cs typeface="Cambria Math" pitchFamily="34" charset="-120"/>
                      </a:rPr>
                      <m:t> </m:t>
                    </m:r>
                    <m:r>
                      <m:rPr>
                        <m:sty m:val="p"/>
                      </m:rPr>
                      <a:rPr lang="en-US" altLang="zh-CN" b="0" i="0" smtClean="0">
                        <a:solidFill>
                          <a:srgbClr val="000000"/>
                        </a:solidFill>
                        <a:latin typeface="Cambria Math" pitchFamily="34" charset="0"/>
                        <a:ea typeface="Cambria Math" pitchFamily="34" charset="-122"/>
                        <a:cs typeface="Cambria Math" pitchFamily="34" charset="-120"/>
                      </a:rPr>
                      <m:t>cm</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”）为宜.</a:t>
                </a:r>
                <a:endParaRPr lang="en-US" altLang="zh-CN" dirty="0">
                  <a:solidFill>
                    <a:srgbClr val="000000"/>
                  </a:solidFill>
                </a:endParaRPr>
              </a:p>
            </p:txBody>
          </p:sp>
        </mc:Choice>
        <mc:Fallback>
          <p:sp>
            <p:nvSpPr>
              <p:cNvPr id="8" name="QB_5_BD.55_1#a47ed9c09?vop=1&amp;pid=7a8553f7f&amp;color=0,0,0&amp;vtp=1&amp;bbb=1&amp;hb=1"/>
              <p:cNvSpPr>
                <a:spLocks noRot="1" noChangeAspect="1" noMove="1" noResize="1" noEditPoints="1" noAdjustHandles="1" noChangeArrowheads="1" noChangeShapeType="1" noTextEdit="1"/>
              </p:cNvSpPr>
              <p:nvPr/>
            </p:nvSpPr>
            <p:spPr>
              <a:xfrm>
                <a:off x="832104" y="4274377"/>
                <a:ext cx="10533888" cy="773430"/>
              </a:xfrm>
              <a:prstGeom prst="rect">
                <a:avLst/>
              </a:prstGeom>
              <a:blipFill>
                <a:blip r:embed="rId7"/>
                <a:stretch>
                  <a:fillRect l="-1389" b="-18110"/>
                </a:stretch>
              </a:blipFill>
              <a:ln/>
            </p:spPr>
            <p:txBody>
              <a:bodyPr/>
              <a:lstStyle/>
              <a:p>
                <a:r>
                  <a:rPr lang="zh-CN" altLang="en-US">
                    <a:noFill/>
                  </a:rPr>
                  <a:t> </a:t>
                </a:r>
              </a:p>
            </p:txBody>
          </p:sp>
        </mc:Fallback>
      </mc:AlternateContent>
      <p:sp>
        <p:nvSpPr>
          <p:cNvPr id="9" name="QB_5_AN.56_1#a47ed9c09.blank?vop=1&amp;pid=7a8553f7f&amp;color=0,0,0&amp;vpa=17&amp;vtp=1&amp;bbb=1"/>
          <p:cNvSpPr/>
          <p:nvPr/>
        </p:nvSpPr>
        <p:spPr>
          <a:xfrm>
            <a:off x="2799810" y="4243897"/>
            <a:ext cx="852488" cy="373380"/>
          </a:xfrm>
          <a:prstGeom prst="rect">
            <a:avLst/>
          </a:prstGeom>
          <a:noFill/>
          <a:ln/>
        </p:spPr>
        <p:txBody>
          <a:bodyPr wrap="none" lIns="0" tIns="0" rIns="0" bIns="0" rtlCol="0" anchor="t"/>
          <a:lstStyle/>
          <a:p>
            <a:pPr algn="ctr" latinLnBrk="1">
              <a:lnSpc>
                <a:spcPts val="3300"/>
              </a:lnSpc>
            </a:pPr>
            <a:r>
              <a:rPr lang="en-US" altLang="zh-CN" b="0" i="0" dirty="0">
                <a:solidFill>
                  <a:srgbClr val="FF0000"/>
                </a:solidFill>
                <a:latin typeface="微软雅黑" pitchFamily="34" charset="0"/>
                <a:ea typeface="微软雅黑" pitchFamily="34" charset="-122"/>
                <a:cs typeface="微软雅黑" pitchFamily="34" charset="-120"/>
              </a:rPr>
              <a:t>光电门</a:t>
            </a:r>
            <a:endParaRPr lang="en-US" altLang="zh-CN" dirty="0">
              <a:solidFill>
                <a:srgbClr val="FF0000"/>
              </a:solidFill>
            </a:endParaRPr>
          </a:p>
        </p:txBody>
      </p:sp>
      <mc:AlternateContent xmlns:mc="http://schemas.openxmlformats.org/markup-compatibility/2006">
        <mc:Choice xmlns:a14="http://schemas.microsoft.com/office/drawing/2010/main" Requires="a14">
          <p:sp>
            <p:nvSpPr>
              <p:cNvPr id="10" name="QB_5_AN.57_1#a47ed9c09.blank?vop=1&amp;pid=7a8553f7f&amp;color=0,0,0&amp;vpa=18&amp;vtp=1&amp;bbb=1"/>
              <p:cNvSpPr/>
              <p:nvPr/>
            </p:nvSpPr>
            <p:spPr>
              <a:xfrm>
                <a:off x="8823578" y="4316477"/>
                <a:ext cx="760413" cy="260350"/>
              </a:xfrm>
              <a:prstGeom prst="rect">
                <a:avLst/>
              </a:prstGeom>
              <a:noFill/>
              <a:ln/>
            </p:spPr>
            <p:txBody>
              <a:bodyPr wrap="none" lIns="0" tIns="0" rIns="0" bIns="0" rtlCol="0" anchor="t"/>
              <a:lstStyle/>
              <a:p>
                <a:pPr algn="ctr" latinLnBrk="1">
                  <a:lnSpc>
                    <a:spcPts val="2200"/>
                  </a:lnSpc>
                </a:pPr>
                <a14:m>
                  <m:oMath xmlns:m="http://schemas.openxmlformats.org/officeDocument/2006/math">
                    <m:r>
                      <a:rPr lang="en-US" altLang="zh-CN" b="0" i="0" smtClean="0">
                        <a:solidFill>
                          <a:srgbClr val="FF0000"/>
                        </a:solidFill>
                        <a:latin typeface="Cambria Math" pitchFamily="34" charset="0"/>
                        <a:ea typeface="Cambria Math" pitchFamily="34" charset="-122"/>
                        <a:cs typeface="Cambria Math" pitchFamily="34" charset="-120"/>
                      </a:rPr>
                      <m:t>0.5</m:t>
                    </m:r>
                    <m:r>
                      <m:rPr>
                        <m:nor/>
                      </m:rPr>
                      <a:rPr lang="en-US" altLang="zh-CN" b="0" i="0" smtClean="0">
                        <a:solidFill>
                          <a:srgbClr val="FF0000"/>
                        </a:solidFill>
                        <a:latin typeface="Cambria Math" pitchFamily="34" charset="0"/>
                        <a:ea typeface="Cambria Math" pitchFamily="34" charset="-122"/>
                        <a:cs typeface="Cambria Math" pitchFamily="34" charset="-120"/>
                      </a:rPr>
                      <m:t> </m:t>
                    </m:r>
                    <m:r>
                      <m:rPr>
                        <m:sty m:val="p"/>
                      </m:rPr>
                      <a:rPr lang="en-US" altLang="zh-CN" b="0" i="0" smtClean="0">
                        <a:solidFill>
                          <a:srgbClr val="FF0000"/>
                        </a:solidFill>
                        <a:latin typeface="Cambria Math" pitchFamily="34" charset="0"/>
                        <a:ea typeface="Cambria Math" pitchFamily="34" charset="-122"/>
                        <a:cs typeface="Cambria Math" pitchFamily="34" charset="-120"/>
                      </a:rPr>
                      <m:t>cm</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p:sp>
            <p:nvSpPr>
              <p:cNvPr id="10" name="QB_5_AN.57_1#a47ed9c09.blank?vop=1&amp;pid=7a8553f7f&amp;color=0,0,0&amp;vpa=18&amp;vtp=1&amp;bbb=1"/>
              <p:cNvSpPr>
                <a:spLocks noRot="1" noChangeAspect="1" noMove="1" noResize="1" noEditPoints="1" noAdjustHandles="1" noChangeArrowheads="1" noChangeShapeType="1" noTextEdit="1"/>
              </p:cNvSpPr>
              <p:nvPr/>
            </p:nvSpPr>
            <p:spPr>
              <a:xfrm>
                <a:off x="8823578" y="4316477"/>
                <a:ext cx="760413" cy="260350"/>
              </a:xfrm>
              <a:prstGeom prst="rect">
                <a:avLst/>
              </a:prstGeom>
              <a:blipFill>
                <a:blip r:embed="rId8"/>
                <a:stretch>
                  <a:fillRect l="-2400" r="-800" b="-11628"/>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11" name="QB_5_AS.58_1#a47ed9c09?vop=1&amp;pid=7a8553f7f&amp;color=0,0,0&amp;vtp=1&amp;bbb=1"/>
              <p:cNvSpPr/>
              <p:nvPr/>
            </p:nvSpPr>
            <p:spPr>
              <a:xfrm>
                <a:off x="832104" y="5098035"/>
                <a:ext cx="10533888" cy="363855"/>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spc="-100" dirty="0">
                    <a:solidFill>
                      <a:srgbClr val="000000"/>
                    </a:solidFill>
                    <a:latin typeface="微软雅黑" pitchFamily="34" charset="0"/>
                    <a:ea typeface="微软雅黑" pitchFamily="34" charset="-122"/>
                    <a:cs typeface="微软雅黑" pitchFamily="34" charset="-120"/>
                  </a:rPr>
                  <a:t>解析】实验中，使用光电门传感器测量摆锤经过各点的速度；为了减小误差，挡光片的宽度选择</a:t>
                </a:r>
                <a14:m>
                  <m:oMath xmlns:m="http://schemas.openxmlformats.org/officeDocument/2006/math">
                    <m:r>
                      <a:rPr lang="en-US" altLang="zh-CN" sz="1800" b="0" i="0" spc="-100" smtClean="0">
                        <a:solidFill>
                          <a:srgbClr val="000000"/>
                        </a:solidFill>
                        <a:latin typeface="Cambria Math" pitchFamily="34" charset="0"/>
                        <a:ea typeface="Cambria Math" pitchFamily="34" charset="-122"/>
                        <a:cs typeface="Cambria Math" pitchFamily="34" charset="-120"/>
                      </a:rPr>
                      <m:t>0.5</m:t>
                    </m:r>
                    <m:r>
                      <m:rPr>
                        <m:nor/>
                      </m:rPr>
                      <a:rPr lang="en-US" altLang="zh-CN" sz="1800" b="0" i="0" spc="-100" smtClean="0">
                        <a:solidFill>
                          <a:srgbClr val="000000"/>
                        </a:solidFill>
                        <a:latin typeface="Cambria Math" pitchFamily="34" charset="0"/>
                        <a:ea typeface="Cambria Math" pitchFamily="34" charset="-122"/>
                        <a:cs typeface="Cambria Math" pitchFamily="34" charset="-120"/>
                      </a:rPr>
                      <m:t> </m:t>
                    </m:r>
                    <m:r>
                      <m:rPr>
                        <m:sty m:val="p"/>
                      </m:rPr>
                      <a:rPr lang="en-US" altLang="zh-CN" sz="1800" b="0" i="0" spc="-100" smtClean="0">
                        <a:solidFill>
                          <a:srgbClr val="000000"/>
                        </a:solidFill>
                        <a:latin typeface="Cambria Math" pitchFamily="34" charset="0"/>
                        <a:ea typeface="Cambria Math" pitchFamily="34" charset="-122"/>
                        <a:cs typeface="Cambria Math" pitchFamily="34" charset="-120"/>
                      </a:rPr>
                      <m:t>cm</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spc="-100" dirty="0">
                    <a:solidFill>
                      <a:srgbClr val="000000"/>
                    </a:solidFill>
                    <a:latin typeface="微软雅黑" pitchFamily="34" charset="0"/>
                    <a:ea typeface="微软雅黑" pitchFamily="34" charset="-122"/>
                    <a:cs typeface="微软雅黑" pitchFamily="34" charset="-120"/>
                  </a:rPr>
                  <a:t>为宜.</a:t>
                </a:r>
                <a:endParaRPr lang="en-US" altLang="zh-CN" sz="1800" spc="-100" dirty="0">
                  <a:solidFill>
                    <a:srgbClr val="000000"/>
                  </a:solidFill>
                </a:endParaRPr>
              </a:p>
            </p:txBody>
          </p:sp>
        </mc:Choice>
        <mc:Fallback>
          <p:sp>
            <p:nvSpPr>
              <p:cNvPr id="11" name="QB_5_AS.58_1#a47ed9c09?vop=1&amp;pid=7a8553f7f&amp;color=0,0,0&amp;vtp=1&amp;bbb=1"/>
              <p:cNvSpPr>
                <a:spLocks noRot="1" noChangeAspect="1" noMove="1" noResize="1" noEditPoints="1" noAdjustHandles="1" noChangeArrowheads="1" noChangeShapeType="1" noTextEdit="1"/>
              </p:cNvSpPr>
              <p:nvPr/>
            </p:nvSpPr>
            <p:spPr>
              <a:xfrm>
                <a:off x="832104" y="5098035"/>
                <a:ext cx="10533888" cy="363855"/>
              </a:xfrm>
              <a:prstGeom prst="rect">
                <a:avLst/>
              </a:prstGeom>
              <a:blipFill>
                <a:blip r:embed="rId9"/>
                <a:stretch>
                  <a:fillRect l="-1389" b="-3833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 calcmode="lin" valueType="num">
                                      <p:cBhvr additive="base">
                                        <p:cTn id="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8" dur="500" fill="hold"/>
                                        <p:tgtEl>
                                          <p:spTgt spid="6">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anim calcmode="lin" valueType="num">
                                      <p:cBhvr additive="base">
                                        <p:cTn id="1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7">
                                            <p:bg/>
                                          </p:spTgt>
                                        </p:tgtEl>
                                        <p:attrNameLst>
                                          <p:attrName>style.visibility</p:attrName>
                                        </p:attrNameLst>
                                      </p:cBhvr>
                                      <p:to>
                                        <p:strVal val="visible"/>
                                      </p:to>
                                    </p:set>
                                    <p:anim calcmode="lin" valueType="num">
                                      <p:cBhvr additive="base">
                                        <p:cTn id="17" dur="500" fill="hold"/>
                                        <p:tgtEl>
                                          <p:spTgt spid="7">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7">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7">
                                            <p:txEl>
                                              <p:pRg st="0" end="0"/>
                                            </p:txEl>
                                          </p:spTgt>
                                        </p:tgtEl>
                                        <p:attrNameLst>
                                          <p:attrName>style.visibility</p:attrName>
                                        </p:attrNameLst>
                                      </p:cBhvr>
                                      <p:to>
                                        <p:strVal val="visible"/>
                                      </p:to>
                                    </p:set>
                                    <p:anim calcmode="lin" valueType="num">
                                      <p:cBhvr additive="base">
                                        <p:cTn id="2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7">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7">
                                            <p:txEl>
                                              <p:pRg st="1" end="1"/>
                                            </p:txEl>
                                          </p:spTgt>
                                        </p:tgtEl>
                                        <p:attrNameLst>
                                          <p:attrName>style.visibility</p:attrName>
                                        </p:attrNameLst>
                                      </p:cBhvr>
                                      <p:to>
                                        <p:strVal val="visible"/>
                                      </p:to>
                                    </p:set>
                                    <p:anim calcmode="lin" valueType="num">
                                      <p:cBhvr additive="base">
                                        <p:cTn id="2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9">
                                            <p:bg/>
                                          </p:spTgt>
                                        </p:tgtEl>
                                        <p:attrNameLst>
                                          <p:attrName>style.visibility</p:attrName>
                                        </p:attrNameLst>
                                      </p:cBhvr>
                                      <p:to>
                                        <p:strVal val="visible"/>
                                      </p:to>
                                    </p:set>
                                    <p:anim calcmode="lin" valueType="num">
                                      <p:cBhvr additive="base">
                                        <p:cTn id="31" dur="500" fill="hold"/>
                                        <p:tgtEl>
                                          <p:spTgt spid="9">
                                            <p:bg/>
                                          </p:spTgt>
                                        </p:tgtEl>
                                        <p:attrNameLst>
                                          <p:attrName>ppt_x</p:attrName>
                                        </p:attrNameLst>
                                      </p:cBhvr>
                                      <p:tavLst>
                                        <p:tav tm="0">
                                          <p:val>
                                            <p:strVal val="#ppt_x"/>
                                          </p:val>
                                        </p:tav>
                                        <p:tav tm="100000">
                                          <p:val>
                                            <p:strVal val="#ppt_x"/>
                                          </p:val>
                                        </p:tav>
                                      </p:tavLst>
                                    </p:anim>
                                    <p:anim calcmode="lin" valueType="num">
                                      <p:cBhvr additive="base">
                                        <p:cTn id="32" dur="500" fill="hold"/>
                                        <p:tgtEl>
                                          <p:spTgt spid="9">
                                            <p:bg/>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9">
                                            <p:txEl>
                                              <p:pRg st="0" end="0"/>
                                            </p:txEl>
                                          </p:spTgt>
                                        </p:tgtEl>
                                        <p:attrNameLst>
                                          <p:attrName>style.visibility</p:attrName>
                                        </p:attrNameLst>
                                      </p:cBhvr>
                                      <p:to>
                                        <p:strVal val="visible"/>
                                      </p:to>
                                    </p:set>
                                    <p:anim calcmode="lin" valueType="num">
                                      <p:cBhvr additive="base">
                                        <p:cTn id="35"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10">
                                            <p:bg/>
                                          </p:spTgt>
                                        </p:tgtEl>
                                        <p:attrNameLst>
                                          <p:attrName>style.visibility</p:attrName>
                                        </p:attrNameLst>
                                      </p:cBhvr>
                                      <p:to>
                                        <p:strVal val="visible"/>
                                      </p:to>
                                    </p:set>
                                    <p:anim calcmode="lin" valueType="num">
                                      <p:cBhvr additive="base">
                                        <p:cTn id="41"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42" dur="500" fill="hold"/>
                                        <p:tgtEl>
                                          <p:spTgt spid="10">
                                            <p:bg/>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10">
                                            <p:txEl>
                                              <p:pRg st="0" end="0"/>
                                            </p:txEl>
                                          </p:spTgt>
                                        </p:tgtEl>
                                        <p:attrNameLst>
                                          <p:attrName>style.visibility</p:attrName>
                                        </p:attrNameLst>
                                      </p:cBhvr>
                                      <p:to>
                                        <p:strVal val="visible"/>
                                      </p:to>
                                    </p:set>
                                    <p:anim calcmode="lin" valueType="num">
                                      <p:cBhvr additive="base">
                                        <p:cTn id="45"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10">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grpId="0" nodeType="clickEffect">
                                  <p:stCondLst>
                                    <p:cond delay="0"/>
                                  </p:stCondLst>
                                  <p:childTnLst>
                                    <p:set>
                                      <p:cBhvr>
                                        <p:cTn id="50" dur="1" fill="hold">
                                          <p:stCondLst>
                                            <p:cond delay="0"/>
                                          </p:stCondLst>
                                        </p:cTn>
                                        <p:tgtEl>
                                          <p:spTgt spid="11">
                                            <p:bg/>
                                          </p:spTgt>
                                        </p:tgtEl>
                                        <p:attrNameLst>
                                          <p:attrName>style.visibility</p:attrName>
                                        </p:attrNameLst>
                                      </p:cBhvr>
                                      <p:to>
                                        <p:strVal val="visible"/>
                                      </p:to>
                                    </p:set>
                                    <p:anim calcmode="lin" valueType="num">
                                      <p:cBhvr additive="base">
                                        <p:cTn id="51" dur="500" fill="hold"/>
                                        <p:tgtEl>
                                          <p:spTgt spid="11">
                                            <p:bg/>
                                          </p:spTgt>
                                        </p:tgtEl>
                                        <p:attrNameLst>
                                          <p:attrName>ppt_x</p:attrName>
                                        </p:attrNameLst>
                                      </p:cBhvr>
                                      <p:tavLst>
                                        <p:tav tm="0">
                                          <p:val>
                                            <p:strVal val="#ppt_x"/>
                                          </p:val>
                                        </p:tav>
                                        <p:tav tm="100000">
                                          <p:val>
                                            <p:strVal val="#ppt_x"/>
                                          </p:val>
                                        </p:tav>
                                      </p:tavLst>
                                    </p:anim>
                                    <p:anim calcmode="lin" valueType="num">
                                      <p:cBhvr additive="base">
                                        <p:cTn id="52" dur="500" fill="hold"/>
                                        <p:tgtEl>
                                          <p:spTgt spid="11">
                                            <p:bg/>
                                          </p:spTgt>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11">
                                            <p:txEl>
                                              <p:pRg st="0" end="0"/>
                                            </p:txEl>
                                          </p:spTgt>
                                        </p:tgtEl>
                                        <p:attrNameLst>
                                          <p:attrName>style.visibility</p:attrName>
                                        </p:attrNameLst>
                                      </p:cBhvr>
                                      <p:to>
                                        <p:strVal val="visible"/>
                                      </p:to>
                                    </p:set>
                                    <p:anim calcmode="lin" valueType="num">
                                      <p:cBhvr additive="base">
                                        <p:cTn id="55"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11">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P spid="7" grpId="0" build="p" animBg="1"/>
      <p:bldP spid="9" grpId="0" build="p" animBg="1"/>
      <p:bldP spid="10" grpId="0" build="p" animBg="1"/>
      <p:bldP spid="11"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59_1#53ee2c5f5?vop=1&amp;pid=7a8553f7f&amp;color=0,0,0&amp;vtp=1&amp;bt=1&amp;bbb=1&amp;hb=1"/>
              <p:cNvSpPr/>
              <p:nvPr/>
            </p:nvSpPr>
            <p:spPr>
              <a:xfrm>
                <a:off x="832104" y="1512000"/>
                <a:ext cx="10533888" cy="11893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（3）本实验可以通过测量速度和高度间接测量物体的动能和重力势能.现已测得摆锤经过</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两点的速</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度大小分别为</a:t>
                </a:r>
                <a14:m>
                  <m:oMath xmlns:m="http://schemas.openxmlformats.org/officeDocument/2006/math">
                    <m:sSub>
                      <m:sSub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𝐴</m:t>
                        </m:r>
                      </m:sub>
                    </m:sSub>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𝐵</m:t>
                        </m:r>
                      </m:sub>
                    </m:sSub>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与</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𝐷</m:t>
                    </m:r>
                  </m:oMath>
                </a14:m>
                <a:r>
                  <a:rPr lang="en-US" altLang="zh-CN" sz="1800" b="0" i="0" dirty="0">
                    <a:solidFill>
                      <a:srgbClr val="000000"/>
                    </a:solidFill>
                    <a:latin typeface="微软雅黑" pitchFamily="34" charset="0"/>
                    <a:ea typeface="微软雅黑" pitchFamily="34" charset="-122"/>
                    <a:cs typeface="微软雅黑" pitchFamily="34" charset="-120"/>
                  </a:rPr>
                  <a:t>点的高度差分别为</a:t>
                </a:r>
                <a14:m>
                  <m:oMath xmlns:m="http://schemas.openxmlformats.org/officeDocument/2006/math">
                    <m:sSub>
                      <m:sSub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h</m:t>
                        </m:r>
                      </m:e>
                      <m:sub>
                        <m:r>
                          <a:rPr lang="en-US" altLang="zh-CN" sz="1800" b="0" i="0">
                            <a:solidFill>
                              <a:srgbClr val="000000"/>
                            </a:solidFill>
                            <a:latin typeface="Cambria Math" pitchFamily="34" charset="0"/>
                            <a:ea typeface="Cambria Math" pitchFamily="34" charset="-122"/>
                            <a:cs typeface="Cambria Math" pitchFamily="34" charset="-120"/>
                          </a:rPr>
                          <m:t>𝐴</m:t>
                        </m:r>
                      </m:sub>
                    </m:sSub>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h</m:t>
                        </m:r>
                      </m:e>
                      <m:sub>
                        <m:r>
                          <a:rPr lang="en-US" altLang="zh-CN" sz="1800" b="0" i="0">
                            <a:solidFill>
                              <a:srgbClr val="000000"/>
                            </a:solidFill>
                            <a:latin typeface="Cambria Math" pitchFamily="34" charset="0"/>
                            <a:ea typeface="Cambria Math" pitchFamily="34" charset="-122"/>
                            <a:cs typeface="Cambria Math" pitchFamily="34" charset="-120"/>
                          </a:rPr>
                          <m:t>𝐵</m:t>
                        </m:r>
                      </m:sub>
                    </m:sSub>
                  </m:oMath>
                </a14:m>
                <a:r>
                  <a:rPr lang="en-US" altLang="zh-CN" sz="1800" b="0" i="0" dirty="0">
                    <a:solidFill>
                      <a:srgbClr val="000000"/>
                    </a:solidFill>
                    <a:latin typeface="微软雅黑" pitchFamily="34" charset="0"/>
                    <a:ea typeface="微软雅黑" pitchFamily="34" charset="-122"/>
                    <a:cs typeface="微软雅黑" pitchFamily="34" charset="-120"/>
                  </a:rPr>
                  <a:t>，重力加速度为</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𝑔</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.若关系式满足</a:t>
                </a:r>
                <a:r>
                  <a:rPr lang="en-US" altLang="zh-CN" sz="1800" i="0">
                    <a:solidFill>
                      <a:srgbClr val="000000"/>
                    </a:solidFill>
                    <a:latin typeface="SimSun" pitchFamily="34" charset="0"/>
                    <a:ea typeface="SimSun" pitchFamily="34" charset="-122"/>
                    <a:cs typeface="SimSun" pitchFamily="34" charset="-120"/>
                  </a:rPr>
                  <a:t>_____________</a:t>
                </a:r>
                <a:endParaRPr lang="en-US" altLang="zh-CN" sz="1800" i="0" dirty="0">
                  <a:solidFill>
                    <a:srgbClr val="000000"/>
                  </a:solidFill>
                  <a:latin typeface="SimSun" pitchFamily="34" charset="0"/>
                  <a:ea typeface="SimSun" pitchFamily="34" charset="-122"/>
                  <a:cs typeface="SimSun" pitchFamily="34" charset="-120"/>
                </a:endParaRPr>
              </a:p>
              <a:p>
                <a:pPr latinLnBrk="1">
                  <a:lnSpc>
                    <a:spcPts val="3100"/>
                  </a:lnSpc>
                </a:pPr>
                <a:r>
                  <a:rPr lang="en-US" altLang="zh-CN" i="0" dirty="0">
                    <a:solidFill>
                      <a:srgbClr val="000000"/>
                    </a:solidFill>
                    <a:latin typeface="SimSun" pitchFamily="34" charset="0"/>
                    <a:ea typeface="SimSun" pitchFamily="34" charset="-122"/>
                    <a:cs typeface="SimSun" pitchFamily="34" charset="-120"/>
                  </a:rPr>
                  <a:t>__________</a:t>
                </a:r>
                <a:r>
                  <a:rPr lang="en-US" altLang="zh-CN" b="0" i="0" dirty="0">
                    <a:solidFill>
                      <a:srgbClr val="000000"/>
                    </a:solidFill>
                    <a:latin typeface="微软雅黑" pitchFamily="34" charset="0"/>
                    <a:ea typeface="微软雅黑" pitchFamily="34" charset="-122"/>
                    <a:cs typeface="微软雅黑" pitchFamily="34" charset="-120"/>
                  </a:rPr>
                  <a:t>，就可以认为摆锤在</a:t>
                </a:r>
                <a14:m>
                  <m:oMath xmlns:m="http://schemas.openxmlformats.org/officeDocument/2006/math">
                    <m:r>
                      <a:rPr lang="en-US" altLang="zh-CN" b="0" i="0" smtClean="0">
                        <a:solidFill>
                          <a:srgbClr val="000000"/>
                        </a:solidFill>
                        <a:latin typeface="Cambria Math" pitchFamily="34" charset="0"/>
                        <a:ea typeface="Cambria Math" pitchFamily="34" charset="-122"/>
                        <a:cs typeface="Cambria Math" pitchFamily="34" charset="-120"/>
                      </a:rPr>
                      <m:t>𝐴</m:t>
                    </m:r>
                  </m:oMath>
                </a14:m>
                <a:r>
                  <a:rPr lang="en-US" altLang="zh-CN"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b="0" i="0" smtClean="0">
                        <a:solidFill>
                          <a:srgbClr val="00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两点的机械能是相等的（用给定的符号表示）.</a:t>
                </a:r>
                <a:endParaRPr lang="en-US" altLang="zh-CN" dirty="0">
                  <a:solidFill>
                    <a:srgbClr val="000000"/>
                  </a:solidFill>
                </a:endParaRPr>
              </a:p>
            </p:txBody>
          </p:sp>
        </mc:Choice>
        <mc:Fallback>
          <p:sp>
            <p:nvSpPr>
              <p:cNvPr id="2" name="QB_5_BD.59_1#53ee2c5f5?vop=1&amp;pid=7a8553f7f&amp;color=0,0,0&amp;vtp=1&amp;bt=1&amp;bbb=1&amp;hb=1"/>
              <p:cNvSpPr>
                <a:spLocks noRot="1" noChangeAspect="1" noMove="1" noResize="1" noEditPoints="1" noAdjustHandles="1" noChangeArrowheads="1" noChangeShapeType="1" noTextEdit="1"/>
              </p:cNvSpPr>
              <p:nvPr/>
            </p:nvSpPr>
            <p:spPr>
              <a:xfrm>
                <a:off x="832104" y="1512000"/>
                <a:ext cx="10533888" cy="1189355"/>
              </a:xfrm>
              <a:prstGeom prst="rect">
                <a:avLst/>
              </a:prstGeom>
              <a:blipFill>
                <a:blip r:embed="rId3"/>
                <a:stretch>
                  <a:fillRect l="-1389" r="-694" b="-12308"/>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5_AN.60_1#53ee2c5f5.blank?vop=1&amp;pid=7a8553f7f&amp;color=0,0,0&amp;vpa=19&amp;vtp=1&amp;bbb=1&amp;rh=30.5&amp;hb=1"/>
              <p:cNvSpPr/>
              <p:nvPr/>
            </p:nvSpPr>
            <p:spPr>
              <a:xfrm>
                <a:off x="832104" y="1893000"/>
                <a:ext cx="10531904" cy="812800"/>
              </a:xfrm>
              <a:prstGeom prst="rect">
                <a:avLst/>
              </a:prstGeom>
              <a:noFill/>
              <a:ln/>
            </p:spPr>
            <p:txBody>
              <a:bodyPr wrap="square" lIns="0" tIns="0" rIns="0" bIns="0" rtlCol="0" anchor="t"/>
              <a:lstStyle/>
              <a:p>
                <a:pPr latinLnBrk="1">
                  <a:lnSpc>
                    <a:spcPts val="3210"/>
                  </a:lnSpc>
                </a:pPr>
                <a:r>
                  <a:rPr lang="en-US" altLang="zh-CN" b="0" i="0" kern="0">
                    <a:solidFill>
                      <a:srgbClr val="FFFFFF"/>
                    </a:solidFill>
                    <a:latin typeface="SimSun" panose="02010600030101010101" pitchFamily="2" charset="-122"/>
                    <a:ea typeface="微软雅黑" pitchFamily="34" charset="-122"/>
                    <a:cs typeface="微软雅黑" pitchFamily="34" charset="-120"/>
                  </a:rPr>
                  <a:t>                                                                                </a:t>
                </a:r>
                <a14:m>
                  <m:oMath xmlns:m="http://schemas.openxmlformats.org/officeDocument/2006/math">
                    <m:r>
                      <a:rPr lang="en-US" altLang="zh-CN" b="0" i="0" smtClean="0">
                        <a:solidFill>
                          <a:srgbClr val="FF0000"/>
                        </a:solidFill>
                        <a:latin typeface="Cambria Math" pitchFamily="34" charset="0"/>
                        <a:ea typeface="Cambria Math" pitchFamily="34" charset="-122"/>
                        <a:cs typeface="Cambria Math" pitchFamily="34" charset="-120"/>
                      </a:rPr>
                      <m:t>𝑔</m:t>
                    </m:r>
                    <m:sSub>
                      <m:sSubPr>
                        <m:ctrlPr>
                          <a:rPr lang="en-US" altLang="zh-CN" b="0" i="1" dirty="0" smtClean="0">
                            <a:solidFill>
                              <a:srgbClr val="FF0000"/>
                            </a:solidFill>
                            <a:latin typeface="Cambria Math" panose="02040503050406030204" pitchFamily="18" charset="0"/>
                            <a:ea typeface="微软雅黑" pitchFamily="34" charset="-122"/>
                            <a:cs typeface="微软雅黑" pitchFamily="34" charset="-120"/>
                          </a:rPr>
                        </m:ctrlPr>
                      </m:sSubPr>
                      <m:e>
                        <m:r>
                          <a:rPr lang="en-US" altLang="zh-CN" b="0" i="0">
                            <a:solidFill>
                              <a:srgbClr val="FF0000"/>
                            </a:solidFill>
                            <a:latin typeface="Cambria Math" pitchFamily="34" charset="0"/>
                            <a:ea typeface="Cambria Math" pitchFamily="34" charset="-122"/>
                            <a:cs typeface="Cambria Math" pitchFamily="34" charset="-120"/>
                          </a:rPr>
                          <m:t>h</m:t>
                        </m:r>
                      </m:e>
                      <m:sub>
                        <m:r>
                          <a:rPr lang="en-US" altLang="zh-CN" b="0" i="0">
                            <a:solidFill>
                              <a:srgbClr val="FF0000"/>
                            </a:solidFill>
                            <a:latin typeface="Cambria Math" pitchFamily="34" charset="0"/>
                            <a:ea typeface="Cambria Math" pitchFamily="34" charset="-122"/>
                            <a:cs typeface="Cambria Math" pitchFamily="34" charset="-120"/>
                          </a:rPr>
                          <m:t>𝐴</m:t>
                        </m:r>
                      </m:sub>
                    </m:sSub>
                    <m:r>
                      <a:rPr lang="en-US" altLang="zh-CN" b="0" i="0" smtClean="0">
                        <a:solidFill>
                          <a:srgbClr val="FF0000"/>
                        </a:solidFill>
                        <a:latin typeface="Cambria Math" pitchFamily="34" charset="0"/>
                        <a:ea typeface="Cambria Math" pitchFamily="34" charset="-122"/>
                        <a:cs typeface="Cambria Math" pitchFamily="34" charset="-120"/>
                      </a:rPr>
                      <m:t>+</m:t>
                    </m:r>
                    <m:f>
                      <m:fPr>
                        <m:ctrlPr>
                          <a:rPr lang="en-US" altLang="zh-CN" b="0" i="1" dirty="0" smtClean="0">
                            <a:solidFill>
                              <a:srgbClr val="FF0000"/>
                            </a:solidFill>
                            <a:latin typeface="Cambria Math" panose="02040503050406030204" pitchFamily="18" charset="0"/>
                            <a:ea typeface="微软雅黑" pitchFamily="34" charset="-122"/>
                            <a:cs typeface="微软雅黑" pitchFamily="34" charset="-120"/>
                          </a:rPr>
                        </m:ctrlPr>
                      </m:fPr>
                      <m:num>
                        <m:r>
                          <a:rPr lang="en-US" altLang="zh-CN" b="0" i="0">
                            <a:solidFill>
                              <a:srgbClr val="FF0000"/>
                            </a:solidFill>
                            <a:latin typeface="Cambria Math" pitchFamily="34" charset="0"/>
                            <a:ea typeface="Cambria Math" pitchFamily="34" charset="-122"/>
                            <a:cs typeface="Cambria Math" pitchFamily="34" charset="-120"/>
                          </a:rPr>
                          <m:t>1</m:t>
                        </m:r>
                      </m:num>
                      <m:den>
                        <m:r>
                          <a:rPr lang="en-US" altLang="zh-CN" b="0" i="0">
                            <a:solidFill>
                              <a:srgbClr val="FF0000"/>
                            </a:solidFill>
                            <a:latin typeface="Cambria Math" pitchFamily="34" charset="0"/>
                            <a:ea typeface="Cambria Math" pitchFamily="34" charset="-122"/>
                            <a:cs typeface="Cambria Math" pitchFamily="34" charset="-120"/>
                          </a:rPr>
                          <m:t>2</m:t>
                        </m:r>
                      </m:den>
                    </m:f>
                    <m:sSubSup>
                      <m:sSubSupPr>
                        <m:ctrlPr>
                          <a:rPr lang="en-US" altLang="zh-CN" b="0" i="1" smtClean="0">
                            <a:solidFill>
                              <a:srgbClr val="FF0000"/>
                            </a:solidFill>
                            <a:latin typeface="Cambria Math" panose="02040503050406030204" pitchFamily="18" charset="0"/>
                            <a:ea typeface="Cambria Math" pitchFamily="34" charset="-122"/>
                            <a:cs typeface="Cambria Math" pitchFamily="34" charset="-120"/>
                          </a:rPr>
                        </m:ctrlPr>
                      </m:sSubSupPr>
                      <m:e>
                        <m:r>
                          <a:rPr lang="en-US" altLang="zh-CN" b="0" i="0">
                            <a:solidFill>
                              <a:srgbClr val="FF0000"/>
                            </a:solidFill>
                            <a:latin typeface="Cambria Math" pitchFamily="34" charset="0"/>
                            <a:ea typeface="Cambria Math" pitchFamily="34" charset="-122"/>
                            <a:cs typeface="Cambria Math" pitchFamily="34" charset="-120"/>
                          </a:rPr>
                          <m:t>𝑣</m:t>
                        </m:r>
                      </m:e>
                      <m:sub>
                        <m:r>
                          <a:rPr lang="en-US" altLang="zh-CN" b="0" i="0">
                            <a:solidFill>
                              <a:srgbClr val="FF0000"/>
                            </a:solidFill>
                            <a:latin typeface="Cambria Math" pitchFamily="34" charset="0"/>
                            <a:ea typeface="Cambria Math" pitchFamily="34" charset="-122"/>
                            <a:cs typeface="Cambria Math" pitchFamily="34" charset="-120"/>
                          </a:rPr>
                          <m:t>𝐴</m:t>
                        </m:r>
                      </m:sub>
                      <m:sup>
                        <m:r>
                          <a:rPr lang="en-US" altLang="zh-CN" b="0" i="0">
                            <a:solidFill>
                              <a:srgbClr val="FF0000"/>
                            </a:solidFill>
                            <a:latin typeface="Cambria Math" pitchFamily="34" charset="0"/>
                            <a:ea typeface="Cambria Math" pitchFamily="34" charset="-122"/>
                            <a:cs typeface="Cambria Math" pitchFamily="34" charset="-120"/>
                          </a:rPr>
                          <m:t>2</m:t>
                        </m:r>
                      </m:sup>
                    </m:sSubSup>
                    <m:r>
                      <a:rPr lang="en-US" altLang="zh-CN" b="0" i="0" smtClean="0">
                        <a:solidFill>
                          <a:srgbClr val="FF0000"/>
                        </a:solidFill>
                        <a:latin typeface="Cambria Math" pitchFamily="34" charset="0"/>
                        <a:ea typeface="Cambria Math" pitchFamily="34" charset="-122"/>
                        <a:cs typeface="Cambria Math" pitchFamily="34" charset="-120"/>
                      </a:rPr>
                      <m:t>=</m:t>
                    </m:r>
                    <m:r>
                      <a:rPr lang="en-US" altLang="zh-CN" b="0" i="0" smtClean="0">
                        <a:solidFill>
                          <a:srgbClr val="FF0000"/>
                        </a:solidFill>
                        <a:latin typeface="Cambria Math" pitchFamily="34" charset="0"/>
                        <a:ea typeface="Cambria Math" pitchFamily="34" charset="-122"/>
                        <a:cs typeface="Cambria Math" pitchFamily="34" charset="-120"/>
                      </a:rPr>
                      <m:t>𝑔</m:t>
                    </m:r>
                    <m:sSub>
                      <m:sSubPr>
                        <m:ctrlPr>
                          <a:rPr lang="en-US" altLang="zh-CN" b="0" i="1" dirty="0" smtClean="0">
                            <a:solidFill>
                              <a:srgbClr val="FF0000"/>
                            </a:solidFill>
                            <a:latin typeface="Cambria Math" panose="02040503050406030204" pitchFamily="18" charset="0"/>
                            <a:ea typeface="微软雅黑" pitchFamily="34" charset="-122"/>
                            <a:cs typeface="微软雅黑" pitchFamily="34" charset="-120"/>
                          </a:rPr>
                        </m:ctrlPr>
                      </m:sSubPr>
                      <m:e>
                        <m:r>
                          <a:rPr lang="en-US" altLang="zh-CN" b="0" i="0">
                            <a:solidFill>
                              <a:srgbClr val="FF0000"/>
                            </a:solidFill>
                            <a:latin typeface="Cambria Math" pitchFamily="34" charset="0"/>
                            <a:ea typeface="Cambria Math" pitchFamily="34" charset="-122"/>
                            <a:cs typeface="Cambria Math" pitchFamily="34" charset="-120"/>
                          </a:rPr>
                          <m:t>h</m:t>
                        </m:r>
                      </m:e>
                      <m:sub>
                        <m:r>
                          <a:rPr lang="en-US" altLang="zh-CN" b="0" i="0">
                            <a:solidFill>
                              <a:srgbClr val="FF0000"/>
                            </a:solidFill>
                            <a:latin typeface="Cambria Math" pitchFamily="34" charset="0"/>
                            <a:ea typeface="Cambria Math" pitchFamily="34" charset="-122"/>
                            <a:cs typeface="Cambria Math" pitchFamily="34" charset="-120"/>
                          </a:rPr>
                          <m:t>𝐵</m:t>
                        </m:r>
                      </m:sub>
                    </m:sSub>
                    <m:r>
                      <a:rPr lang="en-US" altLang="zh-CN" b="0" i="0" smtClean="0">
                        <a:solidFill>
                          <a:srgbClr val="FF0000"/>
                        </a:solidFill>
                        <a:latin typeface="Cambria Math" pitchFamily="34" charset="0"/>
                        <a:ea typeface="Cambria Math" pitchFamily="34" charset="-122"/>
                        <a:cs typeface="Cambria Math" pitchFamily="34" charset="-120"/>
                      </a:rPr>
                      <m:t>+</m:t>
                    </m:r>
                    <m:f>
                      <m:fPr>
                        <m:ctrlPr>
                          <a:rPr lang="en-US" altLang="zh-CN" b="0" i="1" dirty="0" smtClean="0">
                            <a:solidFill>
                              <a:srgbClr val="FF0000"/>
                            </a:solidFill>
                            <a:latin typeface="Cambria Math" panose="02040503050406030204" pitchFamily="18" charset="0"/>
                            <a:ea typeface="微软雅黑" pitchFamily="34" charset="-122"/>
                            <a:cs typeface="微软雅黑" pitchFamily="34" charset="-120"/>
                          </a:rPr>
                        </m:ctrlPr>
                      </m:fPr>
                      <m:num>
                        <m:r>
                          <a:rPr lang="en-US" altLang="zh-CN" b="0" i="0">
                            <a:solidFill>
                              <a:srgbClr val="FF0000"/>
                            </a:solidFill>
                            <a:latin typeface="Cambria Math" pitchFamily="34" charset="0"/>
                            <a:ea typeface="Cambria Math" pitchFamily="34" charset="-122"/>
                            <a:cs typeface="Cambria Math" pitchFamily="34" charset="-120"/>
                          </a:rPr>
                          <m:t>1</m:t>
                        </m:r>
                      </m:num>
                      <m:den>
                        <m:r>
                          <a:rPr lang="en-US" altLang="zh-CN" b="0" i="0">
                            <a:solidFill>
                              <a:srgbClr val="FF0000"/>
                            </a:solidFill>
                            <a:latin typeface="Cambria Math" pitchFamily="34" charset="0"/>
                            <a:ea typeface="Cambria Math" pitchFamily="34" charset="-122"/>
                            <a:cs typeface="Cambria Math" pitchFamily="34" charset="-120"/>
                          </a:rPr>
                          <m:t>2</m:t>
                        </m:r>
                      </m:den>
                    </m:f>
                    <m:sSubSup>
                      <m:sSubSupPr>
                        <m:ctrlPr>
                          <a:rPr lang="en-US" altLang="zh-CN" b="0" i="1" smtClean="0">
                            <a:solidFill>
                              <a:srgbClr val="FF0000"/>
                            </a:solidFill>
                            <a:latin typeface="Cambria Math" panose="02040503050406030204" pitchFamily="18" charset="0"/>
                            <a:ea typeface="Cambria Math" pitchFamily="34" charset="-122"/>
                            <a:cs typeface="Cambria Math" pitchFamily="34" charset="-120"/>
                          </a:rPr>
                        </m:ctrlPr>
                      </m:sSubSupPr>
                      <m:e>
                        <m:r>
                          <a:rPr lang="en-US" altLang="zh-CN" b="0" i="0">
                            <a:solidFill>
                              <a:srgbClr val="FF0000"/>
                            </a:solidFill>
                            <a:latin typeface="Cambria Math" pitchFamily="34" charset="0"/>
                            <a:ea typeface="Cambria Math" pitchFamily="34" charset="-122"/>
                            <a:cs typeface="Cambria Math" pitchFamily="34" charset="-120"/>
                          </a:rPr>
                          <m:t>𝑣</m:t>
                        </m:r>
                      </m:e>
                      <m:sub>
                        <m:r>
                          <a:rPr lang="en-US" altLang="zh-CN" b="0" i="0">
                            <a:solidFill>
                              <a:srgbClr val="FF0000"/>
                            </a:solidFill>
                            <a:latin typeface="Cambria Math" pitchFamily="34" charset="0"/>
                            <a:ea typeface="Cambria Math" pitchFamily="34" charset="-122"/>
                            <a:cs typeface="Cambria Math" pitchFamily="34" charset="-120"/>
                          </a:rPr>
                          <m:t>𝐵</m:t>
                        </m:r>
                      </m:sub>
                      <m:sup>
                        <m:r>
                          <a:rPr lang="en-US" altLang="zh-CN" b="0" i="0">
                            <a:solidFill>
                              <a:srgbClr val="FF0000"/>
                            </a:solidFill>
                            <a:latin typeface="Cambria Math" pitchFamily="34" charset="0"/>
                            <a:ea typeface="Cambria Math" pitchFamily="34" charset="-122"/>
                            <a:cs typeface="Cambria Math" pitchFamily="34" charset="-120"/>
                          </a:rPr>
                          <m:t>2</m:t>
                        </m:r>
                      </m:sup>
                    </m:sSub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p:sp>
            <p:nvSpPr>
              <p:cNvPr id="3" name="QB_5_AN.60_1#53ee2c5f5.blank?vop=1&amp;pid=7a8553f7f&amp;color=0,0,0&amp;vpa=19&amp;vtp=1&amp;bbb=1&amp;rh=30.5&amp;hb=1"/>
              <p:cNvSpPr>
                <a:spLocks noRot="1" noChangeAspect="1" noMove="1" noResize="1" noEditPoints="1" noAdjustHandles="1" noChangeArrowheads="1" noChangeShapeType="1" noTextEdit="1"/>
              </p:cNvSpPr>
              <p:nvPr/>
            </p:nvSpPr>
            <p:spPr>
              <a:xfrm>
                <a:off x="832104" y="1893000"/>
                <a:ext cx="10531904" cy="812800"/>
              </a:xfrm>
              <a:prstGeom prst="rect">
                <a:avLst/>
              </a:prstGeom>
              <a:blipFill>
                <a:blip r:embed="rId4"/>
                <a:stretch>
                  <a:fillRect l="-811" b="-6767"/>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B_5_AS.61_1#53ee2c5f5?vop=1&amp;pid=7a8553f7f&amp;color=0,0,0&amp;vtp=1&amp;bbb=1&amp;hb=1"/>
              <p:cNvSpPr/>
              <p:nvPr/>
            </p:nvSpPr>
            <p:spPr>
              <a:xfrm>
                <a:off x="832104" y="2707832"/>
                <a:ext cx="10533888" cy="125730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【解析】设摆锤的质量为</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𝑚</m:t>
                    </m:r>
                  </m:oMath>
                </a14:m>
                <a:r>
                  <a:rPr lang="en-US" altLang="zh-CN" sz="1800" b="0" i="0" dirty="0">
                    <a:solidFill>
                      <a:srgbClr val="000000"/>
                    </a:solidFill>
                    <a:latin typeface="微软雅黑" pitchFamily="34" charset="0"/>
                    <a:ea typeface="微软雅黑" pitchFamily="34" charset="-122"/>
                    <a:cs typeface="微软雅黑" pitchFamily="34" charset="-120"/>
                  </a:rPr>
                  <a:t>，规定过</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𝐷</m:t>
                    </m:r>
                  </m:oMath>
                </a14:m>
                <a:r>
                  <a:rPr lang="en-US" altLang="zh-CN" sz="1800" b="0" i="0" dirty="0">
                    <a:solidFill>
                      <a:srgbClr val="000000"/>
                    </a:solidFill>
                    <a:latin typeface="微软雅黑" pitchFamily="34" charset="0"/>
                    <a:ea typeface="微软雅黑" pitchFamily="34" charset="-122"/>
                    <a:cs typeface="微软雅黑" pitchFamily="34" charset="-120"/>
                  </a:rPr>
                  <a:t>点的水平面为重力势能的零势能面，则摆锤在</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𝐴</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点的机械能为</a:t>
                </a:r>
              </a:p>
              <a:p>
                <a:pPr latinLnBrk="1">
                  <a:lnSpc>
                    <a:spcPts val="3300"/>
                  </a:lnSpc>
                </a:pPr>
                <a14:m>
                  <m:oMath xmlns:m="http://schemas.openxmlformats.org/officeDocument/2006/math">
                    <m:sSub>
                      <m:sSub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𝐸</m:t>
                        </m:r>
                      </m:e>
                      <m:sub>
                        <m:r>
                          <a:rPr lang="en-US" altLang="zh-CN" sz="1800" b="0" i="0">
                            <a:solidFill>
                              <a:srgbClr val="000000"/>
                            </a:solidFill>
                            <a:latin typeface="Cambria Math" pitchFamily="34" charset="0"/>
                            <a:ea typeface="Cambria Math" pitchFamily="34" charset="-122"/>
                            <a:cs typeface="Cambria Math" pitchFamily="34" charset="-120"/>
                          </a:rPr>
                          <m:t>𝐴</m:t>
                        </m:r>
                      </m:sub>
                    </m:sSub>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𝑚𝑔</m:t>
                    </m:r>
                    <m:sSub>
                      <m:sSub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h</m:t>
                        </m:r>
                      </m:e>
                      <m:sub>
                        <m:r>
                          <a:rPr lang="en-US" altLang="zh-CN" sz="1800" b="0" i="0">
                            <a:solidFill>
                              <a:srgbClr val="000000"/>
                            </a:solidFill>
                            <a:latin typeface="Cambria Math" pitchFamily="34" charset="0"/>
                            <a:ea typeface="Cambria Math" pitchFamily="34" charset="-122"/>
                            <a:cs typeface="Cambria Math" pitchFamily="34" charset="-120"/>
                          </a:rPr>
                          <m:t>𝐴</m:t>
                        </m:r>
                      </m:sub>
                    </m:sSub>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smtClean="0">
                        <a:solidFill>
                          <a:srgbClr val="000000"/>
                        </a:solidFill>
                        <a:latin typeface="Cambria Math" pitchFamily="34" charset="0"/>
                        <a:ea typeface="Cambria Math" pitchFamily="34" charset="-122"/>
                        <a:cs typeface="Cambria Math" pitchFamily="34" charset="-120"/>
                      </a:rPr>
                      <m:t>𝑚</m:t>
                    </m:r>
                    <m:sSubSup>
                      <m:sSubSupPr>
                        <m:ctrlPr>
                          <a:rPr lang="en-US" altLang="zh-CN" sz="1800" b="0" i="1" smtClean="0">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𝐴</m:t>
                        </m:r>
                      </m:sub>
                      <m:sup>
                        <m:r>
                          <a:rPr lang="en-US" altLang="zh-CN" sz="1800" b="0" i="0">
                            <a:solidFill>
                              <a:srgbClr val="000000"/>
                            </a:solidFill>
                            <a:latin typeface="Cambria Math" pitchFamily="34" charset="0"/>
                            <a:ea typeface="Cambria Math" pitchFamily="34" charset="-122"/>
                            <a:cs typeface="Cambria Math" pitchFamily="34" charset="-120"/>
                          </a:rPr>
                          <m:t>2</m:t>
                        </m:r>
                      </m:sup>
                    </m:sSubSup>
                  </m:oMath>
                </a14:m>
                <a:r>
                  <a:rPr lang="en-US" altLang="zh-CN" sz="1800" b="0" i="0" dirty="0">
                    <a:solidFill>
                      <a:srgbClr val="000000"/>
                    </a:solidFill>
                    <a:latin typeface="微软雅黑" pitchFamily="34" charset="0"/>
                    <a:ea typeface="微软雅黑" pitchFamily="34" charset="-122"/>
                    <a:cs typeface="微软雅黑" pitchFamily="34" charset="-120"/>
                  </a:rPr>
                  <a:t>，摆锤在</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点的机械能为</a:t>
                </a:r>
                <a14:m>
                  <m:oMath xmlns:m="http://schemas.openxmlformats.org/officeDocument/2006/math">
                    <m:sSub>
                      <m:sSub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𝐸</m:t>
                        </m:r>
                      </m:e>
                      <m:sub>
                        <m:r>
                          <a:rPr lang="en-US" altLang="zh-CN" sz="1800" b="0" i="0">
                            <a:solidFill>
                              <a:srgbClr val="000000"/>
                            </a:solidFill>
                            <a:latin typeface="Cambria Math" pitchFamily="34" charset="0"/>
                            <a:ea typeface="Cambria Math" pitchFamily="34" charset="-122"/>
                            <a:cs typeface="Cambria Math" pitchFamily="34" charset="-120"/>
                          </a:rPr>
                          <m:t>𝐵</m:t>
                        </m:r>
                      </m:sub>
                    </m:sSub>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𝑚𝑔</m:t>
                    </m:r>
                    <m:sSub>
                      <m:sSub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h</m:t>
                        </m:r>
                      </m:e>
                      <m:sub>
                        <m:r>
                          <a:rPr lang="en-US" altLang="zh-CN" sz="1800" b="0" i="0">
                            <a:solidFill>
                              <a:srgbClr val="000000"/>
                            </a:solidFill>
                            <a:latin typeface="Cambria Math" pitchFamily="34" charset="0"/>
                            <a:ea typeface="Cambria Math" pitchFamily="34" charset="-122"/>
                            <a:cs typeface="Cambria Math" pitchFamily="34" charset="-120"/>
                          </a:rPr>
                          <m:t>𝐵</m:t>
                        </m:r>
                      </m:sub>
                    </m:sSub>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smtClean="0">
                        <a:solidFill>
                          <a:srgbClr val="000000"/>
                        </a:solidFill>
                        <a:latin typeface="Cambria Math" pitchFamily="34" charset="0"/>
                        <a:ea typeface="Cambria Math" pitchFamily="34" charset="-122"/>
                        <a:cs typeface="Cambria Math" pitchFamily="34" charset="-120"/>
                      </a:rPr>
                      <m:t>𝑚</m:t>
                    </m:r>
                    <m:sSubSup>
                      <m:sSubSupPr>
                        <m:ctrlPr>
                          <a:rPr lang="en-US" altLang="zh-CN" sz="1800" b="0" i="1" smtClean="0">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𝐵</m:t>
                        </m:r>
                      </m:sub>
                      <m:sup>
                        <m:r>
                          <a:rPr lang="en-US" altLang="zh-CN" sz="1800" b="0" i="0">
                            <a:solidFill>
                              <a:srgbClr val="000000"/>
                            </a:solidFill>
                            <a:latin typeface="Cambria Math" pitchFamily="34" charset="0"/>
                            <a:ea typeface="Cambria Math" pitchFamily="34" charset="-122"/>
                            <a:cs typeface="Cambria Math" pitchFamily="34" charset="-120"/>
                          </a:rPr>
                          <m:t>2</m:t>
                        </m:r>
                      </m:sup>
                    </m:sSubSup>
                  </m:oMath>
                </a14:m>
                <a:r>
                  <a:rPr lang="en-US" altLang="zh-CN" sz="1800" b="0" i="0" dirty="0">
                    <a:solidFill>
                      <a:srgbClr val="000000"/>
                    </a:solidFill>
                    <a:latin typeface="微软雅黑" pitchFamily="34" charset="0"/>
                    <a:ea typeface="微软雅黑" pitchFamily="34" charset="-122"/>
                    <a:cs typeface="微软雅黑" pitchFamily="34" charset="-120"/>
                  </a:rPr>
                  <a:t>，若摆锤在</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两点的机械能相等</a:t>
                </a:r>
                <a:r>
                  <a:rPr lang="en-US" altLang="zh-CN" sz="1800" b="0" i="0">
                    <a:solidFill>
                      <a:srgbClr val="000000"/>
                    </a:solidFill>
                    <a:latin typeface="微软雅黑" pitchFamily="34" charset="0"/>
                    <a:ea typeface="微软雅黑" pitchFamily="34" charset="-122"/>
                    <a:cs typeface="微软雅黑" pitchFamily="34" charset="-120"/>
                  </a:rPr>
                  <a:t>，则</a:t>
                </a:r>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有</a:t>
                </a:r>
                <a14:m>
                  <m:oMath xmlns:m="http://schemas.openxmlformats.org/officeDocument/2006/math">
                    <m:r>
                      <a:rPr lang="en-US" altLang="zh-CN" b="0" i="0" smtClean="0">
                        <a:solidFill>
                          <a:srgbClr val="000000"/>
                        </a:solidFill>
                        <a:latin typeface="Cambria Math" pitchFamily="34" charset="0"/>
                        <a:ea typeface="Cambria Math" pitchFamily="34" charset="-122"/>
                        <a:cs typeface="Cambria Math" pitchFamily="34" charset="-120"/>
                      </a:rPr>
                      <m:t>𝑚𝑔</m:t>
                    </m:r>
                    <m:sSub>
                      <m:sSubPr>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h</m:t>
                        </m:r>
                      </m:e>
                      <m:sub>
                        <m:r>
                          <a:rPr lang="en-US" altLang="zh-CN" b="0" i="0">
                            <a:solidFill>
                              <a:srgbClr val="000000"/>
                            </a:solidFill>
                            <a:latin typeface="Cambria Math" pitchFamily="34" charset="0"/>
                            <a:ea typeface="Cambria Math" pitchFamily="34" charset="-122"/>
                            <a:cs typeface="Cambria Math" pitchFamily="34" charset="-120"/>
                          </a:rPr>
                          <m:t>𝐴</m:t>
                        </m:r>
                      </m:sub>
                    </m:sSub>
                    <m:r>
                      <a:rPr lang="en-US" altLang="zh-CN" b="0" i="0" smtClean="0">
                        <a:solidFill>
                          <a:srgbClr val="000000"/>
                        </a:solidFill>
                        <a:latin typeface="Cambria Math" pitchFamily="34" charset="0"/>
                        <a:ea typeface="Cambria Math" pitchFamily="34" charset="-122"/>
                        <a:cs typeface="Cambria Math" pitchFamily="34" charset="-120"/>
                      </a:rPr>
                      <m:t>+</m:t>
                    </m:r>
                    <m:f>
                      <m:fPr>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1</m:t>
                        </m:r>
                      </m:num>
                      <m:den>
                        <m:r>
                          <a:rPr lang="en-US" altLang="zh-CN" b="0" i="0">
                            <a:solidFill>
                              <a:srgbClr val="000000"/>
                            </a:solidFill>
                            <a:latin typeface="Cambria Math" pitchFamily="34" charset="0"/>
                            <a:ea typeface="Cambria Math" pitchFamily="34" charset="-122"/>
                            <a:cs typeface="Cambria Math" pitchFamily="34" charset="-120"/>
                          </a:rPr>
                          <m:t>2</m:t>
                        </m:r>
                      </m:den>
                    </m:f>
                    <m:r>
                      <a:rPr lang="en-US" altLang="zh-CN" b="0" i="0" smtClean="0">
                        <a:solidFill>
                          <a:srgbClr val="000000"/>
                        </a:solidFill>
                        <a:latin typeface="Cambria Math" pitchFamily="34" charset="0"/>
                        <a:ea typeface="Cambria Math" pitchFamily="34" charset="-122"/>
                        <a:cs typeface="Cambria Math" pitchFamily="34" charset="-120"/>
                      </a:rPr>
                      <m:t>𝑚</m:t>
                    </m:r>
                    <m:sSubSup>
                      <m:sSubSupPr>
                        <m:ctrlPr>
                          <a:rPr lang="en-US" altLang="zh-CN" b="0" i="1" smtClean="0">
                            <a:solidFill>
                              <a:srgbClr val="000000"/>
                            </a:solidFill>
                            <a:latin typeface="Cambria Math" panose="02040503050406030204" pitchFamily="18" charset="0"/>
                            <a:ea typeface="Cambria Math" pitchFamily="34" charset="-122"/>
                            <a:cs typeface="Cambria Math" pitchFamily="34" charset="-120"/>
                          </a:rPr>
                        </m:ctrlPr>
                      </m:sSubSupPr>
                      <m:e>
                        <m:r>
                          <a:rPr lang="en-US" altLang="zh-CN" b="0" i="0">
                            <a:solidFill>
                              <a:srgbClr val="000000"/>
                            </a:solidFill>
                            <a:latin typeface="Cambria Math" pitchFamily="34" charset="0"/>
                            <a:ea typeface="Cambria Math" pitchFamily="34" charset="-122"/>
                            <a:cs typeface="Cambria Math" pitchFamily="34" charset="-120"/>
                          </a:rPr>
                          <m:t>𝑣</m:t>
                        </m:r>
                      </m:e>
                      <m:sub>
                        <m:r>
                          <a:rPr lang="en-US" altLang="zh-CN" b="0" i="0">
                            <a:solidFill>
                              <a:srgbClr val="000000"/>
                            </a:solidFill>
                            <a:latin typeface="Cambria Math" pitchFamily="34" charset="0"/>
                            <a:ea typeface="Cambria Math" pitchFamily="34" charset="-122"/>
                            <a:cs typeface="Cambria Math" pitchFamily="34" charset="-120"/>
                          </a:rPr>
                          <m:t>𝐴</m:t>
                        </m:r>
                      </m:sub>
                      <m:sup>
                        <m:r>
                          <a:rPr lang="en-US" altLang="zh-CN" b="0" i="0">
                            <a:solidFill>
                              <a:srgbClr val="000000"/>
                            </a:solidFill>
                            <a:latin typeface="Cambria Math" pitchFamily="34" charset="0"/>
                            <a:ea typeface="Cambria Math" pitchFamily="34" charset="-122"/>
                            <a:cs typeface="Cambria Math" pitchFamily="34" charset="-120"/>
                          </a:rPr>
                          <m:t>2</m:t>
                        </m:r>
                      </m:sup>
                    </m:sSubSup>
                    <m:r>
                      <a:rPr lang="en-US" altLang="zh-CN" b="0" i="0" smtClean="0">
                        <a:solidFill>
                          <a:srgbClr val="000000"/>
                        </a:solidFill>
                        <a:latin typeface="Cambria Math" pitchFamily="34" charset="0"/>
                        <a:ea typeface="Cambria Math" pitchFamily="34" charset="-122"/>
                        <a:cs typeface="Cambria Math" pitchFamily="34" charset="-120"/>
                      </a:rPr>
                      <m:t>=</m:t>
                    </m:r>
                    <m:r>
                      <a:rPr lang="en-US" altLang="zh-CN" b="0" i="0" smtClean="0">
                        <a:solidFill>
                          <a:srgbClr val="000000"/>
                        </a:solidFill>
                        <a:latin typeface="Cambria Math" pitchFamily="34" charset="0"/>
                        <a:ea typeface="Cambria Math" pitchFamily="34" charset="-122"/>
                        <a:cs typeface="Cambria Math" pitchFamily="34" charset="-120"/>
                      </a:rPr>
                      <m:t>𝑚𝑔</m:t>
                    </m:r>
                    <m:sSub>
                      <m:sSubPr>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h</m:t>
                        </m:r>
                      </m:e>
                      <m:sub>
                        <m:r>
                          <a:rPr lang="en-US" altLang="zh-CN" b="0" i="0">
                            <a:solidFill>
                              <a:srgbClr val="000000"/>
                            </a:solidFill>
                            <a:latin typeface="Cambria Math" pitchFamily="34" charset="0"/>
                            <a:ea typeface="Cambria Math" pitchFamily="34" charset="-122"/>
                            <a:cs typeface="Cambria Math" pitchFamily="34" charset="-120"/>
                          </a:rPr>
                          <m:t>𝐵</m:t>
                        </m:r>
                      </m:sub>
                    </m:sSub>
                    <m:r>
                      <a:rPr lang="en-US" altLang="zh-CN" b="0" i="0" smtClean="0">
                        <a:solidFill>
                          <a:srgbClr val="000000"/>
                        </a:solidFill>
                        <a:latin typeface="Cambria Math" pitchFamily="34" charset="0"/>
                        <a:ea typeface="Cambria Math" pitchFamily="34" charset="-122"/>
                        <a:cs typeface="Cambria Math" pitchFamily="34" charset="-120"/>
                      </a:rPr>
                      <m:t>+</m:t>
                    </m:r>
                    <m:f>
                      <m:fPr>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1</m:t>
                        </m:r>
                      </m:num>
                      <m:den>
                        <m:r>
                          <a:rPr lang="en-US" altLang="zh-CN" b="0" i="0">
                            <a:solidFill>
                              <a:srgbClr val="000000"/>
                            </a:solidFill>
                            <a:latin typeface="Cambria Math" pitchFamily="34" charset="0"/>
                            <a:ea typeface="Cambria Math" pitchFamily="34" charset="-122"/>
                            <a:cs typeface="Cambria Math" pitchFamily="34" charset="-120"/>
                          </a:rPr>
                          <m:t>2</m:t>
                        </m:r>
                      </m:den>
                    </m:f>
                    <m:r>
                      <a:rPr lang="en-US" altLang="zh-CN" b="0" i="0" smtClean="0">
                        <a:solidFill>
                          <a:srgbClr val="000000"/>
                        </a:solidFill>
                        <a:latin typeface="Cambria Math" pitchFamily="34" charset="0"/>
                        <a:ea typeface="Cambria Math" pitchFamily="34" charset="-122"/>
                        <a:cs typeface="Cambria Math" pitchFamily="34" charset="-120"/>
                      </a:rPr>
                      <m:t>𝑚</m:t>
                    </m:r>
                    <m:sSubSup>
                      <m:sSubSupPr>
                        <m:ctrlPr>
                          <a:rPr lang="en-US" altLang="zh-CN" b="0" i="1" smtClean="0">
                            <a:solidFill>
                              <a:srgbClr val="000000"/>
                            </a:solidFill>
                            <a:latin typeface="Cambria Math" panose="02040503050406030204" pitchFamily="18" charset="0"/>
                            <a:ea typeface="Cambria Math" pitchFamily="34" charset="-122"/>
                            <a:cs typeface="Cambria Math" pitchFamily="34" charset="-120"/>
                          </a:rPr>
                        </m:ctrlPr>
                      </m:sSubSupPr>
                      <m:e>
                        <m:r>
                          <a:rPr lang="en-US" altLang="zh-CN" b="0" i="0">
                            <a:solidFill>
                              <a:srgbClr val="000000"/>
                            </a:solidFill>
                            <a:latin typeface="Cambria Math" pitchFamily="34" charset="0"/>
                            <a:ea typeface="Cambria Math" pitchFamily="34" charset="-122"/>
                            <a:cs typeface="Cambria Math" pitchFamily="34" charset="-120"/>
                          </a:rPr>
                          <m:t>𝑣</m:t>
                        </m:r>
                      </m:e>
                      <m:sub>
                        <m:r>
                          <a:rPr lang="en-US" altLang="zh-CN" b="0" i="0">
                            <a:solidFill>
                              <a:srgbClr val="000000"/>
                            </a:solidFill>
                            <a:latin typeface="Cambria Math" pitchFamily="34" charset="0"/>
                            <a:ea typeface="Cambria Math" pitchFamily="34" charset="-122"/>
                            <a:cs typeface="Cambria Math" pitchFamily="34" charset="-120"/>
                          </a:rPr>
                          <m:t>𝐵</m:t>
                        </m:r>
                      </m:sub>
                      <m:sup>
                        <m:r>
                          <a:rPr lang="en-US" altLang="zh-CN" b="0" i="0">
                            <a:solidFill>
                              <a:srgbClr val="000000"/>
                            </a:solidFill>
                            <a:latin typeface="Cambria Math" pitchFamily="34" charset="0"/>
                            <a:ea typeface="Cambria Math" pitchFamily="34" charset="-122"/>
                            <a:cs typeface="Cambria Math" pitchFamily="34" charset="-120"/>
                          </a:rPr>
                          <m:t>2</m:t>
                        </m:r>
                      </m:sup>
                    </m:sSubSup>
                  </m:oMath>
                </a14:m>
                <a:r>
                  <a:rPr lang="en-US" altLang="zh-CN" b="0" i="0" dirty="0">
                    <a:solidFill>
                      <a:srgbClr val="000000"/>
                    </a:solidFill>
                    <a:latin typeface="微软雅黑" pitchFamily="34" charset="0"/>
                    <a:ea typeface="微软雅黑" pitchFamily="34" charset="-122"/>
                    <a:cs typeface="微软雅黑" pitchFamily="34" charset="-120"/>
                  </a:rPr>
                  <a:t>，即</a:t>
                </a:r>
                <a14:m>
                  <m:oMath xmlns:m="http://schemas.openxmlformats.org/officeDocument/2006/math">
                    <m:r>
                      <a:rPr lang="en-US" altLang="zh-CN" b="0" i="0" smtClean="0">
                        <a:solidFill>
                          <a:srgbClr val="000000"/>
                        </a:solidFill>
                        <a:latin typeface="Cambria Math" pitchFamily="34" charset="0"/>
                        <a:ea typeface="Cambria Math" pitchFamily="34" charset="-122"/>
                        <a:cs typeface="Cambria Math" pitchFamily="34" charset="-120"/>
                      </a:rPr>
                      <m:t>𝑔</m:t>
                    </m:r>
                    <m:sSub>
                      <m:sSubPr>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h</m:t>
                        </m:r>
                      </m:e>
                      <m:sub>
                        <m:r>
                          <a:rPr lang="en-US" altLang="zh-CN" b="0" i="0">
                            <a:solidFill>
                              <a:srgbClr val="000000"/>
                            </a:solidFill>
                            <a:latin typeface="Cambria Math" pitchFamily="34" charset="0"/>
                            <a:ea typeface="Cambria Math" pitchFamily="34" charset="-122"/>
                            <a:cs typeface="Cambria Math" pitchFamily="34" charset="-120"/>
                          </a:rPr>
                          <m:t>𝐴</m:t>
                        </m:r>
                      </m:sub>
                    </m:sSub>
                    <m:r>
                      <a:rPr lang="en-US" altLang="zh-CN" b="0" i="0" smtClean="0">
                        <a:solidFill>
                          <a:srgbClr val="000000"/>
                        </a:solidFill>
                        <a:latin typeface="Cambria Math" pitchFamily="34" charset="0"/>
                        <a:ea typeface="Cambria Math" pitchFamily="34" charset="-122"/>
                        <a:cs typeface="Cambria Math" pitchFamily="34" charset="-120"/>
                      </a:rPr>
                      <m:t>+</m:t>
                    </m:r>
                    <m:f>
                      <m:fPr>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1</m:t>
                        </m:r>
                      </m:num>
                      <m:den>
                        <m:r>
                          <a:rPr lang="en-US" altLang="zh-CN" b="0" i="0">
                            <a:solidFill>
                              <a:srgbClr val="000000"/>
                            </a:solidFill>
                            <a:latin typeface="Cambria Math" pitchFamily="34" charset="0"/>
                            <a:ea typeface="Cambria Math" pitchFamily="34" charset="-122"/>
                            <a:cs typeface="Cambria Math" pitchFamily="34" charset="-120"/>
                          </a:rPr>
                          <m:t>2</m:t>
                        </m:r>
                      </m:den>
                    </m:f>
                    <m:sSubSup>
                      <m:sSubSupPr>
                        <m:ctrlPr>
                          <a:rPr lang="en-US" altLang="zh-CN" b="0" i="1" smtClean="0">
                            <a:solidFill>
                              <a:srgbClr val="000000"/>
                            </a:solidFill>
                            <a:latin typeface="Cambria Math" panose="02040503050406030204" pitchFamily="18" charset="0"/>
                            <a:ea typeface="Cambria Math" pitchFamily="34" charset="-122"/>
                            <a:cs typeface="Cambria Math" pitchFamily="34" charset="-120"/>
                          </a:rPr>
                        </m:ctrlPr>
                      </m:sSubSupPr>
                      <m:e>
                        <m:r>
                          <a:rPr lang="en-US" altLang="zh-CN" b="0" i="0">
                            <a:solidFill>
                              <a:srgbClr val="000000"/>
                            </a:solidFill>
                            <a:latin typeface="Cambria Math" pitchFamily="34" charset="0"/>
                            <a:ea typeface="Cambria Math" pitchFamily="34" charset="-122"/>
                            <a:cs typeface="Cambria Math" pitchFamily="34" charset="-120"/>
                          </a:rPr>
                          <m:t>𝑣</m:t>
                        </m:r>
                      </m:e>
                      <m:sub>
                        <m:r>
                          <a:rPr lang="en-US" altLang="zh-CN" b="0" i="0">
                            <a:solidFill>
                              <a:srgbClr val="000000"/>
                            </a:solidFill>
                            <a:latin typeface="Cambria Math" pitchFamily="34" charset="0"/>
                            <a:ea typeface="Cambria Math" pitchFamily="34" charset="-122"/>
                            <a:cs typeface="Cambria Math" pitchFamily="34" charset="-120"/>
                          </a:rPr>
                          <m:t>𝐴</m:t>
                        </m:r>
                      </m:sub>
                      <m:sup>
                        <m:r>
                          <a:rPr lang="en-US" altLang="zh-CN" b="0" i="0">
                            <a:solidFill>
                              <a:srgbClr val="000000"/>
                            </a:solidFill>
                            <a:latin typeface="Cambria Math" pitchFamily="34" charset="0"/>
                            <a:ea typeface="Cambria Math" pitchFamily="34" charset="-122"/>
                            <a:cs typeface="Cambria Math" pitchFamily="34" charset="-120"/>
                          </a:rPr>
                          <m:t>2</m:t>
                        </m:r>
                      </m:sup>
                    </m:sSubSup>
                    <m:r>
                      <a:rPr lang="en-US" altLang="zh-CN" b="0" i="0" smtClean="0">
                        <a:solidFill>
                          <a:srgbClr val="000000"/>
                        </a:solidFill>
                        <a:latin typeface="Cambria Math" pitchFamily="34" charset="0"/>
                        <a:ea typeface="Cambria Math" pitchFamily="34" charset="-122"/>
                        <a:cs typeface="Cambria Math" pitchFamily="34" charset="-120"/>
                      </a:rPr>
                      <m:t>=</m:t>
                    </m:r>
                    <m:r>
                      <a:rPr lang="en-US" altLang="zh-CN" b="0" i="0" smtClean="0">
                        <a:solidFill>
                          <a:srgbClr val="000000"/>
                        </a:solidFill>
                        <a:latin typeface="Cambria Math" pitchFamily="34" charset="0"/>
                        <a:ea typeface="Cambria Math" pitchFamily="34" charset="-122"/>
                        <a:cs typeface="Cambria Math" pitchFamily="34" charset="-120"/>
                      </a:rPr>
                      <m:t>𝑔</m:t>
                    </m:r>
                    <m:sSub>
                      <m:sSubPr>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h</m:t>
                        </m:r>
                      </m:e>
                      <m:sub>
                        <m:r>
                          <a:rPr lang="en-US" altLang="zh-CN" b="0" i="0">
                            <a:solidFill>
                              <a:srgbClr val="000000"/>
                            </a:solidFill>
                            <a:latin typeface="Cambria Math" pitchFamily="34" charset="0"/>
                            <a:ea typeface="Cambria Math" pitchFamily="34" charset="-122"/>
                            <a:cs typeface="Cambria Math" pitchFamily="34" charset="-120"/>
                          </a:rPr>
                          <m:t>𝐵</m:t>
                        </m:r>
                      </m:sub>
                    </m:sSub>
                    <m:r>
                      <a:rPr lang="en-US" altLang="zh-CN" b="0" i="0" smtClean="0">
                        <a:solidFill>
                          <a:srgbClr val="000000"/>
                        </a:solidFill>
                        <a:latin typeface="Cambria Math" pitchFamily="34" charset="0"/>
                        <a:ea typeface="Cambria Math" pitchFamily="34" charset="-122"/>
                        <a:cs typeface="Cambria Math" pitchFamily="34" charset="-120"/>
                      </a:rPr>
                      <m:t>+</m:t>
                    </m:r>
                    <m:f>
                      <m:fPr>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1</m:t>
                        </m:r>
                      </m:num>
                      <m:den>
                        <m:r>
                          <a:rPr lang="en-US" altLang="zh-CN" b="0" i="0">
                            <a:solidFill>
                              <a:srgbClr val="000000"/>
                            </a:solidFill>
                            <a:latin typeface="Cambria Math" pitchFamily="34" charset="0"/>
                            <a:ea typeface="Cambria Math" pitchFamily="34" charset="-122"/>
                            <a:cs typeface="Cambria Math" pitchFamily="34" charset="-120"/>
                          </a:rPr>
                          <m:t>2</m:t>
                        </m:r>
                      </m:den>
                    </m:f>
                    <m:sSubSup>
                      <m:sSubSupPr>
                        <m:ctrlPr>
                          <a:rPr lang="en-US" altLang="zh-CN" b="0" i="1" smtClean="0">
                            <a:solidFill>
                              <a:srgbClr val="000000"/>
                            </a:solidFill>
                            <a:latin typeface="Cambria Math" panose="02040503050406030204" pitchFamily="18" charset="0"/>
                            <a:ea typeface="Cambria Math" pitchFamily="34" charset="-122"/>
                            <a:cs typeface="Cambria Math" pitchFamily="34" charset="-120"/>
                          </a:rPr>
                        </m:ctrlPr>
                      </m:sSubSupPr>
                      <m:e>
                        <m:r>
                          <a:rPr lang="en-US" altLang="zh-CN" b="0" i="0">
                            <a:solidFill>
                              <a:srgbClr val="000000"/>
                            </a:solidFill>
                            <a:latin typeface="Cambria Math" pitchFamily="34" charset="0"/>
                            <a:ea typeface="Cambria Math" pitchFamily="34" charset="-122"/>
                            <a:cs typeface="Cambria Math" pitchFamily="34" charset="-120"/>
                          </a:rPr>
                          <m:t>𝑣</m:t>
                        </m:r>
                      </m:e>
                      <m:sub>
                        <m:r>
                          <a:rPr lang="en-US" altLang="zh-CN" b="0" i="0">
                            <a:solidFill>
                              <a:srgbClr val="000000"/>
                            </a:solidFill>
                            <a:latin typeface="Cambria Math" pitchFamily="34" charset="0"/>
                            <a:ea typeface="Cambria Math" pitchFamily="34" charset="-122"/>
                            <a:cs typeface="Cambria Math" pitchFamily="34" charset="-120"/>
                          </a:rPr>
                          <m:t>𝐵</m:t>
                        </m:r>
                      </m:sub>
                      <m:sup>
                        <m:r>
                          <a:rPr lang="en-US" altLang="zh-CN" b="0" i="0">
                            <a:solidFill>
                              <a:srgbClr val="000000"/>
                            </a:solidFill>
                            <a:latin typeface="Cambria Math" pitchFamily="34" charset="0"/>
                            <a:ea typeface="Cambria Math" pitchFamily="34" charset="-122"/>
                            <a:cs typeface="Cambria Math" pitchFamily="34" charset="-120"/>
                          </a:rPr>
                          <m:t>2</m:t>
                        </m:r>
                      </m:sup>
                    </m:sSub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solidFill>
                    <a:srgbClr val="000000"/>
                  </a:solidFill>
                </a:endParaRPr>
              </a:p>
            </p:txBody>
          </p:sp>
        </mc:Choice>
        <mc:Fallback>
          <p:sp>
            <p:nvSpPr>
              <p:cNvPr id="4" name="QB_5_AS.61_1#53ee2c5f5?vop=1&amp;pid=7a8553f7f&amp;color=0,0,0&amp;vtp=1&amp;bbb=1&amp;hb=1"/>
              <p:cNvSpPr>
                <a:spLocks noRot="1" noChangeAspect="1" noMove="1" noResize="1" noEditPoints="1" noAdjustHandles="1" noChangeArrowheads="1" noChangeShapeType="1" noTextEdit="1"/>
              </p:cNvSpPr>
              <p:nvPr/>
            </p:nvSpPr>
            <p:spPr>
              <a:xfrm>
                <a:off x="832104" y="2707832"/>
                <a:ext cx="10533888" cy="1257300"/>
              </a:xfrm>
              <a:prstGeom prst="rect">
                <a:avLst/>
              </a:prstGeom>
              <a:blipFill>
                <a:blip r:embed="rId5"/>
                <a:stretch>
                  <a:fillRect l="-1389" b="-6796"/>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p:sp>
        <p:nvSpPr>
          <p:cNvPr id="2" name="QB_5_BD.62_1#c204514e8?vop=1&amp;pid=7a8553f7f&amp;color=0,0,0&amp;vtp=1&amp;bt=1&amp;bbb=1&amp;hb=1"/>
          <p:cNvSpPr/>
          <p:nvPr/>
        </p:nvSpPr>
        <p:spPr>
          <a:xfrm>
            <a:off x="832104" y="1512000"/>
            <a:ext cx="10533888" cy="7734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（4）另一实验小组自上而下将挡光片编号为1、2、3、4、5、6</a:t>
            </a:r>
            <a:r>
              <a:rPr lang="en-US" altLang="zh-CN" sz="1800" b="0" i="0">
                <a:solidFill>
                  <a:srgbClr val="000000"/>
                </a:solidFill>
                <a:latin typeface="微软雅黑" pitchFamily="34" charset="0"/>
                <a:ea typeface="微软雅黑" pitchFamily="34" charset="-122"/>
                <a:cs typeface="微软雅黑" pitchFamily="34" charset="-120"/>
              </a:rPr>
              <a:t>，测量并计算出摆锤经过各个挡光片时</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的机械能如表所示</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AlternateContent xmlns:mc="http://schemas.openxmlformats.org/markup-compatibility/2006">
        <mc:Choice xmlns:a14="http://schemas.microsoft.com/office/drawing/2010/main" Requires="a14">
          <p:graphicFrame>
            <p:nvGraphicFramePr>
              <p:cNvPr id="29" name="QB_5_BD.62_2#c204514e8?colgroup=12,6,6,6,6,6,6&amp;vop=1&amp;pid=7a8553f7f&amp;color=0,0,0&amp;vtp=1&amp;bbb=1"/>
              <p:cNvGraphicFramePr>
                <a:graphicFrameLocks noGrp="1"/>
              </p:cNvGraphicFramePr>
              <p:nvPr>
                <p:extLst>
                  <p:ext uri="{D42A27DB-BD31-4B8C-83A1-F6EECF244321}">
                    <p14:modId xmlns:p14="http://schemas.microsoft.com/office/powerpoint/2010/main" val="820551003"/>
                  </p:ext>
                </p:extLst>
              </p:nvPr>
            </p:nvGraphicFramePr>
            <p:xfrm>
              <a:off x="832104" y="2422717"/>
              <a:ext cx="10469880" cy="634874"/>
            </p:xfrm>
            <a:graphic>
              <a:graphicData uri="http://schemas.openxmlformats.org/drawingml/2006/table">
                <a:tbl>
                  <a:tblPr/>
                  <a:tblGrid>
                    <a:gridCol w="2350008">
                      <a:extLst>
                        <a:ext uri="{9D8B030D-6E8A-4147-A177-3AD203B41FA5}">
                          <a16:colId xmlns:a16="http://schemas.microsoft.com/office/drawing/2014/main" val="20000"/>
                        </a:ext>
                      </a:extLst>
                    </a:gridCol>
                    <a:gridCol w="1353312">
                      <a:extLst>
                        <a:ext uri="{9D8B030D-6E8A-4147-A177-3AD203B41FA5}">
                          <a16:colId xmlns:a16="http://schemas.microsoft.com/office/drawing/2014/main" val="20001"/>
                        </a:ext>
                      </a:extLst>
                    </a:gridCol>
                    <a:gridCol w="1353312">
                      <a:extLst>
                        <a:ext uri="{9D8B030D-6E8A-4147-A177-3AD203B41FA5}">
                          <a16:colId xmlns:a16="http://schemas.microsoft.com/office/drawing/2014/main" val="20002"/>
                        </a:ext>
                      </a:extLst>
                    </a:gridCol>
                    <a:gridCol w="1353312">
                      <a:extLst>
                        <a:ext uri="{9D8B030D-6E8A-4147-A177-3AD203B41FA5}">
                          <a16:colId xmlns:a16="http://schemas.microsoft.com/office/drawing/2014/main" val="20003"/>
                        </a:ext>
                      </a:extLst>
                    </a:gridCol>
                    <a:gridCol w="1353312">
                      <a:extLst>
                        <a:ext uri="{9D8B030D-6E8A-4147-A177-3AD203B41FA5}">
                          <a16:colId xmlns:a16="http://schemas.microsoft.com/office/drawing/2014/main" val="20004"/>
                        </a:ext>
                      </a:extLst>
                    </a:gridCol>
                    <a:gridCol w="1353312">
                      <a:extLst>
                        <a:ext uri="{9D8B030D-6E8A-4147-A177-3AD203B41FA5}">
                          <a16:colId xmlns:a16="http://schemas.microsoft.com/office/drawing/2014/main" val="20005"/>
                        </a:ext>
                      </a:extLst>
                    </a:gridCol>
                    <a:gridCol w="1353312">
                      <a:extLst>
                        <a:ext uri="{9D8B030D-6E8A-4147-A177-3AD203B41FA5}">
                          <a16:colId xmlns:a16="http://schemas.microsoft.com/office/drawing/2014/main" val="20006"/>
                        </a:ext>
                      </a:extLst>
                    </a:gridCol>
                  </a:tblGrid>
                  <a:tr h="317437">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挡光片位置编号</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17437">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机械能</a:t>
                          </a:r>
                          <a14:m>
                            <m:oMath xmlns:m="http://schemas.openxmlformats.org/officeDocument/2006/math">
                              <m:r>
                                <a:rPr lang="en-US" altLang="zh-CN" sz="1400" b="0" i="0" spc="-100">
                                  <a:solidFill>
                                    <a:srgbClr val="000000"/>
                                  </a:solidFill>
                                  <a:latin typeface="Cambria Math" pitchFamily="34" charset="0"/>
                                  <a:ea typeface="Cambria Math" pitchFamily="34" charset="-122"/>
                                  <a:cs typeface="Cambria Math" pitchFamily="34" charset="-120"/>
                                </a:rPr>
                                <m:t>𝐸</m:t>
                              </m:r>
                              <m:r>
                                <a:rPr lang="en-US" altLang="zh-CN" sz="1400" b="0" i="0" spc="-100">
                                  <a:solidFill>
                                    <a:srgbClr val="000000"/>
                                  </a:solidFill>
                                  <a:latin typeface="Cambria Math" pitchFamily="34" charset="0"/>
                                  <a:ea typeface="Cambria Math" pitchFamily="34" charset="-122"/>
                                  <a:cs typeface="Cambria Math" pitchFamily="34" charset="-120"/>
                                </a:rPr>
                                <m:t>/</m:t>
                              </m:r>
                              <m:r>
                                <m:rPr>
                                  <m:sty m:val="p"/>
                                </m:rPr>
                                <a:rPr lang="en-US" altLang="zh-CN" sz="1400" b="0" i="0" spc="-100">
                                  <a:solidFill>
                                    <a:srgbClr val="000000"/>
                                  </a:solidFill>
                                  <a:latin typeface="Cambria Math" pitchFamily="34" charset="0"/>
                                  <a:ea typeface="Cambria Math" pitchFamily="34" charset="-122"/>
                                  <a:cs typeface="Cambria Math" pitchFamily="34" charset="-120"/>
                                </a:rPr>
                                <m:t>J</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0.056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0.055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0.059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0.053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0.051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0.047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Choice>
        <mc:Fallback>
          <p:graphicFrame>
            <p:nvGraphicFramePr>
              <p:cNvPr id="29" name="QB_5_BD.62_2#c204514e8?colgroup=12,6,6,6,6,6,6&amp;vop=1&amp;pid=7a8553f7f&amp;color=0,0,0&amp;vtp=1&amp;bbb=1"/>
              <p:cNvGraphicFramePr>
                <a:graphicFrameLocks noGrp="1"/>
              </p:cNvGraphicFramePr>
              <p:nvPr>
                <p:extLst>
                  <p:ext uri="{D42A27DB-BD31-4B8C-83A1-F6EECF244321}">
                    <p14:modId xmlns:p14="http://schemas.microsoft.com/office/powerpoint/2010/main" val="820551003"/>
                  </p:ext>
                </p:extLst>
              </p:nvPr>
            </p:nvGraphicFramePr>
            <p:xfrm>
              <a:off x="832104" y="2422717"/>
              <a:ext cx="10469880" cy="634874"/>
            </p:xfrm>
            <a:graphic>
              <a:graphicData uri="http://schemas.openxmlformats.org/drawingml/2006/table">
                <a:tbl>
                  <a:tblPr/>
                  <a:tblGrid>
                    <a:gridCol w="2350008">
                      <a:extLst>
                        <a:ext uri="{9D8B030D-6E8A-4147-A177-3AD203B41FA5}">
                          <a16:colId xmlns:a16="http://schemas.microsoft.com/office/drawing/2014/main" val="20000"/>
                        </a:ext>
                      </a:extLst>
                    </a:gridCol>
                    <a:gridCol w="1353312">
                      <a:extLst>
                        <a:ext uri="{9D8B030D-6E8A-4147-A177-3AD203B41FA5}">
                          <a16:colId xmlns:a16="http://schemas.microsoft.com/office/drawing/2014/main" val="20001"/>
                        </a:ext>
                      </a:extLst>
                    </a:gridCol>
                    <a:gridCol w="1353312">
                      <a:extLst>
                        <a:ext uri="{9D8B030D-6E8A-4147-A177-3AD203B41FA5}">
                          <a16:colId xmlns:a16="http://schemas.microsoft.com/office/drawing/2014/main" val="20002"/>
                        </a:ext>
                      </a:extLst>
                    </a:gridCol>
                    <a:gridCol w="1353312">
                      <a:extLst>
                        <a:ext uri="{9D8B030D-6E8A-4147-A177-3AD203B41FA5}">
                          <a16:colId xmlns:a16="http://schemas.microsoft.com/office/drawing/2014/main" val="20003"/>
                        </a:ext>
                      </a:extLst>
                    </a:gridCol>
                    <a:gridCol w="1353312">
                      <a:extLst>
                        <a:ext uri="{9D8B030D-6E8A-4147-A177-3AD203B41FA5}">
                          <a16:colId xmlns:a16="http://schemas.microsoft.com/office/drawing/2014/main" val="20004"/>
                        </a:ext>
                      </a:extLst>
                    </a:gridCol>
                    <a:gridCol w="1353312">
                      <a:extLst>
                        <a:ext uri="{9D8B030D-6E8A-4147-A177-3AD203B41FA5}">
                          <a16:colId xmlns:a16="http://schemas.microsoft.com/office/drawing/2014/main" val="20005"/>
                        </a:ext>
                      </a:extLst>
                    </a:gridCol>
                    <a:gridCol w="1353312">
                      <a:extLst>
                        <a:ext uri="{9D8B030D-6E8A-4147-A177-3AD203B41FA5}">
                          <a16:colId xmlns:a16="http://schemas.microsoft.com/office/drawing/2014/main" val="20006"/>
                        </a:ext>
                      </a:extLst>
                    </a:gridCol>
                  </a:tblGrid>
                  <a:tr h="317437">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挡光片位置编号</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17437">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259" t="-103846" r="-345596" b="-19231"/>
                          </a:stretch>
                        </a:blipFill>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0.056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0.055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0.059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0.053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0.051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0.047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Fallback>
      </mc:AlternateContent>
      <p:sp>
        <p:nvSpPr>
          <p:cNvPr id="4" name="QB_5_BD.62_3#c204514e8?vop=1&amp;pid=7a8553f7f&amp;color=0,0,0&amp;vtp=1&amp;bbb=1&amp;hb=1"/>
          <p:cNvSpPr/>
          <p:nvPr/>
        </p:nvSpPr>
        <p:spPr>
          <a:xfrm>
            <a:off x="832104" y="3184717"/>
            <a:ext cx="10533888" cy="770255"/>
          </a:xfrm>
          <a:prstGeom prst="rect">
            <a:avLst/>
          </a:prstGeom>
          <a:noFill/>
          <a:ln/>
        </p:spPr>
        <p:txBody>
          <a:bodyPr wrap="none" lIns="0" tIns="0" rIns="0" bIns="0" rtlCol="0" anchor="t"/>
          <a:lstStyle/>
          <a:p>
            <a:pPr algn="l"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摆锤经过第</a:t>
            </a:r>
            <a:r>
              <a:rPr lang="en-US" altLang="zh-CN" sz="1800" i="0">
                <a:solidFill>
                  <a:srgbClr val="000000"/>
                </a:solidFill>
                <a:latin typeface="SimSun" pitchFamily="34" charset="0"/>
                <a:ea typeface="SimSun" pitchFamily="34" charset="-122"/>
                <a:cs typeface="SimSun" pitchFamily="34" charset="-120"/>
              </a:rPr>
              <a:t>___</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dirty="0" err="1">
                <a:solidFill>
                  <a:srgbClr val="000000"/>
                </a:solidFill>
                <a:latin typeface="微软雅黑" pitchFamily="34" charset="0"/>
                <a:ea typeface="微软雅黑" pitchFamily="34" charset="-122"/>
                <a:cs typeface="微软雅黑" pitchFamily="34" charset="-120"/>
              </a:rPr>
              <a:t>填写挡光片位置编号）个挡光片的数据不合理.剔除不合理数据后，其他数据还存在明显</a:t>
            </a:r>
            <a:endParaRPr lang="en-US" altLang="zh-CN" sz="1800" b="0" i="0" dirty="0">
              <a:solidFill>
                <a:srgbClr val="000000"/>
              </a:solidFill>
              <a:latin typeface="微软雅黑" pitchFamily="34" charset="0"/>
              <a:ea typeface="微软雅黑" pitchFamily="34" charset="-122"/>
              <a:cs typeface="微软雅黑" pitchFamily="34" charset="-120"/>
            </a:endParaRPr>
          </a:p>
          <a:p>
            <a:pPr latinLnBrk="1">
              <a:lnSpc>
                <a:spcPts val="3100"/>
              </a:lnSpc>
            </a:pPr>
            <a:r>
              <a:rPr lang="en-US" altLang="zh-CN" b="0" i="0" dirty="0">
                <a:solidFill>
                  <a:srgbClr val="000000"/>
                </a:solidFill>
                <a:latin typeface="微软雅黑" pitchFamily="34" charset="0"/>
                <a:ea typeface="微软雅黑" pitchFamily="34" charset="-122"/>
                <a:cs typeface="微软雅黑" pitchFamily="34" charset="-120"/>
              </a:rPr>
              <a:t>差异，</a:t>
            </a:r>
            <a:r>
              <a:rPr lang="en-US" altLang="zh-CN" b="0" i="0">
                <a:solidFill>
                  <a:srgbClr val="000000"/>
                </a:solidFill>
                <a:latin typeface="微软雅黑" pitchFamily="34" charset="0"/>
                <a:ea typeface="微软雅黑" pitchFamily="34" charset="-122"/>
                <a:cs typeface="微软雅黑" pitchFamily="34" charset="-120"/>
              </a:rPr>
              <a:t>这是因为</a:t>
            </a:r>
            <a:r>
              <a:rPr lang="en-US" altLang="zh-CN" i="0">
                <a:solidFill>
                  <a:srgbClr val="000000"/>
                </a:solidFill>
                <a:latin typeface="SimSun" pitchFamily="34" charset="0"/>
                <a:ea typeface="SimSun" pitchFamily="34" charset="-122"/>
                <a:cs typeface="SimSun" pitchFamily="34" charset="-120"/>
              </a:rPr>
              <a:t>__________________________________</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p:sp>
        <p:nvSpPr>
          <p:cNvPr id="5" name="QB_5_AN.63_1#c204514e8.blank?vop=1&amp;pid=7a8553f7f&amp;color=0,0,0&amp;vpa=20&amp;vtp=1"/>
          <p:cNvSpPr/>
          <p:nvPr/>
        </p:nvSpPr>
        <p:spPr>
          <a:xfrm>
            <a:off x="1980660" y="3154237"/>
            <a:ext cx="300038" cy="373380"/>
          </a:xfrm>
          <a:prstGeom prst="rect">
            <a:avLst/>
          </a:prstGeom>
          <a:noFill/>
          <a:ln/>
        </p:spPr>
        <p:txBody>
          <a:bodyPr wrap="none" lIns="0" tIns="0" rIns="0" bIns="0" rtlCol="0" anchor="t"/>
          <a:lstStyle/>
          <a:p>
            <a:pPr algn="ctr" latinLnBrk="1">
              <a:lnSpc>
                <a:spcPts val="3300"/>
              </a:lnSpc>
            </a:pPr>
            <a:r>
              <a:rPr lang="en-US" altLang="zh-CN" b="0" i="0" dirty="0">
                <a:solidFill>
                  <a:srgbClr val="FF0000"/>
                </a:solidFill>
                <a:latin typeface="微软雅黑" pitchFamily="34" charset="0"/>
                <a:ea typeface="微软雅黑" pitchFamily="34" charset="-122"/>
                <a:cs typeface="微软雅黑" pitchFamily="34" charset="-120"/>
              </a:rPr>
              <a:t>3</a:t>
            </a:r>
            <a:endParaRPr lang="en-US" altLang="zh-CN" dirty="0"/>
          </a:p>
        </p:txBody>
      </p:sp>
      <p:sp>
        <p:nvSpPr>
          <p:cNvPr id="6" name="QB_5_AN.64_1#c204514e8.blank?vop=1&amp;pid=7a8553f7f&amp;color=0,0,0&amp;vpa=21&amp;vtp=1&amp;bbb=1"/>
          <p:cNvSpPr/>
          <p:nvPr/>
        </p:nvSpPr>
        <p:spPr>
          <a:xfrm>
            <a:off x="2437860" y="3552382"/>
            <a:ext cx="3824288" cy="354330"/>
          </a:xfrm>
          <a:prstGeom prst="rect">
            <a:avLst/>
          </a:prstGeom>
          <a:noFill/>
          <a:ln/>
        </p:spPr>
        <p:txBody>
          <a:bodyPr wrap="none" lIns="0" tIns="0" rIns="0" bIns="0" rtlCol="0" anchor="t"/>
          <a:lstStyle/>
          <a:p>
            <a:pPr algn="ctr" latinLnBrk="1">
              <a:lnSpc>
                <a:spcPts val="3100"/>
              </a:lnSpc>
            </a:pPr>
            <a:r>
              <a:rPr lang="en-US" altLang="zh-CN" b="0" i="0" dirty="0">
                <a:solidFill>
                  <a:srgbClr val="FF0000"/>
                </a:solidFill>
                <a:latin typeface="微软雅黑" pitchFamily="34" charset="0"/>
                <a:ea typeface="微软雅黑" pitchFamily="34" charset="-122"/>
                <a:cs typeface="微软雅黑" pitchFamily="34" charset="-120"/>
              </a:rPr>
              <a:t>摆锤运动过程中受到一定的空气阻力</a:t>
            </a:r>
            <a:endParaRPr lang="en-US" altLang="zh-CN" dirty="0"/>
          </a:p>
        </p:txBody>
      </p:sp>
      <p:sp>
        <p:nvSpPr>
          <p:cNvPr id="7" name="QB_5_AS.65_1#c204514e8?vop=1&amp;pid=7a8553f7f&amp;color=0,0,0&amp;vtp=1&amp;bbb=1&amp;hb=1"/>
          <p:cNvSpPr/>
          <p:nvPr/>
        </p:nvSpPr>
        <p:spPr>
          <a:xfrm>
            <a:off x="832104" y="4013392"/>
            <a:ext cx="10533888" cy="7734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【解析】根据表格数据可知摆锤经过第3个挡光片的数据不合理；剔除不合理数据后</a:t>
            </a:r>
            <a:r>
              <a:rPr lang="en-US" altLang="zh-CN" sz="1800" b="0" i="0">
                <a:solidFill>
                  <a:srgbClr val="000000"/>
                </a:solidFill>
                <a:latin typeface="微软雅黑" pitchFamily="34" charset="0"/>
                <a:ea typeface="微软雅黑" pitchFamily="34" charset="-122"/>
                <a:cs typeface="微软雅黑" pitchFamily="34" charset="-120"/>
              </a:rPr>
              <a:t>，其他数据还存在明</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显差异</a:t>
            </a:r>
            <a:r>
              <a:rPr lang="en-US" altLang="zh-CN" b="0" i="0" dirty="0">
                <a:solidFill>
                  <a:srgbClr val="000000"/>
                </a:solidFill>
                <a:latin typeface="微软雅黑" pitchFamily="34" charset="0"/>
                <a:ea typeface="微软雅黑" pitchFamily="34" charset="-122"/>
                <a:cs typeface="微软雅黑" pitchFamily="34" charset="-120"/>
              </a:rPr>
              <a:t>，这是因为摆锤运动过程中受到一定的空气阻力，摆锤的机械能逐渐减小.</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 calcmode="lin" valueType="num">
                                      <p:cBhvr additive="base">
                                        <p:cTn id="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8" dur="500" fill="hold"/>
                                        <p:tgtEl>
                                          <p:spTgt spid="5">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 calcmode="lin" valueType="num">
                                      <p:cBhvr additive="base">
                                        <p:cTn id="1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6">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7">
                                            <p:bg/>
                                          </p:spTgt>
                                        </p:tgtEl>
                                        <p:attrNameLst>
                                          <p:attrName>style.visibility</p:attrName>
                                        </p:attrNameLst>
                                      </p:cBhvr>
                                      <p:to>
                                        <p:strVal val="visible"/>
                                      </p:to>
                                    </p:set>
                                    <p:anim calcmode="lin" valueType="num">
                                      <p:cBhvr additive="base">
                                        <p:cTn id="27" dur="500" fill="hold"/>
                                        <p:tgtEl>
                                          <p:spTgt spid="7">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7">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7">
                                            <p:txEl>
                                              <p:pRg st="0" end="0"/>
                                            </p:txEl>
                                          </p:spTgt>
                                        </p:tgtEl>
                                        <p:attrNameLst>
                                          <p:attrName>style.visibility</p:attrName>
                                        </p:attrNameLst>
                                      </p:cBhvr>
                                      <p:to>
                                        <p:strVal val="visible"/>
                                      </p:to>
                                    </p:set>
                                    <p:anim calcmode="lin" valueType="num">
                                      <p:cBhvr additive="base">
                                        <p:cTn id="3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
                                            <p:txEl>
                                              <p:pRg st="0" end="0"/>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7">
                                            <p:txEl>
                                              <p:pRg st="1" end="1"/>
                                            </p:txEl>
                                          </p:spTgt>
                                        </p:tgtEl>
                                        <p:attrNameLst>
                                          <p:attrName>style.visibility</p:attrName>
                                        </p:attrNameLst>
                                      </p:cBhvr>
                                      <p:to>
                                        <p:strVal val="visible"/>
                                      </p:to>
                                    </p:set>
                                    <p:anim calcmode="lin" valueType="num">
                                      <p:cBhvr additive="base">
                                        <p:cTn id="3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6" grpId="0" build="p" animBg="1"/>
      <p:bldP spid="7"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P_3_BD#cf3c082a2?pid=8d74e6992&amp;color=0,0,0&amp;vtp=1&amp;bt=1&amp;bbb=1"/>
          <p:cNvSpPr/>
          <p:nvPr/>
        </p:nvSpPr>
        <p:spPr>
          <a:xfrm>
            <a:off x="832104" y="1508759"/>
            <a:ext cx="10533888" cy="325755"/>
          </a:xfrm>
          <a:prstGeom prst="rect">
            <a:avLst/>
          </a:prstGeom>
          <a:noFill/>
          <a:ln/>
        </p:spPr>
        <p:txBody>
          <a:bodyPr wrap="none" lIns="0" tIns="0" rIns="0" bIns="0" rtlCol="0" anchor="t"/>
          <a:lstStyle/>
          <a:p>
            <a:pPr algn="l" latinLnBrk="1">
              <a:lnSpc>
                <a:spcPts val="2800"/>
              </a:lnSpc>
            </a:pPr>
            <a:r>
              <a:rPr lang="en-US" altLang="zh-CN" sz="1800" b="0" i="0" dirty="0">
                <a:solidFill>
                  <a:srgbClr val="000000"/>
                </a:solidFill>
                <a:latin typeface="微软雅黑" pitchFamily="34" charset="0"/>
                <a:ea typeface="微软雅黑" pitchFamily="34" charset="-122"/>
                <a:cs typeface="微软雅黑" pitchFamily="34" charset="-120"/>
              </a:rPr>
              <a:t>建议用时：90分钟</a:t>
            </a:r>
            <a:endParaRPr lang="en-US" altLang="zh-CN" sz="1800" dirty="0"/>
          </a:p>
        </p:txBody>
      </p:sp>
      <p:sp>
        <p:nvSpPr>
          <p:cNvPr id="3" name="C_3_BD#f102c3e53?pid=8d74e6992&amp;color=0,0,0&amp;vtp=1&amp;bbb=1&amp;hb=1"/>
          <p:cNvSpPr/>
          <p:nvPr/>
        </p:nvSpPr>
        <p:spPr>
          <a:xfrm>
            <a:off x="832104" y="1948560"/>
            <a:ext cx="10533888" cy="846773"/>
          </a:xfrm>
          <a:prstGeom prst="rect">
            <a:avLst/>
          </a:prstGeom>
          <a:noFill/>
          <a:ln/>
        </p:spPr>
        <p:txBody>
          <a:bodyPr wrap="none" lIns="0" tIns="0" rIns="0" bIns="0" rtlCol="0" anchor="t"/>
          <a:lstStyle/>
          <a:p>
            <a:pPr algn="l" latinLnBrk="1">
              <a:lnSpc>
                <a:spcPts val="3500"/>
              </a:lnSpc>
            </a:pPr>
            <a:r>
              <a:rPr lang="en-US" altLang="zh-CN" sz="2200" b="1" i="0" dirty="0">
                <a:solidFill>
                  <a:srgbClr val="000000"/>
                </a:solidFill>
                <a:latin typeface="微软雅黑" pitchFamily="34" charset="0"/>
                <a:ea typeface="微软雅黑" pitchFamily="34" charset="-122"/>
                <a:cs typeface="微软雅黑" pitchFamily="34" charset="-120"/>
              </a:rPr>
              <a:t>一、单项选择题（本题共7小题，每小题4分，共28分.</a:t>
            </a:r>
            <a:r>
              <a:rPr lang="en-US" altLang="zh-CN" sz="2200" b="1" i="0">
                <a:solidFill>
                  <a:srgbClr val="000000"/>
                </a:solidFill>
                <a:latin typeface="微软雅黑" pitchFamily="34" charset="0"/>
                <a:ea typeface="微软雅黑" pitchFamily="34" charset="-122"/>
                <a:cs typeface="微软雅黑" pitchFamily="34" charset="-120"/>
              </a:rPr>
              <a:t>在每小题给出的四个选项中，</a:t>
            </a:r>
          </a:p>
          <a:p>
            <a:pPr latinLnBrk="1">
              <a:lnSpc>
                <a:spcPts val="3300"/>
              </a:lnSpc>
            </a:pPr>
            <a:r>
              <a:rPr lang="en-US" altLang="zh-CN" sz="2200" b="1" i="0">
                <a:solidFill>
                  <a:srgbClr val="000000"/>
                </a:solidFill>
                <a:latin typeface="微软雅黑" pitchFamily="34" charset="0"/>
                <a:ea typeface="微软雅黑" pitchFamily="34" charset="-122"/>
                <a:cs typeface="微软雅黑" pitchFamily="34" charset="-120"/>
              </a:rPr>
              <a:t>只有一项是符合题目要求的</a:t>
            </a:r>
            <a:r>
              <a:rPr lang="en-US" altLang="zh-CN" sz="2200" b="1" i="0" dirty="0">
                <a:solidFill>
                  <a:srgbClr val="000000"/>
                </a:solidFill>
                <a:latin typeface="微软雅黑" pitchFamily="34" charset="0"/>
                <a:ea typeface="微软雅黑" pitchFamily="34" charset="-122"/>
                <a:cs typeface="微软雅黑" pitchFamily="34" charset="-120"/>
              </a:rPr>
              <a:t>）</a:t>
            </a:r>
            <a:endParaRPr lang="en-US" altLang="zh-CN" sz="2200" dirty="0"/>
          </a:p>
        </p:txBody>
      </p:sp>
      <mc:AlternateContent xmlns:mc="http://schemas.openxmlformats.org/markup-compatibility/2006">
        <mc:Choice xmlns:a14="http://schemas.microsoft.com/office/drawing/2010/main" Requires="a14">
          <p:sp>
            <p:nvSpPr>
              <p:cNvPr id="4" name="QC_4_BD.1_1#9a5426123?vop=1&amp;pid=f102c3e53&amp;color=0,0,0&amp;vtp=1&amp;bbb=1&amp;hb=1"/>
              <p:cNvSpPr/>
              <p:nvPr/>
            </p:nvSpPr>
            <p:spPr>
              <a:xfrm>
                <a:off x="832104" y="2832916"/>
                <a:ext cx="10533888" cy="1049655"/>
              </a:xfrm>
              <a:prstGeom prst="rect">
                <a:avLst/>
              </a:prstGeom>
              <a:noFill/>
              <a:ln/>
            </p:spPr>
            <p:txBody>
              <a:bodyPr wrap="none" lIns="0" tIns="0" rIns="0" bIns="0" rtlCol="0" anchor="t"/>
              <a:lstStyle/>
              <a:p>
                <a:pPr algn="l" latinLnBrk="1">
                  <a:lnSpc>
                    <a:spcPts val="2900"/>
                  </a:lnSpc>
                </a:pPr>
                <a:r>
                  <a:rPr lang="en-US" altLang="zh-CN" sz="1800" b="0" i="0" dirty="0">
                    <a:solidFill>
                      <a:srgbClr val="000000"/>
                    </a:solidFill>
                    <a:latin typeface="微软雅黑" pitchFamily="34" charset="0"/>
                    <a:ea typeface="微软雅黑" pitchFamily="34" charset="-122"/>
                    <a:cs typeface="微软雅黑" pitchFamily="34" charset="-120"/>
                  </a:rPr>
                  <a:t>1.</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如图所示为低空跳伞极限运动表演时的图片，运动员从悬崖上一跃而下</a:t>
                </a:r>
                <a:r>
                  <a:rPr lang="en-US" altLang="zh-CN" sz="1800" b="0" i="0">
                    <a:solidFill>
                      <a:srgbClr val="000000"/>
                    </a:solidFill>
                    <a:latin typeface="微软雅黑" pitchFamily="34" charset="0"/>
                    <a:ea typeface="微软雅黑" pitchFamily="34" charset="-122"/>
                    <a:cs typeface="微软雅黑" pitchFamily="34" charset="-120"/>
                  </a:rPr>
                  <a:t>，实现了自然奇观与极限运动</a:t>
                </a:r>
              </a:p>
              <a:p>
                <a:pPr latinLnBrk="1">
                  <a:lnSpc>
                    <a:spcPts val="2900"/>
                  </a:lnSpc>
                </a:pPr>
                <a:r>
                  <a:rPr lang="en-US" altLang="zh-CN" sz="1800" b="0" i="0">
                    <a:solidFill>
                      <a:srgbClr val="000000"/>
                    </a:solidFill>
                    <a:latin typeface="微软雅黑" pitchFamily="34" charset="0"/>
                    <a:ea typeface="微软雅黑" pitchFamily="34" charset="-122"/>
                    <a:cs typeface="微软雅黑" pitchFamily="34" charset="-120"/>
                  </a:rPr>
                  <a:t>的完美结合</a:t>
                </a:r>
                <a:r>
                  <a:rPr lang="en-US" altLang="zh-CN" sz="1800" b="0" i="0" dirty="0">
                    <a:solidFill>
                      <a:srgbClr val="000000"/>
                    </a:solidFill>
                    <a:latin typeface="微软雅黑" pitchFamily="34" charset="0"/>
                    <a:ea typeface="微软雅黑" pitchFamily="34" charset="-122"/>
                    <a:cs typeface="微软雅黑" pitchFamily="34" charset="-120"/>
                  </a:rPr>
                  <a:t>.假设跳伞运动员的质量为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m:t>
                    </m:r>
                  </m:oMath>
                </a14:m>
                <a:r>
                  <a:rPr lang="en-US" altLang="zh-CN" sz="1800" b="0" i="0" dirty="0">
                    <a:solidFill>
                      <a:srgbClr val="000000"/>
                    </a:solidFill>
                    <a:latin typeface="微软雅黑" pitchFamily="34" charset="0"/>
                    <a:ea typeface="微软雅黑" pitchFamily="34" charset="-122"/>
                    <a:cs typeface="微软雅黑" pitchFamily="34" charset="-120"/>
                  </a:rPr>
                  <a:t>，由静止开始下落（空气阻力不可忽略，重力加速度为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𝑔</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），在打</a:t>
                </a:r>
              </a:p>
              <a:p>
                <a:pPr latinLnBrk="1">
                  <a:lnSpc>
                    <a:spcPts val="2700"/>
                  </a:lnSpc>
                </a:pPr>
                <a:r>
                  <a:rPr lang="en-US" altLang="zh-CN" b="0" i="0">
                    <a:solidFill>
                      <a:srgbClr val="000000"/>
                    </a:solidFill>
                    <a:latin typeface="微软雅黑" pitchFamily="34" charset="0"/>
                    <a:ea typeface="微软雅黑" pitchFamily="34" charset="-122"/>
                    <a:cs typeface="微软雅黑" pitchFamily="34" charset="-120"/>
                  </a:rPr>
                  <a:t>开伞之前</a:t>
                </a:r>
                <a:r>
                  <a:rPr lang="en-US" altLang="zh-CN" b="0" i="0" dirty="0">
                    <a:solidFill>
                      <a:srgbClr val="000000"/>
                    </a:solidFill>
                    <a:latin typeface="微软雅黑" pitchFamily="34" charset="0"/>
                    <a:ea typeface="微软雅黑" pitchFamily="34" charset="-122"/>
                    <a:cs typeface="微软雅黑" pitchFamily="34" charset="-120"/>
                  </a:rPr>
                  <a:t>，下落高度</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h</m:t>
                    </m:r>
                  </m:oMath>
                </a14:m>
                <a:r>
                  <a:rPr lang="en-US" altLang="zh-CN" b="0" i="0" dirty="0">
                    <a:solidFill>
                      <a:srgbClr val="000000"/>
                    </a:solidFill>
                    <a:latin typeface="微软雅黑" pitchFamily="34" charset="0"/>
                    <a:ea typeface="微软雅黑" pitchFamily="34" charset="-122"/>
                    <a:cs typeface="微软雅黑" pitchFamily="34" charset="-120"/>
                  </a:rPr>
                  <a:t>时速度达到</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𝑣</m:t>
                    </m:r>
                  </m:oMath>
                </a14:m>
                <a:r>
                  <a:rPr lang="en-US" altLang="zh-CN" b="0" i="0" dirty="0">
                    <a:solidFill>
                      <a:srgbClr val="000000"/>
                    </a:solidFill>
                    <a:latin typeface="微软雅黑" pitchFamily="34" charset="0"/>
                    <a:ea typeface="微软雅黑" pitchFamily="34" charset="-122"/>
                    <a:cs typeface="微软雅黑" pitchFamily="34" charset="-120"/>
                  </a:rPr>
                  <a:t>.在运动员下落高度</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的过程中，</a:t>
                </a:r>
                <a:r>
                  <a:rPr lang="en-US" altLang="zh-CN" b="0" i="0">
                    <a:solidFill>
                      <a:srgbClr val="000000"/>
                    </a:solidFill>
                    <a:latin typeface="微软雅黑" pitchFamily="34" charset="0"/>
                    <a:ea typeface="微软雅黑" pitchFamily="34" charset="-122"/>
                    <a:cs typeface="微软雅黑" pitchFamily="34" charset="-120"/>
                  </a:rPr>
                  <a:t>下列说法正确的是(</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4" name="QC_4_BD.1_1#9a5426123?vop=1&amp;pid=f102c3e53&amp;color=0,0,0&amp;vtp=1&amp;bbb=1&amp;hb=1"/>
              <p:cNvSpPr>
                <a:spLocks noRot="1" noChangeAspect="1" noMove="1" noResize="1" noEditPoints="1" noAdjustHandles="1" noChangeArrowheads="1" noChangeShapeType="1" noTextEdit="1"/>
              </p:cNvSpPr>
              <p:nvPr/>
            </p:nvSpPr>
            <p:spPr>
              <a:xfrm>
                <a:off x="832104" y="2832916"/>
                <a:ext cx="10533888" cy="1049655"/>
              </a:xfrm>
              <a:prstGeom prst="rect">
                <a:avLst/>
              </a:prstGeom>
              <a:blipFill>
                <a:blip r:embed="rId3"/>
                <a:stretch>
                  <a:fillRect l="-1389" t="-2326" r="-752" b="-13372"/>
                </a:stretch>
              </a:blipFill>
              <a:ln/>
            </p:spPr>
            <p:txBody>
              <a:bodyPr/>
              <a:lstStyle/>
              <a:p>
                <a:r>
                  <a:rPr lang="zh-CN" altLang="en-US">
                    <a:noFill/>
                  </a:rPr>
                  <a:t> </a:t>
                </a:r>
              </a:p>
            </p:txBody>
          </p:sp>
        </mc:Fallback>
      </mc:AlternateContent>
      <p:sp>
        <p:nvSpPr>
          <p:cNvPr id="5" name="QC_4_AN.2_1#9a5426123.bracket?vop=1&amp;pid=f102c3e53&amp;color=0,0,0&amp;vpa=1&amp;vtp=1"/>
          <p:cNvSpPr/>
          <p:nvPr/>
        </p:nvSpPr>
        <p:spPr>
          <a:xfrm>
            <a:off x="9464388" y="3555101"/>
            <a:ext cx="331788" cy="315722"/>
          </a:xfrm>
          <a:prstGeom prst="rect">
            <a:avLst/>
          </a:prstGeom>
          <a:noFill/>
          <a:ln/>
        </p:spPr>
        <p:txBody>
          <a:bodyPr wrap="none" lIns="0" tIns="0" rIns="0" bIns="0" rtlCol="0" anchor="t"/>
          <a:lstStyle/>
          <a:p>
            <a:pPr algn="ctr" latinLnBrk="1">
              <a:lnSpc>
                <a:spcPts val="2700"/>
              </a:lnSpc>
            </a:pPr>
            <a:r>
              <a:rPr lang="en-US" altLang="zh-CN" b="1" i="0" dirty="0">
                <a:solidFill>
                  <a:srgbClr val="FF0000"/>
                </a:solidFill>
                <a:latin typeface="Arial (正文)" pitchFamily="34" charset="0"/>
                <a:ea typeface="微软雅黑" pitchFamily="34" charset="-122"/>
                <a:cs typeface="Arial (正文)" pitchFamily="34" charset="-120"/>
              </a:rPr>
              <a:t>D</a:t>
            </a:r>
            <a:endParaRPr lang="en-US" altLang="zh-CN" dirty="0"/>
          </a:p>
        </p:txBody>
      </p:sp>
      <p:pic>
        <p:nvPicPr>
          <p:cNvPr id="6" name="QC_4_BD.1_2#9a5426123?htil=1&amp;vop=1&amp;pid=f102c3e53&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9866376" y="4891848"/>
            <a:ext cx="1481328" cy="99669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7" name="QC_4_BD.1_3#9a5426123.choices?htil=1&amp;vop=1&amp;pid=f102c3e53&amp;color=0,0,0&amp;vtp=1&amp;bbb=1"/>
              <p:cNvSpPr/>
              <p:nvPr/>
            </p:nvSpPr>
            <p:spPr>
              <a:xfrm>
                <a:off x="832104" y="4953824"/>
                <a:ext cx="8924544" cy="989013"/>
              </a:xfrm>
              <a:prstGeom prst="rect">
                <a:avLst/>
              </a:prstGeom>
              <a:noFill/>
              <a:ln/>
            </p:spPr>
            <p:txBody>
              <a:bodyPr wrap="none" lIns="0" tIns="0" rIns="0" bIns="0" rtlCol="0" anchor="t"/>
              <a:lstStyle/>
              <a:p>
                <a:pPr latinLnBrk="1">
                  <a:lnSpc>
                    <a:spcPts val="4100"/>
                  </a:lnSpc>
                  <a:tabLst>
                    <a:tab pos="4570222"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运动员的重力做功为</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𝑚</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𝑣</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运动员的重力势能减少了</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𝑚</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𝑣</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3900"/>
                  </a:lnSpc>
                  <a:tabLst>
                    <a:tab pos="4570222" algn="l"/>
                  </a:tabLst>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运动员的动能增加了</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𝑚𝑔h</m:t>
                    </m:r>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运动员的机械能减少了</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𝑚𝑔h</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𝑚</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𝑣</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p:txBody>
          </p:sp>
        </mc:Choice>
        <mc:Fallback>
          <p:sp>
            <p:nvSpPr>
              <p:cNvPr id="7" name="QC_4_BD.1_3#9a5426123.choices?htil=1&amp;vop=1&amp;pid=f102c3e53&amp;color=0,0,0&amp;vtp=1&amp;bbb=1"/>
              <p:cNvSpPr>
                <a:spLocks noRot="1" noChangeAspect="1" noMove="1" noResize="1" noEditPoints="1" noAdjustHandles="1" noChangeArrowheads="1" noChangeShapeType="1" noTextEdit="1"/>
              </p:cNvSpPr>
              <p:nvPr/>
            </p:nvSpPr>
            <p:spPr>
              <a:xfrm>
                <a:off x="832104" y="4953824"/>
                <a:ext cx="8924544" cy="989013"/>
              </a:xfrm>
              <a:prstGeom prst="rect">
                <a:avLst/>
              </a:prstGeom>
              <a:blipFill>
                <a:blip r:embed="rId5"/>
                <a:stretch>
                  <a:fillRect l="-1639" b="-8025"/>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8" name="QC_4_AS.3_1#9a5426123?vop=1&amp;pid=f102c3e53&amp;color=0,0,0&amp;vtp=1&amp;bbb=1&amp;hb=1"/>
              <p:cNvSpPr/>
              <p:nvPr/>
            </p:nvSpPr>
            <p:spPr>
              <a:xfrm>
                <a:off x="832104" y="3889067"/>
                <a:ext cx="10533888" cy="1062355"/>
              </a:xfrm>
              <a:prstGeom prst="rect">
                <a:avLst/>
              </a:prstGeom>
              <a:noFill/>
              <a:ln/>
            </p:spPr>
            <p:txBody>
              <a:bodyPr wrap="none" lIns="0" tIns="0" rIns="0" bIns="0" rtlCol="0" anchor="t"/>
              <a:lstStyle/>
              <a:p>
                <a:pPr algn="l" latinLnBrk="1">
                  <a:lnSpc>
                    <a:spcPts val="2900"/>
                  </a:lnSpc>
                </a:pPr>
                <a:r>
                  <a:rPr lang="en-US" altLang="zh-CN" sz="1800" b="0" i="0" dirty="0">
                    <a:solidFill>
                      <a:srgbClr val="000000"/>
                    </a:solidFill>
                    <a:latin typeface="微软雅黑" pitchFamily="34" charset="0"/>
                    <a:ea typeface="微软雅黑" pitchFamily="34" charset="-122"/>
                    <a:cs typeface="微软雅黑" pitchFamily="34" charset="-120"/>
                  </a:rPr>
                  <a:t>【解析】运动员下落高度</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h</m:t>
                    </m:r>
                  </m:oMath>
                </a14:m>
                <a:r>
                  <a:rPr lang="en-US" altLang="zh-CN" sz="1800" b="0" i="0" dirty="0">
                    <a:solidFill>
                      <a:srgbClr val="000000"/>
                    </a:solidFill>
                    <a:latin typeface="微软雅黑" pitchFamily="34" charset="0"/>
                    <a:ea typeface="微软雅黑" pitchFamily="34" charset="-122"/>
                    <a:cs typeface="微软雅黑" pitchFamily="34" charset="-120"/>
                  </a:rPr>
                  <a:t>的过程中，重力做功为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𝑚𝑔h</m:t>
                    </m:r>
                  </m:oMath>
                </a14:m>
                <a:r>
                  <a:rPr lang="en-US" altLang="zh-CN" sz="1800" b="0" i="0" dirty="0">
                    <a:solidFill>
                      <a:srgbClr val="000000"/>
                    </a:solidFill>
                    <a:latin typeface="微软雅黑" pitchFamily="34" charset="0"/>
                    <a:ea typeface="微软雅黑" pitchFamily="34" charset="-122"/>
                    <a:cs typeface="微软雅黑" pitchFamily="34" charset="-120"/>
                  </a:rPr>
                  <a:t>，运动员的重力势能减少了</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𝑚𝑔h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，故A、B错误</a:t>
                </a:r>
                <a:r>
                  <a:rPr lang="en-US" altLang="zh-CN" sz="1800" b="0" i="0">
                    <a:solidFill>
                      <a:srgbClr val="000000"/>
                    </a:solidFill>
                    <a:latin typeface="微软雅黑" pitchFamily="34" charset="0"/>
                    <a:ea typeface="微软雅黑" pitchFamily="34" charset="-122"/>
                    <a:cs typeface="微软雅黑" pitchFamily="34" charset="-120"/>
                  </a:rPr>
                  <a:t>；运</a:t>
                </a:r>
              </a:p>
              <a:p>
                <a:pPr latinLnBrk="1">
                  <a:lnSpc>
                    <a:spcPts val="2900"/>
                  </a:lnSpc>
                </a:pPr>
                <a:r>
                  <a:rPr lang="en-US" altLang="zh-CN" sz="1800" b="0" i="0">
                    <a:solidFill>
                      <a:srgbClr val="000000"/>
                    </a:solidFill>
                    <a:latin typeface="微软雅黑" pitchFamily="34" charset="0"/>
                    <a:ea typeface="微软雅黑" pitchFamily="34" charset="-122"/>
                    <a:cs typeface="微软雅黑" pitchFamily="34" charset="-120"/>
                  </a:rPr>
                  <a:t>动员的动能增加了</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𝑚</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𝑣</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800" b="0" i="0" dirty="0">
                    <a:solidFill>
                      <a:srgbClr val="000000"/>
                    </a:solidFill>
                    <a:latin typeface="微软雅黑" pitchFamily="34" charset="0"/>
                    <a:ea typeface="微软雅黑" pitchFamily="34" charset="-122"/>
                    <a:cs typeface="微软雅黑" pitchFamily="34" charset="-120"/>
                  </a:rPr>
                  <a:t>，故C错误；根据功能关系可知，运动员的机械能减少了</a:t>
                </a:r>
                <a14:m>
                  <m:oMath xmlns:m="http://schemas.openxmlformats.org/officeDocument/2006/math">
                    <m:r>
                      <m:rPr>
                        <m:sty m:val="p"/>
                      </m:rPr>
                      <a:rPr lang="en-US" altLang="zh-CN" sz="1800" b="0" i="0">
                        <a:solidFill>
                          <a:srgbClr val="000000"/>
                        </a:solidFill>
                        <a:latin typeface="Cambria Math" pitchFamily="34" charset="0"/>
                        <a:ea typeface="Cambria Math" pitchFamily="34" charset="-122"/>
                        <a:cs typeface="Cambria Math" pitchFamily="34" charset="-120"/>
                      </a:rPr>
                      <m:t>Δ</m:t>
                    </m:r>
                    <m:r>
                      <a:rPr lang="en-US" altLang="zh-CN" sz="1800" b="0" i="0">
                        <a:solidFill>
                          <a:srgbClr val="000000"/>
                        </a:solidFill>
                        <a:latin typeface="Cambria Math" pitchFamily="34" charset="0"/>
                        <a:ea typeface="Cambria Math" pitchFamily="34" charset="-122"/>
                        <a:cs typeface="Cambria Math" pitchFamily="34" charset="-120"/>
                      </a:rPr>
                      <m:t>𝐸</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𝑚𝑔h</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𝑚</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𝑣</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，故</a:t>
                </a:r>
              </a:p>
              <a:p>
                <a:pPr latinLnBrk="1">
                  <a:lnSpc>
                    <a:spcPts val="2800"/>
                  </a:lnSpc>
                </a:pPr>
                <a:r>
                  <a:rPr lang="en-US" altLang="zh-CN" b="0" i="0">
                    <a:solidFill>
                      <a:srgbClr val="000000"/>
                    </a:solidFill>
                    <a:latin typeface="微软雅黑" pitchFamily="34" charset="0"/>
                    <a:ea typeface="微软雅黑" pitchFamily="34" charset="-122"/>
                    <a:cs typeface="微软雅黑" pitchFamily="34" charset="-120"/>
                  </a:rPr>
                  <a:t>D</a:t>
                </a:r>
                <a:r>
                  <a:rPr lang="en-US" altLang="zh-CN" b="0" i="0" dirty="0">
                    <a:solidFill>
                      <a:srgbClr val="000000"/>
                    </a:solidFill>
                    <a:latin typeface="微软雅黑" pitchFamily="34" charset="0"/>
                    <a:ea typeface="微软雅黑" pitchFamily="34" charset="-122"/>
                    <a:cs typeface="微软雅黑" pitchFamily="34" charset="-120"/>
                  </a:rPr>
                  <a:t>正确.</a:t>
                </a:r>
                <a:endParaRPr lang="en-US" altLang="zh-CN" dirty="0"/>
              </a:p>
            </p:txBody>
          </p:sp>
        </mc:Choice>
        <mc:Fallback>
          <p:sp>
            <p:nvSpPr>
              <p:cNvPr id="8" name="QC_4_AS.3_1#9a5426123?vop=1&amp;pid=f102c3e53&amp;color=0,0,0&amp;vtp=1&amp;bbb=1&amp;hb=1"/>
              <p:cNvSpPr>
                <a:spLocks noRot="1" noChangeAspect="1" noMove="1" noResize="1" noEditPoints="1" noAdjustHandles="1" noChangeArrowheads="1" noChangeShapeType="1" noTextEdit="1"/>
              </p:cNvSpPr>
              <p:nvPr/>
            </p:nvSpPr>
            <p:spPr>
              <a:xfrm>
                <a:off x="832104" y="3889067"/>
                <a:ext cx="10533888" cy="1062355"/>
              </a:xfrm>
              <a:prstGeom prst="rect">
                <a:avLst/>
              </a:prstGeom>
              <a:blipFill>
                <a:blip r:embed="rId6"/>
                <a:stretch>
                  <a:fillRect l="-1389" t="-2299" r="-1215" b="-13218"/>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 calcmode="lin" valueType="num">
                                      <p:cBhvr additive="base">
                                        <p:cTn id="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8" dur="500" fill="hold"/>
                                        <p:tgtEl>
                                          <p:spTgt spid="5">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 calcmode="lin" valueType="num">
                                      <p:cBhvr additive="base">
                                        <p:cTn id="1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8">
                                            <p:bg/>
                                          </p:spTgt>
                                        </p:tgtEl>
                                        <p:attrNameLst>
                                          <p:attrName>style.visibility</p:attrName>
                                        </p:attrNameLst>
                                      </p:cBhvr>
                                      <p:to>
                                        <p:strVal val="visible"/>
                                      </p:to>
                                    </p:set>
                                    <p:anim calcmode="lin" valueType="num">
                                      <p:cBhvr additive="base">
                                        <p:cTn id="17" dur="500" fill="hold"/>
                                        <p:tgtEl>
                                          <p:spTgt spid="8">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8">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8">
                                            <p:txEl>
                                              <p:pRg st="0" end="0"/>
                                            </p:txEl>
                                          </p:spTgt>
                                        </p:tgtEl>
                                        <p:attrNameLst>
                                          <p:attrName>style.visibility</p:attrName>
                                        </p:attrNameLst>
                                      </p:cBhvr>
                                      <p:to>
                                        <p:strVal val="visible"/>
                                      </p:to>
                                    </p:set>
                                    <p:anim calcmode="lin" valueType="num">
                                      <p:cBhvr additive="base">
                                        <p:cTn id="21"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8">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8">
                                            <p:txEl>
                                              <p:pRg st="1" end="1"/>
                                            </p:txEl>
                                          </p:spTgt>
                                        </p:tgtEl>
                                        <p:attrNameLst>
                                          <p:attrName>style.visibility</p:attrName>
                                        </p:attrNameLst>
                                      </p:cBhvr>
                                      <p:to>
                                        <p:strVal val="visible"/>
                                      </p:to>
                                    </p:set>
                                    <p:anim calcmode="lin" valueType="num">
                                      <p:cBhvr additive="base">
                                        <p:cTn id="25"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8">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8">
                                            <p:txEl>
                                              <p:pRg st="2" end="2"/>
                                            </p:txEl>
                                          </p:spTgt>
                                        </p:tgtEl>
                                        <p:attrNameLst>
                                          <p:attrName>style.visibility</p:attrName>
                                        </p:attrNameLst>
                                      </p:cBhvr>
                                      <p:to>
                                        <p:strVal val="visible"/>
                                      </p:to>
                                    </p:set>
                                    <p:anim calcmode="lin" valueType="num">
                                      <p:cBhvr additive="base">
                                        <p:cTn id="29" dur="500" fill="hold"/>
                                        <p:tgtEl>
                                          <p:spTgt spid="8">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8">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8" grpId="0" build="p" animBg="1"/>
    </p:bldLst>
  </p:timing>
</p:sld>
</file>

<file path=ppt/slides/slide30.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4_BD.66_1#0703bd8ce?vop=1&amp;pid=56cb90b37&amp;color=0,0,0&amp;vtp=1&amp;bt=1&amp;bbb=1&amp;hb=1"/>
              <p:cNvSpPr/>
              <p:nvPr/>
            </p:nvSpPr>
            <p:spPr>
              <a:xfrm>
                <a:off x="832104" y="1512000"/>
                <a:ext cx="10533888" cy="1191959"/>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13.</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本小题</a:t>
                </a:r>
                <a:r>
                  <a:rPr lang="en-US" altLang="zh-CN" sz="1800" b="0" i="0" dirty="0">
                    <a:solidFill>
                      <a:srgbClr val="000000"/>
                    </a:solidFill>
                    <a:latin typeface="微软雅黑" pitchFamily="34" charset="0"/>
                    <a:ea typeface="微软雅黑" pitchFamily="34" charset="-122"/>
                    <a:cs typeface="微软雅黑" pitchFamily="34" charset="-120"/>
                  </a:rPr>
                  <a:t>10</a:t>
                </a:r>
                <a:r>
                  <a:rPr lang="en-US" altLang="zh-CN" sz="1800" b="0" i="0" dirty="0">
                    <a:solidFill>
                      <a:srgbClr val="000000"/>
                    </a:solidFill>
                    <a:latin typeface="微软雅黑" pitchFamily="34" charset="0"/>
                    <a:ea typeface="楷体" pitchFamily="34" charset="-122"/>
                    <a:cs typeface="微软雅黑" pitchFamily="34" charset="-120"/>
                  </a:rPr>
                  <a:t>分</a:t>
                </a:r>
                <a:r>
                  <a:rPr lang="en-US" altLang="zh-CN" sz="1800" b="0" i="0" dirty="0">
                    <a:solidFill>
                      <a:srgbClr val="000000"/>
                    </a:solidFill>
                    <a:latin typeface="微软雅黑" pitchFamily="34" charset="0"/>
                    <a:ea typeface="微软雅黑" pitchFamily="34" charset="-122"/>
                    <a:cs typeface="微软雅黑" pitchFamily="34" charset="-120"/>
                  </a:rPr>
                  <a:t>）我国新能源汽车不仅技术领先全球，且价格符合大众消费</a:t>
                </a:r>
                <a:r>
                  <a:rPr lang="en-US" altLang="zh-CN" sz="1800" b="0" i="0">
                    <a:solidFill>
                      <a:srgbClr val="000000"/>
                    </a:solidFill>
                    <a:latin typeface="微软雅黑" pitchFamily="34" charset="0"/>
                    <a:ea typeface="微软雅黑" pitchFamily="34" charset="-122"/>
                    <a:cs typeface="微软雅黑" pitchFamily="34" charset="-120"/>
                  </a:rPr>
                  <a:t>，某型号新能源汽车的质量</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m:t>
                    </m:r>
                    <m:r>
                      <a:rPr lang="en-US" altLang="zh-CN" sz="1800" b="0" i="0">
                        <a:solidFill>
                          <a:srgbClr val="000000"/>
                        </a:solidFill>
                        <a:latin typeface="Cambria Math" pitchFamily="34" charset="0"/>
                        <a:ea typeface="Cambria Math" pitchFamily="34" charset="-122"/>
                        <a:cs typeface="Cambria Math" pitchFamily="34" charset="-120"/>
                      </a:rPr>
                      <m:t>=2.0×</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10</m:t>
                        </m:r>
                      </m:e>
                      <m:sup>
                        <m:r>
                          <a:rPr lang="en-US" altLang="zh-CN" sz="1800" b="0" i="0">
                            <a:solidFill>
                              <a:srgbClr val="000000"/>
                            </a:solidFill>
                            <a:latin typeface="Cambria Math" pitchFamily="34" charset="0"/>
                            <a:ea typeface="Cambria Math" pitchFamily="34" charset="-122"/>
                            <a:cs typeface="Cambria Math" pitchFamily="34" charset="-120"/>
                          </a:rPr>
                          <m:t>3</m:t>
                        </m:r>
                      </m:sup>
                    </m:sSup>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kg</m:t>
                    </m:r>
                  </m:oMath>
                </a14:m>
                <a:r>
                  <a:rPr lang="en-US" altLang="zh-CN" sz="1800" b="0" i="0" dirty="0">
                    <a:solidFill>
                      <a:srgbClr val="000000"/>
                    </a:solidFill>
                    <a:latin typeface="微软雅黑" pitchFamily="34" charset="0"/>
                    <a:ea typeface="微软雅黑" pitchFamily="34" charset="-122"/>
                    <a:cs typeface="微软雅黑" pitchFamily="34" charset="-120"/>
                  </a:rPr>
                  <a:t>，汽车的额定功率为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𝑃</m:t>
                        </m:r>
                      </m:e>
                      <m:sub>
                        <m:r>
                          <a:rPr lang="en-US" altLang="zh-CN" sz="1800" b="0" i="0">
                            <a:solidFill>
                              <a:srgbClr val="000000"/>
                            </a:solidFill>
                            <a:latin typeface="Cambria Math" pitchFamily="34" charset="0"/>
                            <a:ea typeface="Cambria Math" pitchFamily="34" charset="-122"/>
                            <a:cs typeface="Cambria Math" pitchFamily="34" charset="-120"/>
                          </a:rPr>
                          <m:t>0</m:t>
                        </m:r>
                      </m:sub>
                    </m:sSub>
                    <m:r>
                      <a:rPr lang="en-US" altLang="zh-CN" sz="1800" b="0" i="0">
                        <a:solidFill>
                          <a:srgbClr val="000000"/>
                        </a:solidFill>
                        <a:latin typeface="Cambria Math" pitchFamily="34" charset="0"/>
                        <a:ea typeface="Cambria Math" pitchFamily="34" charset="-122"/>
                        <a:cs typeface="Cambria Math" pitchFamily="34" charset="-120"/>
                      </a:rPr>
                      <m:t>=200</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kW</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，在平直的公路上行驶时</a:t>
                </a:r>
                <a:r>
                  <a:rPr lang="en-US" altLang="zh-CN" sz="1800" b="0" i="0">
                    <a:solidFill>
                      <a:srgbClr val="000000"/>
                    </a:solidFill>
                    <a:latin typeface="微软雅黑" pitchFamily="34" charset="0"/>
                    <a:ea typeface="微软雅黑" pitchFamily="34" charset="-122"/>
                    <a:cs typeface="微软雅黑" pitchFamily="34" charset="-120"/>
                  </a:rPr>
                  <a:t>，受到的阻力大小恒为</a:t>
                </a:r>
              </a:p>
              <a:p>
                <a:pPr latinLnBrk="1">
                  <a:lnSpc>
                    <a:spcPts val="3100"/>
                  </a:lnSpc>
                </a:pP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𝑓</m:t>
                    </m:r>
                    <m:r>
                      <a:rPr lang="en-US" altLang="zh-CN" b="0" i="0">
                        <a:solidFill>
                          <a:srgbClr val="000000"/>
                        </a:solidFill>
                        <a:latin typeface="Cambria Math" pitchFamily="34" charset="0"/>
                        <a:ea typeface="Cambria Math" pitchFamily="34" charset="-122"/>
                        <a:cs typeface="Cambria Math" pitchFamily="34" charset="-120"/>
                      </a:rPr>
                      <m:t>=4.0×</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10</m:t>
                        </m:r>
                      </m:e>
                      <m:sup>
                        <m:r>
                          <a:rPr lang="en-US" altLang="zh-CN" b="0" i="0">
                            <a:solidFill>
                              <a:srgbClr val="000000"/>
                            </a:solidFill>
                            <a:latin typeface="Cambria Math" pitchFamily="34" charset="0"/>
                            <a:ea typeface="Cambria Math" pitchFamily="34" charset="-122"/>
                            <a:cs typeface="Cambria Math" pitchFamily="34" charset="-120"/>
                          </a:rPr>
                          <m:t>3</m:t>
                        </m:r>
                      </m:sup>
                    </m:sSup>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N</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.求：</a:t>
                </a:r>
                <a:endParaRPr lang="en-US" altLang="zh-CN" dirty="0"/>
              </a:p>
            </p:txBody>
          </p:sp>
        </mc:Choice>
        <mc:Fallback>
          <p:sp>
            <p:nvSpPr>
              <p:cNvPr id="2" name="QO_4_BD.66_1#0703bd8ce?vop=1&amp;pid=56cb90b37&amp;color=0,0,0&amp;vtp=1&amp;bt=1&amp;bbb=1&amp;hb=1"/>
              <p:cNvSpPr>
                <a:spLocks noRot="1" noChangeAspect="1" noMove="1" noResize="1" noEditPoints="1" noAdjustHandles="1" noChangeArrowheads="1" noChangeShapeType="1" noTextEdit="1"/>
              </p:cNvSpPr>
              <p:nvPr/>
            </p:nvSpPr>
            <p:spPr>
              <a:xfrm>
                <a:off x="832104" y="1512000"/>
                <a:ext cx="10533888" cy="1191959"/>
              </a:xfrm>
              <a:prstGeom prst="rect">
                <a:avLst/>
              </a:prstGeom>
              <a:blipFill>
                <a:blip r:embed="rId3"/>
                <a:stretch>
                  <a:fillRect l="-1389" r="-1505" b="-11735"/>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5_BD.67_1#dde2707a5?vop=1&amp;pid=0703bd8ce&amp;color=0,0,0&amp;vtp=1&amp;bbb=1"/>
              <p:cNvSpPr/>
              <p:nvPr/>
            </p:nvSpPr>
            <p:spPr>
              <a:xfrm>
                <a:off x="832104" y="2749805"/>
                <a:ext cx="10533888" cy="363855"/>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（1）在不超过额定功率的前提下，该汽车所能达到最大速度</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m:rPr>
                            <m:sty m:val="p"/>
                          </m:rPr>
                          <a:rPr lang="en-US" altLang="zh-CN" sz="1800" b="0" i="0">
                            <a:solidFill>
                              <a:srgbClr val="000000"/>
                            </a:solidFill>
                            <a:latin typeface="Cambria Math" pitchFamily="34" charset="0"/>
                            <a:ea typeface="Cambria Math" pitchFamily="34" charset="-122"/>
                            <a:cs typeface="Cambria Math" pitchFamily="34" charset="-120"/>
                          </a:rPr>
                          <m:t>m</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的大小；</a:t>
                </a:r>
                <a:endParaRPr lang="en-US" altLang="zh-CN" sz="1800" dirty="0"/>
              </a:p>
            </p:txBody>
          </p:sp>
        </mc:Choice>
        <mc:Fallback>
          <p:sp>
            <p:nvSpPr>
              <p:cNvPr id="3" name="QO_5_BD.67_1#dde2707a5?vop=1&amp;pid=0703bd8ce&amp;color=0,0,0&amp;vtp=1&amp;bbb=1"/>
              <p:cNvSpPr>
                <a:spLocks noRot="1" noChangeAspect="1" noMove="1" noResize="1" noEditPoints="1" noAdjustHandles="1" noChangeArrowheads="1" noChangeShapeType="1" noTextEdit="1"/>
              </p:cNvSpPr>
              <p:nvPr/>
            </p:nvSpPr>
            <p:spPr>
              <a:xfrm>
                <a:off x="832104" y="2749805"/>
                <a:ext cx="10533888" cy="363855"/>
              </a:xfrm>
              <a:prstGeom prst="rect">
                <a:avLst/>
              </a:prstGeom>
              <a:blipFill>
                <a:blip r:embed="rId4"/>
                <a:stretch>
                  <a:fillRect l="-1389" b="-3833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5_AN.68_1#dde2707a5?vop=1&amp;pid=0703bd8ce&amp;color=0,0,0&amp;vtp=1&amp;bbb=1"/>
              <p:cNvSpPr/>
              <p:nvPr/>
            </p:nvSpPr>
            <p:spPr>
              <a:xfrm>
                <a:off x="832104" y="3165095"/>
                <a:ext cx="10533888" cy="346075"/>
              </a:xfrm>
              <a:prstGeom prst="rect">
                <a:avLst/>
              </a:prstGeom>
              <a:noFill/>
              <a:ln/>
            </p:spPr>
            <p:txBody>
              <a:bodyPr wrap="none" lIns="0" tIns="0" rIns="0" bIns="0" rtlCol="0" anchor="t"/>
              <a:lstStyle/>
              <a:p>
                <a:pPr algn="l" latinLnBrk="1">
                  <a:lnSpc>
                    <a:spcPts val="3100"/>
                  </a:lnSpc>
                </a:pP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50</m:t>
                    </m:r>
                    <m:r>
                      <m:rPr>
                        <m:nor/>
                      </m:rPr>
                      <a:rPr lang="en-US" altLang="zh-CN" sz="1800" b="0" i="0">
                        <a:solidFill>
                          <a:srgbClr val="FF0000"/>
                        </a:solidFill>
                        <a:latin typeface="Cambria Math" pitchFamily="34" charset="0"/>
                        <a:ea typeface="Cambria Math" pitchFamily="34" charset="-122"/>
                        <a:cs typeface="Cambria Math" pitchFamily="34" charset="-120"/>
                      </a:rPr>
                      <m:t> </m:t>
                    </m:r>
                    <m:r>
                      <m:rPr>
                        <m:sty m:val="p"/>
                      </m:rPr>
                      <a:rPr lang="en-US" altLang="zh-CN" sz="1800" b="0" i="0">
                        <a:solidFill>
                          <a:srgbClr val="FF0000"/>
                        </a:solidFill>
                        <a:latin typeface="Cambria Math" pitchFamily="34" charset="0"/>
                        <a:ea typeface="Cambria Math" pitchFamily="34" charset="-122"/>
                        <a:cs typeface="Cambria Math" pitchFamily="34" charset="-120"/>
                      </a:rPr>
                      <m:t>m</m:t>
                    </m:r>
                    <m:r>
                      <a:rPr lang="en-US" altLang="zh-CN" sz="1800" b="0" i="0">
                        <a:solidFill>
                          <a:srgbClr val="FF0000"/>
                        </a:solidFill>
                        <a:latin typeface="Cambria Math" pitchFamily="34" charset="0"/>
                        <a:ea typeface="Cambria Math" pitchFamily="34" charset="-122"/>
                        <a:cs typeface="Cambria Math" pitchFamily="34" charset="-120"/>
                      </a:rPr>
                      <m:t>/</m:t>
                    </m:r>
                    <m:r>
                      <m:rPr>
                        <m:sty m:val="p"/>
                      </m:rPr>
                      <a:rPr lang="en-US" altLang="zh-CN" sz="1800" b="0" i="0">
                        <a:solidFill>
                          <a:srgbClr val="FF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p:sp>
            <p:nvSpPr>
              <p:cNvPr id="4" name="QO_5_AN.68_1#dde2707a5?vop=1&amp;pid=0703bd8ce&amp;color=0,0,0&amp;vtp=1&amp;bbb=1"/>
              <p:cNvSpPr>
                <a:spLocks noRot="1" noChangeAspect="1" noMove="1" noResize="1" noEditPoints="1" noAdjustHandles="1" noChangeArrowheads="1" noChangeShapeType="1" noTextEdit="1"/>
              </p:cNvSpPr>
              <p:nvPr/>
            </p:nvSpPr>
            <p:spPr>
              <a:xfrm>
                <a:off x="832104" y="3165095"/>
                <a:ext cx="10533888" cy="346075"/>
              </a:xfrm>
              <a:prstGeom prst="rect">
                <a:avLst/>
              </a:prstGeom>
              <a:blipFill>
                <a:blip r:embed="rId5"/>
                <a:stretch>
                  <a:fillRect l="-810" b="-29825"/>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O_5_AS.69_1#dde2707a5?vop=1&amp;pid=0703bd8ce&amp;color=0,0,0&amp;vtp=1&amp;bbb=1&amp;hb=1"/>
              <p:cNvSpPr/>
              <p:nvPr/>
            </p:nvSpPr>
            <p:spPr>
              <a:xfrm>
                <a:off x="832104" y="3523235"/>
                <a:ext cx="10533888" cy="7734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【解析】设汽车以额定功率启动后达到最大速度</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m:rPr>
                            <m:sty m:val="p"/>
                          </m:rPr>
                          <a:rPr lang="en-US" altLang="zh-CN" sz="1800" b="0" i="0">
                            <a:solidFill>
                              <a:srgbClr val="000000"/>
                            </a:solidFill>
                            <a:latin typeface="Cambria Math" pitchFamily="34" charset="0"/>
                            <a:ea typeface="Cambria Math" pitchFamily="34" charset="-122"/>
                            <a:cs typeface="Cambria Math" pitchFamily="34" charset="-120"/>
                          </a:rPr>
                          <m:t>m</m:t>
                        </m:r>
                      </m:sub>
                    </m:sSub>
                  </m:oMath>
                </a14:m>
                <a:r>
                  <a:rPr lang="en-US" altLang="zh-CN" sz="1800" b="0" i="0" dirty="0">
                    <a:solidFill>
                      <a:srgbClr val="000000"/>
                    </a:solidFill>
                    <a:latin typeface="微软雅黑" pitchFamily="34" charset="0"/>
                    <a:ea typeface="微软雅黑" pitchFamily="34" charset="-122"/>
                    <a:cs typeface="微软雅黑" pitchFamily="34" charset="-120"/>
                  </a:rPr>
                  <a:t>时牵引力为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a:rPr lang="en-US" altLang="zh-CN" sz="1800" b="0" i="0">
                            <a:solidFill>
                              <a:srgbClr val="000000"/>
                            </a:solidFill>
                            <a:latin typeface="Cambria Math" pitchFamily="34" charset="0"/>
                            <a:ea typeface="Cambria Math" pitchFamily="34" charset="-122"/>
                            <a:cs typeface="Cambria Math" pitchFamily="34" charset="-120"/>
                          </a:rPr>
                          <m:t>0</m:t>
                        </m:r>
                      </m:sub>
                    </m:sSub>
                  </m:oMath>
                </a14:m>
                <a:r>
                  <a:rPr lang="en-US" altLang="zh-CN" sz="1800" b="0" i="0" dirty="0">
                    <a:solidFill>
                      <a:srgbClr val="000000"/>
                    </a:solidFill>
                    <a:latin typeface="微软雅黑" pitchFamily="34" charset="0"/>
                    <a:ea typeface="微软雅黑" pitchFamily="34" charset="-122"/>
                    <a:cs typeface="微软雅黑" pitchFamily="34" charset="-120"/>
                  </a:rPr>
                  <a:t>，汽车达到最大速度时有</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a:rPr lang="en-US" altLang="zh-CN" sz="1800" b="0" i="0">
                            <a:solidFill>
                              <a:srgbClr val="000000"/>
                            </a:solidFill>
                            <a:latin typeface="Cambria Math" pitchFamily="34" charset="0"/>
                            <a:ea typeface="Cambria Math" pitchFamily="34" charset="-122"/>
                            <a:cs typeface="Cambria Math" pitchFamily="34" charset="-120"/>
                          </a:rPr>
                          <m:t>0</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𝑓</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,又由</a:t>
                </a:r>
              </a:p>
              <a:p>
                <a:pPr latinLnBrk="1">
                  <a:lnSpc>
                    <a:spcPts val="3100"/>
                  </a:lnSpc>
                </a:pPr>
                <a14:m>
                  <m:oMath xmlns:m="http://schemas.openxmlformats.org/officeDocument/2006/math">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𝑃</m:t>
                        </m:r>
                      </m:e>
                      <m:sub>
                        <m:r>
                          <a:rPr lang="en-US" altLang="zh-CN" b="0" i="0">
                            <a:solidFill>
                              <a:srgbClr val="000000"/>
                            </a:solidFill>
                            <a:latin typeface="Cambria Math" pitchFamily="34" charset="0"/>
                            <a:ea typeface="Cambria Math" pitchFamily="34" charset="-122"/>
                            <a:cs typeface="Cambria Math" pitchFamily="34" charset="-120"/>
                          </a:rPr>
                          <m:t>0</m:t>
                        </m:r>
                      </m:sub>
                    </m:sSub>
                    <m:r>
                      <a:rPr lang="en-US" altLang="zh-CN" b="0" i="0">
                        <a:solidFill>
                          <a:srgbClr val="000000"/>
                        </a:solidFill>
                        <a:latin typeface="Cambria Math" pitchFamily="34" charset="0"/>
                        <a:ea typeface="Cambria Math" pitchFamily="34" charset="-122"/>
                        <a:cs typeface="Cambria Math" pitchFamily="34" charset="-120"/>
                      </a:rPr>
                      <m:t>=</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𝐹</m:t>
                        </m:r>
                      </m:e>
                      <m:sub>
                        <m:r>
                          <a:rPr lang="en-US" altLang="zh-CN" b="0" i="0">
                            <a:solidFill>
                              <a:srgbClr val="000000"/>
                            </a:solidFill>
                            <a:latin typeface="Cambria Math" pitchFamily="34" charset="0"/>
                            <a:ea typeface="Cambria Math" pitchFamily="34" charset="-122"/>
                            <a:cs typeface="Cambria Math" pitchFamily="34" charset="-120"/>
                          </a:rPr>
                          <m:t>0</m:t>
                        </m:r>
                      </m:sub>
                    </m:sSub>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𝑣</m:t>
                        </m:r>
                      </m:e>
                      <m:sub>
                        <m:r>
                          <m:rPr>
                            <m:sty m:val="p"/>
                          </m:rPr>
                          <a:rPr lang="en-US" altLang="zh-CN" b="0" i="0">
                            <a:solidFill>
                              <a:srgbClr val="000000"/>
                            </a:solidFill>
                            <a:latin typeface="Cambria Math" pitchFamily="34" charset="0"/>
                            <a:ea typeface="Cambria Math" pitchFamily="34" charset="-122"/>
                            <a:cs typeface="Cambria Math" pitchFamily="34" charset="-120"/>
                          </a:rPr>
                          <m:t>m</m:t>
                        </m:r>
                      </m:sub>
                    </m:sSub>
                  </m:oMath>
                </a14:m>
                <a:r>
                  <a:rPr lang="en-US" altLang="zh-CN" b="0" i="0" dirty="0">
                    <a:solidFill>
                      <a:srgbClr val="000000"/>
                    </a:solidFill>
                    <a:latin typeface="微软雅黑" pitchFamily="34" charset="0"/>
                    <a:ea typeface="微软雅黑" pitchFamily="34" charset="-122"/>
                    <a:cs typeface="微软雅黑" pitchFamily="34" charset="-120"/>
                  </a:rPr>
                  <a:t>,联立解得</a:t>
                </a:r>
                <a14:m>
                  <m:oMath xmlns:m="http://schemas.openxmlformats.org/officeDocument/2006/math">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𝑣</m:t>
                        </m:r>
                      </m:e>
                      <m:sub>
                        <m:r>
                          <m:rPr>
                            <m:sty m:val="p"/>
                          </m:rPr>
                          <a:rPr lang="en-US" altLang="zh-CN" b="0" i="0">
                            <a:solidFill>
                              <a:srgbClr val="000000"/>
                            </a:solidFill>
                            <a:latin typeface="Cambria Math" pitchFamily="34" charset="0"/>
                            <a:ea typeface="Cambria Math" pitchFamily="34" charset="-122"/>
                            <a:cs typeface="Cambria Math" pitchFamily="34" charset="-120"/>
                          </a:rPr>
                          <m:t>m</m:t>
                        </m:r>
                      </m:sub>
                    </m:sSub>
                    <m:r>
                      <a:rPr lang="en-US" altLang="zh-CN" b="0" i="0">
                        <a:solidFill>
                          <a:srgbClr val="000000"/>
                        </a:solidFill>
                        <a:latin typeface="Cambria Math" pitchFamily="34" charset="0"/>
                        <a:ea typeface="Cambria Math" pitchFamily="34" charset="-122"/>
                        <a:cs typeface="Cambria Math" pitchFamily="34" charset="-120"/>
                      </a:rPr>
                      <m:t>=50</m:t>
                    </m:r>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m</m:t>
                    </m:r>
                    <m:r>
                      <a:rPr lang="en-US" altLang="zh-CN" b="0" i="0">
                        <a:solidFill>
                          <a:srgbClr val="000000"/>
                        </a:solidFill>
                        <a:latin typeface="Cambria Math" pitchFamily="34" charset="0"/>
                        <a:ea typeface="Cambria Math" pitchFamily="34" charset="-122"/>
                        <a:cs typeface="Cambria Math" pitchFamily="34" charset="-120"/>
                      </a:rPr>
                      <m:t>/</m:t>
                    </m:r>
                    <m:r>
                      <m:rPr>
                        <m:sty m:val="p"/>
                      </m:rPr>
                      <a:rPr lang="en-US" altLang="zh-CN"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5" name="QO_5_AS.69_1#dde2707a5?vop=1&amp;pid=0703bd8ce&amp;color=0,0,0&amp;vtp=1&amp;bbb=1&amp;hb=1"/>
              <p:cNvSpPr>
                <a:spLocks noRot="1" noChangeAspect="1" noMove="1" noResize="1" noEditPoints="1" noAdjustHandles="1" noChangeArrowheads="1" noChangeShapeType="1" noTextEdit="1"/>
              </p:cNvSpPr>
              <p:nvPr/>
            </p:nvSpPr>
            <p:spPr>
              <a:xfrm>
                <a:off x="832104" y="3523235"/>
                <a:ext cx="10533888" cy="773430"/>
              </a:xfrm>
              <a:prstGeom prst="rect">
                <a:avLst/>
              </a:prstGeom>
              <a:blipFill>
                <a:blip r:embed="rId6"/>
                <a:stretch>
                  <a:fillRect l="-1389" b="-1732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70_1#64f1f1449?vop=1&amp;pid=0703bd8ce&amp;color=0,0,0&amp;vtp=1&amp;bt=1&amp;bbb=1"/>
              <p:cNvSpPr/>
              <p:nvPr/>
            </p:nvSpPr>
            <p:spPr>
              <a:xfrm>
                <a:off x="832104" y="1512000"/>
                <a:ext cx="10533888" cy="501015"/>
              </a:xfrm>
              <a:prstGeom prst="rect">
                <a:avLst/>
              </a:prstGeom>
              <a:noFill/>
              <a:ln/>
            </p:spPr>
            <p:txBody>
              <a:bodyPr wrap="none" lIns="0" tIns="0" rIns="0" bIns="0" rtlCol="0" anchor="t"/>
              <a:lstStyle/>
              <a:p>
                <a:pPr algn="l" latinLnBrk="1">
                  <a:lnSpc>
                    <a:spcPts val="4300"/>
                  </a:lnSpc>
                </a:pPr>
                <a:r>
                  <a:rPr lang="en-US" altLang="zh-CN" sz="1800" b="0" i="0" dirty="0">
                    <a:solidFill>
                      <a:srgbClr val="000000"/>
                    </a:solidFill>
                    <a:latin typeface="微软雅黑" pitchFamily="34" charset="0"/>
                    <a:ea typeface="微软雅黑" pitchFamily="34" charset="-122"/>
                    <a:cs typeface="微软雅黑" pitchFamily="34" charset="-120"/>
                  </a:rPr>
                  <a:t>（2）若汽车以额定功率启动，当车速为</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m:rPr>
                                <m:sty m:val="p"/>
                              </m:rPr>
                              <a:rPr lang="en-US" altLang="zh-CN" sz="1800" b="0" i="0">
                                <a:solidFill>
                                  <a:srgbClr val="000000"/>
                                </a:solidFill>
                                <a:latin typeface="Cambria Math" pitchFamily="34" charset="0"/>
                                <a:ea typeface="Cambria Math" pitchFamily="34" charset="-122"/>
                                <a:cs typeface="Cambria Math" pitchFamily="34" charset="-120"/>
                              </a:rPr>
                              <m:t>m</m:t>
                            </m:r>
                          </m:sub>
                        </m:sSub>
                      </m:num>
                      <m:den>
                        <m:r>
                          <a:rPr lang="en-US" altLang="zh-CN" sz="1800" b="0" i="0">
                            <a:solidFill>
                              <a:srgbClr val="000000"/>
                            </a:solidFill>
                            <a:latin typeface="Cambria Math" pitchFamily="34" charset="0"/>
                            <a:ea typeface="Cambria Math" pitchFamily="34" charset="-122"/>
                            <a:cs typeface="Cambria Math" pitchFamily="34" charset="-120"/>
                          </a:rPr>
                          <m:t>2</m:t>
                        </m:r>
                      </m:den>
                    </m:f>
                  </m:oMath>
                </a14:m>
                <a:r>
                  <a:rPr lang="en-US" altLang="zh-CN" sz="1800" b="0" i="0" dirty="0">
                    <a:solidFill>
                      <a:srgbClr val="000000"/>
                    </a:solidFill>
                    <a:latin typeface="微软雅黑" pitchFamily="34" charset="0"/>
                    <a:ea typeface="微软雅黑" pitchFamily="34" charset="-122"/>
                    <a:cs typeface="微软雅黑" pitchFamily="34" charset="-120"/>
                  </a:rPr>
                  <a:t>时，汽车的瞬时加速度</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的大小；</a:t>
                </a:r>
                <a:endParaRPr lang="en-US" altLang="zh-CN" sz="1800" dirty="0"/>
              </a:p>
            </p:txBody>
          </p:sp>
        </mc:Choice>
        <mc:Fallback>
          <p:sp>
            <p:nvSpPr>
              <p:cNvPr id="2" name="QO_5_BD.70_1#64f1f1449?vop=1&amp;pid=0703bd8ce&amp;color=0,0,0&amp;vtp=1&amp;bt=1&amp;bbb=1"/>
              <p:cNvSpPr>
                <a:spLocks noRot="1" noChangeAspect="1" noMove="1" noResize="1" noEditPoints="1" noAdjustHandles="1" noChangeArrowheads="1" noChangeShapeType="1" noTextEdit="1"/>
              </p:cNvSpPr>
              <p:nvPr/>
            </p:nvSpPr>
            <p:spPr>
              <a:xfrm>
                <a:off x="832104" y="1512000"/>
                <a:ext cx="10533888" cy="501015"/>
              </a:xfrm>
              <a:prstGeom prst="rect">
                <a:avLst/>
              </a:prstGeom>
              <a:blipFill>
                <a:blip r:embed="rId3"/>
                <a:stretch>
                  <a:fillRect l="-1389" b="-1707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5_AN.71_1#64f1f1449?vop=1&amp;pid=0703bd8ce&amp;color=0,0,0&amp;vtp=1&amp;bbb=1"/>
              <p:cNvSpPr/>
              <p:nvPr/>
            </p:nvSpPr>
            <p:spPr>
              <a:xfrm>
                <a:off x="832104" y="2013205"/>
                <a:ext cx="10533888" cy="355600"/>
              </a:xfrm>
              <a:prstGeom prst="rect">
                <a:avLst/>
              </a:prstGeom>
              <a:noFill/>
              <a:ln/>
            </p:spPr>
            <p:txBody>
              <a:bodyPr wrap="none" lIns="0" tIns="0" rIns="0" bIns="0" rtlCol="0" anchor="t"/>
              <a:lstStyle/>
              <a:p>
                <a:pPr algn="l" latinLnBrk="1">
                  <a:lnSpc>
                    <a:spcPts val="3200"/>
                  </a:lnSpc>
                </a:pP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2</m:t>
                    </m:r>
                    <m:r>
                      <m:rPr>
                        <m:nor/>
                      </m:rPr>
                      <a:rPr lang="en-US" altLang="zh-CN" sz="1800" b="0" i="0">
                        <a:solidFill>
                          <a:srgbClr val="FF0000"/>
                        </a:solidFill>
                        <a:latin typeface="Cambria Math" pitchFamily="34" charset="0"/>
                        <a:ea typeface="Cambria Math" pitchFamily="34" charset="-122"/>
                        <a:cs typeface="Cambria Math" pitchFamily="34" charset="-120"/>
                      </a:rPr>
                      <m:t> </m:t>
                    </m:r>
                    <m:r>
                      <m:rPr>
                        <m:sty m:val="p"/>
                      </m:rPr>
                      <a:rPr lang="en-US" altLang="zh-CN" sz="1800" b="0" i="0">
                        <a:solidFill>
                          <a:srgbClr val="FF0000"/>
                        </a:solidFill>
                        <a:latin typeface="Cambria Math" pitchFamily="34" charset="0"/>
                        <a:ea typeface="Cambria Math" pitchFamily="34" charset="-122"/>
                        <a:cs typeface="Cambria Math" pitchFamily="34" charset="-120"/>
                      </a:rPr>
                      <m:t>m</m:t>
                    </m:r>
                    <m:r>
                      <a:rPr lang="en-US" altLang="zh-CN" sz="1800" b="0" i="0">
                        <a:solidFill>
                          <a:srgbClr val="FF0000"/>
                        </a:solidFill>
                        <a:latin typeface="Cambria Math" pitchFamily="34" charset="0"/>
                        <a:ea typeface="Cambria Math" pitchFamily="34" charset="-122"/>
                        <a:cs typeface="Cambria Math" pitchFamily="34" charset="-120"/>
                      </a:rPr>
                      <m:t>/</m:t>
                    </m:r>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m:rPr>
                            <m:sty m:val="p"/>
                          </m:rPr>
                          <a:rPr lang="en-US" altLang="zh-CN" sz="1800" b="0" i="0">
                            <a:solidFill>
                              <a:srgbClr val="FF0000"/>
                            </a:solidFill>
                            <a:latin typeface="Cambria Math" pitchFamily="34" charset="0"/>
                            <a:ea typeface="Cambria Math" pitchFamily="34" charset="-122"/>
                            <a:cs typeface="Cambria Math" pitchFamily="34" charset="-120"/>
                          </a:rPr>
                          <m:t>s</m:t>
                        </m:r>
                      </m:e>
                      <m:sup>
                        <m:r>
                          <a:rPr lang="en-US" altLang="zh-CN" sz="1800" b="0" i="0">
                            <a:solidFill>
                              <a:srgbClr val="FF0000"/>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p:sp>
            <p:nvSpPr>
              <p:cNvPr id="3" name="QO_5_AN.71_1#64f1f1449?vop=1&amp;pid=0703bd8ce&amp;color=0,0,0&amp;vtp=1&amp;bbb=1"/>
              <p:cNvSpPr>
                <a:spLocks noRot="1" noChangeAspect="1" noMove="1" noResize="1" noEditPoints="1" noAdjustHandles="1" noChangeArrowheads="1" noChangeShapeType="1" noTextEdit="1"/>
              </p:cNvSpPr>
              <p:nvPr/>
            </p:nvSpPr>
            <p:spPr>
              <a:xfrm>
                <a:off x="832104" y="2013205"/>
                <a:ext cx="10533888" cy="355600"/>
              </a:xfrm>
              <a:prstGeom prst="rect">
                <a:avLst/>
              </a:prstGeom>
              <a:blipFill>
                <a:blip r:embed="rId4"/>
                <a:stretch>
                  <a:fillRect l="-810" b="-28814"/>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5_AS.72_1#64f1f1449?vop=1&amp;pid=0703bd8ce&amp;color=0,0,0&amp;vtp=1&amp;bbb=1"/>
              <p:cNvSpPr/>
              <p:nvPr/>
            </p:nvSpPr>
            <p:spPr>
              <a:xfrm>
                <a:off x="832104" y="2378584"/>
                <a:ext cx="10533888" cy="501015"/>
              </a:xfrm>
              <a:prstGeom prst="rect">
                <a:avLst/>
              </a:prstGeom>
              <a:noFill/>
              <a:ln/>
            </p:spPr>
            <p:txBody>
              <a:bodyPr wrap="none" lIns="0" tIns="0" rIns="0" bIns="0" rtlCol="0" anchor="t"/>
              <a:lstStyle/>
              <a:p>
                <a:pPr algn="l" latinLnBrk="1">
                  <a:lnSpc>
                    <a:spcPts val="4300"/>
                  </a:lnSpc>
                </a:pPr>
                <a:r>
                  <a:rPr lang="en-US" altLang="zh-CN" sz="1800" b="0" i="0" dirty="0">
                    <a:solidFill>
                      <a:srgbClr val="000000"/>
                    </a:solidFill>
                    <a:latin typeface="微软雅黑" pitchFamily="34" charset="0"/>
                    <a:ea typeface="微软雅黑" pitchFamily="34" charset="-122"/>
                    <a:cs typeface="微软雅黑" pitchFamily="34" charset="-120"/>
                  </a:rPr>
                  <a:t>【解析】当车速为</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m:rPr>
                                <m:sty m:val="p"/>
                              </m:rPr>
                              <a:rPr lang="en-US" altLang="zh-CN" sz="1800" b="0" i="0">
                                <a:solidFill>
                                  <a:srgbClr val="000000"/>
                                </a:solidFill>
                                <a:latin typeface="Cambria Math" pitchFamily="34" charset="0"/>
                                <a:ea typeface="Cambria Math" pitchFamily="34" charset="-122"/>
                                <a:cs typeface="Cambria Math" pitchFamily="34" charset="-120"/>
                              </a:rPr>
                              <m:t>m</m:t>
                            </m:r>
                          </m:sub>
                        </m:sSub>
                      </m:num>
                      <m:den>
                        <m:r>
                          <a:rPr lang="en-US" altLang="zh-CN" sz="1800" b="0" i="0">
                            <a:solidFill>
                              <a:srgbClr val="000000"/>
                            </a:solidFill>
                            <a:latin typeface="Cambria Math" pitchFamily="34" charset="0"/>
                            <a:ea typeface="Cambria Math" pitchFamily="34" charset="-122"/>
                            <a:cs typeface="Cambria Math" pitchFamily="34" charset="-120"/>
                          </a:rPr>
                          <m:t>2</m:t>
                        </m:r>
                      </m:den>
                    </m:f>
                  </m:oMath>
                </a14:m>
                <a:r>
                  <a:rPr lang="en-US" altLang="zh-CN" sz="1800" b="0" i="0" dirty="0">
                    <a:solidFill>
                      <a:srgbClr val="000000"/>
                    </a:solidFill>
                    <a:latin typeface="微软雅黑" pitchFamily="34" charset="0"/>
                    <a:ea typeface="微软雅黑" pitchFamily="34" charset="-122"/>
                    <a:cs typeface="微软雅黑" pitchFamily="34" charset="-120"/>
                  </a:rPr>
                  <a:t>时，</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𝑃</m:t>
                        </m:r>
                      </m:e>
                      <m:sub>
                        <m:r>
                          <a:rPr lang="en-US" altLang="zh-CN" sz="1800" b="0" i="0">
                            <a:solidFill>
                              <a:srgbClr val="000000"/>
                            </a:solidFill>
                            <a:latin typeface="Cambria Math" pitchFamily="34" charset="0"/>
                            <a:ea typeface="Cambria Math" pitchFamily="34" charset="-122"/>
                            <a:cs typeface="Cambria Math" pitchFamily="34" charset="-120"/>
                          </a:rPr>
                          <m:t>0</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a:rPr lang="en-US" altLang="zh-CN" sz="1800" b="0" i="0">
                            <a:solidFill>
                              <a:srgbClr val="000000"/>
                            </a:solidFill>
                            <a:latin typeface="Cambria Math" pitchFamily="34" charset="0"/>
                            <a:ea typeface="Cambria Math" pitchFamily="34" charset="-122"/>
                            <a:cs typeface="Cambria Math" pitchFamily="34" charset="-120"/>
                          </a:rPr>
                          <m:t>1</m:t>
                        </m:r>
                      </m:sub>
                    </m:sSub>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m:rPr>
                                <m:sty m:val="p"/>
                              </m:rPr>
                              <a:rPr lang="en-US" altLang="zh-CN" sz="1800" b="0" i="0">
                                <a:solidFill>
                                  <a:srgbClr val="000000"/>
                                </a:solidFill>
                                <a:latin typeface="Cambria Math" pitchFamily="34" charset="0"/>
                                <a:ea typeface="Cambria Math" pitchFamily="34" charset="-122"/>
                                <a:cs typeface="Cambria Math" pitchFamily="34" charset="-120"/>
                              </a:rPr>
                              <m:t>m</m:t>
                            </m:r>
                          </m:sub>
                        </m:sSub>
                      </m:num>
                      <m:den>
                        <m:r>
                          <a:rPr lang="en-US" altLang="zh-CN" sz="1800" b="0" i="0">
                            <a:solidFill>
                              <a:srgbClr val="000000"/>
                            </a:solidFill>
                            <a:latin typeface="Cambria Math" pitchFamily="34" charset="0"/>
                            <a:ea typeface="Cambria Math" pitchFamily="34" charset="-122"/>
                            <a:cs typeface="Cambria Math" pitchFamily="34" charset="-120"/>
                          </a:rPr>
                          <m:t>2</m:t>
                        </m:r>
                      </m:den>
                    </m:f>
                  </m:oMath>
                </a14:m>
                <a:r>
                  <a:rPr lang="en-US" altLang="zh-CN" sz="1800" b="0" i="0" dirty="0">
                    <a:solidFill>
                      <a:srgbClr val="000000"/>
                    </a:solidFill>
                    <a:latin typeface="微软雅黑" pitchFamily="34" charset="0"/>
                    <a:ea typeface="微软雅黑" pitchFamily="34" charset="-122"/>
                    <a:cs typeface="微软雅黑" pitchFamily="34" charset="-120"/>
                  </a:rPr>
                  <a:t>,又由牛顿第二定律</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𝑓</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800" b="0" i="0" dirty="0">
                    <a:solidFill>
                      <a:srgbClr val="000000"/>
                    </a:solidFill>
                    <a:latin typeface="微软雅黑" pitchFamily="34" charset="0"/>
                    <a:ea typeface="微软雅黑" pitchFamily="34" charset="-122"/>
                    <a:cs typeface="微软雅黑" pitchFamily="34" charset="-120"/>
                  </a:rPr>
                  <a:t>,联立解得</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=2</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1800" b="0" i="0">
                            <a:solidFill>
                              <a:srgbClr val="000000"/>
                            </a:solidFill>
                            <a:latin typeface="Cambria Math" pitchFamily="34" charset="0"/>
                            <a:ea typeface="Cambria Math" pitchFamily="34" charset="-122"/>
                            <a:cs typeface="Cambria Math" pitchFamily="34" charset="-120"/>
                          </a:rPr>
                          <m:t>s</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p:txBody>
          </p:sp>
        </mc:Choice>
        <mc:Fallback>
          <p:sp>
            <p:nvSpPr>
              <p:cNvPr id="4" name="QO_5_AS.72_1#64f1f1449?vop=1&amp;pid=0703bd8ce&amp;color=0,0,0&amp;vtp=1&amp;bbb=1"/>
              <p:cNvSpPr>
                <a:spLocks noRot="1" noChangeAspect="1" noMove="1" noResize="1" noEditPoints="1" noAdjustHandles="1" noChangeArrowheads="1" noChangeShapeType="1" noTextEdit="1"/>
              </p:cNvSpPr>
              <p:nvPr/>
            </p:nvSpPr>
            <p:spPr>
              <a:xfrm>
                <a:off x="832104" y="2378584"/>
                <a:ext cx="10533888" cy="501015"/>
              </a:xfrm>
              <a:prstGeom prst="rect">
                <a:avLst/>
              </a:prstGeom>
              <a:blipFill>
                <a:blip r:embed="rId5"/>
                <a:stretch>
                  <a:fillRect l="-1389" b="-1707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name="Slide 31&amp;si=31">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73_1#982349e73?vop=1&amp;pid=0703bd8ce&amp;color=0,0,0&amp;vtp=1&amp;bt=1&amp;bbb=1&amp;hb=1"/>
              <p:cNvSpPr/>
              <p:nvPr/>
            </p:nvSpPr>
            <p:spPr>
              <a:xfrm>
                <a:off x="832104" y="1512000"/>
                <a:ext cx="10533888" cy="7734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（3）如果汽车从静止开始以</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=3</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1800" b="0" i="0">
                            <a:solidFill>
                              <a:srgbClr val="000000"/>
                            </a:solidFill>
                            <a:latin typeface="Cambria Math" pitchFamily="34" charset="0"/>
                            <a:ea typeface="Cambria Math" pitchFamily="34" charset="-122"/>
                            <a:cs typeface="Cambria Math" pitchFamily="34" charset="-120"/>
                          </a:rPr>
                          <m:t>s</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做匀加速直线运动，在不超过额定功率的前提下</a:t>
                </a:r>
                <a:r>
                  <a:rPr lang="en-US" altLang="zh-CN" sz="1800" b="0" i="0">
                    <a:solidFill>
                      <a:srgbClr val="000000"/>
                    </a:solidFill>
                    <a:latin typeface="微软雅黑" pitchFamily="34" charset="0"/>
                    <a:ea typeface="微软雅黑" pitchFamily="34" charset="-122"/>
                    <a:cs typeface="微软雅黑" pitchFamily="34" charset="-120"/>
                  </a:rPr>
                  <a:t>，汽车能维持匀</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加速运动的最长时间</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𝑡</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O_5_BD.73_1#982349e73?vop=1&amp;pid=0703bd8ce&amp;color=0,0,0&amp;vtp=1&amp;bt=1&amp;bbb=1&amp;hb=1"/>
              <p:cNvSpPr>
                <a:spLocks noRot="1" noChangeAspect="1" noMove="1" noResize="1" noEditPoints="1" noAdjustHandles="1" noChangeArrowheads="1" noChangeShapeType="1" noTextEdit="1"/>
              </p:cNvSpPr>
              <p:nvPr/>
            </p:nvSpPr>
            <p:spPr>
              <a:xfrm>
                <a:off x="832104" y="1512000"/>
                <a:ext cx="10533888" cy="773430"/>
              </a:xfrm>
              <a:prstGeom prst="rect">
                <a:avLst/>
              </a:prstGeom>
              <a:blipFill>
                <a:blip r:embed="rId3"/>
                <a:stretch>
                  <a:fillRect l="-1389" r="-1215" b="-18110"/>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5_AN.74_1#982349e73?vop=1&amp;pid=0703bd8ce&amp;color=0,0,0&amp;vtp=1&amp;bbb=1"/>
              <p:cNvSpPr/>
              <p:nvPr/>
            </p:nvSpPr>
            <p:spPr>
              <a:xfrm>
                <a:off x="832104" y="2295717"/>
                <a:ext cx="10533888" cy="525971"/>
              </a:xfrm>
              <a:prstGeom prst="rect">
                <a:avLst/>
              </a:prstGeom>
              <a:noFill/>
              <a:ln/>
            </p:spPr>
            <p:txBody>
              <a:bodyPr wrap="none" lIns="0" tIns="0" rIns="0" bIns="0" rtlCol="0" anchor="t"/>
              <a:lstStyle/>
              <a:p>
                <a:pPr algn="l" latinLnBrk="1">
                  <a:lnSpc>
                    <a:spcPts val="4500"/>
                  </a:lnSpc>
                </a:pPr>
                <a14:m>
                  <m:oMath xmlns:m="http://schemas.openxmlformats.org/officeDocument/2006/math">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20</m:t>
                        </m:r>
                      </m:num>
                      <m:den>
                        <m:r>
                          <a:rPr lang="en-US" altLang="zh-CN" sz="1800" b="0" i="0">
                            <a:solidFill>
                              <a:srgbClr val="FF0000"/>
                            </a:solidFill>
                            <a:latin typeface="Cambria Math" pitchFamily="34" charset="0"/>
                            <a:ea typeface="Cambria Math" pitchFamily="34" charset="-122"/>
                            <a:cs typeface="Cambria Math" pitchFamily="34" charset="-120"/>
                          </a:rPr>
                          <m:t>3</m:t>
                        </m:r>
                      </m:den>
                    </m:f>
                    <m:r>
                      <m:rPr>
                        <m:nor/>
                      </m:rPr>
                      <a:rPr lang="en-US" altLang="zh-CN" sz="1800" b="0" i="0">
                        <a:solidFill>
                          <a:srgbClr val="FF0000"/>
                        </a:solidFill>
                        <a:latin typeface="Cambria Math" pitchFamily="34" charset="0"/>
                        <a:ea typeface="Cambria Math" pitchFamily="34" charset="-122"/>
                        <a:cs typeface="Cambria Math" pitchFamily="34" charset="-120"/>
                      </a:rPr>
                      <m:t> </m:t>
                    </m:r>
                    <m:r>
                      <m:rPr>
                        <m:sty m:val="p"/>
                      </m:rPr>
                      <a:rPr lang="en-US" altLang="zh-CN" sz="1800" b="0" i="0">
                        <a:solidFill>
                          <a:srgbClr val="FF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p:sp>
            <p:nvSpPr>
              <p:cNvPr id="3" name="QO_5_AN.74_1#982349e73?vop=1&amp;pid=0703bd8ce&amp;color=0,0,0&amp;vtp=1&amp;bbb=1"/>
              <p:cNvSpPr>
                <a:spLocks noRot="1" noChangeAspect="1" noMove="1" noResize="1" noEditPoints="1" noAdjustHandles="1" noChangeArrowheads="1" noChangeShapeType="1" noTextEdit="1"/>
              </p:cNvSpPr>
              <p:nvPr/>
            </p:nvSpPr>
            <p:spPr>
              <a:xfrm>
                <a:off x="832104" y="2295717"/>
                <a:ext cx="10533888" cy="525971"/>
              </a:xfrm>
              <a:prstGeom prst="rect">
                <a:avLst/>
              </a:prstGeom>
              <a:blipFill>
                <a:blip r:embed="rId4"/>
                <a:stretch>
                  <a:fillRect l="-521" b="-10465"/>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5_AS.75_1#982349e73?vop=1&amp;pid=0703bd8ce&amp;color=0,0,0&amp;vtp=1&amp;bbb=1&amp;hb=1"/>
              <p:cNvSpPr/>
              <p:nvPr/>
            </p:nvSpPr>
            <p:spPr>
              <a:xfrm>
                <a:off x="832104" y="2832419"/>
                <a:ext cx="10533888" cy="83820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【解析】若汽车以恒定加速度</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=3</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1800" b="0" i="0">
                            <a:solidFill>
                              <a:srgbClr val="000000"/>
                            </a:solidFill>
                            <a:latin typeface="Cambria Math" pitchFamily="34" charset="0"/>
                            <a:ea typeface="Cambria Math" pitchFamily="34" charset="-122"/>
                            <a:cs typeface="Cambria Math" pitchFamily="34" charset="-120"/>
                          </a:rPr>
                          <m:t>s</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800" b="0" i="0" dirty="0">
                    <a:solidFill>
                      <a:srgbClr val="000000"/>
                    </a:solidFill>
                    <a:latin typeface="微软雅黑" pitchFamily="34" charset="0"/>
                    <a:ea typeface="微软雅黑" pitchFamily="34" charset="-122"/>
                    <a:cs typeface="微软雅黑" pitchFamily="34" charset="-120"/>
                  </a:rPr>
                  <a:t>启动，设汽车的牵引力为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a:rPr lang="en-US" altLang="zh-CN" sz="1800" b="0" i="0">
                            <a:solidFill>
                              <a:srgbClr val="000000"/>
                            </a:solidFill>
                            <a:latin typeface="Cambria Math" pitchFamily="34" charset="0"/>
                            <a:ea typeface="Cambria Math" pitchFamily="34" charset="-122"/>
                            <a:cs typeface="Cambria Math" pitchFamily="34" charset="-120"/>
                          </a:rPr>
                          <m:t>2</m:t>
                        </m:r>
                      </m:sub>
                    </m:sSub>
                  </m:oMath>
                </a14:m>
                <a:r>
                  <a:rPr lang="en-US" altLang="zh-CN" sz="1800" b="0" i="0" dirty="0">
                    <a:solidFill>
                      <a:srgbClr val="000000"/>
                    </a:solidFill>
                    <a:latin typeface="微软雅黑" pitchFamily="34" charset="0"/>
                    <a:ea typeface="微软雅黑" pitchFamily="34" charset="-122"/>
                    <a:cs typeface="微软雅黑" pitchFamily="34" charset="-120"/>
                  </a:rPr>
                  <a:t>，由牛顿第二定律</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𝑓</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,设</a:t>
                </a:r>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匀加速达到的最大速度为</a:t>
                </a:r>
                <a14:m>
                  <m:oMath xmlns:m="http://schemas.openxmlformats.org/officeDocument/2006/math">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𝑣</m:t>
                        </m:r>
                      </m:e>
                      <m:sub>
                        <m:r>
                          <a:rPr lang="en-US" altLang="zh-CN" b="0" i="0">
                            <a:solidFill>
                              <a:srgbClr val="000000"/>
                            </a:solidFill>
                            <a:latin typeface="Cambria Math" pitchFamily="34" charset="0"/>
                            <a:ea typeface="Cambria Math" pitchFamily="34" charset="-122"/>
                            <a:cs typeface="Cambria Math" pitchFamily="34" charset="-120"/>
                          </a:rPr>
                          <m:t>1</m:t>
                        </m:r>
                      </m:sub>
                    </m:sSub>
                  </m:oMath>
                </a14:m>
                <a:r>
                  <a:rPr lang="en-US" altLang="zh-CN" b="0" i="0" dirty="0">
                    <a:solidFill>
                      <a:srgbClr val="000000"/>
                    </a:solidFill>
                    <a:latin typeface="微软雅黑" pitchFamily="34" charset="0"/>
                    <a:ea typeface="微软雅黑" pitchFamily="34" charset="-122"/>
                    <a:cs typeface="微软雅黑" pitchFamily="34" charset="-120"/>
                  </a:rPr>
                  <a:t>，则有</a:t>
                </a:r>
                <a14:m>
                  <m:oMath xmlns:m="http://schemas.openxmlformats.org/officeDocument/2006/math">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𝑃</m:t>
                        </m:r>
                      </m:e>
                      <m:sub>
                        <m:r>
                          <a:rPr lang="en-US" altLang="zh-CN" b="0" i="0">
                            <a:solidFill>
                              <a:srgbClr val="000000"/>
                            </a:solidFill>
                            <a:latin typeface="Cambria Math" pitchFamily="34" charset="0"/>
                            <a:ea typeface="Cambria Math" pitchFamily="34" charset="-122"/>
                            <a:cs typeface="Cambria Math" pitchFamily="34" charset="-120"/>
                          </a:rPr>
                          <m:t>0</m:t>
                        </m:r>
                      </m:sub>
                    </m:sSub>
                    <m:r>
                      <a:rPr lang="en-US" altLang="zh-CN" b="0" i="0">
                        <a:solidFill>
                          <a:srgbClr val="000000"/>
                        </a:solidFill>
                        <a:latin typeface="Cambria Math" pitchFamily="34" charset="0"/>
                        <a:ea typeface="Cambria Math" pitchFamily="34" charset="-122"/>
                        <a:cs typeface="Cambria Math" pitchFamily="34" charset="-120"/>
                      </a:rPr>
                      <m:t>=</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𝐹</m:t>
                        </m:r>
                      </m:e>
                      <m:sub>
                        <m:r>
                          <a:rPr lang="en-US" altLang="zh-CN" b="0" i="0">
                            <a:solidFill>
                              <a:srgbClr val="000000"/>
                            </a:solidFill>
                            <a:latin typeface="Cambria Math" pitchFamily="34" charset="0"/>
                            <a:ea typeface="Cambria Math" pitchFamily="34" charset="-122"/>
                            <a:cs typeface="Cambria Math" pitchFamily="34" charset="-120"/>
                          </a:rPr>
                          <m:t>2</m:t>
                        </m:r>
                      </m:sub>
                    </m:sSub>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𝑣</m:t>
                        </m:r>
                      </m:e>
                      <m:sub>
                        <m:r>
                          <a:rPr lang="en-US" altLang="zh-CN" b="0" i="0">
                            <a:solidFill>
                              <a:srgbClr val="000000"/>
                            </a:solidFill>
                            <a:latin typeface="Cambria Math" pitchFamily="34" charset="0"/>
                            <a:ea typeface="Cambria Math" pitchFamily="34" charset="-122"/>
                            <a:cs typeface="Cambria Math" pitchFamily="34" charset="-120"/>
                          </a:rPr>
                          <m:t>1</m:t>
                        </m:r>
                      </m:sub>
                    </m:sSub>
                  </m:oMath>
                </a14:m>
                <a:r>
                  <a:rPr lang="en-US" altLang="zh-CN" b="0" i="0" dirty="0">
                    <a:solidFill>
                      <a:srgbClr val="000000"/>
                    </a:solidFill>
                    <a:latin typeface="微软雅黑" pitchFamily="34" charset="0"/>
                    <a:ea typeface="微软雅黑" pitchFamily="34" charset="-122"/>
                    <a:cs typeface="微软雅黑" pitchFamily="34" charset="-120"/>
                  </a:rPr>
                  <a:t>,又</a:t>
                </a:r>
                <a14:m>
                  <m:oMath xmlns:m="http://schemas.openxmlformats.org/officeDocument/2006/math">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𝑣</m:t>
                        </m:r>
                      </m:e>
                      <m:sub>
                        <m:r>
                          <a:rPr lang="en-US" altLang="zh-CN" b="0" i="0">
                            <a:solidFill>
                              <a:srgbClr val="000000"/>
                            </a:solidFill>
                            <a:latin typeface="Cambria Math" pitchFamily="34" charset="0"/>
                            <a:ea typeface="Cambria Math" pitchFamily="34" charset="-122"/>
                            <a:cs typeface="Cambria Math" pitchFamily="34" charset="-120"/>
                          </a:rPr>
                          <m:t>1</m:t>
                        </m:r>
                      </m:sub>
                    </m:sSub>
                    <m:r>
                      <a:rPr lang="en-US" altLang="zh-CN" b="0" i="0">
                        <a:solidFill>
                          <a:srgbClr val="000000"/>
                        </a:solidFill>
                        <a:latin typeface="Cambria Math" pitchFamily="34" charset="0"/>
                        <a:ea typeface="Cambria Math" pitchFamily="34" charset="-122"/>
                        <a:cs typeface="Cambria Math" pitchFamily="34" charset="-120"/>
                      </a:rPr>
                      <m:t>=</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𝑎</m:t>
                        </m:r>
                      </m:e>
                      <m:sub>
                        <m:r>
                          <a:rPr lang="en-US" altLang="zh-CN" b="0" i="0">
                            <a:solidFill>
                              <a:srgbClr val="000000"/>
                            </a:solidFill>
                            <a:latin typeface="Cambria Math" pitchFamily="34" charset="0"/>
                            <a:ea typeface="Cambria Math" pitchFamily="34" charset="-122"/>
                            <a:cs typeface="Cambria Math" pitchFamily="34" charset="-120"/>
                          </a:rPr>
                          <m:t>2</m:t>
                        </m:r>
                      </m:sub>
                    </m:sSub>
                    <m:r>
                      <a:rPr lang="en-US" altLang="zh-CN" b="0" i="0">
                        <a:solidFill>
                          <a:srgbClr val="000000"/>
                        </a:solidFill>
                        <a:latin typeface="Cambria Math" pitchFamily="34" charset="0"/>
                        <a:ea typeface="Cambria Math" pitchFamily="34" charset="-122"/>
                        <a:cs typeface="Cambria Math" pitchFamily="34" charset="-120"/>
                      </a:rPr>
                      <m:t>𝑡</m:t>
                    </m:r>
                  </m:oMath>
                </a14:m>
                <a:r>
                  <a:rPr lang="en-US" altLang="zh-CN" b="0" i="0" dirty="0">
                    <a:solidFill>
                      <a:srgbClr val="000000"/>
                    </a:solidFill>
                    <a:latin typeface="微软雅黑" pitchFamily="34" charset="0"/>
                    <a:ea typeface="微软雅黑" pitchFamily="34" charset="-122"/>
                    <a:cs typeface="微软雅黑" pitchFamily="34" charset="-120"/>
                  </a:rPr>
                  <a:t>,解得</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𝑡</m:t>
                    </m:r>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20</m:t>
                        </m:r>
                      </m:num>
                      <m:den>
                        <m:r>
                          <a:rPr lang="en-US" altLang="zh-CN" b="0" i="0">
                            <a:solidFill>
                              <a:srgbClr val="000000"/>
                            </a:solidFill>
                            <a:latin typeface="Cambria Math" pitchFamily="34" charset="0"/>
                            <a:ea typeface="Cambria Math" pitchFamily="34" charset="-122"/>
                            <a:cs typeface="Cambria Math" pitchFamily="34" charset="-120"/>
                          </a:rPr>
                          <m:t>3</m:t>
                        </m:r>
                      </m:den>
                    </m:f>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4" name="QO_5_AS.75_1#982349e73?vop=1&amp;pid=0703bd8ce&amp;color=0,0,0&amp;vtp=1&amp;bbb=1&amp;hb=1"/>
              <p:cNvSpPr>
                <a:spLocks noRot="1" noChangeAspect="1" noMove="1" noResize="1" noEditPoints="1" noAdjustHandles="1" noChangeArrowheads="1" noChangeShapeType="1" noTextEdit="1"/>
              </p:cNvSpPr>
              <p:nvPr/>
            </p:nvSpPr>
            <p:spPr>
              <a:xfrm>
                <a:off x="832104" y="2832419"/>
                <a:ext cx="10533888" cy="838200"/>
              </a:xfrm>
              <a:prstGeom prst="rect">
                <a:avLst/>
              </a:prstGeom>
              <a:blipFill>
                <a:blip r:embed="rId5"/>
                <a:stretch>
                  <a:fillRect l="-1389" r="-231" b="-9489"/>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33.xml><?xml version="1.0" encoding="utf-8"?>
<p:sld xmlns:a="http://schemas.openxmlformats.org/drawingml/2006/main" xmlns:r="http://schemas.openxmlformats.org/officeDocument/2006/relationships" xmlns:p="http://schemas.openxmlformats.org/presentationml/2006/main">
  <p:cSld name="Slide 32&amp;si=32">
    <p:spTree>
      <p:nvGrpSpPr>
        <p:cNvPr id="1" name=""/>
        <p:cNvGrpSpPr/>
        <p:nvPr/>
      </p:nvGrpSpPr>
      <p:grpSpPr>
        <a:xfrm>
          <a:off x="0" y="0"/>
          <a:ext cx="0" cy="0"/>
          <a:chOff x="0" y="0"/>
          <a:chExt cx="0" cy="0"/>
        </a:xfrm>
      </p:grpSpPr>
      <p:pic>
        <p:nvPicPr>
          <p:cNvPr id="2" name="QO_4_BD.76_1#a9b78f858?htil=9&amp;vop=1&amp;pid=56cb90b37&amp;color=0,0,0&amp;tib=255,255,255&amp;vtp=1&amp;hs=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136467" y="1594296"/>
            <a:ext cx="2194560" cy="126187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O_4_BD.76_2#a9b78f858?htil=9&amp;vop=1&amp;pid=56cb90b37&amp;color=0,0,0&amp;vtp=1&amp;bt=1&amp;bbb=1&amp;hb=1&amp;hs=1"/>
              <p:cNvSpPr/>
              <p:nvPr/>
            </p:nvSpPr>
            <p:spPr>
              <a:xfrm>
                <a:off x="832104" y="1512000"/>
                <a:ext cx="8211312" cy="16116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14.</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本小题</a:t>
                </a:r>
                <a:r>
                  <a:rPr lang="en-US" altLang="zh-CN" sz="1800" b="0" i="0" dirty="0">
                    <a:solidFill>
                      <a:srgbClr val="000000"/>
                    </a:solidFill>
                    <a:latin typeface="微软雅黑" pitchFamily="34" charset="0"/>
                    <a:ea typeface="微软雅黑" pitchFamily="34" charset="-122"/>
                    <a:cs typeface="微软雅黑" pitchFamily="34" charset="-120"/>
                  </a:rPr>
                  <a:t>12</a:t>
                </a:r>
                <a:r>
                  <a:rPr lang="en-US" altLang="zh-CN" sz="1800" b="0" i="0" dirty="0">
                    <a:solidFill>
                      <a:srgbClr val="000000"/>
                    </a:solidFill>
                    <a:latin typeface="微软雅黑" pitchFamily="34" charset="0"/>
                    <a:ea typeface="楷体" pitchFamily="34" charset="-122"/>
                    <a:cs typeface="微软雅黑" pitchFamily="34" charset="-120"/>
                  </a:rPr>
                  <a:t>分</a:t>
                </a:r>
                <a:r>
                  <a:rPr lang="en-US" altLang="zh-CN" sz="1800" b="0" i="0" dirty="0">
                    <a:solidFill>
                      <a:srgbClr val="000000"/>
                    </a:solidFill>
                    <a:latin typeface="微软雅黑" pitchFamily="34" charset="0"/>
                    <a:ea typeface="微软雅黑" pitchFamily="34" charset="-122"/>
                    <a:cs typeface="微软雅黑" pitchFamily="34" charset="-120"/>
                  </a:rPr>
                  <a:t>）如图所示，在竖直方向上</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两物体通过劲度系数为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𝑘</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的轻</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质弹簧相连</a:t>
                </a:r>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放在水平地面上，</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800" b="0" i="0" dirty="0">
                    <a:solidFill>
                      <a:srgbClr val="000000"/>
                    </a:solidFill>
                    <a:latin typeface="微软雅黑" pitchFamily="34" charset="0"/>
                    <a:ea typeface="微软雅黑" pitchFamily="34" charset="-122"/>
                    <a:cs typeface="微软雅黑" pitchFamily="34" charset="-120"/>
                  </a:rPr>
                  <a:t>两物体通过绕过轻质定滑轮的细线相连，</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b="0" i="0" kern="0" spc="-99900">
                  <a:solidFill>
                    <a:srgbClr val="FFFFFF"/>
                  </a:solidFill>
                  <a:latin typeface="微软雅黑" pitchFamily="34" charset="0"/>
                  <a:ea typeface="微软雅黑" pitchFamily="34" charset="-122"/>
                  <a:cs typeface="微软雅黑" pitchFamily="34" charset="-120"/>
                </a:endParaRP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放在固定的足够长的光滑斜面上</a:t>
                </a:r>
                <a:r>
                  <a:rPr lang="en-US" altLang="zh-CN" sz="1800" b="0" i="0" dirty="0">
                    <a:solidFill>
                      <a:srgbClr val="000000"/>
                    </a:solidFill>
                    <a:latin typeface="微软雅黑" pitchFamily="34" charset="0"/>
                    <a:ea typeface="微软雅黑" pitchFamily="34" charset="-122"/>
                    <a:cs typeface="微软雅黑" pitchFamily="34" charset="-120"/>
                  </a:rPr>
                  <a:t>.用手拿住</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，使细线刚刚拉直但无拉力作用</a:t>
                </a:r>
                <a:r>
                  <a:rPr lang="en-US" altLang="zh-CN" sz="1800" b="0" i="0">
                    <a:solidFill>
                      <a:srgbClr val="000000"/>
                    </a:solidFill>
                    <a:latin typeface="微软雅黑" pitchFamily="34" charset="0"/>
                    <a:ea typeface="微软雅黑" pitchFamily="34" charset="-122"/>
                    <a:cs typeface="微软雅黑" pitchFamily="34" charset="-120"/>
                  </a:rPr>
                  <a:t>，并保</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证</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𝑂𝐵</m:t>
                    </m:r>
                  </m:oMath>
                </a14:m>
                <a:r>
                  <a:rPr lang="en-US" altLang="zh-CN" b="0" i="0" dirty="0">
                    <a:solidFill>
                      <a:srgbClr val="000000"/>
                    </a:solidFill>
                    <a:latin typeface="微软雅黑" pitchFamily="34" charset="0"/>
                    <a:ea typeface="微软雅黑" pitchFamily="34" charset="-122"/>
                    <a:cs typeface="微软雅黑" pitchFamily="34" charset="-120"/>
                  </a:rPr>
                  <a:t>段的细线竖直、</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𝑂𝐶</m:t>
                    </m:r>
                  </m:oMath>
                </a14:m>
                <a:r>
                  <a:rPr lang="en-US" altLang="zh-CN" b="0" i="0" dirty="0">
                    <a:solidFill>
                      <a:srgbClr val="000000"/>
                    </a:solidFill>
                    <a:latin typeface="微软雅黑" pitchFamily="34" charset="0"/>
                    <a:ea typeface="微软雅黑" pitchFamily="34" charset="-122"/>
                    <a:cs typeface="微软雅黑" pitchFamily="34" charset="-120"/>
                  </a:rPr>
                  <a:t>段的细线与斜面平行.已知</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𝐴</m:t>
                    </m:r>
                  </m:oMath>
                </a14:m>
                <a:r>
                  <a:rPr lang="en-US" altLang="zh-CN"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𝐵</m:t>
                    </m:r>
                  </m:oMath>
                </a14:m>
                <a:r>
                  <a:rPr lang="en-US" altLang="zh-CN" b="0" i="0" dirty="0">
                    <a:solidFill>
                      <a:srgbClr val="000000"/>
                    </a:solidFill>
                    <a:latin typeface="微软雅黑" pitchFamily="34" charset="0"/>
                    <a:ea typeface="微软雅黑" pitchFamily="34" charset="-122"/>
                    <a:cs typeface="微软雅黑" pitchFamily="34" charset="-120"/>
                  </a:rPr>
                  <a:t>的质量均为</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𝑚</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a:solidFill>
                      <a:srgbClr val="000000"/>
                    </a:solidFill>
                    <a:latin typeface="微软雅黑" pitchFamily="34" charset="0"/>
                    <a:ea typeface="微软雅黑" pitchFamily="34" charset="-122"/>
                    <a:cs typeface="微软雅黑" pitchFamily="34" charset="-120"/>
                  </a:rPr>
                  <a:t>，斜面倾角</a:t>
                </a:r>
                <a:endParaRPr lang="en-US" altLang="zh-CN" dirty="0"/>
              </a:p>
            </p:txBody>
          </p:sp>
        </mc:Choice>
        <mc:Fallback>
          <p:sp>
            <p:nvSpPr>
              <p:cNvPr id="3" name="QO_4_BD.76_2#a9b78f858?htil=9&amp;vop=1&amp;pid=56cb90b37&amp;color=0,0,0&amp;vtp=1&amp;bt=1&amp;bbb=1&amp;hb=1&amp;hs=1"/>
              <p:cNvSpPr>
                <a:spLocks noRot="1" noChangeAspect="1" noMove="1" noResize="1" noEditPoints="1" noAdjustHandles="1" noChangeArrowheads="1" noChangeShapeType="1" noTextEdit="1"/>
              </p:cNvSpPr>
              <p:nvPr/>
            </p:nvSpPr>
            <p:spPr>
              <a:xfrm>
                <a:off x="832104" y="1512000"/>
                <a:ext cx="8211312" cy="1611630"/>
              </a:xfrm>
              <a:prstGeom prst="rect">
                <a:avLst/>
              </a:prstGeom>
              <a:blipFill>
                <a:blip r:embed="rId4"/>
                <a:stretch>
                  <a:fillRect l="-1782" r="-1856" b="-9091"/>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5_BD.77_1#2c898dd28?vop=1&amp;pid=a9b78f858&amp;color=0,0,0&amp;vtp=1&amp;bbb=1"/>
              <p:cNvSpPr/>
              <p:nvPr/>
            </p:nvSpPr>
            <p:spPr>
              <a:xfrm>
                <a:off x="832104" y="3937890"/>
                <a:ext cx="10533888" cy="363855"/>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（1）从开始到物体</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刚要离开地面的过程中，物体</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沿斜面下滑的距离；</a:t>
                </a:r>
                <a:endParaRPr lang="en-US" altLang="zh-CN" sz="1800" dirty="0"/>
              </a:p>
            </p:txBody>
          </p:sp>
        </mc:Choice>
        <mc:Fallback>
          <p:sp>
            <p:nvSpPr>
              <p:cNvPr id="4" name="QO_5_BD.77_1#2c898dd28?vop=1&amp;pid=a9b78f858&amp;color=0,0,0&amp;vtp=1&amp;bbb=1"/>
              <p:cNvSpPr>
                <a:spLocks noRot="1" noChangeAspect="1" noMove="1" noResize="1" noEditPoints="1" noAdjustHandles="1" noChangeArrowheads="1" noChangeShapeType="1" noTextEdit="1"/>
              </p:cNvSpPr>
              <p:nvPr/>
            </p:nvSpPr>
            <p:spPr>
              <a:xfrm>
                <a:off x="832104" y="3937890"/>
                <a:ext cx="10533888" cy="363855"/>
              </a:xfrm>
              <a:prstGeom prst="rect">
                <a:avLst/>
              </a:prstGeom>
              <a:blipFill>
                <a:blip r:embed="rId5"/>
                <a:stretch>
                  <a:fillRect l="-1389" b="-36667"/>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O_5_AN.78_1#2c898dd28?vop=1&amp;pid=a9b78f858&amp;color=0,0,0&amp;vtp=1&amp;bbb=1"/>
              <p:cNvSpPr/>
              <p:nvPr/>
            </p:nvSpPr>
            <p:spPr>
              <a:xfrm>
                <a:off x="832104" y="4311207"/>
                <a:ext cx="10533888" cy="525971"/>
              </a:xfrm>
              <a:prstGeom prst="rect">
                <a:avLst/>
              </a:prstGeom>
              <a:noFill/>
              <a:ln/>
            </p:spPr>
            <p:txBody>
              <a:bodyPr wrap="none" lIns="0" tIns="0" rIns="0" bIns="0" rtlCol="0" anchor="t"/>
              <a:lstStyle/>
              <a:p>
                <a:pPr algn="l" latinLnBrk="1">
                  <a:lnSpc>
                    <a:spcPts val="4500"/>
                  </a:lnSpc>
                </a:pPr>
                <a14:m>
                  <m:oMath xmlns:m="http://schemas.openxmlformats.org/officeDocument/2006/math">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2</m:t>
                        </m:r>
                        <m:r>
                          <a:rPr lang="en-US" altLang="zh-CN" sz="1800" b="0" i="0">
                            <a:solidFill>
                              <a:srgbClr val="FF0000"/>
                            </a:solidFill>
                            <a:latin typeface="Cambria Math" pitchFamily="34" charset="0"/>
                            <a:ea typeface="Cambria Math" pitchFamily="34" charset="-122"/>
                            <a:cs typeface="Cambria Math" pitchFamily="34" charset="-120"/>
                          </a:rPr>
                          <m:t>𝑚𝑔</m:t>
                        </m:r>
                      </m:num>
                      <m:den>
                        <m:r>
                          <a:rPr lang="en-US" altLang="zh-CN" sz="1800" b="0" i="0">
                            <a:solidFill>
                              <a:srgbClr val="FF0000"/>
                            </a:solidFill>
                            <a:latin typeface="Cambria Math" pitchFamily="34" charset="0"/>
                            <a:ea typeface="Cambria Math" pitchFamily="34" charset="-122"/>
                            <a:cs typeface="Cambria Math" pitchFamily="34" charset="-120"/>
                          </a:rPr>
                          <m:t>𝑘</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p:sp>
            <p:nvSpPr>
              <p:cNvPr id="5" name="QO_5_AN.78_1#2c898dd28?vop=1&amp;pid=a9b78f858&amp;color=0,0,0&amp;vtp=1&amp;bbb=1"/>
              <p:cNvSpPr>
                <a:spLocks noRot="1" noChangeAspect="1" noMove="1" noResize="1" noEditPoints="1" noAdjustHandles="1" noChangeArrowheads="1" noChangeShapeType="1" noTextEdit="1"/>
              </p:cNvSpPr>
              <p:nvPr/>
            </p:nvSpPr>
            <p:spPr>
              <a:xfrm>
                <a:off x="832104" y="4311207"/>
                <a:ext cx="10533888" cy="525971"/>
              </a:xfrm>
              <a:prstGeom prst="rect">
                <a:avLst/>
              </a:prstGeom>
              <a:blipFill>
                <a:blip r:embed="rId6"/>
                <a:stretch>
                  <a:fillRect l="-694" b="-10345"/>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O_5_AS.79_1#2c898dd28?vop=1&amp;pid=a9b78f858&amp;color=0,0,0&amp;vtp=1&amp;bbb=1&amp;hb=1"/>
              <p:cNvSpPr/>
              <p:nvPr/>
            </p:nvSpPr>
            <p:spPr>
              <a:xfrm>
                <a:off x="832104" y="4847846"/>
                <a:ext cx="10533888" cy="83820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【解析】设开始时弹簧的压缩量为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𝐵</m:t>
                        </m:r>
                      </m:sub>
                    </m:sSub>
                  </m:oMath>
                </a14:m>
                <a:r>
                  <a:rPr lang="en-US" altLang="zh-CN" sz="1800" b="0" i="0" dirty="0">
                    <a:solidFill>
                      <a:srgbClr val="000000"/>
                    </a:solidFill>
                    <a:latin typeface="微软雅黑" pitchFamily="34" charset="0"/>
                    <a:ea typeface="微软雅黑" pitchFamily="34" charset="-122"/>
                    <a:cs typeface="微软雅黑" pitchFamily="34" charset="-120"/>
                  </a:rPr>
                  <a:t>，由题意有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𝑘</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𝐵</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𝑚𝑔</m:t>
                    </m:r>
                  </m:oMath>
                </a14:m>
                <a:r>
                  <a:rPr lang="en-US" altLang="zh-CN" sz="1800" b="0" i="0" dirty="0">
                    <a:solidFill>
                      <a:srgbClr val="000000"/>
                    </a:solidFill>
                    <a:latin typeface="微软雅黑" pitchFamily="34" charset="0"/>
                    <a:ea typeface="微软雅黑" pitchFamily="34" charset="-122"/>
                    <a:cs typeface="微软雅黑" pitchFamily="34" charset="-120"/>
                  </a:rPr>
                  <a:t>，设当</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刚刚离开地面时，弹簧的伸长量为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𝐴</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有</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𝑘</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𝑥</m:t>
                        </m:r>
                      </m:e>
                      <m:sub>
                        <m:r>
                          <a:rPr lang="en-US" altLang="zh-CN" b="0" i="0">
                            <a:solidFill>
                              <a:srgbClr val="000000"/>
                            </a:solidFill>
                            <a:latin typeface="Cambria Math" pitchFamily="34" charset="0"/>
                            <a:ea typeface="Cambria Math" pitchFamily="34" charset="-122"/>
                            <a:cs typeface="Cambria Math" pitchFamily="34" charset="-120"/>
                          </a:rPr>
                          <m:t>𝐴</m:t>
                        </m:r>
                      </m:sub>
                    </m:sSub>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𝑚𝑔</m:t>
                    </m:r>
                  </m:oMath>
                </a14:m>
                <a:r>
                  <a:rPr lang="en-US" altLang="zh-CN" b="0" i="0" dirty="0">
                    <a:solidFill>
                      <a:srgbClr val="000000"/>
                    </a:solidFill>
                    <a:latin typeface="微软雅黑" pitchFamily="34" charset="0"/>
                    <a:ea typeface="微软雅黑" pitchFamily="34" charset="-122"/>
                    <a:cs typeface="微软雅黑" pitchFamily="34" charset="-120"/>
                  </a:rPr>
                  <a:t>，当</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𝐴</m:t>
                    </m:r>
                  </m:oMath>
                </a14:m>
                <a:r>
                  <a:rPr lang="en-US" altLang="zh-CN" b="0" i="0" dirty="0">
                    <a:solidFill>
                      <a:srgbClr val="000000"/>
                    </a:solidFill>
                    <a:latin typeface="微软雅黑" pitchFamily="34" charset="0"/>
                    <a:ea typeface="微软雅黑" pitchFamily="34" charset="-122"/>
                    <a:cs typeface="微软雅黑" pitchFamily="34" charset="-120"/>
                  </a:rPr>
                  <a:t>刚要离开地面时，</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𝐵</m:t>
                    </m:r>
                  </m:oMath>
                </a14:m>
                <a:r>
                  <a:rPr lang="en-US" altLang="zh-CN" b="0" i="0" dirty="0">
                    <a:solidFill>
                      <a:srgbClr val="000000"/>
                    </a:solidFill>
                    <a:latin typeface="微软雅黑" pitchFamily="34" charset="0"/>
                    <a:ea typeface="微软雅黑" pitchFamily="34" charset="-122"/>
                    <a:cs typeface="微软雅黑" pitchFamily="34" charset="-120"/>
                  </a:rPr>
                  <a:t>上升的距离即为</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𝐶</m:t>
                    </m:r>
                  </m:oMath>
                </a14:m>
                <a:r>
                  <a:rPr lang="en-US" altLang="zh-CN" b="0" i="0" dirty="0">
                    <a:solidFill>
                      <a:srgbClr val="000000"/>
                    </a:solidFill>
                    <a:latin typeface="微软雅黑" pitchFamily="34" charset="0"/>
                    <a:ea typeface="微软雅黑" pitchFamily="34" charset="-122"/>
                    <a:cs typeface="微软雅黑" pitchFamily="34" charset="-120"/>
                  </a:rPr>
                  <a:t>沿斜面下滑的距离，</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h</m:t>
                    </m:r>
                    <m:r>
                      <a:rPr lang="en-US" altLang="zh-CN" b="0" i="0">
                        <a:solidFill>
                          <a:srgbClr val="000000"/>
                        </a:solidFill>
                        <a:latin typeface="Cambria Math" pitchFamily="34" charset="0"/>
                        <a:ea typeface="Cambria Math" pitchFamily="34" charset="-122"/>
                        <a:cs typeface="Cambria Math" pitchFamily="34" charset="-120"/>
                      </a:rPr>
                      <m:t>=</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𝑥</m:t>
                        </m:r>
                      </m:e>
                      <m:sub>
                        <m:r>
                          <a:rPr lang="en-US" altLang="zh-CN" b="0" i="0">
                            <a:solidFill>
                              <a:srgbClr val="000000"/>
                            </a:solidFill>
                            <a:latin typeface="Cambria Math" pitchFamily="34" charset="0"/>
                            <a:ea typeface="Cambria Math" pitchFamily="34" charset="-122"/>
                            <a:cs typeface="Cambria Math" pitchFamily="34" charset="-120"/>
                          </a:rPr>
                          <m:t>𝐴</m:t>
                        </m:r>
                      </m:sub>
                    </m:sSub>
                    <m:r>
                      <a:rPr lang="en-US" altLang="zh-CN" b="0" i="0">
                        <a:solidFill>
                          <a:srgbClr val="000000"/>
                        </a:solidFill>
                        <a:latin typeface="Cambria Math" pitchFamily="34" charset="0"/>
                        <a:ea typeface="Cambria Math" pitchFamily="34" charset="-122"/>
                        <a:cs typeface="Cambria Math" pitchFamily="34" charset="-120"/>
                      </a:rPr>
                      <m:t>+</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𝑥</m:t>
                        </m:r>
                      </m:e>
                      <m:sub>
                        <m:r>
                          <a:rPr lang="en-US" altLang="zh-CN" b="0" i="0">
                            <a:solidFill>
                              <a:srgbClr val="000000"/>
                            </a:solidFill>
                            <a:latin typeface="Cambria Math" pitchFamily="34" charset="0"/>
                            <a:ea typeface="Cambria Math" pitchFamily="34" charset="-122"/>
                            <a:cs typeface="Cambria Math" pitchFamily="34" charset="-120"/>
                          </a:rPr>
                          <m:t>𝐵</m:t>
                        </m:r>
                      </m:sub>
                    </m:sSub>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2</m:t>
                        </m:r>
                        <m:r>
                          <a:rPr lang="en-US" altLang="zh-CN" b="0" i="0">
                            <a:solidFill>
                              <a:srgbClr val="000000"/>
                            </a:solidFill>
                            <a:latin typeface="Cambria Math" pitchFamily="34" charset="0"/>
                            <a:ea typeface="Cambria Math" pitchFamily="34" charset="-122"/>
                            <a:cs typeface="Cambria Math" pitchFamily="34" charset="-120"/>
                          </a:rPr>
                          <m:t>𝑚𝑔</m:t>
                        </m:r>
                      </m:num>
                      <m:den>
                        <m:r>
                          <a:rPr lang="en-US" altLang="zh-CN" b="0" i="0">
                            <a:solidFill>
                              <a:srgbClr val="000000"/>
                            </a:solidFill>
                            <a:latin typeface="Cambria Math" pitchFamily="34" charset="0"/>
                            <a:ea typeface="Cambria Math" pitchFamily="34" charset="-122"/>
                            <a:cs typeface="Cambria Math" pitchFamily="34" charset="-120"/>
                          </a:rPr>
                          <m:t>𝑘</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6" name="QO_5_AS.79_1#2c898dd28?vop=1&amp;pid=a9b78f858&amp;color=0,0,0&amp;vtp=1&amp;bbb=1&amp;hb=1"/>
              <p:cNvSpPr>
                <a:spLocks noRot="1" noChangeAspect="1" noMove="1" noResize="1" noEditPoints="1" noAdjustHandles="1" noChangeArrowheads="1" noChangeShapeType="1" noTextEdit="1"/>
              </p:cNvSpPr>
              <p:nvPr/>
            </p:nvSpPr>
            <p:spPr>
              <a:xfrm>
                <a:off x="832104" y="4847846"/>
                <a:ext cx="10533888" cy="838200"/>
              </a:xfrm>
              <a:prstGeom prst="rect">
                <a:avLst/>
              </a:prstGeom>
              <a:blipFill>
                <a:blip r:embed="rId7"/>
                <a:stretch>
                  <a:fillRect l="-1389" r="-1678" b="-9420"/>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7" name="QO_4_BD.76_2#a9b78f858?htil=9&amp;vop=1&amp;pid=56cb90b37&amp;color=0,0,0&amp;vtp=1&amp;bt=1&amp;bbb=1&amp;hb=1&amp;hs=1">
                <a:extLst>
                  <a:ext uri="{FF2B5EF4-FFF2-40B4-BE49-F238E27FC236}">
                    <a16:creationId xmlns:a16="http://schemas.microsoft.com/office/drawing/2014/main" id="{4953AE8C-EFBA-167A-94B1-AA5E57D2E596}"/>
                  </a:ext>
                </a:extLst>
              </p:cNvPr>
              <p:cNvSpPr/>
              <p:nvPr/>
            </p:nvSpPr>
            <p:spPr>
              <a:xfrm>
                <a:off x="832104" y="3114232"/>
                <a:ext cx="10536017" cy="773430"/>
              </a:xfrm>
              <a:prstGeom prst="rect">
                <a:avLst/>
              </a:prstGeom>
              <a:noFill/>
              <a:ln/>
            </p:spPr>
            <p:txBody>
              <a:bodyPr wrap="none" lIns="0" tIns="0" rIns="0" bIns="0" rtlCol="0" anchor="t"/>
              <a:lstStyle/>
              <a:p>
                <a:pPr latinLnBrk="1">
                  <a:lnSpc>
                    <a:spcPts val="33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𝜃</m:t>
                    </m:r>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37</m:t>
                        </m:r>
                      </m:e>
                      <m:sup>
                        <m:r>
                          <a:rPr lang="en-US" altLang="zh-CN" sz="1800" b="0" i="0">
                            <a:solidFill>
                              <a:srgbClr val="000000"/>
                            </a:solidFill>
                            <a:latin typeface="Cambria Math" pitchFamily="34" charset="0"/>
                            <a:ea typeface="Cambria Math" pitchFamily="34" charset="-122"/>
                            <a:cs typeface="Cambria Math" pitchFamily="34" charset="-120"/>
                          </a:rPr>
                          <m:t>∘</m:t>
                        </m:r>
                      </m:sup>
                    </m:sSup>
                  </m:oMath>
                </a14:m>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，重力加速度为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𝑔</m:t>
                    </m:r>
                  </m:oMath>
                </a14:m>
                <a:r>
                  <a:rPr lang="en-US" altLang="zh-CN" sz="1800" b="0" i="0" dirty="0">
                    <a:solidFill>
                      <a:srgbClr val="000000"/>
                    </a:solidFill>
                    <a:latin typeface="微软雅黑" pitchFamily="34" charset="0"/>
                    <a:ea typeface="微软雅黑" pitchFamily="34" charset="-122"/>
                    <a:cs typeface="微软雅黑" pitchFamily="34" charset="-120"/>
                  </a:rPr>
                  <a:t>，滑轮的质量和摩擦不计</a:t>
                </a:r>
                <a:r>
                  <a:rPr lang="en-US" altLang="zh-CN" sz="1800" b="0" i="0">
                    <a:solidFill>
                      <a:srgbClr val="000000"/>
                    </a:solidFill>
                    <a:latin typeface="微软雅黑" pitchFamily="34" charset="0"/>
                    <a:ea typeface="微软雅黑" pitchFamily="34" charset="-122"/>
                    <a:cs typeface="微软雅黑" pitchFamily="34" charset="-120"/>
                  </a:rPr>
                  <a:t>，开始时整个系统处于静止状态</a:t>
                </a:r>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由静止释放后沿斜</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面下滑</a:t>
                </a:r>
                <a:r>
                  <a:rPr lang="en-US" altLang="zh-CN" b="0" i="0" dirty="0">
                    <a:solidFill>
                      <a:srgbClr val="000000"/>
                    </a:solidFill>
                    <a:latin typeface="微软雅黑" pitchFamily="34" charset="0"/>
                    <a:ea typeface="微软雅黑" pitchFamily="34" charset="-122"/>
                    <a:cs typeface="微软雅黑" pitchFamily="34" charset="-120"/>
                  </a:rPr>
                  <a:t>，当</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𝐴</m:t>
                    </m:r>
                  </m:oMath>
                </a14:m>
                <a:r>
                  <a:rPr lang="en-US" altLang="zh-CN" b="0" i="0" dirty="0">
                    <a:solidFill>
                      <a:srgbClr val="000000"/>
                    </a:solidFill>
                    <a:latin typeface="微软雅黑" pitchFamily="34" charset="0"/>
                    <a:ea typeface="微软雅黑" pitchFamily="34" charset="-122"/>
                    <a:cs typeface="微软雅黑" pitchFamily="34" charset="-120"/>
                  </a:rPr>
                  <a:t>刚要离开地面时，</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𝐵</m:t>
                    </m:r>
                  </m:oMath>
                </a14:m>
                <a:r>
                  <a:rPr lang="en-US" altLang="zh-CN" b="0" i="0">
                    <a:solidFill>
                      <a:srgbClr val="000000"/>
                    </a:solidFill>
                    <a:latin typeface="微软雅黑" pitchFamily="34" charset="0"/>
                    <a:ea typeface="微软雅黑" pitchFamily="34" charset="-122"/>
                    <a:cs typeface="微软雅黑" pitchFamily="34" charset="-120"/>
                  </a:rPr>
                  <a:t>的速度最大，</a:t>
                </a:r>
                <a14:m>
                  <m:oMath xmlns:m="http://schemas.openxmlformats.org/officeDocument/2006/math">
                    <m:r>
                      <m:rPr>
                        <m:sty m:val="p"/>
                      </m:rPr>
                      <a:rPr lang="en-US" altLang="zh-CN" b="0" i="0">
                        <a:solidFill>
                          <a:srgbClr val="000000"/>
                        </a:solidFill>
                        <a:latin typeface="Cambria Math" pitchFamily="34" charset="0"/>
                        <a:ea typeface="Cambria Math" pitchFamily="34" charset="-122"/>
                        <a:cs typeface="Cambria Math" pitchFamily="34" charset="-120"/>
                      </a:rPr>
                      <m:t>sin</m:t>
                    </m:r>
                    <m:r>
                      <m:rPr>
                        <m:nor/>
                      </m:rPr>
                      <a:rPr lang="en-US" altLang="zh-CN" b="0" i="0">
                        <a:solidFill>
                          <a:srgbClr val="000000"/>
                        </a:solidFill>
                        <a:latin typeface="Cambria Math" pitchFamily="34" charset="0"/>
                        <a:ea typeface="Cambria Math" pitchFamily="34" charset="-122"/>
                        <a:cs typeface="Cambria Math" pitchFamily="34" charset="-120"/>
                      </a:rPr>
                      <m:t> </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37</m:t>
                        </m:r>
                      </m:e>
                      <m:sup>
                        <m:r>
                          <a:rPr lang="en-US" altLang="zh-CN" b="0" i="0">
                            <a:solidFill>
                              <a:srgbClr val="000000"/>
                            </a:solidFill>
                            <a:latin typeface="Cambria Math" pitchFamily="34" charset="0"/>
                            <a:ea typeface="Cambria Math" pitchFamily="34" charset="-122"/>
                            <a:cs typeface="Cambria Math" pitchFamily="34" charset="-120"/>
                          </a:rPr>
                          <m:t>∘</m:t>
                        </m:r>
                      </m:sup>
                    </m:sSup>
                    <m:r>
                      <a:rPr lang="en-US" altLang="zh-CN" b="0" i="0">
                        <a:solidFill>
                          <a:srgbClr val="000000"/>
                        </a:solidFill>
                        <a:latin typeface="Cambria Math" pitchFamily="34" charset="0"/>
                        <a:ea typeface="Cambria Math" pitchFamily="34" charset="-122"/>
                        <a:cs typeface="Cambria Math" pitchFamily="34" charset="-120"/>
                      </a:rPr>
                      <m:t>=0.6</m:t>
                    </m:r>
                  </m:oMath>
                </a14:m>
                <a:r>
                  <a:rPr lang="zh-CN" altLang="en-US" b="0" i="0" kern="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b="0" i="0">
                        <a:solidFill>
                          <a:srgbClr val="000000"/>
                        </a:solidFill>
                        <a:latin typeface="Cambria Math" pitchFamily="34" charset="0"/>
                        <a:ea typeface="Cambria Math" pitchFamily="34" charset="-122"/>
                        <a:cs typeface="Cambria Math" pitchFamily="34" charset="-120"/>
                      </a:rPr>
                      <m:t>cos</m:t>
                    </m:r>
                    <m:r>
                      <m:rPr>
                        <m:nor/>
                      </m:rPr>
                      <a:rPr lang="en-US" altLang="zh-CN" b="0" i="0">
                        <a:solidFill>
                          <a:srgbClr val="000000"/>
                        </a:solidFill>
                        <a:latin typeface="Cambria Math" pitchFamily="34" charset="0"/>
                        <a:ea typeface="Cambria Math" pitchFamily="34" charset="-122"/>
                        <a:cs typeface="Cambria Math" pitchFamily="34" charset="-120"/>
                      </a:rPr>
                      <m:t> </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37</m:t>
                        </m:r>
                      </m:e>
                      <m:sup>
                        <m:r>
                          <a:rPr lang="en-US" altLang="zh-CN" b="0" i="0">
                            <a:solidFill>
                              <a:srgbClr val="000000"/>
                            </a:solidFill>
                            <a:latin typeface="Cambria Math" pitchFamily="34" charset="0"/>
                            <a:ea typeface="Cambria Math" pitchFamily="34" charset="-122"/>
                            <a:cs typeface="Cambria Math" pitchFamily="34" charset="-120"/>
                          </a:rPr>
                          <m:t>∘</m:t>
                        </m:r>
                      </m:sup>
                    </m:sSup>
                    <m:r>
                      <a:rPr lang="en-US" altLang="zh-CN" b="0" i="0">
                        <a:solidFill>
                          <a:srgbClr val="000000"/>
                        </a:solidFill>
                        <a:latin typeface="Cambria Math" pitchFamily="34" charset="0"/>
                        <a:ea typeface="Cambria Math" pitchFamily="34" charset="-122"/>
                        <a:cs typeface="Cambria Math" pitchFamily="34" charset="-120"/>
                      </a:rPr>
                      <m:t>=0.8</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，求：</a:t>
                </a:r>
                <a:endParaRPr lang="en-US" altLang="zh-CN" dirty="0"/>
              </a:p>
            </p:txBody>
          </p:sp>
        </mc:Choice>
        <mc:Fallback>
          <p:sp>
            <p:nvSpPr>
              <p:cNvPr id="7" name="QO_4_BD.76_2#a9b78f858?htil=9&amp;vop=1&amp;pid=56cb90b37&amp;color=0,0,0&amp;vtp=1&amp;bt=1&amp;bbb=1&amp;hb=1&amp;hs=1">
                <a:extLst>
                  <a:ext uri="{FF2B5EF4-FFF2-40B4-BE49-F238E27FC236}">
                    <a16:creationId xmlns:a16="http://schemas.microsoft.com/office/drawing/2014/main" id="{4953AE8C-EFBA-167A-94B1-AA5E57D2E596}"/>
                  </a:ext>
                </a:extLst>
              </p:cNvPr>
              <p:cNvSpPr>
                <a:spLocks noRot="1" noChangeAspect="1" noMove="1" noResize="1" noEditPoints="1" noAdjustHandles="1" noChangeArrowheads="1" noChangeShapeType="1" noTextEdit="1"/>
              </p:cNvSpPr>
              <p:nvPr/>
            </p:nvSpPr>
            <p:spPr>
              <a:xfrm>
                <a:off x="832104" y="3114232"/>
                <a:ext cx="10536017" cy="773430"/>
              </a:xfrm>
              <a:prstGeom prst="rect">
                <a:avLst/>
              </a:prstGeom>
              <a:blipFill>
                <a:blip r:embed="rId8"/>
                <a:stretch>
                  <a:fillRect l="-1389" r="-58" b="-1732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 calcmode="lin" valueType="num">
                                      <p:cBhvr additive="base">
                                        <p:cTn id="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8" dur="500" fill="hold"/>
                                        <p:tgtEl>
                                          <p:spTgt spid="5">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 calcmode="lin" valueType="num">
                                      <p:cBhvr additive="base">
                                        <p:cTn id="1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6">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 calcmode="lin" valueType="num">
                                      <p:cBhvr additive="base">
                                        <p:cTn id="2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6"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p:cSld name="Slide 33&amp;si=33">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80_1#dbaae7936?vop=1&amp;pid=a9b78f858&amp;color=0,0,0&amp;vtp=1&amp;bt=1&amp;bbb=1"/>
              <p:cNvSpPr/>
              <p:nvPr/>
            </p:nvSpPr>
            <p:spPr>
              <a:xfrm>
                <a:off x="832104" y="1512000"/>
                <a:ext cx="10533888" cy="363855"/>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（2）</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刚要离开地面时</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的动能.</a:t>
                </a:r>
                <a:endParaRPr lang="en-US" altLang="zh-CN" sz="1800" dirty="0"/>
              </a:p>
            </p:txBody>
          </p:sp>
        </mc:Choice>
        <mc:Fallback>
          <p:sp>
            <p:nvSpPr>
              <p:cNvPr id="2" name="QO_5_BD.80_1#dbaae7936?vop=1&amp;pid=a9b78f858&amp;color=0,0,0&amp;vtp=1&amp;bt=1&amp;bbb=1"/>
              <p:cNvSpPr>
                <a:spLocks noRot="1" noChangeAspect="1" noMove="1" noResize="1" noEditPoints="1" noAdjustHandles="1" noChangeArrowheads="1" noChangeShapeType="1" noTextEdit="1"/>
              </p:cNvSpPr>
              <p:nvPr/>
            </p:nvSpPr>
            <p:spPr>
              <a:xfrm>
                <a:off x="832104" y="1512000"/>
                <a:ext cx="10533888" cy="363855"/>
              </a:xfrm>
              <a:prstGeom prst="rect">
                <a:avLst/>
              </a:prstGeom>
              <a:blipFill>
                <a:blip r:embed="rId3"/>
                <a:stretch>
                  <a:fillRect l="-1389" b="-3833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5_AN.81_1#dbaae7936?vop=1&amp;pid=a9b78f858&amp;color=0,0,0&amp;vtp=1&amp;bbb=1"/>
              <p:cNvSpPr/>
              <p:nvPr/>
            </p:nvSpPr>
            <p:spPr>
              <a:xfrm>
                <a:off x="832104" y="1878522"/>
                <a:ext cx="10533888" cy="459359"/>
              </a:xfrm>
              <a:prstGeom prst="rect">
                <a:avLst/>
              </a:prstGeom>
              <a:noFill/>
              <a:ln/>
            </p:spPr>
            <p:txBody>
              <a:bodyPr wrap="none" lIns="0" tIns="0" rIns="0" bIns="0" rtlCol="0" anchor="t"/>
              <a:lstStyle/>
              <a:p>
                <a:pPr algn="l" latinLnBrk="1">
                  <a:lnSpc>
                    <a:spcPts val="3700"/>
                  </a:lnSpc>
                </a:pPr>
                <a14:m>
                  <m:oMath xmlns:m="http://schemas.openxmlformats.org/officeDocument/2006/math">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20</m:t>
                        </m:r>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𝑚</m:t>
                            </m:r>
                          </m:e>
                          <m:sup>
                            <m:r>
                              <a:rPr lang="en-US" altLang="zh-CN" sz="1800" b="0" i="0">
                                <a:solidFill>
                                  <a:srgbClr val="FF0000"/>
                                </a:solidFill>
                                <a:latin typeface="Cambria Math" pitchFamily="34" charset="0"/>
                                <a:ea typeface="Cambria Math" pitchFamily="34" charset="-122"/>
                                <a:cs typeface="Cambria Math" pitchFamily="34" charset="-120"/>
                              </a:rPr>
                              <m:t>2</m:t>
                            </m:r>
                          </m:sup>
                        </m:sSup>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𝑔</m:t>
                            </m:r>
                          </m:e>
                          <m:sup>
                            <m:r>
                              <a:rPr lang="en-US" altLang="zh-CN" sz="1800" b="0" i="0">
                                <a:solidFill>
                                  <a:srgbClr val="FF0000"/>
                                </a:solidFill>
                                <a:latin typeface="Cambria Math" pitchFamily="34" charset="0"/>
                                <a:ea typeface="Cambria Math" pitchFamily="34" charset="-122"/>
                                <a:cs typeface="Cambria Math" pitchFamily="34" charset="-120"/>
                              </a:rPr>
                              <m:t>2</m:t>
                            </m:r>
                          </m:sup>
                        </m:sSup>
                      </m:num>
                      <m:den>
                        <m:r>
                          <a:rPr lang="en-US" altLang="zh-CN" sz="1800" b="0" i="0">
                            <a:solidFill>
                              <a:srgbClr val="FF0000"/>
                            </a:solidFill>
                            <a:latin typeface="Cambria Math" pitchFamily="34" charset="0"/>
                            <a:ea typeface="Cambria Math" pitchFamily="34" charset="-122"/>
                            <a:cs typeface="Cambria Math" pitchFamily="34" charset="-120"/>
                          </a:rPr>
                          <m:t>13</m:t>
                        </m:r>
                        <m:r>
                          <a:rPr lang="en-US" altLang="zh-CN" sz="1800" b="0" i="0">
                            <a:solidFill>
                              <a:srgbClr val="FF0000"/>
                            </a:solidFill>
                            <a:latin typeface="Cambria Math" pitchFamily="34" charset="0"/>
                            <a:ea typeface="Cambria Math" pitchFamily="34" charset="-122"/>
                            <a:cs typeface="Cambria Math" pitchFamily="34" charset="-120"/>
                          </a:rPr>
                          <m:t>𝑘</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p:sp>
            <p:nvSpPr>
              <p:cNvPr id="3" name="QO_5_AN.81_1#dbaae7936?vop=1&amp;pid=a9b78f858&amp;color=0,0,0&amp;vtp=1&amp;bbb=1"/>
              <p:cNvSpPr>
                <a:spLocks noRot="1" noChangeAspect="1" noMove="1" noResize="1" noEditPoints="1" noAdjustHandles="1" noChangeArrowheads="1" noChangeShapeType="1" noTextEdit="1"/>
              </p:cNvSpPr>
              <p:nvPr/>
            </p:nvSpPr>
            <p:spPr>
              <a:xfrm>
                <a:off x="832104" y="1878522"/>
                <a:ext cx="10533888" cy="459359"/>
              </a:xfrm>
              <a:prstGeom prst="rect">
                <a:avLst/>
              </a:prstGeom>
              <a:blipFill>
                <a:blip r:embed="rId4"/>
                <a:stretch>
                  <a:fillRect l="-58"/>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5_AS.82_1#dbaae7936?vop=1&amp;pid=a9b78f858&amp;color=0,0,0&amp;vtp=1&amp;bbb=1&amp;hb=1"/>
              <p:cNvSpPr/>
              <p:nvPr/>
            </p:nvSpPr>
            <p:spPr>
              <a:xfrm>
                <a:off x="832104" y="2346707"/>
                <a:ext cx="10533888" cy="276860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刚要离开地面时，以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为研究对象，</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受到重力</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𝑚𝑔</m:t>
                    </m:r>
                  </m:oMath>
                </a14:m>
                <a:r>
                  <a:rPr lang="en-US" altLang="zh-CN" sz="1800" b="0" i="0" dirty="0">
                    <a:solidFill>
                      <a:srgbClr val="000000"/>
                    </a:solidFill>
                    <a:latin typeface="微软雅黑" pitchFamily="34" charset="0"/>
                    <a:ea typeface="微软雅黑" pitchFamily="34" charset="-122"/>
                    <a:cs typeface="微软雅黑" pitchFamily="34" charset="-120"/>
                  </a:rPr>
                  <a:t>、弹簧的弹力</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𝑘</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𝐴</m:t>
                        </m:r>
                      </m:sub>
                    </m:sSub>
                  </m:oMath>
                </a14:m>
                <a:r>
                  <a:rPr lang="en-US" altLang="zh-CN" sz="1800" b="0" i="0" dirty="0">
                    <a:solidFill>
                      <a:srgbClr val="000000"/>
                    </a:solidFill>
                    <a:latin typeface="微软雅黑" pitchFamily="34" charset="0"/>
                    <a:ea typeface="微软雅黑" pitchFamily="34" charset="-122"/>
                    <a:cs typeface="微软雅黑" pitchFamily="34" charset="-120"/>
                  </a:rPr>
                  <a:t>和细线的拉力</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m:rPr>
                            <m:sty m:val="p"/>
                          </m:rPr>
                          <a:rPr lang="en-US" altLang="zh-CN" sz="1800" b="0" i="0">
                            <a:solidFill>
                              <a:srgbClr val="000000"/>
                            </a:solidFill>
                            <a:latin typeface="Cambria Math" pitchFamily="34" charset="0"/>
                            <a:ea typeface="Cambria Math" pitchFamily="34" charset="-122"/>
                            <a:cs typeface="Cambria Math" pitchFamily="34" charset="-120"/>
                          </a:rPr>
                          <m:t>T</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三个力的</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作用</a:t>
                </a:r>
                <a:r>
                  <a:rPr lang="en-US" altLang="zh-CN" sz="1800" b="0" i="0" dirty="0">
                    <a:solidFill>
                      <a:srgbClr val="000000"/>
                    </a:solidFill>
                    <a:latin typeface="微软雅黑" pitchFamily="34" charset="0"/>
                    <a:ea typeface="微软雅黑" pitchFamily="34" charset="-122"/>
                    <a:cs typeface="微软雅黑" pitchFamily="34" charset="-120"/>
                  </a:rPr>
                  <a:t>，设</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的加速度大小为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m:t>
                    </m:r>
                  </m:oMath>
                </a14:m>
                <a:r>
                  <a:rPr lang="en-US" altLang="zh-CN" sz="1800" b="0" i="0" dirty="0">
                    <a:solidFill>
                      <a:srgbClr val="000000"/>
                    </a:solidFill>
                    <a:latin typeface="微软雅黑" pitchFamily="34" charset="0"/>
                    <a:ea typeface="微软雅黑" pitchFamily="34" charset="-122"/>
                    <a:cs typeface="微软雅黑" pitchFamily="34" charset="-120"/>
                  </a:rPr>
                  <a:t>，根据牛顿第二定律，对</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有</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m:rPr>
                            <m:sty m:val="p"/>
                          </m:rPr>
                          <a:rPr lang="en-US" altLang="zh-CN" sz="1800" b="0" i="0">
                            <a:solidFill>
                              <a:srgbClr val="000000"/>
                            </a:solidFill>
                            <a:latin typeface="Cambria Math" pitchFamily="34" charset="0"/>
                            <a:ea typeface="Cambria Math" pitchFamily="34" charset="-122"/>
                            <a:cs typeface="Cambria Math" pitchFamily="34" charset="-120"/>
                          </a:rPr>
                          <m:t>T</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𝑚𝑔</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𝑘</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𝐴</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𝑚𝑎</m:t>
                    </m:r>
                  </m:oMath>
                </a14:m>
                <a:r>
                  <a:rPr lang="en-US" altLang="zh-CN" sz="1800" b="0" i="0" dirty="0">
                    <a:solidFill>
                      <a:srgbClr val="000000"/>
                    </a:solidFill>
                    <a:latin typeface="微软雅黑" pitchFamily="34" charset="0"/>
                    <a:ea typeface="微软雅黑" pitchFamily="34" charset="-122"/>
                    <a:cs typeface="微软雅黑" pitchFamily="34" charset="-120"/>
                  </a:rPr>
                  <a:t>，对</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有</a:t>
                </a:r>
              </a:p>
              <a:p>
                <a:pPr latinLnBrk="1">
                  <a:lnSpc>
                    <a:spcPts val="4600"/>
                  </a:lnSpc>
                </a:pP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𝑚</m:t>
                        </m:r>
                      </m:e>
                      <m:sub>
                        <m:r>
                          <a:rPr lang="en-US" altLang="zh-CN" sz="1800" b="0" i="0">
                            <a:solidFill>
                              <a:srgbClr val="000000"/>
                            </a:solidFill>
                            <a:latin typeface="Cambria Math" pitchFamily="34" charset="0"/>
                            <a:ea typeface="Cambria Math" pitchFamily="34" charset="-122"/>
                            <a:cs typeface="Cambria Math" pitchFamily="34" charset="-120"/>
                          </a:rPr>
                          <m:t>𝐶</m:t>
                        </m:r>
                      </m:sub>
                    </m:sSub>
                    <m:r>
                      <a:rPr lang="en-US" altLang="zh-CN" sz="1800" b="0" i="0">
                        <a:solidFill>
                          <a:srgbClr val="000000"/>
                        </a:solidFill>
                        <a:latin typeface="Cambria Math" pitchFamily="34" charset="0"/>
                        <a:ea typeface="Cambria Math" pitchFamily="34" charset="-122"/>
                        <a:cs typeface="Cambria Math" pitchFamily="34" charset="-120"/>
                      </a:rPr>
                      <m:t>𝑔</m:t>
                    </m:r>
                    <m:r>
                      <m:rPr>
                        <m:sty m:val="p"/>
                      </m:rPr>
                      <a:rPr lang="en-US" altLang="zh-CN" sz="1800" b="0" i="0">
                        <a:solidFill>
                          <a:srgbClr val="000000"/>
                        </a:solidFill>
                        <a:latin typeface="Cambria Math" pitchFamily="34" charset="0"/>
                        <a:ea typeface="Cambria Math" pitchFamily="34" charset="-122"/>
                        <a:cs typeface="Cambria Math" pitchFamily="34" charset="-120"/>
                      </a:rPr>
                      <m:t>sin</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𝜃</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m:rPr>
                            <m:sty m:val="p"/>
                          </m:rPr>
                          <a:rPr lang="en-US" altLang="zh-CN" sz="1800" b="0" i="0">
                            <a:solidFill>
                              <a:srgbClr val="000000"/>
                            </a:solidFill>
                            <a:latin typeface="Cambria Math" pitchFamily="34" charset="0"/>
                            <a:ea typeface="Cambria Math" pitchFamily="34" charset="-122"/>
                            <a:cs typeface="Cambria Math" pitchFamily="34" charset="-120"/>
                          </a:rPr>
                          <m:t>T</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𝑚</m:t>
                        </m:r>
                      </m:e>
                      <m:sub>
                        <m:r>
                          <a:rPr lang="en-US" altLang="zh-CN" sz="1800" b="0" i="0">
                            <a:solidFill>
                              <a:srgbClr val="000000"/>
                            </a:solidFill>
                            <a:latin typeface="Cambria Math" pitchFamily="34" charset="0"/>
                            <a:ea typeface="Cambria Math" pitchFamily="34" charset="-122"/>
                            <a:cs typeface="Cambria Math" pitchFamily="34" charset="-120"/>
                          </a:rPr>
                          <m:t>𝐶</m:t>
                        </m:r>
                      </m:sub>
                    </m:sSub>
                    <m:r>
                      <a:rPr lang="en-US" altLang="zh-CN" sz="1800" b="0" i="0">
                        <a:solidFill>
                          <a:srgbClr val="000000"/>
                        </a:solidFill>
                        <a:latin typeface="Cambria Math" pitchFamily="34" charset="0"/>
                        <a:ea typeface="Cambria Math" pitchFamily="34" charset="-122"/>
                        <a:cs typeface="Cambria Math" pitchFamily="34" charset="-120"/>
                      </a:rPr>
                      <m:t>𝑎</m:t>
                    </m:r>
                  </m:oMath>
                </a14:m>
                <a:r>
                  <a:rPr lang="en-US" altLang="zh-CN" sz="1800" b="0" i="0" dirty="0">
                    <a:solidFill>
                      <a:srgbClr val="000000"/>
                    </a:solidFill>
                    <a:latin typeface="微软雅黑" pitchFamily="34" charset="0"/>
                    <a:ea typeface="微软雅黑" pitchFamily="34" charset="-122"/>
                    <a:cs typeface="微软雅黑" pitchFamily="34" charset="-120"/>
                  </a:rPr>
                  <a:t>，当</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获得最大速度时，有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m:t>
                    </m:r>
                    <m:r>
                      <a:rPr lang="en-US" altLang="zh-CN" sz="1800" b="0" i="0">
                        <a:solidFill>
                          <a:srgbClr val="000000"/>
                        </a:solidFill>
                        <a:latin typeface="Cambria Math" pitchFamily="34" charset="0"/>
                        <a:ea typeface="Cambria Math" pitchFamily="34" charset="-122"/>
                        <a:cs typeface="Cambria Math" pitchFamily="34" charset="-120"/>
                      </a:rPr>
                      <m:t>=0</m:t>
                    </m:r>
                  </m:oMath>
                </a14:m>
                <a:r>
                  <a:rPr lang="en-US" altLang="zh-CN" sz="1800" b="0" i="0" dirty="0">
                    <a:solidFill>
                      <a:srgbClr val="000000"/>
                    </a:solidFill>
                    <a:latin typeface="微软雅黑" pitchFamily="34" charset="0"/>
                    <a:ea typeface="微软雅黑" pitchFamily="34" charset="-122"/>
                    <a:cs typeface="微软雅黑" pitchFamily="34" charset="-120"/>
                  </a:rPr>
                  <a:t>，解得</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𝑚</m:t>
                        </m:r>
                      </m:e>
                      <m:sub>
                        <m:r>
                          <a:rPr lang="en-US" altLang="zh-CN" sz="1800" b="0" i="0">
                            <a:solidFill>
                              <a:srgbClr val="000000"/>
                            </a:solidFill>
                            <a:latin typeface="Cambria Math" pitchFamily="34" charset="0"/>
                            <a:ea typeface="Cambria Math" pitchFamily="34" charset="-122"/>
                            <a:cs typeface="Cambria Math" pitchFamily="34" charset="-120"/>
                          </a:rPr>
                          <m:t>𝐶</m:t>
                        </m:r>
                      </m:sub>
                    </m:sSub>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10</m:t>
                        </m:r>
                      </m:num>
                      <m:den>
                        <m:r>
                          <a:rPr lang="en-US" altLang="zh-CN" sz="1800" b="0" i="0">
                            <a:solidFill>
                              <a:srgbClr val="000000"/>
                            </a:solidFill>
                            <a:latin typeface="Cambria Math" pitchFamily="34" charset="0"/>
                            <a:ea typeface="Cambria Math" pitchFamily="34" charset="-122"/>
                            <a:cs typeface="Cambria Math" pitchFamily="34" charset="-120"/>
                          </a:rPr>
                          <m:t>3</m:t>
                        </m:r>
                      </m:den>
                    </m:f>
                    <m:r>
                      <a:rPr lang="en-US" altLang="zh-CN" sz="1800" b="0" i="0">
                        <a:solidFill>
                          <a:srgbClr val="000000"/>
                        </a:solidFill>
                        <a:latin typeface="Cambria Math" pitchFamily="34" charset="0"/>
                        <a:ea typeface="Cambria Math" pitchFamily="34" charset="-122"/>
                        <a:cs typeface="Cambria Math" pitchFamily="34" charset="-120"/>
                      </a:rPr>
                      <m:t>𝑚</m:t>
                    </m:r>
                  </m:oMath>
                </a14:m>
                <a:r>
                  <a:rPr lang="en-US" altLang="zh-CN" sz="1800" b="0" i="0" dirty="0">
                    <a:solidFill>
                      <a:srgbClr val="000000"/>
                    </a:solidFill>
                    <a:latin typeface="微软雅黑" pitchFamily="34" charset="0"/>
                    <a:ea typeface="微软雅黑" pitchFamily="34" charset="-122"/>
                    <a:cs typeface="微软雅黑" pitchFamily="34" charset="-120"/>
                  </a:rPr>
                  <a:t>，从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800" b="0" i="0" dirty="0">
                    <a:solidFill>
                      <a:srgbClr val="000000"/>
                    </a:solidFill>
                    <a:latin typeface="微软雅黑" pitchFamily="34" charset="0"/>
                    <a:ea typeface="微软雅黑" pitchFamily="34" charset="-122"/>
                    <a:cs typeface="微软雅黑" pitchFamily="34" charset="-120"/>
                  </a:rPr>
                  <a:t>刚释放到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刚要离开地面过</a:t>
                </a:r>
              </a:p>
              <a:p>
                <a:pPr latinLnBrk="1">
                  <a:lnSpc>
                    <a:spcPts val="3400"/>
                  </a:lnSpc>
                </a:pPr>
                <a:r>
                  <a:rPr lang="en-US" altLang="zh-CN" sz="1800" b="0" i="0">
                    <a:solidFill>
                      <a:srgbClr val="000000"/>
                    </a:solidFill>
                    <a:latin typeface="微软雅黑" pitchFamily="34" charset="0"/>
                    <a:ea typeface="微软雅黑" pitchFamily="34" charset="-122"/>
                    <a:cs typeface="微软雅黑" pitchFamily="34" charset="-120"/>
                  </a:rPr>
                  <a:t>程中</a:t>
                </a:r>
                <a:r>
                  <a:rPr lang="en-US" altLang="zh-CN" sz="1800" b="0" i="0" dirty="0">
                    <a:solidFill>
                      <a:srgbClr val="000000"/>
                    </a:solidFill>
                    <a:latin typeface="微软雅黑" pitchFamily="34" charset="0"/>
                    <a:ea typeface="微软雅黑" pitchFamily="34" charset="-122"/>
                    <a:cs typeface="微软雅黑" pitchFamily="34" charset="-120"/>
                  </a:rPr>
                  <a:t>，根据动能定理，对</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800" b="0" i="0" dirty="0">
                    <a:solidFill>
                      <a:srgbClr val="000000"/>
                    </a:solidFill>
                    <a:latin typeface="微软雅黑" pitchFamily="34" charset="0"/>
                    <a:ea typeface="微软雅黑" pitchFamily="34" charset="-122"/>
                    <a:cs typeface="微软雅黑" pitchFamily="34" charset="-120"/>
                  </a:rPr>
                  <a:t>有</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𝑚</m:t>
                        </m:r>
                      </m:e>
                      <m:sub>
                        <m:r>
                          <a:rPr lang="en-US" altLang="zh-CN" sz="1800" b="0" i="0">
                            <a:solidFill>
                              <a:srgbClr val="000000"/>
                            </a:solidFill>
                            <a:latin typeface="Cambria Math" pitchFamily="34" charset="0"/>
                            <a:ea typeface="Cambria Math" pitchFamily="34" charset="-122"/>
                            <a:cs typeface="Cambria Math" pitchFamily="34" charset="-120"/>
                          </a:rPr>
                          <m:t>𝐶</m:t>
                        </m:r>
                      </m:sub>
                    </m:sSub>
                    <m:r>
                      <a:rPr lang="en-US" altLang="zh-CN" sz="1800" b="0" i="0">
                        <a:solidFill>
                          <a:srgbClr val="000000"/>
                        </a:solidFill>
                        <a:latin typeface="Cambria Math" pitchFamily="34" charset="0"/>
                        <a:ea typeface="Cambria Math" pitchFamily="34" charset="-122"/>
                        <a:cs typeface="Cambria Math" pitchFamily="34" charset="-120"/>
                      </a:rPr>
                      <m:t>𝑔h</m:t>
                    </m:r>
                    <m:r>
                      <m:rPr>
                        <m:sty m:val="p"/>
                      </m:rPr>
                      <a:rPr lang="en-US" altLang="zh-CN" sz="1800" b="0" i="0">
                        <a:solidFill>
                          <a:srgbClr val="000000"/>
                        </a:solidFill>
                        <a:latin typeface="Cambria Math" pitchFamily="34" charset="0"/>
                        <a:ea typeface="Cambria Math" pitchFamily="34" charset="-122"/>
                        <a:cs typeface="Cambria Math" pitchFamily="34" charset="-120"/>
                      </a:rPr>
                      <m:t>sin</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𝜃</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𝑊</m:t>
                        </m:r>
                      </m:e>
                      <m:sub>
                        <m:r>
                          <m:rPr>
                            <m:sty m:val="p"/>
                          </m:rPr>
                          <a:rPr lang="en-US" altLang="zh-CN" sz="1800" b="0" i="0">
                            <a:solidFill>
                              <a:srgbClr val="000000"/>
                            </a:solidFill>
                            <a:latin typeface="Cambria Math" pitchFamily="34" charset="0"/>
                            <a:ea typeface="Cambria Math" pitchFamily="34" charset="-122"/>
                            <a:cs typeface="Cambria Math" pitchFamily="34" charset="-120"/>
                          </a:rPr>
                          <m:t>T</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𝐸</m:t>
                        </m:r>
                      </m:e>
                      <m:sub>
                        <m:r>
                          <m:rPr>
                            <m:sty m:val="p"/>
                          </m:rPr>
                          <a:rPr lang="en-US" altLang="zh-CN" sz="1800" b="0" i="0">
                            <a:solidFill>
                              <a:srgbClr val="000000"/>
                            </a:solidFill>
                            <a:latin typeface="Cambria Math" pitchFamily="34" charset="0"/>
                            <a:ea typeface="Cambria Math" pitchFamily="34" charset="-122"/>
                            <a:cs typeface="Cambria Math" pitchFamily="34" charset="-120"/>
                          </a:rPr>
                          <m:t>k</m:t>
                        </m:r>
                        <m:r>
                          <a:rPr lang="en-US" altLang="zh-CN" sz="1800" b="0" i="0">
                            <a:solidFill>
                              <a:srgbClr val="000000"/>
                            </a:solidFill>
                            <a:latin typeface="Cambria Math" pitchFamily="34" charset="0"/>
                            <a:ea typeface="Cambria Math" pitchFamily="34" charset="-122"/>
                            <a:cs typeface="Cambria Math" pitchFamily="34" charset="-120"/>
                          </a:rPr>
                          <m:t>𝐶</m:t>
                        </m:r>
                      </m:sub>
                    </m:sSub>
                    <m:r>
                      <a:rPr lang="en-US" altLang="zh-CN" sz="1800" b="0" i="0">
                        <a:solidFill>
                          <a:srgbClr val="000000"/>
                        </a:solidFill>
                        <a:latin typeface="Cambria Math" pitchFamily="34" charset="0"/>
                        <a:ea typeface="Cambria Math" pitchFamily="34" charset="-122"/>
                        <a:cs typeface="Cambria Math" pitchFamily="34" charset="-120"/>
                      </a:rPr>
                      <m:t>−0</m:t>
                    </m:r>
                  </m:oMath>
                </a14:m>
                <a:r>
                  <a:rPr lang="en-US" altLang="zh-CN" sz="1800" b="0" i="0" dirty="0">
                    <a:solidFill>
                      <a:srgbClr val="000000"/>
                    </a:solidFill>
                    <a:latin typeface="微软雅黑" pitchFamily="34" charset="0"/>
                    <a:ea typeface="微软雅黑" pitchFamily="34" charset="-122"/>
                    <a:cs typeface="微软雅黑" pitchFamily="34" charset="-120"/>
                  </a:rPr>
                  <a:t>，对</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有</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𝑊</m:t>
                        </m:r>
                      </m:e>
                      <m:sub>
                        <m:r>
                          <m:rPr>
                            <m:sty m:val="p"/>
                          </m:rPr>
                          <a:rPr lang="en-US" altLang="zh-CN" sz="1800" b="0" i="0">
                            <a:solidFill>
                              <a:srgbClr val="000000"/>
                            </a:solidFill>
                            <a:latin typeface="Cambria Math" pitchFamily="34" charset="0"/>
                            <a:ea typeface="Cambria Math" pitchFamily="34" charset="-122"/>
                            <a:cs typeface="Cambria Math" pitchFamily="34" charset="-120"/>
                          </a:rPr>
                          <m:t>T</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𝑚𝑔h</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𝑊</m:t>
                        </m:r>
                      </m:e>
                      <m:sub>
                        <m:r>
                          <a:rPr lang="en-US" altLang="zh-CN" sz="1800" baseline="-10000">
                            <a:solidFill>
                              <a:srgbClr val="000000"/>
                            </a:solidFill>
                            <a:latin typeface="Cambria Math" panose="02040503050406030204" pitchFamily="18" charset="0"/>
                          </a:rPr>
                          <m:t>弹</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𝐸</m:t>
                        </m:r>
                      </m:e>
                      <m:sub>
                        <m:r>
                          <m:rPr>
                            <m:sty m:val="p"/>
                          </m:rPr>
                          <a:rPr lang="en-US" altLang="zh-CN" sz="1800" b="0" i="0">
                            <a:solidFill>
                              <a:srgbClr val="000000"/>
                            </a:solidFill>
                            <a:latin typeface="Cambria Math" pitchFamily="34" charset="0"/>
                            <a:ea typeface="Cambria Math" pitchFamily="34" charset="-122"/>
                            <a:cs typeface="Cambria Math" pitchFamily="34" charset="-120"/>
                          </a:rPr>
                          <m:t>k</m:t>
                        </m:r>
                        <m:r>
                          <a:rPr lang="en-US" altLang="zh-CN" sz="1800" b="0" i="0">
                            <a:solidFill>
                              <a:srgbClr val="000000"/>
                            </a:solidFill>
                            <a:latin typeface="Cambria Math" pitchFamily="34" charset="0"/>
                            <a:ea typeface="Cambria Math" pitchFamily="34" charset="-122"/>
                            <a:cs typeface="Cambria Math" pitchFamily="34" charset="-120"/>
                          </a:rPr>
                          <m:t>𝐵</m:t>
                        </m:r>
                      </m:sub>
                    </m:sSub>
                    <m:r>
                      <a:rPr lang="en-US" altLang="zh-CN" sz="1800" b="0" i="0">
                        <a:solidFill>
                          <a:srgbClr val="000000"/>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，其中弹簧弹</a:t>
                </a:r>
              </a:p>
              <a:p>
                <a:pPr latinLnBrk="1">
                  <a:lnSpc>
                    <a:spcPts val="3400"/>
                  </a:lnSpc>
                </a:pPr>
                <a:r>
                  <a:rPr lang="en-US" altLang="zh-CN" sz="1800" b="0" i="0">
                    <a:solidFill>
                      <a:srgbClr val="000000"/>
                    </a:solidFill>
                    <a:latin typeface="微软雅黑" pitchFamily="34" charset="0"/>
                    <a:ea typeface="微软雅黑" pitchFamily="34" charset="-122"/>
                    <a:cs typeface="微软雅黑" pitchFamily="34" charset="-120"/>
                  </a:rPr>
                  <a:t>力先做正功后做负功</a:t>
                </a:r>
                <a:r>
                  <a:rPr lang="en-US" altLang="zh-CN" sz="1800" b="0" i="0" dirty="0">
                    <a:solidFill>
                      <a:srgbClr val="000000"/>
                    </a:solidFill>
                    <a:latin typeface="微软雅黑" pitchFamily="34" charset="0"/>
                    <a:ea typeface="微软雅黑" pitchFamily="34" charset="-122"/>
                    <a:cs typeface="微软雅黑" pitchFamily="34" charset="-120"/>
                  </a:rPr>
                  <a:t>，且其压缩量与伸长量相等，故总功为零，即</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𝑊</m:t>
                        </m:r>
                      </m:e>
                      <m:sub>
                        <m:r>
                          <a:rPr lang="en-US" altLang="zh-CN" sz="1800" baseline="-10000">
                            <a:solidFill>
                              <a:srgbClr val="000000"/>
                            </a:solidFill>
                            <a:latin typeface="Cambria Math" panose="02040503050406030204" pitchFamily="18" charset="0"/>
                          </a:rPr>
                          <m:t>弹</m:t>
                        </m:r>
                      </m:sub>
                    </m:sSub>
                    <m:r>
                      <a:rPr lang="en-US" altLang="zh-CN" sz="1800" b="0" i="0">
                        <a:solidFill>
                          <a:srgbClr val="000000"/>
                        </a:solidFill>
                        <a:latin typeface="Cambria Math" pitchFamily="34" charset="0"/>
                        <a:ea typeface="Cambria Math" pitchFamily="34" charset="-122"/>
                        <a:cs typeface="Cambria Math" pitchFamily="34" charset="-120"/>
                      </a:rPr>
                      <m:t>=0</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的速度大小相等</a:t>
                </a:r>
                <a:r>
                  <a:rPr lang="en-US" altLang="zh-CN" sz="1800" b="0" i="0">
                    <a:solidFill>
                      <a:srgbClr val="000000"/>
                    </a:solidFill>
                    <a:latin typeface="微软雅黑" pitchFamily="34" charset="0"/>
                    <a:ea typeface="微软雅黑" pitchFamily="34" charset="-122"/>
                    <a:cs typeface="微软雅黑" pitchFamily="34" charset="-120"/>
                  </a:rPr>
                  <a:t>，故其</a:t>
                </a:r>
              </a:p>
              <a:p>
                <a:pPr latinLnBrk="1">
                  <a:lnSpc>
                    <a:spcPts val="3800"/>
                  </a:lnSpc>
                </a:pPr>
                <a:r>
                  <a:rPr lang="en-US" altLang="zh-CN" b="0" i="0">
                    <a:solidFill>
                      <a:srgbClr val="000000"/>
                    </a:solidFill>
                    <a:latin typeface="微软雅黑" pitchFamily="34" charset="0"/>
                    <a:ea typeface="微软雅黑" pitchFamily="34" charset="-122"/>
                    <a:cs typeface="微软雅黑" pitchFamily="34" charset="-120"/>
                  </a:rPr>
                  <a:t>动能之比等于其质量之比</a:t>
                </a:r>
                <a:r>
                  <a:rPr lang="en-US" altLang="zh-CN" b="0" i="0" dirty="0">
                    <a:solidFill>
                      <a:srgbClr val="000000"/>
                    </a:solidFill>
                    <a:latin typeface="微软雅黑" pitchFamily="34" charset="0"/>
                    <a:ea typeface="微软雅黑" pitchFamily="34" charset="-122"/>
                    <a:cs typeface="微软雅黑" pitchFamily="34" charset="-120"/>
                  </a:rPr>
                  <a:t>，即</a:t>
                </a:r>
                <a14:m>
                  <m:oMath xmlns:m="http://schemas.openxmlformats.org/officeDocument/2006/math">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𝐸</m:t>
                            </m:r>
                          </m:e>
                          <m:sub>
                            <m:r>
                              <m:rPr>
                                <m:sty m:val="p"/>
                              </m:rPr>
                              <a:rPr lang="en-US" altLang="zh-CN" b="0" i="0">
                                <a:solidFill>
                                  <a:srgbClr val="000000"/>
                                </a:solidFill>
                                <a:latin typeface="Cambria Math" pitchFamily="34" charset="0"/>
                                <a:ea typeface="Cambria Math" pitchFamily="34" charset="-122"/>
                                <a:cs typeface="Cambria Math" pitchFamily="34" charset="-120"/>
                              </a:rPr>
                              <m:t>k</m:t>
                            </m:r>
                            <m:r>
                              <a:rPr lang="en-US" altLang="zh-CN" b="0" i="0">
                                <a:solidFill>
                                  <a:srgbClr val="000000"/>
                                </a:solidFill>
                                <a:latin typeface="Cambria Math" pitchFamily="34" charset="0"/>
                                <a:ea typeface="Cambria Math" pitchFamily="34" charset="-122"/>
                                <a:cs typeface="Cambria Math" pitchFamily="34" charset="-120"/>
                              </a:rPr>
                              <m:t>𝐶</m:t>
                            </m:r>
                          </m:sub>
                        </m:sSub>
                      </m:num>
                      <m:den>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𝐸</m:t>
                            </m:r>
                          </m:e>
                          <m:sub>
                            <m:r>
                              <m:rPr>
                                <m:sty m:val="p"/>
                              </m:rPr>
                              <a:rPr lang="en-US" altLang="zh-CN" b="0" i="0">
                                <a:solidFill>
                                  <a:srgbClr val="000000"/>
                                </a:solidFill>
                                <a:latin typeface="Cambria Math" pitchFamily="34" charset="0"/>
                                <a:ea typeface="Cambria Math" pitchFamily="34" charset="-122"/>
                                <a:cs typeface="Cambria Math" pitchFamily="34" charset="-120"/>
                              </a:rPr>
                              <m:t>k</m:t>
                            </m:r>
                            <m:r>
                              <a:rPr lang="en-US" altLang="zh-CN" b="0" i="0">
                                <a:solidFill>
                                  <a:srgbClr val="000000"/>
                                </a:solidFill>
                                <a:latin typeface="Cambria Math" pitchFamily="34" charset="0"/>
                                <a:ea typeface="Cambria Math" pitchFamily="34" charset="-122"/>
                                <a:cs typeface="Cambria Math" pitchFamily="34" charset="-120"/>
                              </a:rPr>
                              <m:t>𝐵</m:t>
                            </m:r>
                          </m:sub>
                        </m:sSub>
                      </m:den>
                    </m:f>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10</m:t>
                        </m:r>
                      </m:num>
                      <m:den>
                        <m:r>
                          <a:rPr lang="en-US" altLang="zh-CN" b="0" i="0">
                            <a:solidFill>
                              <a:srgbClr val="000000"/>
                            </a:solidFill>
                            <a:latin typeface="Cambria Math" pitchFamily="34" charset="0"/>
                            <a:ea typeface="Cambria Math" pitchFamily="34" charset="-122"/>
                            <a:cs typeface="Cambria Math" pitchFamily="34" charset="-120"/>
                          </a:rPr>
                          <m:t>3</m:t>
                        </m:r>
                      </m:den>
                    </m:f>
                  </m:oMath>
                </a14:m>
                <a:r>
                  <a:rPr lang="en-US" altLang="zh-CN" b="0" i="0" dirty="0">
                    <a:solidFill>
                      <a:srgbClr val="000000"/>
                    </a:solidFill>
                    <a:latin typeface="微软雅黑" pitchFamily="34" charset="0"/>
                    <a:ea typeface="微软雅黑" pitchFamily="34" charset="-122"/>
                    <a:cs typeface="微软雅黑" pitchFamily="34" charset="-120"/>
                  </a:rPr>
                  <a:t>，解得</a:t>
                </a:r>
                <a14:m>
                  <m:oMath xmlns:m="http://schemas.openxmlformats.org/officeDocument/2006/math">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𝐸</m:t>
                        </m:r>
                      </m:e>
                      <m:sub>
                        <m:r>
                          <m:rPr>
                            <m:sty m:val="p"/>
                          </m:rPr>
                          <a:rPr lang="en-US" altLang="zh-CN" b="0" i="0">
                            <a:solidFill>
                              <a:srgbClr val="000000"/>
                            </a:solidFill>
                            <a:latin typeface="Cambria Math" pitchFamily="34" charset="0"/>
                            <a:ea typeface="Cambria Math" pitchFamily="34" charset="-122"/>
                            <a:cs typeface="Cambria Math" pitchFamily="34" charset="-120"/>
                          </a:rPr>
                          <m:t>k</m:t>
                        </m:r>
                        <m:r>
                          <a:rPr lang="en-US" altLang="zh-CN" b="0" i="0">
                            <a:solidFill>
                              <a:srgbClr val="000000"/>
                            </a:solidFill>
                            <a:latin typeface="Cambria Math" pitchFamily="34" charset="0"/>
                            <a:ea typeface="Cambria Math" pitchFamily="34" charset="-122"/>
                            <a:cs typeface="Cambria Math" pitchFamily="34" charset="-120"/>
                          </a:rPr>
                          <m:t>𝐶</m:t>
                        </m:r>
                      </m:sub>
                    </m:sSub>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20</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𝑚</m:t>
                            </m:r>
                          </m:e>
                          <m:sup>
                            <m:r>
                              <a:rPr lang="en-US" altLang="zh-CN" b="0" i="0">
                                <a:solidFill>
                                  <a:srgbClr val="000000"/>
                                </a:solidFill>
                                <a:latin typeface="Cambria Math" pitchFamily="34" charset="0"/>
                                <a:ea typeface="Cambria Math" pitchFamily="34" charset="-122"/>
                                <a:cs typeface="Cambria Math" pitchFamily="34" charset="-120"/>
                              </a:rPr>
                              <m:t>2</m:t>
                            </m:r>
                          </m:sup>
                        </m:sSup>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𝑔</m:t>
                            </m:r>
                          </m:e>
                          <m:sup>
                            <m:r>
                              <a:rPr lang="en-US" altLang="zh-CN" b="0" i="0">
                                <a:solidFill>
                                  <a:srgbClr val="000000"/>
                                </a:solidFill>
                                <a:latin typeface="Cambria Math" pitchFamily="34" charset="0"/>
                                <a:ea typeface="Cambria Math" pitchFamily="34" charset="-122"/>
                                <a:cs typeface="Cambria Math" pitchFamily="34" charset="-120"/>
                              </a:rPr>
                              <m:t>2</m:t>
                            </m:r>
                          </m:sup>
                        </m:sSup>
                      </m:num>
                      <m:den>
                        <m:r>
                          <a:rPr lang="en-US" altLang="zh-CN" b="0" i="0">
                            <a:solidFill>
                              <a:srgbClr val="000000"/>
                            </a:solidFill>
                            <a:latin typeface="Cambria Math" pitchFamily="34" charset="0"/>
                            <a:ea typeface="Cambria Math" pitchFamily="34" charset="-122"/>
                            <a:cs typeface="Cambria Math" pitchFamily="34" charset="-120"/>
                          </a:rPr>
                          <m:t>13</m:t>
                        </m:r>
                        <m:r>
                          <a:rPr lang="en-US" altLang="zh-CN" b="0" i="0">
                            <a:solidFill>
                              <a:srgbClr val="000000"/>
                            </a:solidFill>
                            <a:latin typeface="Cambria Math" pitchFamily="34" charset="0"/>
                            <a:ea typeface="Cambria Math" pitchFamily="34" charset="-122"/>
                            <a:cs typeface="Cambria Math" pitchFamily="34" charset="-120"/>
                          </a:rPr>
                          <m:t>𝑘</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4" name="QO_5_AS.82_1#dbaae7936?vop=1&amp;pid=a9b78f858&amp;color=0,0,0&amp;vtp=1&amp;bbb=1&amp;hb=1"/>
              <p:cNvSpPr>
                <a:spLocks noRot="1" noChangeAspect="1" noMove="1" noResize="1" noEditPoints="1" noAdjustHandles="1" noChangeArrowheads="1" noChangeShapeType="1" noTextEdit="1"/>
              </p:cNvSpPr>
              <p:nvPr/>
            </p:nvSpPr>
            <p:spPr>
              <a:xfrm>
                <a:off x="832104" y="2346707"/>
                <a:ext cx="10533888" cy="2768600"/>
              </a:xfrm>
              <a:prstGeom prst="rect">
                <a:avLst/>
              </a:prstGeom>
              <a:blipFill>
                <a:blip r:embed="rId5"/>
                <a:stretch>
                  <a:fillRect l="-1389" r="-1157" b="-220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4">
                                            <p:txEl>
                                              <p:pRg st="4" end="4"/>
                                            </p:txEl>
                                          </p:spTgt>
                                        </p:tgtEl>
                                        <p:attrNameLst>
                                          <p:attrName>style.visibility</p:attrName>
                                        </p:attrNameLst>
                                      </p:cBhvr>
                                      <p:to>
                                        <p:strVal val="visible"/>
                                      </p:to>
                                    </p:set>
                                    <p:anim calcmode="lin" valueType="num">
                                      <p:cBhvr additive="base">
                                        <p:cTn id="37"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4" end="4"/>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4">
                                            <p:txEl>
                                              <p:pRg st="5" end="5"/>
                                            </p:txEl>
                                          </p:spTgt>
                                        </p:tgtEl>
                                        <p:attrNameLst>
                                          <p:attrName>style.visibility</p:attrName>
                                        </p:attrNameLst>
                                      </p:cBhvr>
                                      <p:to>
                                        <p:strVal val="visible"/>
                                      </p:to>
                                    </p:set>
                                    <p:anim calcmode="lin" valueType="num">
                                      <p:cBhvr additive="base">
                                        <p:cTn id="41"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35.xml><?xml version="1.0" encoding="utf-8"?>
<p:sld xmlns:a="http://schemas.openxmlformats.org/drawingml/2006/main" xmlns:r="http://schemas.openxmlformats.org/officeDocument/2006/relationships" xmlns:p="http://schemas.openxmlformats.org/presentationml/2006/main">
  <p:cSld name="Slide 34&amp;si=34">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4_BD.83_1#153373010?vop=1&amp;pid=56cb90b37&amp;color=0,0,0&amp;vtp=1&amp;bt=1&amp;bbb=1&amp;hb=1"/>
              <p:cNvSpPr/>
              <p:nvPr/>
            </p:nvSpPr>
            <p:spPr>
              <a:xfrm>
                <a:off x="832104" y="1512000"/>
                <a:ext cx="10533888" cy="2868359"/>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15.</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本小题</a:t>
                </a:r>
                <a:r>
                  <a:rPr lang="en-US" altLang="zh-CN" sz="1800" b="0" i="0" dirty="0">
                    <a:solidFill>
                      <a:srgbClr val="000000"/>
                    </a:solidFill>
                    <a:latin typeface="微软雅黑" pitchFamily="34" charset="0"/>
                    <a:ea typeface="微软雅黑" pitchFamily="34" charset="-122"/>
                    <a:cs typeface="微软雅黑" pitchFamily="34" charset="-120"/>
                  </a:rPr>
                  <a:t>14</a:t>
                </a:r>
                <a:r>
                  <a:rPr lang="en-US" altLang="zh-CN" sz="1800" b="0" i="0" dirty="0">
                    <a:solidFill>
                      <a:srgbClr val="000000"/>
                    </a:solidFill>
                    <a:latin typeface="微软雅黑" pitchFamily="34" charset="0"/>
                    <a:ea typeface="楷体" pitchFamily="34" charset="-122"/>
                    <a:cs typeface="微软雅黑" pitchFamily="34" charset="-120"/>
                  </a:rPr>
                  <a:t>分</a:t>
                </a:r>
                <a:r>
                  <a:rPr lang="en-US" altLang="zh-CN" sz="1800" b="0" i="0" dirty="0">
                    <a:solidFill>
                      <a:srgbClr val="000000"/>
                    </a:solidFill>
                    <a:latin typeface="微软雅黑" pitchFamily="34" charset="0"/>
                    <a:ea typeface="微软雅黑" pitchFamily="34" charset="-122"/>
                    <a:cs typeface="微软雅黑" pitchFamily="34" charset="-120"/>
                  </a:rPr>
                  <a:t>）如图所示，在竖直面内，从距水平地面高度为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𝐻</m:t>
                    </m:r>
                    <m:r>
                      <a:rPr lang="en-US" altLang="zh-CN" sz="1800" b="0" i="0">
                        <a:solidFill>
                          <a:srgbClr val="000000"/>
                        </a:solidFill>
                        <a:latin typeface="Cambria Math" pitchFamily="34" charset="0"/>
                        <a:ea typeface="Cambria Math" pitchFamily="34" charset="-122"/>
                        <a:cs typeface="Cambria Math" pitchFamily="34" charset="-120"/>
                      </a:rPr>
                      <m:t>=1.6</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800" b="0" i="0" dirty="0">
                    <a:solidFill>
                      <a:srgbClr val="000000"/>
                    </a:solidFill>
                    <a:latin typeface="微软雅黑" pitchFamily="34" charset="0"/>
                    <a:ea typeface="微软雅黑" pitchFamily="34" charset="-122"/>
                    <a:cs typeface="微软雅黑" pitchFamily="34" charset="-120"/>
                  </a:rPr>
                  <a:t>处的</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点以水平速度</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b="0" i="0" kern="0" spc="-99900">
                  <a:solidFill>
                    <a:srgbClr val="FFFFFF"/>
                  </a:solidFill>
                  <a:latin typeface="微软雅黑" pitchFamily="34" charset="0"/>
                  <a:ea typeface="微软雅黑" pitchFamily="34" charset="-122"/>
                  <a:cs typeface="微软雅黑" pitchFamily="34" charset="-120"/>
                </a:endParaRP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微软雅黑" pitchFamily="34" charset="-122"/>
                    <a:cs typeface="微软雅黑" pitchFamily="34" charset="-120"/>
                  </a:rPr>
                  <a:t>未知）抛出质量</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m:t>
                    </m:r>
                    <m:r>
                      <a:rPr lang="en-US" altLang="zh-CN" sz="1800" b="0" i="0">
                        <a:solidFill>
                          <a:srgbClr val="000000"/>
                        </a:solidFill>
                        <a:latin typeface="Cambria Math" pitchFamily="34" charset="0"/>
                        <a:ea typeface="Cambria Math" pitchFamily="34" charset="-122"/>
                        <a:cs typeface="Cambria Math" pitchFamily="34" charset="-120"/>
                      </a:rPr>
                      <m:t>=1</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kg</m:t>
                    </m:r>
                  </m:oMath>
                </a14:m>
                <a:r>
                  <a:rPr lang="en-US" altLang="zh-CN" sz="1800" b="0" i="0" dirty="0">
                    <a:solidFill>
                      <a:srgbClr val="000000"/>
                    </a:solidFill>
                    <a:latin typeface="微软雅黑" pitchFamily="34" charset="0"/>
                    <a:ea typeface="微软雅黑" pitchFamily="34" charset="-122"/>
                    <a:cs typeface="微软雅黑" pitchFamily="34" charset="-120"/>
                  </a:rPr>
                  <a:t>的小物块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oMath>
                </a14:m>
                <a:r>
                  <a:rPr lang="en-US" altLang="zh-CN" sz="1800" b="0" i="0" dirty="0">
                    <a:solidFill>
                      <a:srgbClr val="000000"/>
                    </a:solidFill>
                    <a:latin typeface="微软雅黑" pitchFamily="34" charset="0"/>
                    <a:ea typeface="微软雅黑" pitchFamily="34" charset="-122"/>
                    <a:cs typeface="微软雅黑" pitchFamily="34" charset="-120"/>
                  </a:rPr>
                  <a:t>（可视为质点），当小物块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oMath>
                </a14:m>
                <a:r>
                  <a:rPr lang="en-US" altLang="zh-CN" sz="1800" b="0" i="0" dirty="0">
                    <a:solidFill>
                      <a:srgbClr val="000000"/>
                    </a:solidFill>
                    <a:latin typeface="微软雅黑" pitchFamily="34" charset="0"/>
                    <a:ea typeface="微软雅黑" pitchFamily="34" charset="-122"/>
                    <a:cs typeface="微软雅黑" pitchFamily="34" charset="-120"/>
                  </a:rPr>
                  <a:t>运动至</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点时</a:t>
                </a:r>
                <a:r>
                  <a:rPr lang="en-US" altLang="zh-CN" sz="1800" b="0" i="0">
                    <a:solidFill>
                      <a:srgbClr val="000000"/>
                    </a:solidFill>
                    <a:latin typeface="微软雅黑" pitchFamily="34" charset="0"/>
                    <a:ea typeface="微软雅黑" pitchFamily="34" charset="-122"/>
                    <a:cs typeface="微软雅黑" pitchFamily="34" charset="-120"/>
                  </a:rPr>
                  <a:t>，恰好沿切线方向进入半</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径为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𝑅</m:t>
                    </m:r>
                    <m:r>
                      <a:rPr lang="en-US" altLang="zh-CN" sz="1800" b="0" i="0">
                        <a:solidFill>
                          <a:srgbClr val="000000"/>
                        </a:solidFill>
                        <a:latin typeface="Cambria Math" pitchFamily="34" charset="0"/>
                        <a:ea typeface="Cambria Math" pitchFamily="34" charset="-122"/>
                        <a:cs typeface="Cambria Math" pitchFamily="34" charset="-120"/>
                      </a:rPr>
                      <m:t>=2</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800" b="0" i="0" dirty="0">
                    <a:solidFill>
                      <a:srgbClr val="000000"/>
                    </a:solidFill>
                    <a:latin typeface="微软雅黑" pitchFamily="34" charset="0"/>
                    <a:ea typeface="微软雅黑" pitchFamily="34" charset="-122"/>
                    <a:cs typeface="微软雅黑" pitchFamily="34" charset="-120"/>
                  </a:rPr>
                  <a:t>、圆心角</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𝜃</m:t>
                    </m:r>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60</m:t>
                        </m:r>
                      </m:e>
                      <m:sup>
                        <m:r>
                          <a:rPr lang="en-US" altLang="zh-CN" sz="1800" b="0" i="0">
                            <a:solidFill>
                              <a:srgbClr val="000000"/>
                            </a:solidFill>
                            <a:latin typeface="Cambria Math" pitchFamily="34" charset="0"/>
                            <a:ea typeface="Cambria Math" pitchFamily="34" charset="-122"/>
                            <a:cs typeface="Cambria Math" pitchFamily="34" charset="-120"/>
                          </a:rPr>
                          <m:t>∘</m:t>
                        </m:r>
                      </m:sup>
                    </m:sSup>
                  </m:oMath>
                </a14:m>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的固定光滑圆弧轨道</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𝐵𝐶</m:t>
                    </m:r>
                  </m:oMath>
                </a14:m>
                <a:r>
                  <a:rPr lang="en-US" altLang="zh-CN" sz="1800" b="0" i="0" dirty="0">
                    <a:solidFill>
                      <a:srgbClr val="000000"/>
                    </a:solidFill>
                    <a:latin typeface="微软雅黑" pitchFamily="34" charset="0"/>
                    <a:ea typeface="微软雅黑" pitchFamily="34" charset="-122"/>
                    <a:cs typeface="微软雅黑" pitchFamily="34" charset="-120"/>
                  </a:rPr>
                  <a:t>，轨道最低点</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与水平传送带最左端紧接</a:t>
                </a:r>
                <a:r>
                  <a:rPr lang="en-US" altLang="zh-CN" sz="1800" b="0" i="0">
                    <a:solidFill>
                      <a:srgbClr val="000000"/>
                    </a:solidFill>
                    <a:latin typeface="微软雅黑" pitchFamily="34" charset="0"/>
                    <a:ea typeface="微软雅黑" pitchFamily="34" charset="-122"/>
                    <a:cs typeface="微软雅黑" pitchFamily="34" charset="-120"/>
                  </a:rPr>
                  <a:t>，传送带</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右端</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𝐷</m:t>
                    </m:r>
                  </m:oMath>
                </a14:m>
                <a:r>
                  <a:rPr lang="en-US" altLang="zh-CN" sz="1800" b="0" i="0" dirty="0">
                    <a:solidFill>
                      <a:srgbClr val="000000"/>
                    </a:solidFill>
                    <a:latin typeface="微软雅黑" pitchFamily="34" charset="0"/>
                    <a:ea typeface="微软雅黑" pitchFamily="34" charset="-122"/>
                    <a:cs typeface="微软雅黑" pitchFamily="34" charset="-120"/>
                  </a:rPr>
                  <a:t>与一平台紧接，圆弧轨道底端、传送带上表面及平台位于同一水平面，传送带长度为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3</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，以</a:t>
                </a:r>
              </a:p>
              <a:p>
                <a:pPr latinLnBrk="1">
                  <a:lnSpc>
                    <a:spcPts val="33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𝑣</m:t>
                    </m:r>
                    <m:r>
                      <a:rPr lang="en-US" altLang="zh-CN" sz="1800" b="0" i="0">
                        <a:solidFill>
                          <a:srgbClr val="000000"/>
                        </a:solidFill>
                        <a:latin typeface="Cambria Math" pitchFamily="34" charset="0"/>
                        <a:ea typeface="Cambria Math" pitchFamily="34" charset="-122"/>
                        <a:cs typeface="Cambria Math" pitchFamily="34" charset="-120"/>
                      </a:rPr>
                      <m:t>=4</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800" b="0" i="0" dirty="0">
                    <a:solidFill>
                      <a:srgbClr val="000000"/>
                    </a:solidFill>
                    <a:latin typeface="微软雅黑" pitchFamily="34" charset="0"/>
                    <a:ea typeface="微软雅黑" pitchFamily="34" charset="-122"/>
                    <a:cs typeface="微软雅黑" pitchFamily="34" charset="-120"/>
                  </a:rPr>
                  <a:t>的恒定速率沿顺时针匀速转动，小物块与传送带间的动摩擦因数</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𝜇</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=0.5</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微软雅黑" pitchFamily="34" charset="-122"/>
                    <a:cs typeface="微软雅黑" pitchFamily="34" charset="-120"/>
                  </a:rPr>
                  <a:t>一轻弹簧放在平台上，</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弹簧右端固定在竖直墙上</a:t>
                </a:r>
                <a:r>
                  <a:rPr lang="en-US" altLang="zh-CN" sz="1800" b="0" i="0" dirty="0">
                    <a:solidFill>
                      <a:srgbClr val="000000"/>
                    </a:solidFill>
                    <a:latin typeface="微软雅黑" pitchFamily="34" charset="0"/>
                    <a:ea typeface="微软雅黑" pitchFamily="34" charset="-122"/>
                    <a:cs typeface="微软雅黑" pitchFamily="34" charset="-120"/>
                  </a:rPr>
                  <a:t>，弹簧处于原长状态，左端与平台上</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𝐸</m:t>
                    </m:r>
                  </m:oMath>
                </a14:m>
                <a:r>
                  <a:rPr lang="en-US" altLang="zh-CN" sz="1800" b="0" i="0" dirty="0">
                    <a:solidFill>
                      <a:srgbClr val="000000"/>
                    </a:solidFill>
                    <a:latin typeface="微软雅黑" pitchFamily="34" charset="0"/>
                    <a:ea typeface="微软雅黑" pitchFamily="34" charset="-122"/>
                    <a:cs typeface="微软雅黑" pitchFamily="34" charset="-120"/>
                  </a:rPr>
                  <a:t>点对齐，</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𝐷𝐸</m:t>
                    </m:r>
                  </m:oMath>
                </a14:m>
                <a:r>
                  <a:rPr lang="en-US" altLang="zh-CN" sz="1800" b="0" i="0" dirty="0">
                    <a:solidFill>
                      <a:srgbClr val="000000"/>
                    </a:solidFill>
                    <a:latin typeface="微软雅黑" pitchFamily="34" charset="0"/>
                    <a:ea typeface="微软雅黑" pitchFamily="34" charset="-122"/>
                    <a:cs typeface="微软雅黑" pitchFamily="34" charset="-120"/>
                  </a:rPr>
                  <a:t>长为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1.5</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800" b="0" i="0" dirty="0">
                    <a:solidFill>
                      <a:srgbClr val="000000"/>
                    </a:solidFill>
                    <a:latin typeface="微软雅黑" pitchFamily="34" charset="0"/>
                    <a:ea typeface="微软雅黑" pitchFamily="34" charset="-122"/>
                    <a:cs typeface="微软雅黑" pitchFamily="34" charset="-120"/>
                  </a:rPr>
                  <a:t>，小物块与平台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𝐷𝐸</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b="0" i="0" kern="0" spc="-99900">
                  <a:solidFill>
                    <a:srgbClr val="FFFFFF"/>
                  </a:solidFill>
                  <a:latin typeface="微软雅黑" pitchFamily="34" charset="0"/>
                  <a:ea typeface="微软雅黑" pitchFamily="34" charset="-122"/>
                  <a:cs typeface="微软雅黑" pitchFamily="34" charset="-120"/>
                </a:endParaRP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间的动摩擦因数为</a:t>
                </a:r>
                <a14:m>
                  <m:oMath xmlns:m="http://schemas.openxmlformats.org/officeDocument/2006/math">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𝜇</m:t>
                        </m:r>
                      </m:e>
                      <m:sub>
                        <m:r>
                          <a:rPr lang="en-US" altLang="zh-CN" b="0" i="0">
                            <a:solidFill>
                              <a:srgbClr val="000000"/>
                            </a:solidFill>
                            <a:latin typeface="Cambria Math" pitchFamily="34" charset="0"/>
                            <a:ea typeface="Cambria Math" pitchFamily="34" charset="-122"/>
                            <a:cs typeface="Cambria Math" pitchFamily="34" charset="-120"/>
                          </a:rPr>
                          <m:t>2</m:t>
                        </m:r>
                      </m:sub>
                    </m:sSub>
                  </m:oMath>
                </a14:m>
                <a:r>
                  <a:rPr lang="en-US" altLang="zh-CN" b="0" i="0" dirty="0">
                    <a:solidFill>
                      <a:srgbClr val="000000"/>
                    </a:solidFill>
                    <a:latin typeface="微软雅黑" pitchFamily="34" charset="0"/>
                    <a:ea typeface="微软雅黑" pitchFamily="34" charset="-122"/>
                    <a:cs typeface="微软雅黑" pitchFamily="34" charset="-120"/>
                  </a:rPr>
                  <a:t>（未知），平台</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𝐸</m:t>
                    </m:r>
                  </m:oMath>
                </a14:m>
                <a:r>
                  <a:rPr lang="en-US" altLang="zh-CN" b="0" i="0" dirty="0">
                    <a:solidFill>
                      <a:srgbClr val="000000"/>
                    </a:solidFill>
                    <a:latin typeface="微软雅黑" pitchFamily="34" charset="0"/>
                    <a:ea typeface="微软雅黑" pitchFamily="34" charset="-122"/>
                    <a:cs typeface="微软雅黑" pitchFamily="34" charset="-120"/>
                  </a:rPr>
                  <a:t>点右侧光滑，重力加速度为</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𝑔</m:t>
                    </m:r>
                    <m:r>
                      <a:rPr lang="en-US" altLang="zh-CN" b="0" i="0">
                        <a:solidFill>
                          <a:srgbClr val="000000"/>
                        </a:solidFill>
                        <a:latin typeface="Cambria Math" pitchFamily="34" charset="0"/>
                        <a:ea typeface="Cambria Math" pitchFamily="34" charset="-122"/>
                        <a:cs typeface="Cambria Math" pitchFamily="34" charset="-120"/>
                      </a:rPr>
                      <m:t>=10</m:t>
                    </m:r>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m</m:t>
                    </m:r>
                    <m:r>
                      <a:rPr lang="en-US" altLang="zh-CN" b="0" i="0">
                        <a:solidFill>
                          <a:srgbClr val="000000"/>
                        </a:solidFill>
                        <a:latin typeface="Cambria Math" pitchFamily="34" charset="0"/>
                        <a:ea typeface="Cambria Math" pitchFamily="34" charset="-122"/>
                        <a:cs typeface="Cambria Math" pitchFamily="34" charset="-120"/>
                      </a:rPr>
                      <m:t>/</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b="0" i="0">
                            <a:solidFill>
                              <a:srgbClr val="000000"/>
                            </a:solidFill>
                            <a:latin typeface="Cambria Math" pitchFamily="34" charset="0"/>
                            <a:ea typeface="Cambria Math" pitchFamily="34" charset="-122"/>
                            <a:cs typeface="Cambria Math" pitchFamily="34" charset="-120"/>
                          </a:rPr>
                          <m:t>s</m:t>
                        </m:r>
                      </m:e>
                      <m:sup>
                        <m:r>
                          <a:rPr lang="en-US" altLang="zh-CN" b="0" i="0">
                            <a:solidFill>
                              <a:srgbClr val="000000"/>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.弹簧始终处于弹性限度内.</a:t>
                </a:r>
                <a:endParaRPr lang="en-US" altLang="zh-CN" dirty="0"/>
              </a:p>
            </p:txBody>
          </p:sp>
        </mc:Choice>
        <mc:Fallback>
          <p:sp>
            <p:nvSpPr>
              <p:cNvPr id="2" name="QO_4_BD.83_1#153373010?vop=1&amp;pid=56cb90b37&amp;color=0,0,0&amp;vtp=1&amp;bt=1&amp;bbb=1&amp;hb=1"/>
              <p:cNvSpPr>
                <a:spLocks noRot="1" noChangeAspect="1" noMove="1" noResize="1" noEditPoints="1" noAdjustHandles="1" noChangeArrowheads="1" noChangeShapeType="1" noTextEdit="1"/>
              </p:cNvSpPr>
              <p:nvPr/>
            </p:nvSpPr>
            <p:spPr>
              <a:xfrm>
                <a:off x="832104" y="1512000"/>
                <a:ext cx="10533888" cy="2868359"/>
              </a:xfrm>
              <a:prstGeom prst="rect">
                <a:avLst/>
              </a:prstGeom>
              <a:blipFill>
                <a:blip r:embed="rId3"/>
                <a:stretch>
                  <a:fillRect l="-1389" r="-1910" b="-4883"/>
                </a:stretch>
              </a:blipFill>
              <a:ln/>
            </p:spPr>
            <p:txBody>
              <a:bodyPr/>
              <a:lstStyle/>
              <a:p>
                <a:r>
                  <a:rPr lang="zh-CN" altLang="en-US">
                    <a:noFill/>
                  </a:rPr>
                  <a:t> </a:t>
                </a:r>
              </a:p>
            </p:txBody>
          </p:sp>
        </mc:Fallback>
      </mc:AlternateContent>
      <p:pic>
        <p:nvPicPr>
          <p:cNvPr id="3" name="QO_4_BD.83_2#153373010?vop=1&amp;pid=56cb90b37&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4306824" y="4485832"/>
            <a:ext cx="3575304" cy="114300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name="Slide 35&amp;si=35">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84_1#8a6c8d52c?vop=1&amp;pid=153373010&amp;color=0,0,0&amp;vtp=1&amp;bt=1&amp;bbb=1"/>
              <p:cNvSpPr/>
              <p:nvPr/>
            </p:nvSpPr>
            <p:spPr>
              <a:xfrm>
                <a:off x="832104" y="1512000"/>
                <a:ext cx="10533888" cy="363855"/>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（1）求水平速度</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的大小.</a:t>
                </a:r>
                <a:endParaRPr lang="en-US" altLang="zh-CN" sz="1800" dirty="0"/>
              </a:p>
            </p:txBody>
          </p:sp>
        </mc:Choice>
        <mc:Fallback>
          <p:sp>
            <p:nvSpPr>
              <p:cNvPr id="2" name="QO_5_BD.84_1#8a6c8d52c?vop=1&amp;pid=153373010&amp;color=0,0,0&amp;vtp=1&amp;bt=1&amp;bbb=1"/>
              <p:cNvSpPr>
                <a:spLocks noRot="1" noChangeAspect="1" noMove="1" noResize="1" noEditPoints="1" noAdjustHandles="1" noChangeArrowheads="1" noChangeShapeType="1" noTextEdit="1"/>
              </p:cNvSpPr>
              <p:nvPr/>
            </p:nvSpPr>
            <p:spPr>
              <a:xfrm>
                <a:off x="832104" y="1512000"/>
                <a:ext cx="10533888" cy="363855"/>
              </a:xfrm>
              <a:prstGeom prst="rect">
                <a:avLst/>
              </a:prstGeom>
              <a:blipFill>
                <a:blip r:embed="rId3"/>
                <a:stretch>
                  <a:fillRect l="-1389" b="-3833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5_AN.85_1#8a6c8d52c?vop=1&amp;pid=153373010&amp;color=0,0,0&amp;vtp=1&amp;bbb=1"/>
              <p:cNvSpPr/>
              <p:nvPr/>
            </p:nvSpPr>
            <p:spPr>
              <a:xfrm>
                <a:off x="832104" y="1920495"/>
                <a:ext cx="10533888" cy="346075"/>
              </a:xfrm>
              <a:prstGeom prst="rect">
                <a:avLst/>
              </a:prstGeom>
              <a:noFill/>
              <a:ln/>
            </p:spPr>
            <p:txBody>
              <a:bodyPr wrap="none" lIns="0" tIns="0" rIns="0" bIns="0" rtlCol="0" anchor="t"/>
              <a:lstStyle/>
              <a:p>
                <a:pPr algn="l" latinLnBrk="1">
                  <a:lnSpc>
                    <a:spcPts val="3100"/>
                  </a:lnSpc>
                </a:pP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2</m:t>
                    </m:r>
                    <m:r>
                      <m:rPr>
                        <m:nor/>
                      </m:rPr>
                      <a:rPr lang="en-US" altLang="zh-CN" sz="1800" b="0" i="0">
                        <a:solidFill>
                          <a:srgbClr val="FF0000"/>
                        </a:solidFill>
                        <a:latin typeface="Cambria Math" pitchFamily="34" charset="0"/>
                        <a:ea typeface="Cambria Math" pitchFamily="34" charset="-122"/>
                        <a:cs typeface="Cambria Math" pitchFamily="34" charset="-120"/>
                      </a:rPr>
                      <m:t> </m:t>
                    </m:r>
                    <m:r>
                      <m:rPr>
                        <m:sty m:val="p"/>
                      </m:rPr>
                      <a:rPr lang="en-US" altLang="zh-CN" sz="1800" b="0" i="0">
                        <a:solidFill>
                          <a:srgbClr val="FF0000"/>
                        </a:solidFill>
                        <a:latin typeface="Cambria Math" pitchFamily="34" charset="0"/>
                        <a:ea typeface="Cambria Math" pitchFamily="34" charset="-122"/>
                        <a:cs typeface="Cambria Math" pitchFamily="34" charset="-120"/>
                      </a:rPr>
                      <m:t>m</m:t>
                    </m:r>
                    <m:r>
                      <a:rPr lang="en-US" altLang="zh-CN" sz="1800" b="0" i="0">
                        <a:solidFill>
                          <a:srgbClr val="FF0000"/>
                        </a:solidFill>
                        <a:latin typeface="Cambria Math" pitchFamily="34" charset="0"/>
                        <a:ea typeface="Cambria Math" pitchFamily="34" charset="-122"/>
                        <a:cs typeface="Cambria Math" pitchFamily="34" charset="-120"/>
                      </a:rPr>
                      <m:t>/</m:t>
                    </m:r>
                    <m:r>
                      <m:rPr>
                        <m:sty m:val="p"/>
                      </m:rPr>
                      <a:rPr lang="en-US" altLang="zh-CN" sz="1800" b="0" i="0">
                        <a:solidFill>
                          <a:srgbClr val="FF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p:sp>
            <p:nvSpPr>
              <p:cNvPr id="3" name="QO_5_AN.85_1#8a6c8d52c?vop=1&amp;pid=153373010&amp;color=0,0,0&amp;vtp=1&amp;bbb=1"/>
              <p:cNvSpPr>
                <a:spLocks noRot="1" noChangeAspect="1" noMove="1" noResize="1" noEditPoints="1" noAdjustHandles="1" noChangeArrowheads="1" noChangeShapeType="1" noTextEdit="1"/>
              </p:cNvSpPr>
              <p:nvPr/>
            </p:nvSpPr>
            <p:spPr>
              <a:xfrm>
                <a:off x="832104" y="1920495"/>
                <a:ext cx="10533888" cy="346075"/>
              </a:xfrm>
              <a:prstGeom prst="rect">
                <a:avLst/>
              </a:prstGeom>
              <a:blipFill>
                <a:blip r:embed="rId4"/>
                <a:stretch>
                  <a:fillRect l="-810" b="-29825"/>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5_AS.86_1#8a6c8d52c?vop=1&amp;pid=153373010&amp;color=0,0,0&amp;vtp=1&amp;bbb=1&amp;hb=1"/>
              <p:cNvSpPr/>
              <p:nvPr/>
            </p:nvSpPr>
            <p:spPr>
              <a:xfrm>
                <a:off x="832104" y="2278635"/>
                <a:ext cx="10533888" cy="83820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【解析】设</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点与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点间的竖直高度差为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𝑦</m:t>
                    </m:r>
                  </m:oMath>
                </a14:m>
                <a:r>
                  <a:rPr lang="en-US" altLang="zh-CN" sz="1800" b="0" i="0" dirty="0">
                    <a:solidFill>
                      <a:srgbClr val="000000"/>
                    </a:solidFill>
                    <a:latin typeface="微软雅黑" pitchFamily="34" charset="0"/>
                    <a:ea typeface="微软雅黑" pitchFamily="34" charset="-122"/>
                    <a:cs typeface="微软雅黑" pitchFamily="34" charset="-120"/>
                  </a:rPr>
                  <a:t>，有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𝑦</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𝐻</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𝑅</m:t>
                    </m:r>
                    <m:r>
                      <a:rPr lang="en-US" altLang="zh-CN" sz="1800" b="0" i="0">
                        <a:solidFill>
                          <a:srgbClr val="000000"/>
                        </a:solidFill>
                        <a:latin typeface="Cambria Math" pitchFamily="34" charset="0"/>
                        <a:ea typeface="Cambria Math" pitchFamily="34" charset="-122"/>
                        <a:cs typeface="Cambria Math" pitchFamily="34" charset="-120"/>
                      </a:rPr>
                      <m:t>⋅</m:t>
                    </m:r>
                    <m:d>
                      <m: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sz="1800" b="0" i="0">
                            <a:solidFill>
                              <a:srgbClr val="000000"/>
                            </a:solidFill>
                            <a:latin typeface="Cambria Math" pitchFamily="34" charset="0"/>
                            <a:ea typeface="Cambria Math" pitchFamily="34" charset="-122"/>
                            <a:cs typeface="Cambria Math" pitchFamily="34" charset="-120"/>
                          </a:rPr>
                          <m:t>1−</m:t>
                        </m:r>
                        <m:r>
                          <m:rPr>
                            <m:sty m:val="p"/>
                          </m:rPr>
                          <a:rPr lang="en-US" altLang="zh-CN" sz="1800" b="0" i="0">
                            <a:solidFill>
                              <a:srgbClr val="000000"/>
                            </a:solidFill>
                            <a:latin typeface="Cambria Math" pitchFamily="34" charset="0"/>
                            <a:ea typeface="Cambria Math" pitchFamily="34" charset="-122"/>
                            <a:cs typeface="Cambria Math" pitchFamily="34" charset="-120"/>
                          </a:rPr>
                          <m:t>cos</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𝜃</m:t>
                        </m:r>
                      </m:e>
                    </m:d>
                    <m:r>
                      <a:rPr lang="en-US" altLang="zh-CN" sz="1800" b="0" i="0">
                        <a:solidFill>
                          <a:srgbClr val="000000"/>
                        </a:solidFill>
                        <a:latin typeface="Cambria Math" pitchFamily="34" charset="0"/>
                        <a:ea typeface="Cambria Math" pitchFamily="34" charset="-122"/>
                        <a:cs typeface="Cambria Math" pitchFamily="34" charset="-120"/>
                      </a:rPr>
                      <m:t>=0.6</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800" b="0" i="0" dirty="0">
                    <a:solidFill>
                      <a:srgbClr val="000000"/>
                    </a:solidFill>
                    <a:latin typeface="微软雅黑" pitchFamily="34" charset="0"/>
                    <a:ea typeface="微软雅黑" pitchFamily="34" charset="-122"/>
                    <a:cs typeface="微软雅黑" pitchFamily="34" charset="-120"/>
                  </a:rPr>
                  <a:t>,设小物块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oMath>
                </a14:m>
                <a:r>
                  <a:rPr lang="en-US" altLang="zh-CN" sz="1800" b="0" i="0" dirty="0">
                    <a:solidFill>
                      <a:srgbClr val="000000"/>
                    </a:solidFill>
                    <a:latin typeface="微软雅黑" pitchFamily="34" charset="0"/>
                    <a:ea typeface="微软雅黑" pitchFamily="34" charset="-122"/>
                    <a:cs typeface="微软雅黑" pitchFamily="34" charset="-120"/>
                  </a:rPr>
                  <a:t>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点的竖直分</a:t>
                </a:r>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速度为</a:t>
                </a:r>
                <a14:m>
                  <m:oMath xmlns:m="http://schemas.openxmlformats.org/officeDocument/2006/math">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𝑣</m:t>
                        </m:r>
                      </m:e>
                      <m:sub>
                        <m:r>
                          <a:rPr lang="en-US" altLang="zh-CN" b="0" i="0">
                            <a:solidFill>
                              <a:srgbClr val="000000"/>
                            </a:solidFill>
                            <a:latin typeface="Cambria Math" pitchFamily="34" charset="0"/>
                            <a:ea typeface="Cambria Math" pitchFamily="34" charset="-122"/>
                            <a:cs typeface="Cambria Math" pitchFamily="34" charset="-120"/>
                          </a:rPr>
                          <m:t>𝑦</m:t>
                        </m:r>
                      </m:sub>
                    </m:sSub>
                  </m:oMath>
                </a14:m>
                <a:r>
                  <a:rPr lang="en-US" altLang="zh-CN" b="0" i="0" dirty="0">
                    <a:solidFill>
                      <a:srgbClr val="000000"/>
                    </a:solidFill>
                    <a:latin typeface="微软雅黑" pitchFamily="34" charset="0"/>
                    <a:ea typeface="微软雅黑" pitchFamily="34" charset="-122"/>
                    <a:cs typeface="微软雅黑" pitchFamily="34" charset="-120"/>
                  </a:rPr>
                  <a:t>，由</a:t>
                </a:r>
                <a14:m>
                  <m:oMath xmlns:m="http://schemas.openxmlformats.org/officeDocument/2006/math">
                    <m:sSubSup>
                      <m:sSubSupPr>
                        <m:ctrlPr>
                          <a:rPr lang="en-US" altLang="zh-CN" b="0">
                            <a:solidFill>
                              <a:srgbClr val="000000"/>
                            </a:solidFill>
                            <a:latin typeface="Cambria Math" panose="02040503050406030204" pitchFamily="18" charset="0"/>
                            <a:ea typeface="Cambria Math" pitchFamily="34" charset="-122"/>
                            <a:cs typeface="Cambria Math" pitchFamily="34" charset="-120"/>
                          </a:rPr>
                        </m:ctrlPr>
                      </m:sSubSupPr>
                      <m:e>
                        <m:r>
                          <a:rPr lang="en-US" altLang="zh-CN" b="0" i="0">
                            <a:solidFill>
                              <a:srgbClr val="000000"/>
                            </a:solidFill>
                            <a:latin typeface="Cambria Math" pitchFamily="34" charset="0"/>
                            <a:ea typeface="Cambria Math" pitchFamily="34" charset="-122"/>
                            <a:cs typeface="Cambria Math" pitchFamily="34" charset="-120"/>
                          </a:rPr>
                          <m:t>𝑣</m:t>
                        </m:r>
                      </m:e>
                      <m:sub>
                        <m:r>
                          <a:rPr lang="en-US" altLang="zh-CN" b="0" i="0">
                            <a:solidFill>
                              <a:srgbClr val="000000"/>
                            </a:solidFill>
                            <a:latin typeface="Cambria Math" pitchFamily="34" charset="0"/>
                            <a:ea typeface="Cambria Math" pitchFamily="34" charset="-122"/>
                            <a:cs typeface="Cambria Math" pitchFamily="34" charset="-120"/>
                          </a:rPr>
                          <m:t>𝑦</m:t>
                        </m:r>
                      </m:sub>
                      <m:sup>
                        <m:r>
                          <a:rPr lang="en-US" altLang="zh-CN" b="0" i="0">
                            <a:solidFill>
                              <a:srgbClr val="000000"/>
                            </a:solidFill>
                            <a:latin typeface="Cambria Math" pitchFamily="34" charset="0"/>
                            <a:ea typeface="Cambria Math" pitchFamily="34" charset="-122"/>
                            <a:cs typeface="Cambria Math" pitchFamily="34" charset="-120"/>
                          </a:rPr>
                          <m:t>2</m:t>
                        </m:r>
                      </m:sup>
                    </m:sSubSup>
                    <m:r>
                      <a:rPr lang="en-US" altLang="zh-CN" b="0" i="0">
                        <a:solidFill>
                          <a:srgbClr val="000000"/>
                        </a:solidFill>
                        <a:latin typeface="Cambria Math" pitchFamily="34" charset="0"/>
                        <a:ea typeface="Cambria Math" pitchFamily="34" charset="-122"/>
                        <a:cs typeface="Cambria Math" pitchFamily="34" charset="-120"/>
                      </a:rPr>
                      <m:t>=2</m:t>
                    </m:r>
                    <m:r>
                      <a:rPr lang="en-US" altLang="zh-CN" b="0" i="0">
                        <a:solidFill>
                          <a:srgbClr val="000000"/>
                        </a:solidFill>
                        <a:latin typeface="Cambria Math" pitchFamily="34" charset="0"/>
                        <a:ea typeface="Cambria Math" pitchFamily="34" charset="-122"/>
                        <a:cs typeface="Cambria Math" pitchFamily="34" charset="-120"/>
                      </a:rPr>
                      <m:t>𝑔𝑦</m:t>
                    </m:r>
                  </m:oMath>
                </a14:m>
                <a:r>
                  <a:rPr lang="en-US" altLang="zh-CN" b="0" i="0" dirty="0">
                    <a:solidFill>
                      <a:srgbClr val="000000"/>
                    </a:solidFill>
                    <a:latin typeface="微软雅黑" pitchFamily="34" charset="0"/>
                    <a:ea typeface="微软雅黑" pitchFamily="34" charset="-122"/>
                    <a:cs typeface="微软雅黑" pitchFamily="34" charset="-120"/>
                  </a:rPr>
                  <a:t>，解得</a:t>
                </a:r>
                <a14:m>
                  <m:oMath xmlns:m="http://schemas.openxmlformats.org/officeDocument/2006/math">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𝑣</m:t>
                        </m:r>
                      </m:e>
                      <m:sub>
                        <m:r>
                          <a:rPr lang="en-US" altLang="zh-CN" b="0" i="0">
                            <a:solidFill>
                              <a:srgbClr val="000000"/>
                            </a:solidFill>
                            <a:latin typeface="Cambria Math" pitchFamily="34" charset="0"/>
                            <a:ea typeface="Cambria Math" pitchFamily="34" charset="-122"/>
                            <a:cs typeface="Cambria Math" pitchFamily="34" charset="-120"/>
                          </a:rPr>
                          <m:t>𝑦</m:t>
                        </m:r>
                      </m:sub>
                    </m:sSub>
                    <m:r>
                      <a:rPr lang="en-US" altLang="zh-CN" b="0" i="0">
                        <a:solidFill>
                          <a:srgbClr val="000000"/>
                        </a:solidFill>
                        <a:latin typeface="Cambria Math" pitchFamily="34" charset="0"/>
                        <a:ea typeface="Cambria Math" pitchFamily="34" charset="-122"/>
                        <a:cs typeface="Cambria Math" pitchFamily="34" charset="-120"/>
                      </a:rPr>
                      <m:t>=2</m:t>
                    </m:r>
                    <m:rad>
                      <m:radPr>
                        <m:degHide m:val="on"/>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b="0" i="0">
                            <a:solidFill>
                              <a:srgbClr val="000000"/>
                            </a:solidFill>
                            <a:latin typeface="Cambria Math" pitchFamily="34" charset="0"/>
                            <a:ea typeface="Cambria Math" pitchFamily="34" charset="-122"/>
                            <a:cs typeface="Cambria Math" pitchFamily="34" charset="-120"/>
                          </a:rPr>
                          <m:t>3</m:t>
                        </m:r>
                      </m:e>
                    </m:rad>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m</m:t>
                    </m:r>
                    <m:r>
                      <a:rPr lang="en-US" altLang="zh-CN" b="0" i="0">
                        <a:solidFill>
                          <a:srgbClr val="000000"/>
                        </a:solidFill>
                        <a:latin typeface="Cambria Math" pitchFamily="34" charset="0"/>
                        <a:ea typeface="Cambria Math" pitchFamily="34" charset="-122"/>
                        <a:cs typeface="Cambria Math" pitchFamily="34" charset="-120"/>
                      </a:rPr>
                      <m:t>/</m:t>
                    </m:r>
                    <m:r>
                      <m:rPr>
                        <m:sty m:val="p"/>
                      </m:rPr>
                      <a:rPr lang="en-US" altLang="zh-CN" b="0" i="0">
                        <a:solidFill>
                          <a:srgbClr val="000000"/>
                        </a:solidFill>
                        <a:latin typeface="Cambria Math" pitchFamily="34" charset="0"/>
                        <a:ea typeface="Cambria Math" pitchFamily="34" charset="-122"/>
                        <a:cs typeface="Cambria Math" pitchFamily="34" charset="-120"/>
                      </a:rPr>
                      <m:t>s</m:t>
                    </m:r>
                  </m:oMath>
                </a14:m>
                <a:r>
                  <a:rPr lang="en-US" altLang="zh-CN" b="0" i="0" dirty="0">
                    <a:solidFill>
                      <a:srgbClr val="000000"/>
                    </a:solidFill>
                    <a:latin typeface="微软雅黑" pitchFamily="34" charset="0"/>
                    <a:ea typeface="微软雅黑" pitchFamily="34" charset="-122"/>
                    <a:cs typeface="微软雅黑" pitchFamily="34" charset="-120"/>
                  </a:rPr>
                  <a:t>，物块经过</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𝐵</m:t>
                    </m:r>
                  </m:oMath>
                </a14:m>
                <a:r>
                  <a:rPr lang="en-US" altLang="zh-CN" b="0" i="0" dirty="0">
                    <a:solidFill>
                      <a:srgbClr val="000000"/>
                    </a:solidFill>
                    <a:latin typeface="微软雅黑" pitchFamily="34" charset="0"/>
                    <a:ea typeface="微软雅黑" pitchFamily="34" charset="-122"/>
                    <a:cs typeface="微软雅黑" pitchFamily="34" charset="-120"/>
                  </a:rPr>
                  <a:t>点时有</a:t>
                </a:r>
                <a14:m>
                  <m:oMath xmlns:m="http://schemas.openxmlformats.org/officeDocument/2006/math">
                    <m:r>
                      <m:rPr>
                        <m:sty m:val="p"/>
                      </m:rPr>
                      <a:rPr lang="en-US" altLang="zh-CN" b="0" i="0">
                        <a:solidFill>
                          <a:srgbClr val="000000"/>
                        </a:solidFill>
                        <a:latin typeface="Cambria Math" pitchFamily="34" charset="0"/>
                        <a:ea typeface="Cambria Math" pitchFamily="34" charset="-122"/>
                        <a:cs typeface="Cambria Math" pitchFamily="34" charset="-120"/>
                      </a:rPr>
                      <m:t>tan</m:t>
                    </m:r>
                    <m:r>
                      <m:rPr>
                        <m:nor/>
                      </m:rPr>
                      <a:rPr lang="en-US" altLang="zh-CN" b="0" i="0">
                        <a:solidFill>
                          <a:srgbClr val="000000"/>
                        </a:solidFill>
                        <a:latin typeface="Cambria Math" pitchFamily="34" charset="0"/>
                        <a:ea typeface="Cambria Math" pitchFamily="34" charset="-122"/>
                        <a:cs typeface="Cambria Math" pitchFamily="34" charset="-120"/>
                      </a:rPr>
                      <m:t> </m:t>
                    </m:r>
                    <m:r>
                      <a:rPr lang="en-US" altLang="zh-CN" b="0" i="0">
                        <a:solidFill>
                          <a:srgbClr val="000000"/>
                        </a:solidFill>
                        <a:latin typeface="Cambria Math" pitchFamily="34" charset="0"/>
                        <a:ea typeface="Cambria Math" pitchFamily="34" charset="-122"/>
                        <a:cs typeface="Cambria Math" pitchFamily="34" charset="-120"/>
                      </a:rPr>
                      <m:t>𝜃</m:t>
                    </m:r>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𝑣</m:t>
                            </m:r>
                          </m:e>
                          <m:sub>
                            <m:r>
                              <a:rPr lang="en-US" altLang="zh-CN" b="0" i="0">
                                <a:solidFill>
                                  <a:srgbClr val="000000"/>
                                </a:solidFill>
                                <a:latin typeface="Cambria Math" pitchFamily="34" charset="0"/>
                                <a:ea typeface="Cambria Math" pitchFamily="34" charset="-122"/>
                                <a:cs typeface="Cambria Math" pitchFamily="34" charset="-120"/>
                              </a:rPr>
                              <m:t>𝑦</m:t>
                            </m:r>
                          </m:sub>
                        </m:sSub>
                      </m:num>
                      <m:den>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𝑣</m:t>
                            </m:r>
                          </m:e>
                          <m:sub>
                            <m:r>
                              <a:rPr lang="en-US" altLang="zh-CN" b="0" i="0">
                                <a:solidFill>
                                  <a:srgbClr val="000000"/>
                                </a:solidFill>
                                <a:latin typeface="Cambria Math" pitchFamily="34" charset="0"/>
                                <a:ea typeface="Cambria Math" pitchFamily="34" charset="-122"/>
                                <a:cs typeface="Cambria Math" pitchFamily="34" charset="-120"/>
                              </a:rPr>
                              <m:t>0</m:t>
                            </m:r>
                          </m:sub>
                        </m:sSub>
                      </m:den>
                    </m:f>
                  </m:oMath>
                </a14:m>
                <a:r>
                  <a:rPr lang="en-US" altLang="zh-CN" b="0" i="0" dirty="0">
                    <a:solidFill>
                      <a:srgbClr val="000000"/>
                    </a:solidFill>
                    <a:latin typeface="微软雅黑" pitchFamily="34" charset="0"/>
                    <a:ea typeface="微软雅黑" pitchFamily="34" charset="-122"/>
                    <a:cs typeface="微软雅黑" pitchFamily="34" charset="-120"/>
                  </a:rPr>
                  <a:t>，代入解得</a:t>
                </a:r>
                <a14:m>
                  <m:oMath xmlns:m="http://schemas.openxmlformats.org/officeDocument/2006/math">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𝑣</m:t>
                        </m:r>
                      </m:e>
                      <m:sub>
                        <m:r>
                          <a:rPr lang="en-US" altLang="zh-CN" b="0" i="0">
                            <a:solidFill>
                              <a:srgbClr val="000000"/>
                            </a:solidFill>
                            <a:latin typeface="Cambria Math" pitchFamily="34" charset="0"/>
                            <a:ea typeface="Cambria Math" pitchFamily="34" charset="-122"/>
                            <a:cs typeface="Cambria Math" pitchFamily="34" charset="-120"/>
                          </a:rPr>
                          <m:t>0</m:t>
                        </m:r>
                      </m:sub>
                    </m:sSub>
                    <m:r>
                      <a:rPr lang="en-US" altLang="zh-CN" b="0" i="0">
                        <a:solidFill>
                          <a:srgbClr val="000000"/>
                        </a:solidFill>
                        <a:latin typeface="Cambria Math" pitchFamily="34" charset="0"/>
                        <a:ea typeface="Cambria Math" pitchFamily="34" charset="-122"/>
                        <a:cs typeface="Cambria Math" pitchFamily="34" charset="-120"/>
                      </a:rPr>
                      <m:t>=2</m:t>
                    </m:r>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m</m:t>
                    </m:r>
                    <m:r>
                      <a:rPr lang="en-US" altLang="zh-CN" b="0" i="0">
                        <a:solidFill>
                          <a:srgbClr val="000000"/>
                        </a:solidFill>
                        <a:latin typeface="Cambria Math" pitchFamily="34" charset="0"/>
                        <a:ea typeface="Cambria Math" pitchFamily="34" charset="-122"/>
                        <a:cs typeface="Cambria Math" pitchFamily="34" charset="-120"/>
                      </a:rPr>
                      <m:t>/</m:t>
                    </m:r>
                    <m:r>
                      <m:rPr>
                        <m:sty m:val="p"/>
                      </m:rPr>
                      <a:rPr lang="en-US" altLang="zh-CN"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4" name="QO_5_AS.86_1#8a6c8d52c?vop=1&amp;pid=153373010&amp;color=0,0,0&amp;vtp=1&amp;bbb=1&amp;hb=1"/>
              <p:cNvSpPr>
                <a:spLocks noRot="1" noChangeAspect="1" noMove="1" noResize="1" noEditPoints="1" noAdjustHandles="1" noChangeArrowheads="1" noChangeShapeType="1" noTextEdit="1"/>
              </p:cNvSpPr>
              <p:nvPr/>
            </p:nvSpPr>
            <p:spPr>
              <a:xfrm>
                <a:off x="832104" y="2278635"/>
                <a:ext cx="10533888" cy="838200"/>
              </a:xfrm>
              <a:prstGeom prst="rect">
                <a:avLst/>
              </a:prstGeom>
              <a:blipFill>
                <a:blip r:embed="rId5"/>
                <a:stretch>
                  <a:fillRect l="-1389" b="-5839"/>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37.xml><?xml version="1.0" encoding="utf-8"?>
<p:sld xmlns:a="http://schemas.openxmlformats.org/drawingml/2006/main" xmlns:r="http://schemas.openxmlformats.org/officeDocument/2006/relationships" xmlns:p="http://schemas.openxmlformats.org/presentationml/2006/main">
  <p:cSld name="Slide 36&amp;si=36">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87_1#60b6a9b55?vop=1&amp;pid=153373010&amp;color=0,0,0&amp;vtp=1&amp;bt=1&amp;bbb=1"/>
              <p:cNvSpPr/>
              <p:nvPr/>
            </p:nvSpPr>
            <p:spPr>
              <a:xfrm>
                <a:off x="832104" y="1512000"/>
                <a:ext cx="10533888" cy="363855"/>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（2）求小物块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oMath>
                </a14:m>
                <a:r>
                  <a:rPr lang="en-US" altLang="zh-CN" sz="1800" b="0" i="0" dirty="0">
                    <a:solidFill>
                      <a:srgbClr val="000000"/>
                    </a:solidFill>
                    <a:latin typeface="微软雅黑" pitchFamily="34" charset="0"/>
                    <a:ea typeface="微软雅黑" pitchFamily="34" charset="-122"/>
                    <a:cs typeface="微软雅黑" pitchFamily="34" charset="-120"/>
                  </a:rPr>
                  <a:t>运动到圆弧轨道最低点</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时对轨道的压力大小.</a:t>
                </a:r>
                <a:endParaRPr lang="en-US" altLang="zh-CN" sz="1800" dirty="0"/>
              </a:p>
            </p:txBody>
          </p:sp>
        </mc:Choice>
        <mc:Fallback>
          <p:sp>
            <p:nvSpPr>
              <p:cNvPr id="2" name="QO_5_BD.87_1#60b6a9b55?vop=1&amp;pid=153373010&amp;color=0,0,0&amp;vtp=1&amp;bt=1&amp;bbb=1"/>
              <p:cNvSpPr>
                <a:spLocks noRot="1" noChangeAspect="1" noMove="1" noResize="1" noEditPoints="1" noAdjustHandles="1" noChangeArrowheads="1" noChangeShapeType="1" noTextEdit="1"/>
              </p:cNvSpPr>
              <p:nvPr/>
            </p:nvSpPr>
            <p:spPr>
              <a:xfrm>
                <a:off x="832104" y="1512000"/>
                <a:ext cx="10533888" cy="363855"/>
              </a:xfrm>
              <a:prstGeom prst="rect">
                <a:avLst/>
              </a:prstGeom>
              <a:blipFill>
                <a:blip r:embed="rId3"/>
                <a:stretch>
                  <a:fillRect l="-1389" b="-3833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5_AN.88_1#60b6a9b55?vop=1&amp;pid=153373010&amp;color=0,0,0&amp;vtp=1&amp;bbb=1"/>
              <p:cNvSpPr/>
              <p:nvPr/>
            </p:nvSpPr>
            <p:spPr>
              <a:xfrm>
                <a:off x="832104" y="1920495"/>
                <a:ext cx="10533888" cy="346075"/>
              </a:xfrm>
              <a:prstGeom prst="rect">
                <a:avLst/>
              </a:prstGeom>
              <a:noFill/>
              <a:ln/>
            </p:spPr>
            <p:txBody>
              <a:bodyPr wrap="none" lIns="0" tIns="0" rIns="0" bIns="0" rtlCol="0" anchor="t"/>
              <a:lstStyle/>
              <a:p>
                <a:pPr algn="l" latinLnBrk="1">
                  <a:lnSpc>
                    <a:spcPts val="3100"/>
                  </a:lnSpc>
                </a:pP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28</m:t>
                    </m:r>
                    <m:r>
                      <m:rPr>
                        <m:nor/>
                      </m:rPr>
                      <a:rPr lang="en-US" altLang="zh-CN" sz="1800" b="0" i="0">
                        <a:solidFill>
                          <a:srgbClr val="FF0000"/>
                        </a:solidFill>
                        <a:latin typeface="Cambria Math" pitchFamily="34" charset="0"/>
                        <a:ea typeface="Cambria Math" pitchFamily="34" charset="-122"/>
                        <a:cs typeface="Cambria Math" pitchFamily="34" charset="-120"/>
                      </a:rPr>
                      <m:t> </m:t>
                    </m:r>
                    <m:r>
                      <m:rPr>
                        <m:sty m:val="p"/>
                      </m:rPr>
                      <a:rPr lang="en-US" altLang="zh-CN" sz="1800" b="0" i="0">
                        <a:solidFill>
                          <a:srgbClr val="FF0000"/>
                        </a:solidFill>
                        <a:latin typeface="Cambria Math" pitchFamily="34" charset="0"/>
                        <a:ea typeface="Cambria Math" pitchFamily="34" charset="-122"/>
                        <a:cs typeface="Cambria Math" pitchFamily="34" charset="-120"/>
                      </a:rPr>
                      <m:t>N</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p:sp>
            <p:nvSpPr>
              <p:cNvPr id="3" name="QO_5_AN.88_1#60b6a9b55?vop=1&amp;pid=153373010&amp;color=0,0,0&amp;vtp=1&amp;bbb=1"/>
              <p:cNvSpPr>
                <a:spLocks noRot="1" noChangeAspect="1" noMove="1" noResize="1" noEditPoints="1" noAdjustHandles="1" noChangeArrowheads="1" noChangeShapeType="1" noTextEdit="1"/>
              </p:cNvSpPr>
              <p:nvPr/>
            </p:nvSpPr>
            <p:spPr>
              <a:xfrm>
                <a:off x="832104" y="1920495"/>
                <a:ext cx="10533888" cy="346075"/>
              </a:xfrm>
              <a:prstGeom prst="rect">
                <a:avLst/>
              </a:prstGeom>
              <a:blipFill>
                <a:blip r:embed="rId4"/>
                <a:stretch>
                  <a:fillRect l="-810" b="-8772"/>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5_AS.89_1#60b6a9b55?vop=1&amp;pid=153373010&amp;color=0,0,0&amp;vtp=1&amp;bbb=1&amp;hb=1"/>
              <p:cNvSpPr/>
              <p:nvPr/>
            </p:nvSpPr>
            <p:spPr>
              <a:xfrm>
                <a:off x="832104" y="2278635"/>
                <a:ext cx="10533888" cy="1941830"/>
              </a:xfrm>
              <a:prstGeom prst="rect">
                <a:avLst/>
              </a:prstGeom>
              <a:noFill/>
              <a:ln/>
            </p:spPr>
            <p:txBody>
              <a:bodyPr wrap="none" lIns="0" tIns="0" rIns="0" bIns="0" rtlCol="0" anchor="t"/>
              <a:lstStyle/>
              <a:p>
                <a:pPr algn="l" latinLnBrk="1">
                  <a:lnSpc>
                    <a:spcPts val="4900"/>
                  </a:lnSpc>
                </a:pPr>
                <a:r>
                  <a:rPr lang="en-US" altLang="zh-CN" sz="1800" b="0" i="0" dirty="0">
                    <a:solidFill>
                      <a:srgbClr val="000000"/>
                    </a:solidFill>
                    <a:latin typeface="微软雅黑" pitchFamily="34" charset="0"/>
                    <a:ea typeface="微软雅黑" pitchFamily="34" charset="-122"/>
                    <a:cs typeface="微软雅黑" pitchFamily="34" charset="-120"/>
                  </a:rPr>
                  <a:t>【解析】物块运动到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点时速度大小为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𝐵</m:t>
                        </m:r>
                      </m:sub>
                    </m:sSub>
                    <m:r>
                      <a:rPr lang="en-US" altLang="zh-CN" sz="1800" b="0" i="0">
                        <a:solidFill>
                          <a:srgbClr val="00000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sSubSup>
                          <m:sSub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𝑦</m:t>
                            </m:r>
                          </m:sub>
                          <m:sup>
                            <m:r>
                              <a:rPr lang="en-US" altLang="zh-CN" sz="1800" b="0" i="0">
                                <a:solidFill>
                                  <a:srgbClr val="000000"/>
                                </a:solidFill>
                                <a:latin typeface="Cambria Math" pitchFamily="34" charset="0"/>
                                <a:ea typeface="Cambria Math" pitchFamily="34" charset="-122"/>
                                <a:cs typeface="Cambria Math" pitchFamily="34" charset="-120"/>
                              </a:rPr>
                              <m:t>2</m:t>
                            </m:r>
                          </m:sup>
                        </m:sSubSup>
                        <m:r>
                          <a:rPr lang="en-US" altLang="zh-CN" sz="1800" b="0" i="0">
                            <a:solidFill>
                              <a:srgbClr val="000000"/>
                            </a:solidFill>
                            <a:latin typeface="Cambria Math" pitchFamily="34" charset="0"/>
                            <a:ea typeface="Cambria Math" pitchFamily="34" charset="-122"/>
                            <a:cs typeface="Cambria Math" pitchFamily="34" charset="-120"/>
                          </a:rPr>
                          <m:t>+</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up>
                            <m:r>
                              <a:rPr lang="en-US" altLang="zh-CN" sz="1800" b="0" i="0">
                                <a:solidFill>
                                  <a:srgbClr val="000000"/>
                                </a:solidFill>
                                <a:latin typeface="Cambria Math" pitchFamily="34" charset="0"/>
                                <a:ea typeface="Cambria Math" pitchFamily="34" charset="-122"/>
                                <a:cs typeface="Cambria Math" pitchFamily="34" charset="-120"/>
                              </a:rPr>
                              <m:t>2</m:t>
                            </m:r>
                          </m:sup>
                        </m:sSubSup>
                      </m:e>
                    </m:rad>
                    <m:r>
                      <a:rPr lang="en-US" altLang="zh-CN" sz="1800" b="0" i="0">
                        <a:solidFill>
                          <a:srgbClr val="000000"/>
                        </a:solidFill>
                        <a:latin typeface="Cambria Math" pitchFamily="34" charset="0"/>
                        <a:ea typeface="Cambria Math" pitchFamily="34" charset="-122"/>
                        <a:cs typeface="Cambria Math" pitchFamily="34" charset="-120"/>
                      </a:rPr>
                      <m:t>=4</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800" b="0" i="0" dirty="0">
                    <a:solidFill>
                      <a:srgbClr val="000000"/>
                    </a:solidFill>
                    <a:latin typeface="微软雅黑" pitchFamily="34" charset="0"/>
                    <a:ea typeface="微软雅黑" pitchFamily="34" charset="-122"/>
                    <a:cs typeface="微软雅黑" pitchFamily="34" charset="-120"/>
                  </a:rPr>
                  <a:t>，从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点运动到圆弧轨道最低点</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的过程中，</a:t>
                </a:r>
              </a:p>
              <a:p>
                <a:pPr latinLnBrk="1">
                  <a:lnSpc>
                    <a:spcPts val="3800"/>
                  </a:lnSpc>
                </a:pPr>
                <a:r>
                  <a:rPr lang="en-US" altLang="zh-CN" sz="1800" b="0" i="0">
                    <a:solidFill>
                      <a:srgbClr val="000000"/>
                    </a:solidFill>
                    <a:latin typeface="微软雅黑" pitchFamily="34" charset="0"/>
                    <a:ea typeface="微软雅黑" pitchFamily="34" charset="-122"/>
                    <a:cs typeface="微软雅黑" pitchFamily="34" charset="-120"/>
                  </a:rPr>
                  <a:t>根据动能定理有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𝑚𝑔</m:t>
                    </m:r>
                    <m:d>
                      <m: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sz="1800" b="0" i="0">
                            <a:solidFill>
                              <a:srgbClr val="000000"/>
                            </a:solidFill>
                            <a:latin typeface="Cambria Math" pitchFamily="34" charset="0"/>
                            <a:ea typeface="Cambria Math" pitchFamily="34" charset="-122"/>
                            <a:cs typeface="Cambria Math" pitchFamily="34" charset="-120"/>
                          </a:rPr>
                          <m:t>𝑅</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𝑅</m:t>
                        </m:r>
                        <m:r>
                          <m:rPr>
                            <m:sty m:val="p"/>
                          </m:rPr>
                          <a:rPr lang="en-US" altLang="zh-CN" sz="1800" b="0" i="0">
                            <a:solidFill>
                              <a:srgbClr val="000000"/>
                            </a:solidFill>
                            <a:latin typeface="Cambria Math" pitchFamily="34" charset="0"/>
                            <a:ea typeface="Cambria Math" pitchFamily="34" charset="-122"/>
                            <a:cs typeface="Cambria Math" pitchFamily="34" charset="-120"/>
                          </a:rPr>
                          <m:t>cos</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𝜃</m:t>
                        </m:r>
                      </m:e>
                    </m:d>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𝑚</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𝐶</m:t>
                        </m:r>
                      </m:sub>
                      <m:sup>
                        <m:r>
                          <a:rPr lang="en-US" altLang="zh-CN" sz="1800" b="0" i="0">
                            <a:solidFill>
                              <a:srgbClr val="000000"/>
                            </a:solidFill>
                            <a:latin typeface="Cambria Math" pitchFamily="34" charset="0"/>
                            <a:ea typeface="Cambria Math" pitchFamily="34" charset="-122"/>
                            <a:cs typeface="Cambria Math" pitchFamily="34" charset="-120"/>
                          </a:rPr>
                          <m:t>2</m:t>
                        </m:r>
                      </m:sup>
                    </m:sSubSup>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𝑚</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𝐵</m:t>
                        </m:r>
                      </m:sub>
                      <m:sup>
                        <m:r>
                          <a:rPr lang="en-US" altLang="zh-CN" sz="1800" b="0" i="0">
                            <a:solidFill>
                              <a:srgbClr val="000000"/>
                            </a:solidFill>
                            <a:latin typeface="Cambria Math" pitchFamily="34" charset="0"/>
                            <a:ea typeface="Cambria Math" pitchFamily="34" charset="-122"/>
                            <a:cs typeface="Cambria Math" pitchFamily="34" charset="-120"/>
                          </a:rPr>
                          <m:t>2</m:t>
                        </m:r>
                      </m:sup>
                    </m:sSubSup>
                  </m:oMath>
                </a14:m>
                <a:r>
                  <a:rPr lang="en-US" altLang="zh-CN" sz="1800" b="0" i="0" dirty="0">
                    <a:solidFill>
                      <a:srgbClr val="000000"/>
                    </a:solidFill>
                    <a:latin typeface="微软雅黑" pitchFamily="34" charset="0"/>
                    <a:ea typeface="微软雅黑" pitchFamily="34" charset="-122"/>
                    <a:cs typeface="微软雅黑" pitchFamily="34" charset="-120"/>
                  </a:rPr>
                  <a:t>，解得</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𝐶</m:t>
                        </m:r>
                      </m:sub>
                    </m:sSub>
                    <m:r>
                      <a:rPr lang="en-US" altLang="zh-CN" sz="1800" b="0" i="0">
                        <a:solidFill>
                          <a:srgbClr val="000000"/>
                        </a:solidFill>
                        <a:latin typeface="Cambria Math" pitchFamily="34" charset="0"/>
                        <a:ea typeface="Cambria Math" pitchFamily="34" charset="-122"/>
                        <a:cs typeface="Cambria Math" pitchFamily="34" charset="-120"/>
                      </a:rPr>
                      <m:t>=6</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，在圆弧轨道最低点时有</a:t>
                </a:r>
              </a:p>
              <a:p>
                <a:pPr latinLnBrk="1">
                  <a:lnSpc>
                    <a:spcPts val="38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𝐹</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𝑚𝑔</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Sup>
                          <m:sSub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𝐶</m:t>
                            </m:r>
                          </m:sub>
                          <m:sup>
                            <m:r>
                              <a:rPr lang="en-US" altLang="zh-CN" sz="1800" b="0" i="0">
                                <a:solidFill>
                                  <a:srgbClr val="000000"/>
                                </a:solidFill>
                                <a:latin typeface="Cambria Math" pitchFamily="34" charset="0"/>
                                <a:ea typeface="Cambria Math" pitchFamily="34" charset="-122"/>
                                <a:cs typeface="Cambria Math" pitchFamily="34" charset="-120"/>
                              </a:rPr>
                              <m:t>2</m:t>
                            </m:r>
                          </m:sup>
                        </m:sSubSup>
                      </m:num>
                      <m:den>
                        <m:r>
                          <a:rPr lang="en-US" altLang="zh-CN" sz="1800" b="0" i="0">
                            <a:solidFill>
                              <a:srgbClr val="000000"/>
                            </a:solidFill>
                            <a:latin typeface="Cambria Math" pitchFamily="34" charset="0"/>
                            <a:ea typeface="Cambria Math" pitchFamily="34" charset="-122"/>
                            <a:cs typeface="Cambria Math" pitchFamily="34" charset="-120"/>
                          </a:rPr>
                          <m:t>𝑅</m:t>
                        </m:r>
                      </m:den>
                    </m:f>
                  </m:oMath>
                </a14:m>
                <a:r>
                  <a:rPr lang="en-US" altLang="zh-CN" sz="1800" b="0" i="0" dirty="0">
                    <a:solidFill>
                      <a:srgbClr val="000000"/>
                    </a:solidFill>
                    <a:latin typeface="微软雅黑" pitchFamily="34" charset="0"/>
                    <a:ea typeface="微软雅黑" pitchFamily="34" charset="-122"/>
                    <a:cs typeface="微软雅黑" pitchFamily="34" charset="-120"/>
                  </a:rPr>
                  <a:t>，解得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𝐹</m:t>
                    </m:r>
                    <m:r>
                      <a:rPr lang="en-US" altLang="zh-CN" sz="1800" b="0" i="0">
                        <a:solidFill>
                          <a:srgbClr val="000000"/>
                        </a:solidFill>
                        <a:latin typeface="Cambria Math" pitchFamily="34" charset="0"/>
                        <a:ea typeface="Cambria Math" pitchFamily="34" charset="-122"/>
                        <a:cs typeface="Cambria Math" pitchFamily="34" charset="-120"/>
                      </a:rPr>
                      <m:t>=28</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N</m:t>
                    </m:r>
                  </m:oMath>
                </a14:m>
                <a:r>
                  <a:rPr lang="en-US" altLang="zh-CN" sz="1800" b="0" i="0" dirty="0">
                    <a:solidFill>
                      <a:srgbClr val="000000"/>
                    </a:solidFill>
                    <a:latin typeface="微软雅黑" pitchFamily="34" charset="0"/>
                    <a:ea typeface="微软雅黑" pitchFamily="34" charset="-122"/>
                    <a:cs typeface="微软雅黑" pitchFamily="34" charset="-120"/>
                  </a:rPr>
                  <a:t>，根据牛顿第三定律可知，在圆弧轨道最低点时小物块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对轨道的压力大</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小为</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28</m:t>
                    </m:r>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N</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4" name="QO_5_AS.89_1#60b6a9b55?vop=1&amp;pid=153373010&amp;color=0,0,0&amp;vtp=1&amp;bbb=1&amp;hb=1"/>
              <p:cNvSpPr>
                <a:spLocks noRot="1" noChangeAspect="1" noMove="1" noResize="1" noEditPoints="1" noAdjustHandles="1" noChangeArrowheads="1" noChangeShapeType="1" noTextEdit="1"/>
              </p:cNvSpPr>
              <p:nvPr/>
            </p:nvSpPr>
            <p:spPr>
              <a:xfrm>
                <a:off x="832104" y="2278635"/>
                <a:ext cx="10533888" cy="1941830"/>
              </a:xfrm>
              <a:prstGeom prst="rect">
                <a:avLst/>
              </a:prstGeom>
              <a:blipFill>
                <a:blip r:embed="rId5"/>
                <a:stretch>
                  <a:fillRect l="-1389" r="-2083" b="-723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38.xml><?xml version="1.0" encoding="utf-8"?>
<p:sld xmlns:a="http://schemas.openxmlformats.org/drawingml/2006/main" xmlns:r="http://schemas.openxmlformats.org/officeDocument/2006/relationships" xmlns:p="http://schemas.openxmlformats.org/presentationml/2006/main">
  <p:cSld name="Slide 37&amp;si=37">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90_1#965aa9c29?vop=1&amp;pid=153373010&amp;color=0,0,0&amp;vtp=1&amp;bt=1&amp;bbb=1"/>
              <p:cNvSpPr/>
              <p:nvPr/>
            </p:nvSpPr>
            <p:spPr>
              <a:xfrm>
                <a:off x="832104" y="1512000"/>
                <a:ext cx="10533888" cy="363855"/>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（3）若小物块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oMath>
                </a14:m>
                <a:r>
                  <a:rPr lang="en-US" altLang="zh-CN" sz="1800" b="0" i="0" dirty="0">
                    <a:solidFill>
                      <a:srgbClr val="000000"/>
                    </a:solidFill>
                    <a:latin typeface="微软雅黑" pitchFamily="34" charset="0"/>
                    <a:ea typeface="微软雅黑" pitchFamily="34" charset="-122"/>
                    <a:cs typeface="微软雅黑" pitchFamily="34" charset="-120"/>
                  </a:rPr>
                  <a:t>第一次压缩弹簧时，弹簧获得的最大弹性势能为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5</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J</m:t>
                    </m:r>
                  </m:oMath>
                </a14:m>
                <a:r>
                  <a:rPr lang="en-US" altLang="zh-CN" sz="1800" b="0" i="0" dirty="0">
                    <a:solidFill>
                      <a:srgbClr val="000000"/>
                    </a:solidFill>
                    <a:latin typeface="微软雅黑" pitchFamily="34" charset="0"/>
                    <a:ea typeface="微软雅黑" pitchFamily="34" charset="-122"/>
                    <a:cs typeface="微软雅黑" pitchFamily="34" charset="-120"/>
                  </a:rPr>
                  <a:t>，求</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𝜇</m:t>
                        </m:r>
                      </m:e>
                      <m:sub>
                        <m:r>
                          <a:rPr lang="en-US" altLang="zh-CN" sz="1800" b="0" i="0">
                            <a:solidFill>
                              <a:srgbClr val="000000"/>
                            </a:solidFill>
                            <a:latin typeface="Cambria Math" pitchFamily="34" charset="0"/>
                            <a:ea typeface="Cambria Math" pitchFamily="34" charset="-122"/>
                            <a:cs typeface="Cambria Math"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p:txBody>
          </p:sp>
        </mc:Choice>
        <mc:Fallback>
          <p:sp>
            <p:nvSpPr>
              <p:cNvPr id="2" name="QO_5_BD.90_1#965aa9c29?vop=1&amp;pid=153373010&amp;color=0,0,0&amp;vtp=1&amp;bt=1&amp;bbb=1"/>
              <p:cNvSpPr>
                <a:spLocks noRot="1" noChangeAspect="1" noMove="1" noResize="1" noEditPoints="1" noAdjustHandles="1" noChangeArrowheads="1" noChangeShapeType="1" noTextEdit="1"/>
              </p:cNvSpPr>
              <p:nvPr/>
            </p:nvSpPr>
            <p:spPr>
              <a:xfrm>
                <a:off x="832104" y="1512000"/>
                <a:ext cx="10533888" cy="363855"/>
              </a:xfrm>
              <a:prstGeom prst="rect">
                <a:avLst/>
              </a:prstGeom>
              <a:blipFill>
                <a:blip r:embed="rId3"/>
                <a:stretch>
                  <a:fillRect l="-1389" b="-38333"/>
                </a:stretch>
              </a:blipFill>
              <a:ln/>
            </p:spPr>
            <p:txBody>
              <a:bodyPr/>
              <a:lstStyle/>
              <a:p>
                <a:r>
                  <a:rPr lang="zh-CN" altLang="en-US">
                    <a:noFill/>
                  </a:rPr>
                  <a:t> </a:t>
                </a:r>
              </a:p>
            </p:txBody>
          </p:sp>
        </mc:Fallback>
      </mc:AlternateContent>
      <p:sp>
        <p:nvSpPr>
          <p:cNvPr id="3" name="QO_5_AN.91_1#965aa9c29?vop=1&amp;pid=153373010&amp;color=0,0,0&amp;vtp=1&amp;bbb=1"/>
          <p:cNvSpPr/>
          <p:nvPr/>
        </p:nvSpPr>
        <p:spPr>
          <a:xfrm>
            <a:off x="832104" y="1878522"/>
            <a:ext cx="10533888" cy="363855"/>
          </a:xfrm>
          <a:prstGeom prst="rect">
            <a:avLst/>
          </a:prstGeom>
          <a:noFill/>
          <a:ln/>
        </p:spPr>
        <p:txBody>
          <a:bodyPr wrap="none" lIns="0" tIns="0" rIns="0" bIns="0" rtlCol="0" anchor="t"/>
          <a:lstStyle/>
          <a:p>
            <a:pPr algn="l" latinLnBrk="1">
              <a:lnSpc>
                <a:spcPts val="3200"/>
              </a:lnSpc>
            </a:pPr>
            <a:r>
              <a:rPr lang="en-US" altLang="zh-CN" sz="1800" b="0" i="0" dirty="0">
                <a:solidFill>
                  <a:srgbClr val="FF0000"/>
                </a:solidFill>
                <a:latin typeface="微软雅黑" pitchFamily="34" charset="0"/>
                <a:ea typeface="微软雅黑" pitchFamily="34" charset="-122"/>
                <a:cs typeface="微软雅黑" pitchFamily="34" charset="-120"/>
              </a:rPr>
              <a:t>0.2</a:t>
            </a:r>
            <a:endParaRPr lang="en-US" altLang="zh-CN" sz="1800" dirty="0"/>
          </a:p>
        </p:txBody>
      </p:sp>
      <mc:AlternateContent xmlns:mc="http://schemas.openxmlformats.org/markup-compatibility/2006">
        <mc:Choice xmlns:a14="http://schemas.microsoft.com/office/drawing/2010/main" Requires="a14">
          <p:sp>
            <p:nvSpPr>
              <p:cNvPr id="4" name="QO_5_AS.92_1#965aa9c29?vop=1&amp;pid=153373010&amp;color=0,0,0&amp;vtp=1&amp;bbb=1&amp;hb=1"/>
              <p:cNvSpPr/>
              <p:nvPr/>
            </p:nvSpPr>
            <p:spPr>
              <a:xfrm>
                <a:off x="832104" y="2243012"/>
                <a:ext cx="10533888" cy="167640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【解析】设小物块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oMath>
                </a14:m>
                <a:r>
                  <a:rPr lang="en-US" altLang="zh-CN" sz="1800" b="0" i="0" dirty="0">
                    <a:solidFill>
                      <a:srgbClr val="000000"/>
                    </a:solidFill>
                    <a:latin typeface="微软雅黑" pitchFamily="34" charset="0"/>
                    <a:ea typeface="微软雅黑" pitchFamily="34" charset="-122"/>
                    <a:cs typeface="微软雅黑" pitchFamily="34" charset="-120"/>
                  </a:rPr>
                  <a:t>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800" b="0" i="0" dirty="0">
                    <a:solidFill>
                      <a:srgbClr val="000000"/>
                    </a:solidFill>
                    <a:latin typeface="微软雅黑" pitchFamily="34" charset="0"/>
                    <a:ea typeface="微软雅黑" pitchFamily="34" charset="-122"/>
                    <a:cs typeface="微软雅黑" pitchFamily="34" charset="-120"/>
                  </a:rPr>
                  <a:t>点离开圆弧轨道在传送带上减速到与传送带共速时的位移大小为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，有</a:t>
                </a:r>
              </a:p>
              <a:p>
                <a:pPr latinLnBrk="1">
                  <a:lnSpc>
                    <a:spcPts val="33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𝜇</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𝑚𝑔</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𝑚</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𝑣</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𝑚</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𝐶</m:t>
                        </m:r>
                      </m:sub>
                      <m:sup>
                        <m:r>
                          <a:rPr lang="en-US" altLang="zh-CN" sz="1800" b="0" i="0">
                            <a:solidFill>
                              <a:srgbClr val="000000"/>
                            </a:solidFill>
                            <a:latin typeface="Cambria Math" pitchFamily="34" charset="0"/>
                            <a:ea typeface="Cambria Math" pitchFamily="34" charset="-122"/>
                            <a:cs typeface="Cambria Math" pitchFamily="34" charset="-120"/>
                          </a:rPr>
                          <m:t>2</m:t>
                        </m:r>
                      </m:sup>
                    </m:sSubSup>
                  </m:oMath>
                </a14:m>
                <a:r>
                  <a:rPr lang="en-US" altLang="zh-CN" sz="1800" b="0" i="0" dirty="0">
                    <a:solidFill>
                      <a:srgbClr val="000000"/>
                    </a:solidFill>
                    <a:latin typeface="微软雅黑" pitchFamily="34" charset="0"/>
                    <a:ea typeface="微软雅黑" pitchFamily="34" charset="-122"/>
                    <a:cs typeface="微软雅黑" pitchFamily="34" charset="-120"/>
                  </a:rPr>
                  <a:t>，解得</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=2</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&lt;3</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800" b="0" i="0" dirty="0">
                    <a:solidFill>
                      <a:srgbClr val="000000"/>
                    </a:solidFill>
                    <a:latin typeface="微软雅黑" pitchFamily="34" charset="0"/>
                    <a:ea typeface="微软雅黑" pitchFamily="34" charset="-122"/>
                    <a:cs typeface="微软雅黑" pitchFamily="34" charset="-120"/>
                  </a:rPr>
                  <a:t>，故小物块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oMath>
                </a14:m>
                <a:r>
                  <a:rPr lang="en-US" altLang="zh-CN" sz="1800" b="0" i="0" dirty="0">
                    <a:solidFill>
                      <a:srgbClr val="000000"/>
                    </a:solidFill>
                    <a:latin typeface="微软雅黑" pitchFamily="34" charset="0"/>
                    <a:ea typeface="微软雅黑" pitchFamily="34" charset="-122"/>
                    <a:cs typeface="微软雅黑" pitchFamily="34" charset="-120"/>
                  </a:rPr>
                  <a:t>先减速到与传送带共速，再匀速运动到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𝐷</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点，</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𝐷</m:t>
                    </m:r>
                  </m:oMath>
                </a14:m>
                <a:r>
                  <a:rPr lang="en-US" altLang="zh-CN" sz="1800" b="0" i="0" dirty="0">
                    <a:solidFill>
                      <a:srgbClr val="000000"/>
                    </a:solidFill>
                    <a:latin typeface="微软雅黑" pitchFamily="34" charset="0"/>
                    <a:ea typeface="微软雅黑" pitchFamily="34" charset="-122"/>
                    <a:cs typeface="微软雅黑" pitchFamily="34" charset="-120"/>
                  </a:rPr>
                  <a:t>点时的速度大小为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𝑣</m:t>
                    </m:r>
                    <m:r>
                      <a:rPr lang="en-US" altLang="zh-CN" sz="1800" b="0" i="0">
                        <a:solidFill>
                          <a:srgbClr val="000000"/>
                        </a:solidFill>
                        <a:latin typeface="Cambria Math" pitchFamily="34" charset="0"/>
                        <a:ea typeface="Cambria Math" pitchFamily="34" charset="-122"/>
                        <a:cs typeface="Cambria Math" pitchFamily="34" charset="-120"/>
                      </a:rPr>
                      <m:t>=4</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800" b="0" i="0" dirty="0">
                    <a:solidFill>
                      <a:srgbClr val="000000"/>
                    </a:solidFill>
                    <a:latin typeface="微软雅黑" pitchFamily="34" charset="0"/>
                    <a:ea typeface="微软雅黑" pitchFamily="34" charset="-122"/>
                    <a:cs typeface="微软雅黑" pitchFamily="34" charset="-120"/>
                  </a:rPr>
                  <a:t>，从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𝐷</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点到弹簧弹性势能最大处</a:t>
                </a:r>
                <a:r>
                  <a:rPr lang="en-US" altLang="zh-CN" sz="1800" b="0" i="0">
                    <a:solidFill>
                      <a:srgbClr val="000000"/>
                    </a:solidFill>
                    <a:latin typeface="微软雅黑" pitchFamily="34" charset="0"/>
                    <a:ea typeface="微软雅黑" pitchFamily="34" charset="-122"/>
                    <a:cs typeface="微软雅黑" pitchFamily="34" charset="-120"/>
                  </a:rPr>
                  <a:t>，由能量守恒定律有</a:t>
                </a:r>
              </a:p>
              <a:p>
                <a:pPr latinLnBrk="1">
                  <a:lnSpc>
                    <a:spcPts val="3300"/>
                  </a:lnSpc>
                </a:pPr>
                <a14:m>
                  <m:oMath xmlns:m="http://schemas.openxmlformats.org/officeDocument/2006/math">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1</m:t>
                        </m:r>
                      </m:num>
                      <m:den>
                        <m:r>
                          <a:rPr lang="en-US" altLang="zh-CN" b="0" i="0">
                            <a:solidFill>
                              <a:srgbClr val="000000"/>
                            </a:solidFill>
                            <a:latin typeface="Cambria Math" pitchFamily="34" charset="0"/>
                            <a:ea typeface="Cambria Math" pitchFamily="34" charset="-122"/>
                            <a:cs typeface="Cambria Math" pitchFamily="34" charset="-120"/>
                          </a:rPr>
                          <m:t>2</m:t>
                        </m:r>
                      </m:den>
                    </m:f>
                    <m:r>
                      <a:rPr lang="en-US" altLang="zh-CN" b="0" i="0">
                        <a:solidFill>
                          <a:srgbClr val="000000"/>
                        </a:solidFill>
                        <a:latin typeface="Cambria Math" pitchFamily="34" charset="0"/>
                        <a:ea typeface="Cambria Math" pitchFamily="34" charset="-122"/>
                        <a:cs typeface="Cambria Math" pitchFamily="34" charset="-120"/>
                      </a:rPr>
                      <m:t>𝑚</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𝑣</m:t>
                        </m:r>
                      </m:e>
                      <m:sup>
                        <m:r>
                          <a:rPr lang="en-US" altLang="zh-CN" b="0" i="0">
                            <a:solidFill>
                              <a:srgbClr val="000000"/>
                            </a:solidFill>
                            <a:latin typeface="Cambria Math" pitchFamily="34" charset="0"/>
                            <a:ea typeface="Cambria Math" pitchFamily="34" charset="-122"/>
                            <a:cs typeface="Cambria Math" pitchFamily="34" charset="-120"/>
                          </a:rPr>
                          <m:t>2</m:t>
                        </m:r>
                      </m:sup>
                    </m:sSup>
                    <m:r>
                      <a:rPr lang="en-US" altLang="zh-CN" b="0" i="0">
                        <a:solidFill>
                          <a:srgbClr val="000000"/>
                        </a:solidFill>
                        <a:latin typeface="Cambria Math" pitchFamily="34" charset="0"/>
                        <a:ea typeface="Cambria Math" pitchFamily="34" charset="-122"/>
                        <a:cs typeface="Cambria Math" pitchFamily="34" charset="-120"/>
                      </a:rPr>
                      <m:t>=</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𝜇</m:t>
                        </m:r>
                      </m:e>
                      <m:sub>
                        <m:r>
                          <a:rPr lang="en-US" altLang="zh-CN" b="0" i="0">
                            <a:solidFill>
                              <a:srgbClr val="000000"/>
                            </a:solidFill>
                            <a:latin typeface="Cambria Math" pitchFamily="34" charset="0"/>
                            <a:ea typeface="Cambria Math" pitchFamily="34" charset="-122"/>
                            <a:cs typeface="Cambria Math" pitchFamily="34" charset="-120"/>
                          </a:rPr>
                          <m:t>2</m:t>
                        </m:r>
                      </m:sub>
                    </m:sSub>
                    <m:r>
                      <a:rPr lang="en-US" altLang="zh-CN" b="0" i="0">
                        <a:solidFill>
                          <a:srgbClr val="000000"/>
                        </a:solidFill>
                        <a:latin typeface="Cambria Math" pitchFamily="34" charset="0"/>
                        <a:ea typeface="Cambria Math" pitchFamily="34" charset="-122"/>
                        <a:cs typeface="Cambria Math" pitchFamily="34" charset="-120"/>
                      </a:rPr>
                      <m:t>𝑚𝑔</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𝑥</m:t>
                        </m:r>
                      </m:e>
                      <m:sub>
                        <m:r>
                          <a:rPr lang="en-US" altLang="zh-CN" b="0" i="0">
                            <a:solidFill>
                              <a:srgbClr val="000000"/>
                            </a:solidFill>
                            <a:latin typeface="Cambria Math" pitchFamily="34" charset="0"/>
                            <a:ea typeface="Cambria Math" pitchFamily="34" charset="-122"/>
                            <a:cs typeface="Cambria Math" pitchFamily="34" charset="-120"/>
                          </a:rPr>
                          <m:t>𝐷𝐸</m:t>
                        </m:r>
                      </m:sub>
                    </m:sSub>
                    <m:r>
                      <a:rPr lang="en-US" altLang="zh-CN" b="0" i="0">
                        <a:solidFill>
                          <a:srgbClr val="000000"/>
                        </a:solidFill>
                        <a:latin typeface="Cambria Math" pitchFamily="34" charset="0"/>
                        <a:ea typeface="Cambria Math" pitchFamily="34" charset="-122"/>
                        <a:cs typeface="Cambria Math" pitchFamily="34" charset="-120"/>
                      </a:rPr>
                      <m:t>+</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𝐸</m:t>
                        </m:r>
                      </m:e>
                      <m:sub>
                        <m:r>
                          <m:rPr>
                            <m:sty m:val="p"/>
                          </m:rPr>
                          <a:rPr lang="en-US" altLang="zh-CN" b="0" i="0">
                            <a:solidFill>
                              <a:srgbClr val="000000"/>
                            </a:solidFill>
                            <a:latin typeface="Cambria Math" pitchFamily="34" charset="0"/>
                            <a:ea typeface="Cambria Math" pitchFamily="34" charset="-122"/>
                            <a:cs typeface="Cambria Math" pitchFamily="34" charset="-120"/>
                          </a:rPr>
                          <m:t>p</m:t>
                        </m:r>
                      </m:sub>
                    </m:sSub>
                  </m:oMath>
                </a14:m>
                <a:r>
                  <a:rPr lang="en-US" altLang="zh-CN" b="0" i="0" dirty="0">
                    <a:solidFill>
                      <a:srgbClr val="000000"/>
                    </a:solidFill>
                    <a:latin typeface="微软雅黑" pitchFamily="34" charset="0"/>
                    <a:ea typeface="微软雅黑" pitchFamily="34" charset="-122"/>
                    <a:cs typeface="微软雅黑" pitchFamily="34" charset="-120"/>
                  </a:rPr>
                  <a:t>，解得</a:t>
                </a:r>
                <a14:m>
                  <m:oMath xmlns:m="http://schemas.openxmlformats.org/officeDocument/2006/math">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𝜇</m:t>
                        </m:r>
                      </m:e>
                      <m:sub>
                        <m:r>
                          <a:rPr lang="en-US" altLang="zh-CN" b="0" i="0">
                            <a:solidFill>
                              <a:srgbClr val="000000"/>
                            </a:solidFill>
                            <a:latin typeface="Cambria Math" pitchFamily="34" charset="0"/>
                            <a:ea typeface="Cambria Math" pitchFamily="34" charset="-122"/>
                            <a:cs typeface="Cambria Math" pitchFamily="34" charset="-120"/>
                          </a:rPr>
                          <m:t>2</m:t>
                        </m:r>
                      </m:sub>
                    </m:sSub>
                    <m:r>
                      <a:rPr lang="en-US" altLang="zh-CN" b="0" i="0">
                        <a:solidFill>
                          <a:srgbClr val="000000"/>
                        </a:solidFill>
                        <a:latin typeface="Cambria Math" pitchFamily="34" charset="0"/>
                        <a:ea typeface="Cambria Math" pitchFamily="34" charset="-122"/>
                        <a:cs typeface="Cambria Math" pitchFamily="34" charset="-120"/>
                      </a:rPr>
                      <m:t>=0.2</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4" name="QO_5_AS.92_1#965aa9c29?vop=1&amp;pid=153373010&amp;color=0,0,0&amp;vtp=1&amp;bbb=1&amp;hb=1"/>
              <p:cNvSpPr>
                <a:spLocks noRot="1" noChangeAspect="1" noMove="1" noResize="1" noEditPoints="1" noAdjustHandles="1" noChangeArrowheads="1" noChangeShapeType="1" noTextEdit="1"/>
              </p:cNvSpPr>
              <p:nvPr/>
            </p:nvSpPr>
            <p:spPr>
              <a:xfrm>
                <a:off x="832104" y="2243012"/>
                <a:ext cx="10533888" cy="1676400"/>
              </a:xfrm>
              <a:prstGeom prst="rect">
                <a:avLst/>
              </a:prstGeom>
              <a:blipFill>
                <a:blip r:embed="rId4"/>
                <a:stretch>
                  <a:fillRect l="-1389" r="-3183" b="-4727"/>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39.xml><?xml version="1.0" encoding="utf-8"?>
<p:sld xmlns:a="http://schemas.openxmlformats.org/drawingml/2006/main" xmlns:r="http://schemas.openxmlformats.org/officeDocument/2006/relationships" xmlns:p="http://schemas.openxmlformats.org/presentationml/2006/main">
  <p:cSld name="Slide 38&amp;si=38">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93_1#4f4f008c7?vop=1&amp;pid=153373010&amp;color=0,0,0&amp;vtp=1&amp;bt=1&amp;bbb=1&amp;hb=1"/>
              <p:cNvSpPr/>
              <p:nvPr/>
            </p:nvSpPr>
            <p:spPr>
              <a:xfrm>
                <a:off x="832104" y="1512000"/>
                <a:ext cx="10533888" cy="7734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（4）在第（3）问的条件下，从小物块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第一次向右滑上传送带到恰好第二次在传送带上开始向右运动这</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一过程中</a:t>
                </a:r>
                <a:r>
                  <a:rPr lang="en-US" altLang="zh-CN" b="0" i="0" dirty="0">
                    <a:solidFill>
                      <a:srgbClr val="000000"/>
                    </a:solidFill>
                    <a:latin typeface="微软雅黑" pitchFamily="34" charset="0"/>
                    <a:ea typeface="微软雅黑" pitchFamily="34" charset="-122"/>
                    <a:cs typeface="微软雅黑" pitchFamily="34" charset="-120"/>
                  </a:rPr>
                  <a:t>，求小物块</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𝑃</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与传送带及平台间因摩擦而产生的热量.</a:t>
                </a:r>
                <a:endParaRPr lang="en-US" altLang="zh-CN" dirty="0"/>
              </a:p>
            </p:txBody>
          </p:sp>
        </mc:Choice>
        <mc:Fallback>
          <p:sp>
            <p:nvSpPr>
              <p:cNvPr id="2" name="QO_5_BD.93_1#4f4f008c7?vop=1&amp;pid=153373010&amp;color=0,0,0&amp;vtp=1&amp;bt=1&amp;bbb=1&amp;hb=1"/>
              <p:cNvSpPr>
                <a:spLocks noRot="1" noChangeAspect="1" noMove="1" noResize="1" noEditPoints="1" noAdjustHandles="1" noChangeArrowheads="1" noChangeShapeType="1" noTextEdit="1"/>
              </p:cNvSpPr>
              <p:nvPr/>
            </p:nvSpPr>
            <p:spPr>
              <a:xfrm>
                <a:off x="832104" y="1512000"/>
                <a:ext cx="10533888" cy="773430"/>
              </a:xfrm>
              <a:prstGeom prst="rect">
                <a:avLst/>
              </a:prstGeom>
              <a:blipFill>
                <a:blip r:embed="rId3"/>
                <a:stretch>
                  <a:fillRect l="-1389" r="-926" b="-18110"/>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5_AN.94_1#4f4f008c7?vop=1&amp;pid=153373010&amp;color=0,0,0&amp;vtp=1&amp;bbb=1"/>
              <p:cNvSpPr/>
              <p:nvPr/>
            </p:nvSpPr>
            <p:spPr>
              <a:xfrm>
                <a:off x="832104" y="2337690"/>
                <a:ext cx="10533888" cy="346075"/>
              </a:xfrm>
              <a:prstGeom prst="rect">
                <a:avLst/>
              </a:prstGeom>
              <a:noFill/>
              <a:ln/>
            </p:spPr>
            <p:txBody>
              <a:bodyPr wrap="none" lIns="0" tIns="0" rIns="0" bIns="0" rtlCol="0" anchor="t"/>
              <a:lstStyle/>
              <a:p>
                <a:pPr algn="l" latinLnBrk="1">
                  <a:lnSpc>
                    <a:spcPts val="3100"/>
                  </a:lnSpc>
                </a:pP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18</m:t>
                    </m:r>
                    <m:r>
                      <m:rPr>
                        <m:nor/>
                      </m:rPr>
                      <a:rPr lang="en-US" altLang="zh-CN" sz="1800" b="0" i="0">
                        <a:solidFill>
                          <a:srgbClr val="FF0000"/>
                        </a:solidFill>
                        <a:latin typeface="Cambria Math" pitchFamily="34" charset="0"/>
                        <a:ea typeface="Cambria Math" pitchFamily="34" charset="-122"/>
                        <a:cs typeface="Cambria Math" pitchFamily="34" charset="-120"/>
                      </a:rPr>
                      <m:t> </m:t>
                    </m:r>
                    <m:r>
                      <m:rPr>
                        <m:sty m:val="p"/>
                      </m:rPr>
                      <a:rPr lang="en-US" altLang="zh-CN" sz="1800" b="0" i="0">
                        <a:solidFill>
                          <a:srgbClr val="FF0000"/>
                        </a:solidFill>
                        <a:latin typeface="Cambria Math" pitchFamily="34" charset="0"/>
                        <a:ea typeface="Cambria Math" pitchFamily="34" charset="-122"/>
                        <a:cs typeface="Cambria Math" pitchFamily="34" charset="-120"/>
                      </a:rPr>
                      <m:t>J</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p:sp>
            <p:nvSpPr>
              <p:cNvPr id="3" name="QO_5_AN.94_1#4f4f008c7?vop=1&amp;pid=153373010&amp;color=0,0,0&amp;vtp=1&amp;bbb=1"/>
              <p:cNvSpPr>
                <a:spLocks noRot="1" noChangeAspect="1" noMove="1" noResize="1" noEditPoints="1" noAdjustHandles="1" noChangeArrowheads="1" noChangeShapeType="1" noTextEdit="1"/>
              </p:cNvSpPr>
              <p:nvPr/>
            </p:nvSpPr>
            <p:spPr>
              <a:xfrm>
                <a:off x="832104" y="2337690"/>
                <a:ext cx="10533888" cy="346075"/>
              </a:xfrm>
              <a:prstGeom prst="rect">
                <a:avLst/>
              </a:prstGeom>
              <a:blipFill>
                <a:blip r:embed="rId4"/>
                <a:stretch>
                  <a:fillRect l="-810" b="-26316"/>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5_AS.95_1#4f4f008c7?vop=1&amp;pid=153373010&amp;color=0,0,0&amp;vtp=1&amp;bbb=1&amp;hb=1"/>
              <p:cNvSpPr/>
              <p:nvPr/>
            </p:nvSpPr>
            <p:spPr>
              <a:xfrm>
                <a:off x="832104" y="2695830"/>
                <a:ext cx="10533888" cy="28943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【解析】设小物块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oMath>
                </a14:m>
                <a:r>
                  <a:rPr lang="en-US" altLang="zh-CN" sz="1800" b="0" i="0" dirty="0">
                    <a:solidFill>
                      <a:srgbClr val="000000"/>
                    </a:solidFill>
                    <a:latin typeface="微软雅黑" pitchFamily="34" charset="0"/>
                    <a:ea typeface="微软雅黑" pitchFamily="34" charset="-122"/>
                    <a:cs typeface="微软雅黑" pitchFamily="34" charset="-120"/>
                  </a:rPr>
                  <a:t>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𝐷</m:t>
                    </m:r>
                  </m:oMath>
                </a14:m>
                <a:r>
                  <a:rPr lang="en-US" altLang="zh-CN" sz="1800" b="0" i="0" dirty="0">
                    <a:solidFill>
                      <a:srgbClr val="000000"/>
                    </a:solidFill>
                    <a:latin typeface="微软雅黑" pitchFamily="34" charset="0"/>
                    <a:ea typeface="微软雅黑" pitchFamily="34" charset="-122"/>
                    <a:cs typeface="微软雅黑" pitchFamily="34" charset="-120"/>
                  </a:rPr>
                  <a:t>点向右运动到弹簧压缩量最大然后再次回到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𝐷</m:t>
                    </m:r>
                  </m:oMath>
                </a14:m>
                <a:r>
                  <a:rPr lang="en-US" altLang="zh-CN" sz="1800" b="0" i="0" dirty="0">
                    <a:solidFill>
                      <a:srgbClr val="000000"/>
                    </a:solidFill>
                    <a:latin typeface="微软雅黑" pitchFamily="34" charset="0"/>
                    <a:ea typeface="微软雅黑" pitchFamily="34" charset="-122"/>
                    <a:cs typeface="微软雅黑" pitchFamily="34" charset="-120"/>
                  </a:rPr>
                  <a:t>点时的速度为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，由动能定理有</a:t>
                </a:r>
              </a:p>
              <a:p>
                <a:pPr latinLnBrk="1">
                  <a:lnSpc>
                    <a:spcPts val="33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𝜇</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𝑚𝑔</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𝐷𝐸</m:t>
                        </m:r>
                      </m:sub>
                    </m:sSub>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𝑚</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1</m:t>
                        </m:r>
                      </m:sub>
                      <m:sup>
                        <m:r>
                          <a:rPr lang="en-US" altLang="zh-CN" sz="1800" b="0" i="0">
                            <a:solidFill>
                              <a:srgbClr val="000000"/>
                            </a:solidFill>
                            <a:latin typeface="Cambria Math" pitchFamily="34" charset="0"/>
                            <a:ea typeface="Cambria Math" pitchFamily="34" charset="-122"/>
                            <a:cs typeface="Cambria Math" pitchFamily="34" charset="-120"/>
                          </a:rPr>
                          <m:t>2</m:t>
                        </m:r>
                      </m:sup>
                    </m:sSubSup>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𝑚</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𝑣</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800" b="0" i="0" dirty="0">
                    <a:solidFill>
                      <a:srgbClr val="000000"/>
                    </a:solidFill>
                    <a:latin typeface="微软雅黑" pitchFamily="34" charset="0"/>
                    <a:ea typeface="微软雅黑" pitchFamily="34" charset="-122"/>
                    <a:cs typeface="微软雅黑" pitchFamily="34" charset="-120"/>
                  </a:rPr>
                  <a:t>，解得</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=2</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800" b="0" i="0" dirty="0">
                    <a:solidFill>
                      <a:srgbClr val="000000"/>
                    </a:solidFill>
                    <a:latin typeface="微软雅黑" pitchFamily="34" charset="0"/>
                    <a:ea typeface="微软雅黑" pitchFamily="34" charset="-122"/>
                    <a:cs typeface="微软雅黑" pitchFamily="34" charset="-120"/>
                  </a:rPr>
                  <a:t>，此过程中摩擦生热为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𝑄</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=2</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𝜇</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𝑚𝑔</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𝐷𝐸</m:t>
                        </m:r>
                      </m:sub>
                    </m:sSub>
                    <m:r>
                      <a:rPr lang="en-US" altLang="zh-CN" sz="1800" b="0" i="0">
                        <a:solidFill>
                          <a:srgbClr val="000000"/>
                        </a:solidFill>
                        <a:latin typeface="Cambria Math" pitchFamily="34" charset="0"/>
                        <a:ea typeface="Cambria Math" pitchFamily="34" charset="-122"/>
                        <a:cs typeface="Cambria Math" pitchFamily="34" charset="-120"/>
                      </a:rPr>
                      <m:t>=6</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J</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；设小物块</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第一次向右滑到传送带上由</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800" b="0" i="0" dirty="0">
                    <a:solidFill>
                      <a:srgbClr val="000000"/>
                    </a:solidFill>
                    <a:latin typeface="微软雅黑" pitchFamily="34" charset="0"/>
                    <a:ea typeface="微软雅黑" pitchFamily="34" charset="-122"/>
                    <a:cs typeface="微软雅黑" pitchFamily="34" charset="-120"/>
                  </a:rPr>
                  <a:t>运动到与传送带共速所用时间为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800" b="0" i="0" dirty="0">
                    <a:solidFill>
                      <a:srgbClr val="000000"/>
                    </a:solidFill>
                    <a:latin typeface="微软雅黑" pitchFamily="34" charset="0"/>
                    <a:ea typeface="微软雅黑" pitchFamily="34" charset="-122"/>
                    <a:cs typeface="微软雅黑" pitchFamily="34" charset="-120"/>
                  </a:rPr>
                  <a:t>，有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𝑣</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𝐶</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𝜇</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𝑔</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800" b="0" i="0" dirty="0">
                    <a:solidFill>
                      <a:srgbClr val="000000"/>
                    </a:solidFill>
                    <a:latin typeface="微软雅黑" pitchFamily="34" charset="0"/>
                    <a:ea typeface="微软雅黑" pitchFamily="34" charset="-122"/>
                    <a:cs typeface="微软雅黑" pitchFamily="34" charset="-120"/>
                  </a:rPr>
                  <a:t>，解得</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=0.4</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，传</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送带位移大小为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𝑣</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=1.6</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800" b="0" i="0" dirty="0">
                    <a:solidFill>
                      <a:srgbClr val="000000"/>
                    </a:solidFill>
                    <a:latin typeface="微软雅黑" pitchFamily="34" charset="0"/>
                    <a:ea typeface="微软雅黑" pitchFamily="34" charset="-122"/>
                    <a:cs typeface="微软雅黑" pitchFamily="34" charset="-120"/>
                  </a:rPr>
                  <a:t>，此过程摩擦生热为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𝑄</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𝜇</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𝑚𝑔</m:t>
                    </m:r>
                    <m:d>
                      <m: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2</m:t>
                            </m:r>
                          </m:sub>
                        </m:sSub>
                      </m:e>
                    </m:d>
                    <m:r>
                      <a:rPr lang="en-US" altLang="zh-CN" sz="1800" b="0" i="0">
                        <a:solidFill>
                          <a:srgbClr val="000000"/>
                        </a:solidFill>
                        <a:latin typeface="Cambria Math" pitchFamily="34" charset="0"/>
                        <a:ea typeface="Cambria Math" pitchFamily="34" charset="-122"/>
                        <a:cs typeface="Cambria Math" pitchFamily="34" charset="-120"/>
                      </a:rPr>
                      <m:t>=2</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J</m:t>
                    </m:r>
                  </m:oMath>
                </a14:m>
                <a:r>
                  <a:rPr lang="en-US" altLang="zh-CN" sz="1800" b="0" i="0" dirty="0">
                    <a:solidFill>
                      <a:srgbClr val="000000"/>
                    </a:solidFill>
                    <a:latin typeface="微软雅黑" pitchFamily="34" charset="0"/>
                    <a:ea typeface="微软雅黑" pitchFamily="34" charset="-122"/>
                    <a:cs typeface="微软雅黑" pitchFamily="34" charset="-120"/>
                  </a:rPr>
                  <a:t>；设小物块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返回到传送</a:t>
                </a:r>
              </a:p>
              <a:p>
                <a:pPr latinLnBrk="1">
                  <a:lnSpc>
                    <a:spcPts val="3500"/>
                  </a:lnSpc>
                </a:pPr>
                <a:r>
                  <a:rPr lang="en-US" altLang="zh-CN" sz="1800" b="0" i="0">
                    <a:solidFill>
                      <a:srgbClr val="000000"/>
                    </a:solidFill>
                    <a:latin typeface="微软雅黑" pitchFamily="34" charset="0"/>
                    <a:ea typeface="微软雅黑" pitchFamily="34" charset="-122"/>
                    <a:cs typeface="微软雅黑" pitchFamily="34" charset="-120"/>
                  </a:rPr>
                  <a:t>带上由</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𝐷</m:t>
                    </m:r>
                  </m:oMath>
                </a14:m>
                <a:r>
                  <a:rPr lang="en-US" altLang="zh-CN" sz="1800" b="0" i="0" dirty="0">
                    <a:solidFill>
                      <a:srgbClr val="000000"/>
                    </a:solidFill>
                    <a:latin typeface="微软雅黑" pitchFamily="34" charset="0"/>
                    <a:ea typeface="微软雅黑" pitchFamily="34" charset="-122"/>
                    <a:cs typeface="微软雅黑" pitchFamily="34" charset="-120"/>
                  </a:rPr>
                  <a:t>向</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800" b="0" i="0" dirty="0">
                    <a:solidFill>
                      <a:srgbClr val="000000"/>
                    </a:solidFill>
                    <a:latin typeface="微软雅黑" pitchFamily="34" charset="0"/>
                    <a:ea typeface="微软雅黑" pitchFamily="34" charset="-122"/>
                    <a:cs typeface="微软雅黑" pitchFamily="34" charset="-120"/>
                  </a:rPr>
                  <a:t>运动过程中速度减到零所用的时间为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2</m:t>
                        </m:r>
                      </m:sub>
                    </m:sSub>
                  </m:oMath>
                </a14:m>
                <a:r>
                  <a:rPr lang="en-US" altLang="zh-CN" sz="1800" b="0" i="0" dirty="0">
                    <a:solidFill>
                      <a:srgbClr val="000000"/>
                    </a:solidFill>
                    <a:latin typeface="微软雅黑" pitchFamily="34" charset="0"/>
                    <a:ea typeface="微软雅黑" pitchFamily="34" charset="-122"/>
                    <a:cs typeface="微软雅黑" pitchFamily="34" charset="-120"/>
                  </a:rPr>
                  <a:t>，有</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1</m:t>
                            </m:r>
                          </m:sub>
                        </m:sSub>
                      </m:num>
                      <m:den>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𝜇</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𝑔</m:t>
                        </m:r>
                      </m:den>
                    </m:f>
                    <m:r>
                      <a:rPr lang="en-US" altLang="zh-CN" sz="1800" b="0" i="0">
                        <a:solidFill>
                          <a:srgbClr val="000000"/>
                        </a:solidFill>
                        <a:latin typeface="Cambria Math" pitchFamily="34" charset="0"/>
                        <a:ea typeface="Cambria Math" pitchFamily="34" charset="-122"/>
                        <a:cs typeface="Cambria Math" pitchFamily="34" charset="-120"/>
                      </a:rPr>
                      <m:t>=0.4</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800" b="0" i="0" dirty="0">
                    <a:solidFill>
                      <a:srgbClr val="000000"/>
                    </a:solidFill>
                    <a:latin typeface="微软雅黑" pitchFamily="34" charset="0"/>
                    <a:ea typeface="微软雅黑" pitchFamily="34" charset="-122"/>
                    <a:cs typeface="微软雅黑" pitchFamily="34" charset="-120"/>
                  </a:rPr>
                  <a:t>，小物块位移大小为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，传送带位</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移大小为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4</m:t>
                        </m:r>
                      </m:sub>
                    </m:sSub>
                  </m:oMath>
                </a14:m>
                <a:r>
                  <a:rPr lang="en-US" altLang="zh-CN" sz="1800" b="0" i="0" dirty="0">
                    <a:solidFill>
                      <a:srgbClr val="000000"/>
                    </a:solidFill>
                    <a:latin typeface="微软雅黑" pitchFamily="34" charset="0"/>
                    <a:ea typeface="微软雅黑" pitchFamily="34" charset="-122"/>
                    <a:cs typeface="微软雅黑" pitchFamily="34" charset="-120"/>
                  </a:rPr>
                  <a:t>，有</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3</m:t>
                        </m:r>
                      </m:sub>
                    </m:sSub>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1</m:t>
                            </m:r>
                          </m:sub>
                        </m:sSub>
                      </m:num>
                      <m:den>
                        <m:r>
                          <a:rPr lang="en-US" altLang="zh-CN" sz="1800" b="0" i="0">
                            <a:solidFill>
                              <a:srgbClr val="000000"/>
                            </a:solidFill>
                            <a:latin typeface="Cambria Math" pitchFamily="34" charset="0"/>
                            <a:ea typeface="Cambria Math" pitchFamily="34" charset="-122"/>
                            <a:cs typeface="Cambria Math" pitchFamily="34" charset="-120"/>
                          </a:rPr>
                          <m:t>2</m:t>
                        </m:r>
                      </m:den>
                    </m:f>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=0.4</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4</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𝑣</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=1.6</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𝑄</m:t>
                        </m:r>
                      </m:e>
                      <m:sub>
                        <m:r>
                          <a:rPr lang="en-US" altLang="zh-CN" sz="1800" b="0" i="0">
                            <a:solidFill>
                              <a:srgbClr val="000000"/>
                            </a:solidFill>
                            <a:latin typeface="Cambria Math" pitchFamily="34" charset="0"/>
                            <a:ea typeface="Cambria Math" pitchFamily="34" charset="-122"/>
                            <a:cs typeface="Cambria Math" pitchFamily="34" charset="-120"/>
                          </a:rPr>
                          <m:t>3</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𝜇</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𝑚𝑔</m:t>
                    </m:r>
                    <m:d>
                      <m: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3</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4</m:t>
                            </m:r>
                          </m:sub>
                        </m:sSub>
                      </m:e>
                    </m:d>
                    <m:r>
                      <a:rPr lang="en-US" altLang="zh-CN" sz="1800" b="0" i="0">
                        <a:solidFill>
                          <a:srgbClr val="000000"/>
                        </a:solidFill>
                        <a:latin typeface="Cambria Math" pitchFamily="34" charset="0"/>
                        <a:ea typeface="Cambria Math" pitchFamily="34" charset="-122"/>
                        <a:cs typeface="Cambria Math" pitchFamily="34" charset="-120"/>
                      </a:rPr>
                      <m:t>=10</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J</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，所以这一过程中小物</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块</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𝑃</m:t>
                    </m:r>
                  </m:oMath>
                </a14:m>
                <a:r>
                  <a:rPr lang="en-US" altLang="zh-CN" b="0" i="0" dirty="0">
                    <a:solidFill>
                      <a:srgbClr val="000000"/>
                    </a:solidFill>
                    <a:latin typeface="微软雅黑" pitchFamily="34" charset="0"/>
                    <a:ea typeface="微软雅黑" pitchFamily="34" charset="-122"/>
                    <a:cs typeface="微软雅黑" pitchFamily="34" charset="-120"/>
                  </a:rPr>
                  <a:t>与传送带及平台间因摩擦而产生的热量为</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𝑄</m:t>
                    </m:r>
                    <m:r>
                      <a:rPr lang="en-US" altLang="zh-CN" b="0" i="0">
                        <a:solidFill>
                          <a:srgbClr val="000000"/>
                        </a:solidFill>
                        <a:latin typeface="Cambria Math" pitchFamily="34" charset="0"/>
                        <a:ea typeface="Cambria Math" pitchFamily="34" charset="-122"/>
                        <a:cs typeface="Cambria Math" pitchFamily="34" charset="-120"/>
                      </a:rPr>
                      <m:t>=</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𝑄</m:t>
                        </m:r>
                      </m:e>
                      <m:sub>
                        <m:r>
                          <a:rPr lang="en-US" altLang="zh-CN" b="0" i="0">
                            <a:solidFill>
                              <a:srgbClr val="000000"/>
                            </a:solidFill>
                            <a:latin typeface="Cambria Math" pitchFamily="34" charset="0"/>
                            <a:ea typeface="Cambria Math" pitchFamily="34" charset="-122"/>
                            <a:cs typeface="Cambria Math" pitchFamily="34" charset="-120"/>
                          </a:rPr>
                          <m:t>1</m:t>
                        </m:r>
                      </m:sub>
                    </m:sSub>
                    <m:r>
                      <a:rPr lang="en-US" altLang="zh-CN" b="0" i="0">
                        <a:solidFill>
                          <a:srgbClr val="000000"/>
                        </a:solidFill>
                        <a:latin typeface="Cambria Math" pitchFamily="34" charset="0"/>
                        <a:ea typeface="Cambria Math" pitchFamily="34" charset="-122"/>
                        <a:cs typeface="Cambria Math" pitchFamily="34" charset="-120"/>
                      </a:rPr>
                      <m:t>+</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𝑄</m:t>
                        </m:r>
                      </m:e>
                      <m:sub>
                        <m:r>
                          <a:rPr lang="en-US" altLang="zh-CN" b="0" i="0">
                            <a:solidFill>
                              <a:srgbClr val="000000"/>
                            </a:solidFill>
                            <a:latin typeface="Cambria Math" pitchFamily="34" charset="0"/>
                            <a:ea typeface="Cambria Math" pitchFamily="34" charset="-122"/>
                            <a:cs typeface="Cambria Math" pitchFamily="34" charset="-120"/>
                          </a:rPr>
                          <m:t>2</m:t>
                        </m:r>
                      </m:sub>
                    </m:sSub>
                    <m:r>
                      <a:rPr lang="en-US" altLang="zh-CN" b="0" i="0">
                        <a:solidFill>
                          <a:srgbClr val="000000"/>
                        </a:solidFill>
                        <a:latin typeface="Cambria Math" pitchFamily="34" charset="0"/>
                        <a:ea typeface="Cambria Math" pitchFamily="34" charset="-122"/>
                        <a:cs typeface="Cambria Math" pitchFamily="34" charset="-120"/>
                      </a:rPr>
                      <m:t>+</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𝑄</m:t>
                        </m:r>
                      </m:e>
                      <m:sub>
                        <m:r>
                          <a:rPr lang="en-US" altLang="zh-CN" b="0" i="0">
                            <a:solidFill>
                              <a:srgbClr val="000000"/>
                            </a:solidFill>
                            <a:latin typeface="Cambria Math" pitchFamily="34" charset="0"/>
                            <a:ea typeface="Cambria Math" pitchFamily="34" charset="-122"/>
                            <a:cs typeface="Cambria Math" pitchFamily="34" charset="-120"/>
                          </a:rPr>
                          <m:t>3</m:t>
                        </m:r>
                      </m:sub>
                    </m:sSub>
                    <m:r>
                      <a:rPr lang="en-US" altLang="zh-CN" b="0" i="0">
                        <a:solidFill>
                          <a:srgbClr val="000000"/>
                        </a:solidFill>
                        <a:latin typeface="Cambria Math" pitchFamily="34" charset="0"/>
                        <a:ea typeface="Cambria Math" pitchFamily="34" charset="-122"/>
                        <a:cs typeface="Cambria Math" pitchFamily="34" charset="-120"/>
                      </a:rPr>
                      <m:t>=18</m:t>
                    </m:r>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J</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4" name="QO_5_AS.95_1#4f4f008c7?vop=1&amp;pid=153373010&amp;color=0,0,0&amp;vtp=1&amp;bbb=1&amp;hb=1"/>
              <p:cNvSpPr>
                <a:spLocks noRot="1" noChangeAspect="1" noMove="1" noResize="1" noEditPoints="1" noAdjustHandles="1" noChangeArrowheads="1" noChangeShapeType="1" noTextEdit="1"/>
              </p:cNvSpPr>
              <p:nvPr/>
            </p:nvSpPr>
            <p:spPr>
              <a:xfrm>
                <a:off x="832104" y="2695830"/>
                <a:ext cx="10533888" cy="2894330"/>
              </a:xfrm>
              <a:prstGeom prst="rect">
                <a:avLst/>
              </a:prstGeom>
              <a:blipFill>
                <a:blip r:embed="rId5"/>
                <a:stretch>
                  <a:fillRect l="-1389" r="-1273" b="-4842"/>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4">
                                            <p:txEl>
                                              <p:pRg st="4" end="4"/>
                                            </p:txEl>
                                          </p:spTgt>
                                        </p:tgtEl>
                                        <p:attrNameLst>
                                          <p:attrName>style.visibility</p:attrName>
                                        </p:attrNameLst>
                                      </p:cBhvr>
                                      <p:to>
                                        <p:strVal val="visible"/>
                                      </p:to>
                                    </p:set>
                                    <p:anim calcmode="lin" valueType="num">
                                      <p:cBhvr additive="base">
                                        <p:cTn id="37"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4" end="4"/>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4">
                                            <p:txEl>
                                              <p:pRg st="5" end="5"/>
                                            </p:txEl>
                                          </p:spTgt>
                                        </p:tgtEl>
                                        <p:attrNameLst>
                                          <p:attrName>style.visibility</p:attrName>
                                        </p:attrNameLst>
                                      </p:cBhvr>
                                      <p:to>
                                        <p:strVal val="visible"/>
                                      </p:to>
                                    </p:set>
                                    <p:anim calcmode="lin" valueType="num">
                                      <p:cBhvr additive="base">
                                        <p:cTn id="41"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4">
                                            <p:txEl>
                                              <p:pRg st="5" end="5"/>
                                            </p:txEl>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4">
                                            <p:txEl>
                                              <p:pRg st="6" end="6"/>
                                            </p:txEl>
                                          </p:spTgt>
                                        </p:tgtEl>
                                        <p:attrNameLst>
                                          <p:attrName>style.visibility</p:attrName>
                                        </p:attrNameLst>
                                      </p:cBhvr>
                                      <p:to>
                                        <p:strVal val="visible"/>
                                      </p:to>
                                    </p:set>
                                    <p:anim calcmode="lin" valueType="num">
                                      <p:cBhvr additive="base">
                                        <p:cTn id="45"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pic>
        <p:nvPicPr>
          <p:cNvPr id="2" name="QC_4_BD.4_1#ff1cd1875?htil=2&amp;vop=1&amp;pid=f102c3e53&amp;color=0,0,0&amp;tib=255,255,255&amp;vtp=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559474" y="1594296"/>
            <a:ext cx="1691640" cy="112471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C_4_BD.4_2#ff1cd1875?htil=2&amp;vop=1&amp;pid=f102c3e53&amp;color=0,0,0&amp;vtp=1&amp;bt=1&amp;bbb=1&amp;hb=1&amp;hs=1"/>
              <p:cNvSpPr/>
              <p:nvPr/>
            </p:nvSpPr>
            <p:spPr>
              <a:xfrm>
                <a:off x="832104" y="1512000"/>
                <a:ext cx="8714232" cy="11893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2.</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质量为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kg</m:t>
                    </m:r>
                  </m:oMath>
                </a14:m>
                <a:r>
                  <a:rPr lang="en-US" altLang="zh-CN" sz="1800" b="0" i="0" dirty="0">
                    <a:solidFill>
                      <a:srgbClr val="000000"/>
                    </a:solidFill>
                    <a:latin typeface="微软雅黑" pitchFamily="34" charset="0"/>
                    <a:ea typeface="微软雅黑" pitchFamily="34" charset="-122"/>
                    <a:cs typeface="微软雅黑" pitchFamily="34" charset="-120"/>
                  </a:rPr>
                  <a:t>的物体在光滑水平地面上的</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𝑂</m:t>
                    </m:r>
                  </m:oMath>
                </a14:m>
                <a:r>
                  <a:rPr lang="en-US" altLang="zh-CN" sz="1800" b="0" i="0" dirty="0">
                    <a:solidFill>
                      <a:srgbClr val="000000"/>
                    </a:solidFill>
                    <a:latin typeface="微软雅黑" pitchFamily="34" charset="0"/>
                    <a:ea typeface="微软雅黑" pitchFamily="34" charset="-122"/>
                    <a:cs typeface="微软雅黑" pitchFamily="34" charset="-120"/>
                  </a:rPr>
                  <a:t>点以初速度</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oMath>
                </a14:m>
                <a:r>
                  <a:rPr lang="en-US" altLang="zh-CN" sz="1800" b="0" i="0" dirty="0">
                    <a:solidFill>
                      <a:srgbClr val="000000"/>
                    </a:solidFill>
                    <a:latin typeface="微软雅黑" pitchFamily="34" charset="0"/>
                    <a:ea typeface="微软雅黑" pitchFamily="34" charset="-122"/>
                    <a:cs typeface="微软雅黑" pitchFamily="34" charset="-120"/>
                  </a:rPr>
                  <a:t>沿</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轴正方向运动</a:t>
                </a:r>
                <a:r>
                  <a:rPr lang="en-US" altLang="zh-CN" sz="1800" b="0" i="0">
                    <a:solidFill>
                      <a:srgbClr val="000000"/>
                    </a:solidFill>
                    <a:latin typeface="微软雅黑" pitchFamily="34" charset="0"/>
                    <a:ea typeface="微软雅黑" pitchFamily="34" charset="-122"/>
                    <a:cs typeface="微软雅黑" pitchFamily="34" charset="-120"/>
                  </a:rPr>
                  <a:t>，其所受的</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水平力</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𝐹</m:t>
                    </m:r>
                  </m:oMath>
                </a14:m>
                <a:r>
                  <a:rPr lang="en-US" altLang="zh-CN" sz="1800" b="0" i="0" dirty="0">
                    <a:solidFill>
                      <a:srgbClr val="000000"/>
                    </a:solidFill>
                    <a:latin typeface="微软雅黑" pitchFamily="34" charset="0"/>
                    <a:ea typeface="微软雅黑" pitchFamily="34" charset="-122"/>
                    <a:cs typeface="微软雅黑" pitchFamily="34" charset="-120"/>
                  </a:rPr>
                  <a:t>随位移</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𝑥</m:t>
                    </m:r>
                  </m:oMath>
                </a14:m>
                <a:r>
                  <a:rPr lang="en-US" altLang="zh-CN" sz="1800" b="0" i="0" dirty="0">
                    <a:solidFill>
                      <a:srgbClr val="000000"/>
                    </a:solidFill>
                    <a:latin typeface="微软雅黑" pitchFamily="34" charset="0"/>
                    <a:ea typeface="微软雅黑" pitchFamily="34" charset="-122"/>
                    <a:cs typeface="微软雅黑" pitchFamily="34" charset="-120"/>
                  </a:rPr>
                  <a:t>变化的图像如图所示，当</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=7</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800" b="0" i="0" dirty="0">
                    <a:solidFill>
                      <a:srgbClr val="000000"/>
                    </a:solidFill>
                    <a:latin typeface="微软雅黑" pitchFamily="34" charset="0"/>
                    <a:ea typeface="微软雅黑" pitchFamily="34" charset="-122"/>
                    <a:cs typeface="微软雅黑" pitchFamily="34" charset="-120"/>
                  </a:rPr>
                  <a:t>时，物体的速度恰好为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3</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，则初速</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度大小为(</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3" name="QC_4_BD.4_2#ff1cd1875?htil=2&amp;vop=1&amp;pid=f102c3e53&amp;color=0,0,0&amp;vtp=1&amp;bt=1&amp;bbb=1&amp;hb=1&amp;hs=1"/>
              <p:cNvSpPr>
                <a:spLocks noRot="1" noChangeAspect="1" noMove="1" noResize="1" noEditPoints="1" noAdjustHandles="1" noChangeArrowheads="1" noChangeShapeType="1" noTextEdit="1"/>
              </p:cNvSpPr>
              <p:nvPr/>
            </p:nvSpPr>
            <p:spPr>
              <a:xfrm>
                <a:off x="832104" y="1512000"/>
                <a:ext cx="8714232" cy="1189355"/>
              </a:xfrm>
              <a:prstGeom prst="rect">
                <a:avLst/>
              </a:prstGeom>
              <a:blipFill>
                <a:blip r:embed="rId4"/>
                <a:stretch>
                  <a:fillRect l="-1679" b="-12308"/>
                </a:stretch>
              </a:blipFill>
              <a:ln/>
            </p:spPr>
            <p:txBody>
              <a:bodyPr/>
              <a:lstStyle/>
              <a:p>
                <a:r>
                  <a:rPr lang="zh-CN" altLang="en-US">
                    <a:noFill/>
                  </a:rPr>
                  <a:t> </a:t>
                </a:r>
              </a:p>
            </p:txBody>
          </p:sp>
        </mc:Fallback>
      </mc:AlternateContent>
      <p:sp>
        <p:nvSpPr>
          <p:cNvPr id="4" name="QC_4_AN.5_1#ff1cd1875.bracket?vop=1&amp;pid=f102c3e53&amp;color=0,0,0&amp;vpa=2&amp;vtp=1"/>
          <p:cNvSpPr/>
          <p:nvPr/>
        </p:nvSpPr>
        <p:spPr>
          <a:xfrm>
            <a:off x="1929860" y="2336865"/>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B</a:t>
            </a:r>
            <a:endParaRPr lang="en-US" altLang="zh-CN" dirty="0"/>
          </a:p>
        </p:txBody>
      </p:sp>
      <mc:AlternateContent xmlns:mc="http://schemas.openxmlformats.org/markup-compatibility/2006">
        <mc:Choice xmlns:a14="http://schemas.microsoft.com/office/drawing/2010/main" Requires="a14">
          <p:sp>
            <p:nvSpPr>
              <p:cNvPr id="5" name="QC_4_BD.4_3#ff1cd1875.choices?htil=2&amp;vop=1&amp;pid=f102c3e53&amp;color=0,0,0&amp;vtp=1&amp;bbb=1&amp;hs=1"/>
              <p:cNvSpPr/>
              <p:nvPr/>
            </p:nvSpPr>
            <p:spPr>
              <a:xfrm>
                <a:off x="832104" y="2707832"/>
                <a:ext cx="8714232" cy="461518"/>
              </a:xfrm>
              <a:prstGeom prst="rect">
                <a:avLst/>
              </a:prstGeom>
              <a:noFill/>
              <a:ln/>
            </p:spPr>
            <p:txBody>
              <a:bodyPr wrap="none" lIns="0" tIns="0" rIns="0" bIns="0" rtlCol="0" anchor="t"/>
              <a:lstStyle/>
              <a:p>
                <a:pPr latinLnBrk="1">
                  <a:lnSpc>
                    <a:spcPts val="3700"/>
                  </a:lnSpc>
                  <a:tabLst>
                    <a:tab pos="2426208" algn="l"/>
                    <a:tab pos="4522216" algn="l"/>
                    <a:tab pos="6516624"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m:t>
                        </m:r>
                      </m:num>
                      <m:den>
                        <m:r>
                          <a:rPr lang="en-US" altLang="zh-CN" sz="1800" b="0" i="0">
                            <a:solidFill>
                              <a:srgbClr val="000000"/>
                            </a:solidFill>
                            <a:latin typeface="Cambria Math" pitchFamily="34" charset="0"/>
                            <a:ea typeface="Cambria Math" pitchFamily="34" charset="-122"/>
                            <a:cs typeface="Cambria Math" pitchFamily="34" charset="-120"/>
                          </a:rPr>
                          <m:t>3</m:t>
                        </m:r>
                      </m:den>
                    </m:f>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15</m:t>
                        </m:r>
                      </m:e>
                    </m:rad>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6</m:t>
                            </m:r>
                          </m:e>
                        </m:rad>
                      </m:num>
                      <m:den>
                        <m:r>
                          <a:rPr lang="en-US" altLang="zh-CN" sz="1800" b="0" i="0">
                            <a:solidFill>
                              <a:srgbClr val="000000"/>
                            </a:solidFill>
                            <a:latin typeface="Cambria Math" pitchFamily="34" charset="0"/>
                            <a:ea typeface="Cambria Math" pitchFamily="34" charset="-122"/>
                            <a:cs typeface="Cambria Math" pitchFamily="34" charset="-120"/>
                          </a:rPr>
                          <m:t>2</m:t>
                        </m:r>
                      </m:den>
                    </m:f>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m:t>
                        </m:r>
                      </m:num>
                      <m:den>
                        <m:r>
                          <a:rPr lang="en-US" altLang="zh-CN" sz="1800" b="0" i="0">
                            <a:solidFill>
                              <a:srgbClr val="000000"/>
                            </a:solidFill>
                            <a:latin typeface="Cambria Math" pitchFamily="34" charset="0"/>
                            <a:ea typeface="Cambria Math" pitchFamily="34" charset="-122"/>
                            <a:cs typeface="Cambria Math" pitchFamily="34" charset="-120"/>
                          </a:rPr>
                          <m:t>3</m:t>
                        </m:r>
                      </m:den>
                    </m:f>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21</m:t>
                        </m:r>
                      </m:e>
                    </m:rad>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p:txBody>
          </p:sp>
        </mc:Choice>
        <mc:Fallback>
          <p:sp>
            <p:nvSpPr>
              <p:cNvPr id="5" name="QC_4_BD.4_3#ff1cd1875.choices?htil=2&amp;vop=1&amp;pid=f102c3e53&amp;color=0,0,0&amp;vtp=1&amp;bbb=1&amp;hs=1"/>
              <p:cNvSpPr>
                <a:spLocks noRot="1" noChangeAspect="1" noMove="1" noResize="1" noEditPoints="1" noAdjustHandles="1" noChangeArrowheads="1" noChangeShapeType="1" noTextEdit="1"/>
              </p:cNvSpPr>
              <p:nvPr/>
            </p:nvSpPr>
            <p:spPr>
              <a:xfrm>
                <a:off x="832104" y="2707832"/>
                <a:ext cx="8714232" cy="461518"/>
              </a:xfrm>
              <a:prstGeom prst="rect">
                <a:avLst/>
              </a:prstGeom>
              <a:blipFill>
                <a:blip r:embed="rId5"/>
                <a:stretch>
                  <a:fillRect l="-1679" b="-18421"/>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C_4_AS.6_1#ff1cd1875?vop=1&amp;pid=f102c3e53&amp;color=0,0,0&amp;vtp=1&amp;bbb=1&amp;hb=1&amp;hs=1"/>
              <p:cNvSpPr/>
              <p:nvPr/>
            </p:nvSpPr>
            <p:spPr>
              <a:xfrm>
                <a:off x="832104" y="3170302"/>
                <a:ext cx="10533888" cy="1718818"/>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𝐹</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𝑥</m:t>
                    </m:r>
                  </m:oMath>
                </a14:m>
                <a:r>
                  <a:rPr lang="en-US" altLang="zh-CN" sz="1800" b="0" i="0" dirty="0">
                    <a:solidFill>
                      <a:srgbClr val="000000"/>
                    </a:solidFill>
                    <a:latin typeface="微软雅黑" pitchFamily="34" charset="0"/>
                    <a:ea typeface="微软雅黑" pitchFamily="34" charset="-122"/>
                    <a:cs typeface="微软雅黑" pitchFamily="34" charset="-120"/>
                  </a:rPr>
                  <a:t>图像与坐标轴所围图形的面积表示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𝐹</m:t>
                    </m:r>
                  </m:oMath>
                </a14:m>
                <a:r>
                  <a:rPr lang="en-US" altLang="zh-CN" sz="1800" b="0" i="0" dirty="0">
                    <a:solidFill>
                      <a:srgbClr val="000000"/>
                    </a:solidFill>
                    <a:latin typeface="微软雅黑" pitchFamily="34" charset="0"/>
                    <a:ea typeface="微软雅黑" pitchFamily="34" charset="-122"/>
                    <a:cs typeface="微软雅黑" pitchFamily="34" charset="-120"/>
                  </a:rPr>
                  <a:t>做的功，且</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𝑥</m:t>
                    </m:r>
                  </m:oMath>
                </a14:m>
                <a:r>
                  <a:rPr lang="en-US" altLang="zh-CN" sz="1800" b="0" i="0" dirty="0">
                    <a:solidFill>
                      <a:srgbClr val="000000"/>
                    </a:solidFill>
                    <a:latin typeface="微软雅黑" pitchFamily="34" charset="0"/>
                    <a:ea typeface="微软雅黑" pitchFamily="34" charset="-122"/>
                    <a:cs typeface="微软雅黑" pitchFamily="34" charset="-120"/>
                  </a:rPr>
                  <a:t>轴上方的面积表示正功，</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轴下方的面积</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表示负功</a:t>
                </a:r>
                <a:r>
                  <a:rPr lang="en-US" altLang="zh-CN" sz="1800" b="0" i="0" dirty="0">
                    <a:solidFill>
                      <a:srgbClr val="000000"/>
                    </a:solidFill>
                    <a:latin typeface="微软雅黑" pitchFamily="34" charset="0"/>
                    <a:ea typeface="微软雅黑" pitchFamily="34" charset="-122"/>
                    <a:cs typeface="微软雅黑" pitchFamily="34" charset="-120"/>
                  </a:rPr>
                  <a:t>，则位移从0到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7</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800" b="0" i="0" dirty="0">
                    <a:solidFill>
                      <a:srgbClr val="000000"/>
                    </a:solidFill>
                    <a:latin typeface="微软雅黑" pitchFamily="34" charset="0"/>
                    <a:ea typeface="微软雅黑" pitchFamily="34" charset="-122"/>
                    <a:cs typeface="微软雅黑" pitchFamily="34" charset="-120"/>
                  </a:rPr>
                  <a:t>的过程，</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𝐹</m:t>
                    </m:r>
                  </m:oMath>
                </a14:m>
                <a:r>
                  <a:rPr lang="en-US" altLang="zh-CN" sz="1800" b="0" i="0" dirty="0">
                    <a:solidFill>
                      <a:srgbClr val="000000"/>
                    </a:solidFill>
                    <a:latin typeface="微软雅黑" pitchFamily="34" charset="0"/>
                    <a:ea typeface="微软雅黑" pitchFamily="34" charset="-122"/>
                    <a:cs typeface="微软雅黑" pitchFamily="34" charset="-120"/>
                  </a:rPr>
                  <a:t>对物体所做的功为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𝑊</m:t>
                    </m:r>
                    <m:r>
                      <a:rPr lang="en-US" altLang="zh-CN" sz="1800" b="0" i="0">
                        <a:solidFill>
                          <a:srgbClr val="000000"/>
                        </a:solidFill>
                        <a:latin typeface="Cambria Math" pitchFamily="34" charset="0"/>
                        <a:ea typeface="Cambria Math" pitchFamily="34" charset="-122"/>
                        <a:cs typeface="Cambria Math" pitchFamily="34" charset="-120"/>
                      </a:rPr>
                      <m:t>=2×</m:t>
                    </m:r>
                    <m:d>
                      <m: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sz="1800" b="0" i="0">
                            <a:solidFill>
                              <a:srgbClr val="000000"/>
                            </a:solidFill>
                            <a:latin typeface="Cambria Math" pitchFamily="34" charset="0"/>
                            <a:ea typeface="Cambria Math" pitchFamily="34" charset="-122"/>
                            <a:cs typeface="Cambria Math" pitchFamily="34" charset="-120"/>
                          </a:rPr>
                          <m:t>7−4</m:t>
                        </m:r>
                      </m:e>
                    </m:d>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J</m:t>
                    </m:r>
                    <m:r>
                      <a:rPr lang="en-US" altLang="zh-CN" sz="1800" b="0" i="0">
                        <a:solidFill>
                          <a:srgbClr val="000000"/>
                        </a:solidFill>
                        <a:latin typeface="Cambria Math" pitchFamily="34" charset="0"/>
                        <a:ea typeface="Cambria Math" pitchFamily="34" charset="-122"/>
                        <a:cs typeface="Cambria Math" pitchFamily="34" charset="-120"/>
                      </a:rPr>
                      <m:t>=6</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J</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，根据动能定理则有</a:t>
                </a:r>
              </a:p>
              <a:p>
                <a:pPr latinLnBrk="1">
                  <a:lnSpc>
                    <a:spcPts val="33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𝑊</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𝑚</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d>
                          <m: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sz="1800" b="0" i="0">
                                <a:solidFill>
                                  <a:srgbClr val="000000"/>
                                </a:solidFill>
                                <a:latin typeface="Cambria Math" pitchFamily="34" charset="0"/>
                                <a:ea typeface="Cambria Math" pitchFamily="34" charset="-122"/>
                                <a:cs typeface="Cambria Math" pitchFamily="34" charset="-120"/>
                              </a:rPr>
                              <m:t>3</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e>
                        </m:d>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𝑚</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up>
                        <m:r>
                          <a:rPr lang="en-US" altLang="zh-CN" sz="1800" b="0" i="0">
                            <a:solidFill>
                              <a:srgbClr val="000000"/>
                            </a:solidFill>
                            <a:latin typeface="Cambria Math" pitchFamily="34" charset="0"/>
                            <a:ea typeface="Cambria Math" pitchFamily="34" charset="-122"/>
                            <a:cs typeface="Cambria Math" pitchFamily="34" charset="-120"/>
                          </a:rPr>
                          <m:t>2</m:t>
                        </m:r>
                      </m:sup>
                    </m:sSubSup>
                    <m:r>
                      <a:rPr lang="en-US" altLang="zh-CN" sz="1800" b="0" i="0">
                        <a:solidFill>
                          <a:srgbClr val="00A0AF"/>
                        </a:solidFill>
                        <a:latin typeface="Cambria Math" pitchFamily="34" charset="0"/>
                        <a:ea typeface="Cambria Math" pitchFamily="34" charset="-122"/>
                        <a:cs typeface="Cambria Math" pitchFamily="34" charset="-120"/>
                      </a:rPr>
                      <m:t>(</m:t>
                    </m:r>
                  </m:oMath>
                </a14:m>
                <a:r>
                  <a:rPr lang="en-US" altLang="zh-CN" sz="1800" b="0" i="0" dirty="0">
                    <a:solidFill>
                      <a:srgbClr val="00A0AF"/>
                    </a:solidFill>
                    <a:latin typeface="微软雅黑" pitchFamily="34" charset="0"/>
                    <a:ea typeface="楷体" pitchFamily="34" charset="-122"/>
                    <a:cs typeface="微软雅黑" pitchFamily="34" charset="-120"/>
                  </a:rPr>
                  <a:t>点拨：分段计算图像面积</a:t>
                </a:r>
                <a14:m>
                  <m:oMath xmlns:m="http://schemas.openxmlformats.org/officeDocument/2006/math">
                    <m:r>
                      <a:rPr lang="en-US" altLang="zh-CN" sz="1800" b="0" i="0">
                        <a:solidFill>
                          <a:srgbClr val="00A0AF"/>
                        </a:solidFill>
                        <a:latin typeface="Cambria Math" pitchFamily="34" charset="0"/>
                        <a:ea typeface="Cambria Math" pitchFamily="34" charset="-122"/>
                        <a:cs typeface="Cambria Math" pitchFamily="34" charset="-120"/>
                      </a:rPr>
                      <m:t>(0∼2</m:t>
                    </m:r>
                    <m:r>
                      <m:rPr>
                        <m:nor/>
                      </m:rPr>
                      <a:rPr lang="en-US" altLang="zh-CN" sz="1800" b="0" i="0">
                        <a:solidFill>
                          <a:srgbClr val="00A0AF"/>
                        </a:solidFill>
                        <a:latin typeface="Cambria Math" pitchFamily="34" charset="0"/>
                        <a:ea typeface="Cambria Math" pitchFamily="34" charset="-122"/>
                        <a:cs typeface="Cambria Math" pitchFamily="34" charset="-120"/>
                      </a:rPr>
                      <m:t> </m:t>
                    </m:r>
                    <m:r>
                      <m:rPr>
                        <m:sty m:val="p"/>
                      </m:rPr>
                      <a:rPr lang="en-US" altLang="zh-CN" sz="1800" b="0" i="0">
                        <a:solidFill>
                          <a:srgbClr val="00A0AF"/>
                        </a:solidFill>
                        <a:latin typeface="Cambria Math" pitchFamily="34" charset="0"/>
                        <a:ea typeface="Cambria Math" pitchFamily="34" charset="-122"/>
                        <a:cs typeface="Cambria Math" pitchFamily="34" charset="-120"/>
                      </a:rPr>
                      <m:t>m</m:t>
                    </m:r>
                  </m:oMath>
                </a14:m>
                <a:r>
                  <a:rPr lang="en-US" altLang="zh-CN" sz="1800" b="0" i="0" dirty="0">
                    <a:solidFill>
                      <a:srgbClr val="00A0AF"/>
                    </a:solidFill>
                    <a:latin typeface="微软雅黑" pitchFamily="34" charset="0"/>
                    <a:ea typeface="楷体" pitchFamily="34" charset="-122"/>
                    <a:cs typeface="微软雅黑" pitchFamily="34" charset="-120"/>
                  </a:rPr>
                  <a:t>、</a:t>
                </a:r>
                <a14:m>
                  <m:oMath xmlns:m="http://schemas.openxmlformats.org/officeDocument/2006/math">
                    <m:r>
                      <a:rPr lang="en-US" altLang="zh-CN" sz="1800" b="0" i="0">
                        <a:solidFill>
                          <a:srgbClr val="00A0AF"/>
                        </a:solidFill>
                        <a:latin typeface="Cambria Math" pitchFamily="34" charset="0"/>
                        <a:ea typeface="Cambria Math" pitchFamily="34" charset="-122"/>
                        <a:cs typeface="Cambria Math" pitchFamily="34" charset="-120"/>
                      </a:rPr>
                      <m:t>2∼4</m:t>
                    </m:r>
                    <m:r>
                      <m:rPr>
                        <m:nor/>
                      </m:rPr>
                      <a:rPr lang="en-US" altLang="zh-CN" sz="1800" b="0" i="0">
                        <a:solidFill>
                          <a:srgbClr val="00A0AF"/>
                        </a:solidFill>
                        <a:latin typeface="Cambria Math" pitchFamily="34" charset="0"/>
                        <a:ea typeface="Cambria Math" pitchFamily="34" charset="-122"/>
                        <a:cs typeface="Cambria Math" pitchFamily="34" charset="-120"/>
                      </a:rPr>
                      <m:t> </m:t>
                    </m:r>
                    <m:r>
                      <m:rPr>
                        <m:sty m:val="p"/>
                      </m:rPr>
                      <a:rPr lang="en-US" altLang="zh-CN" sz="1800" b="0" i="0">
                        <a:solidFill>
                          <a:srgbClr val="00A0AF"/>
                        </a:solidFill>
                        <a:latin typeface="Cambria Math" pitchFamily="34" charset="0"/>
                        <a:ea typeface="Cambria Math" pitchFamily="34" charset="-122"/>
                        <a:cs typeface="Cambria Math" pitchFamily="34" charset="-120"/>
                      </a:rPr>
                      <m:t>m</m:t>
                    </m:r>
                  </m:oMath>
                </a14:m>
                <a:r>
                  <a:rPr lang="en-US" altLang="zh-CN" sz="1800" b="0" i="0" dirty="0">
                    <a:solidFill>
                      <a:srgbClr val="00A0AF"/>
                    </a:solidFill>
                    <a:latin typeface="微软雅黑" pitchFamily="34" charset="0"/>
                    <a:ea typeface="楷体" pitchFamily="34" charset="-122"/>
                    <a:cs typeface="微软雅黑" pitchFamily="34" charset="-120"/>
                  </a:rPr>
                  <a:t>、</a:t>
                </a:r>
                <a14:m>
                  <m:oMath xmlns:m="http://schemas.openxmlformats.org/officeDocument/2006/math">
                    <m:r>
                      <a:rPr lang="en-US" altLang="zh-CN" sz="1800" b="0" i="0">
                        <a:solidFill>
                          <a:srgbClr val="00A0AF"/>
                        </a:solidFill>
                        <a:latin typeface="Cambria Math" pitchFamily="34" charset="0"/>
                        <a:ea typeface="Cambria Math" pitchFamily="34" charset="-122"/>
                        <a:cs typeface="Cambria Math" pitchFamily="34" charset="-120"/>
                      </a:rPr>
                      <m:t>4∼7</m:t>
                    </m:r>
                    <m:r>
                      <m:rPr>
                        <m:nor/>
                      </m:rPr>
                      <a:rPr lang="en-US" altLang="zh-CN" sz="1800" b="0" i="0">
                        <a:solidFill>
                          <a:srgbClr val="00A0AF"/>
                        </a:solidFill>
                        <a:latin typeface="Cambria Math" pitchFamily="34" charset="0"/>
                        <a:ea typeface="Cambria Math" pitchFamily="34" charset="-122"/>
                        <a:cs typeface="Cambria Math" pitchFamily="34" charset="-120"/>
                      </a:rPr>
                      <m:t> </m:t>
                    </m:r>
                    <m:r>
                      <m:rPr>
                        <m:sty m:val="p"/>
                      </m:rPr>
                      <a:rPr lang="en-US" altLang="zh-CN" sz="1800" b="0" i="0">
                        <a:solidFill>
                          <a:srgbClr val="00A0AF"/>
                        </a:solidFill>
                        <a:latin typeface="Cambria Math" pitchFamily="34" charset="0"/>
                        <a:ea typeface="Cambria Math" pitchFamily="34" charset="-122"/>
                        <a:cs typeface="Cambria Math" pitchFamily="34" charset="-120"/>
                      </a:rPr>
                      <m:t>m</m:t>
                    </m:r>
                    <m:r>
                      <a:rPr lang="en-US" altLang="zh-CN" sz="1800" b="0" i="0" smtClean="0">
                        <a:solidFill>
                          <a:srgbClr val="00A0AF"/>
                        </a:solidFill>
                        <a:latin typeface="Cambria Math" pitchFamily="34" charset="0"/>
                        <a:ea typeface="Cambria Math" pitchFamily="34" charset="-122"/>
                        <a:cs typeface="Cambria Math" pitchFamily="34" charset="-120"/>
                      </a:rPr>
                      <m:t>)</m:t>
                    </m:r>
                  </m:oMath>
                </a14:m>
                <a:r>
                  <a:rPr lang="en-US" altLang="zh-CN" sz="1800" b="0" i="0" dirty="0">
                    <a:solidFill>
                      <a:srgbClr val="00A0AF"/>
                    </a:solidFill>
                    <a:latin typeface="微软雅黑" pitchFamily="34" charset="0"/>
                    <a:ea typeface="楷体" pitchFamily="34" charset="-122"/>
                    <a:cs typeface="微软雅黑" pitchFamily="34" charset="-120"/>
                  </a:rPr>
                  <a:t>，代数求和得</a:t>
                </a:r>
                <a14:m>
                  <m:oMath xmlns:m="http://schemas.openxmlformats.org/officeDocument/2006/math">
                    <m:r>
                      <a:rPr lang="en-US" altLang="zh-CN" sz="1800" b="0" i="0">
                        <a:solidFill>
                          <a:srgbClr val="00A0AF"/>
                        </a:solidFill>
                        <a:latin typeface="Cambria Math" pitchFamily="34" charset="0"/>
                        <a:ea typeface="Cambria Math" pitchFamily="34" charset="-122"/>
                        <a:cs typeface="Cambria Math" pitchFamily="34" charset="-120"/>
                      </a:rPr>
                      <m:t>𝑊</m:t>
                    </m:r>
                  </m:oMath>
                </a14:m>
                <a:r>
                  <a:rPr lang="en-US" altLang="zh-CN" sz="100" b="0" i="0" kern="0" spc="-99900" dirty="0">
                    <a:solidFill>
                      <a:srgbClr val="FFFFFF"/>
                    </a:solidFill>
                    <a:latin typeface="微软雅黑" pitchFamily="34" charset="0"/>
                    <a:ea typeface="楷体" pitchFamily="34" charset="-122"/>
                    <a:cs typeface="微软雅黑" pitchFamily="34" charset="-120"/>
                  </a:rPr>
                  <a:t> </a:t>
                </a:r>
                <a:r>
                  <a:rPr lang="en-US" altLang="zh-CN" sz="1800" b="0" i="0">
                    <a:solidFill>
                      <a:srgbClr val="00A0AF"/>
                    </a:solidFill>
                    <a:latin typeface="微软雅黑" pitchFamily="34" charset="0"/>
                    <a:ea typeface="楷体" pitchFamily="34" charset="-122"/>
                    <a:cs typeface="微软雅黑" pitchFamily="34" charset="-120"/>
                  </a:rPr>
                  <a:t>，再代入</a:t>
                </a:r>
              </a:p>
              <a:p>
                <a:pPr latinLnBrk="1">
                  <a:lnSpc>
                    <a:spcPts val="3700"/>
                  </a:lnSpc>
                </a:pPr>
                <a:r>
                  <a:rPr lang="en-US" altLang="zh-CN" b="0" i="0">
                    <a:solidFill>
                      <a:srgbClr val="00A0AF"/>
                    </a:solidFill>
                    <a:latin typeface="微软雅黑" pitchFamily="34" charset="0"/>
                    <a:ea typeface="楷体" pitchFamily="34" charset="-122"/>
                    <a:cs typeface="微软雅黑" pitchFamily="34" charset="-120"/>
                  </a:rPr>
                  <a:t>动能定理</a:t>
                </a:r>
                <a14:m>
                  <m:oMath xmlns:m="http://schemas.openxmlformats.org/officeDocument/2006/math">
                    <m:r>
                      <a:rPr lang="en-US" altLang="zh-CN" b="0" i="0" smtClean="0">
                        <a:solidFill>
                          <a:srgbClr val="000000"/>
                        </a:solidFill>
                        <a:latin typeface="Cambria Math" pitchFamily="34" charset="0"/>
                        <a:ea typeface="Cambria Math" pitchFamily="34" charset="-122"/>
                        <a:cs typeface="Cambria Math" pitchFamily="34" charset="-120"/>
                      </a:rPr>
                      <m:t>)</m:t>
                    </m:r>
                  </m:oMath>
                </a14:m>
                <a:r>
                  <a:rPr lang="en-US" altLang="zh-CN" b="0" i="0" dirty="0">
                    <a:solidFill>
                      <a:srgbClr val="000000"/>
                    </a:solidFill>
                    <a:latin typeface="微软雅黑" pitchFamily="34" charset="0"/>
                    <a:ea typeface="微软雅黑" pitchFamily="34" charset="-122"/>
                    <a:cs typeface="微软雅黑" pitchFamily="34" charset="-120"/>
                  </a:rPr>
                  <a:t>，联立解得</a:t>
                </a:r>
                <a14:m>
                  <m:oMath xmlns:m="http://schemas.openxmlformats.org/officeDocument/2006/math">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𝑣</m:t>
                        </m:r>
                      </m:e>
                      <m:sub>
                        <m:r>
                          <a:rPr lang="en-US" altLang="zh-CN" b="0" i="0">
                            <a:solidFill>
                              <a:srgbClr val="000000"/>
                            </a:solidFill>
                            <a:latin typeface="Cambria Math" pitchFamily="34" charset="0"/>
                            <a:ea typeface="Cambria Math" pitchFamily="34" charset="-122"/>
                            <a:cs typeface="Cambria Math" pitchFamily="34" charset="-120"/>
                          </a:rPr>
                          <m:t>0</m:t>
                        </m:r>
                      </m:sub>
                    </m:sSub>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ad>
                          <m:radPr>
                            <m:degHide m:val="on"/>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b="0" i="0">
                                <a:solidFill>
                                  <a:srgbClr val="000000"/>
                                </a:solidFill>
                                <a:latin typeface="Cambria Math" pitchFamily="34" charset="0"/>
                                <a:ea typeface="Cambria Math" pitchFamily="34" charset="-122"/>
                                <a:cs typeface="Cambria Math" pitchFamily="34" charset="-120"/>
                              </a:rPr>
                              <m:t>6</m:t>
                            </m:r>
                          </m:e>
                        </m:rad>
                      </m:num>
                      <m:den>
                        <m:r>
                          <a:rPr lang="en-US" altLang="zh-CN" b="0" i="0">
                            <a:solidFill>
                              <a:srgbClr val="000000"/>
                            </a:solidFill>
                            <a:latin typeface="Cambria Math" pitchFamily="34" charset="0"/>
                            <a:ea typeface="Cambria Math" pitchFamily="34" charset="-122"/>
                            <a:cs typeface="Cambria Math" pitchFamily="34" charset="-120"/>
                          </a:rPr>
                          <m:t>2</m:t>
                        </m:r>
                      </m:den>
                    </m:f>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m</m:t>
                    </m:r>
                    <m:r>
                      <a:rPr lang="en-US" altLang="zh-CN" b="0" i="0">
                        <a:solidFill>
                          <a:srgbClr val="000000"/>
                        </a:solidFill>
                        <a:latin typeface="Cambria Math" pitchFamily="34" charset="0"/>
                        <a:ea typeface="Cambria Math" pitchFamily="34" charset="-122"/>
                        <a:cs typeface="Cambria Math" pitchFamily="34" charset="-120"/>
                      </a:rPr>
                      <m:t>/</m:t>
                    </m:r>
                    <m:r>
                      <m:rPr>
                        <m:sty m:val="p"/>
                      </m:rPr>
                      <a:rPr lang="en-US" altLang="zh-CN"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，故B正确.</a:t>
                </a:r>
                <a:endParaRPr lang="en-US" altLang="zh-CN" dirty="0"/>
              </a:p>
            </p:txBody>
          </p:sp>
        </mc:Choice>
        <mc:Fallback>
          <p:sp>
            <p:nvSpPr>
              <p:cNvPr id="6" name="QC_4_AS.6_1#ff1cd1875?vop=1&amp;pid=f102c3e53&amp;color=0,0,0&amp;vtp=1&amp;bbb=1&amp;hb=1&amp;hs=1"/>
              <p:cNvSpPr>
                <a:spLocks noRot="1" noChangeAspect="1" noMove="1" noResize="1" noEditPoints="1" noAdjustHandles="1" noChangeArrowheads="1" noChangeShapeType="1" noTextEdit="1"/>
              </p:cNvSpPr>
              <p:nvPr/>
            </p:nvSpPr>
            <p:spPr>
              <a:xfrm>
                <a:off x="832104" y="3170302"/>
                <a:ext cx="10533888" cy="1718818"/>
              </a:xfrm>
              <a:prstGeom prst="rect">
                <a:avLst/>
              </a:prstGeom>
              <a:blipFill>
                <a:blip r:embed="rId6"/>
                <a:stretch>
                  <a:fillRect l="-1389" r="-1042" b="-4965"/>
                </a:stretch>
              </a:blipFill>
              <a:ln/>
            </p:spPr>
            <p:txBody>
              <a:bodyPr/>
              <a:lstStyle/>
              <a:p>
                <a:r>
                  <a:rPr lang="zh-CN" altLang="en-US">
                    <a:noFill/>
                  </a:rPr>
                  <a:t> </a:t>
                </a:r>
              </a:p>
            </p:txBody>
          </p:sp>
        </mc:Fallback>
      </mc:AlternateContent>
      <p:sp>
        <p:nvSpPr>
          <p:cNvPr id="7" name="QC_4_AS.6_1#ff1cd1875?vop=1&amp;pid=f102c3e53&amp;color=0,0,0&amp;vtp=1&amp;bbb=1&amp;hb=1&amp;hs=1&amp;uw=1">
            <a:extLst>
              <a:ext uri="{FF2B5EF4-FFF2-40B4-BE49-F238E27FC236}">
                <a16:creationId xmlns:a16="http://schemas.microsoft.com/office/drawing/2014/main" id="{7AE269AE-F140-D081-A0EC-F507F3341035}"/>
              </a:ext>
            </a:extLst>
          </p:cNvPr>
          <p:cNvSpPr/>
          <p:nvPr/>
        </p:nvSpPr>
        <p:spPr>
          <a:xfrm>
            <a:off x="4534154" y="3589179"/>
            <a:ext cx="6403658" cy="419545"/>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39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
        <p:nvSpPr>
          <p:cNvPr id="8" name="QC_4_AS.6_1#ff1cd1875?vop=1&amp;pid=f102c3e53&amp;color=0,0,0&amp;vtp=1&amp;bbb=1&amp;hb=1&amp;hs=1&amp;uw=1">
            <a:extLst>
              <a:ext uri="{FF2B5EF4-FFF2-40B4-BE49-F238E27FC236}">
                <a16:creationId xmlns:a16="http://schemas.microsoft.com/office/drawing/2014/main" id="{1035C2FD-8406-D456-ED51-EAAB0D1E60B2}"/>
              </a:ext>
            </a:extLst>
          </p:cNvPr>
          <p:cNvSpPr/>
          <p:nvPr/>
        </p:nvSpPr>
        <p:spPr>
          <a:xfrm>
            <a:off x="832104" y="4008279"/>
            <a:ext cx="2354263" cy="419545"/>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39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6">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 calcmode="lin" valueType="num">
                                      <p:cBhvr additive="base">
                                        <p:cTn id="2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6">
                                            <p:txEl>
                                              <p:pRg st="2" end="2"/>
                                            </p:txEl>
                                          </p:spTgt>
                                        </p:tgtEl>
                                        <p:attrNameLst>
                                          <p:attrName>style.visibility</p:attrName>
                                        </p:attrNameLst>
                                      </p:cBhvr>
                                      <p:to>
                                        <p:strVal val="visible"/>
                                      </p:to>
                                    </p:set>
                                    <p:anim calcmode="lin" valueType="num">
                                      <p:cBhvr additive="base">
                                        <p:cTn id="2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6">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6">
                                            <p:txEl>
                                              <p:pRg st="3" end="3"/>
                                            </p:txEl>
                                          </p:spTgt>
                                        </p:tgtEl>
                                        <p:attrNameLst>
                                          <p:attrName>style.visibility</p:attrName>
                                        </p:attrNameLst>
                                      </p:cBhvr>
                                      <p:to>
                                        <p:strVal val="visible"/>
                                      </p:to>
                                    </p:set>
                                    <p:anim calcmode="lin" valueType="num">
                                      <p:cBhvr additive="base">
                                        <p:cTn id="33"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6">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7">
                                            <p:bg/>
                                          </p:spTgt>
                                        </p:tgtEl>
                                        <p:attrNameLst>
                                          <p:attrName>style.visibility</p:attrName>
                                        </p:attrNameLst>
                                      </p:cBhvr>
                                      <p:to>
                                        <p:strVal val="visible"/>
                                      </p:to>
                                    </p:set>
                                    <p:anim calcmode="lin" valueType="num">
                                      <p:cBhvr additive="base">
                                        <p:cTn id="37" dur="500" fill="hold"/>
                                        <p:tgtEl>
                                          <p:spTgt spid="7">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7">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7">
                                            <p:txEl>
                                              <p:pRg st="0" end="0"/>
                                            </p:txEl>
                                          </p:spTgt>
                                        </p:tgtEl>
                                        <p:attrNameLst>
                                          <p:attrName>style.visibility</p:attrName>
                                        </p:attrNameLst>
                                      </p:cBhvr>
                                      <p:to>
                                        <p:strVal val="visible"/>
                                      </p:to>
                                    </p:set>
                                    <p:anim calcmode="lin" valueType="num">
                                      <p:cBhvr additive="base">
                                        <p:cTn id="4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7">
                                            <p:txEl>
                                              <p:pRg st="0" end="0"/>
                                            </p:txEl>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8">
                                            <p:bg/>
                                          </p:spTgt>
                                        </p:tgtEl>
                                        <p:attrNameLst>
                                          <p:attrName>style.visibility</p:attrName>
                                        </p:attrNameLst>
                                      </p:cBhvr>
                                      <p:to>
                                        <p:strVal val="visible"/>
                                      </p:to>
                                    </p:set>
                                    <p:anim calcmode="lin" valueType="num">
                                      <p:cBhvr additive="base">
                                        <p:cTn id="45" dur="500" fill="hold"/>
                                        <p:tgtEl>
                                          <p:spTgt spid="8">
                                            <p:bg/>
                                          </p:spTgt>
                                        </p:tgtEl>
                                        <p:attrNameLst>
                                          <p:attrName>ppt_x</p:attrName>
                                        </p:attrNameLst>
                                      </p:cBhvr>
                                      <p:tavLst>
                                        <p:tav tm="0">
                                          <p:val>
                                            <p:strVal val="#ppt_x"/>
                                          </p:val>
                                        </p:tav>
                                        <p:tav tm="100000">
                                          <p:val>
                                            <p:strVal val="#ppt_x"/>
                                          </p:val>
                                        </p:tav>
                                      </p:tavLst>
                                    </p:anim>
                                    <p:anim calcmode="lin" valueType="num">
                                      <p:cBhvr additive="base">
                                        <p:cTn id="46" dur="500" fill="hold"/>
                                        <p:tgtEl>
                                          <p:spTgt spid="8">
                                            <p:bg/>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8">
                                            <p:txEl>
                                              <p:pRg st="0" end="0"/>
                                            </p:txEl>
                                          </p:spTgt>
                                        </p:tgtEl>
                                        <p:attrNameLst>
                                          <p:attrName>style.visibility</p:attrName>
                                        </p:attrNameLst>
                                      </p:cBhvr>
                                      <p:to>
                                        <p:strVal val="visible"/>
                                      </p:to>
                                    </p:set>
                                    <p:anim calcmode="lin" valueType="num">
                                      <p:cBhvr additive="base">
                                        <p:cTn id="49"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P spid="7" grpId="0" build="p" animBg="1"/>
      <p:bldP spid="8"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7_1#441f371ea?vop=1&amp;pid=f102c3e53&amp;color=0,0,0&amp;vtp=1&amp;bt=1&amp;bbb=1&amp;hb=1"/>
              <p:cNvSpPr/>
              <p:nvPr/>
            </p:nvSpPr>
            <p:spPr>
              <a:xfrm>
                <a:off x="832104" y="1512000"/>
                <a:ext cx="10533888" cy="11893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3.</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完全相同的小球</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𝑏</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𝑐</m:t>
                    </m:r>
                  </m:oMath>
                </a14:m>
                <a:r>
                  <a:rPr lang="en-US" altLang="zh-CN" sz="1800" b="0" i="0" dirty="0">
                    <a:solidFill>
                      <a:srgbClr val="000000"/>
                    </a:solidFill>
                    <a:latin typeface="微软雅黑" pitchFamily="34" charset="0"/>
                    <a:ea typeface="微软雅黑" pitchFamily="34" charset="-122"/>
                    <a:cs typeface="微软雅黑" pitchFamily="34" charset="-120"/>
                  </a:rPr>
                  <a:t>距地面高度相同，现将</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m:t>
                    </m:r>
                  </m:oMath>
                </a14:m>
                <a:r>
                  <a:rPr lang="en-US" altLang="zh-CN" sz="1800" b="0" i="0" dirty="0">
                    <a:solidFill>
                      <a:srgbClr val="000000"/>
                    </a:solidFill>
                    <a:latin typeface="微软雅黑" pitchFamily="34" charset="0"/>
                    <a:ea typeface="微软雅黑" pitchFamily="34" charset="-122"/>
                    <a:cs typeface="微软雅黑" pitchFamily="34" charset="-120"/>
                  </a:rPr>
                  <a:t>向下抛出，将</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𝑏</m:t>
                    </m:r>
                  </m:oMath>
                </a14:m>
                <a:r>
                  <a:rPr lang="en-US" altLang="zh-CN" sz="1800" b="0" i="0" dirty="0">
                    <a:solidFill>
                      <a:srgbClr val="000000"/>
                    </a:solidFill>
                    <a:latin typeface="微软雅黑" pitchFamily="34" charset="0"/>
                    <a:ea typeface="微软雅黑" pitchFamily="34" charset="-122"/>
                    <a:cs typeface="微软雅黑" pitchFamily="34" charset="-120"/>
                  </a:rPr>
                  <a:t>沿与水平方向成</a:t>
                </a:r>
                <a14:m>
                  <m:oMath xmlns:m="http://schemas.openxmlformats.org/officeDocument/2006/math">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45</m:t>
                        </m:r>
                      </m:e>
                      <m:sup>
                        <m:r>
                          <a:rPr lang="en-US" altLang="zh-CN" sz="1800" b="0" i="0">
                            <a:solidFill>
                              <a:srgbClr val="000000"/>
                            </a:solidFill>
                            <a:latin typeface="Cambria Math" pitchFamily="34" charset="0"/>
                            <a:ea typeface="Cambria Math" pitchFamily="34" charset="-122"/>
                            <a:cs typeface="Cambria Math" pitchFamily="34" charset="-120"/>
                          </a:rPr>
                          <m:t>∘</m:t>
                        </m:r>
                      </m:sup>
                    </m:sSup>
                  </m:oMath>
                </a14:m>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角向下抛出，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𝑐</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沿</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与水平方向成</a:t>
                </a:r>
                <a14:m>
                  <m:oMath xmlns:m="http://schemas.openxmlformats.org/officeDocument/2006/math">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45</m:t>
                        </m:r>
                      </m:e>
                      <m:sup>
                        <m:r>
                          <a:rPr lang="en-US" altLang="zh-CN" sz="1800" b="0" i="0">
                            <a:solidFill>
                              <a:srgbClr val="000000"/>
                            </a:solidFill>
                            <a:latin typeface="Cambria Math" pitchFamily="34" charset="0"/>
                            <a:ea typeface="Cambria Math" pitchFamily="34" charset="-122"/>
                            <a:cs typeface="Cambria Math" pitchFamily="34" charset="-120"/>
                          </a:rPr>
                          <m:t>∘</m:t>
                        </m:r>
                      </m:sup>
                    </m:sSup>
                  </m:oMath>
                </a14:m>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角的固定斜面运动，如图.三者初速度大小相同，运动过程中均不计阻力.</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𝑏</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𝑐</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刚要</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落地时重力的功率分别为</a:t>
                </a:r>
                <a14:m>
                  <m:oMath xmlns:m="http://schemas.openxmlformats.org/officeDocument/2006/math">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𝑃</m:t>
                        </m:r>
                      </m:e>
                      <m:sub>
                        <m:r>
                          <a:rPr lang="en-US" altLang="zh-CN" b="0" i="0">
                            <a:solidFill>
                              <a:srgbClr val="000000"/>
                            </a:solidFill>
                            <a:latin typeface="Cambria Math" pitchFamily="34" charset="0"/>
                            <a:ea typeface="Cambria Math" pitchFamily="34" charset="-122"/>
                            <a:cs typeface="Cambria Math" pitchFamily="34" charset="-120"/>
                          </a:rPr>
                          <m:t>𝑎</m:t>
                        </m:r>
                      </m:sub>
                    </m:sSub>
                  </m:oMath>
                </a14:m>
                <a:r>
                  <a:rPr lang="en-US" altLang="zh-CN"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𝑃</m:t>
                        </m:r>
                      </m:e>
                      <m:sub>
                        <m:r>
                          <a:rPr lang="en-US" altLang="zh-CN" b="0" i="0">
                            <a:solidFill>
                              <a:srgbClr val="000000"/>
                            </a:solidFill>
                            <a:latin typeface="Cambria Math" pitchFamily="34" charset="0"/>
                            <a:ea typeface="Cambria Math" pitchFamily="34" charset="-122"/>
                            <a:cs typeface="Cambria Math" pitchFamily="34" charset="-120"/>
                          </a:rPr>
                          <m:t>𝑏</m:t>
                        </m:r>
                      </m:sub>
                    </m:sSub>
                  </m:oMath>
                </a14:m>
                <a:r>
                  <a:rPr lang="en-US" altLang="zh-CN"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𝑃</m:t>
                        </m:r>
                      </m:e>
                      <m:sub>
                        <m:r>
                          <a:rPr lang="en-US" altLang="zh-CN" b="0" i="0">
                            <a:solidFill>
                              <a:srgbClr val="000000"/>
                            </a:solidFill>
                            <a:latin typeface="Cambria Math" pitchFamily="34" charset="0"/>
                            <a:ea typeface="Cambria Math" pitchFamily="34" charset="-122"/>
                            <a:cs typeface="Cambria Math" pitchFamily="34" charset="-120"/>
                          </a:rPr>
                          <m:t>𝑐</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a:solidFill>
                      <a:srgbClr val="000000"/>
                    </a:solidFill>
                    <a:latin typeface="微软雅黑" pitchFamily="34" charset="0"/>
                    <a:ea typeface="微软雅黑" pitchFamily="34" charset="-122"/>
                    <a:cs typeface="微软雅黑" pitchFamily="34" charset="-120"/>
                  </a:rPr>
                  <a:t>则(</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4_BD.7_1#441f371ea?vop=1&amp;pid=f102c3e53&amp;color=0,0,0&amp;vtp=1&amp;bt=1&amp;bbb=1&amp;hb=1"/>
              <p:cNvSpPr>
                <a:spLocks noRot="1" noChangeAspect="1" noMove="1" noResize="1" noEditPoints="1" noAdjustHandles="1" noChangeArrowheads="1" noChangeShapeType="1" noTextEdit="1"/>
              </p:cNvSpPr>
              <p:nvPr/>
            </p:nvSpPr>
            <p:spPr>
              <a:xfrm>
                <a:off x="832104" y="1512000"/>
                <a:ext cx="10533888" cy="1189355"/>
              </a:xfrm>
              <a:prstGeom prst="rect">
                <a:avLst/>
              </a:prstGeom>
              <a:blipFill>
                <a:blip r:embed="rId3"/>
                <a:stretch>
                  <a:fillRect l="-1389" r="-347" b="-12308"/>
                </a:stretch>
              </a:blipFill>
              <a:ln/>
            </p:spPr>
            <p:txBody>
              <a:bodyPr/>
              <a:lstStyle/>
              <a:p>
                <a:r>
                  <a:rPr lang="zh-CN" altLang="en-US">
                    <a:noFill/>
                  </a:rPr>
                  <a:t> </a:t>
                </a:r>
              </a:p>
            </p:txBody>
          </p:sp>
        </mc:Fallback>
      </mc:AlternateContent>
      <p:sp>
        <p:nvSpPr>
          <p:cNvPr id="3" name="QC_4_AN.8_1#441f371ea.bracket?vop=1&amp;pid=f102c3e53&amp;color=0,0,0&amp;vpa=3&amp;vtp=1"/>
          <p:cNvSpPr/>
          <p:nvPr/>
        </p:nvSpPr>
        <p:spPr>
          <a:xfrm>
            <a:off x="5085556" y="2336865"/>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A</a:t>
            </a:r>
            <a:endParaRPr lang="en-US" altLang="zh-CN" dirty="0"/>
          </a:p>
        </p:txBody>
      </p:sp>
      <p:pic>
        <p:nvPicPr>
          <p:cNvPr id="4" name="QC_4_BD.7_2#441f371ea?vop=1&amp;pid=f102c3e53&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4434840" y="2834832"/>
            <a:ext cx="3328416" cy="135331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4_BD.7_3#441f371ea.choices?vop=1&amp;pid=f102c3e53&amp;color=0,0,0&amp;vtp=1&amp;bbb=1"/>
              <p:cNvSpPr/>
              <p:nvPr/>
            </p:nvSpPr>
            <p:spPr>
              <a:xfrm>
                <a:off x="832104" y="4320732"/>
                <a:ext cx="10533888" cy="356235"/>
              </a:xfrm>
              <a:prstGeom prst="rect">
                <a:avLst/>
              </a:prstGeom>
              <a:noFill/>
              <a:ln/>
            </p:spPr>
            <p:txBody>
              <a:bodyPr wrap="none" lIns="0" tIns="0" rIns="0" bIns="0" rtlCol="0" anchor="t"/>
              <a:lstStyle/>
              <a:p>
                <a:pPr latinLnBrk="1">
                  <a:lnSpc>
                    <a:spcPts val="3200"/>
                  </a:lnSpc>
                  <a:tabLst>
                    <a:tab pos="2700147" algn="l"/>
                    <a:tab pos="5374894" algn="l"/>
                    <a:tab pos="8049641"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𝑃</m:t>
                        </m:r>
                      </m:e>
                      <m:sub>
                        <m:r>
                          <a:rPr lang="en-US" altLang="zh-CN" sz="1800" b="0" i="0">
                            <a:solidFill>
                              <a:srgbClr val="000000"/>
                            </a:solidFill>
                            <a:latin typeface="Cambria Math" pitchFamily="34" charset="0"/>
                            <a:ea typeface="Cambria Math" pitchFamily="34" charset="-122"/>
                            <a:cs typeface="Cambria Math" pitchFamily="34" charset="-120"/>
                          </a:rPr>
                          <m:t>𝑎</m:t>
                        </m:r>
                      </m:sub>
                    </m:sSub>
                    <m:r>
                      <a:rPr lang="en-US" altLang="zh-CN" sz="1800" b="0" i="0">
                        <a:solidFill>
                          <a:srgbClr val="000000"/>
                        </a:solidFill>
                        <a:latin typeface="Cambria Math" pitchFamily="34" charset="0"/>
                        <a:ea typeface="Cambria Math" pitchFamily="34" charset="-122"/>
                        <a:cs typeface="Cambria Math" pitchFamily="34" charset="-120"/>
                      </a:rPr>
                      <m:t>&gt;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𝑃</m:t>
                        </m:r>
                      </m:e>
                      <m:sub>
                        <m:r>
                          <a:rPr lang="en-US" altLang="zh-CN" sz="1800" b="0" i="0">
                            <a:solidFill>
                              <a:srgbClr val="000000"/>
                            </a:solidFill>
                            <a:latin typeface="Cambria Math" pitchFamily="34" charset="0"/>
                            <a:ea typeface="Cambria Math" pitchFamily="34" charset="-122"/>
                            <a:cs typeface="Cambria Math" pitchFamily="34" charset="-120"/>
                          </a:rPr>
                          <m:t>𝑏</m:t>
                        </m:r>
                      </m:sub>
                    </m:sSub>
                    <m:r>
                      <a:rPr lang="en-US" altLang="zh-CN" sz="1800" b="0" i="0">
                        <a:solidFill>
                          <a:srgbClr val="000000"/>
                        </a:solidFill>
                        <a:latin typeface="Cambria Math" pitchFamily="34" charset="0"/>
                        <a:ea typeface="Cambria Math" pitchFamily="34" charset="-122"/>
                        <a:cs typeface="Cambria Math" pitchFamily="34" charset="-120"/>
                      </a:rPr>
                      <m:t>&gt;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𝑃</m:t>
                        </m:r>
                      </m:e>
                      <m:sub>
                        <m:r>
                          <a:rPr lang="en-US" altLang="zh-CN" sz="1800" b="0" i="0">
                            <a:solidFill>
                              <a:srgbClr val="000000"/>
                            </a:solidFill>
                            <a:latin typeface="Cambria Math" pitchFamily="34" charset="0"/>
                            <a:ea typeface="Cambria Math" pitchFamily="34" charset="-122"/>
                            <a:cs typeface="Cambria Math" pitchFamily="34" charset="-120"/>
                          </a:rPr>
                          <m:t>𝑐</m:t>
                        </m:r>
                      </m:sub>
                    </m:sSub>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𝑃</m:t>
                        </m:r>
                      </m:e>
                      <m:sub>
                        <m:r>
                          <a:rPr lang="en-US" altLang="zh-CN" sz="1800" b="0" i="0">
                            <a:solidFill>
                              <a:srgbClr val="000000"/>
                            </a:solidFill>
                            <a:latin typeface="Cambria Math" pitchFamily="34" charset="0"/>
                            <a:ea typeface="Cambria Math" pitchFamily="34" charset="-122"/>
                            <a:cs typeface="Cambria Math" pitchFamily="34" charset="-120"/>
                          </a:rPr>
                          <m:t>𝑎</m:t>
                        </m:r>
                      </m:sub>
                    </m:sSub>
                    <m:r>
                      <a:rPr lang="en-US" altLang="zh-CN" sz="1800" b="0" i="0">
                        <a:solidFill>
                          <a:srgbClr val="000000"/>
                        </a:solidFill>
                        <a:latin typeface="Cambria Math" pitchFamily="34" charset="0"/>
                        <a:ea typeface="Cambria Math" pitchFamily="34" charset="-122"/>
                        <a:cs typeface="Cambria Math" pitchFamily="34" charset="-120"/>
                      </a:rPr>
                      <m:t>&gt;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𝑃</m:t>
                        </m:r>
                      </m:e>
                      <m:sub>
                        <m:r>
                          <a:rPr lang="en-US" altLang="zh-CN" sz="1800" b="0" i="0">
                            <a:solidFill>
                              <a:srgbClr val="000000"/>
                            </a:solidFill>
                            <a:latin typeface="Cambria Math" pitchFamily="34" charset="0"/>
                            <a:ea typeface="Cambria Math" pitchFamily="34" charset="-122"/>
                            <a:cs typeface="Cambria Math" pitchFamily="34" charset="-120"/>
                          </a:rPr>
                          <m:t>𝑏</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𝑃</m:t>
                        </m:r>
                      </m:e>
                      <m:sub>
                        <m:r>
                          <a:rPr lang="en-US" altLang="zh-CN" sz="1800" b="0" i="0">
                            <a:solidFill>
                              <a:srgbClr val="000000"/>
                            </a:solidFill>
                            <a:latin typeface="Cambria Math" pitchFamily="34" charset="0"/>
                            <a:ea typeface="Cambria Math" pitchFamily="34" charset="-122"/>
                            <a:cs typeface="Cambria Math" pitchFamily="34" charset="-120"/>
                          </a:rPr>
                          <m:t>𝑐</m:t>
                        </m:r>
                      </m:sub>
                    </m:sSub>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𝑃</m:t>
                        </m:r>
                      </m:e>
                      <m:sub>
                        <m:r>
                          <a:rPr lang="en-US" altLang="zh-CN" sz="1800" b="0" i="0">
                            <a:solidFill>
                              <a:srgbClr val="000000"/>
                            </a:solidFill>
                            <a:latin typeface="Cambria Math" pitchFamily="34" charset="0"/>
                            <a:ea typeface="Cambria Math" pitchFamily="34" charset="-122"/>
                            <a:cs typeface="Cambria Math" pitchFamily="34" charset="-120"/>
                          </a:rPr>
                          <m:t>𝑎</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𝑃</m:t>
                        </m:r>
                      </m:e>
                      <m:sub>
                        <m:r>
                          <a:rPr lang="en-US" altLang="zh-CN" sz="1800" b="0" i="0">
                            <a:solidFill>
                              <a:srgbClr val="000000"/>
                            </a:solidFill>
                            <a:latin typeface="Cambria Math" pitchFamily="34" charset="0"/>
                            <a:ea typeface="Cambria Math" pitchFamily="34" charset="-122"/>
                            <a:cs typeface="Cambria Math" pitchFamily="34" charset="-120"/>
                          </a:rPr>
                          <m:t>𝑏</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𝑃</m:t>
                        </m:r>
                      </m:e>
                      <m:sub>
                        <m:r>
                          <a:rPr lang="en-US" altLang="zh-CN" sz="1800" b="0" i="0">
                            <a:solidFill>
                              <a:srgbClr val="000000"/>
                            </a:solidFill>
                            <a:latin typeface="Cambria Math" pitchFamily="34" charset="0"/>
                            <a:ea typeface="Cambria Math" pitchFamily="34" charset="-122"/>
                            <a:cs typeface="Cambria Math" pitchFamily="34" charset="-120"/>
                          </a:rPr>
                          <m:t>𝑐</m:t>
                        </m:r>
                      </m:sub>
                    </m:sSub>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𝑃</m:t>
                        </m:r>
                      </m:e>
                      <m:sub>
                        <m:r>
                          <a:rPr lang="en-US" altLang="zh-CN" sz="1800" b="0" i="0">
                            <a:solidFill>
                              <a:srgbClr val="000000"/>
                            </a:solidFill>
                            <a:latin typeface="Cambria Math" pitchFamily="34" charset="0"/>
                            <a:ea typeface="Cambria Math" pitchFamily="34" charset="-122"/>
                            <a:cs typeface="Cambria Math" pitchFamily="34" charset="-120"/>
                          </a:rPr>
                          <m:t>𝑎</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𝑃</m:t>
                        </m:r>
                      </m:e>
                      <m:sub>
                        <m:r>
                          <a:rPr lang="en-US" altLang="zh-CN" sz="1800" b="0" i="0">
                            <a:solidFill>
                              <a:srgbClr val="000000"/>
                            </a:solidFill>
                            <a:latin typeface="Cambria Math" pitchFamily="34" charset="0"/>
                            <a:ea typeface="Cambria Math" pitchFamily="34" charset="-122"/>
                            <a:cs typeface="Cambria Math" pitchFamily="34" charset="-120"/>
                          </a:rPr>
                          <m:t>𝑏</m:t>
                        </m:r>
                      </m:sub>
                    </m:sSub>
                    <m:r>
                      <a:rPr lang="en-US" altLang="zh-CN" sz="1800" b="0" i="0">
                        <a:solidFill>
                          <a:srgbClr val="000000"/>
                        </a:solidFill>
                        <a:latin typeface="Cambria Math" pitchFamily="34" charset="0"/>
                        <a:ea typeface="Cambria Math" pitchFamily="34" charset="-122"/>
                        <a:cs typeface="Cambria Math" pitchFamily="34" charset="-120"/>
                      </a:rPr>
                      <m:t>&gt;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𝑃</m:t>
                        </m:r>
                      </m:e>
                      <m:sub>
                        <m:r>
                          <a:rPr lang="en-US" altLang="zh-CN" sz="1800" b="0" i="0">
                            <a:solidFill>
                              <a:srgbClr val="000000"/>
                            </a:solidFill>
                            <a:latin typeface="Cambria Math" pitchFamily="34" charset="0"/>
                            <a:ea typeface="Cambria Math" pitchFamily="34" charset="-122"/>
                            <a:cs typeface="Cambria Math" pitchFamily="34" charset="-120"/>
                          </a:rPr>
                          <m:t>𝑐</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p:txBody>
          </p:sp>
        </mc:Choice>
        <mc:Fallback>
          <p:sp>
            <p:nvSpPr>
              <p:cNvPr id="5" name="QC_4_BD.7_3#441f371ea.choices?vop=1&amp;pid=f102c3e53&amp;color=0,0,0&amp;vtp=1&amp;bbb=1"/>
              <p:cNvSpPr>
                <a:spLocks noRot="1" noChangeAspect="1" noMove="1" noResize="1" noEditPoints="1" noAdjustHandles="1" noChangeArrowheads="1" noChangeShapeType="1" noTextEdit="1"/>
              </p:cNvSpPr>
              <p:nvPr/>
            </p:nvSpPr>
            <p:spPr>
              <a:xfrm>
                <a:off x="832104" y="4320732"/>
                <a:ext cx="10533888" cy="356235"/>
              </a:xfrm>
              <a:prstGeom prst="rect">
                <a:avLst/>
              </a:prstGeom>
              <a:blipFill>
                <a:blip r:embed="rId5"/>
                <a:stretch>
                  <a:fillRect l="-1389" b="-41379"/>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9_1#441f371ea?vop=1&amp;pid=f102c3e53&amp;color=0,0,0&amp;vtp=1&amp;bbb=1&amp;hb=1">
                <a:extLst>
                  <a:ext uri="{FF2B5EF4-FFF2-40B4-BE49-F238E27FC236}">
                    <a16:creationId xmlns:a16="http://schemas.microsoft.com/office/drawing/2014/main" id="{87FD34C4-CF09-6B28-C2BF-3176E56582F0}"/>
                  </a:ext>
                </a:extLst>
              </p:cNvPr>
              <p:cNvSpPr/>
              <p:nvPr/>
            </p:nvSpPr>
            <p:spPr>
              <a:xfrm>
                <a:off x="832104" y="1512000"/>
                <a:ext cx="10533888" cy="1909191"/>
              </a:xfrm>
              <a:prstGeom prst="rect">
                <a:avLst/>
              </a:prstGeom>
              <a:noFill/>
              <a:ln/>
            </p:spPr>
            <p:txBody>
              <a:bodyPr wrap="none" lIns="0" tIns="0" rIns="0" bIns="0" rtlCol="0" anchor="t"/>
              <a:lstStyle/>
              <a:p>
                <a:pPr algn="l" latinLnBrk="1">
                  <a:lnSpc>
                    <a:spcPts val="3500"/>
                  </a:lnSpc>
                </a:pPr>
                <a:r>
                  <a:rPr lang="en-US" altLang="zh-CN" sz="1800" b="0" i="0" dirty="0">
                    <a:solidFill>
                      <a:srgbClr val="000000"/>
                    </a:solidFill>
                    <a:latin typeface="微软雅黑" pitchFamily="34" charset="0"/>
                    <a:ea typeface="微软雅黑" pitchFamily="34" charset="-122"/>
                    <a:cs typeface="微软雅黑" pitchFamily="34" charset="-120"/>
                  </a:rPr>
                  <a:t>【解析】设小球抛出时离地高度为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h</m:t>
                    </m:r>
                  </m:oMath>
                </a14:m>
                <a:r>
                  <a:rPr lang="en-US" altLang="zh-CN" sz="1800" b="0" i="0" dirty="0">
                    <a:solidFill>
                      <a:srgbClr val="000000"/>
                    </a:solidFill>
                    <a:latin typeface="微软雅黑" pitchFamily="34" charset="0"/>
                    <a:ea typeface="微软雅黑" pitchFamily="34" charset="-122"/>
                    <a:cs typeface="微软雅黑" pitchFamily="34" charset="-120"/>
                  </a:rPr>
                  <a:t>，根据动能定理可得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𝑚𝑔h</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𝑚</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𝑣</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𝑚</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up>
                        <m:r>
                          <a:rPr lang="en-US" altLang="zh-CN" sz="1800" b="0" i="0">
                            <a:solidFill>
                              <a:srgbClr val="000000"/>
                            </a:solidFill>
                            <a:latin typeface="Cambria Math" pitchFamily="34" charset="0"/>
                            <a:ea typeface="Cambria Math" pitchFamily="34" charset="-122"/>
                            <a:cs typeface="Cambria Math" pitchFamily="34" charset="-120"/>
                          </a:rPr>
                          <m:t>2</m:t>
                        </m:r>
                      </m:sup>
                    </m:sSub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，可得小球落地时的速度</a:t>
                </a:r>
              </a:p>
              <a:p>
                <a:pPr latinLnBrk="1">
                  <a:lnSpc>
                    <a:spcPts val="4900"/>
                  </a:lnSpc>
                </a:pPr>
                <a:r>
                  <a:rPr lang="en-US" altLang="zh-CN" sz="1800" b="0" i="0">
                    <a:solidFill>
                      <a:srgbClr val="000000"/>
                    </a:solidFill>
                    <a:latin typeface="微软雅黑" pitchFamily="34" charset="0"/>
                    <a:ea typeface="微软雅黑" pitchFamily="34" charset="-122"/>
                    <a:cs typeface="微软雅黑" pitchFamily="34" charset="-120"/>
                  </a:rPr>
                  <a:t>大小为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𝑣</m:t>
                    </m:r>
                    <m:r>
                      <a:rPr lang="en-US" altLang="zh-CN" sz="1800" b="0" i="0">
                        <a:solidFill>
                          <a:srgbClr val="00000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𝑔h</m:t>
                        </m:r>
                        <m:r>
                          <a:rPr lang="en-US" altLang="zh-CN" sz="1800" b="0" i="0">
                            <a:solidFill>
                              <a:srgbClr val="000000"/>
                            </a:solidFill>
                            <a:latin typeface="Cambria Math" pitchFamily="34" charset="0"/>
                            <a:ea typeface="Cambria Math" pitchFamily="34" charset="-122"/>
                            <a:cs typeface="Cambria Math" pitchFamily="34" charset="-120"/>
                          </a:rPr>
                          <m:t>+</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up>
                            <m:r>
                              <a:rPr lang="en-US" altLang="zh-CN" sz="1800" b="0" i="0">
                                <a:solidFill>
                                  <a:srgbClr val="000000"/>
                                </a:solidFill>
                                <a:latin typeface="Cambria Math" pitchFamily="34" charset="0"/>
                                <a:ea typeface="Cambria Math" pitchFamily="34" charset="-122"/>
                                <a:cs typeface="Cambria Math" pitchFamily="34" charset="-120"/>
                              </a:rPr>
                              <m:t>2</m:t>
                            </m:r>
                          </m:sup>
                        </m:sSubSup>
                      </m:e>
                    </m:rad>
                  </m:oMath>
                </a14:m>
                <a:r>
                  <a:rPr lang="en-US" altLang="zh-CN" sz="1800" b="0" i="0" dirty="0">
                    <a:solidFill>
                      <a:srgbClr val="000000"/>
                    </a:solidFill>
                    <a:latin typeface="微软雅黑" pitchFamily="34" charset="0"/>
                    <a:ea typeface="微软雅黑" pitchFamily="34" charset="-122"/>
                    <a:cs typeface="微软雅黑" pitchFamily="34" charset="-120"/>
                  </a:rPr>
                  <a:t>，设</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𝑏</m:t>
                    </m:r>
                  </m:oMath>
                </a14:m>
                <a:r>
                  <a:rPr lang="en-US" altLang="zh-CN" sz="1800" b="0" i="0" dirty="0">
                    <a:solidFill>
                      <a:srgbClr val="000000"/>
                    </a:solidFill>
                    <a:latin typeface="微软雅黑" pitchFamily="34" charset="0"/>
                    <a:ea typeface="微软雅黑" pitchFamily="34" charset="-122"/>
                    <a:cs typeface="微软雅黑" pitchFamily="34" charset="-120"/>
                  </a:rPr>
                  <a:t>球落地瞬间速度与水平方向的夹角为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𝛽</m:t>
                    </m:r>
                  </m:oMath>
                </a14:m>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，由于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𝑏</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球抛出时速度与水平方向成</a:t>
                </a:r>
              </a:p>
              <a:p>
                <a:pPr latinLnBrk="1">
                  <a:lnSpc>
                    <a:spcPts val="3500"/>
                  </a:lnSpc>
                </a:pPr>
                <a14:m>
                  <m:oMath xmlns:m="http://schemas.openxmlformats.org/officeDocument/2006/math">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45</m:t>
                        </m:r>
                      </m:e>
                      <m:sup>
                        <m:r>
                          <a:rPr lang="en-US" altLang="zh-CN" sz="1800" b="0" i="0">
                            <a:solidFill>
                              <a:srgbClr val="000000"/>
                            </a:solidFill>
                            <a:latin typeface="Cambria Math" pitchFamily="34" charset="0"/>
                            <a:ea typeface="Cambria Math" pitchFamily="34" charset="-122"/>
                            <a:cs typeface="Cambria Math" pitchFamily="34" charset="-120"/>
                          </a:rPr>
                          <m:t>∘</m:t>
                        </m:r>
                      </m:sup>
                    </m:sSup>
                  </m:oMath>
                </a14:m>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角，则有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𝛽</m:t>
                    </m:r>
                    <m:r>
                      <a:rPr lang="en-US" altLang="zh-CN" sz="1800" b="0" i="0">
                        <a:solidFill>
                          <a:srgbClr val="000000"/>
                        </a:solidFill>
                        <a:latin typeface="Cambria Math" pitchFamily="34" charset="0"/>
                        <a:ea typeface="Cambria Math" pitchFamily="34" charset="-122"/>
                        <a:cs typeface="Cambria Math" pitchFamily="34" charset="-120"/>
                      </a:rPr>
                      <m:t>&gt;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45</m:t>
                        </m:r>
                      </m:e>
                      <m:sup>
                        <m:r>
                          <a:rPr lang="en-US" altLang="zh-CN" sz="1800" b="0" i="0">
                            <a:solidFill>
                              <a:srgbClr val="000000"/>
                            </a:solidFill>
                            <a:latin typeface="Cambria Math" pitchFamily="34" charset="0"/>
                            <a:ea typeface="Cambria Math" pitchFamily="34" charset="-122"/>
                            <a:cs typeface="Cambria Math" pitchFamily="34" charset="-120"/>
                          </a:rPr>
                          <m:t>∘</m:t>
                        </m:r>
                      </m:sup>
                    </m:sSup>
                  </m:oMath>
                </a14:m>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，则有</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𝑃</m:t>
                        </m:r>
                      </m:e>
                      <m:sub>
                        <m:r>
                          <a:rPr lang="en-US" altLang="zh-CN" sz="1800" b="0" i="0">
                            <a:solidFill>
                              <a:srgbClr val="000000"/>
                            </a:solidFill>
                            <a:latin typeface="Cambria Math" pitchFamily="34" charset="0"/>
                            <a:ea typeface="Cambria Math" pitchFamily="34" charset="-122"/>
                            <a:cs typeface="Cambria Math" pitchFamily="34" charset="-120"/>
                          </a:rPr>
                          <m:t>𝑎</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𝑚𝑔𝑣</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𝑃</m:t>
                        </m:r>
                      </m:e>
                      <m:sub>
                        <m:r>
                          <a:rPr lang="en-US" altLang="zh-CN" sz="1800" b="0" i="0">
                            <a:solidFill>
                              <a:srgbClr val="000000"/>
                            </a:solidFill>
                            <a:latin typeface="Cambria Math" pitchFamily="34" charset="0"/>
                            <a:ea typeface="Cambria Math" pitchFamily="34" charset="-122"/>
                            <a:cs typeface="Cambria Math" pitchFamily="34" charset="-120"/>
                          </a:rPr>
                          <m:t>𝑏</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𝑚𝑔</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𝑦</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𝑚𝑔𝑣</m:t>
                    </m:r>
                    <m:r>
                      <m:rPr>
                        <m:sty m:val="p"/>
                      </m:rPr>
                      <a:rPr lang="en-US" altLang="zh-CN" sz="1800" b="0" i="0">
                        <a:solidFill>
                          <a:srgbClr val="000000"/>
                        </a:solidFill>
                        <a:latin typeface="Cambria Math" pitchFamily="34" charset="0"/>
                        <a:ea typeface="Cambria Math" pitchFamily="34" charset="-122"/>
                        <a:cs typeface="Cambria Math" pitchFamily="34" charset="-120"/>
                      </a:rPr>
                      <m:t>sin</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𝛽</m:t>
                    </m:r>
                  </m:oMath>
                </a14:m>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𝑃</m:t>
                        </m:r>
                      </m:e>
                      <m:sub>
                        <m:r>
                          <a:rPr lang="en-US" altLang="zh-CN" sz="1800" b="0" i="0">
                            <a:solidFill>
                              <a:srgbClr val="000000"/>
                            </a:solidFill>
                            <a:latin typeface="Cambria Math" pitchFamily="34" charset="0"/>
                            <a:ea typeface="Cambria Math" pitchFamily="34" charset="-122"/>
                            <a:cs typeface="Cambria Math" pitchFamily="34" charset="-120"/>
                          </a:rPr>
                          <m:t>𝑐</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𝑚𝑔𝑣</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m:t>
                        </m:r>
                      </m:e>
                      <m:sub>
                        <m:r>
                          <a:rPr lang="en-US" altLang="zh-CN" sz="1800" b="0" i="0">
                            <a:solidFill>
                              <a:srgbClr val="000000"/>
                            </a:solidFill>
                            <a:latin typeface="Cambria Math" pitchFamily="34" charset="0"/>
                            <a:ea typeface="Cambria Math" pitchFamily="34" charset="-122"/>
                            <a:cs typeface="Cambria Math" pitchFamily="34" charset="-120"/>
                          </a:rPr>
                          <m:t>𝑦</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𝑚𝑔𝑣</m:t>
                    </m:r>
                    <m:r>
                      <m:rPr>
                        <m:sty m:val="p"/>
                      </m:rPr>
                      <a:rPr lang="en-US" altLang="zh-CN" sz="1800" b="0" i="0">
                        <a:solidFill>
                          <a:srgbClr val="000000"/>
                        </a:solidFill>
                        <a:latin typeface="Cambria Math" pitchFamily="34" charset="0"/>
                        <a:ea typeface="Cambria Math" pitchFamily="34" charset="-122"/>
                        <a:cs typeface="Cambria Math" pitchFamily="34" charset="-120"/>
                      </a:rPr>
                      <m:t>sin</m:t>
                    </m:r>
                    <m:r>
                      <m:rPr>
                        <m:nor/>
                      </m:rPr>
                      <a:rPr lang="en-US" altLang="zh-CN" sz="1800" b="0" i="0">
                        <a:solidFill>
                          <a:srgbClr val="000000"/>
                        </a:solidFill>
                        <a:latin typeface="Cambria Math" pitchFamily="34" charset="0"/>
                        <a:ea typeface="Cambria Math" pitchFamily="34" charset="-122"/>
                        <a:cs typeface="Cambria Math" pitchFamily="34" charset="-120"/>
                      </a:rPr>
                      <m:t> </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45</m:t>
                        </m:r>
                      </m:e>
                      <m:sup>
                        <m:r>
                          <a:rPr lang="en-US" altLang="zh-CN" sz="1800" b="0" i="0">
                            <a:solidFill>
                              <a:srgbClr val="000000"/>
                            </a:solidFill>
                            <a:latin typeface="Cambria Math" pitchFamily="34" charset="0"/>
                            <a:ea typeface="Cambria Math" pitchFamily="34" charset="-122"/>
                            <a:cs typeface="Cambria Math" pitchFamily="34" charset="-120"/>
                          </a:rPr>
                          <m:t>∘</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，可得</a:t>
                </a:r>
              </a:p>
              <a:p>
                <a:pPr latinLnBrk="1">
                  <a:lnSpc>
                    <a:spcPts val="3400"/>
                  </a:lnSpc>
                </a:pPr>
                <a14:m>
                  <m:oMath xmlns:m="http://schemas.openxmlformats.org/officeDocument/2006/math">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𝑃</m:t>
                        </m:r>
                      </m:e>
                      <m:sub>
                        <m:r>
                          <a:rPr lang="en-US" altLang="zh-CN" b="0" i="0">
                            <a:solidFill>
                              <a:srgbClr val="000000"/>
                            </a:solidFill>
                            <a:latin typeface="Cambria Math" pitchFamily="34" charset="0"/>
                            <a:ea typeface="Cambria Math" pitchFamily="34" charset="-122"/>
                            <a:cs typeface="Cambria Math" pitchFamily="34" charset="-120"/>
                          </a:rPr>
                          <m:t>𝑎</m:t>
                        </m:r>
                      </m:sub>
                    </m:sSub>
                    <m:r>
                      <a:rPr lang="en-US" altLang="zh-CN" b="0" i="0">
                        <a:solidFill>
                          <a:srgbClr val="000000"/>
                        </a:solidFill>
                        <a:latin typeface="Cambria Math" pitchFamily="34" charset="0"/>
                        <a:ea typeface="Cambria Math" pitchFamily="34" charset="-122"/>
                        <a:cs typeface="Cambria Math" pitchFamily="34" charset="-120"/>
                      </a:rPr>
                      <m:t>&gt;</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𝑃</m:t>
                        </m:r>
                      </m:e>
                      <m:sub>
                        <m:r>
                          <a:rPr lang="en-US" altLang="zh-CN" b="0" i="0">
                            <a:solidFill>
                              <a:srgbClr val="000000"/>
                            </a:solidFill>
                            <a:latin typeface="Cambria Math" pitchFamily="34" charset="0"/>
                            <a:ea typeface="Cambria Math" pitchFamily="34" charset="-122"/>
                            <a:cs typeface="Cambria Math" pitchFamily="34" charset="-120"/>
                          </a:rPr>
                          <m:t>𝑏</m:t>
                        </m:r>
                      </m:sub>
                    </m:sSub>
                    <m:r>
                      <a:rPr lang="en-US" altLang="zh-CN" b="0" i="0">
                        <a:solidFill>
                          <a:srgbClr val="000000"/>
                        </a:solidFill>
                        <a:latin typeface="Cambria Math" pitchFamily="34" charset="0"/>
                        <a:ea typeface="Cambria Math" pitchFamily="34" charset="-122"/>
                        <a:cs typeface="Cambria Math" pitchFamily="34" charset="-120"/>
                      </a:rPr>
                      <m:t>&gt;</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𝑃</m:t>
                        </m:r>
                      </m:e>
                      <m:sub>
                        <m:r>
                          <a:rPr lang="en-US" altLang="zh-CN" b="0" i="0">
                            <a:solidFill>
                              <a:srgbClr val="000000"/>
                            </a:solidFill>
                            <a:latin typeface="Cambria Math" pitchFamily="34" charset="0"/>
                            <a:ea typeface="Cambria Math" pitchFamily="34" charset="-122"/>
                            <a:cs typeface="Cambria Math" pitchFamily="34" charset="-120"/>
                          </a:rPr>
                          <m:t>𝑐</m:t>
                        </m:r>
                      </m:sub>
                    </m:sSub>
                  </m:oMath>
                </a14:m>
                <a:r>
                  <a:rPr lang="en-US" altLang="zh-CN" b="0" i="0" dirty="0">
                    <a:solidFill>
                      <a:srgbClr val="00A0AF"/>
                    </a:solidFill>
                    <a:latin typeface="微软雅黑" pitchFamily="34" charset="0"/>
                    <a:ea typeface="楷体" pitchFamily="34" charset="-122"/>
                    <a:cs typeface="微软雅黑" pitchFamily="34" charset="-120"/>
                  </a:rPr>
                  <a:t>（点拨：分别分析三球落地时的竖直分速度，结合</a:t>
                </a:r>
                <a14:m>
                  <m:oMath xmlns:m="http://schemas.openxmlformats.org/officeDocument/2006/math">
                    <m:r>
                      <a:rPr lang="en-US" altLang="zh-CN" b="0" i="0">
                        <a:solidFill>
                          <a:srgbClr val="00A0AF"/>
                        </a:solidFill>
                        <a:latin typeface="Cambria Math" pitchFamily="34" charset="0"/>
                        <a:ea typeface="Cambria Math" pitchFamily="34" charset="-122"/>
                        <a:cs typeface="Cambria Math" pitchFamily="34" charset="-120"/>
                      </a:rPr>
                      <m:t>𝑃</m:t>
                    </m:r>
                    <m:r>
                      <a:rPr lang="en-US" altLang="zh-CN" b="0" i="0">
                        <a:solidFill>
                          <a:srgbClr val="00A0AF"/>
                        </a:solidFill>
                        <a:latin typeface="Cambria Math" pitchFamily="34" charset="0"/>
                        <a:ea typeface="Cambria Math" pitchFamily="34" charset="-122"/>
                        <a:cs typeface="Cambria Math" pitchFamily="34" charset="-120"/>
                      </a:rPr>
                      <m:t>=</m:t>
                    </m:r>
                    <m:r>
                      <a:rPr lang="en-US" altLang="zh-CN" b="0" i="0">
                        <a:solidFill>
                          <a:srgbClr val="00A0AF"/>
                        </a:solidFill>
                        <a:latin typeface="Cambria Math" pitchFamily="34" charset="0"/>
                        <a:ea typeface="Cambria Math" pitchFamily="34" charset="-122"/>
                        <a:cs typeface="Cambria Math" pitchFamily="34" charset="-120"/>
                      </a:rPr>
                      <m:t>𝑚𝑔</m:t>
                    </m:r>
                    <m:sSub>
                      <m:sSubPr>
                        <m:ctrlPr>
                          <a:rPr lang="en-US" altLang="zh-CN" b="0" i="1" dirty="0">
                            <a:solidFill>
                              <a:srgbClr val="00A0AF"/>
                            </a:solidFill>
                            <a:latin typeface="Cambria Math" panose="02040503050406030204" pitchFamily="18" charset="0"/>
                            <a:ea typeface="楷体" pitchFamily="34" charset="-122"/>
                            <a:cs typeface="楷体" pitchFamily="34" charset="-120"/>
                          </a:rPr>
                        </m:ctrlPr>
                      </m:sSubPr>
                      <m:e>
                        <m:r>
                          <a:rPr lang="en-US" altLang="zh-CN" b="0" i="0">
                            <a:solidFill>
                              <a:srgbClr val="00A0AF"/>
                            </a:solidFill>
                            <a:latin typeface="Cambria Math" pitchFamily="34" charset="0"/>
                            <a:ea typeface="Cambria Math" pitchFamily="34" charset="-122"/>
                            <a:cs typeface="Cambria Math" pitchFamily="34" charset="-120"/>
                          </a:rPr>
                          <m:t>𝑣</m:t>
                        </m:r>
                      </m:e>
                      <m:sub>
                        <m:r>
                          <a:rPr lang="en-US" altLang="zh-CN" b="0" i="0">
                            <a:solidFill>
                              <a:srgbClr val="00A0AF"/>
                            </a:solidFill>
                            <a:latin typeface="Cambria Math" pitchFamily="34" charset="0"/>
                            <a:ea typeface="Cambria Math" pitchFamily="34" charset="-122"/>
                            <a:cs typeface="Cambria Math" pitchFamily="34" charset="-120"/>
                          </a:rPr>
                          <m:t>𝑦</m:t>
                        </m:r>
                      </m:sub>
                    </m:sSub>
                  </m:oMath>
                </a14:m>
                <a:r>
                  <a:rPr lang="en-US" altLang="zh-CN" sz="100" b="0" i="0" kern="0" spc="-99900" dirty="0">
                    <a:solidFill>
                      <a:srgbClr val="FFFFFF"/>
                    </a:solidFill>
                    <a:latin typeface="微软雅黑" pitchFamily="34" charset="0"/>
                    <a:ea typeface="楷体" pitchFamily="34" charset="-122"/>
                    <a:cs typeface="微软雅黑" pitchFamily="34" charset="-120"/>
                  </a:rPr>
                  <a:t> </a:t>
                </a:r>
                <a:r>
                  <a:rPr lang="en-US" altLang="zh-CN" b="0" i="0" dirty="0">
                    <a:solidFill>
                      <a:srgbClr val="00A0AF"/>
                    </a:solidFill>
                    <a:latin typeface="微软雅黑" pitchFamily="34" charset="0"/>
                    <a:ea typeface="楷体" pitchFamily="34" charset="-122"/>
                    <a:cs typeface="微软雅黑" pitchFamily="34" charset="-120"/>
                  </a:rPr>
                  <a:t>判断功率大小）</a:t>
                </a:r>
                <a:r>
                  <a:rPr lang="en-US" altLang="zh-CN" b="0" i="0" dirty="0">
                    <a:solidFill>
                      <a:srgbClr val="000000"/>
                    </a:solidFill>
                    <a:latin typeface="微软雅黑" pitchFamily="34" charset="0"/>
                    <a:ea typeface="微软雅黑" pitchFamily="34" charset="-122"/>
                    <a:cs typeface="微软雅黑" pitchFamily="34" charset="-120"/>
                  </a:rPr>
                  <a:t>，故A</a:t>
                </a:r>
                <a:r>
                  <a:rPr lang="en-US" altLang="zh-CN" b="0" i="0" dirty="0">
                    <a:solidFill>
                      <a:srgbClr val="000000"/>
                    </a:solidFill>
                    <a:latin typeface="DengXian" pitchFamily="34" charset="0"/>
                    <a:ea typeface="DengXian" pitchFamily="34" charset="-122"/>
                    <a:cs typeface="DengXian" pitchFamily="34" charset="-120"/>
                  </a:rPr>
                  <a:t>正确.</a:t>
                </a:r>
                <a:endParaRPr lang="en-US" altLang="zh-CN" dirty="0"/>
              </a:p>
            </p:txBody>
          </p:sp>
        </mc:Choice>
        <mc:Fallback>
          <p:sp>
            <p:nvSpPr>
              <p:cNvPr id="2" name="QC_4_AS.9_1#441f371ea?vop=1&amp;pid=f102c3e53&amp;color=0,0,0&amp;vtp=1&amp;bbb=1&amp;hb=1">
                <a:extLst>
                  <a:ext uri="{FF2B5EF4-FFF2-40B4-BE49-F238E27FC236}">
                    <a16:creationId xmlns:a16="http://schemas.microsoft.com/office/drawing/2014/main" id="{87FD34C4-CF09-6B28-C2BF-3176E56582F0}"/>
                  </a:ext>
                </a:extLst>
              </p:cNvPr>
              <p:cNvSpPr>
                <a:spLocks noRot="1" noChangeAspect="1" noMove="1" noResize="1" noEditPoints="1" noAdjustHandles="1" noChangeArrowheads="1" noChangeShapeType="1" noTextEdit="1"/>
              </p:cNvSpPr>
              <p:nvPr/>
            </p:nvSpPr>
            <p:spPr>
              <a:xfrm>
                <a:off x="832104" y="1512000"/>
                <a:ext cx="10533888" cy="1909191"/>
              </a:xfrm>
              <a:prstGeom prst="rect">
                <a:avLst/>
              </a:prstGeom>
              <a:blipFill>
                <a:blip r:embed="rId2"/>
                <a:stretch>
                  <a:fillRect l="-1389" b="-7029"/>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C_4_EX.10_1#441f371ea?vop=1&amp;pid=f102c3e53&amp;color=0,0,0&amp;vtp=1&amp;bbb=1">
                <a:extLst>
                  <a:ext uri="{FF2B5EF4-FFF2-40B4-BE49-F238E27FC236}">
                    <a16:creationId xmlns:a16="http://schemas.microsoft.com/office/drawing/2014/main" id="{0E527EAE-77D2-CB14-975B-C7DBF57CE299}"/>
                  </a:ext>
                </a:extLst>
              </p:cNvPr>
              <p:cNvSpPr/>
              <p:nvPr/>
            </p:nvSpPr>
            <p:spPr>
              <a:xfrm>
                <a:off x="832104" y="3473640"/>
                <a:ext cx="10533888" cy="397891"/>
              </a:xfrm>
              <a:prstGeom prst="rect">
                <a:avLst/>
              </a:prstGeom>
              <a:noFill/>
              <a:ln/>
            </p:spPr>
            <p:txBody>
              <a:bodyPr wrap="none" lIns="0" tIns="0" rIns="0" bIns="0" rtlCol="0" anchor="t"/>
              <a:lstStyle/>
              <a:p>
                <a:pPr algn="l" latinLnBrk="1">
                  <a:lnSpc>
                    <a:spcPts val="3400"/>
                  </a:lnSpc>
                </a:pPr>
                <a:r>
                  <a:rPr lang="en-US" altLang="zh-CN" sz="1800" b="1" i="0" dirty="0">
                    <a:solidFill>
                      <a:srgbClr val="000000"/>
                    </a:solidFill>
                    <a:latin typeface="微软雅黑" pitchFamily="34" charset="0"/>
                    <a:ea typeface="微软雅黑" pitchFamily="34" charset="-122"/>
                    <a:cs typeface="微软雅黑" pitchFamily="34" charset="-120"/>
                  </a:rPr>
                  <a:t>注意说明</a:t>
                </a:r>
                <a:r>
                  <a:rPr lang="en-US" altLang="zh-CN" sz="1800" b="1"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重力功率仅与</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竖直分速度</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有关</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与水平分速度无关</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需根据运动类型分析</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𝑦</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p:txBody>
          </p:sp>
        </mc:Choice>
        <mc:Fallback>
          <p:sp>
            <p:nvSpPr>
              <p:cNvPr id="3" name="QC_4_EX.10_1#441f371ea?vop=1&amp;pid=f102c3e53&amp;color=0,0,0&amp;vtp=1&amp;bbb=1">
                <a:extLst>
                  <a:ext uri="{FF2B5EF4-FFF2-40B4-BE49-F238E27FC236}">
                    <a16:creationId xmlns:a16="http://schemas.microsoft.com/office/drawing/2014/main" id="{0E527EAE-77D2-CB14-975B-C7DBF57CE299}"/>
                  </a:ext>
                </a:extLst>
              </p:cNvPr>
              <p:cNvSpPr>
                <a:spLocks noRot="1" noChangeAspect="1" noMove="1" noResize="1" noEditPoints="1" noAdjustHandles="1" noChangeArrowheads="1" noChangeShapeType="1" noTextEdit="1"/>
              </p:cNvSpPr>
              <p:nvPr/>
            </p:nvSpPr>
            <p:spPr>
              <a:xfrm>
                <a:off x="832104" y="3473640"/>
                <a:ext cx="10533888" cy="397891"/>
              </a:xfrm>
              <a:prstGeom prst="rect">
                <a:avLst/>
              </a:prstGeom>
              <a:blipFill>
                <a:blip r:embed="rId3"/>
                <a:stretch>
                  <a:fillRect l="-1389" b="-30769"/>
                </a:stretch>
              </a:blipFill>
              <a:ln/>
            </p:spPr>
            <p:txBody>
              <a:bodyPr/>
              <a:lstStyle/>
              <a:p>
                <a:r>
                  <a:rPr lang="zh-CN" altLang="en-US">
                    <a:noFill/>
                  </a:rPr>
                  <a:t> </a:t>
                </a:r>
              </a:p>
            </p:txBody>
          </p:sp>
        </mc:Fallback>
      </mc:AlternateContent>
      <p:sp>
        <p:nvSpPr>
          <p:cNvPr id="4" name="QC_4_AS.9_1#441f371ea?vop=1&amp;pid=f102c3e53&amp;color=0,0,0&amp;vtp=1&amp;bbb=1&amp;hb=1&amp;uw=1">
            <a:extLst>
              <a:ext uri="{FF2B5EF4-FFF2-40B4-BE49-F238E27FC236}">
                <a16:creationId xmlns:a16="http://schemas.microsoft.com/office/drawing/2014/main" id="{20F63E12-2E86-E336-B1E8-1A416D4F2F11}"/>
              </a:ext>
            </a:extLst>
          </p:cNvPr>
          <p:cNvSpPr/>
          <p:nvPr/>
        </p:nvSpPr>
        <p:spPr>
          <a:xfrm>
            <a:off x="3261170" y="1953102"/>
            <a:ext cx="8104822" cy="629095"/>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61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
        <p:nvSpPr>
          <p:cNvPr id="5" name="QC_4_AS.9_1#441f371ea?vop=1&amp;pid=f102c3e53&amp;color=0,0,0&amp;vtp=1&amp;bbb=1&amp;hb=1&amp;uw=1">
            <a:extLst>
              <a:ext uri="{FF2B5EF4-FFF2-40B4-BE49-F238E27FC236}">
                <a16:creationId xmlns:a16="http://schemas.microsoft.com/office/drawing/2014/main" id="{4E2B72FD-FCA7-C9DF-C9A1-DE96D2F16984}"/>
              </a:ext>
            </a:extLst>
          </p:cNvPr>
          <p:cNvSpPr/>
          <p:nvPr/>
        </p:nvSpPr>
        <p:spPr>
          <a:xfrm>
            <a:off x="832104" y="2576990"/>
            <a:ext cx="10533888" cy="448120"/>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42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
        <p:nvSpPr>
          <p:cNvPr id="6" name="QC_4_AS.9_1#441f371ea?vop=1&amp;pid=f102c3e53&amp;color=0,0,0&amp;vtp=1&amp;bbb=1&amp;hb=1&amp;uw=1">
            <a:extLst>
              <a:ext uri="{FF2B5EF4-FFF2-40B4-BE49-F238E27FC236}">
                <a16:creationId xmlns:a16="http://schemas.microsoft.com/office/drawing/2014/main" id="{03B3C1E8-6A32-2C1E-E78B-BE8C6EF6B243}"/>
              </a:ext>
            </a:extLst>
          </p:cNvPr>
          <p:cNvSpPr/>
          <p:nvPr/>
        </p:nvSpPr>
        <p:spPr>
          <a:xfrm>
            <a:off x="832104" y="3021998"/>
            <a:ext cx="1237996" cy="400495"/>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37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Tree>
    <p:extLst>
      <p:ext uri="{BB962C8B-B14F-4D97-AF65-F5344CB8AC3E}">
        <p14:creationId xmlns:p14="http://schemas.microsoft.com/office/powerpoint/2010/main" val="58593244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11_1#0ebe681af?vop=1&amp;pid=f102c3e53&amp;color=0,0,0&amp;vtp=1&amp;bt=1&amp;bbb=1&amp;hb=1"/>
              <p:cNvSpPr/>
              <p:nvPr/>
            </p:nvSpPr>
            <p:spPr>
              <a:xfrm>
                <a:off x="832104" y="1512000"/>
                <a:ext cx="10533888" cy="11893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4.</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如图所示，半径为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𝑅</m:t>
                    </m:r>
                  </m:oMath>
                </a14:m>
                <a:r>
                  <a:rPr lang="en-US" altLang="zh-CN" sz="1800" b="0" i="0" dirty="0">
                    <a:solidFill>
                      <a:srgbClr val="000000"/>
                    </a:solidFill>
                    <a:latin typeface="微软雅黑" pitchFamily="34" charset="0"/>
                    <a:ea typeface="微软雅黑" pitchFamily="34" charset="-122"/>
                    <a:cs typeface="微软雅黑" pitchFamily="34" charset="-120"/>
                  </a:rPr>
                  <a:t>的光滑圆环固定在竖直平面内，</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𝑂</m:t>
                    </m:r>
                  </m:oMath>
                </a14:m>
                <a:r>
                  <a:rPr lang="en-US" altLang="zh-CN" sz="1800" b="0" i="0" dirty="0">
                    <a:solidFill>
                      <a:srgbClr val="000000"/>
                    </a:solidFill>
                    <a:latin typeface="微软雅黑" pitchFamily="34" charset="0"/>
                    <a:ea typeface="微软雅黑" pitchFamily="34" charset="-122"/>
                    <a:cs typeface="微软雅黑" pitchFamily="34" charset="-120"/>
                  </a:rPr>
                  <a:t>点是圆心，虚线</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𝑂𝐶</m:t>
                    </m:r>
                  </m:oMath>
                </a14:m>
                <a:r>
                  <a:rPr lang="en-US" altLang="zh-CN" sz="1800" b="0" i="0" dirty="0">
                    <a:solidFill>
                      <a:srgbClr val="000000"/>
                    </a:solidFill>
                    <a:latin typeface="微软雅黑" pitchFamily="34" charset="0"/>
                    <a:ea typeface="微软雅黑" pitchFamily="34" charset="-122"/>
                    <a:cs typeface="微软雅黑" pitchFamily="34" charset="-120"/>
                  </a:rPr>
                  <a:t>水平，</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𝐷</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点是圆环最低点</a:t>
                </a:r>
                <a:r>
                  <a:rPr lang="en-US" altLang="zh-CN" sz="1800" b="0" i="0">
                    <a:solidFill>
                      <a:srgbClr val="000000"/>
                    </a:solidFill>
                    <a:latin typeface="微软雅黑" pitchFamily="34" charset="0"/>
                    <a:ea typeface="微软雅黑" pitchFamily="34" charset="-122"/>
                    <a:cs typeface="微软雅黑" pitchFamily="34" charset="-120"/>
                  </a:rPr>
                  <a:t>.已知</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重力加速度为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𝑔</m:t>
                    </m:r>
                  </m:oMath>
                </a14:m>
                <a:r>
                  <a:rPr lang="en-US" altLang="zh-CN" sz="1800" b="0" i="0" dirty="0">
                    <a:solidFill>
                      <a:srgbClr val="000000"/>
                    </a:solidFill>
                    <a:latin typeface="微软雅黑" pitchFamily="34" charset="0"/>
                    <a:ea typeface="微软雅黑" pitchFamily="34" charset="-122"/>
                    <a:cs typeface="微软雅黑" pitchFamily="34" charset="-120"/>
                  </a:rPr>
                  <a:t>，质量均为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m:t>
                    </m:r>
                  </m:oMath>
                </a14:m>
                <a:r>
                  <a:rPr lang="en-US" altLang="zh-CN" sz="1800" b="0" i="0" dirty="0">
                    <a:solidFill>
                      <a:srgbClr val="000000"/>
                    </a:solidFill>
                    <a:latin typeface="微软雅黑" pitchFamily="34" charset="0"/>
                    <a:ea typeface="微软雅黑" pitchFamily="34" charset="-122"/>
                    <a:cs typeface="微软雅黑" pitchFamily="34" charset="-120"/>
                  </a:rPr>
                  <a:t>的</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两球套在圆环上，两球之间用轻杆相连，从图示位置由静止释放</a:t>
                </a:r>
                <a:r>
                  <a:rPr lang="en-US" altLang="zh-CN" sz="1800" b="0" i="0">
                    <a:solidFill>
                      <a:srgbClr val="000000"/>
                    </a:solidFill>
                    <a:latin typeface="微软雅黑" pitchFamily="34" charset="0"/>
                    <a:ea typeface="微软雅黑" pitchFamily="34" charset="-122"/>
                    <a:cs typeface="微软雅黑" pitchFamily="34" charset="-120"/>
                  </a:rPr>
                  <a:t>，则</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4_BD.11_1#0ebe681af?vop=1&amp;pid=f102c3e53&amp;color=0,0,0&amp;vtp=1&amp;bt=1&amp;bbb=1&amp;hb=1"/>
              <p:cNvSpPr>
                <a:spLocks noRot="1" noChangeAspect="1" noMove="1" noResize="1" noEditPoints="1" noAdjustHandles="1" noChangeArrowheads="1" noChangeShapeType="1" noTextEdit="1"/>
              </p:cNvSpPr>
              <p:nvPr/>
            </p:nvSpPr>
            <p:spPr>
              <a:xfrm>
                <a:off x="832104" y="1512000"/>
                <a:ext cx="10533888" cy="1189355"/>
              </a:xfrm>
              <a:prstGeom prst="rect">
                <a:avLst/>
              </a:prstGeom>
              <a:blipFill>
                <a:blip r:embed="rId3"/>
                <a:stretch>
                  <a:fillRect l="-1389" r="-1215" b="-12308"/>
                </a:stretch>
              </a:blipFill>
              <a:ln/>
            </p:spPr>
            <p:txBody>
              <a:bodyPr/>
              <a:lstStyle/>
              <a:p>
                <a:r>
                  <a:rPr lang="zh-CN" altLang="en-US">
                    <a:noFill/>
                  </a:rPr>
                  <a:t> </a:t>
                </a:r>
              </a:p>
            </p:txBody>
          </p:sp>
        </mc:Fallback>
      </mc:AlternateContent>
      <p:sp>
        <p:nvSpPr>
          <p:cNvPr id="3" name="QC_4_AN.12_1#0ebe681af.bracket?vop=1&amp;pid=f102c3e53&amp;color=0,0,0&amp;vpa=4&amp;vtp=1"/>
          <p:cNvSpPr/>
          <p:nvPr/>
        </p:nvSpPr>
        <p:spPr>
          <a:xfrm>
            <a:off x="1015460" y="2336865"/>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C</a:t>
            </a:r>
            <a:endParaRPr lang="en-US" altLang="zh-CN" dirty="0"/>
          </a:p>
        </p:txBody>
      </p:sp>
      <p:pic>
        <p:nvPicPr>
          <p:cNvPr id="4" name="QC_4_BD.11_2#0ebe681af?htil=3&amp;vop=1&amp;pid=f102c3e53&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9133642" y="2834832"/>
            <a:ext cx="1271016" cy="137160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4_BD.11_3#0ebe681af.choices?htil=3&amp;vop=1&amp;pid=f102c3e53&amp;color=0,0,0&amp;vtp=1&amp;bbb=1"/>
              <p:cNvSpPr/>
              <p:nvPr/>
            </p:nvSpPr>
            <p:spPr>
              <a:xfrm>
                <a:off x="832104" y="2707832"/>
                <a:ext cx="9134856" cy="1676083"/>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当轻杆水平时，</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两球组成的系统机械能最小</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球运动到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𝐷</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点时其速度最大</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球运动到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𝐷</m:t>
                    </m:r>
                  </m:oMath>
                </a14:m>
                <a:r>
                  <a:rPr lang="en-US" altLang="zh-CN" sz="1800" b="0" i="0" dirty="0">
                    <a:solidFill>
                      <a:srgbClr val="000000"/>
                    </a:solidFill>
                    <a:latin typeface="微软雅黑" pitchFamily="34" charset="0"/>
                    <a:ea typeface="微软雅黑" pitchFamily="34" charset="-122"/>
                    <a:cs typeface="微软雅黑" pitchFamily="34" charset="-120"/>
                  </a:rPr>
                  <a:t>点时的速度大小为</a:t>
                </a:r>
                <a14:m>
                  <m:oMath xmlns:m="http://schemas.openxmlformats.org/officeDocument/2006/math">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𝑔𝑅</m:t>
                        </m:r>
                      </m:e>
                    </m:ra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3600"/>
                  </a:lnSpc>
                </a:pPr>
                <a:r>
                  <a:rPr lang="en-US" altLang="zh-CN"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若要使</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两球做完整的圆周运动，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球的初速度大小至少为</a:t>
                </a:r>
                <a14:m>
                  <m:oMath xmlns:m="http://schemas.openxmlformats.org/officeDocument/2006/math">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𝑔𝑅</m:t>
                        </m:r>
                      </m:e>
                    </m:ra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p:txBody>
          </p:sp>
        </mc:Choice>
        <mc:Fallback>
          <p:sp>
            <p:nvSpPr>
              <p:cNvPr id="5" name="QC_4_BD.11_3#0ebe681af.choices?htil=3&amp;vop=1&amp;pid=f102c3e53&amp;color=0,0,0&amp;vtp=1&amp;bbb=1"/>
              <p:cNvSpPr>
                <a:spLocks noRot="1" noChangeAspect="1" noMove="1" noResize="1" noEditPoints="1" noAdjustHandles="1" noChangeArrowheads="1" noChangeShapeType="1" noTextEdit="1"/>
              </p:cNvSpPr>
              <p:nvPr/>
            </p:nvSpPr>
            <p:spPr>
              <a:xfrm>
                <a:off x="832104" y="2707832"/>
                <a:ext cx="9134856" cy="1676083"/>
              </a:xfrm>
              <a:prstGeom prst="rect">
                <a:avLst/>
              </a:prstGeom>
              <a:blipFill>
                <a:blip r:embed="rId5"/>
                <a:stretch>
                  <a:fillRect l="-1602" b="-7636"/>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13_1#0ebe681af?vop=1&amp;pid=f102c3e53&amp;color=0,0,0&amp;vtp=1&amp;bt=1&amp;bbb=1&amp;hb=1"/>
              <p:cNvSpPr/>
              <p:nvPr/>
            </p:nvSpPr>
            <p:spPr>
              <a:xfrm>
                <a:off x="832104" y="1512000"/>
                <a:ext cx="10533888" cy="369570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两球组成的系统只有重力做功，系统机械能守恒，则当轻杆水平时，</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两球组成的系统</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机械能不变</a:t>
                </a:r>
                <a:r>
                  <a:rPr lang="en-US" altLang="zh-CN" sz="1800" b="0" i="0" dirty="0">
                    <a:solidFill>
                      <a:srgbClr val="000000"/>
                    </a:solidFill>
                    <a:latin typeface="微软雅黑" pitchFamily="34" charset="0"/>
                    <a:ea typeface="微软雅黑" pitchFamily="34" charset="-122"/>
                    <a:cs typeface="微软雅黑" pitchFamily="34" charset="-120"/>
                  </a:rPr>
                  <a:t>，故A错误；当轻杆水平时，系统的重力势能减少量最大</a:t>
                </a:r>
                <a:r>
                  <a:rPr lang="en-US" altLang="zh-CN" sz="1800" b="0" i="0">
                    <a:solidFill>
                      <a:srgbClr val="000000"/>
                    </a:solidFill>
                    <a:latin typeface="微软雅黑" pitchFamily="34" charset="0"/>
                    <a:ea typeface="微软雅黑" pitchFamily="34" charset="-122"/>
                    <a:cs typeface="微软雅黑" pitchFamily="34" charset="-120"/>
                  </a:rPr>
                  <a:t>，根据系统的机械能守恒可知系统的</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总动能最大</a:t>
                </a:r>
                <a:r>
                  <a:rPr lang="en-US" altLang="zh-CN" sz="1800" b="0" i="0" dirty="0">
                    <a:solidFill>
                      <a:srgbClr val="000000"/>
                    </a:solidFill>
                    <a:latin typeface="微软雅黑" pitchFamily="34" charset="0"/>
                    <a:ea typeface="微软雅黑" pitchFamily="34" charset="-122"/>
                    <a:cs typeface="微软雅黑" pitchFamily="34" charset="-120"/>
                  </a:rPr>
                  <a:t>，所以当杆水平时，</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球的速度最大，故B错误；当</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球运动至最低点</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𝐷</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时</a:t>
                </a:r>
                <a:r>
                  <a:rPr lang="en-US" altLang="zh-CN" sz="1800" b="0" i="0">
                    <a:solidFill>
                      <a:srgbClr val="000000"/>
                    </a:solidFill>
                    <a:latin typeface="微软雅黑" pitchFamily="34" charset="0"/>
                    <a:ea typeface="微软雅黑" pitchFamily="34" charset="-122"/>
                    <a:cs typeface="微软雅黑" pitchFamily="34" charset="-120"/>
                  </a:rPr>
                  <a:t>，两球速度大小</a:t>
                </a:r>
              </a:p>
              <a:p>
                <a:pPr latinLnBrk="1">
                  <a:lnSpc>
                    <a:spcPts val="3900"/>
                  </a:lnSpc>
                </a:pPr>
                <a:r>
                  <a:rPr lang="en-US" altLang="zh-CN" sz="1800" b="0" i="0">
                    <a:solidFill>
                      <a:srgbClr val="000000"/>
                    </a:solidFill>
                    <a:latin typeface="微软雅黑" pitchFamily="34" charset="0"/>
                    <a:ea typeface="微软雅黑" pitchFamily="34" charset="-122"/>
                    <a:cs typeface="微软雅黑" pitchFamily="34" charset="-120"/>
                  </a:rPr>
                  <a:t>相等</a:t>
                </a:r>
                <a:r>
                  <a:rPr lang="en-US" altLang="zh-CN" sz="1800" b="0" i="0" dirty="0">
                    <a:solidFill>
                      <a:srgbClr val="000000"/>
                    </a:solidFill>
                    <a:latin typeface="微软雅黑" pitchFamily="34" charset="0"/>
                    <a:ea typeface="微软雅黑" pitchFamily="34" charset="-122"/>
                    <a:cs typeface="微软雅黑" pitchFamily="34" charset="-120"/>
                  </a:rPr>
                  <a:t>，由机械能守恒定律得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𝑚𝑔</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2</m:t>
                            </m:r>
                          </m:e>
                        </m:rad>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𝑅</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𝑚𝑔𝑅</m:t>
                    </m:r>
                    <m:d>
                      <m: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sz="1800" b="0" i="0">
                            <a:solidFill>
                              <a:srgbClr val="000000"/>
                            </a:solidFill>
                            <a:latin typeface="Cambria Math" pitchFamily="34" charset="0"/>
                            <a:ea typeface="Cambria Math" pitchFamily="34" charset="-122"/>
                            <a:cs typeface="Cambria Math" pitchFamily="34" charset="-120"/>
                          </a:rPr>
                          <m:t>1−</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2</m:t>
                                </m:r>
                              </m:e>
                            </m:rad>
                          </m:num>
                          <m:den>
                            <m:r>
                              <a:rPr lang="en-US" altLang="zh-CN" sz="1800" b="0" i="0">
                                <a:solidFill>
                                  <a:srgbClr val="000000"/>
                                </a:solidFill>
                                <a:latin typeface="Cambria Math" pitchFamily="34" charset="0"/>
                                <a:ea typeface="Cambria Math" pitchFamily="34" charset="-122"/>
                                <a:cs typeface="Cambria Math" pitchFamily="34" charset="-120"/>
                              </a:rPr>
                              <m:t>2</m:t>
                            </m:r>
                          </m:den>
                        </m:f>
                      </m:e>
                    </m:d>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𝑚</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𝑣</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800" b="0" i="0" dirty="0">
                    <a:solidFill>
                      <a:srgbClr val="000000"/>
                    </a:solidFill>
                    <a:latin typeface="微软雅黑" pitchFamily="34" charset="0"/>
                    <a:ea typeface="微软雅黑" pitchFamily="34" charset="-122"/>
                    <a:cs typeface="微软雅黑" pitchFamily="34" charset="-120"/>
                  </a:rPr>
                  <a:t>，解得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球速度大小为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𝑣</m:t>
                    </m:r>
                    <m:r>
                      <a:rPr lang="en-US" altLang="zh-CN" sz="1800" b="0" i="0">
                        <a:solidFill>
                          <a:srgbClr val="00000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𝑔𝑅</m:t>
                        </m:r>
                      </m:e>
                    </m:ra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，故</a:t>
                </a:r>
                <a:r>
                  <a:rPr lang="en-US" altLang="zh-CN" sz="1800" b="0" i="0">
                    <a:solidFill>
                      <a:srgbClr val="000000"/>
                    </a:solidFill>
                    <a:latin typeface="微软雅黑" pitchFamily="34" charset="0"/>
                    <a:ea typeface="微软雅黑" pitchFamily="34" charset="-122"/>
                    <a:cs typeface="微软雅黑" pitchFamily="34" charset="-120"/>
                  </a:rPr>
                  <a:t>C正</a:t>
                </a:r>
              </a:p>
              <a:p>
                <a:pPr latinLnBrk="1">
                  <a:lnSpc>
                    <a:spcPts val="3800"/>
                  </a:lnSpc>
                </a:pPr>
                <a:r>
                  <a:rPr lang="en-US" altLang="zh-CN" sz="1800" b="0" i="0">
                    <a:solidFill>
                      <a:srgbClr val="000000"/>
                    </a:solidFill>
                    <a:latin typeface="微软雅黑" pitchFamily="34" charset="0"/>
                    <a:ea typeface="微软雅黑" pitchFamily="34" charset="-122"/>
                    <a:cs typeface="微软雅黑" pitchFamily="34" charset="-120"/>
                  </a:rPr>
                  <a:t>确</a:t>
                </a:r>
                <a:r>
                  <a:rPr lang="en-US" altLang="zh-CN" sz="1800" b="0" i="0" dirty="0">
                    <a:solidFill>
                      <a:srgbClr val="000000"/>
                    </a:solidFill>
                    <a:latin typeface="微软雅黑" pitchFamily="34" charset="0"/>
                    <a:ea typeface="微软雅黑" pitchFamily="34" charset="-122"/>
                    <a:cs typeface="微软雅黑" pitchFamily="34" charset="-120"/>
                  </a:rPr>
                  <a:t>；小球</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的质量相等，小球</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与轻杆组成的系统的质心位于轻杆的中点，质心以</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2</m:t>
                            </m:r>
                          </m:e>
                        </m:rad>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𝑅</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为半径做圆</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周运动</a:t>
                </a:r>
                <a:r>
                  <a:rPr lang="en-US" altLang="zh-CN" sz="1800" b="0" i="0" dirty="0">
                    <a:solidFill>
                      <a:srgbClr val="000000"/>
                    </a:solidFill>
                    <a:latin typeface="微软雅黑" pitchFamily="34" charset="0"/>
                    <a:ea typeface="微软雅黑" pitchFamily="34" charset="-122"/>
                    <a:cs typeface="微软雅黑" pitchFamily="34" charset="-120"/>
                  </a:rPr>
                  <a:t>，只要此系统的质心能通过质心做圆周运动轨迹的最高点，</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两球就可以做完整的圆周运动，</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设质心恰好做完整圆周运动需要的初速度大小为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微软雅黑" pitchFamily="34" charset="-122"/>
                    <a:cs typeface="微软雅黑" pitchFamily="34" charset="-120"/>
                  </a:rPr>
                  <a:t>质心恰能通过其圆周运动轨迹的最高点时速度为零，</a:t>
                </a:r>
              </a:p>
              <a:p>
                <a:pPr latinLnBrk="1">
                  <a:lnSpc>
                    <a:spcPts val="4900"/>
                  </a:lnSpc>
                </a:pPr>
                <a:r>
                  <a:rPr lang="en-US" altLang="zh-CN" b="0" i="0">
                    <a:solidFill>
                      <a:srgbClr val="000000"/>
                    </a:solidFill>
                    <a:latin typeface="微软雅黑" pitchFamily="34" charset="0"/>
                    <a:ea typeface="微软雅黑" pitchFamily="34" charset="-122"/>
                    <a:cs typeface="微软雅黑" pitchFamily="34" charset="-120"/>
                  </a:rPr>
                  <a:t>根据机械能守恒定律得</a:t>
                </a:r>
                <a14:m>
                  <m:oMath xmlns:m="http://schemas.openxmlformats.org/officeDocument/2006/math">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1</m:t>
                        </m:r>
                      </m:num>
                      <m:den>
                        <m:r>
                          <a:rPr lang="en-US" altLang="zh-CN" b="0" i="0">
                            <a:solidFill>
                              <a:srgbClr val="000000"/>
                            </a:solidFill>
                            <a:latin typeface="Cambria Math" pitchFamily="34" charset="0"/>
                            <a:ea typeface="Cambria Math" pitchFamily="34" charset="-122"/>
                            <a:cs typeface="Cambria Math" pitchFamily="34" charset="-120"/>
                          </a:rPr>
                          <m:t>2</m:t>
                        </m:r>
                      </m:den>
                    </m:f>
                    <m:r>
                      <a:rPr lang="en-US" altLang="zh-CN" b="0" i="0">
                        <a:solidFill>
                          <a:srgbClr val="000000"/>
                        </a:solidFill>
                        <a:latin typeface="Cambria Math" pitchFamily="34" charset="0"/>
                        <a:ea typeface="Cambria Math" pitchFamily="34" charset="-122"/>
                        <a:cs typeface="Cambria Math" pitchFamily="34" charset="-120"/>
                      </a:rPr>
                      <m:t>⋅2</m:t>
                    </m:r>
                    <m:r>
                      <a:rPr lang="en-US" altLang="zh-CN" b="0" i="0">
                        <a:solidFill>
                          <a:srgbClr val="000000"/>
                        </a:solidFill>
                        <a:latin typeface="Cambria Math" pitchFamily="34" charset="0"/>
                        <a:ea typeface="Cambria Math" pitchFamily="34" charset="-122"/>
                        <a:cs typeface="Cambria Math" pitchFamily="34" charset="-120"/>
                      </a:rPr>
                      <m:t>𝑚</m:t>
                    </m:r>
                    <m:sSubSup>
                      <m:sSubSupPr>
                        <m:ctrlPr>
                          <a:rPr lang="en-US" altLang="zh-CN"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b="0" i="0">
                            <a:solidFill>
                              <a:srgbClr val="000000"/>
                            </a:solidFill>
                            <a:latin typeface="Cambria Math" pitchFamily="34" charset="0"/>
                            <a:ea typeface="Cambria Math" pitchFamily="34" charset="-122"/>
                            <a:cs typeface="Cambria Math" pitchFamily="34" charset="-120"/>
                          </a:rPr>
                          <m:t>𝑣</m:t>
                        </m:r>
                      </m:e>
                      <m:sub>
                        <m:r>
                          <a:rPr lang="en-US" altLang="zh-CN" b="0" i="0">
                            <a:solidFill>
                              <a:srgbClr val="000000"/>
                            </a:solidFill>
                            <a:latin typeface="Cambria Math" pitchFamily="34" charset="0"/>
                            <a:ea typeface="Cambria Math" pitchFamily="34" charset="-122"/>
                            <a:cs typeface="Cambria Math" pitchFamily="34" charset="-120"/>
                          </a:rPr>
                          <m:t>0</m:t>
                        </m:r>
                      </m:sub>
                      <m:sup>
                        <m:r>
                          <a:rPr lang="en-US" altLang="zh-CN" b="0" i="0">
                            <a:solidFill>
                              <a:srgbClr val="000000"/>
                            </a:solidFill>
                            <a:latin typeface="Cambria Math" pitchFamily="34" charset="0"/>
                            <a:ea typeface="Cambria Math" pitchFamily="34" charset="-122"/>
                            <a:cs typeface="Cambria Math" pitchFamily="34" charset="-120"/>
                          </a:rPr>
                          <m:t>2</m:t>
                        </m:r>
                      </m:sup>
                    </m:sSubSup>
                    <m:r>
                      <a:rPr lang="en-US" altLang="zh-CN" b="0" i="0">
                        <a:solidFill>
                          <a:srgbClr val="000000"/>
                        </a:solidFill>
                        <a:latin typeface="Cambria Math" pitchFamily="34" charset="0"/>
                        <a:ea typeface="Cambria Math" pitchFamily="34" charset="-122"/>
                        <a:cs typeface="Cambria Math" pitchFamily="34" charset="-120"/>
                      </a:rPr>
                      <m:t>=2</m:t>
                    </m:r>
                    <m:r>
                      <a:rPr lang="en-US" altLang="zh-CN" b="0" i="0">
                        <a:solidFill>
                          <a:srgbClr val="000000"/>
                        </a:solidFill>
                        <a:latin typeface="Cambria Math" pitchFamily="34" charset="0"/>
                        <a:ea typeface="Cambria Math" pitchFamily="34" charset="-122"/>
                        <a:cs typeface="Cambria Math" pitchFamily="34" charset="-120"/>
                      </a:rPr>
                      <m:t>𝑚𝑔</m:t>
                    </m:r>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ad>
                          <m:radPr>
                            <m:degHide m:val="on"/>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b="0" i="0">
                                <a:solidFill>
                                  <a:srgbClr val="000000"/>
                                </a:solidFill>
                                <a:latin typeface="Cambria Math" pitchFamily="34" charset="0"/>
                                <a:ea typeface="Cambria Math" pitchFamily="34" charset="-122"/>
                                <a:cs typeface="Cambria Math" pitchFamily="34" charset="-120"/>
                              </a:rPr>
                              <m:t>2</m:t>
                            </m:r>
                          </m:e>
                        </m:rad>
                      </m:num>
                      <m:den>
                        <m:r>
                          <a:rPr lang="en-US" altLang="zh-CN" b="0" i="0">
                            <a:solidFill>
                              <a:srgbClr val="000000"/>
                            </a:solidFill>
                            <a:latin typeface="Cambria Math" pitchFamily="34" charset="0"/>
                            <a:ea typeface="Cambria Math" pitchFamily="34" charset="-122"/>
                            <a:cs typeface="Cambria Math" pitchFamily="34" charset="-120"/>
                          </a:rPr>
                          <m:t>2</m:t>
                        </m:r>
                      </m:den>
                    </m:f>
                    <m:r>
                      <a:rPr lang="en-US" altLang="zh-CN" b="0" i="0">
                        <a:solidFill>
                          <a:srgbClr val="000000"/>
                        </a:solidFill>
                        <a:latin typeface="Cambria Math" pitchFamily="34" charset="0"/>
                        <a:ea typeface="Cambria Math" pitchFamily="34" charset="-122"/>
                        <a:cs typeface="Cambria Math" pitchFamily="34" charset="-120"/>
                      </a:rPr>
                      <m:t>𝑅</m:t>
                    </m:r>
                  </m:oMath>
                </a14:m>
                <a:r>
                  <a:rPr lang="en-US" altLang="zh-CN" b="0" i="0" dirty="0">
                    <a:solidFill>
                      <a:srgbClr val="000000"/>
                    </a:solidFill>
                    <a:latin typeface="微软雅黑" pitchFamily="34" charset="0"/>
                    <a:ea typeface="微软雅黑" pitchFamily="34" charset="-122"/>
                    <a:cs typeface="微软雅黑" pitchFamily="34" charset="-120"/>
                  </a:rPr>
                  <a:t>，解得</a:t>
                </a:r>
                <a14:m>
                  <m:oMath xmlns:m="http://schemas.openxmlformats.org/officeDocument/2006/math">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𝑣</m:t>
                        </m:r>
                      </m:e>
                      <m:sub>
                        <m:r>
                          <a:rPr lang="en-US" altLang="zh-CN" b="0" i="0">
                            <a:solidFill>
                              <a:srgbClr val="000000"/>
                            </a:solidFill>
                            <a:latin typeface="Cambria Math" pitchFamily="34" charset="0"/>
                            <a:ea typeface="Cambria Math" pitchFamily="34" charset="-122"/>
                            <a:cs typeface="Cambria Math" pitchFamily="34" charset="-120"/>
                          </a:rPr>
                          <m:t>0</m:t>
                        </m:r>
                      </m:sub>
                    </m:sSub>
                    <m:r>
                      <a:rPr lang="en-US" altLang="zh-CN" b="0" i="0">
                        <a:solidFill>
                          <a:srgbClr val="000000"/>
                        </a:solidFill>
                        <a:latin typeface="Cambria Math" pitchFamily="34" charset="0"/>
                        <a:ea typeface="Cambria Math" pitchFamily="34" charset="-122"/>
                        <a:cs typeface="Cambria Math" pitchFamily="34" charset="-120"/>
                      </a:rPr>
                      <m:t>=</m:t>
                    </m:r>
                    <m:rad>
                      <m:radPr>
                        <m:degHide m:val="on"/>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radPr>
                      <m:deg/>
                      <m:e>
                        <m:rad>
                          <m:radPr>
                            <m:degHide m:val="on"/>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b="0" i="0">
                                <a:solidFill>
                                  <a:srgbClr val="000000"/>
                                </a:solidFill>
                                <a:latin typeface="Cambria Math" pitchFamily="34" charset="0"/>
                                <a:ea typeface="Cambria Math" pitchFamily="34" charset="-122"/>
                                <a:cs typeface="Cambria Math" pitchFamily="34" charset="-120"/>
                              </a:rPr>
                              <m:t>2</m:t>
                            </m:r>
                          </m:e>
                        </m:rad>
                        <m:r>
                          <a:rPr lang="en-US" altLang="zh-CN" b="0" i="0">
                            <a:solidFill>
                              <a:srgbClr val="000000"/>
                            </a:solidFill>
                            <a:latin typeface="Cambria Math" pitchFamily="34" charset="0"/>
                            <a:ea typeface="Cambria Math" pitchFamily="34" charset="-122"/>
                            <a:cs typeface="Cambria Math" pitchFamily="34" charset="-120"/>
                          </a:rPr>
                          <m:t>𝑔𝑅</m:t>
                        </m:r>
                      </m:e>
                    </m:ra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，故D错误.</a:t>
                </a:r>
                <a:endParaRPr lang="en-US" altLang="zh-CN" dirty="0"/>
              </a:p>
            </p:txBody>
          </p:sp>
        </mc:Choice>
        <mc:Fallback>
          <p:sp>
            <p:nvSpPr>
              <p:cNvPr id="2" name="QC_4_AS.13_1#0ebe681af?vop=1&amp;pid=f102c3e53&amp;color=0,0,0&amp;vtp=1&amp;bt=1&amp;bbb=1&amp;hb=1"/>
              <p:cNvSpPr>
                <a:spLocks noRot="1" noChangeAspect="1" noMove="1" noResize="1" noEditPoints="1" noAdjustHandles="1" noChangeArrowheads="1" noChangeShapeType="1" noTextEdit="1"/>
              </p:cNvSpPr>
              <p:nvPr/>
            </p:nvSpPr>
            <p:spPr>
              <a:xfrm>
                <a:off x="832104" y="1512000"/>
                <a:ext cx="10533888" cy="3695700"/>
              </a:xfrm>
              <a:prstGeom prst="rect">
                <a:avLst/>
              </a:prstGeom>
              <a:blipFill>
                <a:blip r:embed="rId3"/>
                <a:stretch>
                  <a:fillRect l="-1389" r="-1331" b="-1320"/>
                </a:stretch>
              </a:blipFill>
              <a:ln/>
            </p:spPr>
            <p:txBody>
              <a:bodyPr/>
              <a:lstStyle/>
              <a:p>
                <a:r>
                  <a:rPr lang="zh-CN" altLang="en-US">
                    <a:noFill/>
                  </a:rPr>
                  <a:t> </a:t>
                </a:r>
              </a:p>
            </p:txBody>
          </p:sp>
        </mc:Fallback>
      </mc:AlternateContent>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C_4_EX.14_1#0ebe681af?vop=1&amp;pid=f102c3e53&amp;color=0,0,0&amp;vtp=1&amp;bt=1&amp;bbb=1&amp;hb=1"/>
          <p:cNvSpPr/>
          <p:nvPr/>
        </p:nvSpPr>
        <p:spPr>
          <a:xfrm>
            <a:off x="832104" y="1512000"/>
            <a:ext cx="10533888" cy="770255"/>
          </a:xfrm>
          <a:prstGeom prst="rect">
            <a:avLst/>
          </a:prstGeom>
          <a:noFill/>
          <a:ln/>
        </p:spPr>
        <p:txBody>
          <a:bodyPr wrap="none" lIns="0" tIns="0" rIns="0" bIns="0" rtlCol="0" anchor="t"/>
          <a:lstStyle/>
          <a:p>
            <a:pPr algn="l" latinLnBrk="1">
              <a:lnSpc>
                <a:spcPts val="3300"/>
              </a:lnSpc>
            </a:pPr>
            <a:r>
              <a:rPr lang="en-US" altLang="zh-CN" sz="1800" b="1" i="0" dirty="0">
                <a:solidFill>
                  <a:srgbClr val="000000"/>
                </a:solidFill>
                <a:latin typeface="微软雅黑" pitchFamily="34" charset="0"/>
                <a:ea typeface="微软雅黑" pitchFamily="34" charset="-122"/>
                <a:cs typeface="微软雅黑" pitchFamily="34" charset="-120"/>
              </a:rPr>
              <a:t>关键点拨</a:t>
            </a:r>
            <a:r>
              <a:rPr lang="en-US" altLang="zh-CN" sz="1800" b="1"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多个物体组成的系统在竖直面内做圆周运动</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需要找到系统的质心</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楷体" pitchFamily="34" charset="-122"/>
                <a:cs typeface="微软雅黑" pitchFamily="34" charset="-120"/>
              </a:rPr>
              <a:t>当质心满足做完整圆周运</a:t>
            </a:r>
          </a:p>
          <a:p>
            <a:pPr latinLnBrk="1">
              <a:lnSpc>
                <a:spcPts val="3100"/>
              </a:lnSpc>
            </a:pPr>
            <a:r>
              <a:rPr lang="en-US" altLang="zh-CN" b="0" i="0">
                <a:solidFill>
                  <a:srgbClr val="000000"/>
                </a:solidFill>
                <a:latin typeface="微软雅黑" pitchFamily="34" charset="0"/>
                <a:ea typeface="楷体" pitchFamily="34" charset="-122"/>
                <a:cs typeface="微软雅黑" pitchFamily="34" charset="-120"/>
              </a:rPr>
              <a:t>动的条件时</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则系统能够做完整的圆周运动</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p:spTree>
  </p:cSld>
  <p:clrMapOvr>
    <a:masterClrMapping/>
  </p:clrMapOvr>
  <p:transition/>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4</TotalTime>
  <Words>3492</Words>
  <Application>Microsoft Office PowerPoint</Application>
  <PresentationFormat>宽屏</PresentationFormat>
  <Paragraphs>338</Paragraphs>
  <Slides>39</Slides>
  <Notes>38</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39</vt:i4>
      </vt:variant>
    </vt:vector>
  </HeadingPairs>
  <TitlesOfParts>
    <vt:vector size="47" baseType="lpstr">
      <vt:lpstr>Arial (正文)</vt:lpstr>
      <vt:lpstr>DengXian</vt:lpstr>
      <vt:lpstr>SimHei</vt:lpstr>
      <vt:lpstr>SimSun</vt:lpstr>
      <vt:lpstr>微软雅黑</vt:lpstr>
      <vt:lpstr>Arial</vt:lpstr>
      <vt:lpstr>Cambria Math</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Administrator</cp:lastModifiedBy>
  <cp:revision>2</cp:revision>
  <dcterms:created xsi:type="dcterms:W3CDTF">2025-10-29T06:54:59Z</dcterms:created>
  <dcterms:modified xsi:type="dcterms:W3CDTF">2025-10-29T06:59:43Z</dcterms:modified>
  <cp:category/>
  <cp:contentStatus/>
</cp:coreProperties>
</file>