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89"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7758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55.png"/><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58.png"/><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75.png"/><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78.png"/><Relationship Id="rId4" Type="http://schemas.openxmlformats.org/officeDocument/2006/relationships/image" Target="../media/image77.png"/></Relationships>
</file>

<file path=ppt/slides/_rels/slide28.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2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86.png"/><Relationship Id="rId4" Type="http://schemas.openxmlformats.org/officeDocument/2006/relationships/image" Target="../media/image8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89.png"/><Relationship Id="rId4" Type="http://schemas.openxmlformats.org/officeDocument/2006/relationships/image" Target="../media/image88.png"/></Relationships>
</file>

<file path=ppt/slides/_rels/slide3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91.png"/></Relationships>
</file>

<file path=ppt/slides/_rels/slide32.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2.xml"/><Relationship Id="rId1" Type="http://schemas.openxmlformats.org/officeDocument/2006/relationships/slideLayout" Target="../slideLayouts/slideLayout5.xml"/><Relationship Id="rId5" Type="http://schemas.openxmlformats.org/officeDocument/2006/relationships/image" Target="../media/image99.png"/><Relationship Id="rId4" Type="http://schemas.openxmlformats.org/officeDocument/2006/relationships/image" Target="../media/image98.png"/></Relationships>
</file>

<file path=ppt/slides/_rels/slide3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3.xml"/><Relationship Id="rId1" Type="http://schemas.openxmlformats.org/officeDocument/2006/relationships/slideLayout" Target="../slideLayouts/slideLayout5.xml"/><Relationship Id="rId5" Type="http://schemas.openxmlformats.org/officeDocument/2006/relationships/image" Target="../media/image102.png"/><Relationship Id="rId4" Type="http://schemas.openxmlformats.org/officeDocument/2006/relationships/image" Target="../media/image10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AS.18_1#5059aa396?vop=1&amp;pid=0f53faa97&amp;color=0,0,0&amp;vtp=1&amp;bt=1&amp;bbb=1"/>
          <p:cNvSpPr/>
          <p:nvPr/>
        </p:nvSpPr>
        <p:spPr>
          <a:xfrm>
            <a:off x="832104" y="1508760"/>
            <a:ext cx="10531904" cy="1222566"/>
          </a:xfrm>
          <a:prstGeom prst="rect">
            <a:avLst/>
          </a:prstGeom>
          <a:noFill/>
          <a:ln/>
        </p:spPr>
        <p:txBody>
          <a:bodyPr wrap="none" lIns="0" tIns="0" rIns="0" bIns="0" rtlCol="0" anchor="t"/>
          <a:lstStyle/>
          <a:p>
            <a:pPr algn="ctr" latinLnBrk="1">
              <a:lnSpc>
                <a:spcPts val="109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a:t>
            </a:r>
            <a:r>
              <a:rPr lang="en-US" altLang="zh-CN" sz="6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3" name="QC_4_AS.18_1#5059aa396?vop=1&amp;pid=0f53faa97&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6673" y="1513650"/>
            <a:ext cx="640080"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4_AS.18_2#5059aa396?vop=1&amp;pid=0f53faa97&amp;color=0,0,0&amp;vtp=1&amp;bbb=1&amp;hb=1"/>
              <p:cNvSpPr/>
              <p:nvPr/>
            </p:nvSpPr>
            <p:spPr>
              <a:xfrm>
                <a:off x="832104" y="2735580"/>
                <a:ext cx="10533888" cy="3136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设细线与竖直方向的夹角为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，细线的拉力大小为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，细线在水平桌面以下部分的长度为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，小球受力分</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析如图</a:t>
                </a:r>
                <a:r>
                  <a:rPr lang="en-US" altLang="zh-CN" sz="1800" b="0" i="0" dirty="0">
                    <a:solidFill>
                      <a:srgbClr val="000000"/>
                    </a:solidFill>
                    <a:latin typeface="微软雅黑" pitchFamily="34" charset="0"/>
                    <a:ea typeface="微软雅黑" pitchFamily="34" charset="-122"/>
                    <a:cs typeface="微软雅黑" pitchFamily="34" charset="-120"/>
                  </a:rPr>
                  <a:t>，由图可知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，小球在更高的水平面上做匀速圆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周运动时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增大，</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减小，拉力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变大，角速度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变大，对物块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受力分析，</a:t>
                </a:r>
                <a:r>
                  <a:rPr lang="en-US" altLang="zh-CN" sz="1800" b="0" i="0">
                    <a:solidFill>
                      <a:srgbClr val="000000"/>
                    </a:solidFill>
                    <a:latin typeface="微软雅黑" pitchFamily="34" charset="0"/>
                    <a:ea typeface="微软雅黑" pitchFamily="34" charset="-122"/>
                    <a:cs typeface="微软雅黑" pitchFamily="34" charset="-120"/>
                  </a:rPr>
                  <a:t>受到水平向右的拉力、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水平向左的摩擦力</a:t>
                </a:r>
                <a:r>
                  <a:rPr lang="en-US" altLang="zh-CN" sz="1800" b="0" i="0" dirty="0">
                    <a:solidFill>
                      <a:srgbClr val="000000"/>
                    </a:solidFill>
                    <a:latin typeface="微软雅黑" pitchFamily="34" charset="0"/>
                    <a:ea typeface="微软雅黑" pitchFamily="34" charset="-122"/>
                    <a:cs typeface="微软雅黑" pitchFamily="34" charset="-120"/>
                  </a:rPr>
                  <a:t>、竖直向下的重力和竖直向上的支持力，由平衡条件可知</a:t>
                </a:r>
                <a:r>
                  <a:rPr lang="en-US" altLang="zh-CN" sz="1800" b="0" i="0">
                    <a:solidFill>
                      <a:srgbClr val="000000"/>
                    </a:solidFill>
                    <a:latin typeface="微软雅黑" pitchFamily="34" charset="0"/>
                    <a:ea typeface="微软雅黑" pitchFamily="34" charset="-122"/>
                    <a:cs typeface="微软雅黑" pitchFamily="34" charset="-120"/>
                  </a:rPr>
                  <a:t>，拉力的大小等于摩擦力的大</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a:t>
                </a:r>
                <a:r>
                  <a:rPr lang="en-US" altLang="zh-CN" sz="1800" b="0" i="0" dirty="0">
                    <a:solidFill>
                      <a:srgbClr val="000000"/>
                    </a:solidFill>
                    <a:latin typeface="微软雅黑" pitchFamily="34" charset="0"/>
                    <a:ea typeface="微软雅黑" pitchFamily="34" charset="-122"/>
                    <a:cs typeface="微软雅黑" pitchFamily="34" charset="-120"/>
                  </a:rPr>
                  <a:t>，所以第二次与第一次相比，物块与水平桌面之间的摩擦力变大，故A错误；小球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运动的线速度</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，向心加速度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增大，</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增大，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增大，则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均增大，故B、D</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num>
                      <m:den>
                        <m:r>
                          <a:rPr lang="en-US" altLang="zh-CN" b="0" i="0">
                            <a:solidFill>
                              <a:srgbClr val="000000"/>
                            </a:solidFill>
                            <a:latin typeface="Cambria Math" pitchFamily="34" charset="0"/>
                            <a:ea typeface="Cambria Math" pitchFamily="34" charset="-122"/>
                            <a:cs typeface="Cambria Math" pitchFamily="34" charset="-120"/>
                          </a:rPr>
                          <m:t>𝜔</m:t>
                        </m:r>
                      </m:den>
                    </m:f>
                  </m:oMath>
                </a14:m>
                <a:r>
                  <a:rPr lang="en-US" altLang="zh-CN" b="0" i="0" dirty="0">
                    <a:solidFill>
                      <a:srgbClr val="000000"/>
                    </a:solidFill>
                    <a:latin typeface="微软雅黑" pitchFamily="34" charset="0"/>
                    <a:ea typeface="微软雅黑" pitchFamily="34" charset="-122"/>
                    <a:cs typeface="微软雅黑" pitchFamily="34" charset="-120"/>
                  </a:rPr>
                  <a:t>可知，角速度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变大，</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减小，故C正确.</a:t>
                </a:r>
                <a:endParaRPr lang="en-US" altLang="zh-CN" dirty="0"/>
              </a:p>
            </p:txBody>
          </p:sp>
        </mc:Choice>
        <mc:Fallback>
          <p:sp>
            <p:nvSpPr>
              <p:cNvPr id="4" name="QC_4_AS.18_2#5059aa396?vop=1&amp;pid=0f53faa97&amp;color=0,0,0&amp;vtp=1&amp;bbb=1&amp;hb=1"/>
              <p:cNvSpPr>
                <a:spLocks noRot="1" noChangeAspect="1" noMove="1" noResize="1" noEditPoints="1" noAdjustHandles="1" noChangeArrowheads="1" noChangeShapeType="1" noTextEdit="1"/>
              </p:cNvSpPr>
              <p:nvPr/>
            </p:nvSpPr>
            <p:spPr>
              <a:xfrm>
                <a:off x="832104" y="2735580"/>
                <a:ext cx="10533888" cy="3136900"/>
              </a:xfrm>
              <a:prstGeom prst="rect">
                <a:avLst/>
              </a:prstGeom>
              <a:blipFill>
                <a:blip r:embed="rId4"/>
                <a:stretch>
                  <a:fillRect l="-1389" r="-2083" b="-2529"/>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9_1#59e84c8d8?vop=1&amp;pid=0f53faa97&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如图所示（俯视图），用自然长度为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、劲度系数为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800" b="0" i="0" dirty="0">
                    <a:solidFill>
                      <a:srgbClr val="000000"/>
                    </a:solidFill>
                    <a:latin typeface="微软雅黑" pitchFamily="34" charset="0"/>
                    <a:ea typeface="微软雅黑" pitchFamily="34" charset="-122"/>
                    <a:cs typeface="微软雅黑" pitchFamily="34" charset="-120"/>
                  </a:rPr>
                  <a:t>的轻质弹簧，将质量均为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的两个物块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在一起</a:t>
                </a:r>
                <a:r>
                  <a:rPr lang="en-US" altLang="zh-CN" sz="1800" b="0" i="0" dirty="0">
                    <a:solidFill>
                      <a:srgbClr val="000000"/>
                    </a:solidFill>
                    <a:latin typeface="微软雅黑" pitchFamily="34" charset="0"/>
                    <a:ea typeface="微软雅黑" pitchFamily="34" charset="-122"/>
                    <a:cs typeface="微软雅黑" pitchFamily="34" charset="-120"/>
                  </a:rPr>
                  <a:t>，放置在能绕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点在水平面内转动的圆盘上，物块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点恰好组成一个边长为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的正三角形.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已知物块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和圆盘间的最大静摩擦力均为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，现使圆盘带动两个物块以不同的角速度做匀速圆周运</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9_1#59e84c8d8?vop=1&amp;pid=0f53faa97&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100" b="-9091"/>
                </a:stretch>
              </a:blipFill>
              <a:ln/>
            </p:spPr>
            <p:txBody>
              <a:bodyPr/>
              <a:lstStyle/>
              <a:p>
                <a:r>
                  <a:rPr lang="zh-CN" altLang="en-US">
                    <a:noFill/>
                  </a:rPr>
                  <a:t> </a:t>
                </a:r>
              </a:p>
            </p:txBody>
          </p:sp>
        </mc:Fallback>
      </mc:AlternateContent>
      <p:sp>
        <p:nvSpPr>
          <p:cNvPr id="3" name="QC_4_AN.20_1#59e84c8d8.bracket?vop=1&amp;pid=0f53faa97&amp;color=0,0,0&amp;vpa=7&amp;vtp=1"/>
          <p:cNvSpPr/>
          <p:nvPr/>
        </p:nvSpPr>
        <p:spPr>
          <a:xfrm>
            <a:off x="17012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19_2#59e84c8d8?htil=5&amp;vop=1&amp;pid=0f53faa9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85895" y="3250057"/>
            <a:ext cx="107899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9_3#59e84c8d8.choices?htil=5&amp;vop=1&amp;pid=0f53faa97&amp;color=0,0,0&amp;vtp=1&amp;bbb=1"/>
              <p:cNvSpPr/>
              <p:nvPr/>
            </p:nvSpPr>
            <p:spPr>
              <a:xfrm>
                <a:off x="832104" y="3123057"/>
                <a:ext cx="9326880" cy="248920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当圆盘的角速度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两物块受到的摩擦力最小</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当圆盘的角速度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两物块受到的摩擦力大小都等于弹簧弹力的大小</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当圆盘的角速度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两物块受到的合力大小均为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当两物块刚要滑动时，圆盘的角速度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9_3#59e84c8d8.choices?htil=5&amp;vop=1&amp;pid=0f53faa97&amp;color=0,0,0&amp;vtp=1&amp;bbb=1"/>
              <p:cNvSpPr>
                <a:spLocks noRot="1" noChangeAspect="1" noMove="1" noResize="1" noEditPoints="1" noAdjustHandles="1" noChangeArrowheads="1" noChangeShapeType="1" noTextEdit="1"/>
              </p:cNvSpPr>
              <p:nvPr/>
            </p:nvSpPr>
            <p:spPr>
              <a:xfrm>
                <a:off x="832104" y="3123057"/>
                <a:ext cx="9326880" cy="2489200"/>
              </a:xfrm>
              <a:prstGeom prst="rect">
                <a:avLst/>
              </a:prstGeom>
              <a:blipFill>
                <a:blip r:embed="rId5"/>
                <a:stretch>
                  <a:fillRect l="-1569" b="-9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1_1#59e84c8d8?vop=1&amp;pid=0f53faa97&amp;color=0,0,0&amp;vtp=1&amp;bt=1&amp;bbb=1&amp;hb=1"/>
              <p:cNvSpPr/>
              <p:nvPr/>
            </p:nvSpPr>
            <p:spPr>
              <a:xfrm>
                <a:off x="832104" y="1512000"/>
                <a:ext cx="10533888" cy="427018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，而弹簧的原长为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，故弹簧的弹力大小为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，根据力的矢量三角形可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知</a:t>
                </a:r>
                <a:r>
                  <a:rPr lang="en-US" altLang="zh-CN" sz="1800" b="0" i="0" dirty="0">
                    <a:solidFill>
                      <a:srgbClr val="000000"/>
                    </a:solidFill>
                    <a:latin typeface="微软雅黑" pitchFamily="34" charset="0"/>
                    <a:ea typeface="微软雅黑" pitchFamily="34" charset="-122"/>
                    <a:cs typeface="微软雅黑" pitchFamily="34" charset="-120"/>
                  </a:rPr>
                  <a:t>，静摩擦力方向与速度反向，即沿运动轨迹的切线方向时有最小值，</a:t>
                </a:r>
                <a:r>
                  <a:rPr lang="en-US" altLang="zh-CN" sz="1800" b="0" i="0">
                    <a:solidFill>
                      <a:srgbClr val="000000"/>
                    </a:solidFill>
                    <a:latin typeface="微软雅黑" pitchFamily="34" charset="0"/>
                    <a:ea typeface="微软雅黑" pitchFamily="34" charset="-122"/>
                    <a:cs typeface="微软雅黑" pitchFamily="34" charset="-120"/>
                  </a:rPr>
                  <a:t>与弹力沿切线方向的分力平衡，</a:t>
                </a:r>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𝑓</m:t>
                        </m:r>
                      </m:e>
                      <m:sub>
                        <m:r>
                          <m:rPr>
                            <m:sty m:val="p"/>
                          </m:rPr>
                          <a:rPr lang="en-US" altLang="zh-CN" sz="1800" b="0" i="0">
                            <a:solidFill>
                              <a:srgbClr val="000000"/>
                            </a:solidFill>
                            <a:latin typeface="Cambria Math" pitchFamily="34" charset="0"/>
                            <a:ea typeface="Cambria Math" pitchFamily="34" charset="-122"/>
                            <a:cs typeface="Cambria Math" pitchFamily="34" charset="-120"/>
                          </a:rPr>
                          <m:t>min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，此时物块随圆盘转动需要的向心力由弹力沿半径方向的分力提供</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，故A错误；当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，可得物块随圆盘转动需要的向心力大小</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，由力的矢量三角形可知物块受到的摩擦力大小不等于弹簧的弹力大小，故</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时，可得物块随圆盘转动需要的向心力大小为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，由力的矢量三角形</a:t>
                </a:r>
              </a:p>
              <a:p>
                <a:pPr latinLnBrk="1">
                  <a:lnSpc>
                    <a:spcPts val="3600"/>
                  </a:lnSpc>
                </a:pPr>
                <a:r>
                  <a:rPr lang="en-US" altLang="zh-CN" sz="1800" b="0" i="0">
                    <a:solidFill>
                      <a:srgbClr val="000000"/>
                    </a:solidFill>
                    <a:latin typeface="微软雅黑" pitchFamily="34" charset="0"/>
                    <a:ea typeface="微软雅黑" pitchFamily="34" charset="-122"/>
                    <a:cs typeface="微软雅黑" pitchFamily="34" charset="-120"/>
                  </a:rPr>
                  <a:t>可知物块受到的摩擦力大小为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，此时物块和圆盘间还未发生相对滑动</a:t>
                </a:r>
                <a:r>
                  <a:rPr lang="en-US" altLang="zh-CN" sz="1800" b="0" i="0">
                    <a:solidFill>
                      <a:srgbClr val="000000"/>
                    </a:solidFill>
                    <a:latin typeface="微软雅黑" pitchFamily="34" charset="0"/>
                    <a:ea typeface="微软雅黑" pitchFamily="34" charset="-122"/>
                    <a:cs typeface="微软雅黑" pitchFamily="34" charset="-120"/>
                  </a:rPr>
                  <a:t>，两物块所受的合力大</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𝑙</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，故C错误；静摩擦力达到最大时，由力的矢量三角形可知最大静摩擦力与弹力垂直</a:t>
                </a:r>
                <a:r>
                  <a:rPr lang="en-US" altLang="zh-CN" sz="1800" b="0" i="0">
                    <a:solidFill>
                      <a:srgbClr val="000000"/>
                    </a:solidFill>
                    <a:latin typeface="微软雅黑" pitchFamily="34" charset="0"/>
                    <a:ea typeface="微软雅黑" pitchFamily="34" charset="-122"/>
                    <a:cs typeface="微软雅黑" pitchFamily="34" charset="-120"/>
                  </a:rPr>
                  <a:t>，此时有</a:t>
                </a:r>
              </a:p>
              <a:p>
                <a:pPr latinLnBrk="1">
                  <a:lnSpc>
                    <a:spcPts val="4300"/>
                  </a:lnSpc>
                </a:pP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𝑘</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𝑙</m:t>
                            </m:r>
                          </m:e>
                          <m:sub>
                            <m:r>
                              <a:rPr lang="en-US" altLang="zh-CN" b="0" i="0">
                                <a:solidFill>
                                  <a:srgbClr val="000000"/>
                                </a:solidFill>
                                <a:latin typeface="Cambria Math" pitchFamily="34" charset="0"/>
                                <a:ea typeface="Cambria Math" pitchFamily="34" charset="-122"/>
                                <a:cs typeface="Cambria Math" pitchFamily="34" charset="-120"/>
                              </a:rPr>
                              <m:t>0</m:t>
                            </m:r>
                          </m:sub>
                        </m:sSub>
                      </m:num>
                      <m:den>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𝑙</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𝑘</m:t>
                            </m:r>
                          </m:num>
                          <m:den>
                            <m:r>
                              <a:rPr lang="en-US" altLang="zh-CN" b="0" i="0">
                                <a:solidFill>
                                  <a:srgbClr val="000000"/>
                                </a:solidFill>
                                <a:latin typeface="Cambria Math" pitchFamily="34" charset="0"/>
                                <a:ea typeface="Cambria Math" pitchFamily="34" charset="-122"/>
                                <a:cs typeface="Cambria Math" pitchFamily="34" charset="-120"/>
                              </a:rPr>
                              <m:t>𝑚</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21_1#59e84c8d8?vop=1&amp;pid=0f53faa97&amp;color=0,0,0&amp;vtp=1&amp;bt=1&amp;bbb=1&amp;hb=1"/>
              <p:cNvSpPr>
                <a:spLocks noRot="1" noChangeAspect="1" noMove="1" noResize="1" noEditPoints="1" noAdjustHandles="1" noChangeArrowheads="1" noChangeShapeType="1" noTextEdit="1"/>
              </p:cNvSpPr>
              <p:nvPr/>
            </p:nvSpPr>
            <p:spPr>
              <a:xfrm>
                <a:off x="832104" y="1512000"/>
                <a:ext cx="10533888" cy="4270185"/>
              </a:xfrm>
              <a:prstGeom prst="rect">
                <a:avLst/>
              </a:prstGeom>
              <a:blipFill>
                <a:blip r:embed="rId3"/>
                <a:stretch>
                  <a:fillRect l="-1389" r="-1273" b="-571"/>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3_BD#384ee955f?pid=a1482fe65&amp;color=0,0,0&amp;vtp=1&amp;bt=1&amp;bbb=1&amp;hb=1"/>
          <p:cNvSpPr/>
          <p:nvPr/>
        </p:nvSpPr>
        <p:spPr>
          <a:xfrm>
            <a:off x="832104" y="1508760"/>
            <a:ext cx="10533888" cy="788099"/>
          </a:xfrm>
          <a:prstGeom prst="rect">
            <a:avLst/>
          </a:prstGeom>
          <a:noFill/>
          <a:ln/>
        </p:spPr>
        <p:txBody>
          <a:bodyPr wrap="none" lIns="0" tIns="0" rIns="0" bIns="0" rtlCol="0" anchor="t"/>
          <a:lstStyle/>
          <a:p>
            <a:pPr algn="l" latinLnBrk="1">
              <a:lnSpc>
                <a:spcPts val="33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二、多项选择题（本题共3小题，每小题6分，共18分.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100"/>
              </a:lnSpc>
            </a:pPr>
            <a:r>
              <a:rPr lang="en-US" altLang="zh-CN" sz="2200" b="1" i="0">
                <a:solidFill>
                  <a:srgbClr val="000000"/>
                </a:solidFill>
                <a:latin typeface="微软雅黑" pitchFamily="34" charset="0"/>
                <a:ea typeface="微软雅黑" pitchFamily="34" charset="-122"/>
                <a:cs typeface="微软雅黑" pitchFamily="34" charset="-120"/>
              </a:rPr>
              <a:t>有多项符合题目要求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.全部选对的得6分，选对但不全的得3分，有选错的得0分）</a:t>
            </a:r>
            <a:endParaRPr lang="en-US" altLang="zh-CN" sz="2200" dirty="0"/>
          </a:p>
        </p:txBody>
      </p:sp>
      <p:sp>
        <p:nvSpPr>
          <p:cNvPr id="3" name="QC_4_BD.22_1#f7ababe85?vop=1&amp;pid=384ee955f&amp;color=0,0,0&amp;vtp=1&amp;bbb=1"/>
          <p:cNvSpPr/>
          <p:nvPr/>
        </p:nvSpPr>
        <p:spPr>
          <a:xfrm>
            <a:off x="832104" y="2349015"/>
            <a:ext cx="10533888" cy="303530"/>
          </a:xfrm>
          <a:prstGeom prst="rect">
            <a:avLst/>
          </a:prstGeom>
          <a:noFill/>
          <a:ln/>
        </p:spPr>
        <p:txBody>
          <a:bodyPr wrap="none" lIns="0" tIns="0" rIns="0" bIns="0" rtlCol="0" anchor="t"/>
          <a:lstStyle/>
          <a:p>
            <a:pPr algn="l" latinLnBrk="1">
              <a:lnSpc>
                <a:spcPts val="26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下列说法中正确的是(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4" name="QC_4_AN.23_1#f7ababe85.bracket?vop=1&amp;pid=384ee955f&amp;color=0,0,0&amp;vpa=8&amp;vtp=1&amp;bbb=1"/>
          <p:cNvSpPr/>
          <p:nvPr/>
        </p:nvSpPr>
        <p:spPr>
          <a:xfrm>
            <a:off x="3401473" y="2345649"/>
            <a:ext cx="4968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BC</a:t>
            </a:r>
            <a:endParaRPr lang="en-US" altLang="zh-CN" dirty="0"/>
          </a:p>
        </p:txBody>
      </p:sp>
      <p:pic>
        <p:nvPicPr>
          <p:cNvPr id="5" name="QC_4_BD.22_3#f7ababe85?iti=3&amp;htil=1&amp;vop=1&amp;pid=384ee955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664208" y="2789125"/>
            <a:ext cx="950976"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22_4#f7ababe85?iti=4&amp;htil=1&amp;vop=1&amp;pid=384ee955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61104" y="2798269"/>
            <a:ext cx="1042416"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22_5#f7ababe85?iti=5&amp;htil=1&amp;vop=1&amp;pid=384ee955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29984" y="2972004"/>
            <a:ext cx="1371600"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22_6#f7ababe85?iti=6&amp;htil=1&amp;vop=1&amp;pid=384ee955f&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445752" y="2862276"/>
            <a:ext cx="1197864"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4_BD.22_7#f7ababe85?iti=3&amp;htil=1&amp;vop=1&amp;pid=384ee955f&amp;color=0,0,0&amp;vtp=1"/>
          <p:cNvSpPr/>
          <p:nvPr/>
        </p:nvSpPr>
        <p:spPr>
          <a:xfrm>
            <a:off x="1999202" y="4095701"/>
            <a:ext cx="280988" cy="310071"/>
          </a:xfrm>
          <a:prstGeom prst="rect">
            <a:avLst/>
          </a:prstGeom>
          <a:noFill/>
          <a:ln/>
        </p:spPr>
        <p:txBody>
          <a:bodyPr wrap="square" lIns="0" tIns="0" rIns="0" bIns="0" rtlCol="0" anchor="t"/>
          <a:lstStyle/>
          <a:p>
            <a:pPr algn="ctr" latinLnBrk="1">
              <a:lnSpc>
                <a:spcPct val="122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10" name="QC_4_BD.22_8#f7ababe85?iti=4&amp;htil=1&amp;vop=1&amp;pid=384ee955f&amp;color=0,0,0&amp;vtp=1"/>
          <p:cNvSpPr/>
          <p:nvPr/>
        </p:nvSpPr>
        <p:spPr>
          <a:xfrm>
            <a:off x="4641818" y="4095701"/>
            <a:ext cx="280988" cy="310071"/>
          </a:xfrm>
          <a:prstGeom prst="rect">
            <a:avLst/>
          </a:prstGeom>
          <a:noFill/>
          <a:ln/>
        </p:spPr>
        <p:txBody>
          <a:bodyPr wrap="square" lIns="0" tIns="0" rIns="0" bIns="0" rtlCol="0" anchor="t"/>
          <a:lstStyle/>
          <a:p>
            <a:pPr algn="ctr" latinLnBrk="1">
              <a:lnSpc>
                <a:spcPct val="122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11" name="QC_4_BD.22_9#f7ababe85?iti=5&amp;htil=1&amp;vop=1&amp;pid=384ee955f&amp;color=0,0,0&amp;vtp=1"/>
          <p:cNvSpPr/>
          <p:nvPr/>
        </p:nvSpPr>
        <p:spPr>
          <a:xfrm>
            <a:off x="7275290" y="4104844"/>
            <a:ext cx="280988" cy="310071"/>
          </a:xfrm>
          <a:prstGeom prst="rect">
            <a:avLst/>
          </a:prstGeom>
          <a:noFill/>
          <a:ln/>
        </p:spPr>
        <p:txBody>
          <a:bodyPr wrap="square" lIns="0" tIns="0" rIns="0" bIns="0" rtlCol="0" anchor="t"/>
          <a:lstStyle/>
          <a:p>
            <a:pPr algn="ctr" latinLnBrk="1">
              <a:lnSpc>
                <a:spcPct val="122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
        <p:nvSpPr>
          <p:cNvPr id="12" name="QC_4_BD.22_10#f7ababe85?iti=6&amp;htil=1&amp;vop=1&amp;pid=384ee955f&amp;color=0,0,0&amp;vtp=1"/>
          <p:cNvSpPr/>
          <p:nvPr/>
        </p:nvSpPr>
        <p:spPr>
          <a:xfrm>
            <a:off x="9904190" y="4095700"/>
            <a:ext cx="280988" cy="310071"/>
          </a:xfrm>
          <a:prstGeom prst="rect">
            <a:avLst/>
          </a:prstGeom>
          <a:noFill/>
          <a:ln/>
        </p:spPr>
        <p:txBody>
          <a:bodyPr wrap="square" lIns="0" tIns="0" rIns="0" bIns="0" rtlCol="0" anchor="t"/>
          <a:lstStyle/>
          <a:p>
            <a:pPr algn="ctr" latinLnBrk="1">
              <a:lnSpc>
                <a:spcPct val="122000"/>
              </a:lnSpc>
            </a:pPr>
            <a:r>
              <a:rPr lang="en-US" altLang="zh-CN" sz="1800" b="0" i="0" dirty="0">
                <a:solidFill>
                  <a:srgbClr val="000000"/>
                </a:solidFill>
                <a:latin typeface="微软雅黑" pitchFamily="34" charset="0"/>
                <a:ea typeface="微软雅黑" pitchFamily="34" charset="-122"/>
                <a:cs typeface="微软雅黑" pitchFamily="34" charset="-120"/>
              </a:rPr>
              <a:t>丁</a:t>
            </a:r>
            <a:endParaRPr lang="en-US" altLang="zh-CN" sz="1800" dirty="0"/>
          </a:p>
        </p:txBody>
      </p:sp>
      <mc:AlternateContent xmlns:mc="http://schemas.openxmlformats.org/markup-compatibility/2006">
        <mc:Choice xmlns:a14="http://schemas.microsoft.com/office/drawing/2010/main" Requires="a14">
          <p:sp>
            <p:nvSpPr>
              <p:cNvPr id="13" name="QC_4_BD.22_11#f7ababe85.choices?vop=1&amp;pid=384ee955f&amp;color=0,0,0&amp;vtp=1&amp;bbb=1&amp;hb=1"/>
              <p:cNvSpPr/>
              <p:nvPr/>
            </p:nvSpPr>
            <p:spPr>
              <a:xfrm>
                <a:off x="832104" y="4451999"/>
                <a:ext cx="10533888" cy="166878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图甲中滚筒洗衣机脱水时，湿衣服在竖直平面内做匀速圆周运动，在最高点更容易甩出水</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图乙中水流星通过最高点时水不流出，则此时桶底对水的压力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图丙中当火车以大于规定的速率转弯时，车轮对外轨有侧向压力</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图丁中一小朋友用竹竿挑着“蜂鸣器”在水平面内做匀速圆周运动，则竹竿对“蜂鸣器</a:t>
                </a:r>
                <a:r>
                  <a:rPr lang="en-US" altLang="zh-CN" sz="1800" b="0" i="0">
                    <a:solidFill>
                      <a:srgbClr val="000000"/>
                    </a:solidFill>
                    <a:latin typeface="微软雅黑" pitchFamily="34" charset="0"/>
                    <a:ea typeface="微软雅黑" pitchFamily="34" charset="-122"/>
                    <a:cs typeface="微软雅黑" pitchFamily="34" charset="-120"/>
                  </a:rPr>
                  <a:t>”的作用力方</a:t>
                </a:r>
              </a:p>
              <a:p>
                <a:pPr latinLnBrk="1">
                  <a:lnSpc>
                    <a:spcPts val="2500"/>
                  </a:lnSpc>
                </a:pPr>
                <a:r>
                  <a:rPr lang="en-US" altLang="zh-CN" b="0" i="0">
                    <a:solidFill>
                      <a:srgbClr val="000000"/>
                    </a:solidFill>
                    <a:latin typeface="微软雅黑" pitchFamily="34" charset="0"/>
                    <a:ea typeface="微软雅黑" pitchFamily="34" charset="-122"/>
                    <a:cs typeface="微软雅黑" pitchFamily="34" charset="-120"/>
                  </a:rPr>
                  <a:t>向竖直向上</a:t>
                </a:r>
                <a:endParaRPr lang="en-US" altLang="zh-CN" dirty="0"/>
              </a:p>
            </p:txBody>
          </p:sp>
        </mc:Choice>
        <mc:Fallback>
          <p:sp>
            <p:nvSpPr>
              <p:cNvPr id="13" name="QC_4_BD.22_11#f7ababe85.choices?vop=1&amp;pid=384ee955f&amp;color=0,0,0&amp;vtp=1&amp;bbb=1&amp;hb=1"/>
              <p:cNvSpPr>
                <a:spLocks noRot="1" noChangeAspect="1" noMove="1" noResize="1" noEditPoints="1" noAdjustHandles="1" noChangeArrowheads="1" noChangeShapeType="1" noTextEdit="1"/>
              </p:cNvSpPr>
              <p:nvPr/>
            </p:nvSpPr>
            <p:spPr>
              <a:xfrm>
                <a:off x="832104" y="4451999"/>
                <a:ext cx="10533888" cy="1668780"/>
              </a:xfrm>
              <a:prstGeom prst="rect">
                <a:avLst/>
              </a:prstGeom>
              <a:blipFill>
                <a:blip r:embed="rId7"/>
                <a:stretch>
                  <a:fillRect l="-1389" t="-2555" r="-116" b="-8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4_1#f7ababe85?vop=1&amp;pid=384ee955f&amp;color=0,0,0&amp;vtp=1&amp;bt=1&amp;bbb=1&amp;hb=1"/>
              <p:cNvSpPr/>
              <p:nvPr/>
            </p:nvSpPr>
            <p:spPr>
              <a:xfrm>
                <a:off x="832104" y="1512000"/>
                <a:ext cx="10533888" cy="3757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【解析】图甲中滚筒洗衣机的脱水筒匀速旋转，湿衣服在最高点和最低点时</a:t>
                </a:r>
                <a:r>
                  <a:rPr lang="en-US" altLang="zh-CN" sz="1800" b="0" i="0">
                    <a:solidFill>
                      <a:srgbClr val="000000"/>
                    </a:solidFill>
                    <a:latin typeface="微软雅黑" pitchFamily="34" charset="0"/>
                    <a:ea typeface="微软雅黑" pitchFamily="34" charset="-122"/>
                    <a:cs typeface="微软雅黑" pitchFamily="34" charset="-120"/>
                  </a:rPr>
                  <a:t>，附着在潮湿衣服上的水的重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力和衣服与水之间的附着力的合力提供水的向心力</a:t>
                </a:r>
                <a:r>
                  <a:rPr lang="en-US" altLang="zh-CN" sz="1800" b="0" i="0" dirty="0">
                    <a:solidFill>
                      <a:srgbClr val="000000"/>
                    </a:solidFill>
                    <a:latin typeface="微软雅黑" pitchFamily="34" charset="0"/>
                    <a:ea typeface="微软雅黑" pitchFamily="34" charset="-122"/>
                    <a:cs typeface="微软雅黑" pitchFamily="34" charset="-120"/>
                  </a:rPr>
                  <a:t>，在最高点有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，在最低点有</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，所以在最低点时，所需要附着力较大</a:t>
                </a:r>
                <a:r>
                  <a:rPr lang="en-US" altLang="zh-CN" sz="1800" b="0" i="0">
                    <a:solidFill>
                      <a:srgbClr val="000000"/>
                    </a:solidFill>
                    <a:latin typeface="微软雅黑" pitchFamily="34" charset="0"/>
                    <a:ea typeface="微软雅黑" pitchFamily="34" charset="-122"/>
                    <a:cs typeface="微软雅黑" pitchFamily="34" charset="-120"/>
                  </a:rPr>
                  <a:t>，水更容易被甩出</a:t>
                </a:r>
                <a:r>
                  <a:rPr lang="en-US" altLang="zh-CN" sz="1800" b="0" i="0">
                    <a:solidFill>
                      <a:srgbClr val="00A0AF"/>
                    </a:solidFill>
                    <a:latin typeface="微软雅黑" pitchFamily="34" charset="0"/>
                    <a:ea typeface="楷体" pitchFamily="34" charset="-122"/>
                    <a:cs typeface="微软雅黑" pitchFamily="34" charset="-120"/>
                  </a:rPr>
                  <a:t>（关键点离心运</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动的条件是指向圆心的合力不足以提供所需要的向心力</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；图乙中水流星通过最高点时水不流</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出</a:t>
                </a:r>
                <a:r>
                  <a:rPr lang="en-US" altLang="zh-CN" sz="1800" b="0" i="0" dirty="0">
                    <a:solidFill>
                      <a:srgbClr val="000000"/>
                    </a:solidFill>
                    <a:latin typeface="微软雅黑" pitchFamily="34" charset="0"/>
                    <a:ea typeface="微软雅黑" pitchFamily="34" charset="-122"/>
                    <a:cs typeface="微软雅黑" pitchFamily="34" charset="-120"/>
                  </a:rPr>
                  <a:t>，说明水和桶在最高点的速度满足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800" b="0" i="0" dirty="0">
                    <a:solidFill>
                      <a:srgbClr val="000000"/>
                    </a:solidFill>
                    <a:latin typeface="微软雅黑" pitchFamily="34" charset="0"/>
                    <a:ea typeface="微软雅黑" pitchFamily="34" charset="-122"/>
                    <a:cs typeface="微软雅黑" pitchFamily="34" charset="-120"/>
                  </a:rPr>
                  <a:t>，对水分析则有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B正确；图丙中当火车以大于规定的速率转弯时</a:t>
                </a:r>
                <a:r>
                  <a:rPr lang="en-US" altLang="zh-CN" sz="1800" b="0" i="0">
                    <a:solidFill>
                      <a:srgbClr val="000000"/>
                    </a:solidFill>
                    <a:latin typeface="微软雅黑" pitchFamily="34" charset="0"/>
                    <a:ea typeface="微软雅黑" pitchFamily="34" charset="-122"/>
                    <a:cs typeface="微软雅黑" pitchFamily="34" charset="-120"/>
                  </a:rPr>
                  <a:t>，火车所受重力和垂直于轨道斜面的支持力的合力不足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以提供所需的向心力</a:t>
                </a:r>
                <a:r>
                  <a:rPr lang="en-US" altLang="zh-CN" sz="1800" b="0" i="0" dirty="0">
                    <a:solidFill>
                      <a:srgbClr val="000000"/>
                    </a:solidFill>
                    <a:latin typeface="微软雅黑" pitchFamily="34" charset="0"/>
                    <a:ea typeface="微软雅黑" pitchFamily="34" charset="-122"/>
                    <a:cs typeface="微软雅黑" pitchFamily="34" charset="-120"/>
                  </a:rPr>
                  <a:t>，火车有离心趋势，车轮对外轨有侧向压力，故C正确</a:t>
                </a:r>
                <a:r>
                  <a:rPr lang="en-US" altLang="zh-CN" sz="1800" b="0" i="0">
                    <a:solidFill>
                      <a:srgbClr val="000000"/>
                    </a:solidFill>
                    <a:latin typeface="微软雅黑" pitchFamily="34" charset="0"/>
                    <a:ea typeface="微软雅黑" pitchFamily="34" charset="-122"/>
                    <a:cs typeface="微软雅黑" pitchFamily="34" charset="-120"/>
                  </a:rPr>
                  <a:t>；图丁中小朋友用竹竿挑着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蜂鸣器”在水平面内做匀速圆周运动，竹竿对“蜂鸣器”作用力的竖直分量与重力平衡</a:t>
                </a:r>
                <a:r>
                  <a:rPr lang="en-US" altLang="zh-CN" sz="1800" b="0" i="0">
                    <a:solidFill>
                      <a:srgbClr val="000000"/>
                    </a:solidFill>
                    <a:latin typeface="微软雅黑" pitchFamily="34" charset="0"/>
                    <a:ea typeface="微软雅黑" pitchFamily="34" charset="-122"/>
                    <a:cs typeface="微软雅黑" pitchFamily="34" charset="-120"/>
                  </a:rPr>
                  <a:t>，水平分量提供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所需的向心力</a:t>
                </a:r>
                <a:r>
                  <a:rPr lang="en-US" altLang="zh-CN" b="0" i="0" dirty="0">
                    <a:solidFill>
                      <a:srgbClr val="000000"/>
                    </a:solidFill>
                    <a:latin typeface="微软雅黑" pitchFamily="34" charset="0"/>
                    <a:ea typeface="微软雅黑" pitchFamily="34" charset="-122"/>
                    <a:cs typeface="微软雅黑" pitchFamily="34" charset="-120"/>
                  </a:rPr>
                  <a:t>，所以竹竿对“蜂鸣器”的作用力方向斜向上，故D错误.</a:t>
                </a:r>
                <a:endParaRPr lang="en-US" altLang="zh-CN" dirty="0"/>
              </a:p>
            </p:txBody>
          </p:sp>
        </mc:Choice>
        <mc:Fallback>
          <p:sp>
            <p:nvSpPr>
              <p:cNvPr id="2" name="QC_4_AS.24_1#f7ababe85?vop=1&amp;pid=384ee955f&amp;color=0,0,0&amp;vtp=1&amp;bt=1&amp;bbb=1&amp;hb=1"/>
              <p:cNvSpPr>
                <a:spLocks noRot="1" noChangeAspect="1" noMove="1" noResize="1" noEditPoints="1" noAdjustHandles="1" noChangeArrowheads="1" noChangeShapeType="1" noTextEdit="1"/>
              </p:cNvSpPr>
              <p:nvPr/>
            </p:nvSpPr>
            <p:spPr>
              <a:xfrm>
                <a:off x="832104" y="1512000"/>
                <a:ext cx="10533888" cy="3757930"/>
              </a:xfrm>
              <a:prstGeom prst="rect">
                <a:avLst/>
              </a:prstGeom>
              <a:blipFill>
                <a:blip r:embed="rId3"/>
                <a:stretch>
                  <a:fillRect l="-1389" r="-2546" b="-3896"/>
                </a:stretch>
              </a:blipFill>
              <a:ln/>
            </p:spPr>
            <p:txBody>
              <a:bodyPr/>
              <a:lstStyle/>
              <a:p>
                <a:r>
                  <a:rPr lang="zh-CN" altLang="en-US">
                    <a:noFill/>
                  </a:rPr>
                  <a:t> </a:t>
                </a:r>
              </a:p>
            </p:txBody>
          </p:sp>
        </mc:Fallback>
      </mc:AlternateContent>
      <p:sp>
        <p:nvSpPr>
          <p:cNvPr id="3" name="QC_4_AS.24_1#f7ababe85?vop=1&amp;pid=384ee955f&amp;color=0,0,0&amp;vtp=1&amp;bt=1&amp;bbb=1&amp;hb=1&amp;uw=1">
            <a:extLst>
              <a:ext uri="{FF2B5EF4-FFF2-40B4-BE49-F238E27FC236}">
                <a16:creationId xmlns:a16="http://schemas.microsoft.com/office/drawing/2014/main" id="{F68BB2F3-38D7-CFD5-1493-61C873A0C266}"/>
              </a:ext>
            </a:extLst>
          </p:cNvPr>
          <p:cNvSpPr/>
          <p:nvPr/>
        </p:nvSpPr>
        <p:spPr>
          <a:xfrm>
            <a:off x="4195255" y="2349977"/>
            <a:ext cx="548646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5_1#807458c8a?vop=1&amp;pid=384ee955f&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如图甲所示，一水平放置的内表面光滑对称“</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800" b="0" i="0" dirty="0">
                    <a:solidFill>
                      <a:srgbClr val="000000"/>
                    </a:solidFill>
                    <a:latin typeface="微软雅黑" pitchFamily="34" charset="0"/>
                    <a:ea typeface="微软雅黑" pitchFamily="34" charset="-122"/>
                    <a:cs typeface="微软雅黑" pitchFamily="34" charset="-120"/>
                  </a:rPr>
                  <a:t>”形二面体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𝐸𝐹</m:t>
                    </m:r>
                  </m:oMath>
                </a14:m>
                <a:r>
                  <a:rPr lang="en-US" altLang="zh-CN" sz="1800" b="0" i="0" dirty="0">
                    <a:solidFill>
                      <a:srgbClr val="000000"/>
                    </a:solidFill>
                    <a:latin typeface="微软雅黑" pitchFamily="34" charset="0"/>
                    <a:ea typeface="微软雅黑" pitchFamily="34" charset="-122"/>
                    <a:cs typeface="微软雅黑" pitchFamily="34" charset="-120"/>
                  </a:rPr>
                  <a:t>可绕其竖直中心轴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𝑂𝑂</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水平匀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速转动</a:t>
                </a:r>
                <a:r>
                  <a:rPr lang="en-US" altLang="zh-CN" sz="1800" b="0" i="0" dirty="0">
                    <a:solidFill>
                      <a:srgbClr val="000000"/>
                    </a:solidFill>
                    <a:latin typeface="微软雅黑" pitchFamily="34" charset="0"/>
                    <a:ea typeface="微软雅黑" pitchFamily="34" charset="-122"/>
                    <a:cs typeface="微软雅黑" pitchFamily="34" charset="-120"/>
                  </a:rPr>
                  <a:t>，其二面角为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120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，截面图如图乙所示.面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𝐴𝐵𝐶𝐷</m:t>
                    </m:r>
                  </m:oMath>
                </a14:m>
                <a:r>
                  <a:rPr lang="en-US" altLang="zh-CN" sz="1800" b="0" i="0" dirty="0">
                    <a:solidFill>
                      <a:srgbClr val="000000"/>
                    </a:solidFill>
                    <a:latin typeface="微软雅黑" pitchFamily="34" charset="0"/>
                    <a:ea typeface="微软雅黑" pitchFamily="34" charset="-122"/>
                    <a:cs typeface="微软雅黑" pitchFamily="34" charset="-120"/>
                  </a:rPr>
                  <a:t>和面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𝐶𝐷𝐸𝐹</m:t>
                    </m:r>
                  </m:oMath>
                </a14:m>
                <a:r>
                  <a:rPr lang="en-US" altLang="zh-CN" sz="1800" b="0" i="0" dirty="0">
                    <a:solidFill>
                      <a:srgbClr val="000000"/>
                    </a:solidFill>
                    <a:latin typeface="微软雅黑" pitchFamily="34" charset="0"/>
                    <a:ea typeface="微软雅黑" pitchFamily="34" charset="-122"/>
                    <a:cs typeface="微软雅黑" pitchFamily="34" charset="-120"/>
                  </a:rPr>
                  <a:t>的长和宽均为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距水平地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=1.1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，置于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中点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的小物体（视为质点）恰好在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面上没有发生相对滑动</a:t>
                </a:r>
                <a:r>
                  <a:rPr lang="en-US" altLang="zh-CN" sz="1800" b="0" i="0">
                    <a:solidFill>
                      <a:srgbClr val="000000"/>
                    </a:solidFill>
                    <a:latin typeface="微软雅黑" pitchFamily="34" charset="0"/>
                    <a:ea typeface="微软雅黑" pitchFamily="34" charset="-122"/>
                    <a:cs typeface="微软雅黑" pitchFamily="34" charset="-120"/>
                  </a:rPr>
                  <a:t>，取重力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5_1#807458c8a?vop=1&amp;pid=384ee955f&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042" b="-9091"/>
                </a:stretch>
              </a:blipFill>
              <a:ln/>
            </p:spPr>
            <p:txBody>
              <a:bodyPr/>
              <a:lstStyle/>
              <a:p>
                <a:r>
                  <a:rPr lang="zh-CN" altLang="en-US">
                    <a:noFill/>
                  </a:rPr>
                  <a:t> </a:t>
                </a:r>
              </a:p>
            </p:txBody>
          </p:sp>
        </mc:Fallback>
      </mc:AlternateContent>
      <p:pic>
        <p:nvPicPr>
          <p:cNvPr id="4" name="QC_4_BD.25_3#807458c8a?iti=7&amp;htil=1&amp;vop=1&amp;pid=384ee955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331720" y="3241232"/>
            <a:ext cx="2267712"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5_4#807458c8a?iti=8&amp;htil=1&amp;vop=1&amp;pid=384ee955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18704" y="3250376"/>
            <a:ext cx="1618488"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5_5#807458c8a?iti=7&amp;htil=1&amp;vop=1&amp;pid=384ee955f&amp;color=0,0,0&amp;vtp=1"/>
          <p:cNvSpPr/>
          <p:nvPr/>
        </p:nvSpPr>
        <p:spPr>
          <a:xfrm>
            <a:off x="3325082" y="505987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25_6#807458c8a?iti=8&amp;htil=1&amp;vop=1&amp;pid=384ee955f&amp;color=0,0,0&amp;vtp=1"/>
          <p:cNvSpPr/>
          <p:nvPr/>
        </p:nvSpPr>
        <p:spPr>
          <a:xfrm>
            <a:off x="8587454" y="506901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7_1#807458c8a.choices?vop=1&amp;pid=384ee955f&amp;color=0,0,0&amp;vtp=1&amp;bt=1&amp;bbb=1"/>
              <p:cNvSpPr/>
              <p:nvPr/>
            </p:nvSpPr>
            <p:spPr>
              <a:xfrm>
                <a:off x="832104" y="1512000"/>
                <a:ext cx="10533888" cy="15735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800" b="0" i="0" dirty="0">
                    <a:solidFill>
                      <a:srgbClr val="000000"/>
                    </a:solidFill>
                    <a:latin typeface="微软雅黑" pitchFamily="34" charset="0"/>
                    <a:ea typeface="微软雅黑" pitchFamily="34" charset="-122"/>
                    <a:cs typeface="微软雅黑" pitchFamily="34" charset="-120"/>
                  </a:rPr>
                  <a:t>”形二面体匀速转动的角速度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800" b="0" i="0" dirty="0">
                    <a:solidFill>
                      <a:srgbClr val="000000"/>
                    </a:solidFill>
                    <a:latin typeface="微软雅黑" pitchFamily="34" charset="0"/>
                    <a:ea typeface="微软雅黑" pitchFamily="34" charset="-122"/>
                    <a:cs typeface="微软雅黑" pitchFamily="34" charset="-120"/>
                  </a:rPr>
                  <a:t>”形二面体匀速转动的角速度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800" b="0" i="0" dirty="0">
                    <a:solidFill>
                      <a:srgbClr val="000000"/>
                    </a:solidFill>
                    <a:latin typeface="微软雅黑" pitchFamily="34" charset="0"/>
                    <a:ea typeface="微软雅黑" pitchFamily="34" charset="-122"/>
                    <a:cs typeface="微软雅黑" pitchFamily="34" charset="-120"/>
                  </a:rPr>
                  <a:t>”形二面体突然停止转动，小物体从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点离开二面体</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800" b="0" i="0" dirty="0">
                    <a:solidFill>
                      <a:srgbClr val="000000"/>
                    </a:solidFill>
                    <a:latin typeface="微软雅黑" pitchFamily="34" charset="0"/>
                    <a:ea typeface="微软雅黑" pitchFamily="34" charset="-122"/>
                    <a:cs typeface="微软雅黑" pitchFamily="34" charset="-120"/>
                  </a:rPr>
                  <a:t>”形二面体突然停止转动，小物体从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边离开二面体</a:t>
                </a:r>
                <a:endParaRPr lang="en-US" altLang="zh-CN" sz="1800" dirty="0"/>
              </a:p>
            </p:txBody>
          </p:sp>
        </mc:Choice>
        <mc:Fallback>
          <p:sp>
            <p:nvSpPr>
              <p:cNvPr id="2" name="QC_4_BD.27_1#807458c8a.choices?vop=1&amp;pid=384ee955f&amp;color=0,0,0&amp;vtp=1&amp;bt=1&amp;bbb=1"/>
              <p:cNvSpPr>
                <a:spLocks noRot="1" noChangeAspect="1" noMove="1" noResize="1" noEditPoints="1" noAdjustHandles="1" noChangeArrowheads="1" noChangeShapeType="1" noTextEdit="1"/>
              </p:cNvSpPr>
              <p:nvPr/>
            </p:nvSpPr>
            <p:spPr>
              <a:xfrm>
                <a:off x="832104" y="1512000"/>
                <a:ext cx="10533888" cy="1573530"/>
              </a:xfrm>
              <a:prstGeom prst="rect">
                <a:avLst/>
              </a:prstGeom>
              <a:blipFill>
                <a:blip r:embed="rId3"/>
                <a:stretch>
                  <a:fillRect l="-1389" t="-388" b="-930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AS.28_1#807458c8a?vop=1&amp;pid=384ee955f&amp;color=0,0,0&amp;vtp=1&amp;bbb=1&amp;hb=1"/>
              <p:cNvSpPr/>
              <p:nvPr/>
            </p:nvSpPr>
            <p:spPr>
              <a:xfrm>
                <a:off x="832104" y="3088832"/>
                <a:ext cx="10533888" cy="27990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【解析】小物体恰好在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𝐴𝐵𝐶𝐷</m:t>
                    </m:r>
                  </m:oMath>
                </a14:m>
                <a:r>
                  <a:rPr lang="en-US" altLang="zh-CN" sz="1800" b="0" i="0" dirty="0">
                    <a:solidFill>
                      <a:srgbClr val="000000"/>
                    </a:solidFill>
                    <a:latin typeface="微软雅黑" pitchFamily="34" charset="0"/>
                    <a:ea typeface="微软雅黑" pitchFamily="34" charset="-122"/>
                    <a:cs typeface="微软雅黑" pitchFamily="34" charset="-120"/>
                  </a:rPr>
                  <a:t>面上没有发生相对滑动，根据受力分析可得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（说明：指向圆心的力提供向心力）</a:t>
                </a:r>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，B</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V</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形二面体突然停止转动，物体做类平抛运动</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补充：沿初速度方向做匀速直线运动</a:t>
                </a:r>
                <a:r>
                  <a:rPr lang="en-US" altLang="zh-CN" sz="1800" b="0" i="0">
                    <a:solidFill>
                      <a:srgbClr val="00A0AF"/>
                    </a:solidFill>
                    <a:latin typeface="微软雅黑" pitchFamily="34" charset="0"/>
                    <a:ea typeface="楷体" pitchFamily="34" charset="-122"/>
                    <a:cs typeface="微软雅黑" pitchFamily="34" charset="-120"/>
                  </a:rPr>
                  <a:t>，沿斜</a:t>
                </a:r>
              </a:p>
              <a:p>
                <a:pPr latinLnBrk="1">
                  <a:lnSpc>
                    <a:spcPts val="3100"/>
                  </a:lnSpc>
                </a:pPr>
                <a:r>
                  <a:rPr lang="en-US" altLang="zh-CN" sz="1800" b="0" i="0">
                    <a:solidFill>
                      <a:srgbClr val="00A0AF"/>
                    </a:solidFill>
                    <a:latin typeface="微软雅黑" pitchFamily="34" charset="0"/>
                    <a:ea typeface="楷体" pitchFamily="34" charset="-122"/>
                    <a:cs typeface="微软雅黑" pitchFamily="34" charset="-120"/>
                  </a:rPr>
                  <a:t>面向下做匀加速直线运动</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，设小物体在二面体上运动的时间为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，运动的初速度大小为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，加速度大小</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𝑃𝐴</m:t>
                    </m:r>
                  </m:oMath>
                </a14:m>
                <a:r>
                  <a:rPr lang="en-US" altLang="zh-CN" sz="1800" b="0" i="0" dirty="0">
                    <a:solidFill>
                      <a:srgbClr val="000000"/>
                    </a:solidFill>
                    <a:latin typeface="微软雅黑" pitchFamily="34" charset="0"/>
                    <a:ea typeface="微软雅黑" pitchFamily="34" charset="-122"/>
                    <a:cs typeface="微软雅黑" pitchFamily="34" charset="-120"/>
                  </a:rPr>
                  <a:t>方向运动的距离为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𝐴𝐷</m:t>
                    </m:r>
                  </m:oMath>
                </a14:m>
                <a:r>
                  <a:rPr lang="en-US" altLang="zh-CN" sz="1800" b="0" i="0" dirty="0">
                    <a:solidFill>
                      <a:srgbClr val="000000"/>
                    </a:solidFill>
                    <a:latin typeface="微软雅黑" pitchFamily="34" charset="0"/>
                    <a:ea typeface="微软雅黑" pitchFamily="34" charset="-122"/>
                    <a:cs typeface="微软雅黑" pitchFamily="34" charset="-120"/>
                  </a:rPr>
                  <a:t>方向向下运动的距离为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×0.1×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，所以小</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物体从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边离开二面体，故C错误，D正确.</a:t>
                </a:r>
                <a:endParaRPr lang="en-US" altLang="zh-CN" dirty="0"/>
              </a:p>
            </p:txBody>
          </p:sp>
        </mc:Choice>
        <mc:Fallback>
          <p:sp>
            <p:nvSpPr>
              <p:cNvPr id="3" name="QC_4_AS.28_1#807458c8a?vop=1&amp;pid=384ee955f&amp;color=0,0,0&amp;vtp=1&amp;bbb=1&amp;hb=1"/>
              <p:cNvSpPr>
                <a:spLocks noRot="1" noChangeAspect="1" noMove="1" noResize="1" noEditPoints="1" noAdjustHandles="1" noChangeArrowheads="1" noChangeShapeType="1" noTextEdit="1"/>
              </p:cNvSpPr>
              <p:nvPr/>
            </p:nvSpPr>
            <p:spPr>
              <a:xfrm>
                <a:off x="832104" y="3088832"/>
                <a:ext cx="10533888" cy="2799080"/>
              </a:xfrm>
              <a:prstGeom prst="rect">
                <a:avLst/>
              </a:prstGeom>
              <a:blipFill>
                <a:blip r:embed="rId4"/>
                <a:stretch>
                  <a:fillRect l="-1389" t="-218" r="-521" b="-4793"/>
                </a:stretch>
              </a:blipFill>
              <a:ln/>
            </p:spPr>
            <p:txBody>
              <a:bodyPr/>
              <a:lstStyle/>
              <a:p>
                <a:r>
                  <a:rPr lang="zh-CN" altLang="en-US">
                    <a:noFill/>
                  </a:rPr>
                  <a:t> </a:t>
                </a:r>
              </a:p>
            </p:txBody>
          </p:sp>
        </mc:Fallback>
      </mc:AlternateContent>
      <p:sp>
        <p:nvSpPr>
          <p:cNvPr id="4" name="QC_4_AN.26_1#807458c8a.bracket?vop=1&amp;pid=384ee955f&amp;color=0,0,0&amp;vpa=9&amp;vtp=1&amp;bbb=1&amp;answeroption=BD">
            <a:extLst>
              <a:ext uri="{FF2B5EF4-FFF2-40B4-BE49-F238E27FC236}">
                <a16:creationId xmlns:a16="http://schemas.microsoft.com/office/drawing/2014/main" id="{8A447752-C807-B34B-9BB5-441D9EE9E77C}"/>
              </a:ext>
            </a:extLst>
          </p:cNvPr>
          <p:cNvSpPr txBox="1"/>
          <p:nvPr/>
        </p:nvSpPr>
        <p:spPr>
          <a:xfrm>
            <a:off x="705104" y="1999680"/>
            <a:ext cx="359073" cy="430887"/>
          </a:xfrm>
          <a:prstGeom prst="rect">
            <a:avLst/>
          </a:prstGeom>
          <a:noFill/>
        </p:spPr>
        <p:txBody>
          <a:bodyPr vert="horz" wrap="none" lIns="0" tIns="0" rIns="0" bIns="0" rtlCol="0">
            <a:spAutoFit/>
          </a:bodyPr>
          <a:lstStyle/>
          <a:p>
            <a:r>
              <a:rPr lang="zh-CN" altLang="en-US" sz="2800" b="1">
                <a:solidFill>
                  <a:srgbClr val="FF0000"/>
                </a:solidFill>
                <a:latin typeface="华文细黑" panose="02010600040101010101" pitchFamily="2" charset="-122"/>
              </a:rPr>
              <a:t>√</a:t>
            </a:r>
          </a:p>
        </p:txBody>
      </p:sp>
      <p:sp>
        <p:nvSpPr>
          <p:cNvPr id="5" name="QC_4_AN.26_2#807458c8a.bracket?vop=1&amp;pid=384ee955f&amp;color=0,0,0&amp;vpa=9&amp;vtp=1&amp;bbb=1&amp;answeroption=BD">
            <a:extLst>
              <a:ext uri="{FF2B5EF4-FFF2-40B4-BE49-F238E27FC236}">
                <a16:creationId xmlns:a16="http://schemas.microsoft.com/office/drawing/2014/main" id="{89475804-8F11-F736-99CA-BA5B4301FF01}"/>
              </a:ext>
            </a:extLst>
          </p:cNvPr>
          <p:cNvSpPr txBox="1"/>
          <p:nvPr/>
        </p:nvSpPr>
        <p:spPr>
          <a:xfrm>
            <a:off x="705104" y="2760410"/>
            <a:ext cx="622300" cy="426720"/>
          </a:xfrm>
          <a:prstGeom prst="rect">
            <a:avLst/>
          </a:prstGeom>
          <a:noFill/>
        </p:spPr>
        <p:txBody>
          <a:bodyPr vert="horz" lIns="0" tIns="0" rIns="0" bIns="0" rtlCol="0">
            <a:spAutoFit/>
          </a:bodyPr>
          <a:lstStyle/>
          <a:p>
            <a:r>
              <a:rPr lang="zh-CN" altLang="en-US" sz="2800" b="1">
                <a:solidFill>
                  <a:srgbClr val="FF0000"/>
                </a:solidFill>
                <a:latin typeface="华文细黑" panose="02010600040101010101" pitchFamily="2" charset="-122"/>
              </a:rPr>
              <a:t>√</a:t>
            </a:r>
          </a:p>
        </p:txBody>
      </p:sp>
      <p:sp>
        <p:nvSpPr>
          <p:cNvPr id="6" name="QC_4_AS.28_1#807458c8a?vop=1&amp;pid=384ee955f&amp;color=0,0,0&amp;vtp=1&amp;bbb=1&amp;hb=1&amp;uw=1">
            <a:extLst>
              <a:ext uri="{FF2B5EF4-FFF2-40B4-BE49-F238E27FC236}">
                <a16:creationId xmlns:a16="http://schemas.microsoft.com/office/drawing/2014/main" id="{A58DF445-D418-C743-E4A2-2C764B5FC05B}"/>
              </a:ext>
            </a:extLst>
          </p:cNvPr>
          <p:cNvSpPr/>
          <p:nvPr/>
        </p:nvSpPr>
        <p:spPr>
          <a:xfrm>
            <a:off x="6229922" y="3085435"/>
            <a:ext cx="3687191" cy="4004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4_AS.28_1#807458c8a?vop=1&amp;pid=384ee955f&amp;color=0,0,0&amp;vtp=1&amp;bbb=1&amp;hb=1&amp;uw=1">
            <a:extLst>
              <a:ext uri="{FF2B5EF4-FFF2-40B4-BE49-F238E27FC236}">
                <a16:creationId xmlns:a16="http://schemas.microsoft.com/office/drawing/2014/main" id="{D68070E7-F6B2-B131-D8C9-B686E6FAF933}"/>
              </a:ext>
            </a:extLst>
          </p:cNvPr>
          <p:cNvSpPr/>
          <p:nvPr/>
        </p:nvSpPr>
        <p:spPr>
          <a:xfrm>
            <a:off x="832104" y="3480722"/>
            <a:ext cx="2642743"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4_AS.28_1#807458c8a?vop=1&amp;pid=384ee955f&amp;color=0,0,0&amp;vtp=1&amp;bbb=1&amp;hb=1&amp;uw=1">
            <a:extLst>
              <a:ext uri="{FF2B5EF4-FFF2-40B4-BE49-F238E27FC236}">
                <a16:creationId xmlns:a16="http://schemas.microsoft.com/office/drawing/2014/main" id="{DCF2BDAC-5D73-2746-694D-872AEB59653F}"/>
              </a:ext>
            </a:extLst>
          </p:cNvPr>
          <p:cNvSpPr/>
          <p:nvPr/>
        </p:nvSpPr>
        <p:spPr>
          <a:xfrm>
            <a:off x="4856417" y="3923635"/>
            <a:ext cx="1828863" cy="4004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bg/>
                                          </p:spTgt>
                                        </p:tgtEl>
                                        <p:attrNameLst>
                                          <p:attrName>style.visibility</p:attrName>
                                        </p:attrNameLst>
                                      </p:cBhvr>
                                      <p:to>
                                        <p:strVal val="visible"/>
                                      </p:to>
                                    </p:set>
                                    <p:anim calcmode="lin" valueType="num">
                                      <p:cBhvr additive="base">
                                        <p:cTn id="4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6">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0" end="0"/>
                                            </p:txEl>
                                          </p:spTgt>
                                        </p:tgtEl>
                                        <p:attrNameLst>
                                          <p:attrName>style.visibility</p:attrName>
                                        </p:attrNameLst>
                                      </p:cBhvr>
                                      <p:to>
                                        <p:strVal val="visible"/>
                                      </p:to>
                                    </p:set>
                                    <p:anim calcmode="lin" valueType="num">
                                      <p:cBhvr additive="base">
                                        <p:cTn id="5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
                                            <p:bg/>
                                          </p:spTgt>
                                        </p:tgtEl>
                                        <p:attrNameLst>
                                          <p:attrName>style.visibility</p:attrName>
                                        </p:attrNameLst>
                                      </p:cBhvr>
                                      <p:to>
                                        <p:strVal val="visible"/>
                                      </p:to>
                                    </p:set>
                                    <p:anim calcmode="lin" valueType="num">
                                      <p:cBhvr additive="base">
                                        <p:cTn id="6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8">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
                                            <p:txEl>
                                              <p:pRg st="0" end="0"/>
                                            </p:txEl>
                                          </p:spTgt>
                                        </p:tgtEl>
                                        <p:attrNameLst>
                                          <p:attrName>style.visibility</p:attrName>
                                        </p:attrNameLst>
                                      </p:cBhvr>
                                      <p:to>
                                        <p:strVal val="visible"/>
                                      </p:to>
                                    </p:set>
                                    <p:anim calcmode="lin" valueType="num">
                                      <p:cBhvr additive="base">
                                        <p:cTn id="6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p:bldP spid="5" grpId="0" build="p"/>
      <p:bldP spid="6" grpId="0" build="p" animBg="1"/>
      <p:bldP spid="7" grpId="0" build="p" animBg="1"/>
      <p:bldP spid="8"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C_4_BD.29_1#d39b6e06e?htil=8&amp;vop=1&amp;pid=384ee955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18921" y="1594296"/>
            <a:ext cx="1554480"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9_2#d39b6e06e?htil=8&amp;vop=1&amp;pid=384ee955f&amp;color=0,0,0&amp;vtp=1&amp;bt=1&amp;bbb=1&amp;hb=1"/>
              <p:cNvSpPr/>
              <p:nvPr/>
            </p:nvSpPr>
            <p:spPr>
              <a:xfrm>
                <a:off x="832104" y="1512000"/>
                <a:ext cx="885139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如图所示的装置可绕竖直轴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转动，两细绳与可视为质点的小球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连接后分别系于</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两点，装置静止时细绳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水平，细绳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与竖直方向的夹角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，已知小球的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，细绳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9_2#d39b6e06e?htil=8&amp;vop=1&amp;pid=384ee955f&amp;color=0,0,0&amp;vtp=1&amp;bt=1&amp;bbb=1&amp;hb=1"/>
              <p:cNvSpPr>
                <a:spLocks noRot="1" noChangeAspect="1" noMove="1" noResize="1" noEditPoints="1" noAdjustHandles="1" noChangeArrowheads="1" noChangeShapeType="1" noTextEdit="1"/>
              </p:cNvSpPr>
              <p:nvPr/>
            </p:nvSpPr>
            <p:spPr>
              <a:xfrm>
                <a:off x="832104" y="1512000"/>
                <a:ext cx="8851392" cy="1608455"/>
              </a:xfrm>
              <a:prstGeom prst="rect">
                <a:avLst/>
              </a:prstGeom>
              <a:blipFill>
                <a:blip r:embed="rId4"/>
                <a:stretch>
                  <a:fillRect l="-1653" r="-413" b="-9091"/>
                </a:stretch>
              </a:blipFill>
              <a:ln/>
            </p:spPr>
            <p:txBody>
              <a:bodyPr/>
              <a:lstStyle/>
              <a:p>
                <a:r>
                  <a:rPr lang="zh-CN" altLang="en-US">
                    <a:noFill/>
                  </a:rPr>
                  <a:t> </a:t>
                </a:r>
              </a:p>
            </p:txBody>
          </p:sp>
        </mc:Fallback>
      </mc:AlternateContent>
      <p:sp>
        <p:nvSpPr>
          <p:cNvPr id="4" name="QC_4_AN.30_1#d39b6e06e.bracket?vop=1&amp;pid=384ee955f&amp;color=0,0,0&amp;vpa=10&amp;vtp=1&amp;bbb=1"/>
          <p:cNvSpPr/>
          <p:nvPr/>
        </p:nvSpPr>
        <p:spPr>
          <a:xfrm>
            <a:off x="5942933" y="27559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ACD</a:t>
            </a:r>
            <a:endParaRPr lang="en-US" altLang="zh-CN" dirty="0"/>
          </a:p>
        </p:txBody>
      </p:sp>
      <mc:AlternateContent xmlns:mc="http://schemas.openxmlformats.org/markup-compatibility/2006">
        <mc:Choice xmlns:a14="http://schemas.microsoft.com/office/drawing/2010/main" Requires="a14">
          <p:sp>
            <p:nvSpPr>
              <p:cNvPr id="5" name="QC_4_BD.29_3#d39b6e06e.choices?htil=8&amp;vop=1&amp;pid=384ee955f&amp;color=0,0,0&amp;vtp=1&amp;bbb=1"/>
              <p:cNvSpPr/>
              <p:nvPr/>
            </p:nvSpPr>
            <p:spPr>
              <a:xfrm>
                <a:off x="832104" y="3114232"/>
                <a:ext cx="8851392" cy="16338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当装置匀速转动的角速度为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绳中的拉力大小为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装置转动时，转动越快，</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绳中的拉力越大</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绳刚好竖直时，装置匀速转动的角速度为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当装置转动足够快时，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绳中的拉力与角速度的平方成正比</a:t>
                </a:r>
                <a:endParaRPr lang="en-US" altLang="zh-CN" sz="1800" dirty="0"/>
              </a:p>
            </p:txBody>
          </p:sp>
        </mc:Choice>
        <mc:Fallback>
          <p:sp>
            <p:nvSpPr>
              <p:cNvPr id="5" name="QC_4_BD.29_3#d39b6e06e.choices?htil=8&amp;vop=1&amp;pid=384ee955f&amp;color=0,0,0&amp;vtp=1&amp;bbb=1"/>
              <p:cNvSpPr>
                <a:spLocks noRot="1" noChangeAspect="1" noMove="1" noResize="1" noEditPoints="1" noAdjustHandles="1" noChangeArrowheads="1" noChangeShapeType="1" noTextEdit="1"/>
              </p:cNvSpPr>
              <p:nvPr/>
            </p:nvSpPr>
            <p:spPr>
              <a:xfrm>
                <a:off x="832104" y="3114232"/>
                <a:ext cx="8851392" cy="1633855"/>
              </a:xfrm>
              <a:prstGeom prst="rect">
                <a:avLst/>
              </a:prstGeom>
              <a:blipFill>
                <a:blip r:embed="rId5"/>
                <a:stretch>
                  <a:fillRect l="-1653" b="-85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4_EX.31_1#d39b6e06e?htil=9&amp;vop=1&amp;pid=384ee955f&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02012" y="1594296"/>
            <a:ext cx="1984248"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EX.31_2#d39b6e06e?htil=9&amp;vop=1&amp;pid=384ee955f&amp;color=0,0,0&amp;vtp=1&amp;bt=1&amp;bbb=1&amp;hs=1"/>
          <p:cNvSpPr/>
          <p:nvPr/>
        </p:nvSpPr>
        <p:spPr>
          <a:xfrm>
            <a:off x="832104" y="1512000"/>
            <a:ext cx="8421624" cy="363855"/>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endParaRPr lang="en-US" altLang="zh-CN" sz="1800" dirty="0"/>
          </a:p>
        </p:txBody>
      </p:sp>
      <mc:AlternateContent xmlns:mc="http://schemas.openxmlformats.org/markup-compatibility/2006">
        <mc:Choice xmlns:a14="http://schemas.microsoft.com/office/drawing/2010/main" Requires="a14">
          <p:sp>
            <p:nvSpPr>
              <p:cNvPr id="4" name="QC_4_EX.31_3#d39b6e06e?htil=9&amp;vop=1&amp;pid=384ee955f&amp;color=0,0,0&amp;vtp=1&amp;bbb=1&amp;hb=1&amp;hs=1"/>
              <p:cNvSpPr/>
              <p:nvPr/>
            </p:nvSpPr>
            <p:spPr>
              <a:xfrm>
                <a:off x="832104" y="1878522"/>
                <a:ext cx="8421624" cy="1646555"/>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较小时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楷体" pitchFamily="34" charset="-122"/>
                    <a:cs typeface="微软雅黑" pitchFamily="34" charset="-120"/>
                  </a:rPr>
                  <a:t>上均有拉力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楷体" pitchFamily="34" charset="-122"/>
                    <a:cs typeface="微软雅黑" pitchFamily="34" charset="-120"/>
                  </a:rPr>
                  <a:t>与竖直轴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楷体" pitchFamily="34" charset="-122"/>
                    <a:cs typeface="微软雅黑" pitchFamily="34" charset="-120"/>
                  </a:rPr>
                  <a:t>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见解析</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楷体" pitchFamily="34" charset="-122"/>
                    <a:cs typeface="微软雅黑" pitchFamily="34" charset="-120"/>
                  </a:rPr>
                  <a:t>上拉力恰好为</a:t>
                </a:r>
                <a:r>
                  <a:rPr lang="en-US" altLang="zh-CN" sz="1800" b="0" i="0" dirty="0">
                    <a:solidFill>
                      <a:srgbClr val="000000"/>
                    </a:solidFill>
                    <a:latin typeface="微软雅黑" pitchFamily="34" charset="0"/>
                    <a:ea typeface="微软雅黑" pitchFamily="34" charset="-122"/>
                    <a:cs typeface="微软雅黑" pitchFamily="34" charset="-120"/>
                  </a:rPr>
                  <a:t>0，</a:t>
                </a:r>
                <a:r>
                  <a:rPr lang="en-US" altLang="zh-CN" sz="1800"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楷体" pitchFamily="34" charset="-122"/>
                    <a:cs typeface="微软雅黑" pitchFamily="34" charset="-120"/>
                  </a:rPr>
                  <a:t>与竖直轴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楷体" pitchFamily="34" charset="-122"/>
                    <a:cs typeface="微软雅黑" pitchFamily="34" charset="-120"/>
                  </a:rPr>
                  <a:t>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a:p>
                <a:pPr latinLnBrk="1">
                  <a:lnSpc>
                    <a:spcPts val="35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&lt;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楷体" pitchFamily="34" charset="-122"/>
                    <a:cs typeface="微软雅黑" pitchFamily="34" charset="-120"/>
                  </a:rPr>
                  <a:t>拉力为</a:t>
                </a:r>
                <a:r>
                  <a:rPr lang="en-US" altLang="zh-CN" sz="1800" b="0" i="0" dirty="0">
                    <a:solidFill>
                      <a:srgbClr val="000000"/>
                    </a:solidFill>
                    <a:latin typeface="微软雅黑" pitchFamily="34" charset="0"/>
                    <a:ea typeface="微软雅黑" pitchFamily="34" charset="-122"/>
                    <a:cs typeface="微软雅黑" pitchFamily="34" charset="-120"/>
                  </a:rPr>
                  <a:t>0（</a:t>
                </a:r>
                <a:r>
                  <a:rPr lang="en-US" altLang="zh-CN" sz="1800"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楷体" pitchFamily="34" charset="-122"/>
                    <a:cs typeface="微软雅黑" pitchFamily="34" charset="-120"/>
                  </a:rPr>
                  <a:t>松弛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楷体" pitchFamily="34" charset="-122"/>
                    <a:cs typeface="微软雅黑" pitchFamily="34" charset="-120"/>
                  </a:rPr>
                  <a:t>与竖直轴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的夹角</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大于</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且小于</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sz="100" dirty="0"/>
              </a:p>
            </p:txBody>
          </p:sp>
        </mc:Choice>
        <mc:Fallback>
          <p:sp>
            <p:nvSpPr>
              <p:cNvPr id="4" name="QC_4_EX.31_3#d39b6e06e?htil=9&amp;vop=1&amp;pid=384ee955f&amp;color=0,0,0&amp;vtp=1&amp;bbb=1&amp;hb=1&amp;hs=1"/>
              <p:cNvSpPr>
                <a:spLocks noRot="1" noChangeAspect="1" noMove="1" noResize="1" noEditPoints="1" noAdjustHandles="1" noChangeArrowheads="1" noChangeShapeType="1" noTextEdit="1"/>
              </p:cNvSpPr>
              <p:nvPr/>
            </p:nvSpPr>
            <p:spPr>
              <a:xfrm>
                <a:off x="832104" y="1878522"/>
                <a:ext cx="8421624" cy="1646555"/>
              </a:xfrm>
              <a:prstGeom prst="rect">
                <a:avLst/>
              </a:prstGeom>
              <a:blipFill>
                <a:blip r:embed="rId4"/>
                <a:stretch>
                  <a:fillRect l="-1738" r="-652" b="-888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31_3#d39b6e06e?htil=9&amp;vop=1&amp;pid=384ee955f&amp;color=0,0,0&amp;vtp=1&amp;bbb=1&amp;hb=1&amp;hs=1">
                <a:extLst>
                  <a:ext uri="{FF2B5EF4-FFF2-40B4-BE49-F238E27FC236}">
                    <a16:creationId xmlns:a16="http://schemas.microsoft.com/office/drawing/2014/main" id="{865174F3-DB9B-FC7F-935F-EA90679C52A5}"/>
                  </a:ext>
                </a:extLst>
              </p:cNvPr>
              <p:cNvSpPr/>
              <p:nvPr/>
            </p:nvSpPr>
            <p:spPr>
              <a:xfrm>
                <a:off x="827992" y="3525077"/>
                <a:ext cx="10536017" cy="1214755"/>
              </a:xfrm>
              <a:prstGeom prst="rect">
                <a:avLst/>
              </a:prstGeom>
              <a:noFill/>
              <a:ln/>
            </p:spPr>
            <p:txBody>
              <a:bodyPr wrap="none" lIns="0" tIns="0" rIns="0" bIns="0" rtlCol="0" anchor="t"/>
              <a:lstStyle/>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见解析</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楷体" pitchFamily="34" charset="-122"/>
                    <a:cs typeface="微软雅黑" pitchFamily="34" charset="-120"/>
                  </a:rPr>
                  <a:t>竖直且拉力恰好为</a:t>
                </a:r>
                <a:r>
                  <a:rPr lang="en-US" altLang="zh-CN" sz="1800" b="0" i="0" dirty="0">
                    <a:solidFill>
                      <a:srgbClr val="000000"/>
                    </a:solidFill>
                    <a:latin typeface="微软雅黑" pitchFamily="34" charset="0"/>
                    <a:ea typeface="微软雅黑" pitchFamily="34" charset="-122"/>
                    <a:cs typeface="微软雅黑" pitchFamily="34" charset="-120"/>
                  </a:rPr>
                  <a:t>0，</a:t>
                </a:r>
                <a:r>
                  <a:rPr lang="en-US" altLang="zh-CN" sz="1800"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楷体" pitchFamily="34" charset="-122"/>
                    <a:cs typeface="微软雅黑" pitchFamily="34" charset="-120"/>
                  </a:rPr>
                  <a:t>与竖直轴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的夹角为</a:t>
                </a:r>
              </a:p>
              <a:p>
                <a:pPr latinLnBrk="1">
                  <a:lnSpc>
                    <a:spcPts val="33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继续增大</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绳</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中又出现拉力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两绳拉力均增大</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sz="100" dirty="0"/>
              </a:p>
            </p:txBody>
          </p:sp>
        </mc:Choice>
        <mc:Fallback>
          <p:sp>
            <p:nvSpPr>
              <p:cNvPr id="5" name="QC_4_EX.31_3#d39b6e06e?htil=9&amp;vop=1&amp;pid=384ee955f&amp;color=0,0,0&amp;vtp=1&amp;bbb=1&amp;hb=1&amp;hs=1">
                <a:extLst>
                  <a:ext uri="{FF2B5EF4-FFF2-40B4-BE49-F238E27FC236}">
                    <a16:creationId xmlns:a16="http://schemas.microsoft.com/office/drawing/2014/main" id="{865174F3-DB9B-FC7F-935F-EA90679C52A5}"/>
                  </a:ext>
                </a:extLst>
              </p:cNvPr>
              <p:cNvSpPr>
                <a:spLocks noRot="1" noChangeAspect="1" noMove="1" noResize="1" noEditPoints="1" noAdjustHandles="1" noChangeArrowheads="1" noChangeShapeType="1" noTextEdit="1"/>
              </p:cNvSpPr>
              <p:nvPr/>
            </p:nvSpPr>
            <p:spPr>
              <a:xfrm>
                <a:off x="827992" y="3525077"/>
                <a:ext cx="10536017" cy="1214755"/>
              </a:xfrm>
              <a:prstGeom prst="rect">
                <a:avLst/>
              </a:prstGeom>
              <a:blipFill>
                <a:blip r:embed="rId5"/>
                <a:stretch>
                  <a:fillRect l="-810" b="-11500"/>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2_1#d39b6e06e?vop=1&amp;pid=384ee955f&amp;color=0,0,0&amp;vtp=1&amp;bt=1&amp;bbb=1&amp;hb=1"/>
              <p:cNvSpPr/>
              <p:nvPr/>
            </p:nvSpPr>
            <p:spPr>
              <a:xfrm>
                <a:off x="832104" y="1512000"/>
                <a:ext cx="10533888" cy="4013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【解析】由几何关系知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由零逐渐增大，判断各绳中拉力情况：</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较小时，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绳中都有拉力，小球受力分析如图甲所示，则有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𝑙</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入数据得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（定值），随着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逐渐增大，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绳中拉力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oMath>
                </a14:m>
                <a:r>
                  <a:rPr lang="en-US" altLang="zh-CN" sz="1800" b="0" i="0" dirty="0">
                    <a:solidFill>
                      <a:srgbClr val="000000"/>
                    </a:solidFill>
                    <a:latin typeface="微软雅黑" pitchFamily="34" charset="0"/>
                    <a:ea typeface="微软雅黑" pitchFamily="34" charset="-122"/>
                    <a:cs typeface="微软雅黑" pitchFamily="34" charset="-120"/>
                  </a:rPr>
                  <a:t>不变，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绳中拉力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逐渐减小至0</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说明：</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𝐴𝐶</m:t>
                    </m:r>
                  </m:oMath>
                </a14:m>
                <a:r>
                  <a:rPr lang="en-US" altLang="zh-CN" sz="1800" b="0" i="0" dirty="0">
                    <a:solidFill>
                      <a:srgbClr val="00A0AF"/>
                    </a:solidFill>
                    <a:latin typeface="微软雅黑" pitchFamily="34" charset="0"/>
                    <a:ea typeface="楷体" pitchFamily="34" charset="-122"/>
                    <a:cs typeface="微软雅黑" pitchFamily="34" charset="-120"/>
                  </a:rPr>
                  <a:t>绳的拉力在竖直方向的分力始终等于重力且与竖直方向夹角不变，可得</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绳拉力不变</a:t>
                </a:r>
                <a:r>
                  <a:rPr lang="en-US" altLang="zh-CN" sz="1800" b="0" i="0">
                    <a:solidFill>
                      <a:srgbClr val="00A0AF"/>
                    </a:solidFill>
                    <a:latin typeface="微软雅黑" pitchFamily="34" charset="0"/>
                    <a:ea typeface="楷体" pitchFamily="34" charset="-122"/>
                    <a:cs typeface="微软雅黑" pitchFamily="34" charset="-120"/>
                  </a:rPr>
                  <a:t>，而向</a:t>
                </a:r>
              </a:p>
              <a:p>
                <a:pPr latinLnBrk="1">
                  <a:lnSpc>
                    <a:spcPts val="4900"/>
                  </a:lnSpc>
                </a:pPr>
                <a:r>
                  <a:rPr lang="en-US" altLang="zh-CN" sz="1800" b="0" i="0">
                    <a:solidFill>
                      <a:srgbClr val="00A0AF"/>
                    </a:solidFill>
                    <a:latin typeface="微软雅黑" pitchFamily="34" charset="0"/>
                    <a:ea typeface="楷体" pitchFamily="34" charset="-122"/>
                    <a:cs typeface="微软雅黑" pitchFamily="34" charset="-120"/>
                  </a:rPr>
                  <a:t>心力变大</a:t>
                </a:r>
                <a:r>
                  <a:rPr lang="en-US" altLang="zh-CN" sz="1800" b="0" i="0" dirty="0">
                    <a:solidFill>
                      <a:srgbClr val="00A0AF"/>
                    </a:solidFill>
                    <a:latin typeface="微软雅黑" pitchFamily="34" charset="0"/>
                    <a:ea typeface="楷体" pitchFamily="34" charset="-122"/>
                    <a:cs typeface="微软雅黑" pitchFamily="34" charset="-120"/>
                  </a:rPr>
                  <a:t>，故</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𝐴𝐵</m:t>
                    </m:r>
                  </m:oMath>
                </a14:m>
                <a:r>
                  <a:rPr lang="en-US" altLang="zh-CN" sz="1800" b="0" i="0" dirty="0">
                    <a:solidFill>
                      <a:srgbClr val="00A0AF"/>
                    </a:solidFill>
                    <a:latin typeface="微软雅黑" pitchFamily="34" charset="0"/>
                    <a:ea typeface="楷体" pitchFamily="34" charset="-122"/>
                    <a:cs typeface="微软雅黑" pitchFamily="34" charset="-120"/>
                  </a:rPr>
                  <a:t>绳拉力变小）</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时，可得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𝑙</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den>
                        </m:f>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&lt;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，故A正确，B错误；随着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继续增大，小球会飞起，</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绳会松弛，</a:t>
                </a:r>
                <a:r>
                  <a:rPr lang="en-US" altLang="zh-CN" sz="1800" b="0" i="0">
                    <a:solidFill>
                      <a:srgbClr val="000000"/>
                    </a:solidFill>
                    <a:latin typeface="微软雅黑" pitchFamily="34" charset="0"/>
                    <a:ea typeface="微软雅黑" pitchFamily="34" charset="-122"/>
                    <a:cs typeface="微软雅黑" pitchFamily="34" charset="-120"/>
                  </a:rPr>
                  <a:t>直至竖直，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此过程中小球受力分析如图乙所示</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𝑙</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绳刚好竖直时，由几何关系知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继续增大，竖直的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绳中也开始有拉力，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绳中拉力进一步增大，小球受力分析如图丙所示</a:t>
                </a:r>
                <a:r>
                  <a:rPr lang="en-US" altLang="zh-CN" sz="1800" b="0" i="0">
                    <a:solidFill>
                      <a:srgbClr val="000000"/>
                    </a:solidFill>
                    <a:latin typeface="微软雅黑" pitchFamily="34" charset="0"/>
                    <a:ea typeface="微软雅黑" pitchFamily="34" charset="-122"/>
                    <a:cs typeface="微软雅黑" pitchFamily="34" charset="-120"/>
                  </a:rPr>
                  <a:t>，则有</a:t>
                </a:r>
              </a:p>
              <a:p>
                <a:pPr latinLnBrk="1">
                  <a:lnSpc>
                    <a:spcPct val="150000"/>
                  </a:lnSpc>
                </a:pPr>
                <a:endParaRPr lang="en-US" altLang="zh-CN" dirty="0"/>
              </a:p>
            </p:txBody>
          </p:sp>
        </mc:Choice>
        <mc:Fallback>
          <p:sp>
            <p:nvSpPr>
              <p:cNvPr id="2" name="QC_4_AS.32_1#d39b6e06e?vop=1&amp;pid=384ee955f&amp;color=0,0,0&amp;vtp=1&amp;bt=1&amp;bbb=1&amp;hb=1"/>
              <p:cNvSpPr>
                <a:spLocks noRot="1" noChangeAspect="1" noMove="1" noResize="1" noEditPoints="1" noAdjustHandles="1" noChangeArrowheads="1" noChangeShapeType="1" noTextEdit="1"/>
              </p:cNvSpPr>
              <p:nvPr/>
            </p:nvSpPr>
            <p:spPr>
              <a:xfrm>
                <a:off x="832104" y="1512000"/>
                <a:ext cx="10533888" cy="4013200"/>
              </a:xfrm>
              <a:prstGeom prst="rect">
                <a:avLst/>
              </a:prstGeom>
              <a:blipFill>
                <a:blip r:embed="rId3"/>
                <a:stretch>
                  <a:fillRect l="-1389" r="-2315" b="-2432"/>
                </a:stretch>
              </a:blipFill>
              <a:ln/>
            </p:spPr>
            <p:txBody>
              <a:bodyPr/>
              <a:lstStyle/>
              <a:p>
                <a:r>
                  <a:rPr lang="zh-CN" altLang="en-US">
                    <a:noFill/>
                  </a:rPr>
                  <a:t> </a:t>
                </a:r>
              </a:p>
            </p:txBody>
          </p:sp>
        </mc:Fallback>
      </mc:AlternateContent>
      <p:sp>
        <p:nvSpPr>
          <p:cNvPr id="9" name="QC_4_AS.32_1#d39b6e06e?vop=1&amp;pid=384ee955f&amp;color=0,0,0&amp;vtp=1&amp;bt=1&amp;bbb=1&amp;hb=1&amp;uw=1">
            <a:extLst>
              <a:ext uri="{FF2B5EF4-FFF2-40B4-BE49-F238E27FC236}">
                <a16:creationId xmlns:a16="http://schemas.microsoft.com/office/drawing/2014/main" id="{AC6E1292-1987-030B-DDBC-0916179579F0}"/>
              </a:ext>
            </a:extLst>
          </p:cNvPr>
          <p:cNvSpPr/>
          <p:nvPr/>
        </p:nvSpPr>
        <p:spPr>
          <a:xfrm>
            <a:off x="4055047" y="2349977"/>
            <a:ext cx="6838505"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a1482fe65.fixed?pid=d578276dd&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第六章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圆周运动</a:t>
            </a:r>
            <a:endParaRPr lang="en-US" altLang="zh-CN" sz="4400" dirty="0"/>
          </a:p>
        </p:txBody>
      </p:sp>
      <p:sp>
        <p:nvSpPr>
          <p:cNvPr id="3" name="C_2_BD#a1482fe65.fixed?pid=d578276dd&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全章上分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2_1#d39b6e06e?vop=1&amp;pid=384ee955f&amp;color=0,0,0&amp;vtp=1&amp;bt=1&amp;bbb=1&amp;hb=1">
                <a:extLst>
                  <a:ext uri="{FF2B5EF4-FFF2-40B4-BE49-F238E27FC236}">
                    <a16:creationId xmlns:a16="http://schemas.microsoft.com/office/drawing/2014/main" id="{A8E349BD-7046-A992-6D13-7FA5CCBF6B6B}"/>
                  </a:ext>
                </a:extLst>
              </p:cNvPr>
              <p:cNvSpPr/>
              <p:nvPr/>
            </p:nvSpPr>
            <p:spPr>
              <a:xfrm>
                <a:off x="832104" y="1512000"/>
                <a:ext cx="10533888" cy="786130"/>
              </a:xfrm>
              <a:prstGeom prst="rect">
                <a:avLst/>
              </a:prstGeom>
              <a:noFill/>
              <a:ln/>
            </p:spPr>
            <p:txBody>
              <a:bodyPr wrap="none" lIns="0" tIns="0" rIns="0" bIns="0" rtlCol="0" anchor="t"/>
              <a:lstStyle/>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𝑙</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m:rPr>
                            <m:sty m:val="p"/>
                          </m:rPr>
                          <a:rPr lang="en-US" altLang="zh-CN" sz="1800" b="0" i="0">
                            <a:solidFill>
                              <a:srgbClr val="000000"/>
                            </a:solidFill>
                            <a:latin typeface="Cambria Math" pitchFamily="34" charset="0"/>
                            <a:ea typeface="Cambria Math" pitchFamily="34" charset="-122"/>
                            <a:cs typeface="Cambria Math" pitchFamily="34" charset="-120"/>
                          </a:rPr>
                          <m:t>T</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，故当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rad</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，总有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绳中的拉力与角速度的平方成正比，故D正确.</a:t>
                </a:r>
                <a:endParaRPr lang="en-US" altLang="zh-CN" dirty="0"/>
              </a:p>
            </p:txBody>
          </p:sp>
        </mc:Choice>
        <mc:Fallback>
          <p:sp>
            <p:nvSpPr>
              <p:cNvPr id="2" name="QC_4_AS.32_1#d39b6e06e?vop=1&amp;pid=384ee955f&amp;color=0,0,0&amp;vtp=1&amp;bt=1&amp;bbb=1&amp;hb=1">
                <a:extLst>
                  <a:ext uri="{FF2B5EF4-FFF2-40B4-BE49-F238E27FC236}">
                    <a16:creationId xmlns:a16="http://schemas.microsoft.com/office/drawing/2014/main" id="{A8E349BD-7046-A992-6D13-7FA5CCBF6B6B}"/>
                  </a:ext>
                </a:extLst>
              </p:cNvPr>
              <p:cNvSpPr>
                <a:spLocks noRot="1" noChangeAspect="1" noMove="1" noResize="1" noEditPoints="1" noAdjustHandles="1" noChangeArrowheads="1" noChangeShapeType="1" noTextEdit="1"/>
              </p:cNvSpPr>
              <p:nvPr/>
            </p:nvSpPr>
            <p:spPr>
              <a:xfrm>
                <a:off x="832104" y="1512000"/>
                <a:ext cx="10533888" cy="786130"/>
              </a:xfrm>
              <a:prstGeom prst="rect">
                <a:avLst/>
              </a:prstGeom>
              <a:blipFill>
                <a:blip r:embed="rId2"/>
                <a:stretch>
                  <a:fillRect l="-1389" r="-463" b="-17829"/>
                </a:stretch>
              </a:blipFill>
              <a:ln/>
            </p:spPr>
            <p:txBody>
              <a:bodyPr/>
              <a:lstStyle/>
              <a:p>
                <a:r>
                  <a:rPr lang="zh-CN" altLang="en-US">
                    <a:noFill/>
                  </a:rPr>
                  <a:t> </a:t>
                </a:r>
              </a:p>
            </p:txBody>
          </p:sp>
        </mc:Fallback>
      </mc:AlternateContent>
      <p:pic>
        <p:nvPicPr>
          <p:cNvPr id="3" name="QC_4_AS.32_3#d39b6e06e?iti=9&amp;htil=1&amp;vop=1&amp;pid=384ee955f&amp;color=0,0,0&amp;tib=255,255,255&amp;vtp=1" descr="preencoded.png">
            <a:extLst>
              <a:ext uri="{FF2B5EF4-FFF2-40B4-BE49-F238E27FC236}">
                <a16:creationId xmlns:a16="http://schemas.microsoft.com/office/drawing/2014/main" id="{FDB59E03-FA6A-D496-C9ED-F893D9D54C2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157984" y="2608007"/>
            <a:ext cx="859536" cy="777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AS.32_4#d39b6e06e?iti=10&amp;htil=1&amp;vop=1&amp;pid=384ee955f&amp;color=0,0,0&amp;tib=255,255,255&amp;vtp=1" descr="preencoded.png">
            <a:extLst>
              <a:ext uri="{FF2B5EF4-FFF2-40B4-BE49-F238E27FC236}">
                <a16:creationId xmlns:a16="http://schemas.microsoft.com/office/drawing/2014/main" id="{EF228CF3-33FE-347A-7FC5-07BABDED7F2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824728" y="2571433"/>
            <a:ext cx="530352"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AS.32_5#d39b6e06e?iti=11&amp;htil=1&amp;vop=1&amp;pid=384ee955f&amp;color=0,0,0&amp;tib=255,255,255&amp;vtp=1" descr="preencoded.png">
            <a:extLst>
              <a:ext uri="{FF2B5EF4-FFF2-40B4-BE49-F238E27FC236}">
                <a16:creationId xmlns:a16="http://schemas.microsoft.com/office/drawing/2014/main" id="{0546BA59-DAB3-A022-2489-DBC197BC80D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226296" y="2434272"/>
            <a:ext cx="768096"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AS.32_6#d39b6e06e?iti=9&amp;htil=1&amp;vop=1&amp;pid=384ee955f&amp;color=0,0,0&amp;vtp=1">
            <a:extLst>
              <a:ext uri="{FF2B5EF4-FFF2-40B4-BE49-F238E27FC236}">
                <a16:creationId xmlns:a16="http://schemas.microsoft.com/office/drawing/2014/main" id="{EE27AE78-4068-AC28-8251-34EAE4C1CF78}"/>
              </a:ext>
            </a:extLst>
          </p:cNvPr>
          <p:cNvSpPr/>
          <p:nvPr/>
        </p:nvSpPr>
        <p:spPr>
          <a:xfrm>
            <a:off x="2447258" y="3512247"/>
            <a:ext cx="280987"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AS.32_7#d39b6e06e?iti=10&amp;htil=1&amp;vop=1&amp;pid=384ee955f&amp;color=0,0,0&amp;vtp=1">
            <a:extLst>
              <a:ext uri="{FF2B5EF4-FFF2-40B4-BE49-F238E27FC236}">
                <a16:creationId xmlns:a16="http://schemas.microsoft.com/office/drawing/2014/main" id="{CCC0AA93-5038-FBA4-97CE-AA73B8408F73}"/>
              </a:ext>
            </a:extLst>
          </p:cNvPr>
          <p:cNvSpPr/>
          <p:nvPr/>
        </p:nvSpPr>
        <p:spPr>
          <a:xfrm>
            <a:off x="5949410" y="3512249"/>
            <a:ext cx="280987"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8" name="QC_4_AS.32_8#d39b6e06e?iti=11&amp;htil=1&amp;vop=1&amp;pid=384ee955f&amp;color=0,0,0&amp;vtp=1">
            <a:extLst>
              <a:ext uri="{FF2B5EF4-FFF2-40B4-BE49-F238E27FC236}">
                <a16:creationId xmlns:a16="http://schemas.microsoft.com/office/drawing/2014/main" id="{8EB5D92D-EDF0-C829-7562-7D4B5EB76434}"/>
              </a:ext>
            </a:extLst>
          </p:cNvPr>
          <p:cNvSpPr/>
          <p:nvPr/>
        </p:nvSpPr>
        <p:spPr>
          <a:xfrm>
            <a:off x="9469850" y="3512248"/>
            <a:ext cx="280987" cy="367665"/>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Tree>
    <p:extLst>
      <p:ext uri="{BB962C8B-B14F-4D97-AF65-F5344CB8AC3E}">
        <p14:creationId xmlns:p14="http://schemas.microsoft.com/office/powerpoint/2010/main" val="384518407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3_BD#0c47dfeb2?pid=a1482fe65&amp;color=0,0,0&amp;vtp=1&amp;bt=1&amp;bbb=1"/>
          <p:cNvSpPr/>
          <p:nvPr/>
        </p:nvSpPr>
        <p:spPr>
          <a:xfrm>
            <a:off x="832104" y="1508760"/>
            <a:ext cx="10533888" cy="849376"/>
          </a:xfrm>
          <a:prstGeom prst="rect">
            <a:avLst/>
          </a:prstGeom>
          <a:noFill/>
          <a:ln/>
        </p:spPr>
        <p:txBody>
          <a:bodyPr wrap="none" lIns="0" tIns="0" rIns="0" bIns="0" rtlCol="0" anchor="t"/>
          <a:lstStyle/>
          <a:p>
            <a:pPr algn="l"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三、非选择题（本题共4小题，共40分）</a:t>
            </a:r>
            <a:endParaRPr lang="en-US" altLang="zh-CN" sz="2200" dirty="0"/>
          </a:p>
        </p:txBody>
      </p:sp>
      <mc:AlternateContent xmlns:mc="http://schemas.openxmlformats.org/markup-compatibility/2006">
        <mc:Choice xmlns:a14="http://schemas.microsoft.com/office/drawing/2010/main" Requires="a14">
          <p:sp>
            <p:nvSpPr>
              <p:cNvPr id="3" name="QO_4_BD.33_1#a160da511?vop=1&amp;pid=0c47dfeb2&amp;color=0,0,0&amp;vtp=1&amp;bbb=1&amp;hb=1"/>
              <p:cNvSpPr/>
              <p:nvPr/>
            </p:nvSpPr>
            <p:spPr>
              <a:xfrm>
                <a:off x="832104" y="2008625"/>
                <a:ext cx="10533888"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）某实验小组用如图甲所示的装置探究向心力大小与半径、角速度、质量的关系.滑块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套在水平杆上</a:t>
                </a:r>
                <a:r>
                  <a:rPr lang="en-US" altLang="zh-CN" sz="1800" b="0" i="0" dirty="0">
                    <a:solidFill>
                      <a:srgbClr val="000000"/>
                    </a:solidFill>
                    <a:latin typeface="微软雅黑" pitchFamily="34" charset="0"/>
                    <a:ea typeface="微软雅黑" pitchFamily="34" charset="-122"/>
                    <a:cs typeface="微软雅黑" pitchFamily="34" charset="-120"/>
                  </a:rPr>
                  <a:t>，随杆一起绕竖直杆做匀速圆周运动，力传感器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通过一细绳连接滑块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，用来测量细绳拉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，该小组认为细绳拉力的大小等于向心力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的大小.滑块上固定一遮光片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，图示位置滑块正上方有一光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电门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固定在铁架台的横杆上.滑块每经过光电门一次</a:t>
                </a:r>
                <a:r>
                  <a:rPr lang="en-US" altLang="zh-CN" sz="1800" b="0" i="0">
                    <a:solidFill>
                      <a:srgbClr val="000000"/>
                    </a:solidFill>
                    <a:latin typeface="微软雅黑" pitchFamily="34" charset="0"/>
                    <a:ea typeface="微软雅黑" pitchFamily="34" charset="-122"/>
                    <a:cs typeface="微软雅黑" pitchFamily="34" charset="-120"/>
                  </a:rPr>
                  <a:t>，利用力传感器和光电门经过计算后就同时获得一组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向心力大小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oMath>
                </a14:m>
                <a:r>
                  <a:rPr lang="en-US" altLang="zh-CN" b="0" i="0" dirty="0">
                    <a:solidFill>
                      <a:srgbClr val="000000"/>
                    </a:solidFill>
                    <a:latin typeface="微软雅黑" pitchFamily="34" charset="0"/>
                    <a:ea typeface="微软雅黑" pitchFamily="34" charset="-122"/>
                    <a:cs typeface="微软雅黑" pitchFamily="34" charset="-120"/>
                  </a:rPr>
                  <a:t>和角速度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的数据.</a:t>
                </a:r>
                <a:endParaRPr lang="en-US" altLang="zh-CN" dirty="0"/>
              </a:p>
            </p:txBody>
          </p:sp>
        </mc:Choice>
        <mc:Fallback>
          <p:sp>
            <p:nvSpPr>
              <p:cNvPr id="3" name="QO_4_BD.33_1#a160da511?vop=1&amp;pid=0c47dfeb2&amp;color=0,0,0&amp;vtp=1&amp;bbb=1&amp;hb=1"/>
              <p:cNvSpPr>
                <a:spLocks noRot="1" noChangeAspect="1" noMove="1" noResize="1" noEditPoints="1" noAdjustHandles="1" noChangeArrowheads="1" noChangeShapeType="1" noTextEdit="1"/>
              </p:cNvSpPr>
              <p:nvPr/>
            </p:nvSpPr>
            <p:spPr>
              <a:xfrm>
                <a:off x="832104" y="2008625"/>
                <a:ext cx="10533888" cy="2027555"/>
              </a:xfrm>
              <a:prstGeom prst="rect">
                <a:avLst/>
              </a:prstGeom>
              <a:blipFill>
                <a:blip r:embed="rId3"/>
                <a:stretch>
                  <a:fillRect l="-1389" r="-1273" b="-6907"/>
                </a:stretch>
              </a:blipFill>
              <a:ln/>
            </p:spPr>
            <p:txBody>
              <a:bodyPr/>
              <a:lstStyle/>
              <a:p>
                <a:r>
                  <a:rPr lang="zh-CN" altLang="en-US">
                    <a:noFill/>
                  </a:rPr>
                  <a:t> </a:t>
                </a:r>
              </a:p>
            </p:txBody>
          </p:sp>
        </mc:Fallback>
      </mc:AlternateContent>
      <p:pic>
        <p:nvPicPr>
          <p:cNvPr id="4" name="QO_4_BD.33_3#a160da511?iti=12&amp;htil=1&amp;vop=1&amp;pid=0c47dfeb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04872" y="4202049"/>
            <a:ext cx="2103120"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33_4#a160da511?iti=13&amp;htil=1&amp;vop=1&amp;pid=0c47dfeb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65008" y="4147185"/>
            <a:ext cx="1325880"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33_5#a160da511?iti=12&amp;htil=1&amp;vop=1&amp;pid=0c47dfeb2&amp;color=0,0,0&amp;vtp=1"/>
          <p:cNvSpPr/>
          <p:nvPr/>
        </p:nvSpPr>
        <p:spPr>
          <a:xfrm>
            <a:off x="3315938" y="5334889"/>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O_4_BD.33_6#a160da511?iti=13&amp;htil=1&amp;vop=1&amp;pid=0c47dfeb2&amp;color=0,0,0&amp;vtp=1"/>
          <p:cNvSpPr/>
          <p:nvPr/>
        </p:nvSpPr>
        <p:spPr>
          <a:xfrm>
            <a:off x="8587454" y="5325745"/>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34_1#01ff7c3c4?vop=1&amp;pid=a160da511&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本实验采用的科学方法是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填选项前的字母）.</a:t>
            </a:r>
            <a:endParaRPr lang="en-US" altLang="zh-CN" sz="1800" dirty="0">
              <a:solidFill>
                <a:srgbClr val="000000"/>
              </a:solidFill>
            </a:endParaRPr>
          </a:p>
        </p:txBody>
      </p:sp>
      <p:sp>
        <p:nvSpPr>
          <p:cNvPr id="3" name="QC_5_AN.35_1#01ff7c3c4.blank?vop=1&amp;pid=a160da511&amp;color=0,0,0&amp;vpa=11&amp;vtp=1"/>
          <p:cNvSpPr/>
          <p:nvPr/>
        </p:nvSpPr>
        <p:spPr>
          <a:xfrm>
            <a:off x="3917410"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p:sp>
        <p:nvSpPr>
          <p:cNvPr id="4" name="QC_5_BD.34_2#01ff7c3c4.choices?vop=1&amp;pid=a160da511&amp;color=0,0,0&amp;vtp=1&amp;bbb=1"/>
          <p:cNvSpPr/>
          <p:nvPr/>
        </p:nvSpPr>
        <p:spPr>
          <a:xfrm>
            <a:off x="832104" y="1917763"/>
            <a:ext cx="10533888" cy="360680"/>
          </a:xfrm>
          <a:prstGeom prst="rect">
            <a:avLst/>
          </a:prstGeom>
          <a:noFill/>
          <a:ln/>
        </p:spPr>
        <p:txBody>
          <a:bodyPr wrap="none" lIns="0" tIns="0" rIns="0" bIns="0" rtlCol="0" anchor="t"/>
          <a:lstStyle/>
          <a:p>
            <a:pPr latinLnBrk="1">
              <a:lnSpc>
                <a:spcPts val="3200"/>
              </a:lnSpc>
              <a:tabLst>
                <a:tab pos="2592197" algn="l"/>
                <a:tab pos="5146294" algn="l"/>
                <a:tab pos="77130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理想实验法</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等效替代法</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控制变量法</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建立物理模型法</a:t>
            </a:r>
            <a:endParaRPr lang="en-US" altLang="zh-CN" sz="1800" dirty="0">
              <a:solidFill>
                <a:srgbClr val="000000"/>
              </a:solidFill>
            </a:endParaRPr>
          </a:p>
        </p:txBody>
      </p:sp>
      <p:sp>
        <p:nvSpPr>
          <p:cNvPr id="5" name="QC_5_AS.36_1#01ff7c3c4?vop=1&amp;pid=a160da511&amp;color=0,0,0&amp;vtp=1&amp;bbb=1"/>
          <p:cNvSpPr/>
          <p:nvPr/>
        </p:nvSpPr>
        <p:spPr>
          <a:xfrm>
            <a:off x="832104" y="229425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【解析】本实验采用的科学方法是控制变量法，故C正确.</a:t>
            </a:r>
            <a:endParaRPr lang="en-US" altLang="zh-CN" sz="1800" dirty="0">
              <a:solidFill>
                <a:srgbClr val="000000"/>
              </a:solidFill>
            </a:endParaRPr>
          </a:p>
        </p:txBody>
      </p:sp>
      <p:sp>
        <p:nvSpPr>
          <p:cNvPr id="6" name="QB_5_BD.37_1#e10fad1b8?vop=1&amp;pid=a160da511&amp;color=0,0,0&amp;vtp=1&amp;bbb=1"/>
          <p:cNvSpPr/>
          <p:nvPr/>
        </p:nvSpPr>
        <p:spPr>
          <a:xfrm>
            <a:off x="832104" y="2710243"/>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（2）为探究向心力大小跟角速度的关系，</a:t>
            </a:r>
            <a:r>
              <a:rPr lang="en-US" altLang="zh-CN" sz="1800" b="0" i="0">
                <a:solidFill>
                  <a:srgbClr val="000000"/>
                </a:solidFill>
                <a:latin typeface="微软雅黑" pitchFamily="34" charset="0"/>
                <a:ea typeface="微软雅黑" pitchFamily="34" charset="-122"/>
                <a:cs typeface="微软雅黑" pitchFamily="34" charset="-120"/>
              </a:rPr>
              <a:t>实验中需要保持滑块的</a:t>
            </a:r>
            <a:r>
              <a:rPr lang="en-US" altLang="zh-CN" sz="1800" i="0">
                <a:solidFill>
                  <a:srgbClr val="000000"/>
                </a:solidFill>
                <a:latin typeface="SimSun" pitchFamily="34" charset="0"/>
                <a:ea typeface="SimSun" pitchFamily="34" charset="-122"/>
                <a:cs typeface="SimSun" pitchFamily="34" charset="-120"/>
              </a:rPr>
              <a:t>______</a:t>
            </a:r>
            <a:r>
              <a:rPr lang="en-US" altLang="zh-CN" sz="1800" b="0" i="0" dirty="0">
                <a:solidFill>
                  <a:srgbClr val="000000"/>
                </a:solidFill>
                <a:latin typeface="微软雅黑" pitchFamily="34" charset="0"/>
                <a:ea typeface="微软雅黑" pitchFamily="34" charset="-122"/>
                <a:cs typeface="微软雅黑" pitchFamily="34" charset="-120"/>
              </a:rPr>
              <a:t>和转动的半径不变.</a:t>
            </a:r>
            <a:endParaRPr lang="en-US" altLang="zh-CN" sz="1800" dirty="0">
              <a:solidFill>
                <a:srgbClr val="000000"/>
              </a:solidFill>
            </a:endParaRPr>
          </a:p>
        </p:txBody>
      </p:sp>
      <p:sp>
        <p:nvSpPr>
          <p:cNvPr id="7" name="QB_5_AN.38_1#e10fad1b8.blank?vop=1&amp;pid=a160da511&amp;color=0,0,0&amp;vpa=12&amp;vtp=1&amp;bbb=1"/>
          <p:cNvSpPr/>
          <p:nvPr/>
        </p:nvSpPr>
        <p:spPr>
          <a:xfrm>
            <a:off x="7371810" y="2668333"/>
            <a:ext cx="623888"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质量</a:t>
            </a:r>
            <a:endParaRPr lang="en-US" altLang="zh-CN" dirty="0">
              <a:solidFill>
                <a:srgbClr val="FF0000"/>
              </a:solidFill>
            </a:endParaRPr>
          </a:p>
        </p:txBody>
      </p:sp>
      <p:sp>
        <p:nvSpPr>
          <p:cNvPr id="8" name="QB_5_AS.39_1#e10fad1b8?vop=1&amp;pid=a160da511&amp;color=0,0,0&amp;vtp=1&amp;bbb=1"/>
          <p:cNvSpPr/>
          <p:nvPr/>
        </p:nvSpPr>
        <p:spPr>
          <a:xfrm>
            <a:off x="832104" y="308673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【解析】为探究向心力大小跟角速度的关系，实验中需要保持滑块的质量和转动的半径不变.</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9" name="QB_5_BD.40_1#8c7a3c361?vop=1&amp;pid=a160da511&amp;color=0,0,0&amp;vtp=1&amp;bbb=1&amp;hb=1"/>
              <p:cNvSpPr/>
              <p:nvPr/>
            </p:nvSpPr>
            <p:spPr>
              <a:xfrm>
                <a:off x="832104" y="346075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（3）已知滑块旋转半径为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，旋转过程中每次遮光片经过光电门时的遮光时间都为</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，滑块上固定的遮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光片宽度为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𝑑</m:t>
                    </m:r>
                  </m:oMath>
                </a14:m>
                <a:r>
                  <a:rPr lang="en-US" altLang="zh-CN" b="0" i="0" dirty="0">
                    <a:solidFill>
                      <a:srgbClr val="000000"/>
                    </a:solidFill>
                    <a:latin typeface="微软雅黑" pitchFamily="34" charset="0"/>
                    <a:ea typeface="微软雅黑" pitchFamily="34" charset="-122"/>
                    <a:cs typeface="微软雅黑" pitchFamily="34" charset="-120"/>
                  </a:rPr>
                  <a:t>，则角速度</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𝜔</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i="0">
                    <a:solidFill>
                      <a:srgbClr val="000000"/>
                    </a:solidFill>
                    <a:latin typeface="SimSun" pitchFamily="34" charset="0"/>
                    <a:ea typeface="SimSun" pitchFamily="34" charset="-122"/>
                    <a:cs typeface="SimSun" pitchFamily="34" charset="-120"/>
                  </a:rPr>
                  <a:t>_</a:t>
                </a:r>
                <a:r>
                  <a:rPr lang="en-US" altLang="zh-CN" i="0" dirty="0">
                    <a:solidFill>
                      <a:srgbClr val="000000"/>
                    </a:solidFill>
                    <a:latin typeface="SimSun" pitchFamily="34" charset="0"/>
                    <a:ea typeface="SimSun" pitchFamily="34" charset="-122"/>
                    <a:cs typeface="SimSun" pitchFamily="34" charset="-120"/>
                  </a:rPr>
                  <a:t>____</a:t>
                </a:r>
                <a:r>
                  <a:rPr lang="en-US" altLang="zh-CN"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Δ</m:t>
                    </m:r>
                    <m:r>
                      <a:rPr lang="en-US" altLang="zh-CN" b="0" i="0" smtClean="0">
                        <a:solidFill>
                          <a:srgbClr val="000000"/>
                        </a:solidFill>
                        <a:latin typeface="Cambria Math" pitchFamily="34" charset="0"/>
                        <a:ea typeface="Cambria Math" pitchFamily="34" charset="-122"/>
                        <a:cs typeface="Cambria Math" pitchFamily="34" charset="-120"/>
                      </a:rPr>
                      <m:t>𝑡</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表示）.</a:t>
                </a:r>
                <a:endParaRPr lang="en-US" altLang="zh-CN" dirty="0">
                  <a:solidFill>
                    <a:srgbClr val="000000"/>
                  </a:solidFill>
                </a:endParaRPr>
              </a:p>
            </p:txBody>
          </p:sp>
        </mc:Choice>
        <mc:Fallback>
          <p:sp>
            <p:nvSpPr>
              <p:cNvPr id="9" name="QB_5_BD.40_1#8c7a3c361?vop=1&amp;pid=a160da511&amp;color=0,0,0&amp;vtp=1&amp;bbb=1&amp;hb=1"/>
              <p:cNvSpPr>
                <a:spLocks noRot="1" noChangeAspect="1" noMove="1" noResize="1" noEditPoints="1" noAdjustHandles="1" noChangeArrowheads="1" noChangeShapeType="1" noTextEdit="1"/>
              </p:cNvSpPr>
              <p:nvPr/>
            </p:nvSpPr>
            <p:spPr>
              <a:xfrm>
                <a:off x="832104" y="3460750"/>
                <a:ext cx="10533888" cy="770255"/>
              </a:xfrm>
              <a:prstGeom prst="rect">
                <a:avLst/>
              </a:prstGeom>
              <a:blipFill>
                <a:blip r:embed="rId3"/>
                <a:stretch>
                  <a:fillRect l="-1389"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5_AN.41_1#8c7a3c361.blank?vop=1&amp;pid=a160da511&amp;color=0,0,0&amp;vpa=13&amp;vtp=1&amp;bbb=1&amp;rh=31.11"/>
              <p:cNvSpPr/>
              <p:nvPr/>
            </p:nvSpPr>
            <p:spPr>
              <a:xfrm>
                <a:off x="3717734" y="3785108"/>
                <a:ext cx="468249"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𝑑</m:t>
                        </m:r>
                      </m:num>
                      <m:den>
                        <m:r>
                          <m:rPr>
                            <m:sty m:val="p"/>
                          </m:rPr>
                          <a:rPr lang="en-US" altLang="zh-CN" b="0" i="0">
                            <a:solidFill>
                              <a:srgbClr val="FF0000"/>
                            </a:solidFill>
                            <a:latin typeface="Cambria Math" pitchFamily="34" charset="0"/>
                            <a:ea typeface="Cambria Math" pitchFamily="34" charset="-122"/>
                            <a:cs typeface="Cambria Math" pitchFamily="34" charset="-120"/>
                          </a:rPr>
                          <m:t>Δ</m:t>
                        </m:r>
                        <m:r>
                          <a:rPr lang="en-US" altLang="zh-CN" b="0" i="0">
                            <a:solidFill>
                              <a:srgbClr val="FF0000"/>
                            </a:solidFill>
                            <a:latin typeface="Cambria Math" pitchFamily="34" charset="0"/>
                            <a:ea typeface="Cambria Math" pitchFamily="34" charset="-122"/>
                            <a:cs typeface="Cambria Math" pitchFamily="34" charset="-120"/>
                          </a:rPr>
                          <m:t>𝑡</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10" name="QB_5_AN.41_1#8c7a3c361.blank?vop=1&amp;pid=a160da511&amp;color=0,0,0&amp;vpa=13&amp;vtp=1&amp;bbb=1&amp;rh=31.11"/>
              <p:cNvSpPr>
                <a:spLocks noRot="1" noChangeAspect="1" noMove="1" noResize="1" noEditPoints="1" noAdjustHandles="1" noChangeArrowheads="1" noChangeShapeType="1" noTextEdit="1"/>
              </p:cNvSpPr>
              <p:nvPr/>
            </p:nvSpPr>
            <p:spPr>
              <a:xfrm>
                <a:off x="3717734" y="3785108"/>
                <a:ext cx="468249" cy="395097"/>
              </a:xfrm>
              <a:prstGeom prst="rect">
                <a:avLst/>
              </a:prstGeom>
              <a:blipFill>
                <a:blip r:embed="rId4"/>
                <a:stretch>
                  <a:fillRect l="-1299" b="-169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5_AS.42_1#8c7a3c361?vop=1&amp;pid=a160da511&amp;color=0,0,0&amp;vtp=1&amp;bbb=1"/>
              <p:cNvSpPr/>
              <p:nvPr/>
            </p:nvSpPr>
            <p:spPr>
              <a:xfrm>
                <a:off x="832104" y="4242435"/>
                <a:ext cx="10533888" cy="536956"/>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【解析】旋转角速度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𝜔</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11" name="QB_5_AS.42_1#8c7a3c361?vop=1&amp;pid=a160da511&amp;color=0,0,0&amp;vtp=1&amp;bbb=1"/>
              <p:cNvSpPr>
                <a:spLocks noRot="1" noChangeAspect="1" noMove="1" noResize="1" noEditPoints="1" noAdjustHandles="1" noChangeArrowheads="1" noChangeShapeType="1" noTextEdit="1"/>
              </p:cNvSpPr>
              <p:nvPr/>
            </p:nvSpPr>
            <p:spPr>
              <a:xfrm>
                <a:off x="832104" y="4242435"/>
                <a:ext cx="10533888" cy="536956"/>
              </a:xfrm>
              <a:prstGeom prst="rect">
                <a:avLst/>
              </a:prstGeom>
              <a:blipFill>
                <a:blip r:embed="rId5"/>
                <a:stretch>
                  <a:fillRect l="-1389" b="-147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 calcmode="lin" valueType="num">
                                      <p:cBhvr additive="base">
                                        <p:cTn id="3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8">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additive="base">
                                        <p:cTn id="4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 calcmode="lin" valueType="num">
                                      <p:cBhvr additive="base">
                                        <p:cTn id="4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10">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
                                            <p:txEl>
                                              <p:pRg st="0" end="0"/>
                                            </p:txEl>
                                          </p:spTgt>
                                        </p:tgtEl>
                                        <p:attrNameLst>
                                          <p:attrName>style.visibility</p:attrName>
                                        </p:attrNameLst>
                                      </p:cBhvr>
                                      <p:to>
                                        <p:strVal val="visible"/>
                                      </p:to>
                                    </p:set>
                                    <p:anim calcmode="lin" valueType="num">
                                      <p:cBhvr additive="base">
                                        <p:cTn id="5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1">
                                            <p:bg/>
                                          </p:spTgt>
                                        </p:tgtEl>
                                        <p:attrNameLst>
                                          <p:attrName>style.visibility</p:attrName>
                                        </p:attrNameLst>
                                      </p:cBhvr>
                                      <p:to>
                                        <p:strVal val="visible"/>
                                      </p:to>
                                    </p:set>
                                    <p:anim calcmode="lin" valueType="num">
                                      <p:cBhvr additive="base">
                                        <p:cTn id="5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11">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1">
                                            <p:txEl>
                                              <p:pRg st="0" end="0"/>
                                            </p:txEl>
                                          </p:spTgt>
                                        </p:tgtEl>
                                        <p:attrNameLst>
                                          <p:attrName>style.visibility</p:attrName>
                                        </p:attrNameLst>
                                      </p:cBhvr>
                                      <p:to>
                                        <p:strVal val="visible"/>
                                      </p:to>
                                    </p:set>
                                    <p:anim calcmode="lin" valueType="num">
                                      <p:cBhvr additive="base">
                                        <p:cTn id="6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8" grpId="0" build="p" animBg="1"/>
      <p:bldP spid="10" grpId="0" build="p" animBg="1"/>
      <p:bldP spid="11"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3_1#935e89c27?vop=1&amp;pid=a160da511&amp;color=0,0,0&amp;vtp=1&amp;bt=1&amp;bbb=1&amp;hb=1"/>
              <p:cNvSpPr/>
              <p:nvPr/>
            </p:nvSpPr>
            <p:spPr>
              <a:xfrm>
                <a:off x="832104" y="1512000"/>
                <a:ext cx="10533888"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（4）在探究向心力大小跟角速度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的关系时，选用质量适当的滑块和长度适当的细绳</a:t>
                </a:r>
                <a:r>
                  <a:rPr lang="en-US" altLang="zh-CN" sz="1800" b="0" i="0">
                    <a:solidFill>
                      <a:srgbClr val="000000"/>
                    </a:solidFill>
                    <a:latin typeface="微软雅黑" pitchFamily="34" charset="0"/>
                    <a:ea typeface="微软雅黑" pitchFamily="34" charset="-122"/>
                    <a:cs typeface="微软雅黑" pitchFamily="34" charset="-120"/>
                  </a:rPr>
                  <a:t>，多次改变绕竖直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杆转动的角速度后</a:t>
                </a:r>
                <a:r>
                  <a:rPr lang="en-US" altLang="zh-CN" sz="1800" b="0" i="0" dirty="0">
                    <a:solidFill>
                      <a:srgbClr val="000000"/>
                    </a:solidFill>
                    <a:latin typeface="微软雅黑" pitchFamily="34" charset="0"/>
                    <a:ea typeface="微软雅黑" pitchFamily="34" charset="-122"/>
                    <a:cs typeface="微软雅黑" pitchFamily="34" charset="-120"/>
                  </a:rPr>
                  <a:t>，记录多组力与对应角速度数据，用图像法来处理数据，画出了如图乙所示的图像</a:t>
                </a:r>
                <a:r>
                  <a:rPr lang="en-US" altLang="zh-CN" sz="1800" b="0" i="0">
                    <a:solidFill>
                      <a:srgbClr val="000000"/>
                    </a:solidFill>
                    <a:latin typeface="微软雅黑" pitchFamily="34" charset="0"/>
                    <a:ea typeface="微软雅黑" pitchFamily="34" charset="-122"/>
                    <a:cs typeface="微软雅黑" pitchFamily="34" charset="-120"/>
                  </a:rPr>
                  <a:t>，该</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图线是一条过原点的直线，则图乙中横坐标表示的物理量可能是</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𝜔</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𝜔</m:t>
                        </m:r>
                      </m:den>
                    </m:f>
                  </m:oMath>
                </a14:m>
                <a:r>
                  <a:rPr lang="en-US" altLang="zh-CN"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5_BD.43_1#935e89c27?vop=1&amp;pid=a160da511&amp;color=0,0,0&amp;vtp=1&amp;bt=1&amp;bbb=1&amp;hb=1"/>
              <p:cNvSpPr>
                <a:spLocks noRot="1" noChangeAspect="1" noMove="1" noResize="1" noEditPoints="1" noAdjustHandles="1" noChangeArrowheads="1" noChangeShapeType="1" noTextEdit="1"/>
              </p:cNvSpPr>
              <p:nvPr/>
            </p:nvSpPr>
            <p:spPr>
              <a:xfrm>
                <a:off x="832104" y="1512000"/>
                <a:ext cx="10533888" cy="1257300"/>
              </a:xfrm>
              <a:prstGeom prst="rect">
                <a:avLst/>
              </a:prstGeom>
              <a:blipFill>
                <a:blip r:embed="rId3"/>
                <a:stretch>
                  <a:fillRect l="-1389" r="-1968" b="-679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4_1#935e89c27.blank?vop=1&amp;pid=a160da511&amp;color=0,0,0&amp;vpa=14&amp;vtp=1&amp;bbb=1"/>
              <p:cNvSpPr/>
              <p:nvPr/>
            </p:nvSpPr>
            <p:spPr>
              <a:xfrm>
                <a:off x="7263067" y="2385060"/>
                <a:ext cx="393891" cy="269875"/>
              </a:xfrm>
              <a:prstGeom prst="rect">
                <a:avLst/>
              </a:prstGeom>
              <a:noFill/>
              <a:ln/>
            </p:spPr>
            <p:txBody>
              <a:bodyPr wrap="none" lIns="0" tIns="0" rIns="0" bIns="0" rtlCol="0" anchor="t"/>
              <a:lstStyle/>
              <a:p>
                <a:pPr algn="ctr" latinLnBrk="1">
                  <a:lnSpc>
                    <a:spcPts val="2300"/>
                  </a:lnSpc>
                </a:pPr>
                <a14:m>
                  <m:oMath xmlns:m="http://schemas.openxmlformats.org/officeDocument/2006/math">
                    <m:sSup>
                      <m:sSup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𝜔</m:t>
                        </m:r>
                      </m:e>
                      <m:sup>
                        <m:r>
                          <a:rPr lang="en-US" altLang="zh-CN"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5_AN.44_1#935e89c27.blank?vop=1&amp;pid=a160da511&amp;color=0,0,0&amp;vpa=14&amp;vtp=1&amp;bbb=1"/>
              <p:cNvSpPr>
                <a:spLocks noRot="1" noChangeAspect="1" noMove="1" noResize="1" noEditPoints="1" noAdjustHandles="1" noChangeArrowheads="1" noChangeShapeType="1" noTextEdit="1"/>
              </p:cNvSpPr>
              <p:nvPr/>
            </p:nvSpPr>
            <p:spPr>
              <a:xfrm>
                <a:off x="7263067" y="2385060"/>
                <a:ext cx="393891" cy="269875"/>
              </a:xfrm>
              <a:prstGeom prst="rect">
                <a:avLst/>
              </a:prstGeom>
              <a:blipFill>
                <a:blip r:embed="rId4"/>
                <a:stretch>
                  <a:fillRect b="-222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5_1#935e89c27?vop=1&amp;pid=a160da511&amp;color=0,0,0&amp;vtp=1&amp;bbb=1"/>
              <p:cNvSpPr/>
              <p:nvPr/>
            </p:nvSpPr>
            <p:spPr>
              <a:xfrm>
                <a:off x="832104" y="2772601"/>
                <a:ext cx="10533888"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𝑚𝑅</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图像是过原点的直线，可知图像横坐标表示的物理量可能是</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5_AS.45_1#935e89c27?vop=1&amp;pid=a160da511&amp;color=0,0,0&amp;vtp=1&amp;bbb=1"/>
              <p:cNvSpPr>
                <a:spLocks noRot="1" noChangeAspect="1" noMove="1" noResize="1" noEditPoints="1" noAdjustHandles="1" noChangeArrowheads="1" noChangeShapeType="1" noTextEdit="1"/>
              </p:cNvSpPr>
              <p:nvPr/>
            </p:nvSpPr>
            <p:spPr>
              <a:xfrm>
                <a:off x="832104" y="2772601"/>
                <a:ext cx="10533888" cy="363284"/>
              </a:xfrm>
              <a:prstGeom prst="rect">
                <a:avLst/>
              </a:prstGeom>
              <a:blipFill>
                <a:blip r:embed="rId5"/>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46_1#667f911f6?vop=1&amp;pid=a160da511&amp;color=0,0,0&amp;vtp=1&amp;bbb=1&amp;hb=1"/>
              <p:cNvSpPr/>
              <p:nvPr/>
            </p:nvSpPr>
            <p:spPr>
              <a:xfrm>
                <a:off x="832104" y="3137091"/>
                <a:ext cx="10533888" cy="987235"/>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（5）以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为纵坐标，以</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为横坐标，可在坐标纸中描出数据点作一条直线，图线的斜率为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则滑块的</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4800"/>
                  </a:lnSpc>
                </a:pPr>
                <a:r>
                  <a:rPr lang="en-US" altLang="zh-CN" b="0" i="0">
                    <a:solidFill>
                      <a:srgbClr val="000000"/>
                    </a:solidFill>
                    <a:latin typeface="微软雅黑" pitchFamily="34" charset="0"/>
                    <a:ea typeface="微软雅黑" pitchFamily="34" charset="-122"/>
                    <a:cs typeface="微软雅黑" pitchFamily="34" charset="-120"/>
                  </a:rPr>
                  <a:t>质量为</a:t>
                </a:r>
                <a:r>
                  <a:rPr lang="en-US" altLang="zh-CN" i="0">
                    <a:solidFill>
                      <a:srgbClr val="000000"/>
                    </a:solidFill>
                    <a:latin typeface="SimSun" pitchFamily="34" charset="0"/>
                    <a:ea typeface="SimSun" pitchFamily="34" charset="-122"/>
                    <a:cs typeface="SimSun" pitchFamily="34" charset="-120"/>
                  </a:rPr>
                  <a:t>_</a:t>
                </a:r>
                <a:r>
                  <a:rPr kumimoji="0" lang="en-US" altLang="zh-CN" sz="27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a:t>
                </a:r>
                <a:r>
                  <a:rPr lang="en-US" altLang="zh-CN"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𝑘</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𝑑</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表示）.</a:t>
                </a:r>
                <a:endParaRPr lang="en-US" altLang="zh-CN" dirty="0">
                  <a:solidFill>
                    <a:srgbClr val="000000"/>
                  </a:solidFill>
                </a:endParaRPr>
              </a:p>
            </p:txBody>
          </p:sp>
        </mc:Choice>
        <mc:Fallback>
          <p:sp>
            <p:nvSpPr>
              <p:cNvPr id="5" name="QB_5_BD.46_1#667f911f6?vop=1&amp;pid=a160da511&amp;color=0,0,0&amp;vtp=1&amp;bbb=1&amp;hb=1"/>
              <p:cNvSpPr>
                <a:spLocks noRot="1" noChangeAspect="1" noMove="1" noResize="1" noEditPoints="1" noAdjustHandles="1" noChangeArrowheads="1" noChangeShapeType="1" noTextEdit="1"/>
              </p:cNvSpPr>
              <p:nvPr/>
            </p:nvSpPr>
            <p:spPr>
              <a:xfrm>
                <a:off x="832104" y="3137091"/>
                <a:ext cx="10533888" cy="987235"/>
              </a:xfrm>
              <a:prstGeom prst="rect">
                <a:avLst/>
              </a:prstGeom>
              <a:blipFill>
                <a:blip r:embed="rId6"/>
                <a:stretch>
                  <a:fillRect l="-1389" r="-521" b="-1358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47_1#667f911f6.blank?vop=1&amp;pid=a160da511&amp;color=0,0,0&amp;vpa=15&amp;vtp=1&amp;bbb=1&amp;rh=31.11"/>
              <p:cNvSpPr/>
              <p:nvPr/>
            </p:nvSpPr>
            <p:spPr>
              <a:xfrm>
                <a:off x="1522666" y="3669158"/>
                <a:ext cx="333629" cy="395097"/>
              </a:xfrm>
              <a:prstGeom prst="rect">
                <a:avLst/>
              </a:prstGeom>
              <a:noFill/>
              <a:ln/>
            </p:spPr>
            <p:txBody>
              <a:bodyPr wrap="none" lIns="0" tIns="0" rIns="0" bIns="0" rtlCol="0" anchor="t"/>
              <a:lstStyle/>
              <a:p>
                <a:pPr algn="ctr" latinLnBrk="1">
                  <a:lnSpc>
                    <a:spcPts val="32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𝑘𝑅</m:t>
                        </m:r>
                      </m:num>
                      <m:den>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𝑑</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5_AN.47_1#667f911f6.blank?vop=1&amp;pid=a160da511&amp;color=0,0,0&amp;vpa=15&amp;vtp=1&amp;bbb=1&amp;rh=31.11"/>
              <p:cNvSpPr>
                <a:spLocks noRot="1" noChangeAspect="1" noMove="1" noResize="1" noEditPoints="1" noAdjustHandles="1" noChangeArrowheads="1" noChangeShapeType="1" noTextEdit="1"/>
              </p:cNvSpPr>
              <p:nvPr/>
            </p:nvSpPr>
            <p:spPr>
              <a:xfrm>
                <a:off x="1522666" y="3669158"/>
                <a:ext cx="333629" cy="395097"/>
              </a:xfrm>
              <a:prstGeom prst="rect">
                <a:avLst/>
              </a:prstGeom>
              <a:blipFill>
                <a:blip r:embed="rId7"/>
                <a:stretch>
                  <a:fillRect b="-169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S.48_1#667f911f6?vop=1&amp;pid=a160da511&amp;color=0,0,0&amp;vtp=1&amp;bbb=1"/>
              <p:cNvSpPr/>
              <p:nvPr/>
            </p:nvSpPr>
            <p:spPr>
              <a:xfrm>
                <a:off x="832104" y="4124453"/>
                <a:ext cx="10533888" cy="508000"/>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𝑚𝑅</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，解得滑块的质量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𝑘𝑅</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7" name="QB_5_AS.48_1#667f911f6?vop=1&amp;pid=a160da511&amp;color=0,0,0&amp;vtp=1&amp;bbb=1"/>
              <p:cNvSpPr>
                <a:spLocks noRot="1" noChangeAspect="1" noMove="1" noResize="1" noEditPoints="1" noAdjustHandles="1" noChangeArrowheads="1" noChangeShapeType="1" noTextEdit="1"/>
              </p:cNvSpPr>
              <p:nvPr/>
            </p:nvSpPr>
            <p:spPr>
              <a:xfrm>
                <a:off x="832104" y="4124453"/>
                <a:ext cx="10533888" cy="508000"/>
              </a:xfrm>
              <a:prstGeom prst="rect">
                <a:avLst/>
              </a:prstGeom>
              <a:blipFill>
                <a:blip r:embed="rId8"/>
                <a:stretch>
                  <a:fillRect l="-1389" b="-108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9_1#2c83041d1?vop=1&amp;pid=a160da511&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（6）该小组验证（5）中的表达式时，经多次实验，分析检查，仪器正常，操作和读数均没有问题</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滑块与水平杆之间存在的静摩擦力的影响下</a:t>
                </a:r>
                <a:r>
                  <a:rPr lang="en-US" altLang="zh-CN" sz="1800" b="0" i="0" dirty="0">
                    <a:solidFill>
                      <a:srgbClr val="000000"/>
                    </a:solidFill>
                    <a:latin typeface="微软雅黑" pitchFamily="34" charset="0"/>
                    <a:ea typeface="微软雅黑" pitchFamily="34" charset="-122"/>
                    <a:cs typeface="微软雅黑" pitchFamily="34" charset="-120"/>
                  </a:rPr>
                  <a:t>，示数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的测量值与滑块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需要的向心力大小相比</a:t>
                </a:r>
                <a:r>
                  <a:rPr lang="en-US" altLang="zh-CN" sz="1800" i="0">
                    <a:solidFill>
                      <a:srgbClr val="000000"/>
                    </a:solidFill>
                    <a:latin typeface="SimSun" pitchFamily="34" charset="0"/>
                    <a:ea typeface="SimSun" pitchFamily="34" charset="-122"/>
                    <a:cs typeface="SimSun" pitchFamily="34" charset="-120"/>
                  </a:rPr>
                  <a:t>______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b="0" i="0" dirty="0">
                    <a:solidFill>
                      <a:srgbClr val="000000"/>
                    </a:solidFill>
                    <a:latin typeface="微软雅黑" pitchFamily="34" charset="0"/>
                    <a:ea typeface="微软雅黑" pitchFamily="34" charset="-122"/>
                    <a:cs typeface="微软雅黑" pitchFamily="34" charset="-120"/>
                  </a:rPr>
                  <a:t>（填“偏大”或“偏小”）.</a:t>
                </a:r>
                <a:endParaRPr lang="en-US" altLang="zh-CN" dirty="0"/>
              </a:p>
            </p:txBody>
          </p:sp>
        </mc:Choice>
        <mc:Fallback>
          <p:sp>
            <p:nvSpPr>
              <p:cNvPr id="2" name="QB_5_BD.49_1#2c83041d1?vop=1&amp;pid=a160da511&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b="-11735"/>
                </a:stretch>
              </a:blipFill>
              <a:ln/>
            </p:spPr>
            <p:txBody>
              <a:bodyPr/>
              <a:lstStyle/>
              <a:p>
                <a:r>
                  <a:rPr lang="zh-CN" altLang="en-US">
                    <a:noFill/>
                  </a:rPr>
                  <a:t> </a:t>
                </a:r>
              </a:p>
            </p:txBody>
          </p:sp>
        </mc:Fallback>
      </mc:AlternateContent>
      <p:sp>
        <p:nvSpPr>
          <p:cNvPr id="3" name="QB_5_AN.50_1#2c83041d1.blank?vop=1&amp;pid=a160da511&amp;color=0,0,0&amp;vpa=16&amp;vtp=1&amp;bbb=1"/>
          <p:cNvSpPr/>
          <p:nvPr/>
        </p:nvSpPr>
        <p:spPr>
          <a:xfrm>
            <a:off x="10048398" y="1900620"/>
            <a:ext cx="62388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偏小</a:t>
            </a:r>
            <a:endParaRPr lang="en-US" altLang="zh-CN" dirty="0"/>
          </a:p>
        </p:txBody>
      </p:sp>
      <mc:AlternateContent xmlns:mc="http://schemas.openxmlformats.org/markup-compatibility/2006">
        <mc:Choice xmlns:a14="http://schemas.microsoft.com/office/drawing/2010/main" Requires="a14">
          <p:sp>
            <p:nvSpPr>
              <p:cNvPr id="4" name="QB_5_AS.51_1#2c83041d1?vop=1&amp;pid=a160da511&amp;color=0,0,0&amp;vtp=1&amp;bbb=1&amp;hb=1"/>
              <p:cNvSpPr/>
              <p:nvPr/>
            </p:nvSpPr>
            <p:spPr>
              <a:xfrm>
                <a:off x="832104" y="2751646"/>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【解析】在滑块与水平杆之间存在的静摩擦力的影响下，细绳拉力和静摩擦力的合力充当向心力</a:t>
                </a:r>
                <a:r>
                  <a:rPr lang="en-US" altLang="zh-CN" sz="1800" b="0" i="0">
                    <a:solidFill>
                      <a:srgbClr val="000000"/>
                    </a:solidFill>
                    <a:latin typeface="微软雅黑" pitchFamily="34" charset="0"/>
                    <a:ea typeface="微软雅黑" pitchFamily="34" charset="-122"/>
                    <a:cs typeface="微软雅黑" pitchFamily="34" charset="-120"/>
                  </a:rPr>
                  <a:t>，则使得</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示数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oMath>
                </a14:m>
                <a:r>
                  <a:rPr lang="en-US" altLang="zh-CN" b="0" i="0" dirty="0">
                    <a:solidFill>
                      <a:srgbClr val="000000"/>
                    </a:solidFill>
                    <a:latin typeface="微软雅黑" pitchFamily="34" charset="0"/>
                    <a:ea typeface="微软雅黑" pitchFamily="34" charset="-122"/>
                    <a:cs typeface="微软雅黑" pitchFamily="34" charset="-120"/>
                  </a:rPr>
                  <a:t>的测量值与滑块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需要的向心力大小相比偏小.</a:t>
                </a:r>
                <a:endParaRPr lang="en-US" altLang="zh-CN" dirty="0"/>
              </a:p>
            </p:txBody>
          </p:sp>
        </mc:Choice>
        <mc:Fallback>
          <p:sp>
            <p:nvSpPr>
              <p:cNvPr id="4" name="QB_5_AS.51_1#2c83041d1?vop=1&amp;pid=a160da511&amp;color=0,0,0&amp;vtp=1&amp;bbb=1&amp;hb=1"/>
              <p:cNvSpPr>
                <a:spLocks noRot="1" noChangeAspect="1" noMove="1" noResize="1" noEditPoints="1" noAdjustHandles="1" noChangeArrowheads="1" noChangeShapeType="1" noTextEdit="1"/>
              </p:cNvSpPr>
              <p:nvPr/>
            </p:nvSpPr>
            <p:spPr>
              <a:xfrm>
                <a:off x="832104" y="2751646"/>
                <a:ext cx="10533888" cy="773430"/>
              </a:xfrm>
              <a:prstGeom prst="rect">
                <a:avLst/>
              </a:prstGeom>
              <a:blipFill>
                <a:blip r:embed="rId4"/>
                <a:stretch>
                  <a:fillRect l="-1389" r="-1331"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2_1#e39c8b32f?vop=1&amp;pid=0c47dfeb2&amp;color=0,0,0&amp;vtp=1&amp;bt=1&amp;bbb=1&amp;hb=1"/>
              <p:cNvSpPr/>
              <p:nvPr/>
            </p:nvSpPr>
            <p:spPr>
              <a:xfrm>
                <a:off x="832104" y="1512000"/>
                <a:ext cx="10533888" cy="142113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）火车转弯模型同样可以用来解释飞机盘旋时倾斜的问题.如图甲所示</a:t>
                </a:r>
                <a:r>
                  <a:rPr lang="en-US" altLang="zh-CN" sz="1800" b="0" i="0">
                    <a:solidFill>
                      <a:srgbClr val="000000"/>
                    </a:solidFill>
                    <a:latin typeface="微软雅黑" pitchFamily="34" charset="0"/>
                    <a:ea typeface="微软雅黑" pitchFamily="34" charset="-122"/>
                    <a:cs typeface="微软雅黑" pitchFamily="34" charset="-120"/>
                  </a:rPr>
                  <a:t>，飞机盘旋时空</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气对飞机的升力与机翼平面垂直</a:t>
                </a:r>
                <a:r>
                  <a:rPr lang="en-US" altLang="zh-CN" sz="1800" b="0" i="0" dirty="0">
                    <a:solidFill>
                      <a:srgbClr val="000000"/>
                    </a:solidFill>
                    <a:latin typeface="微软雅黑" pitchFamily="34" charset="0"/>
                    <a:ea typeface="微软雅黑" pitchFamily="34" charset="-122"/>
                    <a:cs typeface="微软雅黑" pitchFamily="34" charset="-120"/>
                  </a:rPr>
                  <a:t>，飞机受到的升力与重力的合力提供飞机盘旋时所需的向心力</a:t>
                </a:r>
                <a:r>
                  <a:rPr lang="en-US" altLang="zh-CN" sz="1800" b="0" i="0">
                    <a:solidFill>
                      <a:srgbClr val="000000"/>
                    </a:solidFill>
                    <a:latin typeface="微软雅黑" pitchFamily="34" charset="0"/>
                    <a:ea typeface="微软雅黑" pitchFamily="34" charset="-122"/>
                    <a:cs typeface="微软雅黑" pitchFamily="34" charset="-120"/>
                  </a:rPr>
                  <a:t>，其模型可</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简化为如图乙所示</a:t>
                </a:r>
                <a:r>
                  <a:rPr lang="en-US" altLang="zh-CN" sz="1800" b="0" i="0" dirty="0">
                    <a:solidFill>
                      <a:srgbClr val="000000"/>
                    </a:solidFill>
                    <a:latin typeface="微软雅黑" pitchFamily="34" charset="0"/>
                    <a:ea typeface="微软雅黑" pitchFamily="34" charset="-122"/>
                    <a:cs typeface="微软雅黑" pitchFamily="34" charset="-120"/>
                  </a:rPr>
                  <a:t>.某架飞机在水平面内做半径为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的匀速圆周运动时，机翼平面与水平方向的夹角为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大小未知），飞机在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b="0" i="0" dirty="0">
                    <a:solidFill>
                      <a:srgbClr val="000000"/>
                    </a:solidFill>
                    <a:latin typeface="微软雅黑" pitchFamily="34" charset="0"/>
                    <a:ea typeface="微软雅黑" pitchFamily="34" charset="-122"/>
                    <a:cs typeface="微软雅黑" pitchFamily="34" charset="-120"/>
                  </a:rPr>
                  <a:t>时间内运动的路程为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𝑠</m:t>
                    </m:r>
                  </m:oMath>
                </a14:m>
                <a:r>
                  <a:rPr lang="en-US" altLang="zh-CN" b="0" i="0" dirty="0">
                    <a:solidFill>
                      <a:srgbClr val="000000"/>
                    </a:solidFill>
                    <a:latin typeface="微软雅黑" pitchFamily="34" charset="0"/>
                    <a:ea typeface="微软雅黑" pitchFamily="34" charset="-122"/>
                    <a:cs typeface="微软雅黑" pitchFamily="34" charset="-120"/>
                  </a:rPr>
                  <a:t>.已知飞机的质量为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dirty="0">
                    <a:solidFill>
                      <a:srgbClr val="000000"/>
                    </a:solidFill>
                    <a:latin typeface="微软雅黑" pitchFamily="34" charset="0"/>
                    <a:ea typeface="微软雅黑" pitchFamily="34" charset="-122"/>
                    <a:cs typeface="微软雅黑" pitchFamily="34" charset="-120"/>
                  </a:rPr>
                  <a:t>，重力加速度大小为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2" name="QO_4_BD.52_1#e39c8b32f?vop=1&amp;pid=0c47dfeb2&amp;color=0,0,0&amp;vtp=1&amp;bt=1&amp;bbb=1&amp;hb=1"/>
              <p:cNvSpPr>
                <a:spLocks noRot="1" noChangeAspect="1" noMove="1" noResize="1" noEditPoints="1" noAdjustHandles="1" noChangeArrowheads="1" noChangeShapeType="1" noTextEdit="1"/>
              </p:cNvSpPr>
              <p:nvPr/>
            </p:nvSpPr>
            <p:spPr>
              <a:xfrm>
                <a:off x="832104" y="1512000"/>
                <a:ext cx="10533888" cy="1421130"/>
              </a:xfrm>
              <a:prstGeom prst="rect">
                <a:avLst/>
              </a:prstGeom>
              <a:blipFill>
                <a:blip r:embed="rId3"/>
                <a:stretch>
                  <a:fillRect l="-1389" t="-3004" r="-1331" b="-9871"/>
                </a:stretch>
              </a:blipFill>
              <a:ln/>
            </p:spPr>
            <p:txBody>
              <a:bodyPr/>
              <a:lstStyle/>
              <a:p>
                <a:r>
                  <a:rPr lang="zh-CN" altLang="en-US">
                    <a:noFill/>
                  </a:rPr>
                  <a:t> </a:t>
                </a:r>
              </a:p>
            </p:txBody>
          </p:sp>
        </mc:Fallback>
      </mc:AlternateContent>
      <p:pic>
        <p:nvPicPr>
          <p:cNvPr id="3" name="QO_4_BD.52_3#e39c8b32f?iti=14&amp;htil=1&amp;vop=1&amp;pid=0c47dfeb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43200" y="3120328"/>
            <a:ext cx="1435608"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2_4#e39c8b32f?iti=15&amp;htil=1&amp;vop=1&amp;pid=0c47dfeb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211312" y="3038032"/>
            <a:ext cx="1033272"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5#e39c8b32f?iti=14&amp;htil=1&amp;vop=1&amp;pid=0c47dfeb2&amp;color=0,0,0&amp;vtp=1"/>
          <p:cNvSpPr/>
          <p:nvPr/>
        </p:nvSpPr>
        <p:spPr>
          <a:xfrm>
            <a:off x="3320510" y="4317176"/>
            <a:ext cx="280988" cy="326517"/>
          </a:xfrm>
          <a:prstGeom prst="rect">
            <a:avLst/>
          </a:prstGeom>
          <a:noFill/>
          <a:ln/>
        </p:spPr>
        <p:txBody>
          <a:bodyPr wrap="square" lIns="0" tIns="0" rIns="0" bIns="0" rtlCol="0" anchor="t"/>
          <a:lstStyle/>
          <a:p>
            <a:pPr algn="ctr" latinLnBrk="1">
              <a:lnSpc>
                <a:spcPct val="13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O_4_BD.52_6#e39c8b32f?iti=15&amp;htil=1&amp;vop=1&amp;pid=0c47dfeb2&amp;color=0,0,0&amp;vtp=1"/>
          <p:cNvSpPr/>
          <p:nvPr/>
        </p:nvSpPr>
        <p:spPr>
          <a:xfrm>
            <a:off x="8587454" y="4317176"/>
            <a:ext cx="280988" cy="326517"/>
          </a:xfrm>
          <a:prstGeom prst="rect">
            <a:avLst/>
          </a:prstGeom>
          <a:noFill/>
          <a:ln/>
        </p:spPr>
        <p:txBody>
          <a:bodyPr wrap="square" lIns="0" tIns="0" rIns="0" bIns="0" rtlCol="0" anchor="t"/>
          <a:lstStyle/>
          <a:p>
            <a:pPr algn="ctr" latinLnBrk="1">
              <a:lnSpc>
                <a:spcPct val="13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7" name="QO_5_BD.53_1#8bb341c2e?vop=1&amp;pid=e39c8b32f&amp;color=0,0,0&amp;vtp=1&amp;bbb=1"/>
              <p:cNvSpPr/>
              <p:nvPr/>
            </p:nvSpPr>
            <p:spPr>
              <a:xfrm>
                <a:off x="832104" y="4692905"/>
                <a:ext cx="10533888" cy="32258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（1）飞机的角速度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和向心加速度大小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7" name="QO_5_BD.53_1#8bb341c2e?vop=1&amp;pid=e39c8b32f&amp;color=0,0,0&amp;vtp=1&amp;bbb=1"/>
              <p:cNvSpPr>
                <a:spLocks noRot="1" noChangeAspect="1" noMove="1" noResize="1" noEditPoints="1" noAdjustHandles="1" noChangeArrowheads="1" noChangeShapeType="1" noTextEdit="1"/>
              </p:cNvSpPr>
              <p:nvPr/>
            </p:nvSpPr>
            <p:spPr>
              <a:xfrm>
                <a:off x="832104" y="4692905"/>
                <a:ext cx="10533888" cy="322580"/>
              </a:xfrm>
              <a:prstGeom prst="rect">
                <a:avLst/>
              </a:prstGeom>
              <a:blipFill>
                <a:blip r:embed="rId6"/>
                <a:stretch>
                  <a:fillRect l="-1389" t="-9434" b="-4339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O_5_AN.54_1#8bb341c2e?vop=1&amp;pid=e39c8b32f&amp;color=0,0,0&amp;vtp=1&amp;bbb=1"/>
              <p:cNvSpPr/>
              <p:nvPr/>
            </p:nvSpPr>
            <p:spPr>
              <a:xfrm>
                <a:off x="832104" y="5018470"/>
                <a:ext cx="10533888" cy="516509"/>
              </a:xfrm>
              <a:prstGeom prst="rect">
                <a:avLst/>
              </a:prstGeom>
              <a:noFill/>
              <a:ln/>
            </p:spPr>
            <p:txBody>
              <a:bodyPr wrap="none" lIns="0" tIns="0" rIns="0" bIns="0" rtlCol="0" anchor="t"/>
              <a:lstStyle/>
              <a:p>
                <a:pPr algn="l" latinLnBrk="1">
                  <a:lnSpc>
                    <a:spcPts val="43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𝑠</m:t>
                        </m:r>
                      </m:num>
                      <m:den>
                        <m:r>
                          <a:rPr lang="en-US" altLang="zh-CN" sz="1800" b="0" i="0">
                            <a:solidFill>
                              <a:srgbClr val="FF0000"/>
                            </a:solidFill>
                            <a:latin typeface="Cambria Math" pitchFamily="34" charset="0"/>
                            <a:ea typeface="Cambria Math" pitchFamily="34" charset="-122"/>
                            <a:cs typeface="Cambria Math" pitchFamily="34" charset="-120"/>
                          </a:rPr>
                          <m:t>𝑅𝑡</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𝑠</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𝑅</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𝑡</m:t>
                            </m:r>
                          </m:e>
                          <m:sup>
                            <m:r>
                              <a:rPr lang="en-US" altLang="zh-CN" sz="1800"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8" name="QO_5_AN.54_1#8bb341c2e?vop=1&amp;pid=e39c8b32f&amp;color=0,0,0&amp;vtp=1&amp;bbb=1"/>
              <p:cNvSpPr>
                <a:spLocks noRot="1" noChangeAspect="1" noMove="1" noResize="1" noEditPoints="1" noAdjustHandles="1" noChangeArrowheads="1" noChangeShapeType="1" noTextEdit="1"/>
              </p:cNvSpPr>
              <p:nvPr/>
            </p:nvSpPr>
            <p:spPr>
              <a:xfrm>
                <a:off x="832104" y="5018470"/>
                <a:ext cx="10533888" cy="516509"/>
              </a:xfrm>
              <a:prstGeom prst="rect">
                <a:avLst/>
              </a:prstGeom>
              <a:blipFill>
                <a:blip r:embed="rId7"/>
                <a:stretch>
                  <a:fillRect l="-58" b="-164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O_5_AS.55_1#8bb341c2e?vop=1&amp;pid=e39c8b32f&amp;color=0,0,0&amp;vtp=1&amp;bbb=1"/>
              <p:cNvSpPr/>
              <p:nvPr/>
            </p:nvSpPr>
            <p:spPr>
              <a:xfrm>
                <a:off x="832104" y="5544440"/>
                <a:ext cx="10533888" cy="516509"/>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【解析】飞机的线速度大小为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𝑠</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800" b="0" i="0" dirty="0">
                    <a:solidFill>
                      <a:srgbClr val="000000"/>
                    </a:solidFill>
                    <a:latin typeface="微软雅黑" pitchFamily="34" charset="0"/>
                    <a:ea typeface="微软雅黑" pitchFamily="34" charset="-122"/>
                    <a:cs typeface="微软雅黑" pitchFamily="34" charset="-120"/>
                  </a:rPr>
                  <a:t>，则飞机的角速度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𝑠</m:t>
                        </m:r>
                      </m:num>
                      <m:den>
                        <m:r>
                          <a:rPr lang="en-US" altLang="zh-CN" sz="1800" b="0" i="0">
                            <a:solidFill>
                              <a:srgbClr val="000000"/>
                            </a:solidFill>
                            <a:latin typeface="Cambria Math" pitchFamily="34" charset="0"/>
                            <a:ea typeface="Cambria Math" pitchFamily="34" charset="-122"/>
                            <a:cs typeface="Cambria Math" pitchFamily="34" charset="-120"/>
                          </a:rPr>
                          <m:t>𝑅𝑡</m:t>
                        </m:r>
                      </m:den>
                    </m:f>
                  </m:oMath>
                </a14:m>
                <a:r>
                  <a:rPr lang="en-US" altLang="zh-CN" sz="1800" b="0" i="0" dirty="0">
                    <a:solidFill>
                      <a:srgbClr val="000000"/>
                    </a:solidFill>
                    <a:latin typeface="微软雅黑" pitchFamily="34" charset="0"/>
                    <a:ea typeface="微软雅黑" pitchFamily="34" charset="-122"/>
                    <a:cs typeface="微软雅黑" pitchFamily="34" charset="-120"/>
                  </a:rPr>
                  <a:t>，向心加速度大小为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𝑠</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9" name="QO_5_AS.55_1#8bb341c2e?vop=1&amp;pid=e39c8b32f&amp;color=0,0,0&amp;vtp=1&amp;bbb=1"/>
              <p:cNvSpPr>
                <a:spLocks noRot="1" noChangeAspect="1" noMove="1" noResize="1" noEditPoints="1" noAdjustHandles="1" noChangeArrowheads="1" noChangeShapeType="1" noTextEdit="1"/>
              </p:cNvSpPr>
              <p:nvPr/>
            </p:nvSpPr>
            <p:spPr>
              <a:xfrm>
                <a:off x="832104" y="5544440"/>
                <a:ext cx="10533888" cy="516509"/>
              </a:xfrm>
              <a:prstGeom prst="rect">
                <a:avLst/>
              </a:prstGeom>
              <a:blipFill>
                <a:blip r:embed="rId8"/>
                <a:stretch>
                  <a:fillRect l="-1389"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additive="base">
                                        <p:cTn id="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8">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 calcmode="lin" valueType="num">
                                      <p:cBhvr additive="base">
                                        <p:cTn id="1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6_1#9e46d43b6?vop=1&amp;pid=e39c8b32f&amp;color=0,0,0&amp;vtp=1&amp;bt=1&amp;bbb=1"/>
              <p:cNvSpPr/>
              <p:nvPr/>
            </p:nvSpPr>
            <p:spPr>
              <a:xfrm>
                <a:off x="832104" y="1512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（2）飞机机翼平面与水平方向的夹角的正切值</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56_1#9e46d43b6?vop=1&amp;pid=e39c8b32f&amp;color=0,0,0&amp;vtp=1&amp;bt=1&amp;bbb=1"/>
              <p:cNvSpPr>
                <a:spLocks noRot="1" noChangeAspect="1" noMove="1" noResize="1" noEditPoints="1" noAdjustHandles="1" noChangeArrowheads="1" noChangeShapeType="1" noTextEdit="1"/>
              </p:cNvSpPr>
              <p:nvPr/>
            </p:nvSpPr>
            <p:spPr>
              <a:xfrm>
                <a:off x="832104" y="1512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57_1#9e46d43b6?vop=1&amp;pid=e39c8b32f&amp;color=0,0,0&amp;vtp=1&amp;bbb=1"/>
              <p:cNvSpPr/>
              <p:nvPr/>
            </p:nvSpPr>
            <p:spPr>
              <a:xfrm>
                <a:off x="832104" y="1878522"/>
                <a:ext cx="10533888" cy="508000"/>
              </a:xfrm>
              <a:prstGeom prst="rect">
                <a:avLst/>
              </a:prstGeom>
              <a:noFill/>
              <a:ln/>
            </p:spPr>
            <p:txBody>
              <a:bodyPr wrap="none" lIns="0" tIns="0" rIns="0" bIns="0" rtlCol="0" anchor="t"/>
              <a:lstStyle/>
              <a:p>
                <a:pPr algn="l" latinLnBrk="1">
                  <a:lnSpc>
                    <a:spcPts val="40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𝑠</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𝑔𝑅</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𝑡</m:t>
                            </m:r>
                          </m:e>
                          <m:sup>
                            <m:r>
                              <a:rPr lang="en-US" altLang="zh-CN" sz="1800"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57_1#9e46d43b6?vop=1&amp;pid=e39c8b32f&amp;color=0,0,0&amp;vtp=1&amp;bbb=1"/>
              <p:cNvSpPr>
                <a:spLocks noRot="1" noChangeAspect="1" noMove="1" noResize="1" noEditPoints="1" noAdjustHandles="1" noChangeArrowheads="1" noChangeShapeType="1" noTextEdit="1"/>
              </p:cNvSpPr>
              <p:nvPr/>
            </p:nvSpPr>
            <p:spPr>
              <a:xfrm>
                <a:off x="832104" y="1878522"/>
                <a:ext cx="10533888" cy="508000"/>
              </a:xfrm>
              <a:prstGeom prst="rect">
                <a:avLst/>
              </a:prstGeom>
              <a:blipFill>
                <a:blip r:embed="rId4"/>
                <a:stretch>
                  <a:fillRect l="-58" b="-12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58_1#9e46d43b6?vop=1&amp;pid=e39c8b32f&amp;color=0,0,0&amp;vtp=1&amp;bbb=1"/>
              <p:cNvSpPr/>
              <p:nvPr/>
            </p:nvSpPr>
            <p:spPr>
              <a:xfrm>
                <a:off x="832104" y="2386522"/>
                <a:ext cx="10533888" cy="508000"/>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【解析】对飞机受力分析有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num>
                      <m:den>
                        <m:r>
                          <a:rPr lang="en-US" altLang="zh-CN" sz="1800" b="0" i="0">
                            <a:solidFill>
                              <a:srgbClr val="000000"/>
                            </a:solidFill>
                            <a:latin typeface="Cambria Math" pitchFamily="34" charset="0"/>
                            <a:ea typeface="Cambria Math" pitchFamily="34" charset="-122"/>
                            <a:cs typeface="Cambria Math" pitchFamily="34" charset="-120"/>
                          </a:rPr>
                          <m:t>𝑚𝑔</m:t>
                        </m:r>
                      </m:den>
                    </m:f>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𝑠</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𝑔𝑅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58_1#9e46d43b6?vop=1&amp;pid=e39c8b32f&amp;color=0,0,0&amp;vtp=1&amp;bbb=1"/>
              <p:cNvSpPr>
                <a:spLocks noRot="1" noChangeAspect="1" noMove="1" noResize="1" noEditPoints="1" noAdjustHandles="1" noChangeArrowheads="1" noChangeShapeType="1" noTextEdit="1"/>
              </p:cNvSpPr>
              <p:nvPr/>
            </p:nvSpPr>
            <p:spPr>
              <a:xfrm>
                <a:off x="832104" y="2386522"/>
                <a:ext cx="10533888" cy="508000"/>
              </a:xfrm>
              <a:prstGeom prst="rect">
                <a:avLst/>
              </a:prstGeom>
              <a:blipFill>
                <a:blip r:embed="rId5"/>
                <a:stretch>
                  <a:fillRect l="-1389" b="-95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9_1#579b65c0b?vop=1&amp;pid=e39c8b32f&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（3）飞机受到的升力大小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59_1#579b65c0b?vop=1&amp;pid=e39c8b32f&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0_1#579b65c0b?vop=1&amp;pid=e39c8b32f&amp;color=0,0,0&amp;vtp=1&amp;bbb=1"/>
              <p:cNvSpPr/>
              <p:nvPr/>
            </p:nvSpPr>
            <p:spPr>
              <a:xfrm>
                <a:off x="832104" y="1878522"/>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𝑚</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𝑔</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𝑠</m:t>
                                </m:r>
                              </m:e>
                              <m:sup>
                                <m:r>
                                  <a:rPr lang="en-US" altLang="zh-CN" sz="1800" b="0" i="0">
                                    <a:solidFill>
                                      <a:srgbClr val="FF0000"/>
                                    </a:solidFill>
                                    <a:latin typeface="Cambria Math" pitchFamily="34" charset="0"/>
                                    <a:ea typeface="Cambria Math" pitchFamily="34" charset="-122"/>
                                    <a:cs typeface="Cambria Math" pitchFamily="34" charset="-120"/>
                                  </a:rPr>
                                  <m:t>4</m:t>
                                </m:r>
                              </m:sup>
                            </m:sSup>
                          </m:num>
                          <m:den>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𝑅</m:t>
                                </m:r>
                              </m:e>
                              <m:sup>
                                <m:r>
                                  <a:rPr lang="en-US" altLang="zh-CN" sz="1800" b="0" i="0">
                                    <a:solidFill>
                                      <a:srgbClr val="FF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𝑡</m:t>
                                </m:r>
                              </m:e>
                              <m:sup>
                                <m:r>
                                  <a:rPr lang="en-US" altLang="zh-CN" sz="1800" b="0" i="0">
                                    <a:solidFill>
                                      <a:srgbClr val="FF0000"/>
                                    </a:solidFill>
                                    <a:latin typeface="Cambria Math" pitchFamily="34" charset="0"/>
                                    <a:ea typeface="Cambria Math" pitchFamily="34" charset="-122"/>
                                    <a:cs typeface="Cambria Math" pitchFamily="34" charset="-120"/>
                                  </a:rPr>
                                  <m:t>4</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0_1#579b65c0b?vop=1&amp;pid=e39c8b32f&amp;color=0,0,0&amp;vtp=1&amp;bbb=1"/>
              <p:cNvSpPr>
                <a:spLocks noRot="1" noChangeAspect="1" noMove="1" noResize="1" noEditPoints="1" noAdjustHandles="1" noChangeArrowheads="1" noChangeShapeType="1" noTextEdit="1"/>
              </p:cNvSpPr>
              <p:nvPr/>
            </p:nvSpPr>
            <p:spPr>
              <a:xfrm>
                <a:off x="832104" y="1878522"/>
                <a:ext cx="10533888" cy="622300"/>
              </a:xfrm>
              <a:prstGeom prst="rect">
                <a:avLst/>
              </a:prstGeom>
              <a:blipFill>
                <a:blip r:embed="rId4"/>
                <a:stretch>
                  <a:fillRect l="-58"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1_1#579b65c0b?vop=1&amp;pid=e39c8b32f&amp;color=0,0,0&amp;vtp=1&amp;bbb=1&amp;hb=1"/>
              <p:cNvSpPr/>
              <p:nvPr/>
            </p:nvSpPr>
            <p:spPr>
              <a:xfrm>
                <a:off x="832104" y="2500822"/>
                <a:ext cx="10533888" cy="1041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【解析】对飞机受力分析，竖直方向上有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，水平方向上有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，联立解得</a:t>
                </a:r>
              </a:p>
              <a:p>
                <a:pPr latinLnBrk="1">
                  <a:lnSpc>
                    <a:spcPts val="4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𝑔</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𝑠</m:t>
                                </m:r>
                              </m:e>
                              <m:sup>
                                <m:r>
                                  <a:rPr lang="en-US" altLang="zh-CN" b="0" i="0">
                                    <a:solidFill>
                                      <a:srgbClr val="000000"/>
                                    </a:solidFill>
                                    <a:latin typeface="Cambria Math" pitchFamily="34" charset="0"/>
                                    <a:ea typeface="Cambria Math" pitchFamily="34" charset="-122"/>
                                    <a:cs typeface="Cambria Math" pitchFamily="34" charset="-120"/>
                                  </a:rPr>
                                  <m:t>4</m:t>
                                </m:r>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4</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1_1#579b65c0b?vop=1&amp;pid=e39c8b32f&amp;color=0,0,0&amp;vtp=1&amp;bbb=1&amp;hb=1"/>
              <p:cNvSpPr>
                <a:spLocks noRot="1" noChangeAspect="1" noMove="1" noResize="1" noEditPoints="1" noAdjustHandles="1" noChangeArrowheads="1" noChangeShapeType="1" noTextEdit="1"/>
              </p:cNvSpPr>
              <p:nvPr/>
            </p:nvSpPr>
            <p:spPr>
              <a:xfrm>
                <a:off x="832104" y="2500822"/>
                <a:ext cx="10533888" cy="1041400"/>
              </a:xfrm>
              <a:prstGeom prst="rect">
                <a:avLst/>
              </a:prstGeom>
              <a:blipFill>
                <a:blip r:embed="rId5"/>
                <a:stretch>
                  <a:fillRect l="-1389" b="-35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2_1#8e9ab2aa9?vop=1&amp;pid=0c47dfeb2&amp;color=0,0,0&amp;vtp=1&amp;bt=1&amp;bbb=1&amp;hb=1"/>
              <p:cNvSpPr/>
              <p:nvPr/>
            </p:nvSpPr>
            <p:spPr>
              <a:xfrm>
                <a:off x="832104" y="1512000"/>
                <a:ext cx="10533888" cy="1420559"/>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）如图所示，竖直平面内有一圆弧管道，其半径为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的小球</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从平台边缘的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水平射出，恰能沿圆弧管道上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点的切线方向进入管道内侧</a:t>
                </a:r>
                <a:r>
                  <a:rPr lang="en-US" altLang="zh-CN" sz="1800" b="0" i="0">
                    <a:solidFill>
                      <a:srgbClr val="000000"/>
                    </a:solidFill>
                    <a:latin typeface="微软雅黑" pitchFamily="34" charset="0"/>
                    <a:ea typeface="微软雅黑" pitchFamily="34" charset="-122"/>
                    <a:cs typeface="微软雅黑" pitchFamily="34" charset="-120"/>
                  </a:rPr>
                  <a:t>，管道</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内径略大于小球直径</a:t>
                </a:r>
                <a:r>
                  <a:rPr lang="en-US" altLang="zh-CN" sz="1800" b="0" i="0" dirty="0">
                    <a:solidFill>
                      <a:srgbClr val="000000"/>
                    </a:solidFill>
                    <a:latin typeface="微软雅黑" pitchFamily="34" charset="0"/>
                    <a:ea typeface="微软雅黑" pitchFamily="34" charset="-122"/>
                    <a:cs typeface="微软雅黑" pitchFamily="34" charset="-120"/>
                  </a:rPr>
                  <a:t>，小球可看成质点，圆弧半径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𝑂𝑃</m:t>
                    </m:r>
                  </m:oMath>
                </a14:m>
                <a:r>
                  <a:rPr lang="en-US" altLang="zh-CN" sz="1800" b="0" i="0" dirty="0">
                    <a:solidFill>
                      <a:srgbClr val="000000"/>
                    </a:solidFill>
                    <a:latin typeface="微软雅黑" pitchFamily="34" charset="0"/>
                    <a:ea typeface="微软雅黑" pitchFamily="34" charset="-122"/>
                    <a:cs typeface="微软雅黑" pitchFamily="34" charset="-120"/>
                  </a:rPr>
                  <a:t>与竖直线的夹角为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7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62_1#8e9ab2aa9?vop=1&amp;pid=0c47dfeb2&amp;color=0,0,0&amp;vtp=1&amp;bt=1&amp;bbb=1&amp;hb=1"/>
              <p:cNvSpPr>
                <a:spLocks noRot="1" noChangeAspect="1" noMove="1" noResize="1" noEditPoints="1" noAdjustHandles="1" noChangeArrowheads="1" noChangeShapeType="1" noTextEdit="1"/>
              </p:cNvSpPr>
              <p:nvPr/>
            </p:nvSpPr>
            <p:spPr>
              <a:xfrm>
                <a:off x="832104" y="1512000"/>
                <a:ext cx="10533888" cy="1420559"/>
              </a:xfrm>
              <a:prstGeom prst="rect">
                <a:avLst/>
              </a:prstGeom>
              <a:blipFill>
                <a:blip r:embed="rId3"/>
                <a:stretch>
                  <a:fillRect l="-1389" t="-3004" b="-9871"/>
                </a:stretch>
              </a:blipFill>
              <a:ln/>
            </p:spPr>
            <p:txBody>
              <a:bodyPr/>
              <a:lstStyle/>
              <a:p>
                <a:r>
                  <a:rPr lang="zh-CN" altLang="en-US">
                    <a:noFill/>
                  </a:rPr>
                  <a:t> </a:t>
                </a:r>
              </a:p>
            </p:txBody>
          </p:sp>
        </mc:Fallback>
      </mc:AlternateContent>
      <p:pic>
        <p:nvPicPr>
          <p:cNvPr id="3" name="QO_4_BD.62_2#8e9ab2aa9?vop=1&amp;pid=0c47dfeb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56632" y="3063432"/>
            <a:ext cx="2084832"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63_1#d4b7020b6?vop=1&amp;pid=8e9ab2aa9&amp;color=0,0,0&amp;vtp=1&amp;bbb=1"/>
              <p:cNvSpPr/>
              <p:nvPr/>
            </p:nvSpPr>
            <p:spPr>
              <a:xfrm>
                <a:off x="832104" y="4409632"/>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（1）求小球从平台上的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点射出到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点的水平位移大小；</a:t>
                </a:r>
                <a:endParaRPr lang="en-US" altLang="zh-CN" sz="1800" dirty="0"/>
              </a:p>
            </p:txBody>
          </p:sp>
        </mc:Choice>
        <mc:Fallback>
          <p:sp>
            <p:nvSpPr>
              <p:cNvPr id="4" name="QO_5_BD.63_1#d4b7020b6?vop=1&amp;pid=8e9ab2aa9&amp;color=0,0,0&amp;vtp=1&amp;bbb=1"/>
              <p:cNvSpPr>
                <a:spLocks noRot="1" noChangeAspect="1" noMove="1" noResize="1" noEditPoints="1" noAdjustHandles="1" noChangeArrowheads="1" noChangeShapeType="1" noTextEdit="1"/>
              </p:cNvSpPr>
              <p:nvPr/>
            </p:nvSpPr>
            <p:spPr>
              <a:xfrm>
                <a:off x="832104" y="4409632"/>
                <a:ext cx="10533888" cy="325755"/>
              </a:xfrm>
              <a:prstGeom prst="rect">
                <a:avLst/>
              </a:prstGeom>
              <a:blipFill>
                <a:blip r:embed="rId5"/>
                <a:stretch>
                  <a:fillRect l="-1389" t="-9259" b="-4259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64_1#d4b7020b6?vop=1&amp;pid=8e9ab2aa9&amp;color=0,0,0&amp;vtp=1&amp;bbb=1"/>
              <p:cNvSpPr/>
              <p:nvPr/>
            </p:nvSpPr>
            <p:spPr>
              <a:xfrm>
                <a:off x="832104" y="4789613"/>
                <a:ext cx="10533888" cy="307975"/>
              </a:xfrm>
              <a:prstGeom prst="rect">
                <a:avLst/>
              </a:prstGeom>
              <a:noFill/>
              <a:ln/>
            </p:spPr>
            <p:txBody>
              <a:bodyPr wrap="none" lIns="0" tIns="0" rIns="0" bIns="0" rtlCol="0" anchor="t"/>
              <a:lstStyle/>
              <a:p>
                <a:pPr algn="l" latinLnBrk="1">
                  <a:lnSpc>
                    <a:spcPts val="2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64_1#d4b7020b6?vop=1&amp;pid=8e9ab2aa9&amp;color=0,0,0&amp;vtp=1&amp;bbb=1"/>
              <p:cNvSpPr>
                <a:spLocks noRot="1" noChangeAspect="1" noMove="1" noResize="1" noEditPoints="1" noAdjustHandles="1" noChangeArrowheads="1" noChangeShapeType="1" noTextEdit="1"/>
              </p:cNvSpPr>
              <p:nvPr/>
            </p:nvSpPr>
            <p:spPr>
              <a:xfrm>
                <a:off x="832104" y="4789613"/>
                <a:ext cx="10533888" cy="307975"/>
              </a:xfrm>
              <a:prstGeom prst="rect">
                <a:avLst/>
              </a:prstGeom>
              <a:blipFill>
                <a:blip r:embed="rId6"/>
                <a:stretch>
                  <a:fillRect l="-810" b="-1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65_1#d4b7020b6?vop=1&amp;pid=8e9ab2aa9&amp;color=0,0,0&amp;vtp=1&amp;bbb=1&amp;hb=1"/>
              <p:cNvSpPr/>
              <p:nvPr/>
            </p:nvSpPr>
            <p:spPr>
              <a:xfrm>
                <a:off x="832104" y="5107748"/>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【解析】因为小球恰能沿圆弧管道上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点的切线方向进入管道内侧，则</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球平抛的时间为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num>
                      <m:den>
                        <m:r>
                          <a:rPr lang="en-US" altLang="zh-CN" b="0" i="0">
                            <a:solidFill>
                              <a:srgbClr val="000000"/>
                            </a:solidFill>
                            <a:latin typeface="Cambria Math" pitchFamily="34" charset="0"/>
                            <a:ea typeface="Cambria Math" pitchFamily="34" charset="-122"/>
                            <a:cs typeface="Cambria Math" pitchFamily="34" charset="-120"/>
                          </a:rPr>
                          <m:t>𝑔</m:t>
                        </m:r>
                      </m:den>
                    </m:f>
                    <m:r>
                      <a:rPr lang="en-US" altLang="zh-CN" b="0" i="0">
                        <a:solidFill>
                          <a:srgbClr val="000000"/>
                        </a:solidFill>
                        <a:latin typeface="Cambria Math" pitchFamily="34" charset="0"/>
                        <a:ea typeface="Cambria Math" pitchFamily="34" charset="-122"/>
                        <a:cs typeface="Cambria Math" pitchFamily="34" charset="-120"/>
                      </a:rPr>
                      <m:t>=0.4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，小球从平台上的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点射出到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点的水平位移大小</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=1.2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65_1#d4b7020b6?vop=1&amp;pid=8e9ab2aa9&amp;color=0,0,0&amp;vtp=1&amp;bbb=1&amp;hb=1"/>
              <p:cNvSpPr>
                <a:spLocks noRot="1" noChangeAspect="1" noMove="1" noResize="1" noEditPoints="1" noAdjustHandles="1" noChangeArrowheads="1" noChangeShapeType="1" noTextEdit="1"/>
              </p:cNvSpPr>
              <p:nvPr/>
            </p:nvSpPr>
            <p:spPr>
              <a:xfrm>
                <a:off x="832104" y="5107748"/>
                <a:ext cx="10533888" cy="838200"/>
              </a:xfrm>
              <a:prstGeom prst="rect">
                <a:avLst/>
              </a:prstGeom>
              <a:blipFill>
                <a:blip r:embed="rId7"/>
                <a:stretch>
                  <a:fillRect l="-1389" t="-3650" r="-752" b="-80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6_1#279ecd2ba?vop=1&amp;pid=8e9ab2aa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（2）如果小球沿管道通过圆弧的最高点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时的速度大小为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，求小球运动到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点时对管道的压力；</a:t>
                </a:r>
                <a:endParaRPr lang="en-US" altLang="zh-CN" sz="1800" dirty="0"/>
              </a:p>
            </p:txBody>
          </p:sp>
        </mc:Choice>
        <mc:Fallback>
          <p:sp>
            <p:nvSpPr>
              <p:cNvPr id="2" name="QO_5_BD.66_1#279ecd2ba?vop=1&amp;pid=8e9ab2aa9&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67_1#279ecd2ba?vop=1&amp;pid=8e9ab2aa9&amp;color=0,0,0&amp;vtp=1&amp;bbb=1"/>
              <p:cNvSpPr/>
              <p:nvPr/>
            </p:nvSpPr>
            <p:spPr>
              <a:xfrm>
                <a:off x="832104" y="192049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6.4</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，方向竖直向上</a:t>
                </a:r>
                <a:endParaRPr lang="en-US" altLang="zh-CN" sz="1800" dirty="0"/>
              </a:p>
            </p:txBody>
          </p:sp>
        </mc:Choice>
        <mc:Fallback>
          <p:sp>
            <p:nvSpPr>
              <p:cNvPr id="3" name="QO_5_AN.67_1#279ecd2ba?vop=1&amp;pid=8e9ab2aa9&amp;color=0,0,0&amp;vtp=1&amp;bbb=1"/>
              <p:cNvSpPr>
                <a:spLocks noRot="1" noChangeAspect="1" noMove="1" noResize="1" noEditPoints="1" noAdjustHandles="1" noChangeArrowheads="1" noChangeShapeType="1" noTextEdit="1"/>
              </p:cNvSpPr>
              <p:nvPr/>
            </p:nvSpPr>
            <p:spPr>
              <a:xfrm>
                <a:off x="832104" y="1920495"/>
                <a:ext cx="10533888" cy="363855"/>
              </a:xfrm>
              <a:prstGeom prst="rect">
                <a:avLst/>
              </a:prstGeom>
              <a:blipFill>
                <a:blip r:embed="rId4"/>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8_1#279ecd2ba?vop=1&amp;pid=8e9ab2aa9&amp;color=0,0,0&amp;vtp=1&amp;bbb=1&amp;hb=1"/>
              <p:cNvSpPr/>
              <p:nvPr/>
            </p:nvSpPr>
            <p:spPr>
              <a:xfrm>
                <a:off x="832104" y="2293812"/>
                <a:ext cx="10533888" cy="131953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【解析】小球到达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点时速度大小为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𝑄</m:t>
                        </m:r>
                      </m:sub>
                    </m:sSub>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，设小球受到的弹力向下</a:t>
                </a:r>
                <a:r>
                  <a:rPr lang="en-US" altLang="zh-CN" sz="1800" b="0" i="0">
                    <a:solidFill>
                      <a:srgbClr val="000000"/>
                    </a:solidFill>
                    <a:latin typeface="微软雅黑" pitchFamily="34" charset="0"/>
                    <a:ea typeface="微软雅黑" pitchFamily="34" charset="-122"/>
                    <a:cs typeface="微软雅黑" pitchFamily="34" charset="-120"/>
                  </a:rPr>
                  <a:t>，根据牛顿第二定律可得</a:t>
                </a:r>
              </a:p>
              <a:p>
                <a:pPr latinLnBrk="1">
                  <a:lnSpc>
                    <a:spcPts val="41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𝑄</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=6.4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，由牛顿第三定律可知，小球通过管道的最高点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时对管道的压力大小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6.4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，方向竖直向上.</a:t>
                </a:r>
                <a:endParaRPr lang="en-US" altLang="zh-CN" dirty="0"/>
              </a:p>
            </p:txBody>
          </p:sp>
        </mc:Choice>
        <mc:Fallback>
          <p:sp>
            <p:nvSpPr>
              <p:cNvPr id="4" name="QO_5_AS.68_1#279ecd2ba?vop=1&amp;pid=8e9ab2aa9&amp;color=0,0,0&amp;vtp=1&amp;bbb=1&amp;hb=1"/>
              <p:cNvSpPr>
                <a:spLocks noRot="1" noChangeAspect="1" noMove="1" noResize="1" noEditPoints="1" noAdjustHandles="1" noChangeArrowheads="1" noChangeShapeType="1" noTextEdit="1"/>
              </p:cNvSpPr>
              <p:nvPr/>
            </p:nvSpPr>
            <p:spPr>
              <a:xfrm>
                <a:off x="832104" y="2293812"/>
                <a:ext cx="10533888" cy="1319530"/>
              </a:xfrm>
              <a:prstGeom prst="rect">
                <a:avLst/>
              </a:prstGeom>
              <a:blipFill>
                <a:blip r:embed="rId5"/>
                <a:stretch>
                  <a:fillRect l="-1389" b="-105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b1e7a5b86?pid=a1482fe65&amp;color=0,0,0&amp;vtp=1&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建议用时：90分钟</a:t>
            </a:r>
            <a:endParaRPr lang="en-US" altLang="zh-CN" sz="1800" dirty="0"/>
          </a:p>
        </p:txBody>
      </p:sp>
      <p:sp>
        <p:nvSpPr>
          <p:cNvPr id="3" name="C_3_BD#0f53faa97?pid=a1482fe65&amp;color=0,0,0&amp;vtp=1&amp;bbb=1&amp;hb=1"/>
          <p:cNvSpPr/>
          <p:nvPr/>
        </p:nvSpPr>
        <p:spPr>
          <a:xfrm>
            <a:off x="832104" y="2011045"/>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一、单项选择题（本题共7小题，每小题6分，共42分.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C_4_BD.1_1#cdaca5f91?vop=1&amp;pid=0f53faa97&amp;color=0,0,0&amp;vtp=1&amp;bbb=1&amp;hb=1"/>
          <p:cNvSpPr/>
          <p:nvPr/>
        </p:nvSpPr>
        <p:spPr>
          <a:xfrm>
            <a:off x="832104" y="3013195"/>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运动员在短道速滑比赛中过弯时的运动可以看成匀速圆周运动.关于匀速圆周运动</a:t>
            </a:r>
            <a:r>
              <a:rPr lang="en-US" altLang="zh-CN" sz="18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5" name="QC_4_AN.2_1#cdaca5f91.bracket?vop=1&amp;pid=0f53faa97&amp;color=0,0,0&amp;vpa=1&amp;vtp=1"/>
          <p:cNvSpPr/>
          <p:nvPr/>
        </p:nvSpPr>
        <p:spPr>
          <a:xfrm>
            <a:off x="1015460" y="3418960"/>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6" name="QC_4_BD.1_2#cdaca5f91.choices?vop=1&amp;pid=0f53faa97&amp;color=0,0,0&amp;vtp=1&amp;bbb=1"/>
          <p:cNvSpPr/>
          <p:nvPr/>
        </p:nvSpPr>
        <p:spPr>
          <a:xfrm>
            <a:off x="832104" y="383413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匀速圆周运动是速度不变的运动</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匀速圆周运动的加速度不变</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匀速圆周运动没有加速度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做匀速圆周运动的物体速度一直改变</a:t>
            </a:r>
            <a:endParaRPr lang="en-US" altLang="zh-CN" sz="1800" dirty="0"/>
          </a:p>
        </p:txBody>
      </p:sp>
      <p:sp>
        <p:nvSpPr>
          <p:cNvPr id="7" name="QC_4_AS.3_1#cdaca5f91?vop=1&amp;pid=0f53faa97&amp;color=0,0,0&amp;vtp=1&amp;bbb=1&amp;hb=1"/>
          <p:cNvSpPr/>
          <p:nvPr/>
        </p:nvSpPr>
        <p:spPr>
          <a:xfrm>
            <a:off x="832104" y="4653915"/>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【解析】做匀速圆周运动的物体的速度大小不变，方向时刻发生变化，故A错误，D正确</a:t>
            </a:r>
            <a:r>
              <a:rPr lang="en-US" altLang="zh-CN" sz="1800" b="0" i="0">
                <a:solidFill>
                  <a:srgbClr val="000000"/>
                </a:solidFill>
                <a:latin typeface="微软雅黑" pitchFamily="34" charset="0"/>
                <a:ea typeface="微软雅黑" pitchFamily="34" charset="-122"/>
                <a:cs typeface="微软雅黑" pitchFamily="34" charset="-120"/>
              </a:rPr>
              <a:t>；做匀速圆周运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动的物体速度不断变化</a:t>
            </a:r>
            <a:r>
              <a:rPr lang="en-US" altLang="zh-CN" sz="1800" b="0" i="0" dirty="0">
                <a:solidFill>
                  <a:srgbClr val="000000"/>
                </a:solidFill>
                <a:latin typeface="微软雅黑" pitchFamily="34" charset="0"/>
                <a:ea typeface="微软雅黑" pitchFamily="34" charset="-122"/>
                <a:cs typeface="微软雅黑" pitchFamily="34" charset="-120"/>
              </a:rPr>
              <a:t>，则有加速度，故C错误；做匀速圆周运动的物体的加速度大小不变</a:t>
            </a:r>
            <a:r>
              <a:rPr lang="en-US" altLang="zh-CN" sz="1800" b="0" i="0">
                <a:solidFill>
                  <a:srgbClr val="000000"/>
                </a:solidFill>
                <a:latin typeface="微软雅黑" pitchFamily="34" charset="0"/>
                <a:ea typeface="微软雅黑" pitchFamily="34" charset="-122"/>
                <a:cs typeface="微软雅黑" pitchFamily="34" charset="-120"/>
              </a:rPr>
              <a:t>，方向时刻发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生变化</a:t>
            </a:r>
            <a:r>
              <a:rPr lang="en-US" altLang="zh-CN" b="0" i="0" dirty="0">
                <a:solidFill>
                  <a:srgbClr val="000000"/>
                </a:solidFill>
                <a:latin typeface="微软雅黑" pitchFamily="34" charset="0"/>
                <a:ea typeface="微软雅黑" pitchFamily="34" charset="-122"/>
                <a:cs typeface="微软雅黑" pitchFamily="34" charset="-120"/>
              </a:rPr>
              <a:t>，故B错误.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9_1#61ca84d52?vop=1&amp;pid=8e9ab2aa9&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（3）如果因小球与管道间的摩擦不同，从最高点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可飞出速率范围为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a:t>
                </a:r>
                <a:r>
                  <a:rPr lang="en-US" altLang="zh-CN" sz="1800" b="0" i="0">
                    <a:solidFill>
                      <a:srgbClr val="000000"/>
                    </a:solidFill>
                    <a:latin typeface="微软雅黑" pitchFamily="34" charset="0"/>
                    <a:ea typeface="微软雅黑" pitchFamily="34" charset="-122"/>
                    <a:cs typeface="微软雅黑" pitchFamily="34" charset="-120"/>
                  </a:rPr>
                  <a:t>，小球直接落在地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面上最近的点为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m:t>
                    </m:r>
                  </m:oMath>
                </a14:m>
                <a:r>
                  <a:rPr lang="en-US" altLang="zh-CN" b="0" i="0" dirty="0">
                    <a:solidFill>
                      <a:srgbClr val="000000"/>
                    </a:solidFill>
                    <a:latin typeface="微软雅黑" pitchFamily="34" charset="0"/>
                    <a:ea typeface="微软雅黑" pitchFamily="34" charset="-122"/>
                    <a:cs typeface="微软雅黑" pitchFamily="34" charset="-120"/>
                  </a:rPr>
                  <a:t>，最远的点为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的距离（计算结果可用根号表示）.</a:t>
                </a:r>
                <a:endParaRPr lang="en-US" altLang="zh-CN" dirty="0"/>
              </a:p>
            </p:txBody>
          </p:sp>
        </mc:Choice>
        <mc:Fallback>
          <p:sp>
            <p:nvSpPr>
              <p:cNvPr id="2" name="QO_5_BD.69_1#61ca84d52?vop=1&amp;pid=8e9ab2aa9&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r="-57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0_1#61ca84d52?vop=1&amp;pid=8e9ab2aa9&amp;color=0,0,0&amp;vtp=1&amp;bbb=1"/>
              <p:cNvSpPr/>
              <p:nvPr/>
            </p:nvSpPr>
            <p:spPr>
              <a:xfrm>
                <a:off x="832104" y="2295717"/>
                <a:ext cx="10533888" cy="471932"/>
              </a:xfrm>
              <a:prstGeom prst="rect">
                <a:avLst/>
              </a:prstGeom>
              <a:noFill/>
              <a:ln/>
            </p:spPr>
            <p:txBody>
              <a:bodyPr wrap="none" lIns="0" tIns="0" rIns="0" bIns="0" rtlCol="0" anchor="t"/>
              <a:lstStyle/>
              <a:p>
                <a:pPr algn="l" latinLnBrk="1">
                  <a:lnSpc>
                    <a:spcPts val="38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5</m:t>
                            </m:r>
                          </m:e>
                        </m:rad>
                      </m:num>
                      <m:den>
                        <m:r>
                          <a:rPr lang="en-US" altLang="zh-CN" sz="1800" b="0" i="0">
                            <a:solidFill>
                              <a:srgbClr val="FF0000"/>
                            </a:solidFill>
                            <a:latin typeface="Cambria Math" pitchFamily="34" charset="0"/>
                            <a:ea typeface="Cambria Math" pitchFamily="34" charset="-122"/>
                            <a:cs typeface="Cambria Math" pitchFamily="34" charset="-120"/>
                          </a:rPr>
                          <m:t>5</m:t>
                        </m:r>
                      </m:den>
                    </m:f>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70_1#61ca84d52?vop=1&amp;pid=8e9ab2aa9&amp;color=0,0,0&amp;vtp=1&amp;bbb=1"/>
              <p:cNvSpPr>
                <a:spLocks noRot="1" noChangeAspect="1" noMove="1" noResize="1" noEditPoints="1" noAdjustHandles="1" noChangeArrowheads="1" noChangeShapeType="1" noTextEdit="1"/>
              </p:cNvSpPr>
              <p:nvPr/>
            </p:nvSpPr>
            <p:spPr>
              <a:xfrm>
                <a:off x="832104" y="2295717"/>
                <a:ext cx="10533888" cy="471932"/>
              </a:xfrm>
              <a:prstGeom prst="rect">
                <a:avLst/>
              </a:prstGeom>
              <a:blipFill>
                <a:blip r:embed="rId4"/>
                <a:stretch>
                  <a:fillRect l="-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1_1#61ca84d52?vop=1&amp;pid=8e9ab2aa9&amp;color=0,0,0&amp;vtp=1&amp;bbb=1&amp;hb=1"/>
              <p:cNvSpPr/>
              <p:nvPr/>
            </p:nvSpPr>
            <p:spPr>
              <a:xfrm>
                <a:off x="832104" y="2777428"/>
                <a:ext cx="10533888" cy="2288032"/>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点到地面做平抛运动，设小球在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时刚好经过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点落到地面上，则从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点</a:t>
                </a:r>
                <a:r>
                  <a:rPr lang="en-US" altLang="zh-CN" sz="1800" b="0" i="0" dirty="0">
                    <a:solidFill>
                      <a:srgbClr val="000000"/>
                    </a:solidFill>
                    <a:latin typeface="微软雅黑" pitchFamily="34" charset="0"/>
                    <a:ea typeface="微软雅黑" pitchFamily="34" charset="-122"/>
                    <a:cs typeface="微软雅黑" pitchFamily="34" charset="-120"/>
                  </a:rPr>
                  <a:t>，在竖直方向有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1+</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，水平方向有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900"/>
                  </a:lnSpc>
                </a:pPr>
                <a:r>
                  <a:rPr lang="en-US" altLang="zh-CN" sz="1800" b="0" i="0">
                    <a:solidFill>
                      <a:srgbClr val="000000"/>
                    </a:solidFill>
                    <a:latin typeface="微软雅黑" pitchFamily="34" charset="0"/>
                    <a:ea typeface="微软雅黑" pitchFamily="34" charset="-122"/>
                    <a:cs typeface="微软雅黑" pitchFamily="34" charset="-120"/>
                  </a:rPr>
                  <a:t>到地面过程</a:t>
                </a:r>
                <a:r>
                  <a:rPr lang="en-US" altLang="zh-CN" sz="1800" b="0" i="0" dirty="0">
                    <a:solidFill>
                      <a:srgbClr val="000000"/>
                    </a:solidFill>
                    <a:latin typeface="微软雅黑" pitchFamily="34" charset="0"/>
                    <a:ea typeface="微软雅黑" pitchFamily="34" charset="-122"/>
                    <a:cs typeface="微软雅黑" pitchFamily="34" charset="-120"/>
                  </a:rPr>
                  <a:t>，竖直方向有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num>
                      <m:den>
                        <m:r>
                          <a:rPr lang="en-US" altLang="zh-CN" sz="1800" b="0" i="0">
                            <a:solidFill>
                              <a:srgbClr val="000000"/>
                            </a:solidFill>
                            <a:latin typeface="Cambria Math" pitchFamily="34" charset="0"/>
                            <a:ea typeface="Cambria Math" pitchFamily="34" charset="-122"/>
                            <a:cs typeface="Cambria Math" pitchFamily="34" charset="-120"/>
                          </a:rPr>
                          <m:t>5</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，水平方向有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，由几何关系得</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，即小球直接落在地面上最远的点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对应最大的飞出速度</a:t>
                </a:r>
                <a:r>
                  <a:rPr lang="en-US" altLang="zh-CN" sz="1800" b="0" i="0">
                    <a:solidFill>
                      <a:srgbClr val="000000"/>
                    </a:solidFill>
                    <a:latin typeface="微软雅黑" pitchFamily="34" charset="0"/>
                    <a:ea typeface="微软雅黑" pitchFamily="34" charset="-122"/>
                    <a:cs typeface="微软雅黑" pitchFamily="34" charset="-120"/>
                  </a:rPr>
                  <a:t>，则小球落在地面上最</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近点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m:t>
                    </m:r>
                  </m:oMath>
                </a14:m>
                <a:r>
                  <a:rPr lang="en-US" altLang="zh-CN" b="0" i="0" dirty="0">
                    <a:solidFill>
                      <a:srgbClr val="000000"/>
                    </a:solidFill>
                    <a:latin typeface="微软雅黑" pitchFamily="34" charset="0"/>
                    <a:ea typeface="微软雅黑" pitchFamily="34" charset="-122"/>
                    <a:cs typeface="微软雅黑" pitchFamily="34" charset="-120"/>
                  </a:rPr>
                  <a:t>与最远点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b="0" i="0" dirty="0">
                    <a:solidFill>
                      <a:srgbClr val="000000"/>
                    </a:solidFill>
                    <a:latin typeface="微软雅黑" pitchFamily="34" charset="0"/>
                    <a:ea typeface="微软雅黑" pitchFamily="34" charset="-122"/>
                    <a:cs typeface="微软雅黑" pitchFamily="34" charset="-120"/>
                  </a:rPr>
                  <a:t>之间的距离为</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m:rPr>
                                <m:sty m:val="p"/>
                              </m:rPr>
                              <a:rPr lang="en-US" altLang="zh-CN" b="0" i="0">
                                <a:solidFill>
                                  <a:srgbClr val="000000"/>
                                </a:solidFill>
                                <a:latin typeface="Cambria Math" pitchFamily="34" charset="0"/>
                                <a:ea typeface="Cambria Math" pitchFamily="34" charset="-122"/>
                                <a:cs typeface="Cambria Math" pitchFamily="34" charset="-120"/>
                              </a:rPr>
                              <m:t>max</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e>
                    </m:d>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num>
                      <m:den>
                        <m:r>
                          <a:rPr lang="en-US" altLang="zh-CN" b="0" i="0">
                            <a:solidFill>
                              <a:srgbClr val="000000"/>
                            </a:solidFill>
                            <a:latin typeface="Cambria Math" pitchFamily="34" charset="0"/>
                            <a:ea typeface="Cambria Math" pitchFamily="34" charset="-122"/>
                            <a:cs typeface="Cambria Math" pitchFamily="34" charset="-120"/>
                          </a:rPr>
                          <m:t>5</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71_1#61ca84d52?vop=1&amp;pid=8e9ab2aa9&amp;color=0,0,0&amp;vtp=1&amp;bbb=1&amp;hb=1"/>
              <p:cNvSpPr>
                <a:spLocks noRot="1" noChangeAspect="1" noMove="1" noResize="1" noEditPoints="1" noAdjustHandles="1" noChangeArrowheads="1" noChangeShapeType="1" noTextEdit="1"/>
              </p:cNvSpPr>
              <p:nvPr/>
            </p:nvSpPr>
            <p:spPr>
              <a:xfrm>
                <a:off x="832104" y="2777428"/>
                <a:ext cx="10533888" cy="2288032"/>
              </a:xfrm>
              <a:prstGeom prst="rect">
                <a:avLst/>
              </a:prstGeom>
              <a:blipFill>
                <a:blip r:embed="rId5"/>
                <a:stretch>
                  <a:fillRect l="-1389" r="-463" b="-34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4_EX.72_1#8e9ab2aa9?vop=1&amp;pid=0c47dfeb2&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endParaRPr lang="en-US" altLang="zh-CN" sz="1800" dirty="0"/>
          </a:p>
        </p:txBody>
      </p:sp>
      <p:pic>
        <p:nvPicPr>
          <p:cNvPr id="3" name="QO_4_EX.72_2#8e9ab2aa9?vop=1&amp;pid=0c47dfeb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82312" y="2005522"/>
            <a:ext cx="2633472"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4_EX.72_3#8e9ab2aa9?vop=1&amp;pid=0c47dfeb2&amp;color=0,0,0&amp;vtp=1&amp;bbb=1"/>
              <p:cNvSpPr/>
              <p:nvPr/>
            </p:nvSpPr>
            <p:spPr>
              <a:xfrm>
                <a:off x="832104" y="3669222"/>
                <a:ext cx="10533888" cy="1189355"/>
              </a:xfrm>
              <a:prstGeom prst="rect">
                <a:avLst/>
              </a:prstGeom>
              <a:noFill/>
              <a:ln/>
            </p:spPr>
            <p:txBody>
              <a:bodyPr wrap="none" lIns="0" tIns="0" rIns="0" bIns="0" rtlCol="0" anchor="t"/>
              <a:lstStyle/>
              <a:p>
                <a:pPr algn="l" latinLnBrk="1">
                  <a:lnSpc>
                    <a:spcPts val="3300"/>
                  </a:lnSpc>
                </a:pP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e>
                    </m:d>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小球做平抛运动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沿切线从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楷体" pitchFamily="34" charset="-122"/>
                    <a:cs typeface="微软雅黑" pitchFamily="34" charset="-120"/>
                  </a:rPr>
                  <a:t>点进入管道</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可确定小球在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点时的速度方向</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a:p>
                <a:pPr latinLnBrk="1">
                  <a:lnSpc>
                    <a:spcPts val="3300"/>
                  </a:lnSpc>
                </a:pP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𝑄</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杆球模型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离</a:t>
                </a:r>
                <a:r>
                  <a:rPr lang="en-US" altLang="zh-CN" sz="1800" b="0" i="0">
                    <a:solidFill>
                      <a:srgbClr val="000000"/>
                    </a:solidFill>
                    <a:latin typeface="微软雅黑" pitchFamily="34" charset="0"/>
                    <a:ea typeface="楷体" pitchFamily="34" charset="-122"/>
                    <a:cs typeface="微软雅黑" pitchFamily="34" charset="-120"/>
                  </a:rPr>
                  <a:t>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后</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做平抛运动</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00" dirty="0"/>
              </a:p>
            </p:txBody>
          </p:sp>
        </mc:Choice>
        <mc:Fallback>
          <p:sp>
            <p:nvSpPr>
              <p:cNvPr id="4" name="QO_4_EX.72_3#8e9ab2aa9?vop=1&amp;pid=0c47dfeb2&amp;color=0,0,0&amp;vtp=1&amp;bbb=1"/>
              <p:cNvSpPr>
                <a:spLocks noRot="1" noChangeAspect="1" noMove="1" noResize="1" noEditPoints="1" noAdjustHandles="1" noChangeArrowheads="1" noChangeShapeType="1" noTextEdit="1"/>
              </p:cNvSpPr>
              <p:nvPr/>
            </p:nvSpPr>
            <p:spPr>
              <a:xfrm>
                <a:off x="832104" y="3669222"/>
                <a:ext cx="10533888" cy="1189355"/>
              </a:xfrm>
              <a:prstGeom prst="rect">
                <a:avLst/>
              </a:prstGeom>
              <a:blipFill>
                <a:blip r:embed="rId4"/>
                <a:stretch>
                  <a:fillRect l="-1389" b="-11795"/>
                </a:stretch>
              </a:blipFill>
              <a:ln/>
            </p:spPr>
            <p:txBody>
              <a:bodyPr/>
              <a:lstStyle/>
              <a:p>
                <a:r>
                  <a:rPr lang="zh-CN" altLang="en-US">
                    <a:noFill/>
                  </a:rPr>
                  <a:t> </a:t>
                </a:r>
              </a:p>
            </p:txBody>
          </p:sp>
        </mc:Fallback>
      </mc:AlternateContent>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pic>
        <p:nvPicPr>
          <p:cNvPr id="2" name="QO_4_BD.73_1#dfabdf4ef?htil=13&amp;vop=1&amp;pid=0c47dfeb2&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73893" y="1594296"/>
            <a:ext cx="145389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73_2#dfabdf4ef?htil=13&amp;vop=1&amp;pid=0c47dfeb2&amp;color=0,0,0&amp;vtp=1&amp;bt=1&amp;bbb=1&amp;hb=1&amp;hs=1"/>
              <p:cNvSpPr/>
              <p:nvPr/>
            </p:nvSpPr>
            <p:spPr>
              <a:xfrm>
                <a:off x="832104" y="1512000"/>
                <a:ext cx="8942832" cy="22656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）如图所示，竖直面内有相互垂直的两光滑杆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𝑂𝑀</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杆水</a:t>
                </a:r>
              </a:p>
              <a:p>
                <a:pPr latinLnBrk="1">
                  <a:lnSpc>
                    <a:spcPts val="4500"/>
                  </a:lnSpc>
                </a:pPr>
                <a:r>
                  <a:rPr lang="en-US" altLang="zh-CN" sz="1800" b="0" i="0">
                    <a:solidFill>
                      <a:srgbClr val="000000"/>
                    </a:solidFill>
                    <a:latin typeface="微软雅黑" pitchFamily="34" charset="0"/>
                    <a:ea typeface="微软雅黑" pitchFamily="34" charset="-122"/>
                    <a:cs typeface="微软雅黑" pitchFamily="34" charset="-120"/>
                  </a:rPr>
                  <a:t>平放置</a:t>
                </a:r>
                <a:r>
                  <a:rPr lang="en-US" altLang="zh-CN" sz="1800" b="0" i="0" dirty="0">
                    <a:solidFill>
                      <a:srgbClr val="000000"/>
                    </a:solidFill>
                    <a:latin typeface="微软雅黑" pitchFamily="34" charset="0"/>
                    <a:ea typeface="微软雅黑" pitchFamily="34" charset="-122"/>
                    <a:cs typeface="微软雅黑" pitchFamily="34" charset="-120"/>
                  </a:rPr>
                  <a:t>，两杆上分别套着环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和环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的质量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，两环用长为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的轻绳连接</a:t>
                </a:r>
                <a:r>
                  <a:rPr lang="en-US" altLang="zh-CN" sz="1800" b="0" i="0" dirty="0">
                    <a:solidFill>
                      <a:srgbClr val="000000"/>
                    </a:solidFill>
                    <a:latin typeface="微软雅黑" pitchFamily="34" charset="0"/>
                    <a:ea typeface="微软雅黑" pitchFamily="34" charset="-122"/>
                    <a:cs typeface="微软雅黑" pitchFamily="34" charset="-120"/>
                  </a:rPr>
                  <a:t>.一根弹簧左端固定于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点，右端与环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拴接，弹簧的原长为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，轻绳与竖直方向</a:t>
                </a:r>
              </a:p>
              <a:p>
                <a:pPr latinLnBrk="1">
                  <a:lnSpc>
                    <a:spcPts val="4500"/>
                  </a:lnSpc>
                </a:pPr>
                <a:r>
                  <a:rPr lang="en-US" altLang="zh-CN" sz="1800" b="0" i="0">
                    <a:solidFill>
                      <a:srgbClr val="000000"/>
                    </a:solidFill>
                    <a:latin typeface="微软雅黑" pitchFamily="34" charset="0"/>
                    <a:ea typeface="微软雅黑" pitchFamily="34" charset="-122"/>
                    <a:cs typeface="微软雅黑" pitchFamily="34" charset="-120"/>
                  </a:rPr>
                  <a:t>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，两环静止时，弹簧长度为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.整个装置可绕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杆匀速旋转，</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求</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4_BD.73_2#dfabdf4ef?htil=13&amp;vop=1&amp;pid=0c47dfeb2&amp;color=0,0,0&amp;vtp=1&amp;bt=1&amp;bbb=1&amp;hb=1&amp;hs=1"/>
              <p:cNvSpPr>
                <a:spLocks noRot="1" noChangeAspect="1" noMove="1" noResize="1" noEditPoints="1" noAdjustHandles="1" noChangeArrowheads="1" noChangeShapeType="1" noTextEdit="1"/>
              </p:cNvSpPr>
              <p:nvPr/>
            </p:nvSpPr>
            <p:spPr>
              <a:xfrm>
                <a:off x="832104" y="1512000"/>
                <a:ext cx="8942832" cy="2265680"/>
              </a:xfrm>
              <a:prstGeom prst="rect">
                <a:avLst/>
              </a:prstGeom>
              <a:blipFill>
                <a:blip r:embed="rId4"/>
                <a:stretch>
                  <a:fillRect l="-1636" t="-1075" r="-1704" b="-61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74_1#0cd98837c?vop=1&amp;pid=dfabdf4ef&amp;color=0,0,0&amp;vtp=1&amp;bbb=1&amp;hs=1"/>
              <p:cNvSpPr/>
              <p:nvPr/>
            </p:nvSpPr>
            <p:spPr>
              <a:xfrm>
                <a:off x="832104" y="3816605"/>
                <a:ext cx="10533888" cy="34480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（1）弹簧的劲度系数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BD.74_1#0cd98837c?vop=1&amp;pid=dfabdf4ef&amp;color=0,0,0&amp;vtp=1&amp;bbb=1&amp;hs=1"/>
              <p:cNvSpPr>
                <a:spLocks noRot="1" noChangeAspect="1" noMove="1" noResize="1" noEditPoints="1" noAdjustHandles="1" noChangeArrowheads="1" noChangeShapeType="1" noTextEdit="1"/>
              </p:cNvSpPr>
              <p:nvPr/>
            </p:nvSpPr>
            <p:spPr>
              <a:xfrm>
                <a:off x="832104" y="3816605"/>
                <a:ext cx="10533888" cy="344805"/>
              </a:xfrm>
              <a:prstGeom prst="rect">
                <a:avLst/>
              </a:prstGeom>
              <a:blipFill>
                <a:blip r:embed="rId5"/>
                <a:stretch>
                  <a:fillRect l="-1389" t="-3509" b="-4035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75_1#0cd98837c?vop=1&amp;pid=dfabdf4ef&amp;color=0,0,0&amp;vtp=1&amp;bbb=1"/>
              <p:cNvSpPr/>
              <p:nvPr/>
            </p:nvSpPr>
            <p:spPr>
              <a:xfrm>
                <a:off x="832104" y="4161917"/>
                <a:ext cx="10533888" cy="444500"/>
              </a:xfrm>
              <a:prstGeom prst="rect">
                <a:avLst/>
              </a:prstGeom>
              <a:noFill/>
              <a:ln/>
            </p:spPr>
            <p:txBody>
              <a:bodyPr wrap="none" lIns="0" tIns="0" rIns="0" bIns="0" rtlCol="0" anchor="t"/>
              <a:lstStyle/>
              <a:p>
                <a:pPr algn="l" latinLnBrk="1">
                  <a:lnSpc>
                    <a:spcPts val="35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3</m:t>
                            </m:r>
                          </m:e>
                        </m:rad>
                        <m:r>
                          <a:rPr lang="en-US" altLang="zh-CN" sz="1800" b="0" i="0">
                            <a:solidFill>
                              <a:srgbClr val="FF0000"/>
                            </a:solidFill>
                            <a:latin typeface="Cambria Math" pitchFamily="34" charset="0"/>
                            <a:ea typeface="Cambria Math" pitchFamily="34" charset="-122"/>
                            <a:cs typeface="Cambria Math" pitchFamily="34" charset="-120"/>
                          </a:rPr>
                          <m:t>𝑚𝑔</m:t>
                        </m:r>
                      </m:num>
                      <m:den>
                        <m:r>
                          <a:rPr lang="en-US" altLang="zh-CN" sz="1800" b="0" i="0">
                            <a:solidFill>
                              <a:srgbClr val="FF0000"/>
                            </a:solidFill>
                            <a:latin typeface="Cambria Math" pitchFamily="34" charset="0"/>
                            <a:ea typeface="Cambria Math" pitchFamily="34" charset="-122"/>
                            <a:cs typeface="Cambria Math" pitchFamily="34" charset="-120"/>
                          </a:rPr>
                          <m:t>𝑙</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75_1#0cd98837c?vop=1&amp;pid=dfabdf4ef&amp;color=0,0,0&amp;vtp=1&amp;bbb=1"/>
              <p:cNvSpPr>
                <a:spLocks noRot="1" noChangeAspect="1" noMove="1" noResize="1" noEditPoints="1" noAdjustHandles="1" noChangeArrowheads="1" noChangeShapeType="1" noTextEdit="1"/>
              </p:cNvSpPr>
              <p:nvPr/>
            </p:nvSpPr>
            <p:spPr>
              <a:xfrm>
                <a:off x="832104" y="4161917"/>
                <a:ext cx="10533888" cy="444500"/>
              </a:xfrm>
              <a:prstGeom prst="rect">
                <a:avLst/>
              </a:prstGeom>
              <a:blipFill>
                <a:blip r:embed="rId6"/>
                <a:stretch>
                  <a:fillRect l="-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76_1#0cd98837c?vop=1&amp;pid=dfabdf4ef&amp;color=0,0,0&amp;vtp=1&amp;bbb=1&amp;hb=1"/>
              <p:cNvSpPr/>
              <p:nvPr/>
            </p:nvSpPr>
            <p:spPr>
              <a:xfrm>
                <a:off x="832104" y="4606417"/>
                <a:ext cx="10533888" cy="1474661"/>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【解析】两环静止时，由几何关系可知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𝑙</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𝑙</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，设轻绳上的拉力大小为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受力分析有</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受力分析有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弹</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，根据胡克定律，弹簧弹力大小为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弹</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𝑙</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，联立解</a:t>
                </a: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𝑘</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r>
                          <a:rPr lang="en-US" altLang="zh-CN" b="0" i="0">
                            <a:solidFill>
                              <a:srgbClr val="000000"/>
                            </a:solidFill>
                            <a:latin typeface="Cambria Math" pitchFamily="34" charset="0"/>
                            <a:ea typeface="Cambria Math" pitchFamily="34" charset="-122"/>
                            <a:cs typeface="Cambria Math" pitchFamily="34" charset="-120"/>
                          </a:rPr>
                          <m:t>𝑚𝑔</m:t>
                        </m:r>
                      </m:num>
                      <m:den>
                        <m:r>
                          <a:rPr lang="en-US" altLang="zh-CN" b="0" i="0">
                            <a:solidFill>
                              <a:srgbClr val="000000"/>
                            </a:solidFill>
                            <a:latin typeface="Cambria Math" pitchFamily="34" charset="0"/>
                            <a:ea typeface="Cambria Math" pitchFamily="34" charset="-122"/>
                            <a:cs typeface="Cambria Math" pitchFamily="34" charset="-120"/>
                          </a:rPr>
                          <m:t>𝑙</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76_1#0cd98837c?vop=1&amp;pid=dfabdf4ef&amp;color=0,0,0&amp;vtp=1&amp;bbb=1&amp;hb=1"/>
              <p:cNvSpPr>
                <a:spLocks noRot="1" noChangeAspect="1" noMove="1" noResize="1" noEditPoints="1" noAdjustHandles="1" noChangeArrowheads="1" noChangeShapeType="1" noTextEdit="1"/>
              </p:cNvSpPr>
              <p:nvPr/>
            </p:nvSpPr>
            <p:spPr>
              <a:xfrm>
                <a:off x="832104" y="4606417"/>
                <a:ext cx="10533888" cy="1474661"/>
              </a:xfrm>
              <a:prstGeom prst="rect">
                <a:avLst/>
              </a:prstGeom>
              <a:blipFill>
                <a:blip r:embed="rId7"/>
                <a:stretch>
                  <a:fillRect l="-1389" b="-53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7_1#54ce1c9ea?vop=1&amp;pid=dfabdf4ef&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（2）弹簧长度恰好为原长时，转动的角速度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77_1#54ce1c9ea?vop=1&amp;pid=dfabdf4ef&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8_1#54ce1c9ea?vop=1&amp;pid=dfabdf4ef&amp;color=0,0,0&amp;vtp=1&amp;bbb=1"/>
              <p:cNvSpPr/>
              <p:nvPr/>
            </p:nvSpPr>
            <p:spPr>
              <a:xfrm>
                <a:off x="832104" y="1878522"/>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𝑔</m:t>
                            </m:r>
                          </m:num>
                          <m:den>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𝑙</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78_1#54ce1c9ea?vop=1&amp;pid=dfabdf4ef&amp;color=0,0,0&amp;vtp=1&amp;bbb=1"/>
              <p:cNvSpPr>
                <a:spLocks noRot="1" noChangeAspect="1" noMove="1" noResize="1" noEditPoints="1" noAdjustHandles="1" noChangeArrowheads="1" noChangeShapeType="1" noTextEdit="1"/>
              </p:cNvSpPr>
              <p:nvPr/>
            </p:nvSpPr>
            <p:spPr>
              <a:xfrm>
                <a:off x="832104" y="1878522"/>
                <a:ext cx="10533888" cy="622300"/>
              </a:xfrm>
              <a:prstGeom prst="rect">
                <a:avLst/>
              </a:prstGeom>
              <a:blipFill>
                <a:blip r:embed="rId4"/>
                <a:stretch>
                  <a:fillRect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9_1#54ce1c9ea?vop=1&amp;pid=dfabdf4ef&amp;color=0,0,0&amp;vtp=1&amp;bbb=1&amp;hb=1"/>
              <p:cNvSpPr/>
              <p:nvPr/>
            </p:nvSpPr>
            <p:spPr>
              <a:xfrm>
                <a:off x="832104" y="2500822"/>
                <a:ext cx="10533888" cy="1181100"/>
              </a:xfrm>
              <a:prstGeom prst="rect">
                <a:avLst/>
              </a:prstGeom>
              <a:noFill/>
              <a:ln/>
            </p:spPr>
            <p:txBody>
              <a:bodyPr wrap="none" lIns="0" tIns="0" rIns="0" bIns="0" rtlCol="0" anchor="t"/>
              <a:lstStyle/>
              <a:p>
                <a:pPr algn="l" latinLnBrk="1">
                  <a:lnSpc>
                    <a:spcPts val="4400"/>
                  </a:lnSpc>
                </a:pPr>
                <a:r>
                  <a:rPr lang="en-US" altLang="zh-CN" sz="1800" b="0" i="0" dirty="0">
                    <a:solidFill>
                      <a:srgbClr val="000000"/>
                    </a:solidFill>
                    <a:latin typeface="微软雅黑" pitchFamily="34" charset="0"/>
                    <a:ea typeface="微软雅黑" pitchFamily="34" charset="-122"/>
                    <a:cs typeface="微软雅黑" pitchFamily="34" charset="-120"/>
                  </a:rPr>
                  <a:t>【解析】弹簧长度恰好为原长时，由几何关系可知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𝑙</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𝑙</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，设轻绳上的拉力大小为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受力分</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析有</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受力分析有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𝑙</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𝑔</m:t>
                            </m:r>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𝑙</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79_1#54ce1c9ea?vop=1&amp;pid=dfabdf4ef&amp;color=0,0,0&amp;vtp=1&amp;bbb=1&amp;hb=1"/>
              <p:cNvSpPr>
                <a:spLocks noRot="1" noChangeAspect="1" noMove="1" noResize="1" noEditPoints="1" noAdjustHandles="1" noChangeArrowheads="1" noChangeShapeType="1" noTextEdit="1"/>
              </p:cNvSpPr>
              <p:nvPr/>
            </p:nvSpPr>
            <p:spPr>
              <a:xfrm>
                <a:off x="832104" y="2500822"/>
                <a:ext cx="10533888" cy="1181100"/>
              </a:xfrm>
              <a:prstGeom prst="rect">
                <a:avLst/>
              </a:prstGeom>
              <a:blipFill>
                <a:blip r:embed="rId5"/>
                <a:stretch>
                  <a:fillRect l="-1389" r="-694" b="-15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0_1#447563edd?vop=1&amp;pid=dfabdf4ef&amp;color=0,0,0&amp;vtp=1&amp;bt=1&amp;bbb=1"/>
              <p:cNvSpPr/>
              <p:nvPr/>
            </p:nvSpPr>
            <p:spPr>
              <a:xfrm>
                <a:off x="832104" y="1508760"/>
                <a:ext cx="10533888" cy="536956"/>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（3）弹簧长度为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时，转动的角速度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80_1#447563edd?vop=1&amp;pid=dfabdf4ef&amp;color=0,0,0&amp;vtp=1&amp;bt=1&amp;bbb=1"/>
              <p:cNvSpPr>
                <a:spLocks noRot="1" noChangeAspect="1" noMove="1" noResize="1" noEditPoints="1" noAdjustHandles="1" noChangeArrowheads="1" noChangeShapeType="1" noTextEdit="1"/>
              </p:cNvSpPr>
              <p:nvPr/>
            </p:nvSpPr>
            <p:spPr>
              <a:xfrm>
                <a:off x="832104" y="1508760"/>
                <a:ext cx="10533888" cy="536956"/>
              </a:xfrm>
              <a:prstGeom prst="rect">
                <a:avLst/>
              </a:prstGeom>
              <a:blipFill>
                <a:blip r:embed="rId3"/>
                <a:stretch>
                  <a:fillRect l="-1389" b="-147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1_1#447563edd?vop=1&amp;pid=dfabdf4ef&amp;color=0,0,0&amp;vtp=1&amp;bbb=1"/>
              <p:cNvSpPr/>
              <p:nvPr/>
            </p:nvSpPr>
            <p:spPr>
              <a:xfrm>
                <a:off x="832104" y="2051113"/>
                <a:ext cx="10533888" cy="596773"/>
              </a:xfrm>
              <a:prstGeom prst="rect">
                <a:avLst/>
              </a:prstGeom>
              <a:noFill/>
              <a:ln/>
            </p:spPr>
            <p:txBody>
              <a:bodyPr wrap="none" lIns="0" tIns="0" rIns="0" bIns="0" rtlCol="0" anchor="t"/>
              <a:lstStyle/>
              <a:p>
                <a:pPr algn="l" latinLnBrk="1">
                  <a:lnSpc>
                    <a:spcPts val="48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d>
                              <m:d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FF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3</m:t>
                                    </m:r>
                                  </m:e>
                                </m:rad>
                              </m:e>
                            </m:d>
                            <m:r>
                              <a:rPr lang="en-US" altLang="zh-CN" sz="1800" b="0" i="0">
                                <a:solidFill>
                                  <a:srgbClr val="FF0000"/>
                                </a:solidFill>
                                <a:latin typeface="Cambria Math" pitchFamily="34" charset="0"/>
                                <a:ea typeface="Cambria Math" pitchFamily="34" charset="-122"/>
                                <a:cs typeface="Cambria Math" pitchFamily="34" charset="-120"/>
                              </a:rPr>
                              <m:t>𝑔</m:t>
                            </m:r>
                          </m:num>
                          <m:den>
                            <m:r>
                              <a:rPr lang="en-US" altLang="zh-CN" sz="1800" b="0" i="0">
                                <a:solidFill>
                                  <a:srgbClr val="FF0000"/>
                                </a:solidFill>
                                <a:latin typeface="Cambria Math" pitchFamily="34" charset="0"/>
                                <a:ea typeface="Cambria Math" pitchFamily="34" charset="-122"/>
                                <a:cs typeface="Cambria Math" pitchFamily="34" charset="-120"/>
                              </a:rPr>
                              <m:t>𝑙</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81_1#447563edd?vop=1&amp;pid=dfabdf4ef&amp;color=0,0,0&amp;vtp=1&amp;bbb=1"/>
              <p:cNvSpPr>
                <a:spLocks noRot="1" noChangeAspect="1" noMove="1" noResize="1" noEditPoints="1" noAdjustHandles="1" noChangeArrowheads="1" noChangeShapeType="1" noTextEdit="1"/>
              </p:cNvSpPr>
              <p:nvPr/>
            </p:nvSpPr>
            <p:spPr>
              <a:xfrm>
                <a:off x="832104" y="2051113"/>
                <a:ext cx="10533888" cy="596773"/>
              </a:xfrm>
              <a:prstGeom prst="rect">
                <a:avLst/>
              </a:prstGeom>
              <a:blipFill>
                <a:blip r:embed="rId4"/>
                <a:stretch>
                  <a:fillRect b="-204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82_1#447563edd?vop=1&amp;pid=dfabdf4ef&amp;color=0,0,0&amp;vtp=1&amp;bbb=1&amp;hb=1"/>
              <p:cNvSpPr/>
              <p:nvPr/>
            </p:nvSpPr>
            <p:spPr>
              <a:xfrm>
                <a:off x="832104" y="2657347"/>
                <a:ext cx="10533888" cy="1269873"/>
              </a:xfrm>
              <a:prstGeom prst="rect">
                <a:avLst/>
              </a:prstGeom>
              <a:noFill/>
              <a:ln/>
            </p:spPr>
            <p:txBody>
              <a:bodyPr wrap="none" lIns="0" tIns="0" rIns="0" bIns="0" rtlCol="0" anchor="t"/>
              <a:lstStyle/>
              <a:p>
                <a:pPr algn="l" latinLnBrk="1">
                  <a:lnSpc>
                    <a:spcPts val="5300"/>
                  </a:lnSpc>
                </a:pPr>
                <a:r>
                  <a:rPr lang="en-US" altLang="zh-CN" sz="1800" b="0" i="0" dirty="0">
                    <a:solidFill>
                      <a:srgbClr val="000000"/>
                    </a:solidFill>
                    <a:latin typeface="微软雅黑" pitchFamily="34" charset="0"/>
                    <a:ea typeface="微软雅黑" pitchFamily="34" charset="-122"/>
                    <a:cs typeface="微软雅黑" pitchFamily="34" charset="-120"/>
                  </a:rPr>
                  <a:t>【解析】弹簧长度为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𝑙</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时，由几何关系可知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𝑙</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𝑙</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，设轻绳上的拉力大小为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受力分析有</a:t>
                </a:r>
              </a:p>
              <a:p>
                <a:pPr latinLnBrk="1">
                  <a:lnSpc>
                    <a:spcPts val="48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3</m:t>
                        </m:r>
                      </m:sub>
                    </m:sSub>
                  </m:oMath>
                </a14:m>
                <a:r>
                  <a:rPr lang="en-US" altLang="zh-CN"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受力分析有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𝜃</m:t>
                        </m:r>
                      </m:e>
                      <m:sub>
                        <m:r>
                          <a:rPr lang="en-US" altLang="zh-CN" b="0" i="0">
                            <a:solidFill>
                              <a:srgbClr val="000000"/>
                            </a:solidFill>
                            <a:latin typeface="Cambria Math" pitchFamily="34" charset="0"/>
                            <a:ea typeface="Cambria Math" pitchFamily="34" charset="-122"/>
                            <a:cs typeface="Cambria Math" pitchFamily="34" charset="-120"/>
                          </a:rPr>
                          <m:t>3</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𝑘</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𝑙</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𝑙</m:t>
                        </m:r>
                      </m:e>
                    </m:d>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𝑙</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e>
                            </m:d>
                            <m:r>
                              <a:rPr lang="en-US" altLang="zh-CN" b="0" i="0">
                                <a:solidFill>
                                  <a:srgbClr val="000000"/>
                                </a:solidFill>
                                <a:latin typeface="Cambria Math" pitchFamily="34" charset="0"/>
                                <a:ea typeface="Cambria Math" pitchFamily="34" charset="-122"/>
                                <a:cs typeface="Cambria Math" pitchFamily="34" charset="-120"/>
                              </a:rPr>
                              <m:t>𝑔</m:t>
                            </m:r>
                          </m:num>
                          <m:den>
                            <m:r>
                              <a:rPr lang="en-US" altLang="zh-CN" b="0" i="0">
                                <a:solidFill>
                                  <a:srgbClr val="000000"/>
                                </a:solidFill>
                                <a:latin typeface="Cambria Math" pitchFamily="34" charset="0"/>
                                <a:ea typeface="Cambria Math" pitchFamily="34" charset="-122"/>
                                <a:cs typeface="Cambria Math" pitchFamily="34" charset="-120"/>
                              </a:rPr>
                              <m:t>𝑙</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82_1#447563edd?vop=1&amp;pid=dfabdf4ef&amp;color=0,0,0&amp;vtp=1&amp;bbb=1&amp;hb=1"/>
              <p:cNvSpPr>
                <a:spLocks noRot="1" noChangeAspect="1" noMove="1" noResize="1" noEditPoints="1" noAdjustHandles="1" noChangeArrowheads="1" noChangeShapeType="1" noTextEdit="1"/>
              </p:cNvSpPr>
              <p:nvPr/>
            </p:nvSpPr>
            <p:spPr>
              <a:xfrm>
                <a:off x="832104" y="2657347"/>
                <a:ext cx="10533888" cy="1269873"/>
              </a:xfrm>
              <a:prstGeom prst="rect">
                <a:avLst/>
              </a:prstGeom>
              <a:blipFill>
                <a:blip r:embed="rId5"/>
                <a:stretch>
                  <a:fillRect l="-1389" b="-384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869ca76f4?vop=1&amp;pid=0f53faa97&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据史料记载，走马灯（如图甲所示）的历史起源于秦汉时期，盛行于宋代，常见于除夕、元宵</a:t>
                </a:r>
                <a:r>
                  <a:rPr lang="en-US" altLang="zh-CN" sz="1800" b="0" i="0">
                    <a:solidFill>
                      <a:srgbClr val="000000"/>
                    </a:solidFill>
                    <a:latin typeface="微软雅黑" pitchFamily="34" charset="0"/>
                    <a:ea typeface="微软雅黑" pitchFamily="34" charset="-122"/>
                    <a:cs typeface="微软雅黑" pitchFamily="34" charset="-120"/>
                  </a:rPr>
                  <a:t>、中秋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等节日</a:t>
                </a:r>
                <a:r>
                  <a:rPr lang="en-US" altLang="zh-CN" sz="1800" b="0" i="0" dirty="0">
                    <a:solidFill>
                      <a:srgbClr val="000000"/>
                    </a:solidFill>
                    <a:latin typeface="微软雅黑" pitchFamily="34" charset="0"/>
                    <a:ea typeface="微软雅黑" pitchFamily="34" charset="-122"/>
                    <a:cs typeface="微软雅黑" pitchFamily="34" charset="-120"/>
                  </a:rPr>
                  <a:t>.简化的模型如图乙所示，竖直放置的走马灯绕竖直转轴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𝑂𝑂</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转动，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两点到转轴的距离不同，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分别表示角速度、线速度的大小、周期、向心加速度的大小</a:t>
                </a:r>
                <a:r>
                  <a:rPr lang="en-US" altLang="zh-CN" sz="1800" b="0" i="0">
                    <a:solidFill>
                      <a:srgbClr val="000000"/>
                    </a:solidFill>
                    <a:latin typeface="微软雅黑" pitchFamily="34" charset="0"/>
                    <a:ea typeface="微软雅黑" pitchFamily="34" charset="-122"/>
                    <a:cs typeface="微软雅黑" pitchFamily="34" charset="-120"/>
                  </a:rPr>
                  <a:t>.走马灯以某一恒定角速度绕</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竖直转轴转动时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下列关系正确的是(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_1#869ca76f4?vop=1&amp;pid=0f53faa97&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b="-9091"/>
                </a:stretch>
              </a:blipFill>
              <a:ln/>
            </p:spPr>
            <p:txBody>
              <a:bodyPr/>
              <a:lstStyle/>
              <a:p>
                <a:r>
                  <a:rPr lang="zh-CN" altLang="en-US">
                    <a:noFill/>
                  </a:rPr>
                  <a:t> </a:t>
                </a:r>
              </a:p>
            </p:txBody>
          </p:sp>
        </mc:Fallback>
      </mc:AlternateContent>
      <p:sp>
        <p:nvSpPr>
          <p:cNvPr id="3" name="QC_4_AN.5_1#869ca76f4.bracket?vop=1&amp;pid=0f53faa97&amp;color=0,0,0&amp;vpa=2&amp;vtp=1"/>
          <p:cNvSpPr/>
          <p:nvPr/>
        </p:nvSpPr>
        <p:spPr>
          <a:xfrm>
            <a:off x="46730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4_3#869ca76f4?iti=1&amp;htil=1&amp;vop=1&amp;pid=0f53faa9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71216" y="3515552"/>
            <a:ext cx="1179576" cy="10881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_4#869ca76f4?iti=2&amp;htil=1&amp;vop=1&amp;pid=0f53faa97&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284464" y="3241232"/>
            <a:ext cx="896112"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_5#869ca76f4?iti=1&amp;htil=1&amp;vop=1&amp;pid=0f53faa97&amp;color=0,0,0&amp;vtp=1"/>
          <p:cNvSpPr/>
          <p:nvPr/>
        </p:nvSpPr>
        <p:spPr>
          <a:xfrm>
            <a:off x="3320510" y="4730688"/>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4_6#869ca76f4?iti=2&amp;htil=1&amp;vop=1&amp;pid=0f53faa97&amp;color=0,0,0&amp;vtp=1"/>
          <p:cNvSpPr/>
          <p:nvPr/>
        </p:nvSpPr>
        <p:spPr>
          <a:xfrm>
            <a:off x="8592026" y="4730688"/>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4_BD.4_7#869ca76f4.choices?vop=1&amp;pid=0f53faa97&amp;color=0,0,0&amp;vtp=1&amp;bbb=1"/>
              <p:cNvSpPr/>
              <p:nvPr/>
            </p:nvSpPr>
            <p:spPr>
              <a:xfrm>
                <a:off x="832104" y="5150105"/>
                <a:ext cx="10533888" cy="356235"/>
              </a:xfrm>
              <a:prstGeom prst="rect">
                <a:avLst/>
              </a:prstGeom>
              <a:noFill/>
              <a:ln/>
            </p:spPr>
            <p:txBody>
              <a:bodyPr wrap="none" lIns="0" tIns="0" rIns="0" bIns="0" rtlCol="0" anchor="t"/>
              <a:lstStyle/>
              <a:p>
                <a:pPr latinLnBrk="1">
                  <a:lnSpc>
                    <a:spcPts val="3200"/>
                  </a:lnSpc>
                  <a:tabLst>
                    <a:tab pos="2773172" algn="l"/>
                    <a:tab pos="5419344" algn="l"/>
                    <a:tab pos="80909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4_7#869ca76f4.choices?vop=1&amp;pid=0f53faa97&amp;color=0,0,0&amp;vtp=1&amp;bbb=1"/>
              <p:cNvSpPr>
                <a:spLocks noRot="1" noChangeAspect="1" noMove="1" noResize="1" noEditPoints="1" noAdjustHandles="1" noChangeArrowheads="1" noChangeShapeType="1" noTextEdit="1"/>
              </p:cNvSpPr>
              <p:nvPr/>
            </p:nvSpPr>
            <p:spPr>
              <a:xfrm>
                <a:off x="832104" y="5150105"/>
                <a:ext cx="10533888" cy="356235"/>
              </a:xfrm>
              <a:prstGeom prst="rect">
                <a:avLst/>
              </a:prstGeom>
              <a:blipFill>
                <a:blip r:embed="rId6"/>
                <a:stretch>
                  <a:fillRect l="-1389" b="-413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869ca76f4?vop=1&amp;pid=0f53faa97&amp;color=0,0,0&amp;vtp=1&amp;bt=1&amp;bbb=1&amp;hb=1"/>
              <p:cNvSpPr/>
              <p:nvPr/>
            </p:nvSpPr>
            <p:spPr>
              <a:xfrm>
                <a:off x="832104" y="1512000"/>
                <a:ext cx="10533888"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两点同轴转动，则角速度相同，即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，故A错误；根据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注意：两点的轨道圆心不在球心）</a:t>
                </a:r>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，故B错误；由向心加速度公式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C正确；由周期公式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num>
                      <m:den>
                        <m:r>
                          <a:rPr lang="en-US" altLang="zh-CN" b="0" i="0">
                            <a:solidFill>
                              <a:srgbClr val="000000"/>
                            </a:solidFill>
                            <a:latin typeface="Cambria Math" pitchFamily="34" charset="0"/>
                            <a:ea typeface="Cambria Math" pitchFamily="34" charset="-122"/>
                            <a:cs typeface="Cambria Math" pitchFamily="34" charset="-120"/>
                          </a:rPr>
                          <m:t>𝜔</m:t>
                        </m:r>
                      </m:den>
                    </m:f>
                  </m:oMath>
                </a14:m>
                <a:r>
                  <a:rPr lang="en-US" altLang="zh-CN"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𝐴</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6_1#869ca76f4?vop=1&amp;pid=0f53faa97&amp;color=0,0,0&amp;vtp=1&amp;bt=1&amp;bbb=1&amp;hb=1"/>
              <p:cNvSpPr>
                <a:spLocks noRot="1" noChangeAspect="1" noMove="1" noResize="1" noEditPoints="1" noAdjustHandles="1" noChangeArrowheads="1" noChangeShapeType="1" noTextEdit="1"/>
              </p:cNvSpPr>
              <p:nvPr/>
            </p:nvSpPr>
            <p:spPr>
              <a:xfrm>
                <a:off x="832104" y="1512000"/>
                <a:ext cx="10533888" cy="1257300"/>
              </a:xfrm>
              <a:prstGeom prst="rect">
                <a:avLst/>
              </a:prstGeom>
              <a:blipFill>
                <a:blip r:embed="rId3"/>
                <a:stretch>
                  <a:fillRect l="-1389" r="-1563" b="-6796"/>
                </a:stretch>
              </a:blipFill>
              <a:ln/>
            </p:spPr>
            <p:txBody>
              <a:bodyPr/>
              <a:lstStyle/>
              <a:p>
                <a:r>
                  <a:rPr lang="zh-CN" altLang="en-US">
                    <a:noFill/>
                  </a:rPr>
                  <a:t> </a:t>
                </a:r>
              </a:p>
            </p:txBody>
          </p:sp>
        </mc:Fallback>
      </mc:AlternateContent>
      <p:sp>
        <p:nvSpPr>
          <p:cNvPr id="3" name="QC_4_AS.6_1#869ca76f4?vop=1&amp;pid=0f53faa97&amp;color=0,0,0&amp;vtp=1&amp;bt=1&amp;bbb=1&amp;hb=1&amp;uw=1">
            <a:extLst>
              <a:ext uri="{FF2B5EF4-FFF2-40B4-BE49-F238E27FC236}">
                <a16:creationId xmlns:a16="http://schemas.microsoft.com/office/drawing/2014/main" id="{A65C0C86-5B35-87F5-9296-81BD70D722E5}"/>
              </a:ext>
            </a:extLst>
          </p:cNvPr>
          <p:cNvSpPr/>
          <p:nvPr/>
        </p:nvSpPr>
        <p:spPr>
          <a:xfrm>
            <a:off x="9955848" y="1511777"/>
            <a:ext cx="93021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6ef9f39ad?vop=1&amp;pid=0f53faa97&amp;color=0,0,0&amp;vtp=1&amp;bt=1&amp;bbb=1&amp;hb=1"/>
              <p:cNvSpPr/>
              <p:nvPr/>
            </p:nvSpPr>
            <p:spPr>
              <a:xfrm>
                <a:off x="832104" y="1512000"/>
                <a:ext cx="10533888" cy="7575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如图所示，实验中小明同学把两个完全相同的小球分别放在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位置，皮带处于塔轮的某一层上</a:t>
                </a:r>
                <a:r>
                  <a:rPr lang="en-US" altLang="zh-CN" sz="1800" b="0" i="0">
                    <a:solidFill>
                      <a:srgbClr val="000000"/>
                    </a:solidFill>
                    <a:latin typeface="微软雅黑" pitchFamily="34" charset="0"/>
                    <a:ea typeface="微软雅黑" pitchFamily="34" charset="-122"/>
                    <a:cs typeface="微软雅黑" pitchFamily="34" charset="-120"/>
                  </a:rPr>
                  <a:t>.匀速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转动手柄时</a:t>
                </a:r>
                <a:r>
                  <a:rPr lang="en-US" altLang="zh-CN" b="0" i="0" dirty="0">
                    <a:solidFill>
                      <a:srgbClr val="000000"/>
                    </a:solidFill>
                    <a:latin typeface="微软雅黑" pitchFamily="34" charset="0"/>
                    <a:ea typeface="微软雅黑" pitchFamily="34" charset="-122"/>
                    <a:cs typeface="微软雅黑" pitchFamily="34" charset="-120"/>
                  </a:rPr>
                  <a:t>，左边的标尺露出4个格，右边的标尺露出1个格，</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7_1#6ef9f39ad?vop=1&amp;pid=0f53faa97&amp;color=0,0,0&amp;vtp=1&amp;bt=1&amp;bbb=1&amp;hb=1"/>
              <p:cNvSpPr>
                <a:spLocks noRot="1" noChangeAspect="1" noMove="1" noResize="1" noEditPoints="1" noAdjustHandles="1" noChangeArrowheads="1" noChangeShapeType="1" noTextEdit="1"/>
              </p:cNvSpPr>
              <p:nvPr/>
            </p:nvSpPr>
            <p:spPr>
              <a:xfrm>
                <a:off x="832104" y="1512000"/>
                <a:ext cx="10533888" cy="757555"/>
              </a:xfrm>
              <a:prstGeom prst="rect">
                <a:avLst/>
              </a:prstGeom>
              <a:blipFill>
                <a:blip r:embed="rId3"/>
                <a:stretch>
                  <a:fillRect l="-1389" r="-984" b="-19355"/>
                </a:stretch>
              </a:blipFill>
              <a:ln/>
            </p:spPr>
            <p:txBody>
              <a:bodyPr/>
              <a:lstStyle/>
              <a:p>
                <a:r>
                  <a:rPr lang="zh-CN" altLang="en-US">
                    <a:noFill/>
                  </a:rPr>
                  <a:t> </a:t>
                </a:r>
              </a:p>
            </p:txBody>
          </p:sp>
        </mc:Fallback>
      </mc:AlternateContent>
      <p:sp>
        <p:nvSpPr>
          <p:cNvPr id="3" name="QC_4_AN.8_1#6ef9f39ad.bracket?vop=1&amp;pid=0f53faa97&amp;color=0,0,0&amp;vpa=3&amp;vtp=1"/>
          <p:cNvSpPr/>
          <p:nvPr/>
        </p:nvSpPr>
        <p:spPr>
          <a:xfrm>
            <a:off x="9283160" y="1911224"/>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7_2#6ef9f39ad?htil=2&amp;vop=1&amp;pid=0f53faa97&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71816" y="2263332"/>
            <a:ext cx="2969364" cy="158070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6ef9f39ad.choices?htil=2&amp;vop=1&amp;pid=0f53faa97&amp;color=0,0,0&amp;vtp=1&amp;bbb=1&amp;hs=1"/>
              <p:cNvSpPr/>
              <p:nvPr/>
            </p:nvSpPr>
            <p:spPr>
              <a:xfrm>
                <a:off x="832104" y="2272031"/>
                <a:ext cx="6729984"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位置处的小球转动所需的向心力之比为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此实验探究向心力大小的表达式</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在该实验中，主要利用了理想实验法来探究</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塔轮的边缘角速度一定相等</a:t>
                </a:r>
                <a:endParaRPr lang="en-US" altLang="zh-CN" sz="1800" dirty="0"/>
              </a:p>
            </p:txBody>
          </p:sp>
        </mc:Choice>
        <mc:Fallback>
          <p:sp>
            <p:nvSpPr>
              <p:cNvPr id="5" name="QC_4_BD.7_3#6ef9f39ad.choices?htil=2&amp;vop=1&amp;pid=0f53faa97&amp;color=0,0,0&amp;vtp=1&amp;bbb=1&amp;hs=1"/>
              <p:cNvSpPr>
                <a:spLocks noRot="1" noChangeAspect="1" noMove="1" noResize="1" noEditPoints="1" noAdjustHandles="1" noChangeArrowheads="1" noChangeShapeType="1" noTextEdit="1"/>
              </p:cNvSpPr>
              <p:nvPr/>
            </p:nvSpPr>
            <p:spPr>
              <a:xfrm>
                <a:off x="832104" y="2272031"/>
                <a:ext cx="6729984" cy="1570355"/>
              </a:xfrm>
              <a:prstGeom prst="rect">
                <a:avLst/>
              </a:prstGeom>
              <a:blipFill>
                <a:blip r:embed="rId5"/>
                <a:stretch>
                  <a:fillRect l="-2174" b="-894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9_1#6ef9f39ad?vop=1&amp;pid=0f53faa97&amp;color=0,0,0&amp;vtp=1&amp;bbb=1&amp;hb=1&amp;hs=1"/>
              <p:cNvSpPr/>
              <p:nvPr/>
            </p:nvSpPr>
            <p:spPr>
              <a:xfrm>
                <a:off x="832104" y="3840037"/>
                <a:ext cx="10533888" cy="15735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【解析】小球转动所需的向心力之比等于标尺露出的格数之比，则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位置处的小球转动所需的向心力</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，故A错误；此实验利用控制变量法，探究向心力大小与半径、角速度、质量的关系</a:t>
                </a:r>
                <a:r>
                  <a:rPr lang="en-US" altLang="zh-CN" sz="1800" b="0" i="0">
                    <a:solidFill>
                      <a:srgbClr val="000000"/>
                    </a:solidFill>
                    <a:latin typeface="微软雅黑" pitchFamily="34" charset="0"/>
                    <a:ea typeface="微软雅黑" pitchFamily="34" charset="-122"/>
                    <a:cs typeface="微软雅黑" pitchFamily="34" charset="-120"/>
                  </a:rPr>
                  <a:t>，即探究</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向心力大小的表达式</a:t>
                </a:r>
                <a:r>
                  <a:rPr lang="en-US" altLang="zh-CN" sz="1800" b="0" i="0" dirty="0">
                    <a:solidFill>
                      <a:srgbClr val="000000"/>
                    </a:solidFill>
                    <a:latin typeface="微软雅黑" pitchFamily="34" charset="0"/>
                    <a:ea typeface="微软雅黑" pitchFamily="34" charset="-122"/>
                    <a:cs typeface="微软雅黑" pitchFamily="34" charset="-120"/>
                  </a:rPr>
                  <a:t>，故B正确，C错误；塔轮的边缘用皮带传动，线速度大小一定相等</a:t>
                </a:r>
                <a:r>
                  <a:rPr lang="en-US" altLang="zh-CN" sz="1800" b="0" i="0">
                    <a:solidFill>
                      <a:srgbClr val="000000"/>
                    </a:solidFill>
                    <a:latin typeface="微软雅黑" pitchFamily="34" charset="0"/>
                    <a:ea typeface="微软雅黑" pitchFamily="34" charset="-122"/>
                    <a:cs typeface="微软雅黑" pitchFamily="34" charset="-120"/>
                  </a:rPr>
                  <a:t>，由于半径不一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定相同</a:t>
                </a:r>
                <a:r>
                  <a:rPr lang="en-US" altLang="zh-CN" b="0" i="0" dirty="0">
                    <a:solidFill>
                      <a:srgbClr val="000000"/>
                    </a:solidFill>
                    <a:latin typeface="微软雅黑" pitchFamily="34" charset="0"/>
                    <a:ea typeface="微软雅黑" pitchFamily="34" charset="-122"/>
                    <a:cs typeface="微软雅黑" pitchFamily="34" charset="-120"/>
                  </a:rPr>
                  <a:t>，则角速度不一定相等，故D错误.</a:t>
                </a:r>
                <a:endParaRPr lang="en-US" altLang="zh-CN" dirty="0"/>
              </a:p>
            </p:txBody>
          </p:sp>
        </mc:Choice>
        <mc:Fallback>
          <p:sp>
            <p:nvSpPr>
              <p:cNvPr id="6" name="QC_4_AS.9_1#6ef9f39ad?vop=1&amp;pid=0f53faa97&amp;color=0,0,0&amp;vtp=1&amp;bbb=1&amp;hb=1&amp;hs=1"/>
              <p:cNvSpPr>
                <a:spLocks noRot="1" noChangeAspect="1" noMove="1" noResize="1" noEditPoints="1" noAdjustHandles="1" noChangeArrowheads="1" noChangeShapeType="1" noTextEdit="1"/>
              </p:cNvSpPr>
              <p:nvPr/>
            </p:nvSpPr>
            <p:spPr>
              <a:xfrm>
                <a:off x="832104" y="3840037"/>
                <a:ext cx="10533888" cy="1573530"/>
              </a:xfrm>
              <a:prstGeom prst="rect">
                <a:avLst/>
              </a:prstGeom>
              <a:blipFill>
                <a:blip r:embed="rId6"/>
                <a:stretch>
                  <a:fillRect l="-1389" b="-85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66df9ffed?vop=1&amp;pid=0f53faa97&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如图，一位同学玩飞镖游戏.镖盘的半径为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，镖盘在竖直面内绕圆心以一定的角速度匀速转动</a:t>
                </a:r>
                <a:r>
                  <a:rPr lang="en-US" altLang="zh-CN" sz="1800" b="0" i="0">
                    <a:solidFill>
                      <a:srgbClr val="000000"/>
                    </a:solidFill>
                    <a:latin typeface="微软雅黑" pitchFamily="34" charset="0"/>
                    <a:ea typeface="微软雅黑" pitchFamily="34" charset="-122"/>
                    <a:cs typeface="微软雅黑" pitchFamily="34" charset="-120"/>
                  </a:rPr>
                  <a:t>，镖盘</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边缘上有一点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点转到最高点时，该同学将飞镖正对着</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点水平抛出，结果飞镖刚好击中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，不计</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空气阻力</a:t>
                </a:r>
                <a:r>
                  <a:rPr lang="en-US" altLang="zh-CN" b="0" i="0" dirty="0">
                    <a:solidFill>
                      <a:srgbClr val="000000"/>
                    </a:solidFill>
                    <a:latin typeface="微软雅黑" pitchFamily="34" charset="0"/>
                    <a:ea typeface="微软雅黑" pitchFamily="34" charset="-122"/>
                    <a:cs typeface="微软雅黑" pitchFamily="34" charset="-120"/>
                  </a:rPr>
                  <a:t>，不计飞镖的大小，重力加速度大小为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0_1#66df9ffed?vop=1&amp;pid=0f53faa97&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405" b="-12308"/>
                </a:stretch>
              </a:blipFill>
              <a:ln/>
            </p:spPr>
            <p:txBody>
              <a:bodyPr/>
              <a:lstStyle/>
              <a:p>
                <a:r>
                  <a:rPr lang="zh-CN" altLang="en-US">
                    <a:noFill/>
                  </a:rPr>
                  <a:t> </a:t>
                </a:r>
              </a:p>
            </p:txBody>
          </p:sp>
        </mc:Fallback>
      </mc:AlternateContent>
      <p:sp>
        <p:nvSpPr>
          <p:cNvPr id="3" name="QC_4_AN.11_1#66df9ffed.bracket?vop=1&amp;pid=0f53faa97&amp;color=0,0,0&amp;vpa=4&amp;vtp=1"/>
          <p:cNvSpPr/>
          <p:nvPr/>
        </p:nvSpPr>
        <p:spPr>
          <a:xfrm>
            <a:off x="8017097"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10_2#66df9ffed?htil=3&amp;vop=1&amp;pid=0f53faa97&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720072" y="2470345"/>
            <a:ext cx="1627632" cy="932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0_3#66df9ffed.choices?htil=3&amp;vop=1&amp;pid=0f53faa97&amp;color=0,0,0&amp;vtp=1&amp;bbb=1&amp;hs=1"/>
              <p:cNvSpPr/>
              <p:nvPr/>
            </p:nvSpPr>
            <p:spPr>
              <a:xfrm>
                <a:off x="832104" y="2707835"/>
                <a:ext cx="8778240" cy="194608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点再次运动到最高点时飞镖刚好击中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点做圆周运动的周期刚好是飞镖运动时间的整数倍</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镖盘转动的角速度可能为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𝑅</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飞镖运动的时间一定是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0_3#66df9ffed.choices?htil=3&amp;vop=1&amp;pid=0f53faa97&amp;color=0,0,0&amp;vtp=1&amp;bbb=1&amp;hs=1"/>
              <p:cNvSpPr>
                <a:spLocks noRot="1" noChangeAspect="1" noMove="1" noResize="1" noEditPoints="1" noAdjustHandles="1" noChangeArrowheads="1" noChangeShapeType="1" noTextEdit="1"/>
              </p:cNvSpPr>
              <p:nvPr/>
            </p:nvSpPr>
            <p:spPr>
              <a:xfrm>
                <a:off x="832104" y="2707835"/>
                <a:ext cx="8778240" cy="1946085"/>
              </a:xfrm>
              <a:prstGeom prst="rect">
                <a:avLst/>
              </a:prstGeom>
              <a:blipFill>
                <a:blip r:embed="rId5"/>
                <a:stretch>
                  <a:fillRect l="-1667" b="-62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2_1#66df9ffed?vop=1&amp;pid=0f53faa97&amp;color=0,0,0&amp;vtp=1&amp;bbb=1&amp;hb=1&amp;hs=1"/>
              <p:cNvSpPr/>
              <p:nvPr/>
            </p:nvSpPr>
            <p:spPr>
              <a:xfrm>
                <a:off x="832104" y="4650935"/>
                <a:ext cx="10533888" cy="138728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【解析】由于飞镖做平抛运动，所以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点运动到最低点时飞镖刚好击中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，飞镖做平抛运动的时间为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e>
                    </m:d>
                    <m:r>
                      <a:rPr lang="en-US" altLang="zh-CN" sz="1800" b="0" i="0">
                        <a:solidFill>
                          <a:srgbClr val="000000"/>
                        </a:solidFill>
                        <a:latin typeface="Cambria Math" pitchFamily="34" charset="0"/>
                        <a:ea typeface="Cambria Math" pitchFamily="34" charset="-122"/>
                        <a:cs typeface="Cambria Math" pitchFamily="34" charset="-120"/>
                      </a:rPr>
                      <m:t>𝑇</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=0,1,2,⋯</m:t>
                        </m:r>
                      </m:e>
                    </m:d>
                  </m:oMath>
                </a14:m>
                <a:r>
                  <a:rPr lang="en-US" altLang="zh-CN" sz="1800" b="0" i="0" dirty="0">
                    <a:solidFill>
                      <a:srgbClr val="000000"/>
                    </a:solidFill>
                    <a:latin typeface="微软雅黑" pitchFamily="34" charset="0"/>
                    <a:ea typeface="微软雅黑" pitchFamily="34" charset="-122"/>
                    <a:cs typeface="微软雅黑" pitchFamily="34" charset="-120"/>
                  </a:rPr>
                  <a:t>，故A、B错误；根据平抛运动的规律有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，圆周运动的周期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𝑅</m:t>
                            </m:r>
                          </m:num>
                          <m:den>
                            <m:r>
                              <a:rPr lang="en-US" altLang="zh-CN" b="0" i="0">
                                <a:solidFill>
                                  <a:srgbClr val="000000"/>
                                </a:solidFill>
                                <a:latin typeface="Cambria Math" pitchFamily="34" charset="0"/>
                                <a:ea typeface="Cambria Math" pitchFamily="34" charset="-122"/>
                                <a:cs typeface="Cambria Math" pitchFamily="34" charset="-120"/>
                              </a:rPr>
                              <m:t>𝑔</m:t>
                            </m:r>
                          </m:den>
                        </m:f>
                      </m:e>
                    </m:rad>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𝜔</m:t>
                    </m:r>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𝑛</m:t>
                        </m:r>
                      </m:e>
                    </m:d>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π</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m:t>
                            </m:r>
                          </m:num>
                          <m:den>
                            <m:r>
                              <a:rPr lang="en-US" altLang="zh-CN" b="0" i="0">
                                <a:solidFill>
                                  <a:srgbClr val="000000"/>
                                </a:solidFill>
                                <a:latin typeface="Cambria Math" pitchFamily="34" charset="0"/>
                                <a:ea typeface="Cambria Math" pitchFamily="34" charset="-122"/>
                                <a:cs typeface="Cambria Math" pitchFamily="34" charset="-120"/>
                              </a:rPr>
                              <m:t>𝑅</m:t>
                            </m:r>
                          </m:den>
                        </m:f>
                      </m:e>
                    </m:rad>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=0,1,2,⋯</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6" name="QC_4_AS.12_1#66df9ffed?vop=1&amp;pid=0f53faa97&amp;color=0,0,0&amp;vtp=1&amp;bbb=1&amp;hb=1&amp;hs=1"/>
              <p:cNvSpPr>
                <a:spLocks noRot="1" noChangeAspect="1" noMove="1" noResize="1" noEditPoints="1" noAdjustHandles="1" noChangeArrowheads="1" noChangeShapeType="1" noTextEdit="1"/>
              </p:cNvSpPr>
              <p:nvPr/>
            </p:nvSpPr>
            <p:spPr>
              <a:xfrm>
                <a:off x="832104" y="4650935"/>
                <a:ext cx="10533888" cy="1387285"/>
              </a:xfrm>
              <a:prstGeom prst="rect">
                <a:avLst/>
              </a:prstGeom>
              <a:blipFill>
                <a:blip r:embed="rId6"/>
                <a:stretch>
                  <a:fillRect l="-1389" r="-810" b="-87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4_BD.13_1#9ef8d8534?htil=4&amp;vop=1&amp;pid=0f53faa97&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21988" y="1594295"/>
            <a:ext cx="1170432"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3_2#9ef8d8534?htil=4&amp;vop=1&amp;pid=0f53faa97&amp;color=0,0,0&amp;vtp=1&amp;bt=1&amp;bbb=1&amp;hb=1&amp;hs=1"/>
              <p:cNvSpPr/>
              <p:nvPr/>
            </p:nvSpPr>
            <p:spPr>
              <a:xfrm>
                <a:off x="832104" y="1512000"/>
                <a:ext cx="9226296"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如图所示，两个小球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固定在长为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的轻杆上，球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.两球绕</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杆的端点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在竖直面内做匀速圆周运动，球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固定在杆的中点，球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在杆的另一端</a:t>
                </a:r>
                <a:r>
                  <a:rPr lang="en-US" altLang="zh-CN" sz="1800" b="0" i="0">
                    <a:solidFill>
                      <a:srgbClr val="000000"/>
                    </a:solidFill>
                    <a:latin typeface="微软雅黑" pitchFamily="34" charset="0"/>
                    <a:ea typeface="微软雅黑" pitchFamily="34" charset="-122"/>
                    <a:cs typeface="微软雅黑" pitchFamily="34" charset="-120"/>
                  </a:rPr>
                  <a:t>，不计小球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的大小</a:t>
                </a:r>
                <a:r>
                  <a:rPr lang="en-US" altLang="zh-CN" sz="1800" b="0" i="0" dirty="0">
                    <a:solidFill>
                      <a:srgbClr val="000000"/>
                    </a:solidFill>
                    <a:latin typeface="微软雅黑" pitchFamily="34" charset="0"/>
                    <a:ea typeface="微软雅黑" pitchFamily="34" charset="-122"/>
                    <a:cs typeface="微软雅黑" pitchFamily="34" charset="-120"/>
                  </a:rPr>
                  <a:t>，若两小球经过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点正下方时，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800" b="0" i="0" dirty="0">
                    <a:solidFill>
                      <a:srgbClr val="000000"/>
                    </a:solidFill>
                    <a:latin typeface="微软雅黑" pitchFamily="34" charset="0"/>
                    <a:ea typeface="微软雅黑" pitchFamily="34" charset="-122"/>
                    <a:cs typeface="微软雅黑" pitchFamily="34" charset="-120"/>
                  </a:rPr>
                  <a:t>，重力加速度为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，轻杆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段和</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段的拉力大小之比为(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3_2#9ef8d8534?htil=4&amp;vop=1&amp;pid=0f53faa97&amp;color=0,0,0&amp;vtp=1&amp;bt=1&amp;bbb=1&amp;hb=1&amp;hs=1"/>
              <p:cNvSpPr>
                <a:spLocks noRot="1" noChangeAspect="1" noMove="1" noResize="1" noEditPoints="1" noAdjustHandles="1" noChangeArrowheads="1" noChangeShapeType="1" noTextEdit="1"/>
              </p:cNvSpPr>
              <p:nvPr/>
            </p:nvSpPr>
            <p:spPr>
              <a:xfrm>
                <a:off x="832104" y="1512000"/>
                <a:ext cx="9226296" cy="1608455"/>
              </a:xfrm>
              <a:prstGeom prst="rect">
                <a:avLst/>
              </a:prstGeom>
              <a:blipFill>
                <a:blip r:embed="rId4"/>
                <a:stretch>
                  <a:fillRect l="-1586" r="-925" b="-9091"/>
                </a:stretch>
              </a:blipFill>
              <a:ln/>
            </p:spPr>
            <p:txBody>
              <a:bodyPr/>
              <a:lstStyle/>
              <a:p>
                <a:r>
                  <a:rPr lang="zh-CN" altLang="en-US">
                    <a:noFill/>
                  </a:rPr>
                  <a:t> </a:t>
                </a:r>
              </a:p>
            </p:txBody>
          </p:sp>
        </mc:Fallback>
      </mc:AlternateContent>
      <p:sp>
        <p:nvSpPr>
          <p:cNvPr id="4" name="QC_4_AN.14_1#9ef8d8534.bracket?vop=1&amp;pid=0f53faa97&amp;color=0,0,0&amp;vpa=5&amp;vtp=1"/>
          <p:cNvSpPr/>
          <p:nvPr/>
        </p:nvSpPr>
        <p:spPr>
          <a:xfrm>
            <a:off x="338382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4_BD.13_3#9ef8d8534.choices?vop=1&amp;pid=0f53faa97&amp;color=0,0,0&amp;vtp=1&amp;bbb=1&amp;hs=1"/>
              <p:cNvSpPr/>
              <p:nvPr/>
            </p:nvSpPr>
            <p:spPr>
              <a:xfrm>
                <a:off x="832104" y="3120455"/>
                <a:ext cx="10533888" cy="525971"/>
              </a:xfrm>
              <a:prstGeom prst="rect">
                <a:avLst/>
              </a:prstGeom>
              <a:noFill/>
              <a:ln/>
            </p:spPr>
            <p:txBody>
              <a:bodyPr wrap="none" lIns="0" tIns="0" rIns="0" bIns="0" rtlCol="0" anchor="t"/>
              <a:lstStyle/>
              <a:p>
                <a:pPr latinLnBrk="1">
                  <a:lnSpc>
                    <a:spcPts val="45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3_3#9ef8d8534.choices?vop=1&amp;pid=0f53faa97&amp;color=0,0,0&amp;vtp=1&amp;bbb=1&amp;hs=1"/>
              <p:cNvSpPr>
                <a:spLocks noRot="1" noChangeAspect="1" noMove="1" noResize="1" noEditPoints="1" noAdjustHandles="1" noChangeArrowheads="1" noChangeShapeType="1" noTextEdit="1"/>
              </p:cNvSpPr>
              <p:nvPr/>
            </p:nvSpPr>
            <p:spPr>
              <a:xfrm>
                <a:off x="832104" y="3120455"/>
                <a:ext cx="10533888" cy="525971"/>
              </a:xfrm>
              <a:prstGeom prst="rect">
                <a:avLst/>
              </a:prstGeom>
              <a:blipFill>
                <a:blip r:embed="rId5"/>
                <a:stretch>
                  <a:fillRect l="-1389"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5_1#9ef8d8534?vop=1&amp;pid=0f53faa97&amp;color=0,0,0&amp;vtp=1&amp;bbb=1&amp;hb=1"/>
              <p:cNvSpPr/>
              <p:nvPr/>
            </p:nvSpPr>
            <p:spPr>
              <a:xfrm>
                <a:off x="832104" y="3657157"/>
                <a:ext cx="10533888" cy="1803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解析】两球的角速度相等</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说明：两球同轴转动）</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可知，两小球经过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正下方时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800" b="0" i="0" dirty="0">
                    <a:solidFill>
                      <a:srgbClr val="000000"/>
                    </a:solidFill>
                    <a:latin typeface="微软雅黑" pitchFamily="34" charset="0"/>
                    <a:ea typeface="微软雅黑" pitchFamily="34" charset="-122"/>
                    <a:cs typeface="微软雅黑" pitchFamily="34" charset="-120"/>
                  </a:rPr>
                  <a:t>，此时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800" b="0" i="0" dirty="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为研究对象</a:t>
                </a:r>
                <a:r>
                  <a:rPr lang="en-US" altLang="zh-CN" sz="1800" b="0" i="0">
                    <a:solidFill>
                      <a:srgbClr val="000000"/>
                    </a:solidFill>
                    <a:latin typeface="微软雅黑" pitchFamily="34" charset="0"/>
                    <a:ea typeface="微软雅黑" pitchFamily="34" charset="-122"/>
                    <a:cs typeface="微软雅黑" pitchFamily="34" charset="-120"/>
                  </a:rPr>
                  <a:t>，根据牛顿第二定律可得</a:t>
                </a:r>
              </a:p>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A0AF"/>
                    </a:solidFill>
                    <a:latin typeface="微软雅黑" pitchFamily="34" charset="0"/>
                    <a:ea typeface="楷体" pitchFamily="34" charset="-122"/>
                    <a:cs typeface="微软雅黑" pitchFamily="34" charset="-120"/>
                  </a:rPr>
                  <a:t>（关键点小球在</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𝑂</m:t>
                    </m:r>
                  </m:oMath>
                </a14:m>
                <a:r>
                  <a:rPr lang="en-US" altLang="zh-CN" sz="1800" b="0" i="0" dirty="0">
                    <a:solidFill>
                      <a:srgbClr val="00A0AF"/>
                    </a:solidFill>
                    <a:latin typeface="微软雅黑" pitchFamily="34" charset="0"/>
                    <a:ea typeface="楷体" pitchFamily="34" charset="-122"/>
                    <a:cs typeface="微软雅黑" pitchFamily="34" charset="-120"/>
                  </a:rPr>
                  <a:t>点下方，受向上的拉力）</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𝐴𝐵</m:t>
                        </m:r>
                      </m:sub>
                    </m:sSub>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为研究对象</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牛顿第二定律可得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𝑂𝐵</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𝐹</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a:rPr lang="en-US" altLang="zh-CN" b="0" i="0">
                            <a:solidFill>
                              <a:srgbClr val="000000"/>
                            </a:solidFill>
                            <a:latin typeface="Cambria Math" pitchFamily="34" charset="0"/>
                            <a:ea typeface="Cambria Math" pitchFamily="34" charset="-122"/>
                            <a:cs typeface="Cambria Math" pitchFamily="34" charset="-120"/>
                          </a:rPr>
                          <m:t>𝐴𝐵</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𝐿</m:t>
                        </m:r>
                      </m:den>
                    </m:f>
                  </m:oMath>
                </a14:m>
                <a:r>
                  <a:rPr lang="en-US" altLang="zh-CN"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a:rPr lang="en-US" altLang="zh-CN" b="0" i="0">
                            <a:solidFill>
                              <a:srgbClr val="000000"/>
                            </a:solidFill>
                            <a:latin typeface="Cambria Math" pitchFamily="34" charset="0"/>
                            <a:ea typeface="Cambria Math" pitchFamily="34" charset="-122"/>
                            <a:cs typeface="Cambria Math" pitchFamily="34" charset="-120"/>
                          </a:rPr>
                          <m:t>𝐴𝐵</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𝐴𝐵</m:t>
                        </m:r>
                      </m:sub>
                    </m:sSub>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𝑂𝐵</m:t>
                        </m:r>
                      </m:sub>
                    </m:sSub>
                    <m:r>
                      <a:rPr lang="en-US" altLang="zh-CN" b="0" i="0">
                        <a:solidFill>
                          <a:srgbClr val="000000"/>
                        </a:solidFill>
                        <a:latin typeface="Cambria Math" pitchFamily="34" charset="0"/>
                        <a:ea typeface="Cambria Math" pitchFamily="34" charset="-122"/>
                        <a:cs typeface="Cambria Math" pitchFamily="34" charset="-120"/>
                      </a:rPr>
                      <m:t>=8</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𝐴𝐵</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𝑂𝐵</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6</m:t>
                        </m:r>
                        <m:r>
                          <a:rPr lang="en-US" altLang="zh-CN" b="0" i="0">
                            <a:solidFill>
                              <a:srgbClr val="000000"/>
                            </a:solidFill>
                            <a:latin typeface="Cambria Math" pitchFamily="34" charset="0"/>
                            <a:ea typeface="Cambria Math" pitchFamily="34" charset="-122"/>
                            <a:cs typeface="Cambria Math" pitchFamily="34" charset="-120"/>
                          </a:rPr>
                          <m:t>𝑚𝑔</m:t>
                        </m:r>
                      </m:num>
                      <m:den>
                        <m:r>
                          <a:rPr lang="en-US" altLang="zh-CN" b="0" i="0">
                            <a:solidFill>
                              <a:srgbClr val="000000"/>
                            </a:solidFill>
                            <a:latin typeface="Cambria Math" pitchFamily="34" charset="0"/>
                            <a:ea typeface="Cambria Math" pitchFamily="34" charset="-122"/>
                            <a:cs typeface="Cambria Math" pitchFamily="34" charset="-120"/>
                          </a:rPr>
                          <m:t>8</m:t>
                        </m:r>
                        <m:r>
                          <a:rPr lang="en-US" altLang="zh-CN" b="0" i="0">
                            <a:solidFill>
                              <a:srgbClr val="000000"/>
                            </a:solidFill>
                            <a:latin typeface="Cambria Math" pitchFamily="34" charset="0"/>
                            <a:ea typeface="Cambria Math" pitchFamily="34" charset="-122"/>
                            <a:cs typeface="Cambria Math" pitchFamily="34" charset="-120"/>
                          </a:rPr>
                          <m:t>𝑚𝑔</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6" name="QC_4_AS.15_1#9ef8d8534?vop=1&amp;pid=0f53faa97&amp;color=0,0,0&amp;vtp=1&amp;bbb=1&amp;hb=1"/>
              <p:cNvSpPr>
                <a:spLocks noRot="1" noChangeAspect="1" noMove="1" noResize="1" noEditPoints="1" noAdjustHandles="1" noChangeArrowheads="1" noChangeShapeType="1" noTextEdit="1"/>
              </p:cNvSpPr>
              <p:nvPr/>
            </p:nvSpPr>
            <p:spPr>
              <a:xfrm>
                <a:off x="832104" y="3657157"/>
                <a:ext cx="10533888" cy="1803400"/>
              </a:xfrm>
              <a:prstGeom prst="rect">
                <a:avLst/>
              </a:prstGeom>
              <a:blipFill>
                <a:blip r:embed="rId6"/>
                <a:stretch>
                  <a:fillRect l="-1389" r="-3414" b="-4730"/>
                </a:stretch>
              </a:blipFill>
              <a:ln/>
            </p:spPr>
            <p:txBody>
              <a:bodyPr/>
              <a:lstStyle/>
              <a:p>
                <a:r>
                  <a:rPr lang="zh-CN" altLang="en-US">
                    <a:noFill/>
                  </a:rPr>
                  <a:t> </a:t>
                </a:r>
              </a:p>
            </p:txBody>
          </p:sp>
        </mc:Fallback>
      </mc:AlternateContent>
      <p:sp>
        <p:nvSpPr>
          <p:cNvPr id="7" name="QC_4_AS.15_1#9ef8d8534?vop=1&amp;pid=0f53faa97&amp;color=0,0,0&amp;vtp=1&amp;bbb=1&amp;hb=1&amp;uw=1">
            <a:extLst>
              <a:ext uri="{FF2B5EF4-FFF2-40B4-BE49-F238E27FC236}">
                <a16:creationId xmlns:a16="http://schemas.microsoft.com/office/drawing/2014/main" id="{CAA93003-0D89-F62C-E0DC-C3A63E4A94A2}"/>
              </a:ext>
            </a:extLst>
          </p:cNvPr>
          <p:cNvSpPr/>
          <p:nvPr/>
        </p:nvSpPr>
        <p:spPr>
          <a:xfrm>
            <a:off x="1746504" y="3656935"/>
            <a:ext cx="18288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4_AS.15_1#9ef8d8534?vop=1&amp;pid=0f53faa97&amp;color=0,0,0&amp;vtp=1&amp;bbb=1&amp;hb=1&amp;uw=1">
            <a:extLst>
              <a:ext uri="{FF2B5EF4-FFF2-40B4-BE49-F238E27FC236}">
                <a16:creationId xmlns:a16="http://schemas.microsoft.com/office/drawing/2014/main" id="{E40EF63C-CB25-3542-0444-AF750E47277E}"/>
              </a:ext>
            </a:extLst>
          </p:cNvPr>
          <p:cNvSpPr/>
          <p:nvPr/>
        </p:nvSpPr>
        <p:spPr>
          <a:xfrm>
            <a:off x="7164832" y="4088735"/>
            <a:ext cx="4101149"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4_AS.15_1#9ef8d8534?vop=1&amp;pid=0f53faa97&amp;color=0,0,0&amp;vtp=1&amp;bbb=1&amp;hb=1&amp;uw=1">
            <a:extLst>
              <a:ext uri="{FF2B5EF4-FFF2-40B4-BE49-F238E27FC236}">
                <a16:creationId xmlns:a16="http://schemas.microsoft.com/office/drawing/2014/main" id="{CDAB7A10-2725-4BFF-DB78-8B24188BFC2B}"/>
              </a:ext>
            </a:extLst>
          </p:cNvPr>
          <p:cNvSpPr/>
          <p:nvPr/>
        </p:nvSpPr>
        <p:spPr>
          <a:xfrm>
            <a:off x="832104" y="4506247"/>
            <a:ext cx="1933385" cy="4862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6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6_1#5059aa396?vop=1&amp;pid=0f53faa97&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如图所示，一根细线下端拴一个小球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，细线的上端固定在物块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放在带小孔（小孔光滑</a:t>
                </a:r>
                <a:r>
                  <a:rPr lang="en-US" altLang="zh-CN" sz="1800" b="0" i="0">
                    <a:solidFill>
                      <a:srgbClr val="000000"/>
                    </a:solidFill>
                    <a:latin typeface="微软雅黑" pitchFamily="34" charset="0"/>
                    <a:ea typeface="微软雅黑" pitchFamily="34" charset="-122"/>
                    <a:cs typeface="微软雅黑" pitchFamily="34" charset="-120"/>
                  </a:rPr>
                  <a:t>）的水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平桌面上</a:t>
                </a:r>
                <a:r>
                  <a:rPr lang="en-US" altLang="zh-CN" sz="1800" b="0" i="0" dirty="0">
                    <a:solidFill>
                      <a:srgbClr val="000000"/>
                    </a:solidFill>
                    <a:latin typeface="微软雅黑" pitchFamily="34" charset="0"/>
                    <a:ea typeface="微软雅黑" pitchFamily="34" charset="-122"/>
                    <a:cs typeface="微软雅黑" pitchFamily="34" charset="-120"/>
                  </a:rPr>
                  <a:t>，第一次小球在某一水平面内做匀速圆周运动</a:t>
                </a:r>
                <a:r>
                  <a:rPr lang="en-US" altLang="zh-CN" sz="1800" b="0" i="0">
                    <a:solidFill>
                      <a:srgbClr val="000000"/>
                    </a:solidFill>
                    <a:latin typeface="微软雅黑" pitchFamily="34" charset="0"/>
                    <a:ea typeface="微软雅黑" pitchFamily="34" charset="-122"/>
                    <a:cs typeface="微软雅黑" pitchFamily="34" charset="-120"/>
                  </a:rPr>
                  <a:t>.第二次小球在一个更高的水平面内做匀速圆周运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a:t>
                </a:r>
                <a:r>
                  <a:rPr lang="en-US" altLang="zh-CN" sz="1800" b="0" i="0" dirty="0">
                    <a:solidFill>
                      <a:srgbClr val="000000"/>
                    </a:solidFill>
                    <a:latin typeface="微软雅黑" pitchFamily="34" charset="0"/>
                    <a:ea typeface="微软雅黑" pitchFamily="34" charset="-122"/>
                    <a:cs typeface="微软雅黑" pitchFamily="34" charset="-120"/>
                  </a:rPr>
                  <a:t>，而物块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始终静止在桌面上的同一位置，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均可视为质点，则第二次与第一次相比</a:t>
                </a:r>
                <a:r>
                  <a:rPr lang="en-US" altLang="zh-CN" sz="1800" b="0" i="0">
                    <a:solidFill>
                      <a:srgbClr val="000000"/>
                    </a:solidFill>
                    <a:latin typeface="微软雅黑" pitchFamily="34" charset="0"/>
                    <a:ea typeface="微软雅黑" pitchFamily="34" charset="-122"/>
                    <a:cs typeface="微软雅黑" pitchFamily="34" charset="-120"/>
                  </a:rPr>
                  <a:t>，下列说法中正</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6_1#5059aa396?vop=1&amp;pid=0f53faa97&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1389" b="-9091"/>
                </a:stretch>
              </a:blipFill>
              <a:ln/>
            </p:spPr>
            <p:txBody>
              <a:bodyPr/>
              <a:lstStyle/>
              <a:p>
                <a:r>
                  <a:rPr lang="zh-CN" altLang="en-US">
                    <a:noFill/>
                  </a:rPr>
                  <a:t> </a:t>
                </a:r>
              </a:p>
            </p:txBody>
          </p:sp>
        </mc:Fallback>
      </mc:AlternateContent>
      <p:sp>
        <p:nvSpPr>
          <p:cNvPr id="3" name="QC_4_AN.17_1#5059aa396.bracket?vop=1&amp;pid=0f53faa97&amp;color=0,0,0&amp;vpa=6&amp;vtp=1"/>
          <p:cNvSpPr/>
          <p:nvPr/>
        </p:nvSpPr>
        <p:spPr>
          <a:xfrm>
            <a:off x="17012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6_2#5059aa396?vop=1&amp;pid=0f53faa9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58384" y="3241232"/>
            <a:ext cx="1481328"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6_3#5059aa396.choices?vop=1&amp;pid=0f53faa97&amp;color=0,0,0&amp;vtp=1&amp;bbb=1"/>
              <p:cNvSpPr/>
              <p:nvPr/>
            </p:nvSpPr>
            <p:spPr>
              <a:xfrm>
                <a:off x="832104" y="45493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a:solidFill>
                      <a:srgbClr val="000000"/>
                    </a:solidFill>
                    <a:latin typeface="微软雅黑" pitchFamily="34" charset="0"/>
                    <a:ea typeface="微软雅黑" pitchFamily="34" charset="-122"/>
                    <a:cs typeface="微软雅黑" pitchFamily="34" charset="-120"/>
                  </a:rPr>
                  <a:t>受到桌面的摩擦力一定变小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运动的线速度可能变小</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a:solidFill>
                      <a:srgbClr val="000000"/>
                    </a:solidFill>
                    <a:latin typeface="微软雅黑" pitchFamily="34" charset="0"/>
                    <a:ea typeface="微软雅黑" pitchFamily="34" charset="-122"/>
                    <a:cs typeface="微软雅黑" pitchFamily="34" charset="-120"/>
                  </a:rPr>
                  <a:t>运动的周期一定变小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运动的向心加速度可能变小</a:t>
                </a:r>
                <a:endParaRPr lang="en-US" altLang="zh-CN" sz="1800" dirty="0"/>
              </a:p>
            </p:txBody>
          </p:sp>
        </mc:Choice>
        <mc:Fallback>
          <p:sp>
            <p:nvSpPr>
              <p:cNvPr id="5" name="QC_4_BD.16_3#5059aa396.choices?vop=1&amp;pid=0f53faa97&amp;color=0,0,0&amp;vtp=1&amp;bbb=1"/>
              <p:cNvSpPr>
                <a:spLocks noRot="1" noChangeAspect="1" noMove="1" noResize="1" noEditPoints="1" noAdjustHandles="1" noChangeArrowheads="1" noChangeShapeType="1" noTextEdit="1"/>
              </p:cNvSpPr>
              <p:nvPr/>
            </p:nvSpPr>
            <p:spPr>
              <a:xfrm>
                <a:off x="832104" y="4549332"/>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2707</Words>
  <Application>Microsoft Office PowerPoint</Application>
  <PresentationFormat>宽屏</PresentationFormat>
  <Paragraphs>296</Paragraphs>
  <Slides>34</Slides>
  <Notes>33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Arial (正文)</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2025-10-29T06:46:53Z</dcterms:created>
  <dcterms:modified xsi:type="dcterms:W3CDTF">2025-10-29T06:51:38Z</dcterms:modified>
  <cp:category/>
  <cp:contentStatus/>
</cp:coreProperties>
</file>