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95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3d683b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对曲线运动的理解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0b1370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运动的合成与分解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78938a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平抛运动的实验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9bd524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抛体运动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0_1#63bbc8a8f?vop=1&amp;pid=f9bd52456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如图所示，有五片荷叶伸出荷塘水面，一只青蛙要从高处荷叶跳到低处荷叶上，设低处荷叶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和青蛙在同一竖直平面内,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高度相同，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高度相同，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正上方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，将青蛙的跳跃视为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平抛运动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.若以最小的初速度完成跳跃，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则它应跳到(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0_1#63bbc8a8f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1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1_1#63bbc8a8f.bracket?vop=1&amp;pid=f9bd52456&amp;color=0,0,0&amp;vpa=6"/>
          <p:cNvSpPr/>
          <p:nvPr/>
        </p:nvSpPr>
        <p:spPr>
          <a:xfrm>
            <a:off x="6100223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20_2#63bbc8a8f?vop=1&amp;pid=f9bd5245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834832"/>
            <a:ext cx="213055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0_3#63bbc8a8f.choices?vop=1&amp;pid=f9bd52456&amp;color=0,0,0&amp;bbb=1"/>
              <p:cNvSpPr/>
              <p:nvPr/>
            </p:nvSpPr>
            <p:spPr>
              <a:xfrm>
                <a:off x="832104" y="435883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6497" algn="l"/>
                    <a:tab pos="5374894" algn="l"/>
                    <a:tab pos="80432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荷叶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荷叶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荷叶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荷叶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0_3#63bbc8a8f.choices?vop=1&amp;pid=f9bd5245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58832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2_1#63bbc8a8f?vop=1&amp;pid=f9bd52456&amp;color=0,0,0&amp;bbb=1&amp;hb=1"/>
              <p:cNvSpPr/>
              <p:nvPr/>
            </p:nvSpPr>
            <p:spPr>
              <a:xfrm>
                <a:off x="832104" y="4723322"/>
                <a:ext cx="10533888" cy="976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【解析】青蛙做平抛运动，竖直方向有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,水平位移设为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，则初速度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，若以最小的初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速度完成跳跃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最小，则应该使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最大，故青蛙应跳到荷叶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2_1#63bbc8a8f?vop=1&amp;pid=f9bd5245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23322"/>
                <a:ext cx="10533888" cy="976630"/>
              </a:xfrm>
              <a:prstGeom prst="rect">
                <a:avLst/>
              </a:prstGeom>
              <a:blipFill>
                <a:blip r:embed="rId6"/>
                <a:stretch>
                  <a:fillRect l="-1389" r="-637" b="-14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db8f13a25?vop=1&amp;pid=f9bd52456&amp;color=0,0,0&amp;bt=1&amp;bbb=1&amp;hb=1"/>
              <p:cNvSpPr/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如图所示，某同学将两颗鸟食从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点水平抛出，两只小鸟分别在空中的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点同时接到鸟食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.鸟食的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运动视为平抛运动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，两运动轨迹在同一竖直平面内，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3_1#db8f13a25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blipFill>
                <a:blip r:embed="rId3"/>
                <a:stretch>
                  <a:fillRect l="-1389" t="-6604" r="-1100" b="-226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4_1#db8f13a25.bracket?vop=1&amp;pid=f9bd52456&amp;color=0,0,0&amp;vpa=7"/>
          <p:cNvSpPr/>
          <p:nvPr/>
        </p:nvSpPr>
        <p:spPr>
          <a:xfrm>
            <a:off x="6501860" y="1851534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23_2#db8f13a25?vop=1&amp;pid=f9bd5245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064" y="2288732"/>
            <a:ext cx="2029968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3_3#db8f13a25.choices?vop=1&amp;pid=f9bd52456&amp;color=0,0,0&amp;bbb=1"/>
              <p:cNvSpPr/>
              <p:nvPr/>
            </p:nvSpPr>
            <p:spPr>
              <a:xfrm>
                <a:off x="832104" y="3634932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两颗鸟食同时抛出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点接到的鸟食后抛出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两颗鸟食平抛的初速度相同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点接到的鸟食平抛的初速度较大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3_3#db8f13a25.choices?vop=1&amp;pid=f9bd5245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34932"/>
                <a:ext cx="10533888" cy="646430"/>
              </a:xfrm>
              <a:prstGeom prst="rect">
                <a:avLst/>
              </a:prstGeom>
              <a:blipFill>
                <a:blip r:embed="rId5"/>
                <a:stretch>
                  <a:fillRect l="-1389" t="-6604" b="-226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5_1#db8f13a25?vop=1&amp;pid=f9bd52456&amp;color=0,0,0&amp;bbb=1&amp;hb=1"/>
              <p:cNvSpPr/>
              <p:nvPr/>
            </p:nvSpPr>
            <p:spPr>
              <a:xfrm>
                <a:off x="832104" y="4282632"/>
                <a:ext cx="10533888" cy="1668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解析】鸟食的运动视为平抛运动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点拨：鸟食在竖直方向上做自由落体运动）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，设鸟食在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运动的竖直方向位移分别为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可知，鸟食在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段的运动时间小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段的运动时间，两只小鸟在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点同时接到鸟食，则在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点接到的鸟食先抛出，A、B错误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；设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点在同一水平线上，则鸟食在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段运动的时间相等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，水平方向位移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𝑂𝑀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𝑂𝑁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点接到的鸟食平抛的初速度较大，C错误，D正确.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5_1#db8f13a25?vop=1&amp;pid=f9bd5245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82632"/>
                <a:ext cx="10533888" cy="1668780"/>
              </a:xfrm>
              <a:prstGeom prst="rect">
                <a:avLst/>
              </a:prstGeom>
              <a:blipFill>
                <a:blip r:embed="rId6"/>
                <a:stretch>
                  <a:fillRect l="-1389" t="-3663" r="-1331" b="-8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S.25_1#db8f13a25?vop=1&amp;pid=f9bd52456&amp;color=0,0,0&amp;bbb=1&amp;hb=1&amp;uw=1">
            <a:extLst>
              <a:ext uri="{FF2B5EF4-FFF2-40B4-BE49-F238E27FC236}">
                <a16:creationId xmlns:a16="http://schemas.microsoft.com/office/drawing/2014/main" id="{54A16F92-BA30-80E4-0D07-B32FA62A09AE}"/>
              </a:ext>
            </a:extLst>
          </p:cNvPr>
          <p:cNvSpPr/>
          <p:nvPr/>
        </p:nvSpPr>
        <p:spPr>
          <a:xfrm>
            <a:off x="1746504" y="4282410"/>
            <a:ext cx="2514664" cy="3433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6_1#3812e6a38?vop=1&amp;pid=f9bd52456&amp;color=0,0,0&amp;bt=1&amp;bbb=1&amp;hb=1"/>
              <p:cNvSpPr/>
              <p:nvPr/>
            </p:nvSpPr>
            <p:spPr>
              <a:xfrm>
                <a:off x="832104" y="1508761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某网球运动员两次击球时，击球点离网的水平距离均为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,离地高度分别为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，网球离开球拍瞬间的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速度大小相等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，方向分别斜向上、斜向下，且与水平方向夹角均为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击球后网球均刚好直接掠过球网，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运动轨迹平面与球网垂直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，忽略空气阻力，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6_1#3812e6a38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7_1#3812e6a38.bracket?vop=1&amp;pid=f9bd52456&amp;color=0,0,0&amp;vpa=8"/>
          <p:cNvSpPr/>
          <p:nvPr/>
        </p:nvSpPr>
        <p:spPr>
          <a:xfrm>
            <a:off x="6660928" y="2333626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6_2#3812e6a38.choices?vop=1&amp;pid=f9bd52456&amp;color=0,0,0&amp;bbb=1"/>
              <p:cNvSpPr/>
              <p:nvPr/>
            </p:nvSpPr>
            <p:spPr>
              <a:xfrm>
                <a:off x="832104" y="2701480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6_2#3812e6a38.choices?vop=1&amp;pid=f9bd5245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1480"/>
                <a:ext cx="10533888" cy="525907"/>
              </a:xfrm>
              <a:prstGeom prst="rect">
                <a:avLst/>
              </a:prstGeom>
              <a:blipFill>
                <a:blip r:embed="rId4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8_1#3812e6a38?vop=1&amp;pid=f9bd52456&amp;color=0,0,0&amp;bbb=1&amp;hb=1">
                <a:extLst>
                  <a:ext uri="{FF2B5EF4-FFF2-40B4-BE49-F238E27FC236}">
                    <a16:creationId xmlns:a16="http://schemas.microsoft.com/office/drawing/2014/main" id="{C017B58F-36F4-3DBF-7512-2B3ACB6C3262}"/>
                  </a:ext>
                </a:extLst>
              </p:cNvPr>
              <p:cNvSpPr/>
              <p:nvPr/>
            </p:nvSpPr>
            <p:spPr>
              <a:xfrm>
                <a:off x="832104" y="1512000"/>
                <a:ext cx="10533888" cy="2103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【解析】由题意可画出示意图，如图所示.设球网的高度为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，对于斜向下击出的网球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，在水平方向有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.对于斜向上击出的网球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，在水平方向有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8_1#3812e6a38?vop=1&amp;pid=f9bd52456&amp;color=0,0,0&amp;bbb=1&amp;hb=1">
                <a:extLst>
                  <a:ext uri="{FF2B5EF4-FFF2-40B4-BE49-F238E27FC236}">
                    <a16:creationId xmlns:a16="http://schemas.microsoft.com/office/drawing/2014/main" id="{C017B58F-36F4-3DBF-7512-2B3ACB6C32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103438"/>
              </a:xfrm>
              <a:prstGeom prst="rect">
                <a:avLst/>
              </a:prstGeom>
              <a:blipFill>
                <a:blip r:embed="rId2"/>
                <a:stretch>
                  <a:fillRect l="-1389" b="-40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28_2#3812e6a38?vop=1&amp;pid=f9bd52456&amp;color=0,0,0&amp;tib=255,255,255" descr="preencoded.png">
            <a:extLst>
              <a:ext uri="{FF2B5EF4-FFF2-40B4-BE49-F238E27FC236}">
                <a16:creationId xmlns:a16="http://schemas.microsoft.com/office/drawing/2014/main" id="{EB18960F-164B-F71B-3FD2-3C8FE238C70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3742690"/>
            <a:ext cx="1938528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0845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9_1#c895bb679?vop=1&amp;pid=f9bd52456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）一条河流某处存在高度差,小鱼从低处向上跃出水面,冲到高处.如图所示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，以小鱼跃出水面处为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坐标原点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轴沿水平方向，建立坐标系，小鱼的初速度为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,末速度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轴正方向.在此过程中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,小鱼可视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为质点且只受重力作用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.关于小鱼的水平位置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、竖直位置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、水平方向分速度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和竖直方向分速度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下列图像可能正确的是(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9_1#c895bb679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44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0_1#c895bb679.bracket?vop=1&amp;pid=f9bd52456&amp;color=0,0,0&amp;vpa=9&amp;bbb=1"/>
          <p:cNvSpPr/>
          <p:nvPr/>
        </p:nvSpPr>
        <p:spPr>
          <a:xfrm>
            <a:off x="4565936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4_BD.29_2#c895bb679?htil=6&amp;vop=1&amp;pid=f9bd5245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0508" y="4502468"/>
            <a:ext cx="158191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29_3#c895bb679.choices?htil=6&amp;vop=1&amp;pid=f9bd52456&amp;color=0,0,0&amp;bbb=1"/>
          <p:cNvSpPr/>
          <p:nvPr/>
        </p:nvSpPr>
        <p:spPr>
          <a:xfrm>
            <a:off x="832104" y="4502468"/>
            <a:ext cx="8869680" cy="7294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6500"/>
              </a:lnSpc>
              <a:tabLst>
                <a:tab pos="2242820" algn="l"/>
                <a:tab pos="4511040" algn="l"/>
                <a:tab pos="679196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4_BD.29_3#c895bb679.choice_image?htil=6&amp;vop=1&amp;pid=f9bd52456&amp;color=0,0,0&amp;tib=255,255,255&amp;iip=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5765" y="4497896"/>
            <a:ext cx="621792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29_3#c895bb679.choice_image?htil=6&amp;vop=1&amp;pid=f9bd52456&amp;color=0,0,0&amp;tib=255,255,255&amp;iip=6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0553" y="4507040"/>
            <a:ext cx="64008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29_3#c895bb679.choice_image?htil=6&amp;vop=1&amp;pid=f9bd52456&amp;color=0,0,0&amp;tib=255,255,255&amp;iip=7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8299" y="4543616"/>
            <a:ext cx="640080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4_BD.29_3#c895bb679.choice_image?htil=6&amp;vop=1&amp;pid=f9bd52456&amp;color=0,0,0&amp;tib=255,255,255&amp;iip=8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7662" y="4497896"/>
            <a:ext cx="676656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AS.31_1#c895bb679?vop=1&amp;pid=f9bd52456&amp;color=0,0,0&amp;bbb=1&amp;hb=1"/>
              <p:cNvSpPr/>
              <p:nvPr/>
            </p:nvSpPr>
            <p:spPr>
              <a:xfrm>
                <a:off x="832104" y="3129281"/>
                <a:ext cx="10533888" cy="12360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【解析】小鱼斜向上跃出后，在空中做斜上抛运动，可分解为沿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轴正方向的匀速直线运动和沿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向的匀减速直线运动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，两方向的位移分别为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，A正确，B错误；沿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轴正方向速度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保持不变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轴正方向速度随时间均匀减小至0，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10" name="QC_4_AS.31_1#c895bb679?vop=1&amp;pid=f9bd5245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9281"/>
                <a:ext cx="10533888" cy="1236091"/>
              </a:xfrm>
              <a:prstGeom prst="rect">
                <a:avLst/>
              </a:prstGeom>
              <a:blipFill>
                <a:blip r:embed="rId9"/>
                <a:stretch>
                  <a:fillRect l="-1389" r="-231" b="-9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2_1#1299482ed?vop=1&amp;pid=f9bd52456&amp;color=0,0,0&amp;bt=1&amp;bbb=1&amp;hb=1"/>
              <p:cNvSpPr/>
              <p:nvPr/>
            </p:nvSpPr>
            <p:spPr>
              <a:xfrm>
                <a:off x="832104" y="1512000"/>
                <a:ext cx="10533888" cy="14641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将扁平的石子向水面快速抛出，石子可能会在水面上一跳一跳地飞向远方，俗称“打水漂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”.要使石子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从水面跳起产生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“水漂”效果，石子接触水面时的速度方向与水面的夹角不能大于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.为了观察到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“水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”，一同学将一石子从距水面高度为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处水平抛出，抛出速度的最小值为多少?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不计石子在空中飞行时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的空气阻力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2_1#1299482ed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464120"/>
              </a:xfrm>
              <a:prstGeom prst="rect">
                <a:avLst/>
              </a:prstGeom>
              <a:blipFill>
                <a:blip r:embed="rId3"/>
                <a:stretch>
                  <a:fillRect l="-1389" t="-833" r="-289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33_1#1299482ed?vop=1&amp;pid=f9bd52456&amp;color=0,0,0&amp;bbb=1"/>
              <p:cNvSpPr/>
              <p:nvPr/>
            </p:nvSpPr>
            <p:spPr>
              <a:xfrm>
                <a:off x="832104" y="2974533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4_AN.33_1#1299482ed?vop=1&amp;pid=f9bd5245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74533"/>
                <a:ext cx="10533888" cy="457200"/>
              </a:xfrm>
              <a:prstGeom prst="rect">
                <a:avLst/>
              </a:prstGeom>
              <a:blipFill>
                <a:blip r:embed="rId4"/>
                <a:stretch>
                  <a:fillRect l="-58" b="-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34_1#1299482ed?vop=1&amp;pid=f9bd52456&amp;color=0,0,0&amp;bbb=1&amp;hb=1"/>
              <p:cNvSpPr/>
              <p:nvPr/>
            </p:nvSpPr>
            <p:spPr>
              <a:xfrm>
                <a:off x="832104" y="3431733"/>
                <a:ext cx="10533888" cy="26189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【解析】当石子接触水面时的速度方向与水面夹角为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时，抛出速度最小，石子做平抛运动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，根据平抛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运动的速度和位移公式可得水平方向上有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直方向上有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立各式解得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则抛出的最小速度为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S.34_1#1299482ed?vop=1&amp;pid=f9bd5245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31733"/>
                <a:ext cx="10533888" cy="2618931"/>
              </a:xfrm>
              <a:prstGeom prst="rect">
                <a:avLst/>
              </a:prstGeom>
              <a:blipFill>
                <a:blip r:embed="rId5"/>
                <a:stretch>
                  <a:fillRect l="-1389" t="-465" b="-3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5_1#e9b851263?vop=1&amp;pid=f9bd52456&amp;color=0,0,0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如图所示，水平放置的排水管满口排水，管口的横截面积为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，管口离水池水面的高度为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，水在水池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中的落点与管口的水平距离为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.假定水在空中做平抛运动，已知重力加速度为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远大于管口内径.求：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5_1#e9b851263?vop=1&amp;pid=f9bd5245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5_2#e9b851263?vop=1&amp;pid=f9bd5245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36" y="2422717"/>
            <a:ext cx="179222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6_1#103e80ba6?vop=1&amp;pid=e9b851263&amp;color=0,0,0&amp;bbb=1"/>
              <p:cNvSpPr/>
              <p:nvPr/>
            </p:nvSpPr>
            <p:spPr>
              <a:xfrm>
                <a:off x="832104" y="366731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（1）水从管口到水面的运动时间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6_1#103e80ba6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67317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7_1#103e80ba6?vop=1&amp;pid=e9b851263&amp;color=0,0,0&amp;bbb=1"/>
              <p:cNvSpPr/>
              <p:nvPr/>
            </p:nvSpPr>
            <p:spPr>
              <a:xfrm>
                <a:off x="832104" y="4031807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7_1#103e80ba6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31807"/>
                <a:ext cx="10533888" cy="622300"/>
              </a:xfrm>
              <a:prstGeom prst="rect">
                <a:avLst/>
              </a:prstGeom>
              <a:blipFill>
                <a:blip r:embed="rId6"/>
                <a:stretch>
                  <a:fillRect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38_1#103e80ba6?vop=1&amp;pid=e9b851263&amp;color=0,0,0&amp;bbb=1"/>
              <p:cNvSpPr/>
              <p:nvPr/>
            </p:nvSpPr>
            <p:spPr>
              <a:xfrm>
                <a:off x="832104" y="4654107"/>
                <a:ext cx="10533888" cy="120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【解析】根据平抛运动规律得竖直方向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S.38_1#103e80ba6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54107"/>
                <a:ext cx="10533888" cy="1206500"/>
              </a:xfrm>
              <a:prstGeom prst="rect">
                <a:avLst/>
              </a:prstGeom>
              <a:blipFill>
                <a:blip r:embed="rId7"/>
                <a:stretch>
                  <a:fillRect l="-1389" b="-10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9_1#8db8204c4?vop=1&amp;pid=e9b851263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（2）水从管口排出时的速度大小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9_1#8db8204c4?vop=1&amp;pid=e9b85126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8db8204c4?vop=1&amp;pid=e9b851263&amp;color=0,0,0&amp;bbb=1"/>
              <p:cNvSpPr/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0_1#8db8204c4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1_1#8db8204c4?vop=1&amp;pid=e9b851263&amp;color=0,0,0&amp;bbb=1"/>
              <p:cNvSpPr/>
              <p:nvPr/>
            </p:nvSpPr>
            <p:spPr>
              <a:xfrm>
                <a:off x="832104" y="2500822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【解析】根据平抛运动规律得水平方向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41_1#8db8204c4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00822"/>
                <a:ext cx="10533888" cy="1041400"/>
              </a:xfrm>
              <a:prstGeom prst="rect">
                <a:avLst/>
              </a:prstGeom>
              <a:blipFill>
                <a:blip r:embed="rId5"/>
                <a:stretch>
                  <a:fillRect l="-1389" b="-1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2_1#a9fedf938?vop=1&amp;pid=e9b851263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（3）管口单位时间内流出水的体积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2_1#a9fedf938?vop=1&amp;pid=e9b85126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3_1#a9fedf938?vop=1&amp;pid=e9b851263&amp;color=0,0,0&amp;bbb=1"/>
              <p:cNvSpPr/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3_1#a9fedf938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l="-58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4_1#a9fedf938?vop=1&amp;pid=e9b851263&amp;color=0,0,0&amp;bbb=1"/>
              <p:cNvSpPr/>
              <p:nvPr/>
            </p:nvSpPr>
            <p:spPr>
              <a:xfrm>
                <a:off x="832104" y="250082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【解析】管口单位时间内流出水的体积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𝑆𝑑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44_1#a9fedf938?vop=1&amp;pid=e9b85126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00822"/>
                <a:ext cx="10533888" cy="622300"/>
              </a:xfrm>
              <a:prstGeom prst="rect">
                <a:avLst/>
              </a:prstGeom>
              <a:blipFill>
                <a:blip r:embed="rId5"/>
                <a:stretch>
                  <a:fillRect l="-1389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5_1#e9b851263?vop=1&amp;pid=f9bd52456&amp;color=0,0,0&amp;bt=1&amp;bbb=1"/>
              <p:cNvSpPr/>
              <p:nvPr/>
            </p:nvSpPr>
            <p:spPr>
              <a:xfrm>
                <a:off x="832104" y="151200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知识拓展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水的流量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单位时间内流出某截面的水的体积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表达式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𝑆𝑣𝑡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EX.45_1#e9b851263?vop=1&amp;pid=f9bd5245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b8472747.fixed?pid=07fc0eae8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</a:t>
            </a:r>
            <a:endParaRPr lang="en-US" altLang="zh-CN" sz="4400" dirty="0"/>
          </a:p>
        </p:txBody>
      </p:sp>
      <p:sp>
        <p:nvSpPr>
          <p:cNvPr id="3" name="C_2_BD#5b8472747.fixed?pid=07fc0eae8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28e6f0354?vop=1&amp;pid=23d683b20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书法课上，某同学临摹“力”字时，笔尖的轨迹如图中带箭头的实线所示.笔尖由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点回到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28e6f0354?vop=1&amp;pid=23d683b2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28e6f0354.bracket?vop=1&amp;pid=23d683b20&amp;color=0,0,0&amp;vpa=1"/>
          <p:cNvSpPr/>
          <p:nvPr/>
        </p:nvSpPr>
        <p:spPr>
          <a:xfrm>
            <a:off x="12440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1_2#28e6f0354?htil=1&amp;vop=1&amp;pid=23d683b20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13099" y="2410017"/>
            <a:ext cx="100584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28e6f0354.choices?htil=1&amp;vop=1&amp;pid=23d683b20&amp;color=0,0,0&amp;bbb=1&amp;hs=1"/>
              <p:cNvSpPr/>
              <p:nvPr/>
            </p:nvSpPr>
            <p:spPr>
              <a:xfrm>
                <a:off x="832104" y="2330007"/>
                <a:ext cx="944575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83082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该过程位移为0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该过程路程为0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83082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两次过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点时速度方向相同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两次过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点时摩擦力方向相同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28e6f0354.choices?htil=1&amp;vop=1&amp;pid=23d683b20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007"/>
                <a:ext cx="9445752" cy="770255"/>
              </a:xfrm>
              <a:prstGeom prst="rect">
                <a:avLst/>
              </a:prstGeom>
              <a:blipFill>
                <a:blip r:embed="rId5"/>
                <a:stretch>
                  <a:fillRect l="-154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3_1#28e6f0354?vop=1&amp;pid=23d683b20&amp;color=0,0,0&amp;bbb=1&amp;hs=1"/>
          <p:cNvSpPr/>
          <p:nvPr/>
        </p:nvSpPr>
        <p:spPr>
          <a:xfrm>
            <a:off x="832104" y="343363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AS.3_2#28e6f0354?colgroup=2,50,2&amp;vop=1&amp;pid=23d683b2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3199"/>
                  </p:ext>
                </p:extLst>
              </p:nvPr>
            </p:nvGraphicFramePr>
            <p:xfrm>
              <a:off x="832104" y="3925127"/>
              <a:ext cx="10533888" cy="1583565"/>
            </p:xfrm>
            <a:graphic>
              <a:graphicData uri="http://schemas.openxmlformats.org/drawingml/2006/table">
                <a:tbl>
                  <a:tblPr/>
                  <a:tblGrid>
                    <a:gridCol w="5760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2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85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位移是从初位置指向末位置的有向线段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该过程位移为0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路程是运动轨迹的长度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该过程路程不为0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点的速度方向沿轨道切线方向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由题图可知笔尖两次过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点的速度方向不同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摩擦力方向与相对运动的方向相反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笔尖两次过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点的速度方向不同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则笔尖两次过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点时摩擦力方向不同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AS.3_2#28e6f0354?colgroup=2,50,2&amp;vop=1&amp;pid=23d683b2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6533199"/>
                  </p:ext>
                </p:extLst>
              </p:nvPr>
            </p:nvGraphicFramePr>
            <p:xfrm>
              <a:off x="832104" y="3925127"/>
              <a:ext cx="10533888" cy="1583565"/>
            </p:xfrm>
            <a:graphic>
              <a:graphicData uri="http://schemas.openxmlformats.org/drawingml/2006/table">
                <a:tbl>
                  <a:tblPr/>
                  <a:tblGrid>
                    <a:gridCol w="5760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2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852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结论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位移是从初位置指向末位置的有向线段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该过程位移为0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路程是运动轨迹的长度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该过程路程不为0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242" t="-294340" r="-6372" b="-1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242" t="-401923" r="-6372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0b178de0c?htil=2&amp;vop=1&amp;pid=23d683b20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6244" y="1594296"/>
            <a:ext cx="1673352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0b178de0c?htil=2&amp;vop=1&amp;pid=23d683b20&amp;color=0,0,0&amp;bt=1&amp;bbb=1&amp;hb=1&amp;hs=1"/>
              <p:cNvSpPr/>
              <p:nvPr/>
            </p:nvSpPr>
            <p:spPr>
              <a:xfrm>
                <a:off x="832104" y="1512000"/>
                <a:ext cx="876909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某同学在练习投篮，篮球在空中的运动轨迹如图中虚线所示，篮球所受合力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的示意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图可能正确的是(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4_2#0b178de0c?htil=2&amp;vop=1&amp;pid=23d683b20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69096" cy="770255"/>
              </a:xfrm>
              <a:prstGeom prst="rect">
                <a:avLst/>
              </a:prstGeom>
              <a:blipFill>
                <a:blip r:embed="rId4"/>
                <a:stretch>
                  <a:fillRect l="-1669" r="-83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0b178de0c.bracket?vop=1&amp;pid=23d683b20&amp;color=0,0,0&amp;vpa=2"/>
          <p:cNvSpPr/>
          <p:nvPr/>
        </p:nvSpPr>
        <p:spPr>
          <a:xfrm>
            <a:off x="26156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4_BD.4_3#0b178de0c.choices?htil=2&amp;vop=1&amp;pid=23d683b20&amp;color=0,0,0&amp;bbb=1&amp;hs=1"/>
          <p:cNvSpPr/>
          <p:nvPr/>
        </p:nvSpPr>
        <p:spPr>
          <a:xfrm>
            <a:off x="832104" y="2410017"/>
            <a:ext cx="8769096" cy="931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8300"/>
              </a:lnSpc>
              <a:tabLst>
                <a:tab pos="2233549" algn="l"/>
                <a:tab pos="4492498" algn="l"/>
                <a:tab pos="6700647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4_BD.4_3#0b178de0c.choice_image?htil=2&amp;vop=1&amp;pid=23d683b20&amp;color=0,0,0&amp;tib=255,255,255&amp;ii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1480" y="2634553"/>
            <a:ext cx="896112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4_3#0b178de0c.choice_image?htil=2&amp;vop=1&amp;pid=23d683b20&amp;color=0,0,0&amp;tib=255,255,255&amp;iip=2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3027" y="2405953"/>
            <a:ext cx="941832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4_3#0b178de0c.choice_image?htil=2&amp;vop=1&amp;pid=23d683b20&amp;color=0,0,0&amp;tib=255,255,255&amp;iip=3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6168" y="2469961"/>
            <a:ext cx="896112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4_BD.4_3#0b178de0c.choice_image?htil=2&amp;vop=1&amp;pid=23d683b20&amp;color=0,0,0&amp;tib=255,255,255&amp;iip=4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1937" y="2698561"/>
            <a:ext cx="950976" cy="64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AS.6_1#0b178de0c?vop=1&amp;pid=23d683b20&amp;color=0,0,0&amp;bbb=1&amp;hs=1"/>
              <p:cNvSpPr/>
              <p:nvPr/>
            </p:nvSpPr>
            <p:spPr>
              <a:xfrm>
                <a:off x="832104" y="34066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【解析】在练习投篮时，篮球做曲线运动，篮球所受的合力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应指向曲线的凹向，A正确.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0" name="QC_4_AS.6_1#0b178de0c?vop=1&amp;pid=23d683b20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06650"/>
                <a:ext cx="10533888" cy="363855"/>
              </a:xfrm>
              <a:prstGeom prst="rect">
                <a:avLst/>
              </a:prstGeom>
              <a:blipFill>
                <a:blip r:embed="rId9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7_1#18d652aec?htil=3&amp;vop=1&amp;pid=e0b13701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2054" y="1594296"/>
            <a:ext cx="2423160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7_2#18d652aec?htil=3&amp;vop=1&amp;pid=e0b13701e&amp;color=0,0,0&amp;bt=1&amp;bbb=1&amp;hb=1&amp;hs=1"/>
              <p:cNvSpPr/>
              <p:nvPr/>
            </p:nvSpPr>
            <p:spPr>
              <a:xfrm>
                <a:off x="832104" y="1512000"/>
                <a:ext cx="802843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如图，趣味运动会的“聚力建高塔”活动中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，两长度相等的细绳一端系在同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一塔块上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，两名同学分别握住绳的另一端，保持手在同一水平面以相同速率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.为使塔块沿竖直方向匀速下落，则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7_2#18d652aec?htil=3&amp;vop=1&amp;pid=e0b13701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028432" cy="1189355"/>
              </a:xfrm>
              <a:prstGeom prst="rect">
                <a:avLst/>
              </a:prstGeom>
              <a:blipFill>
                <a:blip r:embed="rId4"/>
                <a:stretch>
                  <a:fillRect l="-1822" r="-38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8_1#18d652aec.bracket?vop=1&amp;pid=e0b13701e&amp;color=0,0,0&amp;vpa=3"/>
          <p:cNvSpPr/>
          <p:nvPr/>
        </p:nvSpPr>
        <p:spPr>
          <a:xfrm>
            <a:off x="5316315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7_3#18d652aec.choices?htil=3&amp;vop=1&amp;pid=e0b13701e&amp;color=0,0,0&amp;bbb=1&amp;hs=1"/>
          <p:cNvSpPr/>
          <p:nvPr/>
        </p:nvSpPr>
        <p:spPr>
          <a:xfrm>
            <a:off x="832104" y="2707832"/>
            <a:ext cx="8028432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1851533" algn="l"/>
                <a:tab pos="3664966" algn="l"/>
                <a:tab pos="5948299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一直减小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一直增大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先减小后增大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先增大后减小</a:t>
            </a:r>
            <a:endParaRPr lang="en-US" altLang="zh-CN" sz="1800" dirty="0"/>
          </a:p>
        </p:txBody>
      </p:sp>
      <p:pic>
        <p:nvPicPr>
          <p:cNvPr id="6" name="QC_4_AS.9_1#18d652aec?htil=4&amp;vop=1&amp;pid=e0b13701e&amp;color=0,0,0&amp;tib=255,255,255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4040" y="2847532"/>
            <a:ext cx="1911096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9_2#18d652aec?htil=4&amp;vop=1&amp;pid=e0b13701e&amp;color=0,0,0&amp;bbb=1&amp;hb=1&amp;hs=1"/>
              <p:cNvSpPr/>
              <p:nvPr/>
            </p:nvSpPr>
            <p:spPr>
              <a:xfrm>
                <a:off x="832104" y="3072322"/>
                <a:ext cx="8540496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【解析】设塔块的速度为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，绳与竖直方向的夹角为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，将速度分解，如图所示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（点拨：沿绳方向速度大小相等）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，塔块沿竖直方向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匀速下落的过程中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一直减小，故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一直增大，B正确.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9_2#18d652aec?htil=4&amp;vop=1&amp;pid=e0b13701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2322"/>
                <a:ext cx="8540496" cy="1189355"/>
              </a:xfrm>
              <a:prstGeom prst="rect">
                <a:avLst/>
              </a:prstGeom>
              <a:blipFill>
                <a:blip r:embed="rId6"/>
                <a:stretch>
                  <a:fillRect l="-1713" r="-107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AS.9_2#18d652aec?htil=4&amp;vop=1&amp;pid=e0b13701e&amp;color=0,0,0&amp;bbb=1&amp;hb=1&amp;hs=1&amp;uw=1">
            <a:extLst>
              <a:ext uri="{FF2B5EF4-FFF2-40B4-BE49-F238E27FC236}">
                <a16:creationId xmlns:a16="http://schemas.microsoft.com/office/drawing/2014/main" id="{6713AE87-B902-22EB-7896-D1E7C71222CF}"/>
              </a:ext>
            </a:extLst>
          </p:cNvPr>
          <p:cNvSpPr/>
          <p:nvPr/>
        </p:nvSpPr>
        <p:spPr>
          <a:xfrm>
            <a:off x="832104" y="3491200"/>
            <a:ext cx="162509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08b46a954?vop=1&amp;pid=278938a15&amp;color=0,0,0&amp;bt=1&amp;bbb=1&amp;hb=1"/>
              <p:cNvSpPr/>
              <p:nvPr/>
            </p:nvSpPr>
            <p:spPr>
              <a:xfrm>
                <a:off x="832104" y="1512000"/>
                <a:ext cx="10533888" cy="1027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图2为探究平抛运动特点的装置，其斜槽位置固定且末端水平，固定坐标纸的背板处于竖直面内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，钢球在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斜槽中从某一高度滚下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，从末端飞出，落在倾斜的挡板上挤压复写纸，在坐标纸上留下印迹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.某同学利用此装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置通过多次释放钢球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，得到了如图3所示的印迹，坐标纸的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轴对应竖直方向，坐标原点对应平抛起点.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QO_4_BD.10_1#08b46a954?vop=1&amp;pid=278938a1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27430"/>
              </a:xfrm>
              <a:prstGeom prst="rect">
                <a:avLst/>
              </a:prstGeom>
              <a:blipFill>
                <a:blip r:embed="rId3"/>
                <a:stretch>
                  <a:fillRect l="-1389" t="-2959" r="-1157" b="-136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_3#08b46a954?iti=1&amp;htil=1&amp;vop=1&amp;pid=278938a15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792" y="4248089"/>
            <a:ext cx="111556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0_4#08b46a954?iti=2&amp;htil=1&amp;vop=1&amp;pid=278938a15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7496" y="2657033"/>
            <a:ext cx="2670048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0_5#08b46a954?iti=1&amp;htil=1&amp;vop=1&amp;pid=278938a15&amp;color=0,0,0&amp;bbb=1"/>
          <p:cNvSpPr/>
          <p:nvPr/>
        </p:nvSpPr>
        <p:spPr>
          <a:xfrm>
            <a:off x="3258407" y="5755833"/>
            <a:ext cx="414338" cy="3203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图2</a:t>
            </a:r>
            <a:endParaRPr lang="en-US" altLang="zh-CN" sz="1800" dirty="0"/>
          </a:p>
        </p:txBody>
      </p:sp>
      <p:sp>
        <p:nvSpPr>
          <p:cNvPr id="6" name="QO_4_BD.10_6#08b46a954?iti=2&amp;htil=1&amp;vop=1&amp;pid=278938a15&amp;color=0,0,0&amp;bbb=1"/>
          <p:cNvSpPr/>
          <p:nvPr/>
        </p:nvSpPr>
        <p:spPr>
          <a:xfrm>
            <a:off x="8525351" y="5764977"/>
            <a:ext cx="414338" cy="3203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_1#353b0a9ff?vop=1&amp;pid=08b46a954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①每次由静止释放钢球时，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钢球在斜槽上的高度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填“相同”或“不同”）.</a:t>
            </a:r>
            <a:endParaRPr lang="en-US" altLang="zh-CN" sz="1800" dirty="0"/>
          </a:p>
        </p:txBody>
      </p:sp>
      <p:sp>
        <p:nvSpPr>
          <p:cNvPr id="3" name="QB_5_AN.12_1#353b0a9ff.blank?vop=1&amp;pid=08b46a954&amp;color=0,0,0&amp;vpa=4&amp;bbb=1"/>
          <p:cNvSpPr/>
          <p:nvPr/>
        </p:nvSpPr>
        <p:spPr>
          <a:xfrm>
            <a:off x="5638260" y="1466850"/>
            <a:ext cx="62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相同</a:t>
            </a:r>
            <a:endParaRPr lang="en-US" altLang="zh-CN" dirty="0"/>
          </a:p>
        </p:txBody>
      </p:sp>
      <p:sp>
        <p:nvSpPr>
          <p:cNvPr id="4" name="QB_5_AS.13_1#353b0a9ff?vop=1&amp;pid=08b46a954&amp;color=0,0,0&amp;bbb=1"/>
          <p:cNvSpPr/>
          <p:nvPr/>
        </p:nvSpPr>
        <p:spPr>
          <a:xfrm>
            <a:off x="832104" y="187896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【解析】为保证钢球每次平抛运动的初速度相同，必须让钢球在斜槽上的相同高度由静止释放.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85a3dc3c2?vop=1&amp;pid=08b46a954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②在坐标纸中描绘出钢球做平抛运动的轨迹.</a:t>
            </a:r>
            <a:endParaRPr lang="en-US" altLang="zh-CN" sz="1800" dirty="0"/>
          </a:p>
        </p:txBody>
      </p:sp>
      <p:sp>
        <p:nvSpPr>
          <p:cNvPr id="3" name="QO_5_AN.15_1#85a3dc3c2?vop=1&amp;pid=08b46a954&amp;color=0,0,0&amp;bbb=1"/>
          <p:cNvSpPr/>
          <p:nvPr/>
        </p:nvSpPr>
        <p:spPr>
          <a:xfrm>
            <a:off x="832104" y="192049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见解析</a:t>
            </a:r>
            <a:endParaRPr lang="en-US" altLang="zh-CN" sz="1800" dirty="0"/>
          </a:p>
        </p:txBody>
      </p:sp>
      <p:sp>
        <p:nvSpPr>
          <p:cNvPr id="4" name="QO_5_AS.16_1#85a3dc3c2?vop=1&amp;pid=08b46a954&amp;color=0,0,0&amp;bbb=1"/>
          <p:cNvSpPr/>
          <p:nvPr/>
        </p:nvSpPr>
        <p:spPr>
          <a:xfrm>
            <a:off x="832104" y="233578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【解析】钢球做平抛运动的轨迹如图所示.</a:t>
            </a:r>
            <a:endParaRPr lang="en-US" altLang="zh-CN" sz="1800" dirty="0"/>
          </a:p>
        </p:txBody>
      </p:sp>
      <p:pic>
        <p:nvPicPr>
          <p:cNvPr id="5" name="QO_5_AS.16_2#85a3dc3c2?vop=1&amp;pid=08b46a95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1503" y="2836102"/>
            <a:ext cx="2805946" cy="311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7_1#fef1898f2?vop=1&amp;pid=08b46a954&amp;color=0,0,0&amp;bt=1&amp;bbb=1&amp;hb=1"/>
              <p:cNvSpPr/>
              <p:nvPr/>
            </p:nvSpPr>
            <p:spPr>
              <a:xfrm>
                <a:off x="832104" y="1508761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③根据轨迹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，求得钢球做平抛运动的初速度大小为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（当地重力加速度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9.8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,保留2位有效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7_1#fef1898f2?vop=1&amp;pid=08b46a95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8_1#fef1898f2.blank?vop=1&amp;pid=08b46a954&amp;color=0,0,0&amp;vpa=5&amp;bbb=1"/>
              <p:cNvSpPr/>
              <p:nvPr/>
            </p:nvSpPr>
            <p:spPr>
              <a:xfrm>
                <a:off x="5878766" y="1557972"/>
                <a:ext cx="54610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8_1#fef1898f2.blank?vop=1&amp;pid=08b46a954&amp;color=0,0,0&amp;vpa=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766" y="1557972"/>
                <a:ext cx="546100" cy="260350"/>
              </a:xfrm>
              <a:prstGeom prst="rect">
                <a:avLst/>
              </a:prstGeom>
              <a:blipFill>
                <a:blip r:embed="rId4"/>
                <a:stretch>
                  <a:fillRect l="-3333" r="-5556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9_1#fef1898f2?vop=1&amp;pid=08b46a954&amp;color=0,0,0&amp;bbb=1&amp;hb=1"/>
              <p:cNvSpPr/>
              <p:nvPr/>
            </p:nvSpPr>
            <p:spPr>
              <a:xfrm>
                <a:off x="832104" y="2292985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【解析】因为坐标原点对应平抛起点，为方便计算，在图线上找到纵坐标为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19.6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的点为研究点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14.1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,19.6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，将研究点的数据代入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≈0.71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19_1#fef1898f2?vop=1&amp;pid=08b46a95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985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961</Words>
  <Application>Microsoft Office PowerPoint</Application>
  <PresentationFormat>宽屏</PresentationFormat>
  <Paragraphs>134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2025-10-29T06:14:44Z</dcterms:created>
  <dcterms:modified xsi:type="dcterms:W3CDTF">2025-10-29T06:16:51Z</dcterms:modified>
  <cp:category/>
  <cp:contentStatus/>
</cp:coreProperties>
</file>