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176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55fb0b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圆周运动的描述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57042b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向心力和向心加速度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1ab37b7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探究向心力大小的表达式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0_1#2f0638e88?vop=1&amp;pid=f57042b90&amp;color=0,0,0&amp;bt=1&amp;bbb=1&amp;hb=1"/>
              <p:cNvSpPr/>
              <p:nvPr/>
            </p:nvSpPr>
            <p:spPr>
              <a:xfrm>
                <a:off x="832104" y="151200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）如图所示，在无人机的某次定点投放性能测试中，目标区域是水平地面上以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点为圆心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、半径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的圆形区域，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垂直地面，无人机在离地面高度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的空中绕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、平行地面做半径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的匀速圆周运动，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为圆周上的两点，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.若物品相对无人机无初速度地释放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保证落点在目标区域内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，无人机做圆周运动的最大角速度应为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.当无人机以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沿圆周运动经过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，相对无人机无初速度地释放物品.不计空气对物品运动的影响，物品可视为质点且落地后即静止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力加速度大小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0_1#2f0638e88?vop=1&amp;pid=f57042b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46655"/>
              </a:xfrm>
              <a:prstGeom prst="rect">
                <a:avLst/>
              </a:prstGeom>
              <a:blipFill>
                <a:blip r:embed="rId3"/>
                <a:stretch>
                  <a:fillRect l="-1389" r="-1389" b="-5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1_1#2f0638e88.bracket?vop=1&amp;pid=f57042b90&amp;color=0,0,0&amp;vpa=7&amp;bbb=1"/>
          <p:cNvSpPr/>
          <p:nvPr/>
        </p:nvSpPr>
        <p:spPr>
          <a:xfrm>
            <a:off x="5558885" y="35941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4_BD.20_2#2f0638e88?htil=7&amp;vop=1&amp;pid=f57042b90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3966" y="4066732"/>
            <a:ext cx="1618488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0_3#2f0638e88.choices?htil=7&amp;vop=1&amp;pid=f57042b90&amp;color=0,0,0&amp;bbb=1"/>
              <p:cNvSpPr/>
              <p:nvPr/>
            </p:nvSpPr>
            <p:spPr>
              <a:xfrm>
                <a:off x="832104" y="3939732"/>
                <a:ext cx="883310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无人机运动到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点释放的物品已经落地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无人机运动到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点释放的物品尚未落地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0_3#2f0638e88.choices?htil=7&amp;vop=1&amp;pid=f57042b9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39732"/>
                <a:ext cx="8833104" cy="1608455"/>
              </a:xfrm>
              <a:prstGeom prst="rect">
                <a:avLst/>
              </a:prstGeom>
              <a:blipFill>
                <a:blip r:embed="rId5"/>
                <a:stretch>
                  <a:fillRect l="-165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2_1#2f0638e88?vop=1&amp;pid=f57042b90&amp;color=0,0,0&amp;bt=1&amp;bbb=1&amp;hb=1"/>
              <p:cNvSpPr/>
              <p:nvPr/>
            </p:nvSpPr>
            <p:spPr>
              <a:xfrm>
                <a:off x="832104" y="1508760"/>
                <a:ext cx="10533888" cy="217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【解析】物品释放后做平抛运动，在竖直方向有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，无人机做圆周运动的最大角速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，物品做平抛运动的初速度为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，物品做平抛运动的水平位移大小为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几何关系有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，A错误，B正确；无人机从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点的时间为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max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，所以无人机运动到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点释放的物品已经落地，C正确，D错误.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2_1#2f0638e88?vop=1&amp;pid=f57042b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171700"/>
              </a:xfrm>
              <a:prstGeom prst="rect">
                <a:avLst/>
              </a:prstGeom>
              <a:blipFill>
                <a:blip r:embed="rId3"/>
                <a:stretch>
                  <a:fillRect l="-1389" r="-289" b="-22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3_1#3cbec0e1c?vop=1&amp;pid=f57042b90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雪地转椅是一种游乐项目，其中心传动装置带动转椅在雪地上滑动.如图（a）、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，传动装置有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一高度可调的水平圆盘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，可绕通过中心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点的竖直轴匀速转动.圆盘边缘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处固定连接一轻绳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，轻绳另一端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连接转椅（视为质点）.转椅运动稳定后，其角速度与圆盘角速度相等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.转椅与雪地之间的动摩擦因数为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3_1#3cbec0e1c?vop=1&amp;pid=f57042b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405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3_3#3cbec0e1c?iti=1&amp;htil=1&amp;vop=1&amp;pid=f57042b90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888" y="3872168"/>
            <a:ext cx="1865376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23_4#3cbec0e1c?iti=2&amp;htil=1&amp;vop=1&amp;pid=f57042b90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2400" y="3241232"/>
            <a:ext cx="1920240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3_5#3cbec0e1c?iti=1&amp;htil=1&amp;vop=1&amp;pid=f57042b90&amp;color=0,0,0&amp;bbb=1"/>
          <p:cNvSpPr/>
          <p:nvPr/>
        </p:nvSpPr>
        <p:spPr>
          <a:xfrm>
            <a:off x="2175732" y="5571936"/>
            <a:ext cx="25796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图（a）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圆盘在水平雪地</a:t>
            </a:r>
            <a:endParaRPr lang="en-US" altLang="zh-CN" sz="1800" dirty="0"/>
          </a:p>
        </p:txBody>
      </p:sp>
      <p:sp>
        <p:nvSpPr>
          <p:cNvPr id="6" name="QO_4_BD.23_6#3cbec0e1c?iti=2&amp;htil=1&amp;vop=1&amp;pid=f57042b90&amp;color=0,0,0&amp;bbb=1"/>
          <p:cNvSpPr/>
          <p:nvPr/>
        </p:nvSpPr>
        <p:spPr>
          <a:xfrm>
            <a:off x="7661751" y="5571936"/>
            <a:ext cx="214153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图（b）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圆盘在空中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4_1#5a20d0885?vop=1&amp;pid=3cbec0e1c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（1）在图（a）中，若圆盘在水平雪地上以角速度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匀速转动，转椅运动稳定后在水平雪地上绕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点做半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的匀速圆周运动.求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之间夹角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的正切值.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4_1#5a20d0885?vop=1&amp;pid=3cbec0e1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331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5_1#5a20d0885?vop=1&amp;pid=3cbec0e1c&amp;color=0,0,0&amp;bbb=1"/>
              <p:cNvSpPr/>
              <p:nvPr/>
            </p:nvSpPr>
            <p:spPr>
              <a:xfrm>
                <a:off x="832104" y="2283017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5_1#5a20d0885?vop=1&amp;pid=3cbec0e1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457200"/>
              </a:xfrm>
              <a:prstGeom prst="rect">
                <a:avLst/>
              </a:prstGeom>
              <a:blipFill>
                <a:blip r:embed="rId4"/>
                <a:stretch>
                  <a:fillRect l="-405" b="-10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6_1#5a20d0885?vop=1&amp;pid=3cbec0e1c&amp;color=0,0,0&amp;bbb=1&amp;hb=1"/>
              <p:cNvSpPr/>
              <p:nvPr/>
            </p:nvSpPr>
            <p:spPr>
              <a:xfrm>
                <a:off x="832104" y="2740217"/>
                <a:ext cx="10533888" cy="876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【解析】设转椅质量为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，轻绳拉力为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，轻绳沿转椅运动轨迹切线方向分力为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，轻绳沿转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椅轨迹半径方向分力提供向心力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26_1#5a20d0885?vop=1&amp;pid=3cbec0e1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0217"/>
                <a:ext cx="10533888" cy="876300"/>
              </a:xfrm>
              <a:prstGeom prst="rect">
                <a:avLst/>
              </a:prstGeom>
              <a:blipFill>
                <a:blip r:embed="rId5"/>
                <a:stretch>
                  <a:fillRect l="-1389" r="-231" b="-55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eba0d7ac3?vop=1&amp;pid=3cbec0e1c&amp;color=0,0,0&amp;bt=1&amp;bbb=1&amp;hb=1"/>
              <p:cNvSpPr/>
              <p:nvPr/>
            </p:nvSpPr>
            <p:spPr>
              <a:xfrm>
                <a:off x="832104" y="1512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（2）将圆盘升高，如图（b）所示.圆盘匀速转动，转椅运动稳定后在水平雪地上绕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，绳子与竖直方向的夹角为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，绳子在水平雪地上的投影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.求此时圆盘的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7_1#eba0d7ac3?vop=1&amp;pid=3cbec0e1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331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8_1#eba0d7ac3?vop=1&amp;pid=3cbec0e1c&amp;color=0,0,0&amp;bbb=1"/>
              <p:cNvSpPr/>
              <p:nvPr/>
            </p:nvSpPr>
            <p:spPr>
              <a:xfrm>
                <a:off x="832104" y="2707832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𝜃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𝜇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𝜃</m:t>
                                </m:r>
                              </m:e>
                            </m:d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8_1#eba0d7ac3?vop=1&amp;pid=3cbec0e1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9_1#eba0d7ac3?vop=1&amp;pid=3cbec0e1c&amp;color=0,0,0&amp;bbb=1&amp;hb=1"/>
              <p:cNvSpPr/>
              <p:nvPr/>
            </p:nvSpPr>
            <p:spPr>
              <a:xfrm>
                <a:off x="832104" y="3330132"/>
                <a:ext cx="10533888" cy="1460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【解析】设轻绳拉力为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,竖直方向有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，转椅受到的摩擦力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，对转椅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，沿运动轨迹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，沿圆周运动半径方向有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𝜃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sin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𝛽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𝜇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cos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𝜃</m:t>
                                </m:r>
                              </m:e>
                            </m:d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29_1#eba0d7ac3?vop=1&amp;pid=3cbec0e1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30132"/>
                <a:ext cx="10533888" cy="1460500"/>
              </a:xfrm>
              <a:prstGeom prst="rect">
                <a:avLst/>
              </a:prstGeom>
              <a:blipFill>
                <a:blip r:embed="rId5"/>
                <a:stretch>
                  <a:fillRect l="-1389" r="-463" b="-8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0_1#069ef4e8a?vop=1&amp;pid=41ab37b7c&amp;color=0,0,0&amp;bt=1&amp;bbb=1&amp;hb=1"/>
              <p:cNvSpPr/>
              <p:nvPr/>
            </p:nvSpPr>
            <p:spPr>
              <a:xfrm>
                <a:off x="832104" y="1512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水平圆盘上紧贴边缘放置一密度均匀的小圆柱体，如图（a）所示，图（b）为俯视图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，测得圆盘直径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=42.02</m:t>
                    </m:r>
                    <m:r>
                      <m:rPr>
                        <m:nor/>
                      </m:rP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，圆柱体质量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=30.0</m:t>
                    </m:r>
                    <m:r>
                      <m:rPr>
                        <m:nor/>
                      </m:rP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，圆盘绕过盘心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的竖直轴匀速转动，转动时小圆柱体相对圆盘静止.</a:t>
                </a:r>
                <a:endParaRPr lang="en-US" altLang="zh-CN" sz="1800" spc="-5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为了研究小圆柱体做匀速圆周运动时所需要的向心力情况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，某同学设计了如下实验步骤：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30_1#069ef4e8a?vop=1&amp;pid=41ab37b7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0_3#069ef4e8a?iti=3&amp;htil=1&amp;vop=1&amp;pid=41ab37b7c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474912"/>
            <a:ext cx="1883664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30_4#069ef4e8a?iti=4&amp;htil=1&amp;vop=1&amp;pid=41ab37b7c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8432" y="2834832"/>
            <a:ext cx="1399032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30_5#069ef4e8a?iti=3&amp;htil=1&amp;vop=1&amp;pid=41ab37b7c&amp;color=0,0,0&amp;bbb=1"/>
          <p:cNvSpPr/>
          <p:nvPr/>
        </p:nvSpPr>
        <p:spPr>
          <a:xfrm>
            <a:off x="3023838" y="4351720"/>
            <a:ext cx="8651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图（a）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6" name="QO_4_BD.30_6#069ef4e8a?iti=4&amp;htil=1&amp;vop=1&amp;pid=41ab37b7c&amp;color=0,0,0&amp;bbb=1"/>
          <p:cNvSpPr/>
          <p:nvPr/>
        </p:nvSpPr>
        <p:spPr>
          <a:xfrm>
            <a:off x="8285828" y="4360864"/>
            <a:ext cx="88423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图（b）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BD.31_1#4b01f292e?vop=1&amp;pid=069ef4e8a&amp;color=0,0,0&amp;bbb=1"/>
              <p:cNvSpPr/>
              <p:nvPr/>
            </p:nvSpPr>
            <p:spPr>
              <a:xfrm>
                <a:off x="832104" y="472713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①用秒表测圆盘转动10周所用的时间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=62.8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，则圆盘转动的角速度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3.14)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测量小圆柱体不同位置的直径，多次测量后，得到平均值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=16.2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5_BD.31_1#4b01f292e?vop=1&amp;pid=069ef4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27132"/>
                <a:ext cx="10533888" cy="773430"/>
              </a:xfrm>
              <a:prstGeom prst="rect">
                <a:avLst/>
              </a:prstGeom>
              <a:blipFill>
                <a:blip r:embed="rId6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N.32_1#4b01f292e.blank?vop=1&amp;pid=069ef4e8a&amp;color=0,0,0&amp;vpa=8&amp;bbb=1"/>
              <p:cNvSpPr/>
              <p:nvPr/>
            </p:nvSpPr>
            <p:spPr>
              <a:xfrm>
                <a:off x="8246808" y="4769486"/>
                <a:ext cx="24447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B_5_AN.32_1#4b01f292e.blank?vop=1&amp;pid=069ef4e8a&amp;color=0,0,0&amp;vpa=8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6808" y="4769486"/>
                <a:ext cx="244475" cy="260350"/>
              </a:xfrm>
              <a:prstGeom prst="rect">
                <a:avLst/>
              </a:prstGeom>
              <a:blipFill>
                <a:blip r:embed="rId7"/>
                <a:stretch>
                  <a:fillRect l="-12500" r="-7500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AS.33_1#4b01f292e?vop=1&amp;pid=069ef4e8a&amp;color=0,0,0&amp;bbb=1"/>
              <p:cNvSpPr/>
              <p:nvPr/>
            </p:nvSpPr>
            <p:spPr>
              <a:xfrm>
                <a:off x="832104" y="5508817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【解析】由题可知，圆盘转动周期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62.8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=6.28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5_AS.33_1#4b01f292e?vop=1&amp;pid=069ef4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08817"/>
                <a:ext cx="10533888" cy="535559"/>
              </a:xfrm>
              <a:prstGeom prst="rect">
                <a:avLst/>
              </a:prstGeom>
              <a:blipFill>
                <a:blip r:embed="rId8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4_1#0d20c2e49?vop=1&amp;pid=069ef4e8a&amp;color=0,0,0&amp;bt=1&amp;bbb=1&amp;hb=1"/>
              <p:cNvSpPr/>
              <p:nvPr/>
            </p:nvSpPr>
            <p:spPr>
              <a:xfrm>
                <a:off x="832104" y="1517904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③写出小圆柱体所需向心力表达式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表示），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其大小为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（保留2位有效数字）.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4_1#0d20c2e49?vop=1&amp;pid=069ef4e8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7904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5_1#0d20c2e49.blank?vop=1&amp;pid=069ef4e8a&amp;color=0,0,0&amp;vpa=9&amp;bbb=1&amp;rh=30.5"/>
              <p:cNvSpPr/>
              <p:nvPr/>
            </p:nvSpPr>
            <p:spPr>
              <a:xfrm>
                <a:off x="4700270" y="1452372"/>
                <a:ext cx="1492060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35_1#0d20c2e49.blank?vop=1&amp;pid=069ef4e8a&amp;color=0,0,0&amp;vpa=9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0270" y="1452372"/>
                <a:ext cx="1492060" cy="387350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36_1#0d20c2e49.blank?vop=1&amp;pid=069ef4e8a&amp;color=0,0,0&amp;vpa=10&amp;bbb=1"/>
              <p:cNvSpPr/>
              <p:nvPr/>
            </p:nvSpPr>
            <p:spPr>
              <a:xfrm>
                <a:off x="10044430" y="1571688"/>
                <a:ext cx="85090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0.006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36_1#0d20c2e49.blank?vop=1&amp;pid=069ef4e8a&amp;color=0,0,0&amp;vpa=1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4430" y="1571688"/>
                <a:ext cx="850900" cy="260350"/>
              </a:xfrm>
              <a:prstGeom prst="rect">
                <a:avLst/>
              </a:prstGeom>
              <a:blipFill>
                <a:blip r:embed="rId5"/>
                <a:stretch>
                  <a:fillRect l="-2878" r="-3597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7_1#0d20c2e49?vop=1&amp;pid=069ef4e8a&amp;color=0,0,0&amp;bbb=1"/>
              <p:cNvSpPr/>
              <p:nvPr/>
            </p:nvSpPr>
            <p:spPr>
              <a:xfrm>
                <a:off x="832104" y="2292985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【解析】小圆柱体所需向心力表达式为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37_1#0d20c2e49?vop=1&amp;pid=069ef4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985"/>
                <a:ext cx="10533888" cy="525463"/>
              </a:xfrm>
              <a:prstGeom prst="rect">
                <a:avLst/>
              </a:prstGeom>
              <a:blipFill>
                <a:blip r:embed="rId6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3fd7b056.fixed?pid=d578276dd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4400" dirty="0"/>
          </a:p>
        </p:txBody>
      </p:sp>
      <p:sp>
        <p:nvSpPr>
          <p:cNvPr id="3" name="C_2_BD#23fd7b056.fixed?pid=d578276d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56c1b383e?htil=1&amp;vop=1&amp;pid=055fb0bc6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51706" y="1594295"/>
            <a:ext cx="1179576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56c1b383e?htil=1&amp;vop=1&amp;pid=055fb0bc6&amp;color=0,0,0&amp;bt=1&amp;bbb=1&amp;hb=1&amp;hs=1"/>
              <p:cNvSpPr/>
              <p:nvPr/>
            </p:nvSpPr>
            <p:spPr>
              <a:xfrm>
                <a:off x="832104" y="1512000"/>
                <a:ext cx="9272016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某同学在傍晚用内嵌多个彩灯的塑料绳跳绳，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照片记录了彩灯在曝光时间内的运动轨迹，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简图如图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.彩灯的运动可视为匀速圆周运动，相机本次曝光时间为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，圆弧对应的圆心角约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则该同学每分钟摇绳的圈数约为(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_2#56c1b383e?htil=1&amp;vop=1&amp;pid=055fb0bc6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272016" cy="1189355"/>
              </a:xfrm>
              <a:prstGeom prst="rect">
                <a:avLst/>
              </a:prstGeom>
              <a:blipFill>
                <a:blip r:embed="rId4"/>
                <a:stretch>
                  <a:fillRect l="-1578" r="-111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56c1b383e.bracket?vop=1&amp;pid=055fb0bc6&amp;color=0,0,0&amp;vpa=1"/>
          <p:cNvSpPr/>
          <p:nvPr/>
        </p:nvSpPr>
        <p:spPr>
          <a:xfrm>
            <a:off x="4952397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C_4_BD.1_3#56c1b383e.choices?htil=1&amp;vop=1&amp;pid=055fb0bc6&amp;color=0,0,0&amp;bbb=1&amp;hs=1"/>
          <p:cNvSpPr/>
          <p:nvPr/>
        </p:nvSpPr>
        <p:spPr>
          <a:xfrm>
            <a:off x="832104" y="2702687"/>
            <a:ext cx="9272016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289429" algn="l"/>
                <a:tab pos="4680458" algn="l"/>
                <a:tab pos="7071487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56c1b383e?vop=1&amp;pid=055fb0bc6&amp;color=0,0,0&amp;bbb=1&amp;hb=1&amp;hs=1"/>
              <p:cNvSpPr/>
              <p:nvPr/>
            </p:nvSpPr>
            <p:spPr>
              <a:xfrm>
                <a:off x="832104" y="3067177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【解析】设该同学摇绳一圈所用时间为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，则该同学每分钟摇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绳的圈数为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_1#56c1b383e?vop=1&amp;pid=055fb0bc6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7177"/>
                <a:ext cx="10533888" cy="914400"/>
              </a:xfrm>
              <a:prstGeom prst="rect">
                <a:avLst/>
              </a:prstGeom>
              <a:blipFill>
                <a:blip r:embed="rId5"/>
                <a:stretch>
                  <a:fillRect l="-1389" r="-58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afac1b8d2?htil=2&amp;vop=1&amp;pid=055fb0bc6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6025" y="1594296"/>
            <a:ext cx="1920240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afac1b8d2?htil=2&amp;vop=1&amp;pid=055fb0bc6&amp;color=0,0,0&amp;bt=1&amp;bbb=1&amp;hb=1&amp;hs=1"/>
              <p:cNvSpPr/>
              <p:nvPr/>
            </p:nvSpPr>
            <p:spPr>
              <a:xfrm>
                <a:off x="832104" y="1512000"/>
                <a:ext cx="852220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游乐设施“旋转杯”的底盘和转杯分别以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为转轴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，在水平面内沿顺时针方向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固定在底盘上.某时刻转杯转到如图所示位置，杯上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同一条直线上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4_2#afac1b8d2?htil=2&amp;vop=1&amp;pid=055fb0bc6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522208" cy="1189355"/>
              </a:xfrm>
              <a:prstGeom prst="rect">
                <a:avLst/>
              </a:prstGeom>
              <a:blipFill>
                <a:blip r:embed="rId4"/>
                <a:stretch>
                  <a:fillRect l="-1717" r="-100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afac1b8d2.bracket?vop=1&amp;pid=055fb0bc6&amp;color=0,0,0&amp;vpa=2"/>
          <p:cNvSpPr/>
          <p:nvPr/>
        </p:nvSpPr>
        <p:spPr>
          <a:xfrm>
            <a:off x="2671223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afac1b8d2.choices?htil=2&amp;vop=1&amp;pid=055fb0bc6&amp;color=0,0,0&amp;bbb=1&amp;hs=1"/>
              <p:cNvSpPr/>
              <p:nvPr/>
            </p:nvSpPr>
            <p:spPr>
              <a:xfrm>
                <a:off x="832104" y="2707832"/>
                <a:ext cx="852220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36905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点做匀速圆周运动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点做匀速圆周运动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36905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afac1b8d2.choices?htil=2&amp;vop=1&amp;pid=055fb0bc6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522208" cy="770255"/>
              </a:xfrm>
              <a:prstGeom prst="rect">
                <a:avLst/>
              </a:prstGeom>
              <a:blipFill>
                <a:blip r:embed="rId5"/>
                <a:stretch>
                  <a:fillRect l="-17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afac1b8d2?vop=1&amp;pid=055fb0bc6&amp;color=0,0,0&amp;bbb=1&amp;hb=1&amp;hs=1"/>
              <p:cNvSpPr/>
              <p:nvPr/>
            </p:nvSpPr>
            <p:spPr>
              <a:xfrm>
                <a:off x="832104" y="3489517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【解析】底盘以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点为轴匀速转动，底盘上除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点外所有点均做同轴转动，转杯上除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点外所有点不仅相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点同轴转动,还相对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点同轴转动，所以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点做匀速圆周运动，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点做的不是匀速圆周运动，A错误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；设该时刻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点在底盘上的竖直投影点所对应的转盘上的点为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点转动的半径大于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点的转动半径，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点的速度，又由于该时刻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点与底盘做同方向转动，则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度大于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点的速度，则此时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点的速度一定大于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点的速度，C、D错误.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afac1b8d2?vop=1&amp;pid=055fb0bc6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89517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r="-2604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7_1#afac1b8d2?vop=1&amp;pid=055fb0bc6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忽略速度方向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若未注意到两分运动线速度方向相同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均顺时针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可能错误采用矢量减法计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算合速度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8_1#fa6ed49b9?htil=3&amp;vop=1&amp;pid=f57042b90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8240" y="1512000"/>
            <a:ext cx="2303518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8_2#fa6ed49b9?htil=3&amp;vop=1&amp;pid=f57042b90&amp;color=0,0,0&amp;bt=1&amp;bbb=1&amp;hb=1&amp;hs=1"/>
              <p:cNvSpPr/>
              <p:nvPr/>
            </p:nvSpPr>
            <p:spPr>
              <a:xfrm>
                <a:off x="832104" y="1524700"/>
                <a:ext cx="7854696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“魔幻”重庆的立体交通层叠交错，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小明选取其中两条线探究车辆的运动.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，轻轨列车与汽车以速度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向左同时出发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，列车做匀速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段做匀减速直线运动并以速度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进入半径为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圆弧段做匀速圆周运动.两车均视为质点，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8_2#fa6ed49b9?htil=3&amp;vop=1&amp;pid=f57042b90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24700"/>
                <a:ext cx="7854696" cy="1608455"/>
              </a:xfrm>
              <a:prstGeom prst="rect">
                <a:avLst/>
              </a:prstGeom>
              <a:blipFill>
                <a:blip r:embed="rId4"/>
                <a:stretch>
                  <a:fillRect l="-1863" r="-155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9_1#fa6ed49b9.bracket?vop=1&amp;pid=f57042b90&amp;color=0,0,0&amp;vpa=3"/>
          <p:cNvSpPr/>
          <p:nvPr/>
        </p:nvSpPr>
        <p:spPr>
          <a:xfrm>
            <a:off x="5715286" y="27686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fa6ed49b9.choices?vop=1&amp;pid=f57042b90&amp;color=0,0,0&amp;bbb=1&amp;hs=1"/>
              <p:cNvSpPr/>
              <p:nvPr/>
            </p:nvSpPr>
            <p:spPr>
              <a:xfrm>
                <a:off x="832104" y="3123630"/>
                <a:ext cx="10533888" cy="10447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点时，列车行驶距离为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点时，列车行驶距离为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段向心加速度大小为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段向心加速度大小为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8_3#fa6ed49b9.choices?vop=1&amp;pid=f57042b90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3630"/>
                <a:ext cx="10533888" cy="1044766"/>
              </a:xfrm>
              <a:prstGeom prst="rect">
                <a:avLst/>
              </a:prstGeom>
              <a:blipFill>
                <a:blip r:embed="rId5"/>
                <a:stretch>
                  <a:fillRect l="-1389" b="-8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0_1#fa6ed49b9?vop=1&amp;pid=f57042b90&amp;color=0,0,0&amp;bbb=1&amp;hb=1"/>
              <p:cNvSpPr/>
              <p:nvPr/>
            </p:nvSpPr>
            <p:spPr>
              <a:xfrm>
                <a:off x="832104" y="4175317"/>
                <a:ext cx="10533888" cy="13749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【解析】对汽车，在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段根据速度位移关系有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，解得匀减速运动的加速度大小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，汽车做匀减速运动的时间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，这段时间内列车行驶距离为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错误；汽车在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段向心加速度大小为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0_1#fa6ed49b9?vop=1&amp;pid=f57042b9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75317"/>
                <a:ext cx="10533888" cy="1374966"/>
              </a:xfrm>
              <a:prstGeom prst="rect">
                <a:avLst/>
              </a:prstGeom>
              <a:blipFill>
                <a:blip r:embed="rId6"/>
                <a:stretch>
                  <a:fillRect l="-1389" r="-2025" b="-6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c2ffca3e4?vop=1&amp;pid=f57042b90&amp;color=0,0,0&amp;bt=1&amp;bbb=1&amp;hb=1"/>
              <p:cNvSpPr/>
              <p:nvPr/>
            </p:nvSpPr>
            <p:spPr>
              <a:xfrm>
                <a:off x="832104" y="151200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某同学用不可伸长的细线系一个质量为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的发光小球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，让小球在竖直面内绕一固定点做半径为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的圆周运动.在小球经过最低点附近时拍摄了一张照片，曝光时间为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.由于小球运动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，在照片上留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下了一条长度约为半径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的圆弧形径迹.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根据以上数据估算小球在最低点时细线的拉力大小为(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1_1#c2ffca3e4?vop=1&amp;pid=f57042b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r="-347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c2ffca3e4.bracket?vop=1&amp;pid=f57042b90&amp;color=0,0,0&amp;vpa=4"/>
          <p:cNvSpPr/>
          <p:nvPr/>
        </p:nvSpPr>
        <p:spPr>
          <a:xfrm>
            <a:off x="10083260" y="2466278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1_2#c2ffca3e4.choices?vop=1&amp;pid=f57042b90&amp;color=0,0,0&amp;bbb=1"/>
              <p:cNvSpPr/>
              <p:nvPr/>
            </p:nvSpPr>
            <p:spPr>
              <a:xfrm>
                <a:off x="832104" y="2777936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8572" algn="l"/>
                    <a:tab pos="5432044" algn="l"/>
                    <a:tab pos="8078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1_2#c2ffca3e4.choices?vop=1&amp;pid=f57042b9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77936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3_1#c2ffca3e4?vop=1&amp;pid=f57042b90&amp;color=0,0,0&amp;bbb=1&amp;hb=1"/>
              <p:cNvSpPr/>
              <p:nvPr/>
            </p:nvSpPr>
            <p:spPr>
              <a:xfrm>
                <a:off x="832104" y="3142426"/>
                <a:ext cx="10533888" cy="10431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【解析】由题意可知，在最低点附近的曝光时间内小球走过的弧长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，则小球的瞬时速度为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，在最低点，根据牛顿第二定律有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13_1#c2ffca3e4?vop=1&amp;pid=f57042b9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42426"/>
                <a:ext cx="10533888" cy="1043178"/>
              </a:xfrm>
              <a:prstGeom prst="rect">
                <a:avLst/>
              </a:prstGeom>
              <a:blipFill>
                <a:blip r:embed="rId5"/>
                <a:stretch>
                  <a:fillRect l="-1389" r="-1273" b="-7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4_1#8593d1621?htil=4&amp;vop=1&amp;pid=f57042b90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0607" y="1594296"/>
            <a:ext cx="1554480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4_2#8593d1621?htil=4&amp;vop=1&amp;pid=f57042b90&amp;color=0,0,0&amp;bt=1&amp;bbb=1&amp;hb=1&amp;hs=1"/>
              <p:cNvSpPr/>
              <p:nvPr/>
            </p:nvSpPr>
            <p:spPr>
              <a:xfrm>
                <a:off x="832104" y="1512000"/>
                <a:ext cx="889711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）春晚上转手绢的机器人让人印象深刻，手绢上有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两点，圆心为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，手绢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做匀速圆周运动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4_2#8593d1621?htil=4&amp;vop=1&amp;pid=f57042b90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897112" cy="770255"/>
              </a:xfrm>
              <a:prstGeom prst="rect">
                <a:avLst/>
              </a:prstGeom>
              <a:blipFill>
                <a:blip r:embed="rId4"/>
                <a:stretch>
                  <a:fillRect l="-1645" r="-343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5_1#8593d1621.bracket?vop=1&amp;pid=f57042b90&amp;color=0,0,0&amp;vpa=5&amp;bbb=1"/>
          <p:cNvSpPr/>
          <p:nvPr/>
        </p:nvSpPr>
        <p:spPr>
          <a:xfrm>
            <a:off x="3098260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4_3#8593d1621.choices?htil=4&amp;vop=1&amp;pid=f57042b90&amp;color=0,0,0&amp;bbb=1&amp;hs=1"/>
              <p:cNvSpPr/>
              <p:nvPr/>
            </p:nvSpPr>
            <p:spPr>
              <a:xfrm>
                <a:off x="832104" y="2283017"/>
                <a:ext cx="8897112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点的线速度小于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点的线速度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点的角速度小于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点的角速度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点的向心加速度大于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点的向心加速度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点所受合外力方向总是指向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4_3#8593d1621.choices?htil=4&amp;vop=1&amp;pid=f57042b90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8897112" cy="1604010"/>
              </a:xfrm>
              <a:prstGeom prst="rect">
                <a:avLst/>
              </a:prstGeom>
              <a:blipFill>
                <a:blip r:embed="rId5"/>
                <a:stretch>
                  <a:fillRect l="-1645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6_1#8593d1621?vop=1&amp;pid=f57042b90&amp;color=0,0,0&amp;bbb=1&amp;hb=1&amp;hs=1"/>
              <p:cNvSpPr/>
              <p:nvPr/>
            </p:nvSpPr>
            <p:spPr>
              <a:xfrm>
                <a:off x="832104" y="388321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点做同轴转动，两点的周期和角速度相同，B错误；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点的线速度大于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点的线速度，A正确；由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点的向心加速度大于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点的向心加速度，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点做匀速圆周运动，合外力提供向心力，而向心力总是指向圆心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6_1#8593d1621?vop=1&amp;pid=f57042b90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83217"/>
                <a:ext cx="10533888" cy="1192530"/>
              </a:xfrm>
              <a:prstGeom prst="rect">
                <a:avLst/>
              </a:prstGeom>
              <a:blipFill>
                <a:blip r:embed="rId6"/>
                <a:stretch>
                  <a:fillRect l="-1389" r="-341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7_1#b07125f25?htil=5&amp;vop=1&amp;pid=f57042b90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8242" y="1594296"/>
            <a:ext cx="3511296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7_2#b07125f25?htil=5&amp;vop=1&amp;pid=f57042b90&amp;color=0,0,0&amp;bt=1&amp;bbb=1&amp;hb=1&amp;hs=1"/>
              <p:cNvSpPr/>
              <p:nvPr/>
            </p:nvSpPr>
            <p:spPr>
              <a:xfrm>
                <a:off x="832104" y="1512000"/>
                <a:ext cx="6931152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）将可视为质点的小球沿光滑冰坑内壁推出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，使小球在水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平面内做匀速圆周运动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，如图所示.已知圆周运动半径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所在位置处的切面与水平面夹角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.关于该小球，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7_2#b07125f25?htil=5&amp;vop=1&amp;pid=f57042b90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6931152" cy="1608455"/>
              </a:xfrm>
              <a:prstGeom prst="rect">
                <a:avLst/>
              </a:prstGeom>
              <a:blipFill>
                <a:blip r:embed="rId4"/>
                <a:stretch>
                  <a:fillRect l="-2111" r="-219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8_1#b07125f25.bracket?vop=1&amp;pid=f57042b90&amp;color=0,0,0&amp;vpa=6&amp;bbb=1"/>
          <p:cNvSpPr/>
          <p:nvPr/>
        </p:nvSpPr>
        <p:spPr>
          <a:xfrm>
            <a:off x="6174835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7_3#b07125f25.choices?vop=1&amp;pid=f57042b90&amp;color=0,0,0&amp;bbb=1&amp;hs=1"/>
              <p:cNvSpPr/>
              <p:nvPr/>
            </p:nvSpPr>
            <p:spPr>
              <a:xfrm>
                <a:off x="832104" y="311423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所受支持力大小为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7_3#b07125f25.choices?vop=1&amp;pid=f57042b90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AS.19_1#b07125f25?htil=6&amp;vop=1&amp;pid=f57042b90&amp;color=0,0,0&amp;tib=255,255,255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0848" y="4010217"/>
            <a:ext cx="2304288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9_2#b07125f25?htil=6&amp;vop=1&amp;pid=f57042b90&amp;color=0,0,0&amp;bbb=1&amp;hb=1"/>
              <p:cNvSpPr/>
              <p:nvPr/>
            </p:nvSpPr>
            <p:spPr>
              <a:xfrm>
                <a:off x="832104" y="3883217"/>
                <a:ext cx="8147304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【解析】小球受力分析如图所示，由牛顿第二定律得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，解得角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解得线速度大小为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解得向心加速度大小为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；小球所受支持力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9_2#b07125f25?htil=6&amp;vop=1&amp;pid=f57042b9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83217"/>
                <a:ext cx="8147304" cy="1879600"/>
              </a:xfrm>
              <a:prstGeom prst="rect">
                <a:avLst/>
              </a:prstGeom>
              <a:blipFill>
                <a:blip r:embed="rId7"/>
                <a:stretch>
                  <a:fillRect l="-1796" r="-1871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1121</Words>
  <Application>Microsoft Office PowerPoint</Application>
  <PresentationFormat>宽屏</PresentationFormat>
  <Paragraphs>123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2025-10-29T06:14:48Z</dcterms:created>
  <dcterms:modified xsi:type="dcterms:W3CDTF">2025-10-29T06:17:02Z</dcterms:modified>
  <cp:category/>
  <cp:contentStatus/>
</cp:coreProperties>
</file>