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300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301" r:id="rId43"/>
    <p:sldId id="296" r:id="rId44"/>
    <p:sldId id="297" r:id="rId45"/>
    <p:sldId id="298" r:id="rId46"/>
    <p:sldId id="299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514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5bea66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上分点5 实验:验证机械能守恒定律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7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4d9eb09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功和功率的计算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0f0d3c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动能、动能定理及其应用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53fc69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机械能守恒定律的应用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f87b85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能量观点的应用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_1#8765dab23?vop=1&amp;pid=002706d26&amp;color=0,0,0&amp;vtp=1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（1）地面对木板的阻力大小；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6_1#8765dab23?vop=1&amp;pid=002706d26&amp;color=0,0,0&amp;vtp=1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16_1#8765dab23?vop=1&amp;pid=002706d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3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7_1#8765dab23?vop=1&amp;pid=002706d26&amp;color=0,0,0&amp;vtp=1&amp;bbb=1"/>
              <p:cNvSpPr/>
              <p:nvPr/>
            </p:nvSpPr>
            <p:spPr>
              <a:xfrm>
                <a:off x="832104" y="2320608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【解析】由于木板做匀速直线运动，由平衡条件得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17_1#8765dab23?vop=1&amp;pid=002706d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0608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_1#590987b9b?vop=1&amp;pid=002706d26&amp;color=0,0,0&amp;vtp=1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（2）两条绳子拉力所做的总功；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9_1#590987b9b?vop=1&amp;pid=002706d26&amp;color=0,0,0&amp;vtp=1&amp;bbb=1"/>
              <p:cNvSpPr/>
              <p:nvPr/>
            </p:nvSpPr>
            <p:spPr>
              <a:xfrm>
                <a:off x="832104" y="1920495"/>
                <a:ext cx="10533888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9.0×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19_1#590987b9b?vop=1&amp;pid=002706d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55600"/>
              </a:xfrm>
              <a:prstGeom prst="rect">
                <a:avLst/>
              </a:prstGeom>
              <a:blipFill>
                <a:blip r:embed="rId3"/>
                <a:stretch>
                  <a:fillRect l="-810" b="-275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0_1#590987b9b?vop=1&amp;pid=002706d26&amp;color=0,0,0&amp;vtp=1&amp;bbb=1"/>
              <p:cNvSpPr/>
              <p:nvPr/>
            </p:nvSpPr>
            <p:spPr>
              <a:xfrm>
                <a:off x="832104" y="2323974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【解析】根据功的定义式得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=9.0×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20_1#590987b9b?vop=1&amp;pid=002706d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3974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1_1#a87ef28ae?vop=1&amp;pid=002706d26&amp;color=0,0,0&amp;vtp=1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（3）两条绳子拉力的总功率.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2_1#a87ef28ae?vop=1&amp;pid=002706d26&amp;color=0,0,0&amp;vtp=1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22_1#a87ef28ae?vop=1&amp;pid=002706d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3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3_1#a87ef28ae?vop=1&amp;pid=002706d26&amp;color=0,0,0&amp;vtp=1&amp;bbb=1"/>
              <p:cNvSpPr/>
              <p:nvPr/>
            </p:nvSpPr>
            <p:spPr>
              <a:xfrm>
                <a:off x="832104" y="2278635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23_1#a87ef28ae?vop=1&amp;pid=002706d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4_1#20366c91f?htil=6&amp;vop=1&amp;pid=10f0d3ce2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7598" y="1594296"/>
            <a:ext cx="1993392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4_2#20366c91f?htil=6&amp;vop=1&amp;pid=10f0d3ce2&amp;color=0,0,0&amp;vtp=1&amp;bt=1&amp;bbb=1&amp;hb=1&amp;hs=1"/>
              <p:cNvSpPr/>
              <p:nvPr/>
            </p:nvSpPr>
            <p:spPr>
              <a:xfrm>
                <a:off x="832104" y="1512000"/>
                <a:ext cx="841248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如图所示，中老铁路国际旅客列车从云南某车站由静止出发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，沿水平直轨道逐渐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加速到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在此过程中列车对座椅上的一高中生所做的功最接近(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24_2#20366c91f?htil=6&amp;vop=1&amp;pid=10f0d3ce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412480" cy="770255"/>
              </a:xfrm>
              <a:prstGeom prst="rect">
                <a:avLst/>
              </a:prstGeom>
              <a:blipFill>
                <a:blip r:embed="rId4"/>
                <a:stretch>
                  <a:fillRect l="-1739" r="-580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5_1#20366c91f.bracket?vop=1&amp;pid=10f0d3ce2&amp;color=0,0,0&amp;vpa=5&amp;vtp=1"/>
          <p:cNvSpPr/>
          <p:nvPr/>
        </p:nvSpPr>
        <p:spPr>
          <a:xfrm>
            <a:off x="7995697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4_3#20366c91f.choices?htil=6&amp;vop=1&amp;pid=10f0d3ce2&amp;color=0,0,0&amp;vtp=1&amp;bbb=1&amp;hs=1"/>
              <p:cNvSpPr/>
              <p:nvPr/>
            </p:nvSpPr>
            <p:spPr>
              <a:xfrm>
                <a:off x="832104" y="2324990"/>
                <a:ext cx="8412480" cy="3568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166620" algn="l"/>
                    <a:tab pos="4307840" algn="l"/>
                    <a:tab pos="6461760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4_3#20366c91f.choices?htil=6&amp;vop=1&amp;pid=10f0d3ce2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4990"/>
                <a:ext cx="8412480" cy="356807"/>
              </a:xfrm>
              <a:prstGeom prst="rect">
                <a:avLst/>
              </a:prstGeom>
              <a:blipFill>
                <a:blip r:embed="rId5"/>
                <a:stretch>
                  <a:fillRect l="-173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S.26_1#20366c91f?htil=6&amp;vop=1&amp;pid=10f0d3ce2&amp;color=0,0,0&amp;vtp=1&amp;bbb=1&amp;hb=1&amp;hs=1"/>
          <p:cNvSpPr/>
          <p:nvPr/>
        </p:nvSpPr>
        <p:spPr>
          <a:xfrm>
            <a:off x="832104" y="2682178"/>
            <a:ext cx="841248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【解析】列车对高中生所做的功转化为高中生的动能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，高中生坐在列车上与列车相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26_1#20366c91f?htil=6&amp;vop=1&amp;pid=10f0d3ce2&amp;color=0,0,0&amp;vtp=1&amp;bbb=1&amp;hb=1&amp;hs=1">
                <a:extLst>
                  <a:ext uri="{FF2B5EF4-FFF2-40B4-BE49-F238E27FC236}">
                    <a16:creationId xmlns:a16="http://schemas.microsoft.com/office/drawing/2014/main" id="{42646791-2C45-E25A-53EF-1DC4A709CB3E}"/>
                  </a:ext>
                </a:extLst>
              </p:cNvPr>
              <p:cNvSpPr/>
              <p:nvPr/>
            </p:nvSpPr>
            <p:spPr>
              <a:xfrm>
                <a:off x="832104" y="3046668"/>
                <a:ext cx="10536017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对静止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，即高中生对地速度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，高中生的质量大约为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，列车对高中生所做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的功为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26_1#20366c91f?htil=6&amp;vop=1&amp;pid=10f0d3ce2&amp;color=0,0,0&amp;vtp=1&amp;bbb=1&amp;hb=1&amp;hs=1">
                <a:extLst>
                  <a:ext uri="{FF2B5EF4-FFF2-40B4-BE49-F238E27FC236}">
                    <a16:creationId xmlns:a16="http://schemas.microsoft.com/office/drawing/2014/main" id="{42646791-2C45-E25A-53EF-1DC4A709CB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46668"/>
                <a:ext cx="10536017" cy="838200"/>
              </a:xfrm>
              <a:prstGeom prst="rect">
                <a:avLst/>
              </a:prstGeom>
              <a:blipFill>
                <a:blip r:embed="rId6"/>
                <a:stretch>
                  <a:fillRect l="-1389" r="-1505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7_1#5ad773c1a?vop=1&amp;pid=10f0d3ce2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如图，一光滑大圆环固定在竖直平面内，质量为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的小环套在大圆环上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，小环从静止开始由大圆环顶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端经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点自由下滑至其底部，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为竖直线与大圆环的切点.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则小环下滑过程中对大圆环的作用力大小(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7_1#5ad773c1a?vop=1&amp;pid=10f0d3c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810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8_1#5ad773c1a.bracket?vop=1&amp;pid=10f0d3ce2&amp;color=0,0,0&amp;vpa=6&amp;vtp=1"/>
          <p:cNvSpPr/>
          <p:nvPr/>
        </p:nvSpPr>
        <p:spPr>
          <a:xfrm>
            <a:off x="10764934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27_2#5ad773c1a?vop=1&amp;pid=10f0d3ce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9280" y="2410017"/>
            <a:ext cx="859536" cy="7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7_3#5ad773c1a.choices?vop=1&amp;pid=10f0d3ce2&amp;color=0,0,0&amp;vtp=1&amp;bbb=1"/>
              <p:cNvSpPr/>
              <p:nvPr/>
            </p:nvSpPr>
            <p:spPr>
              <a:xfrm>
                <a:off x="832104" y="3299017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50922" algn="l"/>
                    <a:tab pos="5076444" algn="l"/>
                    <a:tab pos="79067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点最大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点最小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先减小后增大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先增大后减小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7_3#5ad773c1a.choices?vop=1&amp;pid=10f0d3ce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99017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AS.29_1#5ad773c1a?htil=7&amp;vop=1&amp;pid=10f0d3ce2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76372" y="1594296"/>
            <a:ext cx="657903" cy="59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29_2#5ad773c1a?htil=7&amp;vop=1&amp;pid=10f0d3ce2&amp;color=0,0,0&amp;vtp=1&amp;bt=1&amp;bbb=1&amp;hb=1&amp;hs=1"/>
              <p:cNvSpPr/>
              <p:nvPr/>
            </p:nvSpPr>
            <p:spPr>
              <a:xfrm>
                <a:off x="832104" y="1512000"/>
                <a:ext cx="9573768" cy="8145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【解析】设大圆环半径为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，小环所在位置与圆心的连线和竖直方向夹角为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，大圆环对小环的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作用力刚好为零时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，受力分析如图所示，由牛顿第二定律得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，根据动能定理得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AS.29_2#5ad773c1a?htil=7&amp;vop=1&amp;pid=10f0d3ce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573768" cy="814578"/>
              </a:xfrm>
              <a:prstGeom prst="rect">
                <a:avLst/>
              </a:prstGeom>
              <a:blipFill>
                <a:blip r:embed="rId4"/>
                <a:stretch>
                  <a:fillRect l="-1529" t="-746" r="-1401" b="-104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29_2#5ad773c1a?htil=7&amp;vop=1&amp;pid=10f0d3ce2&amp;color=0,0,0&amp;vtp=1&amp;bt=1&amp;bbb=1&amp;hb=1&amp;hs=1">
                <a:extLst>
                  <a:ext uri="{FF2B5EF4-FFF2-40B4-BE49-F238E27FC236}">
                    <a16:creationId xmlns:a16="http://schemas.microsoft.com/office/drawing/2014/main" id="{AB75ADFC-9127-C4E2-9B48-0678620D64C2}"/>
                  </a:ext>
                </a:extLst>
              </p:cNvPr>
              <p:cNvSpPr/>
              <p:nvPr/>
            </p:nvSpPr>
            <p:spPr>
              <a:xfrm>
                <a:off x="832104" y="2326832"/>
                <a:ext cx="10536017" cy="3637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，故小环运动到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点时对大圆环的作用力不是最小，B错误；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设大圆环对小环的作用力为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，大圆环对小环的作用力刚好为零时小环处于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，根据动能定理得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，由牛顿第二定律有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=(2−3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到最低点的过程中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，由牛顿第二定律有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增大，根据牛顿第三定律可知，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点不是小环对大圆环作用力最大的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，小环自顶端下滑至底部过程中对大圆环的作用力先减小后增大，C正确，A、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D错误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AS.29_2#5ad773c1a?htil=7&amp;vop=1&amp;pid=10f0d3ce2&amp;color=0,0,0&amp;vtp=1&amp;bt=1&amp;bbb=1&amp;hb=1&amp;hs=1">
                <a:extLst>
                  <a:ext uri="{FF2B5EF4-FFF2-40B4-BE49-F238E27FC236}">
                    <a16:creationId xmlns:a16="http://schemas.microsoft.com/office/drawing/2014/main" id="{AB75ADFC-9127-C4E2-9B48-0678620D64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6832"/>
                <a:ext cx="10536017" cy="3637280"/>
              </a:xfrm>
              <a:prstGeom prst="rect">
                <a:avLst/>
              </a:prstGeom>
              <a:blipFill>
                <a:blip r:embed="rId5"/>
                <a:stretch>
                  <a:fillRect l="-1389" t="-671" r="-1273" b="-38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0_1#82654a58e?vop=1&amp;pid=10f0d3ce2&amp;color=0,0,0&amp;vtp=1&amp;bt=1&amp;bbb=1&amp;hb=1"/>
              <p:cNvSpPr/>
              <p:nvPr/>
            </p:nvSpPr>
            <p:spPr>
              <a:xfrm>
                <a:off x="832104" y="1512000"/>
                <a:ext cx="10533888" cy="1671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如图所示，倾角为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的光滑斜面固定在水平地面上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，安装在其顶端的电动机通过不可伸长轻绳与小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车相连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，小车上静置一物块.小车与物块质量均为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,两者之间动摩擦因数为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.电动机以恒定功率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拉动小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车由静止开始沿斜面向上运动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.经过一段时间，小车与物块的速度刚好相同，大小为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.运动过程中轻绳与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斜面始终平行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，小车和斜面均足够长，重力加速度大小为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,忽略其他摩擦.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则这段时间内(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30_1#82654a58e?vop=1&amp;pid=10f0d3c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71955"/>
              </a:xfrm>
              <a:prstGeom prst="rect">
                <a:avLst/>
              </a:prstGeom>
              <a:blipFill>
                <a:blip r:embed="rId3"/>
                <a:stretch>
                  <a:fillRect l="-1389" r="-174" b="-87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1_1#82654a58e.bracket?vop=1&amp;pid=10f0d3ce2&amp;color=0,0,0&amp;vpa=7&amp;vtp=1"/>
          <p:cNvSpPr/>
          <p:nvPr/>
        </p:nvSpPr>
        <p:spPr>
          <a:xfrm>
            <a:off x="9728422" y="28194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30_2#82654a58e?htil=8&amp;vop=1&amp;pid=10f0d3ce2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0616" y="3177732"/>
            <a:ext cx="1673608" cy="101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0_3#82654a58e.choices?htil=8&amp;vop=1&amp;pid=10f0d3ce2&amp;color=0,0,0&amp;vtp=1&amp;bbb=1&amp;hs=1"/>
              <p:cNvSpPr/>
              <p:nvPr/>
            </p:nvSpPr>
            <p:spPr>
              <a:xfrm>
                <a:off x="832104" y="3190431"/>
                <a:ext cx="8558784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100"/>
                  </a:lnSpc>
                  <a:tabLst>
                    <a:tab pos="4387342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物块的位移大小为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物块机械能增量为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  <a:tabLst>
                    <a:tab pos="4387342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小车的位移大小为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小车机械能增量为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30_3#82654a58e.choices?htil=8&amp;vop=1&amp;pid=10f0d3ce2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90431"/>
                <a:ext cx="8558784" cy="1041400"/>
              </a:xfrm>
              <a:prstGeom prst="rect">
                <a:avLst/>
              </a:prstGeom>
              <a:blipFill>
                <a:blip r:embed="rId5"/>
                <a:stretch>
                  <a:fillRect l="-1709" b="-52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EX.32_1#82654a58e?vop=1&amp;pid=10f0d3ce2&amp;color=0,0,0&amp;vtp=1&amp;bbb=1&amp;hb=1&amp;hs=1"/>
              <p:cNvSpPr/>
              <p:nvPr/>
            </p:nvSpPr>
            <p:spPr>
              <a:xfrm>
                <a:off x="832104" y="4226624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物块和小车共速前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物块做匀加速直线运动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小车做变加速直线运动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电动机的功率恒定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牵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引力做功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功率恒定时用动能定理可以联系位移和时间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EX.32_1#82654a58e?vop=1&amp;pid=10f0d3ce2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26624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r="-23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3_1#82654a58e?vop=1&amp;pid=10f0d3ce2&amp;color=0,0,0&amp;vtp=1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8" name="QC_4_AS.33_2#82654a58e?colgroup=2,50,2&amp;vop=1&amp;pid=10f0d3ce2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6040029"/>
                  </p:ext>
                </p:extLst>
              </p:nvPr>
            </p:nvGraphicFramePr>
            <p:xfrm>
              <a:off x="832104" y="2005522"/>
              <a:ext cx="10515600" cy="2249551"/>
            </p:xfrm>
            <a:graphic>
              <a:graphicData uri="http://schemas.openxmlformats.org/drawingml/2006/table">
                <a:tbl>
                  <a:tblPr/>
                  <a:tblGrid>
                    <a:gridCol w="6217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2811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126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正误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0685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物块加速至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过程：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𝜇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𝑚𝑔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cos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30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∘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𝑚𝑔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30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∘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𝑚𝑎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𝑎𝑡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物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altLang="zh-CN" sz="1400" b="0" i="1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3307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物块加速至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过程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物块机械能增量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Δ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𝐸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𝑚𝑔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物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30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∘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0685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小车加速至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过程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根据动能定理有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𝑚𝑔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sin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30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∘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𝜇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𝑚𝑔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cos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30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∘</m:t>
                                      </m:r>
                                    </m:sup>
                                  </m:sSup>
                                </m:e>
                              </m:d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车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−0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得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车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𝑃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𝑔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altLang="zh-CN" sz="1400" b="0" i="1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889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小车加速至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过程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小车机械能增量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Δ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𝐸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𝑚𝑔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车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30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∘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𝑃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8" name="QC_4_AS.33_2#82654a58e?colgroup=2,50,2&amp;vop=1&amp;pid=10f0d3ce2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6040029"/>
                  </p:ext>
                </p:extLst>
              </p:nvPr>
            </p:nvGraphicFramePr>
            <p:xfrm>
              <a:off x="832104" y="2005522"/>
              <a:ext cx="10515600" cy="2249551"/>
            </p:xfrm>
            <a:graphic>
              <a:graphicData uri="http://schemas.openxmlformats.org/drawingml/2006/table">
                <a:tbl>
                  <a:tblPr/>
                  <a:tblGrid>
                    <a:gridCol w="6217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2811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126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正误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0685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763" t="-62651" r="-6763" b="-2891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3307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763" t="-187500" r="-6763" b="-2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0685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763" t="-249398" r="-6763" b="-102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889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763" t="-358025" r="-6763" b="-49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4_1#43e66259d?htil=9&amp;vop=1&amp;pid=10f0d3ce2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9078" y="1594296"/>
            <a:ext cx="1627632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34_2#43e66259d?htil=9&amp;vop=1&amp;pid=10f0d3ce2&amp;color=0,0,0&amp;vtp=1&amp;bt=1&amp;bbb=1&amp;hb=1&amp;hs=1"/>
              <p:cNvSpPr/>
              <p:nvPr/>
            </p:nvSpPr>
            <p:spPr>
              <a:xfrm>
                <a:off x="832104" y="1512000"/>
                <a:ext cx="8778240" cy="20260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将重物从高层楼房的窗外运到地面时，为安全起见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，要求下降过程中重物与楼墙保持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一定的距离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.如图，一种简单的操作方法是一人在高处控制一端系在重物上的绳子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一人在地面控制另一根一端系在重物上的绳子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，二人配合可使重物缓慢竖直下降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物的质量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绳与竖直方向的夹角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绳与竖直方向的夹角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37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=0.6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BD.34_2#43e66259d?htil=9&amp;vop=1&amp;pid=10f0d3ce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778240" cy="2026095"/>
              </a:xfrm>
              <a:prstGeom prst="rect">
                <a:avLst/>
              </a:prstGeom>
              <a:blipFill>
                <a:blip r:embed="rId4"/>
                <a:stretch>
                  <a:fillRect l="-1667" r="-1597" b="-72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5_1#f5b856b7e?vop=1&amp;pid=43e66259d&amp;color=0,0,0&amp;vtp=1&amp;bbb=1&amp;hs=1"/>
              <p:cNvSpPr/>
              <p:nvPr/>
            </p:nvSpPr>
            <p:spPr>
              <a:xfrm>
                <a:off x="832104" y="357530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绳中拉力的大小；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5_1#f5b856b7e?vop=1&amp;pid=43e66259d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7530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6_1#f5b856b7e?vop=1&amp;pid=43e66259d&amp;color=0,0,0&amp;vtp=1&amp;bbb=1"/>
              <p:cNvSpPr/>
              <p:nvPr/>
            </p:nvSpPr>
            <p:spPr>
              <a:xfrm>
                <a:off x="832104" y="39905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36_1#f5b856b7e?vop=1&amp;pid=43e6625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90595"/>
                <a:ext cx="10533888" cy="346075"/>
              </a:xfrm>
              <a:prstGeom prst="rect">
                <a:avLst/>
              </a:prstGeom>
              <a:blipFill>
                <a:blip r:embed="rId6"/>
                <a:stretch>
                  <a:fillRect l="-810" b="-89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O_5_AS.37_1#f5b856b7e?htil=10&amp;vop=1&amp;pid=43e66259d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53942" y="4475735"/>
            <a:ext cx="1517904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S.37_2#f5b856b7e?htil=10&amp;vop=1&amp;pid=43e66259d&amp;color=0,0,0&amp;vtp=1&amp;bbb=1&amp;hb=1"/>
              <p:cNvSpPr/>
              <p:nvPr/>
            </p:nvSpPr>
            <p:spPr>
              <a:xfrm>
                <a:off x="832104" y="4348735"/>
                <a:ext cx="8887968" cy="12259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【解析】重物缓慢下降，处于平衡状态，对重物进行受力分析，如图所示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,水平方向有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，竖直方向有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5_AS.37_2#f5b856b7e?htil=10&amp;vop=1&amp;pid=43e66259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48735"/>
                <a:ext cx="8887968" cy="1225995"/>
              </a:xfrm>
              <a:prstGeom prst="rect">
                <a:avLst/>
              </a:prstGeom>
              <a:blipFill>
                <a:blip r:embed="rId8"/>
                <a:stretch>
                  <a:fillRect l="-1646" b="-104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8_1#303619fb6?vop=1&amp;pid=43e66259d&amp;color=0,0,0&amp;vtp=1&amp;bt=1&amp;bbb=1&amp;hb=1"/>
              <p:cNvSpPr/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（2）若开始竖直下降时重物距地面的高度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，求在重物下降到地面的过程中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，两根绳子拉力对重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物做的总功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38_1#303619fb6?vop=1&amp;pid=43e6625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52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9_1#303619fb6?vop=1&amp;pid=43e66259d&amp;color=0,0,0&amp;vtp=1&amp;bbb=1"/>
              <p:cNvSpPr/>
              <p:nvPr/>
            </p:nvSpPr>
            <p:spPr>
              <a:xfrm>
                <a:off x="832104" y="2337690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39_1#303619fb6?vop=1&amp;pid=43e6625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7690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405" b="-26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0_1#303619fb6?vop=1&amp;pid=43e66259d&amp;color=0,0,0&amp;vtp=1&amp;bbb=1&amp;hb=1"/>
              <p:cNvSpPr/>
              <p:nvPr/>
            </p:nvSpPr>
            <p:spPr>
              <a:xfrm>
                <a:off x="832104" y="269583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【解析】重物缓慢下降，动能变化量为零，下降过程中对重物由动能定理有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，即两根绳子拉力对重物做的总功为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40_1#303619fb6?vop=1&amp;pid=43e66259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5830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bc9bd1fe.fixed?pid=05e70509a&amp;color=255,240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2_BD#8bc9bd1fe.fixed?pid=05e70509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真题上分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41_1#43e66259d?vop=1&amp;pid=10f0d3ce2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名师延展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本题还可以考查动态平衡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分析重物下降过程中两根绳子拉力的变化情况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对重物受力分析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出矢量三角形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根据题意可知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变小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变大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如图所示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可知两根绳子的拉力均减小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EX.41_1#43e66259d?vop=1&amp;pid=10f0d3c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810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EX.41_2#43e66259d?vop=1&amp;pid=10f0d3ce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9552" y="2410017"/>
            <a:ext cx="106984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2_1#b2a948313?vop=1&amp;pid=10f0d3ce2&amp;color=0,0,0&amp;vtp=1&amp;bt=1&amp;bbb=1&amp;hb=1"/>
              <p:cNvSpPr/>
              <p:nvPr/>
            </p:nvSpPr>
            <p:spPr>
              <a:xfrm>
                <a:off x="832104" y="1512000"/>
                <a:ext cx="10533888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如图，一雪块从倾角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的屋顶上的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点由静止开始下滑，滑到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点后离开屋顶.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间距离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点距地面的高度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=1.95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,雪块与屋顶的动摩擦因数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.不计空气阻力，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雪块质量不变，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,重力加速度大小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42_1#b2a948313?vop=1&amp;pid=10f0d3c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91959"/>
              </a:xfrm>
              <a:prstGeom prst="rect">
                <a:avLst/>
              </a:prstGeom>
              <a:blipFill>
                <a:blip r:embed="rId3"/>
                <a:stretch>
                  <a:fillRect l="-1389" r="-289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42_2#b2a948313?vop=1&amp;pid=10f0d3ce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85816" y="2834832"/>
            <a:ext cx="1417320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43_1#e8767a485?vop=1&amp;pid=b2a948313&amp;color=0,0,0&amp;vtp=1&amp;bbb=1"/>
              <p:cNvSpPr/>
              <p:nvPr/>
            </p:nvSpPr>
            <p:spPr>
              <a:xfrm>
                <a:off x="832104" y="4587432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（1）雪块从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点离开屋顶时的速度大小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43_1#e8767a485?vop=1&amp;pid=b2a94831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87432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44_1#e8767a485?vop=1&amp;pid=b2a948313&amp;color=0,0,0&amp;vtp=1&amp;bbb=1"/>
              <p:cNvSpPr/>
              <p:nvPr/>
            </p:nvSpPr>
            <p:spPr>
              <a:xfrm>
                <a:off x="832104" y="49938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44_1#e8767a485?vop=1&amp;pid=b2a94831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93895"/>
                <a:ext cx="10533888" cy="346075"/>
              </a:xfrm>
              <a:prstGeom prst="rect">
                <a:avLst/>
              </a:prstGeom>
              <a:blipFill>
                <a:blip r:embed="rId6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45_1#e8767a485?vop=1&amp;pid=b2a948313&amp;color=0,0,0&amp;vtp=1&amp;bbb=1"/>
              <p:cNvSpPr/>
              <p:nvPr/>
            </p:nvSpPr>
            <p:spPr>
              <a:xfrm>
                <a:off x="832104" y="5352035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【解析】雪块在屋顶下滑过程中，根据动能定理有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S.45_1#e8767a485?vop=1&amp;pid=b2a94831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352035"/>
                <a:ext cx="10533888" cy="525463"/>
              </a:xfrm>
              <a:prstGeom prst="rect">
                <a:avLst/>
              </a:prstGeom>
              <a:blipFill>
                <a:blip r:embed="rId7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6_1#d1b5587e7?vop=1&amp;pid=b2a948313&amp;color=0,0,0&amp;vtp=1&amp;bt=1&amp;bbb=1"/>
              <p:cNvSpPr/>
              <p:nvPr/>
            </p:nvSpPr>
            <p:spPr>
              <a:xfrm>
                <a:off x="832104" y="1512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（2）雪块落地时的速度大小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,及其速度方向与水平方向的夹角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6_1#d1b5587e7?vop=1&amp;pid=b2a94831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7_1#d1b5587e7?vop=1&amp;pid=b2a948313&amp;color=0,0,0&amp;vtp=1&amp;bbb=1"/>
              <p:cNvSpPr/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7_1#d1b5587e7?vop=1&amp;pid=b2a94831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810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8_1#d1b5587e7?vop=1&amp;pid=b2a948313&amp;color=0,0,0&amp;vtp=1&amp;bbb=1&amp;hb=1"/>
              <p:cNvSpPr/>
              <p:nvPr/>
            </p:nvSpPr>
            <p:spPr>
              <a:xfrm>
                <a:off x="832104" y="2281112"/>
                <a:ext cx="10533888" cy="1290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【解析】雪块从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点到地面过程中，由动能定理有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，雪块在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点速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度的水平分量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，落地瞬间雪块速度与水平方向夹角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48_1#d1b5587e7?vop=1&amp;pid=b2a94831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1112"/>
                <a:ext cx="10533888" cy="1290955"/>
              </a:xfrm>
              <a:prstGeom prst="rect">
                <a:avLst/>
              </a:prstGeom>
              <a:blipFill>
                <a:blip r:embed="rId5"/>
                <a:stretch>
                  <a:fillRect l="-1389" r="-579" b="-11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49_1#b2a948313?vop=1&amp;pid=10f0d3ce2&amp;color=0,0,0&amp;vtp=1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题图剖析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雪块运动过程如图所示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第一个过程雪块在屋顶上做匀变速直线运动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已知受力求运动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个过程雪块做斜抛运动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求解末速度大小和方向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p:pic>
        <p:nvPicPr>
          <p:cNvPr id="3" name="QO_4_EX.49_2#b2a948313?vop=1&amp;pid=10f0d3ce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2896" y="2410017"/>
            <a:ext cx="242316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50_1#b2a948313?vop=1&amp;pid=10f0d3ce2&amp;color=0,0,0&amp;vtp=1&amp;bt=1&amp;bbb=1&amp;hb=1"/>
              <p:cNvSpPr/>
              <p:nvPr/>
            </p:nvSpPr>
            <p:spPr>
              <a:xfrm>
                <a:off x="832104" y="1512000"/>
                <a:ext cx="10533888" cy="297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雪块在屋顶上运动时由牛顿第二定律有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雪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点过程中有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解得雪块在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点的速度大小为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雪块在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点速度的水平分量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竖直分量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设雪块落地速度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水平方向做匀速直线运动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竖直方向做竖直下抛运动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则落地速度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落地瞬间雪块速度与水平方向夹角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EX.50_1#b2a948313?vop=1&amp;pid=10f0d3c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971800"/>
              </a:xfrm>
              <a:prstGeom prst="rect">
                <a:avLst/>
              </a:prstGeom>
              <a:blipFill>
                <a:blip r:embed="rId3"/>
                <a:stretch>
                  <a:fillRect l="-1389" r="-868" b="-16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51_1#e9cc12b91?htil=11&amp;vop=1&amp;pid=153fc6912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8842" y="1594296"/>
            <a:ext cx="2414016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51_2#e9cc12b91?htil=11&amp;vop=1&amp;pid=153fc6912&amp;color=0,0,0&amp;vtp=1&amp;bt=1&amp;bbb=1&amp;hb=1&amp;hs=1"/>
              <p:cNvSpPr/>
              <p:nvPr/>
            </p:nvSpPr>
            <p:spPr>
              <a:xfrm>
                <a:off x="832104" y="1512000"/>
                <a:ext cx="7991856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如图，撑杆跳高运动中，运动员经过助跑、撑杆起跳，最终越过横杆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动员起跳前助跑速度为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，则理论上运动员助跑获得的动能可使其重心提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升的最大高度为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重力加速度取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51_2#e9cc12b91?htil=11&amp;vop=1&amp;pid=153fc691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991856" cy="1189355"/>
              </a:xfrm>
              <a:prstGeom prst="rect">
                <a:avLst/>
              </a:prstGeom>
              <a:blipFill>
                <a:blip r:embed="rId4"/>
                <a:stretch>
                  <a:fillRect l="-1831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2_1#e9cc12b91.bracket?vop=1&amp;pid=153fc6912&amp;color=0,0,0&amp;vpa=8&amp;vtp=1"/>
          <p:cNvSpPr/>
          <p:nvPr/>
        </p:nvSpPr>
        <p:spPr>
          <a:xfrm>
            <a:off x="4997736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51_3#e9cc12b91.choices?htil=11&amp;vop=1&amp;pid=153fc6912&amp;color=0,0,0&amp;vtp=1&amp;bbb=1&amp;hs=1"/>
              <p:cNvSpPr/>
              <p:nvPr/>
            </p:nvSpPr>
            <p:spPr>
              <a:xfrm>
                <a:off x="832104" y="2749805"/>
                <a:ext cx="7991856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070989" algn="l"/>
                    <a:tab pos="4103878" algn="l"/>
                    <a:tab pos="6149468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51_3#e9cc12b91.choices?htil=11&amp;vop=1&amp;pid=153fc6912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9805"/>
                <a:ext cx="7991856" cy="356235"/>
              </a:xfrm>
              <a:prstGeom prst="rect">
                <a:avLst/>
              </a:prstGeom>
              <a:blipFill>
                <a:blip r:embed="rId5"/>
                <a:stretch>
                  <a:fillRect l="-1831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53_1#e9cc12b91?vop=1&amp;pid=153fc6912&amp;color=0,0,0&amp;vtp=1&amp;bbb=1&amp;hb=1&amp;hs=1"/>
              <p:cNvSpPr/>
              <p:nvPr/>
            </p:nvSpPr>
            <p:spPr>
              <a:xfrm>
                <a:off x="832104" y="3110422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【解析】在理论上，当运动员在最高点速度为零时，重心提升高度最大，以地面为零势能面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，根据机械能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守恒定律有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，可得其理论的最大高度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53_1#e9cc12b91?vop=1&amp;pid=153fc6912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0422"/>
                <a:ext cx="10533888" cy="838200"/>
              </a:xfrm>
              <a:prstGeom prst="rect">
                <a:avLst/>
              </a:prstGeom>
              <a:blipFill>
                <a:blip r:embed="rId6"/>
                <a:stretch>
                  <a:fillRect l="-1389" r="-1331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4_1#ec207ba79?vop=1&amp;pid=153fc6912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）如图，某同学在水平地面上先后两次从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点抛出沙包，分别落在正前方地面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.沙包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的两次运动轨迹处于同一竖直平面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，且交于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点正下方地面处设为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.已知两次运动轨迹的最高点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离地高度均为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，沙包质量为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，忽略空气阻力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加速度大小取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则沙包(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54_1#ec207ba79?vop=1&amp;pid=153fc69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33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5_1#ec207ba79.bracket?vop=1&amp;pid=153fc6912&amp;color=0,0,0&amp;vpa=9&amp;vtp=1&amp;bbb=1"/>
          <p:cNvSpPr/>
          <p:nvPr/>
        </p:nvSpPr>
        <p:spPr>
          <a:xfrm>
            <a:off x="4146836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pic>
        <p:nvPicPr>
          <p:cNvPr id="4" name="QC_4_BD.54_2#ec207ba79?htil=12&amp;vop=1&amp;pid=153fc691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6229" y="3241232"/>
            <a:ext cx="3182112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54_3#ec207ba79.choices?htil=12&amp;vop=1&amp;pid=153fc6912&amp;color=0,0,0&amp;vtp=1&amp;bbb=1"/>
              <p:cNvSpPr/>
              <p:nvPr/>
            </p:nvSpPr>
            <p:spPr>
              <a:xfrm>
                <a:off x="832104" y="3114232"/>
                <a:ext cx="72237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第一次运动过程中上升与下降时间之比为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第一次经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点时的机械能比第二次的小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第一次和第二次落地前瞬间的动能之比为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72:85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第一次抛出时速度方向与落地前瞬间速度方向的夹角比第二次的大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54_3#ec207ba79.choices?htil=12&amp;vop=1&amp;pid=153fc691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7223760" cy="1608455"/>
              </a:xfrm>
              <a:prstGeom prst="rect">
                <a:avLst/>
              </a:prstGeom>
              <a:blipFill>
                <a:blip r:embed="rId5"/>
                <a:stretch>
                  <a:fillRect l="-2025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AS.56_1#ec207ba79?htil=13&amp;vop=1&amp;pid=153fc6912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14901" y="1594295"/>
            <a:ext cx="1014984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56_2#ec207ba79?htil=13&amp;vop=1&amp;pid=153fc6912&amp;color=0,0,0&amp;vtp=1&amp;bt=1&amp;bbb=1&amp;hb=1&amp;hs=1"/>
              <p:cNvSpPr/>
              <p:nvPr/>
            </p:nvSpPr>
            <p:spPr>
              <a:xfrm>
                <a:off x="832104" y="1512000"/>
                <a:ext cx="9390888" cy="201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【解析】根据逆向思维，沙包从抛出到最高点的运动可视为反方向的平抛运动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，则第一次抛出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上升的高度为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，上升时间为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上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，最高点离水平地面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，则下降的时间为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下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，故第一次抛出上升时间与下降时间的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，A错误；两次运动轨迹最高点等高、沙包抛出的位置相同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，则两次从抛出到落地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AS.56_2#ec207ba79?htil=13&amp;vop=1&amp;pid=153fc691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390888" cy="2018030"/>
              </a:xfrm>
              <a:prstGeom prst="rect">
                <a:avLst/>
              </a:prstGeom>
              <a:blipFill>
                <a:blip r:embed="rId4"/>
                <a:stretch>
                  <a:fillRect l="-1558" r="-1558" b="-6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56_2#ec207ba79?htil=13&amp;vop=1&amp;pid=153fc6912&amp;color=0,0,0&amp;vtp=1&amp;bt=1&amp;bbb=1&amp;hb=1&amp;hs=1">
                <a:extLst>
                  <a:ext uri="{FF2B5EF4-FFF2-40B4-BE49-F238E27FC236}">
                    <a16:creationId xmlns:a16="http://schemas.microsoft.com/office/drawing/2014/main" id="{8999EE5B-AA6D-D82B-3223-9C2B0FBB1B3C}"/>
                  </a:ext>
                </a:extLst>
              </p:cNvPr>
              <p:cNvSpPr/>
              <p:nvPr/>
            </p:nvSpPr>
            <p:spPr>
              <a:xfrm>
                <a:off x="832104" y="3519235"/>
                <a:ext cx="10536017" cy="172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的时间相等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上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下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，故第一次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、第二次抛出时水平方向的分速度分别为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，由于两条轨迹最高点等高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，故抛出时竖直方向的分速度也相等，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上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，由于沙包在空中运动过程中只受重力，则机械能守恒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，故第一次过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点比第二次过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点机械能少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，从抛出到落地瞬间，根据机械能守恒定律得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C_4_AS.56_2#ec207ba79?htil=13&amp;vop=1&amp;pid=153fc6912&amp;color=0,0,0&amp;vtp=1&amp;bt=1&amp;bbb=1&amp;hb=1&amp;hs=1">
                <a:extLst>
                  <a:ext uri="{FF2B5EF4-FFF2-40B4-BE49-F238E27FC236}">
                    <a16:creationId xmlns:a16="http://schemas.microsoft.com/office/drawing/2014/main" id="{8999EE5B-AA6D-D82B-3223-9C2B0FBB1B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19235"/>
                <a:ext cx="10536017" cy="1727200"/>
              </a:xfrm>
              <a:prstGeom prst="rect">
                <a:avLst/>
              </a:prstGeom>
              <a:blipFill>
                <a:blip r:embed="rId5"/>
                <a:stretch>
                  <a:fillRect l="-1389" r="-1157" b="-45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6_2#ec207ba79?htil=13&amp;vop=1&amp;pid=153fc6912&amp;color=0,0,0&amp;vtp=1&amp;bt=1&amp;bbb=1&amp;hb=1&amp;hs=1">
                <a:extLst>
                  <a:ext uri="{FF2B5EF4-FFF2-40B4-BE49-F238E27FC236}">
                    <a16:creationId xmlns:a16="http://schemas.microsoft.com/office/drawing/2014/main" id="{C11EA065-2FDE-F624-FE3D-92AFC1058D8D}"/>
                  </a:ext>
                </a:extLst>
              </p:cNvPr>
              <p:cNvSpPr/>
              <p:nvPr/>
            </p:nvSpPr>
            <p:spPr>
              <a:xfrm>
                <a:off x="832104" y="1512000"/>
                <a:ext cx="10536017" cy="2830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=11.3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，故落地前瞬间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，第一次与第二次沙包的动能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100:113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，B正确，C错误；如图所示，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两次抛出时竖直方向的分速度相同，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两次落地时沙包在竖直方向的分速度也相同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，第一次的水平分速度较小，由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一次抛出时速度与水平方向的夹角较大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，第一次落地时速度与水平方向的夹角也较大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，故第一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次抛出时速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度方向与落地前瞬间速度方向的夹角比第二次的大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56_2#ec207ba79?htil=13&amp;vop=1&amp;pid=153fc6912&amp;color=0,0,0&amp;vtp=1&amp;bt=1&amp;bbb=1&amp;hb=1&amp;hs=1">
                <a:extLst>
                  <a:ext uri="{FF2B5EF4-FFF2-40B4-BE49-F238E27FC236}">
                    <a16:creationId xmlns:a16="http://schemas.microsoft.com/office/drawing/2014/main" id="{C11EA065-2FDE-F624-FE3D-92AFC1058D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6017" cy="2830830"/>
              </a:xfrm>
              <a:prstGeom prst="rect">
                <a:avLst/>
              </a:prstGeom>
              <a:blipFill>
                <a:blip r:embed="rId2"/>
                <a:stretch>
                  <a:fillRect l="-1389" r="-1331" b="-51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197176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7_1#c6634cd7e?vop=1&amp;pid=7f87b8545&amp;color=0,0,0&amp;vtp=1&amp;bt=1&amp;bbb=1&amp;hb=1"/>
              <p:cNvSpPr/>
              <p:nvPr/>
            </p:nvSpPr>
            <p:spPr>
              <a:xfrm>
                <a:off x="832104" y="1512000"/>
                <a:ext cx="10533888" cy="1332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在某地区的干旱季节，人们常用水泵从深水井中抽水灌溉农田，简化模型如图所示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.水井中的水面距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离水平地面的高度为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.出水口距水平地面的高度为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，与落地点的水平距离为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.假设抽水过程中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保持不变，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水泵输出能量的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倍转化为水被抽到出水口处增加的机械能.已知水的密度为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，水管内径的横截面积为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重力加速度大小为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则水泵的输出功率为(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57_1#c6634cd7e?vop=1&amp;pid=7f87b854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332230"/>
              </a:xfrm>
              <a:prstGeom prst="rect">
                <a:avLst/>
              </a:prstGeom>
              <a:blipFill>
                <a:blip r:embed="rId3"/>
                <a:stretch>
                  <a:fillRect l="-1389" t="-3196" r="-3414" b="-105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8_1#c6634cd7e.bracket?vop=1&amp;pid=7f87b8545&amp;color=0,0,0&amp;vpa=10&amp;vtp=1"/>
          <p:cNvSpPr/>
          <p:nvPr/>
        </p:nvSpPr>
        <p:spPr>
          <a:xfrm>
            <a:off x="6701059" y="2539367"/>
            <a:ext cx="3317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4_BD.57_2#c6634cd7e?htil=14&amp;vop=1&amp;pid=7f87b8545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3880" y="2644269"/>
            <a:ext cx="3154680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57_3#c6634cd7e.choices?htil=14&amp;vop=1&amp;pid=7f87b8545&amp;color=0,0,0&amp;vtp=1&amp;bbb=1&amp;hs=1"/>
              <p:cNvSpPr/>
              <p:nvPr/>
            </p:nvSpPr>
            <p:spPr>
              <a:xfrm>
                <a:off x="832104" y="2822132"/>
                <a:ext cx="7242048" cy="9794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  <a:tabLst>
                    <a:tab pos="372897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𝑔𝑆𝑙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𝑙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𝑔𝑆𝑙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𝑙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  <a:tabLst>
                    <a:tab pos="372897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𝑔𝑆𝑙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𝑙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𝑔𝑆𝑙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𝑙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57_3#c6634cd7e.choices?htil=14&amp;vop=1&amp;pid=7f87b8545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22132"/>
                <a:ext cx="7242048" cy="979424"/>
              </a:xfrm>
              <a:prstGeom prst="rect">
                <a:avLst/>
              </a:prstGeom>
              <a:blipFill>
                <a:blip r:embed="rId5"/>
                <a:stretch>
                  <a:fillRect l="-2020" b="-4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59_1#c6634cd7e?vop=1&amp;pid=7f87b8545&amp;color=0,0,0&amp;vtp=1&amp;bbb=1&amp;hb=1&amp;hs=1"/>
              <p:cNvSpPr/>
              <p:nvPr/>
            </p:nvSpPr>
            <p:spPr>
              <a:xfrm>
                <a:off x="832104" y="4625532"/>
                <a:ext cx="10533888" cy="14239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【解析】由平抛运动规律得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以单位时间流出的水为研究对象，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，根据能量守恒定律得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，联立解得水泵的输出功率为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𝑔𝑆𝑙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𝑙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59_1#c6634cd7e?vop=1&amp;pid=7f87b8545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25532"/>
                <a:ext cx="10533888" cy="1423924"/>
              </a:xfrm>
              <a:prstGeom prst="rect">
                <a:avLst/>
              </a:prstGeom>
              <a:blipFill>
                <a:blip r:embed="rId6"/>
                <a:stretch>
                  <a:fillRect l="-1389" r="-3356" b="-34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78b8f1455?htil=1&amp;vop=1&amp;pid=14d9eb093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01097" y="1594296"/>
            <a:ext cx="1152144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2#78b8f1455?htil=1&amp;vop=1&amp;pid=14d9eb093&amp;color=0,0,0&amp;vtp=1&amp;bt=1&amp;bbb=1&amp;hb=1&amp;hs=1"/>
              <p:cNvSpPr/>
              <p:nvPr/>
            </p:nvSpPr>
            <p:spPr>
              <a:xfrm>
                <a:off x="832104" y="1512000"/>
                <a:ext cx="925372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“飞流直下三千尺，疑是银河落九天”是李白对庐山瀑布的浪漫主义描写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.设瀑布的水流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,水位落差约为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.若利用瀑布水位落差发电，发电效率为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，则发电功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率大致为(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_2#78b8f1455?htil=1&amp;vop=1&amp;pid=14d9eb093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253728" cy="1189355"/>
              </a:xfrm>
              <a:prstGeom prst="rect">
                <a:avLst/>
              </a:prstGeom>
              <a:blipFill>
                <a:blip r:embed="rId4"/>
                <a:stretch>
                  <a:fillRect l="-1581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78b8f1455.bracket?vop=1&amp;pid=14d9eb093&amp;color=0,0,0&amp;vpa=1&amp;vtp=1"/>
          <p:cNvSpPr/>
          <p:nvPr/>
        </p:nvSpPr>
        <p:spPr>
          <a:xfrm>
            <a:off x="19298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78b8f1455.choices?htil=1&amp;vop=1&amp;pid=14d9eb093&amp;color=0,0,0&amp;vtp=1&amp;bbb=1&amp;hs=1"/>
              <p:cNvSpPr/>
              <p:nvPr/>
            </p:nvSpPr>
            <p:spPr>
              <a:xfrm>
                <a:off x="832104" y="2749805"/>
                <a:ext cx="9253728" cy="3568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376932" algn="l"/>
                    <a:tab pos="4728464" algn="l"/>
                    <a:tab pos="709269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_3#78b8f1455.choices?htil=1&amp;vop=1&amp;pid=14d9eb093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9805"/>
                <a:ext cx="9253728" cy="356807"/>
              </a:xfrm>
              <a:prstGeom prst="rect">
                <a:avLst/>
              </a:prstGeom>
              <a:blipFill>
                <a:blip r:embed="rId5"/>
                <a:stretch>
                  <a:fillRect l="-1581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_1#78b8f1455?htil=1&amp;vop=1&amp;pid=14d9eb093&amp;color=0,0,0&amp;vtp=1&amp;bbb=1&amp;hb=1&amp;hs=1"/>
              <p:cNvSpPr/>
              <p:nvPr/>
            </p:nvSpPr>
            <p:spPr>
              <a:xfrm>
                <a:off x="832104" y="3148966"/>
                <a:ext cx="925372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【解析】单位时间内瀑布流出水的质量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，下落过程中重力做功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,转化成的电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3_1#78b8f1455?htil=1&amp;vop=1&amp;pid=14d9eb093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48966"/>
                <a:ext cx="9253728" cy="363855"/>
              </a:xfrm>
              <a:prstGeom prst="rect">
                <a:avLst/>
              </a:prstGeom>
              <a:blipFill>
                <a:blip r:embed="rId6"/>
                <a:stretch>
                  <a:fillRect l="-1581" r="-395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3_1#78b8f1455?htil=1&amp;vop=1&amp;pid=14d9eb093&amp;color=0,0,0&amp;vtp=1&amp;bbb=1&amp;hb=1&amp;hs=1">
                <a:extLst>
                  <a:ext uri="{FF2B5EF4-FFF2-40B4-BE49-F238E27FC236}">
                    <a16:creationId xmlns:a16="http://schemas.microsoft.com/office/drawing/2014/main" id="{940E0FFD-8B73-DAA7-E68B-AB2856CD04F4}"/>
                  </a:ext>
                </a:extLst>
              </p:cNvPr>
              <p:cNvSpPr/>
              <p:nvPr/>
            </p:nvSpPr>
            <p:spPr>
              <a:xfrm>
                <a:off x="827992" y="3512821"/>
                <a:ext cx="10536017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，单位时间内转化成的电能即为发电功率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，故发电功率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𝑉𝑔h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×10×150×70%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=1.05×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3_1#78b8f1455?htil=1&amp;vop=1&amp;pid=14d9eb093&amp;color=0,0,0&amp;vtp=1&amp;bbb=1&amp;hb=1&amp;hs=1">
                <a:extLst>
                  <a:ext uri="{FF2B5EF4-FFF2-40B4-BE49-F238E27FC236}">
                    <a16:creationId xmlns:a16="http://schemas.microsoft.com/office/drawing/2014/main" id="{940E0FFD-8B73-DAA7-E68B-AB2856CD04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512821"/>
                <a:ext cx="10536017" cy="772859"/>
              </a:xfrm>
              <a:prstGeom prst="rect">
                <a:avLst/>
              </a:prstGeom>
              <a:blipFill>
                <a:blip r:embed="rId7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60_1#3801e326d?vop=1&amp;pid=7f87b8545&amp;color=0,0,0&amp;vtp=1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的滑块（视为质点）与水平面上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段的动摩擦因数为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,与其余部分的动摩擦因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.第一次，滑块从Ⅰ位置以速度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向右滑动，通过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段后停在水平面上的某一位置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个运动过程中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，滑块的位移大小为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,所用时间为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;第二次，滑块从Ⅱ位置以相同速度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向右滑动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，通过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段后停在水平面上的另一位置，整个运动过程中，滑块的位移大小为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,所用时间为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忽略空气阻力，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60_1#3801e326d?vop=1&amp;pid=7f87b854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115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1_1#3801e326d.bracket?vop=1&amp;pid=7f87b8545&amp;color=0,0,0&amp;vpa=11&amp;vtp=1"/>
          <p:cNvSpPr/>
          <p:nvPr/>
        </p:nvSpPr>
        <p:spPr>
          <a:xfrm>
            <a:off x="1244060" y="31750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4_BD.60_2#3801e326d?vop=1&amp;pid=7f87b854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6552" y="3660332"/>
            <a:ext cx="3355848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60_3#3801e326d.choices?vop=1&amp;pid=7f87b8545&amp;color=0,0,0&amp;vtp=1&amp;bbb=1"/>
              <p:cNvSpPr/>
              <p:nvPr/>
            </p:nvSpPr>
            <p:spPr>
              <a:xfrm>
                <a:off x="832104" y="4625532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65222" algn="l"/>
                    <a:tab pos="5305044" algn="l"/>
                    <a:tab pos="80210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60_3#3801e326d.choices?vop=1&amp;pid=7f87b854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25532"/>
                <a:ext cx="10533888" cy="356235"/>
              </a:xfrm>
              <a:prstGeom prst="rect">
                <a:avLst/>
              </a:prstGeom>
              <a:blipFill>
                <a:blip r:embed="rId5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2_1#3801e326d?vop=1&amp;pid=7f87b8545&amp;color=0,0,0&amp;vtp=1&amp;bt=1&amp;bbb=1&amp;hb=1"/>
              <p:cNvSpPr/>
              <p:nvPr/>
            </p:nvSpPr>
            <p:spPr>
              <a:xfrm>
                <a:off x="832104" y="1512000"/>
                <a:ext cx="10533888" cy="4380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【解析】滑块在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左右两侧运动的加速度大小为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段的加速度大小为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，第一次滑块在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段的运动时间为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，第一次滑块在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左侧运动位移为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右侧运动位移为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，逆向分析，滑块从右向左做初速度为零的分段匀加速直线运动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，三式相加得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，第一次总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位移大小为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，因两次运动在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间位移不变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，则由表达式可知滑块运动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的总位移与在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左侧运动位移大小无关，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，C、D错误；同理，可得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，三式相加得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，滑块运动总时间为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，可得滑块第二次滑动的总时间为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，滑块在第二次经过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区域时初速度较大，加速度不变，位移不变，时间更短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,A正确,B错误.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62_1#3801e326d?vop=1&amp;pid=7f87b854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4380230"/>
              </a:xfrm>
              <a:prstGeom prst="rect">
                <a:avLst/>
              </a:prstGeom>
              <a:blipFill>
                <a:blip r:embed="rId3"/>
                <a:stretch>
                  <a:fillRect l="-1389" r="-2894" b="-31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63_1#3801e326d?vop=1&amp;pid=7f87b8545&amp;color=0,0,0&amp;vtp=1&amp;bt=1&amp;bbb=1&amp;hb=1"/>
              <p:cNvSpPr/>
              <p:nvPr/>
            </p:nvSpPr>
            <p:spPr>
              <a:xfrm>
                <a:off x="832104" y="1512000"/>
                <a:ext cx="10533888" cy="12103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快解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设滑块在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段运动的位移大小为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在其余部分运动的总位移大小为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其余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根据能量守恒定律有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其余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𝑀𝑁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其余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故两次运动过程的总位移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，C、D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根据两次的运动情况画出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由此可知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,A正确，B错误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EX.63_1#3801e326d?vop=1&amp;pid=7f87b854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210310"/>
              </a:xfrm>
              <a:prstGeom prst="rect">
                <a:avLst/>
              </a:prstGeom>
              <a:blipFill>
                <a:blip r:embed="rId3"/>
                <a:stretch>
                  <a:fillRect l="-1389" r="-1273" b="-120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EX.63_2#3801e326d?vop=1&amp;pid=7f87b854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8656" y="2850389"/>
            <a:ext cx="1691640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64_1#e3e4dc99a?htil=15&amp;vop=1&amp;pid=7f87b8545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30784" y="1594296"/>
            <a:ext cx="1227720" cy="90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64_2#e3e4dc99a?htil=15&amp;vop=1&amp;pid=7f87b8545&amp;color=0,0,0&amp;vtp=1&amp;bt=1&amp;bbb=1&amp;hb=1&amp;hs=1"/>
              <p:cNvSpPr/>
              <p:nvPr/>
            </p:nvSpPr>
            <p:spPr>
              <a:xfrm>
                <a:off x="832104" y="1512000"/>
                <a:ext cx="8860536" cy="1122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为固定在竖直平面内同一高度的两根细钉，间距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.一根长为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的轻绳一端系在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上，另一端竖直悬挂质量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，小球与水平地面接触但无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压力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时，小球以水平向右的初速度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开始在竖直平面内做圆周运动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.小球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BD.64_2#e3e4dc99a?htil=15&amp;vop=1&amp;pid=7f87b8545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860536" cy="1122680"/>
              </a:xfrm>
              <a:prstGeom prst="rect">
                <a:avLst/>
              </a:prstGeom>
              <a:blipFill>
                <a:blip r:embed="rId4"/>
                <a:stretch>
                  <a:fillRect l="-1652" t="-543" r="-1445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BD.65_1#4877e66aa?vop=1&amp;pid=e3e4dc99a&amp;color=0,0,0&amp;vtp=1&amp;bbb=1"/>
          <p:cNvSpPr/>
          <p:nvPr/>
        </p:nvSpPr>
        <p:spPr>
          <a:xfrm>
            <a:off x="832104" y="3373883"/>
            <a:ext cx="10533888" cy="3448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（1）求绳子被拉断时小球的速度大小，及绳子所受的最大拉力大小;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66_1#4877e66aa?vop=1&amp;pid=e3e4dc99a&amp;color=0,0,0&amp;vtp=1&amp;bbb=1"/>
              <p:cNvSpPr/>
              <p:nvPr/>
            </p:nvSpPr>
            <p:spPr>
              <a:xfrm>
                <a:off x="832104" y="3767074"/>
                <a:ext cx="10533888" cy="3681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66_1#4877e66aa?vop=1&amp;pid=e3e4dc9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67074"/>
                <a:ext cx="10533888" cy="368110"/>
              </a:xfrm>
              <a:prstGeom prst="rect">
                <a:avLst/>
              </a:prstGeom>
              <a:blipFill>
                <a:blip r:embed="rId5"/>
                <a:stretch>
                  <a:fillRect l="-810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67_1#4877e66aa?vop=1&amp;pid=e3e4dc99a&amp;color=0,0,0&amp;vtp=1&amp;bbb=1&amp;hb=1"/>
              <p:cNvSpPr/>
              <p:nvPr/>
            </p:nvSpPr>
            <p:spPr>
              <a:xfrm>
                <a:off x="832104" y="4180142"/>
                <a:ext cx="10533888" cy="15734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【解析】小球从最低点开始做圆周运动到绕过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点正下方过程，绳子拉力不做功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，设小球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点正下方时速度大小为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，小球所受拉力大小为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,由于绳子刚好被拉断,结合牛顿第三定律可知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,绳子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所受最大拉力大小也为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，由动能定理得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，对小球有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S.67_1#4877e66aa?vop=1&amp;pid=e3e4dc99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80142"/>
                <a:ext cx="10533888" cy="1573403"/>
              </a:xfrm>
              <a:prstGeom prst="rect">
                <a:avLst/>
              </a:prstGeom>
              <a:blipFill>
                <a:blip r:embed="rId6"/>
                <a:stretch>
                  <a:fillRect l="-1389" t="-388" r="-868" b="-50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4_BD.64_2#e3e4dc99a?htil=15&amp;vop=1&amp;pid=7f87b8545&amp;color=0,0,0&amp;vtp=1&amp;bt=1&amp;bbb=1&amp;hb=1&amp;hs=1">
                <a:extLst>
                  <a:ext uri="{FF2B5EF4-FFF2-40B4-BE49-F238E27FC236}">
                    <a16:creationId xmlns:a16="http://schemas.microsoft.com/office/drawing/2014/main" id="{DC03749D-135D-8318-7EA5-EA8918B0112D}"/>
                  </a:ext>
                </a:extLst>
              </p:cNvPr>
              <p:cNvSpPr/>
              <p:nvPr/>
            </p:nvSpPr>
            <p:spPr>
              <a:xfrm>
                <a:off x="832104" y="2644268"/>
                <a:ext cx="10536017" cy="7284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牵引着绳子绕过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正下方与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的位置时，绳子刚好被拉断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，小球开始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做平抛运动.小球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可视为质点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，绳子不可伸长，不计空气阻力，重力加速度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4_BD.64_2#e3e4dc99a?htil=15&amp;vop=1&amp;pid=7f87b8545&amp;color=0,0,0&amp;vtp=1&amp;bt=1&amp;bbb=1&amp;hb=1&amp;hs=1">
                <a:extLst>
                  <a:ext uri="{FF2B5EF4-FFF2-40B4-BE49-F238E27FC236}">
                    <a16:creationId xmlns:a16="http://schemas.microsoft.com/office/drawing/2014/main" id="{DC03749D-135D-8318-7EA5-EA8918B011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44268"/>
                <a:ext cx="10536017" cy="728409"/>
              </a:xfrm>
              <a:prstGeom prst="rect">
                <a:avLst/>
              </a:prstGeom>
              <a:blipFill>
                <a:blip r:embed="rId7"/>
                <a:stretch>
                  <a:fillRect l="-1389" t="-840" r="-116" b="-193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8_1#e346153c9?vop=1&amp;pid=e3e4dc99a&amp;color=0,0,0&amp;vtp=1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（2）求小球做平抛运动时抛出点到落地点的水平距离；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9_1#e346153c9?vop=1&amp;pid=e3e4dc99a&amp;color=0,0,0&amp;vtp=1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69_1#e346153c9?vop=1&amp;pid=e3e4dc9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3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0_1#e346153c9?vop=1&amp;pid=e3e4dc99a&amp;color=0,0,0&amp;vtp=1&amp;bbb=1&amp;hb=1"/>
              <p:cNvSpPr/>
              <p:nvPr/>
            </p:nvSpPr>
            <p:spPr>
              <a:xfrm>
                <a:off x="832104" y="2278635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【解析】设小球平抛运动水平位移大小为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，下落高度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，由平抛运动规律有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70_1#e346153c9?vop=1&amp;pid=e3e4dc99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938530"/>
              </a:xfrm>
              <a:prstGeom prst="rect">
                <a:avLst/>
              </a:prstGeom>
              <a:blipFill>
                <a:blip r:embed="rId4"/>
                <a:stretch>
                  <a:fillRect l="-1389" r="-58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1_1#e127bad69?vop=1&amp;pid=e3e4dc99a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时,只改变小球的初速度大小，使小球能通过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的正上方且绳子不松弛,求初速度的最小值.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71_1#e127bad69?vop=1&amp;pid=e3e4dc99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2_1#e127bad69?vop=1&amp;pid=e3e4dc99a&amp;color=0,0,0&amp;vtp=1&amp;bbb=1"/>
              <p:cNvSpPr/>
              <p:nvPr/>
            </p:nvSpPr>
            <p:spPr>
              <a:xfrm>
                <a:off x="832104" y="1920495"/>
                <a:ext cx="10533888" cy="3841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72_1#e127bad69?vop=1&amp;pid=e3e4dc9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84175"/>
              </a:xfrm>
              <a:prstGeom prst="rect">
                <a:avLst/>
              </a:prstGeom>
              <a:blipFill>
                <a:blip r:embed="rId4"/>
                <a:stretch>
                  <a:fillRect l="-810" b="-2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3_1#e127bad69?vop=1&amp;pid=e3e4dc99a&amp;color=0,0,0&amp;vtp=1&amp;bbb=1&amp;hb=1"/>
              <p:cNvSpPr/>
              <p:nvPr/>
            </p:nvSpPr>
            <p:spPr>
              <a:xfrm>
                <a:off x="832104" y="2315592"/>
                <a:ext cx="10533888" cy="9604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【解析】设小球恰好到达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点正上方时的速度大小为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，对应小球初速度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最小，此时有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球从最低点到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点正上方过程，由动能定理得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⋅5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𝑚𝑣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e>
                    </m:rad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73_1#e127bad69?vop=1&amp;pid=e3e4dc99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15592"/>
                <a:ext cx="10533888" cy="960438"/>
              </a:xfrm>
              <a:prstGeom prst="rect">
                <a:avLst/>
              </a:prstGeom>
              <a:blipFill>
                <a:blip r:embed="rId5"/>
                <a:stretch>
                  <a:fillRect l="-1389" r="-579" b="-8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74_1#e3e4dc99a?vop=1&amp;pid=7f87b8545&amp;color=0,0,0&amp;vtp=1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小球从最低点开始运动的过程中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在竖直平面内做圆周运动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绳子拉力不做功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动能定理求速度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根据牛顿第二定律求拉力大小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小球牵引绳子运动到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点正下方时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小球上升高度为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使小球通过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点正上方且绳子不松弛的最小速度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即为圆周运动的临界速度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此时绳子拉力为零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重力提供向心力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小球在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点正上方时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上升高度为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由动能定理求初速度的最小值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EX.74_1#e3e4dc99a?vop=1&amp;pid=7f87b854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5_1#ae7eeb2b2?vop=1&amp;pid=7f87b8545&amp;color=0,0,0&amp;vtp=1&amp;bt=1&amp;bbb=1&amp;hb=1"/>
              <p:cNvSpPr/>
              <p:nvPr/>
            </p:nvSpPr>
            <p:spPr>
              <a:xfrm>
                <a:off x="832104" y="1512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如图甲所示,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两物块质量均为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与地面动摩擦因数为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与地面无摩擦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，两物块并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排放置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，在外力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的作用下向右前进，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与位移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的图像如图乙所示，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为光滑圆弧的最低点，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为最高点，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水平地面长度大于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,重力加速度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75_1#ae7eeb2b2?vop=1&amp;pid=7f87b854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2141" b="-122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75_3#ae7eeb2b2?iti=3&amp;htil=1&amp;vop=1&amp;pid=7f87b854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0552" y="2950149"/>
            <a:ext cx="2670048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75_4#ae7eeb2b2?iti=4&amp;htil=1&amp;vop=1&amp;pid=7f87b8545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90104" y="2822133"/>
            <a:ext cx="2084832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75_5#ae7eeb2b2?iti=3&amp;htil=1&amp;vop=1&amp;pid=7f87b8545&amp;color=0,0,0&amp;vtp=1"/>
          <p:cNvSpPr/>
          <p:nvPr/>
        </p:nvSpPr>
        <p:spPr>
          <a:xfrm>
            <a:off x="3325082" y="4485325"/>
            <a:ext cx="280988" cy="3656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9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6" name="QO_4_BD.75_6#ae7eeb2b2?iti=4&amp;htil=1&amp;vop=1&amp;pid=7f87b8545&amp;color=0,0,0&amp;vtp=1"/>
          <p:cNvSpPr/>
          <p:nvPr/>
        </p:nvSpPr>
        <p:spPr>
          <a:xfrm>
            <a:off x="8592026" y="4476181"/>
            <a:ext cx="280988" cy="3656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9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BD.76_1#664762b41?vop=1&amp;pid=ae7eeb2b2&amp;color=0,0,0&amp;vtp=1&amp;bbb=1"/>
              <p:cNvSpPr/>
              <p:nvPr/>
            </p:nvSpPr>
            <p:spPr>
              <a:xfrm>
                <a:off x="832104" y="4896106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5_BD.76_1#664762b41?vop=1&amp;pid=ae7eeb2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896106"/>
                <a:ext cx="10533888" cy="363855"/>
              </a:xfrm>
              <a:prstGeom prst="rect">
                <a:avLst/>
              </a:prstGeom>
              <a:blipFill>
                <a:blip r:embed="rId6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77_1#664762b41?vop=1&amp;pid=ae7eeb2b2&amp;color=0,0,0&amp;vtp=1&amp;bbb=1"/>
              <p:cNvSpPr/>
              <p:nvPr/>
            </p:nvSpPr>
            <p:spPr>
              <a:xfrm>
                <a:off x="832104" y="5313428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QO_5_AN.77_1#664762b41?vop=1&amp;pid=ae7eeb2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313428"/>
                <a:ext cx="10533888" cy="346075"/>
              </a:xfrm>
              <a:prstGeom prst="rect">
                <a:avLst/>
              </a:prstGeom>
              <a:blipFill>
                <a:blip r:embed="rId7"/>
                <a:stretch>
                  <a:fillRect l="-810" b="-2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O_5_AS.78_1#664762b41?vop=1&amp;pid=ae7eeb2b2&amp;color=0,0,0&amp;vtp=1&amp;bbb=1"/>
              <p:cNvSpPr/>
              <p:nvPr/>
            </p:nvSpPr>
            <p:spPr>
              <a:xfrm>
                <a:off x="832104" y="570287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9" name="QO_5_AS.78_1#664762b41?vop=1&amp;pid=ae7eeb2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702873"/>
                <a:ext cx="10533888" cy="363855"/>
              </a:xfrm>
              <a:prstGeom prst="rect">
                <a:avLst/>
              </a:prstGeom>
              <a:blipFill>
                <a:blip r:embed="rId8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9_1#cd6946fa0?vop=1&amp;pid=ae7eeb2b2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之间的弹力大小;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79_1#cd6946fa0?vop=1&amp;pid=ae7eeb2b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80_1#cd6946fa0?vop=1&amp;pid=ae7eeb2b2&amp;color=0,0,0&amp;vtp=1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80_1#cd6946fa0?vop=1&amp;pid=ae7eeb2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81_1#cd6946fa0?vop=1&amp;pid=ae7eeb2b2&amp;color=0,0,0&amp;vtp=1&amp;bbb=1&amp;hb=1"/>
              <p:cNvSpPr/>
              <p:nvPr/>
            </p:nvSpPr>
            <p:spPr>
              <a:xfrm>
                <a:off x="832104" y="2278635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整体受力分析，由牛顿第二定律得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间的弹力为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81_1#cd6946fa0?vop=1&amp;pid=ae7eeb2b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r="-231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2_1#084bc8a38?vop=1&amp;pid=ae7eeb2b2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（3）要保证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点，圆弧半径满足的条件.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82_1#084bc8a38?vop=1&amp;pid=ae7eeb2b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83_1#084bc8a38?vop=1&amp;pid=ae7eeb2b2&amp;color=0,0,0&amp;vtp=1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83_1#084bc8a38?vop=1&amp;pid=ae7eeb2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579" b="-122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84_1#084bc8a38?vop=1&amp;pid=ae7eeb2b2&amp;color=0,0,0&amp;vtp=1&amp;bbb=1&amp;hb=1"/>
              <p:cNvSpPr/>
              <p:nvPr/>
            </p:nvSpPr>
            <p:spPr>
              <a:xfrm>
                <a:off x="832104" y="2278635"/>
                <a:ext cx="10533888" cy="25860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分开时推力为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所受合外力为0,有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，由题图乙可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得此时位移大小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分开时速度大小为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，由动能定理得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图线与横轴所围面积表示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做的功,由题图乙可得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=1.5×1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1.5+0.5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，设圆弧半径为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由动能定理得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𝑚𝑔𝑟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≤0.2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84_1#084bc8a38?vop=1&amp;pid=ae7eeb2b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2586038"/>
              </a:xfrm>
              <a:prstGeom prst="rect">
                <a:avLst/>
              </a:prstGeom>
              <a:blipFill>
                <a:blip r:embed="rId5"/>
                <a:stretch>
                  <a:fillRect l="-1389" b="-30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78226852e?vop=1&amp;pid=14d9eb093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一辆电动小车上的光伏电池，将太阳能转换成的电能全部给电动机供电，刚好维持小车以速度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，此时电动机的效率为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.已知小车的质量为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,运动过程中受到的阻力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,该光伏电池的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光电转换效率为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则光伏电池单位时间内获得的太阳能为(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78226852e?vop=1&amp;pid=14d9eb0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331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78226852e.bracket?vop=1&amp;pid=14d9eb093&amp;color=0,0,0&amp;vpa=2&amp;vtp=1"/>
          <p:cNvSpPr/>
          <p:nvPr/>
        </p:nvSpPr>
        <p:spPr>
          <a:xfrm>
            <a:off x="6799039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78226852e.choices?vop=1&amp;pid=14d9eb093&amp;color=0,0,0&amp;vtp=1&amp;bbb=1"/>
              <p:cNvSpPr/>
              <p:nvPr/>
            </p:nvSpPr>
            <p:spPr>
              <a:xfrm>
                <a:off x="832104" y="2707832"/>
                <a:ext cx="10533888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000"/>
                  </a:lnSpc>
                  <a:tabLst>
                    <a:tab pos="2512822" algn="l"/>
                    <a:tab pos="4898644" algn="l"/>
                    <a:tab pos="77670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4_2#78226852e.choices?vop=1&amp;pid=14d9eb09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10533888" cy="508000"/>
              </a:xfrm>
              <a:prstGeom prst="rect">
                <a:avLst/>
              </a:prstGeom>
              <a:blipFill>
                <a:blip r:embed="rId4"/>
                <a:stretch>
                  <a:fillRect l="-1389" b="-95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78226852e?vop=1&amp;pid=14d9eb093&amp;color=0,0,0&amp;vtp=1&amp;bbb=1&amp;hb=1"/>
              <p:cNvSpPr/>
              <p:nvPr/>
            </p:nvSpPr>
            <p:spPr>
              <a:xfrm>
                <a:off x="832104" y="3215832"/>
                <a:ext cx="10533888" cy="92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【解析】设该光伏电池单位时间内获得的太阳能为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，小车匀速运动，则有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，小车的功率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车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，由于电动机的效率为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50%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50%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6_1#78226852e?vop=1&amp;pid=14d9eb09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15832"/>
                <a:ext cx="10533888" cy="927100"/>
              </a:xfrm>
              <a:prstGeom prst="rect">
                <a:avLst/>
              </a:prstGeom>
              <a:blipFill>
                <a:blip r:embed="rId5"/>
                <a:stretch>
                  <a:fillRect l="-1389" b="-52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85_1#ae7eeb2b2?vop=1&amp;pid=7f87b8545&amp;color=0,0,0&amp;vtp=1&amp;bt=1&amp;bb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思路分析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应用恒力做功公式求解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连接体问题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用整体法和隔离法分析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800" dirty="0"/>
          </a:p>
        </p:txBody>
      </p:sp>
      <p:sp>
        <p:nvSpPr>
          <p:cNvPr id="3" name="QO_4_EX.85_2#ae7eeb2b2?vop=1&amp;pid=7f87b8545&amp;color=0,0,0&amp;vtp=1&amp;bbb=1"/>
          <p:cNvSpPr/>
          <p:nvPr/>
        </p:nvSpPr>
        <p:spPr>
          <a:xfrm>
            <a:off x="832104" y="2324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运动过程分析如图所示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p:pic>
        <p:nvPicPr>
          <p:cNvPr id="4" name="QO_4_EX.85_3#ae7eeb2b2?vop=1&amp;pid=7f87b854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1376" y="2825307"/>
            <a:ext cx="3886200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86_1#a3c5b4ed8?iti=5&amp;htil=17&amp;vop=1&amp;pid=5bea66d1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92056" y="2422717"/>
            <a:ext cx="1755648" cy="191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86_2#a3c5b4ed8?iti=5&amp;htil=17&amp;vop=1&amp;pid=5bea66d11&amp;color=0,0,0&amp;vtp=1&amp;bbb=1"/>
          <p:cNvSpPr/>
          <p:nvPr/>
        </p:nvSpPr>
        <p:spPr>
          <a:xfrm>
            <a:off x="10262712" y="4460813"/>
            <a:ext cx="41433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图1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86_3#a3c5b4ed8?htil=17&amp;vop=1&amp;pid=5bea66d11&amp;color=0,0,0&amp;vtp=1&amp;bt=1&amp;bbb=1&amp;hb=1"/>
              <p:cNvSpPr/>
              <p:nvPr/>
            </p:nvSpPr>
            <p:spPr>
              <a:xfrm>
                <a:off x="827992" y="1512000"/>
                <a:ext cx="10536017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实验小组利用图1所示装置验证机械能守恒定律.可选用的器材有：交流电源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频率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Hz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、铁架台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、电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子天平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、重锤、打点计时器、纸带、刻度尺等.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BD.86_3#a3c5b4ed8?htil=17&amp;vop=1&amp;pid=5bea66d1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1512000"/>
                <a:ext cx="10536017" cy="773430"/>
              </a:xfrm>
              <a:prstGeom prst="rect">
                <a:avLst/>
              </a:prstGeom>
              <a:blipFill>
                <a:blip r:embed="rId4"/>
                <a:stretch>
                  <a:fillRect l="-1389" r="-144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7_1#c13b3ba9f?vop=1&amp;pid=a3c5b4ed8&amp;color=0,0,0&amp;vtp=1&amp;bbb=1&amp;hb=1">
            <a:extLst>
              <a:ext uri="{FF2B5EF4-FFF2-40B4-BE49-F238E27FC236}">
                <a16:creationId xmlns:a16="http://schemas.microsoft.com/office/drawing/2014/main" id="{8F13B654-9A49-95D3-4A41-F6BA00B2FC33}"/>
              </a:ext>
            </a:extLst>
          </p:cNvPr>
          <p:cNvSpPr/>
          <p:nvPr/>
        </p:nvSpPr>
        <p:spPr>
          <a:xfrm>
            <a:off x="832104" y="1512000"/>
            <a:ext cx="10533888" cy="3173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（1）下列所给实验步骤中，有4个是完成实验必需且正确的，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把它们选择出来并按实验顺序排列：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（填步骤前面的序号）.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先接通电源，打点计时器开始打点，然后再释放纸带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先释放纸带，然后再接通电源，打点计时器开始打点</a:t>
            </a:r>
            <a:endParaRPr lang="en-US" altLang="zh-CN" sz="1800" dirty="0"/>
          </a:p>
          <a:p>
            <a:pPr latinLnBrk="1">
              <a:lnSpc>
                <a:spcPts val="24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用电子天平称量重锤的质量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将纸带下端固定在重锤上，穿过打点计时器的限位孔，用手捏住纸带上端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⑤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在纸带上选取一段，用刻度尺测量该段内各点到起点的距离，记录分析数据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⑥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关闭电源，取下纸带</a:t>
            </a:r>
            <a:endParaRPr lang="en-US" altLang="zh-CN" dirty="0"/>
          </a:p>
        </p:txBody>
      </p:sp>
      <p:sp>
        <p:nvSpPr>
          <p:cNvPr id="3" name="QB_5_AN.88_1#c13b3ba9f.blank?vop=1&amp;pid=a3c5b4ed8&amp;color=0,0,0&amp;vpa=12&amp;vtp=1&amp;bbb=1&amp;hb=1">
            <a:extLst>
              <a:ext uri="{FF2B5EF4-FFF2-40B4-BE49-F238E27FC236}">
                <a16:creationId xmlns:a16="http://schemas.microsoft.com/office/drawing/2014/main" id="{41168DE6-8BFB-EF16-EEA0-26CE87AA3B73}"/>
              </a:ext>
            </a:extLst>
          </p:cNvPr>
          <p:cNvSpPr/>
          <p:nvPr/>
        </p:nvSpPr>
        <p:spPr>
          <a:xfrm>
            <a:off x="832104" y="1481520"/>
            <a:ext cx="1053190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                         </a:t>
            </a:r>
            <a:r>
              <a:rPr lang="en-US" altLang="zh-CN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④①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⑥⑤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172597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89_1#c13b3ba9f?vop=1&amp;pid=a3c5b4ed8&amp;color=0,0,0&amp;vtp=1&amp;bt=1&amp;bbb=1&amp;hb=1"/>
              <p:cNvSpPr/>
              <p:nvPr/>
            </p:nvSpPr>
            <p:spPr>
              <a:xfrm>
                <a:off x="832104" y="1512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【解析】该实验的步骤为：将纸带下端固定在重锤上，穿过打点计时器的限位孔，用手捏住纸带上端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接通电源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，打点计时器开始打点，然后再释放纸带；关闭电源，取下纸带；在纸带上选取一段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，用刻度尺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测量该段内各点到起点的距离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，记录分析数据.根据实验原理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等号两边质量可以约掉，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不需要用电子天平称量重锤的质量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.故正确的实验步骤及顺序为④①⑥⑤.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AS.89_1#c13b3ba9f?vop=1&amp;pid=a3c5b4e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133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0_1#1ac852554?vop=1&amp;pid=a3c5b4ed8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（2）图2所示是纸带上连续打出的五个点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到起点的距离.则打出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点时重锤下落的速度大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（保留3位有效数字）.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90_1#1ac852554?vop=1&amp;pid=a3c5b4e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7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5_BD.90_2#1ac852554?iti=6&amp;vop=1&amp;pid=a3c5b4ed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8224" y="2410017"/>
            <a:ext cx="4032504" cy="56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BD.90_3#1ac852554?iti=6&amp;vop=1&amp;pid=a3c5b4ed8&amp;color=0,0,0&amp;vtp=1&amp;bbb=1"/>
          <p:cNvSpPr/>
          <p:nvPr/>
        </p:nvSpPr>
        <p:spPr>
          <a:xfrm>
            <a:off x="5887307" y="3103945"/>
            <a:ext cx="41433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图2</a:t>
            </a:r>
            <a:endParaRPr lang="en-US" altLang="zh-CN" sz="1800" dirty="0"/>
          </a:p>
        </p:txBody>
      </p:sp>
      <p:sp>
        <p:nvSpPr>
          <p:cNvPr id="5" name="QB_5_AN.91_1#1ac852554.blank?vop=1&amp;pid=a3c5b4ed8&amp;color=0,0,0&amp;vpa=13&amp;vtp=1&amp;bbb=1"/>
          <p:cNvSpPr/>
          <p:nvPr/>
        </p:nvSpPr>
        <p:spPr>
          <a:xfrm>
            <a:off x="1307560" y="1879665"/>
            <a:ext cx="62230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1.79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92_1#1ac852554?vop=1&amp;pid=a3c5b4ed8&amp;color=0,0,0&amp;vtp=1&amp;bbb=1&amp;hb=1"/>
              <p:cNvSpPr/>
              <p:nvPr/>
            </p:nvSpPr>
            <p:spPr>
              <a:xfrm>
                <a:off x="832104" y="3476817"/>
                <a:ext cx="10533888" cy="13484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【解析】根据题意可知,纸带上相邻计数点的时间间隔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，根据匀变速直线运动规律得中间时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刻的瞬时速度等于该过程的平均速度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，可得打出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点时重锤下落的速度大小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20.34−13.20</m:t>
                            </m:r>
                          </m:e>
                        </m: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2×0.02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≈1.79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B_5_AS.92_1#1ac852554?vop=1&amp;pid=a3c5b4ed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76817"/>
                <a:ext cx="10533888" cy="1348423"/>
              </a:xfrm>
              <a:prstGeom prst="rect">
                <a:avLst/>
              </a:prstGeom>
              <a:blipFill>
                <a:blip r:embed="rId5"/>
                <a:stretch>
                  <a:fillRect l="-1389" r="-174" b="-58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93_1#598dad414?iti=7&amp;htil=18&amp;vop=1&amp;pid=a3c5b4ed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4623" y="2584769"/>
            <a:ext cx="2064090" cy="212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5_BD.93_2#598dad414?iti=7&amp;htil=18&amp;vop=1&amp;pid=a3c5b4ed8&amp;color=0,0,0&amp;vtp=1&amp;bbb=1"/>
          <p:cNvSpPr/>
          <p:nvPr/>
        </p:nvSpPr>
        <p:spPr>
          <a:xfrm>
            <a:off x="9709499" y="4835210"/>
            <a:ext cx="414338" cy="3039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图3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93_3#598dad414?htil=18&amp;vop=1&amp;pid=a3c5b4ed8&amp;color=0,0,0&amp;vtp=1&amp;bt=1&amp;bbb=1&amp;hb=1"/>
              <p:cNvSpPr/>
              <p:nvPr/>
            </p:nvSpPr>
            <p:spPr>
              <a:xfrm>
                <a:off x="827992" y="1512000"/>
                <a:ext cx="10536017" cy="944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（3）纸带上各点与起点间的距离即为重锤下落高度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,计算相应的重锤下落速度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,并绘制图3所示的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关系图像.理论上，若机械能守恒，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图中直线应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“通过”或“不通过”）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原点且斜率为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endParaRPr lang="en-US" altLang="zh-CN" sz="1800" i="0" dirty="0">
                  <a:solidFill>
                    <a:srgbClr val="000000"/>
                  </a:solidFill>
                  <a:latin typeface="SimSun" pitchFamily="34" charset="0"/>
                  <a:ea typeface="SimSun" pitchFamily="34" charset="-122"/>
                  <a:cs typeface="SimSun" pitchFamily="34" charset="-120"/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（用重力加速度大小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表示）.由图3得直线的斜率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（保留3位有效数字）.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BD.93_3#598dad414?htil=18&amp;vop=1&amp;pid=a3c5b4e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1512000"/>
                <a:ext cx="10536017" cy="944880"/>
              </a:xfrm>
              <a:prstGeom prst="rect">
                <a:avLst/>
              </a:prstGeom>
              <a:blipFill>
                <a:blip r:embed="rId4"/>
                <a:stretch>
                  <a:fillRect l="-1389" t="-5161" b="-154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94_1#598dad414.blank?vop=1&amp;pid=a3c5b4ed8&amp;color=0,0,0&amp;vpa=14&amp;vtp=1&amp;bbb=1"/>
          <p:cNvSpPr/>
          <p:nvPr/>
        </p:nvSpPr>
        <p:spPr>
          <a:xfrm>
            <a:off x="5461111" y="1807847"/>
            <a:ext cx="623888" cy="3067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95_1#598dad414.blank?vop=1&amp;pid=a3c5b4ed8&amp;color=0,0,0&amp;vpa=15&amp;vtp=1&amp;bbb=1"/>
              <p:cNvSpPr/>
              <p:nvPr/>
            </p:nvSpPr>
            <p:spPr>
              <a:xfrm>
                <a:off x="10756218" y="1826260"/>
                <a:ext cx="388112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5_AN.95_1#598dad414.blank?vop=1&amp;pid=a3c5b4ed8&amp;color=0,0,0&amp;vpa=1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6218" y="1826260"/>
                <a:ext cx="388112" cy="260350"/>
              </a:xfrm>
              <a:prstGeom prst="rect">
                <a:avLst/>
              </a:prstGeom>
              <a:blipFill>
                <a:blip r:embed="rId5"/>
                <a:stretch>
                  <a:fillRect l="-10938" t="-2381" r="-12500" b="-40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96_1#598dad414.blank?vop=1&amp;pid=a3c5b4ed8&amp;color=0,0,0&amp;vpa=16&amp;vtp=1&amp;bbb=1"/>
          <p:cNvSpPr/>
          <p:nvPr/>
        </p:nvSpPr>
        <p:spPr>
          <a:xfrm>
            <a:off x="6117828" y="2118044"/>
            <a:ext cx="622300" cy="287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19.1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97_1#598dad414?vop=1&amp;pid=a3c5b4ed8&amp;color=0,0,0&amp;vtp=1&amp;bbb=1&amp;hb=1"/>
              <p:cNvSpPr/>
              <p:nvPr/>
            </p:nvSpPr>
            <p:spPr>
              <a:xfrm>
                <a:off x="832104" y="5142041"/>
                <a:ext cx="10533888" cy="92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【解析】若机械能守恒,则满足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关系式为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,可知题图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3中直线通过原点且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斜率为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;由题图3中数据计算可得直线的斜率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5.5−1.4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0.29−0.075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=19.1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B_5_AS.97_1#598dad414?vop=1&amp;pid=a3c5b4ed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142041"/>
                <a:ext cx="10533888" cy="927100"/>
              </a:xfrm>
              <a:prstGeom prst="rect">
                <a:avLst/>
              </a:prstGeom>
              <a:blipFill>
                <a:blip r:embed="rId6"/>
                <a:stretch>
                  <a:fillRect l="-1389" b="-85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8_1#a52626c85?vop=1&amp;pid=a3c5b4ed8&amp;color=0,0,0&amp;vtp=1&amp;bt=1&amp;bbb=1&amp;hb=1"/>
              <p:cNvSpPr/>
              <p:nvPr/>
            </p:nvSpPr>
            <p:spPr>
              <a:xfrm>
                <a:off x="832104" y="1508761"/>
                <a:ext cx="10533888" cy="1481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（4）定义单次测量的相对误差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p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k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p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×100%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是重锤重力势能的减小量，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是其动能增加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量，则实验相对误差为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kumimoji="0" lang="en-US" altLang="zh-CN" sz="2500" b="0" i="0" u="sng" strike="noStrike" kern="0" cap="none" spc="-99900" normalizeH="0" baseline="0" noProof="0" dirty="0">
                    <a:ln>
                      <a:noFill/>
                    </a:ln>
                    <a:solidFill>
                      <a:srgbClr val="FF00FF"/>
                    </a:solidFill>
                    <a:effectLst/>
                    <a:uLnTx/>
                    <a:uFill>
                      <a:solidFill>
                        <a:srgbClr val="00A0AF"/>
                      </a:solidFill>
                    </a:u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×100%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（用字母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表示）；当地重力加速度大小取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=9.80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%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（保留2位有效数字）,若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,可认为在实验误差允许的范围内机械能守恒.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98_1#a52626c85?vop=1&amp;pid=a3c5b4e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1"/>
                <a:ext cx="10533888" cy="1481455"/>
              </a:xfrm>
              <a:prstGeom prst="rect">
                <a:avLst/>
              </a:prstGeom>
              <a:blipFill>
                <a:blip r:embed="rId3"/>
                <a:stretch>
                  <a:fillRect l="-1389" b="-94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99_1#a52626c85.blank?vop=1&amp;pid=a3c5b4ed8&amp;color=0,0,0&amp;vpa=17&amp;vtp=1&amp;bbb=1&amp;rh=34.17504"/>
              <p:cNvSpPr/>
              <p:nvPr/>
            </p:nvSpPr>
            <p:spPr>
              <a:xfrm>
                <a:off x="3535935" y="2061400"/>
                <a:ext cx="700532" cy="4340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99_1#a52626c85.blank?vop=1&amp;pid=a3c5b4ed8&amp;color=0,0,0&amp;vpa=17&amp;vtp=1&amp;bbb=1&amp;rh=34.17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935" y="2061400"/>
                <a:ext cx="700532" cy="434023"/>
              </a:xfrm>
              <a:prstGeom prst="rect">
                <a:avLst/>
              </a:prstGeom>
              <a:blipFill>
                <a:blip r:embed="rId4"/>
                <a:stretch>
                  <a:fillRect b="-21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100_1#a52626c85.blank?vop=1&amp;pid=a3c5b4ed8&amp;color=0,0,0&amp;vpa=18&amp;vtp=1&amp;bbb=1"/>
          <p:cNvSpPr/>
          <p:nvPr/>
        </p:nvSpPr>
        <p:spPr>
          <a:xfrm>
            <a:off x="1441228" y="2587626"/>
            <a:ext cx="48895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2.6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01_1#a52626c85?vop=1&amp;pid=a3c5b4ed8&amp;color=0,0,0&amp;vtp=1&amp;bbb=1&amp;hb=1"/>
              <p:cNvSpPr/>
              <p:nvPr/>
            </p:nvSpPr>
            <p:spPr>
              <a:xfrm>
                <a:off x="832104" y="3001518"/>
                <a:ext cx="10533888" cy="18071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【解析】重锤重力势能减小量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，动能增加量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𝑚𝑘h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p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k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p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×100%=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𝑚𝑔h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𝑚𝑘h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𝑚𝑔h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×100%=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</a:t>
                </a: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19.60−19.1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19.60</m:t>
                            </m:r>
                          </m:den>
                        </m:f>
                      </m:e>
                    </m:d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×100%=2.6%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101_1#a52626c85?vop=1&amp;pid=a3c5b4ed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01518"/>
                <a:ext cx="10533888" cy="1807147"/>
              </a:xfrm>
              <a:prstGeom prst="rect">
                <a:avLst/>
              </a:prstGeom>
              <a:blipFill>
                <a:blip r:embed="rId5"/>
                <a:stretch>
                  <a:fillRect l="-1389" b="-40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7_1#52165af1f?htil=2&amp;vop=1&amp;pid=14d9eb093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54412" y="1594296"/>
            <a:ext cx="1344168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7_2#52165af1f?htil=2&amp;vop=1&amp;pid=14d9eb093&amp;color=0,0,0&amp;vtp=1&amp;bt=1&amp;bbb=1&amp;hb=1&amp;hs=1"/>
              <p:cNvSpPr/>
              <p:nvPr/>
            </p:nvSpPr>
            <p:spPr>
              <a:xfrm>
                <a:off x="832104" y="1512000"/>
                <a:ext cx="90525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如图所示，一物体在力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作用下沿水平桌面做匀加速直线运动.已知物体质量为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,加速度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,物体和桌面之间的动摩擦因数为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.在物体移动距离为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的过程中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7_2#52165af1f?htil=2&amp;vop=1&amp;pid=14d9eb093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052560" cy="1189355"/>
              </a:xfrm>
              <a:prstGeom prst="rect">
                <a:avLst/>
              </a:prstGeom>
              <a:blipFill>
                <a:blip r:embed="rId4"/>
                <a:stretch>
                  <a:fillRect l="-1616" r="-101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8_1#52165af1f.bracket?vop=1&amp;pid=14d9eb093&amp;color=0,0,0&amp;vpa=3&amp;vtp=1"/>
          <p:cNvSpPr/>
          <p:nvPr/>
        </p:nvSpPr>
        <p:spPr>
          <a:xfrm>
            <a:off x="10154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52165af1f.choices?vop=1&amp;pid=14d9eb093&amp;color=0,0,0&amp;vtp=1&amp;bbb=1&amp;hs=1"/>
              <p:cNvSpPr/>
              <p:nvPr/>
            </p:nvSpPr>
            <p:spPr>
              <a:xfrm>
                <a:off x="832104" y="2699450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摩擦力做功大小与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方向无关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合力做功大小与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方向有关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为水平方向时，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做功的最小值为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7_3#52165af1f.choices?vop=1&amp;pid=14d9eb093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9450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4_AS.9_1#52165af1f?htil=3&amp;vop=1&amp;pid=14d9eb093&amp;color=0,0,0&amp;tib=255,255,255&amp;vtp=1&amp;hs=1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58984" y="3595435"/>
            <a:ext cx="1188720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9_2#52165af1f?htil=3&amp;vop=1&amp;pid=14d9eb093&amp;color=0,0,0&amp;vtp=1&amp;bbb=1&amp;hb=1&amp;hs=1"/>
              <p:cNvSpPr/>
              <p:nvPr/>
            </p:nvSpPr>
            <p:spPr>
              <a:xfrm>
                <a:off x="832104" y="3468435"/>
                <a:ext cx="9217152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【解析】对物体受力分析如图所示，水平方向有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，竖直方向有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，摩擦力做功大小为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，故摩擦力做功大小与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方向有关，A错误；合力做的功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是一个定值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的方向无关，B错误；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为水平方向时有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9_2#52165af1f?htil=3&amp;vop=1&amp;pid=14d9eb093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68435"/>
                <a:ext cx="9217152" cy="1611630"/>
              </a:xfrm>
              <a:prstGeom prst="rect">
                <a:avLst/>
              </a:prstGeom>
              <a:blipFill>
                <a:blip r:embed="rId7"/>
                <a:stretch>
                  <a:fillRect l="-1587" r="-3571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AS.9_2#52165af1f?htil=3&amp;vop=1&amp;pid=14d9eb093&amp;color=0,0,0&amp;vtp=1&amp;bbb=1&amp;hb=1&amp;hs=1">
                <a:extLst>
                  <a:ext uri="{FF2B5EF4-FFF2-40B4-BE49-F238E27FC236}">
                    <a16:creationId xmlns:a16="http://schemas.microsoft.com/office/drawing/2014/main" id="{5FB75C42-A68F-6F5C-A295-60E65C13F238}"/>
                  </a:ext>
                </a:extLst>
              </p:cNvPr>
              <p:cNvSpPr/>
              <p:nvPr/>
            </p:nvSpPr>
            <p:spPr>
              <a:xfrm>
                <a:off x="832104" y="5083176"/>
                <a:ext cx="10536017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,C错误；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做的功可表示为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𝑚𝑎𝑥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,式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均为定值，当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C_4_AS.9_2#52165af1f?htil=3&amp;vop=1&amp;pid=14d9eb093&amp;color=0,0,0&amp;vtp=1&amp;bbb=1&amp;hb=1&amp;hs=1">
                <a:extLst>
                  <a:ext uri="{FF2B5EF4-FFF2-40B4-BE49-F238E27FC236}">
                    <a16:creationId xmlns:a16="http://schemas.microsoft.com/office/drawing/2014/main" id="{5FB75C42-A68F-6F5C-A295-60E65C13F2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083176"/>
                <a:ext cx="10536017" cy="773430"/>
              </a:xfrm>
              <a:prstGeom prst="rect">
                <a:avLst/>
              </a:prstGeom>
              <a:blipFill>
                <a:blip r:embed="rId8"/>
                <a:stretch>
                  <a:fillRect l="-1389" r="-69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10_1#52165af1f?vop=1&amp;pid=14d9eb093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因合力做的功为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做正功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摩擦力做负功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只有摩擦力做的负功最小时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拉力做的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功才有最小值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而摩擦力做功的最小值为零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故拉力做功的最小值为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EX.10_1#52165af1f?vop=1&amp;pid=14d9eb0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1_1#23d451cdd?htil=4&amp;vop=1&amp;pid=14d9eb09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7304" y="1594295"/>
            <a:ext cx="3191256" cy="312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1_2#23d451cdd?htil=4&amp;vop=1&amp;pid=14d9eb093&amp;color=0,0,0&amp;vtp=1&amp;bt=1&amp;bbb=1&amp;hb=1"/>
              <p:cNvSpPr/>
              <p:nvPr/>
            </p:nvSpPr>
            <p:spPr>
              <a:xfrm>
                <a:off x="832104" y="1512000"/>
                <a:ext cx="7205472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）如图所示,探测器及其保护背罩通过弹性轻绳连接降落伞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接近某行星表面时以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的速度竖直匀速下落.此时启动“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背罩分离”,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探测器与背罩断开连接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,背罩与降落伞保持连接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.已知探测器质量为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,背罩质量为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,该行星的质量和半径分别为地球的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.地球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表面重力加速度大小取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.忽略大气对探测器和背罩的阻力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列说法正确的有(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1_2#23d451cdd?htil=4&amp;vop=1&amp;pid=14d9eb0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205472" cy="2446655"/>
              </a:xfrm>
              <a:prstGeom prst="rect">
                <a:avLst/>
              </a:prstGeom>
              <a:blipFill>
                <a:blip r:embed="rId4"/>
                <a:stretch>
                  <a:fillRect l="-2030" r="-2200" b="-5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2_1#23d451cdd.bracket?vop=1&amp;pid=14d9eb093&amp;color=0,0,0&amp;vpa=4&amp;vtp=1&amp;bbb=1"/>
          <p:cNvSpPr/>
          <p:nvPr/>
        </p:nvSpPr>
        <p:spPr>
          <a:xfrm>
            <a:off x="2641060" y="35941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1_3#23d451cdd.choices?htil=4&amp;vop=1&amp;pid=14d9eb093&amp;color=0,0,0&amp;vtp=1&amp;bbb=1"/>
              <p:cNvSpPr/>
              <p:nvPr/>
            </p:nvSpPr>
            <p:spPr>
              <a:xfrm>
                <a:off x="832104" y="3970147"/>
                <a:ext cx="7205472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该行星表面的重力加速度大小为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该行星的第一宇宙速度为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7.9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“背罩分离”后瞬间,背罩的加速度大小为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“背罩分离”后瞬间,探测器所受重力对其做功的功率为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1_3#23d451cdd.choices?htil=4&amp;vop=1&amp;pid=14d9eb09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70147"/>
                <a:ext cx="7205472" cy="1604010"/>
              </a:xfrm>
              <a:prstGeom prst="rect">
                <a:avLst/>
              </a:prstGeom>
              <a:blipFill>
                <a:blip r:embed="rId5"/>
                <a:stretch>
                  <a:fillRect l="-2030" b="-95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3_1#23d451cdd?vop=1&amp;pid=14d9eb093&amp;color=0,0,0&amp;vtp=1&amp;bt=1&amp;bbb=1&amp;hb=1"/>
              <p:cNvSpPr/>
              <p:nvPr/>
            </p:nvSpPr>
            <p:spPr>
              <a:xfrm>
                <a:off x="832104" y="1508760"/>
                <a:ext cx="10533888" cy="219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【解析】根据牛顿第二定律得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,A正确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;地球的第一宇宙速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=7.9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,根据万有引力提供向心力得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e>
                    </m:ra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背罩分离”前,绳中弹力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探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背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,“背罩分离”后瞬间，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绳中弹力不变，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弹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背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背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,C正确；探测器所受重力对其做功的功率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探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3_1#23d451cdd?vop=1&amp;pid=14d9eb0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197100"/>
              </a:xfrm>
              <a:prstGeom prst="rect">
                <a:avLst/>
              </a:prstGeom>
              <a:blipFill>
                <a:blip r:embed="rId3"/>
                <a:stretch>
                  <a:fillRect l="-1389" r="-752" b="-8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4_1#002706d26?vop=1&amp;pid=14d9eb093&amp;color=0,0,0&amp;vtp=1&amp;bt=1&amp;bbb=1&amp;hb=1"/>
              <p:cNvSpPr/>
              <p:nvPr/>
            </p:nvSpPr>
            <p:spPr>
              <a:xfrm>
                <a:off x="832104" y="1512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我国古代劳动人民创造了璀璨的农耕文明.图（a）为《天工开物》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中描绘的利用耕牛整理田地的场景，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简化的物理模型如图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（b）所示，人站立的农具视为与水平地面平行的木板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，两条绳子相互平行且垂直于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木板边缘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.已知绳子与水平地面夹角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25.5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25.5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25.5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.当每条绳子拉力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时，人与木板沿直线匀速前进，在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内前进了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，求此过程中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14_1#002706d26?vop=1&amp;pid=14d9eb0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1620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4_3#002706d26?iti=1&amp;htil=1&amp;vop=1&amp;pid=14d9eb09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1760" y="3451544"/>
            <a:ext cx="1627632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14_4#002706d26?iti=2&amp;htil=1&amp;vop=1&amp;pid=14d9eb093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360" y="3241232"/>
            <a:ext cx="2551176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14_5#002706d26?iti=1&amp;htil=1&amp;vop=1&amp;pid=14d9eb093&amp;color=0,0,0&amp;vtp=1&amp;bbb=1"/>
          <p:cNvSpPr/>
          <p:nvPr/>
        </p:nvSpPr>
        <p:spPr>
          <a:xfrm>
            <a:off x="3032982" y="5425632"/>
            <a:ext cx="8651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图（a）</a:t>
            </a:r>
            <a:endParaRPr lang="en-US" altLang="zh-CN" sz="1800" dirty="0"/>
          </a:p>
        </p:txBody>
      </p:sp>
      <p:sp>
        <p:nvSpPr>
          <p:cNvPr id="6" name="QO_4_BD.14_6#002706d26?iti=2&amp;htil=1&amp;vop=1&amp;pid=14d9eb093&amp;color=0,0,0&amp;vtp=1&amp;bbb=1"/>
          <p:cNvSpPr/>
          <p:nvPr/>
        </p:nvSpPr>
        <p:spPr>
          <a:xfrm>
            <a:off x="8285829" y="5425632"/>
            <a:ext cx="88423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图（b）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3346</Words>
  <Application>Microsoft Office PowerPoint</Application>
  <PresentationFormat>宽屏</PresentationFormat>
  <Paragraphs>335</Paragraphs>
  <Slides>46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4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2025-10-29T07:02:59Z</dcterms:created>
  <dcterms:modified xsi:type="dcterms:W3CDTF">2025-10-29T07:07:18Z</dcterms:modified>
  <cp:category/>
  <cp:contentStatus/>
</cp:coreProperties>
</file>