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4233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b4bad1e46103c3b20938a#tid=6901acc72bf2270009e0857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高中物理 必修第二册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df=5bc7d130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上分点1 开普勒三大定律与万有引力的基本应用</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df=fe47c1f8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上分点2 万有引力测量天体质量</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df=3ef91814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上分点3 卫星的环绕规律</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28.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8.xml"/><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8.xml"/><Relationship Id="rId5" Type="http://schemas.openxmlformats.org/officeDocument/2006/relationships/image" Target="../media/image39.png"/><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0.xml"/><Relationship Id="rId1" Type="http://schemas.openxmlformats.org/officeDocument/2006/relationships/slideLayout" Target="../slideLayouts/slideLayout8.xml"/><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8.xml"/><Relationship Id="rId5" Type="http://schemas.openxmlformats.org/officeDocument/2006/relationships/image" Target="../media/image46.png"/><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8_1#a2e80c71e?vop=1&amp;pid=5bc7d1305&amp;color=0,0,0&amp;vtp=1&amp;bt=1&amp;bbb=1&amp;hb=1"/>
              <p:cNvSpPr/>
              <p:nvPr/>
            </p:nvSpPr>
            <p:spPr>
              <a:xfrm>
                <a:off x="832104" y="1512000"/>
                <a:ext cx="10533888" cy="21971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【解析】根据开普勒第二定律可知小行星甲在远日点的速度小于近日点的速度，故A错误</a:t>
                </a:r>
                <a:r>
                  <a:rPr lang="en-US" altLang="zh-CN" sz="1800" b="0" i="0">
                    <a:solidFill>
                      <a:srgbClr val="000000"/>
                    </a:solidFill>
                    <a:latin typeface="微软雅黑" pitchFamily="34" charset="0"/>
                    <a:ea typeface="微软雅黑" pitchFamily="34" charset="-122"/>
                    <a:cs typeface="微软雅黑" pitchFamily="34" charset="-120"/>
                  </a:rPr>
                  <a:t>；根据牛顿第二</a:t>
                </a: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定律有</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𝑚𝑎</m:t>
                    </m:r>
                  </m:oMath>
                </a14:m>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，所以小行星乙在远日点的加速度等于地球公转加速度，故B错误</a:t>
                </a:r>
                <a:r>
                  <a:rPr lang="en-US" altLang="zh-CN" sz="1800" b="0" i="0">
                    <a:solidFill>
                      <a:srgbClr val="000000"/>
                    </a:solidFill>
                    <a:latin typeface="微软雅黑" pitchFamily="34" charset="0"/>
                    <a:ea typeface="微软雅黑" pitchFamily="34" charset="-122"/>
                    <a:cs typeface="微软雅黑" pitchFamily="34" charset="-120"/>
                  </a:rPr>
                  <a:t>；根据</a:t>
                </a:r>
              </a:p>
              <a:p>
                <a:pPr latinLnBrk="1">
                  <a:lnSpc>
                    <a:spcPts val="5300"/>
                  </a:lnSpc>
                </a:pPr>
                <a:r>
                  <a:rPr lang="en-US" altLang="zh-CN" sz="1800" b="0" i="0">
                    <a:solidFill>
                      <a:srgbClr val="000000"/>
                    </a:solidFill>
                    <a:latin typeface="微软雅黑" pitchFamily="34" charset="0"/>
                    <a:ea typeface="微软雅黑" pitchFamily="34" charset="-122"/>
                    <a:cs typeface="微软雅黑" pitchFamily="34" charset="-120"/>
                  </a:rPr>
                  <a:t>开普勒第三定律有</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num>
                                  <m:den>
                                    <m:r>
                                      <a:rPr lang="en-US" altLang="zh-CN" sz="1800" b="0" i="0">
                                        <a:solidFill>
                                          <a:srgbClr val="000000"/>
                                        </a:solidFill>
                                        <a:latin typeface="Cambria Math" pitchFamily="34" charset="0"/>
                                        <a:ea typeface="Cambria Math" pitchFamily="34" charset="-122"/>
                                        <a:cs typeface="Cambria Math" pitchFamily="34" charset="-120"/>
                                      </a:rPr>
                                      <m:t>2</m:t>
                                    </m:r>
                                  </m:den>
                                </m:f>
                              </m:e>
                            </m:d>
                          </m:e>
                          <m:sup>
                            <m:r>
                              <a:rPr lang="en-US" altLang="zh-CN" sz="1800" b="0" i="0">
                                <a:solidFill>
                                  <a:srgbClr val="000000"/>
                                </a:solidFill>
                                <a:latin typeface="Cambria Math" pitchFamily="34" charset="0"/>
                                <a:ea typeface="Cambria Math" pitchFamily="34" charset="-122"/>
                                <a:cs typeface="Cambria Math" pitchFamily="34" charset="-120"/>
                              </a:rPr>
                              <m:t>3</m:t>
                            </m:r>
                          </m:sup>
                        </m:s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num>
                                  <m:den>
                                    <m:r>
                                      <a:rPr lang="en-US" altLang="zh-CN" sz="1800" b="0" i="0">
                                        <a:solidFill>
                                          <a:srgbClr val="000000"/>
                                        </a:solidFill>
                                        <a:latin typeface="Cambria Math" pitchFamily="34" charset="0"/>
                                        <a:ea typeface="Cambria Math" pitchFamily="34" charset="-122"/>
                                        <a:cs typeface="Cambria Math" pitchFamily="34" charset="-120"/>
                                      </a:rPr>
                                      <m:t>2</m:t>
                                    </m:r>
                                  </m:den>
                                </m:f>
                              </m:e>
                            </m:d>
                          </m:e>
                          <m:sup>
                            <m:r>
                              <a:rPr lang="en-US" altLang="zh-CN" sz="1800" b="0" i="0">
                                <a:solidFill>
                                  <a:srgbClr val="000000"/>
                                </a:solidFill>
                                <a:latin typeface="Cambria Math" pitchFamily="34" charset="0"/>
                                <a:ea typeface="Cambria Math" pitchFamily="34" charset="-122"/>
                                <a:cs typeface="Cambria Math" pitchFamily="34" charset="-120"/>
                              </a:rPr>
                              <m:t>3</m:t>
                            </m:r>
                          </m:sup>
                        </m:s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oMath>
                </a14:m>
                <a:r>
                  <a:rPr lang="en-US" altLang="zh-CN" sz="1800" b="0" i="0" dirty="0">
                    <a:solidFill>
                      <a:srgbClr val="000000"/>
                    </a:solidFill>
                    <a:latin typeface="微软雅黑" pitchFamily="34" charset="0"/>
                    <a:ea typeface="微软雅黑" pitchFamily="34" charset="-122"/>
                    <a:cs typeface="微软雅黑" pitchFamily="34" charset="-120"/>
                  </a:rPr>
                  <a:t>，小行星甲与乙的运行周期之比</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2</m:t>
                            </m:r>
                          </m:sub>
                        </m:sSub>
                      </m:den>
                    </m:f>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e>
                                </m:d>
                              </m:e>
                              <m:sup>
                                <m:r>
                                  <a:rPr lang="en-US" altLang="zh-CN" sz="1800" b="0" i="0">
                                    <a:solidFill>
                                      <a:srgbClr val="000000"/>
                                    </a:solidFill>
                                    <a:latin typeface="Cambria Math" pitchFamily="34" charset="0"/>
                                    <a:ea typeface="Cambria Math" pitchFamily="34" charset="-122"/>
                                    <a:cs typeface="Cambria Math" pitchFamily="34" charset="-120"/>
                                  </a:rPr>
                                  <m:t>3</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e>
                                </m:d>
                              </m:e>
                              <m:sup>
                                <m:r>
                                  <a:rPr lang="en-US" altLang="zh-CN" sz="1800" b="0" i="0">
                                    <a:solidFill>
                                      <a:srgbClr val="000000"/>
                                    </a:solidFill>
                                    <a:latin typeface="Cambria Math" pitchFamily="34" charset="0"/>
                                    <a:ea typeface="Cambria Math" pitchFamily="34" charset="-122"/>
                                    <a:cs typeface="Cambria Math" pitchFamily="34" charset="-120"/>
                                  </a:rPr>
                                  <m:t>3</m:t>
                                </m:r>
                              </m:sup>
                            </m:sSup>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，甲</a:t>
                </a:r>
                <a:r>
                  <a:rPr lang="en-US" altLang="zh-CN" sz="1800" b="0" i="0">
                    <a:solidFill>
                      <a:srgbClr val="000000"/>
                    </a:solidFill>
                    <a:latin typeface="微软雅黑" pitchFamily="34" charset="0"/>
                    <a:ea typeface="微软雅黑" pitchFamily="34" charset="-122"/>
                    <a:cs typeface="微软雅黑" pitchFamily="34" charset="-120"/>
                  </a:rPr>
                  <a:t>、乙两星从远日点到</a:t>
                </a:r>
              </a:p>
              <a:p>
                <a:pPr latinLnBrk="1">
                  <a:lnSpc>
                    <a:spcPts val="5300"/>
                  </a:lnSpc>
                </a:pPr>
                <a:r>
                  <a:rPr lang="en-US" altLang="zh-CN" b="0" i="0">
                    <a:solidFill>
                      <a:srgbClr val="000000"/>
                    </a:solidFill>
                    <a:latin typeface="微软雅黑" pitchFamily="34" charset="0"/>
                    <a:ea typeface="微软雅黑" pitchFamily="34" charset="-122"/>
                    <a:cs typeface="微软雅黑" pitchFamily="34" charset="-120"/>
                  </a:rPr>
                  <a:t>近日点的时间之比</a:t>
                </a: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𝑡</m:t>
                            </m:r>
                          </m:e>
                          <m:sub>
                            <m:r>
                              <a:rPr lang="en-US" altLang="zh-CN" b="0" i="0">
                                <a:solidFill>
                                  <a:srgbClr val="000000"/>
                                </a:solidFill>
                                <a:latin typeface="Cambria Math" pitchFamily="34" charset="0"/>
                                <a:ea typeface="Cambria Math" pitchFamily="34" charset="-122"/>
                                <a:cs typeface="Cambria Math" pitchFamily="34" charset="-120"/>
                              </a:rPr>
                              <m:t>1</m:t>
                            </m:r>
                          </m:sub>
                        </m:sSub>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𝑡</m:t>
                            </m:r>
                          </m:e>
                          <m:sub>
                            <m:r>
                              <a:rPr lang="en-US" altLang="zh-CN" b="0" i="0">
                                <a:solidFill>
                                  <a:srgbClr val="000000"/>
                                </a:solidFill>
                                <a:latin typeface="Cambria Math" pitchFamily="34" charset="0"/>
                                <a:ea typeface="Cambria Math" pitchFamily="34" charset="-122"/>
                                <a:cs typeface="Cambria Math" pitchFamily="34" charset="-120"/>
                              </a:rPr>
                              <m:t>2</m:t>
                            </m:r>
                          </m:sub>
                        </m:sSub>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1</m:t>
                            </m:r>
                          </m:sub>
                        </m:sSub>
                      </m:num>
                      <m:den>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2</m:t>
                            </m:r>
                          </m:sub>
                        </m:sSub>
                      </m:den>
                    </m:f>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𝑅</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𝑅</m:t>
                                    </m:r>
                                  </m:e>
                                </m:d>
                              </m:e>
                              <m:sup>
                                <m:r>
                                  <a:rPr lang="en-US" altLang="zh-CN" b="0" i="0">
                                    <a:solidFill>
                                      <a:srgbClr val="000000"/>
                                    </a:solidFill>
                                    <a:latin typeface="Cambria Math" pitchFamily="34" charset="0"/>
                                    <a:ea typeface="Cambria Math" pitchFamily="34" charset="-122"/>
                                    <a:cs typeface="Cambria Math" pitchFamily="34" charset="-120"/>
                                  </a:rPr>
                                  <m:t>3</m:t>
                                </m:r>
                              </m:sup>
                            </m:sSup>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𝑅</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𝑅</m:t>
                                    </m:r>
                                  </m:e>
                                </m:d>
                              </m:e>
                              <m:sup>
                                <m:r>
                                  <a:rPr lang="en-US" altLang="zh-CN" b="0" i="0">
                                    <a:solidFill>
                                      <a:srgbClr val="000000"/>
                                    </a:solidFill>
                                    <a:latin typeface="Cambria Math" pitchFamily="34" charset="0"/>
                                    <a:ea typeface="Cambria Math" pitchFamily="34" charset="-122"/>
                                    <a:cs typeface="Cambria Math" pitchFamily="34" charset="-120"/>
                                  </a:rPr>
                                  <m:t>3</m:t>
                                </m:r>
                              </m:sup>
                            </m:sSup>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，故C错误，D正确.</a:t>
                </a:r>
                <a:endParaRPr lang="en-US" altLang="zh-CN" dirty="0"/>
              </a:p>
            </p:txBody>
          </p:sp>
        </mc:Choice>
        <mc:Fallback>
          <p:sp>
            <p:nvSpPr>
              <p:cNvPr id="2" name="QC_4_AS.18_1#a2e80c71e?vop=1&amp;pid=5bc7d1305&amp;color=0,0,0&amp;vtp=1&amp;bt=1&amp;bbb=1&amp;hb=1"/>
              <p:cNvSpPr>
                <a:spLocks noRot="1" noChangeAspect="1" noMove="1" noResize="1" noEditPoints="1" noAdjustHandles="1" noChangeArrowheads="1" noChangeShapeType="1" noTextEdit="1"/>
              </p:cNvSpPr>
              <p:nvPr/>
            </p:nvSpPr>
            <p:spPr>
              <a:xfrm>
                <a:off x="832104" y="1512000"/>
                <a:ext cx="10533888" cy="2197100"/>
              </a:xfrm>
              <a:prstGeom prst="rect">
                <a:avLst/>
              </a:prstGeom>
              <a:blipFill>
                <a:blip r:embed="rId3"/>
                <a:stretch>
                  <a:fillRect l="-1389" r="-694" b="-278"/>
                </a:stretch>
              </a:blipFill>
              <a:ln/>
            </p:spPr>
            <p:txBody>
              <a:bodyPr/>
              <a:lstStyle/>
              <a:p>
                <a:r>
                  <a:rPr lang="zh-CN" altLang="en-US">
                    <a:noFill/>
                  </a:rPr>
                  <a:t> </a:t>
                </a:r>
              </a:p>
            </p:txBody>
          </p:sp>
        </mc:Fallback>
      </mc:AlternateContent>
      <p:sp>
        <p:nvSpPr>
          <p:cNvPr id="3" name="QC_4_EX.19_1#a2e80c71e?vop=1&amp;pid=5bc7d1305&amp;color=0,0,0&amp;vtp=1&amp;bbb=1&amp;hb=1"/>
          <p:cNvSpPr/>
          <p:nvPr/>
        </p:nvSpPr>
        <p:spPr>
          <a:xfrm>
            <a:off x="832104" y="3719514"/>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一题多解</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小行星甲在同一轨道运行时机械能守恒</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由于远日点的引力势能大</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所以远日点的动能小</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小</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行星甲在远日点的速度小于近日点的速度</a:t>
            </a:r>
            <a:r>
              <a:rPr lang="en-US" altLang="zh-CN" b="0" i="0" dirty="0">
                <a:solidFill>
                  <a:srgbClr val="000000"/>
                </a:solidFill>
                <a:latin typeface="微软雅黑" pitchFamily="34" charset="0"/>
                <a:ea typeface="微软雅黑" pitchFamily="34" charset="-122"/>
                <a:cs typeface="微软雅黑" pitchFamily="34" charset="-120"/>
              </a:rPr>
              <a:t>，故A错误.</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0_1#68d29e3f3?vop=1&amp;pid=fe47c1f86&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天文学家发现，在太阳系外的一颗红矮星有两颗行星绕其运行，其中行星</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GJ</m:t>
                    </m:r>
                    <m:r>
                      <a:rPr lang="en-US" altLang="zh-CN" sz="1800" b="0" i="0">
                        <a:solidFill>
                          <a:srgbClr val="000000"/>
                        </a:solidFill>
                        <a:latin typeface="Cambria Math" pitchFamily="34" charset="0"/>
                        <a:ea typeface="Cambria Math" pitchFamily="34" charset="-122"/>
                        <a:cs typeface="Cambria Math" pitchFamily="34" charset="-120"/>
                      </a:rPr>
                      <m:t>1002</m:t>
                    </m:r>
                    <m:r>
                      <m:rPr>
                        <m:sty m:val="p"/>
                      </m:rPr>
                      <a:rPr lang="en-US" altLang="zh-CN" sz="1800" b="0" i="0">
                        <a:solidFill>
                          <a:srgbClr val="000000"/>
                        </a:solidFill>
                        <a:latin typeface="Cambria Math" pitchFamily="34" charset="0"/>
                        <a:ea typeface="Cambria Math" pitchFamily="34" charset="-122"/>
                        <a:cs typeface="Cambria Math" pitchFamily="34" charset="-120"/>
                      </a:rPr>
                      <m:t>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的轨道近似为圆</a:t>
                </a:r>
                <a:r>
                  <a:rPr lang="en-US" altLang="zh-CN" sz="1800" b="0" i="0">
                    <a:solidFill>
                      <a:srgbClr val="000000"/>
                    </a:solidFill>
                    <a:latin typeface="微软雅黑" pitchFamily="34" charset="0"/>
                    <a:ea typeface="微软雅黑" pitchFamily="34" charset="-122"/>
                    <a:cs typeface="微软雅黑" pitchFamily="34" charset="-120"/>
                  </a:rPr>
                  <a:t>，轨</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道半径约为日地距离的</a:t>
                </a:r>
                <a:r>
                  <a:rPr lang="en-US" altLang="zh-CN" b="0" i="0" dirty="0">
                    <a:solidFill>
                      <a:srgbClr val="000000"/>
                    </a:solidFill>
                    <a:latin typeface="微软雅黑" pitchFamily="34" charset="0"/>
                    <a:ea typeface="微软雅黑" pitchFamily="34" charset="-122"/>
                    <a:cs typeface="微软雅黑" pitchFamily="34" charset="-120"/>
                  </a:rPr>
                  <a:t>0.07倍，周期约为0.06年，</a:t>
                </a:r>
                <a:r>
                  <a:rPr lang="en-US" altLang="zh-CN" b="0" i="0">
                    <a:solidFill>
                      <a:srgbClr val="000000"/>
                    </a:solidFill>
                    <a:latin typeface="微软雅黑" pitchFamily="34" charset="0"/>
                    <a:ea typeface="微软雅黑" pitchFamily="34" charset="-122"/>
                    <a:cs typeface="微软雅黑" pitchFamily="34" charset="-120"/>
                  </a:rPr>
                  <a:t>则这颗红矮星的质量约为太阳质量的(</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20_1#68d29e3f3?vop=1&amp;pid=fe47c1f86&amp;color=0,0,0&amp;vtp=1&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r="-1100" b="-19048"/>
                </a:stretch>
              </a:blipFill>
              <a:ln/>
            </p:spPr>
            <p:txBody>
              <a:bodyPr/>
              <a:lstStyle/>
              <a:p>
                <a:r>
                  <a:rPr lang="zh-CN" altLang="en-US">
                    <a:noFill/>
                  </a:rPr>
                  <a:t> </a:t>
                </a:r>
              </a:p>
            </p:txBody>
          </p:sp>
        </mc:Fallback>
      </mc:AlternateContent>
      <p:sp>
        <p:nvSpPr>
          <p:cNvPr id="3" name="QC_4_AN.21_1#68d29e3f3.bracket?vop=1&amp;pid=fe47c1f86&amp;color=0,0,0&amp;vpa=7&amp;vtp=1"/>
          <p:cNvSpPr/>
          <p:nvPr/>
        </p:nvSpPr>
        <p:spPr>
          <a:xfrm>
            <a:off x="9699085"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sp>
        <p:nvSpPr>
          <p:cNvPr id="4" name="QC_4_BD.20_2#68d29e3f3.choices?vop=1&amp;pid=fe47c1f86&amp;color=0,0,0&amp;vtp=1&amp;bbb=1"/>
          <p:cNvSpPr/>
          <p:nvPr/>
        </p:nvSpPr>
        <p:spPr>
          <a:xfrm>
            <a:off x="832104" y="2324990"/>
            <a:ext cx="10533888" cy="360680"/>
          </a:xfrm>
          <a:prstGeom prst="rect">
            <a:avLst/>
          </a:prstGeom>
          <a:noFill/>
          <a:ln/>
        </p:spPr>
        <p:txBody>
          <a:bodyPr wrap="none" lIns="0" tIns="0" rIns="0" bIns="0" rtlCol="0" anchor="t"/>
          <a:lstStyle/>
          <a:p>
            <a:pPr latinLnBrk="1">
              <a:lnSpc>
                <a:spcPts val="3200"/>
              </a:lnSpc>
              <a:tabLst>
                <a:tab pos="2833497" algn="l"/>
                <a:tab pos="5374894" algn="l"/>
                <a:tab pos="78654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0.001倍</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0.1倍</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10倍</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000倍</a:t>
            </a:r>
            <a:endParaRPr lang="en-US" altLang="zh-CN" sz="1800" dirty="0"/>
          </a:p>
        </p:txBody>
      </p:sp>
      <mc:AlternateContent xmlns:mc="http://schemas.openxmlformats.org/markup-compatibility/2006">
        <mc:Choice xmlns:a14="http://schemas.microsoft.com/office/drawing/2010/main" Requires="a14">
          <p:sp>
            <p:nvSpPr>
              <p:cNvPr id="5" name="QC_4_AS.22_1#68d29e3f3?vop=1&amp;pid=fe47c1f86&amp;color=0,0,0&amp;vtp=1&amp;bbb=1&amp;hb=1"/>
              <p:cNvSpPr/>
              <p:nvPr/>
            </p:nvSpPr>
            <p:spPr>
              <a:xfrm>
                <a:off x="832104" y="2698307"/>
                <a:ext cx="10533888" cy="9779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【解析】设行星质量为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,轨道半径为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,周期为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，红矮星质量为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𝑀</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，由万有引力提供向心力有</a:t>
                </a:r>
              </a:p>
              <a:p>
                <a:pPr latinLnBrk="1">
                  <a:lnSpc>
                    <a:spcPts val="4400"/>
                  </a:lnSpc>
                </a:pP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𝐺</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𝑀</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𝑚</m:t>
                        </m:r>
                      </m:num>
                      <m:den>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1</m:t>
                            </m:r>
                          </m:sub>
                          <m:sup>
                            <m:r>
                              <a:rPr lang="en-US" altLang="zh-CN" b="0" i="0">
                                <a:solidFill>
                                  <a:srgbClr val="000000"/>
                                </a:solidFill>
                                <a:latin typeface="Cambria Math" pitchFamily="34" charset="0"/>
                                <a:ea typeface="Cambria Math" pitchFamily="34" charset="-122"/>
                                <a:cs typeface="Cambria Math" pitchFamily="34" charset="-120"/>
                              </a:rPr>
                              <m:t>2</m:t>
                            </m:r>
                          </m:sup>
                        </m:sSubSup>
                      </m:den>
                    </m:f>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r>
                                  <m:rPr>
                                    <m:sty m:val="p"/>
                                  </m:rPr>
                                  <a:rPr lang="en-US" altLang="zh-CN" b="0" i="0">
                                    <a:solidFill>
                                      <a:srgbClr val="000000"/>
                                    </a:solidFill>
                                    <a:latin typeface="Cambria Math" pitchFamily="34" charset="0"/>
                                    <a:ea typeface="Cambria Math" pitchFamily="34" charset="-122"/>
                                    <a:cs typeface="Cambria Math" pitchFamily="34" charset="-120"/>
                                  </a:rPr>
                                  <m:t>π</m:t>
                                </m:r>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1</m:t>
                                    </m:r>
                                  </m:sub>
                                </m:sSub>
                              </m:den>
                            </m:f>
                          </m:e>
                        </m:d>
                      </m:e>
                      <m:sup>
                        <m:r>
                          <a:rPr lang="en-US" altLang="zh-CN" b="0" i="0">
                            <a:solidFill>
                              <a:srgbClr val="000000"/>
                            </a:solidFill>
                            <a:latin typeface="Cambria Math" pitchFamily="34" charset="0"/>
                            <a:ea typeface="Cambria Math" pitchFamily="34" charset="-122"/>
                            <a:cs typeface="Cambria Math" pitchFamily="34" charset="-120"/>
                          </a:rPr>
                          <m:t>2</m:t>
                        </m:r>
                      </m:sup>
                    </m:sSup>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1</m:t>
                        </m:r>
                      </m:sub>
                    </m:sSub>
                  </m:oMath>
                </a14:m>
                <a:r>
                  <a:rPr lang="en-US" altLang="zh-CN"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𝑀</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π</m:t>
                            </m:r>
                          </m:e>
                          <m:sup>
                            <m:r>
                              <a:rPr lang="en-US" altLang="zh-CN" b="0" i="0">
                                <a:solidFill>
                                  <a:srgbClr val="000000"/>
                                </a:solidFill>
                                <a:latin typeface="Cambria Math" pitchFamily="34" charset="0"/>
                                <a:ea typeface="Cambria Math" pitchFamily="34" charset="-122"/>
                                <a:cs typeface="Cambria Math" pitchFamily="34" charset="-120"/>
                              </a:rPr>
                              <m:t>2</m:t>
                            </m:r>
                          </m:sup>
                        </m:sSup>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1</m:t>
                            </m:r>
                          </m:sub>
                          <m:sup>
                            <m:r>
                              <a:rPr lang="en-US" altLang="zh-CN" b="0" i="0">
                                <a:solidFill>
                                  <a:srgbClr val="000000"/>
                                </a:solidFill>
                                <a:latin typeface="Cambria Math" pitchFamily="34" charset="0"/>
                                <a:ea typeface="Cambria Math" pitchFamily="34" charset="-122"/>
                                <a:cs typeface="Cambria Math" pitchFamily="34" charset="-120"/>
                              </a:rPr>
                              <m:t>3</m:t>
                            </m:r>
                          </m:sup>
                        </m:sSubSup>
                      </m:num>
                      <m:den>
                        <m:r>
                          <a:rPr lang="en-US" altLang="zh-CN" b="0" i="0">
                            <a:solidFill>
                              <a:srgbClr val="000000"/>
                            </a:solidFill>
                            <a:latin typeface="Cambria Math" pitchFamily="34" charset="0"/>
                            <a:ea typeface="Cambria Math" pitchFamily="34" charset="-122"/>
                            <a:cs typeface="Cambria Math" pitchFamily="34" charset="-120"/>
                          </a:rPr>
                          <m:t>𝐺</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1</m:t>
                            </m:r>
                          </m:sub>
                          <m:sup>
                            <m:r>
                              <a:rPr lang="en-US" altLang="zh-CN" b="0" i="0">
                                <a:solidFill>
                                  <a:srgbClr val="000000"/>
                                </a:solidFill>
                                <a:latin typeface="Cambria Math" pitchFamily="34" charset="0"/>
                                <a:ea typeface="Cambria Math" pitchFamily="34" charset="-122"/>
                                <a:cs typeface="Cambria Math" pitchFamily="34" charset="-120"/>
                              </a:rPr>
                              <m:t>2</m:t>
                            </m:r>
                          </m:sup>
                        </m:sSubSup>
                      </m:den>
                    </m:f>
                  </m:oMath>
                </a14:m>
                <a:r>
                  <a:rPr lang="en-US" altLang="zh-CN" b="0" i="0" dirty="0">
                    <a:solidFill>
                      <a:srgbClr val="000000"/>
                    </a:solidFill>
                    <a:latin typeface="微软雅黑" pitchFamily="34" charset="0"/>
                    <a:ea typeface="微软雅黑" pitchFamily="34" charset="-122"/>
                    <a:cs typeface="微软雅黑" pitchFamily="34" charset="-120"/>
                  </a:rPr>
                  <a:t>，同理可得太阳质量</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𝑀</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π</m:t>
                            </m:r>
                          </m:e>
                          <m:sup>
                            <m:r>
                              <a:rPr lang="en-US" altLang="zh-CN" b="0" i="0">
                                <a:solidFill>
                                  <a:srgbClr val="000000"/>
                                </a:solidFill>
                                <a:latin typeface="Cambria Math" pitchFamily="34" charset="0"/>
                                <a:ea typeface="Cambria Math" pitchFamily="34" charset="-122"/>
                                <a:cs typeface="Cambria Math" pitchFamily="34" charset="-120"/>
                              </a:rPr>
                              <m:t>2</m:t>
                            </m:r>
                          </m:sup>
                        </m:sSup>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2</m:t>
                            </m:r>
                          </m:sub>
                          <m:sup>
                            <m:r>
                              <a:rPr lang="en-US" altLang="zh-CN" b="0" i="0">
                                <a:solidFill>
                                  <a:srgbClr val="000000"/>
                                </a:solidFill>
                                <a:latin typeface="Cambria Math" pitchFamily="34" charset="0"/>
                                <a:ea typeface="Cambria Math" pitchFamily="34" charset="-122"/>
                                <a:cs typeface="Cambria Math" pitchFamily="34" charset="-120"/>
                              </a:rPr>
                              <m:t>3</m:t>
                            </m:r>
                          </m:sup>
                        </m:sSubSup>
                      </m:num>
                      <m:den>
                        <m:r>
                          <a:rPr lang="en-US" altLang="zh-CN" b="0" i="0">
                            <a:solidFill>
                              <a:srgbClr val="000000"/>
                            </a:solidFill>
                            <a:latin typeface="Cambria Math" pitchFamily="34" charset="0"/>
                            <a:ea typeface="Cambria Math" pitchFamily="34" charset="-122"/>
                            <a:cs typeface="Cambria Math" pitchFamily="34" charset="-120"/>
                          </a:rPr>
                          <m:t>𝐺</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2</m:t>
                            </m:r>
                          </m:sub>
                          <m:sup>
                            <m:r>
                              <a:rPr lang="en-US" altLang="zh-CN" b="0" i="0">
                                <a:solidFill>
                                  <a:srgbClr val="000000"/>
                                </a:solidFill>
                                <a:latin typeface="Cambria Math" pitchFamily="34" charset="0"/>
                                <a:ea typeface="Cambria Math" pitchFamily="34" charset="-122"/>
                                <a:cs typeface="Cambria Math" pitchFamily="34" charset="-120"/>
                              </a:rPr>
                              <m:t>2</m:t>
                            </m:r>
                          </m:sup>
                        </m:sSubSup>
                      </m:den>
                    </m:f>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𝑀</m:t>
                            </m:r>
                          </m:e>
                          <m:sub>
                            <m:r>
                              <a:rPr lang="en-US" altLang="zh-CN" b="0" i="0">
                                <a:solidFill>
                                  <a:srgbClr val="000000"/>
                                </a:solidFill>
                                <a:latin typeface="Cambria Math" pitchFamily="34" charset="0"/>
                                <a:ea typeface="Cambria Math" pitchFamily="34" charset="-122"/>
                                <a:cs typeface="Cambria Math" pitchFamily="34" charset="-120"/>
                              </a:rPr>
                              <m:t>1</m:t>
                            </m:r>
                          </m:sub>
                        </m:sSub>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𝑀</m:t>
                            </m:r>
                          </m:e>
                          <m:sub>
                            <m:r>
                              <a:rPr lang="en-US" altLang="zh-CN" b="0" i="0">
                                <a:solidFill>
                                  <a:srgbClr val="000000"/>
                                </a:solidFill>
                                <a:latin typeface="Cambria Math" pitchFamily="34" charset="0"/>
                                <a:ea typeface="Cambria Math" pitchFamily="34" charset="-122"/>
                                <a:cs typeface="Cambria Math" pitchFamily="34" charset="-120"/>
                              </a:rPr>
                              <m:t>2</m:t>
                            </m:r>
                          </m:sub>
                        </m:sSub>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1</m:t>
                            </m:r>
                          </m:sub>
                          <m:sup>
                            <m:r>
                              <a:rPr lang="en-US" altLang="zh-CN" b="0" i="0">
                                <a:solidFill>
                                  <a:srgbClr val="000000"/>
                                </a:solidFill>
                                <a:latin typeface="Cambria Math" pitchFamily="34" charset="0"/>
                                <a:ea typeface="Cambria Math" pitchFamily="34" charset="-122"/>
                                <a:cs typeface="Cambria Math" pitchFamily="34" charset="-120"/>
                              </a:rPr>
                              <m:t>3</m:t>
                            </m:r>
                          </m:sup>
                        </m:sSubSup>
                      </m:num>
                      <m:den>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2</m:t>
                            </m:r>
                          </m:sub>
                          <m:sup>
                            <m:r>
                              <a:rPr lang="en-US" altLang="zh-CN" b="0" i="0">
                                <a:solidFill>
                                  <a:srgbClr val="000000"/>
                                </a:solidFill>
                                <a:latin typeface="Cambria Math" pitchFamily="34" charset="0"/>
                                <a:ea typeface="Cambria Math" pitchFamily="34" charset="-122"/>
                                <a:cs typeface="Cambria Math" pitchFamily="34" charset="-120"/>
                              </a:rPr>
                              <m:t>3</m:t>
                            </m:r>
                          </m:sup>
                        </m:sSubSup>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2</m:t>
                            </m:r>
                          </m:sub>
                          <m:sup>
                            <m:r>
                              <a:rPr lang="en-US" altLang="zh-CN" b="0" i="0">
                                <a:solidFill>
                                  <a:srgbClr val="000000"/>
                                </a:solidFill>
                                <a:latin typeface="Cambria Math" pitchFamily="34" charset="0"/>
                                <a:ea typeface="Cambria Math" pitchFamily="34" charset="-122"/>
                                <a:cs typeface="Cambria Math" pitchFamily="34" charset="-120"/>
                              </a:rPr>
                              <m:t>2</m:t>
                            </m:r>
                          </m:sup>
                        </m:sSubSup>
                      </m:num>
                      <m:den>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1</m:t>
                            </m:r>
                          </m:sub>
                          <m:sup>
                            <m:r>
                              <a:rPr lang="en-US" altLang="zh-CN" b="0" i="0">
                                <a:solidFill>
                                  <a:srgbClr val="000000"/>
                                </a:solidFill>
                                <a:latin typeface="Cambria Math" pitchFamily="34" charset="0"/>
                                <a:ea typeface="Cambria Math" pitchFamily="34" charset="-122"/>
                                <a:cs typeface="Cambria Math" pitchFamily="34" charset="-120"/>
                              </a:rPr>
                              <m:t>2</m:t>
                            </m:r>
                          </m:sup>
                        </m:sSubSup>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0.07</m:t>
                                </m:r>
                              </m:e>
                            </m:d>
                          </m:e>
                          <m:sup>
                            <m:r>
                              <a:rPr lang="en-US" altLang="zh-CN" b="0" i="0">
                                <a:solidFill>
                                  <a:srgbClr val="000000"/>
                                </a:solidFill>
                                <a:latin typeface="Cambria Math" pitchFamily="34" charset="0"/>
                                <a:ea typeface="Cambria Math" pitchFamily="34" charset="-122"/>
                                <a:cs typeface="Cambria Math" pitchFamily="34" charset="-120"/>
                              </a:rPr>
                              <m:t>3</m:t>
                            </m:r>
                          </m:sup>
                        </m:sSup>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0.06</m:t>
                                </m:r>
                              </m:e>
                            </m:d>
                          </m:e>
                          <m:sup>
                            <m:r>
                              <a:rPr lang="en-US" altLang="zh-CN" b="0" i="0">
                                <a:solidFill>
                                  <a:srgbClr val="000000"/>
                                </a:solidFill>
                                <a:latin typeface="Cambria Math" pitchFamily="34" charset="0"/>
                                <a:ea typeface="Cambria Math" pitchFamily="34" charset="-122"/>
                                <a:cs typeface="Cambria Math" pitchFamily="34" charset="-120"/>
                              </a:rPr>
                              <m:t>2</m:t>
                            </m:r>
                          </m:sup>
                        </m:sSup>
                      </m:den>
                    </m:f>
                    <m:r>
                      <a:rPr lang="en-US" altLang="zh-CN" b="0" i="0">
                        <a:solidFill>
                          <a:srgbClr val="000000"/>
                        </a:solidFill>
                        <a:latin typeface="Cambria Math" pitchFamily="34" charset="0"/>
                        <a:ea typeface="Cambria Math" pitchFamily="34" charset="-122"/>
                        <a:cs typeface="Cambria Math" pitchFamily="34" charset="-120"/>
                      </a:rPr>
                      <m:t>≈0.1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，故B正确.</a:t>
                </a:r>
                <a:endParaRPr lang="en-US" altLang="zh-CN" dirty="0"/>
              </a:p>
            </p:txBody>
          </p:sp>
        </mc:Choice>
        <mc:Fallback>
          <p:sp>
            <p:nvSpPr>
              <p:cNvPr id="5" name="QC_4_AS.22_1#68d29e3f3?vop=1&amp;pid=fe47c1f86&amp;color=0,0,0&amp;vtp=1&amp;bbb=1&amp;hb=1"/>
              <p:cNvSpPr>
                <a:spLocks noRot="1" noChangeAspect="1" noMove="1" noResize="1" noEditPoints="1" noAdjustHandles="1" noChangeArrowheads="1" noChangeShapeType="1" noTextEdit="1"/>
              </p:cNvSpPr>
              <p:nvPr/>
            </p:nvSpPr>
            <p:spPr>
              <a:xfrm>
                <a:off x="832104" y="2698307"/>
                <a:ext cx="10533888" cy="977900"/>
              </a:xfrm>
              <a:prstGeom prst="rect">
                <a:avLst/>
              </a:prstGeom>
              <a:blipFill>
                <a:blip r:embed="rId4"/>
                <a:stretch>
                  <a:fillRect l="-1389" r="-1389" b="-375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4_BD.23_1#590fa8077?vop=1&amp;pid=3ef918141&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甲、乙两行星绕某恒星做圆周运动，甲的轨道半径比乙的小.忽略两行星之间的万有引力作用</a:t>
            </a:r>
            <a:r>
              <a:rPr lang="en-US" altLang="zh-CN" sz="1800" b="0" i="0">
                <a:solidFill>
                  <a:srgbClr val="000000"/>
                </a:solidFill>
                <a:latin typeface="微软雅黑" pitchFamily="34" charset="0"/>
                <a:ea typeface="微软雅黑" pitchFamily="34" charset="-122"/>
                <a:cs typeface="微软雅黑" pitchFamily="34" charset="-120"/>
              </a:rPr>
              <a:t>，下列说</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3" name="QC_4_AN.24_1#590fa8077.bracket?vop=1&amp;pid=3ef918141&amp;color=0,0,0&amp;vpa=8&amp;vtp=1"/>
          <p:cNvSpPr/>
          <p:nvPr/>
        </p:nvSpPr>
        <p:spPr>
          <a:xfrm>
            <a:off x="2158460"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sp>
        <p:nvSpPr>
          <p:cNvPr id="4" name="QC_4_BD.23_2#590fa8077.choices?vop=1&amp;pid=3ef918141&amp;color=0,0,0&amp;vtp=1&amp;bbb=1"/>
          <p:cNvSpPr/>
          <p:nvPr/>
        </p:nvSpPr>
        <p:spPr>
          <a:xfrm>
            <a:off x="832104" y="2330007"/>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甲运动的周期比乙的小</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甲运动的线速度比乙的小</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甲运动的角速度比乙的小</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甲运动的向心加速度比乙的小</a:t>
            </a:r>
            <a:endParaRPr lang="en-US" altLang="zh-CN" sz="1800" dirty="0"/>
          </a:p>
        </p:txBody>
      </p:sp>
      <mc:AlternateContent xmlns:mc="http://schemas.openxmlformats.org/markup-compatibility/2006">
        <mc:Choice xmlns:a14="http://schemas.microsoft.com/office/drawing/2010/main" Requires="a14">
          <p:sp>
            <p:nvSpPr>
              <p:cNvPr id="5" name="QC_4_AS.25_1#590fa8077?vop=1&amp;pid=3ef918141&amp;color=0,0,0&amp;vtp=1&amp;bbb=1&amp;hb=1"/>
              <p:cNvSpPr/>
              <p:nvPr/>
            </p:nvSpPr>
            <p:spPr>
              <a:xfrm>
                <a:off x="832104" y="3102802"/>
                <a:ext cx="10533888" cy="899414"/>
              </a:xfrm>
              <a:prstGeom prst="rect">
                <a:avLst/>
              </a:prstGeom>
              <a:noFill/>
              <a:ln/>
            </p:spPr>
            <p:txBody>
              <a:bodyPr wrap="none" lIns="0" tIns="0" rIns="0" bIns="0" rtlCol="0" anchor="t"/>
              <a:lstStyle/>
              <a:p>
                <a:pPr algn="l" latinLnBrk="1">
                  <a:lnSpc>
                    <a:spcPts val="4100"/>
                  </a:lnSpc>
                </a:pPr>
                <a:r>
                  <a:rPr lang="en-US" altLang="zh-CN" sz="1800" b="0" i="0" dirty="0">
                    <a:solidFill>
                      <a:srgbClr val="000000"/>
                    </a:solidFill>
                    <a:latin typeface="微软雅黑" pitchFamily="34" charset="0"/>
                    <a:ea typeface="微软雅黑" pitchFamily="34" charset="-122"/>
                    <a:cs typeface="微软雅黑" pitchFamily="34" charset="-120"/>
                  </a:rPr>
                  <a:t>【解析】由题意可知，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aseline="-10000">
                            <a:solidFill>
                              <a:srgbClr val="000000"/>
                            </a:solidFill>
                            <a:latin typeface="Cambria Math" panose="02040503050406030204" pitchFamily="18" charset="0"/>
                          </a:rPr>
                          <m:t>甲</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aseline="-10000">
                            <a:solidFill>
                              <a:srgbClr val="000000"/>
                            </a:solidFill>
                            <a:latin typeface="Cambria Math" panose="02040503050406030204" pitchFamily="18" charset="0"/>
                          </a:rPr>
                          <m:t>乙</m:t>
                        </m:r>
                      </m:sub>
                    </m:sSub>
                  </m:oMath>
                </a14:m>
                <a:r>
                  <a:rPr lang="en-US" altLang="zh-CN" sz="1800" b="0" i="0" dirty="0">
                    <a:solidFill>
                      <a:srgbClr val="000000"/>
                    </a:solidFill>
                    <a:latin typeface="微软雅黑" pitchFamily="34" charset="0"/>
                    <a:ea typeface="微软雅黑" pitchFamily="34" charset="-122"/>
                    <a:cs typeface="微软雅黑" pitchFamily="34" charset="-120"/>
                  </a:rPr>
                  <a:t>，根据万有引力提供向心力，可得</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𝑟</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num>
                              <m:den>
                                <m:r>
                                  <a:rPr lang="en-US" altLang="zh-CN" sz="1800" b="0" i="0">
                                    <a:solidFill>
                                      <a:srgbClr val="000000"/>
                                    </a:solidFill>
                                    <a:latin typeface="Cambria Math" pitchFamily="34" charset="0"/>
                                    <a:ea typeface="Cambria Math" pitchFamily="34" charset="-122"/>
                                    <a:cs typeface="Cambria Math" pitchFamily="34" charset="-120"/>
                                  </a:rPr>
                                  <m:t>𝑇</m:t>
                                </m:r>
                              </m:den>
                            </m:f>
                          </m:e>
                        </m:d>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aseline="-10000">
                            <a:solidFill>
                              <a:srgbClr val="000000"/>
                            </a:solidFill>
                            <a:latin typeface="Cambria Math" panose="02040503050406030204" pitchFamily="18" charset="0"/>
                          </a:rPr>
                          <m:t>甲</m:t>
                        </m:r>
                      </m:sub>
                    </m:sSub>
                    <m:r>
                      <a:rPr lang="en-US" altLang="zh-CN" b="0" i="0">
                        <a:solidFill>
                          <a:srgbClr val="000000"/>
                        </a:solidFill>
                        <a:latin typeface="Cambria Math" pitchFamily="34" charset="0"/>
                        <a:ea typeface="Cambria Math" pitchFamily="34" charset="-122"/>
                        <a:cs typeface="Cambria Math" pitchFamily="34" charset="-120"/>
                      </a:rPr>
                      <m:t>&lt;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aseline="-10000">
                            <a:solidFill>
                              <a:srgbClr val="000000"/>
                            </a:solidFill>
                            <a:latin typeface="Cambria Math" panose="02040503050406030204" pitchFamily="18" charset="0"/>
                          </a:rPr>
                          <m:t>乙</m:t>
                        </m:r>
                      </m:sub>
                    </m:sSub>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aseline="-10000">
                            <a:solidFill>
                              <a:srgbClr val="000000"/>
                            </a:solidFill>
                            <a:latin typeface="Cambria Math" panose="02040503050406030204" pitchFamily="18" charset="0"/>
                          </a:rPr>
                          <m:t>甲</m:t>
                        </m:r>
                      </m:sub>
                    </m:sSub>
                    <m:r>
                      <a:rPr lang="en-US" altLang="zh-CN" b="0" i="0">
                        <a:solidFill>
                          <a:srgbClr val="000000"/>
                        </a:solidFill>
                        <a:latin typeface="Cambria Math" pitchFamily="34" charset="0"/>
                        <a:ea typeface="Cambria Math" pitchFamily="34" charset="-122"/>
                        <a:cs typeface="Cambria Math" pitchFamily="34" charset="-120"/>
                      </a:rPr>
                      <m:t>&gt;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aseline="-10000">
                            <a:solidFill>
                              <a:srgbClr val="000000"/>
                            </a:solidFill>
                            <a:latin typeface="Cambria Math" panose="02040503050406030204" pitchFamily="18" charset="0"/>
                          </a:rPr>
                          <m:t>乙</m:t>
                        </m:r>
                      </m:sub>
                    </m:sSub>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𝜔</m:t>
                        </m:r>
                      </m:e>
                      <m:sub>
                        <m:r>
                          <a:rPr lang="en-US" altLang="zh-CN" baseline="-10000">
                            <a:solidFill>
                              <a:srgbClr val="000000"/>
                            </a:solidFill>
                            <a:latin typeface="Cambria Math" panose="02040503050406030204" pitchFamily="18" charset="0"/>
                          </a:rPr>
                          <m:t>甲</m:t>
                        </m:r>
                      </m:sub>
                    </m:sSub>
                    <m:r>
                      <a:rPr lang="en-US" altLang="zh-CN" b="0" i="0">
                        <a:solidFill>
                          <a:srgbClr val="000000"/>
                        </a:solidFill>
                        <a:latin typeface="Cambria Math" pitchFamily="34" charset="0"/>
                        <a:ea typeface="Cambria Math" pitchFamily="34" charset="-122"/>
                        <a:cs typeface="Cambria Math" pitchFamily="34" charset="-120"/>
                      </a:rPr>
                      <m:t>&gt;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𝜔</m:t>
                        </m:r>
                      </m:e>
                      <m:sub>
                        <m:r>
                          <a:rPr lang="en-US" altLang="zh-CN" baseline="-10000">
                            <a:solidFill>
                              <a:srgbClr val="000000"/>
                            </a:solidFill>
                            <a:latin typeface="Cambria Math" panose="02040503050406030204" pitchFamily="18" charset="0"/>
                          </a:rPr>
                          <m:t>乙</m:t>
                        </m:r>
                      </m:sub>
                    </m:sSub>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𝑎</m:t>
                        </m:r>
                      </m:e>
                      <m:sub>
                        <m:r>
                          <a:rPr lang="en-US" altLang="zh-CN" baseline="-10000">
                            <a:solidFill>
                              <a:srgbClr val="000000"/>
                            </a:solidFill>
                            <a:latin typeface="Cambria Math" panose="02040503050406030204" pitchFamily="18" charset="0"/>
                          </a:rPr>
                          <m:t>甲</m:t>
                        </m:r>
                      </m:sub>
                    </m:sSub>
                    <m:r>
                      <a:rPr lang="en-US" altLang="zh-CN" b="0" i="0">
                        <a:solidFill>
                          <a:srgbClr val="000000"/>
                        </a:solidFill>
                        <a:latin typeface="Cambria Math" pitchFamily="34" charset="0"/>
                        <a:ea typeface="Cambria Math" pitchFamily="34" charset="-122"/>
                        <a:cs typeface="Cambria Math" pitchFamily="34" charset="-120"/>
                      </a:rPr>
                      <m:t>&gt;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𝑎</m:t>
                        </m:r>
                      </m:e>
                      <m:sub>
                        <m:r>
                          <a:rPr lang="en-US" altLang="zh-CN" baseline="-10000">
                            <a:solidFill>
                              <a:srgbClr val="000000"/>
                            </a:solidFill>
                            <a:latin typeface="Cambria Math" panose="02040503050406030204" pitchFamily="18" charset="0"/>
                          </a:rPr>
                          <m:t>乙</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，故A正确.</a:t>
                </a:r>
                <a:endParaRPr lang="en-US" altLang="zh-CN" dirty="0"/>
              </a:p>
            </p:txBody>
          </p:sp>
        </mc:Choice>
        <mc:Fallback>
          <p:sp>
            <p:nvSpPr>
              <p:cNvPr id="5" name="QC_4_AS.25_1#590fa8077?vop=1&amp;pid=3ef918141&amp;color=0,0,0&amp;vtp=1&amp;bbb=1&amp;hb=1"/>
              <p:cNvSpPr>
                <a:spLocks noRot="1" noChangeAspect="1" noMove="1" noResize="1" noEditPoints="1" noAdjustHandles="1" noChangeArrowheads="1" noChangeShapeType="1" noTextEdit="1"/>
              </p:cNvSpPr>
              <p:nvPr/>
            </p:nvSpPr>
            <p:spPr>
              <a:xfrm>
                <a:off x="832104" y="3102802"/>
                <a:ext cx="10533888" cy="899414"/>
              </a:xfrm>
              <a:prstGeom prst="rect">
                <a:avLst/>
              </a:prstGeom>
              <a:blipFill>
                <a:blip r:embed="rId3"/>
                <a:stretch>
                  <a:fillRect l="-1389" r="-1389" b="-14189"/>
                </a:stretch>
              </a:blipFill>
              <a:ln/>
            </p:spPr>
            <p:txBody>
              <a:bodyPr/>
              <a:lstStyle/>
              <a:p>
                <a:r>
                  <a:rPr lang="zh-CN" altLang="en-US">
                    <a:noFill/>
                  </a:rPr>
                  <a:t> </a:t>
                </a:r>
              </a:p>
            </p:txBody>
          </p:sp>
        </mc:Fallback>
      </mc:AlternateContent>
      <p:sp>
        <p:nvSpPr>
          <p:cNvPr id="6" name="QC_4_EX.26_1#590fa8077?vop=1&amp;pid=3ef918141&amp;color=0,0,0&amp;vtp=1&amp;bbb=1"/>
          <p:cNvSpPr/>
          <p:nvPr/>
        </p:nvSpPr>
        <p:spPr>
          <a:xfrm>
            <a:off x="832104" y="4004502"/>
            <a:ext cx="10533888"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技巧必备</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对于多个行星绕同一中心天体做圆周运动时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可以直接用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高轨低速大周期</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口诀进行快解</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7_1#3b6456d1e?vop=1&amp;pid=3ef918141&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2024年天文学家报道了他们新发现的一颗类地行星</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Gliese</m:t>
                    </m:r>
                    <m:r>
                      <a:rPr lang="en-US" altLang="zh-CN" sz="1800" b="0" i="0">
                        <a:solidFill>
                          <a:srgbClr val="000000"/>
                        </a:solidFill>
                        <a:latin typeface="Cambria Math" pitchFamily="34" charset="0"/>
                        <a:ea typeface="Cambria Math" pitchFamily="34" charset="-122"/>
                        <a:cs typeface="Cambria Math" pitchFamily="34" charset="-120"/>
                      </a:rPr>
                      <m:t>12</m:t>
                    </m:r>
                    <m:r>
                      <m:rPr>
                        <m:sty m:val="p"/>
                      </m:rPr>
                      <a:rPr lang="en-US" altLang="zh-CN" sz="1800" b="0" i="0">
                        <a:solidFill>
                          <a:srgbClr val="000000"/>
                        </a:solidFill>
                        <a:latin typeface="Cambria Math" pitchFamily="34" charset="0"/>
                        <a:ea typeface="Cambria Math" pitchFamily="34" charset="-122"/>
                        <a:cs typeface="Cambria Math" pitchFamily="34" charset="-120"/>
                      </a:rPr>
                      <m:t>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,它绕其母恒星的运动可视为匀速圆周运</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动</a:t>
                </a:r>
                <a:r>
                  <a:rPr lang="en-US" altLang="zh-CN" sz="1800" b="0" i="0" dirty="0">
                    <a:solidFill>
                      <a:srgbClr val="000000"/>
                    </a:solidFill>
                    <a:latin typeface="微软雅黑" pitchFamily="34" charset="0"/>
                    <a:ea typeface="微软雅黑" pitchFamily="34" charset="-122"/>
                    <a:cs typeface="微软雅黑" pitchFamily="34" charset="-120"/>
                  </a:rPr>
                  <a:t>.已知</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Gliese</m:t>
                    </m:r>
                    <m:r>
                      <a:rPr lang="en-US" altLang="zh-CN" sz="1800" b="0" i="0">
                        <a:solidFill>
                          <a:srgbClr val="000000"/>
                        </a:solidFill>
                        <a:latin typeface="Cambria Math" pitchFamily="34" charset="0"/>
                        <a:ea typeface="Cambria Math" pitchFamily="34" charset="-122"/>
                        <a:cs typeface="Cambria Math" pitchFamily="34" charset="-120"/>
                      </a:rPr>
                      <m:t>12</m:t>
                    </m:r>
                    <m:r>
                      <m:rPr>
                        <m:sty m:val="p"/>
                      </m:rPr>
                      <a:rPr lang="en-US" altLang="zh-CN" sz="1800" b="0" i="0">
                        <a:solidFill>
                          <a:srgbClr val="000000"/>
                        </a:solidFill>
                        <a:latin typeface="Cambria Math" pitchFamily="34" charset="0"/>
                        <a:ea typeface="Cambria Math" pitchFamily="34" charset="-122"/>
                        <a:cs typeface="Cambria Math" pitchFamily="34" charset="-120"/>
                      </a:rPr>
                      <m:t>b</m:t>
                    </m:r>
                  </m:oMath>
                </a14:m>
                <a:r>
                  <a:rPr lang="en-US" altLang="zh-CN" sz="1800" b="0" i="0" dirty="0">
                    <a:solidFill>
                      <a:srgbClr val="000000"/>
                    </a:solidFill>
                    <a:latin typeface="微软雅黑" pitchFamily="34" charset="0"/>
                    <a:ea typeface="微软雅黑" pitchFamily="34" charset="-122"/>
                    <a:cs typeface="微软雅黑" pitchFamily="34" charset="-120"/>
                  </a:rPr>
                  <a:t>轨道半径约为日地距离的</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14</m:t>
                        </m:r>
                      </m:den>
                    </m:f>
                  </m:oMath>
                </a14:m>
                <a:r>
                  <a:rPr lang="en-US" altLang="zh-CN" sz="1800" b="0" i="0" dirty="0">
                    <a:solidFill>
                      <a:srgbClr val="000000"/>
                    </a:solidFill>
                    <a:latin typeface="微软雅黑" pitchFamily="34" charset="0"/>
                    <a:ea typeface="微软雅黑" pitchFamily="34" charset="-122"/>
                    <a:cs typeface="微软雅黑" pitchFamily="34" charset="-120"/>
                  </a:rPr>
                  <a:t>，其母恒星质量约为太阳质量的</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7</m:t>
                        </m:r>
                      </m:den>
                    </m:f>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Gliese</m:t>
                    </m:r>
                    <m:r>
                      <a:rPr lang="en-US" altLang="zh-CN" sz="1800" b="0" i="0">
                        <a:solidFill>
                          <a:srgbClr val="000000"/>
                        </a:solidFill>
                        <a:latin typeface="Cambria Math" pitchFamily="34" charset="0"/>
                        <a:ea typeface="Cambria Math" pitchFamily="34" charset="-122"/>
                        <a:cs typeface="Cambria Math" pitchFamily="34" charset="-120"/>
                      </a:rPr>
                      <m:t>12</m:t>
                    </m:r>
                    <m:r>
                      <m:rPr>
                        <m:sty m:val="p"/>
                      </m:rPr>
                      <a:rPr lang="en-US" altLang="zh-CN" sz="1800" b="0" i="0">
                        <a:solidFill>
                          <a:srgbClr val="000000"/>
                        </a:solidFill>
                        <a:latin typeface="Cambria Math" pitchFamily="34" charset="0"/>
                        <a:ea typeface="Cambria Math" pitchFamily="34" charset="-122"/>
                        <a:cs typeface="Cambria Math" pitchFamily="34" charset="-120"/>
                      </a:rPr>
                      <m:t>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绕其母恒星的</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运动周期约为(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27_1#3b6456d1e?vop=1&amp;pid=3ef918141&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1215" b="-12308"/>
                </a:stretch>
              </a:blipFill>
              <a:ln/>
            </p:spPr>
            <p:txBody>
              <a:bodyPr/>
              <a:lstStyle/>
              <a:p>
                <a:r>
                  <a:rPr lang="zh-CN" altLang="en-US">
                    <a:noFill/>
                  </a:rPr>
                  <a:t> </a:t>
                </a:r>
              </a:p>
            </p:txBody>
          </p:sp>
        </mc:Fallback>
      </mc:AlternateContent>
      <p:sp>
        <p:nvSpPr>
          <p:cNvPr id="3" name="QC_4_AN.28_1#3b6456d1e.bracket?vop=1&amp;pid=3ef918141&amp;color=0,0,0&amp;vpa=9&amp;vtp=1"/>
          <p:cNvSpPr/>
          <p:nvPr/>
        </p:nvSpPr>
        <p:spPr>
          <a:xfrm>
            <a:off x="2387060"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sp>
        <p:nvSpPr>
          <p:cNvPr id="4" name="QC_4_BD.27_2#3b6456d1e.choices?vop=1&amp;pid=3ef918141&amp;color=0,0,0&amp;vtp=1&amp;bbb=1"/>
          <p:cNvSpPr/>
          <p:nvPr/>
        </p:nvSpPr>
        <p:spPr>
          <a:xfrm>
            <a:off x="832104" y="2745740"/>
            <a:ext cx="10533888" cy="360680"/>
          </a:xfrm>
          <a:prstGeom prst="rect">
            <a:avLst/>
          </a:prstGeom>
          <a:noFill/>
          <a:ln/>
        </p:spPr>
        <p:txBody>
          <a:bodyPr wrap="none" lIns="0" tIns="0" rIns="0" bIns="0" rtlCol="0" anchor="t"/>
          <a:lstStyle/>
          <a:p>
            <a:pPr latinLnBrk="1">
              <a:lnSpc>
                <a:spcPts val="3200"/>
              </a:lnSpc>
              <a:tabLst>
                <a:tab pos="2671572" algn="l"/>
                <a:tab pos="5305044" algn="l"/>
                <a:tab pos="79512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13天</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27天</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64天</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128天</a:t>
            </a:r>
            <a:endParaRPr lang="en-US" altLang="zh-CN" sz="1800" dirty="0"/>
          </a:p>
        </p:txBody>
      </p:sp>
      <mc:AlternateContent xmlns:mc="http://schemas.openxmlformats.org/markup-compatibility/2006">
        <mc:Choice xmlns:a14="http://schemas.microsoft.com/office/drawing/2010/main" Requires="a14">
          <p:sp>
            <p:nvSpPr>
              <p:cNvPr id="5" name="QC_4_AS.29_1#3b6456d1e?vop=1&amp;pid=3ef918141&amp;color=0,0,0&amp;vtp=1&amp;bbb=1&amp;hb=1"/>
              <p:cNvSpPr/>
              <p:nvPr/>
            </p:nvSpPr>
            <p:spPr>
              <a:xfrm>
                <a:off x="832104" y="3166047"/>
                <a:ext cx="10533888" cy="13208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【解析】行星绕恒星做匀速圆周运动，恒星对行星的万有引力提供其做圆周运动的向心力</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7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𝐺</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𝑀</m:t>
                            </m:r>
                          </m:e>
                          <m:sub>
                            <m:r>
                              <a:rPr lang="en-US" altLang="zh-CN" baseline="-10000">
                                <a:solidFill>
                                  <a:srgbClr val="000000"/>
                                </a:solidFill>
                                <a:latin typeface="Cambria Math" panose="02040503050406030204" pitchFamily="18" charset="0"/>
                              </a:rPr>
                              <m:t>恒</m:t>
                            </m:r>
                          </m:sub>
                        </m:sSub>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aseline="-10000">
                                <a:solidFill>
                                  <a:srgbClr val="000000"/>
                                </a:solidFill>
                                <a:latin typeface="Cambria Math" panose="02040503050406030204" pitchFamily="18" charset="0"/>
                              </a:rPr>
                              <m:t>行</m:t>
                            </m:r>
                          </m:sub>
                        </m:sSub>
                      </m:num>
                      <m:den>
                        <m:sSubSup>
                          <m:sSubSupPr>
                            <m:ctrlPr>
                              <a:rPr lang="en-US" altLang="zh-CN" i="1" baseline="-10000">
                                <a:solidFill>
                                  <a:srgbClr val="000000"/>
                                </a:solidFill>
                                <a:latin typeface="Cambria Math" panose="02040503050406030204" pitchFamily="18" charset="0"/>
                              </a:rPr>
                            </m:ctrlPr>
                          </m:sSubSup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aseline="-10000">
                                <a:solidFill>
                                  <a:srgbClr val="000000"/>
                                </a:solidFill>
                                <a:latin typeface="Cambria Math" panose="02040503050406030204" pitchFamily="18" charset="0"/>
                              </a:rPr>
                              <m:t>行</m:t>
                            </m:r>
                          </m:sub>
                          <m:sup>
                            <m:r>
                              <a:rPr lang="en-US" altLang="zh-CN" b="0" i="0">
                                <a:solidFill>
                                  <a:srgbClr val="000000"/>
                                </a:solidFill>
                                <a:latin typeface="Cambria Math" pitchFamily="34" charset="0"/>
                                <a:ea typeface="Cambria Math" pitchFamily="34" charset="-122"/>
                                <a:cs typeface="Cambria Math" pitchFamily="34" charset="-120"/>
                              </a:rPr>
                              <m:t>2</m:t>
                            </m:r>
                          </m:sup>
                        </m:sSubSup>
                      </m:den>
                    </m:f>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aseline="-10000">
                            <a:solidFill>
                              <a:srgbClr val="000000"/>
                            </a:solidFill>
                            <a:latin typeface="Cambria Math" panose="02040503050406030204" pitchFamily="18" charset="0"/>
                          </a:rPr>
                          <m:t>行</m:t>
                        </m:r>
                      </m:sub>
                    </m:sSub>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π</m:t>
                            </m:r>
                          </m:e>
                          <m:sup>
                            <m:r>
                              <a:rPr lang="en-US" altLang="zh-CN" b="0" i="0">
                                <a:solidFill>
                                  <a:srgbClr val="000000"/>
                                </a:solidFill>
                                <a:latin typeface="Cambria Math" pitchFamily="34" charset="0"/>
                                <a:ea typeface="Cambria Math" pitchFamily="34" charset="-122"/>
                                <a:cs typeface="Cambria Math" pitchFamily="34" charset="-120"/>
                              </a:rPr>
                              <m:t>2</m:t>
                            </m:r>
                          </m:sup>
                        </m:sSup>
                      </m:num>
                      <m:den>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aseline="-10000">
                                <a:solidFill>
                                  <a:srgbClr val="000000"/>
                                </a:solidFill>
                                <a:latin typeface="Cambria Math" panose="02040503050406030204" pitchFamily="18" charset="0"/>
                              </a:rPr>
                              <m:t>行</m:t>
                            </m:r>
                          </m:sub>
                          <m:sup>
                            <m:r>
                              <a:rPr lang="en-US" altLang="zh-CN" b="0" i="0">
                                <a:solidFill>
                                  <a:srgbClr val="000000"/>
                                </a:solidFill>
                                <a:latin typeface="Cambria Math" pitchFamily="34" charset="0"/>
                                <a:ea typeface="Cambria Math" pitchFamily="34" charset="-122"/>
                                <a:cs typeface="Cambria Math" pitchFamily="34" charset="-120"/>
                              </a:rPr>
                              <m:t>2</m:t>
                            </m:r>
                          </m:sup>
                        </m:sSubSup>
                      </m:den>
                    </m:f>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aseline="-10000">
                            <a:solidFill>
                              <a:srgbClr val="000000"/>
                            </a:solidFill>
                            <a:latin typeface="Cambria Math" panose="02040503050406030204" pitchFamily="18" charset="0"/>
                          </a:rPr>
                          <m:t>行</m:t>
                        </m:r>
                      </m:sub>
                    </m:sSub>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aseline="-10000">
                            <a:solidFill>
                              <a:srgbClr val="000000"/>
                            </a:solidFill>
                            <a:latin typeface="Cambria Math" panose="02040503050406030204" pitchFamily="18" charset="0"/>
                          </a:rPr>
                          <m:t>行</m:t>
                        </m:r>
                      </m:sub>
                    </m:sSub>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π</m:t>
                                </m:r>
                              </m:e>
                              <m:sup>
                                <m:r>
                                  <a:rPr lang="en-US" altLang="zh-CN" b="0" i="0">
                                    <a:solidFill>
                                      <a:srgbClr val="000000"/>
                                    </a:solidFill>
                                    <a:latin typeface="Cambria Math" pitchFamily="34" charset="0"/>
                                    <a:ea typeface="Cambria Math" pitchFamily="34" charset="-122"/>
                                    <a:cs typeface="Cambria Math" pitchFamily="34" charset="-120"/>
                                  </a:rPr>
                                  <m:t>2</m:t>
                                </m:r>
                              </m:sup>
                            </m:sSup>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aseline="-10000">
                                    <a:solidFill>
                                      <a:srgbClr val="000000"/>
                                    </a:solidFill>
                                    <a:latin typeface="Cambria Math" panose="02040503050406030204" pitchFamily="18" charset="0"/>
                                  </a:rPr>
                                  <m:t>行</m:t>
                                </m:r>
                              </m:sub>
                              <m:sup>
                                <m:r>
                                  <a:rPr lang="en-US" altLang="zh-CN" b="0" i="0">
                                    <a:solidFill>
                                      <a:srgbClr val="000000"/>
                                    </a:solidFill>
                                    <a:latin typeface="Cambria Math" pitchFamily="34" charset="0"/>
                                    <a:ea typeface="Cambria Math" pitchFamily="34" charset="-122"/>
                                    <a:cs typeface="Cambria Math" pitchFamily="34" charset="-120"/>
                                  </a:rPr>
                                  <m:t>3</m:t>
                                </m:r>
                              </m:sup>
                            </m:sSubSup>
                          </m:num>
                          <m:den>
                            <m:r>
                              <a:rPr lang="en-US" altLang="zh-CN" b="0" i="0">
                                <a:solidFill>
                                  <a:srgbClr val="000000"/>
                                </a:solidFill>
                                <a:latin typeface="Cambria Math" pitchFamily="34" charset="0"/>
                                <a:ea typeface="Cambria Math" pitchFamily="34" charset="-122"/>
                                <a:cs typeface="Cambria Math" pitchFamily="34" charset="-120"/>
                              </a:rPr>
                              <m:t>𝐺</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𝑀</m:t>
                                </m:r>
                              </m:e>
                              <m:sub>
                                <m:r>
                                  <a:rPr lang="en-US" altLang="zh-CN" baseline="-10000">
                                    <a:solidFill>
                                      <a:srgbClr val="000000"/>
                                    </a:solidFill>
                                    <a:latin typeface="Cambria Math" panose="02040503050406030204" pitchFamily="18" charset="0"/>
                                  </a:rPr>
                                  <m:t>恒</m:t>
                                </m:r>
                              </m:sub>
                            </m:sSub>
                          </m:den>
                        </m:f>
                      </m:e>
                    </m:rad>
                  </m:oMath>
                </a14:m>
                <a:r>
                  <a:rPr lang="en-US" altLang="zh-CN"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aseline="-10000">
                                <a:solidFill>
                                  <a:srgbClr val="000000"/>
                                </a:solidFill>
                                <a:latin typeface="Cambria Math" panose="02040503050406030204" pitchFamily="18" charset="0"/>
                              </a:rPr>
                              <m:t>行</m:t>
                            </m:r>
                          </m:sub>
                        </m:sSub>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aseline="-10000">
                                <a:solidFill>
                                  <a:srgbClr val="000000"/>
                                </a:solidFill>
                                <a:latin typeface="Cambria Math" panose="02040503050406030204" pitchFamily="18" charset="0"/>
                              </a:rPr>
                              <m:t>地</m:t>
                            </m:r>
                          </m:sub>
                        </m:sSub>
                      </m:den>
                    </m:f>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aseline="-10000">
                                    <a:solidFill>
                                      <a:srgbClr val="000000"/>
                                    </a:solidFill>
                                    <a:latin typeface="Cambria Math" panose="02040503050406030204" pitchFamily="18" charset="0"/>
                                  </a:rPr>
                                  <m:t>行</m:t>
                                </m:r>
                              </m:sub>
                              <m:sup>
                                <m:r>
                                  <a:rPr lang="en-US" altLang="zh-CN" b="0" i="0">
                                    <a:solidFill>
                                      <a:srgbClr val="000000"/>
                                    </a:solidFill>
                                    <a:latin typeface="Cambria Math" pitchFamily="34" charset="0"/>
                                    <a:ea typeface="Cambria Math" pitchFamily="34" charset="-122"/>
                                    <a:cs typeface="Cambria Math" pitchFamily="34" charset="-120"/>
                                  </a:rPr>
                                  <m:t>3</m:t>
                                </m:r>
                              </m:sup>
                            </m:sSubSup>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𝑀</m:t>
                                </m:r>
                              </m:e>
                              <m:sub>
                                <m:r>
                                  <a:rPr lang="en-US" altLang="zh-CN" baseline="-10000">
                                    <a:solidFill>
                                      <a:srgbClr val="000000"/>
                                    </a:solidFill>
                                    <a:latin typeface="Cambria Math" panose="02040503050406030204" pitchFamily="18" charset="0"/>
                                  </a:rPr>
                                  <m:t>日</m:t>
                                </m:r>
                              </m:sub>
                            </m:sSub>
                          </m:num>
                          <m:den>
                            <m:sSubSup>
                              <m:sSubSupPr>
                                <m:ctrlPr>
                                  <a:rPr lang="en-US" altLang="zh-CN" i="1" baseline="-10000">
                                    <a:solidFill>
                                      <a:srgbClr val="000000"/>
                                    </a:solidFill>
                                    <a:latin typeface="Cambria Math" panose="02040503050406030204" pitchFamily="18" charset="0"/>
                                  </a:rPr>
                                </m:ctrlPr>
                              </m:sSubSup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aseline="-10000">
                                    <a:solidFill>
                                      <a:srgbClr val="000000"/>
                                    </a:solidFill>
                                    <a:latin typeface="Cambria Math" panose="02040503050406030204" pitchFamily="18" charset="0"/>
                                  </a:rPr>
                                  <m:t>地</m:t>
                                </m:r>
                              </m:sub>
                              <m:sup>
                                <m:r>
                                  <a:rPr lang="en-US" altLang="zh-CN" b="0" i="0">
                                    <a:solidFill>
                                      <a:srgbClr val="000000"/>
                                    </a:solidFill>
                                    <a:latin typeface="Cambria Math" pitchFamily="34" charset="0"/>
                                    <a:ea typeface="Cambria Math" pitchFamily="34" charset="-122"/>
                                    <a:cs typeface="Cambria Math" pitchFamily="34" charset="-120"/>
                                  </a:rPr>
                                  <m:t>3</m:t>
                                </m:r>
                              </m:sup>
                            </m:sSubSup>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𝑀</m:t>
                                </m:r>
                              </m:e>
                              <m:sub>
                                <m:r>
                                  <a:rPr lang="en-US" altLang="zh-CN" baseline="-10000">
                                    <a:solidFill>
                                      <a:srgbClr val="000000"/>
                                    </a:solidFill>
                                    <a:latin typeface="Cambria Math" panose="02040503050406030204" pitchFamily="18" charset="0"/>
                                  </a:rPr>
                                  <m:t>恒</m:t>
                                </m:r>
                              </m:sub>
                            </m:sSub>
                          </m:den>
                        </m:f>
                      </m:e>
                    </m:rad>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14</m:t>
                                </m:r>
                              </m:e>
                              <m:sup>
                                <m:r>
                                  <a:rPr lang="en-US" altLang="zh-CN" b="0" i="0">
                                    <a:solidFill>
                                      <a:srgbClr val="000000"/>
                                    </a:solidFill>
                                    <a:latin typeface="Cambria Math" pitchFamily="34" charset="0"/>
                                    <a:ea typeface="Cambria Math" pitchFamily="34" charset="-122"/>
                                    <a:cs typeface="Cambria Math" pitchFamily="34" charset="-120"/>
                                  </a:rPr>
                                  <m:t>3</m:t>
                                </m:r>
                              </m:sup>
                            </m:sSup>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7</m:t>
                            </m:r>
                          </m:num>
                          <m:den>
                            <m:r>
                              <a:rPr lang="en-US" altLang="zh-CN" b="0" i="0">
                                <a:solidFill>
                                  <a:srgbClr val="000000"/>
                                </a:solidFill>
                                <a:latin typeface="Cambria Math" pitchFamily="34" charset="0"/>
                                <a:ea typeface="Cambria Math" pitchFamily="34" charset="-122"/>
                                <a:cs typeface="Cambria Math" pitchFamily="34" charset="-120"/>
                              </a:rPr>
                              <m:t>2</m:t>
                            </m:r>
                          </m:den>
                        </m:f>
                      </m:e>
                    </m:rad>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28</m:t>
                        </m:r>
                      </m:den>
                    </m:f>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aseline="-10000">
                            <a:solidFill>
                              <a:srgbClr val="000000"/>
                            </a:solidFill>
                            <a:latin typeface="Cambria Math" panose="02040503050406030204" pitchFamily="18" charset="0"/>
                          </a:rPr>
                          <m:t>行</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28</m:t>
                        </m:r>
                      </m:den>
                    </m:f>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aseline="-10000">
                            <a:solidFill>
                              <a:srgbClr val="000000"/>
                            </a:solidFill>
                            <a:latin typeface="Cambria Math" panose="02040503050406030204" pitchFamily="18" charset="0"/>
                          </a:rPr>
                          <m:t>地</m:t>
                        </m:r>
                      </m:sub>
                    </m:sSub>
                    <m:r>
                      <a:rPr lang="en-US" altLang="zh-CN" b="0" i="0">
                        <a:solidFill>
                          <a:srgbClr val="000000"/>
                        </a:solidFill>
                        <a:latin typeface="Cambria Math" pitchFamily="34" charset="0"/>
                        <a:ea typeface="Cambria Math" pitchFamily="34" charset="-122"/>
                        <a:cs typeface="Cambria Math" pitchFamily="34" charset="-120"/>
                      </a:rPr>
                      <m:t>≈13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天，故A正确.</a:t>
                </a:r>
                <a:endParaRPr lang="en-US" altLang="zh-CN" dirty="0"/>
              </a:p>
            </p:txBody>
          </p:sp>
        </mc:Choice>
        <mc:Fallback>
          <p:sp>
            <p:nvSpPr>
              <p:cNvPr id="5" name="QC_4_AS.29_1#3b6456d1e?vop=1&amp;pid=3ef918141&amp;color=0,0,0&amp;vtp=1&amp;bbb=1&amp;hb=1"/>
              <p:cNvSpPr>
                <a:spLocks noRot="1" noChangeAspect="1" noMove="1" noResize="1" noEditPoints="1" noAdjustHandles="1" noChangeArrowheads="1" noChangeShapeType="1" noTextEdit="1"/>
              </p:cNvSpPr>
              <p:nvPr/>
            </p:nvSpPr>
            <p:spPr>
              <a:xfrm>
                <a:off x="832104" y="3166047"/>
                <a:ext cx="10533888" cy="1320800"/>
              </a:xfrm>
              <a:prstGeom prst="rect">
                <a:avLst/>
              </a:prstGeom>
              <a:blipFill>
                <a:blip r:embed="rId4"/>
                <a:stretch>
                  <a:fillRect l="-1389" b="-138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0_1#eb6753efa?vop=1&amp;pid=3ef918141&amp;color=0,0,0&amp;vtp=1&amp;bt=1&amp;bbb=1&amp;hb=1"/>
              <p:cNvSpPr/>
              <p:nvPr/>
            </p:nvSpPr>
            <p:spPr>
              <a:xfrm>
                <a:off x="832104" y="1512000"/>
                <a:ext cx="10533888" cy="230105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我国研制的“天问二号”探测器，任务是对伴地小行星及彗星交会等进行多目标探测</a:t>
                </a:r>
                <a:r>
                  <a:rPr lang="en-US" altLang="zh-CN" sz="1800" b="0" i="0">
                    <a:solidFill>
                      <a:srgbClr val="000000"/>
                    </a:solidFill>
                    <a:latin typeface="微软雅黑" pitchFamily="34" charset="0"/>
                    <a:ea typeface="微软雅黑" pitchFamily="34" charset="-122"/>
                    <a:cs typeface="微软雅黑" pitchFamily="34" charset="-120"/>
                  </a:rPr>
                  <a:t>.某同学提出探</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究方案</a:t>
                </a:r>
                <a:r>
                  <a:rPr lang="en-US" altLang="zh-CN" sz="1800" b="0" i="0" dirty="0">
                    <a:solidFill>
                      <a:srgbClr val="000000"/>
                    </a:solidFill>
                    <a:latin typeface="微软雅黑" pitchFamily="34" charset="0"/>
                    <a:ea typeface="微软雅黑" pitchFamily="34" charset="-122"/>
                    <a:cs typeface="微软雅黑" pitchFamily="34" charset="-120"/>
                  </a:rPr>
                  <a:t>，通过释放卫星绕小行星进行圆周运动，可测得小行星半径</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和质量</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.为探测某自转周期为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的小</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行星</a:t>
                </a:r>
                <a:r>
                  <a:rPr lang="en-US" altLang="zh-CN" sz="1800" b="0" i="0" dirty="0">
                    <a:solidFill>
                      <a:srgbClr val="000000"/>
                    </a:solidFill>
                    <a:latin typeface="微软雅黑" pitchFamily="34" charset="0"/>
                    <a:ea typeface="微软雅黑" pitchFamily="34" charset="-122"/>
                    <a:cs typeface="微软雅黑" pitchFamily="34" charset="-120"/>
                  </a:rPr>
                  <a:t>，卫星先在其同步轨道上运行，测得距离小行星表面高度为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，接下来变轨到小行星表面附近绕其做</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匀速圆周运动</a:t>
                </a:r>
                <a:r>
                  <a:rPr lang="en-US" altLang="zh-CN" sz="1800" b="0" i="0" dirty="0">
                    <a:solidFill>
                      <a:srgbClr val="000000"/>
                    </a:solidFill>
                    <a:latin typeface="微软雅黑" pitchFamily="34" charset="0"/>
                    <a:ea typeface="微软雅黑" pitchFamily="34" charset="-122"/>
                    <a:cs typeface="微软雅黑" pitchFamily="34" charset="-120"/>
                  </a:rPr>
                  <a:t>，测得周期为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.已知引力常量为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𝐺</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，不考虑其他天体对卫星的引力</a:t>
                </a:r>
                <a:r>
                  <a:rPr lang="en-US" altLang="zh-CN" sz="1800" b="0" i="0">
                    <a:solidFill>
                      <a:srgbClr val="000000"/>
                    </a:solidFill>
                    <a:latin typeface="微软雅黑" pitchFamily="34" charset="0"/>
                    <a:ea typeface="微软雅黑" pitchFamily="34" charset="-122"/>
                    <a:cs typeface="微软雅黑" pitchFamily="34" charset="-120"/>
                  </a:rPr>
                  <a:t>，可根据以上物理量得到</a:t>
                </a:r>
              </a:p>
              <a:p>
                <a:pPr latinLnBrk="1">
                  <a:lnSpc>
                    <a:spcPts val="4900"/>
                  </a:lnSpc>
                </a:pP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𝑅</m:t>
                    </m:r>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𝑎</m:t>
                            </m:r>
                          </m:e>
                          <m:sup>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num>
                              <m:den>
                                <m:r>
                                  <a:rPr lang="en-US" altLang="zh-CN" b="0" i="0">
                                    <a:solidFill>
                                      <a:srgbClr val="000000"/>
                                    </a:solidFill>
                                    <a:latin typeface="Cambria Math" pitchFamily="34" charset="0"/>
                                    <a:ea typeface="Cambria Math" pitchFamily="34" charset="-122"/>
                                    <a:cs typeface="Cambria Math" pitchFamily="34" charset="-120"/>
                                  </a:rPr>
                                  <m:t>3</m:t>
                                </m:r>
                              </m:den>
                            </m:f>
                          </m:sup>
                        </m:sSup>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𝑏</m:t>
                            </m:r>
                          </m:e>
                          <m:sup>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num>
                              <m:den>
                                <m:r>
                                  <a:rPr lang="en-US" altLang="zh-CN" b="0" i="0">
                                    <a:solidFill>
                                      <a:srgbClr val="000000"/>
                                    </a:solidFill>
                                    <a:latin typeface="Cambria Math" pitchFamily="34" charset="0"/>
                                    <a:ea typeface="Cambria Math" pitchFamily="34" charset="-122"/>
                                    <a:cs typeface="Cambria Math" pitchFamily="34" charset="-120"/>
                                  </a:rPr>
                                  <m:t>3</m:t>
                                </m:r>
                              </m:den>
                            </m:f>
                          </m:sup>
                        </m:sSup>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𝑎</m:t>
                            </m:r>
                          </m:e>
                          <m:sup>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num>
                              <m:den>
                                <m:r>
                                  <a:rPr lang="en-US" altLang="zh-CN" b="0" i="0">
                                    <a:solidFill>
                                      <a:srgbClr val="000000"/>
                                    </a:solidFill>
                                    <a:latin typeface="Cambria Math" pitchFamily="34" charset="0"/>
                                    <a:ea typeface="Cambria Math" pitchFamily="34" charset="-122"/>
                                    <a:cs typeface="Cambria Math" pitchFamily="34" charset="-120"/>
                                  </a:rPr>
                                  <m:t>3</m:t>
                                </m:r>
                              </m:den>
                            </m:f>
                          </m:sup>
                        </m:sSup>
                      </m:den>
                    </m:f>
                    <m:r>
                      <a:rPr lang="en-US" altLang="zh-CN" b="0" i="0" smtClean="0">
                        <a:solidFill>
                          <a:srgbClr val="000000"/>
                        </a:solidFill>
                        <a:latin typeface="Cambria Math" pitchFamily="34" charset="0"/>
                        <a:ea typeface="Cambria Math" pitchFamily="34" charset="-122"/>
                        <a:cs typeface="Cambria Math" pitchFamily="34" charset="-120"/>
                      </a:rPr>
                      <m:t>h</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𝑀</m:t>
                    </m:r>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π</m:t>
                            </m:r>
                          </m:e>
                          <m:sup>
                            <m:r>
                              <a:rPr lang="en-US" altLang="zh-CN" b="0" i="0">
                                <a:solidFill>
                                  <a:srgbClr val="000000"/>
                                </a:solidFill>
                                <a:latin typeface="Cambria Math" pitchFamily="34" charset="0"/>
                                <a:ea typeface="Cambria Math" pitchFamily="34" charset="-122"/>
                                <a:cs typeface="Cambria Math" pitchFamily="34" charset="-120"/>
                              </a:rPr>
                              <m:t>2</m:t>
                            </m:r>
                          </m:sup>
                        </m:sSup>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𝑅</m:t>
                            </m:r>
                          </m:e>
                          <m:sup>
                            <m:r>
                              <a:rPr lang="en-US" altLang="zh-CN" b="0" i="0">
                                <a:solidFill>
                                  <a:srgbClr val="000000"/>
                                </a:solidFill>
                                <a:latin typeface="Cambria Math" pitchFamily="34" charset="0"/>
                                <a:ea typeface="Cambria Math" pitchFamily="34" charset="-122"/>
                                <a:cs typeface="Cambria Math" pitchFamily="34" charset="-120"/>
                              </a:rPr>
                              <m:t>3</m:t>
                            </m:r>
                          </m:sup>
                        </m:sSup>
                      </m:num>
                      <m:den>
                        <m:r>
                          <a:rPr lang="en-US" altLang="zh-CN" b="0" i="0">
                            <a:solidFill>
                              <a:srgbClr val="000000"/>
                            </a:solidFill>
                            <a:latin typeface="Cambria Math" pitchFamily="34" charset="0"/>
                            <a:ea typeface="Cambria Math" pitchFamily="34" charset="-122"/>
                            <a:cs typeface="Cambria Math" pitchFamily="34" charset="-120"/>
                          </a:rPr>
                          <m:t>𝐺</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𝑐</m:t>
                            </m:r>
                          </m:e>
                          <m:sup>
                            <m:r>
                              <a:rPr lang="en-US" altLang="zh-CN"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下列选项正确的是(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2" name="QC_4_BD.30_1#eb6753efa?vop=1&amp;pid=3ef918141&amp;color=0,0,0&amp;vtp=1&amp;bt=1&amp;bbb=1&amp;hb=1"/>
              <p:cNvSpPr>
                <a:spLocks noRot="1" noChangeAspect="1" noMove="1" noResize="1" noEditPoints="1" noAdjustHandles="1" noChangeArrowheads="1" noChangeShapeType="1" noTextEdit="1"/>
              </p:cNvSpPr>
              <p:nvPr/>
            </p:nvSpPr>
            <p:spPr>
              <a:xfrm>
                <a:off x="832104" y="1512000"/>
                <a:ext cx="10533888" cy="2301050"/>
              </a:xfrm>
              <a:prstGeom prst="rect">
                <a:avLst/>
              </a:prstGeom>
              <a:blipFill>
                <a:blip r:embed="rId3"/>
                <a:stretch>
                  <a:fillRect l="-1389" r="-984" b="-265"/>
                </a:stretch>
              </a:blipFill>
              <a:ln/>
            </p:spPr>
            <p:txBody>
              <a:bodyPr/>
              <a:lstStyle/>
              <a:p>
                <a:r>
                  <a:rPr lang="zh-CN" altLang="en-US">
                    <a:noFill/>
                  </a:rPr>
                  <a:t> </a:t>
                </a:r>
              </a:p>
            </p:txBody>
          </p:sp>
        </mc:Fallback>
      </mc:AlternateContent>
      <p:sp>
        <p:nvSpPr>
          <p:cNvPr id="3" name="QC_4_AN.31_1#eb6753efa.bracket?vop=1&amp;pid=3ef918141&amp;color=0,0,0&amp;vpa=10&amp;vtp=1"/>
          <p:cNvSpPr/>
          <p:nvPr/>
        </p:nvSpPr>
        <p:spPr>
          <a:xfrm>
            <a:off x="5257514" y="3420745"/>
            <a:ext cx="331788" cy="268097"/>
          </a:xfrm>
          <a:prstGeom prst="rect">
            <a:avLst/>
          </a:prstGeom>
          <a:noFill/>
          <a:ln/>
        </p:spPr>
        <p:txBody>
          <a:bodyPr wrap="none" lIns="0" tIns="0" rIns="0" bIns="0" rtlCol="0" anchor="t"/>
          <a:lstStyle/>
          <a:p>
            <a:pPr algn="ctr" latinLnBrk="1">
              <a:lnSpc>
                <a:spcPts val="22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4" name="QC_4_BD.30_2#eb6753efa.choices?vop=1&amp;pid=3ef918141&amp;color=0,0,0&amp;vtp=1&amp;bbb=1"/>
              <p:cNvSpPr/>
              <p:nvPr/>
            </p:nvSpPr>
            <p:spPr>
              <a:xfrm>
                <a:off x="832104" y="3800030"/>
                <a:ext cx="10533888" cy="356235"/>
              </a:xfrm>
              <a:prstGeom prst="rect">
                <a:avLst/>
              </a:prstGeom>
              <a:noFill/>
              <a:ln/>
            </p:spPr>
            <p:txBody>
              <a:bodyPr wrap="none" lIns="0" tIns="0" rIns="0" bIns="0" rtlCol="0" anchor="t"/>
              <a:lstStyle/>
              <a:p>
                <a:pPr latinLnBrk="1">
                  <a:lnSpc>
                    <a:spcPts val="3200"/>
                  </a:lnSpc>
                  <a:tabLst>
                    <a:tab pos="2693797" algn="l"/>
                    <a:tab pos="5362194" algn="l"/>
                    <a:tab pos="80432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4_BD.30_2#eb6753efa.choices?vop=1&amp;pid=3ef918141&amp;color=0,0,0&amp;vtp=1&amp;bbb=1"/>
              <p:cNvSpPr>
                <a:spLocks noRot="1" noChangeAspect="1" noMove="1" noResize="1" noEditPoints="1" noAdjustHandles="1" noChangeArrowheads="1" noChangeShapeType="1" noTextEdit="1"/>
              </p:cNvSpPr>
              <p:nvPr/>
            </p:nvSpPr>
            <p:spPr>
              <a:xfrm>
                <a:off x="832104" y="3800030"/>
                <a:ext cx="10533888" cy="356235"/>
              </a:xfrm>
              <a:prstGeom prst="rect">
                <a:avLst/>
              </a:prstGeom>
              <a:blipFill>
                <a:blip r:embed="rId4"/>
                <a:stretch>
                  <a:fillRect l="-1389" b="-406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4_AS.32_1#eb6753efa?vop=1&amp;pid=3ef918141&amp;color=0,0,0&amp;vtp=1&amp;bbb=1&amp;hb=1"/>
              <p:cNvSpPr/>
              <p:nvPr/>
            </p:nvSpPr>
            <p:spPr>
              <a:xfrm>
                <a:off x="832104" y="4164520"/>
                <a:ext cx="10533888" cy="1753870"/>
              </a:xfrm>
              <a:prstGeom prst="rect">
                <a:avLst/>
              </a:prstGeom>
              <a:noFill/>
              <a:ln/>
            </p:spPr>
            <p:txBody>
              <a:bodyPr wrap="none" lIns="0" tIns="0" rIns="0" bIns="0" rtlCol="0" anchor="t"/>
              <a:lstStyle/>
              <a:p>
                <a:pPr algn="l" latinLnBrk="1">
                  <a:lnSpc>
                    <a:spcPts val="3800"/>
                  </a:lnSpc>
                </a:pPr>
                <a:r>
                  <a:rPr lang="en-US" altLang="zh-CN" sz="1800" b="0" i="0" dirty="0">
                    <a:solidFill>
                      <a:srgbClr val="000000"/>
                    </a:solidFill>
                    <a:latin typeface="微软雅黑" pitchFamily="34" charset="0"/>
                    <a:ea typeface="微软雅黑" pitchFamily="34" charset="-122"/>
                    <a:cs typeface="微软雅黑" pitchFamily="34" charset="-120"/>
                  </a:rPr>
                  <a:t>【解析】设卫星质量为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，卫星在同步轨道运行时，根据牛顿第二定律有</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𝐺</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h</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𝑚</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d>
                      <m:d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h</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，得</a:t>
                </a:r>
              </a:p>
              <a:p>
                <a:pPr latinLnBrk="1">
                  <a:lnSpc>
                    <a:spcPts val="38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𝑀</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h</m:t>
                                </m:r>
                              </m:e>
                            </m:d>
                          </m:e>
                          <m:sup>
                            <m:r>
                              <a:rPr lang="en-US" altLang="zh-CN" sz="1800" b="0" i="0">
                                <a:solidFill>
                                  <a:srgbClr val="000000"/>
                                </a:solidFill>
                                <a:latin typeface="Cambria Math" pitchFamily="34" charset="0"/>
                                <a:ea typeface="Cambria Math" pitchFamily="34" charset="-122"/>
                                <a:cs typeface="Cambria Math" pitchFamily="34" charset="-120"/>
                              </a:rPr>
                              <m:t>3</m:t>
                            </m:r>
                          </m:sup>
                        </m:sSup>
                      </m:num>
                      <m:den>
                        <m:r>
                          <a:rPr lang="en-US" altLang="zh-CN" sz="1800" b="0" i="0">
                            <a:solidFill>
                              <a:srgbClr val="000000"/>
                            </a:solidFill>
                            <a:latin typeface="Cambria Math" pitchFamily="34" charset="0"/>
                            <a:ea typeface="Cambria Math" pitchFamily="34" charset="-122"/>
                            <a:cs typeface="Cambria Math" pitchFamily="34" charset="-120"/>
                          </a:rPr>
                          <m:t>𝐺</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oMath>
                </a14:m>
                <a:r>
                  <a:rPr lang="en-US" altLang="zh-CN" sz="1800" b="0" i="0" dirty="0">
                    <a:solidFill>
                      <a:srgbClr val="000000"/>
                    </a:solidFill>
                    <a:latin typeface="微软雅黑" pitchFamily="34" charset="0"/>
                    <a:ea typeface="微软雅黑" pitchFamily="34" charset="-122"/>
                    <a:cs typeface="微软雅黑" pitchFamily="34" charset="-120"/>
                  </a:rPr>
                  <a:t>，卫星在小行星表面附近绕其做匀速圆周运动时有</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𝐺</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𝑚</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r>
                      <a:rPr lang="en-US" altLang="zh-CN" sz="1800" b="0" i="0" smtClean="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𝑀</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r>
                          <a:rPr lang="en-US" altLang="zh-CN" sz="1800" b="0" i="0">
                            <a:solidFill>
                              <a:srgbClr val="000000"/>
                            </a:solidFill>
                            <a:latin typeface="Cambria Math" pitchFamily="34" charset="0"/>
                            <a:ea typeface="Cambria Math" pitchFamily="34" charset="-122"/>
                            <a:cs typeface="Cambria Math" pitchFamily="34" charset="-120"/>
                          </a:rPr>
                          <m:t>𝐺</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,联立可得</a:t>
                </a:r>
              </a:p>
              <a:p>
                <a:pPr latinLnBrk="1">
                  <a:lnSpc>
                    <a:spcPts val="6200"/>
                  </a:lnSpc>
                </a:pP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𝑅</m:t>
                    </m:r>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1</m:t>
                            </m:r>
                          </m:sub>
                          <m:sup>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num>
                              <m:den>
                                <m:r>
                                  <a:rPr lang="en-US" altLang="zh-CN" b="0" i="0">
                                    <a:solidFill>
                                      <a:srgbClr val="000000"/>
                                    </a:solidFill>
                                    <a:latin typeface="Cambria Math" pitchFamily="34" charset="0"/>
                                    <a:ea typeface="Cambria Math" pitchFamily="34" charset="-122"/>
                                    <a:cs typeface="Cambria Math" pitchFamily="34" charset="-120"/>
                                  </a:rPr>
                                  <m:t>3</m:t>
                                </m:r>
                              </m:den>
                            </m:f>
                          </m:sup>
                        </m:sSubSup>
                      </m:num>
                      <m:den>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0</m:t>
                            </m:r>
                          </m:sub>
                          <m:sup>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num>
                              <m:den>
                                <m:r>
                                  <a:rPr lang="en-US" altLang="zh-CN" b="0" i="0">
                                    <a:solidFill>
                                      <a:srgbClr val="000000"/>
                                    </a:solidFill>
                                    <a:latin typeface="Cambria Math" pitchFamily="34" charset="0"/>
                                    <a:ea typeface="Cambria Math" pitchFamily="34" charset="-122"/>
                                    <a:cs typeface="Cambria Math" pitchFamily="34" charset="-120"/>
                                  </a:rPr>
                                  <m:t>3</m:t>
                                </m:r>
                              </m:den>
                            </m:f>
                          </m:sup>
                        </m:sSubSup>
                        <m:r>
                          <a:rPr lang="en-US" altLang="zh-CN" b="0" i="0">
                            <a:solidFill>
                              <a:srgbClr val="000000"/>
                            </a:solidFill>
                            <a:latin typeface="Cambria Math" pitchFamily="34" charset="0"/>
                            <a:ea typeface="Cambria Math" pitchFamily="34" charset="-122"/>
                            <a:cs typeface="Cambria Math" pitchFamily="34" charset="-120"/>
                          </a:rPr>
                          <m:t>−</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1</m:t>
                            </m:r>
                          </m:sub>
                          <m:sup>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num>
                              <m:den>
                                <m:r>
                                  <a:rPr lang="en-US" altLang="zh-CN" b="0" i="0">
                                    <a:solidFill>
                                      <a:srgbClr val="000000"/>
                                    </a:solidFill>
                                    <a:latin typeface="Cambria Math" pitchFamily="34" charset="0"/>
                                    <a:ea typeface="Cambria Math" pitchFamily="34" charset="-122"/>
                                    <a:cs typeface="Cambria Math" pitchFamily="34" charset="-120"/>
                                  </a:rPr>
                                  <m:t>3</m:t>
                                </m:r>
                              </m:den>
                            </m:f>
                          </m:sup>
                        </m:sSubSup>
                      </m:den>
                    </m:f>
                    <m:r>
                      <a:rPr lang="en-US" altLang="zh-CN" b="0" i="0" smtClean="0">
                        <a:solidFill>
                          <a:srgbClr val="000000"/>
                        </a:solidFill>
                        <a:latin typeface="Cambria Math" pitchFamily="34" charset="0"/>
                        <a:ea typeface="Cambria Math" pitchFamily="34" charset="-122"/>
                        <a:cs typeface="Cambria Math" pitchFamily="34" charset="-120"/>
                      </a:rPr>
                      <m:t>h</m:t>
                    </m:r>
                  </m:oMath>
                </a14:m>
                <a:r>
                  <a:rPr lang="en-US" altLang="zh-CN"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𝑎</m:t>
                    </m:r>
                    <m:r>
                      <a:rPr lang="en-US" altLang="zh-CN" b="0" i="0" smtClean="0">
                        <a:solidFill>
                          <a:srgbClr val="000000"/>
                        </a:solidFill>
                        <a:latin typeface="Cambria Math" pitchFamily="34" charset="0"/>
                        <a:ea typeface="Cambria Math" pitchFamily="34" charset="-122"/>
                        <a:cs typeface="Cambria Math" pitchFamily="34" charset="-120"/>
                      </a:rPr>
                      <m:t>=</m:t>
                    </m:r>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1</m:t>
                        </m:r>
                      </m:sub>
                    </m:sSub>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𝑏</m:t>
                    </m:r>
                    <m:r>
                      <a:rPr lang="en-US" altLang="zh-CN" b="0" i="0" smtClean="0">
                        <a:solidFill>
                          <a:srgbClr val="000000"/>
                        </a:solidFill>
                        <a:latin typeface="Cambria Math" pitchFamily="34" charset="0"/>
                        <a:ea typeface="Cambria Math" pitchFamily="34" charset="-122"/>
                        <a:cs typeface="Cambria Math" pitchFamily="34" charset="-120"/>
                      </a:rPr>
                      <m:t>=</m:t>
                    </m:r>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0</m:t>
                        </m:r>
                      </m:sub>
                    </m:sSub>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𝑐</m:t>
                    </m:r>
                    <m:r>
                      <a:rPr lang="en-US" altLang="zh-CN" b="0" i="0" smtClean="0">
                        <a:solidFill>
                          <a:srgbClr val="000000"/>
                        </a:solidFill>
                        <a:latin typeface="Cambria Math" pitchFamily="34" charset="0"/>
                        <a:ea typeface="Cambria Math" pitchFamily="34" charset="-122"/>
                        <a:cs typeface="Cambria Math" pitchFamily="34" charset="-120"/>
                      </a:rPr>
                      <m:t>=</m:t>
                    </m:r>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，故A正确.</a:t>
                </a:r>
                <a:endParaRPr lang="en-US" altLang="zh-CN" dirty="0">
                  <a:solidFill>
                    <a:srgbClr val="000000"/>
                  </a:solidFill>
                </a:endParaRPr>
              </a:p>
            </p:txBody>
          </p:sp>
        </mc:Choice>
        <mc:Fallback>
          <p:sp>
            <p:nvSpPr>
              <p:cNvPr id="5" name="QC_4_AS.32_1#eb6753efa?vop=1&amp;pid=3ef918141&amp;color=0,0,0&amp;vtp=1&amp;bbb=1&amp;hb=1"/>
              <p:cNvSpPr>
                <a:spLocks noRot="1" noChangeAspect="1" noMove="1" noResize="1" noEditPoints="1" noAdjustHandles="1" noChangeArrowheads="1" noChangeShapeType="1" noTextEdit="1"/>
              </p:cNvSpPr>
              <p:nvPr/>
            </p:nvSpPr>
            <p:spPr>
              <a:xfrm>
                <a:off x="832104" y="4164520"/>
                <a:ext cx="10533888" cy="1753870"/>
              </a:xfrm>
              <a:prstGeom prst="rect">
                <a:avLst/>
              </a:prstGeom>
              <a:blipFill>
                <a:blip r:embed="rId5"/>
                <a:stretch>
                  <a:fillRect l="-1389" b="-34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3_1#69c506a60?vop=1&amp;pid=3ef918141&amp;color=0,0,0&amp;vtp=1&amp;bt=1&amp;bbb=1&amp;hb=1"/>
              <p:cNvSpPr/>
              <p:nvPr/>
            </p:nvSpPr>
            <p:spPr>
              <a:xfrm>
                <a:off x="832104" y="1512000"/>
                <a:ext cx="10533888" cy="1049655"/>
              </a:xfrm>
              <a:prstGeom prst="rect">
                <a:avLst/>
              </a:prstGeom>
              <a:noFill/>
              <a:ln/>
            </p:spPr>
            <p:txBody>
              <a:bodyPr wrap="none" lIns="0" tIns="0" rIns="0" bIns="0" rtlCol="0" anchor="t"/>
              <a:lstStyle/>
              <a:p>
                <a:pPr algn="l" latinLnBrk="1">
                  <a:lnSpc>
                    <a:spcPts val="2900"/>
                  </a:lnSpc>
                </a:pPr>
                <a:r>
                  <a:rPr lang="en-US" altLang="zh-CN" sz="1800" b="0" i="0" dirty="0">
                    <a:solidFill>
                      <a:srgbClr val="000000"/>
                    </a:solidFill>
                    <a:latin typeface="微软雅黑" pitchFamily="34" charset="0"/>
                    <a:ea typeface="微软雅黑" pitchFamily="34" charset="-122"/>
                    <a:cs typeface="微软雅黑" pitchFamily="34" charset="-120"/>
                  </a:rPr>
                  <a:t>11.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某人造地球卫星运行轨道与赤道共面，绕行方向与地球自转方向相同.该卫星持续发射信号</a:t>
                </a:r>
                <a:r>
                  <a:rPr lang="en-US" altLang="zh-CN" sz="1800" b="0" i="0">
                    <a:solidFill>
                      <a:srgbClr val="000000"/>
                    </a:solidFill>
                    <a:latin typeface="微软雅黑" pitchFamily="34" charset="0"/>
                    <a:ea typeface="微软雅黑" pitchFamily="34" charset="-122"/>
                    <a:cs typeface="微软雅黑" pitchFamily="34" charset="-120"/>
                  </a:rPr>
                  <a:t>，位于赤</a:t>
                </a:r>
              </a:p>
              <a:p>
                <a:pPr latinLnBrk="1">
                  <a:lnSpc>
                    <a:spcPts val="2900"/>
                  </a:lnSpc>
                </a:pPr>
                <a:r>
                  <a:rPr lang="en-US" altLang="zh-CN" sz="1800" b="0" i="0">
                    <a:solidFill>
                      <a:srgbClr val="000000"/>
                    </a:solidFill>
                    <a:latin typeface="微软雅黑" pitchFamily="34" charset="0"/>
                    <a:ea typeface="微软雅黑" pitchFamily="34" charset="-122"/>
                    <a:cs typeface="微软雅黑" pitchFamily="34" charset="-120"/>
                  </a:rPr>
                  <a:t>道的某观测站接收到的信号强度随时间变化的规律如图所示</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为地球自转周期</a:t>
                </a:r>
                <a:r>
                  <a:rPr lang="en-US" altLang="zh-CN" sz="1800" b="0" i="0">
                    <a:solidFill>
                      <a:srgbClr val="000000"/>
                    </a:solidFill>
                    <a:latin typeface="微软雅黑" pitchFamily="34" charset="0"/>
                    <a:ea typeface="微软雅黑" pitchFamily="34" charset="-122"/>
                    <a:cs typeface="微软雅黑" pitchFamily="34" charset="-120"/>
                  </a:rPr>
                  <a:t>.已知该卫星的运动可视为</a:t>
                </a:r>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匀速圆周运动</a:t>
                </a:r>
                <a:r>
                  <a:rPr lang="en-US" altLang="zh-CN" b="0" i="0" dirty="0">
                    <a:solidFill>
                      <a:srgbClr val="000000"/>
                    </a:solidFill>
                    <a:latin typeface="微软雅黑" pitchFamily="34" charset="0"/>
                    <a:ea typeface="微软雅黑" pitchFamily="34" charset="-122"/>
                    <a:cs typeface="微软雅黑" pitchFamily="34" charset="-120"/>
                  </a:rPr>
                  <a:t>，地球质量为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𝑀</m:t>
                    </m:r>
                  </m:oMath>
                </a14:m>
                <a:r>
                  <a:rPr lang="en-US" altLang="zh-CN" b="0" i="0" dirty="0">
                    <a:solidFill>
                      <a:srgbClr val="000000"/>
                    </a:solidFill>
                    <a:latin typeface="微软雅黑" pitchFamily="34" charset="0"/>
                    <a:ea typeface="微软雅黑" pitchFamily="34" charset="-122"/>
                    <a:cs typeface="微软雅黑" pitchFamily="34" charset="-120"/>
                  </a:rPr>
                  <a:t>,万有引力常量为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𝐺</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则该卫星轨道半径为(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33_1#69c506a60?vop=1&amp;pid=3ef918141&amp;color=0,0,0&amp;vtp=1&amp;bt=1&amp;bbb=1&amp;hb=1"/>
              <p:cNvSpPr>
                <a:spLocks noRot="1" noChangeAspect="1" noMove="1" noResize="1" noEditPoints="1" noAdjustHandles="1" noChangeArrowheads="1" noChangeShapeType="1" noTextEdit="1"/>
              </p:cNvSpPr>
              <p:nvPr/>
            </p:nvSpPr>
            <p:spPr>
              <a:xfrm>
                <a:off x="832104" y="1512000"/>
                <a:ext cx="10533888" cy="1049655"/>
              </a:xfrm>
              <a:prstGeom prst="rect">
                <a:avLst/>
              </a:prstGeom>
              <a:blipFill>
                <a:blip r:embed="rId3"/>
                <a:stretch>
                  <a:fillRect l="-1389" t="-2326" r="-1042" b="-13953"/>
                </a:stretch>
              </a:blipFill>
              <a:ln/>
            </p:spPr>
            <p:txBody>
              <a:bodyPr/>
              <a:lstStyle/>
              <a:p>
                <a:r>
                  <a:rPr lang="zh-CN" altLang="en-US">
                    <a:noFill/>
                  </a:rPr>
                  <a:t> </a:t>
                </a:r>
              </a:p>
            </p:txBody>
          </p:sp>
        </mc:Fallback>
      </mc:AlternateContent>
      <p:sp>
        <p:nvSpPr>
          <p:cNvPr id="3" name="QC_4_AN.34_1#69c506a60.bracket?vop=1&amp;pid=3ef918141&amp;color=0,0,0&amp;vpa=11&amp;vtp=1"/>
          <p:cNvSpPr/>
          <p:nvPr/>
        </p:nvSpPr>
        <p:spPr>
          <a:xfrm>
            <a:off x="7882731" y="2234185"/>
            <a:ext cx="331788" cy="315722"/>
          </a:xfrm>
          <a:prstGeom prst="rect">
            <a:avLst/>
          </a:prstGeom>
          <a:noFill/>
          <a:ln/>
        </p:spPr>
        <p:txBody>
          <a:bodyPr wrap="none" lIns="0" tIns="0" rIns="0" bIns="0" rtlCol="0" anchor="t"/>
          <a:lstStyle/>
          <a:p>
            <a:pPr algn="ctr" latinLnBrk="1">
              <a:lnSpc>
                <a:spcPts val="27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pic>
        <p:nvPicPr>
          <p:cNvPr id="4" name="QC_4_BD.33_2#69c506a60?vop=1&amp;pid=3ef918141&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212080" y="2693164"/>
            <a:ext cx="1764792" cy="11704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33_3#69c506a60.choices?vop=1&amp;pid=3ef918141&amp;color=0,0,0&amp;vtp=1&amp;bbb=1"/>
              <p:cNvSpPr/>
              <p:nvPr/>
            </p:nvSpPr>
            <p:spPr>
              <a:xfrm>
                <a:off x="832104" y="4001264"/>
                <a:ext cx="10533888" cy="558800"/>
              </a:xfrm>
              <a:prstGeom prst="rect">
                <a:avLst/>
              </a:prstGeom>
              <a:noFill/>
              <a:ln/>
            </p:spPr>
            <p:txBody>
              <a:bodyPr wrap="none" lIns="0" tIns="0" rIns="0" bIns="0" rtlCol="0" anchor="t"/>
              <a:lstStyle/>
              <a:p>
                <a:pPr latinLnBrk="1">
                  <a:lnSpc>
                    <a:spcPts val="4400"/>
                  </a:lnSpc>
                  <a:tabLst>
                    <a:tab pos="2677922" algn="l"/>
                    <a:tab pos="5330444" algn="l"/>
                    <a:tab pos="798296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ad>
                      <m:ra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r>
                          <a:rPr lang="en-US" altLang="zh-CN" sz="1800" b="0" i="0">
                            <a:solidFill>
                              <a:srgbClr val="000000"/>
                            </a:solidFill>
                            <a:latin typeface="Cambria Math" pitchFamily="34" charset="0"/>
                            <a:ea typeface="Cambria Math" pitchFamily="34" charset="-122"/>
                            <a:cs typeface="Cambria Math" pitchFamily="34" charset="-120"/>
                          </a:rPr>
                          <m:t>3</m:t>
                        </m: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36</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e>
                    </m:rad>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ad>
                      <m:ra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r>
                          <a:rPr lang="en-US" altLang="zh-CN" sz="1800" b="0" i="0">
                            <a:solidFill>
                              <a:srgbClr val="000000"/>
                            </a:solidFill>
                            <a:latin typeface="Cambria Math" pitchFamily="34" charset="0"/>
                            <a:ea typeface="Cambria Math" pitchFamily="34" charset="-122"/>
                            <a:cs typeface="Cambria Math" pitchFamily="34" charset="-120"/>
                          </a:rPr>
                          <m:t>3</m:t>
                        </m: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16</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e>
                    </m:rad>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ad>
                      <m:ra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r>
                          <a:rPr lang="en-US" altLang="zh-CN" sz="1800" b="0" i="0">
                            <a:solidFill>
                              <a:srgbClr val="000000"/>
                            </a:solidFill>
                            <a:latin typeface="Cambria Math" pitchFamily="34" charset="0"/>
                            <a:ea typeface="Cambria Math" pitchFamily="34" charset="-122"/>
                            <a:cs typeface="Cambria Math" pitchFamily="34" charset="-120"/>
                          </a:rPr>
                          <m:t>3</m:t>
                        </m: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e>
                    </m:rad>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ad>
                      <m:ra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r>
                          <a:rPr lang="en-US" altLang="zh-CN" sz="1800" b="0" i="0">
                            <a:solidFill>
                              <a:srgbClr val="000000"/>
                            </a:solidFill>
                            <a:latin typeface="Cambria Math" pitchFamily="34" charset="0"/>
                            <a:ea typeface="Cambria Math" pitchFamily="34" charset="-122"/>
                            <a:cs typeface="Cambria Math" pitchFamily="34" charset="-120"/>
                          </a:rPr>
                          <m:t>3</m:t>
                        </m: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9</m:t>
                            </m:r>
                            <m:r>
                              <a:rPr lang="en-US" altLang="zh-CN" sz="1800" b="0" i="0">
                                <a:solidFill>
                                  <a:srgbClr val="000000"/>
                                </a:solidFill>
                                <a:latin typeface="Cambria Math" pitchFamily="34" charset="0"/>
                                <a:ea typeface="Cambria Math" pitchFamily="34" charset="-122"/>
                                <a:cs typeface="Cambria Math" pitchFamily="34" charset="-120"/>
                              </a:rPr>
                              <m:t>𝐺𝑀</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33_3#69c506a60.choices?vop=1&amp;pid=3ef918141&amp;color=0,0,0&amp;vtp=1&amp;bbb=1"/>
              <p:cNvSpPr>
                <a:spLocks noRot="1" noChangeAspect="1" noMove="1" noResize="1" noEditPoints="1" noAdjustHandles="1" noChangeArrowheads="1" noChangeShapeType="1" noTextEdit="1"/>
              </p:cNvSpPr>
              <p:nvPr/>
            </p:nvSpPr>
            <p:spPr>
              <a:xfrm>
                <a:off x="832104" y="4001264"/>
                <a:ext cx="10533888" cy="558800"/>
              </a:xfrm>
              <a:prstGeom prst="rect">
                <a:avLst/>
              </a:prstGeom>
              <a:blipFill>
                <a:blip r:embed="rId5"/>
                <a:stretch>
                  <a:fillRect l="-1389" b="-652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35_1#69c506a60?vop=1&amp;pid=3ef918141&amp;color=0,0,0&amp;vtp=1&amp;bbb=1&amp;hb=1"/>
              <p:cNvSpPr/>
              <p:nvPr/>
            </p:nvSpPr>
            <p:spPr>
              <a:xfrm>
                <a:off x="832104" y="4560064"/>
                <a:ext cx="10533888" cy="1438085"/>
              </a:xfrm>
              <a:prstGeom prst="rect">
                <a:avLst/>
              </a:prstGeom>
              <a:noFill/>
              <a:ln/>
            </p:spPr>
            <p:txBody>
              <a:bodyPr wrap="none" lIns="0" tIns="0" rIns="0" bIns="0" rtlCol="0" anchor="t"/>
              <a:lstStyle/>
              <a:p>
                <a:pPr algn="l" latinLnBrk="1">
                  <a:lnSpc>
                    <a:spcPts val="3500"/>
                  </a:lnSpc>
                </a:pP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解析】由题意可知，相邻两次信号最强的时间间隔为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𝑇</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微软雅黑"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点拨</a:t>
                </a:r>
                <a:r>
                  <a:rPr lang="en-US" altLang="zh-CN" sz="1800" b="0" i="0">
                    <a:solidFill>
                      <a:srgbClr val="00A0AF"/>
                    </a:solidFill>
                    <a:latin typeface="微软雅黑" pitchFamily="34" charset="0"/>
                    <a:ea typeface="楷体" pitchFamily="34" charset="-122"/>
                    <a:cs typeface="微软雅黑" pitchFamily="34" charset="-120"/>
                  </a:rPr>
                  <a:t>：卫星经过赤道上观测站正上方时观</a:t>
                </a:r>
              </a:p>
              <a:p>
                <a:pPr latinLnBrk="1">
                  <a:lnSpc>
                    <a:spcPts val="3500"/>
                  </a:lnSpc>
                </a:pPr>
                <a:r>
                  <a:rPr lang="en-US" altLang="zh-CN" sz="1800" b="0" i="0">
                    <a:solidFill>
                      <a:srgbClr val="00A0AF"/>
                    </a:solidFill>
                    <a:latin typeface="微软雅黑" pitchFamily="34" charset="0"/>
                    <a:ea typeface="楷体" pitchFamily="34" charset="-122"/>
                    <a:cs typeface="微软雅黑" pitchFamily="34" charset="-120"/>
                  </a:rPr>
                  <a:t>测站接收到的信号最强</a:t>
                </a:r>
                <a:r>
                  <a:rPr lang="en-US" altLang="zh-CN" sz="1800" b="0" i="0" dirty="0">
                    <a:solidFill>
                      <a:srgbClr val="00A0AF"/>
                    </a:solidFill>
                    <a:latin typeface="微软雅黑" pitchFamily="34" charset="0"/>
                    <a:ea typeface="楷体" pitchFamily="34" charset="-122"/>
                    <a:cs typeface="微软雅黑" pitchFamily="34" charset="-120"/>
                  </a:rPr>
                  <a:t>，相邻两次信号最强对应卫星比地球自转多转动一圈）</a:t>
                </a:r>
                <a:r>
                  <a:rPr lang="en-US" altLang="zh-CN" sz="1800" b="0" i="0" dirty="0">
                    <a:solidFill>
                      <a:srgbClr val="000000"/>
                    </a:solidFill>
                    <a:latin typeface="微软雅黑" pitchFamily="34" charset="0"/>
                    <a:ea typeface="楷体"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𝑡</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aseline="-10000">
                                <a:solidFill>
                                  <a:srgbClr val="000000"/>
                                </a:solidFill>
                                <a:latin typeface="Cambria Math" panose="02040503050406030204" pitchFamily="18" charset="0"/>
                              </a:rPr>
                              <m:t>卫</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𝑡</m:t>
                        </m:r>
                      </m:num>
                      <m:den>
                        <m:r>
                          <a:rPr lang="en-US" altLang="zh-CN" sz="1800" b="0" i="0">
                            <a:solidFill>
                              <a:srgbClr val="000000"/>
                            </a:solidFill>
                            <a:latin typeface="Cambria Math" pitchFamily="34" charset="0"/>
                            <a:ea typeface="Cambria Math" pitchFamily="34" charset="-122"/>
                            <a:cs typeface="Cambria Math" pitchFamily="34" charset="-120"/>
                          </a:rPr>
                          <m:t>𝑇</m:t>
                        </m:r>
                      </m:den>
                    </m:f>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aseline="-10000">
                            <a:solidFill>
                              <a:srgbClr val="000000"/>
                            </a:solidFill>
                            <a:latin typeface="Cambria Math" panose="02040503050406030204" pitchFamily="18" charset="0"/>
                          </a:rPr>
                          <m:t>卫</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𝑇</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4300"/>
                  </a:lnSpc>
                </a:pPr>
                <a:r>
                  <a:rPr lang="en-US" altLang="zh-CN" b="0" i="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𝐺</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𝑀𝑚</m:t>
                        </m:r>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𝑟</m:t>
                            </m:r>
                          </m:e>
                          <m:sup>
                            <m:r>
                              <a:rPr lang="en-US" altLang="zh-CN" b="0" i="0">
                                <a:solidFill>
                                  <a:srgbClr val="000000"/>
                                </a:solidFill>
                                <a:latin typeface="Cambria Math" pitchFamily="34" charset="0"/>
                                <a:ea typeface="Cambria Math" pitchFamily="34" charset="-122"/>
                                <a:cs typeface="Cambria Math" pitchFamily="34" charset="-120"/>
                              </a:rPr>
                              <m:t>2</m:t>
                            </m:r>
                          </m:sup>
                        </m:sSup>
                      </m:den>
                    </m:f>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π</m:t>
                            </m:r>
                          </m:e>
                          <m:sup>
                            <m:r>
                              <a:rPr lang="en-US" altLang="zh-CN" b="0" i="0">
                                <a:solidFill>
                                  <a:srgbClr val="000000"/>
                                </a:solidFill>
                                <a:latin typeface="Cambria Math" pitchFamily="34" charset="0"/>
                                <a:ea typeface="Cambria Math" pitchFamily="34" charset="-122"/>
                                <a:cs typeface="Cambria Math" pitchFamily="34" charset="-120"/>
                              </a:rPr>
                              <m:t>2</m:t>
                            </m:r>
                          </m:sup>
                        </m:sSup>
                      </m:num>
                      <m:den>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aseline="-10000">
                                <a:solidFill>
                                  <a:srgbClr val="000000"/>
                                </a:solidFill>
                                <a:latin typeface="Cambria Math" panose="02040503050406030204" pitchFamily="18" charset="0"/>
                              </a:rPr>
                              <m:t>卫</m:t>
                            </m:r>
                          </m:sub>
                          <m:sup>
                            <m:r>
                              <a:rPr lang="en-US" altLang="zh-CN" b="0" i="0">
                                <a:solidFill>
                                  <a:srgbClr val="000000"/>
                                </a:solidFill>
                                <a:latin typeface="Cambria Math" pitchFamily="34" charset="0"/>
                                <a:ea typeface="Cambria Math" pitchFamily="34" charset="-122"/>
                                <a:cs typeface="Cambria Math" pitchFamily="34" charset="-120"/>
                              </a:rPr>
                              <m:t>2</m:t>
                            </m:r>
                          </m:sup>
                        </m:sSubSup>
                      </m:den>
                    </m:f>
                    <m:r>
                      <a:rPr lang="en-US" altLang="zh-CN" b="0" i="0">
                        <a:solidFill>
                          <a:srgbClr val="000000"/>
                        </a:solidFill>
                        <a:latin typeface="Cambria Math" pitchFamily="34" charset="0"/>
                        <a:ea typeface="Cambria Math" pitchFamily="34" charset="-122"/>
                        <a:cs typeface="Cambria Math" pitchFamily="34" charset="-120"/>
                      </a:rPr>
                      <m:t>𝑟</m:t>
                    </m:r>
                  </m:oMath>
                </a14:m>
                <a:r>
                  <a:rPr lang="en-US" altLang="zh-CN"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𝑟</m:t>
                    </m:r>
                    <m:r>
                      <a:rPr lang="en-US" altLang="zh-CN" b="0" i="0">
                        <a:solidFill>
                          <a:srgbClr val="000000"/>
                        </a:solidFill>
                        <a:latin typeface="Cambria Math" pitchFamily="34" charset="0"/>
                        <a:ea typeface="Cambria Math" pitchFamily="34" charset="-122"/>
                        <a:cs typeface="Cambria Math" pitchFamily="34" charset="-120"/>
                      </a:rPr>
                      <m:t>=</m:t>
                    </m:r>
                    <m:rad>
                      <m:ra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r>
                          <a:rPr lang="en-US" altLang="zh-CN" b="0" i="0">
                            <a:solidFill>
                              <a:srgbClr val="000000"/>
                            </a:solidFill>
                            <a:latin typeface="Cambria Math" pitchFamily="34" charset="0"/>
                            <a:ea typeface="Cambria Math" pitchFamily="34" charset="-122"/>
                            <a:cs typeface="Cambria Math" pitchFamily="34" charset="-120"/>
                          </a:rPr>
                          <m:t>3</m:t>
                        </m: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𝐺𝑀</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𝑇</m:t>
                                </m:r>
                              </m:e>
                              <m:sup>
                                <m:r>
                                  <a:rPr lang="en-US" altLang="zh-CN" b="0" i="0">
                                    <a:solidFill>
                                      <a:srgbClr val="000000"/>
                                    </a:solidFill>
                                    <a:latin typeface="Cambria Math" pitchFamily="34" charset="0"/>
                                    <a:ea typeface="Cambria Math" pitchFamily="34" charset="-122"/>
                                    <a:cs typeface="Cambria Math" pitchFamily="34" charset="-120"/>
                                  </a:rPr>
                                  <m:t>2</m:t>
                                </m:r>
                              </m:sup>
                            </m:sSup>
                          </m:num>
                          <m:den>
                            <m:r>
                              <a:rPr lang="en-US" altLang="zh-CN" b="0" i="0">
                                <a:solidFill>
                                  <a:srgbClr val="000000"/>
                                </a:solidFill>
                                <a:latin typeface="Cambria Math" pitchFamily="34" charset="0"/>
                                <a:ea typeface="Cambria Math" pitchFamily="34" charset="-122"/>
                                <a:cs typeface="Cambria Math" pitchFamily="34" charset="-120"/>
                              </a:rPr>
                              <m:t>36</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π</m:t>
                                </m:r>
                              </m:e>
                              <m:sup>
                                <m:r>
                                  <a:rPr lang="en-US" altLang="zh-CN" b="0" i="0">
                                    <a:solidFill>
                                      <a:srgbClr val="000000"/>
                                    </a:solidFill>
                                    <a:latin typeface="Cambria Math" pitchFamily="34" charset="0"/>
                                    <a:ea typeface="Cambria Math" pitchFamily="34" charset="-122"/>
                                    <a:cs typeface="Cambria Math" pitchFamily="34" charset="-120"/>
                                  </a:rPr>
                                  <m:t>2</m:t>
                                </m:r>
                              </m:sup>
                            </m:sSup>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，故A正确.</a:t>
                </a:r>
                <a:endParaRPr lang="en-US" altLang="zh-CN" dirty="0"/>
              </a:p>
            </p:txBody>
          </p:sp>
        </mc:Choice>
        <mc:Fallback>
          <p:sp>
            <p:nvSpPr>
              <p:cNvPr id="6" name="QC_4_AS.35_1#69c506a60?vop=1&amp;pid=3ef918141&amp;color=0,0,0&amp;vtp=1&amp;bbb=1&amp;hb=1"/>
              <p:cNvSpPr>
                <a:spLocks noRot="1" noChangeAspect="1" noMove="1" noResize="1" noEditPoints="1" noAdjustHandles="1" noChangeArrowheads="1" noChangeShapeType="1" noTextEdit="1"/>
              </p:cNvSpPr>
              <p:nvPr/>
            </p:nvSpPr>
            <p:spPr>
              <a:xfrm>
                <a:off x="832104" y="4560064"/>
                <a:ext cx="10533888" cy="1438085"/>
              </a:xfrm>
              <a:prstGeom prst="rect">
                <a:avLst/>
              </a:prstGeom>
              <a:blipFill>
                <a:blip r:embed="rId6"/>
                <a:stretch>
                  <a:fillRect l="-1389" r="-1620" b="-2119"/>
                </a:stretch>
              </a:blipFill>
              <a:ln/>
            </p:spPr>
            <p:txBody>
              <a:bodyPr/>
              <a:lstStyle/>
              <a:p>
                <a:r>
                  <a:rPr lang="zh-CN" altLang="en-US">
                    <a:noFill/>
                  </a:rPr>
                  <a:t> </a:t>
                </a:r>
              </a:p>
            </p:txBody>
          </p:sp>
        </mc:Fallback>
      </mc:AlternateContent>
      <p:sp>
        <p:nvSpPr>
          <p:cNvPr id="7" name="QC_4_AS.35_1#69c506a60?vop=1&amp;pid=3ef918141&amp;color=0,0,0&amp;vtp=1&amp;bbb=1&amp;hb=1&amp;uw=1">
            <a:extLst>
              <a:ext uri="{FF2B5EF4-FFF2-40B4-BE49-F238E27FC236}">
                <a16:creationId xmlns:a16="http://schemas.microsoft.com/office/drawing/2014/main" id="{BD09AAB2-E26D-7C52-B10E-32C85E9157A0}"/>
              </a:ext>
            </a:extLst>
          </p:cNvPr>
          <p:cNvSpPr/>
          <p:nvPr/>
        </p:nvSpPr>
        <p:spPr>
          <a:xfrm>
            <a:off x="1746504" y="4558254"/>
            <a:ext cx="4572064" cy="4481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2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8" name="QC_4_AS.35_1#69c506a60?vop=1&amp;pid=3ef918141&amp;color=0,0,0&amp;vtp=1&amp;bbb=1&amp;hb=1&amp;uw=1">
            <a:extLst>
              <a:ext uri="{FF2B5EF4-FFF2-40B4-BE49-F238E27FC236}">
                <a16:creationId xmlns:a16="http://schemas.microsoft.com/office/drawing/2014/main" id="{86531970-1262-3321-9762-C6F6DB30A39D}"/>
              </a:ext>
            </a:extLst>
          </p:cNvPr>
          <p:cNvSpPr/>
          <p:nvPr/>
        </p:nvSpPr>
        <p:spPr>
          <a:xfrm>
            <a:off x="6318504" y="4558254"/>
            <a:ext cx="502793" cy="4481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2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bg/>
                                          </p:spTgt>
                                        </p:tgtEl>
                                        <p:attrNameLst>
                                          <p:attrName>style.visibility</p:attrName>
                                        </p:attrNameLst>
                                      </p:cBhvr>
                                      <p:to>
                                        <p:strVal val="visible"/>
                                      </p:to>
                                    </p:set>
                                    <p:anim calcmode="lin" valueType="num">
                                      <p:cBhvr additive="base">
                                        <p:cTn id="3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7">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 calcmode="lin" valueType="num">
                                      <p:cBhvr additive="base">
                                        <p:cTn id="3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8">
                                            <p:bg/>
                                          </p:spTgt>
                                        </p:tgtEl>
                                        <p:attrNameLst>
                                          <p:attrName>style.visibility</p:attrName>
                                        </p:attrNameLst>
                                      </p:cBhvr>
                                      <p:to>
                                        <p:strVal val="visible"/>
                                      </p:to>
                                    </p:set>
                                    <p:anim calcmode="lin" valueType="num">
                                      <p:cBhvr additive="base">
                                        <p:cTn id="41"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8">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 calcmode="lin" valueType="num">
                                      <p:cBhvr additive="base">
                                        <p:cTn id="4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P spid="7" grpId="0" build="p" animBg="1"/>
      <p:bldP spid="8"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6_1#fa95da41c?vop=1&amp;pid=3ef918141&amp;color=0,0,0&amp;vtp=1&amp;bt=1&amp;bbb=1&amp;hb=1"/>
              <p:cNvSpPr/>
              <p:nvPr/>
            </p:nvSpPr>
            <p:spPr>
              <a:xfrm>
                <a:off x="832104" y="1512000"/>
                <a:ext cx="10533888" cy="1370330"/>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12.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2024年3月20日，我国探月工程四期鹊桥二号中继星成功发射升空.</a:t>
                </a:r>
                <a:r>
                  <a:rPr lang="en-US" altLang="zh-CN" sz="1800" b="0" i="0">
                    <a:solidFill>
                      <a:srgbClr val="000000"/>
                    </a:solidFill>
                    <a:latin typeface="微软雅黑" pitchFamily="34" charset="0"/>
                    <a:ea typeface="微软雅黑" pitchFamily="34" charset="-122"/>
                    <a:cs typeface="微软雅黑" pitchFamily="34" charset="-120"/>
                  </a:rPr>
                  <a:t>当抵达距离月球表面某高度时，</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鹊桥二号开始进行近月制动</a:t>
                </a:r>
                <a:r>
                  <a:rPr lang="en-US" altLang="zh-CN" sz="1800" b="0" i="0" dirty="0">
                    <a:solidFill>
                      <a:srgbClr val="000000"/>
                    </a:solidFill>
                    <a:latin typeface="微软雅黑" pitchFamily="34" charset="0"/>
                    <a:ea typeface="微软雅黑" pitchFamily="34" charset="-122"/>
                    <a:cs typeface="微软雅黑" pitchFamily="34" charset="-120"/>
                  </a:rPr>
                  <a:t>，并顺利进入捕获轨道运行，如图所示，轨道的半长轴约为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900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.后经多</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次轨道调整</a:t>
                </a:r>
                <a:r>
                  <a:rPr lang="en-US" altLang="zh-CN" sz="1800" b="0" i="0" dirty="0">
                    <a:solidFill>
                      <a:srgbClr val="000000"/>
                    </a:solidFill>
                    <a:latin typeface="微软雅黑" pitchFamily="34" charset="0"/>
                    <a:ea typeface="微软雅黑" pitchFamily="34" charset="-122"/>
                    <a:cs typeface="微软雅黑" pitchFamily="34" charset="-120"/>
                  </a:rPr>
                  <a:t>，进入冻结轨道运行，轨道的半长轴约为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9</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900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km</m:t>
                    </m:r>
                  </m:oMath>
                </a14:m>
                <a:r>
                  <a:rPr lang="en-US" altLang="zh-CN" sz="1800" b="0" i="0" dirty="0">
                    <a:solidFill>
                      <a:srgbClr val="000000"/>
                    </a:solidFill>
                    <a:latin typeface="微软雅黑" pitchFamily="34" charset="0"/>
                    <a:ea typeface="微软雅黑" pitchFamily="34" charset="-122"/>
                    <a:cs typeface="微软雅黑" pitchFamily="34" charset="-120"/>
                  </a:rPr>
                  <a:t>，周期约为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.则鹊桥二号在捕获轨道运</a:t>
                </a:r>
              </a:p>
              <a:p>
                <a:pPr latinLnBrk="1">
                  <a:lnSpc>
                    <a:spcPts val="2600"/>
                  </a:lnSpc>
                </a:pPr>
                <a:r>
                  <a:rPr lang="en-US" altLang="zh-CN" b="0" i="0">
                    <a:solidFill>
                      <a:srgbClr val="000000"/>
                    </a:solidFill>
                    <a:latin typeface="微软雅黑" pitchFamily="34" charset="0"/>
                    <a:ea typeface="微软雅黑" pitchFamily="34" charset="-122"/>
                    <a:cs typeface="微软雅黑" pitchFamily="34" charset="-120"/>
                  </a:rPr>
                  <a:t>行时(</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36_1#fa95da41c?vop=1&amp;pid=3ef918141&amp;color=0,0,0&amp;vtp=1&amp;bt=1&amp;bbb=1&amp;hb=1"/>
              <p:cNvSpPr>
                <a:spLocks noRot="1" noChangeAspect="1" noMove="1" noResize="1" noEditPoints="1" noAdjustHandles="1" noChangeArrowheads="1" noChangeShapeType="1" noTextEdit="1"/>
              </p:cNvSpPr>
              <p:nvPr/>
            </p:nvSpPr>
            <p:spPr>
              <a:xfrm>
                <a:off x="832104" y="1512000"/>
                <a:ext cx="10533888" cy="1370330"/>
              </a:xfrm>
              <a:prstGeom prst="rect">
                <a:avLst/>
              </a:prstGeom>
              <a:blipFill>
                <a:blip r:embed="rId3"/>
                <a:stretch>
                  <a:fillRect l="-1389" t="-2222" r="-984" b="-10667"/>
                </a:stretch>
              </a:blipFill>
              <a:ln/>
            </p:spPr>
            <p:txBody>
              <a:bodyPr/>
              <a:lstStyle/>
              <a:p>
                <a:r>
                  <a:rPr lang="zh-CN" altLang="en-US">
                    <a:noFill/>
                  </a:rPr>
                  <a:t> </a:t>
                </a:r>
              </a:p>
            </p:txBody>
          </p:sp>
        </mc:Fallback>
      </mc:AlternateContent>
      <p:sp>
        <p:nvSpPr>
          <p:cNvPr id="3" name="QC_4_AN.37_1#fa95da41c.bracket?vop=1&amp;pid=3ef918141&amp;color=0,0,0&amp;vpa=12&amp;vtp=1"/>
          <p:cNvSpPr/>
          <p:nvPr/>
        </p:nvSpPr>
        <p:spPr>
          <a:xfrm>
            <a:off x="1472660" y="2565147"/>
            <a:ext cx="331788" cy="306197"/>
          </a:xfrm>
          <a:prstGeom prst="rect">
            <a:avLst/>
          </a:prstGeom>
          <a:noFill/>
          <a:ln/>
        </p:spPr>
        <p:txBody>
          <a:bodyPr wrap="none" lIns="0" tIns="0" rIns="0" bIns="0" rtlCol="0" anchor="t"/>
          <a:lstStyle/>
          <a:p>
            <a:pPr algn="ctr" latinLnBrk="1">
              <a:lnSpc>
                <a:spcPts val="26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pic>
        <p:nvPicPr>
          <p:cNvPr id="4" name="QC_4_BD.36_2#fa95da41c?vop=1&amp;pid=3ef918141&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544568" y="3012632"/>
            <a:ext cx="3099816" cy="15270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36_3#fa95da41c.choices?vop=1&amp;pid=3ef918141&amp;color=0,0,0&amp;vtp=1&amp;bbb=1"/>
              <p:cNvSpPr/>
              <p:nvPr/>
            </p:nvSpPr>
            <p:spPr>
              <a:xfrm>
                <a:off x="832104" y="4676332"/>
                <a:ext cx="10533888" cy="1370330"/>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周期约为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144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近月点的速度大于远月点的速度</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近月点的速度小于在冻结轨道运行时近月点的速度</a:t>
                </a:r>
                <a:endParaRPr lang="en-US" altLang="zh-CN" sz="1800" dirty="0"/>
              </a:p>
              <a:p>
                <a:pPr latinLnBrk="1">
                  <a:lnSpc>
                    <a:spcPts val="26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近月点的加速度大于在冻结轨道运行时近月点的加速度</a:t>
                </a:r>
                <a:endParaRPr lang="en-US" altLang="zh-CN" sz="1800" dirty="0"/>
              </a:p>
            </p:txBody>
          </p:sp>
        </mc:Choice>
        <mc:Fallback>
          <p:sp>
            <p:nvSpPr>
              <p:cNvPr id="5" name="QC_4_BD.36_3#fa95da41c.choices?vop=1&amp;pid=3ef918141&amp;color=0,0,0&amp;vtp=1&amp;bbb=1"/>
              <p:cNvSpPr>
                <a:spLocks noRot="1" noChangeAspect="1" noMove="1" noResize="1" noEditPoints="1" noAdjustHandles="1" noChangeArrowheads="1" noChangeShapeType="1" noTextEdit="1"/>
              </p:cNvSpPr>
              <p:nvPr/>
            </p:nvSpPr>
            <p:spPr>
              <a:xfrm>
                <a:off x="832104" y="4676332"/>
                <a:ext cx="10533888" cy="1370330"/>
              </a:xfrm>
              <a:prstGeom prst="rect">
                <a:avLst/>
              </a:prstGeom>
              <a:blipFill>
                <a:blip r:embed="rId5"/>
                <a:stretch>
                  <a:fillRect l="-1389" t="-2222" b="-106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8_1#fa95da41c?vop=1&amp;pid=3ef918141&amp;color=0,0,0&amp;vtp=1&amp;bt=1&amp;bbb=1&amp;hb=1"/>
              <p:cNvSpPr/>
              <p:nvPr/>
            </p:nvSpPr>
            <p:spPr>
              <a:xfrm>
                <a:off x="832104" y="1508760"/>
                <a:ext cx="10533888" cy="2157730"/>
              </a:xfrm>
              <a:prstGeom prst="rect">
                <a:avLst/>
              </a:prstGeom>
              <a:noFill/>
              <a:ln/>
            </p:spPr>
            <p:txBody>
              <a:bodyPr wrap="none" lIns="0" tIns="0" rIns="0" bIns="0" rtlCol="0" anchor="t"/>
              <a:lstStyle/>
              <a:p>
                <a:pPr algn="l" latinLnBrk="1">
                  <a:lnSpc>
                    <a:spcPts val="4200"/>
                  </a:lnSpc>
                </a:pPr>
                <a:r>
                  <a:rPr lang="en-US" altLang="zh-CN" sz="1800" b="0" i="0" dirty="0">
                    <a:solidFill>
                      <a:srgbClr val="000000"/>
                    </a:solidFill>
                    <a:latin typeface="微软雅黑" pitchFamily="34" charset="0"/>
                    <a:ea typeface="微软雅黑" pitchFamily="34" charset="-122"/>
                    <a:cs typeface="微软雅黑" pitchFamily="34" charset="-120"/>
                  </a:rPr>
                  <a:t>【解析】根据开普勒第三定律有</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3</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3</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oMath>
                </a14:m>
                <a:r>
                  <a:rPr lang="en-US" altLang="zh-CN" sz="1800" b="0" i="0" dirty="0">
                    <a:solidFill>
                      <a:srgbClr val="000000"/>
                    </a:solidFill>
                    <a:latin typeface="微软雅黑" pitchFamily="34" charset="0"/>
                    <a:ea typeface="微软雅黑" pitchFamily="34" charset="-122"/>
                    <a:cs typeface="微软雅黑" pitchFamily="34" charset="-120"/>
                  </a:rPr>
                  <a:t>，可得鹊桥二号在捕获轨道运行时周期约为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=288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a:t>
                </a:r>
                <a:r>
                  <a:rPr lang="en-US" altLang="zh-CN" sz="1800" b="0" i="0">
                    <a:solidFill>
                      <a:srgbClr val="000000"/>
                    </a:solidFill>
                    <a:latin typeface="微软雅黑" pitchFamily="34" charset="0"/>
                    <a:ea typeface="微软雅黑" pitchFamily="34" charset="-122"/>
                    <a:cs typeface="微软雅黑" pitchFamily="34" charset="-120"/>
                  </a:rPr>
                  <a:t>错误；</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根据开普勒第二定律可知近月点的速度大于远月点的速度</a:t>
                </a:r>
                <a:r>
                  <a:rPr lang="en-US" altLang="zh-CN" sz="1800" b="0" i="0" dirty="0">
                    <a:solidFill>
                      <a:srgbClr val="000000"/>
                    </a:solidFill>
                    <a:latin typeface="微软雅黑" pitchFamily="34" charset="0"/>
                    <a:ea typeface="微软雅黑" pitchFamily="34" charset="-122"/>
                    <a:cs typeface="微软雅黑" pitchFamily="34" charset="-120"/>
                  </a:rPr>
                  <a:t>，故B正确；由捕获轨道进入冻结轨道</a:t>
                </a:r>
                <a:r>
                  <a:rPr lang="en-US" altLang="zh-CN" sz="1800" b="0" i="0">
                    <a:solidFill>
                      <a:srgbClr val="000000"/>
                    </a:solidFill>
                    <a:latin typeface="微软雅黑" pitchFamily="34" charset="0"/>
                    <a:ea typeface="微软雅黑" pitchFamily="34" charset="-122"/>
                    <a:cs typeface="微软雅黑" pitchFamily="34" charset="-120"/>
                  </a:rPr>
                  <a:t>，鹊桥二</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号需要减速</a:t>
                </a:r>
                <a:r>
                  <a:rPr lang="en-US" altLang="zh-CN" sz="1800" b="0" i="0" dirty="0">
                    <a:solidFill>
                      <a:srgbClr val="000000"/>
                    </a:solidFill>
                    <a:latin typeface="微软雅黑" pitchFamily="34" charset="0"/>
                    <a:ea typeface="微软雅黑" pitchFamily="34" charset="-122"/>
                    <a:cs typeface="微软雅黑" pitchFamily="34" charset="-120"/>
                  </a:rPr>
                  <a:t>，做向心运动，所以在捕获轨道近月点的速度大于在冻结轨道运行时近月点的速度，故C</a:t>
                </a:r>
                <a:r>
                  <a:rPr lang="en-US" altLang="zh-CN" sz="1800" b="0" i="0">
                    <a:solidFill>
                      <a:srgbClr val="000000"/>
                    </a:solidFill>
                    <a:latin typeface="微软雅黑" pitchFamily="34" charset="0"/>
                    <a:ea typeface="微软雅黑" pitchFamily="34" charset="-122"/>
                    <a:cs typeface="微软雅黑" pitchFamily="34" charset="-120"/>
                  </a:rPr>
                  <a:t>错误；</a:t>
                </a: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𝑚𝑎</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可知在捕获轨道近月点的加速度等于在冻结轨道运行时近月点的加速度，</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故</a:t>
                </a:r>
                <a:r>
                  <a:rPr lang="en-US" altLang="zh-CN" b="0" i="0" dirty="0">
                    <a:solidFill>
                      <a:srgbClr val="000000"/>
                    </a:solidFill>
                    <a:latin typeface="微软雅黑" pitchFamily="34" charset="0"/>
                    <a:ea typeface="微软雅黑" pitchFamily="34" charset="-122"/>
                    <a:cs typeface="微软雅黑" pitchFamily="34" charset="-120"/>
                  </a:rPr>
                  <a:t>D错误.</a:t>
                </a:r>
                <a:endParaRPr lang="en-US" altLang="zh-CN" dirty="0"/>
              </a:p>
            </p:txBody>
          </p:sp>
        </mc:Choice>
        <mc:Fallback>
          <p:sp>
            <p:nvSpPr>
              <p:cNvPr id="2" name="QC_4_AS.38_1#fa95da41c?vop=1&amp;pid=3ef918141&amp;color=0,0,0&amp;vtp=1&amp;bt=1&amp;bbb=1&amp;hb=1"/>
              <p:cNvSpPr>
                <a:spLocks noRot="1" noChangeAspect="1" noMove="1" noResize="1" noEditPoints="1" noAdjustHandles="1" noChangeArrowheads="1" noChangeShapeType="1" noTextEdit="1"/>
              </p:cNvSpPr>
              <p:nvPr/>
            </p:nvSpPr>
            <p:spPr>
              <a:xfrm>
                <a:off x="832104" y="1508760"/>
                <a:ext cx="10533888" cy="2157730"/>
              </a:xfrm>
              <a:prstGeom prst="rect">
                <a:avLst/>
              </a:prstGeom>
              <a:blipFill>
                <a:blip r:embed="rId3"/>
                <a:stretch>
                  <a:fillRect l="-1389" r="-2778" b="-6516"/>
                </a:stretch>
              </a:blipFill>
              <a:ln/>
            </p:spPr>
            <p:txBody>
              <a:bodyPr/>
              <a:lstStyle/>
              <a:p>
                <a:r>
                  <a:rPr lang="zh-CN" altLang="en-US">
                    <a:noFill/>
                  </a:rPr>
                  <a:t> </a:t>
                </a:r>
              </a:p>
            </p:txBody>
          </p:sp>
        </mc:Fallback>
      </mc:AlternateContent>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pic>
        <p:nvPicPr>
          <p:cNvPr id="2" name="QC_4_BD.39_1#a24d6a180?htil=2&amp;vop=1&amp;pid=3ef91814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400374" y="1594296"/>
            <a:ext cx="1920240" cy="22860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39_2#a24d6a180?htil=2&amp;vop=1&amp;pid=3ef918141&amp;color=0,0,0&amp;vtp=1&amp;bt=1&amp;bbb=1&amp;hb=1"/>
              <p:cNvSpPr/>
              <p:nvPr/>
            </p:nvSpPr>
            <p:spPr>
              <a:xfrm>
                <a:off x="832104" y="1512000"/>
                <a:ext cx="8485632"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）2024年3月20日，鹊桥二号中继星成功发射升空</a:t>
                </a:r>
                <a:r>
                  <a:rPr lang="en-US" altLang="zh-CN" sz="1800" b="0" i="0">
                    <a:solidFill>
                      <a:srgbClr val="000000"/>
                    </a:solidFill>
                    <a:latin typeface="微软雅黑" pitchFamily="34" charset="0"/>
                    <a:ea typeface="微软雅黑" pitchFamily="34" charset="-122"/>
                    <a:cs typeface="微软雅黑" pitchFamily="34" charset="-120"/>
                  </a:rPr>
                  <a:t>，为嫦娥六号在月球背</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面的探月任务提供地月间中继通讯</a:t>
                </a:r>
                <a:r>
                  <a:rPr lang="en-US" altLang="zh-CN" sz="1800" b="0" i="0" dirty="0">
                    <a:solidFill>
                      <a:srgbClr val="000000"/>
                    </a:solidFill>
                    <a:latin typeface="微软雅黑" pitchFamily="34" charset="0"/>
                    <a:ea typeface="微软雅黑" pitchFamily="34" charset="-122"/>
                    <a:cs typeface="微软雅黑" pitchFamily="34" charset="-120"/>
                  </a:rPr>
                  <a:t>.鹊桥二号采用周期为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的环月椭圆冻结轨道</a:t>
                </a:r>
                <a:r>
                  <a:rPr lang="en-US" altLang="zh-CN" sz="1800" b="0" i="0">
                    <a:solidFill>
                      <a:srgbClr val="000000"/>
                    </a:solidFill>
                    <a:latin typeface="SimSun" pitchFamily="34" charset="0"/>
                    <a:ea typeface="SimSun" pitchFamily="34" charset="-122"/>
                    <a:cs typeface="SimSun" pitchFamily="34" charset="-120"/>
                  </a:rPr>
                  <a:t> </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如图），近月点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距月心约为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2.0×</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3</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km</m:t>
                    </m:r>
                  </m:oMath>
                </a14:m>
                <a:r>
                  <a:rPr lang="en-US" altLang="zh-CN" sz="1800" b="0" i="0" dirty="0">
                    <a:solidFill>
                      <a:srgbClr val="000000"/>
                    </a:solidFill>
                    <a:latin typeface="微软雅黑" pitchFamily="34" charset="0"/>
                    <a:ea typeface="微软雅黑" pitchFamily="34" charset="-122"/>
                    <a:cs typeface="微软雅黑" pitchFamily="34" charset="-120"/>
                  </a:rPr>
                  <a:t>，远月点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距月心约为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1.8×</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4</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km</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为椭圆轨道的短轴</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39_2#a24d6a180?htil=2&amp;vop=1&amp;pid=3ef918141&amp;color=0,0,0&amp;vtp=1&amp;bt=1&amp;bbb=1&amp;hb=1"/>
              <p:cNvSpPr>
                <a:spLocks noRot="1" noChangeAspect="1" noMove="1" noResize="1" noEditPoints="1" noAdjustHandles="1" noChangeArrowheads="1" noChangeShapeType="1" noTextEdit="1"/>
              </p:cNvSpPr>
              <p:nvPr/>
            </p:nvSpPr>
            <p:spPr>
              <a:xfrm>
                <a:off x="832104" y="1512000"/>
                <a:ext cx="8485632" cy="1608455"/>
              </a:xfrm>
              <a:prstGeom prst="rect">
                <a:avLst/>
              </a:prstGeom>
              <a:blipFill>
                <a:blip r:embed="rId4"/>
                <a:stretch>
                  <a:fillRect l="-1724" r="-1509" b="-9091"/>
                </a:stretch>
              </a:blipFill>
              <a:ln/>
            </p:spPr>
            <p:txBody>
              <a:bodyPr/>
              <a:lstStyle/>
              <a:p>
                <a:r>
                  <a:rPr lang="zh-CN" altLang="en-US">
                    <a:noFill/>
                  </a:rPr>
                  <a:t> </a:t>
                </a:r>
              </a:p>
            </p:txBody>
          </p:sp>
        </mc:Fallback>
      </mc:AlternateContent>
      <p:sp>
        <p:nvSpPr>
          <p:cNvPr id="4" name="QC_4_AN.40_1#a24d6a180.bracket?vop=1&amp;pid=3ef918141&amp;color=0,0,0&amp;vpa=13&amp;vtp=1&amp;bbb=1"/>
          <p:cNvSpPr/>
          <p:nvPr/>
        </p:nvSpPr>
        <p:spPr>
          <a:xfrm>
            <a:off x="4927060" y="27559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BD</a:t>
            </a:r>
            <a:endParaRPr lang="en-US" altLang="zh-CN" dirty="0"/>
          </a:p>
        </p:txBody>
      </p:sp>
      <mc:AlternateContent xmlns:mc="http://schemas.openxmlformats.org/markup-compatibility/2006">
        <mc:Choice xmlns:a14="http://schemas.microsoft.com/office/drawing/2010/main" Requires="a14">
          <p:sp>
            <p:nvSpPr>
              <p:cNvPr id="5" name="QC_4_BD.39_3#a24d6a180.choices?htil=2&amp;vop=1&amp;pid=3ef918141&amp;color=0,0,0&amp;vtp=1&amp;bbb=1"/>
              <p:cNvSpPr/>
              <p:nvPr/>
            </p:nvSpPr>
            <p:spPr>
              <a:xfrm>
                <a:off x="832104" y="3114232"/>
                <a:ext cx="8485632" cy="160401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鹊桥二号从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的运动时间为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鹊桥二号在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两点的加速度大小之比约为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81:1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鹊桥二号在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两点的速度方向垂直于其与月心的连线</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鹊桥二号在地球表面附近的发射速度大于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7.9</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且小于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11.2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39_3#a24d6a180.choices?htil=2&amp;vop=1&amp;pid=3ef918141&amp;color=0,0,0&amp;vtp=1&amp;bbb=1"/>
              <p:cNvSpPr>
                <a:spLocks noRot="1" noChangeAspect="1" noMove="1" noResize="1" noEditPoints="1" noAdjustHandles="1" noChangeArrowheads="1" noChangeShapeType="1" noTextEdit="1"/>
              </p:cNvSpPr>
              <p:nvPr/>
            </p:nvSpPr>
            <p:spPr>
              <a:xfrm>
                <a:off x="832104" y="3114232"/>
                <a:ext cx="8485632" cy="1604010"/>
              </a:xfrm>
              <a:prstGeom prst="rect">
                <a:avLst/>
              </a:prstGeom>
              <a:blipFill>
                <a:blip r:embed="rId5"/>
                <a:stretch>
                  <a:fillRect l="-1724" b="-912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1_1#a24d6a180?vop=1&amp;pid=3ef918141&amp;color=0,0,0&amp;vtp=1&amp;bt=1&amp;bbb=1&amp;hb=1"/>
              <p:cNvSpPr/>
              <p:nvPr/>
            </p:nvSpPr>
            <p:spPr>
              <a:xfrm>
                <a:off x="832104" y="1512000"/>
                <a:ext cx="10533888" cy="33356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【解析】鹊桥二号围绕月球做椭圆运动，从</a:t>
                </a:r>
                <a14:m>
                  <m:oMath xmlns:m="http://schemas.openxmlformats.org/officeDocument/2006/math">
                    <m:d>
                      <m:dPr>
                        <m:begChr m:val=""/>
                        <m:end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e>
                    </m:d>
                  </m:oMath>
                </a14:m>
                <a:r>
                  <a:rPr lang="en-US" altLang="zh-CN" sz="1800" b="0" i="0" dirty="0">
                    <a:solidFill>
                      <a:srgbClr val="000000"/>
                    </a:solidFill>
                    <a:latin typeface="微软雅黑" pitchFamily="34" charset="0"/>
                    <a:ea typeface="微软雅黑" pitchFamily="34" charset="-122"/>
                    <a:cs typeface="微软雅黑" pitchFamily="34" charset="-120"/>
                  </a:rPr>
                  <a:t>做减速运动，从</a:t>
                </a:r>
                <a14:m>
                  <m:oMath xmlns:m="http://schemas.openxmlformats.org/officeDocument/2006/math">
                    <m:d>
                      <m:dPr>
                        <m:begChr m:val=""/>
                        <m:end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𝐷</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做加速运动</a:t>
                </a:r>
                <a:r>
                  <a:rPr lang="en-US" altLang="zh-CN" sz="1800" b="0" i="0">
                    <a:solidFill>
                      <a:srgbClr val="000000"/>
                    </a:solidFill>
                    <a:latin typeface="微软雅黑" pitchFamily="34" charset="0"/>
                    <a:ea typeface="微软雅黑" pitchFamily="34" charset="-122"/>
                    <a:cs typeface="微软雅黑" pitchFamily="34" charset="-120"/>
                  </a:rPr>
                  <a:t>，所以从</a:t>
                </a:r>
              </a:p>
              <a:p>
                <a:pPr latinLnBrk="1">
                  <a:lnSpc>
                    <a:spcPts val="3300"/>
                  </a:lnSpc>
                </a:pPr>
                <a14:m>
                  <m:oMath xmlns:m="http://schemas.openxmlformats.org/officeDocument/2006/math">
                    <m:d>
                      <m:dPr>
                        <m:begChr m:val=""/>
                        <m:end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𝐷</m:t>
                        </m:r>
                      </m:e>
                    </m:d>
                  </m:oMath>
                </a14:m>
                <a:r>
                  <a:rPr lang="en-US" altLang="zh-CN" sz="1800" b="0" i="0" dirty="0">
                    <a:solidFill>
                      <a:srgbClr val="000000"/>
                    </a:solidFill>
                    <a:latin typeface="微软雅黑" pitchFamily="34" charset="0"/>
                    <a:ea typeface="微软雅黑" pitchFamily="34" charset="-122"/>
                    <a:cs typeface="微软雅黑" pitchFamily="34" charset="-120"/>
                  </a:rPr>
                  <a:t>的运动时间大于半个周期，即大于12小时，故A错误；在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点，根据牛顿第二定律</a:t>
                </a:r>
                <a:r>
                  <a:rPr lang="en-US" altLang="zh-CN" sz="1800" b="0" i="0">
                    <a:solidFill>
                      <a:srgbClr val="000000"/>
                    </a:solidFill>
                    <a:latin typeface="微软雅黑" pitchFamily="34" charset="0"/>
                    <a:ea typeface="微软雅黑" pitchFamily="34" charset="-122"/>
                    <a:cs typeface="微软雅黑" pitchFamily="34" charset="-120"/>
                  </a:rPr>
                  <a:t>，有</a:t>
                </a:r>
              </a:p>
              <a:p>
                <a:pPr latinLnBrk="1">
                  <a:lnSpc>
                    <a:spcPts val="37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𝑂𝐴</m:t>
                                    </m:r>
                                  </m:sub>
                                </m:sSub>
                              </m:e>
                            </m:d>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𝐴</m:t>
                        </m:r>
                      </m:sub>
                    </m:sSub>
                  </m:oMath>
                </a14:m>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点，根据牛顿第二定律，有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𝑂𝐵</m:t>
                                    </m:r>
                                  </m:sub>
                                </m:sSub>
                              </m:e>
                            </m:d>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𝐵</m:t>
                        </m:r>
                      </m:sub>
                    </m:sSub>
                  </m:oMath>
                </a14:m>
                <a:r>
                  <a:rPr lang="en-US" altLang="zh-CN" sz="1800" b="0" i="0" dirty="0">
                    <a:solidFill>
                      <a:srgbClr val="000000"/>
                    </a:solidFill>
                    <a:latin typeface="微软雅黑" pitchFamily="34" charset="0"/>
                    <a:ea typeface="微软雅黑" pitchFamily="34" charset="-122"/>
                    <a:cs typeface="微软雅黑" pitchFamily="34" charset="-120"/>
                  </a:rPr>
                  <a:t>，联立并代入数据可得鹊桥二号在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两</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点的加速度大小之比约为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=81:1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，故B正确；</a:t>
                </a:r>
                <a:r>
                  <a:rPr lang="en-US" altLang="zh-CN" sz="1800" b="0" i="0">
                    <a:solidFill>
                      <a:srgbClr val="000000"/>
                    </a:solidFill>
                    <a:latin typeface="微软雅黑" pitchFamily="34" charset="0"/>
                    <a:ea typeface="微软雅黑" pitchFamily="34" charset="-122"/>
                    <a:cs typeface="微软雅黑" pitchFamily="34" charset="-120"/>
                  </a:rPr>
                  <a:t>根据物体做曲线运动时速度方向沿该点的切线方向，</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可知鹊桥二号在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两点的速度方向不垂直于其与月心的连线，故C错误</a:t>
                </a:r>
                <a:r>
                  <a:rPr lang="en-US" altLang="zh-CN" sz="1800" b="0" i="0">
                    <a:solidFill>
                      <a:srgbClr val="000000"/>
                    </a:solidFill>
                    <a:latin typeface="微软雅黑" pitchFamily="34" charset="0"/>
                    <a:ea typeface="微软雅黑" pitchFamily="34" charset="-122"/>
                    <a:cs typeface="微软雅黑" pitchFamily="34" charset="-120"/>
                  </a:rPr>
                  <a:t>；鹊桥二号发射后围绕月球沿椭</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圆轨道运动</a:t>
                </a:r>
                <a:r>
                  <a:rPr lang="en-US" altLang="zh-CN" sz="1800" b="0" i="0" dirty="0">
                    <a:solidFill>
                      <a:srgbClr val="000000"/>
                    </a:solidFill>
                    <a:latin typeface="微软雅黑" pitchFamily="34" charset="0"/>
                    <a:ea typeface="微软雅黑" pitchFamily="34" charset="-122"/>
                    <a:cs typeface="微软雅黑" pitchFamily="34" charset="-120"/>
                  </a:rPr>
                  <a:t>，并未脱离地球引力束缚，也在围绕地球运动</a:t>
                </a:r>
                <a:r>
                  <a:rPr lang="en-US" altLang="zh-CN" sz="1800" b="0" i="0">
                    <a:solidFill>
                      <a:srgbClr val="000000"/>
                    </a:solidFill>
                    <a:latin typeface="微软雅黑" pitchFamily="34" charset="0"/>
                    <a:ea typeface="微软雅黑" pitchFamily="34" charset="-122"/>
                    <a:cs typeface="微软雅黑" pitchFamily="34" charset="-120"/>
                  </a:rPr>
                  <a:t>，所以鹊桥二号在地球表面附近的发射速度大于</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7.9</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且小于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11.2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A0AF"/>
                    </a:solidFill>
                    <a:latin typeface="微软雅黑" pitchFamily="34" charset="0"/>
                    <a:ea typeface="微软雅黑"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关键点</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7.9</m:t>
                    </m:r>
                    <m:r>
                      <m:rPr>
                        <m:nor/>
                      </m:rPr>
                      <a:rPr lang="en-US" altLang="zh-CN" sz="1800" b="0" i="0">
                        <a:solidFill>
                          <a:srgbClr val="00A0AF"/>
                        </a:solidFill>
                        <a:latin typeface="Cambria Math" pitchFamily="34" charset="0"/>
                        <a:ea typeface="Cambria Math" pitchFamily="34" charset="-122"/>
                        <a:cs typeface="Cambria Math" pitchFamily="34" charset="-120"/>
                      </a:rPr>
                      <m:t> </m:t>
                    </m:r>
                    <m:r>
                      <m:rPr>
                        <m:sty m:val="p"/>
                      </m:rPr>
                      <a:rPr lang="en-US" altLang="zh-CN" sz="1800" b="0" i="0">
                        <a:solidFill>
                          <a:srgbClr val="00A0AF"/>
                        </a:solidFill>
                        <a:latin typeface="Cambria Math" pitchFamily="34" charset="0"/>
                        <a:ea typeface="Cambria Math" pitchFamily="34" charset="-122"/>
                        <a:cs typeface="Cambria Math" pitchFamily="34" charset="-120"/>
                      </a:rPr>
                      <m:t>km</m:t>
                    </m:r>
                    <m:r>
                      <a:rPr lang="en-US" altLang="zh-CN" sz="1800" b="0" i="0">
                        <a:solidFill>
                          <a:srgbClr val="00A0AF"/>
                        </a:solidFill>
                        <a:latin typeface="Cambria Math" pitchFamily="34" charset="0"/>
                        <a:ea typeface="Cambria Math" pitchFamily="34" charset="-122"/>
                        <a:cs typeface="Cambria Math" pitchFamily="34" charset="-120"/>
                      </a:rPr>
                      <m:t>/</m:t>
                    </m:r>
                    <m:r>
                      <m:rPr>
                        <m:sty m:val="p"/>
                      </m:rPr>
                      <a:rPr lang="en-US" altLang="zh-CN" sz="1800" b="0" i="0">
                        <a:solidFill>
                          <a:srgbClr val="00A0AF"/>
                        </a:solidFill>
                        <a:latin typeface="Cambria Math" pitchFamily="34" charset="0"/>
                        <a:ea typeface="Cambria Math" pitchFamily="34" charset="-122"/>
                        <a:cs typeface="Cambria Math" pitchFamily="34" charset="-120"/>
                      </a:rPr>
                      <m:t>s</m:t>
                    </m:r>
                  </m:oMath>
                </a14:m>
                <a:r>
                  <a:rPr lang="en-US" altLang="zh-CN" sz="1800" b="0" i="0" dirty="0">
                    <a:solidFill>
                      <a:srgbClr val="00A0AF"/>
                    </a:solidFill>
                    <a:latin typeface="微软雅黑" pitchFamily="34" charset="0"/>
                    <a:ea typeface="楷体" pitchFamily="34" charset="-122"/>
                    <a:cs typeface="微软雅黑" pitchFamily="34" charset="-120"/>
                  </a:rPr>
                  <a:t>是环绕地球运动的最小发射速度</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11.2</m:t>
                    </m:r>
                    <m:r>
                      <m:rPr>
                        <m:nor/>
                      </m:rPr>
                      <a:rPr lang="en-US" altLang="zh-CN" sz="1800" b="0" i="0">
                        <a:solidFill>
                          <a:srgbClr val="00A0AF"/>
                        </a:solidFill>
                        <a:latin typeface="Cambria Math" pitchFamily="34" charset="0"/>
                        <a:ea typeface="Cambria Math" pitchFamily="34" charset="-122"/>
                        <a:cs typeface="Cambria Math" pitchFamily="34" charset="-120"/>
                      </a:rPr>
                      <m:t> </m:t>
                    </m:r>
                    <m:r>
                      <m:rPr>
                        <m:sty m:val="p"/>
                      </m:rPr>
                      <a:rPr lang="en-US" altLang="zh-CN" sz="1800" b="0" i="0">
                        <a:solidFill>
                          <a:srgbClr val="00A0AF"/>
                        </a:solidFill>
                        <a:latin typeface="Cambria Math" pitchFamily="34" charset="0"/>
                        <a:ea typeface="Cambria Math" pitchFamily="34" charset="-122"/>
                        <a:cs typeface="Cambria Math" pitchFamily="34" charset="-120"/>
                      </a:rPr>
                      <m:t>km</m:t>
                    </m:r>
                    <m:r>
                      <a:rPr lang="en-US" altLang="zh-CN" sz="1800" b="0" i="0">
                        <a:solidFill>
                          <a:srgbClr val="00A0AF"/>
                        </a:solidFill>
                        <a:latin typeface="Cambria Math" pitchFamily="34" charset="0"/>
                        <a:ea typeface="Cambria Math" pitchFamily="34" charset="-122"/>
                        <a:cs typeface="Cambria Math" pitchFamily="34" charset="-120"/>
                      </a:rPr>
                      <m:t>/</m:t>
                    </m:r>
                    <m:r>
                      <m:rPr>
                        <m:sty m:val="p"/>
                      </m:rPr>
                      <a:rPr lang="en-US" altLang="zh-CN" sz="1800" b="0" i="0">
                        <a:solidFill>
                          <a:srgbClr val="00A0AF"/>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a:solidFill>
                      <a:srgbClr val="00A0AF"/>
                    </a:solidFill>
                    <a:latin typeface="微软雅黑" pitchFamily="34" charset="0"/>
                    <a:ea typeface="楷体" pitchFamily="34" charset="-122"/>
                    <a:cs typeface="微软雅黑" pitchFamily="34" charset="-120"/>
                  </a:rPr>
                  <a:t>是脱离地球引力束</a:t>
                </a: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缚的最小发射速度</a:t>
                </a:r>
                <a:r>
                  <a:rPr lang="en-US" altLang="zh-CN" b="0" i="0" dirty="0">
                    <a:solidFill>
                      <a:srgbClr val="00A0AF"/>
                    </a:solidFill>
                    <a:latin typeface="微软雅黑" pitchFamily="34" charset="0"/>
                    <a:ea typeface="楷体"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mc:Choice>
        <mc:Fallback>
          <p:sp>
            <p:nvSpPr>
              <p:cNvPr id="2" name="QC_4_AS.41_1#a24d6a180?vop=1&amp;pid=3ef918141&amp;color=0,0,0&amp;vtp=1&amp;bt=1&amp;bbb=1&amp;hb=1"/>
              <p:cNvSpPr>
                <a:spLocks noRot="1" noChangeAspect="1" noMove="1" noResize="1" noEditPoints="1" noAdjustHandles="1" noChangeArrowheads="1" noChangeShapeType="1" noTextEdit="1"/>
              </p:cNvSpPr>
              <p:nvPr/>
            </p:nvSpPr>
            <p:spPr>
              <a:xfrm>
                <a:off x="832104" y="1512000"/>
                <a:ext cx="10533888" cy="3335655"/>
              </a:xfrm>
              <a:prstGeom prst="rect">
                <a:avLst/>
              </a:prstGeom>
              <a:blipFill>
                <a:blip r:embed="rId3"/>
                <a:stretch>
                  <a:fillRect l="-1389" r="-1389" b="-4388"/>
                </a:stretch>
              </a:blipFill>
              <a:ln/>
            </p:spPr>
            <p:txBody>
              <a:bodyPr/>
              <a:lstStyle/>
              <a:p>
                <a:r>
                  <a:rPr lang="zh-CN" altLang="en-US">
                    <a:noFill/>
                  </a:rPr>
                  <a:t> </a:t>
                </a:r>
              </a:p>
            </p:txBody>
          </p:sp>
        </mc:Fallback>
      </mc:AlternateContent>
      <p:sp>
        <p:nvSpPr>
          <p:cNvPr id="3" name="QC_4_AS.41_1#a24d6a180?vop=1&amp;pid=3ef918141&amp;color=0,0,0&amp;vtp=1&amp;bt=1&amp;bbb=1&amp;hb=1&amp;uw=1">
            <a:extLst>
              <a:ext uri="{FF2B5EF4-FFF2-40B4-BE49-F238E27FC236}">
                <a16:creationId xmlns:a16="http://schemas.microsoft.com/office/drawing/2014/main" id="{7AA85335-A226-5556-FCF3-DB0C93AC06DC}"/>
              </a:ext>
            </a:extLst>
          </p:cNvPr>
          <p:cNvSpPr/>
          <p:nvPr/>
        </p:nvSpPr>
        <p:spPr>
          <a:xfrm>
            <a:off x="7232904" y="3658077"/>
            <a:ext cx="41830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4" name="QC_4_AS.41_1#a24d6a180?vop=1&amp;pid=3ef918141&amp;color=0,0,0&amp;vtp=1&amp;bt=1&amp;bbb=1&amp;hb=1&amp;uw=1">
            <a:extLst>
              <a:ext uri="{FF2B5EF4-FFF2-40B4-BE49-F238E27FC236}">
                <a16:creationId xmlns:a16="http://schemas.microsoft.com/office/drawing/2014/main" id="{BEDA509C-83F7-BE6F-AE60-D34EF6E9B7CB}"/>
              </a:ext>
            </a:extLst>
          </p:cNvPr>
          <p:cNvSpPr/>
          <p:nvPr/>
        </p:nvSpPr>
        <p:spPr>
          <a:xfrm>
            <a:off x="832104" y="4077177"/>
            <a:ext cx="2562225"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f3280e571.fixed?pid=e5fa3affa&amp;color=255,240,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FFF000"/>
                </a:solidFill>
                <a:latin typeface="微软雅黑" pitchFamily="34" charset="0"/>
                <a:ea typeface="微软雅黑" pitchFamily="34" charset="-122"/>
                <a:cs typeface="微软雅黑" pitchFamily="34" charset="-120"/>
              </a:rPr>
              <a:t>第七章</a:t>
            </a:r>
            <a:r>
              <a:rPr lang="en-US" altLang="zh-CN" sz="4400" b="1" i="0" dirty="0">
                <a:solidFill>
                  <a:srgbClr val="FFF000"/>
                </a:solidFill>
                <a:latin typeface="SimSun" pitchFamily="34" charset="0"/>
                <a:ea typeface="SimSun" pitchFamily="34" charset="-122"/>
                <a:cs typeface="SimSun" pitchFamily="34" charset="-120"/>
              </a:rPr>
              <a:t> </a:t>
            </a:r>
            <a:r>
              <a:rPr lang="en-US" altLang="zh-CN" sz="4400" b="1" i="0" dirty="0">
                <a:solidFill>
                  <a:srgbClr val="FFF000"/>
                </a:solidFill>
                <a:latin typeface="微软雅黑" pitchFamily="34" charset="0"/>
                <a:ea typeface="微软雅黑" pitchFamily="34" charset="-122"/>
                <a:cs typeface="微软雅黑" pitchFamily="34" charset="-120"/>
              </a:rPr>
              <a:t>万有引力与宇宙航行</a:t>
            </a:r>
            <a:endParaRPr lang="en-US" altLang="zh-CN" sz="4400" dirty="0"/>
          </a:p>
        </p:txBody>
      </p:sp>
      <p:sp>
        <p:nvSpPr>
          <p:cNvPr id="3" name="C_2_BD#f3280e571.fixed?pid=e5fa3affa&amp;color=255,255,255&amp;vtp=1&amp;bbb=1"/>
          <p:cNvSpPr/>
          <p:nvPr/>
        </p:nvSpPr>
        <p:spPr>
          <a:xfrm>
            <a:off x="0" y="2880360"/>
            <a:ext cx="12188952" cy="649224"/>
          </a:xfrm>
          <a:prstGeom prst="rect">
            <a:avLst/>
          </a:prstGeom>
          <a:noFill/>
          <a:ln/>
        </p:spPr>
        <p:txBody>
          <a:bodyPr wrap="none" lIns="0" tIns="0" rIns="0" bIns="0" rtlCol="0" anchor="ctr"/>
          <a:lstStyle/>
          <a:p>
            <a:pPr algn="ctr" latinLnBrk="1">
              <a:lnSpc>
                <a:spcPts val="3900"/>
              </a:lnSpc>
            </a:pPr>
            <a:r>
              <a:rPr lang="en-US" altLang="zh-CN" sz="3200" b="0" i="0" dirty="0">
                <a:solidFill>
                  <a:srgbClr val="FFFFFF"/>
                </a:solidFill>
                <a:latin typeface="微软雅黑" pitchFamily="34" charset="0"/>
                <a:ea typeface="微软雅黑" pitchFamily="34" charset="-122"/>
                <a:cs typeface="微软雅黑" pitchFamily="34" charset="-120"/>
              </a:rPr>
              <a:t>真题上分</a:t>
            </a:r>
            <a:endParaRPr lang="en-US" altLang="zh-CN" sz="3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2_1#11ebcfd92?vop=1&amp;pid=3ef918141&amp;color=0,0,0&amp;vtp=1&amp;bt=1&amp;bbb=1&amp;hb=1"/>
              <p:cNvSpPr/>
              <p:nvPr/>
            </p:nvSpPr>
            <p:spPr>
              <a:xfrm>
                <a:off x="832104" y="1512000"/>
                <a:ext cx="10533888" cy="20275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）2024年5月3日，“嫦娥六号”探测器顺利进入地月转移轨道，正式开启月球之旅</a:t>
                </a:r>
                <a:r>
                  <a:rPr lang="en-US" altLang="zh-CN" sz="1800" b="0" i="0">
                    <a:solidFill>
                      <a:srgbClr val="000000"/>
                    </a:solidFill>
                    <a:latin typeface="微软雅黑" pitchFamily="34" charset="0"/>
                    <a:ea typeface="微软雅黑" pitchFamily="34" charset="-122"/>
                    <a:cs typeface="微软雅黑" pitchFamily="34" charset="-120"/>
                  </a:rPr>
                  <a:t>.相较于 </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嫦娥四号”和“嫦娥五号”，本次的主要任务是登陆月球背面进行月壤采集</a:t>
                </a:r>
                <a:r>
                  <a:rPr lang="en-US" altLang="zh-CN" sz="1800" b="0" i="0">
                    <a:solidFill>
                      <a:srgbClr val="000000"/>
                    </a:solidFill>
                    <a:latin typeface="微软雅黑" pitchFamily="34" charset="0"/>
                    <a:ea typeface="微软雅黑" pitchFamily="34" charset="-122"/>
                    <a:cs typeface="微软雅黑" pitchFamily="34" charset="-120"/>
                  </a:rPr>
                  <a:t>，并通过升空器将月壤转移</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至绕月运行的返回舱</a:t>
                </a:r>
                <a:r>
                  <a:rPr lang="en-US" altLang="zh-CN" sz="1800" b="0" i="0" dirty="0">
                    <a:solidFill>
                      <a:srgbClr val="000000"/>
                    </a:solidFill>
                    <a:latin typeface="微软雅黑" pitchFamily="34" charset="0"/>
                    <a:ea typeface="微软雅黑" pitchFamily="34" charset="-122"/>
                    <a:cs typeface="微软雅黑" pitchFamily="34" charset="-120"/>
                  </a:rPr>
                  <a:t>，返回舱再通过返回轨道返回地球.设返回舱绕月运行的轨道为圆轨道</a:t>
                </a:r>
                <a:r>
                  <a:rPr lang="en-US" altLang="zh-CN" sz="1800" b="0" i="0">
                    <a:solidFill>
                      <a:srgbClr val="000000"/>
                    </a:solidFill>
                    <a:latin typeface="微软雅黑" pitchFamily="34" charset="0"/>
                    <a:ea typeface="微软雅黑" pitchFamily="34" charset="-122"/>
                    <a:cs typeface="微软雅黑" pitchFamily="34" charset="-120"/>
                  </a:rPr>
                  <a:t>，半径近似为</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月球半径</a:t>
                </a:r>
                <a:r>
                  <a:rPr lang="en-US" altLang="zh-CN" sz="1800" b="0" i="0" dirty="0">
                    <a:solidFill>
                      <a:srgbClr val="000000"/>
                    </a:solidFill>
                    <a:latin typeface="微软雅黑" pitchFamily="34" charset="0"/>
                    <a:ea typeface="微软雅黑" pitchFamily="34" charset="-122"/>
                    <a:cs typeface="微软雅黑" pitchFamily="34" charset="-120"/>
                  </a:rPr>
                  <a:t>.已知月球表面重力加速度约为地球表面的</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6</m:t>
                        </m:r>
                      </m:den>
                    </m:f>
                  </m:oMath>
                </a14:m>
                <a:r>
                  <a:rPr lang="en-US" altLang="zh-CN" sz="1800" b="0" i="0" dirty="0">
                    <a:solidFill>
                      <a:srgbClr val="000000"/>
                    </a:solidFill>
                    <a:latin typeface="微软雅黑" pitchFamily="34" charset="0"/>
                    <a:ea typeface="微软雅黑" pitchFamily="34" charset="-122"/>
                    <a:cs typeface="微软雅黑" pitchFamily="34" charset="-120"/>
                  </a:rPr>
                  <a:t>，月球半径约为地球半径的</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.关于返回舱在该绕月轨</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道上的运动</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42_1#11ebcfd92?vop=1&amp;pid=3ef918141&amp;color=0,0,0&amp;vtp=1&amp;bt=1&amp;bbb=1&amp;hb=1"/>
              <p:cNvSpPr>
                <a:spLocks noRot="1" noChangeAspect="1" noMove="1" noResize="1" noEditPoints="1" noAdjustHandles="1" noChangeArrowheads="1" noChangeShapeType="1" noTextEdit="1"/>
              </p:cNvSpPr>
              <p:nvPr/>
            </p:nvSpPr>
            <p:spPr>
              <a:xfrm>
                <a:off x="832104" y="1512000"/>
                <a:ext cx="10533888" cy="2027555"/>
              </a:xfrm>
              <a:prstGeom prst="rect">
                <a:avLst/>
              </a:prstGeom>
              <a:blipFill>
                <a:blip r:embed="rId3"/>
                <a:stretch>
                  <a:fillRect l="-1389" r="-1331" b="-6907"/>
                </a:stretch>
              </a:blipFill>
              <a:ln/>
            </p:spPr>
            <p:txBody>
              <a:bodyPr/>
              <a:lstStyle/>
              <a:p>
                <a:r>
                  <a:rPr lang="zh-CN" altLang="en-US">
                    <a:noFill/>
                  </a:rPr>
                  <a:t> </a:t>
                </a:r>
              </a:p>
            </p:txBody>
          </p:sp>
        </mc:Fallback>
      </mc:AlternateContent>
      <p:sp>
        <p:nvSpPr>
          <p:cNvPr id="3" name="QC_4_AN.43_1#11ebcfd92.bracket?vop=1&amp;pid=3ef918141&amp;color=0,0,0&amp;vpa=14&amp;vtp=1&amp;bbb=1"/>
          <p:cNvSpPr/>
          <p:nvPr/>
        </p:nvSpPr>
        <p:spPr>
          <a:xfrm>
            <a:off x="4241260" y="31750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BD</a:t>
            </a:r>
            <a:endParaRPr lang="en-US" altLang="zh-CN" dirty="0"/>
          </a:p>
        </p:txBody>
      </p:sp>
      <mc:AlternateContent xmlns:mc="http://schemas.openxmlformats.org/markup-compatibility/2006">
        <mc:Choice xmlns:a14="http://schemas.microsoft.com/office/drawing/2010/main" Requires="a14">
          <p:sp>
            <p:nvSpPr>
              <p:cNvPr id="4" name="QC_4_BD.42_2#11ebcfd92.choices?vop=1&amp;pid=3ef918141&amp;color=0,0,0&amp;vtp=1&amp;bbb=1"/>
              <p:cNvSpPr/>
              <p:nvPr/>
            </p:nvSpPr>
            <p:spPr>
              <a:xfrm>
                <a:off x="832104" y="3590417"/>
                <a:ext cx="10533888" cy="20828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其相对于月球的速度大于地球第一宇宙速度</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其相对于月球的速度小于地球第一宇宙速度</a:t>
                </a:r>
                <a:endParaRPr lang="en-US" altLang="zh-CN" sz="1800" dirty="0"/>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其绕月飞行周期约为地球上近地圆轨道卫星周期的</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倍</a:t>
                </a:r>
                <a:endParaRPr lang="en-US" altLang="zh-CN" sz="1800" dirty="0"/>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其绕月飞行周期约为地球上近地圆轨道卫星周期的</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2</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倍</a:t>
                </a:r>
                <a:endParaRPr lang="en-US" altLang="zh-CN" sz="1800" dirty="0"/>
              </a:p>
            </p:txBody>
          </p:sp>
        </mc:Choice>
        <mc:Fallback>
          <p:sp>
            <p:nvSpPr>
              <p:cNvPr id="4" name="QC_4_BD.42_2#11ebcfd92.choices?vop=1&amp;pid=3ef918141&amp;color=0,0,0&amp;vtp=1&amp;bbb=1"/>
              <p:cNvSpPr>
                <a:spLocks noRot="1" noChangeAspect="1" noMove="1" noResize="1" noEditPoints="1" noAdjustHandles="1" noChangeArrowheads="1" noChangeShapeType="1" noTextEdit="1"/>
              </p:cNvSpPr>
              <p:nvPr/>
            </p:nvSpPr>
            <p:spPr>
              <a:xfrm>
                <a:off x="832104" y="3590417"/>
                <a:ext cx="10533888" cy="2082800"/>
              </a:xfrm>
              <a:prstGeom prst="rect">
                <a:avLst/>
              </a:prstGeom>
              <a:blipFill>
                <a:blip r:embed="rId4"/>
                <a:stretch>
                  <a:fillRect l="-1389" b="-58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4_1#11ebcfd92?vop=1&amp;pid=3ef918141&amp;color=0,0,0&amp;vtp=1&amp;bt=1&amp;bbb=1&amp;hb=1"/>
              <p:cNvSpPr/>
              <p:nvPr/>
            </p:nvSpPr>
            <p:spPr>
              <a:xfrm>
                <a:off x="832104" y="1508760"/>
                <a:ext cx="10533888" cy="2806700"/>
              </a:xfrm>
              <a:prstGeom prst="rect">
                <a:avLst/>
              </a:prstGeom>
              <a:noFill/>
              <a:ln/>
            </p:spPr>
            <p:txBody>
              <a:bodyPr wrap="none" lIns="0" tIns="0" rIns="0" bIns="0" rtlCol="0" anchor="t"/>
              <a:lstStyle/>
              <a:p>
                <a:pPr algn="l" latinLnBrk="1">
                  <a:lnSpc>
                    <a:spcPts val="3700"/>
                  </a:lnSpc>
                </a:pPr>
                <a:r>
                  <a:rPr lang="en-US" altLang="zh-CN" sz="1800" b="0" i="0" dirty="0">
                    <a:solidFill>
                      <a:srgbClr val="000000"/>
                    </a:solidFill>
                    <a:latin typeface="微软雅黑" pitchFamily="34" charset="0"/>
                    <a:ea typeface="微软雅黑" pitchFamily="34" charset="-122"/>
                    <a:cs typeface="微软雅黑" pitchFamily="34" charset="-120"/>
                  </a:rPr>
                  <a:t>【解析】根据万有引力提供向心力有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，在星球表面有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𝑔𝑅</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，又</a:t>
                </a:r>
              </a:p>
              <a:p>
                <a:pPr latinLnBrk="1">
                  <a:lnSpc>
                    <a:spcPts val="49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𝑔</m:t>
                        </m:r>
                      </m:e>
                      <m:sub>
                        <m:r>
                          <a:rPr lang="en-US" altLang="zh-CN" sz="1800" baseline="-10000">
                            <a:solidFill>
                              <a:srgbClr val="000000"/>
                            </a:solidFill>
                            <a:latin typeface="Cambria Math" panose="02040503050406030204" pitchFamily="18" charset="0"/>
                          </a:rPr>
                          <m:t>月</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6</m:t>
                        </m:r>
                      </m:den>
                    </m:f>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𝑔</m:t>
                        </m:r>
                      </m:e>
                      <m:sub>
                        <m:r>
                          <a:rPr lang="en-US" altLang="zh-CN" sz="1800" baseline="-10000">
                            <a:solidFill>
                              <a:srgbClr val="000000"/>
                            </a:solidFill>
                            <a:latin typeface="Cambria Math" panose="02040503050406030204" pitchFamily="18" charset="0"/>
                          </a:rPr>
                          <m:t>地</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aseline="-10000">
                            <a:solidFill>
                              <a:srgbClr val="000000"/>
                            </a:solidFill>
                            <a:latin typeface="Cambria Math" panose="02040503050406030204" pitchFamily="18" charset="0"/>
                          </a:rPr>
                          <m:t>月</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aseline="-10000">
                            <a:solidFill>
                              <a:srgbClr val="000000"/>
                            </a:solidFill>
                            <a:latin typeface="Cambria Math" panose="02040503050406030204" pitchFamily="18" charset="0"/>
                          </a:rPr>
                          <m:t>地</m:t>
                        </m:r>
                      </m:sub>
                    </m:sSub>
                  </m:oMath>
                </a14:m>
                <a:r>
                  <a:rPr lang="en-US" altLang="zh-CN" sz="1800" b="0" i="0" dirty="0">
                    <a:solidFill>
                      <a:srgbClr val="000000"/>
                    </a:solidFill>
                    <a:latin typeface="微软雅黑" pitchFamily="34" charset="0"/>
                    <a:ea typeface="微软雅黑" pitchFamily="34" charset="-122"/>
                    <a:cs typeface="微软雅黑" pitchFamily="34" charset="-120"/>
                  </a:rPr>
                  <a:t>，则返回舱在月球表面的飞行速度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月</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24</m:t>
                            </m:r>
                          </m:den>
                        </m:f>
                      </m:e>
                    </m:rad>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地</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，返回舱相对于月球的速度小于地</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球第一宇宙速度</a:t>
                </a:r>
                <a:r>
                  <a:rPr lang="en-US" altLang="zh-CN" sz="1800" b="0" i="0" dirty="0">
                    <a:solidFill>
                      <a:srgbClr val="000000"/>
                    </a:solidFill>
                    <a:latin typeface="微软雅黑" pitchFamily="34" charset="0"/>
                    <a:ea typeface="微软雅黑" pitchFamily="34" charset="-122"/>
                    <a:cs typeface="微软雅黑" pitchFamily="34" charset="-120"/>
                  </a:rPr>
                  <a:t>，故A错误，B正确；设返回舱绕星球飞行周期为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，由万有引力提供向心力得</a:t>
                </a:r>
              </a:p>
              <a:p>
                <a:pPr latinLnBrk="1">
                  <a:lnSpc>
                    <a:spcPts val="51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num>
                              <m:den>
                                <m:r>
                                  <a:rPr lang="en-US" altLang="zh-CN" sz="1800" b="0" i="0">
                                    <a:solidFill>
                                      <a:srgbClr val="000000"/>
                                    </a:solidFill>
                                    <a:latin typeface="Cambria Math" pitchFamily="34" charset="0"/>
                                    <a:ea typeface="Cambria Math" pitchFamily="34" charset="-122"/>
                                    <a:cs typeface="Cambria Math" pitchFamily="34" charset="-120"/>
                                  </a:rPr>
                                  <m:t>𝑇</m:t>
                                </m:r>
                              </m:den>
                            </m:f>
                          </m:e>
                        </m:d>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，在星球表面附近有</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,联立可得周期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r>
                              <a:rPr lang="en-US" altLang="zh-CN" sz="1800" b="0" i="0">
                                <a:solidFill>
                                  <a:srgbClr val="000000"/>
                                </a:solidFill>
                                <a:latin typeface="Cambria Math" pitchFamily="34" charset="0"/>
                                <a:ea typeface="Cambria Math" pitchFamily="34" charset="-122"/>
                                <a:cs typeface="Cambria Math" pitchFamily="34" charset="-120"/>
                              </a:rPr>
                              <m:t>𝐺𝑀</m:t>
                            </m:r>
                          </m:den>
                        </m:f>
                      </m:e>
                    </m:rad>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𝑅</m:t>
                            </m:r>
                          </m:num>
                          <m:den>
                            <m:r>
                              <a:rPr lang="en-US" altLang="zh-CN" sz="1800" b="0" i="0">
                                <a:solidFill>
                                  <a:srgbClr val="000000"/>
                                </a:solidFill>
                                <a:latin typeface="Cambria Math" pitchFamily="34" charset="0"/>
                                <a:ea typeface="Cambria Math" pitchFamily="34" charset="-122"/>
                                <a:cs typeface="Cambria Math" pitchFamily="34" charset="-120"/>
                              </a:rPr>
                              <m:t>𝑔</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5100"/>
                  </a:lnSpc>
                </a:pP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aseline="-10000">
                                <a:solidFill>
                                  <a:srgbClr val="000000"/>
                                </a:solidFill>
                                <a:latin typeface="Cambria Math" panose="02040503050406030204" pitchFamily="18" charset="0"/>
                              </a:rPr>
                              <m:t>月</m:t>
                            </m:r>
                          </m:sub>
                        </m:sSub>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aseline="-10000">
                                <a:solidFill>
                                  <a:srgbClr val="000000"/>
                                </a:solidFill>
                                <a:latin typeface="Cambria Math" panose="02040503050406030204" pitchFamily="18" charset="0"/>
                              </a:rPr>
                              <m:t>地</m:t>
                            </m:r>
                          </m:sub>
                        </m:sSub>
                      </m:den>
                    </m:f>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𝑅</m:t>
                                </m:r>
                              </m:e>
                              <m:sub>
                                <m:r>
                                  <a:rPr lang="en-US" altLang="zh-CN" baseline="-10000">
                                    <a:solidFill>
                                      <a:srgbClr val="000000"/>
                                    </a:solidFill>
                                    <a:latin typeface="Cambria Math" panose="02040503050406030204" pitchFamily="18" charset="0"/>
                                  </a:rPr>
                                  <m:t>月</m:t>
                                </m:r>
                              </m:sub>
                            </m:sSub>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𝑅</m:t>
                                </m:r>
                              </m:e>
                              <m:sub>
                                <m:r>
                                  <a:rPr lang="en-US" altLang="zh-CN" baseline="-10000">
                                    <a:solidFill>
                                      <a:srgbClr val="000000"/>
                                    </a:solidFill>
                                    <a:latin typeface="Cambria Math" panose="02040503050406030204" pitchFamily="18" charset="0"/>
                                  </a:rPr>
                                  <m:t>地</m:t>
                                </m:r>
                              </m:sub>
                            </m:sSub>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m:rPr>
                                <m:nor/>
                              </m:rPr>
                              <a:rPr lang="en-US" altLang="zh-CN" b="0" i="0">
                                <a:solidFill>
                                  <a:srgbClr val="000000"/>
                                </a:solidFill>
                                <a:latin typeface="Cambria Math" pitchFamily="34" charset="0"/>
                                <a:ea typeface="Cambria Math" pitchFamily="34" charset="-122"/>
                                <a:cs typeface="Cambria Math" pitchFamily="34" charset="-120"/>
                              </a:rPr>
                              <m:t> </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𝑔</m:t>
                                </m:r>
                              </m:e>
                              <m:sub>
                                <m:r>
                                  <a:rPr lang="en-US" altLang="zh-CN" baseline="-10000">
                                    <a:solidFill>
                                      <a:srgbClr val="000000"/>
                                    </a:solidFill>
                                    <a:latin typeface="Cambria Math" panose="02040503050406030204" pitchFamily="18" charset="0"/>
                                  </a:rPr>
                                  <m:t>地</m:t>
                                </m:r>
                              </m:sub>
                            </m:sSub>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𝑔</m:t>
                                </m:r>
                              </m:e>
                              <m:sub>
                                <m:r>
                                  <a:rPr lang="en-US" altLang="zh-CN" baseline="-10000">
                                    <a:solidFill>
                                      <a:srgbClr val="000000"/>
                                    </a:solidFill>
                                    <a:latin typeface="Cambria Math" panose="02040503050406030204" pitchFamily="18" charset="0"/>
                                  </a:rPr>
                                  <m:t>月</m:t>
                                </m:r>
                              </m:sub>
                            </m:sSub>
                          </m:den>
                        </m:f>
                      </m:e>
                    </m:rad>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num>
                          <m:den>
                            <m:r>
                              <a:rPr lang="en-US" altLang="zh-CN" b="0" i="0">
                                <a:solidFill>
                                  <a:srgbClr val="000000"/>
                                </a:solidFill>
                                <a:latin typeface="Cambria Math" pitchFamily="34" charset="0"/>
                                <a:ea typeface="Cambria Math" pitchFamily="34" charset="-122"/>
                                <a:cs typeface="Cambria Math" pitchFamily="34" charset="-120"/>
                              </a:rPr>
                              <m:t>2</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，故C错误，D正确.</a:t>
                </a:r>
                <a:endParaRPr lang="en-US" altLang="zh-CN" dirty="0"/>
              </a:p>
            </p:txBody>
          </p:sp>
        </mc:Choice>
        <mc:Fallback>
          <p:sp>
            <p:nvSpPr>
              <p:cNvPr id="2" name="QC_4_AS.44_1#11ebcfd92?vop=1&amp;pid=3ef918141&amp;color=0,0,0&amp;vtp=1&amp;bt=1&amp;bbb=1&amp;hb=1"/>
              <p:cNvSpPr>
                <a:spLocks noRot="1" noChangeAspect="1" noMove="1" noResize="1" noEditPoints="1" noAdjustHandles="1" noChangeArrowheads="1" noChangeShapeType="1" noTextEdit="1"/>
              </p:cNvSpPr>
              <p:nvPr/>
            </p:nvSpPr>
            <p:spPr>
              <a:xfrm>
                <a:off x="832104" y="1508760"/>
                <a:ext cx="10533888" cy="2806700"/>
              </a:xfrm>
              <a:prstGeom prst="rect">
                <a:avLst/>
              </a:prstGeom>
              <a:blipFill>
                <a:blip r:embed="rId3"/>
                <a:stretch>
                  <a:fillRect l="-1389" r="-405" b="-435"/>
                </a:stretch>
              </a:blipFill>
              <a:ln/>
            </p:spPr>
            <p:txBody>
              <a:bodyPr/>
              <a:lstStyle/>
              <a:p>
                <a:r>
                  <a:rPr lang="zh-CN" altLang="en-US">
                    <a:noFill/>
                  </a:rPr>
                  <a:t> </a:t>
                </a:r>
              </a:p>
            </p:txBody>
          </p:sp>
        </mc:Fallback>
      </mc:AlternateContent>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5_1#f88747e39?vop=1&amp;pid=3ef918141&amp;color=0,0,0&amp;vtp=1&amp;bt=1&amp;bbb=1&amp;hb=1"/>
              <p:cNvSpPr/>
              <p:nvPr/>
            </p:nvSpPr>
            <p:spPr>
              <a:xfrm>
                <a:off x="832104" y="1512000"/>
                <a:ext cx="10533888" cy="25781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）人类为探索宇宙起源发射的韦伯太空望远镜运行在日地延长线上的拉格朗日</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L</m:t>
                    </m:r>
                    <m:r>
                      <a:rPr lang="en-US" altLang="zh-CN" sz="1800" b="0" i="0" smtClean="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点附近，</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L</m:t>
                    </m:r>
                    <m:r>
                      <a:rPr lang="en-US" altLang="zh-CN" sz="1800" b="0" i="0" smtClean="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点的位置如图所示</a:t>
                </a:r>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L</m:t>
                    </m:r>
                    <m:r>
                      <a:rPr lang="en-US" altLang="zh-CN" sz="1800" b="0" i="0" smtClean="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点的航天器受太阳和地球引力共同作用，始终与太阳、地球保持相对静止</a:t>
                </a:r>
                <a:r>
                  <a:rPr lang="en-US" altLang="zh-CN" sz="1800" b="0" i="0">
                    <a:solidFill>
                      <a:srgbClr val="000000"/>
                    </a:solidFill>
                    <a:latin typeface="微软雅黑" pitchFamily="34" charset="0"/>
                    <a:ea typeface="微软雅黑" pitchFamily="34" charset="-122"/>
                    <a:cs typeface="微软雅黑" pitchFamily="34" charset="-120"/>
                  </a:rPr>
                  <a:t>.考虑到</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太阳系内其他天体的影响很小</a:t>
                </a:r>
                <a:r>
                  <a:rPr lang="en-US" altLang="zh-CN" sz="1800" b="0" i="0" dirty="0">
                    <a:solidFill>
                      <a:srgbClr val="000000"/>
                    </a:solidFill>
                    <a:latin typeface="微软雅黑" pitchFamily="34" charset="0"/>
                    <a:ea typeface="微软雅黑" pitchFamily="34" charset="-122"/>
                    <a:cs typeface="微软雅黑" pitchFamily="34" charset="-120"/>
                  </a:rPr>
                  <a:t>，太阳和地球可视为以相同角速度围绕日心和地心连线中的一点</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图中未标出）转动的双星系统.若太阳和地球的质量分别为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，航天器的质量远小于太阳</a:t>
                </a:r>
                <a:r>
                  <a:rPr lang="en-US" altLang="zh-CN" sz="1800" b="0" i="0">
                    <a:solidFill>
                      <a:srgbClr val="000000"/>
                    </a:solidFill>
                    <a:latin typeface="微软雅黑" pitchFamily="34" charset="0"/>
                    <a:ea typeface="微软雅黑" pitchFamily="34" charset="-122"/>
                    <a:cs typeface="微软雅黑" pitchFamily="34" charset="-120"/>
                  </a:rPr>
                  <a:t>、地球的质</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量</a:t>
                </a:r>
                <a:r>
                  <a:rPr lang="en-US" altLang="zh-CN" sz="1800" b="0" i="0" dirty="0">
                    <a:solidFill>
                      <a:srgbClr val="000000"/>
                    </a:solidFill>
                    <a:latin typeface="微软雅黑" pitchFamily="34" charset="0"/>
                    <a:ea typeface="微软雅黑" pitchFamily="34" charset="-122"/>
                    <a:cs typeface="微软雅黑" pitchFamily="34" charset="-120"/>
                  </a:rPr>
                  <a:t>，日心与地心的距离为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，引力常量为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𝐺</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L</m:t>
                    </m:r>
                    <m:r>
                      <a:rPr lang="en-US" altLang="zh-CN" sz="1800" b="0" i="0" smtClean="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点到地心的距离记为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𝑟</m:t>
                    </m:r>
                    <m:d>
                      <m:d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e>
                    </m:d>
                  </m:oMath>
                </a14:m>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L</m:t>
                    </m:r>
                    <m:r>
                      <a:rPr lang="en-US" altLang="zh-CN" sz="1800" b="0" i="0" smtClean="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点的航天器绕</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点转</a:t>
                </a:r>
              </a:p>
              <a:p>
                <a:pPr latinLnBrk="1">
                  <a:lnSpc>
                    <a:spcPts val="3800"/>
                  </a:lnSpc>
                </a:pPr>
                <a:r>
                  <a:rPr lang="en-US" altLang="zh-CN" b="0" i="0">
                    <a:solidFill>
                      <a:srgbClr val="000000"/>
                    </a:solidFill>
                    <a:latin typeface="微软雅黑" pitchFamily="34" charset="0"/>
                    <a:ea typeface="微软雅黑" pitchFamily="34" charset="-122"/>
                    <a:cs typeface="微软雅黑" pitchFamily="34" charset="-120"/>
                  </a:rPr>
                  <a:t>动的角速度大小记为</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𝜔</m:t>
                    </m:r>
                  </m:oMath>
                </a14:m>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.下列关系式正确的是［可能用到的近似</a:t>
                </a:r>
                <a14:m>
                  <m:oMath xmlns:m="http://schemas.openxmlformats.org/officeDocument/2006/math">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𝑅</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𝑟</m:t>
                                </m:r>
                              </m:e>
                            </m:d>
                          </m:e>
                          <m:sup>
                            <m:r>
                              <a:rPr lang="en-US" altLang="zh-CN" b="0" i="0">
                                <a:solidFill>
                                  <a:srgbClr val="000000"/>
                                </a:solidFill>
                                <a:latin typeface="Cambria Math" pitchFamily="34" charset="0"/>
                                <a:ea typeface="Cambria Math" pitchFamily="34" charset="-122"/>
                                <a:cs typeface="Cambria Math" pitchFamily="34" charset="-120"/>
                              </a:rPr>
                              <m:t>2</m:t>
                            </m:r>
                          </m:sup>
                        </m:sSup>
                      </m:den>
                    </m:f>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𝑅</m:t>
                            </m:r>
                          </m:e>
                          <m:sup>
                            <m:r>
                              <a:rPr lang="en-US" altLang="zh-CN" b="0" i="0">
                                <a:solidFill>
                                  <a:srgbClr val="000000"/>
                                </a:solidFill>
                                <a:latin typeface="Cambria Math" pitchFamily="34" charset="0"/>
                                <a:ea typeface="Cambria Math" pitchFamily="34" charset="-122"/>
                                <a:cs typeface="Cambria Math" pitchFamily="34" charset="-120"/>
                              </a:rPr>
                              <m:t>2</m:t>
                            </m:r>
                          </m:sup>
                        </m:sSup>
                      </m:den>
                    </m:f>
                    <m:d>
                      <m:d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1−2</m:t>
                        </m:r>
                        <m:r>
                          <m:rPr>
                            <m:nor/>
                          </m:rPr>
                          <a:rPr lang="en-US" altLang="zh-CN" b="0" i="0">
                            <a:solidFill>
                              <a:srgbClr val="000000"/>
                            </a:solidFill>
                            <a:latin typeface="Cambria Math" pitchFamily="34" charset="0"/>
                            <a:ea typeface="Cambria Math" pitchFamily="34" charset="-122"/>
                            <a:cs typeface="Cambria Math" pitchFamily="34" charset="-120"/>
                          </a:rPr>
                          <m:t> </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𝑟</m:t>
                            </m:r>
                          </m:num>
                          <m:den>
                            <m:r>
                              <a:rPr lang="en-US" altLang="zh-CN" b="0" i="0">
                                <a:solidFill>
                                  <a:srgbClr val="000000"/>
                                </a:solidFill>
                                <a:latin typeface="Cambria Math" pitchFamily="34" charset="0"/>
                                <a:ea typeface="Cambria Math" pitchFamily="34" charset="-122"/>
                                <a:cs typeface="Cambria Math" pitchFamily="34" charset="-120"/>
                              </a:rPr>
                              <m:t>𝑅</m:t>
                            </m:r>
                          </m:den>
                        </m:f>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2" name="QC_4_BD.45_1#f88747e39?vop=1&amp;pid=3ef918141&amp;color=0,0,0&amp;vtp=1&amp;bt=1&amp;bbb=1&amp;hb=1"/>
              <p:cNvSpPr>
                <a:spLocks noRot="1" noChangeAspect="1" noMove="1" noResize="1" noEditPoints="1" noAdjustHandles="1" noChangeArrowheads="1" noChangeShapeType="1" noTextEdit="1"/>
              </p:cNvSpPr>
              <p:nvPr/>
            </p:nvSpPr>
            <p:spPr>
              <a:xfrm>
                <a:off x="832104" y="1512000"/>
                <a:ext cx="10533888" cy="2578100"/>
              </a:xfrm>
              <a:prstGeom prst="rect">
                <a:avLst/>
              </a:prstGeom>
              <a:blipFill>
                <a:blip r:embed="rId3"/>
                <a:stretch>
                  <a:fillRect l="-1389" r="-1273" b="-2128"/>
                </a:stretch>
              </a:blipFill>
              <a:ln/>
            </p:spPr>
            <p:txBody>
              <a:bodyPr/>
              <a:lstStyle/>
              <a:p>
                <a:r>
                  <a:rPr lang="zh-CN" altLang="en-US">
                    <a:noFill/>
                  </a:rPr>
                  <a:t> </a:t>
                </a:r>
              </a:p>
            </p:txBody>
          </p:sp>
        </mc:Fallback>
      </mc:AlternateContent>
      <p:pic>
        <p:nvPicPr>
          <p:cNvPr id="3" name="QC_4_BD.45_2#f88747e39?vop=1&amp;pid=3ef918141&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626864" y="4221926"/>
            <a:ext cx="2935224" cy="5669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4_AN.46_1#f88747e39.bracket?vop=1&amp;pid=3ef918141&amp;color=0,0,0&amp;vpa=15&amp;vtp=1&amp;bbb=1"/>
          <p:cNvSpPr/>
          <p:nvPr/>
        </p:nvSpPr>
        <p:spPr>
          <a:xfrm>
            <a:off x="9599327" y="3756090"/>
            <a:ext cx="496888" cy="268097"/>
          </a:xfrm>
          <a:prstGeom prst="rect">
            <a:avLst/>
          </a:prstGeom>
          <a:noFill/>
          <a:ln/>
        </p:spPr>
        <p:txBody>
          <a:bodyPr wrap="none" lIns="0" tIns="0" rIns="0" bIns="0" rtlCol="0" anchor="t"/>
          <a:lstStyle/>
          <a:p>
            <a:pPr algn="ctr" latinLnBrk="1">
              <a:lnSpc>
                <a:spcPts val="2200"/>
              </a:lnSpc>
            </a:pPr>
            <a:r>
              <a:rPr lang="en-US" altLang="zh-CN" b="1" i="0" dirty="0">
                <a:solidFill>
                  <a:srgbClr val="FF0000"/>
                </a:solidFill>
                <a:latin typeface="Arial (正文)" pitchFamily="34" charset="0"/>
                <a:ea typeface="微软雅黑" pitchFamily="34" charset="-122"/>
                <a:cs typeface="Arial (正文)" pitchFamily="34" charset="-120"/>
              </a:rPr>
              <a:t>BD</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5" name="QC_4_BD.45_3#f88747e39.choices?vop=1&amp;pid=3ef918141&amp;color=0,0,0&amp;vtp=1&amp;bbb=1"/>
              <p:cNvSpPr/>
              <p:nvPr/>
            </p:nvSpPr>
            <p:spPr>
              <a:xfrm>
                <a:off x="832104" y="4920426"/>
                <a:ext cx="10533888" cy="472313"/>
              </a:xfrm>
              <a:prstGeom prst="rect">
                <a:avLst/>
              </a:prstGeom>
              <a:noFill/>
              <a:ln/>
            </p:spPr>
            <p:txBody>
              <a:bodyPr wrap="none" lIns="0" tIns="0" rIns="0" bIns="0" rtlCol="0" anchor="t"/>
              <a:lstStyle/>
              <a:p>
                <a:pPr latinLnBrk="1">
                  <a:lnSpc>
                    <a:spcPts val="3800"/>
                  </a:lnSpc>
                  <a:tabLst>
                    <a:tab pos="2731897" algn="l"/>
                    <a:tab pos="5438394" algn="l"/>
                    <a:tab pos="80813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𝜔</m:t>
                    </m:r>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e>
                            </m:d>
                          </m:num>
                          <m:den>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den>
                        </m:f>
                        <m:r>
                          <a:rPr lang="en-US" altLang="zh-CN" sz="1800" b="0" i="0">
                            <a:solidFill>
                              <a:srgbClr val="000000"/>
                            </a:solidFill>
                            <a:latin typeface="Cambria Math" pitchFamily="34" charset="0"/>
                            <a:ea typeface="Cambria Math" pitchFamily="34" charset="-122"/>
                            <a:cs typeface="Cambria Math" pitchFamily="34" charset="-120"/>
                          </a:rPr>
                          <m:t>]</m:t>
                        </m:r>
                      </m:e>
                      <m:sup>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sup>
                    </m:sSup>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𝜔</m:t>
                    </m:r>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e>
                            </m:d>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den>
                        </m:f>
                        <m:r>
                          <a:rPr lang="en-US" altLang="zh-CN" sz="1800" b="0" i="0">
                            <a:solidFill>
                              <a:srgbClr val="000000"/>
                            </a:solidFill>
                            <a:latin typeface="Cambria Math" pitchFamily="34" charset="0"/>
                            <a:ea typeface="Cambria Math" pitchFamily="34" charset="-122"/>
                            <a:cs typeface="Cambria Math" pitchFamily="34" charset="-120"/>
                          </a:rPr>
                          <m:t>]</m:t>
                        </m:r>
                      </m:e>
                      <m:sup>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sup>
                    </m:sSup>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𝑟</m:t>
                    </m:r>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𝑚</m:t>
                            </m:r>
                          </m:num>
                          <m:den>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den>
                        </m:f>
                        <m:r>
                          <a:rPr lang="en-US" altLang="zh-CN" sz="1800" b="0" i="0">
                            <a:solidFill>
                              <a:srgbClr val="000000"/>
                            </a:solidFill>
                            <a:latin typeface="Cambria Math" pitchFamily="34" charset="0"/>
                            <a:ea typeface="Cambria Math" pitchFamily="34" charset="-122"/>
                            <a:cs typeface="Cambria Math" pitchFamily="34" charset="-120"/>
                          </a:rPr>
                          <m:t>]</m:t>
                        </m:r>
                      </m:e>
                      <m:sup>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sup>
                    </m:sSup>
                    <m:r>
                      <a:rPr lang="en-US" altLang="zh-CN" sz="1800" b="0" i="0" smtClean="0">
                        <a:solidFill>
                          <a:srgbClr val="000000"/>
                        </a:solidFill>
                        <a:latin typeface="Cambria Math" pitchFamily="34" charset="0"/>
                        <a:ea typeface="Cambria Math" pitchFamily="34" charset="-122"/>
                        <a:cs typeface="Cambria Math" pitchFamily="34" charset="-120"/>
                      </a:rPr>
                      <m:t>𝑅</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𝑟</m:t>
                    </m:r>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num>
                          <m:den>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den>
                        </m:f>
                        <m:r>
                          <a:rPr lang="en-US" altLang="zh-CN" sz="1800" b="0" i="0">
                            <a:solidFill>
                              <a:srgbClr val="000000"/>
                            </a:solidFill>
                            <a:latin typeface="Cambria Math" pitchFamily="34" charset="0"/>
                            <a:ea typeface="Cambria Math" pitchFamily="34" charset="-122"/>
                            <a:cs typeface="Cambria Math" pitchFamily="34" charset="-120"/>
                          </a:rPr>
                          <m:t>]</m:t>
                        </m:r>
                      </m:e>
                      <m:sup>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sup>
                    </m:sSup>
                    <m:r>
                      <a:rPr lang="en-US" altLang="zh-CN" sz="1800" b="0" i="0" smtClean="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45_3#f88747e39.choices?vop=1&amp;pid=3ef918141&amp;color=0,0,0&amp;vtp=1&amp;bbb=1"/>
              <p:cNvSpPr>
                <a:spLocks noRot="1" noChangeAspect="1" noMove="1" noResize="1" noEditPoints="1" noAdjustHandles="1" noChangeArrowheads="1" noChangeShapeType="1" noTextEdit="1"/>
              </p:cNvSpPr>
              <p:nvPr/>
            </p:nvSpPr>
            <p:spPr>
              <a:xfrm>
                <a:off x="832104" y="4920426"/>
                <a:ext cx="10533888" cy="472313"/>
              </a:xfrm>
              <a:prstGeom prst="rect">
                <a:avLst/>
              </a:prstGeom>
              <a:blipFill>
                <a:blip r:embed="rId5"/>
                <a:stretch>
                  <a:fillRect l="-1389" b="-166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7_1#f88747e39?vop=1&amp;pid=3ef918141&amp;color=0,0,0&amp;vtp=1&amp;bt=1&amp;bbb=1&amp;hb=1"/>
              <p:cNvSpPr/>
              <p:nvPr/>
            </p:nvSpPr>
            <p:spPr>
              <a:xfrm>
                <a:off x="832104" y="1512000"/>
                <a:ext cx="10533888" cy="25527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【解析】由于太阳和地球可视为以相同角速度围绕日心和地心连线中的一点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转动的双星系统，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点距离</a:t>
                </a:r>
              </a:p>
              <a:p>
                <a:pPr latinLnBrk="1">
                  <a:lnSpc>
                    <a:spcPts val="4900"/>
                  </a:lnSpc>
                </a:pPr>
                <a:r>
                  <a:rPr lang="en-US" altLang="zh-CN" sz="1800" b="0" i="0">
                    <a:solidFill>
                      <a:srgbClr val="000000"/>
                    </a:solidFill>
                    <a:latin typeface="微软雅黑" pitchFamily="34" charset="0"/>
                    <a:ea typeface="微软雅黑" pitchFamily="34" charset="-122"/>
                    <a:cs typeface="微软雅黑" pitchFamily="34" charset="-120"/>
                  </a:rPr>
                  <a:t>地心为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、距离日心为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𝑀</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，联立解得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e>
                            </m:d>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t>
                </a:r>
                <a:r>
                  <a:rPr lang="en-US" altLang="zh-CN" sz="1800" b="0" i="0">
                    <a:solidFill>
                      <a:srgbClr val="000000"/>
                    </a:solidFill>
                    <a:latin typeface="微软雅黑" pitchFamily="34" charset="0"/>
                    <a:ea typeface="微软雅黑" pitchFamily="34" charset="-122"/>
                    <a:cs typeface="微软雅黑" pitchFamily="34" charset="-120"/>
                  </a:rPr>
                  <a:t>A错</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误</a:t>
                </a:r>
                <a:r>
                  <a:rPr lang="en-US" altLang="zh-CN" sz="1800" b="0" i="0" dirty="0">
                    <a:solidFill>
                      <a:srgbClr val="000000"/>
                    </a:solidFill>
                    <a:latin typeface="微软雅黑" pitchFamily="34" charset="0"/>
                    <a:ea typeface="微软雅黑" pitchFamily="34" charset="-122"/>
                    <a:cs typeface="微软雅黑" pitchFamily="34" charset="-120"/>
                  </a:rPr>
                  <a:t>，B正确；航天器绕</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点转动时</a:t>
                </a:r>
                <a:r>
                  <a:rPr lang="en-US" altLang="zh-CN" sz="1800" b="0" i="0">
                    <a:solidFill>
                      <a:srgbClr val="000000"/>
                    </a:solidFill>
                    <a:latin typeface="微软雅黑" pitchFamily="34" charset="0"/>
                    <a:ea typeface="微软雅黑" pitchFamily="34" charset="-122"/>
                    <a:cs typeface="微软雅黑" pitchFamily="34" charset="-120"/>
                  </a:rPr>
                  <a:t>，太阳和地球对其引力提供向心力</a:t>
                </a:r>
                <a:r>
                  <a:rPr lang="en-US" altLang="zh-CN" sz="1800" b="0" i="0">
                    <a:solidFill>
                      <a:srgbClr val="00A0AF"/>
                    </a:solidFill>
                    <a:latin typeface="微软雅黑" pitchFamily="34" charset="0"/>
                    <a:ea typeface="微软雅黑"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关</a:t>
                </a:r>
                <a:r>
                  <a:rPr lang="en-US" altLang="zh-CN" sz="1800" b="0" i="0" dirty="0">
                    <a:solidFill>
                      <a:srgbClr val="000000"/>
                    </a:solidFill>
                    <a:latin typeface="微软雅黑" pitchFamily="34" charset="0"/>
                    <a:ea typeface="楷体" pitchFamily="34" charset="-122"/>
                    <a:cs typeface="微软雅黑" pitchFamily="34" charset="-120"/>
                  </a:rPr>
                  <a:t>键点在</a:t>
                </a:r>
                <a14:m>
                  <m:oMath xmlns:m="http://schemas.openxmlformats.org/officeDocument/2006/math">
                    <m:r>
                      <m:rPr>
                        <m:sty m:val="p"/>
                      </m:rPr>
                      <a:rPr lang="en-US" altLang="zh-CN" sz="1800" b="0" i="0">
                        <a:solidFill>
                          <a:srgbClr val="00A0AF"/>
                        </a:solidFill>
                        <a:latin typeface="Cambria Math" pitchFamily="34" charset="0"/>
                        <a:ea typeface="Cambria Math" pitchFamily="34" charset="-122"/>
                        <a:cs typeface="Cambria Math" pitchFamily="34" charset="-120"/>
                      </a:rPr>
                      <m:t>L</m:t>
                    </m:r>
                    <m:r>
                      <a:rPr lang="en-US" altLang="zh-CN" sz="1800" b="0" i="0">
                        <a:solidFill>
                          <a:srgbClr val="00A0A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点的航天器受太阳和地</a:t>
                </a:r>
              </a:p>
              <a:p>
                <a:pPr latinLnBrk="1">
                  <a:lnSpc>
                    <a:spcPts val="3700"/>
                  </a:lnSpc>
                </a:pPr>
                <a:r>
                  <a:rPr lang="en-US" altLang="zh-CN" sz="1800" b="0" i="0">
                    <a:solidFill>
                      <a:srgbClr val="000000"/>
                    </a:solidFill>
                    <a:latin typeface="微软雅黑" pitchFamily="34" charset="0"/>
                    <a:ea typeface="楷体" pitchFamily="34" charset="-122"/>
                    <a:cs typeface="微软雅黑" pitchFamily="34" charset="-120"/>
                  </a:rPr>
                  <a:t>球引力共同作用绕</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楷体" pitchFamily="34" charset="-122"/>
                    <a:cs typeface="微软雅黑" pitchFamily="34" charset="-120"/>
                  </a:rPr>
                  <a:t>点转）</a:t>
                </a:r>
                <a:r>
                  <a:rPr lang="en-US" altLang="zh-CN" sz="1800" b="0" i="0" dirty="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𝐺𝑀𝑚</m:t>
                        </m:r>
                        <m:r>
                          <a:rPr lang="en-US" altLang="zh-CN" sz="1800" b="0" i="0">
                            <a:solidFill>
                              <a:srgbClr val="000000"/>
                            </a:solidFill>
                            <a:latin typeface="Cambria Math" pitchFamily="34" charset="0"/>
                            <a:ea typeface="Cambria Math" pitchFamily="34" charset="-122"/>
                            <a:cs typeface="Cambria Math" pitchFamily="34" charset="-120"/>
                          </a:rPr>
                          <m:t>′</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𝑟</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𝐺𝑚𝑚</m:t>
                        </m:r>
                        <m:r>
                          <a:rPr lang="en-US" altLang="zh-CN" sz="1800" b="0" i="0">
                            <a:solidFill>
                              <a:srgbClr val="000000"/>
                            </a:solidFill>
                            <a:latin typeface="Cambria Math" pitchFamily="34" charset="0"/>
                            <a:ea typeface="Cambria Math" pitchFamily="34" charset="-122"/>
                            <a:cs typeface="Cambria Math" pitchFamily="34" charset="-120"/>
                          </a:rPr>
                          <m:t>′</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𝑀𝑅</m:t>
                        </m:r>
                      </m:num>
                      <m:den>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𝑀</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根据题目提供的近似式，</a:t>
                </a:r>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𝑟</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𝑅</m:t>
                    </m:r>
                    <m:rad>
                      <m:ra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r>
                          <a:rPr lang="en-US" altLang="zh-CN" b="0" i="0">
                            <a:solidFill>
                              <a:srgbClr val="000000"/>
                            </a:solidFill>
                            <a:latin typeface="Cambria Math" pitchFamily="34" charset="0"/>
                            <a:ea typeface="Cambria Math" pitchFamily="34" charset="-122"/>
                            <a:cs typeface="Cambria Math" pitchFamily="34" charset="-120"/>
                          </a:rPr>
                          <m:t>3</m:t>
                        </m: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𝑚</m:t>
                            </m:r>
                          </m:num>
                          <m:den>
                            <m:r>
                              <a:rPr lang="en-US" altLang="zh-CN" b="0" i="0">
                                <a:solidFill>
                                  <a:srgbClr val="000000"/>
                                </a:solidFill>
                                <a:latin typeface="Cambria Math" pitchFamily="34" charset="0"/>
                                <a:ea typeface="Cambria Math" pitchFamily="34" charset="-122"/>
                                <a:cs typeface="Cambria Math" pitchFamily="34" charset="-120"/>
                              </a:rPr>
                              <m:t>𝑚</m:t>
                            </m:r>
                            <m:r>
                              <a:rPr lang="en-US" altLang="zh-CN" b="0" i="0">
                                <a:solidFill>
                                  <a:srgbClr val="000000"/>
                                </a:solidFill>
                                <a:latin typeface="Cambria Math" pitchFamily="34" charset="0"/>
                                <a:ea typeface="Cambria Math" pitchFamily="34" charset="-122"/>
                                <a:cs typeface="Cambria Math" pitchFamily="34" charset="-120"/>
                              </a:rPr>
                              <m:t>+3</m:t>
                            </m:r>
                            <m:r>
                              <a:rPr lang="en-US" altLang="zh-CN" b="0" i="0">
                                <a:solidFill>
                                  <a:srgbClr val="000000"/>
                                </a:solidFill>
                                <a:latin typeface="Cambria Math" pitchFamily="34" charset="0"/>
                                <a:ea typeface="Cambria Math" pitchFamily="34" charset="-122"/>
                                <a:cs typeface="Cambria Math" pitchFamily="34" charset="-120"/>
                              </a:rPr>
                              <m:t>𝑀</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，故C错误，D正确.</a:t>
                </a:r>
                <a:endParaRPr lang="en-US" altLang="zh-CN" dirty="0"/>
              </a:p>
            </p:txBody>
          </p:sp>
        </mc:Choice>
        <mc:Fallback>
          <p:sp>
            <p:nvSpPr>
              <p:cNvPr id="2" name="QC_4_AS.47_1#f88747e39?vop=1&amp;pid=3ef918141&amp;color=0,0,0&amp;vtp=1&amp;bt=1&amp;bbb=1&amp;hb=1"/>
              <p:cNvSpPr>
                <a:spLocks noRot="1" noChangeAspect="1" noMove="1" noResize="1" noEditPoints="1" noAdjustHandles="1" noChangeArrowheads="1" noChangeShapeType="1" noTextEdit="1"/>
              </p:cNvSpPr>
              <p:nvPr/>
            </p:nvSpPr>
            <p:spPr>
              <a:xfrm>
                <a:off x="832104" y="1512000"/>
                <a:ext cx="10533888" cy="2552700"/>
              </a:xfrm>
              <a:prstGeom prst="rect">
                <a:avLst/>
              </a:prstGeom>
              <a:blipFill>
                <a:blip r:embed="rId3"/>
                <a:stretch>
                  <a:fillRect l="-1389" r="-58" b="-477"/>
                </a:stretch>
              </a:blipFill>
              <a:ln/>
            </p:spPr>
            <p:txBody>
              <a:bodyPr/>
              <a:lstStyle/>
              <a:p>
                <a:r>
                  <a:rPr lang="zh-CN" altLang="en-US">
                    <a:noFill/>
                  </a:rPr>
                  <a:t> </a:t>
                </a:r>
              </a:p>
            </p:txBody>
          </p:sp>
        </mc:Fallback>
      </mc:AlternateContent>
      <p:sp>
        <p:nvSpPr>
          <p:cNvPr id="3" name="QC_4_AS.47_1#f88747e39?vop=1&amp;pid=3ef918141&amp;color=0,0,0&amp;vtp=1&amp;bt=1&amp;bbb=1&amp;hb=1&amp;uw=1">
            <a:extLst>
              <a:ext uri="{FF2B5EF4-FFF2-40B4-BE49-F238E27FC236}">
                <a16:creationId xmlns:a16="http://schemas.microsoft.com/office/drawing/2014/main" id="{6AA78482-982C-0A42-19D3-F4478FC1C058}"/>
              </a:ext>
            </a:extLst>
          </p:cNvPr>
          <p:cNvSpPr/>
          <p:nvPr/>
        </p:nvSpPr>
        <p:spPr>
          <a:xfrm>
            <a:off x="4334955" y="2553177"/>
            <a:ext cx="3200463"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4_BD.1_1#0b5ef6674?vop=1&amp;pid=5bc7d1305&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“天都一号”通导技术试验卫星测距试验的成功</a:t>
            </a:r>
            <a:r>
              <a:rPr lang="en-US" altLang="zh-CN" sz="1800" b="0" i="0">
                <a:solidFill>
                  <a:srgbClr val="000000"/>
                </a:solidFill>
                <a:latin typeface="微软雅黑" pitchFamily="34" charset="0"/>
                <a:ea typeface="微软雅黑" pitchFamily="34" charset="-122"/>
                <a:cs typeface="微软雅黑" pitchFamily="34" charset="-120"/>
              </a:rPr>
              <a:t>，标志着我国在深空轨道精密测量领域取得了技术新</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突破</a:t>
            </a:r>
            <a:r>
              <a:rPr lang="en-US" altLang="zh-CN" b="0" i="0" dirty="0">
                <a:solidFill>
                  <a:srgbClr val="000000"/>
                </a:solidFill>
                <a:latin typeface="微软雅黑" pitchFamily="34" charset="0"/>
                <a:ea typeface="微软雅黑" pitchFamily="34" charset="-122"/>
                <a:cs typeface="微软雅黑" pitchFamily="34" charset="-120"/>
              </a:rPr>
              <a:t>.“天都一号”</a:t>
            </a:r>
            <a:r>
              <a:rPr lang="en-US" altLang="zh-CN" b="0" i="0">
                <a:solidFill>
                  <a:srgbClr val="000000"/>
                </a:solidFill>
                <a:latin typeface="微软雅黑" pitchFamily="34" charset="0"/>
                <a:ea typeface="微软雅黑" pitchFamily="34" charset="-122"/>
                <a:cs typeface="微软雅黑" pitchFamily="34" charset="-120"/>
              </a:rPr>
              <a:t>在环月椭圆轨道上运行时，(</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3" name="QC_4_AN.2_1#0b5ef6674.bracket?vop=1&amp;pid=5bc7d1305&amp;color=0,0,0&amp;vpa=1&amp;vtp=1"/>
          <p:cNvSpPr/>
          <p:nvPr/>
        </p:nvSpPr>
        <p:spPr>
          <a:xfrm>
            <a:off x="5618004"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sp>
        <p:nvSpPr>
          <p:cNvPr id="4" name="QC_4_BD.1_2#0b5ef6674.choices?vop=1&amp;pid=5bc7d1305&amp;color=0,0,0&amp;vtp=1&amp;bbb=1"/>
          <p:cNvSpPr/>
          <p:nvPr/>
        </p:nvSpPr>
        <p:spPr>
          <a:xfrm>
            <a:off x="832104" y="2330007"/>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受月球的引力大小保持不变</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相对月球的速度大小保持不变</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离月球越近</a:t>
            </a:r>
            <a:r>
              <a:rPr lang="en-US" altLang="zh-CN" sz="1800" b="0" i="0">
                <a:solidFill>
                  <a:srgbClr val="000000"/>
                </a:solidFill>
                <a:latin typeface="微软雅黑" pitchFamily="34" charset="0"/>
                <a:ea typeface="微软雅黑" pitchFamily="34" charset="-122"/>
                <a:cs typeface="微软雅黑" pitchFamily="34" charset="-120"/>
              </a:rPr>
              <a:t>，其相对月球的速度越大</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离月球越近，其所受月球的引力越小</a:t>
            </a:r>
            <a:endParaRPr lang="en-US" altLang="zh-CN" sz="1800" dirty="0"/>
          </a:p>
        </p:txBody>
      </p:sp>
      <mc:AlternateContent xmlns:mc="http://schemas.openxmlformats.org/markup-compatibility/2006">
        <mc:Choice xmlns:a14="http://schemas.microsoft.com/office/drawing/2010/main" Requires="a14">
          <p:sp>
            <p:nvSpPr>
              <p:cNvPr id="5" name="QC_4_AS.3_1#0b5ef6674?vop=1&amp;pid=5bc7d1305&amp;color=0,0,0&amp;vtp=1&amp;bbb=1&amp;hb=1"/>
              <p:cNvSpPr/>
              <p:nvPr/>
            </p:nvSpPr>
            <p:spPr>
              <a:xfrm>
                <a:off x="832104" y="3102802"/>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【解析】“天都一号”在环月椭圆轨道上运行时与月球的距离不断发生变化，根据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可知受月球</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的引力大小发生变化</a:t>
                </a:r>
                <a:r>
                  <a:rPr lang="en-US" altLang="zh-CN" sz="1800" b="0" i="0" dirty="0">
                    <a:solidFill>
                      <a:srgbClr val="000000"/>
                    </a:solidFill>
                    <a:latin typeface="微软雅黑" pitchFamily="34" charset="0"/>
                    <a:ea typeface="微软雅黑" pitchFamily="34" charset="-122"/>
                    <a:cs typeface="微软雅黑" pitchFamily="34" charset="-120"/>
                  </a:rPr>
                  <a:t>，离月球越近，其所受月球的引力越大，故A、D错误；</a:t>
                </a:r>
                <a:r>
                  <a:rPr lang="en-US" altLang="zh-CN" sz="1800" b="0" i="0">
                    <a:solidFill>
                      <a:srgbClr val="000000"/>
                    </a:solidFill>
                    <a:latin typeface="微软雅黑" pitchFamily="34" charset="0"/>
                    <a:ea typeface="微软雅黑" pitchFamily="34" charset="-122"/>
                    <a:cs typeface="微软雅黑" pitchFamily="34" charset="-120"/>
                  </a:rPr>
                  <a:t>根据开普勒第二定律可知， </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天都一号”在环月椭圆轨道上运行时，相对月球的速度大小改变，在近月点速度最大</a:t>
                </a:r>
                <a:r>
                  <a:rPr lang="en-US" altLang="zh-CN" sz="1800" b="0" i="0">
                    <a:solidFill>
                      <a:srgbClr val="000000"/>
                    </a:solidFill>
                    <a:latin typeface="微软雅黑" pitchFamily="34" charset="0"/>
                    <a:ea typeface="微软雅黑" pitchFamily="34" charset="-122"/>
                    <a:cs typeface="微软雅黑" pitchFamily="34" charset="-120"/>
                  </a:rPr>
                  <a:t>，在远月点速度最</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小</a:t>
                </a:r>
                <a:r>
                  <a:rPr lang="en-US" altLang="zh-CN" b="0" i="0" dirty="0">
                    <a:solidFill>
                      <a:srgbClr val="000000"/>
                    </a:solidFill>
                    <a:latin typeface="微软雅黑" pitchFamily="34" charset="0"/>
                    <a:ea typeface="微软雅黑" pitchFamily="34" charset="-122"/>
                    <a:cs typeface="微软雅黑" pitchFamily="34" charset="-120"/>
                  </a:rPr>
                  <a:t>，即离月球越近，相对月球的速度越大，故B错误，C正确.</a:t>
                </a:r>
                <a:endParaRPr lang="en-US" altLang="zh-CN" dirty="0"/>
              </a:p>
            </p:txBody>
          </p:sp>
        </mc:Choice>
        <mc:Fallback>
          <p:sp>
            <p:nvSpPr>
              <p:cNvPr id="5" name="QC_4_AS.3_1#0b5ef6674?vop=1&amp;pid=5bc7d1305&amp;color=0,0,0&amp;vtp=1&amp;bbb=1&amp;hb=1"/>
              <p:cNvSpPr>
                <a:spLocks noRot="1" noChangeAspect="1" noMove="1" noResize="1" noEditPoints="1" noAdjustHandles="1" noChangeArrowheads="1" noChangeShapeType="1" noTextEdit="1"/>
              </p:cNvSpPr>
              <p:nvPr/>
            </p:nvSpPr>
            <p:spPr>
              <a:xfrm>
                <a:off x="832104" y="3102802"/>
                <a:ext cx="10533888" cy="1611630"/>
              </a:xfrm>
              <a:prstGeom prst="rect">
                <a:avLst/>
              </a:prstGeom>
              <a:blipFill>
                <a:blip r:embed="rId3"/>
                <a:stretch>
                  <a:fillRect l="-1389" r="-1331" b="-87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_1#a8551b0cb?vop=1&amp;pid=5bc7d1305&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我国计划于2028年前后发射“天问三号”火星探测系统，实现火星取样返回</a:t>
                </a:r>
                <a:r>
                  <a:rPr lang="en-US" altLang="zh-CN" sz="1800" b="0" i="0">
                    <a:solidFill>
                      <a:srgbClr val="000000"/>
                    </a:solidFill>
                    <a:latin typeface="微软雅黑" pitchFamily="34" charset="0"/>
                    <a:ea typeface="微软雅黑" pitchFamily="34" charset="-122"/>
                    <a:cs typeface="微软雅黑" pitchFamily="34" charset="-120"/>
                  </a:rPr>
                  <a:t>.其轨道器将环绕火星做匀</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速圆周运动</a:t>
                </a:r>
                <a:r>
                  <a:rPr lang="en-US" altLang="zh-CN" sz="1800" b="0" i="0" dirty="0">
                    <a:solidFill>
                      <a:srgbClr val="000000"/>
                    </a:solidFill>
                    <a:latin typeface="微软雅黑" pitchFamily="34" charset="0"/>
                    <a:ea typeface="微软雅黑" pitchFamily="34" charset="-122"/>
                    <a:cs typeface="微软雅黑" pitchFamily="34" charset="-120"/>
                  </a:rPr>
                  <a:t>，轨道半径约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750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km</m:t>
                    </m:r>
                  </m:oMath>
                </a14:m>
                <a:r>
                  <a:rPr lang="en-US" altLang="zh-CN" sz="1800" b="0" i="0" dirty="0">
                    <a:solidFill>
                      <a:srgbClr val="000000"/>
                    </a:solidFill>
                    <a:latin typeface="微软雅黑" pitchFamily="34" charset="0"/>
                    <a:ea typeface="微软雅黑" pitchFamily="34" charset="-122"/>
                    <a:cs typeface="微软雅黑" pitchFamily="34" charset="-120"/>
                  </a:rPr>
                  <a:t>,轨道周期约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.引力常量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oMath>
                </a14:m>
                <a:r>
                  <a:rPr lang="en-US" altLang="zh-CN" sz="1800" b="0" i="0" dirty="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6.67×</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−11</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m</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kg</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,根据以上数据可</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推算出火星的(</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4_1#a8551b0cb?vop=1&amp;pid=5bc7d1305&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1100" b="-12308"/>
                </a:stretch>
              </a:blipFill>
              <a:ln/>
            </p:spPr>
            <p:txBody>
              <a:bodyPr/>
              <a:lstStyle/>
              <a:p>
                <a:r>
                  <a:rPr lang="zh-CN" altLang="en-US">
                    <a:noFill/>
                  </a:rPr>
                  <a:t> </a:t>
                </a:r>
              </a:p>
            </p:txBody>
          </p:sp>
        </mc:Fallback>
      </mc:AlternateContent>
      <p:sp>
        <p:nvSpPr>
          <p:cNvPr id="3" name="QC_4_AN.5_1#a8551b0cb.bracket?vop=1&amp;pid=5bc7d1305&amp;color=0,0,0&amp;vpa=2&amp;vtp=1"/>
          <p:cNvSpPr/>
          <p:nvPr/>
        </p:nvSpPr>
        <p:spPr>
          <a:xfrm>
            <a:off x="2387060"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sp>
        <p:nvSpPr>
          <p:cNvPr id="4" name="QC_4_BD.4_2#a8551b0cb.choices?vop=1&amp;pid=5bc7d1305&amp;color=0,0,0&amp;vtp=1&amp;bbb=1"/>
          <p:cNvSpPr/>
          <p:nvPr/>
        </p:nvSpPr>
        <p:spPr>
          <a:xfrm>
            <a:off x="832104" y="2749805"/>
            <a:ext cx="10533888" cy="360680"/>
          </a:xfrm>
          <a:prstGeom prst="rect">
            <a:avLst/>
          </a:prstGeom>
          <a:noFill/>
          <a:ln/>
        </p:spPr>
        <p:txBody>
          <a:bodyPr wrap="none" lIns="0" tIns="0" rIns="0" bIns="0" rtlCol="0" anchor="t"/>
          <a:lstStyle/>
          <a:p>
            <a:pPr latinLnBrk="1">
              <a:lnSpc>
                <a:spcPts val="3200"/>
              </a:lnSpc>
              <a:tabLst>
                <a:tab pos="2477897" algn="l"/>
                <a:tab pos="4917694" algn="l"/>
                <a:tab pos="78273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质量</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体积</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逃逸速度</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自转周期</a:t>
            </a:r>
            <a:endParaRPr lang="en-US" altLang="zh-CN" sz="1800" dirty="0"/>
          </a:p>
        </p:txBody>
      </p:sp>
      <mc:AlternateContent xmlns:mc="http://schemas.openxmlformats.org/markup-compatibility/2006">
        <mc:Choice xmlns:a14="http://schemas.microsoft.com/office/drawing/2010/main" Requires="a14">
          <p:sp>
            <p:nvSpPr>
              <p:cNvPr id="5" name="QC_4_AS.6_1#a8551b0cb?vop=1&amp;pid=5bc7d1305&amp;color=0,0,0&amp;vtp=1&amp;bbb=1&amp;hb=1"/>
              <p:cNvSpPr/>
              <p:nvPr/>
            </p:nvSpPr>
            <p:spPr>
              <a:xfrm>
                <a:off x="832104" y="3123122"/>
                <a:ext cx="10533888" cy="1662430"/>
              </a:xfrm>
              <a:prstGeom prst="rect">
                <a:avLst/>
              </a:prstGeom>
              <a:noFill/>
              <a:ln/>
            </p:spPr>
            <p:txBody>
              <a:bodyPr wrap="none" lIns="0" tIns="0" rIns="0" bIns="0" rtlCol="0" anchor="t"/>
              <a:lstStyle/>
              <a:p>
                <a:pPr algn="l" latinLnBrk="1">
                  <a:lnSpc>
                    <a:spcPts val="3700"/>
                  </a:lnSpc>
                </a:pPr>
                <a:r>
                  <a:rPr lang="en-US" altLang="zh-CN" sz="1800" b="0" i="0" dirty="0">
                    <a:solidFill>
                      <a:srgbClr val="000000"/>
                    </a:solidFill>
                    <a:latin typeface="微软雅黑" pitchFamily="34" charset="0"/>
                    <a:ea typeface="微软雅黑" pitchFamily="34" charset="-122"/>
                    <a:cs typeface="微软雅黑" pitchFamily="34" charset="-120"/>
                  </a:rPr>
                  <a:t>【解析】轨道器绕火星做匀速圆周运动，万有引力提供向心力，可得</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𝑅</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题中已知的物理量有轨道半径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、轨道周期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800" b="0" i="0" dirty="0">
                    <a:solidFill>
                      <a:srgbClr val="000000"/>
                    </a:solidFill>
                    <a:latin typeface="微软雅黑" pitchFamily="34" charset="0"/>
                    <a:ea typeface="微软雅黑" pitchFamily="34" charset="-122"/>
                    <a:cs typeface="微软雅黑" pitchFamily="34" charset="-120"/>
                  </a:rPr>
                  <a:t>、引力常量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，可推算出火星的质量，故A正确</a:t>
                </a:r>
                <a:r>
                  <a:rPr lang="en-US" altLang="zh-CN" sz="1800" b="0" i="0">
                    <a:solidFill>
                      <a:srgbClr val="000000"/>
                    </a:solidFill>
                    <a:latin typeface="微软雅黑" pitchFamily="34" charset="0"/>
                    <a:ea typeface="微软雅黑" pitchFamily="34" charset="-122"/>
                    <a:cs typeface="微软雅黑" pitchFamily="34" charset="-120"/>
                  </a:rPr>
                  <a:t>；若想推算火</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星的体积和逃逸速度</a:t>
                </a:r>
                <a:r>
                  <a:rPr lang="en-US" altLang="zh-CN" sz="1800" b="0" i="0" dirty="0">
                    <a:solidFill>
                      <a:srgbClr val="000000"/>
                    </a:solidFill>
                    <a:latin typeface="微软雅黑" pitchFamily="34" charset="0"/>
                    <a:ea typeface="微软雅黑" pitchFamily="34" charset="-122"/>
                    <a:cs typeface="微软雅黑" pitchFamily="34" charset="-120"/>
                  </a:rPr>
                  <a:t>，则还需要知道火星的半径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，故B、C错误；根据上述分析可知</a:t>
                </a:r>
                <a:r>
                  <a:rPr lang="en-US" altLang="zh-CN" sz="1800" b="0" i="0">
                    <a:solidFill>
                      <a:srgbClr val="000000"/>
                    </a:solidFill>
                    <a:latin typeface="微软雅黑" pitchFamily="34" charset="0"/>
                    <a:ea typeface="微软雅黑" pitchFamily="34" charset="-122"/>
                    <a:cs typeface="微软雅黑" pitchFamily="34" charset="-120"/>
                  </a:rPr>
                  <a:t>，不能通过所提供物</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理量推算出火星的自转周期</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5" name="QC_4_AS.6_1#a8551b0cb?vop=1&amp;pid=5bc7d1305&amp;color=0,0,0&amp;vtp=1&amp;bbb=1&amp;hb=1"/>
              <p:cNvSpPr>
                <a:spLocks noRot="1" noChangeAspect="1" noMove="1" noResize="1" noEditPoints="1" noAdjustHandles="1" noChangeArrowheads="1" noChangeShapeType="1" noTextEdit="1"/>
              </p:cNvSpPr>
              <p:nvPr/>
            </p:nvSpPr>
            <p:spPr>
              <a:xfrm>
                <a:off x="832104" y="3123122"/>
                <a:ext cx="10533888" cy="1662430"/>
              </a:xfrm>
              <a:prstGeom prst="rect">
                <a:avLst/>
              </a:prstGeom>
              <a:blipFill>
                <a:blip r:embed="rId4"/>
                <a:stretch>
                  <a:fillRect l="-1389" r="-3241" b="-842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4_BD.7_1#051069011?vop=1&amp;pid=5bc7d1305&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一颗绕太阳运行的小行星，其轨道近日点和远日点到太阳的距离分别约为地球到太阳距离的5倍和7</a:t>
            </a:r>
            <a:r>
              <a:rPr lang="en-US" altLang="zh-CN" sz="1800" b="0" i="0">
                <a:solidFill>
                  <a:srgbClr val="000000"/>
                </a:solidFill>
                <a:latin typeface="微软雅黑" pitchFamily="34" charset="0"/>
                <a:ea typeface="微软雅黑" pitchFamily="34" charset="-122"/>
                <a:cs typeface="微软雅黑" pitchFamily="34" charset="-120"/>
              </a:rPr>
              <a:t>倍.</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关于该小行星</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3" name="QC_4_AN.8_1#051069011.bracket?vop=1&amp;pid=5bc7d1305&amp;color=0,0,0&amp;vpa=3&amp;vtp=1"/>
          <p:cNvSpPr/>
          <p:nvPr/>
        </p:nvSpPr>
        <p:spPr>
          <a:xfrm>
            <a:off x="4444460"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mc:AlternateContent xmlns:mc="http://schemas.openxmlformats.org/markup-compatibility/2006">
        <mc:Choice xmlns:a14="http://schemas.microsoft.com/office/drawing/2010/main" Requires="a14">
          <p:sp>
            <p:nvSpPr>
              <p:cNvPr id="4" name="QC_4_BD.7_2#051069011.choices?vop=1&amp;pid=5bc7d1305&amp;color=0,0,0&amp;vtp=1&amp;bbb=1"/>
              <p:cNvSpPr/>
              <p:nvPr/>
            </p:nvSpPr>
            <p:spPr>
              <a:xfrm>
                <a:off x="832104" y="2330007"/>
                <a:ext cx="10533888" cy="838200"/>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公转周期约为</a:t>
                </a:r>
                <a:r>
                  <a:rPr lang="en-US" altLang="zh-CN" sz="1800" b="0" i="0">
                    <a:solidFill>
                      <a:srgbClr val="000000"/>
                    </a:solidFill>
                    <a:latin typeface="微软雅黑" pitchFamily="34" charset="0"/>
                    <a:ea typeface="微软雅黑" pitchFamily="34" charset="-122"/>
                    <a:cs typeface="微软雅黑" pitchFamily="34" charset="-120"/>
                  </a:rPr>
                  <a:t>6年</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从远日点到近日点所受太阳引力大小逐渐减小</a:t>
                </a:r>
                <a:endParaRPr lang="en-US" altLang="zh-CN" sz="1800" dirty="0"/>
              </a:p>
              <a:p>
                <a:pPr latinLnBrk="1">
                  <a:lnSpc>
                    <a:spcPts val="33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从远日点到近日点线速度大小逐渐减小</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在近日点加速度大小约为地球公转加速度的</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4_BD.7_2#051069011.choices?vop=1&amp;pid=5bc7d1305&amp;color=0,0,0&amp;vtp=1&amp;bbb=1"/>
              <p:cNvSpPr>
                <a:spLocks noRot="1" noChangeAspect="1" noMove="1" noResize="1" noEditPoints="1" noAdjustHandles="1" noChangeArrowheads="1" noChangeShapeType="1" noTextEdit="1"/>
              </p:cNvSpPr>
              <p:nvPr/>
            </p:nvSpPr>
            <p:spPr>
              <a:xfrm>
                <a:off x="832104" y="2330007"/>
                <a:ext cx="10533888" cy="838200"/>
              </a:xfrm>
              <a:prstGeom prst="rect">
                <a:avLst/>
              </a:prstGeom>
              <a:blipFill>
                <a:blip r:embed="rId3"/>
                <a:stretch>
                  <a:fillRect l="-1389" b="-942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4_AS.9_1#051069011?vop=1&amp;pid=5bc7d1305&amp;color=0,0,0&amp;vtp=1&amp;bbb=1&amp;hb=1"/>
              <p:cNvSpPr/>
              <p:nvPr/>
            </p:nvSpPr>
            <p:spPr>
              <a:xfrm>
                <a:off x="832104" y="3178049"/>
                <a:ext cx="10533888" cy="2386330"/>
              </a:xfrm>
              <a:prstGeom prst="rect">
                <a:avLst/>
              </a:prstGeom>
              <a:noFill/>
              <a:ln/>
            </p:spPr>
            <p:txBody>
              <a:bodyPr wrap="none" lIns="0" tIns="0" rIns="0" bIns="0" rtlCol="0" anchor="t"/>
              <a:lstStyle/>
              <a:p>
                <a:pPr algn="l" latinLnBrk="1">
                  <a:lnSpc>
                    <a:spcPts val="3400"/>
                  </a:lnSpc>
                </a:pPr>
                <a:r>
                  <a:rPr lang="en-US" altLang="zh-CN" sz="1800" b="0" i="0" dirty="0">
                    <a:solidFill>
                      <a:srgbClr val="000000"/>
                    </a:solidFill>
                    <a:latin typeface="微软雅黑" pitchFamily="34" charset="0"/>
                    <a:ea typeface="微软雅黑" pitchFamily="34" charset="-122"/>
                    <a:cs typeface="微软雅黑" pitchFamily="34" charset="-120"/>
                  </a:rPr>
                  <a:t>【解析】地球绕太阳公转的周期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年，轨道半径为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，则小行星轨道的半长轴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+7</m:t>
                        </m:r>
                        <m:r>
                          <a:rPr lang="en-US" altLang="zh-CN" sz="1800" b="0" i="0">
                            <a:solidFill>
                              <a:srgbClr val="000000"/>
                            </a:solidFill>
                            <a:latin typeface="Cambria Math" pitchFamily="34" charset="0"/>
                            <a:ea typeface="Cambria Math" pitchFamily="34" charset="-122"/>
                            <a:cs typeface="Cambria Math" pitchFamily="34" charset="-120"/>
                          </a:rPr>
                          <m:t>𝑟</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=6</m:t>
                    </m:r>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，根据开</a:t>
                </a:r>
              </a:p>
              <a:p>
                <a:pPr latinLnBrk="1">
                  <a:lnSpc>
                    <a:spcPts val="4900"/>
                  </a:lnSpc>
                </a:pPr>
                <a:r>
                  <a:rPr lang="en-US" altLang="zh-CN" sz="1800" b="0" i="0">
                    <a:solidFill>
                      <a:srgbClr val="000000"/>
                    </a:solidFill>
                    <a:latin typeface="微软雅黑" pitchFamily="34" charset="0"/>
                    <a:ea typeface="微软雅黑" pitchFamily="34" charset="-122"/>
                    <a:cs typeface="微软雅黑" pitchFamily="34" charset="-120"/>
                  </a:rPr>
                  <a:t>普勒第三定律有</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𝑎</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3</m:t>
                            </m:r>
                          </m:sup>
                        </m:sSup>
                      </m:den>
                    </m:f>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𝑎</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3</m:t>
                                </m:r>
                              </m:sup>
                            </m:sSup>
                          </m:den>
                        </m:f>
                      </m:e>
                    </m:rad>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6</m:t>
                            </m:r>
                          </m:e>
                          <m:sup>
                            <m:r>
                              <a:rPr lang="en-US" altLang="zh-CN" sz="1800" b="0" i="0">
                                <a:solidFill>
                                  <a:srgbClr val="000000"/>
                                </a:solidFill>
                                <a:latin typeface="Cambria Math" pitchFamily="34" charset="0"/>
                                <a:ea typeface="Cambria Math" pitchFamily="34" charset="-122"/>
                                <a:cs typeface="Cambria Math" pitchFamily="34" charset="-120"/>
                              </a:rPr>
                              <m:t>3</m:t>
                            </m:r>
                          </m:sup>
                        </m:sSup>
                      </m:e>
                    </m:rad>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=6</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6</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年，故A错误</a:t>
                </a:r>
                <a:r>
                  <a:rPr lang="en-US" altLang="zh-CN" sz="1800" b="0" i="0">
                    <a:solidFill>
                      <a:srgbClr val="000000"/>
                    </a:solidFill>
                    <a:latin typeface="微软雅黑" pitchFamily="34" charset="0"/>
                    <a:ea typeface="微软雅黑" pitchFamily="34" charset="-122"/>
                    <a:cs typeface="微软雅黑" pitchFamily="34" charset="-120"/>
                  </a:rPr>
                  <a:t>；小行星从远日点到近日点离太阳距</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离越来越小</a:t>
                </a:r>
                <a:r>
                  <a:rPr lang="en-US" altLang="zh-CN" sz="1800" b="0" i="0" dirty="0">
                    <a:solidFill>
                      <a:srgbClr val="000000"/>
                    </a:solidFill>
                    <a:latin typeface="微软雅黑" pitchFamily="34" charset="0"/>
                    <a:ea typeface="微软雅黑" pitchFamily="34" charset="-122"/>
                    <a:cs typeface="微软雅黑" pitchFamily="34" charset="-120"/>
                  </a:rPr>
                  <a:t>，所受太阳引力越来越大，故B错误；小行星从远日点到近日点，万有引力做正功，</a:t>
                </a:r>
                <a:r>
                  <a:rPr lang="en-US" altLang="zh-CN" sz="1800" b="0" i="0">
                    <a:solidFill>
                      <a:srgbClr val="000000"/>
                    </a:solidFill>
                    <a:latin typeface="微软雅黑" pitchFamily="34" charset="0"/>
                    <a:ea typeface="微软雅黑" pitchFamily="34" charset="-122"/>
                    <a:cs typeface="微软雅黑" pitchFamily="34" charset="-120"/>
                  </a:rPr>
                  <a:t>速度增大，</a:t>
                </a:r>
              </a:p>
              <a:p>
                <a:pPr latinLnBrk="1">
                  <a:lnSpc>
                    <a:spcPts val="4400"/>
                  </a:lnSpc>
                </a:pPr>
                <a:r>
                  <a:rPr lang="en-US" altLang="zh-CN" sz="1800" b="0" i="0">
                    <a:solidFill>
                      <a:srgbClr val="000000"/>
                    </a:solidFill>
                    <a:latin typeface="微软雅黑" pitchFamily="34" charset="0"/>
                    <a:ea typeface="微软雅黑" pitchFamily="34" charset="-122"/>
                    <a:cs typeface="微软雅黑" pitchFamily="34" charset="-120"/>
                  </a:rPr>
                  <a:t>故</a:t>
                </a:r>
                <a:r>
                  <a:rPr lang="en-US" altLang="zh-CN" sz="1800" b="0" i="0" dirty="0">
                    <a:solidFill>
                      <a:srgbClr val="000000"/>
                    </a:solidFill>
                    <a:latin typeface="微软雅黑" pitchFamily="34" charset="0"/>
                    <a:ea typeface="微软雅黑" pitchFamily="34" charset="-122"/>
                    <a:cs typeface="微软雅黑" pitchFamily="34" charset="-120"/>
                  </a:rPr>
                  <a:t>C错误；由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𝑚𝑎</m:t>
                    </m:r>
                  </m:oMath>
                </a14:m>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000000"/>
                    </a:solidFill>
                    <a:latin typeface="微软雅黑" pitchFamily="34" charset="0"/>
                    <a:ea typeface="微软雅黑" pitchFamily="34" charset="-122"/>
                    <a:cs typeface="微软雅黑" pitchFamily="34" charset="-120"/>
                  </a:rPr>
                  <a:t>，则小行星在近日点加速度与地球公转加速度之比为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aseline="-10000">
                                <a:solidFill>
                                  <a:srgbClr val="000000"/>
                                </a:solidFill>
                                <a:latin typeface="Cambria Math" panose="02040503050406030204" pitchFamily="18" charset="0"/>
                              </a:rPr>
                              <m:t>近</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aseline="-10000">
                                <a:solidFill>
                                  <a:srgbClr val="000000"/>
                                </a:solidFill>
                                <a:latin typeface="Cambria Math" panose="02040503050406030204" pitchFamily="18" charset="0"/>
                              </a:rPr>
                              <m:t>地</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5</m:t>
                                </m:r>
                                <m:r>
                                  <a:rPr lang="en-US" altLang="zh-CN" sz="1800" b="0" i="0">
                                    <a:solidFill>
                                      <a:srgbClr val="000000"/>
                                    </a:solidFill>
                                    <a:latin typeface="Cambria Math" pitchFamily="34" charset="0"/>
                                    <a:ea typeface="Cambria Math" pitchFamily="34" charset="-122"/>
                                    <a:cs typeface="Cambria Math" pitchFamily="34" charset="-120"/>
                                  </a:rPr>
                                  <m:t>𝑟</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故</a:t>
                </a:r>
                <a:r>
                  <a:rPr lang="en-US" altLang="zh-CN" b="0" i="0" dirty="0">
                    <a:solidFill>
                      <a:srgbClr val="000000"/>
                    </a:solidFill>
                    <a:latin typeface="微软雅黑" pitchFamily="34" charset="0"/>
                    <a:ea typeface="微软雅黑" pitchFamily="34" charset="-122"/>
                    <a:cs typeface="微软雅黑" pitchFamily="34" charset="-120"/>
                  </a:rPr>
                  <a:t>D正确.</a:t>
                </a:r>
                <a:endParaRPr lang="en-US" altLang="zh-CN" dirty="0"/>
              </a:p>
            </p:txBody>
          </p:sp>
        </mc:Choice>
        <mc:Fallback>
          <p:sp>
            <p:nvSpPr>
              <p:cNvPr id="5" name="QC_4_AS.9_1#051069011?vop=1&amp;pid=5bc7d1305&amp;color=0,0,0&amp;vtp=1&amp;bbb=1&amp;hb=1"/>
              <p:cNvSpPr>
                <a:spLocks noRot="1" noChangeAspect="1" noMove="1" noResize="1" noEditPoints="1" noAdjustHandles="1" noChangeArrowheads="1" noChangeShapeType="1" noTextEdit="1"/>
              </p:cNvSpPr>
              <p:nvPr/>
            </p:nvSpPr>
            <p:spPr>
              <a:xfrm>
                <a:off x="832104" y="3178049"/>
                <a:ext cx="10533888" cy="2386330"/>
              </a:xfrm>
              <a:prstGeom prst="rect">
                <a:avLst/>
              </a:prstGeom>
              <a:blipFill>
                <a:blip r:embed="rId4"/>
                <a:stretch>
                  <a:fillRect l="-1389" r="-2662" b="-58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0_1#947bacb65?vop=1&amp;pid=5bc7d1305&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国际编号为192391的小行星绕太阳公转的周期约为5.8年</a:t>
                </a:r>
                <a:r>
                  <a:rPr lang="en-US" altLang="zh-CN" sz="1800" b="0" i="0">
                    <a:solidFill>
                      <a:srgbClr val="000000"/>
                    </a:solidFill>
                    <a:latin typeface="微软雅黑" pitchFamily="34" charset="0"/>
                    <a:ea typeface="微软雅黑" pitchFamily="34" charset="-122"/>
                    <a:cs typeface="微软雅黑" pitchFamily="34" charset="-120"/>
                  </a:rPr>
                  <a:t>，该小行星与太阳系内八大行星几乎在同一</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平面内做圆周运动</a:t>
                </a:r>
                <a:r>
                  <a:rPr lang="en-US" altLang="zh-CN" sz="1800" b="0" i="0" dirty="0">
                    <a:solidFill>
                      <a:srgbClr val="000000"/>
                    </a:solidFill>
                    <a:latin typeface="微软雅黑" pitchFamily="34" charset="0"/>
                    <a:ea typeface="微软雅黑" pitchFamily="34" charset="-122"/>
                    <a:cs typeface="微软雅黑" pitchFamily="34" charset="-120"/>
                  </a:rPr>
                  <a:t>.规定地球绕太阳公转的轨道半径为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AU</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,八大行星绕太阳的公转轨道半径如下表所示</a:t>
                </a:r>
                <a:r>
                  <a:rPr lang="en-US" altLang="zh-CN" sz="1800" b="0" i="0">
                    <a:solidFill>
                      <a:srgbClr val="000000"/>
                    </a:solidFill>
                    <a:latin typeface="微软雅黑" pitchFamily="34" charset="0"/>
                    <a:ea typeface="微软雅黑" pitchFamily="34" charset="-122"/>
                    <a:cs typeface="微软雅黑" pitchFamily="34" charset="-120"/>
                  </a:rPr>
                  <a:t>.忽</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略其他行星对该小行星的引力作用</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则该小行星的公转轨道应介于(</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10_1#947bacb65?vop=1&amp;pid=5bc7d1305&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868" b="-1230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7" name="QC_4_BD.10_2#947bacb65?colgroup=7,5,5,5,5,5,5,5,5&amp;vop=1&amp;pid=5bc7d1305&amp;color=0,0,0&amp;vtp=1&amp;bbb=1"/>
              <p:cNvGraphicFramePr>
                <a:graphicFrameLocks noGrp="1"/>
              </p:cNvGraphicFramePr>
              <p:nvPr>
                <p:extLst>
                  <p:ext uri="{D42A27DB-BD31-4B8C-83A1-F6EECF244321}">
                    <p14:modId xmlns:p14="http://schemas.microsoft.com/office/powerpoint/2010/main" val="1214213291"/>
                  </p:ext>
                </p:extLst>
              </p:nvPr>
            </p:nvGraphicFramePr>
            <p:xfrm>
              <a:off x="832104" y="2834832"/>
              <a:ext cx="10460736" cy="634874"/>
            </p:xfrm>
            <a:graphic>
              <a:graphicData uri="http://schemas.openxmlformats.org/drawingml/2006/table">
                <a:tbl>
                  <a:tblPr/>
                  <a:tblGrid>
                    <a:gridCol w="1463040">
                      <a:extLst>
                        <a:ext uri="{9D8B030D-6E8A-4147-A177-3AD203B41FA5}">
                          <a16:colId xmlns:a16="http://schemas.microsoft.com/office/drawing/2014/main" val="20000"/>
                        </a:ext>
                      </a:extLst>
                    </a:gridCol>
                    <a:gridCol w="1124712">
                      <a:extLst>
                        <a:ext uri="{9D8B030D-6E8A-4147-A177-3AD203B41FA5}">
                          <a16:colId xmlns:a16="http://schemas.microsoft.com/office/drawing/2014/main" val="20001"/>
                        </a:ext>
                      </a:extLst>
                    </a:gridCol>
                    <a:gridCol w="1124712">
                      <a:extLst>
                        <a:ext uri="{9D8B030D-6E8A-4147-A177-3AD203B41FA5}">
                          <a16:colId xmlns:a16="http://schemas.microsoft.com/office/drawing/2014/main" val="20002"/>
                        </a:ext>
                      </a:extLst>
                    </a:gridCol>
                    <a:gridCol w="1124712">
                      <a:extLst>
                        <a:ext uri="{9D8B030D-6E8A-4147-A177-3AD203B41FA5}">
                          <a16:colId xmlns:a16="http://schemas.microsoft.com/office/drawing/2014/main" val="20003"/>
                        </a:ext>
                      </a:extLst>
                    </a:gridCol>
                    <a:gridCol w="1124712">
                      <a:extLst>
                        <a:ext uri="{9D8B030D-6E8A-4147-A177-3AD203B41FA5}">
                          <a16:colId xmlns:a16="http://schemas.microsoft.com/office/drawing/2014/main" val="20004"/>
                        </a:ext>
                      </a:extLst>
                    </a:gridCol>
                    <a:gridCol w="1124712">
                      <a:extLst>
                        <a:ext uri="{9D8B030D-6E8A-4147-A177-3AD203B41FA5}">
                          <a16:colId xmlns:a16="http://schemas.microsoft.com/office/drawing/2014/main" val="20005"/>
                        </a:ext>
                      </a:extLst>
                    </a:gridCol>
                    <a:gridCol w="1124712">
                      <a:extLst>
                        <a:ext uri="{9D8B030D-6E8A-4147-A177-3AD203B41FA5}">
                          <a16:colId xmlns:a16="http://schemas.microsoft.com/office/drawing/2014/main" val="20006"/>
                        </a:ext>
                      </a:extLst>
                    </a:gridCol>
                    <a:gridCol w="1124712">
                      <a:extLst>
                        <a:ext uri="{9D8B030D-6E8A-4147-A177-3AD203B41FA5}">
                          <a16:colId xmlns:a16="http://schemas.microsoft.com/office/drawing/2014/main" val="20007"/>
                        </a:ext>
                      </a:extLst>
                    </a:gridCol>
                    <a:gridCol w="1124712">
                      <a:extLst>
                        <a:ext uri="{9D8B030D-6E8A-4147-A177-3AD203B41FA5}">
                          <a16:colId xmlns:a16="http://schemas.microsoft.com/office/drawing/2014/main" val="20008"/>
                        </a:ext>
                      </a:extLst>
                    </a:gridCol>
                  </a:tblGrid>
                  <a:tr h="317437">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行星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水星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金星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地球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火星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木星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土星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天王星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海王星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7437">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轨道半径</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𝑅</m:t>
                              </m:r>
                              <m:r>
                                <a:rPr lang="en-US" altLang="zh-CN" sz="1400" b="0" i="0" spc="-100">
                                  <a:solidFill>
                                    <a:srgbClr val="000000"/>
                                  </a:solidFill>
                                  <a:latin typeface="Cambria Math" pitchFamily="34" charset="0"/>
                                  <a:ea typeface="Cambria Math" pitchFamily="34" charset="-122"/>
                                  <a:cs typeface="Cambria Math" pitchFamily="34" charset="-120"/>
                                </a:rPr>
                                <m:t>/</m:t>
                              </m:r>
                              <m:r>
                                <m:rPr>
                                  <m:sty m:val="p"/>
                                </m:rPr>
                                <a:rPr lang="en-US" altLang="zh-CN" sz="1400" b="0" i="0" spc="-100">
                                  <a:solidFill>
                                    <a:srgbClr val="000000"/>
                                  </a:solidFill>
                                  <a:latin typeface="Cambria Math" pitchFamily="34" charset="0"/>
                                  <a:ea typeface="Cambria Math" pitchFamily="34" charset="-122"/>
                                  <a:cs typeface="Cambria Math" pitchFamily="34" charset="-120"/>
                                </a:rPr>
                                <m:t>AU</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0.72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7" name="QC_4_BD.10_2#947bacb65?colgroup=7,5,5,5,5,5,5,5,5&amp;vop=1&amp;pid=5bc7d1305&amp;color=0,0,0&amp;vtp=1&amp;bbb=1"/>
              <p:cNvGraphicFramePr>
                <a:graphicFrameLocks noGrp="1"/>
              </p:cNvGraphicFramePr>
              <p:nvPr>
                <p:extLst>
                  <p:ext uri="{D42A27DB-BD31-4B8C-83A1-F6EECF244321}">
                    <p14:modId xmlns:p14="http://schemas.microsoft.com/office/powerpoint/2010/main" val="1214213291"/>
                  </p:ext>
                </p:extLst>
              </p:nvPr>
            </p:nvGraphicFramePr>
            <p:xfrm>
              <a:off x="832104" y="2834832"/>
              <a:ext cx="10460736" cy="634874"/>
            </p:xfrm>
            <a:graphic>
              <a:graphicData uri="http://schemas.openxmlformats.org/drawingml/2006/table">
                <a:tbl>
                  <a:tblPr/>
                  <a:tblGrid>
                    <a:gridCol w="1463040">
                      <a:extLst>
                        <a:ext uri="{9D8B030D-6E8A-4147-A177-3AD203B41FA5}">
                          <a16:colId xmlns:a16="http://schemas.microsoft.com/office/drawing/2014/main" val="20000"/>
                        </a:ext>
                      </a:extLst>
                    </a:gridCol>
                    <a:gridCol w="1124712">
                      <a:extLst>
                        <a:ext uri="{9D8B030D-6E8A-4147-A177-3AD203B41FA5}">
                          <a16:colId xmlns:a16="http://schemas.microsoft.com/office/drawing/2014/main" val="20001"/>
                        </a:ext>
                      </a:extLst>
                    </a:gridCol>
                    <a:gridCol w="1124712">
                      <a:extLst>
                        <a:ext uri="{9D8B030D-6E8A-4147-A177-3AD203B41FA5}">
                          <a16:colId xmlns:a16="http://schemas.microsoft.com/office/drawing/2014/main" val="20002"/>
                        </a:ext>
                      </a:extLst>
                    </a:gridCol>
                    <a:gridCol w="1124712">
                      <a:extLst>
                        <a:ext uri="{9D8B030D-6E8A-4147-A177-3AD203B41FA5}">
                          <a16:colId xmlns:a16="http://schemas.microsoft.com/office/drawing/2014/main" val="20003"/>
                        </a:ext>
                      </a:extLst>
                    </a:gridCol>
                    <a:gridCol w="1124712">
                      <a:extLst>
                        <a:ext uri="{9D8B030D-6E8A-4147-A177-3AD203B41FA5}">
                          <a16:colId xmlns:a16="http://schemas.microsoft.com/office/drawing/2014/main" val="20004"/>
                        </a:ext>
                      </a:extLst>
                    </a:gridCol>
                    <a:gridCol w="1124712">
                      <a:extLst>
                        <a:ext uri="{9D8B030D-6E8A-4147-A177-3AD203B41FA5}">
                          <a16:colId xmlns:a16="http://schemas.microsoft.com/office/drawing/2014/main" val="20005"/>
                        </a:ext>
                      </a:extLst>
                    </a:gridCol>
                    <a:gridCol w="1124712">
                      <a:extLst>
                        <a:ext uri="{9D8B030D-6E8A-4147-A177-3AD203B41FA5}">
                          <a16:colId xmlns:a16="http://schemas.microsoft.com/office/drawing/2014/main" val="20006"/>
                        </a:ext>
                      </a:extLst>
                    </a:gridCol>
                    <a:gridCol w="1124712">
                      <a:extLst>
                        <a:ext uri="{9D8B030D-6E8A-4147-A177-3AD203B41FA5}">
                          <a16:colId xmlns:a16="http://schemas.microsoft.com/office/drawing/2014/main" val="20007"/>
                        </a:ext>
                      </a:extLst>
                    </a:gridCol>
                    <a:gridCol w="1124712">
                      <a:extLst>
                        <a:ext uri="{9D8B030D-6E8A-4147-A177-3AD203B41FA5}">
                          <a16:colId xmlns:a16="http://schemas.microsoft.com/office/drawing/2014/main" val="20008"/>
                        </a:ext>
                      </a:extLst>
                    </a:gridCol>
                  </a:tblGrid>
                  <a:tr h="317437">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行星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水星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金星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地球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火星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木星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土星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天王星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海王星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743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17" t="-103846" r="-616250" b="-19231"/>
                          </a:stretch>
                        </a:blipFill>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0.72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4" name="QC_4_AN.11_1#947bacb65.bracket?vop=1&amp;pid=5bc7d1305&amp;color=0,0,0&amp;vpa=4&amp;vtp=1"/>
          <p:cNvSpPr/>
          <p:nvPr/>
        </p:nvSpPr>
        <p:spPr>
          <a:xfrm>
            <a:off x="7644860"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sp>
        <p:nvSpPr>
          <p:cNvPr id="5" name="QC_4_BD.10_3#947bacb65.choices?vop=1&amp;pid=5bc7d1305&amp;color=0,0,0&amp;vtp=1&amp;bbb=1"/>
          <p:cNvSpPr/>
          <p:nvPr/>
        </p:nvSpPr>
        <p:spPr>
          <a:xfrm>
            <a:off x="832104" y="3596832"/>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金星与地球的公转轨道之间</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地球与火星的公转轨道之间</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火星与木星的公转轨道之间</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天王星与海王星的公转轨道之间</a:t>
            </a:r>
            <a:endParaRPr lang="en-US" altLang="zh-CN" sz="1800" dirty="0"/>
          </a:p>
        </p:txBody>
      </p:sp>
      <mc:AlternateContent xmlns:mc="http://schemas.openxmlformats.org/markup-compatibility/2006">
        <mc:Choice xmlns:a14="http://schemas.microsoft.com/office/drawing/2010/main" Requires="a14">
          <p:sp>
            <p:nvSpPr>
              <p:cNvPr id="6" name="QC_4_AS.12_1#947bacb65?vop=1&amp;pid=5bc7d1305&amp;color=0,0,0&amp;vtp=1&amp;bbb=1&amp;hb=1"/>
              <p:cNvSpPr/>
              <p:nvPr/>
            </p:nvSpPr>
            <p:spPr>
              <a:xfrm>
                <a:off x="832104" y="4378517"/>
                <a:ext cx="10533888" cy="989330"/>
              </a:xfrm>
              <a:prstGeom prst="rect">
                <a:avLst/>
              </a:prstGeom>
              <a:noFill/>
              <a:ln/>
            </p:spPr>
            <p:txBody>
              <a:bodyPr wrap="none" lIns="0" tIns="0" rIns="0" bIns="0" rtlCol="0" anchor="t"/>
              <a:lstStyle/>
              <a:p>
                <a:pPr algn="l" latinLnBrk="1">
                  <a:lnSpc>
                    <a:spcPts val="5000"/>
                  </a:lnSpc>
                </a:pPr>
                <a:r>
                  <a:rPr lang="en-US" altLang="zh-CN" sz="1800" b="0" i="0" dirty="0">
                    <a:solidFill>
                      <a:srgbClr val="000000"/>
                    </a:solidFill>
                    <a:latin typeface="微软雅黑" pitchFamily="34" charset="0"/>
                    <a:ea typeface="微软雅黑" pitchFamily="34" charset="-122"/>
                    <a:cs typeface="微软雅黑" pitchFamily="34" charset="-120"/>
                  </a:rPr>
                  <a:t>【解析】地球公转周期为一年，根据开普勒第三定律有</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a:solidFill>
                          <a:srgbClr val="000000"/>
                        </a:solidFill>
                        <a:latin typeface="Cambria Math" pitchFamily="34" charset="0"/>
                        <a:ea typeface="Cambria Math" pitchFamily="34" charset="-122"/>
                        <a:cs typeface="Cambria Math" pitchFamily="34" charset="-120"/>
                      </a:rPr>
                      <m:t>&lt;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aseline="-10000">
                                        <a:solidFill>
                                          <a:srgbClr val="000000"/>
                                        </a:solidFill>
                                        <a:latin typeface="Cambria Math" panose="02040503050406030204" pitchFamily="18" charset="0"/>
                                      </a:rPr>
                                      <m:t>小</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aseline="-10000">
                                        <a:solidFill>
                                          <a:srgbClr val="000000"/>
                                        </a:solidFill>
                                        <a:latin typeface="Cambria Math" panose="02040503050406030204" pitchFamily="18" charset="0"/>
                                      </a:rPr>
                                      <m:t>地</m:t>
                                    </m:r>
                                  </m:sub>
                                </m:sSub>
                              </m:den>
                            </m:f>
                          </m:e>
                        </m:d>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aseline="-10000">
                                        <a:solidFill>
                                          <a:srgbClr val="000000"/>
                                        </a:solidFill>
                                        <a:latin typeface="Cambria Math" panose="02040503050406030204" pitchFamily="18" charset="0"/>
                                      </a:rPr>
                                      <m:t>小</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aseline="-10000">
                                        <a:solidFill>
                                          <a:srgbClr val="000000"/>
                                        </a:solidFill>
                                        <a:latin typeface="Cambria Math" panose="02040503050406030204" pitchFamily="18" charset="0"/>
                                      </a:rPr>
                                      <m:t>地</m:t>
                                    </m:r>
                                  </m:sub>
                                </m:sSub>
                              </m:den>
                            </m:f>
                          </m:e>
                        </m:d>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=33.64&lt;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m:t>
                        </m:r>
                      </m:e>
                      <m:sup>
                        <m:r>
                          <a:rPr lang="en-US" altLang="zh-CN" sz="1800" b="0" i="0">
                            <a:solidFill>
                              <a:srgbClr val="000000"/>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,所以小行星轨</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道半径介于</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3</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AU</m:t>
                    </m:r>
                  </m:oMath>
                </a14:m>
                <a:r>
                  <a:rPr lang="en-US" altLang="zh-CN"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4</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AU</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之间，由题图表可知小行星的公转轨道应介于火星与木星的公转轨道之间，故C正确.</a:t>
                </a:r>
                <a:endParaRPr lang="en-US" altLang="zh-CN" dirty="0"/>
              </a:p>
            </p:txBody>
          </p:sp>
        </mc:Choice>
        <mc:Fallback>
          <p:sp>
            <p:nvSpPr>
              <p:cNvPr id="6" name="QC_4_AS.12_1#947bacb65?vop=1&amp;pid=5bc7d1305&amp;color=0,0,0&amp;vtp=1&amp;bbb=1&amp;hb=1"/>
              <p:cNvSpPr>
                <a:spLocks noRot="1" noChangeAspect="1" noMove="1" noResize="1" noEditPoints="1" noAdjustHandles="1" noChangeArrowheads="1" noChangeShapeType="1" noTextEdit="1"/>
              </p:cNvSpPr>
              <p:nvPr/>
            </p:nvSpPr>
            <p:spPr>
              <a:xfrm>
                <a:off x="832104" y="4378517"/>
                <a:ext cx="10533888" cy="989330"/>
              </a:xfrm>
              <a:prstGeom prst="rect">
                <a:avLst/>
              </a:prstGeom>
              <a:blipFill>
                <a:blip r:embed="rId5"/>
                <a:stretch>
                  <a:fillRect l="-1389" r="-3530" b="-14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3_1#8ce3c3113?vop=1&amp;pid=5bc7d1305&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地球和哈雷彗星绕太阳运行的轨迹如图所示，彗星从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运行到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运行到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的过程中</a:t>
                </a:r>
                <a:r>
                  <a:rPr lang="en-US" altLang="zh-CN" sz="1800" b="0" i="0">
                    <a:solidFill>
                      <a:srgbClr val="000000"/>
                    </a:solidFill>
                    <a:latin typeface="微软雅黑" pitchFamily="34" charset="0"/>
                    <a:ea typeface="微软雅黑" pitchFamily="34" charset="-122"/>
                    <a:cs typeface="微软雅黑" pitchFamily="34" charset="-120"/>
                  </a:rPr>
                  <a:t>，与太阳连线扫</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过的面积分别为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.彗星在近日点与太阳中心的距离约为地球公转轨道半径的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，则彗星</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13_1#8ce3c3113?vop=1&amp;pid=5bc7d1305&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521" b="-12308"/>
                </a:stretch>
              </a:blipFill>
              <a:ln/>
            </p:spPr>
            <p:txBody>
              <a:bodyPr/>
              <a:lstStyle/>
              <a:p>
                <a:r>
                  <a:rPr lang="zh-CN" altLang="en-US">
                    <a:noFill/>
                  </a:rPr>
                  <a:t> </a:t>
                </a:r>
              </a:p>
            </p:txBody>
          </p:sp>
        </mc:Fallback>
      </mc:AlternateContent>
      <p:sp>
        <p:nvSpPr>
          <p:cNvPr id="3" name="QC_4_AN.14_1#8ce3c3113.bracket?vop=1&amp;pid=5bc7d1305&amp;color=0,0,0&amp;vpa=5&amp;vtp=1"/>
          <p:cNvSpPr/>
          <p:nvPr/>
        </p:nvSpPr>
        <p:spPr>
          <a:xfrm>
            <a:off x="1015460"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pic>
        <p:nvPicPr>
          <p:cNvPr id="4" name="QC_4_BD.13_2#8ce3c3113?vop=1&amp;pid=5bc7d1305&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343400" y="2834832"/>
            <a:ext cx="3502152" cy="18379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3_3#8ce3c3113.choices?vop=1&amp;pid=5bc7d1305&amp;color=0,0,0&amp;vtp=1&amp;bbb=1"/>
              <p:cNvSpPr/>
              <p:nvPr/>
            </p:nvSpPr>
            <p:spPr>
              <a:xfrm>
                <a:off x="832104" y="4803332"/>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在近日点的速度小于地球的速度</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运行到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的过程中动能先增大后减小</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运行到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的时间大于从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运行到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的时间</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在近日点加速度约为地球的加速度的0.36</a:t>
                </a:r>
                <a:endParaRPr lang="en-US" altLang="zh-CN" sz="1800" dirty="0"/>
              </a:p>
            </p:txBody>
          </p:sp>
        </mc:Choice>
        <mc:Fallback>
          <p:sp>
            <p:nvSpPr>
              <p:cNvPr id="5" name="QC_4_BD.13_3#8ce3c3113.choices?vop=1&amp;pid=5bc7d1305&amp;color=0,0,0&amp;vtp=1&amp;bbb=1"/>
              <p:cNvSpPr>
                <a:spLocks noRot="1" noChangeAspect="1" noMove="1" noResize="1" noEditPoints="1" noAdjustHandles="1" noChangeArrowheads="1" noChangeShapeType="1" noTextEdit="1"/>
              </p:cNvSpPr>
              <p:nvPr/>
            </p:nvSpPr>
            <p:spPr>
              <a:xfrm>
                <a:off x="832104" y="4803332"/>
                <a:ext cx="10533888" cy="770255"/>
              </a:xfrm>
              <a:prstGeom prst="rect">
                <a:avLst/>
              </a:prstGeom>
              <a:blipFill>
                <a:blip r:embed="rId5"/>
                <a:stretch>
                  <a:fillRect l="-1389" b="-182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5_1#8ce3c3113?vop=1&amp;pid=5bc7d1305&amp;color=0,0,0&amp;vtp=1&amp;bt=1&amp;bbb=1&amp;hb=1"/>
              <p:cNvSpPr/>
              <p:nvPr/>
            </p:nvSpPr>
            <p:spPr>
              <a:xfrm>
                <a:off x="832104" y="1508760"/>
                <a:ext cx="10533888" cy="3186430"/>
              </a:xfrm>
              <a:prstGeom prst="rect">
                <a:avLst/>
              </a:prstGeom>
              <a:noFill/>
              <a:ln/>
            </p:spPr>
            <p:txBody>
              <a:bodyPr wrap="none" lIns="0" tIns="0" rIns="0" bIns="0" rtlCol="0" anchor="t"/>
              <a:lstStyle/>
              <a:p>
                <a:pPr algn="l" latinLnBrk="1">
                  <a:lnSpc>
                    <a:spcPts val="4900"/>
                  </a:lnSpc>
                </a:pPr>
                <a:r>
                  <a:rPr lang="en-US" altLang="zh-CN" sz="1800" b="0" i="0" dirty="0">
                    <a:solidFill>
                      <a:srgbClr val="000000"/>
                    </a:solidFill>
                    <a:latin typeface="微软雅黑" pitchFamily="34" charset="0"/>
                    <a:ea typeface="微软雅黑" pitchFamily="34" charset="-122"/>
                    <a:cs typeface="微软雅黑" pitchFamily="34" charset="-120"/>
                  </a:rPr>
                  <a:t>【解析】星体做匀速圆周运动，由牛顿第二定律得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𝑟</m:t>
                        </m:r>
                      </m:den>
                    </m:f>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m:t>
                            </m:r>
                          </m:num>
                          <m:den>
                            <m:r>
                              <a:rPr lang="en-US" altLang="zh-CN" sz="1800" b="0" i="0">
                                <a:solidFill>
                                  <a:srgbClr val="000000"/>
                                </a:solidFill>
                                <a:latin typeface="Cambria Math" pitchFamily="34" charset="0"/>
                                <a:ea typeface="Cambria Math" pitchFamily="34" charset="-122"/>
                                <a:cs typeface="Cambria Math" pitchFamily="34" charset="-120"/>
                              </a:rPr>
                              <m:t>𝑟</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，可知彗星在近日点处圆</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轨道上的速度大于地球绕太阳的公转速度</a:t>
                </a:r>
                <a:r>
                  <a:rPr lang="en-US" altLang="zh-CN" sz="1800" b="0" i="0" dirty="0">
                    <a:solidFill>
                      <a:srgbClr val="000000"/>
                    </a:solidFill>
                    <a:latin typeface="微软雅黑" pitchFamily="34" charset="0"/>
                    <a:ea typeface="微软雅黑" pitchFamily="34" charset="-122"/>
                    <a:cs typeface="微软雅黑" pitchFamily="34" charset="-120"/>
                  </a:rPr>
                  <a:t>，彗星在圆轨道上近日点加速到达椭圆轨道</a:t>
                </a:r>
                <a:r>
                  <a:rPr lang="en-US" altLang="zh-CN" sz="1800" b="0" i="0">
                    <a:solidFill>
                      <a:srgbClr val="000000"/>
                    </a:solidFill>
                    <a:latin typeface="微软雅黑" pitchFamily="34" charset="0"/>
                    <a:ea typeface="微软雅黑" pitchFamily="34" charset="-122"/>
                    <a:cs typeface="微软雅黑" pitchFamily="34" charset="-120"/>
                  </a:rPr>
                  <a:t>，因此彗星在近日点</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的速度大于地球绕太阳的公转速度</a:t>
                </a:r>
                <a:r>
                  <a:rPr lang="en-US" altLang="zh-CN" sz="1800" b="0" i="0" dirty="0">
                    <a:solidFill>
                      <a:srgbClr val="000000"/>
                    </a:solidFill>
                    <a:latin typeface="微软雅黑" pitchFamily="34" charset="0"/>
                    <a:ea typeface="微软雅黑" pitchFamily="34" charset="-122"/>
                    <a:cs typeface="微软雅黑" pitchFamily="34" charset="-120"/>
                  </a:rPr>
                  <a:t>，故A错误；由开普勒第二定律知，从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运行到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的过程中彗星速度一直</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减小</a:t>
                </a:r>
                <a:r>
                  <a:rPr lang="en-US" altLang="zh-CN" sz="1800" b="0" i="0" dirty="0">
                    <a:solidFill>
                      <a:srgbClr val="000000"/>
                    </a:solidFill>
                    <a:latin typeface="微软雅黑" pitchFamily="34" charset="0"/>
                    <a:ea typeface="微软雅黑" pitchFamily="34" charset="-122"/>
                    <a:cs typeface="微软雅黑" pitchFamily="34" charset="-120"/>
                  </a:rPr>
                  <a:t>，故动能一直减小，故B错误；根据开普勒第二定律可知</a:t>
                </a:r>
                <a:r>
                  <a:rPr lang="en-US" altLang="zh-CN" sz="1800" b="0" i="0">
                    <a:solidFill>
                      <a:srgbClr val="000000"/>
                    </a:solidFill>
                    <a:latin typeface="微软雅黑" pitchFamily="34" charset="0"/>
                    <a:ea typeface="微软雅黑" pitchFamily="34" charset="-122"/>
                    <a:cs typeface="微软雅黑" pitchFamily="34" charset="-120"/>
                  </a:rPr>
                  <a:t>，彗星与太阳的连线经过相同的时间扫过的</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面积相同</a:t>
                </a:r>
                <a:r>
                  <a:rPr lang="en-US" altLang="zh-CN" sz="1800" b="0" i="0" dirty="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可知，彗星从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运行到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的时间大于从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运行到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的时间，故C正确</a:t>
                </a:r>
                <a:r>
                  <a:rPr lang="en-US" altLang="zh-CN" sz="1800" b="0" i="0">
                    <a:solidFill>
                      <a:srgbClr val="000000"/>
                    </a:solidFill>
                    <a:latin typeface="微软雅黑" pitchFamily="34" charset="0"/>
                    <a:ea typeface="微软雅黑" pitchFamily="34" charset="-122"/>
                    <a:cs typeface="微软雅黑" pitchFamily="34" charset="-120"/>
                  </a:rPr>
                  <a:t>；由牛顿第二定</a:t>
                </a:r>
              </a:p>
              <a:p>
                <a:pPr latinLnBrk="1">
                  <a:lnSpc>
                    <a:spcPts val="4200"/>
                  </a:lnSpc>
                </a:pPr>
                <a:r>
                  <a:rPr lang="en-US" altLang="zh-CN" sz="1800" b="0" i="0">
                    <a:solidFill>
                      <a:srgbClr val="000000"/>
                    </a:solidFill>
                    <a:latin typeface="微软雅黑" pitchFamily="34" charset="0"/>
                    <a:ea typeface="微软雅黑" pitchFamily="34" charset="-122"/>
                    <a:cs typeface="微软雅黑" pitchFamily="34" charset="-120"/>
                  </a:rPr>
                  <a:t>律得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𝑚𝑎</m:t>
                    </m:r>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000000"/>
                    </a:solidFill>
                    <a:latin typeface="微软雅黑" pitchFamily="34" charset="0"/>
                    <a:ea typeface="微软雅黑" pitchFamily="34" charset="-122"/>
                    <a:cs typeface="微软雅黑" pitchFamily="34" charset="-120"/>
                  </a:rPr>
                  <a:t>，则彗星在近日点的加速度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与地球的加速度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比值为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0.36</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故D</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错误</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AS.15_1#8ce3c3113?vop=1&amp;pid=5bc7d1305&amp;color=0,0,0&amp;vtp=1&amp;bt=1&amp;bbb=1&amp;hb=1"/>
              <p:cNvSpPr>
                <a:spLocks noRot="1" noChangeAspect="1" noMove="1" noResize="1" noEditPoints="1" noAdjustHandles="1" noChangeArrowheads="1" noChangeShapeType="1" noTextEdit="1"/>
              </p:cNvSpPr>
              <p:nvPr/>
            </p:nvSpPr>
            <p:spPr>
              <a:xfrm>
                <a:off x="832104" y="1508760"/>
                <a:ext cx="10533888" cy="3186430"/>
              </a:xfrm>
              <a:prstGeom prst="rect">
                <a:avLst/>
              </a:prstGeom>
              <a:blipFill>
                <a:blip r:embed="rId3"/>
                <a:stretch>
                  <a:fillRect l="-1389" r="-1331" b="-4406"/>
                </a:stretch>
              </a:blipFill>
              <a:ln/>
            </p:spPr>
            <p:txBody>
              <a:bodyPr/>
              <a:lstStyle/>
              <a:p>
                <a:r>
                  <a:rPr lang="zh-CN" altLang="en-US">
                    <a:noFill/>
                  </a:rPr>
                  <a:t> </a:t>
                </a:r>
              </a:p>
            </p:txBody>
          </p:sp>
        </mc:Fallback>
      </mc:AlternateContent>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6_1#a2e80c71e?vop=1&amp;pid=5bc7d1305&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与地球公转轨道“外切”的小行星甲和“内切”的小行星乙的公转轨道如图所示</a:t>
                </a:r>
                <a:r>
                  <a:rPr lang="en-US" altLang="zh-CN" sz="1800" b="0" i="0">
                    <a:solidFill>
                      <a:srgbClr val="000000"/>
                    </a:solidFill>
                    <a:latin typeface="微软雅黑" pitchFamily="34" charset="0"/>
                    <a:ea typeface="微软雅黑" pitchFamily="34" charset="-122"/>
                    <a:cs typeface="微软雅黑" pitchFamily="34" charset="-120"/>
                  </a:rPr>
                  <a:t>，假设这些小行星与</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地球的公转轨道都在同一平面内</a:t>
                </a:r>
                <a:r>
                  <a:rPr lang="en-US" altLang="zh-CN" sz="1800" b="0" i="0" dirty="0">
                    <a:solidFill>
                      <a:srgbClr val="000000"/>
                    </a:solidFill>
                    <a:latin typeface="微软雅黑" pitchFamily="34" charset="0"/>
                    <a:ea typeface="微软雅黑" pitchFamily="34" charset="-122"/>
                    <a:cs typeface="微软雅黑" pitchFamily="34" charset="-120"/>
                  </a:rPr>
                  <a:t>，地球的公转半径为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,小行星甲的远日点到太阳的距离为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,小行星乙的</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近日点到太阳的距离为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𝑅</m:t>
                        </m:r>
                      </m:e>
                      <m:sub>
                        <m:r>
                          <a:rPr lang="en-US" altLang="zh-CN"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16_1#a2e80c71e?vop=1&amp;pid=5bc7d1305&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b="-12308"/>
                </a:stretch>
              </a:blipFill>
              <a:ln/>
            </p:spPr>
            <p:txBody>
              <a:bodyPr/>
              <a:lstStyle/>
              <a:p>
                <a:r>
                  <a:rPr lang="zh-CN" altLang="en-US">
                    <a:noFill/>
                  </a:rPr>
                  <a:t> </a:t>
                </a:r>
              </a:p>
            </p:txBody>
          </p:sp>
        </mc:Fallback>
      </mc:AlternateContent>
      <p:sp>
        <p:nvSpPr>
          <p:cNvPr id="3" name="QC_4_AN.17_1#a2e80c71e.bracket?vop=1&amp;pid=5bc7d1305&amp;color=0,0,0&amp;vpa=6&amp;vtp=1"/>
          <p:cNvSpPr/>
          <p:nvPr/>
        </p:nvSpPr>
        <p:spPr>
          <a:xfrm>
            <a:off x="4007072"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p:pic>
        <p:nvPicPr>
          <p:cNvPr id="4" name="QC_4_BD.16_2#a2e80c71e?htil=1&amp;vop=1&amp;pid=5bc7d1305&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788363" y="2834832"/>
            <a:ext cx="2121408" cy="18013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6_3#a2e80c71e.choices?htil=1&amp;vop=1&amp;pid=5bc7d1305&amp;color=0,0,0&amp;vtp=1&amp;bbb=1"/>
              <p:cNvSpPr/>
              <p:nvPr/>
            </p:nvSpPr>
            <p:spPr>
              <a:xfrm>
                <a:off x="832104" y="2707832"/>
                <a:ext cx="8284464" cy="20828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小行星甲在远日点的速度大于近日点的速度</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小行星乙在远日点的加速度小于地球公转加速度</a:t>
                </a:r>
                <a:endParaRPr lang="en-US" altLang="zh-CN" sz="1800" dirty="0"/>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小行星甲与乙的运行周期之比</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2</m:t>
                            </m:r>
                          </m:sub>
                        </m:sSub>
                      </m:den>
                    </m:f>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3</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3</m:t>
                                </m:r>
                              </m:sup>
                            </m:sSubSup>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甲乙两星从远日点到近日点的时间之比</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den>
                    </m:f>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e>
                                </m:d>
                              </m:e>
                              <m:sup>
                                <m:r>
                                  <a:rPr lang="en-US" altLang="zh-CN" sz="1800" b="0" i="0">
                                    <a:solidFill>
                                      <a:srgbClr val="000000"/>
                                    </a:solidFill>
                                    <a:latin typeface="Cambria Math" pitchFamily="34" charset="0"/>
                                    <a:ea typeface="Cambria Math" pitchFamily="34" charset="-122"/>
                                    <a:cs typeface="Cambria Math" pitchFamily="34" charset="-120"/>
                                  </a:rPr>
                                  <m:t>3</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e>
                                </m:d>
                              </m:e>
                              <m:sup>
                                <m:r>
                                  <a:rPr lang="en-US" altLang="zh-CN" sz="1800" b="0" i="0">
                                    <a:solidFill>
                                      <a:srgbClr val="000000"/>
                                    </a:solidFill>
                                    <a:latin typeface="Cambria Math" pitchFamily="34" charset="0"/>
                                    <a:ea typeface="Cambria Math" pitchFamily="34" charset="-122"/>
                                    <a:cs typeface="Cambria Math" pitchFamily="34" charset="-120"/>
                                  </a:rPr>
                                  <m:t>3</m:t>
                                </m:r>
                              </m:sup>
                            </m:sSup>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16_3#a2e80c71e.choices?htil=1&amp;vop=1&amp;pid=5bc7d1305&amp;color=0,0,0&amp;vtp=1&amp;bbb=1"/>
              <p:cNvSpPr>
                <a:spLocks noRot="1" noChangeAspect="1" noMove="1" noResize="1" noEditPoints="1" noAdjustHandles="1" noChangeArrowheads="1" noChangeShapeType="1" noTextEdit="1"/>
              </p:cNvSpPr>
              <p:nvPr/>
            </p:nvSpPr>
            <p:spPr>
              <a:xfrm>
                <a:off x="832104" y="2707832"/>
                <a:ext cx="8284464" cy="2082800"/>
              </a:xfrm>
              <a:prstGeom prst="rect">
                <a:avLst/>
              </a:prstGeom>
              <a:blipFill>
                <a:blip r:embed="rId5"/>
                <a:stretch>
                  <a:fillRect l="-1766" b="-87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1756</Words>
  <Application>Microsoft Office PowerPoint</Application>
  <PresentationFormat>宽屏</PresentationFormat>
  <Paragraphs>209</Paragraphs>
  <Slides>23</Slides>
  <Notes>23</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23</vt:i4>
      </vt:variant>
    </vt:vector>
  </HeadingPairs>
  <TitlesOfParts>
    <vt:vector size="30"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2025-10-29T06:49:57Z</dcterms:created>
  <dcterms:modified xsi:type="dcterms:W3CDTF">2025-10-29T06:52:01Z</dcterms:modified>
  <cp:category/>
  <cp:contentStatus/>
</cp:coreProperties>
</file>