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4672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5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7_1#372a2a5af?vop=1&amp;pid=f032fbc9d&amp;color=0,0,0&amp;vtp=1&amp;bt=1&amp;bbb=1&amp;hb=1"/>
              <p:cNvSpPr/>
              <p:nvPr/>
            </p:nvSpPr>
            <p:spPr>
              <a:xfrm>
                <a:off x="832104" y="1512000"/>
                <a:ext cx="10533888" cy="4577080"/>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【解析】将运动员的运动分解为沿斜面和垂直斜面两个分运动，设斜面倾角为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，可知运动员沿斜面方</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向做初速度为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的匀加速直线运动，</a:t>
                </a:r>
                <a:r>
                  <a:rPr lang="en-US" altLang="zh-CN" sz="1800" b="0" i="0">
                    <a:solidFill>
                      <a:srgbClr val="000000"/>
                    </a:solidFill>
                    <a:latin typeface="微软雅黑" pitchFamily="34" charset="0"/>
                    <a:ea typeface="微软雅黑" pitchFamily="34" charset="-122"/>
                    <a:cs typeface="微软雅黑" pitchFamily="34" charset="-120"/>
                  </a:rPr>
                  <a:t>则运动员在斜面上的投影做匀加速直线运动，</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A正确；运动员垂直斜面方向做初速度大小为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的匀变速直线运动，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是运动过程中距离斜面的最远处</a:t>
                </a:r>
                <a:r>
                  <a:rPr lang="en-US" altLang="zh-CN" sz="1800" b="0" i="0" dirty="0">
                    <a:solidFill>
                      <a:srgbClr val="000000"/>
                    </a:solidFill>
                    <a:latin typeface="微软雅黑" pitchFamily="34" charset="0"/>
                    <a:ea typeface="微软雅黑" pitchFamily="34" charset="-122"/>
                    <a:cs typeface="微软雅黑" pitchFamily="34" charset="-120"/>
                  </a:rPr>
                  <a:t>，则此时运动员垂直斜面方向的分速度刚好为0，根据对称性可知，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的时间相等，均为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num>
                      <m:den>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𝐿</m:t>
                        </m:r>
                      </m:e>
                      <m:sub>
                        <m:r>
                          <a:rPr lang="en-US" altLang="zh-CN" sz="1800" b="0" i="0">
                            <a:solidFill>
                              <a:srgbClr val="000000"/>
                            </a:solidFill>
                            <a:latin typeface="Cambria Math" pitchFamily="34" charset="0"/>
                            <a:ea typeface="Cambria Math" pitchFamily="34" charset="-122"/>
                            <a:cs typeface="Cambria Math" pitchFamily="34" charset="-120"/>
                          </a:rPr>
                          <m:t>𝐴𝐷</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8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𝐿</m:t>
                        </m:r>
                      </m:e>
                      <m:sub>
                        <m:r>
                          <a:rPr lang="en-US" altLang="zh-CN" sz="1800" b="0" i="0">
                            <a:solidFill>
                              <a:srgbClr val="000000"/>
                            </a:solidFill>
                            <a:latin typeface="Cambria Math" pitchFamily="34" charset="0"/>
                            <a:ea typeface="Cambria Math" pitchFamily="34" charset="-122"/>
                            <a:cs typeface="Cambria Math" pitchFamily="34" charset="-120"/>
                          </a:rPr>
                          <m:t>𝐴𝐶</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𝑡</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𝐿</m:t>
                        </m:r>
                      </m:e>
                      <m:sub>
                        <m:r>
                          <a:rPr lang="en-US" altLang="zh-CN" sz="1800" b="0" i="0">
                            <a:solidFill>
                              <a:srgbClr val="000000"/>
                            </a:solidFill>
                            <a:latin typeface="Cambria Math" pitchFamily="34" charset="0"/>
                            <a:ea typeface="Cambria Math" pitchFamily="34" charset="-122"/>
                            <a:cs typeface="Cambria Math" pitchFamily="34" charset="-120"/>
                          </a:rPr>
                          <m:t>𝐷𝐶</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𝐿</m:t>
                        </m:r>
                      </m:e>
                      <m:sub>
                        <m:r>
                          <a:rPr lang="en-US" altLang="zh-CN" sz="1800" b="0" i="0">
                            <a:solidFill>
                              <a:srgbClr val="000000"/>
                            </a:solidFill>
                            <a:latin typeface="Cambria Math" pitchFamily="34" charset="0"/>
                            <a:ea typeface="Cambria Math" pitchFamily="34" charset="-122"/>
                            <a:cs typeface="Cambria Math" pitchFamily="34" charset="-120"/>
                          </a:rPr>
                          <m:t>𝐴𝐶</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𝐿</m:t>
                        </m:r>
                      </m:e>
                      <m:sub>
                        <m:r>
                          <a:rPr lang="en-US" altLang="zh-CN" sz="1800" b="0" i="0">
                            <a:solidFill>
                              <a:srgbClr val="000000"/>
                            </a:solidFill>
                            <a:latin typeface="Cambria Math" pitchFamily="34" charset="0"/>
                            <a:ea typeface="Cambria Math" pitchFamily="34" charset="-122"/>
                            <a:cs typeface="Cambria Math" pitchFamily="34" charset="-120"/>
                          </a:rPr>
                          <m:t>𝐴𝐷</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4800"/>
                  </a:lnSpc>
                </a:pP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𝐿</m:t>
                            </m:r>
                          </m:e>
                          <m:sub>
                            <m:r>
                              <a:rPr lang="en-US" altLang="zh-CN" sz="1800" b="0" i="0">
                                <a:solidFill>
                                  <a:srgbClr val="000000"/>
                                </a:solidFill>
                                <a:latin typeface="Cambria Math" pitchFamily="34" charset="0"/>
                                <a:ea typeface="Cambria Math" pitchFamily="34" charset="-122"/>
                                <a:cs typeface="Cambria Math" pitchFamily="34" charset="-120"/>
                              </a:rPr>
                              <m:t>𝐴𝐷</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𝐿</m:t>
                            </m:r>
                          </m:e>
                          <m:sub>
                            <m:r>
                              <a:rPr lang="en-US" altLang="zh-CN" sz="1800" b="0" i="0">
                                <a:solidFill>
                                  <a:srgbClr val="000000"/>
                                </a:solidFill>
                                <a:latin typeface="Cambria Math" pitchFamily="34" charset="0"/>
                                <a:ea typeface="Cambria Math" pitchFamily="34" charset="-122"/>
                                <a:cs typeface="Cambria Math" pitchFamily="34" charset="-120"/>
                              </a:rPr>
                              <m:t>𝐷𝐶</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不一定等于</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a:t>
                </a:r>
                <a:r>
                  <a:rPr lang="en-US" altLang="zh-CN" sz="1800" b="0" i="0">
                    <a:solidFill>
                      <a:srgbClr val="000000"/>
                    </a:solidFill>
                    <a:latin typeface="微软雅黑" pitchFamily="34" charset="0"/>
                    <a:ea typeface="微软雅黑" pitchFamily="34" charset="-122"/>
                    <a:cs typeface="微软雅黑" pitchFamily="34" charset="-120"/>
                  </a:rPr>
                  <a:t>；将运动员的运动分解为水平方向的匀速直线运动和竖直</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方向的自由落体运动</a:t>
                </a:r>
                <a:r>
                  <a:rPr lang="en-US" altLang="zh-CN" sz="1800" b="0" i="0" dirty="0">
                    <a:solidFill>
                      <a:srgbClr val="000000"/>
                    </a:solidFill>
                    <a:latin typeface="微软雅黑" pitchFamily="34" charset="0"/>
                    <a:ea typeface="微软雅黑" pitchFamily="34" charset="-122"/>
                    <a:cs typeface="微软雅黑" pitchFamily="34" charset="-120"/>
                  </a:rPr>
                  <a:t>，则运动员从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水平位移为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𝐴𝐵</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，运动员从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水平位移为</a:t>
                </a:r>
              </a:p>
              <a:p>
                <a:pPr latinLnBrk="1">
                  <a:lnSpc>
                    <a:spcPts val="27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𝐴𝐶</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𝐴𝐵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点在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点的正下方，则有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𝐿</m:t>
                        </m:r>
                      </m:e>
                      <m:sub>
                        <m:r>
                          <a:rPr lang="en-US" altLang="zh-CN" sz="1800" b="0" i="0">
                            <a:solidFill>
                              <a:srgbClr val="000000"/>
                            </a:solidFill>
                            <a:latin typeface="Cambria Math" pitchFamily="34" charset="0"/>
                            <a:ea typeface="Cambria Math" pitchFamily="34" charset="-122"/>
                            <a:cs typeface="Cambria Math" pitchFamily="34" charset="-120"/>
                          </a:rPr>
                          <m:t>𝐴𝐶</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𝐿</m:t>
                        </m:r>
                      </m:e>
                      <m:sub>
                        <m:r>
                          <a:rPr lang="en-US" altLang="zh-CN" sz="1800" b="0" i="0">
                            <a:solidFill>
                              <a:srgbClr val="000000"/>
                            </a:solidFill>
                            <a:latin typeface="Cambria Math" pitchFamily="34" charset="0"/>
                            <a:ea typeface="Cambria Math" pitchFamily="34" charset="-122"/>
                            <a:cs typeface="Cambria Math" pitchFamily="34" charset="-120"/>
                          </a:rPr>
                          <m:t>𝐴𝐸</m:t>
                        </m:r>
                      </m:sub>
                    </m:sSub>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点是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微软雅黑" pitchFamily="34" charset="-122"/>
                    <a:cs typeface="微软雅黑" pitchFamily="34" charset="-120"/>
                  </a:rPr>
                  <a:t>的中点，则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𝐸𝐶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故C</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正确</a:t>
                </a:r>
                <a:r>
                  <a:rPr lang="en-US" altLang="zh-CN" sz="1800" b="0" i="0" dirty="0">
                    <a:solidFill>
                      <a:srgbClr val="000000"/>
                    </a:solidFill>
                    <a:latin typeface="微软雅黑" pitchFamily="34" charset="0"/>
                    <a:ea typeface="微软雅黑" pitchFamily="34" charset="-122"/>
                    <a:cs typeface="微软雅黑" pitchFamily="34" charset="-120"/>
                  </a:rPr>
                  <a:t>；设运动员落在斜面上时的速度方向与水平方向的夹角为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，根据平抛运动的推论得</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减小运动员的水平初速度</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不变，运动员落到斜面上时速度方向与水平方向夹角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不变</a:t>
                </a:r>
                <a:r>
                  <a:rPr lang="en-US" altLang="zh-CN" sz="1800" b="0" i="0">
                    <a:solidFill>
                      <a:srgbClr val="000000"/>
                    </a:solidFill>
                    <a:latin typeface="微软雅黑" pitchFamily="34" charset="0"/>
                    <a:ea typeface="微软雅黑" pitchFamily="34" charset="-122"/>
                    <a:cs typeface="微软雅黑" pitchFamily="34" charset="-120"/>
                  </a:rPr>
                  <a:t>，落到斜面时</a:t>
                </a:r>
              </a:p>
              <a:p>
                <a:pPr latinLnBrk="1">
                  <a:lnSpc>
                    <a:spcPts val="2500"/>
                  </a:lnSpc>
                </a:pPr>
                <a:r>
                  <a:rPr lang="en-US" altLang="zh-CN" b="0" i="0">
                    <a:solidFill>
                      <a:srgbClr val="000000"/>
                    </a:solidFill>
                    <a:latin typeface="微软雅黑" pitchFamily="34" charset="0"/>
                    <a:ea typeface="微软雅黑" pitchFamily="34" charset="-122"/>
                    <a:cs typeface="微软雅黑" pitchFamily="34" charset="-120"/>
                  </a:rPr>
                  <a:t>的速度方向与斜面间的夹角不变</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3_AS.17_1#372a2a5af?vop=1&amp;pid=f032fbc9d&amp;color=0,0,0&amp;vtp=1&amp;bt=1&amp;bbb=1&amp;hb=1"/>
              <p:cNvSpPr>
                <a:spLocks noRot="1" noChangeAspect="1" noMove="1" noResize="1" noEditPoints="1" noAdjustHandles="1" noChangeArrowheads="1" noChangeShapeType="1" noTextEdit="1"/>
              </p:cNvSpPr>
              <p:nvPr/>
            </p:nvSpPr>
            <p:spPr>
              <a:xfrm>
                <a:off x="832104" y="1512000"/>
                <a:ext cx="10533888" cy="4577080"/>
              </a:xfrm>
              <a:prstGeom prst="rect">
                <a:avLst/>
              </a:prstGeom>
              <a:blipFill>
                <a:blip r:embed="rId3"/>
                <a:stretch>
                  <a:fillRect l="-1389" t="-932" r="-3299" b="-3063"/>
                </a:stretch>
              </a:blipFill>
              <a:ln/>
            </p:spPr>
            <p:txBody>
              <a:bodyPr/>
              <a:lstStyle/>
              <a:p>
                <a:r>
                  <a:rPr lang="zh-CN" altLang="en-US">
                    <a:noFill/>
                  </a:rPr>
                  <a:t> </a:t>
                </a:r>
              </a:p>
            </p:txBody>
          </p:sp>
        </mc:Fallback>
      </mc:AlternateContent>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032fbc9d.fixed?pid=07fc0eae8&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第五章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抛体运动</a:t>
            </a:r>
            <a:endParaRPr lang="en-US" altLang="zh-CN" sz="4400" dirty="0"/>
          </a:p>
        </p:txBody>
      </p:sp>
      <p:sp>
        <p:nvSpPr>
          <p:cNvPr id="3" name="C_2_BD#f032fbc9d.fixed?pid=07fc0eae8&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3900"/>
              </a:lnSpc>
            </a:pPr>
            <a:r>
              <a:rPr lang="en-US" altLang="zh-CN" sz="3200" b="0" i="0" dirty="0">
                <a:solidFill>
                  <a:srgbClr val="FFFFFF"/>
                </a:solidFill>
                <a:latin typeface="微软雅黑" pitchFamily="34" charset="0"/>
                <a:ea typeface="微软雅黑" pitchFamily="34" charset="-122"/>
                <a:cs typeface="微软雅黑" pitchFamily="34" charset="-120"/>
              </a:rPr>
              <a:t>素养上分</a:t>
            </a:r>
            <a:endParaRPr lang="en-US" altLang="zh-CN" sz="32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3_BD.1_1#342589b3a?vop=1&amp;pid=f032fbc9d&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新情境</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空气伞</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如图是一种创新设计的“空气伞”，它的原理是从伞柄下方吸入空气将空气加速</a:t>
            </a:r>
            <a:r>
              <a:rPr lang="en-US" altLang="zh-CN" sz="1800" b="0" i="0">
                <a:solidFill>
                  <a:srgbClr val="000000"/>
                </a:solidFill>
                <a:latin typeface="微软雅黑" pitchFamily="34" charset="0"/>
                <a:ea typeface="微软雅黑" pitchFamily="34" charset="-122"/>
                <a:cs typeface="微软雅黑" pitchFamily="34" charset="-120"/>
              </a:rPr>
              <a:t>，并</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从顶部喷出</a:t>
            </a:r>
            <a:r>
              <a:rPr lang="en-US" altLang="zh-CN" sz="1800" b="0" i="0" dirty="0">
                <a:solidFill>
                  <a:srgbClr val="000000"/>
                </a:solidFill>
                <a:latin typeface="微软雅黑" pitchFamily="34" charset="0"/>
                <a:ea typeface="微软雅黑" pitchFamily="34" charset="-122"/>
                <a:cs typeface="微软雅黑" pitchFamily="34" charset="-120"/>
              </a:rPr>
              <a:t>，形成辐射状气流，从而改变周围雨水的运动轨迹，形成一个无雨区，</a:t>
            </a:r>
            <a:r>
              <a:rPr lang="en-US" altLang="zh-CN" sz="1800" b="0" i="0">
                <a:solidFill>
                  <a:srgbClr val="000000"/>
                </a:solidFill>
                <a:latin typeface="微软雅黑" pitchFamily="34" charset="0"/>
                <a:ea typeface="微软雅黑" pitchFamily="34" charset="-122"/>
                <a:cs typeface="微软雅黑" pitchFamily="34" charset="-120"/>
              </a:rPr>
              <a:t>起到遮挡雨水的作用.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在无风的雨天</a:t>
            </a:r>
            <a:r>
              <a:rPr lang="en-US" altLang="zh-CN" sz="1800" b="0" i="0" dirty="0">
                <a:solidFill>
                  <a:srgbClr val="000000"/>
                </a:solidFill>
                <a:latin typeface="微软雅黑" pitchFamily="34" charset="0"/>
                <a:ea typeface="微软雅黑" pitchFamily="34" charset="-122"/>
                <a:cs typeface="微软雅黑" pitchFamily="34" charset="-120"/>
              </a:rPr>
              <a:t>，若“空气伞”喷出的气流水平</a:t>
            </a:r>
            <a:r>
              <a:rPr lang="en-US" altLang="zh-CN" sz="1800" b="0" i="0">
                <a:solidFill>
                  <a:srgbClr val="000000"/>
                </a:solidFill>
                <a:latin typeface="微软雅黑" pitchFamily="34" charset="0"/>
                <a:ea typeface="微软雅黑" pitchFamily="34" charset="-122"/>
                <a:cs typeface="微软雅黑" pitchFamily="34" charset="-120"/>
              </a:rPr>
              <a:t>，则雨滴从气流上方某处下落并穿过气流区的运动轨迹可能</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3_AN.2_1#342589b3a.bracket?vop=1&amp;pid=f032fbc9d&amp;color=0,0,0&amp;vpa=1&amp;vtp=1"/>
          <p:cNvSpPr/>
          <p:nvPr/>
        </p:nvSpPr>
        <p:spPr>
          <a:xfrm>
            <a:off x="1929860"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3_BD.1_2#342589b3a?htil=1&amp;vop=1&amp;pid=f032fbc9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98786" y="4061017"/>
            <a:ext cx="1261872"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1_3#342589b3a.choices?htil=1&amp;vop=1&amp;pid=f032fbc9d&amp;color=0,0,0&amp;vtp=1&amp;bbb=1"/>
          <p:cNvSpPr/>
          <p:nvPr/>
        </p:nvSpPr>
        <p:spPr>
          <a:xfrm>
            <a:off x="832104" y="4061017"/>
            <a:ext cx="9144000" cy="986282"/>
          </a:xfrm>
          <a:prstGeom prst="rect">
            <a:avLst/>
          </a:prstGeom>
          <a:noFill/>
          <a:ln/>
        </p:spPr>
        <p:txBody>
          <a:bodyPr wrap="none" lIns="0" tIns="0" rIns="0" bIns="0" rtlCol="0" anchor="t"/>
          <a:lstStyle/>
          <a:p>
            <a:pPr latinLnBrk="1">
              <a:lnSpc>
                <a:spcPts val="8800"/>
              </a:lnSpc>
              <a:tabLst>
                <a:tab pos="2454275" algn="l"/>
                <a:tab pos="4819650" algn="l"/>
                <a:tab pos="7134225"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37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46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46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a:solidFill>
                  <a:srgbClr val="000000"/>
                </a:solidFill>
                <a:latin typeface="SimSun" pitchFamily="34" charset="0"/>
                <a:ea typeface="SimSun" pitchFamily="34" charset="-122"/>
                <a:cs typeface="SimSun" pitchFamily="34" charset="-120"/>
              </a:rPr>
              <a:t> </a:t>
            </a:r>
            <a:r>
              <a:rPr lang="en-US" altLang="zh-CN" sz="49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6" name="QC_3_BD.1_3#342589b3a.choice_image?htil=1&amp;vop=1&amp;pid=f032fbc9d&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84053" y="4299396"/>
            <a:ext cx="585216" cy="7498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3_BD.1_3#342589b3a.choice_image?htil=1&amp;vop=1&amp;pid=f032fbc9d&amp;color=0,0,0&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615151" y="4125660"/>
            <a:ext cx="539496" cy="9235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3_BD.1_3#342589b3a.choice_image?htil=1&amp;vop=1&amp;pid=f032fbc9d&amp;color=0,0,0&amp;tib=255,255,255&amp;iip=3&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984335" y="4162236"/>
            <a:ext cx="493776"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3_BD.1_3#342589b3a.choice_image?htil=1&amp;vop=1&amp;pid=f032fbc9d&amp;color=0,0,0&amp;tib=255,255,255&amp;iip=4&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8298783" y="4061652"/>
            <a:ext cx="393192" cy="9875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0" name="QC_3_EX.3_1#342589b3a?vop=1&amp;pid=f032fbc9d&amp;color=0,0,0&amp;vtp=1&amp;bbb=1&amp;hb=1"/>
          <p:cNvSpPr/>
          <p:nvPr/>
        </p:nvSpPr>
        <p:spPr>
          <a:xfrm>
            <a:off x="832104" y="3161222"/>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思路分析</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雨滴进入气流区时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重力和风力的合力方向跟速度方向不共线</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故做曲线运动</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雨滴穿过气流</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区后</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重力方向竖直向下</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速度方向斜向下</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二者不在一条直线上</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将继续做曲线运动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bg/>
                                          </p:spTgt>
                                        </p:tgtEl>
                                        <p:attrNameLst>
                                          <p:attrName>style.visibility</p:attrName>
                                        </p:attrNameLst>
                                      </p:cBhvr>
                                      <p:to>
                                        <p:strVal val="visible"/>
                                      </p:to>
                                    </p:set>
                                    <p:anim calcmode="lin" valueType="num">
                                      <p:cBhvr additive="base">
                                        <p:cTn id="1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10">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anim calcmode="lin" valueType="num">
                                      <p:cBhvr additive="base">
                                        <p:cTn id="2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
                                            <p:txEl>
                                              <p:pRg st="1" end="1"/>
                                            </p:txEl>
                                          </p:spTgt>
                                        </p:tgtEl>
                                        <p:attrNameLst>
                                          <p:attrName>style.visibility</p:attrName>
                                        </p:attrNameLst>
                                      </p:cBhvr>
                                      <p:to>
                                        <p:strVal val="visible"/>
                                      </p:to>
                                    </p:set>
                                    <p:anim calcmode="lin" valueType="num">
                                      <p:cBhvr additive="base">
                                        <p:cTn id="2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0"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3_AS.4_1#342589b3a?vop=1&amp;pid=f032fbc9d&amp;color=0,0,0&amp;vtp=1&amp;bt=1&amp;bbb=1&amp;hb=1"/>
          <p:cNvSpPr/>
          <p:nvPr/>
        </p:nvSpPr>
        <p:spPr>
          <a:xfrm>
            <a:off x="832104" y="1512000"/>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【解析】气流对雨滴有作用力，当雨滴接近“空气伞”时，受到水平方向的作用力</a:t>
            </a:r>
            <a:r>
              <a:rPr lang="en-US" altLang="zh-CN" sz="1800" b="0" i="0">
                <a:solidFill>
                  <a:srgbClr val="000000"/>
                </a:solidFill>
                <a:latin typeface="微软雅黑" pitchFamily="34" charset="0"/>
                <a:ea typeface="微软雅黑" pitchFamily="34" charset="-122"/>
                <a:cs typeface="微软雅黑" pitchFamily="34" charset="-120"/>
              </a:rPr>
              <a:t>，此时雨滴所受的合力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方向与速度方向不在一条直线上</a:t>
            </a:r>
            <a:r>
              <a:rPr lang="en-US" altLang="zh-CN" sz="1800" b="0" i="0" dirty="0">
                <a:solidFill>
                  <a:srgbClr val="000000"/>
                </a:solidFill>
                <a:latin typeface="微软雅黑" pitchFamily="34" charset="0"/>
                <a:ea typeface="微软雅黑" pitchFamily="34" charset="-122"/>
                <a:cs typeface="微软雅黑" pitchFamily="34" charset="-120"/>
              </a:rPr>
              <a:t>，所以其运动轨迹将逐渐发生弯曲，速度的方向不能发生突变，故A</a:t>
            </a:r>
            <a:r>
              <a:rPr lang="en-US" altLang="zh-CN" sz="1800" b="0" i="0">
                <a:solidFill>
                  <a:srgbClr val="000000"/>
                </a:solidFill>
                <a:latin typeface="微软雅黑" pitchFamily="34" charset="0"/>
                <a:ea typeface="微软雅黑" pitchFamily="34" charset="-122"/>
                <a:cs typeface="微软雅黑" pitchFamily="34" charset="-120"/>
              </a:rPr>
              <a:t>、B</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错误</a:t>
            </a:r>
            <a:r>
              <a:rPr lang="en-US" altLang="zh-CN" sz="1800" b="0" i="0" dirty="0">
                <a:solidFill>
                  <a:srgbClr val="000000"/>
                </a:solidFill>
                <a:latin typeface="微软雅黑" pitchFamily="34" charset="0"/>
                <a:ea typeface="微软雅黑" pitchFamily="34" charset="-122"/>
                <a:cs typeface="微软雅黑" pitchFamily="34" charset="-120"/>
              </a:rPr>
              <a:t>；雨滴原来的运动方向为竖直向下，当受到水平方向的作用力后，水平方向做加速直线运动</a:t>
            </a:r>
            <a:r>
              <a:rPr lang="en-US" altLang="zh-CN" sz="1800" b="0" i="0">
                <a:solidFill>
                  <a:srgbClr val="000000"/>
                </a:solidFill>
                <a:latin typeface="微软雅黑" pitchFamily="34" charset="0"/>
                <a:ea typeface="微软雅黑" pitchFamily="34" charset="-122"/>
                <a:cs typeface="微软雅黑" pitchFamily="34" charset="-120"/>
              </a:rPr>
              <a:t>，竖直方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向做加速直线运动</a:t>
            </a:r>
            <a:r>
              <a:rPr lang="en-US" altLang="zh-CN" sz="1800" b="0" i="0" dirty="0">
                <a:solidFill>
                  <a:srgbClr val="000000"/>
                </a:solidFill>
                <a:latin typeface="微软雅黑" pitchFamily="34" charset="0"/>
                <a:ea typeface="微软雅黑" pitchFamily="34" charset="-122"/>
                <a:cs typeface="微软雅黑" pitchFamily="34" charset="-120"/>
              </a:rPr>
              <a:t>，合外力方向和速度方向成锐角，雨滴的运动轨迹向合外力方向发生弯曲</a:t>
            </a:r>
            <a:r>
              <a:rPr lang="en-US" altLang="zh-CN" sz="1800" b="0" i="0">
                <a:solidFill>
                  <a:srgbClr val="000000"/>
                </a:solidFill>
                <a:latin typeface="微软雅黑" pitchFamily="34" charset="0"/>
                <a:ea typeface="微软雅黑" pitchFamily="34" charset="-122"/>
                <a:cs typeface="微软雅黑" pitchFamily="34" charset="-120"/>
              </a:rPr>
              <a:t>；穿过气流区</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后</a:t>
            </a:r>
            <a:r>
              <a:rPr lang="en-US" altLang="zh-CN" b="0" i="0" dirty="0">
                <a:solidFill>
                  <a:srgbClr val="000000"/>
                </a:solidFill>
                <a:latin typeface="微软雅黑" pitchFamily="34" charset="0"/>
                <a:ea typeface="微软雅黑" pitchFamily="34" charset="-122"/>
                <a:cs typeface="微软雅黑" pitchFamily="34" charset="-120"/>
              </a:rPr>
              <a:t>，由于雨滴的速度方向斜向下，与重力方向不在同一直线上，雨滴仍做曲线运动，故C正确，D错误.</a:t>
            </a:r>
            <a:endParaRPr lang="en-US" altLang="zh-CN"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QC_3_BD.5_1#a963eeab4?htil=2&amp;vop=1&amp;pid=f032fbc9d&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604175" y="1594296"/>
            <a:ext cx="722376"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3_BD.5_2#a963eeab4?htil=2&amp;vop=1&amp;pid=f032fbc9d&amp;color=0,0,0&amp;vtp=1&amp;bt=1&amp;bbb=1&amp;hb=1&amp;hs=1"/>
              <p:cNvSpPr/>
              <p:nvPr/>
            </p:nvSpPr>
            <p:spPr>
              <a:xfrm>
                <a:off x="832104" y="1512000"/>
                <a:ext cx="9683496"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新情境</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落点印迹连线</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如图所示，水平地面上方有一竖直固定铺有复写纸的足够大硬纸板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为其左侧正前方的一点，小球从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点以大小相等的水平速度向右侧各个方向抛出（</a:t>
                </a:r>
                <a:r>
                  <a:rPr lang="en-US" altLang="zh-CN" sz="1800" b="0" i="0">
                    <a:solidFill>
                      <a:srgbClr val="000000"/>
                    </a:solidFill>
                    <a:latin typeface="微软雅黑" pitchFamily="34" charset="0"/>
                    <a:ea typeface="微软雅黑" pitchFamily="34" charset="-122"/>
                    <a:cs typeface="微软雅黑" pitchFamily="34" charset="-120"/>
                  </a:rPr>
                  <a:t>不计阻力），</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打到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上的小球留下的印迹连线可能正确的是(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3_BD.5_2#a963eeab4?htil=2&amp;vop=1&amp;pid=f032fbc9d&amp;color=0,0,0&amp;vtp=1&amp;bt=1&amp;bbb=1&amp;hb=1&amp;hs=1"/>
              <p:cNvSpPr>
                <a:spLocks noRot="1" noChangeAspect="1" noMove="1" noResize="1" noEditPoints="1" noAdjustHandles="1" noChangeArrowheads="1" noChangeShapeType="1" noTextEdit="1"/>
              </p:cNvSpPr>
              <p:nvPr/>
            </p:nvSpPr>
            <p:spPr>
              <a:xfrm>
                <a:off x="832104" y="1512000"/>
                <a:ext cx="9683496" cy="1189355"/>
              </a:xfrm>
              <a:prstGeom prst="rect">
                <a:avLst/>
              </a:prstGeom>
              <a:blipFill>
                <a:blip r:embed="rId4"/>
                <a:stretch>
                  <a:fillRect l="-1511" r="-1511" b="-12308"/>
                </a:stretch>
              </a:blipFill>
              <a:ln/>
            </p:spPr>
            <p:txBody>
              <a:bodyPr/>
              <a:lstStyle/>
              <a:p>
                <a:r>
                  <a:rPr lang="zh-CN" altLang="en-US">
                    <a:noFill/>
                  </a:rPr>
                  <a:t> </a:t>
                </a:r>
              </a:p>
            </p:txBody>
          </p:sp>
        </mc:Fallback>
      </mc:AlternateContent>
      <p:sp>
        <p:nvSpPr>
          <p:cNvPr id="4" name="QC_3_AN.6_1#a963eeab4.bracket?vop=1&amp;pid=f032fbc9d&amp;color=0,0,0&amp;vpa=2&amp;vtp=1"/>
          <p:cNvSpPr/>
          <p:nvPr/>
        </p:nvSpPr>
        <p:spPr>
          <a:xfrm>
            <a:off x="5559711"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5" name="QC_3_BD.5_3#a963eeab4.choices?htil=2&amp;vop=1&amp;pid=f032fbc9d&amp;color=0,0,0&amp;vtp=1&amp;bbb=1&amp;hs=1"/>
          <p:cNvSpPr/>
          <p:nvPr/>
        </p:nvSpPr>
        <p:spPr>
          <a:xfrm>
            <a:off x="832104" y="2834832"/>
            <a:ext cx="9683496" cy="437960"/>
          </a:xfrm>
          <a:prstGeom prst="rect">
            <a:avLst/>
          </a:prstGeom>
          <a:noFill/>
          <a:ln/>
        </p:spPr>
        <p:txBody>
          <a:bodyPr wrap="none" lIns="0" tIns="0" rIns="0" bIns="0" rtlCol="0" anchor="t"/>
          <a:lstStyle/>
          <a:p>
            <a:pPr latinLnBrk="1">
              <a:lnSpc>
                <a:spcPts val="3900"/>
              </a:lnSpc>
              <a:tabLst>
                <a:tab pos="2465324" algn="l"/>
                <a:tab pos="4663948" algn="l"/>
                <a:tab pos="7154672"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9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22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a:solidFill>
                  <a:srgbClr val="000000"/>
                </a:solidFill>
                <a:latin typeface="SimSun" pitchFamily="34" charset="0"/>
                <a:ea typeface="SimSun" pitchFamily="34" charset="-122"/>
                <a:cs typeface="SimSun" pitchFamily="34" charset="-120"/>
              </a:rPr>
              <a:t> </a:t>
            </a:r>
            <a:r>
              <a:rPr lang="en-US" altLang="zh-CN" sz="22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6" name="QC_3_BD.5_3#a963eeab4.choice_image?htil=2&amp;vop=1&amp;pid=f032fbc9d&amp;color=0,0,0&amp;tib=255,255,255&amp;iip=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1189768" y="2966786"/>
            <a:ext cx="859536" cy="3108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3_BD.5_3#a963eeab4.choice_image?htil=2&amp;vop=1&amp;pid=f032fbc9d&amp;color=0,0,0&amp;tib=255,255,255&amp;iip=6&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3628231" y="2885315"/>
            <a:ext cx="649224"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3_BD.5_3#a963eeab4.choice_image?htil=2&amp;vop=1&amp;pid=f032fbc9d&amp;color=0,0,0&amp;tib=255,255,255&amp;iip=7&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5837905" y="2839595"/>
            <a:ext cx="932688" cy="4389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3_BD.5_3#a963eeab4.choice_image?htil=2&amp;vop=1&amp;pid=f032fbc9d&amp;color=0,0,0&amp;tib=255,255,255&amp;iip=8&amp;vtp=1" descr="preencoded.png"/>
          <p:cNvPicPr>
            <a:picLocks noChangeAspect="1"/>
          </p:cNvPicPr>
          <p:nvPr/>
        </p:nvPicPr>
        <p:blipFill>
          <a:blip r:embed="rId8">
            <a:clrChange>
              <a:clrFrom>
                <a:srgbClr val="FFFFFF"/>
              </a:clrFrom>
              <a:clrTo>
                <a:srgbClr val="FFFFFF">
                  <a:alpha val="0"/>
                </a:srgbClr>
              </a:clrTo>
            </a:clrChange>
          </a:blip>
          <a:stretch>
            <a:fillRect/>
          </a:stretch>
        </p:blipFill>
        <p:spPr>
          <a:xfrm>
            <a:off x="8335105" y="2949323"/>
            <a:ext cx="1161288"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QC_3_AS.7_1#a963eeab4?htil=3&amp;vop=1&amp;pid=f032fbc9d&amp;color=0,0,0&amp;tib=255,255,255&amp;vtp=1&amp;hs=1&amp;hs=1" descr="preencoded.png"/>
          <p:cNvPicPr>
            <a:picLocks noChangeAspect="1"/>
          </p:cNvPicPr>
          <p:nvPr/>
        </p:nvPicPr>
        <p:blipFill>
          <a:blip r:embed="rId9">
            <a:clrChange>
              <a:clrFrom>
                <a:srgbClr val="FFFFFF"/>
              </a:clrFrom>
              <a:clrTo>
                <a:srgbClr val="FFFFFF">
                  <a:alpha val="0"/>
                </a:srgbClr>
              </a:clrTo>
            </a:clrChange>
          </a:blip>
          <a:stretch>
            <a:fillRect/>
          </a:stretch>
        </p:blipFill>
        <p:spPr>
          <a:xfrm>
            <a:off x="10085832" y="3266632"/>
            <a:ext cx="1168028" cy="165893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11" name="QC_3_AS.7_2#a963eeab4?htil=3&amp;vop=1&amp;pid=f032fbc9d&amp;color=0,0,0&amp;vtp=1&amp;bbb=1&amp;hb=1&amp;hs=1"/>
              <p:cNvSpPr/>
              <p:nvPr/>
            </p:nvSpPr>
            <p:spPr>
              <a:xfrm>
                <a:off x="832104" y="3273617"/>
                <a:ext cx="9144000" cy="1697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【解析】画俯视图如图所示，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𝑃𝑂</m:t>
                    </m:r>
                  </m:oMath>
                </a14:m>
                <a:r>
                  <a:rPr lang="en-US" altLang="zh-CN" sz="1800" b="0" i="0" dirty="0">
                    <a:solidFill>
                      <a:srgbClr val="000000"/>
                    </a:solidFill>
                    <a:latin typeface="微软雅黑" pitchFamily="34" charset="0"/>
                    <a:ea typeface="微软雅黑" pitchFamily="34" charset="-122"/>
                    <a:cs typeface="微软雅黑" pitchFamily="34" charset="-120"/>
                  </a:rPr>
                  <a:t>为过抛出点的硬纸板的垂线，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为垂足，垂线长为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所在平面内以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点为原点建立直角坐标系，以水平方向为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轴，竖直向下为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轴正方向.打到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4000"/>
                  </a:lnSpc>
                </a:pPr>
                <a:r>
                  <a:rPr lang="en-US" altLang="zh-CN" sz="1800" b="0" i="0">
                    <a:solidFill>
                      <a:srgbClr val="000000"/>
                    </a:solidFill>
                    <a:latin typeface="微软雅黑" pitchFamily="34" charset="0"/>
                    <a:ea typeface="微软雅黑" pitchFamily="34" charset="-122"/>
                    <a:cs typeface="微软雅黑" pitchFamily="34" charset="-120"/>
                  </a:rPr>
                  <a:t>上的点的横坐标为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，小球从抛出到与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碰撞的时间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num>
                      <m:den>
                        <m:r>
                          <a:rPr lang="en-US" altLang="zh-CN" sz="1800" b="0" i="0">
                            <a:solidFill>
                              <a:srgbClr val="000000"/>
                            </a:solidFill>
                            <a:latin typeface="Cambria Math" pitchFamily="34" charset="0"/>
                            <a:ea typeface="Cambria Math" pitchFamily="34" charset="-122"/>
                            <a:cs typeface="Cambria Math" pitchFamily="34" charset="-120"/>
                          </a:rPr>
                          <m:t>𝑣</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（关键</a:t>
                </a:r>
                <a:r>
                  <a:rPr lang="en-US" altLang="zh-CN" sz="1800" b="0" i="0">
                    <a:solidFill>
                      <a:srgbClr val="00A0AF"/>
                    </a:solidFill>
                    <a:latin typeface="微软雅黑" pitchFamily="34" charset="0"/>
                    <a:ea typeface="楷体" pitchFamily="34" charset="-122"/>
                    <a:cs typeface="微软雅黑" pitchFamily="34" charset="-120"/>
                  </a:rPr>
                  <a:t>：勾股定理计算水平位</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移）</a:t>
                </a:r>
                <a:r>
                  <a:rPr lang="en-US" altLang="zh-CN" b="0" i="0">
                    <a:solidFill>
                      <a:srgbClr val="000000"/>
                    </a:solidFill>
                    <a:latin typeface="微软雅黑" pitchFamily="34" charset="0"/>
                    <a:ea typeface="微软雅黑" pitchFamily="34" charset="-122"/>
                    <a:cs typeface="微软雅黑" pitchFamily="34" charset="-120"/>
                  </a:rPr>
                  <a:t>，纵坐标即下</a:t>
                </a:r>
                <a:endParaRPr lang="en-US" altLang="zh-CN" dirty="0"/>
              </a:p>
            </p:txBody>
          </p:sp>
        </mc:Choice>
        <mc:Fallback>
          <p:sp>
            <p:nvSpPr>
              <p:cNvPr id="11" name="QC_3_AS.7_2#a963eeab4?htil=3&amp;vop=1&amp;pid=f032fbc9d&amp;color=0,0,0&amp;vtp=1&amp;bbb=1&amp;hb=1&amp;hs=1"/>
              <p:cNvSpPr>
                <a:spLocks noRot="1" noChangeAspect="1" noMove="1" noResize="1" noEditPoints="1" noAdjustHandles="1" noChangeArrowheads="1" noChangeShapeType="1" noTextEdit="1"/>
              </p:cNvSpPr>
              <p:nvPr/>
            </p:nvSpPr>
            <p:spPr>
              <a:xfrm>
                <a:off x="832104" y="3273617"/>
                <a:ext cx="9144000" cy="1697355"/>
              </a:xfrm>
              <a:prstGeom prst="rect">
                <a:avLst/>
              </a:prstGeom>
              <a:blipFill>
                <a:blip r:embed="rId10"/>
                <a:stretch>
                  <a:fillRect l="-1600" r="-1133" b="-86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2" name="QC_3_AS.7_2#a963eeab4?htil=3&amp;vop=1&amp;pid=f032fbc9d&amp;color=0,0,0&amp;vtp=1&amp;bbb=1&amp;hb=1&amp;hs=1">
                <a:extLst>
                  <a:ext uri="{FF2B5EF4-FFF2-40B4-BE49-F238E27FC236}">
                    <a16:creationId xmlns:a16="http://schemas.microsoft.com/office/drawing/2014/main" id="{6FE820F2-5834-2666-BF38-DC5D17AF213E}"/>
                  </a:ext>
                </a:extLst>
              </p:cNvPr>
              <p:cNvSpPr/>
              <p:nvPr/>
            </p:nvSpPr>
            <p:spPr>
              <a:xfrm>
                <a:off x="827992" y="4957955"/>
                <a:ext cx="10536017" cy="836930"/>
              </a:xfrm>
              <a:prstGeom prst="rect">
                <a:avLst/>
              </a:prstGeom>
              <a:noFill/>
              <a:ln/>
            </p:spPr>
            <p:txBody>
              <a:bodyPr wrap="none" lIns="0" tIns="0" rIns="0" bIns="0" rtlCol="0" anchor="t"/>
              <a:lstStyle/>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落</a:t>
                </a:r>
                <a:r>
                  <a:rPr lang="en-US" altLang="zh-CN" sz="1800" b="0" i="0">
                    <a:solidFill>
                      <a:srgbClr val="000000"/>
                    </a:solidFill>
                    <a:latin typeface="微软雅黑" pitchFamily="34" charset="0"/>
                    <a:ea typeface="微软雅黑" pitchFamily="34" charset="-122"/>
                    <a:cs typeface="微软雅黑" pitchFamily="34" charset="-120"/>
                  </a:rPr>
                  <a:t>的高度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num>
                      <m:den>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是关于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的二次函数</a:t>
                </a:r>
                <a:r>
                  <a:rPr lang="en-US" altLang="zh-CN" sz="1800" b="0" i="0">
                    <a:solidFill>
                      <a:srgbClr val="000000"/>
                    </a:solidFill>
                    <a:latin typeface="微软雅黑" pitchFamily="34" charset="0"/>
                    <a:ea typeface="微软雅黑" pitchFamily="34" charset="-122"/>
                    <a:cs typeface="微软雅黑" pitchFamily="34" charset="-120"/>
                  </a:rPr>
                  <a:t>，所以印迹连线是抛物</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线</a:t>
                </a:r>
                <a:r>
                  <a:rPr lang="en-US" altLang="zh-CN" b="0" i="0" dirty="0">
                    <a:solidFill>
                      <a:srgbClr val="000000"/>
                    </a:solidFill>
                    <a:latin typeface="微软雅黑" pitchFamily="34" charset="0"/>
                    <a:ea typeface="微软雅黑" pitchFamily="34" charset="-122"/>
                    <a:cs typeface="微软雅黑" pitchFamily="34" charset="-120"/>
                  </a:rPr>
                  <a:t>，故C正确，A、B、D错误.</a:t>
                </a:r>
                <a:endParaRPr lang="en-US" altLang="zh-CN" dirty="0"/>
              </a:p>
            </p:txBody>
          </p:sp>
        </mc:Choice>
        <mc:Fallback>
          <p:sp>
            <p:nvSpPr>
              <p:cNvPr id="12" name="QC_3_AS.7_2#a963eeab4?htil=3&amp;vop=1&amp;pid=f032fbc9d&amp;color=0,0,0&amp;vtp=1&amp;bbb=1&amp;hb=1&amp;hs=1">
                <a:extLst>
                  <a:ext uri="{FF2B5EF4-FFF2-40B4-BE49-F238E27FC236}">
                    <a16:creationId xmlns:a16="http://schemas.microsoft.com/office/drawing/2014/main" id="{6FE820F2-5834-2666-BF38-DC5D17AF213E}"/>
                  </a:ext>
                </a:extLst>
              </p:cNvPr>
              <p:cNvSpPr>
                <a:spLocks noRot="1" noChangeAspect="1" noMove="1" noResize="1" noEditPoints="1" noAdjustHandles="1" noChangeArrowheads="1" noChangeShapeType="1" noTextEdit="1"/>
              </p:cNvSpPr>
              <p:nvPr/>
            </p:nvSpPr>
            <p:spPr>
              <a:xfrm>
                <a:off x="827992" y="4957955"/>
                <a:ext cx="10536017" cy="836930"/>
              </a:xfrm>
              <a:prstGeom prst="rect">
                <a:avLst/>
              </a:prstGeom>
              <a:blipFill>
                <a:blip r:embed="rId11"/>
                <a:stretch>
                  <a:fillRect l="-1389" b="-16667"/>
                </a:stretch>
              </a:blipFill>
              <a:ln/>
            </p:spPr>
            <p:txBody>
              <a:bodyPr/>
              <a:lstStyle/>
              <a:p>
                <a:r>
                  <a:rPr lang="zh-CN" altLang="en-US">
                    <a:noFill/>
                  </a:rPr>
                  <a:t> </a:t>
                </a:r>
              </a:p>
            </p:txBody>
          </p:sp>
        </mc:Fallback>
      </mc:AlternateContent>
      <p:sp>
        <p:nvSpPr>
          <p:cNvPr id="13" name="QC_3_AS.7_2#a963eeab4?htil=3&amp;vop=1&amp;pid=f032fbc9d&amp;color=0,0,0&amp;vtp=1&amp;bbb=1&amp;hb=1&amp;hs=1&amp;uw=1">
            <a:extLst>
              <a:ext uri="{FF2B5EF4-FFF2-40B4-BE49-F238E27FC236}">
                <a16:creationId xmlns:a16="http://schemas.microsoft.com/office/drawing/2014/main" id="{55B9EBBC-02FC-01A5-B545-C7D9E5CE98B6}"/>
              </a:ext>
            </a:extLst>
          </p:cNvPr>
          <p:cNvSpPr/>
          <p:nvPr/>
        </p:nvSpPr>
        <p:spPr>
          <a:xfrm>
            <a:off x="9309926" y="3692494"/>
            <a:ext cx="65805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4" name="QC_3_AS.7_2#a963eeab4?htil=3&amp;vop=1&amp;pid=f032fbc9d&amp;color=0,0,0&amp;vtp=1&amp;bbb=1&amp;hb=1&amp;hs=1&amp;uw=1">
            <a:extLst>
              <a:ext uri="{FF2B5EF4-FFF2-40B4-BE49-F238E27FC236}">
                <a16:creationId xmlns:a16="http://schemas.microsoft.com/office/drawing/2014/main" id="{E36120C3-5CFB-155C-51F0-6E0E0C76D1A4}"/>
              </a:ext>
            </a:extLst>
          </p:cNvPr>
          <p:cNvSpPr/>
          <p:nvPr/>
        </p:nvSpPr>
        <p:spPr>
          <a:xfrm>
            <a:off x="832104" y="4108419"/>
            <a:ext cx="6120003" cy="5147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
                                            <p:bg/>
                                          </p:spTgt>
                                        </p:tgtEl>
                                        <p:attrNameLst>
                                          <p:attrName>style.visibility</p:attrName>
                                        </p:attrNameLst>
                                      </p:cBhvr>
                                      <p:to>
                                        <p:strVal val="visible"/>
                                      </p:to>
                                    </p:set>
                                    <p:anim calcmode="lin" valueType="num">
                                      <p:cBhvr additive="base">
                                        <p:cTn id="21"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11">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 calcmode="lin" valueType="num">
                                      <p:cBhvr additive="base">
                                        <p:cTn id="2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xEl>
                                              <p:pRg st="1" end="1"/>
                                            </p:txEl>
                                          </p:spTgt>
                                        </p:tgtEl>
                                        <p:attrNameLst>
                                          <p:attrName>style.visibility</p:attrName>
                                        </p:attrNameLst>
                                      </p:cBhvr>
                                      <p:to>
                                        <p:strVal val="visible"/>
                                      </p:to>
                                    </p:set>
                                    <p:anim calcmode="lin" valueType="num">
                                      <p:cBhvr additive="base">
                                        <p:cTn id="29"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1">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xEl>
                                              <p:pRg st="2" end="2"/>
                                            </p:txEl>
                                          </p:spTgt>
                                        </p:tgtEl>
                                        <p:attrNameLst>
                                          <p:attrName>style.visibility</p:attrName>
                                        </p:attrNameLst>
                                      </p:cBhvr>
                                      <p:to>
                                        <p:strVal val="visible"/>
                                      </p:to>
                                    </p:set>
                                    <p:anim calcmode="lin" valueType="num">
                                      <p:cBhvr additive="base">
                                        <p:cTn id="33"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1">
                                            <p:txEl>
                                              <p:pRg st="2" end="2"/>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1">
                                            <p:txEl>
                                              <p:pRg st="3" end="3"/>
                                            </p:txEl>
                                          </p:spTgt>
                                        </p:tgtEl>
                                        <p:attrNameLst>
                                          <p:attrName>style.visibility</p:attrName>
                                        </p:attrNameLst>
                                      </p:cBhvr>
                                      <p:to>
                                        <p:strVal val="visible"/>
                                      </p:to>
                                    </p:set>
                                    <p:anim calcmode="lin" valueType="num">
                                      <p:cBhvr additive="base">
                                        <p:cTn id="37"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txEl>
                                              <p:pRg st="3" end="3"/>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3">
                                            <p:bg/>
                                          </p:spTgt>
                                        </p:tgtEl>
                                        <p:attrNameLst>
                                          <p:attrName>style.visibility</p:attrName>
                                        </p:attrNameLst>
                                      </p:cBhvr>
                                      <p:to>
                                        <p:strVal val="visible"/>
                                      </p:to>
                                    </p:set>
                                    <p:anim calcmode="lin" valueType="num">
                                      <p:cBhvr additive="base">
                                        <p:cTn id="41"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13">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3">
                                            <p:txEl>
                                              <p:pRg st="0" end="0"/>
                                            </p:txEl>
                                          </p:spTgt>
                                        </p:tgtEl>
                                        <p:attrNameLst>
                                          <p:attrName>style.visibility</p:attrName>
                                        </p:attrNameLst>
                                      </p:cBhvr>
                                      <p:to>
                                        <p:strVal val="visible"/>
                                      </p:to>
                                    </p:set>
                                    <p:anim calcmode="lin" valueType="num">
                                      <p:cBhvr additive="base">
                                        <p:cTn id="4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4">
                                            <p:bg/>
                                          </p:spTgt>
                                        </p:tgtEl>
                                        <p:attrNameLst>
                                          <p:attrName>style.visibility</p:attrName>
                                        </p:attrNameLst>
                                      </p:cBhvr>
                                      <p:to>
                                        <p:strVal val="visible"/>
                                      </p:to>
                                    </p:set>
                                    <p:anim calcmode="lin" valueType="num">
                                      <p:cBhvr additive="base">
                                        <p:cTn id="49" dur="500" fill="hold"/>
                                        <p:tgtEl>
                                          <p:spTgt spid="14">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14">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4">
                                            <p:txEl>
                                              <p:pRg st="0" end="0"/>
                                            </p:txEl>
                                          </p:spTgt>
                                        </p:tgtEl>
                                        <p:attrNameLst>
                                          <p:attrName>style.visibility</p:attrName>
                                        </p:attrNameLst>
                                      </p:cBhvr>
                                      <p:to>
                                        <p:strVal val="visible"/>
                                      </p:to>
                                    </p:set>
                                    <p:anim calcmode="lin" valueType="num">
                                      <p:cBhvr additive="base">
                                        <p:cTn id="5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2">
                                            <p:bg/>
                                          </p:spTgt>
                                        </p:tgtEl>
                                        <p:attrNameLst>
                                          <p:attrName>style.visibility</p:attrName>
                                        </p:attrNameLst>
                                      </p:cBhvr>
                                      <p:to>
                                        <p:strVal val="visible"/>
                                      </p:to>
                                    </p:set>
                                    <p:anim calcmode="lin" valueType="num">
                                      <p:cBhvr additive="base">
                                        <p:cTn id="57"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12">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 calcmode="lin" valueType="num">
                                      <p:cBhvr additive="base">
                                        <p:cTn id="6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2">
                                            <p:txEl>
                                              <p:pRg st="1" end="1"/>
                                            </p:txEl>
                                          </p:spTgt>
                                        </p:tgtEl>
                                        <p:attrNameLst>
                                          <p:attrName>style.visibility</p:attrName>
                                        </p:attrNameLst>
                                      </p:cBhvr>
                                      <p:to>
                                        <p:strVal val="visible"/>
                                      </p:to>
                                    </p:set>
                                    <p:anim calcmode="lin" valueType="num">
                                      <p:cBhvr additive="base">
                                        <p:cTn id="65"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11" grpId="0" build="p" animBg="1"/>
      <p:bldP spid="12" grpId="0" build="p" animBg="1"/>
      <p:bldP spid="13" grpId="0" build="p" animBg="1"/>
      <p:bldP spid="1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8_1#6a9a59cda?vop=1&amp;pid=f032fbc9d&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新情境</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军事领域——炮弹发射</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）桂北全州县大西江镇</a:t>
                </a:r>
                <a:r>
                  <a:rPr lang="en-US" altLang="zh-CN" sz="1800" b="0" i="0">
                    <a:solidFill>
                      <a:srgbClr val="000000"/>
                    </a:solidFill>
                    <a:latin typeface="微软雅黑" pitchFamily="34" charset="0"/>
                    <a:ea typeface="微软雅黑" pitchFamily="34" charset="-122"/>
                    <a:cs typeface="微软雅黑" pitchFamily="34" charset="-120"/>
                  </a:rPr>
                  <a:t>，在红七军走过的湘桂古道上有一座古</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炮台</a:t>
                </a:r>
                <a:r>
                  <a:rPr lang="en-US" altLang="zh-CN" sz="1800" b="0" i="0" dirty="0">
                    <a:solidFill>
                      <a:srgbClr val="000000"/>
                    </a:solidFill>
                    <a:latin typeface="微软雅黑" pitchFamily="34" charset="0"/>
                    <a:ea typeface="微软雅黑" pitchFamily="34" charset="-122"/>
                    <a:cs typeface="微软雅黑" pitchFamily="34" charset="-120"/>
                  </a:rPr>
                  <a:t>.如图所示，炮筒口与水平面夹角为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，炮筒口离地面的距离为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.已知炮弹从炮筒口发射的速率为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当地重力加速度为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，不计阻力，</a:t>
                </a:r>
                <a:r>
                  <a:rPr lang="en-US" altLang="zh-CN" b="0" i="0">
                    <a:solidFill>
                      <a:srgbClr val="000000"/>
                    </a:solidFill>
                    <a:latin typeface="微软雅黑" pitchFamily="34" charset="0"/>
                    <a:ea typeface="微软雅黑" pitchFamily="34" charset="-122"/>
                    <a:cs typeface="微软雅黑" pitchFamily="34" charset="-120"/>
                  </a:rPr>
                  <a:t>下列说法正确的有(</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8_1#6a9a59cda?vop=1&amp;pid=f032fbc9d&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678" b="-12308"/>
                </a:stretch>
              </a:blipFill>
              <a:ln/>
            </p:spPr>
            <p:txBody>
              <a:bodyPr/>
              <a:lstStyle/>
              <a:p>
                <a:r>
                  <a:rPr lang="zh-CN" altLang="en-US">
                    <a:noFill/>
                  </a:rPr>
                  <a:t> </a:t>
                </a:r>
              </a:p>
            </p:txBody>
          </p:sp>
        </mc:Fallback>
      </mc:AlternateContent>
      <p:sp>
        <p:nvSpPr>
          <p:cNvPr id="3" name="QC_3_AN.9_1#6a9a59cda.bracket?vop=1&amp;pid=f032fbc9d&amp;color=0,0,0&amp;vpa=3&amp;vtp=1&amp;bbb=1"/>
          <p:cNvSpPr/>
          <p:nvPr/>
        </p:nvSpPr>
        <p:spPr>
          <a:xfrm>
            <a:off x="6213697"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BC</a:t>
            </a:r>
            <a:endParaRPr lang="en-US" altLang="zh-CN" dirty="0"/>
          </a:p>
        </p:txBody>
      </p:sp>
      <p:pic>
        <p:nvPicPr>
          <p:cNvPr id="4" name="QC_3_BD.8_2#6a9a59cda?htil=4&amp;vop=1&amp;pid=f032fbc9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24722" y="2834832"/>
            <a:ext cx="1527048" cy="15910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8_3#6a9a59cda.choices?htil=4&amp;vop=1&amp;pid=f032fbc9d&amp;color=0,0,0&amp;vtp=1&amp;bbb=1"/>
              <p:cNvSpPr/>
              <p:nvPr/>
            </p:nvSpPr>
            <p:spPr>
              <a:xfrm>
                <a:off x="832104" y="2707832"/>
                <a:ext cx="8869680" cy="2386140"/>
              </a:xfrm>
              <a:prstGeom prst="rect">
                <a:avLst/>
              </a:prstGeom>
              <a:noFill/>
              <a:ln/>
            </p:spPr>
            <p:txBody>
              <a:bodyPr wrap="none" lIns="0" tIns="0" rIns="0" bIns="0" rtlCol="0" anchor="t"/>
              <a:lstStyle/>
              <a:p>
                <a:pPr algn="l" latinLnBrk="1">
                  <a:lnSpc>
                    <a:spcPts val="40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角确定，炮弹离地面的最大高度为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角确定，炮弹从炮筒口运动到最高点所用时间为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num>
                      <m:den>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57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角不确定，炮弹水平射程的最大值为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𝑔h</m:t>
                            </m:r>
                          </m:e>
                        </m:rad>
                      </m:num>
                      <m:den>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55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角不确定，炮弹水平射程的最大值为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𝑔h</m:t>
                            </m:r>
                          </m:e>
                        </m:rad>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3_BD.8_3#6a9a59cda.choices?htil=4&amp;vop=1&amp;pid=f032fbc9d&amp;color=0,0,0&amp;vtp=1&amp;bbb=1"/>
              <p:cNvSpPr>
                <a:spLocks noRot="1" noChangeAspect="1" noMove="1" noResize="1" noEditPoints="1" noAdjustHandles="1" noChangeArrowheads="1" noChangeShapeType="1" noTextEdit="1"/>
              </p:cNvSpPr>
              <p:nvPr/>
            </p:nvSpPr>
            <p:spPr>
              <a:xfrm>
                <a:off x="832104" y="2707832"/>
                <a:ext cx="8869680" cy="2386140"/>
              </a:xfrm>
              <a:prstGeom prst="rect">
                <a:avLst/>
              </a:prstGeom>
              <a:blipFill>
                <a:blip r:embed="rId5"/>
                <a:stretch>
                  <a:fillRect l="-1649" b="-204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C_3_AS.10_1#6a9a59cda?htil=5&amp;vop=1&amp;pid=f032fbc9d&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84561" y="1594296"/>
            <a:ext cx="1371600"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3_AS.10_2#6a9a59cda?htil=5&amp;vop=1&amp;pid=f032fbc9d&amp;color=0,0,0&amp;vtp=1&amp;bt=1&amp;bbb=1&amp;hb=1&amp;hs=1"/>
              <p:cNvSpPr/>
              <p:nvPr/>
            </p:nvSpPr>
            <p:spPr>
              <a:xfrm>
                <a:off x="832104" y="1512000"/>
                <a:ext cx="9034272" cy="17100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角确定，即竖直方向的分速度为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，炮弹从炮筒口到最高点</a:t>
                </a:r>
                <a:r>
                  <a:rPr lang="en-US" altLang="zh-CN" sz="1800" b="0" i="0">
                    <a:solidFill>
                      <a:srgbClr val="000000"/>
                    </a:solidFill>
                    <a:latin typeface="微软雅黑" pitchFamily="34" charset="0"/>
                    <a:ea typeface="微软雅黑" pitchFamily="34" charset="-122"/>
                    <a:cs typeface="微软雅黑" pitchFamily="34" charset="-120"/>
                  </a:rPr>
                  <a:t>，竖直方</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向做末速度为零的匀减速直线运动</a:t>
                </a:r>
                <a:r>
                  <a:rPr lang="en-US" altLang="zh-CN" sz="1800" b="0" i="0" dirty="0">
                    <a:solidFill>
                      <a:srgbClr val="000000"/>
                    </a:solidFill>
                    <a:latin typeface="微软雅黑" pitchFamily="34" charset="0"/>
                    <a:ea typeface="微软雅黑" pitchFamily="34" charset="-122"/>
                    <a:cs typeface="微软雅黑" pitchFamily="34" charset="-120"/>
                  </a:rPr>
                  <a:t>，竖直方向的最大位移为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,则炮弹离地面的最大</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dirty="0">
                    <a:solidFill>
                      <a:srgbClr val="000000"/>
                    </a:solidFill>
                    <a:latin typeface="微软雅黑" pitchFamily="34" charset="0"/>
                    <a:ea typeface="微软雅黑" pitchFamily="34" charset="-122"/>
                    <a:cs typeface="微软雅黑" pitchFamily="34" charset="-120"/>
                  </a:rPr>
                  <a:t>，炮弹从炮筒口运动到最高点所用时间为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num>
                      <m:den>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，故A错误</a:t>
                </a:r>
                <a:r>
                  <a:rPr lang="en-US" altLang="zh-CN" sz="1800" b="0" i="0">
                    <a:solidFill>
                      <a:srgbClr val="000000"/>
                    </a:solidFill>
                    <a:latin typeface="微软雅黑" pitchFamily="34" charset="0"/>
                    <a:ea typeface="微软雅黑" pitchFamily="34" charset="-122"/>
                    <a:cs typeface="微软雅黑" pitchFamily="34" charset="-120"/>
                  </a:rPr>
                  <a:t>，B</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正确</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角不确定</a:t>
                </a:r>
                <a:r>
                  <a:rPr lang="en-US" altLang="zh-CN" sz="1800" b="0" i="0">
                    <a:solidFill>
                      <a:srgbClr val="000000"/>
                    </a:solidFill>
                    <a:latin typeface="微软雅黑" pitchFamily="34" charset="0"/>
                    <a:ea typeface="微软雅黑" pitchFamily="34" charset="-122"/>
                    <a:cs typeface="微软雅黑" pitchFamily="34" charset="-120"/>
                  </a:rPr>
                  <a:t>，将炮弹的运动分解为斜向上的匀速直线运动和竖直向下的自由落体</a:t>
                </a:r>
                <a:endParaRPr lang="en-US" altLang="zh-CN" dirty="0"/>
              </a:p>
            </p:txBody>
          </p:sp>
        </mc:Choice>
        <mc:Fallback>
          <p:sp>
            <p:nvSpPr>
              <p:cNvPr id="3" name="QC_3_AS.10_2#6a9a59cda?htil=5&amp;vop=1&amp;pid=f032fbc9d&amp;color=0,0,0&amp;vtp=1&amp;bt=1&amp;bbb=1&amp;hb=1&amp;hs=1"/>
              <p:cNvSpPr>
                <a:spLocks noRot="1" noChangeAspect="1" noMove="1" noResize="1" noEditPoints="1" noAdjustHandles="1" noChangeArrowheads="1" noChangeShapeType="1" noTextEdit="1"/>
              </p:cNvSpPr>
              <p:nvPr/>
            </p:nvSpPr>
            <p:spPr>
              <a:xfrm>
                <a:off x="832104" y="1512000"/>
                <a:ext cx="9034272" cy="1710055"/>
              </a:xfrm>
              <a:prstGeom prst="rect">
                <a:avLst/>
              </a:prstGeom>
              <a:blipFill>
                <a:blip r:embed="rId4"/>
                <a:stretch>
                  <a:fillRect l="-1619" r="-810" b="-8185"/>
                </a:stretch>
              </a:blipFill>
              <a:ln/>
            </p:spPr>
            <p:txBody>
              <a:bodyPr/>
              <a:lstStyle/>
              <a:p>
                <a:r>
                  <a:rPr lang="zh-CN" altLang="en-US">
                    <a:noFill/>
                  </a:rPr>
                  <a:t> </a:t>
                </a:r>
              </a:p>
            </p:txBody>
          </p:sp>
        </mc:Fallback>
      </mc:AlternateContent>
      <p:sp>
        <p:nvSpPr>
          <p:cNvPr id="4" name="QC_3_EX.11_1#6a9a59cda?vop=1&amp;pid=f032fbc9d&amp;color=0,0,0&amp;vtp=1&amp;bbb=1"/>
          <p:cNvSpPr/>
          <p:nvPr/>
        </p:nvSpPr>
        <p:spPr>
          <a:xfrm>
            <a:off x="832104" y="4323526"/>
            <a:ext cx="10533888" cy="16084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方法总结</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斜抛运动的分解方法</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将斜抛运动分解为水平方向的匀速直线运动和竖直方向的匀变速直线运动</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将斜抛运动分解为初速度方向的匀速直线运动和竖直方向的自由落体运动</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微软雅黑" pitchFamily="34" charset="0"/>
                <a:ea typeface="楷体" pitchFamily="34" charset="-122"/>
                <a:cs typeface="微软雅黑" pitchFamily="34" charset="-120"/>
              </a:rPr>
              <a:t>在涉及斜面问题中</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可将斜抛运动沿斜面方向和垂直斜面方向进行分解</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AlternateContent xmlns:mc="http://schemas.openxmlformats.org/markup-compatibility/2006">
        <mc:Choice xmlns:a14="http://schemas.microsoft.com/office/drawing/2010/main" Requires="a14">
          <p:sp>
            <p:nvSpPr>
              <p:cNvPr id="5" name="QC_3_AS.10_2#6a9a59cda?htil=5&amp;vop=1&amp;pid=f032fbc9d&amp;color=0,0,0&amp;vtp=1&amp;bt=1&amp;bbb=1&amp;hb=1&amp;hs=1">
                <a:extLst>
                  <a:ext uri="{FF2B5EF4-FFF2-40B4-BE49-F238E27FC236}">
                    <a16:creationId xmlns:a16="http://schemas.microsoft.com/office/drawing/2014/main" id="{2D3442E1-7921-39AD-41C8-EDAC989CF0CA}"/>
                  </a:ext>
                </a:extLst>
              </p:cNvPr>
              <p:cNvSpPr/>
              <p:nvPr/>
            </p:nvSpPr>
            <p:spPr>
              <a:xfrm>
                <a:off x="827992" y="3205926"/>
                <a:ext cx="10536017" cy="1118616"/>
              </a:xfrm>
              <a:prstGeom prst="rect">
                <a:avLst/>
              </a:prstGeom>
              <a:noFill/>
              <a:ln/>
            </p:spPr>
            <p:txBody>
              <a:bodyPr wrap="none" lIns="0" tIns="0" rIns="0" bIns="0" rtlCol="0" anchor="t"/>
              <a:lstStyle/>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运动</a:t>
                </a:r>
                <a:r>
                  <a:rPr lang="en-US" altLang="zh-CN" sz="1800" b="0" i="0" dirty="0">
                    <a:solidFill>
                      <a:srgbClr val="000000"/>
                    </a:solidFill>
                    <a:latin typeface="微软雅黑" pitchFamily="34" charset="0"/>
                    <a:ea typeface="微软雅黑" pitchFamily="34" charset="-122"/>
                    <a:cs typeface="微软雅黑" pitchFamily="34" charset="-120"/>
                  </a:rPr>
                  <a:t>，如图所示，则</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𝑔</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4</m:t>
                        </m:r>
                      </m:den>
                    </m:f>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4</m:t>
                        </m:r>
                      </m:sup>
                    </m:sSup>
                    <m:r>
                      <a:rPr lang="en-US" altLang="zh-CN" sz="1800" b="0" i="0">
                        <a:solidFill>
                          <a:srgbClr val="000000"/>
                        </a:solidFill>
                        <a:latin typeface="Cambria Math" pitchFamily="34" charset="0"/>
                        <a:ea typeface="Cambria Math" pitchFamily="34" charset="-122"/>
                        <a:cs typeface="Cambria Math" pitchFamily="34" charset="-120"/>
                      </a:rPr>
                      <m:t>+</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𝑔h</m:t>
                        </m:r>
                      </m:e>
                    </m:d>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h</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，当</a:t>
                </a:r>
              </a:p>
              <a:p>
                <a:pPr latinLnBrk="1">
                  <a:lnSpc>
                    <a:spcPts val="5100"/>
                  </a:lnSpc>
                </a:pP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𝑡</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𝑔h</m:t>
                        </m:r>
                      </m:num>
                      <m:den>
                        <m:r>
                          <a:rPr lang="en-US" altLang="zh-CN" b="0" i="0">
                            <a:solidFill>
                              <a:srgbClr val="000000"/>
                            </a:solidFill>
                            <a:latin typeface="Cambria Math" pitchFamily="34" charset="0"/>
                            <a:ea typeface="Cambria Math" pitchFamily="34" charset="-122"/>
                            <a:cs typeface="Cambria Math" pitchFamily="34" charset="-120"/>
                          </a:rPr>
                          <m:t>2×</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𝑔</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4</m:t>
                                </m:r>
                              </m:den>
                            </m:f>
                          </m:e>
                        </m:d>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𝑔h</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𝑔</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oMath>
                </a14:m>
                <a:r>
                  <a:rPr lang="en-US" altLang="zh-CN" b="0" i="0" dirty="0">
                    <a:solidFill>
                      <a:srgbClr val="000000"/>
                    </a:solidFill>
                    <a:latin typeface="微软雅黑" pitchFamily="34" charset="0"/>
                    <a:ea typeface="微软雅黑" pitchFamily="34" charset="-122"/>
                    <a:cs typeface="微软雅黑" pitchFamily="34" charset="-120"/>
                  </a:rPr>
                  <a:t>取得最大值为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m:rPr>
                            <m:sty m:val="p"/>
                          </m:rPr>
                          <a:rPr lang="en-US" altLang="zh-CN" b="0" i="0">
                            <a:solidFill>
                              <a:srgbClr val="000000"/>
                            </a:solidFill>
                            <a:latin typeface="Cambria Math" pitchFamily="34" charset="0"/>
                            <a:ea typeface="Cambria Math" pitchFamily="34" charset="-122"/>
                            <a:cs typeface="Cambria Math" pitchFamily="34" charset="-120"/>
                          </a:rPr>
                          <m:t>m</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𝑔h</m:t>
                            </m:r>
                          </m:e>
                        </m:rad>
                      </m:num>
                      <m:den>
                        <m:r>
                          <a:rPr lang="en-US" altLang="zh-CN"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，故C正确，D错误.</a:t>
                </a:r>
                <a:endParaRPr lang="en-US" altLang="zh-CN" dirty="0"/>
              </a:p>
            </p:txBody>
          </p:sp>
        </mc:Choice>
        <mc:Fallback>
          <p:sp>
            <p:nvSpPr>
              <p:cNvPr id="5" name="QC_3_AS.10_2#6a9a59cda?htil=5&amp;vop=1&amp;pid=f032fbc9d&amp;color=0,0,0&amp;vtp=1&amp;bt=1&amp;bbb=1&amp;hb=1&amp;hs=1">
                <a:extLst>
                  <a:ext uri="{FF2B5EF4-FFF2-40B4-BE49-F238E27FC236}">
                    <a16:creationId xmlns:a16="http://schemas.microsoft.com/office/drawing/2014/main" id="{2D3442E1-7921-39AD-41C8-EDAC989CF0CA}"/>
                  </a:ext>
                </a:extLst>
              </p:cNvPr>
              <p:cNvSpPr>
                <a:spLocks noRot="1" noChangeAspect="1" noMove="1" noResize="1" noEditPoints="1" noAdjustHandles="1" noChangeArrowheads="1" noChangeShapeType="1" noTextEdit="1"/>
              </p:cNvSpPr>
              <p:nvPr/>
            </p:nvSpPr>
            <p:spPr>
              <a:xfrm>
                <a:off x="827992" y="3205926"/>
                <a:ext cx="10536017" cy="1118616"/>
              </a:xfrm>
              <a:prstGeom prst="rect">
                <a:avLst/>
              </a:prstGeom>
              <a:blipFill>
                <a:blip r:embed="rId5"/>
                <a:stretch>
                  <a:fillRect l="-1389" b="-491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3_BD.12_1#f2bb71183?vop=1&amp;pid=f032fbc9d&amp;color=0,0,0&amp;vtp=1&amp;bt=1&amp;bbb=1&amp;hb=1"/>
          <p:cNvSpPr/>
          <p:nvPr/>
        </p:nvSpPr>
        <p:spPr>
          <a:xfrm>
            <a:off x="832104" y="1512000"/>
            <a:ext cx="10533888" cy="10147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新情境</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传统文化——“簸扬糠秕”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）如图是“簸扬糠秕”的劳动场景</a:t>
            </a:r>
            <a:r>
              <a:rPr lang="en-US" altLang="zh-CN" sz="1800" b="0" i="0">
                <a:solidFill>
                  <a:srgbClr val="000000"/>
                </a:solidFill>
                <a:latin typeface="微软雅黑" pitchFamily="34" charset="0"/>
                <a:ea typeface="微软雅黑" pitchFamily="34" charset="-122"/>
                <a:cs typeface="微软雅黑" pitchFamily="34" charset="-120"/>
              </a:rPr>
              <a:t>，从同一高度由静止落</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下质量不同的米粒和糠秕</a:t>
            </a:r>
            <a:r>
              <a:rPr lang="en-US" altLang="zh-CN" sz="1800" b="0" i="0" dirty="0">
                <a:solidFill>
                  <a:srgbClr val="000000"/>
                </a:solidFill>
                <a:latin typeface="微软雅黑" pitchFamily="34" charset="0"/>
                <a:ea typeface="微软雅黑" pitchFamily="34" charset="-122"/>
                <a:cs typeface="微软雅黑" pitchFamily="34" charset="-120"/>
              </a:rPr>
              <a:t>（质量小于米粒），在恒定水平风力作用下</a:t>
            </a:r>
            <a:r>
              <a:rPr lang="en-US" altLang="zh-CN" sz="1800" b="0" i="0">
                <a:solidFill>
                  <a:srgbClr val="000000"/>
                </a:solidFill>
                <a:latin typeface="微软雅黑" pitchFamily="34" charset="0"/>
                <a:ea typeface="微软雅黑" pitchFamily="34" charset="-122"/>
                <a:cs typeface="微软雅黑" pitchFamily="34" charset="-120"/>
              </a:rPr>
              <a:t>，落到地面不同位置而达到分离米粒</a:t>
            </a:r>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和糠秕的目的</a:t>
            </a:r>
            <a:r>
              <a:rPr lang="en-US" altLang="zh-CN" b="0" i="0" dirty="0">
                <a:solidFill>
                  <a:srgbClr val="000000"/>
                </a:solidFill>
                <a:latin typeface="微软雅黑" pitchFamily="34" charset="0"/>
                <a:ea typeface="微软雅黑" pitchFamily="34" charset="-122"/>
                <a:cs typeface="微软雅黑" pitchFamily="34" charset="-120"/>
              </a:rPr>
              <a:t>.若不计空气阻力，</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3_AN.13_1#f2bb71183.bracket?vop=1&amp;pid=f032fbc9d&amp;color=0,0,0&amp;vpa=4&amp;vtp=1&amp;bbb=1"/>
          <p:cNvSpPr/>
          <p:nvPr/>
        </p:nvSpPr>
        <p:spPr>
          <a:xfrm>
            <a:off x="6100223" y="2209547"/>
            <a:ext cx="661988" cy="306197"/>
          </a:xfrm>
          <a:prstGeom prst="rect">
            <a:avLst/>
          </a:prstGeom>
          <a:noFill/>
          <a:ln/>
        </p:spPr>
        <p:txBody>
          <a:bodyPr wrap="none" lIns="0" tIns="0" rIns="0" bIns="0" rtlCol="0" anchor="t"/>
          <a:lstStyle/>
          <a:p>
            <a:pPr algn="ctr" latinLnBrk="1">
              <a:lnSpc>
                <a:spcPts val="2600"/>
              </a:lnSpc>
            </a:pPr>
            <a:r>
              <a:rPr lang="en-US" altLang="zh-CN" b="1" i="0" dirty="0">
                <a:solidFill>
                  <a:srgbClr val="FF0000"/>
                </a:solidFill>
                <a:latin typeface="Arial (正文)" pitchFamily="34" charset="0"/>
                <a:ea typeface="微软雅黑" pitchFamily="34" charset="-122"/>
                <a:cs typeface="Arial (正文)" pitchFamily="34" charset="-120"/>
              </a:rPr>
              <a:t>ABC</a:t>
            </a:r>
            <a:endParaRPr lang="en-US" altLang="zh-CN" dirty="0"/>
          </a:p>
        </p:txBody>
      </p:sp>
      <p:pic>
        <p:nvPicPr>
          <p:cNvPr id="4" name="QC_3_BD.12_2#f2bb71183?htil=6&amp;vop=1&amp;pid=f032fbc9d&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37192" y="2339849"/>
            <a:ext cx="1810512"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12_3#f2bb71183.choices?htil=6&amp;vop=1&amp;pid=f032fbc9d&amp;color=0,0,0&amp;vtp=1&amp;bbb=1&amp;hs=1"/>
          <p:cNvSpPr/>
          <p:nvPr/>
        </p:nvSpPr>
        <p:spPr>
          <a:xfrm>
            <a:off x="832104" y="2561210"/>
            <a:ext cx="8595360" cy="13703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从释放到落地过程，米粒和糠秕不做平抛运动</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糠秕在空中运动的时间等于米粒在空中运动的时间</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落地时，糠秕速率大于米粒速率</a:t>
            </a:r>
            <a:endParaRPr lang="en-US" altLang="zh-CN" sz="1800" dirty="0"/>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从释放到落地的过程中，水平方向上位移较大的是米粒</a:t>
            </a:r>
            <a:endParaRPr lang="en-US" altLang="zh-CN" sz="1800" dirty="0"/>
          </a:p>
        </p:txBody>
      </p:sp>
      <mc:AlternateContent xmlns:mc="http://schemas.openxmlformats.org/markup-compatibility/2006">
        <mc:Choice xmlns:a14="http://schemas.microsoft.com/office/drawing/2010/main" Requires="a14">
          <p:sp>
            <p:nvSpPr>
              <p:cNvPr id="6" name="QC_3_AS.14_1#f2bb71183?vop=1&amp;pid=f032fbc9d&amp;color=0,0,0&amp;vtp=1&amp;bbb=1&amp;hb=1&amp;hs=1"/>
              <p:cNvSpPr/>
              <p:nvPr/>
            </p:nvSpPr>
            <p:spPr>
              <a:xfrm>
                <a:off x="832104" y="3958210"/>
                <a:ext cx="10533888" cy="1767777"/>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【解析】米粒和糠秕初速度为零，不做平抛运动，故A正确；</a:t>
                </a:r>
                <a:r>
                  <a:rPr lang="en-US" altLang="zh-CN" sz="1800" b="0" i="0">
                    <a:solidFill>
                      <a:srgbClr val="000000"/>
                    </a:solidFill>
                    <a:latin typeface="微软雅黑" pitchFamily="34" charset="0"/>
                    <a:ea typeface="微软雅黑" pitchFamily="34" charset="-122"/>
                    <a:cs typeface="微软雅黑" pitchFamily="34" charset="-120"/>
                  </a:rPr>
                  <a:t>糠秕和米粒在竖直方向均做自由落体运动，</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下落的高度相同</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可知，从释放到落地的过程中，糠秕的运动时间等于米粒的运动时间</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正确；从释放到落地的过程中，因米粒质量较大，则水平方向加速度较小，根据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𝑎</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a:t>
                </a:r>
                <a:r>
                  <a:rPr lang="en-US" altLang="zh-CN" sz="1800" b="0" i="0">
                    <a:solidFill>
                      <a:srgbClr val="000000"/>
                    </a:solidFill>
                    <a:latin typeface="微软雅黑" pitchFamily="34" charset="0"/>
                    <a:ea typeface="微软雅黑" pitchFamily="34" charset="-122"/>
                    <a:cs typeface="微软雅黑" pitchFamily="34" charset="-120"/>
                  </a:rPr>
                  <a:t>，米粒落</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地时水平位移较小</a:t>
                </a:r>
                <a:r>
                  <a:rPr lang="en-US" altLang="zh-CN" sz="1800" b="0" i="0" dirty="0">
                    <a:solidFill>
                      <a:srgbClr val="000000"/>
                    </a:solidFill>
                    <a:latin typeface="微软雅黑" pitchFamily="34" charset="0"/>
                    <a:ea typeface="微软雅黑" pitchFamily="34" charset="-122"/>
                    <a:cs typeface="微软雅黑" pitchFamily="34" charset="-120"/>
                  </a:rPr>
                  <a:t>，故水平方向上位移较大的是糠秕，故D错误；根据</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可知，落地时</a:t>
                </a:r>
                <a:r>
                  <a:rPr lang="en-US" altLang="zh-CN" sz="1800" b="0" i="0">
                    <a:solidFill>
                      <a:srgbClr val="000000"/>
                    </a:solidFill>
                    <a:latin typeface="微软雅黑" pitchFamily="34" charset="0"/>
                    <a:ea typeface="微软雅黑" pitchFamily="34" charset="-122"/>
                    <a:cs typeface="微软雅黑" pitchFamily="34" charset="-120"/>
                  </a:rPr>
                  <a:t>，糠秕的水平</a:t>
                </a:r>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速度大</a:t>
                </a:r>
                <a:r>
                  <a:rPr lang="en-US" altLang="zh-CN"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𝑥</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𝑔𝑡</m:t>
                                </m:r>
                              </m:e>
                            </m:d>
                          </m:e>
                          <m:sup>
                            <m:r>
                              <a:rPr lang="en-US" altLang="zh-CN" b="0" i="0">
                                <a:solidFill>
                                  <a:srgbClr val="000000"/>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可知，糠秕速率大，故C正确.</a:t>
                </a:r>
                <a:endParaRPr lang="en-US" altLang="zh-CN" dirty="0"/>
              </a:p>
            </p:txBody>
          </p:sp>
        </mc:Choice>
        <mc:Fallback>
          <p:sp>
            <p:nvSpPr>
              <p:cNvPr id="6" name="QC_3_AS.14_1#f2bb71183?vop=1&amp;pid=f032fbc9d&amp;color=0,0,0&amp;vtp=1&amp;bbb=1&amp;hb=1&amp;hs=1"/>
              <p:cNvSpPr>
                <a:spLocks noRot="1" noChangeAspect="1" noMove="1" noResize="1" noEditPoints="1" noAdjustHandles="1" noChangeArrowheads="1" noChangeShapeType="1" noTextEdit="1"/>
              </p:cNvSpPr>
              <p:nvPr/>
            </p:nvSpPr>
            <p:spPr>
              <a:xfrm>
                <a:off x="832104" y="3958210"/>
                <a:ext cx="10533888" cy="1767777"/>
              </a:xfrm>
              <a:prstGeom prst="rect">
                <a:avLst/>
              </a:prstGeom>
              <a:blipFill>
                <a:blip r:embed="rId4"/>
                <a:stretch>
                  <a:fillRect l="-1389" t="-1724" r="-1389" b="-793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5_1#372a2a5af?vop=1&amp;pid=f032fbc9d&amp;color=0,0,0&amp;vtp=1&amp;bt=1&amp;bbb=1&amp;hb=1"/>
              <p:cNvSpPr/>
              <p:nvPr/>
            </p:nvSpPr>
            <p:spPr>
              <a:xfrm>
                <a:off x="832104" y="1512000"/>
                <a:ext cx="10533888" cy="1332230"/>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新情境</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高台滑雪</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）如图甲所示为运动员高台滑雪的情景，过程可简化为如图乙所示</a:t>
                </a:r>
                <a:r>
                  <a:rPr lang="en-US" altLang="zh-CN" sz="1800" b="0" i="0">
                    <a:solidFill>
                      <a:srgbClr val="000000"/>
                    </a:solidFill>
                    <a:latin typeface="微软雅黑" pitchFamily="34" charset="0"/>
                    <a:ea typeface="微软雅黑" pitchFamily="34" charset="-122"/>
                    <a:cs typeface="微软雅黑" pitchFamily="34" charset="-120"/>
                  </a:rPr>
                  <a:t>.若阳光垂</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直照射到斜面上</a:t>
                </a:r>
                <a:r>
                  <a:rPr lang="en-US" altLang="zh-CN" sz="1800" b="0" i="0" dirty="0">
                    <a:solidFill>
                      <a:srgbClr val="000000"/>
                    </a:solidFill>
                    <a:latin typeface="微软雅黑" pitchFamily="34" charset="0"/>
                    <a:ea typeface="微软雅黑" pitchFamily="34" charset="-122"/>
                    <a:cs typeface="微软雅黑" pitchFamily="34" charset="-120"/>
                  </a:rPr>
                  <a:t>，运动员在倾斜滑道顶端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处以水平初速度飞出，刚好落在斜面底端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点是运动过程</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中距离斜面的最远处</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点是运动员在阳光照射下经过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点时的投影点.不计空气阻力，</a:t>
                </a:r>
                <a:r>
                  <a:rPr lang="en-US" altLang="zh-CN" sz="1800" b="0" i="0">
                    <a:solidFill>
                      <a:srgbClr val="000000"/>
                    </a:solidFill>
                    <a:latin typeface="微软雅黑" pitchFamily="34" charset="0"/>
                    <a:ea typeface="微软雅黑" pitchFamily="34" charset="-122"/>
                    <a:cs typeface="微软雅黑" pitchFamily="34" charset="-120"/>
                  </a:rPr>
                  <a:t>运动员可视为质点，</a:t>
                </a:r>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15_1#372a2a5af?vop=1&amp;pid=f032fbc9d&amp;color=0,0,0&amp;vtp=1&amp;bt=1&amp;bbb=1&amp;hb=1"/>
              <p:cNvSpPr>
                <a:spLocks noRot="1" noChangeAspect="1" noMove="1" noResize="1" noEditPoints="1" noAdjustHandles="1" noChangeArrowheads="1" noChangeShapeType="1" noTextEdit="1"/>
              </p:cNvSpPr>
              <p:nvPr/>
            </p:nvSpPr>
            <p:spPr>
              <a:xfrm>
                <a:off x="832104" y="1512000"/>
                <a:ext cx="10533888" cy="1332230"/>
              </a:xfrm>
              <a:prstGeom prst="rect">
                <a:avLst/>
              </a:prstGeom>
              <a:blipFill>
                <a:blip r:embed="rId3"/>
                <a:stretch>
                  <a:fillRect l="-1389" t="-4566" r="-2778" b="-10502"/>
                </a:stretch>
              </a:blipFill>
              <a:ln/>
            </p:spPr>
            <p:txBody>
              <a:bodyPr/>
              <a:lstStyle/>
              <a:p>
                <a:r>
                  <a:rPr lang="zh-CN" altLang="en-US">
                    <a:noFill/>
                  </a:rPr>
                  <a:t> </a:t>
                </a:r>
              </a:p>
            </p:txBody>
          </p:sp>
        </mc:Fallback>
      </mc:AlternateContent>
      <p:sp>
        <p:nvSpPr>
          <p:cNvPr id="3" name="QC_3_AN.16_1#372a2a5af.bracket?vop=1&amp;pid=f032fbc9d&amp;color=0,0,0&amp;vpa=5&amp;vtp=1&amp;bbb=1"/>
          <p:cNvSpPr/>
          <p:nvPr/>
        </p:nvSpPr>
        <p:spPr>
          <a:xfrm>
            <a:off x="3072860" y="2539367"/>
            <a:ext cx="661988" cy="306197"/>
          </a:xfrm>
          <a:prstGeom prst="rect">
            <a:avLst/>
          </a:prstGeom>
          <a:noFill/>
          <a:ln/>
        </p:spPr>
        <p:txBody>
          <a:bodyPr wrap="none" lIns="0" tIns="0" rIns="0" bIns="0" rtlCol="0" anchor="t"/>
          <a:lstStyle/>
          <a:p>
            <a:pPr algn="ctr" latinLnBrk="1">
              <a:lnSpc>
                <a:spcPts val="2600"/>
              </a:lnSpc>
            </a:pPr>
            <a:r>
              <a:rPr lang="en-US" altLang="zh-CN" b="1" i="0" dirty="0">
                <a:solidFill>
                  <a:srgbClr val="FF0000"/>
                </a:solidFill>
                <a:latin typeface="Arial (正文)" pitchFamily="34" charset="0"/>
                <a:ea typeface="微软雅黑" pitchFamily="34" charset="-122"/>
                <a:cs typeface="Arial (正文)" pitchFamily="34" charset="-120"/>
              </a:rPr>
              <a:t>ACD</a:t>
            </a:r>
            <a:endParaRPr lang="en-US" altLang="zh-CN" dirty="0"/>
          </a:p>
        </p:txBody>
      </p:sp>
      <p:pic>
        <p:nvPicPr>
          <p:cNvPr id="4" name="QC_3_BD.15_3#372a2a5af?iti=1&amp;htil=1&amp;vop=1&amp;pid=f032fbc9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715768" y="3168588"/>
            <a:ext cx="1490472"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15_4#372a2a5af?iti=2&amp;htil=1&amp;vop=1&amp;pid=f032fbc9d&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955280" y="2949132"/>
            <a:ext cx="1554480" cy="13167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3_BD.15_5#372a2a5af?iti=1&amp;htil=1&amp;vop=1&amp;pid=f032fbc9d&amp;color=0,0,0&amp;vtp=1"/>
          <p:cNvSpPr/>
          <p:nvPr/>
        </p:nvSpPr>
        <p:spPr>
          <a:xfrm>
            <a:off x="3320510" y="4402012"/>
            <a:ext cx="280988" cy="308039"/>
          </a:xfrm>
          <a:prstGeom prst="rect">
            <a:avLst/>
          </a:prstGeom>
          <a:noFill/>
          <a:ln/>
        </p:spPr>
        <p:txBody>
          <a:bodyPr wrap="square" lIns="0" tIns="0" rIns="0" bIns="0" rtlCol="0" anchor="t"/>
          <a:lstStyle/>
          <a:p>
            <a:pPr algn="ctr" latinLnBrk="1">
              <a:lnSpc>
                <a:spcPct val="121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3_BD.15_6#372a2a5af?iti=2&amp;htil=1&amp;vop=1&amp;pid=f032fbc9d&amp;color=0,0,0&amp;vtp=1"/>
          <p:cNvSpPr/>
          <p:nvPr/>
        </p:nvSpPr>
        <p:spPr>
          <a:xfrm>
            <a:off x="8592026" y="4392868"/>
            <a:ext cx="280988" cy="308039"/>
          </a:xfrm>
          <a:prstGeom prst="rect">
            <a:avLst/>
          </a:prstGeom>
          <a:noFill/>
          <a:ln/>
        </p:spPr>
        <p:txBody>
          <a:bodyPr wrap="square" lIns="0" tIns="0" rIns="0" bIns="0" rtlCol="0" anchor="t"/>
          <a:lstStyle/>
          <a:p>
            <a:pPr algn="ctr" latinLnBrk="1">
              <a:lnSpc>
                <a:spcPct val="121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8" name="QC_3_BD.15_7#372a2a5af.choices?vop=1&amp;pid=f032fbc9d&amp;color=0,0,0&amp;vtp=1&amp;bbb=1"/>
              <p:cNvSpPr/>
              <p:nvPr/>
            </p:nvSpPr>
            <p:spPr>
              <a:xfrm>
                <a:off x="832104" y="4738308"/>
                <a:ext cx="10533888" cy="1332230"/>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运动员在斜面上的投影做匀加速直线运动</a:t>
                </a:r>
                <a:endParaRPr lang="en-US" altLang="zh-CN" sz="1800" dirty="0"/>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𝐴𝐷</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𝐷𝐶</m:t>
                    </m:r>
                  </m:oMath>
                </a14:m>
                <a:r>
                  <a:rPr lang="en-US" altLang="zh-CN" sz="1800" b="0" i="0" dirty="0">
                    <a:solidFill>
                      <a:srgbClr val="000000"/>
                    </a:solidFill>
                    <a:latin typeface="微软雅黑" pitchFamily="34" charset="0"/>
                    <a:ea typeface="微软雅黑" pitchFamily="34" charset="-122"/>
                    <a:cs typeface="微软雅黑" pitchFamily="34" charset="-120"/>
                  </a:rPr>
                  <a:t>长度之比为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点在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点的正下方，则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𝐸𝐶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若运动员水平初速度减小，落到斜面时的速度方向与斜面间的夹角仍不变</a:t>
                </a:r>
                <a:endParaRPr lang="en-US" altLang="zh-CN" sz="1800" dirty="0"/>
              </a:p>
            </p:txBody>
          </p:sp>
        </mc:Choice>
        <mc:Fallback>
          <p:sp>
            <p:nvSpPr>
              <p:cNvPr id="8" name="QC_3_BD.15_7#372a2a5af.choices?vop=1&amp;pid=f032fbc9d&amp;color=0,0,0&amp;vtp=1&amp;bbb=1"/>
              <p:cNvSpPr>
                <a:spLocks noRot="1" noChangeAspect="1" noMove="1" noResize="1" noEditPoints="1" noAdjustHandles="1" noChangeArrowheads="1" noChangeShapeType="1" noTextEdit="1"/>
              </p:cNvSpPr>
              <p:nvPr/>
            </p:nvSpPr>
            <p:spPr>
              <a:xfrm>
                <a:off x="832104" y="4738308"/>
                <a:ext cx="10533888" cy="1332230"/>
              </a:xfrm>
              <a:prstGeom prst="rect">
                <a:avLst/>
              </a:prstGeom>
              <a:blipFill>
                <a:blip r:embed="rId6"/>
                <a:stretch>
                  <a:fillRect l="-1389" t="-3196" b="-1050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752</Words>
  <Application>Microsoft Office PowerPoint</Application>
  <PresentationFormat>宽屏</PresentationFormat>
  <Paragraphs>92</Paragraphs>
  <Slides>10</Slides>
  <Notes>10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vt:i4>
      </vt:variant>
    </vt:vector>
  </HeadingPairs>
  <TitlesOfParts>
    <vt:vector size="17"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2025-10-29T06:41:47Z</dcterms:created>
  <dcterms:modified xsi:type="dcterms:W3CDTF">2025-10-29T06:43:00Z</dcterms:modified>
  <cp:category/>
  <cp:contentStatus/>
</cp:coreProperties>
</file>