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13006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hysics#pid=68fb4bad1e46103c3b20938a#tid=6901acc72bf2270009e08570#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575304" y="5541264"/>
            <a:ext cx="5038344" cy="539496"/>
          </a:xfrm>
          <a:prstGeom prst="rect">
            <a:avLst/>
          </a:prstGeom>
          <a:noFill/>
          <a:ln/>
        </p:spPr>
        <p:txBody>
          <a:bodyPr wrap="square" lIns="0" tIns="0" rIns="0" bIns="0" rtlCol="0" anchor="ctr"/>
          <a:lstStyle/>
          <a:p>
            <a:pPr algn="ctr">
              <a:lnSpc>
                <a:spcPct val="100000"/>
              </a:lnSpc>
            </a:pPr>
            <a:r>
              <a:rPr lang="en-US" sz="2400" b="0" i="0" dirty="0">
                <a:solidFill>
                  <a:srgbClr val="000000"/>
                </a:solidFill>
                <a:latin typeface="SimHei" pitchFamily="34" charset="0"/>
                <a:ea typeface="SimHei" pitchFamily="34" charset="-122"/>
                <a:cs typeface="SimHei" pitchFamily="34" charset="-120"/>
              </a:rPr>
              <a:t>高中物理 必修第二册</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2697480" cy="448056"/>
          </a:xfrm>
          <a:prstGeom prst="rect">
            <a:avLst/>
          </a:prstGeom>
        </p:spPr>
      </p:pic>
      <p:sp>
        <p:nvSpPr>
          <p:cNvPr id="4" name="MasterShapeName"/>
          <p:cNvSpPr/>
          <p:nvPr/>
        </p:nvSpPr>
        <p:spPr>
          <a:xfrm>
            <a:off x="521208" y="283464"/>
            <a:ext cx="2697480"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高中物理 必修第二册</a:t>
            </a:r>
            <a:endParaRPr lang="en-US" sz="1800" dirty="0"/>
          </a:p>
        </p:txBody>
      </p:sp>
      <p:sp>
        <p:nvSpPr>
          <p:cNvPr id="5" name="MasterShapeName"/>
          <p:cNvSpPr/>
          <p:nvPr/>
        </p:nvSpPr>
        <p:spPr>
          <a:xfrm>
            <a:off x="0" y="1042416"/>
            <a:ext cx="12188952" cy="466344"/>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5.xml"/><Relationship Id="rId5" Type="http://schemas.openxmlformats.org/officeDocument/2006/relationships/image" Target="../media/image23.png"/><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5.xml"/><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5.xml"/><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5.xml"/><Relationship Id="rId5" Type="http://schemas.openxmlformats.org/officeDocument/2006/relationships/image" Target="../media/image18.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pic>
        <p:nvPicPr>
          <p:cNvPr id="2" name="QC_3_BD.14_1#c9b2c6cf1?htil=3&amp;vop=1&amp;pid=148097ea3&amp;color=0,0,0&amp;tib=255,255,255"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278392" y="1594296"/>
            <a:ext cx="3026664" cy="158191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3_BD.14_2#c9b2c6cf1?htil=3&amp;vop=1&amp;pid=148097ea3&amp;color=0,0,0&amp;bt=1&amp;bbb=1&amp;hb=1"/>
              <p:cNvSpPr/>
              <p:nvPr/>
            </p:nvSpPr>
            <p:spPr>
              <a:xfrm>
                <a:off x="832104" y="1512000"/>
                <a:ext cx="7424928"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5.</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卫星</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𝑄</m:t>
                    </m:r>
                  </m:oMath>
                </a14:m>
                <a:r>
                  <a:rPr lang="en-US" altLang="zh-CN" sz="1800" b="0" i="0" dirty="0">
                    <a:solidFill>
                      <a:srgbClr val="000000"/>
                    </a:solidFill>
                    <a:latin typeface="微软雅黑" pitchFamily="34" charset="0"/>
                    <a:ea typeface="微软雅黑" pitchFamily="34" charset="-122"/>
                    <a:cs typeface="微软雅黑" pitchFamily="34" charset="-120"/>
                  </a:rPr>
                  <a:t>绕某行星运动的轨道均为椭圆，只考虑</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𝑄</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受到该行星的引</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力</a:t>
                </a:r>
                <a:r>
                  <a:rPr lang="en-US" altLang="zh-CN" sz="1800" b="0" i="0" dirty="0">
                    <a:solidFill>
                      <a:srgbClr val="000000"/>
                    </a:solidFill>
                    <a:latin typeface="微软雅黑" pitchFamily="34" charset="0"/>
                    <a:ea typeface="微软雅黑" pitchFamily="34" charset="-122"/>
                    <a:cs typeface="微软雅黑" pitchFamily="34" charset="-120"/>
                  </a:rPr>
                  <a:t>，引力大小随时间的变化如图所示，已知</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2</m:t>
                        </m:r>
                      </m:e>
                    </m:rad>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.下列说法正确的是 </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3" name="QC_3_BD.14_2#c9b2c6cf1?htil=3&amp;vop=1&amp;pid=148097ea3&amp;color=0,0,0&amp;bt=1&amp;bbb=1&amp;hb=1"/>
              <p:cNvSpPr>
                <a:spLocks noRot="1" noChangeAspect="1" noMove="1" noResize="1" noEditPoints="1" noAdjustHandles="1" noChangeArrowheads="1" noChangeShapeType="1" noTextEdit="1"/>
              </p:cNvSpPr>
              <p:nvPr/>
            </p:nvSpPr>
            <p:spPr>
              <a:xfrm>
                <a:off x="832104" y="1512000"/>
                <a:ext cx="7424928" cy="1189355"/>
              </a:xfrm>
              <a:prstGeom prst="rect">
                <a:avLst/>
              </a:prstGeom>
              <a:blipFill>
                <a:blip r:embed="rId4"/>
                <a:stretch>
                  <a:fillRect l="-1970" r="-657" b="-12308"/>
                </a:stretch>
              </a:blipFill>
              <a:ln/>
            </p:spPr>
            <p:txBody>
              <a:bodyPr/>
              <a:lstStyle/>
              <a:p>
                <a:r>
                  <a:rPr lang="zh-CN" altLang="en-US">
                    <a:noFill/>
                  </a:rPr>
                  <a:t> </a:t>
                </a:r>
              </a:p>
            </p:txBody>
          </p:sp>
        </mc:Fallback>
      </mc:AlternateContent>
      <p:sp>
        <p:nvSpPr>
          <p:cNvPr id="4" name="QC_3_AN.15_1#c9b2c6cf1.bracket?vop=1&amp;pid=148097ea3&amp;color=0,0,0&amp;vpa=5"/>
          <p:cNvSpPr/>
          <p:nvPr/>
        </p:nvSpPr>
        <p:spPr>
          <a:xfrm>
            <a:off x="1015460" y="23368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p>
        </p:txBody>
      </p:sp>
      <mc:AlternateContent xmlns:mc="http://schemas.openxmlformats.org/markup-compatibility/2006">
        <mc:Choice xmlns:a14="http://schemas.microsoft.com/office/drawing/2010/main" Requires="a14">
          <p:sp>
            <p:nvSpPr>
              <p:cNvPr id="5" name="QC_3_BD.14_3#c9b2c6cf1.choices?htil=3&amp;vop=1&amp;pid=148097ea3&amp;color=0,0,0&amp;bbb=1"/>
              <p:cNvSpPr/>
              <p:nvPr/>
            </p:nvSpPr>
            <p:spPr>
              <a:xfrm>
                <a:off x="832104" y="2707705"/>
                <a:ext cx="7424928" cy="160401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𝑄</m:t>
                    </m:r>
                  </m:oMath>
                </a14:m>
                <a:r>
                  <a:rPr lang="en-US" altLang="zh-CN" sz="1800" b="0" i="0" dirty="0">
                    <a:solidFill>
                      <a:srgbClr val="000000"/>
                    </a:solidFill>
                    <a:latin typeface="微软雅黑" pitchFamily="34" charset="0"/>
                    <a:ea typeface="微软雅黑" pitchFamily="34" charset="-122"/>
                    <a:cs typeface="微软雅黑" pitchFamily="34" charset="-120"/>
                  </a:rPr>
                  <a:t>绕行星公转的周期之比为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2</m:t>
                        </m:r>
                      </m:e>
                    </m:rad>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𝑄</m:t>
                    </m:r>
                  </m:oMath>
                </a14:m>
                <a:r>
                  <a:rPr lang="en-US" altLang="zh-CN" sz="1800" b="0" i="0" dirty="0">
                    <a:solidFill>
                      <a:srgbClr val="000000"/>
                    </a:solidFill>
                    <a:latin typeface="微软雅黑" pitchFamily="34" charset="0"/>
                    <a:ea typeface="微软雅黑" pitchFamily="34" charset="-122"/>
                    <a:cs typeface="微软雅黑" pitchFamily="34" charset="-120"/>
                  </a:rPr>
                  <a:t>到行星中心距离的最小值之比为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3:2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𝑄</m:t>
                    </m:r>
                  </m:oMath>
                </a14:m>
                <a:r>
                  <a:rPr lang="en-US" altLang="zh-CN" sz="1800" b="0" i="0" dirty="0">
                    <a:solidFill>
                      <a:srgbClr val="000000"/>
                    </a:solidFill>
                    <a:latin typeface="微软雅黑" pitchFamily="34" charset="0"/>
                    <a:ea typeface="微软雅黑" pitchFamily="34" charset="-122"/>
                    <a:cs typeface="微软雅黑" pitchFamily="34" charset="-120"/>
                  </a:rPr>
                  <a:t>的质量之比为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32:81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𝑄</m:t>
                    </m:r>
                  </m:oMath>
                </a14:m>
                <a:r>
                  <a:rPr lang="en-US" altLang="zh-CN" sz="1800" b="0" i="0" dirty="0">
                    <a:solidFill>
                      <a:srgbClr val="000000"/>
                    </a:solidFill>
                    <a:latin typeface="微软雅黑" pitchFamily="34" charset="0"/>
                    <a:ea typeface="微软雅黑" pitchFamily="34" charset="-122"/>
                    <a:cs typeface="微软雅黑" pitchFamily="34" charset="-120"/>
                  </a:rPr>
                  <a:t>在离行星最近位置处的加速度大小之比为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8:9</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3_BD.14_3#c9b2c6cf1.choices?htil=3&amp;vop=1&amp;pid=148097ea3&amp;color=0,0,0&amp;bbb=1"/>
              <p:cNvSpPr>
                <a:spLocks noRot="1" noChangeAspect="1" noMove="1" noResize="1" noEditPoints="1" noAdjustHandles="1" noChangeArrowheads="1" noChangeShapeType="1" noTextEdit="1"/>
              </p:cNvSpPr>
              <p:nvPr/>
            </p:nvSpPr>
            <p:spPr>
              <a:xfrm>
                <a:off x="832104" y="2707705"/>
                <a:ext cx="7424928" cy="1604010"/>
              </a:xfrm>
              <a:prstGeom prst="rect">
                <a:avLst/>
              </a:prstGeom>
              <a:blipFill>
                <a:blip r:embed="rId5"/>
                <a:stretch>
                  <a:fillRect l="-1970" b="-950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AS.16_1#c9b2c6cf1?vop=1&amp;pid=148097ea3&amp;color=0,0,0&amp;bt=1&amp;bbb=1&amp;hb=1"/>
              <p:cNvSpPr/>
              <p:nvPr/>
            </p:nvSpPr>
            <p:spPr>
              <a:xfrm>
                <a:off x="832104" y="1512000"/>
                <a:ext cx="10533888" cy="2578100"/>
              </a:xfrm>
              <a:prstGeom prst="rect">
                <a:avLst/>
              </a:prstGeom>
              <a:noFill/>
              <a:ln/>
            </p:spPr>
            <p:txBody>
              <a:bodyPr wrap="none" lIns="0" tIns="0" rIns="0" bIns="0" rtlCol="0" anchor="t"/>
              <a:lstStyle/>
              <a:p>
                <a:pPr algn="l" latinLnBrk="1">
                  <a:lnSpc>
                    <a:spcPts val="3900"/>
                  </a:lnSpc>
                </a:pPr>
                <a:r>
                  <a:rPr lang="en-US" altLang="zh-CN" sz="1800" b="0" i="0" dirty="0">
                    <a:solidFill>
                      <a:srgbClr val="000000"/>
                    </a:solidFill>
                    <a:latin typeface="微软雅黑" pitchFamily="34" charset="0"/>
                    <a:ea typeface="微软雅黑" pitchFamily="34" charset="-122"/>
                    <a:cs typeface="微软雅黑" pitchFamily="34" charset="-120"/>
                  </a:rPr>
                  <a:t>【解析】由图像可知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𝑄</m:t>
                    </m:r>
                  </m:oMath>
                </a14:m>
                <a:r>
                  <a:rPr lang="en-US" altLang="zh-CN" sz="1800" b="0" i="0" dirty="0">
                    <a:solidFill>
                      <a:srgbClr val="000000"/>
                    </a:solidFill>
                    <a:latin typeface="微软雅黑" pitchFamily="34" charset="0"/>
                    <a:ea typeface="微软雅黑" pitchFamily="34" charset="-122"/>
                    <a:cs typeface="微软雅黑" pitchFamily="34" charset="-120"/>
                  </a:rPr>
                  <a:t>的周期</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𝑃</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𝑄</m:t>
                        </m:r>
                      </m:sub>
                    </m:sSub>
                    <m:r>
                      <a:rPr lang="en-US" altLang="zh-CN" sz="1800" b="0" i="0">
                        <a:solidFill>
                          <a:srgbClr val="000000"/>
                        </a:solidFill>
                        <a:latin typeface="Cambria Math" pitchFamily="34" charset="0"/>
                        <a:ea typeface="Cambria Math" pitchFamily="34" charset="-122"/>
                        <a:cs typeface="Cambria Math" pitchFamily="34" charset="-120"/>
                      </a:rPr>
                      <m:t>=2</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，可知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𝑄</m:t>
                    </m:r>
                  </m:oMath>
                </a14:m>
                <a:r>
                  <a:rPr lang="en-US" altLang="zh-CN" sz="1800" b="0" i="0" dirty="0">
                    <a:solidFill>
                      <a:srgbClr val="000000"/>
                    </a:solidFill>
                    <a:latin typeface="微软雅黑" pitchFamily="34" charset="0"/>
                    <a:ea typeface="微软雅黑" pitchFamily="34" charset="-122"/>
                    <a:cs typeface="微软雅黑" pitchFamily="34" charset="-120"/>
                  </a:rPr>
                  <a:t>绕行星公转的周期之比为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𝑃</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𝑄</m:t>
                        </m:r>
                      </m:sub>
                    </m:sSub>
                    <m:r>
                      <a:rPr lang="en-US" altLang="zh-CN" sz="1800" b="0" i="0">
                        <a:solidFill>
                          <a:srgbClr val="000000"/>
                        </a:solidFill>
                        <a:latin typeface="Cambria Math" pitchFamily="34" charset="0"/>
                        <a:ea typeface="Cambria Math" pitchFamily="34" charset="-122"/>
                        <a:cs typeface="Cambria Math" pitchFamily="34" charset="-120"/>
                      </a:rPr>
                      <m:t>=1:2</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2</m:t>
                        </m:r>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故</a:t>
                </a:r>
                <a:r>
                  <a:rPr lang="en-US" altLang="zh-CN" sz="1800" b="0" i="0" dirty="0">
                    <a:solidFill>
                      <a:srgbClr val="000000"/>
                    </a:solidFill>
                    <a:latin typeface="微软雅黑" pitchFamily="34" charset="0"/>
                    <a:ea typeface="微软雅黑" pitchFamily="34" charset="-122"/>
                    <a:cs typeface="微软雅黑" pitchFamily="34" charset="-120"/>
                  </a:rPr>
                  <a:t>A错误；设卫星</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𝑄</m:t>
                    </m:r>
                  </m:oMath>
                </a14:m>
                <a:r>
                  <a:rPr lang="en-US" altLang="zh-CN" sz="1800" b="0" i="0" dirty="0">
                    <a:solidFill>
                      <a:srgbClr val="000000"/>
                    </a:solidFill>
                    <a:latin typeface="微软雅黑" pitchFamily="34" charset="0"/>
                    <a:ea typeface="微软雅黑" pitchFamily="34" charset="-122"/>
                    <a:cs typeface="微软雅黑" pitchFamily="34" charset="-120"/>
                  </a:rPr>
                  <a:t>的质量分别为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，卫星</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到行星最近距离为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，到行星最远距离为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，卫星</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𝑄</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800"/>
                  </a:lnSpc>
                </a:pPr>
                <a:r>
                  <a:rPr lang="en-US" altLang="zh-CN" sz="1800" b="0" i="0">
                    <a:solidFill>
                      <a:srgbClr val="000000"/>
                    </a:solidFill>
                    <a:latin typeface="微软雅黑" pitchFamily="34" charset="0"/>
                    <a:ea typeface="微软雅黑" pitchFamily="34" charset="-122"/>
                    <a:cs typeface="微软雅黑" pitchFamily="34" charset="-120"/>
                  </a:rPr>
                  <a:t>到行星最近距离为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𝑟</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，到行星最远距离为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𝑟</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，由图可得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8</m:t>
                    </m:r>
                    <m:r>
                      <a:rPr lang="en-US" altLang="zh-CN" sz="1800" b="0" i="0">
                        <a:solidFill>
                          <a:srgbClr val="000000"/>
                        </a:solidFill>
                        <a:latin typeface="Cambria Math" pitchFamily="34" charset="0"/>
                        <a:ea typeface="Cambria Math" pitchFamily="34" charset="-122"/>
                        <a:cs typeface="Cambria Math" pitchFamily="34" charset="-120"/>
                      </a:rPr>
                      <m:t>𝐹</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𝐺𝑀</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1</m:t>
                            </m:r>
                          </m:sub>
                        </m:sSub>
                      </m:num>
                      <m:den>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1</m:t>
                            </m:r>
                          </m:sub>
                          <m:sup>
                            <m:r>
                              <a:rPr lang="en-US" altLang="zh-CN" sz="1800" b="0" i="0">
                                <a:solidFill>
                                  <a:srgbClr val="000000"/>
                                </a:solidFill>
                                <a:latin typeface="Cambria Math" pitchFamily="34" charset="0"/>
                                <a:ea typeface="Cambria Math" pitchFamily="34" charset="-122"/>
                                <a:cs typeface="Cambria Math" pitchFamily="34" charset="-120"/>
                              </a:rPr>
                              <m:t>2</m:t>
                            </m:r>
                          </m:sup>
                        </m:sSubSup>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𝐹</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𝐺𝑀</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1</m:t>
                            </m:r>
                          </m:sub>
                        </m:sSub>
                      </m:num>
                      <m:den>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2</m:t>
                            </m:r>
                          </m:sub>
                          <m:sup>
                            <m:r>
                              <a:rPr lang="en-US" altLang="zh-CN" sz="1800" b="0" i="0">
                                <a:solidFill>
                                  <a:srgbClr val="000000"/>
                                </a:solidFill>
                                <a:latin typeface="Cambria Math" pitchFamily="34" charset="0"/>
                                <a:ea typeface="Cambria Math" pitchFamily="34" charset="-122"/>
                                <a:cs typeface="Cambria Math" pitchFamily="34" charset="-120"/>
                              </a:rPr>
                              <m:t>2</m:t>
                            </m:r>
                          </m:sup>
                        </m:sSubSup>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9</m:t>
                    </m:r>
                    <m:r>
                      <a:rPr lang="en-US" altLang="zh-CN" sz="1800" b="0" i="0">
                        <a:solidFill>
                          <a:srgbClr val="000000"/>
                        </a:solidFill>
                        <a:latin typeface="Cambria Math" pitchFamily="34" charset="0"/>
                        <a:ea typeface="Cambria Math" pitchFamily="34" charset="-122"/>
                        <a:cs typeface="Cambria Math" pitchFamily="34" charset="-120"/>
                      </a:rPr>
                      <m:t>𝐹</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𝐺𝑀</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2</m:t>
                            </m:r>
                          </m:sub>
                        </m:sSub>
                      </m:num>
                      <m:den>
                        <m:r>
                          <a:rPr lang="en-US" altLang="zh-CN" sz="1800" b="0" i="0">
                            <a:solidFill>
                              <a:srgbClr val="000000"/>
                            </a:solidFill>
                            <a:latin typeface="Cambria Math" pitchFamily="34" charset="0"/>
                            <a:ea typeface="Cambria Math" pitchFamily="34" charset="-122"/>
                            <a:cs typeface="Cambria Math" pitchFamily="34" charset="-120"/>
                          </a:rPr>
                          <m:t>𝑟</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m:t>
                            </m:r>
                          </m:e>
                          <m:sub>
                            <m:r>
                              <a:rPr lang="en-US" altLang="zh-CN" sz="1800" b="0" i="0">
                                <a:solidFill>
                                  <a:srgbClr val="000000"/>
                                </a:solidFill>
                                <a:latin typeface="Cambria Math" pitchFamily="34" charset="0"/>
                                <a:ea typeface="Cambria Math" pitchFamily="34" charset="-122"/>
                                <a:cs typeface="Cambria Math" pitchFamily="34" charset="-120"/>
                              </a:rPr>
                              <m:t>1</m:t>
                            </m:r>
                          </m:sub>
                          <m:sup>
                            <m:r>
                              <a:rPr lang="en-US" altLang="zh-CN" sz="1800" b="0" i="0">
                                <a:solidFill>
                                  <a:srgbClr val="000000"/>
                                </a:solidFill>
                                <a:latin typeface="Cambria Math" pitchFamily="34" charset="0"/>
                                <a:ea typeface="Cambria Math" pitchFamily="34" charset="-122"/>
                                <a:cs typeface="Cambria Math" pitchFamily="34" charset="-120"/>
                              </a:rPr>
                              <m:t>2</m:t>
                            </m:r>
                          </m:sup>
                        </m:sSubSup>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𝐺𝑀</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2</m:t>
                            </m:r>
                          </m:sub>
                        </m:sSub>
                      </m:num>
                      <m:den>
                        <m:r>
                          <a:rPr lang="en-US" altLang="zh-CN" sz="1800" b="0" i="0">
                            <a:solidFill>
                              <a:srgbClr val="000000"/>
                            </a:solidFill>
                            <a:latin typeface="Cambria Math" pitchFamily="34" charset="0"/>
                            <a:ea typeface="Cambria Math" pitchFamily="34" charset="-122"/>
                            <a:cs typeface="Cambria Math" pitchFamily="34" charset="-120"/>
                          </a:rPr>
                          <m:t>𝑟</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m:t>
                            </m:r>
                          </m:e>
                          <m:sub>
                            <m:r>
                              <a:rPr lang="en-US" altLang="zh-CN" sz="1800" b="0" i="0">
                                <a:solidFill>
                                  <a:srgbClr val="000000"/>
                                </a:solidFill>
                                <a:latin typeface="Cambria Math" pitchFamily="34" charset="0"/>
                                <a:ea typeface="Cambria Math" pitchFamily="34" charset="-122"/>
                                <a:cs typeface="Cambria Math" pitchFamily="34" charset="-120"/>
                              </a:rPr>
                              <m:t>2</m:t>
                            </m:r>
                          </m:sub>
                          <m:sup>
                            <m:r>
                              <a:rPr lang="en-US" altLang="zh-CN" sz="1800" b="0" i="0">
                                <a:solidFill>
                                  <a:srgbClr val="000000"/>
                                </a:solidFill>
                                <a:latin typeface="Cambria Math" pitchFamily="34" charset="0"/>
                                <a:ea typeface="Cambria Math" pitchFamily="34" charset="-122"/>
                                <a:cs typeface="Cambria Math" pitchFamily="34" charset="-120"/>
                              </a:rPr>
                              <m:t>2</m:t>
                            </m:r>
                          </m:sup>
                        </m:sSubSup>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5000"/>
                  </a:lnSpc>
                </a:pPr>
                <a:r>
                  <a:rPr lang="en-US" altLang="zh-CN" sz="1800" b="0" i="0">
                    <a:solidFill>
                      <a:srgbClr val="000000"/>
                    </a:solidFill>
                    <a:latin typeface="微软雅黑" pitchFamily="34" charset="0"/>
                    <a:ea typeface="微软雅黑" pitchFamily="34" charset="-122"/>
                    <a:cs typeface="微软雅黑" pitchFamily="34" charset="-120"/>
                  </a:rPr>
                  <a:t>根据开普勒第三定律有</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2</m:t>
                                    </m:r>
                                  </m:sub>
                                </m:sSub>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3</m:t>
                            </m:r>
                          </m:sup>
                        </m:sSup>
                      </m:num>
                      <m:den>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𝑃</m:t>
                            </m:r>
                          </m:sub>
                          <m:sup>
                            <m:r>
                              <a:rPr lang="en-US" altLang="zh-CN" sz="1800" b="0" i="0">
                                <a:solidFill>
                                  <a:srgbClr val="000000"/>
                                </a:solidFill>
                                <a:latin typeface="Cambria Math" pitchFamily="34" charset="0"/>
                                <a:ea typeface="Cambria Math" pitchFamily="34" charset="-122"/>
                                <a:cs typeface="Cambria Math" pitchFamily="34" charset="-120"/>
                              </a:rPr>
                              <m:t>2</m:t>
                            </m:r>
                          </m:sup>
                        </m:sSubSup>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𝑟</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𝑟</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m:t>
                                    </m:r>
                                  </m:e>
                                  <m:sub>
                                    <m:r>
                                      <a:rPr lang="en-US" altLang="zh-CN" sz="1800" b="0" i="0">
                                        <a:solidFill>
                                          <a:srgbClr val="000000"/>
                                        </a:solidFill>
                                        <a:latin typeface="Cambria Math" pitchFamily="34" charset="0"/>
                                        <a:ea typeface="Cambria Math" pitchFamily="34" charset="-122"/>
                                        <a:cs typeface="Cambria Math" pitchFamily="34" charset="-120"/>
                                      </a:rPr>
                                      <m:t>2</m:t>
                                    </m:r>
                                  </m:sub>
                                </m:sSub>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3</m:t>
                            </m:r>
                          </m:sup>
                        </m:sSup>
                      </m:num>
                      <m:den>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𝑄</m:t>
                            </m:r>
                          </m:sub>
                          <m:sup>
                            <m:r>
                              <a:rPr lang="en-US" altLang="zh-CN" sz="1800" b="0" i="0">
                                <a:solidFill>
                                  <a:srgbClr val="000000"/>
                                </a:solidFill>
                                <a:latin typeface="Cambria Math" pitchFamily="34" charset="0"/>
                                <a:ea typeface="Cambria Math" pitchFamily="34" charset="-122"/>
                                <a:cs typeface="Cambria Math" pitchFamily="34" charset="-120"/>
                              </a:rPr>
                              <m:t>2</m:t>
                            </m:r>
                          </m:sup>
                        </m:sSubSup>
                      </m:den>
                    </m:f>
                  </m:oMath>
                </a14:m>
                <a:r>
                  <a:rPr lang="en-US" altLang="zh-CN" sz="1800" b="0" i="0" dirty="0">
                    <a:solidFill>
                      <a:srgbClr val="000000"/>
                    </a:solidFill>
                    <a:latin typeface="微软雅黑" pitchFamily="34" charset="0"/>
                    <a:ea typeface="微软雅黑" pitchFamily="34" charset="-122"/>
                    <a:cs typeface="微软雅黑" pitchFamily="34" charset="-120"/>
                  </a:rPr>
                  <a:t>，联立解得</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1</m:t>
                            </m:r>
                          </m:sub>
                        </m:sSub>
                      </m:num>
                      <m:den>
                        <m:r>
                          <a:rPr lang="en-US" altLang="zh-CN" sz="1800" b="0" i="0">
                            <a:solidFill>
                              <a:srgbClr val="000000"/>
                            </a:solidFill>
                            <a:latin typeface="Cambria Math" pitchFamily="34" charset="0"/>
                            <a:ea typeface="Cambria Math" pitchFamily="34" charset="-122"/>
                            <a:cs typeface="Cambria Math" pitchFamily="34" charset="-120"/>
                          </a:rPr>
                          <m:t>𝑟</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m:t>
                            </m:r>
                          </m:e>
                          <m:sub>
                            <m:r>
                              <a:rPr lang="en-US" altLang="zh-CN" sz="1800" b="0" i="0">
                                <a:solidFill>
                                  <a:srgbClr val="000000"/>
                                </a:solidFill>
                                <a:latin typeface="Cambria Math" pitchFamily="34" charset="0"/>
                                <a:ea typeface="Cambria Math" pitchFamily="34" charset="-122"/>
                                <a:cs typeface="Cambria Math" pitchFamily="34" charset="-120"/>
                              </a:rPr>
                              <m:t>1</m:t>
                            </m:r>
                          </m:sub>
                        </m:sSub>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num>
                      <m:den>
                        <m:r>
                          <a:rPr lang="en-US" altLang="zh-CN" sz="1800" b="0" i="0">
                            <a:solidFill>
                              <a:srgbClr val="000000"/>
                            </a:solidFill>
                            <a:latin typeface="Cambria Math" pitchFamily="34" charset="0"/>
                            <a:ea typeface="Cambria Math" pitchFamily="34" charset="-122"/>
                            <a:cs typeface="Cambria Math" pitchFamily="34" charset="-120"/>
                          </a:rPr>
                          <m:t>3</m:t>
                        </m:r>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1</m:t>
                            </m:r>
                          </m:sub>
                        </m:sSub>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2</m:t>
                            </m:r>
                          </m:sub>
                        </m:sSub>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32</m:t>
                        </m:r>
                      </m:num>
                      <m:den>
                        <m:r>
                          <a:rPr lang="en-US" altLang="zh-CN" sz="1800" b="0" i="0">
                            <a:solidFill>
                              <a:srgbClr val="000000"/>
                            </a:solidFill>
                            <a:latin typeface="Cambria Math" pitchFamily="34" charset="0"/>
                            <a:ea typeface="Cambria Math" pitchFamily="34" charset="-122"/>
                            <a:cs typeface="Cambria Math" pitchFamily="34" charset="-120"/>
                          </a:rPr>
                          <m:t>81</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，故B错误，C正确</a:t>
                </a:r>
                <a:r>
                  <a:rPr lang="en-US" altLang="zh-CN" sz="1800" b="0" i="0">
                    <a:solidFill>
                      <a:srgbClr val="000000"/>
                    </a:solidFill>
                    <a:latin typeface="微软雅黑" pitchFamily="34" charset="0"/>
                    <a:ea typeface="微软雅黑" pitchFamily="34" charset="-122"/>
                    <a:cs typeface="微软雅黑" pitchFamily="34" charset="-120"/>
                  </a:rPr>
                  <a:t>；根据</a:t>
                </a:r>
              </a:p>
              <a:p>
                <a:pPr latinLnBrk="1">
                  <a:lnSpc>
                    <a:spcPts val="43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𝐺</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𝑀𝑚</m:t>
                        </m:r>
                      </m:num>
                      <m:den>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𝑟</m:t>
                            </m:r>
                          </m:e>
                          <m:sup>
                            <m:r>
                              <a:rPr lang="en-US" altLang="zh-CN" b="0" i="0">
                                <a:solidFill>
                                  <a:srgbClr val="000000"/>
                                </a:solidFill>
                                <a:latin typeface="Cambria Math" pitchFamily="34" charset="0"/>
                                <a:ea typeface="Cambria Math" pitchFamily="34" charset="-122"/>
                                <a:cs typeface="Cambria Math" pitchFamily="34" charset="-120"/>
                              </a:rPr>
                              <m:t>2</m:t>
                            </m:r>
                          </m:sup>
                        </m:sSup>
                      </m:den>
                    </m:f>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𝑚𝑎</m:t>
                    </m:r>
                  </m:oMath>
                </a14:m>
                <a:r>
                  <a:rPr lang="zh-CN" altLang="en-US" b="0" i="0" kern="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𝑎</m:t>
                    </m:r>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𝐺𝑀</m:t>
                        </m:r>
                      </m:num>
                      <m:den>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𝑟</m:t>
                            </m:r>
                          </m:e>
                          <m:sup>
                            <m:r>
                              <a:rPr lang="en-US" altLang="zh-CN" b="0" i="0">
                                <a:solidFill>
                                  <a:srgbClr val="000000"/>
                                </a:solidFill>
                                <a:latin typeface="Cambria Math" pitchFamily="34" charset="0"/>
                                <a:ea typeface="Cambria Math" pitchFamily="34" charset="-122"/>
                                <a:cs typeface="Cambria Math" pitchFamily="34" charset="-120"/>
                              </a:rPr>
                              <m:t>2</m:t>
                            </m:r>
                          </m:sup>
                        </m:sSup>
                      </m:den>
                    </m:f>
                  </m:oMath>
                </a14:m>
                <a:r>
                  <a:rPr lang="en-US" altLang="zh-CN" b="0" i="0" dirty="0">
                    <a:solidFill>
                      <a:srgbClr val="000000"/>
                    </a:solidFill>
                    <a:latin typeface="微软雅黑" pitchFamily="34" charset="0"/>
                    <a:ea typeface="微软雅黑" pitchFamily="34" charset="-122"/>
                    <a:cs typeface="微软雅黑" pitchFamily="34" charset="-120"/>
                  </a:rPr>
                  <a:t>，可得</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𝑃</m:t>
                    </m:r>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𝑄</m:t>
                    </m:r>
                  </m:oMath>
                </a14:m>
                <a:r>
                  <a:rPr lang="en-US" altLang="zh-CN" b="0" i="0" dirty="0">
                    <a:solidFill>
                      <a:srgbClr val="000000"/>
                    </a:solidFill>
                    <a:latin typeface="微软雅黑" pitchFamily="34" charset="0"/>
                    <a:ea typeface="微软雅黑" pitchFamily="34" charset="-122"/>
                    <a:cs typeface="微软雅黑" pitchFamily="34" charset="-120"/>
                  </a:rPr>
                  <a:t>在离行星最近位置处的加速度大小之比为</a:t>
                </a:r>
                <a14:m>
                  <m:oMath xmlns:m="http://schemas.openxmlformats.org/officeDocument/2006/math">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𝑎</m:t>
                            </m:r>
                          </m:e>
                          <m:sub>
                            <m:r>
                              <a:rPr lang="en-US" altLang="zh-CN" b="0" i="0">
                                <a:solidFill>
                                  <a:srgbClr val="000000"/>
                                </a:solidFill>
                                <a:latin typeface="Cambria Math" pitchFamily="34" charset="0"/>
                                <a:ea typeface="Cambria Math" pitchFamily="34" charset="-122"/>
                                <a:cs typeface="Cambria Math" pitchFamily="34" charset="-120"/>
                              </a:rPr>
                              <m:t>𝑃</m:t>
                            </m:r>
                          </m:sub>
                        </m:sSub>
                      </m:num>
                      <m:den>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𝑎</m:t>
                            </m:r>
                          </m:e>
                          <m:sub>
                            <m:r>
                              <a:rPr lang="en-US" altLang="zh-CN" b="0" i="0">
                                <a:solidFill>
                                  <a:srgbClr val="000000"/>
                                </a:solidFill>
                                <a:latin typeface="Cambria Math" pitchFamily="34" charset="0"/>
                                <a:ea typeface="Cambria Math" pitchFamily="34" charset="-122"/>
                                <a:cs typeface="Cambria Math" pitchFamily="34" charset="-120"/>
                              </a:rPr>
                              <m:t>𝑄</m:t>
                            </m:r>
                          </m:sub>
                        </m:sSub>
                      </m:den>
                    </m:f>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𝑟</m:t>
                        </m:r>
                        <m:sSubSup>
                          <m:sSubSupPr>
                            <m:ctrlPr>
                              <a:rPr lang="en-US" altLang="zh-CN"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m:t>
                            </m:r>
                          </m:e>
                          <m:sub>
                            <m:r>
                              <a:rPr lang="en-US" altLang="zh-CN" b="0" i="0">
                                <a:solidFill>
                                  <a:srgbClr val="000000"/>
                                </a:solidFill>
                                <a:latin typeface="Cambria Math" pitchFamily="34" charset="0"/>
                                <a:ea typeface="Cambria Math" pitchFamily="34" charset="-122"/>
                                <a:cs typeface="Cambria Math" pitchFamily="34" charset="-120"/>
                              </a:rPr>
                              <m:t>1</m:t>
                            </m:r>
                          </m:sub>
                          <m:sup>
                            <m:r>
                              <a:rPr lang="en-US" altLang="zh-CN" b="0" i="0">
                                <a:solidFill>
                                  <a:srgbClr val="000000"/>
                                </a:solidFill>
                                <a:latin typeface="Cambria Math" pitchFamily="34" charset="0"/>
                                <a:ea typeface="Cambria Math" pitchFamily="34" charset="-122"/>
                                <a:cs typeface="Cambria Math" pitchFamily="34" charset="-120"/>
                              </a:rPr>
                              <m:t>2</m:t>
                            </m:r>
                          </m:sup>
                        </m:sSubSup>
                      </m:num>
                      <m:den>
                        <m:sSubSup>
                          <m:sSubSupPr>
                            <m:ctrlPr>
                              <a:rPr lang="en-US" altLang="zh-CN"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𝑟</m:t>
                            </m:r>
                          </m:e>
                          <m:sub>
                            <m:r>
                              <a:rPr lang="en-US" altLang="zh-CN" b="0" i="0">
                                <a:solidFill>
                                  <a:srgbClr val="000000"/>
                                </a:solidFill>
                                <a:latin typeface="Cambria Math" pitchFamily="34" charset="0"/>
                                <a:ea typeface="Cambria Math" pitchFamily="34" charset="-122"/>
                                <a:cs typeface="Cambria Math" pitchFamily="34" charset="-120"/>
                              </a:rPr>
                              <m:t>1</m:t>
                            </m:r>
                          </m:sub>
                          <m:sup>
                            <m:r>
                              <a:rPr lang="en-US" altLang="zh-CN" b="0" i="0">
                                <a:solidFill>
                                  <a:srgbClr val="000000"/>
                                </a:solidFill>
                                <a:latin typeface="Cambria Math" pitchFamily="34" charset="0"/>
                                <a:ea typeface="Cambria Math" pitchFamily="34" charset="-122"/>
                                <a:cs typeface="Cambria Math" pitchFamily="34" charset="-120"/>
                              </a:rPr>
                              <m:t>2</m:t>
                            </m:r>
                          </m:sup>
                        </m:sSubSup>
                      </m:den>
                    </m:f>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9</m:t>
                        </m:r>
                      </m:num>
                      <m:den>
                        <m:r>
                          <a:rPr lang="en-US" altLang="zh-CN" b="0" i="0">
                            <a:solidFill>
                              <a:srgbClr val="00000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，故D错误.</a:t>
                </a:r>
                <a:endParaRPr lang="en-US" altLang="zh-CN" dirty="0"/>
              </a:p>
            </p:txBody>
          </p:sp>
        </mc:Choice>
        <mc:Fallback>
          <p:sp>
            <p:nvSpPr>
              <p:cNvPr id="2" name="QC_3_AS.16_1#c9b2c6cf1?vop=1&amp;pid=148097ea3&amp;color=0,0,0&amp;bt=1&amp;bbb=1&amp;hb=1"/>
              <p:cNvSpPr>
                <a:spLocks noRot="1" noChangeAspect="1" noMove="1" noResize="1" noEditPoints="1" noAdjustHandles="1" noChangeArrowheads="1" noChangeShapeType="1" noTextEdit="1"/>
              </p:cNvSpPr>
              <p:nvPr/>
            </p:nvSpPr>
            <p:spPr>
              <a:xfrm>
                <a:off x="832104" y="1512000"/>
                <a:ext cx="10533888" cy="2578100"/>
              </a:xfrm>
              <a:prstGeom prst="rect">
                <a:avLst/>
              </a:prstGeom>
              <a:blipFill>
                <a:blip r:embed="rId3"/>
                <a:stretch>
                  <a:fillRect l="-1389" r="-2951" b="-946"/>
                </a:stretch>
              </a:blipFill>
              <a:ln/>
            </p:spPr>
            <p:txBody>
              <a:bodyPr/>
              <a:lstStyle/>
              <a:p>
                <a:r>
                  <a:rPr lang="zh-CN" altLang="en-US">
                    <a:noFill/>
                  </a:rPr>
                  <a:t> </a:t>
                </a:r>
              </a:p>
            </p:txBody>
          </p:sp>
        </mc:Fallback>
      </mc:AlternateContent>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148097ea3.fixed?pid=e5fa3affa&amp;color=255,240,0&amp;bbb=1"/>
          <p:cNvSpPr/>
          <p:nvPr/>
        </p:nvSpPr>
        <p:spPr>
          <a:xfrm>
            <a:off x="0" y="1618488"/>
            <a:ext cx="12188952" cy="896112"/>
          </a:xfrm>
          <a:prstGeom prst="rect">
            <a:avLst/>
          </a:prstGeom>
          <a:noFill/>
          <a:ln/>
        </p:spPr>
        <p:txBody>
          <a:bodyPr wrap="none" lIns="0" tIns="0" rIns="0" bIns="0" rtlCol="0" anchor="ctr"/>
          <a:lstStyle/>
          <a:p>
            <a:pPr algn="ctr" latinLnBrk="1">
              <a:lnSpc>
                <a:spcPts val="5400"/>
              </a:lnSpc>
            </a:pPr>
            <a:r>
              <a:rPr lang="en-US" altLang="zh-CN" sz="4400" b="1" i="0" dirty="0">
                <a:solidFill>
                  <a:srgbClr val="FFF000"/>
                </a:solidFill>
                <a:latin typeface="微软雅黑" pitchFamily="34" charset="0"/>
                <a:ea typeface="微软雅黑" pitchFamily="34" charset="-122"/>
                <a:cs typeface="微软雅黑" pitchFamily="34" charset="-120"/>
              </a:rPr>
              <a:t>第七章</a:t>
            </a:r>
            <a:r>
              <a:rPr lang="en-US" altLang="zh-CN" sz="4400" b="1" i="0" dirty="0">
                <a:solidFill>
                  <a:srgbClr val="FFF000"/>
                </a:solidFill>
                <a:latin typeface="SimSun" pitchFamily="34" charset="0"/>
                <a:ea typeface="SimSun" pitchFamily="34" charset="-122"/>
                <a:cs typeface="SimSun" pitchFamily="34" charset="-120"/>
              </a:rPr>
              <a:t> </a:t>
            </a:r>
            <a:r>
              <a:rPr lang="en-US" altLang="zh-CN" sz="4400" b="1" i="0" dirty="0">
                <a:solidFill>
                  <a:srgbClr val="FFF000"/>
                </a:solidFill>
                <a:latin typeface="微软雅黑" pitchFamily="34" charset="0"/>
                <a:ea typeface="微软雅黑" pitchFamily="34" charset="-122"/>
                <a:cs typeface="微软雅黑" pitchFamily="34" charset="-120"/>
              </a:rPr>
              <a:t>万有引力与宇宙航行</a:t>
            </a:r>
            <a:endParaRPr lang="en-US" altLang="zh-CN" sz="4400" dirty="0"/>
          </a:p>
        </p:txBody>
      </p:sp>
      <p:sp>
        <p:nvSpPr>
          <p:cNvPr id="3" name="C_2_BD#148097ea3.fixed?pid=e5fa3affa&amp;color=255,255,255&amp;bbb=1"/>
          <p:cNvSpPr/>
          <p:nvPr/>
        </p:nvSpPr>
        <p:spPr>
          <a:xfrm>
            <a:off x="0" y="2880360"/>
            <a:ext cx="12188952" cy="649224"/>
          </a:xfrm>
          <a:prstGeom prst="rect">
            <a:avLst/>
          </a:prstGeom>
          <a:noFill/>
          <a:ln/>
        </p:spPr>
        <p:txBody>
          <a:bodyPr wrap="none" lIns="0" tIns="0" rIns="0" bIns="0" rtlCol="0" anchor="ctr"/>
          <a:lstStyle/>
          <a:p>
            <a:pPr algn="ctr" latinLnBrk="1">
              <a:lnSpc>
                <a:spcPts val="3900"/>
              </a:lnSpc>
            </a:pPr>
            <a:r>
              <a:rPr lang="en-US" altLang="zh-CN" sz="3200" b="0" i="0" dirty="0">
                <a:solidFill>
                  <a:srgbClr val="FFFFFF"/>
                </a:solidFill>
                <a:latin typeface="微软雅黑" pitchFamily="34" charset="0"/>
                <a:ea typeface="微软雅黑" pitchFamily="34" charset="-122"/>
                <a:cs typeface="微软雅黑" pitchFamily="34" charset="-120"/>
              </a:rPr>
              <a:t>素养上分</a:t>
            </a:r>
            <a:endParaRPr lang="en-US" altLang="zh-CN" sz="3200"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BD.1_1#320fd1334?vop=1&amp;pid=148097ea3&amp;color=0,0,0&amp;bt=1&amp;bbb=1&amp;hb=1"/>
              <p:cNvSpPr/>
              <p:nvPr/>
            </p:nvSpPr>
            <p:spPr>
              <a:xfrm>
                <a:off x="832104" y="1512000"/>
                <a:ext cx="10533888"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微软雅黑" pitchFamily="34" charset="0"/>
                    <a:ea typeface="微软雅黑" pitchFamily="34" charset="-122"/>
                    <a:cs typeface="微软雅黑" pitchFamily="34" charset="-120"/>
                  </a:rPr>
                  <a:t>新情境</a:t>
                </a:r>
                <a:r>
                  <a:rPr lang="en-US" altLang="zh-CN" sz="1800" b="1"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微软雅黑" pitchFamily="34" charset="0"/>
                    <a:ea typeface="微软雅黑" pitchFamily="34" charset="-122"/>
                    <a:cs typeface="微软雅黑" pitchFamily="34" charset="-120"/>
                  </a:rPr>
                  <a:t>史瓦西半径</a:t>
                </a:r>
                <a:r>
                  <a:rPr lang="en-US" altLang="zh-CN" sz="1800" b="1"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史瓦西半径是任何有质量的物质都存在的一个临界半径，该半径的含义是</a:t>
                </a:r>
                <a:r>
                  <a:rPr lang="en-US" altLang="zh-CN" sz="1800" b="0" i="0">
                    <a:solidFill>
                      <a:srgbClr val="000000"/>
                    </a:solidFill>
                    <a:latin typeface="微软雅黑" pitchFamily="34" charset="0"/>
                    <a:ea typeface="微软雅黑" pitchFamily="34" charset="-122"/>
                    <a:cs typeface="微软雅黑" pitchFamily="34" charset="-120"/>
                  </a:rPr>
                  <a:t>：该物</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质被压缩成此半径的球体时</a:t>
                </a:r>
                <a:r>
                  <a:rPr lang="en-US" altLang="zh-CN" sz="1800" b="0" i="0" dirty="0">
                    <a:solidFill>
                      <a:srgbClr val="000000"/>
                    </a:solidFill>
                    <a:latin typeface="微软雅黑" pitchFamily="34" charset="0"/>
                    <a:ea typeface="微软雅黑" pitchFamily="34" charset="-122"/>
                    <a:cs typeface="微软雅黑" pitchFamily="34" charset="-120"/>
                  </a:rPr>
                  <a:t>，就成为一个黑洞，即它的逃逸速度等于光速</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𝑐</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.已知某星球的逃逸速度为其第</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一宇宙速度的</a:t>
                </a:r>
                <a14:m>
                  <m:oMath xmlns:m="http://schemas.openxmlformats.org/officeDocument/2006/math">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2</m:t>
                        </m:r>
                      </m:e>
                    </m:rad>
                  </m:oMath>
                </a14:m>
                <a:r>
                  <a:rPr lang="en-US" altLang="zh-CN" sz="1800" b="0" i="0" dirty="0">
                    <a:solidFill>
                      <a:srgbClr val="000000"/>
                    </a:solidFill>
                    <a:latin typeface="微软雅黑" pitchFamily="34" charset="0"/>
                    <a:ea typeface="微软雅黑" pitchFamily="34" charset="-122"/>
                    <a:cs typeface="微软雅黑" pitchFamily="34" charset="-120"/>
                  </a:rPr>
                  <a:t>倍，该星球半径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𝑅</m:t>
                    </m:r>
                    <m:r>
                      <a:rPr lang="en-US" altLang="zh-CN" sz="1800" b="0" i="0">
                        <a:solidFill>
                          <a:srgbClr val="000000"/>
                        </a:solidFill>
                        <a:latin typeface="Cambria Math" pitchFamily="34" charset="0"/>
                        <a:ea typeface="Cambria Math" pitchFamily="34" charset="-122"/>
                        <a:cs typeface="Cambria Math" pitchFamily="34" charset="-120"/>
                      </a:rPr>
                      <m:t>=6</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400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km</m:t>
                    </m:r>
                  </m:oMath>
                </a14:m>
                <a:r>
                  <a:rPr lang="en-US" altLang="zh-CN" sz="1800" b="0" i="0" dirty="0">
                    <a:solidFill>
                      <a:srgbClr val="000000"/>
                    </a:solidFill>
                    <a:latin typeface="微软雅黑" pitchFamily="34" charset="0"/>
                    <a:ea typeface="微软雅黑" pitchFamily="34" charset="-122"/>
                    <a:cs typeface="微软雅黑" pitchFamily="34" charset="-120"/>
                  </a:rPr>
                  <a:t>，表面重力加速度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𝑔</m:t>
                    </m:r>
                  </m:oMath>
                </a14:m>
                <a:r>
                  <a:rPr lang="en-US" altLang="zh-CN" sz="1800" b="0" i="0" dirty="0">
                    <a:solidFill>
                      <a:srgbClr val="000000"/>
                    </a:solidFill>
                    <a:latin typeface="微软雅黑" pitchFamily="34" charset="0"/>
                    <a:ea typeface="微软雅黑" pitchFamily="34" charset="-122"/>
                    <a:cs typeface="微软雅黑" pitchFamily="34" charset="-120"/>
                  </a:rPr>
                  <a:t>取</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s</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，光速</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𝑐</m:t>
                    </m:r>
                    <m:r>
                      <a:rPr lang="en-US" altLang="zh-CN" sz="1800" b="0" i="0">
                        <a:solidFill>
                          <a:srgbClr val="000000"/>
                        </a:solidFill>
                        <a:latin typeface="Cambria Math" pitchFamily="34" charset="0"/>
                        <a:ea typeface="Cambria Math" pitchFamily="34" charset="-122"/>
                        <a:cs typeface="Cambria Math" pitchFamily="34" charset="-120"/>
                      </a:rPr>
                      <m:t>=3×</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10</m:t>
                        </m:r>
                      </m:e>
                      <m:sup>
                        <m:r>
                          <a:rPr lang="en-US" altLang="zh-CN" sz="1800" b="0" i="0">
                            <a:solidFill>
                              <a:srgbClr val="000000"/>
                            </a:solidFill>
                            <a:latin typeface="Cambria Math" pitchFamily="34" charset="0"/>
                            <a:ea typeface="Cambria Math" pitchFamily="34" charset="-122"/>
                            <a:cs typeface="Cambria Math" pitchFamily="34" charset="-120"/>
                          </a:rPr>
                          <m:t>8</m:t>
                        </m:r>
                      </m:sup>
                    </m:sSup>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，不</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考虑星球的自转</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则该星球的史瓦西半径约为(</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3_BD.1_1#320fd1334?vop=1&amp;pid=148097ea3&amp;color=0,0,0&amp;bt=1&amp;bbb=1&amp;hb=1"/>
              <p:cNvSpPr>
                <a:spLocks noRot="1" noChangeAspect="1" noMove="1" noResize="1" noEditPoints="1" noAdjustHandles="1" noChangeArrowheads="1" noChangeShapeType="1" noTextEdit="1"/>
              </p:cNvSpPr>
              <p:nvPr/>
            </p:nvSpPr>
            <p:spPr>
              <a:xfrm>
                <a:off x="832104" y="1512000"/>
                <a:ext cx="10533888" cy="1608455"/>
              </a:xfrm>
              <a:prstGeom prst="rect">
                <a:avLst/>
              </a:prstGeom>
              <a:blipFill>
                <a:blip r:embed="rId3"/>
                <a:stretch>
                  <a:fillRect l="-1389" r="-752" b="-9091"/>
                </a:stretch>
              </a:blipFill>
              <a:ln/>
            </p:spPr>
            <p:txBody>
              <a:bodyPr/>
              <a:lstStyle/>
              <a:p>
                <a:r>
                  <a:rPr lang="zh-CN" altLang="en-US">
                    <a:noFill/>
                  </a:rPr>
                  <a:t> </a:t>
                </a:r>
              </a:p>
            </p:txBody>
          </p:sp>
        </mc:Fallback>
      </mc:AlternateContent>
      <p:sp>
        <p:nvSpPr>
          <p:cNvPr id="3" name="QC_3_AN.2_1#320fd1334.bracket?vop=1&amp;pid=148097ea3&amp;color=0,0,0&amp;vpa=1"/>
          <p:cNvSpPr/>
          <p:nvPr/>
        </p:nvSpPr>
        <p:spPr>
          <a:xfrm>
            <a:off x="5587460" y="27559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B</a:t>
            </a:r>
            <a:endParaRPr lang="en-US" altLang="zh-CN" dirty="0"/>
          </a:p>
        </p:txBody>
      </p:sp>
      <mc:AlternateContent xmlns:mc="http://schemas.openxmlformats.org/markup-compatibility/2006">
        <mc:Choice xmlns:a14="http://schemas.microsoft.com/office/drawing/2010/main" Requires="a14">
          <p:sp>
            <p:nvSpPr>
              <p:cNvPr id="4" name="QC_3_BD.1_2#320fd1334.choices?vop=1&amp;pid=148097ea3&amp;color=0,0,0&amp;bbb=1"/>
              <p:cNvSpPr/>
              <p:nvPr/>
            </p:nvSpPr>
            <p:spPr>
              <a:xfrm>
                <a:off x="832104" y="3163698"/>
                <a:ext cx="10533888" cy="356235"/>
              </a:xfrm>
              <a:prstGeom prst="rect">
                <a:avLst/>
              </a:prstGeom>
              <a:noFill/>
              <a:ln/>
            </p:spPr>
            <p:txBody>
              <a:bodyPr wrap="none" lIns="0" tIns="0" rIns="0" bIns="0" rtlCol="0" anchor="t"/>
              <a:lstStyle/>
              <a:p>
                <a:pPr latinLnBrk="1">
                  <a:lnSpc>
                    <a:spcPts val="3200"/>
                  </a:lnSpc>
                  <a:tabLst>
                    <a:tab pos="2801747" algn="l"/>
                    <a:tab pos="5565394" algn="l"/>
                    <a:tab pos="8151241"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6</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9</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6</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9</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4" name="QC_3_BD.1_2#320fd1334.choices?vop=1&amp;pid=148097ea3&amp;color=0,0,0&amp;bbb=1"/>
              <p:cNvSpPr>
                <a:spLocks noRot="1" noChangeAspect="1" noMove="1" noResize="1" noEditPoints="1" noAdjustHandles="1" noChangeArrowheads="1" noChangeShapeType="1" noTextEdit="1"/>
              </p:cNvSpPr>
              <p:nvPr/>
            </p:nvSpPr>
            <p:spPr>
              <a:xfrm>
                <a:off x="832104" y="3163698"/>
                <a:ext cx="10533888" cy="356235"/>
              </a:xfrm>
              <a:prstGeom prst="rect">
                <a:avLst/>
              </a:prstGeom>
              <a:blipFill>
                <a:blip r:embed="rId4"/>
                <a:stretch>
                  <a:fillRect l="-1389" b="-41379"/>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3_AS.3_1#320fd1334?vop=1&amp;pid=148097ea3&amp;color=0,0,0&amp;bbb=1&amp;hb=1"/>
              <p:cNvSpPr/>
              <p:nvPr/>
            </p:nvSpPr>
            <p:spPr>
              <a:xfrm>
                <a:off x="832104" y="3524315"/>
                <a:ext cx="10533888" cy="1030859"/>
              </a:xfrm>
              <a:prstGeom prst="rect">
                <a:avLst/>
              </a:prstGeom>
              <a:noFill/>
              <a:ln/>
            </p:spPr>
            <p:txBody>
              <a:bodyPr wrap="none" lIns="0" tIns="0" rIns="0" bIns="0" rtlCol="0" anchor="t"/>
              <a:lstStyle/>
              <a:p>
                <a:pPr algn="l" latinLnBrk="1">
                  <a:lnSpc>
                    <a:spcPts val="4500"/>
                  </a:lnSpc>
                </a:pPr>
                <a:r>
                  <a:rPr lang="en-US" altLang="zh-CN" sz="1800" b="0" i="0" dirty="0">
                    <a:solidFill>
                      <a:srgbClr val="000000"/>
                    </a:solidFill>
                    <a:latin typeface="微软雅黑" pitchFamily="34" charset="0"/>
                    <a:ea typeface="微软雅黑" pitchFamily="34" charset="-122"/>
                    <a:cs typeface="微软雅黑" pitchFamily="34" charset="-120"/>
                  </a:rPr>
                  <a:t>【解析】对该星球，有</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𝐺𝑀𝑚</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𝑟</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𝑐</m:t>
                                </m:r>
                              </m:num>
                              <m:den>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2</m:t>
                                    </m:r>
                                  </m:e>
                                </m:rad>
                              </m:den>
                            </m:f>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𝑟</m:t>
                        </m:r>
                      </m:den>
                    </m:f>
                  </m:oMath>
                </a14:m>
                <a:r>
                  <a:rPr lang="en-US" altLang="zh-CN" sz="1800" b="0" i="0" dirty="0">
                    <a:solidFill>
                      <a:srgbClr val="000000"/>
                    </a:solidFill>
                    <a:latin typeface="微软雅黑" pitchFamily="34" charset="0"/>
                    <a:ea typeface="微软雅黑" pitchFamily="34" charset="-122"/>
                    <a:cs typeface="微软雅黑" pitchFamily="34" charset="-120"/>
                  </a:rPr>
                  <a:t>，且由黄金代换公式，有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𝐺𝑀</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𝑔</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𝑅</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，联立得史瓦西半径</a:t>
                </a:r>
              </a:p>
              <a:p>
                <a:pPr latinLnBrk="1">
                  <a:lnSpc>
                    <a:spcPts val="37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𝑟</m:t>
                    </m:r>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2</m:t>
                        </m:r>
                        <m:r>
                          <a:rPr lang="en-US" altLang="zh-CN" b="0" i="0">
                            <a:solidFill>
                              <a:srgbClr val="000000"/>
                            </a:solidFill>
                            <a:latin typeface="Cambria Math" pitchFamily="34" charset="0"/>
                            <a:ea typeface="Cambria Math" pitchFamily="34" charset="-122"/>
                            <a:cs typeface="Cambria Math" pitchFamily="34" charset="-120"/>
                          </a:rPr>
                          <m:t>𝑔</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𝑅</m:t>
                            </m:r>
                          </m:e>
                          <m:sup>
                            <m:r>
                              <a:rPr lang="en-US" altLang="zh-CN" b="0" i="0">
                                <a:solidFill>
                                  <a:srgbClr val="000000"/>
                                </a:solidFill>
                                <a:latin typeface="Cambria Math" pitchFamily="34" charset="0"/>
                                <a:ea typeface="Cambria Math" pitchFamily="34" charset="-122"/>
                                <a:cs typeface="Cambria Math" pitchFamily="34" charset="-120"/>
                              </a:rPr>
                              <m:t>2</m:t>
                            </m:r>
                          </m:sup>
                        </m:sSup>
                      </m:num>
                      <m:den>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𝑐</m:t>
                            </m:r>
                          </m:e>
                          <m:sup>
                            <m:r>
                              <a:rPr lang="en-US" altLang="zh-CN" b="0" i="0">
                                <a:solidFill>
                                  <a:srgbClr val="000000"/>
                                </a:solidFill>
                                <a:latin typeface="Cambria Math" pitchFamily="34" charset="0"/>
                                <a:ea typeface="Cambria Math" pitchFamily="34" charset="-122"/>
                                <a:cs typeface="Cambria Math" pitchFamily="34" charset="-120"/>
                              </a:rPr>
                              <m:t>2</m:t>
                            </m:r>
                          </m:sup>
                        </m:sSup>
                      </m:den>
                    </m:f>
                    <m:r>
                      <a:rPr lang="en-US" altLang="zh-CN" b="0" i="0">
                        <a:solidFill>
                          <a:srgbClr val="000000"/>
                        </a:solidFill>
                        <a:latin typeface="Cambria Math" pitchFamily="34" charset="0"/>
                        <a:ea typeface="Cambria Math" pitchFamily="34" charset="-122"/>
                        <a:cs typeface="Cambria Math" pitchFamily="34" charset="-120"/>
                      </a:rPr>
                      <m:t>≈9×</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10</m:t>
                        </m:r>
                      </m:e>
                      <m:sup>
                        <m:r>
                          <a:rPr lang="en-US" altLang="zh-CN" b="0" i="0">
                            <a:solidFill>
                              <a:srgbClr val="000000"/>
                            </a:solidFill>
                            <a:latin typeface="Cambria Math" pitchFamily="34" charset="0"/>
                            <a:ea typeface="Cambria Math" pitchFamily="34" charset="-122"/>
                            <a:cs typeface="Cambria Math" pitchFamily="34" charset="-120"/>
                          </a:rPr>
                          <m:t>−3</m:t>
                        </m:r>
                      </m:sup>
                    </m:sSup>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oMath>
                </a14:m>
                <a:r>
                  <a:rPr lang="en-US" altLang="zh-CN" b="0" i="0" dirty="0">
                    <a:solidFill>
                      <a:srgbClr val="000000"/>
                    </a:solidFill>
                    <a:latin typeface="微软雅黑" pitchFamily="34" charset="0"/>
                    <a:ea typeface="微软雅黑" pitchFamily="34" charset="-122"/>
                    <a:cs typeface="微软雅黑" pitchFamily="34" charset="-120"/>
                  </a:rPr>
                  <a:t>，即</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9</m:t>
                    </m:r>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，故B正确.</a:t>
                </a:r>
                <a:endParaRPr lang="en-US" altLang="zh-CN" dirty="0"/>
              </a:p>
            </p:txBody>
          </p:sp>
        </mc:Choice>
        <mc:Fallback>
          <p:sp>
            <p:nvSpPr>
              <p:cNvPr id="5" name="QC_3_AS.3_1#320fd1334?vop=1&amp;pid=148097ea3&amp;color=0,0,0&amp;bbb=1&amp;hb=1"/>
              <p:cNvSpPr>
                <a:spLocks noRot="1" noChangeAspect="1" noMove="1" noResize="1" noEditPoints="1" noAdjustHandles="1" noChangeArrowheads="1" noChangeShapeType="1" noTextEdit="1"/>
              </p:cNvSpPr>
              <p:nvPr/>
            </p:nvSpPr>
            <p:spPr>
              <a:xfrm>
                <a:off x="832104" y="3524315"/>
                <a:ext cx="10533888" cy="1030859"/>
              </a:xfrm>
              <a:prstGeom prst="rect">
                <a:avLst/>
              </a:prstGeom>
              <a:blipFill>
                <a:blip r:embed="rId5"/>
                <a:stretch>
                  <a:fillRect l="-1389" b="-828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BD.4_1#e03010a3c?vop=1&amp;pid=148097ea3&amp;color=0,0,0&amp;bt=1&amp;bbb=1&amp;hb=1"/>
              <p:cNvSpPr/>
              <p:nvPr/>
            </p:nvSpPr>
            <p:spPr>
              <a:xfrm>
                <a:off x="832104" y="1512000"/>
                <a:ext cx="10533888" cy="20275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2.</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多选</a:t>
                </a:r>
                <a:r>
                  <a:rPr lang="en-US" altLang="zh-CN" sz="1800" b="0" i="0" dirty="0">
                    <a:solidFill>
                      <a:srgbClr val="000000"/>
                    </a:solidFill>
                    <a:latin typeface="微软雅黑" pitchFamily="34" charset="0"/>
                    <a:ea typeface="微软雅黑" pitchFamily="34" charset="-122"/>
                    <a:cs typeface="微软雅黑" pitchFamily="34" charset="-120"/>
                  </a:rPr>
                  <a:t>）地球和月球可视作一个双星系统，它们同时绕彼此连线上的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点在同一平面内转动</a:t>
                </a:r>
                <a:r>
                  <a:rPr lang="en-US" altLang="zh-CN" sz="1800" b="0" i="0">
                    <a:solidFill>
                      <a:srgbClr val="000000"/>
                    </a:solidFill>
                    <a:latin typeface="微软雅黑" pitchFamily="34" charset="0"/>
                    <a:ea typeface="微软雅黑" pitchFamily="34" charset="-122"/>
                    <a:cs typeface="微软雅黑" pitchFamily="34" charset="-120"/>
                  </a:rPr>
                  <a:t>.在这个平</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面内存在五个拉格朗日点</a:t>
                </a:r>
                <a:r>
                  <a:rPr lang="en-US" altLang="zh-CN" sz="1800" b="0" i="0" dirty="0">
                    <a:solidFill>
                      <a:srgbClr val="000000"/>
                    </a:solidFill>
                    <a:latin typeface="微软雅黑" pitchFamily="34" charset="0"/>
                    <a:ea typeface="微软雅黑" pitchFamily="34" charset="-122"/>
                    <a:cs typeface="微软雅黑" pitchFamily="34" charset="-120"/>
                  </a:rPr>
                  <a:t>，位于这些点的卫星能够在地球和月球的共同引力作用下也绕</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点转动</a:t>
                </a:r>
                <a:r>
                  <a:rPr lang="en-US" altLang="zh-CN" sz="1800" b="0" i="0">
                    <a:solidFill>
                      <a:srgbClr val="000000"/>
                    </a:solidFill>
                    <a:latin typeface="微软雅黑" pitchFamily="34" charset="0"/>
                    <a:ea typeface="微软雅黑" pitchFamily="34" charset="-122"/>
                    <a:cs typeface="微软雅黑" pitchFamily="34" charset="-120"/>
                  </a:rPr>
                  <a:t>，并且在</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转动过程中与地球和月球的相对位置保持不变</a:t>
                </a:r>
                <a:r>
                  <a:rPr lang="en-US" altLang="zh-CN" sz="1800" b="0" i="0" dirty="0">
                    <a:solidFill>
                      <a:srgbClr val="000000"/>
                    </a:solidFill>
                    <a:latin typeface="微软雅黑" pitchFamily="34" charset="0"/>
                    <a:ea typeface="微软雅黑" pitchFamily="34" charset="-122"/>
                    <a:cs typeface="微软雅黑" pitchFamily="34" charset="-120"/>
                  </a:rPr>
                  <a:t>.如图所示，在拉格朗日点</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𝐿</m:t>
                        </m:r>
                      </m:e>
                      <m:sub>
                        <m:r>
                          <a:rPr lang="en-US" altLang="zh-CN" sz="1800" b="0" i="0">
                            <a:solidFill>
                              <a:srgbClr val="000000"/>
                            </a:solidFill>
                            <a:latin typeface="Cambria Math" pitchFamily="34" charset="0"/>
                            <a:ea typeface="Cambria Math" pitchFamily="34" charset="-122"/>
                            <a:cs typeface="Cambria Math"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处存在一个监测卫星</a:t>
                </a:r>
                <a:r>
                  <a:rPr lang="en-US" altLang="zh-CN" sz="1800" b="0" i="0">
                    <a:solidFill>
                      <a:srgbClr val="000000"/>
                    </a:solidFill>
                    <a:latin typeface="微软雅黑" pitchFamily="34" charset="0"/>
                    <a:ea typeface="微软雅黑" pitchFamily="34" charset="-122"/>
                    <a:cs typeface="微软雅黑" pitchFamily="34" charset="-120"/>
                  </a:rPr>
                  <a:t>，与地球</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球心</a:t>
                </a:r>
                <a:r>
                  <a:rPr lang="en-US" altLang="zh-CN" sz="1800" b="0" i="0" dirty="0">
                    <a:solidFill>
                      <a:srgbClr val="000000"/>
                    </a:solidFill>
                    <a:latin typeface="微软雅黑" pitchFamily="34" charset="0"/>
                    <a:ea typeface="微软雅黑" pitchFamily="34" charset="-122"/>
                    <a:cs typeface="微软雅黑" pitchFamily="34" charset="-120"/>
                  </a:rPr>
                  <a:t>、月球球心的连线恰构成一个等边三角形，其主要作用是监测月球其他卫星的工作情况</a:t>
                </a:r>
                <a:r>
                  <a:rPr lang="en-US" altLang="zh-CN" sz="1800" b="0" i="0">
                    <a:solidFill>
                      <a:srgbClr val="000000"/>
                    </a:solidFill>
                    <a:latin typeface="微软雅黑" pitchFamily="34" charset="0"/>
                    <a:ea typeface="微软雅黑" pitchFamily="34" charset="-122"/>
                    <a:cs typeface="微软雅黑" pitchFamily="34" charset="-120"/>
                  </a:rPr>
                  <a:t>，已知该监测</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卫星到</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𝐴</m:t>
                    </m:r>
                  </m:oMath>
                </a14:m>
                <a:r>
                  <a:rPr lang="en-US" altLang="zh-CN" b="0" i="0" dirty="0">
                    <a:solidFill>
                      <a:srgbClr val="000000"/>
                    </a:solidFill>
                    <a:latin typeface="微软雅黑" pitchFamily="34" charset="0"/>
                    <a:ea typeface="微软雅黑" pitchFamily="34" charset="-122"/>
                    <a:cs typeface="微软雅黑" pitchFamily="34" charset="-120"/>
                  </a:rPr>
                  <a:t>点的距离大于月球到</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点的距离，地球的质量为月球的81倍，</a:t>
                </a:r>
                <a:r>
                  <a:rPr lang="en-US" altLang="zh-CN" b="0" i="0">
                    <a:solidFill>
                      <a:srgbClr val="000000"/>
                    </a:solidFill>
                    <a:latin typeface="微软雅黑" pitchFamily="34" charset="0"/>
                    <a:ea typeface="微软雅黑" pitchFamily="34" charset="-122"/>
                    <a:cs typeface="微软雅黑" pitchFamily="34" charset="-120"/>
                  </a:rPr>
                  <a:t>则稳定运行时(</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3_BD.4_1#e03010a3c?vop=1&amp;pid=148097ea3&amp;color=0,0,0&amp;bt=1&amp;bbb=1&amp;hb=1"/>
              <p:cNvSpPr>
                <a:spLocks noRot="1" noChangeAspect="1" noMove="1" noResize="1" noEditPoints="1" noAdjustHandles="1" noChangeArrowheads="1" noChangeShapeType="1" noTextEdit="1"/>
              </p:cNvSpPr>
              <p:nvPr/>
            </p:nvSpPr>
            <p:spPr>
              <a:xfrm>
                <a:off x="832104" y="1512000"/>
                <a:ext cx="10533888" cy="2027555"/>
              </a:xfrm>
              <a:prstGeom prst="rect">
                <a:avLst/>
              </a:prstGeom>
              <a:blipFill>
                <a:blip r:embed="rId3"/>
                <a:stretch>
                  <a:fillRect l="-1389" r="-1331" b="-6907"/>
                </a:stretch>
              </a:blipFill>
              <a:ln/>
            </p:spPr>
            <p:txBody>
              <a:bodyPr/>
              <a:lstStyle/>
              <a:p>
                <a:r>
                  <a:rPr lang="zh-CN" altLang="en-US">
                    <a:noFill/>
                  </a:rPr>
                  <a:t> </a:t>
                </a:r>
              </a:p>
            </p:txBody>
          </p:sp>
        </mc:Fallback>
      </mc:AlternateContent>
      <p:sp>
        <p:nvSpPr>
          <p:cNvPr id="3" name="QC_3_AN.5_1#e03010a3c.bracket?vop=1&amp;pid=148097ea3&amp;color=0,0,0&amp;vpa=2&amp;bbb=1"/>
          <p:cNvSpPr/>
          <p:nvPr/>
        </p:nvSpPr>
        <p:spPr>
          <a:xfrm>
            <a:off x="9373330" y="3175065"/>
            <a:ext cx="4968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CD</a:t>
            </a:r>
            <a:endParaRPr lang="en-US" altLang="zh-CN" dirty="0"/>
          </a:p>
        </p:txBody>
      </p:sp>
      <p:pic>
        <p:nvPicPr>
          <p:cNvPr id="4" name="QC_3_BD.4_2#e03010a3c?vop=1&amp;pid=148097ea3&amp;color=0,0,0&amp;tib=255,255,255"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303520" y="3660332"/>
            <a:ext cx="1591056" cy="145389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3_BD.4_3#e03010a3c.choices?vop=1&amp;pid=148097ea3&amp;color=0,0,0&amp;bbb=1"/>
              <p:cNvSpPr/>
              <p:nvPr/>
            </p:nvSpPr>
            <p:spPr>
              <a:xfrm>
                <a:off x="832104" y="5247832"/>
                <a:ext cx="10533888" cy="765810"/>
              </a:xfrm>
              <a:prstGeom prst="rect">
                <a:avLst/>
              </a:prstGeom>
              <a:noFill/>
              <a:ln/>
            </p:spPr>
            <p:txBody>
              <a:bodyPr wrap="none" lIns="0" tIns="0" rIns="0" bIns="0" rtlCol="0" anchor="t"/>
              <a:lstStyle/>
              <a:p>
                <a:pPr latinLnBrk="1">
                  <a:lnSpc>
                    <a:spcPts val="3300"/>
                  </a:lnSpc>
                  <a:tabLst>
                    <a:tab pos="5374894"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监测卫星的周期小于月球的周期</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监测卫星的线速度大小小于月球的线速度大小</a:t>
                </a:r>
                <a:endParaRPr lang="en-US" altLang="zh-CN" sz="1800" dirty="0"/>
              </a:p>
              <a:p>
                <a:pPr latinLnBrk="1">
                  <a:lnSpc>
                    <a:spcPts val="3100"/>
                  </a:lnSpc>
                  <a:tabLst>
                    <a:tab pos="5374894"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监测卫星的加速度大于月球的加速度</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地球与月球运动轨道的半径之比为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1:81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3_BD.4_3#e03010a3c.choices?vop=1&amp;pid=148097ea3&amp;color=0,0,0&amp;bbb=1"/>
              <p:cNvSpPr>
                <a:spLocks noRot="1" noChangeAspect="1" noMove="1" noResize="1" noEditPoints="1" noAdjustHandles="1" noChangeArrowheads="1" noChangeShapeType="1" noTextEdit="1"/>
              </p:cNvSpPr>
              <p:nvPr/>
            </p:nvSpPr>
            <p:spPr>
              <a:xfrm>
                <a:off x="832104" y="5247832"/>
                <a:ext cx="10533888" cy="765810"/>
              </a:xfrm>
              <a:prstGeom prst="rect">
                <a:avLst/>
              </a:prstGeom>
              <a:blipFill>
                <a:blip r:embed="rId5"/>
                <a:stretch>
                  <a:fillRect l="-1389" b="-1920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AS.6_1#e03010a3c?vop=1&amp;pid=148097ea3&amp;color=0,0,0&amp;bt=1&amp;bbb=1&amp;hb=1"/>
              <p:cNvSpPr/>
              <p:nvPr/>
            </p:nvSpPr>
            <p:spPr>
              <a:xfrm>
                <a:off x="832104" y="1512000"/>
                <a:ext cx="10533888" cy="23622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【解析】地球、月球以及任一位于拉格朗日点的卫星都具有相同的运行周期，故A错误；</a:t>
                </a:r>
                <a:r>
                  <a:rPr lang="en-US" altLang="zh-CN" sz="1800" b="0" i="0">
                    <a:solidFill>
                      <a:srgbClr val="000000"/>
                    </a:solidFill>
                    <a:latin typeface="微软雅黑" pitchFamily="34" charset="0"/>
                    <a:ea typeface="微软雅黑" pitchFamily="34" charset="-122"/>
                    <a:cs typeface="微软雅黑" pitchFamily="34" charset="-120"/>
                  </a:rPr>
                  <a:t>根据题意可知，</a:t>
                </a:r>
              </a:p>
              <a:p>
                <a:pPr latinLnBrk="1">
                  <a:lnSpc>
                    <a:spcPts val="4600"/>
                  </a:lnSpc>
                </a:pPr>
                <a:r>
                  <a:rPr lang="en-US" altLang="zh-CN" sz="1800" b="0" i="0">
                    <a:solidFill>
                      <a:srgbClr val="000000"/>
                    </a:solidFill>
                    <a:latin typeface="微软雅黑" pitchFamily="34" charset="0"/>
                    <a:ea typeface="微软雅黑" pitchFamily="34" charset="-122"/>
                    <a:cs typeface="微软雅黑" pitchFamily="34" charset="-120"/>
                  </a:rPr>
                  <a:t>监测卫星的运动轨道半径大于月球的运动轨道半径</a:t>
                </a:r>
                <a:r>
                  <a:rPr lang="en-US" altLang="zh-CN" sz="1800" b="0" i="0" dirty="0">
                    <a:solidFill>
                      <a:srgbClr val="000000"/>
                    </a:solidFill>
                    <a:latin typeface="微软雅黑" pitchFamily="34" charset="0"/>
                    <a:ea typeface="微软雅黑" pitchFamily="34" charset="-122"/>
                    <a:cs typeface="微软雅黑" pitchFamily="34" charset="-120"/>
                  </a:rPr>
                  <a:t>，根据</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r>
                          <m:rPr>
                            <m:sty m:val="p"/>
                          </m:rPr>
                          <a:rPr lang="en-US" altLang="zh-CN" sz="1800" b="0" i="0">
                            <a:solidFill>
                              <a:srgbClr val="000000"/>
                            </a:solidFill>
                            <a:latin typeface="Cambria Math" pitchFamily="34" charset="0"/>
                            <a:ea typeface="Cambria Math" pitchFamily="34" charset="-122"/>
                            <a:cs typeface="Cambria Math" pitchFamily="34" charset="-120"/>
                          </a:rPr>
                          <m:t>π</m:t>
                        </m:r>
                        <m:r>
                          <a:rPr lang="en-US" altLang="zh-CN" sz="1800" b="0" i="0">
                            <a:solidFill>
                              <a:srgbClr val="000000"/>
                            </a:solidFill>
                            <a:latin typeface="Cambria Math" pitchFamily="34" charset="0"/>
                            <a:ea typeface="Cambria Math" pitchFamily="34" charset="-122"/>
                            <a:cs typeface="Cambria Math" pitchFamily="34" charset="-120"/>
                          </a:rPr>
                          <m:t>𝑟</m:t>
                        </m:r>
                      </m:num>
                      <m:den>
                        <m:r>
                          <a:rPr lang="en-US" altLang="zh-CN" sz="1800" b="0" i="0">
                            <a:solidFill>
                              <a:srgbClr val="000000"/>
                            </a:solidFill>
                            <a:latin typeface="Cambria Math" pitchFamily="34" charset="0"/>
                            <a:ea typeface="Cambria Math" pitchFamily="34" charset="-122"/>
                            <a:cs typeface="Cambria Math" pitchFamily="34" charset="-120"/>
                          </a:rPr>
                          <m:t>𝑇</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可知</a:t>
                </a:r>
                <a:r>
                  <a:rPr lang="en-US" altLang="zh-CN" sz="1800" b="0" i="0">
                    <a:solidFill>
                      <a:srgbClr val="000000"/>
                    </a:solidFill>
                    <a:latin typeface="微软雅黑" pitchFamily="34" charset="0"/>
                    <a:ea typeface="微软雅黑" pitchFamily="34" charset="-122"/>
                    <a:cs typeface="微软雅黑" pitchFamily="34" charset="-120"/>
                  </a:rPr>
                  <a:t>，监测卫星的线速度大于月球的线</a:t>
                </a:r>
              </a:p>
              <a:p>
                <a:pPr latinLnBrk="1">
                  <a:lnSpc>
                    <a:spcPts val="3700"/>
                  </a:lnSpc>
                </a:pPr>
                <a:r>
                  <a:rPr lang="en-US" altLang="zh-CN" sz="1800" b="0" i="0">
                    <a:solidFill>
                      <a:srgbClr val="000000"/>
                    </a:solidFill>
                    <a:latin typeface="微软雅黑" pitchFamily="34" charset="0"/>
                    <a:ea typeface="微软雅黑" pitchFamily="34" charset="-122"/>
                    <a:cs typeface="微软雅黑" pitchFamily="34" charset="-120"/>
                  </a:rPr>
                  <a:t>速度</a:t>
                </a:r>
                <a:r>
                  <a:rPr lang="en-US" altLang="zh-CN" sz="1800" b="0" i="0" dirty="0">
                    <a:solidFill>
                      <a:srgbClr val="000000"/>
                    </a:solidFill>
                    <a:latin typeface="微软雅黑" pitchFamily="34" charset="0"/>
                    <a:ea typeface="微软雅黑" pitchFamily="34" charset="-122"/>
                    <a:cs typeface="微软雅黑" pitchFamily="34" charset="-120"/>
                  </a:rPr>
                  <a:t>，根据</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π</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𝑇</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𝑟</m:t>
                    </m:r>
                  </m:oMath>
                </a14:m>
                <a:r>
                  <a:rPr lang="en-US" altLang="zh-CN" sz="1800" b="0" i="0" dirty="0">
                    <a:solidFill>
                      <a:srgbClr val="000000"/>
                    </a:solidFill>
                    <a:latin typeface="微软雅黑" pitchFamily="34" charset="0"/>
                    <a:ea typeface="微软雅黑" pitchFamily="34" charset="-122"/>
                    <a:cs typeface="微软雅黑" pitchFamily="34" charset="-120"/>
                  </a:rPr>
                  <a:t>可知，监测卫星的加速度大于月球的加速度，故B错误，C正确；设地球质量为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𝑀</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，地</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球球心到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点的距离为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.月球质量为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oMath>
                </a14:m>
                <a:r>
                  <a:rPr lang="en-US" altLang="zh-CN" sz="1800" b="0" i="0" dirty="0">
                    <a:solidFill>
                      <a:srgbClr val="000000"/>
                    </a:solidFill>
                    <a:latin typeface="微软雅黑" pitchFamily="34" charset="0"/>
                    <a:ea typeface="微软雅黑" pitchFamily="34" charset="-122"/>
                    <a:cs typeface="微软雅黑" pitchFamily="34" charset="-120"/>
                  </a:rPr>
                  <a:t>，月球球心到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点的距离为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，根据相互间万有引力提供向心力得</a:t>
                </a:r>
              </a:p>
              <a:p>
                <a:pPr latinLnBrk="1">
                  <a:lnSpc>
                    <a:spcPts val="37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𝐺</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𝑀𝑚</m:t>
                        </m:r>
                      </m:num>
                      <m:den>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𝑟</m:t>
                            </m:r>
                          </m:e>
                          <m:sub>
                            <m:r>
                              <a:rPr lang="en-US" altLang="zh-CN" b="0" i="0">
                                <a:solidFill>
                                  <a:srgbClr val="000000"/>
                                </a:solidFill>
                                <a:latin typeface="Cambria Math" pitchFamily="34" charset="0"/>
                                <a:ea typeface="Cambria Math" pitchFamily="34" charset="-122"/>
                                <a:cs typeface="Cambria Math" pitchFamily="34" charset="-120"/>
                              </a:rPr>
                              <m:t>1</m:t>
                            </m:r>
                          </m:sub>
                        </m:sSub>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𝑟</m:t>
                            </m:r>
                          </m:e>
                          <m:sub>
                            <m:r>
                              <a:rPr lang="en-US" altLang="zh-CN" b="0" i="0">
                                <a:solidFill>
                                  <a:srgbClr val="000000"/>
                                </a:solidFill>
                                <a:latin typeface="Cambria Math" pitchFamily="34" charset="0"/>
                                <a:ea typeface="Cambria Math" pitchFamily="34" charset="-122"/>
                                <a:cs typeface="Cambria Math" pitchFamily="34" charset="-120"/>
                              </a:rPr>
                              <m:t>2</m:t>
                            </m:r>
                          </m:sub>
                        </m:sSub>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m:t>
                            </m:r>
                          </m:e>
                          <m:sup>
                            <m:r>
                              <a:rPr lang="en-US" altLang="zh-CN" b="0" i="0">
                                <a:solidFill>
                                  <a:srgbClr val="000000"/>
                                </a:solidFill>
                                <a:latin typeface="Cambria Math" pitchFamily="34" charset="0"/>
                                <a:ea typeface="Cambria Math" pitchFamily="34" charset="-122"/>
                                <a:cs typeface="Cambria Math" pitchFamily="34" charset="-120"/>
                              </a:rPr>
                              <m:t>2</m:t>
                            </m:r>
                          </m:sup>
                        </m:sSup>
                      </m:den>
                    </m:f>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𝑀</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𝜔</m:t>
                        </m:r>
                      </m:e>
                      <m:sup>
                        <m:r>
                          <a:rPr lang="en-US" altLang="zh-CN" b="0" i="0">
                            <a:solidFill>
                              <a:srgbClr val="000000"/>
                            </a:solidFill>
                            <a:latin typeface="Cambria Math" pitchFamily="34" charset="0"/>
                            <a:ea typeface="Cambria Math" pitchFamily="34" charset="-122"/>
                            <a:cs typeface="Cambria Math" pitchFamily="34" charset="-120"/>
                          </a:rPr>
                          <m:t>2</m:t>
                        </m:r>
                      </m:sup>
                    </m:sSup>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𝑟</m:t>
                        </m:r>
                      </m:e>
                      <m:sub>
                        <m:r>
                          <a:rPr lang="en-US" altLang="zh-CN" b="0" i="0">
                            <a:solidFill>
                              <a:srgbClr val="000000"/>
                            </a:solidFill>
                            <a:latin typeface="Cambria Math" pitchFamily="34" charset="0"/>
                            <a:ea typeface="Cambria Math" pitchFamily="34" charset="-122"/>
                            <a:cs typeface="Cambria Math" pitchFamily="34" charset="-120"/>
                          </a:rPr>
                          <m:t>1</m:t>
                        </m:r>
                      </m:sub>
                    </m:sSub>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𝑚</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𝜔</m:t>
                        </m:r>
                      </m:e>
                      <m:sup>
                        <m:r>
                          <a:rPr lang="en-US" altLang="zh-CN" b="0" i="0">
                            <a:solidFill>
                              <a:srgbClr val="000000"/>
                            </a:solidFill>
                            <a:latin typeface="Cambria Math" pitchFamily="34" charset="0"/>
                            <a:ea typeface="Cambria Math" pitchFamily="34" charset="-122"/>
                            <a:cs typeface="Cambria Math" pitchFamily="34" charset="-120"/>
                          </a:rPr>
                          <m:t>2</m:t>
                        </m:r>
                      </m:sup>
                    </m:sSup>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𝑟</m:t>
                        </m:r>
                      </m:e>
                      <m:sub>
                        <m:r>
                          <a:rPr lang="en-US" altLang="zh-CN" b="0" i="0">
                            <a:solidFill>
                              <a:srgbClr val="000000"/>
                            </a:solidFill>
                            <a:latin typeface="Cambria Math" pitchFamily="34" charset="0"/>
                            <a:ea typeface="Cambria Math" pitchFamily="34" charset="-122"/>
                            <a:cs typeface="Cambria Math" pitchFamily="34" charset="-120"/>
                          </a:rPr>
                          <m:t>2</m:t>
                        </m:r>
                      </m:sub>
                    </m:sSub>
                  </m:oMath>
                </a14:m>
                <a:r>
                  <a:rPr lang="en-US" altLang="zh-CN" b="0" i="0" dirty="0">
                    <a:solidFill>
                      <a:srgbClr val="000000"/>
                    </a:solidFill>
                    <a:latin typeface="微软雅黑" pitchFamily="34" charset="0"/>
                    <a:ea typeface="微软雅黑" pitchFamily="34" charset="-122"/>
                    <a:cs typeface="微软雅黑" pitchFamily="34" charset="-120"/>
                  </a:rPr>
                  <a:t>，又</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𝑀</m:t>
                    </m:r>
                    <m:r>
                      <a:rPr lang="en-US" altLang="zh-CN" b="0" i="0">
                        <a:solidFill>
                          <a:srgbClr val="000000"/>
                        </a:solidFill>
                        <a:latin typeface="Cambria Math" pitchFamily="34" charset="0"/>
                        <a:ea typeface="Cambria Math" pitchFamily="34" charset="-122"/>
                        <a:cs typeface="Cambria Math" pitchFamily="34" charset="-120"/>
                      </a:rPr>
                      <m:t>=81</m:t>
                    </m:r>
                    <m:r>
                      <a:rPr lang="en-US" altLang="zh-CN" b="0" i="0">
                        <a:solidFill>
                          <a:srgbClr val="000000"/>
                        </a:solidFill>
                        <a:latin typeface="Cambria Math" pitchFamily="34" charset="0"/>
                        <a:ea typeface="Cambria Math" pitchFamily="34" charset="-122"/>
                        <a:cs typeface="Cambria Math" pitchFamily="34" charset="-120"/>
                      </a:rPr>
                      <m:t>𝑚</m:t>
                    </m:r>
                  </m:oMath>
                </a14:m>
                <a:r>
                  <a:rPr lang="en-US" altLang="zh-CN" b="0" i="0" dirty="0">
                    <a:solidFill>
                      <a:srgbClr val="000000"/>
                    </a:solidFill>
                    <a:latin typeface="微软雅黑" pitchFamily="34" charset="0"/>
                    <a:ea typeface="微软雅黑" pitchFamily="34" charset="-122"/>
                    <a:cs typeface="微软雅黑" pitchFamily="34" charset="-120"/>
                  </a:rPr>
                  <a:t>，可得</a:t>
                </a:r>
                <a14:m>
                  <m:oMath xmlns:m="http://schemas.openxmlformats.org/officeDocument/2006/math">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𝑟</m:t>
                            </m:r>
                          </m:e>
                          <m:sub>
                            <m:r>
                              <a:rPr lang="en-US" altLang="zh-CN" b="0" i="0">
                                <a:solidFill>
                                  <a:srgbClr val="000000"/>
                                </a:solidFill>
                                <a:latin typeface="Cambria Math" pitchFamily="34" charset="0"/>
                                <a:ea typeface="Cambria Math" pitchFamily="34" charset="-122"/>
                                <a:cs typeface="Cambria Math" pitchFamily="34" charset="-120"/>
                              </a:rPr>
                              <m:t>1</m:t>
                            </m:r>
                          </m:sub>
                        </m:sSub>
                      </m:num>
                      <m:den>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𝑟</m:t>
                            </m:r>
                          </m:e>
                          <m:sub>
                            <m:r>
                              <a:rPr lang="en-US" altLang="zh-CN" b="0" i="0">
                                <a:solidFill>
                                  <a:srgbClr val="000000"/>
                                </a:solidFill>
                                <a:latin typeface="Cambria Math" pitchFamily="34" charset="0"/>
                                <a:ea typeface="Cambria Math" pitchFamily="34" charset="-122"/>
                                <a:cs typeface="Cambria Math" pitchFamily="34" charset="-120"/>
                              </a:rPr>
                              <m:t>2</m:t>
                            </m:r>
                          </m:sub>
                        </m:sSub>
                      </m:den>
                    </m:f>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1</m:t>
                        </m:r>
                      </m:num>
                      <m:den>
                        <m:r>
                          <a:rPr lang="en-US" altLang="zh-CN" b="0" i="0">
                            <a:solidFill>
                              <a:srgbClr val="000000"/>
                            </a:solidFill>
                            <a:latin typeface="Cambria Math" pitchFamily="34" charset="0"/>
                            <a:ea typeface="Cambria Math" pitchFamily="34" charset="-122"/>
                            <a:cs typeface="Cambria Math" pitchFamily="34" charset="-120"/>
                          </a:rPr>
                          <m:t>81</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，故D正确.</a:t>
                </a:r>
                <a:endParaRPr lang="en-US" altLang="zh-CN" dirty="0"/>
              </a:p>
            </p:txBody>
          </p:sp>
        </mc:Choice>
        <mc:Fallback>
          <p:sp>
            <p:nvSpPr>
              <p:cNvPr id="2" name="QC_3_AS.6_1#e03010a3c?vop=1&amp;pid=148097ea3&amp;color=0,0,0&amp;bt=1&amp;bbb=1&amp;hb=1"/>
              <p:cNvSpPr>
                <a:spLocks noRot="1" noChangeAspect="1" noMove="1" noResize="1" noEditPoints="1" noAdjustHandles="1" noChangeArrowheads="1" noChangeShapeType="1" noTextEdit="1"/>
              </p:cNvSpPr>
              <p:nvPr/>
            </p:nvSpPr>
            <p:spPr>
              <a:xfrm>
                <a:off x="832104" y="1512000"/>
                <a:ext cx="10533888" cy="2362200"/>
              </a:xfrm>
              <a:prstGeom prst="rect">
                <a:avLst/>
              </a:prstGeom>
              <a:blipFill>
                <a:blip r:embed="rId3"/>
                <a:stretch>
                  <a:fillRect l="-1389" r="-1331" b="-3351"/>
                </a:stretch>
              </a:blipFill>
              <a:ln/>
            </p:spPr>
            <p:txBody>
              <a:bodyPr/>
              <a:lstStyle/>
              <a:p>
                <a:r>
                  <a:rPr lang="zh-CN" altLang="en-US">
                    <a:noFill/>
                  </a:rPr>
                  <a:t> </a:t>
                </a:r>
              </a:p>
            </p:txBody>
          </p:sp>
        </mc:Fallback>
      </mc:AlternateContent>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pic>
        <p:nvPicPr>
          <p:cNvPr id="2" name="QC_3_BD.7_1#4f66654a8?htil=1&amp;vop=1&amp;pid=148097ea3&amp;color=0,0,0&amp;tib=255,255,255&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244585" y="1512000"/>
            <a:ext cx="1577111" cy="111683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3_BD.7_2#4f66654a8?htil=1&amp;vop=1&amp;pid=148097ea3&amp;color=0,0,0&amp;bt=1&amp;bbb=1&amp;hb=1&amp;hs=1"/>
              <p:cNvSpPr/>
              <p:nvPr/>
            </p:nvSpPr>
            <p:spPr>
              <a:xfrm>
                <a:off x="832104" y="1524700"/>
                <a:ext cx="8321040" cy="115443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3.</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某时刻一颗赤道卫星和一颗极地卫星恰好处在地球赤道表面</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𝑁</m:t>
                    </m:r>
                  </m:oMath>
                </a14:m>
                <a:r>
                  <a:rPr lang="en-US" altLang="zh-CN" sz="1800" b="0" i="0" dirty="0">
                    <a:solidFill>
                      <a:srgbClr val="000000"/>
                    </a:solidFill>
                    <a:latin typeface="微软雅黑" pitchFamily="34" charset="0"/>
                    <a:ea typeface="微软雅黑" pitchFamily="34" charset="-122"/>
                    <a:cs typeface="微软雅黑" pitchFamily="34" charset="-120"/>
                  </a:rPr>
                  <a:t>点的正上方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点和</a:t>
                </a:r>
              </a:p>
              <a:p>
                <a:pPr latinLnBrk="1">
                  <a:lnSpc>
                    <a:spcPts val="32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𝑄</m:t>
                    </m:r>
                  </m:oMath>
                </a14:m>
                <a:r>
                  <a:rPr lang="en-US" altLang="zh-CN" sz="1800" b="0" i="0" dirty="0">
                    <a:solidFill>
                      <a:srgbClr val="000000"/>
                    </a:solidFill>
                    <a:latin typeface="微软雅黑" pitchFamily="34" charset="0"/>
                    <a:ea typeface="微软雅黑" pitchFamily="34" charset="-122"/>
                    <a:cs typeface="微软雅黑" pitchFamily="34" charset="-120"/>
                  </a:rPr>
                  <a:t>点，赤道卫星和极地卫星周期分别为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1.5</m:t>
                    </m:r>
                    <m:r>
                      <a:rPr lang="en-US" altLang="zh-CN" sz="1800" b="0" i="0">
                        <a:solidFill>
                          <a:srgbClr val="000000"/>
                        </a:solidFill>
                        <a:latin typeface="Cambria Math" pitchFamily="34" charset="0"/>
                        <a:ea typeface="Cambria Math" pitchFamily="34" charset="-122"/>
                        <a:cs typeface="Cambria Math" pitchFamily="34" charset="-120"/>
                      </a:rPr>
                      <m:t>𝑇</m:t>
                    </m:r>
                  </m:oMath>
                </a14:m>
                <a:r>
                  <a:rPr lang="en-US" altLang="zh-CN" sz="18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𝑇</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，它们均可视为做匀速圆周运动</a:t>
                </a:r>
                <a:r>
                  <a:rPr lang="en-US" altLang="zh-CN" sz="1800" b="0" i="0">
                    <a:solidFill>
                      <a:srgbClr val="000000"/>
                    </a:solidFill>
                    <a:latin typeface="微软雅黑" pitchFamily="34" charset="0"/>
                    <a:ea typeface="微软雅黑" pitchFamily="34" charset="-122"/>
                    <a:cs typeface="微软雅黑" pitchFamily="34" charset="-120"/>
                  </a:rPr>
                  <a:t>，地</a:t>
                </a:r>
              </a:p>
              <a:p>
                <a:pPr latinLnBrk="1">
                  <a:lnSpc>
                    <a:spcPts val="3000"/>
                  </a:lnSpc>
                </a:pPr>
                <a:r>
                  <a:rPr lang="en-US" altLang="zh-CN" b="0" i="0">
                    <a:solidFill>
                      <a:srgbClr val="000000"/>
                    </a:solidFill>
                    <a:latin typeface="微软雅黑" pitchFamily="34" charset="0"/>
                    <a:ea typeface="微软雅黑" pitchFamily="34" charset="-122"/>
                    <a:cs typeface="微软雅黑" pitchFamily="34" charset="-120"/>
                  </a:rPr>
                  <a:t>球表面两极的重力加速度为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.根据以上信息，</a:t>
                </a:r>
                <a:r>
                  <a:rPr lang="en-US" altLang="zh-CN" b="0" i="0">
                    <a:solidFill>
                      <a:srgbClr val="000000"/>
                    </a:solidFill>
                    <a:latin typeface="微软雅黑" pitchFamily="34" charset="0"/>
                    <a:ea typeface="微软雅黑" pitchFamily="34" charset="-122"/>
                    <a:cs typeface="微软雅黑" pitchFamily="34" charset="-120"/>
                  </a:rPr>
                  <a:t>则(</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3" name="QC_3_BD.7_2#4f66654a8?htil=1&amp;vop=1&amp;pid=148097ea3&amp;color=0,0,0&amp;bt=1&amp;bbb=1&amp;hb=1&amp;hs=1"/>
              <p:cNvSpPr>
                <a:spLocks noRot="1" noChangeAspect="1" noMove="1" noResize="1" noEditPoints="1" noAdjustHandles="1" noChangeArrowheads="1" noChangeShapeType="1" noTextEdit="1"/>
              </p:cNvSpPr>
              <p:nvPr/>
            </p:nvSpPr>
            <p:spPr>
              <a:xfrm>
                <a:off x="832104" y="1524700"/>
                <a:ext cx="8321040" cy="1154430"/>
              </a:xfrm>
              <a:prstGeom prst="rect">
                <a:avLst/>
              </a:prstGeom>
              <a:blipFill>
                <a:blip r:embed="rId4"/>
                <a:stretch>
                  <a:fillRect l="-1758" r="-1538" b="-12698"/>
                </a:stretch>
              </a:blipFill>
              <a:ln/>
            </p:spPr>
            <p:txBody>
              <a:bodyPr/>
              <a:lstStyle/>
              <a:p>
                <a:r>
                  <a:rPr lang="zh-CN" altLang="en-US">
                    <a:noFill/>
                  </a:rPr>
                  <a:t> </a:t>
                </a:r>
              </a:p>
            </p:txBody>
          </p:sp>
        </mc:Fallback>
      </mc:AlternateContent>
      <p:sp>
        <p:nvSpPr>
          <p:cNvPr id="4" name="QC_3_AN.8_1#4f66654a8.bracket?vop=1&amp;pid=148097ea3&amp;color=0,0,0&amp;vpa=3"/>
          <p:cNvSpPr/>
          <p:nvPr/>
        </p:nvSpPr>
        <p:spPr>
          <a:xfrm>
            <a:off x="5786660" y="2326959"/>
            <a:ext cx="331788" cy="344297"/>
          </a:xfrm>
          <a:prstGeom prst="rect">
            <a:avLst/>
          </a:prstGeom>
          <a:noFill/>
          <a:ln/>
        </p:spPr>
        <p:txBody>
          <a:bodyPr wrap="none" lIns="0" tIns="0" rIns="0" bIns="0" rtlCol="0" anchor="t"/>
          <a:lstStyle/>
          <a:p>
            <a:pPr algn="ctr" latinLnBrk="1">
              <a:lnSpc>
                <a:spcPts val="3000"/>
              </a:lnSpc>
            </a:pPr>
            <a:r>
              <a:rPr lang="en-US" altLang="zh-CN" b="1" i="0" dirty="0">
                <a:solidFill>
                  <a:srgbClr val="FF0000"/>
                </a:solidFill>
                <a:latin typeface="Arial (正文)" pitchFamily="34" charset="0"/>
                <a:ea typeface="微软雅黑" pitchFamily="34" charset="-122"/>
                <a:cs typeface="Arial (正文)" pitchFamily="34" charset="-120"/>
              </a:rPr>
              <a:t>A</a:t>
            </a:r>
            <a:endParaRPr lang="en-US" altLang="zh-CN" dirty="0"/>
          </a:p>
        </p:txBody>
      </p:sp>
      <mc:AlternateContent xmlns:mc="http://schemas.openxmlformats.org/markup-compatibility/2006">
        <mc:Choice xmlns:a14="http://schemas.microsoft.com/office/drawing/2010/main" Requires="a14">
          <p:sp>
            <p:nvSpPr>
              <p:cNvPr id="5" name="QC_3_BD.7_3#4f66654a8.choices?vop=1&amp;pid=148097ea3&amp;color=0,0,0&amp;bbb=1&amp;hs=1"/>
              <p:cNvSpPr/>
              <p:nvPr/>
            </p:nvSpPr>
            <p:spPr>
              <a:xfrm>
                <a:off x="832104" y="2666938"/>
                <a:ext cx="10533888" cy="748030"/>
              </a:xfrm>
              <a:prstGeom prst="rect">
                <a:avLst/>
              </a:prstGeom>
              <a:noFill/>
              <a:ln/>
            </p:spPr>
            <p:txBody>
              <a:bodyPr wrap="none" lIns="0" tIns="0" rIns="0" bIns="0" rtlCol="0" anchor="t"/>
              <a:lstStyle/>
              <a:p>
                <a:pPr latinLnBrk="1">
                  <a:lnSpc>
                    <a:spcPts val="3200"/>
                  </a:lnSpc>
                  <a:tabLst>
                    <a:tab pos="5374894"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已知图示时刻</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𝑄</m:t>
                    </m:r>
                  </m:oMath>
                </a14:m>
                <a:r>
                  <a:rPr lang="en-US" altLang="zh-CN" sz="1800" b="0" i="0" dirty="0">
                    <a:solidFill>
                      <a:srgbClr val="000000"/>
                    </a:solidFill>
                    <a:latin typeface="微软雅黑" pitchFamily="34" charset="0"/>
                    <a:ea typeface="微软雅黑" pitchFamily="34" charset="-122"/>
                    <a:cs typeface="微软雅黑" pitchFamily="34" charset="-120"/>
                  </a:rPr>
                  <a:t>高度差</a:t>
                </a:r>
                <a:r>
                  <a:rPr lang="en-US" altLang="zh-CN" sz="1800" b="0" i="0">
                    <a:solidFill>
                      <a:srgbClr val="000000"/>
                    </a:solidFill>
                    <a:latin typeface="微软雅黑" pitchFamily="34" charset="0"/>
                    <a:ea typeface="微软雅黑" pitchFamily="34" charset="-122"/>
                    <a:cs typeface="微软雅黑" pitchFamily="34" charset="-120"/>
                  </a:rPr>
                  <a:t>，可求出地球半径</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可求出图示时刻</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𝑄</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高度差</a:t>
                </a:r>
                <a:endParaRPr lang="en-US" altLang="zh-CN" sz="1800" dirty="0"/>
              </a:p>
              <a:p>
                <a:pPr latinLnBrk="1">
                  <a:lnSpc>
                    <a:spcPts val="3000"/>
                  </a:lnSpc>
                  <a:tabLst>
                    <a:tab pos="5374894"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经过</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6</m:t>
                    </m:r>
                    <m:r>
                      <a:rPr lang="en-US" altLang="zh-CN" sz="1800" b="0" i="0">
                        <a:solidFill>
                          <a:srgbClr val="000000"/>
                        </a:solidFill>
                        <a:latin typeface="Cambria Math" pitchFamily="34" charset="0"/>
                        <a:ea typeface="Cambria Math" pitchFamily="34" charset="-122"/>
                        <a:cs typeface="Cambria Math" pitchFamily="34" charset="-120"/>
                      </a:rPr>
                      <m:t>𝑇</m:t>
                    </m:r>
                  </m:oMath>
                </a14:m>
                <a:r>
                  <a:rPr lang="en-US" altLang="zh-CN" sz="1800" b="0" i="0" dirty="0">
                    <a:solidFill>
                      <a:srgbClr val="000000"/>
                    </a:solidFill>
                    <a:latin typeface="微软雅黑" pitchFamily="34" charset="0"/>
                    <a:ea typeface="微软雅黑" pitchFamily="34" charset="-122"/>
                    <a:cs typeface="微软雅黑" pitchFamily="34" charset="-120"/>
                  </a:rPr>
                  <a:t>两卫星同时到达</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𝑁</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点正上方</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可以求出两卫星离地球表面的高度之比</a:t>
                </a:r>
                <a:endParaRPr lang="en-US" altLang="zh-CN" sz="1800" dirty="0"/>
              </a:p>
            </p:txBody>
          </p:sp>
        </mc:Choice>
        <mc:Fallback>
          <p:sp>
            <p:nvSpPr>
              <p:cNvPr id="5" name="QC_3_BD.7_3#4f66654a8.choices?vop=1&amp;pid=148097ea3&amp;color=0,0,0&amp;bbb=1&amp;hs=1"/>
              <p:cNvSpPr>
                <a:spLocks noRot="1" noChangeAspect="1" noMove="1" noResize="1" noEditPoints="1" noAdjustHandles="1" noChangeArrowheads="1" noChangeShapeType="1" noTextEdit="1"/>
              </p:cNvSpPr>
              <p:nvPr/>
            </p:nvSpPr>
            <p:spPr>
              <a:xfrm>
                <a:off x="832104" y="2666938"/>
                <a:ext cx="10533888" cy="748030"/>
              </a:xfrm>
              <a:prstGeom prst="rect">
                <a:avLst/>
              </a:prstGeom>
              <a:blipFill>
                <a:blip r:embed="rId5"/>
                <a:stretch>
                  <a:fillRect l="-1389" b="-19512"/>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3_AS.9_1#4f66654a8?vop=1&amp;pid=148097ea3&amp;color=0,0,0&amp;bbb=1&amp;hb=1"/>
              <p:cNvSpPr/>
              <p:nvPr/>
            </p:nvSpPr>
            <p:spPr>
              <a:xfrm>
                <a:off x="832104" y="3416238"/>
                <a:ext cx="10533888" cy="207518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【解析】设赤道卫星和极地卫星距离地球表面的距离分别为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h</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h</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，则根据万有引力提供向心力可得</a:t>
                </a:r>
              </a:p>
              <a:p>
                <a:pPr latinLnBrk="1">
                  <a:lnSpc>
                    <a:spcPts val="37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𝐺</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𝑀</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1</m:t>
                            </m:r>
                          </m:sub>
                        </m:sSub>
                      </m:num>
                      <m:den>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𝑅</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h</m:t>
                            </m:r>
                          </m:e>
                          <m:sub>
                            <m:r>
                              <a:rPr lang="en-US" altLang="zh-CN" sz="1800" b="0" i="0">
                                <a:solidFill>
                                  <a:srgbClr val="000000"/>
                                </a:solidFill>
                                <a:latin typeface="Cambria Math" pitchFamily="34" charset="0"/>
                                <a:ea typeface="Cambria Math" pitchFamily="34" charset="-122"/>
                                <a:cs typeface="Cambria Math" pitchFamily="34" charset="-120"/>
                              </a:rPr>
                              <m:t>1</m:t>
                            </m:r>
                          </m:sub>
                        </m:sSub>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1</m:t>
                        </m:r>
                      </m:sub>
                    </m:sSub>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π</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(1.5</m:t>
                        </m:r>
                        <m:r>
                          <a:rPr lang="en-US" altLang="zh-CN" sz="1800" b="0" i="0">
                            <a:solidFill>
                              <a:srgbClr val="000000"/>
                            </a:solidFill>
                            <a:latin typeface="Cambria Math" pitchFamily="34" charset="0"/>
                            <a:ea typeface="Cambria Math" pitchFamily="34" charset="-122"/>
                            <a:cs typeface="Cambria Math" pitchFamily="34" charset="-120"/>
                          </a:rPr>
                          <m:t>𝑇</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𝑅</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h</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𝐺</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𝑀</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2</m:t>
                            </m:r>
                          </m:sub>
                        </m:sSub>
                      </m:num>
                      <m:den>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𝑅</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h</m:t>
                            </m:r>
                          </m:e>
                          <m:sub>
                            <m:r>
                              <a:rPr lang="en-US" altLang="zh-CN" sz="1800" b="0" i="0">
                                <a:solidFill>
                                  <a:srgbClr val="000000"/>
                                </a:solidFill>
                                <a:latin typeface="Cambria Math" pitchFamily="34" charset="0"/>
                                <a:ea typeface="Cambria Math" pitchFamily="34" charset="-122"/>
                                <a:cs typeface="Cambria Math" pitchFamily="34" charset="-120"/>
                              </a:rPr>
                              <m:t>2</m:t>
                            </m:r>
                          </m:sub>
                        </m:sSub>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2</m:t>
                        </m:r>
                      </m:sub>
                    </m:sSub>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π</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𝑇</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𝑅</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h</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𝐺</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𝑀𝑚</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𝑅</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，联立可得</a:t>
                </a:r>
              </a:p>
              <a:p>
                <a:pPr latinLnBrk="1">
                  <a:lnSpc>
                    <a:spcPts val="3400"/>
                  </a:lnSpc>
                </a:pP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h</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𝑅</m:t>
                    </m:r>
                    <m:r>
                      <a:rPr lang="en-US" altLang="zh-CN" sz="1800" b="0" i="0">
                        <a:solidFill>
                          <a:srgbClr val="000000"/>
                        </a:solidFill>
                        <a:latin typeface="Cambria Math" pitchFamily="34" charset="0"/>
                        <a:ea typeface="Cambria Math" pitchFamily="34" charset="-122"/>
                        <a:cs typeface="Cambria Math" pitchFamily="34" charset="-120"/>
                      </a:rPr>
                      <m:t>=</m:t>
                    </m:r>
                    <m:rad>
                      <m:ra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r>
                          <a:rPr lang="en-US" altLang="zh-CN" sz="1800" b="0" i="0">
                            <a:solidFill>
                              <a:srgbClr val="000000"/>
                            </a:solidFill>
                            <a:latin typeface="Cambria Math" pitchFamily="34" charset="0"/>
                            <a:ea typeface="Cambria Math" pitchFamily="34" charset="-122"/>
                            <a:cs typeface="Cambria Math" pitchFamily="34" charset="-120"/>
                          </a:rPr>
                          <m:t>3</m:t>
                        </m:r>
                      </m:deg>
                      <m:e>
                        <m:r>
                          <a:rPr lang="en-US" altLang="zh-CN" sz="1800" b="0" i="0">
                            <a:solidFill>
                              <a:srgbClr val="000000"/>
                            </a:solidFill>
                            <a:latin typeface="Cambria Math" pitchFamily="34" charset="0"/>
                            <a:ea typeface="Cambria Math" pitchFamily="34" charset="-122"/>
                            <a:cs typeface="Cambria Math" pitchFamily="34" charset="-120"/>
                          </a:rPr>
                          <m:t>2.25</m:t>
                        </m:r>
                      </m:e>
                    </m:rad>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h</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𝑅</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𝑔</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𝑅</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π</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𝑇</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𝑅</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h</m:t>
                        </m:r>
                      </m:e>
                      <m:sub>
                        <m:r>
                          <a:rPr lang="en-US" altLang="zh-CN" sz="1800" b="0" i="0">
                            <a:solidFill>
                              <a:srgbClr val="000000"/>
                            </a:solidFill>
                            <a:latin typeface="Cambria Math" pitchFamily="34" charset="0"/>
                            <a:ea typeface="Cambria Math" pitchFamily="34" charset="-122"/>
                            <a:cs typeface="Cambria Math" pitchFamily="34" charset="-120"/>
                          </a:rPr>
                          <m:t>2</m:t>
                        </m:r>
                      </m:sub>
                    </m:sSub>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3</m:t>
                        </m:r>
                      </m:sup>
                    </m:sSup>
                  </m:oMath>
                </a14:m>
                <a:r>
                  <a:rPr lang="en-US" altLang="zh-CN" sz="1800" b="0" i="0" dirty="0">
                    <a:solidFill>
                      <a:srgbClr val="000000"/>
                    </a:solidFill>
                    <a:latin typeface="微软雅黑" pitchFamily="34" charset="0"/>
                    <a:ea typeface="微软雅黑" pitchFamily="34" charset="-122"/>
                    <a:cs typeface="微软雅黑" pitchFamily="34" charset="-120"/>
                  </a:rPr>
                  <a:t>，若</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h</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h</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Δ</m:t>
                    </m:r>
                    <m:r>
                      <a:rPr lang="en-US" altLang="zh-CN" sz="1800" b="0" i="0">
                        <a:solidFill>
                          <a:srgbClr val="000000"/>
                        </a:solidFill>
                        <a:latin typeface="Cambria Math" pitchFamily="34" charset="0"/>
                        <a:ea typeface="Cambria Math" pitchFamily="34" charset="-122"/>
                        <a:cs typeface="Cambria Math" pitchFamily="34" charset="-120"/>
                      </a:rPr>
                      <m:t>h</m:t>
                    </m:r>
                  </m:oMath>
                </a14:m>
                <a:r>
                  <a:rPr lang="en-US" altLang="zh-CN" sz="1800" b="0" i="0" dirty="0">
                    <a:solidFill>
                      <a:srgbClr val="000000"/>
                    </a:solidFill>
                    <a:latin typeface="微软雅黑" pitchFamily="34" charset="0"/>
                    <a:ea typeface="微软雅黑" pitchFamily="34" charset="-122"/>
                    <a:cs typeface="微软雅黑" pitchFamily="34" charset="-120"/>
                  </a:rPr>
                  <a:t>已知，三个方程有三个未知量</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h</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h</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𝑅</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400"/>
                  </a:lnSpc>
                </a:pPr>
                <a:r>
                  <a:rPr lang="en-US" altLang="zh-CN" sz="1800" b="0" i="0">
                    <a:solidFill>
                      <a:srgbClr val="000000"/>
                    </a:solidFill>
                    <a:latin typeface="微软雅黑" pitchFamily="34" charset="0"/>
                    <a:ea typeface="微软雅黑" pitchFamily="34" charset="-122"/>
                    <a:cs typeface="微软雅黑" pitchFamily="34" charset="-120"/>
                  </a:rPr>
                  <a:t>则可求解地球半径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𝑅</m:t>
                    </m:r>
                  </m:oMath>
                </a14:m>
                <a:r>
                  <a:rPr lang="en-US" altLang="zh-CN" sz="1800" b="0" i="0" dirty="0">
                    <a:solidFill>
                      <a:srgbClr val="000000"/>
                    </a:solidFill>
                    <a:latin typeface="微软雅黑" pitchFamily="34" charset="0"/>
                    <a:ea typeface="微软雅黑" pitchFamily="34" charset="-122"/>
                    <a:cs typeface="微软雅黑" pitchFamily="34" charset="-120"/>
                  </a:rPr>
                  <a:t>；但通过前两个方程不能求解</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h</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h</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，也不能求解</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h</m:t>
                            </m:r>
                          </m:e>
                          <m:sub>
                            <m:r>
                              <a:rPr lang="en-US" altLang="zh-CN" sz="1800" b="0" i="0">
                                <a:solidFill>
                                  <a:srgbClr val="000000"/>
                                </a:solidFill>
                                <a:latin typeface="Cambria Math" pitchFamily="34" charset="0"/>
                                <a:ea typeface="Cambria Math" pitchFamily="34" charset="-122"/>
                                <a:cs typeface="Cambria Math" pitchFamily="34" charset="-120"/>
                              </a:rPr>
                              <m:t>1</m:t>
                            </m:r>
                          </m:sub>
                        </m:sSub>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h</m:t>
                            </m:r>
                          </m:e>
                          <m:sub>
                            <m:r>
                              <a:rPr lang="en-US" altLang="zh-CN" sz="1800" b="0" i="0">
                                <a:solidFill>
                                  <a:srgbClr val="000000"/>
                                </a:solidFill>
                                <a:latin typeface="Cambria Math" pitchFamily="34" charset="0"/>
                                <a:ea typeface="Cambria Math" pitchFamily="34" charset="-122"/>
                                <a:cs typeface="Cambria Math" pitchFamily="34" charset="-120"/>
                              </a:rPr>
                              <m:t>2</m:t>
                            </m:r>
                          </m:sub>
                        </m:sSub>
                      </m:den>
                    </m:f>
                  </m:oMath>
                </a14:m>
                <a:r>
                  <a:rPr lang="en-US" altLang="zh-CN" sz="1800" b="0" i="0" dirty="0">
                    <a:solidFill>
                      <a:srgbClr val="000000"/>
                    </a:solidFill>
                    <a:latin typeface="微软雅黑" pitchFamily="34" charset="0"/>
                    <a:ea typeface="微软雅黑" pitchFamily="34" charset="-122"/>
                    <a:cs typeface="微软雅黑" pitchFamily="34" charset="-120"/>
                  </a:rPr>
                  <a:t>，故A正确，B、D错误；经过</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6</m:t>
                    </m:r>
                    <m:r>
                      <a:rPr lang="en-US" altLang="zh-CN" sz="1800" b="0" i="0">
                        <a:solidFill>
                          <a:srgbClr val="000000"/>
                        </a:solidFill>
                        <a:latin typeface="Cambria Math" pitchFamily="34" charset="0"/>
                        <a:ea typeface="Cambria Math" pitchFamily="34" charset="-122"/>
                        <a:cs typeface="Cambria Math" pitchFamily="34" charset="-120"/>
                      </a:rPr>
                      <m:t>𝑇</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2900"/>
                  </a:lnSpc>
                </a:pPr>
                <a:r>
                  <a:rPr lang="en-US" altLang="zh-CN" b="0" i="0">
                    <a:solidFill>
                      <a:srgbClr val="000000"/>
                    </a:solidFill>
                    <a:latin typeface="微软雅黑" pitchFamily="34" charset="0"/>
                    <a:ea typeface="微软雅黑" pitchFamily="34" charset="-122"/>
                    <a:cs typeface="微软雅黑" pitchFamily="34" charset="-120"/>
                  </a:rPr>
                  <a:t>两卫星都回到原来的位置</a:t>
                </a:r>
                <a:r>
                  <a:rPr lang="en-US" altLang="zh-CN" b="0" i="0" dirty="0">
                    <a:solidFill>
                      <a:srgbClr val="000000"/>
                    </a:solidFill>
                    <a:latin typeface="微软雅黑" pitchFamily="34" charset="0"/>
                    <a:ea typeface="微软雅黑" pitchFamily="34" charset="-122"/>
                    <a:cs typeface="微软雅黑" pitchFamily="34" charset="-120"/>
                  </a:rPr>
                  <a:t>，但是由于地球自转的周期未知，则不能确定是否到</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𝑁</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点正上方，故C错误.</a:t>
                </a:r>
                <a:endParaRPr lang="en-US" altLang="zh-CN" dirty="0"/>
              </a:p>
            </p:txBody>
          </p:sp>
        </mc:Choice>
        <mc:Fallback>
          <p:sp>
            <p:nvSpPr>
              <p:cNvPr id="6" name="QC_3_AS.9_1#4f66654a8?vop=1&amp;pid=148097ea3&amp;color=0,0,0&amp;bbb=1&amp;hb=1"/>
              <p:cNvSpPr>
                <a:spLocks noRot="1" noChangeAspect="1" noMove="1" noResize="1" noEditPoints="1" noAdjustHandles="1" noChangeArrowheads="1" noChangeShapeType="1" noTextEdit="1"/>
              </p:cNvSpPr>
              <p:nvPr/>
            </p:nvSpPr>
            <p:spPr>
              <a:xfrm>
                <a:off x="832104" y="3416238"/>
                <a:ext cx="10533888" cy="2075180"/>
              </a:xfrm>
              <a:prstGeom prst="rect">
                <a:avLst/>
              </a:prstGeom>
              <a:blipFill>
                <a:blip r:embed="rId6"/>
                <a:stretch>
                  <a:fillRect l="-1389" r="-2604" b="-674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txEl>
                                              <p:pRg st="3" end="3"/>
                                            </p:txEl>
                                          </p:spTgt>
                                        </p:tgtEl>
                                        <p:attrNameLst>
                                          <p:attrName>style.visibility</p:attrName>
                                        </p:attrNameLst>
                                      </p:cBhvr>
                                      <p:to>
                                        <p:strVal val="visible"/>
                                      </p:to>
                                    </p:set>
                                    <p:anim calcmode="lin" valueType="num">
                                      <p:cBhvr additive="base">
                                        <p:cTn id="3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6">
                                            <p:txEl>
                                              <p:pRg st="4" end="4"/>
                                            </p:txEl>
                                          </p:spTgt>
                                        </p:tgtEl>
                                        <p:attrNameLst>
                                          <p:attrName>style.visibility</p:attrName>
                                        </p:attrNameLst>
                                      </p:cBhvr>
                                      <p:to>
                                        <p:strVal val="visible"/>
                                      </p:to>
                                    </p:set>
                                    <p:anim calcmode="lin" valueType="num">
                                      <p:cBhvr additive="base">
                                        <p:cTn id="3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BD.10_1#c0aa34937?vop=1&amp;pid=148097ea3&amp;color=0,0,0&amp;bt=1&amp;bbb=1&amp;hb=1"/>
              <p:cNvSpPr/>
              <p:nvPr/>
            </p:nvSpPr>
            <p:spPr>
              <a:xfrm>
                <a:off x="832104" y="1512000"/>
                <a:ext cx="10533888" cy="28657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4.</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微软雅黑" pitchFamily="34" charset="0"/>
                    <a:ea typeface="微软雅黑" pitchFamily="34" charset="-122"/>
                    <a:cs typeface="微软雅黑" pitchFamily="34" charset="-120"/>
                  </a:rPr>
                  <a:t>新情境</a:t>
                </a:r>
                <a:r>
                  <a:rPr lang="en-US" altLang="zh-CN" sz="1800" b="1"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微软雅黑" pitchFamily="34" charset="0"/>
                    <a:ea typeface="微软雅黑" pitchFamily="34" charset="-122"/>
                    <a:cs typeface="微软雅黑" pitchFamily="34" charset="-120"/>
                  </a:rPr>
                  <a:t>拉格朗日点</a:t>
                </a:r>
                <a:r>
                  <a:rPr lang="en-US" altLang="zh-CN" sz="1800" b="1"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拉格朗日点指的是在太空中类似于“地—月”或“日—地</a:t>
                </a:r>
                <a:r>
                  <a:rPr lang="en-US" altLang="zh-CN" sz="1800" b="0" i="0">
                    <a:solidFill>
                      <a:srgbClr val="000000"/>
                    </a:solidFill>
                    <a:latin typeface="微软雅黑" pitchFamily="34" charset="0"/>
                    <a:ea typeface="微软雅黑" pitchFamily="34" charset="-122"/>
                    <a:cs typeface="微软雅黑" pitchFamily="34" charset="-120"/>
                  </a:rPr>
                  <a:t>”天体系统中的某些特</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殊位置</a:t>
                </a:r>
                <a:r>
                  <a:rPr lang="en-US" altLang="zh-CN" sz="1800" b="0" i="0" dirty="0">
                    <a:solidFill>
                      <a:srgbClr val="000000"/>
                    </a:solidFill>
                    <a:latin typeface="微软雅黑" pitchFamily="34" charset="0"/>
                    <a:ea typeface="微软雅黑" pitchFamily="34" charset="-122"/>
                    <a:cs typeface="微软雅黑" pitchFamily="34" charset="-120"/>
                  </a:rPr>
                  <a:t>，在该位置处的第三个相对小得多（质量可忽略不计</a:t>
                </a:r>
                <a:r>
                  <a:rPr lang="en-US" altLang="zh-CN" sz="1800" b="0" i="0">
                    <a:solidFill>
                      <a:srgbClr val="000000"/>
                    </a:solidFill>
                    <a:latin typeface="微软雅黑" pitchFamily="34" charset="0"/>
                    <a:ea typeface="微软雅黑" pitchFamily="34" charset="-122"/>
                    <a:cs typeface="微软雅黑" pitchFamily="34" charset="-120"/>
                  </a:rPr>
                  <a:t>）的物体靠两个天体的引力的矢量和提供其转</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动所需要的向心力</a:t>
                </a:r>
                <a:r>
                  <a:rPr lang="en-US" altLang="zh-CN" sz="1800" b="0" i="0" dirty="0">
                    <a:solidFill>
                      <a:srgbClr val="000000"/>
                    </a:solidFill>
                    <a:latin typeface="微软雅黑" pitchFamily="34" charset="0"/>
                    <a:ea typeface="微软雅黑" pitchFamily="34" charset="-122"/>
                    <a:cs typeface="微软雅黑" pitchFamily="34" charset="-120"/>
                  </a:rPr>
                  <a:t>，进而使得该物体与该天体系统处于相对静止状态，即具有相同的角速度</a:t>
                </a:r>
                <a:r>
                  <a:rPr lang="en-US" altLang="zh-CN" sz="1800" b="0" i="0">
                    <a:solidFill>
                      <a:srgbClr val="000000"/>
                    </a:solidFill>
                    <a:latin typeface="微软雅黑" pitchFamily="34" charset="0"/>
                    <a:ea typeface="微软雅黑" pitchFamily="34" charset="-122"/>
                    <a:cs typeface="微软雅黑" pitchFamily="34" charset="-120"/>
                  </a:rPr>
                  <a:t>.如图所示是</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地—月”天体系统，在月球运行轨道外侧的地月连线延长线上存在一个拉格朗日点，发射一颗质量为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的人造卫星至该点跟着月球一起转动</a:t>
                </a:r>
                <a:r>
                  <a:rPr lang="en-US" altLang="zh-CN" sz="1800" b="0" i="0" dirty="0">
                    <a:solidFill>
                      <a:srgbClr val="000000"/>
                    </a:solidFill>
                    <a:latin typeface="微软雅黑" pitchFamily="34" charset="0"/>
                    <a:ea typeface="微软雅黑" pitchFamily="34" charset="-122"/>
                    <a:cs typeface="微软雅黑" pitchFamily="34" charset="-120"/>
                  </a:rPr>
                  <a:t>，距月球球心的距离为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𝑠</m:t>
                    </m:r>
                  </m:oMath>
                </a14:m>
                <a:r>
                  <a:rPr lang="en-US" altLang="zh-CN" sz="1800" b="0" i="0" dirty="0">
                    <a:solidFill>
                      <a:srgbClr val="000000"/>
                    </a:solidFill>
                    <a:latin typeface="微软雅黑" pitchFamily="34" charset="0"/>
                    <a:ea typeface="微软雅黑" pitchFamily="34" charset="-122"/>
                    <a:cs typeface="微软雅黑" pitchFamily="34" charset="-120"/>
                  </a:rPr>
                  <a:t>.已知地球的半径为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𝑅</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，地球表面重力加速度</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𝑔</m:t>
                    </m:r>
                  </m:oMath>
                </a14:m>
                <a:r>
                  <a:rPr lang="en-US" altLang="zh-CN" sz="1800" b="0" i="0" dirty="0">
                    <a:solidFill>
                      <a:srgbClr val="000000"/>
                    </a:solidFill>
                    <a:latin typeface="微软雅黑" pitchFamily="34" charset="0"/>
                    <a:ea typeface="微软雅黑" pitchFamily="34" charset="-122"/>
                    <a:cs typeface="微软雅黑" pitchFamily="34" charset="-120"/>
                  </a:rPr>
                  <a:t>，地、月球心之间的距离为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𝑟</m:t>
                    </m:r>
                  </m:oMath>
                </a14:m>
                <a:r>
                  <a:rPr lang="en-US" altLang="zh-CN" sz="1800" b="0" i="0" dirty="0">
                    <a:solidFill>
                      <a:srgbClr val="000000"/>
                    </a:solidFill>
                    <a:latin typeface="微软雅黑" pitchFamily="34" charset="0"/>
                    <a:ea typeface="微软雅黑" pitchFamily="34" charset="-122"/>
                    <a:cs typeface="微软雅黑" pitchFamily="34" charset="-120"/>
                  </a:rPr>
                  <a:t>，月球的公转周期为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𝑇</m:t>
                    </m:r>
                  </m:oMath>
                </a14:m>
                <a:r>
                  <a:rPr lang="en-US" altLang="zh-CN" sz="1800" b="0" i="0" dirty="0">
                    <a:solidFill>
                      <a:srgbClr val="000000"/>
                    </a:solidFill>
                    <a:latin typeface="微软雅黑" pitchFamily="34" charset="0"/>
                    <a:ea typeface="微软雅黑" pitchFamily="34" charset="-122"/>
                    <a:cs typeface="微软雅黑" pitchFamily="34" charset="-120"/>
                  </a:rPr>
                  <a:t>，引力常量为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𝐺</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，不计地球自转</a:t>
                </a:r>
                <a:r>
                  <a:rPr lang="en-US" altLang="zh-CN" sz="1800" b="0" i="0">
                    <a:solidFill>
                      <a:srgbClr val="000000"/>
                    </a:solidFill>
                    <a:latin typeface="微软雅黑" pitchFamily="34" charset="0"/>
                    <a:ea typeface="微软雅黑" pitchFamily="34" charset="-122"/>
                    <a:cs typeface="微软雅黑" pitchFamily="34" charset="-120"/>
                  </a:rPr>
                  <a:t>，则由以上数据可</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以算出(</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3_BD.10_1#c0aa34937?vop=1&amp;pid=148097ea3&amp;color=0,0,0&amp;bt=1&amp;bbb=1&amp;hb=1"/>
              <p:cNvSpPr>
                <a:spLocks noRot="1" noChangeAspect="1" noMove="1" noResize="1" noEditPoints="1" noAdjustHandles="1" noChangeArrowheads="1" noChangeShapeType="1" noTextEdit="1"/>
              </p:cNvSpPr>
              <p:nvPr/>
            </p:nvSpPr>
            <p:spPr>
              <a:xfrm>
                <a:off x="832104" y="1512000"/>
                <a:ext cx="10533888" cy="2865755"/>
              </a:xfrm>
              <a:prstGeom prst="rect">
                <a:avLst/>
              </a:prstGeom>
              <a:blipFill>
                <a:blip r:embed="rId3"/>
                <a:stretch>
                  <a:fillRect l="-1389" r="-1331" b="-5106"/>
                </a:stretch>
              </a:blipFill>
              <a:ln/>
            </p:spPr>
            <p:txBody>
              <a:bodyPr/>
              <a:lstStyle/>
              <a:p>
                <a:r>
                  <a:rPr lang="zh-CN" altLang="en-US">
                    <a:noFill/>
                  </a:rPr>
                  <a:t> </a:t>
                </a:r>
              </a:p>
            </p:txBody>
          </p:sp>
        </mc:Fallback>
      </mc:AlternateContent>
      <p:sp>
        <p:nvSpPr>
          <p:cNvPr id="3" name="QC_3_AN.11_1#c0aa34937.bracket?vop=1&amp;pid=148097ea3&amp;color=0,0,0&amp;vpa=4"/>
          <p:cNvSpPr/>
          <p:nvPr/>
        </p:nvSpPr>
        <p:spPr>
          <a:xfrm>
            <a:off x="1701260" y="40132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B</a:t>
            </a:r>
            <a:endParaRPr lang="en-US" altLang="zh-CN" dirty="0"/>
          </a:p>
        </p:txBody>
      </p:sp>
      <p:pic>
        <p:nvPicPr>
          <p:cNvPr id="4" name="QC_3_BD.10_2#c0aa34937?htil=2&amp;vop=1&amp;pid=148097ea3&amp;color=0,0,0&amp;tib=255,255,255"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400032" y="4108643"/>
            <a:ext cx="1975104" cy="95097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3_BD.10_3#c0aa34937.choices?htil=2&amp;vop=1&amp;pid=148097ea3&amp;color=0,0,0&amp;bbb=1"/>
              <p:cNvSpPr/>
              <p:nvPr/>
            </p:nvSpPr>
            <p:spPr>
              <a:xfrm>
                <a:off x="832104" y="4346133"/>
                <a:ext cx="8476488" cy="1671955"/>
              </a:xfrm>
              <a:prstGeom prst="rect">
                <a:avLst/>
              </a:prstGeom>
              <a:noFill/>
              <a:ln/>
            </p:spPr>
            <p:txBody>
              <a:bodyPr wrap="none" lIns="0" tIns="0" rIns="0" bIns="0" rtlCol="0" anchor="t"/>
              <a:lstStyle/>
              <a:p>
                <a:pPr algn="l" latinLnBrk="1">
                  <a:lnSpc>
                    <a:spcPts val="34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地球的密度为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r>
                          <m:rPr>
                            <m:sty m:val="p"/>
                          </m:rPr>
                          <a:rPr lang="en-US" altLang="zh-CN" sz="1800" b="0" i="0">
                            <a:solidFill>
                              <a:srgbClr val="000000"/>
                            </a:solidFill>
                            <a:latin typeface="Cambria Math" pitchFamily="34" charset="0"/>
                            <a:ea typeface="Cambria Math" pitchFamily="34" charset="-122"/>
                            <a:cs typeface="Cambria Math" pitchFamily="34" charset="-120"/>
                          </a:rPr>
                          <m:t>π</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𝑅</m:t>
                            </m:r>
                          </m:e>
                          <m:sup>
                            <m:r>
                              <a:rPr lang="en-US" altLang="zh-CN" sz="1800" b="0" i="0">
                                <a:solidFill>
                                  <a:srgbClr val="000000"/>
                                </a:solidFill>
                                <a:latin typeface="Cambria Math" pitchFamily="34" charset="0"/>
                                <a:ea typeface="Cambria Math" pitchFamily="34" charset="-122"/>
                                <a:cs typeface="Cambria Math" pitchFamily="34" charset="-120"/>
                              </a:rPr>
                              <m:t>3</m:t>
                            </m:r>
                          </m:sup>
                        </m:sSup>
                      </m:num>
                      <m:den>
                        <m:r>
                          <a:rPr lang="en-US" altLang="zh-CN" sz="1800" b="0" i="0">
                            <a:solidFill>
                              <a:srgbClr val="000000"/>
                            </a:solidFill>
                            <a:latin typeface="Cambria Math" pitchFamily="34" charset="0"/>
                            <a:ea typeface="Cambria Math" pitchFamily="34" charset="-122"/>
                            <a:cs typeface="Cambria Math" pitchFamily="34" charset="-120"/>
                          </a:rPr>
                          <m:t>𝐺</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𝑇</m:t>
                            </m:r>
                          </m:e>
                          <m:sup>
                            <m:r>
                              <a:rPr lang="en-US" altLang="zh-CN" sz="1800" b="0" i="0">
                                <a:solidFill>
                                  <a:srgbClr val="00000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𝑟</m:t>
                            </m:r>
                          </m:e>
                          <m:sup>
                            <m:r>
                              <a:rPr lang="en-US" altLang="zh-CN" sz="1800" b="0" i="0">
                                <a:solidFill>
                                  <a:srgbClr val="000000"/>
                                </a:solidFill>
                                <a:latin typeface="Cambria Math" pitchFamily="34" charset="0"/>
                                <a:ea typeface="Cambria Math" pitchFamily="34" charset="-122"/>
                                <a:cs typeface="Cambria Math" pitchFamily="34" charset="-120"/>
                              </a:rPr>
                              <m:t>3</m:t>
                            </m:r>
                          </m:sup>
                        </m:sSup>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7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月球对该卫星的引力为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π</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𝑚</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𝑇</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𝑟</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𝑠</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𝑚𝑔</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𝑅</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𝑟</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𝑠</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在拉格朗日点的卫星的向心加速度比月球的向心加速度小</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在拉格朗日点的卫星处于平衡状态</a:t>
                </a:r>
                <a:endParaRPr lang="en-US" altLang="zh-CN" sz="1800" dirty="0"/>
              </a:p>
            </p:txBody>
          </p:sp>
        </mc:Choice>
        <mc:Fallback>
          <p:sp>
            <p:nvSpPr>
              <p:cNvPr id="5" name="QC_3_BD.10_3#c0aa34937.choices?htil=2&amp;vop=1&amp;pid=148097ea3&amp;color=0,0,0&amp;bbb=1"/>
              <p:cNvSpPr>
                <a:spLocks noRot="1" noChangeAspect="1" noMove="1" noResize="1" noEditPoints="1" noAdjustHandles="1" noChangeArrowheads="1" noChangeShapeType="1" noTextEdit="1"/>
              </p:cNvSpPr>
              <p:nvPr/>
            </p:nvSpPr>
            <p:spPr>
              <a:xfrm>
                <a:off x="832104" y="4346133"/>
                <a:ext cx="8476488" cy="1671955"/>
              </a:xfrm>
              <a:prstGeom prst="rect">
                <a:avLst/>
              </a:prstGeom>
              <a:blipFill>
                <a:blip r:embed="rId5"/>
                <a:stretch>
                  <a:fillRect l="-1727" b="-839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AS.12_1#c0aa34937?vop=1&amp;pid=148097ea3&amp;color=0,0,0&amp;bt=1&amp;bbb=1&amp;hb=1"/>
              <p:cNvSpPr/>
              <p:nvPr/>
            </p:nvSpPr>
            <p:spPr>
              <a:xfrm>
                <a:off x="832104" y="1508760"/>
                <a:ext cx="10533888" cy="3465830"/>
              </a:xfrm>
              <a:prstGeom prst="rect">
                <a:avLst/>
              </a:prstGeom>
              <a:noFill/>
              <a:ln/>
            </p:spPr>
            <p:txBody>
              <a:bodyPr wrap="none" lIns="0" tIns="0" rIns="0" bIns="0" rtlCol="0" anchor="t"/>
              <a:lstStyle/>
              <a:p>
                <a:pPr algn="l" latinLnBrk="1">
                  <a:lnSpc>
                    <a:spcPts val="3700"/>
                  </a:lnSpc>
                </a:pPr>
                <a:r>
                  <a:rPr lang="en-US" altLang="zh-CN" sz="1800" b="0" i="0" dirty="0">
                    <a:solidFill>
                      <a:srgbClr val="000000"/>
                    </a:solidFill>
                    <a:latin typeface="微软雅黑" pitchFamily="34" charset="0"/>
                    <a:ea typeface="微软雅黑" pitchFamily="34" charset="-122"/>
                    <a:cs typeface="微软雅黑" pitchFamily="34" charset="-120"/>
                  </a:rPr>
                  <a:t>【解析】地球对月球的引力提供月球做圆周运动的向心力，则有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𝐺</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𝑀</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aseline="-10000">
                                <a:solidFill>
                                  <a:srgbClr val="000000"/>
                                </a:solidFill>
                                <a:latin typeface="Cambria Math" panose="02040503050406030204" pitchFamily="18" charset="0"/>
                              </a:rPr>
                              <m:t>月</m:t>
                            </m:r>
                          </m:sub>
                        </m:sSub>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𝑟</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aseline="-10000">
                            <a:solidFill>
                              <a:srgbClr val="000000"/>
                            </a:solidFill>
                            <a:latin typeface="Cambria Math" panose="02040503050406030204" pitchFamily="18" charset="0"/>
                          </a:rPr>
                          <m:t>月</m:t>
                        </m:r>
                      </m:sub>
                    </m:sSub>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π</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𝑇</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𝑟</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，可得地球的质量</a:t>
                </a:r>
              </a:p>
              <a:p>
                <a:pPr latinLnBrk="1">
                  <a:lnSpc>
                    <a:spcPts val="47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𝑀</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π</m:t>
                            </m:r>
                          </m:e>
                          <m:sup>
                            <m:r>
                              <a:rPr lang="en-US" altLang="zh-CN" sz="1800" b="0" i="0">
                                <a:solidFill>
                                  <a:srgbClr val="00000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𝑟</m:t>
                            </m:r>
                          </m:e>
                          <m:sup>
                            <m:r>
                              <a:rPr lang="en-US" altLang="zh-CN" sz="1800" b="0" i="0">
                                <a:solidFill>
                                  <a:srgbClr val="000000"/>
                                </a:solidFill>
                                <a:latin typeface="Cambria Math" pitchFamily="34" charset="0"/>
                                <a:ea typeface="Cambria Math" pitchFamily="34" charset="-122"/>
                                <a:cs typeface="Cambria Math" pitchFamily="34" charset="-120"/>
                              </a:rPr>
                              <m:t>3</m:t>
                            </m:r>
                          </m:sup>
                        </m:sSup>
                      </m:num>
                      <m:den>
                        <m:r>
                          <a:rPr lang="en-US" altLang="zh-CN" sz="1800" b="0" i="0">
                            <a:solidFill>
                              <a:srgbClr val="000000"/>
                            </a:solidFill>
                            <a:latin typeface="Cambria Math" pitchFamily="34" charset="0"/>
                            <a:ea typeface="Cambria Math" pitchFamily="34" charset="-122"/>
                            <a:cs typeface="Cambria Math" pitchFamily="34" charset="-120"/>
                          </a:rPr>
                          <m:t>𝐺</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𝑇</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oMath>
                </a14:m>
                <a:r>
                  <a:rPr lang="en-US" altLang="zh-CN" sz="1800" b="0" i="0" dirty="0">
                    <a:solidFill>
                      <a:srgbClr val="000000"/>
                    </a:solidFill>
                    <a:latin typeface="微软雅黑" pitchFamily="34" charset="0"/>
                    <a:ea typeface="微软雅黑" pitchFamily="34" charset="-122"/>
                    <a:cs typeface="微软雅黑" pitchFamily="34" charset="-120"/>
                  </a:rPr>
                  <a:t>，地球的密度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𝜌</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𝑀</m:t>
                        </m:r>
                      </m:num>
                      <m:den>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3</m:t>
                            </m:r>
                          </m:den>
                        </m:f>
                        <m:r>
                          <m:rPr>
                            <m:sty m:val="p"/>
                          </m:rPr>
                          <a:rPr lang="en-US" altLang="zh-CN" sz="1800" b="0" i="0">
                            <a:solidFill>
                              <a:srgbClr val="000000"/>
                            </a:solidFill>
                            <a:latin typeface="Cambria Math" pitchFamily="34" charset="0"/>
                            <a:ea typeface="Cambria Math" pitchFamily="34" charset="-122"/>
                            <a:cs typeface="Cambria Math" pitchFamily="34" charset="-120"/>
                          </a:rPr>
                          <m:t>π</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𝑅</m:t>
                            </m:r>
                          </m:e>
                          <m:sup>
                            <m:r>
                              <a:rPr lang="en-US" altLang="zh-CN" sz="1800" b="0" i="0">
                                <a:solidFill>
                                  <a:srgbClr val="000000"/>
                                </a:solidFill>
                                <a:latin typeface="Cambria Math" pitchFamily="34" charset="0"/>
                                <a:ea typeface="Cambria Math" pitchFamily="34" charset="-122"/>
                                <a:cs typeface="Cambria Math" pitchFamily="34" charset="-120"/>
                              </a:rPr>
                              <m:t>3</m:t>
                            </m:r>
                          </m:sup>
                        </m:sSup>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r>
                          <m:rPr>
                            <m:sty m:val="p"/>
                          </m:rPr>
                          <a:rPr lang="en-US" altLang="zh-CN" sz="1800" b="0" i="0">
                            <a:solidFill>
                              <a:srgbClr val="000000"/>
                            </a:solidFill>
                            <a:latin typeface="Cambria Math" pitchFamily="34" charset="0"/>
                            <a:ea typeface="Cambria Math" pitchFamily="34" charset="-122"/>
                            <a:cs typeface="Cambria Math" pitchFamily="34" charset="-120"/>
                          </a:rPr>
                          <m:t>π</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𝑟</m:t>
                            </m:r>
                          </m:e>
                          <m:sup>
                            <m:r>
                              <a:rPr lang="en-US" altLang="zh-CN" sz="1800" b="0" i="0">
                                <a:solidFill>
                                  <a:srgbClr val="000000"/>
                                </a:solidFill>
                                <a:latin typeface="Cambria Math" pitchFamily="34" charset="0"/>
                                <a:ea typeface="Cambria Math" pitchFamily="34" charset="-122"/>
                                <a:cs typeface="Cambria Math" pitchFamily="34" charset="-120"/>
                              </a:rPr>
                              <m:t>3</m:t>
                            </m:r>
                          </m:sup>
                        </m:sSup>
                      </m:num>
                      <m:den>
                        <m:r>
                          <a:rPr lang="en-US" altLang="zh-CN" sz="1800" b="0" i="0">
                            <a:solidFill>
                              <a:srgbClr val="000000"/>
                            </a:solidFill>
                            <a:latin typeface="Cambria Math" pitchFamily="34" charset="0"/>
                            <a:ea typeface="Cambria Math" pitchFamily="34" charset="-122"/>
                            <a:cs typeface="Cambria Math" pitchFamily="34" charset="-120"/>
                          </a:rPr>
                          <m:t>𝐺</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𝑇</m:t>
                            </m:r>
                          </m:e>
                          <m:sup>
                            <m:r>
                              <a:rPr lang="en-US" altLang="zh-CN" sz="1800" b="0" i="0">
                                <a:solidFill>
                                  <a:srgbClr val="00000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𝑅</m:t>
                            </m:r>
                          </m:e>
                          <m:sup>
                            <m:r>
                              <a:rPr lang="en-US" altLang="zh-CN" sz="1800" b="0" i="0">
                                <a:solidFill>
                                  <a:srgbClr val="000000"/>
                                </a:solidFill>
                                <a:latin typeface="Cambria Math" pitchFamily="34" charset="0"/>
                                <a:ea typeface="Cambria Math" pitchFamily="34" charset="-122"/>
                                <a:cs typeface="Cambria Math" pitchFamily="34" charset="-120"/>
                              </a:rPr>
                              <m:t>3</m:t>
                            </m:r>
                          </m:sup>
                        </m:sSup>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，故A</a:t>
                </a:r>
                <a:r>
                  <a:rPr lang="en-US" altLang="zh-CN" sz="1800" b="0" i="0">
                    <a:solidFill>
                      <a:srgbClr val="000000"/>
                    </a:solidFill>
                    <a:latin typeface="微软雅黑" pitchFamily="34" charset="0"/>
                    <a:ea typeface="微软雅黑" pitchFamily="34" charset="-122"/>
                    <a:cs typeface="微软雅黑" pitchFamily="34" charset="-120"/>
                  </a:rPr>
                  <a:t>错误；对该卫星由牛顿第二定律有</a:t>
                </a:r>
              </a:p>
              <a:p>
                <a:pPr latinLnBrk="1">
                  <a:lnSpc>
                    <a:spcPts val="41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𝐺</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𝑀𝑚</m:t>
                        </m:r>
                      </m:num>
                      <m:den>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𝑟</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𝑠</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aseline="-10000">
                            <a:solidFill>
                              <a:srgbClr val="000000"/>
                            </a:solidFill>
                            <a:latin typeface="Cambria Math" panose="02040503050406030204" pitchFamily="18" charset="0"/>
                          </a:rPr>
                          <m:t>月星</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π</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𝑇</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𝑟</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𝑠</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A0AF"/>
                    </a:solidFill>
                    <a:latin typeface="微软雅黑" pitchFamily="34" charset="0"/>
                    <a:ea typeface="楷体" pitchFamily="34" charset="-122"/>
                    <a:cs typeface="微软雅黑" pitchFamily="34" charset="-120"/>
                  </a:rPr>
                  <a:t>（易错点拉格朗日点上的物体做圆周运动的向心力不仅来自于中心天体的引</a:t>
                </a:r>
              </a:p>
              <a:p>
                <a:pPr latinLnBrk="1">
                  <a:lnSpc>
                    <a:spcPts val="4600"/>
                  </a:lnSpc>
                </a:pPr>
                <a:r>
                  <a:rPr lang="en-US" altLang="zh-CN" sz="1800" b="0" i="0">
                    <a:solidFill>
                      <a:srgbClr val="00A0AF"/>
                    </a:solidFill>
                    <a:latin typeface="微软雅黑" pitchFamily="34" charset="0"/>
                    <a:ea typeface="楷体" pitchFamily="34" charset="-122"/>
                    <a:cs typeface="微软雅黑" pitchFamily="34" charset="-120"/>
                  </a:rPr>
                  <a:t>力</a:t>
                </a:r>
                <a:r>
                  <a:rPr lang="en-US" altLang="zh-CN" sz="1800" b="0" i="0" dirty="0">
                    <a:solidFill>
                      <a:srgbClr val="00A0AF"/>
                    </a:solidFill>
                    <a:latin typeface="微软雅黑" pitchFamily="34" charset="0"/>
                    <a:ea typeface="楷体" pitchFamily="34" charset="-122"/>
                    <a:cs typeface="微软雅黑" pitchFamily="34" charset="-120"/>
                  </a:rPr>
                  <a:t>，“高轨低速”的规律不适用）</a:t>
                </a:r>
                <a:r>
                  <a:rPr lang="en-US" altLang="zh-CN" sz="1800" b="0" i="0" dirty="0">
                    <a:solidFill>
                      <a:srgbClr val="000000"/>
                    </a:solidFill>
                    <a:latin typeface="微软雅黑" pitchFamily="34" charset="0"/>
                    <a:ea typeface="微软雅黑" pitchFamily="34" charset="-122"/>
                    <a:cs typeface="微软雅黑" pitchFamily="34" charset="-120"/>
                  </a:rPr>
                  <a:t>，其中</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𝐺</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𝑀</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0</m:t>
                            </m:r>
                          </m:sub>
                        </m:sSub>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𝑅</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，解得月球对该卫星的引力</a:t>
                </a:r>
              </a:p>
              <a:p>
                <a:pPr latinLnBrk="1">
                  <a:lnSpc>
                    <a:spcPts val="4100"/>
                  </a:lnSpc>
                </a:pP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a:rPr lang="en-US" altLang="zh-CN" sz="1800" baseline="-10000">
                            <a:solidFill>
                              <a:srgbClr val="000000"/>
                            </a:solidFill>
                            <a:latin typeface="Cambria Math" panose="02040503050406030204" pitchFamily="18" charset="0"/>
                          </a:rPr>
                          <m:t>月星</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π</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𝑚</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𝑇</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𝑟</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𝑠</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𝑚𝑔</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𝑅</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𝑟</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𝑠</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oMath>
                </a14:m>
                <a:r>
                  <a:rPr lang="en-US" altLang="zh-CN" sz="1800" b="0" i="0" dirty="0">
                    <a:solidFill>
                      <a:srgbClr val="000000"/>
                    </a:solidFill>
                    <a:latin typeface="微软雅黑" pitchFamily="34" charset="0"/>
                    <a:ea typeface="微软雅黑" pitchFamily="34" charset="-122"/>
                    <a:cs typeface="微软雅黑" pitchFamily="34" charset="-120"/>
                  </a:rPr>
                  <a:t>，故B正确；在拉格朗日点的卫星与月球转动的角速度相等，则根据</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𝜔</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𝑟</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可知</a:t>
                </a:r>
                <a:r>
                  <a:rPr lang="en-US" altLang="zh-CN" sz="1800" b="0" i="0" dirty="0">
                    <a:solidFill>
                      <a:srgbClr val="000000"/>
                    </a:solidFill>
                    <a:latin typeface="微软雅黑" pitchFamily="34" charset="0"/>
                    <a:ea typeface="微软雅黑" pitchFamily="34" charset="-122"/>
                    <a:cs typeface="微软雅黑" pitchFamily="34" charset="-120"/>
                  </a:rPr>
                  <a:t>，在拉格朗日点的卫星的向心加速度比月球的向心加速度大，故C错误</a:t>
                </a:r>
                <a:r>
                  <a:rPr lang="en-US" altLang="zh-CN" sz="1800" b="0" i="0">
                    <a:solidFill>
                      <a:srgbClr val="000000"/>
                    </a:solidFill>
                    <a:latin typeface="微软雅黑" pitchFamily="34" charset="0"/>
                    <a:ea typeface="微软雅黑" pitchFamily="34" charset="-122"/>
                    <a:cs typeface="微软雅黑" pitchFamily="34" charset="-120"/>
                  </a:rPr>
                  <a:t>；在拉格朗日点的卫星绕地球</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做圆周运动</a:t>
                </a:r>
                <a:r>
                  <a:rPr lang="en-US" altLang="zh-CN" b="0" i="0" dirty="0">
                    <a:solidFill>
                      <a:srgbClr val="000000"/>
                    </a:solidFill>
                    <a:latin typeface="微软雅黑" pitchFamily="34" charset="0"/>
                    <a:ea typeface="微软雅黑" pitchFamily="34" charset="-122"/>
                    <a:cs typeface="微软雅黑" pitchFamily="34" charset="-120"/>
                  </a:rPr>
                  <a:t>，则不是处于平衡状态，故D错误.</a:t>
                </a:r>
                <a:endParaRPr lang="en-US" altLang="zh-CN" dirty="0"/>
              </a:p>
            </p:txBody>
          </p:sp>
        </mc:Choice>
        <mc:Fallback>
          <p:sp>
            <p:nvSpPr>
              <p:cNvPr id="2" name="QC_3_AS.12_1#c0aa34937?vop=1&amp;pid=148097ea3&amp;color=0,0,0&amp;bt=1&amp;bbb=1&amp;hb=1"/>
              <p:cNvSpPr>
                <a:spLocks noRot="1" noChangeAspect="1" noMove="1" noResize="1" noEditPoints="1" noAdjustHandles="1" noChangeArrowheads="1" noChangeShapeType="1" noTextEdit="1"/>
              </p:cNvSpPr>
              <p:nvPr/>
            </p:nvSpPr>
            <p:spPr>
              <a:xfrm>
                <a:off x="832104" y="1508760"/>
                <a:ext cx="10533888" cy="3465830"/>
              </a:xfrm>
              <a:prstGeom prst="rect">
                <a:avLst/>
              </a:prstGeom>
              <a:blipFill>
                <a:blip r:embed="rId3"/>
                <a:stretch>
                  <a:fillRect l="-1389" r="-1389" b="-4049"/>
                </a:stretch>
              </a:blipFill>
              <a:ln/>
            </p:spPr>
            <p:txBody>
              <a:bodyPr/>
              <a:lstStyle/>
              <a:p>
                <a:r>
                  <a:rPr lang="zh-CN" altLang="en-US">
                    <a:noFill/>
                  </a:rPr>
                  <a:t> </a:t>
                </a:r>
              </a:p>
            </p:txBody>
          </p:sp>
        </mc:Fallback>
      </mc:AlternateContent>
      <p:sp>
        <p:nvSpPr>
          <p:cNvPr id="3" name="QC_3_AS.12_1#c0aa34937?vop=1&amp;pid=148097ea3&amp;color=0,0,0&amp;bt=1&amp;bbb=1&amp;hb=1&amp;uw=1">
            <a:extLst>
              <a:ext uri="{FF2B5EF4-FFF2-40B4-BE49-F238E27FC236}">
                <a16:creationId xmlns:a16="http://schemas.microsoft.com/office/drawing/2014/main" id="{1B5147B4-FB58-2F94-6052-CB9A21DA367F}"/>
              </a:ext>
            </a:extLst>
          </p:cNvPr>
          <p:cNvSpPr/>
          <p:nvPr/>
        </p:nvSpPr>
        <p:spPr>
          <a:xfrm>
            <a:off x="6130417" y="1976850"/>
            <a:ext cx="2811464" cy="600520"/>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58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
        <p:nvSpPr>
          <p:cNvPr id="4" name="QC_3_AS.12_1#c0aa34937?vop=1&amp;pid=148097ea3&amp;color=0,0,0&amp;bt=1&amp;bbb=1&amp;hb=1&amp;uw=1">
            <a:extLst>
              <a:ext uri="{FF2B5EF4-FFF2-40B4-BE49-F238E27FC236}">
                <a16:creationId xmlns:a16="http://schemas.microsoft.com/office/drawing/2014/main" id="{52471FAD-A6EA-4223-A128-B826C7FF9F50}"/>
              </a:ext>
            </a:extLst>
          </p:cNvPr>
          <p:cNvSpPr/>
          <p:nvPr/>
        </p:nvSpPr>
        <p:spPr>
          <a:xfrm>
            <a:off x="832104" y="2573750"/>
            <a:ext cx="2977071" cy="524320"/>
          </a:xfrm>
          <a:prstGeom prst="rect">
            <a:avLst/>
          </a:prstGeom>
          <a:solidFill>
            <a:schemeClr val="accent1">
              <a:alpha val="0"/>
            </a:schemeClr>
          </a:solidFill>
          <a:ln w="12700" cap="flat" cmpd="sng" algn="ctr">
            <a:solidFill>
              <a:srgbClr val="FFFFFF">
                <a:alpha val="0"/>
              </a:srgb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a:lnSpc>
                <a:spcPts val="5060"/>
              </a:lnSpc>
            </a:pP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r>
              <a:rPr kumimoji="0" lang="en-US" altLang="zh-CN" sz="1800" b="0" i="0" u="wavy" strike="noStrike" kern="0" cap="none" spc="0" normalizeH="0" baseline="0" noProof="0">
                <a:ln>
                  <a:noFill/>
                </a:ln>
                <a:solidFill>
                  <a:srgbClr val="00A0AF"/>
                </a:solidFill>
                <a:effectLst/>
                <a:uLnTx/>
                <a:uFill>
                  <a:solidFill>
                    <a:srgbClr val="00A0AF"/>
                  </a:solidFill>
                </a:uFill>
                <a:latin typeface="SimSun" panose="02010600030101010101" pitchFamily="2" charset="-122"/>
              </a:rPr>
              <a:t>                           </a:t>
            </a:r>
            <a:r>
              <a:rPr kumimoji="0" lang="en-US" altLang="zh-CN" sz="100" b="0" i="0" u="wavy" strike="noStrike" kern="0" cap="none" spc="-10300" normalizeH="0" baseline="0" noProof="0">
                <a:ln>
                  <a:noFill/>
                </a:ln>
                <a:solidFill>
                  <a:srgbClr val="00A0AF"/>
                </a:solidFill>
                <a:effectLst/>
                <a:uLnTx/>
                <a:uFill>
                  <a:solidFill>
                    <a:srgbClr val="00A0AF"/>
                  </a:solidFill>
                </a:uFill>
                <a:latin typeface="SimSun" panose="02010600030101010101" pitchFamily="2" charset="-122"/>
              </a:rPr>
              <a:t>.</a:t>
            </a:r>
            <a:endParaRPr kumimoji="0" lang="en-US" altLang="zh-CN" sz="100" b="0" i="0" u="wavy" strike="noStrike" kern="0" cap="none" spc="-10300" normalizeH="0" baseline="0" noProof="0" dirty="0">
              <a:ln>
                <a:noFill/>
              </a:ln>
              <a:solidFill>
                <a:srgbClr val="00A0AF"/>
              </a:solidFill>
              <a:effectLst/>
              <a:uLnTx/>
              <a:uFill>
                <a:solidFill>
                  <a:srgbClr val="00A0AF"/>
                </a:solidFill>
              </a:uFill>
              <a:latin typeface="SimSun" panose="02010600030101010101" pitchFamily="2" charset="-122"/>
            </a:endParaRP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3_EX.13_1#c0aa34937?vop=1&amp;pid=148097ea3&amp;color=0,0,0&amp;bt=1&amp;bbb=1&amp;hb=1"/>
          <p:cNvSpPr/>
          <p:nvPr/>
        </p:nvSpPr>
        <p:spPr>
          <a:xfrm>
            <a:off x="832104" y="1512000"/>
            <a:ext cx="10533888" cy="7702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知识拓展</a:t>
            </a:r>
            <a:r>
              <a:rPr lang="en-US" altLang="zh-CN" sz="1800" b="1"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拉格朗日点</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一个小物体受两个大物体的引力作用</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处在空间中某一点时</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小物体相对于两大</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物体基本保持静止</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该点称为拉格朗日点</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有五个特解</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p:pic>
        <p:nvPicPr>
          <p:cNvPr id="3" name="QC_3_EX.13_2#c0aa34937?vop=1&amp;pid=148097ea3&amp;color=0,0,0&amp;tib=255,255,255"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001768" y="2410017"/>
            <a:ext cx="2194560" cy="196596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759</Words>
  <Application>Microsoft Office PowerPoint</Application>
  <PresentationFormat>宽屏</PresentationFormat>
  <Paragraphs>81</Paragraphs>
  <Slides>11</Slides>
  <Notes>11</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11</vt:i4>
      </vt:variant>
    </vt:vector>
  </HeadingPairs>
  <TitlesOfParts>
    <vt:vector size="18" baseType="lpstr">
      <vt:lpstr>Arial (正文)</vt:lpstr>
      <vt:lpstr>SimHei</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2025-10-29T06:16:09Z</dcterms:created>
  <dcterms:modified xsi:type="dcterms:W3CDTF">2025-10-29T06:25:59Z</dcterms:modified>
  <cp:category/>
  <cp:contentStatus/>
</cp:coreProperties>
</file>