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56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4_1#bb3a99daa?vop=1&amp;pid=411fa839f&amp;color=0,0,0&amp;bt=1&amp;bbb=1&amp;hb=1"/>
              <p:cNvSpPr/>
              <p:nvPr/>
            </p:nvSpPr>
            <p:spPr>
              <a:xfrm>
                <a:off x="832104" y="1508760"/>
                <a:ext cx="10533888" cy="3932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【解析】设悬挂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球的细绳与竖直方向的夹角分别为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球分别进行分析，则有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，解得两根细绳的拉力大小之比为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故B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球分别进行分析，则有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，解得两球的周期之比为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，故A错误；两球离地高度均为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，同时剪断两根细绳，两球做平抛运动，则有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，则两球同时落地，故两球落地的时间之比为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球分别进行分析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，平抛运动过程有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，落地点到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（易错点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注意不要混淆落地点到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点的距离与平抛运动的水平位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移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，联立解得两球的落地点到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14_1#bb3a99daa?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32555"/>
              </a:xfrm>
              <a:prstGeom prst="rect">
                <a:avLst/>
              </a:prstGeom>
              <a:blipFill>
                <a:blip r:embed="rId3"/>
                <a:stretch>
                  <a:fillRect l="-1389" r="-1505" b="-35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S.14_1#bb3a99daa?vop=1&amp;pid=411fa839f&amp;color=0,0,0&amp;bt=1&amp;bbb=1&amp;hb=1&amp;uw=1">
            <a:extLst>
              <a:ext uri="{FF2B5EF4-FFF2-40B4-BE49-F238E27FC236}">
                <a16:creationId xmlns:a16="http://schemas.microsoft.com/office/drawing/2014/main" id="{024B1A65-7E40-034A-1C2D-2B3572F0CD8C}"/>
              </a:ext>
            </a:extLst>
          </p:cNvPr>
          <p:cNvSpPr/>
          <p:nvPr/>
        </p:nvSpPr>
        <p:spPr>
          <a:xfrm>
            <a:off x="8230362" y="4086637"/>
            <a:ext cx="2056638" cy="4957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3_AS.14_1#bb3a99daa?vop=1&amp;pid=411fa839f&amp;color=0,0,0&amp;bt=1&amp;bbb=1&amp;hb=1&amp;uw=1">
            <a:extLst>
              <a:ext uri="{FF2B5EF4-FFF2-40B4-BE49-F238E27FC236}">
                <a16:creationId xmlns:a16="http://schemas.microsoft.com/office/drawing/2014/main" id="{ADD178A4-9F76-B162-FC89-AFA4FF728ACD}"/>
              </a:ext>
            </a:extLst>
          </p:cNvPr>
          <p:cNvSpPr/>
          <p:nvPr/>
        </p:nvSpPr>
        <p:spPr>
          <a:xfrm>
            <a:off x="832104" y="4578762"/>
            <a:ext cx="3782314" cy="5147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11fa839f.fixed?pid=d578276dd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2_BD#411fa839f.fixed?pid=d578276d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_1#15d8ef9ae?vop=1&amp;pid=411fa839f&amp;color=0,0,0&amp;bt=1&amp;bbb=1&amp;hb=1"/>
              <p:cNvSpPr/>
              <p:nvPr/>
            </p:nvSpPr>
            <p:spPr>
              <a:xfrm>
                <a:off x="832104" y="1512000"/>
                <a:ext cx="10533888" cy="1332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陶艺制作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拉坯是陶艺制作中较常用的一种方法，是需配合双手的动作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，将转盘上的泥团拉成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各种形状的成型方法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.将泥团放置在绕竖直轴转动的水平转台上，将它拉成花瓶的雏形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，对应的简化模型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.粗坯的对称轴与转台转轴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重合，粗坯上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两质点到轴的距离分别为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.当转台转速恒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_1#15d8ef9ae?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332230"/>
              </a:xfrm>
              <a:prstGeom prst="rect">
                <a:avLst/>
              </a:prstGeom>
              <a:blipFill>
                <a:blip r:embed="rId3"/>
                <a:stretch>
                  <a:fillRect l="-1389" t="-3196" b="-10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2_1#15d8ef9ae.bracket?vop=1&amp;pid=411fa839f&amp;color=0,0,0&amp;vpa=1"/>
          <p:cNvSpPr/>
          <p:nvPr/>
        </p:nvSpPr>
        <p:spPr>
          <a:xfrm>
            <a:off x="3894360" y="2539367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3_BD.1_2#15d8ef9ae?htil=1&amp;vop=1&amp;pid=411fa839f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9761" y="2809433"/>
            <a:ext cx="1448187" cy="131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_3#15d8ef9ae.choices?htil=1&amp;vop=1&amp;pid=411fa839f&amp;color=0,0,0&amp;bbb=1&amp;hs=1"/>
              <p:cNvSpPr/>
              <p:nvPr/>
            </p:nvSpPr>
            <p:spPr>
              <a:xfrm>
                <a:off x="832104" y="2822132"/>
                <a:ext cx="8586216" cy="1332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同一时刻，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所受合力方向一致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当转台转速变为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的角速度也增加一倍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1_3#15d8ef9ae.choices?htil=1&amp;vop=1&amp;pid=411fa839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22132"/>
                <a:ext cx="8586216" cy="1332230"/>
              </a:xfrm>
              <a:prstGeom prst="rect">
                <a:avLst/>
              </a:prstGeom>
              <a:blipFill>
                <a:blip r:embed="rId5"/>
                <a:stretch>
                  <a:fillRect l="-1705" t="-3211" b="-10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3_1#15d8ef9ae?vop=1&amp;pid=411fa839f&amp;color=0,0,0&amp;bbb=1&amp;hb=1&amp;hs=1"/>
              <p:cNvSpPr/>
              <p:nvPr/>
            </p:nvSpPr>
            <p:spPr>
              <a:xfrm>
                <a:off x="832104" y="4122739"/>
                <a:ext cx="10533888" cy="1325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【解析】同轴转动角速度相等，根据线速度与角速度的关系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的线速度大小之比为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，故A错误；根据向心加速度与角速度的关系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B错误；转动过程中，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所受合力提供向心力，二者方向不同，故C错误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；根据角速度与转速的关系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可知，当转台转速变为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的角速度也增加一倍，故D正确.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3_AS.3_1#15d8ef9ae?vop=1&amp;pid=411fa839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22739"/>
                <a:ext cx="10533888" cy="1325880"/>
              </a:xfrm>
              <a:prstGeom prst="rect">
                <a:avLst/>
              </a:prstGeom>
              <a:blipFill>
                <a:blip r:embed="rId6"/>
                <a:stretch>
                  <a:fillRect l="-1389" t="-3211" r="-1157" b="-10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cd5f9912e?vop=1&amp;pid=411fa839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新角度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临界问题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如图所示，甩动手腕使质量为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的小球在轻绳的作用下在竖直平面内做圆周运动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知手离地面高度为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，绳长可调节，轻绳所能承受最大拉力为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为重力加速度，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小球可看成质点，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不计空气阻力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4_1#cd5f9912e?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75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cd5f9912e.bracket?vop=1&amp;pid=411fa839f&amp;color=0,0,0&amp;vpa=2"/>
          <p:cNvSpPr/>
          <p:nvPr/>
        </p:nvSpPr>
        <p:spPr>
          <a:xfrm>
            <a:off x="4271423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3_BD.4_2#cd5f9912e?htil=2&amp;vop=1&amp;pid=411fa839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7201" y="2830195"/>
            <a:ext cx="1600200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4_3#cd5f9912e.choices?htil=2&amp;vop=1&amp;pid=411fa839f&amp;color=0,0,0&amp;bbb=1&amp;hb=1"/>
              <p:cNvSpPr/>
              <p:nvPr/>
            </p:nvSpPr>
            <p:spPr>
              <a:xfrm>
                <a:off x="832104" y="2703195"/>
                <a:ext cx="8842248" cy="23129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若小球在最低点的速度大小为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𝑔𝑑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，可适当调整绳长使小球做完整的圆周运动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若小球在最低点时轻绳恰好断裂，且小球飞出水平距离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后落地，则此时绳长为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若绳长为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，且小球在最低点时轻绳恰好断裂，小球飞出的水平距离为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若小球在最低点时轻绳恰好断裂，要使小球飞出的水平距离最大，绳长应为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水平距离为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3_BD.4_3#cd5f9912e.choices?htil=2&amp;vop=1&amp;pid=411fa839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3195"/>
                <a:ext cx="8842248" cy="2312924"/>
              </a:xfrm>
              <a:prstGeom prst="rect">
                <a:avLst/>
              </a:prstGeom>
              <a:blipFill>
                <a:blip r:embed="rId5"/>
                <a:stretch>
                  <a:fillRect l="-1655" b="-3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6_1#cd5f9912e?vop=1&amp;pid=411fa839f&amp;color=0,0,0&amp;bt=1&amp;bbb=1&amp;hb=1"/>
              <p:cNvSpPr/>
              <p:nvPr/>
            </p:nvSpPr>
            <p:spPr>
              <a:xfrm>
                <a:off x="832104" y="1508760"/>
                <a:ext cx="10533888" cy="33797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【解析】设绳长为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，根据牛顿第二定律，小球在最低点时有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𝑔𝐿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取最大值，为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，若小球在最低点的速度大小为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𝑔𝑑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说明：此速度大于临界速度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，则拉力大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于最大值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，轻绳必定断裂，小球无法做完整的圆周运动，故A错误；小球在最低点轻绳恰好断裂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球离地高度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，根据平抛运动规律有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，水平距离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，解得绳长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，故B、C错误；由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，要使小球飞出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的水平距离最大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，绳长应为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（关键点二次函数求极值）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，最大水平距离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6_1#cd5f9912e?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79724"/>
              </a:xfrm>
              <a:prstGeom prst="rect">
                <a:avLst/>
              </a:prstGeom>
              <a:blipFill>
                <a:blip r:embed="rId3"/>
                <a:stretch>
                  <a:fillRect l="-1389" r="-694" b="-23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S.6_1#cd5f9912e?vop=1&amp;pid=411fa839f&amp;color=0,0,0&amp;bt=1&amp;bbb=1&amp;hb=1&amp;uw=1">
            <a:extLst>
              <a:ext uri="{FF2B5EF4-FFF2-40B4-BE49-F238E27FC236}">
                <a16:creationId xmlns:a16="http://schemas.microsoft.com/office/drawing/2014/main" id="{54695913-F730-3049-BCC3-43A1B10CCF16}"/>
              </a:ext>
            </a:extLst>
          </p:cNvPr>
          <p:cNvSpPr/>
          <p:nvPr/>
        </p:nvSpPr>
        <p:spPr>
          <a:xfrm>
            <a:off x="3509582" y="2127663"/>
            <a:ext cx="3547364" cy="6290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6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3_AS.6_1#cd5f9912e?vop=1&amp;pid=411fa839f&amp;color=0,0,0&amp;bt=1&amp;bbb=1&amp;hb=1&amp;uw=1">
            <a:extLst>
              <a:ext uri="{FF2B5EF4-FFF2-40B4-BE49-F238E27FC236}">
                <a16:creationId xmlns:a16="http://schemas.microsoft.com/office/drawing/2014/main" id="{19001DE6-2D63-081A-FA08-3CFB01A07D17}"/>
              </a:ext>
            </a:extLst>
          </p:cNvPr>
          <p:cNvSpPr/>
          <p:nvPr/>
        </p:nvSpPr>
        <p:spPr>
          <a:xfrm>
            <a:off x="7579741" y="3791362"/>
            <a:ext cx="3708972" cy="6290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6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3_AS.6_1#cd5f9912e?vop=1&amp;pid=411fa839f&amp;color=0,0,0&amp;bt=1&amp;bbb=1&amp;hb=1&amp;uw=1">
            <a:extLst>
              <a:ext uri="{FF2B5EF4-FFF2-40B4-BE49-F238E27FC236}">
                <a16:creationId xmlns:a16="http://schemas.microsoft.com/office/drawing/2014/main" id="{4D0B0DB1-643D-667C-0F7E-F034F5E1F314}"/>
              </a:ext>
            </a:extLst>
          </p:cNvPr>
          <p:cNvSpPr/>
          <p:nvPr/>
        </p:nvSpPr>
        <p:spPr>
          <a:xfrm>
            <a:off x="832104" y="4414424"/>
            <a:ext cx="2854833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7_1#cd5f9912e?vop=1&amp;pid=411fa839f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轻绳断裂的条件是绳上的拉力大于绳所能承受的最大拉力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求极值的时候可以利用数学方法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利用函数关系式求极值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8_1#68d5a81e4?vop=1&amp;pid=411fa839f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杆球模型与平抛落斜面运动结合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有一个固定在竖直平面内的半圆形管道，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一个直径略小于管道内径的小球以某一速度从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点进入管道，从最高点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离开管道后做平抛运动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后又恰好与倾角为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的斜面垂直相碰于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点.已知半圆形管道的半径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，小球可看成质点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8_1#68d5a81e4?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208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9_1#68d5a81e4.bracket?vop=1&amp;pid=411fa839f&amp;color=0,0,0&amp;vpa=3&amp;bbb=1"/>
          <p:cNvSpPr/>
          <p:nvPr/>
        </p:nvSpPr>
        <p:spPr>
          <a:xfrm>
            <a:off x="3604673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3_BD.8_2#68d5a81e4?htil=3&amp;vop=1&amp;pid=411fa839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2994" y="3241232"/>
            <a:ext cx="2121408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8_3#68d5a81e4.choices?htil=3&amp;vop=1&amp;pid=411fa839f&amp;color=0,0,0&amp;bbb=1"/>
              <p:cNvSpPr/>
              <p:nvPr/>
            </p:nvSpPr>
            <p:spPr>
              <a:xfrm>
                <a:off x="832104" y="3114232"/>
                <a:ext cx="833018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点与斜面碰撞前瞬间的速度大小为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小球在斜面上的落点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点的水平距离为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小球经过管道的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点时，受到管道内壁的作用力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小球经过管道的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点时，受到管道外壁的作用力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8_3#68d5a81e4.choices?htil=3&amp;vop=1&amp;pid=411fa83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8330184" cy="1608455"/>
              </a:xfrm>
              <a:prstGeom prst="rect">
                <a:avLst/>
              </a:prstGeom>
              <a:blipFill>
                <a:blip r:embed="rId5"/>
                <a:stretch>
                  <a:fillRect l="-175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EX.10_1#68d5a81e4?htil=4&amp;vop=1&amp;pid=411fa839f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9057" y="1512000"/>
            <a:ext cx="2061429" cy="112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3_EX.10_2#68d5a81e4?htil=4&amp;vop=1&amp;pid=411fa839f&amp;color=0,0,0&amp;bt=1&amp;bbb=1&amp;hs=1"/>
          <p:cNvSpPr/>
          <p:nvPr/>
        </p:nvSpPr>
        <p:spPr>
          <a:xfrm>
            <a:off x="832104" y="1524700"/>
            <a:ext cx="7525512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思路分析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EX.10_3#68d5a81e4?htil=4&amp;vop=1&amp;pid=411fa839f&amp;color=0,0,0&amp;bbb=1&amp;hb=1&amp;hs=1"/>
              <p:cNvSpPr/>
              <p:nvPr/>
            </p:nvSpPr>
            <p:spPr>
              <a:xfrm>
                <a:off x="832104" y="1891222"/>
                <a:ext cx="752551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运动过程分析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小球在管道内的运动模型为杆球模型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离开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点后做平抛运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垂直落在斜面上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3_EX.10_3#68d5a81e4?htil=4&amp;vop=1&amp;pid=411fa839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1222"/>
                <a:ext cx="7525512" cy="770255"/>
              </a:xfrm>
              <a:prstGeom prst="rect">
                <a:avLst/>
              </a:prstGeom>
              <a:blipFill>
                <a:blip r:embed="rId4"/>
                <a:stretch>
                  <a:fillRect l="-1945" r="-145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1_1#68d5a81e4?vop=1&amp;pid=411fa839f&amp;color=0,0,0&amp;bbb=1&amp;hb=1&amp;hs=1"/>
              <p:cNvSpPr/>
              <p:nvPr/>
            </p:nvSpPr>
            <p:spPr>
              <a:xfrm>
                <a:off x="832104" y="2661477"/>
                <a:ext cx="10533888" cy="2195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【解析】小球做平抛运动垂直撞在斜面上，到达斜面时竖直分速度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平行四边形定则知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，解得小球经过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，故A正确；小球在斜面上的落点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点的水平距离为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故B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点，假设小球受到管道内壁的作用力，大小为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，可知假设错误，小球经过管道的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点时，受到管道外壁的作用力，故C错误，D正确.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3_AS.11_1#68d5a81e4?vop=1&amp;pid=411fa839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1477"/>
                <a:ext cx="10533888" cy="2195830"/>
              </a:xfrm>
              <a:prstGeom prst="rect">
                <a:avLst/>
              </a:prstGeom>
              <a:blipFill>
                <a:blip r:embed="rId5"/>
                <a:stretch>
                  <a:fillRect l="-1389" r="-1447" b="-6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2_1#bb3a99daa?htil=5&amp;vop=1&amp;pid=411fa839f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328" y="1594296"/>
            <a:ext cx="2029968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2_2#bb3a99daa?htil=5&amp;vop=1&amp;pid=411fa839f&amp;color=0,0,0&amp;bt=1&amp;bbb=1&amp;hb=1"/>
              <p:cNvSpPr/>
              <p:nvPr/>
            </p:nvSpPr>
            <p:spPr>
              <a:xfrm>
                <a:off x="832104" y="1512000"/>
                <a:ext cx="841248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圆锥摆与平抛运动结合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）如图所示，可视为质点的相同小球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的细绳悬挂在同一竖直线上的两点，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点为两悬挂点在地面的投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影点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两球在离地高度均为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的水平面内做圆周运动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，其轨迹半径分别为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3_BD.12_2#bb3a99daa?htil=5&amp;vop=1&amp;pid=411fa839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412480" cy="1608455"/>
              </a:xfrm>
              <a:prstGeom prst="rect">
                <a:avLst/>
              </a:prstGeom>
              <a:blipFill>
                <a:blip r:embed="rId4"/>
                <a:stretch>
                  <a:fillRect l="-1739" r="-101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13_1#bb3a99daa.bracket?vop=1&amp;pid=411fa839f&amp;color=0,0,0&amp;vpa=4&amp;bbb=1"/>
          <p:cNvSpPr/>
          <p:nvPr/>
        </p:nvSpPr>
        <p:spPr>
          <a:xfrm>
            <a:off x="2061496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2_3#bb3a99daa.choices?htil=5&amp;vop=1&amp;pid=411fa839f&amp;color=0,0,0&amp;bbb=1"/>
              <p:cNvSpPr/>
              <p:nvPr/>
            </p:nvSpPr>
            <p:spPr>
              <a:xfrm>
                <a:off x="832104" y="3114232"/>
                <a:ext cx="8412480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两球运动的周期之比为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两根细绳的拉力大小之比为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若同时剪断两根细绳，两球落地的时间之比为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若同时剪断两根细绳，两球的落地点到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12_3#bb3a99daa.choices?htil=5&amp;vop=1&amp;pid=411fa839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8412480" cy="1604010"/>
              </a:xfrm>
              <a:prstGeom prst="rect">
                <a:avLst/>
              </a:prstGeom>
              <a:blipFill>
                <a:blip r:embed="rId5"/>
                <a:stretch>
                  <a:fillRect l="-173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Microsoft Office PowerPoint</Application>
  <PresentationFormat>宽屏</PresentationFormat>
  <Paragraphs>81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2025-10-29T06:14:57Z</dcterms:created>
  <dcterms:modified xsi:type="dcterms:W3CDTF">2025-10-29T06:19:34Z</dcterms:modified>
  <cp:category/>
  <cp:contentStatus/>
</cp:coreProperties>
</file>