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4" d="100"/>
          <a:sy n="114" d="100"/>
        </p:scale>
        <p:origin x="23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863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3.xml"/><Relationship Id="rId3" Type="http://schemas.openxmlformats.org/officeDocument/2006/relationships/slide" Target="../slides/slide7.xml"/><Relationship Id="rId7" Type="http://schemas.openxmlformats.org/officeDocument/2006/relationships/slide" Target="../slides/slide12.xml"/><Relationship Id="rId12" Type="http://schemas.openxmlformats.org/officeDocument/2006/relationships/slide" Target="../slides/slide22.xml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11" Type="http://schemas.openxmlformats.org/officeDocument/2006/relationships/slide" Target="../slides/slide19.xml"/><Relationship Id="rId5" Type="http://schemas.openxmlformats.org/officeDocument/2006/relationships/slide" Target="../slides/slide10.xml"/><Relationship Id="rId10" Type="http://schemas.openxmlformats.org/officeDocument/2006/relationships/slide" Target="../slides/slide16.xml"/><Relationship Id="rId4" Type="http://schemas.openxmlformats.org/officeDocument/2006/relationships/slide" Target="../slides/slide9.xml"/><Relationship Id="rId9" Type="http://schemas.openxmlformats.org/officeDocument/2006/relationships/slide" Target="../slides/slide1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3.xml"/><Relationship Id="rId3" Type="http://schemas.openxmlformats.org/officeDocument/2006/relationships/slide" Target="../slides/slide7.xml"/><Relationship Id="rId7" Type="http://schemas.openxmlformats.org/officeDocument/2006/relationships/slide" Target="../slides/slide12.xml"/><Relationship Id="rId12" Type="http://schemas.openxmlformats.org/officeDocument/2006/relationships/slide" Target="../slides/slide22.xml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11" Type="http://schemas.openxmlformats.org/officeDocument/2006/relationships/slide" Target="../slides/slide19.xml"/><Relationship Id="rId5" Type="http://schemas.openxmlformats.org/officeDocument/2006/relationships/slide" Target="../slides/slide10.xml"/><Relationship Id="rId10" Type="http://schemas.openxmlformats.org/officeDocument/2006/relationships/slide" Target="../slides/slide16.xml"/><Relationship Id="rId4" Type="http://schemas.openxmlformats.org/officeDocument/2006/relationships/slide" Target="../slides/slide9.xml"/><Relationship Id="rId9" Type="http://schemas.openxmlformats.org/officeDocument/2006/relationships/slide" Target="../slides/slide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9144"/>
            <a:ext cx="2157984" cy="64922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4" name="MasterShapeName"/>
          <p:cNvSpPr/>
          <p:nvPr/>
        </p:nvSpPr>
        <p:spPr>
          <a:xfrm>
            <a:off x="2697480" y="9144"/>
            <a:ext cx="7269480" cy="64922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5" name="MasterShapeName"/>
          <p:cNvSpPr/>
          <p:nvPr/>
        </p:nvSpPr>
        <p:spPr>
          <a:xfrm>
            <a:off x="10387584" y="9144"/>
            <a:ext cx="1801368" cy="64922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1#ff2cefb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9144"/>
            <a:ext cx="2157984" cy="64922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4" name="MasterShapeName"/>
          <p:cNvSpPr/>
          <p:nvPr/>
        </p:nvSpPr>
        <p:spPr>
          <a:xfrm>
            <a:off x="2697480" y="9144"/>
            <a:ext cx="7269480" cy="64922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5" name="MasterShapeName"/>
          <p:cNvSpPr/>
          <p:nvPr/>
        </p:nvSpPr>
        <p:spPr>
          <a:xfrm>
            <a:off x="10387584" y="9144"/>
            <a:ext cx="1801368" cy="64922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C_0#auto_editor_catalog_0?lid=0713dbaaa&amp;amp;cid=0713dbaaa&amp;amp;vtp=1">
            <a:hlinkClick r:id="rId3" action="ppaction://hlinksldjump"/>
          </p:cNvPr>
          <p:cNvSpPr/>
          <p:nvPr/>
        </p:nvSpPr>
        <p:spPr>
          <a:xfrm>
            <a:off x="2194560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1200" dirty="0"/>
          </a:p>
        </p:txBody>
      </p:sp>
      <p:sp>
        <p:nvSpPr>
          <p:cNvPr id="7" name="C_0#auto_editor_catalog_0?lid=3b4313cbf&amp;amp;cid=3b4313cbf&amp;amp;vtp=1">
            <a:hlinkClick r:id="rId4" action="ppaction://hlinksldjump"/>
          </p:cNvPr>
          <p:cNvSpPr/>
          <p:nvPr/>
        </p:nvSpPr>
        <p:spPr>
          <a:xfrm>
            <a:off x="2770632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1200" dirty="0"/>
          </a:p>
        </p:txBody>
      </p:sp>
      <p:sp>
        <p:nvSpPr>
          <p:cNvPr id="8" name="C_0#auto_editor_catalog_0?lid=1256fbb9c&amp;amp;cid=1256fbb9c&amp;amp;vtp=1">
            <a:hlinkClick r:id="rId5" action="ppaction://hlinksldjump"/>
          </p:cNvPr>
          <p:cNvSpPr/>
          <p:nvPr/>
        </p:nvSpPr>
        <p:spPr>
          <a:xfrm>
            <a:off x="3346704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1200" dirty="0"/>
          </a:p>
        </p:txBody>
      </p:sp>
      <p:sp>
        <p:nvSpPr>
          <p:cNvPr id="9" name="C_0#auto_editor_catalog_0?lid=790bf0b32&amp;amp;cid=790bf0b32&amp;amp;vtp=1">
            <a:hlinkClick r:id="rId6" action="ppaction://hlinksldjump"/>
          </p:cNvPr>
          <p:cNvSpPr/>
          <p:nvPr/>
        </p:nvSpPr>
        <p:spPr>
          <a:xfrm>
            <a:off x="3922776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sz="1200" dirty="0"/>
          </a:p>
        </p:txBody>
      </p:sp>
      <p:sp>
        <p:nvSpPr>
          <p:cNvPr id="10" name="C_0#auto_editor_catalog_0?lid=230def58b&amp;amp;cid=230def58b&amp;amp;vtp=1">
            <a:hlinkClick r:id="rId7" action="ppaction://hlinksldjump"/>
          </p:cNvPr>
          <p:cNvSpPr/>
          <p:nvPr/>
        </p:nvSpPr>
        <p:spPr>
          <a:xfrm>
            <a:off x="4498848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endParaRPr lang="en-US" sz="1200" dirty="0"/>
          </a:p>
        </p:txBody>
      </p:sp>
      <p:sp>
        <p:nvSpPr>
          <p:cNvPr id="11" name="C_0#auto_editor_catalog_0?lid=06b8754ef&amp;amp;cid=06b8754ef&amp;amp;vtp=1">
            <a:hlinkClick r:id="rId8" action="ppaction://hlinksldjump"/>
          </p:cNvPr>
          <p:cNvSpPr/>
          <p:nvPr/>
        </p:nvSpPr>
        <p:spPr>
          <a:xfrm>
            <a:off x="5074920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endParaRPr lang="en-US" sz="1200" dirty="0"/>
          </a:p>
        </p:txBody>
      </p:sp>
      <p:sp>
        <p:nvSpPr>
          <p:cNvPr id="12" name="C_0#auto_editor_catalog_0?lid=1468ca733&amp;amp;cid=1468ca733&amp;amp;vtp=1">
            <a:hlinkClick r:id="rId9" action="ppaction://hlinksldjump"/>
          </p:cNvPr>
          <p:cNvSpPr/>
          <p:nvPr/>
        </p:nvSpPr>
        <p:spPr>
          <a:xfrm>
            <a:off x="5650992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</a:t>
            </a:r>
            <a:endParaRPr lang="en-US" sz="1200" dirty="0"/>
          </a:p>
        </p:txBody>
      </p:sp>
      <p:sp>
        <p:nvSpPr>
          <p:cNvPr id="13" name="C_0#auto_editor_catalog_0?lid=677b3af0e&amp;amp;cid=677b3af0e&amp;amp;vtp=1">
            <a:hlinkClick r:id="rId10" action="ppaction://hlinksldjump"/>
          </p:cNvPr>
          <p:cNvSpPr/>
          <p:nvPr/>
        </p:nvSpPr>
        <p:spPr>
          <a:xfrm>
            <a:off x="6227064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</a:t>
            </a:r>
            <a:endParaRPr lang="en-US" sz="1200" dirty="0"/>
          </a:p>
        </p:txBody>
      </p:sp>
      <p:sp>
        <p:nvSpPr>
          <p:cNvPr id="14" name="C_0#auto_editor_catalog_0?lid=8bfd53cab&amp;amp;cid=8bfd53cab&amp;amp;vtp=1">
            <a:hlinkClick r:id="rId11" action="ppaction://hlinksldjump"/>
          </p:cNvPr>
          <p:cNvSpPr/>
          <p:nvPr/>
        </p:nvSpPr>
        <p:spPr>
          <a:xfrm>
            <a:off x="6803136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</a:t>
            </a:r>
            <a:endParaRPr lang="en-US" sz="1200" dirty="0"/>
          </a:p>
        </p:txBody>
      </p:sp>
      <p:sp>
        <p:nvSpPr>
          <p:cNvPr id="15" name="C_0#auto_editor_catalog_0?lid=24748ede4&amp;amp;cid=24748ede4&amp;amp;vtp=1">
            <a:hlinkClick r:id="rId12" action="ppaction://hlinksldjump"/>
          </p:cNvPr>
          <p:cNvSpPr/>
          <p:nvPr/>
        </p:nvSpPr>
        <p:spPr>
          <a:xfrm>
            <a:off x="7379208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</a:t>
            </a:r>
            <a:endParaRPr lang="en-US" sz="12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9b0fff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9144"/>
            <a:ext cx="2157984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600" b="1" i="0" dirty="0">
                <a:solidFill>
                  <a:srgbClr val="000000"/>
                </a:solidFill>
                <a:latin typeface="Alibaba PuHuiTi Regular" pitchFamily="34" charset="0"/>
                <a:ea typeface="Alibaba PuHuiTi Regular" pitchFamily="34" charset="-122"/>
                <a:cs typeface="Alibaba PuHuiTi Regular" pitchFamily="34" charset="-120"/>
              </a:rPr>
              <a:t>A</a:t>
            </a:r>
            <a:endParaRPr lang="en-US" sz="3600" dirty="0"/>
          </a:p>
        </p:txBody>
      </p:sp>
      <p:sp>
        <p:nvSpPr>
          <p:cNvPr id="4" name="MasterShapeName"/>
          <p:cNvSpPr/>
          <p:nvPr/>
        </p:nvSpPr>
        <p:spPr>
          <a:xfrm>
            <a:off x="2697480" y="9144"/>
            <a:ext cx="7269480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3600" b="0" i="0" dirty="0">
                <a:solidFill>
                  <a:srgbClr val="FFFFFF"/>
                </a:solidFill>
                <a:latin typeface="Alibaba PuHuiTi Regular" pitchFamily="34" charset="0"/>
                <a:ea typeface="Alibaba PuHuiTi Regular" pitchFamily="34" charset="-122"/>
                <a:cs typeface="Alibaba PuHuiTi Regular" pitchFamily="34" charset="-120"/>
              </a:rPr>
              <a:t>湖南真题诊断练</a:t>
            </a:r>
            <a:endParaRPr lang="en-US" sz="3600" dirty="0"/>
          </a:p>
        </p:txBody>
      </p:sp>
      <p:sp>
        <p:nvSpPr>
          <p:cNvPr id="5" name="MasterShapeName"/>
          <p:cNvSpPr/>
          <p:nvPr/>
        </p:nvSpPr>
        <p:spPr>
          <a:xfrm>
            <a:off x="10387584" y="9144"/>
            <a:ext cx="1801368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800" b="0" i="0" dirty="0">
                <a:solidFill>
                  <a:srgbClr val="FFFFFF"/>
                </a:solidFill>
                <a:latin typeface="阿里妈妈数黑体" pitchFamily="34" charset="0"/>
                <a:ea typeface="阿里妈妈数黑体" pitchFamily="34" charset="-122"/>
                <a:cs typeface="阿里妈妈数黑体" pitchFamily="34" charset="-120"/>
              </a:rPr>
              <a:t>刷诊断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1#ff2cefb21#df=d9b0fff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9144"/>
            <a:ext cx="2157984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600" b="1" i="0" dirty="0">
                <a:solidFill>
                  <a:srgbClr val="000000"/>
                </a:solidFill>
                <a:latin typeface="Alibaba PuHuiTi Regular" pitchFamily="34" charset="0"/>
                <a:ea typeface="Alibaba PuHuiTi Regular" pitchFamily="34" charset="-122"/>
                <a:cs typeface="Alibaba PuHuiTi Regular" pitchFamily="34" charset="-120"/>
              </a:rPr>
              <a:t>A</a:t>
            </a:r>
            <a:endParaRPr lang="en-US" sz="3600" dirty="0"/>
          </a:p>
        </p:txBody>
      </p:sp>
      <p:sp>
        <p:nvSpPr>
          <p:cNvPr id="4" name="MasterShapeName"/>
          <p:cNvSpPr/>
          <p:nvPr/>
        </p:nvSpPr>
        <p:spPr>
          <a:xfrm>
            <a:off x="2697480" y="9144"/>
            <a:ext cx="7269480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3600" b="0" i="0" dirty="0">
                <a:solidFill>
                  <a:srgbClr val="FFFFFF"/>
                </a:solidFill>
                <a:latin typeface="Alibaba PuHuiTi Regular" pitchFamily="34" charset="0"/>
                <a:ea typeface="Alibaba PuHuiTi Regular" pitchFamily="34" charset="-122"/>
                <a:cs typeface="Alibaba PuHuiTi Regular" pitchFamily="34" charset="-120"/>
              </a:rPr>
              <a:t>湖南真题诊断练</a:t>
            </a:r>
            <a:endParaRPr lang="en-US" sz="3600" dirty="0"/>
          </a:p>
        </p:txBody>
      </p:sp>
      <p:sp>
        <p:nvSpPr>
          <p:cNvPr id="5" name="MasterShapeName"/>
          <p:cNvSpPr/>
          <p:nvPr/>
        </p:nvSpPr>
        <p:spPr>
          <a:xfrm>
            <a:off x="10387584" y="9144"/>
            <a:ext cx="1801368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800" b="0" i="0" dirty="0">
                <a:solidFill>
                  <a:srgbClr val="FFFFFF"/>
                </a:solidFill>
                <a:latin typeface="阿里妈妈数黑体" pitchFamily="34" charset="0"/>
                <a:ea typeface="阿里妈妈数黑体" pitchFamily="34" charset="-122"/>
                <a:cs typeface="阿里妈妈数黑体" pitchFamily="34" charset="-120"/>
              </a:rPr>
              <a:t>刷诊断</a:t>
            </a:r>
            <a:endParaRPr lang="en-US" sz="2800" dirty="0"/>
          </a:p>
        </p:txBody>
      </p:sp>
      <p:sp>
        <p:nvSpPr>
          <p:cNvPr id="6" name="C_0#auto_editor_catalog_0?lid=0713dbaaa&amp;amp;cid=0713dbaaa&amp;amp;vtp=1">
            <a:hlinkClick r:id="rId3" action="ppaction://hlinksldjump"/>
          </p:cNvPr>
          <p:cNvSpPr/>
          <p:nvPr/>
        </p:nvSpPr>
        <p:spPr>
          <a:xfrm>
            <a:off x="2194560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sz="1200" dirty="0"/>
          </a:p>
        </p:txBody>
      </p:sp>
      <p:sp>
        <p:nvSpPr>
          <p:cNvPr id="7" name="C_0#auto_editor_catalog_0?lid=3b4313cbf&amp;amp;cid=3b4313cbf&amp;amp;vtp=1">
            <a:hlinkClick r:id="rId4" action="ppaction://hlinksldjump"/>
          </p:cNvPr>
          <p:cNvSpPr/>
          <p:nvPr/>
        </p:nvSpPr>
        <p:spPr>
          <a:xfrm>
            <a:off x="2770632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sz="1200" dirty="0"/>
          </a:p>
        </p:txBody>
      </p:sp>
      <p:sp>
        <p:nvSpPr>
          <p:cNvPr id="8" name="C_0#auto_editor_catalog_0?lid=1256fbb9c&amp;amp;cid=1256fbb9c&amp;amp;vtp=1">
            <a:hlinkClick r:id="rId5" action="ppaction://hlinksldjump"/>
          </p:cNvPr>
          <p:cNvSpPr/>
          <p:nvPr/>
        </p:nvSpPr>
        <p:spPr>
          <a:xfrm>
            <a:off x="3346704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sz="1200" dirty="0"/>
          </a:p>
        </p:txBody>
      </p:sp>
      <p:sp>
        <p:nvSpPr>
          <p:cNvPr id="9" name="C_0#auto_editor_catalog_0?lid=790bf0b32&amp;amp;cid=790bf0b32&amp;amp;vtp=1">
            <a:hlinkClick r:id="rId6" action="ppaction://hlinksldjump"/>
          </p:cNvPr>
          <p:cNvSpPr/>
          <p:nvPr/>
        </p:nvSpPr>
        <p:spPr>
          <a:xfrm>
            <a:off x="3922776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sz="1200" dirty="0"/>
          </a:p>
        </p:txBody>
      </p:sp>
      <p:sp>
        <p:nvSpPr>
          <p:cNvPr id="10" name="C_0#auto_editor_catalog_0?lid=230def58b&amp;amp;cid=230def58b&amp;amp;vtp=1">
            <a:hlinkClick r:id="rId7" action="ppaction://hlinksldjump"/>
          </p:cNvPr>
          <p:cNvSpPr/>
          <p:nvPr/>
        </p:nvSpPr>
        <p:spPr>
          <a:xfrm>
            <a:off x="4498848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endParaRPr lang="en-US" sz="1200" dirty="0"/>
          </a:p>
        </p:txBody>
      </p:sp>
      <p:sp>
        <p:nvSpPr>
          <p:cNvPr id="11" name="C_0#auto_editor_catalog_0?lid=06b8754ef&amp;amp;cid=06b8754ef&amp;amp;vtp=1">
            <a:hlinkClick r:id="rId8" action="ppaction://hlinksldjump"/>
          </p:cNvPr>
          <p:cNvSpPr/>
          <p:nvPr/>
        </p:nvSpPr>
        <p:spPr>
          <a:xfrm>
            <a:off x="5074920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endParaRPr lang="en-US" sz="1200" dirty="0"/>
          </a:p>
        </p:txBody>
      </p:sp>
      <p:sp>
        <p:nvSpPr>
          <p:cNvPr id="12" name="C_0#auto_editor_catalog_0?lid=1468ca733&amp;amp;cid=1468ca733&amp;amp;vtp=1">
            <a:hlinkClick r:id="rId9" action="ppaction://hlinksldjump"/>
          </p:cNvPr>
          <p:cNvSpPr/>
          <p:nvPr/>
        </p:nvSpPr>
        <p:spPr>
          <a:xfrm>
            <a:off x="5650992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</a:t>
            </a:r>
            <a:endParaRPr lang="en-US" sz="1200" dirty="0"/>
          </a:p>
        </p:txBody>
      </p:sp>
      <p:sp>
        <p:nvSpPr>
          <p:cNvPr id="13" name="C_0#auto_editor_catalog_0?lid=677b3af0e&amp;amp;cid=677b3af0e&amp;amp;vtp=1">
            <a:hlinkClick r:id="rId10" action="ppaction://hlinksldjump"/>
          </p:cNvPr>
          <p:cNvSpPr/>
          <p:nvPr/>
        </p:nvSpPr>
        <p:spPr>
          <a:xfrm>
            <a:off x="6227064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</a:t>
            </a:r>
            <a:endParaRPr lang="en-US" sz="1200" dirty="0"/>
          </a:p>
        </p:txBody>
      </p:sp>
      <p:sp>
        <p:nvSpPr>
          <p:cNvPr id="14" name="C_0#auto_editor_catalog_0?lid=8bfd53cab&amp;amp;cid=8bfd53cab&amp;amp;vtp=1">
            <a:hlinkClick r:id="rId11" action="ppaction://hlinksldjump"/>
          </p:cNvPr>
          <p:cNvSpPr/>
          <p:nvPr/>
        </p:nvSpPr>
        <p:spPr>
          <a:xfrm>
            <a:off x="6803136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</a:t>
            </a:r>
            <a:endParaRPr lang="en-US" sz="1200" dirty="0"/>
          </a:p>
        </p:txBody>
      </p:sp>
      <p:sp>
        <p:nvSpPr>
          <p:cNvPr id="15" name="C_0#auto_editor_catalog_0?lid=24748ede4&amp;amp;cid=24748ede4&amp;amp;vtp=1">
            <a:hlinkClick r:id="rId12" action="ppaction://hlinksldjump"/>
          </p:cNvPr>
          <p:cNvSpPr/>
          <p:nvPr/>
        </p:nvSpPr>
        <p:spPr>
          <a:xfrm>
            <a:off x="7379208" y="6318504"/>
            <a:ext cx="502920" cy="283464"/>
          </a:xfrm>
          <a:prstGeom prst="rect">
            <a:avLst/>
          </a:prstGeom>
          <a:solidFill>
            <a:srgbClr val="FFF000"/>
          </a:solidFill>
          <a:ln/>
        </p:spPr>
        <p:txBody>
          <a:bodyPr wrap="square" lIns="127000" tIns="127000" rIns="127000" bIns="127000" rtlCol="0" anchor="ctr"/>
          <a:lstStyle/>
          <a:p>
            <a:pPr marL="0" algn="ctr">
              <a:lnSpc>
                <a:spcPct val="100000"/>
              </a:lnSpc>
            </a:pPr>
            <a:r>
              <a:rPr lang="en-US" sz="12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</a:t>
            </a:r>
            <a:endParaRPr lang="en-US" sz="12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8a4133ffd204eef0a320f0d#tid=68ad1fad15638a000923840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464" y="1508760"/>
            <a:ext cx="1362456" cy="13350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-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1256fbb9c?vcp=1&amp;pid=d9b0fff78&amp;color=0,0,0&amp;vtp=1&amp;bt=1&amp;bbb=1&amp;hb=1"/>
          <p:cNvSpPr/>
          <p:nvPr/>
        </p:nvSpPr>
        <p:spPr>
          <a:xfrm>
            <a:off x="502920" y="1437049"/>
            <a:ext cx="11183112" cy="1033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3.［2025长沙中考］古代常用敲钟的方式来报时、召集人群、发布消息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。下列关于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钟声的说法正确的是(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3" name="QC_5_AN.10_1#1256fbb9c.bracket?vcp=1&amp;pid=d9b0fff78&amp;color=0,0,0&amp;vpa=3&amp;vtp=1"/>
          <p:cNvSpPr/>
          <p:nvPr/>
        </p:nvSpPr>
        <p:spPr>
          <a:xfrm>
            <a:off x="3491389" y="1984419"/>
            <a:ext cx="423863" cy="478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400" dirty="0"/>
          </a:p>
        </p:txBody>
      </p:sp>
      <p:sp>
        <p:nvSpPr>
          <p:cNvPr id="4" name="QC_5_BD.9_2#1256fbb9c.choices?vcp=1&amp;pid=d9b0fff78&amp;color=0,0,0&amp;vtp=1&amp;bbb=1"/>
          <p:cNvSpPr/>
          <p:nvPr/>
        </p:nvSpPr>
        <p:spPr>
          <a:xfrm>
            <a:off x="502920" y="2538773"/>
            <a:ext cx="11183112" cy="1033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5699506" algn="l"/>
              </a:tabLst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.钟声和琴声的音色相同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.钟声可以传递信息</a:t>
            </a:r>
            <a:endParaRPr lang="en-US" altLang="zh-CN" sz="2400" dirty="0"/>
          </a:p>
          <a:p>
            <a:pPr latinLnBrk="1">
              <a:lnSpc>
                <a:spcPts val="4200"/>
              </a:lnSpc>
              <a:tabLst>
                <a:tab pos="5699506" algn="l"/>
              </a:tabLst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.响度越大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，钟声传播速度越大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.钟声一定是噪声</a:t>
            </a:r>
            <a:endParaRPr lang="en-US" altLang="zh-CN" sz="2400" dirty="0"/>
          </a:p>
        </p:txBody>
      </p:sp>
      <p:sp>
        <p:nvSpPr>
          <p:cNvPr id="5" name="QC_5_AS.11_1#1256fbb9c?vcp=1&amp;pid=d9b0fff78&amp;color=0,0,0&amp;vtp=1&amp;bbb=1&amp;hb=1"/>
          <p:cNvSpPr/>
          <p:nvPr/>
        </p:nvSpPr>
        <p:spPr>
          <a:xfrm>
            <a:off x="502920" y="3642403"/>
            <a:ext cx="11183112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钟声和琴声的音色不同，故A错误；古代常用敲钟的方式来报时、</a:t>
            </a: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召集人群、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发布消息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，说明钟声可以传递信息，故B正确；</a:t>
            </a:r>
            <a:r>
              <a:rPr lang="en-US" altLang="zh-CN" sz="24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钟声传播速度大小与响度无关，</a:t>
            </a: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故C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错误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；钟声不一定是噪声，故D错误。故选B。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_1#790bf0b32?vcp=1&amp;pid=d9b0fff78&amp;color=0,0,0&amp;vtp=1&amp;bt=1&amp;bbb=1&amp;hb=1"/>
          <p:cNvSpPr/>
          <p:nvPr/>
        </p:nvSpPr>
        <p:spPr>
          <a:xfrm>
            <a:off x="502920" y="2001723"/>
            <a:ext cx="11183112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4.［2025长沙中考］晚上看电视时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，小星将一个凸透镜在电视机和对面墙壁之间来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回移动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，发现移动到某位置时，墙上清晰地呈现出电视画面倒立缩小的像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。这个像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与下列哪种光学器材的成像情况相同(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3" name="QC_5_AN.13_1#790bf0b32.bracket?vcp=1&amp;pid=d9b0fff78&amp;color=0,0,0&amp;vpa=4&amp;vtp=1"/>
          <p:cNvSpPr/>
          <p:nvPr/>
        </p:nvSpPr>
        <p:spPr>
          <a:xfrm>
            <a:off x="5624989" y="3107893"/>
            <a:ext cx="423863" cy="478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400" dirty="0"/>
          </a:p>
        </p:txBody>
      </p:sp>
      <p:sp>
        <p:nvSpPr>
          <p:cNvPr id="4" name="QC_5_BD.12_2#790bf0b32.choices?vcp=1&amp;pid=d9b0fff78&amp;color=0,0,0&amp;vtp=1&amp;bbb=1"/>
          <p:cNvSpPr/>
          <p:nvPr/>
        </p:nvSpPr>
        <p:spPr>
          <a:xfrm>
            <a:off x="502920" y="3644148"/>
            <a:ext cx="11183112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862453" algn="l"/>
                <a:tab pos="5699506" algn="l"/>
                <a:tab pos="8536559" algn="l"/>
              </a:tabLst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.放大镜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B.照相机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C.投影仪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.平面镜</a:t>
            </a:r>
            <a:endParaRPr lang="en-US" altLang="zh-CN" sz="2400" dirty="0"/>
          </a:p>
        </p:txBody>
      </p:sp>
      <p:sp>
        <p:nvSpPr>
          <p:cNvPr id="5" name="QC_5_AS.14_1#790bf0b32?vcp=1&amp;pid=d9b0fff78&amp;color=0,0,0&amp;vtp=1&amp;bbb=1"/>
          <p:cNvSpPr/>
          <p:nvPr/>
        </p:nvSpPr>
        <p:spPr>
          <a:xfrm>
            <a:off x="502920" y="4188343"/>
            <a:ext cx="11580813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墙上清晰地呈现出电视画面倒立缩小的像，与照相机成像情况相同。故选B。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5_1#230def58b?vcp=1&amp;pid=d9b0fff78&amp;color=0,0,0&amp;vtp=1&amp;bt=1&amp;bbb=1&amp;hb=1"/>
              <p:cNvSpPr/>
              <p:nvPr/>
            </p:nvSpPr>
            <p:spPr>
              <a:xfrm>
                <a:off x="502920" y="1559794"/>
                <a:ext cx="11183112" cy="103339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5.［2024湖南中考节选］请画出图中入射光线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从空气斜射入湖水中大致方向的折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射光线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400" dirty="0"/>
              </a:p>
            </p:txBody>
          </p:sp>
        </mc:Choice>
        <mc:Fallback xmlns="">
          <p:sp>
            <p:nvSpPr>
              <p:cNvPr id="2" name="QO_5_BD.15_1#230def58b?vcp=1&amp;pid=d9b0fff7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1559794"/>
                <a:ext cx="11183112" cy="1033399"/>
              </a:xfrm>
              <a:prstGeom prst="rect">
                <a:avLst/>
              </a:prstGeom>
              <a:blipFill>
                <a:blip r:embed="rId3"/>
                <a:stretch>
                  <a:fillRect l="-1690" r="-55" b="-153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5_2#230def58b?htil=3&amp;vcp=1&amp;pid=d9b0fff7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6544" y="2947840"/>
            <a:ext cx="2359152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6_1#230def58b?htil=3&amp;vcp=1&amp;pid=d9b0fff78&amp;color=0,0,0&amp;vtp=1&amp;bbb=1"/>
          <p:cNvSpPr/>
          <p:nvPr/>
        </p:nvSpPr>
        <p:spPr>
          <a:xfrm>
            <a:off x="6089904" y="2654850"/>
            <a:ext cx="5586984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如图所示</a:t>
            </a:r>
            <a:endParaRPr lang="en-US" altLang="zh-CN" sz="2400" dirty="0"/>
          </a:p>
        </p:txBody>
      </p:sp>
      <p:pic>
        <p:nvPicPr>
          <p:cNvPr id="5" name="QO_5_AN.16_2#230def58b?htil=3&amp;vcp=1&amp;pid=d9b0fff78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6992" y="3265975"/>
            <a:ext cx="1892808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S.17_1#230def58b?vcp=1&amp;pid=d9b0fff78&amp;color=0,0,0&amp;vtp=1&amp;bbb=1"/>
          <p:cNvSpPr/>
          <p:nvPr/>
        </p:nvSpPr>
        <p:spPr>
          <a:xfrm>
            <a:off x="502920" y="4629003"/>
            <a:ext cx="11183112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光线从空气斜射入湖水中时折射角小于入射角，据此画出折射光线。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8_1#06b8754ef?vcp=1&amp;pid=d9b0fff78&amp;color=0,0,0&amp;vtp=1&amp;bt=1&amp;bbb=1&amp;hb=1"/>
          <p:cNvSpPr/>
          <p:nvPr/>
        </p:nvSpPr>
        <p:spPr>
          <a:xfrm>
            <a:off x="502920" y="1163490"/>
            <a:ext cx="11183112" cy="1033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6.［2023长沙中考］在课后实践活动中，小明自制了一个如图甲所示的手电筒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将小灯泡放在凸透镜的焦点处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，请在图乙中画出光通过凸透镜后的光线。</a:t>
            </a:r>
            <a:endParaRPr lang="en-US" altLang="zh-CN" sz="2400" dirty="0"/>
          </a:p>
        </p:txBody>
      </p:sp>
      <p:pic>
        <p:nvPicPr>
          <p:cNvPr id="3" name="QO_5_BD.18_3#06b8754ef?htil=1&amp;vcp=1&amp;pid=d9b0fff7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616" y="2658788"/>
            <a:ext cx="1307592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18_4#06b8754ef?htil=1&amp;vcp=1&amp;pid=d9b0fff7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8976" y="2329604"/>
            <a:ext cx="2176272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AN.19_1#06b8754ef?htil=5&amp;vcp=1&amp;pid=d9b0fff78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4584" y="4105064"/>
            <a:ext cx="2423160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9_2#06b8754ef?htil=5&amp;vcp=1&amp;pid=d9b0fff78&amp;color=0,0,0&amp;vtp=1&amp;bbb=1"/>
          <p:cNvSpPr/>
          <p:nvPr/>
        </p:nvSpPr>
        <p:spPr>
          <a:xfrm>
            <a:off x="502920" y="3967904"/>
            <a:ext cx="8622792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如图所示</a:t>
            </a:r>
            <a:endParaRPr lang="en-US" altLang="zh-CN" sz="2400" dirty="0"/>
          </a:p>
        </p:txBody>
      </p:sp>
      <p:sp>
        <p:nvSpPr>
          <p:cNvPr id="7" name="QO_5_AS.20_1#06b8754ef?htil=5&amp;vcp=1&amp;pid=d9b0fff78&amp;color=0,0,0&amp;vtp=1&amp;bbb=1"/>
          <p:cNvSpPr/>
          <p:nvPr/>
        </p:nvSpPr>
        <p:spPr>
          <a:xfrm>
            <a:off x="502920" y="4517242"/>
            <a:ext cx="8622792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过焦点的光线经凸透镜折射后折射光线平行于主光轴。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21_1#1468ca733?vcp=1&amp;pid=d9b0fff78&amp;color=0,0,0&amp;vtp=1&amp;bt=1&amp;bbb=1&amp;hb=1"/>
              <p:cNvSpPr/>
              <p:nvPr/>
            </p:nvSpPr>
            <p:spPr>
              <a:xfrm>
                <a:off x="502920" y="1191716"/>
                <a:ext cx="11183112" cy="159219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7.［2025长沙中考］傍晚时分，在水面平静的池塘边，小湘尝试用激光笔从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点去照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亮池塘对面树上的一个果子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点）,发现可以用两种不同的方式实现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。请在图中画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出这两种方式的光路图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（保留作图痕迹）。</a:t>
                </a:r>
                <a:endParaRPr lang="en-US" altLang="zh-CN" sz="2400" dirty="0"/>
              </a:p>
            </p:txBody>
          </p:sp>
        </mc:Choice>
        <mc:Fallback xmlns="">
          <p:sp>
            <p:nvSpPr>
              <p:cNvPr id="2" name="QO_5_BD.21_1#1468ca733?vcp=1&amp;pid=d9b0fff7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1191716"/>
                <a:ext cx="11183112" cy="1592199"/>
              </a:xfrm>
              <a:prstGeom prst="rect">
                <a:avLst/>
              </a:prstGeom>
              <a:blipFill>
                <a:blip r:embed="rId3"/>
                <a:stretch>
                  <a:fillRect l="-1690" r="-872" b="-99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21_2#1468ca733?htil=6&amp;vcp=1&amp;pid=d9b0fff7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9072" y="3399547"/>
            <a:ext cx="3054096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22_1#1468ca733?htil=6&amp;vcp=1&amp;pid=d9b0fff78&amp;color=0,0,0&amp;vtp=1&amp;bbb=1"/>
          <p:cNvSpPr/>
          <p:nvPr/>
        </p:nvSpPr>
        <p:spPr>
          <a:xfrm>
            <a:off x="6089904" y="2834143"/>
            <a:ext cx="5586984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如图所示</a:t>
            </a:r>
            <a:endParaRPr lang="en-US" altLang="zh-CN" sz="2400" dirty="0"/>
          </a:p>
        </p:txBody>
      </p:sp>
      <p:pic>
        <p:nvPicPr>
          <p:cNvPr id="5" name="QO_5_AN.22_2#1468ca733?htil=6&amp;vcp=1&amp;pid=d9b0fff78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1776" y="3445267"/>
            <a:ext cx="3054096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S.23_1#1468ca733?vcp=1&amp;pid=d9b0fff78&amp;color=0,0,0&amp;vtp=1&amp;bt=1&amp;bbb=1&amp;hb=1"/>
              <p:cNvSpPr/>
              <p:nvPr/>
            </p:nvSpPr>
            <p:spPr>
              <a:xfrm>
                <a:off x="502920" y="2547345"/>
                <a:ext cx="11183112" cy="159219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用激光笔从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点去照亮池塘对面树上的果子（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点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），可以利用光的直线传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播原理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，连接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两点，箭头从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指向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；还可以利用光的反射，作出点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关于水面的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对称点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，连接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交水面于点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，连接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𝐴𝑂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𝑂𝐵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𝐴𝑂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为入射光线，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为反射光线。</a:t>
                </a:r>
                <a:endParaRPr lang="en-US" altLang="zh-CN" sz="2400" dirty="0"/>
              </a:p>
            </p:txBody>
          </p:sp>
        </mc:Choice>
        <mc:Fallback xmlns="">
          <p:sp>
            <p:nvSpPr>
              <p:cNvPr id="2" name="QO_5_AS.23_1#1468ca733?vcp=1&amp;pid=d9b0fff7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2547345"/>
                <a:ext cx="11183112" cy="1592199"/>
              </a:xfrm>
              <a:prstGeom prst="rect">
                <a:avLst/>
              </a:prstGeom>
              <a:blipFill>
                <a:blip r:embed="rId3"/>
                <a:stretch>
                  <a:fillRect l="-1690" r="-1363" b="-99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24_1#677b3af0e?vcp=1&amp;pid=d9b0fff78&amp;color=0,0,0&amp;vtp=1&amp;bt=1&amp;bbb=1&amp;hb=1"/>
              <p:cNvSpPr/>
              <p:nvPr/>
            </p:nvSpPr>
            <p:spPr>
              <a:xfrm>
                <a:off x="502920" y="1042111"/>
                <a:ext cx="11183112" cy="215099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8.［长沙中考，中］为了探究光的反射定律，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小丽把一个平面镜放在水平桌面上，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再把一张可以绕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𝑂𝑁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翻折的纸板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𝐴𝐵𝐶𝐷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竖直地立在平面镜上，纸板上的直线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𝑂𝑁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垂直于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镜面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。她将一束光贴着纸板沿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𝐸𝑂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方向射向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𝑂</m:t>
                    </m:r>
                  </m:oMath>
                </a14:m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点，在纸板上用笔描出入射光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𝐸𝑂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和反射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光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𝑂𝐹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的径迹。</a:t>
                </a:r>
                <a:endParaRPr lang="en-US" altLang="zh-CN" sz="2400" dirty="0"/>
              </a:p>
            </p:txBody>
          </p:sp>
        </mc:Choice>
        <mc:Fallback xmlns="">
          <p:sp>
            <p:nvSpPr>
              <p:cNvPr id="2" name="QO_5_BD.24_1#677b3af0e?vcp=1&amp;pid=d9b0fff7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1042111"/>
                <a:ext cx="11183112" cy="2150999"/>
              </a:xfrm>
              <a:prstGeom prst="rect">
                <a:avLst/>
              </a:prstGeom>
              <a:blipFill>
                <a:blip r:embed="rId3"/>
                <a:stretch>
                  <a:fillRect l="-1690" r="-1145" b="-73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25_1#917ab6446?iti=1&amp;htil=7&amp;vcp=1&amp;pid=677b3af0e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43474" y="3376941"/>
            <a:ext cx="1920240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5_2#917ab6446?iti=1&amp;htil=7&amp;vcp=1&amp;pid=677b3af0e&amp;color=0,0,0&amp;vtp=1"/>
          <p:cNvSpPr/>
          <p:nvPr/>
        </p:nvSpPr>
        <p:spPr>
          <a:xfrm>
            <a:off x="10517063" y="5146685"/>
            <a:ext cx="373062" cy="895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25_3#917ab6446?htil=7&amp;vcp=1&amp;pid=677b3af0e&amp;color=0,0,0&amp;vtp=1&amp;bbb=1"/>
              <p:cNvSpPr/>
              <p:nvPr/>
            </p:nvSpPr>
            <p:spPr>
              <a:xfrm>
                <a:off x="502920" y="3230637"/>
                <a:ext cx="9125712" cy="48412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（1）如图甲所示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，反射角的大小为</a:t>
                </a:r>
                <a:r>
                  <a:rPr lang="en-US" altLang="zh-CN" sz="24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​</m:t>
                        </m:r>
                      </m:e>
                      <m:sup>
                        <m:r>
                          <a:rPr lang="en-US" altLang="zh-CN" sz="24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400" dirty="0"/>
              </a:p>
            </p:txBody>
          </p:sp>
        </mc:Choice>
        <mc:Fallback xmlns="">
          <p:sp>
            <p:nvSpPr>
              <p:cNvPr id="5" name="QB_6_BD.25_3#917ab6446?htil=7&amp;vcp=1&amp;pid=677b3af0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3230637"/>
                <a:ext cx="9125712" cy="484124"/>
              </a:xfrm>
              <a:prstGeom prst="rect">
                <a:avLst/>
              </a:prstGeom>
              <a:blipFill>
                <a:blip r:embed="rId5"/>
                <a:stretch>
                  <a:fillRect l="-2071" t="-1266" b="-379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26_1#917ab6446.blank?vcp=1&amp;pid=677b3af0e&amp;color=0,0,0&amp;vpa=5&amp;vtp=1&amp;bbb=1"/>
          <p:cNvSpPr/>
          <p:nvPr/>
        </p:nvSpPr>
        <p:spPr>
          <a:xfrm>
            <a:off x="5243989" y="3190632"/>
            <a:ext cx="525463" cy="48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endParaRPr lang="en-US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27_1#917ab6446?htil=7&amp;vcp=1&amp;pid=677b3af0e&amp;color=0,0,0&amp;vtp=1&amp;bbb=1&amp;hb=1"/>
              <p:cNvSpPr/>
              <p:nvPr/>
            </p:nvSpPr>
            <p:spPr>
              <a:xfrm>
                <a:off x="502920" y="3718890"/>
                <a:ext cx="9125712" cy="103339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反射光线与法线的夹角为反射角。根据图甲可知，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∠</m:t>
                    </m:r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𝑁𝑂𝐹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为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反射角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，其大小为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KaiTi" pitchFamily="34" charset="-120"/>
                          </a:rPr>
                        </m:ctrlPr>
                      </m:sSupPr>
                      <m:e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50</m:t>
                        </m:r>
                      </m:e>
                      <m:sup>
                        <m:r>
                          <a:rPr lang="en-US" altLang="zh-CN" sz="2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。</a:t>
                </a:r>
                <a:endParaRPr lang="en-US" altLang="zh-CN" sz="2400" dirty="0"/>
              </a:p>
            </p:txBody>
          </p:sp>
        </mc:Choice>
        <mc:Fallback xmlns="">
          <p:sp>
            <p:nvSpPr>
              <p:cNvPr id="7" name="QB_6_AS.27_1#917ab6446?htil=7&amp;vcp=1&amp;pid=677b3af0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3718890"/>
                <a:ext cx="9125712" cy="1033399"/>
              </a:xfrm>
              <a:prstGeom prst="rect">
                <a:avLst/>
              </a:prstGeom>
              <a:blipFill>
                <a:blip r:embed="rId6"/>
                <a:stretch>
                  <a:fillRect l="-2071" r="-1336" b="-15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8_1#329c034b5?vcp=1&amp;pid=677b3af0e&amp;color=0,0,0&amp;vtp=1&amp;bt=1&amp;bbb=1"/>
          <p:cNvSpPr/>
          <p:nvPr/>
        </p:nvSpPr>
        <p:spPr>
          <a:xfrm>
            <a:off x="502920" y="1145361"/>
            <a:ext cx="11183112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（2）实验过程中，进行下列哪项操作后，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在纸板上仍可以看到反射光?</a:t>
            </a:r>
            <a:r>
              <a:rPr lang="en-US" altLang="zh-CN" sz="24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400" dirty="0"/>
          </a:p>
        </p:txBody>
      </p:sp>
      <p:sp>
        <p:nvSpPr>
          <p:cNvPr id="3" name="QC_6_AN.29_1#329c034b5.blank?vcp=1&amp;pid=677b3af0e&amp;color=0,0,0&amp;vpa=6&amp;vtp=1"/>
          <p:cNvSpPr/>
          <p:nvPr/>
        </p:nvSpPr>
        <p:spPr>
          <a:xfrm>
            <a:off x="9925527" y="1105356"/>
            <a:ext cx="423863" cy="48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400" dirty="0"/>
          </a:p>
        </p:txBody>
      </p:sp>
      <p:sp>
        <p:nvSpPr>
          <p:cNvPr id="4" name="QC_6#329c034b5?vcp=1&amp;pid=677b3af0e&amp;color=0,0,0&amp;vtp=1&amp;bbb=1"/>
          <p:cNvSpPr/>
          <p:nvPr/>
        </p:nvSpPr>
        <p:spPr>
          <a:xfrm>
            <a:off x="510638" y="2050743"/>
            <a:ext cx="11183112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A.如图乙所示，将纸板的右半部分向后翻折</a:t>
            </a:r>
            <a:endParaRPr lang="en-US" altLang="zh-CN" sz="2400" dirty="0"/>
          </a:p>
        </p:txBody>
      </p:sp>
      <p:pic>
        <p:nvPicPr>
          <p:cNvPr id="5" name="QC_6_BD.30_1#329c034b5.choice_image?iti=2&amp;vcp=1&amp;pid=677b3af0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9712" y="1740573"/>
            <a:ext cx="1097280" cy="100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30_2#329c034b5.choices?iti=2&amp;vcp=1&amp;pid=677b3af0e&amp;color=0,0,0&amp;vtp=1"/>
          <p:cNvSpPr/>
          <p:nvPr/>
        </p:nvSpPr>
        <p:spPr>
          <a:xfrm>
            <a:off x="7237476" y="2693239"/>
            <a:ext cx="301752" cy="4860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6#329c034b5?vcp=1&amp;pid=677b3af0e&amp;color=0,0,0&amp;vtp=1&amp;bbb=1"/>
              <p:cNvSpPr/>
              <p:nvPr/>
            </p:nvSpPr>
            <p:spPr>
              <a:xfrm>
                <a:off x="510638" y="2868734"/>
                <a:ext cx="11183112" cy="162223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145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B.如图丙所示，将纸板与入射光束一起以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𝑂𝑁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24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为轴旋转</a:t>
                </a:r>
                <a:r>
                  <a:rPr lang="en-US" altLang="zh-CN" sz="8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9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</a:t>
                </a:r>
                <a:endParaRPr lang="en-US" altLang="zh-CN" sz="900" dirty="0">
                  <a:latin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7" name="QC_6#329c034b5?vcp=1&amp;pid=677b3af0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638" y="2868734"/>
                <a:ext cx="11183112" cy="1622235"/>
              </a:xfrm>
              <a:prstGeom prst="rect">
                <a:avLst/>
              </a:prstGeom>
              <a:blipFill>
                <a:blip r:embed="rId4"/>
                <a:stretch>
                  <a:fillRect l="-1690" b="-112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C_6_BD.31_1#329c034b5.choice_image?iti=3&amp;vcp=1&amp;pid=677b3af0e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5926" y="3049123"/>
            <a:ext cx="1170432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6_BD.31_1#329c034b5.choices?iti=3&amp;vcp=1&amp;pid=677b3af0e&amp;color=0,0,0&amp;vtp=1"/>
          <p:cNvSpPr/>
          <p:nvPr/>
        </p:nvSpPr>
        <p:spPr>
          <a:xfrm>
            <a:off x="8113841" y="4045534"/>
            <a:ext cx="301752" cy="4860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C_6#329c034b5?vcp=1&amp;pid=677b3af0e&amp;color=0,0,0&amp;vtp=1&amp;bbb=1">
                <a:extLst>
                  <a:ext uri="{FF2B5EF4-FFF2-40B4-BE49-F238E27FC236}">
                    <a16:creationId xmlns:a16="http://schemas.microsoft.com/office/drawing/2014/main" id="{5E720342-79DB-D3CF-13B9-65940899488E}"/>
                  </a:ext>
                </a:extLst>
              </p:cNvPr>
              <p:cNvSpPr/>
              <p:nvPr/>
            </p:nvSpPr>
            <p:spPr>
              <a:xfrm>
                <a:off x="502920" y="4326362"/>
                <a:ext cx="11183112" cy="1816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143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C.如图丁所示，将纸板与入射光束一起以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24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为轴向后倾倒</a:t>
                </a:r>
                <a:r>
                  <a:rPr lang="en-US" altLang="zh-CN" sz="79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9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</a:t>
                </a:r>
              </a:p>
              <a:p>
                <a:pPr algn="l" latinLnBrk="1">
                  <a:lnSpc>
                    <a:spcPct val="150000"/>
                  </a:lnSpc>
                </a:pPr>
                <a:endParaRPr lang="en-US" altLang="zh-CN" sz="900" dirty="0">
                  <a:latin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10" name="QC_6#329c034b5?vcp=1&amp;pid=677b3af0e&amp;color=0,0,0&amp;vtp=1&amp;bbb=1">
                <a:extLst>
                  <a:ext uri="{FF2B5EF4-FFF2-40B4-BE49-F238E27FC236}">
                    <a16:creationId xmlns:a16="http://schemas.microsoft.com/office/drawing/2014/main" id="{5E720342-79DB-D3CF-13B9-6594089948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4326362"/>
                <a:ext cx="11183112" cy="1816100"/>
              </a:xfrm>
              <a:prstGeom prst="rect">
                <a:avLst/>
              </a:prstGeom>
              <a:blipFill>
                <a:blip r:embed="rId6"/>
                <a:stretch>
                  <a:fillRect l="-16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QC_6_BD.32_1#329c034b5.choice_image?iti=4&amp;vcp=1&amp;pid=677b3af0e&amp;color=0,0,0&amp;tib=255,255,255&amp;iip=2&amp;vtp=1" descr="preencoded.png">
            <a:extLst>
              <a:ext uri="{FF2B5EF4-FFF2-40B4-BE49-F238E27FC236}">
                <a16:creationId xmlns:a16="http://schemas.microsoft.com/office/drawing/2014/main" id="{8C07E49E-34FF-4488-6E96-34F9B3E7E35C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4837" y="4540865"/>
            <a:ext cx="1161288" cy="97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6_BD.32_1#329c034b5.choices?iti=4&amp;vcp=1&amp;pid=677b3af0e&amp;color=0,0,0&amp;vtp=1">
            <a:extLst>
              <a:ext uri="{FF2B5EF4-FFF2-40B4-BE49-F238E27FC236}">
                <a16:creationId xmlns:a16="http://schemas.microsoft.com/office/drawing/2014/main" id="{C979FCEF-D57A-C4CB-D9A6-3CB0C88C4AC9}"/>
              </a:ext>
            </a:extLst>
          </p:cNvPr>
          <p:cNvSpPr/>
          <p:nvPr/>
        </p:nvSpPr>
        <p:spPr>
          <a:xfrm>
            <a:off x="8644606" y="5646273"/>
            <a:ext cx="301752" cy="4860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33_1#329c034b5?vcp=1&amp;pid=677b3af0e&amp;color=0,0,0&amp;vtp=1&amp;bt=1&amp;bbb=1&amp;hb=1"/>
              <p:cNvSpPr/>
              <p:nvPr/>
            </p:nvSpPr>
            <p:spPr>
              <a:xfrm>
                <a:off x="502920" y="720000"/>
                <a:ext cx="11183112" cy="524344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400" b="1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由光的反射定律可知，反射光线、入射光线和法线在同一平面内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。经过入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射点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并垂直于反射面的直线叫法线，如图乙所示，纸板垂直于平面镜，入射点为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则法线为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𝑂𝑁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，入射光线与法线所在的平面是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𝐴𝑁𝑂𝐷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将纸板的右半部分向后翻折，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纸板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𝐵𝑁𝑂𝐶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和纸板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𝐴𝑁𝑂𝐷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不在同一平面内，因此反射光线不在纸板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𝐵𝑁𝑂𝐶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上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，所以在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纸板上不能看到反射光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，故A不符合题意；如图丙所示，纸板垂直于平面镜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，入射点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，则法线为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𝑂𝑁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，入射光线与法线所在的平面是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𝐴𝑁𝑂𝐷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，此时纸板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𝐵𝑁𝑂𝐶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和纸板</a:t>
                </a: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𝐴𝑁𝑂𝐷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在同一平面内，因此反射光线仍在纸板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𝐵𝑁𝑂𝐶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上，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所以在纸板上能看到反射光，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故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B符合题意；如图丁所示，将纸板与入射光束一起以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𝐶𝐷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为轴向后倾倒，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不再垂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直于镜面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，因此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𝑂𝑁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不是法线，故纸板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𝐴𝐵𝐶𝐷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和法线不在同一个平面内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，虽然入射光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𝐸𝑂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在纸板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𝐴𝑁𝑂𝐷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上，但反射光线不在纸板</a:t>
                </a:r>
                <a14:m>
                  <m:oMath xmlns:m="http://schemas.openxmlformats.org/officeDocument/2006/math">
                    <m:r>
                      <a:rPr lang="en-US" altLang="zh-CN" sz="24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𝐵𝑁𝑂𝐶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上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，所以在纸板上不能看到反射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光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，故C不符合题意。</a:t>
                </a:r>
                <a:endParaRPr lang="en-US" altLang="zh-CN" sz="2400" dirty="0"/>
              </a:p>
            </p:txBody>
          </p:sp>
        </mc:Choice>
        <mc:Fallback xmlns="">
          <p:sp>
            <p:nvSpPr>
              <p:cNvPr id="2" name="QC_6_AS.33_1#329c034b5?vcp=1&amp;pid=677b3af0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720000"/>
                <a:ext cx="11183112" cy="5243449"/>
              </a:xfrm>
              <a:prstGeom prst="rect">
                <a:avLst/>
              </a:prstGeom>
              <a:blipFill>
                <a:blip r:embed="rId3"/>
                <a:stretch>
                  <a:fillRect l="-1690" t="-930" r="-3817" b="-314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4_1#8bfd53cab?vcp=1&amp;pid=d9b0fff78&amp;color=0,0,0&amp;vtp=1&amp;bt=1&amp;bbb=1"/>
          <p:cNvSpPr/>
          <p:nvPr/>
        </p:nvSpPr>
        <p:spPr>
          <a:xfrm>
            <a:off x="502920" y="1446446"/>
            <a:ext cx="11183112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2024湖南中考］小明在探究“平面镜成像的特点”时，有以下操作：</a:t>
            </a:r>
            <a:endParaRPr lang="en-US" altLang="zh-CN" sz="2400" dirty="0"/>
          </a:p>
        </p:txBody>
      </p:sp>
      <p:pic>
        <p:nvPicPr>
          <p:cNvPr id="3" name="QO_5_BD.34_1#8bfd53cab?vcp=1&amp;pid=d9b0fff78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267" y="1484419"/>
            <a:ext cx="960120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35_1#5a0c5352c?iti=5&amp;htil=8&amp;vcp=1&amp;pid=8bfd53cab&amp;color=0,0,0&amp;tib=255,255,255&amp;vtp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7282" y="2050203"/>
            <a:ext cx="2423160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35_2#5a0c5352c?iti=5&amp;htil=8&amp;vcp=1&amp;pid=8bfd53cab&amp;color=0,0,0&amp;vtp=1"/>
          <p:cNvSpPr/>
          <p:nvPr/>
        </p:nvSpPr>
        <p:spPr>
          <a:xfrm>
            <a:off x="10252331" y="3905419"/>
            <a:ext cx="373062" cy="895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400" dirty="0"/>
          </a:p>
        </p:txBody>
      </p:sp>
      <p:sp>
        <p:nvSpPr>
          <p:cNvPr id="6" name="QB_6_BD.35_3#5a0c5352c?htil=8&amp;vcp=1&amp;pid=8bfd53cab&amp;color=0,0,0&amp;vtp=1&amp;bbb=1&amp;hb=1"/>
          <p:cNvSpPr/>
          <p:nvPr/>
        </p:nvSpPr>
        <p:spPr>
          <a:xfrm>
            <a:off x="502920" y="1995340"/>
            <a:ext cx="8631936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（1）如图甲所示，将一张白纸平铺在水平桌面上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，并将一块薄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玻璃板竖立在白纸中间位置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，沿着玻璃板在纸上画一条直线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，代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</a:t>
            </a:r>
            <a:r>
              <a:rPr lang="en-US" altLang="zh-CN" sz="24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的位置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400" dirty="0"/>
          </a:p>
        </p:txBody>
      </p:sp>
      <p:sp>
        <p:nvSpPr>
          <p:cNvPr id="7" name="QB_6_AN.36_1#5a0c5352c.blank?vcp=1&amp;pid=8bfd53cab&amp;color=0,0,0&amp;vpa=7&amp;vtp=1&amp;bbb=1"/>
          <p:cNvSpPr/>
          <p:nvPr/>
        </p:nvSpPr>
        <p:spPr>
          <a:xfrm>
            <a:off x="824388" y="3063410"/>
            <a:ext cx="1139825" cy="474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平面镜</a:t>
            </a:r>
            <a:endParaRPr lang="en-US" altLang="zh-CN" sz="2400" dirty="0"/>
          </a:p>
        </p:txBody>
      </p:sp>
      <p:sp>
        <p:nvSpPr>
          <p:cNvPr id="8" name="QB_6_AS.37_1#5a0c5352c?htil=8&amp;vcp=1&amp;pid=8bfd53cab&amp;color=0,0,0&amp;vtp=1&amp;bbb=1&amp;hb=1"/>
          <p:cNvSpPr/>
          <p:nvPr/>
        </p:nvSpPr>
        <p:spPr>
          <a:xfrm>
            <a:off x="502920" y="3646340"/>
            <a:ext cx="8631936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将一张白纸平铺在水平桌面上</a:t>
            </a: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，并将一块薄玻璃板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作为平面镜）竖立在白纸中间位置</a:t>
            </a: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，沿着玻璃板在纸上画一条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直线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，代表平面镜的位置；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38_1#9f16f8339?iti=6&amp;htil=9&amp;vcp=1&amp;pid=8bfd53cab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024" y="1768518"/>
            <a:ext cx="2331720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38_2#9f16f8339?iti=6&amp;htil=9&amp;vcp=1&amp;pid=8bfd53cab&amp;color=0,0,0&amp;vtp=1"/>
          <p:cNvSpPr/>
          <p:nvPr/>
        </p:nvSpPr>
        <p:spPr>
          <a:xfrm>
            <a:off x="10315353" y="3568870"/>
            <a:ext cx="373062" cy="895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400" dirty="0"/>
          </a:p>
        </p:txBody>
      </p:sp>
      <p:sp>
        <p:nvSpPr>
          <p:cNvPr id="4" name="QB_6_BD.38_3#9f16f8339?htil=9&amp;vcp=1&amp;pid=8bfd53cab&amp;color=0,0,0&amp;vtp=1&amp;bt=1&amp;bbb=1&amp;hb=1"/>
          <p:cNvSpPr/>
          <p:nvPr/>
        </p:nvSpPr>
        <p:spPr>
          <a:xfrm>
            <a:off x="502920" y="1722799"/>
            <a:ext cx="8714232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（2）如图乙所示，此时蜡烛2与蜡烛1的像已完全重合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。接下来使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蜡烛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1向远离玻璃板方向移动到某一位置，蜡烛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2应向</a:t>
            </a:r>
            <a:r>
              <a:rPr lang="en-US" altLang="zh-CN" sz="24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玻璃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板方向移动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，才能与蜡烛1的像再次重合；</a:t>
            </a:r>
            <a:endParaRPr lang="en-US" altLang="zh-CN" sz="2400" dirty="0"/>
          </a:p>
        </p:txBody>
      </p:sp>
      <p:sp>
        <p:nvSpPr>
          <p:cNvPr id="5" name="QB_6_AN.39_1#9f16f8339.blank?vcp=1&amp;pid=8bfd53cab&amp;color=0,0,0&amp;vpa=8&amp;vtp=1&amp;bbb=1"/>
          <p:cNvSpPr/>
          <p:nvPr/>
        </p:nvSpPr>
        <p:spPr>
          <a:xfrm>
            <a:off x="7529988" y="2253659"/>
            <a:ext cx="833438" cy="493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远离</a:t>
            </a:r>
            <a:endParaRPr lang="en-US" altLang="zh-CN" sz="2400" dirty="0"/>
          </a:p>
        </p:txBody>
      </p:sp>
      <p:sp>
        <p:nvSpPr>
          <p:cNvPr id="6" name="QB_6_AS.40_1#9f16f8339?htil=9&amp;vcp=1&amp;pid=8bfd53cab&amp;color=0,0,0&amp;vtp=1&amp;bbb=1&amp;hb=1"/>
          <p:cNvSpPr/>
          <p:nvPr/>
        </p:nvSpPr>
        <p:spPr>
          <a:xfrm>
            <a:off x="502920" y="3371893"/>
            <a:ext cx="8714232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使蜡烛1向远离玻璃板方向移动到某一位置</a:t>
            </a: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，根据平面镜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的成像规律可知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，蜡烛1的像远离玻璃板，故蜡烛</a:t>
            </a: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2应向远离玻璃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板方向移动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，才能与蜡烛1的像再次重合；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41_1#982408fd0?vcp=1&amp;pid=8bfd53cab&amp;color=0,0,0&amp;vtp=1&amp;bt=1&amp;bbb=1&amp;hb=1"/>
              <p:cNvSpPr/>
              <p:nvPr/>
            </p:nvSpPr>
            <p:spPr>
              <a:xfrm>
                <a:off x="502920" y="962069"/>
                <a:ext cx="11183112" cy="103339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（3）三次实验物和像的位置记录如图丙所示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。他在探究像和物的连线与平面镜的位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置关系时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，用直线连接图丙中物点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与像点</a:t>
                </a:r>
                <a:r>
                  <a:rPr lang="en-US" altLang="zh-CN" sz="24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24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完成三次连线后找到了规律。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41_1#982408fd0?vcp=1&amp;pid=8bfd53ca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962069"/>
                <a:ext cx="11183112" cy="1033399"/>
              </a:xfrm>
              <a:prstGeom prst="rect">
                <a:avLst/>
              </a:prstGeom>
              <a:blipFill>
                <a:blip r:embed="rId3"/>
                <a:stretch>
                  <a:fillRect l="-1690" r="-1145" b="-153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42_1#982408fd0.blank?vcp=1&amp;pid=8bfd53cab&amp;color=0,0,0&amp;vpa=9&amp;vtp=1&amp;bbb=1"/>
              <p:cNvSpPr/>
              <p:nvPr/>
            </p:nvSpPr>
            <p:spPr>
              <a:xfrm>
                <a:off x="6235192" y="1580621"/>
                <a:ext cx="376238" cy="35344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𝑩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42_1#982408fd0.blank?vcp=1&amp;pid=8bfd53cab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5192" y="1580621"/>
                <a:ext cx="376238" cy="353441"/>
              </a:xfrm>
              <a:prstGeom prst="rect">
                <a:avLst/>
              </a:prstGeom>
              <a:blipFill>
                <a:blip r:embed="rId4"/>
                <a:stretch>
                  <a:fillRect l="-8065" r="-6452" b="-120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6_BD.41_2#982408fd0?iti=7&amp;vcp=1&amp;pid=8bfd53cab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9784" y="2128182"/>
            <a:ext cx="1929384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41_3#982408fd0?iti=7&amp;vcp=1&amp;pid=8bfd53cab&amp;color=0,0,0&amp;vtp=1"/>
          <p:cNvSpPr/>
          <p:nvPr/>
        </p:nvSpPr>
        <p:spPr>
          <a:xfrm>
            <a:off x="5907945" y="4129701"/>
            <a:ext cx="373062" cy="895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43_1#982408fd0?vcp=1&amp;pid=8bfd53cab&amp;color=0,0,0&amp;vtp=1&amp;bbb=1&amp;hb=1"/>
              <p:cNvSpPr/>
              <p:nvPr/>
            </p:nvSpPr>
            <p:spPr>
              <a:xfrm>
                <a:off x="502920" y="4679992"/>
                <a:ext cx="11183112" cy="103339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【解析】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由图丙可知，在探究像和物的连线与平面镜的位置关系时</a:t>
                </a: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，用直线连接图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0" i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丙中物点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与像点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 </a:t>
                </a:r>
                <a:r>
                  <a:rPr lang="en-US" altLang="zh-CN" sz="2400" b="0" i="0" dirty="0">
                    <a:solidFill>
                      <a:srgbClr val="FF0000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。</a:t>
                </a:r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6_AS.43_1#982408fd0?vcp=1&amp;pid=8bfd53ca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4679992"/>
                <a:ext cx="11183112" cy="1033399"/>
              </a:xfrm>
              <a:prstGeom prst="rect">
                <a:avLst/>
              </a:prstGeom>
              <a:blipFill>
                <a:blip r:embed="rId6"/>
                <a:stretch>
                  <a:fillRect l="-1690" b="-153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4_1#24748ede4?vcp=1&amp;pid=d9b0fff78&amp;color=0,0,0&amp;vtp=1&amp;bt=1&amp;bbb=1"/>
          <p:cNvSpPr/>
          <p:nvPr/>
        </p:nvSpPr>
        <p:spPr>
          <a:xfrm>
            <a:off x="502920" y="1335448"/>
            <a:ext cx="11183112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10.［2024长沙中考］为了探究凸透镜成像的规律，小明找到了一个焦距未知的凸透镜。</a:t>
            </a:r>
            <a:endParaRPr lang="en-US" altLang="zh-CN" sz="2400" spc="-50" dirty="0"/>
          </a:p>
        </p:txBody>
      </p:sp>
      <p:pic>
        <p:nvPicPr>
          <p:cNvPr id="3" name="QB_6_BD.45_1#3bee726f1?iti=8&amp;htil=10&amp;vcp=1&amp;pid=24748ede4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31014" y="1936157"/>
            <a:ext cx="1453896" cy="11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45_2#3bee726f1?iti=8&amp;htil=10&amp;vcp=1&amp;pid=24748ede4&amp;color=0,0,0&amp;vtp=1"/>
          <p:cNvSpPr/>
          <p:nvPr/>
        </p:nvSpPr>
        <p:spPr>
          <a:xfrm>
            <a:off x="10671431" y="3197013"/>
            <a:ext cx="373062" cy="895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400" dirty="0"/>
          </a:p>
        </p:txBody>
      </p:sp>
      <p:sp>
        <p:nvSpPr>
          <p:cNvPr id="5" name="QB_6_BD.45_3#3bee726f1?htil=10&amp;vcp=1&amp;pid=24748ede4&amp;color=0,0,0&amp;vtp=1&amp;bbb=1&amp;hb=1&amp;hs=1"/>
          <p:cNvSpPr/>
          <p:nvPr/>
        </p:nvSpPr>
        <p:spPr>
          <a:xfrm>
            <a:off x="502920" y="1890438"/>
            <a:ext cx="9592056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（1）如图甲所示，在利用太阳光测量凸透镜焦距的过程中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，小明发现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凸透镜靠近白纸时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，纸上的光斑越来越大。接下来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，他应该使凸透镜与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白纸之间的距离变</a:t>
            </a:r>
            <a:r>
              <a:rPr lang="en-US" altLang="zh-CN" sz="24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直至白纸上的光斑变得最小最亮。</a:t>
            </a:r>
            <a:endParaRPr lang="en-US" altLang="zh-CN" sz="2400" dirty="0"/>
          </a:p>
        </p:txBody>
      </p:sp>
      <p:sp>
        <p:nvSpPr>
          <p:cNvPr id="6" name="QB_6_AN.46_1#3bee726f1.blank?vcp=1&amp;pid=24748ede4&amp;color=0,0,0&amp;vpa=10&amp;vtp=1"/>
          <p:cNvSpPr/>
          <p:nvPr/>
        </p:nvSpPr>
        <p:spPr>
          <a:xfrm>
            <a:off x="2957989" y="2958508"/>
            <a:ext cx="527050" cy="4745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400" dirty="0"/>
          </a:p>
        </p:txBody>
      </p:sp>
      <p:sp>
        <p:nvSpPr>
          <p:cNvPr id="7" name="QB_6_AS.47_1#3bee726f1?vcp=1&amp;pid=24748ede4&amp;color=0,0,0&amp;vtp=1&amp;bbb=1&amp;hb=1&amp;hs=1"/>
          <p:cNvSpPr/>
          <p:nvPr/>
        </p:nvSpPr>
        <p:spPr>
          <a:xfrm>
            <a:off x="502920" y="3757338"/>
            <a:ext cx="11183112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凸透镜靠近白纸时，纸上的光斑越来越大</a:t>
            </a: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，此时凸透镜到白纸的距离小于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焦距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；要在白纸上得到最小最亮的光斑，</a:t>
            </a: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需要让白纸到凸透镜光心的距离等于焦距，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所以应使凸透镜与白纸之间的距离变大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。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8_1#3e26b8cbd?vcp=1&amp;pid=24748ede4&amp;color=0,0,0&amp;vtp=1&amp;bt=1&amp;bbb=1&amp;hb=1"/>
          <p:cNvSpPr/>
          <p:nvPr/>
        </p:nvSpPr>
        <p:spPr>
          <a:xfrm>
            <a:off x="502920" y="1486103"/>
            <a:ext cx="11183112" cy="1033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（2）某次实验时烛焰在光屏上成清晰的像，如图乙所示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，这个像是</a:t>
            </a:r>
            <a:r>
              <a:rPr lang="en-US" altLang="zh-CN" sz="24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4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的实像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400" dirty="0"/>
          </a:p>
        </p:txBody>
      </p:sp>
      <p:sp>
        <p:nvSpPr>
          <p:cNvPr id="3" name="QB_6_AN.49_1#3e26b8cbd.blank?vcp=1&amp;pid=24748ede4&amp;color=0,0,0&amp;vpa=11&amp;vtp=1&amp;bbb=1"/>
          <p:cNvSpPr/>
          <p:nvPr/>
        </p:nvSpPr>
        <p:spPr>
          <a:xfrm>
            <a:off x="9511188" y="1458163"/>
            <a:ext cx="833438" cy="493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倒立</a:t>
            </a:r>
            <a:endParaRPr lang="en-US" altLang="zh-CN" sz="2400" dirty="0"/>
          </a:p>
        </p:txBody>
      </p:sp>
      <p:sp>
        <p:nvSpPr>
          <p:cNvPr id="4" name="QB_6_AN.51_1#3e26b8cbd.blank?vcp=1&amp;pid=24748ede4&amp;color=0,0,0&amp;vpa=12&amp;vtp=1&amp;bbb=1"/>
          <p:cNvSpPr/>
          <p:nvPr/>
        </p:nvSpPr>
        <p:spPr>
          <a:xfrm>
            <a:off x="10730388" y="1458163"/>
            <a:ext cx="833438" cy="493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放大</a:t>
            </a:r>
            <a:endParaRPr lang="en-US" altLang="zh-CN" sz="2400" dirty="0"/>
          </a:p>
        </p:txBody>
      </p:sp>
      <p:pic>
        <p:nvPicPr>
          <p:cNvPr id="5" name="QB_6_BD.50_1#3e26b8cbd?iti=9&amp;vcp=1&amp;pid=24748ede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7096" y="2654755"/>
            <a:ext cx="3803904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50_2#3e26b8cbd?iti=9&amp;vcp=1&amp;pid=24748ede4&amp;color=0,0,0&amp;vtp=1"/>
          <p:cNvSpPr/>
          <p:nvPr/>
        </p:nvSpPr>
        <p:spPr>
          <a:xfrm>
            <a:off x="5912517" y="4189932"/>
            <a:ext cx="373062" cy="895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400" dirty="0"/>
          </a:p>
        </p:txBody>
      </p:sp>
      <p:sp>
        <p:nvSpPr>
          <p:cNvPr id="7" name="QB_6_AS.52_1#3e26b8cbd?vcp=1&amp;pid=24748ede4&amp;color=0,0,0&amp;vtp=1&amp;bbb=1"/>
          <p:cNvSpPr/>
          <p:nvPr/>
        </p:nvSpPr>
        <p:spPr>
          <a:xfrm>
            <a:off x="502920" y="4742699"/>
            <a:ext cx="11183112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400" b="1" i="0" spc="-10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【解析】</a:t>
            </a:r>
            <a:r>
              <a:rPr lang="en-US" altLang="zh-CN" sz="2400" b="0" i="0" spc="-10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由图乙可知，凸透镜成的是实像，且物距小于像距，此时成倒立、放大的实像。</a:t>
            </a:r>
            <a:endParaRPr lang="en-US" altLang="zh-CN" sz="2400" spc="-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_BD#c0ac18541.fixed?vcp=1&amp;color=255,255,255&amp;vtp=1&amp;bbb=1"/>
          <p:cNvSpPr/>
          <p:nvPr/>
        </p:nvSpPr>
        <p:spPr>
          <a:xfrm>
            <a:off x="4023360" y="2395728"/>
            <a:ext cx="4069080" cy="11338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endParaRPr lang="en-US" altLang="zh-CN" sz="5400" dirty="0"/>
          </a:p>
        </p:txBody>
      </p:sp>
      <p:sp>
        <p:nvSpPr>
          <p:cNvPr id="3" name="C_1_BD#c0ac18541.fixed?vcp=1&amp;color=0,108,181&amp;vtp=1&amp;bbb=1"/>
          <p:cNvSpPr/>
          <p:nvPr/>
        </p:nvSpPr>
        <p:spPr>
          <a:xfrm>
            <a:off x="4023360" y="3995928"/>
            <a:ext cx="4178808" cy="85953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考点过关</a:t>
            </a:r>
            <a:endParaRPr lang="en-US" altLang="zh-CN" sz="4000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91dc052f4.fixed?vcp=1&amp;pid=c0ac18541&amp;color=31,72,156&amp;vtp=1&amp;bbb=1"/>
          <p:cNvSpPr/>
          <p:nvPr/>
        </p:nvSpPr>
        <p:spPr>
          <a:xfrm>
            <a:off x="4251960" y="2441448"/>
            <a:ext cx="3639312" cy="10789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1F489C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模块一</a:t>
            </a:r>
            <a:endParaRPr lang="en-US" altLang="zh-CN" sz="5400" dirty="0"/>
          </a:p>
        </p:txBody>
      </p:sp>
      <p:sp>
        <p:nvSpPr>
          <p:cNvPr id="3" name="C_2_BD#91dc052f4.fixed?vcp=1&amp;pid=c0ac18541&amp;color=0,0,0&amp;vtp=1&amp;bbb=1"/>
          <p:cNvSpPr/>
          <p:nvPr/>
        </p:nvSpPr>
        <p:spPr>
          <a:xfrm>
            <a:off x="201168" y="3776472"/>
            <a:ext cx="11804904" cy="79552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声学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光学</a:t>
            </a:r>
            <a:endParaRPr lang="en-US" altLang="zh-CN" sz="4400" dirty="0"/>
          </a:p>
        </p:txBody>
      </p:sp>
      <p:pic>
        <p:nvPicPr>
          <p:cNvPr id="4" name="C_2#91dc052f4.fixed?vcp=1&amp;pid=c0ac18541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2788920"/>
            <a:ext cx="292608" cy="338328"/>
          </a:xfrm>
          <a:prstGeom prst="rect">
            <a:avLst/>
          </a:prstGeom>
        </p:spPr>
      </p:pic>
      <p:pic>
        <p:nvPicPr>
          <p:cNvPr id="5" name="C_2#91dc052f4.fixed?vcp=1&amp;pid=c0ac18541&amp;color=0,0,0&amp;tib=255,255,255&amp;vtp=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7848" y="2788920"/>
            <a:ext cx="292608" cy="338328"/>
          </a:xfrm>
          <a:prstGeom prst="rect">
            <a:avLst/>
          </a:prstGeom>
        </p:spPr>
      </p:pic>
      <p:sp>
        <p:nvSpPr>
          <p:cNvPr id="6" name="C_2#91dc052f4"/>
          <p:cNvSpPr/>
          <p:nvPr/>
        </p:nvSpPr>
        <p:spPr>
          <a:xfrm>
            <a:off x="2258568" y="3566160"/>
            <a:ext cx="7671816" cy="9144"/>
          </a:xfrm>
          <a:prstGeom prst="line">
            <a:avLst/>
          </a:prstGeom>
          <a:noFill/>
          <a:ln w="21590">
            <a:solidFill>
              <a:srgbClr val="FFF00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f2cefb21.fixed?vcp=1&amp;pid=91dc052f4&amp;color=89,89,89&amp;vtp=1&amp;bbb=1"/>
          <p:cNvSpPr/>
          <p:nvPr/>
        </p:nvSpPr>
        <p:spPr>
          <a:xfrm>
            <a:off x="1280160" y="1499616"/>
            <a:ext cx="9390888" cy="10789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9595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模块一</a:t>
            </a:r>
            <a:r>
              <a:rPr lang="en-US" altLang="zh-CN" sz="4400" b="1" i="0" dirty="0">
                <a:solidFill>
                  <a:srgbClr val="59595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59595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声学</a:t>
            </a:r>
            <a:r>
              <a:rPr lang="en-US" altLang="zh-CN" sz="4400" b="1" i="0" dirty="0">
                <a:solidFill>
                  <a:srgbClr val="59595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59595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光学</a:t>
            </a:r>
            <a:endParaRPr lang="en-US" altLang="zh-CN" sz="4400" dirty="0"/>
          </a:p>
        </p:txBody>
      </p:sp>
      <p:sp>
        <p:nvSpPr>
          <p:cNvPr id="3" name="C_3_BD#ff2cefb21.fixed?vcp=1&amp;pid=91dc052f4&amp;color=0,108,181&amp;vtp=1&amp;bbb=1"/>
          <p:cNvSpPr/>
          <p:nvPr/>
        </p:nvSpPr>
        <p:spPr>
          <a:xfrm>
            <a:off x="201168" y="2990088"/>
            <a:ext cx="11804904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700"/>
              </a:lnSpc>
            </a:pPr>
            <a:r>
              <a:rPr lang="en-US" altLang="zh-CN" sz="54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5400" b="1" i="0" dirty="0">
                <a:solidFill>
                  <a:srgbClr val="006CB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400" b="1" i="0" dirty="0">
                <a:solidFill>
                  <a:srgbClr val="006CB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湖南真题诊断练</a:t>
            </a:r>
            <a:endParaRPr lang="en-US" altLang="zh-CN" sz="54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_1#0713dbaaa?htil=1&amp;vcp=1&amp;pid=d9b0fff78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9598" y="1769788"/>
            <a:ext cx="2167128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1_2#0713dbaaa?htil=1&amp;vcp=1&amp;pid=d9b0fff78&amp;color=0,0,0&amp;vtp=1&amp;bt=1&amp;bbb=1&amp;hb=1&amp;hs=1"/>
          <p:cNvSpPr/>
          <p:nvPr/>
        </p:nvSpPr>
        <p:spPr>
          <a:xfrm>
            <a:off x="502920" y="1724069"/>
            <a:ext cx="8887968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1.［2025湖南中考］如图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，这是湖南省博物馆内保存的一把西汉古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瑟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，瑟是我国原始的弹拨丝弦类乐器。当琴瑟合奏时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，人们能够分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辨出瑟的声音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主要根据声音的(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AN.2_1#0713dbaaa.bracket?vcp=1&amp;pid=d9b0fff78&amp;color=0,0,0&amp;vpa=1&amp;vtp=1"/>
          <p:cNvSpPr/>
          <p:nvPr/>
        </p:nvSpPr>
        <p:spPr>
          <a:xfrm>
            <a:off x="5002689" y="2830239"/>
            <a:ext cx="441325" cy="478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400" dirty="0"/>
          </a:p>
        </p:txBody>
      </p:sp>
      <p:sp>
        <p:nvSpPr>
          <p:cNvPr id="5" name="QC_5_BD.1_3#0713dbaaa.choices?vcp=1&amp;pid=d9b0fff78&amp;color=0,0,0&amp;vtp=1&amp;bbb=1&amp;hs=1"/>
          <p:cNvSpPr/>
          <p:nvPr/>
        </p:nvSpPr>
        <p:spPr>
          <a:xfrm>
            <a:off x="502920" y="3366495"/>
            <a:ext cx="11183112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862453" algn="l"/>
                <a:tab pos="5699506" algn="l"/>
                <a:tab pos="8536559" algn="l"/>
              </a:tabLst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.音调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B.响度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C.音色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.声速</a:t>
            </a:r>
            <a:endParaRPr lang="en-US" altLang="zh-CN" sz="2400" dirty="0"/>
          </a:p>
        </p:txBody>
      </p:sp>
      <p:sp>
        <p:nvSpPr>
          <p:cNvPr id="6" name="QC_5_AS.3_1#0713dbaaa?vcp=1&amp;pid=d9b0fff78&amp;color=0,0,0&amp;vtp=1&amp;bbb=1&amp;hb=1"/>
          <p:cNvSpPr/>
          <p:nvPr/>
        </p:nvSpPr>
        <p:spPr>
          <a:xfrm>
            <a:off x="502920" y="3917357"/>
            <a:ext cx="11183112" cy="1033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音色指声音的特色，不同发声体的材料、结构不同</a:t>
            </a: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，发出声音的音色也就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不同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。人们能够分辨出瑟的声音，主要根据声音的音色。故选C。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4_1#0713dbaaa?vcp=1&amp;pid=d9b0fff78&amp;color=0,0,0&amp;vtp=1&amp;bt=1&amp;bbb=1"/>
          <p:cNvSpPr/>
          <p:nvPr/>
        </p:nvSpPr>
        <p:spPr>
          <a:xfrm>
            <a:off x="502920" y="2018517"/>
            <a:ext cx="11183112" cy="1033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关键点拨</a:t>
            </a:r>
            <a:endParaRPr lang="en-US" altLang="zh-CN" sz="2400" dirty="0"/>
          </a:p>
          <a:p>
            <a:pPr algn="ctr" latinLnBrk="1">
              <a:lnSpc>
                <a:spcPts val="42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声音的特性</a:t>
            </a:r>
            <a:endParaRPr lang="en-US" altLang="zh-CN" sz="2400" dirty="0"/>
          </a:p>
        </p:txBody>
      </p:sp>
      <p:graphicFrame>
        <p:nvGraphicFramePr>
          <p:cNvPr id="9" name="QC_5_EX.4_2#0713dbaaa?colgroup=6,6,11,9&amp;vcp=1&amp;pid=d9b0fff78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364268"/>
              </p:ext>
            </p:extLst>
          </p:nvPr>
        </p:nvGraphicFramePr>
        <p:xfrm>
          <a:off x="502920" y="3184631"/>
          <a:ext cx="11146536" cy="1460881"/>
        </p:xfrm>
        <a:graphic>
          <a:graphicData uri="http://schemas.openxmlformats.org/drawingml/2006/table">
            <a:tbl>
              <a:tblPr/>
              <a:tblGrid>
                <a:gridCol w="223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1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75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08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155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音调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音色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66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声音的高低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声音的大小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声音的特色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66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频率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振幅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距离声源的远近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</a:t>
                      </a:r>
                      <a:r>
                        <a:rPr lang="en-US" altLang="zh-CN" sz="24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5_1#3b4313cbf?htil=2&amp;vcp=1&amp;pid=d9b0fff78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9598" y="936668"/>
            <a:ext cx="2167128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5_2#3b4313cbf?htil=2&amp;vcp=1&amp;pid=d9b0fff78&amp;color=0,0,0&amp;vtp=1&amp;bt=1&amp;bbb=1&amp;hb=1&amp;hs=1"/>
          <p:cNvSpPr/>
          <p:nvPr/>
        </p:nvSpPr>
        <p:spPr>
          <a:xfrm>
            <a:off x="502920" y="890949"/>
            <a:ext cx="8887968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2.［2025湖南中考］如图，农户在果树下铺上银色地膜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，使果实能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接收到更多的光照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，促进果实着色，提高品质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。这主要利用了银色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地膜对光的(</a:t>
            </a:r>
            <a:r>
              <a:rPr lang="en-US" altLang="zh-CN" sz="24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AN.6_1#3b4313cbf.bracket?vcp=1&amp;pid=d9b0fff78&amp;color=0,0,0&amp;vpa=2&amp;vtp=1"/>
          <p:cNvSpPr/>
          <p:nvPr/>
        </p:nvSpPr>
        <p:spPr>
          <a:xfrm>
            <a:off x="2259489" y="1997119"/>
            <a:ext cx="441325" cy="478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400" dirty="0"/>
          </a:p>
        </p:txBody>
      </p:sp>
      <p:sp>
        <p:nvSpPr>
          <p:cNvPr id="5" name="QC_5_BD.5_3#3b4313cbf.choices?htil=2&amp;vcp=1&amp;pid=d9b0fff78&amp;color=0,0,0&amp;vtp=1&amp;bbb=1&amp;hs=1"/>
          <p:cNvSpPr/>
          <p:nvPr/>
        </p:nvSpPr>
        <p:spPr>
          <a:xfrm>
            <a:off x="502920" y="2533375"/>
            <a:ext cx="8887968" cy="4841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136267" algn="l"/>
                <a:tab pos="4247134" algn="l"/>
                <a:tab pos="6358001" algn="l"/>
              </a:tabLst>
            </a:pP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.反射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B.折射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C.色散</a:t>
            </a:r>
            <a:r>
              <a:rPr lang="en-US" altLang="zh-CN" sz="24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.直线传播</a:t>
            </a:r>
            <a:endParaRPr lang="en-US" altLang="zh-CN" sz="2400" dirty="0"/>
          </a:p>
        </p:txBody>
      </p:sp>
      <p:sp>
        <p:nvSpPr>
          <p:cNvPr id="6" name="QC_5_AS.7_1#3b4313cbf?vcp=1&amp;pid=d9b0fff78&amp;color=0,0,0&amp;vtp=1&amp;bbb=1&amp;hb=1&amp;hs=1"/>
          <p:cNvSpPr/>
          <p:nvPr/>
        </p:nvSpPr>
        <p:spPr>
          <a:xfrm>
            <a:off x="502920" y="3084238"/>
            <a:ext cx="11183112" cy="1033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【解析】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银色地膜的主要作用是反射太阳光到果实上，增强光照</a:t>
            </a: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，从而促进果实着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色</a:t>
            </a:r>
            <a:r>
              <a:rPr lang="en-US" altLang="zh-CN" sz="2400" b="0" i="0" dirty="0">
                <a:solidFill>
                  <a:srgbClr val="FF0000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。故选A。</a:t>
            </a:r>
            <a:endParaRPr lang="en-US" altLang="zh-CN" sz="2400" dirty="0"/>
          </a:p>
        </p:txBody>
      </p:sp>
      <p:sp>
        <p:nvSpPr>
          <p:cNvPr id="7" name="QC_5_EX.8_1#3b4313cbf?vcp=1&amp;pid=d9b0fff78&amp;color=0,0,0&amp;vtp=1&amp;bt=1&amp;bbb=1&amp;hb=1">
            <a:extLst>
              <a:ext uri="{FF2B5EF4-FFF2-40B4-BE49-F238E27FC236}">
                <a16:creationId xmlns:a16="http://schemas.microsoft.com/office/drawing/2014/main" id="{D795489C-BE22-22F9-0600-CB1BC6850CD0}"/>
              </a:ext>
            </a:extLst>
          </p:cNvPr>
          <p:cNvSpPr/>
          <p:nvPr/>
        </p:nvSpPr>
        <p:spPr>
          <a:xfrm>
            <a:off x="502920" y="4187868"/>
            <a:ext cx="11183112" cy="15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易错警示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光传播到两种介质的分界面处时会发生光的反射现象，例如水面上出现岸上物体的</a:t>
            </a:r>
          </a:p>
          <a:p>
            <a:pPr latinLnBrk="1">
              <a:lnSpc>
                <a:spcPts val="4200"/>
              </a:lnSpc>
            </a:pPr>
            <a:r>
              <a:rPr lang="en-US" altLang="zh-CN" sz="24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倒影</a:t>
            </a:r>
            <a:r>
              <a:rPr lang="en-US" altLang="zh-CN" sz="24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、平面镜成像。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747</Words>
  <Application>Microsoft Office PowerPoint</Application>
  <PresentationFormat>宽屏</PresentationFormat>
  <Paragraphs>154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Alibaba PuHuiTi Regular</vt:lpstr>
      <vt:lpstr>阿里妈妈数黑体</vt:lpstr>
      <vt:lpstr>KaiTi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>3</cp:revision>
  <dcterms:created xsi:type="dcterms:W3CDTF">2025-08-26T08:20:09Z</dcterms:created>
  <dcterms:modified xsi:type="dcterms:W3CDTF">2025-08-26T08:41:13Z</dcterms:modified>
  <cp:category/>
  <cp:contentStatus/>
</cp:coreProperties>
</file>