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344"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9" r:id="rId35"/>
    <p:sldId id="290" r:id="rId36"/>
    <p:sldId id="291" r:id="rId37"/>
    <p:sldId id="292" r:id="rId38"/>
    <p:sldId id="293" r:id="rId39"/>
    <p:sldId id="294" r:id="rId40"/>
    <p:sldId id="345" r:id="rId41"/>
    <p:sldId id="295" r:id="rId42"/>
    <p:sldId id="296" r:id="rId43"/>
    <p:sldId id="297" r:id="rId44"/>
    <p:sldId id="298" r:id="rId45"/>
    <p:sldId id="299" r:id="rId46"/>
    <p:sldId id="300" r:id="rId47"/>
    <p:sldId id="301" r:id="rId48"/>
    <p:sldId id="302" r:id="rId49"/>
    <p:sldId id="303" r:id="rId50"/>
    <p:sldId id="304" r:id="rId51"/>
    <p:sldId id="305" r:id="rId52"/>
    <p:sldId id="346"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10653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994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dbd3538d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混淆人大和人大代表的职权</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52f9082d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没有理解人民代表大会制度的地位</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3c292ffe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人民行使国家权力的机关</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bf553384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肩负人民重托的人大代表</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f493ce93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我国的政权组织形式</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264b8ec0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人民代表大会制度的优势</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dbd3538d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混淆人大和人大代表的职权</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52f9082d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没有理解人民代表大会制度的地位</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3#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AS.9_1#0fbc5970e?vop=1&amp;pid=bf553384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本题考查人大代表的职权和责任。通过拉家常等方式，收集民情、宣传政策</a:t>
            </a:r>
            <a:r>
              <a:rPr lang="en-US" altLang="zh-CN" sz="2000" b="0" i="0">
                <a:solidFill>
                  <a:srgbClr val="000000"/>
                </a:solidFill>
                <a:latin typeface="微软雅黑" pitchFamily="34" charset="0"/>
                <a:ea typeface="微软雅黑" pitchFamily="34" charset="-122"/>
                <a:cs typeface="微软雅黑" pitchFamily="34" charset="-120"/>
              </a:rPr>
              <a:t>，实现需求在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网格内发现</a:t>
            </a:r>
            <a:r>
              <a:rPr lang="en-US" altLang="zh-CN" sz="2000" b="0" i="0" dirty="0">
                <a:solidFill>
                  <a:srgbClr val="000000"/>
                </a:solidFill>
                <a:latin typeface="微软雅黑" pitchFamily="34" charset="0"/>
                <a:ea typeface="微软雅黑" pitchFamily="34" charset="-122"/>
                <a:cs typeface="微软雅黑" pitchFamily="34" charset="-120"/>
              </a:rPr>
              <a:t>、问题在网格内解决，说明该镇人大代表发挥了密切联系群众的桥梁和纽带作用</a:t>
            </a:r>
            <a:r>
              <a:rPr lang="en-US" altLang="zh-CN" sz="2000" b="0" i="0">
                <a:solidFill>
                  <a:srgbClr val="000000"/>
                </a:solidFill>
                <a:latin typeface="微软雅黑" pitchFamily="34" charset="0"/>
                <a:ea typeface="微软雅黑" pitchFamily="34" charset="-122"/>
                <a:cs typeface="微软雅黑" pitchFamily="34" charset="-120"/>
              </a:rPr>
              <a:t>，人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大代表来自人民</a:t>
            </a:r>
            <a:r>
              <a:rPr lang="en-US" altLang="zh-CN" sz="2000" b="0" i="0" dirty="0">
                <a:solidFill>
                  <a:srgbClr val="000000"/>
                </a:solidFill>
                <a:latin typeface="微软雅黑" pitchFamily="34" charset="0"/>
                <a:ea typeface="微软雅黑" pitchFamily="34" charset="-122"/>
                <a:cs typeface="微软雅黑" pitchFamily="34" charset="-120"/>
              </a:rPr>
              <a:t>，肩负人民重托，为人民服务，②④正确；“实现人民的各类需求”</a:t>
            </a:r>
            <a:r>
              <a:rPr lang="en-US" altLang="zh-CN" sz="2000" b="0" i="0">
                <a:solidFill>
                  <a:srgbClr val="000000"/>
                </a:solidFill>
                <a:latin typeface="微软雅黑" pitchFamily="34" charset="0"/>
                <a:ea typeface="微软雅黑" pitchFamily="34" charset="-122"/>
                <a:cs typeface="微软雅黑" pitchFamily="34" charset="-120"/>
              </a:rPr>
              <a:t>说法错误，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应实现人民的合理需求</a:t>
            </a:r>
            <a:r>
              <a:rPr lang="en-US" altLang="zh-CN" sz="2000" b="0" i="0" dirty="0">
                <a:solidFill>
                  <a:srgbClr val="000000"/>
                </a:solidFill>
                <a:latin typeface="微软雅黑" pitchFamily="34" charset="0"/>
                <a:ea typeface="微软雅黑" pitchFamily="34" charset="-122"/>
                <a:cs typeface="微软雅黑" pitchFamily="34" charset="-120"/>
              </a:rPr>
              <a:t>，①排除；提案权是指人大代表有权依照法律规定的程序</a:t>
            </a:r>
            <a:r>
              <a:rPr lang="en-US" altLang="zh-CN" sz="2000" b="0" i="0">
                <a:solidFill>
                  <a:srgbClr val="000000"/>
                </a:solidFill>
                <a:latin typeface="微软雅黑" pitchFamily="34" charset="0"/>
                <a:ea typeface="微软雅黑" pitchFamily="34" charset="-122"/>
                <a:cs typeface="微软雅黑" pitchFamily="34" charset="-120"/>
              </a:rPr>
              <a:t>，向人民代表大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会提出议案</a:t>
            </a:r>
            <a:r>
              <a:rPr lang="en-US" altLang="zh-CN" sz="2000" b="0" i="0" dirty="0">
                <a:solidFill>
                  <a:srgbClr val="000000"/>
                </a:solidFill>
                <a:latin typeface="微软雅黑" pitchFamily="34" charset="0"/>
                <a:ea typeface="微软雅黑" pitchFamily="34" charset="-122"/>
                <a:cs typeface="微软雅黑" pitchFamily="34" charset="-120"/>
              </a:rPr>
              <a:t>，而材料主要说明人大代表收集民意、解决问题，③排除。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pic>
        <p:nvPicPr>
          <p:cNvPr id="2" name="QC_6_BD.10_1#1c4e5194b?htil=1&amp;pid=bf5533842&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04504" y="1054295"/>
            <a:ext cx="2843784" cy="23317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10_2#1c4e5194b?htil=1&amp;pid=bf5533842&amp;color=0,0,0&amp;vtp=1&amp;bt=1&amp;bbb=1&amp;hb=1&amp;hs=1"/>
          <p:cNvSpPr/>
          <p:nvPr/>
        </p:nvSpPr>
        <p:spPr>
          <a:xfrm>
            <a:off x="722376" y="972000"/>
            <a:ext cx="7772400"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[四川成都七中2025高一期中]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如图漫画《问计于民》</a:t>
            </a:r>
            <a:r>
              <a:rPr lang="en-US" altLang="zh-CN" sz="2000" b="0" i="0">
                <a:solidFill>
                  <a:srgbClr val="000000"/>
                </a:solidFill>
                <a:latin typeface="微软雅黑" pitchFamily="34" charset="0"/>
                <a:ea typeface="微软雅黑" pitchFamily="34" charset="-122"/>
                <a:cs typeface="微软雅黑" pitchFamily="34" charset="-120"/>
              </a:rPr>
              <a:t>表明人大代表</a:t>
            </a:r>
            <a:r>
              <a:rPr lang="en-US" altLang="zh-CN" sz="2000" b="0" i="0">
                <a:solidFill>
                  <a:srgbClr val="000000"/>
                </a:solidFill>
                <a:latin typeface="SimSun" pitchFamily="34" charset="0"/>
                <a:ea typeface="SimSun" pitchFamily="34" charset="-122"/>
                <a:cs typeface="SimSun" pitchFamily="34" charset="-120"/>
              </a:rPr>
              <a:t> </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endParaRPr lang="en-US" altLang="zh-CN" sz="2000" dirty="0"/>
          </a:p>
        </p:txBody>
      </p:sp>
      <p:sp>
        <p:nvSpPr>
          <p:cNvPr id="4" name="QC_6_AN.11_1#1c4e5194b.bracket?pid=bf5533842&amp;color=0,0,0&amp;vpa=4&amp;vtp=1"/>
          <p:cNvSpPr/>
          <p:nvPr/>
        </p:nvSpPr>
        <p:spPr>
          <a:xfrm>
            <a:off x="922401" y="14101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6_BD.10_3#1c4e5194b?htil=1&amp;pid=bf5533842&amp;color=0,0,0&amp;vtp=1&amp;bbb=1&amp;hs=1"/>
          <p:cNvSpPr/>
          <p:nvPr/>
        </p:nvSpPr>
        <p:spPr>
          <a:xfrm>
            <a:off x="722376" y="1876874"/>
            <a:ext cx="7772400"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①密切联系群众，听取和反映人民群众的意见和建议</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积极行使提案权和质询权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是人民利益的代言人</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由人民直接选举产生</a:t>
            </a:r>
            <a:endParaRPr lang="en-US" altLang="zh-CN" sz="2000" dirty="0"/>
          </a:p>
        </p:txBody>
      </p:sp>
      <p:sp>
        <p:nvSpPr>
          <p:cNvPr id="6" name="QC_6_BD.10_4#1c4e5194b.choices?htil=1&amp;pid=bf5533842&amp;color=0,0,0&amp;vtp=1&amp;bbb=1&amp;hs=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6_AS.12_1#1c4e5194b?vop=1&amp;pid=bf553384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本题考查人大代表的权利与义务。漫画中人大代表针对养老</a:t>
            </a:r>
            <a:r>
              <a:rPr lang="en-US" altLang="zh-CN" sz="2000" b="0" i="0">
                <a:solidFill>
                  <a:srgbClr val="000000"/>
                </a:solidFill>
                <a:latin typeface="微软雅黑" pitchFamily="34" charset="0"/>
                <a:ea typeface="微软雅黑" pitchFamily="34" charset="-122"/>
                <a:cs typeface="微软雅黑" pitchFamily="34" charset="-120"/>
              </a:rPr>
              <a:t>、住房等问题广泛听取和反映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人民群众的意见和建议是在履行义务</a:t>
            </a:r>
            <a:r>
              <a:rPr lang="en-US" altLang="zh-CN" sz="2000" b="0" i="0" dirty="0">
                <a:solidFill>
                  <a:srgbClr val="000000"/>
                </a:solidFill>
                <a:latin typeface="微软雅黑" pitchFamily="34" charset="0"/>
                <a:ea typeface="微软雅黑" pitchFamily="34" charset="-122"/>
                <a:cs typeface="微软雅黑" pitchFamily="34" charset="-120"/>
              </a:rPr>
              <a:t>，体现了人大代表是人民利益的代言人，①③正确</a:t>
            </a:r>
            <a:r>
              <a:rPr lang="en-US" altLang="zh-CN" sz="2000" b="0" i="0">
                <a:solidFill>
                  <a:srgbClr val="000000"/>
                </a:solidFill>
                <a:latin typeface="微软雅黑" pitchFamily="34" charset="0"/>
                <a:ea typeface="微软雅黑" pitchFamily="34" charset="-122"/>
                <a:cs typeface="微软雅黑" pitchFamily="34" charset="-120"/>
              </a:rPr>
              <a:t>；漫画未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体现提案权和质询权</a:t>
            </a:r>
            <a:r>
              <a:rPr lang="en-US" altLang="zh-CN" sz="2000" b="0" i="0" dirty="0">
                <a:solidFill>
                  <a:srgbClr val="000000"/>
                </a:solidFill>
                <a:latin typeface="微软雅黑" pitchFamily="34" charset="0"/>
                <a:ea typeface="微软雅黑" pitchFamily="34" charset="-122"/>
                <a:cs typeface="微软雅黑" pitchFamily="34" charset="-120"/>
              </a:rPr>
              <a:t>，②排除；人大代表的选举方式是直接选举与间接选举相结合</a:t>
            </a:r>
            <a:r>
              <a:rPr lang="en-US" altLang="zh-CN" sz="2000" b="0" i="0">
                <a:solidFill>
                  <a:srgbClr val="000000"/>
                </a:solidFill>
                <a:latin typeface="微软雅黑" pitchFamily="34" charset="0"/>
                <a:ea typeface="微软雅黑" pitchFamily="34" charset="-122"/>
                <a:cs typeface="微软雅黑" pitchFamily="34" charset="-120"/>
              </a:rPr>
              <a:t>，且漫画未体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现人大代表的产生方式</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1606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BD.13_1#16969f1ed?pid=dbd3538d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5.某人大代表在对多个村庄走访调研中了解到,几乎所有的村子留下的都是老年人</a:t>
            </a:r>
            <a:r>
              <a:rPr lang="en-US" altLang="zh-CN" sz="2000" b="0" i="0">
                <a:solidFill>
                  <a:srgbClr val="000000"/>
                </a:solidFill>
                <a:latin typeface="微软雅黑" pitchFamily="34" charset="0"/>
                <a:ea typeface="微软雅黑" pitchFamily="34" charset="-122"/>
                <a:cs typeface="微软雅黑" pitchFamily="34" charset="-120"/>
              </a:rPr>
              <a:t>,空巢老人更容易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产生悲观</a:t>
            </a:r>
            <a:r>
              <a:rPr lang="en-US" altLang="zh-CN" sz="2000" b="0" i="0" dirty="0">
                <a:solidFill>
                  <a:srgbClr val="000000"/>
                </a:solidFill>
                <a:latin typeface="微软雅黑" pitchFamily="34" charset="0"/>
                <a:ea typeface="微软雅黑" pitchFamily="34" charset="-122"/>
                <a:cs typeface="微软雅黑" pitchFamily="34" charset="-120"/>
              </a:rPr>
              <a:t>、抑郁、孤独和焦虑等情绪。超九成人希望把重阳节设为法定假日</a:t>
            </a:r>
            <a:r>
              <a:rPr lang="en-US" altLang="zh-CN" sz="2000" b="0" i="0">
                <a:solidFill>
                  <a:srgbClr val="000000"/>
                </a:solidFill>
                <a:latin typeface="微软雅黑" pitchFamily="34" charset="0"/>
                <a:ea typeface="微软雅黑" pitchFamily="34" charset="-122"/>
                <a:cs typeface="微软雅黑" pitchFamily="34" charset="-120"/>
              </a:rPr>
              <a:t>,以引起社会对老年人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生活的关注</a:t>
            </a:r>
            <a:r>
              <a:rPr lang="en-US" altLang="zh-CN" sz="2000" b="0" i="0" dirty="0">
                <a:solidFill>
                  <a:srgbClr val="000000"/>
                </a:solidFill>
                <a:latin typeface="微软雅黑" pitchFamily="34" charset="0"/>
                <a:ea typeface="微软雅黑" pitchFamily="34" charset="-122"/>
                <a:cs typeface="微软雅黑" pitchFamily="34" charset="-120"/>
              </a:rPr>
              <a:t>。对此,</a:t>
            </a:r>
            <a:r>
              <a:rPr lang="en-US" altLang="zh-CN" sz="2000" b="0" i="0">
                <a:solidFill>
                  <a:srgbClr val="000000"/>
                </a:solidFill>
                <a:latin typeface="微软雅黑" pitchFamily="34" charset="0"/>
                <a:ea typeface="微软雅黑" pitchFamily="34" charset="-122"/>
                <a:cs typeface="微软雅黑" pitchFamily="34" charset="-120"/>
              </a:rPr>
              <a:t>人大代表可以(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4_1#16969f1ed.bracket?pid=dbd3538d5&amp;color=0,0,0&amp;vpa=5&amp;vtp=1"/>
          <p:cNvSpPr/>
          <p:nvPr/>
        </p:nvSpPr>
        <p:spPr>
          <a:xfrm>
            <a:off x="4540314"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3_2#16969f1ed?pid=dbd3538d5&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行使提案权,为人大决策提供翔实的依据</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②行使监督权,对村委会的作为进行监督</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行使立法权,积极推动重阳节列入法定假日</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④行使表决权,对有关议案进行投票表决</a:t>
            </a:r>
            <a:endParaRPr lang="en-US" altLang="zh-CN" sz="2000" dirty="0"/>
          </a:p>
        </p:txBody>
      </p:sp>
      <p:sp>
        <p:nvSpPr>
          <p:cNvPr id="5" name="QC_7_BD.13_3#16969f1ed.choices?pid=dbd3538d5&amp;color=0,0,0&amp;vtp=1&amp;bbb=1"/>
          <p:cNvSpPr/>
          <p:nvPr/>
        </p:nvSpPr>
        <p:spPr>
          <a:xfrm>
            <a:off x="722376" y="4252740"/>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5_1#16969f1ed?vop=1&amp;pid=dbd3538d5&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本题考查人大代表的职权</a:t>
            </a:r>
            <a:r>
              <a:rPr lang="en-US" altLang="zh-CN" sz="2000" b="0" i="0">
                <a:solidFill>
                  <a:srgbClr val="000000"/>
                </a:solidFill>
                <a:latin typeface="微软雅黑" pitchFamily="34" charset="0"/>
                <a:ea typeface="微软雅黑" pitchFamily="34" charset="-122"/>
                <a:cs typeface="微软雅黑" pitchFamily="34" charset="-120"/>
              </a:rPr>
              <a:t>。某人大代表在走访调研中了解到超九成人希望把重阳节设为法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定假日等情况后</a:t>
            </a:r>
            <a:r>
              <a:rPr lang="en-US" altLang="zh-CN" sz="2000" b="0" i="0" dirty="0">
                <a:solidFill>
                  <a:srgbClr val="000000"/>
                </a:solidFill>
                <a:latin typeface="微软雅黑" pitchFamily="34" charset="0"/>
                <a:ea typeface="微软雅黑" pitchFamily="34" charset="-122"/>
                <a:cs typeface="微软雅黑" pitchFamily="34" charset="-120"/>
              </a:rPr>
              <a:t>，可以行使提案权，将这些调研得到的翔实依据整理形成议案，提交给人大</a:t>
            </a:r>
            <a:r>
              <a:rPr lang="en-US" altLang="zh-CN" sz="2000" b="0" i="0">
                <a:solidFill>
                  <a:srgbClr val="000000"/>
                </a:solidFill>
                <a:latin typeface="微软雅黑" pitchFamily="34" charset="0"/>
                <a:ea typeface="微软雅黑" pitchFamily="34" charset="-122"/>
                <a:cs typeface="微软雅黑" pitchFamily="34" charset="-120"/>
              </a:rPr>
              <a:t>，为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人大决策提供参考</a:t>
            </a:r>
            <a:r>
              <a:rPr lang="en-US" altLang="zh-CN" sz="2000" b="0" i="0" dirty="0">
                <a:solidFill>
                  <a:srgbClr val="000000"/>
                </a:solidFill>
                <a:latin typeface="微软雅黑" pitchFamily="34" charset="0"/>
                <a:ea typeface="微软雅黑" pitchFamily="34" charset="-122"/>
                <a:cs typeface="微软雅黑" pitchFamily="34" charset="-120"/>
              </a:rPr>
              <a:t>，①入选；在人大会议上，对于有关将重阳节设为法定假日等议案</a:t>
            </a:r>
            <a:r>
              <a:rPr lang="en-US" altLang="zh-CN" sz="2000" b="0" i="0">
                <a:solidFill>
                  <a:srgbClr val="000000"/>
                </a:solidFill>
                <a:latin typeface="微软雅黑" pitchFamily="34" charset="0"/>
                <a:ea typeface="微软雅黑" pitchFamily="34" charset="-122"/>
                <a:cs typeface="微软雅黑" pitchFamily="34" charset="-120"/>
              </a:rPr>
              <a:t>，人大代表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可以行使表决权</a:t>
            </a:r>
            <a:r>
              <a:rPr lang="en-US" altLang="zh-CN" sz="2000" b="0" i="0" dirty="0">
                <a:solidFill>
                  <a:srgbClr val="000000"/>
                </a:solidFill>
                <a:latin typeface="微软雅黑" pitchFamily="34" charset="0"/>
                <a:ea typeface="微软雅黑" pitchFamily="34" charset="-122"/>
                <a:cs typeface="微软雅黑" pitchFamily="34" charset="-120"/>
              </a:rPr>
              <a:t>，对议案进行投票表决，以代表人民的意志表达意见，④入选；</a:t>
            </a:r>
            <a:r>
              <a:rPr lang="en-US" altLang="zh-CN" sz="2000" b="0" i="0">
                <a:solidFill>
                  <a:srgbClr val="000000"/>
                </a:solidFill>
                <a:latin typeface="微软雅黑" pitchFamily="34" charset="0"/>
                <a:ea typeface="微软雅黑" pitchFamily="34" charset="-122"/>
                <a:cs typeface="微软雅黑" pitchFamily="34" charset="-120"/>
              </a:rPr>
              <a:t>人大行使监督权，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人大代表没有监督权</a:t>
            </a:r>
            <a:r>
              <a:rPr lang="en-US" altLang="zh-CN" sz="2000" b="0" i="0" dirty="0">
                <a:solidFill>
                  <a:srgbClr val="000000"/>
                </a:solidFill>
                <a:latin typeface="微软雅黑" pitchFamily="34" charset="0"/>
                <a:ea typeface="微软雅黑" pitchFamily="34" charset="-122"/>
                <a:cs typeface="微软雅黑" pitchFamily="34" charset="-120"/>
              </a:rPr>
              <a:t>，②排除；人大行使立法权，人大代表没有立法权</a:t>
            </a:r>
            <a:r>
              <a:rPr lang="en-US" altLang="zh-CN" sz="2000" b="0" i="0">
                <a:solidFill>
                  <a:srgbClr val="000000"/>
                </a:solidFill>
                <a:latin typeface="微软雅黑" pitchFamily="34" charset="0"/>
                <a:ea typeface="微软雅黑" pitchFamily="34" charset="-122"/>
                <a:cs typeface="微软雅黑" pitchFamily="34" charset="-120"/>
              </a:rPr>
              <a:t>，人大代表可以通过提案</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等方式推动相关事项的讨论和决策</a:t>
            </a:r>
            <a:r>
              <a:rPr lang="en-US" altLang="zh-CN" sz="2000" b="0" i="0" dirty="0">
                <a:solidFill>
                  <a:srgbClr val="000000"/>
                </a:solidFill>
                <a:latin typeface="微软雅黑" pitchFamily="34" charset="0"/>
                <a:ea typeface="微软雅黑" pitchFamily="34" charset="-122"/>
                <a:cs typeface="微软雅黑" pitchFamily="34" charset="-120"/>
              </a:rPr>
              <a:t>，但不能行使立法权，③排除。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AS.15_2#16969f1ed?vop=1&amp;pid=dbd3538d5&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本题易错选③，错选原因是没有正确区分人大代表和人民代表大会的职权</a:t>
            </a:r>
            <a:r>
              <a:rPr lang="en-US" altLang="zh-CN" sz="2000" b="0" i="0">
                <a:solidFill>
                  <a:srgbClr val="000000"/>
                </a:solidFill>
                <a:latin typeface="微软雅黑" pitchFamily="34" charset="0"/>
                <a:ea typeface="微软雅黑" pitchFamily="34" charset="-122"/>
                <a:cs typeface="微软雅黑" pitchFamily="34" charset="-120"/>
              </a:rPr>
              <a:t>。人民代表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大会的职权包含立法权</a:t>
            </a:r>
            <a:r>
              <a:rPr lang="en-US" altLang="zh-CN" sz="2000" b="0" i="0" dirty="0">
                <a:solidFill>
                  <a:srgbClr val="000000"/>
                </a:solidFill>
                <a:latin typeface="微软雅黑" pitchFamily="34" charset="0"/>
                <a:ea typeface="微软雅黑" pitchFamily="34" charset="-122"/>
                <a:cs typeface="微软雅黑" pitchFamily="34" charset="-120"/>
              </a:rPr>
              <a:t>、决定权、任免权、监督权。人大代表的职权是质询权、提案权、</a:t>
            </a:r>
            <a:r>
              <a:rPr lang="en-US" altLang="zh-CN" sz="2000" b="0" i="0">
                <a:solidFill>
                  <a:srgbClr val="000000"/>
                </a:solidFill>
                <a:latin typeface="微软雅黑" pitchFamily="34" charset="0"/>
                <a:ea typeface="微软雅黑" pitchFamily="34" charset="-122"/>
                <a:cs typeface="微软雅黑" pitchFamily="34" charset="-120"/>
              </a:rPr>
              <a:t>表决权、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审议权</a:t>
            </a:r>
            <a:r>
              <a:rPr lang="en-US" altLang="zh-CN" sz="2000" b="0" i="0" dirty="0">
                <a:solidFill>
                  <a:srgbClr val="000000"/>
                </a:solidFill>
                <a:latin typeface="微软雅黑" pitchFamily="34" charset="0"/>
                <a:ea typeface="微软雅黑" pitchFamily="34" charset="-122"/>
                <a:cs typeface="微软雅黑" pitchFamily="34" charset="-120"/>
              </a:rPr>
              <a:t>。人大和人大代表是不同的主体，不能混淆其职权。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4#19c7bc647.fixed?pid=791600f14&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19c7bc647.fixed?pid=791600f1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人民代表大会：我国的国家权力机关</a:t>
            </a:r>
            <a:endParaRPr lang="en-US" altLang="zh-CN" sz="4400" dirty="0"/>
          </a:p>
        </p:txBody>
      </p:sp>
      <p:pic>
        <p:nvPicPr>
          <p:cNvPr id="4" name="C_4#19c7bc647.fixed?pid=791600f1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9c7bc647.fixed?pid=791600f1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BD.16_1#4dbb6e013?pid=19c7bc64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[陕西西安华清中学2025高一期末]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张某是遵义市某县人大代表，其深耕农业领域30余年</a:t>
            </a:r>
            <a:r>
              <a:rPr lang="en-US" altLang="zh-CN" sz="2000" b="0" i="0">
                <a:solidFill>
                  <a:srgbClr val="000000"/>
                </a:solidFill>
                <a:latin typeface="微软雅黑" pitchFamily="34" charset="0"/>
                <a:ea typeface="微软雅黑" pitchFamily="34" charset="-122"/>
                <a:cs typeface="微软雅黑" pitchFamily="34" charset="-120"/>
              </a:rPr>
              <a:t>，长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期致力于推动当地农业发展和环保工作</a:t>
            </a:r>
            <a:r>
              <a:rPr lang="en-US" altLang="zh-CN" sz="2000" b="0" i="0" dirty="0">
                <a:solidFill>
                  <a:srgbClr val="000000"/>
                </a:solidFill>
                <a:latin typeface="微软雅黑" pitchFamily="34" charset="0"/>
                <a:ea typeface="微软雅黑" pitchFamily="34" charset="-122"/>
                <a:cs typeface="微软雅黑" pitchFamily="34" charset="-120"/>
              </a:rPr>
              <a:t>，始终扎根基层，服务群众，指导种植技术；同时</a:t>
            </a:r>
            <a:r>
              <a:rPr lang="en-US" altLang="zh-CN" sz="2000" b="0" i="0">
                <a:solidFill>
                  <a:srgbClr val="000000"/>
                </a:solidFill>
                <a:latin typeface="微软雅黑" pitchFamily="34" charset="0"/>
                <a:ea typeface="微软雅黑" pitchFamily="34" charset="-122"/>
                <a:cs typeface="微软雅黑" pitchFamily="34" charset="-120"/>
              </a:rPr>
              <a:t>，其通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过提出具体建议和参与政府政策制定</a:t>
            </a:r>
            <a:r>
              <a:rPr lang="en-US" altLang="zh-CN" sz="2000" b="0" i="0" dirty="0">
                <a:solidFill>
                  <a:srgbClr val="000000"/>
                </a:solidFill>
                <a:latin typeface="微软雅黑" pitchFamily="34" charset="0"/>
                <a:ea typeface="微软雅黑" pitchFamily="34" charset="-122"/>
                <a:cs typeface="微软雅黑" pitchFamily="34" charset="-120"/>
              </a:rPr>
              <a:t>，为该县的高质量发展贡献力量。</a:t>
            </a:r>
            <a:r>
              <a:rPr lang="en-US" altLang="zh-CN" sz="2000" b="0" i="0">
                <a:solidFill>
                  <a:srgbClr val="000000"/>
                </a:solidFill>
                <a:latin typeface="微软雅黑" pitchFamily="34" charset="0"/>
                <a:ea typeface="微软雅黑" pitchFamily="34" charset="-122"/>
                <a:cs typeface="微软雅黑" pitchFamily="34" charset="-120"/>
              </a:rPr>
              <a:t>这体现了张某(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4dbb6e013.bracket?pid=19c7bc647&amp;color=0,0,0&amp;vpa=6&amp;vtp=1"/>
          <p:cNvSpPr/>
          <p:nvPr/>
        </p:nvSpPr>
        <p:spPr>
          <a:xfrm>
            <a:off x="10320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6_2#4dbb6e013?pid=19c7bc647&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是人民利益的代言人，对人民负责</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②作为行政机关成员履行法定职责</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密切联系群众，努力为人民服务</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④依法行使决定权，参与制定产业发展政策</a:t>
            </a:r>
            <a:endParaRPr lang="en-US" altLang="zh-CN" sz="2000" dirty="0"/>
          </a:p>
        </p:txBody>
      </p:sp>
      <p:sp>
        <p:nvSpPr>
          <p:cNvPr id="5" name="QC_5_BD.16_3#4dbb6e013.choices?pid=19c7bc647&amp;color=0,0,0&amp;vtp=1&amp;bbb=1"/>
          <p:cNvSpPr/>
          <p:nvPr/>
        </p:nvSpPr>
        <p:spPr>
          <a:xfrm>
            <a:off x="722376" y="417723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AS.18_1#4dbb6e013?vop=1&amp;pid=19c7bc64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本题考查人大代表的义务。张某作为人大代表，始终扎根基层，服务群众，</a:t>
            </a:r>
            <a:r>
              <a:rPr lang="en-US" altLang="zh-CN" sz="2000" b="0" i="0">
                <a:solidFill>
                  <a:srgbClr val="000000"/>
                </a:solidFill>
                <a:latin typeface="微软雅黑" pitchFamily="34" charset="0"/>
                <a:ea typeface="微软雅黑" pitchFamily="34" charset="-122"/>
                <a:cs typeface="微软雅黑" pitchFamily="34" charset="-120"/>
              </a:rPr>
              <a:t>指导种植技术，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这体现了张某是人民利益的代言人</a:t>
            </a:r>
            <a:r>
              <a:rPr lang="en-US" altLang="zh-CN" sz="2000" b="0" i="0" dirty="0">
                <a:solidFill>
                  <a:srgbClr val="000000"/>
                </a:solidFill>
                <a:latin typeface="微软雅黑" pitchFamily="34" charset="0"/>
                <a:ea typeface="微软雅黑" pitchFamily="34" charset="-122"/>
                <a:cs typeface="微软雅黑" pitchFamily="34" charset="-120"/>
              </a:rPr>
              <a:t>，对人民负责，密切联系群众，努力为人民服务，①③</a:t>
            </a:r>
            <a:r>
              <a:rPr lang="en-US" altLang="zh-CN" sz="2000" b="0" i="0">
                <a:solidFill>
                  <a:srgbClr val="000000"/>
                </a:solidFill>
                <a:latin typeface="微软雅黑" pitchFamily="34" charset="0"/>
                <a:ea typeface="微软雅黑" pitchFamily="34" charset="-122"/>
                <a:cs typeface="微软雅黑" pitchFamily="34" charset="-120"/>
              </a:rPr>
              <a:t>入选；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人大代表是国家权力机关的组成人员</a:t>
            </a:r>
            <a:r>
              <a:rPr lang="en-US" altLang="zh-CN" sz="2000" b="0" i="0" dirty="0">
                <a:solidFill>
                  <a:srgbClr val="000000"/>
                </a:solidFill>
                <a:latin typeface="微软雅黑" pitchFamily="34" charset="0"/>
                <a:ea typeface="微软雅黑" pitchFamily="34" charset="-122"/>
                <a:cs typeface="微软雅黑" pitchFamily="34" charset="-120"/>
              </a:rPr>
              <a:t>，不是行政机关的组成人员，②排除；</a:t>
            </a:r>
            <a:r>
              <a:rPr lang="en-US" altLang="zh-CN" sz="2000" b="0" i="0">
                <a:solidFill>
                  <a:srgbClr val="000000"/>
                </a:solidFill>
                <a:latin typeface="微软雅黑" pitchFamily="34" charset="0"/>
                <a:ea typeface="微软雅黑" pitchFamily="34" charset="-122"/>
                <a:cs typeface="微软雅黑" pitchFamily="34" charset="-120"/>
              </a:rPr>
              <a:t>决定权是人大的职权，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张某作为人大代表</a:t>
            </a:r>
            <a:r>
              <a:rPr lang="en-US" altLang="zh-CN" sz="2000" b="0" i="0" dirty="0">
                <a:solidFill>
                  <a:srgbClr val="000000"/>
                </a:solidFill>
                <a:latin typeface="微软雅黑" pitchFamily="34" charset="0"/>
                <a:ea typeface="微软雅黑" pitchFamily="34" charset="-122"/>
                <a:cs typeface="微软雅黑" pitchFamily="34" charset="-120"/>
              </a:rPr>
              <a:t>，没有决定权，④排除。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bd7594bdc.fixed?pid=3e9ad4bad&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5</a:t>
            </a:r>
            <a:endParaRPr lang="en-US" altLang="zh-CN" sz="7200" dirty="0"/>
          </a:p>
        </p:txBody>
      </p:sp>
      <p:sp>
        <p:nvSpPr>
          <p:cNvPr id="3" name="C_2_BD#bd7594bdc.fixed?pid=3e9ad4bad&amp;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第五课</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我国的根本政治制度</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BD.19_1#f92c8a67e?pid=19c7bc647&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[山东师范大学附属中学2025高一月考]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如何解决养老服务工作中的突出问题</a:t>
            </a:r>
            <a:r>
              <a:rPr lang="en-US" altLang="zh-CN" sz="2000" b="0" i="0">
                <a:solidFill>
                  <a:srgbClr val="000000"/>
                </a:solidFill>
                <a:latin typeface="微软雅黑" pitchFamily="34" charset="0"/>
                <a:ea typeface="微软雅黑" pitchFamily="34" charset="-122"/>
                <a:cs typeface="微软雅黑" pitchFamily="34" charset="-120"/>
              </a:rPr>
              <a:t>，推动河南省养老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服务事业健康发展</a:t>
            </a:r>
            <a:r>
              <a:rPr lang="en-US" altLang="zh-CN" sz="2000" b="0" i="0" dirty="0">
                <a:solidFill>
                  <a:srgbClr val="000000"/>
                </a:solidFill>
                <a:latin typeface="微软雅黑" pitchFamily="34" charset="0"/>
                <a:ea typeface="微软雅黑" pitchFamily="34" charset="-122"/>
                <a:cs typeface="微软雅黑" pitchFamily="34" charset="-120"/>
              </a:rPr>
              <a:t>？河南省人大常委会举行联组会议，就积极应对人口老龄化</a:t>
            </a:r>
            <a:r>
              <a:rPr lang="en-US" altLang="zh-CN" sz="2000" b="0" i="0">
                <a:solidFill>
                  <a:srgbClr val="000000"/>
                </a:solidFill>
                <a:latin typeface="微软雅黑" pitchFamily="34" charset="0"/>
                <a:ea typeface="微软雅黑" pitchFamily="34" charset="-122"/>
                <a:cs typeface="微软雅黑" pitchFamily="34" charset="-120"/>
              </a:rPr>
              <a:t>、加快发展养老服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务工作情况开展专题询问</a:t>
            </a:r>
            <a:r>
              <a:rPr lang="en-US" altLang="zh-CN" sz="2000" b="0" i="0" dirty="0">
                <a:solidFill>
                  <a:srgbClr val="000000"/>
                </a:solidFill>
                <a:latin typeface="微软雅黑" pitchFamily="34" charset="0"/>
                <a:ea typeface="微软雅黑" pitchFamily="34" charset="-122"/>
                <a:cs typeface="微软雅黑" pitchFamily="34" charset="-120"/>
              </a:rPr>
              <a:t>。在深入交流中，询问人紧扣主题、直截了当，应询人直面问题</a:t>
            </a:r>
            <a:r>
              <a:rPr lang="en-US" altLang="zh-CN" sz="2000" b="0" i="0">
                <a:solidFill>
                  <a:srgbClr val="000000"/>
                </a:solidFill>
                <a:latin typeface="微软雅黑" pitchFamily="34" charset="0"/>
                <a:ea typeface="微软雅黑" pitchFamily="34" charset="-122"/>
                <a:cs typeface="微软雅黑" pitchFamily="34" charset="-120"/>
              </a:rPr>
              <a:t>、实事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求是</a:t>
            </a:r>
            <a:r>
              <a:rPr lang="en-US" altLang="zh-CN" sz="2000" b="0" i="0" dirty="0">
                <a:solidFill>
                  <a:srgbClr val="000000"/>
                </a:solidFill>
                <a:latin typeface="微软雅黑" pitchFamily="34" charset="0"/>
                <a:ea typeface="微软雅黑" pitchFamily="34" charset="-122"/>
                <a:cs typeface="微软雅黑" pitchFamily="34" charset="-120"/>
              </a:rPr>
              <a:t>。旁听专题询问的公民孟先生感叹</a:t>
            </a:r>
            <a:r>
              <a:rPr lang="en-US" altLang="zh-CN" sz="2000" b="0" i="0">
                <a:solidFill>
                  <a:srgbClr val="000000"/>
                </a:solidFill>
                <a:latin typeface="微软雅黑" pitchFamily="34" charset="0"/>
                <a:ea typeface="微软雅黑" pitchFamily="34" charset="-122"/>
                <a:cs typeface="微软雅黑" pitchFamily="34" charset="-120"/>
              </a:rPr>
              <a:t>，专题询问让大家看到河南为提升养老服务工作所做的努</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对参与专题询问会各方的作用的概括准确的是(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f92c8a67e.bracket?pid=19c7bc647&amp;color=0,0,0&amp;vpa=7&amp;vtp=1"/>
          <p:cNvSpPr/>
          <p:nvPr/>
        </p:nvSpPr>
        <p:spPr>
          <a:xfrm>
            <a:off x="6510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9_2#f92c8a67e?pid=19c7bc647&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①省人大常委会：为人民而问，推动各部门履职尽责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接受问询部门：接受人民监督，对人大代表负责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参询人大代表：行使质询权，推动民生难题解决</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旁听询问公民：享有监督权，直接行使国家权力</a:t>
            </a:r>
            <a:endParaRPr lang="en-US" altLang="zh-CN" sz="2000" dirty="0"/>
          </a:p>
        </p:txBody>
      </p:sp>
      <p:sp>
        <p:nvSpPr>
          <p:cNvPr id="5" name="QC_5_BD.19_3#f92c8a67e.choices?pid=19c7bc647&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AS.21_1#f92c8a67e?vop=1&amp;pid=19c7bc647&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本题考查人大及人大代表的职权。河南省人大常委会举行联组会议</a:t>
            </a:r>
            <a:r>
              <a:rPr lang="en-US" altLang="zh-CN" sz="2000" b="0" i="0">
                <a:solidFill>
                  <a:srgbClr val="000000"/>
                </a:solidFill>
                <a:latin typeface="微软雅黑" pitchFamily="34" charset="0"/>
                <a:ea typeface="微软雅黑" pitchFamily="34" charset="-122"/>
                <a:cs typeface="微软雅黑" pitchFamily="34" charset="-120"/>
              </a:rPr>
              <a:t>，就积极应对人口老龄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a:t>
            </a:r>
            <a:r>
              <a:rPr lang="en-US" altLang="zh-CN" sz="2000" b="0" i="0" dirty="0">
                <a:solidFill>
                  <a:srgbClr val="000000"/>
                </a:solidFill>
                <a:latin typeface="微软雅黑" pitchFamily="34" charset="0"/>
                <a:ea typeface="微软雅黑" pitchFamily="34" charset="-122"/>
                <a:cs typeface="微软雅黑" pitchFamily="34" charset="-120"/>
              </a:rPr>
              <a:t>、加快发展养老服务工作情况开展专题询问，这体现了省人大常委会为人民而问</a:t>
            </a:r>
            <a:r>
              <a:rPr lang="en-US" altLang="zh-CN" sz="2000" b="0" i="0">
                <a:solidFill>
                  <a:srgbClr val="000000"/>
                </a:solidFill>
                <a:latin typeface="微软雅黑" pitchFamily="34" charset="0"/>
                <a:ea typeface="微软雅黑" pitchFamily="34" charset="-122"/>
                <a:cs typeface="微软雅黑" pitchFamily="34" charset="-120"/>
              </a:rPr>
              <a:t>，推动政府各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部门履职尽责</a:t>
            </a:r>
            <a:r>
              <a:rPr lang="en-US" altLang="zh-CN" sz="2000" b="0" i="0" dirty="0">
                <a:solidFill>
                  <a:srgbClr val="000000"/>
                </a:solidFill>
                <a:latin typeface="微软雅黑" pitchFamily="34" charset="0"/>
                <a:ea typeface="微软雅黑" pitchFamily="34" charset="-122"/>
                <a:cs typeface="微软雅黑" pitchFamily="34" charset="-120"/>
              </a:rPr>
              <a:t>，①正确；在深入交流中，询问人紧扣主题、直截了当</a:t>
            </a:r>
            <a:r>
              <a:rPr lang="en-US" altLang="zh-CN" sz="2000" b="0" i="0">
                <a:solidFill>
                  <a:srgbClr val="000000"/>
                </a:solidFill>
                <a:latin typeface="微软雅黑" pitchFamily="34" charset="0"/>
                <a:ea typeface="微软雅黑" pitchFamily="34" charset="-122"/>
                <a:cs typeface="微软雅黑" pitchFamily="34" charset="-120"/>
              </a:rPr>
              <a:t>，这体现参询人大代表积极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行使质询权</a:t>
            </a:r>
            <a:r>
              <a:rPr lang="en-US" altLang="zh-CN" sz="2000" b="0" i="0" dirty="0">
                <a:solidFill>
                  <a:srgbClr val="000000"/>
                </a:solidFill>
                <a:latin typeface="微软雅黑" pitchFamily="34" charset="0"/>
                <a:ea typeface="微软雅黑" pitchFamily="34" charset="-122"/>
                <a:cs typeface="微软雅黑" pitchFamily="34" charset="-120"/>
              </a:rPr>
              <a:t>，推动民生难题解决，③正确；在应对人口老龄化</a:t>
            </a:r>
            <a:r>
              <a:rPr lang="en-US" altLang="zh-CN" sz="2000" b="0" i="0">
                <a:solidFill>
                  <a:srgbClr val="000000"/>
                </a:solidFill>
                <a:latin typeface="微软雅黑" pitchFamily="34" charset="0"/>
                <a:ea typeface="微软雅黑" pitchFamily="34" charset="-122"/>
                <a:cs typeface="微软雅黑" pitchFamily="34" charset="-120"/>
              </a:rPr>
              <a:t>、加快发展养老服务工作情况的专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题询问中</a:t>
            </a:r>
            <a:r>
              <a:rPr lang="en-US" altLang="zh-CN" sz="2000" b="0" i="0" dirty="0">
                <a:solidFill>
                  <a:srgbClr val="000000"/>
                </a:solidFill>
                <a:latin typeface="微软雅黑" pitchFamily="34" charset="0"/>
                <a:ea typeface="微软雅黑" pitchFamily="34" charset="-122"/>
                <a:cs typeface="微软雅黑" pitchFamily="34" charset="-120"/>
              </a:rPr>
              <a:t>，应询人直面问题、实事求是，这体现接受问询部门接受人民监督，对人民负责</a:t>
            </a:r>
            <a:r>
              <a:rPr lang="en-US" altLang="zh-CN" sz="2000" b="0" i="0">
                <a:solidFill>
                  <a:srgbClr val="000000"/>
                </a:solidFill>
                <a:latin typeface="微软雅黑" pitchFamily="34" charset="0"/>
                <a:ea typeface="微软雅黑" pitchFamily="34" charset="-122"/>
                <a:cs typeface="微软雅黑" pitchFamily="34" charset="-120"/>
              </a:rPr>
              <a:t>，而非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对人大代表负责</a:t>
            </a:r>
            <a:r>
              <a:rPr lang="en-US" altLang="zh-CN" sz="2000" b="0" i="0" dirty="0">
                <a:solidFill>
                  <a:srgbClr val="000000"/>
                </a:solidFill>
                <a:latin typeface="微软雅黑" pitchFamily="34" charset="0"/>
                <a:ea typeface="微软雅黑" pitchFamily="34" charset="-122"/>
                <a:cs typeface="微软雅黑" pitchFamily="34" charset="-120"/>
              </a:rPr>
              <a:t>，②排除；在我国，人民间接行使国家权力，④排除。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BD.22_1#ddc21e53a?pid=19c7bc647&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[浙江嘉兴2025段考]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围绕“生态环保——守护母亲河”主题</a:t>
            </a:r>
            <a:r>
              <a:rPr lang="en-US" altLang="zh-CN" sz="2000" b="0" i="0">
                <a:solidFill>
                  <a:srgbClr val="000000"/>
                </a:solidFill>
                <a:latin typeface="微软雅黑" pitchFamily="34" charset="0"/>
                <a:ea typeface="微软雅黑" pitchFamily="34" charset="-122"/>
                <a:cs typeface="微软雅黑" pitchFamily="34" charset="-120"/>
              </a:rPr>
              <a:t>，某新闻记者作为市人大代表的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履职过程如下</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22" name="QC_5_BD.22_2#ddc21e53a?colgroup=8,1,8,1,7,1,9&amp;pid=19c7bc647&amp;color=0,0,0&amp;vtp=1&amp;bbb=1&amp;hb=1"/>
          <p:cNvGraphicFramePr>
            <a:graphicFrameLocks noGrp="1"/>
          </p:cNvGraphicFramePr>
          <p:nvPr>
            <p:extLst>
              <p:ext uri="{D42A27DB-BD31-4B8C-83A1-F6EECF244321}">
                <p14:modId xmlns:p14="http://schemas.microsoft.com/office/powerpoint/2010/main" val="1419417296"/>
              </p:ext>
            </p:extLst>
          </p:nvPr>
        </p:nvGraphicFramePr>
        <p:xfrm>
          <a:off x="722376" y="1961203"/>
          <a:ext cx="10680192" cy="2413508"/>
        </p:xfrm>
        <a:graphic>
          <a:graphicData uri="http://schemas.openxmlformats.org/drawingml/2006/table">
            <a:tbl>
              <a:tblPr/>
              <a:tblGrid>
                <a:gridCol w="224028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gridCol w="2231136">
                  <a:extLst>
                    <a:ext uri="{9D8B030D-6E8A-4147-A177-3AD203B41FA5}">
                      <a16:colId xmlns:a16="http://schemas.microsoft.com/office/drawing/2014/main" val="20002"/>
                    </a:ext>
                  </a:extLst>
                </a:gridCol>
                <a:gridCol w="484632">
                  <a:extLst>
                    <a:ext uri="{9D8B030D-6E8A-4147-A177-3AD203B41FA5}">
                      <a16:colId xmlns:a16="http://schemas.microsoft.com/office/drawing/2014/main" val="20003"/>
                    </a:ext>
                  </a:extLst>
                </a:gridCol>
                <a:gridCol w="2084832">
                  <a:extLst>
                    <a:ext uri="{9D8B030D-6E8A-4147-A177-3AD203B41FA5}">
                      <a16:colId xmlns:a16="http://schemas.microsoft.com/office/drawing/2014/main" val="20004"/>
                    </a:ext>
                  </a:extLst>
                </a:gridCol>
                <a:gridCol w="475488">
                  <a:extLst>
                    <a:ext uri="{9D8B030D-6E8A-4147-A177-3AD203B41FA5}">
                      <a16:colId xmlns:a16="http://schemas.microsoft.com/office/drawing/2014/main" val="20005"/>
                    </a:ext>
                  </a:extLst>
                </a:gridCol>
                <a:gridCol w="2706624">
                  <a:extLst>
                    <a:ext uri="{9D8B030D-6E8A-4147-A177-3AD203B41FA5}">
                      <a16:colId xmlns:a16="http://schemas.microsoft.com/office/drawing/2014/main" val="20006"/>
                    </a:ext>
                  </a:extLst>
                </a:gridCol>
              </a:tblGrid>
              <a:tr h="2413508">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采访中</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看到村民</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将养殖尾水排入河</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中</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经营者将白色</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垃圾散布河滩</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遂</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策划网络专题</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曝</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光破坏环境行为</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开设</a:t>
                      </a:r>
                      <a:r>
                        <a:rPr lang="en-US" altLang="zh-CN" sz="2000" b="0" i="0">
                          <a:solidFill>
                            <a:srgbClr val="000000"/>
                          </a:solidFill>
                          <a:latin typeface="微软雅黑" pitchFamily="34" charset="0"/>
                          <a:ea typeface="微软雅黑" pitchFamily="34" charset="-122"/>
                          <a:cs typeface="微软雅黑" pitchFamily="34" charset="-120"/>
                        </a:rPr>
                        <a:t>“生态大讲</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堂”</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培育公益讲</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师</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走进学校</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机</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企业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社区和</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农村</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为广大民众</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宣讲环保理念</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组织多名</a:t>
                      </a:r>
                      <a:r>
                        <a:rPr lang="en-US" altLang="zh-CN" sz="2000" b="0" i="0">
                          <a:solidFill>
                            <a:srgbClr val="000000"/>
                          </a:solidFill>
                          <a:latin typeface="微软雅黑" pitchFamily="34" charset="0"/>
                          <a:ea typeface="微软雅黑" pitchFamily="34" charset="-122"/>
                          <a:cs typeface="微软雅黑" pitchFamily="34" charset="-120"/>
                        </a:rPr>
                        <a:t>“民间</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河湖长”扎根多</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条重点河流</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联</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合相关部门开展</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清四乱</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保碧</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水</a:t>
                      </a:r>
                      <a:r>
                        <a:rPr lang="en-US" altLang="zh-CN" sz="2000" b="0" i="0" dirty="0">
                          <a:solidFill>
                            <a:srgbClr val="000000"/>
                          </a:solidFill>
                          <a:latin typeface="微软雅黑" pitchFamily="34" charset="0"/>
                          <a:ea typeface="微软雅黑" pitchFamily="34" charset="-122"/>
                          <a:cs typeface="微软雅黑" pitchFamily="34" charset="-120"/>
                        </a:rPr>
                        <a:t>”等行动</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多次参与该市生态环保</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立法研讨工作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两会期</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间</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依法联名提交生态</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环保议案</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质询环保等</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职能部门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持续跟踪推</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进整改工作</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4" name="QC_5_BD.22_3#ddc21e53a.table_image?tii=1&amp;pid=19c7bc64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099816" y="3085661"/>
            <a:ext cx="182880" cy="16459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22_4#ddc21e53a.table_image?tii=2&amp;pid=19c7bc64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801868" y="3085661"/>
            <a:ext cx="182880" cy="16459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5_BD.22_5#ddc21e53a.table_image?tii=3&amp;pid=19c7bc64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66761" y="3085661"/>
            <a:ext cx="182880" cy="16459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BD.22_6#ddc21e53a?pid=19c7bc647&amp;color=0,0,0&amp;mp=1&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从中可以看出该人大代表(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ddc21e53a.bracket?pid=19c7bc647&amp;color=0,0,0&amp;mp=1&amp;vpa=8&amp;vtp=1"/>
          <p:cNvSpPr/>
          <p:nvPr/>
        </p:nvSpPr>
        <p:spPr>
          <a:xfrm>
            <a:off x="3703701"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2_7#ddc21e53a?pid=19c7bc647&amp;color=0,0,0&amp;vtp=1&amp;bbb=1"/>
          <p:cNvSpPr/>
          <p:nvPr/>
        </p:nvSpPr>
        <p:spPr>
          <a:xfrm>
            <a:off x="722376" y="1436497"/>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肩负人民重托，自觉接受人民监督</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②行使立法权，统一行使国家权力</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积极为民履职，助力政府推进工作</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④行使提案权，做好人民利益的代言人</a:t>
            </a:r>
            <a:endParaRPr lang="en-US" altLang="zh-CN" sz="2000" dirty="0"/>
          </a:p>
        </p:txBody>
      </p:sp>
      <p:sp>
        <p:nvSpPr>
          <p:cNvPr id="5" name="QC_5_BD.22_8#ddc21e53a.choices?pid=19c7bc647&amp;color=0,0,0&amp;vtp=1&amp;bbb=1"/>
          <p:cNvSpPr/>
          <p:nvPr/>
        </p:nvSpPr>
        <p:spPr>
          <a:xfrm>
            <a:off x="722376" y="3226498"/>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AS.24_1#ddc21e53a?vop=1&amp;pid=19c7bc647&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本题考查人大代表的职权。该人大代表策划网络专题，曝光破坏环境行为，开设</a:t>
            </a:r>
            <a:r>
              <a:rPr lang="en-US" altLang="zh-CN" sz="2000" b="0" i="0">
                <a:solidFill>
                  <a:srgbClr val="000000"/>
                </a:solidFill>
                <a:latin typeface="微软雅黑" pitchFamily="34" charset="0"/>
                <a:ea typeface="微软雅黑" pitchFamily="34" charset="-122"/>
                <a:cs typeface="微软雅黑" pitchFamily="34" charset="-120"/>
              </a:rPr>
              <a:t>“生态大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讲堂</a:t>
            </a:r>
            <a:r>
              <a:rPr lang="en-US" altLang="zh-CN" sz="2000" b="0" i="0" dirty="0">
                <a:solidFill>
                  <a:srgbClr val="000000"/>
                </a:solidFill>
                <a:latin typeface="微软雅黑" pitchFamily="34" charset="0"/>
                <a:ea typeface="微软雅黑" pitchFamily="34" charset="-122"/>
                <a:cs typeface="微软雅黑" pitchFamily="34" charset="-120"/>
              </a:rPr>
              <a:t>”，为广大民众宣讲环保理念，并联合相关部门开展“清四乱、保碧水”等行动；</a:t>
            </a:r>
            <a:r>
              <a:rPr lang="en-US" altLang="zh-CN" sz="2000" b="0" i="0">
                <a:solidFill>
                  <a:srgbClr val="000000"/>
                </a:solidFill>
                <a:latin typeface="微软雅黑" pitchFamily="34" charset="0"/>
                <a:ea typeface="微软雅黑" pitchFamily="34" charset="-122"/>
                <a:cs typeface="微软雅黑" pitchFamily="34" charset="-120"/>
              </a:rPr>
              <a:t>两会期间，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质询环保等职能部门</a:t>
            </a:r>
            <a:r>
              <a:rPr lang="en-US" altLang="zh-CN" sz="2000" b="0" i="0" dirty="0">
                <a:solidFill>
                  <a:srgbClr val="000000"/>
                </a:solidFill>
                <a:latin typeface="微软雅黑" pitchFamily="34" charset="0"/>
                <a:ea typeface="微软雅黑" pitchFamily="34" charset="-122"/>
                <a:cs typeface="微软雅黑" pitchFamily="34" charset="-120"/>
              </a:rPr>
              <a:t>；持续跟踪推进整改工作。这说明该人大代表积极为民履职</a:t>
            </a:r>
            <a:r>
              <a:rPr lang="en-US" altLang="zh-CN" sz="2000" b="0" i="0">
                <a:solidFill>
                  <a:srgbClr val="000000"/>
                </a:solidFill>
                <a:latin typeface="微软雅黑" pitchFamily="34" charset="0"/>
                <a:ea typeface="微软雅黑" pitchFamily="34" charset="-122"/>
                <a:cs typeface="微软雅黑" pitchFamily="34" charset="-120"/>
              </a:rPr>
              <a:t>，助力政府推进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工作</a:t>
            </a:r>
            <a:r>
              <a:rPr lang="en-US" altLang="zh-CN" sz="2000" b="0" i="0" dirty="0">
                <a:solidFill>
                  <a:srgbClr val="000000"/>
                </a:solidFill>
                <a:latin typeface="微软雅黑" pitchFamily="34" charset="0"/>
                <a:ea typeface="微软雅黑" pitchFamily="34" charset="-122"/>
                <a:cs typeface="微软雅黑" pitchFamily="34" charset="-120"/>
              </a:rPr>
              <a:t>，③入选。材料中该人大代表针对河流污染问题，在两会期间，</a:t>
            </a:r>
            <a:r>
              <a:rPr lang="en-US" altLang="zh-CN" sz="2000" b="0" i="0">
                <a:solidFill>
                  <a:srgbClr val="000000"/>
                </a:solidFill>
                <a:latin typeface="微软雅黑" pitchFamily="34" charset="0"/>
                <a:ea typeface="微软雅黑" pitchFamily="34" charset="-122"/>
                <a:cs typeface="微软雅黑" pitchFamily="34" charset="-120"/>
              </a:rPr>
              <a:t>依法联名提交生态环保议案，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这说明该人大代表行使提案权</a:t>
            </a:r>
            <a:r>
              <a:rPr lang="en-US" altLang="zh-CN" sz="2000" b="0" i="0" dirty="0">
                <a:solidFill>
                  <a:srgbClr val="000000"/>
                </a:solidFill>
                <a:latin typeface="微软雅黑" pitchFamily="34" charset="0"/>
                <a:ea typeface="微软雅黑" pitchFamily="34" charset="-122"/>
                <a:cs typeface="微软雅黑" pitchFamily="34" charset="-120"/>
              </a:rPr>
              <a:t>，做好人民利益的代言人，④入选</a:t>
            </a:r>
            <a:r>
              <a:rPr lang="en-US" altLang="zh-CN" sz="2000" b="0" i="0">
                <a:solidFill>
                  <a:srgbClr val="000000"/>
                </a:solidFill>
                <a:latin typeface="微软雅黑" pitchFamily="34" charset="0"/>
                <a:ea typeface="微软雅黑" pitchFamily="34" charset="-122"/>
                <a:cs typeface="微软雅黑" pitchFamily="34" charset="-120"/>
              </a:rPr>
              <a:t>。材料中市人大代表的履职过程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不涉及自觉接受人民监督</a:t>
            </a:r>
            <a:r>
              <a:rPr lang="en-US" altLang="zh-CN" sz="2000" b="0" i="0" dirty="0">
                <a:solidFill>
                  <a:srgbClr val="000000"/>
                </a:solidFill>
                <a:latin typeface="微软雅黑" pitchFamily="34" charset="0"/>
                <a:ea typeface="微软雅黑" pitchFamily="34" charset="-122"/>
                <a:cs typeface="微软雅黑" pitchFamily="34" charset="-120"/>
              </a:rPr>
              <a:t>，①排除。人大行使立法权，代表人民统一行使国家权力，②排除。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BD.25_1#46e73a80c?pid=19c7bc64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4.Y市机动车数量快速增长，汽车美容等服务业随之迅猛发展，同时带来了占道经营</a:t>
            </a:r>
            <a:r>
              <a:rPr lang="en-US" altLang="zh-CN" sz="2000" b="0" i="0">
                <a:solidFill>
                  <a:srgbClr val="000000"/>
                </a:solidFill>
                <a:latin typeface="微软雅黑" pitchFamily="34" charset="0"/>
                <a:ea typeface="微软雅黑" pitchFamily="34" charset="-122"/>
                <a:cs typeface="微软雅黑" pitchFamily="34" charset="-120"/>
              </a:rPr>
              <a:t>、环境污染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等问题</a:t>
            </a:r>
            <a:r>
              <a:rPr lang="en-US" altLang="zh-CN" sz="2000" b="0" i="0" dirty="0">
                <a:solidFill>
                  <a:srgbClr val="000000"/>
                </a:solidFill>
                <a:latin typeface="微软雅黑" pitchFamily="34" charset="0"/>
                <a:ea typeface="微软雅黑" pitchFamily="34" charset="-122"/>
                <a:cs typeface="微软雅黑" pitchFamily="34" charset="-120"/>
              </a:rPr>
              <a:t>。该市部分人大代表就此现象在市人大会议上提出了关于进一步规范城区洗车市场</a:t>
            </a:r>
            <a:r>
              <a:rPr lang="en-US" altLang="zh-CN" sz="2000" b="0" i="0">
                <a:solidFill>
                  <a:srgbClr val="000000"/>
                </a:solidFill>
                <a:latin typeface="微软雅黑" pitchFamily="34" charset="0"/>
                <a:ea typeface="微软雅黑" pitchFamily="34" charset="-122"/>
                <a:cs typeface="微软雅黑" pitchFamily="34" charset="-120"/>
              </a:rPr>
              <a:t>、减少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环境污染的议案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这表明人大代表(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6_1#46e73a80c.bracket?pid=19c7bc647&amp;color=0,0,0&amp;vpa=9&amp;vtp=1"/>
          <p:cNvSpPr/>
          <p:nvPr/>
        </p:nvSpPr>
        <p:spPr>
          <a:xfrm>
            <a:off x="4732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25_2#46e73a80c?pid=19c7bc647&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关注民生热点，为民建言献策</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②提交环保议案，行使决定权</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履行法定职责，不负人民重托</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④一心为民，行使质询权</a:t>
            </a:r>
            <a:endParaRPr lang="en-US" altLang="zh-CN" sz="2000" dirty="0"/>
          </a:p>
        </p:txBody>
      </p:sp>
      <p:sp>
        <p:nvSpPr>
          <p:cNvPr id="5" name="QC_5_BD.25_3#46e73a80c.choices?pid=19c7bc647&amp;color=0,0,0&amp;vtp=1&amp;bbb=1"/>
          <p:cNvSpPr/>
          <p:nvPr/>
        </p:nvSpPr>
        <p:spPr>
          <a:xfrm>
            <a:off x="722376" y="417723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AS.27_1#46e73a80c?vop=1&amp;pid=19c7bc64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本题考查人大代表的职权。部分人大代表就占道经营</a:t>
            </a:r>
            <a:r>
              <a:rPr lang="en-US" altLang="zh-CN" sz="2000" b="0" i="0">
                <a:solidFill>
                  <a:srgbClr val="000000"/>
                </a:solidFill>
                <a:latin typeface="微软雅黑" pitchFamily="34" charset="0"/>
                <a:ea typeface="微软雅黑" pitchFamily="34" charset="-122"/>
                <a:cs typeface="微软雅黑" pitchFamily="34" charset="-120"/>
              </a:rPr>
              <a:t>、环境污染等问题提出了关于进一步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规范城区洗车市场</a:t>
            </a:r>
            <a:r>
              <a:rPr lang="en-US" altLang="zh-CN" sz="2000" b="0" i="0" dirty="0">
                <a:solidFill>
                  <a:srgbClr val="000000"/>
                </a:solidFill>
                <a:latin typeface="微软雅黑" pitchFamily="34" charset="0"/>
                <a:ea typeface="微软雅黑" pitchFamily="34" charset="-122"/>
                <a:cs typeface="微软雅黑" pitchFamily="34" charset="-120"/>
              </a:rPr>
              <a:t>、减少环境污染的议案。材料表明人大代表关注民生热点，为民建言献策</a:t>
            </a:r>
            <a:r>
              <a:rPr lang="en-US" altLang="zh-CN" sz="2000" b="0" i="0">
                <a:solidFill>
                  <a:srgbClr val="000000"/>
                </a:solidFill>
                <a:latin typeface="微软雅黑" pitchFamily="34" charset="0"/>
                <a:ea typeface="微软雅黑" pitchFamily="34" charset="-122"/>
                <a:cs typeface="微软雅黑" pitchFamily="34" charset="-120"/>
              </a:rPr>
              <a:t>，履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行法定职责</a:t>
            </a:r>
            <a:r>
              <a:rPr lang="en-US" altLang="zh-CN" sz="2000" b="0" i="0" dirty="0">
                <a:solidFill>
                  <a:srgbClr val="000000"/>
                </a:solidFill>
                <a:latin typeface="微软雅黑" pitchFamily="34" charset="0"/>
                <a:ea typeface="微软雅黑" pitchFamily="34" charset="-122"/>
                <a:cs typeface="微软雅黑" pitchFamily="34" charset="-120"/>
              </a:rPr>
              <a:t>，不负人民重托，①③入选；人民代表大会行使决定权</a:t>
            </a:r>
            <a:r>
              <a:rPr lang="en-US" altLang="zh-CN" sz="2000" b="0" i="0">
                <a:solidFill>
                  <a:srgbClr val="000000"/>
                </a:solidFill>
                <a:latin typeface="微软雅黑" pitchFamily="34" charset="0"/>
                <a:ea typeface="微软雅黑" pitchFamily="34" charset="-122"/>
                <a:cs typeface="微软雅黑" pitchFamily="34" charset="-120"/>
              </a:rPr>
              <a:t>，材料中人大代表行使的是提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案权</a:t>
            </a:r>
            <a:r>
              <a:rPr lang="en-US" altLang="zh-CN" sz="2000" b="0" i="0" dirty="0">
                <a:solidFill>
                  <a:srgbClr val="000000"/>
                </a:solidFill>
                <a:latin typeface="微软雅黑" pitchFamily="34" charset="0"/>
                <a:ea typeface="微软雅黑" pitchFamily="34" charset="-122"/>
                <a:cs typeface="微软雅黑" pitchFamily="34" charset="-120"/>
              </a:rPr>
              <a:t>，未涉及质询权，②④不选。</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BD.28_1#df5dcf544?pid=19c7bc64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[湖北重点高中智学联盟2025联考]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2024年5月</a:t>
            </a:r>
            <a:r>
              <a:rPr lang="en-US" altLang="zh-CN" sz="2000" b="0" i="0">
                <a:solidFill>
                  <a:srgbClr val="000000"/>
                </a:solidFill>
                <a:latin typeface="微软雅黑" pitchFamily="34" charset="0"/>
                <a:ea typeface="微软雅黑" pitchFamily="34" charset="-122"/>
                <a:cs typeface="微软雅黑" pitchFamily="34" charset="-120"/>
              </a:rPr>
              <a:t>，全国人大常委会启动非物质文化遗产法执法检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查</a:t>
            </a:r>
            <a:r>
              <a:rPr lang="en-US" altLang="zh-CN" sz="2000" b="0" i="0" dirty="0">
                <a:solidFill>
                  <a:srgbClr val="000000"/>
                </a:solidFill>
                <a:latin typeface="微软雅黑" pitchFamily="34" charset="0"/>
                <a:ea typeface="微软雅黑" pitchFamily="34" charset="-122"/>
                <a:cs typeface="微软雅黑" pitchFamily="34" charset="-120"/>
              </a:rPr>
              <a:t>。委托上海、湖南、四川等8省（市</a:t>
            </a:r>
            <a:r>
              <a:rPr lang="en-US" altLang="zh-CN" sz="2000" b="0" i="0">
                <a:solidFill>
                  <a:srgbClr val="000000"/>
                </a:solidFill>
                <a:latin typeface="微软雅黑" pitchFamily="34" charset="0"/>
                <a:ea typeface="微软雅黑" pitchFamily="34" charset="-122"/>
                <a:cs typeface="微软雅黑" pitchFamily="34" charset="-120"/>
              </a:rPr>
              <a:t>）人大常委会对本行政区域内非物质文化遗产法实施情况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进行检查</a:t>
            </a:r>
            <a:r>
              <a:rPr lang="en-US" altLang="zh-CN" sz="2000" b="0" i="0" dirty="0">
                <a:solidFill>
                  <a:srgbClr val="000000"/>
                </a:solidFill>
                <a:latin typeface="微软雅黑" pitchFamily="34" charset="0"/>
                <a:ea typeface="微软雅黑" pitchFamily="34" charset="-122"/>
                <a:cs typeface="微软雅黑" pitchFamily="34" charset="-120"/>
              </a:rPr>
              <a:t>。同年11月，</a:t>
            </a:r>
            <a:r>
              <a:rPr lang="en-US" altLang="zh-CN" sz="2000" b="0" i="0">
                <a:solidFill>
                  <a:srgbClr val="000000"/>
                </a:solidFill>
                <a:latin typeface="微软雅黑" pitchFamily="34" charset="0"/>
                <a:ea typeface="微软雅黑" pitchFamily="34" charset="-122"/>
                <a:cs typeface="微软雅黑" pitchFamily="34" charset="-120"/>
              </a:rPr>
              <a:t>全国人大常委会听取和审议了关于检查非物质文化遗产法实施情况的报告。</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这体现了(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9_1#df5dcf544.bracket?pid=19c7bc647&amp;color=0,0,0&amp;vpa=10&amp;vtp=1"/>
          <p:cNvSpPr/>
          <p:nvPr/>
        </p:nvSpPr>
        <p:spPr>
          <a:xfrm>
            <a:off x="1938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28_2#df5dcf544?pid=19c7bc64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①全国人大常委会依法行使监督权推进法律实施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全国人大常委会依法行使审议权监督国家机关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上级人大与下级人大之间是领导与被领导的关系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省（市）人大常委会在全国人大常委会的指导下开展工作</a:t>
            </a:r>
            <a:endParaRPr lang="en-US" altLang="zh-CN" sz="2000" dirty="0"/>
          </a:p>
        </p:txBody>
      </p:sp>
      <p:sp>
        <p:nvSpPr>
          <p:cNvPr id="5" name="QC_5_BD.28_3#df5dcf544.choices?pid=19c7bc64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AS.30_1#df5dcf544?vop=1&amp;pid=19c7bc647&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本题考查全国人大常委会。全国人大常委会启动非物质文化遗产法执法检查</a:t>
            </a:r>
            <a:r>
              <a:rPr lang="en-US" altLang="zh-CN" sz="2000" b="0" i="0">
                <a:solidFill>
                  <a:srgbClr val="000000"/>
                </a:solidFill>
                <a:latin typeface="微软雅黑" pitchFamily="34" charset="0"/>
                <a:ea typeface="微软雅黑" pitchFamily="34" charset="-122"/>
                <a:cs typeface="微软雅黑" pitchFamily="34" charset="-120"/>
              </a:rPr>
              <a:t>，这体现了全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国人大常委会依法行使监督权推进法律实施</a:t>
            </a:r>
            <a:r>
              <a:rPr lang="en-US" altLang="zh-CN" sz="2000" b="0" i="0" dirty="0">
                <a:solidFill>
                  <a:srgbClr val="000000"/>
                </a:solidFill>
                <a:latin typeface="微软雅黑" pitchFamily="34" charset="0"/>
                <a:ea typeface="微软雅黑" pitchFamily="34" charset="-122"/>
                <a:cs typeface="微软雅黑" pitchFamily="34" charset="-120"/>
              </a:rPr>
              <a:t>，①正确；全国人大常委会委托上海、湖南</a:t>
            </a:r>
            <a:r>
              <a:rPr lang="en-US" altLang="zh-CN" sz="2000" b="0" i="0">
                <a:solidFill>
                  <a:srgbClr val="000000"/>
                </a:solidFill>
                <a:latin typeface="微软雅黑" pitchFamily="34" charset="0"/>
                <a:ea typeface="微软雅黑" pitchFamily="34" charset="-122"/>
                <a:cs typeface="微软雅黑" pitchFamily="34" charset="-120"/>
              </a:rPr>
              <a:t>、四川等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微软雅黑" pitchFamily="34" charset="0"/>
                <a:ea typeface="微软雅黑" pitchFamily="34" charset="-122"/>
                <a:cs typeface="微软雅黑" pitchFamily="34" charset="-120"/>
              </a:rPr>
              <a:t>省（市）人大常委会对本行政区域内非物质文化遗产法实施情况进行检查</a:t>
            </a:r>
            <a:r>
              <a:rPr lang="en-US" altLang="zh-CN" sz="2000" b="0" i="0">
                <a:solidFill>
                  <a:srgbClr val="000000"/>
                </a:solidFill>
                <a:latin typeface="微软雅黑" pitchFamily="34" charset="0"/>
                <a:ea typeface="微软雅黑" pitchFamily="34" charset="-122"/>
                <a:cs typeface="微软雅黑" pitchFamily="34" charset="-120"/>
              </a:rPr>
              <a:t>，并听取和审议其检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查情况的报告</a:t>
            </a:r>
            <a:r>
              <a:rPr lang="en-US" altLang="zh-CN" sz="2000" b="0" i="0" dirty="0">
                <a:solidFill>
                  <a:srgbClr val="000000"/>
                </a:solidFill>
                <a:latin typeface="微软雅黑" pitchFamily="34" charset="0"/>
                <a:ea typeface="微软雅黑" pitchFamily="34" charset="-122"/>
                <a:cs typeface="微软雅黑" pitchFamily="34" charset="-120"/>
              </a:rPr>
              <a:t>，这体现了省（市）人大常委会在全国人大常委会的指导下开展工作，④正确</a:t>
            </a:r>
            <a:r>
              <a:rPr lang="en-US" altLang="zh-CN" sz="2000" b="0" i="0">
                <a:solidFill>
                  <a:srgbClr val="000000"/>
                </a:solidFill>
                <a:latin typeface="微软雅黑" pitchFamily="34" charset="0"/>
                <a:ea typeface="微软雅黑" pitchFamily="34" charset="-122"/>
                <a:cs typeface="微软雅黑" pitchFamily="34" charset="-120"/>
              </a:rPr>
              <a:t>；监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督国家机关的工作是全国人大常委会行使监督权的体现</a:t>
            </a:r>
            <a:r>
              <a:rPr lang="en-US" altLang="zh-CN" sz="2000" b="0" i="0" dirty="0">
                <a:solidFill>
                  <a:srgbClr val="000000"/>
                </a:solidFill>
                <a:latin typeface="微软雅黑" pitchFamily="34" charset="0"/>
                <a:ea typeface="微软雅黑" pitchFamily="34" charset="-122"/>
                <a:cs typeface="微软雅黑" pitchFamily="34" charset="-120"/>
              </a:rPr>
              <a:t>，审议权是人大代表的职权，②排除</a:t>
            </a:r>
            <a:r>
              <a:rPr lang="en-US" altLang="zh-CN" sz="2000" b="0" i="0">
                <a:solidFill>
                  <a:srgbClr val="000000"/>
                </a:solidFill>
                <a:latin typeface="微软雅黑" pitchFamily="34" charset="0"/>
                <a:ea typeface="微软雅黑" pitchFamily="34" charset="-122"/>
                <a:cs typeface="微软雅黑" pitchFamily="34" charset="-120"/>
              </a:rPr>
              <a:t>；上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级人大与下级人大之间是法律上的监督关系</a:t>
            </a:r>
            <a:r>
              <a:rPr lang="en-US" altLang="zh-CN" sz="2000" b="0" i="0" dirty="0">
                <a:solidFill>
                  <a:srgbClr val="000000"/>
                </a:solidFill>
                <a:latin typeface="微软雅黑" pitchFamily="34" charset="0"/>
                <a:ea typeface="微软雅黑" pitchFamily="34" charset="-122"/>
                <a:cs typeface="微软雅黑" pitchFamily="34" charset="-120"/>
              </a:rPr>
              <a:t>、业务上的指导关系、工作上的联系关系</a:t>
            </a:r>
            <a:r>
              <a:rPr lang="en-US" altLang="zh-CN" sz="2000" b="0" i="0">
                <a:solidFill>
                  <a:srgbClr val="000000"/>
                </a:solidFill>
                <a:latin typeface="微软雅黑" pitchFamily="34" charset="0"/>
                <a:ea typeface="微软雅黑" pitchFamily="34" charset="-122"/>
                <a:cs typeface="微软雅黑" pitchFamily="34" charset="-120"/>
              </a:rPr>
              <a:t>，而不是领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导和被领导的关系</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5_BD.31_1#ea47584bb?pid=19c7bc64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[云南丽江2024高一月考]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依照</a:t>
            </a:r>
            <a:r>
              <a:rPr lang="en-US" altLang="zh-CN" sz="2000" b="0" i="0">
                <a:solidFill>
                  <a:srgbClr val="000000"/>
                </a:solidFill>
                <a:latin typeface="微软雅黑" pitchFamily="34" charset="0"/>
                <a:ea typeface="微软雅黑" pitchFamily="34" charset="-122"/>
                <a:cs typeface="微软雅黑" pitchFamily="34" charset="-120"/>
              </a:rPr>
              <a:t>《中华人民共和国全国人民代表大会和地方各级人民代表大会选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举法</a:t>
            </a:r>
            <a:r>
              <a:rPr lang="en-US" altLang="zh-CN" sz="2000" b="0" i="0" dirty="0">
                <a:solidFill>
                  <a:srgbClr val="000000"/>
                </a:solidFill>
                <a:latin typeface="微软雅黑" pitchFamily="34" charset="0"/>
                <a:ea typeface="微软雅黑" pitchFamily="34" charset="-122"/>
                <a:cs typeface="微软雅黑" pitchFamily="34" charset="-120"/>
              </a:rPr>
              <a:t>》的有关规定</a:t>
            </a:r>
            <a:r>
              <a:rPr lang="en-US" altLang="zh-CN" sz="2000" b="0" i="0">
                <a:solidFill>
                  <a:srgbClr val="000000"/>
                </a:solidFill>
                <a:latin typeface="微软雅黑" pitchFamily="34" charset="0"/>
                <a:ea typeface="微软雅黑" pitchFamily="34" charset="-122"/>
                <a:cs typeface="微软雅黑" pitchFamily="34" charset="-120"/>
              </a:rPr>
              <a:t>，云南省第十四届人民代表大会常务委员会第六次会议同意代表资格审查委员</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会的审查报告</a:t>
            </a:r>
            <a:r>
              <a:rPr lang="en-US" altLang="zh-CN" sz="2000" b="0" i="0" dirty="0">
                <a:solidFill>
                  <a:srgbClr val="000000"/>
                </a:solidFill>
                <a:latin typeface="微软雅黑" pitchFamily="34" charset="0"/>
                <a:ea typeface="微软雅黑" pitchFamily="34" charset="-122"/>
                <a:cs typeface="微软雅黑" pitchFamily="34" charset="-120"/>
              </a:rPr>
              <a:t>，确认郑某全、赵某峰的代表资格有效。</a:t>
            </a:r>
            <a:r>
              <a:rPr lang="en-US" altLang="zh-CN" sz="2000" b="0" i="0">
                <a:solidFill>
                  <a:srgbClr val="000000"/>
                </a:solidFill>
                <a:latin typeface="微软雅黑" pitchFamily="34" charset="0"/>
                <a:ea typeface="微软雅黑" pitchFamily="34" charset="-122"/>
                <a:cs typeface="微软雅黑" pitchFamily="34" charset="-120"/>
              </a:rPr>
              <a:t>代表资格审查意味着(</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2_1#ea47584bb.bracket?pid=19c7bc647&amp;color=0,0,0&amp;vpa=11&amp;vtp=1"/>
          <p:cNvSpPr/>
          <p:nvPr/>
        </p:nvSpPr>
        <p:spPr>
          <a:xfrm>
            <a:off x="9304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31_2#ea47584bb?pid=19c7bc647&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①云南省人大常委会作为云南省人大的常设机关，切实行使决定权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云南省人大常委会弘扬求真务实的工作作风，坚持对人民负责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云南省人大常委会行使立法权，依据相关法律进行了审查活动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云南省人大常委会行使任免权，表明全过程人民民主的真实性</a:t>
            </a:r>
            <a:endParaRPr lang="en-US" altLang="zh-CN" sz="2000" dirty="0"/>
          </a:p>
        </p:txBody>
      </p:sp>
      <p:sp>
        <p:nvSpPr>
          <p:cNvPr id="5" name="QC_5_BD.31_3#ea47584bb.choices?pid=19c7bc647&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e0e6be89a.fixed?pid=791600f14&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e0e6be89a.fixed?pid=791600f1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人民代表大会：我国的国家权力机关</a:t>
            </a:r>
            <a:endParaRPr lang="en-US" altLang="zh-CN" sz="4400" dirty="0"/>
          </a:p>
        </p:txBody>
      </p:sp>
      <p:pic>
        <p:nvPicPr>
          <p:cNvPr id="4" name="C_4#e0e6be89a.fixed?pid=791600f1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e0e6be89a.fixed?pid=791600f1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AS.33_1#ea47584bb?vop=1&amp;pid=19c7bc647&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本题考查人大常委会的性质、职权</a:t>
            </a:r>
            <a:r>
              <a:rPr lang="en-US" altLang="zh-CN" sz="2000" b="0" i="0">
                <a:solidFill>
                  <a:srgbClr val="000000"/>
                </a:solidFill>
                <a:latin typeface="微软雅黑" pitchFamily="34" charset="0"/>
                <a:ea typeface="微软雅黑" pitchFamily="34" charset="-122"/>
                <a:cs typeface="微软雅黑" pitchFamily="34" charset="-120"/>
              </a:rPr>
              <a:t>。云南省第十四届人民代表大会常务委员会第六次会议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同意代表资格审查委员会的审查报告</a:t>
            </a:r>
            <a:r>
              <a:rPr lang="en-US" altLang="zh-CN" sz="2000" b="0" i="0" dirty="0">
                <a:solidFill>
                  <a:srgbClr val="000000"/>
                </a:solidFill>
                <a:latin typeface="微软雅黑" pitchFamily="34" charset="0"/>
                <a:ea typeface="微软雅黑" pitchFamily="34" charset="-122"/>
                <a:cs typeface="微软雅黑" pitchFamily="34" charset="-120"/>
              </a:rPr>
              <a:t>，表明云南省人大常委会作为云南省人大的常设机关</a:t>
            </a:r>
            <a:r>
              <a:rPr lang="en-US" altLang="zh-CN" sz="2000" b="0" i="0">
                <a:solidFill>
                  <a:srgbClr val="000000"/>
                </a:solidFill>
                <a:latin typeface="微软雅黑" pitchFamily="34" charset="0"/>
                <a:ea typeface="微软雅黑" pitchFamily="34" charset="-122"/>
                <a:cs typeface="微软雅黑" pitchFamily="34" charset="-120"/>
              </a:rPr>
              <a:t>，切实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行使决定权</a:t>
            </a:r>
            <a:r>
              <a:rPr lang="en-US" altLang="zh-CN" sz="2000" b="0" i="0" dirty="0">
                <a:solidFill>
                  <a:srgbClr val="000000"/>
                </a:solidFill>
                <a:latin typeface="微软雅黑" pitchFamily="34" charset="0"/>
                <a:ea typeface="微软雅黑" pitchFamily="34" charset="-122"/>
                <a:cs typeface="微软雅黑" pitchFamily="34" charset="-120"/>
              </a:rPr>
              <a:t>，①正确；代表资格审查，是指对选举产生的代表人选依法当选与否的确认</a:t>
            </a:r>
            <a:r>
              <a:rPr lang="en-US" altLang="zh-CN" sz="2000" b="0" i="0">
                <a:solidFill>
                  <a:srgbClr val="000000"/>
                </a:solidFill>
                <a:latin typeface="微软雅黑" pitchFamily="34" charset="0"/>
                <a:ea typeface="微软雅黑" pitchFamily="34" charset="-122"/>
                <a:cs typeface="微软雅黑" pitchFamily="34" charset="-120"/>
              </a:rPr>
              <a:t>，材料中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的举措说明云南省人大常委会弘扬求真务实的工作作风</a:t>
            </a:r>
            <a:r>
              <a:rPr lang="en-US" altLang="zh-CN" sz="2000" b="0" i="0" dirty="0">
                <a:solidFill>
                  <a:srgbClr val="000000"/>
                </a:solidFill>
                <a:latin typeface="微软雅黑" pitchFamily="34" charset="0"/>
                <a:ea typeface="微软雅黑" pitchFamily="34" charset="-122"/>
                <a:cs typeface="微软雅黑" pitchFamily="34" charset="-120"/>
              </a:rPr>
              <a:t>，坚持对人民负责，②正确</a:t>
            </a:r>
            <a:r>
              <a:rPr lang="en-US" altLang="zh-CN" sz="2000" b="0" i="0">
                <a:solidFill>
                  <a:srgbClr val="000000"/>
                </a:solidFill>
                <a:latin typeface="微软雅黑" pitchFamily="34" charset="0"/>
                <a:ea typeface="微软雅黑" pitchFamily="34" charset="-122"/>
                <a:cs typeface="微软雅黑" pitchFamily="34" charset="-120"/>
              </a:rPr>
              <a:t>；云南省人大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常委会行使立法权在材料中没有体现</a:t>
            </a:r>
            <a:r>
              <a:rPr lang="en-US" altLang="zh-CN" sz="2000" b="0" i="0" dirty="0">
                <a:solidFill>
                  <a:srgbClr val="000000"/>
                </a:solidFill>
                <a:latin typeface="微软雅黑" pitchFamily="34" charset="0"/>
                <a:ea typeface="微软雅黑" pitchFamily="34" charset="-122"/>
                <a:cs typeface="微软雅黑" pitchFamily="34" charset="-120"/>
              </a:rPr>
              <a:t>，③排除</a:t>
            </a:r>
            <a:r>
              <a:rPr lang="en-US" altLang="zh-CN" sz="2000" b="0" i="0">
                <a:solidFill>
                  <a:srgbClr val="000000"/>
                </a:solidFill>
                <a:latin typeface="微软雅黑" pitchFamily="34" charset="0"/>
                <a:ea typeface="微软雅黑" pitchFamily="34" charset="-122"/>
                <a:cs typeface="微软雅黑" pitchFamily="34" charset="-120"/>
              </a:rPr>
              <a:t>；任免权是指对国家机关领导人员及其组成人员进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行选举</a:t>
            </a:r>
            <a:r>
              <a:rPr lang="en-US" altLang="zh-CN" sz="2000" b="0" i="0" dirty="0">
                <a:solidFill>
                  <a:srgbClr val="000000"/>
                </a:solidFill>
                <a:latin typeface="微软雅黑" pitchFamily="34" charset="0"/>
                <a:ea typeface="微软雅黑" pitchFamily="34" charset="-122"/>
                <a:cs typeface="微软雅黑" pitchFamily="34" charset="-120"/>
              </a:rPr>
              <a:t>、任命、罢免、免职、撤职等诸种权力，</a:t>
            </a:r>
            <a:r>
              <a:rPr lang="en-US" altLang="zh-CN" sz="2000" b="0" i="0">
                <a:solidFill>
                  <a:srgbClr val="000000"/>
                </a:solidFill>
                <a:latin typeface="微软雅黑" pitchFamily="34" charset="0"/>
                <a:ea typeface="微软雅黑" pitchFamily="34" charset="-122"/>
                <a:cs typeface="微软雅黑" pitchFamily="34" charset="-120"/>
              </a:rPr>
              <a:t>材料反映的是对人大代表候选人进行资格审查，</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表明了全过程人民民主的真实性</a:t>
            </a:r>
            <a:r>
              <a:rPr lang="en-US" altLang="zh-CN" sz="2000" b="0" i="0" dirty="0">
                <a:solidFill>
                  <a:srgbClr val="000000"/>
                </a:solidFill>
                <a:latin typeface="微软雅黑" pitchFamily="34" charset="0"/>
                <a:ea typeface="微软雅黑" pitchFamily="34" charset="-122"/>
                <a:cs typeface="微软雅黑" pitchFamily="34" charset="-120"/>
              </a:rPr>
              <a:t>，但不是行使任免权的体现，④排除。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BD.34_1#1c6ab6830?pid=19c7bc64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[北京第一六一中学2025高一期中·改编]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某市人大常委会在依法履职中不断探索实践</a:t>
            </a:r>
            <a:r>
              <a:rPr lang="en-US" altLang="zh-CN" sz="2000" b="0" i="0">
                <a:solidFill>
                  <a:srgbClr val="000000"/>
                </a:solidFill>
                <a:latin typeface="微软雅黑" pitchFamily="34" charset="0"/>
                <a:ea typeface="微软雅黑" pitchFamily="34" charset="-122"/>
                <a:cs typeface="微软雅黑" pitchFamily="34" charset="-120"/>
              </a:rPr>
              <a:t>“万名代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表下基层</a:t>
            </a:r>
            <a:r>
              <a:rPr lang="en-US" altLang="zh-CN" sz="2000" b="0" i="0" dirty="0">
                <a:solidFill>
                  <a:srgbClr val="000000"/>
                </a:solidFill>
                <a:latin typeface="微软雅黑" pitchFamily="34" charset="0"/>
                <a:ea typeface="微软雅黑" pitchFamily="34" charset="-122"/>
                <a:cs typeface="微软雅黑" pitchFamily="34" charset="-120"/>
              </a:rPr>
              <a:t>”机制，从聚焦两个“关键小事”（即生活垃圾分类和物业管理工作）立法修法</a:t>
            </a:r>
            <a:r>
              <a:rPr lang="en-US" altLang="zh-CN" sz="2000" b="0" i="0">
                <a:solidFill>
                  <a:srgbClr val="000000"/>
                </a:solidFill>
                <a:latin typeface="微软雅黑" pitchFamily="34" charset="0"/>
                <a:ea typeface="微软雅黑" pitchFamily="34" charset="-122"/>
                <a:cs typeface="微软雅黑" pitchFamily="34" charset="-120"/>
              </a:rPr>
              <a:t>，到人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大代表进</a:t>
            </a:r>
            <a:r>
              <a:rPr lang="en-US" altLang="zh-CN" sz="2000" b="0" i="0" dirty="0">
                <a:solidFill>
                  <a:srgbClr val="000000"/>
                </a:solidFill>
                <a:latin typeface="微软雅黑" pitchFamily="34" charset="0"/>
                <a:ea typeface="微软雅黑" pitchFamily="34" charset="-122"/>
                <a:cs typeface="微软雅黑" pitchFamily="34" charset="-120"/>
              </a:rPr>
              <a:t>“家”“站”就“接诉即办”立法征集意见建议</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都是该市人大常委会推进</a:t>
            </a:r>
            <a:r>
              <a:rPr lang="en-US" altLang="zh-CN" sz="2000" b="0" i="0">
                <a:solidFill>
                  <a:srgbClr val="000000"/>
                </a:solidFill>
                <a:latin typeface="微软雅黑" pitchFamily="34" charset="0"/>
                <a:ea typeface="微软雅黑" pitchFamily="34" charset="-122"/>
                <a:cs typeface="微软雅黑" pitchFamily="34" charset="-120"/>
              </a:rPr>
              <a:t>“全过程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人民民主</a:t>
            </a:r>
            <a:r>
              <a:rPr lang="en-US" altLang="zh-CN" sz="2000" b="0" i="0" dirty="0">
                <a:solidFill>
                  <a:srgbClr val="000000"/>
                </a:solidFill>
                <a:latin typeface="微软雅黑" pitchFamily="34" charset="0"/>
                <a:ea typeface="微软雅黑" pitchFamily="34" charset="-122"/>
                <a:cs typeface="微软雅黑" pitchFamily="34" charset="-120"/>
              </a:rPr>
              <a:t>”的创新性实践。</a:t>
            </a:r>
            <a:r>
              <a:rPr lang="en-US" altLang="zh-CN" sz="2000" b="0" i="0">
                <a:solidFill>
                  <a:srgbClr val="000000"/>
                </a:solidFill>
                <a:latin typeface="微软雅黑" pitchFamily="34" charset="0"/>
                <a:ea typeface="微软雅黑" pitchFamily="34" charset="-122"/>
                <a:cs typeface="微软雅黑" pitchFamily="34" charset="-120"/>
              </a:rPr>
              <a:t>下列对材料分析正确的是(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5_1#1c6ab6830.bracket?pid=19c7bc647&amp;color=0,0,0&amp;vpa=12&amp;vtp=1"/>
          <p:cNvSpPr/>
          <p:nvPr/>
        </p:nvSpPr>
        <p:spPr>
          <a:xfrm>
            <a:off x="6764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34_2#1c6ab6830?pid=19c7bc64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①聚焦两个“关键小事”立法修法，体现了立法始终坚持以人民为中心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“万名代表下基层”机制，体现了人大代表履行维护国家稳定的职能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人大代表进“家”“站”听民声，体现了人大代表与人民保持密切联系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人大代表作为国家行政机关的组成人员，由人民选举产生，对人民负责</a:t>
            </a:r>
            <a:endParaRPr lang="en-US" altLang="zh-CN" sz="2000" dirty="0"/>
          </a:p>
        </p:txBody>
      </p:sp>
      <p:sp>
        <p:nvSpPr>
          <p:cNvPr id="5" name="QC_5_BD.34_3#1c6ab6830.choices?pid=19c7bc64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AS.36_1#1c6ab6830?vop=1&amp;pid=19c7bc64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本题考查人大代表的权利与义务。聚焦两个“关键小事”立法修法</a:t>
            </a:r>
            <a:r>
              <a:rPr lang="en-US" altLang="zh-CN" sz="2000" b="0" i="0">
                <a:solidFill>
                  <a:srgbClr val="000000"/>
                </a:solidFill>
                <a:latin typeface="微软雅黑" pitchFamily="34" charset="0"/>
                <a:ea typeface="微软雅黑" pitchFamily="34" charset="-122"/>
                <a:cs typeface="微软雅黑" pitchFamily="34" charset="-120"/>
              </a:rPr>
              <a:t>，体现了立法始终坚持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以人民为中心</a:t>
            </a:r>
            <a:r>
              <a:rPr lang="en-US" altLang="zh-CN" sz="2000" b="0" i="0" dirty="0">
                <a:solidFill>
                  <a:srgbClr val="000000"/>
                </a:solidFill>
                <a:latin typeface="微软雅黑" pitchFamily="34" charset="0"/>
                <a:ea typeface="微软雅黑" pitchFamily="34" charset="-122"/>
                <a:cs typeface="微软雅黑" pitchFamily="34" charset="-120"/>
              </a:rPr>
              <a:t>，①正确；人大代表进“家”“站”就“接诉即办”立法征集意见建议</a:t>
            </a:r>
            <a:r>
              <a:rPr lang="en-US" altLang="zh-CN" sz="2000" b="0" i="0">
                <a:solidFill>
                  <a:srgbClr val="000000"/>
                </a:solidFill>
                <a:latin typeface="微软雅黑" pitchFamily="34" charset="0"/>
                <a:ea typeface="微软雅黑" pitchFamily="34" charset="-122"/>
                <a:cs typeface="微软雅黑" pitchFamily="34" charset="-120"/>
              </a:rPr>
              <a:t>，体现人大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代表与人民保持密切联系</a:t>
            </a:r>
            <a:r>
              <a:rPr lang="en-US" altLang="zh-CN" sz="2000" b="0" i="0" dirty="0">
                <a:solidFill>
                  <a:srgbClr val="000000"/>
                </a:solidFill>
                <a:latin typeface="微软雅黑" pitchFamily="34" charset="0"/>
                <a:ea typeface="微软雅黑" pitchFamily="34" charset="-122"/>
                <a:cs typeface="微软雅黑" pitchFamily="34" charset="-120"/>
              </a:rPr>
              <a:t>，③正确；维护国家稳定是国家的职能，而不是人大代表的职权，</a:t>
            </a:r>
            <a:r>
              <a:rPr lang="en-US" altLang="zh-CN" sz="2000" b="0" i="0">
                <a:solidFill>
                  <a:srgbClr val="000000"/>
                </a:solidFill>
                <a:latin typeface="微软雅黑" pitchFamily="34" charset="0"/>
                <a:ea typeface="微软雅黑" pitchFamily="34" charset="-122"/>
                <a:cs typeface="微软雅黑" pitchFamily="34" charset="-120"/>
              </a:rPr>
              <a:t>②排</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除</a:t>
            </a:r>
            <a:r>
              <a:rPr lang="en-US" altLang="zh-CN" sz="2000" b="0" i="0" dirty="0">
                <a:solidFill>
                  <a:srgbClr val="000000"/>
                </a:solidFill>
                <a:latin typeface="微软雅黑" pitchFamily="34" charset="0"/>
                <a:ea typeface="微软雅黑" pitchFamily="34" charset="-122"/>
                <a:cs typeface="微软雅黑" pitchFamily="34" charset="-120"/>
              </a:rPr>
              <a:t>；人大代表作为国家权力机关的组成人员，由人民选举产生，对人民负责，④错误。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BD.37_1#f13c0f0bc?pid=19c7bc647&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8.高一某班学生张某在北京市人大网站上看到如下信息。</a:t>
            </a:r>
            <a:endParaRPr lang="en-US" altLang="zh-CN" sz="2000" dirty="0"/>
          </a:p>
        </p:txBody>
      </p:sp>
      <p:graphicFrame>
        <p:nvGraphicFramePr>
          <p:cNvPr id="33" name="QC_5_BD.37_2#f13c0f0bc?colgroup=41&amp;pid=19c7bc647&amp;color=0,0,0&amp;vtp=1&amp;bbb=1&amp;hb=1"/>
          <p:cNvGraphicFramePr>
            <a:graphicFrameLocks noGrp="1"/>
          </p:cNvGraphicFramePr>
          <p:nvPr>
            <p:extLst>
              <p:ext uri="{D42A27DB-BD31-4B8C-83A1-F6EECF244321}">
                <p14:modId xmlns:p14="http://schemas.microsoft.com/office/powerpoint/2010/main" val="4110834512"/>
              </p:ext>
            </p:extLst>
          </p:nvPr>
        </p:nvGraphicFramePr>
        <p:xfrm>
          <a:off x="722376" y="1513528"/>
          <a:ext cx="10735056" cy="3238119"/>
        </p:xfrm>
        <a:graphic>
          <a:graphicData uri="http://schemas.openxmlformats.org/drawingml/2006/table">
            <a:tbl>
              <a:tblPr/>
              <a:tblGrid>
                <a:gridCol w="10735056">
                  <a:extLst>
                    <a:ext uri="{9D8B030D-6E8A-4147-A177-3AD203B41FA5}">
                      <a16:colId xmlns:a16="http://schemas.microsoft.com/office/drawing/2014/main" val="20000"/>
                    </a:ext>
                  </a:extLst>
                </a:gridCol>
              </a:tblGrid>
              <a:tr h="3238119">
                <a:tc>
                  <a:txBody>
                    <a:bodyPr/>
                    <a:lstStyle/>
                    <a:p>
                      <a:pPr marL="0" indent="0" algn="l"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关于征求对《北京市人民代表大会常务委员会关于推进京津冀协同创新共同体建设的决定</a:t>
                      </a:r>
                      <a:r>
                        <a:rPr lang="en-US" altLang="zh-CN" sz="2000" b="1" i="0">
                          <a:solidFill>
                            <a:srgbClr val="000000"/>
                          </a:solidFill>
                          <a:latin typeface="微软雅黑" pitchFamily="34" charset="0"/>
                          <a:ea typeface="微软雅黑" pitchFamily="34" charset="-122"/>
                          <a:cs typeface="微软雅黑" pitchFamily="34" charset="-120"/>
                        </a:rPr>
                        <a:t>》实</a:t>
                      </a:r>
                    </a:p>
                    <a:p>
                      <a:pPr marL="0" indent="0" algn="l"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施情况意见建议的公告</a:t>
                      </a:r>
                      <a:endParaRPr lang="en-US" altLang="zh-CN" sz="1200" dirty="0"/>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按照市人大常委会</a:t>
                      </a:r>
                      <a:r>
                        <a:rPr lang="en-US" altLang="zh-CN" sz="2000" b="0" i="0" dirty="0">
                          <a:solidFill>
                            <a:srgbClr val="000000"/>
                          </a:solidFill>
                          <a:latin typeface="微软雅黑" pitchFamily="34" charset="0"/>
                          <a:ea typeface="微软雅黑" pitchFamily="34" charset="-122"/>
                          <a:cs typeface="微软雅黑" pitchFamily="34" charset="-120"/>
                        </a:rPr>
                        <a:t>2025年监督工作计划</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市人大常委会成立执法检查组对</a:t>
                      </a:r>
                      <a:r>
                        <a:rPr lang="en-US" altLang="zh-CN" sz="2000" b="0" i="0">
                          <a:solidFill>
                            <a:srgbClr val="000000"/>
                          </a:solidFill>
                          <a:latin typeface="微软雅黑" pitchFamily="34" charset="0"/>
                          <a:ea typeface="微软雅黑" pitchFamily="34" charset="-122"/>
                          <a:cs typeface="微软雅黑" pitchFamily="34" charset="-120"/>
                        </a:rPr>
                        <a:t>《关于推进京津</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冀协同创新共同体建设的决定</a:t>
                      </a:r>
                      <a:r>
                        <a:rPr lang="en-US" altLang="zh-CN" sz="2000" b="0" i="0" dirty="0">
                          <a:solidFill>
                            <a:srgbClr val="000000"/>
                          </a:solidFill>
                          <a:latin typeface="微软雅黑" pitchFamily="34" charset="0"/>
                          <a:ea typeface="微软雅黑" pitchFamily="34" charset="-122"/>
                          <a:cs typeface="微软雅黑" pitchFamily="34" charset="-120"/>
                        </a:rPr>
                        <a:t>》实施情况开展执法检查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为协助常委会做好这项工作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现于</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微软雅黑" pitchFamily="34" charset="-122"/>
                          <a:cs typeface="微软雅黑" pitchFamily="34" charset="-120"/>
                        </a:rPr>
                        <a:t>年5月7日至6月5日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公开征求社会各方面对</a:t>
                      </a:r>
                      <a:r>
                        <a:rPr lang="en-US" altLang="zh-CN" sz="2000" b="0" i="0">
                          <a:solidFill>
                            <a:srgbClr val="000000"/>
                          </a:solidFill>
                          <a:latin typeface="微软雅黑" pitchFamily="34" charset="0"/>
                          <a:ea typeface="微软雅黑" pitchFamily="34" charset="-122"/>
                          <a:cs typeface="微软雅黑" pitchFamily="34" charset="-120"/>
                        </a:rPr>
                        <a:t>《关于推进京津冀协同创新共同体建设的决</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定</a:t>
                      </a:r>
                      <a:r>
                        <a:rPr lang="en-US" altLang="zh-CN" sz="2000" b="0" i="0" dirty="0">
                          <a:solidFill>
                            <a:srgbClr val="000000"/>
                          </a:solidFill>
                          <a:latin typeface="微软雅黑" pitchFamily="34" charset="0"/>
                          <a:ea typeface="微软雅黑" pitchFamily="34" charset="-122"/>
                          <a:cs typeface="微软雅黑" pitchFamily="34" charset="-120"/>
                        </a:rPr>
                        <a:t>》贯彻实施情况的意见和建议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欢迎大家提出宝贵意见</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r"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市人大常委会教科文卫办公室</a:t>
                      </a:r>
                      <a:endParaRPr lang="en-US" altLang="zh-CN" sz="1200" dirty="0"/>
                    </a:p>
                    <a:p>
                      <a:pPr marL="0" lvl="0" indent="0" algn="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微软雅黑" pitchFamily="34" charset="-122"/>
                          <a:cs typeface="微软雅黑" pitchFamily="34" charset="-120"/>
                        </a:rPr>
                        <a:t>年5月6日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BD.37_3#f13c0f0bc?pid=19c7bc647&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这说明，</a:t>
            </a:r>
            <a:r>
              <a:rPr lang="en-US" altLang="zh-CN" sz="2000" b="0" i="0">
                <a:solidFill>
                  <a:srgbClr val="000000"/>
                </a:solidFill>
                <a:latin typeface="微软雅黑" pitchFamily="34" charset="0"/>
                <a:ea typeface="微软雅黑" pitchFamily="34" charset="-122"/>
                <a:cs typeface="微软雅黑" pitchFamily="34" charset="-120"/>
              </a:rPr>
              <a:t>市人大常委会(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8_1#f13c0f0bc.bracket?pid=19c7bc647&amp;color=0,0,0&amp;vpa=13&amp;vtp=1"/>
          <p:cNvSpPr/>
          <p:nvPr/>
        </p:nvSpPr>
        <p:spPr>
          <a:xfrm>
            <a:off x="3462401"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37_4#f13c0f0bc?pid=19c7bc647&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①坚持开门监督，让监督更加有实效</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行使立法权，制定推进京津冀协同创新共同体建设的决定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保障公民的民主权利，实现人民有序政治参与</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行使质询权，推动京津冀协同创新共同体建设</a:t>
            </a:r>
            <a:endParaRPr lang="en-US" altLang="zh-CN" sz="2000" dirty="0"/>
          </a:p>
        </p:txBody>
      </p:sp>
      <p:sp>
        <p:nvSpPr>
          <p:cNvPr id="5" name="QC_5_BD.37_5#f13c0f0bc.choices?pid=19c7bc647&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5_AS.39_1#f13c0f0bc?vop=1&amp;pid=19c7bc647&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本题考查人大常委会。按照市人大常委会2025年监督工作计划</a:t>
            </a:r>
            <a:r>
              <a:rPr lang="en-US" altLang="zh-CN" sz="2000" b="0" i="0">
                <a:solidFill>
                  <a:srgbClr val="000000"/>
                </a:solidFill>
                <a:latin typeface="微软雅黑" pitchFamily="34" charset="0"/>
                <a:ea typeface="微软雅黑" pitchFamily="34" charset="-122"/>
                <a:cs typeface="微软雅黑" pitchFamily="34" charset="-120"/>
              </a:rPr>
              <a:t>，市人大常委会成立执法检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查组对</a:t>
            </a:r>
            <a:r>
              <a:rPr lang="en-US" altLang="zh-CN" sz="2000" b="0" i="0" dirty="0">
                <a:solidFill>
                  <a:srgbClr val="000000"/>
                </a:solidFill>
                <a:latin typeface="微软雅黑" pitchFamily="34" charset="0"/>
                <a:ea typeface="微软雅黑" pitchFamily="34" charset="-122"/>
                <a:cs typeface="微软雅黑" pitchFamily="34" charset="-120"/>
              </a:rPr>
              <a:t>《关于推进京津冀协同创新共同体建设的决定》实施情况开展执法检查</a:t>
            </a:r>
            <a:r>
              <a:rPr lang="en-US" altLang="zh-CN" sz="2000" b="0" i="0">
                <a:solidFill>
                  <a:srgbClr val="000000"/>
                </a:solidFill>
                <a:latin typeface="微软雅黑" pitchFamily="34" charset="0"/>
                <a:ea typeface="微软雅黑" pitchFamily="34" charset="-122"/>
                <a:cs typeface="微软雅黑" pitchFamily="34" charset="-120"/>
              </a:rPr>
              <a:t>，说明市人大常委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会坚持开门监督</a:t>
            </a:r>
            <a:r>
              <a:rPr lang="en-US" altLang="zh-CN" sz="2000" b="0" i="0" dirty="0">
                <a:solidFill>
                  <a:srgbClr val="000000"/>
                </a:solidFill>
                <a:latin typeface="微软雅黑" pitchFamily="34" charset="0"/>
                <a:ea typeface="微软雅黑" pitchFamily="34" charset="-122"/>
                <a:cs typeface="微软雅黑" pitchFamily="34" charset="-120"/>
              </a:rPr>
              <a:t>，让监督更加有实效，①入选；公开征求社会各方面对</a:t>
            </a:r>
            <a:r>
              <a:rPr lang="en-US" altLang="zh-CN" sz="2000" b="0" i="0">
                <a:solidFill>
                  <a:srgbClr val="000000"/>
                </a:solidFill>
                <a:latin typeface="微软雅黑" pitchFamily="34" charset="0"/>
                <a:ea typeface="微软雅黑" pitchFamily="34" charset="-122"/>
                <a:cs typeface="微软雅黑" pitchFamily="34" charset="-120"/>
              </a:rPr>
              <a:t>《关于推进京津冀协同创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新共同体建设的决定</a:t>
            </a:r>
            <a:r>
              <a:rPr lang="en-US" altLang="zh-CN" sz="2000" b="0" i="0" dirty="0">
                <a:solidFill>
                  <a:srgbClr val="000000"/>
                </a:solidFill>
                <a:latin typeface="微软雅黑" pitchFamily="34" charset="0"/>
                <a:ea typeface="微软雅黑" pitchFamily="34" charset="-122"/>
                <a:cs typeface="微软雅黑" pitchFamily="34" charset="-120"/>
              </a:rPr>
              <a:t>》贯彻实施情况的意见和建议，说明市人大常委会保障公民的民主权利</a:t>
            </a:r>
            <a:r>
              <a:rPr lang="en-US" altLang="zh-CN" sz="2000" b="0" i="0">
                <a:solidFill>
                  <a:srgbClr val="000000"/>
                </a:solidFill>
                <a:latin typeface="微软雅黑" pitchFamily="34" charset="0"/>
                <a:ea typeface="微软雅黑" pitchFamily="34" charset="-122"/>
                <a:cs typeface="微软雅黑" pitchFamily="34" charset="-120"/>
              </a:rPr>
              <a:t>，实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现人民有序政治参与</a:t>
            </a:r>
            <a:r>
              <a:rPr lang="en-US" altLang="zh-CN" sz="2000" b="0" i="0" dirty="0">
                <a:solidFill>
                  <a:srgbClr val="000000"/>
                </a:solidFill>
                <a:latin typeface="微软雅黑" pitchFamily="34" charset="0"/>
                <a:ea typeface="微软雅黑" pitchFamily="34" charset="-122"/>
                <a:cs typeface="微软雅黑" pitchFamily="34" charset="-120"/>
              </a:rPr>
              <a:t>，③入选；材料体现的是市人大常委会行使监督权，未体现立法权，②</a:t>
            </a:r>
            <a:r>
              <a:rPr lang="en-US" altLang="zh-CN" sz="2000" b="0" i="0">
                <a:solidFill>
                  <a:srgbClr val="000000"/>
                </a:solidFill>
                <a:latin typeface="微软雅黑" pitchFamily="34" charset="0"/>
                <a:ea typeface="微软雅黑" pitchFamily="34" charset="-122"/>
                <a:cs typeface="微软雅黑" pitchFamily="34" charset="-120"/>
              </a:rPr>
              <a:t>排除；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人大代表行使质询权</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O_5_BD.40_1#26b27781d?pid=19c7bc647&amp;color=0,0,0&amp;vtp=1&amp;bt=1&amp;bbb=1&amp;hb=1"/>
          <p:cNvSpPr/>
          <p:nvPr/>
        </p:nvSpPr>
        <p:spPr>
          <a:xfrm>
            <a:off x="722376" y="972000"/>
            <a:ext cx="10753344" cy="22274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[江苏南通如皋中学2024高一段考]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阅读材料，完成下列要求。（18分）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浙江省人大常委会积极履职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维护人民生命健康安全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主要措施包括</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率先编制公</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共卫生领域立法修法专项计划</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出台全国首部医疗保障领域综合性法规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制定中医药</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精神卫生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等条例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开展相关执法检查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推动省政府加强疾病预防控制</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医疗机构救治能力和应急物资保障</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等体系建设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作出促进县域医疗卫生服务共同体健康发展的决定等</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助推健康浙江建设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6_BD.41_1#63d6ac74b?pid=26b27781d&amp;color=0,0,0&amp;vtp=1&amp;bt=1&amp;bbb=1"/>
          <p:cNvSpPr/>
          <p:nvPr/>
        </p:nvSpPr>
        <p:spPr>
          <a:xfrm>
            <a:off x="588152" y="3249989"/>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（1）说明浙江省人大常委会在维护人民生命健康安全中行使了哪些职权。（9分）</a:t>
            </a:r>
            <a:endParaRPr lang="en-US" altLang="zh-CN" sz="2000" dirty="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3" name="QO_6_AN.42_1#63d6ac74b?vop=1&amp;pid=26b27781d&amp;color=0,0,0&amp;vtp=1&amp;bbb=1&amp;hb=1"/>
          <p:cNvSpPr/>
          <p:nvPr/>
        </p:nvSpPr>
        <p:spPr>
          <a:xfrm>
            <a:off x="722376" y="1435169"/>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①出台全国首部医疗保障领域综合性法规，制定中医药、精神卫生等条例，</a:t>
            </a:r>
            <a:r>
              <a:rPr lang="en-US" altLang="zh-CN" sz="2000" b="1" i="0">
                <a:solidFill>
                  <a:srgbClr val="00B050"/>
                </a:solidFill>
                <a:latin typeface="微软雅黑" pitchFamily="34" charset="0"/>
                <a:ea typeface="微软雅黑" pitchFamily="34" charset="-122"/>
                <a:cs typeface="微软雅黑" pitchFamily="34" charset="-120"/>
              </a:rPr>
              <a:t>行使了立法权。</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3分）②开展相关执法检查，推动省政府加强疾病预防控制</a:t>
            </a:r>
            <a:r>
              <a:rPr lang="en-US" altLang="zh-CN" sz="2000" b="1" i="0">
                <a:solidFill>
                  <a:srgbClr val="00B050"/>
                </a:solidFill>
                <a:latin typeface="微软雅黑" pitchFamily="34" charset="0"/>
                <a:ea typeface="微软雅黑" pitchFamily="34" charset="-122"/>
                <a:cs typeface="微软雅黑" pitchFamily="34" charset="-120"/>
              </a:rPr>
              <a:t>、医疗机构救治能力和应急物资保</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障等体系建设</a:t>
            </a:r>
            <a:r>
              <a:rPr lang="en-US" altLang="zh-CN" sz="2000" b="1" i="0" dirty="0">
                <a:solidFill>
                  <a:srgbClr val="00B050"/>
                </a:solidFill>
                <a:latin typeface="微软雅黑" pitchFamily="34" charset="0"/>
                <a:ea typeface="微软雅黑" pitchFamily="34" charset="-122"/>
                <a:cs typeface="微软雅黑" pitchFamily="34" charset="-120"/>
              </a:rPr>
              <a:t>，行使了监督权。（3分）③</a:t>
            </a:r>
            <a:r>
              <a:rPr lang="en-US" altLang="zh-CN" sz="2000" b="1" i="0">
                <a:solidFill>
                  <a:srgbClr val="00B050"/>
                </a:solidFill>
                <a:latin typeface="微软雅黑" pitchFamily="34" charset="0"/>
                <a:ea typeface="微软雅黑" pitchFamily="34" charset="-122"/>
                <a:cs typeface="微软雅黑" pitchFamily="34" charset="-120"/>
              </a:rPr>
              <a:t>作出促进县域医疗卫生服务共同体健康发展的决定，</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行使了决定权</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6_AS.43_1#63d6ac74b?vop=1&amp;pid=26b27781d&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关键信息①:出台全国首部医疗保障领域综合性法规→立法权。关键信息②</a:t>
            </a:r>
            <a:r>
              <a:rPr lang="en-US" altLang="zh-CN" sz="2000" b="0" i="0">
                <a:solidFill>
                  <a:srgbClr val="000000"/>
                </a:solidFill>
                <a:latin typeface="微软雅黑" pitchFamily="34" charset="0"/>
                <a:ea typeface="微软雅黑" pitchFamily="34" charset="-122"/>
                <a:cs typeface="微软雅黑" pitchFamily="34" charset="-120"/>
              </a:rPr>
              <a:t>:开展相关执法检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查</a:t>
            </a:r>
            <a:r>
              <a:rPr lang="en-US" altLang="zh-CN" sz="2000" b="0" i="0" dirty="0">
                <a:solidFill>
                  <a:srgbClr val="000000"/>
                </a:solidFill>
                <a:latin typeface="微软雅黑" pitchFamily="34" charset="0"/>
                <a:ea typeface="微软雅黑" pitchFamily="34" charset="-122"/>
                <a:cs typeface="微软雅黑" pitchFamily="34" charset="-120"/>
              </a:rPr>
              <a:t>，推动省政府加强疾病预防控制、医疗机构救治能力和应急物资保障等体系建设→监督权</a:t>
            </a:r>
            <a:r>
              <a:rPr lang="en-US" altLang="zh-CN" sz="2000" b="0" i="0">
                <a:solidFill>
                  <a:srgbClr val="000000"/>
                </a:solidFill>
                <a:latin typeface="微软雅黑" pitchFamily="34" charset="0"/>
                <a:ea typeface="微软雅黑" pitchFamily="34" charset="-122"/>
                <a:cs typeface="微软雅黑" pitchFamily="34" charset="-120"/>
              </a:rPr>
              <a:t>。关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键信息</a:t>
            </a:r>
            <a:r>
              <a:rPr lang="en-US" altLang="zh-CN" sz="2000" b="0" i="0" dirty="0">
                <a:solidFill>
                  <a:srgbClr val="000000"/>
                </a:solidFill>
                <a:latin typeface="微软雅黑" pitchFamily="34" charset="0"/>
                <a:ea typeface="微软雅黑" pitchFamily="34" charset="-122"/>
                <a:cs typeface="微软雅黑" pitchFamily="34" charset="-120"/>
              </a:rPr>
              <a:t>③:作出促进县域医疗卫生服务共同体健康发展的决定→决定权。</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O_6_BD.44_1#3d2816b58?pid=26b27781d&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（2）假如你是人大代表，为助推健康浙江建设，你该如何履职尽责？（9分）</a:t>
            </a:r>
            <a:endParaRPr lang="en-US" altLang="zh-CN" sz="2000"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065ab4e43?pid=3c292ffee&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[天津西青区2025高一月考]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我国宪法规定：“中华人民共和国的一切权力属于人民</a:t>
            </a:r>
            <a:r>
              <a:rPr lang="en-US" altLang="zh-CN" sz="2000" b="0" i="0">
                <a:solidFill>
                  <a:srgbClr val="000000"/>
                </a:solidFill>
                <a:latin typeface="微软雅黑" pitchFamily="34" charset="0"/>
                <a:ea typeface="微软雅黑" pitchFamily="34" charset="-122"/>
                <a:cs typeface="微软雅黑" pitchFamily="34" charset="-120"/>
              </a:rPr>
              <a:t>。”人民行</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使国家权力的过程应该是(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065ab4e43.bracket?pid=3c292ffee&amp;color=0,0,0&amp;vpa=1&amp;vtp=1"/>
          <p:cNvSpPr/>
          <p:nvPr/>
        </p:nvSpPr>
        <p:spPr>
          <a:xfrm>
            <a:off x="3703701" y="14101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_2#065ab4e43?pid=3c292ffee&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①人民通过民主选举选出各级人大代表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人大产生的其他国家机关，具体行使管理国家和社会的权力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通过人大，人民直接行使管理国家事务的权力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人大代表组成各级国家权力机关，统一行使国家权力</a:t>
            </a:r>
            <a:endParaRPr lang="en-US" altLang="zh-CN" sz="2000" dirty="0"/>
          </a:p>
        </p:txBody>
      </p:sp>
      <p:sp>
        <p:nvSpPr>
          <p:cNvPr id="5" name="QC_6_BD.1_3#065ab4e43.choices?pid=3c292ffee&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.①→④→②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O_6_AN.45_1#3d2816b58?vop=1&amp;pid=26b27781d&amp;color=0,0,0&amp;vtp=1&amp;bbb=1&amp;hb=1"/>
          <p:cNvSpPr/>
          <p:nvPr/>
        </p:nvSpPr>
        <p:spPr>
          <a:xfrm>
            <a:off x="722376" y="126739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a:t>
            </a:r>
            <a:r>
              <a:rPr lang="en-US" altLang="zh-CN" sz="2000" b="1" i="0" dirty="0" err="1">
                <a:solidFill>
                  <a:srgbClr val="00B050"/>
                </a:solidFill>
                <a:latin typeface="微软雅黑" pitchFamily="34" charset="0"/>
                <a:ea typeface="微软雅黑" pitchFamily="34" charset="-122"/>
                <a:cs typeface="微软雅黑" pitchFamily="34" charset="-120"/>
              </a:rPr>
              <a:t>密切联系群众，采取调研、访谈等多种方式，听取人民对自身生命健康安全方面的意见</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和要求</a:t>
            </a:r>
            <a:r>
              <a:rPr lang="en-US" altLang="zh-CN" sz="2000" b="1" i="0" dirty="0">
                <a:solidFill>
                  <a:srgbClr val="00B050"/>
                </a:solidFill>
                <a:latin typeface="微软雅黑" pitchFamily="34" charset="0"/>
                <a:ea typeface="微软雅黑" pitchFamily="34" charset="-122"/>
                <a:cs typeface="微软雅黑" pitchFamily="34" charset="-120"/>
              </a:rPr>
              <a:t>。（3分）②</a:t>
            </a:r>
            <a:r>
              <a:rPr lang="en-US" altLang="zh-CN" sz="2000" b="1" i="0" dirty="0" err="1">
                <a:solidFill>
                  <a:srgbClr val="00B050"/>
                </a:solidFill>
                <a:latin typeface="微软雅黑" pitchFamily="34" charset="0"/>
                <a:ea typeface="微软雅黑" pitchFamily="34" charset="-122"/>
                <a:cs typeface="微软雅黑" pitchFamily="34" charset="-120"/>
              </a:rPr>
              <a:t>帮助所在地方的政府推进加强疾病预防控制、医疗机构救治能力和应急物资</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保障等体系建设方面的工作</a:t>
            </a:r>
            <a:r>
              <a:rPr lang="en-US" altLang="zh-CN" sz="2000" b="1" i="0" dirty="0">
                <a:solidFill>
                  <a:srgbClr val="00B050"/>
                </a:solidFill>
                <a:latin typeface="微软雅黑" pitchFamily="34" charset="0"/>
                <a:ea typeface="微软雅黑" pitchFamily="34" charset="-122"/>
                <a:cs typeface="微软雅黑" pitchFamily="34" charset="-120"/>
              </a:rPr>
              <a:t>。（3分）③</a:t>
            </a:r>
            <a:r>
              <a:rPr lang="en-US" altLang="zh-CN" sz="2000" b="1" i="0" dirty="0" err="1">
                <a:solidFill>
                  <a:srgbClr val="00B050"/>
                </a:solidFill>
                <a:latin typeface="微软雅黑" pitchFamily="34" charset="0"/>
                <a:ea typeface="微软雅黑" pitchFamily="34" charset="-122"/>
                <a:cs typeface="微软雅黑" pitchFamily="34" charset="-120"/>
              </a:rPr>
              <a:t>做好人民利益的代言人，依法行使提案权，依照法律规</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500"/>
              </a:lnSpc>
            </a:pPr>
            <a:r>
              <a:rPr lang="en-US" altLang="zh-CN" sz="2000" b="1" i="0" dirty="0" err="1">
                <a:solidFill>
                  <a:srgbClr val="00B050"/>
                </a:solidFill>
                <a:latin typeface="微软雅黑" pitchFamily="34" charset="0"/>
                <a:ea typeface="微软雅黑" pitchFamily="34" charset="-122"/>
                <a:cs typeface="微软雅黑" pitchFamily="34" charset="-120"/>
              </a:rPr>
              <a:t>定的相关程序，向人民代表大会提出有关助推健康浙江建设的相关议案</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extLst>
      <p:ext uri="{BB962C8B-B14F-4D97-AF65-F5344CB8AC3E}">
        <p14:creationId xmlns:p14="http://schemas.microsoft.com/office/powerpoint/2010/main" val="784297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O_6_AS.46_1#3d2816b58?vop=1&amp;pid=26b27781d&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本问为开放性试题，可参照人大代表履职的要求，围绕助推健康浙江建设这一主题</a:t>
            </a:r>
            <a:r>
              <a:rPr lang="en-US" altLang="zh-CN" sz="2000" b="0" i="0">
                <a:solidFill>
                  <a:srgbClr val="000000"/>
                </a:solidFill>
                <a:latin typeface="微软雅黑" pitchFamily="34" charset="0"/>
                <a:ea typeface="微软雅黑" pitchFamily="34" charset="-122"/>
                <a:cs typeface="微软雅黑" pitchFamily="34" charset="-120"/>
              </a:rPr>
              <a:t>，从人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大代表的权利</a:t>
            </a:r>
            <a:r>
              <a:rPr lang="en-US" altLang="zh-CN" sz="2000" b="0" i="0" dirty="0">
                <a:solidFill>
                  <a:srgbClr val="000000"/>
                </a:solidFill>
                <a:latin typeface="微软雅黑" pitchFamily="34" charset="0"/>
                <a:ea typeface="微软雅黑" pitchFamily="34" charset="-122"/>
                <a:cs typeface="微软雅黑" pitchFamily="34" charset="-120"/>
              </a:rPr>
              <a:t>、义务，提高自身素质等角度谈举措。</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O_5_AS.47_1#26b27781d?vop=1&amp;pid=19c7bc647&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本题考查人民代表大会的职权、人大代表如何履职。</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C_4#a8d06ae0d.fixed?pid=f5a0e5f6f&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a8d06ae0d.fixed?pid=f5a0e5f6f&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人民代表大会制度：我国的根本政治制度</a:t>
            </a:r>
            <a:endParaRPr lang="en-US" altLang="zh-CN" sz="4400" dirty="0"/>
          </a:p>
        </p:txBody>
      </p:sp>
      <p:pic>
        <p:nvPicPr>
          <p:cNvPr id="4" name="C_4#a8d06ae0d.fixed?pid=f5a0e5f6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a8d06ae0d.fixed?pid=f5a0e5f6f&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6_BD.48_1#65193de1c?pid=f493ce93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[四川成都石室中学2025高一期中]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2025年全国两会期间，近</a:t>
            </a:r>
            <a:r>
              <a:rPr lang="en-US" altLang="zh-CN" sz="2000" b="0" i="0">
                <a:solidFill>
                  <a:srgbClr val="000000"/>
                </a:solidFill>
                <a:latin typeface="微软雅黑" pitchFamily="34" charset="0"/>
                <a:ea typeface="微软雅黑" pitchFamily="34" charset="-122"/>
                <a:cs typeface="微软雅黑" pitchFamily="34" charset="-120"/>
              </a:rPr>
              <a:t>3000名全国人大代表向大会提交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了</a:t>
            </a:r>
            <a:r>
              <a:rPr lang="en-US" altLang="zh-CN" sz="2000" b="0" i="0" dirty="0">
                <a:solidFill>
                  <a:srgbClr val="000000"/>
                </a:solidFill>
                <a:latin typeface="微软雅黑" pitchFamily="34" charset="0"/>
                <a:ea typeface="微软雅黑" pitchFamily="34" charset="-122"/>
                <a:cs typeface="微软雅黑" pitchFamily="34" charset="-120"/>
              </a:rPr>
              <a:t>269件议案，将百姓的声音带到最高议事平台</a:t>
            </a:r>
            <a:r>
              <a:rPr lang="en-US" altLang="zh-CN" sz="2000" b="0" i="0">
                <a:solidFill>
                  <a:srgbClr val="000000"/>
                </a:solidFill>
                <a:latin typeface="微软雅黑" pitchFamily="34" charset="0"/>
                <a:ea typeface="微软雅黑" pitchFamily="34" charset="-122"/>
                <a:cs typeface="微软雅黑" pitchFamily="34" charset="-120"/>
              </a:rPr>
              <a:t>。这些议案由相关专门委员会审议后报请全国人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大常委会审议和表决</a:t>
            </a:r>
            <a:r>
              <a:rPr lang="en-US" altLang="zh-CN" sz="2000" b="0" i="0" dirty="0">
                <a:solidFill>
                  <a:srgbClr val="000000"/>
                </a:solidFill>
                <a:latin typeface="微软雅黑" pitchFamily="34" charset="0"/>
                <a:ea typeface="微软雅黑" pitchFamily="34" charset="-122"/>
                <a:cs typeface="微软雅黑" pitchFamily="34" charset="-120"/>
              </a:rPr>
              <a:t>，并进一步交由政府部门全面落实，从而实现从民意反映、倾听到协商</a:t>
            </a:r>
            <a:r>
              <a:rPr lang="en-US" altLang="zh-CN" sz="2000" b="0" i="0">
                <a:solidFill>
                  <a:srgbClr val="000000"/>
                </a:solidFill>
                <a:latin typeface="微软雅黑" pitchFamily="34" charset="0"/>
                <a:ea typeface="微软雅黑" pitchFamily="34" charset="-122"/>
                <a:cs typeface="微软雅黑" pitchFamily="34" charset="-120"/>
              </a:rPr>
              <a:t>、落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实的完整闭环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9_1#65193de1c.bracket?pid=f493ce937&amp;color=0,0,0&amp;vpa=14&amp;vtp=1"/>
          <p:cNvSpPr/>
          <p:nvPr/>
        </p:nvSpPr>
        <p:spPr>
          <a:xfrm>
            <a:off x="3462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48_2#65193de1c?pid=f493ce937&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人大代表是国家权力机关的工作人员</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②人民代表大会制度是我国的政体</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政府是人大的职能部门</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④我国贯彻民主集中制原则</a:t>
            </a:r>
            <a:endParaRPr lang="en-US" altLang="zh-CN" sz="2000" dirty="0"/>
          </a:p>
        </p:txBody>
      </p:sp>
      <p:sp>
        <p:nvSpPr>
          <p:cNvPr id="5" name="QC_6_BD.48_3#65193de1c.choices?pid=f493ce937&amp;color=0,0,0&amp;vtp=1&amp;bbb=1"/>
          <p:cNvSpPr/>
          <p:nvPr/>
        </p:nvSpPr>
        <p:spPr>
          <a:xfrm>
            <a:off x="781099" y="4751884"/>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AS.50_1#65193de1c?vop=1&amp;pid=f493ce93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本题考查我国的政权组织形式。人民代表大会制度作为我国的政体，</a:t>
            </a:r>
            <a:r>
              <a:rPr lang="en-US" altLang="zh-CN" sz="2000" b="0" i="0">
                <a:solidFill>
                  <a:srgbClr val="000000"/>
                </a:solidFill>
                <a:latin typeface="微软雅黑" pitchFamily="34" charset="0"/>
                <a:ea typeface="微软雅黑" pitchFamily="34" charset="-122"/>
                <a:cs typeface="微软雅黑" pitchFamily="34" charset="-120"/>
              </a:rPr>
              <a:t>保障了人民当家作主。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在该制度下</a:t>
            </a:r>
            <a:r>
              <a:rPr lang="en-US" altLang="zh-CN" sz="2000" b="0" i="0" dirty="0">
                <a:solidFill>
                  <a:srgbClr val="000000"/>
                </a:solidFill>
                <a:latin typeface="微软雅黑" pitchFamily="34" charset="0"/>
                <a:ea typeface="微软雅黑" pitchFamily="34" charset="-122"/>
                <a:cs typeface="微软雅黑" pitchFamily="34" charset="-120"/>
              </a:rPr>
              <a:t>，全国人大代表提交议案，将百姓声音带到最高议事平台，体现了这一点，②</a:t>
            </a:r>
            <a:r>
              <a:rPr lang="en-US" altLang="zh-CN" sz="2000" b="0" i="0">
                <a:solidFill>
                  <a:srgbClr val="000000"/>
                </a:solidFill>
                <a:latin typeface="微软雅黑" pitchFamily="34" charset="0"/>
                <a:ea typeface="微软雅黑" pitchFamily="34" charset="-122"/>
                <a:cs typeface="微软雅黑" pitchFamily="34" charset="-120"/>
              </a:rPr>
              <a:t>入选。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议案由相关专门委员会审议后报请全国人大常委会审议表决</a:t>
            </a:r>
            <a:r>
              <a:rPr lang="en-US" altLang="zh-CN" sz="2000" b="0" i="0" dirty="0">
                <a:solidFill>
                  <a:srgbClr val="000000"/>
                </a:solidFill>
                <a:latin typeface="微软雅黑" pitchFamily="34" charset="0"/>
                <a:ea typeface="微软雅黑" pitchFamily="34" charset="-122"/>
                <a:cs typeface="微软雅黑" pitchFamily="34" charset="-120"/>
              </a:rPr>
              <a:t>，再交由政府落实</a:t>
            </a:r>
            <a:r>
              <a:rPr lang="en-US" altLang="zh-CN" sz="2000" b="0" i="0">
                <a:solidFill>
                  <a:srgbClr val="000000"/>
                </a:solidFill>
                <a:latin typeface="微软雅黑" pitchFamily="34" charset="0"/>
                <a:ea typeface="微软雅黑" pitchFamily="34" charset="-122"/>
                <a:cs typeface="微软雅黑" pitchFamily="34" charset="-120"/>
              </a:rPr>
              <a:t>，这体现了民主集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中制原则</a:t>
            </a:r>
            <a:r>
              <a:rPr lang="en-US" altLang="zh-CN" sz="2000" b="0" i="0" dirty="0">
                <a:solidFill>
                  <a:srgbClr val="000000"/>
                </a:solidFill>
                <a:latin typeface="微软雅黑" pitchFamily="34" charset="0"/>
                <a:ea typeface="微软雅黑" pitchFamily="34" charset="-122"/>
                <a:cs typeface="微软雅黑" pitchFamily="34" charset="-120"/>
              </a:rPr>
              <a:t>，我国国家机关协调高效运转，④入选。人大代表是国家权力机关（人民代表大会</a:t>
            </a:r>
            <a:r>
              <a:rPr lang="en-US" altLang="zh-CN" sz="2000" b="0" i="0">
                <a:solidFill>
                  <a:srgbClr val="000000"/>
                </a:solidFill>
                <a:latin typeface="微软雅黑" pitchFamily="34" charset="0"/>
                <a:ea typeface="微软雅黑" pitchFamily="34" charset="-122"/>
                <a:cs typeface="微软雅黑" pitchFamily="34" charset="-120"/>
              </a:rPr>
              <a:t>）的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组成人员</a:t>
            </a:r>
            <a:r>
              <a:rPr lang="en-US" altLang="zh-CN" sz="2000" b="0" i="0" dirty="0">
                <a:solidFill>
                  <a:srgbClr val="000000"/>
                </a:solidFill>
                <a:latin typeface="微软雅黑" pitchFamily="34" charset="0"/>
                <a:ea typeface="微软雅黑" pitchFamily="34" charset="-122"/>
                <a:cs typeface="微软雅黑" pitchFamily="34" charset="-120"/>
              </a:rPr>
              <a:t>，而非“工作人员”,①排除。政府是人大的执行机关，并非“职能部门”,③排除。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6_BD.51_1#68daf3349?pid=f493ce93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[安徽合肥一中2024高一期中]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审议通过民法典，为新时代人民权利书写法律宝典</a:t>
            </a:r>
            <a:r>
              <a:rPr lang="en-US" altLang="zh-CN" sz="2000" b="0" i="0">
                <a:solidFill>
                  <a:srgbClr val="000000"/>
                </a:solidFill>
                <a:latin typeface="微软雅黑" pitchFamily="34" charset="0"/>
                <a:ea typeface="微软雅黑" pitchFamily="34" charset="-122"/>
                <a:cs typeface="微软雅黑" pitchFamily="34" charset="-120"/>
              </a:rPr>
              <a:t>；加大土壤污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染防治法执法检查</a:t>
            </a:r>
            <a:r>
              <a:rPr lang="en-US" altLang="zh-CN" sz="2000" b="0" i="0" dirty="0">
                <a:solidFill>
                  <a:srgbClr val="000000"/>
                </a:solidFill>
                <a:latin typeface="微软雅黑" pitchFamily="34" charset="0"/>
                <a:ea typeface="微软雅黑" pitchFamily="34" charset="-122"/>
                <a:cs typeface="微软雅黑" pitchFamily="34" charset="-120"/>
              </a:rPr>
              <a:t>；通过有关法律问题的决定和重大问题的决定</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全国人大及其常委会回应时</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代呼唤</a:t>
            </a:r>
            <a:r>
              <a:rPr lang="en-US" altLang="zh-CN" sz="2000" b="0" i="0" dirty="0">
                <a:solidFill>
                  <a:srgbClr val="000000"/>
                </a:solidFill>
                <a:latin typeface="微软雅黑" pitchFamily="34" charset="0"/>
                <a:ea typeface="微软雅黑" pitchFamily="34" charset="-122"/>
                <a:cs typeface="微软雅黑" pitchFamily="34" charset="-120"/>
              </a:rPr>
              <a:t>、守护人民权益，助力法治中国建设行稳致远。</a:t>
            </a:r>
            <a:r>
              <a:rPr lang="en-US" altLang="zh-CN" sz="2000" b="0" i="0">
                <a:solidFill>
                  <a:srgbClr val="000000"/>
                </a:solidFill>
                <a:latin typeface="微软雅黑" pitchFamily="34" charset="0"/>
                <a:ea typeface="微软雅黑" pitchFamily="34" charset="-122"/>
                <a:cs typeface="微软雅黑" pitchFamily="34" charset="-120"/>
              </a:rPr>
              <a:t>材料表明(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2_1#68daf3349.bracket?pid=f493ce937&amp;color=0,0,0&amp;vpa=15&amp;vtp=1"/>
          <p:cNvSpPr/>
          <p:nvPr/>
        </p:nvSpPr>
        <p:spPr>
          <a:xfrm>
            <a:off x="8034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51_2#68daf3349?pid=f493ce937&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①全国人大及其常委会依法行使立法权和决定权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民主集中制是人民代表大会制度的组织和活动原则</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全国人大常委会组成人员由全国人大选举产生，对其负责</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人民代表大会制度决定我国的国家性质</a:t>
            </a:r>
            <a:endParaRPr lang="en-US" altLang="zh-CN" sz="2000" dirty="0"/>
          </a:p>
        </p:txBody>
      </p:sp>
      <p:sp>
        <p:nvSpPr>
          <p:cNvPr id="5" name="QC_6_BD.51_3#68daf3349.choices?pid=f493ce937&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6_AS.53_1#68daf3349?vop=1&amp;pid=f493ce93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本题考查民主集中制。全国人大及其常委会回应时代呼唤、守护人民权益</a:t>
            </a:r>
            <a:r>
              <a:rPr lang="en-US" altLang="zh-CN" sz="2000" b="0" i="0">
                <a:solidFill>
                  <a:srgbClr val="000000"/>
                </a:solidFill>
                <a:latin typeface="微软雅黑" pitchFamily="34" charset="0"/>
                <a:ea typeface="微软雅黑" pitchFamily="34" charset="-122"/>
                <a:cs typeface="微软雅黑" pitchFamily="34" charset="-120"/>
              </a:rPr>
              <a:t>，审议通过民法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典</a:t>
            </a:r>
            <a:r>
              <a:rPr lang="en-US" altLang="zh-CN" sz="2000" b="0" i="0" dirty="0">
                <a:solidFill>
                  <a:srgbClr val="000000"/>
                </a:solidFill>
                <a:latin typeface="微软雅黑" pitchFamily="34" charset="0"/>
                <a:ea typeface="微软雅黑" pitchFamily="34" charset="-122"/>
                <a:cs typeface="微软雅黑" pitchFamily="34" charset="-120"/>
              </a:rPr>
              <a:t>，通过有关法律问题的决定和重大问题的决定</a:t>
            </a:r>
            <a:r>
              <a:rPr lang="en-US" altLang="zh-CN" sz="2000" b="0" i="0">
                <a:solidFill>
                  <a:srgbClr val="000000"/>
                </a:solidFill>
                <a:latin typeface="微软雅黑" pitchFamily="34" charset="0"/>
                <a:ea typeface="微软雅黑" pitchFamily="34" charset="-122"/>
                <a:cs typeface="微软雅黑" pitchFamily="34" charset="-120"/>
              </a:rPr>
              <a:t>，表明全国人大及其常委会依法行使立法权和决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定权</a:t>
            </a:r>
            <a:r>
              <a:rPr lang="en-US" altLang="zh-CN" sz="2000" b="0" i="0" dirty="0">
                <a:solidFill>
                  <a:srgbClr val="000000"/>
                </a:solidFill>
                <a:latin typeface="微软雅黑" pitchFamily="34" charset="0"/>
                <a:ea typeface="微软雅黑" pitchFamily="34" charset="-122"/>
                <a:cs typeface="微软雅黑" pitchFamily="34" charset="-120"/>
              </a:rPr>
              <a:t>，民主集中制是人民代表大会制度的组织和活动原则，①②正确</a:t>
            </a:r>
            <a:r>
              <a:rPr lang="en-US" altLang="zh-CN" sz="2000" b="0" i="0">
                <a:solidFill>
                  <a:srgbClr val="000000"/>
                </a:solidFill>
                <a:latin typeface="微软雅黑" pitchFamily="34" charset="0"/>
                <a:ea typeface="微软雅黑" pitchFamily="34" charset="-122"/>
                <a:cs typeface="微软雅黑" pitchFamily="34" charset="-120"/>
              </a:rPr>
              <a:t>；材料不涉及全国人大常委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会组成人员由全国人大选举产生</a:t>
            </a:r>
            <a:r>
              <a:rPr lang="en-US" altLang="zh-CN" sz="2000" b="0" i="0" dirty="0">
                <a:solidFill>
                  <a:srgbClr val="000000"/>
                </a:solidFill>
                <a:latin typeface="微软雅黑" pitchFamily="34" charset="0"/>
                <a:ea typeface="微软雅黑" pitchFamily="34" charset="-122"/>
                <a:cs typeface="微软雅黑" pitchFamily="34" charset="-120"/>
              </a:rPr>
              <a:t>，对其负责，③排除</a:t>
            </a:r>
            <a:r>
              <a:rPr lang="en-US" altLang="zh-CN" sz="2000" b="0" i="0">
                <a:solidFill>
                  <a:srgbClr val="000000"/>
                </a:solidFill>
                <a:latin typeface="微软雅黑" pitchFamily="34" charset="0"/>
                <a:ea typeface="微软雅黑" pitchFamily="34" charset="-122"/>
                <a:cs typeface="微软雅黑" pitchFamily="34" charset="-120"/>
              </a:rPr>
              <a:t>；我国的国家性质决定我国实行人民代表大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会制度</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BD.54_1#e463b2b0a?pid=264b8ec0d&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3.为科学合理地编制好当年立法计划，某市人大常委会公开向社会征集立法项目建议</a:t>
            </a:r>
            <a:r>
              <a:rPr lang="en-US" altLang="zh-CN" sz="2000" b="0" i="0">
                <a:solidFill>
                  <a:srgbClr val="000000"/>
                </a:solidFill>
                <a:latin typeface="微软雅黑" pitchFamily="34" charset="0"/>
                <a:ea typeface="微软雅黑" pitchFamily="34" charset="-122"/>
                <a:cs typeface="微软雅黑" pitchFamily="34" charset="-120"/>
              </a:rPr>
              <a:t>，陆续收到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各部门提出的立法建议项目</a:t>
            </a:r>
            <a:r>
              <a:rPr lang="en-US" altLang="zh-CN" sz="2000" b="0" i="0" dirty="0">
                <a:solidFill>
                  <a:srgbClr val="000000"/>
                </a:solidFill>
                <a:latin typeface="微软雅黑" pitchFamily="34" charset="0"/>
                <a:ea typeface="微软雅黑" pitchFamily="34" charset="-122"/>
                <a:cs typeface="微软雅黑" pitchFamily="34" charset="-120"/>
              </a:rPr>
              <a:t>、群众来信、电子邮件，内容涉及社会生活的方方面面</a:t>
            </a:r>
            <a:r>
              <a:rPr lang="en-US" altLang="zh-CN" sz="2000" b="0" i="0">
                <a:solidFill>
                  <a:srgbClr val="000000"/>
                </a:solidFill>
                <a:latin typeface="微软雅黑" pitchFamily="34" charset="0"/>
                <a:ea typeface="微软雅黑" pitchFamily="34" charset="-122"/>
                <a:cs typeface="微软雅黑" pitchFamily="34" charset="-120"/>
              </a:rPr>
              <a:t>，后续市政府</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等机关将依据立法高效执行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这从一个侧面反映了人民代表大会制度的优越性在于它(</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5_1#e463b2b0a.bracket?pid=264b8ec0d&amp;color=0,0,0&amp;vpa=16&amp;vtp=1"/>
          <p:cNvSpPr/>
          <p:nvPr/>
        </p:nvSpPr>
        <p:spPr>
          <a:xfrm>
            <a:off x="10320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54_2#e463b2b0a?pid=264b8ec0d&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有利于保证国家机关协调高效运转</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②保证了国家权力由人民直接行使</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在社会主义制度中具有根本性意义</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④能动员全体人民投身于社会主义建设</a:t>
            </a:r>
            <a:endParaRPr lang="en-US" altLang="zh-CN" sz="2000" dirty="0"/>
          </a:p>
        </p:txBody>
      </p:sp>
      <p:sp>
        <p:nvSpPr>
          <p:cNvPr id="5" name="QC_6_BD.54_3#e463b2b0a.choices?pid=264b8ec0d&amp;color=0,0,0&amp;vtp=1&amp;bbb=1"/>
          <p:cNvSpPr/>
          <p:nvPr/>
        </p:nvSpPr>
        <p:spPr>
          <a:xfrm>
            <a:off x="722376" y="4327763"/>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AS.56_1#e463b2b0a?vop=1&amp;pid=264b8ec0d&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本题考查人民代表大会制度的优势。市人大常委会通过征集建议科学立法</a:t>
            </a:r>
            <a:r>
              <a:rPr lang="en-US" altLang="zh-CN" sz="2000" b="0" i="0">
                <a:solidFill>
                  <a:srgbClr val="000000"/>
                </a:solidFill>
                <a:latin typeface="微软雅黑" pitchFamily="34" charset="0"/>
                <a:ea typeface="微软雅黑" pitchFamily="34" charset="-122"/>
                <a:cs typeface="微软雅黑" pitchFamily="34" charset="-120"/>
              </a:rPr>
              <a:t>，后续市政府等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机关将依据立法高效执行</a:t>
            </a:r>
            <a:r>
              <a:rPr lang="en-US" altLang="zh-CN" sz="2000" b="0" i="0" dirty="0">
                <a:solidFill>
                  <a:srgbClr val="000000"/>
                </a:solidFill>
                <a:latin typeface="微软雅黑" pitchFamily="34" charset="0"/>
                <a:ea typeface="微软雅黑" pitchFamily="34" charset="-122"/>
                <a:cs typeface="微软雅黑" pitchFamily="34" charset="-120"/>
              </a:rPr>
              <a:t>，体现了人民代表大会制度保证国家机关协调高效运转的优越性，</a:t>
            </a:r>
            <a:r>
              <a:rPr lang="en-US" altLang="zh-CN" sz="2000" b="0" i="0">
                <a:solidFill>
                  <a:srgbClr val="000000"/>
                </a:solidFill>
                <a:latin typeface="微软雅黑" pitchFamily="34" charset="0"/>
                <a:ea typeface="微软雅黑" pitchFamily="34" charset="-122"/>
                <a:cs typeface="微软雅黑" pitchFamily="34" charset="-120"/>
              </a:rPr>
              <a:t>①正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；公开向社会征集立法项目建议，收到各部门提出的立法建议项目、群众来信、电子邮件</a:t>
            </a:r>
            <a:r>
              <a:rPr lang="en-US" altLang="zh-CN" sz="2000" b="0" i="0">
                <a:solidFill>
                  <a:srgbClr val="000000"/>
                </a:solidFill>
                <a:latin typeface="微软雅黑" pitchFamily="34" charset="0"/>
                <a:ea typeface="微软雅黑" pitchFamily="34" charset="-122"/>
                <a:cs typeface="微软雅黑" pitchFamily="34" charset="-120"/>
              </a:rPr>
              <a:t>，内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容涉及社会生活的方方面面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体现了人民代表大会制度动员全体人民投身社会主义建设的作用，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正确；在我国，人民间接行使国家权力，而不是直接行使，②排除</a:t>
            </a:r>
            <a:r>
              <a:rPr lang="en-US" altLang="zh-CN" sz="2000" b="0" i="0">
                <a:solidFill>
                  <a:srgbClr val="000000"/>
                </a:solidFill>
                <a:latin typeface="微软雅黑" pitchFamily="34" charset="0"/>
                <a:ea typeface="微软雅黑" pitchFamily="34" charset="-122"/>
                <a:cs typeface="微软雅黑" pitchFamily="34" charset="-120"/>
              </a:rPr>
              <a:t>；人民民主专政是我国的国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体</a:t>
            </a:r>
            <a:r>
              <a:rPr lang="en-US" altLang="zh-CN" sz="2000" b="0" i="0" dirty="0">
                <a:solidFill>
                  <a:srgbClr val="000000"/>
                </a:solidFill>
                <a:latin typeface="微软雅黑" pitchFamily="34" charset="0"/>
                <a:ea typeface="微软雅黑" pitchFamily="34" charset="-122"/>
                <a:cs typeface="微软雅黑" pitchFamily="34" charset="-120"/>
              </a:rPr>
              <a:t>，在社会主义制度中具有根本性意义，③排除。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065ab4e43?vop=1&amp;pid=3c292ffee&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本题考查人民行使国家权力的过程。中华人民共和国的一切权力属于人民</a:t>
            </a:r>
            <a:r>
              <a:rPr lang="en-US" altLang="zh-CN" sz="2000" b="0" i="0">
                <a:solidFill>
                  <a:srgbClr val="000000"/>
                </a:solidFill>
                <a:latin typeface="微软雅黑" pitchFamily="34" charset="0"/>
                <a:ea typeface="微软雅黑" pitchFamily="34" charset="-122"/>
                <a:cs typeface="微软雅黑" pitchFamily="34" charset="-120"/>
              </a:rPr>
              <a:t>，人民通过民主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选举选出各级人大代表</a:t>
            </a:r>
            <a:r>
              <a:rPr lang="en-US" altLang="zh-CN" sz="2000" b="0" i="0" dirty="0">
                <a:solidFill>
                  <a:srgbClr val="000000"/>
                </a:solidFill>
                <a:latin typeface="微软雅黑" pitchFamily="34" charset="0"/>
                <a:ea typeface="微软雅黑" pitchFamily="34" charset="-122"/>
                <a:cs typeface="微软雅黑" pitchFamily="34" charset="-120"/>
              </a:rPr>
              <a:t>，①排第一位。人大代表组成各级国家权力机关</a:t>
            </a:r>
            <a:r>
              <a:rPr lang="en-US" altLang="zh-CN" sz="2000" b="0" i="0">
                <a:solidFill>
                  <a:srgbClr val="000000"/>
                </a:solidFill>
                <a:latin typeface="微软雅黑" pitchFamily="34" charset="0"/>
                <a:ea typeface="微软雅黑" pitchFamily="34" charset="-122"/>
                <a:cs typeface="微软雅黑" pitchFamily="34" charset="-120"/>
              </a:rPr>
              <a:t>，代表人民统一行使国家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权力</a:t>
            </a:r>
            <a:r>
              <a:rPr lang="en-US" altLang="zh-CN" sz="2000" b="0" i="0" dirty="0">
                <a:solidFill>
                  <a:srgbClr val="000000"/>
                </a:solidFill>
                <a:latin typeface="微软雅黑" pitchFamily="34" charset="0"/>
                <a:ea typeface="微软雅黑" pitchFamily="34" charset="-122"/>
                <a:cs typeface="微软雅黑" pitchFamily="34" charset="-120"/>
              </a:rPr>
              <a:t>,④排第二位。人大决定全国和地方各级的一切重大事务，并产生行政、监察、审判</a:t>
            </a:r>
            <a:r>
              <a:rPr lang="en-US" altLang="zh-CN" sz="2000" b="0" i="0">
                <a:solidFill>
                  <a:srgbClr val="000000"/>
                </a:solidFill>
                <a:latin typeface="微软雅黑" pitchFamily="34" charset="0"/>
                <a:ea typeface="微软雅黑" pitchFamily="34" charset="-122"/>
                <a:cs typeface="微软雅黑" pitchFamily="34" charset="-120"/>
              </a:rPr>
              <a:t>、检察等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机关</a:t>
            </a:r>
            <a:r>
              <a:rPr lang="en-US" altLang="zh-CN" sz="2000" b="0" i="0" dirty="0">
                <a:solidFill>
                  <a:srgbClr val="000000"/>
                </a:solidFill>
                <a:latin typeface="微软雅黑" pitchFamily="34" charset="0"/>
                <a:ea typeface="微软雅黑" pitchFamily="34" charset="-122"/>
                <a:cs typeface="微软雅黑" pitchFamily="34" charset="-120"/>
              </a:rPr>
              <a:t>，具体行使管理国家和社会的权力，②排第三位。在我国</a:t>
            </a:r>
            <a:r>
              <a:rPr lang="en-US" altLang="zh-CN" sz="2000" b="0" i="0">
                <a:solidFill>
                  <a:srgbClr val="000000"/>
                </a:solidFill>
                <a:latin typeface="微软雅黑" pitchFamily="34" charset="0"/>
                <a:ea typeface="微软雅黑" pitchFamily="34" charset="-122"/>
                <a:cs typeface="微软雅黑" pitchFamily="34" charset="-120"/>
              </a:rPr>
              <a:t>，人民不直接行使管理国家事务的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权力</a:t>
            </a:r>
            <a:r>
              <a:rPr lang="en-US" altLang="zh-CN" sz="2000" b="0" i="0" dirty="0">
                <a:solidFill>
                  <a:srgbClr val="000000"/>
                </a:solidFill>
                <a:latin typeface="微软雅黑" pitchFamily="34" charset="0"/>
                <a:ea typeface="微软雅黑" pitchFamily="34" charset="-122"/>
                <a:cs typeface="微软雅黑" pitchFamily="34" charset="-120"/>
              </a:rPr>
              <a:t>，③说法错误。故正确顺序为①→④→②。</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6_BD.57_1#df6c8e1ca?pid=264b8ec0d&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[吉林长春五中2025期末]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改革开放40多年来，党通过人民代表大会制度</a:t>
            </a:r>
            <a:r>
              <a:rPr lang="en-US" altLang="zh-CN" sz="2000" b="0" i="0">
                <a:solidFill>
                  <a:srgbClr val="000000"/>
                </a:solidFill>
                <a:latin typeface="微软雅黑" pitchFamily="34" charset="0"/>
                <a:ea typeface="微软雅黑" pitchFamily="34" charset="-122"/>
                <a:cs typeface="微软雅黑" pitchFamily="34" charset="-120"/>
              </a:rPr>
              <a:t>，发挥各国家机关职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能作用</a:t>
            </a:r>
            <a:r>
              <a:rPr lang="en-US" altLang="zh-CN" sz="2000" b="0" i="0" dirty="0">
                <a:solidFill>
                  <a:srgbClr val="000000"/>
                </a:solidFill>
                <a:latin typeface="微软雅黑" pitchFamily="34" charset="0"/>
                <a:ea typeface="微软雅黑" pitchFamily="34" charset="-122"/>
                <a:cs typeface="微软雅黑" pitchFamily="34" charset="-120"/>
              </a:rPr>
              <a:t>，调动人民群众积极性、主动性、创造性，集中力量办大事</a:t>
            </a:r>
            <a:r>
              <a:rPr lang="en-US" altLang="zh-CN" sz="2000" b="0" i="0">
                <a:solidFill>
                  <a:srgbClr val="000000"/>
                </a:solidFill>
                <a:latin typeface="微软雅黑" pitchFamily="34" charset="0"/>
                <a:ea typeface="微软雅黑" pitchFamily="34" charset="-122"/>
                <a:cs typeface="微软雅黑" pitchFamily="34" charset="-120"/>
              </a:rPr>
              <a:t>，不断战胜前进道路上的艰难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险阻</a:t>
            </a:r>
            <a:r>
              <a:rPr lang="en-US" altLang="zh-CN" sz="2000" b="0" i="0" dirty="0">
                <a:solidFill>
                  <a:srgbClr val="000000"/>
                </a:solidFill>
                <a:latin typeface="微软雅黑" pitchFamily="34" charset="0"/>
                <a:ea typeface="微软雅黑" pitchFamily="34" charset="-122"/>
                <a:cs typeface="微软雅黑" pitchFamily="34" charset="-120"/>
              </a:rPr>
              <a:t>，使我国各民族长期共同团结奋斗、共同繁荣发展，促进我国社会长期保持和谐稳定</a:t>
            </a:r>
            <a:r>
              <a:rPr lang="en-US" altLang="zh-CN" sz="2000" b="0" i="0">
                <a:solidFill>
                  <a:srgbClr val="000000"/>
                </a:solidFill>
                <a:latin typeface="微软雅黑" pitchFamily="34" charset="0"/>
                <a:ea typeface="微软雅黑" pitchFamily="34" charset="-122"/>
                <a:cs typeface="微软雅黑" pitchFamily="34" charset="-120"/>
              </a:rPr>
              <a:t>。这说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明人民代表大会制度(</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8_1#df6c8e1ca.bracket?pid=264b8ec0d&amp;color=0,0,0&amp;vpa=17&amp;vtp=1"/>
          <p:cNvSpPr/>
          <p:nvPr/>
        </p:nvSpPr>
        <p:spPr>
          <a:xfrm>
            <a:off x="320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57_2#df6c8e1ca?pid=264b8ec0d&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①鲜明体现了权力来自人民、受人民监督的价值理念</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具有维护国家统一、保障国家长治久安的显著优势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把全国各族人民的力量凝聚起来，朝着国家的发展目标前进</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确保人民代表大会直接管理和执行国家的日常行政事务</a:t>
            </a:r>
            <a:endParaRPr lang="en-US" altLang="zh-CN" sz="2000" dirty="0"/>
          </a:p>
        </p:txBody>
      </p:sp>
      <p:sp>
        <p:nvSpPr>
          <p:cNvPr id="5" name="QC_6_BD.57_3#df6c8e1ca.choices?pid=264b8ec0d&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AS.59_1#df6c8e1ca?vop=1&amp;pid=264b8ec0d&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本题考查人民代表大会制度的特色和优势。党通过人民代表大会制度</a:t>
            </a:r>
            <a:r>
              <a:rPr lang="en-US" altLang="zh-CN" sz="2000" b="0" i="0">
                <a:solidFill>
                  <a:srgbClr val="000000"/>
                </a:solidFill>
                <a:latin typeface="微软雅黑" pitchFamily="34" charset="0"/>
                <a:ea typeface="微软雅黑" pitchFamily="34" charset="-122"/>
                <a:cs typeface="微软雅黑" pitchFamily="34" charset="-120"/>
              </a:rPr>
              <a:t>，发挥各国家机关的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职能和作用</a:t>
            </a:r>
            <a:r>
              <a:rPr lang="en-US" altLang="zh-CN" sz="2000" b="0" i="0" dirty="0">
                <a:solidFill>
                  <a:srgbClr val="000000"/>
                </a:solidFill>
                <a:latin typeface="微软雅黑" pitchFamily="34" charset="0"/>
                <a:ea typeface="微软雅黑" pitchFamily="34" charset="-122"/>
                <a:cs typeface="微软雅黑" pitchFamily="34" charset="-120"/>
              </a:rPr>
              <a:t>，调动人民群众积极性、主动性、创造性，不断战胜前进道路上的艰难险阻</a:t>
            </a:r>
            <a:r>
              <a:rPr lang="en-US" altLang="zh-CN" sz="2000" b="0" i="0">
                <a:solidFill>
                  <a:srgbClr val="000000"/>
                </a:solidFill>
                <a:latin typeface="微软雅黑" pitchFamily="34" charset="0"/>
                <a:ea typeface="微软雅黑" pitchFamily="34" charset="-122"/>
                <a:cs typeface="微软雅黑" pitchFamily="34" charset="-120"/>
              </a:rPr>
              <a:t>，促进了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我国社会长期保持和谐稳定</a:t>
            </a:r>
            <a:r>
              <a:rPr lang="en-US" altLang="zh-CN" sz="2000" b="0" i="0" dirty="0">
                <a:solidFill>
                  <a:srgbClr val="000000"/>
                </a:solidFill>
                <a:latin typeface="微软雅黑" pitchFamily="34" charset="0"/>
                <a:ea typeface="微软雅黑" pitchFamily="34" charset="-122"/>
                <a:cs typeface="微软雅黑" pitchFamily="34" charset="-120"/>
              </a:rPr>
              <a:t>。这表明人民代表大会制度具有维护国家统一</a:t>
            </a:r>
            <a:r>
              <a:rPr lang="en-US" altLang="zh-CN" sz="2000" b="0" i="0">
                <a:solidFill>
                  <a:srgbClr val="000000"/>
                </a:solidFill>
                <a:latin typeface="微软雅黑" pitchFamily="34" charset="0"/>
                <a:ea typeface="微软雅黑" pitchFamily="34" charset="-122"/>
                <a:cs typeface="微软雅黑" pitchFamily="34" charset="-120"/>
              </a:rPr>
              <a:t>、保障国家长治久安的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显著优势</a:t>
            </a:r>
            <a:r>
              <a:rPr lang="en-US" altLang="zh-CN" sz="2000" b="0" i="0" dirty="0">
                <a:solidFill>
                  <a:srgbClr val="000000"/>
                </a:solidFill>
                <a:latin typeface="微软雅黑" pitchFamily="34" charset="0"/>
                <a:ea typeface="微软雅黑" pitchFamily="34" charset="-122"/>
                <a:cs typeface="微软雅黑" pitchFamily="34" charset="-120"/>
              </a:rPr>
              <a:t>，能够把全国各族人民的力量凝聚起来，形成强大的合力，</a:t>
            </a:r>
            <a:r>
              <a:rPr lang="en-US" altLang="zh-CN" sz="2000" b="0" i="0">
                <a:solidFill>
                  <a:srgbClr val="000000"/>
                </a:solidFill>
                <a:latin typeface="微软雅黑" pitchFamily="34" charset="0"/>
                <a:ea typeface="微软雅黑" pitchFamily="34" charset="-122"/>
                <a:cs typeface="微软雅黑" pitchFamily="34" charset="-120"/>
              </a:rPr>
              <a:t>朝着国家的发展目标前进，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②③</a:t>
            </a:r>
            <a:r>
              <a:rPr lang="en-US" altLang="zh-CN" sz="2000" b="0" i="0" dirty="0">
                <a:solidFill>
                  <a:srgbClr val="000000"/>
                </a:solidFill>
                <a:latin typeface="微软雅黑" pitchFamily="34" charset="0"/>
                <a:ea typeface="微软雅黑" pitchFamily="34" charset="-122"/>
                <a:cs typeface="微软雅黑" pitchFamily="34" charset="-120"/>
              </a:rPr>
              <a:t>入选。题干强调人民代表大会制度作用，未体现权力来自人民、受人民监督，①排除</a:t>
            </a:r>
            <a:r>
              <a:rPr lang="en-US" altLang="zh-CN" sz="2000" b="0" i="0">
                <a:solidFill>
                  <a:srgbClr val="000000"/>
                </a:solidFill>
                <a:latin typeface="微软雅黑" pitchFamily="34" charset="0"/>
                <a:ea typeface="微软雅黑" pitchFamily="34" charset="-122"/>
                <a:cs typeface="微软雅黑" pitchFamily="34" charset="-120"/>
              </a:rPr>
              <a:t>。人民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代表大会是国家的权力机关</a:t>
            </a:r>
            <a:r>
              <a:rPr lang="en-US" altLang="zh-CN" sz="2000" b="0" i="0" dirty="0">
                <a:solidFill>
                  <a:srgbClr val="000000"/>
                </a:solidFill>
                <a:latin typeface="微软雅黑" pitchFamily="34" charset="0"/>
                <a:ea typeface="微软雅黑" pitchFamily="34" charset="-122"/>
                <a:cs typeface="微软雅黑" pitchFamily="34" charset="-120"/>
              </a:rPr>
              <a:t>，行使立法权、监督权、决定权、任免权</a:t>
            </a:r>
            <a:r>
              <a:rPr lang="en-US" altLang="zh-CN" sz="2000" b="0" i="0">
                <a:solidFill>
                  <a:srgbClr val="000000"/>
                </a:solidFill>
                <a:latin typeface="微软雅黑" pitchFamily="34" charset="0"/>
                <a:ea typeface="微软雅黑" pitchFamily="34" charset="-122"/>
                <a:cs typeface="微软雅黑" pitchFamily="34" charset="-120"/>
              </a:rPr>
              <a:t>，但并不直接管理和执行国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家的日常行政事务</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7768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7_BD.60_1#eb3f8cde8?pid=52f9082d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5.人民代表大会制度是在中国这样一个有5000多年文明史</a:t>
            </a:r>
            <a:r>
              <a:rPr lang="en-US" altLang="zh-CN" sz="2000" b="0" i="0">
                <a:solidFill>
                  <a:srgbClr val="000000"/>
                </a:solidFill>
                <a:latin typeface="微软雅黑" pitchFamily="34" charset="0"/>
                <a:ea typeface="微软雅黑" pitchFamily="34" charset="-122"/>
                <a:cs typeface="微软雅黑" pitchFamily="34" charset="-120"/>
              </a:rPr>
              <a:t>、几亿人口的国家建立起的人民当家作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主的新型政治制度</a:t>
            </a:r>
            <a:r>
              <a:rPr lang="en-US" altLang="zh-CN" sz="2000" b="0" i="0" dirty="0">
                <a:solidFill>
                  <a:srgbClr val="000000"/>
                </a:solidFill>
                <a:latin typeface="微软雅黑" pitchFamily="34" charset="0"/>
                <a:ea typeface="微软雅黑" pitchFamily="34" charset="-122"/>
                <a:cs typeface="微软雅黑" pitchFamily="34" charset="-120"/>
              </a:rPr>
              <a:t>，在中国政治发展史乃至世界政治发展史上都是具有划时代意义的</a:t>
            </a:r>
            <a:r>
              <a:rPr lang="en-US" altLang="zh-CN" sz="2000" b="0" i="0">
                <a:solidFill>
                  <a:srgbClr val="000000"/>
                </a:solidFill>
                <a:latin typeface="微软雅黑" pitchFamily="34" charset="0"/>
                <a:ea typeface="微软雅黑" pitchFamily="34" charset="-122"/>
                <a:cs typeface="微软雅黑" pitchFamily="34" charset="-120"/>
              </a:rPr>
              <a:t>。这一制度</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1_1#eb3f8cde8.bracket?pid=52f9082d4&amp;color=0,0,0&amp;vpa=18&amp;vtp=1"/>
          <p:cNvSpPr/>
          <p:nvPr/>
        </p:nvSpPr>
        <p:spPr>
          <a:xfrm>
            <a:off x="922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60_2#eb3f8cde8?pid=52f9082d4&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是我国的一项基本政治制</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②以实现人民民主专政为历史任务</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在我国政治制度体系中居于核心地位</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④有助于充分维护公民的一切权益</a:t>
            </a:r>
            <a:endParaRPr lang="en-US" altLang="zh-CN" sz="2000" dirty="0"/>
          </a:p>
        </p:txBody>
      </p:sp>
      <p:sp>
        <p:nvSpPr>
          <p:cNvPr id="5" name="QC_7_BD.60_3#eb3f8cde8.choices?pid=52f9082d4&amp;color=0,0,0&amp;vtp=1&amp;bbb=1"/>
          <p:cNvSpPr/>
          <p:nvPr/>
        </p:nvSpPr>
        <p:spPr>
          <a:xfrm>
            <a:off x="722376" y="4219184"/>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7_AS.62_1#eb3f8cde8?vop=1&amp;pid=52f9082d4&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本题考查人民代表大会制度。人民代表大会制度是我国的根本政治制度，①错误</a:t>
            </a:r>
            <a:r>
              <a:rPr lang="en-US" altLang="zh-CN" sz="2000" b="0" i="0">
                <a:solidFill>
                  <a:srgbClr val="000000"/>
                </a:solidFill>
                <a:latin typeface="微软雅黑" pitchFamily="34" charset="0"/>
                <a:ea typeface="微软雅黑" pitchFamily="34" charset="-122"/>
                <a:cs typeface="微软雅黑" pitchFamily="34" charset="-120"/>
              </a:rPr>
              <a:t>；人民代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表大会制度体现人民当家作主</a:t>
            </a:r>
            <a:r>
              <a:rPr lang="en-US" altLang="zh-CN" sz="2000" b="0" i="0" dirty="0">
                <a:solidFill>
                  <a:srgbClr val="000000"/>
                </a:solidFill>
                <a:latin typeface="微软雅黑" pitchFamily="34" charset="0"/>
                <a:ea typeface="微软雅黑" pitchFamily="34" charset="-122"/>
                <a:cs typeface="微软雅黑" pitchFamily="34" charset="-120"/>
              </a:rPr>
              <a:t>，是以实现人民民主专政为历史任务的政权组织形式</a:t>
            </a:r>
            <a:r>
              <a:rPr lang="en-US" altLang="zh-CN" sz="2000" b="0" i="0">
                <a:solidFill>
                  <a:srgbClr val="000000"/>
                </a:solidFill>
                <a:latin typeface="微软雅黑" pitchFamily="34" charset="0"/>
                <a:ea typeface="微软雅黑" pitchFamily="34" charset="-122"/>
                <a:cs typeface="微软雅黑" pitchFamily="34" charset="-120"/>
              </a:rPr>
              <a:t>，在我国政治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制度体系中居于核心地位</a:t>
            </a:r>
            <a:r>
              <a:rPr lang="en-US" altLang="zh-CN" sz="2000" b="0" i="0" dirty="0">
                <a:solidFill>
                  <a:srgbClr val="000000"/>
                </a:solidFill>
                <a:latin typeface="微软雅黑" pitchFamily="34" charset="0"/>
                <a:ea typeface="微软雅黑" pitchFamily="34" charset="-122"/>
                <a:cs typeface="微软雅黑" pitchFamily="34" charset="-120"/>
              </a:rPr>
              <a:t>，②③符合题意；这一制度有助于充分维护公民的合法权益，④错误。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7_AS.62_2#eb3f8cde8?vop=1&amp;pid=52f9082d4&amp;color=0,0,0&amp;mp=1&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本题易错选①，错选原因是误认为人民代表大会制度是我国的一项基本政治制度</a:t>
            </a:r>
            <a:r>
              <a:rPr lang="en-US" altLang="zh-CN" sz="2000" b="0" i="0">
                <a:solidFill>
                  <a:srgbClr val="000000"/>
                </a:solidFill>
                <a:latin typeface="微软雅黑" pitchFamily="34" charset="0"/>
                <a:ea typeface="微软雅黑" pitchFamily="34" charset="-122"/>
                <a:cs typeface="微软雅黑" pitchFamily="34" charset="-120"/>
              </a:rPr>
              <a:t>。人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民代表大会制度是我国的根本政治制度</a:t>
            </a:r>
            <a:r>
              <a:rPr lang="en-US" altLang="zh-CN" sz="2000" b="0" i="0" dirty="0">
                <a:solidFill>
                  <a:srgbClr val="000000"/>
                </a:solidFill>
                <a:latin typeface="微软雅黑" pitchFamily="34" charset="0"/>
                <a:ea typeface="微软雅黑" pitchFamily="34" charset="-122"/>
                <a:cs typeface="微软雅黑" pitchFamily="34" charset="-120"/>
              </a:rPr>
              <a:t>。一方面</a:t>
            </a:r>
            <a:r>
              <a:rPr lang="en-US" altLang="zh-CN" sz="2000" b="0" i="0">
                <a:solidFill>
                  <a:srgbClr val="000000"/>
                </a:solidFill>
                <a:latin typeface="微软雅黑" pitchFamily="34" charset="0"/>
                <a:ea typeface="微软雅黑" pitchFamily="34" charset="-122"/>
                <a:cs typeface="微软雅黑" pitchFamily="34" charset="-120"/>
              </a:rPr>
              <a:t>，人民代表大会制度在国家政治生活中体现人民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当家作主</a:t>
            </a:r>
            <a:r>
              <a:rPr lang="en-US" altLang="zh-CN" sz="2000" b="0" i="0" dirty="0">
                <a:solidFill>
                  <a:srgbClr val="000000"/>
                </a:solidFill>
                <a:latin typeface="微软雅黑" pitchFamily="34" charset="0"/>
                <a:ea typeface="微软雅黑" pitchFamily="34" charset="-122"/>
                <a:cs typeface="微软雅黑" pitchFamily="34" charset="-120"/>
              </a:rPr>
              <a:t>，突出强调权为民所赋，最充分地体现了社会主义国家的本质要求。另一方面</a:t>
            </a:r>
            <a:r>
              <a:rPr lang="en-US" altLang="zh-CN" sz="2000" b="0" i="0">
                <a:solidFill>
                  <a:srgbClr val="000000"/>
                </a:solidFill>
                <a:latin typeface="微软雅黑" pitchFamily="34" charset="0"/>
                <a:ea typeface="微软雅黑" pitchFamily="34" charset="-122"/>
                <a:cs typeface="微软雅黑" pitchFamily="34" charset="-120"/>
              </a:rPr>
              <a:t>，人民代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表大会制度在我国政治制度体系中居于核心地位</a:t>
            </a:r>
            <a:r>
              <a:rPr lang="en-US" altLang="zh-CN" sz="2000" b="0" i="0" dirty="0">
                <a:solidFill>
                  <a:srgbClr val="000000"/>
                </a:solidFill>
                <a:latin typeface="微软雅黑" pitchFamily="34" charset="0"/>
                <a:ea typeface="微软雅黑" pitchFamily="34" charset="-122"/>
                <a:cs typeface="微软雅黑" pitchFamily="34" charset="-120"/>
              </a:rPr>
              <a:t>，国家的其他制度，包括行政制度、</a:t>
            </a:r>
            <a:r>
              <a:rPr lang="en-US" altLang="zh-CN" sz="2000" b="0" i="0">
                <a:solidFill>
                  <a:srgbClr val="000000"/>
                </a:solidFill>
                <a:latin typeface="微软雅黑" pitchFamily="34" charset="0"/>
                <a:ea typeface="微软雅黑" pitchFamily="34" charset="-122"/>
                <a:cs typeface="微软雅黑" pitchFamily="34" charset="-120"/>
              </a:rPr>
              <a:t>监察制度、</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司法制度等</a:t>
            </a:r>
            <a:r>
              <a:rPr lang="en-US" altLang="zh-CN" sz="2000" b="0" i="0" dirty="0">
                <a:solidFill>
                  <a:srgbClr val="000000"/>
                </a:solidFill>
                <a:latin typeface="微软雅黑" pitchFamily="34" charset="0"/>
                <a:ea typeface="微软雅黑" pitchFamily="34" charset="-122"/>
                <a:cs typeface="微软雅黑" pitchFamily="34" charset="-120"/>
              </a:rPr>
              <a:t>，都是由人民代表大会通过立法创制出来的，都要受其统领和制约。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C_4#35145d979.fixed?pid=f5a0e5f6f&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35145d979.fixed?pid=f5a0e5f6f&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人民代表大会制度：我国的根本政治制度</a:t>
            </a:r>
            <a:endParaRPr lang="en-US" altLang="zh-CN" sz="4400" dirty="0"/>
          </a:p>
        </p:txBody>
      </p:sp>
      <p:pic>
        <p:nvPicPr>
          <p:cNvPr id="4" name="C_4#35145d979.fixed?pid=f5a0e5f6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35145d979.fixed?pid=f5a0e5f6f&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BD.63_1#5eb3bea07?pid=35145d979&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[山西大同2025高一期末]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增值税是我国第一大税种，约占全国税收收入的30%左右</a:t>
            </a:r>
            <a:r>
              <a:rPr lang="en-US" altLang="zh-CN" sz="2000" b="0" i="0">
                <a:solidFill>
                  <a:srgbClr val="000000"/>
                </a:solidFill>
                <a:latin typeface="微软雅黑" pitchFamily="34" charset="0"/>
                <a:ea typeface="微软雅黑" pitchFamily="34" charset="-122"/>
                <a:cs typeface="微软雅黑" pitchFamily="34" charset="-120"/>
              </a:rPr>
              <a:t>。按照党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中央关于</a:t>
            </a:r>
            <a:r>
              <a:rPr lang="en-US" altLang="zh-CN" sz="2000" b="0" i="0" dirty="0">
                <a:solidFill>
                  <a:srgbClr val="000000"/>
                </a:solidFill>
                <a:latin typeface="微软雅黑" pitchFamily="34" charset="0"/>
                <a:ea typeface="微软雅黑" pitchFamily="34" charset="-122"/>
                <a:cs typeface="微软雅黑" pitchFamily="34" charset="-120"/>
              </a:rPr>
              <a:t>“落实税收法定原则”的改革部署，根据全国人大常委会立法规划计划安排</a:t>
            </a:r>
            <a:r>
              <a:rPr lang="en-US" altLang="zh-CN" sz="2000" b="0" i="0">
                <a:solidFill>
                  <a:srgbClr val="000000"/>
                </a:solidFill>
                <a:latin typeface="微软雅黑" pitchFamily="34" charset="0"/>
                <a:ea typeface="微软雅黑" pitchFamily="34" charset="-122"/>
                <a:cs typeface="微软雅黑" pitchFamily="34" charset="-120"/>
              </a:rPr>
              <a:t>，国务院有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关部门研究起草了增值税法草案</a:t>
            </a:r>
            <a:r>
              <a:rPr lang="en-US" altLang="zh-CN" sz="2000" b="0" i="0" dirty="0">
                <a:solidFill>
                  <a:srgbClr val="000000"/>
                </a:solidFill>
                <a:latin typeface="微软雅黑" pitchFamily="34" charset="0"/>
                <a:ea typeface="微软雅黑" pitchFamily="34" charset="-122"/>
                <a:cs typeface="微软雅黑" pitchFamily="34" charset="-120"/>
              </a:rPr>
              <a:t>，提请全国人大常委会审议。最终发布第四十一号主席令</a:t>
            </a:r>
            <a:r>
              <a:rPr lang="en-US" altLang="zh-CN" sz="2000" b="0" i="0">
                <a:solidFill>
                  <a:srgbClr val="000000"/>
                </a:solidFill>
                <a:latin typeface="微软雅黑" pitchFamily="34" charset="0"/>
                <a:ea typeface="微软雅黑" pitchFamily="34" charset="-122"/>
                <a:cs typeface="微软雅黑" pitchFamily="34" charset="-120"/>
              </a:rPr>
              <a:t>：《中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华人民共和国增值税法》已由中华人民共和国第十四届全国人民代表大会常务委员会第十三次会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议于</a:t>
            </a:r>
            <a:r>
              <a:rPr lang="en-US" altLang="zh-CN" sz="2000" b="0" i="0" dirty="0">
                <a:solidFill>
                  <a:srgbClr val="000000"/>
                </a:solidFill>
                <a:latin typeface="微软雅黑" pitchFamily="34" charset="0"/>
                <a:ea typeface="微软雅黑" pitchFamily="34" charset="-122"/>
                <a:cs typeface="微软雅黑" pitchFamily="34" charset="-120"/>
              </a:rPr>
              <a:t>2024年12月25日通过，现予公布，自2026年1月1日起施行。</a:t>
            </a:r>
            <a:r>
              <a:rPr lang="en-US" altLang="zh-CN" sz="2000" b="0" i="0">
                <a:solidFill>
                  <a:srgbClr val="000000"/>
                </a:solidFill>
                <a:latin typeface="微软雅黑" pitchFamily="34" charset="0"/>
                <a:ea typeface="微软雅黑" pitchFamily="34" charset="-122"/>
                <a:cs typeface="微软雅黑" pitchFamily="34" charset="-120"/>
              </a:rPr>
              <a:t>可见(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4_1#5eb3bea07.bracket?pid=35145d979&amp;color=0,0,0&amp;vpa=19&amp;vtp=1"/>
          <p:cNvSpPr/>
          <p:nvPr/>
        </p:nvSpPr>
        <p:spPr>
          <a:xfrm>
            <a:off x="8853551" y="27817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63_2#5eb3bea07?pid=35145d979&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①我国国家机关职责明确，既彼此配合又相互制衡</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我国坚持党的领导、人民当家作主和依法治国有机统一</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全国人大常委会行使表决权，完善了法治体系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党的方针、政策依照法定程序上升为国家意志</a:t>
            </a:r>
            <a:endParaRPr lang="en-US" altLang="zh-CN" sz="2000" dirty="0"/>
          </a:p>
        </p:txBody>
      </p:sp>
      <p:sp>
        <p:nvSpPr>
          <p:cNvPr id="5" name="QC_5_BD.63_3#5eb3bea07.choices?pid=35145d979&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5_AS.65_1#5eb3bea07?vop=1&amp;pid=35145d979&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本题考查我国的政权组织形式。材料中“按照党中央关于‘落实税收法定原则</a:t>
            </a:r>
            <a:r>
              <a:rPr lang="en-US" altLang="zh-CN" sz="2000" b="0" i="0">
                <a:solidFill>
                  <a:srgbClr val="000000"/>
                </a:solidFill>
                <a:latin typeface="微软雅黑" pitchFamily="34" charset="0"/>
                <a:ea typeface="微软雅黑" pitchFamily="34" charset="-122"/>
                <a:cs typeface="微软雅黑" pitchFamily="34" charset="-120"/>
              </a:rPr>
              <a:t>’的改革部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署</a:t>
            </a:r>
            <a:r>
              <a:rPr lang="en-US" altLang="zh-CN" sz="2000" b="0" i="0" dirty="0">
                <a:solidFill>
                  <a:srgbClr val="000000"/>
                </a:solidFill>
                <a:latin typeface="微软雅黑" pitchFamily="34" charset="0"/>
                <a:ea typeface="微软雅黑" pitchFamily="34" charset="-122"/>
                <a:cs typeface="微软雅黑" pitchFamily="34" charset="-120"/>
              </a:rPr>
              <a:t>”体现了党的领导；增值税法草案经过全国人大常委会审议通过</a:t>
            </a:r>
            <a:r>
              <a:rPr lang="en-US" altLang="zh-CN" sz="2000" b="0" i="0">
                <a:solidFill>
                  <a:srgbClr val="000000"/>
                </a:solidFill>
                <a:latin typeface="微软雅黑" pitchFamily="34" charset="0"/>
                <a:ea typeface="微软雅黑" pitchFamily="34" charset="-122"/>
                <a:cs typeface="微软雅黑" pitchFamily="34" charset="-120"/>
              </a:rPr>
              <a:t>，体现了人民当家作主通过人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民代表大会制度得以实现</a:t>
            </a:r>
            <a:r>
              <a:rPr lang="en-US" altLang="zh-CN" sz="2000" b="0" i="0" dirty="0">
                <a:solidFill>
                  <a:srgbClr val="000000"/>
                </a:solidFill>
                <a:latin typeface="微软雅黑" pitchFamily="34" charset="0"/>
                <a:ea typeface="微软雅黑" pitchFamily="34" charset="-122"/>
                <a:cs typeface="微软雅黑" pitchFamily="34" charset="-120"/>
              </a:rPr>
              <a:t>；整个立法过程是依照法定程序进行的，体现了依法治国</a:t>
            </a:r>
            <a:r>
              <a:rPr lang="en-US" altLang="zh-CN" sz="2000" b="0" i="0">
                <a:solidFill>
                  <a:srgbClr val="000000"/>
                </a:solidFill>
                <a:latin typeface="微软雅黑" pitchFamily="34" charset="0"/>
                <a:ea typeface="微软雅黑" pitchFamily="34" charset="-122"/>
                <a:cs typeface="微软雅黑" pitchFamily="34" charset="-120"/>
              </a:rPr>
              <a:t>。这充分表明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我国坚持党的领导</a:t>
            </a:r>
            <a:r>
              <a:rPr lang="en-US" altLang="zh-CN" sz="2000" b="0" i="0" dirty="0">
                <a:solidFill>
                  <a:srgbClr val="000000"/>
                </a:solidFill>
                <a:latin typeface="微软雅黑" pitchFamily="34" charset="0"/>
                <a:ea typeface="微软雅黑" pitchFamily="34" charset="-122"/>
                <a:cs typeface="微软雅黑" pitchFamily="34" charset="-120"/>
              </a:rPr>
              <a:t>、人民当家作主和依法治国有机统一，②入选。中央提出“</a:t>
            </a:r>
            <a:r>
              <a:rPr lang="en-US" altLang="zh-CN" sz="2000" b="0" i="0">
                <a:solidFill>
                  <a:srgbClr val="000000"/>
                </a:solidFill>
                <a:latin typeface="微软雅黑" pitchFamily="34" charset="0"/>
                <a:ea typeface="微软雅黑" pitchFamily="34" charset="-122"/>
                <a:cs typeface="微软雅黑" pitchFamily="34" charset="-120"/>
              </a:rPr>
              <a:t>落实税收法定原则”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的改革部署</a:t>
            </a:r>
            <a:r>
              <a:rPr lang="en-US" altLang="zh-CN" sz="2000" b="0" i="0" dirty="0">
                <a:solidFill>
                  <a:srgbClr val="000000"/>
                </a:solidFill>
                <a:latin typeface="微软雅黑" pitchFamily="34" charset="0"/>
                <a:ea typeface="微软雅黑" pitchFamily="34" charset="-122"/>
                <a:cs typeface="微软雅黑" pitchFamily="34" charset="-120"/>
              </a:rPr>
              <a:t>，国务院有关部门据此研究起草增值税法草案，经全国人大常委会审议通过</a:t>
            </a:r>
            <a:r>
              <a:rPr lang="en-US" altLang="zh-CN" sz="2000" b="0" i="0">
                <a:solidFill>
                  <a:srgbClr val="000000"/>
                </a:solidFill>
                <a:latin typeface="微软雅黑" pitchFamily="34" charset="0"/>
                <a:ea typeface="微软雅黑" pitchFamily="34" charset="-122"/>
                <a:cs typeface="微软雅黑" pitchFamily="34" charset="-120"/>
              </a:rPr>
              <a:t>，以国家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主席令形式公布</a:t>
            </a:r>
            <a:r>
              <a:rPr lang="en-US" altLang="zh-CN" sz="2000" b="0" i="0" dirty="0">
                <a:solidFill>
                  <a:srgbClr val="000000"/>
                </a:solidFill>
                <a:latin typeface="微软雅黑" pitchFamily="34" charset="0"/>
                <a:ea typeface="微软雅黑" pitchFamily="34" charset="-122"/>
                <a:cs typeface="微软雅黑" pitchFamily="34" charset="-120"/>
              </a:rPr>
              <a:t>，这一过程将党的方针、政策依照法定程序上升为国家意志，④入选。</a:t>
            </a:r>
            <a:r>
              <a:rPr lang="en-US" altLang="zh-CN" sz="2000" b="0" i="0">
                <a:solidFill>
                  <a:srgbClr val="000000"/>
                </a:solidFill>
                <a:latin typeface="微软雅黑" pitchFamily="34" charset="0"/>
                <a:ea typeface="微软雅黑" pitchFamily="34" charset="-122"/>
                <a:cs typeface="微软雅黑" pitchFamily="34" charset="-120"/>
              </a:rPr>
              <a:t>在我国，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国家机关职责明确</a:t>
            </a:r>
            <a:r>
              <a:rPr lang="en-US" altLang="zh-CN" sz="2000" b="0" i="0" dirty="0">
                <a:solidFill>
                  <a:srgbClr val="000000"/>
                </a:solidFill>
                <a:latin typeface="微软雅黑" pitchFamily="34" charset="0"/>
                <a:ea typeface="微软雅黑" pitchFamily="34" charset="-122"/>
                <a:cs typeface="微软雅黑" pitchFamily="34" charset="-120"/>
              </a:rPr>
              <a:t>，彼此配合，但不是相互制衡，①排除。表决权是人大代表的权利</a:t>
            </a:r>
            <a:r>
              <a:rPr lang="en-US" altLang="zh-CN" sz="2000" b="0" i="0">
                <a:solidFill>
                  <a:srgbClr val="000000"/>
                </a:solidFill>
                <a:latin typeface="微软雅黑" pitchFamily="34" charset="0"/>
                <a:ea typeface="微软雅黑" pitchFamily="34" charset="-122"/>
                <a:cs typeface="微软雅黑" pitchFamily="34" charset="-120"/>
              </a:rPr>
              <a:t>，不是全国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人大常委会的职权</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5_BD.66_1#dab1cd881?pid=35145d979&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[福建三明2025高一期中]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围绕某村路灯安装问题，该区人大代表履职过程如下：</a:t>
            </a:r>
            <a:endParaRPr lang="en-US" altLang="zh-CN" sz="2000" dirty="0"/>
          </a:p>
        </p:txBody>
      </p:sp>
      <p:graphicFrame>
        <p:nvGraphicFramePr>
          <p:cNvPr id="58" name="QC_5_BD.66_2#dab1cd881?colgroup=9,12,7,8&amp;pid=35145d979&amp;color=0,0,0&amp;vtp=1&amp;bbb=1&amp;hb=1"/>
          <p:cNvGraphicFramePr>
            <a:graphicFrameLocks noGrp="1"/>
          </p:cNvGraphicFramePr>
          <p:nvPr>
            <p:extLst>
              <p:ext uri="{D42A27DB-BD31-4B8C-83A1-F6EECF244321}">
                <p14:modId xmlns:p14="http://schemas.microsoft.com/office/powerpoint/2010/main" val="219501640"/>
              </p:ext>
            </p:extLst>
          </p:nvPr>
        </p:nvGraphicFramePr>
        <p:xfrm>
          <a:off x="722376" y="1513528"/>
          <a:ext cx="10707624" cy="1615059"/>
        </p:xfrm>
        <a:graphic>
          <a:graphicData uri="http://schemas.openxmlformats.org/drawingml/2006/table">
            <a:tbl>
              <a:tblPr/>
              <a:tblGrid>
                <a:gridCol w="2670048">
                  <a:extLst>
                    <a:ext uri="{9D8B030D-6E8A-4147-A177-3AD203B41FA5}">
                      <a16:colId xmlns:a16="http://schemas.microsoft.com/office/drawing/2014/main" val="20000"/>
                    </a:ext>
                  </a:extLst>
                </a:gridCol>
                <a:gridCol w="3438144">
                  <a:extLst>
                    <a:ext uri="{9D8B030D-6E8A-4147-A177-3AD203B41FA5}">
                      <a16:colId xmlns:a16="http://schemas.microsoft.com/office/drawing/2014/main" val="20001"/>
                    </a:ext>
                  </a:extLst>
                </a:gridCol>
                <a:gridCol w="2139696">
                  <a:extLst>
                    <a:ext uri="{9D8B030D-6E8A-4147-A177-3AD203B41FA5}">
                      <a16:colId xmlns:a16="http://schemas.microsoft.com/office/drawing/2014/main" val="20002"/>
                    </a:ext>
                  </a:extLst>
                </a:gridCol>
                <a:gridCol w="2459736">
                  <a:extLst>
                    <a:ext uri="{9D8B030D-6E8A-4147-A177-3AD203B41FA5}">
                      <a16:colId xmlns:a16="http://schemas.microsoft.com/office/drawing/2014/main" val="20003"/>
                    </a:ext>
                  </a:extLst>
                </a:gridCol>
              </a:tblGrid>
              <a:tr h="1615059">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区人大代表走访村</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收集意见</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并向</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人大街道工委反映群</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众诉求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人大街道工委迅速组织相关</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部门集中研判</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并将该诉求</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交街道建设环保服务中心处</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街道建设环保服</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务中心走访勘</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察</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决定分批次</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安装路灯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在人大街道工委全程</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监督下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该村实现了</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主要道路路灯全覆盖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66_3#dab1cd881?pid=35145d979&amp;color=0,0,0&amp;vtp=1&amp;bbb=1"/>
          <p:cNvSpPr/>
          <p:nvPr/>
        </p:nvSpPr>
        <p:spPr>
          <a:xfrm>
            <a:off x="722376" y="3266128"/>
            <a:ext cx="10753344"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67_1#dab1cd881.bracket?pid=35145d979&amp;color=0,0,0&amp;vpa=20&amp;vtp=1"/>
          <p:cNvSpPr/>
          <p:nvPr/>
        </p:nvSpPr>
        <p:spPr>
          <a:xfrm>
            <a:off x="1938401" y="3266128"/>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5_BD.66_4#dab1cd881?pid=35145d979&amp;color=0,0,0&amp;vtp=1&amp;bbb=1"/>
          <p:cNvSpPr/>
          <p:nvPr/>
        </p:nvSpPr>
        <p:spPr>
          <a:xfrm>
            <a:off x="722376" y="372472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①人大代表积极行使监督权，做人民利益的代言人</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人民代表大会制度保证了国家机关协调高效运转</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区人大积极行使立法权和决定权，解决群众的急难愁盼问题</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全过程人民民主是最真实的民主</a:t>
            </a:r>
            <a:endParaRPr lang="en-US" altLang="zh-CN" sz="2000" dirty="0"/>
          </a:p>
        </p:txBody>
      </p:sp>
      <p:sp>
        <p:nvSpPr>
          <p:cNvPr id="7" name="QC_5_BD.66_5#dab1cd881.choices?pid=35145d979&amp;color=0,0,0&amp;vtp=1&amp;bbb=1"/>
          <p:cNvSpPr/>
          <p:nvPr/>
        </p:nvSpPr>
        <p:spPr>
          <a:xfrm>
            <a:off x="722376" y="556063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4_1#13e2d0e0d?pid=3c292ffee&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[浙江五湖联盟2025高一联考·改编]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某省人大修订了《某省环境保护条例</a:t>
            </a:r>
            <a:r>
              <a:rPr lang="en-US" altLang="zh-CN" sz="2000" b="0" i="0">
                <a:solidFill>
                  <a:srgbClr val="000000"/>
                </a:solidFill>
                <a:latin typeface="微软雅黑" pitchFamily="34" charset="0"/>
                <a:ea typeface="微软雅黑" pitchFamily="34" charset="-122"/>
                <a:cs typeface="微软雅黑" pitchFamily="34" charset="-120"/>
              </a:rPr>
              <a:t>》，进一步明确了企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业的环保责任</a:t>
            </a:r>
            <a:r>
              <a:rPr lang="en-US" altLang="zh-CN" sz="2000" b="0" i="0" dirty="0">
                <a:solidFill>
                  <a:srgbClr val="000000"/>
                </a:solidFill>
                <a:latin typeface="微软雅黑" pitchFamily="34" charset="0"/>
                <a:ea typeface="微软雅黑" pitchFamily="34" charset="-122"/>
                <a:cs typeface="微软雅黑" pitchFamily="34" charset="-120"/>
              </a:rPr>
              <a:t>，加大了对污染环境行为的惩处力度；人大常委会专门成立检查小组</a:t>
            </a:r>
            <a:r>
              <a:rPr lang="en-US" altLang="zh-CN" sz="2000" b="0" i="0">
                <a:solidFill>
                  <a:srgbClr val="000000"/>
                </a:solidFill>
                <a:latin typeface="微软雅黑" pitchFamily="34" charset="0"/>
                <a:ea typeface="微软雅黑" pitchFamily="34" charset="-122"/>
                <a:cs typeface="微软雅黑" pitchFamily="34" charset="-120"/>
              </a:rPr>
              <a:t>，对省内多个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城市的环保政策落实情况进行实地调研</a:t>
            </a:r>
            <a:r>
              <a:rPr lang="en-US" altLang="zh-CN" sz="2000" b="0" i="0" dirty="0">
                <a:solidFill>
                  <a:srgbClr val="000000"/>
                </a:solidFill>
                <a:latin typeface="微软雅黑" pitchFamily="34" charset="0"/>
                <a:ea typeface="微软雅黑" pitchFamily="34" charset="-122"/>
                <a:cs typeface="微软雅黑" pitchFamily="34" charset="-120"/>
              </a:rPr>
              <a:t>，听取政府部门的环保工作汇报</a:t>
            </a:r>
            <a:r>
              <a:rPr lang="en-US" altLang="zh-CN" sz="2000" b="0" i="0">
                <a:solidFill>
                  <a:srgbClr val="000000"/>
                </a:solidFill>
                <a:latin typeface="微软雅黑" pitchFamily="34" charset="0"/>
                <a:ea typeface="微软雅黑" pitchFamily="34" charset="-122"/>
                <a:cs typeface="微软雅黑" pitchFamily="34" charset="-120"/>
              </a:rPr>
              <a:t>；人大还审议并通过了全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省未来五年的环境保护规划</a:t>
            </a:r>
            <a:r>
              <a:rPr lang="en-US" altLang="zh-CN" sz="2000" b="0" i="0" dirty="0">
                <a:solidFill>
                  <a:srgbClr val="000000"/>
                </a:solidFill>
                <a:latin typeface="微软雅黑" pitchFamily="34" charset="0"/>
                <a:ea typeface="微软雅黑" pitchFamily="34" charset="-122"/>
                <a:cs typeface="微软雅黑" pitchFamily="34" charset="-120"/>
              </a:rPr>
              <a:t>，为全省的环保工作指明了方向</a:t>
            </a:r>
            <a:r>
              <a:rPr lang="en-US" altLang="zh-CN" sz="2000" b="0" i="0">
                <a:solidFill>
                  <a:srgbClr val="000000"/>
                </a:solidFill>
                <a:latin typeface="微软雅黑" pitchFamily="34" charset="0"/>
                <a:ea typeface="微软雅黑" pitchFamily="34" charset="-122"/>
                <a:cs typeface="微软雅黑" pitchFamily="34" charset="-120"/>
              </a:rPr>
              <a:t>。该省人大及常委会为保护环境</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13e2d0e0d.bracket?pid=3c292ffee&amp;color=0,0,0&amp;vpa=2&amp;vtp=1"/>
          <p:cNvSpPr/>
          <p:nvPr/>
        </p:nvSpPr>
        <p:spPr>
          <a:xfrm>
            <a:off x="922401" y="27817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4_2#13e2d0e0d?pid=3c292ffee&amp;color=0,0,0&amp;vtp=1&amp;bbb=1"/>
          <p:cNvSpPr/>
          <p:nvPr/>
        </p:nvSpPr>
        <p:spPr>
          <a:xfrm>
            <a:off x="722376" y="32484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①行使执法权，修订环境保护条例并惩罚污染行为</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行使决定权，审议通过全省未来五年环境保护规划</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行使监督权，通过检查督促政府落实环保政策</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听取政府的工作汇报，履行最高国家权力机关的职能</a:t>
            </a:r>
            <a:endParaRPr lang="en-US" altLang="zh-CN" sz="2000" dirty="0"/>
          </a:p>
        </p:txBody>
      </p:sp>
      <p:sp>
        <p:nvSpPr>
          <p:cNvPr id="5" name="QC_6_BD.4_3#13e2d0e0d.choices?pid=3c292ffee&amp;color=0,0,0&amp;vtp=1&amp;bbb=1"/>
          <p:cNvSpPr/>
          <p:nvPr/>
        </p:nvSpPr>
        <p:spPr>
          <a:xfrm>
            <a:off x="722376" y="50843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5_AS.68_1#dab1cd881?vop=1&amp;pid=35145d979&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本题考查人民代表大会制度。围绕某村路灯安装问题，该区人大代表认真履职、</a:t>
            </a:r>
            <a:r>
              <a:rPr lang="en-US" altLang="zh-CN" sz="2000" b="0" i="0">
                <a:solidFill>
                  <a:srgbClr val="000000"/>
                </a:solidFill>
                <a:latin typeface="微软雅黑" pitchFamily="34" charset="0"/>
                <a:ea typeface="微软雅黑" pitchFamily="34" charset="-122"/>
                <a:cs typeface="微软雅黑" pitchFamily="34" charset="-120"/>
              </a:rPr>
              <a:t>收集意见、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反映人民诉求并付诸行动</a:t>
            </a:r>
            <a:r>
              <a:rPr lang="en-US" altLang="zh-CN" sz="2000" b="0" i="0" dirty="0">
                <a:solidFill>
                  <a:srgbClr val="000000"/>
                </a:solidFill>
                <a:latin typeface="微软雅黑" pitchFamily="34" charset="0"/>
                <a:ea typeface="微软雅黑" pitchFamily="34" charset="-122"/>
                <a:cs typeface="微软雅黑" pitchFamily="34" charset="-120"/>
              </a:rPr>
              <a:t>，使该村实现了主要道路路灯全覆盖</a:t>
            </a:r>
            <a:r>
              <a:rPr lang="en-US" altLang="zh-CN" sz="2000" b="0" i="0">
                <a:solidFill>
                  <a:srgbClr val="000000"/>
                </a:solidFill>
                <a:latin typeface="微软雅黑" pitchFamily="34" charset="0"/>
                <a:ea typeface="微软雅黑" pitchFamily="34" charset="-122"/>
                <a:cs typeface="微软雅黑" pitchFamily="34" charset="-120"/>
              </a:rPr>
              <a:t>，体现了全过程人民民主有完整的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制度程序和参与实践</a:t>
            </a:r>
            <a:r>
              <a:rPr lang="en-US" altLang="zh-CN" sz="2000" b="0" i="0" dirty="0">
                <a:solidFill>
                  <a:srgbClr val="000000"/>
                </a:solidFill>
                <a:latin typeface="微软雅黑" pitchFamily="34" charset="0"/>
                <a:ea typeface="微软雅黑" pitchFamily="34" charset="-122"/>
                <a:cs typeface="微软雅黑" pitchFamily="34" charset="-120"/>
              </a:rPr>
              <a:t>，是最真实的民主</a:t>
            </a:r>
            <a:r>
              <a:rPr lang="en-US" altLang="zh-CN" sz="2000" b="0" i="0">
                <a:solidFill>
                  <a:srgbClr val="000000"/>
                </a:solidFill>
                <a:latin typeface="微软雅黑" pitchFamily="34" charset="0"/>
                <a:ea typeface="微软雅黑" pitchFamily="34" charset="-122"/>
                <a:cs typeface="微软雅黑" pitchFamily="34" charset="-120"/>
              </a:rPr>
              <a:t>；也体现了人民代表大会制度保证了国家机关协调高效运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转</a:t>
            </a:r>
            <a:r>
              <a:rPr lang="en-US" altLang="zh-CN" sz="2000" b="0" i="0" dirty="0">
                <a:solidFill>
                  <a:srgbClr val="000000"/>
                </a:solidFill>
                <a:latin typeface="微软雅黑" pitchFamily="34" charset="0"/>
                <a:ea typeface="微软雅黑" pitchFamily="34" charset="-122"/>
                <a:cs typeface="微软雅黑" pitchFamily="34" charset="-120"/>
              </a:rPr>
              <a:t>，②④正确。人民代表大会行使监督权，①排除。材料体现的是人大代表坚持为人民服务</a:t>
            </a:r>
            <a:r>
              <a:rPr lang="en-US" altLang="zh-CN" sz="2000" b="0" i="0">
                <a:solidFill>
                  <a:srgbClr val="000000"/>
                </a:solidFill>
                <a:latin typeface="微软雅黑" pitchFamily="34" charset="0"/>
                <a:ea typeface="微软雅黑" pitchFamily="34" charset="-122"/>
                <a:cs typeface="微软雅黑" pitchFamily="34" charset="-120"/>
              </a:rPr>
              <a:t>，积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极履职</a:t>
            </a:r>
            <a:r>
              <a:rPr lang="en-US" altLang="zh-CN" sz="2000" b="0" i="0" dirty="0">
                <a:solidFill>
                  <a:srgbClr val="000000"/>
                </a:solidFill>
                <a:latin typeface="微软雅黑" pitchFamily="34" charset="0"/>
                <a:ea typeface="微软雅黑" pitchFamily="34" charset="-122"/>
                <a:cs typeface="微软雅黑" pitchFamily="34" charset="-120"/>
              </a:rPr>
              <a:t>，且区人大没有立法权，③排除。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5_BD.69_1#053820479?pid=35145d979&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[吉林通化梅河口五中2024高一月考]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在历城，“五级代表听民声”如火如荼；在平阴</a:t>
            </a:r>
            <a:r>
              <a:rPr lang="en-US" altLang="zh-CN" sz="2000" b="0" i="0">
                <a:solidFill>
                  <a:srgbClr val="000000"/>
                </a:solidFill>
                <a:latin typeface="微软雅黑" pitchFamily="34" charset="0"/>
                <a:ea typeface="微软雅黑" pitchFamily="34" charset="-122"/>
                <a:cs typeface="微软雅黑" pitchFamily="34" charset="-120"/>
              </a:rPr>
              <a:t>，“代表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在倾听</a:t>
            </a:r>
            <a:r>
              <a:rPr lang="en-US" altLang="zh-CN" sz="2000" b="0" i="0" dirty="0">
                <a:solidFill>
                  <a:srgbClr val="000000"/>
                </a:solidFill>
                <a:latin typeface="微软雅黑" pitchFamily="34" charset="0"/>
                <a:ea typeface="微软雅黑" pitchFamily="34" charset="-122"/>
                <a:cs typeface="微软雅黑" pitchFamily="34" charset="-120"/>
              </a:rPr>
              <a:t>”广泛利用“数字赋能”；在历下，代表“网”上报到，“格”中履职</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近年来</a:t>
            </a:r>
            <a:r>
              <a:rPr lang="en-US" altLang="zh-CN" sz="2000" b="0" i="0">
                <a:solidFill>
                  <a:srgbClr val="000000"/>
                </a:solidFill>
                <a:latin typeface="微软雅黑" pitchFamily="34" charset="0"/>
                <a:ea typeface="微软雅黑" pitchFamily="34" charset="-122"/>
                <a:cs typeface="微软雅黑" pitchFamily="34" charset="-120"/>
              </a:rPr>
              <a:t>，山东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省济南市创新代表联系群众机制</a:t>
            </a:r>
            <a:r>
              <a:rPr lang="en-US" altLang="zh-CN" sz="2000" b="0" i="0" dirty="0">
                <a:solidFill>
                  <a:srgbClr val="000000"/>
                </a:solidFill>
                <a:latin typeface="微软雅黑" pitchFamily="34" charset="0"/>
                <a:ea typeface="微软雅黑" pitchFamily="34" charset="-122"/>
                <a:cs typeface="微软雅黑" pitchFamily="34" charset="-120"/>
              </a:rPr>
              <a:t>，让人大代表充分发挥自身特长和职业优势</a:t>
            </a:r>
            <a:r>
              <a:rPr lang="en-US" altLang="zh-CN" sz="2000" b="0" i="0">
                <a:solidFill>
                  <a:srgbClr val="000000"/>
                </a:solidFill>
                <a:latin typeface="微软雅黑" pitchFamily="34" charset="0"/>
                <a:ea typeface="微软雅黑" pitchFamily="34" charset="-122"/>
                <a:cs typeface="微软雅黑" pitchFamily="34" charset="-120"/>
              </a:rPr>
              <a:t>，让人民群众参与社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会管理</a:t>
            </a:r>
            <a:r>
              <a:rPr lang="en-US" altLang="zh-CN" sz="2000" b="0" i="0" dirty="0">
                <a:solidFill>
                  <a:srgbClr val="000000"/>
                </a:solidFill>
                <a:latin typeface="微软雅黑" pitchFamily="34" charset="0"/>
                <a:ea typeface="微软雅黑" pitchFamily="34" charset="-122"/>
                <a:cs typeface="微软雅黑" pitchFamily="34" charset="-120"/>
              </a:rPr>
              <a:t>“实”起来，着力解决医疗、住房、社会保障等大事小情，赢得群众称赞</a:t>
            </a:r>
            <a:r>
              <a:rPr lang="en-US" altLang="zh-CN" sz="2000" b="0" i="0">
                <a:solidFill>
                  <a:srgbClr val="000000"/>
                </a:solidFill>
                <a:latin typeface="微软雅黑" pitchFamily="34" charset="0"/>
                <a:ea typeface="微软雅黑" pitchFamily="34" charset="-122"/>
                <a:cs typeface="微软雅黑" pitchFamily="34" charset="-120"/>
              </a:rPr>
              <a:t>。济南市的做法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0_1#053820479.bracket?pid=35145d979&amp;color=0,0,0&amp;vpa=21&amp;vtp=1"/>
          <p:cNvSpPr/>
          <p:nvPr/>
        </p:nvSpPr>
        <p:spPr>
          <a:xfrm>
            <a:off x="922401" y="27817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69_2#053820479?pid=35145d979&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①发挥了人民代表大会制度优势，践行了全过程人民民主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提升了人大代表履职效能，增强了群众获得感和幸福感</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扩大了人大代表的履职范围，可以更好地体现选民意志</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维护了国家统一和民族团结，更好保障了人民当家作主</a:t>
            </a:r>
            <a:endParaRPr lang="en-US" altLang="zh-CN" sz="2000" dirty="0"/>
          </a:p>
        </p:txBody>
      </p:sp>
      <p:sp>
        <p:nvSpPr>
          <p:cNvPr id="5" name="QC_5_BD.69_3#053820479.choices?pid=35145d979&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5_AS.71_1#053820479?vop=1&amp;pid=35145d979&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本题考查人民代表大会制度的优越性。山东省济南市创新代表联系群众机制</a:t>
            </a:r>
            <a:r>
              <a:rPr lang="en-US" altLang="zh-CN" sz="2000" b="0" i="0">
                <a:solidFill>
                  <a:srgbClr val="000000"/>
                </a:solidFill>
                <a:latin typeface="微软雅黑" pitchFamily="34" charset="0"/>
                <a:ea typeface="微软雅黑" pitchFamily="34" charset="-122"/>
                <a:cs typeface="微软雅黑" pitchFamily="34" charset="-120"/>
              </a:rPr>
              <a:t>，让人大代表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充分发挥自身特长和职业优势</a:t>
            </a:r>
            <a:r>
              <a:rPr lang="en-US" altLang="zh-CN" sz="2000" b="0" i="0" dirty="0">
                <a:solidFill>
                  <a:srgbClr val="000000"/>
                </a:solidFill>
                <a:latin typeface="微软雅黑" pitchFamily="34" charset="0"/>
                <a:ea typeface="微软雅黑" pitchFamily="34" charset="-122"/>
                <a:cs typeface="微软雅黑" pitchFamily="34" charset="-120"/>
              </a:rPr>
              <a:t>，让人民群众参与社会管理“实”起来</a:t>
            </a:r>
            <a:r>
              <a:rPr lang="en-US" altLang="zh-CN" sz="2000" b="0" i="0">
                <a:solidFill>
                  <a:srgbClr val="000000"/>
                </a:solidFill>
                <a:latin typeface="微软雅黑" pitchFamily="34" charset="0"/>
                <a:ea typeface="微软雅黑" pitchFamily="34" charset="-122"/>
                <a:cs typeface="微软雅黑" pitchFamily="34" charset="-120"/>
              </a:rPr>
              <a:t>，发挥了人民代表大会制度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优势</a:t>
            </a:r>
            <a:r>
              <a:rPr lang="en-US" altLang="zh-CN" sz="2000" b="0" i="0" dirty="0">
                <a:solidFill>
                  <a:srgbClr val="000000"/>
                </a:solidFill>
                <a:latin typeface="微软雅黑" pitchFamily="34" charset="0"/>
                <a:ea typeface="微软雅黑" pitchFamily="34" charset="-122"/>
                <a:cs typeface="微软雅黑" pitchFamily="34" charset="-120"/>
              </a:rPr>
              <a:t>，践行了全过程人民民主，深刻反映了人大代表为人民，充分体现了人大代表“</a:t>
            </a:r>
            <a:r>
              <a:rPr lang="en-US" altLang="zh-CN" sz="2000" b="0" i="0">
                <a:solidFill>
                  <a:srgbClr val="000000"/>
                </a:solidFill>
                <a:latin typeface="微软雅黑" pitchFamily="34" charset="0"/>
                <a:ea typeface="微软雅黑" pitchFamily="34" charset="-122"/>
                <a:cs typeface="微软雅黑" pitchFamily="34" charset="-120"/>
              </a:rPr>
              <a:t>从群众中来，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到群众中去</a:t>
            </a:r>
            <a:r>
              <a:rPr lang="en-US" altLang="zh-CN" sz="2000" b="0" i="0" dirty="0">
                <a:solidFill>
                  <a:srgbClr val="000000"/>
                </a:solidFill>
                <a:latin typeface="微软雅黑" pitchFamily="34" charset="0"/>
                <a:ea typeface="微软雅黑" pitchFamily="34" charset="-122"/>
                <a:cs typeface="微软雅黑" pitchFamily="34" charset="-120"/>
              </a:rPr>
              <a:t>”的政治要求，提升了人大代表履职效能，增强了群众获得感和幸福感，①②</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材料中的做法并没有扩大人大代表的履职范围</a:t>
            </a:r>
            <a:r>
              <a:rPr lang="en-US" altLang="zh-CN" sz="2000" b="0" i="0" dirty="0">
                <a:solidFill>
                  <a:srgbClr val="000000"/>
                </a:solidFill>
                <a:latin typeface="微软雅黑" pitchFamily="34" charset="0"/>
                <a:ea typeface="微软雅黑" pitchFamily="34" charset="-122"/>
                <a:cs typeface="微软雅黑" pitchFamily="34" charset="-120"/>
              </a:rPr>
              <a:t>，并且人大代表的权利与义务都是法律规定的</a:t>
            </a:r>
            <a:r>
              <a:rPr lang="en-US" altLang="zh-CN" sz="2000" b="0" i="0">
                <a:solidFill>
                  <a:srgbClr val="000000"/>
                </a:solidFill>
                <a:latin typeface="微软雅黑" pitchFamily="34" charset="0"/>
                <a:ea typeface="微软雅黑" pitchFamily="34" charset="-122"/>
                <a:cs typeface="微软雅黑" pitchFamily="34" charset="-120"/>
              </a:rPr>
              <a:t>，不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能随意扩大或缩小</a:t>
            </a:r>
            <a:r>
              <a:rPr lang="en-US" altLang="zh-CN" sz="2000" b="0" i="0" dirty="0">
                <a:solidFill>
                  <a:srgbClr val="000000"/>
                </a:solidFill>
                <a:latin typeface="微软雅黑" pitchFamily="34" charset="0"/>
                <a:ea typeface="微软雅黑" pitchFamily="34" charset="-122"/>
                <a:cs typeface="微软雅黑" pitchFamily="34" charset="-120"/>
              </a:rPr>
              <a:t>，③排除；材料未涉及维护国家统一和民族团结，④排除。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O_5_BD.72_1#4c0041af8?pid=35145d979&amp;color=0,0,0&amp;vtp=1&amp;bt=1&amp;bbb=1&amp;hb=1"/>
          <p:cNvSpPr/>
          <p:nvPr/>
        </p:nvSpPr>
        <p:spPr>
          <a:xfrm>
            <a:off x="722376" y="972000"/>
            <a:ext cx="10753344" cy="541870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[湖北十堰2025高一期末]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阅读材料，完成下列要求。（12分）</a:t>
            </a:r>
            <a:endParaRPr lang="en-US" altLang="zh-CN" sz="2000" dirty="0"/>
          </a:p>
          <a:p>
            <a:pPr latinLnBrk="1">
              <a:lnSpc>
                <a:spcPts val="36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编纂生态环境法典是党中央部署的重大政治任务和立法任务</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党的二十届三中全会明确提出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编纂生态环境法典</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6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全国人大常委会高度重视生态环境法典编纂工作</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将编纂生态环境法典列入十四届全国人大</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常委会立法规划和</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年度立法工作计划</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成立了法典编纂领导小组和有关方面同志组成的工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作专班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一年多来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工作专班在常委会党组和法典编纂领导小组的领导下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扎实开展法典编纂工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经反复研究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广泛征求意见和修改完善后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形成了生态环境法典草案</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法典编纂转变以往以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单一生态要素为保护目标的立法思路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突出系统保护理念</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聚焦与生态环境保护密切相关的绿色</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低碳发展重要环节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重要领域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建立健全相关法律制度</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十四届全国人大常委会第十五次会议对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中华人民共和国生态环境法典</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草案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进行了审议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并公开征求社会公众意见</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，运用《政治与法治》的知识</a:t>
            </a:r>
            <a:r>
              <a:rPr lang="en-US" altLang="zh-CN" sz="2000" b="0" i="0">
                <a:solidFill>
                  <a:srgbClr val="000000"/>
                </a:solidFill>
                <a:latin typeface="微软雅黑" pitchFamily="34" charset="0"/>
                <a:ea typeface="微软雅黑" pitchFamily="34" charset="-122"/>
                <a:cs typeface="微软雅黑" pitchFamily="34" charset="-120"/>
              </a:rPr>
              <a:t>，分析我国编纂生态环境法典所彰显的人民代表大会制度</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的优势</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O_5_AN.73_1#4c0041af8?vop=1&amp;pid=35145d979&amp;color=0,0,0&amp;vtp=1&amp;bt=1&amp;bbb=1&amp;hb=1"/>
          <p:cNvSpPr/>
          <p:nvPr/>
        </p:nvSpPr>
        <p:spPr>
          <a:xfrm>
            <a:off x="722376" y="972000"/>
            <a:ext cx="10753344" cy="3599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①全国人大常委会贯彻落实党中央重大决策部署</a:t>
            </a:r>
            <a:r>
              <a:rPr lang="en-US" altLang="zh-CN" sz="2000" b="1" i="0">
                <a:solidFill>
                  <a:srgbClr val="00B050"/>
                </a:solidFill>
                <a:latin typeface="微软雅黑" pitchFamily="34" charset="0"/>
                <a:ea typeface="微软雅黑" pitchFamily="34" charset="-122"/>
                <a:cs typeface="微软雅黑" pitchFamily="34" charset="-120"/>
              </a:rPr>
              <a:t>，通过人民代表大会制度把党的主张上升</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为国家意志</a:t>
            </a:r>
            <a:r>
              <a:rPr lang="en-US" altLang="zh-CN" sz="2000" b="1" i="0" dirty="0">
                <a:solidFill>
                  <a:srgbClr val="00B050"/>
                </a:solidFill>
                <a:latin typeface="微软雅黑" pitchFamily="34" charset="0"/>
                <a:ea typeface="微软雅黑" pitchFamily="34" charset="-122"/>
                <a:cs typeface="微软雅黑" pitchFamily="34" charset="-120"/>
              </a:rPr>
              <a:t>，彰显了人民代表大会制度具有坚持中国共产党领导</a:t>
            </a:r>
            <a:r>
              <a:rPr lang="en-US" altLang="zh-CN" sz="2000" b="1" i="0">
                <a:solidFill>
                  <a:srgbClr val="00B050"/>
                </a:solidFill>
                <a:latin typeface="微软雅黑" pitchFamily="34" charset="0"/>
                <a:ea typeface="微软雅黑" pitchFamily="34" charset="-122"/>
                <a:cs typeface="微软雅黑" pitchFamily="34" charset="-120"/>
              </a:rPr>
              <a:t>、保证党领导人民依法有效治理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国家的显著优势</a:t>
            </a:r>
            <a:r>
              <a:rPr lang="en-US" altLang="zh-CN" sz="2000" b="1" i="0" dirty="0">
                <a:solidFill>
                  <a:srgbClr val="00B050"/>
                </a:solidFill>
                <a:latin typeface="微软雅黑" pitchFamily="34" charset="0"/>
                <a:ea typeface="微软雅黑" pitchFamily="34" charset="-122"/>
                <a:cs typeface="微软雅黑" pitchFamily="34" charset="-120"/>
              </a:rPr>
              <a:t>。（3分）②立法工作专班经过民主程序形成生态环境法典草案</a:t>
            </a:r>
            <a:r>
              <a:rPr lang="en-US" altLang="zh-CN" sz="2000" b="1" i="0">
                <a:solidFill>
                  <a:srgbClr val="00B050"/>
                </a:solidFill>
                <a:latin typeface="微软雅黑" pitchFamily="34" charset="0"/>
                <a:ea typeface="微软雅黑" pitchFamily="34" charset="-122"/>
                <a:cs typeface="微软雅黑" pitchFamily="34" charset="-120"/>
              </a:rPr>
              <a:t>，全国人大常委</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会审议该草案</a:t>
            </a:r>
            <a:r>
              <a:rPr lang="en-US" altLang="zh-CN" sz="2000" b="1" i="0" dirty="0">
                <a:solidFill>
                  <a:srgbClr val="00B050"/>
                </a:solidFill>
                <a:latin typeface="微软雅黑" pitchFamily="34" charset="0"/>
                <a:ea typeface="微软雅黑" pitchFamily="34" charset="-122"/>
                <a:cs typeface="微软雅黑" pitchFamily="34" charset="-120"/>
              </a:rPr>
              <a:t>，彰显了人民代表大会制度具有贯彻民主集中制的显著优势。（3分）</a:t>
            </a:r>
            <a:r>
              <a:rPr lang="en-US" altLang="zh-CN" sz="2000" b="1" i="0">
                <a:solidFill>
                  <a:srgbClr val="00B050"/>
                </a:solidFill>
                <a:latin typeface="微软雅黑" pitchFamily="34" charset="0"/>
                <a:ea typeface="微软雅黑" pitchFamily="34" charset="-122"/>
                <a:cs typeface="微软雅黑" pitchFamily="34" charset="-120"/>
              </a:rPr>
              <a:t>③全国人大</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常委会坚持民主立法</a:t>
            </a:r>
            <a:r>
              <a:rPr lang="en-US" altLang="zh-CN" sz="2000" b="1" i="0" dirty="0">
                <a:solidFill>
                  <a:srgbClr val="00B050"/>
                </a:solidFill>
                <a:latin typeface="微软雅黑" pitchFamily="34" charset="0"/>
                <a:ea typeface="微软雅黑" pitchFamily="34" charset="-122"/>
                <a:cs typeface="微软雅黑" pitchFamily="34" charset="-120"/>
              </a:rPr>
              <a:t>，对外公开征求生态环境法典草案意见，使立法反映人民意愿</a:t>
            </a:r>
            <a:r>
              <a:rPr lang="en-US" altLang="zh-CN" sz="2000" b="1" i="0">
                <a:solidFill>
                  <a:srgbClr val="00B050"/>
                </a:solidFill>
                <a:latin typeface="微软雅黑" pitchFamily="34" charset="0"/>
                <a:ea typeface="微软雅黑" pitchFamily="34" charset="-122"/>
                <a:cs typeface="微软雅黑" pitchFamily="34" charset="-120"/>
              </a:rPr>
              <a:t>，彰显了人民</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代表大会制度具有践行全过程人民民主</a:t>
            </a:r>
            <a:r>
              <a:rPr lang="en-US" altLang="zh-CN" sz="2000" b="1" i="0" dirty="0">
                <a:solidFill>
                  <a:srgbClr val="00B050"/>
                </a:solidFill>
                <a:latin typeface="微软雅黑" pitchFamily="34" charset="0"/>
                <a:ea typeface="微软雅黑" pitchFamily="34" charset="-122"/>
                <a:cs typeface="微软雅黑" pitchFamily="34" charset="-120"/>
              </a:rPr>
              <a:t>、保障人民当家作主的显著优势。（3分）</a:t>
            </a:r>
            <a:r>
              <a:rPr lang="en-US" altLang="zh-CN" sz="2000" b="1" i="0">
                <a:solidFill>
                  <a:srgbClr val="00B050"/>
                </a:solidFill>
                <a:latin typeface="微软雅黑" pitchFamily="34" charset="0"/>
                <a:ea typeface="微软雅黑" pitchFamily="34" charset="-122"/>
                <a:cs typeface="微软雅黑" pitchFamily="34" charset="-120"/>
              </a:rPr>
              <a:t>④编纂生态环</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境法典</a:t>
            </a:r>
            <a:r>
              <a:rPr lang="en-US" altLang="zh-CN" sz="2000" b="1" i="0" dirty="0">
                <a:solidFill>
                  <a:srgbClr val="00B050"/>
                </a:solidFill>
                <a:latin typeface="微软雅黑" pitchFamily="34" charset="0"/>
                <a:ea typeface="微软雅黑" pitchFamily="34" charset="-122"/>
                <a:cs typeface="微软雅黑" pitchFamily="34" charset="-120"/>
              </a:rPr>
              <a:t>，建立健全相关法律制度，提高生态环境治理的系统性</a:t>
            </a:r>
            <a:r>
              <a:rPr lang="en-US" altLang="zh-CN" sz="2000" b="1" i="0">
                <a:solidFill>
                  <a:srgbClr val="00B050"/>
                </a:solidFill>
                <a:latin typeface="微软雅黑" pitchFamily="34" charset="0"/>
                <a:ea typeface="微软雅黑" pitchFamily="34" charset="-122"/>
                <a:cs typeface="微软雅黑" pitchFamily="34" charset="-120"/>
              </a:rPr>
              <a:t>，彰显了人民代表大会制度具有保</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障全面依法治国</a:t>
            </a:r>
            <a:r>
              <a:rPr lang="en-US" altLang="zh-CN" sz="2000" b="1" i="0" dirty="0">
                <a:solidFill>
                  <a:srgbClr val="00B050"/>
                </a:solidFill>
                <a:latin typeface="微软雅黑" pitchFamily="34" charset="0"/>
                <a:ea typeface="微软雅黑" pitchFamily="34" charset="-122"/>
                <a:cs typeface="微软雅黑" pitchFamily="34" charset="-120"/>
              </a:rPr>
              <a:t>、实现国家工作法治化的显著优势。（3分）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O_5_AS.74_1#4c0041af8?vop=1&amp;pid=35145d979&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本题考查人民代表大会制度的特色和优势。关键信息①</a:t>
            </a:r>
            <a:r>
              <a:rPr lang="en-US" altLang="zh-CN" sz="2000" b="0" i="0">
                <a:solidFill>
                  <a:srgbClr val="000000"/>
                </a:solidFill>
                <a:latin typeface="微软雅黑" pitchFamily="34" charset="0"/>
                <a:ea typeface="微软雅黑" pitchFamily="34" charset="-122"/>
                <a:cs typeface="微软雅黑" pitchFamily="34" charset="-120"/>
              </a:rPr>
              <a:t>：编纂生态环境法典是党中央部署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的重大政治任务和立法任务</a:t>
            </a:r>
            <a:r>
              <a:rPr lang="en-US" altLang="zh-CN" sz="2000" b="0" i="0" dirty="0">
                <a:solidFill>
                  <a:srgbClr val="000000"/>
                </a:solidFill>
                <a:latin typeface="微软雅黑" pitchFamily="34" charset="0"/>
                <a:ea typeface="微软雅黑" pitchFamily="34" charset="-122"/>
                <a:cs typeface="微软雅黑" pitchFamily="34" charset="-120"/>
              </a:rPr>
              <a:t>。党的二十届三中全会明确提出“编纂生态环境法典</a:t>
            </a:r>
            <a:r>
              <a:rPr lang="en-US" altLang="zh-CN" sz="2000" b="0" i="0">
                <a:solidFill>
                  <a:srgbClr val="000000"/>
                </a:solidFill>
                <a:latin typeface="微软雅黑" pitchFamily="34" charset="0"/>
                <a:ea typeface="微软雅黑" pitchFamily="34" charset="-122"/>
                <a:cs typeface="微软雅黑" pitchFamily="34" charset="-120"/>
              </a:rPr>
              <a:t>”，全国人大常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委会贯彻落实党中央重大决策部署</a:t>
            </a:r>
            <a:r>
              <a:rPr lang="en-US" altLang="zh-CN" sz="2000" b="0" i="0" dirty="0">
                <a:solidFill>
                  <a:srgbClr val="000000"/>
                </a:solidFill>
                <a:latin typeface="微软雅黑" pitchFamily="34" charset="0"/>
                <a:ea typeface="微软雅黑" pitchFamily="34" charset="-122"/>
                <a:cs typeface="微软雅黑" pitchFamily="34" charset="-120"/>
              </a:rPr>
              <a:t>→具有坚持中国共产党领导</a:t>
            </a:r>
            <a:r>
              <a:rPr lang="en-US" altLang="zh-CN" sz="2000" b="0" i="0">
                <a:solidFill>
                  <a:srgbClr val="000000"/>
                </a:solidFill>
                <a:latin typeface="微软雅黑" pitchFamily="34" charset="0"/>
                <a:ea typeface="微软雅黑" pitchFamily="34" charset="-122"/>
                <a:cs typeface="微软雅黑" pitchFamily="34" charset="-120"/>
              </a:rPr>
              <a:t>、保证党领导人民依法有效治理国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家的显著优势</a:t>
            </a:r>
            <a:r>
              <a:rPr lang="en-US" altLang="zh-CN" sz="2000" b="0" i="0" dirty="0">
                <a:solidFill>
                  <a:srgbClr val="000000"/>
                </a:solidFill>
                <a:latin typeface="微软雅黑" pitchFamily="34" charset="0"/>
                <a:ea typeface="微软雅黑" pitchFamily="34" charset="-122"/>
                <a:cs typeface="微软雅黑" pitchFamily="34" charset="-120"/>
              </a:rPr>
              <a:t>。关键信息②：成立了法典编纂领导小组和有关方面同志组成的工作专班</a:t>
            </a:r>
            <a:r>
              <a:rPr lang="en-US" altLang="zh-CN" sz="2000" b="0" i="0">
                <a:solidFill>
                  <a:srgbClr val="000000"/>
                </a:solidFill>
                <a:latin typeface="微软雅黑" pitchFamily="34" charset="0"/>
                <a:ea typeface="微软雅黑" pitchFamily="34" charset="-122"/>
                <a:cs typeface="微软雅黑" pitchFamily="34" charset="-120"/>
              </a:rPr>
              <a:t>。扎实开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展法典编纂工作</a:t>
            </a:r>
            <a:r>
              <a:rPr lang="en-US" altLang="zh-CN" sz="2000" b="0" i="0" dirty="0">
                <a:solidFill>
                  <a:srgbClr val="000000"/>
                </a:solidFill>
                <a:latin typeface="微软雅黑" pitchFamily="34" charset="0"/>
                <a:ea typeface="微软雅黑" pitchFamily="34" charset="-122"/>
                <a:cs typeface="微软雅黑" pitchFamily="34" charset="-120"/>
              </a:rPr>
              <a:t>，征求意见，形成了生态环境法典草案→具有贯彻民主集中制的显著优势</a:t>
            </a:r>
            <a:r>
              <a:rPr lang="en-US" altLang="zh-CN" sz="2000" b="0" i="0">
                <a:solidFill>
                  <a:srgbClr val="000000"/>
                </a:solidFill>
                <a:latin typeface="微软雅黑" pitchFamily="34" charset="0"/>
                <a:ea typeface="微软雅黑" pitchFamily="34" charset="-122"/>
                <a:cs typeface="微软雅黑" pitchFamily="34" charset="-120"/>
              </a:rPr>
              <a:t>。关键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信息</a:t>
            </a:r>
            <a:r>
              <a:rPr lang="en-US" altLang="zh-CN" sz="2000" b="0" i="0" dirty="0">
                <a:solidFill>
                  <a:srgbClr val="000000"/>
                </a:solidFill>
                <a:latin typeface="微软雅黑" pitchFamily="34" charset="0"/>
                <a:ea typeface="微软雅黑" pitchFamily="34" charset="-122"/>
                <a:cs typeface="微软雅黑" pitchFamily="34" charset="-120"/>
              </a:rPr>
              <a:t>③：公开征求社会公众意见→具有践行全过程人民民主、保障人民当家作主的显著优势</a:t>
            </a:r>
            <a:r>
              <a:rPr lang="en-US" altLang="zh-CN" sz="2000" b="0" i="0">
                <a:solidFill>
                  <a:srgbClr val="000000"/>
                </a:solidFill>
                <a:latin typeface="微软雅黑" pitchFamily="34" charset="0"/>
                <a:ea typeface="微软雅黑" pitchFamily="34" charset="-122"/>
                <a:cs typeface="微软雅黑" pitchFamily="34" charset="-120"/>
              </a:rPr>
              <a:t>。关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键信息</a:t>
            </a:r>
            <a:r>
              <a:rPr lang="en-US" altLang="zh-CN" sz="2000" b="0" i="0" dirty="0">
                <a:solidFill>
                  <a:srgbClr val="000000"/>
                </a:solidFill>
                <a:latin typeface="微软雅黑" pitchFamily="34" charset="0"/>
                <a:ea typeface="微软雅黑" pitchFamily="34" charset="-122"/>
                <a:cs typeface="微软雅黑" pitchFamily="34" charset="-120"/>
              </a:rPr>
              <a:t>④：建立健全相关法律制度→具有保障全面依法治国、实现国家工作法治化的显著优势。</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C_4#9cae38c6a.fixed?pid=c0454e874&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5</a:t>
            </a:r>
            <a:endParaRPr lang="en-US" altLang="zh-CN" sz="7200" dirty="0"/>
          </a:p>
        </p:txBody>
      </p:sp>
      <p:sp>
        <p:nvSpPr>
          <p:cNvPr id="3" name="C_4#9cae38c6a.fixed?pid=c0454e87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第五课综合训练</a:t>
            </a:r>
            <a:endParaRPr lang="en-US" altLang="zh-CN" sz="4400" dirty="0"/>
          </a:p>
        </p:txBody>
      </p:sp>
      <p:pic>
        <p:nvPicPr>
          <p:cNvPr id="4" name="C_4#9cae38c6a.fixed?pid=c0454e87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9cae38c6a.fixed?pid=c0454e87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5_BD.75_1#542ca9e50?pid=9cae38c6a&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[湖北武汉重点中学联合体2024高一期中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民生实事项目人大代表票决制一般是指政府在广泛征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求人民群众意见建议的基础上</a:t>
            </a:r>
            <a:r>
              <a:rPr lang="en-US" altLang="zh-CN" sz="2000" b="0" i="0" dirty="0">
                <a:solidFill>
                  <a:srgbClr val="000000"/>
                </a:solidFill>
                <a:latin typeface="微软雅黑" pitchFamily="34" charset="0"/>
                <a:ea typeface="微软雅黑" pitchFamily="34" charset="-122"/>
                <a:cs typeface="微软雅黑" pitchFamily="34" charset="-120"/>
              </a:rPr>
              <a:t>，提出民生实事候选项目，报党委研究后</a:t>
            </a:r>
            <a:r>
              <a:rPr lang="en-US" altLang="zh-CN" sz="2000" b="0" i="0">
                <a:solidFill>
                  <a:srgbClr val="000000"/>
                </a:solidFill>
                <a:latin typeface="微软雅黑" pitchFamily="34" charset="0"/>
                <a:ea typeface="微软雅黑" pitchFamily="34" charset="-122"/>
                <a:cs typeface="微软雅黑" pitchFamily="34" charset="-120"/>
              </a:rPr>
              <a:t>，经本级人大代表在人民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代表大会会议期间以投票方式决定项目</a:t>
            </a:r>
            <a:r>
              <a:rPr lang="en-US" altLang="zh-CN" sz="2000" b="0" i="0" dirty="0">
                <a:solidFill>
                  <a:srgbClr val="000000"/>
                </a:solidFill>
                <a:latin typeface="微软雅黑" pitchFamily="34" charset="0"/>
                <a:ea typeface="微软雅黑" pitchFamily="34" charset="-122"/>
                <a:cs typeface="微软雅黑" pitchFamily="34" charset="-120"/>
              </a:rPr>
              <a:t>，再交本级人民政府组织实施，并接受人大常委会</a:t>
            </a:r>
            <a:r>
              <a:rPr lang="en-US" altLang="zh-CN" sz="2000" b="0" i="0">
                <a:solidFill>
                  <a:srgbClr val="000000"/>
                </a:solidFill>
                <a:latin typeface="微软雅黑" pitchFamily="34" charset="0"/>
                <a:ea typeface="微软雅黑" pitchFamily="34" charset="-122"/>
                <a:cs typeface="微软雅黑" pitchFamily="34" charset="-120"/>
              </a:rPr>
              <a:t>、人大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代表和人民群众监督</a:t>
            </a:r>
            <a:r>
              <a:rPr lang="en-US" altLang="zh-CN" sz="2000" b="0" i="0" dirty="0">
                <a:solidFill>
                  <a:srgbClr val="000000"/>
                </a:solidFill>
                <a:latin typeface="微软雅黑" pitchFamily="34" charset="0"/>
                <a:ea typeface="微软雅黑" pitchFamily="34" charset="-122"/>
                <a:cs typeface="微软雅黑" pitchFamily="34" charset="-120"/>
              </a:rPr>
              <a:t>。目前全国多地实施了重大民生实事项目人大代表票决制</a:t>
            </a:r>
            <a:r>
              <a:rPr lang="en-US" altLang="zh-CN" sz="2000" b="0" i="0">
                <a:solidFill>
                  <a:srgbClr val="000000"/>
                </a:solidFill>
                <a:latin typeface="微软雅黑" pitchFamily="34" charset="0"/>
                <a:ea typeface="微软雅黑" pitchFamily="34" charset="-122"/>
                <a:cs typeface="微软雅黑" pitchFamily="34" charset="-120"/>
              </a:rPr>
              <a:t>。这一做法反映了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6_1#542ca9e50.bracket?pid=9cae38c6a&amp;color=0,0,0&amp;vpa=22&amp;vtp=1"/>
          <p:cNvSpPr/>
          <p:nvPr/>
        </p:nvSpPr>
        <p:spPr>
          <a:xfrm>
            <a:off x="922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5_2#542ca9e50?pid=9cae38c6a&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①我国的政府工作要对人大负责，受人大监督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人大是我国的法律监督机关，对政府工作行使监督权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人大代表代表人民行使国家权力，决定地方重大民生项目</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我国发挥人民代表大会制度优势，推动决策民主化、科学化</a:t>
            </a:r>
            <a:endParaRPr lang="en-US" altLang="zh-CN" sz="2000" dirty="0"/>
          </a:p>
        </p:txBody>
      </p:sp>
      <p:sp>
        <p:nvSpPr>
          <p:cNvPr id="5" name="QC_5_BD.75_3#542ca9e50.choices?pid=9cae38c6a&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5_AS.77_1#542ca9e50?vop=1&amp;pid=9cae38c6a&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本题考查人大与其他国家机关的关系。政府提出民生实事候选项目</a:t>
            </a:r>
            <a:r>
              <a:rPr lang="en-US" altLang="zh-CN" sz="2000" b="0" i="0">
                <a:solidFill>
                  <a:srgbClr val="000000"/>
                </a:solidFill>
                <a:latin typeface="微软雅黑" pitchFamily="34" charset="0"/>
                <a:ea typeface="微软雅黑" pitchFamily="34" charset="-122"/>
                <a:cs typeface="微软雅黑" pitchFamily="34" charset="-120"/>
              </a:rPr>
              <a:t>，经本级人大代表在人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民代表大会会议期间以投票方式决定项目</a:t>
            </a:r>
            <a:r>
              <a:rPr lang="en-US" altLang="zh-CN" sz="2000" b="0" i="0" dirty="0">
                <a:solidFill>
                  <a:srgbClr val="000000"/>
                </a:solidFill>
                <a:latin typeface="微软雅黑" pitchFamily="34" charset="0"/>
                <a:ea typeface="微软雅黑" pitchFamily="34" charset="-122"/>
                <a:cs typeface="微软雅黑" pitchFamily="34" charset="-120"/>
              </a:rPr>
              <a:t>，再交本级人民政府组织实施，并接受人大常委会</a:t>
            </a:r>
            <a:r>
              <a:rPr lang="en-US" altLang="zh-CN" sz="2000" b="0" i="0">
                <a:solidFill>
                  <a:srgbClr val="000000"/>
                </a:solidFill>
                <a:latin typeface="微软雅黑" pitchFamily="34" charset="0"/>
                <a:ea typeface="微软雅黑" pitchFamily="34" charset="-122"/>
                <a:cs typeface="微软雅黑" pitchFamily="34" charset="-120"/>
              </a:rPr>
              <a:t>、人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大代表和人民群众监督</a:t>
            </a:r>
            <a:r>
              <a:rPr lang="en-US" altLang="zh-CN" sz="2000" b="0" i="0" dirty="0">
                <a:solidFill>
                  <a:srgbClr val="000000"/>
                </a:solidFill>
                <a:latin typeface="微软雅黑" pitchFamily="34" charset="0"/>
                <a:ea typeface="微软雅黑" pitchFamily="34" charset="-122"/>
                <a:cs typeface="微软雅黑" pitchFamily="34" charset="-120"/>
              </a:rPr>
              <a:t>，体现了我国的政府工作要对人大负责，受人大监督，①正确</a:t>
            </a:r>
            <a:r>
              <a:rPr lang="en-US" altLang="zh-CN" sz="2000" b="0" i="0">
                <a:solidFill>
                  <a:srgbClr val="000000"/>
                </a:solidFill>
                <a:latin typeface="微软雅黑" pitchFamily="34" charset="0"/>
                <a:ea typeface="微软雅黑" pitchFamily="34" charset="-122"/>
                <a:cs typeface="微软雅黑" pitchFamily="34" charset="-120"/>
              </a:rPr>
              <a:t>；票决制形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成了人大票决</a:t>
            </a:r>
            <a:r>
              <a:rPr lang="en-US" altLang="zh-CN" sz="2000" b="0" i="0" dirty="0">
                <a:solidFill>
                  <a:srgbClr val="000000"/>
                </a:solidFill>
                <a:latin typeface="微软雅黑" pitchFamily="34" charset="0"/>
                <a:ea typeface="微软雅黑" pitchFamily="34" charset="-122"/>
                <a:cs typeface="微软雅黑" pitchFamily="34" charset="-120"/>
              </a:rPr>
              <a:t>、政府执行、代表参与的模式，有利于发挥人民代表大会制度优势</a:t>
            </a:r>
            <a:r>
              <a:rPr lang="en-US" altLang="zh-CN" sz="2000" b="0" i="0">
                <a:solidFill>
                  <a:srgbClr val="000000"/>
                </a:solidFill>
                <a:latin typeface="微软雅黑" pitchFamily="34" charset="0"/>
                <a:ea typeface="微软雅黑" pitchFamily="34" charset="-122"/>
                <a:cs typeface="微软雅黑" pitchFamily="34" charset="-120"/>
              </a:rPr>
              <a:t>，推动决策民主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a:t>
            </a:r>
            <a:r>
              <a:rPr lang="en-US" altLang="zh-CN" sz="2000" b="0" i="0" dirty="0">
                <a:solidFill>
                  <a:srgbClr val="000000"/>
                </a:solidFill>
                <a:latin typeface="微软雅黑" pitchFamily="34" charset="0"/>
                <a:ea typeface="微软雅黑" pitchFamily="34" charset="-122"/>
                <a:cs typeface="微软雅黑" pitchFamily="34" charset="-120"/>
              </a:rPr>
              <a:t>、科学化，④正确；我国的法律监督机关是人民检察院，②错误</a:t>
            </a:r>
            <a:r>
              <a:rPr lang="en-US" altLang="zh-CN" sz="2000" b="0" i="0">
                <a:solidFill>
                  <a:srgbClr val="000000"/>
                </a:solidFill>
                <a:latin typeface="微软雅黑" pitchFamily="34" charset="0"/>
                <a:ea typeface="微软雅黑" pitchFamily="34" charset="-122"/>
                <a:cs typeface="微软雅黑" pitchFamily="34" charset="-120"/>
              </a:rPr>
              <a:t>；广大人民通过民主选举选出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人大代表</a:t>
            </a:r>
            <a:r>
              <a:rPr lang="en-US" altLang="zh-CN" sz="2000" b="0" i="0" dirty="0">
                <a:solidFill>
                  <a:srgbClr val="000000"/>
                </a:solidFill>
                <a:latin typeface="微软雅黑" pitchFamily="34" charset="0"/>
                <a:ea typeface="微软雅黑" pitchFamily="34" charset="-122"/>
                <a:cs typeface="微软雅黑" pitchFamily="34" charset="-120"/>
              </a:rPr>
              <a:t>，由他们组成各级国家权力机关，代表人民统一行使国家权力</a:t>
            </a:r>
            <a:r>
              <a:rPr lang="en-US" altLang="zh-CN" sz="2000" b="0" i="0">
                <a:solidFill>
                  <a:srgbClr val="000000"/>
                </a:solidFill>
                <a:latin typeface="微软雅黑" pitchFamily="34" charset="0"/>
                <a:ea typeface="微软雅黑" pitchFamily="34" charset="-122"/>
                <a:cs typeface="微软雅黑" pitchFamily="34" charset="-120"/>
              </a:rPr>
              <a:t>，决定全国和各级地方一</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切重大事务</a:t>
            </a: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5_AS.77_2#542ca9e50?vop=1&amp;pid=9cae38c6a&amp;color=0,0,0&amp;mp=1&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正确理解人大对其他国家机关的监督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人大同政府</a:t>
            </a:r>
            <a:r>
              <a:rPr lang="en-US" altLang="zh-CN" sz="2000" b="0" i="0" dirty="0">
                <a:solidFill>
                  <a:srgbClr val="000000"/>
                </a:solidFill>
                <a:latin typeface="微软雅黑" pitchFamily="34" charset="0"/>
                <a:ea typeface="微软雅黑" pitchFamily="34" charset="-122"/>
                <a:cs typeface="微软雅黑" pitchFamily="34" charset="-120"/>
              </a:rPr>
              <a:t>、监察委员会、人民法院、人民检察院之间的关系是监督与被监督</a:t>
            </a:r>
            <a:r>
              <a:rPr lang="en-US" altLang="zh-CN" sz="2000" b="0" i="0">
                <a:solidFill>
                  <a:srgbClr val="000000"/>
                </a:solidFill>
                <a:latin typeface="微软雅黑" pitchFamily="34" charset="0"/>
                <a:ea typeface="微软雅黑" pitchFamily="34" charset="-122"/>
                <a:cs typeface="微软雅黑" pitchFamily="34" charset="-120"/>
              </a:rPr>
              <a:t>、支持与被支持的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关系</a:t>
            </a:r>
            <a:r>
              <a:rPr lang="en-US" altLang="zh-CN" sz="2000" b="0" i="0" dirty="0">
                <a:solidFill>
                  <a:srgbClr val="000000"/>
                </a:solidFill>
                <a:latin typeface="微软雅黑" pitchFamily="34" charset="0"/>
                <a:ea typeface="微软雅黑" pitchFamily="34" charset="-122"/>
                <a:cs typeface="微软雅黑" pitchFamily="34" charset="-120"/>
              </a:rPr>
              <a:t>。这种监督既是一种制约，也是一种支持和促进，它可以使政府、监察委员会、</a:t>
            </a:r>
            <a:r>
              <a:rPr lang="en-US" altLang="zh-CN" sz="2000" b="0" i="0">
                <a:solidFill>
                  <a:srgbClr val="000000"/>
                </a:solidFill>
                <a:latin typeface="微软雅黑" pitchFamily="34" charset="0"/>
                <a:ea typeface="微软雅黑" pitchFamily="34" charset="-122"/>
                <a:cs typeface="微软雅黑" pitchFamily="34" charset="-120"/>
              </a:rPr>
              <a:t>人民法院、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人民检察院的工作以人大及其常委会为依靠</a:t>
            </a:r>
            <a:r>
              <a:rPr lang="en-US" altLang="zh-CN" sz="2000" b="0" i="0" dirty="0">
                <a:solidFill>
                  <a:srgbClr val="000000"/>
                </a:solidFill>
                <a:latin typeface="微软雅黑" pitchFamily="34" charset="0"/>
                <a:ea typeface="微软雅黑" pitchFamily="34" charset="-122"/>
                <a:cs typeface="微软雅黑" pitchFamily="34" charset="-120"/>
              </a:rPr>
              <a:t>，获得强有力的支持;又可以把政府、监察委员会</a:t>
            </a:r>
            <a:r>
              <a:rPr lang="en-US" altLang="zh-CN" sz="2000" b="0" i="0">
                <a:solidFill>
                  <a:srgbClr val="000000"/>
                </a:solidFill>
                <a:latin typeface="微软雅黑" pitchFamily="34" charset="0"/>
                <a:ea typeface="微软雅黑" pitchFamily="34" charset="-122"/>
                <a:cs typeface="微软雅黑" pitchFamily="34" charset="-120"/>
              </a:rPr>
              <a:t>、人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民法院</a:t>
            </a:r>
            <a:r>
              <a:rPr lang="en-US" altLang="zh-CN" sz="2000" b="0" i="0" dirty="0">
                <a:solidFill>
                  <a:srgbClr val="000000"/>
                </a:solidFill>
                <a:latin typeface="微软雅黑" pitchFamily="34" charset="0"/>
                <a:ea typeface="微软雅黑" pitchFamily="34" charset="-122"/>
                <a:cs typeface="微软雅黑" pitchFamily="34" charset="-120"/>
              </a:rPr>
              <a:t>、人民检察院的工作置于人大及其常委会的有效监督之下,尽可能地减少失误。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AS.6_1#13e2d0e0d?vop=1&amp;pid=3c292ffee&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本题考查人民代表大会的职权。人大审议并通过了全省未来五年的环境保护规划</a:t>
            </a:r>
            <a:r>
              <a:rPr lang="en-US" altLang="zh-CN" sz="2000" b="0" i="0">
                <a:solidFill>
                  <a:srgbClr val="000000"/>
                </a:solidFill>
                <a:latin typeface="微软雅黑" pitchFamily="34" charset="0"/>
                <a:ea typeface="微软雅黑" pitchFamily="34" charset="-122"/>
                <a:cs typeface="微软雅黑" pitchFamily="34" charset="-120"/>
              </a:rPr>
              <a:t>，这是人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大行使决定权的体现</a:t>
            </a:r>
            <a:r>
              <a:rPr lang="en-US" altLang="zh-CN" sz="2000" b="0" i="0" dirty="0">
                <a:solidFill>
                  <a:srgbClr val="000000"/>
                </a:solidFill>
                <a:latin typeface="微软雅黑" pitchFamily="34" charset="0"/>
                <a:ea typeface="微软雅黑" pitchFamily="34" charset="-122"/>
                <a:cs typeface="微软雅黑" pitchFamily="34" charset="-120"/>
              </a:rPr>
              <a:t>，②入选；人大常委会成立检查小组调研、</a:t>
            </a:r>
            <a:r>
              <a:rPr lang="en-US" altLang="zh-CN" sz="2000" b="0" i="0">
                <a:solidFill>
                  <a:srgbClr val="000000"/>
                </a:solidFill>
                <a:latin typeface="微软雅黑" pitchFamily="34" charset="0"/>
                <a:ea typeface="微软雅黑" pitchFamily="34" charset="-122"/>
                <a:cs typeface="微软雅黑" pitchFamily="34" charset="-120"/>
              </a:rPr>
              <a:t>听取政府部门的环保工作汇报，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体现人大行使监督权</a:t>
            </a:r>
            <a:r>
              <a:rPr lang="en-US" altLang="zh-CN" sz="2000" b="0" i="0" dirty="0">
                <a:solidFill>
                  <a:srgbClr val="000000"/>
                </a:solidFill>
                <a:latin typeface="微软雅黑" pitchFamily="34" charset="0"/>
                <a:ea typeface="微软雅黑" pitchFamily="34" charset="-122"/>
                <a:cs typeface="微软雅黑" pitchFamily="34" charset="-120"/>
              </a:rPr>
              <a:t>，督促政府落实环保政策，③入选；人大有立法权、决定权</a:t>
            </a:r>
            <a:r>
              <a:rPr lang="en-US" altLang="zh-CN" sz="2000" b="0" i="0">
                <a:solidFill>
                  <a:srgbClr val="000000"/>
                </a:solidFill>
                <a:latin typeface="微软雅黑" pitchFamily="34" charset="0"/>
                <a:ea typeface="微软雅黑" pitchFamily="34" charset="-122"/>
                <a:cs typeface="微软雅黑" pitchFamily="34" charset="-120"/>
              </a:rPr>
              <a:t>、任免权和监督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权</a:t>
            </a:r>
            <a:r>
              <a:rPr lang="en-US" altLang="zh-CN" sz="2000" b="0" i="0" dirty="0">
                <a:solidFill>
                  <a:srgbClr val="000000"/>
                </a:solidFill>
                <a:latin typeface="微软雅黑" pitchFamily="34" charset="0"/>
                <a:ea typeface="微软雅黑" pitchFamily="34" charset="-122"/>
                <a:cs typeface="微软雅黑" pitchFamily="34" charset="-120"/>
              </a:rPr>
              <a:t>，没有执法权，①排除；全国人大是我国最高国家权力机关，</a:t>
            </a:r>
            <a:r>
              <a:rPr lang="en-US" altLang="zh-CN" sz="2000" b="0" i="0">
                <a:solidFill>
                  <a:srgbClr val="000000"/>
                </a:solidFill>
                <a:latin typeface="微软雅黑" pitchFamily="34" charset="0"/>
                <a:ea typeface="微软雅黑" pitchFamily="34" charset="-122"/>
                <a:cs typeface="微软雅黑" pitchFamily="34" charset="-120"/>
              </a:rPr>
              <a:t>地方人大只是地方国家权力机关，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BD.78_1#3f39e3fe6?pid=9cae38c6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[江西部分重点高中2025高一联考]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2025年5月7日至9日</a:t>
            </a:r>
            <a:r>
              <a:rPr lang="en-US" altLang="zh-CN" sz="2000" b="0" i="0">
                <a:solidFill>
                  <a:srgbClr val="000000"/>
                </a:solidFill>
                <a:latin typeface="微软雅黑" pitchFamily="34" charset="0"/>
                <a:ea typeface="微软雅黑" pitchFamily="34" charset="-122"/>
                <a:cs typeface="微软雅黑" pitchFamily="34" charset="-120"/>
              </a:rPr>
              <a:t>，全国人大常委会森林法执法检查组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轻车简从</a:t>
            </a:r>
            <a:r>
              <a:rPr lang="en-US" altLang="zh-CN" sz="2000" b="0" i="0" dirty="0">
                <a:solidFill>
                  <a:srgbClr val="000000"/>
                </a:solidFill>
                <a:latin typeface="微软雅黑" pitchFamily="34" charset="0"/>
                <a:ea typeface="微软雅黑" pitchFamily="34" charset="-122"/>
                <a:cs typeface="微软雅黑" pitchFamily="34" charset="-120"/>
              </a:rPr>
              <a:t>，深入福建南平、福州基层一线，实地了解法律实施情况，在满目新绿中深刻感悟</a:t>
            </a:r>
            <a:r>
              <a:rPr lang="en-US" altLang="zh-CN" sz="2000" b="0" i="0">
                <a:solidFill>
                  <a:srgbClr val="000000"/>
                </a:solidFill>
                <a:latin typeface="微软雅黑" pitchFamily="34" charset="0"/>
                <a:ea typeface="微软雅黑" pitchFamily="34" charset="-122"/>
                <a:cs typeface="微软雅黑" pitchFamily="34" charset="-120"/>
              </a:rPr>
              <a:t>“绿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水青山就是金山银山</a:t>
            </a:r>
            <a:r>
              <a:rPr lang="en-US" altLang="zh-CN" sz="2000" b="0" i="0" dirty="0">
                <a:solidFill>
                  <a:srgbClr val="000000"/>
                </a:solidFill>
                <a:latin typeface="微软雅黑" pitchFamily="34" charset="0"/>
                <a:ea typeface="微软雅黑" pitchFamily="34" charset="-122"/>
                <a:cs typeface="微软雅黑" pitchFamily="34" charset="-120"/>
              </a:rPr>
              <a:t>”，在法治轨道上探寻如何实现生态保护、绿色发展、民生改善相统一</a:t>
            </a:r>
            <a:r>
              <a:rPr lang="en-US" altLang="zh-CN" sz="2000" b="0" i="0">
                <a:solidFill>
                  <a:srgbClr val="000000"/>
                </a:solidFill>
                <a:latin typeface="微软雅黑" pitchFamily="34" charset="0"/>
                <a:ea typeface="微软雅黑" pitchFamily="34" charset="-122"/>
                <a:cs typeface="微软雅黑" pitchFamily="34" charset="-120"/>
              </a:rPr>
              <a:t>，这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9_1#3f39e3fe6.bracket?pid=9cae38c6a&amp;color=0,0,0&amp;vpa=23&amp;vtp=1"/>
          <p:cNvSpPr/>
          <p:nvPr/>
        </p:nvSpPr>
        <p:spPr>
          <a:xfrm>
            <a:off x="1684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78_2#3f39e3fe6?pid=9cae38c6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①全国人大常委会依法行使监督权，促进森林法的有效实施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全国人大常委会坚持民主集中制原则，推进美丽中国建设</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全国人大常委会作为国家权力机关的执行机关，监督法律实施</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全国人大常委会依法行使任免权，统筹生态保护与民生改善</a:t>
            </a:r>
            <a:endParaRPr lang="en-US" altLang="zh-CN" sz="2000" dirty="0"/>
          </a:p>
        </p:txBody>
      </p:sp>
      <p:sp>
        <p:nvSpPr>
          <p:cNvPr id="5" name="QC_5_BD.78_3#3f39e3fe6.choices?pid=9cae38c6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5_AS.80_1#3f39e3fe6?vop=1&amp;pid=9cae38c6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本题考查全国人大及其常委会的职权。</a:t>
            </a:r>
            <a:r>
              <a:rPr lang="en-US" altLang="zh-CN" sz="2000" b="0" i="0">
                <a:solidFill>
                  <a:srgbClr val="000000"/>
                </a:solidFill>
                <a:latin typeface="微软雅黑" pitchFamily="34" charset="0"/>
                <a:ea typeface="微软雅黑" pitchFamily="34" charset="-122"/>
                <a:cs typeface="微软雅黑" pitchFamily="34" charset="-120"/>
              </a:rPr>
              <a:t>全国人大常委会森林法执法检查组深入福建南平、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福州基层一线</a:t>
            </a:r>
            <a:r>
              <a:rPr lang="en-US" altLang="zh-CN" sz="2000" b="0" i="0" dirty="0">
                <a:solidFill>
                  <a:srgbClr val="000000"/>
                </a:solidFill>
                <a:latin typeface="微软雅黑" pitchFamily="34" charset="0"/>
                <a:ea typeface="微软雅黑" pitchFamily="34" charset="-122"/>
                <a:cs typeface="微软雅黑" pitchFamily="34" charset="-120"/>
              </a:rPr>
              <a:t>，实地了解法律实施情况，是全国人大常委会依法行使监督权的体现</a:t>
            </a:r>
            <a:r>
              <a:rPr lang="en-US" altLang="zh-CN" sz="2000" b="0" i="0">
                <a:solidFill>
                  <a:srgbClr val="000000"/>
                </a:solidFill>
                <a:latin typeface="微软雅黑" pitchFamily="34" charset="0"/>
                <a:ea typeface="微软雅黑" pitchFamily="34" charset="-122"/>
                <a:cs typeface="微软雅黑" pitchFamily="34" charset="-120"/>
              </a:rPr>
              <a:t>，有利于促进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森林法的有效实施</a:t>
            </a:r>
            <a:r>
              <a:rPr lang="en-US" altLang="zh-CN" sz="2000" b="0" i="0" dirty="0">
                <a:solidFill>
                  <a:srgbClr val="000000"/>
                </a:solidFill>
                <a:latin typeface="微软雅黑" pitchFamily="34" charset="0"/>
                <a:ea typeface="微软雅黑" pitchFamily="34" charset="-122"/>
                <a:cs typeface="微软雅黑" pitchFamily="34" charset="-120"/>
              </a:rPr>
              <a:t>，也体现了全国人大常委会坚持民主集中制原则，推进美丽中国建设，</a:t>
            </a:r>
            <a:r>
              <a:rPr lang="en-US" altLang="zh-CN" sz="2000" b="0" i="0">
                <a:solidFill>
                  <a:srgbClr val="000000"/>
                </a:solidFill>
                <a:latin typeface="微软雅黑" pitchFamily="34" charset="0"/>
                <a:ea typeface="微软雅黑" pitchFamily="34" charset="-122"/>
                <a:cs typeface="微软雅黑" pitchFamily="34" charset="-120"/>
              </a:rPr>
              <a:t>①②入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选</a:t>
            </a:r>
            <a:r>
              <a:rPr lang="en-US" altLang="zh-CN" sz="2000" b="0" i="0" dirty="0">
                <a:solidFill>
                  <a:srgbClr val="000000"/>
                </a:solidFill>
                <a:latin typeface="微软雅黑" pitchFamily="34" charset="0"/>
                <a:ea typeface="微软雅黑" pitchFamily="34" charset="-122"/>
                <a:cs typeface="微软雅黑" pitchFamily="34" charset="-120"/>
              </a:rPr>
              <a:t>；全国人大常委会是全国人民代表大会的常设机关，而不是执行机关，③排除</a:t>
            </a:r>
            <a:r>
              <a:rPr lang="en-US" altLang="zh-CN" sz="2000" b="0" i="0">
                <a:solidFill>
                  <a:srgbClr val="000000"/>
                </a:solidFill>
                <a:latin typeface="微软雅黑" pitchFamily="34" charset="0"/>
                <a:ea typeface="微软雅黑" pitchFamily="34" charset="-122"/>
                <a:cs typeface="微软雅黑" pitchFamily="34" charset="-120"/>
              </a:rPr>
              <a:t>；材料体现的是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人大常委会行使监督权</a:t>
            </a:r>
            <a:r>
              <a:rPr lang="en-US" altLang="zh-CN" sz="2000" b="0" i="0" dirty="0">
                <a:solidFill>
                  <a:srgbClr val="000000"/>
                </a:solidFill>
                <a:latin typeface="微软雅黑" pitchFamily="34" charset="0"/>
                <a:ea typeface="微软雅黑" pitchFamily="34" charset="-122"/>
                <a:cs typeface="微软雅黑" pitchFamily="34" charset="-120"/>
              </a:rPr>
              <a:t>，未涉及任免权，④排除。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5_BD.81_1#75c0ecaf1?pid=9cae38c6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[黑龙江大庆中学2025高一月考]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“心中有人，眼中才有事”“听得群众言，</a:t>
            </a:r>
            <a:r>
              <a:rPr lang="en-US" altLang="zh-CN" sz="2000" b="0" i="0">
                <a:solidFill>
                  <a:srgbClr val="000000"/>
                </a:solidFill>
                <a:latin typeface="微软雅黑" pitchFamily="34" charset="0"/>
                <a:ea typeface="微软雅黑" pitchFamily="34" charset="-122"/>
                <a:cs typeface="微软雅黑" pitchFamily="34" charset="-120"/>
              </a:rPr>
              <a:t>方知群众心”。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80</a:t>
            </a:r>
            <a:r>
              <a:rPr lang="en-US" altLang="zh-CN" sz="2000" b="0" i="0" dirty="0">
                <a:solidFill>
                  <a:srgbClr val="000000"/>
                </a:solidFill>
                <a:latin typeface="微软雅黑" pitchFamily="34" charset="0"/>
                <a:ea typeface="微软雅黑" pitchFamily="34" charset="-122"/>
                <a:cs typeface="微软雅黑" pitchFamily="34" charset="-120"/>
              </a:rPr>
              <a:t>后大学生“猪倌”蒋兰青当选达州市人大代表后，巧用俗语、歇后语等宣传党的方针、</a:t>
            </a:r>
            <a:r>
              <a:rPr lang="en-US" altLang="zh-CN" sz="2000" b="0" i="0">
                <a:solidFill>
                  <a:srgbClr val="000000"/>
                </a:solidFill>
                <a:latin typeface="微软雅黑" pitchFamily="34" charset="0"/>
                <a:ea typeface="微软雅黑" pitchFamily="34" charset="-122"/>
                <a:cs typeface="微软雅黑" pitchFamily="34" charset="-120"/>
              </a:rPr>
              <a:t>政策，</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让群众听得进</a:t>
            </a:r>
            <a:r>
              <a:rPr lang="en-US" altLang="zh-CN" sz="2000" b="0" i="0" dirty="0">
                <a:solidFill>
                  <a:srgbClr val="000000"/>
                </a:solidFill>
                <a:latin typeface="微软雅黑" pitchFamily="34" charset="0"/>
                <a:ea typeface="微软雅黑" pitchFamily="34" charset="-122"/>
                <a:cs typeface="微软雅黑" pitchFamily="34" charset="-120"/>
              </a:rPr>
              <a:t>、听得懂，再“顺藤摸瓜”了解群众想法。</a:t>
            </a:r>
            <a:r>
              <a:rPr lang="en-US" altLang="zh-CN" sz="2000" b="0" i="0">
                <a:solidFill>
                  <a:srgbClr val="000000"/>
                </a:solidFill>
                <a:latin typeface="微软雅黑" pitchFamily="34" charset="0"/>
                <a:ea typeface="微软雅黑" pitchFamily="34" charset="-122"/>
                <a:cs typeface="微软雅黑" pitchFamily="34" charset="-120"/>
              </a:rPr>
              <a:t>该市人大代表(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2_1#75c0ecaf1.bracket?pid=9cae38c6a&amp;color=0,0,0&amp;vpa=24&amp;vtp=1"/>
          <p:cNvSpPr/>
          <p:nvPr/>
        </p:nvSpPr>
        <p:spPr>
          <a:xfrm>
            <a:off x="8796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81_2#75c0ecaf1?pid=9cae38c6a&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代表人民参加行使国家权力</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②享有提案权和决定权</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是由选民间接选举产生的</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④是最高国家权力机关的组成人员</a:t>
            </a:r>
            <a:endParaRPr lang="en-US" altLang="zh-CN" sz="2000" dirty="0"/>
          </a:p>
        </p:txBody>
      </p:sp>
      <p:sp>
        <p:nvSpPr>
          <p:cNvPr id="5" name="QC_5_BD.81_3#75c0ecaf1.choices?pid=9cae38c6a&amp;color=0,0,0&amp;vtp=1&amp;bbb=1"/>
          <p:cNvSpPr/>
          <p:nvPr/>
        </p:nvSpPr>
        <p:spPr>
          <a:xfrm>
            <a:off x="722376" y="4370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5_AS.83_1#75c0ecaf1?vop=1&amp;pid=9cae38c6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本题考查人大代表。人大代表是国家权力机关的组成人员，</a:t>
            </a:r>
            <a:r>
              <a:rPr lang="en-US" altLang="zh-CN" sz="2000" b="0" i="0">
                <a:solidFill>
                  <a:srgbClr val="000000"/>
                </a:solidFill>
                <a:latin typeface="微软雅黑" pitchFamily="34" charset="0"/>
                <a:ea typeface="微软雅黑" pitchFamily="34" charset="-122"/>
                <a:cs typeface="微软雅黑" pitchFamily="34" charset="-120"/>
              </a:rPr>
              <a:t>代表人民参加行使国家权力，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正确；市人大代表是由选民间接选举产生的，③正确；人大代表享有提案权，</a:t>
            </a:r>
            <a:r>
              <a:rPr lang="en-US" altLang="zh-CN" sz="2000" b="0" i="0">
                <a:solidFill>
                  <a:srgbClr val="000000"/>
                </a:solidFill>
                <a:latin typeface="微软雅黑" pitchFamily="34" charset="0"/>
                <a:ea typeface="微软雅黑" pitchFamily="34" charset="-122"/>
                <a:cs typeface="微软雅黑" pitchFamily="34" charset="-120"/>
              </a:rPr>
              <a:t>人大享有决定权，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排除；全国人民代表大会的代表是最高国家权力机关的组成人员</a:t>
            </a:r>
            <a:r>
              <a:rPr lang="en-US" altLang="zh-CN" sz="2000" b="0" i="0">
                <a:solidFill>
                  <a:srgbClr val="000000"/>
                </a:solidFill>
                <a:latin typeface="微软雅黑" pitchFamily="34" charset="0"/>
                <a:ea typeface="微软雅黑" pitchFamily="34" charset="-122"/>
                <a:cs typeface="微软雅黑" pitchFamily="34" charset="-120"/>
              </a:rPr>
              <a:t>，市人大代表是市人大这一地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方国家权力机关的组成人员</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5_BD.84_1#29776017e?pid=9cae38c6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[吉林长春外国语学校2024高一月考]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某95后全国人大代表，生在湖南安化县一个小山村</a:t>
            </a:r>
            <a:r>
              <a:rPr lang="en-US" altLang="zh-CN" sz="2000" b="0" i="0">
                <a:solidFill>
                  <a:srgbClr val="000000"/>
                </a:solidFill>
                <a:latin typeface="微软雅黑" pitchFamily="34" charset="0"/>
                <a:ea typeface="微软雅黑" pitchFamily="34" charset="-122"/>
                <a:cs typeface="微软雅黑" pitchFamily="34" charset="-120"/>
              </a:rPr>
              <a:t>，靠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着砌墙绝活</a:t>
            </a:r>
            <a:r>
              <a:rPr lang="en-US" altLang="zh-CN" sz="2000" b="0" i="0" dirty="0">
                <a:solidFill>
                  <a:srgbClr val="000000"/>
                </a:solidFill>
                <a:latin typeface="微软雅黑" pitchFamily="34" charset="0"/>
                <a:ea typeface="微软雅黑" pitchFamily="34" charset="-122"/>
                <a:cs typeface="微软雅黑" pitchFamily="34" charset="-120"/>
              </a:rPr>
              <a:t>，在世界技能大赛崭露头角。他表示：“我自己是农民工出身，通过我提的建议</a:t>
            </a:r>
            <a:r>
              <a:rPr lang="en-US" altLang="zh-CN" sz="2000" b="0" i="0">
                <a:solidFill>
                  <a:srgbClr val="000000"/>
                </a:solidFill>
                <a:latin typeface="微软雅黑" pitchFamily="34" charset="0"/>
                <a:ea typeface="微软雅黑" pitchFamily="34" charset="-122"/>
                <a:cs typeface="微软雅黑" pitchFamily="34" charset="-120"/>
              </a:rPr>
              <a:t>，或</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许会有更多的工友能够拥有展示自己的平台</a:t>
            </a:r>
            <a:r>
              <a:rPr lang="en-US" altLang="zh-CN" sz="2000" b="0" i="0" dirty="0">
                <a:solidFill>
                  <a:srgbClr val="000000"/>
                </a:solidFill>
                <a:latin typeface="微软雅黑" pitchFamily="34" charset="0"/>
                <a:ea typeface="微软雅黑" pitchFamily="34" charset="-122"/>
                <a:cs typeface="微软雅黑" pitchFamily="34" charset="-120"/>
              </a:rPr>
              <a:t>。”作为全国人大代表，</a:t>
            </a:r>
            <a:r>
              <a:rPr lang="en-US" altLang="zh-CN" sz="2000" b="0" i="0">
                <a:solidFill>
                  <a:srgbClr val="000000"/>
                </a:solidFill>
                <a:latin typeface="微软雅黑" pitchFamily="34" charset="0"/>
                <a:ea typeface="微软雅黑" pitchFamily="34" charset="-122"/>
                <a:cs typeface="微软雅黑" pitchFamily="34" charset="-120"/>
              </a:rPr>
              <a:t>其履职经历可能有(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5_1#29776017e.bracket?pid=9cae38c6a&amp;color=0,0,0&amp;vpa=25&amp;vtp=1"/>
          <p:cNvSpPr/>
          <p:nvPr/>
        </p:nvSpPr>
        <p:spPr>
          <a:xfrm>
            <a:off x="10561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84_2#29776017e?pid=9cae38c6a&amp;color=0,0,0&amp;vtp=1&amp;bbb=1"/>
          <p:cNvSpPr/>
          <p:nvPr/>
        </p:nvSpPr>
        <p:spPr>
          <a:xfrm>
            <a:off x="722376" y="2334075"/>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密切联系群众，依法管理农民工</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②审议政府工作报告，提出意见建议</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由选民直接投票选举为全国人大代表</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④深入农民工群体中调查研究并依法提出议案</a:t>
            </a:r>
            <a:endParaRPr lang="en-US" altLang="zh-CN" sz="2000" dirty="0"/>
          </a:p>
        </p:txBody>
      </p:sp>
      <p:sp>
        <p:nvSpPr>
          <p:cNvPr id="5" name="QC_5_BD.84_3#29776017e.choices?pid=9cae38c6a&amp;color=0,0,0&amp;vtp=1&amp;bbb=1"/>
          <p:cNvSpPr/>
          <p:nvPr/>
        </p:nvSpPr>
        <p:spPr>
          <a:xfrm>
            <a:off x="722376" y="4227574"/>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5_AS.86_1#29776017e?vop=1&amp;pid=9cae38c6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本题考查人大代表的职权。人大代表享有审议权</a:t>
            </a:r>
            <a:r>
              <a:rPr lang="en-US" altLang="zh-CN" sz="2000" b="0" i="0">
                <a:solidFill>
                  <a:srgbClr val="000000"/>
                </a:solidFill>
                <a:latin typeface="微软雅黑" pitchFamily="34" charset="0"/>
                <a:ea typeface="微软雅黑" pitchFamily="34" charset="-122"/>
                <a:cs typeface="微软雅黑" pitchFamily="34" charset="-120"/>
              </a:rPr>
              <a:t>，全国人大代表的履职经历可能有审议政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府工作报告</a:t>
            </a:r>
            <a:r>
              <a:rPr lang="en-US" altLang="zh-CN" sz="2000" b="0" i="0" dirty="0">
                <a:solidFill>
                  <a:srgbClr val="000000"/>
                </a:solidFill>
                <a:latin typeface="微软雅黑" pitchFamily="34" charset="0"/>
                <a:ea typeface="微软雅黑" pitchFamily="34" charset="-122"/>
                <a:cs typeface="微软雅黑" pitchFamily="34" charset="-120"/>
              </a:rPr>
              <a:t>，提出意见建议，②符合题意；人大代表享有提案权</a:t>
            </a:r>
            <a:r>
              <a:rPr lang="en-US" altLang="zh-CN" sz="2000" b="0" i="0">
                <a:solidFill>
                  <a:srgbClr val="000000"/>
                </a:solidFill>
                <a:latin typeface="微软雅黑" pitchFamily="34" charset="0"/>
                <a:ea typeface="微软雅黑" pitchFamily="34" charset="-122"/>
                <a:cs typeface="微软雅黑" pitchFamily="34" charset="-120"/>
              </a:rPr>
              <a:t>，该代表可能深入农民工群体中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调查研究并提出议案</a:t>
            </a:r>
            <a:r>
              <a:rPr lang="en-US" altLang="zh-CN" sz="2000" b="0" i="0" dirty="0">
                <a:solidFill>
                  <a:srgbClr val="000000"/>
                </a:solidFill>
                <a:latin typeface="微软雅黑" pitchFamily="34" charset="0"/>
                <a:ea typeface="微软雅黑" pitchFamily="34" charset="-122"/>
                <a:cs typeface="微软雅黑" pitchFamily="34" charset="-120"/>
              </a:rPr>
              <a:t>，④符合题意；该代表来自基层，应密切联系群众，听取群众意见建议</a:t>
            </a:r>
            <a:r>
              <a:rPr lang="en-US" altLang="zh-CN" sz="2000" b="0" i="0">
                <a:solidFill>
                  <a:srgbClr val="000000"/>
                </a:solidFill>
                <a:latin typeface="微软雅黑" pitchFamily="34" charset="0"/>
                <a:ea typeface="微软雅黑" pitchFamily="34" charset="-122"/>
                <a:cs typeface="微软雅黑" pitchFamily="34" charset="-120"/>
              </a:rPr>
              <a:t>，但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他无权</a:t>
            </a:r>
            <a:r>
              <a:rPr lang="en-US" altLang="zh-CN" sz="2000" b="0" i="0" dirty="0">
                <a:solidFill>
                  <a:srgbClr val="000000"/>
                </a:solidFill>
                <a:latin typeface="微软雅黑" pitchFamily="34" charset="0"/>
                <a:ea typeface="微软雅黑" pitchFamily="34" charset="-122"/>
                <a:cs typeface="微软雅黑" pitchFamily="34" charset="-120"/>
              </a:rPr>
              <a:t>“管理农民工”，①说法错误；全国人大代表是由选民间接选举产生的，③说法错误。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5_BD.87_1#f1048b0f7?pid=9cae38c6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[河南省实验中学2025高一期中]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2025年初，密集召开的地方两会</a:t>
            </a:r>
            <a:r>
              <a:rPr lang="en-US" altLang="zh-CN" sz="2000" b="0" i="0">
                <a:solidFill>
                  <a:srgbClr val="000000"/>
                </a:solidFill>
                <a:latin typeface="微软雅黑" pitchFamily="34" charset="0"/>
                <a:ea typeface="微软雅黑" pitchFamily="34" charset="-122"/>
                <a:cs typeface="微软雅黑" pitchFamily="34" charset="-120"/>
              </a:rPr>
              <a:t>，集中公布各地贯彻党中央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重大决策部署的</a:t>
            </a:r>
            <a:r>
              <a:rPr lang="en-US" altLang="zh-CN" sz="2000" b="0" i="0" dirty="0">
                <a:solidFill>
                  <a:srgbClr val="000000"/>
                </a:solidFill>
                <a:latin typeface="微软雅黑" pitchFamily="34" charset="0"/>
                <a:ea typeface="微软雅黑" pitchFamily="34" charset="-122"/>
                <a:cs typeface="微软雅黑" pitchFamily="34" charset="-120"/>
              </a:rPr>
              <a:t>“施工图”，鲜活记录全过程人民民主的丰富实践，“有温度、有深度、</a:t>
            </a:r>
            <a:r>
              <a:rPr lang="en-US" altLang="zh-CN" sz="2000" b="0" i="0">
                <a:solidFill>
                  <a:srgbClr val="000000"/>
                </a:solidFill>
                <a:latin typeface="微软雅黑" pitchFamily="34" charset="0"/>
                <a:ea typeface="微软雅黑" pitchFamily="34" charset="-122"/>
                <a:cs typeface="微软雅黑" pitchFamily="34" charset="-120"/>
              </a:rPr>
              <a:t>有力度、</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有高度</a:t>
            </a:r>
            <a:r>
              <a:rPr lang="en-US" altLang="zh-CN" sz="2000" b="0" i="0" dirty="0">
                <a:solidFill>
                  <a:srgbClr val="000000"/>
                </a:solidFill>
                <a:latin typeface="微软雅黑" pitchFamily="34" charset="0"/>
                <a:ea typeface="微软雅黑" pitchFamily="34" charset="-122"/>
                <a:cs typeface="微软雅黑" pitchFamily="34" charset="-120"/>
              </a:rPr>
              <a:t>”，这是每一位人大代表的履职心得。对此，</a:t>
            </a:r>
            <a:r>
              <a:rPr lang="en-US" altLang="zh-CN" sz="2000" b="0" i="0">
                <a:solidFill>
                  <a:srgbClr val="000000"/>
                </a:solidFill>
                <a:latin typeface="微软雅黑" pitchFamily="34" charset="0"/>
                <a:ea typeface="微软雅黑" pitchFamily="34" charset="-122"/>
                <a:cs typeface="微软雅黑" pitchFamily="34" charset="-120"/>
              </a:rPr>
              <a:t>理解正确的是(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8_1#f1048b0f7.bracket?pid=9cae38c6a&amp;color=0,0,0&amp;vpa=26&amp;vtp=1"/>
          <p:cNvSpPr/>
          <p:nvPr/>
        </p:nvSpPr>
        <p:spPr>
          <a:xfrm>
            <a:off x="8275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87_2#f1048b0f7?pid=9cae38c6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①民生实事有温度：现场解决群众“急难愁盼”问题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提案质量有深度：要打通代表联系群众的“最后一公里（公里现称千米）”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履行职责有力度：人大代表要有脚力，深入基层办实事</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思想觉悟有高度：想事有政治站位、谋事有政治立场</a:t>
            </a:r>
            <a:endParaRPr lang="en-US" altLang="zh-CN" sz="2000" dirty="0"/>
          </a:p>
        </p:txBody>
      </p:sp>
      <p:sp>
        <p:nvSpPr>
          <p:cNvPr id="5" name="QC_5_BD.87_3#f1048b0f7.choices?pid=9cae38c6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5_AS.89_1#f1048b0f7?vop=1&amp;pid=9cae38c6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本题考查人大代表的义务。人大代表要有脚力，深入基层办实事</a:t>
            </a:r>
            <a:r>
              <a:rPr lang="en-US" altLang="zh-CN" sz="2000" b="0" i="0">
                <a:solidFill>
                  <a:srgbClr val="000000"/>
                </a:solidFill>
                <a:latin typeface="微软雅黑" pitchFamily="34" charset="0"/>
                <a:ea typeface="微软雅黑" pitchFamily="34" charset="-122"/>
                <a:cs typeface="微软雅黑" pitchFamily="34" charset="-120"/>
              </a:rPr>
              <a:t>，这体现了履行职责有力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a:t>
            </a:r>
            <a:r>
              <a:rPr lang="en-US" altLang="zh-CN" sz="2000" b="0" i="0" dirty="0">
                <a:solidFill>
                  <a:srgbClr val="000000"/>
                </a:solidFill>
                <a:latin typeface="微软雅黑" pitchFamily="34" charset="0"/>
                <a:ea typeface="微软雅黑" pitchFamily="34" charset="-122"/>
                <a:cs typeface="微软雅黑" pitchFamily="34" charset="-120"/>
              </a:rPr>
              <a:t>；想事有政治站位、谋事有政治立场，体现了思想觉悟有高度，③④入选。现场解决群众</a:t>
            </a:r>
            <a:r>
              <a:rPr lang="en-US" altLang="zh-CN" sz="2000" b="0" i="0">
                <a:solidFill>
                  <a:srgbClr val="000000"/>
                </a:solidFill>
                <a:latin typeface="微软雅黑" pitchFamily="34" charset="0"/>
                <a:ea typeface="微软雅黑" pitchFamily="34" charset="-122"/>
                <a:cs typeface="微软雅黑" pitchFamily="34" charset="-120"/>
              </a:rPr>
              <a:t>“急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难愁盼</a:t>
            </a:r>
            <a:r>
              <a:rPr lang="en-US" altLang="zh-CN" sz="2000" b="0" i="0" dirty="0">
                <a:solidFill>
                  <a:srgbClr val="000000"/>
                </a:solidFill>
                <a:latin typeface="微软雅黑" pitchFamily="34" charset="0"/>
                <a:ea typeface="微软雅黑" pitchFamily="34" charset="-122"/>
                <a:cs typeface="微软雅黑" pitchFamily="34" charset="-120"/>
              </a:rPr>
              <a:t>”问题体现的是“有力度”,不是“有温度”,且人大代表行使提案权、审议权</a:t>
            </a:r>
            <a:r>
              <a:rPr lang="en-US" altLang="zh-CN" sz="2000" b="0" i="0">
                <a:solidFill>
                  <a:srgbClr val="000000"/>
                </a:solidFill>
                <a:latin typeface="微软雅黑" pitchFamily="34" charset="0"/>
                <a:ea typeface="微软雅黑" pitchFamily="34" charset="-122"/>
                <a:cs typeface="微软雅黑" pitchFamily="34" charset="-120"/>
              </a:rPr>
              <a:t>、表决权和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质询权</a:t>
            </a:r>
            <a:r>
              <a:rPr lang="en-US" altLang="zh-CN" sz="2000" b="0" i="0" dirty="0">
                <a:solidFill>
                  <a:srgbClr val="000000"/>
                </a:solidFill>
                <a:latin typeface="微软雅黑" pitchFamily="34" charset="0"/>
                <a:ea typeface="微软雅黑" pitchFamily="34" charset="-122"/>
                <a:cs typeface="微软雅黑" pitchFamily="34" charset="-120"/>
              </a:rPr>
              <a:t>，与现场解决群众“急难愁盼”问题无直接关系，①排除。打通代表联系群众的</a:t>
            </a:r>
            <a:r>
              <a:rPr lang="en-US" altLang="zh-CN" sz="2000" b="0" i="0">
                <a:solidFill>
                  <a:srgbClr val="000000"/>
                </a:solidFill>
                <a:latin typeface="微软雅黑" pitchFamily="34" charset="0"/>
                <a:ea typeface="微软雅黑" pitchFamily="34" charset="-122"/>
                <a:cs typeface="微软雅黑" pitchFamily="34" charset="-120"/>
              </a:rPr>
              <a:t>“最后一</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公里</a:t>
            </a:r>
            <a:r>
              <a:rPr lang="en-US" altLang="zh-CN" sz="2000" b="0" i="0" dirty="0">
                <a:solidFill>
                  <a:srgbClr val="000000"/>
                </a:solidFill>
                <a:latin typeface="微软雅黑" pitchFamily="34" charset="0"/>
                <a:ea typeface="微软雅黑" pitchFamily="34" charset="-122"/>
                <a:cs typeface="微软雅黑" pitchFamily="34" charset="-120"/>
              </a:rPr>
              <a:t>（公里现称千米）”体现的是“有温度”,不是“有深度”,②排除。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5_BD.90_1#3fff80c06?pid=9cae38c6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[浙江温州十校联合体2025高一联考]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温州市第十四届人民代表大会第五次会议于2025年</a:t>
            </a:r>
            <a:r>
              <a:rPr lang="en-US" altLang="zh-CN" sz="2000" b="0" i="0">
                <a:solidFill>
                  <a:srgbClr val="000000"/>
                </a:solidFill>
                <a:latin typeface="微软雅黑" pitchFamily="34" charset="0"/>
                <a:ea typeface="微软雅黑" pitchFamily="34" charset="-122"/>
                <a:cs typeface="微软雅黑" pitchFamily="34" charset="-120"/>
              </a:rPr>
              <a:t>1月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a:t>
            </a:r>
            <a:r>
              <a:rPr lang="en-US" altLang="zh-CN" sz="2000" b="0" i="0" dirty="0">
                <a:solidFill>
                  <a:srgbClr val="000000"/>
                </a:solidFill>
                <a:latin typeface="微软雅黑" pitchFamily="34" charset="0"/>
                <a:ea typeface="微软雅黑" pitchFamily="34" charset="-122"/>
                <a:cs typeface="微软雅黑" pitchFamily="34" charset="-120"/>
              </a:rPr>
              <a:t>日开幕。会议听取和审议了市政府工作报告，批准了</a:t>
            </a:r>
            <a:r>
              <a:rPr lang="en-US" altLang="zh-CN" sz="2000" b="0" i="0">
                <a:solidFill>
                  <a:srgbClr val="000000"/>
                </a:solidFill>
                <a:latin typeface="微软雅黑" pitchFamily="34" charset="0"/>
                <a:ea typeface="微软雅黑" pitchFamily="34" charset="-122"/>
                <a:cs typeface="微软雅黑" pitchFamily="34" charset="-120"/>
              </a:rPr>
              <a:t>2025年市国民经济和社会发展计划报告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及市级预算报告</a:t>
            </a:r>
            <a:r>
              <a:rPr lang="en-US" altLang="zh-CN" sz="2000" b="0" i="0" dirty="0">
                <a:solidFill>
                  <a:srgbClr val="000000"/>
                </a:solidFill>
                <a:latin typeface="微软雅黑" pitchFamily="34" charset="0"/>
                <a:ea typeface="微软雅黑" pitchFamily="34" charset="-122"/>
                <a:cs typeface="微软雅黑" pitchFamily="34" charset="-120"/>
              </a:rPr>
              <a:t>。社会的主要关切在上述三个报告中都有具体的回应</a:t>
            </a:r>
            <a:r>
              <a:rPr lang="en-US" altLang="zh-CN" sz="2000" b="0" i="0">
                <a:solidFill>
                  <a:srgbClr val="000000"/>
                </a:solidFill>
                <a:latin typeface="微软雅黑" pitchFamily="34" charset="0"/>
                <a:ea typeface="微软雅黑" pitchFamily="34" charset="-122"/>
                <a:cs typeface="微软雅黑" pitchFamily="34" charset="-120"/>
              </a:rPr>
              <a:t>，这三个报告经大会通过后</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向社会公布</a:t>
            </a:r>
            <a:r>
              <a:rPr lang="en-US" altLang="zh-CN" sz="2000" b="0" i="0" dirty="0">
                <a:solidFill>
                  <a:srgbClr val="000000"/>
                </a:solidFill>
                <a:latin typeface="微软雅黑" pitchFamily="34" charset="0"/>
                <a:ea typeface="微软雅黑" pitchFamily="34" charset="-122"/>
                <a:cs typeface="微软雅黑" pitchFamily="34" charset="-120"/>
              </a:rPr>
              <a:t>，媒体和公众都能很方便地了解相关内容。</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1_1#3fff80c06.bracket?pid=9cae38c6a&amp;color=0,0,0&amp;vpa=27&amp;vtp=1"/>
          <p:cNvSpPr/>
          <p:nvPr/>
        </p:nvSpPr>
        <p:spPr>
          <a:xfrm>
            <a:off x="7767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90_2#3fff80c06?pid=9cae38c6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①温州市人大通过行使审议权决定本区域内方针政策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温州市人民代表大会是国家权力机关，行使决定权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人民的各种意志可以通过法定程序上升为国家意志</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人民代表大会制度有保障人民当家作主的显著优势</a:t>
            </a:r>
            <a:endParaRPr lang="en-US" altLang="zh-CN" sz="2000" dirty="0"/>
          </a:p>
        </p:txBody>
      </p:sp>
      <p:sp>
        <p:nvSpPr>
          <p:cNvPr id="5" name="QC_5_BD.90_3#3fff80c06.choices?pid=9cae38c6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5_AS.92_1#3fff80c06?vop=1&amp;pid=9cae38c6a&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本题考查人民代表大会制度的优势。温州市人民代表大会批准了</a:t>
            </a:r>
            <a:r>
              <a:rPr lang="en-US" altLang="zh-CN" sz="2000" b="0" i="0">
                <a:solidFill>
                  <a:srgbClr val="000000"/>
                </a:solidFill>
                <a:latin typeface="微软雅黑" pitchFamily="34" charset="0"/>
                <a:ea typeface="微软雅黑" pitchFamily="34" charset="-122"/>
                <a:cs typeface="微软雅黑" pitchFamily="34" charset="-120"/>
              </a:rPr>
              <a:t>2025年市国民经济和社会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发展计划报告及市级预算报告</a:t>
            </a:r>
            <a:r>
              <a:rPr lang="en-US" altLang="zh-CN" sz="2000" b="0" i="0" dirty="0">
                <a:solidFill>
                  <a:srgbClr val="000000"/>
                </a:solidFill>
                <a:latin typeface="微软雅黑" pitchFamily="34" charset="0"/>
                <a:ea typeface="微软雅黑" pitchFamily="34" charset="-122"/>
                <a:cs typeface="微软雅黑" pitchFamily="34" charset="-120"/>
              </a:rPr>
              <a:t>，这表明温州市人民代表大会是国家权力机关，行使决定权，</a:t>
            </a:r>
            <a:r>
              <a:rPr lang="en-US" altLang="zh-CN" sz="2000" b="0" i="0">
                <a:solidFill>
                  <a:srgbClr val="000000"/>
                </a:solidFill>
                <a:latin typeface="微软雅黑" pitchFamily="34" charset="0"/>
                <a:ea typeface="微软雅黑" pitchFamily="34" charset="-122"/>
                <a:cs typeface="微软雅黑" pitchFamily="34" charset="-120"/>
              </a:rPr>
              <a:t>②入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选</a:t>
            </a:r>
            <a:r>
              <a:rPr lang="en-US" altLang="zh-CN" sz="2000" b="0" i="0" dirty="0">
                <a:solidFill>
                  <a:srgbClr val="000000"/>
                </a:solidFill>
                <a:latin typeface="微软雅黑" pitchFamily="34" charset="0"/>
                <a:ea typeface="微软雅黑" pitchFamily="34" charset="-122"/>
                <a:cs typeface="微软雅黑" pitchFamily="34" charset="-120"/>
              </a:rPr>
              <a:t>；大会报告回应社会关切并向社会公布</a:t>
            </a:r>
            <a:r>
              <a:rPr lang="en-US" altLang="zh-CN" sz="2000" b="0" i="0">
                <a:solidFill>
                  <a:srgbClr val="000000"/>
                </a:solidFill>
                <a:latin typeface="微软雅黑" pitchFamily="34" charset="0"/>
                <a:ea typeface="微软雅黑" pitchFamily="34" charset="-122"/>
                <a:cs typeface="微软雅黑" pitchFamily="34" charset="-120"/>
              </a:rPr>
              <a:t>，体现了人民代表大会制度有保障人民当家作主的显著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优势</a:t>
            </a:r>
            <a:r>
              <a:rPr lang="en-US" altLang="zh-CN" sz="2000" b="0" i="0" dirty="0">
                <a:solidFill>
                  <a:srgbClr val="000000"/>
                </a:solidFill>
                <a:latin typeface="微软雅黑" pitchFamily="34" charset="0"/>
                <a:ea typeface="微软雅黑" pitchFamily="34" charset="-122"/>
                <a:cs typeface="微软雅黑" pitchFamily="34" charset="-120"/>
              </a:rPr>
              <a:t>，④入选；审议权是人大代表的职权，不是人大的职权，①排除</a:t>
            </a:r>
            <a:r>
              <a:rPr lang="en-US" altLang="zh-CN" sz="2000" b="0" i="0">
                <a:solidFill>
                  <a:srgbClr val="000000"/>
                </a:solidFill>
                <a:latin typeface="微软雅黑" pitchFamily="34" charset="0"/>
                <a:ea typeface="微软雅黑" pitchFamily="34" charset="-122"/>
                <a:cs typeface="微软雅黑" pitchFamily="34" charset="-120"/>
              </a:rPr>
              <a:t>；人民的意志要通过法定程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序才能上升为国家意志</a:t>
            </a:r>
            <a:r>
              <a:rPr lang="en-US" altLang="zh-CN" sz="2000" b="0" i="0" dirty="0">
                <a:solidFill>
                  <a:srgbClr val="000000"/>
                </a:solidFill>
                <a:latin typeface="微软雅黑" pitchFamily="34" charset="0"/>
                <a:ea typeface="微软雅黑" pitchFamily="34" charset="-122"/>
                <a:cs typeface="微软雅黑" pitchFamily="34" charset="-120"/>
              </a:rPr>
              <a:t>，但不是所有意志都能上升为国家意志，必须是符合人民根本利益</a:t>
            </a:r>
            <a:r>
              <a:rPr lang="en-US" altLang="zh-CN" sz="2000" b="0" i="0">
                <a:solidFill>
                  <a:srgbClr val="000000"/>
                </a:solidFill>
                <a:latin typeface="微软雅黑" pitchFamily="34" charset="0"/>
                <a:ea typeface="微软雅黑" pitchFamily="34" charset="-122"/>
                <a:cs typeface="微软雅黑" pitchFamily="34" charset="-120"/>
              </a:rPr>
              <a:t>、符合</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法律规定的意志</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AS.6_2#13e2d0e0d?vop=1&amp;pid=3c292ffee&amp;color=0,0,0&amp;mp=1&amp;vtp=1&amp;bt=1&amp;bbb=1"/>
          <p:cNvSpPr/>
          <p:nvPr/>
        </p:nvSpPr>
        <p:spPr>
          <a:xfrm>
            <a:off x="722376" y="972000"/>
            <a:ext cx="10753344" cy="347853"/>
          </a:xfrm>
          <a:prstGeom prst="rect">
            <a:avLst/>
          </a:prstGeom>
          <a:noFill/>
          <a:ln/>
        </p:spPr>
        <p:txBody>
          <a:bodyPr wrap="none" lIns="0" tIns="0" rIns="0" bIns="0" rtlCol="0" anchor="t"/>
          <a:lstStyle/>
          <a:p>
            <a:pPr algn="l" latinLnBrk="1">
              <a:lnSpc>
                <a:spcPts val="30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准确区分人大“四权”</a:t>
            </a:r>
            <a:endParaRPr lang="en-US" altLang="zh-CN" sz="2000" dirty="0"/>
          </a:p>
        </p:txBody>
      </p:sp>
      <p:graphicFrame>
        <p:nvGraphicFramePr>
          <p:cNvPr id="9" name="QC_6_AS.6_3#13e2d0e0d?colgroup=3,17,19&amp;vop=1&amp;pid=3c292ffee&amp;color=0,0,0&amp;mp=1&amp;vtp=1&amp;bbb=1&amp;hb=1"/>
          <p:cNvGraphicFramePr>
            <a:graphicFrameLocks noGrp="1"/>
          </p:cNvGraphicFramePr>
          <p:nvPr>
            <p:extLst>
              <p:ext uri="{D42A27DB-BD31-4B8C-83A1-F6EECF244321}">
                <p14:modId xmlns:p14="http://schemas.microsoft.com/office/powerpoint/2010/main" val="2607947963"/>
              </p:ext>
            </p:extLst>
          </p:nvPr>
        </p:nvGraphicFramePr>
        <p:xfrm>
          <a:off x="722376" y="1455870"/>
          <a:ext cx="10716768" cy="4834636"/>
        </p:xfrm>
        <a:graphic>
          <a:graphicData uri="http://schemas.openxmlformats.org/drawingml/2006/table">
            <a:tbl>
              <a:tblPr/>
              <a:tblGrid>
                <a:gridCol w="941832">
                  <a:extLst>
                    <a:ext uri="{9D8B030D-6E8A-4147-A177-3AD203B41FA5}">
                      <a16:colId xmlns:a16="http://schemas.microsoft.com/office/drawing/2014/main" val="20000"/>
                    </a:ext>
                  </a:extLst>
                </a:gridCol>
                <a:gridCol w="4727448">
                  <a:extLst>
                    <a:ext uri="{9D8B030D-6E8A-4147-A177-3AD203B41FA5}">
                      <a16:colId xmlns:a16="http://schemas.microsoft.com/office/drawing/2014/main" val="20001"/>
                    </a:ext>
                  </a:extLst>
                </a:gridCol>
                <a:gridCol w="5047488">
                  <a:extLst>
                    <a:ext uri="{9D8B030D-6E8A-4147-A177-3AD203B41FA5}">
                      <a16:colId xmlns:a16="http://schemas.microsoft.com/office/drawing/2014/main" val="20002"/>
                    </a:ext>
                  </a:extLst>
                </a:gridCol>
              </a:tblGrid>
              <a:tr h="41656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职</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内</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关键词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02055">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立法权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制定和修改法律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全国人大及其常委会行</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使国家立法权</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自治区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直辖市等的</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人大及其常委会制定地方性法规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如果是关于法律的立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废</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改的决定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则是</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立法权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02055">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决定权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各级人大和县级以上各级人大常委会依照</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法定程序决定国家和社会或本行政区域内</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重大事项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如果是关于国家大政方针</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规划的通过</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则</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是决定权</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不能简单地根据文字表述中有无</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决定”两个字而判断是否在行使决定权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11911">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任免权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选举</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任命</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罢免相关国家机关领导人员</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及其他组成人员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如果是对国家机关干部任免的决定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则是任</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免权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202055">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监督权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监督宪法和法律的实施</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监督</a:t>
                      </a:r>
                      <a:r>
                        <a:rPr lang="en-US" altLang="zh-CN" sz="2000" b="0" i="0">
                          <a:solidFill>
                            <a:srgbClr val="000000"/>
                          </a:solidFill>
                          <a:latin typeface="微软雅黑" pitchFamily="34" charset="0"/>
                          <a:ea typeface="微软雅黑" pitchFamily="34" charset="-122"/>
                          <a:cs typeface="微软雅黑" pitchFamily="34" charset="-120"/>
                        </a:rPr>
                        <a:t>“一府两院</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一委</a:t>
                      </a:r>
                      <a:r>
                        <a:rPr lang="en-US" altLang="zh-CN" sz="2000" b="0" i="0" dirty="0">
                          <a:solidFill>
                            <a:srgbClr val="000000"/>
                          </a:solidFill>
                          <a:latin typeface="微软雅黑" pitchFamily="34" charset="0"/>
                          <a:ea typeface="微软雅黑" pitchFamily="34" charset="-122"/>
                          <a:cs typeface="微软雅黑" pitchFamily="34" charset="-120"/>
                        </a:rPr>
                        <a:t>”工作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审议通过上年度的工作报告是监督权</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监督</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法律的落实</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行政机关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司法机关</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监察机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关工作属于监督权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5_BD.93_1#dc0c2bf4a?pid=9cae38c6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[江苏扬州大学附属中学2024高一月考]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某区人大代表在走访时</a:t>
            </a:r>
            <a:r>
              <a:rPr lang="en-US" altLang="zh-CN" sz="2000" b="0" i="0">
                <a:solidFill>
                  <a:srgbClr val="000000"/>
                </a:solidFill>
                <a:latin typeface="微软雅黑" pitchFamily="34" charset="0"/>
                <a:ea typeface="微软雅黑" pitchFamily="34" charset="-122"/>
                <a:cs typeface="微软雅黑" pitchFamily="34" charset="-120"/>
              </a:rPr>
              <a:t>，不少群众反映出行道路破损严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重</a:t>
            </a:r>
            <a:r>
              <a:rPr lang="en-US" altLang="zh-CN" sz="2000" b="0" i="0" dirty="0">
                <a:solidFill>
                  <a:srgbClr val="000000"/>
                </a:solidFill>
                <a:latin typeface="微软雅黑" pitchFamily="34" charset="0"/>
                <a:ea typeface="微软雅黑" pitchFamily="34" charset="-122"/>
                <a:cs typeface="微软雅黑" pitchFamily="34" charset="-120"/>
              </a:rPr>
              <a:t>，影响人车通行。这一问题上报到区人大，一个月后该路段修补完成，得到居民一致称赞</a:t>
            </a:r>
            <a:r>
              <a:rPr lang="en-US" altLang="zh-CN" sz="2000" b="0" i="0">
                <a:solidFill>
                  <a:srgbClr val="000000"/>
                </a:solidFill>
                <a:latin typeface="微软雅黑" pitchFamily="34" charset="0"/>
                <a:ea typeface="微软雅黑" pitchFamily="34" charset="-122"/>
                <a:cs typeface="微软雅黑" pitchFamily="34" charset="-120"/>
              </a:rPr>
              <a:t>。这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得益于该区人大创新开展</a:t>
            </a:r>
            <a:r>
              <a:rPr lang="en-US" altLang="zh-CN" sz="2000" b="0" i="0" dirty="0">
                <a:solidFill>
                  <a:srgbClr val="000000"/>
                </a:solidFill>
                <a:latin typeface="微软雅黑" pitchFamily="34" charset="0"/>
                <a:ea typeface="微软雅黑" pitchFamily="34" charset="-122"/>
                <a:cs typeface="微软雅黑" pitchFamily="34" charset="-120"/>
              </a:rPr>
              <a:t>“听取民意、收集意见、建立台账、集中研判、分类交办、</a:t>
            </a:r>
            <a:r>
              <a:rPr lang="en-US" altLang="zh-CN" sz="2000" b="0" i="0">
                <a:solidFill>
                  <a:srgbClr val="000000"/>
                </a:solidFill>
                <a:latin typeface="微软雅黑" pitchFamily="34" charset="0"/>
                <a:ea typeface="微软雅黑" pitchFamily="34" charset="-122"/>
                <a:cs typeface="微软雅黑" pitchFamily="34" charset="-120"/>
              </a:rPr>
              <a:t>依法督办、</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结果反馈</a:t>
            </a:r>
            <a:r>
              <a:rPr lang="en-US" altLang="zh-CN" sz="2000" b="0" i="0" dirty="0">
                <a:solidFill>
                  <a:srgbClr val="000000"/>
                </a:solidFill>
                <a:latin typeface="微软雅黑" pitchFamily="34" charset="0"/>
                <a:ea typeface="微软雅黑" pitchFamily="34" charset="-122"/>
                <a:cs typeface="微软雅黑" pitchFamily="34" charset="-120"/>
              </a:rPr>
              <a:t>、群众评价”的“八步工作法”。</a:t>
            </a:r>
            <a:r>
              <a:rPr lang="en-US" altLang="zh-CN" sz="2000" b="0" i="0">
                <a:solidFill>
                  <a:srgbClr val="000000"/>
                </a:solidFill>
                <a:latin typeface="微软雅黑" pitchFamily="34" charset="0"/>
                <a:ea typeface="微软雅黑" pitchFamily="34" charset="-122"/>
                <a:cs typeface="微软雅黑" pitchFamily="34" charset="-120"/>
              </a:rPr>
              <a:t>这一工作法能够取得成功是因为(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4_1#dc0c2bf4a.bracket?pid=9cae38c6a&amp;color=0,0,0&amp;vpa=28&amp;vtp=1"/>
          <p:cNvSpPr/>
          <p:nvPr/>
        </p:nvSpPr>
        <p:spPr>
          <a:xfrm>
            <a:off x="9304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93_2#dc0c2bf4a?pid=9cae38c6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①将人民代表大会制度优势转化为治理效能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发挥民主集中制原则落实全过程人民民主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人民代表大会制度保证了国家机关协调高效运转</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人大代表通过行使提案权更好发挥自身作用</a:t>
            </a:r>
            <a:endParaRPr lang="en-US" altLang="zh-CN" sz="2000" dirty="0"/>
          </a:p>
        </p:txBody>
      </p:sp>
      <p:sp>
        <p:nvSpPr>
          <p:cNvPr id="5" name="QC_5_BD.93_3#dc0c2bf4a.choices?pid=9cae38c6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5_AS.95_1#dc0c2bf4a?vop=1&amp;pid=9cae38c6a&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本题考查人民代表大会制度的优势。材料中某区人大代表在走访群众时</a:t>
            </a:r>
            <a:r>
              <a:rPr lang="en-US" altLang="zh-CN" sz="2000" b="0" i="0">
                <a:solidFill>
                  <a:srgbClr val="000000"/>
                </a:solidFill>
                <a:latin typeface="微软雅黑" pitchFamily="34" charset="0"/>
                <a:ea typeface="微软雅黑" pitchFamily="34" charset="-122"/>
                <a:cs typeface="微软雅黑" pitchFamily="34" charset="-120"/>
              </a:rPr>
              <a:t>，将群众反映的问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题上报到区人大</a:t>
            </a:r>
            <a:r>
              <a:rPr lang="en-US" altLang="zh-CN" sz="2000" b="0" i="0" dirty="0">
                <a:solidFill>
                  <a:srgbClr val="000000"/>
                </a:solidFill>
                <a:latin typeface="微软雅黑" pitchFamily="34" charset="0"/>
                <a:ea typeface="微软雅黑" pitchFamily="34" charset="-122"/>
                <a:cs typeface="微软雅黑" pitchFamily="34" charset="-120"/>
              </a:rPr>
              <a:t>，然后得以解决，得益于该区人大创新开展“听取民意、收集意见、</a:t>
            </a:r>
            <a:r>
              <a:rPr lang="en-US" altLang="zh-CN" sz="2000" b="0" i="0">
                <a:solidFill>
                  <a:srgbClr val="000000"/>
                </a:solidFill>
                <a:latin typeface="微软雅黑" pitchFamily="34" charset="0"/>
                <a:ea typeface="微软雅黑" pitchFamily="34" charset="-122"/>
                <a:cs typeface="微软雅黑" pitchFamily="34" charset="-120"/>
              </a:rPr>
              <a:t>建立台账、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集中研判</a:t>
            </a:r>
            <a:r>
              <a:rPr lang="en-US" altLang="zh-CN" sz="2000" b="0" i="0" dirty="0">
                <a:solidFill>
                  <a:srgbClr val="000000"/>
                </a:solidFill>
                <a:latin typeface="微软雅黑" pitchFamily="34" charset="0"/>
                <a:ea typeface="微软雅黑" pitchFamily="34" charset="-122"/>
                <a:cs typeface="微软雅黑" pitchFamily="34" charset="-120"/>
              </a:rPr>
              <a:t>、分类交办、依法督办、结果反馈、群众评价”的“八步工作法”。可见</a:t>
            </a:r>
            <a:r>
              <a:rPr lang="en-US" altLang="zh-CN" sz="2000" b="0" i="0">
                <a:solidFill>
                  <a:srgbClr val="000000"/>
                </a:solidFill>
                <a:latin typeface="微软雅黑" pitchFamily="34" charset="0"/>
                <a:ea typeface="微软雅黑" pitchFamily="34" charset="-122"/>
                <a:cs typeface="微软雅黑" pitchFamily="34" charset="-120"/>
              </a:rPr>
              <a:t>，这一工作法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能够取得成功是因为其落实全过程人民民主</a:t>
            </a:r>
            <a:r>
              <a:rPr lang="en-US" altLang="zh-CN" sz="2000" b="0" i="0" dirty="0">
                <a:solidFill>
                  <a:srgbClr val="000000"/>
                </a:solidFill>
                <a:latin typeface="微软雅黑" pitchFamily="34" charset="0"/>
                <a:ea typeface="微软雅黑" pitchFamily="34" charset="-122"/>
                <a:cs typeface="微软雅黑" pitchFamily="34" charset="-120"/>
              </a:rPr>
              <a:t>，发挥民主集中制的原则和作用</a:t>
            </a:r>
            <a:r>
              <a:rPr lang="en-US" altLang="zh-CN" sz="2000" b="0" i="0">
                <a:solidFill>
                  <a:srgbClr val="000000"/>
                </a:solidFill>
                <a:latin typeface="微软雅黑" pitchFamily="34" charset="0"/>
                <a:ea typeface="微软雅黑" pitchFamily="34" charset="-122"/>
                <a:cs typeface="微软雅黑" pitchFamily="34" charset="-120"/>
              </a:rPr>
              <a:t>，将人民代表大会制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度优势转化为治理效能</a:t>
            </a:r>
            <a:r>
              <a:rPr lang="en-US" altLang="zh-CN" sz="2000" b="0" i="0" dirty="0">
                <a:solidFill>
                  <a:srgbClr val="000000"/>
                </a:solidFill>
                <a:latin typeface="微软雅黑" pitchFamily="34" charset="0"/>
                <a:ea typeface="微软雅黑" pitchFamily="34" charset="-122"/>
                <a:cs typeface="微软雅黑" pitchFamily="34" charset="-120"/>
              </a:rPr>
              <a:t>，①②正确；题中强调该区人大“八步工作法”的作用</a:t>
            </a:r>
            <a:r>
              <a:rPr lang="en-US" altLang="zh-CN" sz="2000" b="0" i="0">
                <a:solidFill>
                  <a:srgbClr val="000000"/>
                </a:solidFill>
                <a:latin typeface="微软雅黑" pitchFamily="34" charset="0"/>
                <a:ea typeface="微软雅黑" pitchFamily="34" charset="-122"/>
                <a:cs typeface="微软雅黑" pitchFamily="34" charset="-120"/>
              </a:rPr>
              <a:t>，未涉及人民代表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大会制度保证了国家机关协调高效运转和人大代表行使提案权</a:t>
            </a:r>
            <a:r>
              <a:rPr lang="en-US" altLang="zh-CN" sz="2000" b="0" i="0" dirty="0">
                <a:solidFill>
                  <a:srgbClr val="000000"/>
                </a:solidFill>
                <a:latin typeface="微软雅黑" pitchFamily="34" charset="0"/>
                <a:ea typeface="微软雅黑" pitchFamily="34" charset="-122"/>
                <a:cs typeface="微软雅黑" pitchFamily="34" charset="-120"/>
              </a:rPr>
              <a:t>，③④排除。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O_6_BD.96_1#70628ed72?pid=e89648a2d&amp;color=0,0,0&amp;vtp=1&amp;bt=1&amp;bbb=1&amp;hb=1"/>
          <p:cNvSpPr/>
          <p:nvPr/>
        </p:nvSpPr>
        <p:spPr>
          <a:xfrm>
            <a:off x="722376" y="972000"/>
            <a:ext cx="10753344" cy="2697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[河北承德一中2025高一期中]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阅读材料，完成下列探究。（14分）</a:t>
            </a:r>
            <a:endParaRPr lang="en-US" altLang="zh-CN" sz="2000" dirty="0"/>
          </a:p>
          <a:p>
            <a:pPr algn="ct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议题探究</a:t>
            </a:r>
            <a:r>
              <a:rPr lang="en-US" altLang="zh-CN" sz="2000" b="1" i="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“代表联络站”赋能代表高质量履职</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党的二十届三中全会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决定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丰富人大代表联系人民群众的内容和形式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人大代表联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络站是践行全过程人民民主的基层单元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是发挥代表主体作用的重要载体</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各地利用代表联络站</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赋能代表高质量履职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持续推进全过程人民民主在基层开花结果</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为高质量推动中国式现代化贡</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献人大力量</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O_6_BD.96_2#70628ed72?pid=e89648a2d&amp;color=0,0,0&amp;vtp=1&amp;bt=1&amp;bbb=1&amp;hb=1"/>
          <p:cNvSpPr/>
          <p:nvPr/>
        </p:nvSpPr>
        <p:spPr>
          <a:xfrm>
            <a:off x="722376" y="972000"/>
            <a:ext cx="10753344" cy="40562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结合背景议题，完成下列要求：</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全国各地人大常委会坚持以习近平新时代中国特色社会主义思想为指导</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认真落实</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党中央关于加强代表联络站工作部署要求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把代表联络站打造成践行全过程人民民主的基层单元</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成为人民群众的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连心桥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民意窗</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大课堂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服务站</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吴淞街道人大代表联络站通过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三进三带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工作机制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广泛收集并听取各方意见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向政府反映问题和提出建议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解决了居民出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行安全等问题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赢得了广泛好评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张家港市设立了经济运行观察点和新兴产业联系点</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人大代表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帮助企业及时发现问题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提出建议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优化了经济运行和营商环境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通过代表联络站这一平台</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代</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表们可以参与到基层治理的各个环节中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提出建设性意见和建议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推动基层治理的民主化和科学</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选民可以更直接地参与到民主决策和监督中来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增强了人民群众的获得感和满意度</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7_BD.97_1#12b0c8217?pid=70628ed72&amp;color=0,0,0&amp;vtp=1&amp;bt=1&amp;bbb=1"/>
          <p:cNvSpPr/>
          <p:nvPr/>
        </p:nvSpPr>
        <p:spPr>
          <a:xfrm>
            <a:off x="529429" y="5043908"/>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（1）结合材料，运用《政治与法治》知识，分析建设人大代表联络站的积极意义。（8分）</a:t>
            </a:r>
            <a:endParaRPr lang="en-US" altLang="zh-CN" sz="2000" dirty="0"/>
          </a:p>
        </p:txBody>
      </p:sp>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3" name="QO_7_AN.98_1#12b0c8217?vop=1&amp;pid=70628ed72&amp;color=0,0,0&amp;vtp=1&amp;bbb=1&amp;hb=1"/>
          <p:cNvSpPr/>
          <p:nvPr/>
        </p:nvSpPr>
        <p:spPr>
          <a:xfrm>
            <a:off x="722376" y="1435169"/>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①建设人大代表联络站有利于坚持党的全面领导，落实党中央决策部署。（2分）</a:t>
            </a:r>
            <a:r>
              <a:rPr lang="en-US" altLang="zh-CN" sz="2000" b="1" i="0">
                <a:solidFill>
                  <a:srgbClr val="00B050"/>
                </a:solidFill>
                <a:latin typeface="微软雅黑" pitchFamily="34" charset="0"/>
                <a:ea typeface="微软雅黑" pitchFamily="34" charset="-122"/>
                <a:cs typeface="微软雅黑" pitchFamily="34" charset="-120"/>
              </a:rPr>
              <a:t>②人大</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代表联络站有利于人大代表密切联系群众</a:t>
            </a:r>
            <a:r>
              <a:rPr lang="en-US" altLang="zh-CN" sz="2000" b="1" i="0" dirty="0">
                <a:solidFill>
                  <a:srgbClr val="00B050"/>
                </a:solidFill>
                <a:latin typeface="微软雅黑" pitchFamily="34" charset="0"/>
                <a:ea typeface="微软雅黑" pitchFamily="34" charset="-122"/>
                <a:cs typeface="微软雅黑" pitchFamily="34" charset="-120"/>
              </a:rPr>
              <a:t>，听取他们的意见和建议</a:t>
            </a:r>
            <a:r>
              <a:rPr lang="en-US" altLang="zh-CN" sz="2000" b="1" i="0">
                <a:solidFill>
                  <a:srgbClr val="00B050"/>
                </a:solidFill>
                <a:latin typeface="微软雅黑" pitchFamily="34" charset="0"/>
                <a:ea typeface="微软雅黑" pitchFamily="34" charset="-122"/>
                <a:cs typeface="微软雅黑" pitchFamily="34" charset="-120"/>
              </a:rPr>
              <a:t>，帮助所在地方的人民政府推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进工作</a:t>
            </a:r>
            <a:r>
              <a:rPr lang="en-US" altLang="zh-CN" sz="2000" b="1" i="0" dirty="0">
                <a:solidFill>
                  <a:srgbClr val="00B050"/>
                </a:solidFill>
                <a:latin typeface="微软雅黑" pitchFamily="34" charset="0"/>
                <a:ea typeface="微软雅黑" pitchFamily="34" charset="-122"/>
                <a:cs typeface="微软雅黑" pitchFamily="34" charset="-120"/>
              </a:rPr>
              <a:t>，从而更好地了解民生需求和社会问题。（2分）</a:t>
            </a:r>
            <a:r>
              <a:rPr lang="en-US" altLang="zh-CN" sz="2000" b="1" i="0">
                <a:solidFill>
                  <a:srgbClr val="00B050"/>
                </a:solidFill>
                <a:latin typeface="微软雅黑" pitchFamily="34" charset="0"/>
                <a:ea typeface="微软雅黑" pitchFamily="34" charset="-122"/>
                <a:cs typeface="微软雅黑" pitchFamily="34" charset="-120"/>
              </a:rPr>
              <a:t>③人大代表联络站有利于人大代表充分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发挥专业特长</a:t>
            </a:r>
            <a:r>
              <a:rPr lang="en-US" altLang="zh-CN" sz="2000" b="1" i="0" dirty="0">
                <a:solidFill>
                  <a:srgbClr val="00B050"/>
                </a:solidFill>
                <a:latin typeface="微软雅黑" pitchFamily="34" charset="0"/>
                <a:ea typeface="微软雅黑" pitchFamily="34" charset="-122"/>
                <a:cs typeface="微软雅黑" pitchFamily="34" charset="-120"/>
              </a:rPr>
              <a:t>，行使职权，推动地方经济的高质量发展。（2分）</a:t>
            </a:r>
            <a:r>
              <a:rPr lang="en-US" altLang="zh-CN" sz="2000" b="1" i="0">
                <a:solidFill>
                  <a:srgbClr val="00B050"/>
                </a:solidFill>
                <a:latin typeface="微软雅黑" pitchFamily="34" charset="0"/>
                <a:ea typeface="微软雅黑" pitchFamily="34" charset="-122"/>
                <a:cs typeface="微软雅黑" pitchFamily="34" charset="-120"/>
              </a:rPr>
              <a:t>④人大代表联络站还促进了基</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层治理体系和治理能力的现代化</a:t>
            </a:r>
            <a:r>
              <a:rPr lang="en-US" altLang="zh-CN" sz="2000" b="1" i="0" dirty="0">
                <a:solidFill>
                  <a:srgbClr val="00B050"/>
                </a:solidFill>
                <a:latin typeface="微软雅黑" pitchFamily="34" charset="0"/>
                <a:ea typeface="微软雅黑" pitchFamily="34" charset="-122"/>
                <a:cs typeface="微软雅黑" pitchFamily="34" charset="-120"/>
              </a:rPr>
              <a:t>，推动了全过程人民民主的实践。（2分）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O_7_AS.99_1#12b0c8217?vop=1&amp;pid=70628ed7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关键信息①：全国各地人大常委会坚持以习近平新时代中国特色社会主义思想为指导</a:t>
            </a:r>
            <a:r>
              <a:rPr lang="en-US" altLang="zh-CN" sz="2000" b="0" i="0">
                <a:solidFill>
                  <a:srgbClr val="000000"/>
                </a:solidFill>
                <a:latin typeface="微软雅黑" pitchFamily="34" charset="0"/>
                <a:ea typeface="微软雅黑" pitchFamily="34" charset="-122"/>
                <a:cs typeface="微软雅黑" pitchFamily="34" charset="-120"/>
              </a:rPr>
              <a:t>，认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真落实党中央关于加强代表联络站工作部署要求</a:t>
            </a:r>
            <a:r>
              <a:rPr lang="en-US" altLang="zh-CN" sz="2000" b="0" i="0" dirty="0">
                <a:solidFill>
                  <a:srgbClr val="000000"/>
                </a:solidFill>
                <a:latin typeface="微软雅黑" pitchFamily="34" charset="0"/>
                <a:ea typeface="微软雅黑" pitchFamily="34" charset="-122"/>
                <a:cs typeface="微软雅黑" pitchFamily="34" charset="-120"/>
              </a:rPr>
              <a:t>→坚持党的领导。关键信息②</a:t>
            </a:r>
            <a:r>
              <a:rPr lang="en-US" altLang="zh-CN" sz="2000" b="0" i="0">
                <a:solidFill>
                  <a:srgbClr val="000000"/>
                </a:solidFill>
                <a:latin typeface="微软雅黑" pitchFamily="34" charset="0"/>
                <a:ea typeface="微软雅黑" pitchFamily="34" charset="-122"/>
                <a:cs typeface="微软雅黑" pitchFamily="34" charset="-120"/>
              </a:rPr>
              <a:t>：广泛收集并听取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各方意见</a:t>
            </a:r>
            <a:r>
              <a:rPr lang="en-US" altLang="zh-CN" sz="2000" b="0" i="0" dirty="0">
                <a:solidFill>
                  <a:srgbClr val="000000"/>
                </a:solidFill>
                <a:latin typeface="微软雅黑" pitchFamily="34" charset="0"/>
                <a:ea typeface="微软雅黑" pitchFamily="34" charset="-122"/>
                <a:cs typeface="微软雅黑" pitchFamily="34" charset="-120"/>
              </a:rPr>
              <a:t>→人大代表的义务。关键信息③：人大代表帮助企业及时发现问题、提出建议</a:t>
            </a:r>
            <a:r>
              <a:rPr lang="en-US" altLang="zh-CN" sz="2000" b="0" i="0">
                <a:solidFill>
                  <a:srgbClr val="000000"/>
                </a:solidFill>
                <a:latin typeface="微软雅黑" pitchFamily="34" charset="0"/>
                <a:ea typeface="微软雅黑" pitchFamily="34" charset="-122"/>
                <a:cs typeface="微软雅黑" pitchFamily="34" charset="-120"/>
              </a:rPr>
              <a:t>→人大代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表的职权</a:t>
            </a:r>
            <a:r>
              <a:rPr lang="en-US" altLang="zh-CN" sz="2000" b="0" i="0" dirty="0">
                <a:solidFill>
                  <a:srgbClr val="000000"/>
                </a:solidFill>
                <a:latin typeface="微软雅黑" pitchFamily="34" charset="0"/>
                <a:ea typeface="微软雅黑" pitchFamily="34" charset="-122"/>
                <a:cs typeface="微软雅黑" pitchFamily="34" charset="-120"/>
              </a:rPr>
              <a:t>。关键信息④：代表们可以参与到基层治理的各个环节中，提出建设性意见和建议</a:t>
            </a:r>
            <a:r>
              <a:rPr lang="en-US" altLang="zh-CN" sz="2000" b="0" i="0">
                <a:solidFill>
                  <a:srgbClr val="000000"/>
                </a:solidFill>
                <a:latin typeface="微软雅黑" pitchFamily="34" charset="0"/>
                <a:ea typeface="微软雅黑" pitchFamily="34" charset="-122"/>
                <a:cs typeface="微软雅黑" pitchFamily="34" charset="-120"/>
              </a:rPr>
              <a:t>，推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动基层治理的民主化和科学化</a:t>
            </a:r>
            <a:r>
              <a:rPr lang="en-US" altLang="zh-CN" sz="2000" b="0" i="0" dirty="0">
                <a:solidFill>
                  <a:srgbClr val="000000"/>
                </a:solidFill>
                <a:latin typeface="微软雅黑" pitchFamily="34" charset="0"/>
                <a:ea typeface="微软雅黑" pitchFamily="34" charset="-122"/>
                <a:cs typeface="微软雅黑" pitchFamily="34" charset="-120"/>
              </a:rPr>
              <a:t>→全过程人民民主。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O_7_BD.100_1#dcc8fe1f2?pid=70628ed72&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（2）人大代表一头连着国家权力机关，一头连着广大人民群众</a:t>
            </a:r>
            <a:r>
              <a:rPr lang="en-US" altLang="zh-CN" sz="2000" b="0" i="0">
                <a:solidFill>
                  <a:srgbClr val="000000"/>
                </a:solidFill>
                <a:latin typeface="微软雅黑" pitchFamily="34" charset="0"/>
                <a:ea typeface="微软雅黑" pitchFamily="34" charset="-122"/>
                <a:cs typeface="微软雅黑" pitchFamily="34" charset="-120"/>
              </a:rPr>
              <a:t>，在发展全过程人民民主中发挥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着重要作用</a:t>
            </a:r>
            <a:r>
              <a:rPr lang="en-US" altLang="zh-CN" sz="2000" b="0" i="0" dirty="0">
                <a:solidFill>
                  <a:srgbClr val="000000"/>
                </a:solidFill>
                <a:latin typeface="微软雅黑" pitchFamily="34" charset="0"/>
                <a:ea typeface="微软雅黑" pitchFamily="34" charset="-122"/>
                <a:cs typeface="微软雅黑" pitchFamily="34" charset="-120"/>
              </a:rPr>
              <a:t>。结合材料，请以“假如我是人大代表”为题写一份演讲提纲。</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要求</a:t>
            </a:r>
            <a:r>
              <a:rPr lang="en-US" altLang="zh-CN" sz="2000" b="0" i="0" dirty="0">
                <a:solidFill>
                  <a:srgbClr val="000000"/>
                </a:solidFill>
                <a:latin typeface="微软雅黑" pitchFamily="34" charset="0"/>
                <a:ea typeface="微软雅黑" pitchFamily="34" charset="-122"/>
                <a:cs typeface="微软雅黑" pitchFamily="34" charset="-120"/>
              </a:rPr>
              <a:t>：紧扣主题，观点正确，逻辑清晰；学科语言使用准确、规范；字数在180字左右。（6分）</a:t>
            </a:r>
            <a:endParaRPr lang="en-US" altLang="zh-CN" sz="2000" dirty="0"/>
          </a:p>
        </p:txBody>
      </p:sp>
    </p:spTree>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O_7_AN.101_1#dcc8fe1f2?vop=1&amp;pid=70628ed72&amp;color=0,0,0&amp;mp=1&amp;vtp=1&amp;bt=1&amp;bbb=1&amp;hb=1"/>
          <p:cNvSpPr/>
          <p:nvPr/>
        </p:nvSpPr>
        <p:spPr>
          <a:xfrm>
            <a:off x="722376" y="972000"/>
            <a:ext cx="10753344" cy="3167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答案示例：</a:t>
            </a:r>
            <a:endParaRPr lang="en-US" altLang="zh-CN" sz="2000" dirty="0"/>
          </a:p>
          <a:p>
            <a:pPr algn="ct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假如我是人大代表</a:t>
            </a:r>
            <a:endParaRPr lang="en-US" altLang="zh-CN" sz="2000" dirty="0"/>
          </a:p>
          <a:p>
            <a:pPr latinLnBrk="1">
              <a:lnSpc>
                <a:spcPts val="3700"/>
              </a:lnSpc>
            </a:pPr>
            <a:r>
              <a:rPr lang="en-US" altLang="zh-CN" sz="2000" b="1" i="0">
                <a:solidFill>
                  <a:srgbClr val="00B050"/>
                </a:solidFill>
                <a:latin typeface="SimSun" panose="02010600030101010101" pitchFamily="2" charset="-122"/>
                <a:ea typeface="微软雅黑" pitchFamily="34" charset="-122"/>
                <a:cs typeface="微软雅黑" pitchFamily="34" charset="-120"/>
              </a:rPr>
              <a:t>    </a:t>
            </a:r>
            <a:r>
              <a:rPr lang="en-US" altLang="zh-CN" sz="2000" b="1" i="0">
                <a:solidFill>
                  <a:srgbClr val="00B050"/>
                </a:solidFill>
                <a:latin typeface="微软雅黑" pitchFamily="34" charset="0"/>
                <a:ea typeface="微软雅黑" pitchFamily="34" charset="-122"/>
                <a:cs typeface="微软雅黑" pitchFamily="34" charset="-120"/>
              </a:rPr>
              <a:t>假如我是人大代表</a:t>
            </a:r>
            <a:r>
              <a:rPr lang="en-US" altLang="zh-CN" sz="2000" b="1" i="0" dirty="0">
                <a:solidFill>
                  <a:srgbClr val="00B050"/>
                </a:solidFill>
                <a:latin typeface="微软雅黑" pitchFamily="34" charset="0"/>
                <a:ea typeface="微软雅黑" pitchFamily="34" charset="-122"/>
                <a:cs typeface="微软雅黑" pitchFamily="34" charset="-120"/>
              </a:rPr>
              <a:t>，首先，要深刻认识自己所肩负的责任和义务</a:t>
            </a:r>
            <a:r>
              <a:rPr lang="en-US" altLang="zh-CN" sz="2000" b="1" i="0">
                <a:solidFill>
                  <a:srgbClr val="00B050"/>
                </a:solidFill>
                <a:latin typeface="微软雅黑" pitchFamily="34" charset="0"/>
                <a:ea typeface="微软雅黑" pitchFamily="34" charset="-122"/>
                <a:cs typeface="微软雅黑" pitchFamily="34" charset="-120"/>
              </a:rPr>
              <a:t>。人大代表是人民选举出来</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的</a:t>
            </a:r>
            <a:r>
              <a:rPr lang="en-US" altLang="zh-CN" sz="2000" b="1" i="0" dirty="0">
                <a:solidFill>
                  <a:srgbClr val="00B050"/>
                </a:solidFill>
                <a:latin typeface="微软雅黑" pitchFamily="34" charset="0"/>
                <a:ea typeface="微软雅黑" pitchFamily="34" charset="-122"/>
                <a:cs typeface="微软雅黑" pitchFamily="34" charset="-120"/>
              </a:rPr>
              <a:t>，要切实尽到代表职责，履行好代表义务，做人民利益的忠实代表。其次</a:t>
            </a:r>
            <a:r>
              <a:rPr lang="en-US" altLang="zh-CN" sz="2000" b="1" i="0">
                <a:solidFill>
                  <a:srgbClr val="00B050"/>
                </a:solidFill>
                <a:latin typeface="微软雅黑" pitchFamily="34" charset="0"/>
                <a:ea typeface="微软雅黑" pitchFamily="34" charset="-122"/>
                <a:cs typeface="微软雅黑" pitchFamily="34" charset="-120"/>
              </a:rPr>
              <a:t>，人大代表要行使好</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提案权</a:t>
            </a:r>
            <a:r>
              <a:rPr lang="en-US" altLang="zh-CN" sz="2000" b="1" i="0" dirty="0">
                <a:solidFill>
                  <a:srgbClr val="00B050"/>
                </a:solidFill>
                <a:latin typeface="微软雅黑" pitchFamily="34" charset="0"/>
                <a:ea typeface="微软雅黑" pitchFamily="34" charset="-122"/>
                <a:cs typeface="微软雅黑" pitchFamily="34" charset="-120"/>
              </a:rPr>
              <a:t>、审议权、表决权和质询权等职权，督促政府等国家机关认真执行人大的决定</a:t>
            </a:r>
            <a:r>
              <a:rPr lang="en-US" altLang="zh-CN" sz="2000" b="1" i="0">
                <a:solidFill>
                  <a:srgbClr val="00B050"/>
                </a:solidFill>
                <a:latin typeface="微软雅黑" pitchFamily="34" charset="0"/>
                <a:ea typeface="微软雅黑" pitchFamily="34" charset="-122"/>
                <a:cs typeface="微软雅黑" pitchFamily="34" charset="-120"/>
              </a:rPr>
              <a:t>，为人民群</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众办实事办好事</a:t>
            </a:r>
            <a:r>
              <a:rPr lang="en-US" altLang="zh-CN" sz="2000" b="1" i="0" dirty="0">
                <a:solidFill>
                  <a:srgbClr val="00B050"/>
                </a:solidFill>
                <a:latin typeface="微软雅黑" pitchFamily="34" charset="0"/>
                <a:ea typeface="微软雅黑" pitchFamily="34" charset="-122"/>
                <a:cs typeface="微软雅黑" pitchFamily="34" charset="-120"/>
              </a:rPr>
              <a:t>。最后，作为人大代表要不断强化代表意识，努力提升自身的履职能力</a:t>
            </a:r>
            <a:r>
              <a:rPr lang="en-US" altLang="zh-CN" sz="2000" b="1" i="0">
                <a:solidFill>
                  <a:srgbClr val="00B050"/>
                </a:solidFill>
                <a:latin typeface="微软雅黑" pitchFamily="34" charset="0"/>
                <a:ea typeface="微软雅黑" pitchFamily="34" charset="-122"/>
                <a:cs typeface="微软雅黑" pitchFamily="34" charset="-120"/>
              </a:rPr>
              <a:t>，学会</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能代会表”的本领，发挥代表的作用。（6分）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O_7_AS.102_1#dcc8fe1f2?vop=1&amp;pid=70628ed72&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本问属于开放性试题，设问要求以“假如我是人大代表”为题目写一份演讲提纲</a:t>
            </a:r>
            <a:r>
              <a:rPr lang="en-US" altLang="zh-CN" sz="2000" b="0" i="0">
                <a:solidFill>
                  <a:srgbClr val="000000"/>
                </a:solidFill>
                <a:latin typeface="微软雅黑" pitchFamily="34" charset="0"/>
                <a:ea typeface="微软雅黑" pitchFamily="34" charset="-122"/>
                <a:cs typeface="微软雅黑" pitchFamily="34" charset="-120"/>
              </a:rPr>
              <a:t>，可从人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大代表职权的行使</a:t>
            </a:r>
            <a:r>
              <a:rPr lang="en-US" altLang="zh-CN" sz="2000" b="0" i="0" dirty="0">
                <a:solidFill>
                  <a:srgbClr val="000000"/>
                </a:solidFill>
                <a:latin typeface="微软雅黑" pitchFamily="34" charset="0"/>
                <a:ea typeface="微软雅黑" pitchFamily="34" charset="-122"/>
                <a:cs typeface="微软雅黑" pitchFamily="34" charset="-120"/>
              </a:rPr>
              <a:t>、义务的履行、提高自身履职能力等角度分析作答。</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O_6_AS.103_1#70628ed72?vop=1&amp;pid=e89648a2d&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本题考查人大代表的职权、义务和政治认同素养。本议题探究结合“代表联络站</a:t>
            </a:r>
            <a:r>
              <a:rPr lang="en-US" altLang="zh-CN" sz="2000" b="0" i="0" spc="-50">
                <a:solidFill>
                  <a:srgbClr val="000000"/>
                </a:solidFill>
                <a:latin typeface="微软雅黑" pitchFamily="34" charset="0"/>
                <a:ea typeface="微软雅黑" pitchFamily="34" charset="-122"/>
                <a:cs typeface="微软雅黑" pitchFamily="34" charset="-120"/>
              </a:rPr>
              <a:t>”赋能代表</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高质量履职的背景</a:t>
            </a:r>
            <a:r>
              <a:rPr lang="en-US" altLang="zh-CN" sz="2000" b="0" i="0" spc="-50" dirty="0">
                <a:solidFill>
                  <a:srgbClr val="000000"/>
                </a:solidFill>
                <a:latin typeface="微软雅黑" pitchFamily="34" charset="0"/>
                <a:ea typeface="微软雅黑" pitchFamily="34" charset="-122"/>
                <a:cs typeface="微软雅黑" pitchFamily="34" charset="-120"/>
              </a:rPr>
              <a:t>，要求分析建设人大代表联络站的积极意义和以“假如我是人大代表</a:t>
            </a:r>
            <a:r>
              <a:rPr lang="en-US" altLang="zh-CN" sz="2000" b="0" i="0" spc="-50">
                <a:solidFill>
                  <a:srgbClr val="000000"/>
                </a:solidFill>
                <a:latin typeface="微软雅黑" pitchFamily="34" charset="0"/>
                <a:ea typeface="微软雅黑" pitchFamily="34" charset="-122"/>
                <a:cs typeface="微软雅黑" pitchFamily="34" charset="-120"/>
              </a:rPr>
              <a:t>”为题写演</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讲提纲</a:t>
            </a:r>
            <a:r>
              <a:rPr lang="en-US" altLang="zh-CN" sz="2000" b="0" i="0" spc="-50" dirty="0">
                <a:solidFill>
                  <a:srgbClr val="000000"/>
                </a:solidFill>
                <a:latin typeface="微软雅黑" pitchFamily="34" charset="0"/>
                <a:ea typeface="微软雅黑" pitchFamily="34" charset="-122"/>
                <a:cs typeface="微软雅黑" pitchFamily="34" charset="-120"/>
              </a:rPr>
              <a:t>，引导学生提高对人大代表的信任度，认识我国根本政治制度的优越性，坚定制度自信。</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BD.7_1#0fbc5970e?pid=bf553384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3.江西吉水白水镇人大将信访工作的触角延伸到社会治理网格中，</a:t>
            </a:r>
            <a:r>
              <a:rPr lang="en-US" altLang="zh-CN" sz="2000" b="0" i="0">
                <a:solidFill>
                  <a:srgbClr val="000000"/>
                </a:solidFill>
                <a:latin typeface="微软雅黑" pitchFamily="34" charset="0"/>
                <a:ea typeface="微软雅黑" pitchFamily="34" charset="-122"/>
                <a:cs typeface="微软雅黑" pitchFamily="34" charset="-120"/>
              </a:rPr>
              <a:t>实行人大代表结对包户全覆盖。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通过拉家常</a:t>
            </a:r>
            <a:r>
              <a:rPr lang="en-US" altLang="zh-CN" sz="2000" b="0" i="0" dirty="0">
                <a:solidFill>
                  <a:srgbClr val="000000"/>
                </a:solidFill>
                <a:latin typeface="微软雅黑" pitchFamily="34" charset="0"/>
                <a:ea typeface="微软雅黑" pitchFamily="34" charset="-122"/>
                <a:cs typeface="微软雅黑" pitchFamily="34" charset="-120"/>
              </a:rPr>
              <a:t>、讲法律和扶弱济困、提供就业指导等方式，收集民情、宣传政策</a:t>
            </a:r>
            <a:r>
              <a:rPr lang="en-US" altLang="zh-CN" sz="2000" b="0" i="0">
                <a:solidFill>
                  <a:srgbClr val="000000"/>
                </a:solidFill>
                <a:latin typeface="微软雅黑" pitchFamily="34" charset="0"/>
                <a:ea typeface="微软雅黑" pitchFamily="34" charset="-122"/>
                <a:cs typeface="微软雅黑" pitchFamily="34" charset="-120"/>
              </a:rPr>
              <a:t>，实现需求在网格</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内发现</a:t>
            </a:r>
            <a:r>
              <a:rPr lang="en-US" altLang="zh-CN" sz="2000" b="0" i="0" dirty="0">
                <a:solidFill>
                  <a:srgbClr val="000000"/>
                </a:solidFill>
                <a:latin typeface="微软雅黑" pitchFamily="34" charset="0"/>
                <a:ea typeface="微软雅黑" pitchFamily="34" charset="-122"/>
                <a:cs typeface="微软雅黑" pitchFamily="34" charset="-120"/>
              </a:rPr>
              <a:t>、问题在网格内解决。</a:t>
            </a:r>
            <a:r>
              <a:rPr lang="en-US" altLang="zh-CN" sz="2000" b="0" i="0">
                <a:solidFill>
                  <a:srgbClr val="000000"/>
                </a:solidFill>
                <a:latin typeface="微软雅黑" pitchFamily="34" charset="0"/>
                <a:ea typeface="微软雅黑" pitchFamily="34" charset="-122"/>
                <a:cs typeface="微软雅黑" pitchFamily="34" charset="-120"/>
              </a:rPr>
              <a:t>该镇人大代表(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_1#0fbc5970e.bracket?pid=bf5533842&amp;color=0,0,0&amp;vpa=3&amp;vtp=1"/>
          <p:cNvSpPr/>
          <p:nvPr/>
        </p:nvSpPr>
        <p:spPr>
          <a:xfrm>
            <a:off x="5748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7_2#0fbc5970e?pid=bf5533842&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倾听群众的诉求，实现人民的各类需求</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②发挥了密切联系群众的桥梁和纽带作用</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积极行使提案权，回应人民群众的呼声</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④来自人民，肩负人民重托，为人民服务</a:t>
            </a:r>
            <a:endParaRPr lang="en-US" altLang="zh-CN" sz="2000" dirty="0"/>
          </a:p>
        </p:txBody>
      </p:sp>
      <p:sp>
        <p:nvSpPr>
          <p:cNvPr id="5" name="QC_6_BD.7_3#0fbc5970e.choices?pid=bf5533842&amp;color=0,0,0&amp;vtp=1&amp;bbb=1"/>
          <p:cNvSpPr/>
          <p:nvPr/>
        </p:nvSpPr>
        <p:spPr>
          <a:xfrm>
            <a:off x="727329" y="415323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Tree>
  </p:cSld>
  <p:clrMapOvr>
    <a:masterClrMapping/>
  </p:clrMapOvr>
  <p:transition>
    <p:fade/>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4155</Words>
  <Application>Microsoft Office PowerPoint</Application>
  <PresentationFormat>宽屏</PresentationFormat>
  <Paragraphs>697</Paragraphs>
  <Slides>90</Slides>
  <Notes>87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90</vt:i4>
      </vt:variant>
    </vt:vector>
  </HeadingPairs>
  <TitlesOfParts>
    <vt:vector size="98"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2025-09-19T06:52:14Z</dcterms:created>
  <dcterms:modified xsi:type="dcterms:W3CDTF">2025-09-19T07:29:12Z</dcterms:modified>
  <cp:category/>
  <cp:contentStatus/>
</cp:coreProperties>
</file>