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30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200" d="100"/>
        <a:sy n="200" d="100"/>
      </p:scale>
      <p:origin x="0" y="-5199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0837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C3589-A507-6E86-77E9-225B344851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3F390A-70AC-8DEE-C20F-335A32EA89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014ACB-2594-7107-0D36-FEA91CCA2C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03E0B18-7A5A-3F90-547E-7F183B6649B6}"/>
              </a:ext>
            </a:extLst>
          </p:cNvPr>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23114270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fa9dbe5a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一、选择题（每题4分，共60分）</a:t>
            </a:r>
            <a:endParaRPr lang="en-US" sz="28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a38f4726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二、非选择题（共40分）</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30#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5_BD.10_1#9b79d62e8?pid=fa9dbe5aa&amp;color=0,0,0&amp;vtp=1&amp;bt=1&amp;bbb=1&amp;hb=1"/>
          <p:cNvSpPr/>
          <p:nvPr/>
        </p:nvSpPr>
        <p:spPr>
          <a:xfrm>
            <a:off x="722376" y="972000"/>
            <a:ext cx="10753344" cy="2671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[江西南昌2025高一期末]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2024年3月5日下午，习近平总书记在参加“两会</a:t>
            </a:r>
            <a:r>
              <a:rPr lang="en-US" altLang="zh-CN" sz="2000" b="0" i="0">
                <a:solidFill>
                  <a:srgbClr val="000000"/>
                </a:solidFill>
                <a:latin typeface="微软雅黑" pitchFamily="34" charset="0"/>
                <a:ea typeface="微软雅黑" pitchFamily="34" charset="-122"/>
                <a:cs typeface="微软雅黑" pitchFamily="34" charset="-120"/>
              </a:rPr>
              <a:t>”江苏代表团审议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时指出</a:t>
            </a:r>
            <a:r>
              <a:rPr lang="en-US" altLang="zh-CN" sz="2000" b="0" i="0" dirty="0">
                <a:solidFill>
                  <a:srgbClr val="000000"/>
                </a:solidFill>
                <a:latin typeface="微软雅黑" pitchFamily="34" charset="0"/>
                <a:ea typeface="微软雅黑" pitchFamily="34" charset="-122"/>
                <a:cs typeface="微软雅黑" pitchFamily="34" charset="-120"/>
              </a:rPr>
              <a:t>，要继续巩固和增强经济回升向好态势，提振全社会发展信心，</a:t>
            </a:r>
            <a:r>
              <a:rPr lang="en-US" altLang="zh-CN" sz="2000" b="0" i="0">
                <a:solidFill>
                  <a:srgbClr val="000000"/>
                </a:solidFill>
                <a:latin typeface="微软雅黑" pitchFamily="34" charset="0"/>
                <a:ea typeface="微软雅黑" pitchFamily="34" charset="-122"/>
                <a:cs typeface="微软雅黑" pitchFamily="34" charset="-120"/>
              </a:rPr>
              <a:t>党员干部首先要坚定信心、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真抓实干</a:t>
            </a:r>
            <a:r>
              <a:rPr lang="en-US" altLang="zh-CN" sz="2000" b="0" i="0" dirty="0">
                <a:solidFill>
                  <a:srgbClr val="000000"/>
                </a:solidFill>
                <a:latin typeface="微软雅黑" pitchFamily="34" charset="0"/>
                <a:ea typeface="微软雅黑" pitchFamily="34" charset="-122"/>
                <a:cs typeface="微软雅黑" pitchFamily="34" charset="-120"/>
              </a:rPr>
              <a:t>。要巩固拓展主题教育成果，建立长效机制，坚决纠治形式主义、官僚主义</a:t>
            </a:r>
            <a:r>
              <a:rPr lang="en-US" altLang="zh-CN" sz="2000" b="0" i="0">
                <a:solidFill>
                  <a:srgbClr val="000000"/>
                </a:solidFill>
                <a:latin typeface="微软雅黑" pitchFamily="34" charset="0"/>
                <a:ea typeface="微软雅黑" pitchFamily="34" charset="-122"/>
                <a:cs typeface="微软雅黑" pitchFamily="34" charset="-120"/>
              </a:rPr>
              <a:t>，切实为基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层减负</a:t>
            </a:r>
            <a:r>
              <a:rPr lang="en-US" altLang="zh-CN" sz="2000" b="0" i="0" dirty="0">
                <a:solidFill>
                  <a:srgbClr val="000000"/>
                </a:solidFill>
                <a:latin typeface="微软雅黑" pitchFamily="34" charset="0"/>
                <a:ea typeface="微软雅黑" pitchFamily="34" charset="-122"/>
                <a:cs typeface="微软雅黑" pitchFamily="34" charset="-120"/>
              </a:rPr>
              <a:t>，激发全党全社会创造活力，提振党员干部干事创业的精气神</a:t>
            </a:r>
            <a:r>
              <a:rPr lang="en-US" altLang="zh-CN" sz="2000" b="0" i="0">
                <a:solidFill>
                  <a:srgbClr val="000000"/>
                </a:solidFill>
                <a:latin typeface="微软雅黑" pitchFamily="34" charset="0"/>
                <a:ea typeface="微软雅黑" pitchFamily="34" charset="-122"/>
                <a:cs typeface="微软雅黑" pitchFamily="34" charset="-120"/>
              </a:rPr>
              <a:t>。要坚持以人民为中心的发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展思想</a:t>
            </a:r>
            <a:r>
              <a:rPr lang="en-US" altLang="zh-CN" sz="2000" b="0" i="0" dirty="0">
                <a:solidFill>
                  <a:srgbClr val="000000"/>
                </a:solidFill>
                <a:latin typeface="微软雅黑" pitchFamily="34" charset="0"/>
                <a:ea typeface="微软雅黑" pitchFamily="34" charset="-122"/>
                <a:cs typeface="微软雅黑" pitchFamily="34" charset="-120"/>
              </a:rPr>
              <a:t>，在发展中稳步提升民生保障水平，引导激励广大群众依靠自己的双手创造幸福生活</a:t>
            </a:r>
            <a:r>
              <a:rPr lang="en-US" altLang="zh-CN" sz="2000" b="0" i="0">
                <a:solidFill>
                  <a:srgbClr val="000000"/>
                </a:solidFill>
                <a:latin typeface="微软雅黑" pitchFamily="34" charset="0"/>
                <a:ea typeface="微软雅黑" pitchFamily="34" charset="-122"/>
                <a:cs typeface="微软雅黑" pitchFamily="34" charset="-120"/>
              </a:rPr>
              <a:t>。由</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此可见(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1_1#9b79d62e8.bracket?pid=fa9dbe5aa&amp;color=0,0,0&amp;vpa=4&amp;vtp=1"/>
          <p:cNvSpPr/>
          <p:nvPr/>
        </p:nvSpPr>
        <p:spPr>
          <a:xfrm>
            <a:off x="1684401" y="32389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0_2#9b79d62e8?pid=fa9dbe5aa&amp;color=0,0,0&amp;vtp=1&amp;bbb=1"/>
          <p:cNvSpPr/>
          <p:nvPr/>
        </p:nvSpPr>
        <p:spPr>
          <a:xfrm>
            <a:off x="722376" y="37056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①中国共产党坚守人民立场，践行初心、担当使命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中国共产党是中国工人阶级的先锋队</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共产党坚持全心全意为人民服务的宗旨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党员干部要坚定历史自信，增强历史主动</a:t>
            </a:r>
            <a:endParaRPr lang="en-US" altLang="zh-CN" sz="2000" dirty="0"/>
          </a:p>
        </p:txBody>
      </p:sp>
      <p:sp>
        <p:nvSpPr>
          <p:cNvPr id="5" name="QC_5_BD.10_3#9b79d62e8.choices?pid=fa9dbe5aa&amp;color=0,0,0&amp;vtp=1&amp;bbb=1"/>
          <p:cNvSpPr/>
          <p:nvPr/>
        </p:nvSpPr>
        <p:spPr>
          <a:xfrm>
            <a:off x="722376" y="55415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5_AS.12_1#9b79d62e8?vop=1&amp;pid=fa9dbe5aa&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本题考查党的性质和宗旨。要巩固拓展主题教育成果，坚决纠治形式主义、官僚主义</a:t>
            </a:r>
            <a:r>
              <a:rPr lang="en-US" altLang="zh-CN" sz="2000" b="0" i="0">
                <a:solidFill>
                  <a:srgbClr val="000000"/>
                </a:solidFill>
                <a:latin typeface="微软雅黑" pitchFamily="34" charset="0"/>
                <a:ea typeface="微软雅黑" pitchFamily="34" charset="-122"/>
                <a:cs typeface="微软雅黑" pitchFamily="34" charset="-120"/>
              </a:rPr>
              <a:t>，激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发全党全社会创造活力</a:t>
            </a:r>
            <a:r>
              <a:rPr lang="en-US" altLang="zh-CN" sz="2000" b="0" i="0" dirty="0">
                <a:solidFill>
                  <a:srgbClr val="000000"/>
                </a:solidFill>
                <a:latin typeface="微软雅黑" pitchFamily="34" charset="0"/>
                <a:ea typeface="微软雅黑" pitchFamily="34" charset="-122"/>
                <a:cs typeface="微软雅黑" pitchFamily="34" charset="-120"/>
              </a:rPr>
              <a:t>，坚持以人民为中心的发展思想</a:t>
            </a:r>
            <a:r>
              <a:rPr lang="en-US" altLang="zh-CN" sz="2000" b="0" i="0">
                <a:solidFill>
                  <a:srgbClr val="000000"/>
                </a:solidFill>
                <a:latin typeface="微软雅黑" pitchFamily="34" charset="0"/>
                <a:ea typeface="微软雅黑" pitchFamily="34" charset="-122"/>
                <a:cs typeface="微软雅黑" pitchFamily="34" charset="-120"/>
              </a:rPr>
              <a:t>，引导激励广大群众依靠自己的双手创造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幸福生活</a:t>
            </a:r>
            <a:r>
              <a:rPr lang="en-US" altLang="zh-CN" sz="2000" b="0" i="0" dirty="0">
                <a:solidFill>
                  <a:srgbClr val="000000"/>
                </a:solidFill>
                <a:latin typeface="微软雅黑" pitchFamily="34" charset="0"/>
                <a:ea typeface="微软雅黑" pitchFamily="34" charset="-122"/>
                <a:cs typeface="微软雅黑" pitchFamily="34" charset="-120"/>
              </a:rPr>
              <a:t>，这体现了中国共产党坚守人民立场，践行初心、担当使命，①入选</a:t>
            </a:r>
            <a:r>
              <a:rPr lang="en-US" altLang="zh-CN" sz="2000" b="0" i="0">
                <a:solidFill>
                  <a:srgbClr val="000000"/>
                </a:solidFill>
                <a:latin typeface="微软雅黑" pitchFamily="34" charset="0"/>
                <a:ea typeface="微软雅黑" pitchFamily="34" charset="-122"/>
                <a:cs typeface="微软雅黑" pitchFamily="34" charset="-120"/>
              </a:rPr>
              <a:t>；“坚持以人民为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中心的发展思想</a:t>
            </a:r>
            <a:r>
              <a:rPr lang="en-US" altLang="zh-CN" sz="2000" b="0" i="0" dirty="0">
                <a:solidFill>
                  <a:srgbClr val="000000"/>
                </a:solidFill>
                <a:latin typeface="微软雅黑" pitchFamily="34" charset="0"/>
                <a:ea typeface="微软雅黑" pitchFamily="34" charset="-122"/>
                <a:cs typeface="微软雅黑" pitchFamily="34" charset="-120"/>
              </a:rPr>
              <a:t>，在发展中稳步提升民生保障水平</a:t>
            </a:r>
            <a:r>
              <a:rPr lang="en-US" altLang="zh-CN" sz="2000" b="0" i="0">
                <a:solidFill>
                  <a:srgbClr val="000000"/>
                </a:solidFill>
                <a:latin typeface="微软雅黑" pitchFamily="34" charset="0"/>
                <a:ea typeface="微软雅黑" pitchFamily="34" charset="-122"/>
                <a:cs typeface="微软雅黑" pitchFamily="34" charset="-120"/>
              </a:rPr>
              <a:t>，引导激励广大群众依靠自己的双手创造幸福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生活</a:t>
            </a:r>
            <a:r>
              <a:rPr lang="en-US" altLang="zh-CN" sz="2000" b="0" i="0" dirty="0">
                <a:solidFill>
                  <a:srgbClr val="000000"/>
                </a:solidFill>
                <a:latin typeface="微软雅黑" pitchFamily="34" charset="0"/>
                <a:ea typeface="微软雅黑" pitchFamily="34" charset="-122"/>
                <a:cs typeface="微软雅黑" pitchFamily="34" charset="-120"/>
              </a:rPr>
              <a:t>”体现了中国共产党坚持全心全意为人民服务的宗旨，③入选</a:t>
            </a:r>
            <a:r>
              <a:rPr lang="en-US" altLang="zh-CN" sz="2000" b="0" i="0">
                <a:solidFill>
                  <a:srgbClr val="000000"/>
                </a:solidFill>
                <a:latin typeface="微软雅黑" pitchFamily="34" charset="0"/>
                <a:ea typeface="微软雅黑" pitchFamily="34" charset="-122"/>
                <a:cs typeface="微软雅黑" pitchFamily="34" charset="-120"/>
              </a:rPr>
              <a:t>；材料强调的是中国共产党坚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持以人民为中心的发展思想</a:t>
            </a:r>
            <a:r>
              <a:rPr lang="en-US" altLang="zh-CN" sz="2000" b="0" i="0" dirty="0">
                <a:solidFill>
                  <a:srgbClr val="000000"/>
                </a:solidFill>
                <a:latin typeface="微软雅黑" pitchFamily="34" charset="0"/>
                <a:ea typeface="微软雅黑" pitchFamily="34" charset="-122"/>
                <a:cs typeface="微软雅黑" pitchFamily="34" charset="-120"/>
              </a:rPr>
              <a:t>，没有体现中国共产党的性质，②排除</a:t>
            </a:r>
            <a:r>
              <a:rPr lang="en-US" altLang="zh-CN" sz="2000" b="0" i="0">
                <a:solidFill>
                  <a:srgbClr val="000000"/>
                </a:solidFill>
                <a:latin typeface="微软雅黑" pitchFamily="34" charset="0"/>
                <a:ea typeface="微软雅黑" pitchFamily="34" charset="-122"/>
                <a:cs typeface="微软雅黑" pitchFamily="34" charset="-120"/>
              </a:rPr>
              <a:t>；材料强调的是中国共产党坚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持以人民为中心的发展思想</a:t>
            </a:r>
            <a:r>
              <a:rPr lang="en-US" altLang="zh-CN" sz="2000" b="0" i="0" dirty="0">
                <a:solidFill>
                  <a:srgbClr val="000000"/>
                </a:solidFill>
                <a:latin typeface="微软雅黑" pitchFamily="34" charset="0"/>
                <a:ea typeface="微软雅黑" pitchFamily="34" charset="-122"/>
                <a:cs typeface="微软雅黑" pitchFamily="34" charset="-120"/>
              </a:rPr>
              <a:t>，没有体现党员干部要坚定历史自信，增强历史主动，④排除。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5_BD.13_1#114cc1414?pid=fa9dbe5a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[安徽A10联盟2025高一期中]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2025年春节期间</a:t>
            </a:r>
            <a:r>
              <a:rPr lang="en-US" altLang="zh-CN" sz="2000" b="0" i="0">
                <a:solidFill>
                  <a:srgbClr val="000000"/>
                </a:solidFill>
                <a:latin typeface="微软雅黑" pitchFamily="34" charset="0"/>
                <a:ea typeface="微软雅黑" pitchFamily="34" charset="-122"/>
                <a:cs typeface="微软雅黑" pitchFamily="34" charset="-120"/>
              </a:rPr>
              <a:t>，安徽省委宣传部等多个部门联合主办的新春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欢欢喜喜过大年”省暨合肥市春节文化惠民促消费活动如火如荼地开展</a:t>
            </a:r>
            <a:r>
              <a:rPr lang="en-US" altLang="zh-CN" sz="2000" b="0" i="0">
                <a:solidFill>
                  <a:srgbClr val="000000"/>
                </a:solidFill>
                <a:latin typeface="微软雅黑" pitchFamily="34" charset="0"/>
                <a:ea typeface="微软雅黑" pitchFamily="34" charset="-122"/>
                <a:cs typeface="微软雅黑" pitchFamily="34" charset="-120"/>
              </a:rPr>
              <a:t>。各类线上线下相结合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的精彩活动让全省人民充分享受到宣传文化艺术旅游深度融合的红利</a:t>
            </a:r>
            <a:r>
              <a:rPr lang="en-US" altLang="zh-CN" sz="2000" b="0" i="0" dirty="0">
                <a:solidFill>
                  <a:srgbClr val="000000"/>
                </a:solidFill>
                <a:latin typeface="微软雅黑" pitchFamily="34" charset="0"/>
                <a:ea typeface="微软雅黑" pitchFamily="34" charset="-122"/>
                <a:cs typeface="微软雅黑" pitchFamily="34" charset="-120"/>
              </a:rPr>
              <a:t>，呈现一场兼具“</a:t>
            </a:r>
            <a:r>
              <a:rPr lang="en-US" altLang="zh-CN" sz="2000" b="0" i="0">
                <a:solidFill>
                  <a:srgbClr val="000000"/>
                </a:solidFill>
                <a:latin typeface="微软雅黑" pitchFamily="34" charset="0"/>
                <a:ea typeface="微软雅黑" pitchFamily="34" charset="-122"/>
                <a:cs typeface="微软雅黑" pitchFamily="34" charset="-120"/>
              </a:rPr>
              <a:t>烟火气”</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文化味”的新春盛会。</a:t>
            </a:r>
            <a:r>
              <a:rPr lang="en-US" altLang="zh-CN" sz="2000" b="0" i="0">
                <a:solidFill>
                  <a:srgbClr val="000000"/>
                </a:solidFill>
                <a:latin typeface="微软雅黑" pitchFamily="34" charset="0"/>
                <a:ea typeface="微软雅黑" pitchFamily="34" charset="-122"/>
                <a:cs typeface="微软雅黑" pitchFamily="34" charset="-120"/>
              </a:rPr>
              <a:t>对此理解正确的是(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4_1#114cc1414.bracket?pid=fa9dbe5aa&amp;color=0,0,0&amp;vpa=5&amp;vtp=1"/>
          <p:cNvSpPr/>
          <p:nvPr/>
        </p:nvSpPr>
        <p:spPr>
          <a:xfrm>
            <a:off x="5748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3_2#114cc1414?pid=fa9dbe5aa&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①中国共产党坚持立党为公、执政为民的执政理念</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党没有自己任何特殊的利益，不代表任何利益集团</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人民对美好生活的向往是我们党的最高理想和奋斗目标</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开展春节文化惠民促消费活动是解决新时代主要矛盾的需要</a:t>
            </a:r>
            <a:endParaRPr lang="en-US" altLang="zh-CN" sz="2000" dirty="0"/>
          </a:p>
        </p:txBody>
      </p:sp>
      <p:sp>
        <p:nvSpPr>
          <p:cNvPr id="5" name="QC_5_BD.13_3#114cc1414.choices?pid=fa9dbe5aa&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5_AS.15_1#114cc1414?vop=1&amp;pid=fa9dbe5aa&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本题考查党的执政理念。安徽省委宣传部等多个部门联合主办新春“欢欢喜喜过大年</a:t>
            </a:r>
            <a:r>
              <a:rPr lang="en-US" altLang="zh-CN" sz="2000" b="0" i="0">
                <a:solidFill>
                  <a:srgbClr val="000000"/>
                </a:solidFill>
                <a:latin typeface="微软雅黑" pitchFamily="34" charset="0"/>
                <a:ea typeface="微软雅黑" pitchFamily="34" charset="-122"/>
                <a:cs typeface="微软雅黑" pitchFamily="34" charset="-120"/>
              </a:rPr>
              <a:t>”省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暨合肥市春节文化惠民促消费活动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让全省人民充分享受到宣传文化艺术旅游深度融合的红利，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这体现了中国共产党坚持立党为公</a:t>
            </a:r>
            <a:r>
              <a:rPr lang="en-US" altLang="zh-CN" sz="2000" b="0" i="0" dirty="0">
                <a:solidFill>
                  <a:srgbClr val="000000"/>
                </a:solidFill>
                <a:latin typeface="微软雅黑" pitchFamily="34" charset="0"/>
                <a:ea typeface="微软雅黑" pitchFamily="34" charset="-122"/>
                <a:cs typeface="微软雅黑" pitchFamily="34" charset="-120"/>
              </a:rPr>
              <a:t>、执政为民的执政理念，①入选</a:t>
            </a:r>
            <a:r>
              <a:rPr lang="en-US" altLang="zh-CN" sz="2000" b="0" i="0">
                <a:solidFill>
                  <a:srgbClr val="000000"/>
                </a:solidFill>
                <a:latin typeface="微软雅黑" pitchFamily="34" charset="0"/>
                <a:ea typeface="微软雅黑" pitchFamily="34" charset="-122"/>
                <a:cs typeface="微软雅黑" pitchFamily="34" charset="-120"/>
              </a:rPr>
              <a:t>；我国社会主要矛盾已经转化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为人民日益增长的美好生活需要和不平衡不充分的发展之间的矛盾，开展春节文化惠民促消费活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动是解决新时代主要矛盾的需要</a:t>
            </a:r>
            <a:r>
              <a:rPr lang="en-US" altLang="zh-CN" sz="2000" b="0" i="0" dirty="0">
                <a:solidFill>
                  <a:srgbClr val="000000"/>
                </a:solidFill>
                <a:latin typeface="微软雅黑" pitchFamily="34" charset="0"/>
                <a:ea typeface="微软雅黑" pitchFamily="34" charset="-122"/>
                <a:cs typeface="微软雅黑" pitchFamily="34" charset="-120"/>
              </a:rPr>
              <a:t>，④入选</a:t>
            </a:r>
            <a:r>
              <a:rPr lang="en-US" altLang="zh-CN" sz="2000" b="0" i="0">
                <a:solidFill>
                  <a:srgbClr val="000000"/>
                </a:solidFill>
                <a:latin typeface="微软雅黑" pitchFamily="34" charset="0"/>
                <a:ea typeface="微软雅黑" pitchFamily="34" charset="-122"/>
                <a:cs typeface="微软雅黑" pitchFamily="34" charset="-120"/>
              </a:rPr>
              <a:t>；材料强调的是中国共产党坚持以人民为中心的发展思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想</a:t>
            </a:r>
            <a:r>
              <a:rPr lang="en-US" altLang="zh-CN" sz="2000" b="0" i="0" dirty="0">
                <a:solidFill>
                  <a:srgbClr val="000000"/>
                </a:solidFill>
                <a:latin typeface="微软雅黑" pitchFamily="34" charset="0"/>
                <a:ea typeface="微软雅黑" pitchFamily="34" charset="-122"/>
                <a:cs typeface="微软雅黑" pitchFamily="34" charset="-120"/>
              </a:rPr>
              <a:t>，没有体现“党没有自己任何特殊的利益，不代表任何利益集团”，②排除</a:t>
            </a:r>
            <a:r>
              <a:rPr lang="en-US" altLang="zh-CN" sz="2000" b="0" i="0">
                <a:solidFill>
                  <a:srgbClr val="000000"/>
                </a:solidFill>
                <a:latin typeface="微软雅黑" pitchFamily="34" charset="0"/>
                <a:ea typeface="微软雅黑" pitchFamily="34" charset="-122"/>
                <a:cs typeface="微软雅黑" pitchFamily="34" charset="-120"/>
              </a:rPr>
              <a:t>；党的最高理想是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实现共产主义</a:t>
            </a:r>
            <a:r>
              <a:rPr lang="en-US" altLang="zh-CN" sz="2000" b="0" i="0" dirty="0">
                <a:solidFill>
                  <a:srgbClr val="000000"/>
                </a:solidFill>
                <a:latin typeface="微软雅黑" pitchFamily="34" charset="0"/>
                <a:ea typeface="微软雅黑" pitchFamily="34" charset="-122"/>
                <a:cs typeface="微软雅黑" pitchFamily="34" charset="-120"/>
              </a:rPr>
              <a:t>，人民对美好生活的向往是我们党的奋斗目标，③排除。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5_BD.16_1#f42fe403f?pid=fa9dbe5a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6.一百多年来，中国共产党坚持围绕党是什么、要干什么这个根本问题，自觉锚定时代方位</a:t>
            </a:r>
            <a:r>
              <a:rPr lang="en-US" altLang="zh-CN" sz="2000" b="0" i="0">
                <a:solidFill>
                  <a:srgbClr val="000000"/>
                </a:solidFill>
                <a:latin typeface="微软雅黑" pitchFamily="34" charset="0"/>
                <a:ea typeface="微软雅黑" pitchFamily="34" charset="-122"/>
                <a:cs typeface="微软雅黑" pitchFamily="34" charset="-120"/>
              </a:rPr>
              <a:t>，深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刻把握时代主题</a:t>
            </a:r>
            <a:r>
              <a:rPr lang="en-US" altLang="zh-CN" sz="2000" b="0" i="0" dirty="0">
                <a:solidFill>
                  <a:srgbClr val="000000"/>
                </a:solidFill>
                <a:latin typeface="微软雅黑" pitchFamily="34" charset="0"/>
                <a:ea typeface="微软雅黑" pitchFamily="34" charset="-122"/>
                <a:cs typeface="微软雅黑" pitchFamily="34" charset="-120"/>
              </a:rPr>
              <a:t>，坚决完成时代任务，勇于创造时代成就，奋力构筑时代精神</a:t>
            </a:r>
            <a:r>
              <a:rPr lang="en-US" altLang="zh-CN" sz="2000" b="0" i="0">
                <a:solidFill>
                  <a:srgbClr val="000000"/>
                </a:solidFill>
                <a:latin typeface="微软雅黑" pitchFamily="34" charset="0"/>
                <a:ea typeface="微软雅黑" pitchFamily="34" charset="-122"/>
                <a:cs typeface="微软雅黑" pitchFamily="34" charset="-120"/>
              </a:rPr>
              <a:t>，始终成为走在时</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代前列的引领者</a:t>
            </a:r>
            <a:r>
              <a:rPr lang="en-US" altLang="zh-CN" sz="2000" b="0" i="0" dirty="0">
                <a:solidFill>
                  <a:srgbClr val="000000"/>
                </a:solidFill>
                <a:latin typeface="微软雅黑" pitchFamily="34" charset="0"/>
                <a:ea typeface="微软雅黑" pitchFamily="34" charset="-122"/>
                <a:cs typeface="微软雅黑" pitchFamily="34" charset="-120"/>
              </a:rPr>
              <a:t>。中国共产党能始终走在时代前列，</a:t>
            </a:r>
            <a:r>
              <a:rPr lang="en-US" altLang="zh-CN" sz="2000" b="0" i="0">
                <a:solidFill>
                  <a:srgbClr val="000000"/>
                </a:solidFill>
                <a:latin typeface="微软雅黑" pitchFamily="34" charset="0"/>
                <a:ea typeface="微软雅黑" pitchFamily="34" charset="-122"/>
                <a:cs typeface="微软雅黑" pitchFamily="34" charset="-120"/>
              </a:rPr>
              <a:t>在于(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7_1#f42fe403f.bracket?pid=fa9dbe5aa&amp;color=0,0,0&amp;vpa=6&amp;vtp=1"/>
          <p:cNvSpPr/>
          <p:nvPr/>
        </p:nvSpPr>
        <p:spPr>
          <a:xfrm>
            <a:off x="7259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6_2#f42fe403f?pid=fa9dbe5aa&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①敢于自我革命，发挥共产党员时代先锋、战斗堡垒作用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指导思想是毛泽东思想和中国特色社会主义理论体系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以接续推进的马克思主义中国化时代化创新理论作为行动指南</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坚持解放思想、实事求是、与时俱进、求真务实</a:t>
            </a:r>
            <a:endParaRPr lang="en-US" altLang="zh-CN" sz="2000" dirty="0"/>
          </a:p>
        </p:txBody>
      </p:sp>
      <p:sp>
        <p:nvSpPr>
          <p:cNvPr id="5" name="QC_5_BD.16_3#f42fe403f.choices?pid=fa9dbe5aa&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AS.18_1#f42fe403f?vop=1&amp;pid=fa9dbe5aa&amp;color=0,0,0&amp;vtp=1&amp;bt=1&amp;bbb=1&amp;hb=1"/>
          <p:cNvSpPr/>
          <p:nvPr/>
        </p:nvSpPr>
        <p:spPr>
          <a:xfrm>
            <a:off x="722376" y="972000"/>
            <a:ext cx="10753344" cy="2684653"/>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err="1">
                <a:solidFill>
                  <a:srgbClr val="000000"/>
                </a:solidFill>
                <a:latin typeface="微软雅黑" pitchFamily="34" charset="0"/>
                <a:ea typeface="微软雅黑" pitchFamily="34" charset="-122"/>
                <a:cs typeface="微软雅黑" pitchFamily="34" charset="-120"/>
              </a:rPr>
              <a:t>本题考查党的指导思想。中国共产党能始终走在时代前列，在于中国共产党始终以接续推</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进的马克思主义中国化时代化创新理论作为行动指南，在于中国共产党始终坚持解放思想、实事</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求是、与时俱进、求真务实</a:t>
            </a:r>
            <a:r>
              <a:rPr lang="en-US" altLang="zh-CN" sz="2000" b="0" i="0" dirty="0">
                <a:solidFill>
                  <a:srgbClr val="000000"/>
                </a:solidFill>
                <a:latin typeface="微软雅黑" pitchFamily="34" charset="0"/>
                <a:ea typeface="微软雅黑" pitchFamily="34" charset="-122"/>
                <a:cs typeface="微软雅黑" pitchFamily="34" charset="-120"/>
              </a:rPr>
              <a:t>，③④</a:t>
            </a:r>
            <a:r>
              <a:rPr lang="en-US" altLang="zh-CN" sz="2000" b="0" i="0" dirty="0" err="1">
                <a:solidFill>
                  <a:srgbClr val="000000"/>
                </a:solidFill>
                <a:latin typeface="微软雅黑" pitchFamily="34" charset="0"/>
                <a:ea typeface="微软雅黑" pitchFamily="34" charset="-122"/>
                <a:cs typeface="微软雅黑" pitchFamily="34" charset="-120"/>
              </a:rPr>
              <a:t>正确；共产党员发挥先锋模范作用，基层党组织发挥战斗堡垒</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作用</a:t>
            </a:r>
            <a:r>
              <a:rPr lang="en-US" altLang="zh-CN" sz="2000" b="0" i="0" dirty="0">
                <a:solidFill>
                  <a:srgbClr val="000000"/>
                </a:solidFill>
                <a:latin typeface="微软雅黑" pitchFamily="34" charset="0"/>
                <a:ea typeface="微软雅黑" pitchFamily="34" charset="-122"/>
                <a:cs typeface="微软雅黑" pitchFamily="34" charset="-120"/>
              </a:rPr>
              <a:t>，①错误；中国共产党的指导思想是马克思列宁主义、毛泽东思想、邓小平理论、“</a:t>
            </a:r>
            <a:r>
              <a:rPr lang="en-US" altLang="zh-CN" sz="2000" b="0" i="0" dirty="0" err="1">
                <a:solidFill>
                  <a:srgbClr val="000000"/>
                </a:solidFill>
                <a:latin typeface="微软雅黑" pitchFamily="34" charset="0"/>
                <a:ea typeface="微软雅黑" pitchFamily="34" charset="-122"/>
                <a:cs typeface="微软雅黑" pitchFamily="34" charset="-120"/>
              </a:rPr>
              <a:t>三个代</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600"/>
              </a:lnSpc>
            </a:pPr>
            <a:r>
              <a:rPr lang="en-US" altLang="zh-CN" sz="2000" b="0" i="0" dirty="0" err="1">
                <a:solidFill>
                  <a:srgbClr val="000000"/>
                </a:solidFill>
                <a:latin typeface="微软雅黑" pitchFamily="34" charset="0"/>
                <a:ea typeface="微软雅黑" pitchFamily="34" charset="-122"/>
                <a:cs typeface="微软雅黑" pitchFamily="34" charset="-120"/>
              </a:rPr>
              <a:t>表”重要思想、科学发展观、习近平新时代中国特色社会主义思想</a:t>
            </a: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dirty="0" err="1">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1CE30-E366-3EC9-9FC3-E385D6A906F8}"/>
            </a:ext>
          </a:extLst>
        </p:cNvPr>
        <p:cNvGrpSpPr/>
        <p:nvPr/>
      </p:nvGrpSpPr>
      <p:grpSpPr>
        <a:xfrm>
          <a:off x="0" y="0"/>
          <a:ext cx="0" cy="0"/>
          <a:chOff x="0" y="0"/>
          <a:chExt cx="0" cy="0"/>
        </a:xfrm>
      </p:grpSpPr>
      <p:sp>
        <p:nvSpPr>
          <p:cNvPr id="2" name="QC_5_AS.18_1#f42fe403f?vop=1&amp;pid=fa9dbe5aa&amp;color=0,0,0&amp;vtp=1&amp;bt=1&amp;bbb=1&amp;hb=1">
            <a:extLst>
              <a:ext uri="{FF2B5EF4-FFF2-40B4-BE49-F238E27FC236}">
                <a16:creationId xmlns:a16="http://schemas.microsoft.com/office/drawing/2014/main" id="{294A4122-C117-D836-6737-0CF626DF3379}"/>
              </a:ext>
            </a:extLst>
          </p:cNvPr>
          <p:cNvSpPr/>
          <p:nvPr/>
        </p:nvSpPr>
        <p:spPr>
          <a:xfrm>
            <a:off x="722376" y="972000"/>
            <a:ext cx="10753344" cy="2684653"/>
          </a:xfrm>
          <a:prstGeom prst="rect">
            <a:avLst/>
          </a:prstGeom>
          <a:noFill/>
          <a:ln/>
        </p:spPr>
        <p:txBody>
          <a:bodyPr wrap="none" lIns="0" tIns="0" rIns="0" bIns="0" rtlCol="0" anchor="t"/>
          <a:lstStyle/>
          <a:p>
            <a:pPr latinLnBrk="1">
              <a:lnSpc>
                <a:spcPts val="3400"/>
              </a:lnSpc>
            </a:pPr>
            <a:r>
              <a:rPr lang="en-US" altLang="zh-CN" sz="2000" b="1" i="0" dirty="0" err="1">
                <a:solidFill>
                  <a:srgbClr val="000000"/>
                </a:solidFill>
                <a:latin typeface="微软雅黑" pitchFamily="34" charset="0"/>
                <a:ea typeface="微软雅黑" pitchFamily="34" charset="-122"/>
                <a:cs typeface="微软雅黑" pitchFamily="34" charset="-120"/>
              </a:rPr>
              <a:t>快解</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中国共产党党员发挥先锋模范作用，基层党组织发挥战斗堡垒作用，二者不可混淆。</a:t>
            </a:r>
            <a:endParaRPr lang="en-US" altLang="zh-CN" sz="2200" dirty="0"/>
          </a:p>
        </p:txBody>
      </p:sp>
    </p:spTree>
    <p:extLst>
      <p:ext uri="{BB962C8B-B14F-4D97-AF65-F5344CB8AC3E}">
        <p14:creationId xmlns:p14="http://schemas.microsoft.com/office/powerpoint/2010/main" val="16787262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BD.19_1#0b025d3a6?pid=fa9dbe5a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[陕西咸阳2025高一月考]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重庆市巫山县竹贤乡下庄村党支部书记毛相林,</a:t>
            </a:r>
            <a:r>
              <a:rPr lang="en-US" altLang="zh-CN" sz="2000" b="0" i="0">
                <a:solidFill>
                  <a:srgbClr val="000000"/>
                </a:solidFill>
                <a:latin typeface="微软雅黑" pitchFamily="34" charset="0"/>
                <a:ea typeface="微软雅黑" pitchFamily="34" charset="-122"/>
                <a:cs typeface="微软雅黑" pitchFamily="34" charset="-120"/>
              </a:rPr>
              <a:t>带领村民不等不靠、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艰苦奋斗</a:t>
            </a:r>
            <a:r>
              <a:rPr lang="en-US" altLang="zh-CN" sz="2000" b="0" i="0" dirty="0">
                <a:solidFill>
                  <a:srgbClr val="000000"/>
                </a:solidFill>
                <a:latin typeface="微软雅黑" pitchFamily="34" charset="0"/>
                <a:ea typeface="微软雅黑" pitchFamily="34" charset="-122"/>
                <a:cs typeface="微软雅黑" pitchFamily="34" charset="-120"/>
              </a:rPr>
              <a:t>,历时7年在绝壁上凿出了一条长达8千米的“天路”。出山公路修通后</a:t>
            </a:r>
            <a:r>
              <a:rPr lang="en-US" altLang="zh-CN" sz="2000" b="0" i="0">
                <a:solidFill>
                  <a:srgbClr val="000000"/>
                </a:solidFill>
                <a:latin typeface="微软雅黑" pitchFamily="34" charset="0"/>
                <a:ea typeface="微软雅黑" pitchFamily="34" charset="-122"/>
                <a:cs typeface="微软雅黑" pitchFamily="34" charset="-120"/>
              </a:rPr>
              <a:t>,他又带领村民发</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展乡村旅游</a:t>
            </a:r>
            <a:r>
              <a:rPr lang="en-US" altLang="zh-CN" sz="2000" b="0" i="0" dirty="0">
                <a:solidFill>
                  <a:srgbClr val="000000"/>
                </a:solidFill>
                <a:latin typeface="微软雅黑" pitchFamily="34" charset="0"/>
                <a:ea typeface="微软雅黑" pitchFamily="34" charset="-122"/>
                <a:cs typeface="微软雅黑" pitchFamily="34" charset="-120"/>
              </a:rPr>
              <a:t>，蹚出了一条致富路。</a:t>
            </a:r>
            <a:r>
              <a:rPr lang="en-US" altLang="zh-CN" sz="2000" b="0" i="0">
                <a:solidFill>
                  <a:srgbClr val="000000"/>
                </a:solidFill>
                <a:latin typeface="微软雅黑" pitchFamily="34" charset="0"/>
                <a:ea typeface="微软雅黑" pitchFamily="34" charset="-122"/>
                <a:cs typeface="微软雅黑" pitchFamily="34" charset="-120"/>
              </a:rPr>
              <a:t>毛相林的事迹体现了(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0_1#0b025d3a6.bracket?pid=fa9dbe5aa&amp;color=0,0,0&amp;vpa=7&amp;vtp=1"/>
          <p:cNvSpPr/>
          <p:nvPr/>
        </p:nvSpPr>
        <p:spPr>
          <a:xfrm>
            <a:off x="7018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9_2#0b025d3a6?pid=fa9dbe5aa&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①中国共产党坚持与时俱进，不断提高执政能力和领导水平</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共产党员的人民情怀和责任担当，践行了共产党员一心为民的铮铮誓言</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共产党员的先锋模范作用，是中国共产党先进性的直接而具体的体现</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共产党加强自身的建设，巩固和扩大党长期执政的群众基础</a:t>
            </a:r>
            <a:endParaRPr lang="en-US" altLang="zh-CN" sz="2000" dirty="0"/>
          </a:p>
        </p:txBody>
      </p:sp>
      <p:sp>
        <p:nvSpPr>
          <p:cNvPr id="5" name="QC_5_BD.19_3#0b025d3a6.choices?pid=fa9dbe5aa&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AS.21_1#0b025d3a6?vop=1&amp;pid=fa9dbe5a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本题考查共产党员的先锋模范作用</a:t>
            </a:r>
            <a:r>
              <a:rPr lang="en-US" altLang="zh-CN" sz="2000" b="0" i="0">
                <a:solidFill>
                  <a:srgbClr val="000000"/>
                </a:solidFill>
                <a:latin typeface="微软雅黑" pitchFamily="34" charset="0"/>
                <a:ea typeface="微软雅黑" pitchFamily="34" charset="-122"/>
                <a:cs typeface="微软雅黑" pitchFamily="34" charset="-120"/>
              </a:rPr>
              <a:t>。毛相林带领村民致富的先进事迹体现了共产党员的人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民情怀和责任担当</a:t>
            </a:r>
            <a:r>
              <a:rPr lang="en-US" altLang="zh-CN" sz="2000" b="0" i="0" dirty="0">
                <a:solidFill>
                  <a:srgbClr val="000000"/>
                </a:solidFill>
                <a:latin typeface="微软雅黑" pitchFamily="34" charset="0"/>
                <a:ea typeface="微软雅黑" pitchFamily="34" charset="-122"/>
                <a:cs typeface="微软雅黑" pitchFamily="34" charset="-120"/>
              </a:rPr>
              <a:t>，他践行了共产党员一心为民的铮铮誓言，</a:t>
            </a:r>
            <a:r>
              <a:rPr lang="en-US" altLang="zh-CN" sz="2000" b="0" i="0">
                <a:solidFill>
                  <a:srgbClr val="000000"/>
                </a:solidFill>
                <a:latin typeface="微软雅黑" pitchFamily="34" charset="0"/>
                <a:ea typeface="微软雅黑" pitchFamily="34" charset="-122"/>
                <a:cs typeface="微软雅黑" pitchFamily="34" charset="-120"/>
              </a:rPr>
              <a:t>彰显了共产党员的先锋模范作用，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是中国共产党先进性的直接而具体的体现</a:t>
            </a:r>
            <a:r>
              <a:rPr lang="en-US" altLang="zh-CN" sz="2000" b="0" i="0" dirty="0">
                <a:solidFill>
                  <a:srgbClr val="000000"/>
                </a:solidFill>
                <a:latin typeface="微软雅黑" pitchFamily="34" charset="0"/>
                <a:ea typeface="微软雅黑" pitchFamily="34" charset="-122"/>
                <a:cs typeface="微软雅黑" pitchFamily="34" charset="-120"/>
              </a:rPr>
              <a:t>，②③入选；题干未涉及中国共产党坚持与时俱进</a:t>
            </a:r>
            <a:r>
              <a:rPr lang="en-US" altLang="zh-CN" sz="2000" b="0" i="0">
                <a:solidFill>
                  <a:srgbClr val="000000"/>
                </a:solidFill>
                <a:latin typeface="微软雅黑" pitchFamily="34" charset="0"/>
                <a:ea typeface="微软雅黑" pitchFamily="34" charset="-122"/>
                <a:cs typeface="微软雅黑" pitchFamily="34" charset="-120"/>
              </a:rPr>
              <a:t>，不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断提高执政能力和领导水平</a:t>
            </a:r>
            <a:r>
              <a:rPr lang="en-US" altLang="zh-CN" sz="2000" b="0" i="0" dirty="0">
                <a:solidFill>
                  <a:srgbClr val="000000"/>
                </a:solidFill>
                <a:latin typeface="微软雅黑" pitchFamily="34" charset="0"/>
                <a:ea typeface="微软雅黑" pitchFamily="34" charset="-122"/>
                <a:cs typeface="微软雅黑" pitchFamily="34" charset="-120"/>
              </a:rPr>
              <a:t>，也不涉及中国共产党加强自身建设</a:t>
            </a:r>
            <a:r>
              <a:rPr lang="en-US" altLang="zh-CN" sz="2000" b="0" i="0">
                <a:solidFill>
                  <a:srgbClr val="000000"/>
                </a:solidFill>
                <a:latin typeface="微软雅黑" pitchFamily="34" charset="0"/>
                <a:ea typeface="微软雅黑" pitchFamily="34" charset="-122"/>
                <a:cs typeface="微软雅黑" pitchFamily="34" charset="-120"/>
              </a:rPr>
              <a:t>，巩固和扩大党长期执政的群众</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基础</a:t>
            </a:r>
            <a:r>
              <a:rPr lang="en-US" altLang="zh-CN" sz="2000" b="0" i="0" dirty="0">
                <a:solidFill>
                  <a:srgbClr val="000000"/>
                </a:solidFill>
                <a:latin typeface="微软雅黑" pitchFamily="34" charset="0"/>
                <a:ea typeface="微软雅黑" pitchFamily="34" charset="-122"/>
                <a:cs typeface="微软雅黑" pitchFamily="34" charset="-120"/>
              </a:rPr>
              <a:t>，①④不符合题意。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BD.22_1#0300ca608?pid=fa9dbe5a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[四川内江2025高一期中]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一颗茶籽，孕育了一座生态茶城的新生；一杯香茶，诉说着从</a:t>
            </a:r>
            <a:r>
              <a:rPr lang="en-US" altLang="zh-CN" sz="2000" b="0" i="0">
                <a:solidFill>
                  <a:srgbClr val="000000"/>
                </a:solidFill>
                <a:latin typeface="微软雅黑" pitchFamily="34" charset="0"/>
                <a:ea typeface="微软雅黑" pitchFamily="34" charset="-122"/>
                <a:cs typeface="微软雅黑" pitchFamily="34" charset="-120"/>
              </a:rPr>
              <a:t>“茶姑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娘</a:t>
            </a:r>
            <a:r>
              <a:rPr lang="en-US" altLang="zh-CN" sz="2000" b="0" i="0" dirty="0">
                <a:solidFill>
                  <a:srgbClr val="000000"/>
                </a:solidFill>
                <a:latin typeface="微软雅黑" pitchFamily="34" charset="0"/>
                <a:ea typeface="微软雅黑" pitchFamily="34" charset="-122"/>
                <a:cs typeface="微软雅黑" pitchFamily="34" charset="-120"/>
              </a:rPr>
              <a:t>”到“茶奶奶”无私奉献的光荣岁月；一面党旗，见证了一位共产党人的初心使命</a:t>
            </a:r>
            <a:r>
              <a:rPr lang="en-US" altLang="zh-CN" sz="2000" b="0" i="0">
                <a:solidFill>
                  <a:srgbClr val="000000"/>
                </a:solidFill>
                <a:latin typeface="微软雅黑" pitchFamily="34" charset="0"/>
                <a:ea typeface="微软雅黑" pitchFamily="34" charset="-122"/>
                <a:cs typeface="微软雅黑" pitchFamily="34" charset="-120"/>
              </a:rPr>
              <a:t>。张淑珍用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60</a:t>
            </a:r>
            <a:r>
              <a:rPr lang="en-US" altLang="zh-CN" sz="2000" b="0" i="0" dirty="0">
                <a:solidFill>
                  <a:srgbClr val="000000"/>
                </a:solidFill>
                <a:latin typeface="微软雅黑" pitchFamily="34" charset="0"/>
                <a:ea typeface="微软雅黑" pitchFamily="34" charset="-122"/>
                <a:cs typeface="微软雅黑" pitchFamily="34" charset="-120"/>
              </a:rPr>
              <a:t>多年的辛勤耕耘和真情奉献，开创了商南茶产业从无到有、从有到优的发展历程</a:t>
            </a:r>
            <a:r>
              <a:rPr lang="en-US" altLang="zh-CN" sz="2000" b="0" i="0">
                <a:solidFill>
                  <a:srgbClr val="000000"/>
                </a:solidFill>
                <a:latin typeface="微软雅黑" pitchFamily="34" charset="0"/>
                <a:ea typeface="微软雅黑" pitchFamily="34" charset="-122"/>
                <a:cs typeface="微软雅黑" pitchFamily="34" charset="-120"/>
              </a:rPr>
              <a:t>，以跨越世纪</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的坚守</a:t>
            </a:r>
            <a:r>
              <a:rPr lang="en-US" altLang="zh-CN" sz="2000" b="0" i="0" dirty="0">
                <a:solidFill>
                  <a:srgbClr val="000000"/>
                </a:solidFill>
                <a:latin typeface="微软雅黑" pitchFamily="34" charset="0"/>
                <a:ea typeface="微软雅黑" pitchFamily="34" charset="-122"/>
                <a:cs typeface="微软雅黑" pitchFamily="34" charset="-120"/>
              </a:rPr>
              <a:t>，将青春、追求和忠诚奉献给党和人民的伟大事业。</a:t>
            </a:r>
            <a:r>
              <a:rPr lang="en-US" altLang="zh-CN" sz="2000" b="0" i="0">
                <a:solidFill>
                  <a:srgbClr val="000000"/>
                </a:solidFill>
                <a:latin typeface="微软雅黑" pitchFamily="34" charset="0"/>
                <a:ea typeface="微软雅黑" pitchFamily="34" charset="-122"/>
                <a:cs typeface="微软雅黑" pitchFamily="34" charset="-120"/>
              </a:rPr>
              <a:t>从中我们能够感受到共产党员(</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0300ca608.bracket?pid=fa9dbe5aa&amp;color=0,0,0&amp;vpa=8&amp;vtp=1"/>
          <p:cNvSpPr/>
          <p:nvPr/>
        </p:nvSpPr>
        <p:spPr>
          <a:xfrm>
            <a:off x="10828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22_2#0300ca608?pid=fa9dbe5aa&amp;color=0,0,0&amp;vtp=1&amp;bbb=1"/>
          <p:cNvSpPr/>
          <p:nvPr/>
        </p:nvSpPr>
        <p:spPr>
          <a:xfrm>
            <a:off x="722376" y="279127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①践行党的宗旨，坚持立党为公</a:t>
            </a:r>
            <a:r>
              <a:rPr lang="en-US" altLang="zh-CN" sz="2000" b="0" i="0">
                <a:solidFill>
                  <a:srgbClr val="000000"/>
                </a:solidFill>
                <a:latin typeface="微软雅黑" pitchFamily="34" charset="0"/>
                <a:ea typeface="微软雅黑" pitchFamily="34" charset="-122"/>
                <a:cs typeface="微软雅黑" pitchFamily="34" charset="-120"/>
              </a:rPr>
              <a:t>、执政为民</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不忘初心、牢记使命，发挥先锋模范作用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努力奉献</a:t>
            </a:r>
            <a:r>
              <a:rPr lang="en-US" altLang="zh-CN" sz="2000" b="0" i="0">
                <a:solidFill>
                  <a:srgbClr val="000000"/>
                </a:solidFill>
                <a:latin typeface="微软雅黑" pitchFamily="34" charset="0"/>
                <a:ea typeface="微软雅黑" pitchFamily="34" charset="-122"/>
                <a:cs typeface="微软雅黑" pitchFamily="34" charset="-120"/>
              </a:rPr>
              <a:t>，把个人利益融入党的特殊利益</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以人民为中心，坚持全心全意为人民服务</a:t>
            </a:r>
            <a:endParaRPr lang="en-US" altLang="zh-CN" sz="2000" dirty="0"/>
          </a:p>
        </p:txBody>
      </p:sp>
      <p:sp>
        <p:nvSpPr>
          <p:cNvPr id="5" name="QC_5_BD.22_3#0300ca608.choices?pid=fa9dbe5aa&amp;color=0,0,0&amp;vtp=1&amp;bbb=1"/>
          <p:cNvSpPr/>
          <p:nvPr/>
        </p:nvSpPr>
        <p:spPr>
          <a:xfrm>
            <a:off x="722376" y="46271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1#ec9e62e8c.fixed?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1_BD#ec9e62e8c.fixed?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第一单元</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中国共产党的领导</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AS.24_1#0300ca608?vop=1&amp;pid=fa9dbe5aa&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本题考查共产党员的先锋模范作用</a:t>
            </a:r>
            <a:r>
              <a:rPr lang="en-US" altLang="zh-CN" sz="2000" b="0" i="0">
                <a:solidFill>
                  <a:srgbClr val="000000"/>
                </a:solidFill>
                <a:latin typeface="微软雅黑" pitchFamily="34" charset="0"/>
                <a:ea typeface="微软雅黑" pitchFamily="34" charset="-122"/>
                <a:cs typeface="微软雅黑" pitchFamily="34" charset="-120"/>
              </a:rPr>
              <a:t>。我们从张淑珍的奉献事迹中能够感受到共产党员不忘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初心</a:t>
            </a:r>
            <a:r>
              <a:rPr lang="en-US" altLang="zh-CN" sz="2000" b="0" i="0" dirty="0">
                <a:solidFill>
                  <a:srgbClr val="000000"/>
                </a:solidFill>
                <a:latin typeface="微软雅黑" pitchFamily="34" charset="0"/>
                <a:ea typeface="微软雅黑" pitchFamily="34" charset="-122"/>
                <a:cs typeface="微软雅黑" pitchFamily="34" charset="-120"/>
              </a:rPr>
              <a:t>、牢记使命，发挥先锋模范作用，坚持以人民为中心，坚持全心全意为人民服务，②④</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执政的主体是党</a:t>
            </a:r>
            <a:r>
              <a:rPr lang="en-US" altLang="zh-CN" sz="2000" b="0" i="0" dirty="0">
                <a:solidFill>
                  <a:srgbClr val="000000"/>
                </a:solidFill>
                <a:latin typeface="微软雅黑" pitchFamily="34" charset="0"/>
                <a:ea typeface="微软雅黑" pitchFamily="34" charset="-122"/>
                <a:cs typeface="微软雅黑" pitchFamily="34" charset="-120"/>
              </a:rPr>
              <a:t>，“共产党员执政为民”说法错误，①排除</a:t>
            </a:r>
            <a:r>
              <a:rPr lang="en-US" altLang="zh-CN" sz="2000" b="0" i="0">
                <a:solidFill>
                  <a:srgbClr val="000000"/>
                </a:solidFill>
                <a:latin typeface="微软雅黑" pitchFamily="34" charset="0"/>
                <a:ea typeface="微软雅黑" pitchFamily="34" charset="-122"/>
                <a:cs typeface="微软雅黑" pitchFamily="34" charset="-120"/>
              </a:rPr>
              <a:t>；中国共产党没有任何自己的特殊利</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益</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BD.25_1#00316a526?pid=fa9dbe5a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[浙江台州2024高一月考]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敢于担当作为是激发干事创业活力的源头活水。当前，</a:t>
            </a:r>
            <a:r>
              <a:rPr lang="en-US" altLang="zh-CN" sz="2000" b="0" i="0">
                <a:solidFill>
                  <a:srgbClr val="000000"/>
                </a:solidFill>
                <a:latin typeface="微软雅黑" pitchFamily="34" charset="0"/>
                <a:ea typeface="微软雅黑" pitchFamily="34" charset="-122"/>
                <a:cs typeface="微软雅黑" pitchFamily="34" charset="-120"/>
              </a:rPr>
              <a:t>世界局势动荡，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有的干部一心只为当好</a:t>
            </a:r>
            <a:r>
              <a:rPr lang="en-US" altLang="zh-CN" sz="2000" b="0" i="0" dirty="0">
                <a:solidFill>
                  <a:srgbClr val="000000"/>
                </a:solidFill>
                <a:latin typeface="微软雅黑" pitchFamily="34" charset="0"/>
                <a:ea typeface="微软雅黑" pitchFamily="34" charset="-122"/>
                <a:cs typeface="微软雅黑" pitchFamily="34" charset="-120"/>
              </a:rPr>
              <a:t>“太平官”，干事创业畏首畏尾，做“好好先生</a:t>
            </a:r>
            <a:r>
              <a:rPr lang="en-US" altLang="zh-CN" sz="2000" b="0" i="0">
                <a:solidFill>
                  <a:srgbClr val="000000"/>
                </a:solidFill>
                <a:latin typeface="微软雅黑" pitchFamily="34" charset="0"/>
                <a:ea typeface="微软雅黑" pitchFamily="34" charset="-122"/>
                <a:cs typeface="微软雅黑" pitchFamily="34" charset="-120"/>
              </a:rPr>
              <a:t>”，这无法彰显共产党人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的先进性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新时代党员干部要(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6_1#00316a526.bracket?pid=fa9dbe5aa&amp;color=0,0,0&amp;vpa=9&amp;vtp=1"/>
          <p:cNvSpPr/>
          <p:nvPr/>
        </p:nvSpPr>
        <p:spPr>
          <a:xfrm>
            <a:off x="4224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25_2#00316a526?pid=fa9dbe5aa&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①始终成为全国人民的主心骨，发挥领导核心作用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积极主动作为，始终保持务实进取的精神状态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敢于攻坚克难，切实增强政治责任感和历史使命感</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坚持民主执政，坚决维护好最广大人民群众的根本利益</a:t>
            </a:r>
            <a:endParaRPr lang="en-US" altLang="zh-CN" sz="2000" dirty="0"/>
          </a:p>
        </p:txBody>
      </p:sp>
      <p:sp>
        <p:nvSpPr>
          <p:cNvPr id="5" name="QC_5_BD.25_3#00316a526.choices?pid=fa9dbe5aa&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AS.27_1#00316a526?vop=1&amp;pid=fa9dbe5aa&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本题考查党员的先锋模范作用、中国共产党的先进性。</a:t>
            </a:r>
            <a:r>
              <a:rPr lang="en-US" altLang="zh-CN" sz="2000" b="0" i="0">
                <a:solidFill>
                  <a:srgbClr val="000000"/>
                </a:solidFill>
                <a:latin typeface="微软雅黑" pitchFamily="34" charset="0"/>
                <a:ea typeface="微软雅黑" pitchFamily="34" charset="-122"/>
                <a:cs typeface="微软雅黑" pitchFamily="34" charset="-120"/>
              </a:rPr>
              <a:t>新时代党员干部要积极主动作为，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始终保持务实进取的精神状态</a:t>
            </a:r>
            <a:r>
              <a:rPr lang="en-US" altLang="zh-CN" sz="2000" b="0" i="0" dirty="0">
                <a:solidFill>
                  <a:srgbClr val="000000"/>
                </a:solidFill>
                <a:latin typeface="微软雅黑" pitchFamily="34" charset="0"/>
                <a:ea typeface="微软雅黑" pitchFamily="34" charset="-122"/>
                <a:cs typeface="微软雅黑" pitchFamily="34" charset="-120"/>
              </a:rPr>
              <a:t>，敢于攻坚克难，切实增强政治责任感和历史使命感，②③</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中国共产党是全国人民的主心骨</a:t>
            </a:r>
            <a:r>
              <a:rPr lang="en-US" altLang="zh-CN" sz="2000" b="0" i="0" dirty="0">
                <a:solidFill>
                  <a:srgbClr val="000000"/>
                </a:solidFill>
                <a:latin typeface="微软雅黑" pitchFamily="34" charset="0"/>
                <a:ea typeface="微软雅黑" pitchFamily="34" charset="-122"/>
                <a:cs typeface="微软雅黑" pitchFamily="34" charset="-120"/>
              </a:rPr>
              <a:t>，是中国特色社会主义事业的领导核心，①排除</a:t>
            </a:r>
            <a:r>
              <a:rPr lang="en-US" altLang="zh-CN" sz="2000" b="0" i="0">
                <a:solidFill>
                  <a:srgbClr val="000000"/>
                </a:solidFill>
                <a:latin typeface="微软雅黑" pitchFamily="34" charset="0"/>
                <a:ea typeface="微软雅黑" pitchFamily="34" charset="-122"/>
                <a:cs typeface="微软雅黑" pitchFamily="34" charset="-120"/>
              </a:rPr>
              <a:t>；民主执政是中</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国共产党的执政方式</a:t>
            </a:r>
            <a:r>
              <a:rPr lang="en-US" altLang="zh-CN" sz="2000" b="0" i="0" dirty="0">
                <a:solidFill>
                  <a:srgbClr val="000000"/>
                </a:solidFill>
                <a:latin typeface="微软雅黑" pitchFamily="34" charset="0"/>
                <a:ea typeface="微软雅黑" pitchFamily="34" charset="-122"/>
                <a:cs typeface="微软雅黑" pitchFamily="34" charset="-120"/>
              </a:rPr>
              <a:t>，不是对新时代党员干部的要求，④排除。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28_1#c02de5ae4?pid=fa9dbe5aa&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[贵州部分学校2025高一联考]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2025年1月7日，西藏日喀则市定日县发生6．8级地震</a:t>
            </a:r>
            <a:r>
              <a:rPr lang="en-US" altLang="zh-CN" sz="2000" b="0" i="0">
                <a:solidFill>
                  <a:srgbClr val="000000"/>
                </a:solidFill>
                <a:latin typeface="微软雅黑" pitchFamily="34" charset="0"/>
                <a:ea typeface="微软雅黑" pitchFamily="34" charset="-122"/>
                <a:cs typeface="微软雅黑" pitchFamily="34" charset="-120"/>
              </a:rPr>
              <a:t>，地震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发生后</a:t>
            </a:r>
            <a:r>
              <a:rPr lang="en-US" altLang="zh-CN" sz="2000" b="0" i="0" dirty="0">
                <a:solidFill>
                  <a:srgbClr val="000000"/>
                </a:solidFill>
                <a:latin typeface="微软雅黑" pitchFamily="34" charset="0"/>
                <a:ea typeface="微软雅黑" pitchFamily="34" charset="-122"/>
                <a:cs typeface="微软雅黑" pitchFamily="34" charset="-120"/>
              </a:rPr>
              <a:t>，习近平总书记高度重视并作出重要指示，强调“要全力开展人员搜救</a:t>
            </a:r>
            <a:r>
              <a:rPr lang="en-US" altLang="zh-CN" sz="2000" b="0" i="0">
                <a:solidFill>
                  <a:srgbClr val="000000"/>
                </a:solidFill>
                <a:latin typeface="微软雅黑" pitchFamily="34" charset="0"/>
                <a:ea typeface="微软雅黑" pitchFamily="34" charset="-122"/>
                <a:cs typeface="微软雅黑" pitchFamily="34" charset="-120"/>
              </a:rPr>
              <a:t>，全力救治受伤人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员</a:t>
            </a:r>
            <a:r>
              <a:rPr lang="en-US" altLang="zh-CN" sz="2000" b="0" i="0" dirty="0">
                <a:solidFill>
                  <a:srgbClr val="000000"/>
                </a:solidFill>
                <a:latin typeface="微软雅黑" pitchFamily="34" charset="0"/>
                <a:ea typeface="微软雅黑" pitchFamily="34" charset="-122"/>
                <a:cs typeface="微软雅黑" pitchFamily="34" charset="-120"/>
              </a:rPr>
              <a:t>”“妥善安置受灾群众，做好善后等工作”“安排好群众基本生活，确保安全温暖过冬</a:t>
            </a:r>
            <a:r>
              <a:rPr lang="en-US" altLang="zh-CN" sz="2000" b="0" i="0">
                <a:solidFill>
                  <a:srgbClr val="000000"/>
                </a:solidFill>
                <a:latin typeface="微软雅黑" pitchFamily="34" charset="0"/>
                <a:ea typeface="微软雅黑" pitchFamily="34" charset="-122"/>
                <a:cs typeface="微软雅黑" pitchFamily="34" charset="-120"/>
              </a:rPr>
              <a:t>”。广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大党员</a:t>
            </a:r>
            <a:r>
              <a:rPr lang="en-US" altLang="zh-CN" sz="2000" b="0" i="0" dirty="0">
                <a:solidFill>
                  <a:srgbClr val="000000"/>
                </a:solidFill>
                <a:latin typeface="微软雅黑" pitchFamily="34" charset="0"/>
                <a:ea typeface="微软雅黑" pitchFamily="34" charset="-122"/>
                <a:cs typeface="微软雅黑" pitchFamily="34" charset="-120"/>
              </a:rPr>
              <a:t>、干部、群众团结奋战，在党中央的坚强领导下，抗震救灾总体顺利</a:t>
            </a:r>
            <a:r>
              <a:rPr lang="en-US" altLang="zh-CN" sz="2000" b="0" i="0">
                <a:solidFill>
                  <a:srgbClr val="000000"/>
                </a:solidFill>
                <a:latin typeface="微软雅黑" pitchFamily="34" charset="0"/>
                <a:ea typeface="微软雅黑" pitchFamily="34" charset="-122"/>
                <a:cs typeface="微软雅黑" pitchFamily="34" charset="-120"/>
              </a:rPr>
              <a:t>。由此可以看出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9_1#c02de5ae4.bracket?pid=fa9dbe5aa&amp;color=0,0,0&amp;vpa=10&amp;vtp=1"/>
          <p:cNvSpPr/>
          <p:nvPr/>
        </p:nvSpPr>
        <p:spPr>
          <a:xfrm>
            <a:off x="909701" y="27817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8_2#c02de5ae4?pid=fa9dbe5aa&amp;color=0,0,0&amp;vtp=1&amp;bbb=1"/>
          <p:cNvSpPr/>
          <p:nvPr/>
        </p:nvSpPr>
        <p:spPr>
          <a:xfrm>
            <a:off x="722376" y="324847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①党的政治引领力、思想引领力、群众组织力、社会号召力显著增强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中国共产党是最高政治领导力量，发挥总揽全局、协调各方的领导核心作用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坚持党的全面领导是坚持和发展中国特色社会主义的必由之路</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中国共产党的领导是中国特色社会主义制度的最大优势</a:t>
            </a:r>
            <a:endParaRPr lang="en-US" altLang="zh-CN" sz="2000" dirty="0"/>
          </a:p>
        </p:txBody>
      </p:sp>
      <p:sp>
        <p:nvSpPr>
          <p:cNvPr id="5" name="QC_5_BD.28_3#c02de5ae4.choices?pid=fa9dbe5aa&amp;color=0,0,0&amp;vtp=1&amp;bbb=1"/>
          <p:cNvSpPr/>
          <p:nvPr/>
        </p:nvSpPr>
        <p:spPr>
          <a:xfrm>
            <a:off x="722376" y="50843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AS.30_1#c02de5ae4?vop=1&amp;pid=fa9dbe5aa&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本题考查中国共产党是中国特色社会主义事业的领导核心。地震发生后</a:t>
            </a:r>
            <a:r>
              <a:rPr lang="en-US" altLang="zh-CN" sz="2000" b="0" i="0">
                <a:solidFill>
                  <a:srgbClr val="000000"/>
                </a:solidFill>
                <a:latin typeface="微软雅黑" pitchFamily="34" charset="0"/>
                <a:ea typeface="微软雅黑" pitchFamily="34" charset="-122"/>
                <a:cs typeface="微软雅黑" pitchFamily="34" charset="-120"/>
              </a:rPr>
              <a:t>，习近平总书记高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度重视并作出重要指示</a:t>
            </a:r>
            <a:r>
              <a:rPr lang="en-US" altLang="zh-CN" sz="2000" b="0" i="0" dirty="0">
                <a:solidFill>
                  <a:srgbClr val="000000"/>
                </a:solidFill>
                <a:latin typeface="微软雅黑" pitchFamily="34" charset="0"/>
                <a:ea typeface="微软雅黑" pitchFamily="34" charset="-122"/>
                <a:cs typeface="微软雅黑" pitchFamily="34" charset="-120"/>
              </a:rPr>
              <a:t>，强调“要全力开展人员搜救，全力救治受伤人员”“</a:t>
            </a:r>
            <a:r>
              <a:rPr lang="en-US" altLang="zh-CN" sz="2000" b="0" i="0">
                <a:solidFill>
                  <a:srgbClr val="000000"/>
                </a:solidFill>
                <a:latin typeface="微软雅黑" pitchFamily="34" charset="0"/>
                <a:ea typeface="微软雅黑" pitchFamily="34" charset="-122"/>
                <a:cs typeface="微软雅黑" pitchFamily="34" charset="-120"/>
              </a:rPr>
              <a:t>妥善安置受灾群众，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做好善后等工作</a:t>
            </a:r>
            <a:r>
              <a:rPr lang="en-US" altLang="zh-CN" sz="2000" b="0" i="0" dirty="0">
                <a:solidFill>
                  <a:srgbClr val="000000"/>
                </a:solidFill>
                <a:latin typeface="微软雅黑" pitchFamily="34" charset="0"/>
                <a:ea typeface="微软雅黑" pitchFamily="34" charset="-122"/>
                <a:cs typeface="微软雅黑" pitchFamily="34" charset="-120"/>
              </a:rPr>
              <a:t>”“安排好群众基本生活，确保安全温暖过冬</a:t>
            </a:r>
            <a:r>
              <a:rPr lang="en-US" altLang="zh-CN" sz="2000" b="0" i="0">
                <a:solidFill>
                  <a:srgbClr val="000000"/>
                </a:solidFill>
                <a:latin typeface="微软雅黑" pitchFamily="34" charset="0"/>
                <a:ea typeface="微软雅黑" pitchFamily="34" charset="-122"/>
                <a:cs typeface="微软雅黑" pitchFamily="34" charset="-120"/>
              </a:rPr>
              <a:t>”。由此可以看出中国共产党是最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高政治领导力量</a:t>
            </a:r>
            <a:r>
              <a:rPr lang="en-US" altLang="zh-CN" sz="2000" b="0" i="0" dirty="0">
                <a:solidFill>
                  <a:srgbClr val="000000"/>
                </a:solidFill>
                <a:latin typeface="微软雅黑" pitchFamily="34" charset="0"/>
                <a:ea typeface="微软雅黑" pitchFamily="34" charset="-122"/>
                <a:cs typeface="微软雅黑" pitchFamily="34" charset="-120"/>
              </a:rPr>
              <a:t>，发挥总揽全局、协调各方的领导核心作用，②入选；广大党员、干部</a:t>
            </a:r>
            <a:r>
              <a:rPr lang="en-US" altLang="zh-CN" sz="2000" b="0" i="0">
                <a:solidFill>
                  <a:srgbClr val="000000"/>
                </a:solidFill>
                <a:latin typeface="微软雅黑" pitchFamily="34" charset="0"/>
                <a:ea typeface="微软雅黑" pitchFamily="34" charset="-122"/>
                <a:cs typeface="微软雅黑" pitchFamily="34" charset="-120"/>
              </a:rPr>
              <a:t>、群众团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结奋战</a:t>
            </a:r>
            <a:r>
              <a:rPr lang="en-US" altLang="zh-CN" sz="2000" b="0" i="0" dirty="0">
                <a:solidFill>
                  <a:srgbClr val="000000"/>
                </a:solidFill>
                <a:latin typeface="微软雅黑" pitchFamily="34" charset="0"/>
                <a:ea typeface="微软雅黑" pitchFamily="34" charset="-122"/>
                <a:cs typeface="微软雅黑" pitchFamily="34" charset="-120"/>
              </a:rPr>
              <a:t>，在以习近平同志为核心的党中央坚强领导下，抗震救灾总体顺利</a:t>
            </a:r>
            <a:r>
              <a:rPr lang="en-US" altLang="zh-CN" sz="2000" b="0" i="0">
                <a:solidFill>
                  <a:srgbClr val="000000"/>
                </a:solidFill>
                <a:latin typeface="微软雅黑" pitchFamily="34" charset="0"/>
                <a:ea typeface="微软雅黑" pitchFamily="34" charset="-122"/>
                <a:cs typeface="微软雅黑" pitchFamily="34" charset="-120"/>
              </a:rPr>
              <a:t>，由此可以看出中国共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产党的领导是中国特色社会主义制度的最大优势</a:t>
            </a:r>
            <a:r>
              <a:rPr lang="en-US" altLang="zh-CN" sz="2000" b="0" i="0" dirty="0">
                <a:solidFill>
                  <a:srgbClr val="000000"/>
                </a:solidFill>
                <a:latin typeface="微软雅黑" pitchFamily="34" charset="0"/>
                <a:ea typeface="微软雅黑" pitchFamily="34" charset="-122"/>
                <a:cs typeface="微软雅黑" pitchFamily="34" charset="-120"/>
              </a:rPr>
              <a:t>，④入选</a:t>
            </a:r>
            <a:r>
              <a:rPr lang="en-US" altLang="zh-CN" sz="2000" b="0" i="0">
                <a:solidFill>
                  <a:srgbClr val="000000"/>
                </a:solidFill>
                <a:latin typeface="微软雅黑" pitchFamily="34" charset="0"/>
                <a:ea typeface="微软雅黑" pitchFamily="34" charset="-122"/>
                <a:cs typeface="微软雅黑" pitchFamily="34" charset="-120"/>
              </a:rPr>
              <a:t>；材料主要体现的是党中央在抗震救灾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中的领导作用</a:t>
            </a:r>
            <a:r>
              <a:rPr lang="en-US" altLang="zh-CN" sz="2000" b="0" i="0" dirty="0">
                <a:solidFill>
                  <a:srgbClr val="000000"/>
                </a:solidFill>
                <a:latin typeface="微软雅黑" pitchFamily="34" charset="0"/>
                <a:ea typeface="微软雅黑" pitchFamily="34" charset="-122"/>
                <a:cs typeface="微软雅黑" pitchFamily="34" charset="-120"/>
              </a:rPr>
              <a:t>，没有体现党的政治引领力、思想引领力、群众组织力、社会号召力的增强，</a:t>
            </a:r>
            <a:r>
              <a:rPr lang="en-US" altLang="zh-CN" sz="2000" b="0" i="0">
                <a:solidFill>
                  <a:srgbClr val="000000"/>
                </a:solidFill>
                <a:latin typeface="微软雅黑" pitchFamily="34" charset="0"/>
                <a:ea typeface="微软雅黑" pitchFamily="34" charset="-122"/>
                <a:cs typeface="微软雅黑" pitchFamily="34" charset="-120"/>
              </a:rPr>
              <a:t>①排</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除</a:t>
            </a:r>
            <a:r>
              <a:rPr lang="en-US" altLang="zh-CN" sz="2000" b="0" i="0" dirty="0">
                <a:solidFill>
                  <a:srgbClr val="000000"/>
                </a:solidFill>
                <a:latin typeface="微软雅黑" pitchFamily="34" charset="0"/>
                <a:ea typeface="微软雅黑" pitchFamily="34" charset="-122"/>
                <a:cs typeface="微软雅黑" pitchFamily="34" charset="-120"/>
              </a:rPr>
              <a:t>；材料主要强调的是中国共产党在抗震救灾中的领导作用</a:t>
            </a:r>
            <a:r>
              <a:rPr lang="en-US" altLang="zh-CN" sz="2000" b="0" i="0">
                <a:solidFill>
                  <a:srgbClr val="000000"/>
                </a:solidFill>
                <a:latin typeface="微软雅黑" pitchFamily="34" charset="0"/>
                <a:ea typeface="微软雅黑" pitchFamily="34" charset="-122"/>
                <a:cs typeface="微软雅黑" pitchFamily="34" charset="-120"/>
              </a:rPr>
              <a:t>，没有强调坚持党的全面领导对坚持</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和发展中国特色社会主义的重要性</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BD.31_1#13ffc0f8a?pid=fa9dbe5a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11.［东北三省教育教学联合体2025联考］制定实施中央八项规定</a:t>
            </a:r>
            <a:r>
              <a:rPr lang="en-US" altLang="zh-CN" sz="2000" b="0" i="0">
                <a:solidFill>
                  <a:srgbClr val="000000"/>
                </a:solidFill>
                <a:latin typeface="微软雅黑" pitchFamily="34" charset="0"/>
                <a:ea typeface="微软雅黑" pitchFamily="34" charset="-122"/>
                <a:cs typeface="微软雅黑" pitchFamily="34" charset="-120"/>
              </a:rPr>
              <a:t>，是我们党在新时代的徙木立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信之举</a:t>
            </a:r>
            <a:r>
              <a:rPr lang="en-US" altLang="zh-CN" sz="2000" b="0" i="0" dirty="0">
                <a:solidFill>
                  <a:srgbClr val="000000"/>
                </a:solidFill>
                <a:latin typeface="微软雅黑" pitchFamily="34" charset="0"/>
                <a:ea typeface="微软雅黑" pitchFamily="34" charset="-122"/>
                <a:cs typeface="微软雅黑" pitchFamily="34" charset="-120"/>
              </a:rPr>
              <a:t>，必须常抓不懈、久久为功。目前，</a:t>
            </a:r>
            <a:r>
              <a:rPr lang="en-US" altLang="zh-CN" sz="2000" b="0" i="0">
                <a:solidFill>
                  <a:srgbClr val="000000"/>
                </a:solidFill>
                <a:latin typeface="微软雅黑" pitchFamily="34" charset="0"/>
                <a:ea typeface="微软雅黑" pitchFamily="34" charset="-122"/>
                <a:cs typeface="微软雅黑" pitchFamily="34" charset="-120"/>
              </a:rPr>
              <a:t>全党正在开展深入贯彻中央八项规定精神学习教育，</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这是(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26" name="QC_5_BD.31_2#13ffc0f8a?colgroup=41&amp;pid=fa9dbe5aa&amp;color=0,0,0&amp;vtp=1&amp;bbb=1&amp;hb=1"/>
          <p:cNvGraphicFramePr>
            <a:graphicFrameLocks noGrp="1"/>
          </p:cNvGraphicFramePr>
          <p:nvPr>
            <p:extLst>
              <p:ext uri="{D42A27DB-BD31-4B8C-83A1-F6EECF244321}">
                <p14:modId xmlns:p14="http://schemas.microsoft.com/office/powerpoint/2010/main" val="2781855981"/>
              </p:ext>
            </p:extLst>
          </p:nvPr>
        </p:nvGraphicFramePr>
        <p:xfrm>
          <a:off x="722376" y="2408877"/>
          <a:ext cx="10735056" cy="1227963"/>
        </p:xfrm>
        <a:graphic>
          <a:graphicData uri="http://schemas.openxmlformats.org/drawingml/2006/table">
            <a:tbl>
              <a:tblPr/>
              <a:tblGrid>
                <a:gridCol w="10735056">
                  <a:extLst>
                    <a:ext uri="{9D8B030D-6E8A-4147-A177-3AD203B41FA5}">
                      <a16:colId xmlns:a16="http://schemas.microsoft.com/office/drawing/2014/main" val="20000"/>
                    </a:ext>
                  </a:extLst>
                </a:gridCol>
              </a:tblGrid>
              <a:tr h="1227963">
                <a:tc>
                  <a:txBody>
                    <a:bodyPr/>
                    <a:lstStyle/>
                    <a:p>
                      <a:pPr marL="0" indent="0" algn="ctr"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资料卡片</a:t>
                      </a:r>
                      <a:endParaRPr lang="en-US" altLang="zh-CN" sz="1200" dirty="0"/>
                    </a:p>
                    <a:p>
                      <a:pPr marL="0" indent="0" algn="l" latinLnBrk="1" hangingPunct="0">
                        <a:lnSpc>
                          <a:spcPts val="3200"/>
                        </a:lnSpc>
                      </a:pPr>
                      <a:r>
                        <a:rPr lang="en-US" altLang="zh-CN" sz="2000" b="0" i="0" u="none">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中央八项规定包括</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改进调查研究</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精简会议活动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精简文件简报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规范出访活动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改进</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警卫工作</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改进新闻报道</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严格文稿发表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厉行勤俭节约等八个方面内容</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AN.32_1#13ffc0f8a.bracket?pid=fa9dbe5aa&amp;color=0,0,0&amp;vpa=11&amp;vtp=1"/>
          <p:cNvSpPr/>
          <p:nvPr/>
        </p:nvSpPr>
        <p:spPr>
          <a:xfrm>
            <a:off x="1430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5" name="QC_5_BD.31_3#13ffc0f8a?pid=fa9dbe5aa&amp;color=0,0,0&amp;vtp=1&amp;bbb=1"/>
          <p:cNvSpPr/>
          <p:nvPr/>
        </p:nvSpPr>
        <p:spPr>
          <a:xfrm>
            <a:off x="722376" y="3767777"/>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①深入推进党的建设新的伟大工程的具体行动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推进民族复兴、强国建设伟业的最根本保证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③在时刻保持解决大党独有难题的清醒和坚定</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新时代党领导人民进行伟大社会革命的继续</a:t>
            </a:r>
            <a:endParaRPr lang="en-US" altLang="zh-CN" sz="2000" dirty="0"/>
          </a:p>
        </p:txBody>
      </p:sp>
      <p:sp>
        <p:nvSpPr>
          <p:cNvPr id="6" name="QC_5_BD.31_4#13ffc0f8a.choices?pid=fa9dbe5aa&amp;color=0,0,0&amp;vtp=1&amp;bbb=1"/>
          <p:cNvSpPr/>
          <p:nvPr/>
        </p:nvSpPr>
        <p:spPr>
          <a:xfrm>
            <a:off x="722376" y="56050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AS.33_1#13ffc0f8a?vop=1&amp;pid=fa9dbe5aa&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本题考查新时代坚持和加强党的全面领导。制定实施中央八项规定</a:t>
            </a:r>
            <a:r>
              <a:rPr lang="en-US" altLang="zh-CN" sz="2000" b="0" i="0">
                <a:solidFill>
                  <a:srgbClr val="000000"/>
                </a:solidFill>
                <a:latin typeface="微软雅黑" pitchFamily="34" charset="0"/>
                <a:ea typeface="微软雅黑" pitchFamily="34" charset="-122"/>
                <a:cs typeface="微软雅黑" pitchFamily="34" charset="-120"/>
              </a:rPr>
              <a:t>，是我们党在新时代的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徙木立信之举</a:t>
            </a:r>
            <a:r>
              <a:rPr lang="en-US" altLang="zh-CN" sz="2000" b="0" i="0" dirty="0">
                <a:solidFill>
                  <a:srgbClr val="000000"/>
                </a:solidFill>
                <a:latin typeface="微软雅黑" pitchFamily="34" charset="0"/>
                <a:ea typeface="微软雅黑" pitchFamily="34" charset="-122"/>
                <a:cs typeface="微软雅黑" pitchFamily="34" charset="-120"/>
              </a:rPr>
              <a:t>，必须常抓不懈、久久为功。目前</a:t>
            </a:r>
            <a:r>
              <a:rPr lang="en-US" altLang="zh-CN" sz="2000" b="0" i="0">
                <a:solidFill>
                  <a:srgbClr val="000000"/>
                </a:solidFill>
                <a:latin typeface="微软雅黑" pitchFamily="34" charset="0"/>
                <a:ea typeface="微软雅黑" pitchFamily="34" charset="-122"/>
                <a:cs typeface="微软雅黑" pitchFamily="34" charset="-120"/>
              </a:rPr>
              <a:t>，全党正在开展深入贯彻中央八项规定精神学习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教育</a:t>
            </a:r>
            <a:r>
              <a:rPr lang="en-US" altLang="zh-CN" sz="2000" b="0" i="0" dirty="0">
                <a:solidFill>
                  <a:srgbClr val="000000"/>
                </a:solidFill>
                <a:latin typeface="微软雅黑" pitchFamily="34" charset="0"/>
                <a:ea typeface="微软雅黑" pitchFamily="34" charset="-122"/>
                <a:cs typeface="微软雅黑" pitchFamily="34" charset="-120"/>
              </a:rPr>
              <a:t>，这是深入推进党的建设新的伟大工程的具体行动</a:t>
            </a:r>
            <a:r>
              <a:rPr lang="en-US" altLang="zh-CN" sz="2000" b="0" i="0">
                <a:solidFill>
                  <a:srgbClr val="000000"/>
                </a:solidFill>
                <a:latin typeface="微软雅黑" pitchFamily="34" charset="0"/>
                <a:ea typeface="微软雅黑" pitchFamily="34" charset="-122"/>
                <a:cs typeface="微软雅黑" pitchFamily="34" charset="-120"/>
              </a:rPr>
              <a:t>，是在时刻保持解决大党独有难题的清醒</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和坚定</a:t>
            </a:r>
            <a:r>
              <a:rPr lang="en-US" altLang="zh-CN" sz="2000" b="0" i="0" dirty="0">
                <a:solidFill>
                  <a:srgbClr val="000000"/>
                </a:solidFill>
                <a:latin typeface="微软雅黑" pitchFamily="34" charset="0"/>
                <a:ea typeface="微软雅黑" pitchFamily="34" charset="-122"/>
                <a:cs typeface="微软雅黑" pitchFamily="34" charset="-120"/>
              </a:rPr>
              <a:t>，①③入选；中国共产党的领导是推进民族复兴、强国建设伟业的最根本保证，②</a:t>
            </a:r>
            <a:r>
              <a:rPr lang="en-US" altLang="zh-CN" sz="2000" b="0" i="0">
                <a:solidFill>
                  <a:srgbClr val="000000"/>
                </a:solidFill>
                <a:latin typeface="微软雅黑" pitchFamily="34" charset="0"/>
                <a:ea typeface="微软雅黑" pitchFamily="34" charset="-122"/>
                <a:cs typeface="微软雅黑" pitchFamily="34" charset="-120"/>
              </a:rPr>
              <a:t>排除；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全党正在开展深入贯彻中央八项规定精神学习教育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这是新时代党领导人民进行自我革命的继续，</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5_BD.34_1#6218199e2?pid=fa9dbe5aa&amp;color=0,0,0&amp;vtp=1&amp;bt=1&amp;bbb=1&amp;hb=1"/>
          <p:cNvSpPr/>
          <p:nvPr/>
        </p:nvSpPr>
        <p:spPr>
          <a:xfrm>
            <a:off x="722376" y="972000"/>
            <a:ext cx="10753344" cy="811784"/>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仿宋" pitchFamily="34" charset="0"/>
                <a:ea typeface="仿宋" pitchFamily="34" charset="-122"/>
                <a:cs typeface="仿宋" pitchFamily="34" charset="-120"/>
              </a:rPr>
              <a:t>[华中师范大学第一附属中学2024期中]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“勇于自我革命，是我们党最鲜明的品格</a:t>
            </a:r>
            <a:r>
              <a:rPr lang="en-US" altLang="zh-CN" sz="2000" b="0" i="0">
                <a:solidFill>
                  <a:srgbClr val="000000"/>
                </a:solidFill>
                <a:latin typeface="微软雅黑" pitchFamily="34" charset="0"/>
                <a:ea typeface="微软雅黑" pitchFamily="34" charset="-122"/>
                <a:cs typeface="微软雅黑" pitchFamily="34" charset="-120"/>
              </a:rPr>
              <a:t>，也是我们</a:t>
            </a:r>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党最大的优势</a:t>
            </a:r>
            <a:r>
              <a:rPr lang="en-US" altLang="zh-CN" sz="2000" b="0" i="0" dirty="0">
                <a:solidFill>
                  <a:srgbClr val="000000"/>
                </a:solidFill>
                <a:latin typeface="微软雅黑" pitchFamily="34" charset="0"/>
                <a:ea typeface="微软雅黑" pitchFamily="34" charset="-122"/>
                <a:cs typeface="微软雅黑" pitchFamily="34" charset="-120"/>
              </a:rPr>
              <a:t>。”纵观百年党史，中国共产党至少有六次具有里程碑意义的自我革命，见下图：</a:t>
            </a:r>
            <a:endParaRPr lang="en-US" altLang="zh-CN" sz="2000" dirty="0"/>
          </a:p>
        </p:txBody>
      </p:sp>
      <p:pic>
        <p:nvPicPr>
          <p:cNvPr id="3" name="QC_5_BD.34_2#6218199e2?pid=fa9dbe5a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12464" y="1919293"/>
            <a:ext cx="4764024" cy="16824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34_3#6218199e2?pid=fa9dbe5aa&amp;color=0,0,0&amp;vtp=1&amp;bbb=1"/>
          <p:cNvSpPr/>
          <p:nvPr/>
        </p:nvSpPr>
        <p:spPr>
          <a:xfrm>
            <a:off x="722376" y="3735393"/>
            <a:ext cx="10753344" cy="376428"/>
          </a:xfrm>
          <a:prstGeom prst="rect">
            <a:avLst/>
          </a:prstGeom>
          <a:noFill/>
          <a:ln/>
        </p:spPr>
        <p:txBody>
          <a:bodyPr wrap="none" lIns="0" tIns="0" rIns="0" bIns="0" rtlCol="0" anchor="t"/>
          <a:lstStyle/>
          <a:p>
            <a:pPr algn="l"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下列认识符合材料主旨的是(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35_1#6218199e2.bracket?pid=fa9dbe5aa&amp;color=0,0,0&amp;vpa=12&amp;vtp=1"/>
          <p:cNvSpPr/>
          <p:nvPr/>
        </p:nvSpPr>
        <p:spPr>
          <a:xfrm>
            <a:off x="3970401" y="3729678"/>
            <a:ext cx="357188" cy="379984"/>
          </a:xfrm>
          <a:prstGeom prst="rect">
            <a:avLst/>
          </a:prstGeom>
          <a:noFill/>
          <a:ln/>
        </p:spPr>
        <p:txBody>
          <a:bodyPr wrap="none" lIns="0" tIns="0" rIns="0" bIns="0" rtlCol="0" anchor="t"/>
          <a:lstStyle/>
          <a:p>
            <a:pPr algn="ctr" latinLnBrk="1">
              <a:lnSpc>
                <a:spcPts val="33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34_4#6218199e2?pid=fa9dbe5aa&amp;color=0,0,0&amp;vtp=1&amp;bbb=1"/>
          <p:cNvSpPr/>
          <p:nvPr/>
        </p:nvSpPr>
        <p:spPr>
          <a:xfrm>
            <a:off x="722376" y="4167955"/>
            <a:ext cx="10753344" cy="1675384"/>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①中国共产党坚定不移从严治党，刀刃向内的自我革命永远在路上</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发展人民民主、接受人民监督，保证中国共产党长盛不衰、历久弥新</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六次自我革命是作为执政党的中国共产党敢于正视和纠正错误的表现</a:t>
            </a:r>
            <a:endParaRPr lang="en-US" altLang="zh-CN" sz="2000" dirty="0"/>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中国共产党从不讳疾忌医，勇于直面问题，具有极强的自我修复能力</a:t>
            </a:r>
            <a:endParaRPr lang="en-US" altLang="zh-CN" sz="2000" dirty="0"/>
          </a:p>
        </p:txBody>
      </p:sp>
      <p:sp>
        <p:nvSpPr>
          <p:cNvPr id="7" name="QC_5_BD.34_5#6218199e2.choices?pid=fa9dbe5aa&amp;color=0,0,0&amp;vtp=1&amp;bbb=1"/>
          <p:cNvSpPr/>
          <p:nvPr/>
        </p:nvSpPr>
        <p:spPr>
          <a:xfrm>
            <a:off x="722376" y="5884487"/>
            <a:ext cx="10753344" cy="376428"/>
          </a:xfrm>
          <a:prstGeom prst="rect">
            <a:avLst/>
          </a:prstGeom>
          <a:noFill/>
          <a:ln/>
        </p:spPr>
        <p:txBody>
          <a:bodyPr wrap="none" lIns="0" tIns="0" rIns="0" bIns="0" rtlCol="0" anchor="t"/>
          <a:lstStyle/>
          <a:p>
            <a:pPr latinLnBrk="1">
              <a:lnSpc>
                <a:spcPts val="33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5_AS.36_1#6218199e2?vop=1&amp;pid=fa9dbe5a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本题考查党的自我革命</a:t>
            </a:r>
            <a:r>
              <a:rPr lang="en-US" altLang="zh-CN" sz="2000" b="0" i="0">
                <a:solidFill>
                  <a:srgbClr val="000000"/>
                </a:solidFill>
                <a:latin typeface="微软雅黑" pitchFamily="34" charset="0"/>
                <a:ea typeface="微软雅黑" pitchFamily="34" charset="-122"/>
                <a:cs typeface="微软雅黑" pitchFamily="34" charset="-120"/>
              </a:rPr>
              <a:t>。中国共产党六次具有里程碑意义的自我革命体现了党勇于直面问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题</a:t>
            </a:r>
            <a:r>
              <a:rPr lang="en-US" altLang="zh-CN" sz="2000" b="0" i="0" dirty="0">
                <a:solidFill>
                  <a:srgbClr val="000000"/>
                </a:solidFill>
                <a:latin typeface="微软雅黑" pitchFamily="34" charset="0"/>
                <a:ea typeface="微软雅黑" pitchFamily="34" charset="-122"/>
                <a:cs typeface="微软雅黑" pitchFamily="34" charset="-120"/>
              </a:rPr>
              <a:t>、从不讳疾忌医，具有极强的自我修复能力；同时也反映了党坚定不移从严治党</a:t>
            </a:r>
            <a:r>
              <a:rPr lang="en-US" altLang="zh-CN" sz="2000" b="0" i="0">
                <a:solidFill>
                  <a:srgbClr val="000000"/>
                </a:solidFill>
                <a:latin typeface="微软雅黑" pitchFamily="34" charset="0"/>
                <a:ea typeface="微软雅黑" pitchFamily="34" charset="-122"/>
                <a:cs typeface="微软雅黑" pitchFamily="34" charset="-120"/>
              </a:rPr>
              <a:t>，刀刃向内的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自我革命永远在路上</a:t>
            </a:r>
            <a:r>
              <a:rPr lang="en-US" altLang="zh-CN" sz="2000" b="0" i="0" dirty="0">
                <a:solidFill>
                  <a:srgbClr val="000000"/>
                </a:solidFill>
                <a:latin typeface="微软雅黑" pitchFamily="34" charset="0"/>
                <a:ea typeface="微软雅黑" pitchFamily="34" charset="-122"/>
                <a:cs typeface="微软雅黑" pitchFamily="34" charset="-120"/>
              </a:rPr>
              <a:t>，①④正确；“发展人民民主、接受人民监督，</a:t>
            </a:r>
            <a:r>
              <a:rPr lang="en-US" altLang="zh-CN" sz="2000" b="0" i="0">
                <a:solidFill>
                  <a:srgbClr val="000000"/>
                </a:solidFill>
                <a:latin typeface="微软雅黑" pitchFamily="34" charset="0"/>
                <a:ea typeface="微软雅黑" pitchFamily="34" charset="-122"/>
                <a:cs typeface="微软雅黑" pitchFamily="34" charset="-120"/>
              </a:rPr>
              <a:t>保证中国共产党长盛不衰、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历久弥新</a:t>
            </a:r>
            <a:r>
              <a:rPr lang="en-US" altLang="zh-CN" sz="2000" b="0" i="0" dirty="0">
                <a:solidFill>
                  <a:srgbClr val="000000"/>
                </a:solidFill>
                <a:latin typeface="微软雅黑" pitchFamily="34" charset="0"/>
                <a:ea typeface="微软雅黑" pitchFamily="34" charset="-122"/>
                <a:cs typeface="微软雅黑" pitchFamily="34" charset="-120"/>
              </a:rPr>
              <a:t>”，强调人民民主和监督的重要性，与中国共产党自我革命无关，②排除</a:t>
            </a:r>
            <a:r>
              <a:rPr lang="en-US" altLang="zh-CN" sz="2000" b="0" i="0">
                <a:solidFill>
                  <a:srgbClr val="000000"/>
                </a:solidFill>
                <a:latin typeface="微软雅黑" pitchFamily="34" charset="0"/>
                <a:ea typeface="微软雅黑" pitchFamily="34" charset="-122"/>
                <a:cs typeface="微软雅黑" pitchFamily="34" charset="-120"/>
              </a:rPr>
              <a:t>；中华人民共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和国成立后</a:t>
            </a:r>
            <a:r>
              <a:rPr lang="en-US" altLang="zh-CN" sz="2000" b="0" i="0" dirty="0">
                <a:solidFill>
                  <a:srgbClr val="000000"/>
                </a:solidFill>
                <a:latin typeface="微软雅黑" pitchFamily="34" charset="0"/>
                <a:ea typeface="微软雅黑" pitchFamily="34" charset="-122"/>
                <a:cs typeface="微软雅黑" pitchFamily="34" charset="-120"/>
              </a:rPr>
              <a:t>，中国共产党才成为我国的执政党，③排除。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BD.37_1#a638565a0?pid=fa9dbe5a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13.</a:t>
            </a:r>
            <a:r>
              <a:rPr lang="en-US" altLang="zh-CN" sz="2000" b="0" i="0" dirty="0">
                <a:solidFill>
                  <a:srgbClr val="000000"/>
                </a:solidFill>
                <a:latin typeface="仿宋" pitchFamily="34" charset="0"/>
                <a:ea typeface="仿宋" pitchFamily="34" charset="-122"/>
                <a:cs typeface="仿宋" pitchFamily="34" charset="-120"/>
              </a:rPr>
              <a:t>[北京顺义一中2024高一月考]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中国共产党作为百年大党，如何跳出治乱兴衰历史周期率</a:t>
            </a:r>
            <a:r>
              <a:rPr lang="en-US" altLang="zh-CN" sz="2000" b="0" i="0">
                <a:solidFill>
                  <a:srgbClr val="000000"/>
                </a:solidFill>
                <a:latin typeface="微软雅黑" pitchFamily="34" charset="0"/>
                <a:ea typeface="微软雅黑" pitchFamily="34" charset="-122"/>
                <a:cs typeface="微软雅黑" pitchFamily="34" charset="-120"/>
              </a:rPr>
              <a:t>？毛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泽东同志在延安的窑洞里给出了第一个答案</a:t>
            </a:r>
            <a:r>
              <a:rPr lang="en-US" altLang="zh-CN" sz="2000" b="0" i="0" dirty="0">
                <a:solidFill>
                  <a:srgbClr val="000000"/>
                </a:solidFill>
                <a:latin typeface="微软雅黑" pitchFamily="34" charset="0"/>
                <a:ea typeface="微软雅黑" pitchFamily="34" charset="-122"/>
                <a:cs typeface="微软雅黑" pitchFamily="34" charset="-120"/>
              </a:rPr>
              <a:t>，这就是“只有让人民来监督政府</a:t>
            </a:r>
            <a:r>
              <a:rPr lang="en-US" altLang="zh-CN" sz="2000" b="0" i="0">
                <a:solidFill>
                  <a:srgbClr val="000000"/>
                </a:solidFill>
                <a:latin typeface="微软雅黑" pitchFamily="34" charset="0"/>
                <a:ea typeface="微软雅黑" pitchFamily="34" charset="-122"/>
                <a:cs typeface="微软雅黑" pitchFamily="34" charset="-120"/>
              </a:rPr>
              <a:t>，政府才不敢松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懈</a:t>
            </a:r>
            <a:r>
              <a:rPr lang="en-US" altLang="zh-CN" sz="2000" b="0" i="0" dirty="0">
                <a:solidFill>
                  <a:srgbClr val="000000"/>
                </a:solidFill>
                <a:latin typeface="微软雅黑" pitchFamily="34" charset="0"/>
                <a:ea typeface="微软雅黑" pitchFamily="34" charset="-122"/>
                <a:cs typeface="微软雅黑" pitchFamily="34" charset="-120"/>
              </a:rPr>
              <a:t>”；经过百年奋斗特别是党的十八大以来新的实践，我们党又给出了第二个答案</a:t>
            </a:r>
            <a:r>
              <a:rPr lang="en-US" altLang="zh-CN" sz="2000" b="0" i="0">
                <a:solidFill>
                  <a:srgbClr val="000000"/>
                </a:solidFill>
                <a:latin typeface="微软雅黑" pitchFamily="34" charset="0"/>
                <a:ea typeface="微软雅黑" pitchFamily="34" charset="-122"/>
                <a:cs typeface="微软雅黑" pitchFamily="34" charset="-120"/>
              </a:rPr>
              <a:t>，这就是自我</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革命</a:t>
            </a:r>
            <a:r>
              <a:rPr lang="en-US" altLang="zh-CN" sz="2000" b="0" i="0" dirty="0">
                <a:solidFill>
                  <a:srgbClr val="000000"/>
                </a:solidFill>
                <a:latin typeface="微软雅黑" pitchFamily="34" charset="0"/>
                <a:ea typeface="微软雅黑" pitchFamily="34" charset="-122"/>
                <a:cs typeface="微软雅黑" pitchFamily="34" charset="-120"/>
              </a:rPr>
              <a:t>。“第一个答案”和“第二个答案”</a:t>
            </a:r>
            <a:r>
              <a:rPr lang="en-US" altLang="zh-CN" sz="2000" b="0" i="0">
                <a:solidFill>
                  <a:srgbClr val="000000"/>
                </a:solidFill>
                <a:latin typeface="微软雅黑" pitchFamily="34" charset="0"/>
                <a:ea typeface="微软雅黑" pitchFamily="34" charset="-122"/>
                <a:cs typeface="微软雅黑" pitchFamily="34" charset="-120"/>
              </a:rPr>
              <a:t>体现了中国共产党(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8_1#a638565a0.bracket?pid=fa9dbe5aa&amp;color=0,0,0&amp;vpa=13&amp;vtp=1"/>
          <p:cNvSpPr/>
          <p:nvPr/>
        </p:nvSpPr>
        <p:spPr>
          <a:xfrm>
            <a:off x="7526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37_2#a638565a0?pid=fa9dbe5aa&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①坚持人民立场，践行初心使命，坚持以人民为中心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坚持与时俱进，不断推进马克思主义中国化时代化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坚持全面从严治党，始终保持党的先进性和纯洁性</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作为执政党始终坚持科学执政，全面增强执政本领</a:t>
            </a:r>
            <a:endParaRPr lang="en-US" altLang="zh-CN" sz="2000" dirty="0"/>
          </a:p>
        </p:txBody>
      </p:sp>
      <p:sp>
        <p:nvSpPr>
          <p:cNvPr id="5" name="QC_5_BD.37_3#a638565a0.choices?pid=fa9dbe5aa&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3#b893d7fb3.fixed?pid=ffc8d3923&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3#b893d7fb3.fixed?pid=ffc8d3923&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第一单元综合测试</a:t>
            </a:r>
            <a:endParaRPr lang="en-US" altLang="zh-CN" sz="4400" dirty="0"/>
          </a:p>
        </p:txBody>
      </p:sp>
      <p:pic>
        <p:nvPicPr>
          <p:cNvPr id="4" name="C_3#b893d7fb3.fixed?pid=ffc8d392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3_BD#b893d7fb3.fixed?pid=ffc8d3923&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刷小卷</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AS.39_1#a638565a0?vop=1&amp;pid=fa9dbe5aa&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本题考查中国共产党的宗旨、全面从严治党。</a:t>
            </a:r>
            <a:r>
              <a:rPr lang="en-US" altLang="zh-CN" sz="2000" b="0" i="0">
                <a:solidFill>
                  <a:srgbClr val="000000"/>
                </a:solidFill>
                <a:latin typeface="微软雅黑" pitchFamily="34" charset="0"/>
                <a:ea typeface="微软雅黑" pitchFamily="34" charset="-122"/>
                <a:cs typeface="微软雅黑" pitchFamily="34" charset="-120"/>
              </a:rPr>
              <a:t>毛泽东同志的第一个答案强调了人民的作用，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我们党给出的第二个答案体现了中国共产党全面从严治党</a:t>
            </a:r>
            <a:r>
              <a:rPr lang="en-US" altLang="zh-CN" sz="2000" b="0" i="0" dirty="0">
                <a:solidFill>
                  <a:srgbClr val="000000"/>
                </a:solidFill>
                <a:latin typeface="微软雅黑" pitchFamily="34" charset="0"/>
                <a:ea typeface="微软雅黑" pitchFamily="34" charset="-122"/>
                <a:cs typeface="微软雅黑" pitchFamily="34" charset="-120"/>
              </a:rPr>
              <a:t>，践行初心和使命，①③正确</a:t>
            </a:r>
            <a:r>
              <a:rPr lang="en-US" altLang="zh-CN" sz="2000" b="0" i="0">
                <a:solidFill>
                  <a:srgbClr val="000000"/>
                </a:solidFill>
                <a:latin typeface="微软雅黑" pitchFamily="34" charset="0"/>
                <a:ea typeface="微软雅黑" pitchFamily="34" charset="-122"/>
                <a:cs typeface="微软雅黑" pitchFamily="34" charset="-120"/>
              </a:rPr>
              <a:t>；材料没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有体现马克思主义中国化时代化</a:t>
            </a:r>
            <a:r>
              <a:rPr lang="en-US" altLang="zh-CN" sz="2000" b="0" i="0" dirty="0">
                <a:solidFill>
                  <a:srgbClr val="000000"/>
                </a:solidFill>
                <a:latin typeface="微软雅黑" pitchFamily="34" charset="0"/>
                <a:ea typeface="微软雅黑" pitchFamily="34" charset="-122"/>
                <a:cs typeface="微软雅黑" pitchFamily="34" charset="-120"/>
              </a:rPr>
              <a:t>，②排除；我们党找到“第一个答案”的时间是1945年</a:t>
            </a:r>
            <a:r>
              <a:rPr lang="en-US" altLang="zh-CN" sz="2000" b="0" i="0">
                <a:solidFill>
                  <a:srgbClr val="000000"/>
                </a:solidFill>
                <a:latin typeface="微软雅黑" pitchFamily="34" charset="0"/>
                <a:ea typeface="微软雅黑" pitchFamily="34" charset="-122"/>
                <a:cs typeface="微软雅黑" pitchFamily="34" charset="-120"/>
              </a:rPr>
              <a:t>，当时</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中国共产党还不是执政党</a:t>
            </a:r>
            <a:r>
              <a:rPr lang="en-US" altLang="zh-CN" sz="2000" b="0" i="0" dirty="0">
                <a:solidFill>
                  <a:srgbClr val="000000"/>
                </a:solidFill>
                <a:latin typeface="微软雅黑" pitchFamily="34" charset="0"/>
                <a:ea typeface="微软雅黑" pitchFamily="34" charset="-122"/>
                <a:cs typeface="微软雅黑" pitchFamily="34" charset="-120"/>
              </a:rPr>
              <a:t>，1949年中华人民共和国成立后，中国共产党成为执政党，④排除。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5_BD.40_1#d00a569aa?pid=fa9dbe5aa&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14.</a:t>
            </a:r>
            <a:r>
              <a:rPr lang="en-US" altLang="zh-CN" sz="2000" b="0" i="0" dirty="0">
                <a:solidFill>
                  <a:srgbClr val="000000"/>
                </a:solidFill>
                <a:latin typeface="仿宋" pitchFamily="34" charset="0"/>
                <a:ea typeface="仿宋" pitchFamily="34" charset="-122"/>
                <a:cs typeface="仿宋" pitchFamily="34" charset="-120"/>
              </a:rPr>
              <a:t>[福建漳州实验高中2025高一月考]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习近平总书记在</a:t>
            </a:r>
            <a:r>
              <a:rPr lang="en-US" altLang="zh-CN" sz="2000" b="0" i="0">
                <a:solidFill>
                  <a:srgbClr val="000000"/>
                </a:solidFill>
                <a:latin typeface="微软雅黑" pitchFamily="34" charset="0"/>
                <a:ea typeface="微软雅黑" pitchFamily="34" charset="-122"/>
                <a:cs typeface="微软雅黑" pitchFamily="34" charset="-120"/>
              </a:rPr>
              <a:t>《推进中国式现代化需要处理好若干重大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关系</a:t>
            </a:r>
            <a:r>
              <a:rPr lang="en-US" altLang="zh-CN" sz="2000" b="0" i="0" dirty="0">
                <a:solidFill>
                  <a:srgbClr val="000000"/>
                </a:solidFill>
                <a:latin typeface="微软雅黑" pitchFamily="34" charset="0"/>
                <a:ea typeface="微软雅黑" pitchFamily="34" charset="-122"/>
                <a:cs typeface="微软雅黑" pitchFamily="34" charset="-120"/>
              </a:rPr>
              <a:t>》一文中指出，党的二十大报告深刻阐述了中国式现代化的中国特色、</a:t>
            </a:r>
            <a:r>
              <a:rPr lang="en-US" altLang="zh-CN" sz="2000" b="0" i="0">
                <a:solidFill>
                  <a:srgbClr val="000000"/>
                </a:solidFill>
                <a:latin typeface="微软雅黑" pitchFamily="34" charset="0"/>
                <a:ea typeface="微软雅黑" pitchFamily="34" charset="-122"/>
                <a:cs typeface="微软雅黑" pitchFamily="34" charset="-120"/>
              </a:rPr>
              <a:t>本质要求和重大原则，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是对推进中国式现代化的最高顶层设计</a:t>
            </a:r>
            <a:r>
              <a:rPr lang="en-US" altLang="zh-CN" sz="2000" b="0" i="0" dirty="0">
                <a:solidFill>
                  <a:srgbClr val="000000"/>
                </a:solidFill>
                <a:latin typeface="微软雅黑" pitchFamily="34" charset="0"/>
                <a:ea typeface="微软雅黑" pitchFamily="34" charset="-122"/>
                <a:cs typeface="微软雅黑" pitchFamily="34" charset="-120"/>
              </a:rPr>
              <a:t>。中国式现代化是分阶段、分领域推进的</a:t>
            </a:r>
            <a:r>
              <a:rPr lang="en-US" altLang="zh-CN" sz="2000" b="0" i="0">
                <a:solidFill>
                  <a:srgbClr val="000000"/>
                </a:solidFill>
                <a:latin typeface="微软雅黑" pitchFamily="34" charset="0"/>
                <a:ea typeface="微软雅黑" pitchFamily="34" charset="-122"/>
                <a:cs typeface="微软雅黑" pitchFamily="34" charset="-120"/>
              </a:rPr>
              <a:t>，实现各个阶段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发展目标</a:t>
            </a:r>
            <a:r>
              <a:rPr lang="en-US" altLang="zh-CN" sz="2000" b="0" i="0" dirty="0">
                <a:solidFill>
                  <a:srgbClr val="000000"/>
                </a:solidFill>
                <a:latin typeface="微软雅黑" pitchFamily="34" charset="0"/>
                <a:ea typeface="微软雅黑" pitchFamily="34" charset="-122"/>
                <a:cs typeface="微软雅黑" pitchFamily="34" charset="-120"/>
              </a:rPr>
              <a:t>、落实各个领域发展战略同样需要进行顶层设计</a:t>
            </a:r>
            <a:r>
              <a:rPr lang="en-US" altLang="zh-CN" sz="2000" b="0" i="0">
                <a:solidFill>
                  <a:srgbClr val="000000"/>
                </a:solidFill>
                <a:latin typeface="微软雅黑" pitchFamily="34" charset="0"/>
                <a:ea typeface="微软雅黑" pitchFamily="34" charset="-122"/>
                <a:cs typeface="微软雅黑" pitchFamily="34" charset="-120"/>
              </a:rPr>
              <a:t>。中国共产党对中国式现代化进行顶层</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设计需要(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1_1#d00a569aa.bracket?pid=fa9dbe5aa&amp;color=0,0,0&amp;vpa=14&amp;vtp=1"/>
          <p:cNvSpPr/>
          <p:nvPr/>
        </p:nvSpPr>
        <p:spPr>
          <a:xfrm>
            <a:off x="1938401" y="27817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40_2#d00a569aa?pid=fa9dbe5aa&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①执政为民</a:t>
            </a:r>
            <a:r>
              <a:rPr lang="en-US" altLang="zh-CN" sz="2000" b="0" i="0">
                <a:solidFill>
                  <a:srgbClr val="000000"/>
                </a:solidFill>
                <a:latin typeface="微软雅黑" pitchFamily="34" charset="0"/>
                <a:ea typeface="微软雅黑" pitchFamily="34" charset="-122"/>
                <a:cs typeface="微软雅黑" pitchFamily="34" charset="-120"/>
              </a:rPr>
              <a:t>，准确把握人民群众共同愿望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立足实际，科学预见世界各国发展大势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科学执政</a:t>
            </a:r>
            <a:r>
              <a:rPr lang="en-US" altLang="zh-CN" sz="2000" b="0" i="0">
                <a:solidFill>
                  <a:srgbClr val="000000"/>
                </a:solidFill>
                <a:latin typeface="微软雅黑" pitchFamily="34" charset="0"/>
                <a:ea typeface="微软雅黑" pitchFamily="34" charset="-122"/>
                <a:cs typeface="微软雅黑" pitchFamily="34" charset="-120"/>
              </a:rPr>
              <a:t>，深入探索社会主义建设规律</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坚定信念，以思想建设为统领加强党建</a:t>
            </a:r>
            <a:endParaRPr lang="en-US" altLang="zh-CN" sz="2000" dirty="0"/>
          </a:p>
        </p:txBody>
      </p:sp>
      <p:sp>
        <p:nvSpPr>
          <p:cNvPr id="5" name="QC_5_BD.40_3#d00a569aa.choices?pid=fa9dbe5aa&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AS.42_1#d00a569aa?vop=1&amp;pid=fa9dbe5a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本题考查党民主执政、科学执政。</a:t>
            </a:r>
            <a:r>
              <a:rPr lang="en-US" altLang="zh-CN" sz="2000" b="0" i="0">
                <a:solidFill>
                  <a:srgbClr val="000000"/>
                </a:solidFill>
                <a:latin typeface="微软雅黑" pitchFamily="34" charset="0"/>
                <a:ea typeface="微软雅黑" pitchFamily="34" charset="-122"/>
                <a:cs typeface="微软雅黑" pitchFamily="34" charset="-120"/>
              </a:rPr>
              <a:t>材料指出要坚持中国共产党对中国式现代化的顶层设计，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就需要中国共产党坚持科学民主执政</a:t>
            </a:r>
            <a:r>
              <a:rPr lang="en-US" altLang="zh-CN" sz="2000" b="0" i="0" dirty="0">
                <a:solidFill>
                  <a:srgbClr val="000000"/>
                </a:solidFill>
                <a:latin typeface="微软雅黑" pitchFamily="34" charset="0"/>
                <a:ea typeface="微软雅黑" pitchFamily="34" charset="-122"/>
                <a:cs typeface="微软雅黑" pitchFamily="34" charset="-120"/>
              </a:rPr>
              <a:t>，深入探索社会主义建设规律，推进社会的发展</a:t>
            </a:r>
            <a:r>
              <a:rPr lang="en-US" altLang="zh-CN" sz="2000" b="0" i="0">
                <a:solidFill>
                  <a:srgbClr val="000000"/>
                </a:solidFill>
                <a:latin typeface="微软雅黑" pitchFamily="34" charset="0"/>
                <a:ea typeface="微软雅黑" pitchFamily="34" charset="-122"/>
                <a:cs typeface="微软雅黑" pitchFamily="34" charset="-120"/>
              </a:rPr>
              <a:t>，准确把握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人民群众共同愿望</a:t>
            </a:r>
            <a:r>
              <a:rPr lang="en-US" altLang="zh-CN" sz="2000" b="0" i="0" dirty="0">
                <a:solidFill>
                  <a:srgbClr val="000000"/>
                </a:solidFill>
                <a:latin typeface="微软雅黑" pitchFamily="34" charset="0"/>
                <a:ea typeface="微软雅黑" pitchFamily="34" charset="-122"/>
                <a:cs typeface="微软雅黑" pitchFamily="34" charset="-120"/>
              </a:rPr>
              <a:t>，①③正确；材料强调的是中国共产党对中国式现代化的顶层设计</a:t>
            </a:r>
            <a:r>
              <a:rPr lang="en-US" altLang="zh-CN" sz="2000" b="0" i="0">
                <a:solidFill>
                  <a:srgbClr val="000000"/>
                </a:solidFill>
                <a:latin typeface="微软雅黑" pitchFamily="34" charset="0"/>
                <a:ea typeface="微软雅黑" pitchFamily="34" charset="-122"/>
                <a:cs typeface="微软雅黑" pitchFamily="34" charset="-120"/>
              </a:rPr>
              <a:t>，不涉及其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他国家的发展</a:t>
            </a:r>
            <a:r>
              <a:rPr lang="en-US" altLang="zh-CN" sz="2000" b="0" i="0" dirty="0">
                <a:solidFill>
                  <a:srgbClr val="000000"/>
                </a:solidFill>
                <a:latin typeface="微软雅黑" pitchFamily="34" charset="0"/>
                <a:ea typeface="微软雅黑" pitchFamily="34" charset="-122"/>
                <a:cs typeface="微软雅黑" pitchFamily="34" charset="-120"/>
              </a:rPr>
              <a:t>，而且科学预见世界各国发展大势的说法错误，②排除</a:t>
            </a:r>
            <a:r>
              <a:rPr lang="en-US" altLang="zh-CN" sz="2000" b="0" i="0">
                <a:solidFill>
                  <a:srgbClr val="000000"/>
                </a:solidFill>
                <a:latin typeface="微软雅黑" pitchFamily="34" charset="0"/>
                <a:ea typeface="微软雅黑" pitchFamily="34" charset="-122"/>
                <a:cs typeface="微软雅黑" pitchFamily="34" charset="-120"/>
              </a:rPr>
              <a:t>；应该是以政治建设为统领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加强党建</a:t>
            </a:r>
            <a:r>
              <a:rPr lang="en-US" altLang="zh-CN" sz="2000" b="0" i="0" dirty="0">
                <a:solidFill>
                  <a:srgbClr val="000000"/>
                </a:solidFill>
                <a:latin typeface="微软雅黑" pitchFamily="34" charset="0"/>
                <a:ea typeface="微软雅黑" pitchFamily="34" charset="-122"/>
                <a:cs typeface="微软雅黑" pitchFamily="34" charset="-120"/>
              </a:rPr>
              <a:t>，④错误。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5_BD.43_1#37c0855fa?pid=fa9dbe5a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15.</a:t>
            </a:r>
            <a:r>
              <a:rPr lang="en-US" altLang="zh-CN" sz="2000" b="0" i="0" dirty="0">
                <a:solidFill>
                  <a:srgbClr val="000000"/>
                </a:solidFill>
                <a:latin typeface="仿宋" pitchFamily="34" charset="0"/>
                <a:ea typeface="仿宋" pitchFamily="34" charset="-122"/>
                <a:cs typeface="仿宋" pitchFamily="34" charset="-120"/>
              </a:rPr>
              <a:t>[四川成都外国语学校2025高一期中]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内蒙古固阳县各级党群服务中心立足基层治理实际</a:t>
            </a:r>
            <a:r>
              <a:rPr lang="en-US" altLang="zh-CN" sz="2000" b="0" i="0">
                <a:solidFill>
                  <a:srgbClr val="000000"/>
                </a:solidFill>
                <a:latin typeface="微软雅黑" pitchFamily="34" charset="0"/>
                <a:ea typeface="微软雅黑" pitchFamily="34" charset="-122"/>
                <a:cs typeface="微软雅黑" pitchFamily="34" charset="-120"/>
              </a:rPr>
              <a:t>，注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重基层治理规律</a:t>
            </a:r>
            <a:r>
              <a:rPr lang="en-US" altLang="zh-CN" sz="2000" b="0" i="0" dirty="0">
                <a:solidFill>
                  <a:srgbClr val="000000"/>
                </a:solidFill>
                <a:latin typeface="微软雅黑" pitchFamily="34" charset="0"/>
                <a:ea typeface="微软雅黑" pitchFamily="34" charset="-122"/>
                <a:cs typeface="微软雅黑" pitchFamily="34" charset="-120"/>
              </a:rPr>
              <a:t>，科学设计服务体系，并通过问需于民、问计于民动态调整服务内容</a:t>
            </a:r>
            <a:r>
              <a:rPr lang="en-US" altLang="zh-CN" sz="2000" b="0" i="0">
                <a:solidFill>
                  <a:srgbClr val="000000"/>
                </a:solidFill>
                <a:latin typeface="微软雅黑" pitchFamily="34" charset="0"/>
                <a:ea typeface="微软雅黑" pitchFamily="34" charset="-122"/>
                <a:cs typeface="微软雅黑" pitchFamily="34" charset="-120"/>
              </a:rPr>
              <a:t>，构建了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3+N”党群服务队体系，即“县镇村（社区）三级党群服务队+多支小分队</a:t>
            </a:r>
            <a:r>
              <a:rPr lang="en-US" altLang="zh-CN" sz="2000" b="0" i="0">
                <a:solidFill>
                  <a:srgbClr val="000000"/>
                </a:solidFill>
                <a:latin typeface="微软雅黑" pitchFamily="34" charset="0"/>
                <a:ea typeface="微软雅黑" pitchFamily="34" charset="-122"/>
                <a:cs typeface="微软雅黑" pitchFamily="34" charset="-120"/>
              </a:rPr>
              <a:t>”。这表明中国共</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产党坚持(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4_1#37c0855fa.bracket?pid=fa9dbe5aa&amp;color=0,0,0&amp;vpa=15&amp;vtp=1"/>
          <p:cNvSpPr/>
          <p:nvPr/>
        </p:nvSpPr>
        <p:spPr>
          <a:xfrm>
            <a:off x="1938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43_2#37c0855fa?pid=fa9dbe5aa&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①民主执政</a:t>
            </a:r>
            <a:r>
              <a:rPr lang="en-US" altLang="zh-CN" sz="2000" b="0" i="0">
                <a:solidFill>
                  <a:srgbClr val="000000"/>
                </a:solidFill>
                <a:latin typeface="微软雅黑" pitchFamily="34" charset="0"/>
                <a:ea typeface="微软雅黑" pitchFamily="34" charset="-122"/>
                <a:cs typeface="微软雅黑" pitchFamily="34" charset="-120"/>
              </a:rPr>
              <a:t>，通过问需于民保障人民群众利益</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科学执政，遵循基层治理规律设计服务机制</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依法执政</a:t>
            </a:r>
            <a:r>
              <a:rPr lang="en-US" altLang="zh-CN" sz="2000" b="0" i="0">
                <a:solidFill>
                  <a:srgbClr val="000000"/>
                </a:solidFill>
                <a:latin typeface="微软雅黑" pitchFamily="34" charset="0"/>
                <a:ea typeface="微软雅黑" pitchFamily="34" charset="-122"/>
                <a:cs typeface="微软雅黑" pitchFamily="34" charset="-120"/>
              </a:rPr>
              <a:t>，严格依照法定程序推进基层治理</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创新执政，突破传统模式建立灵活服务机制</a:t>
            </a:r>
            <a:endParaRPr lang="en-US" altLang="zh-CN" sz="2000" dirty="0"/>
          </a:p>
        </p:txBody>
      </p:sp>
      <p:sp>
        <p:nvSpPr>
          <p:cNvPr id="5" name="QC_5_BD.43_3#37c0855fa.choices?pid=fa9dbe5aa&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5_AS.45_1#37c0855fa?vop=1&amp;pid=fa9dbe5aa&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本题考查党的执政方式。内蒙古固阳县各级党群服务中心通过问需于民了解民众需求</a:t>
            </a:r>
            <a:r>
              <a:rPr lang="en-US" altLang="zh-CN" sz="2000" b="0" i="0">
                <a:solidFill>
                  <a:srgbClr val="000000"/>
                </a:solidFill>
                <a:latin typeface="微软雅黑" pitchFamily="34" charset="0"/>
                <a:ea typeface="微软雅黑" pitchFamily="34" charset="-122"/>
                <a:cs typeface="微软雅黑" pitchFamily="34" charset="-120"/>
              </a:rPr>
              <a:t>，再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根据需求构建</a:t>
            </a:r>
            <a:r>
              <a:rPr lang="en-US" altLang="zh-CN" sz="2000" b="0" i="0" dirty="0">
                <a:solidFill>
                  <a:srgbClr val="000000"/>
                </a:solidFill>
                <a:latin typeface="微软雅黑" pitchFamily="34" charset="0"/>
                <a:ea typeface="微软雅黑" pitchFamily="34" charset="-122"/>
                <a:cs typeface="微软雅黑" pitchFamily="34" charset="-120"/>
              </a:rPr>
              <a:t>“3+N”党群服务队体系，切实为人民服务，体现了民主执政，①入选</a:t>
            </a:r>
            <a:r>
              <a:rPr lang="en-US" altLang="zh-CN" sz="2000" b="0" i="0">
                <a:solidFill>
                  <a:srgbClr val="000000"/>
                </a:solidFill>
                <a:latin typeface="微软雅黑" pitchFamily="34" charset="0"/>
                <a:ea typeface="微软雅黑" pitchFamily="34" charset="-122"/>
                <a:cs typeface="微软雅黑" pitchFamily="34" charset="-120"/>
              </a:rPr>
              <a:t>；内蒙古固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阳县各级党群服务中心科学设计服务体系</a:t>
            </a:r>
            <a:r>
              <a:rPr lang="en-US" altLang="zh-CN" sz="2000" b="0" i="0" dirty="0">
                <a:solidFill>
                  <a:srgbClr val="000000"/>
                </a:solidFill>
                <a:latin typeface="微软雅黑" pitchFamily="34" charset="0"/>
                <a:ea typeface="微软雅黑" pitchFamily="34" charset="-122"/>
                <a:cs typeface="微软雅黑" pitchFamily="34" charset="-120"/>
              </a:rPr>
              <a:t>，遵循基层治理规律，</a:t>
            </a:r>
            <a:r>
              <a:rPr lang="en-US" altLang="zh-CN" sz="2000" b="0" i="0">
                <a:solidFill>
                  <a:srgbClr val="000000"/>
                </a:solidFill>
                <a:latin typeface="微软雅黑" pitchFamily="34" charset="0"/>
                <a:ea typeface="微软雅黑" pitchFamily="34" charset="-122"/>
                <a:cs typeface="微软雅黑" pitchFamily="34" charset="-120"/>
              </a:rPr>
              <a:t>这体现了中国共产党按规律办事，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科学执政</a:t>
            </a:r>
            <a:r>
              <a:rPr lang="en-US" altLang="zh-CN" sz="2000" b="0" i="0" dirty="0">
                <a:solidFill>
                  <a:srgbClr val="000000"/>
                </a:solidFill>
                <a:latin typeface="微软雅黑" pitchFamily="34" charset="0"/>
                <a:ea typeface="微软雅黑" pitchFamily="34" charset="-122"/>
                <a:cs typeface="微软雅黑" pitchFamily="34" charset="-120"/>
              </a:rPr>
              <a:t>，②入选；材料主要体现的是民主执政和科学执政</a:t>
            </a:r>
            <a:r>
              <a:rPr lang="en-US" altLang="zh-CN" sz="2000" b="0" i="0">
                <a:solidFill>
                  <a:srgbClr val="000000"/>
                </a:solidFill>
                <a:latin typeface="微软雅黑" pitchFamily="34" charset="0"/>
                <a:ea typeface="微软雅黑" pitchFamily="34" charset="-122"/>
                <a:cs typeface="微软雅黑" pitchFamily="34" charset="-120"/>
              </a:rPr>
              <a:t>，没有涉及严格依照法定程序推进基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层治理</a:t>
            </a:r>
            <a:r>
              <a:rPr lang="en-US" altLang="zh-CN" sz="2000" b="0" i="0" dirty="0">
                <a:solidFill>
                  <a:srgbClr val="000000"/>
                </a:solidFill>
                <a:latin typeface="微软雅黑" pitchFamily="34" charset="0"/>
                <a:ea typeface="微软雅黑" pitchFamily="34" charset="-122"/>
                <a:cs typeface="微软雅黑" pitchFamily="34" charset="-120"/>
              </a:rPr>
              <a:t>，③排除；中国共产党的执政方式是科学执政、民主执政、依法执政，“创新执政</a:t>
            </a:r>
            <a:r>
              <a:rPr lang="en-US" altLang="zh-CN" sz="2000" b="0" i="0">
                <a:solidFill>
                  <a:srgbClr val="000000"/>
                </a:solidFill>
                <a:latin typeface="微软雅黑" pitchFamily="34" charset="0"/>
                <a:ea typeface="微软雅黑" pitchFamily="34" charset="-122"/>
                <a:cs typeface="微软雅黑" pitchFamily="34" charset="-120"/>
              </a:rPr>
              <a:t>”并非</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其执政方式</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O_5_BD.46_1#5366f42b1?pid=a38f4726c&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16.</a:t>
            </a:r>
            <a:r>
              <a:rPr lang="en-US" altLang="zh-CN" sz="2000" b="0" i="0" dirty="0">
                <a:solidFill>
                  <a:srgbClr val="000000"/>
                </a:solidFill>
                <a:latin typeface="仿宋" pitchFamily="34" charset="0"/>
                <a:ea typeface="仿宋" pitchFamily="34" charset="-122"/>
                <a:cs typeface="仿宋" pitchFamily="34" charset="-120"/>
              </a:rPr>
              <a:t>[云南昆明2024高一期中]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阅读材料，完成下列要求。（12分）</a:t>
            </a:r>
            <a:endParaRPr lang="en-US" altLang="zh-CN" sz="2000" dirty="0"/>
          </a:p>
          <a:p>
            <a:pPr latinLnBrk="1">
              <a:lnSpc>
                <a:spcPts val="3700"/>
              </a:lnSpc>
            </a:pP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千万工程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是习近平总书记在浙江工作时亲自谋划</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亲自部署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亲自推动的一项重大决策</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20</a:t>
            </a:r>
            <a:r>
              <a:rPr lang="en-US" altLang="zh-CN" sz="2000" b="0" i="0" dirty="0">
                <a:solidFill>
                  <a:srgbClr val="000000"/>
                </a:solidFill>
                <a:latin typeface="微软雅黑" pitchFamily="34" charset="0"/>
                <a:ea typeface="楷体" pitchFamily="34" charset="-122"/>
                <a:cs typeface="微软雅黑" pitchFamily="34" charset="-120"/>
              </a:rPr>
              <a:t>多年来</a:t>
            </a:r>
            <a:r>
              <a:rPr lang="en-US" altLang="zh-CN" sz="2000" b="0" i="0" dirty="0">
                <a:solidFill>
                  <a:srgbClr val="000000"/>
                </a:solidFill>
                <a:latin typeface="微软雅黑" pitchFamily="34" charset="0"/>
                <a:ea typeface="微软雅黑" pitchFamily="34" charset="-122"/>
                <a:cs typeface="微软雅黑" pitchFamily="34" charset="-120"/>
              </a:rPr>
              <a:t>，L</a:t>
            </a:r>
            <a:r>
              <a:rPr lang="en-US" altLang="zh-CN" sz="2000" b="0" i="0" dirty="0">
                <a:solidFill>
                  <a:srgbClr val="000000"/>
                </a:solidFill>
                <a:latin typeface="微软雅黑" pitchFamily="34" charset="0"/>
                <a:ea typeface="楷体" pitchFamily="34" charset="-122"/>
                <a:cs typeface="微软雅黑" pitchFamily="34" charset="-120"/>
              </a:rPr>
              <a:t>市委按照省委的决策部署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始终紧跟时代步伐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不断创新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深入实施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领雁工程</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加强基层党组织带头人队伍建设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从严管党治党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全面锻造与新发展理念相适应的铁军队伍</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党建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人居环境整治提升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亮点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在党员示范户的带动下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科学开展环境综合整治行动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满</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足人民对于乡村生活条件和居住环境的高期望和高要求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目前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L</a:t>
            </a:r>
            <a:r>
              <a:rPr lang="en-US" altLang="zh-CN" sz="2000" b="0" i="0">
                <a:solidFill>
                  <a:srgbClr val="000000"/>
                </a:solidFill>
                <a:latin typeface="微软雅黑" pitchFamily="34" charset="0"/>
                <a:ea typeface="楷体" pitchFamily="34" charset="-122"/>
                <a:cs typeface="微软雅黑" pitchFamily="34" charset="-120"/>
              </a:rPr>
              <a:t>市正全力推动党建优势转化为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共富先行优势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推动万村振兴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全域共富</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，运用“中国共产党的先进性”相关知识，说明L市是如何推进“千万工程”实施的。</a:t>
            </a:r>
            <a:endParaRPr lang="en-US" altLang="zh-CN" sz="2000" dirty="0"/>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O_5_AN.47_1#5366f42b1?vop=1&amp;pid=a38f4726c&amp;color=0,0,0&amp;vtp=1&amp;bt=1&amp;bbb=1&amp;hb=1"/>
          <p:cNvSpPr/>
          <p:nvPr/>
        </p:nvSpPr>
        <p:spPr>
          <a:xfrm>
            <a:off x="722376" y="972000"/>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①L市委始终紧跟时代步伐，不断创新，推进“千万工程”落到实处</a:t>
            </a:r>
            <a:r>
              <a:rPr lang="en-US" altLang="zh-CN" sz="2000" b="1" i="0">
                <a:solidFill>
                  <a:srgbClr val="00B050"/>
                </a:solidFill>
                <a:latin typeface="微软雅黑" pitchFamily="34" charset="0"/>
                <a:ea typeface="微软雅黑" pitchFamily="34" charset="-122"/>
                <a:cs typeface="微软雅黑" pitchFamily="34" charset="-120"/>
              </a:rPr>
              <a:t>，体现了坚持解放思</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想</a:t>
            </a:r>
            <a:r>
              <a:rPr lang="en-US" altLang="zh-CN" sz="2000" b="1" i="0" dirty="0">
                <a:solidFill>
                  <a:srgbClr val="00B050"/>
                </a:solidFill>
                <a:latin typeface="微软雅黑" pitchFamily="34" charset="0"/>
                <a:ea typeface="微软雅黑" pitchFamily="34" charset="-122"/>
                <a:cs typeface="微软雅黑" pitchFamily="34" charset="-120"/>
              </a:rPr>
              <a:t>、实事求是、与时俱进、求真务实，使党始终走在时代前列。（4分）</a:t>
            </a:r>
            <a:r>
              <a:rPr lang="en-US" altLang="zh-CN" sz="2000" b="1" i="0">
                <a:solidFill>
                  <a:srgbClr val="00B050"/>
                </a:solidFill>
                <a:latin typeface="微软雅黑" pitchFamily="34" charset="0"/>
                <a:ea typeface="微软雅黑" pitchFamily="34" charset="-122"/>
                <a:cs typeface="微软雅黑" pitchFamily="34" charset="-120"/>
              </a:rPr>
              <a:t>②在党员示范户的带动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下</a:t>
            </a:r>
            <a:r>
              <a:rPr lang="en-US" altLang="zh-CN" sz="2000" b="1" i="0" dirty="0">
                <a:solidFill>
                  <a:srgbClr val="00B050"/>
                </a:solidFill>
                <a:latin typeface="微软雅黑" pitchFamily="34" charset="0"/>
                <a:ea typeface="微软雅黑" pitchFamily="34" charset="-122"/>
                <a:cs typeface="微软雅黑" pitchFamily="34" charset="-120"/>
              </a:rPr>
              <a:t>，开展环境综合整治行动，取得了积极效果，满足了人民的需求，体现了</a:t>
            </a:r>
            <a:r>
              <a:rPr lang="en-US" altLang="zh-CN" sz="2000" b="1" i="0">
                <a:solidFill>
                  <a:srgbClr val="00B050"/>
                </a:solidFill>
                <a:latin typeface="微软雅黑" pitchFamily="34" charset="0"/>
                <a:ea typeface="微软雅黑" pitchFamily="34" charset="-122"/>
                <a:cs typeface="微软雅黑" pitchFamily="34" charset="-120"/>
              </a:rPr>
              <a:t>L市充分发挥党员的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先锋模范作用</a:t>
            </a:r>
            <a:r>
              <a:rPr lang="en-US" altLang="zh-CN" sz="2000" b="1" i="0" dirty="0">
                <a:solidFill>
                  <a:srgbClr val="00B050"/>
                </a:solidFill>
                <a:latin typeface="微软雅黑" pitchFamily="34" charset="0"/>
                <a:ea typeface="微软雅黑" pitchFamily="34" charset="-122"/>
                <a:cs typeface="微软雅黑" pitchFamily="34" charset="-120"/>
              </a:rPr>
              <a:t>。（4分）③L市突出“党建+人居环境整治提升”亮点</a:t>
            </a:r>
            <a:r>
              <a:rPr lang="en-US" altLang="zh-CN" sz="2000" b="1" i="0">
                <a:solidFill>
                  <a:srgbClr val="00B050"/>
                </a:solidFill>
                <a:latin typeface="微软雅黑" pitchFamily="34" charset="0"/>
                <a:ea typeface="微软雅黑" pitchFamily="34" charset="-122"/>
                <a:cs typeface="微软雅黑" pitchFamily="34" charset="-120"/>
              </a:rPr>
              <a:t>，科学开展环境综合整治行</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动</a:t>
            </a:r>
            <a:r>
              <a:rPr lang="en-US" altLang="zh-CN" sz="2000" b="1" i="0" dirty="0">
                <a:solidFill>
                  <a:srgbClr val="00B050"/>
                </a:solidFill>
                <a:latin typeface="微软雅黑" pitchFamily="34" charset="0"/>
                <a:ea typeface="微软雅黑" pitchFamily="34" charset="-122"/>
                <a:cs typeface="微软雅黑" pitchFamily="34" charset="-120"/>
              </a:rPr>
              <a:t>，满足人民对于乡村生活条件和居住环境的高期望和高要求</a:t>
            </a:r>
            <a:r>
              <a:rPr lang="en-US" altLang="zh-CN" sz="2000" b="1" i="0">
                <a:solidFill>
                  <a:srgbClr val="00B050"/>
                </a:solidFill>
                <a:latin typeface="微软雅黑" pitchFamily="34" charset="0"/>
                <a:ea typeface="微软雅黑" pitchFamily="34" charset="-122"/>
                <a:cs typeface="微软雅黑" pitchFamily="34" charset="-120"/>
              </a:rPr>
              <a:t>，体现了中国共产党始终坚持以人</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民为中心</a:t>
            </a:r>
            <a:r>
              <a:rPr lang="en-US" altLang="zh-CN" sz="2000" b="1" i="0" dirty="0">
                <a:solidFill>
                  <a:srgbClr val="00B050"/>
                </a:solidFill>
                <a:latin typeface="微软雅黑" pitchFamily="34" charset="0"/>
                <a:ea typeface="微软雅黑" pitchFamily="34" charset="-122"/>
                <a:cs typeface="微软雅黑" pitchFamily="34" charset="-120"/>
              </a:rPr>
              <a:t>，坚持立党为公、执政为民的理念，满足人民对美好生活的向往。（4分）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O_5_AS.48_1#5366f42b1?vop=1&amp;pid=a38f4726c&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本题考查中国共产党的先进性。关键信息①：L市委按照省委的决策部署，不断创新</a:t>
            </a:r>
            <a:r>
              <a:rPr lang="en-US" altLang="zh-CN" sz="2000" b="0" i="0">
                <a:solidFill>
                  <a:srgbClr val="000000"/>
                </a:solidFill>
                <a:latin typeface="微软雅黑" pitchFamily="34" charset="0"/>
                <a:ea typeface="微软雅黑" pitchFamily="34" charset="-122"/>
                <a:cs typeface="微软雅黑" pitchFamily="34" charset="-120"/>
              </a:rPr>
              <a:t>；全面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锻造与新发展理念相适应的铁军队伍</a:t>
            </a:r>
            <a:r>
              <a:rPr lang="en-US" altLang="zh-CN" sz="2000" b="0" i="0" dirty="0">
                <a:solidFill>
                  <a:srgbClr val="000000"/>
                </a:solidFill>
                <a:latin typeface="微软雅黑" pitchFamily="34" charset="0"/>
                <a:ea typeface="微软雅黑" pitchFamily="34" charset="-122"/>
                <a:cs typeface="微软雅黑" pitchFamily="34" charset="-120"/>
              </a:rPr>
              <a:t>→坚持解放思想、实事求是、与时俱进、求真务实</a:t>
            </a:r>
            <a:r>
              <a:rPr lang="en-US" altLang="zh-CN" sz="2000" b="0" i="0">
                <a:solidFill>
                  <a:srgbClr val="000000"/>
                </a:solidFill>
                <a:latin typeface="微软雅黑" pitchFamily="34" charset="0"/>
                <a:ea typeface="微软雅黑" pitchFamily="34" charset="-122"/>
                <a:cs typeface="微软雅黑" pitchFamily="34" charset="-120"/>
              </a:rPr>
              <a:t>。关键信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息</a:t>
            </a:r>
            <a:r>
              <a:rPr lang="en-US" altLang="zh-CN" sz="2000" b="0" i="0" dirty="0">
                <a:solidFill>
                  <a:srgbClr val="000000"/>
                </a:solidFill>
                <a:latin typeface="微软雅黑" pitchFamily="34" charset="0"/>
                <a:ea typeface="微软雅黑" pitchFamily="34" charset="-122"/>
                <a:cs typeface="微软雅黑" pitchFamily="34" charset="-120"/>
              </a:rPr>
              <a:t>②：加强基层党组织带头人队伍建设；在党员示范户的带动下，</a:t>
            </a:r>
            <a:r>
              <a:rPr lang="en-US" altLang="zh-CN" sz="2000" b="0" i="0">
                <a:solidFill>
                  <a:srgbClr val="000000"/>
                </a:solidFill>
                <a:latin typeface="微软雅黑" pitchFamily="34" charset="0"/>
                <a:ea typeface="微软雅黑" pitchFamily="34" charset="-122"/>
                <a:cs typeface="微软雅黑" pitchFamily="34" charset="-120"/>
              </a:rPr>
              <a:t>科学开展环境综合整治行动→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党员的先锋模范作用</a:t>
            </a:r>
            <a:r>
              <a:rPr lang="en-US" altLang="zh-CN" sz="2000" b="0" i="0" dirty="0">
                <a:solidFill>
                  <a:srgbClr val="000000"/>
                </a:solidFill>
                <a:latin typeface="微软雅黑" pitchFamily="34" charset="0"/>
                <a:ea typeface="微软雅黑" pitchFamily="34" charset="-122"/>
                <a:cs typeface="微软雅黑" pitchFamily="34" charset="-120"/>
              </a:rPr>
              <a:t>。关键信息③：科学开展环境综合整治行动</a:t>
            </a:r>
            <a:r>
              <a:rPr lang="en-US" altLang="zh-CN" sz="2000" b="0" i="0">
                <a:solidFill>
                  <a:srgbClr val="000000"/>
                </a:solidFill>
                <a:latin typeface="微软雅黑" pitchFamily="34" charset="0"/>
                <a:ea typeface="微软雅黑" pitchFamily="34" charset="-122"/>
                <a:cs typeface="微软雅黑" pitchFamily="34" charset="-120"/>
              </a:rPr>
              <a:t>，满足人民对于乡村生活条件和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居住环境的高期望和高要求</a:t>
            </a:r>
            <a:r>
              <a:rPr lang="en-US" altLang="zh-CN" sz="2000" b="0" i="0" dirty="0">
                <a:solidFill>
                  <a:srgbClr val="000000"/>
                </a:solidFill>
                <a:latin typeface="微软雅黑" pitchFamily="34" charset="0"/>
                <a:ea typeface="微软雅黑" pitchFamily="34" charset="-122"/>
                <a:cs typeface="微软雅黑" pitchFamily="34" charset="-120"/>
              </a:rPr>
              <a:t>→中国共产党的执政理念。</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O_5_BD.49_1#88f76f826?pid=a38f4726c&amp;color=0,0,0&amp;vtp=1&amp;bt=1&amp;bbb=1&amp;hb=1"/>
          <p:cNvSpPr/>
          <p:nvPr/>
        </p:nvSpPr>
        <p:spPr>
          <a:xfrm>
            <a:off x="722376" y="972000"/>
            <a:ext cx="10753344" cy="4526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17.</a:t>
            </a:r>
            <a:r>
              <a:rPr lang="en-US" altLang="zh-CN" sz="2000" b="0" i="0" dirty="0">
                <a:solidFill>
                  <a:srgbClr val="000000"/>
                </a:solidFill>
                <a:latin typeface="仿宋" pitchFamily="34" charset="0"/>
                <a:ea typeface="仿宋" pitchFamily="34" charset="-122"/>
                <a:cs typeface="仿宋" pitchFamily="34" charset="-120"/>
              </a:rPr>
              <a:t>[湖南师范大学附属中学2025高一期末·改编]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阅读材料，完成下列要求。（28分）</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材料一</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中央和国家机关工委制定出台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修好三门课改革当先锋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中央和国家机关年轻干</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部教育引领三年行动计划</a:t>
            </a:r>
            <a:r>
              <a:rPr lang="en-US" altLang="zh-CN" sz="2000" b="0" i="0" dirty="0">
                <a:solidFill>
                  <a:srgbClr val="000000"/>
                </a:solidFill>
                <a:latin typeface="微软雅黑" pitchFamily="34" charset="0"/>
                <a:ea typeface="微软雅黑" pitchFamily="34" charset="-122"/>
                <a:cs typeface="微软雅黑" pitchFamily="34" charset="-120"/>
              </a:rPr>
              <a:t>（2025—2027</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聚焦修好理论学习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党性锻炼</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基层实践三门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全面提升年轻干部理论素养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有效激励年轻干部改革建功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系统深化年轻干部走基层接地气</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激励年轻干部以实干实绩为全面深化改革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推进中国式现代化挺膺担当</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修好理论学习课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要求以习近平新时代中国特色社会主义思想凝心铸魂</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做到真学真懂真信</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真用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筑牢思想根基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在复杂局势中锚定方向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修好党性锻炼课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要以党章为尺践行</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两个维</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护</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时刻用共产党员标准要求自己</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做到对党忠诚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始终在党和人民最需要的地方挺膺担当</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修好基层实践课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要深入基层一线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把握国情民情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真心为民</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始终把群众利益作为出发点和落</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脚点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提高解决实际问题能力</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O_6_BD.50_1#773ffb7e2?pid=88f76f826&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（1）结合材料，运用《政治与法治》的知识，说明党员干部为什么要修好理论学习、</a:t>
            </a:r>
            <a:r>
              <a:rPr lang="en-US" altLang="zh-CN" sz="2000" b="0" i="0">
                <a:solidFill>
                  <a:srgbClr val="000000"/>
                </a:solidFill>
                <a:latin typeface="微软雅黑" pitchFamily="34" charset="0"/>
                <a:ea typeface="微软雅黑" pitchFamily="34" charset="-122"/>
                <a:cs typeface="微软雅黑" pitchFamily="34" charset="-120"/>
              </a:rPr>
              <a:t>党性锻炼、</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基层实践三门课</a:t>
            </a:r>
            <a:r>
              <a:rPr lang="en-US" altLang="zh-CN" sz="2000" b="0" i="0" dirty="0">
                <a:solidFill>
                  <a:srgbClr val="000000"/>
                </a:solidFill>
                <a:latin typeface="微软雅黑" pitchFamily="34" charset="0"/>
                <a:ea typeface="微软雅黑" pitchFamily="34" charset="-122"/>
                <a:cs typeface="微软雅黑" pitchFamily="34" charset="-120"/>
              </a:rPr>
              <a:t>。（16分）</a:t>
            </a:r>
            <a:endParaRPr lang="en-US" altLang="zh-CN" sz="2000" dirty="0"/>
          </a:p>
        </p:txBody>
      </p:sp>
      <p:sp>
        <p:nvSpPr>
          <p:cNvPr id="3" name="QO_6_AN.51_1#773ffb7e2?vop=1&amp;pid=88f76f826&amp;color=0,0,0&amp;vtp=1&amp;bbb=1&amp;hb=1"/>
          <p:cNvSpPr/>
          <p:nvPr/>
        </p:nvSpPr>
        <p:spPr>
          <a:xfrm>
            <a:off x="722376" y="1882844"/>
            <a:ext cx="10753344" cy="2685034"/>
          </a:xfrm>
          <a:prstGeom prst="rect">
            <a:avLst/>
          </a:prstGeom>
          <a:noFill/>
          <a:ln/>
        </p:spPr>
        <p:txBody>
          <a:bodyPr wrap="none" lIns="0" tIns="0" rIns="0" bIns="0" rtlCol="0" anchor="t"/>
          <a:lstStyle/>
          <a:p>
            <a:pPr algn="l" latinLnBrk="1">
              <a:lnSpc>
                <a:spcPts val="3600"/>
              </a:lnSpc>
            </a:pPr>
            <a:r>
              <a:rPr lang="en-US" altLang="zh-CN" sz="2000" b="1" i="0" spc="-50" dirty="0">
                <a:solidFill>
                  <a:srgbClr val="00B050"/>
                </a:solidFill>
                <a:latin typeface="微软雅黑" pitchFamily="34" charset="0"/>
                <a:ea typeface="微软雅黑" pitchFamily="34" charset="-122"/>
                <a:cs typeface="微软雅黑" pitchFamily="34" charset="-120"/>
              </a:rPr>
              <a:t>[答案]</a:t>
            </a:r>
            <a:r>
              <a:rPr lang="en-US" altLang="zh-CN" sz="2000" b="1" i="0" spc="-50" dirty="0">
                <a:solidFill>
                  <a:srgbClr val="00B050"/>
                </a:solidFill>
                <a:latin typeface="SimSun" pitchFamily="34" charset="0"/>
                <a:ea typeface="SimSun" pitchFamily="34" charset="-122"/>
                <a:cs typeface="SimSun" pitchFamily="34" charset="-120"/>
              </a:rPr>
              <a:t> </a:t>
            </a:r>
            <a:r>
              <a:rPr lang="en-US" altLang="zh-CN" sz="2000" b="1" i="0" spc="-50" dirty="0">
                <a:solidFill>
                  <a:srgbClr val="00B050"/>
                </a:solidFill>
                <a:latin typeface="微软雅黑" pitchFamily="34" charset="0"/>
                <a:ea typeface="微软雅黑" pitchFamily="34" charset="-122"/>
                <a:cs typeface="微软雅黑" pitchFamily="34" charset="-120"/>
              </a:rPr>
              <a:t>①中国共产党是中国特色社会主义事业的领导核心，党员要发挥先锋模范作用</a:t>
            </a:r>
            <a:r>
              <a:rPr lang="en-US" altLang="zh-CN" sz="2000" b="1" i="0" spc="-50">
                <a:solidFill>
                  <a:srgbClr val="00B050"/>
                </a:solidFill>
                <a:latin typeface="微软雅黑" pitchFamily="34" charset="0"/>
                <a:ea typeface="微软雅黑" pitchFamily="34" charset="-122"/>
                <a:cs typeface="微软雅黑" pitchFamily="34" charset="-120"/>
              </a:rPr>
              <a:t>，修好三门课</a:t>
            </a:r>
          </a:p>
          <a:p>
            <a:pPr latinLnBrk="1">
              <a:lnSpc>
                <a:spcPts val="3600"/>
              </a:lnSpc>
            </a:pPr>
            <a:r>
              <a:rPr lang="en-US" altLang="zh-CN" sz="2000" b="1" i="0" spc="-50">
                <a:solidFill>
                  <a:srgbClr val="00B050"/>
                </a:solidFill>
                <a:latin typeface="微软雅黑" pitchFamily="34" charset="0"/>
                <a:ea typeface="微软雅黑" pitchFamily="34" charset="-122"/>
                <a:cs typeface="微软雅黑" pitchFamily="34" charset="-120"/>
              </a:rPr>
              <a:t>有利于党领导人民全面深化改革</a:t>
            </a:r>
            <a:r>
              <a:rPr lang="en-US" altLang="zh-CN" sz="2000" b="1" i="0" spc="-50" dirty="0">
                <a:solidFill>
                  <a:srgbClr val="00B050"/>
                </a:solidFill>
                <a:latin typeface="微软雅黑" pitchFamily="34" charset="0"/>
                <a:ea typeface="微软雅黑" pitchFamily="34" charset="-122"/>
                <a:cs typeface="微软雅黑" pitchFamily="34" charset="-120"/>
              </a:rPr>
              <a:t>、建设中国式现代化。（4分）②修好理论学习课</a:t>
            </a:r>
            <a:r>
              <a:rPr lang="en-US" altLang="zh-CN" sz="2000" b="1" i="0" spc="-50">
                <a:solidFill>
                  <a:srgbClr val="00B050"/>
                </a:solidFill>
                <a:latin typeface="微软雅黑" pitchFamily="34" charset="0"/>
                <a:ea typeface="微软雅黑" pitchFamily="34" charset="-122"/>
                <a:cs typeface="微软雅黑" pitchFamily="34" charset="-120"/>
              </a:rPr>
              <a:t>，有利于党员干</a:t>
            </a:r>
          </a:p>
          <a:p>
            <a:pPr latinLnBrk="1">
              <a:lnSpc>
                <a:spcPts val="3600"/>
              </a:lnSpc>
            </a:pPr>
            <a:r>
              <a:rPr lang="en-US" altLang="zh-CN" sz="2000" b="1" i="0" spc="-50">
                <a:solidFill>
                  <a:srgbClr val="00B050"/>
                </a:solidFill>
                <a:latin typeface="微软雅黑" pitchFamily="34" charset="0"/>
                <a:ea typeface="微软雅黑" pitchFamily="34" charset="-122"/>
                <a:cs typeface="微软雅黑" pitchFamily="34" charset="-120"/>
              </a:rPr>
              <a:t>部全面提升理论素养</a:t>
            </a:r>
            <a:r>
              <a:rPr lang="en-US" altLang="zh-CN" sz="2000" b="1" i="0" spc="-50" dirty="0">
                <a:solidFill>
                  <a:srgbClr val="00B050"/>
                </a:solidFill>
                <a:latin typeface="微软雅黑" pitchFamily="34" charset="0"/>
                <a:ea typeface="微软雅黑" pitchFamily="34" charset="-122"/>
                <a:cs typeface="微软雅黑" pitchFamily="34" charset="-120"/>
              </a:rPr>
              <a:t>，坚定理想信念，坚定政治方向</a:t>
            </a:r>
            <a:r>
              <a:rPr lang="en-US" altLang="zh-CN" sz="2000" b="1" i="0" spc="-50">
                <a:solidFill>
                  <a:srgbClr val="00B050"/>
                </a:solidFill>
                <a:latin typeface="微软雅黑" pitchFamily="34" charset="0"/>
                <a:ea typeface="微软雅黑" pitchFamily="34" charset="-122"/>
                <a:cs typeface="微软雅黑" pitchFamily="34" charset="-120"/>
              </a:rPr>
              <a:t>，更好贯彻落实习近平新时代中国特色社会主</a:t>
            </a:r>
          </a:p>
          <a:p>
            <a:pPr latinLnBrk="1">
              <a:lnSpc>
                <a:spcPts val="3600"/>
              </a:lnSpc>
            </a:pPr>
            <a:r>
              <a:rPr lang="en-US" altLang="zh-CN" sz="2000" b="1" i="0" spc="-50">
                <a:solidFill>
                  <a:srgbClr val="00B050"/>
                </a:solidFill>
                <a:latin typeface="微软雅黑" pitchFamily="34" charset="0"/>
                <a:ea typeface="微软雅黑" pitchFamily="34" charset="-122"/>
                <a:cs typeface="微软雅黑" pitchFamily="34" charset="-120"/>
              </a:rPr>
              <a:t>义思想</a:t>
            </a:r>
            <a:r>
              <a:rPr lang="en-US" altLang="zh-CN" sz="2000" b="1" i="0" spc="-50" dirty="0">
                <a:solidFill>
                  <a:srgbClr val="00B050"/>
                </a:solidFill>
                <a:latin typeface="微软雅黑" pitchFamily="34" charset="0"/>
                <a:ea typeface="微软雅黑" pitchFamily="34" charset="-122"/>
                <a:cs typeface="微软雅黑" pitchFamily="34" charset="-120"/>
              </a:rPr>
              <a:t>。（4分）③修好党性锻炼课，有利于提高党性修养，锻造过硬品格，对党忠诚</a:t>
            </a:r>
            <a:r>
              <a:rPr lang="en-US" altLang="zh-CN" sz="2000" b="1" i="0" spc="-50">
                <a:solidFill>
                  <a:srgbClr val="00B050"/>
                </a:solidFill>
                <a:latin typeface="微软雅黑" pitchFamily="34" charset="0"/>
                <a:ea typeface="微软雅黑" pitchFamily="34" charset="-122"/>
                <a:cs typeface="微软雅黑" pitchFamily="34" charset="-120"/>
              </a:rPr>
              <a:t>，保持党的</a:t>
            </a:r>
          </a:p>
          <a:p>
            <a:pPr latinLnBrk="1">
              <a:lnSpc>
                <a:spcPts val="3600"/>
              </a:lnSpc>
            </a:pPr>
            <a:r>
              <a:rPr lang="en-US" altLang="zh-CN" sz="2000" b="1" i="0" spc="-50">
                <a:solidFill>
                  <a:srgbClr val="00B050"/>
                </a:solidFill>
                <a:latin typeface="微软雅黑" pitchFamily="34" charset="0"/>
                <a:ea typeface="微软雅黑" pitchFamily="34" charset="-122"/>
                <a:cs typeface="微软雅黑" pitchFamily="34" charset="-120"/>
              </a:rPr>
              <a:t>先进性和纯洁性</a:t>
            </a:r>
            <a:r>
              <a:rPr lang="en-US" altLang="zh-CN" sz="2000" b="1" i="0" spc="-50" dirty="0">
                <a:solidFill>
                  <a:srgbClr val="00B050"/>
                </a:solidFill>
                <a:latin typeface="微软雅黑" pitchFamily="34" charset="0"/>
                <a:ea typeface="微软雅黑" pitchFamily="34" charset="-122"/>
                <a:cs typeface="微软雅黑" pitchFamily="34" charset="-120"/>
              </a:rPr>
              <a:t>，激励年轻干部改革建功。（4分）④修好基层实践课，</a:t>
            </a:r>
            <a:r>
              <a:rPr lang="en-US" altLang="zh-CN" sz="2000" b="1" i="0" spc="-50">
                <a:solidFill>
                  <a:srgbClr val="00B050"/>
                </a:solidFill>
                <a:latin typeface="微软雅黑" pitchFamily="34" charset="0"/>
                <a:ea typeface="微软雅黑" pitchFamily="34" charset="-122"/>
                <a:cs typeface="微软雅黑" pitchFamily="34" charset="-120"/>
              </a:rPr>
              <a:t>有利于党员干部深入基层，</a:t>
            </a:r>
          </a:p>
          <a:p>
            <a:pPr latinLnBrk="1">
              <a:lnSpc>
                <a:spcPts val="3500"/>
              </a:lnSpc>
            </a:pPr>
            <a:r>
              <a:rPr lang="en-US" altLang="zh-CN" sz="2000" b="1" i="0" spc="-50">
                <a:solidFill>
                  <a:srgbClr val="00B050"/>
                </a:solidFill>
                <a:latin typeface="微软雅黑" pitchFamily="34" charset="0"/>
                <a:ea typeface="微软雅黑" pitchFamily="34" charset="-122"/>
                <a:cs typeface="微软雅黑" pitchFamily="34" charset="-120"/>
              </a:rPr>
              <a:t>把握国情民情</a:t>
            </a:r>
            <a:r>
              <a:rPr lang="en-US" altLang="zh-CN" sz="2000" b="1" i="0" spc="-50" dirty="0">
                <a:solidFill>
                  <a:srgbClr val="00B050"/>
                </a:solidFill>
                <a:latin typeface="微软雅黑" pitchFamily="34" charset="0"/>
                <a:ea typeface="微软雅黑" pitchFamily="34" charset="-122"/>
                <a:cs typeface="微软雅黑" pitchFamily="34" charset="-120"/>
              </a:rPr>
              <a:t>，坚持以人民为中心，为人民谋利益，提高解决实际问题能力。（4分）</a:t>
            </a:r>
            <a:endParaRPr lang="en-US" altLang="zh-CN" sz="20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5_BD.1_1#59410430b?pid=fa9dbe5aa&amp;color=0,0,0&amp;vtp=1&amp;bt=1&amp;bbb=1"/>
          <p:cNvSpPr/>
          <p:nvPr/>
        </p:nvSpPr>
        <p:spPr>
          <a:xfrm>
            <a:off x="722376" y="140710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[河北衡水中学2024高一段考]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某班学生在查阅相关党史文献资料时发现这样的话：</a:t>
            </a:r>
            <a:endParaRPr lang="en-US" altLang="zh-CN" sz="2000" dirty="0"/>
          </a:p>
        </p:txBody>
      </p:sp>
      <p:graphicFrame>
        <p:nvGraphicFramePr>
          <p:cNvPr id="6" name="QC_5_BD.1_2#59410430b?colgroup=41&amp;pid=fa9dbe5aa&amp;color=0,0,0&amp;vtp=1&amp;bbb=1"/>
          <p:cNvGraphicFramePr>
            <a:graphicFrameLocks noGrp="1"/>
          </p:cNvGraphicFramePr>
          <p:nvPr>
            <p:extLst>
              <p:ext uri="{D42A27DB-BD31-4B8C-83A1-F6EECF244321}">
                <p14:modId xmlns:p14="http://schemas.microsoft.com/office/powerpoint/2010/main" val="1742658760"/>
              </p:ext>
            </p:extLst>
          </p:nvPr>
        </p:nvGraphicFramePr>
        <p:xfrm>
          <a:off x="722376" y="1948633"/>
          <a:ext cx="10735056" cy="835279"/>
        </p:xfrm>
        <a:graphic>
          <a:graphicData uri="http://schemas.openxmlformats.org/drawingml/2006/table">
            <a:tbl>
              <a:tblPr/>
              <a:tblGrid>
                <a:gridCol w="10735056">
                  <a:extLst>
                    <a:ext uri="{9D8B030D-6E8A-4147-A177-3AD203B41FA5}">
                      <a16:colId xmlns:a16="http://schemas.microsoft.com/office/drawing/2014/main" val="20000"/>
                    </a:ext>
                  </a:extLst>
                </a:gridCol>
              </a:tblGrid>
              <a:tr h="835279">
                <a:tc>
                  <a:txBody>
                    <a:bodyPr/>
                    <a:lstStyle/>
                    <a:p>
                      <a:pPr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中国共产党为了民族的新生而生</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为了民族的复兴而兴</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历史和人民选择了中国共产党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中国共产党也没有辜负历史和人民的选择</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1_3#59410430b?pid=fa9dbe5aa&amp;color=0,0,0&amp;vtp=1&amp;bbb=1"/>
          <p:cNvSpPr/>
          <p:nvPr/>
        </p:nvSpPr>
        <p:spPr>
          <a:xfrm>
            <a:off x="722376" y="2913833"/>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以下是四位同学关于中国共产党没有辜负历史和人民的选择的发言，</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2_1#59410430b.bracket?pid=fa9dbe5aa&amp;color=0,0,0&amp;vpa=1&amp;vtp=1"/>
          <p:cNvSpPr/>
          <p:nvPr/>
        </p:nvSpPr>
        <p:spPr>
          <a:xfrm>
            <a:off x="9558401" y="2913833"/>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3" name="QC_5_BD.1_4#59410430b?pid=fa9dbe5aa&amp;color=0,0,0&amp;vtp=1&amp;bbb=1"/>
          <p:cNvSpPr/>
          <p:nvPr/>
        </p:nvSpPr>
        <p:spPr>
          <a:xfrm>
            <a:off x="722376" y="337243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①甲：完成新民主主义革命，实现了民族独立、人民解放</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乙：进行社会主义革命和建设，中国大踏步赶上了时代</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丙：进入新时代，科学社会主义在21世纪的中国焕发出强大生机活力</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丁：中国式现代化道路比西方资本主义现代化道路更具优越性、普适性</a:t>
            </a:r>
            <a:endParaRPr lang="en-US" altLang="zh-CN" sz="2000" dirty="0"/>
          </a:p>
        </p:txBody>
      </p:sp>
      <p:sp>
        <p:nvSpPr>
          <p:cNvPr id="7" name="QC_5_BD.1_5#59410430b.choices?pid=fa9dbe5aa&amp;color=0,0,0&amp;vtp=1&amp;bbb=1"/>
          <p:cNvSpPr/>
          <p:nvPr/>
        </p:nvSpPr>
        <p:spPr>
          <a:xfrm>
            <a:off x="722376" y="520834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
        <p:nvSpPr>
          <p:cNvPr id="8" name="P_3_BD#aa1e7741e?pid=ffc8d3923&amp;color=0,0,0&amp;vtp=1&amp;bt=1&amp;bbb=1"/>
          <p:cNvSpPr/>
          <p:nvPr/>
        </p:nvSpPr>
        <p:spPr>
          <a:xfrm>
            <a:off x="734568" y="1000705"/>
            <a:ext cx="10753344" cy="812800"/>
          </a:xfrm>
          <a:prstGeom prst="rect">
            <a:avLst/>
          </a:prstGeom>
          <a:noFill/>
          <a:ln/>
        </p:spPr>
        <p:txBody>
          <a:bodyPr wrap="none" lIns="0" tIns="0" rIns="0" bIns="0" rtlCol="0" anchor="t"/>
          <a:lstStyle/>
          <a:p>
            <a:pPr algn="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建议用时：45分钟</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O_6_AS.52_1#773ffb7e2?vop=1&amp;pid=88f76f826&amp;color=0,0,0&amp;vtp=1&amp;bt=1&amp;bbb=1&amp;hb=1"/>
          <p:cNvSpPr/>
          <p:nvPr/>
        </p:nvSpPr>
        <p:spPr>
          <a:xfrm>
            <a:off x="722376" y="972000"/>
            <a:ext cx="10753344" cy="45265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关键信息①：聚焦修好理论学习、党性锻炼、基层实践三门课→从党的领导地位</a:t>
            </a:r>
            <a:r>
              <a:rPr lang="en-US" altLang="zh-CN" sz="2000" b="0" i="0" spc="-50">
                <a:solidFill>
                  <a:srgbClr val="000000"/>
                </a:solidFill>
                <a:latin typeface="微软雅黑" pitchFamily="34" charset="0"/>
                <a:ea typeface="微软雅黑" pitchFamily="34" charset="-122"/>
                <a:cs typeface="微软雅黑" pitchFamily="34" charset="-120"/>
              </a:rPr>
              <a:t>、党员的先</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锋模范作用角度</a:t>
            </a:r>
            <a:r>
              <a:rPr lang="en-US" altLang="zh-CN" sz="2000" b="0" i="0" spc="-50" dirty="0">
                <a:solidFill>
                  <a:srgbClr val="000000"/>
                </a:solidFill>
                <a:latin typeface="微软雅黑" pitchFamily="34" charset="0"/>
                <a:ea typeface="微软雅黑" pitchFamily="34" charset="-122"/>
                <a:cs typeface="微软雅黑" pitchFamily="34" charset="-120"/>
              </a:rPr>
              <a:t>，说明修好三门课有利于党领导人民全面深化改革、建设中国式现代化</a:t>
            </a:r>
            <a:r>
              <a:rPr lang="en-US" altLang="zh-CN" sz="2000" b="0" i="0" spc="-50">
                <a:solidFill>
                  <a:srgbClr val="000000"/>
                </a:solidFill>
                <a:latin typeface="微软雅黑" pitchFamily="34" charset="0"/>
                <a:ea typeface="微软雅黑" pitchFamily="34" charset="-122"/>
                <a:cs typeface="微软雅黑" pitchFamily="34" charset="-120"/>
              </a:rPr>
              <a:t>。关键信息</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②</a:t>
            </a:r>
            <a:r>
              <a:rPr lang="en-US" altLang="zh-CN" sz="2000" b="0" i="0" spc="-50" dirty="0">
                <a:solidFill>
                  <a:srgbClr val="000000"/>
                </a:solidFill>
                <a:latin typeface="微软雅黑" pitchFamily="34" charset="0"/>
                <a:ea typeface="微软雅黑" pitchFamily="34" charset="-122"/>
                <a:cs typeface="微软雅黑" pitchFamily="34" charset="-120"/>
              </a:rPr>
              <a:t>：修好理论学习课，要求以习近平新时代中国特色社会主义思想凝心铸魂</a:t>
            </a:r>
            <a:r>
              <a:rPr lang="en-US" altLang="zh-CN" sz="2000" b="0" i="0" spc="-50">
                <a:solidFill>
                  <a:srgbClr val="000000"/>
                </a:solidFill>
                <a:latin typeface="微软雅黑" pitchFamily="34" charset="0"/>
                <a:ea typeface="微软雅黑" pitchFamily="34" charset="-122"/>
                <a:cs typeface="微软雅黑" pitchFamily="34" charset="-120"/>
              </a:rPr>
              <a:t>，做到真学真懂真信真</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用</a:t>
            </a:r>
            <a:r>
              <a:rPr lang="en-US" altLang="zh-CN" sz="2000" b="0" i="0" spc="-50" dirty="0">
                <a:solidFill>
                  <a:srgbClr val="000000"/>
                </a:solidFill>
                <a:latin typeface="微软雅黑" pitchFamily="34" charset="0"/>
                <a:ea typeface="微软雅黑" pitchFamily="34" charset="-122"/>
                <a:cs typeface="微软雅黑" pitchFamily="34" charset="-120"/>
              </a:rPr>
              <a:t>，筑牢思想根基，在复杂局势中锚定方向→有利于党员干部坚定理想信念，坚定政治方向</a:t>
            </a:r>
            <a:r>
              <a:rPr lang="en-US" altLang="zh-CN" sz="2000" b="0" i="0" spc="-50">
                <a:solidFill>
                  <a:srgbClr val="000000"/>
                </a:solidFill>
                <a:latin typeface="微软雅黑" pitchFamily="34" charset="0"/>
                <a:ea typeface="微软雅黑" pitchFamily="34" charset="-122"/>
                <a:cs typeface="微软雅黑" pitchFamily="34" charset="-120"/>
              </a:rPr>
              <a:t>，更好</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贯彻落实习近平新时代中国特色社会主义思想</a:t>
            </a:r>
            <a:r>
              <a:rPr lang="en-US" altLang="zh-CN" sz="2000" b="0" i="0" spc="-50" dirty="0">
                <a:solidFill>
                  <a:srgbClr val="000000"/>
                </a:solidFill>
                <a:latin typeface="微软雅黑" pitchFamily="34" charset="0"/>
                <a:ea typeface="微软雅黑" pitchFamily="34" charset="-122"/>
                <a:cs typeface="微软雅黑" pitchFamily="34" charset="-120"/>
              </a:rPr>
              <a:t>。关键信息③：修好党性锻炼课</a:t>
            </a:r>
            <a:r>
              <a:rPr lang="en-US" altLang="zh-CN" sz="2000" b="0" i="0" spc="-50">
                <a:solidFill>
                  <a:srgbClr val="000000"/>
                </a:solidFill>
                <a:latin typeface="微软雅黑" pitchFamily="34" charset="0"/>
                <a:ea typeface="微软雅黑" pitchFamily="34" charset="-122"/>
                <a:cs typeface="微软雅黑" pitchFamily="34" charset="-120"/>
              </a:rPr>
              <a:t>，要以党章为尺践行</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微软雅黑" pitchFamily="34" charset="-122"/>
                <a:cs typeface="微软雅黑" pitchFamily="34" charset="-120"/>
              </a:rPr>
              <a:t>两个维护”,时刻用共产党员标准要求自己，做到对党忠诚</a:t>
            </a:r>
            <a:r>
              <a:rPr lang="en-US" altLang="zh-CN" sz="2000" b="0" i="0" spc="-50">
                <a:solidFill>
                  <a:srgbClr val="000000"/>
                </a:solidFill>
                <a:latin typeface="微软雅黑" pitchFamily="34" charset="0"/>
                <a:ea typeface="微软雅黑" pitchFamily="34" charset="-122"/>
                <a:cs typeface="微软雅黑" pitchFamily="34" charset="-120"/>
              </a:rPr>
              <a:t>，始终在党和人民最需要的地方挺膺担</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当</a:t>
            </a:r>
            <a:r>
              <a:rPr lang="en-US" altLang="zh-CN" sz="2000" b="0" i="0" spc="-50" dirty="0">
                <a:solidFill>
                  <a:srgbClr val="000000"/>
                </a:solidFill>
                <a:latin typeface="微软雅黑" pitchFamily="34" charset="0"/>
                <a:ea typeface="微软雅黑" pitchFamily="34" charset="-122"/>
                <a:cs typeface="微软雅黑" pitchFamily="34" charset="-120"/>
              </a:rPr>
              <a:t>→从保持党的先进性和纯洁性角度，说明修好党性锻炼课，有利于提高党性修养，</a:t>
            </a:r>
            <a:r>
              <a:rPr lang="en-US" altLang="zh-CN" sz="2000" b="0" i="0" spc="-50">
                <a:solidFill>
                  <a:srgbClr val="000000"/>
                </a:solidFill>
                <a:latin typeface="微软雅黑" pitchFamily="34" charset="0"/>
                <a:ea typeface="微软雅黑" pitchFamily="34" charset="-122"/>
                <a:cs typeface="微软雅黑" pitchFamily="34" charset="-120"/>
              </a:rPr>
              <a:t>锻造过硬品格，</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激励年轻干部改革建功</a:t>
            </a:r>
            <a:r>
              <a:rPr lang="en-US" altLang="zh-CN" sz="2000" b="0" i="0" spc="-50" dirty="0">
                <a:solidFill>
                  <a:srgbClr val="000000"/>
                </a:solidFill>
                <a:latin typeface="微软雅黑" pitchFamily="34" charset="0"/>
                <a:ea typeface="微软雅黑" pitchFamily="34" charset="-122"/>
                <a:cs typeface="微软雅黑" pitchFamily="34" charset="-120"/>
              </a:rPr>
              <a:t>。关键信息④：修好基层实践课，要深入基层一线，把握国情民情</a:t>
            </a:r>
            <a:r>
              <a:rPr lang="en-US" altLang="zh-CN" sz="2000" b="0" i="0" spc="-50">
                <a:solidFill>
                  <a:srgbClr val="000000"/>
                </a:solidFill>
                <a:latin typeface="微软雅黑" pitchFamily="34" charset="0"/>
                <a:ea typeface="微软雅黑" pitchFamily="34" charset="-122"/>
                <a:cs typeface="微软雅黑" pitchFamily="34" charset="-120"/>
              </a:rPr>
              <a:t>、真心为</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民</a:t>
            </a:r>
            <a:r>
              <a:rPr lang="en-US" altLang="zh-CN" sz="2000" b="0" i="0" spc="-50" dirty="0">
                <a:solidFill>
                  <a:srgbClr val="000000"/>
                </a:solidFill>
                <a:latin typeface="微软雅黑" pitchFamily="34" charset="0"/>
                <a:ea typeface="微软雅黑" pitchFamily="34" charset="-122"/>
                <a:cs typeface="微软雅黑" pitchFamily="34" charset="-120"/>
              </a:rPr>
              <a:t>，始终把群众利益作为出发点和落脚点，提高解决实际问题能力→从党的宗旨角度</a:t>
            </a:r>
            <a:r>
              <a:rPr lang="en-US" altLang="zh-CN" sz="2000" b="0" i="0" spc="-50">
                <a:solidFill>
                  <a:srgbClr val="000000"/>
                </a:solidFill>
                <a:latin typeface="微软雅黑" pitchFamily="34" charset="0"/>
                <a:ea typeface="微软雅黑" pitchFamily="34" charset="-122"/>
                <a:cs typeface="微软雅黑" pitchFamily="34" charset="-120"/>
              </a:rPr>
              <a:t>，说明修好基</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层实践课</a:t>
            </a:r>
            <a:r>
              <a:rPr lang="en-US" altLang="zh-CN" sz="2000" b="0" i="0" spc="-50" dirty="0">
                <a:solidFill>
                  <a:srgbClr val="000000"/>
                </a:solidFill>
                <a:latin typeface="微软雅黑" pitchFamily="34" charset="0"/>
                <a:ea typeface="微软雅黑" pitchFamily="34" charset="-122"/>
                <a:cs typeface="微软雅黑" pitchFamily="34" charset="-120"/>
              </a:rPr>
              <a:t>，有利于党员干部深入基层，为人民谋利益，提高解决实际问题能力。</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P_6_BD#36590128f?pid=88f76f826&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材料二</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微软雅黑" pitchFamily="34" charset="0"/>
                <a:ea typeface="微软雅黑" pitchFamily="34" charset="-122"/>
                <a:cs typeface="微软雅黑" pitchFamily="34" charset="-120"/>
              </a:rPr>
              <a:t>，H</a:t>
            </a:r>
            <a:r>
              <a:rPr lang="en-US" altLang="zh-CN" sz="2000" b="0" i="0" dirty="0">
                <a:solidFill>
                  <a:srgbClr val="000000"/>
                </a:solidFill>
                <a:latin typeface="微软雅黑" pitchFamily="34" charset="0"/>
                <a:ea typeface="楷体" pitchFamily="34" charset="-122"/>
                <a:cs typeface="微软雅黑" pitchFamily="34" charset="-120"/>
              </a:rPr>
              <a:t>市所辖</a:t>
            </a: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微软雅黑" pitchFamily="34" charset="0"/>
                <a:ea typeface="楷体" pitchFamily="34" charset="-122"/>
                <a:cs typeface="微软雅黑" pitchFamily="34" charset="-120"/>
              </a:rPr>
              <a:t>县区的茶产业面临着品牌影响力不大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主体薄弱</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茶产业链不全等问</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为进一步深化以茶富农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助推共同富裕</a:t>
            </a:r>
            <a:r>
              <a:rPr lang="en-US" altLang="zh-CN" sz="2000" b="0" i="0" dirty="0">
                <a:solidFill>
                  <a:srgbClr val="000000"/>
                </a:solidFill>
                <a:latin typeface="微软雅黑" pitchFamily="34" charset="0"/>
                <a:ea typeface="微软雅黑" pitchFamily="34" charset="-122"/>
                <a:cs typeface="微软雅黑" pitchFamily="34" charset="-120"/>
              </a:rPr>
              <a:t>，H</a:t>
            </a:r>
            <a:r>
              <a:rPr lang="en-US" altLang="zh-CN" sz="2000" b="0" i="0" dirty="0">
                <a:solidFill>
                  <a:srgbClr val="000000"/>
                </a:solidFill>
                <a:latin typeface="微软雅黑" pitchFamily="34" charset="0"/>
                <a:ea typeface="楷体" pitchFamily="34" charset="-122"/>
                <a:cs typeface="微软雅黑" pitchFamily="34" charset="-120"/>
              </a:rPr>
              <a:t>市市委坚持立足实际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科学规划</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精准施策</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把</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茶产业发展规划向群众展示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进行网上意见征求活动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召开各种座谈会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专家咨询会和论证会</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广泛征求党内外意见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最终</a:t>
            </a:r>
            <a:r>
              <a:rPr lang="en-US" altLang="zh-CN" sz="2000" b="0" i="0" dirty="0">
                <a:solidFill>
                  <a:srgbClr val="000000"/>
                </a:solidFill>
                <a:latin typeface="微软雅黑" pitchFamily="34" charset="0"/>
                <a:ea typeface="微软雅黑" pitchFamily="34" charset="-122"/>
                <a:cs typeface="微软雅黑" pitchFamily="34" charset="-120"/>
              </a:rPr>
              <a:t>H</a:t>
            </a:r>
            <a:r>
              <a:rPr lang="en-US" altLang="zh-CN" sz="2000" b="0" i="0" dirty="0">
                <a:solidFill>
                  <a:srgbClr val="000000"/>
                </a:solidFill>
                <a:latin typeface="微软雅黑" pitchFamily="34" charset="0"/>
                <a:ea typeface="楷体" pitchFamily="34" charset="-122"/>
                <a:cs typeface="微软雅黑" pitchFamily="34" charset="-120"/>
              </a:rPr>
              <a:t>市制定出台了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促进茶产业发展条例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实打实地为茶农送上了一</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共富大礼包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推进以茶富农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以茶兴市</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O_6_BD.53_1#98d6446ff?pid=88f76f826&amp;color=0,0,0&amp;vtp=1&amp;bbb=1"/>
          <p:cNvSpPr/>
          <p:nvPr/>
        </p:nvSpPr>
        <p:spPr>
          <a:xfrm>
            <a:off x="722376" y="3199834"/>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（2）结合材料，说明H市的做法是如何体现中国共产党的执政方式的。（12分）</a:t>
            </a:r>
            <a:endParaRPr lang="en-US" altLang="zh-CN" sz="2000" dirty="0"/>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O_6_AN.54_1#98d6446ff?vop=1&amp;pid=88f76f826&amp;color=0,0,0&amp;vtp=1&amp;bt=1&amp;bbb=1&amp;hb=1"/>
          <p:cNvSpPr/>
          <p:nvPr/>
        </p:nvSpPr>
        <p:spPr>
          <a:xfrm>
            <a:off x="722376" y="972000"/>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①该市市委坚持立足实际，针对茶产业面临的困境科学规划、精准施策，尊重市情</a:t>
            </a:r>
            <a:r>
              <a:rPr lang="en-US" altLang="zh-CN" sz="2000" b="1" i="0">
                <a:solidFill>
                  <a:srgbClr val="00B050"/>
                </a:solidFill>
                <a:latin typeface="微软雅黑" pitchFamily="34" charset="0"/>
                <a:ea typeface="微软雅黑" pitchFamily="34" charset="-122"/>
                <a:cs typeface="微软雅黑" pitchFamily="34" charset="-120"/>
              </a:rPr>
              <a:t>、尊重</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行业规律</a:t>
            </a:r>
            <a:r>
              <a:rPr lang="en-US" altLang="zh-CN" sz="2000" b="1" i="0" dirty="0">
                <a:solidFill>
                  <a:srgbClr val="00B050"/>
                </a:solidFill>
                <a:latin typeface="微软雅黑" pitchFamily="34" charset="0"/>
                <a:ea typeface="微软雅黑" pitchFamily="34" charset="-122"/>
                <a:cs typeface="微软雅黑" pitchFamily="34" charset="-120"/>
              </a:rPr>
              <a:t>，体现了党的科学执政。（4分）②该市市委把茶产业发展规划向群众展示</a:t>
            </a:r>
            <a:r>
              <a:rPr lang="en-US" altLang="zh-CN" sz="2000" b="1" i="0">
                <a:solidFill>
                  <a:srgbClr val="00B050"/>
                </a:solidFill>
                <a:latin typeface="微软雅黑" pitchFamily="34" charset="0"/>
                <a:ea typeface="微软雅黑" pitchFamily="34" charset="-122"/>
                <a:cs typeface="微软雅黑" pitchFamily="34" charset="-120"/>
              </a:rPr>
              <a:t>，进行网上</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意见征求活动</a:t>
            </a:r>
            <a:r>
              <a:rPr lang="en-US" altLang="zh-CN" sz="2000" b="1" i="0" dirty="0">
                <a:solidFill>
                  <a:srgbClr val="00B050"/>
                </a:solidFill>
                <a:latin typeface="微软雅黑" pitchFamily="34" charset="0"/>
                <a:ea typeface="微软雅黑" pitchFamily="34" charset="-122"/>
                <a:cs typeface="微软雅黑" pitchFamily="34" charset="-120"/>
              </a:rPr>
              <a:t>，重视解决民生问题，体现了党的民主执政。（4分）③在该市市委领导下，</a:t>
            </a:r>
            <a:r>
              <a:rPr lang="en-US" altLang="zh-CN" sz="2000" b="1" i="0">
                <a:solidFill>
                  <a:srgbClr val="00B050"/>
                </a:solidFill>
                <a:latin typeface="微软雅黑" pitchFamily="34" charset="0"/>
                <a:ea typeface="微软雅黑" pitchFamily="34" charset="-122"/>
                <a:cs typeface="微软雅黑" pitchFamily="34" charset="-120"/>
              </a:rPr>
              <a:t>H市</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制定出台了</a:t>
            </a:r>
            <a:r>
              <a:rPr lang="en-US" altLang="zh-CN" sz="2000" b="1" i="0" dirty="0">
                <a:solidFill>
                  <a:srgbClr val="00B050"/>
                </a:solidFill>
                <a:latin typeface="微软雅黑" pitchFamily="34" charset="0"/>
                <a:ea typeface="微软雅黑" pitchFamily="34" charset="-122"/>
                <a:cs typeface="微软雅黑" pitchFamily="34" charset="-120"/>
              </a:rPr>
              <a:t>《促进茶产业发展条例》,为推动茶产业的发展提供了法规支持，</a:t>
            </a:r>
            <a:r>
              <a:rPr lang="en-US" altLang="zh-CN" sz="2000" b="1" i="0">
                <a:solidFill>
                  <a:srgbClr val="00B050"/>
                </a:solidFill>
                <a:latin typeface="微软雅黑" pitchFamily="34" charset="0"/>
                <a:ea typeface="微软雅黑" pitchFamily="34" charset="-122"/>
                <a:cs typeface="微软雅黑" pitchFamily="34" charset="-120"/>
              </a:rPr>
              <a:t>体现了党的依法执政。</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4分）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O_6_AS.55_1#98d6446ff?vop=1&amp;pid=88f76f826&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关键信息①：H市市委坚持立足实际、科学规划、精准施策</a:t>
            </a:r>
            <a:r>
              <a:rPr lang="en-US" altLang="zh-CN" sz="2000" b="0" i="0">
                <a:solidFill>
                  <a:srgbClr val="000000"/>
                </a:solidFill>
                <a:latin typeface="微软雅黑" pitchFamily="34" charset="0"/>
                <a:ea typeface="微软雅黑" pitchFamily="34" charset="-122"/>
                <a:cs typeface="微软雅黑" pitchFamily="34" charset="-120"/>
              </a:rPr>
              <a:t>→从科学执政角度分析说明该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市市委坚持立足实际</a:t>
            </a:r>
            <a:r>
              <a:rPr lang="en-US" altLang="zh-CN" sz="2000" b="0" i="0" dirty="0">
                <a:solidFill>
                  <a:srgbClr val="000000"/>
                </a:solidFill>
                <a:latin typeface="微软雅黑" pitchFamily="34" charset="0"/>
                <a:ea typeface="微软雅黑" pitchFamily="34" charset="-122"/>
                <a:cs typeface="微软雅黑" pitchFamily="34" charset="-120"/>
              </a:rPr>
              <a:t>，尊重行业规律。关键信息②：把茶产业发展规划向群众展示</a:t>
            </a:r>
            <a:r>
              <a:rPr lang="en-US" altLang="zh-CN" sz="2000" b="0" i="0">
                <a:solidFill>
                  <a:srgbClr val="000000"/>
                </a:solidFill>
                <a:latin typeface="微软雅黑" pitchFamily="34" charset="0"/>
                <a:ea typeface="微软雅黑" pitchFamily="34" charset="-122"/>
                <a:cs typeface="微软雅黑" pitchFamily="34" charset="-120"/>
              </a:rPr>
              <a:t>，进行网上意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见征求活动</a:t>
            </a:r>
            <a:r>
              <a:rPr lang="en-US" altLang="zh-CN" sz="2000" b="0" i="0" dirty="0">
                <a:solidFill>
                  <a:srgbClr val="000000"/>
                </a:solidFill>
                <a:latin typeface="微软雅黑" pitchFamily="34" charset="0"/>
                <a:ea typeface="微软雅黑" pitchFamily="34" charset="-122"/>
                <a:cs typeface="微软雅黑" pitchFamily="34" charset="-120"/>
              </a:rPr>
              <a:t>，召开各种座谈会、专家咨询会和论证会，广泛征求党内外意见</a:t>
            </a:r>
            <a:r>
              <a:rPr lang="en-US" altLang="zh-CN" sz="2000" b="0" i="0">
                <a:solidFill>
                  <a:srgbClr val="000000"/>
                </a:solidFill>
                <a:latin typeface="微软雅黑" pitchFamily="34" charset="0"/>
                <a:ea typeface="微软雅黑" pitchFamily="34" charset="-122"/>
                <a:cs typeface="微软雅黑" pitchFamily="34" charset="-120"/>
              </a:rPr>
              <a:t>→从民主执政角度分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析说明该市市委把茶产业发展规划向群众展示</a:t>
            </a:r>
            <a:r>
              <a:rPr lang="en-US" altLang="zh-CN" sz="2000" b="0" i="0" dirty="0">
                <a:solidFill>
                  <a:srgbClr val="000000"/>
                </a:solidFill>
                <a:latin typeface="微软雅黑" pitchFamily="34" charset="0"/>
                <a:ea typeface="微软雅黑" pitchFamily="34" charset="-122"/>
                <a:cs typeface="微软雅黑" pitchFamily="34" charset="-120"/>
              </a:rPr>
              <a:t>，重视解决民生问题。关键信息③</a:t>
            </a:r>
            <a:r>
              <a:rPr lang="en-US" altLang="zh-CN" sz="2000" b="0" i="0">
                <a:solidFill>
                  <a:srgbClr val="000000"/>
                </a:solidFill>
                <a:latin typeface="微软雅黑" pitchFamily="34" charset="0"/>
                <a:ea typeface="微软雅黑" pitchFamily="34" charset="-122"/>
                <a:cs typeface="微软雅黑" pitchFamily="34" charset="-120"/>
              </a:rPr>
              <a:t>：制定出台了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促进茶产业发展条例》,实打实地为茶农送上了一份“共富大礼包”,推进以茶富农</a:t>
            </a:r>
            <a:r>
              <a:rPr lang="en-US" altLang="zh-CN" sz="2000" b="0" i="0">
                <a:solidFill>
                  <a:srgbClr val="000000"/>
                </a:solidFill>
                <a:latin typeface="微软雅黑" pitchFamily="34" charset="0"/>
                <a:ea typeface="微软雅黑" pitchFamily="34" charset="-122"/>
                <a:cs typeface="微软雅黑" pitchFamily="34" charset="-120"/>
              </a:rPr>
              <a:t>、以茶兴市</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从依法执政角度分析说明《促进茶产业发展条例》为推动茶产业的发展提供了法规支持。</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O_5_AS.56_1#88f76f826?vop=1&amp;pid=a38f4726c&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本题考查中国共产党的地位和作用、宗旨、发挥共产党员的先锋模范作用</a:t>
            </a:r>
            <a:r>
              <a:rPr lang="en-US" altLang="zh-CN" sz="2000" b="0" i="0">
                <a:solidFill>
                  <a:srgbClr val="000000"/>
                </a:solidFill>
                <a:latin typeface="微软雅黑" pitchFamily="34" charset="0"/>
                <a:ea typeface="微软雅黑" pitchFamily="34" charset="-122"/>
                <a:cs typeface="微软雅黑" pitchFamily="34" charset="-120"/>
              </a:rPr>
              <a:t>、全面从严治党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的必要性和要求</a:t>
            </a:r>
            <a:r>
              <a:rPr lang="en-US" altLang="zh-CN" sz="2000" b="0" i="0" dirty="0">
                <a:solidFill>
                  <a:srgbClr val="000000"/>
                </a:solidFill>
                <a:latin typeface="微软雅黑" pitchFamily="34" charset="0"/>
                <a:ea typeface="微软雅黑" pitchFamily="34" charset="-122"/>
                <a:cs typeface="微软雅黑" pitchFamily="34" charset="-120"/>
              </a:rPr>
              <a:t>、中国共产党不断加强自身建设、党的执政方式。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5_AS.3_1#59410430b?vop=1&amp;pid=fa9dbe5aa&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本题考查历史和人民的选择。新民主主义革命的胜利，推翻了帝国主义、封建主义</a:t>
            </a:r>
            <a:r>
              <a:rPr lang="en-US" altLang="zh-CN" sz="2000" b="0" i="0" spc="-50">
                <a:solidFill>
                  <a:srgbClr val="000000"/>
                </a:solidFill>
                <a:latin typeface="微软雅黑" pitchFamily="34" charset="0"/>
                <a:ea typeface="微软雅黑" pitchFamily="34" charset="-122"/>
                <a:cs typeface="微软雅黑" pitchFamily="34" charset="-120"/>
              </a:rPr>
              <a:t>、官僚资</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本主义三座大山</a:t>
            </a:r>
            <a:r>
              <a:rPr lang="en-US" altLang="zh-CN" sz="2000" b="0" i="0" spc="-50" dirty="0">
                <a:solidFill>
                  <a:srgbClr val="000000"/>
                </a:solidFill>
                <a:latin typeface="微软雅黑" pitchFamily="34" charset="0"/>
                <a:ea typeface="微软雅黑" pitchFamily="34" charset="-122"/>
                <a:cs typeface="微软雅黑" pitchFamily="34" charset="-120"/>
              </a:rPr>
              <a:t>，彻底结束了旧中国半殖民地半封建社会的历史</a:t>
            </a:r>
            <a:r>
              <a:rPr lang="en-US" altLang="zh-CN" sz="2000" b="0" i="0" spc="-50">
                <a:solidFill>
                  <a:srgbClr val="000000"/>
                </a:solidFill>
                <a:latin typeface="微软雅黑" pitchFamily="34" charset="0"/>
                <a:ea typeface="微软雅黑" pitchFamily="34" charset="-122"/>
                <a:cs typeface="微软雅黑" pitchFamily="34" charset="-120"/>
              </a:rPr>
              <a:t>，彻底结束了极少数剥削者统治广</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大劳动人民的历史</a:t>
            </a:r>
            <a:r>
              <a:rPr lang="en-US" altLang="zh-CN" sz="2000" b="0" i="0" spc="-50" dirty="0">
                <a:solidFill>
                  <a:srgbClr val="000000"/>
                </a:solidFill>
                <a:latin typeface="微软雅黑" pitchFamily="34" charset="0"/>
                <a:ea typeface="微软雅黑" pitchFamily="34" charset="-122"/>
                <a:cs typeface="微软雅黑" pitchFamily="34" charset="-120"/>
              </a:rPr>
              <a:t>，彻底结束了旧中国一盘散沙的局面</a:t>
            </a:r>
            <a:r>
              <a:rPr lang="en-US" altLang="zh-CN" sz="2000" b="0" i="0" spc="-50">
                <a:solidFill>
                  <a:srgbClr val="000000"/>
                </a:solidFill>
                <a:latin typeface="微软雅黑" pitchFamily="34" charset="0"/>
                <a:ea typeface="微软雅黑" pitchFamily="34" charset="-122"/>
                <a:cs typeface="微软雅黑" pitchFamily="34" charset="-120"/>
              </a:rPr>
              <a:t>，彻底废除了列强强加给中国的不平等条约</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和帝国主义在中国的一切特权</a:t>
            </a:r>
            <a:r>
              <a:rPr lang="en-US" altLang="zh-CN" sz="2000" b="0" i="0" spc="-50" dirty="0">
                <a:solidFill>
                  <a:srgbClr val="000000"/>
                </a:solidFill>
                <a:latin typeface="微软雅黑" pitchFamily="34" charset="0"/>
                <a:ea typeface="微软雅黑" pitchFamily="34" charset="-122"/>
                <a:cs typeface="微软雅黑" pitchFamily="34" charset="-120"/>
              </a:rPr>
              <a:t>，为实现中华民族伟大复兴创造了根本社会条件，</a:t>
            </a:r>
            <a:r>
              <a:rPr lang="en-US" altLang="zh-CN" sz="2000" b="0" i="0" spc="-50">
                <a:solidFill>
                  <a:srgbClr val="000000"/>
                </a:solidFill>
                <a:latin typeface="微软雅黑" pitchFamily="34" charset="0"/>
                <a:ea typeface="微软雅黑" pitchFamily="34" charset="-122"/>
                <a:cs typeface="微软雅黑" pitchFamily="34" charset="-120"/>
              </a:rPr>
              <a:t>实现了民族独立、</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人民解放</a:t>
            </a:r>
            <a:r>
              <a:rPr lang="en-US" altLang="zh-CN" sz="2000" b="0" i="0" spc="-50" dirty="0">
                <a:solidFill>
                  <a:srgbClr val="000000"/>
                </a:solidFill>
                <a:latin typeface="微软雅黑" pitchFamily="34" charset="0"/>
                <a:ea typeface="微软雅黑" pitchFamily="34" charset="-122"/>
                <a:cs typeface="微软雅黑" pitchFamily="34" charset="-120"/>
              </a:rPr>
              <a:t>，①正确；中国特色社会主义进入新时代，意味着科学社会主义在</a:t>
            </a:r>
            <a:r>
              <a:rPr lang="en-US" altLang="zh-CN" sz="2000" b="0" i="0" spc="-50">
                <a:solidFill>
                  <a:srgbClr val="000000"/>
                </a:solidFill>
                <a:latin typeface="微软雅黑" pitchFamily="34" charset="0"/>
                <a:ea typeface="微软雅黑" pitchFamily="34" charset="-122"/>
                <a:cs typeface="微软雅黑" pitchFamily="34" charset="-120"/>
              </a:rPr>
              <a:t>21世纪的中国焕发出强</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大生机活力</a:t>
            </a:r>
            <a:r>
              <a:rPr lang="en-US" altLang="zh-CN" sz="2000" b="0" i="0" spc="-50" dirty="0">
                <a:solidFill>
                  <a:srgbClr val="000000"/>
                </a:solidFill>
                <a:latin typeface="微软雅黑" pitchFamily="34" charset="0"/>
                <a:ea typeface="微软雅黑" pitchFamily="34" charset="-122"/>
                <a:cs typeface="微软雅黑" pitchFamily="34" charset="-120"/>
              </a:rPr>
              <a:t>，在世界上高高举起了中国特色社会主义伟大旗帜</a:t>
            </a:r>
            <a:r>
              <a:rPr lang="en-US" altLang="zh-CN" sz="2000" b="0" i="0" spc="-50">
                <a:solidFill>
                  <a:srgbClr val="000000"/>
                </a:solidFill>
                <a:latin typeface="微软雅黑" pitchFamily="34" charset="0"/>
                <a:ea typeface="微软雅黑" pitchFamily="34" charset="-122"/>
                <a:cs typeface="微软雅黑" pitchFamily="34" charset="-120"/>
              </a:rPr>
              <a:t>，在世界社会主义发展史上具有重大</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意义</a:t>
            </a:r>
            <a:r>
              <a:rPr lang="en-US" altLang="zh-CN" sz="2000" b="0" i="0" spc="-50" dirty="0">
                <a:solidFill>
                  <a:srgbClr val="000000"/>
                </a:solidFill>
                <a:latin typeface="微软雅黑" pitchFamily="34" charset="0"/>
                <a:ea typeface="微软雅黑" pitchFamily="34" charset="-122"/>
                <a:cs typeface="微软雅黑" pitchFamily="34" charset="-120"/>
              </a:rPr>
              <a:t>，③正确；改革开放使中国大踏步赶上了时代，②排除；</a:t>
            </a:r>
            <a:r>
              <a:rPr lang="en-US" altLang="zh-CN" sz="2000" b="0" i="0" spc="-50">
                <a:solidFill>
                  <a:srgbClr val="000000"/>
                </a:solidFill>
                <a:latin typeface="微软雅黑" pitchFamily="34" charset="0"/>
                <a:ea typeface="微软雅黑" pitchFamily="34" charset="-122"/>
                <a:cs typeface="微软雅黑" pitchFamily="34" charset="-120"/>
              </a:rPr>
              <a:t>选择现代化道路要从本国国情出发，</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不能说中国式现代化道路比西方资本主义现代化道路更具优越性</a:t>
            </a:r>
            <a:r>
              <a:rPr lang="en-US" altLang="zh-CN" sz="2000" b="0" i="0" spc="-50" dirty="0">
                <a:solidFill>
                  <a:srgbClr val="000000"/>
                </a:solidFill>
                <a:latin typeface="微软雅黑" pitchFamily="34" charset="0"/>
                <a:ea typeface="微软雅黑" pitchFamily="34" charset="-122"/>
                <a:cs typeface="微软雅黑" pitchFamily="34" charset="-120"/>
              </a:rPr>
              <a:t>、普适性，④排除。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5_BD.4_1#acfd442ae?pid=fa9dbe5a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[黑龙江牡丹江二中2025期中·改编]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为探寻“改造中国与世界”的正确道路</a:t>
            </a:r>
            <a:r>
              <a:rPr lang="en-US" altLang="zh-CN" sz="2000" b="0" i="0">
                <a:solidFill>
                  <a:srgbClr val="000000"/>
                </a:solidFill>
                <a:latin typeface="微软雅黑" pitchFamily="34" charset="0"/>
                <a:ea typeface="微软雅黑" pitchFamily="34" charset="-122"/>
                <a:cs typeface="微软雅黑" pitchFamily="34" charset="-120"/>
              </a:rPr>
              <a:t>，中国共产党人初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心不改</a:t>
            </a:r>
            <a:r>
              <a:rPr lang="en-US" altLang="zh-CN" sz="2000" b="0" i="0" dirty="0">
                <a:solidFill>
                  <a:srgbClr val="000000"/>
                </a:solidFill>
                <a:latin typeface="微软雅黑" pitchFamily="34" charset="0"/>
                <a:ea typeface="微软雅黑" pitchFamily="34" charset="-122"/>
                <a:cs typeface="微软雅黑" pitchFamily="34" charset="-120"/>
              </a:rPr>
              <a:t>，上下求索。用毛泽东的诗句，“问苍茫大地，谁主沉浮”“把酒酹滔滔，</a:t>
            </a:r>
            <a:r>
              <a:rPr lang="en-US" altLang="zh-CN" sz="2000" b="0" i="0">
                <a:solidFill>
                  <a:srgbClr val="000000"/>
                </a:solidFill>
                <a:latin typeface="微软雅黑" pitchFamily="34" charset="0"/>
                <a:ea typeface="微软雅黑" pitchFamily="34" charset="-122"/>
                <a:cs typeface="微软雅黑" pitchFamily="34" charset="-120"/>
              </a:rPr>
              <a:t>心潮逐浪高”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人间正道是沧桑”就能够清晰地勾勒出中国革命道路探索的逻辑进程</a:t>
            </a:r>
            <a:r>
              <a:rPr lang="en-US" altLang="zh-CN" sz="2000" b="0" i="0">
                <a:solidFill>
                  <a:srgbClr val="000000"/>
                </a:solidFill>
                <a:latin typeface="微软雅黑" pitchFamily="34" charset="0"/>
                <a:ea typeface="微软雅黑" pitchFamily="34" charset="-122"/>
                <a:cs typeface="微软雅黑" pitchFamily="34" charset="-120"/>
              </a:rPr>
              <a:t>。中国共产党领导下的道</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路最终成为唯一正确的选择的原因是(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_1#acfd442ae.bracket?pid=fa9dbe5aa&amp;color=0,0,0&amp;vpa=2&amp;vtp=1"/>
          <p:cNvSpPr/>
          <p:nvPr/>
        </p:nvSpPr>
        <p:spPr>
          <a:xfrm>
            <a:off x="4986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4_2#acfd442ae?pid=fa9dbe5aa&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①它得到广大人民群众的拥护和支持</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它为实现中华民族伟大复兴创造了根本社会条件</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它实现了中国从封建专制政治向人民民主的飞跃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中国共产党把马克思主义基本原理同中国具体实际相结合</a:t>
            </a:r>
            <a:endParaRPr lang="en-US" altLang="zh-CN" sz="2000" dirty="0"/>
          </a:p>
        </p:txBody>
      </p:sp>
      <p:sp>
        <p:nvSpPr>
          <p:cNvPr id="5" name="QC_5_BD.4_3#acfd442ae.choices?pid=fa9dbe5aa&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5_AS.6_1#acfd442ae?vop=1&amp;pid=fa9dbe5a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本题考查中国共产党执政地位的确立</a:t>
            </a:r>
            <a:r>
              <a:rPr lang="en-US" altLang="zh-CN" sz="2000" b="0" i="0">
                <a:solidFill>
                  <a:srgbClr val="000000"/>
                </a:solidFill>
                <a:latin typeface="微软雅黑" pitchFamily="34" charset="0"/>
                <a:ea typeface="微软雅黑" pitchFamily="34" charset="-122"/>
                <a:cs typeface="微软雅黑" pitchFamily="34" charset="-120"/>
              </a:rPr>
              <a:t>。中国共产党领导下的道路经过了历史和人民的检验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证明是正确的</a:t>
            </a:r>
            <a:r>
              <a:rPr lang="en-US" altLang="zh-CN" sz="2000" b="0" i="0" dirty="0">
                <a:solidFill>
                  <a:srgbClr val="000000"/>
                </a:solidFill>
                <a:latin typeface="微软雅黑" pitchFamily="34" charset="0"/>
                <a:ea typeface="微软雅黑" pitchFamily="34" charset="-122"/>
                <a:cs typeface="微软雅黑" pitchFamily="34" charset="-120"/>
              </a:rPr>
              <a:t>，是符合广大人民利益的，①正确</a:t>
            </a:r>
            <a:r>
              <a:rPr lang="en-US" altLang="zh-CN" sz="2000" b="0" i="0">
                <a:solidFill>
                  <a:srgbClr val="000000"/>
                </a:solidFill>
                <a:latin typeface="微软雅黑" pitchFamily="34" charset="0"/>
                <a:ea typeface="微软雅黑" pitchFamily="34" charset="-122"/>
                <a:cs typeface="微软雅黑" pitchFamily="34" charset="-120"/>
              </a:rPr>
              <a:t>；中国共产党把马克思主义基本原理同中国具体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实际相结合</a:t>
            </a:r>
            <a:r>
              <a:rPr lang="en-US" altLang="zh-CN" sz="2000" b="0" i="0" dirty="0">
                <a:solidFill>
                  <a:srgbClr val="000000"/>
                </a:solidFill>
                <a:latin typeface="微软雅黑" pitchFamily="34" charset="0"/>
                <a:ea typeface="微软雅黑" pitchFamily="34" charset="-122"/>
                <a:cs typeface="微软雅黑" pitchFamily="34" charset="-120"/>
              </a:rPr>
              <a:t>，为中国人民的斗争指明正确的方向，④正确</a:t>
            </a:r>
            <a:r>
              <a:rPr lang="en-US" altLang="zh-CN" sz="2000" b="0" i="0">
                <a:solidFill>
                  <a:srgbClr val="000000"/>
                </a:solidFill>
                <a:latin typeface="微软雅黑" pitchFamily="34" charset="0"/>
                <a:ea typeface="微软雅黑" pitchFamily="34" charset="-122"/>
                <a:cs typeface="微软雅黑" pitchFamily="34" charset="-120"/>
              </a:rPr>
              <a:t>；新民主主义革命的伟大胜利为实现中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华民族伟大复兴创造了根本社会条件</a:t>
            </a:r>
            <a:r>
              <a:rPr lang="en-US" altLang="zh-CN" sz="2000" b="0" i="0" dirty="0">
                <a:solidFill>
                  <a:srgbClr val="000000"/>
                </a:solidFill>
                <a:latin typeface="微软雅黑" pitchFamily="34" charset="0"/>
                <a:ea typeface="微软雅黑" pitchFamily="34" charset="-122"/>
                <a:cs typeface="微软雅黑" pitchFamily="34" charset="-120"/>
              </a:rPr>
              <a:t>，②排除</a:t>
            </a:r>
            <a:r>
              <a:rPr lang="en-US" altLang="zh-CN" sz="2000" b="0" i="0">
                <a:solidFill>
                  <a:srgbClr val="000000"/>
                </a:solidFill>
                <a:latin typeface="微软雅黑" pitchFamily="34" charset="0"/>
                <a:ea typeface="微软雅黑" pitchFamily="34" charset="-122"/>
                <a:cs typeface="微软雅黑" pitchFamily="34" charset="-120"/>
              </a:rPr>
              <a:t>；中华人民共和国的成立实现了中国从封建专制政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治向人民民主的飞跃</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5_BD.7_1#c2ee99968?pid=fa9dbe5a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[河南多校联考2025高一期末]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纵观40多年改革开放历程</a:t>
            </a:r>
            <a:r>
              <a:rPr lang="en-US" altLang="zh-CN" sz="2000" b="0" i="0">
                <a:solidFill>
                  <a:srgbClr val="000000"/>
                </a:solidFill>
                <a:latin typeface="微软雅黑" pitchFamily="34" charset="0"/>
                <a:ea typeface="微软雅黑" pitchFamily="34" charset="-122"/>
                <a:cs typeface="微软雅黑" pitchFamily="34" charset="-120"/>
              </a:rPr>
              <a:t>，我国成功实现从高度集中的计划经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济体制到充满活力的社会主义市场经济体制</a:t>
            </a:r>
            <a:r>
              <a:rPr lang="en-US" altLang="zh-CN" sz="2000" b="0" i="0" dirty="0">
                <a:solidFill>
                  <a:srgbClr val="000000"/>
                </a:solidFill>
                <a:latin typeface="微软雅黑" pitchFamily="34" charset="0"/>
                <a:ea typeface="微软雅黑" pitchFamily="34" charset="-122"/>
                <a:cs typeface="微软雅黑" pitchFamily="34" charset="-120"/>
              </a:rPr>
              <a:t>、从封闭半封闭到全方位开放的伟大历史转折</a:t>
            </a:r>
            <a:r>
              <a:rPr lang="en-US" altLang="zh-CN" sz="2000" b="0" i="0">
                <a:solidFill>
                  <a:srgbClr val="000000"/>
                </a:solidFill>
                <a:latin typeface="微软雅黑" pitchFamily="34" charset="0"/>
                <a:ea typeface="微软雅黑" pitchFamily="34" charset="-122"/>
                <a:cs typeface="微软雅黑" pitchFamily="34" charset="-120"/>
              </a:rPr>
              <a:t>，生产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力得到前所未有的大解放</a:t>
            </a:r>
            <a:r>
              <a:rPr lang="en-US" altLang="zh-CN" sz="2000" b="0" i="0" dirty="0">
                <a:solidFill>
                  <a:srgbClr val="000000"/>
                </a:solidFill>
                <a:latin typeface="微软雅黑" pitchFamily="34" charset="0"/>
                <a:ea typeface="微软雅黑" pitchFamily="34" charset="-122"/>
                <a:cs typeface="微软雅黑" pitchFamily="34" charset="-120"/>
              </a:rPr>
              <a:t>，综合国力显著增强，人民生活明显改善，国际影响力大幅提升</a:t>
            </a:r>
            <a:r>
              <a:rPr lang="en-US" altLang="zh-CN" sz="2000" b="0" i="0">
                <a:solidFill>
                  <a:srgbClr val="000000"/>
                </a:solidFill>
                <a:latin typeface="微软雅黑" pitchFamily="34" charset="0"/>
                <a:ea typeface="微软雅黑" pitchFamily="34" charset="-122"/>
                <a:cs typeface="微软雅黑" pitchFamily="34" charset="-120"/>
              </a:rPr>
              <a:t>，走出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一条在一个十几亿人口的发展中大国摆脱贫困</a:t>
            </a:r>
            <a:r>
              <a:rPr lang="en-US" altLang="zh-CN" sz="2000" b="0" i="0" dirty="0">
                <a:solidFill>
                  <a:srgbClr val="000000"/>
                </a:solidFill>
                <a:latin typeface="微软雅黑" pitchFamily="34" charset="0"/>
                <a:ea typeface="微软雅黑" pitchFamily="34" charset="-122"/>
                <a:cs typeface="微软雅黑" pitchFamily="34" charset="-120"/>
              </a:rPr>
              <a:t>、迈向富强的崭新道路。</a:t>
            </a:r>
            <a:r>
              <a:rPr lang="en-US" altLang="zh-CN" sz="2000" b="0" i="0">
                <a:solidFill>
                  <a:srgbClr val="000000"/>
                </a:solidFill>
                <a:latin typeface="微软雅黑" pitchFamily="34" charset="0"/>
                <a:ea typeface="微软雅黑" pitchFamily="34" charset="-122"/>
                <a:cs typeface="微软雅黑" pitchFamily="34" charset="-120"/>
              </a:rPr>
              <a:t>这表明改革开放(</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_1#c2ee99968.bracket?pid=fa9dbe5aa&amp;color=0,0,0&amp;vpa=3&amp;vtp=1"/>
          <p:cNvSpPr/>
          <p:nvPr/>
        </p:nvSpPr>
        <p:spPr>
          <a:xfrm>
            <a:off x="10574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7_2#c2ee99968?pid=fa9dbe5aa&amp;color=0,0,0&amp;vtp=1&amp;bbb=1"/>
          <p:cNvSpPr/>
          <p:nvPr/>
        </p:nvSpPr>
        <p:spPr>
          <a:xfrm>
            <a:off x="722376" y="279127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①为实现中华民族伟大复兴提供了充满活力的体制保证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是党对中华民族和中国人民作出的伟大历史贡献</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为解决人类面临的共同问题贡献中国智慧和中国方案</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改变了我国是世界上最大发展中国家的国际地位</a:t>
            </a:r>
            <a:endParaRPr lang="en-US" altLang="zh-CN" sz="2000" dirty="0"/>
          </a:p>
        </p:txBody>
      </p:sp>
      <p:sp>
        <p:nvSpPr>
          <p:cNvPr id="5" name="QC_5_BD.7_3#c2ee99968.choices?pid=fa9dbe5aa&amp;color=0,0,0&amp;vtp=1&amp;bbb=1"/>
          <p:cNvSpPr/>
          <p:nvPr/>
        </p:nvSpPr>
        <p:spPr>
          <a:xfrm>
            <a:off x="722376" y="46271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5_AS.9_1#c2ee99968?vop=1&amp;pid=fa9dbe5a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本题考查实行改革开放。纵观40多年改革开放历程</a:t>
            </a:r>
            <a:r>
              <a:rPr lang="en-US" altLang="zh-CN" sz="2000" b="0" i="0">
                <a:solidFill>
                  <a:srgbClr val="000000"/>
                </a:solidFill>
                <a:latin typeface="微软雅黑" pitchFamily="34" charset="0"/>
                <a:ea typeface="微软雅黑" pitchFamily="34" charset="-122"/>
                <a:cs typeface="微软雅黑" pitchFamily="34" charset="-120"/>
              </a:rPr>
              <a:t>，我国成功实现从高度集中的计划经济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体制到充满活力的社会主义市场经济体制</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迈向富强的崭新道路。可以看出</a:t>
            </a:r>
            <a:r>
              <a:rPr lang="en-US" altLang="zh-CN" sz="2000" b="0" i="0">
                <a:solidFill>
                  <a:srgbClr val="000000"/>
                </a:solidFill>
                <a:latin typeface="微软雅黑" pitchFamily="34" charset="0"/>
                <a:ea typeface="微软雅黑" pitchFamily="34" charset="-122"/>
                <a:cs typeface="微软雅黑" pitchFamily="34" charset="-120"/>
              </a:rPr>
              <a:t>，改革开放为实现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中华民族伟大复兴提供了充满活力的体制保证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是党对中华民族和中国人民作出的伟大历史贡献，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dirty="0">
                <a:solidFill>
                  <a:srgbClr val="000000"/>
                </a:solidFill>
                <a:latin typeface="微软雅黑" pitchFamily="34" charset="0"/>
                <a:ea typeface="微软雅黑" pitchFamily="34" charset="-122"/>
                <a:cs typeface="微软雅黑" pitchFamily="34" charset="-120"/>
              </a:rPr>
              <a:t>入选；材料没有涉及为解决人类面临的共同问题贡献中国智慧和中国方案，③排除</a:t>
            </a:r>
            <a:r>
              <a:rPr lang="en-US" altLang="zh-CN" sz="2000" b="0" i="0">
                <a:solidFill>
                  <a:srgbClr val="000000"/>
                </a:solidFill>
                <a:latin typeface="微软雅黑" pitchFamily="34" charset="0"/>
                <a:ea typeface="微软雅黑" pitchFamily="34" charset="-122"/>
                <a:cs typeface="微软雅黑" pitchFamily="34" charset="-120"/>
              </a:rPr>
              <a:t>；我国是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世界上最大发展中国家的国际地位没有变</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2362</Words>
  <Application>Microsoft Office PowerPoint</Application>
  <PresentationFormat>宽屏</PresentationFormat>
  <Paragraphs>355</Paragraphs>
  <Slides>45</Slides>
  <Notes>45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45</vt:i4>
      </vt:variant>
    </vt:vector>
  </HeadingPairs>
  <TitlesOfParts>
    <vt:vector size="53"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2025-09-19T06:59:06Z</dcterms:created>
  <dcterms:modified xsi:type="dcterms:W3CDTF">2025-09-19T07:30:06Z</dcterms:modified>
  <cp:category/>
  <cp:contentStatus/>
</cp:coreProperties>
</file>