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318" r:id="rId43"/>
    <p:sldId id="298" r:id="rId44"/>
    <p:sldId id="299" r:id="rId45"/>
    <p:sldId id="300" r:id="rId46"/>
    <p:sldId id="301" r:id="rId47"/>
    <p:sldId id="302" r:id="rId48"/>
    <p:sldId id="303" r:id="rId49"/>
    <p:sldId id="304" r:id="rId50"/>
    <p:sldId id="305" r:id="rId51"/>
    <p:sldId id="319" r:id="rId52"/>
    <p:sldId id="306" r:id="rId53"/>
    <p:sldId id="307" r:id="rId54"/>
    <p:sldId id="320" r:id="rId55"/>
    <p:sldId id="308" r:id="rId56"/>
    <p:sldId id="309" r:id="rId57"/>
    <p:sldId id="310" r:id="rId58"/>
    <p:sldId id="311" r:id="rId59"/>
    <p:sldId id="312" r:id="rId60"/>
    <p:sldId id="313" r:id="rId61"/>
    <p:sldId id="314" r:id="rId62"/>
    <p:sldId id="321" r:id="rId63"/>
    <p:sldId id="315" r:id="rId64"/>
    <p:sldId id="316" r:id="rId65"/>
    <p:sldId id="317" r:id="rId66"/>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14" d="100"/>
          <a:sy n="114" d="100"/>
        </p:scale>
        <p:origin x="438" y="108"/>
      </p:cViewPr>
      <p:guideLst/>
    </p:cSldViewPr>
  </p:slideViewPr>
  <p:notesTextViewPr>
    <p:cViewPr>
      <p:scale>
        <a:sx n="1" d="1"/>
        <a:sy n="1" d="1"/>
      </p:scale>
      <p:origin x="0" y="0"/>
    </p:cViewPr>
  </p:notesTextViewPr>
  <p:sorterViewPr>
    <p:cViewPr>
      <p:scale>
        <a:sx n="200" d="100"/>
        <a:sy n="200" d="100"/>
      </p:scale>
      <p:origin x="0" y="-6934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68996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c52201bb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一、选择题（每题3分，共48分）</a:t>
            </a:r>
            <a:endParaRPr lang="en-US" sz="28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1#df=3011af86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二、非选择题（共52分）</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politics#pid=68ca0adab7fce6965695e18c#tid=68ccca0c66391f0009f95011#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8101584" y="4078224"/>
            <a:ext cx="3291840" cy="1152144"/>
          </a:xfrm>
          <a:prstGeom prst="rect">
            <a:avLst/>
          </a:prstGeom>
        </p:spPr>
      </p:pic>
      <p:sp>
        <p:nvSpPr>
          <p:cNvPr id="4" name="MasterShapeName"/>
          <p:cNvSpPr/>
          <p:nvPr/>
        </p:nvSpPr>
        <p:spPr>
          <a:xfrm>
            <a:off x="8101584" y="4078224"/>
            <a:ext cx="3291840" cy="1152144"/>
          </a:xfrm>
          <a:prstGeom prst="rect">
            <a:avLst/>
          </a:prstGeom>
          <a:noFill/>
          <a:ln/>
        </p:spPr>
        <p:txBody>
          <a:bodyPr wrap="square" lIns="0" tIns="0" rIns="0" bIns="0" rtlCol="0" anchor="ctr"/>
          <a:lstStyle/>
          <a:p>
            <a:pPr algn="ctr"/>
            <a:r>
              <a:rPr lang="en-US" sz="2400" b="1" i="0" dirty="0">
                <a:solidFill>
                  <a:srgbClr val="649226"/>
                </a:solidFill>
                <a:latin typeface="微软雅黑" pitchFamily="34" charset="0"/>
                <a:ea typeface="微软雅黑" pitchFamily="34" charset="-122"/>
                <a:cs typeface="微软雅黑" pitchFamily="34" charset="-120"/>
              </a:rPr>
              <a:t>政治 必修3 政治与法治</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C_3_BD.10_1#5302027ac?pid=c52201bb7&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[辽宁大连2024高一月考]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毛泽东同志在党的七届二中全会上提出</a:t>
            </a:r>
            <a:r>
              <a:rPr lang="en-US" altLang="zh-CN" sz="2000" b="0" i="0">
                <a:solidFill>
                  <a:srgbClr val="000000"/>
                </a:solidFill>
                <a:latin typeface="微软雅黑" pitchFamily="34" charset="0"/>
                <a:ea typeface="微软雅黑" pitchFamily="34" charset="-122"/>
                <a:cs typeface="微软雅黑" pitchFamily="34" charset="-120"/>
              </a:rPr>
              <a:t>：“务必使同志们继续地保持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谦虚</a:t>
            </a:r>
            <a:r>
              <a:rPr lang="en-US" altLang="zh-CN" sz="2000" b="0" i="0" dirty="0">
                <a:solidFill>
                  <a:srgbClr val="000000"/>
                </a:solidFill>
                <a:latin typeface="微软雅黑" pitchFamily="34" charset="0"/>
                <a:ea typeface="微软雅黑" pitchFamily="34" charset="-122"/>
                <a:cs typeface="微软雅黑" pitchFamily="34" charset="-120"/>
              </a:rPr>
              <a:t>、谨慎、不骄、不躁的作风，务必使同志们继续地保持艰苦奋斗的作风</a:t>
            </a:r>
            <a:r>
              <a:rPr lang="en-US" altLang="zh-CN" sz="2000" b="0" i="0">
                <a:solidFill>
                  <a:srgbClr val="000000"/>
                </a:solidFill>
                <a:latin typeface="微软雅黑" pitchFamily="34" charset="0"/>
                <a:ea typeface="微软雅黑" pitchFamily="34" charset="-122"/>
                <a:cs typeface="微软雅黑" pitchFamily="34" charset="-120"/>
              </a:rPr>
              <a:t>。”习近平总书记在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党的二十大报告中指出</a:t>
            </a:r>
            <a:r>
              <a:rPr lang="en-US" altLang="zh-CN" sz="2000" b="0" i="0" dirty="0">
                <a:solidFill>
                  <a:srgbClr val="000000"/>
                </a:solidFill>
                <a:latin typeface="微软雅黑" pitchFamily="34" charset="0"/>
                <a:ea typeface="微软雅黑" pitchFamily="34" charset="-122"/>
                <a:cs typeface="微软雅黑" pitchFamily="34" charset="-120"/>
              </a:rPr>
              <a:t>：“全党同志务必不忘初心、牢记使命，务必谦虚谨慎、艰苦奋斗</a:t>
            </a:r>
            <a:r>
              <a:rPr lang="en-US" altLang="zh-CN" sz="2000" b="0" i="0">
                <a:solidFill>
                  <a:srgbClr val="000000"/>
                </a:solidFill>
                <a:latin typeface="微软雅黑" pitchFamily="34" charset="0"/>
                <a:ea typeface="微软雅黑" pitchFamily="34" charset="-122"/>
                <a:cs typeface="微软雅黑" pitchFamily="34" charset="-120"/>
              </a:rPr>
              <a:t>，务必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敢于斗争</a:t>
            </a:r>
            <a:r>
              <a:rPr lang="en-US" altLang="zh-CN" sz="2000" b="0" i="0" dirty="0">
                <a:solidFill>
                  <a:srgbClr val="000000"/>
                </a:solidFill>
                <a:latin typeface="微软雅黑" pitchFamily="34" charset="0"/>
                <a:ea typeface="微软雅黑" pitchFamily="34" charset="-122"/>
                <a:cs typeface="微软雅黑" pitchFamily="34" charset="-120"/>
              </a:rPr>
              <a:t>、善于斗争，坚定历史自信，增强历史主动</a:t>
            </a:r>
            <a:r>
              <a:rPr lang="en-US" altLang="zh-CN" sz="2000" b="0" i="0">
                <a:solidFill>
                  <a:srgbClr val="000000"/>
                </a:solidFill>
                <a:latin typeface="微软雅黑" pitchFamily="34" charset="0"/>
                <a:ea typeface="微软雅黑" pitchFamily="34" charset="-122"/>
                <a:cs typeface="微软雅黑" pitchFamily="34" charset="-120"/>
              </a:rPr>
              <a:t>，谱写新时代中国特色社会主义更加绚丽的</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华章</a:t>
            </a:r>
            <a:r>
              <a:rPr lang="en-US" altLang="zh-CN" sz="2000" b="0" i="0" dirty="0">
                <a:solidFill>
                  <a:srgbClr val="000000"/>
                </a:solidFill>
                <a:latin typeface="微软雅黑" pitchFamily="34" charset="0"/>
                <a:ea typeface="微软雅黑" pitchFamily="34" charset="-122"/>
                <a:cs typeface="微软雅黑" pitchFamily="34" charset="-120"/>
              </a:rPr>
              <a:t>。”从“两个务必”到“</a:t>
            </a:r>
            <a:r>
              <a:rPr lang="en-US" altLang="zh-CN" sz="2000" b="0" i="0">
                <a:solidFill>
                  <a:srgbClr val="000000"/>
                </a:solidFill>
                <a:latin typeface="微软雅黑" pitchFamily="34" charset="0"/>
                <a:ea typeface="微软雅黑" pitchFamily="34" charset="-122"/>
                <a:cs typeface="微软雅黑" pitchFamily="34" charset="-120"/>
              </a:rPr>
              <a:t>三个务必”(</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3_AN.11_1#5302027ac.bracket?pid=c52201bb7&amp;color=0,0,0&amp;vpa=4&amp;vtp=1"/>
          <p:cNvSpPr/>
          <p:nvPr/>
        </p:nvSpPr>
        <p:spPr>
          <a:xfrm>
            <a:off x="5494401" y="27817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3_BD.10_2#5302027ac?pid=c52201bb7&amp;color=0,0,0&amp;vtp=1&amp;bbb=1"/>
          <p:cNvSpPr/>
          <p:nvPr/>
        </p:nvSpPr>
        <p:spPr>
          <a:xfrm>
            <a:off x="722376" y="32484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①传承了党鲜明的光荣传统和优良的作风</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是党不断夺取新的胜利的重要思想保证</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改变着中国共产党人一以贯之的忧患意识</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体现了党时刻保持解决大党独有难题的清醒和坚定</a:t>
            </a:r>
            <a:endParaRPr lang="en-US" altLang="zh-CN" sz="2000" dirty="0"/>
          </a:p>
        </p:txBody>
      </p:sp>
      <p:sp>
        <p:nvSpPr>
          <p:cNvPr id="5" name="QC_3_BD.10_3#5302027ac.choices?pid=c52201bb7&amp;color=0,0,0&amp;vtp=1&amp;bbb=1"/>
          <p:cNvSpPr/>
          <p:nvPr/>
        </p:nvSpPr>
        <p:spPr>
          <a:xfrm>
            <a:off x="722376" y="50843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3_AS.12_1#5302027ac?vop=1&amp;pid=c52201bb7&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本题考查加强党的建设。从“两个务必”到“三个务必</a:t>
            </a:r>
            <a:r>
              <a:rPr lang="en-US" altLang="zh-CN" sz="2000" b="0" i="0">
                <a:solidFill>
                  <a:srgbClr val="000000"/>
                </a:solidFill>
                <a:latin typeface="微软雅黑" pitchFamily="34" charset="0"/>
                <a:ea typeface="微软雅黑" pitchFamily="34" charset="-122"/>
                <a:cs typeface="微软雅黑" pitchFamily="34" charset="-120"/>
              </a:rPr>
              <a:t>”体现了党时刻保持解决大党独有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难题的清醒和坚定</a:t>
            </a:r>
            <a:r>
              <a:rPr lang="en-US" altLang="zh-CN" sz="2000" b="0" i="0" dirty="0">
                <a:solidFill>
                  <a:srgbClr val="000000"/>
                </a:solidFill>
                <a:latin typeface="微软雅黑" pitchFamily="34" charset="0"/>
                <a:ea typeface="微软雅黑" pitchFamily="34" charset="-122"/>
                <a:cs typeface="微软雅黑" pitchFamily="34" charset="-120"/>
              </a:rPr>
              <a:t>，传承了党鲜明的光荣传统和优良的作风，①④正确；从“两个务必”到</a:t>
            </a:r>
            <a:r>
              <a:rPr lang="en-US" altLang="zh-CN" sz="2000" b="0" i="0">
                <a:solidFill>
                  <a:srgbClr val="000000"/>
                </a:solidFill>
                <a:latin typeface="微软雅黑" pitchFamily="34" charset="0"/>
                <a:ea typeface="微软雅黑" pitchFamily="34" charset="-122"/>
                <a:cs typeface="微软雅黑" pitchFamily="34" charset="-120"/>
              </a:rPr>
              <a:t>“三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个务必</a:t>
            </a:r>
            <a:r>
              <a:rPr lang="en-US" altLang="zh-CN" sz="2000" b="0" i="0" dirty="0">
                <a:solidFill>
                  <a:srgbClr val="000000"/>
                </a:solidFill>
                <a:latin typeface="微软雅黑" pitchFamily="34" charset="0"/>
                <a:ea typeface="微软雅黑" pitchFamily="34" charset="-122"/>
                <a:cs typeface="微软雅黑" pitchFamily="34" charset="-120"/>
              </a:rPr>
              <a:t>”有利于党不断夺取新的胜利，但“重要思想保证”夸大了其作用，②排除；从</a:t>
            </a:r>
            <a:r>
              <a:rPr lang="en-US" altLang="zh-CN" sz="2000" b="0" i="0">
                <a:solidFill>
                  <a:srgbClr val="000000"/>
                </a:solidFill>
                <a:latin typeface="微软雅黑" pitchFamily="34" charset="0"/>
                <a:ea typeface="微软雅黑" pitchFamily="34" charset="-122"/>
                <a:cs typeface="微软雅黑" pitchFamily="34" charset="-120"/>
              </a:rPr>
              <a:t>“两个务</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必</a:t>
            </a:r>
            <a:r>
              <a:rPr lang="en-US" altLang="zh-CN" sz="2000" b="0" i="0" dirty="0">
                <a:solidFill>
                  <a:srgbClr val="000000"/>
                </a:solidFill>
                <a:latin typeface="微软雅黑" pitchFamily="34" charset="0"/>
                <a:ea typeface="微软雅黑" pitchFamily="34" charset="-122"/>
                <a:cs typeface="微软雅黑" pitchFamily="34" charset="-120"/>
              </a:rPr>
              <a:t>”到“三个务必”有利于增强中国共产党人一以贯之的忧患意识，而不是改变，③错误。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C_3_BD.13_1#dcdf583d8?pid=c52201bb7&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[河北衡水中学2024高一期中]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2024年全国两会召开之际，人民网推出“我给两会捎句话</a:t>
            </a:r>
            <a:r>
              <a:rPr lang="en-US" altLang="zh-CN" sz="2000" b="0" i="0">
                <a:solidFill>
                  <a:srgbClr val="000000"/>
                </a:solidFill>
                <a:latin typeface="微软雅黑" pitchFamily="34" charset="0"/>
                <a:ea typeface="微软雅黑" pitchFamily="34" charset="-122"/>
                <a:cs typeface="微软雅黑" pitchFamily="34" charset="-120"/>
              </a:rPr>
              <a:t>”建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言征集活动</a:t>
            </a:r>
            <a:r>
              <a:rPr lang="en-US" altLang="zh-CN" sz="2000" b="0" i="0" dirty="0">
                <a:solidFill>
                  <a:srgbClr val="000000"/>
                </a:solidFill>
                <a:latin typeface="微软雅黑" pitchFamily="34" charset="0"/>
                <a:ea typeface="微软雅黑" pitchFamily="34" charset="-122"/>
                <a:cs typeface="微软雅黑" pitchFamily="34" charset="-120"/>
              </a:rPr>
              <a:t>。广大党员和各界群众通过活动踊跃建言。一条条来自基层的金点子</a:t>
            </a:r>
            <a:r>
              <a:rPr lang="en-US" altLang="zh-CN" sz="2000" b="0" i="0">
                <a:solidFill>
                  <a:srgbClr val="000000"/>
                </a:solidFill>
                <a:latin typeface="微软雅黑" pitchFamily="34" charset="0"/>
                <a:ea typeface="微软雅黑" pitchFamily="34" charset="-122"/>
                <a:cs typeface="微软雅黑" pitchFamily="34" charset="-120"/>
              </a:rPr>
              <a:t>，通过网络从基</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层直抵中央</a:t>
            </a:r>
            <a:r>
              <a:rPr lang="en-US" altLang="zh-CN" sz="2000" b="0" i="0" dirty="0">
                <a:solidFill>
                  <a:srgbClr val="000000"/>
                </a:solidFill>
                <a:latin typeface="微软雅黑" pitchFamily="34" charset="0"/>
                <a:ea typeface="微软雅黑" pitchFamily="34" charset="-122"/>
                <a:cs typeface="微软雅黑" pitchFamily="34" charset="-120"/>
              </a:rPr>
              <a:t>，每一条都承载着人民群众对美好生活的期待。</a:t>
            </a:r>
            <a:r>
              <a:rPr lang="en-US" altLang="zh-CN" sz="2000" b="0" i="0">
                <a:solidFill>
                  <a:srgbClr val="000000"/>
                </a:solidFill>
                <a:latin typeface="微软雅黑" pitchFamily="34" charset="0"/>
                <a:ea typeface="微软雅黑" pitchFamily="34" charset="-122"/>
                <a:cs typeface="微软雅黑" pitchFamily="34" charset="-120"/>
              </a:rPr>
              <a:t>通过网络征求意见(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3_AN.14_1#dcdf583d8.bracket?pid=c52201bb7&amp;color=0,0,0&amp;vpa=5&amp;vtp=1"/>
          <p:cNvSpPr/>
          <p:nvPr/>
        </p:nvSpPr>
        <p:spPr>
          <a:xfrm>
            <a:off x="9558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3_BD.13_2#dcdf583d8?pid=c52201bb7&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①是党和国家以人民为中心，充分发挥社会主义民主优势的体现</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体现了人民民主专政在我国社会主义制度中具有根本性意义</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是人民行使当家作主权利的重要途径，能调动人民参与的主动性</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体现了我国的民主是新型的民主，是人人享有的最真实的民主</a:t>
            </a:r>
            <a:endParaRPr lang="en-US" altLang="zh-CN" sz="2000" dirty="0"/>
          </a:p>
        </p:txBody>
      </p:sp>
      <p:sp>
        <p:nvSpPr>
          <p:cNvPr id="5" name="QC_3_BD.13_3#dcdf583d8.choices?pid=c52201bb7&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3_AS.15_1#dcdf583d8?vop=1&amp;pid=c52201bb7&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本题考查全过程人民民主。广大党员和各界群众通过活动踊跃建言</a:t>
            </a:r>
            <a:r>
              <a:rPr lang="en-US" altLang="zh-CN" sz="2000" b="0" i="0">
                <a:solidFill>
                  <a:srgbClr val="000000"/>
                </a:solidFill>
                <a:latin typeface="微软雅黑" pitchFamily="34" charset="0"/>
                <a:ea typeface="微软雅黑" pitchFamily="34" charset="-122"/>
                <a:cs typeface="微软雅黑" pitchFamily="34" charset="-120"/>
              </a:rPr>
              <a:t>，一条条来自基层的金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点子</a:t>
            </a:r>
            <a:r>
              <a:rPr lang="en-US" altLang="zh-CN" sz="2000" b="0" i="0" dirty="0">
                <a:solidFill>
                  <a:srgbClr val="000000"/>
                </a:solidFill>
                <a:latin typeface="微软雅黑" pitchFamily="34" charset="0"/>
                <a:ea typeface="微软雅黑" pitchFamily="34" charset="-122"/>
                <a:cs typeface="微软雅黑" pitchFamily="34" charset="-120"/>
              </a:rPr>
              <a:t>，通过网络从基层直抵中央，每一条都承载着人民群众对美好生活的期待</a:t>
            </a:r>
            <a:r>
              <a:rPr lang="en-US" altLang="zh-CN" sz="2000" b="0" i="0">
                <a:solidFill>
                  <a:srgbClr val="000000"/>
                </a:solidFill>
                <a:latin typeface="微软雅黑" pitchFamily="34" charset="0"/>
                <a:ea typeface="微软雅黑" pitchFamily="34" charset="-122"/>
                <a:cs typeface="微软雅黑" pitchFamily="34" charset="-120"/>
              </a:rPr>
              <a:t>。通过网络征求意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见是党和国家以人民为中心</a:t>
            </a:r>
            <a:r>
              <a:rPr lang="en-US" altLang="zh-CN" sz="2000" b="0" i="0" dirty="0">
                <a:solidFill>
                  <a:srgbClr val="000000"/>
                </a:solidFill>
                <a:latin typeface="微软雅黑" pitchFamily="34" charset="0"/>
                <a:ea typeface="微软雅黑" pitchFamily="34" charset="-122"/>
                <a:cs typeface="微软雅黑" pitchFamily="34" charset="-120"/>
              </a:rPr>
              <a:t>，充分发挥社会主义民主优势的体现</a:t>
            </a:r>
            <a:r>
              <a:rPr lang="en-US" altLang="zh-CN" sz="2000" b="0" i="0">
                <a:solidFill>
                  <a:srgbClr val="000000"/>
                </a:solidFill>
                <a:latin typeface="微软雅黑" pitchFamily="34" charset="0"/>
                <a:ea typeface="微软雅黑" pitchFamily="34" charset="-122"/>
                <a:cs typeface="微软雅黑" pitchFamily="34" charset="-120"/>
              </a:rPr>
              <a:t>，是人民行使当家作主权利的重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要途径</a:t>
            </a:r>
            <a:r>
              <a:rPr lang="en-US" altLang="zh-CN" sz="2000" b="0" i="0" dirty="0">
                <a:solidFill>
                  <a:srgbClr val="000000"/>
                </a:solidFill>
                <a:latin typeface="微软雅黑" pitchFamily="34" charset="0"/>
                <a:ea typeface="微软雅黑" pitchFamily="34" charset="-122"/>
                <a:cs typeface="微软雅黑" pitchFamily="34" charset="-120"/>
              </a:rPr>
              <a:t>，能调动人民参与的主动性，①③正确</a:t>
            </a:r>
            <a:r>
              <a:rPr lang="en-US" altLang="zh-CN" sz="2000" b="0" i="0">
                <a:solidFill>
                  <a:srgbClr val="000000"/>
                </a:solidFill>
                <a:latin typeface="微软雅黑" pitchFamily="34" charset="0"/>
                <a:ea typeface="微软雅黑" pitchFamily="34" charset="-122"/>
                <a:cs typeface="微软雅黑" pitchFamily="34" charset="-120"/>
              </a:rPr>
              <a:t>。材料没有体现人民民主专政在我国社会主义制度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中具有根本性意义</a:t>
            </a:r>
            <a:r>
              <a:rPr lang="en-US" altLang="zh-CN" sz="2000" b="0" i="0" dirty="0">
                <a:solidFill>
                  <a:srgbClr val="000000"/>
                </a:solidFill>
                <a:latin typeface="微软雅黑" pitchFamily="34" charset="0"/>
                <a:ea typeface="微软雅黑" pitchFamily="34" charset="-122"/>
                <a:cs typeface="微软雅黑" pitchFamily="34" charset="-120"/>
              </a:rPr>
              <a:t>，②排除。民主具有阶级性，我国的民主是人民享有的民主</a:t>
            </a:r>
            <a:r>
              <a:rPr lang="en-US" altLang="zh-CN" sz="2000" b="0" i="0">
                <a:solidFill>
                  <a:srgbClr val="000000"/>
                </a:solidFill>
                <a:latin typeface="微软雅黑" pitchFamily="34" charset="0"/>
                <a:ea typeface="微软雅黑" pitchFamily="34" charset="-122"/>
                <a:cs typeface="微软雅黑" pitchFamily="34" charset="-120"/>
              </a:rPr>
              <a:t>，不是人人享有的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民主</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3_BD.16_1#9f3058182?pid=c52201bb7&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dirty="0">
                <a:solidFill>
                  <a:srgbClr val="000000"/>
                </a:solidFill>
                <a:latin typeface="仿宋" pitchFamily="34" charset="0"/>
                <a:ea typeface="仿宋" pitchFamily="34" charset="-122"/>
                <a:cs typeface="仿宋" pitchFamily="34" charset="-120"/>
              </a:rPr>
              <a:t>[河北保定2025高一调研·改编]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2024年4月至11月</a:t>
            </a:r>
            <a:r>
              <a:rPr lang="en-US" altLang="zh-CN" sz="2000" b="0" i="0">
                <a:solidFill>
                  <a:srgbClr val="000000"/>
                </a:solidFill>
                <a:latin typeface="微软雅黑" pitchFamily="34" charset="0"/>
                <a:ea typeface="微软雅黑" pitchFamily="34" charset="-122"/>
                <a:cs typeface="微软雅黑" pitchFamily="34" charset="-120"/>
              </a:rPr>
              <a:t>，公安部会同国家金融监督管理总局在全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国部署开展了为期</a:t>
            </a:r>
            <a:r>
              <a:rPr lang="en-US" altLang="zh-CN" sz="2000" b="0" i="0" dirty="0">
                <a:solidFill>
                  <a:srgbClr val="000000"/>
                </a:solidFill>
                <a:latin typeface="微软雅黑" pitchFamily="34" charset="0"/>
                <a:ea typeface="微软雅黑" pitchFamily="34" charset="-122"/>
                <a:cs typeface="微软雅黑" pitchFamily="34" charset="-120"/>
              </a:rPr>
              <a:t>7个月的保险诈骗犯罪专项打击工作，有效净化了保险市场生态</a:t>
            </a:r>
            <a:r>
              <a:rPr lang="en-US" altLang="zh-CN" sz="2000" b="0" i="0">
                <a:solidFill>
                  <a:srgbClr val="000000"/>
                </a:solidFill>
                <a:latin typeface="微软雅黑" pitchFamily="34" charset="0"/>
                <a:ea typeface="微软雅黑" pitchFamily="34" charset="-122"/>
                <a:cs typeface="微软雅黑" pitchFamily="34" charset="-120"/>
              </a:rPr>
              <a:t>，维护了国家</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金融管理秩序</a:t>
            </a:r>
            <a:r>
              <a:rPr lang="en-US" altLang="zh-CN" sz="2000" b="0" i="0" dirty="0">
                <a:solidFill>
                  <a:srgbClr val="000000"/>
                </a:solidFill>
                <a:latin typeface="微软雅黑" pitchFamily="34" charset="0"/>
                <a:ea typeface="微软雅黑" pitchFamily="34" charset="-122"/>
                <a:cs typeface="微软雅黑" pitchFamily="34" charset="-120"/>
              </a:rPr>
              <a:t>，有力捍卫了人民群众合法权益。</a:t>
            </a:r>
            <a:r>
              <a:rPr lang="en-US" altLang="zh-CN" sz="2000" b="0" i="0">
                <a:solidFill>
                  <a:srgbClr val="000000"/>
                </a:solidFill>
                <a:latin typeface="微软雅黑" pitchFamily="34" charset="0"/>
                <a:ea typeface="微软雅黑" pitchFamily="34" charset="-122"/>
                <a:cs typeface="微软雅黑" pitchFamily="34" charset="-120"/>
              </a:rPr>
              <a:t>严厉打击保险诈骗犯罪的行为(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3_AN.17_1#9f3058182.bracket?pid=c52201bb7&amp;color=0,0,0&amp;vpa=6&amp;vtp=1"/>
          <p:cNvSpPr/>
          <p:nvPr/>
        </p:nvSpPr>
        <p:spPr>
          <a:xfrm>
            <a:off x="9558401" y="18673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3_BD.16_2#9f3058182?pid=c52201bb7&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①充分表明我国国家政权担负着对极少数敌对分子实行专政的职能</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由人民民主专政的国家性质决定，体现了国体与国家职能相适应</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体现出国家对保险诈骗犯罪零容忍的坚决态度，彰显了法律威严</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说明打击危害人民财产安全犯罪是社会主义民主政治的本质属性</a:t>
            </a:r>
            <a:endParaRPr lang="en-US" altLang="zh-CN" sz="2000" dirty="0"/>
          </a:p>
        </p:txBody>
      </p:sp>
      <p:sp>
        <p:nvSpPr>
          <p:cNvPr id="5" name="QC_3_BD.16_3#9f3058182.choices?pid=c52201bb7&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3_AS.18_1#9f3058182?vop=1&amp;pid=c52201bb7&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本题考查人民民主专政的社会主义国家。保险诈骗犯罪分子属于极少数敌对分子</a:t>
            </a:r>
            <a:r>
              <a:rPr lang="en-US" altLang="zh-CN" sz="2000" b="0" i="0">
                <a:solidFill>
                  <a:srgbClr val="000000"/>
                </a:solidFill>
                <a:latin typeface="微软雅黑" pitchFamily="34" charset="0"/>
                <a:ea typeface="微软雅黑" pitchFamily="34" charset="-122"/>
                <a:cs typeface="微软雅黑" pitchFamily="34" charset="-120"/>
              </a:rPr>
              <a:t>，我国严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厉打击这类行为</a:t>
            </a:r>
            <a:r>
              <a:rPr lang="en-US" altLang="zh-CN" sz="2000" b="0" i="0" dirty="0">
                <a:solidFill>
                  <a:srgbClr val="000000"/>
                </a:solidFill>
                <a:latin typeface="微软雅黑" pitchFamily="34" charset="0"/>
                <a:ea typeface="微软雅黑" pitchFamily="34" charset="-122"/>
                <a:cs typeface="微软雅黑" pitchFamily="34" charset="-120"/>
              </a:rPr>
              <a:t>，充分体现了我国国家政权担负着对极少数敌对分子实行专政的职能，①</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我国严厉打击保险诈骗行为</a:t>
            </a:r>
            <a:r>
              <a:rPr lang="en-US" altLang="zh-CN" sz="2000" b="0" i="0" dirty="0">
                <a:solidFill>
                  <a:srgbClr val="000000"/>
                </a:solidFill>
                <a:latin typeface="微软雅黑" pitchFamily="34" charset="0"/>
                <a:ea typeface="微软雅黑" pitchFamily="34" charset="-122"/>
                <a:cs typeface="微软雅黑" pitchFamily="34" charset="-120"/>
              </a:rPr>
              <a:t>，体现了国家对这类犯罪零容忍的坚决态度，彰显了法律的威严</a:t>
            </a:r>
            <a:r>
              <a:rPr lang="en-US" altLang="zh-CN" sz="2000" b="0" i="0">
                <a:solidFill>
                  <a:srgbClr val="000000"/>
                </a:solidFill>
                <a:latin typeface="微软雅黑" pitchFamily="34" charset="0"/>
                <a:ea typeface="微软雅黑" pitchFamily="34" charset="-122"/>
                <a:cs typeface="微软雅黑" pitchFamily="34" charset="-120"/>
              </a:rPr>
              <a:t>，维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护了人民群众的合法权益</a:t>
            </a:r>
            <a:r>
              <a:rPr lang="en-US" altLang="zh-CN" sz="2000" b="0" i="0" dirty="0">
                <a:solidFill>
                  <a:srgbClr val="000000"/>
                </a:solidFill>
                <a:latin typeface="微软雅黑" pitchFamily="34" charset="0"/>
                <a:ea typeface="微软雅黑" pitchFamily="34" charset="-122"/>
                <a:cs typeface="微软雅黑" pitchFamily="34" charset="-120"/>
              </a:rPr>
              <a:t>，③正确；应该是国家职能与国体相适应</a:t>
            </a:r>
            <a:r>
              <a:rPr lang="en-US" altLang="zh-CN" sz="2000" b="0" i="0">
                <a:solidFill>
                  <a:srgbClr val="000000"/>
                </a:solidFill>
                <a:latin typeface="微软雅黑" pitchFamily="34" charset="0"/>
                <a:ea typeface="微软雅黑" pitchFamily="34" charset="-122"/>
                <a:cs typeface="微软雅黑" pitchFamily="34" charset="-120"/>
              </a:rPr>
              <a:t>，而不是国体与国家职能相适</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应</a:t>
            </a:r>
            <a:r>
              <a:rPr lang="en-US" altLang="zh-CN" sz="2000" b="0" i="0" dirty="0">
                <a:solidFill>
                  <a:srgbClr val="000000"/>
                </a:solidFill>
                <a:latin typeface="微软雅黑" pitchFamily="34" charset="0"/>
                <a:ea typeface="微软雅黑" pitchFamily="34" charset="-122"/>
                <a:cs typeface="微软雅黑" pitchFamily="34" charset="-120"/>
              </a:rPr>
              <a:t>，②排除；全过程人民民主是社会主义民主政治的本质属性，④排除。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C_3_BD.19_1#27d8f8e3e?pid=c52201bb7&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7.到1954年，全国县级以上地方各级人民代表大会先后全部建立。在此基础上</a:t>
            </a:r>
            <a:r>
              <a:rPr lang="en-US" altLang="zh-CN" sz="2000" b="0" i="0">
                <a:solidFill>
                  <a:srgbClr val="000000"/>
                </a:solidFill>
                <a:latin typeface="微软雅黑" pitchFamily="34" charset="0"/>
                <a:ea typeface="微软雅黑" pitchFamily="34" charset="-122"/>
                <a:cs typeface="微软雅黑" pitchFamily="34" charset="-120"/>
              </a:rPr>
              <a:t>，第一届全国人民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代表大会第一次会议的召开正式开启了当代中国国家制度和法律制度的构建进程。在中国共产党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的领导下</a:t>
            </a:r>
            <a:r>
              <a:rPr lang="en-US" altLang="zh-CN" sz="2000" b="0" i="0" dirty="0">
                <a:solidFill>
                  <a:srgbClr val="000000"/>
                </a:solidFill>
                <a:latin typeface="微软雅黑" pitchFamily="34" charset="0"/>
                <a:ea typeface="微软雅黑" pitchFamily="34" charset="-122"/>
                <a:cs typeface="微软雅黑" pitchFamily="34" charset="-120"/>
              </a:rPr>
              <a:t>，这个制度解决了孙中山先生提出的如何实现“人民有权，政府有能”</a:t>
            </a:r>
            <a:r>
              <a:rPr lang="en-US" altLang="zh-CN" sz="2000" b="0" i="0">
                <a:solidFill>
                  <a:srgbClr val="000000"/>
                </a:solidFill>
                <a:latin typeface="微软雅黑" pitchFamily="34" charset="0"/>
                <a:ea typeface="微软雅黑" pitchFamily="34" charset="-122"/>
                <a:cs typeface="微软雅黑" pitchFamily="34" charset="-120"/>
              </a:rPr>
              <a:t>的现代民主之问，</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避免我国陷入西方议会的</a:t>
            </a:r>
            <a:r>
              <a:rPr lang="en-US" altLang="zh-CN" sz="2000" b="0" i="0" dirty="0">
                <a:solidFill>
                  <a:srgbClr val="000000"/>
                </a:solidFill>
                <a:latin typeface="微软雅黑" pitchFamily="34" charset="0"/>
                <a:ea typeface="微软雅黑" pitchFamily="34" charset="-122"/>
                <a:cs typeface="微软雅黑" pitchFamily="34" charset="-120"/>
              </a:rPr>
              <a:t>“喧嚣吵闹的场所”误区，奠定了国家治理的制度优势。</a:t>
            </a:r>
            <a:r>
              <a:rPr lang="en-US" altLang="zh-CN" sz="2000" b="0" i="0">
                <a:solidFill>
                  <a:srgbClr val="000000"/>
                </a:solidFill>
                <a:latin typeface="微软雅黑" pitchFamily="34" charset="0"/>
                <a:ea typeface="微软雅黑" pitchFamily="34" charset="-122"/>
                <a:cs typeface="微软雅黑" pitchFamily="34" charset="-120"/>
              </a:rPr>
              <a:t>这表明(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3_AN.20_1#27d8f8e3e.bracket?pid=c52201bb7&amp;color=0,0,0&amp;vpa=7&amp;vtp=1"/>
          <p:cNvSpPr/>
          <p:nvPr/>
        </p:nvSpPr>
        <p:spPr>
          <a:xfrm>
            <a:off x="10828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3_BD.19_2#27d8f8e3e?pid=c52201bb7&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①人民代表大会制度有利于各个国家机关分工合作、协调一致地履行职能</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政体体现国体，一定的政体服务于一定的国体</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人民代表大会制度汲取了西方政治文明的优秀成果</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人民代表大会制度是中国社会主义政治文明的重要制度载体</a:t>
            </a:r>
            <a:endParaRPr lang="en-US" altLang="zh-CN" sz="2000" dirty="0"/>
          </a:p>
        </p:txBody>
      </p:sp>
      <p:sp>
        <p:nvSpPr>
          <p:cNvPr id="5" name="QC_3_BD.19_3#27d8f8e3e.choices?pid=c52201bb7&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C_3_AS.21_1#27d8f8e3e?vop=1&amp;pid=c52201bb7&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本题考查人民代表大会制度的地位。</a:t>
            </a:r>
            <a:r>
              <a:rPr lang="en-US" altLang="zh-CN" sz="2000" b="0" i="0">
                <a:solidFill>
                  <a:srgbClr val="000000"/>
                </a:solidFill>
                <a:latin typeface="微软雅黑" pitchFamily="34" charset="0"/>
                <a:ea typeface="微软雅黑" pitchFamily="34" charset="-122"/>
                <a:cs typeface="微软雅黑" pitchFamily="34" charset="-120"/>
              </a:rPr>
              <a:t>全国县级以上地方各级人民代表大会先后全部建立，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是由我国的国体决定的</a:t>
            </a:r>
            <a:r>
              <a:rPr lang="en-US" altLang="zh-CN" sz="2000" b="0" i="0" dirty="0">
                <a:solidFill>
                  <a:srgbClr val="000000"/>
                </a:solidFill>
                <a:latin typeface="微软雅黑" pitchFamily="34" charset="0"/>
                <a:ea typeface="微软雅黑" pitchFamily="34" charset="-122"/>
                <a:cs typeface="微软雅黑" pitchFamily="34" charset="-120"/>
              </a:rPr>
              <a:t>，②正确；“奠定了国家治理的制度优势</a:t>
            </a:r>
            <a:r>
              <a:rPr lang="en-US" altLang="zh-CN" sz="2000" b="0" i="0">
                <a:solidFill>
                  <a:srgbClr val="000000"/>
                </a:solidFill>
                <a:latin typeface="微软雅黑" pitchFamily="34" charset="0"/>
                <a:ea typeface="微软雅黑" pitchFamily="34" charset="-122"/>
                <a:cs typeface="微软雅黑" pitchFamily="34" charset="-120"/>
              </a:rPr>
              <a:t>”体现了人民代表大会制度是中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国社会主义政治文明的重要制度载体</a:t>
            </a:r>
            <a:r>
              <a:rPr lang="en-US" altLang="zh-CN" sz="2000" b="0" i="0" dirty="0">
                <a:solidFill>
                  <a:srgbClr val="000000"/>
                </a:solidFill>
                <a:latin typeface="微软雅黑" pitchFamily="34" charset="0"/>
                <a:ea typeface="微软雅黑" pitchFamily="34" charset="-122"/>
                <a:cs typeface="微软雅黑" pitchFamily="34" charset="-120"/>
              </a:rPr>
              <a:t>，④正确</a:t>
            </a:r>
            <a:r>
              <a:rPr lang="en-US" altLang="zh-CN" sz="2000" b="0" i="0">
                <a:solidFill>
                  <a:srgbClr val="000000"/>
                </a:solidFill>
                <a:latin typeface="微软雅黑" pitchFamily="34" charset="0"/>
                <a:ea typeface="微软雅黑" pitchFamily="34" charset="-122"/>
                <a:cs typeface="微软雅黑" pitchFamily="34" charset="-120"/>
              </a:rPr>
              <a:t>；材料未体现人民代表大会制度有利于各个国家机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关分工合作</a:t>
            </a:r>
            <a:r>
              <a:rPr lang="en-US" altLang="zh-CN" sz="2000" b="0" i="0" dirty="0">
                <a:solidFill>
                  <a:srgbClr val="000000"/>
                </a:solidFill>
                <a:latin typeface="微软雅黑" pitchFamily="34" charset="0"/>
                <a:ea typeface="微软雅黑" pitchFamily="34" charset="-122"/>
                <a:cs typeface="微软雅黑" pitchFamily="34" charset="-120"/>
              </a:rPr>
              <a:t>、协调一致地履行职能，①排除；材料强调人民代表大会制度的优越性</a:t>
            </a:r>
            <a:r>
              <a:rPr lang="en-US" altLang="zh-CN" sz="2000" b="0" i="0">
                <a:solidFill>
                  <a:srgbClr val="000000"/>
                </a:solidFill>
                <a:latin typeface="微软雅黑" pitchFamily="34" charset="0"/>
                <a:ea typeface="微软雅黑" pitchFamily="34" charset="-122"/>
                <a:cs typeface="微软雅黑" pitchFamily="34" charset="-120"/>
              </a:rPr>
              <a:t>，未涉及汲取</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西方政治文明的优秀成果</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C_3_BD.22_1#638194e0c?pid=c52201bb7&amp;color=0,0,0&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dirty="0">
                <a:solidFill>
                  <a:srgbClr val="000000"/>
                </a:solidFill>
                <a:latin typeface="仿宋" pitchFamily="34" charset="0"/>
                <a:ea typeface="仿宋" pitchFamily="34" charset="-122"/>
                <a:cs typeface="仿宋" pitchFamily="34" charset="-120"/>
              </a:rPr>
              <a:t>[黑龙江牡丹江一中2025开学考]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某地基层政协委员们建立了“请你来协商”平台</a:t>
            </a:r>
            <a:r>
              <a:rPr lang="en-US" altLang="zh-CN" sz="2000" b="0" i="0">
                <a:solidFill>
                  <a:srgbClr val="000000"/>
                </a:solidFill>
                <a:latin typeface="微软雅黑" pitchFamily="34" charset="0"/>
                <a:ea typeface="微软雅黑" pitchFamily="34" charset="-122"/>
                <a:cs typeface="微软雅黑" pitchFamily="34" charset="-120"/>
              </a:rPr>
              <a:t>。该平台聚焦</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民生</a:t>
            </a:r>
            <a:r>
              <a:rPr lang="en-US" altLang="zh-CN" sz="2000" b="0" i="0" dirty="0">
                <a:solidFill>
                  <a:srgbClr val="000000"/>
                </a:solidFill>
                <a:latin typeface="微软雅黑" pitchFamily="34" charset="0"/>
                <a:ea typeface="微软雅黑" pitchFamily="34" charset="-122"/>
                <a:cs typeface="微软雅黑" pitchFamily="34" charset="-120"/>
              </a:rPr>
              <a:t>，选择切口小、关联广、与群众切身利益密切相关的议题开展协商。</a:t>
            </a:r>
            <a:endParaRPr lang="en-US" altLang="zh-CN" sz="2000" dirty="0"/>
          </a:p>
        </p:txBody>
      </p:sp>
      <p:graphicFrame>
        <p:nvGraphicFramePr>
          <p:cNvPr id="19" name="QC_3_BD.22_2#638194e0c?colgroup=41&amp;pid=c52201bb7&amp;color=0,0,0&amp;vtp=1&amp;bbb=1&amp;hb=1"/>
          <p:cNvGraphicFramePr>
            <a:graphicFrameLocks noGrp="1"/>
          </p:cNvGraphicFramePr>
          <p:nvPr>
            <p:extLst>
              <p:ext uri="{D42A27DB-BD31-4B8C-83A1-F6EECF244321}">
                <p14:modId xmlns:p14="http://schemas.microsoft.com/office/powerpoint/2010/main" val="470037811"/>
              </p:ext>
            </p:extLst>
          </p:nvPr>
        </p:nvGraphicFramePr>
        <p:xfrm>
          <a:off x="722376" y="1961203"/>
          <a:ext cx="10735056" cy="3659759"/>
        </p:xfrm>
        <a:graphic>
          <a:graphicData uri="http://schemas.openxmlformats.org/drawingml/2006/table">
            <a:tbl>
              <a:tblPr/>
              <a:tblGrid>
                <a:gridCol w="10735056">
                  <a:extLst>
                    <a:ext uri="{9D8B030D-6E8A-4147-A177-3AD203B41FA5}">
                      <a16:colId xmlns:a16="http://schemas.microsoft.com/office/drawing/2014/main" val="20000"/>
                    </a:ext>
                  </a:extLst>
                </a:gridCol>
              </a:tblGrid>
              <a:tr h="3659759">
                <a:tc>
                  <a:txBody>
                    <a:bodyPr/>
                    <a:lstStyle/>
                    <a:p>
                      <a:pPr marL="0" indent="0" algn="l" latinLnBrk="1" hangingPunct="0">
                        <a:lnSpc>
                          <a:spcPts val="3200"/>
                        </a:lnSpc>
                      </a:pP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镜头一</a:t>
                      </a:r>
                      <a:endParaRPr lang="en-US" altLang="zh-CN" sz="1200" dirty="0"/>
                    </a:p>
                    <a:p>
                      <a:pPr marL="0" indent="0" algn="l" latinLnBrk="1" hangingPunct="0">
                        <a:lnSpc>
                          <a:spcPts val="3200"/>
                        </a:lnSpc>
                      </a:pPr>
                      <a:r>
                        <a:rPr lang="en-US" altLang="zh-CN" sz="2000" b="0" i="0" u="none">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请你来协商之走进市场</a:t>
                      </a:r>
                      <a:endParaRPr lang="en-US" altLang="zh-CN" sz="1200" dirty="0"/>
                    </a:p>
                    <a:p>
                      <a:pPr marL="0" indent="0" algn="l" latinLnBrk="1" hangingPunct="0">
                        <a:lnSpc>
                          <a:spcPts val="3200"/>
                        </a:lnSpc>
                      </a:pPr>
                      <a:r>
                        <a:rPr lang="en-US" altLang="zh-CN" sz="2000" b="0" i="0" u="none">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该地市委书记和政府主要负责人走进该地著名的商贸城</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与政协委员</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市场经营户代表面</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对面交流</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讨论话题多样</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协商结果由该地市场发展委进行跟踪调查</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确保每条协商意见均能</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落到实处</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p>
                      <a:pPr marL="0" indent="0" algn="l" latinLnBrk="1" hangingPunct="0">
                        <a:lnSpc>
                          <a:spcPts val="3200"/>
                        </a:lnSpc>
                      </a:pPr>
                      <a:r>
                        <a:rPr lang="en-US" altLang="zh-CN" sz="2000" b="0" i="0" u="none">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镜头二</a:t>
                      </a:r>
                      <a:endParaRPr lang="en-US" altLang="zh-CN" sz="1200" dirty="0"/>
                    </a:p>
                    <a:p>
                      <a:pPr marL="0" indent="0" algn="l" latinLnBrk="1" hangingPunct="0">
                        <a:lnSpc>
                          <a:spcPts val="3200"/>
                        </a:lnSpc>
                      </a:pPr>
                      <a:r>
                        <a:rPr lang="en-US" altLang="zh-CN" sz="2000" b="0" i="0" u="none">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请你来协商之提高青少年身心素质</a:t>
                      </a:r>
                      <a:endParaRPr lang="en-US" altLang="zh-CN" sz="1200" dirty="0"/>
                    </a:p>
                    <a:p>
                      <a:pPr marL="0" indent="0" algn="l" latinLnBrk="1" hangingPunct="0">
                        <a:lnSpc>
                          <a:spcPts val="3200"/>
                        </a:lnSpc>
                      </a:pPr>
                      <a:r>
                        <a:rPr lang="en-US" altLang="zh-CN" sz="2000" b="0" i="0" u="none">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通过该地</a:t>
                      </a:r>
                      <a:r>
                        <a:rPr lang="en-US" altLang="zh-CN" sz="2000" b="0" i="0" dirty="0">
                          <a:solidFill>
                            <a:srgbClr val="000000"/>
                          </a:solidFill>
                          <a:latin typeface="微软雅黑" pitchFamily="34" charset="0"/>
                          <a:ea typeface="微软雅黑" pitchFamily="34" charset="-122"/>
                          <a:cs typeface="微软雅黑" pitchFamily="34" charset="-120"/>
                        </a:rPr>
                        <a:t>“青少年健康发展家长交流群”发布意见建议征集</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家长们积极参与交流互动</a:t>
                      </a:r>
                      <a:r>
                        <a:rPr lang="en-US" altLang="zh-CN" sz="2000" b="0" i="0" spc="-100">
                          <a:solidFill>
                            <a:srgbClr val="000000"/>
                          </a:solidFill>
                          <a:latin typeface="微软雅黑" pitchFamily="34" charset="0"/>
                          <a:ea typeface="微软雅黑" pitchFamily="34" charset="-122"/>
                          <a:cs typeface="微软雅黑" pitchFamily="34" charset="-120"/>
                        </a:rPr>
                        <a:t>，</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认真填写了意见建议征集表</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3_BD.22_3#638194e0c?pid=c52201bb7&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由此可见，“请你来协商”</a:t>
            </a:r>
            <a:r>
              <a:rPr lang="en-US" altLang="zh-CN" sz="2000" b="0" i="0">
                <a:solidFill>
                  <a:srgbClr val="000000"/>
                </a:solidFill>
                <a:latin typeface="微软雅黑" pitchFamily="34" charset="0"/>
                <a:ea typeface="微软雅黑" pitchFamily="34" charset="-122"/>
                <a:cs typeface="微软雅黑" pitchFamily="34" charset="-120"/>
              </a:rPr>
              <a:t>平台的价值在于(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3_AN.23_1#638194e0c.bracket?pid=c52201bb7&amp;color=0,0,0&amp;vpa=8&amp;vtp=1"/>
          <p:cNvSpPr/>
          <p:nvPr/>
        </p:nvSpPr>
        <p:spPr>
          <a:xfrm>
            <a:off x="5748401"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3_BD.22_4#638194e0c?pid=c52201bb7&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①发挥我国协商民主的重要作用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督促各界人士踊跃行使国家权力</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为“中国式</a:t>
            </a:r>
            <a:r>
              <a:rPr lang="en-US" altLang="zh-CN" sz="2000" b="0" i="0">
                <a:solidFill>
                  <a:srgbClr val="000000"/>
                </a:solidFill>
                <a:latin typeface="微软雅黑" pitchFamily="34" charset="0"/>
                <a:ea typeface="微软雅黑" pitchFamily="34" charset="-122"/>
                <a:cs typeface="微软雅黑" pitchFamily="34" charset="-120"/>
              </a:rPr>
              <a:t>”民主提供重要实践渠道</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为政协委员履行政治协商职能提供依据</a:t>
            </a:r>
            <a:endParaRPr lang="en-US" altLang="zh-CN" sz="2000" dirty="0"/>
          </a:p>
        </p:txBody>
      </p:sp>
      <p:sp>
        <p:nvSpPr>
          <p:cNvPr id="5" name="QC_3_BD.22_5#638194e0c.choices?pid=c52201bb7&amp;color=0,0,0&amp;vtp=1&amp;bbb=1"/>
          <p:cNvSpPr/>
          <p:nvPr/>
        </p:nvSpPr>
        <p:spPr>
          <a:xfrm>
            <a:off x="722376" y="32724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1#985f967b3.fixed?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0</a:t>
            </a:r>
            <a:endParaRPr lang="en-US" altLang="zh-CN" sz="7200" dirty="0"/>
          </a:p>
        </p:txBody>
      </p:sp>
      <p:sp>
        <p:nvSpPr>
          <p:cNvPr id="3" name="C_1#985f967b3.fixed?color=255,255,255&amp;vtp=1&amp;bbb=1"/>
          <p:cNvSpPr/>
          <p:nvPr/>
        </p:nvSpPr>
        <p:spPr>
          <a:xfrm>
            <a:off x="0" y="3712464"/>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《政治与法治》综合测试（一）</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C_3_AS.24_1#638194e0c?vop=1&amp;pid=c52201bb7&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本题考查人民政协的职能。通过“请你来协商”平台，聚焦民生，选择切口小、</a:t>
            </a:r>
            <a:r>
              <a:rPr lang="en-US" altLang="zh-CN" sz="2000" b="0" i="0">
                <a:solidFill>
                  <a:srgbClr val="000000"/>
                </a:solidFill>
                <a:latin typeface="微软雅黑" pitchFamily="34" charset="0"/>
                <a:ea typeface="微软雅黑" pitchFamily="34" charset="-122"/>
                <a:cs typeface="微软雅黑" pitchFamily="34" charset="-120"/>
              </a:rPr>
              <a:t>关联广、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与群众切身利益密切相关的议题开展协商</a:t>
            </a:r>
            <a:r>
              <a:rPr lang="en-US" altLang="zh-CN" sz="2000" b="0" i="0" dirty="0">
                <a:solidFill>
                  <a:srgbClr val="000000"/>
                </a:solidFill>
                <a:latin typeface="微软雅黑" pitchFamily="34" charset="0"/>
                <a:ea typeface="微软雅黑" pitchFamily="34" charset="-122"/>
                <a:cs typeface="微软雅黑" pitchFamily="34" charset="-120"/>
              </a:rPr>
              <a:t>，这体现该平台发挥我国协商民主的重要作用</a:t>
            </a:r>
            <a:r>
              <a:rPr lang="en-US" altLang="zh-CN" sz="2000" b="0" i="0">
                <a:solidFill>
                  <a:srgbClr val="000000"/>
                </a:solidFill>
                <a:latin typeface="微软雅黑" pitchFamily="34" charset="0"/>
                <a:ea typeface="微软雅黑" pitchFamily="34" charset="-122"/>
                <a:cs typeface="微软雅黑" pitchFamily="34" charset="-120"/>
              </a:rPr>
              <a:t>，也为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中国式”民主提供重要实践渠道，①③正确；在我国</a:t>
            </a:r>
            <a:r>
              <a:rPr lang="en-US" altLang="zh-CN" sz="2000" b="0" i="0">
                <a:solidFill>
                  <a:srgbClr val="000000"/>
                </a:solidFill>
                <a:latin typeface="微软雅黑" pitchFamily="34" charset="0"/>
                <a:ea typeface="微软雅黑" pitchFamily="34" charset="-122"/>
                <a:cs typeface="微软雅黑" pitchFamily="34" charset="-120"/>
              </a:rPr>
              <a:t>，由人民选举产生的人大代表组成的人民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代表大会代表人民统一行使国家权力</a:t>
            </a:r>
            <a:r>
              <a:rPr lang="en-US" altLang="zh-CN" sz="2000" b="0" i="0" dirty="0">
                <a:solidFill>
                  <a:srgbClr val="000000"/>
                </a:solidFill>
                <a:latin typeface="微软雅黑" pitchFamily="34" charset="0"/>
                <a:ea typeface="微软雅黑" pitchFamily="34" charset="-122"/>
                <a:cs typeface="微软雅黑" pitchFamily="34" charset="-120"/>
              </a:rPr>
              <a:t>，其他国家机关具体行使管理国家和社会的权力</a:t>
            </a:r>
            <a:r>
              <a:rPr lang="en-US" altLang="zh-CN" sz="2000" b="0" i="0">
                <a:solidFill>
                  <a:srgbClr val="000000"/>
                </a:solidFill>
                <a:latin typeface="微软雅黑" pitchFamily="34" charset="0"/>
                <a:ea typeface="微软雅黑" pitchFamily="34" charset="-122"/>
                <a:cs typeface="微软雅黑" pitchFamily="34" charset="-120"/>
              </a:rPr>
              <a:t>，而不是各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界人士行使国家权力</a:t>
            </a:r>
            <a:r>
              <a:rPr lang="en-US" altLang="zh-CN" sz="2000" b="0" i="0" dirty="0">
                <a:solidFill>
                  <a:srgbClr val="000000"/>
                </a:solidFill>
                <a:latin typeface="微软雅黑" pitchFamily="34" charset="0"/>
                <a:ea typeface="微软雅黑" pitchFamily="34" charset="-122"/>
                <a:cs typeface="微软雅黑" pitchFamily="34" charset="-120"/>
              </a:rPr>
              <a:t>，②排除；“请你来协商”</a:t>
            </a:r>
            <a:r>
              <a:rPr lang="en-US" altLang="zh-CN" sz="2000" b="0" i="0">
                <a:solidFill>
                  <a:srgbClr val="000000"/>
                </a:solidFill>
                <a:latin typeface="微软雅黑" pitchFamily="34" charset="0"/>
                <a:ea typeface="微软雅黑" pitchFamily="34" charset="-122"/>
                <a:cs typeface="微软雅黑" pitchFamily="34" charset="-120"/>
              </a:rPr>
              <a:t>平台为政协委员履行政治协商职能提供了渠道，</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而不是提供依据</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C_3_BD.25_1#f6bfbbf58?pid=c52201bb7&amp;color=0,0,0&amp;vtp=1&amp;bt=1&amp;bbb=1"/>
          <p:cNvSpPr/>
          <p:nvPr/>
        </p:nvSpPr>
        <p:spPr>
          <a:xfrm>
            <a:off x="722376" y="972000"/>
            <a:ext cx="10753344" cy="351409"/>
          </a:xfrm>
          <a:prstGeom prst="rect">
            <a:avLst/>
          </a:prstGeom>
          <a:noFill/>
          <a:ln/>
        </p:spPr>
        <p:txBody>
          <a:bodyPr wrap="none" lIns="0" tIns="0" rIns="0" bIns="0" rtlCol="0" anchor="t"/>
          <a:lstStyle/>
          <a:p>
            <a:pPr algn="l" latinLnBrk="1">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9.围绕“多元一体的中华民族”这一主题，某班同学们搜集了以下材料。</a:t>
            </a:r>
            <a:endParaRPr lang="en-US" altLang="zh-CN" sz="2000" dirty="0"/>
          </a:p>
        </p:txBody>
      </p:sp>
      <p:graphicFrame>
        <p:nvGraphicFramePr>
          <p:cNvPr id="23" name="QC_3_BD.25_2#f6bfbbf58?colgroup=41&amp;pid=c52201bb7&amp;color=0,0,0&amp;vtp=1&amp;bbb=1&amp;hb=1"/>
          <p:cNvGraphicFramePr>
            <a:graphicFrameLocks noGrp="1"/>
          </p:cNvGraphicFramePr>
          <p:nvPr>
            <p:extLst>
              <p:ext uri="{D42A27DB-BD31-4B8C-83A1-F6EECF244321}">
                <p14:modId xmlns:p14="http://schemas.microsoft.com/office/powerpoint/2010/main" val="3656190901"/>
              </p:ext>
            </p:extLst>
          </p:nvPr>
        </p:nvGraphicFramePr>
        <p:xfrm>
          <a:off x="722376" y="1460442"/>
          <a:ext cx="10735056" cy="2362835"/>
        </p:xfrm>
        <a:graphic>
          <a:graphicData uri="http://schemas.openxmlformats.org/drawingml/2006/table">
            <a:tbl>
              <a:tblPr/>
              <a:tblGrid>
                <a:gridCol w="10735056">
                  <a:extLst>
                    <a:ext uri="{9D8B030D-6E8A-4147-A177-3AD203B41FA5}">
                      <a16:colId xmlns:a16="http://schemas.microsoft.com/office/drawing/2014/main" val="20000"/>
                    </a:ext>
                  </a:extLst>
                </a:gridCol>
              </a:tblGrid>
              <a:tr h="2362835">
                <a:tc>
                  <a:txBody>
                    <a:bodyPr/>
                    <a:lstStyle/>
                    <a:p>
                      <a:pPr marL="0" indent="0" algn="l" latinLnBrk="1" hangingPunct="0">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·王医生所在的医院与内蒙古自治区的一家医院建立了对口支援关系</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他经常到内蒙古出差</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一个仫佬族自治县的小村寨居住着仫佬</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壮</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苗</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汉等六个民族</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有林</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彭</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周</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郑等十个姓</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氏</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讲着不同语言的七十多户乡亲和睦相处</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一场中国56个民族服饰表演在法国巴黎卢浮宫上演</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绚丽多彩的中国民族服饰</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令巴黎观众赞</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叹不已</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一位观众说</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过去他们了解京剧</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武术等中国文化</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但没想到中国有那么多民族</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那</a:t>
                      </a:r>
                    </a:p>
                    <a:p>
                      <a:pPr marL="0" lvl="0" indent="0" algn="l" latinLnBrk="1" hangingPunct="0">
                        <a:lnSpc>
                          <a:spcPts val="2900"/>
                        </a:lnSpc>
                      </a:pPr>
                      <a:r>
                        <a:rPr lang="en-US" altLang="zh-CN" sz="2000" b="0" i="0">
                          <a:solidFill>
                            <a:srgbClr val="000000"/>
                          </a:solidFill>
                          <a:latin typeface="微软雅黑" pitchFamily="34" charset="0"/>
                          <a:ea typeface="微软雅黑" pitchFamily="34" charset="-122"/>
                          <a:cs typeface="微软雅黑" pitchFamily="34" charset="-120"/>
                        </a:rPr>
                        <a:t>么丰富多彩的文化</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4" name="QC_3_BD.25_3#f6bfbbf58?pid=c52201bb7&amp;color=0,0,0&amp;vtp=1&amp;bbb=1"/>
          <p:cNvSpPr/>
          <p:nvPr/>
        </p:nvSpPr>
        <p:spPr>
          <a:xfrm>
            <a:off x="722376" y="3962342"/>
            <a:ext cx="10753344" cy="347853"/>
          </a:xfrm>
          <a:prstGeom prst="rect">
            <a:avLst/>
          </a:prstGeom>
          <a:noFill/>
          <a:ln/>
        </p:spPr>
        <p:txBody>
          <a:bodyPr wrap="none" lIns="0" tIns="0" rIns="0" bIns="0" rtlCol="0" anchor="t"/>
          <a:lstStyle/>
          <a:p>
            <a:pPr algn="l" latinLnBrk="1">
              <a:lnSpc>
                <a:spcPts val="3000"/>
              </a:lnSpc>
            </a:pPr>
            <a:r>
              <a:rPr lang="en-US" altLang="zh-CN" sz="2000" b="0" i="0">
                <a:solidFill>
                  <a:srgbClr val="000000"/>
                </a:solidFill>
                <a:latin typeface="微软雅黑" pitchFamily="34" charset="0"/>
                <a:ea typeface="微软雅黑" pitchFamily="34" charset="-122"/>
                <a:cs typeface="微软雅黑" pitchFamily="34" charset="-120"/>
              </a:rPr>
              <a:t>下列说法符合材料主旨的是(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3_AN.26_1#f6bfbbf58.bracket?pid=c52201bb7&amp;color=0,0,0&amp;vpa=9&amp;vtp=1"/>
          <p:cNvSpPr/>
          <p:nvPr/>
        </p:nvSpPr>
        <p:spPr>
          <a:xfrm>
            <a:off x="3970401" y="3960056"/>
            <a:ext cx="374650" cy="351409"/>
          </a:xfrm>
          <a:prstGeom prst="rect">
            <a:avLst/>
          </a:prstGeom>
          <a:noFill/>
          <a:ln/>
        </p:spPr>
        <p:txBody>
          <a:bodyPr wrap="none" lIns="0" tIns="0" rIns="0" bIns="0" rtlCol="0" anchor="t"/>
          <a:lstStyle/>
          <a:p>
            <a:pPr algn="ctr" latinLnBrk="1">
              <a:lnSpc>
                <a:spcPts val="30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6" name="QC_3_BD.25_4#f6bfbbf58?pid=c52201bb7&amp;color=0,0,0&amp;vtp=1&amp;bbb=1"/>
          <p:cNvSpPr/>
          <p:nvPr/>
        </p:nvSpPr>
        <p:spPr>
          <a:xfrm>
            <a:off x="722376" y="4349565"/>
            <a:ext cx="10753344" cy="1522984"/>
          </a:xfrm>
          <a:prstGeom prst="rect">
            <a:avLst/>
          </a:prstGeom>
          <a:noFill/>
          <a:ln/>
        </p:spPr>
        <p:txBody>
          <a:bodyPr wrap="none" lIns="0" tIns="0" rIns="0" bIns="0" rtlCol="0" anchor="t"/>
          <a:lstStyle/>
          <a:p>
            <a:pPr algn="l" latinLnBrk="1">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①中华民族是我国所有民族凝聚形成的命运共同体</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1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作为统一的多民族国家，多元一体是我国民族格局的最重要特点</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1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我国各民族的分布格局呈现“大散居、小聚居”的特点</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29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我国的民族自治地方分为自治区、自治州、自治县</a:t>
            </a:r>
            <a:endParaRPr lang="en-US" altLang="zh-CN" sz="2000" dirty="0"/>
          </a:p>
        </p:txBody>
      </p:sp>
      <p:sp>
        <p:nvSpPr>
          <p:cNvPr id="7" name="QC_3_BD.25_5#f6bfbbf58.choices?pid=c52201bb7&amp;color=0,0,0&amp;vtp=1&amp;bbb=1"/>
          <p:cNvSpPr/>
          <p:nvPr/>
        </p:nvSpPr>
        <p:spPr>
          <a:xfrm>
            <a:off x="722376" y="5911665"/>
            <a:ext cx="10753344" cy="347853"/>
          </a:xfrm>
          <a:prstGeom prst="rect">
            <a:avLst/>
          </a:prstGeom>
          <a:noFill/>
          <a:ln/>
        </p:spPr>
        <p:txBody>
          <a:bodyPr wrap="none" lIns="0" tIns="0" rIns="0" bIns="0" rtlCol="0" anchor="t"/>
          <a:lstStyle/>
          <a:p>
            <a:pPr latinLnBrk="1">
              <a:lnSpc>
                <a:spcPts val="30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.②③</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3_AS.27_1#f6bfbbf58?vop=1&amp;pid=c52201bb7&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本题考查民族关系。各民族团结互助，和睦相处，走向世界，</a:t>
            </a:r>
            <a:r>
              <a:rPr lang="en-US" altLang="zh-CN" sz="2000" b="0" i="0">
                <a:solidFill>
                  <a:srgbClr val="000000"/>
                </a:solidFill>
                <a:latin typeface="微软雅黑" pitchFamily="34" charset="0"/>
                <a:ea typeface="微软雅黑" pitchFamily="34" charset="-122"/>
                <a:cs typeface="微软雅黑" pitchFamily="34" charset="-120"/>
              </a:rPr>
              <a:t>体现了多元一体的民族格局，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有利于铸牢中华民族共同体意识</a:t>
            </a:r>
            <a:r>
              <a:rPr lang="en-US" altLang="zh-CN" sz="2000" b="0" i="0" dirty="0">
                <a:solidFill>
                  <a:srgbClr val="000000"/>
                </a:solidFill>
                <a:latin typeface="微软雅黑" pitchFamily="34" charset="0"/>
                <a:ea typeface="微软雅黑" pitchFamily="34" charset="-122"/>
                <a:cs typeface="微软雅黑" pitchFamily="34" charset="-120"/>
              </a:rPr>
              <a:t>，这意味着中华民族是我国所有民族凝聚形成的命运共同体</a:t>
            </a:r>
            <a:r>
              <a:rPr lang="en-US" altLang="zh-CN" sz="2000" b="0" i="0">
                <a:solidFill>
                  <a:srgbClr val="000000"/>
                </a:solidFill>
                <a:latin typeface="微软雅黑" pitchFamily="34" charset="0"/>
                <a:ea typeface="微软雅黑" pitchFamily="34" charset="-122"/>
                <a:cs typeface="微软雅黑" pitchFamily="34" charset="-120"/>
              </a:rPr>
              <a:t>，①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正确；我国各民族的分布格局呈现“大杂居、小聚居、交错居住”的特点，③错误</a:t>
            </a:r>
            <a:r>
              <a:rPr lang="en-US" altLang="zh-CN" sz="2000" b="0" i="0">
                <a:solidFill>
                  <a:srgbClr val="000000"/>
                </a:solidFill>
                <a:latin typeface="微软雅黑" pitchFamily="34" charset="0"/>
                <a:ea typeface="微软雅黑" pitchFamily="34" charset="-122"/>
                <a:cs typeface="微软雅黑" pitchFamily="34" charset="-120"/>
              </a:rPr>
              <a:t>；材料强调</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我国民族格局多元一体</a:t>
            </a:r>
            <a:r>
              <a:rPr lang="en-US" altLang="zh-CN" sz="2000" b="0" i="0" dirty="0">
                <a:solidFill>
                  <a:srgbClr val="000000"/>
                </a:solidFill>
                <a:latin typeface="微软雅黑" pitchFamily="34" charset="0"/>
                <a:ea typeface="微软雅黑" pitchFamily="34" charset="-122"/>
                <a:cs typeface="微软雅黑" pitchFamily="34" charset="-120"/>
              </a:rPr>
              <a:t>，未涉及我国民族自治地方的划分，④排除。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C_3_BD.28_1#4535e5c62?pid=c52201bb7&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dirty="0">
                <a:solidFill>
                  <a:srgbClr val="000000"/>
                </a:solidFill>
                <a:latin typeface="仿宋" pitchFamily="34" charset="0"/>
                <a:ea typeface="仿宋" pitchFamily="34" charset="-122"/>
                <a:cs typeface="仿宋" pitchFamily="34" charset="-120"/>
              </a:rPr>
              <a:t>[陕西咸阳实验中学2024段考]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某镇采取“6+X”议事协商模式。“6”为固定成员</a:t>
            </a:r>
            <a:r>
              <a:rPr lang="en-US" altLang="zh-CN" sz="2000" b="0" i="0">
                <a:solidFill>
                  <a:srgbClr val="000000"/>
                </a:solidFill>
                <a:latin typeface="微软雅黑" pitchFamily="34" charset="0"/>
                <a:ea typeface="微软雅黑" pitchFamily="34" charset="-122"/>
                <a:cs typeface="微软雅黑" pitchFamily="34" charset="-120"/>
              </a:rPr>
              <a:t>，即社区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两委”成员、居监会成员、党员代表、居民代表、社会组织代表、妇女代表；“X</a:t>
            </a:r>
            <a:r>
              <a:rPr lang="en-US" altLang="zh-CN" sz="2000" b="0" i="0">
                <a:solidFill>
                  <a:srgbClr val="000000"/>
                </a:solidFill>
                <a:latin typeface="微软雅黑" pitchFamily="34" charset="0"/>
                <a:ea typeface="微软雅黑" pitchFamily="34" charset="-122"/>
                <a:cs typeface="微软雅黑" pitchFamily="34" charset="-120"/>
              </a:rPr>
              <a:t>”为非固定</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成员</a:t>
            </a:r>
            <a:r>
              <a:rPr lang="en-US" altLang="zh-CN" sz="2000" b="0" i="0" dirty="0">
                <a:solidFill>
                  <a:srgbClr val="000000"/>
                </a:solidFill>
                <a:latin typeface="微软雅黑" pitchFamily="34" charset="0"/>
                <a:ea typeface="微软雅黑" pitchFamily="34" charset="-122"/>
                <a:cs typeface="微软雅黑" pitchFamily="34" charset="-120"/>
              </a:rPr>
              <a:t>，即根据议题需要，邀请利益相关方、职能部门等主体参加。</a:t>
            </a:r>
            <a:r>
              <a:rPr lang="en-US" altLang="zh-CN" sz="2000" b="0" i="0">
                <a:solidFill>
                  <a:srgbClr val="000000"/>
                </a:solidFill>
                <a:latin typeface="微软雅黑" pitchFamily="34" charset="0"/>
                <a:ea typeface="微软雅黑" pitchFamily="34" charset="-122"/>
                <a:cs typeface="微软雅黑" pitchFamily="34" charset="-120"/>
              </a:rPr>
              <a:t>该议事协商模式(</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3_AN.29_1#4535e5c62.bracket?pid=c52201bb7&amp;color=0,0,0&amp;vpa=10&amp;vtp=1"/>
          <p:cNvSpPr/>
          <p:nvPr/>
        </p:nvSpPr>
        <p:spPr>
          <a:xfrm>
            <a:off x="10066401" y="18673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3_BD.28_2#4535e5c62?pid=c52201bb7&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①利于提高居民决策的民主性和科学性</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说明事务皆由全体居民直接讨论决定</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③能够凝聚各方面的力量推进基层治理</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丰富了该镇基层群众自治的组织形式</a:t>
            </a:r>
            <a:endParaRPr lang="en-US" altLang="zh-CN" sz="2000" dirty="0"/>
          </a:p>
        </p:txBody>
      </p:sp>
      <p:sp>
        <p:nvSpPr>
          <p:cNvPr id="5" name="QC_3_BD.28_3#4535e5c62.choices?pid=c52201bb7&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C_3_AS.30_1#4535e5c62?vop=1&amp;pid=c52201bb7&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本题考查民主协商。该议事协商模式有6类固定成员与非固定成员共同参与</a:t>
            </a:r>
            <a:r>
              <a:rPr lang="en-US" altLang="zh-CN" sz="2000" b="0" i="0">
                <a:solidFill>
                  <a:srgbClr val="000000"/>
                </a:solidFill>
                <a:latin typeface="微软雅黑" pitchFamily="34" charset="0"/>
                <a:ea typeface="微软雅黑" pitchFamily="34" charset="-122"/>
                <a:cs typeface="微软雅黑" pitchFamily="34" charset="-120"/>
              </a:rPr>
              <a:t>，有利于提高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居民决策的民主性和科学性</a:t>
            </a:r>
            <a:r>
              <a:rPr lang="en-US" altLang="zh-CN" sz="2000" b="0" i="0" dirty="0">
                <a:solidFill>
                  <a:srgbClr val="000000"/>
                </a:solidFill>
                <a:latin typeface="微软雅黑" pitchFamily="34" charset="0"/>
                <a:ea typeface="微软雅黑" pitchFamily="34" charset="-122"/>
                <a:cs typeface="微软雅黑" pitchFamily="34" charset="-120"/>
              </a:rPr>
              <a:t>，能够凝聚各方面的力量推进基层治理，①③正确；在城市</a:t>
            </a:r>
            <a:r>
              <a:rPr lang="en-US" altLang="zh-CN" sz="2000" b="0" i="0">
                <a:solidFill>
                  <a:srgbClr val="000000"/>
                </a:solidFill>
                <a:latin typeface="微软雅黑" pitchFamily="34" charset="0"/>
                <a:ea typeface="微软雅黑" pitchFamily="34" charset="-122"/>
                <a:cs typeface="微软雅黑" pitchFamily="34" charset="-120"/>
              </a:rPr>
              <a:t>，社区公</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共事务的民主决策通过召开居民会议进行</a:t>
            </a:r>
            <a:r>
              <a:rPr lang="en-US" altLang="zh-CN" sz="2000" b="0" i="0" dirty="0">
                <a:solidFill>
                  <a:srgbClr val="000000"/>
                </a:solidFill>
                <a:latin typeface="微软雅黑" pitchFamily="34" charset="0"/>
                <a:ea typeface="微软雅黑" pitchFamily="34" charset="-122"/>
                <a:cs typeface="微软雅黑" pitchFamily="34" charset="-120"/>
              </a:rPr>
              <a:t>，并非皆由全体居民直接讨论决定，②排除</a:t>
            </a:r>
            <a:r>
              <a:rPr lang="en-US" altLang="zh-CN" sz="2000" b="0" i="0">
                <a:solidFill>
                  <a:srgbClr val="000000"/>
                </a:solidFill>
                <a:latin typeface="微软雅黑" pitchFamily="34" charset="0"/>
                <a:ea typeface="微软雅黑" pitchFamily="34" charset="-122"/>
                <a:cs typeface="微软雅黑" pitchFamily="34" charset="-120"/>
              </a:rPr>
              <a:t>；该议事协</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商模式丰富了居民自治的活动模式</a:t>
            </a:r>
            <a:r>
              <a:rPr lang="en-US" altLang="zh-CN" sz="2000" b="0" i="0" dirty="0">
                <a:solidFill>
                  <a:srgbClr val="000000"/>
                </a:solidFill>
                <a:latin typeface="微软雅黑" pitchFamily="34" charset="0"/>
                <a:ea typeface="微软雅黑" pitchFamily="34" charset="-122"/>
                <a:cs typeface="微软雅黑" pitchFamily="34" charset="-120"/>
              </a:rPr>
              <a:t>，并未丰富该镇基层群众自治的组织形式，④排除。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C_3_BD.31_1#5b8ee7965?pid=c52201bb7&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11.</a:t>
            </a:r>
            <a:r>
              <a:rPr lang="en-US" altLang="zh-CN" sz="2000" b="0" i="0" dirty="0">
                <a:solidFill>
                  <a:srgbClr val="000000"/>
                </a:solidFill>
                <a:latin typeface="仿宋" pitchFamily="34" charset="0"/>
                <a:ea typeface="仿宋" pitchFamily="34" charset="-122"/>
                <a:cs typeface="仿宋" pitchFamily="34" charset="-120"/>
              </a:rPr>
              <a:t>[河南开封杞县高中2025高一月考]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涉农民工工资案件一直是法院重点关注的民生案件</a:t>
            </a:r>
            <a:r>
              <a:rPr lang="en-US" altLang="zh-CN" sz="2000" b="0" i="0">
                <a:solidFill>
                  <a:srgbClr val="000000"/>
                </a:solidFill>
                <a:latin typeface="微软雅黑" pitchFamily="34" charset="0"/>
                <a:ea typeface="微软雅黑" pitchFamily="34" charset="-122"/>
                <a:cs typeface="微软雅黑" pitchFamily="34" charset="-120"/>
              </a:rPr>
              <a:t>，2025</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年春节前</a:t>
            </a:r>
            <a:r>
              <a:rPr lang="en-US" altLang="zh-CN" sz="2000" b="0" i="0" dirty="0">
                <a:solidFill>
                  <a:srgbClr val="000000"/>
                </a:solidFill>
                <a:latin typeface="微软雅黑" pitchFamily="34" charset="0"/>
                <a:ea typeface="微软雅黑" pitchFamily="34" charset="-122"/>
                <a:cs typeface="微软雅黑" pitchFamily="34" charset="-120"/>
              </a:rPr>
              <a:t>，S区人民法院认真落实《保障农民工工资支付条例》（简称《条例</a:t>
            </a:r>
            <a:r>
              <a:rPr lang="en-US" altLang="zh-CN" sz="2000" b="0" i="0">
                <a:solidFill>
                  <a:srgbClr val="000000"/>
                </a:solidFill>
                <a:latin typeface="微软雅黑" pitchFamily="34" charset="0"/>
                <a:ea typeface="微软雅黑" pitchFamily="34" charset="-122"/>
                <a:cs typeface="微软雅黑" pitchFamily="34" charset="-120"/>
              </a:rPr>
              <a:t>》），高效执结一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起劳务合同纠纷案件</a:t>
            </a:r>
            <a:r>
              <a:rPr lang="en-US" altLang="zh-CN" sz="2000" b="0" i="0" dirty="0">
                <a:solidFill>
                  <a:srgbClr val="000000"/>
                </a:solidFill>
                <a:latin typeface="微软雅黑" pitchFamily="34" charset="0"/>
                <a:ea typeface="微软雅黑" pitchFamily="34" charset="-122"/>
                <a:cs typeface="微软雅黑" pitchFamily="34" charset="-120"/>
              </a:rPr>
              <a:t>，支持了农民工的诉讼请求。为65名农民工追回拖欠工资90余万元</a:t>
            </a:r>
            <a:r>
              <a:rPr lang="en-US" altLang="zh-CN" sz="2000" b="0" i="0">
                <a:solidFill>
                  <a:srgbClr val="000000"/>
                </a:solidFill>
                <a:latin typeface="微软雅黑" pitchFamily="34" charset="0"/>
                <a:ea typeface="微软雅黑" pitchFamily="34" charset="-122"/>
                <a:cs typeface="微软雅黑" pitchFamily="34" charset="-120"/>
              </a:rPr>
              <a:t>，切实</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维护了农民工合法权益</a:t>
            </a:r>
            <a:r>
              <a:rPr lang="en-US" altLang="zh-CN" sz="2000" b="0" i="0" dirty="0">
                <a:solidFill>
                  <a:srgbClr val="000000"/>
                </a:solidFill>
                <a:latin typeface="微软雅黑" pitchFamily="34" charset="0"/>
                <a:ea typeface="微软雅黑" pitchFamily="34" charset="-122"/>
                <a:cs typeface="微软雅黑" pitchFamily="34" charset="-120"/>
              </a:rPr>
              <a:t>。S</a:t>
            </a:r>
            <a:r>
              <a:rPr lang="en-US" altLang="zh-CN" sz="2000" b="0" i="0">
                <a:solidFill>
                  <a:srgbClr val="000000"/>
                </a:solidFill>
                <a:latin typeface="微软雅黑" pitchFamily="34" charset="0"/>
                <a:ea typeface="微软雅黑" pitchFamily="34" charset="-122"/>
                <a:cs typeface="微软雅黑" pitchFamily="34" charset="-120"/>
              </a:rPr>
              <a:t>区人民法院支持农民工依法追索工资体现了(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3_AN.32_1#5b8ee7965.bracket?pid=c52201bb7&amp;color=0,0,0&amp;vpa=11&amp;vtp=1"/>
          <p:cNvSpPr/>
          <p:nvPr/>
        </p:nvSpPr>
        <p:spPr>
          <a:xfrm>
            <a:off x="8688451" y="23245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3_BD.31_2#5b8ee7965?pid=c52201bb7&amp;color=0,0,0&amp;vtp=1&amp;bbb=1"/>
          <p:cNvSpPr/>
          <p:nvPr/>
        </p:nvSpPr>
        <p:spPr>
          <a:xfrm>
            <a:off x="722376" y="2791274"/>
            <a:ext cx="10753344" cy="1326134"/>
          </a:xfrm>
          <a:prstGeom prst="rect">
            <a:avLst/>
          </a:prstGeom>
          <a:noFill/>
          <a:ln/>
        </p:spPr>
        <p:txBody>
          <a:bodyPr wrap="none" lIns="0" tIns="0" rIns="0" bIns="0" rtlCol="0" anchor="t"/>
          <a:lstStyle/>
          <a:p>
            <a:pPr latinLnBrk="1">
              <a:lnSpc>
                <a:spcPts val="3600"/>
              </a:lnSpc>
              <a:tabLst>
                <a:tab pos="5458557" algn="l"/>
              </a:tabLst>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法是解决社会矛盾的重要依据</a:t>
            </a:r>
            <a:r>
              <a:rPr lang="en-US" altLang="zh-CN" sz="2000" b="0" i="0" spc="-10300" dirty="0">
                <a:solidFill>
                  <a:srgbClr val="000000"/>
                </a:solidFill>
                <a:latin typeface="SimSun" pitchFamily="34" charset="0"/>
                <a:ea typeface="SimSun" pitchFamily="34" charset="-122"/>
                <a:cs typeface="SimSun" pitchFamily="34" charset="-120"/>
              </a:rPr>
              <a:t>	</a:t>
            </a:r>
          </a:p>
          <a:p>
            <a:pPr latinLnBrk="1">
              <a:lnSpc>
                <a:spcPts val="3600"/>
              </a:lnSpc>
              <a:tabLst>
                <a:tab pos="5458557" algn="l"/>
              </a:tabLst>
            </a:pPr>
            <a:r>
              <a:rPr lang="en-US" altLang="zh-CN" sz="2000" b="0" i="0" dirty="0">
                <a:solidFill>
                  <a:srgbClr val="000000"/>
                </a:solidFill>
                <a:latin typeface="微软雅黑" pitchFamily="34" charset="0"/>
                <a:ea typeface="微软雅黑" pitchFamily="34" charset="-122"/>
                <a:cs typeface="微软雅黑" pitchFamily="34" charset="-120"/>
              </a:rPr>
              <a:t>②</a:t>
            </a:r>
            <a:r>
              <a:rPr lang="en-US" altLang="zh-CN" sz="2000" b="0" i="0" dirty="0" err="1">
                <a:solidFill>
                  <a:srgbClr val="000000"/>
                </a:solidFill>
                <a:latin typeface="微软雅黑" pitchFamily="34" charset="0"/>
                <a:ea typeface="微软雅黑" pitchFamily="34" charset="-122"/>
                <a:cs typeface="微软雅黑" pitchFamily="34" charset="-120"/>
              </a:rPr>
              <a:t>法在国家治理中具有社会职能</a:t>
            </a:r>
            <a:endParaRPr lang="en-US" altLang="zh-CN" sz="2000" dirty="0"/>
          </a:p>
          <a:p>
            <a:pPr latinLnBrk="1">
              <a:lnSpc>
                <a:spcPts val="3700"/>
              </a:lnSpc>
              <a:tabLst>
                <a:tab pos="5458557" algn="l"/>
              </a:tabLst>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条例》是农民工依法维权的唯一依据</a:t>
            </a:r>
            <a:endParaRPr lang="en-US" altLang="zh-CN" sz="2000" dirty="0"/>
          </a:p>
          <a:p>
            <a:pPr latinLnBrk="1">
              <a:lnSpc>
                <a:spcPts val="3500"/>
              </a:lnSpc>
              <a:tabLst>
                <a:tab pos="5458557" algn="l"/>
              </a:tabLst>
            </a:pPr>
            <a:r>
              <a:rPr lang="en-US" altLang="zh-CN" sz="2000" b="0" i="0" dirty="0">
                <a:solidFill>
                  <a:srgbClr val="000000"/>
                </a:solidFill>
                <a:latin typeface="微软雅黑" pitchFamily="34" charset="0"/>
                <a:ea typeface="微软雅黑" pitchFamily="34" charset="-122"/>
                <a:cs typeface="微软雅黑" pitchFamily="34" charset="-120"/>
              </a:rPr>
              <a:t>④公平正义是社会主义法律的基本属性</a:t>
            </a:r>
            <a:endParaRPr lang="en-US" altLang="zh-CN" sz="2000" dirty="0"/>
          </a:p>
        </p:txBody>
      </p:sp>
      <p:sp>
        <p:nvSpPr>
          <p:cNvPr id="5" name="QC_3_BD.31_3#5b8ee7965.choices?pid=c52201bb7&amp;color=0,0,0&amp;vtp=1&amp;bbb=1"/>
          <p:cNvSpPr/>
          <p:nvPr/>
        </p:nvSpPr>
        <p:spPr>
          <a:xfrm>
            <a:off x="722376" y="472365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C_3_AS.33_1#5b8ee7965?vop=1&amp;pid=c52201bb7&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本题考查法的本质和职能。法院依据《保障农民工工资支付条例》支持农民工维权</a:t>
            </a:r>
            <a:r>
              <a:rPr lang="en-US" altLang="zh-CN" sz="2000" b="0" i="0">
                <a:solidFill>
                  <a:srgbClr val="000000"/>
                </a:solidFill>
                <a:latin typeface="微软雅黑" pitchFamily="34" charset="0"/>
                <a:ea typeface="微软雅黑" pitchFamily="34" charset="-122"/>
                <a:cs typeface="微软雅黑" pitchFamily="34" charset="-120"/>
              </a:rPr>
              <a:t>，说明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法是解决社会矛盾的重要依据</a:t>
            </a:r>
            <a:r>
              <a:rPr lang="en-US" altLang="zh-CN" sz="2000" b="0" i="0" dirty="0">
                <a:solidFill>
                  <a:srgbClr val="000000"/>
                </a:solidFill>
                <a:latin typeface="微软雅黑" pitchFamily="34" charset="0"/>
                <a:ea typeface="微软雅黑" pitchFamily="34" charset="-122"/>
                <a:cs typeface="微软雅黑" pitchFamily="34" charset="-120"/>
              </a:rPr>
              <a:t>，①正确；法院高效执结涉农民工工资案件，</a:t>
            </a:r>
            <a:r>
              <a:rPr lang="en-US" altLang="zh-CN" sz="2000" b="0" i="0">
                <a:solidFill>
                  <a:srgbClr val="000000"/>
                </a:solidFill>
                <a:latin typeface="微软雅黑" pitchFamily="34" charset="0"/>
                <a:ea typeface="微软雅黑" pitchFamily="34" charset="-122"/>
                <a:cs typeface="微软雅黑" pitchFamily="34" charset="-120"/>
              </a:rPr>
              <a:t>维护农民工合法权益，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体现法在国家治理中具有社会职能</a:t>
            </a:r>
            <a:r>
              <a:rPr lang="en-US" altLang="zh-CN" sz="2000" b="0" i="0" dirty="0">
                <a:solidFill>
                  <a:srgbClr val="000000"/>
                </a:solidFill>
                <a:latin typeface="微软雅黑" pitchFamily="34" charset="0"/>
                <a:ea typeface="微软雅黑" pitchFamily="34" charset="-122"/>
                <a:cs typeface="微软雅黑" pitchFamily="34" charset="-120"/>
              </a:rPr>
              <a:t>，②正确；《条例》是农民工依法维权的重要依据</a:t>
            </a:r>
            <a:r>
              <a:rPr lang="en-US" altLang="zh-CN" sz="2000" b="0" i="0">
                <a:solidFill>
                  <a:srgbClr val="000000"/>
                </a:solidFill>
                <a:latin typeface="微软雅黑" pitchFamily="34" charset="0"/>
                <a:ea typeface="微软雅黑" pitchFamily="34" charset="-122"/>
                <a:cs typeface="微软雅黑" pitchFamily="34" charset="-120"/>
              </a:rPr>
              <a:t>，但不是唯</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一依据</a:t>
            </a:r>
            <a:r>
              <a:rPr lang="en-US" altLang="zh-CN" sz="2000" b="0" i="0" dirty="0">
                <a:solidFill>
                  <a:srgbClr val="000000"/>
                </a:solidFill>
                <a:latin typeface="微软雅黑" pitchFamily="34" charset="0"/>
                <a:ea typeface="微软雅黑" pitchFamily="34" charset="-122"/>
                <a:cs typeface="微软雅黑" pitchFamily="34" charset="-120"/>
              </a:rPr>
              <a:t>，③排除；平等是社会主义法律的基本属性，④排除。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pic>
        <p:nvPicPr>
          <p:cNvPr id="2" name="QC_3_BD.34_1#73a8e41b8?htil=1&amp;pid=c52201bb7&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059974" y="1054296"/>
            <a:ext cx="2386584" cy="28072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3_BD.34_2#73a8e41b8?htil=1&amp;pid=c52201bb7&amp;color=0,0,0&amp;vtp=1&amp;bt=1&amp;bbb=1&amp;hb=1&amp;hs=1"/>
          <p:cNvSpPr/>
          <p:nvPr/>
        </p:nvSpPr>
        <p:spPr>
          <a:xfrm>
            <a:off x="722376" y="972000"/>
            <a:ext cx="8229600" cy="13134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12.</a:t>
            </a:r>
            <a:r>
              <a:rPr lang="en-US" altLang="zh-CN" sz="2000" b="0" i="0" dirty="0">
                <a:solidFill>
                  <a:srgbClr val="000000"/>
                </a:solidFill>
                <a:latin typeface="仿宋" pitchFamily="34" charset="0"/>
                <a:ea typeface="仿宋" pitchFamily="34" charset="-122"/>
                <a:cs typeface="仿宋" pitchFamily="34" charset="-120"/>
              </a:rPr>
              <a:t>[安徽部分学校2025高一联考]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新中国成立以来</a:t>
            </a:r>
            <a:r>
              <a:rPr lang="en-US" altLang="zh-CN" sz="2000" b="0" i="0">
                <a:solidFill>
                  <a:srgbClr val="000000"/>
                </a:solidFill>
                <a:latin typeface="微软雅黑" pitchFamily="34" charset="0"/>
                <a:ea typeface="微软雅黑" pitchFamily="34" charset="-122"/>
                <a:cs typeface="微软雅黑" pitchFamily="34" charset="-120"/>
              </a:rPr>
              <a:t>，人民陪审员在波澜壮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阔的中国司法实践中发挥着重要作用</a:t>
            </a:r>
            <a:r>
              <a:rPr lang="en-US" altLang="zh-CN" sz="2000" b="0" i="0" dirty="0">
                <a:solidFill>
                  <a:srgbClr val="000000"/>
                </a:solidFill>
                <a:latin typeface="微软雅黑" pitchFamily="34" charset="0"/>
                <a:ea typeface="微软雅黑" pitchFamily="34" charset="-122"/>
                <a:cs typeface="微软雅黑" pitchFamily="34" charset="-120"/>
              </a:rPr>
              <a:t>。下图是</a:t>
            </a:r>
            <a:r>
              <a:rPr lang="en-US" altLang="zh-CN" sz="2000" b="0" i="0">
                <a:solidFill>
                  <a:srgbClr val="000000"/>
                </a:solidFill>
                <a:latin typeface="微软雅黑" pitchFamily="34" charset="0"/>
                <a:ea typeface="微软雅黑" pitchFamily="34" charset="-122"/>
                <a:cs typeface="微软雅黑" pitchFamily="34" charset="-120"/>
              </a:rPr>
              <a:t>“人民陪审员参审电竞酒店</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违法向未成年人提供上网服务公益诉讼案</a:t>
            </a:r>
            <a:r>
              <a:rPr lang="en-US" altLang="zh-CN" sz="2000" b="0" i="0" dirty="0">
                <a:solidFill>
                  <a:srgbClr val="000000"/>
                </a:solidFill>
                <a:latin typeface="微软雅黑" pitchFamily="34" charset="0"/>
                <a:ea typeface="微软雅黑" pitchFamily="34" charset="-122"/>
                <a:cs typeface="微软雅黑" pitchFamily="34" charset="-120"/>
              </a:rPr>
              <a:t>”的流程概要。</a:t>
            </a:r>
            <a:endParaRPr lang="en-US" altLang="zh-CN" sz="2000" dirty="0"/>
          </a:p>
        </p:txBody>
      </p:sp>
      <p:sp>
        <p:nvSpPr>
          <p:cNvPr id="4" name="QC_3_BD.34_3#73a8e41b8?htil=1&amp;pid=c52201bb7&amp;color=0,0,0&amp;vtp=1&amp;bbb=1&amp;hs=1"/>
          <p:cNvSpPr/>
          <p:nvPr/>
        </p:nvSpPr>
        <p:spPr>
          <a:xfrm>
            <a:off x="722376" y="2338012"/>
            <a:ext cx="8229600" cy="405003"/>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由图可知</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endParaRPr lang="en-US" altLang="zh-CN" sz="2000" dirty="0"/>
          </a:p>
        </p:txBody>
      </p:sp>
      <p:sp>
        <p:nvSpPr>
          <p:cNvPr id="5" name="QC_3_AN.35_1#73a8e41b8.bracket?pid=c52201bb7&amp;color=0,0,0&amp;vpa=12&amp;vtp=1"/>
          <p:cNvSpPr/>
          <p:nvPr/>
        </p:nvSpPr>
        <p:spPr>
          <a:xfrm>
            <a:off x="2065401" y="2338012"/>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3_BD.34_4#73a8e41b8?htil=1&amp;pid=c52201bb7&amp;color=0,0,0&amp;vtp=1&amp;bbb=1&amp;hs=1"/>
          <p:cNvSpPr/>
          <p:nvPr/>
        </p:nvSpPr>
        <p:spPr>
          <a:xfrm>
            <a:off x="722376" y="2800800"/>
            <a:ext cx="8229600"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①人民陪审员主动深入基层以案释法是我国社会主义法治最根本的保证</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司法审判中引入人民陪审员是全过程人民民主在司法领域的重要体现</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人民陪审员制度有利于保障群众对审判工作的知情权、参与权和监督权</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人民陪审员和法官依法共同行使审判权，利于更好维护公民合法权益</a:t>
            </a:r>
            <a:endParaRPr lang="en-US" altLang="zh-CN" sz="2000" dirty="0"/>
          </a:p>
        </p:txBody>
      </p:sp>
      <p:sp>
        <p:nvSpPr>
          <p:cNvPr id="7" name="QC_3_BD.34_5#73a8e41b8.choices?htil=1&amp;pid=c52201bb7&amp;color=0,0,0&amp;vtp=1&amp;bbb=1&amp;hs=1"/>
          <p:cNvSpPr/>
          <p:nvPr/>
        </p:nvSpPr>
        <p:spPr>
          <a:xfrm>
            <a:off x="722376" y="4636712"/>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C_3_AS.36_1#73a8e41b8?vop=1&amp;pid=c52201bb7&amp;color=0,0,0&amp;vtp=1&amp;bt=1&amp;bbb=1&amp;hb=1"/>
          <p:cNvSpPr/>
          <p:nvPr/>
        </p:nvSpPr>
        <p:spPr>
          <a:xfrm>
            <a:off x="722376" y="972000"/>
            <a:ext cx="10753344" cy="4069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本题考查全面推进依法治国。在司法审判中引入人民陪审员，人民陪审员来自学校、</a:t>
            </a:r>
            <a:r>
              <a:rPr lang="en-US" altLang="zh-CN" sz="2000" b="0" i="0">
                <a:solidFill>
                  <a:srgbClr val="000000"/>
                </a:solidFill>
                <a:latin typeface="微软雅黑" pitchFamily="34" charset="0"/>
                <a:ea typeface="微软雅黑" pitchFamily="34" charset="-122"/>
                <a:cs typeface="微软雅黑" pitchFamily="34" charset="-120"/>
              </a:rPr>
              <a:t>妇联、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卫生执法等单位和基层社区</a:t>
            </a:r>
            <a:r>
              <a:rPr lang="en-US" altLang="zh-CN" sz="2000" b="0" i="0" dirty="0">
                <a:solidFill>
                  <a:srgbClr val="000000"/>
                </a:solidFill>
                <a:latin typeface="微软雅黑" pitchFamily="34" charset="0"/>
                <a:ea typeface="微软雅黑" pitchFamily="34" charset="-122"/>
                <a:cs typeface="微软雅黑" pitchFamily="34" charset="-120"/>
              </a:rPr>
              <a:t>，他们能够参与到案件的审理过程，从开庭前查阅卷宗、</a:t>
            </a:r>
            <a:r>
              <a:rPr lang="en-US" altLang="zh-CN" sz="2000" b="0" i="0">
                <a:solidFill>
                  <a:srgbClr val="000000"/>
                </a:solidFill>
                <a:latin typeface="微软雅黑" pitchFamily="34" charset="0"/>
                <a:ea typeface="微软雅黑" pitchFamily="34" charset="-122"/>
                <a:cs typeface="微软雅黑" pitchFamily="34" charset="-120"/>
              </a:rPr>
              <a:t>研究案情，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到庭审中积极发问</a:t>
            </a:r>
            <a:r>
              <a:rPr lang="en-US" altLang="zh-CN" sz="2000" b="0" i="0" dirty="0">
                <a:solidFill>
                  <a:srgbClr val="000000"/>
                </a:solidFill>
                <a:latin typeface="微软雅黑" pitchFamily="34" charset="0"/>
                <a:ea typeface="微软雅黑" pitchFamily="34" charset="-122"/>
                <a:cs typeface="微软雅黑" pitchFamily="34" charset="-120"/>
              </a:rPr>
              <a:t>，再到合议时反映社会公众态度评价</a:t>
            </a:r>
            <a:r>
              <a:rPr lang="en-US" altLang="zh-CN" sz="2000" b="0" i="0">
                <a:solidFill>
                  <a:srgbClr val="000000"/>
                </a:solidFill>
                <a:latin typeface="微软雅黑" pitchFamily="34" charset="0"/>
                <a:ea typeface="微软雅黑" pitchFamily="34" charset="-122"/>
                <a:cs typeface="微软雅黑" pitchFamily="34" charset="-120"/>
              </a:rPr>
              <a:t>，这充分体现了人民能够参与到司法过程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a:t>
            </a:r>
            <a:r>
              <a:rPr lang="en-US" altLang="zh-CN" sz="2000" b="0" i="0" dirty="0">
                <a:solidFill>
                  <a:srgbClr val="000000"/>
                </a:solidFill>
                <a:latin typeface="微软雅黑" pitchFamily="34" charset="0"/>
                <a:ea typeface="微软雅黑" pitchFamily="34" charset="-122"/>
                <a:cs typeface="微软雅黑" pitchFamily="34" charset="-120"/>
              </a:rPr>
              <a:t>，是全过程人民民主在司法领域的重要体现，②正确。</a:t>
            </a:r>
            <a:r>
              <a:rPr lang="en-US" altLang="zh-CN" sz="2000" b="0" i="0">
                <a:solidFill>
                  <a:srgbClr val="000000"/>
                </a:solidFill>
                <a:latin typeface="微软雅黑" pitchFamily="34" charset="0"/>
                <a:ea typeface="微软雅黑" pitchFamily="34" charset="-122"/>
                <a:cs typeface="微软雅黑" pitchFamily="34" charset="-120"/>
              </a:rPr>
              <a:t>人民陪审员参与案件审理的各个环节，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通过他们的参与</a:t>
            </a:r>
            <a:r>
              <a:rPr lang="en-US" altLang="zh-CN" sz="2000" b="0" i="0" dirty="0">
                <a:solidFill>
                  <a:srgbClr val="000000"/>
                </a:solidFill>
                <a:latin typeface="微软雅黑" pitchFamily="34" charset="0"/>
                <a:ea typeface="微软雅黑" pitchFamily="34" charset="-122"/>
                <a:cs typeface="微软雅黑" pitchFamily="34" charset="-120"/>
              </a:rPr>
              <a:t>，保障了群众对审判工作有更多了解，</a:t>
            </a:r>
            <a:r>
              <a:rPr lang="en-US" altLang="zh-CN" sz="2000" b="0" i="0">
                <a:solidFill>
                  <a:srgbClr val="000000"/>
                </a:solidFill>
                <a:latin typeface="微软雅黑" pitchFamily="34" charset="0"/>
                <a:ea typeface="微软雅黑" pitchFamily="34" charset="-122"/>
                <a:cs typeface="微软雅黑" pitchFamily="34" charset="-120"/>
              </a:rPr>
              <a:t>也就是保障了群众对审判工作的知情权；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他们直接参与到案件审理中</a:t>
            </a:r>
            <a:r>
              <a:rPr lang="en-US" altLang="zh-CN" sz="2000" b="0" i="0" dirty="0">
                <a:solidFill>
                  <a:srgbClr val="000000"/>
                </a:solidFill>
                <a:latin typeface="微软雅黑" pitchFamily="34" charset="0"/>
                <a:ea typeface="微软雅黑" pitchFamily="34" charset="-122"/>
                <a:cs typeface="微软雅黑" pitchFamily="34" charset="-120"/>
              </a:rPr>
              <a:t>，体现了参与权；在整个过程中也对审判工作起到一定监督作用</a:t>
            </a:r>
            <a:r>
              <a:rPr lang="en-US" altLang="zh-CN" sz="2000" b="0" i="0">
                <a:solidFill>
                  <a:srgbClr val="000000"/>
                </a:solidFill>
                <a:latin typeface="微软雅黑" pitchFamily="34" charset="0"/>
                <a:ea typeface="微软雅黑" pitchFamily="34" charset="-122"/>
                <a:cs typeface="微软雅黑" pitchFamily="34" charset="-120"/>
              </a:rPr>
              <a:t>，所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以人民陪审员制度利于保障群众对审判工作的知情权</a:t>
            </a:r>
            <a:r>
              <a:rPr lang="en-US" altLang="zh-CN" sz="2000" b="0" i="0" dirty="0">
                <a:solidFill>
                  <a:srgbClr val="000000"/>
                </a:solidFill>
                <a:latin typeface="微软雅黑" pitchFamily="34" charset="0"/>
                <a:ea typeface="微软雅黑" pitchFamily="34" charset="-122"/>
                <a:cs typeface="微软雅黑" pitchFamily="34" charset="-120"/>
              </a:rPr>
              <a:t>、参与权和监督权，③正确</a:t>
            </a:r>
            <a:r>
              <a:rPr lang="en-US" altLang="zh-CN" sz="2000" b="0" i="0">
                <a:solidFill>
                  <a:srgbClr val="000000"/>
                </a:solidFill>
                <a:latin typeface="微软雅黑" pitchFamily="34" charset="0"/>
                <a:ea typeface="微软雅黑" pitchFamily="34" charset="-122"/>
                <a:cs typeface="微软雅黑" pitchFamily="34" charset="-120"/>
              </a:rPr>
              <a:t>。我国社会主义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法治最根本的保证是坚持中国共产党的领导</a:t>
            </a:r>
            <a:r>
              <a:rPr lang="en-US" altLang="zh-CN" sz="2000" b="0" i="0" dirty="0">
                <a:solidFill>
                  <a:srgbClr val="000000"/>
                </a:solidFill>
                <a:latin typeface="微软雅黑" pitchFamily="34" charset="0"/>
                <a:ea typeface="微软雅黑" pitchFamily="34" charset="-122"/>
                <a:cs typeface="微软雅黑" pitchFamily="34" charset="-120"/>
              </a:rPr>
              <a:t>，而不是人民陪审员主动深入基层以案释法，①</a:t>
            </a:r>
            <a:r>
              <a:rPr lang="en-US" altLang="zh-CN" sz="2000" b="0" i="0">
                <a:solidFill>
                  <a:srgbClr val="000000"/>
                </a:solidFill>
                <a:latin typeface="微软雅黑" pitchFamily="34" charset="0"/>
                <a:ea typeface="微软雅黑" pitchFamily="34" charset="-122"/>
                <a:cs typeface="微软雅黑" pitchFamily="34" charset="-120"/>
              </a:rPr>
              <a:t>排除。</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法院行使审判权</a:t>
            </a:r>
            <a:r>
              <a:rPr lang="en-US" altLang="zh-CN" sz="2000" b="0" i="0" dirty="0">
                <a:solidFill>
                  <a:srgbClr val="000000"/>
                </a:solidFill>
                <a:latin typeface="微软雅黑" pitchFamily="34" charset="0"/>
                <a:ea typeface="微软雅黑" pitchFamily="34" charset="-122"/>
                <a:cs typeface="微软雅黑" pitchFamily="34" charset="-120"/>
              </a:rPr>
              <a:t>，人民陪审员没有审判权，④排除。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3_BD.37_1#b7385261c?pid=c52201bb7&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13.</a:t>
            </a:r>
            <a:r>
              <a:rPr lang="en-US" altLang="zh-CN" sz="2000" b="0" i="0" dirty="0">
                <a:solidFill>
                  <a:srgbClr val="000000"/>
                </a:solidFill>
                <a:latin typeface="仿宋" pitchFamily="34" charset="0"/>
                <a:ea typeface="仿宋" pitchFamily="34" charset="-122"/>
                <a:cs typeface="仿宋" pitchFamily="34" charset="-120"/>
              </a:rPr>
              <a:t>[四川南充嘉陵一中2025高一期中]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“深小i”是深圳市政务服务和数据管理局打造的</a:t>
            </a:r>
            <a:r>
              <a:rPr lang="en-US" altLang="zh-CN" sz="2000" b="0" i="0">
                <a:solidFill>
                  <a:srgbClr val="000000"/>
                </a:solidFill>
                <a:latin typeface="微软雅黑" pitchFamily="34" charset="0"/>
                <a:ea typeface="微软雅黑" pitchFamily="34" charset="-122"/>
                <a:cs typeface="微软雅黑" pitchFamily="34" charset="-120"/>
              </a:rPr>
              <a:t>AI政务助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手</a:t>
            </a:r>
            <a:r>
              <a:rPr lang="en-US" altLang="zh-CN" sz="2000" b="0" i="0" dirty="0">
                <a:solidFill>
                  <a:srgbClr val="000000"/>
                </a:solidFill>
                <a:latin typeface="微软雅黑" pitchFamily="34" charset="0"/>
                <a:ea typeface="微软雅黑" pitchFamily="34" charset="-122"/>
                <a:cs typeface="微软雅黑" pitchFamily="34" charset="-120"/>
              </a:rPr>
              <a:t>，能够实现全市域、全领域、全智能的政策解答和办事指引。从企业服务到人才服务</a:t>
            </a:r>
            <a:r>
              <a:rPr lang="en-US" altLang="zh-CN" sz="2000" b="0" i="0">
                <a:solidFill>
                  <a:srgbClr val="000000"/>
                </a:solidFill>
                <a:latin typeface="微软雅黑" pitchFamily="34" charset="0"/>
                <a:ea typeface="微软雅黑" pitchFamily="34" charset="-122"/>
                <a:cs typeface="微软雅黑" pitchFamily="34" charset="-120"/>
              </a:rPr>
              <a:t>、从生产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相关到民生相关</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各种问题，“深小i”总能给出解答。“深小i”在政务办事领域</a:t>
            </a:r>
            <a:r>
              <a:rPr lang="en-US" altLang="zh-CN" sz="2000" b="0" i="0">
                <a:solidFill>
                  <a:srgbClr val="000000"/>
                </a:solidFill>
                <a:latin typeface="微软雅黑" pitchFamily="34" charset="0"/>
                <a:ea typeface="微软雅黑" pitchFamily="34" charset="-122"/>
                <a:cs typeface="微软雅黑" pitchFamily="34" charset="-120"/>
              </a:rPr>
              <a:t>，一次解答</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精准率接近</a:t>
            </a:r>
            <a:r>
              <a:rPr lang="en-US" altLang="zh-CN" sz="2000" b="0" i="0" dirty="0">
                <a:solidFill>
                  <a:srgbClr val="000000"/>
                </a:solidFill>
                <a:latin typeface="微软雅黑" pitchFamily="34" charset="0"/>
                <a:ea typeface="微软雅黑" pitchFamily="34" charset="-122"/>
                <a:cs typeface="微软雅黑" pitchFamily="34" charset="-120"/>
              </a:rPr>
              <a:t>90%。</a:t>
            </a:r>
            <a:r>
              <a:rPr lang="en-US" altLang="zh-CN" sz="2000" b="0" i="0">
                <a:solidFill>
                  <a:srgbClr val="000000"/>
                </a:solidFill>
                <a:latin typeface="微软雅黑" pitchFamily="34" charset="0"/>
                <a:ea typeface="微软雅黑" pitchFamily="34" charset="-122"/>
                <a:cs typeface="微软雅黑" pitchFamily="34" charset="-120"/>
              </a:rPr>
              <a:t>深圳市政务服务和数据管理局的上述举措(</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3_AN.38_1#b7385261c.bracket?pid=c52201bb7&amp;color=0,0,0&amp;vpa=13&amp;vtp=1"/>
          <p:cNvSpPr/>
          <p:nvPr/>
        </p:nvSpPr>
        <p:spPr>
          <a:xfrm>
            <a:off x="7542276"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3_BD.37_2#b7385261c?pid=c52201bb7&amp;color=0,0,0&amp;vtp=1&amp;bbb=1"/>
          <p:cNvSpPr/>
          <p:nvPr/>
        </p:nvSpPr>
        <p:spPr>
          <a:xfrm>
            <a:off x="722376" y="2791274"/>
            <a:ext cx="10753344" cy="1313053"/>
          </a:xfrm>
          <a:prstGeom prst="rect">
            <a:avLst/>
          </a:prstGeom>
          <a:noFill/>
          <a:ln/>
        </p:spPr>
        <p:txBody>
          <a:bodyPr wrap="none" lIns="0" tIns="0" rIns="0" bIns="0" rtlCol="0" anchor="t"/>
          <a:lstStyle/>
          <a:p>
            <a:pPr latinLnBrk="1">
              <a:lnSpc>
                <a:spcPts val="3600"/>
              </a:lnSpc>
              <a:tabLst>
                <a:tab pos="5356957" algn="l"/>
              </a:tabLst>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有利于政府依法执政，规范执法自由裁量权</a:t>
            </a:r>
            <a:endParaRPr lang="en-US" altLang="zh-CN" sz="2000" dirty="0"/>
          </a:p>
          <a:p>
            <a:pPr latinLnBrk="1">
              <a:lnSpc>
                <a:spcPts val="3700"/>
              </a:lnSpc>
              <a:tabLst>
                <a:tab pos="5356957" algn="l"/>
              </a:tabLst>
            </a:pPr>
            <a:r>
              <a:rPr lang="en-US" altLang="zh-CN" sz="2000" b="0" i="0" dirty="0">
                <a:solidFill>
                  <a:srgbClr val="000000"/>
                </a:solidFill>
                <a:latin typeface="微软雅黑" pitchFamily="34" charset="0"/>
                <a:ea typeface="微软雅黑" pitchFamily="34" charset="-122"/>
                <a:cs typeface="微软雅黑" pitchFamily="34" charset="-120"/>
              </a:rPr>
              <a:t>②运用数字技术赋能，提高了政务服务水平</a:t>
            </a:r>
            <a:endParaRPr lang="en-US" altLang="zh-CN" sz="2000" dirty="0"/>
          </a:p>
          <a:p>
            <a:pPr latinLnBrk="1">
              <a:lnSpc>
                <a:spcPts val="3400"/>
              </a:lnSpc>
              <a:tabLst>
                <a:tab pos="5356957" algn="l"/>
              </a:tabLst>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有利于打造智能高效、人民满意的政府</a:t>
            </a:r>
            <a:r>
              <a:rPr lang="en-US" altLang="zh-CN" sz="2000" b="0" i="0" spc="-10300" dirty="0">
                <a:solidFill>
                  <a:srgbClr val="000000"/>
                </a:solidFill>
                <a:latin typeface="SimSun" pitchFamily="34" charset="0"/>
                <a:ea typeface="SimSun" pitchFamily="34" charset="-122"/>
                <a:cs typeface="SimSun" pitchFamily="34" charset="-120"/>
              </a:rPr>
              <a:t>	</a:t>
            </a:r>
          </a:p>
          <a:p>
            <a:pPr latinLnBrk="1">
              <a:lnSpc>
                <a:spcPts val="3400"/>
              </a:lnSpc>
              <a:tabLst>
                <a:tab pos="5356957" algn="l"/>
              </a:tabLst>
            </a:pPr>
            <a:r>
              <a:rPr lang="en-US" altLang="zh-CN" sz="2000" b="0" i="0" dirty="0">
                <a:solidFill>
                  <a:srgbClr val="000000"/>
                </a:solidFill>
                <a:latin typeface="微软雅黑" pitchFamily="34" charset="0"/>
                <a:ea typeface="微软雅黑" pitchFamily="34" charset="-122"/>
                <a:cs typeface="微软雅黑" pitchFamily="34" charset="-120"/>
              </a:rPr>
              <a:t>④</a:t>
            </a:r>
            <a:r>
              <a:rPr lang="en-US" altLang="zh-CN" sz="2000" b="0" i="0" dirty="0" err="1">
                <a:solidFill>
                  <a:srgbClr val="000000"/>
                </a:solidFill>
                <a:latin typeface="微软雅黑" pitchFamily="34" charset="0"/>
                <a:ea typeface="微软雅黑" pitchFamily="34" charset="-122"/>
                <a:cs typeface="微软雅黑" pitchFamily="34" charset="-120"/>
              </a:rPr>
              <a:t>旨在规范政府权力的行使，建设法治政府</a:t>
            </a:r>
            <a:endParaRPr lang="en-US" altLang="zh-CN" sz="2000" dirty="0"/>
          </a:p>
        </p:txBody>
      </p:sp>
      <p:sp>
        <p:nvSpPr>
          <p:cNvPr id="5" name="QC_3_BD.37_3#b7385261c.choices?pid=c52201bb7&amp;color=0,0,0&amp;vtp=1&amp;bbb=1"/>
          <p:cNvSpPr/>
          <p:nvPr/>
        </p:nvSpPr>
        <p:spPr>
          <a:xfrm>
            <a:off x="719328" y="46458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P_2_BD#cc3b80bcd?pid=985f967b3&amp;color=0,0,0&amp;vtp=1&amp;bt=1&amp;bbb=1"/>
          <p:cNvSpPr/>
          <p:nvPr/>
        </p:nvSpPr>
        <p:spPr>
          <a:xfrm>
            <a:off x="722376" y="969264"/>
            <a:ext cx="10753344" cy="812800"/>
          </a:xfrm>
          <a:prstGeom prst="rect">
            <a:avLst/>
          </a:prstGeom>
          <a:noFill/>
          <a:ln/>
        </p:spPr>
        <p:txBody>
          <a:bodyPr wrap="none" lIns="0" tIns="0" rIns="0" bIns="0" rtlCol="0" anchor="t"/>
          <a:lstStyle/>
          <a:p>
            <a:pPr algn="r"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建议用时：75分钟</a:t>
            </a:r>
            <a:endParaRPr lang="en-US" altLang="zh-CN" sz="2000" dirty="0"/>
          </a:p>
        </p:txBody>
      </p:sp>
      <p:sp>
        <p:nvSpPr>
          <p:cNvPr id="3" name="QC_3_BD.1_1#ad7830db9?pid=c52201bb7&amp;color=0,0,0&amp;vtp=1&amp;bbb=1&amp;hb=1"/>
          <p:cNvSpPr/>
          <p:nvPr/>
        </p:nvSpPr>
        <p:spPr>
          <a:xfrm>
            <a:off x="722376" y="1423416"/>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[江苏南京2025高一调研]</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2025年春季学期，云南某校高三（1）班开展必修3第一课</a:t>
            </a:r>
            <a:r>
              <a:rPr lang="en-US" altLang="zh-CN" sz="2000" b="0" i="0">
                <a:solidFill>
                  <a:srgbClr val="000000"/>
                </a:solidFill>
                <a:latin typeface="微软雅黑" pitchFamily="34" charset="0"/>
                <a:ea typeface="微软雅黑" pitchFamily="34" charset="-122"/>
                <a:cs typeface="微软雅黑" pitchFamily="34" charset="-120"/>
              </a:rPr>
              <a:t>《历史和</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人民的选择</a:t>
            </a:r>
            <a:r>
              <a:rPr lang="en-US" altLang="zh-CN" sz="2000" b="0" i="0" dirty="0">
                <a:solidFill>
                  <a:srgbClr val="000000"/>
                </a:solidFill>
                <a:latin typeface="微软雅黑" pitchFamily="34" charset="0"/>
                <a:ea typeface="微软雅黑" pitchFamily="34" charset="-122"/>
                <a:cs typeface="微软雅黑" pitchFamily="34" charset="-120"/>
              </a:rPr>
              <a:t>》的研究性学习活动，李同学搜集到的资料如下表：</a:t>
            </a:r>
            <a:endParaRPr lang="en-US" altLang="zh-CN" sz="2000" dirty="0"/>
          </a:p>
        </p:txBody>
      </p:sp>
      <p:graphicFrame>
        <p:nvGraphicFramePr>
          <p:cNvPr id="4" name="QC_3_BD.1_2#ad7830db9?colgroup=15,25&amp;pid=c52201bb7&amp;color=0,0,0&amp;vtp=1&amp;bbb=1"/>
          <p:cNvGraphicFramePr>
            <a:graphicFrameLocks noGrp="1"/>
          </p:cNvGraphicFramePr>
          <p:nvPr>
            <p:extLst>
              <p:ext uri="{D42A27DB-BD31-4B8C-83A1-F6EECF244321}">
                <p14:modId xmlns:p14="http://schemas.microsoft.com/office/powerpoint/2010/main" val="345736267"/>
              </p:ext>
            </p:extLst>
          </p:nvPr>
        </p:nvGraphicFramePr>
        <p:xfrm>
          <a:off x="722376" y="2419350"/>
          <a:ext cx="10725912" cy="2123186"/>
        </p:xfrm>
        <a:graphic>
          <a:graphicData uri="http://schemas.openxmlformats.org/drawingml/2006/table">
            <a:tbl>
              <a:tblPr/>
              <a:tblGrid>
                <a:gridCol w="4078224">
                  <a:extLst>
                    <a:ext uri="{9D8B030D-6E8A-4147-A177-3AD203B41FA5}">
                      <a16:colId xmlns:a16="http://schemas.microsoft.com/office/drawing/2014/main" val="20000"/>
                    </a:ext>
                  </a:extLst>
                </a:gridCol>
                <a:gridCol w="6647688">
                  <a:extLst>
                    <a:ext uri="{9D8B030D-6E8A-4147-A177-3AD203B41FA5}">
                      <a16:colId xmlns:a16="http://schemas.microsoft.com/office/drawing/2014/main" val="20001"/>
                    </a:ext>
                  </a:extLst>
                </a:gridCol>
              </a:tblGrid>
              <a:tr h="417830">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选</a:t>
                      </a:r>
                      <a:r>
                        <a:rPr lang="en-US" altLang="zh-CN" sz="2000" b="1"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微软雅黑" pitchFamily="34" charset="0"/>
                          <a:ea typeface="微软雅黑" pitchFamily="34" charset="-122"/>
                          <a:cs typeface="微软雅黑" pitchFamily="34" charset="-120"/>
                        </a:rPr>
                        <a:t>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理</a:t>
                      </a:r>
                      <a:r>
                        <a:rPr lang="en-US" altLang="zh-CN" sz="2000" b="1"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微软雅黑" pitchFamily="34" charset="0"/>
                          <a:ea typeface="微软雅黑" pitchFamily="34" charset="-122"/>
                          <a:cs typeface="微软雅黑" pitchFamily="34" charset="-120"/>
                        </a:rPr>
                        <a:t>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选择了中国共产党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没有共产党</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就没有新中国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选择了马克思主义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中国人民选择马克思主义</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这是历史的必然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选择了社会主义道路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中国社会经济政治状况不允许走资本主义道路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选择了改革开放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没有改革开放</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就没有中国的今天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C_3_AS.39_1#b7385261c?vop=1&amp;pid=c52201bb7&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本题考查法治政府。“深小i”作为AI政务助手，能够实现全市域、全领域</a:t>
            </a:r>
            <a:r>
              <a:rPr lang="en-US" altLang="zh-CN" sz="2000" b="0" i="0">
                <a:solidFill>
                  <a:srgbClr val="000000"/>
                </a:solidFill>
                <a:latin typeface="微软雅黑" pitchFamily="34" charset="0"/>
                <a:ea typeface="微软雅黑" pitchFamily="34" charset="-122"/>
                <a:cs typeface="微软雅黑" pitchFamily="34" charset="-120"/>
              </a:rPr>
              <a:t>、全智能的政策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解答和办事指引</a:t>
            </a:r>
            <a:r>
              <a:rPr lang="en-US" altLang="zh-CN" sz="2000" b="0" i="0" dirty="0">
                <a:solidFill>
                  <a:srgbClr val="000000"/>
                </a:solidFill>
                <a:latin typeface="微软雅黑" pitchFamily="34" charset="0"/>
                <a:ea typeface="微软雅黑" pitchFamily="34" charset="-122"/>
                <a:cs typeface="微软雅黑" pitchFamily="34" charset="-120"/>
              </a:rPr>
              <a:t>，在政务办事领域，一次解答精准率接近90%，</a:t>
            </a:r>
            <a:r>
              <a:rPr lang="en-US" altLang="zh-CN" sz="2000" b="0" i="0">
                <a:solidFill>
                  <a:srgbClr val="000000"/>
                </a:solidFill>
                <a:latin typeface="微软雅黑" pitchFamily="34" charset="0"/>
                <a:ea typeface="微软雅黑" pitchFamily="34" charset="-122"/>
                <a:cs typeface="微软雅黑" pitchFamily="34" charset="-120"/>
              </a:rPr>
              <a:t>表明上述举措运用数字技术赋能，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提高了政务服务水平</a:t>
            </a:r>
            <a:r>
              <a:rPr lang="en-US" altLang="zh-CN" sz="2000" b="0" i="0" dirty="0">
                <a:solidFill>
                  <a:srgbClr val="000000"/>
                </a:solidFill>
                <a:latin typeface="微软雅黑" pitchFamily="34" charset="0"/>
                <a:ea typeface="微软雅黑" pitchFamily="34" charset="-122"/>
                <a:cs typeface="微软雅黑" pitchFamily="34" charset="-120"/>
              </a:rPr>
              <a:t>，②正确；深圳市政务服务和数据管理局打造“深小i”</a:t>
            </a:r>
            <a:r>
              <a:rPr lang="en-US" altLang="zh-CN" sz="2000" b="0" i="0">
                <a:solidFill>
                  <a:srgbClr val="000000"/>
                </a:solidFill>
                <a:latin typeface="微软雅黑" pitchFamily="34" charset="0"/>
                <a:ea typeface="微软雅黑" pitchFamily="34" charset="-122"/>
                <a:cs typeface="微软雅黑" pitchFamily="34" charset="-120"/>
              </a:rPr>
              <a:t>AI政务助手能够更好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地满足人民群众在企业服务</a:t>
            </a:r>
            <a:r>
              <a:rPr lang="en-US" altLang="zh-CN" sz="2000" b="0" i="0" dirty="0">
                <a:solidFill>
                  <a:srgbClr val="000000"/>
                </a:solidFill>
                <a:latin typeface="微软雅黑" pitchFamily="34" charset="0"/>
                <a:ea typeface="微软雅黑" pitchFamily="34" charset="-122"/>
                <a:cs typeface="微软雅黑" pitchFamily="34" charset="-120"/>
              </a:rPr>
              <a:t>、人才服务、民生等方面的需求，有利于打造智能高效</a:t>
            </a:r>
            <a:r>
              <a:rPr lang="en-US" altLang="zh-CN" sz="2000" b="0" i="0">
                <a:solidFill>
                  <a:srgbClr val="000000"/>
                </a:solidFill>
                <a:latin typeface="微软雅黑" pitchFamily="34" charset="0"/>
                <a:ea typeface="微软雅黑" pitchFamily="34" charset="-122"/>
                <a:cs typeface="微软雅黑" pitchFamily="34" charset="-120"/>
              </a:rPr>
              <a:t>、人民满意的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政府</a:t>
            </a:r>
            <a:r>
              <a:rPr lang="en-US" altLang="zh-CN" sz="2000" b="0" i="0" dirty="0">
                <a:solidFill>
                  <a:srgbClr val="000000"/>
                </a:solidFill>
                <a:latin typeface="微软雅黑" pitchFamily="34" charset="0"/>
                <a:ea typeface="微软雅黑" pitchFamily="34" charset="-122"/>
                <a:cs typeface="微软雅黑" pitchFamily="34" charset="-120"/>
              </a:rPr>
              <a:t>，③正确；依法执政的主体是中国共产党，不是政府，政府是依法行政</a:t>
            </a:r>
            <a:r>
              <a:rPr lang="en-US" altLang="zh-CN" sz="2000" b="0" i="0">
                <a:solidFill>
                  <a:srgbClr val="000000"/>
                </a:solidFill>
                <a:latin typeface="微软雅黑" pitchFamily="34" charset="0"/>
                <a:ea typeface="微软雅黑" pitchFamily="34" charset="-122"/>
                <a:cs typeface="微软雅黑" pitchFamily="34" charset="-120"/>
              </a:rPr>
              <a:t>，且材料未涉及自由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裁量权</a:t>
            </a:r>
            <a:r>
              <a:rPr lang="en-US" altLang="zh-CN" sz="2000" b="0" i="0" dirty="0">
                <a:solidFill>
                  <a:srgbClr val="000000"/>
                </a:solidFill>
                <a:latin typeface="微软雅黑" pitchFamily="34" charset="0"/>
                <a:ea typeface="微软雅黑" pitchFamily="34" charset="-122"/>
                <a:cs typeface="微软雅黑" pitchFamily="34" charset="-120"/>
              </a:rPr>
              <a:t>，①排除；深圳市政务服务和数据管理局打造“深小i”AI政务助手</a:t>
            </a:r>
            <a:r>
              <a:rPr lang="en-US" altLang="zh-CN" sz="2000" b="0" i="0">
                <a:solidFill>
                  <a:srgbClr val="000000"/>
                </a:solidFill>
                <a:latin typeface="微软雅黑" pitchFamily="34" charset="0"/>
                <a:ea typeface="微软雅黑" pitchFamily="34" charset="-122"/>
                <a:cs typeface="微软雅黑" pitchFamily="34" charset="-120"/>
              </a:rPr>
              <a:t>，主要目的是提高政务</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服务的质量和效率</a:t>
            </a:r>
            <a:r>
              <a:rPr lang="en-US" altLang="zh-CN" sz="2000" b="0" i="0" dirty="0">
                <a:solidFill>
                  <a:srgbClr val="000000"/>
                </a:solidFill>
                <a:latin typeface="微软雅黑" pitchFamily="34" charset="0"/>
                <a:ea typeface="微软雅黑" pitchFamily="34" charset="-122"/>
                <a:cs typeface="微软雅黑" pitchFamily="34" charset="-120"/>
              </a:rPr>
              <a:t>，更好地为人民群众服务，而不是规范政府权力的行使，④排除。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C_3_BD.40_1#1754c9f3b?pid=c52201bb7&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14.</a:t>
            </a:r>
            <a:r>
              <a:rPr lang="en-US" altLang="zh-CN" sz="2000" b="0" i="0" dirty="0">
                <a:solidFill>
                  <a:srgbClr val="000000"/>
                </a:solidFill>
                <a:latin typeface="仿宋" pitchFamily="34" charset="0"/>
                <a:ea typeface="仿宋" pitchFamily="34" charset="-122"/>
                <a:cs typeface="仿宋" pitchFamily="34" charset="-120"/>
              </a:rPr>
              <a:t>[广西百色2025高一期末]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2025年“两会”后</a:t>
            </a:r>
            <a:r>
              <a:rPr lang="en-US" altLang="zh-CN" sz="2000" b="0" i="0">
                <a:solidFill>
                  <a:srgbClr val="000000"/>
                </a:solidFill>
                <a:latin typeface="微软雅黑" pitchFamily="34" charset="0"/>
                <a:ea typeface="微软雅黑" pitchFamily="34" charset="-122"/>
                <a:cs typeface="微软雅黑" pitchFamily="34" charset="-120"/>
              </a:rPr>
              <a:t>，全国人大常委会就推动民营经济高质量发展相</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关立法工作</a:t>
            </a:r>
            <a:r>
              <a:rPr lang="en-US" altLang="zh-CN" sz="2000" b="0" i="0" dirty="0">
                <a:solidFill>
                  <a:srgbClr val="000000"/>
                </a:solidFill>
                <a:latin typeface="微软雅黑" pitchFamily="34" charset="0"/>
                <a:ea typeface="微软雅黑" pitchFamily="34" charset="-122"/>
                <a:cs typeface="微软雅黑" pitchFamily="34" charset="-120"/>
              </a:rPr>
              <a:t>，深入浙江、广东、重庆等民营经济发展典型地区，开展实地民情调研。同时</a:t>
            </a:r>
            <a:r>
              <a:rPr lang="en-US" altLang="zh-CN" sz="2000" b="0" i="0">
                <a:solidFill>
                  <a:srgbClr val="000000"/>
                </a:solidFill>
                <a:latin typeface="微软雅黑" pitchFamily="34" charset="0"/>
                <a:ea typeface="微软雅黑" pitchFamily="34" charset="-122"/>
                <a:cs typeface="微软雅黑" pitchFamily="34" charset="-120"/>
              </a:rPr>
              <a:t>，通过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线上问卷的形式</a:t>
            </a:r>
            <a:r>
              <a:rPr lang="en-US" altLang="zh-CN" sz="2000" b="0" i="0" dirty="0">
                <a:solidFill>
                  <a:srgbClr val="000000"/>
                </a:solidFill>
                <a:latin typeface="微软雅黑" pitchFamily="34" charset="0"/>
                <a:ea typeface="微软雅黑" pitchFamily="34" charset="-122"/>
                <a:cs typeface="微软雅黑" pitchFamily="34" charset="-120"/>
              </a:rPr>
              <a:t>，向全国范围内的中小微民营企业主发放问卷超十万份</a:t>
            </a:r>
            <a:r>
              <a:rPr lang="en-US" altLang="zh-CN" sz="2000" b="0" i="0">
                <a:solidFill>
                  <a:srgbClr val="000000"/>
                </a:solidFill>
                <a:latin typeface="微软雅黑" pitchFamily="34" charset="0"/>
                <a:ea typeface="微软雅黑" pitchFamily="34" charset="-122"/>
                <a:cs typeface="微软雅黑" pitchFamily="34" charset="-120"/>
              </a:rPr>
              <a:t>，全面了解民营经济发展</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现状与诉求</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这表明全国人大常委会(</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3_AN.41_1#1754c9f3b.bracket?pid=c52201bb7&amp;color=0,0,0&amp;vpa=14&amp;vtp=1"/>
          <p:cNvSpPr/>
          <p:nvPr/>
        </p:nvSpPr>
        <p:spPr>
          <a:xfrm>
            <a:off x="4973701" y="23245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3_BD.40_2#1754c9f3b?pid=c52201bb7&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①作为最高国家权力机关</a:t>
            </a:r>
            <a:r>
              <a:rPr lang="en-US" altLang="zh-CN" sz="2000" b="0" i="0">
                <a:solidFill>
                  <a:srgbClr val="000000"/>
                </a:solidFill>
                <a:latin typeface="微软雅黑" pitchFamily="34" charset="0"/>
                <a:ea typeface="微软雅黑" pitchFamily="34" charset="-122"/>
                <a:cs typeface="微软雅黑" pitchFamily="34" charset="-120"/>
              </a:rPr>
              <a:t>，行使立法权</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积极履行经济建设职能，促进社会发展</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密切联系群众</a:t>
            </a:r>
            <a:r>
              <a:rPr lang="en-US" altLang="zh-CN" sz="2000" b="0" i="0">
                <a:solidFill>
                  <a:srgbClr val="000000"/>
                </a:solidFill>
                <a:latin typeface="微软雅黑" pitchFamily="34" charset="0"/>
                <a:ea typeface="微软雅黑" pitchFamily="34" charset="-122"/>
                <a:cs typeface="微软雅黑" pitchFamily="34" charset="-120"/>
              </a:rPr>
              <a:t>，践行了全过程人民民主</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从民营经济发展实际出发，做到了科学立法</a:t>
            </a:r>
            <a:endParaRPr lang="en-US" altLang="zh-CN" sz="2000" dirty="0"/>
          </a:p>
        </p:txBody>
      </p:sp>
      <p:sp>
        <p:nvSpPr>
          <p:cNvPr id="5" name="QC_3_BD.40_3#1754c9f3b.choices?pid=c52201bb7&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C_3_AS.42_1#1754c9f3b?vop=1&amp;pid=c52201bb7&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本题考查科学立法。全国人大常委会就民营经济立法工作，</a:t>
            </a:r>
            <a:r>
              <a:rPr lang="en-US" altLang="zh-CN" sz="2000" b="0" i="0">
                <a:solidFill>
                  <a:srgbClr val="000000"/>
                </a:solidFill>
                <a:latin typeface="微软雅黑" pitchFamily="34" charset="0"/>
                <a:ea typeface="微软雅黑" pitchFamily="34" charset="-122"/>
                <a:cs typeface="微软雅黑" pitchFamily="34" charset="-120"/>
              </a:rPr>
              <a:t>深入地方开展实地民情调研，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通过线上问卷向民营企业主了解情况</a:t>
            </a:r>
            <a:r>
              <a:rPr lang="en-US" altLang="zh-CN" sz="2000" b="0" i="0" dirty="0">
                <a:solidFill>
                  <a:srgbClr val="000000"/>
                </a:solidFill>
                <a:latin typeface="微软雅黑" pitchFamily="34" charset="0"/>
                <a:ea typeface="微软雅黑" pitchFamily="34" charset="-122"/>
                <a:cs typeface="微软雅黑" pitchFamily="34" charset="-120"/>
              </a:rPr>
              <a:t>，这体现了其密切联系群众，</a:t>
            </a:r>
            <a:r>
              <a:rPr lang="en-US" altLang="zh-CN" sz="2000" b="0" i="0">
                <a:solidFill>
                  <a:srgbClr val="000000"/>
                </a:solidFill>
                <a:latin typeface="微软雅黑" pitchFamily="34" charset="0"/>
                <a:ea typeface="微软雅黑" pitchFamily="34" charset="-122"/>
                <a:cs typeface="微软雅黑" pitchFamily="34" charset="-120"/>
              </a:rPr>
              <a:t>让民众参与到立法工作中来，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践行了全过程人民民主</a:t>
            </a:r>
            <a:r>
              <a:rPr lang="en-US" altLang="zh-CN" sz="2000" b="0" i="0" dirty="0">
                <a:solidFill>
                  <a:srgbClr val="000000"/>
                </a:solidFill>
                <a:latin typeface="微软雅黑" pitchFamily="34" charset="0"/>
                <a:ea typeface="微软雅黑" pitchFamily="34" charset="-122"/>
                <a:cs typeface="微软雅黑" pitchFamily="34" charset="-120"/>
              </a:rPr>
              <a:t>，③正确；全国人大常委会在立法过程中</a:t>
            </a:r>
            <a:r>
              <a:rPr lang="en-US" altLang="zh-CN" sz="2000" b="0" i="0">
                <a:solidFill>
                  <a:srgbClr val="000000"/>
                </a:solidFill>
                <a:latin typeface="微软雅黑" pitchFamily="34" charset="0"/>
                <a:ea typeface="微软雅黑" pitchFamily="34" charset="-122"/>
                <a:cs typeface="微软雅黑" pitchFamily="34" charset="-120"/>
              </a:rPr>
              <a:t>，充分考虑民营经济发展的实际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情况</a:t>
            </a:r>
            <a:r>
              <a:rPr lang="en-US" altLang="zh-CN" sz="2000" b="0" i="0" dirty="0">
                <a:solidFill>
                  <a:srgbClr val="000000"/>
                </a:solidFill>
                <a:latin typeface="微软雅黑" pitchFamily="34" charset="0"/>
                <a:ea typeface="微软雅黑" pitchFamily="34" charset="-122"/>
                <a:cs typeface="微软雅黑" pitchFamily="34" charset="-120"/>
              </a:rPr>
              <a:t>，深入调研，了解现状与诉求，做到了从实际出发，科学立法，④正确</a:t>
            </a:r>
            <a:r>
              <a:rPr lang="en-US" altLang="zh-CN" sz="2000" b="0" i="0">
                <a:solidFill>
                  <a:srgbClr val="000000"/>
                </a:solidFill>
                <a:latin typeface="微软雅黑" pitchFamily="34" charset="0"/>
                <a:ea typeface="微软雅黑" pitchFamily="34" charset="-122"/>
                <a:cs typeface="微软雅黑" pitchFamily="34" charset="-120"/>
              </a:rPr>
              <a:t>；全国人大是最高国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家权力机关</a:t>
            </a:r>
            <a:r>
              <a:rPr lang="en-US" altLang="zh-CN" sz="2000" b="0" i="0" dirty="0">
                <a:solidFill>
                  <a:srgbClr val="000000"/>
                </a:solidFill>
                <a:latin typeface="微软雅黑" pitchFamily="34" charset="0"/>
                <a:ea typeface="微软雅黑" pitchFamily="34" charset="-122"/>
                <a:cs typeface="微软雅黑" pitchFamily="34" charset="-120"/>
              </a:rPr>
              <a:t>，全国人大常委会是全国人大的常设机关，①排除；</a:t>
            </a:r>
            <a:r>
              <a:rPr lang="en-US" altLang="zh-CN" sz="2000" b="0" i="0">
                <a:solidFill>
                  <a:srgbClr val="000000"/>
                </a:solidFill>
                <a:latin typeface="微软雅黑" pitchFamily="34" charset="0"/>
                <a:ea typeface="微软雅黑" pitchFamily="34" charset="-122"/>
                <a:cs typeface="微软雅黑" pitchFamily="34" charset="-120"/>
              </a:rPr>
              <a:t>履行经济建设职能的主体是政府，</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不是全国人大常委会</a:t>
            </a:r>
            <a:r>
              <a:rPr lang="en-US" altLang="zh-CN" sz="2000" b="0" i="0" dirty="0">
                <a:solidFill>
                  <a:srgbClr val="000000"/>
                </a:solidFill>
                <a:latin typeface="微软雅黑" pitchFamily="34" charset="0"/>
                <a:ea typeface="微软雅黑" pitchFamily="34" charset="-122"/>
                <a:cs typeface="微软雅黑" pitchFamily="34" charset="-120"/>
              </a:rPr>
              <a:t>，②排除。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C_3_BD.43_1#984bf5980?pid=c52201bb7&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15.</a:t>
            </a:r>
            <a:r>
              <a:rPr lang="en-US" altLang="zh-CN" sz="2000" b="0" i="0" dirty="0">
                <a:solidFill>
                  <a:srgbClr val="000000"/>
                </a:solidFill>
                <a:latin typeface="仿宋" pitchFamily="34" charset="0"/>
                <a:ea typeface="仿宋" pitchFamily="34" charset="-122"/>
                <a:cs typeface="仿宋" pitchFamily="34" charset="-120"/>
              </a:rPr>
              <a:t>[山西大学附属中学2025段考]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人民法院必须坚持以人民为中心的司法理念，</a:t>
            </a:r>
            <a:r>
              <a:rPr lang="en-US" altLang="zh-CN" sz="2000" b="0" i="0">
                <a:solidFill>
                  <a:srgbClr val="000000"/>
                </a:solidFill>
                <a:latin typeface="微软雅黑" pitchFamily="34" charset="0"/>
                <a:ea typeface="微软雅黑" pitchFamily="34" charset="-122"/>
                <a:cs typeface="微软雅黑" pitchFamily="34" charset="-120"/>
              </a:rPr>
              <a:t>把体现人民利益、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反映人民愿望</a:t>
            </a:r>
            <a:r>
              <a:rPr lang="en-US" altLang="zh-CN" sz="2000" b="0" i="0" dirty="0">
                <a:solidFill>
                  <a:srgbClr val="000000"/>
                </a:solidFill>
                <a:latin typeface="微软雅黑" pitchFamily="34" charset="0"/>
                <a:ea typeface="微软雅黑" pitchFamily="34" charset="-122"/>
                <a:cs typeface="微软雅黑" pitchFamily="34" charset="-120"/>
              </a:rPr>
              <a:t>、维护人民权益、增进人民福祉落实到法院工作的全过程各方面。</a:t>
            </a:r>
            <a:r>
              <a:rPr lang="en-US" altLang="zh-CN" sz="2000" b="0" i="0">
                <a:solidFill>
                  <a:srgbClr val="000000"/>
                </a:solidFill>
                <a:latin typeface="微软雅黑" pitchFamily="34" charset="0"/>
                <a:ea typeface="微软雅黑" pitchFamily="34" charset="-122"/>
                <a:cs typeface="微软雅黑" pitchFamily="34" charset="-120"/>
              </a:rPr>
              <a:t>要倾听人民呼声、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回应人民期待</a:t>
            </a:r>
            <a:r>
              <a:rPr lang="en-US" altLang="zh-CN" sz="2000" b="0" i="0" dirty="0">
                <a:solidFill>
                  <a:srgbClr val="000000"/>
                </a:solidFill>
                <a:latin typeface="微软雅黑" pitchFamily="34" charset="0"/>
                <a:ea typeface="微软雅黑" pitchFamily="34" charset="-122"/>
                <a:cs typeface="微软雅黑" pitchFamily="34" charset="-120"/>
              </a:rPr>
              <a:t>，把满足人民的新需求作为新时代司法高质量发展的根本出发点和落脚点。</a:t>
            </a:r>
            <a:r>
              <a:rPr lang="en-US" altLang="zh-CN" sz="2000" b="0" i="0">
                <a:solidFill>
                  <a:srgbClr val="000000"/>
                </a:solidFill>
                <a:latin typeface="微软雅黑" pitchFamily="34" charset="0"/>
                <a:ea typeface="微软雅黑" pitchFamily="34" charset="-122"/>
                <a:cs typeface="微软雅黑" pitchFamily="34" charset="-120"/>
              </a:rPr>
              <a:t>为此，</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人民法院需要(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3_AN.44_1#984bf5980.bracket?pid=c52201bb7&amp;color=0,0,0&amp;vpa=15&amp;vtp=1"/>
          <p:cNvSpPr/>
          <p:nvPr/>
        </p:nvSpPr>
        <p:spPr>
          <a:xfrm>
            <a:off x="2433701" y="23245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3_BD.43_2#984bf5980?pid=c52201bb7&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①坚持公正司法，做到法律适用准确、案件事实清楚、裁判结果符合公众舆论</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坚持人民司法为人民，依靠人民推进公正司法，通过公正司法维护人民权益</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调动人民群众积极投身依法治国实践，使尊法守法成为人们的共同追求和自觉行动</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加强人权司法保障，落实相关法律制度，保障人民群众在司法活动中的各项合法权利</a:t>
            </a:r>
            <a:endParaRPr lang="en-US" altLang="zh-CN" sz="2000" dirty="0"/>
          </a:p>
        </p:txBody>
      </p:sp>
      <p:sp>
        <p:nvSpPr>
          <p:cNvPr id="5" name="QC_3_BD.43_3#984bf5980.choices?pid=c52201bb7&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C_3_AS.45_1#984bf5980?vop=1&amp;pid=c52201bb7&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本题考查推进公正司法。材料强调司法活动必须坚持以人民为中心</a:t>
            </a:r>
            <a:r>
              <a:rPr lang="en-US" altLang="zh-CN" sz="2000" b="0" i="0">
                <a:solidFill>
                  <a:srgbClr val="000000"/>
                </a:solidFill>
                <a:latin typeface="微软雅黑" pitchFamily="34" charset="0"/>
                <a:ea typeface="微软雅黑" pitchFamily="34" charset="-122"/>
                <a:cs typeface="微软雅黑" pitchFamily="34" charset="-120"/>
              </a:rPr>
              <a:t>，新时代司法的高质量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发展必须维护人民的权益</a:t>
            </a:r>
            <a:r>
              <a:rPr lang="en-US" altLang="zh-CN" sz="2000" b="0" i="0" dirty="0">
                <a:solidFill>
                  <a:srgbClr val="000000"/>
                </a:solidFill>
                <a:latin typeface="微软雅黑" pitchFamily="34" charset="0"/>
                <a:ea typeface="微软雅黑" pitchFamily="34" charset="-122"/>
                <a:cs typeface="微软雅黑" pitchFamily="34" charset="-120"/>
              </a:rPr>
              <a:t>，②正确；要倾听人民呼声、回应人民期待，增进人民福祉</a:t>
            </a:r>
            <a:r>
              <a:rPr lang="en-US" altLang="zh-CN" sz="2000" b="0" i="0">
                <a:solidFill>
                  <a:srgbClr val="000000"/>
                </a:solidFill>
                <a:latin typeface="微软雅黑" pitchFamily="34" charset="0"/>
                <a:ea typeface="微软雅黑" pitchFamily="34" charset="-122"/>
                <a:cs typeface="微软雅黑" pitchFamily="34" charset="-120"/>
              </a:rPr>
              <a:t>，表明要加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强人权司法保障</a:t>
            </a:r>
            <a:r>
              <a:rPr lang="en-US" altLang="zh-CN" sz="2000" b="0" i="0" dirty="0">
                <a:solidFill>
                  <a:srgbClr val="000000"/>
                </a:solidFill>
                <a:latin typeface="微软雅黑" pitchFamily="34" charset="0"/>
                <a:ea typeface="微软雅黑" pitchFamily="34" charset="-122"/>
                <a:cs typeface="微软雅黑" pitchFamily="34" charset="-120"/>
              </a:rPr>
              <a:t>，落实相关法律制度，保障人民群众在司法活动中的各项合法权利，④正确</a:t>
            </a:r>
            <a:r>
              <a:rPr lang="en-US" altLang="zh-CN" sz="2000" b="0" i="0">
                <a:solidFill>
                  <a:srgbClr val="000000"/>
                </a:solidFill>
                <a:latin typeface="微软雅黑" pitchFamily="34" charset="0"/>
                <a:ea typeface="微软雅黑" pitchFamily="34" charset="-122"/>
                <a:cs typeface="微软雅黑" pitchFamily="34" charset="-120"/>
              </a:rPr>
              <a:t>；司</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法的裁判结果要求合法合理</a:t>
            </a:r>
            <a:r>
              <a:rPr lang="en-US" altLang="zh-CN" sz="2000" b="0" i="0" dirty="0">
                <a:solidFill>
                  <a:srgbClr val="000000"/>
                </a:solidFill>
                <a:latin typeface="微软雅黑" pitchFamily="34" charset="0"/>
                <a:ea typeface="微软雅黑" pitchFamily="34" charset="-122"/>
                <a:cs typeface="微软雅黑" pitchFamily="34" charset="-120"/>
              </a:rPr>
              <a:t>，要以事实为根据，以法律为准绳，不能以符合公众舆论为标准</a:t>
            </a:r>
            <a:r>
              <a:rPr lang="en-US" altLang="zh-CN" sz="2000" b="0" i="0">
                <a:solidFill>
                  <a:srgbClr val="000000"/>
                </a:solidFill>
                <a:latin typeface="微软雅黑" pitchFamily="34" charset="0"/>
                <a:ea typeface="微软雅黑" pitchFamily="34" charset="-122"/>
                <a:cs typeface="微软雅黑" pitchFamily="34" charset="-120"/>
              </a:rPr>
              <a:t>，①</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错误</a:t>
            </a:r>
            <a:r>
              <a:rPr lang="en-US" altLang="zh-CN" sz="2000" b="0" i="0" dirty="0">
                <a:solidFill>
                  <a:srgbClr val="000000"/>
                </a:solidFill>
                <a:latin typeface="微软雅黑" pitchFamily="34" charset="0"/>
                <a:ea typeface="微软雅黑" pitchFamily="34" charset="-122"/>
                <a:cs typeface="微软雅黑" pitchFamily="34" charset="-120"/>
              </a:rPr>
              <a:t>；尊法守法成为人们的共同追求和自觉行动是推动全民守法的要求，③排除。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C_3_BD.46_1#9b4c8a23e?pid=c52201bb7&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16.</a:t>
            </a:r>
            <a:r>
              <a:rPr lang="en-US" altLang="zh-CN" sz="2000" b="0" i="0" dirty="0">
                <a:solidFill>
                  <a:srgbClr val="000000"/>
                </a:solidFill>
                <a:latin typeface="仿宋" pitchFamily="34" charset="0"/>
                <a:ea typeface="仿宋" pitchFamily="34" charset="-122"/>
                <a:cs typeface="仿宋" pitchFamily="34" charset="-120"/>
              </a:rPr>
              <a:t>[湖南郴州2025高一期末]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2025年4月21日，最高人民法院发布了2024</a:t>
            </a:r>
            <a:r>
              <a:rPr lang="en-US" altLang="zh-CN" sz="2000" b="0" i="0">
                <a:solidFill>
                  <a:srgbClr val="000000"/>
                </a:solidFill>
                <a:latin typeface="微软雅黑" pitchFamily="34" charset="0"/>
                <a:ea typeface="微软雅黑" pitchFamily="34" charset="-122"/>
                <a:cs typeface="微软雅黑" pitchFamily="34" charset="-120"/>
              </a:rPr>
              <a:t>年人民法院知识产权8</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起典型案例</a:t>
            </a:r>
            <a:r>
              <a:rPr lang="en-US" altLang="zh-CN" sz="2000" b="0" i="0" dirty="0">
                <a:solidFill>
                  <a:srgbClr val="000000"/>
                </a:solidFill>
                <a:latin typeface="微软雅黑" pitchFamily="34" charset="0"/>
                <a:ea typeface="微软雅黑" pitchFamily="34" charset="-122"/>
                <a:cs typeface="微软雅黑" pitchFamily="34" charset="-120"/>
              </a:rPr>
              <a:t>。该批案例覆盖了专利、商标、著作权、反不正当竞争、商业秘密等案件类型</a:t>
            </a:r>
            <a:r>
              <a:rPr lang="en-US" altLang="zh-CN" sz="2000" b="0" i="0">
                <a:solidFill>
                  <a:srgbClr val="000000"/>
                </a:solidFill>
                <a:latin typeface="微软雅黑" pitchFamily="34" charset="0"/>
                <a:ea typeface="微软雅黑" pitchFamily="34" charset="-122"/>
                <a:cs typeface="微软雅黑" pitchFamily="34" charset="-120"/>
              </a:rPr>
              <a:t>，涉及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生物医药</a:t>
            </a:r>
            <a:r>
              <a:rPr lang="en-US" altLang="zh-CN" sz="2000" b="0" i="0" dirty="0">
                <a:solidFill>
                  <a:srgbClr val="000000"/>
                </a:solidFill>
                <a:latin typeface="微软雅黑" pitchFamily="34" charset="0"/>
                <a:ea typeface="微软雅黑" pitchFamily="34" charset="-122"/>
                <a:cs typeface="微软雅黑" pitchFamily="34" charset="-120"/>
              </a:rPr>
              <a:t>、AI技术、网络游戏等行业领域，进一步明确了相关裁判规则</a:t>
            </a:r>
            <a:r>
              <a:rPr lang="en-US" altLang="zh-CN" sz="2000" b="0" i="0">
                <a:solidFill>
                  <a:srgbClr val="000000"/>
                </a:solidFill>
                <a:latin typeface="微软雅黑" pitchFamily="34" charset="0"/>
                <a:ea typeface="微软雅黑" pitchFamily="34" charset="-122"/>
                <a:cs typeface="微软雅黑" pitchFamily="34" charset="-120"/>
              </a:rPr>
              <a:t>，彰显了司法裁判对行业</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发展的引领</a:t>
            </a:r>
            <a:r>
              <a:rPr lang="en-US" altLang="zh-CN" sz="2000" b="0" i="0" dirty="0">
                <a:solidFill>
                  <a:srgbClr val="000000"/>
                </a:solidFill>
                <a:latin typeface="微软雅黑" pitchFamily="34" charset="0"/>
                <a:ea typeface="微软雅黑" pitchFamily="34" charset="-122"/>
                <a:cs typeface="微软雅黑" pitchFamily="34" charset="-120"/>
              </a:rPr>
              <a:t>、规范和保障作用。</a:t>
            </a:r>
            <a:r>
              <a:rPr lang="en-US" altLang="zh-CN" sz="2000" b="0" i="0">
                <a:solidFill>
                  <a:srgbClr val="000000"/>
                </a:solidFill>
                <a:latin typeface="微软雅黑" pitchFamily="34" charset="0"/>
                <a:ea typeface="微软雅黑" pitchFamily="34" charset="-122"/>
                <a:cs typeface="微软雅黑" pitchFamily="34" charset="-120"/>
              </a:rPr>
              <a:t>此举的意义在于(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3_AN.47_1#9b4c8a23e.bracket?pid=c52201bb7&amp;color=0,0,0&amp;vpa=16&amp;vtp=1"/>
          <p:cNvSpPr/>
          <p:nvPr/>
        </p:nvSpPr>
        <p:spPr>
          <a:xfrm>
            <a:off x="6256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3_BD.46_2#9b4c8a23e?pid=c52201bb7&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①统一法律适用</a:t>
            </a:r>
            <a:r>
              <a:rPr lang="en-US" altLang="zh-CN" sz="2000" b="0" i="0">
                <a:solidFill>
                  <a:srgbClr val="000000"/>
                </a:solidFill>
                <a:latin typeface="微软雅黑" pitchFamily="34" charset="0"/>
                <a:ea typeface="微软雅黑" pitchFamily="34" charset="-122"/>
                <a:cs typeface="微软雅黑" pitchFamily="34" charset="-120"/>
              </a:rPr>
              <a:t>，维护司法公正</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推动法治建设，保证规范执法</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引导公众守法</a:t>
            </a:r>
            <a:r>
              <a:rPr lang="en-US" altLang="zh-CN" sz="2000" b="0" i="0">
                <a:solidFill>
                  <a:srgbClr val="000000"/>
                </a:solidFill>
                <a:latin typeface="微软雅黑" pitchFamily="34" charset="0"/>
                <a:ea typeface="微软雅黑" pitchFamily="34" charset="-122"/>
                <a:cs typeface="微软雅黑" pitchFamily="34" charset="-120"/>
              </a:rPr>
              <a:t>，优化创新生态</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完善立法程序，健全法律体系</a:t>
            </a:r>
            <a:endParaRPr lang="en-US" altLang="zh-CN" sz="2000" dirty="0"/>
          </a:p>
        </p:txBody>
      </p:sp>
      <p:sp>
        <p:nvSpPr>
          <p:cNvPr id="5" name="QC_3_BD.46_3#9b4c8a23e.choices?pid=c52201bb7&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C_3_AS.48_1#9b4c8a23e?vop=1&amp;pid=c52201bb7&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本题考查公正司法、全民守法。“进一步明确了相关裁判规则”</a:t>
            </a:r>
            <a:r>
              <a:rPr lang="en-US" altLang="zh-CN" sz="2000" b="0" i="0">
                <a:solidFill>
                  <a:srgbClr val="000000"/>
                </a:solidFill>
                <a:latin typeface="微软雅黑" pitchFamily="34" charset="0"/>
                <a:ea typeface="微软雅黑" pitchFamily="34" charset="-122"/>
                <a:cs typeface="微软雅黑" pitchFamily="34" charset="-120"/>
              </a:rPr>
              <a:t>直接体现统一法律适用，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维护司法公正</a:t>
            </a:r>
            <a:r>
              <a:rPr lang="en-US" altLang="zh-CN" sz="2000" b="0" i="0" dirty="0">
                <a:solidFill>
                  <a:srgbClr val="000000"/>
                </a:solidFill>
                <a:latin typeface="微软雅黑" pitchFamily="34" charset="0"/>
                <a:ea typeface="微软雅黑" pitchFamily="34" charset="-122"/>
                <a:cs typeface="微软雅黑" pitchFamily="34" charset="-120"/>
              </a:rPr>
              <a:t>，①正确；“对行业发展的引领、规范和保障作用”体现引导公众守法</a:t>
            </a:r>
            <a:r>
              <a:rPr lang="en-US" altLang="zh-CN" sz="2000" b="0" i="0">
                <a:solidFill>
                  <a:srgbClr val="000000"/>
                </a:solidFill>
                <a:latin typeface="微软雅黑" pitchFamily="34" charset="0"/>
                <a:ea typeface="微软雅黑" pitchFamily="34" charset="-122"/>
                <a:cs typeface="微软雅黑" pitchFamily="34" charset="-120"/>
              </a:rPr>
              <a:t>，优化创新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生态</a:t>
            </a:r>
            <a:r>
              <a:rPr lang="en-US" altLang="zh-CN" sz="2000" b="0" i="0" dirty="0">
                <a:solidFill>
                  <a:srgbClr val="000000"/>
                </a:solidFill>
                <a:latin typeface="微软雅黑" pitchFamily="34" charset="0"/>
                <a:ea typeface="微软雅黑" pitchFamily="34" charset="-122"/>
                <a:cs typeface="微软雅黑" pitchFamily="34" charset="-120"/>
              </a:rPr>
              <a:t>，③正确；法院公正司法，且保证规范执法说法太绝对，②排除；</a:t>
            </a:r>
            <a:r>
              <a:rPr lang="en-US" altLang="zh-CN" sz="2000" b="0" i="0">
                <a:solidFill>
                  <a:srgbClr val="000000"/>
                </a:solidFill>
                <a:latin typeface="微软雅黑" pitchFamily="34" charset="0"/>
                <a:ea typeface="微软雅黑" pitchFamily="34" charset="-122"/>
                <a:cs typeface="微软雅黑" pitchFamily="34" charset="-120"/>
              </a:rPr>
              <a:t>最高人民法院公正司法，</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不涉及</a:t>
            </a:r>
            <a:r>
              <a:rPr lang="en-US" altLang="zh-CN" sz="2000" b="0" i="0" dirty="0">
                <a:solidFill>
                  <a:srgbClr val="000000"/>
                </a:solidFill>
                <a:latin typeface="微软雅黑" pitchFamily="34" charset="0"/>
                <a:ea typeface="微软雅黑" pitchFamily="34" charset="-122"/>
                <a:cs typeface="微软雅黑" pitchFamily="34" charset="-120"/>
              </a:rPr>
              <a:t>“完善立法程序，健全法律体系”，④排除。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O_3_BD.49_1#208eaf5cb?pid=3011af861&amp;color=0,0,0&amp;vtp=1&amp;bt=1&amp;bbb=1&amp;hb=1"/>
          <p:cNvSpPr/>
          <p:nvPr/>
        </p:nvSpPr>
        <p:spPr>
          <a:xfrm>
            <a:off x="722376" y="972000"/>
            <a:ext cx="10753344" cy="13130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17.</a:t>
            </a:r>
            <a:r>
              <a:rPr lang="en-US" altLang="zh-CN" sz="2000" b="0" i="0" dirty="0">
                <a:solidFill>
                  <a:srgbClr val="000000"/>
                </a:solidFill>
                <a:latin typeface="仿宋" pitchFamily="34" charset="0"/>
                <a:ea typeface="仿宋" pitchFamily="34" charset="-122"/>
                <a:cs typeface="仿宋" pitchFamily="34" charset="-120"/>
              </a:rPr>
              <a:t>[广东肇庆2025调研]</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阅读材料，完成下列要求。（16分）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中共中央国务院关于学习运用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千村示范</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万村整治</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工程经验有力有效推进乡村全面振</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兴的意见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以下简称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意见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提出了有力有效推进乡村全面振兴的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路线图</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O_3_BD.49_2#208eaf5cb?pid=3011af861&amp;color=0,0,0&amp;vtp=1&amp;bbb=1&amp;hb=1"/>
          <p:cNvSpPr/>
          <p:nvPr/>
        </p:nvSpPr>
        <p:spPr>
          <a:xfrm>
            <a:off x="722376" y="2346775"/>
            <a:ext cx="10753344" cy="2671953"/>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材料一</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意见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提升乡村治理水平</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作为全面推进乡村振兴的三大重点之一</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乡村治理的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基础在于党的领导和组织体系的完善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要强化县级党委抓乡促村责任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建好建强农村基层党组织</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健全村党组织领导的村级组织体系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乡村治理队伍的专业化是提升治理效能的关键</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要持续优化</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村两委班子特别是带头人队伍</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实施村党组织带头人整体优化提升行动</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民主化是乡村治理的灵</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魂</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建立健全村民参与机制</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引导和发动广大农民积极投身到乡村治理的实践中去</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让农民在乡</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村治理中发挥主体作用</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O_3_BD.49_3#208eaf5cb?pid=3011af861&amp;color=0,0,0&amp;vtp=1&amp;bt=1&amp;bbb=1&amp;hb=1"/>
          <p:cNvSpPr/>
          <p:nvPr/>
        </p:nvSpPr>
        <p:spPr>
          <a:xfrm>
            <a:off x="722376" y="972000"/>
            <a:ext cx="10753344" cy="2671953"/>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材料二</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楷体" pitchFamily="34" charset="-122"/>
                <a:cs typeface="微软雅黑" pitchFamily="34" charset="-120"/>
              </a:rPr>
              <a:t>村是水果种植特色村</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但是常年以来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水果品质参差不齐</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销售一直处于被动等待状态</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一旦遇到滞销</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果农苦不堪言</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近年来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村党支部全力推动水果种植数字化</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规模化转型</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通过</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土地流转</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打造共富果园模式</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共富果园由农业龙头企业负责管理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按照统一标准规模经营</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并</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组建技术服务队</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指导果农进行生产管理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广大党员自学直播</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帮村民拓宽销路</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提高售价</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这</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不仅带动了村里闲置劳动力就业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提高了村民收入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也增加了村集体收入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a:solidFill>
                  <a:srgbClr val="000000"/>
                </a:solidFill>
                <a:latin typeface="微软雅黑" pitchFamily="34" charset="0"/>
                <a:ea typeface="楷体" pitchFamily="34" charset="-122"/>
                <a:cs typeface="微软雅黑" pitchFamily="34" charset="-120"/>
              </a:rPr>
              <a:t>村从此走上了富裕</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美丽之路</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O_4_BD.50_1#f2f4f8760?pid=208eaf5cb&amp;color=0,0,0&amp;vtp=1&amp;bt=1&amp;bbb=1"/>
          <p:cNvSpPr/>
          <p:nvPr/>
        </p:nvSpPr>
        <p:spPr>
          <a:xfrm>
            <a:off x="642620" y="3782312"/>
            <a:ext cx="10833100"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（1）结合材料一，运用“中国共产党的领导”的知识，谈谈应如何提升乡村治理水平。（8分）</a:t>
            </a:r>
            <a:endParaRPr lang="en-US" altLang="zh-CN" sz="2000" dirty="0"/>
          </a:p>
        </p:txBody>
      </p:sp>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3" name="QO_4_AN.51_1#f2f4f8760?vop=1&amp;pid=208eaf5cb&amp;color=0,0,0&amp;vtp=1&amp;bbb=1&amp;hb=1"/>
          <p:cNvSpPr/>
          <p:nvPr/>
        </p:nvSpPr>
        <p:spPr>
          <a:xfrm>
            <a:off x="722376" y="1116388"/>
            <a:ext cx="10753344" cy="26850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a:t>
            </a:r>
            <a:r>
              <a:rPr lang="en-US" altLang="zh-CN" sz="2000" b="1" i="0" dirty="0" err="1">
                <a:solidFill>
                  <a:srgbClr val="00B050"/>
                </a:solidFill>
                <a:latin typeface="微软雅黑" pitchFamily="34" charset="0"/>
                <a:ea typeface="微软雅黑" pitchFamily="34" charset="-122"/>
                <a:cs typeface="微软雅黑" pitchFamily="34" charset="-120"/>
              </a:rPr>
              <a:t>中国共产党是执政党，是中国特色社会主义事业的领导核心。在提升乡村治理水平中要</a:t>
            </a:r>
            <a:endParaRPr lang="en-US" altLang="zh-CN" sz="2000" b="1" i="0" dirty="0">
              <a:solidFill>
                <a:srgbClr val="00B050"/>
              </a:solidFill>
              <a:latin typeface="微软雅黑" pitchFamily="34" charset="0"/>
              <a:ea typeface="微软雅黑" pitchFamily="34" charset="-122"/>
              <a:cs typeface="微软雅黑" pitchFamily="34" charset="-120"/>
            </a:endParaRPr>
          </a:p>
          <a:p>
            <a:pPr latinLnBrk="1">
              <a:lnSpc>
                <a:spcPts val="3600"/>
              </a:lnSpc>
            </a:pPr>
            <a:r>
              <a:rPr lang="en-US" altLang="zh-CN" sz="2000" b="1" i="0" dirty="0" err="1">
                <a:solidFill>
                  <a:srgbClr val="00B050"/>
                </a:solidFill>
                <a:latin typeface="微软雅黑" pitchFamily="34" charset="0"/>
                <a:ea typeface="微软雅黑" pitchFamily="34" charset="-122"/>
                <a:cs typeface="微软雅黑" pitchFamily="34" charset="-120"/>
              </a:rPr>
              <a:t>发挥党总揽全局、协调各方的领导核心作用，保障乡村治理的正确方向</a:t>
            </a:r>
            <a:r>
              <a:rPr lang="en-US" altLang="zh-CN" sz="2000" b="1" i="0" dirty="0">
                <a:solidFill>
                  <a:srgbClr val="00B050"/>
                </a:solidFill>
                <a:latin typeface="微软雅黑" pitchFamily="34" charset="0"/>
                <a:ea typeface="微软雅黑" pitchFamily="34" charset="-122"/>
                <a:cs typeface="微软雅黑" pitchFamily="34" charset="-120"/>
              </a:rPr>
              <a:t>。（2分）②</a:t>
            </a:r>
            <a:r>
              <a:rPr lang="en-US" altLang="zh-CN" sz="2000" b="1" i="0" dirty="0" err="1">
                <a:solidFill>
                  <a:srgbClr val="00B050"/>
                </a:solidFill>
                <a:latin typeface="微软雅黑" pitchFamily="34" charset="0"/>
                <a:ea typeface="微软雅黑" pitchFamily="34" charset="-122"/>
                <a:cs typeface="微软雅黑" pitchFamily="34" charset="-120"/>
              </a:rPr>
              <a:t>在乡村治理</a:t>
            </a:r>
            <a:endParaRPr lang="en-US" altLang="zh-CN" sz="2000" b="1" i="0" dirty="0">
              <a:solidFill>
                <a:srgbClr val="00B050"/>
              </a:solidFill>
              <a:latin typeface="微软雅黑" pitchFamily="34" charset="0"/>
              <a:ea typeface="微软雅黑" pitchFamily="34" charset="-122"/>
              <a:cs typeface="微软雅黑" pitchFamily="34" charset="-120"/>
            </a:endParaRPr>
          </a:p>
          <a:p>
            <a:pPr latinLnBrk="1">
              <a:lnSpc>
                <a:spcPts val="3600"/>
              </a:lnSpc>
            </a:pPr>
            <a:r>
              <a:rPr lang="en-US" altLang="zh-CN" sz="2000" b="1" i="0" dirty="0" err="1">
                <a:solidFill>
                  <a:srgbClr val="00B050"/>
                </a:solidFill>
                <a:latin typeface="微软雅黑" pitchFamily="34" charset="0"/>
                <a:ea typeface="微软雅黑" pitchFamily="34" charset="-122"/>
                <a:cs typeface="微软雅黑" pitchFamily="34" charset="-120"/>
              </a:rPr>
              <a:t>中要建好建强基层党组织，充分发挥基层党组织在乡村治理中的战斗堡垒作用</a:t>
            </a:r>
            <a:r>
              <a:rPr lang="en-US" altLang="zh-CN" sz="2000" b="1" i="0" dirty="0">
                <a:solidFill>
                  <a:srgbClr val="00B050"/>
                </a:solidFill>
                <a:latin typeface="微软雅黑" pitchFamily="34" charset="0"/>
                <a:ea typeface="微软雅黑" pitchFamily="34" charset="-122"/>
                <a:cs typeface="微软雅黑" pitchFamily="34" charset="-120"/>
              </a:rPr>
              <a:t>。（2分）③</a:t>
            </a:r>
            <a:r>
              <a:rPr lang="en-US" altLang="zh-CN" sz="2000" b="1" i="0" dirty="0" err="1">
                <a:solidFill>
                  <a:srgbClr val="00B050"/>
                </a:solidFill>
                <a:latin typeface="微软雅黑" pitchFamily="34" charset="0"/>
                <a:ea typeface="微软雅黑" pitchFamily="34" charset="-122"/>
                <a:cs typeface="微软雅黑" pitchFamily="34" charset="-120"/>
              </a:rPr>
              <a:t>在乡</a:t>
            </a:r>
            <a:endParaRPr lang="en-US" altLang="zh-CN" sz="2000" b="1" i="0" dirty="0">
              <a:solidFill>
                <a:srgbClr val="00B050"/>
              </a:solidFill>
              <a:latin typeface="微软雅黑" pitchFamily="34" charset="0"/>
              <a:ea typeface="微软雅黑" pitchFamily="34" charset="-122"/>
              <a:cs typeface="微软雅黑" pitchFamily="34" charset="-120"/>
            </a:endParaRPr>
          </a:p>
          <a:p>
            <a:pPr latinLnBrk="1">
              <a:lnSpc>
                <a:spcPts val="3600"/>
              </a:lnSpc>
            </a:pPr>
            <a:r>
              <a:rPr lang="en-US" altLang="zh-CN" sz="2000" b="1" i="0" dirty="0" err="1">
                <a:solidFill>
                  <a:srgbClr val="00B050"/>
                </a:solidFill>
                <a:latin typeface="微软雅黑" pitchFamily="34" charset="0"/>
                <a:ea typeface="微软雅黑" pitchFamily="34" charset="-122"/>
                <a:cs typeface="微软雅黑" pitchFamily="34" charset="-120"/>
              </a:rPr>
              <a:t>村治理中要加强党员干部队伍建设，提升乡村治理队伍的专业化水平，发挥党员先锋模范作用</a:t>
            </a:r>
            <a:r>
              <a:rPr lang="en-US" altLang="zh-CN" sz="2000" b="1" i="0" dirty="0">
                <a:solidFill>
                  <a:srgbClr val="00B050"/>
                </a:solidFill>
                <a:latin typeface="微软雅黑" pitchFamily="34" charset="0"/>
                <a:ea typeface="微软雅黑" pitchFamily="34" charset="-122"/>
                <a:cs typeface="微软雅黑" pitchFamily="34" charset="-120"/>
              </a:rPr>
              <a:t>。</a:t>
            </a:r>
          </a:p>
          <a:p>
            <a:pP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（2分）④</a:t>
            </a:r>
            <a:r>
              <a:rPr lang="en-US" altLang="zh-CN" sz="2000" b="1" i="0" dirty="0" err="1">
                <a:solidFill>
                  <a:srgbClr val="00B050"/>
                </a:solidFill>
                <a:latin typeface="微软雅黑" pitchFamily="34" charset="0"/>
                <a:ea typeface="微软雅黑" pitchFamily="34" charset="-122"/>
                <a:cs typeface="微软雅黑" pitchFamily="34" charset="-120"/>
              </a:rPr>
              <a:t>推进乡村治理民主化，引导和发动广大农民群众积极投身乡村治理实践，发挥农民在</a:t>
            </a:r>
            <a:endParaRPr lang="en-US" altLang="zh-CN" sz="2000" b="1" i="0" dirty="0">
              <a:solidFill>
                <a:srgbClr val="00B050"/>
              </a:solidFill>
              <a:latin typeface="微软雅黑" pitchFamily="34" charset="0"/>
              <a:ea typeface="微软雅黑" pitchFamily="34" charset="-122"/>
              <a:cs typeface="微软雅黑" pitchFamily="34" charset="-120"/>
            </a:endParaRPr>
          </a:p>
          <a:p>
            <a:pPr latinLnBrk="1">
              <a:lnSpc>
                <a:spcPts val="3500"/>
              </a:lnSpc>
            </a:pPr>
            <a:r>
              <a:rPr lang="en-US" altLang="zh-CN" sz="2000" b="1" i="0" dirty="0" err="1">
                <a:solidFill>
                  <a:srgbClr val="00B050"/>
                </a:solidFill>
                <a:latin typeface="微软雅黑" pitchFamily="34" charset="0"/>
                <a:ea typeface="微软雅黑" pitchFamily="34" charset="-122"/>
                <a:cs typeface="微软雅黑" pitchFamily="34" charset="-120"/>
              </a:rPr>
              <a:t>乡村治理中的主体作用</a:t>
            </a:r>
            <a:r>
              <a:rPr lang="en-US" altLang="zh-CN" sz="2000" b="1" i="0" dirty="0">
                <a:solidFill>
                  <a:srgbClr val="00B050"/>
                </a:solidFill>
                <a:latin typeface="微软雅黑" pitchFamily="34" charset="0"/>
                <a:ea typeface="微软雅黑" pitchFamily="34" charset="-122"/>
                <a:cs typeface="微软雅黑" pitchFamily="34" charset="-120"/>
              </a:rPr>
              <a:t>。（2分）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QC_3_BD.1_3#ad7830db9?pid=c52201bb7&amp;color=0,0,0&amp;mp=1&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从表中的“四个选择”</a:t>
            </a:r>
            <a:r>
              <a:rPr lang="en-US" altLang="zh-CN" sz="2000" b="0" i="0">
                <a:solidFill>
                  <a:srgbClr val="000000"/>
                </a:solidFill>
                <a:latin typeface="微软雅黑" pitchFamily="34" charset="0"/>
                <a:ea typeface="微软雅黑" pitchFamily="34" charset="-122"/>
                <a:cs typeface="微软雅黑" pitchFamily="34" charset="-120"/>
              </a:rPr>
              <a:t>可以得出的结论是(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3_AN.2_1#ad7830db9.bracket?pid=c52201bb7&amp;color=0,0,0&amp;mp=1&amp;vpa=1&amp;vtp=1"/>
          <p:cNvSpPr/>
          <p:nvPr/>
        </p:nvSpPr>
        <p:spPr>
          <a:xfrm>
            <a:off x="5494401"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3_BD.1_4#ad7830db9?pid=c52201bb7&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①新中国成立建立人民代表大会制度，党带领人民进入社会主义初级阶段</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基本国情决定主要矛盾，主要矛盾决定历史任务和行动措施</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中国共产党的领导是历史的选择、人民的选择和正确的选择</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改革开放使中国人民实现从站起来、富起来到强起来的伟大飞跃</a:t>
            </a:r>
            <a:endParaRPr lang="en-US" altLang="zh-CN" sz="2000" dirty="0"/>
          </a:p>
        </p:txBody>
      </p:sp>
      <p:sp>
        <p:nvSpPr>
          <p:cNvPr id="5" name="QC_3_BD.1_5#ad7830db9.choices?pid=c52201bb7&amp;color=0,0,0&amp;vtp=1&amp;bbb=1"/>
          <p:cNvSpPr/>
          <p:nvPr/>
        </p:nvSpPr>
        <p:spPr>
          <a:xfrm>
            <a:off x="722376" y="32724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O_4_AS.52_1#f2f4f8760?vop=1&amp;pid=208eaf5cb&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关键信息①：乡村治理的基础在于党的领导和组织体系的完善→党总揽全局</a:t>
            </a:r>
            <a:r>
              <a:rPr lang="en-US" altLang="zh-CN" sz="2000" b="0" i="0">
                <a:solidFill>
                  <a:srgbClr val="000000"/>
                </a:solidFill>
                <a:latin typeface="微软雅黑" pitchFamily="34" charset="0"/>
                <a:ea typeface="微软雅黑" pitchFamily="34" charset="-122"/>
                <a:cs typeface="微软雅黑" pitchFamily="34" charset="-120"/>
              </a:rPr>
              <a:t>、协调各方的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领导核心作用</a:t>
            </a:r>
            <a:r>
              <a:rPr lang="en-US" altLang="zh-CN" sz="2000" b="0" i="0" dirty="0">
                <a:solidFill>
                  <a:srgbClr val="000000"/>
                </a:solidFill>
                <a:latin typeface="微软雅黑" pitchFamily="34" charset="0"/>
                <a:ea typeface="微软雅黑" pitchFamily="34" charset="-122"/>
                <a:cs typeface="微软雅黑" pitchFamily="34" charset="-120"/>
              </a:rPr>
              <a:t>。关键信息②：建好建强农村基层党组织，健全村党组织领导的村级组织体系</a:t>
            </a:r>
            <a:r>
              <a:rPr lang="en-US" altLang="zh-CN" sz="2000" b="0" i="0">
                <a:solidFill>
                  <a:srgbClr val="000000"/>
                </a:solidFill>
                <a:latin typeface="微软雅黑" pitchFamily="34" charset="0"/>
                <a:ea typeface="微软雅黑" pitchFamily="34" charset="-122"/>
                <a:cs typeface="微软雅黑" pitchFamily="34" charset="-120"/>
              </a:rPr>
              <a:t>→基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层党组织的战斗堡垒作用</a:t>
            </a:r>
            <a:r>
              <a:rPr lang="en-US" altLang="zh-CN" sz="2000" b="0" i="0" dirty="0">
                <a:solidFill>
                  <a:srgbClr val="000000"/>
                </a:solidFill>
                <a:latin typeface="微软雅黑" pitchFamily="34" charset="0"/>
                <a:ea typeface="微软雅黑" pitchFamily="34" charset="-122"/>
                <a:cs typeface="微软雅黑" pitchFamily="34" charset="-120"/>
              </a:rPr>
              <a:t>。关键信息③：要持续优化村两委班子特别是带头人队伍</a:t>
            </a:r>
            <a:r>
              <a:rPr lang="en-US" altLang="zh-CN" sz="2000" b="0" i="0">
                <a:solidFill>
                  <a:srgbClr val="000000"/>
                </a:solidFill>
                <a:latin typeface="微软雅黑" pitchFamily="34" charset="0"/>
                <a:ea typeface="微软雅黑" pitchFamily="34" charset="-122"/>
                <a:cs typeface="微软雅黑" pitchFamily="34" charset="-120"/>
              </a:rPr>
              <a:t>，实施村党组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织带头人整体优化提升行动</a:t>
            </a:r>
            <a:r>
              <a:rPr lang="en-US" altLang="zh-CN" sz="2000" b="0" i="0" dirty="0">
                <a:solidFill>
                  <a:srgbClr val="000000"/>
                </a:solidFill>
                <a:latin typeface="微软雅黑" pitchFamily="34" charset="0"/>
                <a:ea typeface="微软雅黑" pitchFamily="34" charset="-122"/>
                <a:cs typeface="微软雅黑" pitchFamily="34" charset="-120"/>
              </a:rPr>
              <a:t>→发挥党员先锋模范作用。关键信息④</a:t>
            </a:r>
            <a:r>
              <a:rPr lang="en-US" altLang="zh-CN" sz="2000" b="0" i="0">
                <a:solidFill>
                  <a:srgbClr val="000000"/>
                </a:solidFill>
                <a:latin typeface="微软雅黑" pitchFamily="34" charset="0"/>
                <a:ea typeface="微软雅黑" pitchFamily="34" charset="-122"/>
                <a:cs typeface="微软雅黑" pitchFamily="34" charset="-120"/>
              </a:rPr>
              <a:t>：引导和发动广大农民积极投</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身到乡村治理的实践中去</a:t>
            </a:r>
            <a:r>
              <a:rPr lang="en-US" altLang="zh-CN" sz="2000" b="0" i="0" dirty="0">
                <a:solidFill>
                  <a:srgbClr val="000000"/>
                </a:solidFill>
                <a:latin typeface="微软雅黑" pitchFamily="34" charset="0"/>
                <a:ea typeface="微软雅黑" pitchFamily="34" charset="-122"/>
                <a:cs typeface="微软雅黑" pitchFamily="34" charset="-120"/>
              </a:rPr>
              <a:t>，让农民在乡村治理中发挥主体作用→农民在乡村治理中的主体作用。</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O_4_BD.53_1#0fa3cbbe1?pid=208eaf5cb&amp;color=0,0,0&amp;vtp=1&amp;bt=1&amp;bbb=1"/>
          <p:cNvSpPr/>
          <p:nvPr/>
        </p:nvSpPr>
        <p:spPr>
          <a:xfrm>
            <a:off x="722376" y="972000"/>
            <a:ext cx="10833100"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（2）结合材料二，运用《政治与法治》相关知识，说明该村做法所反映的党的先进性。（8分）</a:t>
            </a:r>
            <a:endParaRPr lang="en-US" altLang="zh-CN" sz="2000" dirty="0"/>
          </a:p>
        </p:txBody>
      </p:sp>
    </p:spTree>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QO_4_AN.54_1#0fa3cbbe1?vop=1&amp;pid=208eaf5cb&amp;color=0,0,0&amp;vtp=1&amp;bbb=1&amp;hb=1"/>
          <p:cNvSpPr/>
          <p:nvPr/>
        </p:nvSpPr>
        <p:spPr>
          <a:xfrm>
            <a:off x="722376" y="982164"/>
            <a:ext cx="10753344" cy="35994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a:t>
            </a:r>
            <a:r>
              <a:rPr lang="en-US" altLang="zh-CN" sz="2000" b="1" i="0" dirty="0" err="1">
                <a:solidFill>
                  <a:srgbClr val="00B050"/>
                </a:solidFill>
                <a:latin typeface="微软雅黑" pitchFamily="34" charset="0"/>
                <a:ea typeface="微软雅黑" pitchFamily="34" charset="-122"/>
                <a:cs typeface="微软雅黑" pitchFamily="34" charset="-120"/>
              </a:rPr>
              <a:t>衡量一个政党的先进性，就是看它在性质、宗旨和指导思想等方面所具有的优于其他政</a:t>
            </a:r>
            <a:endParaRPr lang="en-US" altLang="zh-CN" sz="2000" b="1" i="0" dirty="0">
              <a:solidFill>
                <a:srgbClr val="00B050"/>
              </a:solidFill>
              <a:latin typeface="微软雅黑" pitchFamily="34" charset="0"/>
              <a:ea typeface="微软雅黑" pitchFamily="34" charset="-122"/>
              <a:cs typeface="微软雅黑" pitchFamily="34" charset="-120"/>
            </a:endParaRPr>
          </a:p>
          <a:p>
            <a:pPr latinLnBrk="1">
              <a:lnSpc>
                <a:spcPts val="3600"/>
              </a:lnSpc>
            </a:pPr>
            <a:r>
              <a:rPr lang="en-US" altLang="zh-CN" sz="2000" b="1" i="0" dirty="0" err="1">
                <a:solidFill>
                  <a:srgbClr val="00B050"/>
                </a:solidFill>
                <a:latin typeface="微软雅黑" pitchFamily="34" charset="0"/>
                <a:ea typeface="微软雅黑" pitchFamily="34" charset="-122"/>
                <a:cs typeface="微软雅黑" pitchFamily="34" charset="-120"/>
              </a:rPr>
              <a:t>党的特质，看它在人类社会历史发展不同阶段所起的引领作用。中国共产党不忘初心、牢记使命</a:t>
            </a:r>
            <a:r>
              <a:rPr lang="en-US" altLang="zh-CN" sz="2000" b="1" i="0" dirty="0">
                <a:solidFill>
                  <a:srgbClr val="00B050"/>
                </a:solidFill>
                <a:latin typeface="微软雅黑" pitchFamily="34" charset="0"/>
                <a:ea typeface="微软雅黑" pitchFamily="34" charset="-122"/>
                <a:cs typeface="微软雅黑" pitchFamily="34" charset="-120"/>
              </a:rPr>
              <a:t>，</a:t>
            </a:r>
          </a:p>
          <a:p>
            <a:pPr latinLnBrk="1">
              <a:lnSpc>
                <a:spcPts val="3600"/>
              </a:lnSpc>
            </a:pPr>
            <a:r>
              <a:rPr lang="en-US" altLang="zh-CN" sz="2000" b="1" i="0" dirty="0" err="1">
                <a:solidFill>
                  <a:srgbClr val="00B050"/>
                </a:solidFill>
                <a:latin typeface="微软雅黑" pitchFamily="34" charset="0"/>
                <a:ea typeface="微软雅黑" pitchFamily="34" charset="-122"/>
                <a:cs typeface="微软雅黑" pitchFamily="34" charset="-120"/>
              </a:rPr>
              <a:t>是始终走在时代前列、人民衷心拥护、勇于自我革命、经得起各种风浪考验、朝气蓬勃的马克思</a:t>
            </a:r>
            <a:endParaRPr lang="en-US" altLang="zh-CN" sz="2000" b="1" i="0" dirty="0">
              <a:solidFill>
                <a:srgbClr val="00B050"/>
              </a:solidFill>
              <a:latin typeface="微软雅黑" pitchFamily="34" charset="0"/>
              <a:ea typeface="微软雅黑" pitchFamily="34" charset="-122"/>
              <a:cs typeface="微软雅黑" pitchFamily="34" charset="-120"/>
            </a:endParaRPr>
          </a:p>
          <a:p>
            <a:pPr latinLnBrk="1">
              <a:lnSpc>
                <a:spcPts val="3600"/>
              </a:lnSpc>
            </a:pPr>
            <a:r>
              <a:rPr lang="en-US" altLang="zh-CN" sz="2000" b="1" i="0" dirty="0" err="1">
                <a:solidFill>
                  <a:srgbClr val="00B050"/>
                </a:solidFill>
                <a:latin typeface="微软雅黑" pitchFamily="34" charset="0"/>
                <a:ea typeface="微软雅黑" pitchFamily="34" charset="-122"/>
                <a:cs typeface="微软雅黑" pitchFamily="34" charset="-120"/>
              </a:rPr>
              <a:t>主义政党</a:t>
            </a:r>
            <a:r>
              <a:rPr lang="en-US" altLang="zh-CN" sz="2000" b="1" i="0" dirty="0">
                <a:solidFill>
                  <a:srgbClr val="00B050"/>
                </a:solidFill>
                <a:latin typeface="微软雅黑" pitchFamily="34" charset="0"/>
                <a:ea typeface="微软雅黑" pitchFamily="34" charset="-122"/>
                <a:cs typeface="微软雅黑" pitchFamily="34" charset="-120"/>
              </a:rPr>
              <a:t>。（2分）②</a:t>
            </a:r>
            <a:r>
              <a:rPr lang="en-US" altLang="zh-CN" sz="2000" b="1" i="0" dirty="0" err="1">
                <a:solidFill>
                  <a:srgbClr val="00B050"/>
                </a:solidFill>
                <a:latin typeface="微软雅黑" pitchFamily="34" charset="0"/>
                <a:ea typeface="微软雅黑" pitchFamily="34" charset="-122"/>
                <a:cs typeface="微软雅黑" pitchFamily="34" charset="-120"/>
              </a:rPr>
              <a:t>该村党支部打造共富果园，企业负责管理，组建技术服务队的做法体现了</a:t>
            </a:r>
            <a:endParaRPr lang="en-US" altLang="zh-CN" sz="2000" b="1" i="0" dirty="0">
              <a:solidFill>
                <a:srgbClr val="00B050"/>
              </a:solidFill>
              <a:latin typeface="微软雅黑" pitchFamily="34" charset="0"/>
              <a:ea typeface="微软雅黑" pitchFamily="34" charset="-122"/>
              <a:cs typeface="微软雅黑" pitchFamily="34" charset="-120"/>
            </a:endParaRPr>
          </a:p>
          <a:p>
            <a:pPr latinLnBrk="1">
              <a:lnSpc>
                <a:spcPts val="3600"/>
              </a:lnSpc>
            </a:pPr>
            <a:r>
              <a:rPr lang="en-US" altLang="zh-CN" sz="2000" b="1" i="0" dirty="0" err="1">
                <a:solidFill>
                  <a:srgbClr val="00B050"/>
                </a:solidFill>
                <a:latin typeface="微软雅黑" pitchFamily="34" charset="0"/>
                <a:ea typeface="微软雅黑" pitchFamily="34" charset="-122"/>
                <a:cs typeface="微软雅黑" pitchFamily="34" charset="-120"/>
              </a:rPr>
              <a:t>党坚持解放思想、实事求是、与时俱进、求真务实的思想路线，使党始终走在时代前列</a:t>
            </a:r>
            <a:r>
              <a:rPr lang="en-US" altLang="zh-CN" sz="2000" b="1" i="0" dirty="0">
                <a:solidFill>
                  <a:srgbClr val="00B050"/>
                </a:solidFill>
                <a:latin typeface="微软雅黑" pitchFamily="34" charset="0"/>
                <a:ea typeface="微软雅黑" pitchFamily="34" charset="-122"/>
                <a:cs typeface="微软雅黑" pitchFamily="34" charset="-120"/>
              </a:rPr>
              <a:t>。（2分）</a:t>
            </a:r>
          </a:p>
          <a:p>
            <a:pP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③</a:t>
            </a:r>
            <a:r>
              <a:rPr lang="en-US" altLang="zh-CN" sz="2000" b="1" i="0" dirty="0" err="1">
                <a:solidFill>
                  <a:srgbClr val="00B050"/>
                </a:solidFill>
                <a:latin typeface="微软雅黑" pitchFamily="34" charset="0"/>
                <a:ea typeface="微软雅黑" pitchFamily="34" charset="-122"/>
                <a:cs typeface="微软雅黑" pitchFamily="34" charset="-120"/>
              </a:rPr>
              <a:t>该村党支部努力解决水果生产和销售难题，帮助村民增加收入彰显了党全心全意为人民服务的</a:t>
            </a:r>
            <a:endParaRPr lang="en-US" altLang="zh-CN" sz="2000" b="1" i="0" dirty="0">
              <a:solidFill>
                <a:srgbClr val="00B050"/>
              </a:solidFill>
              <a:latin typeface="微软雅黑" pitchFamily="34" charset="0"/>
              <a:ea typeface="微软雅黑" pitchFamily="34" charset="-122"/>
              <a:cs typeface="微软雅黑" pitchFamily="34" charset="-120"/>
            </a:endParaRPr>
          </a:p>
          <a:p>
            <a:pPr latinLnBrk="1">
              <a:lnSpc>
                <a:spcPts val="3600"/>
              </a:lnSpc>
            </a:pPr>
            <a:r>
              <a:rPr lang="en-US" altLang="zh-CN" sz="2000" b="1" i="0" dirty="0" err="1">
                <a:solidFill>
                  <a:srgbClr val="00B050"/>
                </a:solidFill>
                <a:latin typeface="微软雅黑" pitchFamily="34" charset="0"/>
                <a:ea typeface="微软雅黑" pitchFamily="34" charset="-122"/>
                <a:cs typeface="微软雅黑" pitchFamily="34" charset="-120"/>
              </a:rPr>
              <a:t>宗旨，坚持立党为公、执政为民的执政理念，始终坚持以人民为中心</a:t>
            </a:r>
            <a:r>
              <a:rPr lang="en-US" altLang="zh-CN" sz="2000" b="1" i="0" dirty="0">
                <a:solidFill>
                  <a:srgbClr val="00B050"/>
                </a:solidFill>
                <a:latin typeface="微软雅黑" pitchFamily="34" charset="0"/>
                <a:ea typeface="微软雅黑" pitchFamily="34" charset="-122"/>
                <a:cs typeface="微软雅黑" pitchFamily="34" charset="-120"/>
              </a:rPr>
              <a:t>。（2分）④</a:t>
            </a:r>
            <a:r>
              <a:rPr lang="en-US" altLang="zh-CN" sz="2000" b="1" i="0" dirty="0" err="1">
                <a:solidFill>
                  <a:srgbClr val="00B050"/>
                </a:solidFill>
                <a:latin typeface="微软雅黑" pitchFamily="34" charset="0"/>
                <a:ea typeface="微软雅黑" pitchFamily="34" charset="-122"/>
                <a:cs typeface="微软雅黑" pitchFamily="34" charset="-120"/>
              </a:rPr>
              <a:t>党员自学直播</a:t>
            </a:r>
            <a:endParaRPr lang="en-US" altLang="zh-CN" sz="2000" b="1" i="0" dirty="0">
              <a:solidFill>
                <a:srgbClr val="00B050"/>
              </a:solidFill>
              <a:latin typeface="微软雅黑" pitchFamily="34" charset="0"/>
              <a:ea typeface="微软雅黑" pitchFamily="34" charset="-122"/>
              <a:cs typeface="微软雅黑" pitchFamily="34" charset="-120"/>
            </a:endParaRPr>
          </a:p>
          <a:p>
            <a:pPr latinLnBrk="1">
              <a:lnSpc>
                <a:spcPts val="3500"/>
              </a:lnSpc>
            </a:pPr>
            <a:r>
              <a:rPr lang="en-US" altLang="zh-CN" sz="2000" b="1" i="0" dirty="0" err="1">
                <a:solidFill>
                  <a:srgbClr val="00B050"/>
                </a:solidFill>
                <a:latin typeface="微软雅黑" pitchFamily="34" charset="0"/>
                <a:ea typeface="微软雅黑" pitchFamily="34" charset="-122"/>
                <a:cs typeface="微软雅黑" pitchFamily="34" charset="-120"/>
              </a:rPr>
              <a:t>帮助村民拓宽水果销路发挥了党员的先锋模范作用，是党的先进性直接而具体的表现</a:t>
            </a:r>
            <a:r>
              <a:rPr lang="en-US" altLang="zh-CN" sz="2000" b="1" i="0" dirty="0">
                <a:solidFill>
                  <a:srgbClr val="00B050"/>
                </a:solidFill>
                <a:latin typeface="微软雅黑" pitchFamily="34" charset="0"/>
                <a:ea typeface="微软雅黑" pitchFamily="34" charset="-122"/>
                <a:cs typeface="微软雅黑" pitchFamily="34" charset="-120"/>
              </a:rPr>
              <a:t>。（2分）</a:t>
            </a:r>
            <a:endParaRPr lang="en-US" altLang="zh-CN" sz="2000" dirty="0"/>
          </a:p>
        </p:txBody>
      </p:sp>
    </p:spTree>
    <p:extLst>
      <p:ext uri="{BB962C8B-B14F-4D97-AF65-F5344CB8AC3E}">
        <p14:creationId xmlns:p14="http://schemas.microsoft.com/office/powerpoint/2010/main" val="2142712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500"/>
                                        <p:tgtEl>
                                          <p:spTgt spid="3">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fade">
                                      <p:cBhvr>
                                        <p:cTn id="3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O_4_AS.55_1#0fa3cbbe1?vop=1&amp;pid=208eaf5cb&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关键信息①：村党支部全力推动水果种植数字化、规模化转型</a:t>
            </a:r>
            <a:r>
              <a:rPr lang="en-US" altLang="zh-CN" sz="2000" b="0" i="0">
                <a:solidFill>
                  <a:srgbClr val="000000"/>
                </a:solidFill>
                <a:latin typeface="微软雅黑" pitchFamily="34" charset="0"/>
                <a:ea typeface="微软雅黑" pitchFamily="34" charset="-122"/>
                <a:cs typeface="微软雅黑" pitchFamily="34" charset="-120"/>
              </a:rPr>
              <a:t>，共富果园由农业龙头企业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负责管理</a:t>
            </a:r>
            <a:r>
              <a:rPr lang="en-US" altLang="zh-CN" sz="2000" b="0" i="0" dirty="0">
                <a:solidFill>
                  <a:srgbClr val="000000"/>
                </a:solidFill>
                <a:latin typeface="微软雅黑" pitchFamily="34" charset="0"/>
                <a:ea typeface="微软雅黑" pitchFamily="34" charset="-122"/>
                <a:cs typeface="微软雅黑" pitchFamily="34" charset="-120"/>
              </a:rPr>
              <a:t>，按照统一标准规模经营，并组建技术服务队，指导果农进行生产管理→</a:t>
            </a:r>
            <a:r>
              <a:rPr lang="en-US" altLang="zh-CN" sz="2000" b="0" i="0">
                <a:solidFill>
                  <a:srgbClr val="000000"/>
                </a:solidFill>
                <a:latin typeface="微软雅黑" pitchFamily="34" charset="0"/>
                <a:ea typeface="微软雅黑" pitchFamily="34" charset="-122"/>
                <a:cs typeface="微软雅黑" pitchFamily="34" charset="-120"/>
              </a:rPr>
              <a:t>坚持解放思想、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实事求是</a:t>
            </a:r>
            <a:r>
              <a:rPr lang="en-US" altLang="zh-CN" sz="2000" b="0" i="0" dirty="0">
                <a:solidFill>
                  <a:srgbClr val="000000"/>
                </a:solidFill>
                <a:latin typeface="微软雅黑" pitchFamily="34" charset="0"/>
                <a:ea typeface="微软雅黑" pitchFamily="34" charset="-122"/>
                <a:cs typeface="微软雅黑" pitchFamily="34" charset="-120"/>
              </a:rPr>
              <a:t>、与时俱进、求真务实。关键信息②：该村党支部努力解决水果生产和销售难题</a:t>
            </a:r>
            <a:r>
              <a:rPr lang="en-US" altLang="zh-CN" sz="2000" b="0" i="0">
                <a:solidFill>
                  <a:srgbClr val="000000"/>
                </a:solidFill>
                <a:latin typeface="微软雅黑" pitchFamily="34" charset="0"/>
                <a:ea typeface="微软雅黑" pitchFamily="34" charset="-122"/>
                <a:cs typeface="微软雅黑" pitchFamily="34" charset="-120"/>
              </a:rPr>
              <a:t>，帮助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村民增加收入</a:t>
            </a:r>
            <a:r>
              <a:rPr lang="en-US" altLang="zh-CN" sz="2000" b="0" i="0" dirty="0">
                <a:solidFill>
                  <a:srgbClr val="000000"/>
                </a:solidFill>
                <a:latin typeface="微软雅黑" pitchFamily="34" charset="0"/>
                <a:ea typeface="微软雅黑" pitchFamily="34" charset="-122"/>
                <a:cs typeface="微软雅黑" pitchFamily="34" charset="-120"/>
              </a:rPr>
              <a:t>→党的宗旨和执政理念。关键信息③：广大党员自学直播，帮村民拓宽销路</a:t>
            </a:r>
            <a:r>
              <a:rPr lang="en-US" altLang="zh-CN" sz="2000" b="0" i="0">
                <a:solidFill>
                  <a:srgbClr val="000000"/>
                </a:solidFill>
                <a:latin typeface="微软雅黑" pitchFamily="34" charset="0"/>
                <a:ea typeface="微软雅黑" pitchFamily="34" charset="-122"/>
                <a:cs typeface="微软雅黑" pitchFamily="34" charset="-120"/>
              </a:rPr>
              <a:t>，提高</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售价</a:t>
            </a:r>
            <a:r>
              <a:rPr lang="en-US" altLang="zh-CN" sz="2000" b="0" i="0" dirty="0">
                <a:solidFill>
                  <a:srgbClr val="000000"/>
                </a:solidFill>
                <a:latin typeface="微软雅黑" pitchFamily="34" charset="0"/>
                <a:ea typeface="微软雅黑" pitchFamily="34" charset="-122"/>
                <a:cs typeface="微软雅黑" pitchFamily="34" charset="-120"/>
              </a:rPr>
              <a:t>→党员的先锋模范作用。</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O_3_AS.56_1#208eaf5cb?vop=1&amp;pid=3011af861&amp;color=0,0,0&amp;vtp=1&amp;bt=1&amp;bbb=1"/>
          <p:cNvSpPr/>
          <p:nvPr/>
        </p:nvSpPr>
        <p:spPr>
          <a:xfrm>
            <a:off x="722376" y="972000"/>
            <a:ext cx="10753344" cy="434785"/>
          </a:xfrm>
          <a:prstGeom prst="rect">
            <a:avLst/>
          </a:prstGeom>
          <a:noFill/>
          <a:ln/>
        </p:spPr>
        <p:txBody>
          <a:bodyPr wrap="none" lIns="0" tIns="0" rIns="0" bIns="0" rtlCol="0" anchor="t"/>
          <a:lstStyle/>
          <a:p>
            <a:pPr algn="l" latinLnBrk="1">
              <a:lnSpc>
                <a:spcPts val="39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本题考查坚持和加强党的全面领导、中国共产党的先进性。</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O_3_BD.57_1#ac0523110?pid=3011af861&amp;color=0,0,0&amp;vtp=1&amp;bt=1&amp;bbb=1&amp;hb=1"/>
          <p:cNvSpPr/>
          <p:nvPr/>
        </p:nvSpPr>
        <p:spPr>
          <a:xfrm>
            <a:off x="722376" y="972000"/>
            <a:ext cx="10753344" cy="2689225"/>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18.</a:t>
            </a:r>
            <a:r>
              <a:rPr lang="en-US" altLang="zh-CN" sz="2000" b="0" i="0" dirty="0">
                <a:solidFill>
                  <a:srgbClr val="000000"/>
                </a:solidFill>
                <a:latin typeface="仿宋" pitchFamily="34" charset="0"/>
                <a:ea typeface="仿宋" pitchFamily="34" charset="-122"/>
                <a:cs typeface="仿宋" pitchFamily="34" charset="-120"/>
              </a:rPr>
              <a:t>[北京五十五中2025高一期中·改编]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阅读材料，完成下列要求。（8</a:t>
            </a:r>
            <a:r>
              <a:rPr lang="en-US" altLang="zh-CN" sz="2000" b="0" i="0">
                <a:solidFill>
                  <a:srgbClr val="000000"/>
                </a:solidFill>
                <a:latin typeface="微软雅黑" pitchFamily="34" charset="0"/>
                <a:ea typeface="微软雅黑" pitchFamily="34" charset="-122"/>
                <a:cs typeface="微软雅黑" pitchFamily="34" charset="-120"/>
              </a:rPr>
              <a:t>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某市人大常委会聚焦民生领域</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关键小事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立法修法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首创</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万名代表下基层</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做法</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组织</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人大代表实施深入基层开展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三边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身边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路边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周边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检查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人大代表走进</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家</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人大代表之家</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站</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人大代表联络站</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就</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接诉即办</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立法征集意见建议</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经过几年的探</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索完善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万名代表下基层</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在该地逐渐铺展开来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润物细无声</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地浸润于普通老百姓的日常</a:t>
            </a:r>
          </a:p>
          <a:p>
            <a:pPr latinLnBrk="1">
              <a:lnSpc>
                <a:spcPts val="3500"/>
              </a:lnSpc>
            </a:pPr>
            <a:r>
              <a:rPr lang="en-US" altLang="zh-CN" sz="2000" b="0" i="0">
                <a:solidFill>
                  <a:srgbClr val="000000"/>
                </a:solidFill>
                <a:latin typeface="微软雅黑" pitchFamily="34" charset="0"/>
                <a:ea typeface="楷体" pitchFamily="34" charset="-122"/>
                <a:cs typeface="微软雅黑" pitchFamily="34" charset="-120"/>
              </a:rPr>
              <a:t>生活里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100" b="0" i="0" kern="0" spc="-99900" dirty="0">
                <a:solidFill>
                  <a:srgbClr val="FFFFFF"/>
                </a:solidFill>
                <a:latin typeface="微软雅黑" pitchFamily="34" charset="0"/>
                <a:ea typeface="微软雅黑" pitchFamily="34" charset="-122"/>
                <a:cs typeface="微软雅黑" pitchFamily="34" charset="-120"/>
              </a:rPr>
              <a:t>#2.1</a:t>
            </a:r>
            <a:endParaRPr lang="en-US" altLang="zh-CN" sz="2000" dirty="0"/>
          </a:p>
        </p:txBody>
      </p:sp>
    </p:spTree>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graphicFrame>
        <p:nvGraphicFramePr>
          <p:cNvPr id="47" name="QO_3_BD.57_2#ac0523110?colgroup=41&amp;pid=3011af861&amp;color=0,0,0&amp;mp=1&amp;vtp=1&amp;bt=1&amp;bbb=1&amp;hb=1"/>
          <p:cNvGraphicFramePr>
            <a:graphicFrameLocks noGrp="1"/>
          </p:cNvGraphicFramePr>
          <p:nvPr>
            <p:extLst>
              <p:ext uri="{D42A27DB-BD31-4B8C-83A1-F6EECF244321}">
                <p14:modId xmlns:p14="http://schemas.microsoft.com/office/powerpoint/2010/main" val="3623858663"/>
              </p:ext>
            </p:extLst>
          </p:nvPr>
        </p:nvGraphicFramePr>
        <p:xfrm>
          <a:off x="722376" y="969264"/>
          <a:ext cx="10707624" cy="4118864"/>
        </p:xfrm>
        <a:graphic>
          <a:graphicData uri="http://schemas.openxmlformats.org/drawingml/2006/table">
            <a:tbl>
              <a:tblPr/>
              <a:tblGrid>
                <a:gridCol w="1746504">
                  <a:extLst>
                    <a:ext uri="{9D8B030D-6E8A-4147-A177-3AD203B41FA5}">
                      <a16:colId xmlns:a16="http://schemas.microsoft.com/office/drawing/2014/main" val="20000"/>
                    </a:ext>
                  </a:extLst>
                </a:gridCol>
                <a:gridCol w="1563624">
                  <a:extLst>
                    <a:ext uri="{9D8B030D-6E8A-4147-A177-3AD203B41FA5}">
                      <a16:colId xmlns:a16="http://schemas.microsoft.com/office/drawing/2014/main" val="20001"/>
                    </a:ext>
                  </a:extLst>
                </a:gridCol>
                <a:gridCol w="1234440">
                  <a:extLst>
                    <a:ext uri="{9D8B030D-6E8A-4147-A177-3AD203B41FA5}">
                      <a16:colId xmlns:a16="http://schemas.microsoft.com/office/drawing/2014/main" val="20002"/>
                    </a:ext>
                  </a:extLst>
                </a:gridCol>
                <a:gridCol w="6163056">
                  <a:extLst>
                    <a:ext uri="{9D8B030D-6E8A-4147-A177-3AD203B41FA5}">
                      <a16:colId xmlns:a16="http://schemas.microsoft.com/office/drawing/2014/main" val="20003"/>
                    </a:ext>
                  </a:extLst>
                </a:gridCol>
              </a:tblGrid>
              <a:tr h="421132">
                <a:tc gridSpan="4">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镜头微观察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422783">
                <a:tc>
                  <a:txBody>
                    <a:bodyPr/>
                    <a:lstStyle/>
                    <a:p>
                      <a:pPr algn="ctr" latinLnBrk="1" hangingPunct="0">
                        <a:lnSpc>
                          <a:spcPts val="3000"/>
                        </a:lnSpc>
                      </a:pPr>
                      <a:r>
                        <a:rPr lang="en-US" altLang="zh-CN" sz="2000" b="0" i="0" dirty="0">
                          <a:solidFill>
                            <a:srgbClr val="000000"/>
                          </a:solidFill>
                          <a:latin typeface="微软雅黑" pitchFamily="34" charset="0"/>
                          <a:ea typeface="楷体" pitchFamily="34" charset="-122"/>
                          <a:cs typeface="微软雅黑" pitchFamily="34" charset="-120"/>
                        </a:rPr>
                        <a:t>镜头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楷体" pitchFamily="34" charset="-122"/>
                          <a:cs typeface="微软雅黑"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楷体" pitchFamily="34" charset="-122"/>
                          <a:cs typeface="微软雅黑" pitchFamily="34" charset="-120"/>
                        </a:rPr>
                        <a:t>人物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楷体" pitchFamily="34" charset="-122"/>
                          <a:cs typeface="微软雅黑" pitchFamily="34" charset="-120"/>
                        </a:rPr>
                        <a:t>事件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240663">
                <a:tc>
                  <a:txBody>
                    <a:bodyPr/>
                    <a:lstStyle/>
                    <a:p>
                      <a:pPr marL="0" indent="0" algn="l" latinLnBrk="1" hangingPunct="0">
                        <a:lnSpc>
                          <a:spcPts val="3200"/>
                        </a:lnSpc>
                      </a:pPr>
                      <a:r>
                        <a:rPr lang="en-US" altLang="zh-CN" sz="2000" b="0" i="0" dirty="0">
                          <a:solidFill>
                            <a:srgbClr val="000000"/>
                          </a:solidFill>
                          <a:latin typeface="微软雅黑" pitchFamily="34" charset="0"/>
                          <a:ea typeface="楷体" pitchFamily="34" charset="-122"/>
                          <a:cs typeface="微软雅黑" pitchFamily="34" charset="-120"/>
                        </a:rPr>
                        <a:t>代表</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沉下</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去</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民意</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聚起来</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200"/>
                        </a:lnSpc>
                      </a:pPr>
                      <a:r>
                        <a:rPr lang="en-US" altLang="zh-CN" sz="2000" b="0" i="0" dirty="0">
                          <a:solidFill>
                            <a:srgbClr val="000000"/>
                          </a:solidFill>
                          <a:latin typeface="微软雅黑" pitchFamily="34" charset="0"/>
                          <a:ea typeface="楷体" pitchFamily="34" charset="-122"/>
                          <a:cs typeface="微软雅黑" pitchFamily="34" charset="-120"/>
                        </a:rPr>
                        <a:t>某街道</a:t>
                      </a:r>
                      <a:endParaRPr lang="en-US" altLang="zh-CN" sz="1200" dirty="0"/>
                    </a:p>
                    <a:p>
                      <a:pPr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人大代</a:t>
                      </a:r>
                      <a:endParaRPr lang="en-US" altLang="zh-CN" sz="1200" dirty="0"/>
                    </a:p>
                    <a:p>
                      <a:pPr algn="l" latinLnBrk="1" hangingPunct="0">
                        <a:lnSpc>
                          <a:spcPts val="3000"/>
                        </a:lnSpc>
                      </a:pPr>
                      <a:r>
                        <a:rPr lang="en-US" altLang="zh-CN" sz="2000" b="0" i="0">
                          <a:solidFill>
                            <a:srgbClr val="000000"/>
                          </a:solidFill>
                          <a:latin typeface="微软雅黑" pitchFamily="34" charset="0"/>
                          <a:ea typeface="楷体" pitchFamily="34" charset="-122"/>
                          <a:cs typeface="微软雅黑" pitchFamily="34" charset="-120"/>
                        </a:rPr>
                        <a:t>表之家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人大代</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表</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居民</a:t>
                      </a:r>
                    </a:p>
                    <a:p>
                      <a:pPr marL="0" lvl="0" indent="0" algn="l" latinLnBrk="1" hangingPunct="0">
                        <a:lnSpc>
                          <a:spcPts val="3000"/>
                        </a:lnSpc>
                      </a:pPr>
                      <a:r>
                        <a:rPr lang="en-US" altLang="zh-CN" sz="2000" b="0" i="0">
                          <a:solidFill>
                            <a:srgbClr val="000000"/>
                          </a:solidFill>
                          <a:latin typeface="微软雅黑" pitchFamily="34" charset="0"/>
                          <a:ea typeface="楷体" pitchFamily="34" charset="-122"/>
                          <a:cs typeface="微软雅黑" pitchFamily="34" charset="-120"/>
                        </a:rPr>
                        <a:t>代表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楷体" pitchFamily="34" charset="-122"/>
                          <a:cs typeface="微软雅黑" pitchFamily="34" charset="-120"/>
                        </a:rPr>
                        <a:t>召开征求立法意见建议座谈会</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收集大家对</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市城</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市更新条例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草案</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市节水条例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草案</a:t>
                      </a:r>
                      <a:r>
                        <a:rPr lang="en-US" altLang="zh-CN" sz="2000" b="0" i="0">
                          <a:solidFill>
                            <a:srgbClr val="000000"/>
                          </a:solidFill>
                          <a:latin typeface="微软雅黑" pitchFamily="34" charset="0"/>
                          <a:ea typeface="微软雅黑" pitchFamily="34" charset="-122"/>
                          <a:cs typeface="微软雅黑" pitchFamily="34" charset="-120"/>
                        </a:rPr>
                        <a:t>）》</a:t>
                      </a:r>
                    </a:p>
                    <a:p>
                      <a:pPr marL="0" lvl="0" indent="0" algn="l" latinLnBrk="1" hangingPunct="0">
                        <a:lnSpc>
                          <a:spcPts val="3000"/>
                        </a:lnSpc>
                      </a:pPr>
                      <a:r>
                        <a:rPr lang="en-US" altLang="zh-CN" sz="2000" b="0" i="0">
                          <a:solidFill>
                            <a:srgbClr val="000000"/>
                          </a:solidFill>
                          <a:latin typeface="微软雅黑" pitchFamily="34" charset="0"/>
                          <a:ea typeface="楷体" pitchFamily="34" charset="-122"/>
                          <a:cs typeface="微软雅黑" pitchFamily="34" charset="-120"/>
                        </a:rPr>
                        <a:t>等法规的意见建议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19023">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路边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检查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楷体" pitchFamily="34" charset="-122"/>
                          <a:cs typeface="微软雅黑" pitchFamily="34" charset="-120"/>
                        </a:rPr>
                        <a:t>某路段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楷体" pitchFamily="34" charset="-122"/>
                          <a:cs typeface="微软雅黑" pitchFamily="34" charset="-120"/>
                        </a:rPr>
                        <a:t>人大代表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楷体" pitchFamily="34" charset="-122"/>
                          <a:cs typeface="微软雅黑" pitchFamily="34" charset="-120"/>
                        </a:rPr>
                        <a:t>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市非机动车管理条例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立法实施后开展</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回头</a:t>
                      </a:r>
                    </a:p>
                    <a:p>
                      <a:pPr marL="0" lvl="0" indent="0" algn="l" latinLnBrk="1" hangingPunct="0">
                        <a:lnSpc>
                          <a:spcPts val="3000"/>
                        </a:lnSpc>
                      </a:pPr>
                      <a:r>
                        <a:rPr lang="en-US" altLang="zh-CN" sz="2000" b="0" i="0">
                          <a:solidFill>
                            <a:srgbClr val="000000"/>
                          </a:solidFill>
                          <a:latin typeface="微软雅黑" pitchFamily="34" charset="0"/>
                          <a:ea typeface="楷体" pitchFamily="34" charset="-122"/>
                          <a:cs typeface="微软雅黑" pitchFamily="34" charset="-120"/>
                        </a:rPr>
                        <a:t>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相关部门邀请代表在路边参加调研检查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215263">
                <a:tc>
                  <a:txBody>
                    <a:bodyPr/>
                    <a:lstStyle/>
                    <a:p>
                      <a:pPr algn="l" latinLnBrk="1" hangingPunct="0">
                        <a:lnSpc>
                          <a:spcPts val="3000"/>
                        </a:lnSpc>
                      </a:pPr>
                      <a:r>
                        <a:rPr lang="en-US" altLang="zh-CN" sz="2000" b="0" i="0" dirty="0">
                          <a:solidFill>
                            <a:srgbClr val="000000"/>
                          </a:solidFill>
                          <a:latin typeface="微软雅黑" pitchFamily="34" charset="0"/>
                          <a:ea typeface="楷体" pitchFamily="34" charset="-122"/>
                          <a:cs typeface="微软雅黑" pitchFamily="34" charset="-120"/>
                        </a:rPr>
                        <a:t>家站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楷体" pitchFamily="34" charset="-122"/>
                          <a:cs typeface="微软雅黑" pitchFamily="34" charset="-120"/>
                        </a:rPr>
                        <a:t>某街道</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代</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表家站联合</a:t>
                      </a:r>
                    </a:p>
                    <a:p>
                      <a:pPr marL="0" lvl="0" indent="0" algn="l" latinLnBrk="1" hangingPunct="0">
                        <a:lnSpc>
                          <a:spcPts val="3000"/>
                        </a:lnSpc>
                      </a:pPr>
                      <a:r>
                        <a:rPr lang="en-US" altLang="zh-CN" sz="2000" b="0" i="0">
                          <a:solidFill>
                            <a:srgbClr val="000000"/>
                          </a:solidFill>
                          <a:latin typeface="微软雅黑" pitchFamily="34" charset="0"/>
                          <a:ea typeface="楷体" pitchFamily="34" charset="-122"/>
                          <a:cs typeface="微软雅黑" pitchFamily="34" charset="-120"/>
                        </a:rPr>
                        <a:t>社区议事厅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人大代</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表</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居民</a:t>
                      </a:r>
                    </a:p>
                    <a:p>
                      <a:pPr marL="0" lvl="0" indent="0" algn="l" latinLnBrk="1" hangingPunct="0">
                        <a:lnSpc>
                          <a:spcPts val="3000"/>
                        </a:lnSpc>
                      </a:pPr>
                      <a:r>
                        <a:rPr lang="en-US" altLang="zh-CN" sz="2000" b="0" i="0">
                          <a:solidFill>
                            <a:srgbClr val="000000"/>
                          </a:solidFill>
                          <a:latin typeface="微软雅黑" pitchFamily="34" charset="0"/>
                          <a:ea typeface="楷体" pitchFamily="34" charset="-122"/>
                          <a:cs typeface="微软雅黑" pitchFamily="34" charset="-120"/>
                        </a:rPr>
                        <a:t>代表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楷体" pitchFamily="34" charset="-122"/>
                          <a:cs typeface="微软雅黑" pitchFamily="34" charset="-120"/>
                        </a:rPr>
                        <a:t>人大代表</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居民代表</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居委会工作人员等一起给</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美</a:t>
                      </a:r>
                    </a:p>
                    <a:p>
                      <a:pPr marL="0" lvl="0" indent="0" algn="l" latinLnBrk="1" hangingPunct="0">
                        <a:lnSpc>
                          <a:spcPts val="3000"/>
                        </a:lnSpc>
                      </a:pPr>
                      <a:r>
                        <a:rPr lang="en-US" altLang="zh-CN" sz="2000" b="0" i="0">
                          <a:solidFill>
                            <a:srgbClr val="000000"/>
                          </a:solidFill>
                          <a:latin typeface="微软雅黑" pitchFamily="34" charset="0"/>
                          <a:ea typeface="楷体" pitchFamily="34" charset="-122"/>
                          <a:cs typeface="微软雅黑" pitchFamily="34" charset="-120"/>
                        </a:rPr>
                        <a:t>丽院落</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改造出谋划策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2" name="QO_3_BD.57_3#ac0523110?pid=3011af861&amp;color=0,0,0&amp;vtp=1&amp;bt=1&amp;bbb=1"/>
          <p:cNvSpPr/>
          <p:nvPr/>
        </p:nvSpPr>
        <p:spPr>
          <a:xfrm>
            <a:off x="699516" y="5109436"/>
            <a:ext cx="10753344" cy="403352"/>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结合材料，运用《政治与法治》知识，说明“万名代表下基层”的意义。</a:t>
            </a:r>
            <a:r>
              <a:rPr lang="en-US" altLang="zh-CN" sz="100" b="0" i="0" kern="0" spc="-99900" dirty="0">
                <a:solidFill>
                  <a:srgbClr val="FFFFFF"/>
                </a:solidFill>
                <a:latin typeface="微软雅黑" pitchFamily="34" charset="0"/>
                <a:ea typeface="微软雅黑" pitchFamily="34" charset="-122"/>
                <a:cs typeface="微软雅黑" pitchFamily="34" charset="-120"/>
              </a:rPr>
              <a:t>#2.3</a:t>
            </a:r>
            <a:endParaRPr lang="en-US" altLang="zh-CN" sz="2000" dirty="0"/>
          </a:p>
        </p:txBody>
      </p:sp>
    </p:spTree>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3" name="QO_3_AN.58_1#ac0523110?vop=1&amp;pid=3011af861&amp;color=0,0,0&amp;vtp=1&amp;bbb=1&amp;hb=1"/>
          <p:cNvSpPr/>
          <p:nvPr/>
        </p:nvSpPr>
        <p:spPr>
          <a:xfrm>
            <a:off x="722376" y="1438148"/>
            <a:ext cx="10753344" cy="22278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①人大代表是国家权力机关的组成人员，是人民利益的代言人。</a:t>
            </a:r>
            <a:r>
              <a:rPr lang="en-US" altLang="zh-CN" sz="2000" b="1" i="0">
                <a:solidFill>
                  <a:srgbClr val="00B050"/>
                </a:solidFill>
                <a:latin typeface="微软雅黑" pitchFamily="34" charset="0"/>
                <a:ea typeface="微软雅黑" pitchFamily="34" charset="-122"/>
                <a:cs typeface="微软雅黑" pitchFamily="34" charset="-120"/>
              </a:rPr>
              <a:t>人大代表密切联系群众，</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征求群众对立法的意见建议</a:t>
            </a:r>
            <a:r>
              <a:rPr lang="en-US" altLang="zh-CN" sz="2000" b="1" i="0" dirty="0">
                <a:solidFill>
                  <a:srgbClr val="00B050"/>
                </a:solidFill>
                <a:latin typeface="微软雅黑" pitchFamily="34" charset="0"/>
                <a:ea typeface="微软雅黑" pitchFamily="34" charset="-122"/>
                <a:cs typeface="微软雅黑" pitchFamily="34" charset="-120"/>
              </a:rPr>
              <a:t>，有利于推动科学、民主立法。（3分）②</a:t>
            </a:r>
            <a:r>
              <a:rPr lang="en-US" altLang="zh-CN" sz="2000" b="1" i="0">
                <a:solidFill>
                  <a:srgbClr val="00B050"/>
                </a:solidFill>
                <a:latin typeface="微软雅黑" pitchFamily="34" charset="0"/>
                <a:ea typeface="微软雅黑" pitchFamily="34" charset="-122"/>
                <a:cs typeface="微软雅黑" pitchFamily="34" charset="-120"/>
              </a:rPr>
              <a:t>人大代表依法履行职权，</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在立法实施后开展</a:t>
            </a:r>
            <a:r>
              <a:rPr lang="en-US" altLang="zh-CN" sz="2000" b="1" i="0" dirty="0">
                <a:solidFill>
                  <a:srgbClr val="00B050"/>
                </a:solidFill>
                <a:latin typeface="微软雅黑" pitchFamily="34" charset="0"/>
                <a:ea typeface="微软雅黑" pitchFamily="34" charset="-122"/>
                <a:cs typeface="微软雅黑" pitchFamily="34" charset="-120"/>
              </a:rPr>
              <a:t>“回头看”,通过“路边”检查等，落实市人大监督，帮助政府推进工作</a:t>
            </a:r>
            <a:r>
              <a:rPr lang="en-US" altLang="zh-CN" sz="2000" b="1" i="0">
                <a:solidFill>
                  <a:srgbClr val="00B050"/>
                </a:solidFill>
                <a:latin typeface="微软雅黑" pitchFamily="34" charset="0"/>
                <a:ea typeface="微软雅黑" pitchFamily="34" charset="-122"/>
                <a:cs typeface="微软雅黑" pitchFamily="34" charset="-120"/>
              </a:rPr>
              <a:t>，推动</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法治政府建设</a:t>
            </a:r>
            <a:r>
              <a:rPr lang="en-US" altLang="zh-CN" sz="2000" b="1" i="0" dirty="0">
                <a:solidFill>
                  <a:srgbClr val="00B050"/>
                </a:solidFill>
                <a:latin typeface="微软雅黑" pitchFamily="34" charset="0"/>
                <a:ea typeface="微软雅黑" pitchFamily="34" charset="-122"/>
                <a:cs typeface="微软雅黑" pitchFamily="34" charset="-120"/>
              </a:rPr>
              <a:t>。（3分）③人大代表与居委会工作人员、居民代表联合议事</a:t>
            </a:r>
            <a:r>
              <a:rPr lang="en-US" altLang="zh-CN" sz="2000" b="1" i="0">
                <a:solidFill>
                  <a:srgbClr val="00B050"/>
                </a:solidFill>
                <a:latin typeface="微软雅黑" pitchFamily="34" charset="0"/>
                <a:ea typeface="微软雅黑" pitchFamily="34" charset="-122"/>
                <a:cs typeface="微软雅黑" pitchFamily="34" charset="-120"/>
              </a:rPr>
              <a:t>，践行全过程人民民</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主</a:t>
            </a:r>
            <a:r>
              <a:rPr lang="en-US" altLang="zh-CN" sz="2000" b="1" i="0" dirty="0">
                <a:solidFill>
                  <a:srgbClr val="00B050"/>
                </a:solidFill>
                <a:latin typeface="微软雅黑" pitchFamily="34" charset="0"/>
                <a:ea typeface="微软雅黑" pitchFamily="34" charset="-122"/>
                <a:cs typeface="微软雅黑" pitchFamily="34" charset="-120"/>
              </a:rPr>
              <a:t>，创新基层社会治理，推进国家治理体系和治理能力现代化。（2分）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O_3_AS.59_1#ac0523110?vop=1&amp;pid=3011af861&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本题考查人大代表。关键信息①：人大代表密切联系群众，</a:t>
            </a:r>
            <a:r>
              <a:rPr lang="en-US" altLang="zh-CN" sz="2000" b="0" i="0">
                <a:solidFill>
                  <a:srgbClr val="000000"/>
                </a:solidFill>
                <a:latin typeface="微软雅黑" pitchFamily="34" charset="0"/>
                <a:ea typeface="微软雅黑" pitchFamily="34" charset="-122"/>
                <a:cs typeface="微软雅黑" pitchFamily="34" charset="-120"/>
              </a:rPr>
              <a:t>征求群众对立法的意见建议→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人大代表的地位和作用</a:t>
            </a:r>
            <a:r>
              <a:rPr lang="en-US" altLang="zh-CN" sz="2000" b="0" i="0" dirty="0">
                <a:solidFill>
                  <a:srgbClr val="000000"/>
                </a:solidFill>
                <a:latin typeface="微软雅黑" pitchFamily="34" charset="0"/>
                <a:ea typeface="微软雅黑" pitchFamily="34" charset="-122"/>
                <a:cs typeface="微软雅黑" pitchFamily="34" charset="-120"/>
              </a:rPr>
              <a:t>。关键信息②：在立法实施后开展“回头看</a:t>
            </a:r>
            <a:r>
              <a:rPr lang="en-US" altLang="zh-CN" sz="2000" b="0" i="0">
                <a:solidFill>
                  <a:srgbClr val="000000"/>
                </a:solidFill>
                <a:latin typeface="微软雅黑" pitchFamily="34" charset="0"/>
                <a:ea typeface="微软雅黑" pitchFamily="34" charset="-122"/>
                <a:cs typeface="微软雅黑" pitchFamily="34" charset="-120"/>
              </a:rPr>
              <a:t>”，相关部门邀请代表在路边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参加调研检查</a:t>
            </a:r>
            <a:r>
              <a:rPr lang="en-US" altLang="zh-CN" sz="2000" b="0" i="0" dirty="0">
                <a:solidFill>
                  <a:srgbClr val="000000"/>
                </a:solidFill>
                <a:latin typeface="微软雅黑" pitchFamily="34" charset="0"/>
                <a:ea typeface="微软雅黑" pitchFamily="34" charset="-122"/>
                <a:cs typeface="微软雅黑" pitchFamily="34" charset="-120"/>
              </a:rPr>
              <a:t>→人大代表依法履行职权有利于推动法治政府建设。关键信息③</a:t>
            </a:r>
            <a:r>
              <a:rPr lang="en-US" altLang="zh-CN" sz="2000" b="0" i="0">
                <a:solidFill>
                  <a:srgbClr val="000000"/>
                </a:solidFill>
                <a:latin typeface="微软雅黑" pitchFamily="34" charset="0"/>
                <a:ea typeface="微软雅黑" pitchFamily="34" charset="-122"/>
                <a:cs typeface="微软雅黑" pitchFamily="34" charset="-120"/>
              </a:rPr>
              <a:t>：人大代表与居委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会工作人员</a:t>
            </a:r>
            <a:r>
              <a:rPr lang="en-US" altLang="zh-CN" sz="2000" b="0" i="0" dirty="0">
                <a:solidFill>
                  <a:srgbClr val="000000"/>
                </a:solidFill>
                <a:latin typeface="微软雅黑" pitchFamily="34" charset="0"/>
                <a:ea typeface="微软雅黑" pitchFamily="34" charset="-122"/>
                <a:cs typeface="微软雅黑" pitchFamily="34" charset="-120"/>
              </a:rPr>
              <a:t>、居民代表联合议事→践行全过程人民民主，创新了基层社会治理</a:t>
            </a:r>
            <a:r>
              <a:rPr lang="en-US" altLang="zh-CN" sz="2000" b="0" i="0">
                <a:solidFill>
                  <a:srgbClr val="000000"/>
                </a:solidFill>
                <a:latin typeface="微软雅黑" pitchFamily="34" charset="0"/>
                <a:ea typeface="微软雅黑" pitchFamily="34" charset="-122"/>
                <a:cs typeface="微软雅黑" pitchFamily="34" charset="-120"/>
              </a:rPr>
              <a:t>，有利于推进国家</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治理体系和治理能力现代化</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QO_3_BD.60_1#08e46e754?pid=3011af861&amp;color=0,0,0&amp;vtp=1&amp;bt=1&amp;bbb=1&amp;hb=1"/>
          <p:cNvSpPr/>
          <p:nvPr/>
        </p:nvSpPr>
        <p:spPr>
          <a:xfrm>
            <a:off x="722376" y="972000"/>
            <a:ext cx="10753344" cy="13130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19.阅读材料，完成下列要求。（12分）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某地创新基层治理模式</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推行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轻车</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壮马</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畅路</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聚力</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工作思路</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通过</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让民作主</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大</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大增强了居民的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主人翁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感受</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graphicFrame>
        <p:nvGraphicFramePr>
          <p:cNvPr id="50" name="QO_3_BD.60_2#08e46e754?colgroup=10,9,9,9&amp;pid=3011af861&amp;color=0,0,0&amp;vtp=1&amp;bbb=1&amp;hb=1"/>
          <p:cNvGraphicFramePr>
            <a:graphicFrameLocks noGrp="1"/>
          </p:cNvGraphicFramePr>
          <p:nvPr>
            <p:extLst>
              <p:ext uri="{D42A27DB-BD31-4B8C-83A1-F6EECF244321}">
                <p14:modId xmlns:p14="http://schemas.microsoft.com/office/powerpoint/2010/main" val="2349922223"/>
              </p:ext>
            </p:extLst>
          </p:nvPr>
        </p:nvGraphicFramePr>
        <p:xfrm>
          <a:off x="722376" y="2421578"/>
          <a:ext cx="10707624" cy="3209163"/>
        </p:xfrm>
        <a:graphic>
          <a:graphicData uri="http://schemas.openxmlformats.org/drawingml/2006/table">
            <a:tbl>
              <a:tblPr/>
              <a:tblGrid>
                <a:gridCol w="2779776">
                  <a:extLst>
                    <a:ext uri="{9D8B030D-6E8A-4147-A177-3AD203B41FA5}">
                      <a16:colId xmlns:a16="http://schemas.microsoft.com/office/drawing/2014/main" val="20000"/>
                    </a:ext>
                  </a:extLst>
                </a:gridCol>
                <a:gridCol w="2679192">
                  <a:extLst>
                    <a:ext uri="{9D8B030D-6E8A-4147-A177-3AD203B41FA5}">
                      <a16:colId xmlns:a16="http://schemas.microsoft.com/office/drawing/2014/main" val="20001"/>
                    </a:ext>
                  </a:extLst>
                </a:gridCol>
                <a:gridCol w="2679192">
                  <a:extLst>
                    <a:ext uri="{9D8B030D-6E8A-4147-A177-3AD203B41FA5}">
                      <a16:colId xmlns:a16="http://schemas.microsoft.com/office/drawing/2014/main" val="20002"/>
                    </a:ext>
                  </a:extLst>
                </a:gridCol>
                <a:gridCol w="2569464">
                  <a:extLst>
                    <a:ext uri="{9D8B030D-6E8A-4147-A177-3AD203B41FA5}">
                      <a16:colId xmlns:a16="http://schemas.microsoft.com/office/drawing/2014/main" val="20003"/>
                    </a:ext>
                  </a:extLst>
                </a:gridCol>
              </a:tblGrid>
              <a:tr h="3209163">
                <a:tc>
                  <a:txBody>
                    <a:bodyPr/>
                    <a:lstStyle/>
                    <a:p>
                      <a:pPr marL="0" indent="0"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轻车</a:t>
                      </a:r>
                      <a:endParaRPr lang="en-US" altLang="zh-CN" sz="1200" dirty="0"/>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编制</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权力职责清单目</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录</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街道社区根据清</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单履行本职工作</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明确</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哪些能做</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哪些不能</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做</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优化社区工作细</a:t>
                      </a:r>
                    </a:p>
                    <a:p>
                      <a:pPr marL="0" lvl="0" indent="0" algn="l" latinLnBrk="1" hangingPunct="0">
                        <a:lnSpc>
                          <a:spcPts val="3000"/>
                        </a:lnSpc>
                      </a:pPr>
                      <a:r>
                        <a:rPr lang="en-US" altLang="zh-CN" sz="2000" b="0" i="0">
                          <a:solidFill>
                            <a:srgbClr val="000000"/>
                          </a:solidFill>
                          <a:latin typeface="微软雅黑" pitchFamily="34" charset="0"/>
                          <a:ea typeface="楷体" pitchFamily="34" charset="-122"/>
                          <a:cs typeface="微软雅黑" pitchFamily="34" charset="-120"/>
                        </a:rPr>
                        <a:t>则</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让工作有方向感</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dirty="0">
                          <a:solidFill>
                            <a:srgbClr val="000000"/>
                          </a:solidFill>
                          <a:latin typeface="微软雅黑" pitchFamily="34" charset="0"/>
                          <a:ea typeface="微软雅黑" pitchFamily="34" charset="-122"/>
                          <a:cs typeface="微软雅黑" pitchFamily="34" charset="-120"/>
                        </a:rPr>
                        <a:t>壮马</a:t>
                      </a:r>
                      <a:endParaRPr lang="en-US" altLang="zh-CN" sz="1200" dirty="0"/>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设立</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红色议事</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厅</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邀请社区两</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委</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物业</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业委会和</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居民代表共同协商和</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管理社区</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集思广</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益</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为群众提供更加</a:t>
                      </a:r>
                    </a:p>
                    <a:p>
                      <a:pPr marL="0" lvl="0" indent="0" algn="l" latinLnBrk="1" hangingPunct="0">
                        <a:lnSpc>
                          <a:spcPts val="3000"/>
                        </a:lnSpc>
                      </a:pPr>
                      <a:r>
                        <a:rPr lang="en-US" altLang="zh-CN" sz="2000" b="0" i="0">
                          <a:solidFill>
                            <a:srgbClr val="000000"/>
                          </a:solidFill>
                          <a:latin typeface="微软雅黑" pitchFamily="34" charset="0"/>
                          <a:ea typeface="楷体" pitchFamily="34" charset="-122"/>
                          <a:cs typeface="微软雅黑" pitchFamily="34" charset="-120"/>
                        </a:rPr>
                        <a:t>专业细致的服务</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dirty="0">
                          <a:solidFill>
                            <a:srgbClr val="000000"/>
                          </a:solidFill>
                          <a:latin typeface="微软雅黑" pitchFamily="34" charset="0"/>
                          <a:ea typeface="微软雅黑" pitchFamily="34" charset="-122"/>
                          <a:cs typeface="微软雅黑" pitchFamily="34" charset="-120"/>
                        </a:rPr>
                        <a:t>畅路</a:t>
                      </a:r>
                      <a:endParaRPr lang="en-US" altLang="zh-CN" sz="1200" dirty="0"/>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打造智能化链接小区</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优质平台</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为弱势群</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体提供家政</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养老等</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方面的帮助</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满足社</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区居民差异化需求</a:t>
                      </a:r>
                      <a:r>
                        <a:rPr lang="en-US" altLang="zh-CN" sz="2000" b="0" i="0" spc="-100">
                          <a:solidFill>
                            <a:srgbClr val="000000"/>
                          </a:solidFill>
                          <a:latin typeface="微软雅黑" pitchFamily="34" charset="0"/>
                          <a:ea typeface="微软雅黑" pitchFamily="34" charset="-122"/>
                          <a:cs typeface="微软雅黑" pitchFamily="34" charset="-120"/>
                        </a:rPr>
                        <a:t>，</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实现服务供给的精准</a:t>
                      </a:r>
                    </a:p>
                    <a:p>
                      <a:pPr marL="0" lvl="0" indent="0" algn="l" latinLnBrk="1" hangingPunct="0">
                        <a:lnSpc>
                          <a:spcPts val="3000"/>
                        </a:lnSpc>
                      </a:pPr>
                      <a:r>
                        <a:rPr lang="en-US" altLang="zh-CN" sz="2000" b="0" i="0">
                          <a:solidFill>
                            <a:srgbClr val="000000"/>
                          </a:solidFill>
                          <a:latin typeface="微软雅黑" pitchFamily="34" charset="0"/>
                          <a:ea typeface="楷体" pitchFamily="34" charset="-122"/>
                          <a:cs typeface="微软雅黑" pitchFamily="34" charset="-120"/>
                        </a:rPr>
                        <a:t>匹配</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dirty="0">
                          <a:solidFill>
                            <a:srgbClr val="000000"/>
                          </a:solidFill>
                          <a:latin typeface="微软雅黑" pitchFamily="34" charset="0"/>
                          <a:ea typeface="微软雅黑" pitchFamily="34" charset="-122"/>
                          <a:cs typeface="微软雅黑" pitchFamily="34" charset="-120"/>
                        </a:rPr>
                        <a:t>聚力</a:t>
                      </a:r>
                      <a:endParaRPr lang="en-US" altLang="zh-CN" sz="1200" dirty="0"/>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打造专业社工队伍</a:t>
                      </a:r>
                      <a:r>
                        <a:rPr lang="en-US" altLang="zh-CN" sz="2000" b="0" i="0" spc="-100">
                          <a:solidFill>
                            <a:srgbClr val="000000"/>
                          </a:solidFill>
                          <a:latin typeface="微软雅黑" pitchFamily="34" charset="0"/>
                          <a:ea typeface="微软雅黑" pitchFamily="34" charset="-122"/>
                          <a:cs typeface="微软雅黑" pitchFamily="34" charset="-120"/>
                        </a:rPr>
                        <a:t>，</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积极动员志愿者参与</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社区服务</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根据居民</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诉求排忧解难</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增进</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人民群众的获得感</a:t>
                      </a:r>
                      <a:r>
                        <a:rPr lang="en-US" altLang="zh-CN" sz="2000" b="0" i="0" spc="-100">
                          <a:solidFill>
                            <a:srgbClr val="000000"/>
                          </a:solidFill>
                          <a:latin typeface="微软雅黑" pitchFamily="34" charset="0"/>
                          <a:ea typeface="微软雅黑" pitchFamily="34" charset="-122"/>
                          <a:cs typeface="微软雅黑" pitchFamily="34" charset="-120"/>
                        </a:rPr>
                        <a:t>、</a:t>
                      </a:r>
                    </a:p>
                    <a:p>
                      <a:pPr marL="0" lvl="0" indent="0" algn="l" latinLnBrk="1" hangingPunct="0">
                        <a:lnSpc>
                          <a:spcPts val="3000"/>
                        </a:lnSpc>
                      </a:pPr>
                      <a:r>
                        <a:rPr lang="en-US" altLang="zh-CN" sz="2000" b="0" i="0">
                          <a:solidFill>
                            <a:srgbClr val="000000"/>
                          </a:solidFill>
                          <a:latin typeface="微软雅黑" pitchFamily="34" charset="0"/>
                          <a:ea typeface="楷体" pitchFamily="34" charset="-122"/>
                          <a:cs typeface="微软雅黑" pitchFamily="34" charset="-120"/>
                        </a:rPr>
                        <a:t>幸福感</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安全感</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3_AS.3_1#ad7830db9?vop=1&amp;pid=c52201bb7&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本题考查近代中国的基本国情和主要矛盾。“没有改革开放，就没有中国的今天</a:t>
            </a:r>
            <a:r>
              <a:rPr lang="en-US" altLang="zh-CN" sz="2000" b="0" i="0">
                <a:solidFill>
                  <a:srgbClr val="000000"/>
                </a:solidFill>
                <a:latin typeface="微软雅黑" pitchFamily="34" charset="0"/>
                <a:ea typeface="微软雅黑" pitchFamily="34" charset="-122"/>
                <a:cs typeface="微软雅黑" pitchFamily="34" charset="-120"/>
              </a:rPr>
              <a:t>”使我们</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选择了改革开放</a:t>
            </a:r>
            <a:r>
              <a:rPr lang="en-US" altLang="zh-CN" sz="2000" b="0" i="0" dirty="0">
                <a:solidFill>
                  <a:srgbClr val="000000"/>
                </a:solidFill>
                <a:latin typeface="微软雅黑" pitchFamily="34" charset="0"/>
                <a:ea typeface="微软雅黑" pitchFamily="34" charset="-122"/>
                <a:cs typeface="微软雅黑" pitchFamily="34" charset="-120"/>
              </a:rPr>
              <a:t>，这说明基本国情决定主要矛盾，主要矛盾决定历史任务和行动措施，②</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表格中</a:t>
            </a:r>
            <a:r>
              <a:rPr lang="en-US" altLang="zh-CN" sz="2000" b="0" i="0" dirty="0">
                <a:solidFill>
                  <a:srgbClr val="000000"/>
                </a:solidFill>
                <a:latin typeface="微软雅黑" pitchFamily="34" charset="0"/>
                <a:ea typeface="微软雅黑" pitchFamily="34" charset="-122"/>
                <a:cs typeface="微软雅黑" pitchFamily="34" charset="-120"/>
              </a:rPr>
              <a:t>“选择了中国共产党”的理由是“没有共产党，就没有新中国</a:t>
            </a:r>
            <a:r>
              <a:rPr lang="en-US" altLang="zh-CN" sz="2000" b="0" i="0">
                <a:solidFill>
                  <a:srgbClr val="000000"/>
                </a:solidFill>
                <a:latin typeface="微软雅黑" pitchFamily="34" charset="0"/>
                <a:ea typeface="微软雅黑" pitchFamily="34" charset="-122"/>
                <a:cs typeface="微软雅黑" pitchFamily="34" charset="-120"/>
              </a:rPr>
              <a:t>”，直接表明党的领导是历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史和人民的必然选择</a:t>
            </a:r>
            <a:r>
              <a:rPr lang="en-US" altLang="zh-CN" sz="2000" b="0" i="0" dirty="0">
                <a:solidFill>
                  <a:srgbClr val="000000"/>
                </a:solidFill>
                <a:latin typeface="微软雅黑" pitchFamily="34" charset="0"/>
                <a:ea typeface="微软雅黑" pitchFamily="34" charset="-122"/>
                <a:cs typeface="微软雅黑" pitchFamily="34" charset="-120"/>
              </a:rPr>
              <a:t>；同时，“选择了马克思主义”“选择了社会主义道路”“</a:t>
            </a:r>
            <a:r>
              <a:rPr lang="en-US" altLang="zh-CN" sz="2000" b="0" i="0">
                <a:solidFill>
                  <a:srgbClr val="000000"/>
                </a:solidFill>
                <a:latin typeface="微软雅黑" pitchFamily="34" charset="0"/>
                <a:ea typeface="微软雅黑" pitchFamily="34" charset="-122"/>
                <a:cs typeface="微软雅黑" pitchFamily="34" charset="-120"/>
              </a:rPr>
              <a:t>选择了改革开放”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都是在党的领导下实现的</a:t>
            </a:r>
            <a:r>
              <a:rPr lang="en-US" altLang="zh-CN" sz="2000" b="0" i="0" dirty="0">
                <a:solidFill>
                  <a:srgbClr val="000000"/>
                </a:solidFill>
                <a:latin typeface="微软雅黑" pitchFamily="34" charset="0"/>
                <a:ea typeface="微软雅黑" pitchFamily="34" charset="-122"/>
                <a:cs typeface="微软雅黑" pitchFamily="34" charset="-120"/>
              </a:rPr>
              <a:t>，进一步印证了这一结论</a:t>
            </a:r>
            <a:r>
              <a:rPr lang="en-US" altLang="zh-CN" sz="2000" b="0" i="0">
                <a:solidFill>
                  <a:srgbClr val="000000"/>
                </a:solidFill>
                <a:latin typeface="微软雅黑" pitchFamily="34" charset="0"/>
                <a:ea typeface="微软雅黑" pitchFamily="34" charset="-122"/>
                <a:cs typeface="微软雅黑" pitchFamily="34" charset="-120"/>
              </a:rPr>
              <a:t>。这体现了中国共产党的领导是历史和人民的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选择</a:t>
            </a:r>
            <a:r>
              <a:rPr lang="en-US" altLang="zh-CN" sz="2000" b="0" i="0" dirty="0">
                <a:solidFill>
                  <a:srgbClr val="000000"/>
                </a:solidFill>
                <a:latin typeface="微软雅黑" pitchFamily="34" charset="0"/>
                <a:ea typeface="微软雅黑" pitchFamily="34" charset="-122"/>
                <a:cs typeface="微软雅黑" pitchFamily="34" charset="-120"/>
              </a:rPr>
              <a:t>，也是正确的选择，③正确。1954年，第一次全国人民代表大会召开</a:t>
            </a:r>
            <a:r>
              <a:rPr lang="en-US" altLang="zh-CN" sz="2000" b="0" i="0">
                <a:solidFill>
                  <a:srgbClr val="000000"/>
                </a:solidFill>
                <a:latin typeface="微软雅黑" pitchFamily="34" charset="0"/>
                <a:ea typeface="微软雅黑" pitchFamily="34" charset="-122"/>
                <a:cs typeface="微软雅黑" pitchFamily="34" charset="-120"/>
              </a:rPr>
              <a:t>，建立了人民代表大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会制度</a:t>
            </a:r>
            <a:r>
              <a:rPr lang="en-US" altLang="zh-CN" sz="2000" b="0" i="0" dirty="0">
                <a:solidFill>
                  <a:srgbClr val="000000"/>
                </a:solidFill>
                <a:latin typeface="微软雅黑" pitchFamily="34" charset="0"/>
                <a:ea typeface="微软雅黑" pitchFamily="34" charset="-122"/>
                <a:cs typeface="微软雅黑" pitchFamily="34" charset="-120"/>
              </a:rPr>
              <a:t>，①排除。改革开放使中华民族迎来了从站起来、富起来到强起来的伟大飞跃</a:t>
            </a:r>
            <a:r>
              <a:rPr lang="en-US" altLang="zh-CN" sz="2000" b="0" i="0">
                <a:solidFill>
                  <a:srgbClr val="000000"/>
                </a:solidFill>
                <a:latin typeface="微软雅黑" pitchFamily="34" charset="0"/>
                <a:ea typeface="微软雅黑" pitchFamily="34" charset="-122"/>
                <a:cs typeface="微软雅黑" pitchFamily="34" charset="-120"/>
              </a:rPr>
              <a:t>，不是实现</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了</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O_4_BD.61_1#973c6234e?pid=08e46e754&amp;color=0,0,0&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（1）结合材料，运用“人民当家作主”的知识，分析该地是如何处理基层组织与居民关系，从</a:t>
            </a:r>
          </a:p>
          <a:p>
            <a:pPr latinLnBrk="1">
              <a:lnSpc>
                <a:spcPts val="3500"/>
              </a:lnSpc>
            </a:pPr>
            <a:r>
              <a:rPr lang="en-US" altLang="zh-CN" sz="2000" b="0" i="0" dirty="0" err="1">
                <a:solidFill>
                  <a:srgbClr val="000000"/>
                </a:solidFill>
                <a:latin typeface="微软雅黑" pitchFamily="34" charset="0"/>
                <a:ea typeface="微软雅黑" pitchFamily="34" charset="-122"/>
                <a:cs typeface="微软雅黑" pitchFamily="34" charset="-120"/>
              </a:rPr>
              <a:t>而做到“让民作主”的</a:t>
            </a:r>
            <a:r>
              <a:rPr lang="en-US" altLang="zh-CN" sz="2000" b="0" i="0" dirty="0">
                <a:solidFill>
                  <a:srgbClr val="000000"/>
                </a:solidFill>
                <a:latin typeface="微软雅黑" pitchFamily="34" charset="0"/>
                <a:ea typeface="微软雅黑" pitchFamily="34" charset="-122"/>
                <a:cs typeface="微软雅黑" pitchFamily="34" charset="-120"/>
              </a:rPr>
              <a:t>。（8分）</a:t>
            </a:r>
            <a:endParaRPr lang="en-US" altLang="zh-CN" sz="2000" dirty="0"/>
          </a:p>
        </p:txBody>
      </p:sp>
    </p:spTree>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QO_4_AN.62_1#973c6234e?vop=1&amp;pid=08e46e754&amp;color=0,0,0&amp;vtp=1&amp;bbb=1&amp;hb=1"/>
          <p:cNvSpPr/>
          <p:nvPr/>
        </p:nvSpPr>
        <p:spPr>
          <a:xfrm>
            <a:off x="722376" y="1201166"/>
            <a:ext cx="10753344" cy="22278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a:t>
            </a:r>
            <a:r>
              <a:rPr lang="en-US" altLang="zh-CN" sz="2000" b="1" i="0" dirty="0" err="1">
                <a:solidFill>
                  <a:srgbClr val="00B050"/>
                </a:solidFill>
                <a:latin typeface="微软雅黑" pitchFamily="34" charset="0"/>
                <a:ea typeface="微软雅黑" pitchFamily="34" charset="-122"/>
                <a:cs typeface="微软雅黑" pitchFamily="34" charset="-120"/>
              </a:rPr>
              <a:t>明确社区权责边界，规范权力运行，防止权力滥用或越位缺位，保障了居民的主体地位</a:t>
            </a:r>
            <a:r>
              <a:rPr lang="en-US" altLang="zh-CN" sz="2000" b="1" i="0" dirty="0">
                <a:solidFill>
                  <a:srgbClr val="00B050"/>
                </a:solidFill>
                <a:latin typeface="微软雅黑" pitchFamily="34" charset="0"/>
                <a:ea typeface="微软雅黑" pitchFamily="34" charset="-122"/>
                <a:cs typeface="微软雅黑" pitchFamily="34" charset="-120"/>
              </a:rPr>
              <a:t>。</a:t>
            </a:r>
          </a:p>
          <a:p>
            <a:pP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（2分）②</a:t>
            </a:r>
            <a:r>
              <a:rPr lang="en-US" altLang="zh-CN" sz="2000" b="1" i="0" dirty="0" err="1">
                <a:solidFill>
                  <a:srgbClr val="00B050"/>
                </a:solidFill>
                <a:latin typeface="微软雅黑" pitchFamily="34" charset="0"/>
                <a:ea typeface="微软雅黑" pitchFamily="34" charset="-122"/>
                <a:cs typeface="微软雅黑" pitchFamily="34" charset="-120"/>
              </a:rPr>
              <a:t>搭建共建共治共享平台，使决策更能反映居民意愿，保障了居民的知情权、参与权</a:t>
            </a:r>
            <a:r>
              <a:rPr lang="en-US" altLang="zh-CN" sz="2000" b="1" i="0" dirty="0">
                <a:solidFill>
                  <a:srgbClr val="00B050"/>
                </a:solidFill>
                <a:latin typeface="微软雅黑" pitchFamily="34" charset="0"/>
                <a:ea typeface="微软雅黑" pitchFamily="34" charset="-122"/>
                <a:cs typeface="微软雅黑" pitchFamily="34" charset="-120"/>
              </a:rPr>
              <a:t>、</a:t>
            </a:r>
          </a:p>
          <a:p>
            <a:pPr latinLnBrk="1">
              <a:lnSpc>
                <a:spcPts val="3600"/>
              </a:lnSpc>
            </a:pPr>
            <a:r>
              <a:rPr lang="en-US" altLang="zh-CN" sz="2000" b="1" i="0" dirty="0" err="1">
                <a:solidFill>
                  <a:srgbClr val="00B050"/>
                </a:solidFill>
                <a:latin typeface="微软雅黑" pitchFamily="34" charset="0"/>
                <a:ea typeface="微软雅黑" pitchFamily="34" charset="-122"/>
                <a:cs typeface="微软雅黑" pitchFamily="34" charset="-120"/>
              </a:rPr>
              <a:t>表达权、监督权</a:t>
            </a:r>
            <a:r>
              <a:rPr lang="en-US" altLang="zh-CN" sz="2000" b="1" i="0" dirty="0">
                <a:solidFill>
                  <a:srgbClr val="00B050"/>
                </a:solidFill>
                <a:latin typeface="微软雅黑" pitchFamily="34" charset="0"/>
                <a:ea typeface="微软雅黑" pitchFamily="34" charset="-122"/>
                <a:cs typeface="微软雅黑" pitchFamily="34" charset="-120"/>
              </a:rPr>
              <a:t>。（2分）③</a:t>
            </a:r>
            <a:r>
              <a:rPr lang="en-US" altLang="zh-CN" sz="2000" b="1" i="0" dirty="0" err="1">
                <a:solidFill>
                  <a:srgbClr val="00B050"/>
                </a:solidFill>
                <a:latin typeface="微软雅黑" pitchFamily="34" charset="0"/>
                <a:ea typeface="微软雅黑" pitchFamily="34" charset="-122"/>
                <a:cs typeface="微软雅黑" pitchFamily="34" charset="-120"/>
              </a:rPr>
              <a:t>通过技术手段实现服务供给与居民差异化需求的精准匹配，提升了</a:t>
            </a:r>
            <a:endParaRPr lang="en-US" altLang="zh-CN" sz="2000" b="1" i="0" dirty="0">
              <a:solidFill>
                <a:srgbClr val="00B050"/>
              </a:solidFill>
              <a:latin typeface="微软雅黑" pitchFamily="34" charset="0"/>
              <a:ea typeface="微软雅黑" pitchFamily="34" charset="-122"/>
              <a:cs typeface="微软雅黑" pitchFamily="34" charset="-120"/>
            </a:endParaRPr>
          </a:p>
          <a:p>
            <a:pPr latinLnBrk="1">
              <a:lnSpc>
                <a:spcPts val="3600"/>
              </a:lnSpc>
            </a:pPr>
            <a:r>
              <a:rPr lang="en-US" altLang="zh-CN" sz="2000" b="1" i="0" dirty="0" err="1">
                <a:solidFill>
                  <a:srgbClr val="00B050"/>
                </a:solidFill>
                <a:latin typeface="微软雅黑" pitchFamily="34" charset="0"/>
                <a:ea typeface="微软雅黑" pitchFamily="34" charset="-122"/>
                <a:cs typeface="微软雅黑" pitchFamily="34" charset="-120"/>
              </a:rPr>
              <a:t>服务效能，巩固了让民作主的成果</a:t>
            </a:r>
            <a:r>
              <a:rPr lang="en-US" altLang="zh-CN" sz="2000" b="1" i="0" dirty="0">
                <a:solidFill>
                  <a:srgbClr val="00B050"/>
                </a:solidFill>
                <a:latin typeface="微软雅黑" pitchFamily="34" charset="0"/>
                <a:ea typeface="微软雅黑" pitchFamily="34" charset="-122"/>
                <a:cs typeface="微软雅黑" pitchFamily="34" charset="-120"/>
              </a:rPr>
              <a:t>。（2分）④</a:t>
            </a:r>
            <a:r>
              <a:rPr lang="en-US" altLang="zh-CN" sz="2000" b="1" i="0" dirty="0" err="1">
                <a:solidFill>
                  <a:srgbClr val="00B050"/>
                </a:solidFill>
                <a:latin typeface="微软雅黑" pitchFamily="34" charset="0"/>
                <a:ea typeface="微软雅黑" pitchFamily="34" charset="-122"/>
                <a:cs typeface="微软雅黑" pitchFamily="34" charset="-120"/>
              </a:rPr>
              <a:t>动员社会力量，整合社会资源，回应居民诉求</a:t>
            </a:r>
            <a:r>
              <a:rPr lang="en-US" altLang="zh-CN" sz="2000" b="1" i="0" dirty="0">
                <a:solidFill>
                  <a:srgbClr val="00B050"/>
                </a:solidFill>
                <a:latin typeface="微软雅黑" pitchFamily="34" charset="0"/>
                <a:ea typeface="微软雅黑" pitchFamily="34" charset="-122"/>
                <a:cs typeface="微软雅黑" pitchFamily="34" charset="-120"/>
              </a:rPr>
              <a:t>，</a:t>
            </a:r>
          </a:p>
          <a:p>
            <a:pPr latinLnBrk="1">
              <a:lnSpc>
                <a:spcPts val="3500"/>
              </a:lnSpc>
            </a:pPr>
            <a:r>
              <a:rPr lang="en-US" altLang="zh-CN" sz="2000" b="1" i="0" dirty="0" err="1">
                <a:solidFill>
                  <a:srgbClr val="00B050"/>
                </a:solidFill>
                <a:latin typeface="微软雅黑" pitchFamily="34" charset="0"/>
                <a:ea typeface="微软雅黑" pitchFamily="34" charset="-122"/>
                <a:cs typeface="微软雅黑" pitchFamily="34" charset="-120"/>
              </a:rPr>
              <a:t>激发了居民参与社区建设的主人翁意识，拓宽了居民参与社区治理的渠道</a:t>
            </a:r>
            <a:r>
              <a:rPr lang="en-US" altLang="zh-CN" sz="2000" b="1" i="0" dirty="0">
                <a:solidFill>
                  <a:srgbClr val="00B050"/>
                </a:solidFill>
                <a:latin typeface="微软雅黑" pitchFamily="34" charset="0"/>
                <a:ea typeface="微软雅黑" pitchFamily="34" charset="-122"/>
                <a:cs typeface="微软雅黑" pitchFamily="34" charset="-120"/>
              </a:rPr>
              <a:t>。（2分）</a:t>
            </a:r>
            <a:endParaRPr lang="en-US" altLang="zh-CN" sz="2000" dirty="0"/>
          </a:p>
        </p:txBody>
      </p:sp>
    </p:spTree>
    <p:extLst>
      <p:ext uri="{BB962C8B-B14F-4D97-AF65-F5344CB8AC3E}">
        <p14:creationId xmlns:p14="http://schemas.microsoft.com/office/powerpoint/2010/main" val="2290646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O_4_AS.63_1#973c6234e?vop=1&amp;pid=08e46e754&amp;color=0,0,0&amp;vtp=1&amp;bt=1&amp;bbb=1&amp;hb=1"/>
          <p:cNvSpPr/>
          <p:nvPr/>
        </p:nvSpPr>
        <p:spPr>
          <a:xfrm>
            <a:off x="722376" y="972000"/>
            <a:ext cx="10753344" cy="4069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关键信息①：编制《权力职责清单目录》,街道社区根据清单履行本职工作</a:t>
            </a:r>
            <a:r>
              <a:rPr lang="en-US" altLang="zh-CN" sz="2000" b="0" i="0">
                <a:solidFill>
                  <a:srgbClr val="000000"/>
                </a:solidFill>
                <a:latin typeface="微软雅黑" pitchFamily="34" charset="0"/>
                <a:ea typeface="微软雅黑" pitchFamily="34" charset="-122"/>
                <a:cs typeface="微软雅黑" pitchFamily="34" charset="-120"/>
              </a:rPr>
              <a:t>→从明确社区权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责边界的角度</a:t>
            </a:r>
            <a:r>
              <a:rPr lang="en-US" altLang="zh-CN" sz="2000" b="0" i="0" dirty="0">
                <a:solidFill>
                  <a:srgbClr val="000000"/>
                </a:solidFill>
                <a:latin typeface="微软雅黑" pitchFamily="34" charset="0"/>
                <a:ea typeface="微软雅黑" pitchFamily="34" charset="-122"/>
                <a:cs typeface="微软雅黑" pitchFamily="34" charset="-120"/>
              </a:rPr>
              <a:t>，说明防止权力滥用或越位缺位，保障了居民的主体地位。关键信息②</a:t>
            </a:r>
            <a:r>
              <a:rPr lang="en-US" altLang="zh-CN" sz="2000" b="0" i="0">
                <a:solidFill>
                  <a:srgbClr val="000000"/>
                </a:solidFill>
                <a:latin typeface="微软雅黑" pitchFamily="34" charset="0"/>
                <a:ea typeface="微软雅黑" pitchFamily="34" charset="-122"/>
                <a:cs typeface="微软雅黑" pitchFamily="34" charset="-120"/>
              </a:rPr>
              <a:t>：邀请社区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两委</a:t>
            </a:r>
            <a:r>
              <a:rPr lang="en-US" altLang="zh-CN" sz="2000" b="0" i="0" dirty="0">
                <a:solidFill>
                  <a:srgbClr val="000000"/>
                </a:solidFill>
                <a:latin typeface="微软雅黑" pitchFamily="34" charset="0"/>
                <a:ea typeface="微软雅黑" pitchFamily="34" charset="-122"/>
                <a:cs typeface="微软雅黑" pitchFamily="34" charset="-120"/>
              </a:rPr>
              <a:t>、物业、业委会和居民代表共同协商和管理社区，集思广益</a:t>
            </a:r>
            <a:r>
              <a:rPr lang="en-US" altLang="zh-CN" sz="2000" b="0" i="0">
                <a:solidFill>
                  <a:srgbClr val="000000"/>
                </a:solidFill>
                <a:latin typeface="微软雅黑" pitchFamily="34" charset="0"/>
                <a:ea typeface="微软雅黑" pitchFamily="34" charset="-122"/>
                <a:cs typeface="微软雅黑" pitchFamily="34" charset="-120"/>
              </a:rPr>
              <a:t>，为群众提供更加专业细致的服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务</a:t>
            </a:r>
            <a:r>
              <a:rPr lang="en-US" altLang="zh-CN" sz="2000" b="0" i="0" dirty="0">
                <a:solidFill>
                  <a:srgbClr val="000000"/>
                </a:solidFill>
                <a:latin typeface="微软雅黑" pitchFamily="34" charset="0"/>
                <a:ea typeface="微软雅黑" pitchFamily="34" charset="-122"/>
                <a:cs typeface="微软雅黑" pitchFamily="34" charset="-120"/>
              </a:rPr>
              <a:t>→从搭建共建共治共享平台的角度，说明保障了居民的知情权、参与权、表达权、监督权</a:t>
            </a:r>
            <a:r>
              <a:rPr lang="en-US" altLang="zh-CN" sz="2000" b="0" i="0">
                <a:solidFill>
                  <a:srgbClr val="000000"/>
                </a:solidFill>
                <a:latin typeface="微软雅黑" pitchFamily="34" charset="0"/>
                <a:ea typeface="微软雅黑" pitchFamily="34" charset="-122"/>
                <a:cs typeface="微软雅黑" pitchFamily="34" charset="-120"/>
              </a:rPr>
              <a:t>。关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键信息</a:t>
            </a:r>
            <a:r>
              <a:rPr lang="en-US" altLang="zh-CN" sz="2000" b="0" i="0" dirty="0">
                <a:solidFill>
                  <a:srgbClr val="000000"/>
                </a:solidFill>
                <a:latin typeface="微软雅黑" pitchFamily="34" charset="0"/>
                <a:ea typeface="微软雅黑" pitchFamily="34" charset="-122"/>
                <a:cs typeface="微软雅黑" pitchFamily="34" charset="-120"/>
              </a:rPr>
              <a:t>③：打造智能化链接小区优质平台，为弱势群体提供家政、养老等方面的帮助</a:t>
            </a:r>
            <a:r>
              <a:rPr lang="en-US" altLang="zh-CN" sz="2000" b="0" i="0">
                <a:solidFill>
                  <a:srgbClr val="000000"/>
                </a:solidFill>
                <a:latin typeface="微软雅黑" pitchFamily="34" charset="0"/>
                <a:ea typeface="微软雅黑" pitchFamily="34" charset="-122"/>
                <a:cs typeface="微软雅黑" pitchFamily="34" charset="-120"/>
              </a:rPr>
              <a:t>，满足社区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居民差异化需求</a:t>
            </a:r>
            <a:r>
              <a:rPr lang="en-US" altLang="zh-CN" sz="2000" b="0" i="0" dirty="0">
                <a:solidFill>
                  <a:srgbClr val="000000"/>
                </a:solidFill>
                <a:latin typeface="微软雅黑" pitchFamily="34" charset="0"/>
                <a:ea typeface="微软雅黑" pitchFamily="34" charset="-122"/>
                <a:cs typeface="微软雅黑" pitchFamily="34" charset="-120"/>
              </a:rPr>
              <a:t>，实现服务供给的精准匹配→从提升服务效能的角度</a:t>
            </a:r>
            <a:r>
              <a:rPr lang="en-US" altLang="zh-CN" sz="2000" b="0" i="0">
                <a:solidFill>
                  <a:srgbClr val="000000"/>
                </a:solidFill>
                <a:latin typeface="微软雅黑" pitchFamily="34" charset="0"/>
                <a:ea typeface="微软雅黑" pitchFamily="34" charset="-122"/>
                <a:cs typeface="微软雅黑" pitchFamily="34" charset="-120"/>
              </a:rPr>
              <a:t>，说明通过技术手段实现服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务供给与居民差异化需求的精准匹配</a:t>
            </a:r>
            <a:r>
              <a:rPr lang="en-US" altLang="zh-CN" sz="2000" b="0" i="0" dirty="0">
                <a:solidFill>
                  <a:srgbClr val="000000"/>
                </a:solidFill>
                <a:latin typeface="微软雅黑" pitchFamily="34" charset="0"/>
                <a:ea typeface="微软雅黑" pitchFamily="34" charset="-122"/>
                <a:cs typeface="微软雅黑" pitchFamily="34" charset="-120"/>
              </a:rPr>
              <a:t>。关键信息④：打造专业社工队伍</a:t>
            </a:r>
            <a:r>
              <a:rPr lang="en-US" altLang="zh-CN" sz="2000" b="0" i="0">
                <a:solidFill>
                  <a:srgbClr val="000000"/>
                </a:solidFill>
                <a:latin typeface="微软雅黑" pitchFamily="34" charset="0"/>
                <a:ea typeface="微软雅黑" pitchFamily="34" charset="-122"/>
                <a:cs typeface="微软雅黑" pitchFamily="34" charset="-120"/>
              </a:rPr>
              <a:t>，积极动员志愿者参与社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区服务</a:t>
            </a:r>
            <a:r>
              <a:rPr lang="en-US" altLang="zh-CN" sz="2000" b="0" i="0" dirty="0">
                <a:solidFill>
                  <a:srgbClr val="000000"/>
                </a:solidFill>
                <a:latin typeface="微软雅黑" pitchFamily="34" charset="0"/>
                <a:ea typeface="微软雅黑" pitchFamily="34" charset="-122"/>
                <a:cs typeface="微软雅黑" pitchFamily="34" charset="-120"/>
              </a:rPr>
              <a:t>，根据居民诉求排忧解难，增进人民群众的获得感、幸福感、安全感</a:t>
            </a:r>
            <a:r>
              <a:rPr lang="en-US" altLang="zh-CN" sz="2000" b="0" i="0">
                <a:solidFill>
                  <a:srgbClr val="000000"/>
                </a:solidFill>
                <a:latin typeface="微软雅黑" pitchFamily="34" charset="0"/>
                <a:ea typeface="微软雅黑" pitchFamily="34" charset="-122"/>
                <a:cs typeface="微软雅黑" pitchFamily="34" charset="-120"/>
              </a:rPr>
              <a:t>→从整合社会资源的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角度</a:t>
            </a:r>
            <a:r>
              <a:rPr lang="en-US" altLang="zh-CN" sz="2000" b="0" i="0" dirty="0">
                <a:solidFill>
                  <a:srgbClr val="000000"/>
                </a:solidFill>
                <a:latin typeface="微软雅黑" pitchFamily="34" charset="0"/>
                <a:ea typeface="微软雅黑" pitchFamily="34" charset="-122"/>
                <a:cs typeface="微软雅黑" pitchFamily="34" charset="-120"/>
              </a:rPr>
              <a:t>，说明激发了居民参与社区建设的主人翁意识。</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O_4_BD.64_1#95a4274ad?pid=08e46e754&amp;color=0,0,0&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（2）轻车、壮马、畅路、聚力四项举措中，你认为哪一项对于增强居民的“主人翁”感受最为</a:t>
            </a:r>
          </a:p>
          <a:p>
            <a:pPr latinLnBrk="1">
              <a:lnSpc>
                <a:spcPts val="3500"/>
              </a:lnSpc>
            </a:pPr>
            <a:r>
              <a:rPr lang="en-US" altLang="zh-CN" sz="2000" b="0" i="0" dirty="0" err="1">
                <a:solidFill>
                  <a:srgbClr val="000000"/>
                </a:solidFill>
                <a:latin typeface="微软雅黑" pitchFamily="34" charset="0"/>
                <a:ea typeface="微软雅黑" pitchFamily="34" charset="-122"/>
                <a:cs typeface="微软雅黑" pitchFamily="34" charset="-120"/>
              </a:rPr>
              <a:t>关键？请简要阐明你的理由</a:t>
            </a:r>
            <a:r>
              <a:rPr lang="en-US" altLang="zh-CN" sz="2000" b="0" i="0" dirty="0">
                <a:solidFill>
                  <a:srgbClr val="000000"/>
                </a:solidFill>
                <a:latin typeface="微软雅黑" pitchFamily="34" charset="0"/>
                <a:ea typeface="微软雅黑" pitchFamily="34" charset="-122"/>
                <a:cs typeface="微软雅黑" pitchFamily="34" charset="-120"/>
              </a:rPr>
              <a:t>。（4分）</a:t>
            </a:r>
            <a:endParaRPr lang="en-US" altLang="zh-CN" sz="2000" dirty="0"/>
          </a:p>
        </p:txBody>
      </p:sp>
    </p:spTree>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QO_4_AN.65_1#95a4274ad?vop=1&amp;pid=08e46e754&amp;color=0,0,0&amp;vtp=1&amp;bbb=1"/>
          <p:cNvSpPr/>
          <p:nvPr/>
        </p:nvSpPr>
        <p:spPr>
          <a:xfrm>
            <a:off x="719328" y="1194947"/>
            <a:ext cx="10753344" cy="17960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轻车：因为居民能有效地监督约束基层组织的权力。</a:t>
            </a:r>
            <a:endParaRPr lang="en-US" altLang="zh-CN" sz="2000" dirty="0"/>
          </a:p>
          <a:p>
            <a:pPr latinLnBrk="1">
              <a:lnSpc>
                <a:spcPts val="3700"/>
              </a:lnSpc>
            </a:pPr>
            <a:r>
              <a:rPr lang="en-US" altLang="zh-CN" sz="2000" b="1" i="0" dirty="0" err="1">
                <a:solidFill>
                  <a:srgbClr val="00B050"/>
                </a:solidFill>
                <a:latin typeface="微软雅黑" pitchFamily="34" charset="0"/>
                <a:ea typeface="微软雅黑" pitchFamily="34" charset="-122"/>
                <a:cs typeface="微软雅黑" pitchFamily="34" charset="-120"/>
              </a:rPr>
              <a:t>壮马：因为居民能直接参与民主决策和管理</a:t>
            </a:r>
            <a:r>
              <a:rPr lang="en-US" altLang="zh-CN" sz="2000" b="1" i="0" dirty="0">
                <a:solidFill>
                  <a:srgbClr val="00B05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1" i="0" dirty="0" err="1">
                <a:solidFill>
                  <a:srgbClr val="00B050"/>
                </a:solidFill>
                <a:latin typeface="微软雅黑" pitchFamily="34" charset="0"/>
                <a:ea typeface="微软雅黑" pitchFamily="34" charset="-122"/>
                <a:cs typeface="微软雅黑" pitchFamily="34" charset="-120"/>
              </a:rPr>
              <a:t>畅路：因为它精准对接并满足了居民的个性化需求</a:t>
            </a:r>
            <a:r>
              <a:rPr lang="en-US" altLang="zh-CN" sz="2000" b="1" i="0" dirty="0">
                <a:solidFill>
                  <a:srgbClr val="00B050"/>
                </a:solidFill>
                <a:latin typeface="微软雅黑" pitchFamily="34" charset="0"/>
                <a:ea typeface="微软雅黑" pitchFamily="34" charset="-122"/>
                <a:cs typeface="微软雅黑" pitchFamily="34" charset="-120"/>
              </a:rPr>
              <a:t>。</a:t>
            </a:r>
            <a:endParaRPr lang="en-US" altLang="zh-CN" sz="2000" dirty="0"/>
          </a:p>
          <a:p>
            <a:pPr latinLnBrk="1">
              <a:lnSpc>
                <a:spcPts val="3500"/>
              </a:lnSpc>
            </a:pPr>
            <a:r>
              <a:rPr lang="en-US" altLang="zh-CN" sz="2000" b="1" i="0" dirty="0" err="1">
                <a:solidFill>
                  <a:srgbClr val="00B050"/>
                </a:solidFill>
                <a:latin typeface="微软雅黑" pitchFamily="34" charset="0"/>
                <a:ea typeface="微软雅黑" pitchFamily="34" charset="-122"/>
                <a:cs typeface="微软雅黑" pitchFamily="34" charset="-120"/>
              </a:rPr>
              <a:t>聚力：因为它增强了居民对社区的认同感和归属感</a:t>
            </a:r>
            <a:r>
              <a:rPr lang="en-US" altLang="zh-CN" sz="2000" b="1" i="0" dirty="0">
                <a:solidFill>
                  <a:srgbClr val="00B050"/>
                </a:solidFill>
                <a:latin typeface="微软雅黑" pitchFamily="34" charset="0"/>
                <a:ea typeface="微软雅黑" pitchFamily="34" charset="-122"/>
                <a:cs typeface="微软雅黑" pitchFamily="34" charset="-120"/>
              </a:rPr>
              <a:t>。（答出具体举措2分，理由2分，共4分）</a:t>
            </a:r>
            <a:endParaRPr lang="en-US" altLang="zh-CN" sz="2000" dirty="0"/>
          </a:p>
        </p:txBody>
      </p:sp>
    </p:spTree>
    <p:extLst>
      <p:ext uri="{BB962C8B-B14F-4D97-AF65-F5344CB8AC3E}">
        <p14:creationId xmlns:p14="http://schemas.microsoft.com/office/powerpoint/2010/main" val="434020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QO_4_AS.66_1#95a4274ad?vop=1&amp;pid=08e46e754&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关键信息①：轻车→从民主监督的角度，说明居民能有效地监督约束基层组织的权力</a:t>
            </a:r>
            <a:r>
              <a:rPr lang="en-US" altLang="zh-CN" sz="2000" b="0" i="0">
                <a:solidFill>
                  <a:srgbClr val="000000"/>
                </a:solidFill>
                <a:latin typeface="微软雅黑" pitchFamily="34" charset="0"/>
                <a:ea typeface="微软雅黑" pitchFamily="34" charset="-122"/>
                <a:cs typeface="微软雅黑" pitchFamily="34" charset="-120"/>
              </a:rPr>
              <a:t>。关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键信息</a:t>
            </a:r>
            <a:r>
              <a:rPr lang="en-US" altLang="zh-CN" sz="2000" b="0" i="0" dirty="0">
                <a:solidFill>
                  <a:srgbClr val="000000"/>
                </a:solidFill>
                <a:latin typeface="微软雅黑" pitchFamily="34" charset="0"/>
                <a:ea typeface="微软雅黑" pitchFamily="34" charset="-122"/>
                <a:cs typeface="微软雅黑" pitchFamily="34" charset="-120"/>
              </a:rPr>
              <a:t>②：壮马→从民主决策和民主管理的角度，说明居民能直接参与民主决策和管理</a:t>
            </a:r>
            <a:r>
              <a:rPr lang="en-US" altLang="zh-CN" sz="2000" b="0" i="0">
                <a:solidFill>
                  <a:srgbClr val="000000"/>
                </a:solidFill>
                <a:latin typeface="微软雅黑" pitchFamily="34" charset="0"/>
                <a:ea typeface="微软雅黑" pitchFamily="34" charset="-122"/>
                <a:cs typeface="微软雅黑" pitchFamily="34" charset="-120"/>
              </a:rPr>
              <a:t>。关键信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息</a:t>
            </a:r>
            <a:r>
              <a:rPr lang="en-US" altLang="zh-CN" sz="2000" b="0" i="0" dirty="0">
                <a:solidFill>
                  <a:srgbClr val="000000"/>
                </a:solidFill>
                <a:latin typeface="微软雅黑" pitchFamily="34" charset="0"/>
                <a:ea typeface="微软雅黑" pitchFamily="34" charset="-122"/>
                <a:cs typeface="微软雅黑" pitchFamily="34" charset="-120"/>
              </a:rPr>
              <a:t>③：畅路→从满足需求的角度，说明它精准对接并满足了居民的个性化需求。关键信息④</a:t>
            </a:r>
            <a:r>
              <a:rPr lang="en-US" altLang="zh-CN" sz="2000" b="0" i="0">
                <a:solidFill>
                  <a:srgbClr val="000000"/>
                </a:solidFill>
                <a:latin typeface="微软雅黑" pitchFamily="34" charset="0"/>
                <a:ea typeface="微软雅黑" pitchFamily="34" charset="-122"/>
                <a:cs typeface="微软雅黑" pitchFamily="34" charset="-120"/>
              </a:rPr>
              <a:t>：聚</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力</a:t>
            </a:r>
            <a:r>
              <a:rPr lang="en-US" altLang="zh-CN" sz="2000" b="0" i="0" dirty="0">
                <a:solidFill>
                  <a:srgbClr val="000000"/>
                </a:solidFill>
                <a:latin typeface="微软雅黑" pitchFamily="34" charset="0"/>
                <a:ea typeface="微软雅黑" pitchFamily="34" charset="-122"/>
                <a:cs typeface="微软雅黑" pitchFamily="34" charset="-120"/>
              </a:rPr>
              <a:t>→从增强幸福感的角度，说明它增强了居民对社区的认同感和归属感。</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QO_3_AS.67_1#08e46e754?vop=1&amp;pid=3011af861&amp;color=0,0,0&amp;vtp=1&amp;bt=1&amp;bbb=1"/>
          <p:cNvSpPr/>
          <p:nvPr/>
        </p:nvSpPr>
        <p:spPr>
          <a:xfrm>
            <a:off x="722376" y="972000"/>
            <a:ext cx="10753344" cy="434785"/>
          </a:xfrm>
          <a:prstGeom prst="rect">
            <a:avLst/>
          </a:prstGeom>
          <a:noFill/>
          <a:ln/>
        </p:spPr>
        <p:txBody>
          <a:bodyPr wrap="none" lIns="0" tIns="0" rIns="0" bIns="0" rtlCol="0" anchor="t"/>
          <a:lstStyle/>
          <a:p>
            <a:pPr algn="l" latinLnBrk="1">
              <a:lnSpc>
                <a:spcPts val="39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本题考查人民当家作主。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QO_3_BD.68_1#8a49dfbc0?pid=3011af861&amp;color=0,0,0&amp;vtp=1&amp;bt=1&amp;bbb=1"/>
          <p:cNvSpPr/>
          <p:nvPr/>
        </p:nvSpPr>
        <p:spPr>
          <a:xfrm>
            <a:off x="722376" y="972000"/>
            <a:ext cx="10753344" cy="400050"/>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20.</a:t>
            </a:r>
            <a:r>
              <a:rPr lang="en-US" altLang="zh-CN" sz="2000" b="0" i="0" dirty="0">
                <a:solidFill>
                  <a:srgbClr val="000000"/>
                </a:solidFill>
                <a:latin typeface="仿宋" pitchFamily="34" charset="0"/>
                <a:ea typeface="仿宋" pitchFamily="34" charset="-122"/>
                <a:cs typeface="仿宋" pitchFamily="34" charset="-120"/>
              </a:rPr>
              <a:t>[安徽江淮教研协作区2025高一期末]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阅读材料，完成下列要求。（16分）</a:t>
            </a:r>
            <a:r>
              <a:rPr lang="en-US" altLang="zh-CN" sz="100" b="0" i="0" kern="0" spc="-99900" dirty="0">
                <a:solidFill>
                  <a:srgbClr val="FFFFFF"/>
                </a:solidFill>
                <a:latin typeface="微软雅黑" pitchFamily="34" charset="0"/>
                <a:ea typeface="微软雅黑" pitchFamily="34" charset="-122"/>
                <a:cs typeface="微软雅黑" pitchFamily="34" charset="-120"/>
              </a:rPr>
              <a:t>#1</a:t>
            </a:r>
            <a:endParaRPr lang="en-US" altLang="zh-CN" sz="2000" dirty="0"/>
          </a:p>
        </p:txBody>
      </p:sp>
      <p:graphicFrame>
        <p:nvGraphicFramePr>
          <p:cNvPr id="56" name="QO_3_BD.68_2#8a49dfbc0?colgroup=4,35&amp;pid=3011af861&amp;color=0,0,0&amp;vtp=1&amp;bbb=1&amp;hb=1"/>
          <p:cNvGraphicFramePr>
            <a:graphicFrameLocks noGrp="1"/>
          </p:cNvGraphicFramePr>
          <p:nvPr>
            <p:extLst>
              <p:ext uri="{D42A27DB-BD31-4B8C-83A1-F6EECF244321}">
                <p14:modId xmlns:p14="http://schemas.microsoft.com/office/powerpoint/2010/main" val="984897263"/>
              </p:ext>
            </p:extLst>
          </p:nvPr>
        </p:nvGraphicFramePr>
        <p:xfrm>
          <a:off x="722376" y="1500828"/>
          <a:ext cx="10725912" cy="3223006"/>
        </p:xfrm>
        <a:graphic>
          <a:graphicData uri="http://schemas.openxmlformats.org/drawingml/2006/table">
            <a:tbl>
              <a:tblPr/>
              <a:tblGrid>
                <a:gridCol w="1389888">
                  <a:extLst>
                    <a:ext uri="{9D8B030D-6E8A-4147-A177-3AD203B41FA5}">
                      <a16:colId xmlns:a16="http://schemas.microsoft.com/office/drawing/2014/main" val="20000"/>
                    </a:ext>
                  </a:extLst>
                </a:gridCol>
                <a:gridCol w="9336024">
                  <a:extLst>
                    <a:ext uri="{9D8B030D-6E8A-4147-A177-3AD203B41FA5}">
                      <a16:colId xmlns:a16="http://schemas.microsoft.com/office/drawing/2014/main" val="20001"/>
                    </a:ext>
                  </a:extLst>
                </a:gridCol>
              </a:tblGrid>
              <a:tr h="1215263">
                <a:tc>
                  <a:txBody>
                    <a:bodyPr/>
                    <a:lstStyle/>
                    <a:p>
                      <a:pPr marL="0" indent="0"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联合发布</a:t>
                      </a:r>
                    </a:p>
                    <a:p>
                      <a:pPr marL="0" indent="0"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《行动方</a:t>
                      </a:r>
                    </a:p>
                    <a:p>
                      <a:pPr marL="0" lvl="0" indent="0"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2025</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微软雅黑" pitchFamily="34" charset="0"/>
                          <a:ea typeface="微软雅黑" pitchFamily="34" charset="-122"/>
                          <a:cs typeface="微软雅黑" pitchFamily="34" charset="-120"/>
                        </a:rPr>
                        <a:t>17</a:t>
                      </a:r>
                      <a:r>
                        <a:rPr lang="en-US" altLang="zh-CN" sz="2000" b="0" i="0" dirty="0">
                          <a:solidFill>
                            <a:srgbClr val="000000"/>
                          </a:solidFill>
                          <a:latin typeface="微软雅黑" pitchFamily="34" charset="0"/>
                          <a:ea typeface="楷体" pitchFamily="34" charset="-122"/>
                          <a:cs typeface="微软雅黑" pitchFamily="34" charset="-120"/>
                        </a:rPr>
                        <a:t>日</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为贯彻落实党中央</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国务院决策部署</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深入开展优化消费环境三</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年行动</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国家市场监督管理总局</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国家发展改革委等五部门联合发布</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优化消费环</a:t>
                      </a:r>
                    </a:p>
                    <a:p>
                      <a:pPr marL="0" lvl="0" indent="0" algn="l" latinLnBrk="1" hangingPunct="0">
                        <a:lnSpc>
                          <a:spcPts val="3000"/>
                        </a:lnSpc>
                      </a:pPr>
                      <a:r>
                        <a:rPr lang="en-US" altLang="zh-CN" sz="2000" b="0" i="0">
                          <a:solidFill>
                            <a:srgbClr val="000000"/>
                          </a:solidFill>
                          <a:latin typeface="微软雅黑" pitchFamily="34" charset="0"/>
                          <a:ea typeface="楷体" pitchFamily="34" charset="-122"/>
                          <a:cs typeface="微软雅黑" pitchFamily="34" charset="-120"/>
                        </a:rPr>
                        <a:t>境三年行动方案</a:t>
                      </a:r>
                      <a:r>
                        <a:rPr lang="en-US" altLang="zh-CN" sz="2000" b="0" i="0" dirty="0">
                          <a:solidFill>
                            <a:srgbClr val="000000"/>
                          </a:solidFill>
                          <a:latin typeface="微软雅黑" pitchFamily="34" charset="0"/>
                          <a:ea typeface="微软雅黑" pitchFamily="34" charset="-122"/>
                          <a:cs typeface="微软雅黑" pitchFamily="34" charset="-120"/>
                        </a:rPr>
                        <a:t>（2025—2027</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以下简称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行动方案</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007743">
                <a:tc>
                  <a:txBody>
                    <a:bodyPr/>
                    <a:lstStyle/>
                    <a:p>
                      <a:pPr marL="0" indent="0"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五大行动</a:t>
                      </a:r>
                    </a:p>
                    <a:p>
                      <a:pPr marL="0" indent="0"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深入开</a:t>
                      </a:r>
                    </a:p>
                    <a:p>
                      <a:pPr marL="0" indent="0"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展</a:t>
                      </a:r>
                      <a:r>
                        <a:rPr lang="en-US" altLang="zh-CN" sz="2000" b="1" i="0" spc="-100">
                          <a:solidFill>
                            <a:srgbClr val="000000"/>
                          </a:solidFill>
                          <a:latin typeface="微软雅黑" pitchFamily="34" charset="0"/>
                          <a:ea typeface="微软雅黑" pitchFamily="34" charset="-122"/>
                          <a:cs typeface="微软雅黑" pitchFamily="34" charset="-120"/>
                        </a:rPr>
                        <a:t>，</a:t>
                      </a:r>
                      <a:r>
                        <a:rPr lang="en-US" altLang="zh-CN" sz="2000" b="1" i="0">
                          <a:solidFill>
                            <a:srgbClr val="000000"/>
                          </a:solidFill>
                          <a:latin typeface="微软雅黑" pitchFamily="34" charset="0"/>
                          <a:ea typeface="微软雅黑" pitchFamily="34" charset="-122"/>
                          <a:cs typeface="微软雅黑" pitchFamily="34" charset="-120"/>
                        </a:rPr>
                        <a:t>消费</a:t>
                      </a:r>
                    </a:p>
                    <a:p>
                      <a:pPr marL="0" indent="0"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环境明显</a:t>
                      </a:r>
                    </a:p>
                    <a:p>
                      <a:pPr marL="0" lvl="0" indent="0"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优化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行动方案</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提出</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到</a:t>
                      </a:r>
                      <a:r>
                        <a:rPr lang="en-US" altLang="zh-CN" sz="2000" b="0" i="0" dirty="0">
                          <a:solidFill>
                            <a:srgbClr val="000000"/>
                          </a:solidFill>
                          <a:latin typeface="微软雅黑" pitchFamily="34" charset="0"/>
                          <a:ea typeface="微软雅黑" pitchFamily="34" charset="-122"/>
                          <a:cs typeface="微软雅黑" pitchFamily="34" charset="-120"/>
                        </a:rPr>
                        <a:t>2027</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消费供给提质</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消费秩序优化</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消费维权提效</a:t>
                      </a:r>
                      <a:r>
                        <a:rPr lang="en-US" altLang="zh-CN" sz="2000" b="0" i="0" spc="-100">
                          <a:solidFill>
                            <a:srgbClr val="000000"/>
                          </a:solidFill>
                          <a:latin typeface="微软雅黑" pitchFamily="34" charset="0"/>
                          <a:ea typeface="微软雅黑" pitchFamily="34" charset="-122"/>
                          <a:cs typeface="微软雅黑" pitchFamily="34" charset="-120"/>
                        </a:rPr>
                        <a:t>、</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消费环境共治</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消费环境引领等五大行动深入开展</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供给质量不高</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市场秩序失</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范</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维权效能不足等问题得到系统治理</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商品</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服务质量显著提高</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消费风险明显</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降低</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消费纠纷源头治理效果显著</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经营者诚信意识普遍增强</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消费便利度</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舒适</a:t>
                      </a:r>
                    </a:p>
                    <a:p>
                      <a:pPr marL="0" lvl="0" indent="0" algn="l" latinLnBrk="1" hangingPunct="0">
                        <a:lnSpc>
                          <a:spcPts val="3000"/>
                        </a:lnSpc>
                      </a:pPr>
                      <a:r>
                        <a:rPr lang="en-US" altLang="zh-CN" sz="2000" b="0" i="0">
                          <a:solidFill>
                            <a:srgbClr val="000000"/>
                          </a:solidFill>
                          <a:latin typeface="微软雅黑" pitchFamily="34" charset="0"/>
                          <a:ea typeface="楷体" pitchFamily="34" charset="-122"/>
                          <a:cs typeface="微软雅黑" pitchFamily="34" charset="-120"/>
                        </a:rPr>
                        <a:t>度</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满意度大幅提升</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全国消费环境明显优化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graphicFrame>
        <p:nvGraphicFramePr>
          <p:cNvPr id="57" name="QO_3_BD.68_3#8a49dfbc0?colgroup=4,35&amp;pid=3011af861&amp;color=0,0,0&amp;vtp=1&amp;bt=1&amp;bbb=1&amp;hb=1"/>
          <p:cNvGraphicFramePr>
            <a:graphicFrameLocks noGrp="1"/>
          </p:cNvGraphicFramePr>
          <p:nvPr>
            <p:extLst>
              <p:ext uri="{D42A27DB-BD31-4B8C-83A1-F6EECF244321}">
                <p14:modId xmlns:p14="http://schemas.microsoft.com/office/powerpoint/2010/main" val="1382056395"/>
              </p:ext>
            </p:extLst>
          </p:nvPr>
        </p:nvGraphicFramePr>
        <p:xfrm>
          <a:off x="722376" y="1511300"/>
          <a:ext cx="10725912" cy="2007743"/>
        </p:xfrm>
        <a:graphic>
          <a:graphicData uri="http://schemas.openxmlformats.org/drawingml/2006/table">
            <a:tbl>
              <a:tblPr/>
              <a:tblGrid>
                <a:gridCol w="1389888">
                  <a:extLst>
                    <a:ext uri="{9D8B030D-6E8A-4147-A177-3AD203B41FA5}">
                      <a16:colId xmlns:a16="http://schemas.microsoft.com/office/drawing/2014/main" val="20000"/>
                    </a:ext>
                  </a:extLst>
                </a:gridCol>
                <a:gridCol w="9336024">
                  <a:extLst>
                    <a:ext uri="{9D8B030D-6E8A-4147-A177-3AD203B41FA5}">
                      <a16:colId xmlns:a16="http://schemas.microsoft.com/office/drawing/2014/main" val="20001"/>
                    </a:ext>
                  </a:extLst>
                </a:gridCol>
              </a:tblGrid>
              <a:tr h="2007743">
                <a:tc>
                  <a:txBody>
                    <a:bodyPr/>
                    <a:lstStyle/>
                    <a:p>
                      <a:pPr marL="0" indent="0"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智慧管理</a:t>
                      </a:r>
                    </a:p>
                    <a:p>
                      <a:pPr marL="0" indent="0"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精准高</a:t>
                      </a:r>
                    </a:p>
                    <a:p>
                      <a:pPr marL="0" indent="0"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效</a:t>
                      </a:r>
                      <a:r>
                        <a:rPr lang="en-US" altLang="zh-CN" sz="2000" b="1" i="0" spc="-100">
                          <a:solidFill>
                            <a:srgbClr val="000000"/>
                          </a:solidFill>
                          <a:latin typeface="微软雅黑" pitchFamily="34" charset="0"/>
                          <a:ea typeface="微软雅黑" pitchFamily="34" charset="-122"/>
                          <a:cs typeface="微软雅黑" pitchFamily="34" charset="-120"/>
                        </a:rPr>
                        <a:t>，</a:t>
                      </a:r>
                      <a:r>
                        <a:rPr lang="en-US" altLang="zh-CN" sz="2000" b="1" i="0">
                          <a:solidFill>
                            <a:srgbClr val="000000"/>
                          </a:solidFill>
                          <a:latin typeface="微软雅黑" pitchFamily="34" charset="0"/>
                          <a:ea typeface="微软雅黑" pitchFamily="34" charset="-122"/>
                          <a:cs typeface="微软雅黑" pitchFamily="34" charset="-120"/>
                        </a:rPr>
                        <a:t>行政</a:t>
                      </a:r>
                    </a:p>
                    <a:p>
                      <a:pPr marL="0" indent="0"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执法水平</a:t>
                      </a:r>
                    </a:p>
                    <a:p>
                      <a:pPr marL="0" lvl="0" indent="0"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提升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楷体" pitchFamily="34" charset="-122"/>
                          <a:cs typeface="微软雅黑" pitchFamily="34" charset="-120"/>
                        </a:rPr>
                        <a:t>针对广大消费者的急难愁盼问题</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行动方案</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提出</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完善以消费者权益保护法及</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其实施条例为核心的法律体系</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建立消费投诉举报大数据分析治理机制</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以问题为</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导向精准监管执法</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强化消费领域信用体系建设</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依法公示消费投诉信息</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行政执</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法信息和企业信用信息</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促进政府和公民</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社会组织的沟通</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把党和人民赋予的权</a:t>
                      </a:r>
                    </a:p>
                    <a:p>
                      <a:pPr marL="0" lvl="0" indent="0" algn="l" latinLnBrk="1" hangingPunct="0">
                        <a:lnSpc>
                          <a:spcPts val="3000"/>
                        </a:lnSpc>
                      </a:pPr>
                      <a:r>
                        <a:rPr lang="en-US" altLang="zh-CN" sz="2000" b="0" i="0">
                          <a:solidFill>
                            <a:srgbClr val="000000"/>
                          </a:solidFill>
                          <a:latin typeface="微软雅黑" pitchFamily="34" charset="0"/>
                          <a:ea typeface="楷体" pitchFamily="34" charset="-122"/>
                          <a:cs typeface="微软雅黑" pitchFamily="34" charset="-120"/>
                        </a:rPr>
                        <a:t>力始终用来为人民谋幸福</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不断提升行政执法水平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QO_3_BD.68_3#8a49dfbc0?colgroup=4,35&amp;pid=3011af861&amp;color=0,0,0&amp;vtp=1&amp;bt=1&amp;bbb=1">
            <a:extLst>
              <a:ext uri="{FF2B5EF4-FFF2-40B4-BE49-F238E27FC236}">
                <a16:creationId xmlns:a16="http://schemas.microsoft.com/office/drawing/2014/main" id="{86F42EA5-6ADC-9816-00BE-C4EF8F0F01B8}"/>
              </a:ext>
            </a:extLst>
          </p:cNvPr>
          <p:cNvSpPr txBox="1"/>
          <p:nvPr/>
        </p:nvSpPr>
        <p:spPr>
          <a:xfrm>
            <a:off x="10935327" y="969264"/>
            <a:ext cx="512961" cy="416909"/>
          </a:xfrm>
          <a:prstGeom prst="rect">
            <a:avLst/>
          </a:prstGeom>
          <a:noFill/>
        </p:spPr>
        <p:txBody>
          <a:bodyPr vert="horz" wrap="none" lIns="0" tIns="0" rIns="0" bIns="0" rtlCol="0">
            <a:spAutoFit/>
          </a:bodyPr>
          <a:lstStyle/>
          <a:p>
            <a:pPr algn="r">
              <a:lnSpc>
                <a:spcPts val="3600"/>
              </a:lnSpc>
            </a:pPr>
            <a:r>
              <a:rPr lang="zh-CN" altLang="en-US" sz="2000">
                <a:latin typeface="微软雅黑" panose="020B0503020204020204" pitchFamily="34" charset="-122"/>
                <a:ea typeface="微软雅黑" panose="020B0503020204020204" pitchFamily="34" charset="-122"/>
              </a:rPr>
              <a:t>续表</a:t>
            </a:r>
          </a:p>
        </p:txBody>
      </p:sp>
      <p:sp>
        <p:nvSpPr>
          <p:cNvPr id="3" name="QO_4_BD.69_1#d33fe0152?pid=8a49dfbc0&amp;color=0,0,0&amp;vtp=1&amp;bt=1&amp;bbb=1&amp;hb=1"/>
          <p:cNvSpPr/>
          <p:nvPr/>
        </p:nvSpPr>
        <p:spPr>
          <a:xfrm>
            <a:off x="716280" y="3644170"/>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（1）结合材料，运用“法治政府的内涵”的知识，选择两个角度说明我国政府优化消费环境的</a:t>
            </a:r>
          </a:p>
          <a:p>
            <a:pPr latinLnBrk="1">
              <a:lnSpc>
                <a:spcPts val="3500"/>
              </a:lnSpc>
            </a:pPr>
            <a:r>
              <a:rPr lang="en-US" altLang="zh-CN" sz="2000" b="0" i="0" dirty="0" err="1">
                <a:solidFill>
                  <a:srgbClr val="000000"/>
                </a:solidFill>
                <a:latin typeface="微软雅黑" pitchFamily="34" charset="0"/>
                <a:ea typeface="微软雅黑" pitchFamily="34" charset="-122"/>
                <a:cs typeface="微软雅黑" pitchFamily="34" charset="-120"/>
              </a:rPr>
              <a:t>做法</a:t>
            </a:r>
            <a:r>
              <a:rPr lang="en-US" altLang="zh-CN" sz="2000" b="0" i="0" dirty="0">
                <a:solidFill>
                  <a:srgbClr val="000000"/>
                </a:solidFill>
                <a:latin typeface="微软雅黑" pitchFamily="34" charset="0"/>
                <a:ea typeface="微软雅黑" pitchFamily="34" charset="-122"/>
                <a:cs typeface="微软雅黑" pitchFamily="34" charset="-120"/>
              </a:rPr>
              <a:t>。（8分）</a:t>
            </a:r>
            <a:endParaRPr lang="en-US" altLang="zh-CN" sz="2000" dirty="0"/>
          </a:p>
        </p:txBody>
      </p:sp>
    </p:spTree>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3" name="QO_4_AN.70_1#d33fe0152?vop=1&amp;pid=8a49dfbc0&amp;color=0,0,0&amp;vtp=1&amp;bbb=1&amp;hb=1"/>
          <p:cNvSpPr/>
          <p:nvPr/>
        </p:nvSpPr>
        <p:spPr>
          <a:xfrm>
            <a:off x="722376" y="1882844"/>
            <a:ext cx="10753344" cy="22278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①法治政府是智能高效的政府。政府转变职能，运用互联网、大数据</a:t>
            </a:r>
            <a:r>
              <a:rPr lang="en-US" altLang="zh-CN" sz="2000" b="1" i="0">
                <a:solidFill>
                  <a:srgbClr val="00B050"/>
                </a:solidFill>
                <a:latin typeface="微软雅黑" pitchFamily="34" charset="0"/>
                <a:ea typeface="微软雅黑" pitchFamily="34" charset="-122"/>
                <a:cs typeface="微软雅黑" pitchFamily="34" charset="-120"/>
              </a:rPr>
              <a:t>、人工智能等技术手</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段</a:t>
            </a:r>
            <a:r>
              <a:rPr lang="en-US" altLang="zh-CN" sz="2000" b="1" i="0" dirty="0">
                <a:solidFill>
                  <a:srgbClr val="00B050"/>
                </a:solidFill>
                <a:latin typeface="微软雅黑" pitchFamily="34" charset="0"/>
                <a:ea typeface="微软雅黑" pitchFamily="34" charset="-122"/>
                <a:cs typeface="微软雅黑" pitchFamily="34" charset="-120"/>
              </a:rPr>
              <a:t>，促进依法行政，满足群众的美好生活需要；针对消费者的急难愁盼问题</a:t>
            </a:r>
            <a:r>
              <a:rPr lang="en-US" altLang="zh-CN" sz="2000" b="1" i="0">
                <a:solidFill>
                  <a:srgbClr val="00B050"/>
                </a:solidFill>
                <a:latin typeface="微软雅黑" pitchFamily="34" charset="0"/>
                <a:ea typeface="微软雅黑" pitchFamily="34" charset="-122"/>
                <a:cs typeface="微软雅黑" pitchFamily="34" charset="-120"/>
              </a:rPr>
              <a:t>，优化革新政府治理</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流程与方式</a:t>
            </a:r>
            <a:r>
              <a:rPr lang="en-US" altLang="zh-CN" sz="2000" b="1" i="0" dirty="0">
                <a:solidFill>
                  <a:srgbClr val="00B050"/>
                </a:solidFill>
                <a:latin typeface="微软雅黑" pitchFamily="34" charset="0"/>
                <a:ea typeface="微软雅黑" pitchFamily="34" charset="-122"/>
                <a:cs typeface="微软雅黑" pitchFamily="34" charset="-120"/>
              </a:rPr>
              <a:t>，不断提高政务服务效能。（4分）②法治政府是人民满意的政府。</a:t>
            </a:r>
            <a:r>
              <a:rPr lang="en-US" altLang="zh-CN" sz="2000" b="1" i="0">
                <a:solidFill>
                  <a:srgbClr val="00B050"/>
                </a:solidFill>
                <a:latin typeface="微软雅黑" pitchFamily="34" charset="0"/>
                <a:ea typeface="微软雅黑" pitchFamily="34" charset="-122"/>
                <a:cs typeface="微软雅黑" pitchFamily="34" charset="-120"/>
              </a:rPr>
              <a:t>不断加强监管，</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提升行政执法水平</a:t>
            </a:r>
            <a:r>
              <a:rPr lang="en-US" altLang="zh-CN" sz="2000" b="1" i="0" dirty="0">
                <a:solidFill>
                  <a:srgbClr val="00B050"/>
                </a:solidFill>
                <a:latin typeface="微软雅黑" pitchFamily="34" charset="0"/>
                <a:ea typeface="微软雅黑" pitchFamily="34" charset="-122"/>
                <a:cs typeface="微软雅黑" pitchFamily="34" charset="-120"/>
              </a:rPr>
              <a:t>，政府把党和人民赋予的权力用来为人民谋幸福</a:t>
            </a:r>
            <a:r>
              <a:rPr lang="en-US" altLang="zh-CN" sz="2000" b="1" i="0">
                <a:solidFill>
                  <a:srgbClr val="00B050"/>
                </a:solidFill>
                <a:latin typeface="微软雅黑" pitchFamily="34" charset="0"/>
                <a:ea typeface="微软雅黑" pitchFamily="34" charset="-122"/>
                <a:cs typeface="微软雅黑" pitchFamily="34" charset="-120"/>
              </a:rPr>
              <a:t>，不断增强人民群众获得感与</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安全感</a:t>
            </a:r>
            <a:r>
              <a:rPr lang="en-US" altLang="zh-CN" sz="2000" b="1" i="0" dirty="0">
                <a:solidFill>
                  <a:srgbClr val="00B050"/>
                </a:solidFill>
                <a:latin typeface="微软雅黑" pitchFamily="34" charset="0"/>
                <a:ea typeface="微软雅黑" pitchFamily="34" charset="-122"/>
                <a:cs typeface="微软雅黑" pitchFamily="34" charset="-120"/>
              </a:rPr>
              <a:t>。（4分）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3_BD.4_1#81d708495?pid=c52201bb7&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[湖南师范大学附属中学2025高一期中]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中国共产党要更好地坚持人民立场，</a:t>
            </a:r>
            <a:r>
              <a:rPr lang="en-US" altLang="zh-CN" sz="2000" b="0" i="0">
                <a:solidFill>
                  <a:srgbClr val="000000"/>
                </a:solidFill>
                <a:latin typeface="微软雅黑" pitchFamily="34" charset="0"/>
                <a:ea typeface="微软雅黑" pitchFamily="34" charset="-122"/>
                <a:cs typeface="微软雅黑" pitchFamily="34" charset="-120"/>
              </a:rPr>
              <a:t>必须融入思想里、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落到行动上</a:t>
            </a:r>
            <a:r>
              <a:rPr lang="en-US" altLang="zh-CN" sz="2000" b="0" i="0" dirty="0">
                <a:solidFill>
                  <a:srgbClr val="000000"/>
                </a:solidFill>
                <a:latin typeface="微软雅黑" pitchFamily="34" charset="0"/>
                <a:ea typeface="微软雅黑" pitchFamily="34" charset="-122"/>
                <a:cs typeface="微软雅黑" pitchFamily="34" charset="-120"/>
              </a:rPr>
              <a:t>，努力实现内化于心、外化于行、固化于制的有机统一。对此</a:t>
            </a:r>
            <a:r>
              <a:rPr lang="en-US" altLang="zh-CN" sz="2000" b="0" i="0">
                <a:solidFill>
                  <a:srgbClr val="000000"/>
                </a:solidFill>
                <a:latin typeface="微软雅黑" pitchFamily="34" charset="0"/>
                <a:ea typeface="微软雅黑" pitchFamily="34" charset="-122"/>
                <a:cs typeface="微软雅黑" pitchFamily="34" charset="-120"/>
              </a:rPr>
              <a:t>，下列选项中说法正确</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3_AN.5_1#81d708495.bracket?pid=c52201bb7&amp;color=0,0,0&amp;vpa=2&amp;vtp=1"/>
          <p:cNvSpPr/>
          <p:nvPr/>
        </p:nvSpPr>
        <p:spPr>
          <a:xfrm>
            <a:off x="1430401" y="18673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3_BD.4_2#81d708495?pid=c52201bb7&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①坚持人民立场——将群众诉求作为风向标，不断满足人民日益增长的美好生活需要</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内化于心——加强思想教育，牢记党的宗旨和执政理念</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外化于行——提高行政效率，努力使党的各项工作经得起人民的检验</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固化于制——加强制度建设，确保党赋予的权力始终用于为人民服务</a:t>
            </a:r>
            <a:endParaRPr lang="en-US" altLang="zh-CN" sz="2000" dirty="0"/>
          </a:p>
        </p:txBody>
      </p:sp>
      <p:sp>
        <p:nvSpPr>
          <p:cNvPr id="5" name="QC_3_BD.4_3#81d708495.choices?pid=c52201bb7&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QO_4_AS.71_1#d33fe0152?vop=1&amp;pid=8a49dfbc0&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关键信息①：消费供给提质、消费秩序优化、消费维权提效、消费环境共治</a:t>
            </a:r>
            <a:r>
              <a:rPr lang="en-US" altLang="zh-CN" sz="2000" b="0" i="0">
                <a:solidFill>
                  <a:srgbClr val="000000"/>
                </a:solidFill>
                <a:latin typeface="微软雅黑" pitchFamily="34" charset="0"/>
                <a:ea typeface="微软雅黑" pitchFamily="34" charset="-122"/>
                <a:cs typeface="微软雅黑" pitchFamily="34" charset="-120"/>
              </a:rPr>
              <a:t>、消费环境引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领等五大行动深入开展</a:t>
            </a:r>
            <a:r>
              <a:rPr lang="en-US" altLang="zh-CN" sz="2000" b="0" i="0" dirty="0">
                <a:solidFill>
                  <a:srgbClr val="000000"/>
                </a:solidFill>
                <a:latin typeface="微软雅黑" pitchFamily="34" charset="0"/>
                <a:ea typeface="微软雅黑" pitchFamily="34" charset="-122"/>
                <a:cs typeface="微软雅黑" pitchFamily="34" charset="-120"/>
              </a:rPr>
              <a:t>，供给质量不高、市场秩序失范、维权效能不足等问题得到系统治理</a:t>
            </a:r>
            <a:r>
              <a:rPr lang="en-US" altLang="zh-CN" sz="2000" b="0" i="0">
                <a:solidFill>
                  <a:srgbClr val="000000"/>
                </a:solidFill>
                <a:latin typeface="微软雅黑" pitchFamily="34" charset="0"/>
                <a:ea typeface="微软雅黑" pitchFamily="34" charset="-122"/>
                <a:cs typeface="微软雅黑" pitchFamily="34" charset="-120"/>
              </a:rPr>
              <a:t>，商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品</a:t>
            </a:r>
            <a:r>
              <a:rPr lang="en-US" altLang="zh-CN" sz="2000" b="0" i="0" dirty="0">
                <a:solidFill>
                  <a:srgbClr val="000000"/>
                </a:solidFill>
                <a:latin typeface="微软雅黑" pitchFamily="34" charset="0"/>
                <a:ea typeface="微软雅黑" pitchFamily="34" charset="-122"/>
                <a:cs typeface="微软雅黑" pitchFamily="34" charset="-120"/>
              </a:rPr>
              <a:t>、服务质量显著提高→智能高效的政府，不断提高政务服务效能。关键信息②</a:t>
            </a:r>
            <a:r>
              <a:rPr lang="en-US" altLang="zh-CN" sz="2000" b="0" i="0">
                <a:solidFill>
                  <a:srgbClr val="000000"/>
                </a:solidFill>
                <a:latin typeface="微软雅黑" pitchFamily="34" charset="0"/>
                <a:ea typeface="微软雅黑" pitchFamily="34" charset="-122"/>
                <a:cs typeface="微软雅黑" pitchFamily="34" charset="-120"/>
              </a:rPr>
              <a:t>：强化消费领域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信用体系建设</a:t>
            </a:r>
            <a:r>
              <a:rPr lang="en-US" altLang="zh-CN" sz="2000" b="0" i="0" dirty="0">
                <a:solidFill>
                  <a:srgbClr val="000000"/>
                </a:solidFill>
                <a:latin typeface="微软雅黑" pitchFamily="34" charset="0"/>
                <a:ea typeface="微软雅黑" pitchFamily="34" charset="-122"/>
                <a:cs typeface="微软雅黑" pitchFamily="34" charset="-120"/>
              </a:rPr>
              <a:t>，依法公示消费投诉信息、行政执法信息和企业信用信息，促进政府和公民</a:t>
            </a:r>
            <a:r>
              <a:rPr lang="en-US" altLang="zh-CN" sz="2000" b="0" i="0">
                <a:solidFill>
                  <a:srgbClr val="000000"/>
                </a:solidFill>
                <a:latin typeface="微软雅黑" pitchFamily="34" charset="0"/>
                <a:ea typeface="微软雅黑" pitchFamily="34" charset="-122"/>
                <a:cs typeface="微软雅黑" pitchFamily="34" charset="-120"/>
              </a:rPr>
              <a:t>、社会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组织的沟通</a:t>
            </a:r>
            <a:r>
              <a:rPr lang="en-US" altLang="zh-CN" sz="2000" b="0" i="0" dirty="0">
                <a:solidFill>
                  <a:srgbClr val="000000"/>
                </a:solidFill>
                <a:latin typeface="微软雅黑" pitchFamily="34" charset="0"/>
                <a:ea typeface="微软雅黑" pitchFamily="34" charset="-122"/>
                <a:cs typeface="微软雅黑" pitchFamily="34" charset="-120"/>
              </a:rPr>
              <a:t>，把党和人民赋予的权力始终用来为人民谋幸福，不断提升行政执法水平</a:t>
            </a:r>
            <a:r>
              <a:rPr lang="en-US" altLang="zh-CN" sz="2000" b="0" i="0">
                <a:solidFill>
                  <a:srgbClr val="000000"/>
                </a:solidFill>
                <a:latin typeface="微软雅黑" pitchFamily="34" charset="0"/>
                <a:ea typeface="微软雅黑" pitchFamily="34" charset="-122"/>
                <a:cs typeface="微软雅黑" pitchFamily="34" charset="-120"/>
              </a:rPr>
              <a:t>→人民满意</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的政府</a:t>
            </a:r>
            <a:r>
              <a:rPr lang="en-US" altLang="zh-CN" sz="2000" b="0" i="0" dirty="0">
                <a:solidFill>
                  <a:srgbClr val="000000"/>
                </a:solidFill>
                <a:latin typeface="微软雅黑" pitchFamily="34" charset="0"/>
                <a:ea typeface="微软雅黑" pitchFamily="34" charset="-122"/>
                <a:cs typeface="微软雅黑" pitchFamily="34" charset="-120"/>
              </a:rPr>
              <a:t>，增强人民群众获得感与安全感。</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O_4_BD.72_1#777c10733?pid=8a49dfbc0&amp;color=0,0,0&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（2）结合材料，运用《政治与法治</a:t>
            </a:r>
            <a:r>
              <a:rPr lang="en-US" altLang="zh-CN" sz="2000" b="0" i="0">
                <a:solidFill>
                  <a:srgbClr val="000000"/>
                </a:solidFill>
                <a:latin typeface="微软雅黑" pitchFamily="34" charset="0"/>
                <a:ea typeface="微软雅黑" pitchFamily="34" charset="-122"/>
                <a:cs typeface="微软雅黑" pitchFamily="34" charset="-120"/>
              </a:rPr>
              <a:t>》的知识分析我国在优化消费环境的过程中是如何推进严格</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执法的</a:t>
            </a:r>
            <a:r>
              <a:rPr lang="en-US" altLang="zh-CN" sz="2000" b="0" i="0" dirty="0">
                <a:solidFill>
                  <a:srgbClr val="000000"/>
                </a:solidFill>
                <a:latin typeface="微软雅黑" pitchFamily="34" charset="0"/>
                <a:ea typeface="微软雅黑" pitchFamily="34" charset="-122"/>
                <a:cs typeface="微软雅黑" pitchFamily="34" charset="-120"/>
              </a:rPr>
              <a:t>。（8分）</a:t>
            </a:r>
            <a:endParaRPr lang="en-US" altLang="zh-CN" sz="2000" dirty="0"/>
          </a:p>
        </p:txBody>
      </p:sp>
    </p:spTree>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QO_4_AN.73_1#777c10733?vop=1&amp;pid=8a49dfbc0&amp;color=0,0,0&amp;vtp=1&amp;bbb=1&amp;hb=1"/>
          <p:cNvSpPr/>
          <p:nvPr/>
        </p:nvSpPr>
        <p:spPr>
          <a:xfrm>
            <a:off x="722376" y="1119446"/>
            <a:ext cx="10753344" cy="26850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a:t>
            </a:r>
            <a:r>
              <a:rPr lang="en-US" altLang="zh-CN" sz="2000" b="1" i="0" dirty="0" err="1">
                <a:solidFill>
                  <a:srgbClr val="00B050"/>
                </a:solidFill>
                <a:latin typeface="微软雅黑" pitchFamily="34" charset="0"/>
                <a:ea typeface="微软雅黑" pitchFamily="34" charset="-122"/>
                <a:cs typeface="微软雅黑" pitchFamily="34" charset="-120"/>
              </a:rPr>
              <a:t>坚持党的领导，根据国情与实际，制定优化消费环境行动方案，使严格执法做到有法可</a:t>
            </a:r>
            <a:endParaRPr lang="en-US" altLang="zh-CN" sz="2000" b="1" i="0" dirty="0">
              <a:solidFill>
                <a:srgbClr val="00B050"/>
              </a:solidFill>
              <a:latin typeface="微软雅黑" pitchFamily="34" charset="0"/>
              <a:ea typeface="微软雅黑" pitchFamily="34" charset="-122"/>
              <a:cs typeface="微软雅黑" pitchFamily="34" charset="-120"/>
            </a:endParaRPr>
          </a:p>
          <a:p>
            <a:pP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依。（2分）②</a:t>
            </a:r>
            <a:r>
              <a:rPr lang="en-US" altLang="zh-CN" sz="2000" b="1" i="0" dirty="0" err="1">
                <a:solidFill>
                  <a:srgbClr val="00B050"/>
                </a:solidFill>
                <a:latin typeface="微软雅黑" pitchFamily="34" charset="0"/>
                <a:ea typeface="微软雅黑" pitchFamily="34" charset="-122"/>
                <a:cs typeface="微软雅黑" pitchFamily="34" charset="-120"/>
              </a:rPr>
              <a:t>全面履行政府职能。深入开展五大行动，系统治理消费领域的相关问题，消费环</a:t>
            </a:r>
            <a:endParaRPr lang="en-US" altLang="zh-CN" sz="2000" b="1" i="0" dirty="0">
              <a:solidFill>
                <a:srgbClr val="00B050"/>
              </a:solidFill>
              <a:latin typeface="微软雅黑" pitchFamily="34" charset="0"/>
              <a:ea typeface="微软雅黑" pitchFamily="34" charset="-122"/>
              <a:cs typeface="微软雅黑" pitchFamily="34" charset="-120"/>
            </a:endParaRPr>
          </a:p>
          <a:p>
            <a:pPr latinLnBrk="1">
              <a:lnSpc>
                <a:spcPts val="3600"/>
              </a:lnSpc>
            </a:pPr>
            <a:r>
              <a:rPr lang="en-US" altLang="zh-CN" sz="2000" b="1" i="0" dirty="0" err="1">
                <a:solidFill>
                  <a:srgbClr val="00B050"/>
                </a:solidFill>
                <a:latin typeface="微软雅黑" pitchFamily="34" charset="0"/>
                <a:ea typeface="微软雅黑" pitchFamily="34" charset="-122"/>
                <a:cs typeface="微软雅黑" pitchFamily="34" charset="-120"/>
              </a:rPr>
              <a:t>境明显优化</a:t>
            </a:r>
            <a:r>
              <a:rPr lang="en-US" altLang="zh-CN" sz="2000" b="1" i="0" dirty="0">
                <a:solidFill>
                  <a:srgbClr val="00B050"/>
                </a:solidFill>
                <a:latin typeface="微软雅黑" pitchFamily="34" charset="0"/>
                <a:ea typeface="微软雅黑" pitchFamily="34" charset="-122"/>
                <a:cs typeface="微软雅黑" pitchFamily="34" charset="-120"/>
              </a:rPr>
              <a:t>。（2分）③</a:t>
            </a:r>
            <a:r>
              <a:rPr lang="en-US" altLang="zh-CN" sz="2000" b="1" i="0" dirty="0" err="1">
                <a:solidFill>
                  <a:srgbClr val="00B050"/>
                </a:solidFill>
                <a:latin typeface="微软雅黑" pitchFamily="34" charset="0"/>
                <a:ea typeface="微软雅黑" pitchFamily="34" charset="-122"/>
                <a:cs typeface="微软雅黑" pitchFamily="34" charset="-120"/>
              </a:rPr>
              <a:t>坚持规范执法。联合发布优化消费环境行动方案，推动相关法律落地落</a:t>
            </a:r>
            <a:endParaRPr lang="en-US" altLang="zh-CN" sz="2000" b="1" i="0" dirty="0">
              <a:solidFill>
                <a:srgbClr val="00B050"/>
              </a:solidFill>
              <a:latin typeface="微软雅黑" pitchFamily="34" charset="0"/>
              <a:ea typeface="微软雅黑" pitchFamily="34" charset="-122"/>
              <a:cs typeface="微软雅黑" pitchFamily="34" charset="-120"/>
            </a:endParaRPr>
          </a:p>
          <a:p>
            <a:pPr latinLnBrk="1">
              <a:lnSpc>
                <a:spcPts val="3600"/>
              </a:lnSpc>
            </a:pPr>
            <a:r>
              <a:rPr lang="en-US" altLang="zh-CN" sz="2000" b="1" i="0" dirty="0" err="1">
                <a:solidFill>
                  <a:srgbClr val="00B050"/>
                </a:solidFill>
                <a:latin typeface="微软雅黑" pitchFamily="34" charset="0"/>
                <a:ea typeface="微软雅黑" pitchFamily="34" charset="-122"/>
                <a:cs typeface="微软雅黑" pitchFamily="34" charset="-120"/>
              </a:rPr>
              <a:t>实，精准执法，不断提升行政执法水平</a:t>
            </a:r>
            <a:r>
              <a:rPr lang="en-US" altLang="zh-CN" sz="2000" b="1" i="0" dirty="0">
                <a:solidFill>
                  <a:srgbClr val="00B050"/>
                </a:solidFill>
                <a:latin typeface="微软雅黑" pitchFamily="34" charset="0"/>
                <a:ea typeface="微软雅黑" pitchFamily="34" charset="-122"/>
                <a:cs typeface="微软雅黑" pitchFamily="34" charset="-120"/>
              </a:rPr>
              <a:t>。（2分）④</a:t>
            </a:r>
            <a:r>
              <a:rPr lang="en-US" altLang="zh-CN" sz="2000" b="1" i="0" dirty="0" err="1">
                <a:solidFill>
                  <a:srgbClr val="00B050"/>
                </a:solidFill>
                <a:latin typeface="微软雅黑" pitchFamily="34" charset="0"/>
                <a:ea typeface="微软雅黑" pitchFamily="34" charset="-122"/>
                <a:cs typeface="微软雅黑" pitchFamily="34" charset="-120"/>
              </a:rPr>
              <a:t>坚持公正执法。针对消费者的急难愁盼问题</a:t>
            </a:r>
            <a:r>
              <a:rPr lang="en-US" altLang="zh-CN" sz="2000" b="1" i="0" dirty="0">
                <a:solidFill>
                  <a:srgbClr val="00B050"/>
                </a:solidFill>
                <a:latin typeface="微软雅黑" pitchFamily="34" charset="0"/>
                <a:ea typeface="微软雅黑" pitchFamily="34" charset="-122"/>
                <a:cs typeface="微软雅黑" pitchFamily="34" charset="-120"/>
              </a:rPr>
              <a:t>，</a:t>
            </a:r>
          </a:p>
          <a:p>
            <a:pPr latinLnBrk="1">
              <a:lnSpc>
                <a:spcPts val="3600"/>
              </a:lnSpc>
            </a:pPr>
            <a:r>
              <a:rPr lang="en-US" altLang="zh-CN" sz="2000" b="1" i="0" dirty="0" err="1">
                <a:solidFill>
                  <a:srgbClr val="00B050"/>
                </a:solidFill>
                <a:latin typeface="微软雅黑" pitchFamily="34" charset="0"/>
                <a:ea typeface="微软雅黑" pitchFamily="34" charset="-122"/>
                <a:cs typeface="微软雅黑" pitchFamily="34" charset="-120"/>
              </a:rPr>
              <a:t>监管执法，强化消费领域信任体系建设，依法公示相关信息，促进政府与公民、社会组织的沟通</a:t>
            </a:r>
            <a:r>
              <a:rPr lang="en-US" altLang="zh-CN" sz="2000" b="1" i="0" dirty="0">
                <a:solidFill>
                  <a:srgbClr val="00B050"/>
                </a:solidFill>
                <a:latin typeface="微软雅黑" pitchFamily="34" charset="0"/>
                <a:ea typeface="微软雅黑" pitchFamily="34" charset="-122"/>
                <a:cs typeface="微软雅黑" pitchFamily="34" charset="-120"/>
              </a:rPr>
              <a:t>。</a:t>
            </a:r>
          </a:p>
          <a:p>
            <a:pPr latinLnBrk="1">
              <a:lnSpc>
                <a:spcPts val="3500"/>
              </a:lnSpc>
            </a:pPr>
            <a:r>
              <a:rPr lang="en-US" altLang="zh-CN" sz="2000" b="1" i="0" dirty="0">
                <a:solidFill>
                  <a:srgbClr val="00B050"/>
                </a:solidFill>
                <a:latin typeface="微软雅黑" pitchFamily="34" charset="0"/>
                <a:ea typeface="微软雅黑" pitchFamily="34" charset="-122"/>
                <a:cs typeface="微软雅黑" pitchFamily="34" charset="-120"/>
              </a:rPr>
              <a:t>（2分）</a:t>
            </a:r>
            <a:endParaRPr lang="en-US" altLang="zh-CN" sz="2000" dirty="0"/>
          </a:p>
        </p:txBody>
      </p:sp>
    </p:spTree>
    <p:extLst>
      <p:ext uri="{BB962C8B-B14F-4D97-AF65-F5344CB8AC3E}">
        <p14:creationId xmlns:p14="http://schemas.microsoft.com/office/powerpoint/2010/main" val="2073445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QO_4_AS.74_1#777c10733?vop=1&amp;pid=8a49dfbc0&amp;color=0,0,0&amp;vtp=1&amp;bt=1&amp;bbb=1&amp;hb=1"/>
          <p:cNvSpPr/>
          <p:nvPr/>
        </p:nvSpPr>
        <p:spPr>
          <a:xfrm>
            <a:off x="722376" y="972000"/>
            <a:ext cx="10753344" cy="4069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关键信息①：为贯彻落实党中央、国务院决策部署，深入开展优化消费环境三年行动</a:t>
            </a:r>
            <a:r>
              <a:rPr lang="en-US" altLang="zh-CN" sz="2000" b="0" i="0">
                <a:solidFill>
                  <a:srgbClr val="000000"/>
                </a:solidFill>
                <a:latin typeface="微软雅黑" pitchFamily="34" charset="0"/>
                <a:ea typeface="微软雅黑" pitchFamily="34" charset="-122"/>
                <a:cs typeface="微软雅黑" pitchFamily="34" charset="-120"/>
              </a:rPr>
              <a:t>，国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家市场监督管理总局</a:t>
            </a:r>
            <a:r>
              <a:rPr lang="en-US" altLang="zh-CN" sz="2000" b="0" i="0" dirty="0">
                <a:solidFill>
                  <a:srgbClr val="000000"/>
                </a:solidFill>
                <a:latin typeface="微软雅黑" pitchFamily="34" charset="0"/>
                <a:ea typeface="微软雅黑" pitchFamily="34" charset="-122"/>
                <a:cs typeface="微软雅黑" pitchFamily="34" charset="-120"/>
              </a:rPr>
              <a:t>、国家发展改革委等五部门联合发布</a:t>
            </a:r>
            <a:r>
              <a:rPr lang="en-US" altLang="zh-CN" sz="2000" b="0" i="0">
                <a:solidFill>
                  <a:srgbClr val="000000"/>
                </a:solidFill>
                <a:latin typeface="微软雅黑" pitchFamily="34" charset="0"/>
                <a:ea typeface="微软雅黑" pitchFamily="34" charset="-122"/>
                <a:cs typeface="微软雅黑" pitchFamily="34" charset="-120"/>
              </a:rPr>
              <a:t>《优化消费环境三年行动方案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2025—2027年）》→坚持党的领导。关键信息②：五大行动深入开展，供给质量不高</a:t>
            </a:r>
            <a:r>
              <a:rPr lang="en-US" altLang="zh-CN" sz="2000" b="0" i="0">
                <a:solidFill>
                  <a:srgbClr val="000000"/>
                </a:solidFill>
                <a:latin typeface="微软雅黑" pitchFamily="34" charset="0"/>
                <a:ea typeface="微软雅黑" pitchFamily="34" charset="-122"/>
                <a:cs typeface="微软雅黑" pitchFamily="34" charset="-120"/>
              </a:rPr>
              <a:t>、市场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秩序失范</a:t>
            </a:r>
            <a:r>
              <a:rPr lang="en-US" altLang="zh-CN" sz="2000" b="0" i="0" dirty="0">
                <a:solidFill>
                  <a:srgbClr val="000000"/>
                </a:solidFill>
                <a:latin typeface="微软雅黑" pitchFamily="34" charset="0"/>
                <a:ea typeface="微软雅黑" pitchFamily="34" charset="-122"/>
                <a:cs typeface="微软雅黑" pitchFamily="34" charset="-120"/>
              </a:rPr>
              <a:t>、维权效能不足等问题得到系统治理，商品、服务质量显著提高，</a:t>
            </a:r>
            <a:r>
              <a:rPr lang="en-US" altLang="zh-CN" sz="2000" b="0" i="0">
                <a:solidFill>
                  <a:srgbClr val="000000"/>
                </a:solidFill>
                <a:latin typeface="微软雅黑" pitchFamily="34" charset="0"/>
                <a:ea typeface="微软雅黑" pitchFamily="34" charset="-122"/>
                <a:cs typeface="微软雅黑" pitchFamily="34" charset="-120"/>
              </a:rPr>
              <a:t>消费风险明显降低→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政府转变职能</a:t>
            </a:r>
            <a:r>
              <a:rPr lang="en-US" altLang="zh-CN" sz="2000" b="0" i="0" dirty="0">
                <a:solidFill>
                  <a:srgbClr val="000000"/>
                </a:solidFill>
                <a:latin typeface="微软雅黑" pitchFamily="34" charset="0"/>
                <a:ea typeface="微软雅黑" pitchFamily="34" charset="-122"/>
                <a:cs typeface="微软雅黑" pitchFamily="34" charset="-120"/>
              </a:rPr>
              <a:t>，促进依法行政。关键信息③</a:t>
            </a:r>
            <a:r>
              <a:rPr lang="en-US" altLang="zh-CN" sz="2000" b="0" i="0">
                <a:solidFill>
                  <a:srgbClr val="000000"/>
                </a:solidFill>
                <a:latin typeface="微软雅黑" pitchFamily="34" charset="0"/>
                <a:ea typeface="微软雅黑" pitchFamily="34" charset="-122"/>
                <a:cs typeface="微软雅黑" pitchFamily="34" charset="-120"/>
              </a:rPr>
              <a:t>：完善以消费者权益保护法及其实施条例为核心的法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律体系</a:t>
            </a:r>
            <a:r>
              <a:rPr lang="en-US" altLang="zh-CN" sz="2000" b="0" i="0" dirty="0">
                <a:solidFill>
                  <a:srgbClr val="000000"/>
                </a:solidFill>
                <a:latin typeface="微软雅黑" pitchFamily="34" charset="0"/>
                <a:ea typeface="微软雅黑" pitchFamily="34" charset="-122"/>
                <a:cs typeface="微软雅黑" pitchFamily="34" charset="-120"/>
              </a:rPr>
              <a:t>，建立消费投诉举报大数据分析治理机制，以问题为导向精准监管执法→</a:t>
            </a:r>
            <a:r>
              <a:rPr lang="en-US" altLang="zh-CN" sz="2000" b="0" i="0">
                <a:solidFill>
                  <a:srgbClr val="000000"/>
                </a:solidFill>
                <a:latin typeface="微软雅黑" pitchFamily="34" charset="0"/>
                <a:ea typeface="微软雅黑" pitchFamily="34" charset="-122"/>
                <a:cs typeface="微软雅黑" pitchFamily="34" charset="-120"/>
              </a:rPr>
              <a:t>政府规范执法，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不断提高政务服务效能</a:t>
            </a:r>
            <a:r>
              <a:rPr lang="en-US" altLang="zh-CN" sz="2000" b="0" i="0" dirty="0">
                <a:solidFill>
                  <a:srgbClr val="000000"/>
                </a:solidFill>
                <a:latin typeface="微软雅黑" pitchFamily="34" charset="0"/>
                <a:ea typeface="微软雅黑" pitchFamily="34" charset="-122"/>
                <a:cs typeface="微软雅黑" pitchFamily="34" charset="-120"/>
              </a:rPr>
              <a:t>。关键信息④：强化消费领域信用体系建设，依法公示消费投诉信息</a:t>
            </a:r>
            <a:r>
              <a:rPr lang="en-US" altLang="zh-CN" sz="2000" b="0" i="0">
                <a:solidFill>
                  <a:srgbClr val="000000"/>
                </a:solidFill>
                <a:latin typeface="微软雅黑" pitchFamily="34" charset="0"/>
                <a:ea typeface="微软雅黑" pitchFamily="34" charset="-122"/>
                <a:cs typeface="微软雅黑" pitchFamily="34" charset="-120"/>
              </a:rPr>
              <a:t>、行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政执法信息和企业信用信息</a:t>
            </a:r>
            <a:r>
              <a:rPr lang="en-US" altLang="zh-CN" sz="2000" b="0" i="0" dirty="0">
                <a:solidFill>
                  <a:srgbClr val="000000"/>
                </a:solidFill>
                <a:latin typeface="微软雅黑" pitchFamily="34" charset="0"/>
                <a:ea typeface="微软雅黑" pitchFamily="34" charset="-122"/>
                <a:cs typeface="微软雅黑" pitchFamily="34" charset="-120"/>
              </a:rPr>
              <a:t>，促进政府和公民、社会组织的沟通→坚持公正执法</a:t>
            </a:r>
            <a:r>
              <a:rPr lang="en-US" altLang="zh-CN" sz="2000" b="0" i="0">
                <a:solidFill>
                  <a:srgbClr val="000000"/>
                </a:solidFill>
                <a:latin typeface="微软雅黑" pitchFamily="34" charset="0"/>
                <a:ea typeface="微软雅黑" pitchFamily="34" charset="-122"/>
                <a:cs typeface="微软雅黑" pitchFamily="34" charset="-120"/>
              </a:rPr>
              <a:t>，提升行政执法</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水平</a:t>
            </a:r>
            <a:r>
              <a:rPr lang="en-US" altLang="zh-CN" sz="2000" b="0" i="0" dirty="0">
                <a:solidFill>
                  <a:srgbClr val="000000"/>
                </a:solidFill>
                <a:latin typeface="微软雅黑" pitchFamily="34" charset="0"/>
                <a:ea typeface="微软雅黑" pitchFamily="34" charset="-122"/>
                <a:cs typeface="微软雅黑" pitchFamily="34" charset="-120"/>
              </a:rPr>
              <a:t>，不断增强人民群众获得感与安全感。</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QO_3_AS.75_1#8a49dfbc0?vop=1&amp;pid=3011af861&amp;color=0,0,0&amp;vtp=1&amp;bt=1&amp;bbb=1"/>
          <p:cNvSpPr/>
          <p:nvPr/>
        </p:nvSpPr>
        <p:spPr>
          <a:xfrm>
            <a:off x="722376" y="972000"/>
            <a:ext cx="10753344" cy="434785"/>
          </a:xfrm>
          <a:prstGeom prst="rect">
            <a:avLst/>
          </a:prstGeom>
          <a:noFill/>
          <a:ln/>
        </p:spPr>
        <p:txBody>
          <a:bodyPr wrap="none" lIns="0" tIns="0" rIns="0" bIns="0" rtlCol="0" anchor="t"/>
          <a:lstStyle/>
          <a:p>
            <a:pPr algn="l" latinLnBrk="1">
              <a:lnSpc>
                <a:spcPts val="39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本题考查法治政府、严格执法。</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3_AS.6_1#81d708495?vop=1&amp;pid=c52201bb7&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本题考查党的根本立场、宗旨和执政理念。坚持人民立场的核心是以人民为中心</a:t>
            </a:r>
            <a:r>
              <a:rPr lang="en-US" altLang="zh-CN" sz="2000" b="0" i="0">
                <a:solidFill>
                  <a:srgbClr val="000000"/>
                </a:solidFill>
                <a:latin typeface="微软雅黑" pitchFamily="34" charset="0"/>
                <a:ea typeface="微软雅黑" pitchFamily="34" charset="-122"/>
                <a:cs typeface="微软雅黑" pitchFamily="34" charset="-120"/>
              </a:rPr>
              <a:t>，将群众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诉求作为工作的出发点和落脚点</a:t>
            </a:r>
            <a:r>
              <a:rPr lang="en-US" altLang="zh-CN" sz="2000" b="0" i="0" dirty="0">
                <a:solidFill>
                  <a:srgbClr val="000000"/>
                </a:solidFill>
                <a:latin typeface="微软雅黑" pitchFamily="34" charset="0"/>
                <a:ea typeface="微软雅黑" pitchFamily="34" charset="-122"/>
                <a:cs typeface="微软雅黑" pitchFamily="34" charset="-120"/>
              </a:rPr>
              <a:t>，不断满足人民美好生活需要，符合党的宗旨和立场，①</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内化于心”强调思想层面的认同，加强思想教育、牢记党的宗旨和执政理念</a:t>
            </a:r>
            <a:r>
              <a:rPr lang="en-US" altLang="zh-CN" sz="2000" b="0" i="0">
                <a:solidFill>
                  <a:srgbClr val="000000"/>
                </a:solidFill>
                <a:latin typeface="微软雅黑" pitchFamily="34" charset="0"/>
                <a:ea typeface="微软雅黑" pitchFamily="34" charset="-122"/>
                <a:cs typeface="微软雅黑" pitchFamily="34" charset="-120"/>
              </a:rPr>
              <a:t>，是思想内化的直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接体现</a:t>
            </a:r>
            <a:r>
              <a:rPr lang="en-US" altLang="zh-CN" sz="2000" b="0" i="0" dirty="0">
                <a:solidFill>
                  <a:srgbClr val="000000"/>
                </a:solidFill>
                <a:latin typeface="微软雅黑" pitchFamily="34" charset="0"/>
                <a:ea typeface="微软雅黑" pitchFamily="34" charset="-122"/>
                <a:cs typeface="微软雅黑" pitchFamily="34" charset="-120"/>
              </a:rPr>
              <a:t>，②正确；“外化于行”要求将人民立场落实到行动中，但“提高行政效率”</a:t>
            </a:r>
            <a:r>
              <a:rPr lang="en-US" altLang="zh-CN" sz="2000" b="0" i="0">
                <a:solidFill>
                  <a:srgbClr val="000000"/>
                </a:solidFill>
                <a:latin typeface="微软雅黑" pitchFamily="34" charset="0"/>
                <a:ea typeface="微软雅黑" pitchFamily="34" charset="-122"/>
                <a:cs typeface="微软雅黑" pitchFamily="34" charset="-120"/>
              </a:rPr>
              <a:t>是政府职能，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党发挥领导核心作用</a:t>
            </a:r>
            <a:r>
              <a:rPr lang="en-US" altLang="zh-CN" sz="2000" b="0" i="0" dirty="0">
                <a:solidFill>
                  <a:srgbClr val="000000"/>
                </a:solidFill>
                <a:latin typeface="微软雅黑" pitchFamily="34" charset="0"/>
                <a:ea typeface="微软雅黑" pitchFamily="34" charset="-122"/>
                <a:cs typeface="微软雅黑" pitchFamily="34" charset="-120"/>
              </a:rPr>
              <a:t>，不负责具体行政工作，表述混淆了党和政府的职责，③排除</a:t>
            </a:r>
            <a:r>
              <a:rPr lang="en-US" altLang="zh-CN" sz="2000" b="0" i="0">
                <a:solidFill>
                  <a:srgbClr val="000000"/>
                </a:solidFill>
                <a:latin typeface="微软雅黑" pitchFamily="34" charset="0"/>
                <a:ea typeface="微软雅黑" pitchFamily="34" charset="-122"/>
                <a:cs typeface="微软雅黑" pitchFamily="34" charset="-120"/>
              </a:rPr>
              <a:t>；党的权力是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人民赋予的</a:t>
            </a:r>
            <a:r>
              <a:rPr lang="en-US" altLang="zh-CN" sz="2000" b="0" i="0" dirty="0">
                <a:solidFill>
                  <a:srgbClr val="000000"/>
                </a:solidFill>
                <a:latin typeface="微软雅黑" pitchFamily="34" charset="0"/>
                <a:ea typeface="微软雅黑" pitchFamily="34" charset="-122"/>
                <a:cs typeface="微软雅黑" pitchFamily="34" charset="-120"/>
              </a:rPr>
              <a:t>，而非“党赋予的权力”，正确的表述应为</a:t>
            </a:r>
            <a:r>
              <a:rPr lang="en-US" altLang="zh-CN" sz="2000" b="0" i="0">
                <a:solidFill>
                  <a:srgbClr val="000000"/>
                </a:solidFill>
                <a:latin typeface="微软雅黑" pitchFamily="34" charset="0"/>
                <a:ea typeface="微软雅黑" pitchFamily="34" charset="-122"/>
                <a:cs typeface="微软雅黑" pitchFamily="34" charset="-120"/>
              </a:rPr>
              <a:t>“确保人民赋予的权力始终用于为人民服</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务</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3_BD.7_1#e3c7cf393?pid=c52201bb7&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[河南驻马店新蔡一高2025高一月考]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为确保2025年夏粮丰产丰收、颗粒归仓，H省</a:t>
            </a:r>
            <a:r>
              <a:rPr lang="en-US" altLang="zh-CN" sz="2000" b="0" i="0">
                <a:solidFill>
                  <a:srgbClr val="000000"/>
                </a:solidFill>
                <a:latin typeface="微软雅黑" pitchFamily="34" charset="0"/>
                <a:ea typeface="微软雅黑" pitchFamily="34" charset="-122"/>
                <a:cs typeface="微软雅黑" pitchFamily="34" charset="-120"/>
              </a:rPr>
              <a:t>L县组建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100</a:t>
            </a:r>
            <a:r>
              <a:rPr lang="en-US" altLang="zh-CN" sz="2000" b="0" i="0" dirty="0">
                <a:solidFill>
                  <a:srgbClr val="000000"/>
                </a:solidFill>
                <a:latin typeface="微软雅黑" pitchFamily="34" charset="0"/>
                <a:ea typeface="微软雅黑" pitchFamily="34" charset="-122"/>
                <a:cs typeface="微软雅黑" pitchFamily="34" charset="-120"/>
              </a:rPr>
              <a:t>多支党员帮扶队，冲锋在生产一线、战斗在田间地头，一面面党旗在麦浪中飘扬</a:t>
            </a:r>
            <a:r>
              <a:rPr lang="en-US" altLang="zh-CN" sz="2000" b="0" i="0">
                <a:solidFill>
                  <a:srgbClr val="000000"/>
                </a:solidFill>
                <a:latin typeface="微软雅黑" pitchFamily="34" charset="0"/>
                <a:ea typeface="微软雅黑" pitchFamily="34" charset="-122"/>
                <a:cs typeface="微软雅黑" pitchFamily="34" charset="-120"/>
              </a:rPr>
              <a:t>，一颗颗党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徽在田间闪耀</a:t>
            </a:r>
            <a:r>
              <a:rPr lang="en-US" altLang="zh-CN" sz="2000" b="0" i="0" dirty="0">
                <a:solidFill>
                  <a:srgbClr val="000000"/>
                </a:solidFill>
                <a:latin typeface="微软雅黑" pitchFamily="34" charset="0"/>
                <a:ea typeface="微软雅黑" pitchFamily="34" charset="-122"/>
                <a:cs typeface="微软雅黑" pitchFamily="34" charset="-120"/>
              </a:rPr>
              <a:t>。他们结合农户麦田实际，因户施策，帮助做好抢收抢种农业生产。同时</a:t>
            </a:r>
            <a:r>
              <a:rPr lang="en-US" altLang="zh-CN" sz="2000" b="0" i="0">
                <a:solidFill>
                  <a:srgbClr val="000000"/>
                </a:solidFill>
                <a:latin typeface="微软雅黑" pitchFamily="34" charset="0"/>
                <a:ea typeface="微软雅黑" pitchFamily="34" charset="-122"/>
                <a:cs typeface="微软雅黑" pitchFamily="34" charset="-120"/>
              </a:rPr>
              <a:t>，积极对</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年老体弱</a:t>
            </a:r>
            <a:r>
              <a:rPr lang="en-US" altLang="zh-CN" sz="2000" b="0" i="0" dirty="0">
                <a:solidFill>
                  <a:srgbClr val="000000"/>
                </a:solidFill>
                <a:latin typeface="微软雅黑" pitchFamily="34" charset="0"/>
                <a:ea typeface="微软雅黑" pitchFamily="34" charset="-122"/>
                <a:cs typeface="微软雅黑" pitchFamily="34" charset="-120"/>
              </a:rPr>
              <a:t>、无劳动能力的困难群众开展一对一帮扶。</a:t>
            </a:r>
            <a:r>
              <a:rPr lang="en-US" altLang="zh-CN" sz="2000" b="0" i="0">
                <a:solidFill>
                  <a:srgbClr val="000000"/>
                </a:solidFill>
                <a:latin typeface="微软雅黑" pitchFamily="34" charset="0"/>
                <a:ea typeface="微软雅黑" pitchFamily="34" charset="-122"/>
                <a:cs typeface="微软雅黑" pitchFamily="34" charset="-120"/>
              </a:rPr>
              <a:t>党员帮扶队这样做(</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3_AN.8_1#e3c7cf393.bracket?pid=c52201bb7&amp;color=0,0,0&amp;vpa=3&amp;vtp=1"/>
          <p:cNvSpPr/>
          <p:nvPr/>
        </p:nvSpPr>
        <p:spPr>
          <a:xfrm>
            <a:off x="8796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3_BD.7_2#e3c7cf393?pid=c52201bb7&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①是充分发挥共产党员先锋模范作用的具体体现</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是弘扬伟大建党精神，践行初心使命、发挥战斗堡垒作用的具体体现</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坚持了执政为民，满足了人民对美好生活的向往</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树牢了群众观点，贯彻了群众路线，做到了一切为了人民</a:t>
            </a:r>
            <a:endParaRPr lang="en-US" altLang="zh-CN" sz="2000" dirty="0"/>
          </a:p>
        </p:txBody>
      </p:sp>
      <p:sp>
        <p:nvSpPr>
          <p:cNvPr id="5" name="QC_3_BD.7_3#e3c7cf393.choices?pid=c52201bb7&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3_AS.9_1#e3c7cf393?vop=1&amp;pid=c52201bb7&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本题考查发挥共产党员的先锋模范作用。100多支党员帮扶队，冲锋在生产一线</a:t>
            </a:r>
            <a:r>
              <a:rPr lang="en-US" altLang="zh-CN" sz="2000" b="0" i="0">
                <a:solidFill>
                  <a:srgbClr val="000000"/>
                </a:solidFill>
                <a:latin typeface="微软雅黑" pitchFamily="34" charset="0"/>
                <a:ea typeface="微软雅黑" pitchFamily="34" charset="-122"/>
                <a:cs typeface="微软雅黑" pitchFamily="34" charset="-120"/>
              </a:rPr>
              <a:t>、战斗在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田间地头</a:t>
            </a:r>
            <a:r>
              <a:rPr lang="en-US" altLang="zh-CN" sz="2000" b="0" i="0" dirty="0">
                <a:solidFill>
                  <a:srgbClr val="000000"/>
                </a:solidFill>
                <a:latin typeface="微软雅黑" pitchFamily="34" charset="0"/>
                <a:ea typeface="微软雅黑" pitchFamily="34" charset="-122"/>
                <a:cs typeface="微软雅黑" pitchFamily="34" charset="-120"/>
              </a:rPr>
              <a:t>，一面面党旗在麦浪中飘扬，一颗颗党徽在田间闪耀，说明了党员树牢了群众观点</a:t>
            </a:r>
            <a:r>
              <a:rPr lang="en-US" altLang="zh-CN" sz="2000" b="0" i="0">
                <a:solidFill>
                  <a:srgbClr val="000000"/>
                </a:solidFill>
                <a:latin typeface="微软雅黑" pitchFamily="34" charset="0"/>
                <a:ea typeface="微软雅黑" pitchFamily="34" charset="-122"/>
                <a:cs typeface="微软雅黑" pitchFamily="34" charset="-120"/>
              </a:rPr>
              <a:t>，贯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彻了群众路线</a:t>
            </a:r>
            <a:r>
              <a:rPr lang="en-US" altLang="zh-CN" sz="2000" b="0" i="0" dirty="0">
                <a:solidFill>
                  <a:srgbClr val="000000"/>
                </a:solidFill>
                <a:latin typeface="微软雅黑" pitchFamily="34" charset="0"/>
                <a:ea typeface="微软雅黑" pitchFamily="34" charset="-122"/>
                <a:cs typeface="微软雅黑" pitchFamily="34" charset="-120"/>
              </a:rPr>
              <a:t>，做到了一切为了人民，是充分发挥共产党员先锋模范作用的具体体现，①④</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党员发挥先锋模范作用</a:t>
            </a:r>
            <a:r>
              <a:rPr lang="en-US" altLang="zh-CN" sz="2000" b="0" i="0" dirty="0">
                <a:solidFill>
                  <a:srgbClr val="000000"/>
                </a:solidFill>
                <a:latin typeface="微软雅黑" pitchFamily="34" charset="0"/>
                <a:ea typeface="微软雅黑" pitchFamily="34" charset="-122"/>
                <a:cs typeface="微软雅黑" pitchFamily="34" charset="-120"/>
              </a:rPr>
              <a:t>，基层党组织发挥战斗堡垒作用，②排除；中国共产党坚持执政为民</a:t>
            </a:r>
            <a:r>
              <a:rPr lang="en-US" altLang="zh-CN" sz="2000" b="0" i="0">
                <a:solidFill>
                  <a:srgbClr val="000000"/>
                </a:solidFill>
                <a:latin typeface="微软雅黑" pitchFamily="34" charset="0"/>
                <a:ea typeface="微软雅黑" pitchFamily="34" charset="-122"/>
                <a:cs typeface="微软雅黑" pitchFamily="34" charset="-120"/>
              </a:rPr>
              <a:t>，而</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不是共产党员坚持执政为民</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3415</Words>
  <Application>Microsoft Office PowerPoint</Application>
  <PresentationFormat>宽屏</PresentationFormat>
  <Paragraphs>540</Paragraphs>
  <Slides>65</Slides>
  <Notes>61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65</vt:i4>
      </vt:variant>
    </vt:vector>
  </HeadingPairs>
  <TitlesOfParts>
    <vt:vector size="73" baseType="lpstr">
      <vt:lpstr>等线 (正文)</vt:lpstr>
      <vt:lpstr>仿宋</vt:lpstr>
      <vt:lpstr>汉仪舒圆黑简体</vt:lpstr>
      <vt:lpstr>SimHei</vt:lpstr>
      <vt:lpstr>SimSun</vt:lpstr>
      <vt:lpstr>微软雅黑</vt:lpstr>
      <vt:lpstr>Arial</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cp:revision>3</cp:revision>
  <dcterms:created xsi:type="dcterms:W3CDTF">2025-09-19T07:14:35Z</dcterms:created>
  <dcterms:modified xsi:type="dcterms:W3CDTF">2025-09-19T07:50:06Z</dcterms:modified>
  <cp:category/>
  <cp:contentStatus/>
</cp:coreProperties>
</file>