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4"/>
  </p:notesMasterIdLst>
  <p:sldIdLst>
    <p:sldId id="256" r:id="rId2"/>
    <p:sldId id="257" r:id="rId3"/>
    <p:sldId id="258" r:id="rId4"/>
    <p:sldId id="259" r:id="rId5"/>
    <p:sldId id="260" r:id="rId6"/>
    <p:sldId id="261" r:id="rId7"/>
    <p:sldId id="262" r:id="rId8"/>
    <p:sldId id="263" r:id="rId9"/>
    <p:sldId id="264" r:id="rId10"/>
    <p:sldId id="326"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327"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09" r:id="rId57"/>
    <p:sldId id="310" r:id="rId58"/>
    <p:sldId id="311" r:id="rId59"/>
    <p:sldId id="312" r:id="rId60"/>
    <p:sldId id="313" r:id="rId61"/>
    <p:sldId id="314" r:id="rId62"/>
    <p:sldId id="315" r:id="rId63"/>
    <p:sldId id="316" r:id="rId64"/>
    <p:sldId id="317" r:id="rId65"/>
    <p:sldId id="318" r:id="rId66"/>
    <p:sldId id="319" r:id="rId67"/>
    <p:sldId id="320" r:id="rId68"/>
    <p:sldId id="321" r:id="rId69"/>
    <p:sldId id="322" r:id="rId70"/>
    <p:sldId id="323" r:id="rId71"/>
    <p:sldId id="324" r:id="rId72"/>
    <p:sldId id="325" r:id="rId73"/>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11"/>
    <p:restoredTop sz="94610"/>
  </p:normalViewPr>
  <p:slideViewPr>
    <p:cSldViewPr snapToGrid="0" snapToObjects="1">
      <p:cViewPr varScale="1">
        <p:scale>
          <a:sx n="114" d="100"/>
          <a:sy n="114" d="100"/>
        </p:scale>
        <p:origin x="438" y="108"/>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29634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a:lstStyle/>
          <a:p>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易错点#df=3475e8b8a">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易错点</a:t>
            </a:r>
            <a:endParaRPr lang="en-US" sz="5400" dirty="0"/>
          </a:p>
        </p:txBody>
      </p:sp>
      <p:sp>
        <p:nvSpPr>
          <p:cNvPr id="4" name="MasterShapeName"/>
          <p:cNvSpPr/>
          <p:nvPr/>
        </p:nvSpPr>
        <p:spPr>
          <a:xfrm>
            <a:off x="557784" y="2011680"/>
            <a:ext cx="6784848" cy="813816"/>
          </a:xfrm>
          <a:prstGeom prst="rect">
            <a:avLst/>
          </a:prstGeom>
          <a:noFill/>
          <a:ln/>
        </p:spPr>
        <p:txBody>
          <a:bodyPr wrap="square" lIns="0" tIns="0" rIns="0" bIns="0" rtlCol="0" anchor="t"/>
          <a:lstStyle/>
          <a:p>
            <a:pPr algn="l">
              <a:lnSpc>
                <a:spcPct val="100000"/>
              </a:lnSpc>
            </a:pPr>
            <a:r>
              <a:rPr lang="en-US" sz="4400" b="1" i="0" dirty="0">
                <a:solidFill>
                  <a:srgbClr val="000000"/>
                </a:solidFill>
                <a:latin typeface="微软雅黑" pitchFamily="34" charset="0"/>
                <a:ea typeface="微软雅黑" pitchFamily="34" charset="-122"/>
                <a:cs typeface="微软雅黑" pitchFamily="34" charset="-120"/>
              </a:rPr>
              <a:t>混淆中国共产党成立和中华人民共和国成立的意义</a:t>
            </a:r>
            <a:endParaRPr lang="en-US" sz="4400" dirty="0"/>
          </a:p>
        </p:txBody>
      </p:sp>
      <p:sp>
        <p:nvSpPr>
          <p:cNvPr id="5"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易错点#df=3cd3ce54e">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易错点</a:t>
            </a:r>
            <a:endParaRPr lang="en-US" sz="5400" dirty="0"/>
          </a:p>
        </p:txBody>
      </p:sp>
      <p:sp>
        <p:nvSpPr>
          <p:cNvPr id="4" name="MasterShapeName"/>
          <p:cNvSpPr/>
          <p:nvPr/>
        </p:nvSpPr>
        <p:spPr>
          <a:xfrm>
            <a:off x="557784" y="2011680"/>
            <a:ext cx="6784848" cy="813816"/>
          </a:xfrm>
          <a:prstGeom prst="rect">
            <a:avLst/>
          </a:prstGeom>
          <a:noFill/>
          <a:ln/>
        </p:spPr>
        <p:txBody>
          <a:bodyPr wrap="square" lIns="0" tIns="0" rIns="0" bIns="0" rtlCol="0" anchor="t"/>
          <a:lstStyle/>
          <a:p>
            <a:pPr algn="l">
              <a:lnSpc>
                <a:spcPct val="100000"/>
              </a:lnSpc>
            </a:pPr>
            <a:r>
              <a:rPr lang="en-US" sz="4400" b="1" i="0" dirty="0">
                <a:solidFill>
                  <a:srgbClr val="000000"/>
                </a:solidFill>
                <a:latin typeface="微软雅黑" pitchFamily="34" charset="0"/>
                <a:ea typeface="微软雅黑" pitchFamily="34" charset="-122"/>
                <a:cs typeface="微软雅黑" pitchFamily="34" charset="-120"/>
              </a:rPr>
              <a:t>没有正确区分党在四个时期取得的伟大成就的意义</a:t>
            </a:r>
            <a:endParaRPr lang="en-US" sz="4400" dirty="0"/>
          </a:p>
        </p:txBody>
      </p:sp>
      <p:sp>
        <p:nvSpPr>
          <p:cNvPr id="5"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内容1#df=65340979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知识点1 近代中国的基本国情和主要矛盾</a:t>
            </a:r>
            <a:endParaRPr lang="en-US" sz="280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内容1#df=75feb2b7c">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知识点2 各种政治力量解决中国问题的方案</a:t>
            </a:r>
            <a:endParaRPr lang="en-US" sz="280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内容1#df=ced3c5fd9">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知识点3 没有共产党就没有新中国</a:t>
            </a:r>
            <a:endParaRPr lang="en-US" sz="280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内容1#df=401fe193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知识点1 建立新中国 中国人民站起来</a:t>
            </a:r>
            <a:endParaRPr lang="en-US" sz="280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内容1#df=40c91a9c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知识点2 实行改革开放 走向民富国强</a:t>
            </a:r>
            <a:endParaRPr lang="en-US" sz="2800"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内容1#df=2d551c614">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知识点3 进入新时代 踏上新征程</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politics#pid=68ca0adab7fce6965695e18c#tid=68ccca0a473dec000960412c#sourcefrom=">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内容1#df=3475e8b8a">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400" b="1" i="0" dirty="0">
                <a:solidFill>
                  <a:srgbClr val="000000"/>
                </a:solidFill>
                <a:latin typeface="汉仪舒圆黑简体" pitchFamily="34" charset="0"/>
                <a:ea typeface="汉仪舒圆黑简体" pitchFamily="34" charset="-122"/>
                <a:cs typeface="汉仪舒圆黑简体" pitchFamily="34" charset="-120"/>
              </a:rPr>
              <a:t>易错点 混淆中国共产党成立和中华人民共和国成立的意义</a:t>
            </a:r>
            <a:endParaRPr lang="en-US" sz="2400"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内容1#df=3cd3ce54e">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400" b="1" i="0" dirty="0">
                <a:solidFill>
                  <a:srgbClr val="000000"/>
                </a:solidFill>
                <a:latin typeface="汉仪舒圆黑简体" pitchFamily="34" charset="0"/>
                <a:ea typeface="汉仪舒圆黑简体" pitchFamily="34" charset="-122"/>
                <a:cs typeface="汉仪舒圆黑简体" pitchFamily="34" charset="-120"/>
              </a:rPr>
              <a:t>易错点 没有正确区分党在四个时期取得的伟大成就的意义</a:t>
            </a:r>
            <a:endParaRPr lang="en-US" sz="2400"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8101584" y="4078224"/>
            <a:ext cx="3291840" cy="1152144"/>
          </a:xfrm>
          <a:prstGeom prst="rect">
            <a:avLst/>
          </a:prstGeom>
        </p:spPr>
      </p:pic>
      <p:sp>
        <p:nvSpPr>
          <p:cNvPr id="4" name="MasterShapeName"/>
          <p:cNvSpPr/>
          <p:nvPr/>
        </p:nvSpPr>
        <p:spPr>
          <a:xfrm>
            <a:off x="8101584" y="4078224"/>
            <a:ext cx="3291840" cy="1152144"/>
          </a:xfrm>
          <a:prstGeom prst="rect">
            <a:avLst/>
          </a:prstGeom>
          <a:noFill/>
          <a:ln/>
        </p:spPr>
        <p:txBody>
          <a:bodyPr wrap="square" lIns="0" tIns="0" rIns="0" bIns="0" rtlCol="0" anchor="ctr"/>
          <a:lstStyle/>
          <a:p>
            <a:pPr algn="ctr">
              <a:lnSpc>
                <a:spcPct val="100000"/>
              </a:lnSpc>
            </a:pPr>
            <a:r>
              <a:rPr lang="en-US" sz="2400" b="1" i="0" dirty="0">
                <a:solidFill>
                  <a:srgbClr val="649226"/>
                </a:solidFill>
                <a:latin typeface="微软雅黑" pitchFamily="34" charset="0"/>
                <a:ea typeface="微软雅黑" pitchFamily="34" charset="-122"/>
                <a:cs typeface="微软雅黑" pitchFamily="34" charset="-120"/>
              </a:rPr>
              <a:t>政治 必修3 政治与法治</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高中必刷题</a:t>
            </a:r>
            <a:endParaRPr lang="en-US" sz="5400" dirty="0"/>
          </a:p>
        </p:txBody>
      </p:sp>
      <p:sp>
        <p:nvSpPr>
          <p:cNvPr id="4"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高考强化</a:t>
            </a:r>
            <a:endParaRPr lang="en-US" sz="5400" dirty="0"/>
          </a:p>
        </p:txBody>
      </p:sp>
      <p:sp>
        <p:nvSpPr>
          <p:cNvPr id="4"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a:lstStyle/>
          <a:p>
            <a:endParaRPr lang="zh-CN" altLang="en-US"/>
          </a:p>
        </p:txBody>
      </p:sp>
      <p:sp>
        <p:nvSpPr>
          <p:cNvPr id="4" name="MasterShapeName"/>
          <p:cNvSpPr/>
          <p:nvPr/>
        </p:nvSpPr>
        <p:spPr>
          <a:xfrm>
            <a:off x="557784" y="2011680"/>
            <a:ext cx="6784848" cy="813816"/>
          </a:xfrm>
          <a:prstGeom prst="rect">
            <a:avLst/>
          </a:prstGeom>
          <a:noFill/>
          <a:ln/>
        </p:spPr>
        <p:txBody>
          <a:bodyPr/>
          <a:lstStyle/>
          <a:p>
            <a:endParaRPr lang="zh-CN" altLang="en-US"/>
          </a:p>
        </p:txBody>
      </p:sp>
      <p:sp>
        <p:nvSpPr>
          <p:cNvPr id="5"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1.xml"/></Relationships>
</file>

<file path=ppt/slides/_rels/slide3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1.xml"/><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5.xml"/><Relationship Id="rId1" Type="http://schemas.openxmlformats.org/officeDocument/2006/relationships/slideLayout" Target="../slideLayouts/slideLayout9.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9.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9.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829285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sp>
        <p:nvSpPr>
          <p:cNvPr id="2" name="QC_7_BD.10_1#01639a4d9?pid=3475e8b8a&amp;color=0,0,0&amp;vtp=1&amp;bt=1&amp;bbb=1&amp;hb=1"/>
          <p:cNvSpPr/>
          <p:nvPr/>
        </p:nvSpPr>
        <p:spPr>
          <a:xfrm>
            <a:off x="722376" y="1033273"/>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4.某电影讲述了13位热血青年从民族危亡的困境出发，将青春理想化作救国救民</a:t>
            </a:r>
            <a:r>
              <a:rPr lang="en-US" altLang="zh-CN" sz="2000" b="0" i="0">
                <a:solidFill>
                  <a:srgbClr val="000000"/>
                </a:solidFill>
                <a:latin typeface="微软雅黑" pitchFamily="34" charset="0"/>
                <a:ea typeface="微软雅黑" pitchFamily="34" charset="-122"/>
                <a:cs typeface="微软雅黑" pitchFamily="34" charset="-120"/>
              </a:rPr>
              <a:t>、寻求真理的信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念的故事</a:t>
            </a:r>
            <a:r>
              <a:rPr lang="en-US" altLang="zh-CN" sz="2000" b="0" i="0" dirty="0">
                <a:solidFill>
                  <a:srgbClr val="000000"/>
                </a:solidFill>
                <a:latin typeface="微软雅黑" pitchFamily="34" charset="0"/>
                <a:ea typeface="微软雅黑" pitchFamily="34" charset="-122"/>
                <a:cs typeface="微软雅黑" pitchFamily="34" charset="-120"/>
              </a:rPr>
              <a:t>。在陈独秀、李大钊的领导和推动下，1921年7月23日</a:t>
            </a:r>
            <a:r>
              <a:rPr lang="en-US" altLang="zh-CN" sz="2000" b="0" i="0">
                <a:solidFill>
                  <a:srgbClr val="000000"/>
                </a:solidFill>
                <a:latin typeface="微软雅黑" pitchFamily="34" charset="0"/>
                <a:ea typeface="微软雅黑" pitchFamily="34" charset="-122"/>
                <a:cs typeface="微软雅黑" pitchFamily="34" charset="-120"/>
              </a:rPr>
              <a:t>，中国共产党第一次全国代表大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会在上海召开</a:t>
            </a:r>
            <a:r>
              <a:rPr lang="en-US" altLang="zh-CN" sz="2000" b="0" i="0" dirty="0">
                <a:solidFill>
                  <a:srgbClr val="000000"/>
                </a:solidFill>
                <a:latin typeface="微软雅黑" pitchFamily="34" charset="0"/>
                <a:ea typeface="微软雅黑" pitchFamily="34" charset="-122"/>
                <a:cs typeface="微软雅黑" pitchFamily="34" charset="-120"/>
              </a:rPr>
              <a:t>，宣告这个改变了亿万国民前途命运的政党正式成立，自此</a:t>
            </a:r>
            <a:r>
              <a:rPr lang="en-US" altLang="zh-CN" sz="2000" b="0" i="0">
                <a:solidFill>
                  <a:srgbClr val="000000"/>
                </a:solidFill>
                <a:latin typeface="微软雅黑" pitchFamily="34" charset="0"/>
                <a:ea typeface="微软雅黑" pitchFamily="34" charset="-122"/>
                <a:cs typeface="微软雅黑" pitchFamily="34" charset="-120"/>
              </a:rPr>
              <a:t>，中国历史进入了新篇</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章</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以下说法正确的是(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1_1#01639a4d9.bracket?pid=3475e8b8a&amp;color=0,0,0&amp;vpa=4&amp;vtp=1"/>
          <p:cNvSpPr/>
          <p:nvPr/>
        </p:nvSpPr>
        <p:spPr>
          <a:xfrm>
            <a:off x="3462401" y="2385823"/>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10_2#01639a4d9?pid=3475e8b8a&amp;color=0,0,0&amp;vtp=1&amp;bbb=1"/>
          <p:cNvSpPr/>
          <p:nvPr/>
        </p:nvSpPr>
        <p:spPr>
          <a:xfrm>
            <a:off x="722376" y="2852547"/>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①中国共产党诞生于马克思列宁主义同中国资产阶级的结合中</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中国共产党把为中国人民谋幸福、为中华民族谋复兴作为自己的初心使命</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中国共产党的成立从根本上改变了中国社会的发展方向</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从此，中国人民在斗争中有了主心骨，看到了解决中国问题的出路和希望</a:t>
            </a:r>
            <a:endParaRPr lang="en-US" altLang="zh-CN" sz="2000" dirty="0"/>
          </a:p>
        </p:txBody>
      </p:sp>
      <p:sp>
        <p:nvSpPr>
          <p:cNvPr id="5" name="QC_7_BD.10_3#01639a4d9.choices?pid=3475e8b8a&amp;color=0,0,0&amp;vtp=1&amp;bbb=1"/>
          <p:cNvSpPr/>
          <p:nvPr/>
        </p:nvSpPr>
        <p:spPr>
          <a:xfrm>
            <a:off x="722376" y="468845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QC_7_AS.12_1#01639a4d9?vop=1&amp;pid=3475e8b8a&amp;color=0,0,0&amp;vtp=1&amp;bt=1&amp;bbb=1&amp;hb=1"/>
          <p:cNvSpPr/>
          <p:nvPr/>
        </p:nvSpPr>
        <p:spPr>
          <a:xfrm>
            <a:off x="722376" y="1033272"/>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本题考查中国共产党的成立。中国共产党一经诞生，就把为中国人民谋幸福</a:t>
            </a:r>
            <a:r>
              <a:rPr lang="en-US" altLang="zh-CN" sz="2000" b="0" i="0">
                <a:solidFill>
                  <a:srgbClr val="000000"/>
                </a:solidFill>
                <a:latin typeface="微软雅黑" pitchFamily="34" charset="0"/>
                <a:ea typeface="微软雅黑" pitchFamily="34" charset="-122"/>
                <a:cs typeface="微软雅黑" pitchFamily="34" charset="-120"/>
              </a:rPr>
              <a:t>、为中华民族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谋复兴作为自己的初心使命</a:t>
            </a:r>
            <a:r>
              <a:rPr lang="en-US" altLang="zh-CN" sz="2000" b="0" i="0" dirty="0">
                <a:solidFill>
                  <a:srgbClr val="000000"/>
                </a:solidFill>
                <a:latin typeface="微软雅黑" pitchFamily="34" charset="0"/>
                <a:ea typeface="微软雅黑" pitchFamily="34" charset="-122"/>
                <a:cs typeface="微软雅黑" pitchFamily="34" charset="-120"/>
              </a:rPr>
              <a:t>。从此，中国人民在斗争中就有了主心骨</a:t>
            </a:r>
            <a:r>
              <a:rPr lang="en-US" altLang="zh-CN" sz="2000" b="0" i="0">
                <a:solidFill>
                  <a:srgbClr val="000000"/>
                </a:solidFill>
                <a:latin typeface="微软雅黑" pitchFamily="34" charset="0"/>
                <a:ea typeface="微软雅黑" pitchFamily="34" charset="-122"/>
                <a:cs typeface="微软雅黑" pitchFamily="34" charset="-120"/>
              </a:rPr>
              <a:t>，看到了解决中国问题的出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路和希望</a:t>
            </a:r>
            <a:r>
              <a:rPr lang="en-US" altLang="zh-CN" sz="2000" b="0" i="0" dirty="0">
                <a:solidFill>
                  <a:srgbClr val="000000"/>
                </a:solidFill>
                <a:latin typeface="微软雅黑" pitchFamily="34" charset="0"/>
                <a:ea typeface="微软雅黑" pitchFamily="34" charset="-122"/>
                <a:cs typeface="微软雅黑" pitchFamily="34" charset="-120"/>
              </a:rPr>
              <a:t>，②④正确。在马克思列宁主义同中国工人运动的紧密结合中，</a:t>
            </a:r>
            <a:r>
              <a:rPr lang="en-US" altLang="zh-CN" sz="2000" b="0" i="0">
                <a:solidFill>
                  <a:srgbClr val="000000"/>
                </a:solidFill>
                <a:latin typeface="微软雅黑" pitchFamily="34" charset="0"/>
                <a:ea typeface="微软雅黑" pitchFamily="34" charset="-122"/>
                <a:cs typeface="微软雅黑" pitchFamily="34" charset="-120"/>
              </a:rPr>
              <a:t>中国共产党应运而生，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①</a:t>
            </a:r>
            <a:r>
              <a:rPr lang="en-US" altLang="zh-CN" sz="2000" b="0" i="0" dirty="0">
                <a:solidFill>
                  <a:srgbClr val="000000"/>
                </a:solidFill>
                <a:latin typeface="微软雅黑" pitchFamily="34" charset="0"/>
                <a:ea typeface="微软雅黑" pitchFamily="34" charset="-122"/>
                <a:cs typeface="微软雅黑" pitchFamily="34" charset="-120"/>
              </a:rPr>
              <a:t>错误。中华人民共和国的成立，为实现由新民主主义向社会主义的过渡创造了前提条件</a:t>
            </a:r>
            <a:r>
              <a:rPr lang="en-US" altLang="zh-CN" sz="2000" b="0" i="0">
                <a:solidFill>
                  <a:srgbClr val="000000"/>
                </a:solidFill>
                <a:latin typeface="微软雅黑" pitchFamily="34" charset="0"/>
                <a:ea typeface="微软雅黑" pitchFamily="34" charset="-122"/>
                <a:cs typeface="微软雅黑" pitchFamily="34" charset="-120"/>
              </a:rPr>
              <a:t>，从根</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本上改变了中国社会的发展方向</a:t>
            </a:r>
            <a:r>
              <a:rPr lang="en-US" altLang="zh-CN" sz="2000" b="0" i="0" dirty="0">
                <a:solidFill>
                  <a:srgbClr val="000000"/>
                </a:solidFill>
                <a:latin typeface="微软雅黑" pitchFamily="34" charset="0"/>
                <a:ea typeface="微软雅黑" pitchFamily="34" charset="-122"/>
                <a:cs typeface="微软雅黑" pitchFamily="34" charset="-120"/>
              </a:rPr>
              <a:t>，③错误。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sp>
        <p:nvSpPr>
          <p:cNvPr id="2" name="QC_7_AS.12_2#01639a4d9?vop=1&amp;pid=3475e8b8a&amp;color=0,0,0&amp;mp=1&amp;vtp=1&amp;bt=1&amp;bbb=1&amp;hb=1"/>
          <p:cNvSpPr/>
          <p:nvPr/>
        </p:nvSpPr>
        <p:spPr>
          <a:xfrm>
            <a:off x="722376" y="1033272"/>
            <a:ext cx="10753344" cy="745109"/>
          </a:xfrm>
          <a:prstGeom prst="rect">
            <a:avLst/>
          </a:prstGeom>
          <a:noFill/>
          <a:ln/>
        </p:spPr>
        <p:txBody>
          <a:bodyPr wrap="none" lIns="0" tIns="0" rIns="0" bIns="0" rtlCol="0" anchor="t"/>
          <a:lstStyle/>
          <a:p>
            <a:pPr algn="l" latinLnBrk="1">
              <a:lnSpc>
                <a:spcPts val="3100"/>
              </a:lnSpc>
            </a:pPr>
            <a:r>
              <a:rPr lang="en-US" altLang="zh-CN" sz="2000" b="1" i="0" dirty="0">
                <a:solidFill>
                  <a:srgbClr val="000000"/>
                </a:solidFill>
                <a:latin typeface="微软雅黑" pitchFamily="34" charset="0"/>
                <a:ea typeface="微软雅黑" pitchFamily="34" charset="-122"/>
                <a:cs typeface="微软雅黑" pitchFamily="34" charset="-120"/>
              </a:rPr>
              <a:t>易错警示</a:t>
            </a:r>
            <a:r>
              <a:rPr lang="en-US" altLang="zh-CN" sz="2000" b="1"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本题易错选③</a:t>
            </a:r>
            <a:r>
              <a:rPr lang="en-US" altLang="zh-CN" sz="2000" b="0" i="0">
                <a:solidFill>
                  <a:srgbClr val="000000"/>
                </a:solidFill>
                <a:latin typeface="微软雅黑" pitchFamily="34" charset="0"/>
                <a:ea typeface="微软雅黑" pitchFamily="34" charset="-122"/>
                <a:cs typeface="微软雅黑" pitchFamily="34" charset="-120"/>
              </a:rPr>
              <a:t>，错选原因是误认为中国共产党的成立从根本上改变了中国社会的发展</a:t>
            </a:r>
          </a:p>
          <a:p>
            <a:pPr latinLnBrk="1">
              <a:lnSpc>
                <a:spcPts val="3000"/>
              </a:lnSpc>
            </a:pPr>
            <a:r>
              <a:rPr lang="en-US" altLang="zh-CN" sz="2000" b="0" i="0">
                <a:solidFill>
                  <a:srgbClr val="000000"/>
                </a:solidFill>
                <a:latin typeface="微软雅黑" pitchFamily="34" charset="0"/>
                <a:ea typeface="微软雅黑" pitchFamily="34" charset="-122"/>
                <a:cs typeface="微软雅黑" pitchFamily="34" charset="-120"/>
              </a:rPr>
              <a:t>方向</a:t>
            </a:r>
            <a:r>
              <a:rPr lang="en-US" altLang="zh-CN" sz="2000" b="0" i="0" dirty="0">
                <a:solidFill>
                  <a:srgbClr val="000000"/>
                </a:solidFill>
                <a:latin typeface="微软雅黑" pitchFamily="34" charset="0"/>
                <a:ea typeface="微软雅黑" pitchFamily="34" charset="-122"/>
                <a:cs typeface="微软雅黑" pitchFamily="34" charset="-120"/>
              </a:rPr>
              <a:t>，这一历史意义是由中华人民共和国成立而产生的。</a:t>
            </a:r>
            <a:endParaRPr lang="en-US" altLang="zh-CN" sz="2000" dirty="0"/>
          </a:p>
        </p:txBody>
      </p:sp>
      <p:graphicFrame>
        <p:nvGraphicFramePr>
          <p:cNvPr id="13" name="QC_7_AS.12_3#01639a4d9?colgroup=1,10,28&amp;vop=1&amp;pid=3475e8b8a&amp;color=0,0,0&amp;mp=1&amp;vtp=1&amp;bbb=1&amp;hb=1"/>
          <p:cNvGraphicFramePr>
            <a:graphicFrameLocks noGrp="1"/>
          </p:cNvGraphicFramePr>
          <p:nvPr>
            <p:extLst>
              <p:ext uri="{D42A27DB-BD31-4B8C-83A1-F6EECF244321}">
                <p14:modId xmlns:p14="http://schemas.microsoft.com/office/powerpoint/2010/main" val="3948511152"/>
              </p:ext>
            </p:extLst>
          </p:nvPr>
        </p:nvGraphicFramePr>
        <p:xfrm>
          <a:off x="722376" y="1909064"/>
          <a:ext cx="10716768" cy="4419981"/>
        </p:xfrm>
        <a:graphic>
          <a:graphicData uri="http://schemas.openxmlformats.org/drawingml/2006/table">
            <a:tbl>
              <a:tblPr/>
              <a:tblGrid>
                <a:gridCol w="429768">
                  <a:extLst>
                    <a:ext uri="{9D8B030D-6E8A-4147-A177-3AD203B41FA5}">
                      <a16:colId xmlns:a16="http://schemas.microsoft.com/office/drawing/2014/main" val="20000"/>
                    </a:ext>
                  </a:extLst>
                </a:gridCol>
                <a:gridCol w="2916936">
                  <a:extLst>
                    <a:ext uri="{9D8B030D-6E8A-4147-A177-3AD203B41FA5}">
                      <a16:colId xmlns:a16="http://schemas.microsoft.com/office/drawing/2014/main" val="20001"/>
                    </a:ext>
                  </a:extLst>
                </a:gridCol>
                <a:gridCol w="7370064">
                  <a:extLst>
                    <a:ext uri="{9D8B030D-6E8A-4147-A177-3AD203B41FA5}">
                      <a16:colId xmlns:a16="http://schemas.microsoft.com/office/drawing/2014/main" val="20002"/>
                    </a:ext>
                  </a:extLst>
                </a:gridCol>
              </a:tblGrid>
              <a:tr h="418846">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1" i="0">
                          <a:solidFill>
                            <a:srgbClr val="000000"/>
                          </a:solidFill>
                          <a:latin typeface="微软雅黑" pitchFamily="34" charset="0"/>
                          <a:ea typeface="微软雅黑" pitchFamily="34" charset="-122"/>
                          <a:cs typeface="微软雅黑" pitchFamily="34" charset="-120"/>
                        </a:rPr>
                        <a:t>中国共产党的成立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1" i="0">
                          <a:solidFill>
                            <a:srgbClr val="000000"/>
                          </a:solidFill>
                          <a:latin typeface="微软雅黑" pitchFamily="34" charset="0"/>
                          <a:ea typeface="微软雅黑" pitchFamily="34" charset="-122"/>
                          <a:cs typeface="微软雅黑" pitchFamily="34" charset="-120"/>
                        </a:rPr>
                        <a:t>中华人民共和国的成立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812038">
                <a:tc>
                  <a:txBody>
                    <a:bodyPr/>
                    <a:lstStyle/>
                    <a:p>
                      <a:pPr marL="0" indent="0" algn="ctr" latinLnBrk="1" hangingPunct="0">
                        <a:lnSpc>
                          <a:spcPts val="3100"/>
                        </a:lnSpc>
                      </a:pPr>
                      <a:r>
                        <a:rPr lang="en-US" altLang="zh-CN" sz="2000" b="1" i="0">
                          <a:solidFill>
                            <a:srgbClr val="000000"/>
                          </a:solidFill>
                          <a:latin typeface="微软雅黑" pitchFamily="34" charset="0"/>
                          <a:ea typeface="微软雅黑" pitchFamily="34" charset="-122"/>
                          <a:cs typeface="微软雅黑" pitchFamily="34" charset="-120"/>
                        </a:rPr>
                        <a:t>时</a:t>
                      </a:r>
                    </a:p>
                    <a:p>
                      <a:pPr marL="0" lvl="0" indent="0" algn="ctr" latinLnBrk="1" hangingPunct="0">
                        <a:lnSpc>
                          <a:spcPts val="2900"/>
                        </a:lnSpc>
                      </a:pPr>
                      <a:r>
                        <a:rPr lang="en-US" altLang="zh-CN" sz="2000" b="1" i="0">
                          <a:solidFill>
                            <a:srgbClr val="000000"/>
                          </a:solidFill>
                          <a:latin typeface="微软雅黑" pitchFamily="34" charset="0"/>
                          <a:ea typeface="微软雅黑" pitchFamily="34" charset="-122"/>
                          <a:cs typeface="微软雅黑" pitchFamily="34" charset="-120"/>
                        </a:rPr>
                        <a:t>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1921年7月</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1949年10月</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189097">
                <a:tc>
                  <a:txBody>
                    <a:bodyPr/>
                    <a:lstStyle/>
                    <a:p>
                      <a:pPr marL="0" indent="0" algn="ctr" latinLnBrk="1" hangingPunct="0">
                        <a:lnSpc>
                          <a:spcPts val="3100"/>
                        </a:lnSpc>
                      </a:pPr>
                      <a:r>
                        <a:rPr lang="en-US" altLang="zh-CN" sz="2000" b="1" i="0">
                          <a:solidFill>
                            <a:srgbClr val="000000"/>
                          </a:solidFill>
                          <a:latin typeface="微软雅黑" pitchFamily="34" charset="0"/>
                          <a:ea typeface="微软雅黑" pitchFamily="34" charset="-122"/>
                          <a:cs typeface="微软雅黑" pitchFamily="34" charset="-120"/>
                        </a:rPr>
                        <a:t>意</a:t>
                      </a:r>
                    </a:p>
                    <a:p>
                      <a:pPr marL="0" lvl="0" indent="0" algn="ctr" latinLnBrk="1" hangingPunct="0">
                        <a:lnSpc>
                          <a:spcPts val="2900"/>
                        </a:lnSpc>
                      </a:pPr>
                      <a:r>
                        <a:rPr lang="en-US" altLang="zh-CN" sz="2000" b="1" i="0">
                          <a:solidFill>
                            <a:srgbClr val="000000"/>
                          </a:solidFill>
                          <a:latin typeface="微软雅黑" pitchFamily="34" charset="0"/>
                          <a:ea typeface="微软雅黑" pitchFamily="34" charset="-122"/>
                          <a:cs typeface="微软雅黑" pitchFamily="34" charset="-120"/>
                        </a:rPr>
                        <a:t>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中国共产党一经诞生</a:t>
                      </a:r>
                      <a:r>
                        <a:rPr lang="en-US" altLang="zh-CN" sz="2000" b="0" i="0" spc="-100">
                          <a:solidFill>
                            <a:srgbClr val="000000"/>
                          </a:solidFill>
                          <a:latin typeface="微软雅黑" pitchFamily="34" charset="0"/>
                          <a:ea typeface="微软雅黑" pitchFamily="34" charset="-122"/>
                          <a:cs typeface="微软雅黑" pitchFamily="34" charset="-120"/>
                        </a:rPr>
                        <a:t>，</a:t>
                      </a:r>
                    </a:p>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就把为中国人民谋幸</a:t>
                      </a:r>
                    </a:p>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福</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为中华民族谋复兴</a:t>
                      </a:r>
                    </a:p>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确立为自己的初心使</a:t>
                      </a:r>
                    </a:p>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命</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从此</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中国人民在</a:t>
                      </a:r>
                    </a:p>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斗争中就有了主心骨</a:t>
                      </a:r>
                      <a:r>
                        <a:rPr lang="en-US" altLang="zh-CN" sz="2000" b="0" i="0" spc="-100">
                          <a:solidFill>
                            <a:srgbClr val="000000"/>
                          </a:solidFill>
                          <a:latin typeface="微软雅黑" pitchFamily="34" charset="0"/>
                          <a:ea typeface="微软雅黑" pitchFamily="34" charset="-122"/>
                          <a:cs typeface="微软雅黑" pitchFamily="34" charset="-120"/>
                        </a:rPr>
                        <a:t>，</a:t>
                      </a:r>
                    </a:p>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看到了解决中国问题的</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出路和希望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100"/>
                        </a:lnSpc>
                      </a:pPr>
                      <a:r>
                        <a:rPr lang="en-US" altLang="zh-CN" sz="2000" b="0" i="0" dirty="0">
                          <a:solidFill>
                            <a:srgbClr val="000000"/>
                          </a:solidFill>
                          <a:latin typeface="微软雅黑" pitchFamily="34" charset="0"/>
                          <a:ea typeface="微软雅黑" pitchFamily="34" charset="-122"/>
                          <a:cs typeface="微软雅黑" pitchFamily="34" charset="-120"/>
                        </a:rPr>
                        <a:t>·彻底结束了旧中国半殖民地半封建社会的历史</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彻底结束了极少</a:t>
                      </a:r>
                    </a:p>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数剥削者统治广大劳动人民的历史</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彻底结束了旧中国一盘散沙</a:t>
                      </a:r>
                    </a:p>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的局面</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彻底废除了列强强加给中国的不平等条约和帝国主义在</a:t>
                      </a:r>
                    </a:p>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中国的一切特权</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为实现中华民族伟大复兴创造了根本社会条件</a:t>
                      </a:r>
                      <a:endParaRPr lang="en-US" altLang="zh-CN" sz="1200" dirty="0"/>
                    </a:p>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实现了中国从几千年封建专制政治向人民民主的伟大飞跃</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为实</a:t>
                      </a:r>
                    </a:p>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现由新民主主义向社会主义的过渡创造了前提条件</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从根本上改</a:t>
                      </a:r>
                    </a:p>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变了中国社会的发展方向</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为实现国家富强</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民族复兴展示了美</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好前景和现实道路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sp>
        <p:nvSpPr>
          <p:cNvPr id="2" name="C_4#1146d5e95.fixed?pid=0ec73769d&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1</a:t>
            </a:r>
            <a:endParaRPr lang="en-US" altLang="zh-CN" sz="7200" dirty="0"/>
          </a:p>
        </p:txBody>
      </p:sp>
      <p:sp>
        <p:nvSpPr>
          <p:cNvPr id="3" name="C_4#1146d5e95.fixed?pid=0ec73769d&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第一框</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中华人民共和国成立前各种政治力量</a:t>
            </a:r>
            <a:endParaRPr lang="en-US" altLang="zh-CN" sz="4400" dirty="0"/>
          </a:p>
        </p:txBody>
      </p:sp>
      <p:pic>
        <p:nvPicPr>
          <p:cNvPr id="4" name="C_4#1146d5e95.fixed?pid=0ec73769d&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1146d5e95.fixed?pid=0ec73769d&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刷提升</a:t>
            </a:r>
            <a:endParaRPr lang="en-US" altLang="zh-CN" sz="2800" dirty="0"/>
          </a:p>
        </p:txBody>
      </p:sp>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sp>
        <p:nvSpPr>
          <p:cNvPr id="2" name="QC_5_BD.13_1#c59dc8c24?pid=1146d5e95&amp;color=0,0,0&amp;vtp=1&amp;bt=1&amp;bbb=1&amp;hb=1"/>
          <p:cNvSpPr/>
          <p:nvPr/>
        </p:nvSpPr>
        <p:spPr>
          <a:xfrm>
            <a:off x="722376" y="972000"/>
            <a:ext cx="10753344" cy="22147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[安徽蚌埠2024高一月考]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“半殖民地”和“半封建”最早被列宁提及，但将“半殖民地</a:t>
            </a:r>
            <a:r>
              <a:rPr lang="en-US" altLang="zh-CN" sz="2000" b="0" i="0">
                <a:solidFill>
                  <a:srgbClr val="000000"/>
                </a:solidFill>
                <a:latin typeface="微软雅黑" pitchFamily="34" charset="0"/>
                <a:ea typeface="微软雅黑" pitchFamily="34" charset="-122"/>
                <a:cs typeface="微软雅黑" pitchFamily="34" charset="-120"/>
              </a:rPr>
              <a:t>”和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半封建”两个概念合成为“半殖民地半封建社会”的概念</a:t>
            </a:r>
            <a:r>
              <a:rPr lang="en-US" altLang="zh-CN" sz="2000" b="0" i="0">
                <a:solidFill>
                  <a:srgbClr val="000000"/>
                </a:solidFill>
                <a:latin typeface="微软雅黑" pitchFamily="34" charset="0"/>
                <a:ea typeface="微软雅黑" pitchFamily="34" charset="-122"/>
                <a:cs typeface="微软雅黑" pitchFamily="34" charset="-120"/>
              </a:rPr>
              <a:t>，并用来具体分析近代中国社会的特</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殊国情</a:t>
            </a:r>
            <a:r>
              <a:rPr lang="en-US" altLang="zh-CN" sz="2000" b="0" i="0" dirty="0">
                <a:solidFill>
                  <a:srgbClr val="000000"/>
                </a:solidFill>
                <a:latin typeface="微软雅黑" pitchFamily="34" charset="0"/>
                <a:ea typeface="微软雅黑" pitchFamily="34" charset="-122"/>
                <a:cs typeface="微软雅黑" pitchFamily="34" charset="-120"/>
              </a:rPr>
              <a:t>，则是中国共产党人的创造。蔡和森在1925年至1926年间写的《中国共产党的发展</a:t>
            </a:r>
            <a:r>
              <a:rPr lang="en-US" altLang="zh-CN" sz="2000" b="0" i="0">
                <a:solidFill>
                  <a:srgbClr val="000000"/>
                </a:solidFill>
                <a:latin typeface="微软雅黑" pitchFamily="34" charset="0"/>
                <a:ea typeface="微软雅黑" pitchFamily="34" charset="-122"/>
                <a:cs typeface="微软雅黑" pitchFamily="34" charset="-120"/>
              </a:rPr>
              <a:t>》中</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用</a:t>
            </a:r>
            <a:r>
              <a:rPr lang="en-US" altLang="zh-CN" sz="2000" b="0" i="0" dirty="0">
                <a:solidFill>
                  <a:srgbClr val="000000"/>
                </a:solidFill>
                <a:latin typeface="微软雅黑" pitchFamily="34" charset="0"/>
                <a:ea typeface="微软雅黑" pitchFamily="34" charset="-122"/>
                <a:cs typeface="微软雅黑" pitchFamily="34" charset="-120"/>
              </a:rPr>
              <a:t>“半封建半殖民地国家”来描述近代中国的社会性质</a:t>
            </a:r>
            <a:r>
              <a:rPr lang="en-US" altLang="zh-CN" sz="2000" b="0" i="0">
                <a:solidFill>
                  <a:srgbClr val="000000"/>
                </a:solidFill>
                <a:latin typeface="微软雅黑" pitchFamily="34" charset="0"/>
                <a:ea typeface="微软雅黑" pitchFamily="34" charset="-122"/>
                <a:cs typeface="微软雅黑" pitchFamily="34" charset="-120"/>
              </a:rPr>
              <a:t>。下列对近代中国的社会性质理解正确的</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4_1#c59dc8c24.bracket?pid=1146d5e95&amp;color=0,0,0&amp;vpa=5&amp;vtp=1"/>
          <p:cNvSpPr/>
          <p:nvPr/>
        </p:nvSpPr>
        <p:spPr>
          <a:xfrm>
            <a:off x="1176401" y="27817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13_2#c59dc8c24?pid=1146d5e95&amp;color=0,0,0&amp;vtp=1&amp;bbb=1"/>
          <p:cNvSpPr/>
          <p:nvPr/>
        </p:nvSpPr>
        <p:spPr>
          <a:xfrm>
            <a:off x="722376" y="32484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①是认清近代中国一切社会问题的基本依据</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近代中国阶级结构的变化是社会性质变化的根本原因</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决定了近代中国社会有多重矛盾相互交织</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彻底打断了中国社会历史演进的正常进程</a:t>
            </a:r>
            <a:endParaRPr lang="en-US" altLang="zh-CN" sz="2000" dirty="0"/>
          </a:p>
        </p:txBody>
      </p:sp>
      <p:sp>
        <p:nvSpPr>
          <p:cNvPr id="5" name="QC_5_BD.13_3#c59dc8c24.choices?pid=1146d5e95&amp;color=0,0,0&amp;vtp=1&amp;bbb=1"/>
          <p:cNvSpPr/>
          <p:nvPr/>
        </p:nvSpPr>
        <p:spPr>
          <a:xfrm>
            <a:off x="722376" y="50843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sp>
        <p:nvSpPr>
          <p:cNvPr id="2" name="QC_5_AS.15_1#c59dc8c24?vop=1&amp;pid=1146d5e95&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本题考查近代中国的基本国情和主要矛盾。</a:t>
            </a:r>
            <a:r>
              <a:rPr lang="en-US" altLang="zh-CN" sz="2000" b="0" i="0">
                <a:solidFill>
                  <a:srgbClr val="000000"/>
                </a:solidFill>
                <a:latin typeface="微软雅黑" pitchFamily="34" charset="0"/>
                <a:ea typeface="微软雅黑" pitchFamily="34" charset="-122"/>
                <a:cs typeface="微软雅黑" pitchFamily="34" charset="-120"/>
              </a:rPr>
              <a:t>半殖民地半封建社会是近代中国的基本国情，</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决定了近代中国有多重矛盾相互交织</a:t>
            </a:r>
            <a:r>
              <a:rPr lang="en-US" altLang="zh-CN" sz="2000" b="0" i="0" dirty="0">
                <a:solidFill>
                  <a:srgbClr val="000000"/>
                </a:solidFill>
                <a:latin typeface="微软雅黑" pitchFamily="34" charset="0"/>
                <a:ea typeface="微软雅黑" pitchFamily="34" charset="-122"/>
                <a:cs typeface="微软雅黑" pitchFamily="34" charset="-120"/>
              </a:rPr>
              <a:t>，也是认识和解决近代中国一切社会问题的基本依据</a:t>
            </a:r>
            <a:r>
              <a:rPr lang="en-US" altLang="zh-CN" sz="2000" b="0" i="0">
                <a:solidFill>
                  <a:srgbClr val="000000"/>
                </a:solidFill>
                <a:latin typeface="微软雅黑" pitchFamily="34" charset="0"/>
                <a:ea typeface="微软雅黑" pitchFamily="34" charset="-122"/>
                <a:cs typeface="微软雅黑" pitchFamily="34" charset="-120"/>
              </a:rPr>
              <a:t>，①③</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正确</a:t>
            </a:r>
            <a:r>
              <a:rPr lang="en-US" altLang="zh-CN" sz="2000" b="0" i="0" dirty="0">
                <a:solidFill>
                  <a:srgbClr val="000000"/>
                </a:solidFill>
                <a:latin typeface="微软雅黑" pitchFamily="34" charset="0"/>
                <a:ea typeface="微软雅黑" pitchFamily="34" charset="-122"/>
                <a:cs typeface="微软雅黑" pitchFamily="34" charset="-120"/>
              </a:rPr>
              <a:t>；近代中国社会性质变化是近代中国阶级结构变化的根本原因，②错误</a:t>
            </a:r>
            <a:r>
              <a:rPr lang="en-US" altLang="zh-CN" sz="2000" b="0" i="0">
                <a:solidFill>
                  <a:srgbClr val="000000"/>
                </a:solidFill>
                <a:latin typeface="微软雅黑" pitchFamily="34" charset="0"/>
                <a:ea typeface="微软雅黑" pitchFamily="34" charset="-122"/>
                <a:cs typeface="微软雅黑" pitchFamily="34" charset="-120"/>
              </a:rPr>
              <a:t>；西方列强的入侵打</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断了中国从封建社会向资本主义社会发展的正常进程</a:t>
            </a:r>
            <a:r>
              <a:rPr lang="en-US" altLang="zh-CN" sz="2000" b="0" i="0" dirty="0">
                <a:solidFill>
                  <a:srgbClr val="000000"/>
                </a:solidFill>
                <a:latin typeface="微软雅黑" pitchFamily="34" charset="0"/>
                <a:ea typeface="微软雅黑" pitchFamily="34" charset="-122"/>
                <a:cs typeface="微软雅黑" pitchFamily="34" charset="-120"/>
              </a:rPr>
              <a:t>，中国逐步成为半殖民地半封建社会</a:t>
            </a:r>
            <a:r>
              <a:rPr lang="en-US" altLang="zh-CN" sz="2000" b="0" i="0">
                <a:solidFill>
                  <a:srgbClr val="000000"/>
                </a:solidFill>
                <a:latin typeface="微软雅黑" pitchFamily="34" charset="0"/>
                <a:ea typeface="微软雅黑" pitchFamily="34" charset="-122"/>
                <a:cs typeface="微软雅黑" pitchFamily="34" charset="-120"/>
              </a:rPr>
              <a:t>，“彻</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底</a:t>
            </a:r>
            <a:r>
              <a:rPr lang="en-US" altLang="zh-CN" sz="2000" b="0" i="0" dirty="0">
                <a:solidFill>
                  <a:srgbClr val="000000"/>
                </a:solidFill>
                <a:latin typeface="微软雅黑" pitchFamily="34" charset="0"/>
                <a:ea typeface="微软雅黑" pitchFamily="34" charset="-122"/>
                <a:cs typeface="微软雅黑" pitchFamily="34" charset="-120"/>
              </a:rPr>
              <a:t>”说法错误，④排除。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sp>
        <p:nvSpPr>
          <p:cNvPr id="2" name="QC_5_BD.16_1#845a80441?pid=1146d5e95&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2.王尽美弥留之际的遗言、邓恩铭的家书</a:t>
            </a:r>
            <a:r>
              <a:rPr lang="en-US" altLang="zh-CN" sz="2000" b="0" i="0" dirty="0">
                <a:solidFill>
                  <a:srgbClr val="000000"/>
                </a:solidFill>
                <a:latin typeface="SimSun" panose="02010600030101010101" pitchFamily="2" charset="-122"/>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走进中共山东早期历史纪念馆，一件件文物、</a:t>
            </a:r>
            <a:r>
              <a:rPr lang="en-US" altLang="zh-CN" sz="2000" b="0" i="0">
                <a:solidFill>
                  <a:srgbClr val="000000"/>
                </a:solidFill>
                <a:latin typeface="微软雅黑" pitchFamily="34" charset="0"/>
                <a:ea typeface="微软雅黑" pitchFamily="34" charset="-122"/>
                <a:cs typeface="微软雅黑" pitchFamily="34" charset="-120"/>
              </a:rPr>
              <a:t>图片，</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展示了从</a:t>
            </a:r>
            <a:r>
              <a:rPr lang="en-US" altLang="zh-CN" sz="2000" b="0" i="0" dirty="0">
                <a:solidFill>
                  <a:srgbClr val="000000"/>
                </a:solidFill>
                <a:latin typeface="微软雅黑" pitchFamily="34" charset="0"/>
                <a:ea typeface="微软雅黑" pitchFamily="34" charset="-122"/>
                <a:cs typeface="微软雅黑" pitchFamily="34" charset="-120"/>
              </a:rPr>
              <a:t>1921年到1937年山东党组织创建和发展的光辉历程，诉说着王尽美</a:t>
            </a:r>
            <a:r>
              <a:rPr lang="en-US" altLang="zh-CN" sz="2000" b="0" i="0">
                <a:solidFill>
                  <a:srgbClr val="000000"/>
                </a:solidFill>
                <a:latin typeface="微软雅黑" pitchFamily="34" charset="0"/>
                <a:ea typeface="微软雅黑" pitchFamily="34" charset="-122"/>
                <a:cs typeface="微软雅黑" pitchFamily="34" charset="-120"/>
              </a:rPr>
              <a:t>、邓恩铭等山东早</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期共产党人不屈的革命精神</a:t>
            </a:r>
            <a:r>
              <a:rPr lang="en-US" altLang="zh-CN" sz="2000" b="0" i="0" dirty="0">
                <a:solidFill>
                  <a:srgbClr val="000000"/>
                </a:solidFill>
                <a:latin typeface="微软雅黑" pitchFamily="34" charset="0"/>
                <a:ea typeface="微软雅黑" pitchFamily="34" charset="-122"/>
                <a:cs typeface="微软雅黑" pitchFamily="34" charset="-120"/>
              </a:rPr>
              <a:t>。如果你去参观，</a:t>
            </a:r>
            <a:r>
              <a:rPr lang="en-US" altLang="zh-CN" sz="2000" b="0" i="0">
                <a:solidFill>
                  <a:srgbClr val="000000"/>
                </a:solidFill>
                <a:latin typeface="微软雅黑" pitchFamily="34" charset="0"/>
                <a:ea typeface="微软雅黑" pitchFamily="34" charset="-122"/>
                <a:cs typeface="微软雅黑" pitchFamily="34" charset="-120"/>
              </a:rPr>
              <a:t>能够感受到的是(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7_1#845a80441.bracket?pid=1146d5e95&amp;color=0,0,0&amp;vpa=6&amp;vtp=1"/>
          <p:cNvSpPr/>
          <p:nvPr/>
        </p:nvSpPr>
        <p:spPr>
          <a:xfrm>
            <a:off x="7780401" y="18673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16_2#845a80441?pid=1146d5e95&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①近代中国的基本国情和历史任务决定了当时社会的主要矛盾</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近代中国的历史既是一部屈辱史，也是一部人民的抗争史</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中国共产党的成立，彻底结束了旧中国半殖民地半封建社会的历史</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中国共产党的初心使命是为中国人民谋幸福、为中华民族谋复兴</a:t>
            </a:r>
            <a:endParaRPr lang="en-US" altLang="zh-CN" sz="2000" dirty="0"/>
          </a:p>
        </p:txBody>
      </p:sp>
      <p:sp>
        <p:nvSpPr>
          <p:cNvPr id="5" name="QC_5_BD.16_3#845a80441.choices?pid=1146d5e95&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p:sp>
        <p:nvSpPr>
          <p:cNvPr id="2" name="QC_5_AS.18_1#845a80441?vop=1&amp;pid=1146d5e95&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本题考查没有共产党就没有新中国。中共山东早期历史纪念馆展示了从1921年到</a:t>
            </a:r>
            <a:r>
              <a:rPr lang="en-US" altLang="zh-CN" sz="2000" b="0" i="0">
                <a:solidFill>
                  <a:srgbClr val="000000"/>
                </a:solidFill>
                <a:latin typeface="微软雅黑" pitchFamily="34" charset="0"/>
                <a:ea typeface="微软雅黑" pitchFamily="34" charset="-122"/>
                <a:cs typeface="微软雅黑" pitchFamily="34" charset="-120"/>
              </a:rPr>
              <a:t>1937年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山东党组织创建和发展的光辉历程</a:t>
            </a:r>
            <a:r>
              <a:rPr lang="en-US" altLang="zh-CN" sz="2000" b="0" i="0" dirty="0">
                <a:solidFill>
                  <a:srgbClr val="000000"/>
                </a:solidFill>
                <a:latin typeface="微软雅黑" pitchFamily="34" charset="0"/>
                <a:ea typeface="微软雅黑" pitchFamily="34" charset="-122"/>
                <a:cs typeface="微软雅黑" pitchFamily="34" charset="-120"/>
              </a:rPr>
              <a:t>，我们从中能够体会山东早期共产党人不屈的革命精神</a:t>
            </a:r>
            <a:r>
              <a:rPr lang="en-US" altLang="zh-CN" sz="2000" b="0" i="0">
                <a:solidFill>
                  <a:srgbClr val="000000"/>
                </a:solidFill>
                <a:latin typeface="微软雅黑" pitchFamily="34" charset="0"/>
                <a:ea typeface="微软雅黑" pitchFamily="34" charset="-122"/>
                <a:cs typeface="微软雅黑" pitchFamily="34" charset="-120"/>
              </a:rPr>
              <a:t>，更加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深刻认识到近代中国的历史既是一部屈辱史</a:t>
            </a:r>
            <a:r>
              <a:rPr lang="en-US" altLang="zh-CN" sz="2000" b="0" i="0" dirty="0">
                <a:solidFill>
                  <a:srgbClr val="000000"/>
                </a:solidFill>
                <a:latin typeface="微软雅黑" pitchFamily="34" charset="0"/>
                <a:ea typeface="微软雅黑" pitchFamily="34" charset="-122"/>
                <a:cs typeface="微软雅黑" pitchFamily="34" charset="-120"/>
              </a:rPr>
              <a:t>，也是一部人民的抗争史</a:t>
            </a:r>
            <a:r>
              <a:rPr lang="en-US" altLang="zh-CN" sz="2000" b="0" i="0">
                <a:solidFill>
                  <a:srgbClr val="000000"/>
                </a:solidFill>
                <a:latin typeface="微软雅黑" pitchFamily="34" charset="0"/>
                <a:ea typeface="微软雅黑" pitchFamily="34" charset="-122"/>
                <a:cs typeface="微软雅黑" pitchFamily="34" charset="-120"/>
              </a:rPr>
              <a:t>，明确中国共产党成立的重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大历史性意义</a:t>
            </a:r>
            <a:r>
              <a:rPr lang="en-US" altLang="zh-CN" sz="2000" b="0" i="0" dirty="0">
                <a:solidFill>
                  <a:srgbClr val="000000"/>
                </a:solidFill>
                <a:latin typeface="微软雅黑" pitchFamily="34" charset="0"/>
                <a:ea typeface="微软雅黑" pitchFamily="34" charset="-122"/>
                <a:cs typeface="微软雅黑" pitchFamily="34" charset="-120"/>
              </a:rPr>
              <a:t>，理解中国共产党的初心使命是为中国人民谋幸福、为中华民族谋复兴，②④</a:t>
            </a:r>
            <a:r>
              <a:rPr lang="en-US" altLang="zh-CN" sz="2000" b="0" i="0">
                <a:solidFill>
                  <a:srgbClr val="000000"/>
                </a:solidFill>
                <a:latin typeface="微软雅黑" pitchFamily="34" charset="0"/>
                <a:ea typeface="微软雅黑" pitchFamily="34" charset="-122"/>
                <a:cs typeface="微软雅黑" pitchFamily="34" charset="-120"/>
              </a:rPr>
              <a:t>正确；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近代中国的基本国情和主要矛盾决定了近代中国的两大历史任务</a:t>
            </a:r>
            <a:r>
              <a:rPr lang="en-US" altLang="zh-CN" sz="2000" b="0" i="0" dirty="0">
                <a:solidFill>
                  <a:srgbClr val="000000"/>
                </a:solidFill>
                <a:latin typeface="微软雅黑" pitchFamily="34" charset="0"/>
                <a:ea typeface="微软雅黑" pitchFamily="34" charset="-122"/>
                <a:cs typeface="微软雅黑" pitchFamily="34" charset="-120"/>
              </a:rPr>
              <a:t>，①不选；</a:t>
            </a:r>
            <a:r>
              <a:rPr lang="en-US" altLang="zh-CN" sz="2000" b="0" i="0">
                <a:solidFill>
                  <a:srgbClr val="000000"/>
                </a:solidFill>
                <a:latin typeface="微软雅黑" pitchFamily="34" charset="0"/>
                <a:ea typeface="微软雅黑" pitchFamily="34" charset="-122"/>
                <a:cs typeface="微软雅黑" pitchFamily="34" charset="-120"/>
              </a:rPr>
              <a:t>中国共产党的成立，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使中国人民的斗争有了主心骨，新民主主义革命的胜利彻底结束了旧中国半殖民地半封建社会的</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历史</a:t>
            </a:r>
            <a:r>
              <a:rPr lang="en-US" altLang="zh-CN" sz="2000" b="0" i="0" dirty="0">
                <a:solidFill>
                  <a:srgbClr val="000000"/>
                </a:solidFill>
                <a:latin typeface="微软雅黑" pitchFamily="34" charset="0"/>
                <a:ea typeface="微软雅黑" pitchFamily="34" charset="-122"/>
                <a:cs typeface="微软雅黑" pitchFamily="34" charset="-120"/>
              </a:rPr>
              <a:t>，③不选。</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sp>
        <p:nvSpPr>
          <p:cNvPr id="2" name="QC_5_BD.19_1#5b6d6bfc6?pid=1146d5e95&amp;color=0,0,0&amp;vtp=1&amp;bt=1&amp;bbb=1&amp;hb=1"/>
          <p:cNvSpPr/>
          <p:nvPr/>
        </p:nvSpPr>
        <p:spPr>
          <a:xfrm>
            <a:off x="722376" y="972000"/>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[山西部分重点中学2025高一联考]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“五一”期间，中学生韩某准备去黑龙江旅游</a:t>
            </a:r>
            <a:r>
              <a:rPr lang="en-US" altLang="zh-CN" sz="2000" b="0" i="0">
                <a:solidFill>
                  <a:srgbClr val="000000"/>
                </a:solidFill>
                <a:latin typeface="微软雅黑" pitchFamily="34" charset="0"/>
                <a:ea typeface="微软雅黑" pitchFamily="34" charset="-122"/>
                <a:cs typeface="微软雅黑" pitchFamily="34" charset="-120"/>
              </a:rPr>
              <a:t>，通过上网搜</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索</a:t>
            </a:r>
            <a:r>
              <a:rPr lang="en-US" altLang="zh-CN" sz="2000" b="0" i="0" dirty="0">
                <a:solidFill>
                  <a:srgbClr val="000000"/>
                </a:solidFill>
                <a:latin typeface="微软雅黑" pitchFamily="34" charset="0"/>
                <a:ea typeface="微软雅黑" pitchFamily="34" charset="-122"/>
                <a:cs typeface="微软雅黑" pitchFamily="34" charset="-120"/>
              </a:rPr>
              <a:t>，他选择了这样一条红色旅游路线：</a:t>
            </a:r>
            <a:endParaRPr lang="en-US" altLang="zh-CN" sz="2000" dirty="0"/>
          </a:p>
        </p:txBody>
      </p:sp>
      <p:graphicFrame>
        <p:nvGraphicFramePr>
          <p:cNvPr id="19" name="QC_5_BD.19_2#5b6d6bfc6?colgroup=41&amp;pid=1146d5e95&amp;color=0,0,0&amp;vtp=1&amp;bbb=1&amp;hb=1"/>
          <p:cNvGraphicFramePr>
            <a:graphicFrameLocks noGrp="1"/>
          </p:cNvGraphicFramePr>
          <p:nvPr>
            <p:extLst>
              <p:ext uri="{D42A27DB-BD31-4B8C-83A1-F6EECF244321}">
                <p14:modId xmlns:p14="http://schemas.microsoft.com/office/powerpoint/2010/main" val="3975579860"/>
              </p:ext>
            </p:extLst>
          </p:nvPr>
        </p:nvGraphicFramePr>
        <p:xfrm>
          <a:off x="722376" y="1961203"/>
          <a:ext cx="10735056" cy="822579"/>
        </p:xfrm>
        <a:graphic>
          <a:graphicData uri="http://schemas.openxmlformats.org/drawingml/2006/table">
            <a:tbl>
              <a:tblPr/>
              <a:tblGrid>
                <a:gridCol w="10735056">
                  <a:extLst>
                    <a:ext uri="{9D8B030D-6E8A-4147-A177-3AD203B41FA5}">
                      <a16:colId xmlns:a16="http://schemas.microsoft.com/office/drawing/2014/main" val="20000"/>
                    </a:ext>
                  </a:extLst>
                </a:gridCol>
              </a:tblGrid>
              <a:tr h="822579">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东北抗联博物馆→侵华日军第七三一部队罪证陈列馆→东北烈士纪念馆→萧红纪念馆</a:t>
                      </a:r>
                      <a:r>
                        <a:rPr lang="en-US" altLang="zh-CN" sz="2000" b="0" i="0">
                          <a:solidFill>
                            <a:srgbClr val="000000"/>
                          </a:solidFill>
                          <a:latin typeface="微软雅黑" pitchFamily="34" charset="0"/>
                          <a:ea typeface="微软雅黑" pitchFamily="34" charset="-122"/>
                          <a:cs typeface="微软雅黑" pitchFamily="34" charset="-120"/>
                        </a:rPr>
                        <a:t>→马迭尔</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宾馆新政协筹备活动旧址</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4" name="QC_5_BD.19_3#5b6d6bfc6?pid=1146d5e95&amp;color=0,0,0&amp;vtp=1&amp;bbb=1"/>
          <p:cNvSpPr/>
          <p:nvPr/>
        </p:nvSpPr>
        <p:spPr>
          <a:xfrm>
            <a:off x="722376" y="2913703"/>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通过这次旅游，</a:t>
            </a:r>
            <a:r>
              <a:rPr lang="en-US" altLang="zh-CN" sz="2000" b="0" i="0">
                <a:solidFill>
                  <a:srgbClr val="000000"/>
                </a:solidFill>
                <a:latin typeface="微软雅黑" pitchFamily="34" charset="0"/>
                <a:ea typeface="微软雅黑" pitchFamily="34" charset="-122"/>
                <a:cs typeface="微软雅黑" pitchFamily="34" charset="-120"/>
              </a:rPr>
              <a:t>他可以(</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AN.20_1#5b6d6bfc6.bracket?pid=1146d5e95&amp;color=0,0,0&amp;vpa=7&amp;vtp=1"/>
          <p:cNvSpPr/>
          <p:nvPr/>
        </p:nvSpPr>
        <p:spPr>
          <a:xfrm>
            <a:off x="3462401" y="2913703"/>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6" name="QC_5_BD.19_4#5b6d6bfc6?pid=1146d5e95&amp;color=0,0,0&amp;vtp=1&amp;bbb=1"/>
          <p:cNvSpPr/>
          <p:nvPr/>
        </p:nvSpPr>
        <p:spPr>
          <a:xfrm>
            <a:off x="722376" y="3372300"/>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①了解中国旧民主主义革命走向新民主主义革命的转折点</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感悟中国共产党的诞生对中国的巨大影响</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增进对“没有共产党就没有新中国”这一真理的认同</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认识到马克思主义的传入是中国巨变的根本条件</a:t>
            </a:r>
            <a:endParaRPr lang="en-US" altLang="zh-CN" sz="2000" dirty="0"/>
          </a:p>
        </p:txBody>
      </p:sp>
      <p:sp>
        <p:nvSpPr>
          <p:cNvPr id="7" name="QC_5_BD.19_5#5b6d6bfc6.choices?pid=1146d5e95&amp;color=0,0,0&amp;vtp=1&amp;bbb=1"/>
          <p:cNvSpPr/>
          <p:nvPr/>
        </p:nvSpPr>
        <p:spPr>
          <a:xfrm>
            <a:off x="722376" y="5208212"/>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2#745794359.fixed?pid=ec9e62e8c&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1</a:t>
            </a:r>
            <a:endParaRPr lang="en-US" altLang="zh-CN" sz="7200" dirty="0"/>
          </a:p>
        </p:txBody>
      </p:sp>
      <p:sp>
        <p:nvSpPr>
          <p:cNvPr id="3" name="C_2_BD#745794359.fixed?pid=ec9e62e8c&amp;color=255,255,255&amp;vtp=1&amp;bbb=1"/>
          <p:cNvSpPr/>
          <p:nvPr/>
        </p:nvSpPr>
        <p:spPr>
          <a:xfrm>
            <a:off x="0" y="3602736"/>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第一课</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历史和人民的选择</a:t>
            </a:r>
            <a:endParaRPr lang="en-US" altLang="zh-CN" sz="44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sp>
        <p:nvSpPr>
          <p:cNvPr id="2" name="QC_5_AS.21_1#5b6d6bfc6?vop=1&amp;pid=1146d5e95&amp;color=0,0,0&amp;vtp=1&amp;bt=1&amp;bbb=1&amp;hb=1"/>
          <p:cNvSpPr/>
          <p:nvPr/>
        </p:nvSpPr>
        <p:spPr>
          <a:xfrm>
            <a:off x="722376" y="972000"/>
            <a:ext cx="10753344" cy="3612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本题考查中国共产党成立的意义。材料中提到的东北抗联博物馆</a:t>
            </a:r>
            <a:r>
              <a:rPr lang="en-US" altLang="zh-CN" sz="2000" b="0" i="0">
                <a:solidFill>
                  <a:srgbClr val="000000"/>
                </a:solidFill>
                <a:latin typeface="微软雅黑" pitchFamily="34" charset="0"/>
                <a:ea typeface="微软雅黑" pitchFamily="34" charset="-122"/>
                <a:cs typeface="微软雅黑" pitchFamily="34" charset="-120"/>
              </a:rPr>
              <a:t>、侵华日军第七三一部队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罪证陈列馆</a:t>
            </a:r>
            <a:r>
              <a:rPr lang="en-US" altLang="zh-CN" sz="2000" b="0" i="0" dirty="0">
                <a:solidFill>
                  <a:srgbClr val="000000"/>
                </a:solidFill>
                <a:latin typeface="微软雅黑" pitchFamily="34" charset="0"/>
                <a:ea typeface="微软雅黑" pitchFamily="34" charset="-122"/>
                <a:cs typeface="微软雅黑" pitchFamily="34" charset="-120"/>
              </a:rPr>
              <a:t>、东北烈士纪念馆等地点</a:t>
            </a:r>
            <a:r>
              <a:rPr lang="en-US" altLang="zh-CN" sz="2000" b="0" i="0">
                <a:solidFill>
                  <a:srgbClr val="000000"/>
                </a:solidFill>
                <a:latin typeface="微软雅黑" pitchFamily="34" charset="0"/>
                <a:ea typeface="微软雅黑" pitchFamily="34" charset="-122"/>
                <a:cs typeface="微软雅黑" pitchFamily="34" charset="-120"/>
              </a:rPr>
              <a:t>，都与中国共产党在抗日战争和解放战争中的领导和作用密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切相关</a:t>
            </a:r>
            <a:r>
              <a:rPr lang="en-US" altLang="zh-CN" sz="2000" b="0" i="0" dirty="0">
                <a:solidFill>
                  <a:srgbClr val="000000"/>
                </a:solidFill>
                <a:latin typeface="微软雅黑" pitchFamily="34" charset="0"/>
                <a:ea typeface="微软雅黑" pitchFamily="34" charset="-122"/>
                <a:cs typeface="微软雅黑" pitchFamily="34" charset="-120"/>
              </a:rPr>
              <a:t>，通过参观这些地点，韩某可以感悟到中国共产党的诞生对中国的巨大影响，②入选</a:t>
            </a:r>
            <a:r>
              <a:rPr lang="en-US" altLang="zh-CN" sz="2000" b="0" i="0">
                <a:solidFill>
                  <a:srgbClr val="000000"/>
                </a:solidFill>
                <a:latin typeface="微软雅黑" pitchFamily="34" charset="0"/>
                <a:ea typeface="微软雅黑" pitchFamily="34" charset="-122"/>
                <a:cs typeface="微软雅黑" pitchFamily="34" charset="-120"/>
              </a:rPr>
              <a:t>；材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料中提到的红色旅游路线中的各个地点，都是中国共产党领导中国人民进行革命斗争的重要历史</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见证</a:t>
            </a:r>
            <a:r>
              <a:rPr lang="en-US" altLang="zh-CN" sz="2000" b="0" i="0" dirty="0">
                <a:solidFill>
                  <a:srgbClr val="000000"/>
                </a:solidFill>
                <a:latin typeface="微软雅黑" pitchFamily="34" charset="0"/>
                <a:ea typeface="微软雅黑" pitchFamily="34" charset="-122"/>
                <a:cs typeface="微软雅黑" pitchFamily="34" charset="-120"/>
              </a:rPr>
              <a:t>，通过参观这些地点，韩某可以增进对“没有共产党就没有新中国”这一真理的认同，</a:t>
            </a:r>
            <a:r>
              <a:rPr lang="en-US" altLang="zh-CN" sz="2000" b="0" i="0">
                <a:solidFill>
                  <a:srgbClr val="000000"/>
                </a:solidFill>
                <a:latin typeface="微软雅黑" pitchFamily="34" charset="0"/>
                <a:ea typeface="微软雅黑" pitchFamily="34" charset="-122"/>
                <a:cs typeface="微软雅黑" pitchFamily="34" charset="-120"/>
              </a:rPr>
              <a:t>③入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选</a:t>
            </a:r>
            <a:r>
              <a:rPr lang="en-US" altLang="zh-CN" sz="2000" b="0" i="0" dirty="0">
                <a:solidFill>
                  <a:srgbClr val="000000"/>
                </a:solidFill>
                <a:latin typeface="微软雅黑" pitchFamily="34" charset="0"/>
                <a:ea typeface="微软雅黑" pitchFamily="34" charset="-122"/>
                <a:cs typeface="微软雅黑" pitchFamily="34" charset="-120"/>
              </a:rPr>
              <a:t>；中国旧民主主义革命走向新民主主义革命的转折点是五四运动</a:t>
            </a:r>
            <a:r>
              <a:rPr lang="en-US" altLang="zh-CN" sz="2000" b="0" i="0">
                <a:solidFill>
                  <a:srgbClr val="000000"/>
                </a:solidFill>
                <a:latin typeface="微软雅黑" pitchFamily="34" charset="0"/>
                <a:ea typeface="微软雅黑" pitchFamily="34" charset="-122"/>
                <a:cs typeface="微软雅黑" pitchFamily="34" charset="-120"/>
              </a:rPr>
              <a:t>，但材料中描述的红色旅游路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线主要聚焦于抗日战争和解放战争时期的历史事件</a:t>
            </a:r>
            <a:r>
              <a:rPr lang="en-US" altLang="zh-CN" sz="2000" b="0" i="0" dirty="0">
                <a:solidFill>
                  <a:srgbClr val="000000"/>
                </a:solidFill>
                <a:latin typeface="微软雅黑" pitchFamily="34" charset="0"/>
                <a:ea typeface="微软雅黑" pitchFamily="34" charset="-122"/>
                <a:cs typeface="微软雅黑" pitchFamily="34" charset="-120"/>
              </a:rPr>
              <a:t>，与五四运动无直接关联且时间不一致，</a:t>
            </a:r>
            <a:r>
              <a:rPr lang="en-US" altLang="zh-CN" sz="2000" b="0" i="0">
                <a:solidFill>
                  <a:srgbClr val="000000"/>
                </a:solidFill>
                <a:latin typeface="微软雅黑" pitchFamily="34" charset="0"/>
                <a:ea typeface="微软雅黑" pitchFamily="34" charset="-122"/>
                <a:cs typeface="微软雅黑" pitchFamily="34" charset="-120"/>
              </a:rPr>
              <a:t>①排</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除</a:t>
            </a:r>
            <a:r>
              <a:rPr lang="en-US" altLang="zh-CN" sz="2000" b="0" i="0" dirty="0">
                <a:solidFill>
                  <a:srgbClr val="000000"/>
                </a:solidFill>
                <a:latin typeface="微软雅黑" pitchFamily="34" charset="0"/>
                <a:ea typeface="微软雅黑" pitchFamily="34" charset="-122"/>
                <a:cs typeface="微软雅黑" pitchFamily="34" charset="-120"/>
              </a:rPr>
              <a:t>；马克思主义的传入是中国巨变的重要因素，但不是根本条件，④排除。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sp>
        <p:nvSpPr>
          <p:cNvPr id="2" name="QC_5_BD.22_1#401306d60?pid=1146d5e95&amp;color=0,0,0&amp;vtp=1&amp;bt=1&amp;bbb=1&amp;hb=1"/>
          <p:cNvSpPr/>
          <p:nvPr/>
        </p:nvSpPr>
        <p:spPr>
          <a:xfrm>
            <a:off x="722376" y="972000"/>
            <a:ext cx="10753344" cy="22147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[山东德州2025高一期中]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陕甘宁革命老区作为红色革命根据地，</a:t>
            </a:r>
            <a:r>
              <a:rPr lang="en-US" altLang="zh-CN" sz="2000" b="0" i="0">
                <a:solidFill>
                  <a:srgbClr val="000000"/>
                </a:solidFill>
                <a:latin typeface="微软雅黑" pitchFamily="34" charset="0"/>
                <a:ea typeface="微软雅黑" pitchFamily="34" charset="-122"/>
                <a:cs typeface="微软雅黑" pitchFamily="34" charset="-120"/>
              </a:rPr>
              <a:t>是党中央和红军长征的落脚点，</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也是党带领人民军队奔赴抗日前线</a:t>
            </a:r>
            <a:r>
              <a:rPr lang="en-US" altLang="zh-CN" sz="2000" b="0" i="0" dirty="0">
                <a:solidFill>
                  <a:srgbClr val="000000"/>
                </a:solidFill>
                <a:latin typeface="微软雅黑" pitchFamily="34" charset="0"/>
                <a:ea typeface="微软雅黑" pitchFamily="34" charset="-122"/>
                <a:cs typeface="微软雅黑" pitchFamily="34" charset="-120"/>
              </a:rPr>
              <a:t>、走向新中国的出发点。在党中央的关心支持下</a:t>
            </a:r>
            <a:r>
              <a:rPr lang="en-US" altLang="zh-CN" sz="2000" b="0" i="0">
                <a:solidFill>
                  <a:srgbClr val="000000"/>
                </a:solidFill>
                <a:latin typeface="微软雅黑" pitchFamily="34" charset="0"/>
                <a:ea typeface="微软雅黑" pitchFamily="34" charset="-122"/>
                <a:cs typeface="微软雅黑" pitchFamily="34" charset="-120"/>
              </a:rPr>
              <a:t>，如今的老区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从宝塔山到六盘山</a:t>
            </a:r>
            <a:r>
              <a:rPr lang="en-US" altLang="zh-CN" sz="2000" b="0" i="0" dirty="0">
                <a:solidFill>
                  <a:srgbClr val="000000"/>
                </a:solidFill>
                <a:latin typeface="微软雅黑" pitchFamily="34" charset="0"/>
                <a:ea typeface="微软雅黑" pitchFamily="34" charset="-122"/>
                <a:cs typeface="微软雅黑" pitchFamily="34" charset="-120"/>
              </a:rPr>
              <a:t>，从曾经“苦甲天下”的“三西”地区到当年红军会师地</a:t>
            </a:r>
            <a:r>
              <a:rPr lang="en-US" altLang="zh-CN" sz="2000" b="0" i="0">
                <a:solidFill>
                  <a:srgbClr val="000000"/>
                </a:solidFill>
                <a:latin typeface="微软雅黑" pitchFamily="34" charset="0"/>
                <a:ea typeface="微软雅黑" pitchFamily="34" charset="-122"/>
                <a:cs typeface="微软雅黑" pitchFamily="34" charset="-120"/>
              </a:rPr>
              <a:t>，从梁家河塬到红色</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照金</a:t>
            </a:r>
            <a:r>
              <a:rPr lang="en-US" altLang="zh-CN" sz="2000" b="0" i="0" dirty="0">
                <a:solidFill>
                  <a:srgbClr val="000000"/>
                </a:solidFill>
                <a:latin typeface="微软雅黑" pitchFamily="34" charset="0"/>
                <a:ea typeface="微软雅黑" pitchFamily="34" charset="-122"/>
                <a:cs typeface="微软雅黑" pitchFamily="34" charset="-120"/>
              </a:rPr>
              <a:t>，荒山秃岭重披绿装；毛乌素锁牢流动沙丘，沙坡头化身知名景区；新能源、新材料</a:t>
            </a:r>
            <a:r>
              <a:rPr lang="en-US" altLang="zh-CN" sz="2000" b="0" i="0">
                <a:solidFill>
                  <a:srgbClr val="000000"/>
                </a:solidFill>
                <a:latin typeface="微软雅黑" pitchFamily="34" charset="0"/>
                <a:ea typeface="微软雅黑" pitchFamily="34" charset="-122"/>
                <a:cs typeface="微软雅黑" pitchFamily="34" charset="-120"/>
              </a:rPr>
              <a:t>、智能</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制造蓬勃发展</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陕甘宁革命老区的发展历程印证了中国共产党(</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23_1#401306d60.bracket?pid=1146d5e95&amp;color=0,0,0&amp;vpa=8&amp;vtp=1"/>
          <p:cNvSpPr/>
          <p:nvPr/>
        </p:nvSpPr>
        <p:spPr>
          <a:xfrm>
            <a:off x="7780401" y="27817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22_2#401306d60?pid=1146d5e95&amp;color=0,0,0&amp;vtp=1&amp;bbb=1"/>
          <p:cNvSpPr/>
          <p:nvPr/>
        </p:nvSpPr>
        <p:spPr>
          <a:xfrm>
            <a:off x="722376" y="32484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①一经成立，中国人民就有了主心骨，从此成为国家和自己命运的主人</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团结带领人民艰苦奋斗，开辟了实现中华民族伟大复兴的正确道路</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不忘初心，牢记使命，主张建立资产阶级领导的人民共和国</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历经百年，其领导地位的确立，是历史的必然，是人民的选择</a:t>
            </a:r>
            <a:endParaRPr lang="en-US" altLang="zh-CN" sz="2000" dirty="0"/>
          </a:p>
        </p:txBody>
      </p:sp>
      <p:sp>
        <p:nvSpPr>
          <p:cNvPr id="5" name="QC_5_BD.22_3#401306d60.choices?pid=1146d5e95&amp;color=0,0,0&amp;vtp=1&amp;bbb=1"/>
          <p:cNvSpPr/>
          <p:nvPr/>
        </p:nvSpPr>
        <p:spPr>
          <a:xfrm>
            <a:off x="722376" y="50843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sp>
        <p:nvSpPr>
          <p:cNvPr id="2" name="QC_5_AS.24_1#401306d60?vop=1&amp;pid=1146d5e95&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本题考查没有共产党就没有新中国。从梁家河塬到红色照金，荒山秃岭重披绿装</a:t>
            </a:r>
            <a:r>
              <a:rPr lang="en-US" altLang="zh-CN" sz="2000" b="0" i="0">
                <a:solidFill>
                  <a:srgbClr val="000000"/>
                </a:solidFill>
                <a:latin typeface="微软雅黑" pitchFamily="34" charset="0"/>
                <a:ea typeface="微软雅黑" pitchFamily="34" charset="-122"/>
                <a:cs typeface="微软雅黑" pitchFamily="34" charset="-120"/>
              </a:rPr>
              <a:t>；毛乌素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锁牢流动沙丘</a:t>
            </a:r>
            <a:r>
              <a:rPr lang="en-US" altLang="zh-CN" sz="2000" b="0" i="0" dirty="0">
                <a:solidFill>
                  <a:srgbClr val="000000"/>
                </a:solidFill>
                <a:latin typeface="微软雅黑" pitchFamily="34" charset="0"/>
                <a:ea typeface="微软雅黑" pitchFamily="34" charset="-122"/>
                <a:cs typeface="微软雅黑" pitchFamily="34" charset="-120"/>
              </a:rPr>
              <a:t>，沙坡头化身知名景区；新能源、新材料、智能制造蓬勃发展</a:t>
            </a:r>
            <a:r>
              <a:rPr lang="en-US" altLang="zh-CN" sz="2000" b="0" i="0">
                <a:solidFill>
                  <a:srgbClr val="000000"/>
                </a:solidFill>
                <a:latin typeface="微软雅黑" pitchFamily="34" charset="0"/>
                <a:ea typeface="微软雅黑" pitchFamily="34" charset="-122"/>
                <a:cs typeface="微软雅黑" pitchFamily="34" charset="-120"/>
              </a:rPr>
              <a:t>，印证了中国共产党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团结带领人民艰苦奋斗</a:t>
            </a:r>
            <a:r>
              <a:rPr lang="en-US" altLang="zh-CN" sz="2000" b="0" i="0" dirty="0">
                <a:solidFill>
                  <a:srgbClr val="000000"/>
                </a:solidFill>
                <a:latin typeface="微软雅黑" pitchFamily="34" charset="0"/>
                <a:ea typeface="微软雅黑" pitchFamily="34" charset="-122"/>
                <a:cs typeface="微软雅黑" pitchFamily="34" charset="-120"/>
              </a:rPr>
              <a:t>，开辟了实现中华民族伟大复兴的正确道路，②入选</a:t>
            </a:r>
            <a:r>
              <a:rPr lang="en-US" altLang="zh-CN" sz="2000" b="0" i="0">
                <a:solidFill>
                  <a:srgbClr val="000000"/>
                </a:solidFill>
                <a:latin typeface="微软雅黑" pitchFamily="34" charset="0"/>
                <a:ea typeface="微软雅黑" pitchFamily="34" charset="-122"/>
                <a:cs typeface="微软雅黑" pitchFamily="34" charset="-120"/>
              </a:rPr>
              <a:t>；题干中老区的发展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历程可以印证中国共产党的领导是正确的</a:t>
            </a:r>
            <a:r>
              <a:rPr lang="en-US" altLang="zh-CN" sz="2000" b="0" i="0" dirty="0">
                <a:solidFill>
                  <a:srgbClr val="000000"/>
                </a:solidFill>
                <a:latin typeface="微软雅黑" pitchFamily="34" charset="0"/>
                <a:ea typeface="微软雅黑" pitchFamily="34" charset="-122"/>
                <a:cs typeface="微软雅黑" pitchFamily="34" charset="-120"/>
              </a:rPr>
              <a:t>、得到人民支持的，④入选；</a:t>
            </a:r>
            <a:r>
              <a:rPr lang="en-US" altLang="zh-CN" sz="2000" b="0" i="0">
                <a:solidFill>
                  <a:srgbClr val="000000"/>
                </a:solidFill>
                <a:latin typeface="微软雅黑" pitchFamily="34" charset="0"/>
                <a:ea typeface="微软雅黑" pitchFamily="34" charset="-122"/>
                <a:cs typeface="微软雅黑" pitchFamily="34" charset="-120"/>
              </a:rPr>
              <a:t>中华人民共和国的成立，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使中国人民成为国家和自己命运的主人</a:t>
            </a:r>
            <a:r>
              <a:rPr lang="en-US" altLang="zh-CN" sz="2000" b="0" i="0" dirty="0">
                <a:solidFill>
                  <a:srgbClr val="000000"/>
                </a:solidFill>
                <a:latin typeface="微软雅黑" pitchFamily="34" charset="0"/>
                <a:ea typeface="微软雅黑" pitchFamily="34" charset="-122"/>
                <a:cs typeface="微软雅黑" pitchFamily="34" charset="-120"/>
              </a:rPr>
              <a:t>，①排除；中国共产党主张建立工人阶级领导的</a:t>
            </a:r>
            <a:r>
              <a:rPr lang="en-US" altLang="zh-CN" sz="2000" b="0" i="0">
                <a:solidFill>
                  <a:srgbClr val="000000"/>
                </a:solidFill>
                <a:latin typeface="微软雅黑" pitchFamily="34" charset="0"/>
                <a:ea typeface="微软雅黑" pitchFamily="34" charset="-122"/>
                <a:cs typeface="微软雅黑" pitchFamily="34" charset="-120"/>
              </a:rPr>
              <a:t>、以工农</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联盟为基础的人民共和国</a:t>
            </a:r>
            <a:r>
              <a:rPr lang="en-US" altLang="zh-CN" sz="2000" b="0" i="0" dirty="0">
                <a:solidFill>
                  <a:srgbClr val="000000"/>
                </a:solidFill>
                <a:latin typeface="微软雅黑" pitchFamily="34" charset="0"/>
                <a:ea typeface="微软雅黑" pitchFamily="34" charset="-122"/>
                <a:cs typeface="微软雅黑" pitchFamily="34" charset="-120"/>
              </a:rPr>
              <a:t>，经过新民主主义走向社会主义，③排除。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sp>
        <p:nvSpPr>
          <p:cNvPr id="2" name="QO_5_BD.25_1#784588cd3?pid=1146d5e95&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dirty="0">
                <a:solidFill>
                  <a:srgbClr val="000000"/>
                </a:solidFill>
                <a:latin typeface="仿宋" pitchFamily="34" charset="0"/>
                <a:ea typeface="仿宋" pitchFamily="34" charset="-122"/>
                <a:cs typeface="仿宋" pitchFamily="34" charset="-120"/>
              </a:rPr>
              <a:t>[陕西安康高新中学2024高一月考]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阅读材料，完成下列要求。（9分）</a:t>
            </a:r>
            <a:endParaRPr lang="en-US" altLang="zh-CN" sz="2000" dirty="0"/>
          </a:p>
          <a:p>
            <a:pPr latinLnBrk="1">
              <a:lnSpc>
                <a:spcPts val="3700"/>
              </a:lnSpc>
            </a:pPr>
            <a:r>
              <a:rPr lang="en-US" altLang="zh-CN" sz="2000" b="0" i="0">
                <a:solidFill>
                  <a:srgbClr val="000000"/>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1949</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微软雅黑" pitchFamily="34" charset="0"/>
                <a:ea typeface="微软雅黑" pitchFamily="34" charset="-122"/>
                <a:cs typeface="微软雅黑" pitchFamily="34" charset="-120"/>
              </a:rPr>
              <a:t>10</a:t>
            </a:r>
            <a:r>
              <a:rPr lang="en-US" altLang="zh-CN" sz="2000" b="0" i="0" dirty="0">
                <a:solidFill>
                  <a:srgbClr val="000000"/>
                </a:solidFill>
                <a:latin typeface="微软雅黑" pitchFamily="34" charset="0"/>
                <a:ea typeface="楷体" pitchFamily="34" charset="-122"/>
                <a:cs typeface="微软雅黑" pitchFamily="34" charset="-120"/>
              </a:rPr>
              <a:t>月</a:t>
            </a: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微软雅黑" pitchFamily="34" charset="0"/>
                <a:ea typeface="楷体" pitchFamily="34" charset="-122"/>
                <a:cs typeface="微软雅黑" pitchFamily="34" charset="-120"/>
              </a:rPr>
              <a:t>日</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有着</a:t>
            </a:r>
            <a:r>
              <a:rPr lang="en-US" altLang="zh-CN" sz="2000" b="0" i="0" dirty="0">
                <a:solidFill>
                  <a:srgbClr val="000000"/>
                </a:solidFill>
                <a:latin typeface="微软雅黑" pitchFamily="34" charset="0"/>
                <a:ea typeface="微软雅黑" pitchFamily="34" charset="-122"/>
                <a:cs typeface="微软雅黑" pitchFamily="34" charset="-120"/>
              </a:rPr>
              <a:t>5000</a:t>
            </a:r>
            <a:r>
              <a:rPr lang="en-US" altLang="zh-CN" sz="2000" b="0" i="0" dirty="0">
                <a:solidFill>
                  <a:srgbClr val="000000"/>
                </a:solidFill>
                <a:latin typeface="微软雅黑" pitchFamily="34" charset="0"/>
                <a:ea typeface="楷体" pitchFamily="34" charset="-122"/>
                <a:cs typeface="微软雅黑" pitchFamily="34" charset="-120"/>
              </a:rPr>
              <a:t>多年文明史</a:t>
            </a:r>
            <a:r>
              <a:rPr lang="en-US" altLang="zh-CN" sz="2000" b="0" i="0" dirty="0">
                <a:solidFill>
                  <a:srgbClr val="000000"/>
                </a:solidFill>
                <a:latin typeface="微软雅黑" pitchFamily="34" charset="0"/>
                <a:ea typeface="微软雅黑" pitchFamily="34" charset="-122"/>
                <a:cs typeface="微软雅黑" pitchFamily="34" charset="-120"/>
              </a:rPr>
              <a:t>、100</a:t>
            </a:r>
            <a:r>
              <a:rPr lang="en-US" altLang="zh-CN" sz="2000" b="0" i="0" dirty="0">
                <a:solidFill>
                  <a:srgbClr val="000000"/>
                </a:solidFill>
                <a:latin typeface="微软雅黑" pitchFamily="34" charset="0"/>
                <a:ea typeface="楷体" pitchFamily="34" charset="-122"/>
                <a:cs typeface="微软雅黑" pitchFamily="34" charset="-120"/>
              </a:rPr>
              <a:t>多年屈辱史的旧中国</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开天辟地建立了第一个</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由人民当家作主的国家</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中华人民共和国</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令人感到新奇的是</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在开国大典上鸣响的礼炮</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打</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破了最高庆典只鸣放</a:t>
            </a:r>
            <a:r>
              <a:rPr lang="en-US" altLang="zh-CN" sz="2000" b="0" i="0" dirty="0">
                <a:solidFill>
                  <a:srgbClr val="000000"/>
                </a:solidFill>
                <a:latin typeface="微软雅黑" pitchFamily="34" charset="0"/>
                <a:ea typeface="微软雅黑" pitchFamily="34" charset="-122"/>
                <a:cs typeface="微软雅黑" pitchFamily="34" charset="-120"/>
              </a:rPr>
              <a:t>21</a:t>
            </a:r>
            <a:r>
              <a:rPr lang="en-US" altLang="zh-CN" sz="2000" b="0" i="0" dirty="0">
                <a:solidFill>
                  <a:srgbClr val="000000"/>
                </a:solidFill>
                <a:latin typeface="微软雅黑" pitchFamily="34" charset="0"/>
                <a:ea typeface="楷体" pitchFamily="34" charset="-122"/>
                <a:cs typeface="微软雅黑" pitchFamily="34" charset="-120"/>
              </a:rPr>
              <a:t>响的国际惯例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足足鸣放了</a:t>
            </a:r>
            <a:r>
              <a:rPr lang="en-US" altLang="zh-CN" sz="2000" b="0" i="0" dirty="0">
                <a:solidFill>
                  <a:srgbClr val="000000"/>
                </a:solidFill>
                <a:latin typeface="微软雅黑" pitchFamily="34" charset="0"/>
                <a:ea typeface="微软雅黑" pitchFamily="34" charset="-122"/>
                <a:cs typeface="微软雅黑" pitchFamily="34" charset="-120"/>
              </a:rPr>
              <a:t>28</a:t>
            </a:r>
            <a:r>
              <a:rPr lang="en-US" altLang="zh-CN" sz="2000" b="0" i="0" dirty="0">
                <a:solidFill>
                  <a:srgbClr val="000000"/>
                </a:solidFill>
                <a:latin typeface="微软雅黑" pitchFamily="34" charset="0"/>
                <a:ea typeface="楷体" pitchFamily="34" charset="-122"/>
                <a:cs typeface="微软雅黑" pitchFamily="34" charset="-120"/>
              </a:rPr>
              <a:t>响</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它向世人表明了这个新生共和国与一</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个政党</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中国共产党密不可分的关系</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正是</a:t>
            </a:r>
            <a:r>
              <a:rPr lang="en-US" altLang="zh-CN" sz="2000" b="0" i="0" dirty="0">
                <a:solidFill>
                  <a:srgbClr val="000000"/>
                </a:solidFill>
                <a:latin typeface="微软雅黑" pitchFamily="34" charset="0"/>
                <a:ea typeface="微软雅黑" pitchFamily="34" charset="-122"/>
                <a:cs typeface="微软雅黑" pitchFamily="34" charset="-120"/>
              </a:rPr>
              <a:t>1921</a:t>
            </a:r>
            <a:r>
              <a:rPr lang="en-US" altLang="zh-CN" sz="2000" b="0" i="0" dirty="0">
                <a:solidFill>
                  <a:srgbClr val="000000"/>
                </a:solidFill>
                <a:latin typeface="微软雅黑" pitchFamily="34" charset="0"/>
                <a:ea typeface="楷体" pitchFamily="34" charset="-122"/>
                <a:cs typeface="微软雅黑" pitchFamily="34" charset="-120"/>
              </a:rPr>
              <a:t>年成立的中国共产党</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把一个积贫积弱的中国</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带上了独立自主</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日趋富强的康庄大道</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结合材料</a:t>
            </a:r>
            <a:r>
              <a:rPr lang="en-US" altLang="zh-CN" sz="2000" b="0" i="0" dirty="0">
                <a:solidFill>
                  <a:srgbClr val="000000"/>
                </a:solidFill>
                <a:latin typeface="微软雅黑" pitchFamily="34" charset="0"/>
                <a:ea typeface="微软雅黑" pitchFamily="34" charset="-122"/>
                <a:cs typeface="微软雅黑" pitchFamily="34" charset="-120"/>
              </a:rPr>
              <a:t>，运用“历史和人民的选择”的有关知识，对“没有共产党就没有新中国”加以说明。</a:t>
            </a:r>
            <a:endParaRPr lang="en-US" altLang="zh-CN" sz="2000" dirty="0"/>
          </a:p>
        </p:txBody>
      </p:sp>
    </p:spTree>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sp>
        <p:nvSpPr>
          <p:cNvPr id="2" name="QO_5_AN.26_1#784588cd3?vop=1&amp;pid=1146d5e95&amp;color=0,0,0&amp;vtp=1&amp;bt=1&amp;bbb=1&amp;hb=1"/>
          <p:cNvSpPr/>
          <p:nvPr/>
        </p:nvSpPr>
        <p:spPr>
          <a:xfrm>
            <a:off x="722376" y="972000"/>
            <a:ext cx="10753344" cy="22278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①中国共产党一经诞生，就把为中国人民谋幸福</a:t>
            </a:r>
            <a:r>
              <a:rPr lang="en-US" altLang="zh-CN" sz="2000" b="1" i="0">
                <a:solidFill>
                  <a:srgbClr val="00B050"/>
                </a:solidFill>
                <a:latin typeface="微软雅黑" pitchFamily="34" charset="0"/>
                <a:ea typeface="微软雅黑" pitchFamily="34" charset="-122"/>
                <a:cs typeface="微软雅黑" pitchFamily="34" charset="-120"/>
              </a:rPr>
              <a:t>、为中华民族谋复兴确立为自己的初心使</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命</a:t>
            </a:r>
            <a:r>
              <a:rPr lang="en-US" altLang="zh-CN" sz="2000" b="1" i="0" dirty="0">
                <a:solidFill>
                  <a:srgbClr val="00B050"/>
                </a:solidFill>
                <a:latin typeface="微软雅黑" pitchFamily="34" charset="0"/>
                <a:ea typeface="微软雅黑" pitchFamily="34" charset="-122"/>
                <a:cs typeface="微软雅黑" pitchFamily="34" charset="-120"/>
              </a:rPr>
              <a:t>。从此，中国人民在斗争中有了主心骨，看到了解决中国问题的出路和希望。（3分）</a:t>
            </a:r>
            <a:r>
              <a:rPr lang="en-US" altLang="zh-CN" sz="2000" b="1" i="0">
                <a:solidFill>
                  <a:srgbClr val="00B050"/>
                </a:solidFill>
                <a:latin typeface="微软雅黑" pitchFamily="34" charset="0"/>
                <a:ea typeface="微软雅黑" pitchFamily="34" charset="-122"/>
                <a:cs typeface="微软雅黑" pitchFamily="34" charset="-120"/>
              </a:rPr>
              <a:t>②中国</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共产党成立后</a:t>
            </a:r>
            <a:r>
              <a:rPr lang="en-US" altLang="zh-CN" sz="2000" b="1" i="0" dirty="0">
                <a:solidFill>
                  <a:srgbClr val="00B050"/>
                </a:solidFill>
                <a:latin typeface="微软雅黑" pitchFamily="34" charset="0"/>
                <a:ea typeface="微软雅黑" pitchFamily="34" charset="-122"/>
                <a:cs typeface="微软雅黑" pitchFamily="34" charset="-120"/>
              </a:rPr>
              <a:t>，带领中国人民推翻了“三座大山”,取得了新民主主义革命的伟大胜利</a:t>
            </a:r>
            <a:r>
              <a:rPr lang="en-US" altLang="zh-CN" sz="2000" b="1" i="0">
                <a:solidFill>
                  <a:srgbClr val="00B050"/>
                </a:solidFill>
                <a:latin typeface="微软雅黑" pitchFamily="34" charset="0"/>
                <a:ea typeface="微软雅黑" pitchFamily="34" charset="-122"/>
                <a:cs typeface="微软雅黑" pitchFamily="34" charset="-120"/>
              </a:rPr>
              <a:t>，建立了中</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华人民共和国</a:t>
            </a:r>
            <a:r>
              <a:rPr lang="en-US" altLang="zh-CN" sz="2000" b="1" i="0" dirty="0">
                <a:solidFill>
                  <a:srgbClr val="00B050"/>
                </a:solidFill>
                <a:latin typeface="微软雅黑" pitchFamily="34" charset="0"/>
                <a:ea typeface="微软雅黑" pitchFamily="34" charset="-122"/>
                <a:cs typeface="微软雅黑" pitchFamily="34" charset="-120"/>
              </a:rPr>
              <a:t>。（3分）③没有共产党就没有新中国，</a:t>
            </a:r>
            <a:r>
              <a:rPr lang="en-US" altLang="zh-CN" sz="2000" b="1" i="0">
                <a:solidFill>
                  <a:srgbClr val="00B050"/>
                </a:solidFill>
                <a:latin typeface="微软雅黑" pitchFamily="34" charset="0"/>
                <a:ea typeface="微软雅黑" pitchFamily="34" charset="-122"/>
                <a:cs typeface="微软雅黑" pitchFamily="34" charset="-120"/>
              </a:rPr>
              <a:t>是近代以来中国人民斗争经验的历史总结，</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是中国人民在长期探索</a:t>
            </a:r>
            <a:r>
              <a:rPr lang="en-US" altLang="zh-CN" sz="2000" b="1" i="0" dirty="0">
                <a:solidFill>
                  <a:srgbClr val="00B050"/>
                </a:solidFill>
                <a:latin typeface="微软雅黑" pitchFamily="34" charset="0"/>
                <a:ea typeface="微软雅黑" pitchFamily="34" charset="-122"/>
                <a:cs typeface="微软雅黑" pitchFamily="34" charset="-120"/>
              </a:rPr>
              <a:t>、艰苦奋斗的基础上共同确认的历史真理。（3分）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p:sp>
        <p:nvSpPr>
          <p:cNvPr id="2" name="QO_5_AS.27_1#784588cd3?vop=1&amp;pid=1146d5e95&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本题考查历史和人民的选择。关键信息①：有着5000多年文明史、</a:t>
            </a:r>
            <a:r>
              <a:rPr lang="en-US" altLang="zh-CN" sz="2000" b="0" i="0">
                <a:solidFill>
                  <a:srgbClr val="000000"/>
                </a:solidFill>
                <a:latin typeface="微软雅黑" pitchFamily="34" charset="0"/>
                <a:ea typeface="微软雅黑" pitchFamily="34" charset="-122"/>
                <a:cs typeface="微软雅黑" pitchFamily="34" charset="-120"/>
              </a:rPr>
              <a:t>100多年屈辱史的旧中</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国</a:t>
            </a:r>
            <a:r>
              <a:rPr lang="en-US" altLang="zh-CN" sz="2000" b="0" i="0" dirty="0">
                <a:solidFill>
                  <a:srgbClr val="000000"/>
                </a:solidFill>
                <a:latin typeface="微软雅黑" pitchFamily="34" charset="0"/>
                <a:ea typeface="微软雅黑" pitchFamily="34" charset="-122"/>
                <a:cs typeface="微软雅黑" pitchFamily="34" charset="-120"/>
              </a:rPr>
              <a:t>，开天辟地建立了第一个由人民当家作主的国家→中国共产党的初心使命</a:t>
            </a:r>
            <a:r>
              <a:rPr lang="en-US" altLang="zh-CN" sz="2000" b="0" i="0">
                <a:solidFill>
                  <a:srgbClr val="000000"/>
                </a:solidFill>
                <a:latin typeface="微软雅黑" pitchFamily="34" charset="0"/>
                <a:ea typeface="微软雅黑" pitchFamily="34" charset="-122"/>
                <a:cs typeface="微软雅黑" pitchFamily="34" charset="-120"/>
              </a:rPr>
              <a:t>、中国共产党带领中</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国人民建立了中华人民共和国</a:t>
            </a:r>
            <a:r>
              <a:rPr lang="en-US" altLang="zh-CN" sz="2000" b="0" i="0" dirty="0">
                <a:solidFill>
                  <a:srgbClr val="000000"/>
                </a:solidFill>
                <a:latin typeface="微软雅黑" pitchFamily="34" charset="0"/>
                <a:ea typeface="微软雅黑" pitchFamily="34" charset="-122"/>
                <a:cs typeface="微软雅黑" pitchFamily="34" charset="-120"/>
              </a:rPr>
              <a:t>。关键信息②：把一个积贫积弱的中国带上了独立自主</a:t>
            </a:r>
            <a:r>
              <a:rPr lang="en-US" altLang="zh-CN" sz="2000" b="0" i="0">
                <a:solidFill>
                  <a:srgbClr val="000000"/>
                </a:solidFill>
                <a:latin typeface="微软雅黑" pitchFamily="34" charset="0"/>
                <a:ea typeface="微软雅黑" pitchFamily="34" charset="-122"/>
                <a:cs typeface="微软雅黑" pitchFamily="34" charset="-120"/>
              </a:rPr>
              <a:t>、日趋富强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的康庄大道</a:t>
            </a:r>
            <a:r>
              <a:rPr lang="en-US" altLang="zh-CN" sz="2000" b="0" i="0" dirty="0">
                <a:solidFill>
                  <a:srgbClr val="000000"/>
                </a:solidFill>
                <a:latin typeface="微软雅黑" pitchFamily="34" charset="0"/>
                <a:ea typeface="微软雅黑" pitchFamily="34" charset="-122"/>
                <a:cs typeface="微软雅黑" pitchFamily="34" charset="-120"/>
              </a:rPr>
              <a:t>→没有共产党就没有新中国，是中国人民在长期探索</a:t>
            </a:r>
            <a:r>
              <a:rPr lang="en-US" altLang="zh-CN" sz="2000" b="0" i="0">
                <a:solidFill>
                  <a:srgbClr val="000000"/>
                </a:solidFill>
                <a:latin typeface="微软雅黑" pitchFamily="34" charset="0"/>
                <a:ea typeface="微软雅黑" pitchFamily="34" charset="-122"/>
                <a:cs typeface="微软雅黑" pitchFamily="34" charset="-120"/>
              </a:rPr>
              <a:t>、艰苦奋斗的基础上共同确认的</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历史真理</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sp>
        <p:nvSpPr>
          <p:cNvPr id="2" name="C_4#dd48c3fb4.fixed?pid=566b09e24&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2</a:t>
            </a:r>
            <a:endParaRPr lang="en-US" altLang="zh-CN" sz="7200" dirty="0"/>
          </a:p>
        </p:txBody>
      </p:sp>
      <p:sp>
        <p:nvSpPr>
          <p:cNvPr id="3" name="C_4#dd48c3fb4.fixed?pid=566b09e24&amp;color=255,255,255&amp;vtp=1&amp;bbb=1&amp;hb=1"/>
          <p:cNvSpPr/>
          <p:nvPr/>
        </p:nvSpPr>
        <p:spPr>
          <a:xfrm>
            <a:off x="155448" y="3493008"/>
            <a:ext cx="11878056" cy="1341120"/>
          </a:xfrm>
          <a:prstGeom prst="rect">
            <a:avLst/>
          </a:prstGeom>
          <a:noFill/>
          <a:ln/>
        </p:spPr>
        <p:txBody>
          <a:bodyPr wrap="none" lIns="0" tIns="0" rIns="0" bIns="0" rtlCol="0" anchor="t"/>
          <a:lstStyle/>
          <a:p>
            <a:pPr algn="ctr" latinLnBrk="1">
              <a:lnSpc>
                <a:spcPts val="5300"/>
              </a:lnSpc>
            </a:pPr>
            <a:r>
              <a:rPr lang="en-US" altLang="zh-CN" sz="4400" b="1" i="0" dirty="0">
                <a:solidFill>
                  <a:srgbClr val="FFFFFF"/>
                </a:solidFill>
                <a:latin typeface="SimHei" pitchFamily="34" charset="0"/>
                <a:ea typeface="SimHei" pitchFamily="34" charset="-122"/>
                <a:cs typeface="SimHei" pitchFamily="34" charset="-120"/>
              </a:rPr>
              <a:t>第二框</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中国共产党领导人民站起来、</a:t>
            </a:r>
            <a:r>
              <a:rPr lang="en-US" altLang="zh-CN" sz="4400" b="1" i="0">
                <a:solidFill>
                  <a:srgbClr val="FFFFFF"/>
                </a:solidFill>
                <a:latin typeface="SimHei" pitchFamily="34" charset="0"/>
                <a:ea typeface="SimHei" pitchFamily="34" charset="-122"/>
                <a:cs typeface="SimHei" pitchFamily="34" charset="-120"/>
              </a:rPr>
              <a:t>富起来、</a:t>
            </a:r>
          </a:p>
          <a:p>
            <a:pPr algn="ctr" latinLnBrk="1">
              <a:lnSpc>
                <a:spcPts val="5400"/>
              </a:lnSpc>
            </a:pPr>
            <a:r>
              <a:rPr lang="en-US" altLang="zh-CN" sz="4400" b="1" i="0">
                <a:solidFill>
                  <a:srgbClr val="FFFFFF"/>
                </a:solidFill>
                <a:latin typeface="SimHei" pitchFamily="34" charset="0"/>
                <a:ea typeface="SimHei" pitchFamily="34" charset="-122"/>
                <a:cs typeface="SimHei" pitchFamily="34" charset="-120"/>
              </a:rPr>
              <a:t>强起来</a:t>
            </a:r>
            <a:endParaRPr lang="en-US" altLang="zh-CN" sz="4400" dirty="0"/>
          </a:p>
        </p:txBody>
      </p:sp>
      <p:pic>
        <p:nvPicPr>
          <p:cNvPr id="4" name="C_4#dd48c3fb4.fixed?pid=566b09e24&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dd48c3fb4.fixed?pid=566b09e24&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刷基础</a:t>
            </a:r>
            <a:endParaRPr lang="en-US" altLang="zh-CN" sz="2800" dirty="0"/>
          </a:p>
        </p:txBody>
      </p:sp>
    </p:spTree>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pic>
        <p:nvPicPr>
          <p:cNvPr id="2" name="QC_6_BD.28_1#1cae03503?htil=1&amp;pid=401fe1930&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722758" y="1054295"/>
            <a:ext cx="2697480" cy="170992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6_BD.28_2#1cae03503?htil=1&amp;pid=401fe1930&amp;color=0,0,0&amp;vtp=1&amp;bt=1&amp;bbb=1&amp;hb=1&amp;hs=1"/>
          <p:cNvSpPr/>
          <p:nvPr/>
        </p:nvSpPr>
        <p:spPr>
          <a:xfrm>
            <a:off x="722376" y="972000"/>
            <a:ext cx="7918704" cy="22147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[河南周口2025月考]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某电视剧讲述了在社会主义建设的探索时期，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新中国第一代机车工作者响应党和国家的号召，自主研发升级电力机车</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核心技术的故事</a:t>
            </a:r>
            <a:r>
              <a:rPr lang="en-US" altLang="zh-CN" sz="2000" b="0" i="0" dirty="0">
                <a:solidFill>
                  <a:srgbClr val="000000"/>
                </a:solidFill>
                <a:latin typeface="微软雅黑" pitchFamily="34" charset="0"/>
                <a:ea typeface="微软雅黑" pitchFamily="34" charset="-122"/>
                <a:cs typeface="微软雅黑" pitchFamily="34" charset="-120"/>
              </a:rPr>
              <a:t>。在那个火红的年代，许多工业企业，如汽车厂</a:t>
            </a:r>
            <a:r>
              <a:rPr lang="en-US" altLang="zh-CN" sz="2000" b="0" i="0">
                <a:solidFill>
                  <a:srgbClr val="000000"/>
                </a:solidFill>
                <a:latin typeface="微软雅黑" pitchFamily="34" charset="0"/>
                <a:ea typeface="微软雅黑" pitchFamily="34" charset="-122"/>
                <a:cs typeface="微软雅黑" pitchFamily="34" charset="-120"/>
              </a:rPr>
              <a:t>、飞机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制造厂</a:t>
            </a:r>
            <a:r>
              <a:rPr lang="en-US" altLang="zh-CN" sz="2000" b="0" i="0" dirty="0">
                <a:solidFill>
                  <a:srgbClr val="000000"/>
                </a:solidFill>
                <a:latin typeface="微软雅黑" pitchFamily="34" charset="0"/>
                <a:ea typeface="微软雅黑" pitchFamily="34" charset="-122"/>
                <a:cs typeface="微软雅黑" pitchFamily="34" charset="-120"/>
              </a:rPr>
              <a:t>、大型发电设备生产厂像雨后春笋般涌现</a:t>
            </a:r>
            <a:r>
              <a:rPr lang="en-US" altLang="zh-CN" sz="2000" b="0" i="0">
                <a:solidFill>
                  <a:srgbClr val="000000"/>
                </a:solidFill>
                <a:latin typeface="微软雅黑" pitchFamily="34" charset="0"/>
                <a:ea typeface="微软雅黑" pitchFamily="34" charset="-122"/>
                <a:cs typeface="微软雅黑" pitchFamily="34" charset="-120"/>
              </a:rPr>
              <a:t>，共和国几乎每一天都</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在发生改变</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这说明(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4" name="QC_6_AN.29_1#1cae03503.bracket?pid=401fe1930&amp;color=0,0,0&amp;vpa=9&amp;vtp=1"/>
          <p:cNvSpPr/>
          <p:nvPr/>
        </p:nvSpPr>
        <p:spPr>
          <a:xfrm>
            <a:off x="3195701" y="27817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5" name="QC_6_BD.28_3#1cae03503?pid=401fe1930&amp;color=0,0,0&amp;vtp=1&amp;bbb=1&amp;hs=1"/>
          <p:cNvSpPr/>
          <p:nvPr/>
        </p:nvSpPr>
        <p:spPr>
          <a:xfrm>
            <a:off x="722376" y="32484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①只有中国共产党才能领导中国人民“强起来”，实现全面建成小康社会的目标</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把马列主义基本原理和中国实际进行“第一次结合”的道路是正确的</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只有社会主义才能救中国，只有坚持党的领导才能更好地建设社会主义</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社会主义制度确立后，我国建立起独立的比较完整的工业体系</a:t>
            </a:r>
            <a:endParaRPr lang="en-US" altLang="zh-CN" sz="2000" dirty="0"/>
          </a:p>
        </p:txBody>
      </p:sp>
      <p:sp>
        <p:nvSpPr>
          <p:cNvPr id="6" name="QC_6_BD.28_4#1cae03503.choices?pid=401fe1930&amp;color=0,0,0&amp;vtp=1&amp;bbb=1"/>
          <p:cNvSpPr/>
          <p:nvPr/>
        </p:nvSpPr>
        <p:spPr>
          <a:xfrm>
            <a:off x="722376" y="50843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p:sp>
        <p:nvSpPr>
          <p:cNvPr id="2" name="QC_6_AS.30_1#1cae03503?vop=1&amp;pid=401fe1930&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本题考查社会主义建设初步实践中取得的成就</a:t>
            </a:r>
            <a:r>
              <a:rPr lang="en-US" altLang="zh-CN" sz="2000" b="0" i="0">
                <a:solidFill>
                  <a:srgbClr val="000000"/>
                </a:solidFill>
                <a:latin typeface="微软雅黑" pitchFamily="34" charset="0"/>
                <a:ea typeface="微软雅黑" pitchFamily="34" charset="-122"/>
                <a:cs typeface="微软雅黑" pitchFamily="34" charset="-120"/>
              </a:rPr>
              <a:t>。社会主义建设的探索时期我国取得重大成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就</a:t>
            </a:r>
            <a:r>
              <a:rPr lang="en-US" altLang="zh-CN" sz="2000" b="0" i="0" dirty="0">
                <a:solidFill>
                  <a:srgbClr val="000000"/>
                </a:solidFill>
                <a:latin typeface="微软雅黑" pitchFamily="34" charset="0"/>
                <a:ea typeface="微软雅黑" pitchFamily="34" charset="-122"/>
                <a:cs typeface="微软雅黑" pitchFamily="34" charset="-120"/>
              </a:rPr>
              <a:t>，说明只有社会主义才能救中国，只有坚持党的领导才能更好地建设社会主义</a:t>
            </a:r>
            <a:r>
              <a:rPr lang="en-US" altLang="zh-CN" sz="2000" b="0" i="0">
                <a:solidFill>
                  <a:srgbClr val="000000"/>
                </a:solidFill>
                <a:latin typeface="微软雅黑" pitchFamily="34" charset="0"/>
                <a:ea typeface="微软雅黑" pitchFamily="34" charset="-122"/>
                <a:cs typeface="微软雅黑" pitchFamily="34" charset="-120"/>
              </a:rPr>
              <a:t>，许多工业企业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不断涌现</a:t>
            </a:r>
            <a:r>
              <a:rPr lang="en-US" altLang="zh-CN" sz="2000" b="0" i="0" dirty="0">
                <a:solidFill>
                  <a:srgbClr val="000000"/>
                </a:solidFill>
                <a:latin typeface="微软雅黑" pitchFamily="34" charset="0"/>
                <a:ea typeface="微软雅黑" pitchFamily="34" charset="-122"/>
                <a:cs typeface="微软雅黑" pitchFamily="34" charset="-120"/>
              </a:rPr>
              <a:t>，也说明社会主义制度确立后，我国建立起独立的比较完整的工业体系，③④正确</a:t>
            </a:r>
            <a:r>
              <a:rPr lang="en-US" altLang="zh-CN" sz="2000" b="0" i="0">
                <a:solidFill>
                  <a:srgbClr val="000000"/>
                </a:solidFill>
                <a:latin typeface="微软雅黑" pitchFamily="34" charset="0"/>
                <a:ea typeface="微软雅黑" pitchFamily="34" charset="-122"/>
                <a:cs typeface="微软雅黑" pitchFamily="34" charset="-120"/>
              </a:rPr>
              <a:t>；进</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入新时代</a:t>
            </a:r>
            <a:r>
              <a:rPr lang="en-US" altLang="zh-CN" sz="2000" b="0" i="0" dirty="0">
                <a:solidFill>
                  <a:srgbClr val="000000"/>
                </a:solidFill>
                <a:latin typeface="微软雅黑" pitchFamily="34" charset="0"/>
                <a:ea typeface="微软雅黑" pitchFamily="34" charset="-122"/>
                <a:cs typeface="微软雅黑" pitchFamily="34" charset="-120"/>
              </a:rPr>
              <a:t>，中华民族迎来了从站起来、富起来到强起来的伟大飞跃</a:t>
            </a:r>
            <a:r>
              <a:rPr lang="en-US" altLang="zh-CN" sz="2000" b="0" i="0">
                <a:solidFill>
                  <a:srgbClr val="000000"/>
                </a:solidFill>
                <a:latin typeface="微软雅黑" pitchFamily="34" charset="0"/>
                <a:ea typeface="微软雅黑" pitchFamily="34" charset="-122"/>
                <a:cs typeface="微软雅黑" pitchFamily="34" charset="-120"/>
              </a:rPr>
              <a:t>，但在社会主义建设的探索时</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期还没有实现</a:t>
            </a:r>
            <a:r>
              <a:rPr lang="en-US" altLang="zh-CN" sz="2000" b="0" i="0" dirty="0">
                <a:solidFill>
                  <a:srgbClr val="000000"/>
                </a:solidFill>
                <a:latin typeface="微软雅黑" pitchFamily="34" charset="0"/>
                <a:ea typeface="微软雅黑" pitchFamily="34" charset="-122"/>
                <a:cs typeface="微软雅黑" pitchFamily="34" charset="-120"/>
              </a:rPr>
              <a:t>“强起来”，且2020年我国才实现全面建成小康社会的目标，①排除</a:t>
            </a:r>
            <a:r>
              <a:rPr lang="en-US" altLang="zh-CN" sz="2000" b="0" i="0">
                <a:solidFill>
                  <a:srgbClr val="000000"/>
                </a:solidFill>
                <a:latin typeface="微软雅黑" pitchFamily="34" charset="0"/>
                <a:ea typeface="微软雅黑" pitchFamily="34" charset="-122"/>
                <a:cs typeface="微软雅黑" pitchFamily="34" charset="-120"/>
              </a:rPr>
              <a:t>；把马列主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义基本原理和中国实际进行</a:t>
            </a:r>
            <a:r>
              <a:rPr lang="en-US" altLang="zh-CN" sz="2000" b="0" i="0" dirty="0">
                <a:solidFill>
                  <a:srgbClr val="000000"/>
                </a:solidFill>
                <a:latin typeface="微软雅黑" pitchFamily="34" charset="0"/>
                <a:ea typeface="微软雅黑" pitchFamily="34" charset="-122"/>
                <a:cs typeface="微软雅黑" pitchFamily="34" charset="-120"/>
              </a:rPr>
              <a:t>“第一次结合”发生在新民主主义革命时期</a:t>
            </a:r>
            <a:r>
              <a:rPr lang="en-US" altLang="zh-CN" sz="2000" b="0" i="0">
                <a:solidFill>
                  <a:srgbClr val="000000"/>
                </a:solidFill>
                <a:latin typeface="微软雅黑" pitchFamily="34" charset="0"/>
                <a:ea typeface="微软雅黑" pitchFamily="34" charset="-122"/>
                <a:cs typeface="微软雅黑" pitchFamily="34" charset="-120"/>
              </a:rPr>
              <a:t>，而题干反映的是社会主</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义建设的探索时期</a:t>
            </a:r>
            <a:r>
              <a:rPr lang="en-US" altLang="zh-CN" sz="2000" b="0" i="0" dirty="0">
                <a:solidFill>
                  <a:srgbClr val="000000"/>
                </a:solidFill>
                <a:latin typeface="微软雅黑" pitchFamily="34" charset="0"/>
                <a:ea typeface="微软雅黑" pitchFamily="34" charset="-122"/>
                <a:cs typeface="微软雅黑" pitchFamily="34" charset="-120"/>
              </a:rPr>
              <a:t>，②不符合题意。</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p:sp>
        <p:nvSpPr>
          <p:cNvPr id="2" name="QC_6_BD.31_1#b5005c753?pid=40c91a9c0&amp;color=0,0,0&amp;vtp=1&amp;bt=1&amp;bbb=1&amp;hb=1"/>
          <p:cNvSpPr/>
          <p:nvPr/>
        </p:nvSpPr>
        <p:spPr>
          <a:xfrm>
            <a:off x="722376" y="972000"/>
            <a:ext cx="10753344" cy="811784"/>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[湖南娄底部分学校2025段考·改编]</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下表为1978年和2024年中国国内生产总值</a:t>
            </a:r>
            <a:r>
              <a:rPr lang="en-US" altLang="zh-CN" sz="2000" b="0" i="0">
                <a:solidFill>
                  <a:srgbClr val="000000"/>
                </a:solidFill>
                <a:latin typeface="微软雅黑" pitchFamily="34" charset="0"/>
                <a:ea typeface="微软雅黑" pitchFamily="34" charset="-122"/>
                <a:cs typeface="微软雅黑" pitchFamily="34" charset="-120"/>
              </a:rPr>
              <a:t>、人均国内生</a:t>
            </a:r>
          </a:p>
          <a:p>
            <a:pPr latinLnBrk="1">
              <a:lnSpc>
                <a:spcPts val="3300"/>
              </a:lnSpc>
            </a:pPr>
            <a:r>
              <a:rPr lang="en-US" altLang="zh-CN" sz="2000" b="0" i="0">
                <a:solidFill>
                  <a:srgbClr val="000000"/>
                </a:solidFill>
                <a:latin typeface="微软雅黑" pitchFamily="34" charset="0"/>
                <a:ea typeface="微软雅黑" pitchFamily="34" charset="-122"/>
                <a:cs typeface="微软雅黑" pitchFamily="34" charset="-120"/>
              </a:rPr>
              <a:t>产总值和全国居民人均可支配收入对比</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graphicFrame>
        <p:nvGraphicFramePr>
          <p:cNvPr id="29" name="QC_6_BD.31_2#b5005c753?colgroup=19,21&amp;pid=40c91a9c0&amp;color=0,0,0&amp;vtp=1&amp;bbb=1"/>
          <p:cNvGraphicFramePr>
            <a:graphicFrameLocks noGrp="1"/>
          </p:cNvGraphicFramePr>
          <p:nvPr>
            <p:extLst>
              <p:ext uri="{D42A27DB-BD31-4B8C-83A1-F6EECF244321}">
                <p14:modId xmlns:p14="http://schemas.microsoft.com/office/powerpoint/2010/main" val="4260759429"/>
              </p:ext>
            </p:extLst>
          </p:nvPr>
        </p:nvGraphicFramePr>
        <p:xfrm>
          <a:off x="722376" y="1907228"/>
          <a:ext cx="10725912" cy="1750695"/>
        </p:xfrm>
        <a:graphic>
          <a:graphicData uri="http://schemas.openxmlformats.org/drawingml/2006/table">
            <a:tbl>
              <a:tblPr/>
              <a:tblGrid>
                <a:gridCol w="5148072">
                  <a:extLst>
                    <a:ext uri="{9D8B030D-6E8A-4147-A177-3AD203B41FA5}">
                      <a16:colId xmlns:a16="http://schemas.microsoft.com/office/drawing/2014/main" val="20000"/>
                    </a:ext>
                  </a:extLst>
                </a:gridCol>
                <a:gridCol w="5577840">
                  <a:extLst>
                    <a:ext uri="{9D8B030D-6E8A-4147-A177-3AD203B41FA5}">
                      <a16:colId xmlns:a16="http://schemas.microsoft.com/office/drawing/2014/main" val="20001"/>
                    </a:ext>
                  </a:extLst>
                </a:gridCol>
              </a:tblGrid>
              <a:tr h="439420">
                <a:tc>
                  <a:txBody>
                    <a:bodyPr/>
                    <a:lstStyle/>
                    <a:p>
                      <a:pPr algn="ctr" latinLnBrk="1" hangingPunct="0">
                        <a:lnSpc>
                          <a:spcPts val="3200"/>
                        </a:lnSpc>
                      </a:pPr>
                      <a:r>
                        <a:rPr lang="en-US" altLang="zh-CN" sz="2000" b="1" i="0">
                          <a:solidFill>
                            <a:srgbClr val="000000"/>
                          </a:solidFill>
                          <a:latin typeface="微软雅黑" pitchFamily="34" charset="0"/>
                          <a:ea typeface="微软雅黑" pitchFamily="34" charset="-122"/>
                          <a:cs typeface="微软雅黑" pitchFamily="34" charset="-120"/>
                        </a:rPr>
                        <a:t>1978年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200"/>
                        </a:lnSpc>
                      </a:pPr>
                      <a:r>
                        <a:rPr lang="en-US" altLang="zh-CN" sz="2000" b="1" i="0">
                          <a:solidFill>
                            <a:srgbClr val="000000"/>
                          </a:solidFill>
                          <a:latin typeface="微软雅黑" pitchFamily="34" charset="0"/>
                          <a:ea typeface="微软雅黑" pitchFamily="34" charset="-122"/>
                          <a:cs typeface="微软雅黑" pitchFamily="34" charset="-120"/>
                        </a:rPr>
                        <a:t>2024年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311275">
                <a:tc>
                  <a:txBody>
                    <a:bodyPr/>
                    <a:lstStyle/>
                    <a:p>
                      <a:pPr algn="l" latinLnBrk="1" hangingPunct="0">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国内生产总值为3679亿元人民币</a:t>
                      </a:r>
                      <a:endParaRPr lang="en-US" altLang="zh-CN" sz="1200" dirty="0"/>
                    </a:p>
                    <a:p>
                      <a:pPr algn="l" latinLnBrk="1" hangingPunct="0">
                        <a:lnSpc>
                          <a:spcPts val="3400"/>
                        </a:lnSpc>
                      </a:pPr>
                      <a:r>
                        <a:rPr lang="en-US" altLang="zh-CN" sz="2000" b="0" i="0">
                          <a:solidFill>
                            <a:srgbClr val="000000"/>
                          </a:solidFill>
                          <a:latin typeface="微软雅黑" pitchFamily="34" charset="0"/>
                          <a:ea typeface="微软雅黑" pitchFamily="34" charset="-122"/>
                          <a:cs typeface="微软雅黑" pitchFamily="34" charset="-120"/>
                        </a:rPr>
                        <a:t>人均国内生产总值为</a:t>
                      </a:r>
                      <a:r>
                        <a:rPr lang="en-US" altLang="zh-CN" sz="2000" b="0" i="0" dirty="0">
                          <a:solidFill>
                            <a:srgbClr val="000000"/>
                          </a:solidFill>
                          <a:latin typeface="微软雅黑" pitchFamily="34" charset="0"/>
                          <a:ea typeface="微软雅黑" pitchFamily="34" charset="-122"/>
                          <a:cs typeface="微软雅黑" pitchFamily="34" charset="-120"/>
                        </a:rPr>
                        <a:t>385元</a:t>
                      </a:r>
                      <a:endParaRPr lang="en-US" altLang="zh-CN" sz="1200" dirty="0"/>
                    </a:p>
                    <a:p>
                      <a:pPr algn="l" latinLnBrk="1" hangingPunct="0">
                        <a:lnSpc>
                          <a:spcPts val="3300"/>
                        </a:lnSpc>
                      </a:pPr>
                      <a:r>
                        <a:rPr lang="en-US" altLang="zh-CN" sz="2000" b="0" i="0">
                          <a:solidFill>
                            <a:srgbClr val="000000"/>
                          </a:solidFill>
                          <a:latin typeface="微软雅黑" pitchFamily="34" charset="0"/>
                          <a:ea typeface="微软雅黑" pitchFamily="34" charset="-122"/>
                          <a:cs typeface="微软雅黑" pitchFamily="34" charset="-120"/>
                        </a:rPr>
                        <a:t>全国居民人均可支配收入</a:t>
                      </a:r>
                      <a:r>
                        <a:rPr lang="en-US" altLang="zh-CN" sz="2000" b="0" i="0" dirty="0">
                          <a:solidFill>
                            <a:srgbClr val="000000"/>
                          </a:solidFill>
                          <a:latin typeface="微软雅黑" pitchFamily="34" charset="0"/>
                          <a:ea typeface="微软雅黑" pitchFamily="34" charset="-122"/>
                          <a:cs typeface="微软雅黑" pitchFamily="34" charset="-120"/>
                        </a:rPr>
                        <a:t>171元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国内生产总值为134.9万亿元</a:t>
                      </a:r>
                      <a:endParaRPr lang="en-US" altLang="zh-CN" sz="1200" dirty="0"/>
                    </a:p>
                    <a:p>
                      <a:pPr algn="l" latinLnBrk="1" hangingPunct="0">
                        <a:lnSpc>
                          <a:spcPts val="3400"/>
                        </a:lnSpc>
                      </a:pPr>
                      <a:r>
                        <a:rPr lang="en-US" altLang="zh-CN" sz="2000" b="0" i="0">
                          <a:solidFill>
                            <a:srgbClr val="000000"/>
                          </a:solidFill>
                          <a:latin typeface="微软雅黑" pitchFamily="34" charset="0"/>
                          <a:ea typeface="微软雅黑" pitchFamily="34" charset="-122"/>
                          <a:cs typeface="微软雅黑" pitchFamily="34" charset="-120"/>
                        </a:rPr>
                        <a:t>人均国内生产总值为</a:t>
                      </a:r>
                      <a:r>
                        <a:rPr lang="en-US" altLang="zh-CN" sz="2000" b="0" i="0" dirty="0">
                          <a:solidFill>
                            <a:srgbClr val="000000"/>
                          </a:solidFill>
                          <a:latin typeface="微软雅黑" pitchFamily="34" charset="0"/>
                          <a:ea typeface="微软雅黑" pitchFamily="34" charset="-122"/>
                          <a:cs typeface="微软雅黑" pitchFamily="34" charset="-120"/>
                        </a:rPr>
                        <a:t>95</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749元</a:t>
                      </a:r>
                      <a:endParaRPr lang="en-US" altLang="zh-CN" sz="1200" dirty="0"/>
                    </a:p>
                    <a:p>
                      <a:pPr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全国居民人均可支配收入</a:t>
                      </a:r>
                      <a:r>
                        <a:rPr lang="en-US" altLang="zh-CN" sz="2000" b="0" i="0" dirty="0">
                          <a:solidFill>
                            <a:srgbClr val="000000"/>
                          </a:solidFill>
                          <a:latin typeface="微软雅黑" pitchFamily="34" charset="0"/>
                          <a:ea typeface="微软雅黑" pitchFamily="34" charset="-122"/>
                          <a:cs typeface="微软雅黑" pitchFamily="34" charset="-120"/>
                        </a:rPr>
                        <a:t>41</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314元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4" name="QC_6_BD.31_3#b5005c753?pid=40c91a9c0&amp;color=0,0,0&amp;vtp=1&amp;bbb=1"/>
          <p:cNvSpPr/>
          <p:nvPr/>
        </p:nvSpPr>
        <p:spPr>
          <a:xfrm>
            <a:off x="722376" y="3786828"/>
            <a:ext cx="10753344" cy="376428"/>
          </a:xfrm>
          <a:prstGeom prst="rect">
            <a:avLst/>
          </a:prstGeom>
          <a:noFill/>
          <a:ln/>
        </p:spPr>
        <p:txBody>
          <a:bodyPr wrap="none" lIns="0" tIns="0" rIns="0" bIns="0" rtlCol="0" anchor="t"/>
          <a:lstStyle/>
          <a:p>
            <a:pPr algn="l" latinLnBrk="1">
              <a:lnSpc>
                <a:spcPts val="3300"/>
              </a:lnSpc>
            </a:pPr>
            <a:r>
              <a:rPr lang="en-US" altLang="zh-CN" sz="2000" b="0" i="0">
                <a:solidFill>
                  <a:srgbClr val="000000"/>
                </a:solidFill>
                <a:latin typeface="微软雅黑" pitchFamily="34" charset="0"/>
                <a:ea typeface="微软雅黑" pitchFamily="34" charset="-122"/>
                <a:cs typeface="微软雅黑" pitchFamily="34" charset="-120"/>
              </a:rPr>
              <a:t>这表明改革开放(</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6_AN.32_1#b5005c753.bracket?pid=40c91a9c0&amp;color=0,0,0&amp;vpa=10&amp;vtp=1"/>
          <p:cNvSpPr/>
          <p:nvPr/>
        </p:nvSpPr>
        <p:spPr>
          <a:xfrm>
            <a:off x="2687701" y="3785685"/>
            <a:ext cx="385763" cy="379984"/>
          </a:xfrm>
          <a:prstGeom prst="rect">
            <a:avLst/>
          </a:prstGeom>
          <a:noFill/>
          <a:ln/>
        </p:spPr>
        <p:txBody>
          <a:bodyPr wrap="none" lIns="0" tIns="0" rIns="0" bIns="0" rtlCol="0" anchor="t"/>
          <a:lstStyle/>
          <a:p>
            <a:pPr algn="ctr" latinLnBrk="1">
              <a:lnSpc>
                <a:spcPts val="33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6" name="QC_6_BD.31_4#b5005c753?pid=40c91a9c0&amp;color=0,0,0&amp;vtp=1&amp;bbb=1"/>
          <p:cNvSpPr/>
          <p:nvPr/>
        </p:nvSpPr>
        <p:spPr>
          <a:xfrm>
            <a:off x="722376" y="4209738"/>
            <a:ext cx="10753344" cy="1675384"/>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①改变了中国社会的基本矛盾</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增强了人民群众的获得感</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显著提高了中国的国际地位</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3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极大地解放和发展了生产力</a:t>
            </a:r>
            <a:endParaRPr lang="en-US" altLang="zh-CN" sz="2000" dirty="0"/>
          </a:p>
        </p:txBody>
      </p:sp>
      <p:sp>
        <p:nvSpPr>
          <p:cNvPr id="7" name="QC_6_BD.31_5#b5005c753.choices?pid=40c91a9c0&amp;color=0,0,0&amp;vtp=1&amp;bbb=1"/>
          <p:cNvSpPr/>
          <p:nvPr/>
        </p:nvSpPr>
        <p:spPr>
          <a:xfrm>
            <a:off x="722376" y="5902394"/>
            <a:ext cx="10753344" cy="376428"/>
          </a:xfrm>
          <a:prstGeom prst="rect">
            <a:avLst/>
          </a:prstGeom>
          <a:noFill/>
          <a:ln/>
        </p:spPr>
        <p:txBody>
          <a:bodyPr wrap="none" lIns="0" tIns="0" rIns="0" bIns="0" rtlCol="0" anchor="t"/>
          <a:lstStyle/>
          <a:p>
            <a:pPr latinLnBrk="1">
              <a:lnSpc>
                <a:spcPts val="33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C_4#ebc5d58d8.fixed?pid=0ec73769d&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1</a:t>
            </a:r>
            <a:endParaRPr lang="en-US" altLang="zh-CN" sz="7200" dirty="0"/>
          </a:p>
        </p:txBody>
      </p:sp>
      <p:sp>
        <p:nvSpPr>
          <p:cNvPr id="3" name="C_4#ebc5d58d8.fixed?pid=0ec73769d&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第一框</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中华人民共和国成立前各种政治力量</a:t>
            </a:r>
            <a:endParaRPr lang="en-US" altLang="zh-CN" sz="4400" dirty="0"/>
          </a:p>
        </p:txBody>
      </p:sp>
      <p:pic>
        <p:nvPicPr>
          <p:cNvPr id="4" name="C_4#ebc5d58d8.fixed?pid=0ec73769d&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ebc5d58d8.fixed?pid=0ec73769d&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刷基础</a:t>
            </a:r>
            <a:endParaRPr lang="en-US" altLang="zh-CN" sz="2800" dirty="0"/>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sp>
        <p:nvSpPr>
          <p:cNvPr id="2" name="QC_6_AS.33_1#b5005c753?vop=1&amp;pid=40c91a9c0&amp;color=0,0,0&amp;vtp=1&amp;bt=1&amp;bbb=1&amp;hb=1"/>
          <p:cNvSpPr/>
          <p:nvPr/>
        </p:nvSpPr>
        <p:spPr>
          <a:xfrm>
            <a:off x="722376" y="972000"/>
            <a:ext cx="10753344" cy="3612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本题考查实行改革开放，走向民富国强。从表格中可以看出</a:t>
            </a:r>
            <a:r>
              <a:rPr lang="en-US" altLang="zh-CN" sz="2000" b="0" i="0">
                <a:solidFill>
                  <a:srgbClr val="000000"/>
                </a:solidFill>
                <a:latin typeface="微软雅黑" pitchFamily="34" charset="0"/>
                <a:ea typeface="微软雅黑" pitchFamily="34" charset="-122"/>
                <a:cs typeface="微软雅黑" pitchFamily="34" charset="-120"/>
              </a:rPr>
              <a:t>，全国居民人均可支配收入从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1978</a:t>
            </a:r>
            <a:r>
              <a:rPr lang="en-US" altLang="zh-CN" sz="2000" b="0" i="0" dirty="0">
                <a:solidFill>
                  <a:srgbClr val="000000"/>
                </a:solidFill>
                <a:latin typeface="微软雅黑" pitchFamily="34" charset="0"/>
                <a:ea typeface="微软雅黑" pitchFamily="34" charset="-122"/>
                <a:cs typeface="微软雅黑" pitchFamily="34" charset="-120"/>
              </a:rPr>
              <a:t>年的171元增加到2024年的41</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314元，这表明人民群众的收入水平有了显著提高</a:t>
            </a:r>
            <a:r>
              <a:rPr lang="en-US" altLang="zh-CN" sz="2000" b="0" i="0">
                <a:solidFill>
                  <a:srgbClr val="000000"/>
                </a:solidFill>
                <a:latin typeface="微软雅黑" pitchFamily="34" charset="0"/>
                <a:ea typeface="微软雅黑" pitchFamily="34" charset="-122"/>
                <a:cs typeface="微软雅黑" pitchFamily="34" charset="-120"/>
              </a:rPr>
              <a:t>，增强了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人民群众的获得感</a:t>
            </a:r>
            <a:r>
              <a:rPr lang="en-US" altLang="zh-CN" sz="2000" b="0" i="0" dirty="0">
                <a:solidFill>
                  <a:srgbClr val="000000"/>
                </a:solidFill>
                <a:latin typeface="微软雅黑" pitchFamily="34" charset="0"/>
                <a:ea typeface="微软雅黑" pitchFamily="34" charset="-122"/>
                <a:cs typeface="微软雅黑" pitchFamily="34" charset="-120"/>
              </a:rPr>
              <a:t>，②入选；从表格中可以看出，从1978年到2024年</a:t>
            </a:r>
            <a:r>
              <a:rPr lang="en-US" altLang="zh-CN" sz="2000" b="0" i="0">
                <a:solidFill>
                  <a:srgbClr val="000000"/>
                </a:solidFill>
                <a:latin typeface="微软雅黑" pitchFamily="34" charset="0"/>
                <a:ea typeface="微软雅黑" pitchFamily="34" charset="-122"/>
                <a:cs typeface="微软雅黑" pitchFamily="34" charset="-120"/>
              </a:rPr>
              <a:t>，中国国内生产总值从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3679</a:t>
            </a:r>
            <a:r>
              <a:rPr lang="en-US" altLang="zh-CN" sz="2000" b="0" i="0" dirty="0">
                <a:solidFill>
                  <a:srgbClr val="000000"/>
                </a:solidFill>
                <a:latin typeface="微软雅黑" pitchFamily="34" charset="0"/>
                <a:ea typeface="微软雅黑" pitchFamily="34" charset="-122"/>
                <a:cs typeface="微软雅黑" pitchFamily="34" charset="-120"/>
              </a:rPr>
              <a:t>亿元人民币增加到134.9万亿元，人均国内生产总值从385元增加到95</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749元</a:t>
            </a:r>
            <a:r>
              <a:rPr lang="en-US" altLang="zh-CN" sz="2000" b="0" i="0">
                <a:solidFill>
                  <a:srgbClr val="000000"/>
                </a:solidFill>
                <a:latin typeface="微软雅黑" pitchFamily="34" charset="0"/>
                <a:ea typeface="微软雅黑" pitchFamily="34" charset="-122"/>
                <a:cs typeface="微软雅黑" pitchFamily="34" charset="-120"/>
              </a:rPr>
              <a:t>，这表明改革</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开放极大地解放和发展了生产力</a:t>
            </a:r>
            <a:r>
              <a:rPr lang="en-US" altLang="zh-CN" sz="2000" b="0" i="0" dirty="0">
                <a:solidFill>
                  <a:srgbClr val="000000"/>
                </a:solidFill>
                <a:latin typeface="微软雅黑" pitchFamily="34" charset="0"/>
                <a:ea typeface="微软雅黑" pitchFamily="34" charset="-122"/>
                <a:cs typeface="微软雅黑" pitchFamily="34" charset="-120"/>
              </a:rPr>
              <a:t>，④入选；中国社会的基本矛盾是生产力与生产关系</a:t>
            </a:r>
            <a:r>
              <a:rPr lang="en-US" altLang="zh-CN" sz="2000" b="0" i="0">
                <a:solidFill>
                  <a:srgbClr val="000000"/>
                </a:solidFill>
                <a:latin typeface="微软雅黑" pitchFamily="34" charset="0"/>
                <a:ea typeface="微软雅黑" pitchFamily="34" charset="-122"/>
                <a:cs typeface="微软雅黑" pitchFamily="34" charset="-120"/>
              </a:rPr>
              <a:t>、经济基础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与上层建筑之间的矛盾</a:t>
            </a:r>
            <a:r>
              <a:rPr lang="en-US" altLang="zh-CN" sz="2000" b="0" i="0" dirty="0">
                <a:solidFill>
                  <a:srgbClr val="000000"/>
                </a:solidFill>
                <a:latin typeface="微软雅黑" pitchFamily="34" charset="0"/>
                <a:ea typeface="微软雅黑" pitchFamily="34" charset="-122"/>
                <a:cs typeface="微软雅黑" pitchFamily="34" charset="-120"/>
              </a:rPr>
              <a:t>，这是人类社会的基本矛盾，不会因为改革开放而改变，①排除</a:t>
            </a:r>
            <a:r>
              <a:rPr lang="en-US" altLang="zh-CN" sz="2000" b="0" i="0">
                <a:solidFill>
                  <a:srgbClr val="000000"/>
                </a:solidFill>
                <a:latin typeface="微软雅黑" pitchFamily="34" charset="0"/>
                <a:ea typeface="微软雅黑" pitchFamily="34" charset="-122"/>
                <a:cs typeface="微软雅黑" pitchFamily="34" charset="-120"/>
              </a:rPr>
              <a:t>；虽然改</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革开放确实提高了中国的国际地位</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但表格中的数据主要反映了国内经济和人民生活水平的变化，</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没有直接体现国际地位的提高</a:t>
            </a:r>
            <a:r>
              <a:rPr lang="en-US" altLang="zh-CN" sz="2000" b="0" i="0" dirty="0">
                <a:solidFill>
                  <a:srgbClr val="000000"/>
                </a:solidFill>
                <a:latin typeface="微软雅黑" pitchFamily="34" charset="0"/>
                <a:ea typeface="微软雅黑" pitchFamily="34" charset="-122"/>
                <a:cs typeface="微软雅黑" pitchFamily="34" charset="-120"/>
              </a:rPr>
              <a:t>，③排除。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1.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p:sp>
        <p:nvSpPr>
          <p:cNvPr id="2" name="QC_6_BD.34_1#ffd4e2b02?pid=2d551c614&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[广东深圳高级中学2025高一期中·改编]</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S单位在学习党史的主题活动中设置了“</a:t>
            </a:r>
            <a:r>
              <a:rPr lang="en-US" altLang="zh-CN" sz="2000" b="0" i="0">
                <a:solidFill>
                  <a:srgbClr val="000000"/>
                </a:solidFill>
                <a:latin typeface="微软雅黑" pitchFamily="34" charset="0"/>
                <a:ea typeface="微软雅黑" pitchFamily="34" charset="-122"/>
                <a:cs typeface="微软雅黑" pitchFamily="34" charset="-120"/>
              </a:rPr>
              <a:t>浴血奋战、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百折不挠</a:t>
            </a:r>
            <a:r>
              <a:rPr lang="en-US" altLang="zh-CN" sz="2000" b="0" i="0" dirty="0">
                <a:solidFill>
                  <a:srgbClr val="000000"/>
                </a:solidFill>
                <a:latin typeface="微软雅黑" pitchFamily="34" charset="0"/>
                <a:ea typeface="微软雅黑" pitchFamily="34" charset="-122"/>
                <a:cs typeface="微软雅黑" pitchFamily="34" charset="-120"/>
              </a:rPr>
              <a:t>”“自力更生、发愤图强”“解放思想、锐意进取”“守正创新、奋进新时代</a:t>
            </a:r>
            <a:r>
              <a:rPr lang="en-US" altLang="zh-CN" sz="2000" b="0" i="0">
                <a:solidFill>
                  <a:srgbClr val="000000"/>
                </a:solidFill>
                <a:latin typeface="微软雅黑" pitchFamily="34" charset="0"/>
                <a:ea typeface="微软雅黑" pitchFamily="34" charset="-122"/>
                <a:cs typeface="微软雅黑" pitchFamily="34" charset="-120"/>
              </a:rPr>
              <a:t>”四个宣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传板块</a:t>
            </a:r>
            <a:r>
              <a:rPr lang="en-US" altLang="zh-CN" sz="2000" b="0" i="0" dirty="0">
                <a:solidFill>
                  <a:srgbClr val="000000"/>
                </a:solidFill>
                <a:latin typeface="微软雅黑" pitchFamily="34" charset="0"/>
                <a:ea typeface="微软雅黑" pitchFamily="34" charset="-122"/>
                <a:cs typeface="微软雅黑" pitchFamily="34" charset="-120"/>
              </a:rPr>
              <a:t>，组织员工们通过学习活动了解党的发展历程。假如你是一名受邀参加该活动的记者</a:t>
            </a:r>
            <a:r>
              <a:rPr lang="en-US" altLang="zh-CN" sz="2000" b="0" i="0">
                <a:solidFill>
                  <a:srgbClr val="000000"/>
                </a:solidFill>
                <a:latin typeface="微软雅黑" pitchFamily="34" charset="0"/>
                <a:ea typeface="微软雅黑" pitchFamily="34" charset="-122"/>
                <a:cs typeface="微软雅黑" pitchFamily="34" charset="-120"/>
              </a:rPr>
              <a:t>，要</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写一篇新闻报道</a:t>
            </a:r>
            <a:r>
              <a:rPr lang="en-US" altLang="zh-CN" sz="2000" b="0" i="0" dirty="0">
                <a:solidFill>
                  <a:srgbClr val="000000"/>
                </a:solidFill>
                <a:latin typeface="微软雅黑" pitchFamily="34" charset="0"/>
                <a:ea typeface="微软雅黑" pitchFamily="34" charset="-122"/>
                <a:cs typeface="微软雅黑" pitchFamily="34" charset="-120"/>
              </a:rPr>
              <a:t>，报道内容符合“守正创新、奋进新时代”</a:t>
            </a:r>
            <a:r>
              <a:rPr lang="en-US" altLang="zh-CN" sz="2000" b="0" i="0">
                <a:solidFill>
                  <a:srgbClr val="000000"/>
                </a:solidFill>
                <a:latin typeface="微软雅黑" pitchFamily="34" charset="0"/>
                <a:ea typeface="微软雅黑" pitchFamily="34" charset="-122"/>
                <a:cs typeface="微软雅黑" pitchFamily="34" charset="-120"/>
              </a:rPr>
              <a:t>板块内容的是(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35_1#ffd4e2b02.bracket?pid=2d551c614&amp;color=0,0,0&amp;vpa=11&amp;vtp=1"/>
          <p:cNvSpPr/>
          <p:nvPr/>
        </p:nvSpPr>
        <p:spPr>
          <a:xfrm>
            <a:off x="9050401" y="23245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6_BD.34_2#ffd4e2b02?pid=2d551c614&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①在世界上高高举起了中国特色社会主义伟大旗帜</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中国共产党的诞生使中国人民在斗争中有了主心骨</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改革开放是决定当代中国命运的关键抉择</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党带领中国人民迎来了中华民族伟大复兴的光明前景</a:t>
            </a:r>
            <a:endParaRPr lang="en-US" altLang="zh-CN" sz="2000" dirty="0"/>
          </a:p>
        </p:txBody>
      </p:sp>
      <p:sp>
        <p:nvSpPr>
          <p:cNvPr id="5" name="QC_6_BD.34_3#ffd4e2b02.choices?pid=2d551c614&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p:sp>
        <p:nvSpPr>
          <p:cNvPr id="2" name="QC_6_AS.36_1#ffd4e2b02?vop=1&amp;pid=2d551c614&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本题考查进入新时代，踏上新征程。中国特色社会主义进入新时代</a:t>
            </a:r>
            <a:r>
              <a:rPr lang="en-US" altLang="zh-CN" sz="2000" b="0" i="0">
                <a:solidFill>
                  <a:srgbClr val="000000"/>
                </a:solidFill>
                <a:latin typeface="微软雅黑" pitchFamily="34" charset="0"/>
                <a:ea typeface="微软雅黑" pitchFamily="34" charset="-122"/>
                <a:cs typeface="微软雅黑" pitchFamily="34" charset="-120"/>
              </a:rPr>
              <a:t>，意味着科学社会主义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在</a:t>
            </a:r>
            <a:r>
              <a:rPr lang="en-US" altLang="zh-CN" sz="2000" b="0" i="0" dirty="0">
                <a:solidFill>
                  <a:srgbClr val="000000"/>
                </a:solidFill>
                <a:latin typeface="微软雅黑" pitchFamily="34" charset="0"/>
                <a:ea typeface="微软雅黑" pitchFamily="34" charset="-122"/>
                <a:cs typeface="微软雅黑" pitchFamily="34" charset="-120"/>
              </a:rPr>
              <a:t>21世纪的中国焕发出强大生机活力，在世界上高高举起了中国特色社会主义伟大旗帜</a:t>
            </a:r>
            <a:r>
              <a:rPr lang="en-US" altLang="zh-CN" sz="2000" b="0" i="0">
                <a:solidFill>
                  <a:srgbClr val="000000"/>
                </a:solidFill>
                <a:latin typeface="微软雅黑" pitchFamily="34" charset="0"/>
                <a:ea typeface="微软雅黑" pitchFamily="34" charset="-122"/>
                <a:cs typeface="微软雅黑" pitchFamily="34" charset="-120"/>
              </a:rPr>
              <a:t>，符合</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守正创新、奋进新时代”板块内容，①正确；中国特色社会主义进入新时代</a:t>
            </a:r>
            <a:r>
              <a:rPr lang="en-US" altLang="zh-CN" sz="2000" b="0" i="0">
                <a:solidFill>
                  <a:srgbClr val="000000"/>
                </a:solidFill>
                <a:latin typeface="微软雅黑" pitchFamily="34" charset="0"/>
                <a:ea typeface="微软雅黑" pitchFamily="34" charset="-122"/>
                <a:cs typeface="微软雅黑" pitchFamily="34" charset="-120"/>
              </a:rPr>
              <a:t>，意味着近代以来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久经磨难的中华民族迎来了从站起来</a:t>
            </a:r>
            <a:r>
              <a:rPr lang="en-US" altLang="zh-CN" sz="2000" b="0" i="0" dirty="0">
                <a:solidFill>
                  <a:srgbClr val="000000"/>
                </a:solidFill>
                <a:latin typeface="微软雅黑" pitchFamily="34" charset="0"/>
                <a:ea typeface="微软雅黑" pitchFamily="34" charset="-122"/>
                <a:cs typeface="微软雅黑" pitchFamily="34" charset="-120"/>
              </a:rPr>
              <a:t>、富起来到强起来的伟大飞跃</a:t>
            </a:r>
            <a:r>
              <a:rPr lang="en-US" altLang="zh-CN" sz="2000" b="0" i="0">
                <a:solidFill>
                  <a:srgbClr val="000000"/>
                </a:solidFill>
                <a:latin typeface="微软雅黑" pitchFamily="34" charset="0"/>
                <a:ea typeface="微软雅黑" pitchFamily="34" charset="-122"/>
                <a:cs typeface="微软雅黑" pitchFamily="34" charset="-120"/>
              </a:rPr>
              <a:t>，党带领中国人民迎来了实现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中华民族伟大复兴的光明前景</a:t>
            </a:r>
            <a:r>
              <a:rPr lang="en-US" altLang="zh-CN" sz="2000" b="0" i="0" dirty="0">
                <a:solidFill>
                  <a:srgbClr val="000000"/>
                </a:solidFill>
                <a:latin typeface="微软雅黑" pitchFamily="34" charset="0"/>
                <a:ea typeface="微软雅黑" pitchFamily="34" charset="-122"/>
                <a:cs typeface="微软雅黑" pitchFamily="34" charset="-120"/>
              </a:rPr>
              <a:t>，符合“守正创新、奋进新时代”板块内容，④正确</a:t>
            </a:r>
            <a:r>
              <a:rPr lang="en-US" altLang="zh-CN" sz="2000" b="0" i="0">
                <a:solidFill>
                  <a:srgbClr val="000000"/>
                </a:solidFill>
                <a:latin typeface="微软雅黑" pitchFamily="34" charset="0"/>
                <a:ea typeface="微软雅黑" pitchFamily="34" charset="-122"/>
                <a:cs typeface="微软雅黑" pitchFamily="34" charset="-120"/>
              </a:rPr>
              <a:t>；中国共产党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的诞生使中国人民在斗争中有了主心骨</a:t>
            </a:r>
            <a:r>
              <a:rPr lang="en-US" altLang="zh-CN" sz="2000" b="0" i="0" dirty="0">
                <a:solidFill>
                  <a:srgbClr val="000000"/>
                </a:solidFill>
                <a:latin typeface="微软雅黑" pitchFamily="34" charset="0"/>
                <a:ea typeface="微软雅黑" pitchFamily="34" charset="-122"/>
                <a:cs typeface="微软雅黑" pitchFamily="34" charset="-120"/>
              </a:rPr>
              <a:t>，属于新民主主义革命时期“浴血奋战、百折不挠”</a:t>
            </a:r>
            <a:r>
              <a:rPr lang="en-US" altLang="zh-CN" sz="2000" b="0" i="0">
                <a:solidFill>
                  <a:srgbClr val="000000"/>
                </a:solidFill>
                <a:latin typeface="微软雅黑" pitchFamily="34" charset="0"/>
                <a:ea typeface="微软雅黑" pitchFamily="34" charset="-122"/>
                <a:cs typeface="微软雅黑" pitchFamily="34" charset="-120"/>
              </a:rPr>
              <a:t>板块，</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排除；改革开放是决定当代中国命运的关键抉择，属于“解放思想、锐意进取”板块，③排除。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52117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p:sp>
        <p:nvSpPr>
          <p:cNvPr id="2" name="QC_7_BD.37_1#1056c880c?pid=3cd3ce54e&amp;color=0,0,0&amp;vtp=1&amp;bt=1&amp;bbb=1&amp;hb=1"/>
          <p:cNvSpPr/>
          <p:nvPr/>
        </p:nvSpPr>
        <p:spPr>
          <a:xfrm>
            <a:off x="722376" y="1033273"/>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4.光明网携手某音乐平台推出“同心同唱一路生花”K歌征集活动，诚邀广大网友共唱</a:t>
            </a:r>
            <a:r>
              <a:rPr lang="en-US" altLang="zh-CN" sz="2000" b="0" i="0">
                <a:solidFill>
                  <a:srgbClr val="000000"/>
                </a:solidFill>
                <a:latin typeface="微软雅黑" pitchFamily="34" charset="0"/>
                <a:ea typeface="微软雅黑" pitchFamily="34" charset="-122"/>
                <a:cs typeface="微软雅黑" pitchFamily="34" charset="-120"/>
              </a:rPr>
              <a:t>15首年代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金曲</a:t>
            </a:r>
            <a:r>
              <a:rPr lang="en-US" altLang="zh-CN" sz="2000" b="0" i="0" dirty="0">
                <a:solidFill>
                  <a:srgbClr val="000000"/>
                </a:solidFill>
                <a:latin typeface="微软雅黑" pitchFamily="34" charset="0"/>
                <a:ea typeface="微软雅黑" pitchFamily="34" charset="-122"/>
                <a:cs typeface="微软雅黑" pitchFamily="34" charset="-120"/>
              </a:rPr>
              <a:t>，金曲横跨了中国共产党领导的革命和建设、改革开放、新时代等各个时期</a:t>
            </a:r>
            <a:r>
              <a:rPr lang="en-US" altLang="zh-CN" sz="2000" b="0" i="0">
                <a:solidFill>
                  <a:srgbClr val="000000"/>
                </a:solidFill>
                <a:latin typeface="微软雅黑" pitchFamily="34" charset="0"/>
                <a:ea typeface="微软雅黑" pitchFamily="34" charset="-122"/>
                <a:cs typeface="微软雅黑" pitchFamily="34" charset="-120"/>
              </a:rPr>
              <a:t>，用歌声回顾了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在党的领导下走过的光辉历程</a:t>
            </a:r>
            <a:r>
              <a:rPr lang="en-US" altLang="zh-CN" sz="2000" b="0" i="0" dirty="0">
                <a:solidFill>
                  <a:srgbClr val="000000"/>
                </a:solidFill>
                <a:latin typeface="微软雅黑" pitchFamily="34" charset="0"/>
                <a:ea typeface="微软雅黑" pitchFamily="34" charset="-122"/>
                <a:cs typeface="微软雅黑" pitchFamily="34" charset="-120"/>
              </a:rPr>
              <a:t>，表达了中华儿女对祖国的真挚感情和深情祝愿</a:t>
            </a:r>
            <a:r>
              <a:rPr lang="en-US" altLang="zh-CN" sz="2000" b="0" i="0">
                <a:solidFill>
                  <a:srgbClr val="000000"/>
                </a:solidFill>
                <a:latin typeface="微软雅黑" pitchFamily="34" charset="0"/>
                <a:ea typeface="微软雅黑" pitchFamily="34" charset="-122"/>
                <a:cs typeface="微软雅黑" pitchFamily="34" charset="-120"/>
              </a:rPr>
              <a:t>。对中国共产党的</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光辉历程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下列说法正确的是(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38_1#1056c880c.bracket?pid=3cd3ce54e&amp;color=0,0,0&amp;vpa=12&amp;vtp=1"/>
          <p:cNvSpPr/>
          <p:nvPr/>
        </p:nvSpPr>
        <p:spPr>
          <a:xfrm>
            <a:off x="4224401" y="2385823"/>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7_BD.37_2#1056c880c?pid=3cd3ce54e&amp;color=0,0,0&amp;vtp=1&amp;bbb=1&amp;hb=1"/>
          <p:cNvSpPr/>
          <p:nvPr/>
        </p:nvSpPr>
        <p:spPr>
          <a:xfrm>
            <a:off x="722376" y="2852547"/>
            <a:ext cx="10753344" cy="27231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①开天辟地，完成救国大业→为实现中华民族伟大复兴创造了根本社会条件</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改天换地，完成兴国大业→为实现中华民族伟大复兴奠定了根本政治前提和制度基础</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翻天覆地，推进富国大业→为实现中华民族伟大复兴提供了更为完善的制度保证</a:t>
            </a:r>
            <a:r>
              <a:rPr lang="en-US" altLang="zh-CN" sz="2000" b="0" i="0">
                <a:solidFill>
                  <a:srgbClr val="000000"/>
                </a:solidFill>
                <a:latin typeface="微软雅黑" pitchFamily="34" charset="0"/>
                <a:ea typeface="微软雅黑" pitchFamily="34" charset="-122"/>
                <a:cs typeface="微软雅黑" pitchFamily="34" charset="-120"/>
              </a:rPr>
              <a:t>、更为坚实的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物质基础</a:t>
            </a:r>
            <a:r>
              <a:rPr lang="en-US" altLang="zh-CN" sz="2000" b="0" i="0" dirty="0">
                <a:solidFill>
                  <a:srgbClr val="000000"/>
                </a:solidFill>
                <a:latin typeface="微软雅黑" pitchFamily="34" charset="0"/>
                <a:ea typeface="微软雅黑" pitchFamily="34" charset="-122"/>
                <a:cs typeface="微软雅黑" pitchFamily="34" charset="-120"/>
              </a:rPr>
              <a:t>、更为主动的精神力量</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惊天动地，推进强国大业</a:t>
            </a:r>
            <a:r>
              <a:rPr lang="en-US" altLang="zh-CN" sz="2000" b="0" i="0">
                <a:solidFill>
                  <a:srgbClr val="000000"/>
                </a:solidFill>
                <a:latin typeface="微软雅黑" pitchFamily="34" charset="0"/>
                <a:ea typeface="微软雅黑" pitchFamily="34" charset="-122"/>
                <a:cs typeface="微软雅黑" pitchFamily="34" charset="-120"/>
              </a:rPr>
              <a:t>→为实现中华民族伟大复兴提供了新的充满活力的体制保证和快速发</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展的物质条件</a:t>
            </a:r>
            <a:endParaRPr lang="en-US" altLang="zh-CN" sz="2000" dirty="0"/>
          </a:p>
        </p:txBody>
      </p:sp>
      <p:sp>
        <p:nvSpPr>
          <p:cNvPr id="5" name="QC_7_BD.37_3#1056c880c.choices?pid=3cd3ce54e&amp;color=0,0,0&amp;vtp=1&amp;bbb=1"/>
          <p:cNvSpPr/>
          <p:nvPr/>
        </p:nvSpPr>
        <p:spPr>
          <a:xfrm>
            <a:off x="722376" y="560285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name="Slide 33&amp;si=33">
    <p:spTree>
      <p:nvGrpSpPr>
        <p:cNvPr id="1" name=""/>
        <p:cNvGrpSpPr/>
        <p:nvPr/>
      </p:nvGrpSpPr>
      <p:grpSpPr>
        <a:xfrm>
          <a:off x="0" y="0"/>
          <a:ext cx="0" cy="0"/>
          <a:chOff x="0" y="0"/>
          <a:chExt cx="0" cy="0"/>
        </a:xfrm>
      </p:grpSpPr>
      <p:sp>
        <p:nvSpPr>
          <p:cNvPr id="2" name="QC_7_AS.39_1#1056c880c?vop=1&amp;pid=3cd3ce54e&amp;color=0,0,0&amp;vtp=1&amp;bt=1&amp;bbb=1&amp;hb=1"/>
          <p:cNvSpPr/>
          <p:nvPr/>
        </p:nvSpPr>
        <p:spPr>
          <a:xfrm>
            <a:off x="722376" y="1033272"/>
            <a:ext cx="10753344" cy="4526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本题考查中国共产党领导人民站起来、富起来、强起来。开天辟地，完成救国大业</a:t>
            </a:r>
            <a:r>
              <a:rPr lang="en-US" altLang="zh-CN" sz="2000" b="0" i="0">
                <a:solidFill>
                  <a:srgbClr val="000000"/>
                </a:solidFill>
                <a:latin typeface="微软雅黑" pitchFamily="34" charset="0"/>
                <a:ea typeface="微软雅黑" pitchFamily="34" charset="-122"/>
                <a:cs typeface="微软雅黑" pitchFamily="34" charset="-120"/>
              </a:rPr>
              <a:t>，是指</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新民主主义革命的胜利</a:t>
            </a:r>
            <a:r>
              <a:rPr lang="en-US" altLang="zh-CN" sz="2000" b="0" i="0" dirty="0">
                <a:solidFill>
                  <a:srgbClr val="000000"/>
                </a:solidFill>
                <a:latin typeface="微软雅黑" pitchFamily="34" charset="0"/>
                <a:ea typeface="微软雅黑" pitchFamily="34" charset="-122"/>
                <a:cs typeface="微软雅黑" pitchFamily="34" charset="-120"/>
              </a:rPr>
              <a:t>，为实现中华民族伟大复兴创造了根本社会条件，①入选；改天换地</a:t>
            </a:r>
            <a:r>
              <a:rPr lang="en-US" altLang="zh-CN" sz="2000" b="0" i="0">
                <a:solidFill>
                  <a:srgbClr val="000000"/>
                </a:solidFill>
                <a:latin typeface="微软雅黑" pitchFamily="34" charset="0"/>
                <a:ea typeface="微软雅黑" pitchFamily="34" charset="-122"/>
                <a:cs typeface="微软雅黑" pitchFamily="34" charset="-120"/>
              </a:rPr>
              <a:t>，完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成兴国大业</a:t>
            </a:r>
            <a:r>
              <a:rPr lang="en-US" altLang="zh-CN" sz="2000" b="0" i="0" dirty="0">
                <a:solidFill>
                  <a:srgbClr val="000000"/>
                </a:solidFill>
                <a:latin typeface="微软雅黑" pitchFamily="34" charset="0"/>
                <a:ea typeface="微软雅黑" pitchFamily="34" charset="-122"/>
                <a:cs typeface="微软雅黑" pitchFamily="34" charset="-120"/>
              </a:rPr>
              <a:t>，是指新中国成立后，中国共产党团结带领中国人民，自力更生、发愤图强</a:t>
            </a:r>
            <a:r>
              <a:rPr lang="en-US" altLang="zh-CN" sz="2000" b="0" i="0">
                <a:solidFill>
                  <a:srgbClr val="000000"/>
                </a:solidFill>
                <a:latin typeface="微软雅黑" pitchFamily="34" charset="0"/>
                <a:ea typeface="微软雅黑" pitchFamily="34" charset="-122"/>
                <a:cs typeface="微软雅黑" pitchFamily="34" charset="-120"/>
              </a:rPr>
              <a:t>，创造了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社会主义革命和建设的伟大成就</a:t>
            </a:r>
            <a:r>
              <a:rPr lang="en-US" altLang="zh-CN" sz="2000" b="0" i="0" dirty="0">
                <a:solidFill>
                  <a:srgbClr val="000000"/>
                </a:solidFill>
                <a:latin typeface="微软雅黑" pitchFamily="34" charset="0"/>
                <a:ea typeface="微软雅黑" pitchFamily="34" charset="-122"/>
                <a:cs typeface="微软雅黑" pitchFamily="34" charset="-120"/>
              </a:rPr>
              <a:t>，为实现中华民族伟大复兴奠定了根本政治前提和制度基础</a:t>
            </a:r>
            <a:r>
              <a:rPr lang="en-US" altLang="zh-CN" sz="2000" b="0" i="0">
                <a:solidFill>
                  <a:srgbClr val="000000"/>
                </a:solidFill>
                <a:latin typeface="微软雅黑" pitchFamily="34" charset="0"/>
                <a:ea typeface="微软雅黑" pitchFamily="34" charset="-122"/>
                <a:cs typeface="微软雅黑" pitchFamily="34" charset="-120"/>
              </a:rPr>
              <a:t>，②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入选</a:t>
            </a:r>
            <a:r>
              <a:rPr lang="en-US" altLang="zh-CN" sz="2000" b="0" i="0" dirty="0">
                <a:solidFill>
                  <a:srgbClr val="000000"/>
                </a:solidFill>
                <a:latin typeface="微软雅黑" pitchFamily="34" charset="0"/>
                <a:ea typeface="微软雅黑" pitchFamily="34" charset="-122"/>
                <a:cs typeface="微软雅黑" pitchFamily="34" charset="-120"/>
              </a:rPr>
              <a:t>；翻天覆地，推进富国大业，是中国共产党团结带领中国人民，解放思想、锐意进取</a:t>
            </a:r>
            <a:r>
              <a:rPr lang="en-US" altLang="zh-CN" sz="2000" b="0" i="0">
                <a:solidFill>
                  <a:srgbClr val="000000"/>
                </a:solidFill>
                <a:latin typeface="微软雅黑" pitchFamily="34" charset="0"/>
                <a:ea typeface="微软雅黑" pitchFamily="34" charset="-122"/>
                <a:cs typeface="微软雅黑" pitchFamily="34" charset="-120"/>
              </a:rPr>
              <a:t>，创造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了改革开放和社会主义现代化建设的伟大成就，为实现中华民族伟大复兴提供了充满新的活力的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体制保证和快速发展的物质条件</a:t>
            </a:r>
            <a:r>
              <a:rPr lang="en-US" altLang="zh-CN" sz="2000" b="0" i="0" dirty="0">
                <a:solidFill>
                  <a:srgbClr val="000000"/>
                </a:solidFill>
                <a:latin typeface="微软雅黑" pitchFamily="34" charset="0"/>
                <a:ea typeface="微软雅黑" pitchFamily="34" charset="-122"/>
                <a:cs typeface="微软雅黑" pitchFamily="34" charset="-120"/>
              </a:rPr>
              <a:t>，③排除；惊天动地，推进强国大业</a:t>
            </a:r>
            <a:r>
              <a:rPr lang="en-US" altLang="zh-CN" sz="2000" b="0" i="0">
                <a:solidFill>
                  <a:srgbClr val="000000"/>
                </a:solidFill>
                <a:latin typeface="微软雅黑" pitchFamily="34" charset="0"/>
                <a:ea typeface="微软雅黑" pitchFamily="34" charset="-122"/>
                <a:cs typeface="微软雅黑" pitchFamily="34" charset="-120"/>
              </a:rPr>
              <a:t>，是指中国特色社会主义进</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入新时代</a:t>
            </a:r>
            <a:r>
              <a:rPr lang="en-US" altLang="zh-CN" sz="2000" b="0" i="0" dirty="0">
                <a:solidFill>
                  <a:srgbClr val="000000"/>
                </a:solidFill>
                <a:latin typeface="微软雅黑" pitchFamily="34" charset="0"/>
                <a:ea typeface="微软雅黑" pitchFamily="34" charset="-122"/>
                <a:cs typeface="微软雅黑" pitchFamily="34" charset="-120"/>
              </a:rPr>
              <a:t>，中国共产党团结带领中国人民，自信自强、守正创新</a:t>
            </a:r>
            <a:r>
              <a:rPr lang="en-US" altLang="zh-CN" sz="2000" b="0" i="0">
                <a:solidFill>
                  <a:srgbClr val="000000"/>
                </a:solidFill>
                <a:latin typeface="微软雅黑" pitchFamily="34" charset="0"/>
                <a:ea typeface="微软雅黑" pitchFamily="34" charset="-122"/>
                <a:cs typeface="微软雅黑" pitchFamily="34" charset="-120"/>
              </a:rPr>
              <a:t>，创造了新时代中国特色社会主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义的伟大成就</a:t>
            </a:r>
            <a:r>
              <a:rPr lang="en-US" altLang="zh-CN" sz="2000" b="0" i="0" dirty="0">
                <a:solidFill>
                  <a:srgbClr val="000000"/>
                </a:solidFill>
                <a:latin typeface="微软雅黑" pitchFamily="34" charset="0"/>
                <a:ea typeface="微软雅黑" pitchFamily="34" charset="-122"/>
                <a:cs typeface="微软雅黑" pitchFamily="34" charset="-120"/>
              </a:rPr>
              <a:t>，为实现中华民族伟大复兴提供了更为完善的制度保证、更为坚实的物质基础</a:t>
            </a:r>
            <a:r>
              <a:rPr lang="en-US" altLang="zh-CN" sz="2000" b="0" i="0">
                <a:solidFill>
                  <a:srgbClr val="000000"/>
                </a:solidFill>
                <a:latin typeface="微软雅黑" pitchFamily="34" charset="0"/>
                <a:ea typeface="微软雅黑" pitchFamily="34" charset="-122"/>
                <a:cs typeface="微软雅黑" pitchFamily="34" charset="-120"/>
              </a:rPr>
              <a:t>、更</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为主动的精神力量</a:t>
            </a:r>
            <a:r>
              <a:rPr lang="en-US" altLang="zh-CN" sz="2000" b="0" i="0" dirty="0">
                <a:solidFill>
                  <a:srgbClr val="000000"/>
                </a:solidFill>
                <a:latin typeface="微软雅黑" pitchFamily="34" charset="0"/>
                <a:ea typeface="微软雅黑" pitchFamily="34" charset="-122"/>
                <a:cs typeface="微软雅黑" pitchFamily="34" charset="-120"/>
              </a:rPr>
              <a:t>，④排除。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
                                            <p:txEl>
                                              <p:pRg st="9" end="9"/>
                                            </p:txEl>
                                          </p:spTgt>
                                        </p:tgtEl>
                                        <p:attrNameLst>
                                          <p:attrName>style.visibility</p:attrName>
                                        </p:attrNameLst>
                                      </p:cBhvr>
                                      <p:to>
                                        <p:strVal val="visible"/>
                                      </p:to>
                                    </p:set>
                                    <p:animEffect transition="in" filter="fade">
                                      <p:cBhvr>
                                        <p:cTn id="37"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p:sp>
        <p:nvSpPr>
          <p:cNvPr id="2" name="QC_7_AS.39_2#1056c880c?vop=1&amp;pid=3cd3ce54e&amp;color=0,0,0&amp;mp=1&amp;vtp=1&amp;bt=1&amp;bbb=1&amp;hb=1"/>
          <p:cNvSpPr/>
          <p:nvPr/>
        </p:nvSpPr>
        <p:spPr>
          <a:xfrm>
            <a:off x="722376" y="1033272"/>
            <a:ext cx="10753344" cy="8562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易错警示</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本题易错选③④，错选原因是混淆党在四个时期取得的伟大成就的意义</a:t>
            </a:r>
            <a:r>
              <a:rPr lang="en-US" altLang="zh-CN" sz="2000" b="0" i="0">
                <a:solidFill>
                  <a:srgbClr val="000000"/>
                </a:solidFill>
                <a:latin typeface="微软雅黑" pitchFamily="34" charset="0"/>
                <a:ea typeface="微软雅黑" pitchFamily="34" charset="-122"/>
                <a:cs typeface="微软雅黑" pitchFamily="34" charset="-120"/>
              </a:rPr>
              <a:t>，该问题应重</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点把握</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graphicFrame>
        <p:nvGraphicFramePr>
          <p:cNvPr id="35" name="QC_7_AS.39_3#1056c880c?colgroup=12,27&amp;vop=1&amp;pid=3cd3ce54e&amp;color=0,0,0&amp;mp=1&amp;vtp=1&amp;bbb=1&amp;hb=1"/>
          <p:cNvGraphicFramePr>
            <a:graphicFrameLocks noGrp="1"/>
          </p:cNvGraphicFramePr>
          <p:nvPr>
            <p:extLst>
              <p:ext uri="{D42A27DB-BD31-4B8C-83A1-F6EECF244321}">
                <p14:modId xmlns:p14="http://schemas.microsoft.com/office/powerpoint/2010/main" val="2466574059"/>
              </p:ext>
            </p:extLst>
          </p:nvPr>
        </p:nvGraphicFramePr>
        <p:xfrm>
          <a:off x="722376" y="2022475"/>
          <a:ext cx="10735056" cy="2918968"/>
        </p:xfrm>
        <a:graphic>
          <a:graphicData uri="http://schemas.openxmlformats.org/drawingml/2006/table">
            <a:tbl>
              <a:tblPr/>
              <a:tblGrid>
                <a:gridCol w="3429000">
                  <a:extLst>
                    <a:ext uri="{9D8B030D-6E8A-4147-A177-3AD203B41FA5}">
                      <a16:colId xmlns:a16="http://schemas.microsoft.com/office/drawing/2014/main" val="20000"/>
                    </a:ext>
                  </a:extLst>
                </a:gridCol>
                <a:gridCol w="7306056">
                  <a:extLst>
                    <a:ext uri="{9D8B030D-6E8A-4147-A177-3AD203B41FA5}">
                      <a16:colId xmlns:a16="http://schemas.microsoft.com/office/drawing/2014/main" val="20001"/>
                    </a:ext>
                  </a:extLst>
                </a:gridCol>
              </a:tblGrid>
              <a:tr h="421132">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时</a:t>
                      </a:r>
                      <a:r>
                        <a:rPr lang="en-US" altLang="zh-CN" sz="2000" b="1"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微软雅黑" pitchFamily="34" charset="0"/>
                          <a:ea typeface="微软雅黑" pitchFamily="34" charset="-122"/>
                          <a:cs typeface="微软雅黑" pitchFamily="34" charset="-120"/>
                        </a:rPr>
                        <a:t>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取得的伟大成就的意义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26339">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新民主主义革命时期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为实现中华民族伟大复兴创造了根本社会条件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26339">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社会主义革命和建设时期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为实现中华民族伟大复兴奠定了根本政治前提和制度基础</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822579">
                <a:tc>
                  <a:txBody>
                    <a:bodyPr/>
                    <a:lstStyle/>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改革开放和社会主义现代化</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建设新时期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为实现中华民族伟大复兴提供了充满新的活力的体制保证和快速</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发展的物质条件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822579">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中国特色社会主义新时代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为实现中华民族伟大复兴提供了更为完善的制度保证</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更为坚实</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的物质基础</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更为主动的精神力量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7.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p:sp>
        <p:nvSpPr>
          <p:cNvPr id="2" name="C_4#4b77fc2af.fixed?pid=566b09e24&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2</a:t>
            </a:r>
            <a:endParaRPr lang="en-US" altLang="zh-CN" sz="7200" dirty="0"/>
          </a:p>
        </p:txBody>
      </p:sp>
      <p:sp>
        <p:nvSpPr>
          <p:cNvPr id="3" name="C_4#4b77fc2af.fixed?pid=566b09e24&amp;color=255,255,255&amp;vtp=1&amp;bbb=1&amp;hb=1"/>
          <p:cNvSpPr/>
          <p:nvPr/>
        </p:nvSpPr>
        <p:spPr>
          <a:xfrm>
            <a:off x="155448" y="3493008"/>
            <a:ext cx="11878056" cy="1341120"/>
          </a:xfrm>
          <a:prstGeom prst="rect">
            <a:avLst/>
          </a:prstGeom>
          <a:noFill/>
          <a:ln/>
        </p:spPr>
        <p:txBody>
          <a:bodyPr wrap="none" lIns="0" tIns="0" rIns="0" bIns="0" rtlCol="0" anchor="t"/>
          <a:lstStyle/>
          <a:p>
            <a:pPr algn="ctr" latinLnBrk="1">
              <a:lnSpc>
                <a:spcPts val="5300"/>
              </a:lnSpc>
            </a:pPr>
            <a:r>
              <a:rPr lang="en-US" altLang="zh-CN" sz="4400" b="1" i="0" dirty="0">
                <a:solidFill>
                  <a:srgbClr val="FFFFFF"/>
                </a:solidFill>
                <a:latin typeface="SimHei" pitchFamily="34" charset="0"/>
                <a:ea typeface="SimHei" pitchFamily="34" charset="-122"/>
                <a:cs typeface="SimHei" pitchFamily="34" charset="-120"/>
              </a:rPr>
              <a:t>第二框</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中国共产党领导人民站起来、</a:t>
            </a:r>
            <a:r>
              <a:rPr lang="en-US" altLang="zh-CN" sz="4400" b="1" i="0">
                <a:solidFill>
                  <a:srgbClr val="FFFFFF"/>
                </a:solidFill>
                <a:latin typeface="SimHei" pitchFamily="34" charset="0"/>
                <a:ea typeface="SimHei" pitchFamily="34" charset="-122"/>
                <a:cs typeface="SimHei" pitchFamily="34" charset="-120"/>
              </a:rPr>
              <a:t>富起来、</a:t>
            </a:r>
          </a:p>
          <a:p>
            <a:pPr algn="ctr" latinLnBrk="1">
              <a:lnSpc>
                <a:spcPts val="5400"/>
              </a:lnSpc>
            </a:pPr>
            <a:r>
              <a:rPr lang="en-US" altLang="zh-CN" sz="4400" b="1" i="0">
                <a:solidFill>
                  <a:srgbClr val="FFFFFF"/>
                </a:solidFill>
                <a:latin typeface="SimHei" pitchFamily="34" charset="0"/>
                <a:ea typeface="SimHei" pitchFamily="34" charset="-122"/>
                <a:cs typeface="SimHei" pitchFamily="34" charset="-120"/>
              </a:rPr>
              <a:t>强起来</a:t>
            </a:r>
            <a:endParaRPr lang="en-US" altLang="zh-CN" sz="4400" dirty="0"/>
          </a:p>
        </p:txBody>
      </p:sp>
      <p:pic>
        <p:nvPicPr>
          <p:cNvPr id="4" name="C_4#4b77fc2af.fixed?pid=566b09e24&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4b77fc2af.fixed?pid=566b09e24&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刷提升</a:t>
            </a:r>
            <a:endParaRPr lang="en-US" altLang="zh-CN" sz="2800" dirty="0"/>
          </a:p>
        </p:txBody>
      </p:sp>
    </p:spTree>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name="Slide 36&amp;si=36">
    <p:spTree>
      <p:nvGrpSpPr>
        <p:cNvPr id="1" name=""/>
        <p:cNvGrpSpPr/>
        <p:nvPr/>
      </p:nvGrpSpPr>
      <p:grpSpPr>
        <a:xfrm>
          <a:off x="0" y="0"/>
          <a:ext cx="0" cy="0"/>
          <a:chOff x="0" y="0"/>
          <a:chExt cx="0" cy="0"/>
        </a:xfrm>
      </p:grpSpPr>
      <p:sp>
        <p:nvSpPr>
          <p:cNvPr id="2" name="QC_5_BD.40_1#9e61ad442?pid=4b77fc2af&amp;color=0,0,0&amp;vtp=1&amp;bt=1&amp;bbb=1&amp;hb=1"/>
          <p:cNvSpPr/>
          <p:nvPr/>
        </p:nvSpPr>
        <p:spPr>
          <a:xfrm>
            <a:off x="722376" y="972000"/>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[山东潍坊一中2025高一月考·改编]</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某校项目组举办了“那些桥”宣传活动</a:t>
            </a:r>
            <a:r>
              <a:rPr lang="en-US" altLang="zh-CN" sz="2000" b="0" i="0">
                <a:solidFill>
                  <a:srgbClr val="000000"/>
                </a:solidFill>
                <a:latin typeface="微软雅黑" pitchFamily="34" charset="0"/>
                <a:ea typeface="微软雅黑" pitchFamily="34" charset="-122"/>
                <a:cs typeface="微软雅黑" pitchFamily="34" charset="-120"/>
              </a:rPr>
              <a:t>。以下是项目组拍</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摄的部分场景</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这些场景(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graphicFrame>
        <p:nvGraphicFramePr>
          <p:cNvPr id="37" name="QC_5_BD.40_2#9e61ad442?colgroup=13,12,14&amp;pid=4b77fc2af&amp;color=0,0,0&amp;vtp=1&amp;bbb=1&amp;hb=1"/>
          <p:cNvGraphicFramePr>
            <a:graphicFrameLocks noGrp="1"/>
          </p:cNvGraphicFramePr>
          <p:nvPr>
            <p:extLst>
              <p:ext uri="{D42A27DB-BD31-4B8C-83A1-F6EECF244321}">
                <p14:modId xmlns:p14="http://schemas.microsoft.com/office/powerpoint/2010/main" val="1080971416"/>
              </p:ext>
            </p:extLst>
          </p:nvPr>
        </p:nvGraphicFramePr>
        <p:xfrm>
          <a:off x="722376" y="1951677"/>
          <a:ext cx="10716768" cy="2816479"/>
        </p:xfrm>
        <a:graphic>
          <a:graphicData uri="http://schemas.openxmlformats.org/drawingml/2006/table">
            <a:tbl>
              <a:tblPr/>
              <a:tblGrid>
                <a:gridCol w="3529584">
                  <a:extLst>
                    <a:ext uri="{9D8B030D-6E8A-4147-A177-3AD203B41FA5}">
                      <a16:colId xmlns:a16="http://schemas.microsoft.com/office/drawing/2014/main" val="20000"/>
                    </a:ext>
                  </a:extLst>
                </a:gridCol>
                <a:gridCol w="3328416">
                  <a:extLst>
                    <a:ext uri="{9D8B030D-6E8A-4147-A177-3AD203B41FA5}">
                      <a16:colId xmlns:a16="http://schemas.microsoft.com/office/drawing/2014/main" val="20001"/>
                    </a:ext>
                  </a:extLst>
                </a:gridCol>
                <a:gridCol w="3858768">
                  <a:extLst>
                    <a:ext uri="{9D8B030D-6E8A-4147-A177-3AD203B41FA5}">
                      <a16:colId xmlns:a16="http://schemas.microsoft.com/office/drawing/2014/main" val="20002"/>
                    </a:ext>
                  </a:extLst>
                </a:gridCol>
              </a:tblGrid>
              <a:tr h="2816479">
                <a:tc>
                  <a:txBody>
                    <a:bodyPr/>
                    <a:lstStyle/>
                    <a:p>
                      <a:pPr marL="0" indent="0" algn="ctr" latinLnBrk="1" hangingPunct="0">
                        <a:lnSpc>
                          <a:spcPts val="3200"/>
                        </a:lnSpc>
                      </a:pPr>
                      <a:r>
                        <a:rPr lang="en-US" altLang="zh-CN" sz="2000" b="1" i="0" dirty="0">
                          <a:solidFill>
                            <a:srgbClr val="000000"/>
                          </a:solidFill>
                          <a:latin typeface="微软雅黑" pitchFamily="34" charset="0"/>
                          <a:ea typeface="微软雅黑" pitchFamily="34" charset="-122"/>
                          <a:cs typeface="微软雅黑" pitchFamily="34" charset="-120"/>
                        </a:rPr>
                        <a:t>武汉长江大桥</a:t>
                      </a:r>
                      <a:endParaRPr lang="en-US" altLang="zh-CN" sz="1200" dirty="0"/>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新中国成立后建成的第一座公</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铁两用大桥</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投入使用</a:t>
                      </a:r>
                      <a:r>
                        <a:rPr lang="en-US" altLang="zh-CN" sz="2000" b="0" i="0">
                          <a:solidFill>
                            <a:srgbClr val="000000"/>
                          </a:solidFill>
                          <a:latin typeface="微软雅黑" pitchFamily="34" charset="0"/>
                          <a:ea typeface="微软雅黑" pitchFamily="34" charset="-122"/>
                          <a:cs typeface="微软雅黑" pitchFamily="34" charset="-120"/>
                        </a:rPr>
                        <a:t>60多年</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来</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全桥没有一处裂纹和变位</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下沉</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钢梁部分可使用百年</a:t>
                      </a:r>
                      <a:r>
                        <a:rPr lang="en-US" altLang="zh-CN" sz="2000" b="0" i="0" spc="-100">
                          <a:solidFill>
                            <a:srgbClr val="000000"/>
                          </a:solidFill>
                          <a:latin typeface="微软雅黑" pitchFamily="34" charset="0"/>
                          <a:ea typeface="微软雅黑" pitchFamily="34" charset="-122"/>
                          <a:cs typeface="微软雅黑" pitchFamily="34" charset="-120"/>
                        </a:rPr>
                        <a:t>，</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桥墩部分可使用二百年</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200"/>
                        </a:lnSpc>
                      </a:pPr>
                      <a:r>
                        <a:rPr lang="en-US" altLang="zh-CN" sz="2000" b="1" i="0" dirty="0">
                          <a:solidFill>
                            <a:srgbClr val="000000"/>
                          </a:solidFill>
                          <a:latin typeface="微软雅黑" pitchFamily="34" charset="0"/>
                          <a:ea typeface="微软雅黑" pitchFamily="34" charset="-122"/>
                          <a:cs typeface="微软雅黑" pitchFamily="34" charset="-120"/>
                        </a:rPr>
                        <a:t>矮寨大桥</a:t>
                      </a:r>
                      <a:endParaRPr lang="en-US" altLang="zh-CN" sz="1200" dirty="0"/>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堪称</a:t>
                      </a:r>
                      <a:r>
                        <a:rPr lang="en-US" altLang="zh-CN" sz="2000" b="0" i="0" dirty="0">
                          <a:solidFill>
                            <a:srgbClr val="000000"/>
                          </a:solidFill>
                          <a:latin typeface="微软雅黑" pitchFamily="34" charset="0"/>
                          <a:ea typeface="微软雅黑" pitchFamily="34" charset="-122"/>
                          <a:cs typeface="微软雅黑" pitchFamily="34" charset="-120"/>
                        </a:rPr>
                        <a:t>“世界跨峡谷第一</a:t>
                      </a:r>
                      <a:r>
                        <a:rPr lang="en-US" altLang="zh-CN" sz="2000" b="0" i="0">
                          <a:solidFill>
                            <a:srgbClr val="000000"/>
                          </a:solidFill>
                          <a:latin typeface="微软雅黑" pitchFamily="34" charset="0"/>
                          <a:ea typeface="微软雅黑" pitchFamily="34" charset="-122"/>
                          <a:cs typeface="微软雅黑" pitchFamily="34" charset="-120"/>
                        </a:rPr>
                        <a:t>”特</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大悬索桥</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它的建成通车</a:t>
                      </a:r>
                      <a:r>
                        <a:rPr lang="en-US" altLang="zh-CN" sz="2000" b="0" i="0" spc="-100">
                          <a:solidFill>
                            <a:srgbClr val="000000"/>
                          </a:solidFill>
                          <a:latin typeface="微软雅黑" pitchFamily="34" charset="0"/>
                          <a:ea typeface="微软雅黑" pitchFamily="34" charset="-122"/>
                          <a:cs typeface="微软雅黑" pitchFamily="34" charset="-120"/>
                        </a:rPr>
                        <a:t>，</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对国家实施西部大开发</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加</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快武陵山片区区域发展与脱</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贫攻坚战略起到了积极推动</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作用</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200"/>
                        </a:lnSpc>
                      </a:pPr>
                      <a:r>
                        <a:rPr lang="en-US" altLang="zh-CN" sz="2000" b="1" i="0" dirty="0">
                          <a:solidFill>
                            <a:srgbClr val="000000"/>
                          </a:solidFill>
                          <a:latin typeface="微软雅黑" pitchFamily="34" charset="0"/>
                          <a:ea typeface="微软雅黑" pitchFamily="34" charset="-122"/>
                          <a:cs typeface="微软雅黑" pitchFamily="34" charset="-120"/>
                        </a:rPr>
                        <a:t>港珠澳大桥</a:t>
                      </a:r>
                      <a:endParaRPr lang="en-US" altLang="zh-CN" sz="1200" dirty="0"/>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全球最长的跨海大桥之一</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建设</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过程中采用了世界最先进的桥—</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岛</a:t>
                      </a:r>
                      <a:r>
                        <a:rPr lang="en-US" altLang="zh-CN" sz="2000" b="0" i="0" dirty="0">
                          <a:solidFill>
                            <a:srgbClr val="000000"/>
                          </a:solidFill>
                          <a:latin typeface="微软雅黑" pitchFamily="34" charset="0"/>
                          <a:ea typeface="微软雅黑" pitchFamily="34" charset="-122"/>
                          <a:cs typeface="微软雅黑" pitchFamily="34" charset="-120"/>
                        </a:rPr>
                        <a:t>—隧集群建设模式</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还运用了</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深埋沉管隧道建设和深插式钢圆</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筒快速成岛施工等多项世界领先</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技术</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name="Slide 37&amp;si=37">
    <p:spTree>
      <p:nvGrpSpPr>
        <p:cNvPr id="1" name=""/>
        <p:cNvGrpSpPr/>
        <p:nvPr/>
      </p:nvGrpSpPr>
      <p:grpSpPr>
        <a:xfrm>
          <a:off x="0" y="0"/>
          <a:ext cx="0" cy="0"/>
          <a:chOff x="0" y="0"/>
          <a:chExt cx="0" cy="0"/>
        </a:xfrm>
      </p:grpSpPr>
      <p:sp>
        <p:nvSpPr>
          <p:cNvPr id="2" name="QC_5_BD.42_1#9e61ad442?pid=4b77fc2af&amp;color=0,0,0&amp;vtp=1&amp;bt=1&amp;bbb=1"/>
          <p:cNvSpPr/>
          <p:nvPr/>
        </p:nvSpPr>
        <p:spPr>
          <a:xfrm>
            <a:off x="722376" y="972000"/>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①“桥”见发展，印证出中国式现代化从根本上改变了社会的发展方向</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“桥”见信念，展现出中国人民争取民族独立、实现国家富强的决心</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“桥”见匠心，凸显出我国人民团结奋斗不断创造美好生活的精神</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“桥”见幸福，映照出我国从减贫脱贫迈向小康社会的艰辛历程</a:t>
            </a:r>
            <a:endParaRPr lang="en-US" altLang="zh-CN" sz="2000" dirty="0"/>
          </a:p>
        </p:txBody>
      </p:sp>
      <p:sp>
        <p:nvSpPr>
          <p:cNvPr id="3" name="QC_5_BD.42_2#9e61ad442.choices?pid=4b77fc2af&amp;color=0,0,0&amp;vtp=1&amp;bbb=1"/>
          <p:cNvSpPr/>
          <p:nvPr/>
        </p:nvSpPr>
        <p:spPr>
          <a:xfrm>
            <a:off x="722376" y="2804737"/>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
        <p:nvSpPr>
          <p:cNvPr id="4" name="QC_5_AN.41_1#9e61ad442.bracket?pid=4b77fc2af&amp;color=0,0,0&amp;vpa=13&amp;vtp=1&amp;answeroption=D">
            <a:extLst>
              <a:ext uri="{FF2B5EF4-FFF2-40B4-BE49-F238E27FC236}">
                <a16:creationId xmlns:a16="http://schemas.microsoft.com/office/drawing/2014/main" id="{2362B88B-CB19-9973-96A0-0B4E43C9A97D}"/>
              </a:ext>
            </a:extLst>
          </p:cNvPr>
          <p:cNvSpPr txBox="1"/>
          <p:nvPr/>
        </p:nvSpPr>
        <p:spPr>
          <a:xfrm>
            <a:off x="8814816" y="2800800"/>
            <a:ext cx="397545" cy="477054"/>
          </a:xfrm>
          <a:prstGeom prst="rect">
            <a:avLst/>
          </a:prstGeom>
          <a:noFill/>
        </p:spPr>
        <p:txBody>
          <a:bodyPr vert="horz" wrap="none" lIns="0" tIns="0" rIns="0" bIns="0" rtlCol="0">
            <a:spAutoFit/>
          </a:bodyPr>
          <a:lstStyle/>
          <a:p>
            <a:r>
              <a:rPr lang="zh-CN" altLang="en-US" sz="3100" b="1">
                <a:solidFill>
                  <a:srgbClr val="00B050"/>
                </a:solidFill>
                <a:latin typeface="华文细黑" panose="02010600040101010101" pitchFamily="2" charset="-122"/>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sp>
        <p:nvSpPr>
          <p:cNvPr id="2" name="QC_6_BD.1_1#261335de7?pid=653409790&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[河北石家庄二中2025</a:t>
            </a:r>
            <a:r>
              <a:rPr lang="en-US" altLang="zh-CN" sz="2000" b="1" i="0" baseline="30000" dirty="0">
                <a:solidFill>
                  <a:srgbClr val="000000"/>
                </a:solidFill>
                <a:latin typeface="仿宋" pitchFamily="34" charset="0"/>
                <a:ea typeface="仿宋" pitchFamily="34" charset="-122"/>
                <a:cs typeface="仿宋" pitchFamily="34" charset="-120"/>
              </a:rPr>
              <a:t>注</a:t>
            </a:r>
            <a:r>
              <a:rPr lang="en-US" altLang="zh-CN" sz="2000" b="0" i="0" dirty="0">
                <a:solidFill>
                  <a:srgbClr val="000000"/>
                </a:solidFill>
                <a:latin typeface="仿宋" pitchFamily="34" charset="0"/>
                <a:ea typeface="仿宋" pitchFamily="34" charset="-122"/>
                <a:cs typeface="仿宋" pitchFamily="34" charset="-120"/>
              </a:rPr>
              <a:t>高一期中</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中学生小王在中国国家博物馆复兴之路展厅里看到了中国近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代的实物</a:t>
            </a:r>
            <a:r>
              <a:rPr lang="en-US" altLang="zh-CN" sz="2000" b="0" i="0" dirty="0">
                <a:solidFill>
                  <a:srgbClr val="000000"/>
                </a:solidFill>
                <a:latin typeface="微软雅黑" pitchFamily="34" charset="0"/>
                <a:ea typeface="微软雅黑" pitchFamily="34" charset="-122"/>
                <a:cs typeface="微软雅黑" pitchFamily="34" charset="-120"/>
              </a:rPr>
              <a:t>、文献、图片、图表、模型、绘画、雕塑、旧址复原、模拟景观等展品</a:t>
            </a:r>
            <a:r>
              <a:rPr lang="en-US" altLang="zh-CN" sz="2000" b="0" i="0">
                <a:solidFill>
                  <a:srgbClr val="000000"/>
                </a:solidFill>
                <a:latin typeface="微软雅黑" pitchFamily="34" charset="0"/>
                <a:ea typeface="微软雅黑" pitchFamily="34" charset="-122"/>
                <a:cs typeface="微软雅黑" pitchFamily="34" charset="-120"/>
              </a:rPr>
              <a:t>，了解到了从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1840</a:t>
            </a:r>
            <a:r>
              <a:rPr lang="en-US" altLang="zh-CN" sz="2000" b="0" i="0" dirty="0">
                <a:solidFill>
                  <a:srgbClr val="000000"/>
                </a:solidFill>
                <a:latin typeface="微软雅黑" pitchFamily="34" charset="0"/>
                <a:ea typeface="微软雅黑" pitchFamily="34" charset="-122"/>
                <a:cs typeface="微软雅黑" pitchFamily="34" charset="-120"/>
              </a:rPr>
              <a:t>年鸦片战争到1949年中华人民共和国成立这100多年的历史。根据参观的内容</a:t>
            </a:r>
            <a:r>
              <a:rPr lang="en-US" altLang="zh-CN" sz="2000" b="0" i="0">
                <a:solidFill>
                  <a:srgbClr val="000000"/>
                </a:solidFill>
                <a:latin typeface="微软雅黑" pitchFamily="34" charset="0"/>
                <a:ea typeface="微软雅黑" pitchFamily="34" charset="-122"/>
                <a:cs typeface="微软雅黑" pitchFamily="34" charset="-120"/>
              </a:rPr>
              <a:t>，他可能会</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产生的感受有</a:t>
            </a:r>
            <a:r>
              <a:rPr lang="en-US" altLang="zh-CN" sz="2000" b="0"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2_1#261335de7.bracket?pid=653409790&amp;color=0,0,0&amp;vpa=1&amp;vtp=1"/>
          <p:cNvSpPr/>
          <p:nvPr/>
        </p:nvSpPr>
        <p:spPr>
          <a:xfrm>
            <a:off x="2573401" y="23245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6_BD.1_2#261335de7?pid=653409790&amp;color=0,0,0&amp;vtp=1&amp;bbb=1"/>
          <p:cNvSpPr/>
          <p:nvPr/>
        </p:nvSpPr>
        <p:spPr>
          <a:xfrm>
            <a:off x="722376" y="2782130"/>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①为探索复兴之路，无数仁人志士进行了救亡图存的抗争</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西方列强的入侵打断了中国从封建社会向资本主义社会发展的正常进程</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近代中国政治、经济上是完全封建的，外交受帝国主义控制</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近代中国社会的主要矛盾是地主阶级与农民阶级的矛盾</a:t>
            </a:r>
            <a:endParaRPr lang="en-US" altLang="zh-CN" sz="2000" dirty="0"/>
          </a:p>
        </p:txBody>
      </p:sp>
      <p:sp>
        <p:nvSpPr>
          <p:cNvPr id="5" name="QC_6_BD.1_3#261335de7.choices?pid=653409790&amp;color=0,0,0&amp;vtp=1&amp;bbb=1"/>
          <p:cNvSpPr/>
          <p:nvPr/>
        </p:nvSpPr>
        <p:spPr>
          <a:xfrm>
            <a:off x="722376" y="4618042"/>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0.xml><?xml version="1.0" encoding="utf-8"?>
<p:sld xmlns:a="http://schemas.openxmlformats.org/drawingml/2006/main" xmlns:r="http://schemas.openxmlformats.org/officeDocument/2006/relationships" xmlns:p="http://schemas.openxmlformats.org/presentationml/2006/main">
  <p:cSld name="Slide 38&amp;si=38">
    <p:spTree>
      <p:nvGrpSpPr>
        <p:cNvPr id="1" name=""/>
        <p:cNvGrpSpPr/>
        <p:nvPr/>
      </p:nvGrpSpPr>
      <p:grpSpPr>
        <a:xfrm>
          <a:off x="0" y="0"/>
          <a:ext cx="0" cy="0"/>
          <a:chOff x="0" y="0"/>
          <a:chExt cx="0" cy="0"/>
        </a:xfrm>
      </p:grpSpPr>
      <p:sp>
        <p:nvSpPr>
          <p:cNvPr id="2" name="QC_5_AS.43_1#9e61ad442?vop=1&amp;pid=4b77fc2af&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本题考查进入新时代，踏上新征程。从武汉长江大桥的坚固耐用</a:t>
            </a:r>
            <a:r>
              <a:rPr lang="en-US" altLang="zh-CN" sz="2000" b="0" i="0">
                <a:solidFill>
                  <a:srgbClr val="000000"/>
                </a:solidFill>
                <a:latin typeface="微软雅黑" pitchFamily="34" charset="0"/>
                <a:ea typeface="微软雅黑" pitchFamily="34" charset="-122"/>
                <a:cs typeface="微软雅黑" pitchFamily="34" charset="-120"/>
              </a:rPr>
              <a:t>，到矮寨大桥对西部大开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发</a:t>
            </a:r>
            <a:r>
              <a:rPr lang="en-US" altLang="zh-CN" sz="2000" b="0" i="0" dirty="0">
                <a:solidFill>
                  <a:srgbClr val="000000"/>
                </a:solidFill>
                <a:latin typeface="微软雅黑" pitchFamily="34" charset="0"/>
                <a:ea typeface="微软雅黑" pitchFamily="34" charset="-122"/>
                <a:cs typeface="微软雅黑" pitchFamily="34" charset="-120"/>
              </a:rPr>
              <a:t>、脱贫攻坚的推动作用，再到港珠澳大桥的世界领先技术</a:t>
            </a:r>
            <a:r>
              <a:rPr lang="en-US" altLang="zh-CN" sz="2000" b="0" i="0">
                <a:solidFill>
                  <a:srgbClr val="000000"/>
                </a:solidFill>
                <a:latin typeface="微软雅黑" pitchFamily="34" charset="0"/>
                <a:ea typeface="微软雅黑" pitchFamily="34" charset="-122"/>
                <a:cs typeface="微软雅黑" pitchFamily="34" charset="-120"/>
              </a:rPr>
              <a:t>，都凸显了我国人民在团结奋斗中不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断创造美好生活的精神</a:t>
            </a:r>
            <a:r>
              <a:rPr lang="en-US" altLang="zh-CN" sz="2000" b="0" i="0" dirty="0">
                <a:solidFill>
                  <a:srgbClr val="000000"/>
                </a:solidFill>
                <a:latin typeface="微软雅黑" pitchFamily="34" charset="0"/>
                <a:ea typeface="微软雅黑" pitchFamily="34" charset="-122"/>
                <a:cs typeface="微软雅黑" pitchFamily="34" charset="-120"/>
              </a:rPr>
              <a:t>，③入选；矮寨大桥的建成通车对国家实施西部大开发</a:t>
            </a:r>
            <a:r>
              <a:rPr lang="en-US" altLang="zh-CN" sz="2000" b="0" i="0">
                <a:solidFill>
                  <a:srgbClr val="000000"/>
                </a:solidFill>
                <a:latin typeface="微软雅黑" pitchFamily="34" charset="0"/>
                <a:ea typeface="微软雅黑" pitchFamily="34" charset="-122"/>
                <a:cs typeface="微软雅黑" pitchFamily="34" charset="-120"/>
              </a:rPr>
              <a:t>、加快武陵山片区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区域发展与脱贫攻坚战略起到了积极推动作用，这映照出我国从减贫脱贫迈向小康社会的艰辛历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程</a:t>
            </a:r>
            <a:r>
              <a:rPr lang="en-US" altLang="zh-CN" sz="2000" b="0" i="0" dirty="0">
                <a:solidFill>
                  <a:srgbClr val="000000"/>
                </a:solidFill>
                <a:latin typeface="微软雅黑" pitchFamily="34" charset="0"/>
                <a:ea typeface="微软雅黑" pitchFamily="34" charset="-122"/>
                <a:cs typeface="微软雅黑" pitchFamily="34" charset="-120"/>
              </a:rPr>
              <a:t>，④入选；中华人民共和国的成立从根本上改变了中国社会的发展方向，①排除</a:t>
            </a:r>
            <a:r>
              <a:rPr lang="en-US" altLang="zh-CN" sz="2000" b="0" i="0">
                <a:solidFill>
                  <a:srgbClr val="000000"/>
                </a:solidFill>
                <a:latin typeface="微软雅黑" pitchFamily="34" charset="0"/>
                <a:ea typeface="微软雅黑" pitchFamily="34" charset="-122"/>
                <a:cs typeface="微软雅黑" pitchFamily="34" charset="-120"/>
              </a:rPr>
              <a:t>；我国已经实</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现民族独立</a:t>
            </a:r>
            <a:r>
              <a:rPr lang="en-US" altLang="zh-CN" sz="2000" b="0" i="0" dirty="0">
                <a:solidFill>
                  <a:srgbClr val="000000"/>
                </a:solidFill>
                <a:latin typeface="微软雅黑" pitchFamily="34" charset="0"/>
                <a:ea typeface="微软雅黑" pitchFamily="34" charset="-122"/>
                <a:cs typeface="微软雅黑" pitchFamily="34" charset="-120"/>
              </a:rPr>
              <a:t>，②排除。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name="Slide 39&amp;si=39">
    <p:spTree>
      <p:nvGrpSpPr>
        <p:cNvPr id="1" name=""/>
        <p:cNvGrpSpPr/>
        <p:nvPr/>
      </p:nvGrpSpPr>
      <p:grpSpPr>
        <a:xfrm>
          <a:off x="0" y="0"/>
          <a:ext cx="0" cy="0"/>
          <a:chOff x="0" y="0"/>
          <a:chExt cx="0" cy="0"/>
        </a:xfrm>
      </p:grpSpPr>
      <p:sp>
        <p:nvSpPr>
          <p:cNvPr id="2" name="QC_5_BD.44_1#c6c0a4812?pid=4b77fc2af&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[江西赣州中学2025高一期中]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新时代以来，我国众多重大工程实现跨越式发展</a:t>
            </a:r>
            <a:r>
              <a:rPr lang="en-US" altLang="zh-CN" sz="2000" b="0" i="0">
                <a:solidFill>
                  <a:srgbClr val="000000"/>
                </a:solidFill>
                <a:latin typeface="微软雅黑" pitchFamily="34" charset="0"/>
                <a:ea typeface="微软雅黑" pitchFamily="34" charset="-122"/>
                <a:cs typeface="微软雅黑" pitchFamily="34" charset="-120"/>
              </a:rPr>
              <a:t>，取得系列标志</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性成果</a:t>
            </a:r>
            <a:r>
              <a:rPr lang="en-US" altLang="zh-CN" sz="2000" b="0" i="0" dirty="0">
                <a:solidFill>
                  <a:srgbClr val="000000"/>
                </a:solidFill>
                <a:latin typeface="微软雅黑" pitchFamily="34" charset="0"/>
                <a:ea typeface="微软雅黑" pitchFamily="34" charset="-122"/>
                <a:cs typeface="微软雅黑" pitchFamily="34" charset="-120"/>
              </a:rPr>
              <a:t>。“祝融”探火、“羲和”逐日，逐梦苍穹的探索不曾停歇；电缆穿越海底</a:t>
            </a:r>
            <a:r>
              <a:rPr lang="en-US" altLang="zh-CN" sz="2000" b="0" i="0">
                <a:solidFill>
                  <a:srgbClr val="000000"/>
                </a:solidFill>
                <a:latin typeface="微软雅黑" pitchFamily="34" charset="0"/>
                <a:ea typeface="微软雅黑" pitchFamily="34" charset="-122"/>
                <a:cs typeface="微软雅黑" pitchFamily="34" charset="-120"/>
              </a:rPr>
              <a:t>、桥梁跨越大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海</a:t>
            </a:r>
            <a:r>
              <a:rPr lang="en-US" altLang="zh-CN" sz="2000" b="0" i="0" dirty="0">
                <a:solidFill>
                  <a:srgbClr val="000000"/>
                </a:solidFill>
                <a:latin typeface="微软雅黑" pitchFamily="34" charset="0"/>
                <a:ea typeface="微软雅黑" pitchFamily="34" charset="-122"/>
                <a:cs typeface="微软雅黑" pitchFamily="34" charset="-120"/>
              </a:rPr>
              <a:t>、公路贯通大漠，征服山海的脚步让天堑变通途。一个个“不可能”变成可能，一道道</a:t>
            </a:r>
            <a:r>
              <a:rPr lang="en-US" altLang="zh-CN" sz="2000" b="0" i="0">
                <a:solidFill>
                  <a:srgbClr val="000000"/>
                </a:solidFill>
                <a:latin typeface="微软雅黑" pitchFamily="34" charset="0"/>
                <a:ea typeface="微软雅黑" pitchFamily="34" charset="-122"/>
                <a:cs typeface="微软雅黑" pitchFamily="34" charset="-120"/>
              </a:rPr>
              <a:t>“未解</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题</a:t>
            </a:r>
            <a:r>
              <a:rPr lang="en-US" altLang="zh-CN" sz="2000" b="0" i="0" dirty="0">
                <a:solidFill>
                  <a:srgbClr val="000000"/>
                </a:solidFill>
                <a:latin typeface="微软雅黑" pitchFamily="34" charset="0"/>
                <a:ea typeface="微软雅黑" pitchFamily="34" charset="-122"/>
                <a:cs typeface="微软雅黑" pitchFamily="34" charset="-120"/>
              </a:rPr>
              <a:t>”得到破解。由此可见，</a:t>
            </a:r>
            <a:r>
              <a:rPr lang="en-US" altLang="zh-CN" sz="2000" b="0" i="0">
                <a:solidFill>
                  <a:srgbClr val="000000"/>
                </a:solidFill>
                <a:latin typeface="微软雅黑" pitchFamily="34" charset="0"/>
                <a:ea typeface="微软雅黑" pitchFamily="34" charset="-122"/>
                <a:cs typeface="微软雅黑" pitchFamily="34" charset="-120"/>
              </a:rPr>
              <a:t>中国特色社会主义新时代(</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45_1#c6c0a4812.bracket?pid=4b77fc2af&amp;color=0,0,0&amp;vpa=14&amp;vtp=1"/>
          <p:cNvSpPr/>
          <p:nvPr/>
        </p:nvSpPr>
        <p:spPr>
          <a:xfrm>
            <a:off x="6751701" y="23245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44_2#c6c0a4812?pid=4b77fc2af&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①实现了马克思主义中国化时代化的历史性飞跃</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是全面建设社会主义现代化强国的时代</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拓展了发展中国家走向现代化的途径</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是奋力实现中华民族伟大复兴中国梦的时代</a:t>
            </a:r>
            <a:endParaRPr lang="en-US" altLang="zh-CN" sz="2000" dirty="0"/>
          </a:p>
        </p:txBody>
      </p:sp>
      <p:sp>
        <p:nvSpPr>
          <p:cNvPr id="5" name="QC_5_BD.44_3#c6c0a4812.choices?pid=4b77fc2af&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name="Slide 40&amp;si=40">
    <p:spTree>
      <p:nvGrpSpPr>
        <p:cNvPr id="1" name=""/>
        <p:cNvGrpSpPr/>
        <p:nvPr/>
      </p:nvGrpSpPr>
      <p:grpSpPr>
        <a:xfrm>
          <a:off x="0" y="0"/>
          <a:ext cx="0" cy="0"/>
          <a:chOff x="0" y="0"/>
          <a:chExt cx="0" cy="0"/>
        </a:xfrm>
      </p:grpSpPr>
      <p:sp>
        <p:nvSpPr>
          <p:cNvPr id="2" name="QC_5_AS.46_1#c6c0a4812?vop=1&amp;pid=4b77fc2af&amp;color=0,0,0&amp;vtp=1&amp;bt=1&amp;bbb=1&amp;hb=1"/>
          <p:cNvSpPr/>
          <p:nvPr/>
        </p:nvSpPr>
        <p:spPr>
          <a:xfrm>
            <a:off x="722376" y="972000"/>
            <a:ext cx="10753344" cy="3612134"/>
          </a:xfrm>
          <a:prstGeom prst="rect">
            <a:avLst/>
          </a:prstGeom>
          <a:noFill/>
          <a:ln/>
        </p:spPr>
        <p:txBody>
          <a:bodyPr wrap="none" lIns="0" tIns="0" rIns="0" bIns="0" rtlCol="0" anchor="t"/>
          <a:lstStyle/>
          <a:p>
            <a:pPr algn="l" latinLnBrk="1">
              <a:lnSpc>
                <a:spcPts val="3700"/>
              </a:lnSpc>
            </a:pPr>
            <a:r>
              <a:rPr lang="en-US" altLang="zh-CN" sz="2200" b="1" i="0" spc="-50" dirty="0">
                <a:solidFill>
                  <a:srgbClr val="639319"/>
                </a:solidFill>
                <a:latin typeface="微软雅黑" pitchFamily="34" charset="0"/>
                <a:ea typeface="微软雅黑" pitchFamily="34" charset="-122"/>
                <a:cs typeface="微软雅黑" pitchFamily="34" charset="-120"/>
              </a:rPr>
              <a:t>解析</a:t>
            </a:r>
            <a:r>
              <a:rPr lang="en-US" altLang="zh-CN" sz="2200" b="1" i="0" spc="-50" dirty="0">
                <a:solidFill>
                  <a:srgbClr val="639319"/>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微软雅黑" pitchFamily="34" charset="-122"/>
                <a:cs typeface="微软雅黑" pitchFamily="34" charset="-120"/>
              </a:rPr>
              <a:t>本题考查进入新时代，踏上新征程。新时代以来，我国众多重大工程实现跨越式发展</a:t>
            </a:r>
            <a:r>
              <a:rPr lang="en-US" altLang="zh-CN" sz="2000" b="0" i="0" spc="-50">
                <a:solidFill>
                  <a:srgbClr val="000000"/>
                </a:solidFill>
                <a:latin typeface="微软雅黑" pitchFamily="34" charset="0"/>
                <a:ea typeface="微软雅黑" pitchFamily="34" charset="-122"/>
                <a:cs typeface="微软雅黑" pitchFamily="34" charset="-120"/>
              </a:rPr>
              <a:t>，取得</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系列标志性成果</a:t>
            </a:r>
            <a:r>
              <a:rPr lang="en-US" altLang="zh-CN" sz="2000" b="0" i="0" spc="-50" dirty="0">
                <a:solidFill>
                  <a:srgbClr val="000000"/>
                </a:solidFill>
                <a:latin typeface="微软雅黑" pitchFamily="34" charset="0"/>
                <a:ea typeface="微软雅黑" pitchFamily="34" charset="-122"/>
                <a:cs typeface="微软雅黑" pitchFamily="34" charset="-120"/>
              </a:rPr>
              <a:t>。新时代取得的巨大成就</a:t>
            </a:r>
            <a:r>
              <a:rPr lang="en-US" altLang="zh-CN" sz="2000" b="0" i="0" spc="-50">
                <a:solidFill>
                  <a:srgbClr val="000000"/>
                </a:solidFill>
                <a:latin typeface="微软雅黑" pitchFamily="34" charset="0"/>
                <a:ea typeface="微软雅黑" pitchFamily="34" charset="-122"/>
                <a:cs typeface="微软雅黑" pitchFamily="34" charset="-120"/>
              </a:rPr>
              <a:t>，说明中国特色社会主义新时代是全面建设社会主义现代</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化强国的时代</a:t>
            </a:r>
            <a:r>
              <a:rPr lang="en-US" altLang="zh-CN" sz="2000" b="0" i="0" spc="-50" dirty="0">
                <a:solidFill>
                  <a:srgbClr val="000000"/>
                </a:solidFill>
                <a:latin typeface="微软雅黑" pitchFamily="34" charset="0"/>
                <a:ea typeface="微软雅黑" pitchFamily="34" charset="-122"/>
                <a:cs typeface="微软雅黑" pitchFamily="34" charset="-120"/>
              </a:rPr>
              <a:t>，也是奋力实现中华民族伟大复兴中国梦的时代，②④正确</a:t>
            </a:r>
            <a:r>
              <a:rPr lang="en-US" altLang="zh-CN" sz="2000" b="0" i="0" spc="-50">
                <a:solidFill>
                  <a:srgbClr val="000000"/>
                </a:solidFill>
                <a:latin typeface="微软雅黑" pitchFamily="34" charset="0"/>
                <a:ea typeface="微软雅黑" pitchFamily="34" charset="-122"/>
                <a:cs typeface="微软雅黑" pitchFamily="34" charset="-120"/>
              </a:rPr>
              <a:t>。马克思主义中国化时代</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化的三次历史性飞跃分别是</a:t>
            </a:r>
            <a:r>
              <a:rPr lang="en-US" altLang="zh-CN" sz="2000" b="0" i="0" spc="-50" dirty="0">
                <a:solidFill>
                  <a:srgbClr val="000000"/>
                </a:solidFill>
                <a:latin typeface="微软雅黑" pitchFamily="34" charset="0"/>
                <a:ea typeface="微软雅黑" pitchFamily="34" charset="-122"/>
                <a:cs typeface="微软雅黑" pitchFamily="34" charset="-120"/>
              </a:rPr>
              <a:t>：毛泽东思想是马克思主义中国化时代化的第一次历史性飞跃</a:t>
            </a:r>
            <a:r>
              <a:rPr lang="en-US" altLang="zh-CN" sz="2000" b="0" i="0" spc="-50">
                <a:solidFill>
                  <a:srgbClr val="000000"/>
                </a:solidFill>
                <a:latin typeface="微软雅黑" pitchFamily="34" charset="0"/>
                <a:ea typeface="微软雅黑" pitchFamily="34" charset="-122"/>
                <a:cs typeface="微软雅黑" pitchFamily="34" charset="-120"/>
              </a:rPr>
              <a:t>；中国特</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色社会主义理论体系实现了马克思主义中国化时代化新的飞跃；习近平新时代中国特色社会主义思</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想实现了马克思主义中国化时代化新的飞跃</a:t>
            </a:r>
            <a:r>
              <a:rPr lang="en-US" altLang="zh-CN" sz="2000" b="0" i="0" spc="-50" dirty="0">
                <a:solidFill>
                  <a:srgbClr val="000000"/>
                </a:solidFill>
                <a:latin typeface="微软雅黑" pitchFamily="34" charset="0"/>
                <a:ea typeface="微软雅黑" pitchFamily="34" charset="-122"/>
                <a:cs typeface="微软雅黑" pitchFamily="34" charset="-120"/>
              </a:rPr>
              <a:t>。新时代以来</a:t>
            </a:r>
            <a:r>
              <a:rPr lang="en-US" altLang="zh-CN" sz="2000" b="0" i="0" spc="-50">
                <a:solidFill>
                  <a:srgbClr val="000000"/>
                </a:solidFill>
                <a:latin typeface="微软雅黑" pitchFamily="34" charset="0"/>
                <a:ea typeface="微软雅黑" pitchFamily="34" charset="-122"/>
                <a:cs typeface="微软雅黑" pitchFamily="34" charset="-120"/>
              </a:rPr>
              <a:t>，我国众多重大工程建设实现跨越式发展</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是贯彻落实习近平新时代中国特色社会主义思想的具体结果，而不是实现了马克思主义中国化时代</a:t>
            </a:r>
          </a:p>
          <a:p>
            <a:pPr latinLnBrk="1">
              <a:lnSpc>
                <a:spcPts val="3500"/>
              </a:lnSpc>
            </a:pPr>
            <a:r>
              <a:rPr lang="en-US" altLang="zh-CN" sz="2000" b="0" i="0" spc="-50">
                <a:solidFill>
                  <a:srgbClr val="000000"/>
                </a:solidFill>
                <a:latin typeface="微软雅黑" pitchFamily="34" charset="0"/>
                <a:ea typeface="微软雅黑" pitchFamily="34" charset="-122"/>
                <a:cs typeface="微软雅黑" pitchFamily="34" charset="-120"/>
              </a:rPr>
              <a:t>化的历史性飞跃</a:t>
            </a:r>
            <a:r>
              <a:rPr lang="en-US" altLang="zh-CN" sz="2000" b="0" i="0" spc="-50" dirty="0">
                <a:solidFill>
                  <a:srgbClr val="000000"/>
                </a:solidFill>
                <a:latin typeface="微软雅黑" pitchFamily="34" charset="0"/>
                <a:ea typeface="微软雅黑" pitchFamily="34" charset="-122"/>
                <a:cs typeface="微软雅黑" pitchFamily="34" charset="-120"/>
              </a:rPr>
              <a:t>，①排除。材料未涉及拓展了发展中国家走向现代化的途径，③排除。</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name="Slide 41&amp;si=41">
    <p:spTree>
      <p:nvGrpSpPr>
        <p:cNvPr id="1" name=""/>
        <p:cNvGrpSpPr/>
        <p:nvPr/>
      </p:nvGrpSpPr>
      <p:grpSpPr>
        <a:xfrm>
          <a:off x="0" y="0"/>
          <a:ext cx="0" cy="0"/>
          <a:chOff x="0" y="0"/>
          <a:chExt cx="0" cy="0"/>
        </a:xfrm>
      </p:grpSpPr>
      <p:sp>
        <p:nvSpPr>
          <p:cNvPr id="2" name="QC_5_BD.47_1#6b1dde32b?pid=4b77fc2af&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[陕西榆林2025高一期中]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根据下图信息，</a:t>
            </a:r>
            <a:r>
              <a:rPr lang="en-US" altLang="zh-CN" sz="2000" b="0" i="0">
                <a:solidFill>
                  <a:srgbClr val="000000"/>
                </a:solidFill>
                <a:latin typeface="微软雅黑" pitchFamily="34" charset="0"/>
                <a:ea typeface="微软雅黑" pitchFamily="34" charset="-122"/>
                <a:cs typeface="微软雅黑" pitchFamily="34" charset="-120"/>
              </a:rPr>
              <a:t>下列判断正确的是(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48_1#6b1dde32b.bracket?pid=4b77fc2af&amp;color=0,0,0&amp;vpa=15&amp;vtp=1"/>
          <p:cNvSpPr/>
          <p:nvPr/>
        </p:nvSpPr>
        <p:spPr>
          <a:xfrm>
            <a:off x="7864539"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pic>
        <p:nvPicPr>
          <p:cNvPr id="4" name="QC_5_BD.47_2#6b1dde32b?iti=1&amp;pid=4b77fc2af&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014216" y="1511300"/>
            <a:ext cx="4169664" cy="137160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5_BD.47_3#6b1dde32b?iti=1&amp;pid=4b77fc2af&amp;color=0,0,0&amp;vtp=1&amp;bbb=1&amp;hb=1"/>
          <p:cNvSpPr/>
          <p:nvPr/>
        </p:nvSpPr>
        <p:spPr>
          <a:xfrm>
            <a:off x="4018788" y="3009900"/>
            <a:ext cx="4160520" cy="1270000"/>
          </a:xfrm>
          <a:prstGeom prst="rect">
            <a:avLst/>
          </a:prstGeom>
          <a:noFill/>
          <a:ln/>
        </p:spPr>
        <p:txBody>
          <a:bodyPr wrap="none" lIns="0" tIns="0" rIns="0" bIns="0" rtlCol="0" anchor="t"/>
          <a:lstStyle/>
          <a:p>
            <a:pPr algn="ctr"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1952年底与</a:t>
            </a:r>
            <a:r>
              <a:rPr lang="en-US" altLang="zh-CN" sz="2000" b="0" i="0">
                <a:solidFill>
                  <a:srgbClr val="000000"/>
                </a:solidFill>
                <a:latin typeface="微软雅黑" pitchFamily="34" charset="0"/>
                <a:ea typeface="微软雅黑" pitchFamily="34" charset="-122"/>
                <a:cs typeface="微软雅黑" pitchFamily="34" charset="-120"/>
              </a:rPr>
              <a:t>1956年我国国民经济构</a:t>
            </a:r>
          </a:p>
          <a:p>
            <a:pPr algn="ct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成情况</a:t>
            </a:r>
            <a:endParaRPr lang="en-US" altLang="zh-CN" sz="2000" dirty="0"/>
          </a:p>
        </p:txBody>
      </p:sp>
      <p:sp>
        <p:nvSpPr>
          <p:cNvPr id="6" name="QC_5_BD.47_4#6b1dde32b?pid=4b77fc2af&amp;color=0,0,0&amp;vtp=1&amp;bbb=1"/>
          <p:cNvSpPr/>
          <p:nvPr/>
        </p:nvSpPr>
        <p:spPr>
          <a:xfrm>
            <a:off x="722376" y="3934841"/>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①我国社会主义建设在艰辛探索中取得了巨大的成就</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经过社会主义改造，我国经济结构发生了根本变化</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1952—1956年党致力于恢复被长期战争破坏了的国民经济</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1956年，我国实现了从新民主主义到社会主义的转变</a:t>
            </a:r>
            <a:endParaRPr lang="en-US" altLang="zh-CN" sz="2000" dirty="0"/>
          </a:p>
        </p:txBody>
      </p:sp>
      <p:sp>
        <p:nvSpPr>
          <p:cNvPr id="7" name="QC_5_BD.47_5#6b1dde32b.choices?pid=4b77fc2af&amp;color=0,0,0&amp;vtp=1&amp;bbb=1"/>
          <p:cNvSpPr/>
          <p:nvPr/>
        </p:nvSpPr>
        <p:spPr>
          <a:xfrm>
            <a:off x="722376" y="57743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4.xml><?xml version="1.0" encoding="utf-8"?>
<p:sld xmlns:a="http://schemas.openxmlformats.org/drawingml/2006/main" xmlns:r="http://schemas.openxmlformats.org/officeDocument/2006/relationships" xmlns:p="http://schemas.openxmlformats.org/presentationml/2006/main">
  <p:cSld name="Slide 42&amp;si=42">
    <p:spTree>
      <p:nvGrpSpPr>
        <p:cNvPr id="1" name=""/>
        <p:cNvGrpSpPr/>
        <p:nvPr/>
      </p:nvGrpSpPr>
      <p:grpSpPr>
        <a:xfrm>
          <a:off x="0" y="0"/>
          <a:ext cx="0" cy="0"/>
          <a:chOff x="0" y="0"/>
          <a:chExt cx="0" cy="0"/>
        </a:xfrm>
      </p:grpSpPr>
      <p:sp>
        <p:nvSpPr>
          <p:cNvPr id="2" name="QC_5_AS.49_1#6b1dde32b?vop=1&amp;pid=4b77fc2af&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本题考查社会主义改造。根据图示信息，1956年公有制经济占绝大部分</a:t>
            </a:r>
            <a:r>
              <a:rPr lang="en-US" altLang="zh-CN" sz="2000" b="0" i="0">
                <a:solidFill>
                  <a:srgbClr val="000000"/>
                </a:solidFill>
                <a:latin typeface="微软雅黑" pitchFamily="34" charset="0"/>
                <a:ea typeface="微软雅黑" pitchFamily="34" charset="-122"/>
                <a:cs typeface="微软雅黑" pitchFamily="34" charset="-120"/>
              </a:rPr>
              <a:t>，其他经济成分仅</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占极小部分</a:t>
            </a:r>
            <a:r>
              <a:rPr lang="en-US" altLang="zh-CN" sz="2000" b="0" i="0" dirty="0">
                <a:solidFill>
                  <a:srgbClr val="000000"/>
                </a:solidFill>
                <a:latin typeface="微软雅黑" pitchFamily="34" charset="0"/>
                <a:ea typeface="微软雅黑" pitchFamily="34" charset="-122"/>
                <a:cs typeface="微软雅黑" pitchFamily="34" charset="-120"/>
              </a:rPr>
              <a:t>，说明经过社会主义改造，我国社会经济结构发生了根本变化，②正确</a:t>
            </a:r>
            <a:r>
              <a:rPr lang="en-US" altLang="zh-CN" sz="2000" b="0" i="0">
                <a:solidFill>
                  <a:srgbClr val="000000"/>
                </a:solidFill>
                <a:latin typeface="微软雅黑" pitchFamily="34" charset="0"/>
                <a:ea typeface="微软雅黑" pitchFamily="34" charset="-122"/>
                <a:cs typeface="微软雅黑" pitchFamily="34" charset="-120"/>
              </a:rPr>
              <a:t>；图示反映的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是我国社会主义改造前和改造完成时国民经济构成情况</a:t>
            </a:r>
            <a:r>
              <a:rPr lang="en-US" altLang="zh-CN" sz="2000" b="0" i="0" dirty="0">
                <a:solidFill>
                  <a:srgbClr val="000000"/>
                </a:solidFill>
                <a:latin typeface="微软雅黑" pitchFamily="34" charset="0"/>
                <a:ea typeface="微软雅黑" pitchFamily="34" charset="-122"/>
                <a:cs typeface="微软雅黑" pitchFamily="34" charset="-120"/>
              </a:rPr>
              <a:t>，经过社会主义改造</a:t>
            </a:r>
            <a:r>
              <a:rPr lang="en-US" altLang="zh-CN" sz="2000" b="0" i="0">
                <a:solidFill>
                  <a:srgbClr val="000000"/>
                </a:solidFill>
                <a:latin typeface="微软雅黑" pitchFamily="34" charset="0"/>
                <a:ea typeface="微软雅黑" pitchFamily="34" charset="-122"/>
                <a:cs typeface="微软雅黑" pitchFamily="34" charset="-120"/>
              </a:rPr>
              <a:t>，我国建立了社会主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义制度</a:t>
            </a:r>
            <a:r>
              <a:rPr lang="en-US" altLang="zh-CN" sz="2000" b="0" i="0" dirty="0">
                <a:solidFill>
                  <a:srgbClr val="000000"/>
                </a:solidFill>
                <a:latin typeface="微软雅黑" pitchFamily="34" charset="0"/>
                <a:ea typeface="微软雅黑" pitchFamily="34" charset="-122"/>
                <a:cs typeface="微软雅黑" pitchFamily="34" charset="-120"/>
              </a:rPr>
              <a:t>，实现了从新民主主义到社会主义的转变，④正确；材料强调的是社会主义改造</a:t>
            </a:r>
            <a:r>
              <a:rPr lang="en-US" altLang="zh-CN" sz="2000" b="0" i="0">
                <a:solidFill>
                  <a:srgbClr val="000000"/>
                </a:solidFill>
                <a:latin typeface="微软雅黑" pitchFamily="34" charset="0"/>
                <a:ea typeface="微软雅黑" pitchFamily="34" charset="-122"/>
                <a:cs typeface="微软雅黑" pitchFamily="34" charset="-120"/>
              </a:rPr>
              <a:t>，而不是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社会主义建设的艰辛探索</a:t>
            </a:r>
            <a:r>
              <a:rPr lang="en-US" altLang="zh-CN" sz="2000" b="0" i="0" dirty="0">
                <a:solidFill>
                  <a:srgbClr val="000000"/>
                </a:solidFill>
                <a:latin typeface="微软雅黑" pitchFamily="34" charset="0"/>
                <a:ea typeface="微软雅黑" pitchFamily="34" charset="-122"/>
                <a:cs typeface="微软雅黑" pitchFamily="34" charset="-120"/>
              </a:rPr>
              <a:t>，①排除；1949—1952年</a:t>
            </a:r>
            <a:r>
              <a:rPr lang="en-US" altLang="zh-CN" sz="2000" b="0" i="0">
                <a:solidFill>
                  <a:srgbClr val="000000"/>
                </a:solidFill>
                <a:latin typeface="微软雅黑" pitchFamily="34" charset="0"/>
                <a:ea typeface="微软雅黑" pitchFamily="34" charset="-122"/>
                <a:cs typeface="微软雅黑" pitchFamily="34" charset="-120"/>
              </a:rPr>
              <a:t>，中国共产党领导人民致力于恢复被长期战</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争破坏了的国民经济</a:t>
            </a:r>
            <a:r>
              <a:rPr lang="en-US" altLang="zh-CN" sz="2000" b="0" i="0" dirty="0">
                <a:solidFill>
                  <a:srgbClr val="000000"/>
                </a:solidFill>
                <a:latin typeface="微软雅黑" pitchFamily="34" charset="0"/>
                <a:ea typeface="微软雅黑" pitchFamily="34" charset="-122"/>
                <a:cs typeface="微软雅黑" pitchFamily="34" charset="-120"/>
              </a:rPr>
              <a:t>，③错误。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5.xml><?xml version="1.0" encoding="utf-8"?>
<p:sld xmlns:a="http://schemas.openxmlformats.org/drawingml/2006/main" xmlns:r="http://schemas.openxmlformats.org/officeDocument/2006/relationships" xmlns:p="http://schemas.openxmlformats.org/presentationml/2006/main">
  <p:cSld name="Slide 43&amp;si=43">
    <p:spTree>
      <p:nvGrpSpPr>
        <p:cNvPr id="1" name=""/>
        <p:cNvGrpSpPr/>
        <p:nvPr/>
      </p:nvGrpSpPr>
      <p:grpSpPr>
        <a:xfrm>
          <a:off x="0" y="0"/>
          <a:ext cx="0" cy="0"/>
          <a:chOff x="0" y="0"/>
          <a:chExt cx="0" cy="0"/>
        </a:xfrm>
      </p:grpSpPr>
      <p:sp>
        <p:nvSpPr>
          <p:cNvPr id="2" name="QO_5_BD.50_1#ad58ac361?pid=4b77fc2af&amp;color=0,0,0&amp;vtp=1&amp;bt=1&amp;bbb=1&amp;hb=1"/>
          <p:cNvSpPr/>
          <p:nvPr/>
        </p:nvSpPr>
        <p:spPr>
          <a:xfrm>
            <a:off x="722376" y="972000"/>
            <a:ext cx="10753344" cy="4539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[安徽部分学校2025高一联考]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阅读材料，完成下列要求。（12分）</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现代化</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这是近代以来中国多少仁人志士的苦苦求索</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明朝后期</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中国错失工业革命</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科技</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革命机遇</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在内部矛盾和西方现代化浪潮冲击下走向衰落</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鸦片战争后</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中国遭受了前所未有的</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劫难</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为了摆脱落后挨打</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任人宰割的悲惨命运</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中国人民奋起反抗</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进行民族复兴的各种尝试</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从洋务运动的</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师夷长技以制夷</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到戊戌变法的</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改良图强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再到辛亥革命的</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资产阶级共</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和国</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振兴实业</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SimSun" panose="02010600030101010101" pitchFamily="2" charset="-122"/>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但这些探索都以失败而告终</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在</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求是</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杂志刊发的习近平总书记重要文章</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以中国式现代化全面推进强国建设</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民族复</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兴伟业</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中</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总书记拉开历史的长镜头</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追溯中国现代化的历史</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得出一个清晰的结论</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探索</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中国现代化道路的重任</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历史地落在了中国共产党身上</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运用</a:t>
            </a:r>
            <a:r>
              <a:rPr lang="en-US" altLang="zh-CN" sz="2000" b="0" i="0" dirty="0">
                <a:solidFill>
                  <a:srgbClr val="000000"/>
                </a:solidFill>
                <a:latin typeface="微软雅黑" pitchFamily="34" charset="0"/>
                <a:ea typeface="微软雅黑" pitchFamily="34" charset="-122"/>
                <a:cs typeface="微软雅黑" pitchFamily="34" charset="-120"/>
              </a:rPr>
              <a:t>“历史和人民的选择”的知识，说明中国共产党是怎样担起现代化的重任的。</a:t>
            </a:r>
            <a:endParaRPr lang="en-US" altLang="zh-CN" sz="2000" dirty="0"/>
          </a:p>
        </p:txBody>
      </p:sp>
    </p:spTree>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name="Slide 44&amp;si=44">
    <p:spTree>
      <p:nvGrpSpPr>
        <p:cNvPr id="1" name=""/>
        <p:cNvGrpSpPr/>
        <p:nvPr/>
      </p:nvGrpSpPr>
      <p:grpSpPr>
        <a:xfrm>
          <a:off x="0" y="0"/>
          <a:ext cx="0" cy="0"/>
          <a:chOff x="0" y="0"/>
          <a:chExt cx="0" cy="0"/>
        </a:xfrm>
      </p:grpSpPr>
      <p:sp>
        <p:nvSpPr>
          <p:cNvPr id="2" name="QO_5_AN.51_1#ad58ac361?vop=1&amp;pid=4b77fc2af&amp;color=0,0,0&amp;vtp=1&amp;bt=1&amp;bbb=1&amp;hb=1"/>
          <p:cNvSpPr/>
          <p:nvPr/>
        </p:nvSpPr>
        <p:spPr>
          <a:xfrm>
            <a:off x="722376" y="972000"/>
            <a:ext cx="10753344" cy="35994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①中国共产党成立后，把马克思主义基本原理与中国具体实际相结合</a:t>
            </a:r>
            <a:r>
              <a:rPr lang="en-US" altLang="zh-CN" sz="2000" b="1" i="0">
                <a:solidFill>
                  <a:srgbClr val="00B050"/>
                </a:solidFill>
                <a:latin typeface="微软雅黑" pitchFamily="34" charset="0"/>
                <a:ea typeface="微软雅黑" pitchFamily="34" charset="-122"/>
                <a:cs typeface="微软雅黑" pitchFamily="34" charset="-120"/>
              </a:rPr>
              <a:t>，肩负起为中国人民</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谋幸福</a:t>
            </a:r>
            <a:r>
              <a:rPr lang="en-US" altLang="zh-CN" sz="2000" b="1" i="0" dirty="0">
                <a:solidFill>
                  <a:srgbClr val="00B050"/>
                </a:solidFill>
                <a:latin typeface="微软雅黑" pitchFamily="34" charset="0"/>
                <a:ea typeface="微软雅黑" pitchFamily="34" charset="-122"/>
                <a:cs typeface="微软雅黑" pitchFamily="34" charset="-120"/>
              </a:rPr>
              <a:t>、为中华民族谋复兴的初心和使命，领导全国各族人民取得了新民主主义革命的胜利</a:t>
            </a:r>
            <a:r>
              <a:rPr lang="en-US" altLang="zh-CN" sz="2000" b="1" i="0">
                <a:solidFill>
                  <a:srgbClr val="00B050"/>
                </a:solidFill>
                <a:latin typeface="微软雅黑" pitchFamily="34" charset="0"/>
                <a:ea typeface="微软雅黑" pitchFamily="34" charset="-122"/>
                <a:cs typeface="微软雅黑" pitchFamily="34" charset="-120"/>
              </a:rPr>
              <a:t>、建</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立了中华人民共和国</a:t>
            </a:r>
            <a:r>
              <a:rPr lang="en-US" altLang="zh-CN" sz="2000" b="1" i="0" dirty="0">
                <a:solidFill>
                  <a:srgbClr val="00B050"/>
                </a:solidFill>
                <a:latin typeface="微软雅黑" pitchFamily="34" charset="0"/>
                <a:ea typeface="微软雅黑" pitchFamily="34" charset="-122"/>
                <a:cs typeface="微软雅黑" pitchFamily="34" charset="-120"/>
              </a:rPr>
              <a:t>、确立了社会主义制度、全面展开了社会主义建设。（4分）</a:t>
            </a:r>
            <a:r>
              <a:rPr lang="en-US" altLang="zh-CN" sz="2000" b="1" i="0">
                <a:solidFill>
                  <a:srgbClr val="00B050"/>
                </a:solidFill>
                <a:latin typeface="微软雅黑" pitchFamily="34" charset="0"/>
                <a:ea typeface="微软雅黑" pitchFamily="34" charset="-122"/>
                <a:cs typeface="微软雅黑" pitchFamily="34" charset="-120"/>
              </a:rPr>
              <a:t>②党的十一届</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三中全会以后</a:t>
            </a:r>
            <a:r>
              <a:rPr lang="en-US" altLang="zh-CN" sz="2000" b="1" i="0" dirty="0">
                <a:solidFill>
                  <a:srgbClr val="00B050"/>
                </a:solidFill>
                <a:latin typeface="微软雅黑" pitchFamily="34" charset="0"/>
                <a:ea typeface="微软雅黑" pitchFamily="34" charset="-122"/>
                <a:cs typeface="微软雅黑" pitchFamily="34" charset="-120"/>
              </a:rPr>
              <a:t>，中国共产党领导全国各族人民</a:t>
            </a:r>
            <a:r>
              <a:rPr lang="en-US" altLang="zh-CN" sz="2000" b="1" i="0">
                <a:solidFill>
                  <a:srgbClr val="00B050"/>
                </a:solidFill>
                <a:latin typeface="微软雅黑" pitchFamily="34" charset="0"/>
                <a:ea typeface="微软雅黑" pitchFamily="34" charset="-122"/>
                <a:cs typeface="微软雅黑" pitchFamily="34" charset="-120"/>
              </a:rPr>
              <a:t>，创造了改革开放和社会主义现代化建设的伟大成</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就</a:t>
            </a:r>
            <a:r>
              <a:rPr lang="en-US" altLang="zh-CN" sz="2000" b="1" i="0" dirty="0">
                <a:solidFill>
                  <a:srgbClr val="00B050"/>
                </a:solidFill>
                <a:latin typeface="微软雅黑" pitchFamily="34" charset="0"/>
                <a:ea typeface="微软雅黑" pitchFamily="34" charset="-122"/>
                <a:cs typeface="微软雅黑" pitchFamily="34" charset="-120"/>
              </a:rPr>
              <a:t>，极大地解放和发展了社会生产力，增强了社会发展活力，</a:t>
            </a:r>
            <a:r>
              <a:rPr lang="en-US" altLang="zh-CN" sz="2000" b="1" i="0">
                <a:solidFill>
                  <a:srgbClr val="00B050"/>
                </a:solidFill>
                <a:latin typeface="微软雅黑" pitchFamily="34" charset="0"/>
                <a:ea typeface="微软雅黑" pitchFamily="34" charset="-122"/>
                <a:cs typeface="微软雅黑" pitchFamily="34" charset="-120"/>
              </a:rPr>
              <a:t>激发了广大人民群众的创造性。</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a:t>
            </a:r>
            <a:r>
              <a:rPr lang="en-US" altLang="zh-CN" sz="2000" b="1" i="0" dirty="0">
                <a:solidFill>
                  <a:srgbClr val="00B050"/>
                </a:solidFill>
                <a:latin typeface="微软雅黑" pitchFamily="34" charset="0"/>
                <a:ea typeface="微软雅黑" pitchFamily="34" charset="-122"/>
                <a:cs typeface="微软雅黑" pitchFamily="34" charset="-120"/>
              </a:rPr>
              <a:t>4分）③党的十八大以来，中国共产党领导全国各族人民，统揽伟大斗争、伟大工程</a:t>
            </a:r>
            <a:r>
              <a:rPr lang="en-US" altLang="zh-CN" sz="2000" b="1" i="0">
                <a:solidFill>
                  <a:srgbClr val="00B050"/>
                </a:solidFill>
                <a:latin typeface="微软雅黑" pitchFamily="34" charset="0"/>
                <a:ea typeface="微软雅黑" pitchFamily="34" charset="-122"/>
                <a:cs typeface="微软雅黑" pitchFamily="34" charset="-120"/>
              </a:rPr>
              <a:t>、伟大事</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业</a:t>
            </a:r>
            <a:r>
              <a:rPr lang="en-US" altLang="zh-CN" sz="2000" b="1" i="0" dirty="0">
                <a:solidFill>
                  <a:srgbClr val="00B050"/>
                </a:solidFill>
                <a:latin typeface="微软雅黑" pitchFamily="34" charset="0"/>
                <a:ea typeface="微软雅黑" pitchFamily="34" charset="-122"/>
                <a:cs typeface="微软雅黑" pitchFamily="34" charset="-120"/>
              </a:rPr>
              <a:t>、伟大梦想，创造了新时代中国特色社会主义的伟大成就</a:t>
            </a:r>
            <a:r>
              <a:rPr lang="en-US" altLang="zh-CN" sz="2000" b="1" i="0">
                <a:solidFill>
                  <a:srgbClr val="00B050"/>
                </a:solidFill>
                <a:latin typeface="微软雅黑" pitchFamily="34" charset="0"/>
                <a:ea typeface="微软雅黑" pitchFamily="34" charset="-122"/>
                <a:cs typeface="微软雅黑" pitchFamily="34" charset="-120"/>
              </a:rPr>
              <a:t>。历史和人民的选择证明了中国共产</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党完全有能力</a:t>
            </a:r>
            <a:r>
              <a:rPr lang="en-US" altLang="zh-CN" sz="2000" b="1" i="0" dirty="0">
                <a:solidFill>
                  <a:srgbClr val="00B050"/>
                </a:solidFill>
                <a:latin typeface="微软雅黑" pitchFamily="34" charset="0"/>
                <a:ea typeface="微软雅黑" pitchFamily="34" charset="-122"/>
                <a:cs typeface="微软雅黑" pitchFamily="34" charset="-120"/>
              </a:rPr>
              <a:t>、有担当肩负起实现探索中国现代化道路的重任。（4分）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7.xml><?xml version="1.0" encoding="utf-8"?>
<p:sld xmlns:a="http://schemas.openxmlformats.org/drawingml/2006/main" xmlns:r="http://schemas.openxmlformats.org/officeDocument/2006/relationships" xmlns:p="http://schemas.openxmlformats.org/presentationml/2006/main">
  <p:cSld name="Slide 45&amp;si=45">
    <p:spTree>
      <p:nvGrpSpPr>
        <p:cNvPr id="1" name=""/>
        <p:cNvGrpSpPr/>
        <p:nvPr/>
      </p:nvGrpSpPr>
      <p:grpSpPr>
        <a:xfrm>
          <a:off x="0" y="0"/>
          <a:ext cx="0" cy="0"/>
          <a:chOff x="0" y="0"/>
          <a:chExt cx="0" cy="0"/>
        </a:xfrm>
      </p:grpSpPr>
      <p:sp>
        <p:nvSpPr>
          <p:cNvPr id="2" name="QO_5_AS.52_1#ad58ac361?vop=1&amp;pid=4b77fc2af&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本题考查历史和人民的选择。关键信息①：探索中国现代化道路的重任</a:t>
            </a:r>
            <a:r>
              <a:rPr lang="en-US" altLang="zh-CN" sz="2000" b="0" i="0">
                <a:solidFill>
                  <a:srgbClr val="000000"/>
                </a:solidFill>
                <a:latin typeface="微软雅黑" pitchFamily="34" charset="0"/>
                <a:ea typeface="微软雅黑" pitchFamily="34" charset="-122"/>
                <a:cs typeface="微软雅黑" pitchFamily="34" charset="-120"/>
              </a:rPr>
              <a:t>，历史地落在了中</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国共产党身上</a:t>
            </a:r>
            <a:r>
              <a:rPr lang="en-US" altLang="zh-CN" sz="2000" b="0" i="0" dirty="0">
                <a:solidFill>
                  <a:srgbClr val="000000"/>
                </a:solidFill>
                <a:latin typeface="微软雅黑" pitchFamily="34" charset="0"/>
                <a:ea typeface="微软雅黑" pitchFamily="34" charset="-122"/>
                <a:cs typeface="微软雅黑" pitchFamily="34" charset="-120"/>
              </a:rPr>
              <a:t>→从站起来的角度分析</a:t>
            </a:r>
            <a:r>
              <a:rPr lang="en-US" altLang="zh-CN" sz="2000" b="0" i="0">
                <a:solidFill>
                  <a:srgbClr val="000000"/>
                </a:solidFill>
                <a:latin typeface="微软雅黑" pitchFamily="34" charset="0"/>
                <a:ea typeface="微软雅黑" pitchFamily="34" charset="-122"/>
                <a:cs typeface="微软雅黑" pitchFamily="34" charset="-120"/>
              </a:rPr>
              <a:t>：中国共产党领导全国各族人民取得了新民主主义革命的胜</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利</a:t>
            </a:r>
            <a:r>
              <a:rPr lang="en-US" altLang="zh-CN" sz="2000" b="0" i="0" dirty="0">
                <a:solidFill>
                  <a:srgbClr val="000000"/>
                </a:solidFill>
                <a:latin typeface="微软雅黑" pitchFamily="34" charset="0"/>
                <a:ea typeface="微软雅黑" pitchFamily="34" charset="-122"/>
                <a:cs typeface="微软雅黑" pitchFamily="34" charset="-120"/>
              </a:rPr>
              <a:t>、建立了中华人民共和国、确立了社会主义制度、全面展开了社会主义建设。关键信息②</a:t>
            </a:r>
            <a:r>
              <a:rPr lang="en-US" altLang="zh-CN" sz="2000" b="0" i="0">
                <a:solidFill>
                  <a:srgbClr val="000000"/>
                </a:solidFill>
                <a:latin typeface="微软雅黑" pitchFamily="34" charset="0"/>
                <a:ea typeface="微软雅黑" pitchFamily="34" charset="-122"/>
                <a:cs typeface="微软雅黑" pitchFamily="34" charset="-120"/>
              </a:rPr>
              <a:t>：追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溯中国现代化的历史</a:t>
            </a:r>
            <a:r>
              <a:rPr lang="en-US" altLang="zh-CN" sz="2000" b="0" i="0" dirty="0">
                <a:solidFill>
                  <a:srgbClr val="000000"/>
                </a:solidFill>
                <a:latin typeface="微软雅黑" pitchFamily="34" charset="0"/>
                <a:ea typeface="微软雅黑" pitchFamily="34" charset="-122"/>
                <a:cs typeface="微软雅黑" pitchFamily="34" charset="-120"/>
              </a:rPr>
              <a:t>→从富起来的角度分析：中国共产党领导全国各族人民</a:t>
            </a:r>
            <a:r>
              <a:rPr lang="en-US" altLang="zh-CN" sz="2000" b="0" i="0">
                <a:solidFill>
                  <a:srgbClr val="000000"/>
                </a:solidFill>
                <a:latin typeface="微软雅黑" pitchFamily="34" charset="0"/>
                <a:ea typeface="微软雅黑" pitchFamily="34" charset="-122"/>
                <a:cs typeface="微软雅黑" pitchFamily="34" charset="-120"/>
              </a:rPr>
              <a:t>，创造了改革开放和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社会主义现代化建设的伟大成就</a:t>
            </a:r>
            <a:r>
              <a:rPr lang="en-US" altLang="zh-CN" sz="2000" b="0" i="0" dirty="0">
                <a:solidFill>
                  <a:srgbClr val="000000"/>
                </a:solidFill>
                <a:latin typeface="微软雅黑" pitchFamily="34" charset="0"/>
                <a:ea typeface="微软雅黑" pitchFamily="34" charset="-122"/>
                <a:cs typeface="微软雅黑" pitchFamily="34" charset="-120"/>
              </a:rPr>
              <a:t>，极大地解放和发展了社会生产力。关键信息③</a:t>
            </a:r>
            <a:r>
              <a:rPr lang="en-US" altLang="zh-CN" sz="2000" b="0" i="0">
                <a:solidFill>
                  <a:srgbClr val="000000"/>
                </a:solidFill>
                <a:latin typeface="微软雅黑" pitchFamily="34" charset="0"/>
                <a:ea typeface="微软雅黑" pitchFamily="34" charset="-122"/>
                <a:cs typeface="微软雅黑" pitchFamily="34" charset="-120"/>
              </a:rPr>
              <a:t>：以中国式现代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化全面推进强国建设</a:t>
            </a:r>
            <a:r>
              <a:rPr lang="en-US" altLang="zh-CN" sz="2000" b="0" i="0" dirty="0">
                <a:solidFill>
                  <a:srgbClr val="000000"/>
                </a:solidFill>
                <a:latin typeface="微软雅黑" pitchFamily="34" charset="0"/>
                <a:ea typeface="微软雅黑" pitchFamily="34" charset="-122"/>
                <a:cs typeface="微软雅黑" pitchFamily="34" charset="-120"/>
              </a:rPr>
              <a:t>、民族复兴伟业→从强起来的角度分析：中国共产党领导全国各族人民</a:t>
            </a:r>
            <a:r>
              <a:rPr lang="en-US" altLang="zh-CN" sz="2000" b="0" i="0">
                <a:solidFill>
                  <a:srgbClr val="000000"/>
                </a:solidFill>
                <a:latin typeface="微软雅黑" pitchFamily="34" charset="0"/>
                <a:ea typeface="微软雅黑" pitchFamily="34" charset="-122"/>
                <a:cs typeface="微软雅黑" pitchFamily="34" charset="-120"/>
              </a:rPr>
              <a:t>，统</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揽伟大斗争</a:t>
            </a:r>
            <a:r>
              <a:rPr lang="en-US" altLang="zh-CN" sz="2000" b="0" i="0" dirty="0">
                <a:solidFill>
                  <a:srgbClr val="000000"/>
                </a:solidFill>
                <a:latin typeface="微软雅黑" pitchFamily="34" charset="0"/>
                <a:ea typeface="微软雅黑" pitchFamily="34" charset="-122"/>
                <a:cs typeface="微软雅黑" pitchFamily="34" charset="-120"/>
              </a:rPr>
              <a:t>、伟大工程、伟大事业、伟大梦想，创造了新时代中国特色社会主义的伟大成就。</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8.xml><?xml version="1.0" encoding="utf-8"?>
<p:sld xmlns:a="http://schemas.openxmlformats.org/drawingml/2006/main" xmlns:r="http://schemas.openxmlformats.org/officeDocument/2006/relationships" xmlns:p="http://schemas.openxmlformats.org/presentationml/2006/main">
  <p:cSld name="Slide 46&amp;si=46">
    <p:spTree>
      <p:nvGrpSpPr>
        <p:cNvPr id="1" name=""/>
        <p:cNvGrpSpPr/>
        <p:nvPr/>
      </p:nvGrpSpPr>
      <p:grpSpPr>
        <a:xfrm>
          <a:off x="0" y="0"/>
          <a:ext cx="0" cy="0"/>
          <a:chOff x="0" y="0"/>
          <a:chExt cx="0" cy="0"/>
        </a:xfrm>
      </p:grpSpPr>
      <p:sp>
        <p:nvSpPr>
          <p:cNvPr id="2" name="C_4#f77932295.fixed?pid=5bfadfa7f&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1</a:t>
            </a:r>
            <a:endParaRPr lang="en-US" altLang="zh-CN" sz="7200" dirty="0"/>
          </a:p>
        </p:txBody>
      </p:sp>
      <p:sp>
        <p:nvSpPr>
          <p:cNvPr id="3" name="C_4#f77932295.fixed?pid=5bfadfa7f&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第一课综合训练</a:t>
            </a:r>
            <a:endParaRPr lang="en-US" altLang="zh-CN" sz="4400" dirty="0"/>
          </a:p>
        </p:txBody>
      </p:sp>
      <p:pic>
        <p:nvPicPr>
          <p:cNvPr id="4" name="C_4#f77932295.fixed?pid=5bfadfa7f&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f77932295.fixed?pid=5bfadfa7f&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刷能力</a:t>
            </a:r>
            <a:endParaRPr lang="en-US" altLang="zh-CN" sz="2800" dirty="0"/>
          </a:p>
        </p:txBody>
      </p:sp>
    </p:spTree>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name="Slide 47&amp;si=47">
    <p:spTree>
      <p:nvGrpSpPr>
        <p:cNvPr id="1" name=""/>
        <p:cNvGrpSpPr/>
        <p:nvPr/>
      </p:nvGrpSpPr>
      <p:grpSpPr>
        <a:xfrm>
          <a:off x="0" y="0"/>
          <a:ext cx="0" cy="0"/>
          <a:chOff x="0" y="0"/>
          <a:chExt cx="0" cy="0"/>
        </a:xfrm>
      </p:grpSpPr>
      <p:sp>
        <p:nvSpPr>
          <p:cNvPr id="2" name="QC_5_BD.53_1#5dfd29b9e?pid=f77932295&amp;color=0,0,0&amp;vtp=1&amp;bt=1&amp;bbb=1&amp;hb=1"/>
          <p:cNvSpPr/>
          <p:nvPr/>
        </p:nvSpPr>
        <p:spPr>
          <a:xfrm>
            <a:off x="722376" y="972000"/>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[四川南充一中2025高一月考]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品读毛泽东在1950年国庆盛典所作的这首词</a:t>
            </a:r>
            <a:r>
              <a:rPr lang="en-US" altLang="zh-CN" sz="2000" b="0" i="0">
                <a:solidFill>
                  <a:srgbClr val="000000"/>
                </a:solidFill>
                <a:latin typeface="微软雅黑" pitchFamily="34" charset="0"/>
                <a:ea typeface="微软雅黑" pitchFamily="34" charset="-122"/>
                <a:cs typeface="微软雅黑" pitchFamily="34" charset="-120"/>
              </a:rPr>
              <a:t>，以下说法和诗词</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对应正确的是(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graphicFrame>
        <p:nvGraphicFramePr>
          <p:cNvPr id="48" name="QC_5_BD.53_2#5dfd29b9e?colgroup=41&amp;pid=f77932295&amp;color=0,0,0&amp;vtp=1&amp;bbb=1"/>
          <p:cNvGraphicFramePr>
            <a:graphicFrameLocks noGrp="1"/>
          </p:cNvGraphicFramePr>
          <p:nvPr>
            <p:extLst>
              <p:ext uri="{D42A27DB-BD31-4B8C-83A1-F6EECF244321}">
                <p14:modId xmlns:p14="http://schemas.microsoft.com/office/powerpoint/2010/main" val="3511818901"/>
              </p:ext>
            </p:extLst>
          </p:nvPr>
        </p:nvGraphicFramePr>
        <p:xfrm>
          <a:off x="722376" y="1951677"/>
          <a:ext cx="10735056" cy="1653159"/>
        </p:xfrm>
        <a:graphic>
          <a:graphicData uri="http://schemas.openxmlformats.org/drawingml/2006/table">
            <a:tbl>
              <a:tblPr/>
              <a:tblGrid>
                <a:gridCol w="10735056">
                  <a:extLst>
                    <a:ext uri="{9D8B030D-6E8A-4147-A177-3AD203B41FA5}">
                      <a16:colId xmlns:a16="http://schemas.microsoft.com/office/drawing/2014/main" val="20000"/>
                    </a:ext>
                  </a:extLst>
                </a:gridCol>
              </a:tblGrid>
              <a:tr h="1653159">
                <a:tc>
                  <a:txBody>
                    <a:bodyPr/>
                    <a:lstStyle/>
                    <a:p>
                      <a:pPr algn="ctr" latinLnBrk="1" hangingPunct="0">
                        <a:lnSpc>
                          <a:spcPts val="3200"/>
                        </a:lnSpc>
                      </a:pPr>
                      <a:r>
                        <a:rPr lang="en-US" altLang="zh-CN" sz="2000" b="1" i="0" dirty="0">
                          <a:solidFill>
                            <a:srgbClr val="000000"/>
                          </a:solidFill>
                          <a:latin typeface="微软雅黑" pitchFamily="34" charset="0"/>
                          <a:ea typeface="微软雅黑" pitchFamily="34" charset="-122"/>
                          <a:cs typeface="微软雅黑" pitchFamily="34" charset="-120"/>
                        </a:rPr>
                        <a:t>浣溪沙·和柳亚子先生</a:t>
                      </a:r>
                      <a:endParaRPr lang="en-US" altLang="zh-CN" sz="1200" dirty="0"/>
                    </a:p>
                    <a:p>
                      <a:pPr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一九五零年国庆观剧</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柳亚子先生即席赋《浣溪沙》</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固步其韵奉和</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p>
                      <a:pPr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长夜难明赤县天</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百年魔怪舞翩跹</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人民五亿不团圆</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p>
                      <a:pPr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一唱雄鸡天下白</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万方乐奏有于阗</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诗人兴会更无前</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4" name="QC_5_AN.54_1#5dfd29b9e.bracket?pid=f77932295&amp;color=0,0,0&amp;vpa=16&amp;vtp=1"/>
          <p:cNvSpPr/>
          <p:nvPr/>
        </p:nvSpPr>
        <p:spPr>
          <a:xfrm>
            <a:off x="2446401" y="14101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5" name="QC_5_BD.53_3#5dfd29b9e?pid=f77932295&amp;color=0,0,0&amp;vtp=1&amp;bbb=1"/>
          <p:cNvSpPr/>
          <p:nvPr/>
        </p:nvSpPr>
        <p:spPr>
          <a:xfrm>
            <a:off x="722376" y="3742377"/>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①长夜难明赤县天：半殖民地半封建社会是近代中国的基本国情</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百年魔怪舞翩跹：帝国主义和中华民族之间的阶级矛盾</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一唱雄鸡天下白：新中国成立为实现民族复兴展示了美好前景</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万方乐奏有于阗：中华民族实现了最为广泛而深刻的社会变革</a:t>
            </a:r>
            <a:endParaRPr lang="en-US" altLang="zh-CN" sz="2000" dirty="0"/>
          </a:p>
        </p:txBody>
      </p:sp>
      <p:sp>
        <p:nvSpPr>
          <p:cNvPr id="6" name="QC_5_BD.53_4#5dfd29b9e.choices?pid=f77932295&amp;color=0,0,0&amp;vtp=1&amp;bbb=1"/>
          <p:cNvSpPr/>
          <p:nvPr/>
        </p:nvSpPr>
        <p:spPr>
          <a:xfrm>
            <a:off x="722376" y="55796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QC_6_AS.3_1#261335de7?vop=1&amp;pid=653409790&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本题考查近代中国的基本国情和主要矛盾。小王通过展品了解到了从</a:t>
            </a:r>
            <a:r>
              <a:rPr lang="en-US" altLang="zh-CN" sz="2000" b="0" i="0">
                <a:solidFill>
                  <a:srgbClr val="000000"/>
                </a:solidFill>
                <a:latin typeface="微软雅黑" pitchFamily="34" charset="0"/>
                <a:ea typeface="微软雅黑" pitchFamily="34" charset="-122"/>
                <a:cs typeface="微软雅黑" pitchFamily="34" charset="-120"/>
              </a:rPr>
              <a:t>1840年鸦片战争到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1949</a:t>
            </a:r>
            <a:r>
              <a:rPr lang="en-US" altLang="zh-CN" sz="2000" b="0" i="0" dirty="0">
                <a:solidFill>
                  <a:srgbClr val="000000"/>
                </a:solidFill>
                <a:latin typeface="微软雅黑" pitchFamily="34" charset="0"/>
                <a:ea typeface="微软雅黑" pitchFamily="34" charset="-122"/>
                <a:cs typeface="微软雅黑" pitchFamily="34" charset="-120"/>
              </a:rPr>
              <a:t>年中华人民共和国成立这100多年的历史</a:t>
            </a:r>
            <a:r>
              <a:rPr lang="en-US" altLang="zh-CN" sz="2000" b="0" i="0">
                <a:solidFill>
                  <a:srgbClr val="000000"/>
                </a:solidFill>
                <a:latin typeface="微软雅黑" pitchFamily="34" charset="0"/>
                <a:ea typeface="微软雅黑" pitchFamily="34" charset="-122"/>
                <a:cs typeface="微软雅黑" pitchFamily="34" charset="-120"/>
              </a:rPr>
              <a:t>，他可以感受到西方列强的入侵打断了中国从封建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社会向资本主义社会发展的正常进程</a:t>
            </a:r>
            <a:r>
              <a:rPr lang="en-US" altLang="zh-CN" sz="2000" b="0" i="0" dirty="0">
                <a:solidFill>
                  <a:srgbClr val="000000"/>
                </a:solidFill>
                <a:latin typeface="微软雅黑" pitchFamily="34" charset="0"/>
                <a:ea typeface="微软雅黑" pitchFamily="34" charset="-122"/>
                <a:cs typeface="微软雅黑" pitchFamily="34" charset="-120"/>
              </a:rPr>
              <a:t>，中国逐步成为半殖民地半封建社会</a:t>
            </a:r>
            <a:r>
              <a:rPr lang="en-US" altLang="zh-CN" sz="2000" b="0" i="0">
                <a:solidFill>
                  <a:srgbClr val="000000"/>
                </a:solidFill>
                <a:latin typeface="微软雅黑" pitchFamily="34" charset="0"/>
                <a:ea typeface="微软雅黑" pitchFamily="34" charset="-122"/>
                <a:cs typeface="微软雅黑" pitchFamily="34" charset="-120"/>
              </a:rPr>
              <a:t>；近代中国的历史既是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一部屈辱史</a:t>
            </a:r>
            <a:r>
              <a:rPr lang="en-US" altLang="zh-CN" sz="2000" b="0" i="0" dirty="0">
                <a:solidFill>
                  <a:srgbClr val="000000"/>
                </a:solidFill>
                <a:latin typeface="微软雅黑" pitchFamily="34" charset="0"/>
                <a:ea typeface="微软雅黑" pitchFamily="34" charset="-122"/>
                <a:cs typeface="微软雅黑" pitchFamily="34" charset="-120"/>
              </a:rPr>
              <a:t>，也是一部抗争史，为探索复兴之路，无数仁人志士进行了救亡图存的抗争，</a:t>
            </a:r>
            <a:r>
              <a:rPr lang="en-US" altLang="zh-CN" sz="2000" b="0" i="0">
                <a:solidFill>
                  <a:srgbClr val="000000"/>
                </a:solidFill>
                <a:latin typeface="微软雅黑" pitchFamily="34" charset="0"/>
                <a:ea typeface="微软雅黑" pitchFamily="34" charset="-122"/>
                <a:cs typeface="微软雅黑" pitchFamily="34" charset="-120"/>
              </a:rPr>
              <a:t>①②正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确</a:t>
            </a:r>
            <a:r>
              <a:rPr lang="en-US" altLang="zh-CN" sz="2000" b="0" i="0" dirty="0">
                <a:solidFill>
                  <a:srgbClr val="000000"/>
                </a:solidFill>
                <a:latin typeface="微软雅黑" pitchFamily="34" charset="0"/>
                <a:ea typeface="微软雅黑" pitchFamily="34" charset="-122"/>
                <a:cs typeface="微软雅黑" pitchFamily="34" charset="-120"/>
              </a:rPr>
              <a:t>。近代中国政治、经济、文化都是半殖民地半封建社会的性质，在外交上丧失独立，③</a:t>
            </a:r>
            <a:r>
              <a:rPr lang="en-US" altLang="zh-CN" sz="2000" b="0" i="0">
                <a:solidFill>
                  <a:srgbClr val="000000"/>
                </a:solidFill>
                <a:latin typeface="微软雅黑" pitchFamily="34" charset="0"/>
                <a:ea typeface="微软雅黑" pitchFamily="34" charset="-122"/>
                <a:cs typeface="微软雅黑" pitchFamily="34" charset="-120"/>
              </a:rPr>
              <a:t>排除。</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帝国主义和中华民族的矛盾</a:t>
            </a:r>
            <a:r>
              <a:rPr lang="en-US" altLang="zh-CN" sz="2000" b="0" i="0" dirty="0">
                <a:solidFill>
                  <a:srgbClr val="000000"/>
                </a:solidFill>
                <a:latin typeface="微软雅黑" pitchFamily="34" charset="0"/>
                <a:ea typeface="微软雅黑" pitchFamily="34" charset="-122"/>
                <a:cs typeface="微软雅黑" pitchFamily="34" charset="-120"/>
              </a:rPr>
              <a:t>、封建主义和人民大众的矛盾是近代中国社会的主要矛盾，④排除。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0.xml><?xml version="1.0" encoding="utf-8"?>
<p:sld xmlns:a="http://schemas.openxmlformats.org/drawingml/2006/main" xmlns:r="http://schemas.openxmlformats.org/officeDocument/2006/relationships" xmlns:p="http://schemas.openxmlformats.org/presentationml/2006/main">
  <p:cSld name="Slide 48&amp;si=48">
    <p:spTree>
      <p:nvGrpSpPr>
        <p:cNvPr id="1" name=""/>
        <p:cNvGrpSpPr/>
        <p:nvPr/>
      </p:nvGrpSpPr>
      <p:grpSpPr>
        <a:xfrm>
          <a:off x="0" y="0"/>
          <a:ext cx="0" cy="0"/>
          <a:chOff x="0" y="0"/>
          <a:chExt cx="0" cy="0"/>
        </a:xfrm>
      </p:grpSpPr>
      <p:sp>
        <p:nvSpPr>
          <p:cNvPr id="2" name="QC_5_AS.55_1#5dfd29b9e?vop=1&amp;pid=f77932295&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本题考查近代中国的基本国情和新中国成立的意义。“长夜难明赤县天</a:t>
            </a:r>
            <a:r>
              <a:rPr lang="en-US" altLang="zh-CN" sz="2000" b="0" i="0">
                <a:solidFill>
                  <a:srgbClr val="000000"/>
                </a:solidFill>
                <a:latin typeface="微软雅黑" pitchFamily="34" charset="0"/>
                <a:ea typeface="微软雅黑" pitchFamily="34" charset="-122"/>
                <a:cs typeface="微软雅黑" pitchFamily="34" charset="-120"/>
              </a:rPr>
              <a:t>”意思是赤县神州</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千百年来陷入暗无天日的黑夜中</a:t>
            </a:r>
            <a:r>
              <a:rPr lang="en-US" altLang="zh-CN" sz="2000" b="0" i="0" dirty="0">
                <a:solidFill>
                  <a:srgbClr val="000000"/>
                </a:solidFill>
                <a:latin typeface="微软雅黑" pitchFamily="34" charset="0"/>
                <a:ea typeface="微软雅黑" pitchFamily="34" charset="-122"/>
                <a:cs typeface="微软雅黑" pitchFamily="34" charset="-120"/>
              </a:rPr>
              <a:t>，这体现出半殖民地半封建社会是近代中国的基本国情，①</a:t>
            </a:r>
            <a:r>
              <a:rPr lang="en-US" altLang="zh-CN" sz="2000" b="0" i="0">
                <a:solidFill>
                  <a:srgbClr val="000000"/>
                </a:solidFill>
                <a:latin typeface="微软雅黑" pitchFamily="34" charset="0"/>
                <a:ea typeface="微软雅黑" pitchFamily="34" charset="-122"/>
                <a:cs typeface="微软雅黑" pitchFamily="34" charset="-120"/>
              </a:rPr>
              <a:t>入选。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一唱雄鸡天下白”意思是雄鸡一声长鸣，报告中国大地已经天亮了</a:t>
            </a:r>
            <a:r>
              <a:rPr lang="en-US" altLang="zh-CN" sz="2000" b="0" i="0">
                <a:solidFill>
                  <a:srgbClr val="000000"/>
                </a:solidFill>
                <a:latin typeface="微软雅黑" pitchFamily="34" charset="0"/>
                <a:ea typeface="微软雅黑" pitchFamily="34" charset="-122"/>
                <a:cs typeface="微软雅黑" pitchFamily="34" charset="-120"/>
              </a:rPr>
              <a:t>，这体现出新中国成立为实</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现民族复兴展示了美好前景</a:t>
            </a:r>
            <a:r>
              <a:rPr lang="en-US" altLang="zh-CN" sz="2000" b="0" i="0" dirty="0">
                <a:solidFill>
                  <a:srgbClr val="000000"/>
                </a:solidFill>
                <a:latin typeface="微软雅黑" pitchFamily="34" charset="0"/>
                <a:ea typeface="微软雅黑" pitchFamily="34" charset="-122"/>
                <a:cs typeface="微软雅黑" pitchFamily="34" charset="-120"/>
              </a:rPr>
              <a:t>，③入选。帝国主义和中华民族之间是民族矛盾，</a:t>
            </a:r>
            <a:r>
              <a:rPr lang="en-US" altLang="zh-CN" sz="2000" b="0" i="0">
                <a:solidFill>
                  <a:srgbClr val="000000"/>
                </a:solidFill>
                <a:latin typeface="微软雅黑" pitchFamily="34" charset="0"/>
                <a:ea typeface="微软雅黑" pitchFamily="34" charset="-122"/>
                <a:cs typeface="微软雅黑" pitchFamily="34" charset="-120"/>
              </a:rPr>
              <a:t>而不是阶级矛盾，</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排除。“万方乐奏有于阗”意思是各民族在祖国的生日大典上奏起欢乐的乐章</a:t>
            </a:r>
            <a:r>
              <a:rPr lang="en-US" altLang="zh-CN" sz="2000" b="0" i="0">
                <a:solidFill>
                  <a:srgbClr val="000000"/>
                </a:solidFill>
                <a:latin typeface="微软雅黑" pitchFamily="34" charset="0"/>
                <a:ea typeface="微软雅黑" pitchFamily="34" charset="-122"/>
                <a:cs typeface="微软雅黑" pitchFamily="34" charset="-120"/>
              </a:rPr>
              <a:t>。生产资料私有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制的社会主义改造胜利完成，社会主义基本制度的确立标志着中华民族实现了最为广泛而深刻的</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社会变革</a:t>
            </a:r>
            <a:r>
              <a:rPr lang="en-US" altLang="zh-CN" sz="2000" b="0" i="0" dirty="0">
                <a:solidFill>
                  <a:srgbClr val="000000"/>
                </a:solidFill>
                <a:latin typeface="微软雅黑" pitchFamily="34" charset="0"/>
                <a:ea typeface="微软雅黑" pitchFamily="34" charset="-122"/>
                <a:cs typeface="微软雅黑" pitchFamily="34" charset="-120"/>
              </a:rPr>
              <a:t>，④排除。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1.xml><?xml version="1.0" encoding="utf-8"?>
<p:sld xmlns:a="http://schemas.openxmlformats.org/drawingml/2006/main" xmlns:r="http://schemas.openxmlformats.org/officeDocument/2006/relationships" xmlns:p="http://schemas.openxmlformats.org/presentationml/2006/main">
  <p:cSld name="Slide 49&amp;si=49">
    <p:spTree>
      <p:nvGrpSpPr>
        <p:cNvPr id="1" name=""/>
        <p:cNvGrpSpPr/>
        <p:nvPr/>
      </p:nvGrpSpPr>
      <p:grpSpPr>
        <a:xfrm>
          <a:off x="0" y="0"/>
          <a:ext cx="0" cy="0"/>
          <a:chOff x="0" y="0"/>
          <a:chExt cx="0" cy="0"/>
        </a:xfrm>
      </p:grpSpPr>
      <p:sp>
        <p:nvSpPr>
          <p:cNvPr id="2" name="QC_5_BD.56_1#65f83fa7c?pid=f77932295&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[江苏扬州一中2025高一月考]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小说《子夜》书名寓意为“中国人民即将告别最黑暗的岁月</a:t>
            </a:r>
            <a:r>
              <a:rPr lang="en-US" altLang="zh-CN" sz="2000" b="0" i="0">
                <a:solidFill>
                  <a:srgbClr val="000000"/>
                </a:solidFill>
                <a:latin typeface="微软雅黑" pitchFamily="34" charset="0"/>
                <a:ea typeface="微软雅黑" pitchFamily="34" charset="-122"/>
                <a:cs typeface="微软雅黑" pitchFamily="34" charset="-120"/>
              </a:rPr>
              <a:t>，迎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来光辉的黎明</a:t>
            </a:r>
            <a:r>
              <a:rPr lang="en-US" altLang="zh-CN" sz="2000" b="0" i="0" dirty="0">
                <a:solidFill>
                  <a:srgbClr val="000000"/>
                </a:solidFill>
                <a:latin typeface="微软雅黑" pitchFamily="34" charset="0"/>
                <a:ea typeface="微软雅黑" pitchFamily="34" charset="-122"/>
                <a:cs typeface="微软雅黑" pitchFamily="34" charset="-120"/>
              </a:rPr>
              <a:t>”，内容则以二十世纪三十年代初期的上海为背景</a:t>
            </a:r>
            <a:r>
              <a:rPr lang="en-US" altLang="zh-CN" sz="2000" b="0" i="0">
                <a:solidFill>
                  <a:srgbClr val="000000"/>
                </a:solidFill>
                <a:latin typeface="微软雅黑" pitchFamily="34" charset="0"/>
                <a:ea typeface="微软雅黑" pitchFamily="34" charset="-122"/>
                <a:cs typeface="微软雅黑" pitchFamily="34" charset="-120"/>
              </a:rPr>
              <a:t>，描写中国民族资本家吴荪甫无</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法回避的冷酷现实及其梦想破灭的过程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作者所描写的当时的中国(</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57_1#65f83fa7c.bracket?pid=f77932295&amp;color=0,0,0&amp;vpa=17&amp;vtp=1"/>
          <p:cNvSpPr/>
          <p:nvPr/>
        </p:nvSpPr>
        <p:spPr>
          <a:xfrm>
            <a:off x="8288401" y="18673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56_2#65f83fa7c?pid=f77932295&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①形式上独立自主，实际上却受殖民主义的奴役</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在民族资产阶级带领下，进行可歌可泣的斗争</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走独立发展资本主义道路的救国方案无法实现</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资产阶级和无产阶级的矛盾是社会的主要矛盾</a:t>
            </a:r>
            <a:endParaRPr lang="en-US" altLang="zh-CN" sz="2000" dirty="0"/>
          </a:p>
        </p:txBody>
      </p:sp>
      <p:sp>
        <p:nvSpPr>
          <p:cNvPr id="5" name="QC_5_BD.56_3#65f83fa7c.choices?pid=f77932295&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2.xml><?xml version="1.0" encoding="utf-8"?>
<p:sld xmlns:a="http://schemas.openxmlformats.org/drawingml/2006/main" xmlns:r="http://schemas.openxmlformats.org/officeDocument/2006/relationships" xmlns:p="http://schemas.openxmlformats.org/presentationml/2006/main">
  <p:cSld name="Slide 50&amp;si=50">
    <p:spTree>
      <p:nvGrpSpPr>
        <p:cNvPr id="1" name=""/>
        <p:cNvGrpSpPr/>
        <p:nvPr/>
      </p:nvGrpSpPr>
      <p:grpSpPr>
        <a:xfrm>
          <a:off x="0" y="0"/>
          <a:ext cx="0" cy="0"/>
          <a:chOff x="0" y="0"/>
          <a:chExt cx="0" cy="0"/>
        </a:xfrm>
      </p:grpSpPr>
      <p:sp>
        <p:nvSpPr>
          <p:cNvPr id="2" name="QC_5_AS.58_1#65f83fa7c?vop=1&amp;pid=f77932295&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本题考查各种政治力量解决中国问题的方案。《子夜</a:t>
            </a:r>
            <a:r>
              <a:rPr lang="en-US" altLang="zh-CN" sz="2000" b="0" i="0">
                <a:solidFill>
                  <a:srgbClr val="000000"/>
                </a:solidFill>
                <a:latin typeface="微软雅黑" pitchFamily="34" charset="0"/>
                <a:ea typeface="微软雅黑" pitchFamily="34" charset="-122"/>
                <a:cs typeface="微软雅黑" pitchFamily="34" charset="-120"/>
              </a:rPr>
              <a:t>》以二十世纪三十年代初期的上海为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背景</a:t>
            </a:r>
            <a:r>
              <a:rPr lang="en-US" altLang="zh-CN" sz="2000" b="0" i="0" dirty="0">
                <a:solidFill>
                  <a:srgbClr val="000000"/>
                </a:solidFill>
                <a:latin typeface="微软雅黑" pitchFamily="34" charset="0"/>
                <a:ea typeface="微软雅黑" pitchFamily="34" charset="-122"/>
                <a:cs typeface="微软雅黑" pitchFamily="34" charset="-120"/>
              </a:rPr>
              <a:t>，描写中国民族资本家吴荪甫无法回避的冷酷现实及其梦想破灭的过程</a:t>
            </a:r>
            <a:r>
              <a:rPr lang="en-US" altLang="zh-CN" sz="2000" b="0" i="0">
                <a:solidFill>
                  <a:srgbClr val="000000"/>
                </a:solidFill>
                <a:latin typeface="微软雅黑" pitchFamily="34" charset="0"/>
                <a:ea typeface="微软雅黑" pitchFamily="34" charset="-122"/>
                <a:cs typeface="微软雅黑" pitchFamily="34" charset="-120"/>
              </a:rPr>
              <a:t>。这个时候的中国处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于半殖民地半封建社会</a:t>
            </a:r>
            <a:r>
              <a:rPr lang="en-US" altLang="zh-CN" sz="2000" b="0" i="0" dirty="0">
                <a:solidFill>
                  <a:srgbClr val="000000"/>
                </a:solidFill>
                <a:latin typeface="微软雅黑" pitchFamily="34" charset="0"/>
                <a:ea typeface="微软雅黑" pitchFamily="34" charset="-122"/>
                <a:cs typeface="微软雅黑" pitchFamily="34" charset="-120"/>
              </a:rPr>
              <a:t>，因此形式上独立自主，实际上却受殖民主义的奴役</a:t>
            </a:r>
            <a:r>
              <a:rPr lang="en-US" altLang="zh-CN" sz="2000" b="0" i="0">
                <a:solidFill>
                  <a:srgbClr val="000000"/>
                </a:solidFill>
                <a:latin typeface="微软雅黑" pitchFamily="34" charset="0"/>
                <a:ea typeface="微软雅黑" pitchFamily="34" charset="-122"/>
                <a:cs typeface="微软雅黑" pitchFamily="34" charset="-120"/>
              </a:rPr>
              <a:t>，走独立发展资本主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义道路的救国方案无法实现</a:t>
            </a:r>
            <a:r>
              <a:rPr lang="en-US" altLang="zh-CN" sz="2000" b="0" i="0" dirty="0">
                <a:solidFill>
                  <a:srgbClr val="000000"/>
                </a:solidFill>
                <a:latin typeface="微软雅黑" pitchFamily="34" charset="0"/>
                <a:ea typeface="微软雅黑" pitchFamily="34" charset="-122"/>
                <a:cs typeface="微软雅黑" pitchFamily="34" charset="-120"/>
              </a:rPr>
              <a:t>，①③入选；当时中国民族资产阶级力量弱小且具有软弱性</a:t>
            </a:r>
            <a:r>
              <a:rPr lang="en-US" altLang="zh-CN" sz="2000" b="0" i="0">
                <a:solidFill>
                  <a:srgbClr val="000000"/>
                </a:solidFill>
                <a:latin typeface="微软雅黑" pitchFamily="34" charset="0"/>
                <a:ea typeface="微软雅黑" pitchFamily="34" charset="-122"/>
                <a:cs typeface="微软雅黑" pitchFamily="34" charset="-120"/>
              </a:rPr>
              <a:t>，不能承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担中国反帝反封建的民主革命的使命</a:t>
            </a:r>
            <a:r>
              <a:rPr lang="en-US" altLang="zh-CN" sz="2000" b="0" i="0" dirty="0">
                <a:solidFill>
                  <a:srgbClr val="000000"/>
                </a:solidFill>
                <a:latin typeface="微软雅黑" pitchFamily="34" charset="0"/>
                <a:ea typeface="微软雅黑" pitchFamily="34" charset="-122"/>
                <a:cs typeface="微软雅黑" pitchFamily="34" charset="-120"/>
              </a:rPr>
              <a:t>，②排除；帝国主义和中华民族的矛盾</a:t>
            </a:r>
            <a:r>
              <a:rPr lang="en-US" altLang="zh-CN" sz="2000" b="0" i="0">
                <a:solidFill>
                  <a:srgbClr val="000000"/>
                </a:solidFill>
                <a:latin typeface="微软雅黑" pitchFamily="34" charset="0"/>
                <a:ea typeface="微软雅黑" pitchFamily="34" charset="-122"/>
                <a:cs typeface="微软雅黑" pitchFamily="34" charset="-120"/>
              </a:rPr>
              <a:t>、封建主义和人民大</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众的矛盾是近代中国社会的主要矛盾</a:t>
            </a:r>
            <a:r>
              <a:rPr lang="en-US" altLang="zh-CN" sz="2000" b="0" i="0" dirty="0">
                <a:solidFill>
                  <a:srgbClr val="000000"/>
                </a:solidFill>
                <a:latin typeface="微软雅黑" pitchFamily="34" charset="0"/>
                <a:ea typeface="微软雅黑" pitchFamily="34" charset="-122"/>
                <a:cs typeface="微软雅黑" pitchFamily="34" charset="-120"/>
              </a:rPr>
              <a:t>，④排除。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3.xml><?xml version="1.0" encoding="utf-8"?>
<p:sld xmlns:a="http://schemas.openxmlformats.org/drawingml/2006/main" xmlns:r="http://schemas.openxmlformats.org/officeDocument/2006/relationships" xmlns:p="http://schemas.openxmlformats.org/presentationml/2006/main">
  <p:cSld name="Slide 51&amp;si=51">
    <p:spTree>
      <p:nvGrpSpPr>
        <p:cNvPr id="1" name=""/>
        <p:cNvGrpSpPr/>
        <p:nvPr/>
      </p:nvGrpSpPr>
      <p:grpSpPr>
        <a:xfrm>
          <a:off x="0" y="0"/>
          <a:ext cx="0" cy="0"/>
          <a:chOff x="0" y="0"/>
          <a:chExt cx="0" cy="0"/>
        </a:xfrm>
      </p:grpSpPr>
      <p:sp>
        <p:nvSpPr>
          <p:cNvPr id="2" name="QC_5_BD.59_1#538d1b2cc?pid=f77932295&amp;color=0,0,0&amp;vtp=1&amp;bt=1&amp;bbb=1"/>
          <p:cNvSpPr/>
          <p:nvPr/>
        </p:nvSpPr>
        <p:spPr>
          <a:xfrm>
            <a:off x="722376" y="972000"/>
            <a:ext cx="10753344" cy="347853"/>
          </a:xfrm>
          <a:prstGeom prst="rect">
            <a:avLst/>
          </a:prstGeom>
          <a:noFill/>
          <a:ln/>
        </p:spPr>
        <p:txBody>
          <a:bodyPr wrap="none" lIns="0" tIns="0" rIns="0" bIns="0" rtlCol="0" anchor="t"/>
          <a:lstStyle/>
          <a:p>
            <a:pPr algn="l" latinLnBrk="1">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[陕西西安中学2025高一月考·改编]</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以下是小明太爷爷的故事。</a:t>
            </a:r>
            <a:endParaRPr lang="en-US" altLang="zh-CN" sz="2000" dirty="0"/>
          </a:p>
        </p:txBody>
      </p:sp>
      <p:graphicFrame>
        <p:nvGraphicFramePr>
          <p:cNvPr id="52" name="QC_5_BD.59_2#538d1b2cc?colgroup=41&amp;pid=f77932295&amp;color=0,0,0&amp;vtp=1&amp;bbb=1&amp;hb=1"/>
          <p:cNvGraphicFramePr>
            <a:graphicFrameLocks noGrp="1"/>
          </p:cNvGraphicFramePr>
          <p:nvPr>
            <p:extLst>
              <p:ext uri="{D42A27DB-BD31-4B8C-83A1-F6EECF244321}">
                <p14:modId xmlns:p14="http://schemas.microsoft.com/office/powerpoint/2010/main" val="3343088708"/>
              </p:ext>
            </p:extLst>
          </p:nvPr>
        </p:nvGraphicFramePr>
        <p:xfrm>
          <a:off x="722376" y="1458156"/>
          <a:ext cx="10735056" cy="2346452"/>
        </p:xfrm>
        <a:graphic>
          <a:graphicData uri="http://schemas.openxmlformats.org/drawingml/2006/table">
            <a:tbl>
              <a:tblPr/>
              <a:tblGrid>
                <a:gridCol w="10735056">
                  <a:extLst>
                    <a:ext uri="{9D8B030D-6E8A-4147-A177-3AD203B41FA5}">
                      <a16:colId xmlns:a16="http://schemas.microsoft.com/office/drawing/2014/main" val="20000"/>
                    </a:ext>
                  </a:extLst>
                </a:gridCol>
              </a:tblGrid>
              <a:tr h="2346452">
                <a:tc>
                  <a:txBody>
                    <a:bodyPr/>
                    <a:lstStyle/>
                    <a:p>
                      <a:pPr marL="0" indent="0" algn="l" latinLnBrk="1" hangingPunct="0">
                        <a:lnSpc>
                          <a:spcPts val="3100"/>
                        </a:lnSpc>
                      </a:pP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我的太爷爷出生在二十世纪三十年代</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现已年近百岁</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是祖国光辉历程的见证者</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太爷爷</a:t>
                      </a:r>
                    </a:p>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说</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他小的时候</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几乎天天都能听到哪个地方在打仗</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那时候能活着都是一种奢侈</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结婚以</a:t>
                      </a:r>
                    </a:p>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后</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生活也是磕磕绊绊</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好几年都穿不上一身新衣服</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那时候有一句话是“新三年</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旧三年</a:t>
                      </a:r>
                      <a:r>
                        <a:rPr lang="en-US" altLang="zh-CN" sz="2000" b="0" i="0" spc="-100">
                          <a:solidFill>
                            <a:srgbClr val="000000"/>
                          </a:solidFill>
                          <a:latin typeface="微软雅黑" pitchFamily="34" charset="0"/>
                          <a:ea typeface="微软雅黑" pitchFamily="34" charset="-122"/>
                          <a:cs typeface="微软雅黑" pitchFamily="34" charset="-120"/>
                        </a:rPr>
                        <a:t>，</a:t>
                      </a:r>
                    </a:p>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缝缝补补又三年</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“大包干”以后</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日子才慢慢好起来</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感觉生活也有了奔头</a:t>
                      </a:r>
                      <a:r>
                        <a:rPr lang="en-US" altLang="zh-CN" sz="2000" b="0" i="0">
                          <a:solidFill>
                            <a:srgbClr val="000000"/>
                          </a:solidFill>
                          <a:latin typeface="SimSun" panose="02010600030101010101" pitchFamily="2" charset="-122"/>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太爷爷还</a:t>
                      </a:r>
                    </a:p>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说</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他不懂什么是全面小康</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什么是共同富裕</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但他切实感受到了“幸福”</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如果可以</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他还</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想再活一百年</a:t>
                      </a:r>
                      <a:r>
                        <a:rPr lang="en-US" altLang="zh-CN" sz="2000" b="0" i="0" dirty="0">
                          <a:solidFill>
                            <a:srgbClr val="000000"/>
                          </a:solidFill>
                          <a:latin typeface="SimSun" panose="02010600030101010101" pitchFamily="2" charset="-122"/>
                          <a:ea typeface="微软雅黑" pitchFamily="34" charset="-122"/>
                          <a:cs typeface="微软雅黑" pitchFamily="34" charset="-120"/>
                        </a:rPr>
                        <a:t>……</a:t>
                      </a:r>
                      <a:endParaRPr lang="en-US" altLang="zh-CN" sz="120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4" name="QC_5_BD.59_3#538d1b2cc?pid=f77932295&amp;color=0,0,0&amp;vtp=1&amp;bbb=1"/>
          <p:cNvSpPr/>
          <p:nvPr/>
        </p:nvSpPr>
        <p:spPr>
          <a:xfrm>
            <a:off x="722376" y="3934656"/>
            <a:ext cx="10753344" cy="347853"/>
          </a:xfrm>
          <a:prstGeom prst="rect">
            <a:avLst/>
          </a:prstGeom>
          <a:noFill/>
          <a:ln/>
        </p:spPr>
        <p:txBody>
          <a:bodyPr wrap="none" lIns="0" tIns="0" rIns="0" bIns="0" rtlCol="0" anchor="t"/>
          <a:lstStyle/>
          <a:p>
            <a:pPr algn="l" latinLnBrk="1">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透过小明太爷爷的故事，</a:t>
            </a:r>
            <a:r>
              <a:rPr lang="en-US" altLang="zh-CN" sz="2000" b="0" i="0">
                <a:solidFill>
                  <a:srgbClr val="000000"/>
                </a:solidFill>
                <a:latin typeface="微软雅黑" pitchFamily="34" charset="0"/>
                <a:ea typeface="微软雅黑" pitchFamily="34" charset="-122"/>
                <a:cs typeface="微软雅黑" pitchFamily="34" charset="-120"/>
              </a:rPr>
              <a:t>可以感悟到(</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AN.60_1#538d1b2cc.bracket?pid=f77932295&amp;color=0,0,0&amp;vpa=18&amp;vtp=1"/>
          <p:cNvSpPr/>
          <p:nvPr/>
        </p:nvSpPr>
        <p:spPr>
          <a:xfrm>
            <a:off x="4986401" y="3930084"/>
            <a:ext cx="357188" cy="351409"/>
          </a:xfrm>
          <a:prstGeom prst="rect">
            <a:avLst/>
          </a:prstGeom>
          <a:noFill/>
          <a:ln/>
        </p:spPr>
        <p:txBody>
          <a:bodyPr wrap="none" lIns="0" tIns="0" rIns="0" bIns="0" rtlCol="0" anchor="t"/>
          <a:lstStyle/>
          <a:p>
            <a:pPr algn="ctr" latinLnBrk="1">
              <a:lnSpc>
                <a:spcPts val="30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6" name="QC_5_BD.59_4#538d1b2cc?pid=f77932295&amp;color=0,0,0&amp;vtp=1&amp;bbb=1"/>
          <p:cNvSpPr/>
          <p:nvPr/>
        </p:nvSpPr>
        <p:spPr>
          <a:xfrm>
            <a:off x="722376" y="4320355"/>
            <a:ext cx="10753344" cy="1532509"/>
          </a:xfrm>
          <a:prstGeom prst="rect">
            <a:avLst/>
          </a:prstGeom>
          <a:noFill/>
          <a:ln/>
        </p:spPr>
        <p:txBody>
          <a:bodyPr wrap="none" lIns="0" tIns="0" rIns="0" bIns="0" rtlCol="0" anchor="t"/>
          <a:lstStyle/>
          <a:p>
            <a:pPr algn="l" latinLnBrk="1">
              <a:lnSpc>
                <a:spcPts val="3100"/>
              </a:lnSpc>
            </a:pPr>
            <a:r>
              <a:rPr lang="en-US" altLang="zh-CN" sz="2000" b="0" i="0" dirty="0">
                <a:solidFill>
                  <a:srgbClr val="000000"/>
                </a:solidFill>
                <a:latin typeface="微软雅黑" pitchFamily="34" charset="0"/>
                <a:ea typeface="微软雅黑" pitchFamily="34" charset="-122"/>
                <a:cs typeface="微软雅黑" pitchFamily="34" charset="-120"/>
              </a:rPr>
              <a:t>①没有共产党就没有今日盛世之中国</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1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中国共产党的诞生，为百姓之幸福生活奠定根本政治前提</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1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改革开放是党的一次伟大觉醒，是决定当代中国命运的关键抉择</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0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中国特色社会主义进入了新时代，我国已实现共同富裕</a:t>
            </a:r>
            <a:endParaRPr lang="en-US" altLang="zh-CN" sz="2000" dirty="0"/>
          </a:p>
        </p:txBody>
      </p:sp>
      <p:sp>
        <p:nvSpPr>
          <p:cNvPr id="7" name="QC_5_BD.59_5#538d1b2cc.choices?pid=f77932295&amp;color=0,0,0&amp;vtp=1&amp;bbb=1"/>
          <p:cNvSpPr/>
          <p:nvPr/>
        </p:nvSpPr>
        <p:spPr>
          <a:xfrm>
            <a:off x="722376" y="5894393"/>
            <a:ext cx="10753344" cy="347853"/>
          </a:xfrm>
          <a:prstGeom prst="rect">
            <a:avLst/>
          </a:prstGeom>
          <a:noFill/>
          <a:ln/>
        </p:spPr>
        <p:txBody>
          <a:bodyPr wrap="none" lIns="0" tIns="0" rIns="0" bIns="0" rtlCol="0" anchor="t"/>
          <a:lstStyle/>
          <a:p>
            <a:pPr latinLnBrk="1">
              <a:lnSpc>
                <a:spcPts val="30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54.xml><?xml version="1.0" encoding="utf-8"?>
<p:sld xmlns:a="http://schemas.openxmlformats.org/drawingml/2006/main" xmlns:r="http://schemas.openxmlformats.org/officeDocument/2006/relationships" xmlns:p="http://schemas.openxmlformats.org/presentationml/2006/main">
  <p:cSld name="Slide 52&amp;si=52">
    <p:spTree>
      <p:nvGrpSpPr>
        <p:cNvPr id="1" name=""/>
        <p:cNvGrpSpPr/>
        <p:nvPr/>
      </p:nvGrpSpPr>
      <p:grpSpPr>
        <a:xfrm>
          <a:off x="0" y="0"/>
          <a:ext cx="0" cy="0"/>
          <a:chOff x="0" y="0"/>
          <a:chExt cx="0" cy="0"/>
        </a:xfrm>
      </p:grpSpPr>
      <p:sp>
        <p:nvSpPr>
          <p:cNvPr id="2" name="QC_5_AS.61_1#538d1b2cc?vop=1&amp;pid=f77932295&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本题考查没有共产党就没有新中国、改革开放。</a:t>
            </a:r>
            <a:r>
              <a:rPr lang="en-US" altLang="zh-CN" sz="2000" b="0" i="0">
                <a:solidFill>
                  <a:srgbClr val="000000"/>
                </a:solidFill>
                <a:latin typeface="微软雅黑" pitchFamily="34" charset="0"/>
                <a:ea typeface="微软雅黑" pitchFamily="34" charset="-122"/>
                <a:cs typeface="微软雅黑" pitchFamily="34" charset="-120"/>
              </a:rPr>
              <a:t>小明的太爷爷出生在二十世纪三十年代，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是祖国光辉历程的见证者</a:t>
            </a:r>
            <a:r>
              <a:rPr lang="en-US" altLang="zh-CN" sz="2000" b="0" i="0" dirty="0">
                <a:solidFill>
                  <a:srgbClr val="000000"/>
                </a:solidFill>
                <a:latin typeface="微软雅黑" pitchFamily="34" charset="0"/>
                <a:ea typeface="微软雅黑" pitchFamily="34" charset="-122"/>
                <a:cs typeface="微软雅黑" pitchFamily="34" charset="-120"/>
              </a:rPr>
              <a:t>，透过他的故事，可以感悟到没有共产党就没有新中国</a:t>
            </a:r>
            <a:r>
              <a:rPr lang="en-US" altLang="zh-CN" sz="2000" b="0" i="0">
                <a:solidFill>
                  <a:srgbClr val="000000"/>
                </a:solidFill>
                <a:latin typeface="微软雅黑" pitchFamily="34" charset="0"/>
                <a:ea typeface="微软雅黑" pitchFamily="34" charset="-122"/>
                <a:cs typeface="微软雅黑" pitchFamily="34" charset="-120"/>
              </a:rPr>
              <a:t>，更没有今日盛</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世之中国</a:t>
            </a:r>
            <a:r>
              <a:rPr lang="en-US" altLang="zh-CN" sz="2000" b="0" i="0" dirty="0">
                <a:solidFill>
                  <a:srgbClr val="000000"/>
                </a:solidFill>
                <a:latin typeface="微软雅黑" pitchFamily="34" charset="0"/>
                <a:ea typeface="微软雅黑" pitchFamily="34" charset="-122"/>
                <a:cs typeface="微软雅黑" pitchFamily="34" charset="-120"/>
              </a:rPr>
              <a:t>，①正确；“大包干”以后，感觉生活有了奔头，</a:t>
            </a:r>
            <a:r>
              <a:rPr lang="en-US" altLang="zh-CN" sz="2000" b="0" i="0">
                <a:solidFill>
                  <a:srgbClr val="000000"/>
                </a:solidFill>
                <a:latin typeface="微软雅黑" pitchFamily="34" charset="0"/>
                <a:ea typeface="微软雅黑" pitchFamily="34" charset="-122"/>
                <a:cs typeface="微软雅黑" pitchFamily="34" charset="-120"/>
              </a:rPr>
              <a:t>说明改革开放是党的一次伟大觉醒，</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是决定当代中国命运的关键抉择</a:t>
            </a:r>
            <a:r>
              <a:rPr lang="en-US" altLang="zh-CN" sz="2000" b="0" i="0" dirty="0">
                <a:solidFill>
                  <a:srgbClr val="000000"/>
                </a:solidFill>
                <a:latin typeface="微软雅黑" pitchFamily="34" charset="0"/>
                <a:ea typeface="微软雅黑" pitchFamily="34" charset="-122"/>
                <a:cs typeface="微软雅黑" pitchFamily="34" charset="-120"/>
              </a:rPr>
              <a:t>，③正确；中华人民共和国的成立</a:t>
            </a:r>
            <a:r>
              <a:rPr lang="en-US" altLang="zh-CN" sz="2000" b="0" i="0">
                <a:solidFill>
                  <a:srgbClr val="000000"/>
                </a:solidFill>
                <a:latin typeface="微软雅黑" pitchFamily="34" charset="0"/>
                <a:ea typeface="微软雅黑" pitchFamily="34" charset="-122"/>
                <a:cs typeface="微软雅黑" pitchFamily="34" charset="-120"/>
              </a:rPr>
              <a:t>，为百姓之幸福生活奠定根本</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政治前提</a:t>
            </a:r>
            <a:r>
              <a:rPr lang="en-US" altLang="zh-CN" sz="2000" b="0" i="0" dirty="0">
                <a:solidFill>
                  <a:srgbClr val="000000"/>
                </a:solidFill>
                <a:latin typeface="微软雅黑" pitchFamily="34" charset="0"/>
                <a:ea typeface="微软雅黑" pitchFamily="34" charset="-122"/>
                <a:cs typeface="微软雅黑" pitchFamily="34" charset="-120"/>
              </a:rPr>
              <a:t>，②排除；我国的战略安排是到二十一世纪中叶，全体人民共同富裕基本实现</a:t>
            </a:r>
            <a:r>
              <a:rPr lang="en-US" altLang="zh-CN" sz="2000" b="0" i="0">
                <a:solidFill>
                  <a:srgbClr val="000000"/>
                </a:solidFill>
                <a:latin typeface="微软雅黑" pitchFamily="34" charset="0"/>
                <a:ea typeface="微软雅黑" pitchFamily="34" charset="-122"/>
                <a:cs typeface="微软雅黑" pitchFamily="34" charset="-120"/>
              </a:rPr>
              <a:t>，“已实</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现共同富裕</a:t>
            </a:r>
            <a:r>
              <a:rPr lang="en-US" altLang="zh-CN" sz="2000" b="0" i="0" dirty="0">
                <a:solidFill>
                  <a:srgbClr val="000000"/>
                </a:solidFill>
                <a:latin typeface="微软雅黑" pitchFamily="34" charset="0"/>
                <a:ea typeface="微软雅黑" pitchFamily="34" charset="-122"/>
                <a:cs typeface="微软雅黑" pitchFamily="34" charset="-120"/>
              </a:rPr>
              <a:t>”不符合我国目前实际，④排除。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5.xml><?xml version="1.0" encoding="utf-8"?>
<p:sld xmlns:a="http://schemas.openxmlformats.org/drawingml/2006/main" xmlns:r="http://schemas.openxmlformats.org/officeDocument/2006/relationships" xmlns:p="http://schemas.openxmlformats.org/presentationml/2006/main">
  <p:cSld name="Slide 53&amp;si=53">
    <p:spTree>
      <p:nvGrpSpPr>
        <p:cNvPr id="1" name=""/>
        <p:cNvGrpSpPr/>
        <p:nvPr/>
      </p:nvGrpSpPr>
      <p:grpSpPr>
        <a:xfrm>
          <a:off x="0" y="0"/>
          <a:ext cx="0" cy="0"/>
          <a:chOff x="0" y="0"/>
          <a:chExt cx="0" cy="0"/>
        </a:xfrm>
      </p:grpSpPr>
      <p:sp>
        <p:nvSpPr>
          <p:cNvPr id="2" name="QC_5_AS.61_2#538d1b2cc?vop=1&amp;pid=f77932295&amp;color=0,0,0&amp;mp=1&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变式解析</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②改为：中国共产党的诞生，激发了广大人民群众的创造性。</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提示</a:t>
            </a:r>
            <a:r>
              <a:rPr lang="en-US" altLang="zh-CN" sz="2000" b="0" i="0" dirty="0">
                <a:solidFill>
                  <a:srgbClr val="000000"/>
                </a:solidFill>
                <a:latin typeface="微软雅黑" pitchFamily="34" charset="0"/>
                <a:ea typeface="微软雅黑" pitchFamily="34" charset="-122"/>
                <a:cs typeface="微软雅黑" pitchFamily="34" charset="-120"/>
              </a:rPr>
              <a:t>：排除。中国共产党的诞生使中国人民在斗争中有了主心骨</a:t>
            </a:r>
            <a:r>
              <a:rPr lang="en-US" altLang="zh-CN" sz="2000" b="0" i="0">
                <a:solidFill>
                  <a:srgbClr val="000000"/>
                </a:solidFill>
                <a:latin typeface="微软雅黑" pitchFamily="34" charset="0"/>
                <a:ea typeface="微软雅黑" pitchFamily="34" charset="-122"/>
                <a:cs typeface="微软雅黑" pitchFamily="34" charset="-120"/>
              </a:rPr>
              <a:t>，看到了解决中国问题的出路和</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希望</a:t>
            </a:r>
            <a:r>
              <a:rPr lang="en-US" altLang="zh-CN" sz="2000" b="0" i="0" dirty="0">
                <a:solidFill>
                  <a:srgbClr val="000000"/>
                </a:solidFill>
                <a:latin typeface="微软雅黑" pitchFamily="34" charset="0"/>
                <a:ea typeface="微软雅黑" pitchFamily="34" charset="-122"/>
                <a:cs typeface="微软雅黑" pitchFamily="34" charset="-120"/>
              </a:rPr>
              <a:t>。改革开放的伟大实践，极大地解放和发展了社会生产力，增强了社会发展活力。</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6.xml><?xml version="1.0" encoding="utf-8"?>
<p:sld xmlns:a="http://schemas.openxmlformats.org/drawingml/2006/main" xmlns:r="http://schemas.openxmlformats.org/officeDocument/2006/relationships" xmlns:p="http://schemas.openxmlformats.org/presentationml/2006/main">
  <p:cSld name="Slide 54&amp;si=54">
    <p:spTree>
      <p:nvGrpSpPr>
        <p:cNvPr id="1" name=""/>
        <p:cNvGrpSpPr/>
        <p:nvPr/>
      </p:nvGrpSpPr>
      <p:grpSpPr>
        <a:xfrm>
          <a:off x="0" y="0"/>
          <a:ext cx="0" cy="0"/>
          <a:chOff x="0" y="0"/>
          <a:chExt cx="0" cy="0"/>
        </a:xfrm>
      </p:grpSpPr>
      <p:sp>
        <p:nvSpPr>
          <p:cNvPr id="2" name="QC_5_BD.62_1#5d85cb637?pid=f77932295&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[黑龙江大庆石油高级中学2025高一月考]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中国共产党的成立是开天辟地的大事变</a:t>
            </a:r>
            <a:r>
              <a:rPr lang="en-US" altLang="zh-CN" sz="2000" b="0" i="0">
                <a:solidFill>
                  <a:srgbClr val="000000"/>
                </a:solidFill>
                <a:latin typeface="微软雅黑" pitchFamily="34" charset="0"/>
                <a:ea typeface="微软雅黑" pitchFamily="34" charset="-122"/>
                <a:cs typeface="微软雅黑" pitchFamily="34" charset="-120"/>
              </a:rPr>
              <a:t>。某班级以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开天辟地一声雷”为标题出了一期黑板报</a:t>
            </a:r>
            <a:r>
              <a:rPr lang="en-US" altLang="zh-CN" sz="2000" b="0" i="0">
                <a:solidFill>
                  <a:srgbClr val="000000"/>
                </a:solidFill>
                <a:latin typeface="微软雅黑" pitchFamily="34" charset="0"/>
                <a:ea typeface="微软雅黑" pitchFamily="34" charset="-122"/>
                <a:cs typeface="微软雅黑" pitchFamily="34" charset="-120"/>
              </a:rPr>
              <a:t>，用以展现中国共产党从诞生到带领中国人民站起来</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的光辉历程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下列符合这一期黑板报要求的是(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63_1#5d85cb637.bracket?pid=f77932295&amp;color=0,0,0&amp;vpa=19&amp;vtp=1"/>
          <p:cNvSpPr/>
          <p:nvPr/>
        </p:nvSpPr>
        <p:spPr>
          <a:xfrm>
            <a:off x="5989701" y="18673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62_2#5d85cb637?pid=f77932295&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①我国社会主义改造基本完成，建立了独立的、比较完整的工业体系</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党的十一届三中全会作出改革开放的重大抉择，中国的综合国力显著增强</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中国共产党领导中国人民推翻“三座大山”，取得了新民主主义革命的胜利</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中华人民共和国成立，实现了中国从封建专制政治向人民民主的伟大飞跃</a:t>
            </a:r>
            <a:endParaRPr lang="en-US" altLang="zh-CN" sz="2000" dirty="0"/>
          </a:p>
        </p:txBody>
      </p:sp>
      <p:sp>
        <p:nvSpPr>
          <p:cNvPr id="5" name="QC_5_BD.62_3#5d85cb637.choices?pid=f77932295&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7.xml><?xml version="1.0" encoding="utf-8"?>
<p:sld xmlns:a="http://schemas.openxmlformats.org/drawingml/2006/main" xmlns:r="http://schemas.openxmlformats.org/officeDocument/2006/relationships" xmlns:p="http://schemas.openxmlformats.org/presentationml/2006/main">
  <p:cSld name="Slide 55&amp;si=55">
    <p:spTree>
      <p:nvGrpSpPr>
        <p:cNvPr id="1" name=""/>
        <p:cNvGrpSpPr/>
        <p:nvPr/>
      </p:nvGrpSpPr>
      <p:grpSpPr>
        <a:xfrm>
          <a:off x="0" y="0"/>
          <a:ext cx="0" cy="0"/>
          <a:chOff x="0" y="0"/>
          <a:chExt cx="0" cy="0"/>
        </a:xfrm>
      </p:grpSpPr>
      <p:sp>
        <p:nvSpPr>
          <p:cNvPr id="2" name="QC_5_AS.64_1#5d85cb637?vop=1&amp;pid=f77932295&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本题考查没有共产党就没有新中国。中国共产党成立后，领导中国人民推翻“</a:t>
            </a:r>
            <a:r>
              <a:rPr lang="en-US" altLang="zh-CN" sz="2000" b="0" i="0">
                <a:solidFill>
                  <a:srgbClr val="000000"/>
                </a:solidFill>
                <a:latin typeface="微软雅黑" pitchFamily="34" charset="0"/>
                <a:ea typeface="微软雅黑" pitchFamily="34" charset="-122"/>
                <a:cs typeface="微软雅黑" pitchFamily="34" charset="-120"/>
              </a:rPr>
              <a:t>三座大山”,</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取得了新民主主义革命的胜利</a:t>
            </a:r>
            <a:r>
              <a:rPr lang="en-US" altLang="zh-CN" sz="2000" b="0" i="0" dirty="0">
                <a:solidFill>
                  <a:srgbClr val="000000"/>
                </a:solidFill>
                <a:latin typeface="微软雅黑" pitchFamily="34" charset="0"/>
                <a:ea typeface="微软雅黑" pitchFamily="34" charset="-122"/>
                <a:cs typeface="微软雅黑" pitchFamily="34" charset="-120"/>
              </a:rPr>
              <a:t>。中华人民共和国成立</a:t>
            </a:r>
            <a:r>
              <a:rPr lang="en-US" altLang="zh-CN" sz="2000" b="0" i="0">
                <a:solidFill>
                  <a:srgbClr val="000000"/>
                </a:solidFill>
                <a:latin typeface="微软雅黑" pitchFamily="34" charset="0"/>
                <a:ea typeface="微软雅黑" pitchFamily="34" charset="-122"/>
                <a:cs typeface="微软雅黑" pitchFamily="34" charset="-120"/>
              </a:rPr>
              <a:t>，实现了中国从封建专制政治向人民民主的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伟大飞跃</a:t>
            </a:r>
            <a:r>
              <a:rPr lang="en-US" altLang="zh-CN" sz="2000" b="0" i="0" dirty="0">
                <a:solidFill>
                  <a:srgbClr val="000000"/>
                </a:solidFill>
                <a:latin typeface="微软雅黑" pitchFamily="34" charset="0"/>
                <a:ea typeface="微软雅黑" pitchFamily="34" charset="-122"/>
                <a:cs typeface="微软雅黑" pitchFamily="34" charset="-120"/>
              </a:rPr>
              <a:t>，中国人民从此站了起来，</a:t>
            </a:r>
            <a:r>
              <a:rPr lang="en-US" altLang="zh-CN" sz="2000" b="0" i="0">
                <a:solidFill>
                  <a:srgbClr val="000000"/>
                </a:solidFill>
                <a:latin typeface="微软雅黑" pitchFamily="34" charset="0"/>
                <a:ea typeface="微软雅黑" pitchFamily="34" charset="-122"/>
                <a:cs typeface="微软雅黑" pitchFamily="34" charset="-120"/>
              </a:rPr>
              <a:t>展现了中国共产党从诞生到带领中国人民站起来的光辉历程，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③④</a:t>
            </a:r>
            <a:r>
              <a:rPr lang="en-US" altLang="zh-CN" sz="2000" b="0" i="0" dirty="0">
                <a:solidFill>
                  <a:srgbClr val="000000"/>
                </a:solidFill>
                <a:latin typeface="微软雅黑" pitchFamily="34" charset="0"/>
                <a:ea typeface="微软雅黑" pitchFamily="34" charset="-122"/>
                <a:cs typeface="微软雅黑" pitchFamily="34" charset="-120"/>
              </a:rPr>
              <a:t>正确。黑板报要求展现中国共产党从诞生到带领中国人民站起来的光辉历程</a:t>
            </a:r>
            <a:r>
              <a:rPr lang="en-US" altLang="zh-CN" sz="2000" b="0" i="0">
                <a:solidFill>
                  <a:srgbClr val="000000"/>
                </a:solidFill>
                <a:latin typeface="微软雅黑" pitchFamily="34" charset="0"/>
                <a:ea typeface="微软雅黑" pitchFamily="34" charset="-122"/>
                <a:cs typeface="微软雅黑" pitchFamily="34" charset="-120"/>
              </a:rPr>
              <a:t>，时间应锁定为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1921</a:t>
            </a:r>
            <a:r>
              <a:rPr lang="en-US" altLang="zh-CN" sz="2000" b="0" i="0" dirty="0">
                <a:solidFill>
                  <a:srgbClr val="000000"/>
                </a:solidFill>
                <a:latin typeface="微软雅黑" pitchFamily="34" charset="0"/>
                <a:ea typeface="微软雅黑" pitchFamily="34" charset="-122"/>
                <a:cs typeface="微软雅黑" pitchFamily="34" charset="-120"/>
              </a:rPr>
              <a:t>年至1949年，我国社会主义改造基本完成是在1956年</a:t>
            </a:r>
            <a:r>
              <a:rPr lang="en-US" altLang="zh-CN" sz="2000" b="0" i="0">
                <a:solidFill>
                  <a:srgbClr val="000000"/>
                </a:solidFill>
                <a:latin typeface="微软雅黑" pitchFamily="34" charset="0"/>
                <a:ea typeface="微软雅黑" pitchFamily="34" charset="-122"/>
                <a:cs typeface="微软雅黑" pitchFamily="34" charset="-120"/>
              </a:rPr>
              <a:t>，党的十一届三中全会作出改革开放</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的重大抉择是在</a:t>
            </a:r>
            <a:r>
              <a:rPr lang="en-US" altLang="zh-CN" sz="2000" b="0" i="0" dirty="0">
                <a:solidFill>
                  <a:srgbClr val="000000"/>
                </a:solidFill>
                <a:latin typeface="微软雅黑" pitchFamily="34" charset="0"/>
                <a:ea typeface="微软雅黑" pitchFamily="34" charset="-122"/>
                <a:cs typeface="微软雅黑" pitchFamily="34" charset="-120"/>
              </a:rPr>
              <a:t>1978年，①②排除。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8.xml><?xml version="1.0" encoding="utf-8"?>
<p:sld xmlns:a="http://schemas.openxmlformats.org/drawingml/2006/main" xmlns:r="http://schemas.openxmlformats.org/officeDocument/2006/relationships" xmlns:p="http://schemas.openxmlformats.org/presentationml/2006/main">
  <p:cSld name="Slide 56&amp;si=56">
    <p:spTree>
      <p:nvGrpSpPr>
        <p:cNvPr id="1" name=""/>
        <p:cNvGrpSpPr/>
        <p:nvPr/>
      </p:nvGrpSpPr>
      <p:grpSpPr>
        <a:xfrm>
          <a:off x="0" y="0"/>
          <a:ext cx="0" cy="0"/>
          <a:chOff x="0" y="0"/>
          <a:chExt cx="0" cy="0"/>
        </a:xfrm>
      </p:grpSpPr>
      <p:sp>
        <p:nvSpPr>
          <p:cNvPr id="2" name="QC_5_BD.65_1#cdfeaf128?pid=f77932295&amp;color=0,0,0&amp;vtp=1&amp;bt=1&amp;bbb=1&amp;hb=1"/>
          <p:cNvSpPr/>
          <p:nvPr/>
        </p:nvSpPr>
        <p:spPr>
          <a:xfrm>
            <a:off x="722376" y="972000"/>
            <a:ext cx="10753344" cy="22147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dirty="0">
                <a:solidFill>
                  <a:srgbClr val="000000"/>
                </a:solidFill>
                <a:latin typeface="仿宋" pitchFamily="34" charset="0"/>
                <a:ea typeface="仿宋" pitchFamily="34" charset="-122"/>
                <a:cs typeface="仿宋" pitchFamily="34" charset="-120"/>
              </a:rPr>
              <a:t>[山东聊城二中2025月考]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2025年暑假期间，中学生刘某参加了“走进胶东红色资源</a:t>
            </a:r>
            <a:r>
              <a:rPr lang="en-US" altLang="zh-CN" sz="2000" b="0" i="0">
                <a:solidFill>
                  <a:srgbClr val="000000"/>
                </a:solidFill>
                <a:latin typeface="微软雅黑" pitchFamily="34" charset="0"/>
                <a:ea typeface="微软雅黑" pitchFamily="34" charset="-122"/>
                <a:cs typeface="微软雅黑" pitchFamily="34" charset="-120"/>
              </a:rPr>
              <a:t>，赓续胶</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东红色血脉</a:t>
            </a:r>
            <a:r>
              <a:rPr lang="en-US" altLang="zh-CN" sz="2000" b="0" i="0" dirty="0">
                <a:solidFill>
                  <a:srgbClr val="000000"/>
                </a:solidFill>
                <a:latin typeface="微软雅黑" pitchFamily="34" charset="0"/>
                <a:ea typeface="微软雅黑" pitchFamily="34" charset="-122"/>
                <a:cs typeface="微软雅黑" pitchFamily="34" charset="-120"/>
              </a:rPr>
              <a:t>”社会实践活动。他走进莱阳地委专署旧址——</a:t>
            </a:r>
            <a:r>
              <a:rPr lang="en-US" altLang="zh-CN" sz="2000" b="0" i="0">
                <a:solidFill>
                  <a:srgbClr val="000000"/>
                </a:solidFill>
                <a:latin typeface="微软雅黑" pitchFamily="34" charset="0"/>
                <a:ea typeface="微软雅黑" pitchFamily="34" charset="-122"/>
                <a:cs typeface="微软雅黑" pitchFamily="34" charset="-120"/>
              </a:rPr>
              <a:t>胶东第一县委革命历史文化展览馆，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追寻胶东早期共产党人的活动足迹</a:t>
            </a:r>
            <a:r>
              <a:rPr lang="en-US" altLang="zh-CN" sz="2000" b="0" i="0" dirty="0">
                <a:solidFill>
                  <a:srgbClr val="000000"/>
                </a:solidFill>
                <a:latin typeface="微软雅黑" pitchFamily="34" charset="0"/>
                <a:ea typeface="微软雅黑" pitchFamily="34" charset="-122"/>
                <a:cs typeface="微软雅黑" pitchFamily="34" charset="-120"/>
              </a:rPr>
              <a:t>；步入栖霞英灵山胶东革命烈士陵园</a:t>
            </a:r>
            <a:r>
              <a:rPr lang="en-US" altLang="zh-CN" sz="2000" b="0" i="0">
                <a:solidFill>
                  <a:srgbClr val="000000"/>
                </a:solidFill>
                <a:latin typeface="微软雅黑" pitchFamily="34" charset="0"/>
                <a:ea typeface="微软雅黑" pitchFamily="34" charset="-122"/>
                <a:cs typeface="微软雅黑" pitchFamily="34" charset="-120"/>
              </a:rPr>
              <a:t>，缅怀为救国救民而牺牲</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的革命先烈</a:t>
            </a:r>
            <a:r>
              <a:rPr lang="en-US" altLang="zh-CN" sz="2000" b="0" i="0" dirty="0">
                <a:solidFill>
                  <a:srgbClr val="000000"/>
                </a:solidFill>
                <a:latin typeface="微软雅黑" pitchFamily="34" charset="0"/>
                <a:ea typeface="微软雅黑" pitchFamily="34" charset="-122"/>
                <a:cs typeface="微软雅黑" pitchFamily="34" charset="-120"/>
              </a:rPr>
              <a:t>；参观Z酒文化博物馆历史厅，感慨该公司在公私合营后脱胎换骨的发展</a:t>
            </a:r>
            <a:r>
              <a:rPr lang="en-US" altLang="zh-CN" sz="2000" b="0" i="0">
                <a:solidFill>
                  <a:srgbClr val="000000"/>
                </a:solidFill>
                <a:latin typeface="微软雅黑" pitchFamily="34" charset="0"/>
                <a:ea typeface="微软雅黑" pitchFamily="34" charset="-122"/>
                <a:cs typeface="微软雅黑" pitchFamily="34" charset="-120"/>
              </a:rPr>
              <a:t>。通过此次</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活动</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他可以学习到(</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66_1#cdfeaf128.bracket?pid=f77932295&amp;color=0,0,0&amp;vpa=20&amp;vtp=1"/>
          <p:cNvSpPr/>
          <p:nvPr/>
        </p:nvSpPr>
        <p:spPr>
          <a:xfrm>
            <a:off x="3208401" y="27817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65_2#cdfeaf128?pid=f77932295&amp;color=0,0,0&amp;vtp=1&amp;bbb=1"/>
          <p:cNvSpPr/>
          <p:nvPr/>
        </p:nvSpPr>
        <p:spPr>
          <a:xfrm>
            <a:off x="722376" y="32484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①中华民族有史以来最为广泛而深刻的社会变革</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改革开放的伟大实践使中国国际地位显著提高</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我国成功实现第一个百年奋斗目标</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党领导中国人民实现民族独立和人民解放</a:t>
            </a:r>
            <a:endParaRPr lang="en-US" altLang="zh-CN" sz="2000" dirty="0"/>
          </a:p>
        </p:txBody>
      </p:sp>
      <p:sp>
        <p:nvSpPr>
          <p:cNvPr id="5" name="QC_5_BD.65_3#cdfeaf128.choices?pid=f77932295&amp;color=0,0,0&amp;vtp=1&amp;bbb=1"/>
          <p:cNvSpPr/>
          <p:nvPr/>
        </p:nvSpPr>
        <p:spPr>
          <a:xfrm>
            <a:off x="722376" y="50843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9.xml><?xml version="1.0" encoding="utf-8"?>
<p:sld xmlns:a="http://schemas.openxmlformats.org/drawingml/2006/main" xmlns:r="http://schemas.openxmlformats.org/officeDocument/2006/relationships" xmlns:p="http://schemas.openxmlformats.org/presentationml/2006/main">
  <p:cSld name="Slide 57&amp;si=57">
    <p:spTree>
      <p:nvGrpSpPr>
        <p:cNvPr id="1" name=""/>
        <p:cNvGrpSpPr/>
        <p:nvPr/>
      </p:nvGrpSpPr>
      <p:grpSpPr>
        <a:xfrm>
          <a:off x="0" y="0"/>
          <a:ext cx="0" cy="0"/>
          <a:chOff x="0" y="0"/>
          <a:chExt cx="0" cy="0"/>
        </a:xfrm>
      </p:grpSpPr>
      <p:sp>
        <p:nvSpPr>
          <p:cNvPr id="2" name="QC_5_AS.67_1#cdfeaf128?vop=1&amp;pid=f77932295&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本题考查中国共产党的诞生、社会主义制度确立的意义。参观Z酒文化博物馆历史厅</a:t>
            </a:r>
            <a:r>
              <a:rPr lang="en-US" altLang="zh-CN" sz="2000" b="0" i="0">
                <a:solidFill>
                  <a:srgbClr val="000000"/>
                </a:solidFill>
                <a:latin typeface="微软雅黑" pitchFamily="34" charset="0"/>
                <a:ea typeface="微软雅黑" pitchFamily="34" charset="-122"/>
                <a:cs typeface="微软雅黑" pitchFamily="34" charset="-120"/>
              </a:rPr>
              <a:t>，感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慨该公司在公私合营后脱胎换骨的发展</a:t>
            </a:r>
            <a:r>
              <a:rPr lang="en-US" altLang="zh-CN" sz="2000" b="0" i="0" dirty="0">
                <a:solidFill>
                  <a:srgbClr val="000000"/>
                </a:solidFill>
                <a:latin typeface="微软雅黑" pitchFamily="34" charset="0"/>
                <a:ea typeface="微软雅黑" pitchFamily="34" charset="-122"/>
                <a:cs typeface="微软雅黑" pitchFamily="34" charset="-120"/>
              </a:rPr>
              <a:t>，说明社会主义改造完成后，</a:t>
            </a:r>
            <a:r>
              <a:rPr lang="en-US" altLang="zh-CN" sz="2000" b="0" i="0">
                <a:solidFill>
                  <a:srgbClr val="000000"/>
                </a:solidFill>
                <a:latin typeface="微软雅黑" pitchFamily="34" charset="0"/>
                <a:ea typeface="微软雅黑" pitchFamily="34" charset="-122"/>
                <a:cs typeface="微软雅黑" pitchFamily="34" charset="-120"/>
              </a:rPr>
              <a:t>中国建立起社会主义制度，</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实现了中华民族有史以来最为广泛而深刻的社会变革</a:t>
            </a:r>
            <a:r>
              <a:rPr lang="en-US" altLang="zh-CN" sz="2000" b="0" i="0" dirty="0">
                <a:solidFill>
                  <a:srgbClr val="000000"/>
                </a:solidFill>
                <a:latin typeface="微软雅黑" pitchFamily="34" charset="0"/>
                <a:ea typeface="微软雅黑" pitchFamily="34" charset="-122"/>
                <a:cs typeface="微软雅黑" pitchFamily="34" charset="-120"/>
              </a:rPr>
              <a:t>，①正确；走进莱阳地委专署旧址</a:t>
            </a:r>
            <a:r>
              <a:rPr lang="en-US" altLang="zh-CN" sz="2000" b="0" i="0">
                <a:solidFill>
                  <a:srgbClr val="000000"/>
                </a:solidFill>
                <a:latin typeface="微软雅黑" pitchFamily="34" charset="0"/>
                <a:ea typeface="微软雅黑" pitchFamily="34" charset="-122"/>
                <a:cs typeface="微软雅黑" pitchFamily="34" charset="-120"/>
              </a:rPr>
              <a:t>——胶东</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第一县委革命历史文化展览馆</a:t>
            </a:r>
            <a:r>
              <a:rPr lang="en-US" altLang="zh-CN" sz="2000" b="0" i="0" dirty="0">
                <a:solidFill>
                  <a:srgbClr val="000000"/>
                </a:solidFill>
                <a:latin typeface="微软雅黑" pitchFamily="34" charset="0"/>
                <a:ea typeface="微软雅黑" pitchFamily="34" charset="-122"/>
                <a:cs typeface="微软雅黑" pitchFamily="34" charset="-120"/>
              </a:rPr>
              <a:t>，追寻胶东早期共产党人的活动足迹</a:t>
            </a:r>
            <a:r>
              <a:rPr lang="en-US" altLang="zh-CN" sz="2000" b="0" i="0">
                <a:solidFill>
                  <a:srgbClr val="000000"/>
                </a:solidFill>
                <a:latin typeface="微软雅黑" pitchFamily="34" charset="0"/>
                <a:ea typeface="微软雅黑" pitchFamily="34" charset="-122"/>
                <a:cs typeface="微软雅黑" pitchFamily="34" charset="-120"/>
              </a:rPr>
              <a:t>，这说明党领导中国人民实现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民族独立和人民解放</a:t>
            </a:r>
            <a:r>
              <a:rPr lang="en-US" altLang="zh-CN" sz="2000" b="0" i="0" dirty="0">
                <a:solidFill>
                  <a:srgbClr val="000000"/>
                </a:solidFill>
                <a:latin typeface="微软雅黑" pitchFamily="34" charset="0"/>
                <a:ea typeface="微软雅黑" pitchFamily="34" charset="-122"/>
                <a:cs typeface="微软雅黑" pitchFamily="34" charset="-120"/>
              </a:rPr>
              <a:t>，④正确；材料未涉及改革开放，②排除；</a:t>
            </a:r>
            <a:r>
              <a:rPr lang="en-US" altLang="zh-CN" sz="2000" b="0" i="0">
                <a:solidFill>
                  <a:srgbClr val="000000"/>
                </a:solidFill>
                <a:latin typeface="微软雅黑" pitchFamily="34" charset="0"/>
                <a:ea typeface="微软雅黑" pitchFamily="34" charset="-122"/>
                <a:cs typeface="微软雅黑" pitchFamily="34" charset="-120"/>
              </a:rPr>
              <a:t>从党的十八大到二十大的十年，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我国经历了完成脱贫攻坚</a:t>
            </a:r>
            <a:r>
              <a:rPr lang="en-US" altLang="zh-CN" sz="2000" b="0" i="0" dirty="0">
                <a:solidFill>
                  <a:srgbClr val="000000"/>
                </a:solidFill>
                <a:latin typeface="微软雅黑" pitchFamily="34" charset="0"/>
                <a:ea typeface="微软雅黑" pitchFamily="34" charset="-122"/>
                <a:cs typeface="微软雅黑" pitchFamily="34" charset="-120"/>
              </a:rPr>
              <a:t>、全面建成小康社会的历史任务，成功实现第一个百年奋斗目标</a:t>
            </a:r>
            <a:r>
              <a:rPr lang="en-US" altLang="zh-CN" sz="2000" b="0" i="0">
                <a:solidFill>
                  <a:srgbClr val="000000"/>
                </a:solidFill>
                <a:latin typeface="微软雅黑" pitchFamily="34" charset="0"/>
                <a:ea typeface="微软雅黑" pitchFamily="34" charset="-122"/>
                <a:cs typeface="微软雅黑" pitchFamily="34" charset="-120"/>
              </a:rPr>
              <a:t>，与材</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料所指时间不符</a:t>
            </a:r>
            <a:r>
              <a:rPr lang="en-US" altLang="zh-CN" sz="2000" b="0" i="0" dirty="0">
                <a:solidFill>
                  <a:srgbClr val="000000"/>
                </a:solidFill>
                <a:latin typeface="微软雅黑" pitchFamily="34" charset="0"/>
                <a:ea typeface="微软雅黑" pitchFamily="34" charset="-122"/>
                <a:cs typeface="微软雅黑" pitchFamily="34" charset="-120"/>
              </a:rPr>
              <a:t>，③排除。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sp>
        <p:nvSpPr>
          <p:cNvPr id="2" name="QC_6_BD.4_1#66a388214?pid=75feb2b7c&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[黑龙江牡丹江二中2025高一期中]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中国近代史的时间范围，指的是从1840</a:t>
            </a:r>
            <a:r>
              <a:rPr lang="en-US" altLang="zh-CN" sz="2000" b="0" i="0">
                <a:solidFill>
                  <a:srgbClr val="000000"/>
                </a:solidFill>
                <a:latin typeface="微软雅黑" pitchFamily="34" charset="0"/>
                <a:ea typeface="微软雅黑" pitchFamily="34" charset="-122"/>
                <a:cs typeface="微软雅黑" pitchFamily="34" charset="-120"/>
              </a:rPr>
              <a:t>年鸦片战争到1949</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年中华人民共和国成立</a:t>
            </a:r>
            <a:r>
              <a:rPr lang="en-US" altLang="zh-CN" sz="2000" b="0" i="0" dirty="0">
                <a:solidFill>
                  <a:srgbClr val="000000"/>
                </a:solidFill>
                <a:latin typeface="微软雅黑" pitchFamily="34" charset="0"/>
                <a:ea typeface="微软雅黑" pitchFamily="34" charset="-122"/>
                <a:cs typeface="微软雅黑" pitchFamily="34" charset="-120"/>
              </a:rPr>
              <a:t>。彼时的中国，外无主权，列强侵略，内有赔款，民不聊生</a:t>
            </a:r>
            <a:r>
              <a:rPr lang="en-US" altLang="zh-CN" sz="2000" b="0" i="0">
                <a:solidFill>
                  <a:srgbClr val="000000"/>
                </a:solidFill>
                <a:latin typeface="微软雅黑" pitchFamily="34" charset="0"/>
                <a:ea typeface="微软雅黑" pitchFamily="34" charset="-122"/>
                <a:cs typeface="微软雅黑" pitchFamily="34" charset="-120"/>
              </a:rPr>
              <a:t>。中国的农民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阶级</a:t>
            </a:r>
            <a:r>
              <a:rPr lang="en-US" altLang="zh-CN" sz="2000" b="0" i="0" dirty="0">
                <a:solidFill>
                  <a:srgbClr val="000000"/>
                </a:solidFill>
                <a:latin typeface="微软雅黑" pitchFamily="34" charset="0"/>
                <a:ea typeface="微软雅黑" pitchFamily="34" charset="-122"/>
                <a:cs typeface="微软雅黑" pitchFamily="34" charset="-120"/>
              </a:rPr>
              <a:t>、地主阶级、资产阶级改良派、资产阶级革命派、无产阶级掀起了救国运动</a:t>
            </a:r>
            <a:r>
              <a:rPr lang="en-US" altLang="zh-CN" sz="2000" b="0" i="0">
                <a:solidFill>
                  <a:srgbClr val="000000"/>
                </a:solidFill>
                <a:latin typeface="微软雅黑" pitchFamily="34" charset="0"/>
                <a:ea typeface="微软雅黑" pitchFamily="34" charset="-122"/>
                <a:cs typeface="微软雅黑" pitchFamily="34" charset="-120"/>
              </a:rPr>
              <a:t>。中国共产党诞</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生后</a:t>
            </a:r>
            <a:r>
              <a:rPr lang="en-US" altLang="zh-CN" sz="2000" b="0" i="0" dirty="0">
                <a:solidFill>
                  <a:srgbClr val="000000"/>
                </a:solidFill>
                <a:latin typeface="微软雅黑" pitchFamily="34" charset="0"/>
                <a:ea typeface="微软雅黑" pitchFamily="34" charset="-122"/>
                <a:cs typeface="微软雅黑" pitchFamily="34" charset="-120"/>
              </a:rPr>
              <a:t>，领导人民流血牺牲，一扫百年屈辱，打败了侵略者，建立了新中国。</a:t>
            </a:r>
            <a:r>
              <a:rPr lang="en-US" altLang="zh-CN" sz="2000" b="0" i="0">
                <a:solidFill>
                  <a:srgbClr val="000000"/>
                </a:solidFill>
                <a:latin typeface="微软雅黑" pitchFamily="34" charset="0"/>
                <a:ea typeface="微软雅黑" pitchFamily="34" charset="-122"/>
                <a:cs typeface="微软雅黑" pitchFamily="34" charset="-120"/>
              </a:rPr>
              <a:t>可见(</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5_1#66a388214.bracket?pid=75feb2b7c&amp;color=0,0,0&amp;vpa=2&amp;vtp=1"/>
          <p:cNvSpPr/>
          <p:nvPr/>
        </p:nvSpPr>
        <p:spPr>
          <a:xfrm>
            <a:off x="9812401" y="23245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4_2#66a388214?pid=75feb2b7c&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①中国近代史只有政治屈辱、经济苦难，没有进步可言</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中国近代史既是百年屈辱史，也是中国人民的百年奋斗史</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中国共产党领导地位的确立是历史的必然、人民的选择</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新中国的建立让中国人民看到了解决中国问题的出路</a:t>
            </a:r>
            <a:endParaRPr lang="en-US" altLang="zh-CN" sz="2000" dirty="0"/>
          </a:p>
        </p:txBody>
      </p:sp>
      <p:sp>
        <p:nvSpPr>
          <p:cNvPr id="5" name="QC_6_BD.4_3#66a388214.choices?pid=75feb2b7c&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0.xml><?xml version="1.0" encoding="utf-8"?>
<p:sld xmlns:a="http://schemas.openxmlformats.org/drawingml/2006/main" xmlns:r="http://schemas.openxmlformats.org/officeDocument/2006/relationships" xmlns:p="http://schemas.openxmlformats.org/presentationml/2006/main">
  <p:cSld name="Slide 58&amp;si=58">
    <p:spTree>
      <p:nvGrpSpPr>
        <p:cNvPr id="1" name=""/>
        <p:cNvGrpSpPr/>
        <p:nvPr/>
      </p:nvGrpSpPr>
      <p:grpSpPr>
        <a:xfrm>
          <a:off x="0" y="0"/>
          <a:ext cx="0" cy="0"/>
          <a:chOff x="0" y="0"/>
          <a:chExt cx="0" cy="0"/>
        </a:xfrm>
      </p:grpSpPr>
      <p:sp>
        <p:nvSpPr>
          <p:cNvPr id="2" name="QC_5_BD.68_1#2389aa59f?pid=f77932295&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6.</a:t>
            </a:r>
            <a:r>
              <a:rPr lang="en-US" altLang="zh-CN" sz="2000" b="0" i="0" dirty="0">
                <a:solidFill>
                  <a:srgbClr val="000000"/>
                </a:solidFill>
                <a:latin typeface="仿宋" pitchFamily="34" charset="0"/>
                <a:ea typeface="仿宋" pitchFamily="34" charset="-122"/>
                <a:cs typeface="仿宋" pitchFamily="34" charset="-120"/>
              </a:rPr>
              <a:t>[山西部分重点高中2025高一联考]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回望来路自慷慨，再赴征程气如虹。</a:t>
            </a:r>
            <a:r>
              <a:rPr lang="en-US" altLang="zh-CN" sz="2000" b="0" i="0">
                <a:solidFill>
                  <a:srgbClr val="000000"/>
                </a:solidFill>
                <a:latin typeface="微软雅黑" pitchFamily="34" charset="0"/>
                <a:ea typeface="微软雅黑" pitchFamily="34" charset="-122"/>
                <a:cs typeface="微软雅黑" pitchFamily="34" charset="-120"/>
              </a:rPr>
              <a:t>14亿多人的中国式现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代化</a:t>
            </a:r>
            <a:r>
              <a:rPr lang="en-US" altLang="zh-CN" sz="2000" b="0" i="0" dirty="0">
                <a:solidFill>
                  <a:srgbClr val="000000"/>
                </a:solidFill>
                <a:latin typeface="微软雅黑" pitchFamily="34" charset="0"/>
                <a:ea typeface="微软雅黑" pitchFamily="34" charset="-122"/>
                <a:cs typeface="微软雅黑" pitchFamily="34" charset="-120"/>
              </a:rPr>
              <a:t>，何其伟大又何其艰巨。新征程上，继续用好改革开放这个重要法宝，拿出“拼”</a:t>
            </a:r>
            <a:r>
              <a:rPr lang="en-US" altLang="zh-CN" sz="2000" b="0" i="0">
                <a:solidFill>
                  <a:srgbClr val="000000"/>
                </a:solidFill>
                <a:latin typeface="微软雅黑" pitchFamily="34" charset="0"/>
                <a:ea typeface="微软雅黑" pitchFamily="34" charset="-122"/>
                <a:cs typeface="微软雅黑" pitchFamily="34" charset="-120"/>
              </a:rPr>
              <a:t>的精神、</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闯”的劲头、“实”的作风，一锤接着一锤敲，一茬接着一茬干。</a:t>
            </a:r>
            <a:r>
              <a:rPr lang="en-US" altLang="zh-CN" sz="2000" b="0" i="0">
                <a:solidFill>
                  <a:srgbClr val="000000"/>
                </a:solidFill>
                <a:latin typeface="微软雅黑" pitchFamily="34" charset="0"/>
                <a:ea typeface="微软雅黑" pitchFamily="34" charset="-122"/>
                <a:cs typeface="微软雅黑" pitchFamily="34" charset="-120"/>
              </a:rPr>
              <a:t>这是基于改革开放(</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69_1#2389aa59f.bracket?pid=f77932295&amp;color=0,0,0&amp;vpa=21&amp;vtp=1"/>
          <p:cNvSpPr/>
          <p:nvPr/>
        </p:nvSpPr>
        <p:spPr>
          <a:xfrm>
            <a:off x="10561701" y="18673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68_2#2389aa59f?pid=f77932295&amp;color=0,0,0&amp;vtp=1&amp;bbb=1"/>
          <p:cNvSpPr/>
          <p:nvPr/>
        </p:nvSpPr>
        <p:spPr>
          <a:xfrm>
            <a:off x="722376" y="2334075"/>
            <a:ext cx="10753344" cy="1326134"/>
          </a:xfrm>
          <a:prstGeom prst="rect">
            <a:avLst/>
          </a:prstGeom>
          <a:noFill/>
          <a:ln/>
        </p:spPr>
        <p:txBody>
          <a:bodyPr wrap="none" lIns="0" tIns="0" rIns="0" bIns="0" rtlCol="0" anchor="t"/>
          <a:lstStyle/>
          <a:p>
            <a:pPr latinLnBrk="1">
              <a:lnSpc>
                <a:spcPts val="3600"/>
              </a:lnSpc>
              <a:tabLst>
                <a:tab pos="5204557" algn="l"/>
              </a:tabLst>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是我国发展新的历史方位</a:t>
            </a:r>
            <a:r>
              <a:rPr lang="en-US" altLang="zh-CN" sz="2000" b="0" i="0" spc="-10300" dirty="0">
                <a:solidFill>
                  <a:srgbClr val="000000"/>
                </a:solidFill>
                <a:latin typeface="SimSun" pitchFamily="34" charset="0"/>
                <a:ea typeface="SimSun" pitchFamily="34" charset="-122"/>
                <a:cs typeface="SimSun" pitchFamily="34" charset="-120"/>
              </a:rPr>
              <a:t>	</a:t>
            </a:r>
          </a:p>
          <a:p>
            <a:pPr latinLnBrk="1">
              <a:lnSpc>
                <a:spcPts val="3600"/>
              </a:lnSpc>
              <a:tabLst>
                <a:tab pos="5204557" algn="l"/>
              </a:tabLst>
            </a:pPr>
            <a:r>
              <a:rPr lang="en-US" altLang="zh-CN" sz="2000" b="0" i="0" dirty="0">
                <a:solidFill>
                  <a:srgbClr val="000000"/>
                </a:solidFill>
                <a:latin typeface="微软雅黑" pitchFamily="34" charset="0"/>
                <a:ea typeface="微软雅黑" pitchFamily="34" charset="-122"/>
                <a:cs typeface="微软雅黑" pitchFamily="34" charset="-120"/>
              </a:rPr>
              <a:t>②</a:t>
            </a:r>
            <a:r>
              <a:rPr lang="en-US" altLang="zh-CN" sz="2000" b="0" i="0" dirty="0" err="1">
                <a:solidFill>
                  <a:srgbClr val="000000"/>
                </a:solidFill>
                <a:latin typeface="微软雅黑" pitchFamily="34" charset="0"/>
                <a:ea typeface="微软雅黑" pitchFamily="34" charset="-122"/>
                <a:cs typeface="微软雅黑" pitchFamily="34" charset="-120"/>
              </a:rPr>
              <a:t>能赋予社会主义新的生机活力</a:t>
            </a:r>
            <a:endParaRPr lang="en-US" altLang="zh-CN" sz="2000" dirty="0"/>
          </a:p>
          <a:p>
            <a:pPr latinLnBrk="1">
              <a:lnSpc>
                <a:spcPts val="3700"/>
              </a:lnSpc>
              <a:tabLst>
                <a:tab pos="5204557" algn="l"/>
              </a:tabLst>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为实现中国梦提供根本社会条件</a:t>
            </a:r>
            <a:endParaRPr lang="en-US" altLang="zh-CN" sz="2000" dirty="0"/>
          </a:p>
          <a:p>
            <a:pPr latinLnBrk="1">
              <a:lnSpc>
                <a:spcPts val="3500"/>
              </a:lnSpc>
              <a:tabLst>
                <a:tab pos="5204557" algn="l"/>
              </a:tabLst>
            </a:pPr>
            <a:r>
              <a:rPr lang="en-US" altLang="zh-CN" sz="2000" b="0" i="0" dirty="0">
                <a:solidFill>
                  <a:srgbClr val="000000"/>
                </a:solidFill>
                <a:latin typeface="微软雅黑" pitchFamily="34" charset="0"/>
                <a:ea typeface="微软雅黑" pitchFamily="34" charset="-122"/>
                <a:cs typeface="微软雅黑" pitchFamily="34" charset="-120"/>
              </a:rPr>
              <a:t>④是决定当代中国命运的关键一招</a:t>
            </a:r>
            <a:endParaRPr lang="en-US" altLang="zh-CN" sz="2000" dirty="0"/>
          </a:p>
        </p:txBody>
      </p:sp>
      <p:sp>
        <p:nvSpPr>
          <p:cNvPr id="5" name="QC_5_BD.68_3#2389aa59f.choices?pid=f77932295&amp;color=0,0,0&amp;vtp=1&amp;bbb=1"/>
          <p:cNvSpPr/>
          <p:nvPr/>
        </p:nvSpPr>
        <p:spPr>
          <a:xfrm>
            <a:off x="722376" y="4182571"/>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1.xml><?xml version="1.0" encoding="utf-8"?>
<p:sld xmlns:a="http://schemas.openxmlformats.org/drawingml/2006/main" xmlns:r="http://schemas.openxmlformats.org/officeDocument/2006/relationships" xmlns:p="http://schemas.openxmlformats.org/presentationml/2006/main">
  <p:cSld name="Slide 59&amp;si=59">
    <p:spTree>
      <p:nvGrpSpPr>
        <p:cNvPr id="1" name=""/>
        <p:cNvGrpSpPr/>
        <p:nvPr/>
      </p:nvGrpSpPr>
      <p:grpSpPr>
        <a:xfrm>
          <a:off x="0" y="0"/>
          <a:ext cx="0" cy="0"/>
          <a:chOff x="0" y="0"/>
          <a:chExt cx="0" cy="0"/>
        </a:xfrm>
      </p:grpSpPr>
      <p:sp>
        <p:nvSpPr>
          <p:cNvPr id="2" name="QC_5_AS.70_1#2389aa59f?vop=1&amp;pid=f77932295&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本题考查实行改革开放，走向民富国强。新征程上，继续用好改革开放这个重要法宝</a:t>
            </a:r>
            <a:r>
              <a:rPr lang="en-US" altLang="zh-CN" sz="2000" b="0" i="0">
                <a:solidFill>
                  <a:srgbClr val="000000"/>
                </a:solidFill>
                <a:latin typeface="微软雅黑" pitchFamily="34" charset="0"/>
                <a:ea typeface="微软雅黑" pitchFamily="34" charset="-122"/>
                <a:cs typeface="微软雅黑" pitchFamily="34" charset="-120"/>
              </a:rPr>
              <a:t>，拿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出</a:t>
            </a:r>
            <a:r>
              <a:rPr lang="en-US" altLang="zh-CN" sz="2000" b="0" i="0" dirty="0">
                <a:solidFill>
                  <a:srgbClr val="000000"/>
                </a:solidFill>
                <a:latin typeface="微软雅黑" pitchFamily="34" charset="0"/>
                <a:ea typeface="微软雅黑" pitchFamily="34" charset="-122"/>
                <a:cs typeface="微软雅黑" pitchFamily="34" charset="-120"/>
              </a:rPr>
              <a:t>“拼”的精神、“闯”的劲头、“实”的作风，一锤接着一锤敲，一茬接着一茬干</a:t>
            </a:r>
            <a:r>
              <a:rPr lang="en-US" altLang="zh-CN" sz="2000" b="0" i="0">
                <a:solidFill>
                  <a:srgbClr val="000000"/>
                </a:solidFill>
                <a:latin typeface="微软雅黑" pitchFamily="34" charset="0"/>
                <a:ea typeface="微软雅黑" pitchFamily="34" charset="-122"/>
                <a:cs typeface="微软雅黑" pitchFamily="34" charset="-120"/>
              </a:rPr>
              <a:t>。这是基于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改革开放能赋予社会主义新的生机活力</a:t>
            </a:r>
            <a:r>
              <a:rPr lang="en-US" altLang="zh-CN" sz="2000" b="0" i="0" dirty="0">
                <a:solidFill>
                  <a:srgbClr val="000000"/>
                </a:solidFill>
                <a:latin typeface="微软雅黑" pitchFamily="34" charset="0"/>
                <a:ea typeface="微软雅黑" pitchFamily="34" charset="-122"/>
                <a:cs typeface="微软雅黑" pitchFamily="34" charset="-120"/>
              </a:rPr>
              <a:t>，是决定当代中国命运的关键一招，②④入选</a:t>
            </a:r>
            <a:r>
              <a:rPr lang="en-US" altLang="zh-CN" sz="2000" b="0" i="0">
                <a:solidFill>
                  <a:srgbClr val="000000"/>
                </a:solidFill>
                <a:latin typeface="微软雅黑" pitchFamily="34" charset="0"/>
                <a:ea typeface="微软雅黑" pitchFamily="34" charset="-122"/>
                <a:cs typeface="微软雅黑" pitchFamily="34" charset="-120"/>
              </a:rPr>
              <a:t>；中国特色</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社会主义进入新时代</a:t>
            </a:r>
            <a:r>
              <a:rPr lang="en-US" altLang="zh-CN" sz="2000" b="0" i="0" dirty="0">
                <a:solidFill>
                  <a:srgbClr val="000000"/>
                </a:solidFill>
                <a:latin typeface="微软雅黑" pitchFamily="34" charset="0"/>
                <a:ea typeface="微软雅黑" pitchFamily="34" charset="-122"/>
                <a:cs typeface="微软雅黑" pitchFamily="34" charset="-120"/>
              </a:rPr>
              <a:t>，是我国发展新的历史方位，①排除；新民主主义革命的胜利</a:t>
            </a:r>
            <a:r>
              <a:rPr lang="en-US" altLang="zh-CN" sz="2000" b="0" i="0">
                <a:solidFill>
                  <a:srgbClr val="000000"/>
                </a:solidFill>
                <a:latin typeface="微软雅黑" pitchFamily="34" charset="0"/>
                <a:ea typeface="微软雅黑" pitchFamily="34" charset="-122"/>
                <a:cs typeface="微软雅黑" pitchFamily="34" charset="-120"/>
              </a:rPr>
              <a:t>，为实现中华</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民族伟大复兴的中国梦创造了根本社会条件</a:t>
            </a:r>
            <a:r>
              <a:rPr lang="en-US" altLang="zh-CN" sz="2000" b="0" i="0" dirty="0">
                <a:solidFill>
                  <a:srgbClr val="000000"/>
                </a:solidFill>
                <a:latin typeface="微软雅黑" pitchFamily="34" charset="0"/>
                <a:ea typeface="微软雅黑" pitchFamily="34" charset="-122"/>
                <a:cs typeface="微软雅黑" pitchFamily="34" charset="-120"/>
              </a:rPr>
              <a:t>，③排除。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2.xml><?xml version="1.0" encoding="utf-8"?>
<p:sld xmlns:a="http://schemas.openxmlformats.org/drawingml/2006/main" xmlns:r="http://schemas.openxmlformats.org/officeDocument/2006/relationships" xmlns:p="http://schemas.openxmlformats.org/presentationml/2006/main">
  <p:cSld name="Slide 60&amp;si=60">
    <p:spTree>
      <p:nvGrpSpPr>
        <p:cNvPr id="1" name=""/>
        <p:cNvGrpSpPr/>
        <p:nvPr/>
      </p:nvGrpSpPr>
      <p:grpSpPr>
        <a:xfrm>
          <a:off x="0" y="0"/>
          <a:ext cx="0" cy="0"/>
          <a:chOff x="0" y="0"/>
          <a:chExt cx="0" cy="0"/>
        </a:xfrm>
      </p:grpSpPr>
      <p:sp>
        <p:nvSpPr>
          <p:cNvPr id="2" name="QC_5_BD.71_1#ed07000bc?pid=f77932295&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7.</a:t>
            </a:r>
            <a:r>
              <a:rPr lang="en-US" altLang="zh-CN" sz="2000" b="0" i="0" dirty="0">
                <a:solidFill>
                  <a:srgbClr val="000000"/>
                </a:solidFill>
                <a:latin typeface="仿宋" pitchFamily="34" charset="0"/>
                <a:ea typeface="仿宋" pitchFamily="34" charset="-122"/>
                <a:cs typeface="仿宋" pitchFamily="34" charset="-120"/>
              </a:rPr>
              <a:t>[辽宁协作校2024高一期中]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当我们回望历史、眺望未来，审视从站起来</a:t>
            </a:r>
            <a:r>
              <a:rPr lang="en-US" altLang="zh-CN" sz="2000" b="0" i="0">
                <a:solidFill>
                  <a:srgbClr val="000000"/>
                </a:solidFill>
                <a:latin typeface="微软雅黑" pitchFamily="34" charset="0"/>
                <a:ea typeface="微软雅黑" pitchFamily="34" charset="-122"/>
                <a:cs typeface="微软雅黑" pitchFamily="34" charset="-120"/>
              </a:rPr>
              <a:t>、富起来到强起来的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三次伟大飞跃”，中国共产党的奋斗历程跃然纸上</a:t>
            </a:r>
            <a:r>
              <a:rPr lang="en-US" altLang="zh-CN" sz="2000" b="0" i="0">
                <a:solidFill>
                  <a:srgbClr val="000000"/>
                </a:solidFill>
                <a:latin typeface="微软雅黑" pitchFamily="34" charset="0"/>
                <a:ea typeface="微软雅黑" pitchFamily="34" charset="-122"/>
                <a:cs typeface="微软雅黑" pitchFamily="34" charset="-120"/>
              </a:rPr>
              <a:t>，中国共产党团结带领人民创造的丰功伟绩</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让人心潮澎湃</a:t>
            </a:r>
            <a:r>
              <a:rPr lang="en-US" altLang="zh-CN" sz="2000" b="0" i="0" dirty="0">
                <a:solidFill>
                  <a:srgbClr val="000000"/>
                </a:solidFill>
                <a:latin typeface="微软雅黑" pitchFamily="34" charset="0"/>
                <a:ea typeface="微软雅黑" pitchFamily="34" charset="-122"/>
                <a:cs typeface="微软雅黑" pitchFamily="34" charset="-120"/>
              </a:rPr>
              <a:t>。下列关于“三次伟大飞跃”</a:t>
            </a:r>
            <a:r>
              <a:rPr lang="en-US" altLang="zh-CN" sz="2000" b="0" i="0">
                <a:solidFill>
                  <a:srgbClr val="000000"/>
                </a:solidFill>
                <a:latin typeface="微软雅黑" pitchFamily="34" charset="0"/>
                <a:ea typeface="微软雅黑" pitchFamily="34" charset="-122"/>
                <a:cs typeface="微软雅黑" pitchFamily="34" charset="-120"/>
              </a:rPr>
              <a:t>说法正确的有(</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72_1#ed07000bc.bracket?pid=f77932295&amp;color=0,0,0&amp;vpa=22&amp;vtp=1"/>
          <p:cNvSpPr/>
          <p:nvPr/>
        </p:nvSpPr>
        <p:spPr>
          <a:xfrm>
            <a:off x="7259701" y="18673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71_2#ed07000bc?pid=f77932295&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①最重要的一次飞跃是伟大的改革开放，是实现中华民族伟大复兴的根本政治保证</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推进了马克思主义中国化时代化大众化，为实现中华民族伟大复兴奠定制度基础</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“站起来”是“富起来”“强起来”的根本前提，“富起来”是“强起来”的经济基础</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最深厚的力量在于人民，坚持尊重社会发展规律与尊重人民历史主体地位内在一致性</a:t>
            </a:r>
            <a:endParaRPr lang="en-US" altLang="zh-CN" sz="2000" dirty="0"/>
          </a:p>
        </p:txBody>
      </p:sp>
      <p:sp>
        <p:nvSpPr>
          <p:cNvPr id="5" name="QC_5_BD.71_3#ed07000bc.choices?pid=f77932295&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3.xml><?xml version="1.0" encoding="utf-8"?>
<p:sld xmlns:a="http://schemas.openxmlformats.org/drawingml/2006/main" xmlns:r="http://schemas.openxmlformats.org/officeDocument/2006/relationships" xmlns:p="http://schemas.openxmlformats.org/presentationml/2006/main">
  <p:cSld name="Slide 61&amp;si=61">
    <p:spTree>
      <p:nvGrpSpPr>
        <p:cNvPr id="1" name=""/>
        <p:cNvGrpSpPr/>
        <p:nvPr/>
      </p:nvGrpSpPr>
      <p:grpSpPr>
        <a:xfrm>
          <a:off x="0" y="0"/>
          <a:ext cx="0" cy="0"/>
          <a:chOff x="0" y="0"/>
          <a:chExt cx="0" cy="0"/>
        </a:xfrm>
      </p:grpSpPr>
      <p:sp>
        <p:nvSpPr>
          <p:cNvPr id="2" name="QC_5_AS.73_1#ed07000bc?vop=1&amp;pid=f77932295&amp;color=0,0,0&amp;vtp=1&amp;bt=1&amp;bbb=1&amp;hb=1"/>
          <p:cNvSpPr/>
          <p:nvPr/>
        </p:nvSpPr>
        <p:spPr>
          <a:xfrm>
            <a:off x="722376" y="972000"/>
            <a:ext cx="10753344" cy="3612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本题考查中国共产党领导中国人民站起来、富起来、强起来。“站起来</a:t>
            </a:r>
            <a:r>
              <a:rPr lang="en-US" altLang="zh-CN" sz="2000" b="0" i="0">
                <a:solidFill>
                  <a:srgbClr val="000000"/>
                </a:solidFill>
                <a:latin typeface="微软雅黑" pitchFamily="34" charset="0"/>
                <a:ea typeface="微软雅黑" pitchFamily="34" charset="-122"/>
                <a:cs typeface="微软雅黑" pitchFamily="34" charset="-120"/>
              </a:rPr>
              <a:t>”指的是新中国的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成立和国家的独立</a:t>
            </a:r>
            <a:r>
              <a:rPr lang="en-US" altLang="zh-CN" sz="2000" b="0" i="0" dirty="0">
                <a:solidFill>
                  <a:srgbClr val="000000"/>
                </a:solidFill>
                <a:latin typeface="微软雅黑" pitchFamily="34" charset="0"/>
                <a:ea typeface="微软雅黑" pitchFamily="34" charset="-122"/>
                <a:cs typeface="微软雅黑" pitchFamily="34" charset="-120"/>
              </a:rPr>
              <a:t>；“富起来”是通过改革开放和经济建设实现的；“强起来</a:t>
            </a:r>
            <a:r>
              <a:rPr lang="en-US" altLang="zh-CN" sz="2000" b="0" i="0">
                <a:solidFill>
                  <a:srgbClr val="000000"/>
                </a:solidFill>
                <a:latin typeface="微软雅黑" pitchFamily="34" charset="0"/>
                <a:ea typeface="微软雅黑" pitchFamily="34" charset="-122"/>
                <a:cs typeface="微软雅黑" pitchFamily="34" charset="-120"/>
              </a:rPr>
              <a:t>”是在此基础上进</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一步提升国家实力和影响力</a:t>
            </a:r>
            <a:r>
              <a:rPr lang="en-US" altLang="zh-CN" sz="2000" b="0" i="0" dirty="0">
                <a:solidFill>
                  <a:srgbClr val="000000"/>
                </a:solidFill>
                <a:latin typeface="微软雅黑" pitchFamily="34" charset="0"/>
                <a:ea typeface="微软雅黑" pitchFamily="34" charset="-122"/>
                <a:cs typeface="微软雅黑" pitchFamily="34" charset="-120"/>
              </a:rPr>
              <a:t>。“‘站起来’是‘富起来’‘强起来’的根本前提，‘富起来</a:t>
            </a:r>
            <a:r>
              <a:rPr lang="en-US" altLang="zh-CN" sz="2000" b="0" i="0">
                <a:solidFill>
                  <a:srgbClr val="000000"/>
                </a:solidFill>
                <a:latin typeface="微软雅黑" pitchFamily="34" charset="0"/>
                <a:ea typeface="微软雅黑" pitchFamily="34" charset="-122"/>
                <a:cs typeface="微软雅黑" pitchFamily="34" charset="-120"/>
              </a:rPr>
              <a:t>’是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强起来’的经济基础”准确地概括了中国从新中国成立初期到现代化的发展历程，③正确</a:t>
            </a:r>
            <a:r>
              <a:rPr lang="en-US" altLang="zh-CN" sz="2000" b="0" i="0">
                <a:solidFill>
                  <a:srgbClr val="000000"/>
                </a:solidFill>
                <a:latin typeface="微软雅黑" pitchFamily="34" charset="0"/>
                <a:ea typeface="微软雅黑" pitchFamily="34" charset="-122"/>
                <a:cs typeface="微软雅黑" pitchFamily="34" charset="-120"/>
              </a:rPr>
              <a:t>。中</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国共产党团结带领人民创造了丰功伟绩</a:t>
            </a:r>
            <a:r>
              <a:rPr lang="en-US" altLang="zh-CN" sz="2000" b="0" i="0" dirty="0">
                <a:solidFill>
                  <a:srgbClr val="000000"/>
                </a:solidFill>
                <a:latin typeface="微软雅黑" pitchFamily="34" charset="0"/>
                <a:ea typeface="微软雅黑" pitchFamily="34" charset="-122"/>
                <a:cs typeface="微软雅黑" pitchFamily="34" charset="-120"/>
              </a:rPr>
              <a:t>，说明人民是力量源泉，④正确。“三次伟大飞跃</a:t>
            </a:r>
            <a:r>
              <a:rPr lang="en-US" altLang="zh-CN" sz="2000" b="0" i="0">
                <a:solidFill>
                  <a:srgbClr val="000000"/>
                </a:solidFill>
                <a:latin typeface="微软雅黑" pitchFamily="34" charset="0"/>
                <a:ea typeface="微软雅黑" pitchFamily="34" charset="-122"/>
                <a:cs typeface="微软雅黑" pitchFamily="34" charset="-120"/>
              </a:rPr>
              <a:t>”不能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说哪次飞跃最重要</a:t>
            </a:r>
            <a:r>
              <a:rPr lang="en-US" altLang="zh-CN" sz="2000" b="0" i="0" dirty="0">
                <a:solidFill>
                  <a:srgbClr val="000000"/>
                </a:solidFill>
                <a:latin typeface="微软雅黑" pitchFamily="34" charset="0"/>
                <a:ea typeface="微软雅黑" pitchFamily="34" charset="-122"/>
                <a:cs typeface="微软雅黑" pitchFamily="34" charset="-120"/>
              </a:rPr>
              <a:t>，且党的领导是实现中华民族伟大复兴的根本政治保证，①错误</a:t>
            </a:r>
            <a:r>
              <a:rPr lang="en-US" altLang="zh-CN" sz="2000" b="0" i="0">
                <a:solidFill>
                  <a:srgbClr val="000000"/>
                </a:solidFill>
                <a:latin typeface="微软雅黑" pitchFamily="34" charset="0"/>
                <a:ea typeface="微软雅黑" pitchFamily="34" charset="-122"/>
                <a:cs typeface="微软雅黑" pitchFamily="34" charset="-120"/>
              </a:rPr>
              <a:t>。推进马克思</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主义中国化时代化</a:t>
            </a:r>
            <a:r>
              <a:rPr lang="en-US" altLang="zh-CN" sz="2000" b="0" i="0" dirty="0">
                <a:solidFill>
                  <a:srgbClr val="000000"/>
                </a:solidFill>
                <a:latin typeface="微软雅黑" pitchFamily="34" charset="0"/>
                <a:ea typeface="微软雅黑" pitchFamily="34" charset="-122"/>
                <a:cs typeface="微软雅黑" pitchFamily="34" charset="-120"/>
              </a:rPr>
              <a:t>，为实现中华民族伟大复兴奠定了思想理论基础</a:t>
            </a:r>
            <a:r>
              <a:rPr lang="en-US" altLang="zh-CN" sz="2000" b="0" i="0">
                <a:solidFill>
                  <a:srgbClr val="000000"/>
                </a:solidFill>
                <a:latin typeface="微软雅黑" pitchFamily="34" charset="0"/>
                <a:ea typeface="微软雅黑" pitchFamily="34" charset="-122"/>
                <a:cs typeface="微软雅黑" pitchFamily="34" charset="-120"/>
              </a:rPr>
              <a:t>，社会主义制度的确立为实现</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中华民族伟大复兴奠定了制度基础</a:t>
            </a:r>
            <a:r>
              <a:rPr lang="en-US" altLang="zh-CN" sz="2000" b="0" i="0" dirty="0">
                <a:solidFill>
                  <a:srgbClr val="000000"/>
                </a:solidFill>
                <a:latin typeface="微软雅黑" pitchFamily="34" charset="0"/>
                <a:ea typeface="微软雅黑" pitchFamily="34" charset="-122"/>
                <a:cs typeface="微软雅黑" pitchFamily="34" charset="-120"/>
              </a:rPr>
              <a:t>，②错误。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4.xml><?xml version="1.0" encoding="utf-8"?>
<p:sld xmlns:a="http://schemas.openxmlformats.org/drawingml/2006/main" xmlns:r="http://schemas.openxmlformats.org/officeDocument/2006/relationships" xmlns:p="http://schemas.openxmlformats.org/presentationml/2006/main">
  <p:cSld name="Slide 62&amp;si=62">
    <p:spTree>
      <p:nvGrpSpPr>
        <p:cNvPr id="1" name=""/>
        <p:cNvGrpSpPr/>
        <p:nvPr/>
      </p:nvGrpSpPr>
      <p:grpSpPr>
        <a:xfrm>
          <a:off x="0" y="0"/>
          <a:ext cx="0" cy="0"/>
          <a:chOff x="0" y="0"/>
          <a:chExt cx="0" cy="0"/>
        </a:xfrm>
      </p:grpSpPr>
      <p:sp>
        <p:nvSpPr>
          <p:cNvPr id="2" name="QC_5_AS.73_2#ed07000bc?vop=1&amp;pid=f77932295&amp;color=0,0,0&amp;mp=1&amp;vtp=1&amp;bt=1&amp;bbb=1"/>
          <p:cNvSpPr/>
          <p:nvPr/>
        </p:nvSpPr>
        <p:spPr>
          <a:xfrm>
            <a:off x="722376" y="972000"/>
            <a:ext cx="10753344" cy="405003"/>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快解</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在政治学科选择题中，一般情况下，并列的事件或者过程不对重要性进行比较。</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5.xml><?xml version="1.0" encoding="utf-8"?>
<p:sld xmlns:a="http://schemas.openxmlformats.org/drawingml/2006/main" xmlns:r="http://schemas.openxmlformats.org/officeDocument/2006/relationships" xmlns:p="http://schemas.openxmlformats.org/presentationml/2006/main">
  <p:cSld name="Slide 63&amp;si=63">
    <p:spTree>
      <p:nvGrpSpPr>
        <p:cNvPr id="1" name=""/>
        <p:cNvGrpSpPr/>
        <p:nvPr/>
      </p:nvGrpSpPr>
      <p:grpSpPr>
        <a:xfrm>
          <a:off x="0" y="0"/>
          <a:ext cx="0" cy="0"/>
          <a:chOff x="0" y="0"/>
          <a:chExt cx="0" cy="0"/>
        </a:xfrm>
      </p:grpSpPr>
      <p:sp>
        <p:nvSpPr>
          <p:cNvPr id="2" name="QC_5_BD.74_1#ba2d88b07?pid=f77932295&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8.</a:t>
            </a:r>
            <a:r>
              <a:rPr lang="en-US" altLang="zh-CN" sz="2000" b="0" i="0" dirty="0">
                <a:solidFill>
                  <a:srgbClr val="000000"/>
                </a:solidFill>
                <a:latin typeface="仿宋" pitchFamily="34" charset="0"/>
                <a:ea typeface="仿宋" pitchFamily="34" charset="-122"/>
                <a:cs typeface="仿宋" pitchFamily="34" charset="-120"/>
              </a:rPr>
              <a:t>[湖北武汉二中2025模拟]</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习近平主席在二○二五年新年贺词中指出：2024年</a:t>
            </a:r>
            <a:r>
              <a:rPr lang="en-US" altLang="zh-CN" sz="2000" b="0" i="0">
                <a:solidFill>
                  <a:srgbClr val="000000"/>
                </a:solidFill>
                <a:latin typeface="微软雅黑" pitchFamily="34" charset="0"/>
                <a:ea typeface="微软雅黑" pitchFamily="34" charset="-122"/>
                <a:cs typeface="微软雅黑" pitchFamily="34" charset="-120"/>
              </a:rPr>
              <a:t>，一个个瞬间定格</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在这不平凡的一年</a:t>
            </a:r>
            <a:r>
              <a:rPr lang="en-US" altLang="zh-CN" sz="2000" b="0" i="0" dirty="0">
                <a:solidFill>
                  <a:srgbClr val="000000"/>
                </a:solidFill>
                <a:latin typeface="微软雅黑" pitchFamily="34" charset="0"/>
                <a:ea typeface="微软雅黑" pitchFamily="34" charset="-122"/>
                <a:cs typeface="微软雅黑" pitchFamily="34" charset="-120"/>
              </a:rPr>
              <a:t>。我国经济回暖向好，绿色低碳发展纵深推进，美丽中国画卷徐徐铺展</a:t>
            </a:r>
            <a:r>
              <a:rPr lang="en-US" altLang="zh-CN" sz="2000" b="0" i="0">
                <a:solidFill>
                  <a:srgbClr val="000000"/>
                </a:solidFill>
                <a:latin typeface="微软雅黑" pitchFamily="34" charset="0"/>
                <a:ea typeface="微软雅黑" pitchFamily="34" charset="-122"/>
                <a:cs typeface="微软雅黑" pitchFamily="34" charset="-120"/>
              </a:rPr>
              <a:t>,新产业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新业态新模式竞相涌现</a:t>
            </a:r>
            <a:r>
              <a:rPr lang="en-US" altLang="zh-CN" sz="2000" b="0" i="0" dirty="0">
                <a:solidFill>
                  <a:srgbClr val="000000"/>
                </a:solidFill>
                <a:latin typeface="微软雅黑" pitchFamily="34" charset="0"/>
                <a:ea typeface="微软雅黑" pitchFamily="34" charset="-122"/>
                <a:cs typeface="微软雅黑" pitchFamily="34" charset="-120"/>
              </a:rPr>
              <a:t>，天水花牛苹果又大又红，东山澳角村渔获满舱</a:t>
            </a:r>
            <a:r>
              <a:rPr lang="en-US" altLang="zh-CN" sz="2000" b="0" i="0">
                <a:solidFill>
                  <a:srgbClr val="000000"/>
                </a:solidFill>
                <a:latin typeface="微软雅黑" pitchFamily="34" charset="0"/>
                <a:ea typeface="微软雅黑" pitchFamily="34" charset="-122"/>
                <a:cs typeface="微软雅黑" pitchFamily="34" charset="-120"/>
              </a:rPr>
              <a:t>，我国体育健儿奋勇争</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先</a:t>
            </a:r>
            <a:r>
              <a:rPr lang="en-US" altLang="zh-CN" sz="2000" b="0" i="0" dirty="0">
                <a:solidFill>
                  <a:srgbClr val="000000"/>
                </a:solidFill>
                <a:latin typeface="SimSun" panose="02010600030101010101" pitchFamily="2" charset="-122"/>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这些成就表明(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75_1#ba2d88b07.bracket?pid=f77932295&amp;color=0,0,0&amp;vpa=23&amp;vtp=1"/>
          <p:cNvSpPr/>
          <p:nvPr/>
        </p:nvSpPr>
        <p:spPr>
          <a:xfrm>
            <a:off x="3208401" y="23245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74_2#ba2d88b07?pid=f77932295&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①中国共产党领导中华民族实现伟大复兴是正确的选择</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没有共产党就没有新中国，共产党执政是历史的必然</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我国在实现中华民族伟大复兴的进程中迈出坚实步伐</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我国为发展中国家走向现代化提供了具体的中国方案</a:t>
            </a:r>
            <a:endParaRPr lang="en-US" altLang="zh-CN" sz="2000" dirty="0"/>
          </a:p>
        </p:txBody>
      </p:sp>
      <p:sp>
        <p:nvSpPr>
          <p:cNvPr id="5" name="QC_5_BD.74_3#ba2d88b07.choices?pid=f77932295&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6.xml><?xml version="1.0" encoding="utf-8"?>
<p:sld xmlns:a="http://schemas.openxmlformats.org/drawingml/2006/main" xmlns:r="http://schemas.openxmlformats.org/officeDocument/2006/relationships" xmlns:p="http://schemas.openxmlformats.org/presentationml/2006/main">
  <p:cSld name="Slide 64&amp;si=64">
    <p:spTree>
      <p:nvGrpSpPr>
        <p:cNvPr id="1" name=""/>
        <p:cNvGrpSpPr/>
        <p:nvPr/>
      </p:nvGrpSpPr>
      <p:grpSpPr>
        <a:xfrm>
          <a:off x="0" y="0"/>
          <a:ext cx="0" cy="0"/>
          <a:chOff x="0" y="0"/>
          <a:chExt cx="0" cy="0"/>
        </a:xfrm>
      </p:grpSpPr>
      <p:sp>
        <p:nvSpPr>
          <p:cNvPr id="2" name="QC_5_AS.76_1#ba2d88b07?vop=1&amp;pid=f77932295&amp;color=0,0,0&amp;vtp=1&amp;bt=1&amp;bbb=1&amp;hb=1"/>
          <p:cNvSpPr/>
          <p:nvPr/>
        </p:nvSpPr>
        <p:spPr>
          <a:xfrm>
            <a:off x="722376" y="972000"/>
            <a:ext cx="10753344" cy="4526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本题考查进入新时代，踏上新征程。我国经济回暖向好，绿色低碳发展纵深推进</a:t>
            </a:r>
            <a:r>
              <a:rPr lang="en-US" altLang="zh-CN" sz="2000" b="0" i="0">
                <a:solidFill>
                  <a:srgbClr val="000000"/>
                </a:solidFill>
                <a:latin typeface="微软雅黑" pitchFamily="34" charset="0"/>
                <a:ea typeface="微软雅黑" pitchFamily="34" charset="-122"/>
                <a:cs typeface="微软雅黑" pitchFamily="34" charset="-120"/>
              </a:rPr>
              <a:t>，美丽中</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国画卷徐徐铺展</a:t>
            </a:r>
            <a:r>
              <a:rPr lang="en-US" altLang="zh-CN" sz="2000" b="0" i="0" dirty="0">
                <a:solidFill>
                  <a:srgbClr val="000000"/>
                </a:solidFill>
                <a:latin typeface="微软雅黑" pitchFamily="34" charset="0"/>
                <a:ea typeface="微软雅黑" pitchFamily="34" charset="-122"/>
                <a:cs typeface="微软雅黑" pitchFamily="34" charset="-120"/>
              </a:rPr>
              <a:t>，新产业新业态新模式竞相涌现，天水花牛苹果又大又红，</a:t>
            </a:r>
            <a:r>
              <a:rPr lang="en-US" altLang="zh-CN" sz="2000" b="0" i="0">
                <a:solidFill>
                  <a:srgbClr val="000000"/>
                </a:solidFill>
                <a:latin typeface="微软雅黑" pitchFamily="34" charset="0"/>
                <a:ea typeface="微软雅黑" pitchFamily="34" charset="-122"/>
                <a:cs typeface="微软雅黑" pitchFamily="34" charset="-120"/>
              </a:rPr>
              <a:t>东山澳角村渔获满舱，</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我国体育健儿奋勇争先</a:t>
            </a:r>
            <a:r>
              <a:rPr lang="en-US" altLang="zh-CN" sz="2000" b="0" i="0" dirty="0">
                <a:solidFill>
                  <a:srgbClr val="000000"/>
                </a:solidFill>
                <a:latin typeface="SimSun" panose="02010600030101010101" pitchFamily="2" charset="-122"/>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这些成就的取得离不开中国共产党的坚强领导</a:t>
            </a:r>
            <a:r>
              <a:rPr lang="en-US" altLang="zh-CN" sz="2000" b="0" i="0">
                <a:solidFill>
                  <a:srgbClr val="000000"/>
                </a:solidFill>
                <a:latin typeface="微软雅黑" pitchFamily="34" charset="0"/>
                <a:ea typeface="微软雅黑" pitchFamily="34" charset="-122"/>
                <a:cs typeface="微软雅黑" pitchFamily="34" charset="-120"/>
              </a:rPr>
              <a:t>，这表明中国共产党领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导中华民族实现伟大复兴是正确的选择</a:t>
            </a:r>
            <a:r>
              <a:rPr lang="en-US" altLang="zh-CN" sz="2000" b="0" i="0" dirty="0">
                <a:solidFill>
                  <a:srgbClr val="000000"/>
                </a:solidFill>
                <a:latin typeface="微软雅黑" pitchFamily="34" charset="0"/>
                <a:ea typeface="微软雅黑" pitchFamily="34" charset="-122"/>
                <a:cs typeface="微软雅黑" pitchFamily="34" charset="-120"/>
              </a:rPr>
              <a:t>，①入选；我国在经济、生态、产业、民生</a:t>
            </a:r>
            <a:r>
              <a:rPr lang="en-US" altLang="zh-CN" sz="2000" b="0" i="0">
                <a:solidFill>
                  <a:srgbClr val="000000"/>
                </a:solidFill>
                <a:latin typeface="微软雅黑" pitchFamily="34" charset="0"/>
                <a:ea typeface="微软雅黑" pitchFamily="34" charset="-122"/>
                <a:cs typeface="微软雅黑" pitchFamily="34" charset="-120"/>
              </a:rPr>
              <a:t>、体育等多领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域取得的成就</a:t>
            </a:r>
            <a:r>
              <a:rPr lang="en-US" altLang="zh-CN" sz="2000" b="0" i="0" dirty="0">
                <a:solidFill>
                  <a:srgbClr val="000000"/>
                </a:solidFill>
                <a:latin typeface="微软雅黑" pitchFamily="34" charset="0"/>
                <a:ea typeface="微软雅黑" pitchFamily="34" charset="-122"/>
                <a:cs typeface="微软雅黑" pitchFamily="34" charset="-120"/>
              </a:rPr>
              <a:t>，说明我国在实现中华民族伟大复兴的进程中迈出了坚实步伐，③入选</a:t>
            </a:r>
            <a:r>
              <a:rPr lang="en-US" altLang="zh-CN" sz="2000" b="0" i="0">
                <a:solidFill>
                  <a:srgbClr val="000000"/>
                </a:solidFill>
                <a:latin typeface="微软雅黑" pitchFamily="34" charset="0"/>
                <a:ea typeface="微软雅黑" pitchFamily="34" charset="-122"/>
                <a:cs typeface="微软雅黑" pitchFamily="34" charset="-120"/>
              </a:rPr>
              <a:t>；“没有共</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产党就没有新中国</a:t>
            </a:r>
            <a:r>
              <a:rPr lang="en-US" altLang="zh-CN" sz="2000" b="0" i="0" dirty="0">
                <a:solidFill>
                  <a:srgbClr val="000000"/>
                </a:solidFill>
                <a:latin typeface="微软雅黑" pitchFamily="34" charset="0"/>
                <a:ea typeface="微软雅黑" pitchFamily="34" charset="-122"/>
                <a:cs typeface="微软雅黑" pitchFamily="34" charset="-120"/>
              </a:rPr>
              <a:t>，共产党执政是历史的必然</a:t>
            </a:r>
            <a:r>
              <a:rPr lang="en-US" altLang="zh-CN" sz="2000" b="0" i="0">
                <a:solidFill>
                  <a:srgbClr val="000000"/>
                </a:solidFill>
                <a:latin typeface="微软雅黑" pitchFamily="34" charset="0"/>
                <a:ea typeface="微软雅黑" pitchFamily="34" charset="-122"/>
                <a:cs typeface="微软雅黑" pitchFamily="34" charset="-120"/>
              </a:rPr>
              <a:t>”强调的是中国共产党领导人民建立新中国以及共</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产党执政的历史必然性</a:t>
            </a:r>
            <a:r>
              <a:rPr lang="en-US" altLang="zh-CN" sz="2000" b="0" i="0" dirty="0">
                <a:solidFill>
                  <a:srgbClr val="000000"/>
                </a:solidFill>
                <a:latin typeface="微软雅黑" pitchFamily="34" charset="0"/>
                <a:ea typeface="微软雅黑" pitchFamily="34" charset="-122"/>
                <a:cs typeface="微软雅黑" pitchFamily="34" charset="-120"/>
              </a:rPr>
              <a:t>，而题干描述的是2024年我国在各方面取得的成就</a:t>
            </a:r>
            <a:r>
              <a:rPr lang="en-US" altLang="zh-CN" sz="2000" b="0" i="0">
                <a:solidFill>
                  <a:srgbClr val="000000"/>
                </a:solidFill>
                <a:latin typeface="微软雅黑" pitchFamily="34" charset="0"/>
                <a:ea typeface="微软雅黑" pitchFamily="34" charset="-122"/>
                <a:cs typeface="微软雅黑" pitchFamily="34" charset="-120"/>
              </a:rPr>
              <a:t>，强调的是在党的领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导下国家取得的发展和进步</a:t>
            </a:r>
            <a:r>
              <a:rPr lang="en-US" altLang="zh-CN" sz="2000" b="0" i="0" dirty="0">
                <a:solidFill>
                  <a:srgbClr val="000000"/>
                </a:solidFill>
                <a:latin typeface="微软雅黑" pitchFamily="34" charset="0"/>
                <a:ea typeface="微软雅黑" pitchFamily="34" charset="-122"/>
                <a:cs typeface="微软雅黑" pitchFamily="34" charset="-120"/>
              </a:rPr>
              <a:t>，②排除；我国的发展道路、模式等可以为发展中国家提供借鉴</a:t>
            </a:r>
            <a:r>
              <a:rPr lang="en-US" altLang="zh-CN" sz="2000" b="0" i="0">
                <a:solidFill>
                  <a:srgbClr val="000000"/>
                </a:solidFill>
                <a:latin typeface="微软雅黑" pitchFamily="34" charset="0"/>
                <a:ea typeface="微软雅黑" pitchFamily="34" charset="-122"/>
                <a:cs typeface="微软雅黑" pitchFamily="34" charset="-120"/>
              </a:rPr>
              <a:t>，但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每个国家国情不同</a:t>
            </a:r>
            <a:r>
              <a:rPr lang="en-US" altLang="zh-CN" sz="2000" b="0" i="0" dirty="0">
                <a:solidFill>
                  <a:srgbClr val="000000"/>
                </a:solidFill>
                <a:latin typeface="微软雅黑" pitchFamily="34" charset="0"/>
                <a:ea typeface="微软雅黑" pitchFamily="34" charset="-122"/>
                <a:cs typeface="微软雅黑" pitchFamily="34" charset="-120"/>
              </a:rPr>
              <a:t>，不能直接提供“具体的中国方案”，且材料是说我国在2024</a:t>
            </a:r>
            <a:r>
              <a:rPr lang="en-US" altLang="zh-CN" sz="2000" b="0" i="0">
                <a:solidFill>
                  <a:srgbClr val="000000"/>
                </a:solidFill>
                <a:latin typeface="微软雅黑" pitchFamily="34" charset="0"/>
                <a:ea typeface="微软雅黑" pitchFamily="34" charset="-122"/>
                <a:cs typeface="微软雅黑" pitchFamily="34" charset="-120"/>
              </a:rPr>
              <a:t>年取得的成就，</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选项与题意不符</a:t>
            </a:r>
            <a:r>
              <a:rPr lang="en-US" altLang="zh-CN" sz="2000" b="0" i="0" dirty="0">
                <a:solidFill>
                  <a:srgbClr val="000000"/>
                </a:solidFill>
                <a:latin typeface="微软雅黑" pitchFamily="34" charset="0"/>
                <a:ea typeface="微软雅黑" pitchFamily="34" charset="-122"/>
                <a:cs typeface="微软雅黑" pitchFamily="34" charset="-120"/>
              </a:rPr>
              <a:t>，④排除。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
                                            <p:txEl>
                                              <p:pRg st="9" end="9"/>
                                            </p:txEl>
                                          </p:spTgt>
                                        </p:tgtEl>
                                        <p:attrNameLst>
                                          <p:attrName>style.visibility</p:attrName>
                                        </p:attrNameLst>
                                      </p:cBhvr>
                                      <p:to>
                                        <p:strVal val="visible"/>
                                      </p:to>
                                    </p:set>
                                    <p:animEffect transition="in" filter="fade">
                                      <p:cBhvr>
                                        <p:cTn id="37"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7.xml><?xml version="1.0" encoding="utf-8"?>
<p:sld xmlns:a="http://schemas.openxmlformats.org/drawingml/2006/main" xmlns:r="http://schemas.openxmlformats.org/officeDocument/2006/relationships" xmlns:p="http://schemas.openxmlformats.org/presentationml/2006/main">
  <p:cSld name="Slide 65&amp;si=65">
    <p:spTree>
      <p:nvGrpSpPr>
        <p:cNvPr id="1" name=""/>
        <p:cNvGrpSpPr/>
        <p:nvPr/>
      </p:nvGrpSpPr>
      <p:grpSpPr>
        <a:xfrm>
          <a:off x="0" y="0"/>
          <a:ext cx="0" cy="0"/>
          <a:chOff x="0" y="0"/>
          <a:chExt cx="0" cy="0"/>
        </a:xfrm>
      </p:grpSpPr>
      <p:sp>
        <p:nvSpPr>
          <p:cNvPr id="2" name="QO_6_BD.77_1#1553e63b8?pid=1882c163e&amp;color=0,0,0&amp;vtp=1&amp;bt=1&amp;bbb=1"/>
          <p:cNvSpPr/>
          <p:nvPr/>
        </p:nvSpPr>
        <p:spPr>
          <a:xfrm>
            <a:off x="722377" y="972000"/>
            <a:ext cx="10749631" cy="408559"/>
          </a:xfrm>
          <a:prstGeom prst="rect">
            <a:avLst/>
          </a:prstGeom>
          <a:noFill/>
          <a:ln/>
        </p:spPr>
        <p:txBody>
          <a:bodyPr wrap="none" lIns="0" tIns="0" rIns="0" bIns="0" rtlCol="0" anchor="t"/>
          <a:lstStyle/>
          <a:p>
            <a:pPr algn="l"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9.</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阅读材料</a:t>
            </a:r>
            <a:r>
              <a:rPr lang="en-US" altLang="zh-CN" sz="2000" b="0" i="0" dirty="0">
                <a:solidFill>
                  <a:srgbClr val="000000"/>
                </a:solidFill>
                <a:latin typeface="微软雅黑" pitchFamily="34" charset="0"/>
                <a:ea typeface="微软雅黑" pitchFamily="34" charset="-122"/>
                <a:cs typeface="微软雅黑" pitchFamily="34" charset="-120"/>
              </a:rPr>
              <a:t>，完成下列探究。（10分）</a:t>
            </a:r>
            <a:endParaRPr lang="en-US" altLang="zh-CN" sz="2000" dirty="0"/>
          </a:p>
        </p:txBody>
      </p:sp>
      <p:pic>
        <p:nvPicPr>
          <p:cNvPr id="3" name="QO_6_BD.77_1#1553e63b8?pid=1882c163e&amp;color=0,0,0&amp;tib=255,255,255&amp;iip=1&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56407" y="1057407"/>
            <a:ext cx="868680" cy="23774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6_BD.77_2#1553e63b8?pid=1882c163e&amp;color=0,0,0&amp;vtp=1&amp;bbb=1&amp;hb=1"/>
          <p:cNvSpPr/>
          <p:nvPr/>
        </p:nvSpPr>
        <p:spPr>
          <a:xfrm>
            <a:off x="722376" y="1435169"/>
            <a:ext cx="10753344" cy="1770253"/>
          </a:xfrm>
          <a:prstGeom prst="rect">
            <a:avLst/>
          </a:prstGeom>
          <a:noFill/>
          <a:ln/>
        </p:spPr>
        <p:txBody>
          <a:bodyPr wrap="none" lIns="0" tIns="0" rIns="0" bIns="0" rtlCol="0" anchor="t"/>
          <a:lstStyle/>
          <a:p>
            <a:pPr algn="ctr"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议题探究</a:t>
            </a:r>
            <a:r>
              <a:rPr lang="en-US" altLang="zh-CN" sz="2000" b="1" i="0" dirty="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告慰英烈讴歌盛世中国</a:t>
            </a:r>
            <a:endParaRPr lang="en-US" altLang="zh-CN" sz="2000" dirty="0"/>
          </a:p>
          <a:p>
            <a:pPr latinLnBrk="1">
              <a:lnSpc>
                <a:spcPts val="3700"/>
              </a:lnSpc>
            </a:pPr>
            <a:r>
              <a:rPr lang="en-US" altLang="zh-CN" sz="2000" b="0" i="0">
                <a:solidFill>
                  <a:srgbClr val="000000"/>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2025</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微软雅黑" pitchFamily="34" charset="0"/>
                <a:ea typeface="微软雅黑" pitchFamily="34" charset="-122"/>
                <a:cs typeface="微软雅黑" pitchFamily="34" charset="-120"/>
              </a:rPr>
              <a:t>9</a:t>
            </a:r>
            <a:r>
              <a:rPr lang="en-US" altLang="zh-CN" sz="2000" b="0" i="0" dirty="0">
                <a:solidFill>
                  <a:srgbClr val="000000"/>
                </a:solidFill>
                <a:latin typeface="微软雅黑" pitchFamily="34" charset="0"/>
                <a:ea typeface="楷体" pitchFamily="34" charset="-122"/>
                <a:cs typeface="微软雅黑" pitchFamily="34" charset="-120"/>
              </a:rPr>
              <a:t>月</a:t>
            </a:r>
            <a:r>
              <a:rPr lang="en-US" altLang="zh-CN" sz="2000" b="0" i="0" dirty="0">
                <a:solidFill>
                  <a:srgbClr val="000000"/>
                </a:solidFill>
                <a:latin typeface="微软雅黑" pitchFamily="34" charset="0"/>
                <a:ea typeface="微软雅黑" pitchFamily="34" charset="-122"/>
                <a:cs typeface="微软雅黑" pitchFamily="34" charset="-120"/>
              </a:rPr>
              <a:t>30</a:t>
            </a:r>
            <a:r>
              <a:rPr lang="en-US" altLang="zh-CN" sz="2000" b="0" i="0" dirty="0">
                <a:solidFill>
                  <a:srgbClr val="000000"/>
                </a:solidFill>
                <a:latin typeface="微软雅黑" pitchFamily="34" charset="0"/>
                <a:ea typeface="楷体" pitchFamily="34" charset="-122"/>
                <a:cs typeface="微软雅黑" pitchFamily="34" charset="-120"/>
              </a:rPr>
              <a:t>日是第十二个烈士纪念日</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设立烈士纪念日</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是为了让我们永远牢记英烈的牺</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牲与奉献</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牢记所有幸福都来之不易</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通过设立纪念日</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弘扬烈士精神</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缅怀烈士功绩</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激发实</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现中华民族伟大复兴中国梦的强大精神力量</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sld>
</file>

<file path=ppt/slides/slide68.xml><?xml version="1.0" encoding="utf-8"?>
<p:sld xmlns:a="http://schemas.openxmlformats.org/drawingml/2006/main" xmlns:r="http://schemas.openxmlformats.org/officeDocument/2006/relationships" xmlns:p="http://schemas.openxmlformats.org/presentationml/2006/main">
  <p:cSld name="Slide 66&amp;si=66">
    <p:spTree>
      <p:nvGrpSpPr>
        <p:cNvPr id="1" name=""/>
        <p:cNvGrpSpPr/>
        <p:nvPr/>
      </p:nvGrpSpPr>
      <p:grpSpPr>
        <a:xfrm>
          <a:off x="0" y="0"/>
          <a:ext cx="0" cy="0"/>
          <a:chOff x="0" y="0"/>
          <a:chExt cx="0" cy="0"/>
        </a:xfrm>
      </p:grpSpPr>
      <p:sp>
        <p:nvSpPr>
          <p:cNvPr id="2" name="QO_6_BD.77_3#1553e63b8?pid=1882c163e&amp;color=0,0,0&amp;mp=1&amp;vtp=1&amp;bt=1&amp;bbb=1&amp;hb=1"/>
          <p:cNvSpPr/>
          <p:nvPr/>
        </p:nvSpPr>
        <p:spPr>
          <a:xfrm>
            <a:off x="722376" y="972000"/>
            <a:ext cx="10753344" cy="5279009"/>
          </a:xfrm>
          <a:prstGeom prst="rect">
            <a:avLst/>
          </a:prstGeom>
          <a:noFill/>
          <a:ln/>
        </p:spPr>
        <p:txBody>
          <a:bodyPr wrap="none" lIns="0" tIns="0" rIns="0" bIns="0" rtlCol="0" anchor="t"/>
          <a:lstStyle/>
          <a:p>
            <a:pPr algn="l" latinLnBrk="1">
              <a:lnSpc>
                <a:spcPts val="3500"/>
              </a:lnSpc>
            </a:pPr>
            <a:r>
              <a:rPr lang="en-US" altLang="zh-CN" sz="2000" b="1" i="0" dirty="0">
                <a:solidFill>
                  <a:srgbClr val="000000"/>
                </a:solidFill>
                <a:latin typeface="微软雅黑" pitchFamily="34" charset="0"/>
                <a:ea typeface="微软雅黑" pitchFamily="34" charset="-122"/>
                <a:cs typeface="微软雅黑" pitchFamily="34" charset="-120"/>
              </a:rPr>
              <a:t>结合议题背景，完成下列要求：</a:t>
            </a:r>
            <a:endParaRPr lang="en-US" altLang="zh-CN" sz="2000" dirty="0"/>
          </a:p>
          <a:p>
            <a:pPr latinLnBrk="1">
              <a:lnSpc>
                <a:spcPts val="35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三年以来</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在人民解放战争和人民革命中牺牲的人民英雄们永垂不朽</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5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三十年以来</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在人民解放战争和人民革命中牺牲的人民英雄们永垂不朽</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5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由此上溯到一千八百四十年</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从那时起</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为了反对内外敌人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争取民族独立和人民自由幸福</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在历</a:t>
            </a:r>
          </a:p>
          <a:p>
            <a:pPr latinLnBrk="1">
              <a:lnSpc>
                <a:spcPts val="3500"/>
              </a:lnSpc>
            </a:pPr>
            <a:r>
              <a:rPr lang="en-US" altLang="zh-CN" sz="2000" b="0" i="0">
                <a:solidFill>
                  <a:srgbClr val="000000"/>
                </a:solidFill>
                <a:latin typeface="微软雅黑" pitchFamily="34" charset="0"/>
                <a:ea typeface="楷体" pitchFamily="34" charset="-122"/>
                <a:cs typeface="微软雅黑" pitchFamily="34" charset="-120"/>
              </a:rPr>
              <a:t>次斗争中牺牲的人民英雄们永垂不朽</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algn="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人民英雄纪念碑碑文</a:t>
            </a:r>
            <a:endParaRPr lang="en-US" altLang="zh-CN" sz="2000" dirty="0"/>
          </a:p>
          <a:p>
            <a:pPr latinLnBrk="1">
              <a:lnSpc>
                <a:spcPts val="35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无数的革命先烈为了民族的解放</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人民的幸福和国家的富强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英勇战斗</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永远长眠在他们所</a:t>
            </a:r>
          </a:p>
          <a:p>
            <a:pPr latinLnBrk="1">
              <a:lnSpc>
                <a:spcPts val="3500"/>
              </a:lnSpc>
            </a:pPr>
            <a:r>
              <a:rPr lang="en-US" altLang="zh-CN" sz="2000" b="0" i="0">
                <a:solidFill>
                  <a:srgbClr val="000000"/>
                </a:solidFill>
                <a:latin typeface="微软雅黑" pitchFamily="34" charset="0"/>
                <a:ea typeface="楷体" pitchFamily="34" charset="-122"/>
                <a:cs typeface="微软雅黑" pitchFamily="34" charset="-120"/>
              </a:rPr>
              <a:t>热爱的这片土地上</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正是因为他们的忘我牺牲</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才换来了今天人民的幸福生活和祖国的繁荣昌盛</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500"/>
              </a:lnSpc>
            </a:pPr>
            <a:r>
              <a:rPr lang="en-US" altLang="zh-CN" sz="2000" b="0" i="0">
                <a:solidFill>
                  <a:srgbClr val="000000"/>
                </a:solidFill>
                <a:latin typeface="微软雅黑" pitchFamily="34" charset="0"/>
                <a:ea typeface="楷体" pitchFamily="34" charset="-122"/>
                <a:cs typeface="微软雅黑" pitchFamily="34" charset="-120"/>
              </a:rPr>
              <a:t>我仰望你们看过的星空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穿过时空再相逢</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多想告诉你们</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你们梦想的那个新中国有多美</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运用所学知识</a:t>
            </a:r>
            <a:r>
              <a:rPr lang="en-US" altLang="zh-CN" sz="2000" b="0" i="0" dirty="0">
                <a:solidFill>
                  <a:srgbClr val="000000"/>
                </a:solidFill>
                <a:latin typeface="微软雅黑" pitchFamily="34" charset="0"/>
                <a:ea typeface="微软雅黑" pitchFamily="34" charset="-122"/>
                <a:cs typeface="微软雅黑" pitchFamily="34" charset="-120"/>
              </a:rPr>
              <a:t>，以“这就是你们梦想的那个新中国”为题，写一篇短评，告慰先烈</a:t>
            </a:r>
            <a:r>
              <a:rPr lang="en-US" altLang="zh-CN" sz="2000" b="0" i="0">
                <a:solidFill>
                  <a:srgbClr val="000000"/>
                </a:solidFill>
                <a:latin typeface="微软雅黑" pitchFamily="34" charset="0"/>
                <a:ea typeface="微软雅黑" pitchFamily="34" charset="-122"/>
                <a:cs typeface="微软雅黑" pitchFamily="34" charset="-120"/>
              </a:rPr>
              <a:t>，讴歌这盛世</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中国</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要求</a:t>
            </a:r>
            <a:r>
              <a:rPr lang="en-US" altLang="zh-CN" sz="2000" b="0" i="0" dirty="0">
                <a:solidFill>
                  <a:srgbClr val="000000"/>
                </a:solidFill>
                <a:latin typeface="微软雅黑" pitchFamily="34" charset="0"/>
                <a:ea typeface="微软雅黑" pitchFamily="34" charset="-122"/>
                <a:cs typeface="微软雅黑" pitchFamily="34" charset="-120"/>
              </a:rPr>
              <a:t>：①自选角度，紧扣主题;②学科知识运用准确，描述符合实际;③字数在200字左右。</a:t>
            </a:r>
            <a:endParaRPr lang="en-US" altLang="zh-CN" sz="2000" dirty="0"/>
          </a:p>
        </p:txBody>
      </p:sp>
    </p:spTree>
  </p:cSld>
  <p:clrMapOvr>
    <a:masterClrMapping/>
  </p:clrMapOvr>
  <p:transition>
    <p:fade/>
  </p:transition>
</p:sld>
</file>

<file path=ppt/slides/slide69.xml><?xml version="1.0" encoding="utf-8"?>
<p:sld xmlns:a="http://schemas.openxmlformats.org/drawingml/2006/main" xmlns:r="http://schemas.openxmlformats.org/officeDocument/2006/relationships" xmlns:p="http://schemas.openxmlformats.org/presentationml/2006/main">
  <p:cSld name="Slide 67&amp;si=67">
    <p:spTree>
      <p:nvGrpSpPr>
        <p:cNvPr id="1" name=""/>
        <p:cNvGrpSpPr/>
        <p:nvPr/>
      </p:nvGrpSpPr>
      <p:grpSpPr>
        <a:xfrm>
          <a:off x="0" y="0"/>
          <a:ext cx="0" cy="0"/>
          <a:chOff x="0" y="0"/>
          <a:chExt cx="0" cy="0"/>
        </a:xfrm>
      </p:grpSpPr>
      <p:sp>
        <p:nvSpPr>
          <p:cNvPr id="2" name="QO_6_AN.78_1#1553e63b8?vop=1&amp;pid=1882c163e&amp;color=0,0,0&amp;vtp=1&amp;bt=1&amp;bbb=1&amp;hb=1"/>
          <p:cNvSpPr/>
          <p:nvPr/>
        </p:nvSpPr>
        <p:spPr>
          <a:xfrm>
            <a:off x="722376" y="972000"/>
            <a:ext cx="10753344" cy="26850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答案示例：近代中国，由于西方列强入侵和封建统治腐败，国家蒙辱、人民蒙难</a:t>
            </a:r>
            <a:r>
              <a:rPr lang="en-US" altLang="zh-CN" sz="2000" b="1" i="0">
                <a:solidFill>
                  <a:srgbClr val="00B050"/>
                </a:solidFill>
                <a:latin typeface="微软雅黑" pitchFamily="34" charset="0"/>
                <a:ea typeface="微软雅黑" pitchFamily="34" charset="-122"/>
                <a:cs typeface="微软雅黑" pitchFamily="34" charset="-120"/>
              </a:rPr>
              <a:t>、文明蒙</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尘</a:t>
            </a:r>
            <a:r>
              <a:rPr lang="en-US" altLang="zh-CN" sz="2000" b="1" i="0" dirty="0">
                <a:solidFill>
                  <a:srgbClr val="00B050"/>
                </a:solidFill>
                <a:latin typeface="微软雅黑" pitchFamily="34" charset="0"/>
                <a:ea typeface="微软雅黑" pitchFamily="34" charset="-122"/>
                <a:cs typeface="微软雅黑" pitchFamily="34" charset="-120"/>
              </a:rPr>
              <a:t>，中华民族遭受了前所未有的劫难。经过一百多年奋斗，今天的中国迎来了从站起来</a:t>
            </a:r>
            <a:r>
              <a:rPr lang="en-US" altLang="zh-CN" sz="2000" b="1" i="0">
                <a:solidFill>
                  <a:srgbClr val="00B050"/>
                </a:solidFill>
                <a:latin typeface="微软雅黑" pitchFamily="34" charset="0"/>
                <a:ea typeface="微软雅黑" pitchFamily="34" charset="-122"/>
                <a:cs typeface="微软雅黑" pitchFamily="34" charset="-120"/>
              </a:rPr>
              <a:t>、富起来</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到强起来的伟大飞跃</a:t>
            </a:r>
            <a:r>
              <a:rPr lang="en-US" altLang="zh-CN" sz="2000" b="1" i="0" dirty="0">
                <a:solidFill>
                  <a:srgbClr val="00B050"/>
                </a:solidFill>
                <a:latin typeface="微软雅黑" pitchFamily="34" charset="0"/>
                <a:ea typeface="微软雅黑" pitchFamily="34" charset="-122"/>
                <a:cs typeface="微软雅黑" pitchFamily="34" charset="-120"/>
              </a:rPr>
              <a:t>。（5分）中国共产党团结带领全国人民，经过长期努力</a:t>
            </a:r>
            <a:r>
              <a:rPr lang="en-US" altLang="zh-CN" sz="2000" b="1" i="0">
                <a:solidFill>
                  <a:srgbClr val="00B050"/>
                </a:solidFill>
                <a:latin typeface="微软雅黑" pitchFamily="34" charset="0"/>
                <a:ea typeface="微软雅黑" pitchFamily="34" charset="-122"/>
                <a:cs typeface="微软雅黑" pitchFamily="34" charset="-120"/>
              </a:rPr>
              <a:t>，推动中国特色社</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会主义进入了新时代</a:t>
            </a:r>
            <a:r>
              <a:rPr lang="en-US" altLang="zh-CN" sz="2000" b="1" i="0" dirty="0">
                <a:solidFill>
                  <a:srgbClr val="00B050"/>
                </a:solidFill>
                <a:latin typeface="微软雅黑" pitchFamily="34" charset="0"/>
                <a:ea typeface="微软雅黑" pitchFamily="34" charset="-122"/>
                <a:cs typeface="微软雅黑" pitchFamily="34" charset="-120"/>
              </a:rPr>
              <a:t>，国家经济实力、科技实力、综合国力跃上新台阶，经济迈上更高质量</a:t>
            </a:r>
            <a:r>
              <a:rPr lang="en-US" altLang="zh-CN" sz="2000" b="1" i="0">
                <a:solidFill>
                  <a:srgbClr val="00B050"/>
                </a:solidFill>
                <a:latin typeface="微软雅黑" pitchFamily="34" charset="0"/>
                <a:ea typeface="微软雅黑" pitchFamily="34" charset="-122"/>
                <a:cs typeface="微软雅黑" pitchFamily="34" charset="-120"/>
              </a:rPr>
              <a:t>、更</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有效率</a:t>
            </a:r>
            <a:r>
              <a:rPr lang="en-US" altLang="zh-CN" sz="2000" b="1" i="0" dirty="0">
                <a:solidFill>
                  <a:srgbClr val="00B050"/>
                </a:solidFill>
                <a:latin typeface="微软雅黑" pitchFamily="34" charset="0"/>
                <a:ea typeface="微软雅黑" pitchFamily="34" charset="-122"/>
                <a:cs typeface="微软雅黑" pitchFamily="34" charset="-120"/>
              </a:rPr>
              <a:t>、更加公平、更可持续、更为安全的发展之路，人民安居乐业、社会安定有序</a:t>
            </a:r>
            <a:r>
              <a:rPr lang="en-US" altLang="zh-CN" sz="2000" b="1" i="0">
                <a:solidFill>
                  <a:srgbClr val="00B050"/>
                </a:solidFill>
                <a:latin typeface="微软雅黑" pitchFamily="34" charset="0"/>
                <a:ea typeface="微软雅黑" pitchFamily="34" charset="-122"/>
                <a:cs typeface="微软雅黑" pitchFamily="34" charset="-120"/>
              </a:rPr>
              <a:t>，社会主义</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正使实现中华民族伟大复兴展现出无比光明的前景</a:t>
            </a:r>
            <a:r>
              <a:rPr lang="en-US" altLang="zh-CN" sz="2000" b="1" i="0" dirty="0">
                <a:solidFill>
                  <a:srgbClr val="00B050"/>
                </a:solidFill>
                <a:latin typeface="微软雅黑" pitchFamily="34" charset="0"/>
                <a:ea typeface="微软雅黑" pitchFamily="34" charset="-122"/>
                <a:cs typeface="微软雅黑" pitchFamily="34" charset="-120"/>
              </a:rPr>
              <a:t>。（5分）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QC_6_AS.6_1#66a388214?vop=1&amp;pid=75feb2b7c&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本题考查各种政治力量解决中国问题的方案。材料既阐释了近代中国社会的演变</a:t>
            </a:r>
            <a:r>
              <a:rPr lang="en-US" altLang="zh-CN" sz="2000" b="0" i="0">
                <a:solidFill>
                  <a:srgbClr val="000000"/>
                </a:solidFill>
                <a:latin typeface="微软雅黑" pitchFamily="34" charset="0"/>
                <a:ea typeface="微软雅黑" pitchFamily="34" charset="-122"/>
                <a:cs typeface="微软雅黑" pitchFamily="34" charset="-120"/>
              </a:rPr>
              <a:t>，也陈述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了多种力量开展的救国运动</a:t>
            </a:r>
            <a:r>
              <a:rPr lang="en-US" altLang="zh-CN" sz="2000" b="0" i="0" dirty="0">
                <a:solidFill>
                  <a:srgbClr val="000000"/>
                </a:solidFill>
                <a:latin typeface="微软雅黑" pitchFamily="34" charset="0"/>
                <a:ea typeface="微软雅黑" pitchFamily="34" charset="-122"/>
                <a:cs typeface="微软雅黑" pitchFamily="34" charset="-120"/>
              </a:rPr>
              <a:t>，特别强调了中国共产党的伟大贡献</a:t>
            </a:r>
            <a:r>
              <a:rPr lang="en-US" altLang="zh-CN" sz="2000" b="0" i="0">
                <a:solidFill>
                  <a:srgbClr val="000000"/>
                </a:solidFill>
                <a:latin typeface="微软雅黑" pitchFamily="34" charset="0"/>
                <a:ea typeface="微软雅黑" pitchFamily="34" charset="-122"/>
                <a:cs typeface="微软雅黑" pitchFamily="34" charset="-120"/>
              </a:rPr>
              <a:t>，这说明中国近代史既是百年屈</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辱史</a:t>
            </a:r>
            <a:r>
              <a:rPr lang="en-US" altLang="zh-CN" sz="2000" b="0" i="0" dirty="0">
                <a:solidFill>
                  <a:srgbClr val="000000"/>
                </a:solidFill>
                <a:latin typeface="微软雅黑" pitchFamily="34" charset="0"/>
                <a:ea typeface="微软雅黑" pitchFamily="34" charset="-122"/>
                <a:cs typeface="微软雅黑" pitchFamily="34" charset="-120"/>
              </a:rPr>
              <a:t>，也是中国人民的百年奋斗史，中国共产党领导地位的确立是历史的必然、人民的选择</a:t>
            </a:r>
            <a:r>
              <a:rPr lang="en-US" altLang="zh-CN" sz="2000" b="0" i="0">
                <a:solidFill>
                  <a:srgbClr val="000000"/>
                </a:solidFill>
                <a:latin typeface="微软雅黑" pitchFamily="34" charset="0"/>
                <a:ea typeface="微软雅黑" pitchFamily="34" charset="-122"/>
                <a:cs typeface="微软雅黑" pitchFamily="34" charset="-120"/>
              </a:rPr>
              <a:t>，②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入选；中国近代史既是百年屈辱史，也是中国人民百年奋斗史，为了探索复兴之路</a:t>
            </a:r>
            <a:r>
              <a:rPr lang="en-US" altLang="zh-CN" sz="2000" b="0" i="0">
                <a:solidFill>
                  <a:srgbClr val="000000"/>
                </a:solidFill>
                <a:latin typeface="微软雅黑" pitchFamily="34" charset="0"/>
                <a:ea typeface="微软雅黑" pitchFamily="34" charset="-122"/>
                <a:cs typeface="微软雅黑" pitchFamily="34" charset="-120"/>
              </a:rPr>
              <a:t>，无数仁人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志士不屈不挠</a:t>
            </a:r>
            <a:r>
              <a:rPr lang="en-US" altLang="zh-CN" sz="2000" b="0" i="0" dirty="0">
                <a:solidFill>
                  <a:srgbClr val="000000"/>
                </a:solidFill>
                <a:latin typeface="微软雅黑" pitchFamily="34" charset="0"/>
                <a:ea typeface="微软雅黑" pitchFamily="34" charset="-122"/>
                <a:cs typeface="微软雅黑" pitchFamily="34" charset="-120"/>
              </a:rPr>
              <a:t>、前赴后继，进行了可歌可泣的斗争，进行了各式各样的尝试</a:t>
            </a:r>
            <a:r>
              <a:rPr lang="en-US" altLang="zh-CN" sz="2000" b="0" i="0">
                <a:solidFill>
                  <a:srgbClr val="000000"/>
                </a:solidFill>
                <a:latin typeface="微软雅黑" pitchFamily="34" charset="0"/>
                <a:ea typeface="微软雅黑" pitchFamily="34" charset="-122"/>
                <a:cs typeface="微软雅黑" pitchFamily="34" charset="-120"/>
              </a:rPr>
              <a:t>，为国家进步作出巨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大贡献</a:t>
            </a:r>
            <a:r>
              <a:rPr lang="en-US" altLang="zh-CN" sz="2000" b="0" i="0" dirty="0">
                <a:solidFill>
                  <a:srgbClr val="000000"/>
                </a:solidFill>
                <a:latin typeface="微软雅黑" pitchFamily="34" charset="0"/>
                <a:ea typeface="微软雅黑" pitchFamily="34" charset="-122"/>
                <a:cs typeface="微软雅黑" pitchFamily="34" charset="-120"/>
              </a:rPr>
              <a:t>，“没有进步可言”说法不符合史实，①排除</a:t>
            </a:r>
            <a:r>
              <a:rPr lang="en-US" altLang="zh-CN" sz="2000" b="0" i="0">
                <a:solidFill>
                  <a:srgbClr val="000000"/>
                </a:solidFill>
                <a:latin typeface="微软雅黑" pitchFamily="34" charset="0"/>
                <a:ea typeface="微软雅黑" pitchFamily="34" charset="-122"/>
                <a:cs typeface="微软雅黑" pitchFamily="34" charset="-120"/>
              </a:rPr>
              <a:t>；中国共产党的成立让中国人民看到了解决</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中国问题的出路</a:t>
            </a:r>
            <a:r>
              <a:rPr lang="en-US" altLang="zh-CN" sz="2000" b="0" i="0" dirty="0">
                <a:solidFill>
                  <a:srgbClr val="000000"/>
                </a:solidFill>
                <a:latin typeface="微软雅黑" pitchFamily="34" charset="0"/>
                <a:ea typeface="微软雅黑" pitchFamily="34" charset="-122"/>
                <a:cs typeface="微软雅黑" pitchFamily="34" charset="-120"/>
              </a:rPr>
              <a:t>，④排除。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0.xml><?xml version="1.0" encoding="utf-8"?>
<p:sld xmlns:a="http://schemas.openxmlformats.org/drawingml/2006/main" xmlns:r="http://schemas.openxmlformats.org/officeDocument/2006/relationships" xmlns:p="http://schemas.openxmlformats.org/presentationml/2006/main">
  <p:cSld name="Slide 68&amp;si=68">
    <p:spTree>
      <p:nvGrpSpPr>
        <p:cNvPr id="1" name=""/>
        <p:cNvGrpSpPr/>
        <p:nvPr/>
      </p:nvGrpSpPr>
      <p:grpSpPr>
        <a:xfrm>
          <a:off x="0" y="0"/>
          <a:ext cx="0" cy="0"/>
          <a:chOff x="0" y="0"/>
          <a:chExt cx="0" cy="0"/>
        </a:xfrm>
      </p:grpSpPr>
      <p:sp>
        <p:nvSpPr>
          <p:cNvPr id="2" name="QO_6_AS.79_1#1553e63b8?vop=1&amp;pid=1882c163e&amp;color=0,0,0&amp;vtp=1&amp;bt=1&amp;bbb=1&amp;hb=1"/>
          <p:cNvSpPr/>
          <p:nvPr/>
        </p:nvSpPr>
        <p:spPr>
          <a:xfrm>
            <a:off x="722376" y="972000"/>
            <a:ext cx="10753344" cy="4069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本题考查中国共产党领导中国人民站起来、富起来、强起来和政治认同素养</a:t>
            </a:r>
            <a:r>
              <a:rPr lang="en-US" altLang="zh-CN" sz="2000" b="0" i="0">
                <a:solidFill>
                  <a:srgbClr val="000000"/>
                </a:solidFill>
                <a:latin typeface="微软雅黑" pitchFamily="34" charset="0"/>
                <a:ea typeface="微软雅黑" pitchFamily="34" charset="-122"/>
                <a:cs typeface="微软雅黑" pitchFamily="34" charset="-120"/>
              </a:rPr>
              <a:t>。本议题探究</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通过烈士纪念日的设立意义</a:t>
            </a:r>
            <a:r>
              <a:rPr lang="en-US" altLang="zh-CN" sz="2000" b="0" i="0" dirty="0">
                <a:solidFill>
                  <a:srgbClr val="000000"/>
                </a:solidFill>
                <a:latin typeface="微软雅黑" pitchFamily="34" charset="0"/>
                <a:ea typeface="微软雅黑" pitchFamily="34" charset="-122"/>
                <a:cs typeface="微软雅黑" pitchFamily="34" charset="-120"/>
              </a:rPr>
              <a:t>，结合“这就是你们梦想的那个新中国”，</a:t>
            </a:r>
            <a:r>
              <a:rPr lang="en-US" altLang="zh-CN" sz="2000" b="0" i="0">
                <a:solidFill>
                  <a:srgbClr val="000000"/>
                </a:solidFill>
                <a:latin typeface="微软雅黑" pitchFamily="34" charset="0"/>
                <a:ea typeface="微软雅黑" pitchFamily="34" charset="-122"/>
                <a:cs typeface="微软雅黑" pitchFamily="34" charset="-120"/>
              </a:rPr>
              <a:t>培养对英烈的尊重和缅怀，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告慰英烈</a:t>
            </a:r>
            <a:r>
              <a:rPr lang="en-US" altLang="zh-CN" sz="2000" b="0" i="0" dirty="0">
                <a:solidFill>
                  <a:srgbClr val="000000"/>
                </a:solidFill>
                <a:latin typeface="微软雅黑" pitchFamily="34" charset="0"/>
                <a:ea typeface="微软雅黑" pitchFamily="34" charset="-122"/>
                <a:cs typeface="微软雅黑" pitchFamily="34" charset="-120"/>
              </a:rPr>
              <a:t>，讴歌盛世中国。依据材料，由此上溯到一千八百四十年，中国人民反对内外敌人</a:t>
            </a:r>
            <a:r>
              <a:rPr lang="en-US" altLang="zh-CN" sz="2000" b="0" i="0">
                <a:solidFill>
                  <a:srgbClr val="000000"/>
                </a:solidFill>
                <a:latin typeface="微软雅黑" pitchFamily="34" charset="0"/>
                <a:ea typeface="微软雅黑" pitchFamily="34" charset="-122"/>
                <a:cs typeface="微软雅黑" pitchFamily="34" charset="-120"/>
              </a:rPr>
              <a:t>，可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联系近代中国的基本国情</a:t>
            </a:r>
            <a:r>
              <a:rPr lang="en-US" altLang="zh-CN" sz="2000" b="0" i="0" dirty="0">
                <a:solidFill>
                  <a:srgbClr val="000000"/>
                </a:solidFill>
                <a:latin typeface="微软雅黑" pitchFamily="34" charset="0"/>
                <a:ea typeface="微软雅黑" pitchFamily="34" charset="-122"/>
                <a:cs typeface="微软雅黑" pitchFamily="34" charset="-120"/>
              </a:rPr>
              <a:t>，由于西方列强入侵和封建统治腐败，国家蒙辱、人民蒙难、</a:t>
            </a:r>
            <a:r>
              <a:rPr lang="en-US" altLang="zh-CN" sz="2000" b="0" i="0">
                <a:solidFill>
                  <a:srgbClr val="000000"/>
                </a:solidFill>
                <a:latin typeface="微软雅黑" pitchFamily="34" charset="0"/>
                <a:ea typeface="微软雅黑" pitchFamily="34" charset="-122"/>
                <a:cs typeface="微软雅黑" pitchFamily="34" charset="-120"/>
              </a:rPr>
              <a:t>文明蒙尘，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中华民族遭受了前所未有的劫难</a:t>
            </a:r>
            <a:r>
              <a:rPr lang="en-US" altLang="zh-CN" sz="2000" b="0" i="0" dirty="0">
                <a:solidFill>
                  <a:srgbClr val="000000"/>
                </a:solidFill>
                <a:latin typeface="微软雅黑" pitchFamily="34" charset="0"/>
                <a:ea typeface="微软雅黑" pitchFamily="34" charset="-122"/>
                <a:cs typeface="微软雅黑" pitchFamily="34" charset="-120"/>
              </a:rPr>
              <a:t>。依据材料，由此上溯到一千八百四十年，</a:t>
            </a:r>
            <a:r>
              <a:rPr lang="en-US" altLang="zh-CN" sz="2000" b="0" i="0">
                <a:solidFill>
                  <a:srgbClr val="000000"/>
                </a:solidFill>
                <a:latin typeface="微软雅黑" pitchFamily="34" charset="0"/>
                <a:ea typeface="微软雅黑" pitchFamily="34" charset="-122"/>
                <a:cs typeface="微软雅黑" pitchFamily="34" charset="-120"/>
              </a:rPr>
              <a:t>为了反对内外敌人，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中国人民争取民族独立和人民自由幸福</a:t>
            </a:r>
            <a:r>
              <a:rPr lang="en-US" altLang="zh-CN" sz="2000" b="0" i="0" dirty="0">
                <a:solidFill>
                  <a:srgbClr val="000000"/>
                </a:solidFill>
                <a:latin typeface="微软雅黑" pitchFamily="34" charset="0"/>
                <a:ea typeface="微软雅黑" pitchFamily="34" charset="-122"/>
                <a:cs typeface="微软雅黑" pitchFamily="34" charset="-120"/>
              </a:rPr>
              <a:t>，如今人民生活幸福，祖国繁荣昌盛</a:t>
            </a:r>
            <a:r>
              <a:rPr lang="en-US" altLang="zh-CN" sz="2000" b="0" i="0">
                <a:solidFill>
                  <a:srgbClr val="000000"/>
                </a:solidFill>
                <a:latin typeface="微软雅黑" pitchFamily="34" charset="0"/>
                <a:ea typeface="微软雅黑" pitchFamily="34" charset="-122"/>
                <a:cs typeface="微软雅黑" pitchFamily="34" charset="-120"/>
              </a:rPr>
              <a:t>，可联系经过一百多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年奋斗</a:t>
            </a:r>
            <a:r>
              <a:rPr lang="en-US" altLang="zh-CN" sz="2000" b="0" i="0" dirty="0">
                <a:solidFill>
                  <a:srgbClr val="000000"/>
                </a:solidFill>
                <a:latin typeface="微软雅黑" pitchFamily="34" charset="0"/>
                <a:ea typeface="微软雅黑" pitchFamily="34" charset="-122"/>
                <a:cs typeface="微软雅黑" pitchFamily="34" charset="-120"/>
              </a:rPr>
              <a:t>，今天的中国迎来了从站起来、富起来到强起来的伟大飞跃。依据材料</a:t>
            </a:r>
            <a:r>
              <a:rPr lang="en-US" altLang="zh-CN" sz="2000" b="0" i="0">
                <a:solidFill>
                  <a:srgbClr val="000000"/>
                </a:solidFill>
                <a:latin typeface="微软雅黑" pitchFamily="34" charset="0"/>
                <a:ea typeface="微软雅黑" pitchFamily="34" charset="-122"/>
                <a:cs typeface="微软雅黑" pitchFamily="34" charset="-120"/>
              </a:rPr>
              <a:t>，我仰望你们看过</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的星空</a:t>
            </a:r>
            <a:r>
              <a:rPr lang="en-US" altLang="zh-CN" sz="2000" b="0" i="0" dirty="0">
                <a:solidFill>
                  <a:srgbClr val="000000"/>
                </a:solidFill>
                <a:latin typeface="微软雅黑" pitchFamily="34" charset="0"/>
                <a:ea typeface="微软雅黑" pitchFamily="34" charset="-122"/>
                <a:cs typeface="微软雅黑" pitchFamily="34" charset="-120"/>
              </a:rPr>
              <a:t>，穿过时空再相逢，多想告诉你们，你们梦想的那个新中国有多美</a:t>
            </a:r>
            <a:r>
              <a:rPr lang="en-US" altLang="zh-CN" sz="2000" b="0" i="0">
                <a:solidFill>
                  <a:srgbClr val="000000"/>
                </a:solidFill>
                <a:latin typeface="微软雅黑" pitchFamily="34" charset="0"/>
                <a:ea typeface="微软雅黑" pitchFamily="34" charset="-122"/>
                <a:cs typeface="微软雅黑" pitchFamily="34" charset="-120"/>
              </a:rPr>
              <a:t>，可联系中国特色社会</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主义进入新时代</a:t>
            </a:r>
            <a:r>
              <a:rPr lang="en-US" altLang="zh-CN" sz="2000" b="0" i="0" dirty="0">
                <a:solidFill>
                  <a:srgbClr val="000000"/>
                </a:solidFill>
                <a:latin typeface="微软雅黑" pitchFamily="34" charset="0"/>
                <a:ea typeface="微软雅黑" pitchFamily="34" charset="-122"/>
                <a:cs typeface="微软雅黑" pitchFamily="34" charset="-120"/>
              </a:rPr>
              <a:t>，我国各方面取得巨大成就，实现中华民族伟大复兴展现出无比光明的前景。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1.xml><?xml version="1.0" encoding="utf-8"?>
<p:sld xmlns:a="http://schemas.openxmlformats.org/drawingml/2006/main" xmlns:r="http://schemas.openxmlformats.org/officeDocument/2006/relationships" xmlns:p="http://schemas.openxmlformats.org/presentationml/2006/main">
  <p:cSld name="Slide 69&amp;si=69">
    <p:spTree>
      <p:nvGrpSpPr>
        <p:cNvPr id="1" name=""/>
        <p:cNvGrpSpPr/>
        <p:nvPr/>
      </p:nvGrpSpPr>
      <p:grpSpPr>
        <a:xfrm>
          <a:off x="0" y="0"/>
          <a:ext cx="0" cy="0"/>
          <a:chOff x="0" y="0"/>
          <a:chExt cx="0" cy="0"/>
        </a:xfrm>
      </p:grpSpPr>
      <p:sp>
        <p:nvSpPr>
          <p:cNvPr id="2" name="QO_6_AS.79_2#1553e63b8?vop=1&amp;pid=1882c163e&amp;color=0,0,0&amp;mp=1&amp;vtp=1&amp;bt=1&amp;bbb=1&amp;hb=1"/>
          <p:cNvSpPr/>
          <p:nvPr/>
        </p:nvSpPr>
        <p:spPr>
          <a:xfrm>
            <a:off x="722376" y="972000"/>
            <a:ext cx="10753344" cy="13134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方法总结</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短评的一般写法：简要说明要论述的问题，用事实介绍这个问题，即评论的由头</a:t>
            </a:r>
            <a:r>
              <a:rPr lang="en-US" altLang="zh-CN" sz="2000" b="0" i="0">
                <a:solidFill>
                  <a:srgbClr val="000000"/>
                </a:solidFill>
                <a:latin typeface="微软雅黑" pitchFamily="34" charset="0"/>
                <a:ea typeface="微软雅黑" pitchFamily="34" charset="-122"/>
                <a:cs typeface="微软雅黑" pitchFamily="34" charset="-120"/>
              </a:rPr>
              <a:t>；就</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事论事</a:t>
            </a:r>
            <a:r>
              <a:rPr lang="en-US" altLang="zh-CN" sz="2000" b="0" i="0" dirty="0">
                <a:solidFill>
                  <a:srgbClr val="000000"/>
                </a:solidFill>
                <a:latin typeface="微软雅黑" pitchFamily="34" charset="0"/>
                <a:ea typeface="微软雅黑" pitchFamily="34" charset="-122"/>
                <a:cs typeface="微软雅黑" pitchFamily="34" charset="-120"/>
              </a:rPr>
              <a:t>，结合事实，展开议论，可以进行拓展，但要切题；最后回扣主题</a:t>
            </a:r>
            <a:r>
              <a:rPr lang="en-US" altLang="zh-CN" sz="2000" b="0" i="0">
                <a:solidFill>
                  <a:srgbClr val="000000"/>
                </a:solidFill>
                <a:latin typeface="微软雅黑" pitchFamily="34" charset="0"/>
                <a:ea typeface="微软雅黑" pitchFamily="34" charset="-122"/>
                <a:cs typeface="微软雅黑" pitchFamily="34" charset="-120"/>
              </a:rPr>
              <a:t>，言简意赅地重申自己</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的观点</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2.xml><?xml version="1.0" encoding="utf-8"?>
<p:sld xmlns:a="http://schemas.openxmlformats.org/drawingml/2006/main" xmlns:r="http://schemas.openxmlformats.org/officeDocument/2006/relationships" xmlns:p="http://schemas.openxmlformats.org/presentationml/2006/main">
  <p:cSld name="Slide 70&amp;si=70">
    <p:spTree>
      <p:nvGrpSpPr>
        <p:cNvPr id="1" name=""/>
        <p:cNvGrpSpPr/>
        <p:nvPr/>
      </p:nvGrpSpPr>
      <p:grpSpPr>
        <a:xfrm>
          <a:off x="0" y="0"/>
          <a:ext cx="0" cy="0"/>
          <a:chOff x="0" y="0"/>
          <a:chExt cx="0" cy="0"/>
        </a:xfrm>
      </p:grpSpPr>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QC_6_BD.7_1#1bba19eb4?pid=ced3c5fd9&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[江苏无锡六校2025高一联考]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以下是“五四宪法”序言的部分内容，</a:t>
            </a:r>
            <a:r>
              <a:rPr lang="en-US" altLang="zh-CN" sz="2000" b="0" i="0">
                <a:solidFill>
                  <a:srgbClr val="000000"/>
                </a:solidFill>
                <a:latin typeface="微软雅黑" pitchFamily="34" charset="0"/>
                <a:ea typeface="微软雅黑" pitchFamily="34" charset="-122"/>
                <a:cs typeface="微软雅黑" pitchFamily="34" charset="-120"/>
              </a:rPr>
              <a:t>由此可知(</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graphicFrame>
        <p:nvGraphicFramePr>
          <p:cNvPr id="9" name="QC_6_BD.7_2#1bba19eb4?colgroup=41&amp;pid=ced3c5fd9&amp;color=0,0,0&amp;vtp=1&amp;bbb=1&amp;hb=1"/>
          <p:cNvGraphicFramePr>
            <a:graphicFrameLocks noGrp="1"/>
          </p:cNvGraphicFramePr>
          <p:nvPr>
            <p:extLst>
              <p:ext uri="{D42A27DB-BD31-4B8C-83A1-F6EECF244321}">
                <p14:modId xmlns:p14="http://schemas.microsoft.com/office/powerpoint/2010/main" val="2267502722"/>
              </p:ext>
            </p:extLst>
          </p:nvPr>
        </p:nvGraphicFramePr>
        <p:xfrm>
          <a:off x="722376" y="1511300"/>
          <a:ext cx="10735056" cy="2445639"/>
        </p:xfrm>
        <a:graphic>
          <a:graphicData uri="http://schemas.openxmlformats.org/drawingml/2006/table">
            <a:tbl>
              <a:tblPr/>
              <a:tblGrid>
                <a:gridCol w="10735056">
                  <a:extLst>
                    <a:ext uri="{9D8B030D-6E8A-4147-A177-3AD203B41FA5}">
                      <a16:colId xmlns:a16="http://schemas.microsoft.com/office/drawing/2014/main" val="20000"/>
                    </a:ext>
                  </a:extLst>
                </a:gridCol>
              </a:tblGrid>
              <a:tr h="2445639">
                <a:tc>
                  <a:txBody>
                    <a:bodyPr/>
                    <a:lstStyle/>
                    <a:p>
                      <a:pPr marL="0" indent="0" algn="ctr"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中华人民共和国宪法</a:t>
                      </a:r>
                      <a:endParaRPr lang="en-US" altLang="zh-CN" sz="1200" dirty="0"/>
                    </a:p>
                    <a:p>
                      <a:pPr marL="0" indent="0" algn="l" latinLnBrk="1" hangingPunct="0">
                        <a:lnSpc>
                          <a:spcPts val="3200"/>
                        </a:lnSpc>
                      </a:pPr>
                      <a:r>
                        <a:rPr lang="en-US" altLang="zh-CN" sz="2000" b="0" i="0" u="none">
                          <a:solidFill>
                            <a:srgbClr val="000000"/>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一九五四年九月二十日第一届全国人民代表大会第一次会议通过）</a:t>
                      </a:r>
                      <a:endParaRPr lang="en-US" altLang="zh-CN" sz="1200" dirty="0"/>
                    </a:p>
                    <a:p>
                      <a:pPr marL="0" indent="0" algn="ctr" latinLnBrk="1" hangingPunct="0">
                        <a:lnSpc>
                          <a:spcPts val="3200"/>
                        </a:lnSpc>
                      </a:pPr>
                      <a:r>
                        <a:rPr lang="en-US" altLang="zh-CN" sz="2000" b="0" i="0" u="none">
                          <a:solidFill>
                            <a:srgbClr val="000000"/>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序言</a:t>
                      </a:r>
                      <a:endParaRPr lang="en-US" altLang="zh-CN" sz="1200" dirty="0"/>
                    </a:p>
                    <a:p>
                      <a:pPr marL="0" indent="0" algn="l" latinLnBrk="1" hangingPunct="0">
                        <a:lnSpc>
                          <a:spcPts val="3200"/>
                        </a:lnSpc>
                      </a:pPr>
                      <a:r>
                        <a:rPr lang="en-US" altLang="zh-CN" sz="2000" b="0" i="0" u="none">
                          <a:solidFill>
                            <a:srgbClr val="000000"/>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中国人民经过一百多年的英勇奋斗</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终于在中国共产党领导下</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在一九四九年取得了反对</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帝国主义</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封建主义和官僚资本主义的人民革命的伟大胜利</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因而结束了长时期被压迫</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被奴</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役的历史</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建立了人民民主专政的中华人民共和国</a:t>
                      </a:r>
                      <a:r>
                        <a:rPr lang="en-US" altLang="zh-CN" sz="2000" b="0" i="0" dirty="0">
                          <a:solidFill>
                            <a:srgbClr val="000000"/>
                          </a:solidFill>
                          <a:latin typeface="SimSun" panose="02010600030101010101" pitchFamily="2" charset="-122"/>
                          <a:ea typeface="微软雅黑" pitchFamily="34" charset="-122"/>
                          <a:cs typeface="微软雅黑" pitchFamily="34" charset="-120"/>
                        </a:rPr>
                        <a:t>……</a:t>
                      </a:r>
                      <a:endParaRPr lang="en-US" altLang="zh-CN" sz="120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4" name="QC_6_AN.8_1#1bba19eb4.bracket?pid=ced3c5fd9&amp;color=0,0,0&amp;vpa=3&amp;vtp=1"/>
          <p:cNvSpPr/>
          <p:nvPr/>
        </p:nvSpPr>
        <p:spPr>
          <a:xfrm>
            <a:off x="9896539"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5" name="QC_6_BD.7_3#1bba19eb4.choices?pid=ced3c5fd9&amp;color=0,0,0&amp;vtp=1&amp;bbb=1"/>
          <p:cNvSpPr/>
          <p:nvPr/>
        </p:nvSpPr>
        <p:spPr>
          <a:xfrm>
            <a:off x="722376" y="4089400"/>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A.西方列强的入侵使中国逐步成为半殖民地半封建社会</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.俄国十月革命给中国送来了马克思列宁主义</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.中国共产党领导中国人民成为国家和自己命运的主人</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.近代中国的历史任务是建立人民民主共和国的国体</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sp>
        <p:nvSpPr>
          <p:cNvPr id="2" name="QC_6_AS.9_1#1bba19eb4?vop=1&amp;pid=ced3c5fd9&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本题考查没有共产党就没有新中国</a:t>
            </a:r>
            <a:r>
              <a:rPr lang="en-US" altLang="zh-CN" sz="2000" b="0" i="0">
                <a:solidFill>
                  <a:srgbClr val="000000"/>
                </a:solidFill>
                <a:latin typeface="微软雅黑" pitchFamily="34" charset="0"/>
                <a:ea typeface="微软雅黑" pitchFamily="34" charset="-122"/>
                <a:cs typeface="微软雅黑" pitchFamily="34" charset="-120"/>
              </a:rPr>
              <a:t>。材料明确提到中国人民在中国共产党领导下取得了反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对帝国主义</a:t>
            </a:r>
            <a:r>
              <a:rPr lang="en-US" altLang="zh-CN" sz="2000" b="0" i="0" dirty="0">
                <a:solidFill>
                  <a:srgbClr val="000000"/>
                </a:solidFill>
                <a:latin typeface="微软雅黑" pitchFamily="34" charset="0"/>
                <a:ea typeface="微软雅黑" pitchFamily="34" charset="-122"/>
                <a:cs typeface="微软雅黑" pitchFamily="34" charset="-120"/>
              </a:rPr>
              <a:t>、封建主义和官僚资本主义的人民革命的伟大胜利</a:t>
            </a:r>
            <a:r>
              <a:rPr lang="en-US" altLang="zh-CN" sz="2000" b="0" i="0">
                <a:solidFill>
                  <a:srgbClr val="000000"/>
                </a:solidFill>
                <a:latin typeface="微软雅黑" pitchFamily="34" charset="0"/>
                <a:ea typeface="微软雅黑" pitchFamily="34" charset="-122"/>
                <a:cs typeface="微软雅黑" pitchFamily="34" charset="-120"/>
              </a:rPr>
              <a:t>，建立了人民民主专政的中华人民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共和国</a:t>
            </a:r>
            <a:r>
              <a:rPr lang="en-US" altLang="zh-CN" sz="2000" b="0" i="0" dirty="0">
                <a:solidFill>
                  <a:srgbClr val="000000"/>
                </a:solidFill>
                <a:latin typeface="微软雅黑" pitchFamily="34" charset="0"/>
                <a:ea typeface="微软雅黑" pitchFamily="34" charset="-122"/>
                <a:cs typeface="微软雅黑" pitchFamily="34" charset="-120"/>
              </a:rPr>
              <a:t>，这表明中国共产党领导中国人民成为国家和自己命运的主人，C入选</a:t>
            </a:r>
            <a:r>
              <a:rPr lang="en-US" altLang="zh-CN" sz="2000" b="0" i="0">
                <a:solidFill>
                  <a:srgbClr val="000000"/>
                </a:solidFill>
                <a:latin typeface="微软雅黑" pitchFamily="34" charset="0"/>
                <a:ea typeface="微软雅黑" pitchFamily="34" charset="-122"/>
                <a:cs typeface="微软雅黑" pitchFamily="34" charset="-120"/>
              </a:rPr>
              <a:t>；材料强调的是中</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国共产党领导中国人民取得的胜利和建立的政权，没有体现西方列强的入侵使中国逐步成为半殖</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民地半封建社会</a:t>
            </a:r>
            <a:r>
              <a:rPr lang="en-US" altLang="zh-CN" sz="2000" b="0" i="0" dirty="0">
                <a:solidFill>
                  <a:srgbClr val="000000"/>
                </a:solidFill>
                <a:latin typeface="微软雅黑" pitchFamily="34" charset="0"/>
                <a:ea typeface="微软雅黑" pitchFamily="34" charset="-122"/>
                <a:cs typeface="微软雅黑" pitchFamily="34" charset="-120"/>
              </a:rPr>
              <a:t>，也未涉及十月革命对中国的影响，A、B排除</a:t>
            </a:r>
            <a:r>
              <a:rPr lang="en-US" altLang="zh-CN" sz="2000" b="0" i="0">
                <a:solidFill>
                  <a:srgbClr val="000000"/>
                </a:solidFill>
                <a:latin typeface="微软雅黑" pitchFamily="34" charset="0"/>
                <a:ea typeface="微软雅黑" pitchFamily="34" charset="-122"/>
                <a:cs typeface="微软雅黑" pitchFamily="34" charset="-120"/>
              </a:rPr>
              <a:t>；近代中国的历史任务是争取民族</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独立</a:t>
            </a:r>
            <a:r>
              <a:rPr lang="en-US" altLang="zh-CN" sz="2000" b="0" i="0" dirty="0">
                <a:solidFill>
                  <a:srgbClr val="000000"/>
                </a:solidFill>
                <a:latin typeface="微软雅黑" pitchFamily="34" charset="0"/>
                <a:ea typeface="微软雅黑" pitchFamily="34" charset="-122"/>
                <a:cs typeface="微软雅黑" pitchFamily="34" charset="-120"/>
              </a:rPr>
              <a:t>、人民解放和实现国家富强、人民幸福，D排除。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TotalTime>
  <Words>3710</Words>
  <Application>Microsoft Office PowerPoint</Application>
  <PresentationFormat>宽屏</PresentationFormat>
  <Paragraphs>632</Paragraphs>
  <Slides>72</Slides>
  <Notes>70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72</vt:i4>
      </vt:variant>
    </vt:vector>
  </HeadingPairs>
  <TitlesOfParts>
    <vt:vector size="81" baseType="lpstr">
      <vt:lpstr>等线 (正文)</vt:lpstr>
      <vt:lpstr>仿宋</vt:lpstr>
      <vt:lpstr>汉仪舒圆黑简体</vt:lpstr>
      <vt:lpstr>SimHei</vt:lpstr>
      <vt:lpstr>华文细黑</vt:lpstr>
      <vt:lpstr>SimSun</vt:lpstr>
      <vt:lpstr>微软雅黑</vt:lpstr>
      <vt:lpstr>Arial</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Administrator</cp:lastModifiedBy>
  <cp:revision>3</cp:revision>
  <dcterms:created xsi:type="dcterms:W3CDTF">2025-09-19T07:12:12Z</dcterms:created>
  <dcterms:modified xsi:type="dcterms:W3CDTF">2025-09-19T07:52:16Z</dcterms:modified>
  <cp:category/>
  <cp:contentStatus/>
</cp:coreProperties>
</file>