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385"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386"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87"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88"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89"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 id="371" r:id="rId122"/>
    <p:sldId id="372" r:id="rId123"/>
    <p:sldId id="373" r:id="rId124"/>
    <p:sldId id="374" r:id="rId125"/>
    <p:sldId id="375" r:id="rId126"/>
    <p:sldId id="376" r:id="rId127"/>
    <p:sldId id="377" r:id="rId128"/>
    <p:sldId id="378" r:id="rId129"/>
    <p:sldId id="379" r:id="rId130"/>
    <p:sldId id="390" r:id="rId131"/>
    <p:sldId id="380" r:id="rId132"/>
    <p:sldId id="381" r:id="rId133"/>
    <p:sldId id="391" r:id="rId134"/>
    <p:sldId id="382" r:id="rId135"/>
    <p:sldId id="383" r:id="rId136"/>
    <p:sldId id="384" r:id="rId13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200" d="100"/>
        <a:sy n="200" d="100"/>
      </p:scale>
      <p:origin x="0" y="-16352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8224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74191a9a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混淆科学立法的主体</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3ce0d46d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误认为自由裁量权可以随意扩大或缩小</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36d1aa66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混淆检察机关和审判机关</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易错点#df=deedc68d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没有正确理解权利与义务相统一</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38f2f0fe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科学立法的内涵</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f861ee10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推进科学立法</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bfb09ee0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严格执法的内涵</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09741220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推进严格执法</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39#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9dd06b0f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公正司法的内涵</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773a9a47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推进公正司法</a:t>
            </a:r>
            <a:endParaRPr lang="en-US" sz="280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内容1#df=354fe7c5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全民守法的内涵</a:t>
            </a:r>
            <a:endParaRPr lang="en-US" sz="280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内容1#df=70620cbb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推进全民守法</a:t>
            </a:r>
            <a:endParaRPr lang="en-US" sz="280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内容1#df=74191a9a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混淆科学立法的主体</a:t>
            </a:r>
            <a:endParaRPr lang="en-US" sz="280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内容1#df=3ce0d46d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误认为自由裁量权可以随意扩大或缩小</a:t>
            </a:r>
            <a:endParaRPr lang="en-US" sz="280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内容1#df=36d1aa66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混淆检察机关和审判机关</a:t>
            </a:r>
            <a:endParaRPr lang="en-US" sz="280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内容1#df=deedc68d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没有正确理解权利与义务相统一</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9.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9.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9.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9.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9.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9.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9.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9.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6.xml"/></Relationships>
</file>

<file path=ppt/slides/_rels/slide6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6.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7.xml"/></Relationships>
</file>

<file path=ppt/slides/_rels/slide9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6_AS.9_1#8eb91f755?vop=1&amp;pid=f861ee10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本题考查科学立法的要求。在《广东省粤菜发展促进条例》制定过程中积极开展调研</a:t>
            </a:r>
            <a:r>
              <a:rPr lang="en-US" altLang="zh-CN" sz="2000" b="0" i="0">
                <a:solidFill>
                  <a:srgbClr val="000000"/>
                </a:solidFill>
                <a:latin typeface="微软雅黑" pitchFamily="34" charset="0"/>
                <a:ea typeface="微软雅黑" pitchFamily="34" charset="-122"/>
                <a:cs typeface="微软雅黑" pitchFamily="34" charset="-120"/>
              </a:rPr>
              <a:t>，吸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取民意</a:t>
            </a:r>
            <a:r>
              <a:rPr lang="en-US" altLang="zh-CN" sz="2000" b="0" i="0" dirty="0">
                <a:solidFill>
                  <a:srgbClr val="000000"/>
                </a:solidFill>
                <a:latin typeface="微软雅黑" pitchFamily="34" charset="0"/>
                <a:ea typeface="微软雅黑" pitchFamily="34" charset="-122"/>
                <a:cs typeface="微软雅黑" pitchFamily="34" charset="-120"/>
              </a:rPr>
              <a:t>，体现了坚持开门立法，①正确；探索创新了省市“1+N”协同立法新模式</a:t>
            </a:r>
            <a:r>
              <a:rPr lang="en-US" altLang="zh-CN" sz="2000" b="0" i="0">
                <a:solidFill>
                  <a:srgbClr val="000000"/>
                </a:solidFill>
                <a:latin typeface="微软雅黑" pitchFamily="34" charset="0"/>
                <a:ea typeface="微软雅黑" pitchFamily="34" charset="-122"/>
                <a:cs typeface="微软雅黑" pitchFamily="34" charset="-120"/>
              </a:rPr>
              <a:t>，以合力推进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全省粤菜发展</a:t>
            </a:r>
            <a:r>
              <a:rPr lang="en-US" altLang="zh-CN" sz="2000" b="0" i="0" dirty="0">
                <a:solidFill>
                  <a:srgbClr val="000000"/>
                </a:solidFill>
                <a:latin typeface="微软雅黑" pitchFamily="34" charset="0"/>
                <a:ea typeface="微软雅黑" pitchFamily="34" charset="-122"/>
                <a:cs typeface="微软雅黑" pitchFamily="34" charset="-120"/>
              </a:rPr>
              <a:t>，通过加强跨行政区域的协作，有利于避免地域区隔，③正确</a:t>
            </a:r>
            <a:r>
              <a:rPr lang="en-US" altLang="zh-CN" sz="2000" b="0" i="0">
                <a:solidFill>
                  <a:srgbClr val="000000"/>
                </a:solidFill>
                <a:latin typeface="微软雅黑" pitchFamily="34" charset="0"/>
                <a:ea typeface="微软雅黑" pitchFamily="34" charset="-122"/>
                <a:cs typeface="微软雅黑" pitchFamily="34" charset="-120"/>
              </a:rPr>
              <a:t>；突破地方立法权限</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说法错误</a:t>
            </a:r>
            <a:r>
              <a:rPr lang="en-US" altLang="zh-CN" sz="2000" b="0" i="0" dirty="0">
                <a:solidFill>
                  <a:srgbClr val="000000"/>
                </a:solidFill>
                <a:latin typeface="微软雅黑" pitchFamily="34" charset="0"/>
                <a:ea typeface="微软雅黑" pitchFamily="34" charset="-122"/>
                <a:cs typeface="微软雅黑" pitchFamily="34" charset="-120"/>
              </a:rPr>
              <a:t>，②排除；④夸大了材料中举措的作用，排除。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0.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5_AS.114_1#60a6fed6d?vop=1&amp;pid=acb7bbe98&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本题考查推进全民守法。活动围绕校园欺凌等热点问题讲解，能减少校园冲突</a:t>
            </a:r>
            <a:r>
              <a:rPr lang="en-US" altLang="zh-CN" sz="2000" b="0" i="0" spc="-50">
                <a:solidFill>
                  <a:srgbClr val="000000"/>
                </a:solidFill>
                <a:latin typeface="微软雅黑" pitchFamily="34" charset="0"/>
                <a:ea typeface="微软雅黑" pitchFamily="34" charset="-122"/>
                <a:cs typeface="微软雅黑" pitchFamily="34" charset="-120"/>
              </a:rPr>
              <a:t>，促进校园和</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谐</a:t>
            </a:r>
            <a:r>
              <a:rPr lang="en-US" altLang="zh-CN" sz="2000" b="0" i="0" spc="-50" dirty="0">
                <a:solidFill>
                  <a:srgbClr val="000000"/>
                </a:solidFill>
                <a:latin typeface="微软雅黑" pitchFamily="34" charset="0"/>
                <a:ea typeface="微软雅黑" pitchFamily="34" charset="-122"/>
                <a:cs typeface="微软雅黑" pitchFamily="34" charset="-120"/>
              </a:rPr>
              <a:t>；同时，引导学生明辨是非、学会用法律保护自身权益，有利于构建和谐校园</a:t>
            </a:r>
            <a:r>
              <a:rPr lang="en-US" altLang="zh-CN" sz="2000" b="0" i="0" spc="-50">
                <a:solidFill>
                  <a:srgbClr val="000000"/>
                </a:solidFill>
                <a:latin typeface="微软雅黑" pitchFamily="34" charset="0"/>
                <a:ea typeface="微软雅黑" pitchFamily="34" charset="-122"/>
                <a:cs typeface="微软雅黑" pitchFamily="34" charset="-120"/>
              </a:rPr>
              <a:t>，增强学生法治观</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念</a:t>
            </a:r>
            <a:r>
              <a:rPr lang="en-US" altLang="zh-CN" sz="2000" b="0" i="0" spc="-50" dirty="0">
                <a:solidFill>
                  <a:srgbClr val="000000"/>
                </a:solidFill>
                <a:latin typeface="微软雅黑" pitchFamily="34" charset="0"/>
                <a:ea typeface="微软雅黑" pitchFamily="34" charset="-122"/>
                <a:cs typeface="微软雅黑" pitchFamily="34" charset="-120"/>
              </a:rPr>
              <a:t>，③正确。“引导同学们明辨是非、远离违法犯罪，学会用法律武器保护自身权益</a:t>
            </a:r>
            <a:r>
              <a:rPr lang="en-US" altLang="zh-CN" sz="2000" b="0" i="0" spc="-50">
                <a:solidFill>
                  <a:srgbClr val="000000"/>
                </a:solidFill>
                <a:latin typeface="微软雅黑" pitchFamily="34" charset="0"/>
                <a:ea typeface="微软雅黑" pitchFamily="34" charset="-122"/>
                <a:cs typeface="微软雅黑" pitchFamily="34" charset="-120"/>
              </a:rPr>
              <a:t>”,体现了该活</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动旨在引导青少年尊法</a:t>
            </a:r>
            <a:r>
              <a:rPr lang="en-US" altLang="zh-CN" sz="2000" b="0" i="0" spc="-50" dirty="0">
                <a:solidFill>
                  <a:srgbClr val="000000"/>
                </a:solidFill>
                <a:latin typeface="微软雅黑" pitchFamily="34" charset="0"/>
                <a:ea typeface="微软雅黑" pitchFamily="34" charset="-122"/>
                <a:cs typeface="微软雅黑" pitchFamily="34" charset="-120"/>
              </a:rPr>
              <a:t>、学法、守法、用法，④正确；活动宣传侧重教育引导，</a:t>
            </a:r>
            <a:r>
              <a:rPr lang="en-US" altLang="zh-CN" sz="2000" b="0" i="0" spc="-50">
                <a:solidFill>
                  <a:srgbClr val="000000"/>
                </a:solidFill>
                <a:latin typeface="微软雅黑" pitchFamily="34" charset="0"/>
                <a:ea typeface="微软雅黑" pitchFamily="34" charset="-122"/>
                <a:cs typeface="微软雅黑" pitchFamily="34" charset="-120"/>
              </a:rPr>
              <a:t>而非扩大我国执法、</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司法</a:t>
            </a:r>
            <a:r>
              <a:rPr lang="en-US" altLang="zh-CN" sz="2000" b="0" i="0" spc="-50" dirty="0">
                <a:solidFill>
                  <a:srgbClr val="000000"/>
                </a:solidFill>
                <a:latin typeface="微软雅黑" pitchFamily="34" charset="0"/>
                <a:ea typeface="微软雅黑" pitchFamily="34" charset="-122"/>
                <a:cs typeface="微软雅黑" pitchFamily="34" charset="-120"/>
              </a:rPr>
              <a:t>、守法力量，①排除；法治宣传有助于“加快建设法治社会”，但“优化司法服务</a:t>
            </a:r>
            <a:r>
              <a:rPr lang="en-US" altLang="zh-CN" sz="2000" b="0" i="0" spc="-50">
                <a:solidFill>
                  <a:srgbClr val="000000"/>
                </a:solidFill>
                <a:latin typeface="微软雅黑" pitchFamily="34" charset="0"/>
                <a:ea typeface="微软雅黑" pitchFamily="34" charset="-122"/>
                <a:cs typeface="微软雅黑" pitchFamily="34" charset="-120"/>
              </a:rPr>
              <a:t>”主要指司</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法机关提供的服务</a:t>
            </a:r>
            <a:r>
              <a:rPr lang="en-US" altLang="zh-CN" sz="2000" b="0" i="0" spc="-50" dirty="0">
                <a:solidFill>
                  <a:srgbClr val="000000"/>
                </a:solidFill>
                <a:latin typeface="微软雅黑" pitchFamily="34" charset="0"/>
                <a:ea typeface="微软雅黑" pitchFamily="34" charset="-122"/>
                <a:cs typeface="微软雅黑" pitchFamily="34" charset="-120"/>
              </a:rPr>
              <a:t>,民警属于公安机关,其宣传活动不直接涉及司法服务优化，②排除。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sp>
        <p:nvSpPr>
          <p:cNvPr id="2" name="QC_5_BD.115_1#5a89e5a93?pid=acb7bbe98&amp;color=0,0,0&amp;vtp=1&amp;bt=1&amp;bbb=1&amp;hb=1"/>
          <p:cNvSpPr/>
          <p:nvPr/>
        </p:nvSpPr>
        <p:spPr>
          <a:xfrm>
            <a:off x="722376" y="972000"/>
            <a:ext cx="10753344" cy="1125728"/>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[山东枣庄八中2025高一期中]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为充分发挥典型案例的警示、教育和指引作用</a:t>
            </a:r>
            <a:r>
              <a:rPr lang="en-US" altLang="zh-CN" sz="2000" b="0" i="0">
                <a:solidFill>
                  <a:srgbClr val="000000"/>
                </a:solidFill>
                <a:latin typeface="微软雅黑" pitchFamily="34" charset="0"/>
                <a:ea typeface="微软雅黑" pitchFamily="34" charset="-122"/>
                <a:cs typeface="微软雅黑" pitchFamily="34" charset="-120"/>
              </a:rPr>
              <a:t>，最高人民法院结</a:t>
            </a:r>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合当前旅游市场常见多发纠纷的具体情况</a:t>
            </a:r>
            <a:r>
              <a:rPr lang="en-US" altLang="zh-CN" sz="2000" b="0" i="0" dirty="0">
                <a:solidFill>
                  <a:srgbClr val="000000"/>
                </a:solidFill>
                <a:latin typeface="微软雅黑" pitchFamily="34" charset="0"/>
                <a:ea typeface="微软雅黑" pitchFamily="34" charset="-122"/>
                <a:cs typeface="微软雅黑" pitchFamily="34" charset="-120"/>
              </a:rPr>
              <a:t>，发布5件旅游纠纷典型案例</a:t>
            </a:r>
            <a:r>
              <a:rPr lang="en-US" altLang="zh-CN" sz="2000" b="0" i="0">
                <a:solidFill>
                  <a:srgbClr val="000000"/>
                </a:solidFill>
                <a:latin typeface="微软雅黑" pitchFamily="34" charset="0"/>
                <a:ea typeface="微软雅黑" pitchFamily="34" charset="-122"/>
                <a:cs typeface="微软雅黑" pitchFamily="34" charset="-120"/>
              </a:rPr>
              <a:t>。以下典型案例的发布</a:t>
            </a:r>
          </a:p>
          <a:p>
            <a:pPr latinLnBrk="1">
              <a:lnSpc>
                <a:spcPts val="29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98" name="QC_5_BD.115_2#5a89e5a93?colgroup=41&amp;pid=acb7bbe98&amp;color=0,0,0&amp;vtp=1&amp;bbb=1"/>
          <p:cNvGraphicFramePr>
            <a:graphicFrameLocks noGrp="1"/>
          </p:cNvGraphicFramePr>
          <p:nvPr>
            <p:extLst>
              <p:ext uri="{D42A27DB-BD31-4B8C-83A1-F6EECF244321}">
                <p14:modId xmlns:p14="http://schemas.microsoft.com/office/powerpoint/2010/main" val="1601692408"/>
              </p:ext>
            </p:extLst>
          </p:nvPr>
        </p:nvGraphicFramePr>
        <p:xfrm>
          <a:off x="722376" y="2224728"/>
          <a:ext cx="10735056" cy="2004187"/>
        </p:xfrm>
        <a:graphic>
          <a:graphicData uri="http://schemas.openxmlformats.org/drawingml/2006/table">
            <a:tbl>
              <a:tblPr/>
              <a:tblGrid>
                <a:gridCol w="10735056">
                  <a:extLst>
                    <a:ext uri="{9D8B030D-6E8A-4147-A177-3AD203B41FA5}">
                      <a16:colId xmlns:a16="http://schemas.microsoft.com/office/drawing/2014/main" val="20000"/>
                    </a:ext>
                  </a:extLst>
                </a:gridCol>
              </a:tblGrid>
              <a:tr h="2004187">
                <a:tc>
                  <a:txBody>
                    <a:bodyPr/>
                    <a:lstStyle/>
                    <a:p>
                      <a:pPr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案例一：张某与峨眉山管委会健康权纠纷案</a:t>
                      </a:r>
                      <a:endParaRPr lang="en-US" altLang="zh-CN" sz="1200" dirty="0"/>
                    </a:p>
                    <a:p>
                      <a:pPr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案例二</a:t>
                      </a:r>
                      <a:r>
                        <a:rPr lang="en-US" altLang="zh-CN" sz="2000" b="0" i="0" dirty="0">
                          <a:solidFill>
                            <a:srgbClr val="000000"/>
                          </a:solidFill>
                          <a:latin typeface="微软雅黑" pitchFamily="34" charset="0"/>
                          <a:ea typeface="微软雅黑" pitchFamily="34" charset="-122"/>
                          <a:cs typeface="微软雅黑" pitchFamily="34" charset="-120"/>
                        </a:rPr>
                        <a:t>：朱某欣诉某旅游公司违反安全保障义务责任纠纷案</a:t>
                      </a:r>
                      <a:endParaRPr lang="en-US" altLang="zh-CN" sz="1200" dirty="0"/>
                    </a:p>
                    <a:p>
                      <a:pPr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案例三</a:t>
                      </a:r>
                      <a:r>
                        <a:rPr lang="en-US" altLang="zh-CN" sz="2000" b="0" i="0" dirty="0">
                          <a:solidFill>
                            <a:srgbClr val="000000"/>
                          </a:solidFill>
                          <a:latin typeface="微软雅黑" pitchFamily="34" charset="0"/>
                          <a:ea typeface="微软雅黑" pitchFamily="34" charset="-122"/>
                          <a:cs typeface="微软雅黑" pitchFamily="34" charset="-120"/>
                        </a:rPr>
                        <a:t>：胡某某诉某旅游公司旅游合同纠纷案</a:t>
                      </a:r>
                      <a:endParaRPr lang="en-US" altLang="zh-CN" sz="1200" dirty="0"/>
                    </a:p>
                    <a:p>
                      <a:pPr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案例四</a:t>
                      </a:r>
                      <a:r>
                        <a:rPr lang="en-US" altLang="zh-CN" sz="2000" b="0" i="0" dirty="0">
                          <a:solidFill>
                            <a:srgbClr val="000000"/>
                          </a:solidFill>
                          <a:latin typeface="微软雅黑" pitchFamily="34" charset="0"/>
                          <a:ea typeface="微软雅黑" pitchFamily="34" charset="-122"/>
                          <a:cs typeface="微软雅黑" pitchFamily="34" charset="-120"/>
                        </a:rPr>
                        <a:t>：江某卫等诉某旅游公司经营场所</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公共场所的经营者</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管理者责任纠纷案</a:t>
                      </a:r>
                      <a:endParaRPr lang="en-US" altLang="zh-CN" sz="1200" dirty="0"/>
                    </a:p>
                    <a:p>
                      <a:pPr algn="l" latinLnBrk="1" hangingPunct="0">
                        <a:lnSpc>
                          <a:spcPts val="2900"/>
                        </a:lnSpc>
                      </a:pPr>
                      <a:r>
                        <a:rPr lang="en-US" altLang="zh-CN" sz="2000" b="0" i="0">
                          <a:solidFill>
                            <a:srgbClr val="000000"/>
                          </a:solidFill>
                          <a:latin typeface="微软雅黑" pitchFamily="34" charset="0"/>
                          <a:ea typeface="微软雅黑" pitchFamily="34" charset="-122"/>
                          <a:cs typeface="微软雅黑" pitchFamily="34" charset="-120"/>
                        </a:rPr>
                        <a:t>案例五</a:t>
                      </a:r>
                      <a:r>
                        <a:rPr lang="en-US" altLang="zh-CN" sz="2000" b="0" i="0" dirty="0">
                          <a:solidFill>
                            <a:srgbClr val="000000"/>
                          </a:solidFill>
                          <a:latin typeface="微软雅黑" pitchFamily="34" charset="0"/>
                          <a:ea typeface="微软雅黑" pitchFamily="34" charset="-122"/>
                          <a:cs typeface="微软雅黑" pitchFamily="34" charset="-120"/>
                        </a:rPr>
                        <a:t>：广西壮族自治区桂林市人民检察院诉晋某等三人生态破坏民事公益诉讼案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AN.116_1#5a89e5a93.bracket?pid=acb7bbe98&amp;color=0,0,0&amp;vpa=36&amp;vtp=1"/>
          <p:cNvSpPr/>
          <p:nvPr/>
        </p:nvSpPr>
        <p:spPr>
          <a:xfrm>
            <a:off x="922401" y="1747589"/>
            <a:ext cx="357188" cy="341884"/>
          </a:xfrm>
          <a:prstGeom prst="rect">
            <a:avLst/>
          </a:prstGeom>
          <a:noFill/>
          <a:ln/>
        </p:spPr>
        <p:txBody>
          <a:bodyPr wrap="none" lIns="0" tIns="0" rIns="0" bIns="0" rtlCol="0" anchor="t"/>
          <a:lstStyle/>
          <a:p>
            <a:pPr algn="ctr" latinLnBrk="1">
              <a:lnSpc>
                <a:spcPts val="29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5_BD.115_3#5a89e5a93?pid=acb7bbe98&amp;color=0,0,0&amp;vtp=1&amp;bbb=1"/>
          <p:cNvSpPr/>
          <p:nvPr/>
        </p:nvSpPr>
        <p:spPr>
          <a:xfrm>
            <a:off x="722376" y="4358328"/>
            <a:ext cx="10753344" cy="1522984"/>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①能够增强全社会厉行法治的积极性和主动性</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完善了法律实施体系，推动国家治理法治化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坚持法治和德治结合，通过公正司法维护人民权益</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29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发挥了司法能动性，以司法手段维护社会公共利益</a:t>
            </a:r>
            <a:endParaRPr lang="en-US" altLang="zh-CN" sz="2000" dirty="0"/>
          </a:p>
        </p:txBody>
      </p:sp>
      <p:sp>
        <p:nvSpPr>
          <p:cNvPr id="6" name="QC_5_BD.115_4#5a89e5a93.choices?pid=acb7bbe98&amp;color=0,0,0&amp;vtp=1&amp;bbb=1"/>
          <p:cNvSpPr/>
          <p:nvPr/>
        </p:nvSpPr>
        <p:spPr>
          <a:xfrm>
            <a:off x="722376" y="5916237"/>
            <a:ext cx="10753344" cy="347853"/>
          </a:xfrm>
          <a:prstGeom prst="rect">
            <a:avLst/>
          </a:prstGeom>
          <a:noFill/>
          <a:ln/>
        </p:spPr>
        <p:txBody>
          <a:bodyPr wrap="none" lIns="0" tIns="0" rIns="0" bIns="0" rtlCol="0" anchor="t"/>
          <a:lstStyle/>
          <a:p>
            <a:pPr latinLnBrk="1">
              <a:lnSpc>
                <a:spcPts val="30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QC_5_AS.117_1#5a89e5a93?vop=1&amp;pid=acb7bbe98&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本题考查全民守法。典型案例的发布有利于提醒和警示社会各界增强法治意识</a:t>
            </a:r>
            <a:r>
              <a:rPr lang="en-US" altLang="zh-CN" sz="2000" b="0" i="0">
                <a:solidFill>
                  <a:srgbClr val="000000"/>
                </a:solidFill>
                <a:latin typeface="微软雅黑" pitchFamily="34" charset="0"/>
                <a:ea typeface="微软雅黑" pitchFamily="34" charset="-122"/>
                <a:cs typeface="微软雅黑" pitchFamily="34" charset="-120"/>
              </a:rPr>
              <a:t>，能够增强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全社会厉行法治的积极性和主动性</a:t>
            </a:r>
            <a:r>
              <a:rPr lang="en-US" altLang="zh-CN" sz="2000" b="0" i="0" dirty="0">
                <a:solidFill>
                  <a:srgbClr val="000000"/>
                </a:solidFill>
                <a:latin typeface="微软雅黑" pitchFamily="34" charset="0"/>
                <a:ea typeface="微软雅黑" pitchFamily="34" charset="-122"/>
                <a:cs typeface="微软雅黑" pitchFamily="34" charset="-120"/>
              </a:rPr>
              <a:t>，①正确</a:t>
            </a:r>
            <a:r>
              <a:rPr lang="en-US" altLang="zh-CN" sz="2000" b="0" i="0">
                <a:solidFill>
                  <a:srgbClr val="000000"/>
                </a:solidFill>
                <a:latin typeface="微软雅黑" pitchFamily="34" charset="0"/>
                <a:ea typeface="微软雅黑" pitchFamily="34" charset="-122"/>
                <a:cs typeface="微软雅黑" pitchFamily="34" charset="-120"/>
              </a:rPr>
              <a:t>。典型案例的发布体现了司法机关在面对社会问题时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的积极态度和应对措施</a:t>
            </a:r>
            <a:r>
              <a:rPr lang="en-US" altLang="zh-CN" sz="2000" b="0" i="0" dirty="0">
                <a:solidFill>
                  <a:srgbClr val="000000"/>
                </a:solidFill>
                <a:latin typeface="微软雅黑" pitchFamily="34" charset="0"/>
                <a:ea typeface="微软雅黑" pitchFamily="34" charset="-122"/>
                <a:cs typeface="微软雅黑" pitchFamily="34" charset="-120"/>
              </a:rPr>
              <a:t>，发挥了司法能动性，以司法手段来维护社会公共利益，④正确</a:t>
            </a:r>
            <a:r>
              <a:rPr lang="en-US" altLang="zh-CN" sz="2000" b="0" i="0">
                <a:solidFill>
                  <a:srgbClr val="000000"/>
                </a:solidFill>
                <a:latin typeface="微软雅黑" pitchFamily="34" charset="0"/>
                <a:ea typeface="微软雅黑" pitchFamily="34" charset="-122"/>
                <a:cs typeface="微软雅黑" pitchFamily="34" charset="-120"/>
              </a:rPr>
              <a:t>。材料没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有体现完善了法律实施体系</a:t>
            </a:r>
            <a:r>
              <a:rPr lang="en-US" altLang="zh-CN" sz="2000" b="0" i="0" dirty="0">
                <a:solidFill>
                  <a:srgbClr val="000000"/>
                </a:solidFill>
                <a:latin typeface="微软雅黑" pitchFamily="34" charset="0"/>
                <a:ea typeface="微软雅黑" pitchFamily="34" charset="-122"/>
                <a:cs typeface="微软雅黑" pitchFamily="34" charset="-120"/>
              </a:rPr>
              <a:t>，②排除。典型案例的发布主要侧重于法治方面，此选项中的“</a:t>
            </a:r>
            <a:r>
              <a:rPr lang="en-US" altLang="zh-CN" sz="2000" b="0" i="0">
                <a:solidFill>
                  <a:srgbClr val="000000"/>
                </a:solidFill>
                <a:latin typeface="微软雅黑" pitchFamily="34" charset="0"/>
                <a:ea typeface="微软雅黑" pitchFamily="34" charset="-122"/>
                <a:cs typeface="微软雅黑" pitchFamily="34" charset="-120"/>
              </a:rPr>
              <a:t>德治”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在材料中没有体现</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sp>
        <p:nvSpPr>
          <p:cNvPr id="2" name="QO_5_BD.118_1#69b35909c?pid=acb7bbe98&amp;color=0,0,0&amp;vtp=1&amp;bt=1&amp;bbb=1&amp;hb=1"/>
          <p:cNvSpPr/>
          <p:nvPr/>
        </p:nvSpPr>
        <p:spPr>
          <a:xfrm>
            <a:off x="722376" y="972000"/>
            <a:ext cx="10753344" cy="26846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[湖南邵阳2025高一期末·改编]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阅读材料，完成下列要求。（16分）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针对手段翻新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花样百出的电信网络诈骗</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为全力守住人民群众的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钱袋子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W</a:t>
            </a:r>
            <a:r>
              <a:rPr lang="en-US" altLang="zh-CN" sz="2000" b="0" i="0">
                <a:solidFill>
                  <a:srgbClr val="000000"/>
                </a:solidFill>
                <a:latin typeface="微软雅黑" pitchFamily="34" charset="0"/>
                <a:ea typeface="楷体" pitchFamily="34" charset="-122"/>
                <a:cs typeface="微软雅黑" pitchFamily="34" charset="-120"/>
              </a:rPr>
              <a:t>市公安机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关通过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堵</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多种举措</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筑牢反诈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防护网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人民检察院和人民法院紧密配合</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及时依法处理诈骗分子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民警与乡镇街道社区干部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村网格员等工作人员采取了不同形式的反诈</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宣传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并指导群众下载安装国家反诈中心应用程序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经过相关部门的共同努力</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反诈工作取得明</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显成效</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O_6_BD.119_1#a8dbbf1e7?pid=69b35909c&amp;color=0,0,0&amp;vtp=1&amp;bt=1&amp;bbb=1"/>
          <p:cNvSpPr/>
          <p:nvPr/>
        </p:nvSpPr>
        <p:spPr>
          <a:xfrm>
            <a:off x="638487" y="3656653"/>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（1）结合材料，阐述W市的反诈工作对我国全面推进依法治国有何启示。（12分）</a:t>
            </a:r>
            <a:endParaRPr lang="en-US" altLang="zh-CN" sz="2000" dirty="0"/>
          </a:p>
        </p:txBody>
      </p:sp>
    </p:spTree>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3" name="QO_6_AN.120_1#a8dbbf1e7?vop=1&amp;pid=69b35909c&amp;color=0,0,0&amp;vtp=1&amp;bbb=1&amp;hb=1"/>
          <p:cNvSpPr/>
          <p:nvPr/>
        </p:nvSpPr>
        <p:spPr>
          <a:xfrm>
            <a:off x="722376" y="1435169"/>
            <a:ext cx="10753344" cy="4056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①W市公安机关通过“准”“堵”“宣”多种举措，筑牢反诈“防护网</a:t>
            </a:r>
            <a:r>
              <a:rPr lang="en-US" altLang="zh-CN" sz="2000" b="1" i="0">
                <a:solidFill>
                  <a:srgbClr val="00B050"/>
                </a:solidFill>
                <a:latin typeface="微软雅黑" pitchFamily="34" charset="0"/>
                <a:ea typeface="微软雅黑" pitchFamily="34" charset="-122"/>
                <a:cs typeface="微软雅黑" pitchFamily="34" charset="-120"/>
              </a:rPr>
              <a:t>”,启示我国要全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面推进依法治国</a:t>
            </a:r>
            <a:r>
              <a:rPr lang="en-US" altLang="zh-CN" sz="2000" b="1" i="0" dirty="0">
                <a:solidFill>
                  <a:srgbClr val="00B050"/>
                </a:solidFill>
                <a:latin typeface="微软雅黑" pitchFamily="34" charset="0"/>
                <a:ea typeface="微软雅黑" pitchFamily="34" charset="-122"/>
                <a:cs typeface="微软雅黑" pitchFamily="34" charset="-120"/>
              </a:rPr>
              <a:t>，行政机关要严格执法，全面履行政府职能，勇于负责，敢于担当</a:t>
            </a:r>
            <a:r>
              <a:rPr lang="en-US" altLang="zh-CN" sz="2000" b="1" i="0">
                <a:solidFill>
                  <a:srgbClr val="00B050"/>
                </a:solidFill>
                <a:latin typeface="微软雅黑" pitchFamily="34" charset="0"/>
                <a:ea typeface="微软雅黑" pitchFamily="34" charset="-122"/>
                <a:cs typeface="微软雅黑" pitchFamily="34" charset="-120"/>
              </a:rPr>
              <a:t>，维护群众的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合法权益</a:t>
            </a:r>
            <a:r>
              <a:rPr lang="en-US" altLang="zh-CN" sz="2000" b="1" i="0" dirty="0">
                <a:solidFill>
                  <a:srgbClr val="00B050"/>
                </a:solidFill>
                <a:latin typeface="微软雅黑" pitchFamily="34" charset="0"/>
                <a:ea typeface="微软雅黑" pitchFamily="34" charset="-122"/>
                <a:cs typeface="微软雅黑" pitchFamily="34" charset="-120"/>
              </a:rPr>
              <a:t>。（3分）②W市人民检察院和人民法院紧密配合、及时依法处理诈骗分子</a:t>
            </a:r>
            <a:r>
              <a:rPr lang="en-US" altLang="zh-CN" sz="2000" b="1" i="0">
                <a:solidFill>
                  <a:srgbClr val="00B050"/>
                </a:solidFill>
                <a:latin typeface="微软雅黑" pitchFamily="34" charset="0"/>
                <a:ea typeface="微软雅黑" pitchFamily="34" charset="-122"/>
                <a:cs typeface="微软雅黑" pitchFamily="34" charset="-120"/>
              </a:rPr>
              <a:t>，启示我国</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全面推进依法治国</a:t>
            </a:r>
            <a:r>
              <a:rPr lang="en-US" altLang="zh-CN" sz="2000" b="1" i="0" dirty="0">
                <a:solidFill>
                  <a:srgbClr val="00B050"/>
                </a:solidFill>
                <a:latin typeface="微软雅黑" pitchFamily="34" charset="0"/>
                <a:ea typeface="微软雅黑" pitchFamily="34" charset="-122"/>
                <a:cs typeface="微软雅黑" pitchFamily="34" charset="-120"/>
              </a:rPr>
              <a:t>，司法机关要坚持人民司法为人民，通过司法公正维护人民权益</a:t>
            </a:r>
            <a:r>
              <a:rPr lang="en-US" altLang="zh-CN" sz="2000" b="1" i="0">
                <a:solidFill>
                  <a:srgbClr val="00B050"/>
                </a:solidFill>
                <a:latin typeface="微软雅黑" pitchFamily="34" charset="0"/>
                <a:ea typeface="微软雅黑" pitchFamily="34" charset="-122"/>
                <a:cs typeface="微软雅黑" pitchFamily="34" charset="-120"/>
              </a:rPr>
              <a:t>，维护法律权</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威</a:t>
            </a:r>
            <a:r>
              <a:rPr lang="en-US" altLang="zh-CN" sz="2000" b="1" i="0" dirty="0">
                <a:solidFill>
                  <a:srgbClr val="00B050"/>
                </a:solidFill>
                <a:latin typeface="微软雅黑" pitchFamily="34" charset="0"/>
                <a:ea typeface="微软雅黑" pitchFamily="34" charset="-122"/>
                <a:cs typeface="微软雅黑" pitchFamily="34" charset="-120"/>
              </a:rPr>
              <a:t>。（3分）③W市民警与乡镇街道社区干部、</a:t>
            </a:r>
            <a:r>
              <a:rPr lang="en-US" altLang="zh-CN" sz="2000" b="1" i="0">
                <a:solidFill>
                  <a:srgbClr val="00B050"/>
                </a:solidFill>
                <a:latin typeface="微软雅黑" pitchFamily="34" charset="0"/>
                <a:ea typeface="微软雅黑" pitchFamily="34" charset="-122"/>
                <a:cs typeface="微软雅黑" pitchFamily="34" charset="-120"/>
              </a:rPr>
              <a:t>村网格员等工作人员采取了不同形式的反诈宣传，</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并指导群众下载安装国家反诈中心应用程序</a:t>
            </a:r>
            <a:r>
              <a:rPr lang="en-US" altLang="zh-CN" sz="2000" b="1" i="0" dirty="0">
                <a:solidFill>
                  <a:srgbClr val="00B050"/>
                </a:solidFill>
                <a:latin typeface="微软雅黑" pitchFamily="34" charset="0"/>
                <a:ea typeface="微软雅黑" pitchFamily="34" charset="-122"/>
                <a:cs typeface="微软雅黑" pitchFamily="34" charset="-120"/>
              </a:rPr>
              <a:t>，</a:t>
            </a:r>
            <a:r>
              <a:rPr lang="en-US" altLang="zh-CN" sz="2000" b="1" i="0">
                <a:solidFill>
                  <a:srgbClr val="00B050"/>
                </a:solidFill>
                <a:latin typeface="微软雅黑" pitchFamily="34" charset="0"/>
                <a:ea typeface="微软雅黑" pitchFamily="34" charset="-122"/>
                <a:cs typeface="微软雅黑" pitchFamily="34" charset="-120"/>
              </a:rPr>
              <a:t>启示我国全面推进依法治国要加强全民法治教育，</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提高全民法律意识</a:t>
            </a:r>
            <a:r>
              <a:rPr lang="en-US" altLang="zh-CN" sz="2000" b="1" i="0" dirty="0">
                <a:solidFill>
                  <a:srgbClr val="00B050"/>
                </a:solidFill>
                <a:latin typeface="微软雅黑" pitchFamily="34" charset="0"/>
                <a:ea typeface="微软雅黑" pitchFamily="34" charset="-122"/>
                <a:cs typeface="微软雅黑" pitchFamily="34" charset="-120"/>
              </a:rPr>
              <a:t>，并调动人民群众投身依法治国实践的积极性和主动性。（3分）</a:t>
            </a:r>
            <a:r>
              <a:rPr lang="en-US" altLang="zh-CN" sz="2000" b="1" i="0">
                <a:solidFill>
                  <a:srgbClr val="00B050"/>
                </a:solidFill>
                <a:latin typeface="微软雅黑" pitchFamily="34" charset="0"/>
                <a:ea typeface="微软雅黑" pitchFamily="34" charset="-122"/>
                <a:cs typeface="微软雅黑" pitchFamily="34" charset="-120"/>
              </a:rPr>
              <a:t>④为守住人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民的</a:t>
            </a:r>
            <a:r>
              <a:rPr lang="en-US" altLang="zh-CN" sz="2000" b="1" i="0" dirty="0">
                <a:solidFill>
                  <a:srgbClr val="00B050"/>
                </a:solidFill>
                <a:latin typeface="微软雅黑" pitchFamily="34" charset="0"/>
                <a:ea typeface="微软雅黑" pitchFamily="34" charset="-122"/>
                <a:cs typeface="微软雅黑" pitchFamily="34" charset="-120"/>
              </a:rPr>
              <a:t>“钱袋子”,W市开展了一系列反诈工作并取得成效</a:t>
            </a:r>
            <a:r>
              <a:rPr lang="en-US" altLang="zh-CN" sz="2000" b="1" i="0">
                <a:solidFill>
                  <a:srgbClr val="00B050"/>
                </a:solidFill>
                <a:latin typeface="微软雅黑" pitchFamily="34" charset="0"/>
                <a:ea typeface="微软雅黑" pitchFamily="34" charset="-122"/>
                <a:cs typeface="微软雅黑" pitchFamily="34" charset="-120"/>
              </a:rPr>
              <a:t>，启示我国全面推进依法治国必须坚持人</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民主体地位</a:t>
            </a:r>
            <a:r>
              <a:rPr lang="en-US" altLang="zh-CN" sz="2000" b="1" i="0" dirty="0">
                <a:solidFill>
                  <a:srgbClr val="00B050"/>
                </a:solidFill>
                <a:latin typeface="微软雅黑" pitchFamily="34" charset="0"/>
                <a:ea typeface="微软雅黑" pitchFamily="34" charset="-122"/>
                <a:cs typeface="微软雅黑" pitchFamily="34" charset="-120"/>
              </a:rPr>
              <a:t>，法治建设要为人民、靠人民、保护人民。（3分）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fade">
                                      <p:cBhvr>
                                        <p:cTn id="3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5.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QO_6_AS.121_1#a8dbbf1e7?vop=1&amp;pid=69b35909c&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关键信息①：W市公安机关通过“准”“堵”“宣”多种举措，筑牢反诈“防护网”</a:t>
            </a:r>
            <a:r>
              <a:rPr lang="en-US" altLang="zh-CN" sz="2000" b="0" i="0">
                <a:solidFill>
                  <a:srgbClr val="000000"/>
                </a:solidFill>
                <a:latin typeface="微软雅黑" pitchFamily="34" charset="0"/>
                <a:ea typeface="微软雅黑" pitchFamily="34" charset="-122"/>
                <a:cs typeface="微软雅黑" pitchFamily="34" charset="-120"/>
              </a:rPr>
              <a:t>→严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格执法</a:t>
            </a:r>
            <a:r>
              <a:rPr lang="en-US" altLang="zh-CN" sz="2000" b="0" i="0" dirty="0">
                <a:solidFill>
                  <a:srgbClr val="000000"/>
                </a:solidFill>
                <a:latin typeface="微软雅黑" pitchFamily="34" charset="0"/>
                <a:ea typeface="微软雅黑" pitchFamily="34" charset="-122"/>
                <a:cs typeface="微软雅黑" pitchFamily="34" charset="-120"/>
              </a:rPr>
              <a:t>。关键信息②：W市人民检察院和人民法院紧密配合、及时依法处理诈骗分子</a:t>
            </a:r>
            <a:r>
              <a:rPr lang="en-US" altLang="zh-CN" sz="2000" b="0" i="0">
                <a:solidFill>
                  <a:srgbClr val="000000"/>
                </a:solidFill>
                <a:latin typeface="微软雅黑" pitchFamily="34" charset="0"/>
                <a:ea typeface="微软雅黑" pitchFamily="34" charset="-122"/>
                <a:cs typeface="微软雅黑" pitchFamily="34" charset="-120"/>
              </a:rPr>
              <a:t>→坚持人民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司法为人民</a:t>
            </a:r>
            <a:r>
              <a:rPr lang="en-US" altLang="zh-CN" sz="2000" b="0" i="0" dirty="0">
                <a:solidFill>
                  <a:srgbClr val="000000"/>
                </a:solidFill>
                <a:latin typeface="微软雅黑" pitchFamily="34" charset="0"/>
                <a:ea typeface="微软雅黑" pitchFamily="34" charset="-122"/>
                <a:cs typeface="微软雅黑" pitchFamily="34" charset="-120"/>
              </a:rPr>
              <a:t>。关键信息③：W市民警与乡镇街道社区干部</a:t>
            </a:r>
            <a:r>
              <a:rPr lang="en-US" altLang="zh-CN" sz="2000" b="0" i="0">
                <a:solidFill>
                  <a:srgbClr val="000000"/>
                </a:solidFill>
                <a:latin typeface="微软雅黑" pitchFamily="34" charset="0"/>
                <a:ea typeface="微软雅黑" pitchFamily="34" charset="-122"/>
                <a:cs typeface="微软雅黑" pitchFamily="34" charset="-120"/>
              </a:rPr>
              <a:t>、村网格员等工作人员采取了不同形式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的反诈宣传</a:t>
            </a:r>
            <a:r>
              <a:rPr lang="en-US" altLang="zh-CN" sz="2000" b="0" i="0" dirty="0">
                <a:solidFill>
                  <a:srgbClr val="000000"/>
                </a:solidFill>
                <a:latin typeface="微软雅黑" pitchFamily="34" charset="0"/>
                <a:ea typeface="微软雅黑" pitchFamily="34" charset="-122"/>
                <a:cs typeface="微软雅黑" pitchFamily="34" charset="-120"/>
              </a:rPr>
              <a:t>，并指导群众安装国家反诈中心应用程序→全民守法。关键信息④</a:t>
            </a:r>
            <a:r>
              <a:rPr lang="en-US" altLang="zh-CN" sz="2000" b="0" i="0">
                <a:solidFill>
                  <a:srgbClr val="000000"/>
                </a:solidFill>
                <a:latin typeface="微软雅黑" pitchFamily="34" charset="0"/>
                <a:ea typeface="微软雅黑" pitchFamily="34" charset="-122"/>
                <a:cs typeface="微软雅黑" pitchFamily="34" charset="-120"/>
              </a:rPr>
              <a:t>：为守住人民群众</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a:t>
            </a:r>
            <a:r>
              <a:rPr lang="en-US" altLang="zh-CN" sz="2000" b="0" i="0" dirty="0">
                <a:solidFill>
                  <a:srgbClr val="000000"/>
                </a:solidFill>
                <a:latin typeface="微软雅黑" pitchFamily="34" charset="0"/>
                <a:ea typeface="微软雅黑" pitchFamily="34" charset="-122"/>
                <a:cs typeface="微软雅黑" pitchFamily="34" charset="-120"/>
              </a:rPr>
              <a:t>“钱袋子”，W市开展了一系列反诈工作并取得成效→全面推进依法治国要坚持人民主体地位。</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sp>
        <p:nvSpPr>
          <p:cNvPr id="2" name="QO_6_BD.122_1#b5518011a?pid=69b35909c&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（2）为了更好开展反电信网络诈骗宣传，请你拟两条宣传标语。（4分）</a:t>
            </a:r>
            <a:endParaRPr lang="en-US" altLang="zh-CN" sz="2000" dirty="0"/>
          </a:p>
        </p:txBody>
      </p:sp>
    </p:spTree>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O_6_AN.123_1#b5518011a?vop=1&amp;pid=69b35909c&amp;color=0,0,0&amp;vtp=1&amp;bbb=1&amp;hb=1"/>
          <p:cNvSpPr/>
          <p:nvPr/>
        </p:nvSpPr>
        <p:spPr>
          <a:xfrm>
            <a:off x="722376" y="1435169"/>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①陌生来电须警惕，核实清楚莫大意。（2分）②</a:t>
            </a:r>
            <a:r>
              <a:rPr lang="en-US" altLang="zh-CN" sz="2000" b="1" i="0" dirty="0" err="1">
                <a:solidFill>
                  <a:srgbClr val="00B050"/>
                </a:solidFill>
                <a:latin typeface="微软雅黑" pitchFamily="34" charset="0"/>
                <a:ea typeface="微软雅黑" pitchFamily="34" charset="-122"/>
                <a:cs typeface="微软雅黑" pitchFamily="34" charset="-120"/>
              </a:rPr>
              <a:t>遇事不慌，见财不贪；如有万急，还须</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500"/>
              </a:lnSpc>
            </a:pPr>
            <a:r>
              <a:rPr lang="en-US" altLang="zh-CN" sz="2000" b="1" i="0" dirty="0" err="1">
                <a:solidFill>
                  <a:srgbClr val="00B050"/>
                </a:solidFill>
                <a:latin typeface="微软雅黑" pitchFamily="34" charset="0"/>
                <a:ea typeface="微软雅黑" pitchFamily="34" charset="-122"/>
                <a:cs typeface="微软雅黑" pitchFamily="34" charset="-120"/>
              </a:rPr>
              <a:t>核实</a:t>
            </a: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Tree>
    <p:extLst>
      <p:ext uri="{BB962C8B-B14F-4D97-AF65-F5344CB8AC3E}">
        <p14:creationId xmlns:p14="http://schemas.microsoft.com/office/powerpoint/2010/main" val="1141743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8.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p:sp>
        <p:nvSpPr>
          <p:cNvPr id="2" name="QO_6_AS.124_1#b5518011a?vop=1&amp;pid=69b35909c&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本问要求拟两条宣传标语，属于开放类主观题，可围绕反电信网络诈骗这一主题</a:t>
            </a:r>
            <a:r>
              <a:rPr lang="en-US" altLang="zh-CN" sz="2000" b="0" i="0">
                <a:solidFill>
                  <a:srgbClr val="000000"/>
                </a:solidFill>
                <a:latin typeface="微软雅黑" pitchFamily="34" charset="0"/>
                <a:ea typeface="微软雅黑" pitchFamily="34" charset="-122"/>
                <a:cs typeface="微软雅黑" pitchFamily="34" charset="-120"/>
              </a:rPr>
              <a:t>，从人民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群众应如何警惕电信网络诈骗角度拟定标语</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9.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sp>
        <p:nvSpPr>
          <p:cNvPr id="2" name="QO_5_AS.125_1#69b35909c?vop=1&amp;pid=acb7bbe98&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6_BD.10_1#c1673d5ae?pid=f861ee10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[浙江Z20名校联盟2024联考]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我国养老服务体系已有雏形但还未健全，政府、社会</a:t>
            </a:r>
            <a:r>
              <a:rPr lang="en-US" altLang="zh-CN" sz="2000" b="0" i="0">
                <a:solidFill>
                  <a:srgbClr val="000000"/>
                </a:solidFill>
                <a:latin typeface="微软雅黑" pitchFamily="34" charset="0"/>
                <a:ea typeface="微软雅黑" pitchFamily="34" charset="-122"/>
                <a:cs typeface="微软雅黑" pitchFamily="34" charset="-120"/>
              </a:rPr>
              <a:t>、市场和家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庭责任边界不明晰</a:t>
            </a:r>
            <a:r>
              <a:rPr lang="en-US" altLang="zh-CN" sz="2000" b="0" i="0" dirty="0">
                <a:solidFill>
                  <a:srgbClr val="000000"/>
                </a:solidFill>
                <a:latin typeface="微软雅黑" pitchFamily="34" charset="0"/>
                <a:ea typeface="微软雅黑" pitchFamily="34" charset="-122"/>
                <a:cs typeface="微软雅黑" pitchFamily="34" charset="-120"/>
              </a:rPr>
              <a:t>，存在服务设施、机构、人员和资金要素保障不到位等问题</a:t>
            </a:r>
            <a:r>
              <a:rPr lang="en-US" altLang="zh-CN" sz="2000" b="0" i="0">
                <a:solidFill>
                  <a:srgbClr val="000000"/>
                </a:solidFill>
                <a:latin typeface="微软雅黑" pitchFamily="34" charset="0"/>
                <a:ea typeface="微软雅黑" pitchFamily="34" charset="-122"/>
                <a:cs typeface="微软雅黑" pitchFamily="34" charset="-120"/>
              </a:rPr>
              <a:t>，不能完全满足老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年人多层次多样化需求</a:t>
            </a:r>
            <a:r>
              <a:rPr lang="en-US" altLang="zh-CN" sz="2000" b="0" i="0" dirty="0">
                <a:solidFill>
                  <a:srgbClr val="000000"/>
                </a:solidFill>
                <a:latin typeface="微软雅黑" pitchFamily="34" charset="0"/>
                <a:ea typeface="微软雅黑" pitchFamily="34" charset="-122"/>
                <a:cs typeface="微软雅黑" pitchFamily="34" charset="-120"/>
              </a:rPr>
              <a:t>。对此，</a:t>
            </a:r>
            <a:r>
              <a:rPr lang="en-US" altLang="zh-CN" sz="2000" b="0" i="0">
                <a:solidFill>
                  <a:srgbClr val="000000"/>
                </a:solidFill>
                <a:latin typeface="微软雅黑" pitchFamily="34" charset="0"/>
                <a:ea typeface="微软雅黑" pitchFamily="34" charset="-122"/>
                <a:cs typeface="微软雅黑" pitchFamily="34" charset="-120"/>
              </a:rPr>
              <a:t>全国人民代表大会社会建设委员会建议加快养老服务立法进程。</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由此可见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科学立法(</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_1#c1673d5ae.bracket?pid=f861ee104&amp;color=0,0,0&amp;vpa=4&amp;vtp=1"/>
          <p:cNvSpPr/>
          <p:nvPr/>
        </p:nvSpPr>
        <p:spPr>
          <a:xfrm>
            <a:off x="3208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0_2#c1673d5ae?pid=f861ee104&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要顺应时代发展要求，回应现实需要</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②需要合理设定权利与义务、权力与责任</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要充分发扬民主，广泛凝聚社会共识</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④必须遵循立法程序，注重立法技术</a:t>
            </a:r>
            <a:endParaRPr lang="en-US" altLang="zh-CN" sz="2000" dirty="0"/>
          </a:p>
        </p:txBody>
      </p:sp>
      <p:sp>
        <p:nvSpPr>
          <p:cNvPr id="5" name="QC_6_BD.10_3#c1673d5ae.choices?pid=f861ee104&amp;color=0,0,0&amp;vtp=1&amp;bbb=1"/>
          <p:cNvSpPr/>
          <p:nvPr/>
        </p:nvSpPr>
        <p:spPr>
          <a:xfrm>
            <a:off x="722376" y="481899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0.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sp>
        <p:nvSpPr>
          <p:cNvPr id="2" name="C_4#be7773f97.fixed?pid=a419b5e48&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9</a:t>
            </a:r>
            <a:endParaRPr lang="en-US" altLang="zh-CN" sz="7200" dirty="0"/>
          </a:p>
        </p:txBody>
      </p:sp>
      <p:sp>
        <p:nvSpPr>
          <p:cNvPr id="3" name="C_4#be7773f97.fixed?pid=a419b5e48&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第九课综合训练</a:t>
            </a:r>
            <a:endParaRPr lang="en-US" altLang="zh-CN" sz="4400" dirty="0"/>
          </a:p>
        </p:txBody>
      </p:sp>
      <p:pic>
        <p:nvPicPr>
          <p:cNvPr id="4" name="C_4#be7773f97.fixed?pid=a419b5e48&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be7773f97.fixed?pid=a419b5e48&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p:sp>
        <p:nvSpPr>
          <p:cNvPr id="2" name="QC_5_BD.126_1#bed3cfe7d?pid=be7773f9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[四川广安2025开学考]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习近平总书记在《加强党对全面依法治国的领导</a:t>
            </a:r>
            <a:r>
              <a:rPr lang="en-US" altLang="zh-CN" sz="2000" b="0" i="0">
                <a:solidFill>
                  <a:srgbClr val="000000"/>
                </a:solidFill>
                <a:latin typeface="微软雅黑" pitchFamily="34" charset="0"/>
                <a:ea typeface="微软雅黑" pitchFamily="34" charset="-122"/>
                <a:cs typeface="微软雅黑" pitchFamily="34" charset="-120"/>
              </a:rPr>
              <a:t>》一文中就党领导全面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依法治国提出了十六字要求</a:t>
            </a:r>
            <a:r>
              <a:rPr lang="en-US" altLang="zh-CN" sz="2000" b="0" i="0" dirty="0">
                <a:solidFill>
                  <a:srgbClr val="000000"/>
                </a:solidFill>
                <a:latin typeface="微软雅黑" pitchFamily="34" charset="0"/>
                <a:ea typeface="微软雅黑" pitchFamily="34" charset="-122"/>
                <a:cs typeface="微软雅黑" pitchFamily="34" charset="-120"/>
              </a:rPr>
              <a:t>，即“领导立法、保证执法、支持司法、带头守法</a:t>
            </a:r>
            <a:r>
              <a:rPr lang="en-US" altLang="zh-CN" sz="2000" b="0" i="0">
                <a:solidFill>
                  <a:srgbClr val="000000"/>
                </a:solidFill>
                <a:latin typeface="微软雅黑" pitchFamily="34" charset="0"/>
                <a:ea typeface="微软雅黑" pitchFamily="34" charset="-122"/>
                <a:cs typeface="微软雅黑" pitchFamily="34" charset="-120"/>
              </a:rPr>
              <a:t>”。下列对此要求</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理解正确的是(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27_1#bed3cfe7d.bracket?pid=be7773f97&amp;color=0,0,0&amp;vpa=37&amp;vtp=1"/>
          <p:cNvSpPr/>
          <p:nvPr/>
        </p:nvSpPr>
        <p:spPr>
          <a:xfrm>
            <a:off x="2446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126_2#bed3cfe7d?pid=be7773f97&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①领导立法——党领导人民制定宪法和法律，领导人民实施宪法和法律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保证执法——党与执法机关以宪法和法律为行为准则，共同行使行政执法权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支持司法——党支持司法机关依法独立行使职权，健全司法权力的制度安排</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带头守法——党引导公民做尊法、学法、守法、用法的模范，增强法律意识</a:t>
            </a:r>
            <a:endParaRPr lang="en-US" altLang="zh-CN" sz="2000" dirty="0"/>
          </a:p>
        </p:txBody>
      </p:sp>
      <p:sp>
        <p:nvSpPr>
          <p:cNvPr id="5" name="QC_5_BD.126_3#bed3cfe7d.choices?pid=be7773f97&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name="Slide 107&amp;si=107">
    <p:spTree>
      <p:nvGrpSpPr>
        <p:cNvPr id="1" name=""/>
        <p:cNvGrpSpPr/>
        <p:nvPr/>
      </p:nvGrpSpPr>
      <p:grpSpPr>
        <a:xfrm>
          <a:off x="0" y="0"/>
          <a:ext cx="0" cy="0"/>
          <a:chOff x="0" y="0"/>
          <a:chExt cx="0" cy="0"/>
        </a:xfrm>
      </p:grpSpPr>
      <p:sp>
        <p:nvSpPr>
          <p:cNvPr id="2" name="QC_5_AS.128_1#bed3cfe7d?vop=1&amp;pid=be7773f97&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本题考查科学立法、公正司法。中国共产党是中国特色社会主义事业的领导核心</a:t>
            </a:r>
            <a:r>
              <a:rPr lang="en-US" altLang="zh-CN" sz="2000" b="0" i="0">
                <a:solidFill>
                  <a:srgbClr val="000000"/>
                </a:solidFill>
                <a:latin typeface="微软雅黑" pitchFamily="34" charset="0"/>
                <a:ea typeface="微软雅黑" pitchFamily="34" charset="-122"/>
                <a:cs typeface="微软雅黑" pitchFamily="34" charset="-120"/>
              </a:rPr>
              <a:t>，坚持党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对一切工作的领导</a:t>
            </a:r>
            <a:r>
              <a:rPr lang="en-US" altLang="zh-CN" sz="2000" b="0" i="0" dirty="0">
                <a:solidFill>
                  <a:srgbClr val="000000"/>
                </a:solidFill>
                <a:latin typeface="微软雅黑" pitchFamily="34" charset="0"/>
                <a:ea typeface="微软雅黑" pitchFamily="34" charset="-122"/>
                <a:cs typeface="微软雅黑" pitchFamily="34" charset="-120"/>
              </a:rPr>
              <a:t>，党的领导必须依靠社会主义法治</a:t>
            </a:r>
            <a:r>
              <a:rPr lang="en-US" altLang="zh-CN" sz="2000" b="0" i="0">
                <a:solidFill>
                  <a:srgbClr val="000000"/>
                </a:solidFill>
                <a:latin typeface="微软雅黑" pitchFamily="34" charset="0"/>
                <a:ea typeface="微软雅黑" pitchFamily="34" charset="-122"/>
                <a:cs typeface="微软雅黑" pitchFamily="34" charset="-120"/>
              </a:rPr>
              <a:t>。宪法和法律是党的主张和人民意志相统一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的体现</a:t>
            </a:r>
            <a:r>
              <a:rPr lang="en-US" altLang="zh-CN" sz="2000" b="0" i="0" dirty="0">
                <a:solidFill>
                  <a:srgbClr val="000000"/>
                </a:solidFill>
                <a:latin typeface="微软雅黑" pitchFamily="34" charset="0"/>
                <a:ea typeface="微软雅黑" pitchFamily="34" charset="-122"/>
                <a:cs typeface="微软雅黑" pitchFamily="34" charset="-120"/>
              </a:rPr>
              <a:t>，党领导人民制定宪法和法律，领导人民实施宪法和法律，①正确；</a:t>
            </a:r>
            <a:r>
              <a:rPr lang="en-US" altLang="zh-CN" sz="2000" b="0" i="0">
                <a:solidFill>
                  <a:srgbClr val="000000"/>
                </a:solidFill>
                <a:latin typeface="微软雅黑" pitchFamily="34" charset="0"/>
                <a:ea typeface="微软雅黑" pitchFamily="34" charset="-122"/>
                <a:cs typeface="微软雅黑" pitchFamily="34" charset="-120"/>
              </a:rPr>
              <a:t>中国共产党是执政党，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坚持依法执政</a:t>
            </a:r>
            <a:r>
              <a:rPr lang="en-US" altLang="zh-CN" sz="2000" b="0" i="0" dirty="0">
                <a:solidFill>
                  <a:srgbClr val="000000"/>
                </a:solidFill>
                <a:latin typeface="微软雅黑" pitchFamily="34" charset="0"/>
                <a:ea typeface="微软雅黑" pitchFamily="34" charset="-122"/>
                <a:cs typeface="微软雅黑" pitchFamily="34" charset="-120"/>
              </a:rPr>
              <a:t>，没有行政执法权，行政执法权属于政府，②错误；坚持依法治国，</a:t>
            </a:r>
            <a:r>
              <a:rPr lang="en-US" altLang="zh-CN" sz="2000" b="0" i="0">
                <a:solidFill>
                  <a:srgbClr val="000000"/>
                </a:solidFill>
                <a:latin typeface="微软雅黑" pitchFamily="34" charset="0"/>
                <a:ea typeface="微软雅黑" pitchFamily="34" charset="-122"/>
                <a:cs typeface="微软雅黑" pitchFamily="34" charset="-120"/>
              </a:rPr>
              <a:t>推进公正司法，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各级党组织和领导干部都要旗帜鲜明地支持司法机关依法独立行使职权，健全司法权力的制度安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排</a:t>
            </a:r>
            <a:r>
              <a:rPr lang="en-US" altLang="zh-CN" sz="2000" b="0" i="0" dirty="0">
                <a:solidFill>
                  <a:srgbClr val="000000"/>
                </a:solidFill>
                <a:latin typeface="微软雅黑" pitchFamily="34" charset="0"/>
                <a:ea typeface="微软雅黑" pitchFamily="34" charset="-122"/>
                <a:cs typeface="微软雅黑" pitchFamily="34" charset="-120"/>
              </a:rPr>
              <a:t>，③正确；带头守法意味着党引导党员干部做尊法、学法、守法、用法的模范，</a:t>
            </a:r>
            <a:r>
              <a:rPr lang="en-US" altLang="zh-CN" sz="2000" b="0" i="0">
                <a:solidFill>
                  <a:srgbClr val="000000"/>
                </a:solidFill>
                <a:latin typeface="微软雅黑" pitchFamily="34" charset="0"/>
                <a:ea typeface="微软雅黑" pitchFamily="34" charset="-122"/>
                <a:cs typeface="微软雅黑" pitchFamily="34" charset="-120"/>
              </a:rPr>
              <a:t>增强法律意识，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sp>
        <p:nvSpPr>
          <p:cNvPr id="2" name="QC_5_BD.129_1#b524ebf40?pid=be7773f9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[广东韶关2025高一期末]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2025年4月27日，</a:t>
            </a:r>
            <a:r>
              <a:rPr lang="en-US" altLang="zh-CN" sz="2000" b="0" i="0">
                <a:solidFill>
                  <a:srgbClr val="000000"/>
                </a:solidFill>
                <a:latin typeface="微软雅黑" pitchFamily="34" charset="0"/>
                <a:ea typeface="微软雅黑" pitchFamily="34" charset="-122"/>
                <a:cs typeface="微软雅黑" pitchFamily="34" charset="-120"/>
              </a:rPr>
              <a:t>生态环境法典草案提请全国人大常委会会议审议。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全国人大常委会法工委主任指出</a:t>
            </a:r>
            <a:r>
              <a:rPr lang="en-US" altLang="zh-CN" sz="2000" b="0" i="0" dirty="0">
                <a:solidFill>
                  <a:srgbClr val="000000"/>
                </a:solidFill>
                <a:latin typeface="微软雅黑" pitchFamily="34" charset="0"/>
                <a:ea typeface="微软雅黑" pitchFamily="34" charset="-122"/>
                <a:cs typeface="微软雅黑" pitchFamily="34" charset="-120"/>
              </a:rPr>
              <a:t>：通过对现行生态环境法律制度规范进行系统整合、</a:t>
            </a:r>
            <a:r>
              <a:rPr lang="en-US" altLang="zh-CN" sz="2000" b="0" i="0">
                <a:solidFill>
                  <a:srgbClr val="000000"/>
                </a:solidFill>
                <a:latin typeface="微软雅黑" pitchFamily="34" charset="0"/>
                <a:ea typeface="微软雅黑" pitchFamily="34" charset="-122"/>
                <a:cs typeface="微软雅黑" pitchFamily="34" charset="-120"/>
              </a:rPr>
              <a:t>编订纂修、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集成升华</a:t>
            </a:r>
            <a:r>
              <a:rPr lang="en-US" altLang="zh-CN" sz="2000" b="0" i="0" dirty="0">
                <a:solidFill>
                  <a:srgbClr val="000000"/>
                </a:solidFill>
                <a:latin typeface="微软雅黑" pitchFamily="34" charset="0"/>
                <a:ea typeface="微软雅黑" pitchFamily="34" charset="-122"/>
                <a:cs typeface="微软雅黑" pitchFamily="34" charset="-120"/>
              </a:rPr>
              <a:t>，编纂一部以习近平生态文明思想为引领，具有中国特色、体现时代特点</a:t>
            </a:r>
            <a:r>
              <a:rPr lang="en-US" altLang="zh-CN" sz="2000" b="0" i="0">
                <a:solidFill>
                  <a:srgbClr val="000000"/>
                </a:solidFill>
                <a:latin typeface="微软雅黑" pitchFamily="34" charset="0"/>
                <a:ea typeface="微软雅黑" pitchFamily="34" charset="-122"/>
                <a:cs typeface="微软雅黑" pitchFamily="34" charset="-120"/>
              </a:rPr>
              <a:t>、反映人民意</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愿</a:t>
            </a:r>
            <a:r>
              <a:rPr lang="en-US" altLang="zh-CN" sz="2000" b="0" i="0" dirty="0">
                <a:solidFill>
                  <a:srgbClr val="000000"/>
                </a:solidFill>
                <a:latin typeface="微软雅黑" pitchFamily="34" charset="0"/>
                <a:ea typeface="微软雅黑" pitchFamily="34" charset="-122"/>
                <a:cs typeface="微软雅黑" pitchFamily="34" charset="-120"/>
              </a:rPr>
              <a:t>、系统规范协调的生态环境法典，是一项立法系统工程。</a:t>
            </a:r>
            <a:r>
              <a:rPr lang="en-US" altLang="zh-CN" sz="2000" b="0" i="0">
                <a:solidFill>
                  <a:srgbClr val="000000"/>
                </a:solidFill>
                <a:latin typeface="微软雅黑" pitchFamily="34" charset="0"/>
                <a:ea typeface="微软雅黑" pitchFamily="34" charset="-122"/>
                <a:cs typeface="微软雅黑" pitchFamily="34" charset="-120"/>
              </a:rPr>
              <a:t>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30_1#b524ebf40.bracket?pid=be7773f97&amp;color=0,0,0&amp;vpa=38&amp;vtp=1"/>
          <p:cNvSpPr/>
          <p:nvPr/>
        </p:nvSpPr>
        <p:spPr>
          <a:xfrm>
            <a:off x="8288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29_2#b524ebf40?pid=be7773f97&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法工委是全国人民代表大会的常设机构</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②实现良法善治需要坚持科学、民主立法</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完善法律实施机制，可增强法律系统性</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④法典编纂立足于时代，回答了时代之问</a:t>
            </a:r>
            <a:endParaRPr lang="en-US" altLang="zh-CN" sz="2000" dirty="0"/>
          </a:p>
        </p:txBody>
      </p:sp>
      <p:sp>
        <p:nvSpPr>
          <p:cNvPr id="5" name="QC_5_BD.129_3#b524ebf40.choices?pid=be7773f97&amp;color=0,0,0&amp;vtp=1&amp;bbb=1"/>
          <p:cNvSpPr/>
          <p:nvPr/>
        </p:nvSpPr>
        <p:spPr>
          <a:xfrm>
            <a:off x="722376" y="4760274"/>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4.xml><?xml version="1.0" encoding="utf-8"?>
<p:sld xmlns:a="http://schemas.openxmlformats.org/drawingml/2006/main" xmlns:r="http://schemas.openxmlformats.org/officeDocument/2006/relationships" xmlns:p="http://schemas.openxmlformats.org/presentationml/2006/main">
  <p:cSld name="Slide 109&amp;si=109">
    <p:spTree>
      <p:nvGrpSpPr>
        <p:cNvPr id="1" name=""/>
        <p:cNvGrpSpPr/>
        <p:nvPr/>
      </p:nvGrpSpPr>
      <p:grpSpPr>
        <a:xfrm>
          <a:off x="0" y="0"/>
          <a:ext cx="0" cy="0"/>
          <a:chOff x="0" y="0"/>
          <a:chExt cx="0" cy="0"/>
        </a:xfrm>
      </p:grpSpPr>
      <p:sp>
        <p:nvSpPr>
          <p:cNvPr id="2" name="QC_5_AS.131_1#b524ebf40?vop=1&amp;pid=be7773f9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本题考查推进科学立法。生态环境法典以习近平生态文明思想为引领，具有中国特色</a:t>
            </a:r>
            <a:r>
              <a:rPr lang="en-US" altLang="zh-CN" sz="2000" b="0" i="0">
                <a:solidFill>
                  <a:srgbClr val="000000"/>
                </a:solidFill>
                <a:latin typeface="微软雅黑" pitchFamily="34" charset="0"/>
                <a:ea typeface="微软雅黑" pitchFamily="34" charset="-122"/>
                <a:cs typeface="微软雅黑" pitchFamily="34" charset="-120"/>
              </a:rPr>
              <a:t>、体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现时代特点</a:t>
            </a:r>
            <a:r>
              <a:rPr lang="en-US" altLang="zh-CN" sz="2000" b="0" i="0" dirty="0">
                <a:solidFill>
                  <a:srgbClr val="000000"/>
                </a:solidFill>
                <a:latin typeface="微软雅黑" pitchFamily="34" charset="0"/>
                <a:ea typeface="微软雅黑" pitchFamily="34" charset="-122"/>
                <a:cs typeface="微软雅黑" pitchFamily="34" charset="-120"/>
              </a:rPr>
              <a:t>、反映人民意愿、系统规范协调，表明法典编纂立足于时代，回答了时代之问</a:t>
            </a:r>
            <a:r>
              <a:rPr lang="en-US" altLang="zh-CN" sz="2000" b="0" i="0">
                <a:solidFill>
                  <a:srgbClr val="000000"/>
                </a:solidFill>
                <a:latin typeface="微软雅黑" pitchFamily="34" charset="0"/>
                <a:ea typeface="微软雅黑" pitchFamily="34" charset="-122"/>
                <a:cs typeface="微软雅黑" pitchFamily="34" charset="-120"/>
              </a:rPr>
              <a:t>，实现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良法善治需要坚持科学</a:t>
            </a:r>
            <a:r>
              <a:rPr lang="en-US" altLang="zh-CN" sz="2000" b="0" i="0" dirty="0">
                <a:solidFill>
                  <a:srgbClr val="000000"/>
                </a:solidFill>
                <a:latin typeface="微软雅黑" pitchFamily="34" charset="0"/>
                <a:ea typeface="微软雅黑" pitchFamily="34" charset="-122"/>
                <a:cs typeface="微软雅黑" pitchFamily="34" charset="-120"/>
              </a:rPr>
              <a:t>、民主立法，②④正确；</a:t>
            </a:r>
            <a:r>
              <a:rPr lang="en-US" altLang="zh-CN" sz="2000" b="0" i="0">
                <a:solidFill>
                  <a:srgbClr val="000000"/>
                </a:solidFill>
                <a:latin typeface="微软雅黑" pitchFamily="34" charset="0"/>
                <a:ea typeface="微软雅黑" pitchFamily="34" charset="-122"/>
                <a:cs typeface="微软雅黑" pitchFamily="34" charset="-120"/>
              </a:rPr>
              <a:t>全国人大常委会是全国人民代表大会的常设机构，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全国人大常委会法工委是全国人大常委会的立法工作机构</a:t>
            </a:r>
            <a:r>
              <a:rPr lang="en-US" altLang="zh-CN" sz="2000" b="0" i="0" dirty="0">
                <a:solidFill>
                  <a:srgbClr val="000000"/>
                </a:solidFill>
                <a:latin typeface="微软雅黑" pitchFamily="34" charset="0"/>
                <a:ea typeface="微软雅黑" pitchFamily="34" charset="-122"/>
                <a:cs typeface="微软雅黑" pitchFamily="34" charset="-120"/>
              </a:rPr>
              <a:t>，①排除；</a:t>
            </a:r>
            <a:r>
              <a:rPr lang="en-US" altLang="zh-CN" sz="2000" b="0" i="0">
                <a:solidFill>
                  <a:srgbClr val="000000"/>
                </a:solidFill>
                <a:latin typeface="微软雅黑" pitchFamily="34" charset="0"/>
                <a:ea typeface="微软雅黑" pitchFamily="34" charset="-122"/>
                <a:cs typeface="微软雅黑" pitchFamily="34" charset="-120"/>
              </a:rPr>
              <a:t>题干中未涉及法律实施机制，</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而是专注于立法层面的法典编纂</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5.xml><?xml version="1.0" encoding="utf-8"?>
<p:sld xmlns:a="http://schemas.openxmlformats.org/drawingml/2006/main" xmlns:r="http://schemas.openxmlformats.org/officeDocument/2006/relationships" xmlns:p="http://schemas.openxmlformats.org/presentationml/2006/main">
  <p:cSld name="Slide 110&amp;si=110">
    <p:spTree>
      <p:nvGrpSpPr>
        <p:cNvPr id="1" name=""/>
        <p:cNvGrpSpPr/>
        <p:nvPr/>
      </p:nvGrpSpPr>
      <p:grpSpPr>
        <a:xfrm>
          <a:off x="0" y="0"/>
          <a:ext cx="0" cy="0"/>
          <a:chOff x="0" y="0"/>
          <a:chExt cx="0" cy="0"/>
        </a:xfrm>
      </p:grpSpPr>
      <p:sp>
        <p:nvSpPr>
          <p:cNvPr id="2" name="QC_5_BD.132_1#f23b2803b?pid=be7773f97&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[河南驻马店2024高一期末]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“您的小型汽车在新华路未按规定停放，已被记录，</a:t>
            </a:r>
            <a:r>
              <a:rPr lang="en-US" altLang="zh-CN" sz="2000" b="0" i="0">
                <a:solidFill>
                  <a:srgbClr val="000000"/>
                </a:solidFill>
                <a:latin typeface="微软雅黑" pitchFamily="34" charset="0"/>
                <a:ea typeface="微软雅黑" pitchFamily="34" charset="-122"/>
                <a:cs typeface="微软雅黑" pitchFamily="34" charset="-120"/>
              </a:rPr>
              <a:t>请立即驶离。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未驶离的</a:t>
            </a:r>
            <a:r>
              <a:rPr lang="en-US" altLang="zh-CN" sz="2000" b="0" i="0" dirty="0">
                <a:solidFill>
                  <a:srgbClr val="000000"/>
                </a:solidFill>
                <a:latin typeface="微软雅黑" pitchFamily="34" charset="0"/>
                <a:ea typeface="微软雅黑" pitchFamily="34" charset="-122"/>
                <a:cs typeface="微软雅黑" pitchFamily="34" charset="-120"/>
              </a:rPr>
              <a:t>，将依法予以处罚并拖移车辆，谢谢配合。”为改进查处违法停车执法工作</a:t>
            </a:r>
            <a:r>
              <a:rPr lang="en-US" altLang="zh-CN" sz="2000" b="0" i="0">
                <a:solidFill>
                  <a:srgbClr val="000000"/>
                </a:solidFill>
                <a:latin typeface="微软雅黑" pitchFamily="34" charset="0"/>
                <a:ea typeface="微软雅黑" pitchFamily="34" charset="-122"/>
                <a:cs typeface="微软雅黑" pitchFamily="34" charset="-120"/>
              </a:rPr>
              <a:t>，石家庄市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交通管理局引入科技手段</a:t>
            </a:r>
            <a:r>
              <a:rPr lang="en-US" altLang="zh-CN" sz="2000" b="0" i="0" dirty="0">
                <a:solidFill>
                  <a:srgbClr val="000000"/>
                </a:solidFill>
                <a:latin typeface="微软雅黑" pitchFamily="34" charset="0"/>
                <a:ea typeface="微软雅黑" pitchFamily="34" charset="-122"/>
                <a:cs typeface="微软雅黑" pitchFamily="34" charset="-120"/>
              </a:rPr>
              <a:t>，通过搭载先进AI技术与高清摄像头智能执法取证设备</a:t>
            </a:r>
            <a:r>
              <a:rPr lang="en-US" altLang="zh-CN" sz="2000" b="0" i="0">
                <a:solidFill>
                  <a:srgbClr val="000000"/>
                </a:solidFill>
                <a:latin typeface="微软雅黑" pitchFamily="34" charset="0"/>
                <a:ea typeface="微软雅黑" pitchFamily="34" charset="-122"/>
                <a:cs typeface="微软雅黑" pitchFamily="34" charset="-120"/>
              </a:rPr>
              <a:t>，将执勤警力动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态抓拍和</a:t>
            </a:r>
            <a:r>
              <a:rPr lang="en-US" altLang="zh-CN" sz="2000" b="0" i="0" dirty="0">
                <a:solidFill>
                  <a:srgbClr val="000000"/>
                </a:solidFill>
                <a:latin typeface="微软雅黑" pitchFamily="34" charset="0"/>
                <a:ea typeface="微软雅黑" pitchFamily="34" charset="-122"/>
                <a:cs typeface="微软雅黑" pitchFamily="34" charset="-120"/>
              </a:rPr>
              <a:t>“电子警察”全时抓拍相结合，变“即拍即罚”为“先劝后罚</a:t>
            </a:r>
            <a:r>
              <a:rPr lang="en-US" altLang="zh-CN" sz="2000" b="0" i="0">
                <a:solidFill>
                  <a:srgbClr val="000000"/>
                </a:solidFill>
                <a:latin typeface="微软雅黑" pitchFamily="34" charset="0"/>
                <a:ea typeface="微软雅黑" pitchFamily="34" charset="-122"/>
                <a:cs typeface="微软雅黑" pitchFamily="34" charset="-120"/>
              </a:rPr>
              <a:t>”，柔性管理举措获市民</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点赞</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该交通管理局的做法(</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33_1#f23b2803b.bracket?pid=be7773f97&amp;color=0,0,0&amp;vpa=39&amp;vtp=1"/>
          <p:cNvSpPr/>
          <p:nvPr/>
        </p:nvSpPr>
        <p:spPr>
          <a:xfrm>
            <a:off x="3970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32_2#f23b2803b?pid=be7773f97&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①创新执法方式，多措并举，织密道路交通安全监管基层网</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采取交通违规免责的柔性执法措施，恰当行使自由裁量权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坚持民意导向、人性化执法，增强了法治权威和法治信仰</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坚持政务公开，宽严相济，推动法治政府和服务型政府融合</a:t>
            </a:r>
            <a:endParaRPr lang="en-US" altLang="zh-CN" sz="2000" dirty="0"/>
          </a:p>
        </p:txBody>
      </p:sp>
      <p:sp>
        <p:nvSpPr>
          <p:cNvPr id="5" name="QC_5_BD.132_3#f23b2803b.choices?pid=be7773f97&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name="Slide 111&amp;si=111">
    <p:spTree>
      <p:nvGrpSpPr>
        <p:cNvPr id="1" name=""/>
        <p:cNvGrpSpPr/>
        <p:nvPr/>
      </p:nvGrpSpPr>
      <p:grpSpPr>
        <a:xfrm>
          <a:off x="0" y="0"/>
          <a:ext cx="0" cy="0"/>
          <a:chOff x="0" y="0"/>
          <a:chExt cx="0" cy="0"/>
        </a:xfrm>
      </p:grpSpPr>
      <p:sp>
        <p:nvSpPr>
          <p:cNvPr id="2" name="QC_5_AS.134_1#f23b2803b?vop=1&amp;pid=be7773f9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本题考查严格执法。石家庄市交通管理局引入科技手段，变“即拍即罚”为“先劝后罚</a:t>
            </a:r>
            <a:r>
              <a:rPr lang="en-US" altLang="zh-CN" sz="2000" b="0" i="0" spc="-50">
                <a:solidFill>
                  <a:srgbClr val="000000"/>
                </a:solidFill>
                <a:latin typeface="微软雅黑" pitchFamily="34" charset="0"/>
                <a:ea typeface="微软雅黑" pitchFamily="34" charset="-122"/>
                <a:cs typeface="微软雅黑" pitchFamily="34" charset="-120"/>
              </a:rPr>
              <a:t>”,柔</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性管理举措获市民点赞</a:t>
            </a:r>
            <a:r>
              <a:rPr lang="en-US" altLang="zh-CN" sz="2000" b="0" i="0" spc="-50" dirty="0">
                <a:solidFill>
                  <a:srgbClr val="000000"/>
                </a:solidFill>
                <a:latin typeface="微软雅黑" pitchFamily="34" charset="0"/>
                <a:ea typeface="微软雅黑" pitchFamily="34" charset="-122"/>
                <a:cs typeface="微软雅黑" pitchFamily="34" charset="-120"/>
              </a:rPr>
              <a:t>，这体现了该交通管理局创新执法方式，多措并举</a:t>
            </a:r>
            <a:r>
              <a:rPr lang="en-US" altLang="zh-CN" sz="2000" b="0" i="0" spc="-50">
                <a:solidFill>
                  <a:srgbClr val="000000"/>
                </a:solidFill>
                <a:latin typeface="微软雅黑" pitchFamily="34" charset="0"/>
                <a:ea typeface="微软雅黑" pitchFamily="34" charset="-122"/>
                <a:cs typeface="微软雅黑" pitchFamily="34" charset="-120"/>
              </a:rPr>
              <a:t>，织密道路交通安全监管</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基层网</a:t>
            </a:r>
            <a:r>
              <a:rPr lang="en-US" altLang="zh-CN" sz="2000" b="0" i="0" spc="-50" dirty="0">
                <a:solidFill>
                  <a:srgbClr val="000000"/>
                </a:solidFill>
                <a:latin typeface="微软雅黑" pitchFamily="34" charset="0"/>
                <a:ea typeface="微软雅黑" pitchFamily="34" charset="-122"/>
                <a:cs typeface="微软雅黑" pitchFamily="34" charset="-120"/>
              </a:rPr>
              <a:t>，坚持民意导向、人性化执法，增强了法治权威和法治信仰，①③正确</a:t>
            </a:r>
            <a:r>
              <a:rPr lang="en-US" altLang="zh-CN" sz="2000" b="0" i="0" spc="-50">
                <a:solidFill>
                  <a:srgbClr val="000000"/>
                </a:solidFill>
                <a:latin typeface="微软雅黑" pitchFamily="34" charset="0"/>
                <a:ea typeface="微软雅黑" pitchFamily="34" charset="-122"/>
                <a:cs typeface="微软雅黑" pitchFamily="34" charset="-120"/>
              </a:rPr>
              <a:t>；材料体现的是变</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微软雅黑" pitchFamily="34" charset="-122"/>
                <a:cs typeface="微软雅黑" pitchFamily="34" charset="-120"/>
              </a:rPr>
              <a:t>即拍即罚”为“先劝后罚”,而不是交通违规免责，②排除；材料不涉及政务公开问题，④排除。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7.xml><?xml version="1.0" encoding="utf-8"?>
<p:sld xmlns:a="http://schemas.openxmlformats.org/drawingml/2006/main" xmlns:r="http://schemas.openxmlformats.org/officeDocument/2006/relationships" xmlns:p="http://schemas.openxmlformats.org/presentationml/2006/main">
  <p:cSld name="Slide 112&amp;si=112">
    <p:spTree>
      <p:nvGrpSpPr>
        <p:cNvPr id="1" name=""/>
        <p:cNvGrpSpPr/>
        <p:nvPr/>
      </p:nvGrpSpPr>
      <p:grpSpPr>
        <a:xfrm>
          <a:off x="0" y="0"/>
          <a:ext cx="0" cy="0"/>
          <a:chOff x="0" y="0"/>
          <a:chExt cx="0" cy="0"/>
        </a:xfrm>
      </p:grpSpPr>
      <p:sp>
        <p:nvSpPr>
          <p:cNvPr id="2" name="QC_5_BD.135_1#71624d04d?pid=be7773f97&amp;color=0,0,0&amp;vtp=1&amp;bt=1&amp;bbb=1&amp;hb=1"/>
          <p:cNvSpPr/>
          <p:nvPr/>
        </p:nvSpPr>
        <p:spPr>
          <a:xfrm>
            <a:off x="722376" y="972000"/>
            <a:ext cx="10753344" cy="1519428"/>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[江苏淮安马坝高级中学2025高一月考]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某地探索城市小区行政执法服务一体化改革</a:t>
            </a:r>
            <a:r>
              <a:rPr lang="en-US" altLang="zh-CN" sz="2000" b="0" i="0">
                <a:solidFill>
                  <a:srgbClr val="000000"/>
                </a:solidFill>
                <a:latin typeface="微软雅黑" pitchFamily="34" charset="0"/>
                <a:ea typeface="微软雅黑" pitchFamily="34" charset="-122"/>
                <a:cs typeface="微软雅黑" pitchFamily="34" charset="-120"/>
              </a:rPr>
              <a:t>，取得了显</a:t>
            </a:r>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著成效</a:t>
            </a:r>
            <a:r>
              <a:rPr lang="en-US" altLang="zh-CN" sz="2000" b="0" i="0" dirty="0">
                <a:solidFill>
                  <a:srgbClr val="000000"/>
                </a:solidFill>
                <a:latin typeface="微软雅黑" pitchFamily="34" charset="0"/>
                <a:ea typeface="微软雅黑" pitchFamily="34" charset="-122"/>
                <a:cs typeface="微软雅黑" pitchFamily="34" charset="-120"/>
              </a:rPr>
              <a:t>。其成功的密码在于司法局给小区开出的“三张清单</a:t>
            </a:r>
            <a:r>
              <a:rPr lang="en-US" altLang="zh-CN" sz="2000" b="0" i="0">
                <a:solidFill>
                  <a:srgbClr val="000000"/>
                </a:solidFill>
                <a:latin typeface="微软雅黑" pitchFamily="34" charset="0"/>
                <a:ea typeface="微软雅黑" pitchFamily="34" charset="-122"/>
                <a:cs typeface="微软雅黑" pitchFamily="34" charset="-120"/>
              </a:rPr>
              <a:t>”和在街道综合行政执法大队统筹下</a:t>
            </a:r>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汇集各方力量形成的小区</a:t>
            </a:r>
            <a:r>
              <a:rPr lang="en-US" altLang="zh-CN" sz="2000" b="0" i="0" dirty="0">
                <a:solidFill>
                  <a:srgbClr val="000000"/>
                </a:solidFill>
                <a:latin typeface="微软雅黑" pitchFamily="34" charset="0"/>
                <a:ea typeface="微软雅黑" pitchFamily="34" charset="-122"/>
                <a:cs typeface="微软雅黑" pitchFamily="34" charset="-120"/>
              </a:rPr>
              <a:t>“一支队伍管执法”的建设，打通了基层执法服务“最后一公里</a:t>
            </a:r>
            <a:r>
              <a:rPr lang="en-US" altLang="zh-CN" sz="2000" b="0" i="0">
                <a:solidFill>
                  <a:srgbClr val="000000"/>
                </a:solidFill>
                <a:latin typeface="微软雅黑" pitchFamily="34" charset="0"/>
                <a:ea typeface="微软雅黑" pitchFamily="34" charset="-122"/>
                <a:cs typeface="微软雅黑" pitchFamily="34" charset="-120"/>
              </a:rPr>
              <a:t>”。对</a:t>
            </a:r>
          </a:p>
          <a:p>
            <a:pPr latinLnBrk="1">
              <a:lnSpc>
                <a:spcPts val="2900"/>
              </a:lnSpc>
            </a:pPr>
            <a:r>
              <a:rPr lang="en-US" altLang="zh-CN" sz="2000" b="0" i="0">
                <a:solidFill>
                  <a:srgbClr val="000000"/>
                </a:solidFill>
                <a:latin typeface="微软雅黑" pitchFamily="34" charset="0"/>
                <a:ea typeface="微软雅黑" pitchFamily="34" charset="-122"/>
                <a:cs typeface="微软雅黑" pitchFamily="34" charset="-120"/>
              </a:rPr>
              <a:t>此</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下列理解正确的是(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113" name="QC_5_BD.135_2#71624d04d?colgroup=12,27&amp;pid=be7773f97&amp;color=0,0,0&amp;vtp=1&amp;bbb=1&amp;hb=1"/>
          <p:cNvGraphicFramePr>
            <a:graphicFrameLocks noGrp="1"/>
          </p:cNvGraphicFramePr>
          <p:nvPr>
            <p:extLst>
              <p:ext uri="{D42A27DB-BD31-4B8C-83A1-F6EECF244321}">
                <p14:modId xmlns:p14="http://schemas.microsoft.com/office/powerpoint/2010/main" val="1563777614"/>
              </p:ext>
            </p:extLst>
          </p:nvPr>
        </p:nvGraphicFramePr>
        <p:xfrm>
          <a:off x="722376" y="2605727"/>
          <a:ext cx="10735056" cy="1622679"/>
        </p:xfrm>
        <a:graphic>
          <a:graphicData uri="http://schemas.openxmlformats.org/drawingml/2006/table">
            <a:tbl>
              <a:tblPr/>
              <a:tblGrid>
                <a:gridCol w="3429000">
                  <a:extLst>
                    <a:ext uri="{9D8B030D-6E8A-4147-A177-3AD203B41FA5}">
                      <a16:colId xmlns:a16="http://schemas.microsoft.com/office/drawing/2014/main" val="20000"/>
                    </a:ext>
                  </a:extLst>
                </a:gridCol>
                <a:gridCol w="7306056">
                  <a:extLst>
                    <a:ext uri="{9D8B030D-6E8A-4147-A177-3AD203B41FA5}">
                      <a16:colId xmlns:a16="http://schemas.microsoft.com/office/drawing/2014/main" val="20001"/>
                    </a:ext>
                  </a:extLst>
                </a:gridCol>
              </a:tblGrid>
              <a:tr h="411988">
                <a:tc>
                  <a:txBody>
                    <a:bodyPr/>
                    <a:lstStyle/>
                    <a:p>
                      <a:pPr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三张清单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一支队伍管执法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10691">
                <a:tc>
                  <a:txBody>
                    <a:bodyPr/>
                    <a:lstStyle/>
                    <a:p>
                      <a:pPr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◆违法行为清单</a:t>
                      </a:r>
                      <a:endParaRPr lang="en-US" altLang="zh-CN" sz="1200" dirty="0"/>
                    </a:p>
                    <a:p>
                      <a:pPr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执法清单</a:t>
                      </a:r>
                      <a:endParaRPr lang="en-US" altLang="zh-CN" sz="1200" dirty="0"/>
                    </a:p>
                    <a:p>
                      <a:pPr algn="l" latinLnBrk="1" hangingPunct="0">
                        <a:lnSpc>
                          <a:spcPts val="29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执法负面清单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汇集物业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业委会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机关</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党员</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网格员等力量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利用数字化平</a:t>
                      </a:r>
                    </a:p>
                    <a:p>
                      <a:pPr marL="0" lvl="0" indent="0" algn="l" latinLnBrk="1" hangingPunct="0">
                        <a:lnSpc>
                          <a:spcPts val="2900"/>
                        </a:lnSpc>
                      </a:pPr>
                      <a:r>
                        <a:rPr lang="en-US" altLang="zh-CN" sz="2000" b="0" i="0">
                          <a:solidFill>
                            <a:srgbClr val="000000"/>
                          </a:solidFill>
                          <a:latin typeface="微软雅黑" pitchFamily="34" charset="0"/>
                          <a:ea typeface="微软雅黑" pitchFamily="34" charset="-122"/>
                          <a:cs typeface="微软雅黑" pitchFamily="34" charset="-120"/>
                        </a:rPr>
                        <a:t>台让执法情况全流程在线实现协助执法的闭环管理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C_5_AN.136_1#71624d04d.bracket?pid=be7773f97&amp;color=0,0,0&amp;vpa=40&amp;vtp=1"/>
          <p:cNvSpPr/>
          <p:nvPr/>
        </p:nvSpPr>
        <p:spPr>
          <a:xfrm>
            <a:off x="3462401" y="2141289"/>
            <a:ext cx="355600" cy="341884"/>
          </a:xfrm>
          <a:prstGeom prst="rect">
            <a:avLst/>
          </a:prstGeom>
          <a:noFill/>
          <a:ln/>
        </p:spPr>
        <p:txBody>
          <a:bodyPr wrap="none" lIns="0" tIns="0" rIns="0" bIns="0" rtlCol="0" anchor="t"/>
          <a:lstStyle/>
          <a:p>
            <a:pPr algn="ctr" latinLnBrk="1">
              <a:lnSpc>
                <a:spcPts val="29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5_BD.135_3#71624d04d?pid=be7773f97&amp;color=0,0,0&amp;vtp=1&amp;bbb=1"/>
          <p:cNvSpPr/>
          <p:nvPr/>
        </p:nvSpPr>
        <p:spPr>
          <a:xfrm>
            <a:off x="722376" y="4358327"/>
            <a:ext cx="10753344" cy="1522984"/>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①执法清单甄别小区违法行为，实现了管理的民主化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执法负面清单规范执法行为，有利于明确执法边界</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通过执法闭环管理，将居民需求与社会资源相连接</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29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“一支队伍”依托资源整合和技术赋能促进执法为民</a:t>
            </a:r>
            <a:endParaRPr lang="en-US" altLang="zh-CN" sz="2000" dirty="0"/>
          </a:p>
        </p:txBody>
      </p:sp>
      <p:sp>
        <p:nvSpPr>
          <p:cNvPr id="6" name="QC_5_BD.135_4#71624d04d.choices?pid=be7773f97&amp;color=0,0,0&amp;vtp=1&amp;bbb=1"/>
          <p:cNvSpPr/>
          <p:nvPr/>
        </p:nvSpPr>
        <p:spPr>
          <a:xfrm>
            <a:off x="722376" y="5916236"/>
            <a:ext cx="10753344" cy="347853"/>
          </a:xfrm>
          <a:prstGeom prst="rect">
            <a:avLst/>
          </a:prstGeom>
          <a:noFill/>
          <a:ln/>
        </p:spPr>
        <p:txBody>
          <a:bodyPr wrap="none" lIns="0" tIns="0" rIns="0" bIns="0" rtlCol="0" anchor="t"/>
          <a:lstStyle/>
          <a:p>
            <a:pPr latinLnBrk="1">
              <a:lnSpc>
                <a:spcPts val="30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18.xml><?xml version="1.0" encoding="utf-8"?>
<p:sld xmlns:a="http://schemas.openxmlformats.org/drawingml/2006/main" xmlns:r="http://schemas.openxmlformats.org/officeDocument/2006/relationships" xmlns:p="http://schemas.openxmlformats.org/presentationml/2006/main">
  <p:cSld name="Slide 113&amp;si=113">
    <p:spTree>
      <p:nvGrpSpPr>
        <p:cNvPr id="1" name=""/>
        <p:cNvGrpSpPr/>
        <p:nvPr/>
      </p:nvGrpSpPr>
      <p:grpSpPr>
        <a:xfrm>
          <a:off x="0" y="0"/>
          <a:ext cx="0" cy="0"/>
          <a:chOff x="0" y="0"/>
          <a:chExt cx="0" cy="0"/>
        </a:xfrm>
      </p:grpSpPr>
      <p:sp>
        <p:nvSpPr>
          <p:cNvPr id="2" name="QC_5_AS.137_1#71624d04d?vop=1&amp;pid=be7773f9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本题考查推进严格执法。执法负面清单可以明确行政执法行为的禁止性边界</a:t>
            </a:r>
            <a:r>
              <a:rPr lang="en-US" altLang="zh-CN" sz="2000" b="0" i="0">
                <a:solidFill>
                  <a:srgbClr val="000000"/>
                </a:solidFill>
                <a:latin typeface="微软雅黑" pitchFamily="34" charset="0"/>
                <a:ea typeface="微软雅黑" pitchFamily="34" charset="-122"/>
                <a:cs typeface="微软雅黑" pitchFamily="34" charset="-120"/>
              </a:rPr>
              <a:t>，有利于规范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执法行为</a:t>
            </a:r>
            <a:r>
              <a:rPr lang="en-US" altLang="zh-CN" sz="2000" b="0" i="0" dirty="0">
                <a:solidFill>
                  <a:srgbClr val="000000"/>
                </a:solidFill>
                <a:latin typeface="微软雅黑" pitchFamily="34" charset="0"/>
                <a:ea typeface="微软雅黑" pitchFamily="34" charset="-122"/>
                <a:cs typeface="微软雅黑" pitchFamily="34" charset="-120"/>
              </a:rPr>
              <a:t>，②正确；“一支队伍管执法”依托数字化平台及各方资源整合来提升执法效能</a:t>
            </a:r>
            <a:r>
              <a:rPr lang="en-US" altLang="zh-CN" sz="2000" b="0" i="0">
                <a:solidFill>
                  <a:srgbClr val="000000"/>
                </a:solidFill>
                <a:latin typeface="微软雅黑" pitchFamily="34" charset="0"/>
                <a:ea typeface="微软雅黑" pitchFamily="34" charset="-122"/>
                <a:cs typeface="微软雅黑" pitchFamily="34" charset="-120"/>
              </a:rPr>
              <a:t>、方便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群众</a:t>
            </a:r>
            <a:r>
              <a:rPr lang="en-US" altLang="zh-CN" sz="2000" b="0" i="0" dirty="0">
                <a:solidFill>
                  <a:srgbClr val="000000"/>
                </a:solidFill>
                <a:latin typeface="微软雅黑" pitchFamily="34" charset="0"/>
                <a:ea typeface="微软雅黑" pitchFamily="34" charset="-122"/>
                <a:cs typeface="微软雅黑" pitchFamily="34" charset="-120"/>
              </a:rPr>
              <a:t>，体现了执法为民，④正确；执法清单的主要作用是明确执法的范围和内容</a:t>
            </a:r>
            <a:r>
              <a:rPr lang="en-US" altLang="zh-CN" sz="2000" b="0" i="0">
                <a:solidFill>
                  <a:srgbClr val="000000"/>
                </a:solidFill>
                <a:latin typeface="微软雅黑" pitchFamily="34" charset="0"/>
                <a:ea typeface="微软雅黑" pitchFamily="34" charset="-122"/>
                <a:cs typeface="微软雅黑" pitchFamily="34" charset="-120"/>
              </a:rPr>
              <a:t>，而不是实现管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理的民主化</a:t>
            </a:r>
            <a:r>
              <a:rPr lang="en-US" altLang="zh-CN" sz="2000" b="0" i="0" dirty="0">
                <a:solidFill>
                  <a:srgbClr val="000000"/>
                </a:solidFill>
                <a:latin typeface="微软雅黑" pitchFamily="34" charset="0"/>
                <a:ea typeface="微软雅黑" pitchFamily="34" charset="-122"/>
                <a:cs typeface="微软雅黑" pitchFamily="34" charset="-120"/>
              </a:rPr>
              <a:t>，①排除；执法闭环管理主要是为了提高执法效率和质量</a:t>
            </a:r>
            <a:r>
              <a:rPr lang="en-US" altLang="zh-CN" sz="2000" b="0" i="0">
                <a:solidFill>
                  <a:srgbClr val="000000"/>
                </a:solidFill>
                <a:latin typeface="微软雅黑" pitchFamily="34" charset="0"/>
                <a:ea typeface="微软雅黑" pitchFamily="34" charset="-122"/>
                <a:cs typeface="微软雅黑" pitchFamily="34" charset="-120"/>
              </a:rPr>
              <a:t>，而不是连接居民需求与社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会资源</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9.xml><?xml version="1.0" encoding="utf-8"?>
<p:sld xmlns:a="http://schemas.openxmlformats.org/drawingml/2006/main" xmlns:r="http://schemas.openxmlformats.org/officeDocument/2006/relationships" xmlns:p="http://schemas.openxmlformats.org/presentationml/2006/main">
  <p:cSld name="Slide 114&amp;si=114">
    <p:spTree>
      <p:nvGrpSpPr>
        <p:cNvPr id="1" name=""/>
        <p:cNvGrpSpPr/>
        <p:nvPr/>
      </p:nvGrpSpPr>
      <p:grpSpPr>
        <a:xfrm>
          <a:off x="0" y="0"/>
          <a:ext cx="0" cy="0"/>
          <a:chOff x="0" y="0"/>
          <a:chExt cx="0" cy="0"/>
        </a:xfrm>
      </p:grpSpPr>
      <p:sp>
        <p:nvSpPr>
          <p:cNvPr id="2" name="QC_5_BD.138_1#0cd5e16d2?pid=be7773f97&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[新疆乌鲁木齐2024月考·改编]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Z市的医生杨某在电梯内劝阻吸烟者段某</a:t>
            </a:r>
            <a:r>
              <a:rPr lang="en-US" altLang="zh-CN" sz="2000" b="0" i="0">
                <a:solidFill>
                  <a:srgbClr val="000000"/>
                </a:solidFill>
                <a:latin typeface="微软雅黑" pitchFamily="34" charset="0"/>
                <a:ea typeface="微软雅黑" pitchFamily="34" charset="-122"/>
                <a:cs typeface="微软雅黑" pitchFamily="34" charset="-120"/>
              </a:rPr>
              <a:t>，被劝者后来因心脏</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病发作身亡</a:t>
            </a:r>
            <a:r>
              <a:rPr lang="en-US" altLang="zh-CN" sz="2000" b="0" i="0" dirty="0">
                <a:solidFill>
                  <a:srgbClr val="000000"/>
                </a:solidFill>
                <a:latin typeface="微软雅黑" pitchFamily="34" charset="0"/>
                <a:ea typeface="微软雅黑" pitchFamily="34" charset="-122"/>
                <a:cs typeface="微软雅黑" pitchFamily="34" charset="-120"/>
              </a:rPr>
              <a:t>，死者家属提出索赔。Z市中级人民法院二审判决劝阻者不承担责任。</a:t>
            </a:r>
            <a:r>
              <a:rPr lang="en-US" altLang="zh-CN" sz="2000" b="0" i="0">
                <a:solidFill>
                  <a:srgbClr val="000000"/>
                </a:solidFill>
                <a:latin typeface="微软雅黑" pitchFamily="34" charset="0"/>
                <a:ea typeface="微软雅黑" pitchFamily="34" charset="-122"/>
                <a:cs typeface="微软雅黑" pitchFamily="34" charset="-120"/>
              </a:rPr>
              <a:t>该判决(</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39_1#0cd5e16d2.bracket?pid=be7773f97&amp;color=0,0,0&amp;vpa=41&amp;vtp=1"/>
          <p:cNvSpPr/>
          <p:nvPr/>
        </p:nvSpPr>
        <p:spPr>
          <a:xfrm>
            <a:off x="10731564" y="14101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38_2#0cd5e16d2?pid=be7773f97&amp;color=0,0,0&amp;vtp=1&amp;bbb=1"/>
          <p:cNvSpPr/>
          <p:nvPr/>
        </p:nvSpPr>
        <p:spPr>
          <a:xfrm>
            <a:off x="722376" y="187687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①坚持公正司法，依法保护社会公德</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把道德要求上升为法律规范，引导全社会崇德向善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重视发挥道德的教化作用，为法治创造良好人文环境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强化法治对道德的保障功能，助推形成良好社会风气</a:t>
            </a:r>
            <a:endParaRPr lang="en-US" altLang="zh-CN" sz="2000" dirty="0"/>
          </a:p>
        </p:txBody>
      </p:sp>
      <p:sp>
        <p:nvSpPr>
          <p:cNvPr id="5" name="QC_5_BD.138_3#0cd5e16d2.choices?pid=be7773f97&amp;color=0,0,0&amp;vtp=1&amp;bbb=1"/>
          <p:cNvSpPr/>
          <p:nvPr/>
        </p:nvSpPr>
        <p:spPr>
          <a:xfrm>
            <a:off x="722376" y="37127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6_AS.12_1#c1673d5ae?vop=1&amp;pid=f861ee10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本题考查科学立法的要求。建议加快养老服务立法进程，</a:t>
            </a:r>
            <a:r>
              <a:rPr lang="en-US" altLang="zh-CN" sz="2000" b="0" i="0">
                <a:solidFill>
                  <a:srgbClr val="000000"/>
                </a:solidFill>
                <a:latin typeface="微软雅黑" pitchFamily="34" charset="0"/>
                <a:ea typeface="微软雅黑" pitchFamily="34" charset="-122"/>
                <a:cs typeface="微软雅黑" pitchFamily="34" charset="-120"/>
              </a:rPr>
              <a:t>满足老年人多层次多样化需求，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这表明科学立法要回应现实需要</a:t>
            </a:r>
            <a:r>
              <a:rPr lang="en-US" altLang="zh-CN" sz="2000" b="0" i="0" dirty="0">
                <a:solidFill>
                  <a:srgbClr val="000000"/>
                </a:solidFill>
                <a:latin typeface="微软雅黑" pitchFamily="34" charset="0"/>
                <a:ea typeface="微软雅黑" pitchFamily="34" charset="-122"/>
                <a:cs typeface="微软雅黑" pitchFamily="34" charset="-120"/>
              </a:rPr>
              <a:t>，顺应时代发展要求，①正确；政府、社会</a:t>
            </a:r>
            <a:r>
              <a:rPr lang="en-US" altLang="zh-CN" sz="2000" b="0" i="0">
                <a:solidFill>
                  <a:srgbClr val="000000"/>
                </a:solidFill>
                <a:latin typeface="微软雅黑" pitchFamily="34" charset="0"/>
                <a:ea typeface="微软雅黑" pitchFamily="34" charset="-122"/>
                <a:cs typeface="微软雅黑" pitchFamily="34" charset="-120"/>
              </a:rPr>
              <a:t>、市场和家庭责任边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界不明晰</a:t>
            </a:r>
            <a:r>
              <a:rPr lang="en-US" altLang="zh-CN" sz="2000" b="0" i="0" dirty="0">
                <a:solidFill>
                  <a:srgbClr val="000000"/>
                </a:solidFill>
                <a:latin typeface="微软雅黑" pitchFamily="34" charset="0"/>
                <a:ea typeface="微软雅黑" pitchFamily="34" charset="-122"/>
                <a:cs typeface="微软雅黑" pitchFamily="34" charset="-120"/>
              </a:rPr>
              <a:t>，这表明科学立法需要合理设定权利与义务、权力与责任，②正确</a:t>
            </a:r>
            <a:r>
              <a:rPr lang="en-US" altLang="zh-CN" sz="2000" b="0" i="0">
                <a:solidFill>
                  <a:srgbClr val="000000"/>
                </a:solidFill>
                <a:latin typeface="微软雅黑" pitchFamily="34" charset="0"/>
                <a:ea typeface="微软雅黑" pitchFamily="34" charset="-122"/>
                <a:cs typeface="微软雅黑" pitchFamily="34" charset="-120"/>
              </a:rPr>
              <a:t>；材料未体现发扬民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a:t>
            </a:r>
            <a:r>
              <a:rPr lang="en-US" altLang="zh-CN" sz="2000" b="0" i="0" dirty="0">
                <a:solidFill>
                  <a:srgbClr val="000000"/>
                </a:solidFill>
                <a:latin typeface="微软雅黑" pitchFamily="34" charset="0"/>
                <a:ea typeface="微软雅黑" pitchFamily="34" charset="-122"/>
                <a:cs typeface="微软雅黑" pitchFamily="34" charset="-120"/>
              </a:rPr>
              <a:t>，广泛凝聚社会共识，③排除；材料未体现遵循立法程序，注重立法技术，④排除。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0.xml><?xml version="1.0" encoding="utf-8"?>
<p:sld xmlns:a="http://schemas.openxmlformats.org/drawingml/2006/main" xmlns:r="http://schemas.openxmlformats.org/officeDocument/2006/relationships" xmlns:p="http://schemas.openxmlformats.org/presentationml/2006/main">
  <p:cSld name="Slide 115&amp;si=115">
    <p:spTree>
      <p:nvGrpSpPr>
        <p:cNvPr id="1" name=""/>
        <p:cNvGrpSpPr/>
        <p:nvPr/>
      </p:nvGrpSpPr>
      <p:grpSpPr>
        <a:xfrm>
          <a:off x="0" y="0"/>
          <a:ext cx="0" cy="0"/>
          <a:chOff x="0" y="0"/>
          <a:chExt cx="0" cy="0"/>
        </a:xfrm>
      </p:grpSpPr>
      <p:sp>
        <p:nvSpPr>
          <p:cNvPr id="2" name="QC_5_AS.140_1#0cd5e16d2?vop=1&amp;pid=be7773f9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本题考查公正司法、法治的作用。材料中人民法院对该案的判决坚持公正司法</a:t>
            </a:r>
            <a:r>
              <a:rPr lang="en-US" altLang="zh-CN" sz="2000" b="0" i="0">
                <a:solidFill>
                  <a:srgbClr val="000000"/>
                </a:solidFill>
                <a:latin typeface="微软雅黑" pitchFamily="34" charset="0"/>
                <a:ea typeface="微软雅黑" pitchFamily="34" charset="-122"/>
                <a:cs typeface="微软雅黑" pitchFamily="34" charset="-120"/>
              </a:rPr>
              <a:t>，依法保护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社会公德</a:t>
            </a:r>
            <a:r>
              <a:rPr lang="en-US" altLang="zh-CN" sz="2000" b="0" i="0" dirty="0">
                <a:solidFill>
                  <a:srgbClr val="000000"/>
                </a:solidFill>
                <a:latin typeface="微软雅黑" pitchFamily="34" charset="0"/>
                <a:ea typeface="微软雅黑" pitchFamily="34" charset="-122"/>
                <a:cs typeface="微软雅黑" pitchFamily="34" charset="-120"/>
              </a:rPr>
              <a:t>，强化法治对道德的保障功能，助推形成良好社会风气，①④符合题意</a:t>
            </a:r>
            <a:r>
              <a:rPr lang="en-US" altLang="zh-CN" sz="2000" b="0" i="0">
                <a:solidFill>
                  <a:srgbClr val="000000"/>
                </a:solidFill>
                <a:latin typeface="微软雅黑" pitchFamily="34" charset="0"/>
                <a:ea typeface="微软雅黑" pitchFamily="34" charset="-122"/>
                <a:cs typeface="微软雅黑" pitchFamily="34" charset="-120"/>
              </a:rPr>
              <a:t>；道德要求并非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都能上升为法律规范</a:t>
            </a:r>
            <a:r>
              <a:rPr lang="en-US" altLang="zh-CN" sz="2000" b="0" i="0" dirty="0">
                <a:solidFill>
                  <a:srgbClr val="000000"/>
                </a:solidFill>
                <a:latin typeface="微软雅黑" pitchFamily="34" charset="0"/>
                <a:ea typeface="微软雅黑" pitchFamily="34" charset="-122"/>
                <a:cs typeface="微软雅黑" pitchFamily="34" charset="-120"/>
              </a:rPr>
              <a:t>，且材料主要体现公正司法</a:t>
            </a:r>
            <a:r>
              <a:rPr lang="en-US" altLang="zh-CN" sz="2000" b="0" i="0">
                <a:solidFill>
                  <a:srgbClr val="000000"/>
                </a:solidFill>
                <a:latin typeface="微软雅黑" pitchFamily="34" charset="0"/>
                <a:ea typeface="微软雅黑" pitchFamily="34" charset="-122"/>
                <a:cs typeface="微软雅黑" pitchFamily="34" charset="-120"/>
              </a:rPr>
              <a:t>，且把道德要求上升为法律规范一般是通过相应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的立法程序</a:t>
            </a:r>
            <a:r>
              <a:rPr lang="en-US" altLang="zh-CN" sz="2000" b="0" i="0" dirty="0">
                <a:solidFill>
                  <a:srgbClr val="000000"/>
                </a:solidFill>
                <a:latin typeface="微软雅黑" pitchFamily="34" charset="0"/>
                <a:ea typeface="微软雅黑" pitchFamily="34" charset="-122"/>
                <a:cs typeface="微软雅黑" pitchFamily="34" charset="-120"/>
              </a:rPr>
              <a:t>，②排除；该判决重视发挥法治对道德的保障功能，而不是道德的教化作用，</a:t>
            </a:r>
            <a:r>
              <a:rPr lang="en-US" altLang="zh-CN" sz="2000" b="0" i="0">
                <a:solidFill>
                  <a:srgbClr val="000000"/>
                </a:solidFill>
                <a:latin typeface="微软雅黑" pitchFamily="34" charset="0"/>
                <a:ea typeface="微软雅黑" pitchFamily="34" charset="-122"/>
                <a:cs typeface="微软雅黑" pitchFamily="34" charset="-120"/>
              </a:rPr>
              <a:t>③与题</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意不符</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1.xml><?xml version="1.0" encoding="utf-8"?>
<p:sld xmlns:a="http://schemas.openxmlformats.org/drawingml/2006/main" xmlns:r="http://schemas.openxmlformats.org/officeDocument/2006/relationships" xmlns:p="http://schemas.openxmlformats.org/presentationml/2006/main">
  <p:cSld name="Slide 116&amp;si=116">
    <p:spTree>
      <p:nvGrpSpPr>
        <p:cNvPr id="1" name=""/>
        <p:cNvGrpSpPr/>
        <p:nvPr/>
      </p:nvGrpSpPr>
      <p:grpSpPr>
        <a:xfrm>
          <a:off x="0" y="0"/>
          <a:ext cx="0" cy="0"/>
          <a:chOff x="0" y="0"/>
          <a:chExt cx="0" cy="0"/>
        </a:xfrm>
      </p:grpSpPr>
      <p:sp>
        <p:nvSpPr>
          <p:cNvPr id="2" name="QC_5_BD.141_1#66f580753?pid=be7773f9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[云南昆明2025高二期末]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某地法院坚持发展“枫桥经验”，通过探索“法院</a:t>
            </a:r>
            <a:r>
              <a:rPr lang="en-US" altLang="zh-CN" sz="2000" b="0" i="0">
                <a:solidFill>
                  <a:srgbClr val="000000"/>
                </a:solidFill>
                <a:latin typeface="微软雅黑" pitchFamily="34" charset="0"/>
                <a:ea typeface="微软雅黑" pitchFamily="34" charset="-122"/>
                <a:cs typeface="微软雅黑" pitchFamily="34" charset="-120"/>
              </a:rPr>
              <a:t>+社会治安综合治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理中心</a:t>
            </a:r>
            <a:r>
              <a:rPr lang="en-US" altLang="zh-CN" sz="2000" b="0" i="0" dirty="0">
                <a:solidFill>
                  <a:srgbClr val="000000"/>
                </a:solidFill>
                <a:latin typeface="微软雅黑" pitchFamily="34" charset="0"/>
                <a:ea typeface="微软雅黑" pitchFamily="34" charset="-122"/>
                <a:cs typeface="微软雅黑" pitchFamily="34" charset="-120"/>
              </a:rPr>
              <a:t>”基层治理新模式，将司法服务延伸至基层治理最末端</a:t>
            </a:r>
            <a:r>
              <a:rPr lang="en-US" altLang="zh-CN" sz="2000" b="0" i="0">
                <a:solidFill>
                  <a:srgbClr val="000000"/>
                </a:solidFill>
                <a:latin typeface="微软雅黑" pitchFamily="34" charset="0"/>
                <a:ea typeface="微软雅黑" pitchFamily="34" charset="-122"/>
                <a:cs typeface="微软雅黑" pitchFamily="34" charset="-120"/>
              </a:rPr>
              <a:t>，充分发挥司法职能在化解矛盾纠</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纷</a:t>
            </a:r>
            <a:r>
              <a:rPr lang="en-US" altLang="zh-CN" sz="2000" b="0" i="0" dirty="0">
                <a:solidFill>
                  <a:srgbClr val="000000"/>
                </a:solidFill>
                <a:latin typeface="微软雅黑" pitchFamily="34" charset="0"/>
                <a:ea typeface="微软雅黑" pitchFamily="34" charset="-122"/>
                <a:cs typeface="微软雅黑" pitchFamily="34" charset="-120"/>
              </a:rPr>
              <a:t>、保障群众合法权益、维护社会和谐稳定等方面的作用。</a:t>
            </a:r>
            <a:r>
              <a:rPr lang="en-US" altLang="zh-CN" sz="2000" b="0" i="0">
                <a:solidFill>
                  <a:srgbClr val="000000"/>
                </a:solidFill>
                <a:latin typeface="微软雅黑" pitchFamily="34" charset="0"/>
                <a:ea typeface="微软雅黑" pitchFamily="34" charset="-122"/>
                <a:cs typeface="微软雅黑" pitchFamily="34" charset="-120"/>
              </a:rPr>
              <a:t>该模式(</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42_1#66f580753.bracket?pid=be7773f97&amp;color=0,0,0&amp;vpa=42&amp;vtp=1"/>
          <p:cNvSpPr/>
          <p:nvPr/>
        </p:nvSpPr>
        <p:spPr>
          <a:xfrm>
            <a:off x="8288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141_2#66f580753?pid=be7773f97&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①坚持司法为民，健全了矛盾纠纷预防化解机制</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促进司法赋能基层治理，提升了基层治理水平</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延伸了法院自由裁量权，加大了司法保障力度</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优化法院公共服务职能，提升了司法服务效能</a:t>
            </a:r>
            <a:endParaRPr lang="en-US" altLang="zh-CN" sz="2000" dirty="0"/>
          </a:p>
        </p:txBody>
      </p:sp>
      <p:sp>
        <p:nvSpPr>
          <p:cNvPr id="5" name="QC_5_BD.141_3#66f580753.choices?pid=be7773f97&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name="Slide 117&amp;si=117">
    <p:spTree>
      <p:nvGrpSpPr>
        <p:cNvPr id="1" name=""/>
        <p:cNvGrpSpPr/>
        <p:nvPr/>
      </p:nvGrpSpPr>
      <p:grpSpPr>
        <a:xfrm>
          <a:off x="0" y="0"/>
          <a:ext cx="0" cy="0"/>
          <a:chOff x="0" y="0"/>
          <a:chExt cx="0" cy="0"/>
        </a:xfrm>
      </p:grpSpPr>
      <p:sp>
        <p:nvSpPr>
          <p:cNvPr id="2" name="QC_5_AS.143_1#66f580753?vop=1&amp;pid=be7773f97&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本题考查推进公正司法。该模式将司法服务下沉到基层，主动预防和化解矛盾</a:t>
            </a:r>
            <a:r>
              <a:rPr lang="en-US" altLang="zh-CN" sz="2000" b="0" i="0">
                <a:solidFill>
                  <a:srgbClr val="000000"/>
                </a:solidFill>
                <a:latin typeface="微软雅黑" pitchFamily="34" charset="0"/>
                <a:ea typeface="微软雅黑" pitchFamily="34" charset="-122"/>
                <a:cs typeface="微软雅黑" pitchFamily="34" charset="-120"/>
              </a:rPr>
              <a:t>，符合司法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为民的理念</a:t>
            </a:r>
            <a:r>
              <a:rPr lang="en-US" altLang="zh-CN" sz="2000" b="0" i="0" dirty="0">
                <a:solidFill>
                  <a:srgbClr val="000000"/>
                </a:solidFill>
                <a:latin typeface="微软雅黑" pitchFamily="34" charset="0"/>
                <a:ea typeface="微软雅黑" pitchFamily="34" charset="-122"/>
                <a:cs typeface="微软雅黑" pitchFamily="34" charset="-120"/>
              </a:rPr>
              <a:t>，健全了矛盾纠纷预防化解机制，①正确；法院与综治中心协作</a:t>
            </a:r>
            <a:r>
              <a:rPr lang="en-US" altLang="zh-CN" sz="2000" b="0" i="0">
                <a:solidFill>
                  <a:srgbClr val="000000"/>
                </a:solidFill>
                <a:latin typeface="微软雅黑" pitchFamily="34" charset="0"/>
                <a:ea typeface="微软雅黑" pitchFamily="34" charset="-122"/>
                <a:cs typeface="微软雅黑" pitchFamily="34" charset="-120"/>
              </a:rPr>
              <a:t>，推动司法资源向基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层倾斜</a:t>
            </a:r>
            <a:r>
              <a:rPr lang="en-US" altLang="zh-CN" sz="2000" b="0" i="0" dirty="0">
                <a:solidFill>
                  <a:srgbClr val="000000"/>
                </a:solidFill>
                <a:latin typeface="微软雅黑" pitchFamily="34" charset="0"/>
                <a:ea typeface="微软雅黑" pitchFamily="34" charset="-122"/>
                <a:cs typeface="微软雅黑" pitchFamily="34" charset="-120"/>
              </a:rPr>
              <a:t>，直接提升基层运用法治手段解决问题的能力，体现了司法赋能基层治理，②正确</a:t>
            </a:r>
            <a:r>
              <a:rPr lang="en-US" altLang="zh-CN" sz="2000" b="0" i="0">
                <a:solidFill>
                  <a:srgbClr val="000000"/>
                </a:solidFill>
                <a:latin typeface="微软雅黑" pitchFamily="34" charset="0"/>
                <a:ea typeface="微软雅黑" pitchFamily="34" charset="-122"/>
                <a:cs typeface="微软雅黑" pitchFamily="34" charset="-120"/>
              </a:rPr>
              <a:t>；法院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的自由裁量权指法官依法裁判的合理权限</a:t>
            </a:r>
            <a:r>
              <a:rPr lang="en-US" altLang="zh-CN" sz="2000" b="0" i="0" dirty="0">
                <a:solidFill>
                  <a:srgbClr val="000000"/>
                </a:solidFill>
                <a:latin typeface="微软雅黑" pitchFamily="34" charset="0"/>
                <a:ea typeface="微软雅黑" pitchFamily="34" charset="-122"/>
                <a:cs typeface="微软雅黑" pitchFamily="34" charset="-120"/>
              </a:rPr>
              <a:t>，题干中仅涉及司法服务“延伸”，</a:t>
            </a:r>
            <a:r>
              <a:rPr lang="en-US" altLang="zh-CN" sz="2000" b="0" i="0">
                <a:solidFill>
                  <a:srgbClr val="000000"/>
                </a:solidFill>
                <a:latin typeface="微软雅黑" pitchFamily="34" charset="0"/>
                <a:ea typeface="微软雅黑" pitchFamily="34" charset="-122"/>
                <a:cs typeface="微软雅黑" pitchFamily="34" charset="-120"/>
              </a:rPr>
              <a:t>未延伸自由裁量权，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排除；公共服务职能主要强调政府职责（如教育、医疗），材料强调的是司法服务</a:t>
            </a:r>
            <a:r>
              <a:rPr lang="en-US" altLang="zh-CN" sz="2000" b="0" i="0">
                <a:solidFill>
                  <a:srgbClr val="000000"/>
                </a:solidFill>
                <a:latin typeface="微软雅黑" pitchFamily="34" charset="0"/>
                <a:ea typeface="微软雅黑" pitchFamily="34" charset="-122"/>
                <a:cs typeface="微软雅黑" pitchFamily="34" charset="-120"/>
              </a:rPr>
              <a:t>，而非公共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服务</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3.xml><?xml version="1.0" encoding="utf-8"?>
<p:sld xmlns:a="http://schemas.openxmlformats.org/drawingml/2006/main" xmlns:r="http://schemas.openxmlformats.org/officeDocument/2006/relationships" xmlns:p="http://schemas.openxmlformats.org/presentationml/2006/main">
  <p:cSld name="Slide 118&amp;si=118">
    <p:spTree>
      <p:nvGrpSpPr>
        <p:cNvPr id="1" name=""/>
        <p:cNvGrpSpPr/>
        <p:nvPr/>
      </p:nvGrpSpPr>
      <p:grpSpPr>
        <a:xfrm>
          <a:off x="0" y="0"/>
          <a:ext cx="0" cy="0"/>
          <a:chOff x="0" y="0"/>
          <a:chExt cx="0" cy="0"/>
        </a:xfrm>
      </p:grpSpPr>
      <p:sp>
        <p:nvSpPr>
          <p:cNvPr id="2" name="QC_5_BD.144_1#e83119fa7?pid=be7773f9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[陕西安康2024开学考]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2023年全国互联网法律法规知识云大赛吸引超420万人报名参赛</a:t>
            </a:r>
            <a:r>
              <a:rPr lang="en-US" altLang="zh-CN" sz="2000" b="0" i="0">
                <a:solidFill>
                  <a:srgbClr val="000000"/>
                </a:solidFill>
                <a:latin typeface="微软雅黑" pitchFamily="34" charset="0"/>
                <a:ea typeface="微软雅黑" pitchFamily="34" charset="-122"/>
                <a:cs typeface="微软雅黑" pitchFamily="34" charset="-120"/>
              </a:rPr>
              <a:t>，答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题人次逾</a:t>
            </a:r>
            <a:r>
              <a:rPr lang="en-US" altLang="zh-CN" sz="2000" b="0" i="0" dirty="0">
                <a:solidFill>
                  <a:srgbClr val="000000"/>
                </a:solidFill>
                <a:latin typeface="微软雅黑" pitchFamily="34" charset="0"/>
                <a:ea typeface="微软雅黑" pitchFamily="34" charset="-122"/>
                <a:cs typeface="微软雅黑" pitchFamily="34" charset="-120"/>
              </a:rPr>
              <a:t>4100万；面向广大网民进行的法治动漫微视频征集展播活动已连续开展多届</a:t>
            </a:r>
            <a:r>
              <a:rPr lang="en-US" altLang="zh-CN" sz="2000" b="0" i="0">
                <a:solidFill>
                  <a:srgbClr val="000000"/>
                </a:solidFill>
                <a:latin typeface="微软雅黑" pitchFamily="34" charset="0"/>
                <a:ea typeface="微软雅黑" pitchFamily="34" charset="-122"/>
                <a:cs typeface="微软雅黑" pitchFamily="34" charset="-120"/>
              </a:rPr>
              <a:t>；全国建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立以普法为主要任务的公众号</a:t>
            </a:r>
            <a:r>
              <a:rPr lang="en-US" altLang="zh-CN" sz="2000" b="0" i="0" dirty="0">
                <a:solidFill>
                  <a:srgbClr val="000000"/>
                </a:solidFill>
                <a:latin typeface="微软雅黑" pitchFamily="34" charset="0"/>
                <a:ea typeface="微软雅黑" pitchFamily="34" charset="-122"/>
                <a:cs typeface="微软雅黑" pitchFamily="34" charset="-120"/>
              </a:rPr>
              <a:t>、客户端、视频号等已超过3万个</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一个个数字折射出(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45_1#e83119fa7.bracket?pid=be7773f97&amp;color=0,0,0&amp;vpa=43&amp;vtp=1"/>
          <p:cNvSpPr/>
          <p:nvPr/>
        </p:nvSpPr>
        <p:spPr>
          <a:xfrm>
            <a:off x="10469626"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44_2#e83119fa7?pid=be7773f97&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①全民守法对维护公平正义具有重要引领作用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我国坚持把全民普法和守法作为依法治国的长期基础性工作</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以网络法治建设助力增强全民法治观念，建设法治中国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尊法守法已经成为全体人民的共同追求和自觉行动</a:t>
            </a:r>
            <a:endParaRPr lang="en-US" altLang="zh-CN" sz="2000" dirty="0"/>
          </a:p>
        </p:txBody>
      </p:sp>
      <p:sp>
        <p:nvSpPr>
          <p:cNvPr id="5" name="QC_5_BD.144_3#e83119fa7.choices?pid=be7773f97&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4.xml><?xml version="1.0" encoding="utf-8"?>
<p:sld xmlns:a="http://schemas.openxmlformats.org/drawingml/2006/main" xmlns:r="http://schemas.openxmlformats.org/officeDocument/2006/relationships" xmlns:p="http://schemas.openxmlformats.org/presentationml/2006/main">
  <p:cSld name="Slide 119&amp;si=119">
    <p:spTree>
      <p:nvGrpSpPr>
        <p:cNvPr id="1" name=""/>
        <p:cNvGrpSpPr/>
        <p:nvPr/>
      </p:nvGrpSpPr>
      <p:grpSpPr>
        <a:xfrm>
          <a:off x="0" y="0"/>
          <a:ext cx="0" cy="0"/>
          <a:chOff x="0" y="0"/>
          <a:chExt cx="0" cy="0"/>
        </a:xfrm>
      </p:grpSpPr>
      <p:sp>
        <p:nvSpPr>
          <p:cNvPr id="2" name="QC_5_AS.146_1#e83119fa7?vop=1&amp;pid=be7773f9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本题考查推进全民守法</a:t>
            </a:r>
            <a:r>
              <a:rPr lang="en-US" altLang="zh-CN" sz="2000" b="0" i="0">
                <a:solidFill>
                  <a:srgbClr val="000000"/>
                </a:solidFill>
                <a:latin typeface="微软雅黑" pitchFamily="34" charset="0"/>
                <a:ea typeface="微软雅黑" pitchFamily="34" charset="-122"/>
                <a:cs typeface="微软雅黑" pitchFamily="34" charset="-120"/>
              </a:rPr>
              <a:t>。举办互联网法律法规知识云大赛旨在提升广大网民的法律意识和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法治素养</a:t>
            </a:r>
            <a:r>
              <a:rPr lang="en-US" altLang="zh-CN" sz="2000" b="0" i="0" dirty="0">
                <a:solidFill>
                  <a:srgbClr val="000000"/>
                </a:solidFill>
                <a:latin typeface="微软雅黑" pitchFamily="34" charset="0"/>
                <a:ea typeface="微软雅黑" pitchFamily="34" charset="-122"/>
                <a:cs typeface="微软雅黑" pitchFamily="34" charset="-120"/>
              </a:rPr>
              <a:t>，以网络法治建设助力增强全民法治观念，建设法治中国</a:t>
            </a:r>
            <a:r>
              <a:rPr lang="en-US" altLang="zh-CN" sz="2000" b="0" i="0">
                <a:solidFill>
                  <a:srgbClr val="000000"/>
                </a:solidFill>
                <a:latin typeface="微软雅黑" pitchFamily="34" charset="0"/>
                <a:ea typeface="微软雅黑" pitchFamily="34" charset="-122"/>
                <a:cs typeface="微软雅黑" pitchFamily="34" charset="-120"/>
              </a:rPr>
              <a:t>，折射出我国坚持把全民普法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和守法作为依法治国的长期基础性工作</a:t>
            </a:r>
            <a:r>
              <a:rPr lang="en-US" altLang="zh-CN" sz="2000" b="0" i="0" dirty="0">
                <a:solidFill>
                  <a:srgbClr val="000000"/>
                </a:solidFill>
                <a:latin typeface="微软雅黑" pitchFamily="34" charset="0"/>
                <a:ea typeface="微软雅黑" pitchFamily="34" charset="-122"/>
                <a:cs typeface="微软雅黑" pitchFamily="34" charset="-120"/>
              </a:rPr>
              <a:t>，②③正确</a:t>
            </a:r>
            <a:r>
              <a:rPr lang="en-US" altLang="zh-CN" sz="2000" b="0" i="0">
                <a:solidFill>
                  <a:srgbClr val="000000"/>
                </a:solidFill>
                <a:latin typeface="微软雅黑" pitchFamily="34" charset="0"/>
                <a:ea typeface="微软雅黑" pitchFamily="34" charset="-122"/>
                <a:cs typeface="微软雅黑" pitchFamily="34" charset="-120"/>
              </a:rPr>
              <a:t>；公正司法是维护社会公平正义的最后一道防</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线</a:t>
            </a:r>
            <a:r>
              <a:rPr lang="en-US" altLang="zh-CN" sz="2000" b="0" i="0" dirty="0">
                <a:solidFill>
                  <a:srgbClr val="000000"/>
                </a:solidFill>
                <a:latin typeface="微软雅黑" pitchFamily="34" charset="0"/>
                <a:ea typeface="微软雅黑" pitchFamily="34" charset="-122"/>
                <a:cs typeface="微软雅黑" pitchFamily="34" charset="-120"/>
              </a:rPr>
              <a:t>，对维护社会公平正义具有重要引领作用，①错误；④中“已经成为”不符合实际，错误。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5.xml><?xml version="1.0" encoding="utf-8"?>
<p:sld xmlns:a="http://schemas.openxmlformats.org/drawingml/2006/main" xmlns:r="http://schemas.openxmlformats.org/officeDocument/2006/relationships" xmlns:p="http://schemas.openxmlformats.org/presentationml/2006/main">
  <p:cSld name="Slide 120&amp;si=120">
    <p:spTree>
      <p:nvGrpSpPr>
        <p:cNvPr id="1" name=""/>
        <p:cNvGrpSpPr/>
        <p:nvPr/>
      </p:nvGrpSpPr>
      <p:grpSpPr>
        <a:xfrm>
          <a:off x="0" y="0"/>
          <a:ext cx="0" cy="0"/>
          <a:chOff x="0" y="0"/>
          <a:chExt cx="0" cy="0"/>
        </a:xfrm>
      </p:grpSpPr>
      <p:sp>
        <p:nvSpPr>
          <p:cNvPr id="2" name="QC_5_BD.147_1#09ea6b9c0?pid=be7773f9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[江西上饶2024月考]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赣州某区积极贯彻落实党中央关于涉法涉诉信访工作改革的指示</a:t>
            </a:r>
            <a:r>
              <a:rPr lang="en-US" altLang="zh-CN" sz="2000" b="0" i="0">
                <a:solidFill>
                  <a:srgbClr val="000000"/>
                </a:solidFill>
                <a:latin typeface="微软雅黑" pitchFamily="34" charset="0"/>
                <a:ea typeface="微软雅黑" pitchFamily="34" charset="-122"/>
                <a:cs typeface="微软雅黑" pitchFamily="34" charset="-120"/>
              </a:rPr>
              <a:t>，实行诉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讼与信访分离制度</a:t>
            </a:r>
            <a:r>
              <a:rPr lang="en-US" altLang="zh-CN" sz="2000" b="0" i="0" dirty="0">
                <a:solidFill>
                  <a:srgbClr val="000000"/>
                </a:solidFill>
                <a:latin typeface="微软雅黑" pitchFamily="34" charset="0"/>
                <a:ea typeface="微软雅黑" pitchFamily="34" charset="-122"/>
                <a:cs typeface="微软雅黑" pitchFamily="34" charset="-120"/>
              </a:rPr>
              <a:t>，开展普法宣传活动，培育全社会办事依法、遇事找法</a:t>
            </a:r>
            <a:r>
              <a:rPr lang="en-US" altLang="zh-CN" sz="2000" b="0" i="0">
                <a:solidFill>
                  <a:srgbClr val="000000"/>
                </a:solidFill>
                <a:latin typeface="微软雅黑" pitchFamily="34" charset="0"/>
                <a:ea typeface="微软雅黑" pitchFamily="34" charset="-122"/>
                <a:cs typeface="微软雅黑" pitchFamily="34" charset="-120"/>
              </a:rPr>
              <a:t>、解决问题用法的法治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环境</a:t>
            </a:r>
            <a:r>
              <a:rPr lang="en-US" altLang="zh-CN" sz="2000" b="0" i="0" dirty="0">
                <a:solidFill>
                  <a:srgbClr val="000000"/>
                </a:solidFill>
                <a:latin typeface="微软雅黑" pitchFamily="34" charset="0"/>
                <a:ea typeface="微软雅黑" pitchFamily="34" charset="-122"/>
                <a:cs typeface="微软雅黑" pitchFamily="34" charset="-120"/>
              </a:rPr>
              <a:t>，有力解决了有些群众信“访”不信“法”的问题，成功创建“全国信访工作示范县</a:t>
            </a:r>
            <a:r>
              <a:rPr lang="en-US" altLang="zh-CN" sz="2000" b="0" i="0">
                <a:solidFill>
                  <a:srgbClr val="000000"/>
                </a:solidFill>
                <a:latin typeface="微软雅黑" pitchFamily="34" charset="0"/>
                <a:ea typeface="微软雅黑" pitchFamily="34" charset="-122"/>
                <a:cs typeface="微软雅黑" pitchFamily="34" charset="-120"/>
              </a:rPr>
              <a:t>”。该</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区由信</a:t>
            </a:r>
            <a:r>
              <a:rPr lang="en-US" altLang="zh-CN" sz="2000" b="0" i="0" dirty="0">
                <a:solidFill>
                  <a:srgbClr val="000000"/>
                </a:solidFill>
                <a:latin typeface="微软雅黑" pitchFamily="34" charset="0"/>
                <a:ea typeface="微软雅黑" pitchFamily="34" charset="-122"/>
                <a:cs typeface="微软雅黑" pitchFamily="34" charset="-120"/>
              </a:rPr>
              <a:t>“访”到信“法”</a:t>
            </a:r>
            <a:r>
              <a:rPr lang="en-US" altLang="zh-CN" sz="2000" b="0" i="0">
                <a:solidFill>
                  <a:srgbClr val="000000"/>
                </a:solidFill>
                <a:latin typeface="微软雅黑" pitchFamily="34" charset="0"/>
                <a:ea typeface="微软雅黑" pitchFamily="34" charset="-122"/>
                <a:cs typeface="微软雅黑" pitchFamily="34" charset="-120"/>
              </a:rPr>
              <a:t>的转变得益于其(</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48_1#09ea6b9c0.bracket?pid=be7773f97&amp;color=0,0,0&amp;vpa=44&amp;vtp=1"/>
          <p:cNvSpPr/>
          <p:nvPr/>
        </p:nvSpPr>
        <p:spPr>
          <a:xfrm>
            <a:off x="5494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147_2#09ea6b9c0?pid=be7773f97&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①着力增强全民法治观念，推动全社会树立法治意识</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切实加强党对立法工作的全面领导，完善法律体系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推进信访、司法工作改革，畅通司法便民利民渠道</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公民依法行使权利和履行义务，依法维护合法权益</a:t>
            </a:r>
            <a:endParaRPr lang="en-US" altLang="zh-CN" sz="2000" dirty="0"/>
          </a:p>
        </p:txBody>
      </p:sp>
      <p:sp>
        <p:nvSpPr>
          <p:cNvPr id="5" name="QC_5_BD.147_3#09ea6b9c0.choices?pid=be7773f97&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6.xml><?xml version="1.0" encoding="utf-8"?>
<p:sld xmlns:a="http://schemas.openxmlformats.org/drawingml/2006/main" xmlns:r="http://schemas.openxmlformats.org/officeDocument/2006/relationships" xmlns:p="http://schemas.openxmlformats.org/presentationml/2006/main">
  <p:cSld name="Slide 121&amp;si=121">
    <p:spTree>
      <p:nvGrpSpPr>
        <p:cNvPr id="1" name=""/>
        <p:cNvGrpSpPr/>
        <p:nvPr/>
      </p:nvGrpSpPr>
      <p:grpSpPr>
        <a:xfrm>
          <a:off x="0" y="0"/>
          <a:ext cx="0" cy="0"/>
          <a:chOff x="0" y="0"/>
          <a:chExt cx="0" cy="0"/>
        </a:xfrm>
      </p:grpSpPr>
      <p:sp>
        <p:nvSpPr>
          <p:cNvPr id="2" name="QC_5_AS.149_1#09ea6b9c0?vop=1&amp;pid=be7773f9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本题考查公正司法、全民守法。赣州某区开展普法宣传活动，着力增强全民法治观念</a:t>
            </a:r>
            <a:r>
              <a:rPr lang="en-US" altLang="zh-CN" sz="2000" b="0" i="0">
                <a:solidFill>
                  <a:srgbClr val="000000"/>
                </a:solidFill>
                <a:latin typeface="微软雅黑" pitchFamily="34" charset="0"/>
                <a:ea typeface="微软雅黑" pitchFamily="34" charset="-122"/>
                <a:cs typeface="微软雅黑" pitchFamily="34" charset="-120"/>
              </a:rPr>
              <a:t>，推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动全社会树立法治意识</a:t>
            </a:r>
            <a:r>
              <a:rPr lang="en-US" altLang="zh-CN" sz="2000" b="0" i="0" dirty="0">
                <a:solidFill>
                  <a:srgbClr val="000000"/>
                </a:solidFill>
                <a:latin typeface="微软雅黑" pitchFamily="34" charset="0"/>
                <a:ea typeface="微软雅黑" pitchFamily="34" charset="-122"/>
                <a:cs typeface="微软雅黑" pitchFamily="34" charset="-120"/>
              </a:rPr>
              <a:t>，①正确；</a:t>
            </a:r>
            <a:r>
              <a:rPr lang="en-US" altLang="zh-CN" sz="2000" b="0" i="0">
                <a:solidFill>
                  <a:srgbClr val="000000"/>
                </a:solidFill>
                <a:latin typeface="微软雅黑" pitchFamily="34" charset="0"/>
                <a:ea typeface="微软雅黑" pitchFamily="34" charset="-122"/>
                <a:cs typeface="微软雅黑" pitchFamily="34" charset="-120"/>
              </a:rPr>
              <a:t>某区积极贯彻落实党中央关于涉法涉诉信访工作改革的指示，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实行诉讼与信访分离制度</a:t>
            </a:r>
            <a:r>
              <a:rPr lang="en-US" altLang="zh-CN" sz="2000" b="0" i="0" dirty="0">
                <a:solidFill>
                  <a:srgbClr val="000000"/>
                </a:solidFill>
                <a:latin typeface="微软雅黑" pitchFamily="34" charset="0"/>
                <a:ea typeface="微软雅黑" pitchFamily="34" charset="-122"/>
                <a:cs typeface="微软雅黑" pitchFamily="34" charset="-120"/>
              </a:rPr>
              <a:t>，推进信访、司法工作改革，畅通司法便民利民渠道，③正确</a:t>
            </a:r>
            <a:r>
              <a:rPr lang="en-US" altLang="zh-CN" sz="2000" b="0" i="0">
                <a:solidFill>
                  <a:srgbClr val="000000"/>
                </a:solidFill>
                <a:latin typeface="微软雅黑" pitchFamily="34" charset="0"/>
                <a:ea typeface="微软雅黑" pitchFamily="34" charset="-122"/>
                <a:cs typeface="微软雅黑" pitchFamily="34" charset="-120"/>
              </a:rPr>
              <a:t>；材料主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要强调推进全民守法要坚持党的领导</a:t>
            </a:r>
            <a:r>
              <a:rPr lang="en-US" altLang="zh-CN" sz="2000" b="0" i="0" dirty="0">
                <a:solidFill>
                  <a:srgbClr val="000000"/>
                </a:solidFill>
                <a:latin typeface="微软雅黑" pitchFamily="34" charset="0"/>
                <a:ea typeface="微软雅黑" pitchFamily="34" charset="-122"/>
                <a:cs typeface="微软雅黑" pitchFamily="34" charset="-120"/>
              </a:rPr>
              <a:t>，与立法工作无关，②排除；</a:t>
            </a:r>
            <a:r>
              <a:rPr lang="en-US" altLang="zh-CN" sz="2000" b="0" i="0">
                <a:solidFill>
                  <a:srgbClr val="000000"/>
                </a:solidFill>
                <a:latin typeface="微软雅黑" pitchFamily="34" charset="0"/>
                <a:ea typeface="微软雅黑" pitchFamily="34" charset="-122"/>
                <a:cs typeface="微软雅黑" pitchFamily="34" charset="-120"/>
              </a:rPr>
              <a:t>公民依法行使权利和履行义务，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依法维护合法权益是由信</a:t>
            </a:r>
            <a:r>
              <a:rPr lang="en-US" altLang="zh-CN" sz="2000" b="0" i="0" dirty="0">
                <a:solidFill>
                  <a:srgbClr val="000000"/>
                </a:solidFill>
                <a:latin typeface="微软雅黑" pitchFamily="34" charset="0"/>
                <a:ea typeface="微软雅黑" pitchFamily="34" charset="-122"/>
                <a:cs typeface="微软雅黑" pitchFamily="34" charset="-120"/>
              </a:rPr>
              <a:t>“访”到信“法”转变的表现及意义，而不是实现转变的原因，④排除。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7.xml><?xml version="1.0" encoding="utf-8"?>
<p:sld xmlns:a="http://schemas.openxmlformats.org/drawingml/2006/main" xmlns:r="http://schemas.openxmlformats.org/officeDocument/2006/relationships" xmlns:p="http://schemas.openxmlformats.org/presentationml/2006/main">
  <p:cSld name="Slide 122&amp;si=122">
    <p:spTree>
      <p:nvGrpSpPr>
        <p:cNvPr id="1" name=""/>
        <p:cNvGrpSpPr/>
        <p:nvPr/>
      </p:nvGrpSpPr>
      <p:grpSpPr>
        <a:xfrm>
          <a:off x="0" y="0"/>
          <a:ext cx="0" cy="0"/>
          <a:chOff x="0" y="0"/>
          <a:chExt cx="0" cy="0"/>
        </a:xfrm>
      </p:grpSpPr>
      <p:sp>
        <p:nvSpPr>
          <p:cNvPr id="2" name="QO_6_BD.150_1#49ccdf7c6?pid=189cd66e2&amp;color=0,0,0&amp;vtp=1&amp;bt=1&amp;bbb=1&amp;hb=1"/>
          <p:cNvSpPr/>
          <p:nvPr/>
        </p:nvSpPr>
        <p:spPr>
          <a:xfrm>
            <a:off x="722376" y="972000"/>
            <a:ext cx="10753344" cy="1782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[安徽六安2025高一期末·改编]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阅读材料，完成下列探究。（14分）</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议题探究</a:t>
            </a:r>
            <a:r>
              <a:rPr lang="en-US" altLang="zh-CN" sz="2000" b="1" i="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让法律的光芒播撒到每个角落</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微软雅黑" pitchFamily="34" charset="0"/>
                <a:ea typeface="楷体" pitchFamily="34" charset="-122"/>
                <a:cs typeface="微软雅黑" pitchFamily="34" charset="-120"/>
              </a:rPr>
              <a:t>月是我国第五个</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民法典宣传月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在此期间</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全国各地开展了民法典系列普法宣</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传活动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让民法典走到群众身边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走进群众心里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一起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典</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亮美好生活</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128.xml><?xml version="1.0" encoding="utf-8"?>
<p:sld xmlns:a="http://schemas.openxmlformats.org/drawingml/2006/main" xmlns:r="http://schemas.openxmlformats.org/officeDocument/2006/relationships" xmlns:p="http://schemas.openxmlformats.org/presentationml/2006/main">
  <p:cSld name="Slide 123&amp;si=123">
    <p:spTree>
      <p:nvGrpSpPr>
        <p:cNvPr id="1" name=""/>
        <p:cNvGrpSpPr/>
        <p:nvPr/>
      </p:nvGrpSpPr>
      <p:grpSpPr>
        <a:xfrm>
          <a:off x="0" y="0"/>
          <a:ext cx="0" cy="0"/>
          <a:chOff x="0" y="0"/>
          <a:chExt cx="0" cy="0"/>
        </a:xfrm>
      </p:grpSpPr>
      <p:sp>
        <p:nvSpPr>
          <p:cNvPr id="2" name="QO_6_BD.150_2#49ccdf7c6?pid=189cd66e2&amp;color=0,0,0&amp;vtp=1&amp;bt=1&amp;bbb=1&amp;hb=1"/>
          <p:cNvSpPr/>
          <p:nvPr/>
        </p:nvSpPr>
        <p:spPr>
          <a:xfrm>
            <a:off x="722376" y="972000"/>
            <a:ext cx="10753344" cy="13130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结合议题背景，完成下列要求：</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自深化普法强基补短板专项行动开展以来</a:t>
            </a:r>
            <a:r>
              <a:rPr lang="en-US" altLang="zh-CN" sz="2000" b="0" i="0" dirty="0">
                <a:solidFill>
                  <a:srgbClr val="000000"/>
                </a:solidFill>
                <a:latin typeface="微软雅黑" pitchFamily="34" charset="0"/>
                <a:ea typeface="微软雅黑" pitchFamily="34" charset="-122"/>
                <a:cs typeface="微软雅黑" pitchFamily="34" charset="-120"/>
              </a:rPr>
              <a:t>，L</a:t>
            </a:r>
            <a:r>
              <a:rPr lang="en-US" altLang="zh-CN" sz="2000" b="0" i="0" dirty="0">
                <a:solidFill>
                  <a:srgbClr val="000000"/>
                </a:solidFill>
                <a:latin typeface="微软雅黑" pitchFamily="34" charset="0"/>
                <a:ea typeface="楷体" pitchFamily="34" charset="-122"/>
                <a:cs typeface="微软雅黑" pitchFamily="34" charset="-120"/>
              </a:rPr>
              <a:t>市紧紧围绕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向谁普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谁来普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怎么普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见成</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的工作主线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三字诀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工作形式开展普法宣传活动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让法治好声音入耳更入心</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124" name="QO_6_BD.150_3#49ccdf7c6?colgroup=16,11,11&amp;pid=189cd66e2&amp;color=0,0,0&amp;vtp=1&amp;bbb=1&amp;hb=1"/>
          <p:cNvGraphicFramePr>
            <a:graphicFrameLocks noGrp="1"/>
          </p:cNvGraphicFramePr>
          <p:nvPr>
            <p:extLst>
              <p:ext uri="{D42A27DB-BD31-4B8C-83A1-F6EECF244321}">
                <p14:modId xmlns:p14="http://schemas.microsoft.com/office/powerpoint/2010/main" val="4122109017"/>
              </p:ext>
            </p:extLst>
          </p:nvPr>
        </p:nvGraphicFramePr>
        <p:xfrm>
          <a:off x="722376" y="2421578"/>
          <a:ext cx="10735056" cy="3209163"/>
        </p:xfrm>
        <a:graphic>
          <a:graphicData uri="http://schemas.openxmlformats.org/drawingml/2006/table">
            <a:tbl>
              <a:tblPr/>
              <a:tblGrid>
                <a:gridCol w="4517136">
                  <a:extLst>
                    <a:ext uri="{9D8B030D-6E8A-4147-A177-3AD203B41FA5}">
                      <a16:colId xmlns:a16="http://schemas.microsoft.com/office/drawing/2014/main" val="20000"/>
                    </a:ext>
                  </a:extLst>
                </a:gridCol>
                <a:gridCol w="3108960">
                  <a:extLst>
                    <a:ext uri="{9D8B030D-6E8A-4147-A177-3AD203B41FA5}">
                      <a16:colId xmlns:a16="http://schemas.microsoft.com/office/drawing/2014/main" val="20001"/>
                    </a:ext>
                  </a:extLst>
                </a:gridCol>
                <a:gridCol w="3108960">
                  <a:extLst>
                    <a:ext uri="{9D8B030D-6E8A-4147-A177-3AD203B41FA5}">
                      <a16:colId xmlns:a16="http://schemas.microsoft.com/office/drawing/2014/main" val="20002"/>
                    </a:ext>
                  </a:extLst>
                </a:gridCol>
              </a:tblGrid>
              <a:tr h="3209163">
                <a:tc>
                  <a:txBody>
                    <a:bodyPr/>
                    <a:lstStyle/>
                    <a:p>
                      <a:pPr marL="0" indent="0" algn="ctr" latinLnBrk="1" hangingPunct="0">
                        <a:lnSpc>
                          <a:spcPts val="3200"/>
                        </a:lnSpc>
                      </a:pPr>
                      <a:r>
                        <a:rPr lang="en-US" altLang="zh-CN" sz="2000" b="1" i="0" dirty="0">
                          <a:solidFill>
                            <a:srgbClr val="000000"/>
                          </a:solidFill>
                          <a:latin typeface="微软雅黑" pitchFamily="34" charset="0"/>
                          <a:ea typeface="微软雅黑" pitchFamily="34" charset="-122"/>
                          <a:cs typeface="微软雅黑" pitchFamily="34" charset="-120"/>
                        </a:rPr>
                        <a:t>念好“活</a:t>
                      </a:r>
                      <a:r>
                        <a:rPr lang="en-US" altLang="zh-CN" sz="2000" b="1" i="0">
                          <a:solidFill>
                            <a:srgbClr val="000000"/>
                          </a:solidFill>
                          <a:latin typeface="微软雅黑" pitchFamily="34" charset="0"/>
                          <a:ea typeface="微软雅黑" pitchFamily="34" charset="-122"/>
                          <a:cs typeface="微软雅黑" pitchFamily="34" charset="-120"/>
                        </a:rPr>
                        <a:t>”字诀</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全市上下高度统一</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制定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普法强基补</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短板专项行动方案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和重点任务清单</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做到既有</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战略图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又有</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路线图</a:t>
                      </a:r>
                      <a:r>
                        <a:rPr lang="en-US" altLang="zh-CN" sz="2000" b="0" i="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时间表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抽调精干力量组成普法</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宣传工作专班</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开展</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百名政法干警进</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百村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普法活动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实现普法宣讲包村</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联户</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到人</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dirty="0">
                          <a:solidFill>
                            <a:srgbClr val="000000"/>
                          </a:solidFill>
                          <a:latin typeface="微软雅黑" pitchFamily="34" charset="0"/>
                          <a:ea typeface="微软雅黑" pitchFamily="34" charset="-122"/>
                          <a:cs typeface="微软雅黑" pitchFamily="34" charset="-120"/>
                        </a:rPr>
                        <a:t>念好“准”字诀</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开展调查研究</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准确掌握</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矛盾纠纷突出的重点区</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域</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重点对象和重点矛盾</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纠纷</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建立问题台账</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聚</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焦全市</a:t>
                      </a:r>
                      <a:r>
                        <a:rPr lang="en-US" altLang="zh-CN" sz="2000" b="0" i="0">
                          <a:solidFill>
                            <a:srgbClr val="000000"/>
                          </a:solidFill>
                          <a:latin typeface="微软雅黑" pitchFamily="34" charset="0"/>
                          <a:ea typeface="微软雅黑" pitchFamily="34" charset="-122"/>
                          <a:cs typeface="微软雅黑" pitchFamily="34" charset="-120"/>
                        </a:rPr>
                        <a:t>137</a:t>
                      </a:r>
                      <a:r>
                        <a:rPr lang="en-US" altLang="zh-CN" sz="2000" b="0" i="0">
                          <a:solidFill>
                            <a:srgbClr val="000000"/>
                          </a:solidFill>
                          <a:latin typeface="微软雅黑" pitchFamily="34" charset="0"/>
                          <a:ea typeface="楷体" pitchFamily="34" charset="-122"/>
                          <a:cs typeface="微软雅黑" pitchFamily="34" charset="-120"/>
                        </a:rPr>
                        <a:t>个普法重点区</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域</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定期下沉至县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区</a:t>
                      </a:r>
                      <a:r>
                        <a:rPr lang="en-US" altLang="zh-CN" sz="2000" b="0" i="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开展督导工作</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dirty="0">
                          <a:solidFill>
                            <a:srgbClr val="000000"/>
                          </a:solidFill>
                          <a:latin typeface="微软雅黑" pitchFamily="34" charset="0"/>
                          <a:ea typeface="微软雅黑" pitchFamily="34" charset="-122"/>
                          <a:cs typeface="微软雅黑" pitchFamily="34" charset="-120"/>
                        </a:rPr>
                        <a:t>念好“特”字诀</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结合民族节庆</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利用地域</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特色文化开展多种形式的</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宣传活动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与有影响力的</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自媒体共创开展</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指尖普</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法</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与文旅部门共同开</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文艺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法治</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普法演</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出活动</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fade/>
  </p:transition>
</p:sld>
</file>

<file path=ppt/slides/slide129.xml><?xml version="1.0" encoding="utf-8"?>
<p:sld xmlns:a="http://schemas.openxmlformats.org/drawingml/2006/main" xmlns:r="http://schemas.openxmlformats.org/officeDocument/2006/relationships" xmlns:p="http://schemas.openxmlformats.org/presentationml/2006/main">
  <p:cSld name="Slide 124&amp;si=124">
    <p:spTree>
      <p:nvGrpSpPr>
        <p:cNvPr id="1" name=""/>
        <p:cNvGrpSpPr/>
        <p:nvPr/>
      </p:nvGrpSpPr>
      <p:grpSpPr>
        <a:xfrm>
          <a:off x="0" y="0"/>
          <a:ext cx="0" cy="0"/>
          <a:chOff x="0" y="0"/>
          <a:chExt cx="0" cy="0"/>
        </a:xfrm>
      </p:grpSpPr>
      <p:sp>
        <p:nvSpPr>
          <p:cNvPr id="2" name="QO_7_BD.151_1#4b34ecc07?pid=49ccdf7c6&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（1）结合材料，运用“全民守法”的知识，阐述L市以“三字诀</a:t>
            </a:r>
            <a:r>
              <a:rPr lang="en-US" altLang="zh-CN" sz="2000" b="0" i="0">
                <a:solidFill>
                  <a:srgbClr val="000000"/>
                </a:solidFill>
                <a:latin typeface="微软雅黑" pitchFamily="34" charset="0"/>
                <a:ea typeface="微软雅黑" pitchFamily="34" charset="-122"/>
                <a:cs typeface="微软雅黑" pitchFamily="34" charset="-120"/>
              </a:rPr>
              <a:t>”工作形式开展普法宣传活动的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理由</a:t>
            </a:r>
            <a:r>
              <a:rPr lang="en-US" altLang="zh-CN" sz="2000" b="0" i="0" dirty="0">
                <a:solidFill>
                  <a:srgbClr val="000000"/>
                </a:solidFill>
                <a:latin typeface="微软雅黑" pitchFamily="34" charset="0"/>
                <a:ea typeface="微软雅黑" pitchFamily="34" charset="-122"/>
                <a:cs typeface="微软雅黑" pitchFamily="34" charset="-120"/>
              </a:rPr>
              <a:t>。（10分）</a:t>
            </a:r>
            <a:endParaRPr lang="en-US" altLang="zh-CN" sz="2000" dirty="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633673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O_7_AN.152_1#4b34ecc07?vop=1&amp;pid=49ccdf7c6&amp;color=0,0,0&amp;vtp=1&amp;bbb=1&amp;hb=1"/>
          <p:cNvSpPr/>
          <p:nvPr/>
        </p:nvSpPr>
        <p:spPr>
          <a:xfrm>
            <a:off x="722376" y="1144613"/>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建设法治中国，必须推动全民守法。（2分）推进全民守法，要把全民普法和守法作为依</a:t>
            </a: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法治国的长期基础性工作，深入开展法治宣传教育</a:t>
            </a:r>
            <a:r>
              <a:rPr lang="en-US" altLang="zh-CN" sz="2000" b="1" i="0" dirty="0">
                <a:solidFill>
                  <a:srgbClr val="00B050"/>
                </a:solidFill>
                <a:latin typeface="微软雅黑" pitchFamily="34" charset="0"/>
                <a:ea typeface="微软雅黑" pitchFamily="34" charset="-122"/>
                <a:cs typeface="微软雅黑" pitchFamily="34" charset="-120"/>
              </a:rPr>
              <a:t>。（2分）L市以“三字诀”工作形式开展普法</a:t>
            </a: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宣传，有利于统筹普法宣传工作，实现普法宣传全覆盖，让普法更加精准有效；增强全社会厉行</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法治的积极性和主动性，形成守法光荣、违法可耻的社会共识，引导全民自觉守法、遇事找法</a:t>
            </a:r>
            <a:r>
              <a:rPr lang="en-US" altLang="zh-CN" sz="2000" b="1" i="0" dirty="0">
                <a:solidFill>
                  <a:srgbClr val="00B050"/>
                </a:solidFill>
                <a:latin typeface="微软雅黑" pitchFamily="34" charset="0"/>
                <a:ea typeface="微软雅黑" pitchFamily="34" charset="-122"/>
                <a:cs typeface="微软雅黑" pitchFamily="34" charset="-120"/>
              </a:rPr>
              <a:t>、</a:t>
            </a: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解决问题靠法；调动人民群众投身依法治国实践的积极性和主动性，使尊法、守法成为全体人民</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500"/>
              </a:lnSpc>
            </a:pPr>
            <a:r>
              <a:rPr lang="en-US" altLang="zh-CN" sz="2000" b="1" i="0" dirty="0" err="1">
                <a:solidFill>
                  <a:srgbClr val="00B050"/>
                </a:solidFill>
                <a:latin typeface="微软雅黑" pitchFamily="34" charset="0"/>
                <a:ea typeface="微软雅黑" pitchFamily="34" charset="-122"/>
                <a:cs typeface="微软雅黑" pitchFamily="34" charset="-120"/>
              </a:rPr>
              <a:t>的共同追求和自觉行动</a:t>
            </a:r>
            <a:r>
              <a:rPr lang="en-US" altLang="zh-CN" sz="2000" b="1" i="0" dirty="0">
                <a:solidFill>
                  <a:srgbClr val="00B050"/>
                </a:solidFill>
                <a:latin typeface="微软雅黑" pitchFamily="34" charset="0"/>
                <a:ea typeface="微软雅黑" pitchFamily="34" charset="-122"/>
                <a:cs typeface="微软雅黑" pitchFamily="34" charset="-120"/>
              </a:rPr>
              <a:t>。（6分）</a:t>
            </a:r>
            <a:endParaRPr lang="en-US" altLang="zh-CN" sz="2000" dirty="0"/>
          </a:p>
        </p:txBody>
      </p:sp>
    </p:spTree>
    <p:extLst>
      <p:ext uri="{BB962C8B-B14F-4D97-AF65-F5344CB8AC3E}">
        <p14:creationId xmlns:p14="http://schemas.microsoft.com/office/powerpoint/2010/main" val="484247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1.xml><?xml version="1.0" encoding="utf-8"?>
<p:sld xmlns:a="http://schemas.openxmlformats.org/drawingml/2006/main" xmlns:r="http://schemas.openxmlformats.org/officeDocument/2006/relationships" xmlns:p="http://schemas.openxmlformats.org/presentationml/2006/main">
  <p:cSld name="Slide 125&amp;si=125">
    <p:spTree>
      <p:nvGrpSpPr>
        <p:cNvPr id="1" name=""/>
        <p:cNvGrpSpPr/>
        <p:nvPr/>
      </p:nvGrpSpPr>
      <p:grpSpPr>
        <a:xfrm>
          <a:off x="0" y="0"/>
          <a:ext cx="0" cy="0"/>
          <a:chOff x="0" y="0"/>
          <a:chExt cx="0" cy="0"/>
        </a:xfrm>
      </p:grpSpPr>
      <p:sp>
        <p:nvSpPr>
          <p:cNvPr id="2" name="QO_7_AS.153_1#4b34ecc07?vop=1&amp;pid=49ccdf7c6&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关键信息①：开展“百名政法干警进百村”普法活动，实现普法宣讲包村、联户、</a:t>
            </a:r>
            <a:r>
              <a:rPr lang="en-US" altLang="zh-CN" sz="2000" b="0" i="0">
                <a:solidFill>
                  <a:srgbClr val="000000"/>
                </a:solidFill>
                <a:latin typeface="微软雅黑" pitchFamily="34" charset="0"/>
                <a:ea typeface="微软雅黑" pitchFamily="34" charset="-122"/>
                <a:cs typeface="微软雅黑" pitchFamily="34" charset="-120"/>
              </a:rPr>
              <a:t>到人→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全民守法</a:t>
            </a:r>
            <a:r>
              <a:rPr lang="en-US" altLang="zh-CN" sz="2000" b="0" i="0" dirty="0">
                <a:solidFill>
                  <a:srgbClr val="000000"/>
                </a:solidFill>
                <a:latin typeface="微软雅黑" pitchFamily="34" charset="0"/>
                <a:ea typeface="微软雅黑" pitchFamily="34" charset="-122"/>
                <a:cs typeface="微软雅黑" pitchFamily="34" charset="-120"/>
              </a:rPr>
              <a:t>。关键信息②：开展调查研究，准确掌握矛盾纠纷突出的重点区域</a:t>
            </a:r>
            <a:r>
              <a:rPr lang="en-US" altLang="zh-CN" sz="2000" b="0" i="0">
                <a:solidFill>
                  <a:srgbClr val="000000"/>
                </a:solidFill>
                <a:latin typeface="微软雅黑" pitchFamily="34" charset="0"/>
                <a:ea typeface="微软雅黑" pitchFamily="34" charset="-122"/>
                <a:cs typeface="微软雅黑" pitchFamily="34" charset="-120"/>
              </a:rPr>
              <a:t>、重点对象和重点矛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盾纠纷</a:t>
            </a:r>
            <a:r>
              <a:rPr lang="en-US" altLang="zh-CN" sz="2000" b="0" i="0" dirty="0">
                <a:solidFill>
                  <a:srgbClr val="000000"/>
                </a:solidFill>
                <a:latin typeface="微软雅黑" pitchFamily="34" charset="0"/>
                <a:ea typeface="微软雅黑" pitchFamily="34" charset="-122"/>
                <a:cs typeface="微软雅黑" pitchFamily="34" charset="-120"/>
              </a:rPr>
              <a:t>，建立问题台账→全民自觉守法、遇事找法、解决问题靠法。关键信息③：</a:t>
            </a:r>
            <a:r>
              <a:rPr lang="en-US" altLang="zh-CN" sz="2000" b="0" i="0">
                <a:solidFill>
                  <a:srgbClr val="000000"/>
                </a:solidFill>
                <a:latin typeface="微软雅黑" pitchFamily="34" charset="0"/>
                <a:ea typeface="微软雅黑" pitchFamily="34" charset="-122"/>
                <a:cs typeface="微软雅黑" pitchFamily="34" charset="-120"/>
              </a:rPr>
              <a:t>结合民族节庆，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利用地域特色文化开展多种形式的宣传活动</a:t>
            </a:r>
            <a:r>
              <a:rPr lang="en-US" altLang="zh-CN" sz="2000" b="0" i="0" dirty="0">
                <a:solidFill>
                  <a:srgbClr val="000000"/>
                </a:solidFill>
                <a:latin typeface="微软雅黑" pitchFamily="34" charset="0"/>
                <a:ea typeface="微软雅黑" pitchFamily="34" charset="-122"/>
                <a:cs typeface="微软雅黑" pitchFamily="34" charset="-120"/>
              </a:rPr>
              <a:t>，与有影响力的自媒体共创开展“指尖普法</a:t>
            </a:r>
            <a:r>
              <a:rPr lang="en-US" altLang="zh-CN" sz="2000" b="0" i="0">
                <a:solidFill>
                  <a:srgbClr val="000000"/>
                </a:solidFill>
                <a:latin typeface="微软雅黑" pitchFamily="34" charset="0"/>
                <a:ea typeface="微软雅黑" pitchFamily="34" charset="-122"/>
                <a:cs typeface="微软雅黑" pitchFamily="34" charset="-120"/>
              </a:rPr>
              <a:t>”,与文旅</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部门共同开展</a:t>
            </a:r>
            <a:r>
              <a:rPr lang="en-US" altLang="zh-CN" sz="2000" b="0" i="0" dirty="0">
                <a:solidFill>
                  <a:srgbClr val="000000"/>
                </a:solidFill>
                <a:latin typeface="微软雅黑" pitchFamily="34" charset="0"/>
                <a:ea typeface="微软雅黑" pitchFamily="34" charset="-122"/>
                <a:cs typeface="微软雅黑" pitchFamily="34" charset="-120"/>
              </a:rPr>
              <a:t>“文艺+法治”普法演出活动→使尊法、守法成为全体人民的共同追求和自觉行动。</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2.xml><?xml version="1.0" encoding="utf-8"?>
<p:sld xmlns:a="http://schemas.openxmlformats.org/drawingml/2006/main" xmlns:r="http://schemas.openxmlformats.org/officeDocument/2006/relationships" xmlns:p="http://schemas.openxmlformats.org/presentationml/2006/main">
  <p:cSld name="Slide 126&amp;si=126">
    <p:spTree>
      <p:nvGrpSpPr>
        <p:cNvPr id="1" name=""/>
        <p:cNvGrpSpPr/>
        <p:nvPr/>
      </p:nvGrpSpPr>
      <p:grpSpPr>
        <a:xfrm>
          <a:off x="0" y="0"/>
          <a:ext cx="0" cy="0"/>
          <a:chOff x="0" y="0"/>
          <a:chExt cx="0" cy="0"/>
        </a:xfrm>
      </p:grpSpPr>
      <p:sp>
        <p:nvSpPr>
          <p:cNvPr id="2" name="QO_7_BD.154_1#5b2ac3273?pid=49ccdf7c6&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（2）你所在的中学拟在暑期开展“以青春之名，与法同行”普法志愿者活动</a:t>
            </a:r>
            <a:r>
              <a:rPr lang="en-US" altLang="zh-CN" sz="2000" b="0" i="0">
                <a:solidFill>
                  <a:srgbClr val="000000"/>
                </a:solidFill>
                <a:latin typeface="微软雅黑" pitchFamily="34" charset="0"/>
                <a:ea typeface="微软雅黑" pitchFamily="34" charset="-122"/>
                <a:cs typeface="微软雅黑" pitchFamily="34" charset="-120"/>
              </a:rPr>
              <a:t>，你是其中一名青</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年普法志愿者</a:t>
            </a:r>
            <a:r>
              <a:rPr lang="en-US" altLang="zh-CN" sz="2000" b="0" i="0" dirty="0">
                <a:solidFill>
                  <a:srgbClr val="000000"/>
                </a:solidFill>
                <a:latin typeface="微软雅黑" pitchFamily="34" charset="0"/>
                <a:ea typeface="微软雅黑" pitchFamily="34" charset="-122"/>
                <a:cs typeface="微软雅黑" pitchFamily="34" charset="-120"/>
              </a:rPr>
              <a:t>，请你拟定一个普法内容以及普法形式。（4分）</a:t>
            </a:r>
            <a:endParaRPr lang="en-US" altLang="zh-CN" sz="2000" dirty="0"/>
          </a:p>
        </p:txBody>
      </p:sp>
    </p:spTree>
  </p:cSld>
  <p:clrMapOvr>
    <a:masterClrMapping/>
  </p:clrMapOvr>
  <p:transition>
    <p:fad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O_7_AN.155_1#5b2ac3273?vop=1&amp;pid=49ccdf7c6&amp;color=0,0,0&amp;vtp=1&amp;bbb=1"/>
          <p:cNvSpPr/>
          <p:nvPr/>
        </p:nvSpPr>
        <p:spPr>
          <a:xfrm>
            <a:off x="789487" y="1069112"/>
            <a:ext cx="10753344" cy="13261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示例：</a:t>
            </a:r>
            <a:endParaRPr lang="en-US" altLang="zh-CN" sz="2000" dirty="0"/>
          </a:p>
          <a:p>
            <a:pPr latinLnBrk="1">
              <a:lnSpc>
                <a:spcPts val="3700"/>
              </a:lnSpc>
            </a:pPr>
            <a:r>
              <a:rPr lang="en-US" altLang="zh-CN" sz="2000" b="1" i="0" dirty="0">
                <a:solidFill>
                  <a:srgbClr val="00B050"/>
                </a:solidFill>
                <a:latin typeface="微软雅黑" pitchFamily="34" charset="0"/>
                <a:ea typeface="微软雅黑" pitchFamily="34" charset="-122"/>
                <a:cs typeface="微软雅黑" pitchFamily="34" charset="-120"/>
              </a:rPr>
              <a:t>①普法内容：预防网络诈骗、民法典解读等。（2分）</a:t>
            </a:r>
            <a:endParaRPr lang="en-US" altLang="zh-CN" sz="2000" dirty="0"/>
          </a:p>
          <a:p>
            <a:pP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②普法形式：开展法治讲座、进行入户宣讲、发放宣传手册、开展现场咨询等。（2分）</a:t>
            </a:r>
            <a:endParaRPr lang="en-US" altLang="zh-CN" sz="2000" dirty="0"/>
          </a:p>
        </p:txBody>
      </p:sp>
    </p:spTree>
    <p:extLst>
      <p:ext uri="{BB962C8B-B14F-4D97-AF65-F5344CB8AC3E}">
        <p14:creationId xmlns:p14="http://schemas.microsoft.com/office/powerpoint/2010/main" val="243670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4.xml><?xml version="1.0" encoding="utf-8"?>
<p:sld xmlns:a="http://schemas.openxmlformats.org/drawingml/2006/main" xmlns:r="http://schemas.openxmlformats.org/officeDocument/2006/relationships" xmlns:p="http://schemas.openxmlformats.org/presentationml/2006/main">
  <p:cSld name="Slide 127&amp;si=127">
    <p:spTree>
      <p:nvGrpSpPr>
        <p:cNvPr id="1" name=""/>
        <p:cNvGrpSpPr/>
        <p:nvPr/>
      </p:nvGrpSpPr>
      <p:grpSpPr>
        <a:xfrm>
          <a:off x="0" y="0"/>
          <a:ext cx="0" cy="0"/>
          <a:chOff x="0" y="0"/>
          <a:chExt cx="0" cy="0"/>
        </a:xfrm>
      </p:grpSpPr>
      <p:sp>
        <p:nvSpPr>
          <p:cNvPr id="2" name="QO_7_AS.156_1#5b2ac3273?vop=1&amp;pid=49ccdf7c6&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本问属于开放类主观题，言之有理即可。普法内容可列举预防网络诈骗、</a:t>
            </a:r>
            <a:r>
              <a:rPr lang="en-US" altLang="zh-CN" sz="2000" b="0" i="0">
                <a:solidFill>
                  <a:srgbClr val="000000"/>
                </a:solidFill>
                <a:latin typeface="微软雅黑" pitchFamily="34" charset="0"/>
                <a:ea typeface="微软雅黑" pitchFamily="34" charset="-122"/>
                <a:cs typeface="微软雅黑" pitchFamily="34" charset="-120"/>
              </a:rPr>
              <a:t>民法典解读等；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普法形式可列举开展法治讲座</a:t>
            </a:r>
            <a:r>
              <a:rPr lang="en-US" altLang="zh-CN" sz="2000" b="0" i="0" dirty="0">
                <a:solidFill>
                  <a:srgbClr val="000000"/>
                </a:solidFill>
                <a:latin typeface="微软雅黑" pitchFamily="34" charset="0"/>
                <a:ea typeface="微软雅黑" pitchFamily="34" charset="-122"/>
                <a:cs typeface="微软雅黑" pitchFamily="34" charset="-120"/>
              </a:rPr>
              <a:t>、进行入户宣讲、发放宣传手册、开展现场咨询等。</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5.xml><?xml version="1.0" encoding="utf-8"?>
<p:sld xmlns:a="http://schemas.openxmlformats.org/drawingml/2006/main" xmlns:r="http://schemas.openxmlformats.org/officeDocument/2006/relationships" xmlns:p="http://schemas.openxmlformats.org/presentationml/2006/main">
  <p:cSld name="Slide 128&amp;si=128">
    <p:spTree>
      <p:nvGrpSpPr>
        <p:cNvPr id="1" name=""/>
        <p:cNvGrpSpPr/>
        <p:nvPr/>
      </p:nvGrpSpPr>
      <p:grpSpPr>
        <a:xfrm>
          <a:off x="0" y="0"/>
          <a:ext cx="0" cy="0"/>
          <a:chOff x="0" y="0"/>
          <a:chExt cx="0" cy="0"/>
        </a:xfrm>
      </p:grpSpPr>
      <p:sp>
        <p:nvSpPr>
          <p:cNvPr id="2" name="QO_6_AS.157_1#49ccdf7c6?vop=1&amp;pid=189cd66e2&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本题考查全民守法、政治认同、法治意识。本议题探究通过“民法典宣传月</a:t>
            </a:r>
            <a:r>
              <a:rPr lang="en-US" altLang="zh-CN" sz="2000" b="0" i="0">
                <a:solidFill>
                  <a:srgbClr val="000000"/>
                </a:solidFill>
                <a:latin typeface="微软雅黑" pitchFamily="34" charset="0"/>
                <a:ea typeface="微软雅黑" pitchFamily="34" charset="-122"/>
                <a:cs typeface="微软雅黑" pitchFamily="34" charset="-120"/>
              </a:rPr>
              <a:t>”系列普法宣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传活动</a:t>
            </a:r>
            <a:r>
              <a:rPr lang="en-US" altLang="zh-CN" sz="2000" b="0" i="0" dirty="0">
                <a:solidFill>
                  <a:srgbClr val="000000"/>
                </a:solidFill>
                <a:latin typeface="微软雅黑" pitchFamily="34" charset="0"/>
                <a:ea typeface="微软雅黑" pitchFamily="34" charset="-122"/>
                <a:cs typeface="微软雅黑" pitchFamily="34" charset="-120"/>
              </a:rPr>
              <a:t>，结合L市以“三字诀”工作形式开展普法宣传活动</a:t>
            </a:r>
            <a:r>
              <a:rPr lang="en-US" altLang="zh-CN" sz="2000" b="0" i="0">
                <a:solidFill>
                  <a:srgbClr val="000000"/>
                </a:solidFill>
                <a:latin typeface="微软雅黑" pitchFamily="34" charset="0"/>
                <a:ea typeface="微软雅黑" pitchFamily="34" charset="-122"/>
                <a:cs typeface="微软雅黑" pitchFamily="34" charset="-120"/>
              </a:rPr>
              <a:t>，增强学生对尊法学法守法用法的认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同</a:t>
            </a:r>
            <a:r>
              <a:rPr lang="en-US" altLang="zh-CN" sz="2000" b="0" i="0" dirty="0">
                <a:solidFill>
                  <a:srgbClr val="000000"/>
                </a:solidFill>
                <a:latin typeface="微软雅黑" pitchFamily="34" charset="0"/>
                <a:ea typeface="微软雅黑" pitchFamily="34" charset="-122"/>
                <a:cs typeface="微软雅黑" pitchFamily="34" charset="-120"/>
              </a:rPr>
              <a:t>，不断提高法治意识，让法律的光芒播撒到每个角落。</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6.xml><?xml version="1.0" encoding="utf-8"?>
<p:sld xmlns:a="http://schemas.openxmlformats.org/drawingml/2006/main" xmlns:r="http://schemas.openxmlformats.org/officeDocument/2006/relationships" xmlns:p="http://schemas.openxmlformats.org/presentationml/2006/main">
  <p:cSld name="Slide 129&amp;si=129">
    <p:spTree>
      <p:nvGrpSpPr>
        <p:cNvPr id="1" name=""/>
        <p:cNvGrpSpPr/>
        <p:nvPr/>
      </p:nvGrpSpPr>
      <p:grpSpPr>
        <a:xfrm>
          <a:off x="0" y="0"/>
          <a:ext cx="0" cy="0"/>
          <a:chOff x="0" y="0"/>
          <a:chExt cx="0" cy="0"/>
        </a:xfrm>
      </p:grpSpPr>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BD.13_1#b5adef982?pid=74191a9a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5.2025新年伊始</a:t>
            </a:r>
            <a:r>
              <a:rPr lang="en-US" altLang="zh-CN" sz="2000" b="0" i="0">
                <a:solidFill>
                  <a:srgbClr val="000000"/>
                </a:solidFill>
                <a:latin typeface="微软雅黑" pitchFamily="34" charset="0"/>
                <a:ea typeface="微软雅黑" pitchFamily="34" charset="-122"/>
                <a:cs typeface="微软雅黑" pitchFamily="34" charset="-120"/>
              </a:rPr>
              <a:t>，全国人大常委会法工委虹桥街道基层立法联系点联动长宁区中青年知识分子联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谊会信息采集点</a:t>
            </a:r>
            <a:r>
              <a:rPr lang="en-US" altLang="zh-CN" sz="2000" b="0" i="0" dirty="0">
                <a:solidFill>
                  <a:srgbClr val="000000"/>
                </a:solidFill>
                <a:latin typeface="微软雅黑" pitchFamily="34" charset="0"/>
                <a:ea typeface="微软雅黑" pitchFamily="34" charset="-122"/>
                <a:cs typeface="微软雅黑" pitchFamily="34" charset="-120"/>
              </a:rPr>
              <a:t>，就民营经济促进法（草案）和反不正当竞争法（修订草案</a:t>
            </a:r>
            <a:r>
              <a:rPr lang="en-US" altLang="zh-CN" sz="2000" b="0" i="0">
                <a:solidFill>
                  <a:srgbClr val="000000"/>
                </a:solidFill>
                <a:latin typeface="微软雅黑" pitchFamily="34" charset="0"/>
                <a:ea typeface="微软雅黑" pitchFamily="34" charset="-122"/>
                <a:cs typeface="微软雅黑" pitchFamily="34" charset="-120"/>
              </a:rPr>
              <a:t>）开展专场立法意见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征询会</a:t>
            </a:r>
            <a:r>
              <a:rPr lang="en-US" altLang="zh-CN" sz="2000" b="0" i="0" dirty="0">
                <a:solidFill>
                  <a:srgbClr val="000000"/>
                </a:solidFill>
                <a:latin typeface="微软雅黑" pitchFamily="34" charset="0"/>
                <a:ea typeface="微软雅黑" pitchFamily="34" charset="-122"/>
                <a:cs typeface="微软雅黑" pitchFamily="34" charset="-120"/>
              </a:rPr>
              <a:t>。此次立法征询持续发挥了“国沪联动”的制度优势，拓展建议采集的渠道</a:t>
            </a:r>
            <a:r>
              <a:rPr lang="en-US" altLang="zh-CN" sz="2000" b="0" i="0">
                <a:solidFill>
                  <a:srgbClr val="000000"/>
                </a:solidFill>
                <a:latin typeface="微软雅黑" pitchFamily="34" charset="0"/>
                <a:ea typeface="微软雅黑" pitchFamily="34" charset="-122"/>
                <a:cs typeface="微软雅黑" pitchFamily="34" charset="-120"/>
              </a:rPr>
              <a:t>，提升了立法</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意见的质效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此举(</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4_1#b5adef982.bracket?pid=74191a9a3&amp;color=0,0,0&amp;vpa=5&amp;vtp=1"/>
          <p:cNvSpPr/>
          <p:nvPr/>
        </p:nvSpPr>
        <p:spPr>
          <a:xfrm>
            <a:off x="2954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13_2#b5adef982?pid=74191a9a3&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①充分听取群众意见，夯实了立法的民意基础</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坚持依法治国，推动立法的科学性和民主性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反映出党和全国人大常委会法工委坚持开门立法</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反映人民呼声，推动国家立法权向基层延伸</a:t>
            </a:r>
            <a:endParaRPr lang="en-US" altLang="zh-CN" sz="2000" dirty="0"/>
          </a:p>
        </p:txBody>
      </p:sp>
      <p:sp>
        <p:nvSpPr>
          <p:cNvPr id="5" name="QC_7_BD.13_3#b5adef982.choices?pid=74191a9a3&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AS.15_1#b5adef982?vop=1&amp;pid=74191a9a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本题考查推进科学立法。材料中就民营经济促进法（草案）和反不正当竞争法（</a:t>
            </a:r>
            <a:r>
              <a:rPr lang="en-US" altLang="zh-CN" sz="2000" b="0" i="0">
                <a:solidFill>
                  <a:srgbClr val="000000"/>
                </a:solidFill>
                <a:latin typeface="微软雅黑" pitchFamily="34" charset="0"/>
                <a:ea typeface="微软雅黑" pitchFamily="34" charset="-122"/>
                <a:cs typeface="微软雅黑" pitchFamily="34" charset="-120"/>
              </a:rPr>
              <a:t>修订草案）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开展专场立法意见征询会</a:t>
            </a:r>
            <a:r>
              <a:rPr lang="en-US" altLang="zh-CN" sz="2000" b="0" i="0" dirty="0">
                <a:solidFill>
                  <a:srgbClr val="000000"/>
                </a:solidFill>
                <a:latin typeface="微软雅黑" pitchFamily="34" charset="0"/>
                <a:ea typeface="微软雅黑" pitchFamily="34" charset="-122"/>
                <a:cs typeface="微软雅黑" pitchFamily="34" charset="-120"/>
              </a:rPr>
              <a:t>，拓宽民意反映渠道，有利于充分听取群众意见</a:t>
            </a:r>
            <a:r>
              <a:rPr lang="en-US" altLang="zh-CN" sz="2000" b="0" i="0">
                <a:solidFill>
                  <a:srgbClr val="000000"/>
                </a:solidFill>
                <a:latin typeface="微软雅黑" pitchFamily="34" charset="0"/>
                <a:ea typeface="微软雅黑" pitchFamily="34" charset="-122"/>
                <a:cs typeface="微软雅黑" pitchFamily="34" charset="-120"/>
              </a:rPr>
              <a:t>，夯实了立法的民意基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础</a:t>
            </a:r>
            <a:r>
              <a:rPr lang="en-US" altLang="zh-CN" sz="2000" b="0" i="0" dirty="0">
                <a:solidFill>
                  <a:srgbClr val="000000"/>
                </a:solidFill>
                <a:latin typeface="微软雅黑" pitchFamily="34" charset="0"/>
                <a:ea typeface="微软雅黑" pitchFamily="34" charset="-122"/>
                <a:cs typeface="微软雅黑" pitchFamily="34" charset="-120"/>
              </a:rPr>
              <a:t>；也有利于坚持依法治国，促进科学立法和民主立法，①②正确；</a:t>
            </a:r>
            <a:r>
              <a:rPr lang="en-US" altLang="zh-CN" sz="2000" b="0" i="0">
                <a:solidFill>
                  <a:srgbClr val="000000"/>
                </a:solidFill>
                <a:latin typeface="微软雅黑" pitchFamily="34" charset="0"/>
                <a:ea typeface="微软雅黑" pitchFamily="34" charset="-122"/>
                <a:cs typeface="微软雅黑" pitchFamily="34" charset="-120"/>
              </a:rPr>
              <a:t>中国共产党不是立法机关，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没有立法职能</a:t>
            </a:r>
            <a:r>
              <a:rPr lang="en-US" altLang="zh-CN" sz="2000" b="0" i="0" dirty="0">
                <a:solidFill>
                  <a:srgbClr val="000000"/>
                </a:solidFill>
                <a:latin typeface="微软雅黑" pitchFamily="34" charset="0"/>
                <a:ea typeface="微软雅黑" pitchFamily="34" charset="-122"/>
                <a:cs typeface="微软雅黑" pitchFamily="34" charset="-120"/>
              </a:rPr>
              <a:t>，③排除；我国由全国人民代表大会及其常务委员会行使国家立法权</a:t>
            </a:r>
            <a:r>
              <a:rPr lang="en-US" altLang="zh-CN" sz="2000" b="0" i="0">
                <a:solidFill>
                  <a:srgbClr val="000000"/>
                </a:solidFill>
                <a:latin typeface="微软雅黑" pitchFamily="34" charset="0"/>
                <a:ea typeface="微软雅黑" pitchFamily="34" charset="-122"/>
                <a:cs typeface="微软雅黑" pitchFamily="34" charset="-120"/>
              </a:rPr>
              <a:t>，“推动国家</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立法权向基层延伸</a:t>
            </a:r>
            <a:r>
              <a:rPr lang="en-US" altLang="zh-CN" sz="2000" b="0" i="0" dirty="0">
                <a:solidFill>
                  <a:srgbClr val="000000"/>
                </a:solidFill>
                <a:latin typeface="微软雅黑" pitchFamily="34" charset="0"/>
                <a:ea typeface="微软雅黑" pitchFamily="34" charset="-122"/>
                <a:cs typeface="微软雅黑" pitchFamily="34" charset="-120"/>
              </a:rPr>
              <a:t>”说法错误，④排除。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AS.15_2#b5adef982?vop=1&amp;pid=74191a9a3&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本题易错选③，错选原因是混淆了科学立法的主体。从党的层面看，</a:t>
            </a:r>
            <a:r>
              <a:rPr lang="en-US" altLang="zh-CN" sz="2000" b="0" i="0">
                <a:solidFill>
                  <a:srgbClr val="000000"/>
                </a:solidFill>
                <a:latin typeface="微软雅黑" pitchFamily="34" charset="0"/>
                <a:ea typeface="微软雅黑" pitchFamily="34" charset="-122"/>
                <a:cs typeface="微软雅黑" pitchFamily="34" charset="-120"/>
              </a:rPr>
              <a:t>党可以领导立法，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但并不能直接开展立法工作</a:t>
            </a:r>
            <a:r>
              <a:rPr lang="en-US" altLang="zh-CN" sz="2000" b="0" i="0" dirty="0">
                <a:solidFill>
                  <a:srgbClr val="000000"/>
                </a:solidFill>
                <a:latin typeface="微软雅黑" pitchFamily="34" charset="0"/>
                <a:ea typeface="微软雅黑" pitchFamily="34" charset="-122"/>
                <a:cs typeface="微软雅黑" pitchFamily="34" charset="-120"/>
              </a:rPr>
              <a:t>；全国人大及其常委会才能直接推进法律的立改废</a:t>
            </a:r>
            <a:r>
              <a:rPr lang="en-US" altLang="zh-CN" sz="2000" b="0" i="0">
                <a:solidFill>
                  <a:srgbClr val="000000"/>
                </a:solidFill>
                <a:latin typeface="微软雅黑" pitchFamily="34" charset="0"/>
                <a:ea typeface="微软雅黑" pitchFamily="34" charset="-122"/>
                <a:cs typeface="微软雅黑" pitchFamily="34" charset="-120"/>
              </a:rPr>
              <a:t>，因此在立法这一</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层面上</a:t>
            </a:r>
            <a:r>
              <a:rPr lang="en-US" altLang="zh-CN" sz="2000" b="0" i="0" dirty="0">
                <a:solidFill>
                  <a:srgbClr val="000000"/>
                </a:solidFill>
                <a:latin typeface="微软雅黑" pitchFamily="34" charset="0"/>
                <a:ea typeface="微软雅黑" pitchFamily="34" charset="-122"/>
                <a:cs typeface="微软雅黑" pitchFamily="34" charset="-120"/>
              </a:rPr>
              <a:t>，不能将党和人大的作用混淆。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C_4#74a959dd6.fixed?pid=9bfa8bd34&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74a959dd6.fixed?pid=9bfa8bd34&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科学立法</a:t>
            </a:r>
            <a:endParaRPr lang="en-US" altLang="zh-CN" sz="4400" dirty="0"/>
          </a:p>
        </p:txBody>
      </p:sp>
      <p:pic>
        <p:nvPicPr>
          <p:cNvPr id="4" name="C_4#74a959dd6.fixed?pid=9bfa8bd3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74a959dd6.fixed?pid=9bfa8bd34&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BD.16_1#f573efd80?pid=74a959dd6&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[江苏淮安2025段考]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在《周公论》一文中，</a:t>
            </a:r>
            <a:r>
              <a:rPr lang="en-US" altLang="zh-CN" sz="2000" b="0" i="0">
                <a:solidFill>
                  <a:srgbClr val="000000"/>
                </a:solidFill>
                <a:latin typeface="微软雅黑" pitchFamily="34" charset="0"/>
                <a:ea typeface="微软雅黑" pitchFamily="34" charset="-122"/>
                <a:cs typeface="微软雅黑" pitchFamily="34" charset="-120"/>
              </a:rPr>
              <a:t>王安石借评价西周初期杰出的政治家周公提出政见：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立善法于天下，则天下治；立善法于一国，则一国治</a:t>
            </a:r>
            <a:r>
              <a:rPr lang="en-US" altLang="zh-CN" sz="2000" b="0" i="0">
                <a:solidFill>
                  <a:srgbClr val="000000"/>
                </a:solidFill>
                <a:latin typeface="微软雅黑" pitchFamily="34" charset="0"/>
                <a:ea typeface="微软雅黑" pitchFamily="34" charset="-122"/>
                <a:cs typeface="微软雅黑" pitchFamily="34" charset="-120"/>
              </a:rPr>
              <a:t>。”这一观点对我国当前法治建设的启示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7_1#f573efd80.bracket?pid=74a959dd6&amp;color=0,0,0&amp;vpa=6&amp;vtp=1"/>
          <p:cNvSpPr/>
          <p:nvPr/>
        </p:nvSpPr>
        <p:spPr>
          <a:xfrm>
            <a:off x="1163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6_2#f573efd80?pid=74a959dd6&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建立中国特色社会主义法律体系</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②坚持依法治国和以德治国相结合</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推进科学立法，立良善管用之法</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④立善法以促进国家治理能力提升</a:t>
            </a:r>
            <a:endParaRPr lang="en-US" altLang="zh-CN" sz="2000" dirty="0"/>
          </a:p>
        </p:txBody>
      </p:sp>
      <p:sp>
        <p:nvSpPr>
          <p:cNvPr id="5" name="QC_5_BD.16_3#f573efd80.choices?pid=74a959dd6&amp;color=0,0,0&amp;vtp=1&amp;bbb=1"/>
          <p:cNvSpPr/>
          <p:nvPr/>
        </p:nvSpPr>
        <p:spPr>
          <a:xfrm>
            <a:off x="719328" y="4269518"/>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AS.18_1#f573efd80?vop=1&amp;pid=74a959dd6&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本题考查科学立法的内涵。材料中的观点说明制定完善的法律，</a:t>
            </a:r>
            <a:r>
              <a:rPr lang="en-US" altLang="zh-CN" sz="2000" b="0" i="0">
                <a:solidFill>
                  <a:srgbClr val="000000"/>
                </a:solidFill>
                <a:latin typeface="微软雅黑" pitchFamily="34" charset="0"/>
                <a:ea typeface="微软雅黑" pitchFamily="34" charset="-122"/>
                <a:cs typeface="微软雅黑" pitchFamily="34" charset="-120"/>
              </a:rPr>
              <a:t>对于治理国家非常重要。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这启示我们要推进科学立法</a:t>
            </a:r>
            <a:r>
              <a:rPr lang="en-US" altLang="zh-CN" sz="2000" b="0" i="0" dirty="0">
                <a:solidFill>
                  <a:srgbClr val="000000"/>
                </a:solidFill>
                <a:latin typeface="微软雅黑" pitchFamily="34" charset="0"/>
                <a:ea typeface="微软雅黑" pitchFamily="34" charset="-122"/>
                <a:cs typeface="微软雅黑" pitchFamily="34" charset="-120"/>
              </a:rPr>
              <a:t>，立良善管用之法，促进国家治理能力提升，③④正确</a:t>
            </a:r>
            <a:r>
              <a:rPr lang="en-US" altLang="zh-CN" sz="2000" b="0" i="0">
                <a:solidFill>
                  <a:srgbClr val="000000"/>
                </a:solidFill>
                <a:latin typeface="微软雅黑" pitchFamily="34" charset="0"/>
                <a:ea typeface="微软雅黑" pitchFamily="34" charset="-122"/>
                <a:cs typeface="微软雅黑" pitchFamily="34" charset="-120"/>
              </a:rPr>
              <a:t>。“立善法于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天下</a:t>
            </a:r>
            <a:r>
              <a:rPr lang="en-US" altLang="zh-CN" sz="2000" b="0" i="0" dirty="0">
                <a:solidFill>
                  <a:srgbClr val="000000"/>
                </a:solidFill>
                <a:latin typeface="微软雅黑" pitchFamily="34" charset="0"/>
                <a:ea typeface="微软雅黑" pitchFamily="34" charset="-122"/>
                <a:cs typeface="微软雅黑" pitchFamily="34" charset="-120"/>
              </a:rPr>
              <a:t>，则天下治；立善法于一国，则一国治”意思是，</a:t>
            </a:r>
            <a:r>
              <a:rPr lang="en-US" altLang="zh-CN" sz="2000" b="0" i="0">
                <a:solidFill>
                  <a:srgbClr val="000000"/>
                </a:solidFill>
                <a:latin typeface="微软雅黑" pitchFamily="34" charset="0"/>
                <a:ea typeface="微软雅黑" pitchFamily="34" charset="-122"/>
                <a:cs typeface="微软雅黑" pitchFamily="34" charset="-120"/>
              </a:rPr>
              <a:t>在天下范围内制定完备良好的法律制度，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则天下能得到很好的治理</a:t>
            </a:r>
            <a:r>
              <a:rPr lang="en-US" altLang="zh-CN" sz="2000" b="0" i="0" dirty="0">
                <a:solidFill>
                  <a:srgbClr val="000000"/>
                </a:solidFill>
                <a:latin typeface="微软雅黑" pitchFamily="34" charset="0"/>
                <a:ea typeface="微软雅黑" pitchFamily="34" charset="-122"/>
                <a:cs typeface="微软雅黑" pitchFamily="34" charset="-120"/>
              </a:rPr>
              <a:t>；在一国范围内制定完备良好的法律制度，</a:t>
            </a:r>
            <a:r>
              <a:rPr lang="en-US" altLang="zh-CN" sz="2000" b="0" i="0">
                <a:solidFill>
                  <a:srgbClr val="000000"/>
                </a:solidFill>
                <a:latin typeface="微软雅黑" pitchFamily="34" charset="0"/>
                <a:ea typeface="微软雅黑" pitchFamily="34" charset="-122"/>
                <a:cs typeface="微软雅黑" pitchFamily="34" charset="-120"/>
              </a:rPr>
              <a:t>则一国能得到很好的治理。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经过多年不懈努力</a:t>
            </a:r>
            <a:r>
              <a:rPr lang="en-US" altLang="zh-CN" sz="2000" b="0" i="0" dirty="0">
                <a:solidFill>
                  <a:srgbClr val="000000"/>
                </a:solidFill>
                <a:latin typeface="微软雅黑" pitchFamily="34" charset="0"/>
                <a:ea typeface="微软雅黑" pitchFamily="34" charset="-122"/>
                <a:cs typeface="微软雅黑" pitchFamily="34" charset="-120"/>
              </a:rPr>
              <a:t>，以宪法为核心的中国特色社会主义法律体系已形成，①排除</a:t>
            </a:r>
            <a:r>
              <a:rPr lang="en-US" altLang="zh-CN" sz="2000" b="0" i="0">
                <a:solidFill>
                  <a:srgbClr val="000000"/>
                </a:solidFill>
                <a:latin typeface="微软雅黑" pitchFamily="34" charset="0"/>
                <a:ea typeface="微软雅黑" pitchFamily="34" charset="-122"/>
                <a:cs typeface="微软雅黑" pitchFamily="34" charset="-120"/>
              </a:rPr>
              <a:t>。材料强调要依</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法治国</a:t>
            </a:r>
            <a:r>
              <a:rPr lang="en-US" altLang="zh-CN" sz="2000" b="0" i="0" dirty="0">
                <a:solidFill>
                  <a:srgbClr val="000000"/>
                </a:solidFill>
                <a:latin typeface="微软雅黑" pitchFamily="34" charset="0"/>
                <a:ea typeface="微软雅黑" pitchFamily="34" charset="-122"/>
                <a:cs typeface="微软雅黑" pitchFamily="34" charset="-120"/>
              </a:rPr>
              <a:t>，没有涉及以德治国，②排除。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0742a35f2.fixed?pid=ceb59cac0&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9</a:t>
            </a:r>
            <a:endParaRPr lang="en-US" altLang="zh-CN" sz="7200" dirty="0"/>
          </a:p>
        </p:txBody>
      </p:sp>
      <p:sp>
        <p:nvSpPr>
          <p:cNvPr id="3" name="C_2_BD#0742a35f2.fixed?pid=ceb59cac0&amp;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第九课</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全面推进依法治国的基本要求</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BD.19_1#5e7810a6d?pid=74a959dd6&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[河南三门峡2025高一期中]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成都市人大常委会公告新修订的《成都市非机动车管理条例</a:t>
            </a:r>
            <a:r>
              <a:rPr lang="en-US" altLang="zh-CN" sz="2000" b="0" i="0">
                <a:solidFill>
                  <a:srgbClr val="000000"/>
                </a:solidFill>
                <a:latin typeface="微软雅黑" pitchFamily="34" charset="0"/>
                <a:ea typeface="微软雅黑" pitchFamily="34" charset="-122"/>
                <a:cs typeface="微软雅黑" pitchFamily="34" charset="-120"/>
              </a:rPr>
              <a:t>》，自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微软雅黑" pitchFamily="34" charset="-122"/>
                <a:cs typeface="微软雅黑" pitchFamily="34" charset="-120"/>
              </a:rPr>
              <a:t>年6月1日开始实施。</a:t>
            </a:r>
            <a:r>
              <a:rPr lang="en-US" altLang="zh-CN" sz="2000" b="0" i="0">
                <a:solidFill>
                  <a:srgbClr val="000000"/>
                </a:solidFill>
                <a:latin typeface="微软雅黑" pitchFamily="34" charset="0"/>
                <a:ea typeface="微软雅黑" pitchFamily="34" charset="-122"/>
                <a:cs typeface="微软雅黑" pitchFamily="34" charset="-120"/>
              </a:rPr>
              <a:t>条例对违反电动自行车驾驶人和搭载人员佩戴安全头盔规定的行为，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要求公安机关责令改正</a:t>
            </a:r>
            <a:r>
              <a:rPr lang="en-US" altLang="zh-CN" sz="2000" b="0" i="0" dirty="0">
                <a:solidFill>
                  <a:srgbClr val="000000"/>
                </a:solidFill>
                <a:latin typeface="微软雅黑" pitchFamily="34" charset="0"/>
                <a:ea typeface="微软雅黑" pitchFamily="34" charset="-122"/>
                <a:cs typeface="微软雅黑" pitchFamily="34" charset="-120"/>
              </a:rPr>
              <a:t>，处警告或者五元以上三十元以下罚款。据此可知</a:t>
            </a:r>
            <a:r>
              <a:rPr lang="en-US" altLang="zh-CN" sz="2000" b="0" i="0">
                <a:solidFill>
                  <a:srgbClr val="000000"/>
                </a:solidFill>
                <a:latin typeface="微软雅黑" pitchFamily="34" charset="0"/>
                <a:ea typeface="微软雅黑" pitchFamily="34" charset="-122"/>
                <a:cs typeface="微软雅黑" pitchFamily="34" charset="-120"/>
              </a:rPr>
              <a:t>，该市人大常委会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0_1#5e7810a6d.bracket?pid=74a959dd6&amp;color=0,0,0&amp;vpa=7&amp;vtp=1"/>
          <p:cNvSpPr/>
          <p:nvPr/>
        </p:nvSpPr>
        <p:spPr>
          <a:xfrm>
            <a:off x="922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9_2#5e7810a6d?pid=74a959dd6&amp;color=0,0,0&amp;vtp=1&amp;bbb=1"/>
          <p:cNvSpPr/>
          <p:nvPr/>
        </p:nvSpPr>
        <p:spPr>
          <a:xfrm>
            <a:off x="722376" y="2791275"/>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提高制定法律的质量，完善法律实施机制</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②制定地方性法规，明晰政府的权力与责任</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完善立法体制，正确处理公民与政府关系</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④通过地方立法，厘清了公民的权利与义务</a:t>
            </a:r>
            <a:endParaRPr lang="en-US" altLang="zh-CN" sz="2000" dirty="0"/>
          </a:p>
        </p:txBody>
      </p:sp>
      <p:sp>
        <p:nvSpPr>
          <p:cNvPr id="5" name="QC_5_BD.19_3#5e7810a6d.choices?pid=74a959dd6&amp;color=0,0,0&amp;vtp=1&amp;bbb=1"/>
          <p:cNvSpPr/>
          <p:nvPr/>
        </p:nvSpPr>
        <p:spPr>
          <a:xfrm>
            <a:off x="655264" y="4777053"/>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AS.21_1#5e7810a6d?vop=1&amp;pid=74a959dd6&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本题考查推进科学立法。该市人大常委会通过了新修订的《</a:t>
            </a:r>
            <a:r>
              <a:rPr lang="en-US" altLang="zh-CN" sz="2000" b="0" i="0">
                <a:solidFill>
                  <a:srgbClr val="000000"/>
                </a:solidFill>
                <a:latin typeface="微软雅黑" pitchFamily="34" charset="0"/>
                <a:ea typeface="微软雅黑" pitchFamily="34" charset="-122"/>
                <a:cs typeface="微软雅黑" pitchFamily="34" charset="-120"/>
              </a:rPr>
              <a:t>成都市非机动车管理条例》，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这说明其行使立法权</a:t>
            </a:r>
            <a:r>
              <a:rPr lang="en-US" altLang="zh-CN" sz="2000" b="0" i="0" dirty="0">
                <a:solidFill>
                  <a:srgbClr val="000000"/>
                </a:solidFill>
                <a:latin typeface="微软雅黑" pitchFamily="34" charset="0"/>
                <a:ea typeface="微软雅黑" pitchFamily="34" charset="-122"/>
                <a:cs typeface="微软雅黑" pitchFamily="34" charset="-120"/>
              </a:rPr>
              <a:t>，制定地方性法规，对违反相关规定的行为，要求公安机关责令改正</a:t>
            </a:r>
            <a:r>
              <a:rPr lang="en-US" altLang="zh-CN" sz="2000" b="0" i="0">
                <a:solidFill>
                  <a:srgbClr val="000000"/>
                </a:solidFill>
                <a:latin typeface="微软雅黑" pitchFamily="34" charset="0"/>
                <a:ea typeface="微软雅黑" pitchFamily="34" charset="-122"/>
                <a:cs typeface="微软雅黑" pitchFamily="34" charset="-120"/>
              </a:rPr>
              <a:t>，明晰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了公安机关的权力与责任</a:t>
            </a:r>
            <a:r>
              <a:rPr lang="en-US" altLang="zh-CN" sz="2000" b="0" i="0" dirty="0">
                <a:solidFill>
                  <a:srgbClr val="000000"/>
                </a:solidFill>
                <a:latin typeface="微软雅黑" pitchFamily="34" charset="0"/>
                <a:ea typeface="微软雅黑" pitchFamily="34" charset="-122"/>
                <a:cs typeface="微软雅黑" pitchFamily="34" charset="-120"/>
              </a:rPr>
              <a:t>，②正确；该条例对违反相关规定的行为，要求公安机关责令改正</a:t>
            </a:r>
            <a:r>
              <a:rPr lang="en-US" altLang="zh-CN" sz="2000" b="0" i="0">
                <a:solidFill>
                  <a:srgbClr val="000000"/>
                </a:solidFill>
                <a:latin typeface="微软雅黑" pitchFamily="34" charset="0"/>
                <a:ea typeface="微软雅黑" pitchFamily="34" charset="-122"/>
                <a:cs typeface="微软雅黑" pitchFamily="34" charset="-120"/>
              </a:rPr>
              <a:t>，处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警告或者罚款</a:t>
            </a:r>
            <a:r>
              <a:rPr lang="en-US" altLang="zh-CN" sz="2000" b="0" i="0" dirty="0">
                <a:solidFill>
                  <a:srgbClr val="000000"/>
                </a:solidFill>
                <a:latin typeface="微软雅黑" pitchFamily="34" charset="0"/>
                <a:ea typeface="微软雅黑" pitchFamily="34" charset="-122"/>
                <a:cs typeface="微软雅黑" pitchFamily="34" charset="-120"/>
              </a:rPr>
              <a:t>，通过地方立法</a:t>
            </a:r>
            <a:r>
              <a:rPr lang="en-US" altLang="zh-CN" sz="2000" b="0" i="0">
                <a:solidFill>
                  <a:srgbClr val="000000"/>
                </a:solidFill>
                <a:latin typeface="微软雅黑" pitchFamily="34" charset="0"/>
                <a:ea typeface="微软雅黑" pitchFamily="34" charset="-122"/>
                <a:cs typeface="微软雅黑" pitchFamily="34" charset="-120"/>
              </a:rPr>
              <a:t>，能够厘清电动自行车驾驶人和搭载人员佩戴安全头盔的权利与义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务</a:t>
            </a:r>
            <a:r>
              <a:rPr lang="en-US" altLang="zh-CN" sz="2000" b="0" i="0" dirty="0">
                <a:solidFill>
                  <a:srgbClr val="000000"/>
                </a:solidFill>
                <a:latin typeface="微软雅黑" pitchFamily="34" charset="0"/>
                <a:ea typeface="微软雅黑" pitchFamily="34" charset="-122"/>
                <a:cs typeface="微软雅黑" pitchFamily="34" charset="-120"/>
              </a:rPr>
              <a:t>，④正确；材料反映该市人大常委会修订地方法规，没有体现提高立法的质量</a:t>
            </a:r>
            <a:r>
              <a:rPr lang="en-US" altLang="zh-CN" sz="2000" b="0" i="0">
                <a:solidFill>
                  <a:srgbClr val="000000"/>
                </a:solidFill>
                <a:latin typeface="微软雅黑" pitchFamily="34" charset="0"/>
                <a:ea typeface="微软雅黑" pitchFamily="34" charset="-122"/>
                <a:cs typeface="微软雅黑" pitchFamily="34" charset="-120"/>
              </a:rPr>
              <a:t>，也没有体现该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市人大常委会完善法律实施机制</a:t>
            </a:r>
            <a:r>
              <a:rPr lang="en-US" altLang="zh-CN" sz="2000" b="0" i="0" dirty="0">
                <a:solidFill>
                  <a:srgbClr val="000000"/>
                </a:solidFill>
                <a:latin typeface="微软雅黑" pitchFamily="34" charset="0"/>
                <a:ea typeface="微软雅黑" pitchFamily="34" charset="-122"/>
                <a:cs typeface="微软雅黑" pitchFamily="34" charset="-120"/>
              </a:rPr>
              <a:t>，①排除；材料反映该市人大常委会修订地方法规</a:t>
            </a:r>
            <a:r>
              <a:rPr lang="en-US" altLang="zh-CN" sz="2000" b="0" i="0">
                <a:solidFill>
                  <a:srgbClr val="000000"/>
                </a:solidFill>
                <a:latin typeface="微软雅黑" pitchFamily="34" charset="0"/>
                <a:ea typeface="微软雅黑" pitchFamily="34" charset="-122"/>
                <a:cs typeface="微软雅黑" pitchFamily="34" charset="-120"/>
              </a:rPr>
              <a:t>，未体现完善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立法体制</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BD.22_1#44e461092?pid=74a959dd6&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[吉林通化2024高一月考]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我国法律草案的审议程序从“两审”变为“三审</a:t>
            </a:r>
            <a:r>
              <a:rPr lang="en-US" altLang="zh-CN" sz="2000" b="0" i="0">
                <a:solidFill>
                  <a:srgbClr val="000000"/>
                </a:solidFill>
                <a:latin typeface="微软雅黑" pitchFamily="34" charset="0"/>
                <a:ea typeface="微软雅黑" pitchFamily="34" charset="-122"/>
                <a:cs typeface="微软雅黑" pitchFamily="34" charset="-120"/>
              </a:rPr>
              <a:t>”，从部分法律案向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社会征求意见到将这一做法常态化，从法律案审议过程中举行立法听证会到开展法律出台前的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评估”</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我国人大立法工作的一系列变化(</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44e461092.bracket?pid=74a959dd6&amp;color=0,0,0&amp;vpa=8&amp;vtp=1"/>
          <p:cNvSpPr/>
          <p:nvPr/>
        </p:nvSpPr>
        <p:spPr>
          <a:xfrm>
            <a:off x="6002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22_2#44e461092?pid=74a959dd6&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①坚持了科学立法、民主立法的要求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完善了以民主集中制为基石的人民代表大会制度</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健全了司法机关的外部监督和制约机制</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保障了国家法律体现人民的意志</a:t>
            </a:r>
            <a:endParaRPr lang="en-US" altLang="zh-CN" sz="2000" dirty="0"/>
          </a:p>
        </p:txBody>
      </p:sp>
      <p:sp>
        <p:nvSpPr>
          <p:cNvPr id="5" name="QC_5_BD.22_3#44e461092.choices?pid=74a959dd6&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AS.24_1#44e461092?vop=1&amp;pid=74a959dd6&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本题考查科学立法、民主立法。</a:t>
            </a:r>
            <a:r>
              <a:rPr lang="en-US" altLang="zh-CN" sz="2000" b="0" i="0">
                <a:solidFill>
                  <a:srgbClr val="000000"/>
                </a:solidFill>
                <a:latin typeface="微软雅黑" pitchFamily="34" charset="0"/>
                <a:ea typeface="微软雅黑" pitchFamily="34" charset="-122"/>
                <a:cs typeface="微软雅黑" pitchFamily="34" charset="-120"/>
              </a:rPr>
              <a:t>材料中我国人大立法工作的一系列变化坚持了科学立法、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民主立法的要求</a:t>
            </a:r>
            <a:r>
              <a:rPr lang="en-US" altLang="zh-CN" sz="2000" b="0" i="0" dirty="0">
                <a:solidFill>
                  <a:srgbClr val="000000"/>
                </a:solidFill>
                <a:latin typeface="微软雅黑" pitchFamily="34" charset="0"/>
                <a:ea typeface="微软雅黑" pitchFamily="34" charset="-122"/>
                <a:cs typeface="微软雅黑" pitchFamily="34" charset="-120"/>
              </a:rPr>
              <a:t>，保障了国家法律体现人民的意志，①④符合题意</a:t>
            </a:r>
            <a:r>
              <a:rPr lang="en-US" altLang="zh-CN" sz="2000" b="0" i="0">
                <a:solidFill>
                  <a:srgbClr val="000000"/>
                </a:solidFill>
                <a:latin typeface="微软雅黑" pitchFamily="34" charset="0"/>
                <a:ea typeface="微软雅黑" pitchFamily="34" charset="-122"/>
                <a:cs typeface="微软雅黑" pitchFamily="34" charset="-120"/>
              </a:rPr>
              <a:t>；人民代表大会制度以人民代</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表大会为基石</a:t>
            </a:r>
            <a:r>
              <a:rPr lang="en-US" altLang="zh-CN" sz="2000" b="0" i="0" dirty="0">
                <a:solidFill>
                  <a:srgbClr val="000000"/>
                </a:solidFill>
                <a:latin typeface="微软雅黑" pitchFamily="34" charset="0"/>
                <a:ea typeface="微软雅黑" pitchFamily="34" charset="-122"/>
                <a:cs typeface="微软雅黑" pitchFamily="34" charset="-120"/>
              </a:rPr>
              <a:t>，②错误；材料没有涉及健全司法机关的外部监督和制约机制，③排除。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25_1#c038d780d?pid=74a959dd6&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[河北沧州2024高一月考]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近年来,S省人大常委会围绕提高立法质量</a:t>
            </a:r>
            <a:r>
              <a:rPr lang="en-US" altLang="zh-CN" sz="2000" b="0" i="0">
                <a:solidFill>
                  <a:srgbClr val="000000"/>
                </a:solidFill>
                <a:latin typeface="微软雅黑" pitchFamily="34" charset="0"/>
                <a:ea typeface="微软雅黑" pitchFamily="34" charset="-122"/>
                <a:cs typeface="微软雅黑" pitchFamily="34" charset="-120"/>
              </a:rPr>
              <a:t>,积极加强基层立法联系点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的建设</a:t>
            </a:r>
            <a:r>
              <a:rPr lang="en-US" altLang="zh-CN" sz="2000" b="0" i="0" dirty="0">
                <a:solidFill>
                  <a:srgbClr val="000000"/>
                </a:solidFill>
                <a:latin typeface="微软雅黑" pitchFamily="34" charset="0"/>
                <a:ea typeface="微软雅黑" pitchFamily="34" charset="-122"/>
                <a:cs typeface="微软雅黑" pitchFamily="34" charset="-120"/>
              </a:rPr>
              <a:t>。基层立法联系点一头连着立法部门,一头连着基层群众和组织</a:t>
            </a:r>
            <a:r>
              <a:rPr lang="en-US" altLang="zh-CN" sz="2000" b="0" i="0">
                <a:solidFill>
                  <a:srgbClr val="000000"/>
                </a:solidFill>
                <a:latin typeface="微软雅黑" pitchFamily="34" charset="0"/>
                <a:ea typeface="微软雅黑" pitchFamily="34" charset="-122"/>
                <a:cs typeface="微软雅黑" pitchFamily="34" charset="-120"/>
              </a:rPr>
              <a:t>,实现了立法决策和社会实</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践的无缝对接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建立基层立法联系点能够(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6_1#c038d780d.bracket?pid=74a959dd6&amp;color=0,0,0&amp;vpa=9&amp;vtp=1"/>
          <p:cNvSpPr/>
          <p:nvPr/>
        </p:nvSpPr>
        <p:spPr>
          <a:xfrm>
            <a:off x="5494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25_2#c038d780d?pid=74a959dd6&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整合与提炼社会公众意见,提升立法精准度</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②为基层群众行使立法权提供重要载体</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形成更广泛的聚合效应,推进法治社会建设</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④充分反映人民意愿,完善基层群众自治制度</a:t>
            </a:r>
            <a:endParaRPr lang="en-US" altLang="zh-CN" sz="2000" dirty="0"/>
          </a:p>
        </p:txBody>
      </p:sp>
      <p:sp>
        <p:nvSpPr>
          <p:cNvPr id="5" name="QC_5_BD.25_3#c038d780d.choices?pid=74a959dd6&amp;color=0,0,0&amp;vtp=1&amp;bbb=1"/>
          <p:cNvSpPr/>
          <p:nvPr/>
        </p:nvSpPr>
        <p:spPr>
          <a:xfrm>
            <a:off x="722376" y="4185628"/>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AS.27_1#c038d780d?vop=1&amp;pid=74a959dd6&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本题考查科学立法要充分发扬民主。基层立法联系点一头连着立法部门</a:t>
            </a:r>
            <a:r>
              <a:rPr lang="en-US" altLang="zh-CN" sz="2000" b="0" i="0">
                <a:solidFill>
                  <a:srgbClr val="000000"/>
                </a:solidFill>
                <a:latin typeface="微软雅黑" pitchFamily="34" charset="0"/>
                <a:ea typeface="微软雅黑" pitchFamily="34" charset="-122"/>
                <a:cs typeface="微软雅黑" pitchFamily="34" charset="-120"/>
              </a:rPr>
              <a:t>,一头连着基层群众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和组织</a:t>
            </a:r>
            <a:r>
              <a:rPr lang="en-US" altLang="zh-CN" sz="2000" b="0" i="0" dirty="0">
                <a:solidFill>
                  <a:srgbClr val="000000"/>
                </a:solidFill>
                <a:latin typeface="微软雅黑" pitchFamily="34" charset="0"/>
                <a:ea typeface="微软雅黑" pitchFamily="34" charset="-122"/>
                <a:cs typeface="微软雅黑" pitchFamily="34" charset="-120"/>
              </a:rPr>
              <a:t>,实现了立法决策和社会实践的无缝对接</a:t>
            </a:r>
            <a:r>
              <a:rPr lang="en-US" altLang="zh-CN" sz="2000" b="0" i="0">
                <a:solidFill>
                  <a:srgbClr val="000000"/>
                </a:solidFill>
                <a:latin typeface="微软雅黑" pitchFamily="34" charset="0"/>
                <a:ea typeface="微软雅黑" pitchFamily="34" charset="-122"/>
                <a:cs typeface="微软雅黑" pitchFamily="34" charset="-120"/>
              </a:rPr>
              <a:t>。建立基层立法联系点能够整合与提炼社会公众意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见</a:t>
            </a:r>
            <a:r>
              <a:rPr lang="en-US" altLang="zh-CN" sz="2000" b="0" i="0" dirty="0">
                <a:solidFill>
                  <a:srgbClr val="000000"/>
                </a:solidFill>
                <a:latin typeface="微软雅黑" pitchFamily="34" charset="0"/>
                <a:ea typeface="微软雅黑" pitchFamily="34" charset="-122"/>
                <a:cs typeface="微软雅黑" pitchFamily="34" charset="-120"/>
              </a:rPr>
              <a:t>,提升立法精准度，形成更广泛的聚合效应,推进法治社会建设，①③入选</a:t>
            </a:r>
            <a:r>
              <a:rPr lang="en-US" altLang="zh-CN" sz="2000" b="0" i="0">
                <a:solidFill>
                  <a:srgbClr val="000000"/>
                </a:solidFill>
                <a:latin typeface="微软雅黑" pitchFamily="34" charset="0"/>
                <a:ea typeface="微软雅黑" pitchFamily="34" charset="-122"/>
                <a:cs typeface="微软雅黑" pitchFamily="34" charset="-120"/>
              </a:rPr>
              <a:t>；基层群众没有立法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权</a:t>
            </a:r>
            <a:r>
              <a:rPr lang="en-US" altLang="zh-CN" sz="2000" b="0" i="0" dirty="0">
                <a:solidFill>
                  <a:srgbClr val="000000"/>
                </a:solidFill>
                <a:latin typeface="微软雅黑" pitchFamily="34" charset="0"/>
                <a:ea typeface="微软雅黑" pitchFamily="34" charset="-122"/>
                <a:cs typeface="微软雅黑" pitchFamily="34" charset="-120"/>
              </a:rPr>
              <a:t>，②不选；材料并未涉及完善基层群众自治制度，④不选。</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O_5_BD.28_1#3663bf2bf?pid=74a959dd6&amp;color=0,0,0&amp;vtp=1&amp;bt=1&amp;bbb=1&amp;hb=1"/>
          <p:cNvSpPr/>
          <p:nvPr/>
        </p:nvSpPr>
        <p:spPr>
          <a:xfrm>
            <a:off x="722376" y="972000"/>
            <a:ext cx="10753344" cy="5390134"/>
          </a:xfrm>
          <a:prstGeom prst="rect">
            <a:avLst/>
          </a:prstGeom>
          <a:noFill/>
          <a:ln/>
        </p:spPr>
        <p:txBody>
          <a:bodyPr wrap="none" lIns="0" tIns="0" rIns="0" bIns="0" rtlCol="0" anchor="t"/>
          <a:lstStyle/>
          <a:p>
            <a:pPr algn="l" latinLnBrk="1">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[湖南长沙一中2025高一期末]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阅读材料，完成下列要求。（12分）</a:t>
            </a:r>
            <a:endParaRPr lang="en-US" altLang="zh-CN" sz="2000" dirty="0"/>
          </a:p>
          <a:p>
            <a:pPr latinLnBrk="1">
              <a:lnSpc>
                <a:spcPts val="33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按照党中央决策部署</a:t>
            </a:r>
            <a:r>
              <a:rPr lang="en-US" altLang="zh-CN" sz="2000" b="0" i="0" dirty="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中华人民共和国全国人民代表大会和地方各级人</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民代表大会代表法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修正草案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以下简称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代表法</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提请十四届全国人大常委会第十二次</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会议首次审议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这是代表法自</a:t>
            </a:r>
            <a:r>
              <a:rPr lang="en-US" altLang="zh-CN" sz="2000" b="0" i="0" dirty="0">
                <a:solidFill>
                  <a:srgbClr val="000000"/>
                </a:solidFill>
                <a:latin typeface="微软雅黑" pitchFamily="34" charset="0"/>
                <a:ea typeface="微软雅黑" pitchFamily="34" charset="-122"/>
                <a:cs typeface="微软雅黑" pitchFamily="34" charset="-120"/>
              </a:rPr>
              <a:t>1992</a:t>
            </a:r>
            <a:r>
              <a:rPr lang="en-US" altLang="zh-CN" sz="2000" b="0" i="0" dirty="0">
                <a:solidFill>
                  <a:srgbClr val="000000"/>
                </a:solidFill>
                <a:latin typeface="微软雅黑" pitchFamily="34" charset="0"/>
                <a:ea typeface="楷体" pitchFamily="34" charset="-122"/>
                <a:cs typeface="微软雅黑" pitchFamily="34" charset="-120"/>
              </a:rPr>
              <a:t>年颁布施行以来的第四次修改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此前的三次修订分别是</a:t>
            </a:r>
            <a:r>
              <a:rPr lang="en-US" altLang="zh-CN" sz="2000" b="0" i="0">
                <a:solidFill>
                  <a:srgbClr val="000000"/>
                </a:solidFill>
                <a:latin typeface="微软雅黑" pitchFamily="34" charset="0"/>
                <a:ea typeface="微软雅黑" pitchFamily="34" charset="-122"/>
                <a:cs typeface="微软雅黑" pitchFamily="34" charset="-120"/>
              </a:rPr>
              <a:t>2009</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、2010</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、2015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3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微软雅黑" pitchFamily="34" charset="0"/>
                <a:ea typeface="楷体" pitchFamily="34" charset="-122"/>
                <a:cs typeface="微软雅黑" pitchFamily="34" charset="-120"/>
              </a:rPr>
              <a:t>日晚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第十四届全国人大宪法和法律委员会召开全体会议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根据各代表团的审</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议意见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对代表法修正草案进行统一审议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仅过去一年就邀请了</a:t>
            </a:r>
            <a:r>
              <a:rPr lang="en-US" altLang="zh-CN" sz="2000" b="0" i="0" dirty="0">
                <a:solidFill>
                  <a:srgbClr val="000000"/>
                </a:solidFill>
                <a:latin typeface="微软雅黑" pitchFamily="34" charset="0"/>
                <a:ea typeface="微软雅黑" pitchFamily="34" charset="-122"/>
                <a:cs typeface="微软雅黑" pitchFamily="34" charset="-120"/>
              </a:rPr>
              <a:t>275</a:t>
            </a:r>
            <a:r>
              <a:rPr lang="en-US" altLang="zh-CN" sz="2000" b="0" i="0" dirty="0">
                <a:solidFill>
                  <a:srgbClr val="000000"/>
                </a:solidFill>
                <a:latin typeface="微软雅黑" pitchFamily="34" charset="0"/>
                <a:ea typeface="楷体" pitchFamily="34" charset="-122"/>
                <a:cs typeface="微软雅黑" pitchFamily="34" charset="-120"/>
              </a:rPr>
              <a:t>名代表列席常委会会议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十</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四届全国人大常委会委员长亲自与列席代表座谈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面对面交流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听取意见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通过这种形式</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基层</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的声音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群众的呼声可直接反映到常委会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体现到人大的立法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监督等工作中</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3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微软雅黑" pitchFamily="34" charset="0"/>
                <a:ea typeface="楷体" pitchFamily="34" charset="-122"/>
                <a:cs typeface="微软雅黑" pitchFamily="34" charset="-120"/>
              </a:rPr>
              <a:t>日新修订的代表法施行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这部人大代表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专门法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的修改</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将为履职工作提供</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更坚实的法律保障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中国为发展全过程人民民主增添了新的标记</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，运用《政治与法治》的知识</a:t>
            </a:r>
            <a:r>
              <a:rPr lang="en-US" altLang="zh-CN" sz="2000" b="0" i="0">
                <a:solidFill>
                  <a:srgbClr val="000000"/>
                </a:solidFill>
                <a:latin typeface="微软雅黑" pitchFamily="34" charset="0"/>
                <a:ea typeface="微软雅黑" pitchFamily="34" charset="-122"/>
                <a:cs typeface="微软雅黑" pitchFamily="34" charset="-120"/>
              </a:rPr>
              <a:t>，说明科学立法的内涵以及全国人大常委会制定代表法的</a:t>
            </a:r>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过程是如何体现科学立法的</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O_5_AN.29_1#3663bf2bf?vop=1&amp;pid=74a959dd6&amp;color=0,0,0&amp;vtp=1&amp;bt=1&amp;bbb=1&amp;hb=1"/>
          <p:cNvSpPr/>
          <p:nvPr/>
        </p:nvSpPr>
        <p:spPr>
          <a:xfrm>
            <a:off x="722376" y="972000"/>
            <a:ext cx="10753344" cy="3142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①科学立法就是要尊重和体现社会发展的客观规律，不断提高法律的质量。（2分）</a:t>
            </a:r>
            <a:r>
              <a:rPr lang="en-US" altLang="zh-CN" sz="2000" b="1" i="0">
                <a:solidFill>
                  <a:srgbClr val="00B050"/>
                </a:solidFill>
                <a:latin typeface="微软雅黑" pitchFamily="34" charset="0"/>
                <a:ea typeface="微软雅黑" pitchFamily="34" charset="-122"/>
                <a:cs typeface="微软雅黑" pitchFamily="34" charset="-120"/>
              </a:rPr>
              <a:t>②代</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表法的制定坚持党的集中统一领导</a:t>
            </a:r>
            <a:r>
              <a:rPr lang="en-US" altLang="zh-CN" sz="2000" b="1" i="0" dirty="0">
                <a:solidFill>
                  <a:srgbClr val="00B050"/>
                </a:solidFill>
                <a:latin typeface="微软雅黑" pitchFamily="34" charset="0"/>
                <a:ea typeface="微软雅黑" pitchFamily="34" charset="-122"/>
                <a:cs typeface="微软雅黑" pitchFamily="34" charset="-120"/>
              </a:rPr>
              <a:t>，在党的决策部署下展开，与时俱进。该法顺应“</a:t>
            </a:r>
            <a:r>
              <a:rPr lang="en-US" altLang="zh-CN" sz="2000" b="1" i="0">
                <a:solidFill>
                  <a:srgbClr val="00B050"/>
                </a:solidFill>
                <a:latin typeface="微软雅黑" pitchFamily="34" charset="0"/>
                <a:ea typeface="微软雅黑" pitchFamily="34" charset="-122"/>
                <a:cs typeface="微软雅黑" pitchFamily="34" charset="-120"/>
              </a:rPr>
              <a:t>人大代表”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政治要求</a:t>
            </a:r>
            <a:r>
              <a:rPr lang="en-US" altLang="zh-CN" sz="2000" b="1" i="0" dirty="0">
                <a:solidFill>
                  <a:srgbClr val="00B050"/>
                </a:solidFill>
                <a:latin typeface="微软雅黑" pitchFamily="34" charset="0"/>
                <a:ea typeface="微软雅黑" pitchFamily="34" charset="-122"/>
                <a:cs typeface="微软雅黑" pitchFamily="34" charset="-120"/>
              </a:rPr>
              <a:t>，密切人大代表同人民群众的联系，进一步推动代表建议办理工作提质增效。（3</a:t>
            </a:r>
            <a:r>
              <a:rPr lang="en-US" altLang="zh-CN" sz="2000" b="1" i="0">
                <a:solidFill>
                  <a:srgbClr val="00B050"/>
                </a:solidFill>
                <a:latin typeface="微软雅黑" pitchFamily="34" charset="0"/>
                <a:ea typeface="微软雅黑" pitchFamily="34" charset="-122"/>
                <a:cs typeface="微软雅黑" pitchFamily="34" charset="-120"/>
              </a:rPr>
              <a:t>分）</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③</a:t>
            </a:r>
            <a:r>
              <a:rPr lang="en-US" altLang="zh-CN" sz="2000" b="1" i="0" dirty="0">
                <a:solidFill>
                  <a:srgbClr val="00B050"/>
                </a:solidFill>
                <a:latin typeface="微软雅黑" pitchFamily="34" charset="0"/>
                <a:ea typeface="微软雅黑" pitchFamily="34" charset="-122"/>
                <a:cs typeface="微软雅黑" pitchFamily="34" charset="-120"/>
              </a:rPr>
              <a:t>代表法的制定坚持做到依法立法，全国人大常委会严格遵守法定程序开展立法工作</a:t>
            </a:r>
            <a:r>
              <a:rPr lang="en-US" altLang="zh-CN" sz="2000" b="1" i="0">
                <a:solidFill>
                  <a:srgbClr val="00B050"/>
                </a:solidFill>
                <a:latin typeface="微软雅黑" pitchFamily="34" charset="0"/>
                <a:ea typeface="微软雅黑" pitchFamily="34" charset="-122"/>
                <a:cs typeface="微软雅黑" pitchFamily="34" charset="-120"/>
              </a:rPr>
              <a:t>，制定过程</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中遵循了法律体系的内在逻辑和立法工作规律</a:t>
            </a:r>
            <a:r>
              <a:rPr lang="en-US" altLang="zh-CN" sz="2000" b="1" i="0" dirty="0">
                <a:solidFill>
                  <a:srgbClr val="00B050"/>
                </a:solidFill>
                <a:latin typeface="微软雅黑" pitchFamily="34" charset="0"/>
                <a:ea typeface="微软雅黑" pitchFamily="34" charset="-122"/>
                <a:cs typeface="微软雅黑" pitchFamily="34" charset="-120"/>
              </a:rPr>
              <a:t>。（3分）④代表法制定过程中坚持民主立法</a:t>
            </a:r>
            <a:r>
              <a:rPr lang="en-US" altLang="zh-CN" sz="2000" b="1" i="0">
                <a:solidFill>
                  <a:srgbClr val="00B050"/>
                </a:solidFill>
                <a:latin typeface="微软雅黑" pitchFamily="34" charset="0"/>
                <a:ea typeface="微软雅黑" pitchFamily="34" charset="-122"/>
                <a:cs typeface="微软雅黑" pitchFamily="34" charset="-120"/>
              </a:rPr>
              <a:t>，广</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开言路</a:t>
            </a:r>
            <a:r>
              <a:rPr lang="en-US" altLang="zh-CN" sz="2000" b="1" i="0" dirty="0">
                <a:solidFill>
                  <a:srgbClr val="00B050"/>
                </a:solidFill>
                <a:latin typeface="微软雅黑" pitchFamily="34" charset="0"/>
                <a:ea typeface="微软雅黑" pitchFamily="34" charset="-122"/>
                <a:cs typeface="微软雅黑" pitchFamily="34" charset="-120"/>
              </a:rPr>
              <a:t>，凝聚共识，践行全过程人民民主，有助于实现党的领导</a:t>
            </a:r>
            <a:r>
              <a:rPr lang="en-US" altLang="zh-CN" sz="2000" b="1" i="0">
                <a:solidFill>
                  <a:srgbClr val="00B050"/>
                </a:solidFill>
                <a:latin typeface="微软雅黑" pitchFamily="34" charset="0"/>
                <a:ea typeface="微软雅黑" pitchFamily="34" charset="-122"/>
                <a:cs typeface="微软雅黑" pitchFamily="34" charset="-120"/>
              </a:rPr>
              <a:t>、人民当家作主和依法治国的有</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机统一</a:t>
            </a:r>
            <a:r>
              <a:rPr lang="en-US" altLang="zh-CN" sz="2000" b="1" i="0" dirty="0">
                <a:solidFill>
                  <a:srgbClr val="00B050"/>
                </a:solidFill>
                <a:latin typeface="微软雅黑" pitchFamily="34" charset="0"/>
                <a:ea typeface="微软雅黑" pitchFamily="34" charset="-122"/>
                <a:cs typeface="微软雅黑" pitchFamily="34" charset="-120"/>
              </a:rPr>
              <a:t>，使人大代表更好地成为党和国家联系人民群众的桥梁。（4分）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O_5_AS.30_1#3663bf2bf?vop=1&amp;pid=74a959dd6&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本题考查科学立法的内涵、推进科学立法。关键信息①：代表法第四次修改</a:t>
            </a:r>
            <a:r>
              <a:rPr lang="en-US" altLang="zh-CN" sz="2000" b="0" i="0">
                <a:solidFill>
                  <a:srgbClr val="000000"/>
                </a:solidFill>
                <a:latin typeface="微软雅黑" pitchFamily="34" charset="0"/>
                <a:ea typeface="微软雅黑" pitchFamily="34" charset="-122"/>
                <a:cs typeface="微软雅黑" pitchFamily="34" charset="-120"/>
              </a:rPr>
              <a:t>。此前的三次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修订分别是</a:t>
            </a:r>
            <a:r>
              <a:rPr lang="en-US" altLang="zh-CN" sz="2000" b="0" i="0" dirty="0">
                <a:solidFill>
                  <a:srgbClr val="000000"/>
                </a:solidFill>
                <a:latin typeface="微软雅黑" pitchFamily="34" charset="0"/>
                <a:ea typeface="微软雅黑" pitchFamily="34" charset="-122"/>
                <a:cs typeface="微软雅黑" pitchFamily="34" charset="-120"/>
              </a:rPr>
              <a:t>2009年、2010年、2015年→尊重和体现社会发展的客观规律。关键信息②</a:t>
            </a:r>
            <a:r>
              <a:rPr lang="en-US" altLang="zh-CN" sz="2000" b="0" i="0">
                <a:solidFill>
                  <a:srgbClr val="000000"/>
                </a:solidFill>
                <a:latin typeface="微软雅黑" pitchFamily="34" charset="0"/>
                <a:ea typeface="微软雅黑" pitchFamily="34" charset="-122"/>
                <a:cs typeface="微软雅黑" pitchFamily="34" charset="-120"/>
              </a:rPr>
              <a:t>：按照党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中央决策部署</a:t>
            </a:r>
            <a:r>
              <a:rPr lang="en-US" altLang="zh-CN" sz="2000" b="0" i="0" dirty="0">
                <a:solidFill>
                  <a:srgbClr val="000000"/>
                </a:solidFill>
                <a:latin typeface="微软雅黑" pitchFamily="34" charset="0"/>
                <a:ea typeface="微软雅黑" pitchFamily="34" charset="-122"/>
                <a:cs typeface="微软雅黑" pitchFamily="34" charset="-120"/>
              </a:rPr>
              <a:t>，代表法提请十四届全国人大常委会第十二次会议首次审议，</a:t>
            </a:r>
            <a:r>
              <a:rPr lang="en-US" altLang="zh-CN" sz="2000" b="0" i="0">
                <a:solidFill>
                  <a:srgbClr val="000000"/>
                </a:solidFill>
                <a:latin typeface="微软雅黑" pitchFamily="34" charset="0"/>
                <a:ea typeface="微软雅黑" pitchFamily="34" charset="-122"/>
                <a:cs typeface="微软雅黑" pitchFamily="34" charset="-120"/>
              </a:rPr>
              <a:t>这是代表法自1992</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年颁布施行以来的第四次修改</a:t>
            </a:r>
            <a:r>
              <a:rPr lang="en-US" altLang="zh-CN" sz="2000" b="0" i="0" dirty="0">
                <a:solidFill>
                  <a:srgbClr val="000000"/>
                </a:solidFill>
                <a:latin typeface="微软雅黑" pitchFamily="34" charset="0"/>
                <a:ea typeface="微软雅黑" pitchFamily="34" charset="-122"/>
                <a:cs typeface="微软雅黑" pitchFamily="34" charset="-120"/>
              </a:rPr>
              <a:t>→坚持党的领导。关键信息③：2025年3月7日晚</a:t>
            </a:r>
            <a:r>
              <a:rPr lang="en-US" altLang="zh-CN" sz="2000" b="0" i="0">
                <a:solidFill>
                  <a:srgbClr val="000000"/>
                </a:solidFill>
                <a:latin typeface="微软雅黑" pitchFamily="34" charset="0"/>
                <a:ea typeface="微软雅黑" pitchFamily="34" charset="-122"/>
                <a:cs typeface="微软雅黑" pitchFamily="34" charset="-120"/>
              </a:rPr>
              <a:t>，第十四届全国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人大宪法和法律委员会召开全体会议</a:t>
            </a:r>
            <a:r>
              <a:rPr lang="en-US" altLang="zh-CN" sz="2000" b="0" i="0" dirty="0">
                <a:solidFill>
                  <a:srgbClr val="000000"/>
                </a:solidFill>
                <a:latin typeface="微软雅黑" pitchFamily="34" charset="0"/>
                <a:ea typeface="微软雅黑" pitchFamily="34" charset="-122"/>
                <a:cs typeface="微软雅黑" pitchFamily="34" charset="-120"/>
              </a:rPr>
              <a:t>，根据各代表团的审议意见</a:t>
            </a:r>
            <a:r>
              <a:rPr lang="en-US" altLang="zh-CN" sz="2000" b="0" i="0">
                <a:solidFill>
                  <a:srgbClr val="000000"/>
                </a:solidFill>
                <a:latin typeface="微软雅黑" pitchFamily="34" charset="0"/>
                <a:ea typeface="微软雅黑" pitchFamily="34" charset="-122"/>
                <a:cs typeface="微软雅黑" pitchFamily="34" charset="-120"/>
              </a:rPr>
              <a:t>，对代表法修正草案进行统一审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议</a:t>
            </a:r>
            <a:r>
              <a:rPr lang="en-US" altLang="zh-CN" sz="2000" b="0" i="0" dirty="0">
                <a:solidFill>
                  <a:srgbClr val="000000"/>
                </a:solidFill>
                <a:latin typeface="微软雅黑" pitchFamily="34" charset="0"/>
                <a:ea typeface="微软雅黑" pitchFamily="34" charset="-122"/>
                <a:cs typeface="微软雅黑" pitchFamily="34" charset="-120"/>
              </a:rPr>
              <a:t>→依法立法，遵守法定程序开展立法工作。关键信息④：面对面交流、听取意见</a:t>
            </a:r>
            <a:r>
              <a:rPr lang="en-US" altLang="zh-CN" sz="2000" b="0" i="0">
                <a:solidFill>
                  <a:srgbClr val="000000"/>
                </a:solidFill>
                <a:latin typeface="微软雅黑" pitchFamily="34" charset="0"/>
                <a:ea typeface="微软雅黑" pitchFamily="34" charset="-122"/>
                <a:cs typeface="微软雅黑" pitchFamily="34" charset="-120"/>
              </a:rPr>
              <a:t>。通过这种形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式</a:t>
            </a:r>
            <a:r>
              <a:rPr lang="en-US" altLang="zh-CN" sz="2000" b="0" i="0" dirty="0">
                <a:solidFill>
                  <a:srgbClr val="000000"/>
                </a:solidFill>
                <a:latin typeface="微软雅黑" pitchFamily="34" charset="0"/>
                <a:ea typeface="微软雅黑" pitchFamily="34" charset="-122"/>
                <a:cs typeface="微软雅黑" pitchFamily="34" charset="-120"/>
              </a:rPr>
              <a:t>，基层的声音、群众的呼声可直接反映到常委会，体现到人大的立法、监督等工作中</a:t>
            </a:r>
            <a:r>
              <a:rPr lang="en-US" altLang="zh-CN" sz="2000" b="0" i="0">
                <a:solidFill>
                  <a:srgbClr val="000000"/>
                </a:solidFill>
                <a:latin typeface="微软雅黑" pitchFamily="34" charset="0"/>
                <a:ea typeface="微软雅黑" pitchFamily="34" charset="-122"/>
                <a:cs typeface="微软雅黑" pitchFamily="34" charset="-120"/>
              </a:rPr>
              <a:t>→坚持民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主立法</a:t>
            </a:r>
            <a:r>
              <a:rPr lang="en-US" altLang="zh-CN" sz="2000" b="0" i="0" dirty="0">
                <a:solidFill>
                  <a:srgbClr val="000000"/>
                </a:solidFill>
                <a:latin typeface="微软雅黑" pitchFamily="34" charset="0"/>
                <a:ea typeface="微软雅黑" pitchFamily="34" charset="-122"/>
                <a:cs typeface="微软雅黑" pitchFamily="34" charset="-120"/>
              </a:rPr>
              <a:t>，践行全过程人民民主。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4#c6e56209c.fixed?pid=3955c77ab&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c6e56209c.fixed?pid=3955c77ab&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严格执法</a:t>
            </a:r>
            <a:endParaRPr lang="en-US" altLang="zh-CN" sz="4400" dirty="0"/>
          </a:p>
        </p:txBody>
      </p:sp>
      <p:pic>
        <p:nvPicPr>
          <p:cNvPr id="4" name="C_4#c6e56209c.fixed?pid=3955c77ab&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c6e56209c.fixed?pid=3955c77ab&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6dc5061f5.fixed?pid=9bfa8bd34&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6dc5061f5.fixed?pid=9bfa8bd34&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科学立法</a:t>
            </a:r>
            <a:endParaRPr lang="en-US" altLang="zh-CN" sz="4400" dirty="0"/>
          </a:p>
        </p:txBody>
      </p:sp>
      <p:pic>
        <p:nvPicPr>
          <p:cNvPr id="4" name="C_4#6dc5061f5.fixed?pid=9bfa8bd3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6dc5061f5.fixed?pid=9bfa8bd34&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6_BD.31_1#3852c8e9a?pid=bfb09ee0b&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[江苏淮安五校联盟2024调研]</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为深入查找</a:t>
            </a:r>
            <a:r>
              <a:rPr lang="en-US" altLang="zh-CN" sz="2000" b="0" i="0">
                <a:solidFill>
                  <a:srgbClr val="000000"/>
                </a:solidFill>
                <a:latin typeface="微软雅黑" pitchFamily="34" charset="0"/>
                <a:ea typeface="微软雅黑" pitchFamily="34" charset="-122"/>
                <a:cs typeface="微软雅黑" pitchFamily="34" charset="-120"/>
              </a:rPr>
              <a:t>、纠正应急管理行政执法领域企业和群众反映强烈的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乱检查、乱收费、乱处罚”等突出现象，某市按照“规范执法、分类分级”执法要求</a:t>
            </a:r>
            <a:r>
              <a:rPr lang="en-US" altLang="zh-CN" sz="2000" b="0" i="0">
                <a:solidFill>
                  <a:srgbClr val="000000"/>
                </a:solidFill>
                <a:latin typeface="微软雅黑" pitchFamily="34" charset="0"/>
                <a:ea typeface="微软雅黑" pitchFamily="34" charset="-122"/>
                <a:cs typeface="微软雅黑" pitchFamily="34" charset="-120"/>
              </a:rPr>
              <a:t>，围绕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无患不查、无违不查、低风险不查”总体要求，开展行政执法“三乱”专项整治</a:t>
            </a:r>
            <a:r>
              <a:rPr lang="en-US" altLang="zh-CN" sz="2000" b="0" i="0">
                <a:solidFill>
                  <a:srgbClr val="000000"/>
                </a:solidFill>
                <a:latin typeface="微软雅黑" pitchFamily="34" charset="0"/>
                <a:ea typeface="微软雅黑" pitchFamily="34" charset="-122"/>
                <a:cs typeface="微软雅黑" pitchFamily="34" charset="-120"/>
              </a:rPr>
              <a:t>，进一步提升</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执法的精准性</a:t>
            </a:r>
            <a:r>
              <a:rPr lang="en-US" altLang="zh-CN" sz="2000" b="0" i="0" dirty="0">
                <a:solidFill>
                  <a:srgbClr val="000000"/>
                </a:solidFill>
                <a:latin typeface="微软雅黑" pitchFamily="34" charset="0"/>
                <a:ea typeface="微软雅黑" pitchFamily="34" charset="-122"/>
                <a:cs typeface="微软雅黑" pitchFamily="34" charset="-120"/>
              </a:rPr>
              <a:t>，明确具体操作流程，维护企业和群众合法权益。</a:t>
            </a:r>
            <a:r>
              <a:rPr lang="en-US" altLang="zh-CN" sz="2000" b="0" i="0">
                <a:solidFill>
                  <a:srgbClr val="000000"/>
                </a:solidFill>
                <a:latin typeface="微软雅黑" pitchFamily="34" charset="0"/>
                <a:ea typeface="微软雅黑" pitchFamily="34" charset="-122"/>
                <a:cs typeface="微软雅黑" pitchFamily="34" charset="-120"/>
              </a:rPr>
              <a:t>该市严格执法(</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2_1#3852c8e9a.bracket?pid=bfb09ee0b&amp;color=0,0,0&amp;vpa=10&amp;vtp=1"/>
          <p:cNvSpPr/>
          <p:nvPr/>
        </p:nvSpPr>
        <p:spPr>
          <a:xfrm>
            <a:off x="9558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31_2#3852c8e9a?pid=bfb09ee0b&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能够有效完善法律体系，捍卫法律权威</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②有助于建设法治政府，提升政府公信力</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推进政府人员科学执政，提升履职能力</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④维护群众正当权益，实现社会公平正义</a:t>
            </a:r>
            <a:endParaRPr lang="en-US" altLang="zh-CN" sz="2000" dirty="0"/>
          </a:p>
        </p:txBody>
      </p:sp>
      <p:sp>
        <p:nvSpPr>
          <p:cNvPr id="5" name="QC_6_BD.31_3#3852c8e9a.choices?pid=bfb09ee0b&amp;color=0,0,0&amp;vtp=1&amp;bbb=1"/>
          <p:cNvSpPr/>
          <p:nvPr/>
        </p:nvSpPr>
        <p:spPr>
          <a:xfrm>
            <a:off x="719328" y="469316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6_AS.33_1#3852c8e9a?vop=1&amp;pid=bfb09ee0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本题考查严格执法的意义。该市开展行政执法“三乱”专项整治，规范执法流程</a:t>
            </a:r>
            <a:r>
              <a:rPr lang="en-US" altLang="zh-CN" sz="2000" b="0" i="0">
                <a:solidFill>
                  <a:srgbClr val="000000"/>
                </a:solidFill>
                <a:latin typeface="微软雅黑" pitchFamily="34" charset="0"/>
                <a:ea typeface="微软雅黑" pitchFamily="34" charset="-122"/>
                <a:cs typeface="微软雅黑" pitchFamily="34" charset="-120"/>
              </a:rPr>
              <a:t>，有助于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建设法治政府</a:t>
            </a:r>
            <a:r>
              <a:rPr lang="en-US" altLang="zh-CN" sz="2000" b="0" i="0" dirty="0">
                <a:solidFill>
                  <a:srgbClr val="000000"/>
                </a:solidFill>
                <a:latin typeface="微软雅黑" pitchFamily="34" charset="0"/>
                <a:ea typeface="微软雅黑" pitchFamily="34" charset="-122"/>
                <a:cs typeface="微软雅黑" pitchFamily="34" charset="-120"/>
              </a:rPr>
              <a:t>，提升政府公信力，维护企业和群众合法权益，实现社会公平正义，②④正确</a:t>
            </a:r>
            <a:r>
              <a:rPr lang="en-US" altLang="zh-CN" sz="2000" b="0" i="0">
                <a:solidFill>
                  <a:srgbClr val="000000"/>
                </a:solidFill>
                <a:latin typeface="微软雅黑" pitchFamily="34" charset="0"/>
                <a:ea typeface="微软雅黑" pitchFamily="34" charset="-122"/>
                <a:cs typeface="微软雅黑" pitchFamily="34" charset="-120"/>
              </a:rPr>
              <a:t>；材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料强调执法</a:t>
            </a:r>
            <a:r>
              <a:rPr lang="en-US" altLang="zh-CN" sz="2000" b="0" i="0" dirty="0">
                <a:solidFill>
                  <a:srgbClr val="000000"/>
                </a:solidFill>
                <a:latin typeface="微软雅黑" pitchFamily="34" charset="0"/>
                <a:ea typeface="微软雅黑" pitchFamily="34" charset="-122"/>
                <a:cs typeface="微软雅黑" pitchFamily="34" charset="-120"/>
              </a:rPr>
              <a:t>，完善法律体系属于立法，①排除；政府科学行政而不是执政</a:t>
            </a:r>
            <a:r>
              <a:rPr lang="en-US" altLang="zh-CN" sz="2000" b="0" i="0">
                <a:solidFill>
                  <a:srgbClr val="000000"/>
                </a:solidFill>
                <a:latin typeface="微软雅黑" pitchFamily="34" charset="0"/>
                <a:ea typeface="微软雅黑" pitchFamily="34" charset="-122"/>
                <a:cs typeface="微软雅黑" pitchFamily="34" charset="-120"/>
              </a:rPr>
              <a:t>，科学执政的主体是中</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国共产党</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6_BD.34_1#88e32a12a?pid=bfb09ee0b&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2.某市环境监察分局不断加强环境监察“力度”，扩大监察“宽度”，提高监察“精度</a:t>
            </a:r>
            <a:r>
              <a:rPr lang="en-US" altLang="zh-CN" sz="2000" b="0" i="0">
                <a:solidFill>
                  <a:srgbClr val="000000"/>
                </a:solidFill>
                <a:latin typeface="微软雅黑" pitchFamily="34" charset="0"/>
                <a:ea typeface="微软雅黑" pitchFamily="34" charset="-122"/>
                <a:cs typeface="微软雅黑" pitchFamily="34" charset="-120"/>
              </a:rPr>
              <a:t>”，持续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开展专项执法行动</a:t>
            </a:r>
            <a:r>
              <a:rPr lang="en-US" altLang="zh-CN" sz="2000" b="0" i="0" dirty="0">
                <a:solidFill>
                  <a:srgbClr val="000000"/>
                </a:solidFill>
                <a:latin typeface="微软雅黑" pitchFamily="34" charset="0"/>
                <a:ea typeface="微软雅黑" pitchFamily="34" charset="-122"/>
                <a:cs typeface="微软雅黑" pitchFamily="34" charset="-120"/>
              </a:rPr>
              <a:t>，严查环境违法行为，推进环保法律成为真正带电的“高压线</a:t>
            </a:r>
            <a:r>
              <a:rPr lang="en-US" altLang="zh-CN" sz="2000" b="0" i="0">
                <a:solidFill>
                  <a:srgbClr val="000000"/>
                </a:solidFill>
                <a:latin typeface="微软雅黑" pitchFamily="34" charset="0"/>
                <a:ea typeface="微软雅黑" pitchFamily="34" charset="-122"/>
                <a:cs typeface="微软雅黑" pitchFamily="34" charset="-120"/>
              </a:rPr>
              <a:t>”。上述举措</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5_1#88e32a12a.bracket?pid=bfb09ee0b&amp;color=0,0,0&amp;vpa=11&amp;vtp=1"/>
          <p:cNvSpPr/>
          <p:nvPr/>
        </p:nvSpPr>
        <p:spPr>
          <a:xfrm>
            <a:off x="909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34_2#88e32a12a?pid=bfb09ee0b&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能从根本上解决环境违法问题</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②有利于捍卫法律的权威和尊严</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是构筑法治国家的基础</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④有利于推进严格执法</a:t>
            </a:r>
            <a:endParaRPr lang="en-US" altLang="zh-CN" sz="2000" dirty="0"/>
          </a:p>
        </p:txBody>
      </p:sp>
      <p:sp>
        <p:nvSpPr>
          <p:cNvPr id="5" name="QC_6_BD.34_3#88e32a12a.choices?pid=bfb09ee0b&amp;color=0,0,0&amp;vtp=1&amp;bbb=1"/>
          <p:cNvSpPr/>
          <p:nvPr/>
        </p:nvSpPr>
        <p:spPr>
          <a:xfrm>
            <a:off x="722376" y="417723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6_AS.36_1#88e32a12a?vop=1&amp;pid=bfb09ee0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本题考查严格执法的内涵。某市环境监察分局不断加强环境监察，</a:t>
            </a:r>
            <a:r>
              <a:rPr lang="en-US" altLang="zh-CN" sz="2000" b="0" i="0">
                <a:solidFill>
                  <a:srgbClr val="000000"/>
                </a:solidFill>
                <a:latin typeface="微软雅黑" pitchFamily="34" charset="0"/>
                <a:ea typeface="微软雅黑" pitchFamily="34" charset="-122"/>
                <a:cs typeface="微软雅黑" pitchFamily="34" charset="-120"/>
              </a:rPr>
              <a:t>持续开展专项执法行动，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严查环境违法行为</a:t>
            </a:r>
            <a:r>
              <a:rPr lang="en-US" altLang="zh-CN" sz="2000" b="0" i="0" dirty="0">
                <a:solidFill>
                  <a:srgbClr val="000000"/>
                </a:solidFill>
                <a:latin typeface="微软雅黑" pitchFamily="34" charset="0"/>
                <a:ea typeface="微软雅黑" pitchFamily="34" charset="-122"/>
                <a:cs typeface="微软雅黑" pitchFamily="34" charset="-120"/>
              </a:rPr>
              <a:t>，此举有利于推进严格执法，有利于捍卫法律的权威和尊严，②④正确</a:t>
            </a:r>
            <a:r>
              <a:rPr lang="en-US" altLang="zh-CN" sz="2000" b="0" i="0">
                <a:solidFill>
                  <a:srgbClr val="000000"/>
                </a:solidFill>
                <a:latin typeface="微软雅黑" pitchFamily="34" charset="0"/>
                <a:ea typeface="微软雅黑" pitchFamily="34" charset="-122"/>
                <a:cs typeface="微软雅黑" pitchFamily="34" charset="-120"/>
              </a:rPr>
              <a:t>；环境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监察不能从根本上解决环境违法问题</a:t>
            </a:r>
            <a:r>
              <a:rPr lang="en-US" altLang="zh-CN" sz="2000" b="0" i="0" dirty="0">
                <a:solidFill>
                  <a:srgbClr val="000000"/>
                </a:solidFill>
                <a:latin typeface="微软雅黑" pitchFamily="34" charset="0"/>
                <a:ea typeface="微软雅黑" pitchFamily="34" charset="-122"/>
                <a:cs typeface="微软雅黑" pitchFamily="34" charset="-120"/>
              </a:rPr>
              <a:t>，①排除；法治社会是构筑法治国家的基础</a:t>
            </a:r>
            <a:r>
              <a:rPr lang="en-US" altLang="zh-CN" sz="2000" b="0" i="0">
                <a:solidFill>
                  <a:srgbClr val="000000"/>
                </a:solidFill>
                <a:latin typeface="微软雅黑" pitchFamily="34" charset="0"/>
                <a:ea typeface="微软雅黑" pitchFamily="34" charset="-122"/>
                <a:cs typeface="微软雅黑" pitchFamily="34" charset="-120"/>
              </a:rPr>
              <a:t>，而不是上述举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措</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pic>
        <p:nvPicPr>
          <p:cNvPr id="2" name="QC_6_BD.37_1#60cd377c8?htil=1&amp;pid=09741220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613648" y="1054295"/>
            <a:ext cx="2843784" cy="16459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37_2#60cd377c8?htil=1&amp;pid=097412205&amp;color=0,0,0&amp;vtp=1&amp;bt=1&amp;bbb=1&amp;hb=1"/>
          <p:cNvSpPr/>
          <p:nvPr/>
        </p:nvSpPr>
        <p:spPr>
          <a:xfrm>
            <a:off x="722376" y="972000"/>
            <a:ext cx="77815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[黑龙江哈尔滨三中2025高一期末]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下面漫画《人性化执法》</a:t>
            </a:r>
            <a:r>
              <a:rPr lang="en-US" altLang="zh-CN" sz="2000" b="0" i="0">
                <a:solidFill>
                  <a:srgbClr val="000000"/>
                </a:solidFill>
                <a:latin typeface="微软雅黑" pitchFamily="34" charset="0"/>
                <a:ea typeface="微软雅黑" pitchFamily="34" charset="-122"/>
                <a:cs typeface="微软雅黑" pitchFamily="34" charset="-120"/>
              </a:rPr>
              <a:t>体现了</a:t>
            </a:r>
            <a:r>
              <a:rPr lang="en-US" altLang="zh-CN" sz="2000" b="0" i="0">
                <a:solidFill>
                  <a:srgbClr val="000000"/>
                </a:solidFill>
                <a:latin typeface="SimSun" pitchFamily="34" charset="0"/>
                <a:ea typeface="SimSun" pitchFamily="34" charset="-122"/>
                <a:cs typeface="SimSun" pitchFamily="34" charset="-120"/>
              </a:rPr>
              <a:t> </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endParaRPr lang="en-US" altLang="zh-CN" sz="2000" dirty="0"/>
          </a:p>
        </p:txBody>
      </p:sp>
      <p:sp>
        <p:nvSpPr>
          <p:cNvPr id="4" name="QC_6_AN.38_1#60cd377c8.bracket?pid=097412205&amp;color=0,0,0&amp;vpa=12&amp;vtp=1"/>
          <p:cNvSpPr/>
          <p:nvPr/>
        </p:nvSpPr>
        <p:spPr>
          <a:xfrm>
            <a:off x="909701" y="14101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6_BD.37_3#60cd377c8.choices?htil=1&amp;pid=097412205&amp;color=0,0,0&amp;vtp=1&amp;bbb=1"/>
          <p:cNvSpPr/>
          <p:nvPr/>
        </p:nvSpPr>
        <p:spPr>
          <a:xfrm>
            <a:off x="722376" y="1876874"/>
            <a:ext cx="7781544" cy="843153"/>
          </a:xfrm>
          <a:prstGeom prst="rect">
            <a:avLst/>
          </a:prstGeom>
          <a:noFill/>
          <a:ln/>
        </p:spPr>
        <p:txBody>
          <a:bodyPr wrap="none" lIns="0" tIns="0" rIns="0" bIns="0" rtlCol="0" anchor="t"/>
          <a:lstStyle/>
          <a:p>
            <a:pPr latinLnBrk="1">
              <a:lnSpc>
                <a:spcPts val="3600"/>
              </a:lnSpc>
              <a:tabLst>
                <a:tab pos="3998722" algn="l"/>
              </a:tabLst>
            </a:pPr>
            <a:r>
              <a:rPr lang="en-US" altLang="zh-CN" sz="2000" b="0" i="0" dirty="0" err="1">
                <a:solidFill>
                  <a:srgbClr val="000000"/>
                </a:solidFill>
                <a:latin typeface="微软雅黑" pitchFamily="34" charset="0"/>
                <a:ea typeface="微软雅黑" pitchFamily="34" charset="-122"/>
                <a:cs typeface="微软雅黑" pitchFamily="34" charset="-120"/>
              </a:rPr>
              <a:t>A.依法履行职能</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3998722" algn="l"/>
              </a:tabLst>
            </a:pPr>
            <a:r>
              <a:rPr lang="en-US" altLang="zh-CN" sz="2000" b="0" i="0" dirty="0" err="1">
                <a:solidFill>
                  <a:srgbClr val="000000"/>
                </a:solidFill>
                <a:latin typeface="微软雅黑" pitchFamily="34" charset="0"/>
                <a:ea typeface="微软雅黑" pitchFamily="34" charset="-122"/>
                <a:cs typeface="微软雅黑" pitchFamily="34" charset="-120"/>
              </a:rPr>
              <a:t>B.坚持规范执法</a:t>
            </a:r>
            <a:endParaRPr lang="en-US" altLang="zh-CN" sz="2000" dirty="0"/>
          </a:p>
          <a:p>
            <a:pPr latinLnBrk="1">
              <a:lnSpc>
                <a:spcPts val="3400"/>
              </a:lnSpc>
              <a:tabLst>
                <a:tab pos="3998722" algn="l"/>
              </a:tabLst>
            </a:pPr>
            <a:r>
              <a:rPr lang="en-US" altLang="zh-CN" sz="2000" b="0" i="0" dirty="0" err="1">
                <a:solidFill>
                  <a:srgbClr val="000000"/>
                </a:solidFill>
                <a:latin typeface="微软雅黑" pitchFamily="34" charset="0"/>
                <a:ea typeface="微软雅黑" pitchFamily="34" charset="-122"/>
                <a:cs typeface="微软雅黑" pitchFamily="34" charset="-120"/>
              </a:rPr>
              <a:t>C.坚持公正执法</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400"/>
              </a:lnSpc>
              <a:tabLst>
                <a:tab pos="3998722" algn="l"/>
              </a:tabLst>
            </a:pPr>
            <a:r>
              <a:rPr lang="en-US" altLang="zh-CN" sz="2000" b="0" i="0" dirty="0" err="1">
                <a:solidFill>
                  <a:srgbClr val="000000"/>
                </a:solidFill>
                <a:latin typeface="微软雅黑" pitchFamily="34" charset="0"/>
                <a:ea typeface="微软雅黑" pitchFamily="34" charset="-122"/>
                <a:cs typeface="微软雅黑" pitchFamily="34" charset="-120"/>
              </a:rPr>
              <a:t>D.坚持文明执法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6_AS.39_1#60cd377c8?vop=1&amp;pid=097412205&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本题考查推进严格执法。漫画《人性化执法》体现了执法人员改进执法方式，</a:t>
            </a:r>
            <a:r>
              <a:rPr lang="en-US" altLang="zh-CN" sz="2000" b="0" i="0">
                <a:solidFill>
                  <a:srgbClr val="000000"/>
                </a:solidFill>
                <a:latin typeface="微软雅黑" pitchFamily="34" charset="0"/>
                <a:ea typeface="微软雅黑" pitchFamily="34" charset="-122"/>
                <a:cs typeface="微软雅黑" pitchFamily="34" charset="-120"/>
              </a:rPr>
              <a:t>做到语言、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行为规范</a:t>
            </a:r>
            <a:r>
              <a:rPr lang="en-US" altLang="zh-CN" sz="2000" b="0" i="0" dirty="0">
                <a:solidFill>
                  <a:srgbClr val="000000"/>
                </a:solidFill>
                <a:latin typeface="微软雅黑" pitchFamily="34" charset="0"/>
                <a:ea typeface="微软雅黑" pitchFamily="34" charset="-122"/>
                <a:cs typeface="微软雅黑" pitchFamily="34" charset="-120"/>
              </a:rPr>
              <a:t>，融法、理、情于一体，坚持以法为据、以理服人、以情感人</a:t>
            </a:r>
            <a:r>
              <a:rPr lang="en-US" altLang="zh-CN" sz="2000" b="0" i="0">
                <a:solidFill>
                  <a:srgbClr val="000000"/>
                </a:solidFill>
                <a:latin typeface="微软雅黑" pitchFamily="34" charset="0"/>
                <a:ea typeface="微软雅黑" pitchFamily="34" charset="-122"/>
                <a:cs typeface="微软雅黑" pitchFamily="34" charset="-120"/>
              </a:rPr>
              <a:t>，争取当事人的理解和支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持</a:t>
            </a:r>
            <a:r>
              <a:rPr lang="en-US" altLang="zh-CN" sz="2000" b="0" i="0" dirty="0">
                <a:solidFill>
                  <a:srgbClr val="000000"/>
                </a:solidFill>
                <a:latin typeface="微软雅黑" pitchFamily="34" charset="0"/>
                <a:ea typeface="微软雅黑" pitchFamily="34" charset="-122"/>
                <a:cs typeface="微软雅黑" pitchFamily="34" charset="-120"/>
              </a:rPr>
              <a:t>，力求实现执法效果最大化即文明执法，D正确；漫画强调的是文明执法</a:t>
            </a:r>
            <a:r>
              <a:rPr lang="en-US" altLang="zh-CN" sz="2000" b="0" i="0">
                <a:solidFill>
                  <a:srgbClr val="000000"/>
                </a:solidFill>
                <a:latin typeface="微软雅黑" pitchFamily="34" charset="0"/>
                <a:ea typeface="微软雅黑" pitchFamily="34" charset="-122"/>
                <a:cs typeface="微软雅黑" pitchFamily="34" charset="-120"/>
              </a:rPr>
              <a:t>，没有体现依法履行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职能</a:t>
            </a:r>
            <a:r>
              <a:rPr lang="en-US" altLang="zh-CN" sz="2000" b="0" i="0" dirty="0">
                <a:solidFill>
                  <a:srgbClr val="000000"/>
                </a:solidFill>
                <a:latin typeface="微软雅黑" pitchFamily="34" charset="0"/>
                <a:ea typeface="微软雅黑" pitchFamily="34" charset="-122"/>
                <a:cs typeface="微软雅黑" pitchFamily="34" charset="-120"/>
              </a:rPr>
              <a:t>，A排除；坚持规范执法，强调要完善执法程序，建立执法全过程记录制度</a:t>
            </a:r>
            <a:r>
              <a:rPr lang="en-US" altLang="zh-CN" sz="2000" b="0" i="0">
                <a:solidFill>
                  <a:srgbClr val="000000"/>
                </a:solidFill>
                <a:latin typeface="微软雅黑" pitchFamily="34" charset="0"/>
                <a:ea typeface="微软雅黑" pitchFamily="34" charset="-122"/>
                <a:cs typeface="微软雅黑" pitchFamily="34" charset="-120"/>
              </a:rPr>
              <a:t>，漫画没有体现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规范执法</a:t>
            </a:r>
            <a:r>
              <a:rPr lang="en-US" altLang="zh-CN" sz="2000" b="0" i="0" dirty="0">
                <a:solidFill>
                  <a:srgbClr val="000000"/>
                </a:solidFill>
                <a:latin typeface="微软雅黑" pitchFamily="34" charset="0"/>
                <a:ea typeface="微软雅黑" pitchFamily="34" charset="-122"/>
                <a:cs typeface="微软雅黑" pitchFamily="34" charset="-120"/>
              </a:rPr>
              <a:t>，B排除；坚持公正执法，强调行政执法要坚持公正，同等情况平等对待</a:t>
            </a:r>
            <a:r>
              <a:rPr lang="en-US" altLang="zh-CN" sz="2000" b="0" i="0">
                <a:solidFill>
                  <a:srgbClr val="000000"/>
                </a:solidFill>
                <a:latin typeface="微软雅黑" pitchFamily="34" charset="0"/>
                <a:ea typeface="微软雅黑" pitchFamily="34" charset="-122"/>
                <a:cs typeface="微软雅黑" pitchFamily="34" charset="-120"/>
              </a:rPr>
              <a:t>，不同情况差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别对待</a:t>
            </a:r>
            <a:r>
              <a:rPr lang="en-US" altLang="zh-CN" sz="2000" b="0" i="0" dirty="0">
                <a:solidFill>
                  <a:srgbClr val="000000"/>
                </a:solidFill>
                <a:latin typeface="微软雅黑" pitchFamily="34" charset="0"/>
                <a:ea typeface="微软雅黑" pitchFamily="34" charset="-122"/>
                <a:cs typeface="微软雅黑" pitchFamily="34" charset="-120"/>
              </a:rPr>
              <a:t>，漫画没有体现公正执法，C排除。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6_AS.39_2#60cd377c8?vop=1&amp;pid=097412205&amp;color=0,0,0&amp;mp=1&amp;vtp=1&amp;bt=1&amp;bbb=1"/>
          <p:cNvSpPr/>
          <p:nvPr/>
        </p:nvSpPr>
        <p:spPr>
          <a:xfrm>
            <a:off x="722376" y="972000"/>
            <a:ext cx="10753344" cy="22659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比较严格执法、规范执法、公正执法、文明执法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严格执法</a:t>
            </a:r>
            <a:r>
              <a:rPr lang="en-US" altLang="zh-CN" sz="2000" b="0" i="0" dirty="0">
                <a:solidFill>
                  <a:srgbClr val="000000"/>
                </a:solidFill>
                <a:latin typeface="微软雅黑" pitchFamily="34" charset="0"/>
                <a:ea typeface="微软雅黑" pitchFamily="34" charset="-122"/>
                <a:cs typeface="微软雅黑" pitchFamily="34" charset="-120"/>
              </a:rPr>
              <a:t>：执法过程中严格依法办事，严格是执法基本要求。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规范执法</a:t>
            </a:r>
            <a:r>
              <a:rPr lang="en-US" altLang="zh-CN" sz="2000" b="0" i="0" dirty="0">
                <a:solidFill>
                  <a:srgbClr val="000000"/>
                </a:solidFill>
                <a:latin typeface="微软雅黑" pitchFamily="34" charset="0"/>
                <a:ea typeface="微软雅黑" pitchFamily="34" charset="-122"/>
                <a:cs typeface="微软雅黑" pitchFamily="34" charset="-120"/>
              </a:rPr>
              <a:t>：严格按程序办事，规范是执法行为准则。</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公正执法</a:t>
            </a:r>
            <a:r>
              <a:rPr lang="en-US" altLang="zh-CN" sz="2000" b="0" i="0" dirty="0">
                <a:solidFill>
                  <a:srgbClr val="000000"/>
                </a:solidFill>
                <a:latin typeface="微软雅黑" pitchFamily="34" charset="0"/>
                <a:ea typeface="微软雅黑" pitchFamily="34" charset="-122"/>
                <a:cs typeface="微软雅黑" pitchFamily="34" charset="-120"/>
              </a:rPr>
              <a:t>：同等情况平等对待，不同情况差别对待，公正是执法价值取向。</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文明执法</a:t>
            </a:r>
            <a:r>
              <a:rPr lang="en-US" altLang="zh-CN" sz="2000" b="0" i="0" dirty="0">
                <a:solidFill>
                  <a:srgbClr val="000000"/>
                </a:solidFill>
                <a:latin typeface="微软雅黑" pitchFamily="34" charset="0"/>
                <a:ea typeface="微软雅黑" pitchFamily="34" charset="-122"/>
                <a:cs typeface="微软雅黑" pitchFamily="34" charset="-120"/>
              </a:rPr>
              <a:t>：体现以人为本的执法理念，文明是执法职业素养。</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6_BD.40_1#43f1c76f9?pid=097412205&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[河北沧州部分学校2024高一月考]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针对安全生产执法工作中多层重复执法、“选择性执法</a:t>
            </a:r>
            <a:r>
              <a:rPr lang="en-US" altLang="zh-CN" sz="2000" b="0" i="0">
                <a:solidFill>
                  <a:srgbClr val="000000"/>
                </a:solidFill>
                <a:latin typeface="微软雅黑" pitchFamily="34" charset="0"/>
                <a:ea typeface="微软雅黑" pitchFamily="34" charset="-122"/>
                <a:cs typeface="微软雅黑" pitchFamily="34" charset="-120"/>
              </a:rPr>
              <a:t>”等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问题</a:t>
            </a:r>
            <a:r>
              <a:rPr lang="en-US" altLang="zh-CN" sz="2000" b="0" i="0" dirty="0">
                <a:solidFill>
                  <a:srgbClr val="000000"/>
                </a:solidFill>
                <a:latin typeface="微软雅黑" pitchFamily="34" charset="0"/>
                <a:ea typeface="微软雅黑" pitchFamily="34" charset="-122"/>
                <a:cs typeface="微软雅黑" pitchFamily="34" charset="-120"/>
              </a:rPr>
              <a:t>，应急管理部印发了《关于加强安全生产执法工作的意见》，从执法层级清晰、</a:t>
            </a:r>
            <a:r>
              <a:rPr lang="en-US" altLang="zh-CN" sz="2000" b="0" i="0">
                <a:solidFill>
                  <a:srgbClr val="000000"/>
                </a:solidFill>
                <a:latin typeface="微软雅黑" pitchFamily="34" charset="0"/>
                <a:ea typeface="微软雅黑" pitchFamily="34" charset="-122"/>
                <a:cs typeface="微软雅黑" pitchFamily="34" charset="-120"/>
              </a:rPr>
              <a:t>对象明确、</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事项精准</a:t>
            </a:r>
            <a:r>
              <a:rPr lang="en-US" altLang="zh-CN" sz="2000" b="0" i="0" dirty="0">
                <a:solidFill>
                  <a:srgbClr val="000000"/>
                </a:solidFill>
                <a:latin typeface="微软雅黑" pitchFamily="34" charset="0"/>
                <a:ea typeface="微软雅黑" pitchFamily="34" charset="-122"/>
                <a:cs typeface="微软雅黑" pitchFamily="34" charset="-120"/>
              </a:rPr>
              <a:t>3个方面提出了具体要求。</a:t>
            </a:r>
            <a:r>
              <a:rPr lang="en-US" altLang="zh-CN" sz="2000" b="0" i="0">
                <a:solidFill>
                  <a:srgbClr val="000000"/>
                </a:solidFill>
                <a:latin typeface="微软雅黑" pitchFamily="34" charset="0"/>
                <a:ea typeface="微软雅黑" pitchFamily="34" charset="-122"/>
                <a:cs typeface="微软雅黑" pitchFamily="34" charset="-120"/>
              </a:rPr>
              <a:t>这表明推进严格执法(</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41_1#43f1c76f9.bracket?pid=097412205&amp;color=0,0,0&amp;vpa=13&amp;vtp=1"/>
          <p:cNvSpPr/>
          <p:nvPr/>
        </p:nvSpPr>
        <p:spPr>
          <a:xfrm>
            <a:off x="7154926"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40_2#43f1c76f9?pid=097412205&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①严密的执法程序是规范执法的重要保障</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坚持以理为据、以法服人，融法、理、情于一体</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行政机关要坚持法定职责必须为、法无授权不可为</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行政执法要坚持同等情况平等对待，不同情况差别对待</a:t>
            </a:r>
            <a:endParaRPr lang="en-US" altLang="zh-CN" sz="2000" dirty="0"/>
          </a:p>
        </p:txBody>
      </p:sp>
      <p:sp>
        <p:nvSpPr>
          <p:cNvPr id="5" name="QC_6_BD.40_3#43f1c76f9.choices?pid=097412205&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6_AS.42_1#43f1c76f9?vop=1&amp;pid=097412205&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本题考查严格执法的要求。意见从执法层级清晰、对象明确、事项精准</a:t>
            </a:r>
            <a:r>
              <a:rPr lang="en-US" altLang="zh-CN" sz="2000" b="0" i="0" spc="-50">
                <a:solidFill>
                  <a:srgbClr val="000000"/>
                </a:solidFill>
                <a:latin typeface="微软雅黑" pitchFamily="34" charset="0"/>
                <a:ea typeface="微软雅黑" pitchFamily="34" charset="-122"/>
                <a:cs typeface="微软雅黑" pitchFamily="34" charset="-120"/>
              </a:rPr>
              <a:t>3个方面提出了具体要</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求</a:t>
            </a:r>
            <a:r>
              <a:rPr lang="en-US" altLang="zh-CN" sz="2000" b="0" i="0" spc="-50" dirty="0">
                <a:solidFill>
                  <a:srgbClr val="000000"/>
                </a:solidFill>
                <a:latin typeface="微软雅黑" pitchFamily="34" charset="0"/>
                <a:ea typeface="微软雅黑" pitchFamily="34" charset="-122"/>
                <a:cs typeface="微软雅黑" pitchFamily="34" charset="-120"/>
              </a:rPr>
              <a:t>。这表明推进严格执法，行政执法要坚持同等情况平等对待，不同情况差别对待</a:t>
            </a:r>
            <a:r>
              <a:rPr lang="en-US" altLang="zh-CN" sz="2000" b="0" i="0" spc="-50">
                <a:solidFill>
                  <a:srgbClr val="000000"/>
                </a:solidFill>
                <a:latin typeface="微软雅黑" pitchFamily="34" charset="0"/>
                <a:ea typeface="微软雅黑" pitchFamily="34" charset="-122"/>
                <a:cs typeface="微软雅黑" pitchFamily="34" charset="-120"/>
              </a:rPr>
              <a:t>，行政机关要坚</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持法定职责必须为</a:t>
            </a:r>
            <a:r>
              <a:rPr lang="en-US" altLang="zh-CN" sz="2000" b="0" i="0" spc="-50" dirty="0">
                <a:solidFill>
                  <a:srgbClr val="000000"/>
                </a:solidFill>
                <a:latin typeface="微软雅黑" pitchFamily="34" charset="0"/>
                <a:ea typeface="微软雅黑" pitchFamily="34" charset="-122"/>
                <a:cs typeface="微软雅黑" pitchFamily="34" charset="-120"/>
              </a:rPr>
              <a:t>、法无授权不可为，③④正确；严密的执法程序是规范执法的重要前提</a:t>
            </a:r>
            <a:r>
              <a:rPr lang="en-US" altLang="zh-CN" sz="2000" b="0" i="0" spc="-50">
                <a:solidFill>
                  <a:srgbClr val="000000"/>
                </a:solidFill>
                <a:latin typeface="微软雅黑" pitchFamily="34" charset="0"/>
                <a:ea typeface="微软雅黑" pitchFamily="34" charset="-122"/>
                <a:cs typeface="微软雅黑" pitchFamily="34" charset="-120"/>
              </a:rPr>
              <a:t>，是执法</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公开公正的重要保障</a:t>
            </a:r>
            <a:r>
              <a:rPr lang="en-US" altLang="zh-CN" sz="2000" b="0" i="0" spc="-50" dirty="0">
                <a:solidFill>
                  <a:srgbClr val="000000"/>
                </a:solidFill>
                <a:latin typeface="微软雅黑" pitchFamily="34" charset="0"/>
                <a:ea typeface="微软雅黑" pitchFamily="34" charset="-122"/>
                <a:cs typeface="微软雅黑" pitchFamily="34" charset="-120"/>
              </a:rPr>
              <a:t>，①排除；应是坚持以法为据、以理服人，融法、理、情于一体，②排除。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5519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BD.1_1#3b6a631f0?pid=38f2f0fe1&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1.为应对复杂严峻的国家安全形势，维护国家安全和利益，国家安全部根据</a:t>
            </a:r>
            <a:r>
              <a:rPr lang="en-US" altLang="zh-CN" sz="2000" b="0" i="0">
                <a:solidFill>
                  <a:srgbClr val="000000"/>
                </a:solidFill>
                <a:latin typeface="微软雅黑" pitchFamily="34" charset="0"/>
                <a:ea typeface="微软雅黑" pitchFamily="34" charset="-122"/>
                <a:cs typeface="微软雅黑" pitchFamily="34" charset="-120"/>
              </a:rPr>
              <a:t>《中华人民共和国国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家安全法</a:t>
            </a:r>
            <a:r>
              <a:rPr lang="en-US" altLang="zh-CN" sz="2000" b="0" i="0" dirty="0">
                <a:solidFill>
                  <a:srgbClr val="000000"/>
                </a:solidFill>
                <a:latin typeface="微软雅黑" pitchFamily="34" charset="0"/>
                <a:ea typeface="微软雅黑" pitchFamily="34" charset="-122"/>
                <a:cs typeface="微软雅黑" pitchFamily="34" charset="-120"/>
              </a:rPr>
              <a:t>》《中华人民共和国反间谍法》及其实施细则等法律法规制定了部门规章</a:t>
            </a:r>
            <a:r>
              <a:rPr lang="en-US" altLang="zh-CN" sz="2000" b="0" i="0">
                <a:solidFill>
                  <a:srgbClr val="000000"/>
                </a:solidFill>
                <a:latin typeface="微软雅黑" pitchFamily="34" charset="0"/>
                <a:ea typeface="微软雅黑" pitchFamily="34" charset="-122"/>
                <a:cs typeface="微软雅黑" pitchFamily="34" charset="-120"/>
              </a:rPr>
              <a:t>《公民举报危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害国家安全行为奖励办法</a:t>
            </a:r>
            <a:r>
              <a:rPr lang="en-US" altLang="zh-CN" sz="2000" b="0" i="0" dirty="0">
                <a:solidFill>
                  <a:srgbClr val="000000"/>
                </a:solidFill>
                <a:latin typeface="微软雅黑" pitchFamily="34" charset="0"/>
                <a:ea typeface="微软雅黑" pitchFamily="34" charset="-122"/>
                <a:cs typeface="微软雅黑" pitchFamily="34" charset="-120"/>
              </a:rPr>
              <a:t>》，引导和激励广大人民群众共同筑牢国家安全的坚实屏障</a:t>
            </a:r>
            <a:r>
              <a:rPr lang="en-US" altLang="zh-CN" sz="2000" b="0" i="0">
                <a:solidFill>
                  <a:srgbClr val="000000"/>
                </a:solidFill>
                <a:latin typeface="微软雅黑" pitchFamily="34" charset="0"/>
                <a:ea typeface="微软雅黑" pitchFamily="34" charset="-122"/>
                <a:cs typeface="微软雅黑" pitchFamily="34" charset="-120"/>
              </a:rPr>
              <a:t>。这表明国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家安全部(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_1#3b6a631f0.bracket?pid=38f2f0fe1&amp;color=0,0,0&amp;vpa=1&amp;vtp=1"/>
          <p:cNvSpPr/>
          <p:nvPr/>
        </p:nvSpPr>
        <p:spPr>
          <a:xfrm>
            <a:off x="1938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_2#3b6a631f0?pid=38f2f0fe1&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规范制定部门规章，完善法律体系</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②顺应时代发展要求，坚持科学立法</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广泛凝聚社会共识，坚持民主立法</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④行使法定立法职权，依法制定法律</a:t>
            </a:r>
            <a:endParaRPr lang="en-US" altLang="zh-CN" sz="2000" dirty="0"/>
          </a:p>
        </p:txBody>
      </p:sp>
      <p:sp>
        <p:nvSpPr>
          <p:cNvPr id="5" name="QC_6_BD.1_3#3b6a631f0.choices?pid=38f2f0fe1&amp;color=0,0,0&amp;vtp=1&amp;bbb=1"/>
          <p:cNvSpPr/>
          <p:nvPr/>
        </p:nvSpPr>
        <p:spPr>
          <a:xfrm>
            <a:off x="722376" y="463443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7_BD.43_1#2227aefbf?pid=3ce0d46de&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5.近年来，全国多地公安交管、交通运输部门针对轻微交通违法行为，推出多项柔性化</a:t>
            </a:r>
            <a:r>
              <a:rPr lang="en-US" altLang="zh-CN" sz="2000" b="0" i="0">
                <a:solidFill>
                  <a:srgbClr val="000000"/>
                </a:solidFill>
                <a:latin typeface="微软雅黑" pitchFamily="34" charset="0"/>
                <a:ea typeface="微软雅黑" pitchFamily="34" charset="-122"/>
                <a:cs typeface="微软雅黑" pitchFamily="34" charset="-120"/>
              </a:rPr>
              <a:t>、人性化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执法举措</a:t>
            </a:r>
            <a:r>
              <a:rPr lang="en-US" altLang="zh-CN" sz="2000" b="0" i="0" dirty="0">
                <a:solidFill>
                  <a:srgbClr val="000000"/>
                </a:solidFill>
                <a:latin typeface="微软雅黑" pitchFamily="34" charset="0"/>
                <a:ea typeface="微软雅黑" pitchFamily="34" charset="-122"/>
                <a:cs typeface="微软雅黑" pitchFamily="34" charset="-120"/>
              </a:rPr>
              <a:t>，避免简单地“一抓了之”“一罚了之”。各地在严格规范公正文明执法的同时</a:t>
            </a:r>
            <a:r>
              <a:rPr lang="en-US" altLang="zh-CN" sz="2000" b="0" i="0">
                <a:solidFill>
                  <a:srgbClr val="000000"/>
                </a:solidFill>
                <a:latin typeface="微软雅黑" pitchFamily="34" charset="0"/>
                <a:ea typeface="微软雅黑" pitchFamily="34" charset="-122"/>
                <a:cs typeface="微软雅黑" pitchFamily="34" charset="-120"/>
              </a:rPr>
              <a:t>，坚持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包容审慎”监管，强化技术赋能，把握执法尺度，提升了城市交通管理的精细化水平</a:t>
            </a:r>
            <a:r>
              <a:rPr lang="en-US" altLang="zh-CN" sz="2000" b="0" i="0">
                <a:solidFill>
                  <a:srgbClr val="000000"/>
                </a:solidFill>
                <a:latin typeface="微软雅黑" pitchFamily="34" charset="0"/>
                <a:ea typeface="微软雅黑" pitchFamily="34" charset="-122"/>
                <a:cs typeface="微软雅黑" pitchFamily="34" charset="-120"/>
              </a:rPr>
              <a:t>。这表明</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政府坚持(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4_1#2227aefbf.bracket?pid=3ce0d46de&amp;color=0,0,0&amp;vpa=14&amp;vtp=1"/>
          <p:cNvSpPr/>
          <p:nvPr/>
        </p:nvSpPr>
        <p:spPr>
          <a:xfrm>
            <a:off x="1938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43_2#2227aefbf?pid=3ce0d46de&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文明执法，彰显法治温度</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②柔性执法，降低执法标准</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科技赋能，提升执法效能</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④弹性执法，扩大自由裁量</a:t>
            </a:r>
            <a:endParaRPr lang="en-US" altLang="zh-CN" sz="2000" dirty="0"/>
          </a:p>
        </p:txBody>
      </p:sp>
      <p:sp>
        <p:nvSpPr>
          <p:cNvPr id="5" name="QC_7_BD.43_3#2227aefbf.choices?pid=3ce0d46de&amp;color=0,0,0&amp;vtp=1&amp;bbb=1"/>
          <p:cNvSpPr/>
          <p:nvPr/>
        </p:nvSpPr>
        <p:spPr>
          <a:xfrm>
            <a:off x="722376" y="465121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7_AS.45_1#2227aefbf?vop=1&amp;pid=3ce0d46de&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本题考查推进严格执法。针对轻微交通违法行为，推出多项柔性化、人性化执法举措</a:t>
            </a:r>
            <a:r>
              <a:rPr lang="en-US" altLang="zh-CN" sz="2000" b="0" i="0">
                <a:solidFill>
                  <a:srgbClr val="000000"/>
                </a:solidFill>
                <a:latin typeface="微软雅黑" pitchFamily="34" charset="0"/>
                <a:ea typeface="微软雅黑" pitchFamily="34" charset="-122"/>
                <a:cs typeface="微软雅黑" pitchFamily="34" charset="-120"/>
              </a:rPr>
              <a:t>，这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些执法举措体现了政府在执法过程中注重文明执法</a:t>
            </a:r>
            <a:r>
              <a:rPr lang="en-US" altLang="zh-CN" sz="2000" b="0" i="0" dirty="0">
                <a:solidFill>
                  <a:srgbClr val="000000"/>
                </a:solidFill>
                <a:latin typeface="微软雅黑" pitchFamily="34" charset="0"/>
                <a:ea typeface="微软雅黑" pitchFamily="34" charset="-122"/>
                <a:cs typeface="微软雅黑" pitchFamily="34" charset="-120"/>
              </a:rPr>
              <a:t>；避免简单粗暴地“一抓了之”“</a:t>
            </a:r>
            <a:r>
              <a:rPr lang="en-US" altLang="zh-CN" sz="2000" b="0" i="0">
                <a:solidFill>
                  <a:srgbClr val="000000"/>
                </a:solidFill>
                <a:latin typeface="微软雅黑" pitchFamily="34" charset="0"/>
                <a:ea typeface="微软雅黑" pitchFamily="34" charset="-122"/>
                <a:cs typeface="微软雅黑" pitchFamily="34" charset="-120"/>
              </a:rPr>
              <a:t>一罚了之”，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彰显了法治不仅仅是严肃的制裁</a:t>
            </a:r>
            <a:r>
              <a:rPr lang="en-US" altLang="zh-CN" sz="2000" b="0" i="0" dirty="0">
                <a:solidFill>
                  <a:srgbClr val="000000"/>
                </a:solidFill>
                <a:latin typeface="微软雅黑" pitchFamily="34" charset="0"/>
                <a:ea typeface="微软雅黑" pitchFamily="34" charset="-122"/>
                <a:cs typeface="微软雅黑" pitchFamily="34" charset="-120"/>
              </a:rPr>
              <a:t>，还带有温暖的人文关怀，①正确。强化技术赋能</a:t>
            </a:r>
            <a:r>
              <a:rPr lang="en-US" altLang="zh-CN" sz="2000" b="0" i="0">
                <a:solidFill>
                  <a:srgbClr val="000000"/>
                </a:solidFill>
                <a:latin typeface="微软雅黑" pitchFamily="34" charset="0"/>
                <a:ea typeface="微软雅黑" pitchFamily="34" charset="-122"/>
                <a:cs typeface="微软雅黑" pitchFamily="34" charset="-120"/>
              </a:rPr>
              <a:t>，把握执法尺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a:t>
            </a:r>
            <a:r>
              <a:rPr lang="en-US" altLang="zh-CN" sz="2000" b="0" i="0" dirty="0">
                <a:solidFill>
                  <a:srgbClr val="000000"/>
                </a:solidFill>
                <a:latin typeface="微软雅黑" pitchFamily="34" charset="0"/>
                <a:ea typeface="微软雅黑" pitchFamily="34" charset="-122"/>
                <a:cs typeface="微软雅黑" pitchFamily="34" charset="-120"/>
              </a:rPr>
              <a:t>，提升了城市交通管理的精细化水平，这说明通过运用科技手段，为执法工作提供支持</a:t>
            </a:r>
            <a:r>
              <a:rPr lang="en-US" altLang="zh-CN" sz="2000" b="0" i="0">
                <a:solidFill>
                  <a:srgbClr val="000000"/>
                </a:solidFill>
                <a:latin typeface="微软雅黑" pitchFamily="34" charset="0"/>
                <a:ea typeface="微软雅黑" pitchFamily="34" charset="-122"/>
                <a:cs typeface="微软雅黑" pitchFamily="34" charset="-120"/>
              </a:rPr>
              <a:t>，能够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更高效地开展交通管理工作</a:t>
            </a:r>
            <a:r>
              <a:rPr lang="en-US" altLang="zh-CN" sz="2000" b="0" i="0" dirty="0">
                <a:solidFill>
                  <a:srgbClr val="000000"/>
                </a:solidFill>
                <a:latin typeface="微软雅黑" pitchFamily="34" charset="0"/>
                <a:ea typeface="微软雅黑" pitchFamily="34" charset="-122"/>
                <a:cs typeface="微软雅黑" pitchFamily="34" charset="-120"/>
              </a:rPr>
              <a:t>，提升了执法的效能，③正确。柔性执法是在法律规定的框架内</a:t>
            </a:r>
            <a:r>
              <a:rPr lang="en-US" altLang="zh-CN" sz="2000" b="0" i="0">
                <a:solidFill>
                  <a:srgbClr val="000000"/>
                </a:solidFill>
                <a:latin typeface="微软雅黑" pitchFamily="34" charset="0"/>
                <a:ea typeface="微软雅黑" pitchFamily="34" charset="-122"/>
                <a:cs typeface="微软雅黑" pitchFamily="34" charset="-120"/>
              </a:rPr>
              <a:t>，以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更人性化的方式开展执法工作</a:t>
            </a:r>
            <a:r>
              <a:rPr lang="en-US" altLang="zh-CN" sz="2000" b="0" i="0" dirty="0">
                <a:solidFill>
                  <a:srgbClr val="000000"/>
                </a:solidFill>
                <a:latin typeface="微软雅黑" pitchFamily="34" charset="0"/>
                <a:ea typeface="微软雅黑" pitchFamily="34" charset="-122"/>
                <a:cs typeface="微软雅黑" pitchFamily="34" charset="-120"/>
              </a:rPr>
              <a:t>，依然要遵循法律的规定和要求，</a:t>
            </a:r>
            <a:r>
              <a:rPr lang="en-US" altLang="zh-CN" sz="2000" b="0" i="0">
                <a:solidFill>
                  <a:srgbClr val="000000"/>
                </a:solidFill>
                <a:latin typeface="微软雅黑" pitchFamily="34" charset="0"/>
                <a:ea typeface="微软雅黑" pitchFamily="34" charset="-122"/>
                <a:cs typeface="微软雅黑" pitchFamily="34" charset="-120"/>
              </a:rPr>
              <a:t>保证执法的公正性和严肃性，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降低执法标准”说法错误，②排除。政府的自由裁量权是法律赋予的，</a:t>
            </a:r>
            <a:r>
              <a:rPr lang="en-US" altLang="zh-CN" sz="2000" b="0" i="0">
                <a:solidFill>
                  <a:srgbClr val="000000"/>
                </a:solidFill>
                <a:latin typeface="微软雅黑" pitchFamily="34" charset="0"/>
                <a:ea typeface="微软雅黑" pitchFamily="34" charset="-122"/>
                <a:cs typeface="微软雅黑" pitchFamily="34" charset="-120"/>
              </a:rPr>
              <a:t>有明确的范围和规定，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不能随意扩大</a:t>
            </a:r>
            <a:r>
              <a:rPr lang="en-US" altLang="zh-CN" sz="2000" b="0" i="0" dirty="0">
                <a:solidFill>
                  <a:srgbClr val="000000"/>
                </a:solidFill>
                <a:latin typeface="微软雅黑" pitchFamily="34" charset="0"/>
                <a:ea typeface="微软雅黑" pitchFamily="34" charset="-122"/>
                <a:cs typeface="微软雅黑" pitchFamily="34" charset="-120"/>
              </a:rPr>
              <a:t>。弹性执法也是在法律规定的幅度和范围内进行，</a:t>
            </a:r>
            <a:r>
              <a:rPr lang="en-US" altLang="zh-CN" sz="2000" b="0" i="0">
                <a:solidFill>
                  <a:srgbClr val="000000"/>
                </a:solidFill>
                <a:latin typeface="微软雅黑" pitchFamily="34" charset="0"/>
                <a:ea typeface="微软雅黑" pitchFamily="34" charset="-122"/>
                <a:cs typeface="微软雅黑" pitchFamily="34" charset="-120"/>
              </a:rPr>
              <a:t>不能无限制地扩大自由裁量权，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7_AS.45_2#2227aefbf?vop=1&amp;pid=3ce0d46de&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spc="-50" dirty="0">
                <a:solidFill>
                  <a:srgbClr val="000000"/>
                </a:solidFill>
                <a:latin typeface="微软雅黑" pitchFamily="34" charset="0"/>
                <a:ea typeface="微软雅黑" pitchFamily="34" charset="-122"/>
                <a:cs typeface="微软雅黑" pitchFamily="34" charset="-120"/>
              </a:rPr>
              <a:t>易错警示</a:t>
            </a: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本题易错选④，错选原因是没有正确理解自由裁量权</a:t>
            </a:r>
            <a:r>
              <a:rPr lang="en-US" altLang="zh-CN" sz="2000" b="0" i="0" spc="-50">
                <a:solidFill>
                  <a:srgbClr val="000000"/>
                </a:solidFill>
                <a:latin typeface="微软雅黑" pitchFamily="34" charset="0"/>
                <a:ea typeface="微软雅黑" pitchFamily="34" charset="-122"/>
                <a:cs typeface="微软雅黑" pitchFamily="34" charset="-120"/>
              </a:rPr>
              <a:t>。行政自由裁量权是指行政主体依</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据法律</a:t>
            </a:r>
            <a:r>
              <a:rPr lang="en-US" altLang="zh-CN" sz="2000" b="0" i="0" spc="-50" dirty="0">
                <a:solidFill>
                  <a:srgbClr val="000000"/>
                </a:solidFill>
                <a:latin typeface="微软雅黑" pitchFamily="34" charset="0"/>
                <a:ea typeface="微软雅黑" pitchFamily="34" charset="-122"/>
                <a:cs typeface="微软雅黑" pitchFamily="34" charset="-120"/>
              </a:rPr>
              <a:t>、法规赋予的职责权限，基于法律、法规及行政的目的和精神，</a:t>
            </a:r>
            <a:r>
              <a:rPr lang="en-US" altLang="zh-CN" sz="2000" b="0" i="0" spc="-50">
                <a:solidFill>
                  <a:srgbClr val="000000"/>
                </a:solidFill>
                <a:latin typeface="微软雅黑" pitchFamily="34" charset="0"/>
                <a:ea typeface="微软雅黑" pitchFamily="34" charset="-122"/>
                <a:cs typeface="微软雅黑" pitchFamily="34" charset="-120"/>
              </a:rPr>
              <a:t>针对具体的行政法律关系，</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自由选择而作出的公正而合理的行政决定的权力</a:t>
            </a:r>
            <a:r>
              <a:rPr lang="en-US" altLang="zh-CN" sz="2000" b="0" i="0" spc="-50" dirty="0">
                <a:solidFill>
                  <a:srgbClr val="000000"/>
                </a:solidFill>
                <a:latin typeface="微软雅黑" pitchFamily="34" charset="0"/>
                <a:ea typeface="微软雅黑" pitchFamily="34" charset="-122"/>
                <a:cs typeface="微软雅黑" pitchFamily="34" charset="-120"/>
              </a:rPr>
              <a:t>。自由裁量权应规范行使，不能随意扩大或缩小。</a:t>
            </a:r>
            <a:endParaRPr lang="en-US" altLang="zh-CN" sz="20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C_4#4e1694db0.fixed?pid=3955c77ab&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4e1694db0.fixed?pid=3955c77ab&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严格执法</a:t>
            </a:r>
            <a:endParaRPr lang="en-US" altLang="zh-CN" sz="4400" dirty="0"/>
          </a:p>
        </p:txBody>
      </p:sp>
      <p:pic>
        <p:nvPicPr>
          <p:cNvPr id="4" name="C_4#4e1694db0.fixed?pid=3955c77ab&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4e1694db0.fixed?pid=3955c77ab&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5_BD.46_1#25bfb12ac?pid=4e1694db0&amp;color=0,0,0&amp;vtp=1&amp;bt=1&amp;bbb=1&amp;hb=1"/>
          <p:cNvSpPr/>
          <p:nvPr/>
        </p:nvSpPr>
        <p:spPr>
          <a:xfrm>
            <a:off x="722376" y="972000"/>
            <a:ext cx="10753344" cy="2671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1.2025年5月1日是英雄烈士保护法实施七周年。2018年4月27日</a:t>
            </a:r>
            <a:r>
              <a:rPr lang="en-US" altLang="zh-CN" sz="2000" b="0" i="0">
                <a:solidFill>
                  <a:srgbClr val="000000"/>
                </a:solidFill>
                <a:latin typeface="微软雅黑" pitchFamily="34" charset="0"/>
                <a:ea typeface="微软雅黑" pitchFamily="34" charset="-122"/>
                <a:cs typeface="微软雅黑" pitchFamily="34" charset="-120"/>
              </a:rPr>
              <a:t>，十三届全国人大常委会第二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次会议全票通过了英雄烈士保护法</a:t>
            </a:r>
            <a:r>
              <a:rPr lang="en-US" altLang="zh-CN" sz="2000" b="0" i="0" dirty="0">
                <a:solidFill>
                  <a:srgbClr val="000000"/>
                </a:solidFill>
                <a:latin typeface="微软雅黑" pitchFamily="34" charset="0"/>
                <a:ea typeface="微软雅黑" pitchFamily="34" charset="-122"/>
                <a:cs typeface="微软雅黑" pitchFamily="34" charset="-120"/>
              </a:rPr>
              <a:t>，自2018年5月1日起施行</a:t>
            </a:r>
            <a:r>
              <a:rPr lang="en-US" altLang="zh-CN" sz="2000" b="0" i="0">
                <a:solidFill>
                  <a:srgbClr val="000000"/>
                </a:solidFill>
                <a:latin typeface="微软雅黑" pitchFamily="34" charset="0"/>
                <a:ea typeface="微软雅黑" pitchFamily="34" charset="-122"/>
                <a:cs typeface="微软雅黑" pitchFamily="34" charset="-120"/>
              </a:rPr>
              <a:t>。很多地方人大和地方政府结合本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地的历史文化和实际情况</a:t>
            </a:r>
            <a:r>
              <a:rPr lang="en-US" altLang="zh-CN" sz="2000" b="0" i="0" dirty="0">
                <a:solidFill>
                  <a:srgbClr val="000000"/>
                </a:solidFill>
                <a:latin typeface="微软雅黑" pitchFamily="34" charset="0"/>
                <a:ea typeface="微软雅黑" pitchFamily="34" charset="-122"/>
                <a:cs typeface="微软雅黑" pitchFamily="34" charset="-120"/>
              </a:rPr>
              <a:t>，出台相关地方性法规和规章，地方立法与国家立法形成合力</a:t>
            </a:r>
            <a:r>
              <a:rPr lang="en-US" altLang="zh-CN" sz="2000" b="0" i="0">
                <a:solidFill>
                  <a:srgbClr val="000000"/>
                </a:solidFill>
                <a:latin typeface="微软雅黑" pitchFamily="34" charset="0"/>
                <a:ea typeface="微软雅黑" pitchFamily="34" charset="-122"/>
                <a:cs typeface="微软雅黑" pitchFamily="34" charset="-120"/>
              </a:rPr>
              <a:t>，为英雄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烈士保护工作提供有力法律保障和政策指引</a:t>
            </a:r>
            <a:r>
              <a:rPr lang="en-US" altLang="zh-CN" sz="2000" b="0" i="0" dirty="0">
                <a:solidFill>
                  <a:srgbClr val="000000"/>
                </a:solidFill>
                <a:latin typeface="微软雅黑" pitchFamily="34" charset="0"/>
                <a:ea typeface="微软雅黑" pitchFamily="34" charset="-122"/>
                <a:cs typeface="微软雅黑" pitchFamily="34" charset="-120"/>
              </a:rPr>
              <a:t>。不仅如此</a:t>
            </a:r>
            <a:r>
              <a:rPr lang="en-US" altLang="zh-CN" sz="2000" b="0" i="0">
                <a:solidFill>
                  <a:srgbClr val="000000"/>
                </a:solidFill>
                <a:latin typeface="微软雅黑" pitchFamily="34" charset="0"/>
                <a:ea typeface="微软雅黑" pitchFamily="34" charset="-122"/>
                <a:cs typeface="微软雅黑" pitchFamily="34" charset="-120"/>
              </a:rPr>
              <a:t>，相关部门还依法查处了多起侵害英雄烈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士合法权益的行为</a:t>
            </a:r>
            <a:r>
              <a:rPr lang="en-US" altLang="zh-CN" sz="2000" b="0" i="0" dirty="0">
                <a:solidFill>
                  <a:srgbClr val="000000"/>
                </a:solidFill>
                <a:latin typeface="微软雅黑" pitchFamily="34" charset="0"/>
                <a:ea typeface="微软雅黑" pitchFamily="34" charset="-122"/>
                <a:cs typeface="微软雅黑" pitchFamily="34" charset="-120"/>
              </a:rPr>
              <a:t>，英雄烈士保护各方面工作取得了显著成效，敬仰英烈蔚然成风</a:t>
            </a:r>
            <a:r>
              <a:rPr lang="en-US" altLang="zh-CN" sz="2000" b="0" i="0">
                <a:solidFill>
                  <a:srgbClr val="000000"/>
                </a:solidFill>
                <a:latin typeface="微软雅黑" pitchFamily="34" charset="0"/>
                <a:ea typeface="微软雅黑" pitchFamily="34" charset="-122"/>
                <a:cs typeface="微软雅黑" pitchFamily="34" charset="-120"/>
              </a:rPr>
              <a:t>。这体现了</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7_1#25bfb12ac.bracket?pid=4e1694db0&amp;color=0,0,0&amp;vpa=15&amp;vtp=1"/>
          <p:cNvSpPr/>
          <p:nvPr/>
        </p:nvSpPr>
        <p:spPr>
          <a:xfrm>
            <a:off x="922401" y="32389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46_2#25bfb12ac?pid=4e1694db0&amp;color=0,0,0&amp;vtp=1&amp;bbb=1"/>
          <p:cNvSpPr/>
          <p:nvPr/>
        </p:nvSpPr>
        <p:spPr>
          <a:xfrm>
            <a:off x="722376" y="37056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①科学立法要顺应时代要求，保障人民各项权利</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严格执法有助于捍卫法律的权威和尊严</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科学立法要依法立法，依照法定程序立法</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严格执法需要坚持规范、文明执法</a:t>
            </a:r>
            <a:endParaRPr lang="en-US" altLang="zh-CN" sz="2000" dirty="0"/>
          </a:p>
        </p:txBody>
      </p:sp>
      <p:sp>
        <p:nvSpPr>
          <p:cNvPr id="5" name="QC_5_BD.46_3#25bfb12ac.choices?pid=4e1694db0&amp;color=0,0,0&amp;vtp=1&amp;bbb=1"/>
          <p:cNvSpPr/>
          <p:nvPr/>
        </p:nvSpPr>
        <p:spPr>
          <a:xfrm>
            <a:off x="722376" y="55415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5_AS.48_1#25bfb12ac?vop=1&amp;pid=4e1694db0&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本题考查推进严格执法。材料指出在相关部门的协同配合下</a:t>
            </a:r>
            <a:r>
              <a:rPr lang="en-US" altLang="zh-CN" sz="2000" b="0" i="0">
                <a:solidFill>
                  <a:srgbClr val="000000"/>
                </a:solidFill>
                <a:latin typeface="微软雅黑" pitchFamily="34" charset="0"/>
                <a:ea typeface="微软雅黑" pitchFamily="34" charset="-122"/>
                <a:cs typeface="微软雅黑" pitchFamily="34" charset="-120"/>
              </a:rPr>
              <a:t>，依法查处了多起侵害英雄烈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士合法权益的行为</a:t>
            </a:r>
            <a:r>
              <a:rPr lang="en-US" altLang="zh-CN" sz="2000" b="0" i="0" dirty="0">
                <a:solidFill>
                  <a:srgbClr val="000000"/>
                </a:solidFill>
                <a:latin typeface="微软雅黑" pitchFamily="34" charset="0"/>
                <a:ea typeface="微软雅黑" pitchFamily="34" charset="-122"/>
                <a:cs typeface="微软雅黑" pitchFamily="34" charset="-120"/>
              </a:rPr>
              <a:t>，英雄烈士保护各方面工作取得了显著成效</a:t>
            </a:r>
            <a:r>
              <a:rPr lang="en-US" altLang="zh-CN" sz="2000" b="0" i="0">
                <a:solidFill>
                  <a:srgbClr val="000000"/>
                </a:solidFill>
                <a:latin typeface="微软雅黑" pitchFamily="34" charset="0"/>
                <a:ea typeface="微软雅黑" pitchFamily="34" charset="-122"/>
                <a:cs typeface="微软雅黑" pitchFamily="34" charset="-120"/>
              </a:rPr>
              <a:t>，这体现了严格执法有助于捍卫法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律的权威和尊严</a:t>
            </a:r>
            <a:r>
              <a:rPr lang="en-US" altLang="zh-CN" sz="2000" b="0" i="0" dirty="0">
                <a:solidFill>
                  <a:srgbClr val="000000"/>
                </a:solidFill>
                <a:latin typeface="微软雅黑" pitchFamily="34" charset="0"/>
                <a:ea typeface="微软雅黑" pitchFamily="34" charset="-122"/>
                <a:cs typeface="微软雅黑" pitchFamily="34" charset="-120"/>
              </a:rPr>
              <a:t>，②正确；十三届全国人大常委会第二次会议全票通过了英雄烈士保护法</a:t>
            </a:r>
            <a:r>
              <a:rPr lang="en-US" altLang="zh-CN" sz="2000" b="0" i="0">
                <a:solidFill>
                  <a:srgbClr val="000000"/>
                </a:solidFill>
                <a:latin typeface="微软雅黑" pitchFamily="34" charset="0"/>
                <a:ea typeface="微软雅黑" pitchFamily="34" charset="-122"/>
                <a:cs typeface="微软雅黑" pitchFamily="34" charset="-120"/>
              </a:rPr>
              <a:t>，随之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很多地方人大和地方政府结合本地的历史文化和实际情况</a:t>
            </a:r>
            <a:r>
              <a:rPr lang="en-US" altLang="zh-CN" sz="2000" b="0" i="0" dirty="0">
                <a:solidFill>
                  <a:srgbClr val="000000"/>
                </a:solidFill>
                <a:latin typeface="微软雅黑" pitchFamily="34" charset="0"/>
                <a:ea typeface="微软雅黑" pitchFamily="34" charset="-122"/>
                <a:cs typeface="微软雅黑" pitchFamily="34" charset="-120"/>
              </a:rPr>
              <a:t>，出台相关地方性法规和规章</a:t>
            </a:r>
            <a:r>
              <a:rPr lang="en-US" altLang="zh-CN" sz="2000" b="0" i="0">
                <a:solidFill>
                  <a:srgbClr val="000000"/>
                </a:solidFill>
                <a:latin typeface="微软雅黑" pitchFamily="34" charset="0"/>
                <a:ea typeface="微软雅黑" pitchFamily="34" charset="-122"/>
                <a:cs typeface="微软雅黑" pitchFamily="34" charset="-120"/>
              </a:rPr>
              <a:t>，地方立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法与国家立法形成合力</a:t>
            </a:r>
            <a:r>
              <a:rPr lang="en-US" altLang="zh-CN" sz="2000" b="0" i="0" dirty="0">
                <a:solidFill>
                  <a:srgbClr val="000000"/>
                </a:solidFill>
                <a:latin typeface="微软雅黑" pitchFamily="34" charset="0"/>
                <a:ea typeface="微软雅黑" pitchFamily="34" charset="-122"/>
                <a:cs typeface="微软雅黑" pitchFamily="34" charset="-120"/>
              </a:rPr>
              <a:t>，为英雄烈士保护工作提供有力法律保障和政策指引</a:t>
            </a:r>
            <a:r>
              <a:rPr lang="en-US" altLang="zh-CN" sz="2000" b="0" i="0">
                <a:solidFill>
                  <a:srgbClr val="000000"/>
                </a:solidFill>
                <a:latin typeface="微软雅黑" pitchFamily="34" charset="0"/>
                <a:ea typeface="微软雅黑" pitchFamily="34" charset="-122"/>
                <a:cs typeface="微软雅黑" pitchFamily="34" charset="-120"/>
              </a:rPr>
              <a:t>，这体现了科学立法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要依法立法</a:t>
            </a:r>
            <a:r>
              <a:rPr lang="en-US" altLang="zh-CN" sz="2000" b="0" i="0" dirty="0">
                <a:solidFill>
                  <a:srgbClr val="000000"/>
                </a:solidFill>
                <a:latin typeface="微软雅黑" pitchFamily="34" charset="0"/>
                <a:ea typeface="微软雅黑" pitchFamily="34" charset="-122"/>
                <a:cs typeface="微软雅黑" pitchFamily="34" charset="-120"/>
              </a:rPr>
              <a:t>，依照法定程序立法，③正确；科学立法要顺应时代要求，</a:t>
            </a:r>
            <a:r>
              <a:rPr lang="en-US" altLang="zh-CN" sz="2000" b="0" i="0">
                <a:solidFill>
                  <a:srgbClr val="000000"/>
                </a:solidFill>
                <a:latin typeface="微软雅黑" pitchFamily="34" charset="0"/>
                <a:ea typeface="微软雅黑" pitchFamily="34" charset="-122"/>
                <a:cs typeface="微软雅黑" pitchFamily="34" charset="-120"/>
              </a:rPr>
              <a:t>应保障人民各项合法权利，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且与题意不符</a:t>
            </a:r>
            <a:r>
              <a:rPr lang="en-US" altLang="zh-CN" sz="2000" b="0" i="0" dirty="0">
                <a:solidFill>
                  <a:srgbClr val="000000"/>
                </a:solidFill>
                <a:latin typeface="微软雅黑" pitchFamily="34" charset="0"/>
                <a:ea typeface="微软雅黑" pitchFamily="34" charset="-122"/>
                <a:cs typeface="微软雅黑" pitchFamily="34" charset="-120"/>
              </a:rPr>
              <a:t>，①排除；材料强调的是国家机关坚持严格执法，依法捍卫英雄烈士合法权益</a:t>
            </a:r>
            <a:r>
              <a:rPr lang="en-US" altLang="zh-CN" sz="2000" b="0" i="0">
                <a:solidFill>
                  <a:srgbClr val="000000"/>
                </a:solidFill>
                <a:latin typeface="微软雅黑" pitchFamily="34" charset="0"/>
                <a:ea typeface="微软雅黑" pitchFamily="34" charset="-122"/>
                <a:cs typeface="微软雅黑" pitchFamily="34" charset="-120"/>
              </a:rPr>
              <a:t>，未</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体现文明执法</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5_BD.49_1#5416af8f3?pid=4e1694db0&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[山东齐鲁名校2025联考]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出台《龙岩市红色文化遗存保护条例》，激活红色法治文化引擎</a:t>
            </a:r>
            <a:r>
              <a:rPr lang="en-US" altLang="zh-CN" sz="2000" b="0" i="0">
                <a:solidFill>
                  <a:srgbClr val="000000"/>
                </a:solidFill>
                <a:latin typeface="微软雅黑" pitchFamily="34" charset="0"/>
                <a:ea typeface="微软雅黑" pitchFamily="34" charset="-122"/>
                <a:cs typeface="微软雅黑" pitchFamily="34" charset="-120"/>
              </a:rPr>
              <a:t>；打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造</a:t>
            </a:r>
            <a:r>
              <a:rPr lang="en-US" altLang="zh-CN" sz="2000" b="0" i="0" dirty="0">
                <a:solidFill>
                  <a:srgbClr val="000000"/>
                </a:solidFill>
                <a:latin typeface="微软雅黑" pitchFamily="34" charset="0"/>
                <a:ea typeface="微软雅黑" pitchFamily="34" charset="-122"/>
                <a:cs typeface="微软雅黑" pitchFamily="34" charset="-120"/>
              </a:rPr>
              <a:t>“红土枫桥”系列调解品牌，形成“线上+线下”一体化运行的矛盾纠纷多元化解格局</a:t>
            </a:r>
            <a:r>
              <a:rPr lang="en-US" altLang="zh-CN" sz="2000" b="0" i="0">
                <a:solidFill>
                  <a:srgbClr val="000000"/>
                </a:solidFill>
                <a:latin typeface="微软雅黑" pitchFamily="34" charset="0"/>
                <a:ea typeface="微软雅黑" pitchFamily="34" charset="-122"/>
                <a:cs typeface="微软雅黑" pitchFamily="34" charset="-120"/>
              </a:rPr>
              <a:t>；全面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推行</a:t>
            </a:r>
            <a:r>
              <a:rPr lang="en-US" altLang="zh-CN" sz="2000" b="0" i="0" dirty="0">
                <a:solidFill>
                  <a:srgbClr val="000000"/>
                </a:solidFill>
                <a:latin typeface="微软雅黑" pitchFamily="34" charset="0"/>
                <a:ea typeface="微软雅黑" pitchFamily="34" charset="-122"/>
                <a:cs typeface="微软雅黑" pitchFamily="34" charset="-120"/>
              </a:rPr>
              <a:t>“综合查一次”制度，最大限度减少对经营主体正常生产经营活动干扰</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福建省龙岩市赓</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续</a:t>
            </a:r>
            <a:r>
              <a:rPr lang="en-US" altLang="zh-CN" sz="2000" b="0" i="0" dirty="0">
                <a:solidFill>
                  <a:srgbClr val="000000"/>
                </a:solidFill>
                <a:latin typeface="微软雅黑" pitchFamily="34" charset="0"/>
                <a:ea typeface="微软雅黑" pitchFamily="34" charset="-122"/>
                <a:cs typeface="微软雅黑" pitchFamily="34" charset="-120"/>
              </a:rPr>
              <a:t>“法治摇篮”使命，全力打造红土法治政府。由此可推知，</a:t>
            </a:r>
            <a:r>
              <a:rPr lang="en-US" altLang="zh-CN" sz="2000" b="0" i="0">
                <a:solidFill>
                  <a:srgbClr val="000000"/>
                </a:solidFill>
                <a:latin typeface="微软雅黑" pitchFamily="34" charset="0"/>
                <a:ea typeface="微软雅黑" pitchFamily="34" charset="-122"/>
                <a:cs typeface="微软雅黑" pitchFamily="34" charset="-120"/>
              </a:rPr>
              <a:t>龙岩市政府(</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0_1#5416af8f3.bracket?pid=4e1694db0&amp;color=0,0,0&amp;vpa=16&amp;vtp=1"/>
          <p:cNvSpPr/>
          <p:nvPr/>
        </p:nvSpPr>
        <p:spPr>
          <a:xfrm>
            <a:off x="9050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49_2#5416af8f3?pid=4e1694db0&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可以通过制定行政法规保护红色文化遗产</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②完善多元纠纷解决机制，推进法治社会建设</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推进严格规范文明执法，促进营商环境优化</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④恰当地行使了自由裁量权，公正执法</a:t>
            </a:r>
            <a:endParaRPr lang="en-US" altLang="zh-CN" sz="2000" dirty="0"/>
          </a:p>
        </p:txBody>
      </p:sp>
      <p:sp>
        <p:nvSpPr>
          <p:cNvPr id="5" name="QC_5_BD.49_3#5416af8f3.choices?pid=4e1694db0&amp;color=0,0,0&amp;vtp=1&amp;bbb=1"/>
          <p:cNvSpPr/>
          <p:nvPr/>
        </p:nvSpPr>
        <p:spPr>
          <a:xfrm>
            <a:off x="722376" y="465960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5_AS.51_1#5416af8f3?vop=1&amp;pid=4e1694db0&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本题考查严格执法。材料中打造“红土枫桥”系列调解品牌，形成“线上+线下</a:t>
            </a:r>
            <a:r>
              <a:rPr lang="en-US" altLang="zh-CN" sz="2000" b="0" i="0">
                <a:solidFill>
                  <a:srgbClr val="000000"/>
                </a:solidFill>
                <a:latin typeface="微软雅黑" pitchFamily="34" charset="0"/>
                <a:ea typeface="微软雅黑" pitchFamily="34" charset="-122"/>
                <a:cs typeface="微软雅黑" pitchFamily="34" charset="-120"/>
              </a:rPr>
              <a:t>”一体化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运行的矛盾纠纷多元化解格局</a:t>
            </a:r>
            <a:r>
              <a:rPr lang="en-US" altLang="zh-CN" sz="2000" b="0" i="0" dirty="0">
                <a:solidFill>
                  <a:srgbClr val="000000"/>
                </a:solidFill>
                <a:latin typeface="微软雅黑" pitchFamily="34" charset="0"/>
                <a:ea typeface="微软雅黑" pitchFamily="34" charset="-122"/>
                <a:cs typeface="微软雅黑" pitchFamily="34" charset="-120"/>
              </a:rPr>
              <a:t>,体现了政府通过完善多元纠纷解决机制、整合资源</a:t>
            </a:r>
            <a:r>
              <a:rPr lang="en-US" altLang="zh-CN" sz="2000" b="0" i="0">
                <a:solidFill>
                  <a:srgbClr val="000000"/>
                </a:solidFill>
                <a:latin typeface="微软雅黑" pitchFamily="34" charset="0"/>
                <a:ea typeface="微软雅黑" pitchFamily="34" charset="-122"/>
                <a:cs typeface="微软雅黑" pitchFamily="34" charset="-120"/>
              </a:rPr>
              <a:t>，推动社会矛盾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的高效解决</a:t>
            </a:r>
            <a:r>
              <a:rPr lang="en-US" altLang="zh-CN" sz="2000" b="0" i="0" dirty="0">
                <a:solidFill>
                  <a:srgbClr val="000000"/>
                </a:solidFill>
                <a:latin typeface="微软雅黑" pitchFamily="34" charset="0"/>
                <a:ea typeface="微软雅黑" pitchFamily="34" charset="-122"/>
                <a:cs typeface="微软雅黑" pitchFamily="34" charset="-120"/>
              </a:rPr>
              <a:t>，这属于法治社会建设的重要内容，②正确；全面推行“综合查一次”制度</a:t>
            </a:r>
            <a:r>
              <a:rPr lang="en-US" altLang="zh-CN" sz="2000" b="0" i="0">
                <a:solidFill>
                  <a:srgbClr val="000000"/>
                </a:solidFill>
                <a:latin typeface="微软雅黑" pitchFamily="34" charset="0"/>
                <a:ea typeface="微软雅黑" pitchFamily="34" charset="-122"/>
                <a:cs typeface="微软雅黑" pitchFamily="34" charset="-120"/>
              </a:rPr>
              <a:t>，最大限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度减少对经营主体正常生产经营活动干扰</a:t>
            </a:r>
            <a:r>
              <a:rPr lang="en-US" altLang="zh-CN" sz="2000" b="0" i="0" dirty="0">
                <a:solidFill>
                  <a:srgbClr val="000000"/>
                </a:solidFill>
                <a:latin typeface="微软雅黑" pitchFamily="34" charset="0"/>
                <a:ea typeface="微软雅黑" pitchFamily="34" charset="-122"/>
                <a:cs typeface="微软雅黑" pitchFamily="34" charset="-120"/>
              </a:rPr>
              <a:t>,体现了政府优化行政执法方式，</a:t>
            </a:r>
            <a:r>
              <a:rPr lang="en-US" altLang="zh-CN" sz="2000" b="0" i="0">
                <a:solidFill>
                  <a:srgbClr val="000000"/>
                </a:solidFill>
                <a:latin typeface="微软雅黑" pitchFamily="34" charset="0"/>
                <a:ea typeface="微软雅黑" pitchFamily="34" charset="-122"/>
                <a:cs typeface="微软雅黑" pitchFamily="34" charset="-120"/>
              </a:rPr>
              <a:t>做到严格规范文明执法，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从而降低企业合规成本</a:t>
            </a:r>
            <a:r>
              <a:rPr lang="en-US" altLang="zh-CN" sz="2000" b="0" i="0" dirty="0">
                <a:solidFill>
                  <a:srgbClr val="000000"/>
                </a:solidFill>
                <a:latin typeface="微软雅黑" pitchFamily="34" charset="0"/>
                <a:ea typeface="微软雅黑" pitchFamily="34" charset="-122"/>
                <a:cs typeface="微软雅黑" pitchFamily="34" charset="-120"/>
              </a:rPr>
              <a:t>，直接服务于营商环境优化，③正确；行政法规是由国务院制定的</a:t>
            </a:r>
            <a:r>
              <a:rPr lang="en-US" altLang="zh-CN" sz="2000" b="0" i="0">
                <a:solidFill>
                  <a:srgbClr val="000000"/>
                </a:solidFill>
                <a:latin typeface="微软雅黑" pitchFamily="34" charset="0"/>
                <a:ea typeface="微软雅黑" pitchFamily="34" charset="-122"/>
                <a:cs typeface="微软雅黑" pitchFamily="34" charset="-120"/>
              </a:rPr>
              <a:t>，而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龙岩市红色文化遗存保护条例》属于地方性法规</a:t>
            </a:r>
            <a:r>
              <a:rPr lang="en-US" altLang="zh-CN" sz="2000" b="0" i="0">
                <a:solidFill>
                  <a:srgbClr val="000000"/>
                </a:solidFill>
                <a:latin typeface="微软雅黑" pitchFamily="34" charset="0"/>
                <a:ea typeface="微软雅黑" pitchFamily="34" charset="-122"/>
                <a:cs typeface="微软雅黑" pitchFamily="34" charset="-120"/>
              </a:rPr>
              <a:t>，其制定主体是龙岩市人大及其常委会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地方权力机关）,而非市政府，①排除；材料强调龙岩市全力打造红土法治政府</a:t>
            </a:r>
            <a:r>
              <a:rPr lang="en-US" altLang="zh-CN" sz="2000" b="0" i="0">
                <a:solidFill>
                  <a:srgbClr val="000000"/>
                </a:solidFill>
                <a:latin typeface="微软雅黑" pitchFamily="34" charset="0"/>
                <a:ea typeface="微软雅黑" pitchFamily="34" charset="-122"/>
                <a:cs typeface="微软雅黑" pitchFamily="34" charset="-120"/>
              </a:rPr>
              <a:t>，没有体现龙岩</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市政府恰当地行使了自由裁量权</a:t>
            </a:r>
            <a:r>
              <a:rPr lang="en-US" altLang="zh-CN" sz="2000" b="0" i="0" dirty="0">
                <a:solidFill>
                  <a:srgbClr val="000000"/>
                </a:solidFill>
                <a:latin typeface="微软雅黑" pitchFamily="34" charset="0"/>
                <a:ea typeface="微软雅黑" pitchFamily="34" charset="-122"/>
                <a:cs typeface="微软雅黑" pitchFamily="34" charset="-120"/>
              </a:rPr>
              <a:t>，公正执法，④排除。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5_BD.52_1#3f7b1ebe5?pid=4e1694db0&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[湖北十堰2025高一期末]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为及时回应、解决社会广泛关注的“小过重罚”和“类案不同罚</a:t>
            </a:r>
            <a:r>
              <a:rPr lang="en-US" altLang="zh-CN" sz="2000" b="0" i="0">
                <a:solidFill>
                  <a:srgbClr val="000000"/>
                </a:solidFill>
                <a:latin typeface="微软雅黑" pitchFamily="34" charset="0"/>
                <a:ea typeface="微软雅黑" pitchFamily="34" charset="-122"/>
                <a:cs typeface="微软雅黑" pitchFamily="34" charset="-120"/>
              </a:rPr>
              <a:t>”问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题</a:t>
            </a:r>
            <a:r>
              <a:rPr lang="en-US" altLang="zh-CN" sz="2000" b="0" i="0" dirty="0">
                <a:solidFill>
                  <a:srgbClr val="000000"/>
                </a:solidFill>
                <a:latin typeface="微软雅黑" pitchFamily="34" charset="0"/>
                <a:ea typeface="微软雅黑" pitchFamily="34" charset="-122"/>
                <a:cs typeface="微软雅黑" pitchFamily="34" charset="-120"/>
              </a:rPr>
              <a:t>，2025年2月，国家市场监督管理总局发布“首违不罚”“轻微免罚”清单，明确对</a:t>
            </a:r>
            <a:r>
              <a:rPr lang="en-US" altLang="zh-CN" sz="2000" b="0" i="0">
                <a:solidFill>
                  <a:srgbClr val="000000"/>
                </a:solidFill>
                <a:latin typeface="微软雅黑" pitchFamily="34" charset="0"/>
                <a:ea typeface="微软雅黑" pitchFamily="34" charset="-122"/>
                <a:cs typeface="微软雅黑" pitchFamily="34" charset="-120"/>
              </a:rPr>
              <a:t>12种首次</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违法和轻微违法行为不予处罚的情形</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这有利于(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3_1#3f7b1ebe5.bracket?pid=4e1694db0&amp;color=0,0,0&amp;vpa=17&amp;vtp=1"/>
          <p:cNvSpPr/>
          <p:nvPr/>
        </p:nvSpPr>
        <p:spPr>
          <a:xfrm>
            <a:off x="6243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52_2#3f7b1ebe5?pid=4e1694db0&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①完善行政容错机制，督促相关部门规范柔性执法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改进行政执法方式，平衡执法力度与法治温度</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合理设定权力与责任，为市场监管提供法律依据</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规范公正文明执法，实现市场监管效果最大化</a:t>
            </a:r>
            <a:endParaRPr lang="en-US" altLang="zh-CN" sz="2000" dirty="0"/>
          </a:p>
        </p:txBody>
      </p:sp>
      <p:sp>
        <p:nvSpPr>
          <p:cNvPr id="5" name="QC_5_BD.52_3#3f7b1ebe5.choices?pid=4e1694db0&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5_AS.54_1#3f7b1ebe5?vop=1&amp;pid=4e1694db0&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本题考查推进严格执法。举措从“小过重罚”“类案不同罚”转向“首违不罚</a:t>
            </a:r>
            <a:r>
              <a:rPr lang="en-US" altLang="zh-CN" sz="2000" b="0" i="0">
                <a:solidFill>
                  <a:srgbClr val="000000"/>
                </a:solidFill>
                <a:latin typeface="微软雅黑" pitchFamily="34" charset="0"/>
                <a:ea typeface="微软雅黑" pitchFamily="34" charset="-122"/>
                <a:cs typeface="微软雅黑" pitchFamily="34" charset="-120"/>
              </a:rPr>
              <a:t>”“轻微免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罚</a:t>
            </a:r>
            <a:r>
              <a:rPr lang="en-US" altLang="zh-CN" sz="2000" b="0" i="0" dirty="0">
                <a:solidFill>
                  <a:srgbClr val="000000"/>
                </a:solidFill>
                <a:latin typeface="微软雅黑" pitchFamily="34" charset="0"/>
                <a:ea typeface="微软雅黑" pitchFamily="34" charset="-122"/>
                <a:cs typeface="微软雅黑" pitchFamily="34" charset="-120"/>
              </a:rPr>
              <a:t>”，体现了执法方式的改进，既保持执法力度，又注入法治温度，避免机械执法</a:t>
            </a:r>
            <a:r>
              <a:rPr lang="en-US" altLang="zh-CN" sz="2000" b="0" i="0">
                <a:solidFill>
                  <a:srgbClr val="000000"/>
                </a:solidFill>
                <a:latin typeface="微软雅黑" pitchFamily="34" charset="0"/>
                <a:ea typeface="微软雅黑" pitchFamily="34" charset="-122"/>
                <a:cs typeface="微软雅黑" pitchFamily="34" charset="-120"/>
              </a:rPr>
              <a:t>，符合依法行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政原则</a:t>
            </a:r>
            <a:r>
              <a:rPr lang="en-US" altLang="zh-CN" sz="2000" b="0" i="0" dirty="0">
                <a:solidFill>
                  <a:srgbClr val="000000"/>
                </a:solidFill>
                <a:latin typeface="微软雅黑" pitchFamily="34" charset="0"/>
                <a:ea typeface="微软雅黑" pitchFamily="34" charset="-122"/>
                <a:cs typeface="微软雅黑" pitchFamily="34" charset="-120"/>
              </a:rPr>
              <a:t>，②正确。通过明确“不予处罚”情形，减少执法随意性，避免“类案不同罚</a:t>
            </a:r>
            <a:r>
              <a:rPr lang="en-US" altLang="zh-CN" sz="2000" b="0" i="0">
                <a:solidFill>
                  <a:srgbClr val="000000"/>
                </a:solidFill>
                <a:latin typeface="微软雅黑" pitchFamily="34" charset="0"/>
                <a:ea typeface="微软雅黑" pitchFamily="34" charset="-122"/>
                <a:cs typeface="微软雅黑" pitchFamily="34" charset="-120"/>
              </a:rPr>
              <a:t>”，促进规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范公正文明执法</a:t>
            </a:r>
            <a:r>
              <a:rPr lang="en-US" altLang="zh-CN" sz="2000" b="0" i="0" dirty="0">
                <a:solidFill>
                  <a:srgbClr val="000000"/>
                </a:solidFill>
                <a:latin typeface="微软雅黑" pitchFamily="34" charset="0"/>
                <a:ea typeface="微软雅黑" pitchFamily="34" charset="-122"/>
                <a:cs typeface="微软雅黑" pitchFamily="34" charset="-120"/>
              </a:rPr>
              <a:t>；同时，柔性处理轻微违法可降低市场主体抵触情绪，提高合规意愿</a:t>
            </a:r>
            <a:r>
              <a:rPr lang="en-US" altLang="zh-CN" sz="2000" b="0" i="0">
                <a:solidFill>
                  <a:srgbClr val="000000"/>
                </a:solidFill>
                <a:latin typeface="微软雅黑" pitchFamily="34" charset="0"/>
                <a:ea typeface="微软雅黑" pitchFamily="34" charset="-122"/>
                <a:cs typeface="微软雅黑" pitchFamily="34" charset="-120"/>
              </a:rPr>
              <a:t>，从而实现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监管效果最大化</a:t>
            </a:r>
            <a:r>
              <a:rPr lang="en-US" altLang="zh-CN" sz="2000" b="0" i="0" dirty="0">
                <a:solidFill>
                  <a:srgbClr val="000000"/>
                </a:solidFill>
                <a:latin typeface="微软雅黑" pitchFamily="34" charset="0"/>
                <a:ea typeface="微软雅黑" pitchFamily="34" charset="-122"/>
                <a:cs typeface="微软雅黑" pitchFamily="34" charset="-120"/>
              </a:rPr>
              <a:t>，④正确。材料中举措针对市场主体（企业或个人</a:t>
            </a:r>
            <a:r>
              <a:rPr lang="en-US" altLang="zh-CN" sz="2000" b="0" i="0">
                <a:solidFill>
                  <a:srgbClr val="000000"/>
                </a:solidFill>
                <a:latin typeface="微软雅黑" pitchFamily="34" charset="0"/>
                <a:ea typeface="微软雅黑" pitchFamily="34" charset="-122"/>
                <a:cs typeface="微软雅黑" pitchFamily="34" charset="-120"/>
              </a:rPr>
              <a:t>）的首次或轻微违法行为不予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处罚</a:t>
            </a:r>
            <a:r>
              <a:rPr lang="en-US" altLang="zh-CN" sz="2000" b="0" i="0" dirty="0">
                <a:solidFill>
                  <a:srgbClr val="000000"/>
                </a:solidFill>
                <a:latin typeface="微软雅黑" pitchFamily="34" charset="0"/>
                <a:ea typeface="微软雅黑" pitchFamily="34" charset="-122"/>
                <a:cs typeface="微软雅黑" pitchFamily="34" charset="-120"/>
              </a:rPr>
              <a:t>，属于执法方式的优化，而非完善行政容错机制，①排除</a:t>
            </a:r>
            <a:r>
              <a:rPr lang="en-US" altLang="zh-CN" sz="2000" b="0" i="0">
                <a:solidFill>
                  <a:srgbClr val="000000"/>
                </a:solidFill>
                <a:latin typeface="微软雅黑" pitchFamily="34" charset="0"/>
                <a:ea typeface="微软雅黑" pitchFamily="34" charset="-122"/>
                <a:cs typeface="微软雅黑" pitchFamily="34" charset="-120"/>
              </a:rPr>
              <a:t>。权力与责任的设定需通过法律法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规</a:t>
            </a:r>
            <a:r>
              <a:rPr lang="en-US" altLang="zh-CN" sz="2000" b="0" i="0" dirty="0">
                <a:solidFill>
                  <a:srgbClr val="000000"/>
                </a:solidFill>
                <a:latin typeface="微软雅黑" pitchFamily="34" charset="0"/>
                <a:ea typeface="微软雅黑" pitchFamily="34" charset="-122"/>
                <a:cs typeface="微软雅黑" pitchFamily="34" charset="-120"/>
              </a:rPr>
              <a:t>，但材料中举措是国家市场监督管理总局发布的行政规范性文件（清单</a:t>
            </a:r>
            <a:r>
              <a:rPr lang="en-US" altLang="zh-CN" sz="2000" b="0" i="0">
                <a:solidFill>
                  <a:srgbClr val="000000"/>
                </a:solidFill>
                <a:latin typeface="微软雅黑" pitchFamily="34" charset="0"/>
                <a:ea typeface="微软雅黑" pitchFamily="34" charset="-122"/>
                <a:cs typeface="微软雅黑" pitchFamily="34" charset="-120"/>
              </a:rPr>
              <a:t>），属于对现有法律的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执行细则和操作指导</a:t>
            </a:r>
            <a:r>
              <a:rPr lang="en-US" altLang="zh-CN" sz="2000" b="0" i="0" dirty="0">
                <a:solidFill>
                  <a:srgbClr val="000000"/>
                </a:solidFill>
                <a:latin typeface="微软雅黑" pitchFamily="34" charset="0"/>
                <a:ea typeface="微软雅黑" pitchFamily="34" charset="-122"/>
                <a:cs typeface="微软雅黑" pitchFamily="34" charset="-120"/>
              </a:rPr>
              <a:t>，并非新设权力或提供法律依据，③排除。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AS.3_1#3b6a631f0?vop=1&amp;pid=38f2f0fe1&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本题考查科学立法。国家安全部根据相关法律法规制定了部门规章</a:t>
            </a:r>
            <a:r>
              <a:rPr lang="en-US" altLang="zh-CN" sz="2000" b="0" i="0">
                <a:solidFill>
                  <a:srgbClr val="000000"/>
                </a:solidFill>
                <a:latin typeface="微软雅黑" pitchFamily="34" charset="0"/>
                <a:ea typeface="微软雅黑" pitchFamily="34" charset="-122"/>
                <a:cs typeface="微软雅黑" pitchFamily="34" charset="-120"/>
              </a:rPr>
              <a:t>，引导和激励广大人民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群众共同筑牢国家安全的坚实屏障</a:t>
            </a:r>
            <a:r>
              <a:rPr lang="en-US" altLang="zh-CN" sz="2000" b="0" i="0" dirty="0">
                <a:solidFill>
                  <a:srgbClr val="000000"/>
                </a:solidFill>
                <a:latin typeface="微软雅黑" pitchFamily="34" charset="0"/>
                <a:ea typeface="微软雅黑" pitchFamily="34" charset="-122"/>
                <a:cs typeface="微软雅黑" pitchFamily="34" charset="-120"/>
              </a:rPr>
              <a:t>。这表明国家安全部顺应时代发展要求，坚持科学立法</a:t>
            </a:r>
            <a:r>
              <a:rPr lang="en-US" altLang="zh-CN" sz="2000" b="0" i="0">
                <a:solidFill>
                  <a:srgbClr val="000000"/>
                </a:solidFill>
                <a:latin typeface="微软雅黑" pitchFamily="34" charset="0"/>
                <a:ea typeface="微软雅黑" pitchFamily="34" charset="-122"/>
                <a:cs typeface="微软雅黑" pitchFamily="34" charset="-120"/>
              </a:rPr>
              <a:t>，规范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制定部门规章</a:t>
            </a:r>
            <a:r>
              <a:rPr lang="en-US" altLang="zh-CN" sz="2000" b="0" i="0" dirty="0">
                <a:solidFill>
                  <a:srgbClr val="000000"/>
                </a:solidFill>
                <a:latin typeface="微软雅黑" pitchFamily="34" charset="0"/>
                <a:ea typeface="微软雅黑" pitchFamily="34" charset="-122"/>
                <a:cs typeface="微软雅黑" pitchFamily="34" charset="-120"/>
              </a:rPr>
              <a:t>，完善法律体系，①②说法正确；材料不涉及民主立法，③不符合题意</a:t>
            </a:r>
            <a:r>
              <a:rPr lang="en-US" altLang="zh-CN" sz="2000" b="0" i="0">
                <a:solidFill>
                  <a:srgbClr val="000000"/>
                </a:solidFill>
                <a:latin typeface="微软雅黑" pitchFamily="34" charset="0"/>
                <a:ea typeface="微软雅黑" pitchFamily="34" charset="-122"/>
                <a:cs typeface="微软雅黑" pitchFamily="34" charset="-120"/>
              </a:rPr>
              <a:t>；国家安全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部无权制定法律</a:t>
            </a:r>
            <a:r>
              <a:rPr lang="en-US" altLang="zh-CN" sz="2000" b="0" i="0" dirty="0">
                <a:solidFill>
                  <a:srgbClr val="000000"/>
                </a:solidFill>
                <a:latin typeface="微软雅黑" pitchFamily="34" charset="0"/>
                <a:ea typeface="微软雅黑" pitchFamily="34" charset="-122"/>
                <a:cs typeface="微软雅黑" pitchFamily="34" charset="-120"/>
              </a:rPr>
              <a:t>，④说法错误。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O_5_BD.55_1#6a1b45144?pid=4e1694db0&amp;color=0,0,0&amp;vtp=1&amp;bt=1&amp;bbb=1&amp;hb=1"/>
          <p:cNvSpPr/>
          <p:nvPr/>
        </p:nvSpPr>
        <p:spPr>
          <a:xfrm>
            <a:off x="722376" y="972000"/>
            <a:ext cx="10753344" cy="2306828"/>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[安徽多校2025联考]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阅读材料，完成下列要求。（8分）</a:t>
            </a:r>
            <a:endParaRPr lang="en-US" altLang="zh-CN" sz="2000" dirty="0"/>
          </a:p>
          <a:p>
            <a:pPr latinLnBrk="1">
              <a:lnSpc>
                <a:spcPts val="31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让早市既规范又便民</a:t>
            </a:r>
            <a:r>
              <a:rPr lang="en-US" altLang="zh-CN" sz="2000" b="0" i="0" dirty="0">
                <a:solidFill>
                  <a:srgbClr val="000000"/>
                </a:solidFill>
                <a:latin typeface="微软雅黑" pitchFamily="34" charset="0"/>
                <a:ea typeface="微软雅黑" pitchFamily="34" charset="-122"/>
                <a:cs typeface="微软雅黑" pitchFamily="34" charset="-120"/>
              </a:rPr>
              <a:t>，P</a:t>
            </a:r>
            <a:r>
              <a:rPr lang="en-US" altLang="zh-CN" sz="2000" b="0" i="0" dirty="0">
                <a:solidFill>
                  <a:srgbClr val="000000"/>
                </a:solidFill>
                <a:latin typeface="微软雅黑" pitchFamily="34" charset="0"/>
                <a:ea typeface="楷体" pitchFamily="34" charset="-122"/>
                <a:cs typeface="微软雅黑" pitchFamily="34" charset="-120"/>
              </a:rPr>
              <a:t>市交出满意答卷</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1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一处早市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半城烟火</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对一个城市来说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早市总是最有烟火气的地方</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1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P</a:t>
            </a:r>
            <a:r>
              <a:rPr lang="en-US" altLang="zh-CN" sz="2000" b="0" i="0" dirty="0">
                <a:solidFill>
                  <a:srgbClr val="000000"/>
                </a:solidFill>
                <a:latin typeface="微软雅黑" pitchFamily="34" charset="0"/>
                <a:ea typeface="楷体" pitchFamily="34" charset="-122"/>
                <a:cs typeface="微软雅黑" pitchFamily="34" charset="-120"/>
              </a:rPr>
              <a:t>市早市由来已久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远近闻名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但人行道变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集市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对居民出行影响大</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行人只能在摊位间</a:t>
            </a:r>
          </a:p>
          <a:p>
            <a:pPr latinLnBrk="1">
              <a:lnSpc>
                <a:spcPts val="3100"/>
              </a:lnSpc>
            </a:pPr>
            <a:r>
              <a:rPr lang="en-US" altLang="zh-CN" sz="2000" b="0" i="0">
                <a:solidFill>
                  <a:srgbClr val="000000"/>
                </a:solidFill>
                <a:latin typeface="微软雅黑" pitchFamily="34" charset="0"/>
                <a:ea typeface="楷体" pitchFamily="34" charset="-122"/>
                <a:cs typeface="微软雅黑" pitchFamily="34" charset="-120"/>
              </a:rPr>
              <a:t>的狭窄通道中艰难穿行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不少地方仅能容一人通过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早市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双刃剑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便民也扰民</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在</a:t>
            </a:r>
          </a:p>
          <a:p>
            <a:pPr latinLnBrk="1">
              <a:lnSpc>
                <a:spcPts val="2900"/>
              </a:lnSpc>
            </a:pPr>
            <a:r>
              <a:rPr lang="en-US" altLang="zh-CN" sz="2000" b="0" i="0">
                <a:solidFill>
                  <a:srgbClr val="000000"/>
                </a:solidFill>
                <a:latin typeface="微软雅黑" pitchFamily="34" charset="0"/>
                <a:ea typeface="楷体" pitchFamily="34" charset="-122"/>
                <a:cs typeface="微软雅黑" pitchFamily="34" charset="-120"/>
              </a:rPr>
              <a:t>给人们生活带来便利的同时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也存在扰民乱象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为规范早市健康运行</a:t>
            </a:r>
            <a:r>
              <a:rPr lang="en-US" altLang="zh-CN" sz="2000" b="0" i="0" dirty="0">
                <a:solidFill>
                  <a:srgbClr val="000000"/>
                </a:solidFill>
                <a:latin typeface="微软雅黑" pitchFamily="34" charset="0"/>
                <a:ea typeface="微软雅黑" pitchFamily="34" charset="-122"/>
                <a:cs typeface="微软雅黑" pitchFamily="34" charset="-120"/>
              </a:rPr>
              <a:t>，P</a:t>
            </a:r>
            <a:r>
              <a:rPr lang="en-US" altLang="zh-CN" sz="2000" b="0" i="0" dirty="0">
                <a:solidFill>
                  <a:srgbClr val="000000"/>
                </a:solidFill>
                <a:latin typeface="微软雅黑" pitchFamily="34" charset="0"/>
                <a:ea typeface="楷体" pitchFamily="34" charset="-122"/>
                <a:cs typeface="微软雅黑" pitchFamily="34" charset="-120"/>
              </a:rPr>
              <a:t>市上交了一份满意答卷</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49" name="QO_5_BD.55_2#6a1b45144?colgroup=12,6,9,10&amp;pid=4e1694db0&amp;color=0,0,0&amp;vtp=1&amp;bbb=1&amp;hb=1"/>
          <p:cNvGraphicFramePr>
            <a:graphicFrameLocks noGrp="1"/>
          </p:cNvGraphicFramePr>
          <p:nvPr>
            <p:extLst>
              <p:ext uri="{D42A27DB-BD31-4B8C-83A1-F6EECF244321}">
                <p14:modId xmlns:p14="http://schemas.microsoft.com/office/powerpoint/2010/main" val="2666876026"/>
              </p:ext>
            </p:extLst>
          </p:nvPr>
        </p:nvGraphicFramePr>
        <p:xfrm>
          <a:off x="722376" y="3393128"/>
          <a:ext cx="10707624" cy="2391283"/>
        </p:xfrm>
        <a:graphic>
          <a:graphicData uri="http://schemas.openxmlformats.org/drawingml/2006/table">
            <a:tbl>
              <a:tblPr/>
              <a:tblGrid>
                <a:gridCol w="3346704">
                  <a:extLst>
                    <a:ext uri="{9D8B030D-6E8A-4147-A177-3AD203B41FA5}">
                      <a16:colId xmlns:a16="http://schemas.microsoft.com/office/drawing/2014/main" val="20000"/>
                    </a:ext>
                  </a:extLst>
                </a:gridCol>
                <a:gridCol w="1911096">
                  <a:extLst>
                    <a:ext uri="{9D8B030D-6E8A-4147-A177-3AD203B41FA5}">
                      <a16:colId xmlns:a16="http://schemas.microsoft.com/office/drawing/2014/main" val="20001"/>
                    </a:ext>
                  </a:extLst>
                </a:gridCol>
                <a:gridCol w="2560320">
                  <a:extLst>
                    <a:ext uri="{9D8B030D-6E8A-4147-A177-3AD203B41FA5}">
                      <a16:colId xmlns:a16="http://schemas.microsoft.com/office/drawing/2014/main" val="20002"/>
                    </a:ext>
                  </a:extLst>
                </a:gridCol>
                <a:gridCol w="2889504">
                  <a:extLst>
                    <a:ext uri="{9D8B030D-6E8A-4147-A177-3AD203B41FA5}">
                      <a16:colId xmlns:a16="http://schemas.microsoft.com/office/drawing/2014/main" val="20003"/>
                    </a:ext>
                  </a:extLst>
                </a:gridCol>
              </a:tblGrid>
              <a:tr h="814070">
                <a:tc>
                  <a:txBody>
                    <a:bodyPr/>
                    <a:lstStyle/>
                    <a:p>
                      <a:pPr algn="ctr" latinLnBrk="1" hangingPunct="0">
                        <a:lnSpc>
                          <a:spcPts val="3100"/>
                        </a:lnSpc>
                      </a:pPr>
                      <a:r>
                        <a:rPr lang="en-US" altLang="zh-CN" sz="2000" b="1" i="0">
                          <a:solidFill>
                            <a:srgbClr val="000000"/>
                          </a:solidFill>
                          <a:latin typeface="微软雅黑" pitchFamily="34" charset="0"/>
                          <a:ea typeface="微软雅黑" pitchFamily="34" charset="-122"/>
                          <a:cs typeface="微软雅黑" pitchFamily="34" charset="-120"/>
                        </a:rPr>
                        <a:t>环节一</a:t>
                      </a:r>
                      <a:r>
                        <a:rPr lang="en-US" altLang="zh-CN" sz="2000" b="1" i="0" dirty="0">
                          <a:solidFill>
                            <a:srgbClr val="000000"/>
                          </a:solidFill>
                          <a:latin typeface="微软雅黑" pitchFamily="34" charset="0"/>
                          <a:ea typeface="微软雅黑" pitchFamily="34" charset="-122"/>
                          <a:cs typeface="微软雅黑" pitchFamily="34" charset="-120"/>
                        </a:rPr>
                        <a:t>：</a:t>
                      </a:r>
                      <a:endParaRPr lang="en-US" altLang="zh-CN" sz="1200" dirty="0"/>
                    </a:p>
                    <a:p>
                      <a:pPr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立法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1" i="0">
                          <a:solidFill>
                            <a:srgbClr val="000000"/>
                          </a:solidFill>
                          <a:latin typeface="微软雅黑" pitchFamily="34" charset="0"/>
                          <a:ea typeface="微软雅黑" pitchFamily="34" charset="-122"/>
                          <a:cs typeface="微软雅黑" pitchFamily="34" charset="-120"/>
                        </a:rPr>
                        <a:t>环节二</a:t>
                      </a:r>
                      <a:r>
                        <a:rPr lang="en-US" altLang="zh-CN" sz="2000" b="1" i="0" dirty="0">
                          <a:solidFill>
                            <a:srgbClr val="000000"/>
                          </a:solidFill>
                          <a:latin typeface="微软雅黑" pitchFamily="34" charset="0"/>
                          <a:ea typeface="微软雅黑" pitchFamily="34" charset="-122"/>
                          <a:cs typeface="微软雅黑" pitchFamily="34" charset="-120"/>
                        </a:rPr>
                        <a:t>：</a:t>
                      </a:r>
                      <a:endParaRPr lang="en-US" altLang="zh-CN" sz="1200" dirty="0"/>
                    </a:p>
                    <a:p>
                      <a:pPr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执法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1" i="0">
                          <a:solidFill>
                            <a:srgbClr val="000000"/>
                          </a:solidFill>
                          <a:latin typeface="微软雅黑" pitchFamily="34" charset="0"/>
                          <a:ea typeface="微软雅黑" pitchFamily="34" charset="-122"/>
                          <a:cs typeface="微软雅黑" pitchFamily="34" charset="-120"/>
                        </a:rPr>
                        <a:t>环节三</a:t>
                      </a:r>
                      <a:r>
                        <a:rPr lang="en-US" altLang="zh-CN" sz="2000" b="1" i="0" dirty="0">
                          <a:solidFill>
                            <a:srgbClr val="000000"/>
                          </a:solidFill>
                          <a:latin typeface="微软雅黑" pitchFamily="34" charset="0"/>
                          <a:ea typeface="微软雅黑" pitchFamily="34" charset="-122"/>
                          <a:cs typeface="微软雅黑" pitchFamily="34" charset="-120"/>
                        </a:rPr>
                        <a:t>：</a:t>
                      </a:r>
                      <a:endParaRPr lang="en-US" altLang="zh-CN" sz="1200" dirty="0"/>
                    </a:p>
                    <a:p>
                      <a:pPr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司法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1" i="0">
                          <a:solidFill>
                            <a:srgbClr val="000000"/>
                          </a:solidFill>
                          <a:latin typeface="微软雅黑" pitchFamily="34" charset="0"/>
                          <a:ea typeface="微软雅黑" pitchFamily="34" charset="-122"/>
                          <a:cs typeface="微软雅黑" pitchFamily="34" charset="-120"/>
                        </a:rPr>
                        <a:t>环节四</a:t>
                      </a:r>
                      <a:r>
                        <a:rPr lang="en-US" altLang="zh-CN" sz="2000" b="1" i="0" dirty="0">
                          <a:solidFill>
                            <a:srgbClr val="000000"/>
                          </a:solidFill>
                          <a:latin typeface="微软雅黑" pitchFamily="34" charset="0"/>
                          <a:ea typeface="微软雅黑" pitchFamily="34" charset="-122"/>
                          <a:cs typeface="微软雅黑" pitchFamily="34" charset="-120"/>
                        </a:rPr>
                        <a:t>：</a:t>
                      </a:r>
                      <a:endParaRPr lang="en-US" altLang="zh-CN" sz="1200" dirty="0"/>
                    </a:p>
                    <a:p>
                      <a:pPr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守法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77213">
                <a:tc>
                  <a:txBody>
                    <a:bodyPr/>
                    <a:lstStyle/>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P</a:t>
                      </a:r>
                      <a:r>
                        <a:rPr lang="en-US" altLang="zh-CN" sz="2000" b="0" i="0">
                          <a:solidFill>
                            <a:srgbClr val="000000"/>
                          </a:solidFill>
                          <a:latin typeface="微软雅黑" pitchFamily="34" charset="0"/>
                          <a:ea typeface="楷体" pitchFamily="34" charset="-122"/>
                          <a:cs typeface="微软雅黑" pitchFamily="34" charset="-120"/>
                        </a:rPr>
                        <a:t>市政府出台早市管理规</a:t>
                      </a:r>
                    </a:p>
                    <a:p>
                      <a:pPr marL="0" indent="0" algn="l" latinLnBrk="1" hangingPunct="0">
                        <a:lnSpc>
                          <a:spcPts val="3100"/>
                        </a:lnSpc>
                      </a:pPr>
                      <a:r>
                        <a:rPr lang="en-US" altLang="zh-CN" sz="2000" b="0" i="0">
                          <a:solidFill>
                            <a:srgbClr val="000000"/>
                          </a:solidFill>
                          <a:latin typeface="微软雅黑" pitchFamily="34" charset="0"/>
                          <a:ea typeface="楷体" pitchFamily="34" charset="-122"/>
                          <a:cs typeface="微软雅黑" pitchFamily="34" charset="-120"/>
                        </a:rPr>
                        <a:t>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在摊位确定</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区域划</a:t>
                      </a:r>
                    </a:p>
                    <a:p>
                      <a:pPr marL="0" indent="0" algn="l" latinLnBrk="1" hangingPunct="0">
                        <a:lnSpc>
                          <a:spcPts val="3100"/>
                        </a:lnSpc>
                      </a:pPr>
                      <a:r>
                        <a:rPr lang="en-US" altLang="zh-CN" sz="2000" b="0" i="0">
                          <a:solidFill>
                            <a:srgbClr val="000000"/>
                          </a:solidFill>
                          <a:latin typeface="微软雅黑" pitchFamily="34" charset="0"/>
                          <a:ea typeface="楷体" pitchFamily="34" charset="-122"/>
                          <a:cs typeface="微软雅黑" pitchFamily="34" charset="-120"/>
                        </a:rPr>
                        <a:t>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面积使用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卫生管理等</a:t>
                      </a:r>
                    </a:p>
                    <a:p>
                      <a:pPr marL="0" lvl="0" indent="0" algn="l" latinLnBrk="1" hangingPunct="0">
                        <a:lnSpc>
                          <a:spcPts val="2900"/>
                        </a:lnSpc>
                      </a:pPr>
                      <a:r>
                        <a:rPr lang="en-US" altLang="zh-CN" sz="2000" b="0" i="0">
                          <a:solidFill>
                            <a:srgbClr val="000000"/>
                          </a:solidFill>
                          <a:latin typeface="微软雅黑" pitchFamily="34" charset="0"/>
                          <a:ea typeface="楷体" pitchFamily="34" charset="-122"/>
                          <a:cs typeface="微软雅黑" pitchFamily="34" charset="-120"/>
                        </a:rPr>
                        <a:t>方面做出详细规定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P</a:t>
                      </a:r>
                      <a:r>
                        <a:rPr lang="en-US" altLang="zh-CN" sz="2000" b="0" i="0">
                          <a:solidFill>
                            <a:srgbClr val="000000"/>
                          </a:solidFill>
                          <a:latin typeface="微软雅黑" pitchFamily="34" charset="0"/>
                          <a:ea typeface="楷体" pitchFamily="34" charset="-122"/>
                          <a:cs typeface="微软雅黑" pitchFamily="34" charset="-120"/>
                        </a:rPr>
                        <a:t>市城市管理综</a:t>
                      </a:r>
                    </a:p>
                    <a:p>
                      <a:pPr marL="0" indent="0" algn="l" latinLnBrk="1" hangingPunct="0">
                        <a:lnSpc>
                          <a:spcPts val="3100"/>
                        </a:lnSpc>
                      </a:pPr>
                      <a:r>
                        <a:rPr lang="en-US" altLang="zh-CN" sz="2000" b="0" i="0">
                          <a:solidFill>
                            <a:srgbClr val="000000"/>
                          </a:solidFill>
                          <a:latin typeface="微软雅黑" pitchFamily="34" charset="0"/>
                          <a:ea typeface="楷体" pitchFamily="34" charset="-122"/>
                          <a:cs typeface="微软雅黑" pitchFamily="34" charset="-120"/>
                        </a:rPr>
                        <a:t>合行政执法局</a:t>
                      </a:r>
                      <a:r>
                        <a:rPr lang="en-US" altLang="zh-CN" sz="2000" b="0" i="0">
                          <a:solidFill>
                            <a:srgbClr val="000000"/>
                          </a:solidFill>
                          <a:latin typeface="微软雅黑" pitchFamily="34" charset="0"/>
                          <a:ea typeface="微软雅黑" pitchFamily="34" charset="-122"/>
                          <a:cs typeface="微软雅黑" pitchFamily="34" charset="-120"/>
                        </a:rPr>
                        <a:t>__</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__</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P</a:t>
                      </a:r>
                      <a:r>
                        <a:rPr lang="en-US" altLang="zh-CN" sz="2000" b="0" i="0">
                          <a:solidFill>
                            <a:srgbClr val="000000"/>
                          </a:solidFill>
                          <a:latin typeface="微软雅黑" pitchFamily="34" charset="0"/>
                          <a:ea typeface="楷体" pitchFamily="34" charset="-122"/>
                          <a:cs typeface="微软雅黑" pitchFamily="34" charset="-120"/>
                        </a:rPr>
                        <a:t>市司法机关通过司</a:t>
                      </a:r>
                    </a:p>
                    <a:p>
                      <a:pPr marL="0" indent="0" algn="l" latinLnBrk="1" hangingPunct="0">
                        <a:lnSpc>
                          <a:spcPts val="3100"/>
                        </a:lnSpc>
                      </a:pPr>
                      <a:r>
                        <a:rPr lang="en-US" altLang="zh-CN" sz="2000" b="0" i="0">
                          <a:solidFill>
                            <a:srgbClr val="000000"/>
                          </a:solidFill>
                          <a:latin typeface="微软雅黑" pitchFamily="34" charset="0"/>
                          <a:ea typeface="楷体" pitchFamily="34" charset="-122"/>
                          <a:cs typeface="微软雅黑" pitchFamily="34" charset="-120"/>
                        </a:rPr>
                        <a:t>法途径</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严肃处理了</a:t>
                      </a:r>
                    </a:p>
                    <a:p>
                      <a:pPr marL="0" indent="0" algn="l" latinLnBrk="1" hangingPunct="0">
                        <a:lnSpc>
                          <a:spcPts val="3100"/>
                        </a:lnSpc>
                      </a:pPr>
                      <a:r>
                        <a:rPr lang="en-US" altLang="zh-CN" sz="2000" b="0" i="0">
                          <a:solidFill>
                            <a:srgbClr val="000000"/>
                          </a:solidFill>
                          <a:latin typeface="微软雅黑" pitchFamily="34" charset="0"/>
                          <a:ea typeface="楷体" pitchFamily="34" charset="-122"/>
                          <a:cs typeface="微软雅黑" pitchFamily="34" charset="-120"/>
                        </a:rPr>
                        <a:t>两起涉及早市的严重</a:t>
                      </a:r>
                    </a:p>
                    <a:p>
                      <a:pPr marL="0" lvl="0" indent="0" algn="l" latinLnBrk="1" hangingPunct="0">
                        <a:lnSpc>
                          <a:spcPts val="2900"/>
                        </a:lnSpc>
                      </a:pPr>
                      <a:r>
                        <a:rPr lang="en-US" altLang="zh-CN" sz="2000" b="0" i="0">
                          <a:solidFill>
                            <a:srgbClr val="000000"/>
                          </a:solidFill>
                          <a:latin typeface="微软雅黑" pitchFamily="34" charset="0"/>
                          <a:ea typeface="楷体" pitchFamily="34" charset="-122"/>
                          <a:cs typeface="微软雅黑" pitchFamily="34" charset="-120"/>
                        </a:rPr>
                        <a:t>违法案件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P</a:t>
                      </a:r>
                      <a:r>
                        <a:rPr lang="en-US" altLang="zh-CN" sz="2000" b="0" i="0">
                          <a:solidFill>
                            <a:srgbClr val="000000"/>
                          </a:solidFill>
                          <a:latin typeface="微软雅黑" pitchFamily="34" charset="0"/>
                          <a:ea typeface="楷体" pitchFamily="34" charset="-122"/>
                          <a:cs typeface="微软雅黑" pitchFamily="34" charset="-120"/>
                        </a:rPr>
                        <a:t>市文明办向全体市民发</a:t>
                      </a:r>
                    </a:p>
                    <a:p>
                      <a:pPr marL="0" indent="0" algn="l" latinLnBrk="1" hangingPunct="0">
                        <a:lnSpc>
                          <a:spcPts val="3100"/>
                        </a:lnSpc>
                      </a:pPr>
                      <a:r>
                        <a:rPr lang="en-US" altLang="zh-CN" sz="2000" b="0" i="0">
                          <a:solidFill>
                            <a:srgbClr val="000000"/>
                          </a:solidFill>
                          <a:latin typeface="微软雅黑" pitchFamily="34" charset="0"/>
                          <a:ea typeface="楷体" pitchFamily="34" charset="-122"/>
                          <a:cs typeface="微软雅黑" pitchFamily="34" charset="-120"/>
                        </a:rPr>
                        <a:t>出倡议书</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希望全体市</a:t>
                      </a:r>
                    </a:p>
                    <a:p>
                      <a:pPr marL="0" indent="0" algn="l" latinLnBrk="1" hangingPunct="0">
                        <a:lnSpc>
                          <a:spcPts val="3100"/>
                        </a:lnSpc>
                      </a:pPr>
                      <a:r>
                        <a:rPr lang="en-US" altLang="zh-CN" sz="2000" b="0" i="0">
                          <a:solidFill>
                            <a:srgbClr val="000000"/>
                          </a:solidFill>
                          <a:latin typeface="微软雅黑" pitchFamily="34" charset="0"/>
                          <a:ea typeface="楷体" pitchFamily="34" charset="-122"/>
                          <a:cs typeface="微软雅黑" pitchFamily="34" charset="-120"/>
                        </a:rPr>
                        <a:t>民自觉践行社会主义核</a:t>
                      </a:r>
                    </a:p>
                    <a:p>
                      <a:pPr marL="0" lvl="0" indent="0" algn="l" latinLnBrk="1" hangingPunct="0">
                        <a:lnSpc>
                          <a:spcPts val="2900"/>
                        </a:lnSpc>
                      </a:pPr>
                      <a:r>
                        <a:rPr lang="en-US" altLang="zh-CN" sz="2000" b="0" i="0">
                          <a:solidFill>
                            <a:srgbClr val="000000"/>
                          </a:solidFill>
                          <a:latin typeface="微软雅黑" pitchFamily="34" charset="0"/>
                          <a:ea typeface="楷体" pitchFamily="34" charset="-122"/>
                          <a:cs typeface="微软雅黑" pitchFamily="34" charset="-120"/>
                        </a:rPr>
                        <a:t>心价值观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O_5_BD.55_3#6a1b45144?pid=4e1694db0&amp;color=0,0,0&amp;vtp=1&amp;bbb=1"/>
          <p:cNvSpPr/>
          <p:nvPr/>
        </p:nvSpPr>
        <p:spPr>
          <a:xfrm>
            <a:off x="722376" y="5920428"/>
            <a:ext cx="10753344" cy="351409"/>
          </a:xfrm>
          <a:prstGeom prst="rect">
            <a:avLst/>
          </a:prstGeom>
          <a:noFill/>
          <a:ln/>
        </p:spPr>
        <p:txBody>
          <a:bodyPr wrap="none" lIns="0" tIns="0" rIns="0" bIns="0" rtlCol="0" anchor="t"/>
          <a:lstStyle/>
          <a:p>
            <a:pPr algn="l" latinLnBrk="1">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结合材料，运用《政治与法治》的知识，将环节二部分补充完整。</a:t>
            </a:r>
            <a:endParaRPr lang="en-US" altLang="zh-CN" sz="2000" dirty="0"/>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O_5_AN.56_1#6a1b45144?vop=1&amp;pid=4e1694db0&amp;color=0,0,0&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①坚持依法履职。面对早市中出现的不良现象，敢负责，敢担当，有作为。（2分）</a:t>
            </a:r>
            <a:r>
              <a:rPr lang="en-US" altLang="zh-CN" sz="2000" b="1" i="0">
                <a:solidFill>
                  <a:srgbClr val="00B050"/>
                </a:solidFill>
                <a:latin typeface="微软雅黑" pitchFamily="34" charset="0"/>
                <a:ea typeface="微软雅黑" pitchFamily="34" charset="-122"/>
                <a:cs typeface="微软雅黑" pitchFamily="34" charset="-120"/>
              </a:rPr>
              <a:t>②坚</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持规范执法</a:t>
            </a:r>
            <a:r>
              <a:rPr lang="en-US" altLang="zh-CN" sz="2000" b="1" i="0" dirty="0">
                <a:solidFill>
                  <a:srgbClr val="00B050"/>
                </a:solidFill>
                <a:latin typeface="微软雅黑" pitchFamily="34" charset="0"/>
                <a:ea typeface="微软雅黑" pitchFamily="34" charset="-122"/>
                <a:cs typeface="微软雅黑" pitchFamily="34" charset="-120"/>
              </a:rPr>
              <a:t>。完善执法程序，执行执法全过程记录制度，规范行政许可、</a:t>
            </a:r>
            <a:r>
              <a:rPr lang="en-US" altLang="zh-CN" sz="2000" b="1" i="0">
                <a:solidFill>
                  <a:srgbClr val="00B050"/>
                </a:solidFill>
                <a:latin typeface="微软雅黑" pitchFamily="34" charset="0"/>
                <a:ea typeface="微软雅黑" pitchFamily="34" charset="-122"/>
                <a:cs typeface="微软雅黑" pitchFamily="34" charset="-120"/>
              </a:rPr>
              <a:t>行政处罚等执法行为。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2分）③坚持公正执法。有效杜绝执法不公、随意执法、提升执法公信力。（2分）</a:t>
            </a:r>
            <a:r>
              <a:rPr lang="en-US" altLang="zh-CN" sz="2000" b="1" i="0">
                <a:solidFill>
                  <a:srgbClr val="00B050"/>
                </a:solidFill>
                <a:latin typeface="微软雅黑" pitchFamily="34" charset="0"/>
                <a:ea typeface="微软雅黑" pitchFamily="34" charset="-122"/>
                <a:cs typeface="微软雅黑" pitchFamily="34" charset="-120"/>
              </a:rPr>
              <a:t>④坚持文明</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执法</a:t>
            </a:r>
            <a:r>
              <a:rPr lang="en-US" altLang="zh-CN" sz="2000" b="1" i="0" dirty="0">
                <a:solidFill>
                  <a:srgbClr val="00B050"/>
                </a:solidFill>
                <a:latin typeface="微软雅黑" pitchFamily="34" charset="0"/>
                <a:ea typeface="微软雅黑" pitchFamily="34" charset="-122"/>
                <a:cs typeface="微软雅黑" pitchFamily="34" charset="-120"/>
              </a:rPr>
              <a:t>。融法、理、情于一体，以法为据、以理服人、以情感人。（2分）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O_5_AS.57_1#6a1b45144?vop=1&amp;pid=4e1694db0&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本题考查严格执法。关键信息：人行道变“集市”对居民出行影响大。“早市”是把</a:t>
            </a:r>
            <a:r>
              <a:rPr lang="en-US" altLang="zh-CN" sz="2000" b="0" i="0" spc="-50">
                <a:solidFill>
                  <a:srgbClr val="000000"/>
                </a:solidFill>
                <a:latin typeface="微软雅黑" pitchFamily="34" charset="0"/>
                <a:ea typeface="微软雅黑" pitchFamily="34" charset="-122"/>
                <a:cs typeface="微软雅黑" pitchFamily="34" charset="-120"/>
              </a:rPr>
              <a:t>“双刃</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剑</a:t>
            </a:r>
            <a:r>
              <a:rPr lang="en-US" altLang="zh-CN" sz="2000" b="0" i="0" spc="-50" dirty="0">
                <a:solidFill>
                  <a:srgbClr val="000000"/>
                </a:solidFill>
                <a:latin typeface="微软雅黑" pitchFamily="34" charset="0"/>
                <a:ea typeface="微软雅黑" pitchFamily="34" charset="-122"/>
                <a:cs typeface="微软雅黑" pitchFamily="34" charset="-120"/>
              </a:rPr>
              <a:t>”,便民也扰民。在给人们生活带来便利的同时，也存在扰民乱象。</a:t>
            </a:r>
            <a:r>
              <a:rPr lang="en-US" altLang="zh-CN" sz="2000" b="0" i="0" spc="-50">
                <a:solidFill>
                  <a:srgbClr val="000000"/>
                </a:solidFill>
                <a:latin typeface="微软雅黑" pitchFamily="34" charset="0"/>
                <a:ea typeface="微软雅黑" pitchFamily="34" charset="-122"/>
                <a:cs typeface="微软雅黑" pitchFamily="34" charset="-120"/>
              </a:rPr>
              <a:t>P市城市管理综合行政执法局</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微软雅黑" pitchFamily="34" charset="-122"/>
                <a:cs typeface="微软雅黑" pitchFamily="34" charset="-120"/>
              </a:rPr>
              <a:t>从依法履职、规范执法、公正执法、文明执法的角度，说明P市政府如何规范早市健康运行。</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C_4#10c389d27.fixed?pid=c8f370f1a&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4#10c389d27.fixed?pid=c8f370f1a&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第三框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公正司法</a:t>
            </a:r>
            <a:endParaRPr lang="en-US" altLang="zh-CN" sz="4400" dirty="0"/>
          </a:p>
        </p:txBody>
      </p:sp>
      <p:pic>
        <p:nvPicPr>
          <p:cNvPr id="4" name="C_4#10c389d27.fixed?pid=c8f370f1a&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10c389d27.fixed?pid=c8f370f1a&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6_BD.58_1#5a68985e4?pid=9dd06b0f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1.公正司法是司法的灵魂，公正是法治的生命线。</a:t>
            </a:r>
            <a:r>
              <a:rPr lang="en-US" altLang="zh-CN" sz="2000" b="0" i="0">
                <a:solidFill>
                  <a:srgbClr val="000000"/>
                </a:solidFill>
                <a:latin typeface="微软雅黑" pitchFamily="34" charset="0"/>
                <a:ea typeface="微软雅黑" pitchFamily="34" charset="-122"/>
                <a:cs typeface="微软雅黑" pitchFamily="34" charset="-120"/>
              </a:rPr>
              <a:t>下列属于公正司法的是(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9_1#5a68985e4.bracket?pid=9dd06b0f4&amp;color=0,0,0&amp;vpa=18&amp;vtp=1"/>
          <p:cNvSpPr/>
          <p:nvPr/>
        </p:nvSpPr>
        <p:spPr>
          <a:xfrm>
            <a:off x="8994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58_2#5a68985e4?pid=9dd06b0f4&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①全国人大要完善有关法律</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人民法院的审判过程做到平等和正当</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行政机关要公正执法</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人民法院的审判结果体现公平和正义</a:t>
            </a:r>
            <a:endParaRPr lang="en-US" altLang="zh-CN" sz="2000" dirty="0"/>
          </a:p>
        </p:txBody>
      </p:sp>
      <p:sp>
        <p:nvSpPr>
          <p:cNvPr id="5" name="QC_6_BD.58_3#5a68985e4.choices?pid=9dd06b0f4&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6_AS.60_1#5a68985e4?vop=1&amp;pid=9dd06b0f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本题考查公正司法的内涵。全国人大要完善有关法律,属于科学立法，①排除</a:t>
            </a:r>
            <a:r>
              <a:rPr lang="en-US" altLang="zh-CN" sz="2000" b="0" i="0">
                <a:solidFill>
                  <a:srgbClr val="000000"/>
                </a:solidFill>
                <a:latin typeface="微软雅黑" pitchFamily="34" charset="0"/>
                <a:ea typeface="微软雅黑" pitchFamily="34" charset="-122"/>
                <a:cs typeface="微软雅黑" pitchFamily="34" charset="-120"/>
              </a:rPr>
              <a:t>；行政机关要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公正执法</a:t>
            </a:r>
            <a:r>
              <a:rPr lang="en-US" altLang="zh-CN" sz="2000" b="0" i="0" dirty="0">
                <a:solidFill>
                  <a:srgbClr val="000000"/>
                </a:solidFill>
                <a:latin typeface="微软雅黑" pitchFamily="34" charset="0"/>
                <a:ea typeface="微软雅黑" pitchFamily="34" charset="-122"/>
                <a:cs typeface="微软雅黑" pitchFamily="34" charset="-120"/>
              </a:rPr>
              <a:t>,属于严格执法,③不符合题意</a:t>
            </a:r>
            <a:r>
              <a:rPr lang="en-US" altLang="zh-CN" sz="2000" b="0" i="0">
                <a:solidFill>
                  <a:srgbClr val="000000"/>
                </a:solidFill>
                <a:latin typeface="微软雅黑" pitchFamily="34" charset="0"/>
                <a:ea typeface="微软雅黑" pitchFamily="34" charset="-122"/>
                <a:cs typeface="微软雅黑" pitchFamily="34" charset="-120"/>
              </a:rPr>
              <a:t>；公正司法就是要在司法活动的过程和结果中坚持和体现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公平正义</a:t>
            </a:r>
            <a:r>
              <a:rPr lang="en-US" altLang="zh-CN" sz="2000" b="0" i="0" dirty="0">
                <a:solidFill>
                  <a:srgbClr val="000000"/>
                </a:solidFill>
                <a:latin typeface="微软雅黑" pitchFamily="34" charset="0"/>
                <a:ea typeface="微软雅黑" pitchFamily="34" charset="-122"/>
                <a:cs typeface="微软雅黑" pitchFamily="34" charset="-120"/>
              </a:rPr>
              <a:t>，既要求人民法院的审判过程做到平等和正当</a:t>
            </a:r>
            <a:r>
              <a:rPr lang="en-US" altLang="zh-CN" sz="2000" b="0" i="0">
                <a:solidFill>
                  <a:srgbClr val="000000"/>
                </a:solidFill>
                <a:latin typeface="微软雅黑" pitchFamily="34" charset="0"/>
                <a:ea typeface="微软雅黑" pitchFamily="34" charset="-122"/>
                <a:cs typeface="微软雅黑" pitchFamily="34" charset="-120"/>
              </a:rPr>
              <a:t>，也要求人民法院的审判结果体现公平和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正义</a:t>
            </a:r>
            <a:r>
              <a:rPr lang="en-US" altLang="zh-CN" sz="2000" b="0" i="0" dirty="0">
                <a:solidFill>
                  <a:srgbClr val="000000"/>
                </a:solidFill>
                <a:latin typeface="微软雅黑" pitchFamily="34" charset="0"/>
                <a:ea typeface="微软雅黑" pitchFamily="34" charset="-122"/>
                <a:cs typeface="微软雅黑" pitchFamily="34" charset="-120"/>
              </a:rPr>
              <a:t>，②④正确。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6_BD.61_1#b0e099b40?pid=9dd06b0f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[天津静海一中2025高一期末]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最高人民法院召开党组扩大会议强调，要不断转变司法理念</a:t>
            </a:r>
            <a:r>
              <a:rPr lang="en-US" altLang="zh-CN" sz="2000" b="0" i="0">
                <a:solidFill>
                  <a:srgbClr val="000000"/>
                </a:solidFill>
                <a:latin typeface="微软雅黑" pitchFamily="34" charset="0"/>
                <a:ea typeface="微软雅黑" pitchFamily="34" charset="-122"/>
                <a:cs typeface="微软雅黑" pitchFamily="34" charset="-120"/>
              </a:rPr>
              <a:t>，落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实和完善司法责任制</a:t>
            </a:r>
            <a:r>
              <a:rPr lang="en-US" altLang="zh-CN" sz="2000" b="0" i="0" dirty="0">
                <a:solidFill>
                  <a:srgbClr val="000000"/>
                </a:solidFill>
                <a:latin typeface="微软雅黑" pitchFamily="34" charset="0"/>
                <a:ea typeface="微软雅黑" pitchFamily="34" charset="-122"/>
                <a:cs typeface="微软雅黑" pitchFamily="34" charset="-120"/>
              </a:rPr>
              <a:t>，强化司法权力制约监督，加快推进审判工作现代化</a:t>
            </a:r>
            <a:r>
              <a:rPr lang="en-US" altLang="zh-CN" sz="2000" b="0" i="0">
                <a:solidFill>
                  <a:srgbClr val="000000"/>
                </a:solidFill>
                <a:latin typeface="微软雅黑" pitchFamily="34" charset="0"/>
                <a:ea typeface="微软雅黑" pitchFamily="34" charset="-122"/>
                <a:cs typeface="微软雅黑" pitchFamily="34" charset="-120"/>
              </a:rPr>
              <a:t>。要依法妥善审理每一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起案件</a:t>
            </a:r>
            <a:r>
              <a:rPr lang="en-US" altLang="zh-CN" sz="2000" b="0" i="0" dirty="0">
                <a:solidFill>
                  <a:srgbClr val="000000"/>
                </a:solidFill>
                <a:latin typeface="微软雅黑" pitchFamily="34" charset="0"/>
                <a:ea typeface="微软雅黑" pitchFamily="34" charset="-122"/>
                <a:cs typeface="微软雅黑" pitchFamily="34" charset="-120"/>
              </a:rPr>
              <a:t>，坚持扎实有效推动各项审判工作做实做细做好，依法维护人民群众合法权益。</a:t>
            </a:r>
            <a:r>
              <a:rPr lang="en-US" altLang="zh-CN" sz="2000" b="0" i="0">
                <a:solidFill>
                  <a:srgbClr val="000000"/>
                </a:solidFill>
                <a:latin typeface="微软雅黑" pitchFamily="34" charset="0"/>
                <a:ea typeface="微软雅黑" pitchFamily="34" charset="-122"/>
                <a:cs typeface="微软雅黑" pitchFamily="34" charset="-120"/>
              </a:rPr>
              <a:t>据此可知，</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最高人民法院(</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2_1#b0e099b40.bracket?pid=9dd06b0f4&amp;color=0,0,0&amp;vpa=19&amp;vtp=1"/>
          <p:cNvSpPr/>
          <p:nvPr/>
        </p:nvSpPr>
        <p:spPr>
          <a:xfrm>
            <a:off x="2446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61_2#b0e099b40.choices?pid=9dd06b0f4&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A.践行“司法独立”理念，全面推进依法治国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.强化司法监督，规范国家各项权力的运行</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.以公正司法守护社会公平正义的最后一道防线</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.坚持以事实为根据、以法律为准绳，办案程序公正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6_AS.63_1#b0e099b40?vop=1&amp;pid=9dd06b0f4&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本题考查公正司法的内涵。要不断转变司法理念，落实和完善司法责任制</a:t>
            </a:r>
            <a:r>
              <a:rPr lang="en-US" altLang="zh-CN" sz="2000" b="0" i="0">
                <a:solidFill>
                  <a:srgbClr val="000000"/>
                </a:solidFill>
                <a:latin typeface="微软雅黑" pitchFamily="34" charset="0"/>
                <a:ea typeface="微软雅黑" pitchFamily="34" charset="-122"/>
                <a:cs typeface="微软雅黑" pitchFamily="34" charset="-120"/>
              </a:rPr>
              <a:t>，强化司法权力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制约监督</a:t>
            </a:r>
            <a:r>
              <a:rPr lang="en-US" altLang="zh-CN" sz="2000" b="0" i="0" dirty="0">
                <a:solidFill>
                  <a:srgbClr val="000000"/>
                </a:solidFill>
                <a:latin typeface="微软雅黑" pitchFamily="34" charset="0"/>
                <a:ea typeface="微软雅黑" pitchFamily="34" charset="-122"/>
                <a:cs typeface="微软雅黑" pitchFamily="34" charset="-120"/>
              </a:rPr>
              <a:t>，加快推进审判工作现代化，坚持扎实有效推动各项审判工作做实做细做好</a:t>
            </a:r>
            <a:r>
              <a:rPr lang="en-US" altLang="zh-CN" sz="2000" b="0" i="0">
                <a:solidFill>
                  <a:srgbClr val="000000"/>
                </a:solidFill>
                <a:latin typeface="微软雅黑" pitchFamily="34" charset="0"/>
                <a:ea typeface="微软雅黑" pitchFamily="34" charset="-122"/>
                <a:cs typeface="微软雅黑" pitchFamily="34" charset="-120"/>
              </a:rPr>
              <a:t>，依法维护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人民群众合法权益</a:t>
            </a:r>
            <a:r>
              <a:rPr lang="en-US" altLang="zh-CN" sz="2000" b="0" i="0" dirty="0">
                <a:solidFill>
                  <a:srgbClr val="000000"/>
                </a:solidFill>
                <a:latin typeface="微软雅黑" pitchFamily="34" charset="0"/>
                <a:ea typeface="微软雅黑" pitchFamily="34" charset="-122"/>
                <a:cs typeface="微软雅黑" pitchFamily="34" charset="-120"/>
              </a:rPr>
              <a:t>，这表明要保障公正司法，守护社会公平的最后一道防线，C正确</a:t>
            </a:r>
            <a:r>
              <a:rPr lang="en-US" altLang="zh-CN" sz="2000" b="0" i="0">
                <a:solidFill>
                  <a:srgbClr val="000000"/>
                </a:solidFill>
                <a:latin typeface="微软雅黑" pitchFamily="34" charset="0"/>
                <a:ea typeface="微软雅黑" pitchFamily="34" charset="-122"/>
                <a:cs typeface="微软雅黑" pitchFamily="34" charset="-120"/>
              </a:rPr>
              <a:t>。司法独立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是指司法机关依法独立行使司法权</a:t>
            </a:r>
            <a:r>
              <a:rPr lang="en-US" altLang="zh-CN" sz="2000" b="0" i="0" dirty="0">
                <a:solidFill>
                  <a:srgbClr val="000000"/>
                </a:solidFill>
                <a:latin typeface="微软雅黑" pitchFamily="34" charset="0"/>
                <a:ea typeface="微软雅黑" pitchFamily="34" charset="-122"/>
                <a:cs typeface="微软雅黑" pitchFamily="34" charset="-120"/>
              </a:rPr>
              <a:t>，不受行政机关、社会团体和个人的干涉</a:t>
            </a:r>
            <a:r>
              <a:rPr lang="en-US" altLang="zh-CN" sz="2000" b="0" i="0">
                <a:solidFill>
                  <a:srgbClr val="000000"/>
                </a:solidFill>
                <a:latin typeface="微软雅黑" pitchFamily="34" charset="0"/>
                <a:ea typeface="微软雅黑" pitchFamily="34" charset="-122"/>
                <a:cs typeface="微软雅黑" pitchFamily="34" charset="-120"/>
              </a:rPr>
              <a:t>，确保司法公正和法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律权威</a:t>
            </a:r>
            <a:r>
              <a:rPr lang="en-US" altLang="zh-CN" sz="2000" b="0" i="0" dirty="0">
                <a:solidFill>
                  <a:srgbClr val="000000"/>
                </a:solidFill>
                <a:latin typeface="微软雅黑" pitchFamily="34" charset="0"/>
                <a:ea typeface="微软雅黑" pitchFamily="34" charset="-122"/>
                <a:cs typeface="微软雅黑" pitchFamily="34" charset="-120"/>
              </a:rPr>
              <a:t>。材料不涉及践行“司法独立”理念，A排除。强化司法权力制约监督</a:t>
            </a:r>
            <a:r>
              <a:rPr lang="en-US" altLang="zh-CN" sz="2000" b="0" i="0">
                <a:solidFill>
                  <a:srgbClr val="000000"/>
                </a:solidFill>
                <a:latin typeface="微软雅黑" pitchFamily="34" charset="0"/>
                <a:ea typeface="微软雅黑" pitchFamily="34" charset="-122"/>
                <a:cs typeface="微软雅黑" pitchFamily="34" charset="-120"/>
              </a:rPr>
              <a:t>，加快推进审判工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作现代化</a:t>
            </a:r>
            <a:r>
              <a:rPr lang="en-US" altLang="zh-CN" sz="2000" b="0" i="0" dirty="0">
                <a:solidFill>
                  <a:srgbClr val="000000"/>
                </a:solidFill>
                <a:latin typeface="微软雅黑" pitchFamily="34" charset="0"/>
                <a:ea typeface="微软雅黑" pitchFamily="34" charset="-122"/>
                <a:cs typeface="微软雅黑" pitchFamily="34" charset="-120"/>
              </a:rPr>
              <a:t>，主要是促进公正司法，而不是规范国家各项权力的运行，B排除。“</a:t>
            </a:r>
            <a:r>
              <a:rPr lang="en-US" altLang="zh-CN" sz="2000" b="0" i="0">
                <a:solidFill>
                  <a:srgbClr val="000000"/>
                </a:solidFill>
                <a:latin typeface="微软雅黑" pitchFamily="34" charset="0"/>
                <a:ea typeface="微软雅黑" pitchFamily="34" charset="-122"/>
                <a:cs typeface="微软雅黑" pitchFamily="34" charset="-120"/>
              </a:rPr>
              <a:t>以事实为根据、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以法律为准绳</a:t>
            </a:r>
            <a:r>
              <a:rPr lang="en-US" altLang="zh-CN" sz="2000" b="0" i="0" dirty="0">
                <a:solidFill>
                  <a:srgbClr val="000000"/>
                </a:solidFill>
                <a:latin typeface="微软雅黑" pitchFamily="34" charset="0"/>
                <a:ea typeface="微软雅黑" pitchFamily="34" charset="-122"/>
                <a:cs typeface="微软雅黑" pitchFamily="34" charset="-120"/>
              </a:rPr>
              <a:t>”是推进公正司法的基本原则，但材料中并没有强调办案程序公正</a:t>
            </a:r>
            <a:r>
              <a:rPr lang="en-US" altLang="zh-CN" sz="2000" b="0" i="0">
                <a:solidFill>
                  <a:srgbClr val="000000"/>
                </a:solidFill>
                <a:latin typeface="微软雅黑" pitchFamily="34" charset="0"/>
                <a:ea typeface="微软雅黑" pitchFamily="34" charset="-122"/>
                <a:cs typeface="微软雅黑" pitchFamily="34" charset="-120"/>
              </a:rPr>
              <a:t>，而是强调了依</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法审理案件和维护人民群众合法权益</a:t>
            </a:r>
            <a:r>
              <a:rPr lang="en-US" altLang="zh-CN" sz="2000" b="0" i="0" dirty="0">
                <a:solidFill>
                  <a:srgbClr val="000000"/>
                </a:solidFill>
                <a:latin typeface="微软雅黑" pitchFamily="34" charset="0"/>
                <a:ea typeface="微软雅黑" pitchFamily="34" charset="-122"/>
                <a:cs typeface="微软雅黑" pitchFamily="34" charset="-120"/>
              </a:rPr>
              <a:t>，D排除。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6_BD.64_1#36e818cd0?pid=773a9a47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[安徽阜阳2025高一期末]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最高人民检察院印发的</a:t>
            </a:r>
            <a:r>
              <a:rPr lang="en-US" altLang="zh-CN" sz="2000" b="0" i="0">
                <a:solidFill>
                  <a:srgbClr val="000000"/>
                </a:solidFill>
                <a:latin typeface="微软雅黑" pitchFamily="34" charset="0"/>
                <a:ea typeface="微软雅黑" pitchFamily="34" charset="-122"/>
                <a:cs typeface="微软雅黑" pitchFamily="34" charset="-120"/>
              </a:rPr>
              <a:t>《关于人民检察院全面准确落实司法责任制的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若干意见</a:t>
            </a:r>
            <a:r>
              <a:rPr lang="en-US" altLang="zh-CN" sz="2000" b="0" i="0" dirty="0">
                <a:solidFill>
                  <a:srgbClr val="000000"/>
                </a:solidFill>
                <a:latin typeface="微软雅黑" pitchFamily="34" charset="0"/>
                <a:ea typeface="微软雅黑" pitchFamily="34" charset="-122"/>
                <a:cs typeface="微软雅黑" pitchFamily="34" charset="-120"/>
              </a:rPr>
              <a:t>》对办案组织、各类检察办案人员的职权职责规定达到了“全覆盖</a:t>
            </a:r>
            <a:r>
              <a:rPr lang="en-US" altLang="zh-CN" sz="2000" b="0" i="0">
                <a:solidFill>
                  <a:srgbClr val="000000"/>
                </a:solidFill>
                <a:latin typeface="微软雅黑" pitchFamily="34" charset="0"/>
                <a:ea typeface="微软雅黑" pitchFamily="34" charset="-122"/>
                <a:cs typeface="微软雅黑" pitchFamily="34" charset="-120"/>
              </a:rPr>
              <a:t>”，同时成立检察官</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惩戒委员会</a:t>
            </a:r>
            <a:r>
              <a:rPr lang="en-US" altLang="zh-CN" sz="2000" b="0" i="0" dirty="0">
                <a:solidFill>
                  <a:srgbClr val="000000"/>
                </a:solidFill>
                <a:latin typeface="微软雅黑" pitchFamily="34" charset="0"/>
                <a:ea typeface="微软雅黑" pitchFamily="34" charset="-122"/>
                <a:cs typeface="微软雅黑" pitchFamily="34" charset="-120"/>
              </a:rPr>
              <a:t>，进一步完善惩戒追责机制。</a:t>
            </a:r>
            <a:r>
              <a:rPr lang="en-US" altLang="zh-CN" sz="2000" b="0" i="0">
                <a:solidFill>
                  <a:srgbClr val="000000"/>
                </a:solidFill>
                <a:latin typeface="微软雅黑" pitchFamily="34" charset="0"/>
                <a:ea typeface="微软雅黑" pitchFamily="34" charset="-122"/>
                <a:cs typeface="微软雅黑" pitchFamily="34" charset="-120"/>
              </a:rPr>
              <a:t>该意见的修订有利于(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5_1#36e818cd0.bracket?pid=773a9a47f&amp;color=0,0,0&amp;vpa=20&amp;vtp=1"/>
          <p:cNvSpPr/>
          <p:nvPr/>
        </p:nvSpPr>
        <p:spPr>
          <a:xfrm>
            <a:off x="7780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64_2#36e818cd0?pid=773a9a47f&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落实司法机关主体责任，促进司法公正</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②为司法机关开展工作提供法律依据</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坚持司法为民，维护社会公平正义</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④加强人权司法保障，健全罪刑法定的制度</a:t>
            </a:r>
            <a:endParaRPr lang="en-US" altLang="zh-CN" sz="2000" dirty="0"/>
          </a:p>
        </p:txBody>
      </p:sp>
      <p:sp>
        <p:nvSpPr>
          <p:cNvPr id="5" name="QC_6_BD.64_3#36e818cd0.choices?pid=773a9a47f&amp;color=0,0,0&amp;vtp=1&amp;bbb=1"/>
          <p:cNvSpPr/>
          <p:nvPr/>
        </p:nvSpPr>
        <p:spPr>
          <a:xfrm>
            <a:off x="719328" y="4328241"/>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6_AS.66_1#36e818cd0?vop=1&amp;pid=773a9a47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本题考查推进公正司法。当责任明确且有相应的惩戒机制时</a:t>
            </a:r>
            <a:r>
              <a:rPr lang="en-US" altLang="zh-CN" sz="2000" b="0" i="0">
                <a:solidFill>
                  <a:srgbClr val="000000"/>
                </a:solidFill>
                <a:latin typeface="微软雅黑" pitchFamily="34" charset="0"/>
                <a:ea typeface="微软雅黑" pitchFamily="34" charset="-122"/>
                <a:cs typeface="微软雅黑" pitchFamily="34" charset="-120"/>
              </a:rPr>
              <a:t>，有助于减少司法过程中的随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意性等问题</a:t>
            </a:r>
            <a:r>
              <a:rPr lang="en-US" altLang="zh-CN" sz="2000" b="0" i="0" dirty="0">
                <a:solidFill>
                  <a:srgbClr val="000000"/>
                </a:solidFill>
                <a:latin typeface="微软雅黑" pitchFamily="34" charset="0"/>
                <a:ea typeface="微软雅黑" pitchFamily="34" charset="-122"/>
                <a:cs typeface="微软雅黑" pitchFamily="34" charset="-120"/>
              </a:rPr>
              <a:t>，从而促进司法公正，①正确</a:t>
            </a:r>
            <a:r>
              <a:rPr lang="en-US" altLang="zh-CN" sz="2000" b="0" i="0">
                <a:solidFill>
                  <a:srgbClr val="000000"/>
                </a:solidFill>
                <a:latin typeface="微软雅黑" pitchFamily="34" charset="0"/>
                <a:ea typeface="微软雅黑" pitchFamily="34" charset="-122"/>
                <a:cs typeface="微软雅黑" pitchFamily="34" charset="-120"/>
              </a:rPr>
              <a:t>；通过明确检察办案人员职权职责以及完善惩戒追责机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制</a:t>
            </a:r>
            <a:r>
              <a:rPr lang="en-US" altLang="zh-CN" sz="2000" b="0" i="0" dirty="0">
                <a:solidFill>
                  <a:srgbClr val="000000"/>
                </a:solidFill>
                <a:latin typeface="微软雅黑" pitchFamily="34" charset="0"/>
                <a:ea typeface="微软雅黑" pitchFamily="34" charset="-122"/>
                <a:cs typeface="微软雅黑" pitchFamily="34" charset="-120"/>
              </a:rPr>
              <a:t>，能够规范检察工作，更好地维护人民群众的合法权益，坚持司法为民，</a:t>
            </a:r>
            <a:r>
              <a:rPr lang="en-US" altLang="zh-CN" sz="2000" b="0" i="0">
                <a:solidFill>
                  <a:srgbClr val="000000"/>
                </a:solidFill>
                <a:latin typeface="微软雅黑" pitchFamily="34" charset="0"/>
                <a:ea typeface="微软雅黑" pitchFamily="34" charset="-122"/>
                <a:cs typeface="微软雅黑" pitchFamily="34" charset="-120"/>
              </a:rPr>
              <a:t>维护社会公平正义，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正确；该意见只是人民检察院落实司法责任制的具体意见，不是法律</a:t>
            </a:r>
            <a:r>
              <a:rPr lang="en-US" altLang="zh-CN" sz="2000" b="0" i="0">
                <a:solidFill>
                  <a:srgbClr val="000000"/>
                </a:solidFill>
                <a:latin typeface="微软雅黑" pitchFamily="34" charset="0"/>
                <a:ea typeface="微软雅黑" pitchFamily="34" charset="-122"/>
                <a:cs typeface="微软雅黑" pitchFamily="34" charset="-120"/>
              </a:rPr>
              <a:t>，不能为司法机关开展工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作提供法律依据</a:t>
            </a:r>
            <a:r>
              <a:rPr lang="en-US" altLang="zh-CN" sz="2000" b="0" i="0" dirty="0">
                <a:solidFill>
                  <a:srgbClr val="000000"/>
                </a:solidFill>
                <a:latin typeface="微软雅黑" pitchFamily="34" charset="0"/>
                <a:ea typeface="微软雅黑" pitchFamily="34" charset="-122"/>
                <a:cs typeface="微软雅黑" pitchFamily="34" charset="-120"/>
              </a:rPr>
              <a:t>，②排除；该意见主要是关于司法责任制的落实和完善</a:t>
            </a:r>
            <a:r>
              <a:rPr lang="en-US" altLang="zh-CN" sz="2000" b="0" i="0">
                <a:solidFill>
                  <a:srgbClr val="000000"/>
                </a:solidFill>
                <a:latin typeface="微软雅黑" pitchFamily="34" charset="0"/>
                <a:ea typeface="微软雅黑" pitchFamily="34" charset="-122"/>
                <a:cs typeface="微软雅黑" pitchFamily="34" charset="-120"/>
              </a:rPr>
              <a:t>，并没有直接涉及加强人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权司法保障和健全罪刑法定的制度</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BD.4_1#21c4fb8d1?pid=f861ee10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[江西部分学校2025联考]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近年来，S市从探索利用新媒体在互联网上公开法律草案</a:t>
            </a:r>
            <a:r>
              <a:rPr lang="en-US" altLang="zh-CN" sz="2000" b="0" i="0">
                <a:solidFill>
                  <a:srgbClr val="000000"/>
                </a:solidFill>
                <a:latin typeface="微软雅黑" pitchFamily="34" charset="0"/>
                <a:ea typeface="微软雅黑" pitchFamily="34" charset="-122"/>
                <a:cs typeface="微软雅黑" pitchFamily="34" charset="-120"/>
              </a:rPr>
              <a:t>，到广借法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治建设顾问等</a:t>
            </a:r>
            <a:r>
              <a:rPr lang="en-US" altLang="zh-CN" sz="2000" b="0" i="0" dirty="0">
                <a:solidFill>
                  <a:srgbClr val="000000"/>
                </a:solidFill>
                <a:latin typeface="微软雅黑" pitchFamily="34" charset="0"/>
                <a:ea typeface="微软雅黑" pitchFamily="34" charset="-122"/>
                <a:cs typeface="微软雅黑" pitchFamily="34" charset="-120"/>
              </a:rPr>
              <a:t>“外脑”对立法进行科学论证和评估</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从严管“甲醛房”“押金不退</a:t>
            </a:r>
            <a:r>
              <a:rPr lang="en-US" altLang="zh-CN" sz="2000" b="0" i="0">
                <a:solidFill>
                  <a:srgbClr val="000000"/>
                </a:solidFill>
                <a:latin typeface="微软雅黑" pitchFamily="34" charset="0"/>
                <a:ea typeface="微软雅黑" pitchFamily="34" charset="-122"/>
                <a:cs typeface="微软雅黑" pitchFamily="34" charset="-120"/>
              </a:rPr>
              <a:t>”等乱象的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住房租赁条例</a:t>
            </a:r>
            <a:r>
              <a:rPr lang="en-US" altLang="zh-CN" sz="2000" b="0" i="0" dirty="0">
                <a:solidFill>
                  <a:srgbClr val="000000"/>
                </a:solidFill>
                <a:latin typeface="微软雅黑" pitchFamily="34" charset="0"/>
                <a:ea typeface="微软雅黑" pitchFamily="34" charset="-122"/>
                <a:cs typeface="微软雅黑" pitchFamily="34" charset="-120"/>
              </a:rPr>
              <a:t>，到将“最有利于未成年人”体现在每项制度设计里的未成年人保护条例</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S市</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的立法实践表明科学立法(</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_1#21c4fb8d1.bracket?pid=f861ee104&amp;color=0,0,0&amp;vpa=2&amp;vtp=1"/>
          <p:cNvSpPr/>
          <p:nvPr/>
        </p:nvSpPr>
        <p:spPr>
          <a:xfrm>
            <a:off x="3703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4_2#21c4fb8d1?pid=f861ee104&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①必须遵循立法工作规律，使法律反映公民意志</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要做到权利与义务相统一、相对应</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要立良善之法，满足人民群众对美好生活的期待</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必须坚持民主立法，广开言路，集思广益</a:t>
            </a:r>
            <a:endParaRPr lang="en-US" altLang="zh-CN" sz="2000" dirty="0"/>
          </a:p>
        </p:txBody>
      </p:sp>
      <p:sp>
        <p:nvSpPr>
          <p:cNvPr id="5" name="QC_6_BD.4_3#21c4fb8d1.choices?pid=f861ee104&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6_BD.67_1#441e39ad3?pid=773a9a47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[云南玉溪2025高一期末]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2025年1月14日，</a:t>
            </a:r>
            <a:r>
              <a:rPr lang="en-US" altLang="zh-CN" sz="2000" b="0" i="0">
                <a:solidFill>
                  <a:srgbClr val="000000"/>
                </a:solidFill>
                <a:latin typeface="微软雅黑" pitchFamily="34" charset="0"/>
                <a:ea typeface="微软雅黑" pitchFamily="34" charset="-122"/>
                <a:cs typeface="微软雅黑" pitchFamily="34" charset="-120"/>
              </a:rPr>
              <a:t>江苏省高级人民法院挑选十大典型案例予以发布。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其中既有事关发展安全的大案要案</a:t>
            </a:r>
            <a:r>
              <a:rPr lang="en-US" altLang="zh-CN" sz="2000" b="0" i="0" dirty="0">
                <a:solidFill>
                  <a:srgbClr val="000000"/>
                </a:solidFill>
                <a:latin typeface="微软雅黑" pitchFamily="34" charset="0"/>
                <a:ea typeface="微软雅黑" pitchFamily="34" charset="-122"/>
                <a:cs typeface="微软雅黑" pitchFamily="34" charset="-120"/>
              </a:rPr>
              <a:t>，也有关乎百姓冷暖的民生小案</a:t>
            </a:r>
            <a:r>
              <a:rPr lang="en-US" altLang="zh-CN" sz="2000" b="0" i="0">
                <a:solidFill>
                  <a:srgbClr val="000000"/>
                </a:solidFill>
                <a:latin typeface="微软雅黑" pitchFamily="34" charset="0"/>
                <a:ea typeface="微软雅黑" pitchFamily="34" charset="-122"/>
                <a:cs typeface="微软雅黑" pitchFamily="34" charset="-120"/>
              </a:rPr>
              <a:t>；既有创新规则确定标准的标</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杆性案件</a:t>
            </a:r>
            <a:r>
              <a:rPr lang="en-US" altLang="zh-CN" sz="2000" b="0" i="0" dirty="0">
                <a:solidFill>
                  <a:srgbClr val="000000"/>
                </a:solidFill>
                <a:latin typeface="微软雅黑" pitchFamily="34" charset="0"/>
                <a:ea typeface="微软雅黑" pitchFamily="34" charset="-122"/>
                <a:cs typeface="微软雅黑" pitchFamily="34" charset="-120"/>
              </a:rPr>
              <a:t>，也有厘清责任树立规范的引领性案件。</a:t>
            </a:r>
            <a:r>
              <a:rPr lang="en-US" altLang="zh-CN" sz="2000" b="0" i="0">
                <a:solidFill>
                  <a:srgbClr val="000000"/>
                </a:solidFill>
                <a:latin typeface="微软雅黑" pitchFamily="34" charset="0"/>
                <a:ea typeface="微软雅黑" pitchFamily="34" charset="-122"/>
                <a:cs typeface="微软雅黑" pitchFamily="34" charset="-120"/>
              </a:rPr>
              <a:t>典型案例的发布(</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8_1#441e39ad3.bracket?pid=773a9a47f&amp;color=0,0,0&amp;vpa=21&amp;vtp=1"/>
          <p:cNvSpPr/>
          <p:nvPr/>
        </p:nvSpPr>
        <p:spPr>
          <a:xfrm>
            <a:off x="8275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67_2#441e39ad3?pid=773a9a47f&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①有助于规范裁判尺度，有效保障审判权依法独立行使</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体现了法律监督机关认真履行职能，提升执法公信力</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发挥司法案例的价值作用，有效助发展助稳定顺民心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说明社会的公平正义是通过一个个公正的判决实现的</a:t>
            </a:r>
            <a:endParaRPr lang="en-US" altLang="zh-CN" sz="2000" dirty="0"/>
          </a:p>
        </p:txBody>
      </p:sp>
      <p:sp>
        <p:nvSpPr>
          <p:cNvPr id="5" name="QC_6_BD.67_3#441e39ad3.choices?pid=773a9a47f&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6_AS.69_1#441e39ad3?vop=1&amp;pid=773a9a47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本题考查推进公正司法。典型案例中既有涉及发展安全的大案，也有关乎民生的小案</a:t>
            </a:r>
            <a:r>
              <a:rPr lang="en-US" altLang="zh-CN" sz="2000" b="0" i="0">
                <a:solidFill>
                  <a:srgbClr val="000000"/>
                </a:solidFill>
                <a:latin typeface="微软雅黑" pitchFamily="34" charset="0"/>
                <a:ea typeface="微软雅黑" pitchFamily="34" charset="-122"/>
                <a:cs typeface="微软雅黑" pitchFamily="34" charset="-120"/>
              </a:rPr>
              <a:t>，能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发挥司法案例的价值作用</a:t>
            </a:r>
            <a:r>
              <a:rPr lang="en-US" altLang="zh-CN" sz="2000" b="0" i="0" dirty="0">
                <a:solidFill>
                  <a:srgbClr val="000000"/>
                </a:solidFill>
                <a:latin typeface="微软雅黑" pitchFamily="34" charset="0"/>
                <a:ea typeface="微软雅黑" pitchFamily="34" charset="-122"/>
                <a:cs typeface="微软雅黑" pitchFamily="34" charset="-120"/>
              </a:rPr>
              <a:t>，有效助力发展、维护稳定、顺应民心，③正确</a:t>
            </a:r>
            <a:r>
              <a:rPr lang="en-US" altLang="zh-CN" sz="2000" b="0" i="0">
                <a:solidFill>
                  <a:srgbClr val="000000"/>
                </a:solidFill>
                <a:latin typeface="微软雅黑" pitchFamily="34" charset="0"/>
                <a:ea typeface="微软雅黑" pitchFamily="34" charset="-122"/>
                <a:cs typeface="微软雅黑" pitchFamily="34" charset="-120"/>
              </a:rPr>
              <a:t>；法院通过发布典型案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例</a:t>
            </a:r>
            <a:r>
              <a:rPr lang="en-US" altLang="zh-CN" sz="2000" b="0" i="0" dirty="0">
                <a:solidFill>
                  <a:srgbClr val="000000"/>
                </a:solidFill>
                <a:latin typeface="微软雅黑" pitchFamily="34" charset="0"/>
                <a:ea typeface="微软雅黑" pitchFamily="34" charset="-122"/>
                <a:cs typeface="微软雅黑" pitchFamily="34" charset="-120"/>
              </a:rPr>
              <a:t>，展示了公正的判决，这体现了社会的公平正义是通过一个个公正的判决实现的，④正确</a:t>
            </a:r>
            <a:r>
              <a:rPr lang="en-US" altLang="zh-CN" sz="2000" b="0" i="0">
                <a:solidFill>
                  <a:srgbClr val="000000"/>
                </a:solidFill>
                <a:latin typeface="微软雅黑" pitchFamily="34" charset="0"/>
                <a:ea typeface="微软雅黑" pitchFamily="34" charset="-122"/>
                <a:cs typeface="微软雅黑" pitchFamily="34" charset="-120"/>
              </a:rPr>
              <a:t>；典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型案例的发布有利于规范裁判尺度</a:t>
            </a:r>
            <a:r>
              <a:rPr lang="en-US" altLang="zh-CN" sz="2000" b="0" i="0" dirty="0">
                <a:solidFill>
                  <a:srgbClr val="000000"/>
                </a:solidFill>
                <a:latin typeface="微软雅黑" pitchFamily="34" charset="0"/>
                <a:ea typeface="微软雅黑" pitchFamily="34" charset="-122"/>
                <a:cs typeface="微软雅黑" pitchFamily="34" charset="-120"/>
              </a:rPr>
              <a:t>，但“保障审判权依法独立行使”与此无直接关联</a:t>
            </a:r>
            <a:r>
              <a:rPr lang="en-US" altLang="zh-CN" sz="2000" b="0" i="0">
                <a:solidFill>
                  <a:srgbClr val="000000"/>
                </a:solidFill>
                <a:latin typeface="微软雅黑" pitchFamily="34" charset="0"/>
                <a:ea typeface="微软雅黑" pitchFamily="34" charset="-122"/>
                <a:cs typeface="微软雅黑" pitchFamily="34" charset="-120"/>
              </a:rPr>
              <a:t>，审判权独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立行使主要指不受外部干涉</a:t>
            </a:r>
            <a:r>
              <a:rPr lang="en-US" altLang="zh-CN" sz="2000" b="0" i="0" dirty="0">
                <a:solidFill>
                  <a:srgbClr val="000000"/>
                </a:solidFill>
                <a:latin typeface="微软雅黑" pitchFamily="34" charset="0"/>
                <a:ea typeface="微软雅黑" pitchFamily="34" charset="-122"/>
                <a:cs typeface="微软雅黑" pitchFamily="34" charset="-120"/>
              </a:rPr>
              <a:t>，①排除；法律监督机关是人民检察院，材料主体是人民法院</a:t>
            </a:r>
            <a:r>
              <a:rPr lang="en-US" altLang="zh-CN" sz="2000" b="0" i="0">
                <a:solidFill>
                  <a:srgbClr val="000000"/>
                </a:solidFill>
                <a:latin typeface="微软雅黑" pitchFamily="34" charset="0"/>
                <a:ea typeface="微软雅黑" pitchFamily="34" charset="-122"/>
                <a:cs typeface="微软雅黑" pitchFamily="34" charset="-120"/>
              </a:rPr>
              <a:t>，主体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对应错误</a:t>
            </a:r>
            <a:r>
              <a:rPr lang="en-US" altLang="zh-CN" sz="2000" b="0" i="0" dirty="0">
                <a:solidFill>
                  <a:srgbClr val="000000"/>
                </a:solidFill>
                <a:latin typeface="微软雅黑" pitchFamily="34" charset="0"/>
                <a:ea typeface="微软雅黑" pitchFamily="34" charset="-122"/>
                <a:cs typeface="微软雅黑" pitchFamily="34" charset="-120"/>
              </a:rPr>
              <a:t>，且执法公信力涉及执法机关，而不是人民法院，②排除。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6_BD.70_1#3b2da64fa?pid=773a9a47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5.近年来，灵武市法院积极回应群众多元司法需求，深化一站式诉讼服务中心建设</a:t>
            </a:r>
            <a:r>
              <a:rPr lang="en-US" altLang="zh-CN" sz="2000" b="0" i="0">
                <a:solidFill>
                  <a:srgbClr val="000000"/>
                </a:solidFill>
                <a:latin typeface="微软雅黑" pitchFamily="34" charset="0"/>
                <a:ea typeface="微软雅黑" pitchFamily="34" charset="-122"/>
                <a:cs typeface="微软雅黑" pitchFamily="34" charset="-120"/>
              </a:rPr>
              <a:t>，引进智能机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器人</a:t>
            </a:r>
            <a:r>
              <a:rPr lang="en-US" altLang="zh-CN" sz="2000" b="0" i="0" dirty="0">
                <a:solidFill>
                  <a:srgbClr val="000000"/>
                </a:solidFill>
                <a:latin typeface="微软雅黑" pitchFamily="34" charset="0"/>
                <a:ea typeface="微软雅黑" pitchFamily="34" charset="-122"/>
                <a:cs typeface="微软雅黑" pitchFamily="34" charset="-120"/>
              </a:rPr>
              <a:t>“小法”，提供业务引导分流、法律知识讲解、便民查询等服务，提升诉讼体验</a:t>
            </a:r>
            <a:r>
              <a:rPr lang="en-US" altLang="zh-CN" sz="2000" b="0" i="0">
                <a:solidFill>
                  <a:srgbClr val="000000"/>
                </a:solidFill>
                <a:latin typeface="微软雅黑" pitchFamily="34" charset="0"/>
                <a:ea typeface="微软雅黑" pitchFamily="34" charset="-122"/>
                <a:cs typeface="微软雅黑" pitchFamily="34" charset="-120"/>
              </a:rPr>
              <a:t>，便捷诉讼</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流程</a:t>
            </a:r>
            <a:r>
              <a:rPr lang="en-US" altLang="zh-CN" sz="2000" b="0" i="0" dirty="0">
                <a:solidFill>
                  <a:srgbClr val="000000"/>
                </a:solidFill>
                <a:latin typeface="微软雅黑" pitchFamily="34" charset="0"/>
                <a:ea typeface="微软雅黑" pitchFamily="34" charset="-122"/>
                <a:cs typeface="微软雅黑" pitchFamily="34" charset="-120"/>
              </a:rPr>
              <a:t>，让群众感受到高效便捷的司法服务。</a:t>
            </a:r>
            <a:r>
              <a:rPr lang="en-US" altLang="zh-CN" sz="2000" b="0" i="0">
                <a:solidFill>
                  <a:srgbClr val="000000"/>
                </a:solidFill>
                <a:latin typeface="微软雅黑" pitchFamily="34" charset="0"/>
                <a:ea typeface="微软雅黑" pitchFamily="34" charset="-122"/>
                <a:cs typeface="微软雅黑" pitchFamily="34" charset="-120"/>
              </a:rPr>
              <a:t>该市这些举措(</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71_1#3b2da64fa.bracket?pid=773a9a47f&amp;color=0,0,0&amp;vpa=22&amp;vtp=1"/>
          <p:cNvSpPr/>
          <p:nvPr/>
        </p:nvSpPr>
        <p:spPr>
          <a:xfrm>
            <a:off x="7272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70_2#3b2da64fa?pid=773a9a47f&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①可以扩大基层司法权力，拓宽司法机关管辖范围</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有利于社会纠纷的解决，促进基层法治建设</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有利于提高司法效率，落实司法为民的要求</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以满足基层诉讼为中心，实现司法服务全覆盖</a:t>
            </a:r>
            <a:endParaRPr lang="en-US" altLang="zh-CN" sz="2000" dirty="0"/>
          </a:p>
        </p:txBody>
      </p:sp>
      <p:sp>
        <p:nvSpPr>
          <p:cNvPr id="5" name="QC_6_BD.70_3#3b2da64fa.choices?pid=773a9a47f&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6_AS.72_1#3b2da64fa?vop=1&amp;pid=773a9a47f&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本题考查推进公正司法。引进智能机器人“小法”，提供法律知识讲解</a:t>
            </a:r>
            <a:r>
              <a:rPr lang="en-US" altLang="zh-CN" sz="2000" b="0" i="0">
                <a:solidFill>
                  <a:srgbClr val="000000"/>
                </a:solidFill>
                <a:latin typeface="微软雅黑" pitchFamily="34" charset="0"/>
                <a:ea typeface="微软雅黑" pitchFamily="34" charset="-122"/>
                <a:cs typeface="微软雅黑" pitchFamily="34" charset="-120"/>
              </a:rPr>
              <a:t>，能够提升市民的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法律素养</a:t>
            </a:r>
            <a:r>
              <a:rPr lang="en-US" altLang="zh-CN" sz="2000" b="0" i="0" dirty="0">
                <a:solidFill>
                  <a:srgbClr val="000000"/>
                </a:solidFill>
                <a:latin typeface="微软雅黑" pitchFamily="34" charset="0"/>
                <a:ea typeface="微软雅黑" pitchFamily="34" charset="-122"/>
                <a:cs typeface="微软雅黑" pitchFamily="34" charset="-120"/>
              </a:rPr>
              <a:t>，有利于社会纠纷的解决，促进基层法治建设，②正确；</a:t>
            </a:r>
            <a:r>
              <a:rPr lang="en-US" altLang="zh-CN" sz="2000" b="0" i="0">
                <a:solidFill>
                  <a:srgbClr val="000000"/>
                </a:solidFill>
                <a:latin typeface="微软雅黑" pitchFamily="34" charset="0"/>
                <a:ea typeface="微软雅黑" pitchFamily="34" charset="-122"/>
                <a:cs typeface="微软雅黑" pitchFamily="34" charset="-120"/>
              </a:rPr>
              <a:t>深化一站式诉讼服务中心建设，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让群众感受到高效便捷的司法服务</a:t>
            </a:r>
            <a:r>
              <a:rPr lang="en-US" altLang="zh-CN" sz="2000" b="0" i="0" dirty="0">
                <a:solidFill>
                  <a:srgbClr val="000000"/>
                </a:solidFill>
                <a:latin typeface="微软雅黑" pitchFamily="34" charset="0"/>
                <a:ea typeface="微软雅黑" pitchFamily="34" charset="-122"/>
                <a:cs typeface="微软雅黑" pitchFamily="34" charset="-120"/>
              </a:rPr>
              <a:t>，有利于提高司法效率，落实司法为民的要求，③正确</a:t>
            </a:r>
            <a:r>
              <a:rPr lang="en-US" altLang="zh-CN" sz="2000" b="0" i="0">
                <a:solidFill>
                  <a:srgbClr val="000000"/>
                </a:solidFill>
                <a:latin typeface="微软雅黑" pitchFamily="34" charset="0"/>
                <a:ea typeface="微软雅黑" pitchFamily="34" charset="-122"/>
                <a:cs typeface="微软雅黑" pitchFamily="34" charset="-120"/>
              </a:rPr>
              <a:t>；基层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司法权力</a:t>
            </a:r>
            <a:r>
              <a:rPr lang="en-US" altLang="zh-CN" sz="2000" b="0" i="0" dirty="0">
                <a:solidFill>
                  <a:srgbClr val="000000"/>
                </a:solidFill>
                <a:latin typeface="微软雅黑" pitchFamily="34" charset="0"/>
                <a:ea typeface="微软雅黑" pitchFamily="34" charset="-122"/>
                <a:cs typeface="微软雅黑" pitchFamily="34" charset="-120"/>
              </a:rPr>
              <a:t>、司法机关管辖范围是法定的，不能随意扩大和拓宽，①错误；要以人民为中心</a:t>
            </a:r>
            <a:r>
              <a:rPr lang="en-US" altLang="zh-CN" sz="2000" b="0" i="0">
                <a:solidFill>
                  <a:srgbClr val="000000"/>
                </a:solidFill>
                <a:latin typeface="微软雅黑" pitchFamily="34" charset="0"/>
                <a:ea typeface="微软雅黑" pitchFamily="34" charset="-122"/>
                <a:cs typeface="微软雅黑" pitchFamily="34" charset="-120"/>
              </a:rPr>
              <a:t>，实现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司法服务全覆盖</a:t>
            </a:r>
            <a:r>
              <a:rPr lang="en-US" altLang="zh-CN" sz="2000" b="0" i="0" dirty="0">
                <a:solidFill>
                  <a:srgbClr val="000000"/>
                </a:solidFill>
                <a:latin typeface="微软雅黑" pitchFamily="34" charset="0"/>
                <a:ea typeface="微软雅黑" pitchFamily="34" charset="-122"/>
                <a:cs typeface="微软雅黑" pitchFamily="34" charset="-120"/>
              </a:rPr>
              <a:t>，④错误。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81623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C_7_BD.73_1#9d0620c3b?pid=36d1aa66d&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6.红河州人民检察院在基层人民检察院开展“案发现场吃透案情、听证现场定分止争</a:t>
            </a:r>
            <a:r>
              <a:rPr lang="en-US" altLang="zh-CN" sz="2000" b="0" i="0">
                <a:solidFill>
                  <a:srgbClr val="000000"/>
                </a:solidFill>
                <a:latin typeface="微软雅黑" pitchFamily="34" charset="0"/>
                <a:ea typeface="微软雅黑" pitchFamily="34" charset="-122"/>
                <a:cs typeface="微软雅黑" pitchFamily="34" charset="-120"/>
              </a:rPr>
              <a:t>、庭审现场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释法说理</a:t>
            </a:r>
            <a:r>
              <a:rPr lang="en-US" altLang="zh-CN" sz="2000" b="0" i="0" dirty="0">
                <a:solidFill>
                  <a:srgbClr val="000000"/>
                </a:solidFill>
                <a:latin typeface="微软雅黑" pitchFamily="34" charset="0"/>
                <a:ea typeface="微软雅黑" pitchFamily="34" charset="-122"/>
                <a:cs typeface="微软雅黑" pitchFamily="34" charset="-120"/>
              </a:rPr>
              <a:t>”的“三个现场”工作法试点工作，以检力下沉、阵地拓展和服务延伸</a:t>
            </a:r>
            <a:r>
              <a:rPr lang="en-US" altLang="zh-CN" sz="2000" b="0" i="0">
                <a:solidFill>
                  <a:srgbClr val="000000"/>
                </a:solidFill>
                <a:latin typeface="微软雅黑" pitchFamily="34" charset="0"/>
                <a:ea typeface="微软雅黑" pitchFamily="34" charset="-122"/>
                <a:cs typeface="微软雅黑" pitchFamily="34" charset="-120"/>
              </a:rPr>
              <a:t>，推动矛盾风险</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预防在前</a:t>
            </a:r>
            <a:r>
              <a:rPr lang="en-US" altLang="zh-CN" sz="2000" b="0" i="0" dirty="0">
                <a:solidFill>
                  <a:srgbClr val="000000"/>
                </a:solidFill>
                <a:latin typeface="微软雅黑" pitchFamily="34" charset="0"/>
                <a:ea typeface="微软雅黑" pitchFamily="34" charset="-122"/>
                <a:cs typeface="微软雅黑" pitchFamily="34" charset="-120"/>
              </a:rPr>
              <a:t>、调解优先、就地解决。</a:t>
            </a:r>
            <a:r>
              <a:rPr lang="en-US" altLang="zh-CN" sz="2000" b="0" i="0">
                <a:solidFill>
                  <a:srgbClr val="000000"/>
                </a:solidFill>
                <a:latin typeface="微软雅黑" pitchFamily="34" charset="0"/>
                <a:ea typeface="微软雅黑" pitchFamily="34" charset="-122"/>
                <a:cs typeface="微软雅黑" pitchFamily="34" charset="-120"/>
              </a:rPr>
              <a:t>这体现了红河州人民检察院(</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74_1#9d0620c3b.bracket?pid=36d1aa66d&amp;color=0,0,0&amp;vpa=23&amp;vtp=1"/>
          <p:cNvSpPr/>
          <p:nvPr/>
        </p:nvSpPr>
        <p:spPr>
          <a:xfrm>
            <a:off x="7780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73_2#9d0620c3b?pid=36d1aa66d&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提高办案实效，独立行使审判权</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②推进公正司法，提升司法公信力</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维护人民权益，坚持司法为人民</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④传递司法温度，司法救助解民忧</a:t>
            </a:r>
            <a:endParaRPr lang="en-US" altLang="zh-CN" sz="2000" dirty="0"/>
          </a:p>
        </p:txBody>
      </p:sp>
      <p:sp>
        <p:nvSpPr>
          <p:cNvPr id="5" name="QC_7_BD.73_3#9d0620c3b.choices?pid=36d1aa66d&amp;color=0,0,0&amp;vtp=1&amp;bbb=1"/>
          <p:cNvSpPr/>
          <p:nvPr/>
        </p:nvSpPr>
        <p:spPr>
          <a:xfrm>
            <a:off x="722376" y="426112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7_AS.75_1#9d0620c3b?vop=1&amp;pid=36d1aa66d&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本题考查推进公正司法。红河州人民检察院在基层人民检察院开展“三个现场</a:t>
            </a:r>
            <a:r>
              <a:rPr lang="en-US" altLang="zh-CN" sz="2000" b="0" i="0">
                <a:solidFill>
                  <a:srgbClr val="000000"/>
                </a:solidFill>
                <a:latin typeface="微软雅黑" pitchFamily="34" charset="0"/>
                <a:ea typeface="微软雅黑" pitchFamily="34" charset="-122"/>
                <a:cs typeface="微软雅黑" pitchFamily="34" charset="-120"/>
              </a:rPr>
              <a:t>”工作法试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点工作有利于推进司法公正</a:t>
            </a:r>
            <a:r>
              <a:rPr lang="en-US" altLang="zh-CN" sz="2000" b="0" i="0" dirty="0">
                <a:solidFill>
                  <a:srgbClr val="000000"/>
                </a:solidFill>
                <a:latin typeface="微软雅黑" pitchFamily="34" charset="0"/>
                <a:ea typeface="微软雅黑" pitchFamily="34" charset="-122"/>
                <a:cs typeface="微软雅黑" pitchFamily="34" charset="-120"/>
              </a:rPr>
              <a:t>，提升司法公信力，②正确</a:t>
            </a:r>
            <a:r>
              <a:rPr lang="en-US" altLang="zh-CN" sz="2000" b="0" i="0">
                <a:solidFill>
                  <a:srgbClr val="000000"/>
                </a:solidFill>
                <a:latin typeface="微软雅黑" pitchFamily="34" charset="0"/>
                <a:ea typeface="微软雅黑" pitchFamily="34" charset="-122"/>
                <a:cs typeface="微软雅黑" pitchFamily="34" charset="-120"/>
              </a:rPr>
              <a:t>；红河州人民检察院推动矛盾风险预防在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前</a:t>
            </a:r>
            <a:r>
              <a:rPr lang="en-US" altLang="zh-CN" sz="2000" b="0" i="0" dirty="0">
                <a:solidFill>
                  <a:srgbClr val="000000"/>
                </a:solidFill>
                <a:latin typeface="微软雅黑" pitchFamily="34" charset="0"/>
                <a:ea typeface="微软雅黑" pitchFamily="34" charset="-122"/>
                <a:cs typeface="微软雅黑" pitchFamily="34" charset="-120"/>
              </a:rPr>
              <a:t>、调解优先、就地解决是维护人民权益，坚持人民司法为人民的体现，③入选</a:t>
            </a:r>
            <a:r>
              <a:rPr lang="en-US" altLang="zh-CN" sz="2000" b="0" i="0">
                <a:solidFill>
                  <a:srgbClr val="000000"/>
                </a:solidFill>
                <a:latin typeface="微软雅黑" pitchFamily="34" charset="0"/>
                <a:ea typeface="微软雅黑" pitchFamily="34" charset="-122"/>
                <a:cs typeface="微软雅黑" pitchFamily="34" charset="-120"/>
              </a:rPr>
              <a:t>；人民检察院是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我国的法律监督机关</a:t>
            </a:r>
            <a:r>
              <a:rPr lang="en-US" altLang="zh-CN" sz="2000" b="0" i="0" dirty="0">
                <a:solidFill>
                  <a:srgbClr val="000000"/>
                </a:solidFill>
                <a:latin typeface="微软雅黑" pitchFamily="34" charset="0"/>
                <a:ea typeface="微软雅黑" pitchFamily="34" charset="-122"/>
                <a:cs typeface="微软雅黑" pitchFamily="34" charset="-120"/>
              </a:rPr>
              <a:t>，依法独立行使检察权，人民法院是我国的审判机关，</a:t>
            </a:r>
            <a:r>
              <a:rPr lang="en-US" altLang="zh-CN" sz="2000" b="0" i="0">
                <a:solidFill>
                  <a:srgbClr val="000000"/>
                </a:solidFill>
                <a:latin typeface="微软雅黑" pitchFamily="34" charset="0"/>
                <a:ea typeface="微软雅黑" pitchFamily="34" charset="-122"/>
                <a:cs typeface="微软雅黑" pitchFamily="34" charset="-120"/>
              </a:rPr>
              <a:t>依法独立行使审判权，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检察机关不能行使审判权</a:t>
            </a:r>
            <a:r>
              <a:rPr lang="en-US" altLang="zh-CN" sz="2000" b="0" i="0" dirty="0">
                <a:solidFill>
                  <a:srgbClr val="000000"/>
                </a:solidFill>
                <a:latin typeface="微软雅黑" pitchFamily="34" charset="0"/>
                <a:ea typeface="微软雅黑" pitchFamily="34" charset="-122"/>
                <a:cs typeface="微软雅黑" pitchFamily="34" charset="-120"/>
              </a:rPr>
              <a:t>，①排除；材料不涉及司法救助，④排除。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7_AS.75_2#9d0620c3b?vop=1&amp;pid=36d1aa66d&amp;color=0,0,0&amp;mp=1&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本题易错选①，错选原因是误认为人民检察院具有审判权</a:t>
            </a:r>
            <a:r>
              <a:rPr lang="en-US" altLang="zh-CN" sz="2000" b="0" i="0">
                <a:solidFill>
                  <a:srgbClr val="000000"/>
                </a:solidFill>
                <a:latin typeface="微软雅黑" pitchFamily="34" charset="0"/>
                <a:ea typeface="微软雅黑" pitchFamily="34" charset="-122"/>
                <a:cs typeface="微软雅黑" pitchFamily="34" charset="-120"/>
              </a:rPr>
              <a:t>。公正司法的主体是司法机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关</a:t>
            </a:r>
            <a:r>
              <a:rPr lang="en-US" altLang="zh-CN" sz="2000" b="0" i="0" dirty="0">
                <a:solidFill>
                  <a:srgbClr val="000000"/>
                </a:solidFill>
                <a:latin typeface="微软雅黑" pitchFamily="34" charset="0"/>
                <a:ea typeface="微软雅黑" pitchFamily="34" charset="-122"/>
                <a:cs typeface="微软雅黑" pitchFamily="34" charset="-120"/>
              </a:rPr>
              <a:t>，即人民法院和人民检察院，二者的不同在于：</a:t>
            </a:r>
            <a:endParaRPr lang="en-US" altLang="zh-CN" sz="2000" dirty="0"/>
          </a:p>
        </p:txBody>
      </p:sp>
      <p:graphicFrame>
        <p:nvGraphicFramePr>
          <p:cNvPr id="65" name="QC_7_AS.75_3#9d0620c3b?colgroup=11,10,18&amp;vop=1&amp;pid=36d1aa66d&amp;color=0,0,0&amp;mp=1&amp;vtp=1&amp;bbb=1"/>
          <p:cNvGraphicFramePr>
            <a:graphicFrameLocks noGrp="1"/>
          </p:cNvGraphicFramePr>
          <p:nvPr>
            <p:extLst>
              <p:ext uri="{D42A27DB-BD31-4B8C-83A1-F6EECF244321}">
                <p14:modId xmlns:p14="http://schemas.microsoft.com/office/powerpoint/2010/main" val="3541121574"/>
              </p:ext>
            </p:extLst>
          </p:nvPr>
        </p:nvGraphicFramePr>
        <p:xfrm>
          <a:off x="722376" y="1961203"/>
          <a:ext cx="10716768" cy="1273810"/>
        </p:xfrm>
        <a:graphic>
          <a:graphicData uri="http://schemas.openxmlformats.org/drawingml/2006/table">
            <a:tbl>
              <a:tblPr/>
              <a:tblGrid>
                <a:gridCol w="2980944">
                  <a:extLst>
                    <a:ext uri="{9D8B030D-6E8A-4147-A177-3AD203B41FA5}">
                      <a16:colId xmlns:a16="http://schemas.microsoft.com/office/drawing/2014/main" val="20000"/>
                    </a:ext>
                  </a:extLst>
                </a:gridCol>
                <a:gridCol w="2898648">
                  <a:extLst>
                    <a:ext uri="{9D8B030D-6E8A-4147-A177-3AD203B41FA5}">
                      <a16:colId xmlns:a16="http://schemas.microsoft.com/office/drawing/2014/main" val="20001"/>
                    </a:ext>
                  </a:extLst>
                </a:gridCol>
                <a:gridCol w="4837176">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角</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人民法院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人民检察院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性质不同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审判机关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检察机关（法律监督机关）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权力不同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审判权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检察权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fade">
                                      <p:cBhvr>
                                        <p:cTn id="1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C_4#afff0d8c6.fixed?pid=c8f370f1a&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4#afff0d8c6.fixed?pid=c8f370f1a&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第三框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公正司法</a:t>
            </a:r>
            <a:endParaRPr lang="en-US" altLang="zh-CN" sz="4400" dirty="0"/>
          </a:p>
        </p:txBody>
      </p:sp>
      <p:pic>
        <p:nvPicPr>
          <p:cNvPr id="4" name="C_4#afff0d8c6.fixed?pid=c8f370f1a&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afff0d8c6.fixed?pid=c8f370f1a&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5_BD.76_1#e3768db3e?pid=afff0d8c6&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[黑龙江大庆实验中学2025段考·改编</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某电影以立法精神高度和百姓对司法公平正义的期望为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视角</a:t>
            </a:r>
            <a:r>
              <a:rPr lang="en-US" altLang="zh-CN" sz="2000" b="0" i="0" dirty="0">
                <a:solidFill>
                  <a:srgbClr val="000000"/>
                </a:solidFill>
                <a:latin typeface="微软雅黑" pitchFamily="34" charset="0"/>
                <a:ea typeface="微软雅黑" pitchFamily="34" charset="-122"/>
                <a:cs typeface="微软雅黑" pitchFamily="34" charset="-120"/>
              </a:rPr>
              <a:t>，采用轻喜剧和黑色幽默的手法，揭示了司法实践中第二十条刑法沉睡的原因。</a:t>
            </a:r>
            <a:r>
              <a:rPr lang="en-US" altLang="zh-CN" sz="2000" b="0" i="0">
                <a:solidFill>
                  <a:srgbClr val="000000"/>
                </a:solidFill>
                <a:latin typeface="微软雅黑" pitchFamily="34" charset="0"/>
                <a:ea typeface="微软雅黑" pitchFamily="34" charset="-122"/>
                <a:cs typeface="微软雅黑" pitchFamily="34" charset="-120"/>
              </a:rPr>
              <a:t>在最高检、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最高法的推动下</a:t>
            </a:r>
            <a:r>
              <a:rPr lang="en-US" altLang="zh-CN" sz="2000" b="0" i="0" dirty="0">
                <a:solidFill>
                  <a:srgbClr val="000000"/>
                </a:solidFill>
                <a:latin typeface="微软雅黑" pitchFamily="34" charset="0"/>
                <a:ea typeface="微软雅黑" pitchFamily="34" charset="-122"/>
                <a:cs typeface="微软雅黑" pitchFamily="34" charset="-120"/>
              </a:rPr>
              <a:t>，“沉睡的第二十条”正被逐步唤醒</a:t>
            </a:r>
            <a:r>
              <a:rPr lang="en-US" altLang="zh-CN" sz="2000" b="0" i="0">
                <a:solidFill>
                  <a:srgbClr val="000000"/>
                </a:solidFill>
                <a:latin typeface="微软雅黑" pitchFamily="34" charset="0"/>
                <a:ea typeface="微软雅黑" pitchFamily="34" charset="-122"/>
                <a:cs typeface="微软雅黑" pitchFamily="34" charset="-120"/>
              </a:rPr>
              <a:t>，成为正当防卫和见义勇为者的有力法律保</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对此分析正确的是(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7_1#e3768db3e.bracket?pid=afff0d8c6&amp;color=0,0,0&amp;vpa=24&amp;vtp=1"/>
          <p:cNvSpPr/>
          <p:nvPr/>
        </p:nvSpPr>
        <p:spPr>
          <a:xfrm>
            <a:off x="3462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6_2#e3768db3e?pid=afff0d8c6&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①司法活动需要立足于实践，满足群众需求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法律的制定和修改必须反映人民根本利益</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法律的生命力在于实施，公正司法是维护社会公平正义的最后一道防线</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执法活动必须在法治轨道上进行，要做到以事实为根据，以法律为准绳</a:t>
            </a:r>
            <a:endParaRPr lang="en-US" altLang="zh-CN" sz="2000" dirty="0"/>
          </a:p>
        </p:txBody>
      </p:sp>
      <p:sp>
        <p:nvSpPr>
          <p:cNvPr id="5" name="QC_5_BD.76_3#e3768db3e.choices?pid=afff0d8c6&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6_AS.6_1#21c4fb8d1?vop=1&amp;pid=f861ee104&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本题考查推进科学立法。S市的立法实践，如关注住房租赁乱象和未成年人保护</a:t>
            </a:r>
            <a:r>
              <a:rPr lang="en-US" altLang="zh-CN" sz="2000" b="0" i="0">
                <a:solidFill>
                  <a:srgbClr val="000000"/>
                </a:solidFill>
                <a:latin typeface="微软雅黑" pitchFamily="34" charset="0"/>
                <a:ea typeface="微软雅黑" pitchFamily="34" charset="-122"/>
                <a:cs typeface="微软雅黑" pitchFamily="34" charset="-120"/>
              </a:rPr>
              <a:t>，体现了要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立良善之法</a:t>
            </a:r>
            <a:r>
              <a:rPr lang="en-US" altLang="zh-CN" sz="2000" b="0" i="0" dirty="0">
                <a:solidFill>
                  <a:srgbClr val="000000"/>
                </a:solidFill>
                <a:latin typeface="微软雅黑" pitchFamily="34" charset="0"/>
                <a:ea typeface="微软雅黑" pitchFamily="34" charset="-122"/>
                <a:cs typeface="微软雅黑" pitchFamily="34" charset="-120"/>
              </a:rPr>
              <a:t>，回应社会关切，满足人民群众对美好生活的期待，③正确；</a:t>
            </a:r>
            <a:r>
              <a:rPr lang="en-US" altLang="zh-CN" sz="2000" b="0" i="0">
                <a:solidFill>
                  <a:srgbClr val="000000"/>
                </a:solidFill>
                <a:latin typeface="微软雅黑" pitchFamily="34" charset="0"/>
                <a:ea typeface="微软雅黑" pitchFamily="34" charset="-122"/>
                <a:cs typeface="微软雅黑" pitchFamily="34" charset="-120"/>
              </a:rPr>
              <a:t>S市利用新媒体在互联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网上公开法律草案</a:t>
            </a:r>
            <a:r>
              <a:rPr lang="en-US" altLang="zh-CN" sz="2000" b="0" i="0" dirty="0">
                <a:solidFill>
                  <a:srgbClr val="000000"/>
                </a:solidFill>
                <a:latin typeface="微软雅黑" pitchFamily="34" charset="0"/>
                <a:ea typeface="微软雅黑" pitchFamily="34" charset="-122"/>
                <a:cs typeface="微软雅黑" pitchFamily="34" charset="-120"/>
              </a:rPr>
              <a:t>，借助法治建设顾问等“外脑”对立法进行科学论证和评估</a:t>
            </a:r>
            <a:r>
              <a:rPr lang="en-US" altLang="zh-CN" sz="2000" b="0" i="0">
                <a:solidFill>
                  <a:srgbClr val="000000"/>
                </a:solidFill>
                <a:latin typeface="微软雅黑" pitchFamily="34" charset="0"/>
                <a:ea typeface="微软雅黑" pitchFamily="34" charset="-122"/>
                <a:cs typeface="微软雅黑" pitchFamily="34" charset="-120"/>
              </a:rPr>
              <a:t>，这些都是民主立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法的体现</a:t>
            </a:r>
            <a:r>
              <a:rPr lang="en-US" altLang="zh-CN" sz="2000" b="0" i="0" dirty="0">
                <a:solidFill>
                  <a:srgbClr val="000000"/>
                </a:solidFill>
                <a:latin typeface="微软雅黑" pitchFamily="34" charset="0"/>
                <a:ea typeface="微软雅黑" pitchFamily="34" charset="-122"/>
                <a:cs typeface="微软雅黑" pitchFamily="34" charset="-120"/>
              </a:rPr>
              <a:t>，④正确；我国法律应该反映人民意志，①排除；</a:t>
            </a:r>
            <a:r>
              <a:rPr lang="en-US" altLang="zh-CN" sz="2000" b="0" i="0">
                <a:solidFill>
                  <a:srgbClr val="000000"/>
                </a:solidFill>
                <a:latin typeface="微软雅黑" pitchFamily="34" charset="0"/>
                <a:ea typeface="微软雅黑" pitchFamily="34" charset="-122"/>
                <a:cs typeface="微软雅黑" pitchFamily="34" charset="-120"/>
              </a:rPr>
              <a:t>科学立法要做到权利与义务相统一、</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相对应</a:t>
            </a:r>
            <a:r>
              <a:rPr lang="en-US" altLang="zh-CN" sz="2000" b="0" i="0" dirty="0">
                <a:solidFill>
                  <a:srgbClr val="000000"/>
                </a:solidFill>
                <a:latin typeface="微软雅黑" pitchFamily="34" charset="0"/>
                <a:ea typeface="微软雅黑" pitchFamily="34" charset="-122"/>
                <a:cs typeface="微软雅黑" pitchFamily="34" charset="-120"/>
              </a:rPr>
              <a:t>，但材料中并未直接体现这一点，②排除。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5_AS.78_1#e3768db3e?vop=1&amp;pid=afff0d8c6&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本题考查公正司法。某电影采用轻喜剧和黑色幽默的手法</a:t>
            </a:r>
            <a:r>
              <a:rPr lang="en-US" altLang="zh-CN" sz="2000" b="0" i="0">
                <a:solidFill>
                  <a:srgbClr val="000000"/>
                </a:solidFill>
                <a:latin typeface="微软雅黑" pitchFamily="34" charset="0"/>
                <a:ea typeface="微软雅黑" pitchFamily="34" charset="-122"/>
                <a:cs typeface="微软雅黑" pitchFamily="34" charset="-120"/>
              </a:rPr>
              <a:t>，揭示了司法实践中第二十条刑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法沉睡的原因</a:t>
            </a:r>
            <a:r>
              <a:rPr lang="en-US" altLang="zh-CN" sz="2000" b="0" i="0" dirty="0">
                <a:solidFill>
                  <a:srgbClr val="000000"/>
                </a:solidFill>
                <a:latin typeface="微软雅黑" pitchFamily="34" charset="0"/>
                <a:ea typeface="微软雅黑" pitchFamily="34" charset="-122"/>
                <a:cs typeface="微软雅黑" pitchFamily="34" charset="-120"/>
              </a:rPr>
              <a:t>，为此，在最高检、最高法的推动下，“沉睡的第二十条”正被逐步唤醒</a:t>
            </a:r>
            <a:r>
              <a:rPr lang="en-US" altLang="zh-CN" sz="2000" b="0" i="0">
                <a:solidFill>
                  <a:srgbClr val="000000"/>
                </a:solidFill>
                <a:latin typeface="微软雅黑" pitchFamily="34" charset="0"/>
                <a:ea typeface="微软雅黑" pitchFamily="34" charset="-122"/>
                <a:cs typeface="微软雅黑" pitchFamily="34" charset="-120"/>
              </a:rPr>
              <a:t>，成为正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当防卫和见义勇为者的有力法律保障</a:t>
            </a:r>
            <a:r>
              <a:rPr lang="en-US" altLang="zh-CN" sz="2000" b="0" i="0" dirty="0">
                <a:solidFill>
                  <a:srgbClr val="000000"/>
                </a:solidFill>
                <a:latin typeface="微软雅黑" pitchFamily="34" charset="0"/>
                <a:ea typeface="微软雅黑" pitchFamily="34" charset="-122"/>
                <a:cs typeface="微软雅黑" pitchFamily="34" charset="-120"/>
              </a:rPr>
              <a:t>，这表明司法活动需要立足于实践，满足群众需求</a:t>
            </a:r>
            <a:r>
              <a:rPr lang="en-US" altLang="zh-CN" sz="2000" b="0" i="0">
                <a:solidFill>
                  <a:srgbClr val="000000"/>
                </a:solidFill>
                <a:latin typeface="微软雅黑" pitchFamily="34" charset="0"/>
                <a:ea typeface="微软雅黑" pitchFamily="34" charset="-122"/>
                <a:cs typeface="微软雅黑" pitchFamily="34" charset="-120"/>
              </a:rPr>
              <a:t>，法律的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生命力在于实施</a:t>
            </a:r>
            <a:r>
              <a:rPr lang="en-US" altLang="zh-CN" sz="2000" b="0" i="0" dirty="0">
                <a:solidFill>
                  <a:srgbClr val="000000"/>
                </a:solidFill>
                <a:latin typeface="微软雅黑" pitchFamily="34" charset="0"/>
                <a:ea typeface="微软雅黑" pitchFamily="34" charset="-122"/>
                <a:cs typeface="微软雅黑" pitchFamily="34" charset="-120"/>
              </a:rPr>
              <a:t>，公正司法是维护社会公平正义的最后一道防线，①③正确</a:t>
            </a:r>
            <a:r>
              <a:rPr lang="en-US" altLang="zh-CN" sz="2000" b="0" i="0">
                <a:solidFill>
                  <a:srgbClr val="000000"/>
                </a:solidFill>
                <a:latin typeface="微软雅黑" pitchFamily="34" charset="0"/>
                <a:ea typeface="微软雅黑" pitchFamily="34" charset="-122"/>
                <a:cs typeface="微软雅黑" pitchFamily="34" charset="-120"/>
              </a:rPr>
              <a:t>；材料强调要推进人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民司法为人民</a:t>
            </a:r>
            <a:r>
              <a:rPr lang="en-US" altLang="zh-CN" sz="2000" b="0" i="0" dirty="0">
                <a:solidFill>
                  <a:srgbClr val="000000"/>
                </a:solidFill>
                <a:latin typeface="微软雅黑" pitchFamily="34" charset="0"/>
                <a:ea typeface="微软雅黑" pitchFamily="34" charset="-122"/>
                <a:cs typeface="微软雅黑" pitchFamily="34" charset="-120"/>
              </a:rPr>
              <a:t>，未体现法律的制定和修改，②排除；材料强调的是公正司法，</a:t>
            </a:r>
            <a:r>
              <a:rPr lang="en-US" altLang="zh-CN" sz="2000" b="0" i="0">
                <a:solidFill>
                  <a:srgbClr val="000000"/>
                </a:solidFill>
                <a:latin typeface="微软雅黑" pitchFamily="34" charset="0"/>
                <a:ea typeface="微软雅黑" pitchFamily="34" charset="-122"/>
                <a:cs typeface="微软雅黑" pitchFamily="34" charset="-120"/>
              </a:rPr>
              <a:t>不涉及执法活动，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且执法最重要的主体是行政机关</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5_BD.79_1#8089a3003?pid=afff0d8c6&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[四川遂宁中学2025高一期末]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2025年5月15日</a:t>
            </a:r>
            <a:r>
              <a:rPr lang="en-US" altLang="zh-CN" sz="2000" b="0" i="0">
                <a:solidFill>
                  <a:srgbClr val="000000"/>
                </a:solidFill>
                <a:latin typeface="微软雅黑" pitchFamily="34" charset="0"/>
                <a:ea typeface="微软雅黑" pitchFamily="34" charset="-122"/>
                <a:cs typeface="微软雅黑" pitchFamily="34" charset="-120"/>
              </a:rPr>
              <a:t>，某市人民法院依法公开审理了一起寻衅滋事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案</a:t>
            </a:r>
            <a:r>
              <a:rPr lang="en-US" altLang="zh-CN" sz="2000" b="0" i="0" dirty="0">
                <a:solidFill>
                  <a:srgbClr val="000000"/>
                </a:solidFill>
                <a:latin typeface="微软雅黑" pitchFamily="34" charset="0"/>
                <a:ea typeface="微软雅黑" pitchFamily="34" charset="-122"/>
                <a:cs typeface="微软雅黑" pitchFamily="34" charset="-120"/>
              </a:rPr>
              <a:t>，并邀请人大代表、政协委员现场旁听。庭审中，合议庭有序推进法庭调查、举证质证</a:t>
            </a:r>
            <a:r>
              <a:rPr lang="en-US" altLang="zh-CN" sz="2000" b="0" i="0">
                <a:solidFill>
                  <a:srgbClr val="000000"/>
                </a:solidFill>
                <a:latin typeface="微软雅黑" pitchFamily="34" charset="0"/>
                <a:ea typeface="微软雅黑" pitchFamily="34" charset="-122"/>
                <a:cs typeface="微软雅黑" pitchFamily="34" charset="-120"/>
              </a:rPr>
              <a:t>、法庭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辩论等环节</a:t>
            </a:r>
            <a:r>
              <a:rPr lang="en-US" altLang="zh-CN" sz="2000" b="0" i="0" dirty="0">
                <a:solidFill>
                  <a:srgbClr val="000000"/>
                </a:solidFill>
                <a:latin typeface="微软雅黑" pitchFamily="34" charset="0"/>
                <a:ea typeface="微软雅黑" pitchFamily="34" charset="-122"/>
                <a:cs typeface="微软雅黑" pitchFamily="34" charset="-120"/>
              </a:rPr>
              <a:t>，全面、客观地查明案件事实。人大代表、政协委员们仔细观察庭审节奏把控</a:t>
            </a:r>
            <a:r>
              <a:rPr lang="en-US" altLang="zh-CN" sz="2000" b="0" i="0">
                <a:solidFill>
                  <a:srgbClr val="000000"/>
                </a:solidFill>
                <a:latin typeface="微软雅黑" pitchFamily="34" charset="0"/>
                <a:ea typeface="微软雅黑" pitchFamily="34" charset="-122"/>
                <a:cs typeface="微软雅黑" pitchFamily="34" charset="-120"/>
              </a:rPr>
              <a:t>、证据</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审查认定等关键环节</a:t>
            </a:r>
            <a:r>
              <a:rPr lang="en-US" altLang="zh-CN" sz="2000" b="0" i="0" dirty="0">
                <a:solidFill>
                  <a:srgbClr val="000000"/>
                </a:solidFill>
                <a:latin typeface="微软雅黑" pitchFamily="34" charset="0"/>
                <a:ea typeface="微软雅黑" pitchFamily="34" charset="-122"/>
                <a:cs typeface="微软雅黑" pitchFamily="34" charset="-120"/>
              </a:rPr>
              <a:t>，深度参与司法过程。这表明，</a:t>
            </a:r>
            <a:r>
              <a:rPr lang="en-US" altLang="zh-CN" sz="2000" b="0" i="0">
                <a:solidFill>
                  <a:srgbClr val="000000"/>
                </a:solidFill>
                <a:latin typeface="微软雅黑" pitchFamily="34" charset="0"/>
                <a:ea typeface="微软雅黑" pitchFamily="34" charset="-122"/>
                <a:cs typeface="微软雅黑" pitchFamily="34" charset="-120"/>
              </a:rPr>
              <a:t>该市人民法院(</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0_1#8089a3003.bracket?pid=afff0d8c6&amp;color=0,0,0&amp;vpa=25&amp;vtp=1"/>
          <p:cNvSpPr/>
          <p:nvPr/>
        </p:nvSpPr>
        <p:spPr>
          <a:xfrm>
            <a:off x="8288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9_2#8089a3003?pid=afff0d8c6&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深化司法公开，自觉主动地接受社会监督</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②扩充审判队伍，架起了司法与民意的桥梁</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遵循法定程序，保障诉讼参与人合法权利</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④以事实为根据，以结果公正确保过程公正</a:t>
            </a:r>
            <a:endParaRPr lang="en-US" altLang="zh-CN" sz="2000" dirty="0"/>
          </a:p>
        </p:txBody>
      </p:sp>
      <p:sp>
        <p:nvSpPr>
          <p:cNvPr id="5" name="QC_5_BD.79_3#8089a3003.choices?pid=afff0d8c6&amp;color=0,0,0&amp;vtp=1&amp;bbb=1"/>
          <p:cNvSpPr/>
          <p:nvPr/>
        </p:nvSpPr>
        <p:spPr>
          <a:xfrm>
            <a:off x="719328" y="4936443"/>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5_AS.81_1#8089a3003?vop=1&amp;pid=afff0d8c6&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本题考查推进公正司法。材料中该市人民法院实行旁听庭审，人大代表</a:t>
            </a:r>
            <a:r>
              <a:rPr lang="en-US" altLang="zh-CN" sz="2000" b="0" i="0" spc="-50">
                <a:solidFill>
                  <a:srgbClr val="000000"/>
                </a:solidFill>
                <a:latin typeface="微软雅黑" pitchFamily="34" charset="0"/>
                <a:ea typeface="微软雅黑" pitchFamily="34" charset="-122"/>
                <a:cs typeface="微软雅黑" pitchFamily="34" charset="-120"/>
              </a:rPr>
              <a:t>、政协委员们仔细观</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察庭审节奏把控</a:t>
            </a:r>
            <a:r>
              <a:rPr lang="en-US" altLang="zh-CN" sz="2000" b="0" i="0" spc="-50" dirty="0">
                <a:solidFill>
                  <a:srgbClr val="000000"/>
                </a:solidFill>
                <a:latin typeface="微软雅黑" pitchFamily="34" charset="0"/>
                <a:ea typeface="微软雅黑" pitchFamily="34" charset="-122"/>
                <a:cs typeface="微软雅黑" pitchFamily="34" charset="-120"/>
              </a:rPr>
              <a:t>、证据审查认定等关键环节，深度参与司法过程</a:t>
            </a:r>
            <a:r>
              <a:rPr lang="en-US" altLang="zh-CN" sz="2000" b="0" i="0" spc="-50">
                <a:solidFill>
                  <a:srgbClr val="000000"/>
                </a:solidFill>
                <a:latin typeface="微软雅黑" pitchFamily="34" charset="0"/>
                <a:ea typeface="微软雅黑" pitchFamily="34" charset="-122"/>
                <a:cs typeface="微软雅黑" pitchFamily="34" charset="-120"/>
              </a:rPr>
              <a:t>，这说明该市人民法院深化司法公</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开</a:t>
            </a:r>
            <a:r>
              <a:rPr lang="en-US" altLang="zh-CN" sz="2000" b="0" i="0" spc="-50" dirty="0">
                <a:solidFill>
                  <a:srgbClr val="000000"/>
                </a:solidFill>
                <a:latin typeface="微软雅黑" pitchFamily="34" charset="0"/>
                <a:ea typeface="微软雅黑" pitchFamily="34" charset="-122"/>
                <a:cs typeface="微软雅黑" pitchFamily="34" charset="-120"/>
              </a:rPr>
              <a:t>，自觉主动地接受社会监督，①正确；庭审中，合议庭有序推进各环节，全面</a:t>
            </a:r>
            <a:r>
              <a:rPr lang="en-US" altLang="zh-CN" sz="2000" b="0" i="0" spc="-50">
                <a:solidFill>
                  <a:srgbClr val="000000"/>
                </a:solidFill>
                <a:latin typeface="微软雅黑" pitchFamily="34" charset="0"/>
                <a:ea typeface="微软雅黑" pitchFamily="34" charset="-122"/>
                <a:cs typeface="微软雅黑" pitchFamily="34" charset="-120"/>
              </a:rPr>
              <a:t>、客观地查明案件</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事实</a:t>
            </a:r>
            <a:r>
              <a:rPr lang="en-US" altLang="zh-CN" sz="2000" b="0" i="0" spc="-50" dirty="0">
                <a:solidFill>
                  <a:srgbClr val="000000"/>
                </a:solidFill>
                <a:latin typeface="微软雅黑" pitchFamily="34" charset="0"/>
                <a:ea typeface="微软雅黑" pitchFamily="34" charset="-122"/>
                <a:cs typeface="微软雅黑" pitchFamily="34" charset="-120"/>
              </a:rPr>
              <a:t>，这说明该市人民法院遵循法定程序，保障诉讼参与人合法权利，③正确</a:t>
            </a:r>
            <a:r>
              <a:rPr lang="en-US" altLang="zh-CN" sz="2000" b="0" i="0" spc="-50">
                <a:solidFill>
                  <a:srgbClr val="000000"/>
                </a:solidFill>
                <a:latin typeface="微软雅黑" pitchFamily="34" charset="0"/>
                <a:ea typeface="微软雅黑" pitchFamily="34" charset="-122"/>
                <a:cs typeface="微软雅黑" pitchFamily="34" charset="-120"/>
              </a:rPr>
              <a:t>；材料强调了司法公</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开和接受监督</a:t>
            </a:r>
            <a:r>
              <a:rPr lang="en-US" altLang="zh-CN" sz="2000" b="0" i="0" spc="-50" dirty="0">
                <a:solidFill>
                  <a:srgbClr val="000000"/>
                </a:solidFill>
                <a:latin typeface="微软雅黑" pitchFamily="34" charset="0"/>
                <a:ea typeface="微软雅黑" pitchFamily="34" charset="-122"/>
                <a:cs typeface="微软雅黑" pitchFamily="34" charset="-120"/>
              </a:rPr>
              <a:t>，并未体现该市人民法院扩充审判队伍，</a:t>
            </a:r>
            <a:r>
              <a:rPr lang="en-US" altLang="zh-CN" sz="2000" b="0" i="0" spc="-50">
                <a:solidFill>
                  <a:srgbClr val="000000"/>
                </a:solidFill>
                <a:latin typeface="微软雅黑" pitchFamily="34" charset="0"/>
                <a:ea typeface="微软雅黑" pitchFamily="34" charset="-122"/>
                <a:cs typeface="微软雅黑" pitchFamily="34" charset="-120"/>
              </a:rPr>
              <a:t>邀请相关人员旁听也不是在扩充审判队伍，</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②</a:t>
            </a:r>
            <a:r>
              <a:rPr lang="en-US" altLang="zh-CN" sz="2000" b="0" i="0" spc="-50" dirty="0">
                <a:solidFill>
                  <a:srgbClr val="000000"/>
                </a:solidFill>
                <a:latin typeface="微软雅黑" pitchFamily="34" charset="0"/>
                <a:ea typeface="微软雅黑" pitchFamily="34" charset="-122"/>
                <a:cs typeface="微软雅黑" pitchFamily="34" charset="-120"/>
              </a:rPr>
              <a:t>排除；以事实为根据为法律为准绳，通过程序公正可以最大化实现结果公正，④排除。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B_5_BD.82_1#a63ce3f4f?pid=afff0d8c6&amp;color=0,0,0&amp;vtp=1&amp;bt=1&amp;bbb=1&amp;hb=1"/>
          <p:cNvSpPr/>
          <p:nvPr/>
        </p:nvSpPr>
        <p:spPr>
          <a:xfrm>
            <a:off x="722376" y="972000"/>
            <a:ext cx="10753344" cy="1125728"/>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[北京师范大学附属中学2025高一期末]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某电视剧通过来自现实的典型司法案例</a:t>
            </a:r>
            <a:r>
              <a:rPr lang="en-US" altLang="zh-CN" sz="2000" b="0" i="0">
                <a:solidFill>
                  <a:srgbClr val="000000"/>
                </a:solidFill>
                <a:latin typeface="微软雅黑" pitchFamily="34" charset="0"/>
                <a:ea typeface="微软雅黑" pitchFamily="34" charset="-122"/>
                <a:cs typeface="微软雅黑" pitchFamily="34" charset="-120"/>
              </a:rPr>
              <a:t>，用生活的鲜活</a:t>
            </a:r>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性</a:t>
            </a:r>
            <a:r>
              <a:rPr lang="en-US" altLang="zh-CN" sz="2000" b="0" i="0" dirty="0">
                <a:solidFill>
                  <a:srgbClr val="000000"/>
                </a:solidFill>
                <a:latin typeface="微软雅黑" pitchFamily="34" charset="0"/>
                <a:ea typeface="微软雅黑" pitchFamily="34" charset="-122"/>
                <a:cs typeface="微软雅黑" pitchFamily="34" charset="-120"/>
              </a:rPr>
              <a:t>、社会的尖锐性和司法的复杂性，塑造了当代司法人的生动形象，</a:t>
            </a:r>
            <a:r>
              <a:rPr lang="en-US" altLang="zh-CN" sz="2000" b="0" i="0">
                <a:solidFill>
                  <a:srgbClr val="000000"/>
                </a:solidFill>
                <a:latin typeface="微软雅黑" pitchFamily="34" charset="0"/>
                <a:ea typeface="微软雅黑" pitchFamily="34" charset="-122"/>
                <a:cs typeface="微软雅黑" pitchFamily="34" charset="-120"/>
              </a:rPr>
              <a:t>讲述了他们践行初心使命、</a:t>
            </a:r>
          </a:p>
          <a:p>
            <a:pPr latinLnBrk="1">
              <a:lnSpc>
                <a:spcPts val="2900"/>
              </a:lnSpc>
            </a:pPr>
            <a:r>
              <a:rPr lang="en-US" altLang="zh-CN" sz="2000" b="0" i="0">
                <a:solidFill>
                  <a:srgbClr val="000000"/>
                </a:solidFill>
                <a:latin typeface="微软雅黑" pitchFamily="34" charset="0"/>
                <a:ea typeface="微软雅黑" pitchFamily="34" charset="-122"/>
                <a:cs typeface="微软雅黑" pitchFamily="34" charset="-120"/>
              </a:rPr>
              <a:t>坚守司法底线的动人故事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对以下镜头中反映的法治思想解读正确的是(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71" name="QB_5_BD.82_2#a63ce3f4f?colgroup=1,26,12&amp;pid=afff0d8c6&amp;color=0,0,0&amp;vtp=1&amp;bbb=1&amp;hb=1"/>
          <p:cNvGraphicFramePr>
            <a:graphicFrameLocks noGrp="1"/>
          </p:cNvGraphicFramePr>
          <p:nvPr>
            <p:extLst>
              <p:ext uri="{D42A27DB-BD31-4B8C-83A1-F6EECF244321}">
                <p14:modId xmlns:p14="http://schemas.microsoft.com/office/powerpoint/2010/main" val="1111354345"/>
              </p:ext>
            </p:extLst>
          </p:nvPr>
        </p:nvGraphicFramePr>
        <p:xfrm>
          <a:off x="722376" y="2228156"/>
          <a:ext cx="10716768" cy="4054348"/>
        </p:xfrm>
        <a:graphic>
          <a:graphicData uri="http://schemas.openxmlformats.org/drawingml/2006/table">
            <a:tbl>
              <a:tblPr/>
              <a:tblGrid>
                <a:gridCol w="411480">
                  <a:extLst>
                    <a:ext uri="{9D8B030D-6E8A-4147-A177-3AD203B41FA5}">
                      <a16:colId xmlns:a16="http://schemas.microsoft.com/office/drawing/2014/main" val="20000"/>
                    </a:ext>
                  </a:extLst>
                </a:gridCol>
                <a:gridCol w="6876288">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416560">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剧中镜头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法治思想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02055">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因为一起离婚案</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方庭长遭到当事人的报复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事后他说：</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我现在从事的这份工作</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给很多老百姓帮了忙</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他们能看</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能记住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并且能念我的好</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我就不怕了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人民法官司法为民</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公正司</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法的情怀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11911">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陈庭长说：“司法工作必须依靠理性</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不能被个人的情绪左</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右</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公正司法</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必须加强人权司</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法保障</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办案程序公正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11911">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剧中围绕雷某是否故意藏匿管制刀具</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法官们进行了充分的</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调查研究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裁判结果合法合理</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杜绝暗</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箱操作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11911">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剧中法官说：“天底下少一些仇恨和隔阂</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多一些温暖和理</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解</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这就是法官的工作</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公正司法必须坚持以事实为</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根据</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以法律为准绳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B_5_AN.83_1#a63ce3f4f.bracket?pid=afff0d8c6&amp;color=0,0,0&amp;vpa=26&amp;vtp=1"/>
          <p:cNvSpPr/>
          <p:nvPr/>
        </p:nvSpPr>
        <p:spPr>
          <a:xfrm>
            <a:off x="8669401" y="1743017"/>
            <a:ext cx="374650" cy="341884"/>
          </a:xfrm>
          <a:prstGeom prst="rect">
            <a:avLst/>
          </a:prstGeom>
          <a:noFill/>
          <a:ln/>
        </p:spPr>
        <p:txBody>
          <a:bodyPr wrap="none" lIns="0" tIns="0" rIns="0" bIns="0" rtlCol="0" anchor="t"/>
          <a:lstStyle/>
          <a:p>
            <a:pPr algn="ctr" latinLnBrk="1">
              <a:lnSpc>
                <a:spcPts val="29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B_5_AS.84_1#a63ce3f4f?vop=1&amp;pid=afff0d8c6&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本题考查推进公正司法。方庭长在遭遇报复后表示，自己的工作帮助了老百姓</a:t>
            </a:r>
            <a:r>
              <a:rPr lang="en-US" altLang="zh-CN" sz="2000" b="0" i="0">
                <a:solidFill>
                  <a:srgbClr val="000000"/>
                </a:solidFill>
                <a:latin typeface="微软雅黑" pitchFamily="34" charset="0"/>
                <a:ea typeface="微软雅黑" pitchFamily="34" charset="-122"/>
                <a:cs typeface="微软雅黑" pitchFamily="34" charset="-120"/>
              </a:rPr>
              <a:t>，他们能记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住并感恩</a:t>
            </a:r>
            <a:r>
              <a:rPr lang="en-US" altLang="zh-CN" sz="2000" b="0" i="0" dirty="0">
                <a:solidFill>
                  <a:srgbClr val="000000"/>
                </a:solidFill>
                <a:latin typeface="微软雅黑" pitchFamily="34" charset="0"/>
                <a:ea typeface="微软雅黑" pitchFamily="34" charset="-122"/>
                <a:cs typeface="微软雅黑" pitchFamily="34" charset="-120"/>
              </a:rPr>
              <a:t>，因此不怕报复。这体现了人民法官公正司法、以人民为中心、服务人民的初心，</a:t>
            </a:r>
            <a:r>
              <a:rPr lang="en-US" altLang="zh-CN" sz="2000" b="0" i="0">
                <a:solidFill>
                  <a:srgbClr val="000000"/>
                </a:solidFill>
                <a:latin typeface="微软雅黑" pitchFamily="34" charset="0"/>
                <a:ea typeface="微软雅黑" pitchFamily="34" charset="-122"/>
                <a:cs typeface="微软雅黑" pitchFamily="34" charset="-120"/>
              </a:rPr>
              <a:t>A正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；陈庭长强调司法工作必须依靠理性，不能被个人情绪左右</a:t>
            </a:r>
            <a:r>
              <a:rPr lang="en-US" altLang="zh-CN" sz="2000" b="0" i="0">
                <a:solidFill>
                  <a:srgbClr val="000000"/>
                </a:solidFill>
                <a:latin typeface="微软雅黑" pitchFamily="34" charset="0"/>
                <a:ea typeface="微软雅黑" pitchFamily="34" charset="-122"/>
                <a:cs typeface="微软雅黑" pitchFamily="34" charset="-120"/>
              </a:rPr>
              <a:t>。这体现了公正司法必须坚持以事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实为根据</a:t>
            </a:r>
            <a:r>
              <a:rPr lang="en-US" altLang="zh-CN" sz="2000" b="0" i="0" dirty="0">
                <a:solidFill>
                  <a:srgbClr val="000000"/>
                </a:solidFill>
                <a:latin typeface="微软雅黑" pitchFamily="34" charset="0"/>
                <a:ea typeface="微软雅黑" pitchFamily="34" charset="-122"/>
                <a:cs typeface="微软雅黑" pitchFamily="34" charset="-120"/>
              </a:rPr>
              <a:t>，以法律为准绳，B排除；剧中围绕雷某是否故意藏匿管制刀具</a:t>
            </a:r>
            <a:r>
              <a:rPr lang="en-US" altLang="zh-CN" sz="2000" b="0" i="0">
                <a:solidFill>
                  <a:srgbClr val="000000"/>
                </a:solidFill>
                <a:latin typeface="微软雅黑" pitchFamily="34" charset="0"/>
                <a:ea typeface="微软雅黑" pitchFamily="34" charset="-122"/>
                <a:cs typeface="微软雅黑" pitchFamily="34" charset="-120"/>
              </a:rPr>
              <a:t>，法官们进行了充分的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调查研究</a:t>
            </a:r>
            <a:r>
              <a:rPr lang="en-US" altLang="zh-CN" sz="2000" b="0" i="0" dirty="0">
                <a:solidFill>
                  <a:srgbClr val="000000"/>
                </a:solidFill>
                <a:latin typeface="微软雅黑" pitchFamily="34" charset="0"/>
                <a:ea typeface="微软雅黑" pitchFamily="34" charset="-122"/>
                <a:cs typeface="微软雅黑" pitchFamily="34" charset="-120"/>
              </a:rPr>
              <a:t>，这体现了充分调查案件事实，确保程序公正，以最大化实现裁判结果的合法合理</a:t>
            </a:r>
            <a:r>
              <a:rPr lang="en-US" altLang="zh-CN" sz="2000" b="0" i="0">
                <a:solidFill>
                  <a:srgbClr val="000000"/>
                </a:solidFill>
                <a:latin typeface="微软雅黑" pitchFamily="34" charset="0"/>
                <a:ea typeface="微软雅黑" pitchFamily="34" charset="-122"/>
                <a:cs typeface="微软雅黑" pitchFamily="34" charset="-120"/>
              </a:rPr>
              <a:t>，但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并未直接体现杜绝暗箱操作</a:t>
            </a:r>
            <a:r>
              <a:rPr lang="en-US" altLang="zh-CN" sz="2000" b="0" i="0" dirty="0">
                <a:solidFill>
                  <a:srgbClr val="000000"/>
                </a:solidFill>
                <a:latin typeface="微软雅黑" pitchFamily="34" charset="0"/>
                <a:ea typeface="微软雅黑" pitchFamily="34" charset="-122"/>
                <a:cs typeface="微软雅黑" pitchFamily="34" charset="-120"/>
              </a:rPr>
              <a:t>，C排除；法官表示工作目标是减少仇恨、增加理解和温暖</a:t>
            </a:r>
            <a:r>
              <a:rPr lang="en-US" altLang="zh-CN" sz="2000" b="0" i="0">
                <a:solidFill>
                  <a:srgbClr val="000000"/>
                </a:solidFill>
                <a:latin typeface="微软雅黑" pitchFamily="34" charset="0"/>
                <a:ea typeface="微软雅黑" pitchFamily="34" charset="-122"/>
                <a:cs typeface="微软雅黑" pitchFamily="34" charset="-120"/>
              </a:rPr>
              <a:t>，体现的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是司法为民的情怀</a:t>
            </a:r>
            <a:r>
              <a:rPr lang="en-US" altLang="zh-CN" sz="2000" b="0" i="0" dirty="0">
                <a:solidFill>
                  <a:srgbClr val="000000"/>
                </a:solidFill>
                <a:latin typeface="微软雅黑" pitchFamily="34" charset="0"/>
                <a:ea typeface="微软雅黑" pitchFamily="34" charset="-122"/>
                <a:cs typeface="微软雅黑" pitchFamily="34" charset="-120"/>
              </a:rPr>
              <a:t>，帮助人民解决纠纷、矛盾，D排除。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O_5_BD.85_1#a4f9f8617?pid=afff0d8c6&amp;color=0,0,0&amp;vtp=1&amp;bt=1&amp;bbb=1&amp;hb=1"/>
          <p:cNvSpPr/>
          <p:nvPr/>
        </p:nvSpPr>
        <p:spPr>
          <a:xfrm>
            <a:off x="722376" y="972000"/>
            <a:ext cx="10753344" cy="45519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4.阅读材料,完成下列要求。（12分）</a:t>
            </a:r>
            <a:endParaRPr lang="en-US" altLang="zh-CN" sz="2000" dirty="0"/>
          </a:p>
          <a:p>
            <a:pPr latinLnBrk="1">
              <a:lnSpc>
                <a:spcPts val="3700"/>
              </a:lnSpc>
            </a:pP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互联网上的纠纷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就交给互联网来办</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在正式挂牌近两个月后</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北京互联网法院迎来了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首案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开庭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以全程在线的方式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让原告和被告借助电脑和网络在电子诉讼平台上完成庭审</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司法审判乘上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互联网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的东风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其好处显而易见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一方面</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降低了维权成本</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对于涉诉当</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事人来说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路途遥远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时间漫长已不再成为阻碍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另一方面</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降低了司法审判成本</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不仅有利于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节约司法资源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而且可以大大提高审判效率</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互联网法院的出现凸显新经济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新技术形势下互联网司法领域的创新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这对于满足群众需求</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探索涉网案件诉讼规则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完善审理机制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提升审判效能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维护网络安全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化解涉网纠纷</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促进互</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联网和经济社会深度融合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都具有重要现实意义</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根据材料</a:t>
            </a:r>
            <a:r>
              <a:rPr lang="en-US" altLang="zh-CN" sz="2000" b="0" i="0" dirty="0">
                <a:solidFill>
                  <a:srgbClr val="000000"/>
                </a:solidFill>
                <a:latin typeface="微软雅黑" pitchFamily="34" charset="0"/>
                <a:ea typeface="微软雅黑" pitchFamily="34" charset="-122"/>
                <a:cs typeface="微软雅黑" pitchFamily="34" charset="-120"/>
              </a:rPr>
              <a:t>，结合《政治与法治》知识，说明互联网法院成立的意义。</a:t>
            </a:r>
            <a:endParaRPr lang="en-US" altLang="zh-CN" sz="2000" dirty="0"/>
          </a:p>
        </p:txBody>
      </p:sp>
    </p:spTree>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O_5_AN.86_1#a4f9f8617?vop=1&amp;pid=afff0d8c6&amp;color=0,0,0&amp;vtp=1&amp;bt=1&amp;bbb=1&amp;hb=1"/>
          <p:cNvSpPr/>
          <p:nvPr/>
        </p:nvSpPr>
        <p:spPr>
          <a:xfrm>
            <a:off x="722376" y="972000"/>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①互联网法院的出现,降低了维权成本,有助于维护公民的合法权益</a:t>
            </a:r>
            <a:r>
              <a:rPr lang="en-US" altLang="zh-CN" sz="2000" b="1" i="0">
                <a:solidFill>
                  <a:srgbClr val="00B050"/>
                </a:solidFill>
                <a:latin typeface="微软雅黑" pitchFamily="34" charset="0"/>
                <a:ea typeface="微软雅黑" pitchFamily="34" charset="-122"/>
                <a:cs typeface="微软雅黑" pitchFamily="34" charset="-120"/>
              </a:rPr>
              <a:t>,提高公民的法律意识和</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维权意识</a:t>
            </a:r>
            <a:r>
              <a:rPr lang="en-US" altLang="zh-CN" sz="2000" b="1" i="0" dirty="0">
                <a:solidFill>
                  <a:srgbClr val="00B050"/>
                </a:solidFill>
                <a:latin typeface="微软雅黑" pitchFamily="34" charset="0"/>
                <a:ea typeface="微软雅黑" pitchFamily="34" charset="-122"/>
                <a:cs typeface="微软雅黑" pitchFamily="34" charset="-120"/>
              </a:rPr>
              <a:t>,带动全社会尊重法律，推进依法治国。</a:t>
            </a:r>
            <a:r>
              <a:rPr lang="en-US" altLang="zh-CN" sz="2000" b="1" i="0">
                <a:solidFill>
                  <a:srgbClr val="00B050"/>
                </a:solidFill>
                <a:latin typeface="微软雅黑" pitchFamily="34" charset="0"/>
                <a:ea typeface="微软雅黑" pitchFamily="34" charset="-122"/>
                <a:cs typeface="微软雅黑" pitchFamily="34" charset="-120"/>
              </a:rPr>
              <a:t>②全程在线的方式有利于保障案件当事人的知情</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权和监督权</a:t>
            </a:r>
            <a:r>
              <a:rPr lang="en-US" altLang="zh-CN" sz="2000" b="1" i="0" dirty="0">
                <a:solidFill>
                  <a:srgbClr val="00B050"/>
                </a:solidFill>
                <a:latin typeface="微软雅黑" pitchFamily="34" charset="0"/>
                <a:ea typeface="微软雅黑" pitchFamily="34" charset="-122"/>
                <a:cs typeface="微软雅黑" pitchFamily="34" charset="-120"/>
              </a:rPr>
              <a:t>,让司法权力在阳光下运行。③司法审判乘上“互联网+”的东风</a:t>
            </a:r>
            <a:r>
              <a:rPr lang="en-US" altLang="zh-CN" sz="2000" b="1" i="0">
                <a:solidFill>
                  <a:srgbClr val="00B050"/>
                </a:solidFill>
                <a:latin typeface="微软雅黑" pitchFamily="34" charset="0"/>
                <a:ea typeface="微软雅黑" pitchFamily="34" charset="-122"/>
                <a:cs typeface="微软雅黑" pitchFamily="34" charset="-120"/>
              </a:rPr>
              <a:t>,有利于完善审理机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制</a:t>
            </a:r>
            <a:r>
              <a:rPr lang="en-US" altLang="zh-CN" sz="2000" b="1" i="0" dirty="0">
                <a:solidFill>
                  <a:srgbClr val="00B050"/>
                </a:solidFill>
                <a:latin typeface="微软雅黑" pitchFamily="34" charset="0"/>
                <a:ea typeface="微软雅黑" pitchFamily="34" charset="-122"/>
                <a:cs typeface="微软雅黑" pitchFamily="34" charset="-120"/>
              </a:rPr>
              <a:t>,提高审判效率。④互联网法院的出现是司法领域的创新,有利于维护网络安全</a:t>
            </a:r>
            <a:r>
              <a:rPr lang="en-US" altLang="zh-CN" sz="2000" b="1" i="0">
                <a:solidFill>
                  <a:srgbClr val="00B050"/>
                </a:solidFill>
                <a:latin typeface="微软雅黑" pitchFamily="34" charset="0"/>
                <a:ea typeface="微软雅黑" pitchFamily="34" charset="-122"/>
                <a:cs typeface="微软雅黑" pitchFamily="34" charset="-120"/>
              </a:rPr>
              <a:t>,规范网民的网上</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行为</a:t>
            </a:r>
            <a:r>
              <a:rPr lang="en-US" altLang="zh-CN" sz="2000" b="1" i="0" dirty="0">
                <a:solidFill>
                  <a:srgbClr val="00B050"/>
                </a:solidFill>
                <a:latin typeface="微软雅黑" pitchFamily="34" charset="0"/>
                <a:ea typeface="微软雅黑" pitchFamily="34" charset="-122"/>
                <a:cs typeface="微软雅黑" pitchFamily="34" charset="-120"/>
              </a:rPr>
              <a:t>，促进互联网健康生态的形成。（每点3分，共12分）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O_5_AS.87_1#a4f9f8617?vop=1&amp;pid=afff0d8c6&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本题考查推进公正司法、司法体系建设。材料提及的关键信息有</a:t>
            </a:r>
            <a:r>
              <a:rPr lang="en-US" altLang="zh-CN" sz="2000" b="0" i="0">
                <a:solidFill>
                  <a:srgbClr val="000000"/>
                </a:solidFill>
                <a:latin typeface="微软雅黑" pitchFamily="34" charset="0"/>
                <a:ea typeface="微软雅黑" pitchFamily="34" charset="-122"/>
                <a:cs typeface="微软雅黑" pitchFamily="34" charset="-120"/>
              </a:rPr>
              <a:t>：降低了维权成本和司法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审判成本</a:t>
            </a:r>
            <a:r>
              <a:rPr lang="en-US" altLang="zh-CN" sz="2000" b="0" i="0" dirty="0">
                <a:solidFill>
                  <a:srgbClr val="000000"/>
                </a:solidFill>
                <a:latin typeface="微软雅黑" pitchFamily="34" charset="0"/>
                <a:ea typeface="微软雅黑" pitchFamily="34" charset="-122"/>
                <a:cs typeface="微软雅黑" pitchFamily="34" charset="-120"/>
              </a:rPr>
              <a:t>、提高审判效率、推进司法创新、维护网络安全、</a:t>
            </a:r>
            <a:r>
              <a:rPr lang="en-US" altLang="zh-CN" sz="2000" b="0" i="0">
                <a:solidFill>
                  <a:srgbClr val="000000"/>
                </a:solidFill>
                <a:latin typeface="微软雅黑" pitchFamily="34" charset="0"/>
                <a:ea typeface="微软雅黑" pitchFamily="34" charset="-122"/>
                <a:cs typeface="微软雅黑" pitchFamily="34" charset="-120"/>
              </a:rPr>
              <a:t>促进互联网和经济社会深度融合等。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可以从降低维权成本有利于公民维权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全程在线方式有利于保障案件当事人的知情权和监督权，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有利于提高审判效率</a:t>
            </a:r>
            <a:r>
              <a:rPr lang="en-US" altLang="zh-CN" sz="2000" b="0" i="0" dirty="0">
                <a:solidFill>
                  <a:srgbClr val="000000"/>
                </a:solidFill>
                <a:latin typeface="微软雅黑" pitchFamily="34" charset="0"/>
                <a:ea typeface="微软雅黑" pitchFamily="34" charset="-122"/>
                <a:cs typeface="微软雅黑" pitchFamily="34" charset="-120"/>
              </a:rPr>
              <a:t>，对互联网治理产生积极影响方面组织答案。</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C_4#0d4401e31.fixed?pid=4bb6bdfc0&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4</a:t>
            </a:r>
            <a:endParaRPr lang="en-US" altLang="zh-CN" sz="7200" dirty="0"/>
          </a:p>
        </p:txBody>
      </p:sp>
      <p:sp>
        <p:nvSpPr>
          <p:cNvPr id="3" name="C_4#0d4401e31.fixed?pid=4bb6bdfc0&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第四框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全民守法</a:t>
            </a:r>
            <a:endParaRPr lang="en-US" altLang="zh-CN" sz="4400" dirty="0"/>
          </a:p>
        </p:txBody>
      </p:sp>
      <p:pic>
        <p:nvPicPr>
          <p:cNvPr id="4" name="C_4#0d4401e31.fixed?pid=4bb6bdfc0&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0d4401e31.fixed?pid=4bb6bdfc0&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6_BD.88_1#5889e4843?pid=354fe7c5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[浙江丽水2025高一期末]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一言不合就“开盒”、意见不同就“人肉”、口角冲突就</a:t>
            </a:r>
            <a:r>
              <a:rPr lang="en-US" altLang="zh-CN" sz="2000" b="0" i="0">
                <a:solidFill>
                  <a:srgbClr val="000000"/>
                </a:solidFill>
                <a:latin typeface="微软雅黑" pitchFamily="34" charset="0"/>
                <a:ea typeface="微软雅黑" pitchFamily="34" charset="-122"/>
                <a:cs typeface="微软雅黑" pitchFamily="34" charset="-120"/>
              </a:rPr>
              <a:t>“挂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近年来，网络“人肉开盒”事件时有发生。下面漫画《打击“人肉开盒”</a:t>
            </a:r>
            <a:r>
              <a:rPr lang="en-US" altLang="zh-CN" sz="2000" b="0" i="0">
                <a:solidFill>
                  <a:srgbClr val="000000"/>
                </a:solidFill>
                <a:latin typeface="微软雅黑" pitchFamily="34" charset="0"/>
                <a:ea typeface="微软雅黑" pitchFamily="34" charset="-122"/>
                <a:cs typeface="微软雅黑" pitchFamily="34" charset="-120"/>
              </a:rPr>
              <a:t>行为》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作者：朱慧卿）</a:t>
            </a:r>
            <a:r>
              <a:rPr lang="en-US" altLang="zh-CN" sz="2000" b="0" i="0">
                <a:solidFill>
                  <a:srgbClr val="000000"/>
                </a:solidFill>
                <a:latin typeface="微软雅黑" pitchFamily="34" charset="0"/>
                <a:ea typeface="微软雅黑" pitchFamily="34" charset="-122"/>
                <a:cs typeface="微软雅黑" pitchFamily="34" charset="-120"/>
              </a:rPr>
              <a:t>启示我们(</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9_1#5889e4843.bracket?pid=354fe7c5f&amp;color=0,0,0&amp;vpa=27&amp;vtp=1"/>
          <p:cNvSpPr/>
          <p:nvPr/>
        </p:nvSpPr>
        <p:spPr>
          <a:xfrm>
            <a:off x="3970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pic>
        <p:nvPicPr>
          <p:cNvPr id="4" name="QC_6_BD.88_2#5889e4843?htil=2&amp;pid=354fe7c5f&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614659" y="2321375"/>
            <a:ext cx="3086215" cy="1792859"/>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88_3#5889e4843?htil=2&amp;pid=354fe7c5f&amp;color=0,0,0&amp;vtp=1&amp;bbb=1&amp;hs=1"/>
          <p:cNvSpPr/>
          <p:nvPr/>
        </p:nvSpPr>
        <p:spPr>
          <a:xfrm>
            <a:off x="722376" y="2334074"/>
            <a:ext cx="746150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①要先履行义务才能更好地行使权利</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将依法行使权利和履行义务相结合</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要增强法治意识，自觉尊法守法</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应通过各种手段，进行理性维权</a:t>
            </a:r>
            <a:endParaRPr lang="en-US" altLang="zh-CN" sz="2000" dirty="0"/>
          </a:p>
        </p:txBody>
      </p:sp>
      <p:sp>
        <p:nvSpPr>
          <p:cNvPr id="6" name="QC_6_BD.88_4#5889e4843.choices?pid=354fe7c5f&amp;color=0,0,0&amp;vtp=1&amp;bbb=1&amp;hs=1"/>
          <p:cNvSpPr/>
          <p:nvPr/>
        </p:nvSpPr>
        <p:spPr>
          <a:xfrm>
            <a:off x="722376" y="416084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AS.6_2#21c4fb8d1?vop=1&amp;pid=f861ee104&amp;color=0,0,0&amp;mp=1&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科学立法、民主立法、依法立法的关系</a:t>
            </a:r>
            <a:endParaRPr lang="en-US" altLang="zh-CN" sz="2000" dirty="0"/>
          </a:p>
        </p:txBody>
      </p:sp>
      <p:graphicFrame>
        <p:nvGraphicFramePr>
          <p:cNvPr id="9" name="QC_6_AS.6_3#21c4fb8d1?colgroup=5,11,11,11&amp;vop=1&amp;pid=f861ee104&amp;color=0,0,0&amp;mp=1&amp;vtp=1&amp;bbb=1&amp;hb=1"/>
          <p:cNvGraphicFramePr>
            <a:graphicFrameLocks noGrp="1"/>
          </p:cNvGraphicFramePr>
          <p:nvPr>
            <p:extLst>
              <p:ext uri="{D42A27DB-BD31-4B8C-83A1-F6EECF244321}">
                <p14:modId xmlns:p14="http://schemas.microsoft.com/office/powerpoint/2010/main" val="1502731600"/>
              </p:ext>
            </p:extLst>
          </p:nvPr>
        </p:nvGraphicFramePr>
        <p:xfrm>
          <a:off x="722376" y="1513528"/>
          <a:ext cx="10689336" cy="2492629"/>
        </p:xfrm>
        <a:graphic>
          <a:graphicData uri="http://schemas.openxmlformats.org/drawingml/2006/table">
            <a:tbl>
              <a:tblPr/>
              <a:tblGrid>
                <a:gridCol w="475488">
                  <a:extLst>
                    <a:ext uri="{9D8B030D-6E8A-4147-A177-3AD203B41FA5}">
                      <a16:colId xmlns:a16="http://schemas.microsoft.com/office/drawing/2014/main" val="20000"/>
                    </a:ext>
                  </a:extLst>
                </a:gridCol>
                <a:gridCol w="1197864">
                  <a:extLst>
                    <a:ext uri="{9D8B030D-6E8A-4147-A177-3AD203B41FA5}">
                      <a16:colId xmlns:a16="http://schemas.microsoft.com/office/drawing/2014/main" val="20001"/>
                    </a:ext>
                  </a:extLst>
                </a:gridCol>
                <a:gridCol w="2999232">
                  <a:extLst>
                    <a:ext uri="{9D8B030D-6E8A-4147-A177-3AD203B41FA5}">
                      <a16:colId xmlns:a16="http://schemas.microsoft.com/office/drawing/2014/main" val="20002"/>
                    </a:ext>
                  </a:extLst>
                </a:gridCol>
                <a:gridCol w="3008376">
                  <a:extLst>
                    <a:ext uri="{9D8B030D-6E8A-4147-A177-3AD203B41FA5}">
                      <a16:colId xmlns:a16="http://schemas.microsoft.com/office/drawing/2014/main" val="20003"/>
                    </a:ext>
                  </a:extLst>
                </a:gridCol>
                <a:gridCol w="3008376">
                  <a:extLst>
                    <a:ext uri="{9D8B030D-6E8A-4147-A177-3AD203B41FA5}">
                      <a16:colId xmlns:a16="http://schemas.microsoft.com/office/drawing/2014/main" val="20004"/>
                    </a:ext>
                  </a:extLst>
                </a:gridCol>
              </a:tblGrid>
              <a:tr h="421132">
                <a:tc gridSpan="2">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科学立法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民主立法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依法立法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rowSpan="2">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区</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保证法律法规质量的重要</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前提和基础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保证法律法规质量的基本</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途径和关键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保证法律法规质量的根本</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要求和底线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vMerge="1">
                  <a:txBody>
                    <a:bodyPr/>
                    <a:lstStyle/>
                    <a:p>
                      <a:endParaRPr lang="zh-CN"/>
                    </a:p>
                  </a:txBody>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关键词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规律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实际</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实践</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国情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人民建议</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意见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民意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依据《</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22579">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联</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4">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三者统一于以宪法为核心的中国特色社会主义法律体系</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是中国特色社会主义法治建设具</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体实践的重要组成部分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6_AS.90_1#5889e4843?vop=1&amp;pid=354fe7c5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本题考查全民守法的内涵。权利和义务是相对应而存在的</a:t>
            </a:r>
            <a:r>
              <a:rPr lang="en-US" altLang="zh-CN" sz="2000" b="0" i="0">
                <a:solidFill>
                  <a:srgbClr val="000000"/>
                </a:solidFill>
                <a:latin typeface="微软雅黑" pitchFamily="34" charset="0"/>
                <a:ea typeface="微软雅黑" pitchFamily="34" charset="-122"/>
                <a:cs typeface="微软雅黑" pitchFamily="34" charset="-120"/>
              </a:rPr>
              <a:t>，公民在行使权利的同时要履行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相应的义务</a:t>
            </a:r>
            <a:r>
              <a:rPr lang="en-US" altLang="zh-CN" sz="2000" b="0" i="0" dirty="0">
                <a:solidFill>
                  <a:srgbClr val="000000"/>
                </a:solidFill>
                <a:latin typeface="微软雅黑" pitchFamily="34" charset="0"/>
                <a:ea typeface="微软雅黑" pitchFamily="34" charset="-122"/>
                <a:cs typeface="微软雅黑" pitchFamily="34" charset="-120"/>
              </a:rPr>
              <a:t>。公民“人肉开盒”行为，违反了法律规定的义务，割裂了权利和义务的关系</a:t>
            </a:r>
            <a:r>
              <a:rPr lang="en-US" altLang="zh-CN" sz="2000" b="0" i="0">
                <a:solidFill>
                  <a:srgbClr val="000000"/>
                </a:solidFill>
                <a:latin typeface="微软雅黑" pitchFamily="34" charset="0"/>
                <a:ea typeface="微软雅黑" pitchFamily="34" charset="-122"/>
                <a:cs typeface="微软雅黑" pitchFamily="34" charset="-120"/>
              </a:rPr>
              <a:t>，启示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我们将依法行使权利和履行义务相结合</a:t>
            </a:r>
            <a:r>
              <a:rPr lang="en-US" altLang="zh-CN" sz="2000" b="0" i="0" dirty="0">
                <a:solidFill>
                  <a:srgbClr val="000000"/>
                </a:solidFill>
                <a:latin typeface="微软雅黑" pitchFamily="34" charset="0"/>
                <a:ea typeface="微软雅黑" pitchFamily="34" charset="-122"/>
                <a:cs typeface="微软雅黑" pitchFamily="34" charset="-120"/>
              </a:rPr>
              <a:t>，②正确。一言不合就“开盒”、意见不同就“</a:t>
            </a:r>
            <a:r>
              <a:rPr lang="en-US" altLang="zh-CN" sz="2000" b="0" i="0">
                <a:solidFill>
                  <a:srgbClr val="000000"/>
                </a:solidFill>
                <a:latin typeface="微软雅黑" pitchFamily="34" charset="0"/>
                <a:ea typeface="微软雅黑" pitchFamily="34" charset="-122"/>
                <a:cs typeface="微软雅黑" pitchFamily="34" charset="-120"/>
              </a:rPr>
              <a:t>人肉”、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口角冲突就</a:t>
            </a:r>
            <a:r>
              <a:rPr lang="en-US" altLang="zh-CN" sz="2000" b="0" i="0" dirty="0">
                <a:solidFill>
                  <a:srgbClr val="000000"/>
                </a:solidFill>
                <a:latin typeface="微软雅黑" pitchFamily="34" charset="0"/>
                <a:ea typeface="微软雅黑" pitchFamily="34" charset="-122"/>
                <a:cs typeface="微软雅黑" pitchFamily="34" charset="-120"/>
              </a:rPr>
              <a:t>“挂你”</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这些行为侵犯了公民的个人隐私权。这启示我们要增强法治意识</a:t>
            </a:r>
            <a:r>
              <a:rPr lang="en-US" altLang="zh-CN" sz="2000" b="0" i="0">
                <a:solidFill>
                  <a:srgbClr val="000000"/>
                </a:solidFill>
                <a:latin typeface="微软雅黑" pitchFamily="34" charset="0"/>
                <a:ea typeface="微软雅黑" pitchFamily="34" charset="-122"/>
                <a:cs typeface="微软雅黑" pitchFamily="34" charset="-120"/>
              </a:rPr>
              <a:t>，自觉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尊法守法</a:t>
            </a:r>
            <a:r>
              <a:rPr lang="en-US" altLang="zh-CN" sz="2000" b="0" i="0" dirty="0">
                <a:solidFill>
                  <a:srgbClr val="000000"/>
                </a:solidFill>
                <a:latin typeface="微软雅黑" pitchFamily="34" charset="0"/>
                <a:ea typeface="微软雅黑" pitchFamily="34" charset="-122"/>
                <a:cs typeface="微软雅黑" pitchFamily="34" charset="-120"/>
              </a:rPr>
              <a:t>，③正确。履行义务和行使权利没有先后之分，①排除。“通过各种手段</a:t>
            </a:r>
            <a:r>
              <a:rPr lang="en-US" altLang="zh-CN" sz="2000" b="0" i="0">
                <a:solidFill>
                  <a:srgbClr val="000000"/>
                </a:solidFill>
                <a:latin typeface="微软雅黑" pitchFamily="34" charset="0"/>
                <a:ea typeface="微软雅黑" pitchFamily="34" charset="-122"/>
                <a:cs typeface="微软雅黑" pitchFamily="34" charset="-120"/>
              </a:rPr>
              <a:t>，进行理性维</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权</a:t>
            </a:r>
            <a:r>
              <a:rPr lang="en-US" altLang="zh-CN" sz="2000" b="0" i="0" dirty="0">
                <a:solidFill>
                  <a:srgbClr val="000000"/>
                </a:solidFill>
                <a:latin typeface="微软雅黑" pitchFamily="34" charset="0"/>
                <a:ea typeface="微软雅黑" pitchFamily="34" charset="-122"/>
                <a:cs typeface="微软雅黑" pitchFamily="34" charset="-120"/>
              </a:rPr>
              <a:t>”在材料中没有体现，④排除。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6_BD.91_1#dac4b9972?pid=354fe7c5f&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[山东菏泽2025高一月考·改编]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卢梭说：“一切法律中最重要的法律，</a:t>
            </a:r>
            <a:r>
              <a:rPr lang="en-US" altLang="zh-CN" sz="2000" b="0" i="0">
                <a:solidFill>
                  <a:srgbClr val="000000"/>
                </a:solidFill>
                <a:latin typeface="微软雅黑" pitchFamily="34" charset="0"/>
                <a:ea typeface="微软雅黑" pitchFamily="34" charset="-122"/>
                <a:cs typeface="微软雅黑" pitchFamily="34" charset="-120"/>
              </a:rPr>
              <a:t>既不是刻在大理石上，</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也不是刻在铜表上</a:t>
            </a:r>
            <a:r>
              <a:rPr lang="en-US" altLang="zh-CN" sz="2000" b="0" i="0" dirty="0">
                <a:solidFill>
                  <a:srgbClr val="000000"/>
                </a:solidFill>
                <a:latin typeface="微软雅黑" pitchFamily="34" charset="0"/>
                <a:ea typeface="微软雅黑" pitchFamily="34" charset="-122"/>
                <a:cs typeface="微软雅黑" pitchFamily="34" charset="-120"/>
              </a:rPr>
              <a:t>，而是铭刻在公民的内心里。”</a:t>
            </a:r>
            <a:r>
              <a:rPr lang="en-US" altLang="zh-CN" sz="2000" b="0" i="0">
                <a:solidFill>
                  <a:srgbClr val="000000"/>
                </a:solidFill>
                <a:latin typeface="微软雅黑" pitchFamily="34" charset="0"/>
                <a:ea typeface="微软雅黑" pitchFamily="34" charset="-122"/>
                <a:cs typeface="微软雅黑" pitchFamily="34" charset="-120"/>
              </a:rPr>
              <a:t>这句话启示我们(</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92_1#dac4b9972.bracket?pid=354fe7c5f&amp;color=0,0,0&amp;vpa=28&amp;vtp=1"/>
          <p:cNvSpPr/>
          <p:nvPr/>
        </p:nvSpPr>
        <p:spPr>
          <a:xfrm>
            <a:off x="8288401" y="14101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91_2#dac4b9972?pid=354fe7c5f&amp;color=0,0,0&amp;vtp=1&amp;bbb=1"/>
          <p:cNvSpPr/>
          <p:nvPr/>
        </p:nvSpPr>
        <p:spPr>
          <a:xfrm>
            <a:off x="722376" y="18768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①法律的权威源自人民内心的拥护和信仰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法律主要依靠人们内心的信仰保证实施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要通过法治方式表达自身合法的诉求和愿望</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要尊崇法律、信赖法律、遵守法律和捍卫法律</a:t>
            </a:r>
            <a:endParaRPr lang="en-US" altLang="zh-CN" sz="2000" dirty="0"/>
          </a:p>
        </p:txBody>
      </p:sp>
      <p:sp>
        <p:nvSpPr>
          <p:cNvPr id="5" name="QC_6_BD.91_3#dac4b9972.choices?pid=354fe7c5f&amp;color=0,0,0&amp;vtp=1&amp;bbb=1"/>
          <p:cNvSpPr/>
          <p:nvPr/>
        </p:nvSpPr>
        <p:spPr>
          <a:xfrm>
            <a:off x="722376" y="37127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6_AS.93_1#dac4b9972?vop=1&amp;pid=354fe7c5f&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本题考查全民守法的内涵。材料中卢梭强调法律要铭刻在公民的内心里</a:t>
            </a:r>
            <a:r>
              <a:rPr lang="en-US" altLang="zh-CN" sz="2000" b="0" i="0">
                <a:solidFill>
                  <a:srgbClr val="000000"/>
                </a:solidFill>
                <a:latin typeface="微软雅黑" pitchFamily="34" charset="0"/>
                <a:ea typeface="微软雅黑" pitchFamily="34" charset="-122"/>
                <a:cs typeface="微软雅黑" pitchFamily="34" charset="-120"/>
              </a:rPr>
              <a:t>，是指让公民从内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心拥护和信仰法律</a:t>
            </a:r>
            <a:r>
              <a:rPr lang="en-US" altLang="zh-CN" sz="2000" b="0" i="0" dirty="0">
                <a:solidFill>
                  <a:srgbClr val="000000"/>
                </a:solidFill>
                <a:latin typeface="微软雅黑" pitchFamily="34" charset="0"/>
                <a:ea typeface="微软雅黑" pitchFamily="34" charset="-122"/>
                <a:cs typeface="微软雅黑" pitchFamily="34" charset="-120"/>
              </a:rPr>
              <a:t>，自觉尊崇法律、信赖法律、遵守法律和捍卫法律，</a:t>
            </a:r>
            <a:r>
              <a:rPr lang="en-US" altLang="zh-CN" sz="2000" b="0" i="0">
                <a:solidFill>
                  <a:srgbClr val="000000"/>
                </a:solidFill>
                <a:latin typeface="微软雅黑" pitchFamily="34" charset="0"/>
                <a:ea typeface="微软雅黑" pitchFamily="34" charset="-122"/>
                <a:cs typeface="微软雅黑" pitchFamily="34" charset="-120"/>
              </a:rPr>
              <a:t>运用法律规范自己的行为，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①④</a:t>
            </a:r>
            <a:r>
              <a:rPr lang="en-US" altLang="zh-CN" sz="2000" b="0" i="0" dirty="0">
                <a:solidFill>
                  <a:srgbClr val="000000"/>
                </a:solidFill>
                <a:latin typeface="微软雅黑" pitchFamily="34" charset="0"/>
                <a:ea typeface="微软雅黑" pitchFamily="34" charset="-122"/>
                <a:cs typeface="微软雅黑" pitchFamily="34" charset="-120"/>
              </a:rPr>
              <a:t>正确。法律主要依靠国家强制力保证实施，②错误。</a:t>
            </a:r>
            <a:r>
              <a:rPr lang="en-US" altLang="zh-CN" sz="2000" b="0" i="0">
                <a:solidFill>
                  <a:srgbClr val="000000"/>
                </a:solidFill>
                <a:latin typeface="微软雅黑" pitchFamily="34" charset="0"/>
                <a:ea typeface="微软雅黑" pitchFamily="34" charset="-122"/>
                <a:cs typeface="微软雅黑" pitchFamily="34" charset="-120"/>
              </a:rPr>
              <a:t>材料强调公民对法律的普遍尊重和信仰，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而不是通过法治方式表达自身合法的诉求和愿望</a:t>
            </a:r>
            <a:r>
              <a:rPr lang="en-US" altLang="zh-CN" sz="2000" b="0" i="0" dirty="0">
                <a:solidFill>
                  <a:srgbClr val="000000"/>
                </a:solidFill>
                <a:latin typeface="微软雅黑" pitchFamily="34" charset="0"/>
                <a:ea typeface="微软雅黑" pitchFamily="34" charset="-122"/>
                <a:cs typeface="微软雅黑" pitchFamily="34" charset="-120"/>
              </a:rPr>
              <a:t>，③与题意不符。</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C_6_BD.94_1#2e3f730c8?pid=70620cbb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[福建厦门2025高一期末]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同安顶村村是“全国民主法治示范村”。为持续加强法治建设</a:t>
            </a:r>
            <a:r>
              <a:rPr lang="en-US" altLang="zh-CN" sz="2000" b="0" i="0">
                <a:solidFill>
                  <a:srgbClr val="000000"/>
                </a:solidFill>
                <a:latin typeface="微软雅黑" pitchFamily="34" charset="0"/>
                <a:ea typeface="微软雅黑" pitchFamily="34" charset="-122"/>
                <a:cs typeface="微软雅黑" pitchFamily="34" charset="-120"/>
              </a:rPr>
              <a:t>，顶村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村推行村法律顾问定时定期坐班制</a:t>
            </a:r>
            <a:r>
              <a:rPr lang="en-US" altLang="zh-CN" sz="2000" b="0" i="0" dirty="0">
                <a:solidFill>
                  <a:srgbClr val="000000"/>
                </a:solidFill>
                <a:latin typeface="微软雅黑" pitchFamily="34" charset="0"/>
                <a:ea typeface="微软雅黑" pitchFamily="34" charset="-122"/>
                <a:cs typeface="微软雅黑" pitchFamily="34" charset="-120"/>
              </a:rPr>
              <a:t>，收集村民法律问题和矛盾纠纷，分析研判，对症下药</a:t>
            </a:r>
            <a:r>
              <a:rPr lang="en-US" altLang="zh-CN" sz="2000" b="0" i="0">
                <a:solidFill>
                  <a:srgbClr val="000000"/>
                </a:solidFill>
                <a:latin typeface="微软雅黑" pitchFamily="34" charset="0"/>
                <a:ea typeface="微软雅黑" pitchFamily="34" charset="-122"/>
                <a:cs typeface="微软雅黑" pitchFamily="34" charset="-120"/>
              </a:rPr>
              <a:t>，联合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镇</a:t>
            </a:r>
            <a:r>
              <a:rPr lang="en-US" altLang="zh-CN" sz="2000" b="0" i="0" dirty="0">
                <a:solidFill>
                  <a:srgbClr val="000000"/>
                </a:solidFill>
                <a:latin typeface="微软雅黑" pitchFamily="34" charset="0"/>
                <a:ea typeface="微软雅黑" pitchFamily="34" charset="-122"/>
                <a:cs typeface="微软雅黑" pitchFamily="34" charset="-120"/>
              </a:rPr>
              <a:t>、村两级调委会就地化解，同时设立“法治讲坛”“法治图书角</a:t>
            </a:r>
            <a:r>
              <a:rPr lang="en-US" altLang="zh-CN" sz="2000" b="0" i="0">
                <a:solidFill>
                  <a:srgbClr val="000000"/>
                </a:solidFill>
                <a:latin typeface="微软雅黑" pitchFamily="34" charset="0"/>
                <a:ea typeface="微软雅黑" pitchFamily="34" charset="-122"/>
                <a:cs typeface="微软雅黑" pitchFamily="34" charset="-120"/>
              </a:rPr>
              <a:t>”，常态化开展法律法规宣传</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教育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顶村村的做法意在(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95_1#2e3f730c8.bracket?pid=70620cbb3&amp;color=0,0,0&amp;vpa=29&amp;vtp=1"/>
          <p:cNvSpPr/>
          <p:nvPr/>
        </p:nvSpPr>
        <p:spPr>
          <a:xfrm>
            <a:off x="3716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94_2#2e3f730c8?pid=70620cbb3&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①提高村民法律素养，引导村民尊法学法守法用法</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强化法律的教化作用，为乡村建设提供法治保障</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健全社会矛盾纠纷化解机制，维护社会和谐稳定</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确保村民遇到的法律问题能得到及时有效的解决</a:t>
            </a:r>
            <a:endParaRPr lang="en-US" altLang="zh-CN" sz="2000" dirty="0"/>
          </a:p>
        </p:txBody>
      </p:sp>
      <p:sp>
        <p:nvSpPr>
          <p:cNvPr id="5" name="QC_6_BD.94_3#2e3f730c8.choices?pid=70620cbb3&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C_6_AS.96_1#2e3f730c8?vop=1&amp;pid=70620cbb3&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本题考查推进全民守法。顶村村设立“法治讲坛”“法治图书角</a:t>
            </a:r>
            <a:r>
              <a:rPr lang="en-US" altLang="zh-CN" sz="2000" b="0" i="0">
                <a:solidFill>
                  <a:srgbClr val="000000"/>
                </a:solidFill>
                <a:latin typeface="微软雅黑" pitchFamily="34" charset="0"/>
                <a:ea typeface="微软雅黑" pitchFamily="34" charset="-122"/>
                <a:cs typeface="微软雅黑" pitchFamily="34" charset="-120"/>
              </a:rPr>
              <a:t>”，常态化开展法律法规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宣传教育</a:t>
            </a:r>
            <a:r>
              <a:rPr lang="en-US" altLang="zh-CN" sz="2000" b="0" i="0" dirty="0">
                <a:solidFill>
                  <a:srgbClr val="000000"/>
                </a:solidFill>
                <a:latin typeface="微软雅黑" pitchFamily="34" charset="0"/>
                <a:ea typeface="微软雅黑" pitchFamily="34" charset="-122"/>
                <a:cs typeface="微软雅黑" pitchFamily="34" charset="-120"/>
              </a:rPr>
              <a:t>，这一举措能够让村民接触到更多的法律知识。通过这种方式</a:t>
            </a:r>
            <a:r>
              <a:rPr lang="en-US" altLang="zh-CN" sz="2000" b="0" i="0">
                <a:solidFill>
                  <a:srgbClr val="000000"/>
                </a:solidFill>
                <a:latin typeface="微软雅黑" pitchFamily="34" charset="0"/>
                <a:ea typeface="微软雅黑" pitchFamily="34" charset="-122"/>
                <a:cs typeface="微软雅黑" pitchFamily="34" charset="-120"/>
              </a:rPr>
              <a:t>，村民可以增强对法律的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认识</a:t>
            </a:r>
            <a:r>
              <a:rPr lang="en-US" altLang="zh-CN" sz="2000" b="0" i="0" dirty="0">
                <a:solidFill>
                  <a:srgbClr val="000000"/>
                </a:solidFill>
                <a:latin typeface="微软雅黑" pitchFamily="34" charset="0"/>
                <a:ea typeface="微软雅黑" pitchFamily="34" charset="-122"/>
                <a:cs typeface="微软雅黑" pitchFamily="34" charset="-120"/>
              </a:rPr>
              <a:t>，从而提高自身法律素养，进而引导村民在日常生活中尊法学法守法用法，①正确</a:t>
            </a:r>
            <a:r>
              <a:rPr lang="en-US" altLang="zh-CN" sz="2000" b="0" i="0">
                <a:solidFill>
                  <a:srgbClr val="000000"/>
                </a:solidFill>
                <a:latin typeface="微软雅黑" pitchFamily="34" charset="0"/>
                <a:ea typeface="微软雅黑" pitchFamily="34" charset="-122"/>
                <a:cs typeface="微软雅黑" pitchFamily="34" charset="-120"/>
              </a:rPr>
              <a:t>。顶村村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推行村法律顾问定时定期坐班制</a:t>
            </a:r>
            <a:r>
              <a:rPr lang="en-US" altLang="zh-CN" sz="2000" b="0" i="0" dirty="0">
                <a:solidFill>
                  <a:srgbClr val="000000"/>
                </a:solidFill>
                <a:latin typeface="微软雅黑" pitchFamily="34" charset="0"/>
                <a:ea typeface="微软雅黑" pitchFamily="34" charset="-122"/>
                <a:cs typeface="微软雅黑" pitchFamily="34" charset="-120"/>
              </a:rPr>
              <a:t>，收集村民法律问题和矛盾纠纷，联合镇</a:t>
            </a:r>
            <a:r>
              <a:rPr lang="en-US" altLang="zh-CN" sz="2000" b="0" i="0">
                <a:solidFill>
                  <a:srgbClr val="000000"/>
                </a:solidFill>
                <a:latin typeface="微软雅黑" pitchFamily="34" charset="0"/>
                <a:ea typeface="微软雅黑" pitchFamily="34" charset="-122"/>
                <a:cs typeface="微软雅黑" pitchFamily="34" charset="-120"/>
              </a:rPr>
              <a:t>、村两级调委会就地化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解</a:t>
            </a:r>
            <a:r>
              <a:rPr lang="en-US" altLang="zh-CN" sz="2000" b="0" i="0" dirty="0">
                <a:solidFill>
                  <a:srgbClr val="000000"/>
                </a:solidFill>
                <a:latin typeface="微软雅黑" pitchFamily="34" charset="0"/>
                <a:ea typeface="微软雅黑" pitchFamily="34" charset="-122"/>
                <a:cs typeface="微软雅黑" pitchFamily="34" charset="-120"/>
              </a:rPr>
              <a:t>。这一系列操作构建了较为完善的社会矛盾纠纷化解机制，</a:t>
            </a:r>
            <a:r>
              <a:rPr lang="en-US" altLang="zh-CN" sz="2000" b="0" i="0">
                <a:solidFill>
                  <a:srgbClr val="000000"/>
                </a:solidFill>
                <a:latin typeface="微软雅黑" pitchFamily="34" charset="0"/>
                <a:ea typeface="微软雅黑" pitchFamily="34" charset="-122"/>
                <a:cs typeface="微软雅黑" pitchFamily="34" charset="-120"/>
              </a:rPr>
              <a:t>通过及时处理村民之间的矛盾纠纷，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能够维护乡村社会的和谐稳定</a:t>
            </a:r>
            <a:r>
              <a:rPr lang="en-US" altLang="zh-CN" sz="2000" b="0" i="0" dirty="0">
                <a:solidFill>
                  <a:srgbClr val="000000"/>
                </a:solidFill>
                <a:latin typeface="微软雅黑" pitchFamily="34" charset="0"/>
                <a:ea typeface="微软雅黑" pitchFamily="34" charset="-122"/>
                <a:cs typeface="微软雅黑" pitchFamily="34" charset="-120"/>
              </a:rPr>
              <a:t>，③正确。应是法律的规范作用，道德的教化作用，②排除</a:t>
            </a:r>
            <a:r>
              <a:rPr lang="en-US" altLang="zh-CN" sz="2000" b="0" i="0">
                <a:solidFill>
                  <a:srgbClr val="000000"/>
                </a:solidFill>
                <a:latin typeface="微软雅黑" pitchFamily="34" charset="0"/>
                <a:ea typeface="微软雅黑" pitchFamily="34" charset="-122"/>
                <a:cs typeface="微软雅黑" pitchFamily="34" charset="-120"/>
              </a:rPr>
              <a:t>。顶村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村的做法确实有助于解决村民的法律问题和化解矛盾纠纷</a:t>
            </a:r>
            <a:r>
              <a:rPr lang="en-US" altLang="zh-CN" sz="2000" b="0" i="0" dirty="0">
                <a:solidFill>
                  <a:srgbClr val="000000"/>
                </a:solidFill>
                <a:latin typeface="微软雅黑" pitchFamily="34" charset="0"/>
                <a:ea typeface="微软雅黑" pitchFamily="34" charset="-122"/>
                <a:cs typeface="微软雅黑" pitchFamily="34" charset="-120"/>
              </a:rPr>
              <a:t>，但“确保”一词过于绝对，④排除。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C_6_BD.97_1#08ceaf7de?pid=70620cbb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[河南新乡2025高二期末]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2025年3月，教育部办公厅发布关于举办第十届全国学生</a:t>
            </a:r>
            <a:r>
              <a:rPr lang="en-US" altLang="zh-CN" sz="2000" b="0" i="0">
                <a:solidFill>
                  <a:srgbClr val="000000"/>
                </a:solidFill>
                <a:latin typeface="微软雅黑" pitchFamily="34" charset="0"/>
                <a:ea typeface="微软雅黑" pitchFamily="34" charset="-122"/>
                <a:cs typeface="微软雅黑" pitchFamily="34" charset="-120"/>
              </a:rPr>
              <a:t>“学宪法讲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宪法</a:t>
            </a:r>
            <a:r>
              <a:rPr lang="en-US" altLang="zh-CN" sz="2000" b="0" i="0" dirty="0">
                <a:solidFill>
                  <a:srgbClr val="000000"/>
                </a:solidFill>
                <a:latin typeface="微软雅黑" pitchFamily="34" charset="0"/>
                <a:ea typeface="微软雅黑" pitchFamily="34" charset="-122"/>
                <a:cs typeface="微软雅黑" pitchFamily="34" charset="-120"/>
              </a:rPr>
              <a:t>”活动的通知。通知要求，各地各校要结合学生身心发展规律、认知特点和实践需要</a:t>
            </a:r>
            <a:r>
              <a:rPr lang="en-US" altLang="zh-CN" sz="2000" b="0" i="0">
                <a:solidFill>
                  <a:srgbClr val="000000"/>
                </a:solidFill>
                <a:latin typeface="微软雅黑" pitchFamily="34" charset="0"/>
                <a:ea typeface="微软雅黑" pitchFamily="34" charset="-122"/>
                <a:cs typeface="微软雅黑" pitchFamily="34" charset="-120"/>
              </a:rPr>
              <a:t>，采取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更多学生喜闻乐见的教育方式</a:t>
            </a:r>
            <a:r>
              <a:rPr lang="en-US" altLang="zh-CN" sz="2000" b="0" i="0" dirty="0">
                <a:solidFill>
                  <a:srgbClr val="000000"/>
                </a:solidFill>
                <a:latin typeface="微软雅黑" pitchFamily="34" charset="0"/>
                <a:ea typeface="微软雅黑" pitchFamily="34" charset="-122"/>
                <a:cs typeface="微软雅黑" pitchFamily="34" charset="-120"/>
              </a:rPr>
              <a:t>，增强法治教育针对性和实效性。活动内容包括“法治青年说</a:t>
            </a:r>
            <a:r>
              <a:rPr lang="en-US" altLang="zh-CN" sz="2000" b="0" i="0">
                <a:solidFill>
                  <a:srgbClr val="000000"/>
                </a:solidFill>
                <a:latin typeface="微软雅黑" pitchFamily="34" charset="0"/>
                <a:ea typeface="微软雅黑" pitchFamily="34" charset="-122"/>
                <a:cs typeface="微软雅黑" pitchFamily="34" charset="-120"/>
              </a:rPr>
              <a:t>”活</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动</a:t>
            </a:r>
            <a:r>
              <a:rPr lang="en-US" altLang="zh-CN" sz="2000" b="0" i="0" dirty="0">
                <a:solidFill>
                  <a:srgbClr val="000000"/>
                </a:solidFill>
                <a:latin typeface="微软雅黑" pitchFamily="34" charset="0"/>
                <a:ea typeface="微软雅黑" pitchFamily="34" charset="-122"/>
                <a:cs typeface="微软雅黑" pitchFamily="34" charset="-120"/>
              </a:rPr>
              <a:t>、“宪法卫士”行动计划、法治宣传教育周活动等。</a:t>
            </a:r>
            <a:r>
              <a:rPr lang="en-US" altLang="zh-CN" sz="2000" b="0" i="0">
                <a:solidFill>
                  <a:srgbClr val="000000"/>
                </a:solidFill>
                <a:latin typeface="微软雅黑" pitchFamily="34" charset="0"/>
                <a:ea typeface="微软雅黑" pitchFamily="34" charset="-122"/>
                <a:cs typeface="微软雅黑" pitchFamily="34" charset="-120"/>
              </a:rPr>
              <a:t>上述要求旨在(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98_1#08ceaf7de.bracket?pid=70620cbb3&amp;color=0,0,0&amp;vpa=30&amp;vtp=1"/>
          <p:cNvSpPr/>
          <p:nvPr/>
        </p:nvSpPr>
        <p:spPr>
          <a:xfrm>
            <a:off x="8542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97_2#08ceaf7de?pid=70620cbb3&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提升法治教育的吸引力，增强法治育人效果</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②推动宪法知识的普及，提高宪法的法律地位</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促进法治与德治更好结合，让学生尊重宪法</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④营造良好法治文化环境，涵养学生宪法精神</a:t>
            </a:r>
            <a:endParaRPr lang="en-US" altLang="zh-CN" sz="2000" dirty="0"/>
          </a:p>
        </p:txBody>
      </p:sp>
      <p:sp>
        <p:nvSpPr>
          <p:cNvPr id="5" name="QC_6_BD.97_3#08ceaf7de.choices?pid=70620cbb3&amp;color=0,0,0&amp;vtp=1&amp;bbb=1"/>
          <p:cNvSpPr/>
          <p:nvPr/>
        </p:nvSpPr>
        <p:spPr>
          <a:xfrm>
            <a:off x="719328" y="4633273"/>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6_AS.99_1#08ceaf7de?vop=1&amp;pid=70620cbb3&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本题考查全民守法。教育部办公厅要求各地各校结合学生身心发展规律</a:t>
            </a:r>
            <a:r>
              <a:rPr lang="en-US" altLang="zh-CN" sz="2000" b="0" i="0">
                <a:solidFill>
                  <a:srgbClr val="000000"/>
                </a:solidFill>
                <a:latin typeface="微软雅黑" pitchFamily="34" charset="0"/>
                <a:ea typeface="微软雅黑" pitchFamily="34" charset="-122"/>
                <a:cs typeface="微软雅黑" pitchFamily="34" charset="-120"/>
              </a:rPr>
              <a:t>、认知特点和实践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需要</a:t>
            </a:r>
            <a:r>
              <a:rPr lang="en-US" altLang="zh-CN" sz="2000" b="0" i="0" dirty="0">
                <a:solidFill>
                  <a:srgbClr val="000000"/>
                </a:solidFill>
                <a:latin typeface="微软雅黑" pitchFamily="34" charset="0"/>
                <a:ea typeface="微软雅黑" pitchFamily="34" charset="-122"/>
                <a:cs typeface="微软雅黑" pitchFamily="34" charset="-120"/>
              </a:rPr>
              <a:t>，采取更多学生喜闻乐见的教育方式开展“学宪法讲宪法”活动</a:t>
            </a:r>
            <a:r>
              <a:rPr lang="en-US" altLang="zh-CN" sz="2000" b="0" i="0">
                <a:solidFill>
                  <a:srgbClr val="000000"/>
                </a:solidFill>
                <a:latin typeface="微软雅黑" pitchFamily="34" charset="0"/>
                <a:ea typeface="微软雅黑" pitchFamily="34" charset="-122"/>
                <a:cs typeface="微软雅黑" pitchFamily="34" charset="-120"/>
              </a:rPr>
              <a:t>，这些教育方式符合学生的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兴趣和认知特点</a:t>
            </a:r>
            <a:r>
              <a:rPr lang="en-US" altLang="zh-CN" sz="2000" b="0" i="0" dirty="0">
                <a:solidFill>
                  <a:srgbClr val="000000"/>
                </a:solidFill>
                <a:latin typeface="微软雅黑" pitchFamily="34" charset="0"/>
                <a:ea typeface="微软雅黑" pitchFamily="34" charset="-122"/>
                <a:cs typeface="微软雅黑" pitchFamily="34" charset="-120"/>
              </a:rPr>
              <a:t>，能够营造良好法治文化环境，提升法治教育的吸引力</a:t>
            </a:r>
            <a:r>
              <a:rPr lang="en-US" altLang="zh-CN" sz="2000" b="0" i="0">
                <a:solidFill>
                  <a:srgbClr val="000000"/>
                </a:solidFill>
                <a:latin typeface="微软雅黑" pitchFamily="34" charset="0"/>
                <a:ea typeface="微软雅黑" pitchFamily="34" charset="-122"/>
                <a:cs typeface="微软雅黑" pitchFamily="34" charset="-120"/>
              </a:rPr>
              <a:t>，增强学生对宪法的认同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感和敬畏感</a:t>
            </a:r>
            <a:r>
              <a:rPr lang="en-US" altLang="zh-CN" sz="2000" b="0" i="0" dirty="0">
                <a:solidFill>
                  <a:srgbClr val="000000"/>
                </a:solidFill>
                <a:latin typeface="微软雅黑" pitchFamily="34" charset="0"/>
                <a:ea typeface="微软雅黑" pitchFamily="34" charset="-122"/>
                <a:cs typeface="微软雅黑" pitchFamily="34" charset="-120"/>
              </a:rPr>
              <a:t>，涵养学生宪法精神，增强法治育人效果，①④正确</a:t>
            </a:r>
            <a:r>
              <a:rPr lang="en-US" altLang="zh-CN" sz="2000" b="0" i="0">
                <a:solidFill>
                  <a:srgbClr val="000000"/>
                </a:solidFill>
                <a:latin typeface="微软雅黑" pitchFamily="34" charset="0"/>
                <a:ea typeface="微软雅黑" pitchFamily="34" charset="-122"/>
                <a:cs typeface="微软雅黑" pitchFamily="34" charset="-120"/>
              </a:rPr>
              <a:t>；宪法本身就具有最高的法律地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位</a:t>
            </a:r>
            <a:r>
              <a:rPr lang="en-US" altLang="zh-CN" sz="2000" b="0" i="0" dirty="0">
                <a:solidFill>
                  <a:srgbClr val="000000"/>
                </a:solidFill>
                <a:latin typeface="微软雅黑" pitchFamily="34" charset="0"/>
                <a:ea typeface="微软雅黑" pitchFamily="34" charset="-122"/>
                <a:cs typeface="微软雅黑" pitchFamily="34" charset="-120"/>
              </a:rPr>
              <a:t>，这是由宪法的性质和作用决定的，举办该活动的目的是普及宪法知识，让学生了解宪法</a:t>
            </a:r>
            <a:r>
              <a:rPr lang="en-US" altLang="zh-CN" sz="2000" b="0" i="0">
                <a:solidFill>
                  <a:srgbClr val="000000"/>
                </a:solidFill>
                <a:latin typeface="微软雅黑" pitchFamily="34" charset="0"/>
                <a:ea typeface="微软雅黑" pitchFamily="34" charset="-122"/>
                <a:cs typeface="微软雅黑" pitchFamily="34" charset="-120"/>
              </a:rPr>
              <a:t>、遵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守宪法</a:t>
            </a:r>
            <a:r>
              <a:rPr lang="en-US" altLang="zh-CN" sz="2000" b="0" i="0" dirty="0">
                <a:solidFill>
                  <a:srgbClr val="000000"/>
                </a:solidFill>
                <a:latin typeface="微软雅黑" pitchFamily="34" charset="0"/>
                <a:ea typeface="微软雅黑" pitchFamily="34" charset="-122"/>
                <a:cs typeface="微软雅黑" pitchFamily="34" charset="-120"/>
              </a:rPr>
              <a:t>，而不是提高宪法的法律地位，②排除；举办“学宪法讲宪法”活动，</a:t>
            </a:r>
            <a:r>
              <a:rPr lang="en-US" altLang="zh-CN" sz="2000" b="0" i="0">
                <a:solidFill>
                  <a:srgbClr val="000000"/>
                </a:solidFill>
                <a:latin typeface="微软雅黑" pitchFamily="34" charset="0"/>
                <a:ea typeface="微软雅黑" pitchFamily="34" charset="-122"/>
                <a:cs typeface="微软雅黑" pitchFamily="34" charset="-120"/>
              </a:rPr>
              <a:t>意在普及宪法知识，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增强学生的法治观念</a:t>
            </a:r>
            <a:r>
              <a:rPr lang="en-US" altLang="zh-CN" sz="2000" b="0" i="0" dirty="0">
                <a:solidFill>
                  <a:srgbClr val="000000"/>
                </a:solidFill>
                <a:latin typeface="微软雅黑" pitchFamily="34" charset="0"/>
                <a:ea typeface="微软雅黑" pitchFamily="34" charset="-122"/>
                <a:cs typeface="微软雅黑" pitchFamily="34" charset="-120"/>
              </a:rPr>
              <a:t>，不涉及德治，目的不是促进法治与德治更好结合，③排除。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C_6_BD.100_1#7daeb73da?pid=70620cbb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[黑龙江绥化2024高一期末]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某地法治文化主题公园建设目标旨在打造集居民休闲</a:t>
            </a:r>
            <a:r>
              <a:rPr lang="en-US" altLang="zh-CN" sz="2000" b="0" i="0">
                <a:solidFill>
                  <a:srgbClr val="000000"/>
                </a:solidFill>
                <a:latin typeface="微软雅黑" pitchFamily="34" charset="0"/>
                <a:ea typeface="微软雅黑" pitchFamily="34" charset="-122"/>
                <a:cs typeface="微软雅黑" pitchFamily="34" charset="-120"/>
              </a:rPr>
              <a:t>、普法为一体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的法治宣传教育阵地</a:t>
            </a:r>
            <a:r>
              <a:rPr lang="en-US" altLang="zh-CN" sz="2000" b="0" i="0" dirty="0">
                <a:solidFill>
                  <a:srgbClr val="000000"/>
                </a:solidFill>
                <a:latin typeface="微软雅黑" pitchFamily="34" charset="0"/>
                <a:ea typeface="微软雅黑" pitchFamily="34" charset="-122"/>
                <a:cs typeface="微软雅黑" pitchFamily="34" charset="-120"/>
              </a:rPr>
              <a:t>。让市民在公园游玩、休闲、娱乐的同时，感受浓厚的法治文化氛围</a:t>
            </a:r>
            <a:r>
              <a:rPr lang="en-US" altLang="zh-CN" sz="2000" b="0" i="0">
                <a:solidFill>
                  <a:srgbClr val="000000"/>
                </a:solidFill>
                <a:latin typeface="微软雅黑" pitchFamily="34" charset="0"/>
                <a:ea typeface="微软雅黑" pitchFamily="34" charset="-122"/>
                <a:cs typeface="微软雅黑" pitchFamily="34" charset="-120"/>
              </a:rPr>
              <a:t>。法治</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文化主题公园的建设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能够(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01_1#7daeb73da.bracket?pid=70620cbb3&amp;color=0,0,0&amp;vpa=31&amp;vtp=1"/>
          <p:cNvSpPr/>
          <p:nvPr/>
        </p:nvSpPr>
        <p:spPr>
          <a:xfrm>
            <a:off x="3957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00_2#7daeb73da?pid=70620cbb3&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①为公民提供参与社会协商的渠道</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作为依法治国的长期基础性工作</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引导公民树立法治意识，学法懂法</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推进全民守法，让法治精神更加贴近市民生活</a:t>
            </a:r>
            <a:endParaRPr lang="en-US" altLang="zh-CN" sz="2000" dirty="0"/>
          </a:p>
        </p:txBody>
      </p:sp>
      <p:sp>
        <p:nvSpPr>
          <p:cNvPr id="5" name="QC_6_BD.100_3#7daeb73da.choices?pid=70620cbb3&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C_6_AS.102_1#7daeb73da?vop=1&amp;pid=70620cbb3&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本题考查推进全民守法。法治文化主题公园的建设，能够让市民在公园游玩、休闲</a:t>
            </a:r>
            <a:r>
              <a:rPr lang="en-US" altLang="zh-CN" sz="2000" b="0" i="0">
                <a:solidFill>
                  <a:srgbClr val="000000"/>
                </a:solidFill>
                <a:latin typeface="微软雅黑" pitchFamily="34" charset="0"/>
                <a:ea typeface="微软雅黑" pitchFamily="34" charset="-122"/>
                <a:cs typeface="微软雅黑" pitchFamily="34" charset="-120"/>
              </a:rPr>
              <a:t>、娱乐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的同时</a:t>
            </a:r>
            <a:r>
              <a:rPr lang="en-US" altLang="zh-CN" sz="2000" b="0" i="0" dirty="0">
                <a:solidFill>
                  <a:srgbClr val="000000"/>
                </a:solidFill>
                <a:latin typeface="微软雅黑" pitchFamily="34" charset="0"/>
                <a:ea typeface="微软雅黑" pitchFamily="34" charset="-122"/>
                <a:cs typeface="微软雅黑" pitchFamily="34" charset="-120"/>
              </a:rPr>
              <a:t>，感受浓厚的法治文化氛围，有利于推进全民守法，引导公民树立法治意识，</a:t>
            </a:r>
            <a:r>
              <a:rPr lang="en-US" altLang="zh-CN" sz="2000" b="0" i="0">
                <a:solidFill>
                  <a:srgbClr val="000000"/>
                </a:solidFill>
                <a:latin typeface="微软雅黑" pitchFamily="34" charset="0"/>
                <a:ea typeface="微软雅黑" pitchFamily="34" charset="-122"/>
                <a:cs typeface="微软雅黑" pitchFamily="34" charset="-120"/>
              </a:rPr>
              <a:t>学法懂法，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让法治精神更加贴近市民生活</a:t>
            </a:r>
            <a:r>
              <a:rPr lang="en-US" altLang="zh-CN" sz="2000" b="0" i="0" dirty="0">
                <a:solidFill>
                  <a:srgbClr val="000000"/>
                </a:solidFill>
                <a:latin typeface="微软雅黑" pitchFamily="34" charset="0"/>
                <a:ea typeface="微软雅黑" pitchFamily="34" charset="-122"/>
                <a:cs typeface="微软雅黑" pitchFamily="34" charset="-120"/>
              </a:rPr>
              <a:t>，③④正确；材料强调的是营造法治文化氛围</a:t>
            </a:r>
            <a:r>
              <a:rPr lang="en-US" altLang="zh-CN" sz="2000" b="0" i="0">
                <a:solidFill>
                  <a:srgbClr val="000000"/>
                </a:solidFill>
                <a:latin typeface="微软雅黑" pitchFamily="34" charset="0"/>
                <a:ea typeface="微软雅黑" pitchFamily="34" charset="-122"/>
                <a:cs typeface="微软雅黑" pitchFamily="34" charset="-120"/>
              </a:rPr>
              <a:t>，未涉及公民参与社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会协商的渠道</a:t>
            </a:r>
            <a:r>
              <a:rPr lang="en-US" altLang="zh-CN" sz="2000" b="0" i="0" dirty="0">
                <a:solidFill>
                  <a:srgbClr val="000000"/>
                </a:solidFill>
                <a:latin typeface="微软雅黑" pitchFamily="34" charset="0"/>
                <a:ea typeface="微软雅黑" pitchFamily="34" charset="-122"/>
                <a:cs typeface="微软雅黑" pitchFamily="34" charset="-120"/>
              </a:rPr>
              <a:t>，①排除；要坚持把全民普法和守法作为依法治国的长期基础性工作，②排除。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0783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6_BD.7_1#8eb91f755?pid=f861ee10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[广东2025段考]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广东省人大常委会在《广东省粤菜发展促进条例》制定过程中开展调研24</a:t>
            </a:r>
            <a:r>
              <a:rPr lang="en-US" altLang="zh-CN" sz="2000" b="0" i="0">
                <a:solidFill>
                  <a:srgbClr val="000000"/>
                </a:solidFill>
                <a:latin typeface="微软雅黑" pitchFamily="34" charset="0"/>
                <a:ea typeface="微软雅黑" pitchFamily="34" charset="-122"/>
                <a:cs typeface="微软雅黑" pitchFamily="34" charset="-120"/>
              </a:rPr>
              <a:t>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收集意见建议</a:t>
            </a:r>
            <a:r>
              <a:rPr lang="en-US" altLang="zh-CN" sz="2000" b="0" i="0" dirty="0">
                <a:solidFill>
                  <a:srgbClr val="000000"/>
                </a:solidFill>
                <a:latin typeface="微软雅黑" pitchFamily="34" charset="0"/>
                <a:ea typeface="微软雅黑" pitchFamily="34" charset="-122"/>
                <a:cs typeface="微软雅黑" pitchFamily="34" charset="-120"/>
              </a:rPr>
              <a:t>378条、修改调整29稿，还探索创新了省市“1+N”协同立法新模式</a:t>
            </a:r>
            <a:r>
              <a:rPr lang="en-US" altLang="zh-CN" sz="2000" b="0" i="0">
                <a:solidFill>
                  <a:srgbClr val="000000"/>
                </a:solidFill>
                <a:latin typeface="微软雅黑" pitchFamily="34" charset="0"/>
                <a:ea typeface="微软雅黑" pitchFamily="34" charset="-122"/>
                <a:cs typeface="微软雅黑" pitchFamily="34" charset="-120"/>
              </a:rPr>
              <a:t>，即省人大制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定条例</a:t>
            </a:r>
            <a:r>
              <a:rPr lang="en-US" altLang="zh-CN" sz="2000" b="0" i="0" dirty="0">
                <a:solidFill>
                  <a:srgbClr val="000000"/>
                </a:solidFill>
                <a:latin typeface="微软雅黑" pitchFamily="34" charset="0"/>
                <a:ea typeface="微软雅黑" pitchFamily="34" charset="-122"/>
                <a:cs typeface="微软雅黑" pitchFamily="34" charset="-120"/>
              </a:rPr>
              <a:t>，解决全省粤菜发展中的共性问题，佛山等5</a:t>
            </a:r>
            <a:r>
              <a:rPr lang="en-US" altLang="zh-CN" sz="2000" b="0" i="0">
                <a:solidFill>
                  <a:srgbClr val="000000"/>
                </a:solidFill>
                <a:latin typeface="微软雅黑" pitchFamily="34" charset="0"/>
                <a:ea typeface="微软雅黑" pitchFamily="34" charset="-122"/>
                <a:cs typeface="微软雅黑" pitchFamily="34" charset="-120"/>
              </a:rPr>
              <a:t>市结合地方特色风味菜分别制定相关条例，</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以合力推进全省粤菜发展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上述举措(</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_1#8eb91f755.bracket?pid=f861ee104&amp;color=0,0,0&amp;vpa=3&amp;vtp=1"/>
          <p:cNvSpPr/>
          <p:nvPr/>
        </p:nvSpPr>
        <p:spPr>
          <a:xfrm>
            <a:off x="4986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7_2#8eb91f755?pid=f861ee104&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①坚持开门立法，以实际行动践行全过程人民民主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突破地方立法权限，使立法更符合本地发展需求</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加强跨行政区域的协作，有利于避免地域区隔</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为推动粤菜产业发展和弘扬粤菜文化扫清了障碍</a:t>
            </a:r>
            <a:endParaRPr lang="en-US" altLang="zh-CN" sz="2000" dirty="0"/>
          </a:p>
        </p:txBody>
      </p:sp>
      <p:sp>
        <p:nvSpPr>
          <p:cNvPr id="5" name="QC_6_BD.7_3#8eb91f755.choices?pid=f861ee104&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C_7_BD.103_1#468229bfa?pid=deedc68d1&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6.新修订的未成年人保护法正式施行，与过去相比，增加的60个条文将近1万字</a:t>
            </a:r>
            <a:r>
              <a:rPr lang="en-US" altLang="zh-CN" sz="2000" b="0" i="0">
                <a:solidFill>
                  <a:srgbClr val="000000"/>
                </a:solidFill>
                <a:latin typeface="微软雅黑" pitchFamily="34" charset="0"/>
                <a:ea typeface="微软雅黑" pitchFamily="34" charset="-122"/>
                <a:cs typeface="微软雅黑" pitchFamily="34" charset="-120"/>
              </a:rPr>
              <a:t>，有很多方面的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制度创新</a:t>
            </a:r>
            <a:r>
              <a:rPr lang="en-US" altLang="zh-CN" sz="2000" b="0" i="0" dirty="0">
                <a:solidFill>
                  <a:srgbClr val="000000"/>
                </a:solidFill>
                <a:latin typeface="微软雅黑" pitchFamily="34" charset="0"/>
                <a:ea typeface="微软雅黑" pitchFamily="34" charset="-122"/>
                <a:cs typeface="微软雅黑" pitchFamily="34" charset="-120"/>
              </a:rPr>
              <a:t>，例如确立了强制报告制度，规定发现未成年人受侵害、</a:t>
            </a:r>
            <a:r>
              <a:rPr lang="en-US" altLang="zh-CN" sz="2000" b="0" i="0">
                <a:solidFill>
                  <a:srgbClr val="000000"/>
                </a:solidFill>
                <a:latin typeface="微软雅黑" pitchFamily="34" charset="0"/>
                <a:ea typeface="微软雅黑" pitchFamily="34" charset="-122"/>
                <a:cs typeface="微软雅黑" pitchFamily="34" charset="-120"/>
              </a:rPr>
              <a:t>疑似受侵害或者面临危险时，</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必须立即向有关部门报告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这样的规定(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04_1#468229bfa.bracket?pid=deedc68d1&amp;color=0,0,0&amp;vpa=32&amp;vtp=1"/>
          <p:cNvSpPr/>
          <p:nvPr/>
        </p:nvSpPr>
        <p:spPr>
          <a:xfrm>
            <a:off x="5240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03_2#468229bfa?pid=deedc68d1&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①明确了相关主体的法律义务</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扩大了公民权利和义务范围</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增强了法律实施的可操作性</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强化了先履行义务后重视权利</a:t>
            </a:r>
            <a:endParaRPr lang="en-US" altLang="zh-CN" sz="2000" dirty="0"/>
          </a:p>
        </p:txBody>
      </p:sp>
      <p:sp>
        <p:nvSpPr>
          <p:cNvPr id="5" name="QC_7_BD.103_3#468229bfa.choices?pid=deedc68d1&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C_7_AS.105_1#468229bfa?vop=1&amp;pid=deedc68d1&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本题考查公民义务、法律实施。新修订的未成年人保护法进行了很多方面的制度创新</a:t>
            </a:r>
            <a:r>
              <a:rPr lang="en-US" altLang="zh-CN" sz="2000" b="0" i="0">
                <a:solidFill>
                  <a:srgbClr val="000000"/>
                </a:solidFill>
                <a:latin typeface="微软雅黑" pitchFamily="34" charset="0"/>
                <a:ea typeface="微软雅黑" pitchFamily="34" charset="-122"/>
                <a:cs typeface="微软雅黑" pitchFamily="34" charset="-120"/>
              </a:rPr>
              <a:t>，这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样的规定明确了相关主体的法律义务</a:t>
            </a:r>
            <a:r>
              <a:rPr lang="en-US" altLang="zh-CN" sz="2000" b="0" i="0" dirty="0">
                <a:solidFill>
                  <a:srgbClr val="000000"/>
                </a:solidFill>
                <a:latin typeface="微软雅黑" pitchFamily="34" charset="0"/>
                <a:ea typeface="微软雅黑" pitchFamily="34" charset="-122"/>
                <a:cs typeface="微软雅黑" pitchFamily="34" charset="-120"/>
              </a:rPr>
              <a:t>，增强了法律实施的可操作性，①③符合题意</a:t>
            </a:r>
            <a:r>
              <a:rPr lang="en-US" altLang="zh-CN" sz="2000" b="0" i="0">
                <a:solidFill>
                  <a:srgbClr val="000000"/>
                </a:solidFill>
                <a:latin typeface="微软雅黑" pitchFamily="34" charset="0"/>
                <a:ea typeface="微软雅黑" pitchFamily="34" charset="-122"/>
                <a:cs typeface="微软雅黑" pitchFamily="34" charset="-120"/>
              </a:rPr>
              <a:t>。公民权利和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义务范围不能随意扩大或缩小</a:t>
            </a:r>
            <a:r>
              <a:rPr lang="en-US" altLang="zh-CN" sz="2000" b="0" i="0" dirty="0">
                <a:solidFill>
                  <a:srgbClr val="000000"/>
                </a:solidFill>
                <a:latin typeface="微软雅黑" pitchFamily="34" charset="0"/>
                <a:ea typeface="微软雅黑" pitchFamily="34" charset="-122"/>
                <a:cs typeface="微软雅黑" pitchFamily="34" charset="-120"/>
              </a:rPr>
              <a:t>，②错误。要坚持权利与义务相统一，④排除。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C_7_AS.105_2#468229bfa?vop=1&amp;pid=deedc68d1&amp;color=0,0,0&amp;mp=1&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本题易错选④，易错原因是不能正确理解权利与义务的关系</a:t>
            </a:r>
            <a:r>
              <a:rPr lang="en-US" altLang="zh-CN" sz="2000" b="0" i="0">
                <a:solidFill>
                  <a:srgbClr val="000000"/>
                </a:solidFill>
                <a:latin typeface="微软雅黑" pitchFamily="34" charset="0"/>
                <a:ea typeface="微软雅黑" pitchFamily="34" charset="-122"/>
                <a:cs typeface="微软雅黑" pitchFamily="34" charset="-120"/>
              </a:rPr>
              <a:t>。公民权利和义务是统一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a:t>
            </a:r>
            <a:r>
              <a:rPr lang="en-US" altLang="zh-CN" sz="2000" b="0" i="0" dirty="0">
                <a:solidFill>
                  <a:srgbClr val="000000"/>
                </a:solidFill>
                <a:latin typeface="微软雅黑" pitchFamily="34" charset="0"/>
                <a:ea typeface="微软雅黑" pitchFamily="34" charset="-122"/>
                <a:cs typeface="微软雅黑" pitchFamily="34" charset="-120"/>
              </a:rPr>
              <a:t>，不能分割，不存在只享有权利而不履行义务的公民</a:t>
            </a:r>
            <a:r>
              <a:rPr lang="en-US" altLang="zh-CN" sz="2000" b="0" i="0">
                <a:solidFill>
                  <a:srgbClr val="000000"/>
                </a:solidFill>
                <a:latin typeface="微软雅黑" pitchFamily="34" charset="0"/>
                <a:ea typeface="微软雅黑" pitchFamily="34" charset="-122"/>
                <a:cs typeface="微软雅黑" pitchFamily="34" charset="-120"/>
              </a:rPr>
              <a:t>，也不存在只履行义务而不享受权利的公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a:t>
            </a:r>
            <a:r>
              <a:rPr lang="en-US" altLang="zh-CN" sz="2000" b="0" i="0" dirty="0">
                <a:solidFill>
                  <a:srgbClr val="000000"/>
                </a:solidFill>
                <a:latin typeface="微软雅黑" pitchFamily="34" charset="0"/>
                <a:ea typeface="微软雅黑" pitchFamily="34" charset="-122"/>
                <a:cs typeface="微软雅黑" pitchFamily="34" charset="-120"/>
              </a:rPr>
              <a:t>；权利和义务没有先后，行使权利的同时也要履行义务；权利和义务两者同样重要</a:t>
            </a:r>
            <a:r>
              <a:rPr lang="en-US" altLang="zh-CN" sz="2000" b="0" i="0">
                <a:solidFill>
                  <a:srgbClr val="000000"/>
                </a:solidFill>
                <a:latin typeface="微软雅黑" pitchFamily="34" charset="0"/>
                <a:ea typeface="微软雅黑" pitchFamily="34" charset="-122"/>
                <a:cs typeface="微软雅黑" pitchFamily="34" charset="-120"/>
              </a:rPr>
              <a:t>，不能说哪</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一个更重要</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C_4#acb7bbe98.fixed?pid=4bb6bdfc0&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4</a:t>
            </a:r>
            <a:endParaRPr lang="en-US" altLang="zh-CN" sz="7200" dirty="0"/>
          </a:p>
        </p:txBody>
      </p:sp>
      <p:sp>
        <p:nvSpPr>
          <p:cNvPr id="3" name="C_4#acb7bbe98.fixed?pid=4bb6bdfc0&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第四框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全民守法</a:t>
            </a:r>
            <a:endParaRPr lang="en-US" altLang="zh-CN" sz="4400" dirty="0"/>
          </a:p>
        </p:txBody>
      </p:sp>
      <p:pic>
        <p:nvPicPr>
          <p:cNvPr id="4" name="C_4#acb7bbe98.fixed?pid=4bb6bdfc0&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acb7bbe98.fixed?pid=4bb6bdfc0&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5_BD.106_1#b32e22461?pid=acb7bbe98&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[湖北云学新高考联盟2024高一联考]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实施乡村（社区）“法律明白人”培养工程，是全国</a:t>
            </a:r>
            <a:r>
              <a:rPr lang="en-US" altLang="zh-CN" sz="2000" b="0" i="0">
                <a:solidFill>
                  <a:srgbClr val="000000"/>
                </a:solidFill>
                <a:latin typeface="微软雅黑" pitchFamily="34" charset="0"/>
                <a:ea typeface="微软雅黑" pitchFamily="34" charset="-122"/>
                <a:cs typeface="微软雅黑" pitchFamily="34" charset="-120"/>
              </a:rPr>
              <a:t>“八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五</a:t>
            </a:r>
            <a:r>
              <a:rPr lang="en-US" altLang="zh-CN" sz="2000" b="0" i="0" dirty="0">
                <a:solidFill>
                  <a:srgbClr val="000000"/>
                </a:solidFill>
                <a:latin typeface="微软雅黑" pitchFamily="34" charset="0"/>
                <a:ea typeface="微软雅黑" pitchFamily="34" charset="-122"/>
                <a:cs typeface="微软雅黑" pitchFamily="34" charset="-120"/>
              </a:rPr>
              <a:t>”普法规划的专项工程之一。“法律明白人”通常具有较好法治素养和一定法律知识</a:t>
            </a:r>
            <a:r>
              <a:rPr lang="en-US" altLang="zh-CN" sz="2000" b="0" i="0">
                <a:solidFill>
                  <a:srgbClr val="000000"/>
                </a:solidFill>
                <a:latin typeface="微软雅黑" pitchFamily="34" charset="0"/>
                <a:ea typeface="微软雅黑" pitchFamily="34" charset="-122"/>
                <a:cs typeface="微软雅黑" pitchFamily="34" charset="-120"/>
              </a:rPr>
              <a:t>，经过法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治培训</a:t>
            </a:r>
            <a:r>
              <a:rPr lang="en-US" altLang="zh-CN" sz="2000" b="0" i="0" dirty="0">
                <a:solidFill>
                  <a:srgbClr val="000000"/>
                </a:solidFill>
                <a:latin typeface="微软雅黑" pitchFamily="34" charset="0"/>
                <a:ea typeface="微软雅黑" pitchFamily="34" charset="-122"/>
                <a:cs typeface="微软雅黑" pitchFamily="34" charset="-120"/>
              </a:rPr>
              <a:t>，能够积极开展法治宣传，带头参与乡村治理，</a:t>
            </a:r>
            <a:r>
              <a:rPr lang="en-US" altLang="zh-CN" sz="2000" b="0" i="0">
                <a:solidFill>
                  <a:srgbClr val="000000"/>
                </a:solidFill>
                <a:latin typeface="微软雅黑" pitchFamily="34" charset="0"/>
                <a:ea typeface="微软雅黑" pitchFamily="34" charset="-122"/>
                <a:cs typeface="微软雅黑" pitchFamily="34" charset="-120"/>
              </a:rPr>
              <a:t>正日益成为群众身边的政策法律宣传员、</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矛盾纠纷化解员</a:t>
            </a:r>
            <a:r>
              <a:rPr lang="en-US" altLang="zh-CN" sz="2000" b="0" i="0" dirty="0">
                <a:solidFill>
                  <a:srgbClr val="000000"/>
                </a:solidFill>
                <a:latin typeface="微软雅黑" pitchFamily="34" charset="0"/>
                <a:ea typeface="微软雅黑" pitchFamily="34" charset="-122"/>
                <a:cs typeface="微软雅黑" pitchFamily="34" charset="-120"/>
              </a:rPr>
              <a:t>、社情民意信息员、法治实践引导员。培养“法律明白人”</a:t>
            </a:r>
            <a:r>
              <a:rPr lang="en-US" altLang="zh-CN" sz="2000" b="0" i="0">
                <a:solidFill>
                  <a:srgbClr val="000000"/>
                </a:solidFill>
                <a:latin typeface="微软雅黑" pitchFamily="34" charset="0"/>
                <a:ea typeface="微软雅黑" pitchFamily="34" charset="-122"/>
                <a:cs typeface="微软雅黑" pitchFamily="34" charset="-120"/>
              </a:rPr>
              <a:t>有利于(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7_1#b32e22461.bracket?pid=acb7bbe98&amp;color=0,0,0&amp;vpa=33&amp;vtp=1"/>
          <p:cNvSpPr/>
          <p:nvPr/>
        </p:nvSpPr>
        <p:spPr>
          <a:xfrm>
            <a:off x="10066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06_2#b32e22461?pid=acb7bbe98&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化解基层社会矛盾，构建和谐社会</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②健全法律援助体系，扩大援助范围</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拓宽民意反映渠道，推动依法行政</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④增强全民法治观念，自觉尊法守法</a:t>
            </a:r>
            <a:endParaRPr lang="en-US" altLang="zh-CN" sz="2000" dirty="0"/>
          </a:p>
        </p:txBody>
      </p:sp>
      <p:sp>
        <p:nvSpPr>
          <p:cNvPr id="5" name="QC_5_BD.106_3#b32e22461.choices?pid=acb7bbe98&amp;color=0,0,0&amp;vtp=1&amp;bbb=1"/>
          <p:cNvSpPr/>
          <p:nvPr/>
        </p:nvSpPr>
        <p:spPr>
          <a:xfrm>
            <a:off x="722376" y="4718328"/>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C_5_AS.108_1#b32e22461?vop=1&amp;pid=acb7bbe98&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本题考查全民守法。“法律明白人”经过法治培训，能够积极开展法治宣传</a:t>
            </a:r>
            <a:r>
              <a:rPr lang="en-US" altLang="zh-CN" sz="2000" b="0" i="0">
                <a:solidFill>
                  <a:srgbClr val="000000"/>
                </a:solidFill>
                <a:latin typeface="微软雅黑" pitchFamily="34" charset="0"/>
                <a:ea typeface="微软雅黑" pitchFamily="34" charset="-122"/>
                <a:cs typeface="微软雅黑" pitchFamily="34" charset="-120"/>
              </a:rPr>
              <a:t>，带头参与乡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村治理</a:t>
            </a:r>
            <a:r>
              <a:rPr lang="en-US" altLang="zh-CN" sz="2000" b="0" i="0" dirty="0">
                <a:solidFill>
                  <a:srgbClr val="000000"/>
                </a:solidFill>
                <a:latin typeface="微软雅黑" pitchFamily="34" charset="0"/>
                <a:ea typeface="微软雅黑" pitchFamily="34" charset="-122"/>
                <a:cs typeface="微软雅黑" pitchFamily="34" charset="-120"/>
              </a:rPr>
              <a:t>，正日益成为群众身边的政策法律宣传员、矛盾纠纷化解员、社情民意信息员</a:t>
            </a:r>
            <a:r>
              <a:rPr lang="en-US" altLang="zh-CN" sz="2000" b="0" i="0">
                <a:solidFill>
                  <a:srgbClr val="000000"/>
                </a:solidFill>
                <a:latin typeface="微软雅黑" pitchFamily="34" charset="0"/>
                <a:ea typeface="微软雅黑" pitchFamily="34" charset="-122"/>
                <a:cs typeface="微软雅黑" pitchFamily="34" charset="-120"/>
              </a:rPr>
              <a:t>、法治实践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引导员</a:t>
            </a:r>
            <a:r>
              <a:rPr lang="en-US" altLang="zh-CN" sz="2000" b="0" i="0" dirty="0">
                <a:solidFill>
                  <a:srgbClr val="000000"/>
                </a:solidFill>
                <a:latin typeface="微软雅黑" pitchFamily="34" charset="0"/>
                <a:ea typeface="微软雅黑" pitchFamily="34" charset="-122"/>
                <a:cs typeface="微软雅黑" pitchFamily="34" charset="-120"/>
              </a:rPr>
              <a:t>。培养“法律明白人”有利于化解基层社会矛盾，构建和谐社会，增强全民法治观念</a:t>
            </a:r>
            <a:r>
              <a:rPr lang="en-US" altLang="zh-CN" sz="2000" b="0" i="0">
                <a:solidFill>
                  <a:srgbClr val="000000"/>
                </a:solidFill>
                <a:latin typeface="微软雅黑" pitchFamily="34" charset="0"/>
                <a:ea typeface="微软雅黑" pitchFamily="34" charset="-122"/>
                <a:cs typeface="微软雅黑" pitchFamily="34" charset="-120"/>
              </a:rPr>
              <a:t>，自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觉尊法守法</a:t>
            </a:r>
            <a:r>
              <a:rPr lang="en-US" altLang="zh-CN" sz="2000" b="0" i="0" dirty="0">
                <a:solidFill>
                  <a:srgbClr val="000000"/>
                </a:solidFill>
                <a:latin typeface="微软雅黑" pitchFamily="34" charset="0"/>
                <a:ea typeface="微软雅黑" pitchFamily="34" charset="-122"/>
                <a:cs typeface="微软雅黑" pitchFamily="34" charset="-120"/>
              </a:rPr>
              <a:t>，①④正确；培养“法律明白人”与健全法律援助体系无关，②排除</a:t>
            </a:r>
            <a:r>
              <a:rPr lang="en-US" altLang="zh-CN" sz="2000" b="0" i="0">
                <a:solidFill>
                  <a:srgbClr val="000000"/>
                </a:solidFill>
                <a:latin typeface="微软雅黑" pitchFamily="34" charset="0"/>
                <a:ea typeface="微软雅黑" pitchFamily="34" charset="-122"/>
                <a:cs typeface="微软雅黑" pitchFamily="34" charset="-120"/>
              </a:rPr>
              <a:t>；拓宽社情民意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反映渠道</a:t>
            </a:r>
            <a:r>
              <a:rPr lang="en-US" altLang="zh-CN" sz="2000" b="0" i="0" dirty="0">
                <a:solidFill>
                  <a:srgbClr val="000000"/>
                </a:solidFill>
                <a:latin typeface="微软雅黑" pitchFamily="34" charset="0"/>
                <a:ea typeface="微软雅黑" pitchFamily="34" charset="-122"/>
                <a:cs typeface="微软雅黑" pitchFamily="34" charset="-120"/>
              </a:rPr>
              <a:t>，推动科学、民主决策，不是依法行政，材料也不涉及推动依法行政，③排除。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QC_5_BD.109_1#74bcabcef?pid=acb7bbe98&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[山西朔州怀仁一中2024高一月考]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帮助信息网络犯罪活动罪（下称帮信罪</a:t>
            </a:r>
            <a:r>
              <a:rPr lang="en-US" altLang="zh-CN" sz="2000" b="0" i="0">
                <a:solidFill>
                  <a:srgbClr val="000000"/>
                </a:solidFill>
                <a:latin typeface="微软雅黑" pitchFamily="34" charset="0"/>
                <a:ea typeface="微软雅黑" pitchFamily="34" charset="-122"/>
                <a:cs typeface="微软雅黑" pitchFamily="34" charset="-120"/>
              </a:rPr>
              <a:t>）是指自然人或者单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位明知他人利用信息网络实施犯罪</a:t>
            </a:r>
            <a:r>
              <a:rPr lang="en-US" altLang="zh-CN" sz="2000" b="0" i="0" dirty="0">
                <a:solidFill>
                  <a:srgbClr val="000000"/>
                </a:solidFill>
                <a:latin typeface="微软雅黑" pitchFamily="34" charset="0"/>
                <a:ea typeface="微软雅黑" pitchFamily="34" charset="-122"/>
                <a:cs typeface="微软雅黑" pitchFamily="34" charset="-120"/>
              </a:rPr>
              <a:t>，为其犯罪提供互联网接入、通讯传输等技术支持</a:t>
            </a:r>
            <a:r>
              <a:rPr lang="en-US" altLang="zh-CN" sz="2000" b="0" i="0">
                <a:solidFill>
                  <a:srgbClr val="000000"/>
                </a:solidFill>
                <a:latin typeface="微软雅黑" pitchFamily="34" charset="0"/>
                <a:ea typeface="微软雅黑" pitchFamily="34" charset="-122"/>
                <a:cs typeface="微软雅黑" pitchFamily="34" charset="-120"/>
              </a:rPr>
              <a:t>，或者提供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支付结算等帮助</a:t>
            </a:r>
            <a:r>
              <a:rPr lang="en-US" altLang="zh-CN" sz="2000" b="0" i="0" dirty="0">
                <a:solidFill>
                  <a:srgbClr val="000000"/>
                </a:solidFill>
                <a:latin typeface="微软雅黑" pitchFamily="34" charset="0"/>
                <a:ea typeface="微软雅黑" pitchFamily="34" charset="-122"/>
                <a:cs typeface="微软雅黑" pitchFamily="34" charset="-120"/>
              </a:rPr>
              <a:t>，情节严重的行为。在“帮信罪”的办案实践中，有的犯罪嫌疑人辩解</a:t>
            </a:r>
            <a:r>
              <a:rPr lang="en-US" altLang="zh-CN" sz="2000" b="0" i="0">
                <a:solidFill>
                  <a:srgbClr val="000000"/>
                </a:solidFill>
                <a:latin typeface="微软雅黑" pitchFamily="34" charset="0"/>
                <a:ea typeface="微软雅黑" pitchFamily="34" charset="-122"/>
                <a:cs typeface="微软雅黑" pitchFamily="34" charset="-120"/>
              </a:rPr>
              <a:t>，“事先</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我不知情</a:t>
            </a:r>
            <a:r>
              <a:rPr lang="en-US" altLang="zh-CN" sz="2000" b="0" i="0" dirty="0">
                <a:solidFill>
                  <a:srgbClr val="000000"/>
                </a:solidFill>
                <a:latin typeface="微软雅黑" pitchFamily="34" charset="0"/>
                <a:ea typeface="微软雅黑" pitchFamily="34" charset="-122"/>
                <a:cs typeface="微软雅黑" pitchFamily="34" charset="-120"/>
              </a:rPr>
              <a:t>”。所谓的“事先不知情”，站不住脚，也不是免罚理由。</a:t>
            </a:r>
            <a:r>
              <a:rPr lang="en-US" altLang="zh-CN" sz="2000" b="0" i="0">
                <a:solidFill>
                  <a:srgbClr val="000000"/>
                </a:solidFill>
                <a:latin typeface="微软雅黑" pitchFamily="34" charset="0"/>
                <a:ea typeface="微软雅黑" pitchFamily="34" charset="-122"/>
                <a:cs typeface="微软雅黑" pitchFamily="34" charset="-120"/>
              </a:rPr>
              <a:t>这给我们的启示是(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10_1#74bcabcef.bracket?pid=acb7bbe98&amp;color=0,0,0&amp;vpa=34&amp;vtp=1"/>
          <p:cNvSpPr/>
          <p:nvPr/>
        </p:nvSpPr>
        <p:spPr>
          <a:xfrm>
            <a:off x="10574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09_2#74bcabcef?pid=acb7bbe98&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依法治国应以惩治犯罪为出发点和落脚点</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②自觉守法，树立宪法法律至上的法治理念</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加大打击力度，杜绝一切违法行为的发生</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④使尊法守法成为全民共同追求和自觉行动</a:t>
            </a:r>
            <a:endParaRPr lang="en-US" altLang="zh-CN" sz="2000" dirty="0"/>
          </a:p>
        </p:txBody>
      </p:sp>
      <p:sp>
        <p:nvSpPr>
          <p:cNvPr id="5" name="QC_5_BD.109_3#74bcabcef.choices?pid=acb7bbe98&amp;color=0,0,0&amp;vtp=1&amp;bbb=1"/>
          <p:cNvSpPr/>
          <p:nvPr/>
        </p:nvSpPr>
        <p:spPr>
          <a:xfrm>
            <a:off x="719328" y="469316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sp>
        <p:nvSpPr>
          <p:cNvPr id="2" name="QC_5_AS.111_1#74bcabcef?vop=1&amp;pid=acb7bbe98&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本题考查推进全民守法。“事先不知情”不是免罚理由，说明公民应增强法律意识</a:t>
            </a:r>
            <a:r>
              <a:rPr lang="en-US" altLang="zh-CN" sz="2000" b="0" i="0">
                <a:solidFill>
                  <a:srgbClr val="000000"/>
                </a:solidFill>
                <a:latin typeface="微软雅黑" pitchFamily="34" charset="0"/>
                <a:ea typeface="微软雅黑" pitchFamily="34" charset="-122"/>
                <a:cs typeface="微软雅黑" pitchFamily="34" charset="-120"/>
              </a:rPr>
              <a:t>，自觉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守法</a:t>
            </a:r>
            <a:r>
              <a:rPr lang="en-US" altLang="zh-CN" sz="2000" b="0" i="0" dirty="0">
                <a:solidFill>
                  <a:srgbClr val="000000"/>
                </a:solidFill>
                <a:latin typeface="微软雅黑" pitchFamily="34" charset="0"/>
                <a:ea typeface="微软雅黑" pitchFamily="34" charset="-122"/>
                <a:cs typeface="微软雅黑" pitchFamily="34" charset="-120"/>
              </a:rPr>
              <a:t>，使尊法守法成为全民的共同追求和自觉行动，②④正确</a:t>
            </a:r>
            <a:r>
              <a:rPr lang="en-US" altLang="zh-CN" sz="2000" b="0" i="0">
                <a:solidFill>
                  <a:srgbClr val="000000"/>
                </a:solidFill>
                <a:latin typeface="微软雅黑" pitchFamily="34" charset="0"/>
                <a:ea typeface="微软雅黑" pitchFamily="34" charset="-122"/>
                <a:cs typeface="微软雅黑" pitchFamily="34" charset="-120"/>
              </a:rPr>
              <a:t>；依法治国应以保障人民根本利益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为出发点和落脚点</a:t>
            </a:r>
            <a:r>
              <a:rPr lang="en-US" altLang="zh-CN" sz="2000" b="0" i="0" dirty="0">
                <a:solidFill>
                  <a:srgbClr val="000000"/>
                </a:solidFill>
                <a:latin typeface="微软雅黑" pitchFamily="34" charset="0"/>
                <a:ea typeface="微软雅黑" pitchFamily="34" charset="-122"/>
                <a:cs typeface="微软雅黑" pitchFamily="34" charset="-120"/>
              </a:rPr>
              <a:t>，①错误；加大打击力度，有利于防止违法行为的发生，“杜绝</a:t>
            </a:r>
            <a:r>
              <a:rPr lang="en-US" altLang="zh-CN" sz="2000" b="0" i="0">
                <a:solidFill>
                  <a:srgbClr val="000000"/>
                </a:solidFill>
                <a:latin typeface="微软雅黑" pitchFamily="34" charset="0"/>
                <a:ea typeface="微软雅黑" pitchFamily="34" charset="-122"/>
                <a:cs typeface="微软雅黑" pitchFamily="34" charset="-120"/>
              </a:rPr>
              <a:t>”一词说法绝</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对</a:t>
            </a:r>
            <a:r>
              <a:rPr lang="en-US" altLang="zh-CN" sz="2000" b="0" i="0" dirty="0">
                <a:solidFill>
                  <a:srgbClr val="000000"/>
                </a:solidFill>
                <a:latin typeface="微软雅黑" pitchFamily="34" charset="0"/>
                <a:ea typeface="微软雅黑" pitchFamily="34" charset="-122"/>
                <a:cs typeface="微软雅黑" pitchFamily="34" charset="-120"/>
              </a:rPr>
              <a:t>，③错误。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QC_5_AS.111_2#74bcabcef?vop=1&amp;pid=acb7bbe98&amp;color=0,0,0&amp;mp=1&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《政治与法治》选择题中的出发点和落脚点一般是客观的事物</a:t>
            </a:r>
            <a:r>
              <a:rPr lang="en-US" altLang="zh-CN" sz="2000" b="0" i="0">
                <a:solidFill>
                  <a:srgbClr val="000000"/>
                </a:solidFill>
                <a:latin typeface="微软雅黑" pitchFamily="34" charset="0"/>
                <a:ea typeface="微软雅黑" pitchFamily="34" charset="-122"/>
                <a:cs typeface="微软雅黑" pitchFamily="34" charset="-120"/>
              </a:rPr>
              <a:t>，一般为维护人民的根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本利益</a:t>
            </a:r>
            <a:r>
              <a:rPr lang="en-US" altLang="zh-CN" sz="2000" b="0" i="0" dirty="0">
                <a:solidFill>
                  <a:srgbClr val="000000"/>
                </a:solidFill>
                <a:latin typeface="微软雅黑" pitchFamily="34" charset="0"/>
                <a:ea typeface="微软雅黑" pitchFamily="34" charset="-122"/>
                <a:cs typeface="微软雅黑" pitchFamily="34" charset="-120"/>
              </a:rPr>
              <a:t>、维护国家利益等。与出发点、落脚点类似的表述还有立足点。</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
        <p:nvSpPr>
          <p:cNvPr id="2" name="QC_5_BD.112_1#60a6fed6d?pid=acb7bbe98&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[陕西西安中学2025高一期末]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2025年3月19日,儋州市公安局洋浦分局民警走进新都小学</a:t>
            </a:r>
            <a:r>
              <a:rPr lang="en-US" altLang="zh-CN" sz="2000" b="0" i="0">
                <a:solidFill>
                  <a:srgbClr val="000000"/>
                </a:solidFill>
                <a:latin typeface="微软雅黑" pitchFamily="34" charset="0"/>
                <a:ea typeface="微软雅黑" pitchFamily="34" charset="-122"/>
                <a:cs typeface="微软雅黑" pitchFamily="34" charset="-120"/>
              </a:rPr>
              <a:t>,开展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一场别开生面的法治宣传进校园活动</a:t>
            </a:r>
            <a:r>
              <a:rPr lang="en-US" altLang="zh-CN" sz="2000" b="0" i="0" dirty="0">
                <a:solidFill>
                  <a:srgbClr val="000000"/>
                </a:solidFill>
                <a:latin typeface="微软雅黑" pitchFamily="34" charset="0"/>
                <a:ea typeface="微软雅黑" pitchFamily="34" charset="-122"/>
                <a:cs typeface="微软雅黑" pitchFamily="34" charset="-120"/>
              </a:rPr>
              <a:t>。活动现场,民警围绕网络安全、交通安全</a:t>
            </a:r>
            <a:r>
              <a:rPr lang="en-US" altLang="zh-CN" sz="2000" b="0" i="0">
                <a:solidFill>
                  <a:srgbClr val="000000"/>
                </a:solidFill>
                <a:latin typeface="微软雅黑" pitchFamily="34" charset="0"/>
                <a:ea typeface="微软雅黑" pitchFamily="34" charset="-122"/>
                <a:cs typeface="微软雅黑" pitchFamily="34" charset="-120"/>
              </a:rPr>
              <a:t>、校园欺凌等热点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问题展开讲解</a:t>
            </a:r>
            <a:r>
              <a:rPr lang="en-US" altLang="zh-CN" sz="2000" b="0" i="0" dirty="0">
                <a:solidFill>
                  <a:srgbClr val="000000"/>
                </a:solidFill>
                <a:latin typeface="微软雅黑" pitchFamily="34" charset="0"/>
                <a:ea typeface="微软雅黑" pitchFamily="34" charset="-122"/>
                <a:cs typeface="微软雅黑" pitchFamily="34" charset="-120"/>
              </a:rPr>
              <a:t>,引导同学们明辨是非、远离违法犯罪,学会用法律武器保护自身权益</a:t>
            </a:r>
            <a:r>
              <a:rPr lang="en-US" altLang="zh-CN" sz="2000" b="0" i="0">
                <a:solidFill>
                  <a:srgbClr val="000000"/>
                </a:solidFill>
                <a:latin typeface="微软雅黑" pitchFamily="34" charset="0"/>
                <a:ea typeface="微软雅黑" pitchFamily="34" charset="-122"/>
                <a:cs typeface="微软雅黑" pitchFamily="34" charset="-120"/>
              </a:rPr>
              <a:t>。这一活动的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开展(</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13_1#60a6fed6d.bracket?pid=acb7bbe98&amp;color=0,0,0&amp;vpa=35&amp;vtp=1"/>
          <p:cNvSpPr/>
          <p:nvPr/>
        </p:nvSpPr>
        <p:spPr>
          <a:xfrm>
            <a:off x="1417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12_2#60a6fed6d?pid=acb7bbe98&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进一步扩大了我国执法、司法、守法力量</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②有利于优化司法服务,加快建设法治社会</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有利于构建和谐校园,增强学生法治观念</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④旨在引导青少年尊法、学法、守法、用法</a:t>
            </a:r>
            <a:endParaRPr lang="en-US" altLang="zh-CN" sz="2000" dirty="0"/>
          </a:p>
        </p:txBody>
      </p:sp>
      <p:sp>
        <p:nvSpPr>
          <p:cNvPr id="5" name="QC_5_BD.112_3#60a6fed6d.choices?pid=acb7bbe98&amp;color=0,0,0&amp;vtp=1&amp;bbb=1"/>
          <p:cNvSpPr/>
          <p:nvPr/>
        </p:nvSpPr>
        <p:spPr>
          <a:xfrm>
            <a:off x="719328" y="4658440"/>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TotalTime>
  <Words>6684</Words>
  <Application>Microsoft Office PowerPoint</Application>
  <PresentationFormat>宽屏</PresentationFormat>
  <Paragraphs>1054</Paragraphs>
  <Slides>136</Slides>
  <Notes>129</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136</vt:i4>
      </vt:variant>
    </vt:vector>
  </HeadingPairs>
  <TitlesOfParts>
    <vt:vector size="144"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2025-09-19T06:34:01Z</dcterms:created>
  <dcterms:modified xsi:type="dcterms:W3CDTF">2025-09-19T07:34:42Z</dcterms:modified>
  <cp:category/>
  <cp:contentStatus/>
</cp:coreProperties>
</file>