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9"/>
  </p:notesMasterIdLst>
  <p:sldIdLst>
    <p:sldId id="256" r:id="rId2"/>
    <p:sldId id="257" r:id="rId3"/>
    <p:sldId id="258" r:id="rId4"/>
    <p:sldId id="259" r:id="rId5"/>
    <p:sldId id="260" r:id="rId6"/>
    <p:sldId id="261" r:id="rId7"/>
    <p:sldId id="262" r:id="rId8"/>
    <p:sldId id="263" r:id="rId9"/>
    <p:sldId id="264" r:id="rId10"/>
    <p:sldId id="265" r:id="rId11"/>
    <p:sldId id="266" r:id="rId12"/>
    <p:sldId id="341"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340" r:id="rId37"/>
    <p:sldId id="290" r:id="rId38"/>
    <p:sldId id="291" r:id="rId39"/>
    <p:sldId id="292" r:id="rId40"/>
    <p:sldId id="293" r:id="rId41"/>
    <p:sldId id="294" r:id="rId42"/>
    <p:sldId id="295" r:id="rId43"/>
    <p:sldId id="296" r:id="rId44"/>
    <p:sldId id="297" r:id="rId45"/>
    <p:sldId id="298" r:id="rId46"/>
    <p:sldId id="299" r:id="rId47"/>
    <p:sldId id="300" r:id="rId48"/>
    <p:sldId id="342"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p:scale>
          <a:sx n="75" d="100"/>
          <a:sy n="75" d="100"/>
        </p:scale>
        <p:origin x="1914" y="94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1025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b1501899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没有正确理解全过程人民民主的特点</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26a35628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没有正确理解人民民主专政</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f0cdc242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我国的国体</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4933b8b9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全过程人民民主</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bb01c6f7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坚持民主与专政的统一</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f8571e40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社会主义现代化建设的可靠保障</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b1501899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没有正确理解全过程人民民主的特点</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26a35628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没有正确理解人民民主专政</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32#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6_BD.10_1#3ce127bab?pid=4933b8b92&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[河南郑州一中2025高一期中]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人民是否享有民主权利,</a:t>
            </a:r>
            <a:r>
              <a:rPr lang="en-US" altLang="zh-CN" sz="2000" b="0" i="0">
                <a:solidFill>
                  <a:srgbClr val="000000"/>
                </a:solidFill>
                <a:latin typeface="微软雅黑" pitchFamily="34" charset="0"/>
                <a:ea typeface="微软雅黑" pitchFamily="34" charset="-122"/>
                <a:cs typeface="微软雅黑" pitchFamily="34" charset="-120"/>
              </a:rPr>
              <a:t>既要看人民是否在选举时有投票的权利，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更要看人民在日常政治生活中是否有持续参与的权利</a:t>
            </a:r>
            <a:r>
              <a:rPr lang="en-US" altLang="zh-CN" sz="2000" b="0" i="0" dirty="0">
                <a:solidFill>
                  <a:srgbClr val="000000"/>
                </a:solidFill>
                <a:latin typeface="微软雅黑" pitchFamily="34" charset="0"/>
                <a:ea typeface="微软雅黑" pitchFamily="34" charset="-122"/>
                <a:cs typeface="微软雅黑" pitchFamily="34" charset="-120"/>
              </a:rPr>
              <a:t>。加强协商民主制度建设</a:t>
            </a:r>
            <a:r>
              <a:rPr lang="en-US" altLang="zh-CN" sz="2000" b="0" i="0">
                <a:solidFill>
                  <a:srgbClr val="000000"/>
                </a:solidFill>
                <a:latin typeface="微软雅黑" pitchFamily="34" charset="0"/>
                <a:ea typeface="微软雅黑" pitchFamily="34" charset="-122"/>
                <a:cs typeface="微软雅黑" pitchFamily="34" charset="-120"/>
              </a:rPr>
              <a:t>，形成完整的制度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程序和参与实践</a:t>
            </a:r>
            <a:r>
              <a:rPr lang="en-US" altLang="zh-CN" sz="2000" b="0" i="0" dirty="0">
                <a:solidFill>
                  <a:srgbClr val="000000"/>
                </a:solidFill>
                <a:latin typeface="微软雅黑" pitchFamily="34" charset="0"/>
                <a:ea typeface="微软雅黑" pitchFamily="34" charset="-122"/>
                <a:cs typeface="微软雅黑" pitchFamily="34" charset="-120"/>
              </a:rPr>
              <a:t>，保证人民在日常政治生活中有广泛持续深入参与的权利</a:t>
            </a:r>
            <a:r>
              <a:rPr lang="en-US" altLang="zh-CN" sz="2000" b="0" i="0">
                <a:solidFill>
                  <a:srgbClr val="000000"/>
                </a:solidFill>
                <a:latin typeface="微软雅黑" pitchFamily="34" charset="0"/>
                <a:ea typeface="微软雅黑" pitchFamily="34" charset="-122"/>
                <a:cs typeface="微软雅黑" pitchFamily="34" charset="-120"/>
              </a:rPr>
              <a:t>。对此认识正确的是</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1_1#3ce127bab.bracket?pid=4933b8b92&amp;color=0,0,0&amp;vpa=4&amp;vtp=1"/>
          <p:cNvSpPr/>
          <p:nvPr/>
        </p:nvSpPr>
        <p:spPr>
          <a:xfrm>
            <a:off x="922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0_2#3ce127bab?pid=4933b8b92&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①我国全过程人民民主是最广泛、最真实的民主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我国全过程人民民主是全民民主，能充分体现人民意志</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我国全过程人民民主是适合中国国情、最管用的民主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我国全过程人民民主表现为人民行使权利直接管理国家事务</a:t>
            </a:r>
            <a:endParaRPr lang="en-US" altLang="zh-CN" sz="2000" dirty="0"/>
          </a:p>
        </p:txBody>
      </p:sp>
      <p:sp>
        <p:nvSpPr>
          <p:cNvPr id="5" name="QC_6_BD.10_3#3ce127bab.choices?pid=4933b8b92&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6_AS.12_1#3ce127bab?vop=1&amp;pid=4933b8b92&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本题考查全过程人民民主的特点。材料指出要加强制度建设来保证民主的实施</a:t>
            </a:r>
            <a:r>
              <a:rPr lang="en-US" altLang="zh-CN" sz="2000" b="0" i="0">
                <a:solidFill>
                  <a:srgbClr val="000000"/>
                </a:solidFill>
                <a:latin typeface="微软雅黑" pitchFamily="34" charset="0"/>
                <a:ea typeface="微软雅黑" pitchFamily="34" charset="-122"/>
                <a:cs typeface="微软雅黑" pitchFamily="34" charset="-120"/>
              </a:rPr>
              <a:t>，这表明我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国全过程人民民主是最广泛</a:t>
            </a:r>
            <a:r>
              <a:rPr lang="en-US" altLang="zh-CN" sz="2000" b="0" i="0" dirty="0">
                <a:solidFill>
                  <a:srgbClr val="000000"/>
                </a:solidFill>
                <a:latin typeface="微软雅黑" pitchFamily="34" charset="0"/>
                <a:ea typeface="微软雅黑" pitchFamily="34" charset="-122"/>
                <a:cs typeface="微软雅黑" pitchFamily="34" charset="-120"/>
              </a:rPr>
              <a:t>、最真实的民主，是适合中国国情、最管用的民主，①③正确</a:t>
            </a:r>
            <a:r>
              <a:rPr lang="en-US" altLang="zh-CN" sz="2000" b="0" i="0">
                <a:solidFill>
                  <a:srgbClr val="000000"/>
                </a:solidFill>
                <a:latin typeface="微软雅黑" pitchFamily="34" charset="0"/>
                <a:ea typeface="微软雅黑" pitchFamily="34" charset="-122"/>
                <a:cs typeface="微软雅黑" pitchFamily="34" charset="-120"/>
              </a:rPr>
              <a:t>。民主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具有阶级性</a:t>
            </a:r>
            <a:r>
              <a:rPr lang="en-US" altLang="zh-CN" sz="2000" b="0" i="0" dirty="0">
                <a:solidFill>
                  <a:srgbClr val="000000"/>
                </a:solidFill>
                <a:latin typeface="微软雅黑" pitchFamily="34" charset="0"/>
                <a:ea typeface="微软雅黑" pitchFamily="34" charset="-122"/>
                <a:cs typeface="微软雅黑" pitchFamily="34" charset="-120"/>
              </a:rPr>
              <a:t>，“全民民主”说法错误，②排除。在我国，人民间接管理国家事务，④排除。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52212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7_BD.13_1#2c4fe8090?pid=b1501899a&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关于全过程人民民主的特点,</a:t>
            </a:r>
            <a:r>
              <a:rPr lang="en-US" altLang="zh-CN" sz="2000" b="0" i="0">
                <a:solidFill>
                  <a:srgbClr val="000000"/>
                </a:solidFill>
                <a:latin typeface="微软雅黑" pitchFamily="34" charset="0"/>
                <a:ea typeface="微软雅黑" pitchFamily="34" charset="-122"/>
                <a:cs typeface="微软雅黑" pitchFamily="34" charset="-120"/>
              </a:rPr>
              <a:t>下列内容及相互对应正确的是(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13" name="QC_7_BD.13_2#2c4fe8090?colgroup=6,23,9&amp;pid=b1501899a&amp;color=0,0,0&amp;vtp=1&amp;bbb=1"/>
          <p:cNvGraphicFramePr>
            <a:graphicFrameLocks noGrp="1"/>
          </p:cNvGraphicFramePr>
          <p:nvPr>
            <p:extLst>
              <p:ext uri="{D42A27DB-BD31-4B8C-83A1-F6EECF244321}">
                <p14:modId xmlns:p14="http://schemas.microsoft.com/office/powerpoint/2010/main" val="455222869"/>
              </p:ext>
            </p:extLst>
          </p:nvPr>
        </p:nvGraphicFramePr>
        <p:xfrm>
          <a:off x="722376" y="1511300"/>
          <a:ext cx="10725912" cy="2123186"/>
        </p:xfrm>
        <a:graphic>
          <a:graphicData uri="http://schemas.openxmlformats.org/drawingml/2006/table">
            <a:tbl>
              <a:tblPr/>
              <a:tblGrid>
                <a:gridCol w="1819656">
                  <a:extLst>
                    <a:ext uri="{9D8B030D-6E8A-4147-A177-3AD203B41FA5}">
                      <a16:colId xmlns:a16="http://schemas.microsoft.com/office/drawing/2014/main" val="20000"/>
                    </a:ext>
                  </a:extLst>
                </a:gridCol>
                <a:gridCol w="6227064">
                  <a:extLst>
                    <a:ext uri="{9D8B030D-6E8A-4147-A177-3AD203B41FA5}">
                      <a16:colId xmlns:a16="http://schemas.microsoft.com/office/drawing/2014/main" val="20001"/>
                    </a:ext>
                  </a:extLst>
                </a:gridCol>
                <a:gridCol w="2679192">
                  <a:extLst>
                    <a:ext uri="{9D8B030D-6E8A-4147-A177-3AD203B41FA5}">
                      <a16:colId xmlns:a16="http://schemas.microsoft.com/office/drawing/2014/main" val="20002"/>
                    </a:ext>
                  </a:extLst>
                </a:gridCol>
              </a:tblGrid>
              <a:tr h="417830">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选</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内</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特</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人民当家作主的权利有制度保障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最真实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公民行使广泛权利不受法律制约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最广泛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既发扬民主</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又正确集中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最管用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人人都可直接参加国家事务管理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最均等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QC_7_AN.14_1#2c4fe8090.bracket?pid=b1501899a&amp;color=0,0,0&amp;vpa=5&amp;vtp=1"/>
          <p:cNvSpPr/>
          <p:nvPr/>
        </p:nvSpPr>
        <p:spPr>
          <a:xfrm>
            <a:off x="7672451"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5" name="QC_7_BD.13_3#2c4fe8090.choices?pid=b1501899a&amp;color=0,0,0&amp;vtp=1&amp;bbb=1"/>
          <p:cNvSpPr/>
          <p:nvPr/>
        </p:nvSpPr>
        <p:spPr>
          <a:xfrm>
            <a:off x="722376" y="3771900"/>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7_AS.15_1#2c4fe8090?vop=1&amp;pid=b1501899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本题考查全过程人民民主的特点。人民当家作主的权利有制度保障，</a:t>
            </a:r>
            <a:r>
              <a:rPr lang="en-US" altLang="zh-CN" sz="2000" b="0" i="0">
                <a:solidFill>
                  <a:srgbClr val="000000"/>
                </a:solidFill>
                <a:latin typeface="微软雅黑" pitchFamily="34" charset="0"/>
                <a:ea typeface="微软雅黑" pitchFamily="34" charset="-122"/>
                <a:cs typeface="微软雅黑" pitchFamily="34" charset="-120"/>
              </a:rPr>
              <a:t>体现最真实的民主，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正确。既发扬民主，又正确集中，体现最管用的民主，③正确。公民行使广泛权利的同时</a:t>
            </a:r>
            <a:r>
              <a:rPr lang="en-US" altLang="zh-CN" sz="2000" b="0" i="0">
                <a:solidFill>
                  <a:srgbClr val="000000"/>
                </a:solidFill>
                <a:latin typeface="微软雅黑" pitchFamily="34" charset="0"/>
                <a:ea typeface="微软雅黑" pitchFamily="34" charset="-122"/>
                <a:cs typeface="微软雅黑" pitchFamily="34" charset="-120"/>
              </a:rPr>
              <a:t>，也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要受法律制约</a:t>
            </a:r>
            <a:r>
              <a:rPr lang="en-US" altLang="zh-CN" sz="2000" b="0" i="0" dirty="0">
                <a:solidFill>
                  <a:srgbClr val="000000"/>
                </a:solidFill>
                <a:latin typeface="微软雅黑" pitchFamily="34" charset="0"/>
                <a:ea typeface="微软雅黑" pitchFamily="34" charset="-122"/>
                <a:cs typeface="微软雅黑" pitchFamily="34" charset="-120"/>
              </a:rPr>
              <a:t>，②错误。在我国，人民不直接参与国家事务的管理</a:t>
            </a:r>
            <a:r>
              <a:rPr lang="en-US" altLang="zh-CN" sz="2000" b="0" i="0">
                <a:solidFill>
                  <a:srgbClr val="000000"/>
                </a:solidFill>
                <a:latin typeface="微软雅黑" pitchFamily="34" charset="0"/>
                <a:ea typeface="微软雅黑" pitchFamily="34" charset="-122"/>
                <a:cs typeface="微软雅黑" pitchFamily="34" charset="-120"/>
              </a:rPr>
              <a:t>，而是通过选举人大代表组成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人民代表大会</a:t>
            </a:r>
            <a:r>
              <a:rPr lang="en-US" altLang="zh-CN" sz="2000" b="0" i="0" dirty="0">
                <a:solidFill>
                  <a:srgbClr val="000000"/>
                </a:solidFill>
                <a:latin typeface="微软雅黑" pitchFamily="34" charset="0"/>
                <a:ea typeface="微软雅黑" pitchFamily="34" charset="-122"/>
                <a:cs typeface="微软雅黑" pitchFamily="34" charset="-120"/>
              </a:rPr>
              <a:t>，由人大代表人民统一行使国家权力，我国的民主是针对广大人民的民主</a:t>
            </a:r>
            <a:r>
              <a:rPr lang="en-US" altLang="zh-CN" sz="2000" b="0" i="0">
                <a:solidFill>
                  <a:srgbClr val="000000"/>
                </a:solidFill>
                <a:latin typeface="微软雅黑" pitchFamily="34" charset="0"/>
                <a:ea typeface="微软雅黑" pitchFamily="34" charset="-122"/>
                <a:cs typeface="微软雅黑" pitchFamily="34" charset="-120"/>
              </a:rPr>
              <a:t>，具有阶</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级性</a:t>
            </a:r>
            <a:r>
              <a:rPr lang="en-US" altLang="zh-CN" sz="2000" b="0" i="0" dirty="0">
                <a:solidFill>
                  <a:srgbClr val="000000"/>
                </a:solidFill>
                <a:latin typeface="微软雅黑" pitchFamily="34" charset="0"/>
                <a:ea typeface="微软雅黑" pitchFamily="34" charset="-122"/>
                <a:cs typeface="微软雅黑" pitchFamily="34" charset="-120"/>
              </a:rPr>
              <a:t>，不是均等的民主，④错误。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7_AS.15_2#2c4fe8090?vop=1&amp;pid=b1501899a&amp;color=0,0,0&amp;mp=1&amp;vtp=1&amp;bt=1&amp;bbb=1&amp;hb=1"/>
          <p:cNvSpPr/>
          <p:nvPr/>
        </p:nvSpPr>
        <p:spPr>
          <a:xfrm>
            <a:off x="722376" y="972000"/>
            <a:ext cx="10753344" cy="31803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本题易错选②，错选原因在于没有正确理解全过程人民民主的三个特点</a:t>
            </a:r>
            <a:r>
              <a:rPr lang="en-US" altLang="zh-CN" sz="2000" b="0" i="0">
                <a:solidFill>
                  <a:srgbClr val="000000"/>
                </a:solidFill>
                <a:latin typeface="微软雅黑" pitchFamily="34" charset="0"/>
                <a:ea typeface="微软雅黑" pitchFamily="34" charset="-122"/>
                <a:cs typeface="微软雅黑" pitchFamily="34" charset="-120"/>
              </a:rPr>
              <a:t>。区分最广泛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的民主</a:t>
            </a:r>
            <a:r>
              <a:rPr lang="en-US" altLang="zh-CN" sz="2000" b="0" i="0" dirty="0">
                <a:solidFill>
                  <a:srgbClr val="000000"/>
                </a:solidFill>
                <a:latin typeface="微软雅黑" pitchFamily="34" charset="0"/>
                <a:ea typeface="微软雅黑" pitchFamily="34" charset="-122"/>
                <a:cs typeface="微软雅黑" pitchFamily="34" charset="-120"/>
              </a:rPr>
              <a:t>、最真实的民主与最管用的民主的关键在于准确把握它们的表现。</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1）最广泛主要指向“多”，人民享有的权利广泛，享有民主的主体广泛。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2）最真实主要指向“实”，全过程人民民主不仅有完整的制度程序，而且有完整的参与实践。</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3）最管用主要指向“管用”，全过程人民民主既发扬民主，又正确集中，</a:t>
            </a:r>
            <a:r>
              <a:rPr lang="en-US" altLang="zh-CN" sz="2000" b="0" i="0">
                <a:solidFill>
                  <a:srgbClr val="000000"/>
                </a:solidFill>
                <a:latin typeface="微软雅黑" pitchFamily="34" charset="0"/>
                <a:ea typeface="微软雅黑" pitchFamily="34" charset="-122"/>
                <a:cs typeface="微软雅黑" pitchFamily="34" charset="-120"/>
              </a:rPr>
              <a:t>能够把党的主张、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国家意志</a:t>
            </a:r>
            <a:r>
              <a:rPr lang="en-US" altLang="zh-CN" sz="2000" b="0" i="0" dirty="0">
                <a:solidFill>
                  <a:srgbClr val="000000"/>
                </a:solidFill>
                <a:latin typeface="微软雅黑" pitchFamily="34" charset="0"/>
                <a:ea typeface="微软雅黑" pitchFamily="34" charset="-122"/>
                <a:cs typeface="微软雅黑" pitchFamily="34" charset="-120"/>
              </a:rPr>
              <a:t>、人民意愿紧密融合在一起，实现各方面在共同思想、共同利益</a:t>
            </a:r>
            <a:r>
              <a:rPr lang="en-US" altLang="zh-CN" sz="2000" b="0" i="0">
                <a:solidFill>
                  <a:srgbClr val="000000"/>
                </a:solidFill>
                <a:latin typeface="微软雅黑" pitchFamily="34" charset="0"/>
                <a:ea typeface="微软雅黑" pitchFamily="34" charset="-122"/>
                <a:cs typeface="微软雅黑" pitchFamily="34" charset="-120"/>
              </a:rPr>
              <a:t>、共同目标基础上的团</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结一致</a:t>
            </a:r>
            <a:r>
              <a:rPr lang="en-US" altLang="zh-CN" sz="2000" b="0" i="0" dirty="0">
                <a:solidFill>
                  <a:srgbClr val="000000"/>
                </a:solidFill>
                <a:latin typeface="微软雅黑" pitchFamily="34" charset="0"/>
                <a:ea typeface="微软雅黑" pitchFamily="34" charset="-122"/>
                <a:cs typeface="微软雅黑" pitchFamily="34" charset="-120"/>
              </a:rPr>
              <a:t>，使党、国家和人民成为目标相同、利益一致、相互交融、同心同向的整体。</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C_4#ca345808a.fixed?pid=a14427f23&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ca345808a.fixed?pid=a14427f23&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人民民主专政的本质：人民当家作主</a:t>
            </a:r>
            <a:endParaRPr lang="en-US" altLang="zh-CN" sz="4400" dirty="0"/>
          </a:p>
        </p:txBody>
      </p:sp>
      <p:pic>
        <p:nvPicPr>
          <p:cNvPr id="4" name="C_4#ca345808a.fixed?pid=a14427f23&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ca345808a.fixed?pid=a14427f23&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5_BD.16_1#871a0e63d?pid=ca345808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[天津第五中学2024高一月考]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人民的参与和实践是实现民主的根本途径。近年来，</a:t>
            </a:r>
            <a:r>
              <a:rPr lang="en-US" altLang="zh-CN" sz="2000" b="0" i="0">
                <a:solidFill>
                  <a:srgbClr val="000000"/>
                </a:solidFill>
                <a:latin typeface="微软雅黑" pitchFamily="34" charset="0"/>
                <a:ea typeface="微软雅黑" pitchFamily="34" charset="-122"/>
                <a:cs typeface="微软雅黑" pitchFamily="34" charset="-120"/>
              </a:rPr>
              <a:t>C市将保障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群众知情权</a:t>
            </a:r>
            <a:r>
              <a:rPr lang="en-US" altLang="zh-CN" sz="2000" b="0" i="0" dirty="0">
                <a:solidFill>
                  <a:srgbClr val="000000"/>
                </a:solidFill>
                <a:latin typeface="微软雅黑" pitchFamily="34" charset="0"/>
                <a:ea typeface="微软雅黑" pitchFamily="34" charset="-122"/>
                <a:cs typeface="微软雅黑" pitchFamily="34" charset="-120"/>
              </a:rPr>
              <a:t>、参与权、表达权、监督权落实到人大工作各方面各环节全过程</a:t>
            </a:r>
            <a:r>
              <a:rPr lang="en-US" altLang="zh-CN" sz="2000" b="0" i="0">
                <a:solidFill>
                  <a:srgbClr val="000000"/>
                </a:solidFill>
                <a:latin typeface="微软雅黑" pitchFamily="34" charset="0"/>
                <a:ea typeface="微软雅黑" pitchFamily="34" charset="-122"/>
                <a:cs typeface="微软雅黑" pitchFamily="34" charset="-120"/>
              </a:rPr>
              <a:t>，努力在工作中体现</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人民意志</a:t>
            </a:r>
            <a:r>
              <a:rPr lang="en-US" altLang="zh-CN" sz="2000" b="0" i="0" dirty="0">
                <a:solidFill>
                  <a:srgbClr val="000000"/>
                </a:solidFill>
                <a:latin typeface="微软雅黑" pitchFamily="34" charset="0"/>
                <a:ea typeface="微软雅黑" pitchFamily="34" charset="-122"/>
                <a:cs typeface="微软雅黑" pitchFamily="34" charset="-120"/>
              </a:rPr>
              <a:t>、维护人民利益、激发人民创造。C</a:t>
            </a:r>
            <a:r>
              <a:rPr lang="en-US" altLang="zh-CN" sz="2000" b="0" i="0">
                <a:solidFill>
                  <a:srgbClr val="000000"/>
                </a:solidFill>
                <a:latin typeface="微软雅黑" pitchFamily="34" charset="0"/>
                <a:ea typeface="微软雅黑" pitchFamily="34" charset="-122"/>
                <a:cs typeface="微软雅黑" pitchFamily="34" charset="-120"/>
              </a:rPr>
              <a:t>市的做法(</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7_1#871a0e63d.bracket?pid=ca345808a&amp;color=0,0,0&amp;vpa=6&amp;vtp=1"/>
          <p:cNvSpPr/>
          <p:nvPr/>
        </p:nvSpPr>
        <p:spPr>
          <a:xfrm>
            <a:off x="6921564"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6_2#871a0e63d?pid=ca345808a&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①反映了社会各阶级在国家中的地位是不同的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表明我国的国家政权坚持以工人阶级为领导</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根源于我国是人民民主专政的社会主义国家</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有利于在国家政治生活中践行全过程人民民主</a:t>
            </a:r>
            <a:endParaRPr lang="en-US" altLang="zh-CN" sz="2000" dirty="0"/>
          </a:p>
        </p:txBody>
      </p:sp>
      <p:sp>
        <p:nvSpPr>
          <p:cNvPr id="5" name="QC_5_BD.16_3#871a0e63d.choices?pid=ca345808a&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AS.18_1#871a0e63d?vop=1&amp;pid=ca345808a&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本题考查我国的国体和全过程人民民主的特点。C市将保障群众知情权、参与权、</a:t>
            </a:r>
            <a:r>
              <a:rPr lang="en-US" altLang="zh-CN" sz="2000" b="0" i="0">
                <a:solidFill>
                  <a:srgbClr val="000000"/>
                </a:solidFill>
                <a:latin typeface="微软雅黑" pitchFamily="34" charset="0"/>
                <a:ea typeface="微软雅黑" pitchFamily="34" charset="-122"/>
                <a:cs typeface="微软雅黑" pitchFamily="34" charset="-120"/>
              </a:rPr>
              <a:t>表达权、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监督权落实到人大工作各方面各环节全过程</a:t>
            </a:r>
            <a:r>
              <a:rPr lang="en-US" altLang="zh-CN" sz="2000" b="0" i="0" dirty="0">
                <a:solidFill>
                  <a:srgbClr val="000000"/>
                </a:solidFill>
                <a:latin typeface="微软雅黑" pitchFamily="34" charset="0"/>
                <a:ea typeface="微软雅黑" pitchFamily="34" charset="-122"/>
                <a:cs typeface="微软雅黑" pitchFamily="34" charset="-120"/>
              </a:rPr>
              <a:t>，努力在工作中体现人民意志、维护人民利益</a:t>
            </a:r>
            <a:r>
              <a:rPr lang="en-US" altLang="zh-CN" sz="2000" b="0" i="0">
                <a:solidFill>
                  <a:srgbClr val="000000"/>
                </a:solidFill>
                <a:latin typeface="微软雅黑" pitchFamily="34" charset="0"/>
                <a:ea typeface="微软雅黑" pitchFamily="34" charset="-122"/>
                <a:cs typeface="微软雅黑" pitchFamily="34" charset="-120"/>
              </a:rPr>
              <a:t>、激发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人民创造</a:t>
            </a:r>
            <a:r>
              <a:rPr lang="en-US" altLang="zh-CN" sz="2000" b="0" i="0" dirty="0">
                <a:solidFill>
                  <a:srgbClr val="000000"/>
                </a:solidFill>
                <a:latin typeface="微软雅黑" pitchFamily="34" charset="0"/>
                <a:ea typeface="微软雅黑" pitchFamily="34" charset="-122"/>
                <a:cs typeface="微软雅黑" pitchFamily="34" charset="-120"/>
              </a:rPr>
              <a:t>。C市这样做的原因在于我国是人民民主专政的社会主义国家，人民是国家的主人</a:t>
            </a:r>
            <a:r>
              <a:rPr lang="en-US" altLang="zh-CN" sz="2000" b="0" i="0">
                <a:solidFill>
                  <a:srgbClr val="000000"/>
                </a:solidFill>
                <a:latin typeface="微软雅黑" pitchFamily="34" charset="0"/>
                <a:ea typeface="微软雅黑" pitchFamily="34" charset="-122"/>
                <a:cs typeface="微软雅黑" pitchFamily="34" charset="-120"/>
              </a:rPr>
              <a:t>，有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利于在国家政治生活中践行全过程人民民主</a:t>
            </a:r>
            <a:r>
              <a:rPr lang="en-US" altLang="zh-CN" sz="2000" b="0" i="0" dirty="0">
                <a:solidFill>
                  <a:srgbClr val="000000"/>
                </a:solidFill>
                <a:latin typeface="微软雅黑" pitchFamily="34" charset="0"/>
                <a:ea typeface="微软雅黑" pitchFamily="34" charset="-122"/>
                <a:cs typeface="微软雅黑" pitchFamily="34" charset="-120"/>
              </a:rPr>
              <a:t>，③④正确</a:t>
            </a:r>
            <a:r>
              <a:rPr lang="en-US" altLang="zh-CN" sz="2000" b="0" i="0">
                <a:solidFill>
                  <a:srgbClr val="000000"/>
                </a:solidFill>
                <a:latin typeface="微软雅黑" pitchFamily="34" charset="0"/>
                <a:ea typeface="微软雅黑" pitchFamily="34" charset="-122"/>
                <a:cs typeface="微软雅黑" pitchFamily="34" charset="-120"/>
              </a:rPr>
              <a:t>。材料并没有反映出社会各阶级在国家中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的地位是不同的</a:t>
            </a:r>
            <a:r>
              <a:rPr lang="en-US" altLang="zh-CN" sz="2000" b="0" i="0" dirty="0">
                <a:solidFill>
                  <a:srgbClr val="000000"/>
                </a:solidFill>
                <a:latin typeface="微软雅黑" pitchFamily="34" charset="0"/>
                <a:ea typeface="微软雅黑" pitchFamily="34" charset="-122"/>
                <a:cs typeface="微软雅黑" pitchFamily="34" charset="-120"/>
              </a:rPr>
              <a:t>，①不符合题意。</a:t>
            </a:r>
            <a:r>
              <a:rPr lang="en-US" altLang="zh-CN" sz="2000" b="0" i="0">
                <a:solidFill>
                  <a:srgbClr val="000000"/>
                </a:solidFill>
                <a:latin typeface="微软雅黑" pitchFamily="34" charset="0"/>
                <a:ea typeface="微软雅黑" pitchFamily="34" charset="-122"/>
                <a:cs typeface="微软雅黑" pitchFamily="34" charset="-120"/>
              </a:rPr>
              <a:t>C市的做法与我国的国家政权坚持以工人阶级为领导无直接关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系</a:t>
            </a:r>
            <a:r>
              <a:rPr lang="en-US" altLang="zh-CN" sz="2000" b="0" i="0" dirty="0">
                <a:solidFill>
                  <a:srgbClr val="000000"/>
                </a:solidFill>
                <a:latin typeface="微软雅黑" pitchFamily="34" charset="0"/>
                <a:ea typeface="微软雅黑" pitchFamily="34" charset="-122"/>
                <a:cs typeface="微软雅黑" pitchFamily="34" charset="-120"/>
              </a:rPr>
              <a:t>，②排除。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BD.19_1#a6ae79c1e?pid=ca345808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2.随着数字化时代到来，人民民主素养的提升离不开数字技术助力。数字技术赋能民主，</a:t>
            </a:r>
            <a:r>
              <a:rPr lang="en-US" altLang="zh-CN" sz="2000" b="0" i="0">
                <a:solidFill>
                  <a:srgbClr val="000000"/>
                </a:solidFill>
                <a:latin typeface="微软雅黑" pitchFamily="34" charset="0"/>
                <a:ea typeface="微软雅黑" pitchFamily="34" charset="-122"/>
                <a:cs typeface="微软雅黑" pitchFamily="34" charset="-120"/>
              </a:rPr>
              <a:t>一方面，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通过在线课程</a:t>
            </a:r>
            <a:r>
              <a:rPr lang="en-US" altLang="zh-CN" sz="2000" b="0" i="0" dirty="0">
                <a:solidFill>
                  <a:srgbClr val="000000"/>
                </a:solidFill>
                <a:latin typeface="微软雅黑" pitchFamily="34" charset="0"/>
                <a:ea typeface="微软雅黑" pitchFamily="34" charset="-122"/>
                <a:cs typeface="微软雅黑" pitchFamily="34" charset="-120"/>
              </a:rPr>
              <a:t>、电子书籍、视频讲座等方式</a:t>
            </a:r>
            <a:r>
              <a:rPr lang="en-US" altLang="zh-CN" sz="2000" b="0" i="0">
                <a:solidFill>
                  <a:srgbClr val="000000"/>
                </a:solidFill>
                <a:latin typeface="微软雅黑" pitchFamily="34" charset="0"/>
                <a:ea typeface="微软雅黑" pitchFamily="34" charset="-122"/>
                <a:cs typeface="微软雅黑" pitchFamily="34" charset="-120"/>
              </a:rPr>
              <a:t>，人民群众可以掌握更多关于全过程人民民主制度和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运行的知识</a:t>
            </a:r>
            <a:r>
              <a:rPr lang="en-US" altLang="zh-CN" sz="2000" b="0" i="0" dirty="0">
                <a:solidFill>
                  <a:srgbClr val="000000"/>
                </a:solidFill>
                <a:latin typeface="微软雅黑" pitchFamily="34" charset="0"/>
                <a:ea typeface="微软雅黑" pitchFamily="34" charset="-122"/>
                <a:cs typeface="微软雅黑" pitchFamily="34" charset="-120"/>
              </a:rPr>
              <a:t>；另一方面，能提供更多高效、便捷、特色的参与方式</a:t>
            </a:r>
            <a:r>
              <a:rPr lang="en-US" altLang="zh-CN" sz="2000" b="0" i="0">
                <a:solidFill>
                  <a:srgbClr val="000000"/>
                </a:solidFill>
                <a:latin typeface="微软雅黑" pitchFamily="34" charset="0"/>
                <a:ea typeface="微软雅黑" pitchFamily="34" charset="-122"/>
                <a:cs typeface="微软雅黑" pitchFamily="34" charset="-120"/>
              </a:rPr>
              <a:t>，推动人民群众参与全过程人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民民主的各个环节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这表明数字技术赋能全过程人民民主(</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0_1#a6ae79c1e.bracket?pid=ca345808a&amp;color=0,0,0&amp;vpa=7&amp;vtp=1"/>
          <p:cNvSpPr/>
          <p:nvPr/>
        </p:nvSpPr>
        <p:spPr>
          <a:xfrm>
            <a:off x="7272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19_2#a6ae79c1e?pid=ca345808a&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拓宽了人民参与全过程人民民主的渠道</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②有利于提升人民群众的参与意识和参与能力</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有助于人民群众直接管理国家社会事务</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④为充分践行全过程人民民主提供了制度保障</a:t>
            </a:r>
            <a:endParaRPr lang="en-US" altLang="zh-CN" sz="2000" dirty="0"/>
          </a:p>
        </p:txBody>
      </p:sp>
      <p:sp>
        <p:nvSpPr>
          <p:cNvPr id="5" name="QC_5_BD.19_3#a6ae79c1e.choices?pid=ca345808a&amp;color=0,0,0&amp;vtp=1&amp;bbb=1"/>
          <p:cNvSpPr/>
          <p:nvPr/>
        </p:nvSpPr>
        <p:spPr>
          <a:xfrm>
            <a:off x="722376" y="4580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49a65b773.fixed?pid=3e9ad4bad&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4</a:t>
            </a:r>
            <a:endParaRPr lang="en-US" altLang="zh-CN" sz="7200" dirty="0"/>
          </a:p>
        </p:txBody>
      </p:sp>
      <p:sp>
        <p:nvSpPr>
          <p:cNvPr id="3" name="C_2_BD#49a65b773.fixed?pid=3e9ad4bad&amp;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第四课</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人民民主专政的社会主义国家</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5_AS.21_1#a6ae79c1e?vop=1&amp;pid=ca345808a&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本题考查全过程人民民主。数字技术赋能民主通过提供在线课程、电子书籍</a:t>
            </a:r>
            <a:r>
              <a:rPr lang="en-US" altLang="zh-CN" sz="2000" b="0" i="0">
                <a:solidFill>
                  <a:srgbClr val="000000"/>
                </a:solidFill>
                <a:latin typeface="微软雅黑" pitchFamily="34" charset="0"/>
                <a:ea typeface="微软雅黑" pitchFamily="34" charset="-122"/>
                <a:cs typeface="微软雅黑" pitchFamily="34" charset="-120"/>
              </a:rPr>
              <a:t>、视频讲座等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高效</a:t>
            </a:r>
            <a:r>
              <a:rPr lang="en-US" altLang="zh-CN" sz="2000" b="0" i="0" dirty="0">
                <a:solidFill>
                  <a:srgbClr val="000000"/>
                </a:solidFill>
                <a:latin typeface="微软雅黑" pitchFamily="34" charset="0"/>
                <a:ea typeface="微软雅黑" pitchFamily="34" charset="-122"/>
                <a:cs typeface="微软雅黑" pitchFamily="34" charset="-120"/>
              </a:rPr>
              <a:t>、便捷、特色的参与方式，推动人民群众参与全过程人民民主的各个环节</a:t>
            </a:r>
            <a:r>
              <a:rPr lang="en-US" altLang="zh-CN" sz="2000" b="0" i="0">
                <a:solidFill>
                  <a:srgbClr val="000000"/>
                </a:solidFill>
                <a:latin typeface="微软雅黑" pitchFamily="34" charset="0"/>
                <a:ea typeface="微软雅黑" pitchFamily="34" charset="-122"/>
                <a:cs typeface="微软雅黑" pitchFamily="34" charset="-120"/>
              </a:rPr>
              <a:t>，这拓宽了人民参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与全过程人民民主的渠道</a:t>
            </a:r>
            <a:r>
              <a:rPr lang="en-US" altLang="zh-CN" sz="2000" b="0" i="0" dirty="0">
                <a:solidFill>
                  <a:srgbClr val="000000"/>
                </a:solidFill>
                <a:latin typeface="微软雅黑" pitchFamily="34" charset="0"/>
                <a:ea typeface="微软雅黑" pitchFamily="34" charset="-122"/>
                <a:cs typeface="微软雅黑" pitchFamily="34" charset="-120"/>
              </a:rPr>
              <a:t>，①入选；数字技术赋能民主通过在线课程、电子书籍</a:t>
            </a:r>
            <a:r>
              <a:rPr lang="en-US" altLang="zh-CN" sz="2000" b="0" i="0">
                <a:solidFill>
                  <a:srgbClr val="000000"/>
                </a:solidFill>
                <a:latin typeface="微软雅黑" pitchFamily="34" charset="0"/>
                <a:ea typeface="微软雅黑" pitchFamily="34" charset="-122"/>
                <a:cs typeface="微软雅黑" pitchFamily="34" charset="-120"/>
              </a:rPr>
              <a:t>、视频讲座等方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式</a:t>
            </a:r>
            <a:r>
              <a:rPr lang="en-US" altLang="zh-CN" sz="2000" b="0" i="0" dirty="0">
                <a:solidFill>
                  <a:srgbClr val="000000"/>
                </a:solidFill>
                <a:latin typeface="微软雅黑" pitchFamily="34" charset="0"/>
                <a:ea typeface="微软雅黑" pitchFamily="34" charset="-122"/>
                <a:cs typeface="微软雅黑" pitchFamily="34" charset="-120"/>
              </a:rPr>
              <a:t>，使人民群众可以掌握更多关于全过程人民民主制度和运行的知识</a:t>
            </a:r>
            <a:r>
              <a:rPr lang="en-US" altLang="zh-CN" sz="2000" b="0" i="0">
                <a:solidFill>
                  <a:srgbClr val="000000"/>
                </a:solidFill>
                <a:latin typeface="微软雅黑" pitchFamily="34" charset="0"/>
                <a:ea typeface="微软雅黑" pitchFamily="34" charset="-122"/>
                <a:cs typeface="微软雅黑" pitchFamily="34" charset="-120"/>
              </a:rPr>
              <a:t>，这有利于提升人民群众的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参与意识和参与能力</a:t>
            </a:r>
            <a:r>
              <a:rPr lang="en-US" altLang="zh-CN" sz="2000" b="0" i="0" dirty="0">
                <a:solidFill>
                  <a:srgbClr val="000000"/>
                </a:solidFill>
                <a:latin typeface="微软雅黑" pitchFamily="34" charset="0"/>
                <a:ea typeface="微软雅黑" pitchFamily="34" charset="-122"/>
                <a:cs typeface="微软雅黑" pitchFamily="34" charset="-120"/>
              </a:rPr>
              <a:t>，②入选；人民依照法律规定，通过各种途径和形式，管理国家事务</a:t>
            </a:r>
            <a:r>
              <a:rPr lang="en-US" altLang="zh-CN" sz="2000" b="0" i="0">
                <a:solidFill>
                  <a:srgbClr val="000000"/>
                </a:solidFill>
                <a:latin typeface="微软雅黑" pitchFamily="34" charset="0"/>
                <a:ea typeface="微软雅黑" pitchFamily="34" charset="-122"/>
                <a:cs typeface="微软雅黑" pitchFamily="34" charset="-120"/>
              </a:rPr>
              <a:t>，但人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民群众不能直接管理国家事务</a:t>
            </a:r>
            <a:r>
              <a:rPr lang="en-US" altLang="zh-CN" sz="2000" b="0" i="0" dirty="0">
                <a:solidFill>
                  <a:srgbClr val="000000"/>
                </a:solidFill>
                <a:latin typeface="微软雅黑" pitchFamily="34" charset="0"/>
                <a:ea typeface="微软雅黑" pitchFamily="34" charset="-122"/>
                <a:cs typeface="微软雅黑" pitchFamily="34" charset="-120"/>
              </a:rPr>
              <a:t>，③排除</a:t>
            </a:r>
            <a:r>
              <a:rPr lang="en-US" altLang="zh-CN" sz="2000" b="0" i="0">
                <a:solidFill>
                  <a:srgbClr val="000000"/>
                </a:solidFill>
                <a:latin typeface="微软雅黑" pitchFamily="34" charset="0"/>
                <a:ea typeface="微软雅黑" pitchFamily="34" charset="-122"/>
                <a:cs typeface="微软雅黑" pitchFamily="34" charset="-120"/>
              </a:rPr>
              <a:t>；数字技术赋能全过程人民民主为充分践行全过程人民民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主提供了技术支持</a:t>
            </a:r>
            <a:r>
              <a:rPr lang="en-US" altLang="zh-CN" sz="2000" b="0" i="0" dirty="0">
                <a:solidFill>
                  <a:srgbClr val="000000"/>
                </a:solidFill>
                <a:latin typeface="微软雅黑" pitchFamily="34" charset="0"/>
                <a:ea typeface="微软雅黑" pitchFamily="34" charset="-122"/>
                <a:cs typeface="微软雅黑" pitchFamily="34" charset="-120"/>
              </a:rPr>
              <a:t>，而不是制度保障，④排除。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BD.22_1#8aa6b9e8a?pid=ca345808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[广东深圳2025高一期中]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某市聚焦群众关切，采取“政府建设+社会化运营”的模式</a:t>
            </a:r>
            <a:r>
              <a:rPr lang="en-US" altLang="zh-CN" sz="2000" b="0" i="0">
                <a:solidFill>
                  <a:srgbClr val="000000"/>
                </a:solidFill>
                <a:latin typeface="微软雅黑" pitchFamily="34" charset="0"/>
                <a:ea typeface="微软雅黑" pitchFamily="34" charset="-122"/>
                <a:cs typeface="微软雅黑" pitchFamily="34" charset="-120"/>
              </a:rPr>
              <a:t>，以服务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保障</a:t>
            </a:r>
            <a:r>
              <a:rPr lang="en-US" altLang="zh-CN" sz="2000" b="0" i="0" dirty="0">
                <a:solidFill>
                  <a:srgbClr val="000000"/>
                </a:solidFill>
                <a:latin typeface="微软雅黑" pitchFamily="34" charset="0"/>
                <a:ea typeface="微软雅黑" pitchFamily="34" charset="-122"/>
                <a:cs typeface="微软雅黑" pitchFamily="34" charset="-120"/>
              </a:rPr>
              <a:t>“一老一小”就餐需求为重点，通过科学布局、扩大供给、长效保障</a:t>
            </a:r>
            <a:r>
              <a:rPr lang="en-US" altLang="zh-CN" sz="2000" b="0" i="0">
                <a:solidFill>
                  <a:srgbClr val="000000"/>
                </a:solidFill>
                <a:latin typeface="微软雅黑" pitchFamily="34" charset="0"/>
                <a:ea typeface="微软雅黑" pitchFamily="34" charset="-122"/>
                <a:cs typeface="微软雅黑" pitchFamily="34" charset="-120"/>
              </a:rPr>
              <a:t>，提高了助餐服务的可</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及性和普惠性</a:t>
            </a:r>
            <a:r>
              <a:rPr lang="en-US" altLang="zh-CN" sz="2000" b="0" i="0" dirty="0">
                <a:solidFill>
                  <a:srgbClr val="000000"/>
                </a:solidFill>
                <a:latin typeface="微软雅黑" pitchFamily="34" charset="0"/>
                <a:ea typeface="微软雅黑" pitchFamily="34" charset="-122"/>
                <a:cs typeface="微软雅黑" pitchFamily="34" charset="-120"/>
              </a:rPr>
              <a:t>，以“小食堂”托起民生“大福祉”。</a:t>
            </a:r>
            <a:r>
              <a:rPr lang="en-US" altLang="zh-CN" sz="2000" b="0" i="0">
                <a:solidFill>
                  <a:srgbClr val="000000"/>
                </a:solidFill>
                <a:latin typeface="微软雅黑" pitchFamily="34" charset="0"/>
                <a:ea typeface="微软雅黑" pitchFamily="34" charset="-122"/>
                <a:cs typeface="微软雅黑" pitchFamily="34" charset="-120"/>
              </a:rPr>
              <a:t>这一做法(</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3_1#8aa6b9e8a.bracket?pid=ca345808a&amp;color=0,0,0&amp;vpa=8&amp;vtp=1"/>
          <p:cNvSpPr/>
          <p:nvPr/>
        </p:nvSpPr>
        <p:spPr>
          <a:xfrm>
            <a:off x="7780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22_2#8aa6b9e8a?pid=ca345808a&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①印证了我国的全过程人民民主是最真实的民主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体现了我国以人民为中心的发展思想</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凸显了“发展依靠人民”的政治智慧</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印证了我国的全过程人民民主是最广泛的民主</a:t>
            </a:r>
            <a:endParaRPr lang="en-US" altLang="zh-CN" sz="2000" dirty="0"/>
          </a:p>
        </p:txBody>
      </p:sp>
      <p:sp>
        <p:nvSpPr>
          <p:cNvPr id="5" name="QC_5_BD.22_3#8aa6b9e8a.choices?pid=ca345808a&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AS.24_1#8aa6b9e8a?vop=1&amp;pid=ca345808a&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本题考查最真实的民主。某市通过特定模式提高助餐服务的可及性和普惠性</a:t>
            </a:r>
            <a:r>
              <a:rPr lang="en-US" altLang="zh-CN" sz="2000" b="0" i="0">
                <a:solidFill>
                  <a:srgbClr val="000000"/>
                </a:solidFill>
                <a:latin typeface="微软雅黑" pitchFamily="34" charset="0"/>
                <a:ea typeface="微软雅黑" pitchFamily="34" charset="-122"/>
                <a:cs typeface="微软雅黑" pitchFamily="34" charset="-120"/>
              </a:rPr>
              <a:t>，正是人民权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益得到日益充分实现的体现</a:t>
            </a:r>
            <a:r>
              <a:rPr lang="en-US" altLang="zh-CN" sz="2000" b="0" i="0" dirty="0">
                <a:solidFill>
                  <a:srgbClr val="000000"/>
                </a:solidFill>
                <a:latin typeface="微软雅黑" pitchFamily="34" charset="0"/>
                <a:ea typeface="微软雅黑" pitchFamily="34" charset="-122"/>
                <a:cs typeface="微软雅黑" pitchFamily="34" charset="-120"/>
              </a:rPr>
              <a:t>，印证了我国的全过程人民民主是最真实的民主，①入选</a:t>
            </a:r>
            <a:r>
              <a:rPr lang="en-US" altLang="zh-CN" sz="2000" b="0" i="0">
                <a:solidFill>
                  <a:srgbClr val="000000"/>
                </a:solidFill>
                <a:latin typeface="微软雅黑" pitchFamily="34" charset="0"/>
                <a:ea typeface="微软雅黑" pitchFamily="34" charset="-122"/>
                <a:cs typeface="微软雅黑" pitchFamily="34" charset="-120"/>
              </a:rPr>
              <a:t>。我国坚持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发展为了人民</a:t>
            </a:r>
            <a:r>
              <a:rPr lang="en-US" altLang="zh-CN" sz="2000" b="0" i="0" dirty="0">
                <a:solidFill>
                  <a:srgbClr val="000000"/>
                </a:solidFill>
                <a:latin typeface="微软雅黑" pitchFamily="34" charset="0"/>
                <a:ea typeface="微软雅黑" pitchFamily="34" charset="-122"/>
                <a:cs typeface="微软雅黑" pitchFamily="34" charset="-120"/>
              </a:rPr>
              <a:t>、发展成果由人民共享，某市聚焦群众关切，以“小食堂”托起民生“</a:t>
            </a:r>
            <a:r>
              <a:rPr lang="en-US" altLang="zh-CN" sz="2000" b="0" i="0">
                <a:solidFill>
                  <a:srgbClr val="000000"/>
                </a:solidFill>
                <a:latin typeface="微软雅黑" pitchFamily="34" charset="0"/>
                <a:ea typeface="微软雅黑" pitchFamily="34" charset="-122"/>
                <a:cs typeface="微软雅黑" pitchFamily="34" charset="-120"/>
              </a:rPr>
              <a:t>大福祉”，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体现了我国以人民为中心的发展思想</a:t>
            </a:r>
            <a:r>
              <a:rPr lang="en-US" altLang="zh-CN" sz="2000" b="0" i="0" dirty="0">
                <a:solidFill>
                  <a:srgbClr val="000000"/>
                </a:solidFill>
                <a:latin typeface="微软雅黑" pitchFamily="34" charset="0"/>
                <a:ea typeface="微软雅黑" pitchFamily="34" charset="-122"/>
                <a:cs typeface="微软雅黑" pitchFamily="34" charset="-120"/>
              </a:rPr>
              <a:t>，②入选</a:t>
            </a:r>
            <a:r>
              <a:rPr lang="en-US" altLang="zh-CN" sz="2000" b="0" i="0">
                <a:solidFill>
                  <a:srgbClr val="000000"/>
                </a:solidFill>
                <a:latin typeface="微软雅黑" pitchFamily="34" charset="0"/>
                <a:ea typeface="微软雅黑" pitchFamily="34" charset="-122"/>
                <a:cs typeface="微软雅黑" pitchFamily="34" charset="-120"/>
              </a:rPr>
              <a:t>。材料体现的是某市通过特定模式提高助餐服务的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可及性和普惠性</a:t>
            </a:r>
            <a:r>
              <a:rPr lang="en-US" altLang="zh-CN" sz="2000" b="0" i="0" dirty="0">
                <a:solidFill>
                  <a:srgbClr val="000000"/>
                </a:solidFill>
                <a:latin typeface="微软雅黑" pitchFamily="34" charset="0"/>
                <a:ea typeface="微软雅黑" pitchFamily="34" charset="-122"/>
                <a:cs typeface="微软雅黑" pitchFamily="34" charset="-120"/>
              </a:rPr>
              <a:t>，以“小食堂”托起民生“大福祉”，强调的是发展为了人民</a:t>
            </a:r>
            <a:r>
              <a:rPr lang="en-US" altLang="zh-CN" sz="2000" b="0" i="0">
                <a:solidFill>
                  <a:srgbClr val="000000"/>
                </a:solidFill>
                <a:latin typeface="微软雅黑" pitchFamily="34" charset="0"/>
                <a:ea typeface="微软雅黑" pitchFamily="34" charset="-122"/>
                <a:cs typeface="微软雅黑" pitchFamily="34" charset="-120"/>
              </a:rPr>
              <a:t>，而不是发展依靠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a:t>
            </a:r>
            <a:r>
              <a:rPr lang="en-US" altLang="zh-CN" sz="2000" b="0" i="0" dirty="0">
                <a:solidFill>
                  <a:srgbClr val="000000"/>
                </a:solidFill>
                <a:latin typeface="微软雅黑" pitchFamily="34" charset="0"/>
                <a:ea typeface="微软雅黑" pitchFamily="34" charset="-122"/>
                <a:cs typeface="微软雅黑" pitchFamily="34" charset="-120"/>
              </a:rPr>
              <a:t>，③排除。我国的全过程人民民主是最广泛的民主，体现在人民享有广泛的民主权利</a:t>
            </a:r>
            <a:r>
              <a:rPr lang="en-US" altLang="zh-CN" sz="2000" b="0" i="0">
                <a:solidFill>
                  <a:srgbClr val="000000"/>
                </a:solidFill>
                <a:latin typeface="微软雅黑" pitchFamily="34" charset="0"/>
                <a:ea typeface="微软雅黑" pitchFamily="34" charset="-122"/>
                <a:cs typeface="微软雅黑" pitchFamily="34" charset="-120"/>
              </a:rPr>
              <a:t>，民主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主体具有广泛性</a:t>
            </a:r>
            <a:r>
              <a:rPr lang="en-US" altLang="zh-CN" sz="2000" b="0" i="0" dirty="0">
                <a:solidFill>
                  <a:srgbClr val="000000"/>
                </a:solidFill>
                <a:latin typeface="微软雅黑" pitchFamily="34" charset="0"/>
                <a:ea typeface="微软雅黑" pitchFamily="34" charset="-122"/>
                <a:cs typeface="微软雅黑" pitchFamily="34" charset="-120"/>
              </a:rPr>
              <a:t>。材料体现的是全过程人民民主是最真实的民主，而不是最广泛的民主，④排除。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BD.25_1#f63213cb5?pid=ca345808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[河南驻马店高中2025高一月考]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W村组建由村“两委”代表，市、县政协委员</a:t>
            </a:r>
            <a:r>
              <a:rPr lang="en-US" altLang="zh-CN" sz="2000" b="0" i="0">
                <a:solidFill>
                  <a:srgbClr val="000000"/>
                </a:solidFill>
                <a:latin typeface="微软雅黑" pitchFamily="34" charset="0"/>
                <a:ea typeface="微软雅黑" pitchFamily="34" charset="-122"/>
                <a:cs typeface="微软雅黑" pitchFamily="34" charset="-120"/>
              </a:rPr>
              <a:t>，村民代表等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组成的协商议事会</a:t>
            </a:r>
            <a:r>
              <a:rPr lang="en-US" altLang="zh-CN" sz="2000" b="0" i="0" dirty="0">
                <a:solidFill>
                  <a:srgbClr val="000000"/>
                </a:solidFill>
                <a:latin typeface="微软雅黑" pitchFamily="34" charset="0"/>
                <a:ea typeface="微软雅黑" pitchFamily="34" charset="-122"/>
                <a:cs typeface="微软雅黑" pitchFamily="34" charset="-120"/>
              </a:rPr>
              <a:t>，开展协商议事30余次，有效解决了农户水冲式马桶集中安装</a:t>
            </a:r>
            <a:r>
              <a:rPr lang="en-US" altLang="zh-CN" sz="2000" b="0" i="0">
                <a:solidFill>
                  <a:srgbClr val="000000"/>
                </a:solidFill>
                <a:latin typeface="微软雅黑" pitchFamily="34" charset="0"/>
                <a:ea typeface="微软雅黑" pitchFamily="34" charset="-122"/>
                <a:cs typeface="微软雅黑" pitchFamily="34" charset="-120"/>
              </a:rPr>
              <a:t>、村污水处理厂</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中水再利用等具体问题</a:t>
            </a:r>
            <a:r>
              <a:rPr lang="en-US" altLang="zh-CN" sz="2000" b="0" i="0" dirty="0">
                <a:solidFill>
                  <a:srgbClr val="000000"/>
                </a:solidFill>
                <a:latin typeface="微软雅黑" pitchFamily="34" charset="0"/>
                <a:ea typeface="微软雅黑" pitchFamily="34" charset="-122"/>
                <a:cs typeface="微软雅黑" pitchFamily="34" charset="-120"/>
              </a:rPr>
              <a:t>28件，使问题在协商中解决，民心在协商中凝聚。</a:t>
            </a:r>
            <a:r>
              <a:rPr lang="en-US" altLang="zh-CN" sz="2000" b="0" i="0">
                <a:solidFill>
                  <a:srgbClr val="000000"/>
                </a:solidFill>
                <a:latin typeface="微软雅黑" pitchFamily="34" charset="0"/>
                <a:ea typeface="微软雅黑" pitchFamily="34" charset="-122"/>
                <a:cs typeface="微软雅黑" pitchFamily="34" charset="-120"/>
              </a:rPr>
              <a:t>这说明(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6_1#f63213cb5.bracket?pid=ca345808a&amp;color=0,0,0&amp;vpa=9&amp;vtp=1"/>
          <p:cNvSpPr/>
          <p:nvPr/>
        </p:nvSpPr>
        <p:spPr>
          <a:xfrm>
            <a:off x="984415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25_2#f63213cb5?pid=ca345808a&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①我国全过程人民民主是全民共享的，最真实、最广泛、最管用</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协商民主广泛动员多元协商主体，扩大人民的民主权利</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协商议事会为人民群众实践全过程人民民主提供了便利</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协商民主有利于凝聚共识，激发群众参与政治生活的热情</a:t>
            </a:r>
            <a:endParaRPr lang="en-US" altLang="zh-CN" sz="2000" dirty="0"/>
          </a:p>
        </p:txBody>
      </p:sp>
      <p:sp>
        <p:nvSpPr>
          <p:cNvPr id="5" name="QC_5_BD.25_3#f63213cb5.choices?pid=ca345808a&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AS.27_1#f63213cb5?vop=1&amp;pid=ca345808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本题考查全过程人民民主。由村民代表等组成的协商议事会，开展协商议事30余次</a:t>
            </a:r>
            <a:r>
              <a:rPr lang="en-US" altLang="zh-CN" sz="2000" b="0" i="0">
                <a:solidFill>
                  <a:srgbClr val="000000"/>
                </a:solidFill>
                <a:latin typeface="微软雅黑" pitchFamily="34" charset="0"/>
                <a:ea typeface="微软雅黑" pitchFamily="34" charset="-122"/>
                <a:cs typeface="微软雅黑" pitchFamily="34" charset="-120"/>
              </a:rPr>
              <a:t>，有效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解决了农户水冲式马桶集中安装</a:t>
            </a:r>
            <a:r>
              <a:rPr lang="en-US" altLang="zh-CN" sz="2000" b="0" i="0" dirty="0">
                <a:solidFill>
                  <a:srgbClr val="000000"/>
                </a:solidFill>
                <a:latin typeface="微软雅黑" pitchFamily="34" charset="0"/>
                <a:ea typeface="微软雅黑" pitchFamily="34" charset="-122"/>
                <a:cs typeface="微软雅黑" pitchFamily="34" charset="-120"/>
              </a:rPr>
              <a:t>、村污水处理厂中水再利用等具体问题28件</a:t>
            </a:r>
            <a:r>
              <a:rPr lang="en-US" altLang="zh-CN" sz="2000" b="0" i="0">
                <a:solidFill>
                  <a:srgbClr val="000000"/>
                </a:solidFill>
                <a:latin typeface="微软雅黑" pitchFamily="34" charset="0"/>
                <a:ea typeface="微软雅黑" pitchFamily="34" charset="-122"/>
                <a:cs typeface="微软雅黑" pitchFamily="34" charset="-120"/>
              </a:rPr>
              <a:t>，说明协商议事会为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人民群众实践全过程人民民主提供了便利</a:t>
            </a:r>
            <a:r>
              <a:rPr lang="en-US" altLang="zh-CN" sz="2000" b="0" i="0" dirty="0">
                <a:solidFill>
                  <a:srgbClr val="000000"/>
                </a:solidFill>
                <a:latin typeface="微软雅黑" pitchFamily="34" charset="0"/>
                <a:ea typeface="微软雅黑" pitchFamily="34" charset="-122"/>
                <a:cs typeface="微软雅黑" pitchFamily="34" charset="-120"/>
              </a:rPr>
              <a:t>，协商民主有利于凝聚共识</a:t>
            </a:r>
            <a:r>
              <a:rPr lang="en-US" altLang="zh-CN" sz="2000" b="0" i="0">
                <a:solidFill>
                  <a:srgbClr val="000000"/>
                </a:solidFill>
                <a:latin typeface="微软雅黑" pitchFamily="34" charset="0"/>
                <a:ea typeface="微软雅黑" pitchFamily="34" charset="-122"/>
                <a:cs typeface="微软雅黑" pitchFamily="34" charset="-120"/>
              </a:rPr>
              <a:t>，激发群众参与政治生活的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热情</a:t>
            </a:r>
            <a:r>
              <a:rPr lang="en-US" altLang="zh-CN" sz="2000" b="0" i="0" dirty="0">
                <a:solidFill>
                  <a:srgbClr val="000000"/>
                </a:solidFill>
                <a:latin typeface="微软雅黑" pitchFamily="34" charset="0"/>
                <a:ea typeface="微软雅黑" pitchFamily="34" charset="-122"/>
                <a:cs typeface="微软雅黑" pitchFamily="34" charset="-120"/>
              </a:rPr>
              <a:t>，③④符合题意；民主具有鲜明的阶级性，我国全过程人民民主不是全民共享的，①</a:t>
            </a:r>
            <a:r>
              <a:rPr lang="en-US" altLang="zh-CN" sz="2000" b="0" i="0">
                <a:solidFill>
                  <a:srgbClr val="000000"/>
                </a:solidFill>
                <a:latin typeface="微软雅黑" pitchFamily="34" charset="0"/>
                <a:ea typeface="微软雅黑" pitchFamily="34" charset="-122"/>
                <a:cs typeface="微软雅黑" pitchFamily="34" charset="-120"/>
              </a:rPr>
              <a:t>排除；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人民的民主权利是法定的</a:t>
            </a:r>
            <a:r>
              <a:rPr lang="en-US" altLang="zh-CN" sz="2000" b="0" i="0" dirty="0">
                <a:solidFill>
                  <a:srgbClr val="000000"/>
                </a:solidFill>
                <a:latin typeface="微软雅黑" pitchFamily="34" charset="0"/>
                <a:ea typeface="微软雅黑" pitchFamily="34" charset="-122"/>
                <a:cs typeface="微软雅黑" pitchFamily="34" charset="-120"/>
              </a:rPr>
              <a:t>，不能随意扩大，②排除。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5_BD.28_1#65573d3de?pid=ca345808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[华中师范大学第一附属中学2025月考]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持续完善服务体系</a:t>
            </a:r>
            <a:r>
              <a:rPr lang="en-US" altLang="zh-CN" sz="2000" b="0" i="0">
                <a:solidFill>
                  <a:srgbClr val="000000"/>
                </a:solidFill>
                <a:latin typeface="微软雅黑" pitchFamily="34" charset="0"/>
                <a:ea typeface="微软雅黑" pitchFamily="34" charset="-122"/>
                <a:cs typeface="微软雅黑" pitchFamily="34" charset="-120"/>
              </a:rPr>
              <a:t>、将预防母婴传播服务与妇幼保健常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规工作和孕产期全程服务有机整合</a:t>
            </a:r>
            <a:r>
              <a:rPr lang="en-US" altLang="zh-CN" sz="2000" b="0" i="0" dirty="0">
                <a:solidFill>
                  <a:srgbClr val="000000"/>
                </a:solidFill>
                <a:latin typeface="微软雅黑" pitchFamily="34" charset="0"/>
                <a:ea typeface="微软雅黑" pitchFamily="34" charset="-122"/>
                <a:cs typeface="微软雅黑" pitchFamily="34" charset="-120"/>
              </a:rPr>
              <a:t>、推动儿科优质医疗资源扩容下沉</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近年来</a:t>
            </a:r>
            <a:r>
              <a:rPr lang="en-US" altLang="zh-CN" sz="2000" b="0" i="0">
                <a:solidFill>
                  <a:srgbClr val="000000"/>
                </a:solidFill>
                <a:latin typeface="微软雅黑" pitchFamily="34" charset="0"/>
                <a:ea typeface="微软雅黑" pitchFamily="34" charset="-122"/>
                <a:cs typeface="微软雅黑" pitchFamily="34" charset="-120"/>
              </a:rPr>
              <a:t>，我国采取一系</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列措施不断推进妇女儿童健康权益保障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这彰显了(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9_1#65573d3de.bracket?pid=ca345808a&amp;color=0,0,0&amp;vpa=10&amp;vtp=1"/>
          <p:cNvSpPr/>
          <p:nvPr/>
        </p:nvSpPr>
        <p:spPr>
          <a:xfrm>
            <a:off x="6497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28_2#65573d3de?pid=ca345808a&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①我国尊重和保障人权，全过程人民民主是最广泛的民主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我国社会主义民主是最真实的全民民主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以人民为中心是全过程人民民主的底色</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社会主义民主维护最广大人民根本利益</a:t>
            </a:r>
            <a:endParaRPr lang="en-US" altLang="zh-CN" sz="2000" dirty="0"/>
          </a:p>
        </p:txBody>
      </p:sp>
      <p:sp>
        <p:nvSpPr>
          <p:cNvPr id="5" name="QC_5_BD.28_3#65573d3de.choices?pid=ca345808a&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5_AS.30_1#65573d3de?vop=1&amp;pid=ca345808a&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本题考查全过程人民民主。我国采取一系列措施不断推进妇女儿童健康权益保障</a:t>
            </a:r>
            <a:r>
              <a:rPr lang="en-US" altLang="zh-CN" sz="2000" b="0" i="0" spc="-50">
                <a:solidFill>
                  <a:srgbClr val="000000"/>
                </a:solidFill>
                <a:latin typeface="微软雅黑" pitchFamily="34" charset="0"/>
                <a:ea typeface="微软雅黑" pitchFamily="34" charset="-122"/>
                <a:cs typeface="微软雅黑" pitchFamily="34" charset="-120"/>
              </a:rPr>
              <a:t>，彰显了以</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人民为中心的发展思想</a:t>
            </a:r>
            <a:r>
              <a:rPr lang="en-US" altLang="zh-CN" sz="2000" b="0" i="0" spc="-50" dirty="0">
                <a:solidFill>
                  <a:srgbClr val="000000"/>
                </a:solidFill>
                <a:latin typeface="微软雅黑" pitchFamily="34" charset="0"/>
                <a:ea typeface="微软雅黑" pitchFamily="34" charset="-122"/>
                <a:cs typeface="微软雅黑" pitchFamily="34" charset="-120"/>
              </a:rPr>
              <a:t>，我国社会主义民主维护最广大人民的根本利益，③④正确</a:t>
            </a:r>
            <a:r>
              <a:rPr lang="en-US" altLang="zh-CN" sz="2000" b="0" i="0" spc="-50">
                <a:solidFill>
                  <a:srgbClr val="000000"/>
                </a:solidFill>
                <a:latin typeface="微软雅黑" pitchFamily="34" charset="0"/>
                <a:ea typeface="微软雅黑" pitchFamily="34" charset="-122"/>
                <a:cs typeface="微软雅黑" pitchFamily="34" charset="-120"/>
              </a:rPr>
              <a:t>；我国采取一系</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列措施不断推进妇女儿童健康权益保障</a:t>
            </a:r>
            <a:r>
              <a:rPr lang="en-US" altLang="zh-CN" sz="2000" b="0" i="0" spc="-50" dirty="0">
                <a:solidFill>
                  <a:srgbClr val="000000"/>
                </a:solidFill>
                <a:latin typeface="微软雅黑" pitchFamily="34" charset="0"/>
                <a:ea typeface="微软雅黑" pitchFamily="34" charset="-122"/>
                <a:cs typeface="微软雅黑" pitchFamily="34" charset="-120"/>
              </a:rPr>
              <a:t>，彰显了我国社会主义民主是最真实的民主</a:t>
            </a:r>
            <a:r>
              <a:rPr lang="en-US" altLang="zh-CN" sz="2000" b="0" i="0" spc="-50">
                <a:solidFill>
                  <a:srgbClr val="000000"/>
                </a:solidFill>
                <a:latin typeface="微软雅黑" pitchFamily="34" charset="0"/>
                <a:ea typeface="微软雅黑" pitchFamily="34" charset="-122"/>
                <a:cs typeface="微软雅黑" pitchFamily="34" charset="-120"/>
              </a:rPr>
              <a:t>，未体现全过程</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人民民主是最广泛的民主</a:t>
            </a:r>
            <a:r>
              <a:rPr lang="en-US" altLang="zh-CN" sz="2000" b="0" i="0" spc="-50" dirty="0">
                <a:solidFill>
                  <a:srgbClr val="000000"/>
                </a:solidFill>
                <a:latin typeface="微软雅黑" pitchFamily="34" charset="0"/>
                <a:ea typeface="微软雅黑" pitchFamily="34" charset="-122"/>
                <a:cs typeface="微软雅黑" pitchFamily="34" charset="-120"/>
              </a:rPr>
              <a:t>，①排除；民主具有阶级性，社会主义民主不是全民民主，②排除。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5_BD.31_1#7e3c4e9e8?pid=ca345808a&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6.新的社会阶层人士是改革开放以来</a:t>
            </a:r>
            <a:r>
              <a:rPr lang="en-US" altLang="zh-CN" sz="2000" b="0" i="0">
                <a:solidFill>
                  <a:srgbClr val="000000"/>
                </a:solidFill>
                <a:latin typeface="微软雅黑" pitchFamily="34" charset="0"/>
                <a:ea typeface="微软雅黑" pitchFamily="34" charset="-122"/>
                <a:cs typeface="微软雅黑" pitchFamily="34" charset="-120"/>
              </a:rPr>
              <a:t>，伴随社会主义市场经济发展而逐步成长起来的一些新的社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会群体</a:t>
            </a:r>
            <a:r>
              <a:rPr lang="en-US" altLang="zh-CN" sz="2000" b="0" i="0" dirty="0">
                <a:solidFill>
                  <a:srgbClr val="000000"/>
                </a:solidFill>
                <a:latin typeface="微软雅黑" pitchFamily="34" charset="0"/>
                <a:ea typeface="微软雅黑" pitchFamily="34" charset="-122"/>
                <a:cs typeface="微软雅黑" pitchFamily="34" charset="-120"/>
              </a:rPr>
              <a:t>，主要包括：民营科技企业的创业人员和技术人员、受聘于外资企业的管理技术人员</a:t>
            </a:r>
            <a:r>
              <a:rPr lang="en-US" altLang="zh-CN" sz="2000" b="0" i="0">
                <a:solidFill>
                  <a:srgbClr val="000000"/>
                </a:solidFill>
                <a:latin typeface="微软雅黑" pitchFamily="34" charset="0"/>
                <a:ea typeface="微软雅黑" pitchFamily="34" charset="-122"/>
                <a:cs typeface="微软雅黑" pitchFamily="34" charset="-120"/>
              </a:rPr>
              <a:t>、个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体户</a:t>
            </a:r>
            <a:r>
              <a:rPr lang="en-US" altLang="zh-CN" sz="2000" b="0" i="0" dirty="0">
                <a:solidFill>
                  <a:srgbClr val="000000"/>
                </a:solidFill>
                <a:latin typeface="微软雅黑" pitchFamily="34" charset="0"/>
                <a:ea typeface="微软雅黑" pitchFamily="34" charset="-122"/>
                <a:cs typeface="微软雅黑" pitchFamily="34" charset="-120"/>
              </a:rPr>
              <a:t>、私营企业主、中介组织的从业人员、自由职业人员等。近年来</a:t>
            </a:r>
            <a:r>
              <a:rPr lang="en-US" altLang="zh-CN" sz="2000" b="0" i="0">
                <a:solidFill>
                  <a:srgbClr val="000000"/>
                </a:solidFill>
                <a:latin typeface="微软雅黑" pitchFamily="34" charset="0"/>
                <a:ea typeface="微软雅黑" pitchFamily="34" charset="-122"/>
                <a:cs typeface="微软雅黑" pitchFamily="34" charset="-120"/>
              </a:rPr>
              <a:t>，我国探索新的社会阶层人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士统战工作新思路</a:t>
            </a:r>
            <a:r>
              <a:rPr lang="en-US" altLang="zh-CN" sz="2000" b="0" i="0" dirty="0">
                <a:solidFill>
                  <a:srgbClr val="000000"/>
                </a:solidFill>
                <a:latin typeface="微软雅黑" pitchFamily="34" charset="0"/>
                <a:ea typeface="微软雅黑" pitchFamily="34" charset="-122"/>
                <a:cs typeface="微软雅黑" pitchFamily="34" charset="-120"/>
              </a:rPr>
              <a:t>、新举措，有效汇聚新力量、发挥新作用</a:t>
            </a:r>
            <a:r>
              <a:rPr lang="en-US" altLang="zh-CN" sz="2000" b="0" i="0">
                <a:solidFill>
                  <a:srgbClr val="000000"/>
                </a:solidFill>
                <a:latin typeface="微软雅黑" pitchFamily="34" charset="0"/>
                <a:ea typeface="微软雅黑" pitchFamily="34" charset="-122"/>
                <a:cs typeface="微软雅黑" pitchFamily="34" charset="-120"/>
              </a:rPr>
              <a:t>，团结引领广大新的社会阶层人士为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服务经济社会发展作出积极贡献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2_1#7e3c4e9e8.bracket?pid=ca345808a&amp;color=0,0,0&amp;vpa=11&amp;vtp=1"/>
          <p:cNvSpPr/>
          <p:nvPr/>
        </p:nvSpPr>
        <p:spPr>
          <a:xfrm>
            <a:off x="5494401" y="27817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31_2#7e3c4e9e8?pid=ca345808a&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①人民民主专政规定了社会各阶级在国家中的地位</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我国的国家政权坚持团结一切可以团结的力量</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全过程人民民主要用来解决人民需要解决的问题</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我国发展全过程人民民主，调动各方面积极性</a:t>
            </a:r>
            <a:endParaRPr lang="en-US" altLang="zh-CN" sz="2000" dirty="0"/>
          </a:p>
        </p:txBody>
      </p:sp>
      <p:sp>
        <p:nvSpPr>
          <p:cNvPr id="5" name="QC_5_BD.31_3#7e3c4e9e8.choices?pid=ca345808a&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5_AS.33_1#7e3c4e9e8?vop=1&amp;pid=ca345808a&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本题考查全过程人民民主。我国汇聚新力量，发挥新的社会阶层人士的作用</a:t>
            </a:r>
            <a:r>
              <a:rPr lang="en-US" altLang="zh-CN" sz="2000" b="0" i="0">
                <a:solidFill>
                  <a:srgbClr val="000000"/>
                </a:solidFill>
                <a:latin typeface="微软雅黑" pitchFamily="34" charset="0"/>
                <a:ea typeface="微软雅黑" pitchFamily="34" charset="-122"/>
                <a:cs typeface="微软雅黑" pitchFamily="34" charset="-120"/>
              </a:rPr>
              <a:t>，表明我国发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展全过程人民民主</a:t>
            </a:r>
            <a:r>
              <a:rPr lang="en-US" altLang="zh-CN" sz="2000" b="0" i="0" dirty="0">
                <a:solidFill>
                  <a:srgbClr val="000000"/>
                </a:solidFill>
                <a:latin typeface="微软雅黑" pitchFamily="34" charset="0"/>
                <a:ea typeface="微软雅黑" pitchFamily="34" charset="-122"/>
                <a:cs typeface="微软雅黑" pitchFamily="34" charset="-120"/>
              </a:rPr>
              <a:t>，团结一切可以团结的力量，调动各方面积极性，②④正确</a:t>
            </a:r>
            <a:r>
              <a:rPr lang="en-US" altLang="zh-CN" sz="2000" b="0" i="0">
                <a:solidFill>
                  <a:srgbClr val="000000"/>
                </a:solidFill>
                <a:latin typeface="微软雅黑" pitchFamily="34" charset="0"/>
                <a:ea typeface="微软雅黑" pitchFamily="34" charset="-122"/>
                <a:cs typeface="微软雅黑" pitchFamily="34" charset="-120"/>
              </a:rPr>
              <a:t>；材料只反映我国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发挥新的社会阶层人士的作用</a:t>
            </a:r>
            <a:r>
              <a:rPr lang="en-US" altLang="zh-CN" sz="2000" b="0" i="0" dirty="0">
                <a:solidFill>
                  <a:srgbClr val="000000"/>
                </a:solidFill>
                <a:latin typeface="微软雅黑" pitchFamily="34" charset="0"/>
                <a:ea typeface="微软雅黑" pitchFamily="34" charset="-122"/>
                <a:cs typeface="微软雅黑" pitchFamily="34" charset="-120"/>
              </a:rPr>
              <a:t>，未反映社会各阶级在国家中的地位</a:t>
            </a:r>
            <a:r>
              <a:rPr lang="en-US" altLang="zh-CN" sz="2000" b="0" i="0">
                <a:solidFill>
                  <a:srgbClr val="000000"/>
                </a:solidFill>
                <a:latin typeface="微软雅黑" pitchFamily="34" charset="0"/>
                <a:ea typeface="微软雅黑" pitchFamily="34" charset="-122"/>
                <a:cs typeface="微软雅黑" pitchFamily="34" charset="-120"/>
              </a:rPr>
              <a:t>，也未反映我国民主解决人民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需要解决的问题</a:t>
            </a:r>
            <a:r>
              <a:rPr lang="en-US" altLang="zh-CN" sz="2000" b="0" i="0" dirty="0">
                <a:solidFill>
                  <a:srgbClr val="000000"/>
                </a:solidFill>
                <a:latin typeface="微软雅黑" pitchFamily="34" charset="0"/>
                <a:ea typeface="微软雅黑" pitchFamily="34" charset="-122"/>
                <a:cs typeface="微软雅黑" pitchFamily="34" charset="-120"/>
              </a:rPr>
              <a:t>，①③排除。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5_BD.34_1#c34ec8962?pid=ca345808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[四川南充白塔中学2024高一期中]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从上海的武康大楼到九江的杨桥新村，从关于住户</a:t>
            </a:r>
            <a:r>
              <a:rPr lang="en-US" altLang="zh-CN" sz="2000" b="0" i="0">
                <a:solidFill>
                  <a:srgbClr val="000000"/>
                </a:solidFill>
                <a:latin typeface="微软雅黑" pitchFamily="34" charset="0"/>
                <a:ea typeface="微软雅黑" pitchFamily="34" charset="-122"/>
                <a:cs typeface="微软雅黑" pitchFamily="34" charset="-120"/>
              </a:rPr>
              <a:t>、游客和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商户和谐共处的</a:t>
            </a:r>
            <a:r>
              <a:rPr lang="en-US" altLang="zh-CN" sz="2000" b="0" i="0" dirty="0">
                <a:solidFill>
                  <a:srgbClr val="000000"/>
                </a:solidFill>
                <a:latin typeface="微软雅黑" pitchFamily="34" charset="0"/>
                <a:ea typeface="微软雅黑" pitchFamily="34" charset="-122"/>
                <a:cs typeface="微软雅黑" pitchFamily="34" charset="-120"/>
              </a:rPr>
              <a:t>“阳台大讨论”，到给新修道路“挑毛病”的“乡村板凳会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相关信息员不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但走街串巷</a:t>
            </a:r>
            <a:r>
              <a:rPr lang="en-US" altLang="zh-CN" sz="2000" b="0" i="0" dirty="0">
                <a:solidFill>
                  <a:srgbClr val="000000"/>
                </a:solidFill>
                <a:latin typeface="微软雅黑" pitchFamily="34" charset="0"/>
                <a:ea typeface="微软雅黑" pitchFamily="34" charset="-122"/>
                <a:cs typeface="微软雅黑" pitchFamily="34" charset="-120"/>
              </a:rPr>
              <a:t>、上门调查，还用上了手机App、网络直播间等不少“时尚</a:t>
            </a:r>
            <a:r>
              <a:rPr lang="en-US" altLang="zh-CN" sz="2000" b="0" i="0">
                <a:solidFill>
                  <a:srgbClr val="000000"/>
                </a:solidFill>
                <a:latin typeface="微软雅黑" pitchFamily="34" charset="0"/>
                <a:ea typeface="微软雅黑" pitchFamily="34" charset="-122"/>
                <a:cs typeface="微软雅黑" pitchFamily="34" charset="-120"/>
              </a:rPr>
              <a:t>”的新手段征求群众对社</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会发展和治理的意见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这说明(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5_1#c34ec8962.bracket?pid=ca345808a&amp;color=0,0,0&amp;vpa=12&amp;vtp=1"/>
          <p:cNvSpPr/>
          <p:nvPr/>
        </p:nvSpPr>
        <p:spPr>
          <a:xfrm>
            <a:off x="4224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34_2#c34ec8962?pid=ca345808a&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①全过程人民民主是社会主义民主政治的本质属性</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全过程人民民主包括完整的制度程序和参与实践</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科技赋能有利于国家治理体系和治理能力现代化</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人民民主在党的领导下才能得到更加充分的发展</a:t>
            </a:r>
            <a:endParaRPr lang="en-US" altLang="zh-CN" sz="2000" dirty="0"/>
          </a:p>
        </p:txBody>
      </p:sp>
      <p:sp>
        <p:nvSpPr>
          <p:cNvPr id="5" name="QC_5_BD.34_3#c34ec8962.choices?pid=ca345808a&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6ddbedb12.fixed?pid=a14427f23&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6ddbedb12.fixed?pid=a14427f23&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人民民主专政的本质：人民当家作主</a:t>
            </a:r>
            <a:endParaRPr lang="en-US" altLang="zh-CN" sz="4400" dirty="0"/>
          </a:p>
        </p:txBody>
      </p:sp>
      <p:pic>
        <p:nvPicPr>
          <p:cNvPr id="4" name="C_4#6ddbedb12.fixed?pid=a14427f23&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6ddbedb12.fixed?pid=a14427f23&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5_AS.36_1#c34ec8962?vop=1&amp;pid=ca345808a&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本题考查全过程人民民主。利用手机App</a:t>
            </a:r>
            <a:r>
              <a:rPr lang="en-US" altLang="zh-CN" sz="2000" b="0" i="0">
                <a:solidFill>
                  <a:srgbClr val="000000"/>
                </a:solidFill>
                <a:latin typeface="微软雅黑" pitchFamily="34" charset="0"/>
                <a:ea typeface="微软雅黑" pitchFamily="34" charset="-122"/>
                <a:cs typeface="微软雅黑" pitchFamily="34" charset="-120"/>
              </a:rPr>
              <a:t>、网络直播间等新手段征求群众意见说明科技赋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能有利于国家治理体系和治理能力现代化，也体现了全过程人民民主是社会主义民主政治的本质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属性</a:t>
            </a:r>
            <a:r>
              <a:rPr lang="en-US" altLang="zh-CN" sz="2000" b="0" i="0" dirty="0">
                <a:solidFill>
                  <a:srgbClr val="000000"/>
                </a:solidFill>
                <a:latin typeface="微软雅黑" pitchFamily="34" charset="0"/>
                <a:ea typeface="微软雅黑" pitchFamily="34" charset="-122"/>
                <a:cs typeface="微软雅黑" pitchFamily="34" charset="-120"/>
              </a:rPr>
              <a:t>，①③正确；材料没有体现全过程人民民主完整的制度程序，②排除</a:t>
            </a:r>
            <a:r>
              <a:rPr lang="en-US" altLang="zh-CN" sz="2000" b="0" i="0">
                <a:solidFill>
                  <a:srgbClr val="000000"/>
                </a:solidFill>
                <a:latin typeface="微软雅黑" pitchFamily="34" charset="0"/>
                <a:ea typeface="微软雅黑" pitchFamily="34" charset="-122"/>
                <a:cs typeface="微软雅黑" pitchFamily="34" charset="-120"/>
              </a:rPr>
              <a:t>；材料强调的是全过程</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人民民主</a:t>
            </a:r>
            <a:r>
              <a:rPr lang="en-US" altLang="zh-CN" sz="2000" b="0" i="0" dirty="0">
                <a:solidFill>
                  <a:srgbClr val="000000"/>
                </a:solidFill>
                <a:latin typeface="微软雅黑" pitchFamily="34" charset="0"/>
                <a:ea typeface="微软雅黑" pitchFamily="34" charset="-122"/>
                <a:cs typeface="微软雅黑" pitchFamily="34" charset="-120"/>
              </a:rPr>
              <a:t>，未强调党的领导，④排除。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5_BD.37_1#184c2276a?pid=ca345808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[湖北十堰2025高一期末]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2025年3月，带着人民心声，近3000名全国人大代表、</a:t>
            </a:r>
            <a:r>
              <a:rPr lang="en-US" altLang="zh-CN" sz="2000" b="0" i="0">
                <a:solidFill>
                  <a:srgbClr val="000000"/>
                </a:solidFill>
                <a:latin typeface="微软雅黑" pitchFamily="34" charset="0"/>
                <a:ea typeface="微软雅黑" pitchFamily="34" charset="-122"/>
                <a:cs typeface="微软雅黑" pitchFamily="34" charset="-120"/>
              </a:rPr>
              <a:t>2000多名全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国政协委员</a:t>
            </a:r>
            <a:r>
              <a:rPr lang="en-US" altLang="zh-CN" sz="2000" b="0" i="0" dirty="0">
                <a:solidFill>
                  <a:srgbClr val="000000"/>
                </a:solidFill>
                <a:latin typeface="微软雅黑" pitchFamily="34" charset="0"/>
                <a:ea typeface="微软雅黑" pitchFamily="34" charset="-122"/>
                <a:cs typeface="微软雅黑" pitchFamily="34" charset="-120"/>
              </a:rPr>
              <a:t>，齐聚北京共商国是，凝聚进一步全面深化改革、推进中国式现代化的强大力量</a:t>
            </a:r>
            <a:r>
              <a:rPr lang="en-US" altLang="zh-CN" sz="2000" b="0" i="0">
                <a:solidFill>
                  <a:srgbClr val="000000"/>
                </a:solidFill>
                <a:latin typeface="微软雅黑" pitchFamily="34" charset="0"/>
                <a:ea typeface="微软雅黑" pitchFamily="34" charset="-122"/>
                <a:cs typeface="微软雅黑" pitchFamily="34" charset="-120"/>
              </a:rPr>
              <a:t>。从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听到心里”“写在纸面”到“落在实处”，党心连着民心、民意与国策共鸣，</a:t>
            </a:r>
            <a:r>
              <a:rPr lang="en-US" altLang="zh-CN" sz="2000" b="0" i="0">
                <a:solidFill>
                  <a:srgbClr val="000000"/>
                </a:solidFill>
                <a:latin typeface="微软雅黑" pitchFamily="34" charset="0"/>
                <a:ea typeface="微软雅黑" pitchFamily="34" charset="-122"/>
                <a:cs typeface="微软雅黑" pitchFamily="34" charset="-120"/>
              </a:rPr>
              <a:t>14亿多人的智慧</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共识化作国家发展进步的动能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这充分说明(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8_1#184c2276a.bracket?pid=ca345808a&amp;color=0,0,0&amp;vpa=13&amp;vtp=1"/>
          <p:cNvSpPr/>
          <p:nvPr/>
        </p:nvSpPr>
        <p:spPr>
          <a:xfrm>
            <a:off x="5748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37_2#184c2276a?pid=ca345808a&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①全过程人民民主能使党、国家和人民成为目标相同的整体</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我国的国体在社会主义制度中具有根本性意义</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社会主义民主是全民性的民主，能激发人民积极性</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人民民主是全面建设社会主义现代化国家的应有之义</a:t>
            </a:r>
            <a:endParaRPr lang="en-US" altLang="zh-CN" sz="2000" dirty="0"/>
          </a:p>
        </p:txBody>
      </p:sp>
      <p:sp>
        <p:nvSpPr>
          <p:cNvPr id="5" name="QC_5_BD.37_3#184c2276a.choices?pid=ca345808a&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5_AS.39_1#184c2276a?vop=1&amp;pid=ca345808a&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本题考查全过程人民民主。材料中提到“党心连着民心、民意与国策共鸣</a:t>
            </a:r>
            <a:r>
              <a:rPr lang="en-US" altLang="zh-CN" sz="2000" b="0" i="0">
                <a:solidFill>
                  <a:srgbClr val="000000"/>
                </a:solidFill>
                <a:latin typeface="微软雅黑" pitchFamily="34" charset="0"/>
                <a:ea typeface="微软雅黑" pitchFamily="34" charset="-122"/>
                <a:cs typeface="微软雅黑" pitchFamily="34" charset="-120"/>
              </a:rPr>
              <a:t>”，这表明全过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程人民民主能使党</a:t>
            </a:r>
            <a:r>
              <a:rPr lang="en-US" altLang="zh-CN" sz="2000" b="0" i="0" dirty="0">
                <a:solidFill>
                  <a:srgbClr val="000000"/>
                </a:solidFill>
                <a:latin typeface="微软雅黑" pitchFamily="34" charset="0"/>
                <a:ea typeface="微软雅黑" pitchFamily="34" charset="-122"/>
                <a:cs typeface="微软雅黑" pitchFamily="34" charset="-120"/>
              </a:rPr>
              <a:t>、国家和人民成为目标相同的整体，共同推动国家的发展进步，①入选</a:t>
            </a:r>
            <a:r>
              <a:rPr lang="en-US" altLang="zh-CN" sz="2000" b="0" i="0">
                <a:solidFill>
                  <a:srgbClr val="000000"/>
                </a:solidFill>
                <a:latin typeface="微软雅黑" pitchFamily="34" charset="0"/>
                <a:ea typeface="微软雅黑" pitchFamily="34" charset="-122"/>
                <a:cs typeface="微软雅黑" pitchFamily="34" charset="-120"/>
              </a:rPr>
              <a:t>；材料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中提到</a:t>
            </a:r>
            <a:r>
              <a:rPr lang="en-US" altLang="zh-CN" sz="2000" b="0" i="0" dirty="0">
                <a:solidFill>
                  <a:srgbClr val="000000"/>
                </a:solidFill>
                <a:latin typeface="微软雅黑" pitchFamily="34" charset="0"/>
                <a:ea typeface="微软雅黑" pitchFamily="34" charset="-122"/>
                <a:cs typeface="微软雅黑" pitchFamily="34" charset="-120"/>
              </a:rPr>
              <a:t>“凝聚进一步全面深化改革、推进中国式现代化的强大力量</a:t>
            </a:r>
            <a:r>
              <a:rPr lang="en-US" altLang="zh-CN" sz="2000" b="0" i="0">
                <a:solidFill>
                  <a:srgbClr val="000000"/>
                </a:solidFill>
                <a:latin typeface="微软雅黑" pitchFamily="34" charset="0"/>
                <a:ea typeface="微软雅黑" pitchFamily="34" charset="-122"/>
                <a:cs typeface="微软雅黑" pitchFamily="34" charset="-120"/>
              </a:rPr>
              <a:t>”，这体现了人民民主是全面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建设社会主义现代化国家的应有之义</a:t>
            </a:r>
            <a:r>
              <a:rPr lang="en-US" altLang="zh-CN" sz="2000" b="0" i="0" dirty="0">
                <a:solidFill>
                  <a:srgbClr val="000000"/>
                </a:solidFill>
                <a:latin typeface="微软雅黑" pitchFamily="34" charset="0"/>
                <a:ea typeface="微软雅黑" pitchFamily="34" charset="-122"/>
                <a:cs typeface="微软雅黑" pitchFamily="34" charset="-120"/>
              </a:rPr>
              <a:t>，④入选；材料主要强调的是全过程人民民主的作用</a:t>
            </a:r>
            <a:r>
              <a:rPr lang="en-US" altLang="zh-CN" sz="2000" b="0" i="0">
                <a:solidFill>
                  <a:srgbClr val="000000"/>
                </a:solidFill>
                <a:latin typeface="微软雅黑" pitchFamily="34" charset="0"/>
                <a:ea typeface="微软雅黑" pitchFamily="34" charset="-122"/>
                <a:cs typeface="微软雅黑" pitchFamily="34" charset="-120"/>
              </a:rPr>
              <a:t>，没有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体现我国的国体在社会主义制度中具有根本性意义</a:t>
            </a:r>
            <a:r>
              <a:rPr lang="en-US" altLang="zh-CN" sz="2000" b="0" i="0" dirty="0">
                <a:solidFill>
                  <a:srgbClr val="000000"/>
                </a:solidFill>
                <a:latin typeface="微软雅黑" pitchFamily="34" charset="0"/>
                <a:ea typeface="微软雅黑" pitchFamily="34" charset="-122"/>
                <a:cs typeface="微软雅黑" pitchFamily="34" charset="-120"/>
              </a:rPr>
              <a:t>，②排除；民主具有阶级性</a:t>
            </a:r>
            <a:r>
              <a:rPr lang="en-US" altLang="zh-CN" sz="2000" b="0" i="0">
                <a:solidFill>
                  <a:srgbClr val="000000"/>
                </a:solidFill>
                <a:latin typeface="微软雅黑" pitchFamily="34" charset="0"/>
                <a:ea typeface="微软雅黑" pitchFamily="34" charset="-122"/>
                <a:cs typeface="微软雅黑" pitchFamily="34" charset="-120"/>
              </a:rPr>
              <a:t>，不存在全民的民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主</a:t>
            </a:r>
            <a:r>
              <a:rPr lang="en-US" altLang="zh-CN" sz="2000" b="0" i="0" dirty="0">
                <a:solidFill>
                  <a:srgbClr val="000000"/>
                </a:solidFill>
                <a:latin typeface="微软雅黑" pitchFamily="34" charset="0"/>
                <a:ea typeface="微软雅黑" pitchFamily="34" charset="-122"/>
                <a:cs typeface="微软雅黑" pitchFamily="34" charset="-120"/>
              </a:rPr>
              <a:t>，社会主义民主是人民当家作主的民主，而不是全民性的民主，③排除。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5_BD.40_1#4e2a65afc?pid=ca345808a&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仿宋" pitchFamily="34" charset="0"/>
                <a:ea typeface="仿宋" pitchFamily="34" charset="-122"/>
                <a:cs typeface="仿宋" pitchFamily="34" charset="-120"/>
              </a:rPr>
              <a:t>[黑龙江牡丹江一中2025开学考]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以“建好、管好、护好、运营好”为要求的“四好农村路</a:t>
            </a:r>
            <a:r>
              <a:rPr lang="en-US" altLang="zh-CN" sz="2000" b="0" i="0">
                <a:solidFill>
                  <a:srgbClr val="000000"/>
                </a:solidFill>
                <a:latin typeface="微软雅黑" pitchFamily="34" charset="0"/>
                <a:ea typeface="微软雅黑" pitchFamily="34" charset="-122"/>
                <a:cs typeface="微软雅黑" pitchFamily="34" charset="-120"/>
              </a:rPr>
              <a:t>”建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设已有十年</a:t>
            </a:r>
            <a:r>
              <a:rPr lang="en-US" altLang="zh-CN" sz="2000" b="0" i="0" dirty="0">
                <a:solidFill>
                  <a:srgbClr val="000000"/>
                </a:solidFill>
                <a:latin typeface="微软雅黑" pitchFamily="34" charset="0"/>
                <a:ea typeface="微软雅黑" pitchFamily="34" charset="-122"/>
                <a:cs typeface="微软雅黑" pitchFamily="34" charset="-120"/>
              </a:rPr>
              <a:t>。近年来，有关部门和各地区认真贯彻落实党中央决策部署，持之以恒、</a:t>
            </a:r>
            <a:r>
              <a:rPr lang="en-US" altLang="zh-CN" sz="2000" b="0" i="0">
                <a:solidFill>
                  <a:srgbClr val="000000"/>
                </a:solidFill>
                <a:latin typeface="微软雅黑" pitchFamily="34" charset="0"/>
                <a:ea typeface="微软雅黑" pitchFamily="34" charset="-122"/>
                <a:cs typeface="微软雅黑" pitchFamily="34" charset="-120"/>
              </a:rPr>
              <a:t>攻坚克难，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四好农村路”建设成效显著，农民群众获得感、幸福感、安全感不断增强</a:t>
            </a:r>
            <a:r>
              <a:rPr lang="en-US" altLang="zh-CN" sz="2000" b="0" i="0">
                <a:solidFill>
                  <a:srgbClr val="000000"/>
                </a:solidFill>
                <a:latin typeface="微软雅黑" pitchFamily="34" charset="0"/>
                <a:ea typeface="微软雅黑" pitchFamily="34" charset="-122"/>
                <a:cs typeface="微软雅黑" pitchFamily="34" charset="-120"/>
              </a:rPr>
              <a:t>，农村公路成为老百</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姓家门口的致富路</a:t>
            </a:r>
            <a:r>
              <a:rPr lang="en-US" altLang="zh-CN" sz="2000" b="0" i="0" dirty="0">
                <a:solidFill>
                  <a:srgbClr val="000000"/>
                </a:solidFill>
                <a:latin typeface="微软雅黑" pitchFamily="34" charset="0"/>
                <a:ea typeface="微软雅黑" pitchFamily="34" charset="-122"/>
                <a:cs typeface="微软雅黑" pitchFamily="34" charset="-120"/>
              </a:rPr>
              <a:t>、幸福路、连心路、振兴路。“</a:t>
            </a:r>
            <a:r>
              <a:rPr lang="en-US" altLang="zh-CN" sz="2000" b="0" i="0">
                <a:solidFill>
                  <a:srgbClr val="000000"/>
                </a:solidFill>
                <a:latin typeface="微软雅黑" pitchFamily="34" charset="0"/>
                <a:ea typeface="微软雅黑" pitchFamily="34" charset="-122"/>
                <a:cs typeface="微软雅黑" pitchFamily="34" charset="-120"/>
              </a:rPr>
              <a:t>四好农村路”(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1_1#4e2a65afc.bracket?pid=ca345808a&amp;color=0,0,0&amp;vpa=14&amp;vtp=1"/>
          <p:cNvSpPr/>
          <p:nvPr/>
        </p:nvSpPr>
        <p:spPr>
          <a:xfrm>
            <a:off x="8034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40_2#4e2a65afc?pid=ca345808a&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①凸显了我国国家政权的人民性质</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体现全过程人民民主是最真实的民主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表明人民的呼声经过民主决策成为国家的政策</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反映出协商民主是全过程人民民主的重要组成部分</a:t>
            </a:r>
            <a:endParaRPr lang="en-US" altLang="zh-CN" sz="2000" dirty="0"/>
          </a:p>
        </p:txBody>
      </p:sp>
      <p:sp>
        <p:nvSpPr>
          <p:cNvPr id="5" name="QC_5_BD.40_3#4e2a65afc.choices?pid=ca345808a&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5_AS.42_1#4e2a65afc?vop=1&amp;pid=ca345808a&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本题考查全过程人民民主。我国是人民民主专政的社会主义国家，</a:t>
            </a:r>
            <a:r>
              <a:rPr lang="en-US" altLang="zh-CN" sz="2000" b="0" i="0">
                <a:solidFill>
                  <a:srgbClr val="000000"/>
                </a:solidFill>
                <a:latin typeface="微软雅黑" pitchFamily="34" charset="0"/>
                <a:ea typeface="微软雅黑" pitchFamily="34" charset="-122"/>
                <a:cs typeface="微软雅黑" pitchFamily="34" charset="-120"/>
              </a:rPr>
              <a:t>本质是人民当家作主，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国家政权的人民性质决定了国家必须以人民为中心</a:t>
            </a:r>
            <a:r>
              <a:rPr lang="en-US" altLang="zh-CN" sz="2000" b="0" i="0" dirty="0">
                <a:solidFill>
                  <a:srgbClr val="000000"/>
                </a:solidFill>
                <a:latin typeface="微软雅黑" pitchFamily="34" charset="0"/>
                <a:ea typeface="微软雅黑" pitchFamily="34" charset="-122"/>
                <a:cs typeface="微软雅黑" pitchFamily="34" charset="-120"/>
              </a:rPr>
              <a:t>，为人民服务。“四好农村路</a:t>
            </a:r>
            <a:r>
              <a:rPr lang="en-US" altLang="zh-CN" sz="2000" b="0" i="0">
                <a:solidFill>
                  <a:srgbClr val="000000"/>
                </a:solidFill>
                <a:latin typeface="微软雅黑" pitchFamily="34" charset="0"/>
                <a:ea typeface="微软雅黑" pitchFamily="34" charset="-122"/>
                <a:cs typeface="微软雅黑" pitchFamily="34" charset="-120"/>
              </a:rPr>
              <a:t>”建设凸显了我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国国家政权的人民性质</a:t>
            </a:r>
            <a:r>
              <a:rPr lang="en-US" altLang="zh-CN" sz="2000" b="0" i="0" dirty="0">
                <a:solidFill>
                  <a:srgbClr val="000000"/>
                </a:solidFill>
                <a:latin typeface="微软雅黑" pitchFamily="34" charset="0"/>
                <a:ea typeface="微软雅黑" pitchFamily="34" charset="-122"/>
                <a:cs typeface="微软雅黑" pitchFamily="34" charset="-120"/>
              </a:rPr>
              <a:t>，①入选；“四好农村路”建设成效显著，农民群众获得感、幸福感</a:t>
            </a:r>
            <a:r>
              <a:rPr lang="en-US" altLang="zh-CN" sz="2000" b="0" i="0">
                <a:solidFill>
                  <a:srgbClr val="000000"/>
                </a:solidFill>
                <a:latin typeface="微软雅黑" pitchFamily="34" charset="0"/>
                <a:ea typeface="微软雅黑" pitchFamily="34" charset="-122"/>
                <a:cs typeface="微软雅黑" pitchFamily="34" charset="-120"/>
              </a:rPr>
              <a:t>、安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全感不断增强</a:t>
            </a:r>
            <a:r>
              <a:rPr lang="en-US" altLang="zh-CN" sz="2000" b="0" i="0" dirty="0">
                <a:solidFill>
                  <a:srgbClr val="000000"/>
                </a:solidFill>
                <a:latin typeface="微软雅黑" pitchFamily="34" charset="0"/>
                <a:ea typeface="微软雅黑" pitchFamily="34" charset="-122"/>
                <a:cs typeface="微软雅黑" pitchFamily="34" charset="-120"/>
              </a:rPr>
              <a:t>，体现了全过程人民民主是最真实的民主，②入选</a:t>
            </a:r>
            <a:r>
              <a:rPr lang="en-US" altLang="zh-CN" sz="2000" b="0" i="0">
                <a:solidFill>
                  <a:srgbClr val="000000"/>
                </a:solidFill>
                <a:latin typeface="微软雅黑" pitchFamily="34" charset="0"/>
                <a:ea typeface="微软雅黑" pitchFamily="34" charset="-122"/>
                <a:cs typeface="微软雅黑" pitchFamily="34" charset="-120"/>
              </a:rPr>
              <a:t>；材料体现的是有关部门和各地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区认真贯彻落实党中央决策部署</a:t>
            </a:r>
            <a:r>
              <a:rPr lang="en-US" altLang="zh-CN" sz="2000" b="0" i="0" dirty="0">
                <a:solidFill>
                  <a:srgbClr val="000000"/>
                </a:solidFill>
                <a:latin typeface="微软雅黑" pitchFamily="34" charset="0"/>
                <a:ea typeface="微软雅黑" pitchFamily="34" charset="-122"/>
                <a:cs typeface="微软雅黑" pitchFamily="34" charset="-120"/>
              </a:rPr>
              <a:t>，没有体现人民的呼声经过民主决策成为国家的政策，③</a:t>
            </a:r>
            <a:r>
              <a:rPr lang="en-US" altLang="zh-CN" sz="2000" b="0" i="0">
                <a:solidFill>
                  <a:srgbClr val="000000"/>
                </a:solidFill>
                <a:latin typeface="微软雅黑" pitchFamily="34" charset="0"/>
                <a:ea typeface="微软雅黑" pitchFamily="34" charset="-122"/>
                <a:cs typeface="微软雅黑" pitchFamily="34" charset="-120"/>
              </a:rPr>
              <a:t>排除；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协商民主是全过程人民民主的重要组成部分，但材料体现的是有关部门和各地区认真贯彻落实党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中央决策部署</a:t>
            </a:r>
            <a:r>
              <a:rPr lang="en-US" altLang="zh-CN" sz="2000" b="0" i="0" dirty="0">
                <a:solidFill>
                  <a:srgbClr val="000000"/>
                </a:solidFill>
                <a:latin typeface="微软雅黑" pitchFamily="34" charset="0"/>
                <a:ea typeface="微软雅黑" pitchFamily="34" charset="-122"/>
                <a:cs typeface="微软雅黑" pitchFamily="34" charset="-120"/>
              </a:rPr>
              <a:t>，没有体现协商民主，④排除。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O_5_BD.43_1#9c1652a6e?pid=ca345808a&amp;color=0,0,0&amp;vtp=1&amp;bt=1&amp;bbb=1&amp;hb=1"/>
          <p:cNvSpPr/>
          <p:nvPr/>
        </p:nvSpPr>
        <p:spPr>
          <a:xfrm>
            <a:off x="722376" y="972000"/>
            <a:ext cx="10753344" cy="50546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仿宋" pitchFamily="34" charset="0"/>
                <a:ea typeface="仿宋" pitchFamily="34" charset="-122"/>
                <a:cs typeface="仿宋" pitchFamily="34" charset="-120"/>
              </a:rPr>
              <a:t>[河南许昌高中2025高一月考]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阅读材料，完成下列要求。（12分）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在抚州市五届人大四次会议第三次全体会议上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市人大代表票决产生了</a:t>
            </a:r>
            <a:r>
              <a:rPr lang="en-US" altLang="zh-CN" sz="2000" b="0" i="0">
                <a:solidFill>
                  <a:srgbClr val="000000"/>
                </a:solidFill>
                <a:latin typeface="微软雅黑" pitchFamily="34" charset="0"/>
                <a:ea typeface="微软雅黑" pitchFamily="34" charset="-122"/>
                <a:cs typeface="微软雅黑" pitchFamily="34" charset="-120"/>
              </a:rPr>
              <a:t>2024</a:t>
            </a:r>
            <a:r>
              <a:rPr lang="en-US" altLang="zh-CN" sz="2000" b="0" i="0">
                <a:solidFill>
                  <a:srgbClr val="000000"/>
                </a:solidFill>
                <a:latin typeface="微软雅黑" pitchFamily="34" charset="0"/>
                <a:ea typeface="楷体" pitchFamily="34" charset="-122"/>
                <a:cs typeface="微软雅黑" pitchFamily="34" charset="-120"/>
              </a:rPr>
              <a:t>年度十大民生</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实事项目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这是江西抚州市人大及其常委会深入践行全过程人民民主的又一次生动实践</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是人民</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当家作主的最佳注解</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文昌里片区排口整治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雨污分流及管网修复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市中心城区背街小巷改造提升</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曾巩大道道路</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和人行道改造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市中心城区居家社区养老服务中心建设</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票决产生的十大民生实事项目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都是</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群众广泛关注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强烈期盼的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急难愁盼</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让民生实事项目真正由人民群众说了算</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激发了人大</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代表履职的积极性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使民生实事项目更加贴近民意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符合民需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惠及民生</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民生实事项目人大代</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表票决制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通俗地讲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就是群众</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点单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人大代表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定单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政府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领单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验单</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为民办实事全新模式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项目票决只是开始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推动民生实事项目高效落地才是关键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相关部门要主</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动接受人大和社会的监督</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高质高效推进民生实事项目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用心用情持续增进民生福祉</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人大代表</a:t>
            </a:r>
          </a:p>
          <a:p>
            <a:pPr latinLnBrk="1">
              <a:lnSpc>
                <a:spcPct val="150000"/>
              </a:lnSpc>
            </a:pPr>
            <a:endParaRPr lang="en-US" altLang="zh-CN" sz="2000" dirty="0"/>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43_1#9c1652a6e?pid=ca345808a&amp;color=0,0,0&amp;vtp=1&amp;bt=1&amp;bbb=1&amp;hb=1">
            <a:extLst>
              <a:ext uri="{FF2B5EF4-FFF2-40B4-BE49-F238E27FC236}">
                <a16:creationId xmlns:a16="http://schemas.microsoft.com/office/drawing/2014/main" id="{7A2AF330-284B-72BA-B82C-6480F3674523}"/>
              </a:ext>
            </a:extLst>
          </p:cNvPr>
          <p:cNvSpPr/>
          <p:nvPr/>
        </p:nvSpPr>
        <p:spPr>
          <a:xfrm>
            <a:off x="722376" y="972000"/>
            <a:ext cx="10753344" cy="2240534"/>
          </a:xfrm>
          <a:prstGeom prst="rect">
            <a:avLst/>
          </a:prstGeom>
          <a:noFill/>
          <a:ln/>
        </p:spPr>
        <p:txBody>
          <a:bodyPr wrap="none" lIns="0" tIns="0" rIns="0" bIns="0" rtlCol="0" anchor="t"/>
          <a:lstStyle/>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要从不同角度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用不同方式深度参与民生实事项目实施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全程跟进督办落实</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适时开展满意度测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实事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办成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好事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让</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民意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变为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满意</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推动民生实事项目成为群众满意的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民心工程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为广大市民带来实实在在的获得感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幸福感</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，运用“人民民主专政的社会主义国家”的有关知识</a:t>
            </a:r>
            <a:r>
              <a:rPr lang="en-US" altLang="zh-CN" sz="2000" b="0" i="0">
                <a:solidFill>
                  <a:srgbClr val="000000"/>
                </a:solidFill>
                <a:latin typeface="微软雅黑" pitchFamily="34" charset="0"/>
                <a:ea typeface="微软雅黑" pitchFamily="34" charset="-122"/>
                <a:cs typeface="微软雅黑" pitchFamily="34" charset="-120"/>
              </a:rPr>
              <a:t>，说明抚州市是如何践行全过程人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民民主的</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extLst>
      <p:ext uri="{BB962C8B-B14F-4D97-AF65-F5344CB8AC3E}">
        <p14:creationId xmlns:p14="http://schemas.microsoft.com/office/powerpoint/2010/main" val="3832757965"/>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O_5_AN.44_1#9c1652a6e?vop=1&amp;pid=ca345808a&amp;color=0,0,0&amp;vtp=1&amp;bt=1&amp;bbb=1&amp;hb=1"/>
          <p:cNvSpPr/>
          <p:nvPr/>
        </p:nvSpPr>
        <p:spPr>
          <a:xfrm>
            <a:off x="722376" y="972000"/>
            <a:ext cx="10753344" cy="4056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①全过程人民民主是最广泛的民主，是全链条、全方位、全覆盖的民主</a:t>
            </a:r>
            <a:r>
              <a:rPr lang="en-US" altLang="zh-CN" sz="2000" b="1" i="0">
                <a:solidFill>
                  <a:srgbClr val="00B050"/>
                </a:solidFill>
                <a:latin typeface="微软雅黑" pitchFamily="34" charset="0"/>
                <a:ea typeface="微软雅黑" pitchFamily="34" charset="-122"/>
                <a:cs typeface="微软雅黑" pitchFamily="34" charset="-120"/>
              </a:rPr>
              <a:t>。票决产生的十大</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民生实事项目</a:t>
            </a:r>
            <a:r>
              <a:rPr lang="en-US" altLang="zh-CN" sz="2000" b="1" i="0" dirty="0">
                <a:solidFill>
                  <a:srgbClr val="00B050"/>
                </a:solidFill>
                <a:latin typeface="微软雅黑" pitchFamily="34" charset="0"/>
                <a:ea typeface="微软雅黑" pitchFamily="34" charset="-122"/>
                <a:cs typeface="微软雅黑" pitchFamily="34" charset="-120"/>
              </a:rPr>
              <a:t>，涵盖社区治理、养老等关系群众生活的方方面面</a:t>
            </a:r>
            <a:r>
              <a:rPr lang="en-US" altLang="zh-CN" sz="2000" b="1" i="0">
                <a:solidFill>
                  <a:srgbClr val="00B050"/>
                </a:solidFill>
                <a:latin typeface="微软雅黑" pitchFamily="34" charset="0"/>
                <a:ea typeface="微软雅黑" pitchFamily="34" charset="-122"/>
                <a:cs typeface="微软雅黑" pitchFamily="34" charset="-120"/>
              </a:rPr>
              <a:t>，实现了民生实事项目真正由人</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民群众说了算</a:t>
            </a:r>
            <a:r>
              <a:rPr lang="en-US" altLang="zh-CN" sz="2000" b="1" i="0" dirty="0">
                <a:solidFill>
                  <a:srgbClr val="00B050"/>
                </a:solidFill>
                <a:latin typeface="微软雅黑" pitchFamily="34" charset="0"/>
                <a:ea typeface="微软雅黑" pitchFamily="34" charset="-122"/>
                <a:cs typeface="微软雅黑" pitchFamily="34" charset="-120"/>
              </a:rPr>
              <a:t>，激发了人大代表履职的积极性，体现了民主主体和内容的广泛性。（4分）</a:t>
            </a:r>
            <a:r>
              <a:rPr lang="en-US" altLang="zh-CN" sz="2000" b="1" i="0">
                <a:solidFill>
                  <a:srgbClr val="00B050"/>
                </a:solidFill>
                <a:latin typeface="微软雅黑" pitchFamily="34" charset="0"/>
                <a:ea typeface="微软雅黑" pitchFamily="34" charset="-122"/>
                <a:cs typeface="微软雅黑" pitchFamily="34" charset="-120"/>
              </a:rPr>
              <a:t>②全</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过程人民民主是最真实的民主</a:t>
            </a:r>
            <a:r>
              <a:rPr lang="en-US" altLang="zh-CN" sz="2000" b="1" i="0" dirty="0">
                <a:solidFill>
                  <a:srgbClr val="00B050"/>
                </a:solidFill>
                <a:latin typeface="微软雅黑" pitchFamily="34" charset="0"/>
                <a:ea typeface="微软雅黑" pitchFamily="34" charset="-122"/>
                <a:cs typeface="微软雅黑" pitchFamily="34" charset="-120"/>
              </a:rPr>
              <a:t>。群众“点单”、人大代表“定单”、政府“领单”、人大“</a:t>
            </a:r>
            <a:r>
              <a:rPr lang="en-US" altLang="zh-CN" sz="2000" b="1" i="0">
                <a:solidFill>
                  <a:srgbClr val="00B050"/>
                </a:solidFill>
                <a:latin typeface="微软雅黑" pitchFamily="34" charset="0"/>
                <a:ea typeface="微软雅黑" pitchFamily="34" charset="-122"/>
                <a:cs typeface="微软雅黑" pitchFamily="34" charset="-120"/>
              </a:rPr>
              <a:t>验单”</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的为民办实事全新模式为实现人民民主提供了制度程序</a:t>
            </a:r>
            <a:r>
              <a:rPr lang="en-US" altLang="zh-CN" sz="2000" b="1" i="0" dirty="0">
                <a:solidFill>
                  <a:srgbClr val="00B050"/>
                </a:solidFill>
                <a:latin typeface="微软雅黑" pitchFamily="34" charset="0"/>
                <a:ea typeface="微软雅黑" pitchFamily="34" charset="-122"/>
                <a:cs typeface="微软雅黑" pitchFamily="34" charset="-120"/>
              </a:rPr>
              <a:t>，构建起了多样、畅通、</a:t>
            </a:r>
            <a:r>
              <a:rPr lang="en-US" altLang="zh-CN" sz="2000" b="1" i="0">
                <a:solidFill>
                  <a:srgbClr val="00B050"/>
                </a:solidFill>
                <a:latin typeface="微软雅黑" pitchFamily="34" charset="0"/>
                <a:ea typeface="微软雅黑" pitchFamily="34" charset="-122"/>
                <a:cs typeface="微软雅黑" pitchFamily="34" charset="-120"/>
              </a:rPr>
              <a:t>有序的民主渠道，</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为全过程人民民主提供了机制保障</a:t>
            </a:r>
            <a:r>
              <a:rPr lang="en-US" altLang="zh-CN" sz="2000" b="1" i="0" dirty="0">
                <a:solidFill>
                  <a:srgbClr val="00B050"/>
                </a:solidFill>
                <a:latin typeface="微软雅黑" pitchFamily="34" charset="0"/>
                <a:ea typeface="微软雅黑" pitchFamily="34" charset="-122"/>
                <a:cs typeface="微软雅黑" pitchFamily="34" charset="-120"/>
              </a:rPr>
              <a:t>。（4分）③全过程人民民主是最管用的民主</a:t>
            </a:r>
            <a:r>
              <a:rPr lang="en-US" altLang="zh-CN" sz="2000" b="1" i="0">
                <a:solidFill>
                  <a:srgbClr val="00B050"/>
                </a:solidFill>
                <a:latin typeface="微软雅黑" pitchFamily="34" charset="0"/>
                <a:ea typeface="微软雅黑" pitchFamily="34" charset="-122"/>
                <a:cs typeface="微软雅黑" pitchFamily="34" charset="-120"/>
              </a:rPr>
              <a:t>。相关部门高质</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高效推进民生实事项目</a:t>
            </a:r>
            <a:r>
              <a:rPr lang="en-US" altLang="zh-CN" sz="2000" b="1" i="0" dirty="0">
                <a:solidFill>
                  <a:srgbClr val="00B050"/>
                </a:solidFill>
                <a:latin typeface="微软雅黑" pitchFamily="34" charset="0"/>
                <a:ea typeface="微软雅黑" pitchFamily="34" charset="-122"/>
                <a:cs typeface="微软雅黑" pitchFamily="34" charset="-120"/>
              </a:rPr>
              <a:t>，用心用情持续增进民生福祉；人大代表深度参与，</a:t>
            </a:r>
            <a:r>
              <a:rPr lang="en-US" altLang="zh-CN" sz="2000" b="1" i="0">
                <a:solidFill>
                  <a:srgbClr val="00B050"/>
                </a:solidFill>
                <a:latin typeface="微软雅黑" pitchFamily="34" charset="0"/>
                <a:ea typeface="微软雅黑" pitchFamily="34" charset="-122"/>
                <a:cs typeface="微软雅黑" pitchFamily="34" charset="-120"/>
              </a:rPr>
              <a:t>全程跟进督办落实，</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推动民生实事项目成为群众满意的</a:t>
            </a:r>
            <a:r>
              <a:rPr lang="en-US" altLang="zh-CN" sz="2000" b="1" i="0" dirty="0">
                <a:solidFill>
                  <a:srgbClr val="00B050"/>
                </a:solidFill>
                <a:latin typeface="微软雅黑" pitchFamily="34" charset="0"/>
                <a:ea typeface="微软雅黑" pitchFamily="34" charset="-122"/>
                <a:cs typeface="微软雅黑" pitchFamily="34" charset="-120"/>
              </a:rPr>
              <a:t>“民心工程”,切实解决了人民需要解决的问题</a:t>
            </a:r>
            <a:r>
              <a:rPr lang="en-US" altLang="zh-CN" sz="2000" b="1" i="0">
                <a:solidFill>
                  <a:srgbClr val="00B050"/>
                </a:solidFill>
                <a:latin typeface="微软雅黑" pitchFamily="34" charset="0"/>
                <a:ea typeface="微软雅黑" pitchFamily="34" charset="-122"/>
                <a:cs typeface="微软雅黑" pitchFamily="34" charset="-120"/>
              </a:rPr>
              <a:t>，为广大市民带</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来实实在在的获得感</a:t>
            </a:r>
            <a:r>
              <a:rPr lang="en-US" altLang="zh-CN" sz="2000" b="1" i="0" dirty="0">
                <a:solidFill>
                  <a:srgbClr val="00B050"/>
                </a:solidFill>
                <a:latin typeface="微软雅黑" pitchFamily="34" charset="0"/>
                <a:ea typeface="微软雅黑" pitchFamily="34" charset="-122"/>
                <a:cs typeface="微软雅黑" pitchFamily="34" charset="-120"/>
              </a:rPr>
              <a:t>、幸福感，是最管用的民主。（4分）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O_5_AS.45_1#9c1652a6e?vop=1&amp;pid=ca345808a&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本题考查全过程人民民主。关键信息①:票决产生的十大民生实事项目，</a:t>
            </a:r>
            <a:r>
              <a:rPr lang="en-US" altLang="zh-CN" sz="2000" b="0" i="0" spc="-50">
                <a:solidFill>
                  <a:srgbClr val="000000"/>
                </a:solidFill>
                <a:latin typeface="微软雅黑" pitchFamily="34" charset="0"/>
                <a:ea typeface="微软雅黑" pitchFamily="34" charset="-122"/>
                <a:cs typeface="微软雅黑" pitchFamily="34" charset="-120"/>
              </a:rPr>
              <a:t>都是群众广泛关注、</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强烈期盼的</a:t>
            </a:r>
            <a:r>
              <a:rPr lang="en-US" altLang="zh-CN" sz="2000" b="0" i="0" spc="-50" dirty="0">
                <a:solidFill>
                  <a:srgbClr val="000000"/>
                </a:solidFill>
                <a:latin typeface="微软雅黑" pitchFamily="34" charset="0"/>
                <a:ea typeface="微软雅黑" pitchFamily="34" charset="-122"/>
                <a:cs typeface="微软雅黑" pitchFamily="34" charset="-120"/>
              </a:rPr>
              <a:t>“急难愁盼”,让民生实事项目真正由人民群众说了算，</a:t>
            </a:r>
            <a:r>
              <a:rPr lang="en-US" altLang="zh-CN" sz="2000" b="0" i="0" spc="-50">
                <a:solidFill>
                  <a:srgbClr val="000000"/>
                </a:solidFill>
                <a:latin typeface="微软雅黑" pitchFamily="34" charset="0"/>
                <a:ea typeface="微软雅黑" pitchFamily="34" charset="-122"/>
                <a:cs typeface="微软雅黑" pitchFamily="34" charset="-120"/>
              </a:rPr>
              <a:t>激发了人大代表履职的积极性，</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使民生实事项目更加贴近民意</a:t>
            </a:r>
            <a:r>
              <a:rPr lang="en-US" altLang="zh-CN" sz="2000" b="0" i="0" spc="-50" dirty="0">
                <a:solidFill>
                  <a:srgbClr val="000000"/>
                </a:solidFill>
                <a:latin typeface="微软雅黑" pitchFamily="34" charset="0"/>
                <a:ea typeface="微软雅黑" pitchFamily="34" charset="-122"/>
                <a:cs typeface="微软雅黑" pitchFamily="34" charset="-120"/>
              </a:rPr>
              <a:t>、符合民需、惠及民生→最广泛的民主。关键信息②:群众“</a:t>
            </a:r>
            <a:r>
              <a:rPr lang="en-US" altLang="zh-CN" sz="2000" b="0" i="0" spc="-50">
                <a:solidFill>
                  <a:srgbClr val="000000"/>
                </a:solidFill>
                <a:latin typeface="微软雅黑" pitchFamily="34" charset="0"/>
                <a:ea typeface="微软雅黑" pitchFamily="34" charset="-122"/>
                <a:cs typeface="微软雅黑" pitchFamily="34" charset="-120"/>
              </a:rPr>
              <a:t>点单”、</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人大代表</a:t>
            </a:r>
            <a:r>
              <a:rPr lang="en-US" altLang="zh-CN" sz="2000" b="0" i="0" spc="-50" dirty="0">
                <a:solidFill>
                  <a:srgbClr val="000000"/>
                </a:solidFill>
                <a:latin typeface="微软雅黑" pitchFamily="34" charset="0"/>
                <a:ea typeface="微软雅黑" pitchFamily="34" charset="-122"/>
                <a:cs typeface="微软雅黑" pitchFamily="34" charset="-120"/>
              </a:rPr>
              <a:t>“定单”、政府“领单”、人大“验单”的为民办实事全新模式→最真实的民主</a:t>
            </a:r>
            <a:r>
              <a:rPr lang="en-US" altLang="zh-CN" sz="2000" b="0" i="0" spc="-50">
                <a:solidFill>
                  <a:srgbClr val="000000"/>
                </a:solidFill>
                <a:latin typeface="微软雅黑" pitchFamily="34" charset="0"/>
                <a:ea typeface="微软雅黑" pitchFamily="34" charset="-122"/>
                <a:cs typeface="微软雅黑" pitchFamily="34" charset="-120"/>
              </a:rPr>
              <a:t>。关键信</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息</a:t>
            </a:r>
            <a:r>
              <a:rPr lang="en-US" altLang="zh-CN" sz="2000" b="0" i="0" spc="-50" dirty="0">
                <a:solidFill>
                  <a:srgbClr val="000000"/>
                </a:solidFill>
                <a:latin typeface="微软雅黑" pitchFamily="34" charset="0"/>
                <a:ea typeface="微软雅黑" pitchFamily="34" charset="-122"/>
                <a:cs typeface="微软雅黑" pitchFamily="34" charset="-120"/>
              </a:rPr>
              <a:t>③:相关部门高质高效推进民生实事项目，用心用情持续增进民生福祉</a:t>
            </a:r>
            <a:r>
              <a:rPr lang="en-US" altLang="zh-CN" sz="2000" b="0" i="0" spc="-50">
                <a:solidFill>
                  <a:srgbClr val="000000"/>
                </a:solidFill>
                <a:latin typeface="微软雅黑" pitchFamily="34" charset="0"/>
                <a:ea typeface="微软雅黑" pitchFamily="34" charset="-122"/>
                <a:cs typeface="微软雅黑" pitchFamily="34" charset="-120"/>
              </a:rPr>
              <a:t>；人大代表深度参与民生实</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事项目实施</a:t>
            </a:r>
            <a:r>
              <a:rPr lang="en-US" altLang="zh-CN" sz="2000" b="0" i="0" spc="-50" dirty="0">
                <a:solidFill>
                  <a:srgbClr val="000000"/>
                </a:solidFill>
                <a:latin typeface="微软雅黑" pitchFamily="34" charset="0"/>
                <a:ea typeface="微软雅黑" pitchFamily="34" charset="-122"/>
                <a:cs typeface="微软雅黑" pitchFamily="34" charset="-120"/>
              </a:rPr>
              <a:t>，全程跟进督办落实，为广大市民带来实实在在的获得感、幸福感→最管用的民主。</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C_4#72cc82945.fixed?pid=f32031282&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72cc82945.fixed?pid=f32031282&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坚持人民民主专政</a:t>
            </a:r>
            <a:endParaRPr lang="en-US" altLang="zh-CN" sz="4400" dirty="0"/>
          </a:p>
        </p:txBody>
      </p:sp>
      <p:pic>
        <p:nvPicPr>
          <p:cNvPr id="4" name="C_4#72cc82945.fixed?pid=f32031282&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72cc82945.fixed?pid=f32031282&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6_BD.1_1#47b1f702e?pid=f0cdc242f&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[湖南衡阳2025高一期中]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中华人民共和国成立前夕，毛泽东写下了《论人民民主专政》</a:t>
            </a:r>
            <a:r>
              <a:rPr lang="en-US" altLang="zh-CN" sz="2000" b="0" i="0">
                <a:solidFill>
                  <a:srgbClr val="000000"/>
                </a:solidFill>
                <a:latin typeface="微软雅黑" pitchFamily="34" charset="0"/>
                <a:ea typeface="微软雅黑" pitchFamily="34" charset="-122"/>
                <a:cs typeface="微软雅黑" pitchFamily="34" charset="-120"/>
              </a:rPr>
              <a:t>一文，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指出</a:t>
            </a:r>
            <a:r>
              <a:rPr lang="en-US" altLang="zh-CN" sz="2000" b="0" i="0" dirty="0">
                <a:solidFill>
                  <a:srgbClr val="000000"/>
                </a:solidFill>
                <a:latin typeface="微软雅黑" pitchFamily="34" charset="0"/>
                <a:ea typeface="微软雅黑" pitchFamily="34" charset="-122"/>
                <a:cs typeface="微软雅黑" pitchFamily="34" charset="-120"/>
              </a:rPr>
              <a:t>“在工人阶级领导之下，结成国内的统一战线</a:t>
            </a:r>
            <a:r>
              <a:rPr lang="en-US" altLang="zh-CN" sz="2000" b="0" i="0">
                <a:solidFill>
                  <a:srgbClr val="000000"/>
                </a:solidFill>
                <a:latin typeface="微软雅黑" pitchFamily="34" charset="0"/>
                <a:ea typeface="微软雅黑" pitchFamily="34" charset="-122"/>
                <a:cs typeface="微软雅黑" pitchFamily="34" charset="-120"/>
              </a:rPr>
              <a:t>，并由此发展到建立工人阶级领导的以工农联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盟为基础的人民民主专政的国家</a:t>
            </a:r>
            <a:r>
              <a:rPr lang="en-US" altLang="zh-CN" sz="2000" b="0" i="0" dirty="0">
                <a:solidFill>
                  <a:srgbClr val="000000"/>
                </a:solidFill>
                <a:latin typeface="微软雅黑" pitchFamily="34" charset="0"/>
                <a:ea typeface="微软雅黑" pitchFamily="34" charset="-122"/>
                <a:cs typeface="微软雅黑" pitchFamily="34" charset="-120"/>
              </a:rPr>
              <a:t>”。人民民主专政的国家制度庄严地载入了我国宪法</a:t>
            </a:r>
            <a:r>
              <a:rPr lang="en-US" altLang="zh-CN" sz="2000" b="0" i="0">
                <a:solidFill>
                  <a:srgbClr val="000000"/>
                </a:solidFill>
                <a:latin typeface="微软雅黑" pitchFamily="34" charset="0"/>
                <a:ea typeface="微软雅黑" pitchFamily="34" charset="-122"/>
                <a:cs typeface="微软雅黑" pitchFamily="34" charset="-120"/>
              </a:rPr>
              <a:t>，这是全国</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人民团结的基础</a:t>
            </a:r>
            <a:r>
              <a:rPr lang="en-US" altLang="zh-CN" sz="2000" b="0" i="0" dirty="0">
                <a:solidFill>
                  <a:srgbClr val="000000"/>
                </a:solidFill>
                <a:latin typeface="微软雅黑" pitchFamily="34" charset="0"/>
                <a:ea typeface="微软雅黑" pitchFamily="34" charset="-122"/>
                <a:cs typeface="微软雅黑" pitchFamily="34" charset="-120"/>
              </a:rPr>
              <a:t>，是实现国家繁荣富强、人民幸福的保证。</a:t>
            </a:r>
            <a:r>
              <a:rPr lang="en-US" altLang="zh-CN" sz="2000" b="0" i="0">
                <a:solidFill>
                  <a:srgbClr val="000000"/>
                </a:solidFill>
                <a:latin typeface="微软雅黑" pitchFamily="34" charset="0"/>
                <a:ea typeface="微软雅黑" pitchFamily="34" charset="-122"/>
                <a:cs typeface="微软雅黑" pitchFamily="34" charset="-120"/>
              </a:rPr>
              <a:t>人民民主专政(</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_1#47b1f702e.bracket?pid=f0cdc242f&amp;color=0,0,0&amp;vpa=1&amp;vtp=1"/>
          <p:cNvSpPr/>
          <p:nvPr/>
        </p:nvSpPr>
        <p:spPr>
          <a:xfrm>
            <a:off x="9037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_2#47b1f702e?pid=f0cdc242f&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①就是对广大人民实行民主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是最广泛、最真实、最管用的民主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本质是人民当家作主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是我国的国体</a:t>
            </a:r>
            <a:endParaRPr lang="en-US" altLang="zh-CN" sz="2000" dirty="0"/>
          </a:p>
        </p:txBody>
      </p:sp>
      <p:sp>
        <p:nvSpPr>
          <p:cNvPr id="5" name="QC_6_BD.1_3#47b1f702e.choices?pid=f0cdc242f&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6_BD.46_1#936530c38?pid=bb01c6f7f&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[浙江温州2025高一期末]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国家疾控局等三部门发布《2025年国家随机监督抽查计划</a:t>
            </a:r>
            <a:r>
              <a:rPr lang="en-US" altLang="zh-CN" sz="2000" b="0" i="0">
                <a:solidFill>
                  <a:srgbClr val="000000"/>
                </a:solidFill>
                <a:latin typeface="微软雅黑" pitchFamily="34" charset="0"/>
                <a:ea typeface="微软雅黑" pitchFamily="34" charset="-122"/>
                <a:cs typeface="微软雅黑" pitchFamily="34" charset="-120"/>
              </a:rPr>
              <a:t>》，联合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打击网络</a:t>
            </a:r>
            <a:r>
              <a:rPr lang="en-US" altLang="zh-CN" sz="2000" b="0" i="0" dirty="0">
                <a:solidFill>
                  <a:srgbClr val="000000"/>
                </a:solidFill>
                <a:latin typeface="微软雅黑" pitchFamily="34" charset="0"/>
                <a:ea typeface="微软雅黑" pitchFamily="34" charset="-122"/>
                <a:cs typeface="微软雅黑" pitchFamily="34" charset="-120"/>
              </a:rPr>
              <a:t>“医托”、假借医疗科普“带货”牟利等新型违法行为，</a:t>
            </a:r>
            <a:r>
              <a:rPr lang="en-US" altLang="zh-CN" sz="2000" b="0" i="0">
                <a:solidFill>
                  <a:srgbClr val="000000"/>
                </a:solidFill>
                <a:latin typeface="微软雅黑" pitchFamily="34" charset="0"/>
                <a:ea typeface="微软雅黑" pitchFamily="34" charset="-122"/>
                <a:cs typeface="微软雅黑" pitchFamily="34" charset="-120"/>
              </a:rPr>
              <a:t>并将抽查结果依法向社会公开。</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上述举措表明我国政府(</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47_1#936530c38.bracket?pid=bb01c6f7f&amp;color=0,0,0&amp;vpa=15&amp;vtp=1"/>
          <p:cNvSpPr/>
          <p:nvPr/>
        </p:nvSpPr>
        <p:spPr>
          <a:xfrm>
            <a:off x="3462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46_2#936530c38?pid=bb01c6f7f&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①加强医疗秩序的治理</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对敌对分子实行专政</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③坚持民主与专政的统一</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抵御国外敌对势力侵略</a:t>
            </a:r>
            <a:endParaRPr lang="en-US" altLang="zh-CN" sz="2000" dirty="0"/>
          </a:p>
        </p:txBody>
      </p:sp>
      <p:sp>
        <p:nvSpPr>
          <p:cNvPr id="5" name="QC_6_BD.46_3#936530c38.choices?pid=bb01c6f7f&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6_AS.48_1#936530c38?vop=1&amp;pid=bb01c6f7f&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本题考查人民民主专政的特征。国家疾控局等三部门联合打击网络“医托</a:t>
            </a:r>
            <a:r>
              <a:rPr lang="en-US" altLang="zh-CN" sz="2000" b="0" i="0">
                <a:solidFill>
                  <a:srgbClr val="000000"/>
                </a:solidFill>
                <a:latin typeface="微软雅黑" pitchFamily="34" charset="0"/>
                <a:ea typeface="微软雅黑" pitchFamily="34" charset="-122"/>
                <a:cs typeface="微软雅黑" pitchFamily="34" charset="-120"/>
              </a:rPr>
              <a:t>”、假借医疗科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普</a:t>
            </a:r>
            <a:r>
              <a:rPr lang="en-US" altLang="zh-CN" sz="2000" b="0" i="0" dirty="0">
                <a:solidFill>
                  <a:srgbClr val="000000"/>
                </a:solidFill>
                <a:latin typeface="微软雅黑" pitchFamily="34" charset="0"/>
                <a:ea typeface="微软雅黑" pitchFamily="34" charset="-122"/>
                <a:cs typeface="微软雅黑" pitchFamily="34" charset="-120"/>
              </a:rPr>
              <a:t>“带货”牟利等新型违法行为，这些行为扰乱了正常的医疗秩序。</a:t>
            </a:r>
            <a:r>
              <a:rPr lang="en-US" altLang="zh-CN" sz="2000" b="0" i="0">
                <a:solidFill>
                  <a:srgbClr val="000000"/>
                </a:solidFill>
                <a:latin typeface="微软雅黑" pitchFamily="34" charset="0"/>
                <a:ea typeface="微软雅黑" pitchFamily="34" charset="-122"/>
                <a:cs typeface="微软雅黑" pitchFamily="34" charset="-120"/>
              </a:rPr>
              <a:t>政府采取行动打击此类行为，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是在加强医疗秩序的治理</a:t>
            </a:r>
            <a:r>
              <a:rPr lang="en-US" altLang="zh-CN" sz="2000" b="0" i="0" dirty="0">
                <a:solidFill>
                  <a:srgbClr val="000000"/>
                </a:solidFill>
                <a:latin typeface="微软雅黑" pitchFamily="34" charset="0"/>
                <a:ea typeface="微软雅黑" pitchFamily="34" charset="-122"/>
                <a:cs typeface="微软雅黑" pitchFamily="34" charset="-120"/>
              </a:rPr>
              <a:t>，①入选。一方面，我国保障人民的合法权益</a:t>
            </a:r>
            <a:r>
              <a:rPr lang="en-US" altLang="zh-CN" sz="2000" b="0" i="0">
                <a:solidFill>
                  <a:srgbClr val="000000"/>
                </a:solidFill>
                <a:latin typeface="微软雅黑" pitchFamily="34" charset="0"/>
                <a:ea typeface="微软雅黑" pitchFamily="34" charset="-122"/>
                <a:cs typeface="微软雅黑" pitchFamily="34" charset="-120"/>
              </a:rPr>
              <a:t>，将抽查结果依法向社会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公开便于社会监督</a:t>
            </a:r>
            <a:r>
              <a:rPr lang="en-US" altLang="zh-CN" sz="2000" b="0" i="0" dirty="0">
                <a:solidFill>
                  <a:srgbClr val="000000"/>
                </a:solidFill>
                <a:latin typeface="微软雅黑" pitchFamily="34" charset="0"/>
                <a:ea typeface="微软雅黑" pitchFamily="34" charset="-122"/>
                <a:cs typeface="微软雅黑" pitchFamily="34" charset="-120"/>
              </a:rPr>
              <a:t>，这体现了民主的一面；另一方面，对网络“医托”、假借医疗科普“</a:t>
            </a:r>
            <a:r>
              <a:rPr lang="en-US" altLang="zh-CN" sz="2000" b="0" i="0">
                <a:solidFill>
                  <a:srgbClr val="000000"/>
                </a:solidFill>
                <a:latin typeface="微软雅黑" pitchFamily="34" charset="0"/>
                <a:ea typeface="微软雅黑" pitchFamily="34" charset="-122"/>
                <a:cs typeface="微软雅黑" pitchFamily="34" charset="-120"/>
              </a:rPr>
              <a:t>带货”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牟利等新型违法行为进行打击</a:t>
            </a:r>
            <a:r>
              <a:rPr lang="en-US" altLang="zh-CN" sz="2000" b="0" i="0" dirty="0">
                <a:solidFill>
                  <a:srgbClr val="000000"/>
                </a:solidFill>
                <a:latin typeface="微软雅黑" pitchFamily="34" charset="0"/>
                <a:ea typeface="微软雅黑" pitchFamily="34" charset="-122"/>
                <a:cs typeface="微软雅黑" pitchFamily="34" charset="-120"/>
              </a:rPr>
              <a:t>，这是对违法犯罪行为（即对极少数敌对分子和违法犯罪分子</a:t>
            </a:r>
            <a:r>
              <a:rPr lang="en-US" altLang="zh-CN" sz="2000" b="0" i="0">
                <a:solidFill>
                  <a:srgbClr val="000000"/>
                </a:solidFill>
                <a:latin typeface="微软雅黑" pitchFamily="34" charset="0"/>
                <a:ea typeface="微软雅黑" pitchFamily="34" charset="-122"/>
                <a:cs typeface="微软雅黑" pitchFamily="34" charset="-120"/>
              </a:rPr>
              <a:t>）实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行专政</a:t>
            </a:r>
            <a:r>
              <a:rPr lang="en-US" altLang="zh-CN" sz="2000" b="0" i="0" dirty="0">
                <a:solidFill>
                  <a:srgbClr val="000000"/>
                </a:solidFill>
                <a:latin typeface="微软雅黑" pitchFamily="34" charset="0"/>
                <a:ea typeface="微软雅黑" pitchFamily="34" charset="-122"/>
                <a:cs typeface="微软雅黑" pitchFamily="34" charset="-120"/>
              </a:rPr>
              <a:t>。政府的这一举措坚持了民主与专政的统一，③入选。</a:t>
            </a:r>
            <a:r>
              <a:rPr lang="en-US" altLang="zh-CN" sz="2000" b="0" i="0">
                <a:solidFill>
                  <a:srgbClr val="000000"/>
                </a:solidFill>
                <a:latin typeface="微软雅黑" pitchFamily="34" charset="0"/>
                <a:ea typeface="微软雅黑" pitchFamily="34" charset="-122"/>
                <a:cs typeface="微软雅黑" pitchFamily="34" charset="-120"/>
              </a:rPr>
              <a:t>材料不仅有对敌对分子实行专政，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也有保障人民合法权益的民主</a:t>
            </a:r>
            <a:r>
              <a:rPr lang="en-US" altLang="zh-CN" sz="2000" b="0" i="0" dirty="0">
                <a:solidFill>
                  <a:srgbClr val="000000"/>
                </a:solidFill>
                <a:latin typeface="微软雅黑" pitchFamily="34" charset="0"/>
                <a:ea typeface="微软雅黑" pitchFamily="34" charset="-122"/>
                <a:cs typeface="微软雅黑" pitchFamily="34" charset="-120"/>
              </a:rPr>
              <a:t>，②排除。材料中的行为是针对国内的网络“医托</a:t>
            </a:r>
            <a:r>
              <a:rPr lang="en-US" altLang="zh-CN" sz="2000" b="0" i="0">
                <a:solidFill>
                  <a:srgbClr val="000000"/>
                </a:solidFill>
                <a:latin typeface="微软雅黑" pitchFamily="34" charset="0"/>
                <a:ea typeface="微软雅黑" pitchFamily="34" charset="-122"/>
                <a:cs typeface="微软雅黑" pitchFamily="34" charset="-120"/>
              </a:rPr>
              <a:t>”、假借医疗科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普</a:t>
            </a:r>
            <a:r>
              <a:rPr lang="en-US" altLang="zh-CN" sz="2000" b="0" i="0" dirty="0">
                <a:solidFill>
                  <a:srgbClr val="000000"/>
                </a:solidFill>
                <a:latin typeface="微软雅黑" pitchFamily="34" charset="0"/>
                <a:ea typeface="微软雅黑" pitchFamily="34" charset="-122"/>
                <a:cs typeface="微软雅黑" pitchFamily="34" charset="-120"/>
              </a:rPr>
              <a:t>“带货”牟利等新型违法行为，并未涉及抵御国外敌对势力侵略，④排除。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6_BD.49_1#5c31e26a0?pid=bb01c6f7f&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2.“让人民生命安全和健康获得保障既是个人的基本权利，也是国家的根本任务</a:t>
            </a:r>
            <a:r>
              <a:rPr lang="en-US" altLang="zh-CN" sz="2000" b="0" i="0">
                <a:solidFill>
                  <a:srgbClr val="000000"/>
                </a:solidFill>
                <a:latin typeface="微软雅黑" pitchFamily="34" charset="0"/>
                <a:ea typeface="微软雅黑" pitchFamily="34" charset="-122"/>
                <a:cs typeface="微软雅黑" pitchFamily="34" charset="-120"/>
              </a:rPr>
              <a:t>。发展决不能以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牺牲人的生命为代价</a:t>
            </a:r>
            <a:r>
              <a:rPr lang="en-US" altLang="zh-CN" sz="2000" b="0" i="0" dirty="0">
                <a:solidFill>
                  <a:srgbClr val="000000"/>
                </a:solidFill>
                <a:latin typeface="微软雅黑" pitchFamily="34" charset="0"/>
                <a:ea typeface="微软雅黑" pitchFamily="34" charset="-122"/>
                <a:cs typeface="微软雅黑" pitchFamily="34" charset="-120"/>
              </a:rPr>
              <a:t>，这必须作为一条不可逾越的红线。党和政府一定会继续努力</a:t>
            </a:r>
            <a:r>
              <a:rPr lang="en-US" altLang="zh-CN" sz="2000" b="0" i="0">
                <a:solidFill>
                  <a:srgbClr val="000000"/>
                </a:solidFill>
                <a:latin typeface="微软雅黑" pitchFamily="34" charset="0"/>
                <a:ea typeface="微软雅黑" pitchFamily="34" charset="-122"/>
                <a:cs typeface="微软雅黑" pitchFamily="34" charset="-120"/>
              </a:rPr>
              <a:t>，切实保障人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民生命财产安全</a:t>
            </a:r>
            <a:r>
              <a:rPr lang="en-US" altLang="zh-CN" sz="2000" b="0" i="0" dirty="0">
                <a:solidFill>
                  <a:srgbClr val="000000"/>
                </a:solidFill>
                <a:latin typeface="微软雅黑" pitchFamily="34" charset="0"/>
                <a:ea typeface="微软雅黑" pitchFamily="34" charset="-122"/>
                <a:cs typeface="微软雅黑" pitchFamily="34" charset="-120"/>
              </a:rPr>
              <a:t>、保障人民生活改善、保障人民身体健康。”</a:t>
            </a:r>
            <a:r>
              <a:rPr lang="en-US" altLang="zh-CN" sz="2000" b="0" i="0">
                <a:solidFill>
                  <a:srgbClr val="000000"/>
                </a:solidFill>
                <a:latin typeface="微软雅黑" pitchFamily="34" charset="0"/>
                <a:ea typeface="微软雅黑" pitchFamily="34" charset="-122"/>
                <a:cs typeface="微软雅黑" pitchFamily="34" charset="-120"/>
              </a:rPr>
              <a:t>这一要求是基于(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0_1#5c31e26a0.bracket?pid=bb01c6f7f&amp;color=0,0,0&amp;vpa=16&amp;vtp=1"/>
          <p:cNvSpPr/>
          <p:nvPr/>
        </p:nvSpPr>
        <p:spPr>
          <a:xfrm>
            <a:off x="9558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49_2#5c31e26a0?pid=bb01c6f7f&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①我国是人民当家作主的国家</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民主是专政的基础，专政是民主的保障</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保障人民生命财产安全是人民民主专政的本质</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维护人民生命安全和健康是人民民主专政的应有之义</a:t>
            </a:r>
            <a:endParaRPr lang="en-US" altLang="zh-CN" sz="2000" dirty="0"/>
          </a:p>
        </p:txBody>
      </p:sp>
      <p:sp>
        <p:nvSpPr>
          <p:cNvPr id="5" name="QC_6_BD.49_3#5c31e26a0.choices?pid=bb01c6f7f&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6_AS.51_1#5c31e26a0?vop=1&amp;pid=bb01c6f7f&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本题考查人民民主专政的本质。党和政府切实保障人民群众的权利</a:t>
            </a:r>
            <a:r>
              <a:rPr lang="en-US" altLang="zh-CN" sz="2000" b="0" i="0">
                <a:solidFill>
                  <a:srgbClr val="000000"/>
                </a:solidFill>
                <a:latin typeface="微软雅黑" pitchFamily="34" charset="0"/>
                <a:ea typeface="微软雅黑" pitchFamily="34" charset="-122"/>
                <a:cs typeface="微软雅黑" pitchFamily="34" charset="-120"/>
              </a:rPr>
              <a:t>，体现了我国党和政府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的性质</a:t>
            </a:r>
            <a:r>
              <a:rPr lang="en-US" altLang="zh-CN" sz="2000" b="0" i="0" dirty="0">
                <a:solidFill>
                  <a:srgbClr val="000000"/>
                </a:solidFill>
                <a:latin typeface="微软雅黑" pitchFamily="34" charset="0"/>
                <a:ea typeface="微软雅黑" pitchFamily="34" charset="-122"/>
                <a:cs typeface="微软雅黑" pitchFamily="34" charset="-120"/>
              </a:rPr>
              <a:t>，是由人民民主专政的国家性质决定的，其本质是人民当家作主，①正确</a:t>
            </a:r>
            <a:r>
              <a:rPr lang="en-US" altLang="zh-CN" sz="2000" b="0" i="0">
                <a:solidFill>
                  <a:srgbClr val="000000"/>
                </a:solidFill>
                <a:latin typeface="微软雅黑" pitchFamily="34" charset="0"/>
                <a:ea typeface="微软雅黑" pitchFamily="34" charset="-122"/>
                <a:cs typeface="微软雅黑" pitchFamily="34" charset="-120"/>
              </a:rPr>
              <a:t>；材料强调我国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人民民主专政的本质</a:t>
            </a:r>
            <a:r>
              <a:rPr lang="en-US" altLang="zh-CN" sz="2000" b="0" i="0" dirty="0">
                <a:solidFill>
                  <a:srgbClr val="000000"/>
                </a:solidFill>
                <a:latin typeface="微软雅黑" pitchFamily="34" charset="0"/>
                <a:ea typeface="微软雅黑" pitchFamily="34" charset="-122"/>
                <a:cs typeface="微软雅黑" pitchFamily="34" charset="-120"/>
              </a:rPr>
              <a:t>，没有体现民主和专政的辩证关系，②排除</a:t>
            </a:r>
            <a:r>
              <a:rPr lang="en-US" altLang="zh-CN" sz="2000" b="0" i="0">
                <a:solidFill>
                  <a:srgbClr val="000000"/>
                </a:solidFill>
                <a:latin typeface="微软雅黑" pitchFamily="34" charset="0"/>
                <a:ea typeface="微软雅黑" pitchFamily="34" charset="-122"/>
                <a:cs typeface="微软雅黑" pitchFamily="34" charset="-120"/>
              </a:rPr>
              <a:t>；人民民主专政的本质是人民当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家作主</a:t>
            </a:r>
            <a:r>
              <a:rPr lang="en-US" altLang="zh-CN" sz="2000" b="0" i="0" dirty="0">
                <a:solidFill>
                  <a:srgbClr val="000000"/>
                </a:solidFill>
                <a:latin typeface="微软雅黑" pitchFamily="34" charset="0"/>
                <a:ea typeface="微软雅黑" pitchFamily="34" charset="-122"/>
                <a:cs typeface="微软雅黑" pitchFamily="34" charset="-120"/>
              </a:rPr>
              <a:t>，③错误；切实维护人民生命安全和健康，对侵害人民生命安全和健康的敌对势力</a:t>
            </a:r>
            <a:r>
              <a:rPr lang="en-US" altLang="zh-CN" sz="2000" b="0" i="0">
                <a:solidFill>
                  <a:srgbClr val="000000"/>
                </a:solidFill>
                <a:latin typeface="微软雅黑" pitchFamily="34" charset="0"/>
                <a:ea typeface="微软雅黑" pitchFamily="34" charset="-122"/>
                <a:cs typeface="微软雅黑" pitchFamily="34" charset="-120"/>
              </a:rPr>
              <a:t>、敌对</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分子实行专政</a:t>
            </a:r>
            <a:r>
              <a:rPr lang="en-US" altLang="zh-CN" sz="2000" b="0" i="0" dirty="0">
                <a:solidFill>
                  <a:srgbClr val="000000"/>
                </a:solidFill>
                <a:latin typeface="微软雅黑" pitchFamily="34" charset="0"/>
                <a:ea typeface="微软雅黑" pitchFamily="34" charset="-122"/>
                <a:cs typeface="微软雅黑" pitchFamily="34" charset="-120"/>
              </a:rPr>
              <a:t>，是人民民主专政的应有之义，④正确。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6_BD.52_1#ef7cd588b?pid=f8571e40e&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[江苏淮安马坝高级中学2025高一月考]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2025年1月，《</a:t>
            </a:r>
            <a:r>
              <a:rPr lang="en-US" altLang="zh-CN" sz="2000" b="0" i="0">
                <a:solidFill>
                  <a:srgbClr val="000000"/>
                </a:solidFill>
                <a:latin typeface="微软雅黑" pitchFamily="34" charset="0"/>
                <a:ea typeface="微软雅黑" pitchFamily="34" charset="-122"/>
                <a:cs typeface="微软雅黑" pitchFamily="34" charset="-120"/>
              </a:rPr>
              <a:t>中共中央</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国务院关于进一步深化农村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改革扎实推进乡村全面振兴的意见</a:t>
            </a:r>
            <a:r>
              <a:rPr lang="en-US" altLang="zh-CN" sz="2000" b="0" i="0" dirty="0">
                <a:solidFill>
                  <a:srgbClr val="000000"/>
                </a:solidFill>
                <a:latin typeface="微软雅黑" pitchFamily="34" charset="0"/>
                <a:ea typeface="微软雅黑" pitchFamily="34" charset="-122"/>
                <a:cs typeface="微软雅黑" pitchFamily="34" charset="-120"/>
              </a:rPr>
              <a:t>》提出，“健全农村地区扫黑除恶常态化机制，防范遏制</a:t>
            </a:r>
            <a:r>
              <a:rPr lang="en-US" altLang="zh-CN" sz="2000" b="0" i="0">
                <a:solidFill>
                  <a:srgbClr val="000000"/>
                </a:solidFill>
                <a:latin typeface="微软雅黑" pitchFamily="34" charset="0"/>
                <a:ea typeface="微软雅黑" pitchFamily="34" charset="-122"/>
                <a:cs typeface="微软雅黑" pitchFamily="34" charset="-120"/>
              </a:rPr>
              <a:t>‘村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霸</a:t>
            </a:r>
            <a:r>
              <a:rPr lang="en-US" altLang="zh-CN" sz="2000" b="0" i="0" dirty="0">
                <a:solidFill>
                  <a:srgbClr val="000000"/>
                </a:solidFill>
                <a:latin typeface="微软雅黑" pitchFamily="34" charset="0"/>
                <a:ea typeface="微软雅黑" pitchFamily="34" charset="-122"/>
                <a:cs typeface="微软雅黑" pitchFamily="34" charset="-120"/>
              </a:rPr>
              <a:t>’、家族宗族黑恶势力滋生蔓延”“深入打击整治农村赌博，筑牢农村禁毒防线</a:t>
            </a:r>
            <a:r>
              <a:rPr lang="en-US" altLang="zh-CN" sz="2000" b="0" i="0">
                <a:solidFill>
                  <a:srgbClr val="000000"/>
                </a:solidFill>
                <a:latin typeface="微软雅黑" pitchFamily="34" charset="0"/>
                <a:ea typeface="微软雅黑" pitchFamily="34" charset="-122"/>
                <a:cs typeface="微软雅黑" pitchFamily="34" charset="-120"/>
              </a:rPr>
              <a:t>，严厉打击涉</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农领域传销</a:t>
            </a:r>
            <a:r>
              <a:rPr lang="en-US" altLang="zh-CN" sz="2000" b="0" i="0" dirty="0">
                <a:solidFill>
                  <a:srgbClr val="000000"/>
                </a:solidFill>
                <a:latin typeface="微软雅黑" pitchFamily="34" charset="0"/>
                <a:ea typeface="微软雅黑" pitchFamily="34" charset="-122"/>
                <a:cs typeface="微软雅黑" pitchFamily="34" charset="-120"/>
              </a:rPr>
              <a:t>、诈骗等经济犯罪”。</a:t>
            </a:r>
            <a:r>
              <a:rPr lang="en-US" altLang="zh-CN" sz="2000" b="0" i="0">
                <a:solidFill>
                  <a:srgbClr val="000000"/>
                </a:solidFill>
                <a:latin typeface="微软雅黑" pitchFamily="34" charset="0"/>
                <a:ea typeface="微软雅黑" pitchFamily="34" charset="-122"/>
                <a:cs typeface="微软雅黑" pitchFamily="34" charset="-120"/>
              </a:rPr>
              <a:t>这体现了(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3_1#ef7cd588b.bracket?pid=f8571e40e&amp;color=0,0,0&amp;vpa=17&amp;vtp=1"/>
          <p:cNvSpPr/>
          <p:nvPr/>
        </p:nvSpPr>
        <p:spPr>
          <a:xfrm>
            <a:off x="5748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52_2#ef7cd588b?pid=f8571e40e&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①我国的人民民主专政充分体现了民主与专政的对立</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新时代阶级斗争在一定范围内还可能长期存在，并有可能激化</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我国积极行使防御外来侵略、保卫国家安全的国家重要职能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我国国家职能与国体相适应，为现代化建设提供可靠保障</a:t>
            </a:r>
            <a:endParaRPr lang="en-US" altLang="zh-CN" sz="2000" dirty="0"/>
          </a:p>
        </p:txBody>
      </p:sp>
      <p:sp>
        <p:nvSpPr>
          <p:cNvPr id="5" name="QC_6_BD.52_3#ef7cd588b.choices?pid=f8571e40e&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6_AS.54_1#ef7cd588b?vop=1&amp;pid=f8571e40e&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本题考查社会主义现代化建设的可靠保障。深入打击整治农村赌博，</a:t>
            </a:r>
            <a:r>
              <a:rPr lang="en-US" altLang="zh-CN" sz="2000" b="0" i="0">
                <a:solidFill>
                  <a:srgbClr val="000000"/>
                </a:solidFill>
                <a:latin typeface="微软雅黑" pitchFamily="34" charset="0"/>
                <a:ea typeface="微软雅黑" pitchFamily="34" charset="-122"/>
                <a:cs typeface="微软雅黑" pitchFamily="34" charset="-120"/>
              </a:rPr>
              <a:t>筑牢农村禁毒防线，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严厉打击涉农领域传销</a:t>
            </a:r>
            <a:r>
              <a:rPr lang="en-US" altLang="zh-CN" sz="2000" b="0" i="0" dirty="0">
                <a:solidFill>
                  <a:srgbClr val="000000"/>
                </a:solidFill>
                <a:latin typeface="微软雅黑" pitchFamily="34" charset="0"/>
                <a:ea typeface="微软雅黑" pitchFamily="34" charset="-122"/>
                <a:cs typeface="微软雅黑" pitchFamily="34" charset="-120"/>
              </a:rPr>
              <a:t>、诈骗等经济犯罪，都是在打击敌对分子，保障人民合法权利</a:t>
            </a:r>
            <a:r>
              <a:rPr lang="en-US" altLang="zh-CN" sz="2000" b="0" i="0">
                <a:solidFill>
                  <a:srgbClr val="000000"/>
                </a:solidFill>
                <a:latin typeface="微软雅黑" pitchFamily="34" charset="0"/>
                <a:ea typeface="微软雅黑" pitchFamily="34" charset="-122"/>
                <a:cs typeface="微软雅黑" pitchFamily="34" charset="-120"/>
              </a:rPr>
              <a:t>。这说明新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时代阶级斗争在一定范围内还可能长期存在</a:t>
            </a:r>
            <a:r>
              <a:rPr lang="en-US" altLang="zh-CN" sz="2000" b="0" i="0" dirty="0">
                <a:solidFill>
                  <a:srgbClr val="000000"/>
                </a:solidFill>
                <a:latin typeface="微软雅黑" pitchFamily="34" charset="0"/>
                <a:ea typeface="微软雅黑" pitchFamily="34" charset="-122"/>
                <a:cs typeface="微软雅黑" pitchFamily="34" charset="-120"/>
              </a:rPr>
              <a:t>，并有可能激化，②入选；</a:t>
            </a:r>
            <a:r>
              <a:rPr lang="en-US" altLang="zh-CN" sz="2000" b="0" i="0">
                <a:solidFill>
                  <a:srgbClr val="000000"/>
                </a:solidFill>
                <a:latin typeface="微软雅黑" pitchFamily="34" charset="0"/>
                <a:ea typeface="微软雅黑" pitchFamily="34" charset="-122"/>
                <a:cs typeface="微软雅黑" pitchFamily="34" charset="-120"/>
              </a:rPr>
              <a:t>严厉打击各类经济犯罪，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才能为推动乡村全面振兴提供重要保障</a:t>
            </a:r>
            <a:r>
              <a:rPr lang="en-US" altLang="zh-CN" sz="2000" b="0" i="0" dirty="0">
                <a:solidFill>
                  <a:srgbClr val="000000"/>
                </a:solidFill>
                <a:latin typeface="微软雅黑" pitchFamily="34" charset="0"/>
                <a:ea typeface="微软雅黑" pitchFamily="34" charset="-122"/>
                <a:cs typeface="微软雅黑" pitchFamily="34" charset="-120"/>
              </a:rPr>
              <a:t>，说明了我国国家职能与国体相适应</a:t>
            </a:r>
            <a:r>
              <a:rPr lang="en-US" altLang="zh-CN" sz="2000" b="0" i="0">
                <a:solidFill>
                  <a:srgbClr val="000000"/>
                </a:solidFill>
                <a:latin typeface="微软雅黑" pitchFamily="34" charset="0"/>
                <a:ea typeface="微软雅黑" pitchFamily="34" charset="-122"/>
                <a:cs typeface="微软雅黑" pitchFamily="34" charset="-120"/>
              </a:rPr>
              <a:t>，为现代化建设提供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可靠保障</a:t>
            </a:r>
            <a:r>
              <a:rPr lang="en-US" altLang="zh-CN" sz="2000" b="0" i="0" dirty="0">
                <a:solidFill>
                  <a:srgbClr val="000000"/>
                </a:solidFill>
                <a:latin typeface="微软雅黑" pitchFamily="34" charset="0"/>
                <a:ea typeface="微软雅黑" pitchFamily="34" charset="-122"/>
                <a:cs typeface="微软雅黑" pitchFamily="34" charset="-120"/>
              </a:rPr>
              <a:t>，④入选；人民民主专政体现了民主与专政的辩证统一关系，①排除</a:t>
            </a:r>
            <a:r>
              <a:rPr lang="en-US" altLang="zh-CN" sz="2000" b="0" i="0">
                <a:solidFill>
                  <a:srgbClr val="000000"/>
                </a:solidFill>
                <a:latin typeface="微软雅黑" pitchFamily="34" charset="0"/>
                <a:ea typeface="微软雅黑" pitchFamily="34" charset="-122"/>
                <a:cs typeface="微软雅黑" pitchFamily="34" charset="-120"/>
              </a:rPr>
              <a:t>；材料体现的是我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国履行对内职能</a:t>
            </a:r>
            <a:r>
              <a:rPr lang="en-US" altLang="zh-CN" sz="2000" b="0" i="0" dirty="0">
                <a:solidFill>
                  <a:srgbClr val="000000"/>
                </a:solidFill>
                <a:latin typeface="微软雅黑" pitchFamily="34" charset="0"/>
                <a:ea typeface="微软雅黑" pitchFamily="34" charset="-122"/>
                <a:cs typeface="微软雅黑" pitchFamily="34" charset="-120"/>
              </a:rPr>
              <a:t>，没有体现国家对外职能的行使，③排除。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6_BD.55_1#51bedefcd?pid=f8571e40e&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[河北保定唐县一中2025高一期中]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任何一个国家，既要处理国家内部的政治、经济</a:t>
            </a:r>
            <a:r>
              <a:rPr lang="en-US" altLang="zh-CN" sz="2000" b="0" i="0">
                <a:solidFill>
                  <a:srgbClr val="000000"/>
                </a:solidFill>
                <a:latin typeface="微软雅黑" pitchFamily="34" charset="0"/>
                <a:ea typeface="微软雅黑" pitchFamily="34" charset="-122"/>
                <a:cs typeface="微软雅黑" pitchFamily="34" charset="-120"/>
              </a:rPr>
              <a:t>、文化等方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面的事务</a:t>
            </a:r>
            <a:r>
              <a:rPr lang="en-US" altLang="zh-CN" sz="2000" b="0" i="0" dirty="0">
                <a:solidFill>
                  <a:srgbClr val="000000"/>
                </a:solidFill>
                <a:latin typeface="微软雅黑" pitchFamily="34" charset="0"/>
                <a:ea typeface="微软雅黑" pitchFamily="34" charset="-122"/>
                <a:cs typeface="微软雅黑" pitchFamily="34" charset="-120"/>
              </a:rPr>
              <a:t>，又要处理与别的国家的关系。因此，国家具有对内、对外两种职能。下列选项中</a:t>
            </a:r>
            <a:r>
              <a:rPr lang="en-US" altLang="zh-CN" sz="2000" b="0" i="0">
                <a:solidFill>
                  <a:srgbClr val="000000"/>
                </a:solidFill>
                <a:latin typeface="微软雅黑" pitchFamily="34" charset="0"/>
                <a:ea typeface="微软雅黑" pitchFamily="34" charset="-122"/>
                <a:cs typeface="微软雅黑" pitchFamily="34" charset="-120"/>
              </a:rPr>
              <a:t>，我</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国的对内职能对应正确的是(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6_1#51bedefcd.bracket?pid=f8571e40e&amp;color=0,0,0&amp;vpa=18&amp;vtp=1"/>
          <p:cNvSpPr/>
          <p:nvPr/>
        </p:nvSpPr>
        <p:spPr>
          <a:xfrm>
            <a:off x="3957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55_2#51bedefcd?pid=f8571e40e&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①某省委召开党外人士座谈会，共商该省经济发展大计——促进社会发展的对内职能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公安部开展打击假药犯罪统一行动——维护国家稳定的对内职能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美舰非法闯入中国西沙领海，中方警告驱离——防御外来侵略的对外职能</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某镇政府为高龄老人提供家庭互助服务——促进社会发展的对内职能</a:t>
            </a:r>
            <a:endParaRPr lang="en-US" altLang="zh-CN" sz="2000" dirty="0"/>
          </a:p>
        </p:txBody>
      </p:sp>
      <p:sp>
        <p:nvSpPr>
          <p:cNvPr id="5" name="QC_6_BD.55_3#51bedefcd.choices?pid=f8571e40e&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6_AS.57_1#51bedefcd?vop=1&amp;pid=f8571e40e&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本题考查国家的对内职能。公安部开展打击假药犯罪统一行动</a:t>
            </a:r>
            <a:r>
              <a:rPr lang="en-US" altLang="zh-CN" sz="2000" b="0" i="0">
                <a:solidFill>
                  <a:srgbClr val="000000"/>
                </a:solidFill>
                <a:latin typeface="微软雅黑" pitchFamily="34" charset="0"/>
                <a:ea typeface="微软雅黑" pitchFamily="34" charset="-122"/>
                <a:cs typeface="微软雅黑" pitchFamily="34" charset="-120"/>
              </a:rPr>
              <a:t>，这是维护国家稳定的对内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职能</a:t>
            </a:r>
            <a:r>
              <a:rPr lang="en-US" altLang="zh-CN" sz="2000" b="0" i="0" dirty="0">
                <a:solidFill>
                  <a:srgbClr val="000000"/>
                </a:solidFill>
                <a:latin typeface="微软雅黑" pitchFamily="34" charset="0"/>
                <a:ea typeface="微软雅黑" pitchFamily="34" charset="-122"/>
                <a:cs typeface="微软雅黑" pitchFamily="34" charset="-120"/>
              </a:rPr>
              <a:t>，②正确；某镇政府为高龄老人提供家庭互助服务，这是促进社会发展的对内职能，④</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履行我国国家职能的主体是国家机关</a:t>
            </a:r>
            <a:r>
              <a:rPr lang="en-US" altLang="zh-CN" sz="2000" b="0" i="0" dirty="0">
                <a:solidFill>
                  <a:srgbClr val="000000"/>
                </a:solidFill>
                <a:latin typeface="微软雅黑" pitchFamily="34" charset="0"/>
                <a:ea typeface="微软雅黑" pitchFamily="34" charset="-122"/>
                <a:cs typeface="微软雅黑" pitchFamily="34" charset="-120"/>
              </a:rPr>
              <a:t>，而某省委是党组织，①排除；</a:t>
            </a:r>
            <a:r>
              <a:rPr lang="en-US" altLang="zh-CN" sz="2000" b="0" i="0">
                <a:solidFill>
                  <a:srgbClr val="000000"/>
                </a:solidFill>
                <a:latin typeface="微软雅黑" pitchFamily="34" charset="0"/>
                <a:ea typeface="微软雅黑" pitchFamily="34" charset="-122"/>
                <a:cs typeface="微软雅黑" pitchFamily="34" charset="-120"/>
              </a:rPr>
              <a:t>美舰非法闯入中国西沙领海，</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中方警告驱离</a:t>
            </a:r>
            <a:r>
              <a:rPr lang="en-US" altLang="zh-CN" sz="2000" b="0" i="0" dirty="0">
                <a:solidFill>
                  <a:srgbClr val="000000"/>
                </a:solidFill>
                <a:latin typeface="微软雅黑" pitchFamily="34" charset="0"/>
                <a:ea typeface="微软雅黑" pitchFamily="34" charset="-122"/>
                <a:cs typeface="微软雅黑" pitchFamily="34" charset="-120"/>
              </a:rPr>
              <a:t>，这是防御外来侵略的对外职能，但设问指向对内职能，而不是对外职能，③排除。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5522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7_BD.58_1#ea198de25?pid=26a356288&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5.毛泽东同志指出：“这两方面，对人民内部的民主方面和对反动派的专政方面，</a:t>
            </a:r>
            <a:r>
              <a:rPr lang="en-US" altLang="zh-CN" sz="2000" b="0" i="0">
                <a:solidFill>
                  <a:srgbClr val="000000"/>
                </a:solidFill>
                <a:latin typeface="微软雅黑" pitchFamily="34" charset="0"/>
                <a:ea typeface="微软雅黑" pitchFamily="34" charset="-122"/>
                <a:cs typeface="微软雅黑" pitchFamily="34" charset="-120"/>
              </a:rPr>
              <a:t>互相结合起来，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就是人民民主专政</a:t>
            </a:r>
            <a:r>
              <a:rPr lang="en-US" altLang="zh-CN" sz="2000" b="0" i="0" dirty="0">
                <a:solidFill>
                  <a:srgbClr val="000000"/>
                </a:solidFill>
                <a:latin typeface="微软雅黑" pitchFamily="34" charset="0"/>
                <a:ea typeface="微软雅黑" pitchFamily="34" charset="-122"/>
                <a:cs typeface="微软雅黑" pitchFamily="34" charset="-120"/>
              </a:rPr>
              <a:t>。”显然，人民民主专政体现的正是新型民主与新型专政的辩证统一</a:t>
            </a:r>
            <a:r>
              <a:rPr lang="en-US" altLang="zh-CN" sz="2000" b="0" i="0">
                <a:solidFill>
                  <a:srgbClr val="000000"/>
                </a:solidFill>
                <a:latin typeface="微软雅黑" pitchFamily="34" charset="0"/>
                <a:ea typeface="微软雅黑" pitchFamily="34" charset="-122"/>
                <a:cs typeface="微软雅黑" pitchFamily="34" charset="-120"/>
              </a:rPr>
              <a:t>。对于人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民民主专政理解正确的是(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59_1#ea198de25.bracket?pid=26a356288&amp;color=0,0,0&amp;vpa=19&amp;vtp=1"/>
          <p:cNvSpPr/>
          <p:nvPr/>
        </p:nvSpPr>
        <p:spPr>
          <a:xfrm>
            <a:off x="3716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58_2#ea198de25?pid=26a356288&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①人民民主专政的本质是人民当家作主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人民民主专政是民主和专政的对立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坚持人民民主专政，必须充分发扬民主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阶级斗争仍是我国社会主要矛盾，人民民主专政的国家政权还需实行专政</a:t>
            </a:r>
            <a:endParaRPr lang="en-US" altLang="zh-CN" sz="2000" dirty="0"/>
          </a:p>
        </p:txBody>
      </p:sp>
      <p:sp>
        <p:nvSpPr>
          <p:cNvPr id="5" name="QC_7_BD.58_3#ea198de25.choices?pid=26a356288&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6_AS.3_1#47b1f702e?vop=1&amp;pid=f0cdc242f&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本题考查我国的国体。人民民主专政是我国的国体，</a:t>
            </a:r>
            <a:r>
              <a:rPr lang="en-US" altLang="zh-CN" sz="2000" b="0" i="0">
                <a:solidFill>
                  <a:srgbClr val="000000"/>
                </a:solidFill>
                <a:latin typeface="微软雅黑" pitchFamily="34" charset="0"/>
                <a:ea typeface="微软雅黑" pitchFamily="34" charset="-122"/>
                <a:cs typeface="微软雅黑" pitchFamily="34" charset="-120"/>
              </a:rPr>
              <a:t>在社会主义制度中具有根本性意义，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人民民主专政本质是人民当家作主</a:t>
            </a:r>
            <a:r>
              <a:rPr lang="en-US" altLang="zh-CN" sz="2000" b="0" i="0" dirty="0">
                <a:solidFill>
                  <a:srgbClr val="000000"/>
                </a:solidFill>
                <a:latin typeface="微软雅黑" pitchFamily="34" charset="0"/>
                <a:ea typeface="微软雅黑" pitchFamily="34" charset="-122"/>
                <a:cs typeface="微软雅黑" pitchFamily="34" charset="-120"/>
              </a:rPr>
              <a:t>，③④入选；人民民主专政既有民主，也有专政，①排除</a:t>
            </a:r>
            <a:r>
              <a:rPr lang="en-US" altLang="zh-CN" sz="2000" b="0" i="0">
                <a:solidFill>
                  <a:srgbClr val="000000"/>
                </a:solidFill>
                <a:latin typeface="微软雅黑" pitchFamily="34" charset="0"/>
                <a:ea typeface="微软雅黑" pitchFamily="34" charset="-122"/>
                <a:cs typeface="微软雅黑" pitchFamily="34" charset="-120"/>
              </a:rPr>
              <a:t>；全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过程人民民主是最广泛</a:t>
            </a:r>
            <a:r>
              <a:rPr lang="en-US" altLang="zh-CN" sz="2000" b="0" i="0" dirty="0">
                <a:solidFill>
                  <a:srgbClr val="000000"/>
                </a:solidFill>
                <a:latin typeface="微软雅黑" pitchFamily="34" charset="0"/>
                <a:ea typeface="微软雅黑" pitchFamily="34" charset="-122"/>
                <a:cs typeface="微软雅黑" pitchFamily="34" charset="-120"/>
              </a:rPr>
              <a:t>、最真实、最管用的民主，②排除。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7_AS.60_1#ea198de25?vop=1&amp;pid=26a356288&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本题考查人民民主专政。人民民主专政的本质是人民当家作主</a:t>
            </a:r>
            <a:r>
              <a:rPr lang="en-US" altLang="zh-CN" sz="2000" b="0" i="0">
                <a:solidFill>
                  <a:srgbClr val="000000"/>
                </a:solidFill>
                <a:latin typeface="微软雅黑" pitchFamily="34" charset="0"/>
                <a:ea typeface="微软雅黑" pitchFamily="34" charset="-122"/>
                <a:cs typeface="微软雅黑" pitchFamily="34" charset="-120"/>
              </a:rPr>
              <a:t>，人民民主专政包含对广大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人民实行民主和对极少数敌对分子实行专政两个方面</a:t>
            </a:r>
            <a:r>
              <a:rPr lang="en-US" altLang="zh-CN" sz="2000" b="0" i="0" dirty="0">
                <a:solidFill>
                  <a:srgbClr val="000000"/>
                </a:solidFill>
                <a:latin typeface="微软雅黑" pitchFamily="34" charset="0"/>
                <a:ea typeface="微软雅黑" pitchFamily="34" charset="-122"/>
                <a:cs typeface="微软雅黑" pitchFamily="34" charset="-120"/>
              </a:rPr>
              <a:t>，①正确</a:t>
            </a:r>
            <a:r>
              <a:rPr lang="en-US" altLang="zh-CN" sz="2000" b="0" i="0">
                <a:solidFill>
                  <a:srgbClr val="000000"/>
                </a:solidFill>
                <a:latin typeface="微软雅黑" pitchFamily="34" charset="0"/>
                <a:ea typeface="微软雅黑" pitchFamily="34" charset="-122"/>
                <a:cs typeface="微软雅黑" pitchFamily="34" charset="-120"/>
              </a:rPr>
              <a:t>；人民民主专政是民主和专政的统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一</a:t>
            </a:r>
            <a:r>
              <a:rPr lang="en-US" altLang="zh-CN" sz="2000" b="0" i="0" dirty="0">
                <a:solidFill>
                  <a:srgbClr val="000000"/>
                </a:solidFill>
                <a:latin typeface="微软雅黑" pitchFamily="34" charset="0"/>
                <a:ea typeface="微软雅黑" pitchFamily="34" charset="-122"/>
                <a:cs typeface="微软雅黑" pitchFamily="34" charset="-120"/>
              </a:rPr>
              <a:t>，②错误；坚持人民民主专政，必须充分发扬民主，也必须对敌人实行专政</a:t>
            </a:r>
            <a:r>
              <a:rPr lang="en-US" altLang="zh-CN" sz="2000" b="0" i="0">
                <a:solidFill>
                  <a:srgbClr val="000000"/>
                </a:solidFill>
                <a:latin typeface="微软雅黑" pitchFamily="34" charset="0"/>
                <a:ea typeface="微软雅黑" pitchFamily="34" charset="-122"/>
                <a:cs typeface="微软雅黑" pitchFamily="34" charset="-120"/>
              </a:rPr>
              <a:t>，但阶级矛盾已不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是我国当前社会的主要矛盾</a:t>
            </a:r>
            <a:r>
              <a:rPr lang="en-US" altLang="zh-CN" sz="2000" b="0" i="0" dirty="0">
                <a:solidFill>
                  <a:srgbClr val="000000"/>
                </a:solidFill>
                <a:latin typeface="微软雅黑" pitchFamily="34" charset="0"/>
                <a:ea typeface="微软雅黑" pitchFamily="34" charset="-122"/>
                <a:cs typeface="微软雅黑" pitchFamily="34" charset="-120"/>
              </a:rPr>
              <a:t>，③正确，④错误。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7_AS.60_2#ea198de25?vop=1&amp;pid=26a356288&amp;color=0,0,0&amp;mp=1&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本题易错选②，错选原因是没有理解人民民主专政是民主和专政的统一</a:t>
            </a:r>
            <a:r>
              <a:rPr lang="en-US" altLang="zh-CN" sz="2000" b="0" i="0">
                <a:solidFill>
                  <a:srgbClr val="000000"/>
                </a:solidFill>
                <a:latin typeface="微软雅黑" pitchFamily="34" charset="0"/>
                <a:ea typeface="微软雅黑" pitchFamily="34" charset="-122"/>
                <a:cs typeface="微软雅黑" pitchFamily="34" charset="-120"/>
              </a:rPr>
              <a:t>。人民民主专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政的本质是人民当家作主</a:t>
            </a:r>
            <a:r>
              <a:rPr lang="en-US" altLang="zh-CN" sz="2000" b="0" i="0" dirty="0">
                <a:solidFill>
                  <a:srgbClr val="000000"/>
                </a:solidFill>
                <a:latin typeface="微软雅黑" pitchFamily="34" charset="0"/>
                <a:ea typeface="微软雅黑" pitchFamily="34" charset="-122"/>
                <a:cs typeface="微软雅黑" pitchFamily="34" charset="-120"/>
              </a:rPr>
              <a:t>，其含义是对广大人民实行民主和对极少数敌对分子实行专政</a:t>
            </a:r>
            <a:r>
              <a:rPr lang="en-US" altLang="zh-CN" sz="2000" b="0" i="0">
                <a:solidFill>
                  <a:srgbClr val="000000"/>
                </a:solidFill>
                <a:latin typeface="微软雅黑" pitchFamily="34" charset="0"/>
                <a:ea typeface="微软雅黑" pitchFamily="34" charset="-122"/>
                <a:cs typeface="微软雅黑" pitchFamily="34" charset="-120"/>
              </a:rPr>
              <a:t>，是民主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和专政的统一</a:t>
            </a:r>
            <a:r>
              <a:rPr lang="en-US" altLang="zh-CN" sz="2000" b="0" i="0" dirty="0">
                <a:solidFill>
                  <a:srgbClr val="000000"/>
                </a:solidFill>
                <a:latin typeface="微软雅黑" pitchFamily="34" charset="0"/>
                <a:ea typeface="微软雅黑" pitchFamily="34" charset="-122"/>
                <a:cs typeface="微软雅黑" pitchFamily="34" charset="-120"/>
              </a:rPr>
              <a:t>，而非对立。</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C_4#82d7c5239.fixed?pid=f32031282&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82d7c5239.fixed?pid=f32031282&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坚持人民民主专政</a:t>
            </a:r>
            <a:endParaRPr lang="en-US" altLang="zh-CN" sz="4400" dirty="0"/>
          </a:p>
        </p:txBody>
      </p:sp>
      <p:pic>
        <p:nvPicPr>
          <p:cNvPr id="4" name="C_4#82d7c5239.fixed?pid=f32031282&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82d7c5239.fixed?pid=f32031282&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5_BD.61_1#5ee319283?pid=82d7c5239&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[辽宁部分学校2025高一联考]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为持续加大对环食药和知识产权领域犯罪打击力度</a:t>
            </a:r>
            <a:r>
              <a:rPr lang="en-US" altLang="zh-CN" sz="2000" b="0" i="0">
                <a:solidFill>
                  <a:srgbClr val="000000"/>
                </a:solidFill>
                <a:latin typeface="微软雅黑" pitchFamily="34" charset="0"/>
                <a:ea typeface="微软雅黑" pitchFamily="34" charset="-122"/>
                <a:cs typeface="微软雅黑" pitchFamily="34" charset="-120"/>
              </a:rPr>
              <a:t>，公安部下发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通知</a:t>
            </a:r>
            <a:r>
              <a:rPr lang="en-US" altLang="zh-CN" sz="2000" b="0" i="0" dirty="0">
                <a:solidFill>
                  <a:srgbClr val="000000"/>
                </a:solidFill>
                <a:latin typeface="微软雅黑" pitchFamily="34" charset="0"/>
                <a:ea typeface="微软雅黑" pitchFamily="34" charset="-122"/>
                <a:cs typeface="微软雅黑" pitchFamily="34" charset="-120"/>
              </a:rPr>
              <a:t>，部署组织重点地方公安机关开展“昆仑-2025”专项工作</a:t>
            </a:r>
            <a:r>
              <a:rPr lang="en-US" altLang="zh-CN" sz="2000" b="0" i="0">
                <a:solidFill>
                  <a:srgbClr val="000000"/>
                </a:solidFill>
                <a:latin typeface="微软雅黑" pitchFamily="34" charset="0"/>
                <a:ea typeface="微软雅黑" pitchFamily="34" charset="-122"/>
                <a:cs typeface="微软雅黑" pitchFamily="34" charset="-120"/>
              </a:rPr>
              <a:t>，依法严厉打击环食药和知识产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权领域突出犯罪</a:t>
            </a:r>
            <a:r>
              <a:rPr lang="en-US" altLang="zh-CN" sz="2000" b="0" i="0" dirty="0">
                <a:solidFill>
                  <a:srgbClr val="000000"/>
                </a:solidFill>
                <a:latin typeface="微软雅黑" pitchFamily="34" charset="0"/>
                <a:ea typeface="微软雅黑" pitchFamily="34" charset="-122"/>
                <a:cs typeface="微软雅黑" pitchFamily="34" charset="-120"/>
              </a:rPr>
              <a:t>，有力护航美丽中国、保障民生安全、服务高质量发展，为圆满完成“</a:t>
            </a:r>
            <a:r>
              <a:rPr lang="en-US" altLang="zh-CN" sz="2000" b="0" i="0">
                <a:solidFill>
                  <a:srgbClr val="000000"/>
                </a:solidFill>
                <a:latin typeface="微软雅黑" pitchFamily="34" charset="0"/>
                <a:ea typeface="微软雅黑" pitchFamily="34" charset="-122"/>
                <a:cs typeface="微软雅黑" pitchFamily="34" charset="-120"/>
              </a:rPr>
              <a:t>十四五”</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规划目标任务贡献公安力量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材料表明(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2_1#5ee319283.bracket?pid=82d7c5239&amp;color=0,0,0&amp;vpa=20&amp;vtp=1"/>
          <p:cNvSpPr/>
          <p:nvPr/>
        </p:nvSpPr>
        <p:spPr>
          <a:xfrm>
            <a:off x="5227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61_2#5ee319283?pid=82d7c5239&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①履行专政职能是我国社会发展的根本政治保证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维护人民民主是社会主义现代化建设的本质要求</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我国坚持总体国家安全观，打击犯罪保障民生</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我国的国家职能与人民民主专政的国体相适应</a:t>
            </a:r>
            <a:endParaRPr lang="en-US" altLang="zh-CN" sz="2000" dirty="0"/>
          </a:p>
        </p:txBody>
      </p:sp>
      <p:sp>
        <p:nvSpPr>
          <p:cNvPr id="5" name="QC_5_BD.61_3#5ee319283.choices?pid=82d7c5239&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5_AS.63_1#5ee319283?vop=1&amp;pid=82d7c5239&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本题考查我国的国家性质和国家职能。依法严厉打击环食药和知识产权领域突出犯罪</a:t>
            </a:r>
            <a:r>
              <a:rPr lang="en-US" altLang="zh-CN" sz="2000" b="0" i="0">
                <a:solidFill>
                  <a:srgbClr val="000000"/>
                </a:solidFill>
                <a:latin typeface="微软雅黑" pitchFamily="34" charset="0"/>
                <a:ea typeface="微软雅黑" pitchFamily="34" charset="-122"/>
                <a:cs typeface="微软雅黑" pitchFamily="34" charset="-120"/>
              </a:rPr>
              <a:t>，这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些领域与人民生活息息相关</a:t>
            </a:r>
            <a:r>
              <a:rPr lang="en-US" altLang="zh-CN" sz="2000" b="0" i="0" dirty="0">
                <a:solidFill>
                  <a:srgbClr val="000000"/>
                </a:solidFill>
                <a:latin typeface="微软雅黑" pitchFamily="34" charset="0"/>
                <a:ea typeface="微软雅黑" pitchFamily="34" charset="-122"/>
                <a:cs typeface="微软雅黑" pitchFamily="34" charset="-120"/>
              </a:rPr>
              <a:t>，有力护航美丽中国、保障民生安全</a:t>
            </a:r>
            <a:r>
              <a:rPr lang="en-US" altLang="zh-CN" sz="2000" b="0" i="0">
                <a:solidFill>
                  <a:srgbClr val="000000"/>
                </a:solidFill>
                <a:latin typeface="微软雅黑" pitchFamily="34" charset="0"/>
                <a:ea typeface="微软雅黑" pitchFamily="34" charset="-122"/>
                <a:cs typeface="微软雅黑" pitchFamily="34" charset="-120"/>
              </a:rPr>
              <a:t>，这体现了我国坚持总体国家安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全观</a:t>
            </a:r>
            <a:r>
              <a:rPr lang="en-US" altLang="zh-CN" sz="2000" b="0" i="0" dirty="0">
                <a:solidFill>
                  <a:srgbClr val="000000"/>
                </a:solidFill>
                <a:latin typeface="微软雅黑" pitchFamily="34" charset="0"/>
                <a:ea typeface="微软雅黑" pitchFamily="34" charset="-122"/>
                <a:cs typeface="微软雅黑" pitchFamily="34" charset="-120"/>
              </a:rPr>
              <a:t>，通过打击犯罪来保障民生，③入选；公安部开展专项工作依法打击犯罪</a:t>
            </a:r>
            <a:r>
              <a:rPr lang="en-US" altLang="zh-CN" sz="2000" b="0" i="0">
                <a:solidFill>
                  <a:srgbClr val="000000"/>
                </a:solidFill>
                <a:latin typeface="微软雅黑" pitchFamily="34" charset="0"/>
                <a:ea typeface="微软雅黑" pitchFamily="34" charset="-122"/>
                <a:cs typeface="微软雅黑" pitchFamily="34" charset="-120"/>
              </a:rPr>
              <a:t>，这是国家履行专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政职能的体现</a:t>
            </a:r>
            <a:r>
              <a:rPr lang="en-US" altLang="zh-CN" sz="2000" b="0" i="0" dirty="0">
                <a:solidFill>
                  <a:srgbClr val="000000"/>
                </a:solidFill>
                <a:latin typeface="微软雅黑" pitchFamily="34" charset="0"/>
                <a:ea typeface="微软雅黑" pitchFamily="34" charset="-122"/>
                <a:cs typeface="微软雅黑" pitchFamily="34" charset="-120"/>
              </a:rPr>
              <a:t>，这种国家职能的履行是与人民民主专政的国体相适应的</a:t>
            </a:r>
            <a:r>
              <a:rPr lang="en-US" altLang="zh-CN" sz="2000" b="0" i="0">
                <a:solidFill>
                  <a:srgbClr val="000000"/>
                </a:solidFill>
                <a:latin typeface="微软雅黑" pitchFamily="34" charset="0"/>
                <a:ea typeface="微软雅黑" pitchFamily="34" charset="-122"/>
                <a:cs typeface="微软雅黑" pitchFamily="34" charset="-120"/>
              </a:rPr>
              <a:t>，目的是维护人民的根本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利益</a:t>
            </a:r>
            <a:r>
              <a:rPr lang="en-US" altLang="zh-CN" sz="2000" b="0" i="0" dirty="0">
                <a:solidFill>
                  <a:srgbClr val="000000"/>
                </a:solidFill>
                <a:latin typeface="微软雅黑" pitchFamily="34" charset="0"/>
                <a:ea typeface="微软雅黑" pitchFamily="34" charset="-122"/>
                <a:cs typeface="微软雅黑" pitchFamily="34" charset="-120"/>
              </a:rPr>
              <a:t>，④入选；坚持中国共产党的领导是我国社会发展的根本政治保证</a:t>
            </a:r>
            <a:r>
              <a:rPr lang="en-US" altLang="zh-CN" sz="2000" b="0" i="0">
                <a:solidFill>
                  <a:srgbClr val="000000"/>
                </a:solidFill>
                <a:latin typeface="微软雅黑" pitchFamily="34" charset="0"/>
                <a:ea typeface="微软雅黑" pitchFamily="34" charset="-122"/>
                <a:cs typeface="微软雅黑" pitchFamily="34" charset="-120"/>
              </a:rPr>
              <a:t>，履行专政职能有利于维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护社会稳定</a:t>
            </a:r>
            <a:r>
              <a:rPr lang="en-US" altLang="zh-CN" sz="2000" b="0" i="0" dirty="0">
                <a:solidFill>
                  <a:srgbClr val="000000"/>
                </a:solidFill>
                <a:latin typeface="微软雅黑" pitchFamily="34" charset="0"/>
                <a:ea typeface="微软雅黑" pitchFamily="34" charset="-122"/>
                <a:cs typeface="微软雅黑" pitchFamily="34" charset="-120"/>
              </a:rPr>
              <a:t>，但不是根本政治保证，①排除</a:t>
            </a:r>
            <a:r>
              <a:rPr lang="en-US" altLang="zh-CN" sz="2000" b="0" i="0">
                <a:solidFill>
                  <a:srgbClr val="000000"/>
                </a:solidFill>
                <a:latin typeface="微软雅黑" pitchFamily="34" charset="0"/>
                <a:ea typeface="微软雅黑" pitchFamily="34" charset="-122"/>
                <a:cs typeface="微软雅黑" pitchFamily="34" charset="-120"/>
              </a:rPr>
              <a:t>；材料强调的是通过依法打击环食药和知识产权领域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突出犯罪</a:t>
            </a:r>
            <a:r>
              <a:rPr lang="en-US" altLang="zh-CN" sz="2000" b="0" i="0" dirty="0">
                <a:solidFill>
                  <a:srgbClr val="000000"/>
                </a:solidFill>
                <a:latin typeface="微软雅黑" pitchFamily="34" charset="0"/>
                <a:ea typeface="微软雅黑" pitchFamily="34" charset="-122"/>
                <a:cs typeface="微软雅黑" pitchFamily="34" charset="-120"/>
              </a:rPr>
              <a:t>（这主要体现的是专政职能）来保障民生</a:t>
            </a:r>
            <a:r>
              <a:rPr lang="en-US" altLang="zh-CN" sz="2000" b="0" i="0">
                <a:solidFill>
                  <a:srgbClr val="000000"/>
                </a:solidFill>
                <a:latin typeface="微软雅黑" pitchFamily="34" charset="0"/>
                <a:ea typeface="微软雅黑" pitchFamily="34" charset="-122"/>
                <a:cs typeface="微软雅黑" pitchFamily="34" charset="-120"/>
              </a:rPr>
              <a:t>，未强调维护人民民主是社会主义现代化建设</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的本质要求</a:t>
            </a:r>
            <a:r>
              <a:rPr lang="en-US" altLang="zh-CN" sz="2000" b="0" i="0" dirty="0">
                <a:solidFill>
                  <a:srgbClr val="000000"/>
                </a:solidFill>
                <a:latin typeface="微软雅黑" pitchFamily="34" charset="0"/>
                <a:ea typeface="微软雅黑" pitchFamily="34" charset="-122"/>
                <a:cs typeface="微软雅黑" pitchFamily="34" charset="-120"/>
              </a:rPr>
              <a:t>，②排除。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5_AS.63_2#5ee319283?vop=1&amp;pid=82d7c5239&amp;color=0,0,0&amp;mp=1&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总体国家安全观</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总体国家安全观坚持以人民安全为宗旨</a:t>
            </a:r>
            <a:r>
              <a:rPr lang="en-US" altLang="zh-CN" sz="2000" b="0" i="0" dirty="0">
                <a:solidFill>
                  <a:srgbClr val="000000"/>
                </a:solidFill>
                <a:latin typeface="微软雅黑" pitchFamily="34" charset="0"/>
                <a:ea typeface="微软雅黑" pitchFamily="34" charset="-122"/>
                <a:cs typeface="微软雅黑" pitchFamily="34" charset="-120"/>
              </a:rPr>
              <a:t>、以政治安全为根本、以经济安全为基础</a:t>
            </a:r>
            <a:r>
              <a:rPr lang="en-US" altLang="zh-CN" sz="2000" b="0" i="0">
                <a:solidFill>
                  <a:srgbClr val="000000"/>
                </a:solidFill>
                <a:latin typeface="微软雅黑" pitchFamily="34" charset="0"/>
                <a:ea typeface="微软雅黑" pitchFamily="34" charset="-122"/>
                <a:cs typeface="微软雅黑" pitchFamily="34" charset="-120"/>
              </a:rPr>
              <a:t>、以军事科技文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化社会安全为保障</a:t>
            </a:r>
            <a:r>
              <a:rPr lang="en-US" altLang="zh-CN" sz="2000" b="0" i="0" dirty="0">
                <a:solidFill>
                  <a:srgbClr val="000000"/>
                </a:solidFill>
                <a:latin typeface="微软雅黑" pitchFamily="34" charset="0"/>
                <a:ea typeface="微软雅黑" pitchFamily="34" charset="-122"/>
                <a:cs typeface="微软雅黑" pitchFamily="34" charset="-120"/>
              </a:rPr>
              <a:t>、以促进国际安全为依托，统筹外部安全和内部安全、</a:t>
            </a:r>
            <a:r>
              <a:rPr lang="en-US" altLang="zh-CN" sz="2000" b="0" i="0">
                <a:solidFill>
                  <a:srgbClr val="000000"/>
                </a:solidFill>
                <a:latin typeface="微软雅黑" pitchFamily="34" charset="0"/>
                <a:ea typeface="微软雅黑" pitchFamily="34" charset="-122"/>
                <a:cs typeface="微软雅黑" pitchFamily="34" charset="-120"/>
              </a:rPr>
              <a:t>国土安全和国民安全、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传统安全和非传统安全</a:t>
            </a:r>
            <a:r>
              <a:rPr lang="en-US" altLang="zh-CN" sz="2000" b="0" i="0" dirty="0">
                <a:solidFill>
                  <a:srgbClr val="000000"/>
                </a:solidFill>
                <a:latin typeface="微软雅黑" pitchFamily="34" charset="0"/>
                <a:ea typeface="微软雅黑" pitchFamily="34" charset="-122"/>
                <a:cs typeface="微软雅黑" pitchFamily="34" charset="-120"/>
              </a:rPr>
              <a:t>、自身安全和共同安全，统筹维护和塑造国家安全</a:t>
            </a:r>
            <a:r>
              <a:rPr lang="en-US" altLang="zh-CN" sz="2000" b="0" i="0">
                <a:solidFill>
                  <a:srgbClr val="000000"/>
                </a:solidFill>
                <a:latin typeface="微软雅黑" pitchFamily="34" charset="0"/>
                <a:ea typeface="微软雅黑" pitchFamily="34" charset="-122"/>
                <a:cs typeface="微软雅黑" pitchFamily="34" charset="-120"/>
              </a:rPr>
              <a:t>，夯实国家安全和社会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稳定基层基础</a:t>
            </a:r>
            <a:r>
              <a:rPr lang="en-US" altLang="zh-CN" sz="2000" b="0" i="0" dirty="0">
                <a:solidFill>
                  <a:srgbClr val="000000"/>
                </a:solidFill>
                <a:latin typeface="微软雅黑" pitchFamily="34" charset="0"/>
                <a:ea typeface="微软雅黑" pitchFamily="34" charset="-122"/>
                <a:cs typeface="微软雅黑" pitchFamily="34" charset="-120"/>
              </a:rPr>
              <a:t>，完善参与全球安全治理机制，建设更高水平的平安中国</a:t>
            </a:r>
            <a:r>
              <a:rPr lang="en-US" altLang="zh-CN" sz="2000" b="0" i="0">
                <a:solidFill>
                  <a:srgbClr val="000000"/>
                </a:solidFill>
                <a:latin typeface="微软雅黑" pitchFamily="34" charset="0"/>
                <a:ea typeface="微软雅黑" pitchFamily="34" charset="-122"/>
                <a:cs typeface="微软雅黑" pitchFamily="34" charset="-120"/>
              </a:rPr>
              <a:t>，以新安全格局保障新发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展格局</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5_BD.64_1#41281e66d?pid=82d7c523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[四川雅安中学2025高一月考]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下图漫画《合力》</a:t>
            </a:r>
            <a:r>
              <a:rPr lang="en-US" altLang="zh-CN" sz="2000" b="0" i="0">
                <a:solidFill>
                  <a:srgbClr val="000000"/>
                </a:solidFill>
                <a:latin typeface="微软雅黑" pitchFamily="34" charset="0"/>
                <a:ea typeface="微软雅黑" pitchFamily="34" charset="-122"/>
                <a:cs typeface="微软雅黑" pitchFamily="34" charset="-120"/>
              </a:rPr>
              <a:t>形象地表明(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5_1#41281e66d.bracket?pid=82d7c5239&amp;color=0,0,0&amp;vpa=21&amp;vtp=1"/>
          <p:cNvSpPr/>
          <p:nvPr/>
        </p:nvSpPr>
        <p:spPr>
          <a:xfrm>
            <a:off x="7864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pic>
        <p:nvPicPr>
          <p:cNvPr id="4" name="QC_5_BD.64_2#41281e66d?pid=82d7c523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102352" y="1511300"/>
            <a:ext cx="1984248" cy="20574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64_3#41281e66d?pid=82d7c5239&amp;color=0,0,0&amp;vtp=1&amp;bbb=1"/>
          <p:cNvSpPr/>
          <p:nvPr/>
        </p:nvSpPr>
        <p:spPr>
          <a:xfrm>
            <a:off x="722376" y="3708400"/>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①我国人民民主专政的国家性质的本质是人民当家作主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民主与专政是密不可分的，民主是基础，专政是保障</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坚持人民民主专政是社会主义现代化建设的政治保证</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在新时期国家的主要工作任务就是坚持人民民主专政</a:t>
            </a:r>
            <a:endParaRPr lang="en-US" altLang="zh-CN" sz="2000" dirty="0"/>
          </a:p>
        </p:txBody>
      </p:sp>
      <p:sp>
        <p:nvSpPr>
          <p:cNvPr id="6" name="QC_5_BD.64_4#41281e66d.choices?pid=82d7c5239&amp;color=0,0,0&amp;vtp=1&amp;bbb=1"/>
          <p:cNvSpPr/>
          <p:nvPr/>
        </p:nvSpPr>
        <p:spPr>
          <a:xfrm>
            <a:off x="722376" y="55457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5_AS.66_1#41281e66d?vop=1&amp;pid=82d7c5239&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本题考查民主与专政的关系。从漫画可以看出，“民主”与“专政”须相互配合</a:t>
            </a:r>
            <a:r>
              <a:rPr lang="en-US" altLang="zh-CN" sz="2000" b="0" i="0">
                <a:solidFill>
                  <a:srgbClr val="000000"/>
                </a:solidFill>
                <a:latin typeface="微软雅黑" pitchFamily="34" charset="0"/>
                <a:ea typeface="微软雅黑" pitchFamily="34" charset="-122"/>
                <a:cs typeface="微软雅黑" pitchFamily="34" charset="-120"/>
              </a:rPr>
              <a:t>、缺一不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a:t>
            </a:r>
            <a:r>
              <a:rPr lang="en-US" altLang="zh-CN" sz="2000" b="0" i="0" dirty="0">
                <a:solidFill>
                  <a:srgbClr val="000000"/>
                </a:solidFill>
                <a:latin typeface="微软雅黑" pitchFamily="34" charset="0"/>
                <a:ea typeface="微软雅黑" pitchFamily="34" charset="-122"/>
                <a:cs typeface="微软雅黑" pitchFamily="34" charset="-120"/>
              </a:rPr>
              <a:t>，这表明民主与专政相辅相成，密不可分，民主是基础，专政是保障，②入选</a:t>
            </a:r>
            <a:r>
              <a:rPr lang="en-US" altLang="zh-CN" sz="2000" b="0" i="0">
                <a:solidFill>
                  <a:srgbClr val="000000"/>
                </a:solidFill>
                <a:latin typeface="微软雅黑" pitchFamily="34" charset="0"/>
                <a:ea typeface="微软雅黑" pitchFamily="34" charset="-122"/>
                <a:cs typeface="微软雅黑" pitchFamily="34" charset="-120"/>
              </a:rPr>
              <a:t>；民主与专政形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成合力</a:t>
            </a:r>
            <a:r>
              <a:rPr lang="en-US" altLang="zh-CN" sz="2000" b="0" i="0" dirty="0">
                <a:solidFill>
                  <a:srgbClr val="000000"/>
                </a:solidFill>
                <a:latin typeface="微软雅黑" pitchFamily="34" charset="0"/>
                <a:ea typeface="微软雅黑" pitchFamily="34" charset="-122"/>
                <a:cs typeface="微软雅黑" pitchFamily="34" charset="-120"/>
              </a:rPr>
              <a:t>，表明坚持人民民主专政是社会主义现代化建设的政治保证，③入选</a:t>
            </a:r>
            <a:r>
              <a:rPr lang="en-US" altLang="zh-CN" sz="2000" b="0" i="0">
                <a:solidFill>
                  <a:srgbClr val="000000"/>
                </a:solidFill>
                <a:latin typeface="微软雅黑" pitchFamily="34" charset="0"/>
                <a:ea typeface="微软雅黑" pitchFamily="34" charset="-122"/>
                <a:cs typeface="微软雅黑" pitchFamily="34" charset="-120"/>
              </a:rPr>
              <a:t>；漫画强调的是民主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与专政形成合力</a:t>
            </a:r>
            <a:r>
              <a:rPr lang="en-US" altLang="zh-CN" sz="2000" b="0" i="0" dirty="0">
                <a:solidFill>
                  <a:srgbClr val="000000"/>
                </a:solidFill>
                <a:latin typeface="微软雅黑" pitchFamily="34" charset="0"/>
                <a:ea typeface="微软雅黑" pitchFamily="34" charset="-122"/>
                <a:cs typeface="微软雅黑" pitchFamily="34" charset="-120"/>
              </a:rPr>
              <a:t>，未突出人民当家作主这一本质，①排除</a:t>
            </a:r>
            <a:r>
              <a:rPr lang="en-US" altLang="zh-CN" sz="2000" b="0" i="0">
                <a:solidFill>
                  <a:srgbClr val="000000"/>
                </a:solidFill>
                <a:latin typeface="微软雅黑" pitchFamily="34" charset="0"/>
                <a:ea typeface="微软雅黑" pitchFamily="34" charset="-122"/>
                <a:cs typeface="微软雅黑" pitchFamily="34" charset="-120"/>
              </a:rPr>
              <a:t>；新时期国家主要工作任务是经济建设</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等多方面</a:t>
            </a:r>
            <a:r>
              <a:rPr lang="en-US" altLang="zh-CN" sz="2000" b="0" i="0" dirty="0">
                <a:solidFill>
                  <a:srgbClr val="000000"/>
                </a:solidFill>
                <a:latin typeface="微软雅黑" pitchFamily="34" charset="0"/>
                <a:ea typeface="微软雅黑" pitchFamily="34" charset="-122"/>
                <a:cs typeface="微软雅黑" pitchFamily="34" charset="-120"/>
              </a:rPr>
              <a:t>，并非只坚持人民民主专政，④排除。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5_AS.66_2#41281e66d?vop=1&amp;pid=82d7c5239&amp;color=0,0,0&amp;mp=1&amp;vtp=1&amp;bt=1&amp;bbb=1"/>
          <p:cNvSpPr/>
          <p:nvPr/>
        </p:nvSpPr>
        <p:spPr>
          <a:xfrm>
            <a:off x="722376" y="972000"/>
            <a:ext cx="10753344" cy="17960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区分民主、专政、专制</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民主</a:t>
            </a:r>
            <a:r>
              <a:rPr lang="en-US" altLang="zh-CN" sz="2000" b="0" i="0" dirty="0">
                <a:solidFill>
                  <a:srgbClr val="000000"/>
                </a:solidFill>
                <a:latin typeface="微软雅黑" pitchFamily="34" charset="0"/>
                <a:ea typeface="微软雅黑" pitchFamily="34" charset="-122"/>
                <a:cs typeface="微软雅黑" pitchFamily="34" charset="-120"/>
              </a:rPr>
              <a:t>：适用于统治阶级内部——通过少数服从多数的方式进行决策。</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专政</a:t>
            </a:r>
            <a:r>
              <a:rPr lang="en-US" altLang="zh-CN" sz="2000" b="0" i="0" dirty="0">
                <a:solidFill>
                  <a:srgbClr val="000000"/>
                </a:solidFill>
                <a:latin typeface="微软雅黑" pitchFamily="34" charset="0"/>
                <a:ea typeface="微软雅黑" pitchFamily="34" charset="-122"/>
                <a:cs typeface="微软雅黑" pitchFamily="34" charset="-120"/>
              </a:rPr>
              <a:t>：适用于被统治阶级。常用“打击”“惩处”“镇压”等词语。</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专制</a:t>
            </a:r>
            <a:r>
              <a:rPr lang="en-US" altLang="zh-CN" sz="2000" b="0" i="0" dirty="0">
                <a:solidFill>
                  <a:srgbClr val="000000"/>
                </a:solidFill>
                <a:latin typeface="微软雅黑" pitchFamily="34" charset="0"/>
                <a:ea typeface="微软雅黑" pitchFamily="34" charset="-122"/>
                <a:cs typeface="微软雅黑" pitchFamily="34" charset="-120"/>
              </a:rPr>
              <a:t>：在统治阶级内部——权力高度集中在个别人手中，对国家重大问题的决策实行个人专断。</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5_BD.67_1#12ed0a45a?pid=82d7c5239&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[安徽马鞍山2025高一月考]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2025年1月10日是第五个中国人民警察节</a:t>
            </a:r>
            <a:r>
              <a:rPr lang="en-US" altLang="zh-CN" sz="2000" b="0" i="0">
                <a:solidFill>
                  <a:srgbClr val="000000"/>
                </a:solidFill>
                <a:latin typeface="微软雅黑" pitchFamily="34" charset="0"/>
                <a:ea typeface="微软雅黑" pitchFamily="34" charset="-122"/>
                <a:cs typeface="微软雅黑" pitchFamily="34" charset="-120"/>
              </a:rPr>
              <a:t>。人民警察队伍是一支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有着光荣传统和优良作风的队伍</a:t>
            </a:r>
            <a:r>
              <a:rPr lang="en-US" altLang="zh-CN" sz="2000" b="0" i="0" dirty="0">
                <a:solidFill>
                  <a:srgbClr val="000000"/>
                </a:solidFill>
                <a:latin typeface="微软雅黑" pitchFamily="34" charset="0"/>
                <a:ea typeface="微软雅黑" pitchFamily="34" charset="-122"/>
                <a:cs typeface="微软雅黑" pitchFamily="34" charset="-120"/>
              </a:rPr>
              <a:t>，也是和平年代牺牲最多、贡献最大的队伍。</a:t>
            </a:r>
            <a:r>
              <a:rPr lang="en-US" altLang="zh-CN" sz="2000" b="0" i="0">
                <a:solidFill>
                  <a:srgbClr val="000000"/>
                </a:solidFill>
                <a:latin typeface="微软雅黑" pitchFamily="34" charset="0"/>
                <a:ea typeface="微软雅黑" pitchFamily="34" charset="-122"/>
                <a:cs typeface="微软雅黑" pitchFamily="34" charset="-120"/>
              </a:rPr>
              <a:t>新中国成立以来，</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全国仅公安机关人民警察队伍就有许多民警英勇牺牲</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人民警察的忠诚履职(</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8_1#12ed0a45a.bracket?pid=82d7c5239&amp;color=0,0,0&amp;vpa=22&amp;vtp=1"/>
          <p:cNvSpPr/>
          <p:nvPr/>
        </p:nvSpPr>
        <p:spPr>
          <a:xfrm>
            <a:off x="9304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67_2#12ed0a45a?pid=82d7c5239&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①履行了维护国家稳定</a:t>
            </a:r>
            <a:r>
              <a:rPr lang="en-US" altLang="zh-CN" sz="2000" b="0" i="0">
                <a:solidFill>
                  <a:srgbClr val="000000"/>
                </a:solidFill>
                <a:latin typeface="微软雅黑" pitchFamily="34" charset="0"/>
                <a:ea typeface="微软雅黑" pitchFamily="34" charset="-122"/>
                <a:cs typeface="微软雅黑" pitchFamily="34" charset="-120"/>
              </a:rPr>
              <a:t>、促进社会发展的职能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为我国社会主义现代化建设提供有利的环境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③体现了国家对外职能与我国的国体相适应</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表明了阶级矛盾依然是我国社会的主要矛盾</a:t>
            </a:r>
            <a:endParaRPr lang="en-US" altLang="zh-CN" sz="2000" dirty="0"/>
          </a:p>
        </p:txBody>
      </p:sp>
      <p:sp>
        <p:nvSpPr>
          <p:cNvPr id="5" name="QC_5_BD.67_3#12ed0a45a.choices?pid=82d7c5239&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6_BD.4_1#fbd6ed754?pid=f0cdc242f&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2.习近平总书记在党的二十大报告中强调：“全心全意依靠工人阶级</a:t>
            </a:r>
            <a:r>
              <a:rPr lang="en-US" altLang="zh-CN" sz="2000" b="0" i="0">
                <a:solidFill>
                  <a:srgbClr val="000000"/>
                </a:solidFill>
                <a:latin typeface="微软雅黑" pitchFamily="34" charset="0"/>
                <a:ea typeface="微软雅黑" pitchFamily="34" charset="-122"/>
                <a:cs typeface="微软雅黑" pitchFamily="34" charset="-120"/>
              </a:rPr>
              <a:t>，健全以职工代表大会为基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本形式的企事业单位民主管理制度</a:t>
            </a:r>
            <a:r>
              <a:rPr lang="en-US" altLang="zh-CN" sz="2000" b="0" i="0" dirty="0">
                <a:solidFill>
                  <a:srgbClr val="000000"/>
                </a:solidFill>
                <a:latin typeface="微软雅黑" pitchFamily="34" charset="0"/>
                <a:ea typeface="微软雅黑" pitchFamily="34" charset="-122"/>
                <a:cs typeface="微软雅黑" pitchFamily="34" charset="-120"/>
              </a:rPr>
              <a:t>，维护职工合法权益。”全心全意依靠工人阶级</a:t>
            </a:r>
            <a:r>
              <a:rPr lang="en-US" altLang="zh-CN" sz="2000" b="0" i="0">
                <a:solidFill>
                  <a:srgbClr val="000000"/>
                </a:solidFill>
                <a:latin typeface="微软雅黑" pitchFamily="34" charset="0"/>
                <a:ea typeface="微软雅黑" pitchFamily="34" charset="-122"/>
                <a:cs typeface="微软雅黑" pitchFamily="34" charset="-120"/>
              </a:rPr>
              <a:t>，是因为工人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阶级(</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_1#fbd6ed754.bracket?pid=f0cdc242f&amp;color=0,0,0&amp;vpa=2&amp;vtp=1"/>
          <p:cNvSpPr/>
          <p:nvPr/>
        </p:nvSpPr>
        <p:spPr>
          <a:xfrm>
            <a:off x="1430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4_2#fbd6ed754?pid=f0cdc242f&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①是中国革命和社会主义建设事业的中坚力量</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是我国先进生产力的代表，具有严格的组织性和纪律性</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占中国人口的大多数，结成了广泛的爱国统一战线</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是领导中国特色社会主义事业的核心力量</a:t>
            </a:r>
            <a:endParaRPr lang="en-US" altLang="zh-CN" sz="2000" dirty="0"/>
          </a:p>
        </p:txBody>
      </p:sp>
      <p:sp>
        <p:nvSpPr>
          <p:cNvPr id="5" name="QC_6_BD.4_3#fbd6ed754.choices?pid=f0cdc242f&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5_AS.69_1#12ed0a45a?vop=1&amp;pid=82d7c5239&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本题考查我国的国家职能。人民警察队伍是国家机关的重要组成部分</a:t>
            </a:r>
            <a:r>
              <a:rPr lang="en-US" altLang="zh-CN" sz="2000" b="0" i="0">
                <a:solidFill>
                  <a:srgbClr val="000000"/>
                </a:solidFill>
                <a:latin typeface="微软雅黑" pitchFamily="34" charset="0"/>
                <a:ea typeface="微软雅黑" pitchFamily="34" charset="-122"/>
                <a:cs typeface="微软雅黑" pitchFamily="34" charset="-120"/>
              </a:rPr>
              <a:t>，人民警察的忠诚履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职</a:t>
            </a:r>
            <a:r>
              <a:rPr lang="en-US" altLang="zh-CN" sz="2000" b="0" i="0" dirty="0">
                <a:solidFill>
                  <a:srgbClr val="000000"/>
                </a:solidFill>
                <a:latin typeface="微软雅黑" pitchFamily="34" charset="0"/>
                <a:ea typeface="微软雅黑" pitchFamily="34" charset="-122"/>
                <a:cs typeface="微软雅黑" pitchFamily="34" charset="-120"/>
              </a:rPr>
              <a:t>，履行了维护国家稳定、促进社会发展的职能，</a:t>
            </a:r>
            <a:r>
              <a:rPr lang="en-US" altLang="zh-CN" sz="2000" b="0" i="0">
                <a:solidFill>
                  <a:srgbClr val="000000"/>
                </a:solidFill>
                <a:latin typeface="微软雅黑" pitchFamily="34" charset="0"/>
                <a:ea typeface="微软雅黑" pitchFamily="34" charset="-122"/>
                <a:cs typeface="微软雅黑" pitchFamily="34" charset="-120"/>
              </a:rPr>
              <a:t>为我国社会主义现代化建设提供有利的环境，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dirty="0">
                <a:solidFill>
                  <a:srgbClr val="000000"/>
                </a:solidFill>
                <a:latin typeface="微软雅黑" pitchFamily="34" charset="0"/>
                <a:ea typeface="微软雅黑" pitchFamily="34" charset="-122"/>
                <a:cs typeface="微软雅黑" pitchFamily="34" charset="-120"/>
              </a:rPr>
              <a:t>正确。在我国，社会主义制度建立之后，阶级矛盾已不是社会的主要矛盾。现阶段</a:t>
            </a:r>
            <a:r>
              <a:rPr lang="en-US" altLang="zh-CN" sz="2000" b="0" i="0">
                <a:solidFill>
                  <a:srgbClr val="000000"/>
                </a:solidFill>
                <a:latin typeface="微软雅黑" pitchFamily="34" charset="0"/>
                <a:ea typeface="微软雅黑" pitchFamily="34" charset="-122"/>
                <a:cs typeface="微软雅黑" pitchFamily="34" charset="-120"/>
              </a:rPr>
              <a:t>，我国社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会的主要矛盾是人民日益增长的美好生活需要和不平衡不充分的发展之间的矛盾</a:t>
            </a:r>
            <a:r>
              <a:rPr lang="en-US" altLang="zh-CN" sz="2000" b="0" i="0" dirty="0">
                <a:solidFill>
                  <a:srgbClr val="000000"/>
                </a:solidFill>
                <a:latin typeface="微软雅黑" pitchFamily="34" charset="0"/>
                <a:ea typeface="微软雅黑" pitchFamily="34" charset="-122"/>
                <a:cs typeface="微软雅黑" pitchFamily="34" charset="-120"/>
              </a:rPr>
              <a:t>，④排除</a:t>
            </a:r>
            <a:r>
              <a:rPr lang="en-US" altLang="zh-CN" sz="2000" b="0" i="0">
                <a:solidFill>
                  <a:srgbClr val="000000"/>
                </a:solidFill>
                <a:latin typeface="微软雅黑" pitchFamily="34" charset="0"/>
                <a:ea typeface="微软雅黑" pitchFamily="34" charset="-122"/>
                <a:cs typeface="微软雅黑" pitchFamily="34" charset="-120"/>
              </a:rPr>
              <a:t>。人民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警察的忠诚履职履行了维护国家稳定</a:t>
            </a:r>
            <a:r>
              <a:rPr lang="en-US" altLang="zh-CN" sz="2000" b="0" i="0" dirty="0">
                <a:solidFill>
                  <a:srgbClr val="000000"/>
                </a:solidFill>
                <a:latin typeface="微软雅黑" pitchFamily="34" charset="0"/>
                <a:ea typeface="微软雅黑" pitchFamily="34" charset="-122"/>
                <a:cs typeface="微软雅黑" pitchFamily="34" charset="-120"/>
              </a:rPr>
              <a:t>、促进社会发展的职能，这属于对内职能，</a:t>
            </a:r>
            <a:r>
              <a:rPr lang="en-US" altLang="zh-CN" sz="2000" b="0" i="0">
                <a:solidFill>
                  <a:srgbClr val="000000"/>
                </a:solidFill>
                <a:latin typeface="微软雅黑" pitchFamily="34" charset="0"/>
                <a:ea typeface="微软雅黑" pitchFamily="34" charset="-122"/>
                <a:cs typeface="微软雅黑" pitchFamily="34" charset="-120"/>
              </a:rPr>
              <a:t>不是对外职能，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5_BD.70_1#295141289?pid=82d7c5239&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4.针对一些涉黑涉恶腐败和“保护伞”问题隐藏蛰伏较深的情况，全国扫黑办把深挖彻查</a:t>
            </a:r>
            <a:r>
              <a:rPr lang="en-US" altLang="zh-CN" sz="2000" b="0" i="0">
                <a:solidFill>
                  <a:srgbClr val="000000"/>
                </a:solidFill>
                <a:latin typeface="微软雅黑" pitchFamily="34" charset="0"/>
                <a:ea typeface="微软雅黑" pitchFamily="34" charset="-122"/>
                <a:cs typeface="微软雅黑" pitchFamily="34" charset="-120"/>
              </a:rPr>
              <a:t>“保护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伞</a:t>
            </a:r>
            <a:r>
              <a:rPr lang="en-US" altLang="zh-CN" sz="2000" b="0" i="0" dirty="0">
                <a:solidFill>
                  <a:srgbClr val="000000"/>
                </a:solidFill>
                <a:latin typeface="微软雅黑" pitchFamily="34" charset="0"/>
                <a:ea typeface="微软雅黑" pitchFamily="34" charset="-122"/>
                <a:cs typeface="微软雅黑" pitchFamily="34" charset="-120"/>
              </a:rPr>
              <a:t>”与政法队伍教育整顿“清除害群之马”统筹推进，做到线索同查、案件同办、督导同驻</a:t>
            </a:r>
            <a:r>
              <a:rPr lang="en-US" altLang="zh-CN" sz="2000" b="0" i="0">
                <a:solidFill>
                  <a:srgbClr val="000000"/>
                </a:solidFill>
                <a:latin typeface="微软雅黑" pitchFamily="34" charset="0"/>
                <a:ea typeface="微软雅黑" pitchFamily="34" charset="-122"/>
                <a:cs typeface="微软雅黑" pitchFamily="34" charset="-120"/>
              </a:rPr>
              <a:t>，着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力推动对专项斗争期间</a:t>
            </a:r>
            <a:r>
              <a:rPr lang="en-US" altLang="zh-CN" sz="2000" b="0" i="0" dirty="0">
                <a:solidFill>
                  <a:srgbClr val="000000"/>
                </a:solidFill>
                <a:latin typeface="微软雅黑" pitchFamily="34" charset="0"/>
                <a:ea typeface="微软雅黑" pitchFamily="34" charset="-122"/>
                <a:cs typeface="微软雅黑" pitchFamily="34" charset="-120"/>
              </a:rPr>
              <a:t>“有黑无伞”，未查深查透的涉黑涉恶案件回溯倒查</a:t>
            </a:r>
            <a:r>
              <a:rPr lang="en-US" altLang="zh-CN" sz="2000" b="0" i="0">
                <a:solidFill>
                  <a:srgbClr val="000000"/>
                </a:solidFill>
                <a:latin typeface="微软雅黑" pitchFamily="34" charset="0"/>
                <a:ea typeface="微软雅黑" pitchFamily="34" charset="-122"/>
                <a:cs typeface="微软雅黑" pitchFamily="34" charset="-120"/>
              </a:rPr>
              <a:t>，依纪依法深挖彻查</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一批</a:t>
            </a:r>
            <a:r>
              <a:rPr lang="en-US" altLang="zh-CN" sz="2000" b="0" i="0" dirty="0">
                <a:solidFill>
                  <a:srgbClr val="000000"/>
                </a:solidFill>
                <a:latin typeface="微软雅黑" pitchFamily="34" charset="0"/>
                <a:ea typeface="微软雅黑" pitchFamily="34" charset="-122"/>
                <a:cs typeface="微软雅黑" pitchFamily="34" charset="-120"/>
              </a:rPr>
              <a:t>“保护伞”。</a:t>
            </a:r>
            <a:r>
              <a:rPr lang="en-US" altLang="zh-CN" sz="2000" b="0" i="0">
                <a:solidFill>
                  <a:srgbClr val="000000"/>
                </a:solidFill>
                <a:latin typeface="微软雅黑" pitchFamily="34" charset="0"/>
                <a:ea typeface="微软雅黑" pitchFamily="34" charset="-122"/>
                <a:cs typeface="微软雅黑" pitchFamily="34" charset="-120"/>
              </a:rPr>
              <a:t>上述做法的依据是(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1_1#295141289.bracket?pid=82d7c5239&amp;color=0,0,0&amp;vpa=23&amp;vtp=1"/>
          <p:cNvSpPr/>
          <p:nvPr/>
        </p:nvSpPr>
        <p:spPr>
          <a:xfrm>
            <a:off x="4986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70_2#295141289?pid=82d7c5239&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①涉黑涉恶腐败侵犯了人民的根本利益</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我国履行国家专政职能，保障人民民主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③对敌人的专政是人民民主的重要内容</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阶级矛盾在一定条件下成为主要矛盾</a:t>
            </a:r>
            <a:endParaRPr lang="en-US" altLang="zh-CN" sz="2000" dirty="0"/>
          </a:p>
        </p:txBody>
      </p:sp>
      <p:sp>
        <p:nvSpPr>
          <p:cNvPr id="5" name="QC_5_BD.70_3#295141289.choices?pid=82d7c5239&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5_AS.72_1#295141289?vop=1&amp;pid=82d7c5239&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本题考查人民民主专政的专政职能。全国扫黑办把深挖彻查“保护伞</a:t>
            </a:r>
            <a:r>
              <a:rPr lang="en-US" altLang="zh-CN" sz="2000" b="0" i="0">
                <a:solidFill>
                  <a:srgbClr val="000000"/>
                </a:solidFill>
                <a:latin typeface="微软雅黑" pitchFamily="34" charset="0"/>
                <a:ea typeface="微软雅黑" pitchFamily="34" charset="-122"/>
                <a:cs typeface="微软雅黑" pitchFamily="34" charset="-120"/>
              </a:rPr>
              <a:t>”与政法队伍教育整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顿</a:t>
            </a:r>
            <a:r>
              <a:rPr lang="en-US" altLang="zh-CN" sz="2000" b="0" i="0" dirty="0">
                <a:solidFill>
                  <a:srgbClr val="000000"/>
                </a:solidFill>
                <a:latin typeface="微软雅黑" pitchFamily="34" charset="0"/>
                <a:ea typeface="微软雅黑" pitchFamily="34" charset="-122"/>
                <a:cs typeface="微软雅黑" pitchFamily="34" charset="-120"/>
              </a:rPr>
              <a:t>“清除害群之马”统筹推进，依纪依法深挖彻查一批“保护伞</a:t>
            </a:r>
            <a:r>
              <a:rPr lang="en-US" altLang="zh-CN" sz="2000" b="0" i="0">
                <a:solidFill>
                  <a:srgbClr val="000000"/>
                </a:solidFill>
                <a:latin typeface="微软雅黑" pitchFamily="34" charset="0"/>
                <a:ea typeface="微软雅黑" pitchFamily="34" charset="-122"/>
                <a:cs typeface="微软雅黑" pitchFamily="34" charset="-120"/>
              </a:rPr>
              <a:t>”，就是基于涉黑涉恶腐败侵犯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了人民的根本利益</a:t>
            </a:r>
            <a:r>
              <a:rPr lang="en-US" altLang="zh-CN" sz="2000" b="0" i="0" dirty="0">
                <a:solidFill>
                  <a:srgbClr val="000000"/>
                </a:solidFill>
                <a:latin typeface="微软雅黑" pitchFamily="34" charset="0"/>
                <a:ea typeface="微软雅黑" pitchFamily="34" charset="-122"/>
                <a:cs typeface="微软雅黑" pitchFamily="34" charset="-120"/>
              </a:rPr>
              <a:t>，我国履行国家专政职能，保障人民民主，①②正确</a:t>
            </a:r>
            <a:r>
              <a:rPr lang="en-US" altLang="zh-CN" sz="2000" b="0" i="0">
                <a:solidFill>
                  <a:srgbClr val="000000"/>
                </a:solidFill>
                <a:latin typeface="微软雅黑" pitchFamily="34" charset="0"/>
                <a:ea typeface="微软雅黑" pitchFamily="34" charset="-122"/>
                <a:cs typeface="微软雅黑" pitchFamily="34" charset="-120"/>
              </a:rPr>
              <a:t>；对敌人的专政是人民民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主专政的重要内容</a:t>
            </a:r>
            <a:r>
              <a:rPr lang="en-US" altLang="zh-CN" sz="2000" b="0" i="0" dirty="0">
                <a:solidFill>
                  <a:srgbClr val="000000"/>
                </a:solidFill>
                <a:latin typeface="微软雅黑" pitchFamily="34" charset="0"/>
                <a:ea typeface="微软雅黑" pitchFamily="34" charset="-122"/>
                <a:cs typeface="微软雅黑" pitchFamily="34" charset="-120"/>
              </a:rPr>
              <a:t>，而不是人民民主的重要内容，该说法混淆了民主与专政，③错误；</a:t>
            </a:r>
            <a:r>
              <a:rPr lang="en-US" altLang="zh-CN" sz="2000" b="0" i="0">
                <a:solidFill>
                  <a:srgbClr val="000000"/>
                </a:solidFill>
                <a:latin typeface="微软雅黑" pitchFamily="34" charset="0"/>
                <a:ea typeface="微软雅黑" pitchFamily="34" charset="-122"/>
                <a:cs typeface="微软雅黑" pitchFamily="34" charset="-120"/>
              </a:rPr>
              <a:t>在我国，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社会主义制度建立之后</a:t>
            </a:r>
            <a:r>
              <a:rPr lang="en-US" altLang="zh-CN" sz="2000" b="0" i="0" dirty="0">
                <a:solidFill>
                  <a:srgbClr val="000000"/>
                </a:solidFill>
                <a:latin typeface="微软雅黑" pitchFamily="34" charset="0"/>
                <a:ea typeface="微软雅黑" pitchFamily="34" charset="-122"/>
                <a:cs typeface="微软雅黑" pitchFamily="34" charset="-120"/>
              </a:rPr>
              <a:t>，剥削阶级作为一个阶级已被消灭，</a:t>
            </a:r>
            <a:r>
              <a:rPr lang="en-US" altLang="zh-CN" sz="2000" b="0" i="0">
                <a:solidFill>
                  <a:srgbClr val="000000"/>
                </a:solidFill>
                <a:latin typeface="微软雅黑" pitchFamily="34" charset="0"/>
                <a:ea typeface="微软雅黑" pitchFamily="34" charset="-122"/>
                <a:cs typeface="微软雅黑" pitchFamily="34" charset="-120"/>
              </a:rPr>
              <a:t>阶级矛盾已不是当前社会的主要矛盾，</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O_5_BD.73_1#c1f3f7d7f?pid=82d7c5239&amp;color=0,0,0&amp;vtp=1&amp;bt=1&amp;bbb=1&amp;hb=1"/>
          <p:cNvSpPr/>
          <p:nvPr/>
        </p:nvSpPr>
        <p:spPr>
          <a:xfrm>
            <a:off x="722376" y="972000"/>
            <a:ext cx="10753344" cy="45265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[甘肃金昌永昌一中2025高一期中]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阅读材料，完成下列要求。（7分）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部分不法分子为牟取暴利</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在农资领域铤而走险</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有的以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农资忽悠团</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形式下乡</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兜售伪劣化肥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导致农作物减产甚至绝收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有的在种子中掺杂低质品或非法添加基因编辑成分</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扰乱种业市场秩序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更甚者伪造农药登记证号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销售含禁用成分的杀虫剂</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威胁生态环境和人体</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健康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对此</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农业农村部日前部署开展</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绿剑护粮安</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执法行动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严厉打击坑农害农</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危害粮食安全和农产品质量安全等违法行为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努力维护农民群众合法权益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守护人民群众</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舌尖</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上的安全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如制种基地加大非法制种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套牌侵权等查处力度</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牛羊主产区重点查处牛羊养殖中</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非法添加等问题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蔬菜</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水果和水产品主要产区以非法使用禁用药物和常规药物残留超标作为执</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法重点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实现精准打击和有效打击</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，运用“人民民主专政的社会主义国家”的相关知识，谈谈你对开展该行动的认识。</a:t>
            </a:r>
            <a:endParaRPr lang="en-US" altLang="zh-CN" sz="2000" dirty="0"/>
          </a:p>
        </p:txBody>
      </p:sp>
    </p:spTree>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O_5_AN.74_1#c1f3f7d7f?vop=1&amp;pid=82d7c5239&amp;color=0,0,0&amp;vtp=1&amp;bt=1&amp;bbb=1&amp;hb=1"/>
          <p:cNvSpPr/>
          <p:nvPr/>
        </p:nvSpPr>
        <p:spPr>
          <a:xfrm>
            <a:off x="722376" y="972000"/>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我国是人民民主专政的社会主义国家，其本质是人民当家作主</a:t>
            </a:r>
            <a:r>
              <a:rPr lang="en-US" altLang="zh-CN" sz="2000" b="1" i="0">
                <a:solidFill>
                  <a:srgbClr val="00B050"/>
                </a:solidFill>
                <a:latin typeface="微软雅黑" pitchFamily="34" charset="0"/>
                <a:ea typeface="微软雅黑" pitchFamily="34" charset="-122"/>
                <a:cs typeface="微软雅黑" pitchFamily="34" charset="-120"/>
              </a:rPr>
              <a:t>，这决定了我国对广大人民</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实行民主</a:t>
            </a:r>
            <a:r>
              <a:rPr lang="en-US" altLang="zh-CN" sz="2000" b="1" i="0" dirty="0">
                <a:solidFill>
                  <a:srgbClr val="00B050"/>
                </a:solidFill>
                <a:latin typeface="微软雅黑" pitchFamily="34" charset="0"/>
                <a:ea typeface="微软雅黑" pitchFamily="34" charset="-122"/>
                <a:cs typeface="微软雅黑" pitchFamily="34" charset="-120"/>
              </a:rPr>
              <a:t>，对极少数敌对分子实行专政。（3分）打击制售假劣农资犯罪，</a:t>
            </a:r>
            <a:r>
              <a:rPr lang="en-US" altLang="zh-CN" sz="2000" b="1" i="0">
                <a:solidFill>
                  <a:srgbClr val="00B050"/>
                </a:solidFill>
                <a:latin typeface="微软雅黑" pitchFamily="34" charset="0"/>
                <a:ea typeface="微软雅黑" pitchFamily="34" charset="-122"/>
                <a:cs typeface="微软雅黑" pitchFamily="34" charset="-120"/>
              </a:rPr>
              <a:t>是履行维护国家稳定，</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促进社会发展的对内职能和坚持对敌人实行专政的重要体现</a:t>
            </a:r>
            <a:r>
              <a:rPr lang="en-US" altLang="zh-CN" sz="2000" b="1" i="0" dirty="0">
                <a:solidFill>
                  <a:srgbClr val="00B050"/>
                </a:solidFill>
                <a:latin typeface="微软雅黑" pitchFamily="34" charset="0"/>
                <a:ea typeface="微软雅黑" pitchFamily="34" charset="-122"/>
                <a:cs typeface="微软雅黑" pitchFamily="34" charset="-120"/>
              </a:rPr>
              <a:t>，有利于切实守护人民群众</a:t>
            </a:r>
            <a:r>
              <a:rPr lang="en-US" altLang="zh-CN" sz="2000" b="1" i="0">
                <a:solidFill>
                  <a:srgbClr val="00B050"/>
                </a:solidFill>
                <a:latin typeface="微软雅黑" pitchFamily="34" charset="0"/>
                <a:ea typeface="微软雅黑" pitchFamily="34" charset="-122"/>
                <a:cs typeface="微软雅黑" pitchFamily="34" charset="-120"/>
              </a:rPr>
              <a:t>“舌尖上</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的安全</a:t>
            </a:r>
            <a:r>
              <a:rPr lang="en-US" altLang="zh-CN" sz="2000" b="1" i="0" dirty="0">
                <a:solidFill>
                  <a:srgbClr val="00B050"/>
                </a:solidFill>
                <a:latin typeface="微软雅黑" pitchFamily="34" charset="0"/>
                <a:ea typeface="微软雅黑" pitchFamily="34" charset="-122"/>
                <a:cs typeface="微软雅黑" pitchFamily="34" charset="-120"/>
              </a:rPr>
              <a:t>”，维护人民的根本利益；有利于规范市场秩序，维护国家长治久安。（4</a:t>
            </a:r>
            <a:r>
              <a:rPr lang="en-US" altLang="zh-CN" sz="2000" b="1" i="0">
                <a:solidFill>
                  <a:srgbClr val="00B050"/>
                </a:solidFill>
                <a:latin typeface="微软雅黑" pitchFamily="34" charset="0"/>
                <a:ea typeface="微软雅黑" pitchFamily="34" charset="-122"/>
                <a:cs typeface="微软雅黑" pitchFamily="34" charset="-120"/>
              </a:rPr>
              <a:t>分）</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其他答案，言之有理，可酌情给分）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O_5_AS.75_1#c1f3f7d7f?vop=1&amp;pid=82d7c5239&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本题考查人民民主专政的社会主义国家。关键信息①：农业农村部开展“绿剑护粮安</a:t>
            </a:r>
            <a:r>
              <a:rPr lang="en-US" altLang="zh-CN" sz="2000" b="0" i="0">
                <a:solidFill>
                  <a:srgbClr val="000000"/>
                </a:solidFill>
                <a:latin typeface="微软雅黑" pitchFamily="34" charset="0"/>
                <a:ea typeface="微软雅黑" pitchFamily="34" charset="-122"/>
                <a:cs typeface="微软雅黑" pitchFamily="34" charset="-120"/>
              </a:rPr>
              <a:t>”执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法行动</a:t>
            </a:r>
            <a:r>
              <a:rPr lang="en-US" altLang="zh-CN" sz="2000" b="0" i="0" dirty="0">
                <a:solidFill>
                  <a:srgbClr val="000000"/>
                </a:solidFill>
                <a:latin typeface="微软雅黑" pitchFamily="34" charset="0"/>
                <a:ea typeface="微软雅黑" pitchFamily="34" charset="-122"/>
                <a:cs typeface="微软雅黑" pitchFamily="34" charset="-120"/>
              </a:rPr>
              <a:t>，打击坑农害农等违法行为，维护农民合法权益→国家性质。关键信息②：打击</a:t>
            </a:r>
            <a:r>
              <a:rPr lang="en-US" altLang="zh-CN" sz="2000" b="0" i="0">
                <a:solidFill>
                  <a:srgbClr val="000000"/>
                </a:solidFill>
                <a:latin typeface="微软雅黑" pitchFamily="34" charset="0"/>
                <a:ea typeface="微软雅黑" pitchFamily="34" charset="-122"/>
                <a:cs typeface="微软雅黑" pitchFamily="34" charset="-120"/>
              </a:rPr>
              <a:t>“农资忽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悠团</a:t>
            </a:r>
            <a:r>
              <a:rPr lang="en-US" altLang="zh-CN" sz="2000" b="0" i="0" dirty="0">
                <a:solidFill>
                  <a:srgbClr val="000000"/>
                </a:solidFill>
                <a:latin typeface="微软雅黑" pitchFamily="34" charset="0"/>
                <a:ea typeface="微软雅黑" pitchFamily="34" charset="-122"/>
                <a:cs typeface="微软雅黑" pitchFamily="34" charset="-120"/>
              </a:rPr>
              <a:t>”兜售伪劣化肥、种子掺杂低质品等不法行为→专政职能。关键信息③：</a:t>
            </a:r>
            <a:r>
              <a:rPr lang="en-US" altLang="zh-CN" sz="2000" b="0" i="0">
                <a:solidFill>
                  <a:srgbClr val="000000"/>
                </a:solidFill>
                <a:latin typeface="微软雅黑" pitchFamily="34" charset="0"/>
                <a:ea typeface="微软雅黑" pitchFamily="34" charset="-122"/>
                <a:cs typeface="微软雅黑" pitchFamily="34" charset="-120"/>
              </a:rPr>
              <a:t>行动聚焦制种基地、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牛羊主产区</a:t>
            </a:r>
            <a:r>
              <a:rPr lang="en-US" altLang="zh-CN" sz="2000" b="0" i="0" dirty="0">
                <a:solidFill>
                  <a:srgbClr val="000000"/>
                </a:solidFill>
                <a:latin typeface="微软雅黑" pitchFamily="34" charset="0"/>
                <a:ea typeface="微软雅黑" pitchFamily="34" charset="-122"/>
                <a:cs typeface="微软雅黑" pitchFamily="34" charset="-120"/>
              </a:rPr>
              <a:t>、蔬菜水果水产品主要产区开展精准打击→国家的对内职能。</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C_4#0c5edbfcb.fixed?pid=39f6ebde4&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4</a:t>
            </a:r>
            <a:endParaRPr lang="en-US" altLang="zh-CN" sz="7200" dirty="0"/>
          </a:p>
        </p:txBody>
      </p:sp>
      <p:sp>
        <p:nvSpPr>
          <p:cNvPr id="3" name="C_4#0c5edbfcb.fixed?pid=39f6ebde4&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第四课综合训练</a:t>
            </a:r>
            <a:endParaRPr lang="en-US" altLang="zh-CN" sz="4400" dirty="0"/>
          </a:p>
        </p:txBody>
      </p:sp>
      <p:pic>
        <p:nvPicPr>
          <p:cNvPr id="4" name="C_4#0c5edbfcb.fixed?pid=39f6ebde4&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0c5edbfcb.fixed?pid=39f6ebde4&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5_BD.76_1#1e026d14a?pid=0c5edbfcb&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[贵州毕节2025高一期末]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贵阳市市场监督管理局积极开展网络餐饮治乱“铁拳”行动</a:t>
            </a:r>
            <a:r>
              <a:rPr lang="en-US" altLang="zh-CN" sz="2000" b="0" i="0">
                <a:solidFill>
                  <a:srgbClr val="000000"/>
                </a:solidFill>
                <a:latin typeface="微软雅黑" pitchFamily="34" charset="0"/>
                <a:ea typeface="微软雅黑" pitchFamily="34" charset="-122"/>
                <a:cs typeface="微软雅黑" pitchFamily="34" charset="-120"/>
              </a:rPr>
              <a:t>，先后组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织开展</a:t>
            </a:r>
            <a:r>
              <a:rPr lang="en-US" altLang="zh-CN" sz="2000" b="0" i="0" dirty="0">
                <a:solidFill>
                  <a:srgbClr val="000000"/>
                </a:solidFill>
                <a:latin typeface="微软雅黑" pitchFamily="34" charset="0"/>
                <a:ea typeface="微软雅黑" pitchFamily="34" charset="-122"/>
                <a:cs typeface="微软雅黑" pitchFamily="34" charset="-120"/>
              </a:rPr>
              <a:t>54次食品安全“你点我查、你点我检”活动，通过“点单”检查，把“自上而下</a:t>
            </a:r>
            <a:r>
              <a:rPr lang="en-US" altLang="zh-CN" sz="2000" b="0" i="0">
                <a:solidFill>
                  <a:srgbClr val="000000"/>
                </a:solidFill>
                <a:latin typeface="微软雅黑" pitchFamily="34" charset="0"/>
                <a:ea typeface="微软雅黑" pitchFamily="34" charset="-122"/>
                <a:cs typeface="微软雅黑" pitchFamily="34" charset="-120"/>
              </a:rPr>
              <a:t>”的监管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a:t>
            </a:r>
            <a:r>
              <a:rPr lang="en-US" altLang="zh-CN" sz="2000" b="0" i="0" dirty="0">
                <a:solidFill>
                  <a:srgbClr val="000000"/>
                </a:solidFill>
                <a:latin typeface="微软雅黑" pitchFamily="34" charset="0"/>
                <a:ea typeface="微软雅黑" pitchFamily="34" charset="-122"/>
                <a:cs typeface="微软雅黑" pitchFamily="34" charset="-120"/>
              </a:rPr>
              <a:t>“自下而上”的监督结合起来，以“老百姓看得见”的监管方式，守护群众“</a:t>
            </a:r>
            <a:r>
              <a:rPr lang="en-US" altLang="zh-CN" sz="2000" b="0" i="0">
                <a:solidFill>
                  <a:srgbClr val="000000"/>
                </a:solidFill>
                <a:latin typeface="微软雅黑" pitchFamily="34" charset="0"/>
                <a:ea typeface="微软雅黑" pitchFamily="34" charset="-122"/>
                <a:cs typeface="微软雅黑" pitchFamily="34" charset="-120"/>
              </a:rPr>
              <a:t>舌尖上的安全”，</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构筑食品安全百姓共建共治共享</a:t>
            </a:r>
            <a:r>
              <a:rPr lang="en-US" altLang="zh-CN" sz="2000" b="0" i="0" dirty="0">
                <a:solidFill>
                  <a:srgbClr val="000000"/>
                </a:solidFill>
                <a:latin typeface="微软雅黑" pitchFamily="34" charset="0"/>
                <a:ea typeface="微软雅黑" pitchFamily="34" charset="-122"/>
                <a:cs typeface="微软雅黑" pitchFamily="34" charset="-120"/>
              </a:rPr>
              <a:t>“连心桥”。治乱“铁拳”</a:t>
            </a:r>
            <a:r>
              <a:rPr lang="en-US" altLang="zh-CN" sz="2000" b="0" i="0">
                <a:solidFill>
                  <a:srgbClr val="000000"/>
                </a:solidFill>
                <a:latin typeface="微软雅黑" pitchFamily="34" charset="0"/>
                <a:ea typeface="微软雅黑" pitchFamily="34" charset="-122"/>
                <a:cs typeface="微软雅黑" pitchFamily="34" charset="-120"/>
              </a:rPr>
              <a:t>行动(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7_1#1e026d14a.bracket?pid=0c5edbfcb&amp;color=0,0,0&amp;vpa=24&amp;vtp=1"/>
          <p:cNvSpPr/>
          <p:nvPr/>
        </p:nvSpPr>
        <p:spPr>
          <a:xfrm>
            <a:off x="8021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76_2#1e026d14a?pid=0c5edbfcb&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①彰显我国国家政权的阶级基础是工农联盟</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体现我国的国家性质是人民民主专政</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③反映我国通过专政处理人民内部矛盾</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表明全过程人民民主是最真实的民主</a:t>
            </a:r>
            <a:endParaRPr lang="en-US" altLang="zh-CN" sz="2000" dirty="0"/>
          </a:p>
        </p:txBody>
      </p:sp>
      <p:sp>
        <p:nvSpPr>
          <p:cNvPr id="5" name="QC_5_BD.76_3#1e026d14a.choices?pid=0c5edbfcb&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5_AS.78_1#1e026d14a?vop=1&amp;pid=0c5edbfcb&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本题考查我国的国家性质。市场监管守护群众安全，坚持以人民为中心</a:t>
            </a:r>
            <a:r>
              <a:rPr lang="en-US" altLang="zh-CN" sz="2000" b="0" i="0">
                <a:solidFill>
                  <a:srgbClr val="000000"/>
                </a:solidFill>
                <a:latin typeface="微软雅黑" pitchFamily="34" charset="0"/>
                <a:ea typeface="微软雅黑" pitchFamily="34" charset="-122"/>
                <a:cs typeface="微软雅黑" pitchFamily="34" charset="-120"/>
              </a:rPr>
              <a:t>，体现人民民主专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政的国家性质</a:t>
            </a:r>
            <a:r>
              <a:rPr lang="en-US" altLang="zh-CN" sz="2000" b="0" i="0" dirty="0">
                <a:solidFill>
                  <a:srgbClr val="000000"/>
                </a:solidFill>
                <a:latin typeface="微软雅黑" pitchFamily="34" charset="0"/>
                <a:ea typeface="微软雅黑" pitchFamily="34" charset="-122"/>
                <a:cs typeface="微软雅黑" pitchFamily="34" charset="-120"/>
              </a:rPr>
              <a:t>，②入选；专项行动中“你点我查、你点我检”活动，让群众参与监督</a:t>
            </a:r>
            <a:r>
              <a:rPr lang="en-US" altLang="zh-CN" sz="2000" b="0" i="0">
                <a:solidFill>
                  <a:srgbClr val="000000"/>
                </a:solidFill>
                <a:latin typeface="微软雅黑" pitchFamily="34" charset="0"/>
                <a:ea typeface="微软雅黑" pitchFamily="34" charset="-122"/>
                <a:cs typeface="微软雅黑" pitchFamily="34" charset="-120"/>
              </a:rPr>
              <a:t>，体现了全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过程人民民主是最真实的民主</a:t>
            </a:r>
            <a:r>
              <a:rPr lang="en-US" altLang="zh-CN" sz="2000" b="0" i="0" dirty="0">
                <a:solidFill>
                  <a:srgbClr val="000000"/>
                </a:solidFill>
                <a:latin typeface="微软雅黑" pitchFamily="34" charset="0"/>
                <a:ea typeface="微软雅黑" pitchFamily="34" charset="-122"/>
                <a:cs typeface="微软雅黑" pitchFamily="34" charset="-120"/>
              </a:rPr>
              <a:t>，④入选；</a:t>
            </a:r>
            <a:r>
              <a:rPr lang="en-US" altLang="zh-CN" sz="2000" b="0" i="0">
                <a:solidFill>
                  <a:srgbClr val="000000"/>
                </a:solidFill>
                <a:latin typeface="微软雅黑" pitchFamily="34" charset="0"/>
                <a:ea typeface="微软雅黑" pitchFamily="34" charset="-122"/>
                <a:cs typeface="微软雅黑" pitchFamily="34" charset="-120"/>
              </a:rPr>
              <a:t>题干中并未涉及我国国家政权的阶级基础是工农联盟，</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排除；违法犯罪属于敌我矛盾（专政对象），人民内部矛盾通过民主方式解决，③排除。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5_BD.79_1#a91acded0?pid=0c5edbfcb&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[江苏盐城东台一中2025高一月考·改编]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近年来,我国进城务工人员队伍不断壮大</a:t>
            </a:r>
            <a:r>
              <a:rPr lang="en-US" altLang="zh-CN" sz="2000" b="0" i="0">
                <a:solidFill>
                  <a:srgbClr val="000000"/>
                </a:solidFill>
                <a:latin typeface="微软雅黑" pitchFamily="34" charset="0"/>
                <a:ea typeface="微软雅黑" pitchFamily="34" charset="-122"/>
                <a:cs typeface="微软雅黑" pitchFamily="34" charset="-120"/>
              </a:rPr>
              <a:t>,成为产业工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人的重要组成部分</a:t>
            </a:r>
            <a:r>
              <a:rPr lang="en-US" altLang="zh-CN" sz="2000" b="0" i="0" dirty="0">
                <a:solidFill>
                  <a:srgbClr val="000000"/>
                </a:solidFill>
                <a:latin typeface="微软雅黑" pitchFamily="34" charset="0"/>
                <a:ea typeface="微软雅黑" pitchFamily="34" charset="-122"/>
                <a:cs typeface="微软雅黑" pitchFamily="34" charset="-120"/>
              </a:rPr>
              <a:t>。从进城务工人员这个群体中选出代表进入最高国家权力机关</a:t>
            </a:r>
            <a:r>
              <a:rPr lang="en-US" altLang="zh-CN" sz="2000" b="0" i="0">
                <a:solidFill>
                  <a:srgbClr val="000000"/>
                </a:solidFill>
                <a:latin typeface="微软雅黑" pitchFamily="34" charset="0"/>
                <a:ea typeface="微软雅黑" pitchFamily="34" charset="-122"/>
                <a:cs typeface="微软雅黑" pitchFamily="34" charset="-120"/>
              </a:rPr>
              <a:t>,参加行使管理国</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家事务的权力</a:t>
            </a:r>
            <a:r>
              <a:rPr lang="en-US" altLang="zh-CN" sz="2000" b="0" i="0" dirty="0">
                <a:solidFill>
                  <a:srgbClr val="000000"/>
                </a:solidFill>
                <a:latin typeface="微软雅黑" pitchFamily="34" charset="0"/>
                <a:ea typeface="微软雅黑" pitchFamily="34" charset="-122"/>
                <a:cs typeface="微软雅黑" pitchFamily="34" charset="-120"/>
              </a:rPr>
              <a:t>,是现阶段我国民主政治发展的重要表现。</a:t>
            </a:r>
            <a:r>
              <a:rPr lang="en-US" altLang="zh-CN" sz="2000" b="0" i="0">
                <a:solidFill>
                  <a:srgbClr val="000000"/>
                </a:solidFill>
                <a:latin typeface="微软雅黑" pitchFamily="34" charset="0"/>
                <a:ea typeface="微软雅黑" pitchFamily="34" charset="-122"/>
                <a:cs typeface="微软雅黑" pitchFamily="34" charset="-120"/>
              </a:rPr>
              <a:t>材料体现了(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0_1#a91acded0.bracket?pid=0c5edbfcb&amp;color=0,0,0&amp;vpa=25&amp;vtp=1"/>
          <p:cNvSpPr/>
          <p:nvPr/>
        </p:nvSpPr>
        <p:spPr>
          <a:xfrm>
            <a:off x="8350314"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79_2#a91acded0?pid=0c5edbfcb&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①我国全过程人民民主是最广泛、最真实的民主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我国社会主义民主正在发展为全民民主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我国是人民民主专政的社会主义国家</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人民是国家的主人，人民权利不断扩大</a:t>
            </a:r>
            <a:endParaRPr lang="en-US" altLang="zh-CN" sz="2000" dirty="0"/>
          </a:p>
        </p:txBody>
      </p:sp>
      <p:sp>
        <p:nvSpPr>
          <p:cNvPr id="5" name="QC_5_BD.79_3#a91acded0.choices?pid=0c5edbfcb&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6_AS.6_1#fbd6ed754?vop=1&amp;pid=f0cdc242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本题考查我国的国家性质。中国工人阶级是先进生产力的代表</a:t>
            </a:r>
            <a:r>
              <a:rPr lang="en-US" altLang="zh-CN" sz="2000" b="0" i="0">
                <a:solidFill>
                  <a:srgbClr val="000000"/>
                </a:solidFill>
                <a:latin typeface="微软雅黑" pitchFamily="34" charset="0"/>
                <a:ea typeface="微软雅黑" pitchFamily="34" charset="-122"/>
                <a:cs typeface="微软雅黑" pitchFamily="34" charset="-120"/>
              </a:rPr>
              <a:t>，具有严格的组织性和纪律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性</a:t>
            </a:r>
            <a:r>
              <a:rPr lang="en-US" altLang="zh-CN" sz="2000" b="0" i="0" dirty="0">
                <a:solidFill>
                  <a:srgbClr val="000000"/>
                </a:solidFill>
                <a:latin typeface="微软雅黑" pitchFamily="34" charset="0"/>
                <a:ea typeface="微软雅黑" pitchFamily="34" charset="-122"/>
                <a:cs typeface="微软雅黑" pitchFamily="34" charset="-120"/>
              </a:rPr>
              <a:t>，是领导阶级，是中国革命和社会主义建设事业的中坚力量，①②正确</a:t>
            </a:r>
            <a:r>
              <a:rPr lang="en-US" altLang="zh-CN" sz="2000" b="0" i="0">
                <a:solidFill>
                  <a:srgbClr val="000000"/>
                </a:solidFill>
                <a:latin typeface="微软雅黑" pitchFamily="34" charset="0"/>
                <a:ea typeface="微软雅黑" pitchFamily="34" charset="-122"/>
                <a:cs typeface="微软雅黑" pitchFamily="34" charset="-120"/>
              </a:rPr>
              <a:t>；农民占全国人口的大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多数</a:t>
            </a:r>
            <a:r>
              <a:rPr lang="en-US" altLang="zh-CN" sz="2000" b="0" i="0" dirty="0">
                <a:solidFill>
                  <a:srgbClr val="000000"/>
                </a:solidFill>
                <a:latin typeface="微软雅黑" pitchFamily="34" charset="0"/>
                <a:ea typeface="微软雅黑" pitchFamily="34" charset="-122"/>
                <a:cs typeface="微软雅黑" pitchFamily="34" charset="-120"/>
              </a:rPr>
              <a:t>，而且在长期的革命、建设、改革过程中，已经结成由中国共产党领导的</a:t>
            </a:r>
            <a:r>
              <a:rPr lang="en-US" altLang="zh-CN" sz="2000" b="0" i="0">
                <a:solidFill>
                  <a:srgbClr val="000000"/>
                </a:solidFill>
                <a:latin typeface="微软雅黑" pitchFamily="34" charset="0"/>
                <a:ea typeface="微软雅黑" pitchFamily="34" charset="-122"/>
                <a:cs typeface="微软雅黑" pitchFamily="34" charset="-120"/>
              </a:rPr>
              <a:t>，有各民主党派和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各人民团体参加的</a:t>
            </a:r>
            <a:r>
              <a:rPr lang="en-US" altLang="zh-CN" sz="2000" b="0" i="0" dirty="0">
                <a:solidFill>
                  <a:srgbClr val="000000"/>
                </a:solidFill>
                <a:latin typeface="微软雅黑" pitchFamily="34" charset="0"/>
                <a:ea typeface="微软雅黑" pitchFamily="34" charset="-122"/>
                <a:cs typeface="微软雅黑" pitchFamily="34" charset="-120"/>
              </a:rPr>
              <a:t>，包括全体社会主义劳动者、社会主义事业的建设者、</a:t>
            </a:r>
            <a:r>
              <a:rPr lang="en-US" altLang="zh-CN" sz="2000" b="0" i="0">
                <a:solidFill>
                  <a:srgbClr val="000000"/>
                </a:solidFill>
                <a:latin typeface="微软雅黑" pitchFamily="34" charset="0"/>
                <a:ea typeface="微软雅黑" pitchFamily="34" charset="-122"/>
                <a:cs typeface="微软雅黑" pitchFamily="34" charset="-120"/>
              </a:rPr>
              <a:t>拥护社会主义的爱国者、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拥护祖国统一和致力于中华民族伟大复兴的爱国者的广泛的爱国统一战线</a:t>
            </a:r>
            <a:r>
              <a:rPr lang="en-US" altLang="zh-CN" sz="2000" b="0" i="0" dirty="0">
                <a:solidFill>
                  <a:srgbClr val="000000"/>
                </a:solidFill>
                <a:latin typeface="微软雅黑" pitchFamily="34" charset="0"/>
                <a:ea typeface="微软雅黑" pitchFamily="34" charset="-122"/>
                <a:cs typeface="微软雅黑" pitchFamily="34" charset="-120"/>
              </a:rPr>
              <a:t>，③排除</a:t>
            </a:r>
            <a:r>
              <a:rPr lang="en-US" altLang="zh-CN" sz="2000" b="0" i="0">
                <a:solidFill>
                  <a:srgbClr val="000000"/>
                </a:solidFill>
                <a:latin typeface="微软雅黑" pitchFamily="34" charset="0"/>
                <a:ea typeface="微软雅黑" pitchFamily="34" charset="-122"/>
                <a:cs typeface="微软雅黑" pitchFamily="34" charset="-120"/>
              </a:rPr>
              <a:t>；中国共产党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是中国特色社会主义事业的领导核心</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C_5_AS.81_1#a91acded0?vop=1&amp;pid=0c5edbfcb&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本题考查我国的国家性质和全过程人民民主的特点</a:t>
            </a:r>
            <a:r>
              <a:rPr lang="en-US" altLang="zh-CN" sz="2000" b="0" i="0">
                <a:solidFill>
                  <a:srgbClr val="000000"/>
                </a:solidFill>
                <a:latin typeface="微软雅黑" pitchFamily="34" charset="0"/>
                <a:ea typeface="微软雅黑" pitchFamily="34" charset="-122"/>
                <a:cs typeface="微软雅黑" pitchFamily="34" charset="-120"/>
              </a:rPr>
              <a:t>。从进城务工人员这个群体中选出代表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进入最高国家权力机关</a:t>
            </a:r>
            <a:r>
              <a:rPr lang="en-US" altLang="zh-CN" sz="2000" b="0" i="0" dirty="0">
                <a:solidFill>
                  <a:srgbClr val="000000"/>
                </a:solidFill>
                <a:latin typeface="微软雅黑" pitchFamily="34" charset="0"/>
                <a:ea typeface="微软雅黑" pitchFamily="34" charset="-122"/>
                <a:cs typeface="微软雅黑" pitchFamily="34" charset="-120"/>
              </a:rPr>
              <a:t>，这体现了我国全过程人民民主是最广泛、最真实的民主</a:t>
            </a:r>
            <a:r>
              <a:rPr lang="en-US" altLang="zh-CN" sz="2000" b="0" i="0">
                <a:solidFill>
                  <a:srgbClr val="000000"/>
                </a:solidFill>
                <a:latin typeface="微软雅黑" pitchFamily="34" charset="0"/>
                <a:ea typeface="微软雅黑" pitchFamily="34" charset="-122"/>
                <a:cs typeface="微软雅黑" pitchFamily="34" charset="-120"/>
              </a:rPr>
              <a:t>，这是由我国的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国家性质决定的</a:t>
            </a:r>
            <a:r>
              <a:rPr lang="en-US" altLang="zh-CN" sz="2000" b="0" i="0" dirty="0">
                <a:solidFill>
                  <a:srgbClr val="000000"/>
                </a:solidFill>
                <a:latin typeface="微软雅黑" pitchFamily="34" charset="0"/>
                <a:ea typeface="微软雅黑" pitchFamily="34" charset="-122"/>
                <a:cs typeface="微软雅黑" pitchFamily="34" charset="-120"/>
              </a:rPr>
              <a:t>，①③符合题意；民主具有阶级性，不存在全民民主，②表述错误</a:t>
            </a:r>
            <a:r>
              <a:rPr lang="en-US" altLang="zh-CN" sz="2000" b="0" i="0">
                <a:solidFill>
                  <a:srgbClr val="000000"/>
                </a:solidFill>
                <a:latin typeface="微软雅黑" pitchFamily="34" charset="0"/>
                <a:ea typeface="微软雅黑" pitchFamily="34" charset="-122"/>
                <a:cs typeface="微软雅黑" pitchFamily="34" charset="-120"/>
              </a:rPr>
              <a:t>；人民的权利</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是法定的</a:t>
            </a:r>
            <a:r>
              <a:rPr lang="en-US" altLang="zh-CN" sz="2000" b="0" i="0" dirty="0">
                <a:solidFill>
                  <a:srgbClr val="000000"/>
                </a:solidFill>
                <a:latin typeface="微软雅黑" pitchFamily="34" charset="0"/>
                <a:ea typeface="微软雅黑" pitchFamily="34" charset="-122"/>
                <a:cs typeface="微软雅黑" pitchFamily="34" charset="-120"/>
              </a:rPr>
              <a:t>，不能随意扩大，④表述错误。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5_BD.82_1#3cd81df7d?pid=0c5edbfcb&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[河北衡水2025高一月考]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2023年2月起，深圳市各级政务服务中心相继设置“办不成事</a:t>
            </a:r>
            <a:r>
              <a:rPr lang="en-US" altLang="zh-CN" sz="2000" b="0" i="0">
                <a:solidFill>
                  <a:srgbClr val="000000"/>
                </a:solidFill>
                <a:latin typeface="微软雅黑" pitchFamily="34" charset="0"/>
                <a:ea typeface="微软雅黑" pitchFamily="34" charset="-122"/>
                <a:cs typeface="微软雅黑" pitchFamily="34" charset="-120"/>
              </a:rPr>
              <a:t>”反映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窗口</a:t>
            </a:r>
            <a:r>
              <a:rPr lang="en-US" altLang="zh-CN" sz="2000" b="0" i="0" dirty="0">
                <a:solidFill>
                  <a:srgbClr val="000000"/>
                </a:solidFill>
                <a:latin typeface="微软雅黑" pitchFamily="34" charset="0"/>
                <a:ea typeface="微软雅黑" pitchFamily="34" charset="-122"/>
                <a:cs typeface="微软雅黑" pitchFamily="34" charset="-120"/>
              </a:rPr>
              <a:t>，更好地协助解决企业和群众遇到的疑难事项和复杂问题。据了解，从2月1日起</a:t>
            </a:r>
            <a:r>
              <a:rPr lang="en-US" altLang="zh-CN" sz="2000" b="0" i="0">
                <a:solidFill>
                  <a:srgbClr val="000000"/>
                </a:solidFill>
                <a:latin typeface="微软雅黑" pitchFamily="34" charset="0"/>
                <a:ea typeface="微软雅黑" pitchFamily="34" charset="-122"/>
                <a:cs typeface="微软雅黑" pitchFamily="34" charset="-120"/>
              </a:rPr>
              <a:t>，总共受理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群众和企业反映</a:t>
            </a:r>
            <a:r>
              <a:rPr lang="en-US" altLang="zh-CN" sz="2000" b="0" i="0" dirty="0">
                <a:solidFill>
                  <a:srgbClr val="000000"/>
                </a:solidFill>
                <a:latin typeface="微软雅黑" pitchFamily="34" charset="0"/>
                <a:ea typeface="微软雅黑" pitchFamily="34" charset="-122"/>
                <a:cs typeface="微软雅黑" pitchFamily="34" charset="-120"/>
              </a:rPr>
              <a:t>“办不成事”业务121单，其中100单已经完成协调，</a:t>
            </a:r>
            <a:r>
              <a:rPr lang="en-US" altLang="zh-CN" sz="2000" b="0" i="0">
                <a:solidFill>
                  <a:srgbClr val="000000"/>
                </a:solidFill>
                <a:latin typeface="微软雅黑" pitchFamily="34" charset="0"/>
                <a:ea typeface="微软雅黑" pitchFamily="34" charset="-122"/>
                <a:cs typeface="微软雅黑" pitchFamily="34" charset="-120"/>
              </a:rPr>
              <a:t>其余业务正在推进协调中。</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办不成事”</a:t>
            </a:r>
            <a:r>
              <a:rPr lang="en-US" altLang="zh-CN" sz="2000" b="0" i="0">
                <a:solidFill>
                  <a:srgbClr val="000000"/>
                </a:solidFill>
                <a:latin typeface="微软雅黑" pitchFamily="34" charset="0"/>
                <a:ea typeface="微软雅黑" pitchFamily="34" charset="-122"/>
                <a:cs typeface="微软雅黑" pitchFamily="34" charset="-120"/>
              </a:rPr>
              <a:t>窗口的设立(</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3_1#3cd81df7d.bracket?pid=0c5edbfcb&amp;color=0,0,0&amp;vpa=26&amp;vtp=1"/>
          <p:cNvSpPr/>
          <p:nvPr/>
        </p:nvSpPr>
        <p:spPr>
          <a:xfrm>
            <a:off x="3716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82_2#3cd81df7d?pid=0c5edbfcb&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①体现了我国国家职能决定我国实行人民民主专政，人民是国家的主人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说明了我国全过程人民民主是最真实、最管用的民主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彰显了深圳市着力解决人民群众急难愁盼问题的决心和意志</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拉近了政府与群众的距离，为社会主义现代化建设提供可靠保障</a:t>
            </a:r>
            <a:endParaRPr lang="en-US" altLang="zh-CN" sz="2000" dirty="0"/>
          </a:p>
        </p:txBody>
      </p:sp>
      <p:sp>
        <p:nvSpPr>
          <p:cNvPr id="5" name="QC_5_BD.82_3#3cd81df7d.choices?pid=0c5edbfcb&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5_AS.84_1#3cd81df7d?vop=1&amp;pid=0c5edbfcb&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本题考查人民民主专政的社会主义国家。“办不成事”窗口的设立</a:t>
            </a:r>
            <a:r>
              <a:rPr lang="en-US" altLang="zh-CN" sz="2000" b="0" i="0">
                <a:solidFill>
                  <a:srgbClr val="000000"/>
                </a:solidFill>
                <a:latin typeface="微软雅黑" pitchFamily="34" charset="0"/>
                <a:ea typeface="微软雅黑" pitchFamily="34" charset="-122"/>
                <a:cs typeface="微软雅黑" pitchFamily="34" charset="-120"/>
              </a:rPr>
              <a:t>，切实解决群众和企业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的难题</a:t>
            </a:r>
            <a:r>
              <a:rPr lang="en-US" altLang="zh-CN" sz="2000" b="0" i="0" dirty="0">
                <a:solidFill>
                  <a:srgbClr val="000000"/>
                </a:solidFill>
                <a:latin typeface="微软雅黑" pitchFamily="34" charset="0"/>
                <a:ea typeface="微软雅黑" pitchFamily="34" charset="-122"/>
                <a:cs typeface="微软雅黑" pitchFamily="34" charset="-120"/>
              </a:rPr>
              <a:t>，让人民的诉求能够得到回应和解决，说明了我国全过程人民民主是最真实</a:t>
            </a:r>
            <a:r>
              <a:rPr lang="en-US" altLang="zh-CN" sz="2000" b="0" i="0">
                <a:solidFill>
                  <a:srgbClr val="000000"/>
                </a:solidFill>
                <a:latin typeface="微软雅黑" pitchFamily="34" charset="0"/>
                <a:ea typeface="微软雅黑" pitchFamily="34" charset="-122"/>
                <a:cs typeface="微软雅黑" pitchFamily="34" charset="-120"/>
              </a:rPr>
              <a:t>、最管用的民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a:t>
            </a:r>
            <a:r>
              <a:rPr lang="en-US" altLang="zh-CN" sz="2000" b="0" i="0" dirty="0">
                <a:solidFill>
                  <a:srgbClr val="000000"/>
                </a:solidFill>
                <a:latin typeface="微软雅黑" pitchFamily="34" charset="0"/>
                <a:ea typeface="微软雅黑" pitchFamily="34" charset="-122"/>
                <a:cs typeface="微软雅黑" pitchFamily="34" charset="-120"/>
              </a:rPr>
              <a:t>，人民的民主权利能够真正得到落实，②入选；深圳市各级政务服务中心设置“办不成事</a:t>
            </a:r>
            <a:r>
              <a:rPr lang="en-US" altLang="zh-CN" sz="2000" b="0" i="0">
                <a:solidFill>
                  <a:srgbClr val="000000"/>
                </a:solidFill>
                <a:latin typeface="微软雅黑" pitchFamily="34" charset="0"/>
                <a:ea typeface="微软雅黑" pitchFamily="34" charset="-122"/>
                <a:cs typeface="微软雅黑" pitchFamily="34" charset="-120"/>
              </a:rPr>
              <a:t>”反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映窗口</a:t>
            </a:r>
            <a:r>
              <a:rPr lang="en-US" altLang="zh-CN" sz="2000" b="0" i="0" dirty="0">
                <a:solidFill>
                  <a:srgbClr val="000000"/>
                </a:solidFill>
                <a:latin typeface="微软雅黑" pitchFamily="34" charset="0"/>
                <a:ea typeface="微软雅黑" pitchFamily="34" charset="-122"/>
                <a:cs typeface="微软雅黑" pitchFamily="34" charset="-120"/>
              </a:rPr>
              <a:t>，积极解决企业和群众遇到的疑难事项和复杂问题</a:t>
            </a:r>
            <a:r>
              <a:rPr lang="en-US" altLang="zh-CN" sz="2000" b="0" i="0">
                <a:solidFill>
                  <a:srgbClr val="000000"/>
                </a:solidFill>
                <a:latin typeface="微软雅黑" pitchFamily="34" charset="0"/>
                <a:ea typeface="微软雅黑" pitchFamily="34" charset="-122"/>
                <a:cs typeface="微软雅黑" pitchFamily="34" charset="-120"/>
              </a:rPr>
              <a:t>，彰显了深圳市着力解决人民群众急难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愁盼问题的决心和意志</a:t>
            </a:r>
            <a:r>
              <a:rPr lang="en-US" altLang="zh-CN" sz="2000" b="0" i="0" dirty="0">
                <a:solidFill>
                  <a:srgbClr val="000000"/>
                </a:solidFill>
                <a:latin typeface="微软雅黑" pitchFamily="34" charset="0"/>
                <a:ea typeface="微软雅黑" pitchFamily="34" charset="-122"/>
                <a:cs typeface="微软雅黑" pitchFamily="34" charset="-120"/>
              </a:rPr>
              <a:t>，③入选；应该是我国的国家性质（人民民主专政）</a:t>
            </a:r>
            <a:r>
              <a:rPr lang="en-US" altLang="zh-CN" sz="2000" b="0" i="0">
                <a:solidFill>
                  <a:srgbClr val="000000"/>
                </a:solidFill>
                <a:latin typeface="微软雅黑" pitchFamily="34" charset="0"/>
                <a:ea typeface="微软雅黑" pitchFamily="34" charset="-122"/>
                <a:cs typeface="微软雅黑" pitchFamily="34" charset="-120"/>
              </a:rPr>
              <a:t>决定我国的国家职能，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而不是国家职能决定国家性质</a:t>
            </a:r>
            <a:r>
              <a:rPr lang="en-US" altLang="zh-CN" sz="2000" b="0" i="0" dirty="0">
                <a:solidFill>
                  <a:srgbClr val="000000"/>
                </a:solidFill>
                <a:latin typeface="微软雅黑" pitchFamily="34" charset="0"/>
                <a:ea typeface="微软雅黑" pitchFamily="34" charset="-122"/>
                <a:cs typeface="微软雅黑" pitchFamily="34" charset="-120"/>
              </a:rPr>
              <a:t>，①排除；“办不成事”窗口主要是解决群众和企业办事问题</a:t>
            </a:r>
            <a:r>
              <a:rPr lang="en-US" altLang="zh-CN" sz="2000" b="0" i="0">
                <a:solidFill>
                  <a:srgbClr val="000000"/>
                </a:solidFill>
                <a:latin typeface="微软雅黑" pitchFamily="34" charset="0"/>
                <a:ea typeface="微软雅黑" pitchFamily="34" charset="-122"/>
                <a:cs typeface="微软雅黑" pitchFamily="34" charset="-120"/>
              </a:rPr>
              <a:t>，体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现的是政府为人民服务</a:t>
            </a:r>
            <a:r>
              <a:rPr lang="en-US" altLang="zh-CN" sz="2000" b="0" i="0" dirty="0">
                <a:solidFill>
                  <a:srgbClr val="000000"/>
                </a:solidFill>
                <a:latin typeface="微软雅黑" pitchFamily="34" charset="0"/>
                <a:ea typeface="微软雅黑" pitchFamily="34" charset="-122"/>
                <a:cs typeface="微软雅黑" pitchFamily="34" charset="-120"/>
              </a:rPr>
              <a:t>，对人民负责，主要是在社会管理和公共服务等方面发挥作用</a:t>
            </a:r>
            <a:r>
              <a:rPr lang="en-US" altLang="zh-CN" sz="2000" b="0" i="0">
                <a:solidFill>
                  <a:srgbClr val="000000"/>
                </a:solidFill>
                <a:latin typeface="微软雅黑" pitchFamily="34" charset="0"/>
                <a:ea typeface="微软雅黑" pitchFamily="34" charset="-122"/>
                <a:cs typeface="微软雅黑" pitchFamily="34" charset="-120"/>
              </a:rPr>
              <a:t>，与为社会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主义现代化建设提供可靠保障这一说法关联不大，通常为社会主义现代化建设提供可靠保障更多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体现在国家的职能方面</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5_BD.85_1#c407b078a?pid=0c5edbfcb&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[山东泰安2025高一期中]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一位老大爷，把对立法的意见写在烟盒纸上，不仅被倾听</a:t>
            </a:r>
            <a:r>
              <a:rPr lang="en-US" altLang="zh-CN" sz="2000" b="0" i="0">
                <a:solidFill>
                  <a:srgbClr val="000000"/>
                </a:solidFill>
                <a:latin typeface="微软雅黑" pitchFamily="34" charset="0"/>
                <a:ea typeface="微软雅黑" pitchFamily="34" charset="-122"/>
                <a:cs typeface="微软雅黑" pitchFamily="34" charset="-120"/>
              </a:rPr>
              <a:t>，而且真的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改变了法规</a:t>
            </a:r>
            <a:r>
              <a:rPr lang="en-US" altLang="zh-CN" sz="2000" b="0" i="0" dirty="0">
                <a:solidFill>
                  <a:srgbClr val="000000"/>
                </a:solidFill>
                <a:latin typeface="微软雅黑" pitchFamily="34" charset="0"/>
                <a:ea typeface="微软雅黑" pitchFamily="34" charset="-122"/>
                <a:cs typeface="微软雅黑" pitchFamily="34" charset="-120"/>
              </a:rPr>
              <a:t>！2024年9月，《湖南省食品生产加工小作坊小餐饮和食品摊贩管理条例</a:t>
            </a:r>
            <a:r>
              <a:rPr lang="en-US" altLang="zh-CN" sz="2000" b="0" i="0">
                <a:solidFill>
                  <a:srgbClr val="000000"/>
                </a:solidFill>
                <a:latin typeface="微软雅黑" pitchFamily="34" charset="0"/>
                <a:ea typeface="微软雅黑" pitchFamily="34" charset="-122"/>
                <a:cs typeface="微软雅黑" pitchFamily="34" charset="-120"/>
              </a:rPr>
              <a:t>》面向基层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征求意见</a:t>
            </a:r>
            <a:r>
              <a:rPr lang="en-US" altLang="zh-CN" sz="2000" b="0" i="0" dirty="0">
                <a:solidFill>
                  <a:srgbClr val="000000"/>
                </a:solidFill>
                <a:latin typeface="微软雅黑" pitchFamily="34" charset="0"/>
                <a:ea typeface="微软雅黑" pitchFamily="34" charset="-122"/>
                <a:cs typeface="微软雅黑" pitchFamily="34" charset="-120"/>
              </a:rPr>
              <a:t>，陈老人用烟盒锡纸写下120余字的建议，该建议后经基层立法联系点直通省人大</a:t>
            </a:r>
            <a:r>
              <a:rPr lang="en-US" altLang="zh-CN" sz="2000" b="0" i="0">
                <a:solidFill>
                  <a:srgbClr val="000000"/>
                </a:solidFill>
                <a:latin typeface="微软雅黑" pitchFamily="34" charset="0"/>
                <a:ea typeface="微软雅黑" pitchFamily="34" charset="-122"/>
                <a:cs typeface="微软雅黑" pitchFamily="34" charset="-120"/>
              </a:rPr>
              <a:t>，最</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终被采纳进去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该案例说明(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6_1#c407b078a.bracket?pid=0c5edbfcb&amp;color=0,0,0&amp;vpa=27&amp;vtp=1"/>
          <p:cNvSpPr/>
          <p:nvPr/>
        </p:nvSpPr>
        <p:spPr>
          <a:xfrm>
            <a:off x="3970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85_2#c407b078a?pid=0c5edbfcb&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①我国的全过程人民民主是最真实、最管用的民主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全过程人民民主是新型的全民民主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全过程人民民主既有制度程序又有参与实践</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全过程人民民主保障了人民群众依法直接行使国家权力</a:t>
            </a:r>
            <a:endParaRPr lang="en-US" altLang="zh-CN" sz="2000" dirty="0"/>
          </a:p>
        </p:txBody>
      </p:sp>
      <p:sp>
        <p:nvSpPr>
          <p:cNvPr id="5" name="QC_5_BD.85_3#c407b078a.choices?pid=0c5edbfcb&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C_5_AS.87_1#c407b078a?vop=1&amp;pid=0c5edbfcb&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本题考查全过程人民民主。《湖南省食品生产加工小作坊小餐饮和食品摊贩管理条例</a:t>
            </a:r>
            <a:r>
              <a:rPr lang="en-US" altLang="zh-CN" sz="2000" b="0" i="0">
                <a:solidFill>
                  <a:srgbClr val="000000"/>
                </a:solidFill>
                <a:latin typeface="微软雅黑" pitchFamily="34" charset="0"/>
                <a:ea typeface="微软雅黑" pitchFamily="34" charset="-122"/>
                <a:cs typeface="微软雅黑" pitchFamily="34" charset="-120"/>
              </a:rPr>
              <a:t>》面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向基层征求意见</a:t>
            </a:r>
            <a:r>
              <a:rPr lang="en-US" altLang="zh-CN" sz="2000" b="0" i="0" dirty="0">
                <a:solidFill>
                  <a:srgbClr val="000000"/>
                </a:solidFill>
                <a:latin typeface="微软雅黑" pitchFamily="34" charset="0"/>
                <a:ea typeface="微软雅黑" pitchFamily="34" charset="-122"/>
                <a:cs typeface="微软雅黑" pitchFamily="34" charset="-120"/>
              </a:rPr>
              <a:t>，陈老人用烟盒锡纸写下120余字的建议</a:t>
            </a:r>
            <a:r>
              <a:rPr lang="en-US" altLang="zh-CN" sz="2000" b="0" i="0">
                <a:solidFill>
                  <a:srgbClr val="000000"/>
                </a:solidFill>
                <a:latin typeface="微软雅黑" pitchFamily="34" charset="0"/>
                <a:ea typeface="微软雅黑" pitchFamily="34" charset="-122"/>
                <a:cs typeface="微软雅黑" pitchFamily="34" charset="-120"/>
              </a:rPr>
              <a:t>，该建议后经基层立法联系点直通省人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a:t>
            </a:r>
            <a:r>
              <a:rPr lang="en-US" altLang="zh-CN" sz="2000" b="0" i="0" dirty="0">
                <a:solidFill>
                  <a:srgbClr val="000000"/>
                </a:solidFill>
                <a:latin typeface="微软雅黑" pitchFamily="34" charset="0"/>
                <a:ea typeface="微软雅黑" pitchFamily="34" charset="-122"/>
                <a:cs typeface="微软雅黑" pitchFamily="34" charset="-120"/>
              </a:rPr>
              <a:t>，最终被采纳进去。该案例说明我国的全过程人民民主是最真实、最管用的民主</a:t>
            </a:r>
            <a:r>
              <a:rPr lang="en-US" altLang="zh-CN" sz="2000" b="0" i="0">
                <a:solidFill>
                  <a:srgbClr val="000000"/>
                </a:solidFill>
                <a:latin typeface="微软雅黑" pitchFamily="34" charset="0"/>
                <a:ea typeface="微软雅黑" pitchFamily="34" charset="-122"/>
                <a:cs typeface="微软雅黑" pitchFamily="34" charset="-120"/>
              </a:rPr>
              <a:t>，全过程人民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民主既有制度程序又有参与实践</a:t>
            </a:r>
            <a:r>
              <a:rPr lang="en-US" altLang="zh-CN" sz="2000" b="0" i="0" dirty="0">
                <a:solidFill>
                  <a:srgbClr val="000000"/>
                </a:solidFill>
                <a:latin typeface="微软雅黑" pitchFamily="34" charset="0"/>
                <a:ea typeface="微软雅黑" pitchFamily="34" charset="-122"/>
                <a:cs typeface="微软雅黑" pitchFamily="34" charset="-120"/>
              </a:rPr>
              <a:t>，①③入选；</a:t>
            </a:r>
            <a:r>
              <a:rPr lang="en-US" altLang="zh-CN" sz="2000" b="0" i="0">
                <a:solidFill>
                  <a:srgbClr val="000000"/>
                </a:solidFill>
                <a:latin typeface="微软雅黑" pitchFamily="34" charset="0"/>
                <a:ea typeface="微软雅黑" pitchFamily="34" charset="-122"/>
                <a:cs typeface="微软雅黑" pitchFamily="34" charset="-120"/>
              </a:rPr>
              <a:t>全过程人民民主是新型的人民民主而非全民民主，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排除；人民群众不能直接行使国家权力，④排除。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5_BD.88_1#e328c2292?pid=0c5edbfcb&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[江西南昌二中2025高一月考·改编]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《中国民主故事</a:t>
            </a:r>
            <a:r>
              <a:rPr lang="en-US" altLang="zh-CN" sz="2000" b="0" i="0">
                <a:solidFill>
                  <a:srgbClr val="000000"/>
                </a:solidFill>
                <a:latin typeface="微软雅黑" pitchFamily="34" charset="0"/>
                <a:ea typeface="微软雅黑" pitchFamily="34" charset="-122"/>
                <a:cs typeface="微软雅黑" pitchFamily="34" charset="-120"/>
              </a:rPr>
              <a:t>》外宣片中讲述了盲人代表的建议被写进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法律的故事</a:t>
            </a:r>
            <a:r>
              <a:rPr lang="en-US" altLang="zh-CN" sz="2000" b="0" i="0" dirty="0">
                <a:solidFill>
                  <a:srgbClr val="000000"/>
                </a:solidFill>
                <a:latin typeface="微软雅黑" pitchFamily="34" charset="0"/>
                <a:ea typeface="微软雅黑" pitchFamily="34" charset="-122"/>
                <a:cs typeface="微软雅黑" pitchFamily="34" charset="-120"/>
              </a:rPr>
              <a:t>、家长通过网上留言帮助孩子们搬入新学校的故事</a:t>
            </a:r>
            <a:r>
              <a:rPr lang="en-US" altLang="zh-CN" sz="2000" b="0" i="0">
                <a:solidFill>
                  <a:srgbClr val="000000"/>
                </a:solidFill>
                <a:latin typeface="微软雅黑" pitchFamily="34" charset="0"/>
                <a:ea typeface="微软雅黑" pitchFamily="34" charset="-122"/>
                <a:cs typeface="微软雅黑" pitchFamily="34" charset="-120"/>
              </a:rPr>
              <a:t>、将传统民俗融入到司法办案中的</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冬不拉调解室”的故事</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这些故事体现了(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9_1#e328c2292.bracket?pid=0c5edbfcb&amp;color=0,0,0&amp;vpa=28&amp;vtp=1"/>
          <p:cNvSpPr/>
          <p:nvPr/>
        </p:nvSpPr>
        <p:spPr>
          <a:xfrm>
            <a:off x="5989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88_2#e328c2292?pid=0c5edbfcb&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①人民民主“摸得着”，人民可以直接行使国家权力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人民民主“看得见”，人民的意见能得到及时反馈</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人民民主“行得通”，人民的收入水平会越来越高</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人民民主“靠得住”，人民的问题能得到公正解决</a:t>
            </a:r>
            <a:endParaRPr lang="en-US" altLang="zh-CN" sz="2000" dirty="0"/>
          </a:p>
        </p:txBody>
      </p:sp>
      <p:sp>
        <p:nvSpPr>
          <p:cNvPr id="5" name="QC_5_BD.88_3#e328c2292.choices?pid=0c5edbfcb&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C_5_AS.90_1#e328c2292?vop=1&amp;pid=0c5edbfcb&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本题考查全过程人民民主。盲人代表的建议被写进法律</a:t>
            </a:r>
            <a:r>
              <a:rPr lang="en-US" altLang="zh-CN" sz="2000" b="0" i="0">
                <a:solidFill>
                  <a:srgbClr val="000000"/>
                </a:solidFill>
                <a:latin typeface="微软雅黑" pitchFamily="34" charset="0"/>
                <a:ea typeface="微软雅黑" pitchFamily="34" charset="-122"/>
                <a:cs typeface="微软雅黑" pitchFamily="34" charset="-120"/>
              </a:rPr>
              <a:t>、家长通过网上留言帮助孩子们搬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入新学校</a:t>
            </a:r>
            <a:r>
              <a:rPr lang="en-US" altLang="zh-CN" sz="2000" b="0" i="0" dirty="0">
                <a:solidFill>
                  <a:srgbClr val="000000"/>
                </a:solidFill>
                <a:latin typeface="微软雅黑" pitchFamily="34" charset="0"/>
                <a:ea typeface="微软雅黑" pitchFamily="34" charset="-122"/>
                <a:cs typeface="微软雅黑" pitchFamily="34" charset="-120"/>
              </a:rPr>
              <a:t>，这都体现了人民民主“看得见”,人民的意见能得到及时反馈，②正确</a:t>
            </a:r>
            <a:r>
              <a:rPr lang="en-US" altLang="zh-CN" sz="2000" b="0" i="0">
                <a:solidFill>
                  <a:srgbClr val="000000"/>
                </a:solidFill>
                <a:latin typeface="微软雅黑" pitchFamily="34" charset="0"/>
                <a:ea typeface="微软雅黑" pitchFamily="34" charset="-122"/>
                <a:cs typeface="微软雅黑" pitchFamily="34" charset="-120"/>
              </a:rPr>
              <a:t>；将传统民俗融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入到司法办案中的</a:t>
            </a:r>
            <a:r>
              <a:rPr lang="en-US" altLang="zh-CN" sz="2000" b="0" i="0" dirty="0">
                <a:solidFill>
                  <a:srgbClr val="000000"/>
                </a:solidFill>
                <a:latin typeface="微软雅黑" pitchFamily="34" charset="0"/>
                <a:ea typeface="微软雅黑" pitchFamily="34" charset="-122"/>
                <a:cs typeface="微软雅黑" pitchFamily="34" charset="-120"/>
              </a:rPr>
              <a:t>“冬不拉调解室”的故事，体现了人民民主“靠得住</a:t>
            </a:r>
            <a:r>
              <a:rPr lang="en-US" altLang="zh-CN" sz="2000" b="0" i="0">
                <a:solidFill>
                  <a:srgbClr val="000000"/>
                </a:solidFill>
                <a:latin typeface="微软雅黑" pitchFamily="34" charset="0"/>
                <a:ea typeface="微软雅黑" pitchFamily="34" charset="-122"/>
                <a:cs typeface="微软雅黑" pitchFamily="34" charset="-120"/>
              </a:rPr>
              <a:t>”,人民的问题能得到公正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解决</a:t>
            </a:r>
            <a:r>
              <a:rPr lang="en-US" altLang="zh-CN" sz="2000" b="0" i="0" dirty="0">
                <a:solidFill>
                  <a:srgbClr val="000000"/>
                </a:solidFill>
                <a:latin typeface="微软雅黑" pitchFamily="34" charset="0"/>
                <a:ea typeface="微软雅黑" pitchFamily="34" charset="-122"/>
                <a:cs typeface="微软雅黑" pitchFamily="34" charset="-120"/>
              </a:rPr>
              <a:t>，④正确；在我国，人民间接行使国家权力，①排除；</a:t>
            </a:r>
            <a:r>
              <a:rPr lang="en-US" altLang="zh-CN" sz="2000" b="0" i="0">
                <a:solidFill>
                  <a:srgbClr val="000000"/>
                </a:solidFill>
                <a:latin typeface="微软雅黑" pitchFamily="34" charset="0"/>
                <a:ea typeface="微软雅黑" pitchFamily="34" charset="-122"/>
                <a:cs typeface="微软雅黑" pitchFamily="34" charset="-120"/>
              </a:rPr>
              <a:t>材料未涉及人民的收入水平的问题，</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pic>
        <p:nvPicPr>
          <p:cNvPr id="2" name="QC_5_BD.91_1#b8b33f355?iti=1&amp;htil=1&amp;pid=0c5edbfcb&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396747" y="1054296"/>
            <a:ext cx="1901952" cy="18288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91_2#b8b33f355?iti=1&amp;htil=1&amp;pid=0c5edbfcb&amp;color=0,0,0&amp;vtp=1&amp;bbb=1&amp;hb=1"/>
          <p:cNvSpPr/>
          <p:nvPr/>
        </p:nvSpPr>
        <p:spPr>
          <a:xfrm>
            <a:off x="9332740" y="2997396"/>
            <a:ext cx="2029968" cy="1270000"/>
          </a:xfrm>
          <a:prstGeom prst="rect">
            <a:avLst/>
          </a:prstGeom>
          <a:noFill/>
          <a:ln/>
        </p:spPr>
        <p:txBody>
          <a:bodyPr wrap="none" lIns="0" tIns="0" rIns="0" bIns="0" rtlCol="0" anchor="t"/>
          <a:lstStyle/>
          <a:p>
            <a:pPr algn="ct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重拳出击</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新华社</a:t>
            </a:r>
          </a:p>
          <a:p>
            <a:pPr algn="ct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发</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徐骏作</a:t>
            </a:r>
            <a:endParaRPr lang="en-US" altLang="zh-CN" sz="2000" dirty="0"/>
          </a:p>
        </p:txBody>
      </p:sp>
      <p:sp>
        <p:nvSpPr>
          <p:cNvPr id="4" name="QC_5_BD.91_3#b8b33f355?htil=1&amp;pid=0c5edbfcb&amp;color=0,0,0&amp;vtp=1&amp;bt=1&amp;bbb=1&amp;hb=1&amp;hs=1"/>
          <p:cNvSpPr/>
          <p:nvPr/>
        </p:nvSpPr>
        <p:spPr>
          <a:xfrm>
            <a:off x="722376" y="972000"/>
            <a:ext cx="8631936" cy="18288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[北京五十五中2025高一月考]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2024年12月19日</a:t>
            </a:r>
            <a:r>
              <a:rPr lang="en-US" altLang="zh-CN" sz="2000" b="0" i="0">
                <a:solidFill>
                  <a:srgbClr val="000000"/>
                </a:solidFill>
                <a:latin typeface="微软雅黑" pitchFamily="34" charset="0"/>
                <a:ea typeface="微软雅黑" pitchFamily="34" charset="-122"/>
                <a:cs typeface="微软雅黑" pitchFamily="34" charset="-120"/>
              </a:rPr>
              <a:t>，贵州省高级人民法院对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上诉人余某某拐卖</a:t>
            </a:r>
            <a:r>
              <a:rPr lang="en-US" altLang="zh-CN" sz="2000" b="0" i="0" dirty="0">
                <a:solidFill>
                  <a:srgbClr val="000000"/>
                </a:solidFill>
                <a:latin typeface="微软雅黑" pitchFamily="34" charset="0"/>
                <a:ea typeface="微软雅黑" pitchFamily="34" charset="-122"/>
                <a:cs typeface="微软雅黑" pitchFamily="34" charset="-120"/>
              </a:rPr>
              <a:t>17名儿童案作出二审宣判，驳回上诉，维持原判</a:t>
            </a:r>
            <a:r>
              <a:rPr lang="en-US" altLang="zh-CN" sz="2000" b="0" i="0">
                <a:solidFill>
                  <a:srgbClr val="000000"/>
                </a:solidFill>
                <a:latin typeface="微软雅黑" pitchFamily="34" charset="0"/>
                <a:ea typeface="微软雅黑" pitchFamily="34" charset="-122"/>
                <a:cs typeface="微软雅黑" pitchFamily="34" charset="-120"/>
              </a:rPr>
              <a:t>，判处其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死刑</a:t>
            </a:r>
            <a:r>
              <a:rPr lang="en-US" altLang="zh-CN" sz="2000" b="0" i="0" dirty="0">
                <a:solidFill>
                  <a:srgbClr val="000000"/>
                </a:solidFill>
                <a:latin typeface="微软雅黑" pitchFamily="34" charset="0"/>
                <a:ea typeface="微软雅黑" pitchFamily="34" charset="-122"/>
                <a:cs typeface="微软雅黑" pitchFamily="34" charset="-120"/>
              </a:rPr>
              <a:t>，剥夺政治权利终身。近年来，我国各部门协同合作</a:t>
            </a:r>
            <a:r>
              <a:rPr lang="en-US" altLang="zh-CN" sz="2000" b="0" i="0">
                <a:solidFill>
                  <a:srgbClr val="000000"/>
                </a:solidFill>
                <a:latin typeface="微软雅黑" pitchFamily="34" charset="0"/>
                <a:ea typeface="微软雅黑" pitchFamily="34" charset="-122"/>
                <a:cs typeface="微软雅黑" pitchFamily="34" charset="-120"/>
              </a:rPr>
              <a:t>，严厉打击拐卖妇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女儿童的行为</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endParaRPr lang="en-US" altLang="zh-CN" sz="2000" dirty="0"/>
          </a:p>
          <a:p>
            <a:pPr algn="ctr" latinLnBrk="1">
              <a:lnSpc>
                <a:spcPts val="3400"/>
              </a:lnSpc>
            </a:pPr>
            <a:r>
              <a:rPr lang="en-US" altLang="zh-CN" sz="2000" b="0" i="0">
                <a:solidFill>
                  <a:srgbClr val="000000"/>
                </a:solidFill>
                <a:latin typeface="SimSun" pitchFamily="34" charset="0"/>
                <a:ea typeface="SimSun" pitchFamily="34" charset="-122"/>
                <a:cs typeface="SimSun" pitchFamily="34" charset="-120"/>
              </a:rPr>
              <a:t> </a:t>
            </a:r>
            <a:endParaRPr lang="en-US" altLang="zh-CN" sz="2000" dirty="0"/>
          </a:p>
        </p:txBody>
      </p:sp>
      <p:sp>
        <p:nvSpPr>
          <p:cNvPr id="5" name="QC_5_AN.92_1#b8b33f355.bracket?pid=0c5edbfcb&amp;color=0,0,0&amp;vpa=29&amp;vtp=1"/>
          <p:cNvSpPr/>
          <p:nvPr/>
        </p:nvSpPr>
        <p:spPr>
          <a:xfrm>
            <a:off x="2573401" y="2343600"/>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91_4#b8b33f355?htil=1&amp;pid=0c5edbfcb&amp;color=0,0,0&amp;vtp=1&amp;bbb=1&amp;hs=1"/>
          <p:cNvSpPr/>
          <p:nvPr/>
        </p:nvSpPr>
        <p:spPr>
          <a:xfrm>
            <a:off x="722376" y="2861125"/>
            <a:ext cx="8622792"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①充分表明我国国家政权担负着对极少数敌对分子实行专政的职能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由人民民主专政的国家性质决定，体现了国体与国家职能相适应</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体现出国家对拐卖妇女儿童犯罪零容忍的坚决态度，彰显法律威严</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充分表明我国组织开展政治建设，促进社会发展</a:t>
            </a:r>
            <a:endParaRPr lang="en-US" altLang="zh-CN" sz="2000" dirty="0"/>
          </a:p>
        </p:txBody>
      </p:sp>
      <p:sp>
        <p:nvSpPr>
          <p:cNvPr id="7" name="QC_5_BD.91_5#b8b33f355.choices?pid=0c5edbfcb&amp;color=0,0,0&amp;vtp=1&amp;bbb=1&amp;hs=1"/>
          <p:cNvSpPr/>
          <p:nvPr/>
        </p:nvSpPr>
        <p:spPr>
          <a:xfrm>
            <a:off x="722376" y="469703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QC_5_AS.93_1#b8b33f355?vop=1&amp;pid=0c5edbfcb&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本题考查坚持人民民主专政。我国各部门协同合作，严厉打击拐卖妇女儿童的行为</a:t>
            </a:r>
            <a:r>
              <a:rPr lang="en-US" altLang="zh-CN" sz="2000" b="0" i="0">
                <a:solidFill>
                  <a:srgbClr val="000000"/>
                </a:solidFill>
                <a:latin typeface="微软雅黑" pitchFamily="34" charset="0"/>
                <a:ea typeface="微软雅黑" pitchFamily="34" charset="-122"/>
                <a:cs typeface="微软雅黑" pitchFamily="34" charset="-120"/>
              </a:rPr>
              <a:t>，充分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表明我国国家政权担负着对极少数敌对分子实行专政的职能，体现出国家对拐卖妇女儿童犯罪零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容忍的坚决态度</a:t>
            </a:r>
            <a:r>
              <a:rPr lang="en-US" altLang="zh-CN" sz="2000" b="0" i="0" dirty="0">
                <a:solidFill>
                  <a:srgbClr val="000000"/>
                </a:solidFill>
                <a:latin typeface="微软雅黑" pitchFamily="34" charset="0"/>
                <a:ea typeface="微软雅黑" pitchFamily="34" charset="-122"/>
                <a:cs typeface="微软雅黑" pitchFamily="34" charset="-120"/>
              </a:rPr>
              <a:t>，彰显法律威严，①③入选；应该是国家职能与国体相适应，②排除</a:t>
            </a:r>
            <a:r>
              <a:rPr lang="en-US" altLang="zh-CN" sz="2000" b="0" i="0">
                <a:solidFill>
                  <a:srgbClr val="000000"/>
                </a:solidFill>
                <a:latin typeface="微软雅黑" pitchFamily="34" charset="0"/>
                <a:ea typeface="微软雅黑" pitchFamily="34" charset="-122"/>
                <a:cs typeface="微软雅黑" pitchFamily="34" charset="-120"/>
              </a:rPr>
              <a:t>；材料中体</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现的是通过实行专政职能维护社会公共秩序</a:t>
            </a:r>
            <a:r>
              <a:rPr lang="en-US" altLang="zh-CN" sz="2000" b="0" i="0" dirty="0">
                <a:solidFill>
                  <a:srgbClr val="000000"/>
                </a:solidFill>
                <a:latin typeface="微软雅黑" pitchFamily="34" charset="0"/>
                <a:ea typeface="微软雅黑" pitchFamily="34" charset="-122"/>
                <a:cs typeface="微软雅黑" pitchFamily="34" charset="-120"/>
              </a:rPr>
              <a:t>，没有体现政治建设，④排除。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5_BD.94_1#75b0e3286?pid=0c5edbfcb&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[湖北黄冈2025高一月考]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2025年3·15晚会曝光了“保水虾仁”事件</a:t>
            </a:r>
            <a:r>
              <a:rPr lang="en-US" altLang="zh-CN" sz="2000" b="0" i="0">
                <a:solidFill>
                  <a:srgbClr val="000000"/>
                </a:solidFill>
                <a:latin typeface="微软雅黑" pitchFamily="34" charset="0"/>
                <a:ea typeface="微软雅黑" pitchFamily="34" charset="-122"/>
                <a:cs typeface="微软雅黑" pitchFamily="34" charset="-120"/>
              </a:rPr>
              <a:t>。部分水产品加工企业为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增加虾仁重量和改善产品卖相</a:t>
            </a:r>
            <a:r>
              <a:rPr lang="en-US" altLang="zh-CN" sz="2000" b="0" i="0" dirty="0">
                <a:solidFill>
                  <a:srgbClr val="000000"/>
                </a:solidFill>
                <a:latin typeface="微软雅黑" pitchFamily="34" charset="0"/>
                <a:ea typeface="微软雅黑" pitchFamily="34" charset="-122"/>
                <a:cs typeface="微软雅黑" pitchFamily="34" charset="-120"/>
              </a:rPr>
              <a:t>，超量添加保水剂（复合磷酸盐），</a:t>
            </a:r>
            <a:r>
              <a:rPr lang="en-US" altLang="zh-CN" sz="2000" b="0" i="0">
                <a:solidFill>
                  <a:srgbClr val="000000"/>
                </a:solidFill>
                <a:latin typeface="微软雅黑" pitchFamily="34" charset="0"/>
                <a:ea typeface="微软雅黑" pitchFamily="34" charset="-122"/>
                <a:cs typeface="微软雅黑" pitchFamily="34" charset="-120"/>
              </a:rPr>
              <a:t>严重侵害了消费者的合法权益。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国家相关部门依据相关法律立案调查</a:t>
            </a:r>
            <a:r>
              <a:rPr lang="en-US" altLang="zh-CN" sz="2000" b="0" i="0" dirty="0">
                <a:solidFill>
                  <a:srgbClr val="000000"/>
                </a:solidFill>
                <a:latin typeface="微软雅黑" pitchFamily="34" charset="0"/>
                <a:ea typeface="微软雅黑" pitchFamily="34" charset="-122"/>
                <a:cs typeface="微软雅黑" pitchFamily="34" charset="-120"/>
              </a:rPr>
              <a:t>，并严厉查处和打击了这些违法违规行为</a:t>
            </a:r>
            <a:r>
              <a:rPr lang="en-US" altLang="zh-CN" sz="2000" b="0" i="0">
                <a:solidFill>
                  <a:srgbClr val="000000"/>
                </a:solidFill>
                <a:latin typeface="微软雅黑" pitchFamily="34" charset="0"/>
                <a:ea typeface="微软雅黑" pitchFamily="34" charset="-122"/>
                <a:cs typeface="微软雅黑" pitchFamily="34" charset="-120"/>
              </a:rPr>
              <a:t>。国家相关部门的</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举措(</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95_1#75b0e3286.bracket?pid=0c5edbfcb&amp;color=0,0,0&amp;vpa=30&amp;vtp=1"/>
          <p:cNvSpPr/>
          <p:nvPr/>
        </p:nvSpPr>
        <p:spPr>
          <a:xfrm>
            <a:off x="1417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94_2#75b0e3286?pid=0c5edbfcb&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①是人民民主专政的国家有力维护人民民主权利的表现</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维护了人民的根本利益，确立了人民当家作主的地位</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彰显了我国社会主义民主最真实、最管用的鲜明特点</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表明坚持专政职能是社会主义现代化建设的政治保证</a:t>
            </a:r>
            <a:endParaRPr lang="en-US" altLang="zh-CN" sz="2000" dirty="0"/>
          </a:p>
        </p:txBody>
      </p:sp>
      <p:sp>
        <p:nvSpPr>
          <p:cNvPr id="5" name="QC_5_BD.94_3#75b0e3286.choices?pid=0c5edbfcb&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6_BD.7_1#f874cbcf1?pid=4933b8b92&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[黑龙江牡丹江二中2025高一期中]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“村里计划通过租赁盘活部分山地种植中药材</a:t>
            </a:r>
            <a:r>
              <a:rPr lang="en-US" altLang="zh-CN" sz="2000" b="0" i="0">
                <a:solidFill>
                  <a:srgbClr val="000000"/>
                </a:solidFill>
                <a:latin typeface="微软雅黑" pitchFamily="34" charset="0"/>
                <a:ea typeface="微软雅黑" pitchFamily="34" charset="-122"/>
                <a:cs typeface="微软雅黑" pitchFamily="34" charset="-120"/>
              </a:rPr>
              <a:t>，想听听大家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的想法</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”万源市建立“民声直达”平台以来，通过发放“干群连心卡</a:t>
            </a:r>
            <a:r>
              <a:rPr lang="en-US" altLang="zh-CN" sz="2000" b="0" i="0">
                <a:solidFill>
                  <a:srgbClr val="000000"/>
                </a:solidFill>
                <a:latin typeface="微软雅黑" pitchFamily="34" charset="0"/>
                <a:ea typeface="微软雅黑" pitchFamily="34" charset="-122"/>
                <a:cs typeface="微软雅黑" pitchFamily="34" charset="-120"/>
              </a:rPr>
              <a:t>”、建立民生诉求征集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微信群等举措</a:t>
            </a:r>
            <a:r>
              <a:rPr lang="en-US" altLang="zh-CN" sz="2000" b="0" i="0" dirty="0">
                <a:solidFill>
                  <a:srgbClr val="000000"/>
                </a:solidFill>
                <a:latin typeface="微软雅黑" pitchFamily="34" charset="0"/>
                <a:ea typeface="微软雅黑" pitchFamily="34" charset="-122"/>
                <a:cs typeface="微软雅黑" pitchFamily="34" charset="-120"/>
              </a:rPr>
              <a:t>，听取人民群众的意见建议，着力解决民生问题。截至2024年5月，“</a:t>
            </a:r>
            <a:r>
              <a:rPr lang="en-US" altLang="zh-CN" sz="2000" b="0" i="0">
                <a:solidFill>
                  <a:srgbClr val="000000"/>
                </a:solidFill>
                <a:latin typeface="微软雅黑" pitchFamily="34" charset="0"/>
                <a:ea typeface="微软雅黑" pitchFamily="34" charset="-122"/>
                <a:cs typeface="微软雅黑" pitchFamily="34" charset="-120"/>
              </a:rPr>
              <a:t>民声直达”</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平台共收集群众诉求</a:t>
            </a:r>
            <a:r>
              <a:rPr lang="en-US" altLang="zh-CN" sz="2000" b="0" i="0" dirty="0">
                <a:solidFill>
                  <a:srgbClr val="000000"/>
                </a:solidFill>
                <a:latin typeface="微软雅黑" pitchFamily="34" charset="0"/>
                <a:ea typeface="微软雅黑" pitchFamily="34" charset="-122"/>
                <a:cs typeface="微软雅黑" pitchFamily="34" charset="-120"/>
              </a:rPr>
              <a:t>4000余件。“民声直达”</a:t>
            </a:r>
            <a:r>
              <a:rPr lang="en-US" altLang="zh-CN" sz="2000" b="0" i="0">
                <a:solidFill>
                  <a:srgbClr val="000000"/>
                </a:solidFill>
                <a:latin typeface="微软雅黑" pitchFamily="34" charset="0"/>
                <a:ea typeface="微软雅黑" pitchFamily="34" charset="-122"/>
                <a:cs typeface="微软雅黑" pitchFamily="34" charset="-120"/>
              </a:rPr>
              <a:t>平台的建立(</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8_1#f874cbcf1.bracket?pid=4933b8b92&amp;color=0,0,0&amp;vpa=3&amp;vtp=1"/>
          <p:cNvSpPr/>
          <p:nvPr/>
        </p:nvSpPr>
        <p:spPr>
          <a:xfrm>
            <a:off x="73613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7_2#f874cbcf1?pid=4933b8b92&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①体现了人民民主专政在社会主义制度中具有根本性意义</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畅通便民服务微循环，彰显全过程人民民主活力</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拓宽了民主渠道，使人民民主更加真实、更加管用</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是最管用、最真实、最广泛的民主实现形式</a:t>
            </a:r>
            <a:endParaRPr lang="en-US" altLang="zh-CN" sz="2000" dirty="0"/>
          </a:p>
        </p:txBody>
      </p:sp>
      <p:sp>
        <p:nvSpPr>
          <p:cNvPr id="5" name="QC_6_BD.7_3#f874cbcf1.choices?pid=4933b8b92&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5_AS.96_1#75b0e3286?vop=1&amp;pid=0c5edbfcb&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本题考查人民民主专政的专政职能。针对2025年3·15晚会曝光的问题</a:t>
            </a:r>
            <a:r>
              <a:rPr lang="en-US" altLang="zh-CN" sz="2000" b="0" i="0">
                <a:solidFill>
                  <a:srgbClr val="000000"/>
                </a:solidFill>
                <a:latin typeface="微软雅黑" pitchFamily="34" charset="0"/>
                <a:ea typeface="微软雅黑" pitchFamily="34" charset="-122"/>
                <a:cs typeface="微软雅黑" pitchFamily="34" charset="-120"/>
              </a:rPr>
              <a:t>，国家相关部门依据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相关法律立案调查</a:t>
            </a:r>
            <a:r>
              <a:rPr lang="en-US" altLang="zh-CN" sz="2000" b="0" i="0" dirty="0">
                <a:solidFill>
                  <a:srgbClr val="000000"/>
                </a:solidFill>
                <a:latin typeface="微软雅黑" pitchFamily="34" charset="0"/>
                <a:ea typeface="微软雅黑" pitchFamily="34" charset="-122"/>
                <a:cs typeface="微软雅黑" pitchFamily="34" charset="-120"/>
              </a:rPr>
              <a:t>，并严厉查处和打击了这些违法违规行为，</a:t>
            </a:r>
            <a:r>
              <a:rPr lang="en-US" altLang="zh-CN" sz="2000" b="0" i="0">
                <a:solidFill>
                  <a:srgbClr val="000000"/>
                </a:solidFill>
                <a:latin typeface="微软雅黑" pitchFamily="34" charset="0"/>
                <a:ea typeface="微软雅黑" pitchFamily="34" charset="-122"/>
                <a:cs typeface="微软雅黑" pitchFamily="34" charset="-120"/>
              </a:rPr>
              <a:t>这彰显了我国社会主义民主最真实、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最管用的鲜明特点</a:t>
            </a:r>
            <a:r>
              <a:rPr lang="en-US" altLang="zh-CN" sz="2000" b="0" i="0" dirty="0">
                <a:solidFill>
                  <a:srgbClr val="000000"/>
                </a:solidFill>
                <a:latin typeface="微软雅黑" pitchFamily="34" charset="0"/>
                <a:ea typeface="微软雅黑" pitchFamily="34" charset="-122"/>
                <a:cs typeface="微软雅黑" pitchFamily="34" charset="-120"/>
              </a:rPr>
              <a:t>，表明坚持专政职能是社会主义现代化建设的政治保证，③④入选</a:t>
            </a:r>
            <a:r>
              <a:rPr lang="en-US" altLang="zh-CN" sz="2000" b="0" i="0">
                <a:solidFill>
                  <a:srgbClr val="000000"/>
                </a:solidFill>
                <a:latin typeface="微软雅黑" pitchFamily="34" charset="0"/>
                <a:ea typeface="微软雅黑" pitchFamily="34" charset="-122"/>
                <a:cs typeface="微软雅黑" pitchFamily="34" charset="-120"/>
              </a:rPr>
              <a:t>；国家相关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部门的做法是通过专政职能保障消费者的合法利益</a:t>
            </a:r>
            <a:r>
              <a:rPr lang="en-US" altLang="zh-CN" sz="2000" b="0" i="0" dirty="0">
                <a:solidFill>
                  <a:srgbClr val="000000"/>
                </a:solidFill>
                <a:latin typeface="微软雅黑" pitchFamily="34" charset="0"/>
                <a:ea typeface="微软雅黑" pitchFamily="34" charset="-122"/>
                <a:cs typeface="微软雅黑" pitchFamily="34" charset="-120"/>
              </a:rPr>
              <a:t>，不涉及维护人民民主权利，①排除</a:t>
            </a:r>
            <a:r>
              <a:rPr lang="en-US" altLang="zh-CN" sz="2000" b="0" i="0">
                <a:solidFill>
                  <a:srgbClr val="000000"/>
                </a:solidFill>
                <a:latin typeface="微软雅黑" pitchFamily="34" charset="0"/>
                <a:ea typeface="微软雅黑" pitchFamily="34" charset="-122"/>
                <a:cs typeface="微软雅黑" pitchFamily="34" charset="-120"/>
              </a:rPr>
              <a:t>；我国人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民当家作主的地位</a:t>
            </a:r>
            <a:r>
              <a:rPr lang="en-US" altLang="zh-CN" sz="2000" b="0" i="0" dirty="0">
                <a:solidFill>
                  <a:srgbClr val="000000"/>
                </a:solidFill>
                <a:latin typeface="微软雅黑" pitchFamily="34" charset="0"/>
                <a:ea typeface="微软雅黑" pitchFamily="34" charset="-122"/>
                <a:cs typeface="微软雅黑" pitchFamily="34" charset="-120"/>
              </a:rPr>
              <a:t>，在新中国成立时就已经确立，②排除。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5_BD.97_1#07b35a75e?pid=0c5edbfcb&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[湖南邵阳邵东一中2024高一月考]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粮食安全是“国之大者”。一年之计在于春</a:t>
            </a:r>
            <a:r>
              <a:rPr lang="en-US" altLang="zh-CN" sz="2000" b="0" i="0">
                <a:solidFill>
                  <a:srgbClr val="000000"/>
                </a:solidFill>
                <a:latin typeface="微软雅黑" pitchFamily="34" charset="0"/>
                <a:ea typeface="微软雅黑" pitchFamily="34" charset="-122"/>
                <a:cs typeface="微软雅黑" pitchFamily="34" charset="-120"/>
              </a:rPr>
              <a:t>，春耕备耕是确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保全年粮食和重要农产品稳产保供的关键</a:t>
            </a:r>
            <a:r>
              <a:rPr lang="en-US" altLang="zh-CN" sz="2000" b="0" i="0" dirty="0">
                <a:solidFill>
                  <a:srgbClr val="000000"/>
                </a:solidFill>
                <a:latin typeface="微软雅黑" pitchFamily="34" charset="0"/>
                <a:ea typeface="微软雅黑" pitchFamily="34" charset="-122"/>
                <a:cs typeface="微软雅黑" pitchFamily="34" charset="-120"/>
              </a:rPr>
              <a:t>。针对个别地方出现毁麦开工的现象</a:t>
            </a:r>
            <a:r>
              <a:rPr lang="en-US" altLang="zh-CN" sz="2000" b="0" i="0">
                <a:solidFill>
                  <a:srgbClr val="000000"/>
                </a:solidFill>
                <a:latin typeface="微软雅黑" pitchFamily="34" charset="0"/>
                <a:ea typeface="微软雅黑" pitchFamily="34" charset="-122"/>
                <a:cs typeface="微软雅黑" pitchFamily="34" charset="-120"/>
              </a:rPr>
              <a:t>，农业农村部要求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各地进一步全面排查各类毁麦行为</a:t>
            </a:r>
            <a:r>
              <a:rPr lang="en-US" altLang="zh-CN" sz="2000" b="0" i="0" dirty="0">
                <a:solidFill>
                  <a:srgbClr val="000000"/>
                </a:solidFill>
                <a:latin typeface="微软雅黑" pitchFamily="34" charset="0"/>
                <a:ea typeface="微软雅黑" pitchFamily="34" charset="-122"/>
                <a:cs typeface="微软雅黑" pitchFamily="34" charset="-120"/>
              </a:rPr>
              <a:t>，发现一起处理一起</a:t>
            </a:r>
            <a:r>
              <a:rPr lang="en-US" altLang="zh-CN" sz="2000" b="0" i="0">
                <a:solidFill>
                  <a:srgbClr val="000000"/>
                </a:solidFill>
                <a:latin typeface="微软雅黑" pitchFamily="34" charset="0"/>
                <a:ea typeface="微软雅黑" pitchFamily="34" charset="-122"/>
                <a:cs typeface="微软雅黑" pitchFamily="34" charset="-120"/>
              </a:rPr>
              <a:t>，坚决杜绝为了眼前的利益而牺牲国家粮</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食安全大局的问题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对此认识正确的是(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98_1#07b35a75e.bracket?pid=0c5edbfcb&amp;color=0,0,0&amp;vpa=31&amp;vtp=1"/>
          <p:cNvSpPr/>
          <p:nvPr/>
        </p:nvSpPr>
        <p:spPr>
          <a:xfrm>
            <a:off x="5240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97_2#07b35a75e?pid=0c5edbfcb&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①这是防御外来侵略</a:t>
            </a:r>
            <a:r>
              <a:rPr lang="en-US" altLang="zh-CN" sz="2000" b="0" i="0">
                <a:solidFill>
                  <a:srgbClr val="000000"/>
                </a:solidFill>
                <a:latin typeface="微软雅黑" pitchFamily="34" charset="0"/>
                <a:ea typeface="微软雅黑" pitchFamily="34" charset="-122"/>
                <a:cs typeface="微软雅黑" pitchFamily="34" charset="-120"/>
              </a:rPr>
              <a:t>,保卫国家安全职能的体现</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严惩毁麦行为，旨在维护国家稳定</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政府在保障粮食安全中总揽全局</a:t>
            </a:r>
            <a:r>
              <a:rPr lang="en-US" altLang="zh-CN" sz="2000" b="0" i="0">
                <a:solidFill>
                  <a:srgbClr val="000000"/>
                </a:solidFill>
                <a:latin typeface="微软雅黑" pitchFamily="34" charset="0"/>
                <a:ea typeface="微软雅黑" pitchFamily="34" charset="-122"/>
                <a:cs typeface="微软雅黑" pitchFamily="34" charset="-120"/>
              </a:rPr>
              <a:t>、协调各方</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要真正落实惠农政策，促进经济社会发展</a:t>
            </a:r>
            <a:endParaRPr lang="en-US" altLang="zh-CN" sz="2000" dirty="0"/>
          </a:p>
        </p:txBody>
      </p:sp>
      <p:sp>
        <p:nvSpPr>
          <p:cNvPr id="5" name="QC_5_BD.97_3#07b35a75e.choices?pid=0c5edbfcb&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C_5_AS.99_1#07b35a75e?vop=1&amp;pid=0c5edbfcb&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本题考查我国的国家职能。粮食安全是“国之大者”，确保粮食安全，</a:t>
            </a:r>
            <a:r>
              <a:rPr lang="en-US" altLang="zh-CN" sz="2000" b="0" i="0">
                <a:solidFill>
                  <a:srgbClr val="000000"/>
                </a:solidFill>
                <a:latin typeface="微软雅黑" pitchFamily="34" charset="0"/>
                <a:ea typeface="微软雅黑" pitchFamily="34" charset="-122"/>
                <a:cs typeface="微软雅黑" pitchFamily="34" charset="-120"/>
              </a:rPr>
              <a:t>要严惩毁麦行为；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维护国家稳定</a:t>
            </a:r>
            <a:r>
              <a:rPr lang="en-US" altLang="zh-CN" sz="2000" b="0" i="0" dirty="0">
                <a:solidFill>
                  <a:srgbClr val="000000"/>
                </a:solidFill>
                <a:latin typeface="微软雅黑" pitchFamily="34" charset="0"/>
                <a:ea typeface="微软雅黑" pitchFamily="34" charset="-122"/>
                <a:cs typeface="微软雅黑" pitchFamily="34" charset="-120"/>
              </a:rPr>
              <a:t>，要真正落实惠农政策，促进经济社会发展，②④正确</a:t>
            </a:r>
            <a:r>
              <a:rPr lang="en-US" altLang="zh-CN" sz="2000" b="0" i="0">
                <a:solidFill>
                  <a:srgbClr val="000000"/>
                </a:solidFill>
                <a:latin typeface="微软雅黑" pitchFamily="34" charset="0"/>
                <a:ea typeface="微软雅黑" pitchFamily="34" charset="-122"/>
                <a:cs typeface="微软雅黑" pitchFamily="34" charset="-120"/>
              </a:rPr>
              <a:t>。材料强调保障我国的粮食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供给</a:t>
            </a:r>
            <a:r>
              <a:rPr lang="en-US" altLang="zh-CN" sz="2000" b="0" i="0" dirty="0">
                <a:solidFill>
                  <a:srgbClr val="000000"/>
                </a:solidFill>
                <a:latin typeface="微软雅黑" pitchFamily="34" charset="0"/>
                <a:ea typeface="微软雅黑" pitchFamily="34" charset="-122"/>
                <a:cs typeface="微软雅黑" pitchFamily="34" charset="-120"/>
              </a:rPr>
              <a:t>、保障粮食安全，而不是防御外来侵略,保卫国家安全，①排除</a:t>
            </a:r>
            <a:r>
              <a:rPr lang="en-US" altLang="zh-CN" sz="2000" b="0" i="0">
                <a:solidFill>
                  <a:srgbClr val="000000"/>
                </a:solidFill>
                <a:latin typeface="微软雅黑" pitchFamily="34" charset="0"/>
                <a:ea typeface="微软雅黑" pitchFamily="34" charset="-122"/>
                <a:cs typeface="微软雅黑" pitchFamily="34" charset="-120"/>
              </a:rPr>
              <a:t>。党在保障粮食安全中总揽全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局</a:t>
            </a:r>
            <a:r>
              <a:rPr lang="en-US" altLang="zh-CN" sz="2000" b="0" i="0" dirty="0">
                <a:solidFill>
                  <a:srgbClr val="000000"/>
                </a:solidFill>
                <a:latin typeface="微软雅黑" pitchFamily="34" charset="0"/>
                <a:ea typeface="微软雅黑" pitchFamily="34" charset="-122"/>
                <a:cs typeface="微软雅黑" pitchFamily="34" charset="-120"/>
              </a:rPr>
              <a:t>、协调各方，③错误。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O_6_BD.100_1#3d9a75b64?pid=c6ddd7e0f&amp;color=0,0,0&amp;vtp=1&amp;bt=1&amp;bbb=1&amp;hb=1"/>
          <p:cNvSpPr/>
          <p:nvPr/>
        </p:nvSpPr>
        <p:spPr>
          <a:xfrm>
            <a:off x="722376" y="972000"/>
            <a:ext cx="10753344" cy="2240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仿宋" pitchFamily="34" charset="0"/>
                <a:ea typeface="仿宋" pitchFamily="34" charset="-122"/>
                <a:cs typeface="仿宋" pitchFamily="34" charset="-120"/>
              </a:rPr>
              <a:t>[江苏常州2025高一期末·改编]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阅读材料，完成下列探究。（12分）</a:t>
            </a:r>
            <a:endParaRPr lang="en-US" altLang="zh-CN" sz="2000" dirty="0"/>
          </a:p>
          <a:p>
            <a:pPr algn="ct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议题探究</a:t>
            </a:r>
            <a:r>
              <a:rPr lang="en-US" altLang="zh-CN" sz="2000" b="1" i="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铸反诈“利剑”</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斩电诈“黑手”</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泰缅边境一带连续发生网赌电诈恶性案件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威胁并伤害中国等各国公民的切身利益</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中国同</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有关国家密切合作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摧毁了一大批跨国犯罪团伙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中国政府坚决打击电信网络诈骗及其衍生犯罪</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坚决打击跨境违法犯罪活动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坚决保护中国公民的合法权益</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O_6_BD.100_2#3d9a75b64?pid=c6ddd7e0f&amp;color=0,0,0&amp;mp=1&amp;vtp=1&amp;bt=1&amp;bbb=1&amp;hb=1"/>
          <p:cNvSpPr/>
          <p:nvPr/>
        </p:nvSpPr>
        <p:spPr>
          <a:xfrm>
            <a:off x="722376" y="972000"/>
            <a:ext cx="10753344" cy="4539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结合议题背景,完成下列要求:</a:t>
            </a:r>
            <a:endParaRPr lang="en-US" altLang="zh-CN" sz="2000" dirty="0"/>
          </a:p>
          <a:p>
            <a:pPr latinLnBrk="1">
              <a:lnSpc>
                <a:spcPts val="3700"/>
              </a:lnSpc>
            </a:pP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临近边境的缅甸北部地区电诈园区已经全部清除</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外交部在记者会上</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表示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我们的任务就是斩断伸向人民群众的黑手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切除网络电诈这颗毒瘤</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a:solidFill>
                  <a:srgbClr val="000000"/>
                </a:solidFill>
                <a:latin typeface="微软雅黑" pitchFamily="34" charset="0"/>
                <a:ea typeface="楷体" pitchFamily="34" charset="-122"/>
                <a:cs typeface="微软雅黑" pitchFamily="34" charset="-120"/>
              </a:rPr>
              <a:t>年以来</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针对泰缅边境地区连续发生跨境电信诈骗恶性案件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泰国</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缅甸等国展开了前所未有的联</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合打击行动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通过各国协同配合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多个电诈窝点被彻底铲除</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大批犯罪嫌疑人落入法网</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已有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620</a:t>
            </a:r>
            <a:r>
              <a:rPr lang="en-US" altLang="zh-CN" sz="2000" b="0" i="0" dirty="0">
                <a:solidFill>
                  <a:srgbClr val="000000"/>
                </a:solidFill>
                <a:latin typeface="微软雅黑" pitchFamily="34" charset="0"/>
                <a:ea typeface="楷体" pitchFamily="34" charset="-122"/>
                <a:cs typeface="微软雅黑" pitchFamily="34" charset="-120"/>
              </a:rPr>
              <a:t>余名妙瓦底地区中国籍涉诈犯罪嫌疑人被成功遣返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从解救受困中国公民</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到三国雷霆式合</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作行动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中方与各国携手打击跨境网络赌博和电信诈骗</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保护中国公民生命安全与合法权益的决</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心坚若磐石</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，运用“人民民主专政的社会主义国家”的有关知识，分析我国坚决</a:t>
            </a:r>
            <a:r>
              <a:rPr lang="en-US" altLang="zh-CN" sz="2000" b="0" i="0">
                <a:solidFill>
                  <a:srgbClr val="000000"/>
                </a:solidFill>
                <a:latin typeface="微软雅黑" pitchFamily="34" charset="0"/>
                <a:ea typeface="微软雅黑" pitchFamily="34" charset="-122"/>
                <a:cs typeface="微软雅黑" pitchFamily="34" charset="-120"/>
              </a:rPr>
              <a:t>“切除网络电诈这</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颗毒瘤</a:t>
            </a:r>
            <a:r>
              <a:rPr lang="en-US" altLang="zh-CN" sz="2000" b="0" i="0" dirty="0">
                <a:solidFill>
                  <a:srgbClr val="000000"/>
                </a:solidFill>
                <a:latin typeface="微软雅黑" pitchFamily="34" charset="0"/>
                <a:ea typeface="微软雅黑" pitchFamily="34" charset="-122"/>
                <a:cs typeface="微软雅黑" pitchFamily="34" charset="-120"/>
              </a:rPr>
              <a:t>”的必要性。</a:t>
            </a:r>
            <a:endParaRPr lang="en-US" altLang="zh-CN" sz="2000" dirty="0"/>
          </a:p>
        </p:txBody>
      </p:sp>
    </p:spTree>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QO_6_AN.101_1#3d9a75b64?vop=1&amp;pid=c6ddd7e0f&amp;color=0,0,0&amp;vtp=1&amp;bt=1&amp;bbb=1&amp;hb=1"/>
          <p:cNvSpPr/>
          <p:nvPr/>
        </p:nvSpPr>
        <p:spPr>
          <a:xfrm>
            <a:off x="722376" y="972000"/>
            <a:ext cx="10753344" cy="5390134"/>
          </a:xfrm>
          <a:prstGeom prst="rect">
            <a:avLst/>
          </a:prstGeom>
          <a:noFill/>
          <a:ln/>
        </p:spPr>
        <p:txBody>
          <a:bodyPr wrap="none" lIns="0" tIns="0" rIns="0" bIns="0" rtlCol="0" anchor="t"/>
          <a:lstStyle/>
          <a:p>
            <a:pPr algn="l" latinLnBrk="1">
              <a:lnSpc>
                <a:spcPts val="33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①我国是人民民主专政的社会主义国家，人民民主专政的本质是人民当家作主</a:t>
            </a:r>
            <a:r>
              <a:rPr lang="en-US" altLang="zh-CN" sz="2000" b="1" i="0">
                <a:solidFill>
                  <a:srgbClr val="00B050"/>
                </a:solidFill>
                <a:latin typeface="微软雅黑" pitchFamily="34" charset="0"/>
                <a:ea typeface="微软雅黑" pitchFamily="34" charset="-122"/>
                <a:cs typeface="微软雅黑" pitchFamily="34" charset="-120"/>
              </a:rPr>
              <a:t>。我国治理</a:t>
            </a:r>
          </a:p>
          <a:p>
            <a:pPr latinLnBrk="1">
              <a:lnSpc>
                <a:spcPts val="3300"/>
              </a:lnSpc>
            </a:pPr>
            <a:r>
              <a:rPr lang="en-US" altLang="zh-CN" sz="2000" b="1" i="0">
                <a:solidFill>
                  <a:srgbClr val="00B050"/>
                </a:solidFill>
                <a:latin typeface="微软雅黑" pitchFamily="34" charset="0"/>
                <a:ea typeface="微软雅黑" pitchFamily="34" charset="-122"/>
                <a:cs typeface="微软雅黑" pitchFamily="34" charset="-120"/>
              </a:rPr>
              <a:t>跨境电信网络诈骗体现了以人民为中心的发展思想</a:t>
            </a:r>
            <a:r>
              <a:rPr lang="en-US" altLang="zh-CN" sz="2000" b="1" i="0" dirty="0">
                <a:solidFill>
                  <a:srgbClr val="00B050"/>
                </a:solidFill>
                <a:latin typeface="微软雅黑" pitchFamily="34" charset="0"/>
                <a:ea typeface="微软雅黑" pitchFamily="34" charset="-122"/>
                <a:cs typeface="微软雅黑" pitchFamily="34" charset="-120"/>
              </a:rPr>
              <a:t>，维护人民的合法利益。（3分）</a:t>
            </a:r>
            <a:r>
              <a:rPr lang="en-US" altLang="zh-CN" sz="2000" b="1" i="0">
                <a:solidFill>
                  <a:srgbClr val="00B050"/>
                </a:solidFill>
                <a:latin typeface="微软雅黑" pitchFamily="34" charset="0"/>
                <a:ea typeface="微软雅黑" pitchFamily="34" charset="-122"/>
                <a:cs typeface="微软雅黑" pitchFamily="34" charset="-120"/>
              </a:rPr>
              <a:t>②我国全过</a:t>
            </a:r>
          </a:p>
          <a:p>
            <a:pPr latinLnBrk="1">
              <a:lnSpc>
                <a:spcPts val="3300"/>
              </a:lnSpc>
            </a:pPr>
            <a:r>
              <a:rPr lang="en-US" altLang="zh-CN" sz="2000" b="1" i="0">
                <a:solidFill>
                  <a:srgbClr val="00B050"/>
                </a:solidFill>
                <a:latin typeface="微软雅黑" pitchFamily="34" charset="0"/>
                <a:ea typeface="微软雅黑" pitchFamily="34" charset="-122"/>
                <a:cs typeface="微软雅黑" pitchFamily="34" charset="-120"/>
              </a:rPr>
              <a:t>程人民民主是最真实的民主</a:t>
            </a:r>
            <a:r>
              <a:rPr lang="en-US" altLang="zh-CN" sz="2000" b="1" i="0" dirty="0">
                <a:solidFill>
                  <a:srgbClr val="00B050"/>
                </a:solidFill>
                <a:latin typeface="微软雅黑" pitchFamily="34" charset="0"/>
                <a:ea typeface="微软雅黑" pitchFamily="34" charset="-122"/>
                <a:cs typeface="微软雅黑" pitchFamily="34" charset="-120"/>
              </a:rPr>
              <a:t>，国家治理打击跨境电信网络诈骗，体现了国家尊重和保障人权</a:t>
            </a:r>
            <a:r>
              <a:rPr lang="en-US" altLang="zh-CN" sz="2000" b="1" i="0">
                <a:solidFill>
                  <a:srgbClr val="00B050"/>
                </a:solidFill>
                <a:latin typeface="微软雅黑" pitchFamily="34" charset="0"/>
                <a:ea typeface="微软雅黑" pitchFamily="34" charset="-122"/>
                <a:cs typeface="微软雅黑" pitchFamily="34" charset="-120"/>
              </a:rPr>
              <a:t>，切</a:t>
            </a:r>
          </a:p>
          <a:p>
            <a:pPr latinLnBrk="1">
              <a:lnSpc>
                <a:spcPts val="3300"/>
              </a:lnSpc>
            </a:pPr>
            <a:r>
              <a:rPr lang="en-US" altLang="zh-CN" sz="2000" b="1" i="0">
                <a:solidFill>
                  <a:srgbClr val="00B050"/>
                </a:solidFill>
                <a:latin typeface="微软雅黑" pitchFamily="34" charset="0"/>
                <a:ea typeface="微软雅黑" pitchFamily="34" charset="-122"/>
                <a:cs typeface="微软雅黑" pitchFamily="34" charset="-120"/>
              </a:rPr>
              <a:t>实维护人民的合法权益</a:t>
            </a:r>
            <a:r>
              <a:rPr lang="en-US" altLang="zh-CN" sz="2000" b="1" i="0" dirty="0">
                <a:solidFill>
                  <a:srgbClr val="00B050"/>
                </a:solidFill>
                <a:latin typeface="微软雅黑" pitchFamily="34" charset="0"/>
                <a:ea typeface="微软雅黑" pitchFamily="34" charset="-122"/>
                <a:cs typeface="微软雅黑" pitchFamily="34" charset="-120"/>
              </a:rPr>
              <a:t>，同时体现对极少数敌对分子实行专政，</a:t>
            </a:r>
            <a:r>
              <a:rPr lang="en-US" altLang="zh-CN" sz="2000" b="1" i="0">
                <a:solidFill>
                  <a:srgbClr val="00B050"/>
                </a:solidFill>
                <a:latin typeface="微软雅黑" pitchFamily="34" charset="0"/>
                <a:ea typeface="微软雅黑" pitchFamily="34" charset="-122"/>
                <a:cs typeface="微软雅黑" pitchFamily="34" charset="-120"/>
              </a:rPr>
              <a:t>保障人民民主权利的实现。</a:t>
            </a:r>
          </a:p>
          <a:p>
            <a:pPr latinLnBrk="1">
              <a:lnSpc>
                <a:spcPts val="33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3分）③国家职能是维护社会主义现代化建设的可靠保障</a:t>
            </a:r>
            <a:r>
              <a:rPr lang="en-US" altLang="zh-CN" sz="2000" b="1" i="0">
                <a:solidFill>
                  <a:srgbClr val="00B050"/>
                </a:solidFill>
                <a:latin typeface="微软雅黑" pitchFamily="34" charset="0"/>
                <a:ea typeface="微软雅黑" pitchFamily="34" charset="-122"/>
                <a:cs typeface="微软雅黑" pitchFamily="34" charset="-120"/>
              </a:rPr>
              <a:t>。国家负有维护国家稳定的职能</a:t>
            </a:r>
          </a:p>
          <a:p>
            <a:pPr latinLnBrk="1">
              <a:lnSpc>
                <a:spcPts val="33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答“人民民主专政的国家政权担负着对极少数敌对分子实行专政</a:t>
            </a:r>
            <a:r>
              <a:rPr lang="en-US" altLang="zh-CN" sz="2000" b="1" i="0">
                <a:solidFill>
                  <a:srgbClr val="00B050"/>
                </a:solidFill>
                <a:latin typeface="微软雅黑" pitchFamily="34" charset="0"/>
                <a:ea typeface="微软雅黑" pitchFamily="34" charset="-122"/>
                <a:cs typeface="微软雅黑" pitchFamily="34" charset="-120"/>
              </a:rPr>
              <a:t>，维护国内正常社会秩序的历</a:t>
            </a:r>
          </a:p>
          <a:p>
            <a:pPr latinLnBrk="1">
              <a:lnSpc>
                <a:spcPts val="3300"/>
              </a:lnSpc>
            </a:pPr>
            <a:r>
              <a:rPr lang="en-US" altLang="zh-CN" sz="2000" b="1" i="0">
                <a:solidFill>
                  <a:srgbClr val="00B050"/>
                </a:solidFill>
                <a:latin typeface="微软雅黑" pitchFamily="34" charset="0"/>
                <a:ea typeface="微软雅黑" pitchFamily="34" charset="-122"/>
                <a:cs typeface="微软雅黑" pitchFamily="34" charset="-120"/>
              </a:rPr>
              <a:t>史任务</a:t>
            </a:r>
            <a:r>
              <a:rPr lang="en-US" altLang="zh-CN" sz="2000" b="1" i="0" dirty="0">
                <a:solidFill>
                  <a:srgbClr val="00B050"/>
                </a:solidFill>
                <a:latin typeface="微软雅黑" pitchFamily="34" charset="0"/>
                <a:ea typeface="微软雅黑" pitchFamily="34" charset="-122"/>
                <a:cs typeface="微软雅黑" pitchFamily="34" charset="-120"/>
              </a:rPr>
              <a:t>”也可给分）。国家治理跨境电信网络诈骗，依法惩治跨境电信网络诈骗犯罪活动</a:t>
            </a:r>
            <a:r>
              <a:rPr lang="en-US" altLang="zh-CN" sz="2000" b="1" i="0">
                <a:solidFill>
                  <a:srgbClr val="00B050"/>
                </a:solidFill>
                <a:latin typeface="微软雅黑" pitchFamily="34" charset="0"/>
                <a:ea typeface="微软雅黑" pitchFamily="34" charset="-122"/>
                <a:cs typeface="微软雅黑" pitchFamily="34" charset="-120"/>
              </a:rPr>
              <a:t>，打击</a:t>
            </a:r>
          </a:p>
          <a:p>
            <a:pPr latinLnBrk="1">
              <a:lnSpc>
                <a:spcPts val="3300"/>
              </a:lnSpc>
            </a:pPr>
            <a:r>
              <a:rPr lang="en-US" altLang="zh-CN" sz="2000" b="1" i="0">
                <a:solidFill>
                  <a:srgbClr val="00B050"/>
                </a:solidFill>
                <a:latin typeface="微软雅黑" pitchFamily="34" charset="0"/>
                <a:ea typeface="微软雅黑" pitchFamily="34" charset="-122"/>
                <a:cs typeface="微软雅黑" pitchFamily="34" charset="-120"/>
              </a:rPr>
              <a:t>危害人民群众生命财产安全的各种犯罪活动</a:t>
            </a:r>
            <a:r>
              <a:rPr lang="en-US" altLang="zh-CN" sz="2000" b="1" i="0" dirty="0">
                <a:solidFill>
                  <a:srgbClr val="00B050"/>
                </a:solidFill>
                <a:latin typeface="微软雅黑" pitchFamily="34" charset="0"/>
                <a:ea typeface="微软雅黑" pitchFamily="34" charset="-122"/>
                <a:cs typeface="微软雅黑" pitchFamily="34" charset="-120"/>
              </a:rPr>
              <a:t>，可以有效维护公民合法权益</a:t>
            </a:r>
            <a:r>
              <a:rPr lang="en-US" altLang="zh-CN" sz="2000" b="1" i="0">
                <a:solidFill>
                  <a:srgbClr val="00B050"/>
                </a:solidFill>
                <a:latin typeface="微软雅黑" pitchFamily="34" charset="0"/>
                <a:ea typeface="微软雅黑" pitchFamily="34" charset="-122"/>
                <a:cs typeface="微软雅黑" pitchFamily="34" charset="-120"/>
              </a:rPr>
              <a:t>、国家安全和正常社会</a:t>
            </a:r>
          </a:p>
          <a:p>
            <a:pPr latinLnBrk="1">
              <a:lnSpc>
                <a:spcPts val="3300"/>
              </a:lnSpc>
            </a:pPr>
            <a:r>
              <a:rPr lang="en-US" altLang="zh-CN" sz="2000" b="1" i="0">
                <a:solidFill>
                  <a:srgbClr val="00B050"/>
                </a:solidFill>
                <a:latin typeface="微软雅黑" pitchFamily="34" charset="0"/>
                <a:ea typeface="微软雅黑" pitchFamily="34" charset="-122"/>
                <a:cs typeface="微软雅黑" pitchFamily="34" charset="-120"/>
              </a:rPr>
              <a:t>公共秩序</a:t>
            </a:r>
            <a:r>
              <a:rPr lang="en-US" altLang="zh-CN" sz="2000" b="1" i="0" dirty="0">
                <a:solidFill>
                  <a:srgbClr val="00B050"/>
                </a:solidFill>
                <a:latin typeface="微软雅黑" pitchFamily="34" charset="0"/>
                <a:ea typeface="微软雅黑" pitchFamily="34" charset="-122"/>
                <a:cs typeface="微软雅黑" pitchFamily="34" charset="-120"/>
              </a:rPr>
              <a:t>。（3分）④国家负有防御外来侵略，保卫国家安全的职能（答</a:t>
            </a:r>
            <a:r>
              <a:rPr lang="en-US" altLang="zh-CN" sz="2000" b="1" i="0">
                <a:solidFill>
                  <a:srgbClr val="00B050"/>
                </a:solidFill>
                <a:latin typeface="微软雅黑" pitchFamily="34" charset="0"/>
                <a:ea typeface="微软雅黑" pitchFamily="34" charset="-122"/>
                <a:cs typeface="微软雅黑" pitchFamily="34" charset="-120"/>
              </a:rPr>
              <a:t>“人民民主专政的国家</a:t>
            </a:r>
          </a:p>
          <a:p>
            <a:pPr latinLnBrk="1">
              <a:lnSpc>
                <a:spcPts val="3300"/>
              </a:lnSpc>
            </a:pPr>
            <a:r>
              <a:rPr lang="en-US" altLang="zh-CN" sz="2000" b="1" i="0">
                <a:solidFill>
                  <a:srgbClr val="00B050"/>
                </a:solidFill>
                <a:latin typeface="微软雅黑" pitchFamily="34" charset="0"/>
                <a:ea typeface="微软雅黑" pitchFamily="34" charset="-122"/>
                <a:cs typeface="微软雅黑" pitchFamily="34" charset="-120"/>
              </a:rPr>
              <a:t>政权担负着对极少数敌对分子实行专政</a:t>
            </a:r>
            <a:r>
              <a:rPr lang="en-US" altLang="zh-CN" sz="2000" b="1" i="0" dirty="0">
                <a:solidFill>
                  <a:srgbClr val="00B050"/>
                </a:solidFill>
                <a:latin typeface="微软雅黑" pitchFamily="34" charset="0"/>
                <a:ea typeface="微软雅黑" pitchFamily="34" charset="-122"/>
                <a:cs typeface="微软雅黑" pitchFamily="34" charset="-120"/>
              </a:rPr>
              <a:t>，抵御国外敌对势力侵略和颠覆活动的历史任务</a:t>
            </a:r>
            <a:r>
              <a:rPr lang="en-US" altLang="zh-CN" sz="2000" b="1" i="0">
                <a:solidFill>
                  <a:srgbClr val="00B050"/>
                </a:solidFill>
                <a:latin typeface="微软雅黑" pitchFamily="34" charset="0"/>
                <a:ea typeface="微软雅黑" pitchFamily="34" charset="-122"/>
                <a:cs typeface="微软雅黑" pitchFamily="34" charset="-120"/>
              </a:rPr>
              <a:t>”也可给</a:t>
            </a:r>
          </a:p>
          <a:p>
            <a:pPr latinLnBrk="1">
              <a:lnSpc>
                <a:spcPts val="3300"/>
              </a:lnSpc>
            </a:pPr>
            <a:r>
              <a:rPr lang="en-US" altLang="zh-CN" sz="2000" b="1" i="0">
                <a:solidFill>
                  <a:srgbClr val="00B050"/>
                </a:solidFill>
                <a:latin typeface="微软雅黑" pitchFamily="34" charset="0"/>
                <a:ea typeface="微软雅黑" pitchFamily="34" charset="-122"/>
                <a:cs typeface="微软雅黑" pitchFamily="34" charset="-120"/>
              </a:rPr>
              <a:t>分</a:t>
            </a:r>
            <a:r>
              <a:rPr lang="en-US" altLang="zh-CN" sz="2000" b="1" i="0" dirty="0">
                <a:solidFill>
                  <a:srgbClr val="00B050"/>
                </a:solidFill>
                <a:latin typeface="微软雅黑" pitchFamily="34" charset="0"/>
                <a:ea typeface="微软雅黑" pitchFamily="34" charset="-122"/>
                <a:cs typeface="微软雅黑" pitchFamily="34" charset="-120"/>
              </a:rPr>
              <a:t>）。中泰缅三国执法部门持续深化合作机制，通过切断犯罪通道、铲除窝点等举措</a:t>
            </a:r>
            <a:r>
              <a:rPr lang="en-US" altLang="zh-CN" sz="2000" b="1" i="0">
                <a:solidFill>
                  <a:srgbClr val="00B050"/>
                </a:solidFill>
                <a:latin typeface="微软雅黑" pitchFamily="34" charset="0"/>
                <a:ea typeface="微软雅黑" pitchFamily="34" charset="-122"/>
                <a:cs typeface="微软雅黑" pitchFamily="34" charset="-120"/>
              </a:rPr>
              <a:t>，坚定维护</a:t>
            </a:r>
          </a:p>
          <a:p>
            <a:pPr latinLnBrk="1">
              <a:lnSpc>
                <a:spcPts val="3300"/>
              </a:lnSpc>
            </a:pPr>
            <a:r>
              <a:rPr lang="en-US" altLang="zh-CN" sz="2000" b="1" i="0">
                <a:solidFill>
                  <a:srgbClr val="00B050"/>
                </a:solidFill>
                <a:latin typeface="微软雅黑" pitchFamily="34" charset="0"/>
                <a:ea typeface="微软雅黑" pitchFamily="34" charset="-122"/>
                <a:cs typeface="微软雅黑" pitchFamily="34" charset="-120"/>
              </a:rPr>
              <a:t>国家的各项安全和发展利益</a:t>
            </a:r>
            <a:r>
              <a:rPr lang="en-US" altLang="zh-CN" sz="2000" b="1" i="0" dirty="0">
                <a:solidFill>
                  <a:srgbClr val="00B050"/>
                </a:solidFill>
                <a:latin typeface="微软雅黑" pitchFamily="34" charset="0"/>
                <a:ea typeface="微软雅黑" pitchFamily="34" charset="-122"/>
                <a:cs typeface="微软雅黑" pitchFamily="34" charset="-120"/>
              </a:rPr>
              <a:t>，坚定维护国家尊严</a:t>
            </a:r>
            <a:r>
              <a:rPr lang="en-US" altLang="zh-CN" sz="2000" b="1" i="0">
                <a:solidFill>
                  <a:srgbClr val="00B050"/>
                </a:solidFill>
                <a:latin typeface="微软雅黑" pitchFamily="34" charset="0"/>
                <a:ea typeface="微软雅黑" pitchFamily="34" charset="-122"/>
                <a:cs typeface="微软雅黑" pitchFamily="34" charset="-120"/>
              </a:rPr>
              <a:t>，构建和维护有利于我国社会主义现代化建设的</a:t>
            </a:r>
          </a:p>
          <a:p>
            <a:pPr latinLnBrk="1">
              <a:lnSpc>
                <a:spcPts val="3100"/>
              </a:lnSpc>
            </a:pPr>
            <a:r>
              <a:rPr lang="en-US" altLang="zh-CN" sz="2000" b="1" i="0">
                <a:solidFill>
                  <a:srgbClr val="00B050"/>
                </a:solidFill>
                <a:latin typeface="微软雅黑" pitchFamily="34" charset="0"/>
                <a:ea typeface="微软雅黑" pitchFamily="34" charset="-122"/>
                <a:cs typeface="微软雅黑" pitchFamily="34" charset="-120"/>
              </a:rPr>
              <a:t>国际环境</a:t>
            </a:r>
            <a:r>
              <a:rPr lang="en-US" altLang="zh-CN" sz="2000" b="1" i="0" dirty="0">
                <a:solidFill>
                  <a:srgbClr val="00B050"/>
                </a:solidFill>
                <a:latin typeface="微软雅黑" pitchFamily="34" charset="0"/>
                <a:ea typeface="微软雅黑" pitchFamily="34" charset="-122"/>
                <a:cs typeface="微软雅黑" pitchFamily="34" charset="-120"/>
              </a:rPr>
              <a:t>。（3分）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fade">
                                      <p:cBhvr>
                                        <p:cTn id="40" dur="500"/>
                                        <p:tgtEl>
                                          <p:spTgt spid="2">
                                            <p:txEl>
                                              <p:pRg st="10" end="1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
                                            <p:txEl>
                                              <p:pRg st="11" end="11"/>
                                            </p:txEl>
                                          </p:spTgt>
                                        </p:tgtEl>
                                        <p:attrNameLst>
                                          <p:attrName>style.visibility</p:attrName>
                                        </p:attrNameLst>
                                      </p:cBhvr>
                                      <p:to>
                                        <p:strVal val="visible"/>
                                      </p:to>
                                    </p:set>
                                    <p:animEffect transition="in" filter="fade">
                                      <p:cBhvr>
                                        <p:cTn id="43" dur="500"/>
                                        <p:tgtEl>
                                          <p:spTgt spid="2">
                                            <p:txEl>
                                              <p:pRg st="11" end="11"/>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
                                            <p:txEl>
                                              <p:pRg st="12" end="12"/>
                                            </p:txEl>
                                          </p:spTgt>
                                        </p:tgtEl>
                                        <p:attrNameLst>
                                          <p:attrName>style.visibility</p:attrName>
                                        </p:attrNameLst>
                                      </p:cBhvr>
                                      <p:to>
                                        <p:strVal val="visible"/>
                                      </p:to>
                                    </p:set>
                                    <p:animEffect transition="in" filter="fade">
                                      <p:cBhvr>
                                        <p:cTn id="46"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O_6_AS.102_1#3d9a75b64?vop=1&amp;pid=c6ddd7e0f&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本题考查人民民主专政的社会主义国家、政治认同和科学精神素养</a:t>
            </a:r>
            <a:r>
              <a:rPr lang="en-US" altLang="zh-CN" sz="2000" b="0" i="0">
                <a:solidFill>
                  <a:srgbClr val="000000"/>
                </a:solidFill>
                <a:latin typeface="微软雅黑" pitchFamily="34" charset="0"/>
                <a:ea typeface="微软雅黑" pitchFamily="34" charset="-122"/>
                <a:cs typeface="微软雅黑" pitchFamily="34" charset="-120"/>
              </a:rPr>
              <a:t>。本议题探究通过政府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坚决打击电信网络诈骗犯罪的背景</a:t>
            </a:r>
            <a:r>
              <a:rPr lang="en-US" altLang="zh-CN" sz="2000" b="0" i="0" dirty="0">
                <a:solidFill>
                  <a:srgbClr val="000000"/>
                </a:solidFill>
                <a:latin typeface="微软雅黑" pitchFamily="34" charset="0"/>
                <a:ea typeface="微软雅黑" pitchFamily="34" charset="-122"/>
                <a:cs typeface="微软雅黑" pitchFamily="34" charset="-120"/>
              </a:rPr>
              <a:t>，结合清除缅北电诈园区的题目，增强对我国坚决</a:t>
            </a:r>
            <a:r>
              <a:rPr lang="en-US" altLang="zh-CN" sz="2000" b="0" i="0">
                <a:solidFill>
                  <a:srgbClr val="000000"/>
                </a:solidFill>
                <a:latin typeface="微软雅黑" pitchFamily="34" charset="0"/>
                <a:ea typeface="微软雅黑" pitchFamily="34" charset="-122"/>
                <a:cs typeface="微软雅黑" pitchFamily="34" charset="-120"/>
              </a:rPr>
              <a:t>“切除网络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电诈这颗毒瘤</a:t>
            </a:r>
            <a:r>
              <a:rPr lang="en-US" altLang="zh-CN" sz="2000" b="0" i="0" dirty="0">
                <a:solidFill>
                  <a:srgbClr val="000000"/>
                </a:solidFill>
                <a:latin typeface="微软雅黑" pitchFamily="34" charset="0"/>
                <a:ea typeface="微软雅黑" pitchFamily="34" charset="-122"/>
                <a:cs typeface="微软雅黑" pitchFamily="34" charset="-120"/>
              </a:rPr>
              <a:t>”的政治认同。关键信息①：“我们的任务就是斩断伸向人民群众的黑手</a:t>
            </a:r>
            <a:r>
              <a:rPr lang="en-US" altLang="zh-CN" sz="2000" b="0" i="0">
                <a:solidFill>
                  <a:srgbClr val="000000"/>
                </a:solidFill>
                <a:latin typeface="微软雅黑" pitchFamily="34" charset="0"/>
                <a:ea typeface="微软雅黑" pitchFamily="34" charset="-122"/>
                <a:cs typeface="微软雅黑" pitchFamily="34" charset="-120"/>
              </a:rPr>
              <a:t>，切除网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络电诈这颗毒瘤</a:t>
            </a:r>
            <a:r>
              <a:rPr lang="en-US" altLang="zh-CN" sz="2000" b="0" i="0" dirty="0">
                <a:solidFill>
                  <a:srgbClr val="000000"/>
                </a:solidFill>
                <a:latin typeface="微软雅黑" pitchFamily="34" charset="0"/>
                <a:ea typeface="微软雅黑" pitchFamily="34" charset="-122"/>
                <a:cs typeface="微软雅黑" pitchFamily="34" charset="-120"/>
              </a:rPr>
              <a:t>。”→我国的国家性质。关键信息②：2025年以来</a:t>
            </a:r>
            <a:r>
              <a:rPr lang="en-US" altLang="zh-CN" sz="2000" b="0" i="0">
                <a:solidFill>
                  <a:srgbClr val="000000"/>
                </a:solidFill>
                <a:latin typeface="微软雅黑" pitchFamily="34" charset="0"/>
                <a:ea typeface="微软雅黑" pitchFamily="34" charset="-122"/>
                <a:cs typeface="微软雅黑" pitchFamily="34" charset="-120"/>
              </a:rPr>
              <a:t>，针对泰缅边境地区连续发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生跨境电信诈骗恶性案件</a:t>
            </a:r>
            <a:r>
              <a:rPr lang="en-US" altLang="zh-CN" sz="2000" b="0" i="0" dirty="0">
                <a:solidFill>
                  <a:srgbClr val="000000"/>
                </a:solidFill>
                <a:latin typeface="微软雅黑" pitchFamily="34" charset="0"/>
                <a:ea typeface="微软雅黑" pitchFamily="34" charset="-122"/>
                <a:cs typeface="微软雅黑" pitchFamily="34" charset="-120"/>
              </a:rPr>
              <a:t>，中国、泰国、缅甸等国展开了前所未有的联合打击行动→</a:t>
            </a:r>
            <a:r>
              <a:rPr lang="en-US" altLang="zh-CN" sz="2000" b="0" i="0">
                <a:solidFill>
                  <a:srgbClr val="000000"/>
                </a:solidFill>
                <a:latin typeface="微软雅黑" pitchFamily="34" charset="0"/>
                <a:ea typeface="微软雅黑" pitchFamily="34" charset="-122"/>
                <a:cs typeface="微软雅黑" pitchFamily="34" charset="-120"/>
              </a:rPr>
              <a:t>专政的内容、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国家对内职能</a:t>
            </a:r>
            <a:r>
              <a:rPr lang="en-US" altLang="zh-CN" sz="2000" b="0" i="0" dirty="0">
                <a:solidFill>
                  <a:srgbClr val="000000"/>
                </a:solidFill>
                <a:latin typeface="微软雅黑" pitchFamily="34" charset="0"/>
                <a:ea typeface="微软雅黑" pitchFamily="34" charset="-122"/>
                <a:cs typeface="微软雅黑" pitchFamily="34" charset="-120"/>
              </a:rPr>
              <a:t>。关键信息③：通过各国协同配合，多个电诈窝点被彻底铲除</a:t>
            </a:r>
            <a:r>
              <a:rPr lang="en-US" altLang="zh-CN" sz="2000" b="0" i="0">
                <a:solidFill>
                  <a:srgbClr val="000000"/>
                </a:solidFill>
                <a:latin typeface="微软雅黑" pitchFamily="34" charset="0"/>
                <a:ea typeface="微软雅黑" pitchFamily="34" charset="-122"/>
                <a:cs typeface="微软雅黑" pitchFamily="34" charset="-120"/>
              </a:rPr>
              <a:t>，大批犯罪嫌疑人落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入法网</a:t>
            </a:r>
            <a:r>
              <a:rPr lang="en-US" altLang="zh-CN" sz="2000" b="0" i="0" dirty="0">
                <a:solidFill>
                  <a:srgbClr val="000000"/>
                </a:solidFill>
                <a:latin typeface="微软雅黑" pitchFamily="34" charset="0"/>
                <a:ea typeface="微软雅黑" pitchFamily="34" charset="-122"/>
                <a:cs typeface="微软雅黑" pitchFamily="34" charset="-120"/>
              </a:rPr>
              <a:t>，已有620余名妙瓦底地区中国籍涉诈犯罪嫌疑人被成功遣返→国家的对外职能</a:t>
            </a:r>
            <a:r>
              <a:rPr lang="en-US" altLang="zh-CN" sz="2000" b="0" i="0">
                <a:solidFill>
                  <a:srgbClr val="000000"/>
                </a:solidFill>
                <a:latin typeface="微软雅黑" pitchFamily="34" charset="0"/>
                <a:ea typeface="微软雅黑" pitchFamily="34" charset="-122"/>
                <a:cs typeface="微软雅黑" pitchFamily="34" charset="-120"/>
              </a:rPr>
              <a:t>。关键信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息</a:t>
            </a:r>
            <a:r>
              <a:rPr lang="en-US" altLang="zh-CN" sz="2000" b="0" i="0" dirty="0">
                <a:solidFill>
                  <a:srgbClr val="000000"/>
                </a:solidFill>
                <a:latin typeface="微软雅黑" pitchFamily="34" charset="0"/>
                <a:ea typeface="微软雅黑" pitchFamily="34" charset="-122"/>
                <a:cs typeface="微软雅黑" pitchFamily="34" charset="-120"/>
              </a:rPr>
              <a:t>④：从解救受困中国公民，到三国雷霆式合作行动</a:t>
            </a:r>
            <a:r>
              <a:rPr lang="en-US" altLang="zh-CN" sz="2000" b="0" i="0">
                <a:solidFill>
                  <a:srgbClr val="000000"/>
                </a:solidFill>
                <a:latin typeface="微软雅黑" pitchFamily="34" charset="0"/>
                <a:ea typeface="微软雅黑" pitchFamily="34" charset="-122"/>
                <a:cs typeface="微软雅黑" pitchFamily="34" charset="-120"/>
              </a:rPr>
              <a:t>，中方与各国携手打击跨境网络赌博和电信</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诈骗</a:t>
            </a:r>
            <a:r>
              <a:rPr lang="en-US" altLang="zh-CN" sz="2000" b="0" i="0" dirty="0">
                <a:solidFill>
                  <a:srgbClr val="000000"/>
                </a:solidFill>
                <a:latin typeface="微软雅黑" pitchFamily="34" charset="0"/>
                <a:ea typeface="微软雅黑" pitchFamily="34" charset="-122"/>
                <a:cs typeface="微软雅黑" pitchFamily="34" charset="-120"/>
              </a:rPr>
              <a:t>、保护中国公民生命安全与合法权益的决心坚若磐石→最真实的民主。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6_AS.9_1#f874cbcf1?vop=1&amp;pid=4933b8b92&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本题考查全过程人民民主的特点。万源市通过发放“干群连心卡</a:t>
            </a:r>
            <a:r>
              <a:rPr lang="en-US" altLang="zh-CN" sz="2000" b="0" i="0">
                <a:solidFill>
                  <a:srgbClr val="000000"/>
                </a:solidFill>
                <a:latin typeface="微软雅黑" pitchFamily="34" charset="0"/>
                <a:ea typeface="微软雅黑" pitchFamily="34" charset="-122"/>
                <a:cs typeface="微软雅黑" pitchFamily="34" charset="-120"/>
              </a:rPr>
              <a:t>”、建立民生诉求征集微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信群等举措</a:t>
            </a:r>
            <a:r>
              <a:rPr lang="en-US" altLang="zh-CN" sz="2000" b="0" i="0" dirty="0">
                <a:solidFill>
                  <a:srgbClr val="000000"/>
                </a:solidFill>
                <a:latin typeface="微软雅黑" pitchFamily="34" charset="0"/>
                <a:ea typeface="微软雅黑" pitchFamily="34" charset="-122"/>
                <a:cs typeface="微软雅黑" pitchFamily="34" charset="-120"/>
              </a:rPr>
              <a:t>，听取人民群众的意见建议，着力解决民生问题，该做法畅通便民服务微循环</a:t>
            </a:r>
            <a:r>
              <a:rPr lang="en-US" altLang="zh-CN" sz="2000" b="0" i="0">
                <a:solidFill>
                  <a:srgbClr val="000000"/>
                </a:solidFill>
                <a:latin typeface="微软雅黑" pitchFamily="34" charset="0"/>
                <a:ea typeface="微软雅黑" pitchFamily="34" charset="-122"/>
                <a:cs typeface="微软雅黑" pitchFamily="34" charset="-120"/>
              </a:rPr>
              <a:t>，彰显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全过程人民民主活力</a:t>
            </a:r>
            <a:r>
              <a:rPr lang="en-US" altLang="zh-CN" sz="2000" b="0" i="0" dirty="0">
                <a:solidFill>
                  <a:srgbClr val="000000"/>
                </a:solidFill>
                <a:latin typeface="微软雅黑" pitchFamily="34" charset="0"/>
                <a:ea typeface="微软雅黑" pitchFamily="34" charset="-122"/>
                <a:cs typeface="微软雅黑" pitchFamily="34" charset="-120"/>
              </a:rPr>
              <a:t>，拓宽了民主渠道，使人民民主更加真实、更加管用，②③入选</a:t>
            </a:r>
            <a:r>
              <a:rPr lang="en-US" altLang="zh-CN" sz="2000" b="0" i="0">
                <a:solidFill>
                  <a:srgbClr val="000000"/>
                </a:solidFill>
                <a:latin typeface="微软雅黑" pitchFamily="34" charset="0"/>
                <a:ea typeface="微软雅黑" pitchFamily="34" charset="-122"/>
                <a:cs typeface="微软雅黑" pitchFamily="34" charset="-120"/>
              </a:rPr>
              <a:t>；材料主要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体现的是人民民主</a:t>
            </a:r>
            <a:r>
              <a:rPr lang="en-US" altLang="zh-CN" sz="2000" b="0" i="0" dirty="0">
                <a:solidFill>
                  <a:srgbClr val="000000"/>
                </a:solidFill>
                <a:latin typeface="微软雅黑" pitchFamily="34" charset="0"/>
                <a:ea typeface="微软雅黑" pitchFamily="34" charset="-122"/>
                <a:cs typeface="微软雅黑" pitchFamily="34" charset="-120"/>
              </a:rPr>
              <a:t>，没有体现专政，①排除；“民声直达”平台是一种民主实现形式</a:t>
            </a:r>
            <a:r>
              <a:rPr lang="en-US" altLang="zh-CN" sz="2000" b="0" i="0">
                <a:solidFill>
                  <a:srgbClr val="000000"/>
                </a:solidFill>
                <a:latin typeface="微软雅黑" pitchFamily="34" charset="0"/>
                <a:ea typeface="微软雅黑" pitchFamily="34" charset="-122"/>
                <a:cs typeface="微软雅黑" pitchFamily="34" charset="-120"/>
              </a:rPr>
              <a:t>，但不能说</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是最管用</a:t>
            </a:r>
            <a:r>
              <a:rPr lang="en-US" altLang="zh-CN" sz="2000" b="0" i="0" dirty="0">
                <a:solidFill>
                  <a:srgbClr val="000000"/>
                </a:solidFill>
                <a:latin typeface="微软雅黑" pitchFamily="34" charset="0"/>
                <a:ea typeface="微软雅黑" pitchFamily="34" charset="-122"/>
                <a:cs typeface="微软雅黑" pitchFamily="34" charset="-120"/>
              </a:rPr>
              <a:t>、最真实、最广泛的民主实现形式，④排除。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TotalTime>
  <Words>4294</Words>
  <Application>Microsoft Office PowerPoint</Application>
  <PresentationFormat>宽屏</PresentationFormat>
  <Paragraphs>679</Paragraphs>
  <Slides>87</Slides>
  <Notes>84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87</vt:i4>
      </vt:variant>
    </vt:vector>
  </HeadingPairs>
  <TitlesOfParts>
    <vt:vector size="95" baseType="lpstr">
      <vt:lpstr>等线 (正文)</vt:lpstr>
      <vt:lpstr>仿宋</vt:lpstr>
      <vt:lpstr>汉仪舒圆黑简体</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2025-09-19T06:58:13Z</dcterms:created>
  <dcterms:modified xsi:type="dcterms:W3CDTF">2025-09-19T07:19:25Z</dcterms:modified>
  <cp:category/>
  <cp:contentStatus/>
</cp:coreProperties>
</file>