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93"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1" r:id="rId37"/>
    <p:sldId id="292" r:id="rId3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4208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4975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86608234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考点1 法治中国建设</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408c58be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考点2 全面推进依法治国的基本要求</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3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O_5_BD.10_1#5459bbcd0?pid=866082342&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[北京2025·17]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（8分）</a:t>
            </a:r>
            <a:endParaRPr lang="en-US" altLang="zh-CN" sz="2000" dirty="0"/>
          </a:p>
          <a:p>
            <a:pPr latinLnBrk="1">
              <a:lnSpc>
                <a:spcPts val="3700"/>
              </a:lnSpc>
            </a:pPr>
            <a:r>
              <a:rPr lang="en-US" altLang="zh-CN" sz="2000" b="0" i="0" spc="-50">
                <a:solidFill>
                  <a:srgbClr val="000000"/>
                </a:solidFill>
                <a:latin typeface="微软雅黑" pitchFamily="34" charset="0"/>
                <a:ea typeface="楷体" pitchFamily="34" charset="-122"/>
                <a:cs typeface="微软雅黑" pitchFamily="34" charset="-120"/>
              </a:rPr>
              <a:t>为了</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解决好人民最关心最直接最现实的利益问题</a:t>
            </a: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北京市不断完善以市民服务热线为主渠道的</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群众诉求与回应机制</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生动展现了超大城市治理现代化的进程</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打造了</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中国之治</a:t>
            </a:r>
            <a:r>
              <a:rPr lang="en-US" altLang="zh-CN" sz="2000" b="0" i="0" spc="-50" dirty="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的首都样板</a:t>
            </a:r>
            <a:r>
              <a:rPr lang="en-US" altLang="zh-CN" sz="2000" b="0" i="0" spc="-50" dirty="0">
                <a:solidFill>
                  <a:srgbClr val="000000"/>
                </a:solidFill>
                <a:latin typeface="微软雅黑" pitchFamily="34" charset="0"/>
                <a:ea typeface="微软雅黑" pitchFamily="34" charset="-122"/>
                <a:cs typeface="微软雅黑" pitchFamily="34" charset="-120"/>
              </a:rPr>
              <a:t>。</a:t>
            </a:r>
            <a:endParaRPr lang="en-US" altLang="zh-CN" sz="2000" spc="-50" dirty="0"/>
          </a:p>
        </p:txBody>
      </p:sp>
      <p:pic>
        <p:nvPicPr>
          <p:cNvPr id="3" name="QO_5_BD.10_2#5459bbcd0?pid=86608234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30752" y="2421578"/>
            <a:ext cx="4736592"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10_3#5459bbcd0?pid=866082342&amp;color=0,0,0&amp;vtp=1&amp;bbb=1&amp;hb=1"/>
          <p:cNvSpPr/>
          <p:nvPr/>
        </p:nvSpPr>
        <p:spPr>
          <a:xfrm>
            <a:off x="722376" y="4847278"/>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上图呈现了以市民服务热线为主渠道的群众诉求与回应机制的变迁。运用《政治与法治》</a:t>
            </a:r>
            <a:r>
              <a:rPr lang="en-US" altLang="zh-CN" sz="2000" b="0" i="0">
                <a:solidFill>
                  <a:srgbClr val="000000"/>
                </a:solidFill>
                <a:latin typeface="微软雅黑" pitchFamily="34" charset="0"/>
                <a:ea typeface="微软雅黑" pitchFamily="34" charset="-122"/>
                <a:cs typeface="微软雅黑" pitchFamily="34" charset="-120"/>
              </a:rPr>
              <a:t>知识，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从动力、机制和技术三个角度中任选两个角度对这一变迁进行分析</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O_5_BD.10_3#5459bbcd0?pid=866082342&amp;color=0,0,0&amp;vtp=1&amp;bbb=1&amp;hb=1&amp;zzd= 2">
            <a:extLst>
              <a:ext uri="{FF2B5EF4-FFF2-40B4-BE49-F238E27FC236}">
                <a16:creationId xmlns:a16="http://schemas.microsoft.com/office/drawing/2014/main" id="{FB25EE1F-5510-934F-7B30-739E9486FA88}"/>
              </a:ext>
            </a:extLst>
          </p:cNvPr>
          <p:cNvSpPr/>
          <p:nvPr/>
        </p:nvSpPr>
        <p:spPr>
          <a:xfrm>
            <a:off x="4386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QO_5_BD.10_3#5459bbcd0?pid=866082342&amp;color=0,0,0&amp;vtp=1&amp;bbb=1&amp;hb=1&amp;zzd= 2">
            <a:extLst>
              <a:ext uri="{FF2B5EF4-FFF2-40B4-BE49-F238E27FC236}">
                <a16:creationId xmlns:a16="http://schemas.microsoft.com/office/drawing/2014/main" id="{D7828480-B62F-613C-E58C-906B987953AE}"/>
              </a:ext>
            </a:extLst>
          </p:cNvPr>
          <p:cNvSpPr/>
          <p:nvPr/>
        </p:nvSpPr>
        <p:spPr>
          <a:xfrm>
            <a:off x="4640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QO_5_BD.10_3#5459bbcd0?pid=866082342&amp;color=0,0,0&amp;vtp=1&amp;bbb=1&amp;hb=1&amp;zzd= 2">
            <a:extLst>
              <a:ext uri="{FF2B5EF4-FFF2-40B4-BE49-F238E27FC236}">
                <a16:creationId xmlns:a16="http://schemas.microsoft.com/office/drawing/2014/main" id="{4585914C-7310-8283-37EA-B55C9832CA4C}"/>
              </a:ext>
            </a:extLst>
          </p:cNvPr>
          <p:cNvSpPr/>
          <p:nvPr/>
        </p:nvSpPr>
        <p:spPr>
          <a:xfrm>
            <a:off x="4894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QO_5_BD.10_3#5459bbcd0?pid=866082342&amp;color=0,0,0&amp;vtp=1&amp;bbb=1&amp;hb=1&amp;zzd= 2">
            <a:extLst>
              <a:ext uri="{FF2B5EF4-FFF2-40B4-BE49-F238E27FC236}">
                <a16:creationId xmlns:a16="http://schemas.microsoft.com/office/drawing/2014/main" id="{684E3AFE-DCFB-3A2B-9237-47406A1EBBE6}"/>
              </a:ext>
            </a:extLst>
          </p:cNvPr>
          <p:cNvSpPr/>
          <p:nvPr/>
        </p:nvSpPr>
        <p:spPr>
          <a:xfrm>
            <a:off x="5148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QO_5_BD.10_3#5459bbcd0?pid=866082342&amp;color=0,0,0&amp;vtp=1&amp;bbb=1&amp;hb=1&amp;zzd= 2">
            <a:extLst>
              <a:ext uri="{FF2B5EF4-FFF2-40B4-BE49-F238E27FC236}">
                <a16:creationId xmlns:a16="http://schemas.microsoft.com/office/drawing/2014/main" id="{90B3AF5F-0CE1-EA12-0FE2-E126D36080AC}"/>
              </a:ext>
            </a:extLst>
          </p:cNvPr>
          <p:cNvSpPr/>
          <p:nvPr/>
        </p:nvSpPr>
        <p:spPr>
          <a:xfrm>
            <a:off x="5402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QO_5_BD.10_3#5459bbcd0?pid=866082342&amp;color=0,0,0&amp;vtp=1&amp;bbb=1&amp;hb=1&amp;zzd= 2">
            <a:extLst>
              <a:ext uri="{FF2B5EF4-FFF2-40B4-BE49-F238E27FC236}">
                <a16:creationId xmlns:a16="http://schemas.microsoft.com/office/drawing/2014/main" id="{470A8D30-01F5-B32D-9BE2-FFBAC0F0F67D}"/>
              </a:ext>
            </a:extLst>
          </p:cNvPr>
          <p:cNvSpPr/>
          <p:nvPr/>
        </p:nvSpPr>
        <p:spPr>
          <a:xfrm>
            <a:off x="5656358" y="5728912"/>
            <a:ext cx="38100" cy="38100"/>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O_5_AN.11_1#5459bbcd0?vop=1&amp;pid=866082342&amp;color=0,0,0&amp;vtp=1&amp;bt=1&amp;bbb=1&amp;hb=1"/>
          <p:cNvSpPr/>
          <p:nvPr/>
        </p:nvSpPr>
        <p:spPr>
          <a:xfrm>
            <a:off x="722376" y="972000"/>
            <a:ext cx="10753344" cy="5080000"/>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参考示例：①动力角度——以人民为中心的发展思想</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我国是人民民主专政的社会主义国家</a:t>
            </a:r>
            <a:r>
              <a:rPr lang="en-US" altLang="zh-CN" sz="2000" b="1" i="0" dirty="0">
                <a:solidFill>
                  <a:srgbClr val="00B050"/>
                </a:solidFill>
                <a:latin typeface="微软雅黑" pitchFamily="34" charset="0"/>
                <a:ea typeface="微软雅黑" pitchFamily="34" charset="-122"/>
                <a:cs typeface="微软雅黑" pitchFamily="34" charset="-120"/>
              </a:rPr>
              <a:t>，人民是国家的主人</a:t>
            </a:r>
            <a:r>
              <a:rPr lang="en-US" altLang="zh-CN" sz="2000" b="1" i="0">
                <a:solidFill>
                  <a:srgbClr val="00B050"/>
                </a:solidFill>
                <a:latin typeface="微软雅黑" pitchFamily="34" charset="0"/>
                <a:ea typeface="微软雅黑" pitchFamily="34" charset="-122"/>
                <a:cs typeface="微软雅黑" pitchFamily="34" charset="-120"/>
              </a:rPr>
              <a:t>，解决人民群众合理诉求是保障人民当</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家作主的必然要求</a:t>
            </a:r>
            <a:r>
              <a:rPr lang="en-US" altLang="zh-CN" sz="2000" b="1" i="0" dirty="0">
                <a:solidFill>
                  <a:srgbClr val="00B050"/>
                </a:solidFill>
                <a:latin typeface="微软雅黑" pitchFamily="34" charset="0"/>
                <a:ea typeface="微软雅黑" pitchFamily="34" charset="-122"/>
                <a:cs typeface="微软雅黑" pitchFamily="34" charset="-120"/>
              </a:rPr>
              <a:t>。从1954年城内各区普遍建立居民委员会，通过走访反映居民意见，</a:t>
            </a:r>
            <a:r>
              <a:rPr lang="en-US" altLang="zh-CN" sz="2000" b="1" i="0">
                <a:solidFill>
                  <a:srgbClr val="00B050"/>
                </a:solidFill>
                <a:latin typeface="微软雅黑" pitchFamily="34" charset="0"/>
                <a:ea typeface="微软雅黑" pitchFamily="34" charset="-122"/>
                <a:cs typeface="微软雅黑" pitchFamily="34" charset="-120"/>
              </a:rPr>
              <a:t>到2024</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年完善</a:t>
            </a:r>
            <a:r>
              <a:rPr lang="en-US" altLang="zh-CN" sz="2000" b="1" i="0" dirty="0">
                <a:solidFill>
                  <a:srgbClr val="00B050"/>
                </a:solidFill>
                <a:latin typeface="微软雅黑" pitchFamily="34" charset="0"/>
                <a:ea typeface="微软雅黑" pitchFamily="34" charset="-122"/>
                <a:cs typeface="微软雅黑" pitchFamily="34" charset="-120"/>
              </a:rPr>
              <a:t>“接、派、办、评”全流程工作机制，各个阶段的变迁</a:t>
            </a:r>
            <a:r>
              <a:rPr lang="en-US" altLang="zh-CN" sz="2000" b="1" i="0">
                <a:solidFill>
                  <a:srgbClr val="00B050"/>
                </a:solidFill>
                <a:latin typeface="微软雅黑" pitchFamily="34" charset="0"/>
                <a:ea typeface="微软雅黑" pitchFamily="34" charset="-122"/>
                <a:cs typeface="微软雅黑" pitchFamily="34" charset="-120"/>
              </a:rPr>
              <a:t>，根本动力源于对人民群众利益的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重视</a:t>
            </a:r>
            <a:r>
              <a:rPr lang="en-US" altLang="zh-CN" sz="2000" b="1" i="0" dirty="0">
                <a:solidFill>
                  <a:srgbClr val="00B05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②</a:t>
            </a:r>
            <a:r>
              <a:rPr lang="en-US" altLang="zh-CN" sz="2000" b="1" i="0" dirty="0">
                <a:solidFill>
                  <a:srgbClr val="00B050"/>
                </a:solidFill>
                <a:latin typeface="微软雅黑" pitchFamily="34" charset="0"/>
                <a:ea typeface="微软雅黑" pitchFamily="34" charset="-122"/>
                <a:cs typeface="微软雅黑" pitchFamily="34" charset="-120"/>
              </a:rPr>
              <a:t>机制角度——推进国家治理体系和治理能力现代化</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国家治理体系和治理能力现代化要求构建系统完备</a:t>
            </a:r>
            <a:r>
              <a:rPr lang="en-US" altLang="zh-CN" sz="2000" b="1" i="0" dirty="0">
                <a:solidFill>
                  <a:srgbClr val="00B050"/>
                </a:solidFill>
                <a:latin typeface="微软雅黑" pitchFamily="34" charset="0"/>
                <a:ea typeface="微软雅黑" pitchFamily="34" charset="-122"/>
                <a:cs typeface="微软雅黑" pitchFamily="34" charset="-120"/>
              </a:rPr>
              <a:t>、科学规范、运行有效的制度体系</a:t>
            </a:r>
            <a:r>
              <a:rPr lang="en-US" altLang="zh-CN" sz="2000" b="1" i="0">
                <a:solidFill>
                  <a:srgbClr val="00B050"/>
                </a:solidFill>
                <a:latin typeface="微软雅黑" pitchFamily="34" charset="0"/>
                <a:ea typeface="微软雅黑" pitchFamily="34" charset="-122"/>
                <a:cs typeface="微软雅黑" pitchFamily="34" charset="-120"/>
              </a:rPr>
              <a:t>，提升治理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效能</a:t>
            </a:r>
            <a:r>
              <a:rPr lang="en-US" altLang="zh-CN" sz="2000" b="1" i="0" dirty="0">
                <a:solidFill>
                  <a:srgbClr val="00B050"/>
                </a:solidFill>
                <a:latin typeface="微软雅黑" pitchFamily="34" charset="0"/>
                <a:ea typeface="微软雅黑" pitchFamily="34" charset="-122"/>
                <a:cs typeface="微软雅黑" pitchFamily="34" charset="-120"/>
              </a:rPr>
              <a:t>。从1954年依靠居民委员会走访，到后续“市长电话”“群众呼声电话”，再到</a:t>
            </a:r>
            <a:r>
              <a:rPr lang="en-US" altLang="zh-CN" sz="2000" b="1" i="0">
                <a:solidFill>
                  <a:srgbClr val="00B050"/>
                </a:solidFill>
                <a:latin typeface="微软雅黑" pitchFamily="34" charset="0"/>
                <a:ea typeface="微软雅黑" pitchFamily="34" charset="-122"/>
                <a:cs typeface="微软雅黑" pitchFamily="34" charset="-120"/>
              </a:rPr>
              <a:t>12345市</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民服务热线整合全市服务热线</a:t>
            </a:r>
            <a:r>
              <a:rPr lang="en-US" altLang="zh-CN" sz="2000" b="1" i="0" dirty="0">
                <a:solidFill>
                  <a:srgbClr val="00B050"/>
                </a:solidFill>
                <a:latin typeface="微软雅黑" pitchFamily="34" charset="0"/>
                <a:ea typeface="微软雅黑" pitchFamily="34" charset="-122"/>
                <a:cs typeface="微软雅黑" pitchFamily="34" charset="-120"/>
              </a:rPr>
              <a:t>，直至2024年完善“接、派、办、评”全流程工作机制</a:t>
            </a:r>
            <a:r>
              <a:rPr lang="en-US" altLang="zh-CN" sz="2000" b="1" i="0">
                <a:solidFill>
                  <a:srgbClr val="00B050"/>
                </a:solidFill>
                <a:latin typeface="微软雅黑" pitchFamily="34" charset="0"/>
                <a:ea typeface="微软雅黑" pitchFamily="34" charset="-122"/>
                <a:cs typeface="微软雅黑" pitchFamily="34" charset="-120"/>
              </a:rPr>
              <a:t>，这是治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理机制不断优化的过程</a:t>
            </a:r>
            <a:r>
              <a:rPr lang="en-US" altLang="zh-CN" sz="2000" b="1" i="0" dirty="0">
                <a:solidFill>
                  <a:srgbClr val="00B05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③</a:t>
            </a:r>
            <a:r>
              <a:rPr lang="en-US" altLang="zh-CN" sz="2000" b="1" i="0" dirty="0">
                <a:solidFill>
                  <a:srgbClr val="00B050"/>
                </a:solidFill>
                <a:latin typeface="微软雅黑" pitchFamily="34" charset="0"/>
                <a:ea typeface="微软雅黑" pitchFamily="34" charset="-122"/>
                <a:cs typeface="微软雅黑" pitchFamily="34" charset="-120"/>
              </a:rPr>
              <a:t>技术角度——科技赋能治理</a:t>
            </a:r>
            <a:endParaRPr lang="en-US" altLang="zh-CN" sz="2000" dirty="0"/>
          </a:p>
          <a:p>
            <a:pPr latinLnBrk="1">
              <a:lnSpc>
                <a:spcPct val="150000"/>
              </a:lnSpc>
            </a:pP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N.11_1#5459bbcd0?vop=1&amp;pid=866082342&amp;color=0,0,0&amp;vtp=1&amp;bt=1&amp;bbb=1&amp;hb=1">
            <a:extLst>
              <a:ext uri="{FF2B5EF4-FFF2-40B4-BE49-F238E27FC236}">
                <a16:creationId xmlns:a16="http://schemas.microsoft.com/office/drawing/2014/main" id="{F34F386B-EF0B-D7D9-A8D6-0490222A0F41}"/>
              </a:ext>
            </a:extLst>
          </p:cNvPr>
          <p:cNvSpPr/>
          <p:nvPr/>
        </p:nvSpPr>
        <p:spPr>
          <a:xfrm>
            <a:off x="722376" y="972000"/>
            <a:ext cx="10753344" cy="1770634"/>
          </a:xfrm>
          <a:prstGeom prst="rect">
            <a:avLst/>
          </a:prstGeom>
          <a:noFill/>
          <a:ln/>
        </p:spPr>
        <p:txBody>
          <a:bodyPr wrap="none" lIns="0" tIns="0" rIns="0" bIns="0" rtlCol="0" anchor="t"/>
          <a:lstStyle/>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政府利用大数据等技术</a:t>
            </a:r>
            <a:r>
              <a:rPr lang="en-US" altLang="zh-CN" sz="2000" b="1" i="0" dirty="0">
                <a:solidFill>
                  <a:srgbClr val="00B050"/>
                </a:solidFill>
                <a:latin typeface="微软雅黑" pitchFamily="34" charset="0"/>
                <a:ea typeface="微软雅黑" pitchFamily="34" charset="-122"/>
                <a:cs typeface="微软雅黑" pitchFamily="34" charset="-120"/>
              </a:rPr>
              <a:t>，能够更好转变职能，提高行政效率和服务水平，建设智能高效</a:t>
            </a:r>
            <a:r>
              <a:rPr lang="en-US" altLang="zh-CN" sz="2000" b="1" i="0">
                <a:solidFill>
                  <a:srgbClr val="00B050"/>
                </a:solidFill>
                <a:latin typeface="微软雅黑" pitchFamily="34" charset="0"/>
                <a:ea typeface="微软雅黑" pitchFamily="34" charset="-122"/>
                <a:cs typeface="微软雅黑" pitchFamily="34" charset="-120"/>
              </a:rPr>
              <a:t>、人民满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意的政府</a:t>
            </a:r>
            <a:r>
              <a:rPr lang="en-US" altLang="zh-CN" sz="2000" b="1" i="0" dirty="0">
                <a:solidFill>
                  <a:srgbClr val="00B050"/>
                </a:solidFill>
                <a:latin typeface="微软雅黑" pitchFamily="34" charset="0"/>
                <a:ea typeface="微软雅黑" pitchFamily="34" charset="-122"/>
                <a:cs typeface="微软雅黑" pitchFamily="34" charset="-120"/>
              </a:rPr>
              <a:t>。大数据等技术的应用，让政府能更精准识别民生问题，</a:t>
            </a:r>
            <a:r>
              <a:rPr lang="en-US" altLang="zh-CN" sz="2000" b="1" i="0">
                <a:solidFill>
                  <a:srgbClr val="00B050"/>
                </a:solidFill>
                <a:latin typeface="微软雅黑" pitchFamily="34" charset="0"/>
                <a:ea typeface="微软雅黑" pitchFamily="34" charset="-122"/>
                <a:cs typeface="微软雅黑" pitchFamily="34" charset="-120"/>
              </a:rPr>
              <a:t>从海量群众诉求里找到共性、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关键问题</a:t>
            </a:r>
            <a:r>
              <a:rPr lang="en-US" altLang="zh-CN" sz="2000" b="1" i="0" dirty="0">
                <a:solidFill>
                  <a:srgbClr val="00B050"/>
                </a:solidFill>
                <a:latin typeface="微软雅黑" pitchFamily="34" charset="0"/>
                <a:ea typeface="微软雅黑" pitchFamily="34" charset="-122"/>
                <a:cs typeface="微软雅黑" pitchFamily="34" charset="-120"/>
              </a:rPr>
              <a:t>，提升诉求收集、分析、处理的效率，助力超大城市治理现代化。（任选两个角度</a:t>
            </a:r>
            <a:r>
              <a:rPr lang="en-US" altLang="zh-CN" sz="2000" b="1" i="0">
                <a:solidFill>
                  <a:srgbClr val="00B050"/>
                </a:solidFill>
                <a:latin typeface="微软雅黑" pitchFamily="34" charset="0"/>
                <a:ea typeface="微软雅黑" pitchFamily="34" charset="-122"/>
                <a:cs typeface="微软雅黑" pitchFamily="34" charset="-120"/>
              </a:rPr>
              <a:t>，每</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个角度</a:t>
            </a:r>
            <a:r>
              <a:rPr lang="en-US" altLang="zh-CN" sz="2000" b="1" i="0" dirty="0">
                <a:solidFill>
                  <a:srgbClr val="00B050"/>
                </a:solidFill>
                <a:latin typeface="微软雅黑" pitchFamily="34" charset="0"/>
                <a:ea typeface="微软雅黑" pitchFamily="34" charset="-122"/>
                <a:cs typeface="微软雅黑" pitchFamily="34" charset="-120"/>
              </a:rPr>
              <a:t>4分）</a:t>
            </a:r>
            <a:endParaRPr lang="en-US" altLang="zh-CN" sz="2000" dirty="0"/>
          </a:p>
        </p:txBody>
      </p:sp>
    </p:spTree>
    <p:extLst>
      <p:ext uri="{BB962C8B-B14F-4D97-AF65-F5344CB8AC3E}">
        <p14:creationId xmlns:p14="http://schemas.microsoft.com/office/powerpoint/2010/main" val="7630410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O_5_AS.12_1#5459bbcd0?vop=1&amp;pid=866082342&amp;color=0,0,0&amp;vtp=1&amp;bt=1&amp;bbb=1&amp;hb=1"/>
          <p:cNvSpPr/>
          <p:nvPr/>
        </p:nvSpPr>
        <p:spPr>
          <a:xfrm>
            <a:off x="722376" y="972000"/>
            <a:ext cx="10753344" cy="5418709"/>
          </a:xfrm>
          <a:prstGeom prst="rect">
            <a:avLst/>
          </a:prstGeom>
          <a:noFill/>
          <a:ln/>
        </p:spPr>
        <p:txBody>
          <a:bodyPr wrap="none" lIns="0" tIns="0" rIns="0" bIns="0" rtlCol="0" anchor="t"/>
          <a:lstStyle/>
          <a:p>
            <a:pPr algn="l" latinLnBrk="1">
              <a:lnSpc>
                <a:spcPts val="36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本题考查法治政府。本题要求运用《政治与法治》知识，从动力</a:t>
            </a:r>
            <a:r>
              <a:rPr lang="en-US" altLang="zh-CN" sz="2000" b="0" i="0">
                <a:solidFill>
                  <a:srgbClr val="000000"/>
                </a:solidFill>
                <a:latin typeface="微软雅黑" pitchFamily="34" charset="0"/>
                <a:ea typeface="微软雅黑" pitchFamily="34" charset="-122"/>
                <a:cs typeface="微软雅黑" pitchFamily="34" charset="-120"/>
              </a:rPr>
              <a:t>、机制和技术三个角度中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任选两个角度对这一变迁进行分析</a:t>
            </a:r>
            <a:r>
              <a:rPr lang="en-US" altLang="zh-CN" sz="2000" b="0" i="0" dirty="0">
                <a:solidFill>
                  <a:srgbClr val="000000"/>
                </a:solidFill>
                <a:latin typeface="微软雅黑" pitchFamily="34" charset="0"/>
                <a:ea typeface="微软雅黑" pitchFamily="34" charset="-122"/>
                <a:cs typeface="微软雅黑" pitchFamily="34" charset="-120"/>
              </a:rPr>
              <a:t>，属于开放性试题</a:t>
            </a:r>
            <a:r>
              <a:rPr lang="en-US" altLang="zh-CN" sz="2000" b="0" i="0">
                <a:solidFill>
                  <a:srgbClr val="000000"/>
                </a:solidFill>
                <a:latin typeface="微软雅黑" pitchFamily="34" charset="0"/>
                <a:ea typeface="微软雅黑" pitchFamily="34" charset="-122"/>
                <a:cs typeface="微软雅黑" pitchFamily="34" charset="-120"/>
              </a:rPr>
              <a:t>，结合材料中以市民服务热线为主渠道的群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众诉求与回应机制的变迁的具体信息</a:t>
            </a:r>
            <a:r>
              <a:rPr lang="en-US" altLang="zh-CN" sz="2000" b="0" i="0" dirty="0">
                <a:solidFill>
                  <a:srgbClr val="000000"/>
                </a:solidFill>
                <a:latin typeface="微软雅黑" pitchFamily="34" charset="0"/>
                <a:ea typeface="微软雅黑" pitchFamily="34" charset="-122"/>
                <a:cs typeface="微软雅黑" pitchFamily="34" charset="-120"/>
              </a:rPr>
              <a:t>，可围绕动力、机制和技术三个角度</a:t>
            </a:r>
            <a:r>
              <a:rPr lang="en-US" altLang="zh-CN" sz="2000" b="0" i="0">
                <a:solidFill>
                  <a:srgbClr val="000000"/>
                </a:solidFill>
                <a:latin typeface="微软雅黑" pitchFamily="34" charset="0"/>
                <a:ea typeface="微软雅黑" pitchFamily="34" charset="-122"/>
                <a:cs typeface="微软雅黑" pitchFamily="34" charset="-120"/>
              </a:rPr>
              <a:t>，再结合教材知识分析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即可</a:t>
            </a:r>
            <a:r>
              <a:rPr lang="en-US" altLang="zh-CN" sz="2000" b="0" i="0" dirty="0">
                <a:solidFill>
                  <a:srgbClr val="000000"/>
                </a:solidFill>
                <a:latin typeface="微软雅黑" pitchFamily="34" charset="0"/>
                <a:ea typeface="微软雅黑" pitchFamily="34" charset="-122"/>
                <a:cs typeface="微软雅黑" pitchFamily="34" charset="-120"/>
              </a:rPr>
              <a:t>。具体分析：①从动力角度看，通过走访方式反映居民意见和要求</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完善“接、派、</a:t>
            </a:r>
            <a:r>
              <a:rPr lang="en-US" altLang="zh-CN" sz="2000" b="0" i="0">
                <a:solidFill>
                  <a:srgbClr val="000000"/>
                </a:solidFill>
                <a:latin typeface="微软雅黑" pitchFamily="34" charset="0"/>
                <a:ea typeface="微软雅黑" pitchFamily="34" charset="-122"/>
                <a:cs typeface="微软雅黑" pitchFamily="34" charset="-120"/>
              </a:rPr>
              <a:t>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评</a:t>
            </a:r>
            <a:r>
              <a:rPr lang="en-US" altLang="zh-CN" sz="2000" b="0" i="0" dirty="0">
                <a:solidFill>
                  <a:srgbClr val="000000"/>
                </a:solidFill>
                <a:latin typeface="微软雅黑" pitchFamily="34" charset="0"/>
                <a:ea typeface="微软雅黑" pitchFamily="34" charset="-122"/>
                <a:cs typeface="微软雅黑" pitchFamily="34" charset="-120"/>
              </a:rPr>
              <a:t>”全流程工作机制→分析：从1954年到2024年，各个阶段的变迁</a:t>
            </a:r>
            <a:r>
              <a:rPr lang="en-US" altLang="zh-CN" sz="2000" b="0" i="0">
                <a:solidFill>
                  <a:srgbClr val="000000"/>
                </a:solidFill>
                <a:latin typeface="微软雅黑" pitchFamily="34" charset="0"/>
                <a:ea typeface="微软雅黑" pitchFamily="34" charset="-122"/>
                <a:cs typeface="微软雅黑" pitchFamily="34" charset="-120"/>
              </a:rPr>
              <a:t>，根本动力源于对人民群众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利益的重视</a:t>
            </a:r>
            <a:r>
              <a:rPr lang="en-US" altLang="zh-CN" sz="2000" b="0" i="0" dirty="0">
                <a:solidFill>
                  <a:srgbClr val="000000"/>
                </a:solidFill>
                <a:latin typeface="微软雅黑" pitchFamily="34" charset="0"/>
                <a:ea typeface="微软雅黑" pitchFamily="34" charset="-122"/>
                <a:cs typeface="微软雅黑" pitchFamily="34" charset="-120"/>
              </a:rPr>
              <a:t>→我国是人民民主专政的社会主义国家</a:t>
            </a:r>
            <a:r>
              <a:rPr lang="en-US" altLang="zh-CN" sz="2000" b="0" i="0">
                <a:solidFill>
                  <a:srgbClr val="000000"/>
                </a:solidFill>
                <a:latin typeface="微软雅黑" pitchFamily="34" charset="0"/>
                <a:ea typeface="微软雅黑" pitchFamily="34" charset="-122"/>
                <a:cs typeface="微软雅黑" pitchFamily="34" charset="-120"/>
              </a:rPr>
              <a:t>，解决人民群众合理诉求是保障人民当家作主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的必然要求</a:t>
            </a:r>
            <a:r>
              <a:rPr lang="en-US" altLang="zh-CN" sz="2000" b="0" i="0" dirty="0">
                <a:solidFill>
                  <a:srgbClr val="000000"/>
                </a:solidFill>
                <a:latin typeface="微软雅黑" pitchFamily="34" charset="0"/>
                <a:ea typeface="微软雅黑" pitchFamily="34" charset="-122"/>
                <a:cs typeface="微软雅黑" pitchFamily="34" charset="-120"/>
              </a:rPr>
              <a:t>。②从机制角度看，城内各区普遍建立居民委员会</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引导多元力量参与治理→</a:t>
            </a:r>
            <a:r>
              <a:rPr lang="en-US" altLang="zh-CN" sz="2000" b="0" i="0">
                <a:solidFill>
                  <a:srgbClr val="000000"/>
                </a:solidFill>
                <a:latin typeface="微软雅黑" pitchFamily="34" charset="0"/>
                <a:ea typeface="微软雅黑" pitchFamily="34" charset="-122"/>
                <a:cs typeface="微软雅黑" pitchFamily="34" charset="-120"/>
              </a:rPr>
              <a:t>分析：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a:t>
            </a:r>
            <a:r>
              <a:rPr lang="en-US" altLang="zh-CN" sz="2000" b="0" i="0" dirty="0">
                <a:solidFill>
                  <a:srgbClr val="000000"/>
                </a:solidFill>
                <a:latin typeface="微软雅黑" pitchFamily="34" charset="0"/>
                <a:ea typeface="微软雅黑" pitchFamily="34" charset="-122"/>
                <a:cs typeface="微软雅黑" pitchFamily="34" charset="-120"/>
              </a:rPr>
              <a:t>1954年依靠居民委员会走访直至2024年完善全流程工作机制</a:t>
            </a:r>
            <a:r>
              <a:rPr lang="en-US" altLang="zh-CN" sz="2000" b="0" i="0">
                <a:solidFill>
                  <a:srgbClr val="000000"/>
                </a:solidFill>
                <a:latin typeface="微软雅黑" pitchFamily="34" charset="0"/>
                <a:ea typeface="微软雅黑" pitchFamily="34" charset="-122"/>
                <a:cs typeface="微软雅黑" pitchFamily="34" charset="-120"/>
              </a:rPr>
              <a:t>，这是治理机制不断优化的过程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国家治理体系和治理能力现代化要求构建系统完备、科学规范、运行有效的制度体系</a:t>
            </a:r>
            <a:r>
              <a:rPr lang="en-US" altLang="zh-CN" sz="2000" b="0" i="0">
                <a:solidFill>
                  <a:srgbClr val="000000"/>
                </a:solidFill>
                <a:latin typeface="微软雅黑" pitchFamily="34" charset="0"/>
                <a:ea typeface="微软雅黑" pitchFamily="34" charset="-122"/>
                <a:cs typeface="微软雅黑" pitchFamily="34" charset="-120"/>
              </a:rPr>
              <a:t>，提升治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理效能</a:t>
            </a:r>
            <a:r>
              <a:rPr lang="en-US" altLang="zh-CN" sz="2000" b="0" i="0" dirty="0">
                <a:solidFill>
                  <a:srgbClr val="000000"/>
                </a:solidFill>
                <a:latin typeface="微软雅黑" pitchFamily="34" charset="0"/>
                <a:ea typeface="微软雅黑" pitchFamily="34" charset="-122"/>
                <a:cs typeface="微软雅黑" pitchFamily="34" charset="-120"/>
              </a:rPr>
              <a:t>。③从技术角度看，通过大数据“算出”民生痛点</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《北京市接诉即办工作条例</a:t>
            </a:r>
            <a:r>
              <a:rPr lang="en-US" altLang="zh-CN" sz="2000" b="0" i="0">
                <a:solidFill>
                  <a:srgbClr val="000000"/>
                </a:solidFill>
                <a:latin typeface="微软雅黑" pitchFamily="34" charset="0"/>
                <a:ea typeface="微软雅黑" pitchFamily="34" charset="-122"/>
                <a:cs typeface="微软雅黑" pitchFamily="34" charset="-120"/>
              </a:rPr>
              <a:t>》正式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实施</a:t>
            </a:r>
            <a:r>
              <a:rPr lang="en-US" altLang="zh-CN" sz="2000" b="0" i="0" dirty="0">
                <a:solidFill>
                  <a:srgbClr val="000000"/>
                </a:solidFill>
                <a:latin typeface="微软雅黑" pitchFamily="34" charset="0"/>
                <a:ea typeface="微软雅黑" pitchFamily="34" charset="-122"/>
                <a:cs typeface="微软雅黑" pitchFamily="34" charset="-120"/>
              </a:rPr>
              <a:t>→分析：数据等技术的应用，让政府能更精准识别民生问题，助力超大城市治理现代化</a:t>
            </a:r>
            <a:r>
              <a:rPr lang="en-US" altLang="zh-CN" sz="2000" b="0" i="0">
                <a:solidFill>
                  <a:srgbClr val="000000"/>
                </a:solidFill>
                <a:latin typeface="微软雅黑" pitchFamily="34" charset="0"/>
                <a:ea typeface="微软雅黑" pitchFamily="34" charset="-122"/>
                <a:cs typeface="微软雅黑" pitchFamily="34" charset="-120"/>
              </a:rPr>
              <a:t>→政</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府利用大数据等技术</a:t>
            </a:r>
            <a:r>
              <a:rPr lang="en-US" altLang="zh-CN" sz="2000" b="0" i="0" dirty="0">
                <a:solidFill>
                  <a:srgbClr val="000000"/>
                </a:solidFill>
                <a:latin typeface="微软雅黑" pitchFamily="34" charset="0"/>
                <a:ea typeface="微软雅黑" pitchFamily="34" charset="-122"/>
                <a:cs typeface="微软雅黑" pitchFamily="34" charset="-120"/>
              </a:rPr>
              <a:t>，提高行政效率和服务水平，建设智能高效、人民满意的政府。</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BD.13_1#8e4b0c80d?pid=408c58be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[山东2025·5]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为解决M市光伏企业超长租赁合同的履行难题，市人民法院联合市人大</a:t>
            </a:r>
            <a:r>
              <a:rPr lang="en-US" altLang="zh-CN" sz="2000" b="0" i="0">
                <a:solidFill>
                  <a:srgbClr val="000000"/>
                </a:solidFill>
                <a:latin typeface="微软雅黑" pitchFamily="34" charset="0"/>
                <a:ea typeface="微软雅黑" pitchFamily="34" charset="-122"/>
                <a:cs typeface="微软雅黑" pitchFamily="34" charset="-120"/>
              </a:rPr>
              <a:t>、市政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协</a:t>
            </a:r>
            <a:r>
              <a:rPr lang="en-US" altLang="zh-CN" sz="2000" b="0" i="0" dirty="0">
                <a:solidFill>
                  <a:srgbClr val="000000"/>
                </a:solidFill>
                <a:latin typeface="微软雅黑" pitchFamily="34" charset="0"/>
                <a:ea typeface="微软雅黑" pitchFamily="34" charset="-122"/>
                <a:cs typeface="微软雅黑" pitchFamily="34" charset="-120"/>
              </a:rPr>
              <a:t>、市发改委开展调研，多次走访相关企业，共同商讨解决方案</a:t>
            </a:r>
            <a:r>
              <a:rPr lang="en-US" altLang="zh-CN" sz="2000" b="0" i="0">
                <a:solidFill>
                  <a:srgbClr val="000000"/>
                </a:solidFill>
                <a:latin typeface="微软雅黑" pitchFamily="34" charset="0"/>
                <a:ea typeface="微软雅黑" pitchFamily="34" charset="-122"/>
                <a:cs typeface="微软雅黑" pitchFamily="34" charset="-120"/>
              </a:rPr>
              <a:t>。在吸纳人大代表和政协委员的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相关意见后</a:t>
            </a:r>
            <a:r>
              <a:rPr lang="en-US" altLang="zh-CN" sz="2000" b="0" i="0" dirty="0">
                <a:solidFill>
                  <a:srgbClr val="000000"/>
                </a:solidFill>
                <a:latin typeface="微软雅黑" pitchFamily="34" charset="0"/>
                <a:ea typeface="微软雅黑" pitchFamily="34" charset="-122"/>
                <a:cs typeface="微软雅黑" pitchFamily="34" charset="-120"/>
              </a:rPr>
              <a:t>，市人民法院向市发改委发出《关于推动光伏产业可持续发展的司法建议书</a:t>
            </a:r>
            <a:r>
              <a:rPr lang="en-US" altLang="zh-CN" sz="2000" b="0" i="0">
                <a:solidFill>
                  <a:srgbClr val="000000"/>
                </a:solidFill>
                <a:latin typeface="微软雅黑" pitchFamily="34" charset="0"/>
                <a:ea typeface="微软雅黑" pitchFamily="34" charset="-122"/>
                <a:cs typeface="微软雅黑" pitchFamily="34" charset="-120"/>
              </a:rPr>
              <a:t>》,市发改</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委专门召开</a:t>
            </a:r>
            <a:r>
              <a:rPr lang="en-US" altLang="zh-CN" sz="2000" b="0" i="0" dirty="0">
                <a:solidFill>
                  <a:srgbClr val="000000"/>
                </a:solidFill>
                <a:latin typeface="微软雅黑" pitchFamily="34" charset="0"/>
                <a:ea typeface="微软雅黑" pitchFamily="34" charset="-122"/>
                <a:cs typeface="微软雅黑" pitchFamily="34" charset="-120"/>
              </a:rPr>
              <a:t>“建议答复会”，采取有效措施加以落实。</a:t>
            </a:r>
            <a:r>
              <a:rPr lang="en-US" altLang="zh-CN" sz="2000" b="0" i="0">
                <a:solidFill>
                  <a:srgbClr val="000000"/>
                </a:solidFill>
                <a:latin typeface="微软雅黑" pitchFamily="34" charset="0"/>
                <a:ea typeface="微软雅黑" pitchFamily="34" charset="-122"/>
                <a:cs typeface="微软雅黑" pitchFamily="34" charset="-120"/>
              </a:rPr>
              <a:t>材料表明(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4_1#8e4b0c80d.bracket?pid=408c58be4&amp;color=0,0,0&amp;vpa=4&amp;vtp=1"/>
          <p:cNvSpPr/>
          <p:nvPr/>
        </p:nvSpPr>
        <p:spPr>
          <a:xfrm>
            <a:off x="803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3_2#8e4b0c80d?pid=408c58be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①市发改委在市人大、市政协等国家机关监督下优化营商环境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市人民法院通过制发司法建议，以法治“善为”助企纾困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代表委员依照法定程序，对政府工作提出质问并要求答复</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多主体同向发力践行协商民主，推动光伏产业可持续发展</a:t>
            </a:r>
            <a:endParaRPr lang="en-US" altLang="zh-CN" sz="2000" dirty="0"/>
          </a:p>
        </p:txBody>
      </p:sp>
      <p:sp>
        <p:nvSpPr>
          <p:cNvPr id="5" name="QC_5_BD.13_3#8e4b0c80d.choices?pid=408c58be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5_AS.15_1#8e4b0c80d?vop=1&amp;pid=408c58be4&amp;color=0,0,0&amp;vtp=1&amp;bt=1&amp;bbb=1&amp;hb=1"/>
          <p:cNvSpPr/>
          <p:nvPr/>
        </p:nvSpPr>
        <p:spPr>
          <a:xfrm>
            <a:off x="722376" y="972000"/>
            <a:ext cx="10753344" cy="4983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本题考查公正司法。材料中提到市人民法院在开展调研、走访企业、</a:t>
            </a:r>
            <a:r>
              <a:rPr lang="en-US" altLang="zh-CN" sz="2000" b="0" i="0">
                <a:solidFill>
                  <a:srgbClr val="000000"/>
                </a:solidFill>
                <a:latin typeface="微软雅黑" pitchFamily="34" charset="0"/>
                <a:ea typeface="微软雅黑" pitchFamily="34" charset="-122"/>
                <a:cs typeface="微软雅黑" pitchFamily="34" charset="-120"/>
              </a:rPr>
              <a:t>吸纳代表委员意见后，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向市发改委发出</a:t>
            </a:r>
            <a:r>
              <a:rPr lang="en-US" altLang="zh-CN" sz="2000" b="0" i="0" dirty="0">
                <a:solidFill>
                  <a:srgbClr val="000000"/>
                </a:solidFill>
                <a:latin typeface="微软雅黑" pitchFamily="34" charset="0"/>
                <a:ea typeface="微软雅黑" pitchFamily="34" charset="-122"/>
                <a:cs typeface="微软雅黑" pitchFamily="34" charset="-120"/>
              </a:rPr>
              <a:t>《关于推动光伏产业可持续发展的司法建议书</a:t>
            </a:r>
            <a:r>
              <a:rPr lang="en-US" altLang="zh-CN" sz="2000" b="0" i="0">
                <a:solidFill>
                  <a:srgbClr val="000000"/>
                </a:solidFill>
                <a:latin typeface="微软雅黑" pitchFamily="34" charset="0"/>
                <a:ea typeface="微软雅黑" pitchFamily="34" charset="-122"/>
                <a:cs typeface="微软雅黑" pitchFamily="34" charset="-120"/>
              </a:rPr>
              <a:t>》。这体现了市人民法院积极运用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司法手段</a:t>
            </a:r>
            <a:r>
              <a:rPr lang="en-US" altLang="zh-CN" sz="2000" b="0" i="0" dirty="0">
                <a:solidFill>
                  <a:srgbClr val="000000"/>
                </a:solidFill>
                <a:latin typeface="微软雅黑" pitchFamily="34" charset="0"/>
                <a:ea typeface="微软雅黑" pitchFamily="34" charset="-122"/>
                <a:cs typeface="微软雅黑" pitchFamily="34" charset="-120"/>
              </a:rPr>
              <a:t>，通过制发司法建议的方式，为解决光伏企业超长租赁合同的履行难题提供帮助</a:t>
            </a:r>
            <a:r>
              <a:rPr lang="en-US" altLang="zh-CN" sz="2000" b="0" i="0">
                <a:solidFill>
                  <a:srgbClr val="000000"/>
                </a:solidFill>
                <a:latin typeface="微软雅黑" pitchFamily="34" charset="0"/>
                <a:ea typeface="微软雅黑" pitchFamily="34" charset="-122"/>
                <a:cs typeface="微软雅黑" pitchFamily="34" charset="-120"/>
              </a:rPr>
              <a:t>，以法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治的力量助力企业纾困解难</a:t>
            </a:r>
            <a:r>
              <a:rPr lang="en-US" altLang="zh-CN" sz="2000" b="0" i="0" dirty="0">
                <a:solidFill>
                  <a:srgbClr val="000000"/>
                </a:solidFill>
                <a:latin typeface="微软雅黑" pitchFamily="34" charset="0"/>
                <a:ea typeface="微软雅黑" pitchFamily="34" charset="-122"/>
                <a:cs typeface="微软雅黑" pitchFamily="34" charset="-120"/>
              </a:rPr>
              <a:t>，②正确。市人民法院联合市人大、市政协、市发改委开展调研</a:t>
            </a:r>
            <a:r>
              <a:rPr lang="en-US" altLang="zh-CN" sz="2000" b="0" i="0">
                <a:solidFill>
                  <a:srgbClr val="000000"/>
                </a:solidFill>
                <a:latin typeface="微软雅黑" pitchFamily="34" charset="0"/>
                <a:ea typeface="微软雅黑" pitchFamily="34" charset="-122"/>
                <a:cs typeface="微软雅黑" pitchFamily="34" charset="-120"/>
              </a:rPr>
              <a:t>，走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访企业</a:t>
            </a:r>
            <a:r>
              <a:rPr lang="en-US" altLang="zh-CN" sz="2000" b="0" i="0" dirty="0">
                <a:solidFill>
                  <a:srgbClr val="000000"/>
                </a:solidFill>
                <a:latin typeface="微软雅黑" pitchFamily="34" charset="0"/>
                <a:ea typeface="微软雅黑" pitchFamily="34" charset="-122"/>
                <a:cs typeface="微软雅黑" pitchFamily="34" charset="-120"/>
              </a:rPr>
              <a:t>，共同商讨解决方案。市人民法院在吸纳人大代表和政协委员的意见后，</a:t>
            </a:r>
            <a:r>
              <a:rPr lang="en-US" altLang="zh-CN" sz="2000" b="0" i="0">
                <a:solidFill>
                  <a:srgbClr val="000000"/>
                </a:solidFill>
                <a:latin typeface="微软雅黑" pitchFamily="34" charset="0"/>
                <a:ea typeface="微软雅黑" pitchFamily="34" charset="-122"/>
                <a:cs typeface="微软雅黑" pitchFamily="34" charset="-120"/>
              </a:rPr>
              <a:t>发出司法建议书，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市发改委召开</a:t>
            </a:r>
            <a:r>
              <a:rPr lang="en-US" altLang="zh-CN" sz="2000" b="0" i="0" dirty="0">
                <a:solidFill>
                  <a:srgbClr val="000000"/>
                </a:solidFill>
                <a:latin typeface="微软雅黑" pitchFamily="34" charset="0"/>
                <a:ea typeface="微软雅黑" pitchFamily="34" charset="-122"/>
                <a:cs typeface="微软雅黑" pitchFamily="34" charset="-120"/>
              </a:rPr>
              <a:t>“建议答复会”并采取措施落实。这一过程体现了人民法院、人大、政协</a:t>
            </a:r>
            <a:r>
              <a:rPr lang="en-US" altLang="zh-CN" sz="2000" b="0" i="0">
                <a:solidFill>
                  <a:srgbClr val="000000"/>
                </a:solidFill>
                <a:latin typeface="微软雅黑" pitchFamily="34" charset="0"/>
                <a:ea typeface="微软雅黑" pitchFamily="34" charset="-122"/>
                <a:cs typeface="微软雅黑" pitchFamily="34" charset="-120"/>
              </a:rPr>
              <a:t>、发改委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等多个主体协同合作</a:t>
            </a:r>
            <a:r>
              <a:rPr lang="en-US" altLang="zh-CN" sz="2000" b="0" i="0" dirty="0">
                <a:solidFill>
                  <a:srgbClr val="000000"/>
                </a:solidFill>
                <a:latin typeface="微软雅黑" pitchFamily="34" charset="0"/>
                <a:ea typeface="微软雅黑" pitchFamily="34" charset="-122"/>
                <a:cs typeface="微软雅黑" pitchFamily="34" charset="-120"/>
              </a:rPr>
              <a:t>，通过协商民主的方式，共同推动光伏产业可持续发展，④正确。</a:t>
            </a:r>
            <a:r>
              <a:rPr lang="en-US" altLang="zh-CN" sz="2000" b="0" i="0">
                <a:solidFill>
                  <a:srgbClr val="000000"/>
                </a:solidFill>
                <a:latin typeface="微软雅黑" pitchFamily="34" charset="0"/>
                <a:ea typeface="微软雅黑" pitchFamily="34" charset="-122"/>
                <a:cs typeface="微软雅黑" pitchFamily="34" charset="-120"/>
              </a:rPr>
              <a:t>在我国，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政协不是国家机关</a:t>
            </a:r>
            <a:r>
              <a:rPr lang="en-US" altLang="zh-CN" sz="2000" b="0" i="0" dirty="0">
                <a:solidFill>
                  <a:srgbClr val="000000"/>
                </a:solidFill>
                <a:latin typeface="微软雅黑" pitchFamily="34" charset="0"/>
                <a:ea typeface="微软雅黑" pitchFamily="34" charset="-122"/>
                <a:cs typeface="微软雅黑" pitchFamily="34" charset="-120"/>
              </a:rPr>
              <a:t>，是中国人民爱国统一战线的组织</a:t>
            </a:r>
            <a:r>
              <a:rPr lang="en-US" altLang="zh-CN" sz="2000" b="0" i="0">
                <a:solidFill>
                  <a:srgbClr val="000000"/>
                </a:solidFill>
                <a:latin typeface="微软雅黑" pitchFamily="34" charset="0"/>
                <a:ea typeface="微软雅黑" pitchFamily="34" charset="-122"/>
                <a:cs typeface="微软雅黑" pitchFamily="34" charset="-120"/>
              </a:rPr>
              <a:t>，是中国共产党领导的多党合作和政治协商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的重要机构</a:t>
            </a:r>
            <a:r>
              <a:rPr lang="en-US" altLang="zh-CN" sz="2000" b="0" i="0" dirty="0">
                <a:solidFill>
                  <a:srgbClr val="000000"/>
                </a:solidFill>
                <a:latin typeface="微软雅黑" pitchFamily="34" charset="0"/>
                <a:ea typeface="微软雅黑" pitchFamily="34" charset="-122"/>
                <a:cs typeface="微软雅黑" pitchFamily="34" charset="-120"/>
              </a:rPr>
              <a:t>，①排除。代表委员在材料中主要是参与调研、提出意见</a:t>
            </a:r>
            <a:r>
              <a:rPr lang="en-US" altLang="zh-CN" sz="2000" b="0" i="0">
                <a:solidFill>
                  <a:srgbClr val="000000"/>
                </a:solidFill>
                <a:latin typeface="微软雅黑" pitchFamily="34" charset="0"/>
                <a:ea typeface="微软雅黑" pitchFamily="34" charset="-122"/>
                <a:cs typeface="微软雅黑" pitchFamily="34" charset="-120"/>
              </a:rPr>
              <a:t>，市人民法院吸纳这些意见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后发出司法建议书</a:t>
            </a:r>
            <a:r>
              <a:rPr lang="en-US" altLang="zh-CN" sz="2000" b="0" i="0" dirty="0">
                <a:solidFill>
                  <a:srgbClr val="000000"/>
                </a:solidFill>
                <a:latin typeface="微软雅黑" pitchFamily="34" charset="0"/>
                <a:ea typeface="微软雅黑" pitchFamily="34" charset="-122"/>
                <a:cs typeface="微软雅黑" pitchFamily="34" charset="-120"/>
              </a:rPr>
              <a:t>，市发改委落实建议，没有涉及质问和要求答复的情节</a:t>
            </a:r>
            <a:r>
              <a:rPr lang="en-US" altLang="zh-CN" sz="2000" b="0" i="0">
                <a:solidFill>
                  <a:srgbClr val="000000"/>
                </a:solidFill>
                <a:latin typeface="微软雅黑" pitchFamily="34" charset="0"/>
                <a:ea typeface="微软雅黑" pitchFamily="34" charset="-122"/>
                <a:cs typeface="微软雅黑" pitchFamily="34" charset="-120"/>
              </a:rPr>
              <a:t>，且人大代表有权提出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质问并要求答复</a:t>
            </a:r>
            <a:r>
              <a:rPr lang="en-US" altLang="zh-CN" sz="2000" b="0" i="0" dirty="0">
                <a:solidFill>
                  <a:srgbClr val="000000"/>
                </a:solidFill>
                <a:latin typeface="微软雅黑" pitchFamily="34" charset="0"/>
                <a:ea typeface="微软雅黑" pitchFamily="34" charset="-122"/>
                <a:cs typeface="微软雅黑" pitchFamily="34" charset="-120"/>
              </a:rPr>
              <a:t>,政协委员没有此项职权,③排除。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pic>
        <p:nvPicPr>
          <p:cNvPr id="2" name="QC_5_BD.16_1#0b0ab0f41?htil=1&amp;pid=408c58be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61120" y="1054295"/>
            <a:ext cx="2496312" cy="2825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6_2#0b0ab0f41?htil=1&amp;pid=408c58be4&amp;color=0,0,0&amp;vtp=1&amp;bt=1&amp;bbb=1&amp;hb=1"/>
          <p:cNvSpPr/>
          <p:nvPr/>
        </p:nvSpPr>
        <p:spPr>
          <a:xfrm>
            <a:off x="722376" y="972000"/>
            <a:ext cx="8129016"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[北京2025·9]</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近年来，露营成为北京市民新的休闲方式，赏花、</a:t>
            </a:r>
            <a:r>
              <a:rPr lang="en-US" altLang="zh-CN" sz="2000" b="0" i="0">
                <a:solidFill>
                  <a:srgbClr val="000000"/>
                </a:solidFill>
                <a:latin typeface="微软雅黑" pitchFamily="34" charset="0"/>
                <a:ea typeface="微软雅黑" pitchFamily="34" charset="-122"/>
                <a:cs typeface="微软雅黑" pitchFamily="34" charset="-120"/>
              </a:rPr>
              <a:t>钓鱼、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观鸟</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丰富多彩的户外活动吸引着越来越多人走进自然，</a:t>
            </a:r>
            <a:r>
              <a:rPr lang="en-US" altLang="zh-CN" sz="2000" b="0" i="0">
                <a:solidFill>
                  <a:srgbClr val="000000"/>
                </a:solidFill>
                <a:latin typeface="微软雅黑" pitchFamily="34" charset="0"/>
                <a:ea typeface="微软雅黑" pitchFamily="34" charset="-122"/>
                <a:cs typeface="微软雅黑" pitchFamily="34" charset="-120"/>
              </a:rPr>
              <a:t>释放消费活力。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为引导露营市场的有序发展</a:t>
            </a:r>
            <a:r>
              <a:rPr lang="en-US" altLang="zh-CN" sz="2000" b="0" i="0" dirty="0">
                <a:solidFill>
                  <a:srgbClr val="000000"/>
                </a:solidFill>
                <a:latin typeface="微软雅黑" pitchFamily="34" charset="0"/>
                <a:ea typeface="微软雅黑" pitchFamily="34" charset="-122"/>
                <a:cs typeface="微软雅黑" pitchFamily="34" charset="-120"/>
              </a:rPr>
              <a:t>，北京市相关部门制定了</a:t>
            </a:r>
            <a:r>
              <a:rPr lang="en-US" altLang="zh-CN" sz="2000" b="0" i="0">
                <a:solidFill>
                  <a:srgbClr val="000000"/>
                </a:solidFill>
                <a:latin typeface="微软雅黑" pitchFamily="34" charset="0"/>
                <a:ea typeface="微软雅黑" pitchFamily="34" charset="-122"/>
                <a:cs typeface="微软雅黑" pitchFamily="34" charset="-120"/>
              </a:rPr>
              <a:t>《关于规范引导帐篷</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露营地发展的意见</a:t>
            </a:r>
            <a:r>
              <a:rPr lang="en-US" altLang="zh-CN" sz="2000" b="0" i="0" dirty="0">
                <a:solidFill>
                  <a:srgbClr val="000000"/>
                </a:solidFill>
                <a:latin typeface="微软雅黑" pitchFamily="34" charset="0"/>
                <a:ea typeface="微软雅黑" pitchFamily="34" charset="-122"/>
                <a:cs typeface="微软雅黑" pitchFamily="34" charset="-120"/>
              </a:rPr>
              <a:t>（试行）》。</a:t>
            </a:r>
            <a:r>
              <a:rPr lang="en-US" altLang="zh-CN" sz="2000" b="0" i="0">
                <a:solidFill>
                  <a:srgbClr val="000000"/>
                </a:solidFill>
                <a:latin typeface="微软雅黑" pitchFamily="34" charset="0"/>
                <a:ea typeface="微软雅黑" pitchFamily="34" charset="-122"/>
                <a:cs typeface="微软雅黑" pitchFamily="34" charset="-120"/>
              </a:rPr>
              <a:t>这一文件(</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17_1#0b0ab0f41.bracket?pid=408c58be4&amp;color=0,0,0&amp;vpa=5&amp;vtp=1"/>
          <p:cNvSpPr/>
          <p:nvPr/>
        </p:nvSpPr>
        <p:spPr>
          <a:xfrm>
            <a:off x="5494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5_BD.16_3#0b0ab0f41.choices?htil=1&amp;pid=408c58be4&amp;color=0,0,0&amp;vtp=1&amp;bbb=1"/>
          <p:cNvSpPr/>
          <p:nvPr/>
        </p:nvSpPr>
        <p:spPr>
          <a:xfrm>
            <a:off x="722376" y="2791274"/>
            <a:ext cx="8129016"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A.既规范相关行业行为，也规范政府权力运行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.充分发挥乡规民约作用，解决基层社会治理难题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.凸显政府关注新兴领域，旨在规范市民露营行为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.通过单行条例的规范作用，实现社会自我治理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18_1#0b0ab0f41?vop=1&amp;pid=408c58be4&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本题考查科学立法。这一文件有利于对露营相关行业行为进行规范</a:t>
            </a:r>
            <a:r>
              <a:rPr lang="en-US" altLang="zh-CN" sz="2000" b="0" i="0">
                <a:solidFill>
                  <a:srgbClr val="000000"/>
                </a:solidFill>
                <a:latin typeface="微软雅黑" pitchFamily="34" charset="0"/>
                <a:ea typeface="微软雅黑" pitchFamily="34" charset="-122"/>
                <a:cs typeface="微软雅黑" pitchFamily="34" charset="-120"/>
              </a:rPr>
              <a:t>，引导露营市场有序发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a:t>
            </a:r>
            <a:r>
              <a:rPr lang="en-US" altLang="zh-CN" sz="2000" b="0" i="0" dirty="0">
                <a:solidFill>
                  <a:srgbClr val="000000"/>
                </a:solidFill>
                <a:latin typeface="微软雅黑" pitchFamily="34" charset="0"/>
                <a:ea typeface="微软雅黑" pitchFamily="34" charset="-122"/>
                <a:cs typeface="微软雅黑" pitchFamily="34" charset="-120"/>
              </a:rPr>
              <a:t>；同时文件的附件部分相关内容，也对相关单位工作进行规范，</a:t>
            </a:r>
            <a:r>
              <a:rPr lang="en-US" altLang="zh-CN" sz="2000" b="0" i="0">
                <a:solidFill>
                  <a:srgbClr val="000000"/>
                </a:solidFill>
                <a:latin typeface="微软雅黑" pitchFamily="34" charset="0"/>
                <a:ea typeface="微软雅黑" pitchFamily="34" charset="-122"/>
                <a:cs typeface="微软雅黑" pitchFamily="34" charset="-120"/>
              </a:rPr>
              <a:t>这有利于规范政府权力的运行，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正确。北京市相关部门制定的规范性文件不属于乡规民约，</a:t>
            </a:r>
            <a:r>
              <a:rPr lang="en-US" altLang="zh-CN" sz="2000" b="0" i="0">
                <a:solidFill>
                  <a:srgbClr val="000000"/>
                </a:solidFill>
                <a:latin typeface="微软雅黑" pitchFamily="34" charset="0"/>
                <a:ea typeface="微软雅黑" pitchFamily="34" charset="-122"/>
                <a:cs typeface="微软雅黑" pitchFamily="34" charset="-120"/>
              </a:rPr>
              <a:t>且文件旨在引导露营市场有序发展，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并非针对解决基层社会治理难题</a:t>
            </a:r>
            <a:r>
              <a:rPr lang="en-US" altLang="zh-CN" sz="2000" b="0" i="0" dirty="0">
                <a:solidFill>
                  <a:srgbClr val="000000"/>
                </a:solidFill>
                <a:latin typeface="微软雅黑" pitchFamily="34" charset="0"/>
                <a:ea typeface="微软雅黑" pitchFamily="34" charset="-122"/>
                <a:cs typeface="微软雅黑" pitchFamily="34" charset="-120"/>
              </a:rPr>
              <a:t>，B错误。</a:t>
            </a:r>
            <a:r>
              <a:rPr lang="en-US" altLang="zh-CN" sz="2000" b="0" i="0">
                <a:solidFill>
                  <a:srgbClr val="000000"/>
                </a:solidFill>
                <a:latin typeface="微软雅黑" pitchFamily="34" charset="0"/>
                <a:ea typeface="微软雅黑" pitchFamily="34" charset="-122"/>
                <a:cs typeface="微软雅黑" pitchFamily="34" charset="-120"/>
              </a:rPr>
              <a:t>该文件的制定是政府关注露营这一新兴领域的体现，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但其目的并不仅仅在于规范市民露营行为</a:t>
            </a:r>
            <a:r>
              <a:rPr lang="en-US" altLang="zh-CN" sz="2000" b="0" i="0" dirty="0">
                <a:solidFill>
                  <a:srgbClr val="000000"/>
                </a:solidFill>
                <a:latin typeface="微软雅黑" pitchFamily="34" charset="0"/>
                <a:ea typeface="微软雅黑" pitchFamily="34" charset="-122"/>
                <a:cs typeface="微软雅黑" pitchFamily="34" charset="-120"/>
              </a:rPr>
              <a:t>，还涉及规范市场行为、</a:t>
            </a:r>
            <a:r>
              <a:rPr lang="en-US" altLang="zh-CN" sz="2000" b="0" i="0">
                <a:solidFill>
                  <a:srgbClr val="000000"/>
                </a:solidFill>
                <a:latin typeface="微软雅黑" pitchFamily="34" charset="0"/>
                <a:ea typeface="微软雅黑" pitchFamily="34" charset="-122"/>
                <a:cs typeface="微软雅黑" pitchFamily="34" charset="-120"/>
              </a:rPr>
              <a:t>释放消费活力等更宏观的内容，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错误。单行条例是由民族自治地方的人民代表大会制定的，</a:t>
            </a:r>
            <a:r>
              <a:rPr lang="en-US" altLang="zh-CN" sz="2000" b="0" i="0">
                <a:solidFill>
                  <a:srgbClr val="000000"/>
                </a:solidFill>
                <a:latin typeface="微软雅黑" pitchFamily="34" charset="0"/>
                <a:ea typeface="微软雅黑" pitchFamily="34" charset="-122"/>
                <a:cs typeface="微软雅黑" pitchFamily="34" charset="-120"/>
              </a:rPr>
              <a:t>该文件是北京市相关部门制定的，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不属于单行条例</a:t>
            </a:r>
            <a:r>
              <a:rPr lang="en-US" altLang="zh-CN" sz="2000" b="0" i="0" dirty="0">
                <a:solidFill>
                  <a:srgbClr val="000000"/>
                </a:solidFill>
                <a:latin typeface="微软雅黑" pitchFamily="34" charset="0"/>
                <a:ea typeface="微软雅黑" pitchFamily="34" charset="-122"/>
                <a:cs typeface="微软雅黑" pitchFamily="34" charset="-120"/>
              </a:rPr>
              <a:t>，同时这一文件的制定也不是实现社会自我治理，D错误。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18_2#0b0ab0f41?vop=1&amp;pid=408c58be4&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乡规民约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乡规民约是在中国由乡村群众集体制定</a:t>
            </a:r>
            <a:r>
              <a:rPr lang="en-US" altLang="zh-CN" sz="2000" b="0" i="0" dirty="0">
                <a:solidFill>
                  <a:srgbClr val="000000"/>
                </a:solidFill>
                <a:latin typeface="微软雅黑" pitchFamily="34" charset="0"/>
                <a:ea typeface="微软雅黑" pitchFamily="34" charset="-122"/>
                <a:cs typeface="微软雅黑" pitchFamily="34" charset="-120"/>
              </a:rPr>
              <a:t>，进行自我约束、自我管理，</a:t>
            </a:r>
            <a:r>
              <a:rPr lang="en-US" altLang="zh-CN" sz="2000" b="0" i="0">
                <a:solidFill>
                  <a:srgbClr val="000000"/>
                </a:solidFill>
                <a:latin typeface="微软雅黑" pitchFamily="34" charset="0"/>
                <a:ea typeface="微软雅黑" pitchFamily="34" charset="-122"/>
                <a:cs typeface="微软雅黑" pitchFamily="34" charset="-120"/>
              </a:rPr>
              <a:t>并自觉自愿履行的民间公约。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内容十分广泛</a:t>
            </a:r>
            <a:r>
              <a:rPr lang="en-US" altLang="zh-CN" sz="2000" b="0" i="0" dirty="0">
                <a:solidFill>
                  <a:srgbClr val="000000"/>
                </a:solidFill>
                <a:latin typeface="微软雅黑" pitchFamily="34" charset="0"/>
                <a:ea typeface="微软雅黑" pitchFamily="34" charset="-122"/>
                <a:cs typeface="微软雅黑" pitchFamily="34" charset="-120"/>
              </a:rPr>
              <a:t>，主要包括社会公德、平时生产生活关系、贯彻国家政策法令等</a:t>
            </a:r>
            <a:r>
              <a:rPr lang="en-US" altLang="zh-CN" sz="2000" b="0" i="0">
                <a:solidFill>
                  <a:srgbClr val="000000"/>
                </a:solidFill>
                <a:latin typeface="微软雅黑" pitchFamily="34" charset="0"/>
                <a:ea typeface="微软雅黑" pitchFamily="34" charset="-122"/>
                <a:cs typeface="微软雅黑" pitchFamily="34" charset="-120"/>
              </a:rPr>
              <a:t>。其目的是加强团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a:t>
            </a:r>
            <a:r>
              <a:rPr lang="en-US" altLang="zh-CN" sz="2000" b="0" i="0" dirty="0">
                <a:solidFill>
                  <a:srgbClr val="000000"/>
                </a:solidFill>
                <a:latin typeface="微软雅黑" pitchFamily="34" charset="0"/>
                <a:ea typeface="微软雅黑" pitchFamily="34" charset="-122"/>
                <a:cs typeface="微软雅黑" pitchFamily="34" charset="-120"/>
              </a:rPr>
              <a:t>，促进生产。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19_1#d36af550e?pid=408c58be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[安徽2025·7]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2025年4月，国家市场监管总局印发《</a:t>
            </a:r>
            <a:r>
              <a:rPr lang="en-US" altLang="zh-CN" sz="2000" b="0" i="0">
                <a:solidFill>
                  <a:srgbClr val="000000"/>
                </a:solidFill>
                <a:latin typeface="微软雅黑" pitchFamily="34" charset="0"/>
                <a:ea typeface="微软雅黑" pitchFamily="34" charset="-122"/>
                <a:cs typeface="微软雅黑" pitchFamily="34" charset="-120"/>
              </a:rPr>
              <a:t>关于维护广告市场秩序</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营造良好消费环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境的通知</a:t>
            </a:r>
            <a:r>
              <a:rPr lang="en-US" altLang="zh-CN" sz="2000" b="0" i="0" dirty="0">
                <a:solidFill>
                  <a:srgbClr val="000000"/>
                </a:solidFill>
                <a:latin typeface="微软雅黑" pitchFamily="34" charset="0"/>
                <a:ea typeface="微软雅黑" pitchFamily="34" charset="-122"/>
                <a:cs typeface="微软雅黑" pitchFamily="34" charset="-120"/>
              </a:rPr>
              <a:t>》部署依法规范广告市场，鼓励消费者以及知情人参与监督</a:t>
            </a:r>
            <a:r>
              <a:rPr lang="en-US" altLang="zh-CN" sz="2000" b="0" i="0">
                <a:solidFill>
                  <a:srgbClr val="000000"/>
                </a:solidFill>
                <a:latin typeface="微软雅黑" pitchFamily="34" charset="0"/>
                <a:ea typeface="微软雅黑" pitchFamily="34" charset="-122"/>
                <a:cs typeface="微软雅黑" pitchFamily="34" charset="-120"/>
              </a:rPr>
              <a:t>，要求互联网平台落实广告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审核义务</a:t>
            </a:r>
            <a:r>
              <a:rPr lang="en-US" altLang="zh-CN" sz="2000" b="0" i="0" dirty="0">
                <a:solidFill>
                  <a:srgbClr val="000000"/>
                </a:solidFill>
                <a:latin typeface="微软雅黑" pitchFamily="34" charset="0"/>
                <a:ea typeface="微软雅黑" pitchFamily="34" charset="-122"/>
                <a:cs typeface="微软雅黑" pitchFamily="34" charset="-120"/>
              </a:rPr>
              <a:t>，要求各级市场监管部门开展广告合规助企行动，这表明</a:t>
            </a:r>
            <a:r>
              <a:rPr lang="en-US" altLang="zh-CN" sz="2000" b="0" i="0">
                <a:solidFill>
                  <a:srgbClr val="000000"/>
                </a:solidFill>
                <a:latin typeface="微软雅黑" pitchFamily="34" charset="0"/>
                <a:ea typeface="微软雅黑" pitchFamily="34" charset="-122"/>
                <a:cs typeface="微软雅黑" pitchFamily="34" charset="-120"/>
              </a:rPr>
              <a:t>，营造良好消费环境需要</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d36af550e.bracket?pid=408c58be4&amp;color=0,0,0&amp;vpa=6&amp;vtp=1"/>
          <p:cNvSpPr/>
          <p:nvPr/>
        </p:nvSpPr>
        <p:spPr>
          <a:xfrm>
            <a:off x="92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d36af550e?pid=408c58be4&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①全民增强法治观念，共同维护良好的广告市场秩序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网络平台加强监督，对广告违法行为实施行政处罚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广告经营者制定行业发展法规，引导行业健康发展</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政府提升管理和服务能力，促进市场主体公平竞争</a:t>
            </a:r>
            <a:endParaRPr lang="en-US" altLang="zh-CN" sz="2000" dirty="0"/>
          </a:p>
        </p:txBody>
      </p:sp>
      <p:sp>
        <p:nvSpPr>
          <p:cNvPr id="5" name="QC_5_BD.19_3#d36af550e.choices?pid=408c58be4&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ceb59cac0.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1_BD#ceb59cac0.fixed?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第三单元</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全面依法治国</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1_1#d36af550e?vop=1&amp;pid=408c58be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本题考查全面推进依法治国。国家市场监督管理总局印发相关通知</a:t>
            </a:r>
            <a:r>
              <a:rPr lang="en-US" altLang="zh-CN" sz="2000" b="0" i="0">
                <a:solidFill>
                  <a:srgbClr val="000000"/>
                </a:solidFill>
                <a:latin typeface="微软雅黑" pitchFamily="34" charset="0"/>
                <a:ea typeface="微软雅黑" pitchFamily="34" charset="-122"/>
                <a:cs typeface="微软雅黑" pitchFamily="34" charset="-120"/>
              </a:rPr>
              <a:t>，鼓励消费者以及知情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人参与监督</a:t>
            </a:r>
            <a:r>
              <a:rPr lang="en-US" altLang="zh-CN" sz="2000" b="0" i="0" dirty="0">
                <a:solidFill>
                  <a:srgbClr val="000000"/>
                </a:solidFill>
                <a:latin typeface="微软雅黑" pitchFamily="34" charset="0"/>
                <a:ea typeface="微软雅黑" pitchFamily="34" charset="-122"/>
                <a:cs typeface="微软雅黑" pitchFamily="34" charset="-120"/>
              </a:rPr>
              <a:t>，要求互联网平台落实广告审核义务</a:t>
            </a:r>
            <a:r>
              <a:rPr lang="en-US" altLang="zh-CN" sz="2000" b="0" i="0">
                <a:solidFill>
                  <a:srgbClr val="000000"/>
                </a:solidFill>
                <a:latin typeface="微软雅黑" pitchFamily="34" charset="0"/>
                <a:ea typeface="微软雅黑" pitchFamily="34" charset="-122"/>
                <a:cs typeface="微软雅黑" pitchFamily="34" charset="-120"/>
              </a:rPr>
              <a:t>，这表明营造良好消费环境需要全民增强法治观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念</a:t>
            </a:r>
            <a:r>
              <a:rPr lang="en-US" altLang="zh-CN" sz="2000" b="0" i="0" dirty="0">
                <a:solidFill>
                  <a:srgbClr val="000000"/>
                </a:solidFill>
                <a:latin typeface="微软雅黑" pitchFamily="34" charset="0"/>
                <a:ea typeface="微软雅黑" pitchFamily="34" charset="-122"/>
                <a:cs typeface="微软雅黑" pitchFamily="34" charset="-120"/>
              </a:rPr>
              <a:t>，共同维护良好的广告市场秩序，①正确。营造良好消费环境需要网络平台加强监督</a:t>
            </a:r>
            <a:r>
              <a:rPr lang="en-US" altLang="zh-CN" sz="2000" b="0" i="0">
                <a:solidFill>
                  <a:srgbClr val="000000"/>
                </a:solidFill>
                <a:latin typeface="微软雅黑" pitchFamily="34" charset="0"/>
                <a:ea typeface="微软雅黑" pitchFamily="34" charset="-122"/>
                <a:cs typeface="微软雅黑" pitchFamily="34" charset="-120"/>
              </a:rPr>
              <a:t>，但对广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告违法行为实施行政处罚是行政主管部门的权力</a:t>
            </a:r>
            <a:r>
              <a:rPr lang="en-US" altLang="zh-CN" sz="2000" b="0" i="0" dirty="0">
                <a:solidFill>
                  <a:srgbClr val="000000"/>
                </a:solidFill>
                <a:latin typeface="微软雅黑" pitchFamily="34" charset="0"/>
                <a:ea typeface="微软雅黑" pitchFamily="34" charset="-122"/>
                <a:cs typeface="微软雅黑" pitchFamily="34" charset="-120"/>
              </a:rPr>
              <a:t>，而非网络平台，②排除</a:t>
            </a:r>
            <a:r>
              <a:rPr lang="en-US" altLang="zh-CN" sz="2000" b="0" i="0">
                <a:solidFill>
                  <a:srgbClr val="000000"/>
                </a:solidFill>
                <a:latin typeface="微软雅黑" pitchFamily="34" charset="0"/>
                <a:ea typeface="微软雅黑" pitchFamily="34" charset="-122"/>
                <a:cs typeface="微软雅黑" pitchFamily="34" charset="-120"/>
              </a:rPr>
              <a:t>。广告经营者不是行业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发展法规的制定者</a:t>
            </a:r>
            <a:r>
              <a:rPr lang="en-US" altLang="zh-CN" sz="2000" b="0" i="0" dirty="0">
                <a:solidFill>
                  <a:srgbClr val="000000"/>
                </a:solidFill>
                <a:latin typeface="微软雅黑" pitchFamily="34" charset="0"/>
                <a:ea typeface="微软雅黑" pitchFamily="34" charset="-122"/>
                <a:cs typeface="微软雅黑" pitchFamily="34" charset="-120"/>
              </a:rPr>
              <a:t>，③排除。该通知要求各级市场监管部门开展广告合规助企行动</a:t>
            </a:r>
            <a:r>
              <a:rPr lang="en-US" altLang="zh-CN" sz="2000" b="0" i="0">
                <a:solidFill>
                  <a:srgbClr val="000000"/>
                </a:solidFill>
                <a:latin typeface="微软雅黑" pitchFamily="34" charset="0"/>
                <a:ea typeface="微软雅黑" pitchFamily="34" charset="-122"/>
                <a:cs typeface="微软雅黑" pitchFamily="34" charset="-120"/>
              </a:rPr>
              <a:t>，表明营造良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好消费环境需要政府提升管理和服务能力</a:t>
            </a:r>
            <a:r>
              <a:rPr lang="en-US" altLang="zh-CN" sz="2000" b="0" i="0" dirty="0">
                <a:solidFill>
                  <a:srgbClr val="000000"/>
                </a:solidFill>
                <a:latin typeface="微软雅黑" pitchFamily="34" charset="0"/>
                <a:ea typeface="微软雅黑" pitchFamily="34" charset="-122"/>
                <a:cs typeface="微软雅黑" pitchFamily="34" charset="-120"/>
              </a:rPr>
              <a:t>，促进市场主体公平竞争，④正确。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2_1#36a99d210?pid=408c58be4&amp;color=0,0,0&amp;vtp=1&amp;bt=1&amp;bbb=1&amp;hb=1"/>
          <p:cNvSpPr/>
          <p:nvPr/>
        </p:nvSpPr>
        <p:spPr>
          <a:xfrm>
            <a:off x="722376" y="972000"/>
            <a:ext cx="10753344" cy="8117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[山东2024·5]</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党中央高度重视全国统一大市场建设。为做好相关工作，2023年</a:t>
            </a:r>
            <a:r>
              <a:rPr lang="en-US" altLang="zh-CN" sz="2000" b="0" i="0">
                <a:solidFill>
                  <a:srgbClr val="000000"/>
                </a:solidFill>
                <a:latin typeface="微软雅黑" pitchFamily="34" charset="0"/>
                <a:ea typeface="微软雅黑" pitchFamily="34" charset="-122"/>
                <a:cs typeface="微软雅黑" pitchFamily="34" charset="-120"/>
              </a:rPr>
              <a:t>12月最高人</a:t>
            </a:r>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民法院发布了相关典型案例</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21" name="QC_5_BD.22_2#36a99d210?colgroup=41&amp;pid=408c58be4&amp;color=0,0,0&amp;vtp=1&amp;bbb=1&amp;hb=1"/>
          <p:cNvGraphicFramePr>
            <a:graphicFrameLocks noGrp="1"/>
          </p:cNvGraphicFramePr>
          <p:nvPr>
            <p:extLst>
              <p:ext uri="{D42A27DB-BD31-4B8C-83A1-F6EECF244321}">
                <p14:modId xmlns:p14="http://schemas.microsoft.com/office/powerpoint/2010/main" val="1016431763"/>
              </p:ext>
            </p:extLst>
          </p:nvPr>
        </p:nvGraphicFramePr>
        <p:xfrm>
          <a:off x="722376" y="1907228"/>
          <a:ext cx="10735056" cy="1717929"/>
        </p:xfrm>
        <a:graphic>
          <a:graphicData uri="http://schemas.openxmlformats.org/drawingml/2006/table">
            <a:tbl>
              <a:tblPr/>
              <a:tblGrid>
                <a:gridCol w="10735056">
                  <a:extLst>
                    <a:ext uri="{9D8B030D-6E8A-4147-A177-3AD203B41FA5}">
                      <a16:colId xmlns:a16="http://schemas.microsoft.com/office/drawing/2014/main" val="20000"/>
                    </a:ext>
                  </a:extLst>
                </a:gridCol>
              </a:tblGrid>
              <a:tr h="1717929">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案例四</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王某向某区市场监督管理局举报称</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其购买的某普洱古树茶添加某稀有寄生植物属于食</a:t>
                      </a:r>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品中违法添加药品行为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该局调查后决定不予立案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王某不服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对该局提起诉讼</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区法院经审</a:t>
                      </a:r>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理认为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该稀有寄生植物在云南本地长期有与普洱茶共同饮用的习惯</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也未被纳入相关部门的</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药品名录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故判决驳回王某的诉讼请求</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22_3#36a99d210?pid=408c58be4&amp;color=0,0,0&amp;vtp=1&amp;bbb=1"/>
          <p:cNvSpPr/>
          <p:nvPr/>
        </p:nvSpPr>
        <p:spPr>
          <a:xfrm>
            <a:off x="722376" y="3761428"/>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据材料，</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3_1#36a99d210.bracket?pid=408c58be4&amp;color=0,0,0&amp;vpa=7&amp;vtp=1"/>
          <p:cNvSpPr/>
          <p:nvPr/>
        </p:nvSpPr>
        <p:spPr>
          <a:xfrm>
            <a:off x="3957701" y="3757999"/>
            <a:ext cx="385763"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22_4#36a99d210?pid=408c58be4&amp;color=0,0,0&amp;vtp=1&amp;bbb=1"/>
          <p:cNvSpPr/>
          <p:nvPr/>
        </p:nvSpPr>
        <p:spPr>
          <a:xfrm>
            <a:off x="722376" y="4182814"/>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①最高法坚持党的领导，完善保障全国统一大市场的法律体系</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区市场监督管理局规范履行职责，依法接受社会监督和司法监督</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区法院依据事实和法律裁判民事纠纷，支持行政机关严格执法</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最高法通过典型案例为审判机关提供示范指引，维护市场秩序</a:t>
            </a:r>
            <a:endParaRPr lang="en-US" altLang="zh-CN" sz="2000" dirty="0"/>
          </a:p>
        </p:txBody>
      </p:sp>
      <p:sp>
        <p:nvSpPr>
          <p:cNvPr id="7" name="QC_5_BD.22_5#36a99d210.choices?pid=408c58be4&amp;color=0,0,0&amp;vtp=1&amp;bbb=1"/>
          <p:cNvSpPr/>
          <p:nvPr/>
        </p:nvSpPr>
        <p:spPr>
          <a:xfrm>
            <a:off x="722376" y="5887408"/>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4_1#36a99d210?vop=1&amp;pid=408c58be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本题考查全面推进依法治国。最高人民法院发布相关典型案例</a:t>
            </a:r>
            <a:r>
              <a:rPr lang="en-US" altLang="zh-CN" sz="2000" b="0" i="0" spc="-50">
                <a:solidFill>
                  <a:srgbClr val="000000"/>
                </a:solidFill>
                <a:latin typeface="微软雅黑" pitchFamily="34" charset="0"/>
                <a:ea typeface="微软雅黑" pitchFamily="34" charset="-122"/>
                <a:cs typeface="微软雅黑" pitchFamily="34" charset="-120"/>
              </a:rPr>
              <a:t>，目的在于进一步明确裁判标</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准</a:t>
            </a:r>
            <a:r>
              <a:rPr lang="en-US" altLang="zh-CN" sz="2000" b="0" i="0" spc="-50" dirty="0">
                <a:solidFill>
                  <a:srgbClr val="000000"/>
                </a:solidFill>
                <a:latin typeface="微软雅黑" pitchFamily="34" charset="0"/>
                <a:ea typeface="微软雅黑" pitchFamily="34" charset="-122"/>
                <a:cs typeface="微软雅黑" pitchFamily="34" charset="-120"/>
              </a:rPr>
              <a:t>，提升案件审判效果，充分发挥司法裁判的规则引领和价值导向作用</a:t>
            </a:r>
            <a:r>
              <a:rPr lang="en-US" altLang="zh-CN" sz="2000" b="0" i="0" spc="-50">
                <a:solidFill>
                  <a:srgbClr val="000000"/>
                </a:solidFill>
                <a:latin typeface="微软雅黑" pitchFamily="34" charset="0"/>
                <a:ea typeface="微软雅黑" pitchFamily="34" charset="-122"/>
                <a:cs typeface="微软雅黑" pitchFamily="34" charset="-120"/>
              </a:rPr>
              <a:t>，从而为有效维护市场秩序</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提供借鉴</a:t>
            </a:r>
            <a:r>
              <a:rPr lang="en-US" altLang="zh-CN" sz="2000" b="0" i="0" spc="-50" dirty="0">
                <a:solidFill>
                  <a:srgbClr val="000000"/>
                </a:solidFill>
                <a:latin typeface="微软雅黑" pitchFamily="34" charset="0"/>
                <a:ea typeface="微软雅黑" pitchFamily="34" charset="-122"/>
                <a:cs typeface="微软雅黑" pitchFamily="34" charset="-120"/>
              </a:rPr>
              <a:t>，并非完善保障全国统一大市场的法律体系，①排除，④入选</a:t>
            </a:r>
            <a:r>
              <a:rPr lang="en-US" altLang="zh-CN" sz="2000" b="0" i="0" spc="-50">
                <a:solidFill>
                  <a:srgbClr val="000000"/>
                </a:solidFill>
                <a:latin typeface="微软雅黑" pitchFamily="34" charset="0"/>
                <a:ea typeface="微软雅黑" pitchFamily="34" charset="-122"/>
                <a:cs typeface="微软雅黑" pitchFamily="34" charset="-120"/>
              </a:rPr>
              <a:t>。材料中该局的执法行为体</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现了区市场监督管理局规范履行职责</a:t>
            </a:r>
            <a:r>
              <a:rPr lang="en-US" altLang="zh-CN" sz="2000" b="0" i="0" spc="-50" dirty="0">
                <a:solidFill>
                  <a:srgbClr val="000000"/>
                </a:solidFill>
                <a:latin typeface="微软雅黑" pitchFamily="34" charset="0"/>
                <a:ea typeface="微软雅黑" pitchFamily="34" charset="-122"/>
                <a:cs typeface="微软雅黑" pitchFamily="34" charset="-120"/>
              </a:rPr>
              <a:t>，严格规范公正执法，并依法接受社会监督和司法监督，</a:t>
            </a:r>
            <a:r>
              <a:rPr lang="en-US" altLang="zh-CN" sz="2000" b="0" i="0" spc="-50">
                <a:solidFill>
                  <a:srgbClr val="000000"/>
                </a:solidFill>
                <a:latin typeface="微软雅黑" pitchFamily="34" charset="0"/>
                <a:ea typeface="微软雅黑" pitchFamily="34" charset="-122"/>
                <a:cs typeface="微软雅黑" pitchFamily="34" charset="-120"/>
              </a:rPr>
              <a:t>②符</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合题意</a:t>
            </a:r>
            <a:r>
              <a:rPr lang="en-US" altLang="zh-CN" sz="2000" b="0" i="0" spc="-50" dirty="0">
                <a:solidFill>
                  <a:srgbClr val="000000"/>
                </a:solidFill>
                <a:latin typeface="微软雅黑" pitchFamily="34" charset="0"/>
                <a:ea typeface="微软雅黑" pitchFamily="34" charset="-122"/>
                <a:cs typeface="微软雅黑" pitchFamily="34" charset="-120"/>
              </a:rPr>
              <a:t>。“王某不服，对该局提起诉讼”，区法院根据云南本地的饮用习惯和相关法律法规</a:t>
            </a:r>
            <a:r>
              <a:rPr lang="en-US" altLang="zh-CN" sz="2000" b="0" i="0" spc="-50">
                <a:solidFill>
                  <a:srgbClr val="000000"/>
                </a:solidFill>
                <a:latin typeface="微软雅黑" pitchFamily="34" charset="0"/>
                <a:ea typeface="微软雅黑" pitchFamily="34" charset="-122"/>
                <a:cs typeface="微软雅黑" pitchFamily="34" charset="-120"/>
              </a:rPr>
              <a:t>，驳回</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了王某的诉讼请求</a:t>
            </a:r>
            <a:r>
              <a:rPr lang="en-US" altLang="zh-CN" sz="2000" b="0" i="0" spc="-50" dirty="0">
                <a:solidFill>
                  <a:srgbClr val="000000"/>
                </a:solidFill>
                <a:latin typeface="微软雅黑" pitchFamily="34" charset="0"/>
                <a:ea typeface="微软雅黑" pitchFamily="34" charset="-122"/>
                <a:cs typeface="微软雅黑" pitchFamily="34" charset="-120"/>
              </a:rPr>
              <a:t>，体现了区法院依据事实和法律裁判行政纠纷而非民事纠纷，③排除。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5_1#c0dad9f5b?pid=408c58be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[湖南2024·6]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法治是互联网治理的基本方式。网络法治与10亿多网民直接相连，与</a:t>
            </a:r>
            <a:r>
              <a:rPr lang="en-US" altLang="zh-CN" sz="2000" b="0" i="0">
                <a:solidFill>
                  <a:srgbClr val="000000"/>
                </a:solidFill>
                <a:latin typeface="微软雅黑" pitchFamily="34" charset="0"/>
                <a:ea typeface="微软雅黑" pitchFamily="34" charset="-122"/>
                <a:cs typeface="微软雅黑" pitchFamily="34" charset="-120"/>
              </a:rPr>
              <a:t>14亿多人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民群众息息相关</a:t>
            </a:r>
            <a:r>
              <a:rPr lang="en-US" altLang="zh-CN" sz="2000" b="0" i="0" dirty="0">
                <a:solidFill>
                  <a:srgbClr val="000000"/>
                </a:solidFill>
                <a:latin typeface="微软雅黑" pitchFamily="34" charset="0"/>
                <a:ea typeface="微软雅黑" pitchFamily="34" charset="-122"/>
                <a:cs typeface="微软雅黑" pitchFamily="34" charset="-120"/>
              </a:rPr>
              <a:t>。面对网络传谣、网络暴力等现实问题，需要加大治理力度，对“按键伤人</a:t>
            </a:r>
            <a:r>
              <a:rPr lang="en-US" altLang="zh-CN" sz="2000" b="0" i="0">
                <a:solidFill>
                  <a:srgbClr val="000000"/>
                </a:solidFill>
                <a:latin typeface="微软雅黑" pitchFamily="34" charset="0"/>
                <a:ea typeface="微软雅黑" pitchFamily="34" charset="-122"/>
                <a:cs typeface="微软雅黑" pitchFamily="34" charset="-120"/>
              </a:rPr>
              <a:t>”坚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持严惩立场</a:t>
            </a:r>
            <a:r>
              <a:rPr lang="en-US" altLang="zh-CN" sz="2000" b="0" i="0" dirty="0">
                <a:solidFill>
                  <a:srgbClr val="000000"/>
                </a:solidFill>
                <a:latin typeface="微软雅黑" pitchFamily="34" charset="0"/>
                <a:ea typeface="微软雅黑" pitchFamily="34" charset="-122"/>
                <a:cs typeface="微软雅黑" pitchFamily="34" charset="-120"/>
              </a:rPr>
              <a:t>，让互联网在法治轨道上健康运行。</a:t>
            </a:r>
            <a:r>
              <a:rPr lang="en-US" altLang="zh-CN" sz="2000" b="0" i="0">
                <a:solidFill>
                  <a:srgbClr val="000000"/>
                </a:solidFill>
                <a:latin typeface="微软雅黑" pitchFamily="34" charset="0"/>
                <a:ea typeface="微软雅黑" pitchFamily="34" charset="-122"/>
                <a:cs typeface="微软雅黑" pitchFamily="34" charset="-120"/>
              </a:rPr>
              <a:t>网络法治需要(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c0dad9f5b.bracket?pid=408c58be4&amp;color=0,0,0&amp;vpa=8&amp;vtp=1"/>
          <p:cNvSpPr/>
          <p:nvPr/>
        </p:nvSpPr>
        <p:spPr>
          <a:xfrm>
            <a:off x="778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25_2#c0dad9f5b?pid=408c58be4&amp;color=0,0,0&amp;vtp=1&amp;bbb=1"/>
          <p:cNvSpPr/>
          <p:nvPr/>
        </p:nvSpPr>
        <p:spPr>
          <a:xfrm>
            <a:off x="722376" y="2334074"/>
            <a:ext cx="10753344" cy="843153"/>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政府依法开展网络执法，营造清朗网络空间</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司法机关强化网络立法，健全网络法律体系</a:t>
            </a:r>
            <a:endParaRPr lang="en-US" altLang="zh-CN" sz="2000" dirty="0"/>
          </a:p>
          <a:p>
            <a:pPr latinLnBrk="1">
              <a:lnSpc>
                <a:spcPts val="34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加强法治宣传教育，凝聚依法治网强大力量</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畅通群众投诉渠道，保障网民各项利益实现</a:t>
            </a:r>
            <a:endParaRPr lang="en-US" altLang="zh-CN" sz="2000" dirty="0"/>
          </a:p>
        </p:txBody>
      </p:sp>
      <p:sp>
        <p:nvSpPr>
          <p:cNvPr id="5" name="QC_5_BD.25_3#c0dad9f5b.choices?pid=408c58be4&amp;color=0,0,0&amp;vtp=1&amp;bbb=1"/>
          <p:cNvSpPr/>
          <p:nvPr/>
        </p:nvSpPr>
        <p:spPr>
          <a:xfrm>
            <a:off x="722376" y="431871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27_1#c0dad9f5b?vop=1&amp;pid=408c58be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本题考查全面推进依法治国的基本要求。面对网络传谣、网络暴力等现实问题</a:t>
            </a:r>
            <a:r>
              <a:rPr lang="en-US" altLang="zh-CN" sz="2000" b="0" i="0">
                <a:solidFill>
                  <a:srgbClr val="000000"/>
                </a:solidFill>
                <a:latin typeface="微软雅黑" pitchFamily="34" charset="0"/>
                <a:ea typeface="微软雅黑" pitchFamily="34" charset="-122"/>
                <a:cs typeface="微软雅黑" pitchFamily="34" charset="-120"/>
              </a:rPr>
              <a:t>，需要加大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治理力度</a:t>
            </a:r>
            <a:r>
              <a:rPr lang="en-US" altLang="zh-CN" sz="2000" b="0" i="0" dirty="0">
                <a:solidFill>
                  <a:srgbClr val="000000"/>
                </a:solidFill>
                <a:latin typeface="微软雅黑" pitchFamily="34" charset="0"/>
                <a:ea typeface="微软雅黑" pitchFamily="34" charset="-122"/>
                <a:cs typeface="微软雅黑" pitchFamily="34" charset="-120"/>
              </a:rPr>
              <a:t>，从严格执法角度，网络法治需要政府依法开展网络执法，营造清朗网络空间，①</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网络法治与</a:t>
            </a:r>
            <a:r>
              <a:rPr lang="en-US" altLang="zh-CN" sz="2000" b="0" i="0" dirty="0">
                <a:solidFill>
                  <a:srgbClr val="000000"/>
                </a:solidFill>
                <a:latin typeface="微软雅黑" pitchFamily="34" charset="0"/>
                <a:ea typeface="微软雅黑" pitchFamily="34" charset="-122"/>
                <a:cs typeface="微软雅黑" pitchFamily="34" charset="-120"/>
              </a:rPr>
              <a:t>10亿多网民直接相连，与14亿多人民群众息息相关，从全民守法角度</a:t>
            </a:r>
            <a:r>
              <a:rPr lang="en-US" altLang="zh-CN" sz="2000" b="0" i="0">
                <a:solidFill>
                  <a:srgbClr val="000000"/>
                </a:solidFill>
                <a:latin typeface="微软雅黑" pitchFamily="34" charset="0"/>
                <a:ea typeface="微软雅黑" pitchFamily="34" charset="-122"/>
                <a:cs typeface="微软雅黑" pitchFamily="34" charset="-120"/>
              </a:rPr>
              <a:t>，网络法治需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要加强法治宣传教育</a:t>
            </a:r>
            <a:r>
              <a:rPr lang="en-US" altLang="zh-CN" sz="2000" b="0" i="0" dirty="0">
                <a:solidFill>
                  <a:srgbClr val="000000"/>
                </a:solidFill>
                <a:latin typeface="微软雅黑" pitchFamily="34" charset="0"/>
                <a:ea typeface="微软雅黑" pitchFamily="34" charset="-122"/>
                <a:cs typeface="微软雅黑" pitchFamily="34" charset="-120"/>
              </a:rPr>
              <a:t>，凝聚依法治网强大力量，③正确。司法机关应坚持公正司法</a:t>
            </a:r>
            <a:r>
              <a:rPr lang="en-US" altLang="zh-CN" sz="2000" b="0" i="0">
                <a:solidFill>
                  <a:srgbClr val="000000"/>
                </a:solidFill>
                <a:latin typeface="微软雅黑" pitchFamily="34" charset="0"/>
                <a:ea typeface="微软雅黑" pitchFamily="34" charset="-122"/>
                <a:cs typeface="微软雅黑" pitchFamily="34" charset="-120"/>
              </a:rPr>
              <a:t>，立法机关应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强化网络立法</a:t>
            </a:r>
            <a:r>
              <a:rPr lang="en-US" altLang="zh-CN" sz="2000" b="0" i="0" dirty="0">
                <a:solidFill>
                  <a:srgbClr val="000000"/>
                </a:solidFill>
                <a:latin typeface="微软雅黑" pitchFamily="34" charset="0"/>
                <a:ea typeface="微软雅黑" pitchFamily="34" charset="-122"/>
                <a:cs typeface="微软雅黑" pitchFamily="34" charset="-120"/>
              </a:rPr>
              <a:t>，健全网络法律体系，②错误</a:t>
            </a:r>
            <a:r>
              <a:rPr lang="en-US" altLang="zh-CN" sz="2000" b="0" i="0">
                <a:solidFill>
                  <a:srgbClr val="000000"/>
                </a:solidFill>
                <a:latin typeface="微软雅黑" pitchFamily="34" charset="0"/>
                <a:ea typeface="微软雅黑" pitchFamily="34" charset="-122"/>
                <a:cs typeface="微软雅黑" pitchFamily="34" charset="-120"/>
              </a:rPr>
              <a:t>。畅通群众投诉渠道能够保障网民的合理正当利益的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实现</a:t>
            </a:r>
            <a:r>
              <a:rPr lang="en-US" altLang="zh-CN" sz="2000" b="0" i="0" dirty="0">
                <a:solidFill>
                  <a:srgbClr val="000000"/>
                </a:solidFill>
                <a:latin typeface="微软雅黑" pitchFamily="34" charset="0"/>
                <a:ea typeface="微软雅黑" pitchFamily="34" charset="-122"/>
                <a:cs typeface="微软雅黑" pitchFamily="34" charset="-120"/>
              </a:rPr>
              <a:t>，而不是保障网民“各项利益”实现，④错误。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O_5_BD.28_1#6af9b2e37?htil=2&amp;pid=408c58be4&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01968" y="1054296"/>
            <a:ext cx="4846320" cy="30540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28_2#6af9b2e37?htil=2&amp;pid=408c58be4&amp;color=0,0,0&amp;vtp=1&amp;bt=1&amp;bbb=1&amp;hb=1&amp;hs=1"/>
          <p:cNvSpPr/>
          <p:nvPr/>
        </p:nvSpPr>
        <p:spPr>
          <a:xfrm>
            <a:off x="722376" y="972000"/>
            <a:ext cx="5769864" cy="3154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[河南2025·16]</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a:t>
            </a:r>
            <a:r>
              <a:rPr lang="en-US" altLang="zh-CN" sz="2000" b="0" i="0">
                <a:solidFill>
                  <a:srgbClr val="000000"/>
                </a:solidFill>
                <a:latin typeface="微软雅黑" pitchFamily="34" charset="0"/>
                <a:ea typeface="微软雅黑" pitchFamily="34" charset="-122"/>
                <a:cs typeface="微软雅黑" pitchFamily="34" charset="-120"/>
              </a:rPr>
              <a:t>完成下列要求。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11分）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科技创新枝繁叶茂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离不开优渥的法治土壤</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某市坚持法治与科技共进</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持续优化科技创新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生态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a:t>
            </a:r>
            <a:r>
              <a:rPr lang="en-US" altLang="zh-CN" sz="2000" b="0" i="0" dirty="0">
                <a:solidFill>
                  <a:srgbClr val="000000"/>
                </a:solidFill>
                <a:latin typeface="微软雅黑" pitchFamily="34" charset="0"/>
                <a:ea typeface="微软雅黑" pitchFamily="34" charset="-122"/>
                <a:cs typeface="微软雅黑" pitchFamily="34" charset="-120"/>
              </a:rPr>
              <a:t>“300</a:t>
            </a:r>
            <a:r>
              <a:rPr lang="en-US" altLang="zh-CN" sz="2000" b="0" i="0" dirty="0">
                <a:solidFill>
                  <a:srgbClr val="000000"/>
                </a:solidFill>
                <a:latin typeface="微软雅黑" pitchFamily="34" charset="0"/>
                <a:ea typeface="楷体" pitchFamily="34" charset="-122"/>
                <a:cs typeface="微软雅黑" pitchFamily="34" charset="-120"/>
              </a:rPr>
              <a:t>余家科技创新领军者</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上万家小微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科创企业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的创新格局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大模型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机器人等</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硬核</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科技成为该市的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金名片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O_5_BD.28_3#6af9b2e37?pid=408c58be4&amp;color=0,0,0&amp;vtp=1&amp;bbb=1&amp;hb=1&amp;hs=1"/>
          <p:cNvSpPr/>
          <p:nvPr/>
        </p:nvSpPr>
        <p:spPr>
          <a:xfrm>
            <a:off x="722376" y="4218628"/>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该市科技创新生态的优化得益于法治与科技的“双向奔赴”。结合材料，运用《政治与法治</a:t>
            </a:r>
            <a:r>
              <a:rPr lang="en-US" altLang="zh-CN" sz="2000" b="0" i="0">
                <a:solidFill>
                  <a:srgbClr val="000000"/>
                </a:solidFill>
                <a:latin typeface="微软雅黑" pitchFamily="34" charset="0"/>
                <a:ea typeface="微软雅黑" pitchFamily="34" charset="-122"/>
                <a:cs typeface="微软雅黑" pitchFamily="34" charset="-120"/>
              </a:rPr>
              <a:t>》知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识对此加以说明</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5_AN.29_1#6af9b2e37?vop=1&amp;pid=408c58be4&amp;color=0,0,0&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①科技是推动法治现代化的重要力量，通过数字化手段优化立法、执法、司法</a:t>
            </a:r>
            <a:r>
              <a:rPr lang="en-US" altLang="zh-CN" sz="2000" b="1" i="0">
                <a:solidFill>
                  <a:srgbClr val="00B050"/>
                </a:solidFill>
                <a:latin typeface="微软雅黑" pitchFamily="34" charset="0"/>
                <a:ea typeface="微软雅黑" pitchFamily="34" charset="-122"/>
                <a:cs typeface="微软雅黑" pitchFamily="34" charset="-120"/>
              </a:rPr>
              <a:t>、守法等环</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节</a:t>
            </a:r>
            <a:r>
              <a:rPr lang="en-US" altLang="zh-CN" sz="2000" b="1" i="0" dirty="0">
                <a:solidFill>
                  <a:srgbClr val="00B050"/>
                </a:solidFill>
                <a:latin typeface="微软雅黑" pitchFamily="34" charset="0"/>
                <a:ea typeface="微软雅黑" pitchFamily="34" charset="-122"/>
                <a:cs typeface="微软雅黑" pitchFamily="34" charset="-120"/>
              </a:rPr>
              <a:t>，为科技创新提供高效保障。②法治通过完善法规体系、强化司法保护、优化法律服务</a:t>
            </a:r>
            <a:r>
              <a:rPr lang="en-US" altLang="zh-CN" sz="2000" b="1" i="0">
                <a:solidFill>
                  <a:srgbClr val="00B050"/>
                </a:solidFill>
                <a:latin typeface="微软雅黑" pitchFamily="34" charset="0"/>
                <a:ea typeface="微软雅黑" pitchFamily="34" charset="-122"/>
                <a:cs typeface="微软雅黑" pitchFamily="34" charset="-120"/>
              </a:rPr>
              <a:t>，为科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技创新划定边界</a:t>
            </a:r>
            <a:r>
              <a:rPr lang="en-US" altLang="zh-CN" sz="2000" b="1" i="0" dirty="0">
                <a:solidFill>
                  <a:srgbClr val="00B050"/>
                </a:solidFill>
                <a:latin typeface="微软雅黑" pitchFamily="34" charset="0"/>
                <a:ea typeface="微软雅黑" pitchFamily="34" charset="-122"/>
                <a:cs typeface="微软雅黑" pitchFamily="34" charset="-120"/>
              </a:rPr>
              <a:t>、维护秩序。③科技提升法治对创新需求的响应速度</a:t>
            </a:r>
            <a:r>
              <a:rPr lang="en-US" altLang="zh-CN" sz="2000" b="1" i="0">
                <a:solidFill>
                  <a:srgbClr val="00B050"/>
                </a:solidFill>
                <a:latin typeface="微软雅黑" pitchFamily="34" charset="0"/>
                <a:ea typeface="微软雅黑" pitchFamily="34" charset="-122"/>
                <a:cs typeface="微软雅黑" pitchFamily="34" charset="-120"/>
              </a:rPr>
              <a:t>，法治为科技应用提供合规</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框架</a:t>
            </a:r>
            <a:r>
              <a:rPr lang="en-US" altLang="zh-CN" sz="2000" b="1" i="0" dirty="0">
                <a:solidFill>
                  <a:srgbClr val="00B050"/>
                </a:solidFill>
                <a:latin typeface="微软雅黑" pitchFamily="34" charset="0"/>
                <a:ea typeface="微软雅黑" pitchFamily="34" charset="-122"/>
                <a:cs typeface="微软雅黑" pitchFamily="34" charset="-120"/>
              </a:rPr>
              <a:t>，避免技术滥用风险，二者协同为科技创新提供持久动力。（共11分）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O_5_AS.30_1#6af9b2e37?vop=1&amp;pid=408c58be4&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本题考查全面依法治国。本题设问实质是要求分析该市“法治”与“科技”</a:t>
            </a:r>
            <a:r>
              <a:rPr lang="en-US" altLang="zh-CN" sz="2000" b="0" i="0">
                <a:solidFill>
                  <a:srgbClr val="000000"/>
                </a:solidFill>
                <a:latin typeface="微软雅黑" pitchFamily="34" charset="0"/>
                <a:ea typeface="微软雅黑" pitchFamily="34" charset="-122"/>
                <a:cs typeface="微软雅黑" pitchFamily="34" charset="-120"/>
              </a:rPr>
              <a:t>如何相互作用，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最终推动科技创新生态的优化</a:t>
            </a:r>
            <a:r>
              <a:rPr lang="en-US" altLang="zh-CN" sz="2000" b="0" i="0" dirty="0">
                <a:solidFill>
                  <a:srgbClr val="000000"/>
                </a:solidFill>
                <a:latin typeface="微软雅黑" pitchFamily="34" charset="0"/>
                <a:ea typeface="微软雅黑" pitchFamily="34" charset="-122"/>
                <a:cs typeface="微软雅黑" pitchFamily="34" charset="-120"/>
              </a:rPr>
              <a:t>。解题关键在于整合材料中有关“科技如何赋能”“</a:t>
            </a:r>
            <a:r>
              <a:rPr lang="en-US" altLang="zh-CN" sz="2000" b="0" i="0">
                <a:solidFill>
                  <a:srgbClr val="000000"/>
                </a:solidFill>
                <a:latin typeface="微软雅黑" pitchFamily="34" charset="0"/>
                <a:ea typeface="微软雅黑" pitchFamily="34" charset="-122"/>
                <a:cs typeface="微软雅黑" pitchFamily="34" charset="-120"/>
              </a:rPr>
              <a:t>法治如何完善”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的相关信息</a:t>
            </a:r>
            <a:r>
              <a:rPr lang="en-US" altLang="zh-CN" sz="2000" b="0" i="0" dirty="0">
                <a:solidFill>
                  <a:srgbClr val="000000"/>
                </a:solidFill>
                <a:latin typeface="微软雅黑" pitchFamily="34" charset="0"/>
                <a:ea typeface="微软雅黑" pitchFamily="34" charset="-122"/>
                <a:cs typeface="微软雅黑" pitchFamily="34" charset="-120"/>
              </a:rPr>
              <a:t>，具体分析二者关系即可。</a:t>
            </a:r>
            <a:endParaRPr lang="en-US" altLang="zh-CN" sz="2200" dirty="0"/>
          </a:p>
        </p:txBody>
      </p:sp>
      <p:graphicFrame>
        <p:nvGraphicFramePr>
          <p:cNvPr id="27" name="QO_5_AS.30_2#6af9b2e37?colgroup=20,8,11&amp;vop=1&amp;pid=408c58be4&amp;color=0,0,0&amp;vtp=1&amp;bbb=1&amp;hb=1"/>
          <p:cNvGraphicFramePr>
            <a:graphicFrameLocks noGrp="1"/>
          </p:cNvGraphicFramePr>
          <p:nvPr>
            <p:extLst>
              <p:ext uri="{D42A27DB-BD31-4B8C-83A1-F6EECF244321}">
                <p14:modId xmlns:p14="http://schemas.microsoft.com/office/powerpoint/2010/main" val="2889524903"/>
              </p:ext>
            </p:extLst>
          </p:nvPr>
        </p:nvGraphicFramePr>
        <p:xfrm>
          <a:off x="722376" y="2436183"/>
          <a:ext cx="10707624" cy="2828671"/>
        </p:xfrm>
        <a:graphic>
          <a:graphicData uri="http://schemas.openxmlformats.org/drawingml/2006/table">
            <a:tbl>
              <a:tblPr/>
              <a:tblGrid>
                <a:gridCol w="5358384">
                  <a:extLst>
                    <a:ext uri="{9D8B030D-6E8A-4147-A177-3AD203B41FA5}">
                      <a16:colId xmlns:a16="http://schemas.microsoft.com/office/drawing/2014/main" val="20000"/>
                    </a:ext>
                  </a:extLst>
                </a:gridCol>
                <a:gridCol w="2350008">
                  <a:extLst>
                    <a:ext uri="{9D8B030D-6E8A-4147-A177-3AD203B41FA5}">
                      <a16:colId xmlns:a16="http://schemas.microsoft.com/office/drawing/2014/main" val="20001"/>
                    </a:ext>
                  </a:extLst>
                </a:gridCol>
                <a:gridCol w="2999232">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0753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①依据大数据采集技术摸排科创企业需求</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动相应立法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②引入“版权AI智审</a:t>
                      </a:r>
                      <a:r>
                        <a:rPr lang="en-US" altLang="zh-CN" sz="2000" b="0" i="0">
                          <a:solidFill>
                            <a:srgbClr val="000000"/>
                          </a:solidFill>
                          <a:latin typeface="微软雅黑" pitchFamily="34" charset="0"/>
                          <a:ea typeface="微软雅黑" pitchFamily="34" charset="-122"/>
                          <a:cs typeface="微软雅黑" pitchFamily="34" charset="-120"/>
                        </a:rPr>
                        <a:t>”数字化应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用等打击相关领域违法行为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③搭建法院智能</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引擎平台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提供司法智能服务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④引入智能引</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导机器人提供法律信息归纳解读服务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科技→法治</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科技</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应用于法治建设全</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流程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全环节</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科学立法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严格</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执法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公正司法</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全民守法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通过数字化手段优化立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执法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司法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守法等</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环节</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为科技创新提供高</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效保障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QO_5_AS.30_3#6af9b2e37?colgroup=20,8,11&amp;vop=1&amp;pid=408c58be4&amp;color=0,0,0&amp;mp=1&amp;vtp=1&amp;bt=1&amp;bbb=1&amp;hb=1"/>
          <p:cNvGraphicFramePr>
            <a:graphicFrameLocks noGrp="1"/>
          </p:cNvGraphicFramePr>
          <p:nvPr>
            <p:extLst>
              <p:ext uri="{D42A27DB-BD31-4B8C-83A1-F6EECF244321}">
                <p14:modId xmlns:p14="http://schemas.microsoft.com/office/powerpoint/2010/main" val="438042718"/>
              </p:ext>
            </p:extLst>
          </p:nvPr>
        </p:nvGraphicFramePr>
        <p:xfrm>
          <a:off x="722376" y="1511300"/>
          <a:ext cx="10707624" cy="4443730"/>
        </p:xfrm>
        <a:graphic>
          <a:graphicData uri="http://schemas.openxmlformats.org/drawingml/2006/table">
            <a:tbl>
              <a:tblPr/>
              <a:tblGrid>
                <a:gridCol w="5358384">
                  <a:extLst>
                    <a:ext uri="{9D8B030D-6E8A-4147-A177-3AD203B41FA5}">
                      <a16:colId xmlns:a16="http://schemas.microsoft.com/office/drawing/2014/main" val="20000"/>
                    </a:ext>
                  </a:extLst>
                </a:gridCol>
                <a:gridCol w="2350008">
                  <a:extLst>
                    <a:ext uri="{9D8B030D-6E8A-4147-A177-3AD203B41FA5}">
                      <a16:colId xmlns:a16="http://schemas.microsoft.com/office/drawing/2014/main" val="20001"/>
                    </a:ext>
                  </a:extLst>
                </a:gridCol>
                <a:gridCol w="2999232">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①制定完善知识产权保护和促进条例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数据流</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通交易促进条例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②严厉打击涉人工智能</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生</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物技术等领域违法行为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③成立专门法庭实现</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案件快立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快审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快执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④提供咨询答疑等法</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律服务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法治→科技</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法治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为科技创新提供生</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存发展土壤</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保驾</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护航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法治通过完善法规体系</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强化司法保护</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优化法律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服务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为科技创新划定边</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维护秩序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某市坚持法治与科技共进</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大模型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机器人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等</a:t>
                      </a:r>
                      <a:r>
                        <a:rPr lang="en-US" altLang="zh-CN" sz="2000" b="0" i="0" dirty="0">
                          <a:solidFill>
                            <a:srgbClr val="000000"/>
                          </a:solidFill>
                          <a:latin typeface="微软雅黑" pitchFamily="34" charset="0"/>
                          <a:ea typeface="微软雅黑" pitchFamily="34" charset="-122"/>
                          <a:cs typeface="微软雅黑" pitchFamily="34" charset="-120"/>
                        </a:rPr>
                        <a:t>“硬核”科技成为该市的“金名片”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法治与科技协同共</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进</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形成创新生态</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合力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科技提升法治对创新需求</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的响应速度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法治为科技</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应用提供合规框架</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二者</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协同为科技创新提供持久</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动力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QO_5_AS.30_3#6af9b2e37?colgroup=20,8,11&amp;vop=1&amp;pid=408c58be4&amp;color=0,0,0&amp;mp=1&amp;vtp=1&amp;bt=1&amp;bbb=1">
            <a:extLst>
              <a:ext uri="{FF2B5EF4-FFF2-40B4-BE49-F238E27FC236}">
                <a16:creationId xmlns:a16="http://schemas.microsoft.com/office/drawing/2014/main" id="{0FAEBC1E-B433-40D7-6771-E6DDD5CB07B2}"/>
              </a:ext>
            </a:extLst>
          </p:cNvPr>
          <p:cNvSpPr txBox="1"/>
          <p:nvPr/>
        </p:nvSpPr>
        <p:spPr>
          <a:xfrm>
            <a:off x="10917039"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O_5_BD.31_1#97f41d1d1?pid=408c58be4&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[浙江2025年1月·24]</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依法治国首先要坚持依宪治国</a:t>
            </a:r>
            <a:r>
              <a:rPr lang="en-US" altLang="zh-CN" sz="2000" b="0" i="0" dirty="0">
                <a:solidFill>
                  <a:srgbClr val="000000"/>
                </a:solidFill>
                <a:latin typeface="微软雅黑" pitchFamily="34" charset="0"/>
                <a:ea typeface="微软雅黑" pitchFamily="34" charset="-122"/>
                <a:cs typeface="微软雅黑" pitchFamily="34" charset="-120"/>
              </a:rPr>
              <a:t>。70</a:t>
            </a:r>
            <a:r>
              <a:rPr lang="en-US" altLang="zh-CN" sz="2000" b="0" i="0" dirty="0">
                <a:solidFill>
                  <a:srgbClr val="000000"/>
                </a:solidFill>
                <a:latin typeface="微软雅黑" pitchFamily="34" charset="0"/>
                <a:ea typeface="楷体" pitchFamily="34" charset="-122"/>
                <a:cs typeface="微软雅黑" pitchFamily="34" charset="-120"/>
              </a:rPr>
              <a:t>年来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全国人大及其常委会依据宪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法制定和修改经济民生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生态环境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社会治理等各领域的法律制度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截至</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由全国人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大及其常委会制定的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现行有效的</a:t>
            </a:r>
            <a:r>
              <a:rPr lang="en-US" altLang="zh-CN" sz="2000" b="0" i="0" dirty="0">
                <a:solidFill>
                  <a:srgbClr val="000000"/>
                </a:solidFill>
                <a:latin typeface="微软雅黑" pitchFamily="34" charset="0"/>
                <a:ea typeface="微软雅黑" pitchFamily="34" charset="-122"/>
                <a:cs typeface="微软雅黑" pitchFamily="34" charset="-120"/>
              </a:rPr>
              <a:t>303</a:t>
            </a:r>
            <a:r>
              <a:rPr lang="en-US" altLang="zh-CN" sz="2000" b="0" i="0" dirty="0">
                <a:solidFill>
                  <a:srgbClr val="000000"/>
                </a:solidFill>
                <a:latin typeface="微软雅黑" pitchFamily="34" charset="0"/>
                <a:ea typeface="楷体" pitchFamily="34" charset="-122"/>
                <a:cs typeface="微软雅黑" pitchFamily="34" charset="-120"/>
              </a:rPr>
              <a:t>部法律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都明确以宪法为依据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全国人大常委会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还不断加强备案审查工作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确保每一部法律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每一项制度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每一条规定都符合宪法规定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宪法原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宪法精神</a:t>
            </a:r>
            <a:r>
              <a:rPr lang="en-US" altLang="zh-CN" sz="2000" b="0" i="0" dirty="0">
                <a:solidFill>
                  <a:srgbClr val="000000"/>
                </a:solidFill>
                <a:latin typeface="微软雅黑" pitchFamily="34" charset="0"/>
                <a:ea typeface="微软雅黑" pitchFamily="34" charset="-122"/>
                <a:cs typeface="微软雅黑"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年全年共督促制定机关修改或废止规范性文件</a:t>
            </a:r>
            <a:r>
              <a:rPr lang="en-US" altLang="zh-CN" sz="2000" b="0" i="0" dirty="0">
                <a:solidFill>
                  <a:srgbClr val="000000"/>
                </a:solidFill>
                <a:latin typeface="微软雅黑" pitchFamily="34" charset="0"/>
                <a:ea typeface="微软雅黑" pitchFamily="34" charset="-122"/>
                <a:cs typeface="微软雅黑" pitchFamily="34" charset="-120"/>
              </a:rPr>
              <a:t>260</a:t>
            </a:r>
            <a:r>
              <a:rPr lang="en-US" altLang="zh-CN" sz="2000" b="0" i="0" dirty="0">
                <a:solidFill>
                  <a:srgbClr val="000000"/>
                </a:solidFill>
                <a:latin typeface="微软雅黑" pitchFamily="34" charset="0"/>
                <a:ea typeface="楷体" pitchFamily="34" charset="-122"/>
                <a:cs typeface="微软雅黑" pitchFamily="34" charset="-120"/>
              </a:rPr>
              <a:t>多件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此外</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全国人大常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委会已连续</a:t>
            </a: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微软雅黑" pitchFamily="34" charset="0"/>
                <a:ea typeface="楷体" pitchFamily="34" charset="-122"/>
                <a:cs typeface="微软雅黑" pitchFamily="34" charset="-120"/>
              </a:rPr>
              <a:t>年会同有关部门开展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宪法宣传周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活动</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全国人大常委会法工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委为前来人民大会堂参观的游客讲解宪法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推动宪法走进人民群众</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，运用《政治与法治》中的相关知识</a:t>
            </a:r>
            <a:r>
              <a:rPr lang="en-US" altLang="zh-CN" sz="2000" b="0" i="0">
                <a:solidFill>
                  <a:srgbClr val="000000"/>
                </a:solidFill>
                <a:latin typeface="微软雅黑" pitchFamily="34" charset="0"/>
                <a:ea typeface="微软雅黑" pitchFamily="34" charset="-122"/>
                <a:cs typeface="微软雅黑" pitchFamily="34" charset="-120"/>
              </a:rPr>
              <a:t>，说明全国人大及其常委会是如何在推进依宪治国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中发挥作用的</a:t>
            </a:r>
            <a:r>
              <a:rPr lang="en-US" altLang="zh-CN" sz="2000" b="0" i="0" dirty="0">
                <a:solidFill>
                  <a:srgbClr val="000000"/>
                </a:solidFill>
                <a:latin typeface="微软雅黑" pitchFamily="34" charset="0"/>
                <a:ea typeface="微软雅黑" pitchFamily="34" charset="-122"/>
                <a:cs typeface="微软雅黑" pitchFamily="34" charset="-120"/>
              </a:rPr>
              <a:t>。（9分）</a:t>
            </a:r>
            <a:endParaRPr lang="en-US" altLang="zh-CN" sz="2000"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5d1e1a467.fixed?pid=bb8bb7901&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3#5d1e1a467.fixed?pid=bb8bb7901&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第三单元高考强化</a:t>
            </a:r>
            <a:endParaRPr lang="en-US" altLang="zh-CN" sz="4400" dirty="0"/>
          </a:p>
        </p:txBody>
      </p:sp>
      <p:pic>
        <p:nvPicPr>
          <p:cNvPr id="4" name="C_3#5d1e1a467.fixed?pid=bb8bb790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5d1e1a467.fixed?pid=bb8bb7901&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刷真题</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O_5_AN.32_1#97f41d1d1?vop=1&amp;pid=408c58be4&amp;color=0,0,0&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全国人大及其常委会行使立法权，坚持宪法至上，依据宪法制定和修改其他法律</a:t>
            </a:r>
            <a:r>
              <a:rPr lang="en-US" altLang="zh-CN" sz="2000" b="1" i="0">
                <a:solidFill>
                  <a:srgbClr val="00B050"/>
                </a:solidFill>
                <a:latin typeface="微软雅黑" pitchFamily="34" charset="0"/>
                <a:ea typeface="微软雅黑" pitchFamily="34" charset="-122"/>
                <a:cs typeface="微软雅黑" pitchFamily="34" charset="-120"/>
              </a:rPr>
              <a:t>，健全以</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宪法为核心的法律体系</a:t>
            </a:r>
            <a:r>
              <a:rPr lang="en-US" altLang="zh-CN" sz="2000" b="1" i="0" dirty="0">
                <a:solidFill>
                  <a:srgbClr val="00B050"/>
                </a:solidFill>
                <a:latin typeface="微软雅黑" pitchFamily="34" charset="0"/>
                <a:ea typeface="微软雅黑" pitchFamily="34" charset="-122"/>
                <a:cs typeface="微软雅黑" pitchFamily="34" charset="-120"/>
              </a:rPr>
              <a:t>。（3分）全国人大常委会行使监督权，加强宪法实施和监督</a:t>
            </a:r>
            <a:r>
              <a:rPr lang="en-US" altLang="zh-CN" sz="2000" b="1" i="0">
                <a:solidFill>
                  <a:srgbClr val="00B050"/>
                </a:solidFill>
                <a:latin typeface="微软雅黑" pitchFamily="34" charset="0"/>
                <a:ea typeface="微软雅黑" pitchFamily="34" charset="-122"/>
                <a:cs typeface="微软雅黑" pitchFamily="34" charset="-120"/>
              </a:rPr>
              <a:t>，推进合宪</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性审查工作</a:t>
            </a:r>
            <a:r>
              <a:rPr lang="en-US" altLang="zh-CN" sz="2000" b="1" i="0" dirty="0">
                <a:solidFill>
                  <a:srgbClr val="00B050"/>
                </a:solidFill>
                <a:latin typeface="微软雅黑" pitchFamily="34" charset="0"/>
                <a:ea typeface="微软雅黑" pitchFamily="34" charset="-122"/>
                <a:cs typeface="微软雅黑" pitchFamily="34" charset="-120"/>
              </a:rPr>
              <a:t>，及时纠正审查中发现的问题，坚定维护宪法权威和尊严。（3分</a:t>
            </a:r>
            <a:r>
              <a:rPr lang="en-US" altLang="zh-CN" sz="2000" b="1" i="0">
                <a:solidFill>
                  <a:srgbClr val="00B050"/>
                </a:solidFill>
                <a:latin typeface="微软雅黑" pitchFamily="34" charset="0"/>
                <a:ea typeface="微软雅黑" pitchFamily="34" charset="-122"/>
                <a:cs typeface="微软雅黑" pitchFamily="34" charset="-120"/>
              </a:rPr>
              <a:t>）全国人大常委会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通过</a:t>
            </a:r>
            <a:r>
              <a:rPr lang="en-US" altLang="zh-CN" sz="2000" b="1" i="0" dirty="0">
                <a:solidFill>
                  <a:srgbClr val="00B050"/>
                </a:solidFill>
                <a:latin typeface="微软雅黑" pitchFamily="34" charset="0"/>
                <a:ea typeface="微软雅黑" pitchFamily="34" charset="-122"/>
                <a:cs typeface="微软雅黑" pitchFamily="34" charset="-120"/>
              </a:rPr>
              <a:t>“宪法宣传周”等活动深入开展宪法宣传教育，让宪法精神深入人心</a:t>
            </a:r>
            <a:r>
              <a:rPr lang="en-US" altLang="zh-CN" sz="2000" b="1" i="0">
                <a:solidFill>
                  <a:srgbClr val="00B050"/>
                </a:solidFill>
                <a:latin typeface="微软雅黑" pitchFamily="34" charset="0"/>
                <a:ea typeface="微软雅黑" pitchFamily="34" charset="-122"/>
                <a:cs typeface="微软雅黑" pitchFamily="34" charset="-120"/>
              </a:rPr>
              <a:t>，为依宪治国夯实社会</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基础</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O_5_AS.33_1#97f41d1d1?vop=1&amp;pid=408c58be4&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本题考查全面依法治国。本题设问要求的主体明确为全国人大及其常委会，作为必修</a:t>
            </a:r>
            <a:r>
              <a:rPr lang="en-US" altLang="zh-CN" sz="2000" b="0" i="0">
                <a:solidFill>
                  <a:srgbClr val="000000"/>
                </a:solidFill>
                <a:latin typeface="微软雅黑" pitchFamily="34" charset="0"/>
                <a:ea typeface="微软雅黑" pitchFamily="34" charset="-122"/>
                <a:cs typeface="微软雅黑" pitchFamily="34" charset="-120"/>
              </a:rPr>
              <a:t>3的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作用类主观题</a:t>
            </a:r>
            <a:r>
              <a:rPr lang="en-US" altLang="zh-CN" sz="2000" b="0" i="0" dirty="0">
                <a:solidFill>
                  <a:srgbClr val="000000"/>
                </a:solidFill>
                <a:latin typeface="微软雅黑" pitchFamily="34" charset="0"/>
                <a:ea typeface="微软雅黑" pitchFamily="34" charset="-122"/>
                <a:cs typeface="微软雅黑" pitchFamily="34" charset="-120"/>
              </a:rPr>
              <a:t>，其答题逻辑应该为：主体（错写或少写主体会影响后面得分</a:t>
            </a:r>
            <a:r>
              <a:rPr lang="en-US" altLang="zh-CN" sz="2000" b="0" i="0">
                <a:solidFill>
                  <a:srgbClr val="000000"/>
                </a:solidFill>
                <a:latin typeface="微软雅黑" pitchFamily="34" charset="0"/>
                <a:ea typeface="微软雅黑" pitchFamily="34" charset="-122"/>
                <a:cs typeface="微软雅黑" pitchFamily="34" charset="-120"/>
              </a:rPr>
              <a:t>）+行为依据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课本原理）+对应材料（论述）+对应作用。</a:t>
            </a:r>
            <a:endParaRPr lang="en-US" altLang="zh-CN" sz="2200" dirty="0"/>
          </a:p>
        </p:txBody>
      </p:sp>
      <p:graphicFrame>
        <p:nvGraphicFramePr>
          <p:cNvPr id="31" name="QO_5_AS.33_2#97f41d1d1?colgroup=10,19,9&amp;vop=1&amp;pid=408c58be4&amp;color=0,0,0&amp;vtp=1&amp;bbb=1&amp;hb=1"/>
          <p:cNvGraphicFramePr>
            <a:graphicFrameLocks noGrp="1"/>
          </p:cNvGraphicFramePr>
          <p:nvPr>
            <p:extLst>
              <p:ext uri="{D42A27DB-BD31-4B8C-83A1-F6EECF244321}">
                <p14:modId xmlns:p14="http://schemas.microsoft.com/office/powerpoint/2010/main" val="2610823069"/>
              </p:ext>
            </p:extLst>
          </p:nvPr>
        </p:nvGraphicFramePr>
        <p:xfrm>
          <a:off x="722376" y="2436183"/>
          <a:ext cx="10716768" cy="3651250"/>
        </p:xfrm>
        <a:graphic>
          <a:graphicData uri="http://schemas.openxmlformats.org/drawingml/2006/table">
            <a:tbl>
              <a:tblPr/>
              <a:tblGrid>
                <a:gridCol w="2770632">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505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全国人大及其常委会依</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据宪法制定和修改各领</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域的法律制度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全国人大及其常委会制定和修改法律制度可对</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应全国人大及其常委会行使立法权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依据宪法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制定和修改法律制度</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维护了宪法权威和尊</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其作用在于健全以宪法为核心的法律体系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行使立法权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依据宪</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法制定和修改其他法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健全以宪法为核</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心的法律体系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1505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加强备案审查工作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确</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保每一部法律都符合宪</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法规定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宪法原则</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宪</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法精神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抓住关键词“备案审查”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可联系监督权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抓</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住关键词</a:t>
                      </a:r>
                      <a:r>
                        <a:rPr lang="en-US" altLang="zh-CN" sz="2000" b="0" i="0" dirty="0">
                          <a:solidFill>
                            <a:srgbClr val="000000"/>
                          </a:solidFill>
                          <a:latin typeface="微软雅黑" pitchFamily="34" charset="0"/>
                          <a:ea typeface="微软雅黑" pitchFamily="34" charset="-122"/>
                          <a:cs typeface="微软雅黑" pitchFamily="34" charset="-120"/>
                        </a:rPr>
                        <a:t>“符合宪法规定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可联系合宪性审</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维护宪法权威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行使监督权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推进合</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宪性审查工作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坚定</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维护宪法权威和尊严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graphicFrame>
        <p:nvGraphicFramePr>
          <p:cNvPr id="32" name="QO_5_AS.33_3#97f41d1d1?colgroup=10,19,9&amp;vop=1&amp;pid=408c58be4&amp;color=0,0,0&amp;mp=1&amp;vtp=1&amp;bt=1&amp;bbb=1&amp;hb=1"/>
          <p:cNvGraphicFramePr>
            <a:graphicFrameLocks noGrp="1"/>
          </p:cNvGraphicFramePr>
          <p:nvPr>
            <p:extLst>
              <p:ext uri="{D42A27DB-BD31-4B8C-83A1-F6EECF244321}">
                <p14:modId xmlns:p14="http://schemas.microsoft.com/office/powerpoint/2010/main" val="1192923677"/>
              </p:ext>
            </p:extLst>
          </p:nvPr>
        </p:nvGraphicFramePr>
        <p:xfrm>
          <a:off x="722376" y="1511300"/>
          <a:ext cx="10716768" cy="2036191"/>
        </p:xfrm>
        <a:graphic>
          <a:graphicData uri="http://schemas.openxmlformats.org/drawingml/2006/table">
            <a:tbl>
              <a:tblPr/>
              <a:tblGrid>
                <a:gridCol w="2770632">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gridCol w="2679192">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1505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开展“宪法宣传周</a:t>
                      </a:r>
                      <a:r>
                        <a:rPr lang="en-US" altLang="zh-CN" sz="2000" b="0" i="0">
                          <a:solidFill>
                            <a:srgbClr val="000000"/>
                          </a:solidFill>
                          <a:latin typeface="微软雅黑" pitchFamily="34" charset="0"/>
                          <a:ea typeface="微软雅黑" pitchFamily="34" charset="-122"/>
                          <a:cs typeface="微软雅黑" pitchFamily="34" charset="-120"/>
                        </a:rPr>
                        <a:t>”活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为游客讲解宪法</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推动宪法走进人民群众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宣传讲解宪法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可联系宪法宣传教育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建设法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治社会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推动宪法走进人民群众</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可联系树立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法治意识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宪法精神深入人心等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深入开展宪法宣传教</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让宪法精神深入</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为依宪治国夯</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实社会基础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QO_5_AS.33_3#97f41d1d1?colgroup=10,19,9&amp;vop=1&amp;pid=408c58be4&amp;color=0,0,0&amp;mp=1&amp;vtp=1&amp;bt=1&amp;bbb=1">
            <a:extLst>
              <a:ext uri="{FF2B5EF4-FFF2-40B4-BE49-F238E27FC236}">
                <a16:creationId xmlns:a16="http://schemas.microsoft.com/office/drawing/2014/main" id="{30698EA9-0E9E-411B-0ED4-3B5D2AD61D7A}"/>
              </a:ext>
            </a:extLst>
          </p:cNvPr>
          <p:cNvSpPr txBox="1"/>
          <p:nvPr/>
        </p:nvSpPr>
        <p:spPr>
          <a:xfrm>
            <a:off x="10926183" y="969264"/>
            <a:ext cx="512961" cy="416909"/>
          </a:xfrm>
          <a:prstGeom prst="rect">
            <a:avLst/>
          </a:prstGeom>
          <a:noFill/>
        </p:spPr>
        <p:txBody>
          <a:bodyPr vert="horz" wrap="none" lIns="0" tIns="0" rIns="0" bIns="0" rtlCol="0">
            <a:spAutoFit/>
          </a:bodyPr>
          <a:lstStyle/>
          <a:p>
            <a:pPr algn="r">
              <a:lnSpc>
                <a:spcPts val="36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O_5_BD.34_1#19b4ae696?pid=408c58be4&amp;color=0,0,0&amp;vtp=1&amp;bt=1&amp;bbb=1&amp;hb=1"/>
          <p:cNvSpPr/>
          <p:nvPr/>
        </p:nvSpPr>
        <p:spPr>
          <a:xfrm>
            <a:off x="722376" y="972000"/>
            <a:ext cx="10753344" cy="5279009"/>
          </a:xfrm>
          <a:prstGeom prst="rect">
            <a:avLst/>
          </a:prstGeom>
          <a:noFill/>
          <a:ln/>
        </p:spPr>
        <p:txBody>
          <a:bodyPr wrap="none" lIns="0" tIns="0" rIns="0" bIns="0" rtlCol="0" anchor="t"/>
          <a:lstStyle/>
          <a:p>
            <a:pPr algn="l"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[黑吉辽2024·17]</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阅读材料，完成下列要求。（10分）</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习近平强调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让人民生活幸福是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国之大者</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月以来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全国检察机关开展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检护民生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专项行动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某市人民检察院在专项行动中</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加强与市生态环境局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市场监管局等部门协作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推进行政检察与行政执法监督衔接工作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严厉打</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击大气污染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盗伐林木等环境资源类犯罪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重点办好电信诈骗等群众反映强烈的案件</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加大食品</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药品安全等领域公益诉讼检察监督力度</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该检察院不仅聚焦民生领域热点问题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还紧盯重点人群的急难愁盼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加大支持起诉</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司法救</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助力度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推进全市检察院</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一张网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数字化建设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力促解决农民工烦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为妇女儿童和困</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难群众提供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一站式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检察服务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联合街道社区开展释法说理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力促老人赡养问题等民生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小案</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和解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实现案结事了人和</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检察机关将继续以高质效办案书写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检护民生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答卷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为守护人民美好生活贡献检察力量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，运用政治与法治知识，说明该市人民检察院开展“检护民生”专项行动的意义。</a:t>
            </a:r>
            <a:endParaRPr lang="en-US" altLang="zh-CN" sz="20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AN.35_1#19b4ae696?vop=1&amp;pid=408c58be4&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该市人民检察院立足“国之大者”，坚持公正司法，确保检察为民</a:t>
            </a:r>
            <a:r>
              <a:rPr lang="en-US" altLang="zh-CN" sz="2000" b="1" i="0">
                <a:solidFill>
                  <a:srgbClr val="00B050"/>
                </a:solidFill>
                <a:latin typeface="微软雅黑" pitchFamily="34" charset="0"/>
                <a:ea typeface="微软雅黑" pitchFamily="34" charset="-122"/>
                <a:cs typeface="微软雅黑" pitchFamily="34" charset="-120"/>
              </a:rPr>
              <a:t>；该市人民检察院加强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与政府部门衔接配合</a:t>
            </a:r>
            <a:r>
              <a:rPr lang="en-US" altLang="zh-CN" sz="2000" b="1" i="0" dirty="0">
                <a:solidFill>
                  <a:srgbClr val="00B050"/>
                </a:solidFill>
                <a:latin typeface="微软雅黑" pitchFamily="34" charset="0"/>
                <a:ea typeface="微软雅黑" pitchFamily="34" charset="-122"/>
                <a:cs typeface="微软雅黑" pitchFamily="34" charset="-120"/>
              </a:rPr>
              <a:t>，有利于建设法治政府，维护社会公平正义</a:t>
            </a:r>
            <a:r>
              <a:rPr lang="en-US" altLang="zh-CN" sz="2000" b="1" i="0">
                <a:solidFill>
                  <a:srgbClr val="00B050"/>
                </a:solidFill>
                <a:latin typeface="微软雅黑" pitchFamily="34" charset="0"/>
                <a:ea typeface="微软雅黑" pitchFamily="34" charset="-122"/>
                <a:cs typeface="微软雅黑" pitchFamily="34" charset="-120"/>
              </a:rPr>
              <a:t>；该市人民检察院集中打击危害</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人民群众财产安全</a:t>
            </a:r>
            <a:r>
              <a:rPr lang="en-US" altLang="zh-CN" sz="2000" b="1" i="0" dirty="0">
                <a:solidFill>
                  <a:srgbClr val="00B050"/>
                </a:solidFill>
                <a:latin typeface="微软雅黑" pitchFamily="34" charset="0"/>
                <a:ea typeface="微软雅黑" pitchFamily="34" charset="-122"/>
                <a:cs typeface="微软雅黑" pitchFamily="34" charset="-120"/>
              </a:rPr>
              <a:t>、生命健康等犯罪行为，有利于保障人民安全，</a:t>
            </a:r>
            <a:r>
              <a:rPr lang="en-US" altLang="zh-CN" sz="2000" b="1" i="0">
                <a:solidFill>
                  <a:srgbClr val="00B050"/>
                </a:solidFill>
                <a:latin typeface="微软雅黑" pitchFamily="34" charset="0"/>
                <a:ea typeface="微软雅黑" pitchFamily="34" charset="-122"/>
                <a:cs typeface="微软雅黑" pitchFamily="34" charset="-120"/>
              </a:rPr>
              <a:t>维护良好生态环境等公共利益；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推进全市检察院</a:t>
            </a:r>
            <a:r>
              <a:rPr lang="en-US" altLang="zh-CN" sz="2000" b="1" i="0" dirty="0">
                <a:solidFill>
                  <a:srgbClr val="00B050"/>
                </a:solidFill>
                <a:latin typeface="微软雅黑" pitchFamily="34" charset="0"/>
                <a:ea typeface="微软雅黑" pitchFamily="34" charset="-122"/>
                <a:cs typeface="微软雅黑" pitchFamily="34" charset="-120"/>
              </a:rPr>
              <a:t>“一张网”数字化建设，借助科技赋能，</a:t>
            </a:r>
            <a:r>
              <a:rPr lang="en-US" altLang="zh-CN" sz="2000" b="1" i="0">
                <a:solidFill>
                  <a:srgbClr val="00B050"/>
                </a:solidFill>
                <a:latin typeface="微软雅黑" pitchFamily="34" charset="0"/>
                <a:ea typeface="微软雅黑" pitchFamily="34" charset="-122"/>
                <a:cs typeface="微软雅黑" pitchFamily="34" charset="-120"/>
              </a:rPr>
              <a:t>有利于切实维护重点人群的合法权益，</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提升群众法治获得感</a:t>
            </a:r>
            <a:r>
              <a:rPr lang="en-US" altLang="zh-CN" sz="2000" b="1" i="0" dirty="0">
                <a:solidFill>
                  <a:srgbClr val="00B050"/>
                </a:solidFill>
                <a:latin typeface="微软雅黑" pitchFamily="34" charset="0"/>
                <a:ea typeface="微软雅黑" pitchFamily="34" charset="-122"/>
                <a:cs typeface="微软雅黑" pitchFamily="34" charset="-120"/>
              </a:rPr>
              <a:t>；该市人民检察院联合街道社区开展释法说理，进行普法宣传</a:t>
            </a:r>
            <a:r>
              <a:rPr lang="en-US" altLang="zh-CN" sz="2000" b="1" i="0">
                <a:solidFill>
                  <a:srgbClr val="00B050"/>
                </a:solidFill>
                <a:latin typeface="微软雅黑" pitchFamily="34" charset="0"/>
                <a:ea typeface="微软雅黑" pitchFamily="34" charset="-122"/>
                <a:cs typeface="微软雅黑" pitchFamily="34" charset="-120"/>
              </a:rPr>
              <a:t>，有利于增强</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群众法治意识</a:t>
            </a:r>
            <a:r>
              <a:rPr lang="en-US" altLang="zh-CN" sz="2000" b="1" i="0" dirty="0">
                <a:solidFill>
                  <a:srgbClr val="00B050"/>
                </a:solidFill>
                <a:latin typeface="微软雅黑" pitchFamily="34" charset="0"/>
                <a:ea typeface="微软雅黑" pitchFamily="34" charset="-122"/>
                <a:cs typeface="微软雅黑" pitchFamily="34" charset="-120"/>
              </a:rPr>
              <a:t>，化解社会矛盾，促进法治社会建设。（共10分）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O_5_AS.36_1#19b4ae696?vop=1&amp;pid=408c58be4&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本题考查全面依法治国。本题要求分析该市人民检察院开展“检护民生”</a:t>
            </a:r>
            <a:r>
              <a:rPr lang="en-US" altLang="zh-CN" sz="2000" b="0" i="0">
                <a:solidFill>
                  <a:srgbClr val="000000"/>
                </a:solidFill>
                <a:latin typeface="微软雅黑" pitchFamily="34" charset="0"/>
                <a:ea typeface="微软雅黑" pitchFamily="34" charset="-122"/>
                <a:cs typeface="微软雅黑" pitchFamily="34" charset="-120"/>
              </a:rPr>
              <a:t>专项行动的意义，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需明确解题思路为</a:t>
            </a:r>
            <a:r>
              <a:rPr lang="en-US" altLang="zh-CN" sz="2000" b="0" i="0" dirty="0">
                <a:solidFill>
                  <a:srgbClr val="000000"/>
                </a:solidFill>
                <a:latin typeface="微软雅黑" pitchFamily="34" charset="0"/>
                <a:ea typeface="微软雅黑" pitchFamily="34" charset="-122"/>
                <a:cs typeface="微软雅黑" pitchFamily="34" charset="-120"/>
              </a:rPr>
              <a:t>“措施→意义”（即采取了哪些措施，分别产生了什么样的效果）。</a:t>
            </a:r>
            <a:endParaRPr lang="en-US" altLang="zh-CN" sz="2200" dirty="0"/>
          </a:p>
        </p:txBody>
      </p:sp>
      <p:graphicFrame>
        <p:nvGraphicFramePr>
          <p:cNvPr id="35" name="QO_5_AS.36_2#19b4ae696?colgroup=18,11,10&amp;vop=1&amp;pid=408c58be4&amp;color=0,0,0&amp;vtp=1&amp;bbb=1&amp;hb=1"/>
          <p:cNvGraphicFramePr>
            <a:graphicFrameLocks noGrp="1"/>
          </p:cNvGraphicFramePr>
          <p:nvPr>
            <p:extLst>
              <p:ext uri="{D42A27DB-BD31-4B8C-83A1-F6EECF244321}">
                <p14:modId xmlns:p14="http://schemas.microsoft.com/office/powerpoint/2010/main" val="3297092952"/>
              </p:ext>
            </p:extLst>
          </p:nvPr>
        </p:nvGraphicFramePr>
        <p:xfrm>
          <a:off x="722376" y="2017083"/>
          <a:ext cx="10716768" cy="3663950"/>
        </p:xfrm>
        <a:graphic>
          <a:graphicData uri="http://schemas.openxmlformats.org/drawingml/2006/table">
            <a:tbl>
              <a:tblPr/>
              <a:tblGrid>
                <a:gridCol w="4937760">
                  <a:extLst>
                    <a:ext uri="{9D8B030D-6E8A-4147-A177-3AD203B41FA5}">
                      <a16:colId xmlns:a16="http://schemas.microsoft.com/office/drawing/2014/main" val="20000"/>
                    </a:ext>
                  </a:extLst>
                </a:gridCol>
                <a:gridCol w="2999232">
                  <a:extLst>
                    <a:ext uri="{9D8B030D-6E8A-4147-A177-3AD203B41FA5}">
                      <a16:colId xmlns:a16="http://schemas.microsoft.com/office/drawing/2014/main" val="20001"/>
                    </a:ext>
                  </a:extLst>
                </a:gridCol>
                <a:gridCol w="277977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239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习近平强调：“让人民生活幸福是</a:t>
                      </a:r>
                      <a:r>
                        <a:rPr lang="en-US" altLang="zh-CN" sz="2000" b="0" i="0">
                          <a:solidFill>
                            <a:srgbClr val="000000"/>
                          </a:solidFill>
                          <a:latin typeface="微软雅黑" pitchFamily="34" charset="0"/>
                          <a:ea typeface="微软雅黑" pitchFamily="34" charset="-122"/>
                          <a:cs typeface="微软雅黑" pitchFamily="34" charset="-120"/>
                        </a:rPr>
                        <a:t>‘国之</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大者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检察机关将继续以高质效办案书写“检护</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民生</a:t>
                      </a:r>
                      <a:r>
                        <a:rPr lang="en-US" altLang="zh-CN" sz="2000" b="0" i="0" dirty="0">
                          <a:solidFill>
                            <a:srgbClr val="000000"/>
                          </a:solidFill>
                          <a:latin typeface="微软雅黑" pitchFamily="34" charset="0"/>
                          <a:ea typeface="微软雅黑" pitchFamily="34" charset="-122"/>
                          <a:cs typeface="微软雅黑" pitchFamily="34" charset="-120"/>
                        </a:rPr>
                        <a:t>”答卷</a:t>
                      </a:r>
                      <a:r>
                        <a:rPr lang="en-US" altLang="zh-CN" sz="2000" b="0" i="0">
                          <a:solidFill>
                            <a:srgbClr val="000000"/>
                          </a:solidFill>
                          <a:latin typeface="微软雅黑" pitchFamily="34" charset="0"/>
                          <a:ea typeface="微软雅黑" pitchFamily="34" charset="-122"/>
                          <a:cs typeface="微软雅黑" pitchFamily="34" charset="-120"/>
                        </a:rPr>
                        <a:t>,为守护人民美好生活贡献检察</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人民检察院作为法律监督</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机关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认真贯彻落实党的</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思想</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切实维护人民群众</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利益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立足“国之大者</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坚</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持公正司法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检察为民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18819">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某市人民检察院在专项行动中加强与市生</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态环境局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市场监管局等部门协作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推进</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行政检察与行政执法监督衔接工作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检察院作为司法部门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与</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其他行政部门联合协作</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共同推进工作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建设法治政府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维护社</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会公平正义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graphicFrame>
        <p:nvGraphicFramePr>
          <p:cNvPr id="37" name="QO_5_AS.36_3#19b4ae696?colgroup=17,10,11&amp;vop=1&amp;pid=408c58be4&amp;color=0,0,0&amp;mp=1&amp;vtp=1&amp;bt=1&amp;bbb=1&amp;hb=1"/>
          <p:cNvGraphicFramePr>
            <a:graphicFrameLocks noGrp="1"/>
          </p:cNvGraphicFramePr>
          <p:nvPr>
            <p:extLst>
              <p:ext uri="{D42A27DB-BD31-4B8C-83A1-F6EECF244321}">
                <p14:modId xmlns:p14="http://schemas.microsoft.com/office/powerpoint/2010/main" val="4024382208"/>
              </p:ext>
            </p:extLst>
          </p:nvPr>
        </p:nvGraphicFramePr>
        <p:xfrm>
          <a:off x="722376" y="969264"/>
          <a:ext cx="10725912" cy="4882769"/>
        </p:xfrm>
        <a:graphic>
          <a:graphicData uri="http://schemas.openxmlformats.org/drawingml/2006/table">
            <a:tbl>
              <a:tblPr/>
              <a:tblGrid>
                <a:gridCol w="4745736">
                  <a:extLst>
                    <a:ext uri="{9D8B030D-6E8A-4147-A177-3AD203B41FA5}">
                      <a16:colId xmlns:a16="http://schemas.microsoft.com/office/drawing/2014/main" val="20000"/>
                    </a:ext>
                  </a:extLst>
                </a:gridCol>
                <a:gridCol w="2880360">
                  <a:extLst>
                    <a:ext uri="{9D8B030D-6E8A-4147-A177-3AD203B41FA5}">
                      <a16:colId xmlns:a16="http://schemas.microsoft.com/office/drawing/2014/main" val="20001"/>
                    </a:ext>
                  </a:extLst>
                </a:gridCol>
                <a:gridCol w="3099816">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材料精炼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信息分析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答案要点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239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严厉打击大气污染</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盗伐林木等环境资源</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类犯罪</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重点办好电信诈骗等群众反映强</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烈的案件,加大食品药品安全等领域公益</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诉讼检察监督力度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针对生态环境</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电信诈</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骗</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食品药品安全等领</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域加强监督</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保护人民</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群众的生命</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财产各项</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权利</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维护公共利益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集中打击危害人民群众财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产安全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生命健康等犯罪</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行为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保障人民安全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维</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护良好生态环境等公共</a:t>
                      </a:r>
                      <a:endParaRPr lang="en-US" altLang="zh-CN" sz="1200" dirty="0"/>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利益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推进全市检察院“一张网”</a:t>
                      </a:r>
                      <a:r>
                        <a:rPr lang="en-US" altLang="zh-CN" sz="2000" b="0" i="0">
                          <a:solidFill>
                            <a:srgbClr val="000000"/>
                          </a:solidFill>
                          <a:latin typeface="微软雅黑" pitchFamily="34" charset="0"/>
                          <a:ea typeface="微软雅黑" pitchFamily="34" charset="-122"/>
                          <a:cs typeface="微软雅黑" pitchFamily="34" charset="-120"/>
                        </a:rPr>
                        <a:t>数字化建设,</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力促解决农民工烦</a:t>
                      </a:r>
                      <a:r>
                        <a:rPr lang="en-US" altLang="zh-CN" sz="2000" b="0" i="0" dirty="0">
                          <a:solidFill>
                            <a:srgbClr val="000000"/>
                          </a:solidFill>
                          <a:latin typeface="微软雅黑" pitchFamily="34" charset="0"/>
                          <a:ea typeface="微软雅黑" pitchFamily="34" charset="-122"/>
                          <a:cs typeface="微软雅黑" pitchFamily="34" charset="-120"/>
                        </a:rPr>
                        <a:t>“薪”事</a:t>
                      </a:r>
                      <a:r>
                        <a:rPr lang="en-US" altLang="zh-CN" sz="2000" b="0" i="0">
                          <a:solidFill>
                            <a:srgbClr val="000000"/>
                          </a:solidFill>
                          <a:latin typeface="微软雅黑" pitchFamily="34" charset="0"/>
                          <a:ea typeface="微软雅黑" pitchFamily="34" charset="-122"/>
                          <a:cs typeface="微软雅黑" pitchFamily="34" charset="-120"/>
                        </a:rPr>
                        <a:t>,为妇女儿童</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和困难群众提供</a:t>
                      </a:r>
                      <a:r>
                        <a:rPr lang="en-US" altLang="zh-CN" sz="2000" b="0" i="0" dirty="0">
                          <a:solidFill>
                            <a:srgbClr val="000000"/>
                          </a:solidFill>
                          <a:latin typeface="微软雅黑" pitchFamily="34" charset="0"/>
                          <a:ea typeface="微软雅黑" pitchFamily="34" charset="-122"/>
                          <a:cs typeface="微软雅黑" pitchFamily="34" charset="-120"/>
                        </a:rPr>
                        <a:t>“一站式”检察服务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以数字技术赋能重点人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群的急难愁盼问题解决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借助科技赋能</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切实维护</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重点人群的合法权益</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提</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升群众法治获得感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联合街道社区开展释法说理</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力促老人赡</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养问题等民生</a:t>
                      </a:r>
                      <a:r>
                        <a:rPr lang="en-US" altLang="zh-CN" sz="2000" b="0" i="0" dirty="0">
                          <a:solidFill>
                            <a:srgbClr val="000000"/>
                          </a:solidFill>
                          <a:latin typeface="微软雅黑" pitchFamily="34" charset="0"/>
                          <a:ea typeface="微软雅黑" pitchFamily="34" charset="-122"/>
                          <a:cs typeface="微软雅黑" pitchFamily="34" charset="-120"/>
                        </a:rPr>
                        <a:t>“小案”和解</a:t>
                      </a:r>
                      <a:r>
                        <a:rPr lang="en-US" altLang="zh-CN" sz="2000" b="0" i="0">
                          <a:solidFill>
                            <a:srgbClr val="000000"/>
                          </a:solidFill>
                          <a:latin typeface="微软雅黑" pitchFamily="34" charset="0"/>
                          <a:ea typeface="微软雅黑" pitchFamily="34" charset="-122"/>
                          <a:cs typeface="微软雅黑" pitchFamily="34" charset="-120"/>
                        </a:rPr>
                        <a:t>,实现案结事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了人和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通过释法说理增强群众</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法治意识</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推动矛盾纠</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纷的化解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普法宣传</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增强群众法治</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意识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化解社会矛盾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促</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进法治社会建设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5_BD.1_1#22805abd2?pid=86608234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1.［全国新课标2024·17］近年来，某市将数字技术应用于政府管理服务</a:t>
            </a:r>
            <a:r>
              <a:rPr lang="en-US" altLang="zh-CN" sz="2000" b="0" i="0">
                <a:solidFill>
                  <a:srgbClr val="000000"/>
                </a:solidFill>
                <a:latin typeface="微软雅黑" pitchFamily="34" charset="0"/>
                <a:ea typeface="微软雅黑" pitchFamily="34" charset="-122"/>
                <a:cs typeface="微软雅黑" pitchFamily="34" charset="-120"/>
              </a:rPr>
              <a:t>，推动政务数据与社会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数据相融合</a:t>
            </a:r>
            <a:r>
              <a:rPr lang="en-US" altLang="zh-CN" sz="2000" b="0" i="0" dirty="0">
                <a:solidFill>
                  <a:srgbClr val="000000"/>
                </a:solidFill>
                <a:latin typeface="微软雅黑" pitchFamily="34" charset="0"/>
                <a:ea typeface="微软雅黑" pitchFamily="34" charset="-122"/>
                <a:cs typeface="微软雅黑" pitchFamily="34" charset="-120"/>
              </a:rPr>
              <a:t>，行政执法69类证照证明实现“免提交”检查；</a:t>
            </a:r>
            <a:r>
              <a:rPr lang="en-US" altLang="zh-CN" sz="2000" b="0" i="0">
                <a:solidFill>
                  <a:srgbClr val="000000"/>
                </a:solidFill>
                <a:latin typeface="微软雅黑" pitchFamily="34" charset="0"/>
                <a:ea typeface="微软雅黑" pitchFamily="34" charset="-122"/>
                <a:cs typeface="微软雅黑" pitchFamily="34" charset="-120"/>
              </a:rPr>
              <a:t>203个线上办理事项提交材料的数量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减少</a:t>
            </a:r>
            <a:r>
              <a:rPr lang="en-US" altLang="zh-CN" sz="2000" b="0" i="0" dirty="0">
                <a:solidFill>
                  <a:srgbClr val="000000"/>
                </a:solidFill>
                <a:latin typeface="微软雅黑" pitchFamily="34" charset="0"/>
                <a:ea typeface="微软雅黑" pitchFamily="34" charset="-122"/>
                <a:cs typeface="微软雅黑" pitchFamily="34" charset="-120"/>
              </a:rPr>
              <a:t>40%，办事时间缩短50%；教育、就业等19个领域的事项实现“一站式”办理</a:t>
            </a:r>
            <a:r>
              <a:rPr lang="en-US" altLang="zh-CN" sz="2000" b="0" i="0">
                <a:solidFill>
                  <a:srgbClr val="000000"/>
                </a:solidFill>
                <a:latin typeface="微软雅黑" pitchFamily="34" charset="0"/>
                <a:ea typeface="微软雅黑" pitchFamily="34" charset="-122"/>
                <a:cs typeface="微软雅黑" pitchFamily="34" charset="-120"/>
              </a:rPr>
              <a:t>。该市推动数</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字政府建设是(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_1#22805abd2.bracket?pid=866082342&amp;color=0,0,0&amp;vpa=1&amp;vtp=1"/>
          <p:cNvSpPr/>
          <p:nvPr/>
        </p:nvSpPr>
        <p:spPr>
          <a:xfrm>
            <a:off x="2446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_2#22805abd2?pid=866082342&amp;color=0,0,0&amp;vtp=1&amp;bbb=1"/>
          <p:cNvSpPr/>
          <p:nvPr/>
        </p:nvSpPr>
        <p:spPr>
          <a:xfrm>
            <a:off x="722376" y="2791274"/>
            <a:ext cx="10753344" cy="8431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完善行政执法制度体系的技术保障</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更好满足公众政务服务需求的必然选择</a:t>
            </a:r>
            <a:endParaRPr lang="en-US" altLang="zh-CN" sz="2000" dirty="0"/>
          </a:p>
          <a:p>
            <a:pPr latinLnBrk="1">
              <a:lnSpc>
                <a:spcPts val="34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优化革新政府治理流程和方式的重要举措</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科学合理配置政府部门之间关系的制度基础</a:t>
            </a:r>
            <a:endParaRPr lang="en-US" altLang="zh-CN" sz="2000" dirty="0"/>
          </a:p>
        </p:txBody>
      </p:sp>
      <p:sp>
        <p:nvSpPr>
          <p:cNvPr id="5" name="QC_5_BD.1_3#22805abd2.choices?pid=866082342&amp;color=0,0,0&amp;vtp=1&amp;bbb=1"/>
          <p:cNvSpPr/>
          <p:nvPr/>
        </p:nvSpPr>
        <p:spPr>
          <a:xfrm>
            <a:off x="722376" y="457457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AS.3_1#22805abd2?vop=1&amp;pid=866082342&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本题考查智能高效的政府。政府将数字技术与管理服务融合，</a:t>
            </a:r>
            <a:r>
              <a:rPr lang="en-US" altLang="zh-CN" sz="2000" b="0" i="0">
                <a:solidFill>
                  <a:srgbClr val="000000"/>
                </a:solidFill>
                <a:latin typeface="微软雅黑" pitchFamily="34" charset="0"/>
                <a:ea typeface="微软雅黑" pitchFamily="34" charset="-122"/>
                <a:cs typeface="微软雅黑" pitchFamily="34" charset="-120"/>
              </a:rPr>
              <a:t>将政务数据与社会数据融合，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节约了办事时间</a:t>
            </a:r>
            <a:r>
              <a:rPr lang="en-US" altLang="zh-CN" sz="2000" b="0" i="0" dirty="0">
                <a:solidFill>
                  <a:srgbClr val="000000"/>
                </a:solidFill>
                <a:latin typeface="微软雅黑" pitchFamily="34" charset="0"/>
                <a:ea typeface="微软雅黑" pitchFamily="34" charset="-122"/>
                <a:cs typeface="微软雅黑" pitchFamily="34" charset="-120"/>
              </a:rPr>
              <a:t>，提高了服务效率，更好地满足公众的政务服务需求，②符合题意</a:t>
            </a:r>
            <a:r>
              <a:rPr lang="en-US" altLang="zh-CN" sz="2000" b="0" i="0">
                <a:solidFill>
                  <a:srgbClr val="000000"/>
                </a:solidFill>
                <a:latin typeface="微软雅黑" pitchFamily="34" charset="0"/>
                <a:ea typeface="微软雅黑" pitchFamily="34" charset="-122"/>
                <a:cs typeface="微软雅黑" pitchFamily="34" charset="-120"/>
              </a:rPr>
              <a:t>。相比较于传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统的政务服务</a:t>
            </a:r>
            <a:r>
              <a:rPr lang="en-US" altLang="zh-CN" sz="2000" b="0" i="0" dirty="0">
                <a:solidFill>
                  <a:srgbClr val="000000"/>
                </a:solidFill>
                <a:latin typeface="微软雅黑" pitchFamily="34" charset="0"/>
                <a:ea typeface="微软雅黑" pitchFamily="34" charset="-122"/>
                <a:cs typeface="微软雅黑" pitchFamily="34" charset="-120"/>
              </a:rPr>
              <a:t>，该市将数字技术与政府服务融合，推动政务服务数字化、智能化</a:t>
            </a:r>
            <a:r>
              <a:rPr lang="en-US" altLang="zh-CN" sz="2000" b="0" i="0">
                <a:solidFill>
                  <a:srgbClr val="000000"/>
                </a:solidFill>
                <a:latin typeface="微软雅黑" pitchFamily="34" charset="0"/>
                <a:ea typeface="微软雅黑" pitchFamily="34" charset="-122"/>
                <a:cs typeface="微软雅黑" pitchFamily="34" charset="-120"/>
              </a:rPr>
              <a:t>，是优化革新政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府治理流程和方式的重要举措</a:t>
            </a:r>
            <a:r>
              <a:rPr lang="en-US" altLang="zh-CN" sz="2000" b="0" i="0" dirty="0">
                <a:solidFill>
                  <a:srgbClr val="000000"/>
                </a:solidFill>
                <a:latin typeface="微软雅黑" pitchFamily="34" charset="0"/>
                <a:ea typeface="微软雅黑" pitchFamily="34" charset="-122"/>
                <a:cs typeface="微软雅黑" pitchFamily="34" charset="-120"/>
              </a:rPr>
              <a:t>，③符合题意。材料重在强调依托数字技术优化政府服务流程</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升效率</a:t>
            </a:r>
            <a:r>
              <a:rPr lang="en-US" altLang="zh-CN" sz="2000" b="0" i="0" dirty="0">
                <a:solidFill>
                  <a:srgbClr val="000000"/>
                </a:solidFill>
                <a:latin typeface="微软雅黑" pitchFamily="34" charset="0"/>
                <a:ea typeface="微软雅黑" pitchFamily="34" charset="-122"/>
                <a:cs typeface="微软雅黑" pitchFamily="34" charset="-120"/>
              </a:rPr>
              <a:t>，未涉及行政执法制度体系，①不符合题意。材料强调的是建设智能高效的政府</a:t>
            </a:r>
            <a:r>
              <a:rPr lang="en-US" altLang="zh-CN" sz="2000" b="0" i="0">
                <a:solidFill>
                  <a:srgbClr val="000000"/>
                </a:solidFill>
                <a:latin typeface="微软雅黑" pitchFamily="34" charset="0"/>
                <a:ea typeface="微软雅黑" pitchFamily="34" charset="-122"/>
                <a:cs typeface="微软雅黑" pitchFamily="34" charset="-120"/>
              </a:rPr>
              <a:t>，不指向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政府部门之间关系的合理配置</a:t>
            </a:r>
            <a:r>
              <a:rPr lang="en-US" altLang="zh-CN" sz="2000" b="0" i="0" dirty="0">
                <a:solidFill>
                  <a:srgbClr val="000000"/>
                </a:solidFill>
                <a:latin typeface="微软雅黑" pitchFamily="34" charset="0"/>
                <a:ea typeface="微软雅黑" pitchFamily="34" charset="-122"/>
                <a:cs typeface="微软雅黑" pitchFamily="34" charset="-120"/>
              </a:rPr>
              <a:t>，其也不是制度基础，④不选。</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BD.4_1#c678a339a?pid=86608234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[浙江2024年1月·13]</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近年来，各地政务服务中心纷纷设立线上线下“办不成事”</a:t>
            </a:r>
            <a:r>
              <a:rPr lang="en-US" altLang="zh-CN" sz="2000" b="0" i="0">
                <a:solidFill>
                  <a:srgbClr val="000000"/>
                </a:solidFill>
                <a:latin typeface="微软雅黑" pitchFamily="34" charset="0"/>
                <a:ea typeface="微软雅黑" pitchFamily="34" charset="-122"/>
                <a:cs typeface="微软雅黑" pitchFamily="34" charset="-120"/>
              </a:rPr>
              <a:t>反映窗口，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由当地数据资源管理局对口管理</a:t>
            </a:r>
            <a:r>
              <a:rPr lang="en-US" altLang="zh-CN" sz="2000" b="0" i="0" dirty="0">
                <a:solidFill>
                  <a:srgbClr val="000000"/>
                </a:solidFill>
                <a:latin typeface="微软雅黑" pitchFamily="34" charset="0"/>
                <a:ea typeface="微软雅黑" pitchFamily="34" charset="-122"/>
                <a:cs typeface="微软雅黑" pitchFamily="34" charset="-120"/>
              </a:rPr>
              <a:t>，专门办理那些在其他政务服务窗口没有办成的事情。设立</a:t>
            </a:r>
            <a:r>
              <a:rPr lang="en-US" altLang="zh-CN" sz="2000" b="0" i="0">
                <a:solidFill>
                  <a:srgbClr val="000000"/>
                </a:solidFill>
                <a:latin typeface="微软雅黑" pitchFamily="34" charset="0"/>
                <a:ea typeface="微软雅黑" pitchFamily="34" charset="-122"/>
                <a:cs typeface="微软雅黑" pitchFamily="34" charset="-120"/>
              </a:rPr>
              <a:t>“办</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不成事反映窗口</a:t>
            </a:r>
            <a:r>
              <a:rPr lang="en-US" altLang="zh-CN" sz="2000" b="0" i="0" dirty="0">
                <a:solidFill>
                  <a:srgbClr val="000000"/>
                </a:solidFill>
                <a:latin typeface="微软雅黑" pitchFamily="34" charset="0"/>
                <a:ea typeface="微软雅黑" pitchFamily="34" charset="-122"/>
                <a:cs typeface="微软雅黑" pitchFamily="34" charset="-120"/>
              </a:rPr>
              <a:t>”表明，</a:t>
            </a:r>
            <a:r>
              <a:rPr lang="en-US" altLang="zh-CN" sz="2000" b="0" i="0">
                <a:solidFill>
                  <a:srgbClr val="000000"/>
                </a:solidFill>
                <a:latin typeface="微软雅黑" pitchFamily="34" charset="0"/>
                <a:ea typeface="微软雅黑" pitchFamily="34" charset="-122"/>
                <a:cs typeface="微软雅黑" pitchFamily="34" charset="-120"/>
              </a:rPr>
              <a:t>我国政府(</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_1#c678a339a.bracket?pid=866082342&amp;color=0,0,0&amp;vpa=2&amp;vtp=1"/>
          <p:cNvSpPr/>
          <p:nvPr/>
        </p:nvSpPr>
        <p:spPr>
          <a:xfrm>
            <a:off x="473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_2#c678a339a?pid=86608234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①就事关群众利益的问题加大执法力度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运用现代技术手段提高政务服务效能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遵循政务诚信的基本原则保障群众的知情权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积极履行法定职责为社会提供优良的公共服务</a:t>
            </a:r>
            <a:endParaRPr lang="en-US" altLang="zh-CN" sz="2000" dirty="0"/>
          </a:p>
        </p:txBody>
      </p:sp>
      <p:sp>
        <p:nvSpPr>
          <p:cNvPr id="5" name="QC_5_BD.4_3#c678a339a.choices?pid=86608234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AS.6_1#c678a339a?vop=1&amp;pid=86608234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本题考查政府的职能。设立线上线下“办不成事”反映窗口</a:t>
            </a:r>
            <a:r>
              <a:rPr lang="en-US" altLang="zh-CN" sz="2000" b="0" i="0">
                <a:solidFill>
                  <a:srgbClr val="000000"/>
                </a:solidFill>
                <a:latin typeface="微软雅黑" pitchFamily="34" charset="0"/>
                <a:ea typeface="微软雅黑" pitchFamily="34" charset="-122"/>
                <a:cs typeface="微软雅黑" pitchFamily="34" charset="-120"/>
              </a:rPr>
              <a:t>，运用现代技术手段解决群众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难事</a:t>
            </a:r>
            <a:r>
              <a:rPr lang="en-US" altLang="zh-CN" sz="2000" b="0" i="0" dirty="0">
                <a:solidFill>
                  <a:srgbClr val="000000"/>
                </a:solidFill>
                <a:latin typeface="微软雅黑" pitchFamily="34" charset="0"/>
                <a:ea typeface="微软雅黑" pitchFamily="34" charset="-122"/>
                <a:cs typeface="微软雅黑" pitchFamily="34" charset="-120"/>
              </a:rPr>
              <a:t>，有利于政府更好地履行法定职责为人民服务，提高政务服务效能，②④符合题意</a:t>
            </a:r>
            <a:r>
              <a:rPr lang="en-US" altLang="zh-CN" sz="2000" b="0" i="0">
                <a:solidFill>
                  <a:srgbClr val="000000"/>
                </a:solidFill>
                <a:latin typeface="微软雅黑" pitchFamily="34" charset="0"/>
                <a:ea typeface="微软雅黑" pitchFamily="34" charset="-122"/>
                <a:cs typeface="微软雅黑" pitchFamily="34" charset="-120"/>
              </a:rPr>
              <a:t>；设立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办不成事”反映窗口是为了解决群众的难事，未涉及执法力度，①不符合题意</a:t>
            </a:r>
            <a:r>
              <a:rPr lang="en-US" altLang="zh-CN" sz="2000" b="0" i="0">
                <a:solidFill>
                  <a:srgbClr val="000000"/>
                </a:solidFill>
                <a:latin typeface="微软雅黑" pitchFamily="34" charset="0"/>
                <a:ea typeface="微软雅黑" pitchFamily="34" charset="-122"/>
                <a:cs typeface="微软雅黑" pitchFamily="34" charset="-120"/>
              </a:rPr>
              <a:t>；题干强调的是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提高政府的服务效能</a:t>
            </a:r>
            <a:r>
              <a:rPr lang="en-US" altLang="zh-CN" sz="2000" b="0" i="0" dirty="0">
                <a:solidFill>
                  <a:srgbClr val="000000"/>
                </a:solidFill>
                <a:latin typeface="微软雅黑" pitchFamily="34" charset="0"/>
                <a:ea typeface="微软雅黑" pitchFamily="34" charset="-122"/>
                <a:cs typeface="微软雅黑" pitchFamily="34" charset="-120"/>
              </a:rPr>
              <a:t>，而不是保障群众的知情权，③不符合题意。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7_1#c921ffcbc?pid=86608234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[湖北2023·8</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新一轮国务院机构改革方案明确了国家知识产权局由国家市场监督管理总局管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理的国家局调整为国务院直属机构</a:t>
            </a:r>
            <a:r>
              <a:rPr lang="en-US" altLang="zh-CN" sz="2000" b="0" i="0" dirty="0">
                <a:solidFill>
                  <a:srgbClr val="000000"/>
                </a:solidFill>
                <a:latin typeface="微软雅黑" pitchFamily="34" charset="0"/>
                <a:ea typeface="微软雅黑" pitchFamily="34" charset="-122"/>
                <a:cs typeface="微软雅黑" pitchFamily="34" charset="-120"/>
              </a:rPr>
              <a:t>，商标</a:t>
            </a:r>
            <a:r>
              <a:rPr lang="en-US" altLang="zh-CN" sz="2000" b="0" i="0">
                <a:solidFill>
                  <a:srgbClr val="000000"/>
                </a:solidFill>
                <a:latin typeface="微软雅黑" pitchFamily="34" charset="0"/>
                <a:ea typeface="微软雅黑" pitchFamily="34" charset="-122"/>
                <a:cs typeface="微软雅黑" pitchFamily="34" charset="-120"/>
              </a:rPr>
              <a:t>、专利等领域执法职责继续由市场监管综合执法队伍承</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担</a:t>
            </a:r>
            <a:r>
              <a:rPr lang="en-US" altLang="zh-CN" sz="2000" b="0" i="0" dirty="0">
                <a:solidFill>
                  <a:srgbClr val="000000"/>
                </a:solidFill>
                <a:latin typeface="微软雅黑" pitchFamily="34" charset="0"/>
                <a:ea typeface="微软雅黑" pitchFamily="34" charset="-122"/>
                <a:cs typeface="微软雅黑" pitchFamily="34" charset="-120"/>
              </a:rPr>
              <a:t>，相关执法工作接受国家知识产权局专业指导。</a:t>
            </a:r>
            <a:r>
              <a:rPr lang="en-US" altLang="zh-CN" sz="2000" b="0" i="0">
                <a:solidFill>
                  <a:srgbClr val="000000"/>
                </a:solidFill>
                <a:latin typeface="微软雅黑" pitchFamily="34" charset="0"/>
                <a:ea typeface="微软雅黑" pitchFamily="34" charset="-122"/>
                <a:cs typeface="微软雅黑" pitchFamily="34" charset="-120"/>
              </a:rPr>
              <a:t>该项改革方案(</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_1#c921ffcbc.bracket?pid=866082342&amp;color=0,0,0&amp;vpa=3&amp;vtp=1"/>
          <p:cNvSpPr/>
          <p:nvPr/>
        </p:nvSpPr>
        <p:spPr>
          <a:xfrm>
            <a:off x="8034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_2#c921ffcbc?pid=866082342&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①旨在调整优化政府机构职责，提高知识产权管理水平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合理调整上下级政府间的关系，建设职能科学的政府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扩大知识产权局的职权，适应创新型国家建设的需要</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完善国家知识产权管理体制，助推知识产权强国建设</a:t>
            </a:r>
            <a:endParaRPr lang="en-US" altLang="zh-CN" sz="2000" dirty="0"/>
          </a:p>
        </p:txBody>
      </p:sp>
      <p:sp>
        <p:nvSpPr>
          <p:cNvPr id="5" name="QC_5_BD.7_3#c921ffcbc.choices?pid=866082342&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9_1#c921ffcbc?vop=1&amp;pid=866082342&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本题考查政府机构改革。</a:t>
            </a:r>
            <a:r>
              <a:rPr lang="en-US" altLang="zh-CN" sz="2000" b="0" i="0">
                <a:solidFill>
                  <a:srgbClr val="000000"/>
                </a:solidFill>
                <a:latin typeface="微软雅黑" pitchFamily="34" charset="0"/>
                <a:ea typeface="微软雅黑" pitchFamily="34" charset="-122"/>
                <a:cs typeface="微软雅黑" pitchFamily="34" charset="-120"/>
              </a:rPr>
              <a:t>国务院机构改革方案将国家知识产权局调整为国务院的直属机构，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商标等领域的执法工作接受国家知识产权局专业指导</a:t>
            </a:r>
            <a:r>
              <a:rPr lang="en-US" altLang="zh-CN" sz="2000" b="0" i="0" dirty="0">
                <a:solidFill>
                  <a:srgbClr val="000000"/>
                </a:solidFill>
                <a:latin typeface="微软雅黑" pitchFamily="34" charset="0"/>
                <a:ea typeface="微软雅黑" pitchFamily="34" charset="-122"/>
                <a:cs typeface="微软雅黑" pitchFamily="34" charset="-120"/>
              </a:rPr>
              <a:t>，明确了相关机构间的权责划分</a:t>
            </a:r>
            <a:r>
              <a:rPr lang="en-US" altLang="zh-CN" sz="2000" b="0" i="0">
                <a:solidFill>
                  <a:srgbClr val="000000"/>
                </a:solidFill>
                <a:latin typeface="微软雅黑" pitchFamily="34" charset="0"/>
                <a:ea typeface="微软雅黑" pitchFamily="34" charset="-122"/>
                <a:cs typeface="微软雅黑" pitchFamily="34" charset="-120"/>
              </a:rPr>
              <a:t>，进一步调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整优化政府机构职责</a:t>
            </a:r>
            <a:r>
              <a:rPr lang="en-US" altLang="zh-CN" sz="2000" b="0" i="0" dirty="0">
                <a:solidFill>
                  <a:srgbClr val="000000"/>
                </a:solidFill>
                <a:latin typeface="微软雅黑" pitchFamily="34" charset="0"/>
                <a:ea typeface="微软雅黑" pitchFamily="34" charset="-122"/>
                <a:cs typeface="微软雅黑" pitchFamily="34" charset="-120"/>
              </a:rPr>
              <a:t>，提升了知识产权领域的专业化管理能力，①正确</a:t>
            </a:r>
            <a:r>
              <a:rPr lang="en-US" altLang="zh-CN" sz="2000" b="0" i="0">
                <a:solidFill>
                  <a:srgbClr val="000000"/>
                </a:solidFill>
                <a:latin typeface="微软雅黑" pitchFamily="34" charset="0"/>
                <a:ea typeface="微软雅黑" pitchFamily="34" charset="-122"/>
                <a:cs typeface="微软雅黑" pitchFamily="34" charset="-120"/>
              </a:rPr>
              <a:t>。该项改革只是针对国务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院内部机构的调整</a:t>
            </a:r>
            <a:r>
              <a:rPr lang="en-US" altLang="zh-CN" sz="2000" b="0" i="0" dirty="0">
                <a:solidFill>
                  <a:srgbClr val="000000"/>
                </a:solidFill>
                <a:latin typeface="微软雅黑" pitchFamily="34" charset="0"/>
                <a:ea typeface="微软雅黑" pitchFamily="34" charset="-122"/>
                <a:cs typeface="微软雅黑" pitchFamily="34" charset="-120"/>
              </a:rPr>
              <a:t>，是将国家知识产权局与国家市场监督管理总局分开</a:t>
            </a:r>
            <a:r>
              <a:rPr lang="en-US" altLang="zh-CN" sz="2000" b="0" i="0">
                <a:solidFill>
                  <a:srgbClr val="000000"/>
                </a:solidFill>
                <a:latin typeface="微软雅黑" pitchFamily="34" charset="0"/>
                <a:ea typeface="微软雅黑" pitchFamily="34" charset="-122"/>
                <a:cs typeface="微软雅黑" pitchFamily="34" charset="-120"/>
              </a:rPr>
              <a:t>，不属于上下级政府间关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系的调整</a:t>
            </a:r>
            <a:r>
              <a:rPr lang="en-US" altLang="zh-CN" sz="2000" b="0" i="0" dirty="0">
                <a:solidFill>
                  <a:srgbClr val="000000"/>
                </a:solidFill>
                <a:latin typeface="微软雅黑" pitchFamily="34" charset="0"/>
                <a:ea typeface="微软雅黑" pitchFamily="34" charset="-122"/>
                <a:cs typeface="微软雅黑" pitchFamily="34" charset="-120"/>
              </a:rPr>
              <a:t>，②不符合题意。该项改革变更了国家知识产权局与其所属机构的关系</a:t>
            </a:r>
            <a:r>
              <a:rPr lang="en-US" altLang="zh-CN" sz="2000" b="0" i="0">
                <a:solidFill>
                  <a:srgbClr val="000000"/>
                </a:solidFill>
                <a:latin typeface="微软雅黑" pitchFamily="34" charset="0"/>
                <a:ea typeface="微软雅黑" pitchFamily="34" charset="-122"/>
                <a:cs typeface="微软雅黑" pitchFamily="34" charset="-120"/>
              </a:rPr>
              <a:t>，并未涉及扩大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其职权</a:t>
            </a:r>
            <a:r>
              <a:rPr lang="en-US" altLang="zh-CN" sz="2000" b="0" i="0" dirty="0">
                <a:solidFill>
                  <a:srgbClr val="000000"/>
                </a:solidFill>
                <a:latin typeface="微软雅黑" pitchFamily="34" charset="0"/>
                <a:ea typeface="微软雅黑" pitchFamily="34" charset="-122"/>
                <a:cs typeface="微软雅黑" pitchFamily="34" charset="-120"/>
              </a:rPr>
              <a:t>，此外，权由法定，不能任意扩大或缩小，③错误</a:t>
            </a:r>
            <a:r>
              <a:rPr lang="en-US" altLang="zh-CN" sz="2000" b="0" i="0">
                <a:solidFill>
                  <a:srgbClr val="000000"/>
                </a:solidFill>
                <a:latin typeface="微软雅黑" pitchFamily="34" charset="0"/>
                <a:ea typeface="微软雅黑" pitchFamily="34" charset="-122"/>
                <a:cs typeface="微软雅黑" pitchFamily="34" charset="-120"/>
              </a:rPr>
              <a:t>。国家知识产权局的改革进一步提升了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管理效率</a:t>
            </a:r>
            <a:r>
              <a:rPr lang="en-US" altLang="zh-CN" sz="2000" b="0" i="0" dirty="0">
                <a:solidFill>
                  <a:srgbClr val="000000"/>
                </a:solidFill>
                <a:latin typeface="微软雅黑" pitchFamily="34" charset="0"/>
                <a:ea typeface="微软雅黑" pitchFamily="34" charset="-122"/>
                <a:cs typeface="微软雅黑" pitchFamily="34" charset="-120"/>
              </a:rPr>
              <a:t>，完善了管理体制，使得工作更加专业化，能够加强对知识产权的保护</a:t>
            </a:r>
            <a:r>
              <a:rPr lang="en-US" altLang="zh-CN" sz="2000" b="0" i="0">
                <a:solidFill>
                  <a:srgbClr val="000000"/>
                </a:solidFill>
                <a:latin typeface="微软雅黑" pitchFamily="34" charset="0"/>
                <a:ea typeface="微软雅黑" pitchFamily="34" charset="-122"/>
                <a:cs typeface="微软雅黑" pitchFamily="34" charset="-120"/>
              </a:rPr>
              <a:t>，激发创新创造</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活力</a:t>
            </a:r>
            <a:r>
              <a:rPr lang="en-US" altLang="zh-CN" sz="2000" b="0" i="0" dirty="0">
                <a:solidFill>
                  <a:srgbClr val="000000"/>
                </a:solidFill>
                <a:latin typeface="微软雅黑" pitchFamily="34" charset="0"/>
                <a:ea typeface="微软雅黑" pitchFamily="34" charset="-122"/>
                <a:cs typeface="微软雅黑" pitchFamily="34" charset="-120"/>
              </a:rPr>
              <a:t>，助力知识产权强国建设，④正确。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2128</Words>
  <Application>Microsoft Office PowerPoint</Application>
  <PresentationFormat>宽屏</PresentationFormat>
  <Paragraphs>402</Paragraphs>
  <Slides>37</Slides>
  <Notes>36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37</vt:i4>
      </vt:variant>
    </vt:vector>
  </HeadingPairs>
  <TitlesOfParts>
    <vt:vector size="45"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2025-09-19T07:12:19Z</dcterms:created>
  <dcterms:modified xsi:type="dcterms:W3CDTF">2025-09-19T07:48:18Z</dcterms:modified>
  <cp:category/>
  <cp:contentStatus/>
</cp:coreProperties>
</file>