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9"/>
  </p:notesMasterIdLst>
  <p:sldIdLst>
    <p:sldId id="256" r:id="rId2"/>
    <p:sldId id="257" r:id="rId3"/>
    <p:sldId id="258" r:id="rId4"/>
    <p:sldId id="259" r:id="rId5"/>
    <p:sldId id="260" r:id="rId6"/>
    <p:sldId id="261" r:id="rId7"/>
    <p:sldId id="262" r:id="rId8"/>
    <p:sldId id="263" r:id="rId9"/>
    <p:sldId id="264" r:id="rId10"/>
    <p:sldId id="265" r:id="rId11"/>
    <p:sldId id="266" r:id="rId12"/>
    <p:sldId id="341"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34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200" d="100"/>
        <a:sy n="200" d="100"/>
      </p:scale>
      <p:origin x="0" y="-10403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57895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707b677c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没有正确理解中国共产党的领导</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bd15e23b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混淆党的三种执政方式的地位</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75b43df8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400" b="1" i="0" dirty="0">
                <a:solidFill>
                  <a:srgbClr val="000000"/>
                </a:solidFill>
                <a:latin typeface="汉仪舒圆黑简体" pitchFamily="34" charset="0"/>
                <a:ea typeface="汉仪舒圆黑简体" pitchFamily="34" charset="-122"/>
                <a:cs typeface="汉仪舒圆黑简体" pitchFamily="34" charset="-120"/>
              </a:rPr>
              <a:t>知识点1 中国共产党是中国特色社会主义事业的领导核心</a:t>
            </a:r>
            <a:endParaRPr lang="en-US" sz="2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8198fde1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新时代坚持和加强党的全面领导</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52061628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坚持全面从严治党</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3de33201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坚持科学执政、民主执政、依法执政</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707b677c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没有正确理解中国共产党的领导</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bd15e23b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混淆党的三种执政方式的地位</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2e#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6_BD.10_1#287858f37?pid=8198fde1f&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[山西晋城2024模拟]</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习近平总书记在湖南主持召开新时代推动中部地区崛起座谈会</a:t>
            </a:r>
            <a:r>
              <a:rPr lang="en-US" altLang="zh-CN" sz="2000" b="0" i="0">
                <a:solidFill>
                  <a:srgbClr val="000000"/>
                </a:solidFill>
                <a:latin typeface="微软雅黑" pitchFamily="34" charset="0"/>
                <a:ea typeface="微软雅黑" pitchFamily="34" charset="-122"/>
                <a:cs typeface="微软雅黑" pitchFamily="34" charset="-120"/>
              </a:rPr>
              <a:t>，对在更高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起点上扎实推动中部地区崛起作出新部署</a:t>
            </a:r>
            <a:r>
              <a:rPr lang="en-US" altLang="zh-CN" sz="2000" b="0" i="0" dirty="0">
                <a:solidFill>
                  <a:srgbClr val="000000"/>
                </a:solidFill>
                <a:latin typeface="微软雅黑" pitchFamily="34" charset="0"/>
                <a:ea typeface="微软雅黑" pitchFamily="34" charset="-122"/>
                <a:cs typeface="微软雅黑" pitchFamily="34" charset="-120"/>
              </a:rPr>
              <a:t>。会后，中部六省认真领会</a:t>
            </a:r>
            <a:r>
              <a:rPr lang="en-US" altLang="zh-CN" sz="2000" b="0" i="0">
                <a:solidFill>
                  <a:srgbClr val="000000"/>
                </a:solidFill>
                <a:latin typeface="微软雅黑" pitchFamily="34" charset="0"/>
                <a:ea typeface="微软雅黑" pitchFamily="34" charset="-122"/>
                <a:cs typeface="微软雅黑" pitchFamily="34" charset="-120"/>
              </a:rPr>
              <a:t>、学习习近平总书记的重要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讲话精神</a:t>
            </a:r>
            <a:r>
              <a:rPr lang="en-US" altLang="zh-CN" sz="2000" b="0" i="0" dirty="0">
                <a:solidFill>
                  <a:srgbClr val="000000"/>
                </a:solidFill>
                <a:latin typeface="微软雅黑" pitchFamily="34" charset="0"/>
                <a:ea typeface="微软雅黑" pitchFamily="34" charset="-122"/>
                <a:cs typeface="微软雅黑" pitchFamily="34" charset="-120"/>
              </a:rPr>
              <a:t>，将形成因地制宜的具体方案并全面推开，奋力作答中部地区崛起的时代考题</a:t>
            </a:r>
            <a:r>
              <a:rPr lang="en-US" altLang="zh-CN" sz="2000" b="0" i="0">
                <a:solidFill>
                  <a:srgbClr val="000000"/>
                </a:solidFill>
                <a:latin typeface="微软雅黑" pitchFamily="34" charset="0"/>
                <a:ea typeface="微软雅黑" pitchFamily="34" charset="-122"/>
                <a:cs typeface="微软雅黑" pitchFamily="34" charset="-120"/>
              </a:rPr>
              <a:t>，在中国</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式现代化建设中谱写中部地区崛起新篇章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1_1#287858f37.bracket?pid=8198fde1f&amp;color=0,0,0&amp;vpa=4&amp;vtp=1"/>
          <p:cNvSpPr/>
          <p:nvPr/>
        </p:nvSpPr>
        <p:spPr>
          <a:xfrm>
            <a:off x="6510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0_2#287858f37?pid=8198fde1f&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①中国共产党领导是中国特色社会主义最本质的特征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中国共产党要坚决打赢反腐败斗争攻坚持久战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中部六省自觉在思想上行动上同党中央保持高度一致</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中国共产党时刻保持解决大党独有难题的清醒和坚定</a:t>
            </a:r>
            <a:endParaRPr lang="en-US" altLang="zh-CN" sz="2000" dirty="0"/>
          </a:p>
        </p:txBody>
      </p:sp>
      <p:sp>
        <p:nvSpPr>
          <p:cNvPr id="5" name="QC_6_BD.10_3#287858f37.choices?pid=8198fde1f&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6_AS.12_1#287858f37?vop=1&amp;pid=8198fde1f&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本题考查新时代坚持和加强党的全面领导。材料表明党中央作出集中统一部署</a:t>
            </a:r>
            <a:r>
              <a:rPr lang="en-US" altLang="zh-CN" sz="2000" b="0" i="0">
                <a:solidFill>
                  <a:srgbClr val="000000"/>
                </a:solidFill>
                <a:latin typeface="微软雅黑" pitchFamily="34" charset="0"/>
                <a:ea typeface="微软雅黑" pitchFamily="34" charset="-122"/>
                <a:cs typeface="微软雅黑" pitchFamily="34" charset="-120"/>
              </a:rPr>
              <a:t>，中部六省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推进落实</a:t>
            </a:r>
            <a:r>
              <a:rPr lang="en-US" altLang="zh-CN" sz="2000" b="0" i="0" dirty="0">
                <a:solidFill>
                  <a:srgbClr val="000000"/>
                </a:solidFill>
                <a:latin typeface="微软雅黑" pitchFamily="34" charset="0"/>
                <a:ea typeface="微软雅黑" pitchFamily="34" charset="-122"/>
                <a:cs typeface="微软雅黑" pitchFamily="34" charset="-120"/>
              </a:rPr>
              <a:t>，体现了中国共产党领导是中国特色社会主义最本质的特征，①正确；会后</a:t>
            </a:r>
            <a:r>
              <a:rPr lang="en-US" altLang="zh-CN" sz="2000" b="0" i="0">
                <a:solidFill>
                  <a:srgbClr val="000000"/>
                </a:solidFill>
                <a:latin typeface="微软雅黑" pitchFamily="34" charset="0"/>
                <a:ea typeface="微软雅黑" pitchFamily="34" charset="-122"/>
                <a:cs typeface="微软雅黑" pitchFamily="34" charset="-120"/>
              </a:rPr>
              <a:t>，中部六省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认真领会</a:t>
            </a:r>
            <a:r>
              <a:rPr lang="en-US" altLang="zh-CN" sz="2000" b="0" i="0" dirty="0">
                <a:solidFill>
                  <a:srgbClr val="000000"/>
                </a:solidFill>
                <a:latin typeface="微软雅黑" pitchFamily="34" charset="0"/>
                <a:ea typeface="微软雅黑" pitchFamily="34" charset="-122"/>
                <a:cs typeface="微软雅黑" pitchFamily="34" charset="-120"/>
              </a:rPr>
              <a:t>、学习习近平总书记的重要讲话精神，奋力作答中部地区崛起的时代考题</a:t>
            </a:r>
            <a:r>
              <a:rPr lang="en-US" altLang="zh-CN" sz="2000" b="0" i="0">
                <a:solidFill>
                  <a:srgbClr val="000000"/>
                </a:solidFill>
                <a:latin typeface="微软雅黑" pitchFamily="34" charset="0"/>
                <a:ea typeface="微软雅黑" pitchFamily="34" charset="-122"/>
                <a:cs typeface="微软雅黑" pitchFamily="34" charset="-120"/>
              </a:rPr>
              <a:t>,表明中部六省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自觉在思想上行动上同党中央保持高度一致</a:t>
            </a:r>
            <a:r>
              <a:rPr lang="en-US" altLang="zh-CN" sz="2000" b="0" i="0" dirty="0">
                <a:solidFill>
                  <a:srgbClr val="000000"/>
                </a:solidFill>
                <a:latin typeface="微软雅黑" pitchFamily="34" charset="0"/>
                <a:ea typeface="微软雅黑" pitchFamily="34" charset="-122"/>
                <a:cs typeface="微软雅黑" pitchFamily="34" charset="-120"/>
              </a:rPr>
              <a:t>，③正确</a:t>
            </a:r>
            <a:r>
              <a:rPr lang="en-US" altLang="zh-CN" sz="2000" b="0" i="0">
                <a:solidFill>
                  <a:srgbClr val="000000"/>
                </a:solidFill>
                <a:latin typeface="微软雅黑" pitchFamily="34" charset="0"/>
                <a:ea typeface="微软雅黑" pitchFamily="34" charset="-122"/>
                <a:cs typeface="微软雅黑" pitchFamily="34" charset="-120"/>
              </a:rPr>
              <a:t>；材料未体现要坚决打赢反腐败斗争攻坚持</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久战</a:t>
            </a:r>
            <a:r>
              <a:rPr lang="en-US" altLang="zh-CN" sz="2000" b="0" i="0" dirty="0">
                <a:solidFill>
                  <a:srgbClr val="000000"/>
                </a:solidFill>
                <a:latin typeface="微软雅黑" pitchFamily="34" charset="0"/>
                <a:ea typeface="微软雅黑" pitchFamily="34" charset="-122"/>
                <a:cs typeface="微软雅黑" pitchFamily="34" charset="-120"/>
              </a:rPr>
              <a:t>，②排除；材料没有体现党时刻保持解决大党独有难题的清醒和坚定，④排除。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5245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7_BD.13_1#32f7c81f9?pid=707b677cc&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5.党旗引领风帆劲，砥砺前行阔步走。乡村振兴号角吹响，一支支扛着党旗的队伍奔赴基层</a:t>
            </a:r>
            <a:r>
              <a:rPr lang="en-US" altLang="zh-CN" sz="2000" b="0" i="0">
                <a:solidFill>
                  <a:srgbClr val="000000"/>
                </a:solidFill>
                <a:latin typeface="微软雅黑" pitchFamily="34" charset="0"/>
                <a:ea typeface="微软雅黑" pitchFamily="34" charset="-122"/>
                <a:cs typeface="微软雅黑" pitchFamily="34" charset="-120"/>
              </a:rPr>
              <a:t>、下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沉一线</a:t>
            </a:r>
            <a:r>
              <a:rPr lang="en-US" altLang="zh-CN" sz="2000" b="0" i="0" dirty="0">
                <a:solidFill>
                  <a:srgbClr val="000000"/>
                </a:solidFill>
                <a:latin typeface="微软雅黑" pitchFamily="34" charset="0"/>
                <a:ea typeface="微软雅黑" pitchFamily="34" charset="-122"/>
                <a:cs typeface="微软雅黑" pitchFamily="34" charset="-120"/>
              </a:rPr>
              <a:t>，千方百计让群众脱贫不返贫，振兴不掉队；城市党建战场上</a:t>
            </a:r>
            <a:r>
              <a:rPr lang="en-US" altLang="zh-CN" sz="2000" b="0" i="0">
                <a:solidFill>
                  <a:srgbClr val="000000"/>
                </a:solidFill>
                <a:latin typeface="微软雅黑" pitchFamily="34" charset="0"/>
                <a:ea typeface="微软雅黑" pitchFamily="34" charset="-122"/>
                <a:cs typeface="微软雅黑" pitchFamily="34" charset="-120"/>
              </a:rPr>
              <a:t>，党组织的触角已延伸到基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层的</a:t>
            </a:r>
            <a:r>
              <a:rPr lang="en-US" altLang="zh-CN" sz="2000" b="0" i="0" dirty="0">
                <a:solidFill>
                  <a:srgbClr val="000000"/>
                </a:solidFill>
                <a:latin typeface="微软雅黑" pitchFamily="34" charset="0"/>
                <a:ea typeface="微软雅黑" pitchFamily="34" charset="-122"/>
                <a:cs typeface="微软雅黑" pitchFamily="34" charset="-120"/>
              </a:rPr>
              <a:t>“神经末梢”，有效激活基层治理“一池春水”。</a:t>
            </a:r>
            <a:r>
              <a:rPr lang="en-US" altLang="zh-CN" sz="2000" b="0" i="0">
                <a:solidFill>
                  <a:srgbClr val="000000"/>
                </a:solidFill>
                <a:latin typeface="微软雅黑" pitchFamily="34" charset="0"/>
                <a:ea typeface="微软雅黑" pitchFamily="34" charset="-122"/>
                <a:cs typeface="微软雅黑" pitchFamily="34" charset="-120"/>
              </a:rPr>
              <a:t>这体现了(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4_1#32f7c81f9.bracket?pid=707b677cc&amp;color=0,0,0&amp;vpa=5&amp;vtp=1"/>
          <p:cNvSpPr/>
          <p:nvPr/>
        </p:nvSpPr>
        <p:spPr>
          <a:xfrm>
            <a:off x="8034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3_2#32f7c81f9?pid=707b677cc&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①中国共产党积极履行国家职能，加强基层治理</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党员干部强化责任意识，投身于为民造福之路</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中国共产党的领导是我们取得胜利的根本保证</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加强基层党组织建设，筑牢夯实党的执政根基</a:t>
            </a:r>
            <a:endParaRPr lang="en-US" altLang="zh-CN" sz="2000" dirty="0"/>
          </a:p>
        </p:txBody>
      </p:sp>
      <p:sp>
        <p:nvSpPr>
          <p:cNvPr id="5" name="QC_7_BD.13_3#32f7c81f9.choices?pid=707b677cc&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7_AS.15_1#32f7c81f9?vop=1&amp;pid=707b677cc&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本题考查中国共产党的领导。扛着党旗的队伍奔赴基层，让群众脱贫不返贫，</a:t>
            </a:r>
            <a:r>
              <a:rPr lang="en-US" altLang="zh-CN" sz="2000" b="0" i="0">
                <a:solidFill>
                  <a:srgbClr val="000000"/>
                </a:solidFill>
                <a:latin typeface="微软雅黑" pitchFamily="34" charset="0"/>
                <a:ea typeface="微软雅黑" pitchFamily="34" charset="-122"/>
                <a:cs typeface="微软雅黑" pitchFamily="34" charset="-120"/>
              </a:rPr>
              <a:t>振兴不掉队，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体现了党员干部强化责任意识</a:t>
            </a:r>
            <a:r>
              <a:rPr lang="en-US" altLang="zh-CN" sz="2000" b="0" i="0" dirty="0">
                <a:solidFill>
                  <a:srgbClr val="000000"/>
                </a:solidFill>
                <a:latin typeface="微软雅黑" pitchFamily="34" charset="0"/>
                <a:ea typeface="微软雅黑" pitchFamily="34" charset="-122"/>
                <a:cs typeface="微软雅黑" pitchFamily="34" charset="-120"/>
              </a:rPr>
              <a:t>，投身于为民造福之路，②正确；党组织的触角已延伸到基层</a:t>
            </a:r>
            <a:r>
              <a:rPr lang="en-US" altLang="zh-CN" sz="2000" b="0" i="0">
                <a:solidFill>
                  <a:srgbClr val="000000"/>
                </a:solidFill>
                <a:latin typeface="微软雅黑" pitchFamily="34" charset="0"/>
                <a:ea typeface="微软雅黑" pitchFamily="34" charset="-122"/>
                <a:cs typeface="微软雅黑" pitchFamily="34" charset="-120"/>
              </a:rPr>
              <a:t>，有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效激活基层治理</a:t>
            </a:r>
            <a:r>
              <a:rPr lang="en-US" altLang="zh-CN" sz="2000" b="0" i="0" dirty="0">
                <a:solidFill>
                  <a:srgbClr val="000000"/>
                </a:solidFill>
                <a:latin typeface="微软雅黑" pitchFamily="34" charset="0"/>
                <a:ea typeface="微软雅黑" pitchFamily="34" charset="-122"/>
                <a:cs typeface="微软雅黑" pitchFamily="34" charset="-120"/>
              </a:rPr>
              <a:t>“一池春水”，说明中国共产党的领导是我们取得胜利的根本保证，③正确</a:t>
            </a:r>
            <a:r>
              <a:rPr lang="en-US" altLang="zh-CN" sz="2000" b="0" i="0">
                <a:solidFill>
                  <a:srgbClr val="000000"/>
                </a:solidFill>
                <a:latin typeface="微软雅黑" pitchFamily="34" charset="0"/>
                <a:ea typeface="微软雅黑" pitchFamily="34" charset="-122"/>
                <a:cs typeface="微软雅黑" pitchFamily="34" charset="-120"/>
              </a:rPr>
              <a:t>；共</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产党不是国家机关</a:t>
            </a:r>
            <a:r>
              <a:rPr lang="en-US" altLang="zh-CN" sz="2000" b="0" i="0" dirty="0">
                <a:solidFill>
                  <a:srgbClr val="000000"/>
                </a:solidFill>
                <a:latin typeface="微软雅黑" pitchFamily="34" charset="0"/>
                <a:ea typeface="微软雅黑" pitchFamily="34" charset="-122"/>
                <a:cs typeface="微软雅黑" pitchFamily="34" charset="-120"/>
              </a:rPr>
              <a:t>，不能履行国家职能，①错误；人民群众是党的执政根基，④错误。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7_AS.15_2#32f7c81f9?vop=1&amp;pid=707b677cc&amp;color=0,0,0&amp;mp=1&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本题易错选①，错选原因在于没有正确认识中国共产党和国家机关各自的地位</a:t>
            </a:r>
            <a:r>
              <a:rPr lang="en-US" altLang="zh-CN" sz="2000" b="0" i="0">
                <a:solidFill>
                  <a:srgbClr val="000000"/>
                </a:solidFill>
                <a:latin typeface="微软雅黑" pitchFamily="34" charset="0"/>
                <a:ea typeface="微软雅黑" pitchFamily="34" charset="-122"/>
                <a:cs typeface="微软雅黑" pitchFamily="34" charset="-120"/>
              </a:rPr>
              <a:t>。中国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共产党是我国的执政党</a:t>
            </a:r>
            <a:r>
              <a:rPr lang="en-US" altLang="zh-CN" sz="2000" b="0" i="0" dirty="0">
                <a:solidFill>
                  <a:srgbClr val="000000"/>
                </a:solidFill>
                <a:latin typeface="微软雅黑" pitchFamily="34" charset="0"/>
                <a:ea typeface="微软雅黑" pitchFamily="34" charset="-122"/>
                <a:cs typeface="微软雅黑" pitchFamily="34" charset="-120"/>
              </a:rPr>
              <a:t>，中国共产党的领导是我们取得胜利的根本保证</a:t>
            </a:r>
            <a:r>
              <a:rPr lang="en-US" altLang="zh-CN" sz="2000" b="0" i="0">
                <a:solidFill>
                  <a:srgbClr val="000000"/>
                </a:solidFill>
                <a:latin typeface="微软雅黑" pitchFamily="34" charset="0"/>
                <a:ea typeface="微软雅黑" pitchFamily="34" charset="-122"/>
                <a:cs typeface="微软雅黑" pitchFamily="34" charset="-120"/>
              </a:rPr>
              <a:t>。但中国共产党不是我国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的国家机关</a:t>
            </a:r>
            <a:r>
              <a:rPr lang="en-US" altLang="zh-CN" sz="2000" b="0" i="0" dirty="0">
                <a:solidFill>
                  <a:srgbClr val="000000"/>
                </a:solidFill>
                <a:latin typeface="微软雅黑" pitchFamily="34" charset="0"/>
                <a:ea typeface="微软雅黑" pitchFamily="34" charset="-122"/>
                <a:cs typeface="微软雅黑" pitchFamily="34" charset="-120"/>
              </a:rPr>
              <a:t>，不能履行国家职能。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C_4#443950e9d.fixed?pid=537f89682&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443950e9d.fixed?pid=537f89682&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坚持党的领导</a:t>
            </a:r>
            <a:endParaRPr lang="en-US" altLang="zh-CN" sz="4400" dirty="0"/>
          </a:p>
        </p:txBody>
      </p:sp>
      <p:pic>
        <p:nvPicPr>
          <p:cNvPr id="4" name="C_4#443950e9d.fixed?pid=537f89682&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443950e9d.fixed?pid=537f89682&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5_BD.16_1#f65cb1bff?pid=443950e9d&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[河北邢台2025高一期末·改编]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党员要读原著、学原文、悟原理，学习《</a:t>
            </a:r>
            <a:r>
              <a:rPr lang="en-US" altLang="zh-CN" sz="2000" b="0" i="0">
                <a:solidFill>
                  <a:srgbClr val="000000"/>
                </a:solidFill>
                <a:latin typeface="微软雅黑" pitchFamily="34" charset="0"/>
                <a:ea typeface="微软雅黑" pitchFamily="34" charset="-122"/>
                <a:cs typeface="微软雅黑" pitchFamily="34" charset="-120"/>
              </a:rPr>
              <a:t>习近平著作选读》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习近平谈治国理政》《习近平新时代中国特色社会主义思想专题摘编》等重要著作</a:t>
            </a:r>
            <a:r>
              <a:rPr lang="en-US" altLang="zh-CN" sz="2000" b="0" i="0">
                <a:solidFill>
                  <a:srgbClr val="000000"/>
                </a:solidFill>
                <a:latin typeface="微软雅黑" pitchFamily="34" charset="0"/>
                <a:ea typeface="微软雅黑" pitchFamily="34" charset="-122"/>
                <a:cs typeface="微软雅黑" pitchFamily="34" charset="-120"/>
              </a:rPr>
              <a:t>。上述要求</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意在(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7_1#f65cb1bff.bracket?pid=443950e9d&amp;color=0,0,0&amp;vpa=6&amp;vtp=1"/>
          <p:cNvSpPr/>
          <p:nvPr/>
        </p:nvSpPr>
        <p:spPr>
          <a:xfrm>
            <a:off x="1417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6_2#f65cb1bff?pid=443950e9d&amp;color=0,0,0&amp;vtp=1&amp;bbb=1"/>
          <p:cNvSpPr/>
          <p:nvPr/>
        </p:nvSpPr>
        <p:spPr>
          <a:xfrm>
            <a:off x="722376" y="2334074"/>
            <a:ext cx="10753344" cy="843153"/>
          </a:xfrm>
          <a:prstGeom prst="rect">
            <a:avLst/>
          </a:prstGeom>
          <a:noFill/>
          <a:ln/>
        </p:spPr>
        <p:txBody>
          <a:bodyPr wrap="none" lIns="0" tIns="0" rIns="0" bIns="0" rtlCol="0" anchor="t"/>
          <a:lstStyle/>
          <a:p>
            <a:pPr latinLnBrk="1">
              <a:lnSpc>
                <a:spcPts val="36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不断推动党的指导思想与时俱进</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②</a:t>
            </a:r>
            <a:r>
              <a:rPr lang="en-US" altLang="zh-CN" sz="2000" b="0" i="0" dirty="0" err="1">
                <a:solidFill>
                  <a:srgbClr val="000000"/>
                </a:solidFill>
                <a:latin typeface="微软雅黑" pitchFamily="34" charset="0"/>
                <a:ea typeface="微软雅黑" pitchFamily="34" charset="-122"/>
                <a:cs typeface="微软雅黑" pitchFamily="34" charset="-120"/>
              </a:rPr>
              <a:t>提高党员专业能力，增强其服务本领</a:t>
            </a:r>
            <a:endParaRPr lang="en-US" altLang="zh-CN" sz="2000" dirty="0"/>
          </a:p>
          <a:p>
            <a:pPr latinLnBrk="1">
              <a:lnSpc>
                <a:spcPts val="34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用党的创新理论武装头脑、凝心铸魂</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4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④</a:t>
            </a:r>
            <a:r>
              <a:rPr lang="en-US" altLang="zh-CN" sz="2000" b="0" i="0" dirty="0" err="1">
                <a:solidFill>
                  <a:srgbClr val="000000"/>
                </a:solidFill>
                <a:latin typeface="微软雅黑" pitchFamily="34" charset="0"/>
                <a:ea typeface="微软雅黑" pitchFamily="34" charset="-122"/>
                <a:cs typeface="微软雅黑" pitchFamily="34" charset="-120"/>
              </a:rPr>
              <a:t>坚决维护党中央权威和集中统一领导</a:t>
            </a:r>
            <a:endParaRPr lang="en-US" altLang="zh-CN" sz="2000" dirty="0"/>
          </a:p>
        </p:txBody>
      </p:sp>
      <p:sp>
        <p:nvSpPr>
          <p:cNvPr id="5" name="QC_5_BD.16_3#f65cb1bff.choices?pid=443950e9d&amp;color=0,0,0&amp;vtp=1&amp;bbb=1"/>
          <p:cNvSpPr/>
          <p:nvPr/>
        </p:nvSpPr>
        <p:spPr>
          <a:xfrm>
            <a:off x="722376" y="4225271"/>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AS.18_1#f65cb1bff?vop=1&amp;pid=443950e9d&amp;color=0,0,0&amp;vtp=1&amp;bt=1&amp;bbb=1&amp;hb=1"/>
          <p:cNvSpPr/>
          <p:nvPr/>
        </p:nvSpPr>
        <p:spPr>
          <a:xfrm>
            <a:off x="722376" y="972000"/>
            <a:ext cx="10753344" cy="4526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本题考查新时代坚持和加强党的全面领导。《习近平著作选读》《</a:t>
            </a:r>
            <a:r>
              <a:rPr lang="en-US" altLang="zh-CN" sz="2000" b="0" i="0">
                <a:solidFill>
                  <a:srgbClr val="000000"/>
                </a:solidFill>
                <a:latin typeface="微软雅黑" pitchFamily="34" charset="0"/>
                <a:ea typeface="微软雅黑" pitchFamily="34" charset="-122"/>
                <a:cs typeface="微软雅黑" pitchFamily="34" charset="-120"/>
              </a:rPr>
              <a:t>习近平谈治国理政》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习近平新时代中国特色社会主义思想专题摘编》等是党的创新理论的重要载体</a:t>
            </a:r>
            <a:r>
              <a:rPr lang="en-US" altLang="zh-CN" sz="2000" b="0" i="0">
                <a:solidFill>
                  <a:srgbClr val="000000"/>
                </a:solidFill>
                <a:latin typeface="微软雅黑" pitchFamily="34" charset="0"/>
                <a:ea typeface="微软雅黑" pitchFamily="34" charset="-122"/>
                <a:cs typeface="微软雅黑" pitchFamily="34" charset="-120"/>
              </a:rPr>
              <a:t>。要求党员学习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这些重要著作</a:t>
            </a:r>
            <a:r>
              <a:rPr lang="en-US" altLang="zh-CN" sz="2000" b="0" i="0" dirty="0">
                <a:solidFill>
                  <a:srgbClr val="000000"/>
                </a:solidFill>
                <a:latin typeface="微软雅黑" pitchFamily="34" charset="0"/>
                <a:ea typeface="微软雅黑" pitchFamily="34" charset="-122"/>
                <a:cs typeface="微软雅黑" pitchFamily="34" charset="-120"/>
              </a:rPr>
              <a:t>，就是为了让党员用党的创新理论武装自己的头脑，坚定理想信念，</a:t>
            </a:r>
            <a:r>
              <a:rPr lang="en-US" altLang="zh-CN" sz="2000" b="0" i="0">
                <a:solidFill>
                  <a:srgbClr val="000000"/>
                </a:solidFill>
                <a:latin typeface="微软雅黑" pitchFamily="34" charset="0"/>
                <a:ea typeface="微软雅黑" pitchFamily="34" charset="-122"/>
                <a:cs typeface="微软雅黑" pitchFamily="34" charset="-120"/>
              </a:rPr>
              <a:t>凝聚精神力量，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入选；党员学习《习近平著作选读》《习近平谈治国理政</a:t>
            </a:r>
            <a:r>
              <a:rPr lang="en-US" altLang="zh-CN" sz="2000" b="0" i="0">
                <a:solidFill>
                  <a:srgbClr val="000000"/>
                </a:solidFill>
                <a:latin typeface="微软雅黑" pitchFamily="34" charset="0"/>
                <a:ea typeface="微软雅黑" pitchFamily="34" charset="-122"/>
                <a:cs typeface="微软雅黑" pitchFamily="34" charset="-120"/>
              </a:rPr>
              <a:t>》《习近平新时代中国特色社会主义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思想专题摘编</a:t>
            </a:r>
            <a:r>
              <a:rPr lang="en-US" altLang="zh-CN" sz="2000" b="0" i="0" dirty="0">
                <a:solidFill>
                  <a:srgbClr val="000000"/>
                </a:solidFill>
                <a:latin typeface="微软雅黑" pitchFamily="34" charset="0"/>
                <a:ea typeface="微软雅黑" pitchFamily="34" charset="-122"/>
                <a:cs typeface="微软雅黑" pitchFamily="34" charset="-120"/>
              </a:rPr>
              <a:t>》等著作，这都是在学习习近平新时代中国特色社会主义思想的具体表现</a:t>
            </a:r>
            <a:r>
              <a:rPr lang="en-US" altLang="zh-CN" sz="2000" b="0" i="0">
                <a:solidFill>
                  <a:srgbClr val="000000"/>
                </a:solidFill>
                <a:latin typeface="微软雅黑" pitchFamily="34" charset="0"/>
                <a:ea typeface="微软雅黑" pitchFamily="34" charset="-122"/>
                <a:cs typeface="微软雅黑" pitchFamily="34" charset="-120"/>
              </a:rPr>
              <a:t>，可以使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其坚决维护党中央权威和集中统一领导</a:t>
            </a:r>
            <a:r>
              <a:rPr lang="en-US" altLang="zh-CN" sz="2000" b="0" i="0" dirty="0">
                <a:solidFill>
                  <a:srgbClr val="000000"/>
                </a:solidFill>
                <a:latin typeface="微软雅黑" pitchFamily="34" charset="0"/>
                <a:ea typeface="微软雅黑" pitchFamily="34" charset="-122"/>
                <a:cs typeface="微软雅黑" pitchFamily="34" charset="-120"/>
              </a:rPr>
              <a:t>，④入选</a:t>
            </a:r>
            <a:r>
              <a:rPr lang="en-US" altLang="zh-CN" sz="2000" b="0" i="0">
                <a:solidFill>
                  <a:srgbClr val="000000"/>
                </a:solidFill>
                <a:latin typeface="微软雅黑" pitchFamily="34" charset="0"/>
                <a:ea typeface="微软雅黑" pitchFamily="34" charset="-122"/>
                <a:cs typeface="微软雅黑" pitchFamily="34" charset="-120"/>
              </a:rPr>
              <a:t>；推动党的指导思想与时俱进主要侧重于党的理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论在实践发展中不断创新</a:t>
            </a:r>
            <a:r>
              <a:rPr lang="en-US" altLang="zh-CN" sz="2000" b="0" i="0" dirty="0">
                <a:solidFill>
                  <a:srgbClr val="000000"/>
                </a:solidFill>
                <a:latin typeface="微软雅黑" pitchFamily="34" charset="0"/>
                <a:ea typeface="微软雅黑" pitchFamily="34" charset="-122"/>
                <a:cs typeface="微软雅黑" pitchFamily="34" charset="-120"/>
              </a:rPr>
              <a:t>、丰富和完善</a:t>
            </a:r>
            <a:r>
              <a:rPr lang="en-US" altLang="zh-CN" sz="2000" b="0" i="0">
                <a:solidFill>
                  <a:srgbClr val="000000"/>
                </a:solidFill>
                <a:latin typeface="微软雅黑" pitchFamily="34" charset="0"/>
                <a:ea typeface="微软雅黑" pitchFamily="34" charset="-122"/>
                <a:cs typeface="微软雅黑" pitchFamily="34" charset="-120"/>
              </a:rPr>
              <a:t>，而题干强调党员学习现有的习近平新时代中国特色社会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主义思想相关著作</a:t>
            </a:r>
            <a:r>
              <a:rPr lang="en-US" altLang="zh-CN" sz="2000" b="0" i="0" dirty="0">
                <a:solidFill>
                  <a:srgbClr val="000000"/>
                </a:solidFill>
                <a:latin typeface="微软雅黑" pitchFamily="34" charset="0"/>
                <a:ea typeface="微软雅黑" pitchFamily="34" charset="-122"/>
                <a:cs typeface="微软雅黑" pitchFamily="34" charset="-120"/>
              </a:rPr>
              <a:t>，未体现推动党的指导思想与时俱进，①排除；读原著、学原文</a:t>
            </a:r>
            <a:r>
              <a:rPr lang="en-US" altLang="zh-CN" sz="2000" b="0" i="0">
                <a:solidFill>
                  <a:srgbClr val="000000"/>
                </a:solidFill>
                <a:latin typeface="微软雅黑" pitchFamily="34" charset="0"/>
                <a:ea typeface="微软雅黑" pitchFamily="34" charset="-122"/>
                <a:cs typeface="微软雅黑" pitchFamily="34" charset="-120"/>
              </a:rPr>
              <a:t>、悟原理主要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侧重于理论学习和思想武装</a:t>
            </a:r>
            <a:r>
              <a:rPr lang="en-US" altLang="zh-CN" sz="2000" b="0" i="0" dirty="0">
                <a:solidFill>
                  <a:srgbClr val="000000"/>
                </a:solidFill>
                <a:latin typeface="微软雅黑" pitchFamily="34" charset="0"/>
                <a:ea typeface="微软雅黑" pitchFamily="34" charset="-122"/>
                <a:cs typeface="微软雅黑" pitchFamily="34" charset="-120"/>
              </a:rPr>
              <a:t>，虽然理论学习对提升党员的综合能力有一定帮助</a:t>
            </a:r>
            <a:r>
              <a:rPr lang="en-US" altLang="zh-CN" sz="2000" b="0" i="0">
                <a:solidFill>
                  <a:srgbClr val="000000"/>
                </a:solidFill>
                <a:latin typeface="微软雅黑" pitchFamily="34" charset="0"/>
                <a:ea typeface="微软雅黑" pitchFamily="34" charset="-122"/>
                <a:cs typeface="微软雅黑" pitchFamily="34" charset="-120"/>
              </a:rPr>
              <a:t>，但并不等同于直</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接提高专业能力</a:t>
            </a:r>
            <a:r>
              <a:rPr lang="en-US" altLang="zh-CN" sz="2000" b="0" i="0" dirty="0">
                <a:solidFill>
                  <a:srgbClr val="000000"/>
                </a:solidFill>
                <a:latin typeface="微软雅黑" pitchFamily="34" charset="0"/>
                <a:ea typeface="微软雅黑" pitchFamily="34" charset="-122"/>
                <a:cs typeface="微软雅黑" pitchFamily="34" charset="-120"/>
              </a:rPr>
              <a:t>，②排除。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BD.19_1#8bf3b757c?pid=443950e9d&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[甘肃部分学校2025联考]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五年规划（计划）是党领导下的国家长远战略安排</a:t>
            </a:r>
            <a:r>
              <a:rPr lang="en-US" altLang="zh-CN" sz="2000" b="0" i="0">
                <a:solidFill>
                  <a:srgbClr val="000000"/>
                </a:solidFill>
                <a:latin typeface="微软雅黑" pitchFamily="34" charset="0"/>
                <a:ea typeface="微软雅黑" pitchFamily="34" charset="-122"/>
                <a:cs typeface="微软雅黑" pitchFamily="34" charset="-120"/>
              </a:rPr>
              <a:t>，是中国特色社会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主义发展的核心举措</a:t>
            </a:r>
            <a:r>
              <a:rPr lang="en-US" altLang="zh-CN" sz="2000" b="0" i="0" dirty="0">
                <a:solidFill>
                  <a:srgbClr val="000000"/>
                </a:solidFill>
                <a:latin typeface="微软雅黑" pitchFamily="34" charset="0"/>
                <a:ea typeface="微软雅黑" pitchFamily="34" charset="-122"/>
                <a:cs typeface="微软雅黑" pitchFamily="34" charset="-120"/>
              </a:rPr>
              <a:t>。新中国成立以来，我们党领导人民用十四个五年规划（计划</a:t>
            </a:r>
            <a:r>
              <a:rPr lang="en-US" altLang="zh-CN" sz="2000" b="0" i="0">
                <a:solidFill>
                  <a:srgbClr val="000000"/>
                </a:solidFill>
                <a:latin typeface="微软雅黑" pitchFamily="34" charset="0"/>
                <a:ea typeface="微软雅黑" pitchFamily="34" charset="-122"/>
                <a:cs typeface="微软雅黑" pitchFamily="34" charset="-120"/>
              </a:rPr>
              <a:t>）接续推进现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代化进程</a:t>
            </a:r>
            <a:r>
              <a:rPr lang="en-US" altLang="zh-CN" sz="2000" b="0" i="0" dirty="0">
                <a:solidFill>
                  <a:srgbClr val="000000"/>
                </a:solidFill>
                <a:latin typeface="微软雅黑" pitchFamily="34" charset="0"/>
                <a:ea typeface="微软雅黑" pitchFamily="34" charset="-122"/>
                <a:cs typeface="微软雅黑" pitchFamily="34" charset="-120"/>
              </a:rPr>
              <a:t>。放眼全球，中国共产党是唯一以长远视角、</a:t>
            </a:r>
            <a:r>
              <a:rPr lang="en-US" altLang="zh-CN" sz="2000" b="0" i="0">
                <a:solidFill>
                  <a:srgbClr val="000000"/>
                </a:solidFill>
                <a:latin typeface="微软雅黑" pitchFamily="34" charset="0"/>
                <a:ea typeface="微软雅黑" pitchFamily="34" charset="-122"/>
                <a:cs typeface="微软雅黑" pitchFamily="34" charset="-120"/>
              </a:rPr>
              <a:t>宏大格局系统谋划并落实国家发展的政党。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由此可见(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0_1#8bf3b757c.bracket?pid=443950e9d&amp;color=0,0,0&amp;vpa=7&amp;vtp=1"/>
          <p:cNvSpPr/>
          <p:nvPr/>
        </p:nvSpPr>
        <p:spPr>
          <a:xfrm>
            <a:off x="1938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19_2#8bf3b757c?pid=443950e9d&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①中国共产党始终具有与时俱进的执政能力和领导水平</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中国共产党的领导是集中力量办大事的根本政治保证</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党带领人民探索社会主义建设道路取得了历史性突破</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中国共产党领导是中国特色社会主义制度的最大优势</a:t>
            </a:r>
            <a:endParaRPr lang="en-US" altLang="zh-CN" sz="2000" dirty="0"/>
          </a:p>
        </p:txBody>
      </p:sp>
      <p:sp>
        <p:nvSpPr>
          <p:cNvPr id="5" name="QC_5_BD.19_3#8bf3b757c.choices?pid=443950e9d&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44b663a0f.fixed?pid=ec9e62e8c&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2_BD#44b663a0f.fixed?pid=ec9e62e8c&amp;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第三课</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坚持和加强党的全面领导</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5_AS.21_1#8bf3b757c?vop=1&amp;pid=443950e9d&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本题考查党的地位和作用。中国共产党通过五年规划（计划）这一制度设计，</a:t>
            </a:r>
            <a:r>
              <a:rPr lang="en-US" altLang="zh-CN" sz="2000" b="0" i="0">
                <a:solidFill>
                  <a:srgbClr val="000000"/>
                </a:solidFill>
                <a:latin typeface="微软雅黑" pitchFamily="34" charset="0"/>
                <a:ea typeface="微软雅黑" pitchFamily="34" charset="-122"/>
                <a:cs typeface="微软雅黑" pitchFamily="34" charset="-120"/>
              </a:rPr>
              <a:t>以长远视角、</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宏大格局系统谋划并落实国家发展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体现了中国共产党的领导是集中力量办大事的根本政治保证，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入选；中国共产党是唯一以系统性、战略性规划（计划）推动国家发展的政党</a:t>
            </a:r>
            <a:r>
              <a:rPr lang="en-US" altLang="zh-CN" sz="2000" b="0" i="0">
                <a:solidFill>
                  <a:srgbClr val="000000"/>
                </a:solidFill>
                <a:latin typeface="微软雅黑" pitchFamily="34" charset="0"/>
                <a:ea typeface="微软雅黑" pitchFamily="34" charset="-122"/>
                <a:cs typeface="微软雅黑" pitchFamily="34" charset="-120"/>
              </a:rPr>
              <a:t>，彰显了中国共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产党领导是中国特色社会主义制度的最大优势</a:t>
            </a:r>
            <a:r>
              <a:rPr lang="en-US" altLang="zh-CN" sz="2000" b="0" i="0" dirty="0">
                <a:solidFill>
                  <a:srgbClr val="000000"/>
                </a:solidFill>
                <a:latin typeface="微软雅黑" pitchFamily="34" charset="0"/>
                <a:ea typeface="微软雅黑" pitchFamily="34" charset="-122"/>
                <a:cs typeface="微软雅黑" pitchFamily="34" charset="-120"/>
              </a:rPr>
              <a:t>，④入选</a:t>
            </a:r>
            <a:r>
              <a:rPr lang="en-US" altLang="zh-CN" sz="2000" b="0" i="0">
                <a:solidFill>
                  <a:srgbClr val="000000"/>
                </a:solidFill>
                <a:latin typeface="微软雅黑" pitchFamily="34" charset="0"/>
                <a:ea typeface="微软雅黑" pitchFamily="34" charset="-122"/>
                <a:cs typeface="微软雅黑" pitchFamily="34" charset="-120"/>
              </a:rPr>
              <a:t>；材料强调的是长期战略的稳定性和执行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力以及规划的接续性和系统性</a:t>
            </a:r>
            <a:r>
              <a:rPr lang="en-US" altLang="zh-CN" sz="2000" b="0" i="0" dirty="0">
                <a:solidFill>
                  <a:srgbClr val="000000"/>
                </a:solidFill>
                <a:latin typeface="微软雅黑" pitchFamily="34" charset="0"/>
                <a:ea typeface="微软雅黑" pitchFamily="34" charset="-122"/>
                <a:cs typeface="微软雅黑" pitchFamily="34" charset="-120"/>
              </a:rPr>
              <a:t>，未体现党与时俱进的执政能力</a:t>
            </a:r>
            <a:r>
              <a:rPr lang="en-US" altLang="zh-CN" sz="2000" b="0" i="0">
                <a:solidFill>
                  <a:srgbClr val="000000"/>
                </a:solidFill>
                <a:latin typeface="微软雅黑" pitchFamily="34" charset="0"/>
                <a:ea typeface="微软雅黑" pitchFamily="34" charset="-122"/>
                <a:cs typeface="微软雅黑" pitchFamily="34" charset="-120"/>
              </a:rPr>
              <a:t>，也未涉及党带领人民探索社会主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义建设道路取得了历史性突破</a:t>
            </a:r>
            <a:r>
              <a:rPr lang="en-US" altLang="zh-CN" sz="2000" b="0" i="0" dirty="0">
                <a:solidFill>
                  <a:srgbClr val="000000"/>
                </a:solidFill>
                <a:latin typeface="微软雅黑" pitchFamily="34" charset="0"/>
                <a:ea typeface="微软雅黑" pitchFamily="34" charset="-122"/>
                <a:cs typeface="微软雅黑" pitchFamily="34" charset="-120"/>
              </a:rPr>
              <a:t>，①③与材料主旨无关,排除。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BD.22_1#bfb862063?pid=443950e9d&amp;color=0,0,0&amp;vtp=1&amp;bt=1&amp;bbb=1"/>
          <p:cNvSpPr/>
          <p:nvPr/>
        </p:nvSpPr>
        <p:spPr>
          <a:xfrm>
            <a:off x="722376" y="972000"/>
            <a:ext cx="10753344" cy="379984"/>
          </a:xfrm>
          <a:prstGeom prst="rect">
            <a:avLst/>
          </a:prstGeom>
          <a:noFill/>
          <a:ln/>
        </p:spPr>
        <p:txBody>
          <a:bodyPr wrap="none" lIns="0" tIns="0" rIns="0" bIns="0" rtlCol="0" anchor="t"/>
          <a:lstStyle/>
          <a:p>
            <a:pPr algn="l" latinLnBrk="1">
              <a:lnSpc>
                <a:spcPts val="3300"/>
              </a:lnSpc>
            </a:pPr>
            <a:r>
              <a:rPr lang="en-US" altLang="zh-CN" sz="2000" b="0" i="0" dirty="0">
                <a:solidFill>
                  <a:srgbClr val="000000"/>
                </a:solidFill>
                <a:latin typeface="微软雅黑" pitchFamily="34" charset="0"/>
                <a:ea typeface="微软雅黑" pitchFamily="34" charset="-122"/>
                <a:cs typeface="微软雅黑" pitchFamily="34" charset="-120"/>
              </a:rPr>
              <a:t>3.</a:t>
            </a:r>
            <a:endParaRPr lang="en-US" altLang="zh-CN" sz="2000" dirty="0"/>
          </a:p>
        </p:txBody>
      </p:sp>
      <p:graphicFrame>
        <p:nvGraphicFramePr>
          <p:cNvPr id="21" name="QC_5_BD.22_2#bfb862063?colgroup=41&amp;pid=443950e9d&amp;color=0,0,0&amp;vtp=1&amp;bbb=1&amp;hb=1"/>
          <p:cNvGraphicFramePr>
            <a:graphicFrameLocks noGrp="1"/>
          </p:cNvGraphicFramePr>
          <p:nvPr>
            <p:extLst>
              <p:ext uri="{D42A27DB-BD31-4B8C-83A1-F6EECF244321}">
                <p14:modId xmlns:p14="http://schemas.microsoft.com/office/powerpoint/2010/main" val="3826616546"/>
              </p:ext>
            </p:extLst>
          </p:nvPr>
        </p:nvGraphicFramePr>
        <p:xfrm>
          <a:off x="722376" y="1486985"/>
          <a:ext cx="10735056" cy="2165223"/>
        </p:xfrm>
        <a:graphic>
          <a:graphicData uri="http://schemas.openxmlformats.org/drawingml/2006/table">
            <a:tbl>
              <a:tblPr/>
              <a:tblGrid>
                <a:gridCol w="10735056">
                  <a:extLst>
                    <a:ext uri="{9D8B030D-6E8A-4147-A177-3AD203B41FA5}">
                      <a16:colId xmlns:a16="http://schemas.microsoft.com/office/drawing/2014/main" val="20000"/>
                    </a:ext>
                  </a:extLst>
                </a:gridCol>
              </a:tblGrid>
              <a:tr h="2165223">
                <a:tc>
                  <a:txBody>
                    <a:bodyPr/>
                    <a:lstStyle/>
                    <a:p>
                      <a:pPr marL="0" indent="0" algn="l"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一个单独的提琴手是自己指挥自己</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一个乐队就需要一个乐队指挥</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indent="0" algn="r"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马克思</a:t>
                      </a:r>
                      <a:endParaRPr lang="en-US" altLang="zh-CN" sz="1200" dirty="0"/>
                    </a:p>
                    <a:p>
                      <a:pPr marL="0" indent="0"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能最清楚地说明需要权威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而且是需要专断的权威的</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要算是在汪洋大海上航行的船了</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那</a:t>
                      </a:r>
                    </a:p>
                    <a:p>
                      <a:pPr marL="0" indent="0"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里</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在危急关头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大家的生命能否得救</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就要看所有的人能否立即绝对服从一个人的意志</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lvl="0" indent="0" algn="r" latinLnBrk="1" hangingPunct="0">
                        <a:lnSpc>
                          <a:spcPts val="33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恩格斯《论权威》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BD.22_3#bfb862063?pid=443950e9d&amp;color=0,0,0&amp;vtp=1&amp;bbb=1"/>
          <p:cNvSpPr/>
          <p:nvPr/>
        </p:nvSpPr>
        <p:spPr>
          <a:xfrm>
            <a:off x="722376" y="3785685"/>
            <a:ext cx="10753344" cy="376428"/>
          </a:xfrm>
          <a:prstGeom prst="rect">
            <a:avLst/>
          </a:prstGeom>
          <a:noFill/>
          <a:ln/>
        </p:spPr>
        <p:txBody>
          <a:bodyPr wrap="none" lIns="0" tIns="0" rIns="0" bIns="0" rtlCol="0" anchor="t"/>
          <a:lstStyle/>
          <a:p>
            <a:pPr algn="l" latinLnBrk="1">
              <a:lnSpc>
                <a:spcPts val="3300"/>
              </a:lnSpc>
            </a:pPr>
            <a:r>
              <a:rPr lang="en-US" altLang="zh-CN" sz="2000" b="0" i="0" dirty="0">
                <a:solidFill>
                  <a:srgbClr val="000000"/>
                </a:solidFill>
                <a:latin typeface="微软雅黑" pitchFamily="34" charset="0"/>
                <a:ea typeface="微软雅黑" pitchFamily="34" charset="-122"/>
                <a:cs typeface="微软雅黑" pitchFamily="34" charset="-120"/>
              </a:rPr>
              <a:t>以上论述启示我们，</a:t>
            </a:r>
            <a:r>
              <a:rPr lang="en-US" altLang="zh-CN" sz="2000" b="0" i="0">
                <a:solidFill>
                  <a:srgbClr val="000000"/>
                </a:solidFill>
                <a:latin typeface="微软雅黑" pitchFamily="34" charset="0"/>
                <a:ea typeface="微软雅黑" pitchFamily="34" charset="-122"/>
                <a:cs typeface="微软雅黑" pitchFamily="34" charset="-120"/>
              </a:rPr>
              <a:t>在全面建设社会主义现代化国家的进程中必须(</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23_1#bfb862063.bracket?pid=443950e9d&amp;color=0,0,0&amp;vpa=8&amp;vtp=1"/>
          <p:cNvSpPr/>
          <p:nvPr/>
        </p:nvSpPr>
        <p:spPr>
          <a:xfrm>
            <a:off x="8288401" y="3784541"/>
            <a:ext cx="357188" cy="379984"/>
          </a:xfrm>
          <a:prstGeom prst="rect">
            <a:avLst/>
          </a:prstGeom>
          <a:noFill/>
          <a:ln/>
        </p:spPr>
        <p:txBody>
          <a:bodyPr wrap="none" lIns="0" tIns="0" rIns="0" bIns="0" rtlCol="0" anchor="t"/>
          <a:lstStyle/>
          <a:p>
            <a:pPr algn="ctr" latinLnBrk="1">
              <a:lnSpc>
                <a:spcPts val="33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22_4#bfb862063?pid=443950e9d&amp;color=0,0,0&amp;vtp=1&amp;bbb=1"/>
          <p:cNvSpPr/>
          <p:nvPr/>
        </p:nvSpPr>
        <p:spPr>
          <a:xfrm>
            <a:off x="722376" y="4208595"/>
            <a:ext cx="10753344" cy="1675384"/>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①加强党中央集中统一领导，坚决维护党中央权威</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高举中国特色社会主义伟大旗帜，坚定文化自信</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维护广大人民根本利益，强调人民的历史主体地位</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坚持科学理论指引，坚持以习近平新时代中国特色社会主义思想为指导</a:t>
            </a:r>
            <a:endParaRPr lang="en-US" altLang="zh-CN" sz="2000" dirty="0"/>
          </a:p>
        </p:txBody>
      </p:sp>
      <p:sp>
        <p:nvSpPr>
          <p:cNvPr id="7" name="QC_5_BD.22_5#bfb862063.choices?pid=443950e9d&amp;color=0,0,0&amp;vtp=1&amp;bbb=1"/>
          <p:cNvSpPr/>
          <p:nvPr/>
        </p:nvSpPr>
        <p:spPr>
          <a:xfrm>
            <a:off x="722376" y="5901251"/>
            <a:ext cx="10753344" cy="376428"/>
          </a:xfrm>
          <a:prstGeom prst="rect">
            <a:avLst/>
          </a:prstGeom>
          <a:noFill/>
          <a:ln/>
        </p:spPr>
        <p:txBody>
          <a:bodyPr wrap="none" lIns="0" tIns="0" rIns="0" bIns="0" rtlCol="0" anchor="t"/>
          <a:lstStyle/>
          <a:p>
            <a:pPr latinLnBrk="1">
              <a:lnSpc>
                <a:spcPts val="33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AS.24_1#bfb862063?vop=1&amp;pid=443950e9d&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本题考查新时代坚持和加强党的全面领导</a:t>
            </a:r>
            <a:r>
              <a:rPr lang="en-US" altLang="zh-CN" sz="2000" b="0" i="0">
                <a:solidFill>
                  <a:srgbClr val="000000"/>
                </a:solidFill>
                <a:latin typeface="微软雅黑" pitchFamily="34" charset="0"/>
                <a:ea typeface="微软雅黑" pitchFamily="34" charset="-122"/>
                <a:cs typeface="微软雅黑" pitchFamily="34" charset="-120"/>
              </a:rPr>
              <a:t>。马克思和恩格斯的名言表明领袖权威和集中统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一领导的重要性</a:t>
            </a:r>
            <a:r>
              <a:rPr lang="en-US" altLang="zh-CN" sz="2000" b="0" i="0" dirty="0">
                <a:solidFill>
                  <a:srgbClr val="000000"/>
                </a:solidFill>
                <a:latin typeface="微软雅黑" pitchFamily="34" charset="0"/>
                <a:ea typeface="微软雅黑" pitchFamily="34" charset="-122"/>
                <a:cs typeface="微软雅黑" pitchFamily="34" charset="-120"/>
              </a:rPr>
              <a:t>。要治理好我们这个大党、治理好我们这个大国</a:t>
            </a:r>
            <a:r>
              <a:rPr lang="en-US" altLang="zh-CN" sz="2000" b="0" i="0">
                <a:solidFill>
                  <a:srgbClr val="000000"/>
                </a:solidFill>
                <a:latin typeface="微软雅黑" pitchFamily="34" charset="0"/>
                <a:ea typeface="微软雅黑" pitchFamily="34" charset="-122"/>
                <a:cs typeface="微软雅黑" pitchFamily="34" charset="-120"/>
              </a:rPr>
              <a:t>，保证党的团结和集中统一至关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重要</a:t>
            </a:r>
            <a:r>
              <a:rPr lang="en-US" altLang="zh-CN" sz="2000" b="0" i="0" dirty="0">
                <a:solidFill>
                  <a:srgbClr val="000000"/>
                </a:solidFill>
                <a:latin typeface="微软雅黑" pitchFamily="34" charset="0"/>
                <a:ea typeface="微软雅黑" pitchFamily="34" charset="-122"/>
                <a:cs typeface="微软雅黑" pitchFamily="34" charset="-120"/>
              </a:rPr>
              <a:t>，要从政治高度深刻领悟“两个确立”,坚持科学理论指引</a:t>
            </a:r>
            <a:r>
              <a:rPr lang="en-US" altLang="zh-CN" sz="2000" b="0" i="0">
                <a:solidFill>
                  <a:srgbClr val="000000"/>
                </a:solidFill>
                <a:latin typeface="微软雅黑" pitchFamily="34" charset="0"/>
                <a:ea typeface="微软雅黑" pitchFamily="34" charset="-122"/>
                <a:cs typeface="微软雅黑" pitchFamily="34" charset="-120"/>
              </a:rPr>
              <a:t>，坚持以习近平新时代中国特色社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会主义思想为指导</a:t>
            </a:r>
            <a:r>
              <a:rPr lang="en-US" altLang="zh-CN" sz="2000" b="0" i="0" dirty="0">
                <a:solidFill>
                  <a:srgbClr val="000000"/>
                </a:solidFill>
                <a:latin typeface="微软雅黑" pitchFamily="34" charset="0"/>
                <a:ea typeface="微软雅黑" pitchFamily="34" charset="-122"/>
                <a:cs typeface="微软雅黑" pitchFamily="34" charset="-120"/>
              </a:rPr>
              <a:t>，①④正确；论述启示我们要坚定理论自信，不是文化自信，②排除</a:t>
            </a:r>
            <a:r>
              <a:rPr lang="en-US" altLang="zh-CN" sz="2000" b="0" i="0">
                <a:solidFill>
                  <a:srgbClr val="000000"/>
                </a:solidFill>
                <a:latin typeface="微软雅黑" pitchFamily="34" charset="0"/>
                <a:ea typeface="微软雅黑" pitchFamily="34" charset="-122"/>
                <a:cs typeface="微软雅黑" pitchFamily="34" charset="-120"/>
              </a:rPr>
              <a:t>；材料不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涉及人民的历史主体地位</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BD.25_1#b1c750330?pid=443950e9d&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[山西平遥2024高一月考]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20世纪80年代末90年代初，苏联解体、东欧剧变</a:t>
            </a:r>
            <a:r>
              <a:rPr lang="en-US" altLang="zh-CN" sz="2000" b="0" i="0">
                <a:solidFill>
                  <a:srgbClr val="000000"/>
                </a:solidFill>
                <a:latin typeface="微软雅黑" pitchFamily="34" charset="0"/>
                <a:ea typeface="微软雅黑" pitchFamily="34" charset="-122"/>
                <a:cs typeface="微软雅黑" pitchFamily="34" charset="-120"/>
              </a:rPr>
              <a:t>，世界范围内的社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会主义运动遭受严重挫折</a:t>
            </a:r>
            <a:r>
              <a:rPr lang="en-US" altLang="zh-CN" sz="2000" b="0" i="0" dirty="0">
                <a:solidFill>
                  <a:srgbClr val="000000"/>
                </a:solidFill>
                <a:latin typeface="微软雅黑" pitchFamily="34" charset="0"/>
                <a:ea typeface="微软雅黑" pitchFamily="34" charset="-122"/>
                <a:cs typeface="微软雅黑" pitchFamily="34" charset="-120"/>
              </a:rPr>
              <a:t>。中国始终坚持中国共产党的领导</a:t>
            </a:r>
            <a:r>
              <a:rPr lang="en-US" altLang="zh-CN" sz="2000" b="0" i="0">
                <a:solidFill>
                  <a:srgbClr val="000000"/>
                </a:solidFill>
                <a:latin typeface="微软雅黑" pitchFamily="34" charset="0"/>
                <a:ea typeface="微软雅黑" pitchFamily="34" charset="-122"/>
                <a:cs typeface="微软雅黑" pitchFamily="34" charset="-120"/>
              </a:rPr>
              <a:t>，不但在世界上把社会主义的旗帜立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住了</a:t>
            </a:r>
            <a:r>
              <a:rPr lang="en-US" altLang="zh-CN" sz="2000" b="0" i="0" dirty="0">
                <a:solidFill>
                  <a:srgbClr val="000000"/>
                </a:solidFill>
                <a:latin typeface="微软雅黑" pitchFamily="34" charset="0"/>
                <a:ea typeface="微软雅黑" pitchFamily="34" charset="-122"/>
                <a:cs typeface="微软雅黑" pitchFamily="34" charset="-120"/>
              </a:rPr>
              <a:t>、举稳了，而且推动中国特色社会主义进入了新时代，</a:t>
            </a:r>
            <a:r>
              <a:rPr lang="en-US" altLang="zh-CN" sz="2000" b="0" i="0">
                <a:solidFill>
                  <a:srgbClr val="000000"/>
                </a:solidFill>
                <a:latin typeface="微软雅黑" pitchFamily="34" charset="0"/>
                <a:ea typeface="微软雅黑" pitchFamily="34" charset="-122"/>
                <a:cs typeface="微软雅黑" pitchFamily="34" charset="-120"/>
              </a:rPr>
              <a:t>把科学社会主义推向了崭新的阶段。</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这说明(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6_1#b1c750330.bracket?pid=443950e9d&amp;color=0,0,0&amp;vpa=9&amp;vtp=1"/>
          <p:cNvSpPr/>
          <p:nvPr/>
        </p:nvSpPr>
        <p:spPr>
          <a:xfrm>
            <a:off x="1684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25_2#b1c750330?pid=443950e9d&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①中华民族迎来了从站起来、富起来到强起来的伟大飞跃</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坚持党的全面领导是坚持和发展中国特色社会主义的必由之路</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中国特色社会主义道路拓展了发展中国家走向现代化的途径</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党的领导是党和国家的命脉所在和全国各族人民的命运所系</a:t>
            </a:r>
            <a:endParaRPr lang="en-US" altLang="zh-CN" sz="2000" dirty="0"/>
          </a:p>
        </p:txBody>
      </p:sp>
      <p:sp>
        <p:nvSpPr>
          <p:cNvPr id="5" name="QC_5_BD.25_3#b1c750330.choices?pid=443950e9d&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AS.27_1#b1c750330?vop=1&amp;pid=443950e9d&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本题考查坚持党的全面领导对发展中国特色社会主义的重要性</a:t>
            </a:r>
            <a:r>
              <a:rPr lang="en-US" altLang="zh-CN" sz="2000" b="0" i="0">
                <a:solidFill>
                  <a:srgbClr val="000000"/>
                </a:solidFill>
                <a:latin typeface="微软雅黑" pitchFamily="34" charset="0"/>
                <a:ea typeface="微软雅黑" pitchFamily="34" charset="-122"/>
                <a:cs typeface="微软雅黑" pitchFamily="34" charset="-120"/>
              </a:rPr>
              <a:t>。中国始终坚持中国共产党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的领导</a:t>
            </a:r>
            <a:r>
              <a:rPr lang="en-US" altLang="zh-CN" sz="2000" b="0" i="0" dirty="0">
                <a:solidFill>
                  <a:srgbClr val="000000"/>
                </a:solidFill>
                <a:latin typeface="微软雅黑" pitchFamily="34" charset="0"/>
                <a:ea typeface="微软雅黑" pitchFamily="34" charset="-122"/>
                <a:cs typeface="微软雅黑" pitchFamily="34" charset="-120"/>
              </a:rPr>
              <a:t>，不但在世界上把社会主义的旗帜立住了、举稳了</a:t>
            </a:r>
            <a:r>
              <a:rPr lang="en-US" altLang="zh-CN" sz="2000" b="0" i="0">
                <a:solidFill>
                  <a:srgbClr val="000000"/>
                </a:solidFill>
                <a:latin typeface="微软雅黑" pitchFamily="34" charset="0"/>
                <a:ea typeface="微软雅黑" pitchFamily="34" charset="-122"/>
                <a:cs typeface="微软雅黑" pitchFamily="34" charset="-120"/>
              </a:rPr>
              <a:t>，而且推动中国特色社会主义进入了新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时代</a:t>
            </a:r>
            <a:r>
              <a:rPr lang="en-US" altLang="zh-CN" sz="2000" b="0" i="0" dirty="0">
                <a:solidFill>
                  <a:srgbClr val="000000"/>
                </a:solidFill>
                <a:latin typeface="微软雅黑" pitchFamily="34" charset="0"/>
                <a:ea typeface="微软雅黑" pitchFamily="34" charset="-122"/>
                <a:cs typeface="微软雅黑" pitchFamily="34" charset="-120"/>
              </a:rPr>
              <a:t>，把科学社会主义推向了崭新的阶段</a:t>
            </a:r>
            <a:r>
              <a:rPr lang="en-US" altLang="zh-CN" sz="2000" b="0" i="0">
                <a:solidFill>
                  <a:srgbClr val="000000"/>
                </a:solidFill>
                <a:latin typeface="微软雅黑" pitchFamily="34" charset="0"/>
                <a:ea typeface="微软雅黑" pitchFamily="34" charset="-122"/>
                <a:cs typeface="微软雅黑" pitchFamily="34" charset="-120"/>
              </a:rPr>
              <a:t>。这说明坚持党的全面领导是坚持和发展中国特色社会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主义的必由之路</a:t>
            </a:r>
            <a:r>
              <a:rPr lang="en-US" altLang="zh-CN" sz="2000" b="0" i="0" dirty="0">
                <a:solidFill>
                  <a:srgbClr val="000000"/>
                </a:solidFill>
                <a:latin typeface="微软雅黑" pitchFamily="34" charset="0"/>
                <a:ea typeface="微软雅黑" pitchFamily="34" charset="-122"/>
                <a:cs typeface="微软雅黑" pitchFamily="34" charset="-120"/>
              </a:rPr>
              <a:t>，党的领导是党和国家的命脉所在和全国各族人民的命运所系</a:t>
            </a:r>
            <a:r>
              <a:rPr lang="en-US" altLang="zh-CN" sz="2000" b="0" i="0">
                <a:solidFill>
                  <a:srgbClr val="000000"/>
                </a:solidFill>
                <a:latin typeface="微软雅黑" pitchFamily="34" charset="0"/>
                <a:ea typeface="微软雅黑" pitchFamily="34" charset="-122"/>
                <a:cs typeface="微软雅黑" pitchFamily="34" charset="-120"/>
              </a:rPr>
              <a:t>，是中国特色社会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主义事业取得胜利的根本政治保证</a:t>
            </a:r>
            <a:r>
              <a:rPr lang="en-US" altLang="zh-CN" sz="2000" b="0" i="0" dirty="0">
                <a:solidFill>
                  <a:srgbClr val="000000"/>
                </a:solidFill>
                <a:latin typeface="微软雅黑" pitchFamily="34" charset="0"/>
                <a:ea typeface="微软雅黑" pitchFamily="34" charset="-122"/>
                <a:cs typeface="微软雅黑" pitchFamily="34" charset="-120"/>
              </a:rPr>
              <a:t>，②④正确；材料强调的是坚持党的领导的重要性，</a:t>
            </a:r>
            <a:r>
              <a:rPr lang="en-US" altLang="zh-CN" sz="2000" b="0" i="0">
                <a:solidFill>
                  <a:srgbClr val="000000"/>
                </a:solidFill>
                <a:latin typeface="微软雅黑" pitchFamily="34" charset="0"/>
                <a:ea typeface="微软雅黑" pitchFamily="34" charset="-122"/>
                <a:cs typeface="微软雅黑" pitchFamily="34" charset="-120"/>
              </a:rPr>
              <a:t>①不符合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题意</a:t>
            </a:r>
            <a:r>
              <a:rPr lang="en-US" altLang="zh-CN" sz="2000" b="0" i="0" dirty="0">
                <a:solidFill>
                  <a:srgbClr val="000000"/>
                </a:solidFill>
                <a:latin typeface="微软雅黑" pitchFamily="34" charset="0"/>
                <a:ea typeface="微软雅黑" pitchFamily="34" charset="-122"/>
                <a:cs typeface="微软雅黑" pitchFamily="34" charset="-120"/>
              </a:rPr>
              <a:t>，排除；材料强调坚持党的领导的重要性</a:t>
            </a:r>
            <a:r>
              <a:rPr lang="en-US" altLang="zh-CN" sz="2000" b="0" i="0">
                <a:solidFill>
                  <a:srgbClr val="000000"/>
                </a:solidFill>
                <a:latin typeface="微软雅黑" pitchFamily="34" charset="0"/>
                <a:ea typeface="微软雅黑" pitchFamily="34" charset="-122"/>
                <a:cs typeface="微软雅黑" pitchFamily="34" charset="-120"/>
              </a:rPr>
              <a:t>，没有体现中国特色社会主义道路对发展中国家走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向现代化的作用</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5_AS.27_2#b1c750330?vop=1&amp;pid=443950e9d&amp;color=0,0,0&amp;mp=1&amp;vtp=1&amp;bt=1&amp;bbb=1&amp;hb=1"/>
          <p:cNvSpPr/>
          <p:nvPr/>
        </p:nvSpPr>
        <p:spPr>
          <a:xfrm>
            <a:off x="722376" y="972000"/>
            <a:ext cx="10753344" cy="27104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知识拓展</a:t>
            </a:r>
            <a:endParaRPr lang="en-US" altLang="zh-CN" sz="2000" dirty="0"/>
          </a:p>
          <a:p>
            <a:pPr algn="ct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a:t>
            </a:r>
            <a:r>
              <a:rPr lang="en-US" altLang="zh-CN" sz="2000" b="1" i="0" dirty="0">
                <a:solidFill>
                  <a:srgbClr val="000000"/>
                </a:solidFill>
                <a:latin typeface="微软雅黑" pitchFamily="34" charset="0"/>
                <a:ea typeface="微软雅黑" pitchFamily="34" charset="-122"/>
                <a:cs typeface="微软雅黑" pitchFamily="34" charset="-120"/>
              </a:rPr>
              <a:t>五个必由之路”</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五个必由之路”是我们在长期实践中得出的规律性认识。具体内容</a:t>
            </a:r>
            <a:r>
              <a:rPr lang="en-US" altLang="zh-CN" sz="2000" b="0" i="0">
                <a:solidFill>
                  <a:srgbClr val="000000"/>
                </a:solidFill>
                <a:latin typeface="微软雅黑" pitchFamily="34" charset="0"/>
                <a:ea typeface="微软雅黑" pitchFamily="34" charset="-122"/>
                <a:cs typeface="微软雅黑" pitchFamily="34" charset="-120"/>
              </a:rPr>
              <a:t>：坚持党的全面领导是坚持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和发展中国特色社会主义的必由之路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中国特色社会主义是实现中华民族伟大复兴的必由之路，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团结奋斗是中国人民创造历史伟业的必由之路，贯彻新发展理念是新时代我国发展壮大的必由之</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路</a:t>
            </a:r>
            <a:r>
              <a:rPr lang="en-US" altLang="zh-CN" sz="2000" b="0" i="0" dirty="0">
                <a:solidFill>
                  <a:srgbClr val="000000"/>
                </a:solidFill>
                <a:latin typeface="微软雅黑" pitchFamily="34" charset="0"/>
                <a:ea typeface="微软雅黑" pitchFamily="34" charset="-122"/>
                <a:cs typeface="微软雅黑" pitchFamily="34" charset="-120"/>
              </a:rPr>
              <a:t>，全面从严治党是党永葆生机活力、走好新的赶考之路的必由之路。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O_5_BD.28_1#515acc4b9?pid=443950e9d&amp;color=0,0,0&amp;vtp=1&amp;bt=1&amp;bbb=1&amp;hb=1"/>
          <p:cNvSpPr/>
          <p:nvPr/>
        </p:nvSpPr>
        <p:spPr>
          <a:xfrm>
            <a:off x="722376" y="972000"/>
            <a:ext cx="10753344" cy="49964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[河南新乡一中2025高一期中]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阅读材料，完成下列要求。（8分）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实施乡村振兴战略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是以习近平同志为核心的党中央着眼党和国家事业全局作出的重大决策</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是新时代新征程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三农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工作的总抓手</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中共中央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国务院印发</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乡村全面振兴规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划</a:t>
            </a:r>
            <a:r>
              <a:rPr lang="en-US" altLang="zh-CN" sz="2000" b="0" i="0" dirty="0">
                <a:solidFill>
                  <a:srgbClr val="000000"/>
                </a:solidFill>
                <a:latin typeface="微软雅黑" pitchFamily="34" charset="0"/>
                <a:ea typeface="微软雅黑" pitchFamily="34" charset="-122"/>
                <a:cs typeface="微软雅黑" pitchFamily="34" charset="-120"/>
              </a:rPr>
              <a:t>（2024—2027</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以下简称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规划</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锚定建设农业强国的目标</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健全推动乡村全面</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振兴长效机制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规划</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从乡村建设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乡村发展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乡村治理等若干领域提出了主要目标</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规划</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提出要以习近平新时代中国特色社会主义思想为指导</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深入贯彻党的二十大和二十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届二中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三中全会精神</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认真贯彻落实习近平总书记关于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三农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工作重要论述</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完整准确全面</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贯彻新发展理念</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加快构建新发展格局</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着力推动高质量发展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锚定建设农业强国目标</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学习运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千万工程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经验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健全推动乡村振兴长效机制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以确保国家粮食安全</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确保农村人口不发生</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规模性返贫致贫为底线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巩固拓展脱贫攻坚成果</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，运用“中国共产党的领导”的有关知识，阐述党是如何助力推动乡村全面振兴的。</a:t>
            </a:r>
            <a:endParaRPr lang="en-US" altLang="zh-CN" sz="2000" dirty="0"/>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O_5_AN.29_1#515acc4b9?vop=1&amp;pid=443950e9d&amp;color=0,0,0&amp;vtp=1&amp;bt=1&amp;bbb=1&amp;hb=1"/>
          <p:cNvSpPr/>
          <p:nvPr/>
        </p:nvSpPr>
        <p:spPr>
          <a:xfrm>
            <a:off x="722376" y="972000"/>
            <a:ext cx="10753344" cy="3142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①中国共产党是我国的最高政治领导力量，办好中国的事情，关键在党。党通过制定</a:t>
            </a:r>
            <a:r>
              <a:rPr lang="en-US" altLang="zh-CN" sz="2000" b="1" i="0">
                <a:solidFill>
                  <a:srgbClr val="00B050"/>
                </a:solidFill>
                <a:latin typeface="微软雅黑" pitchFamily="34" charset="0"/>
                <a:ea typeface="微软雅黑" pitchFamily="34" charset="-122"/>
                <a:cs typeface="微软雅黑" pitchFamily="34" charset="-120"/>
              </a:rPr>
              <a:t>《乡</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村全面振兴规划</a:t>
            </a:r>
            <a:r>
              <a:rPr lang="en-US" altLang="zh-CN" sz="2000" b="1" i="0" dirty="0">
                <a:solidFill>
                  <a:srgbClr val="00B050"/>
                </a:solidFill>
                <a:latin typeface="微软雅黑" pitchFamily="34" charset="0"/>
                <a:ea typeface="微软雅黑" pitchFamily="34" charset="-122"/>
                <a:cs typeface="微软雅黑" pitchFamily="34" charset="-120"/>
              </a:rPr>
              <a:t>（2024—2027年）》，为乡村工作提供了行动指南。（2分）</a:t>
            </a:r>
            <a:r>
              <a:rPr lang="en-US" altLang="zh-CN" sz="2000" b="1" i="0">
                <a:solidFill>
                  <a:srgbClr val="00B050"/>
                </a:solidFill>
                <a:latin typeface="微软雅黑" pitchFamily="34" charset="0"/>
                <a:ea typeface="微软雅黑" pitchFamily="34" charset="-122"/>
                <a:cs typeface="微软雅黑" pitchFamily="34" charset="-120"/>
              </a:rPr>
              <a:t>②中国共产党的</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领导是中国特色社会主义最本质的特征</a:t>
            </a:r>
            <a:r>
              <a:rPr lang="en-US" altLang="zh-CN" sz="2000" b="1" i="0" dirty="0">
                <a:solidFill>
                  <a:srgbClr val="00B050"/>
                </a:solidFill>
                <a:latin typeface="微软雅黑" pitchFamily="34" charset="0"/>
                <a:ea typeface="微软雅黑" pitchFamily="34" charset="-122"/>
                <a:cs typeface="微软雅黑" pitchFamily="34" charset="-120"/>
              </a:rPr>
              <a:t>。坚持党的领导，</a:t>
            </a:r>
            <a:r>
              <a:rPr lang="en-US" altLang="zh-CN" sz="2000" b="1" i="0">
                <a:solidFill>
                  <a:srgbClr val="00B050"/>
                </a:solidFill>
                <a:latin typeface="微软雅黑" pitchFamily="34" charset="0"/>
                <a:ea typeface="微软雅黑" pitchFamily="34" charset="-122"/>
                <a:cs typeface="微软雅黑" pitchFamily="34" charset="-120"/>
              </a:rPr>
              <a:t>有利于发挥党在乡村振兴中总揽全局，</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协调各方的领导核心作用</a:t>
            </a:r>
            <a:r>
              <a:rPr lang="en-US" altLang="zh-CN" sz="2000" b="1" i="0" dirty="0">
                <a:solidFill>
                  <a:srgbClr val="00B050"/>
                </a:solidFill>
                <a:latin typeface="微软雅黑" pitchFamily="34" charset="0"/>
                <a:ea typeface="微软雅黑" pitchFamily="34" charset="-122"/>
                <a:cs typeface="微软雅黑" pitchFamily="34" charset="-120"/>
              </a:rPr>
              <a:t>。（2分）③在乡村振兴中，党始终坚持人民立场</a:t>
            </a:r>
            <a:r>
              <a:rPr lang="en-US" altLang="zh-CN" sz="2000" b="1" i="0">
                <a:solidFill>
                  <a:srgbClr val="00B050"/>
                </a:solidFill>
                <a:latin typeface="微软雅黑" pitchFamily="34" charset="0"/>
                <a:ea typeface="微软雅黑" pitchFamily="34" charset="-122"/>
                <a:cs typeface="微软雅黑" pitchFamily="34" charset="-120"/>
              </a:rPr>
              <a:t>，践行全心全意为人</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民服务的根本宗旨</a:t>
            </a:r>
            <a:r>
              <a:rPr lang="en-US" altLang="zh-CN" sz="2000" b="1" i="0" dirty="0">
                <a:solidFill>
                  <a:srgbClr val="00B050"/>
                </a:solidFill>
                <a:latin typeface="微软雅黑" pitchFamily="34" charset="0"/>
                <a:ea typeface="微软雅黑" pitchFamily="34" charset="-122"/>
                <a:cs typeface="微软雅黑" pitchFamily="34" charset="-120"/>
              </a:rPr>
              <a:t>。党注重保障农民权益，提升农民生活水平，</a:t>
            </a:r>
            <a:r>
              <a:rPr lang="en-US" altLang="zh-CN" sz="2000" b="1" i="0">
                <a:solidFill>
                  <a:srgbClr val="00B050"/>
                </a:solidFill>
                <a:latin typeface="微软雅黑" pitchFamily="34" charset="0"/>
                <a:ea typeface="微软雅黑" pitchFamily="34" charset="-122"/>
                <a:cs typeface="微软雅黑" pitchFamily="34" charset="-120"/>
              </a:rPr>
              <a:t>确保农村人口不发生规模性返贫。</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2分）④中国共产党以习近平新时代中国特色社会主义思想为指导</a:t>
            </a:r>
            <a:r>
              <a:rPr lang="en-US" altLang="zh-CN" sz="2000" b="1" i="0">
                <a:solidFill>
                  <a:srgbClr val="00B050"/>
                </a:solidFill>
                <a:latin typeface="微软雅黑" pitchFamily="34" charset="0"/>
                <a:ea typeface="微软雅黑" pitchFamily="34" charset="-122"/>
                <a:cs typeface="微软雅黑" pitchFamily="34" charset="-120"/>
              </a:rPr>
              <a:t>，为乡村振兴进行科学决策</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和全面部署提供了根本遵循</a:t>
            </a:r>
            <a:r>
              <a:rPr lang="en-US" altLang="zh-CN" sz="2000" b="1" i="0" dirty="0">
                <a:solidFill>
                  <a:srgbClr val="00B050"/>
                </a:solidFill>
                <a:latin typeface="微软雅黑" pitchFamily="34" charset="0"/>
                <a:ea typeface="微软雅黑" pitchFamily="34" charset="-122"/>
                <a:cs typeface="微软雅黑" pitchFamily="34" charset="-120"/>
              </a:rPr>
              <a:t>。（2分）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O_5_AS.30_1#515acc4b9?vop=1&amp;pid=443950e9d&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本题考查中国共产党领导的相关知识。关键信息①：中共中央、国务院印发</a:t>
            </a:r>
            <a:r>
              <a:rPr lang="en-US" altLang="zh-CN" sz="2000" b="0" i="0">
                <a:solidFill>
                  <a:srgbClr val="000000"/>
                </a:solidFill>
                <a:latin typeface="微软雅黑" pitchFamily="34" charset="0"/>
                <a:ea typeface="微软雅黑" pitchFamily="34" charset="-122"/>
                <a:cs typeface="微软雅黑" pitchFamily="34" charset="-120"/>
              </a:rPr>
              <a:t>《乡村全面振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兴规划</a:t>
            </a:r>
            <a:r>
              <a:rPr lang="en-US" altLang="zh-CN" sz="2000" b="0" i="0" dirty="0">
                <a:solidFill>
                  <a:srgbClr val="000000"/>
                </a:solidFill>
                <a:latin typeface="微软雅黑" pitchFamily="34" charset="0"/>
                <a:ea typeface="微软雅黑" pitchFamily="34" charset="-122"/>
                <a:cs typeface="微软雅黑" pitchFamily="34" charset="-120"/>
              </a:rPr>
              <a:t>（2024—2027年）》→党的地位。关键信息②：深入贯彻党的二十大和二十届二中</a:t>
            </a:r>
            <a:r>
              <a:rPr lang="en-US" altLang="zh-CN" sz="2000" b="0" i="0">
                <a:solidFill>
                  <a:srgbClr val="000000"/>
                </a:solidFill>
                <a:latin typeface="微软雅黑" pitchFamily="34" charset="0"/>
                <a:ea typeface="微软雅黑" pitchFamily="34" charset="-122"/>
                <a:cs typeface="微软雅黑" pitchFamily="34" charset="-120"/>
              </a:rPr>
              <a:t>、三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中全会精神</a:t>
            </a:r>
            <a:r>
              <a:rPr lang="en-US" altLang="zh-CN" sz="2000" b="0" i="0" dirty="0">
                <a:solidFill>
                  <a:srgbClr val="000000"/>
                </a:solidFill>
                <a:latin typeface="微软雅黑" pitchFamily="34" charset="0"/>
                <a:ea typeface="微软雅黑" pitchFamily="34" charset="-122"/>
                <a:cs typeface="微软雅黑" pitchFamily="34" charset="-120"/>
              </a:rPr>
              <a:t>，认真贯彻落实习近平总书记关于“三农”工作重要论述→党的作用。关键信息</a:t>
            </a:r>
            <a:r>
              <a:rPr lang="en-US" altLang="zh-CN" sz="2000" b="0" i="0">
                <a:solidFill>
                  <a:srgbClr val="000000"/>
                </a:solidFill>
                <a:latin typeface="微软雅黑" pitchFamily="34" charset="0"/>
                <a:ea typeface="微软雅黑" pitchFamily="34" charset="-122"/>
                <a:cs typeface="微软雅黑" pitchFamily="34" charset="-120"/>
              </a:rPr>
              <a:t>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健全推动乡村振兴长效机制</a:t>
            </a:r>
            <a:r>
              <a:rPr lang="en-US" altLang="zh-CN" sz="2000" b="0" i="0" dirty="0">
                <a:solidFill>
                  <a:srgbClr val="000000"/>
                </a:solidFill>
                <a:latin typeface="微软雅黑" pitchFamily="34" charset="0"/>
                <a:ea typeface="微软雅黑" pitchFamily="34" charset="-122"/>
                <a:cs typeface="微软雅黑" pitchFamily="34" charset="-120"/>
              </a:rPr>
              <a:t>，以确保国家粮食安全、</a:t>
            </a:r>
            <a:r>
              <a:rPr lang="en-US" altLang="zh-CN" sz="2000" b="0" i="0">
                <a:solidFill>
                  <a:srgbClr val="000000"/>
                </a:solidFill>
                <a:latin typeface="微软雅黑" pitchFamily="34" charset="0"/>
                <a:ea typeface="微软雅黑" pitchFamily="34" charset="-122"/>
                <a:cs typeface="微软雅黑" pitchFamily="34" charset="-120"/>
              </a:rPr>
              <a:t>确保农村人口不发生规模性返贫致贫为底线，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巩固拓展脱贫攻坚成果</a:t>
            </a:r>
            <a:r>
              <a:rPr lang="en-US" altLang="zh-CN" sz="2000" b="0" i="0" dirty="0">
                <a:solidFill>
                  <a:srgbClr val="000000"/>
                </a:solidFill>
                <a:latin typeface="微软雅黑" pitchFamily="34" charset="0"/>
                <a:ea typeface="微软雅黑" pitchFamily="34" charset="-122"/>
                <a:cs typeface="微软雅黑" pitchFamily="34" charset="-120"/>
              </a:rPr>
              <a:t>→党的根本宗旨、人民立场。关键信息④</a:t>
            </a:r>
            <a:r>
              <a:rPr lang="en-US" altLang="zh-CN" sz="2000" b="0" i="0">
                <a:solidFill>
                  <a:srgbClr val="000000"/>
                </a:solidFill>
                <a:latin typeface="微软雅黑" pitchFamily="34" charset="0"/>
                <a:ea typeface="微软雅黑" pitchFamily="34" charset="-122"/>
                <a:cs typeface="微软雅黑" pitchFamily="34" charset="-120"/>
              </a:rPr>
              <a:t>：要以习近平新时代中国特色社</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会主义思想为指导</a:t>
            </a:r>
            <a:r>
              <a:rPr lang="en-US" altLang="zh-CN" sz="2000" b="0" i="0" dirty="0">
                <a:solidFill>
                  <a:srgbClr val="000000"/>
                </a:solidFill>
                <a:latin typeface="微软雅黑" pitchFamily="34" charset="0"/>
                <a:ea typeface="微软雅黑" pitchFamily="34" charset="-122"/>
                <a:cs typeface="微软雅黑" pitchFamily="34" charset="-120"/>
              </a:rPr>
              <a:t>，深入贯彻党的二十大和二十届二中、三中全会精神→党的指导思想。</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C_4#8982899a8.fixed?pid=c895aca21&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8982899a8.fixed?pid=c895aca21&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巩固党的长期执政地位</a:t>
            </a:r>
            <a:endParaRPr lang="en-US" altLang="zh-CN" sz="4400" dirty="0"/>
          </a:p>
        </p:txBody>
      </p:sp>
      <p:pic>
        <p:nvPicPr>
          <p:cNvPr id="4" name="C_4#8982899a8.fixed?pid=c895aca21&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8982899a8.fixed?pid=c895aca21&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8c018f111.fixed?pid=537f89682&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8c018f111.fixed?pid=537f89682&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坚持党的领导</a:t>
            </a:r>
            <a:endParaRPr lang="en-US" altLang="zh-CN" sz="4400" dirty="0"/>
          </a:p>
        </p:txBody>
      </p:sp>
      <p:pic>
        <p:nvPicPr>
          <p:cNvPr id="4" name="C_4#8c018f111.fixed?pid=537f89682&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8c018f111.fixed?pid=537f89682&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6_BD.31_1#8a7b54a4b?pid=520616283&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[福建三明2024高一月考]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全国税务系统全面从严治党工作会议强调</a:t>
            </a:r>
            <a:r>
              <a:rPr lang="en-US" altLang="zh-CN" sz="2000" b="0" i="0">
                <a:solidFill>
                  <a:srgbClr val="000000"/>
                </a:solidFill>
                <a:latin typeface="微软雅黑" pitchFamily="34" charset="0"/>
                <a:ea typeface="微软雅黑" pitchFamily="34" charset="-122"/>
                <a:cs typeface="微软雅黑" pitchFamily="34" charset="-120"/>
              </a:rPr>
              <a:t>，要坚定不移推进税务系统</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全面从严治党</a:t>
            </a:r>
            <a:r>
              <a:rPr lang="en-US" altLang="zh-CN" sz="2000" b="0" i="0" dirty="0">
                <a:solidFill>
                  <a:srgbClr val="000000"/>
                </a:solidFill>
                <a:latin typeface="微软雅黑" pitchFamily="34" charset="0"/>
                <a:ea typeface="微软雅黑" pitchFamily="34" charset="-122"/>
                <a:cs typeface="微软雅黑" pitchFamily="34" charset="-120"/>
              </a:rPr>
              <a:t>，要持之以恒深化税务系统党的政治建设。</a:t>
            </a:r>
            <a:r>
              <a:rPr lang="en-US" altLang="zh-CN" sz="2000" b="0" i="0">
                <a:solidFill>
                  <a:srgbClr val="000000"/>
                </a:solidFill>
                <a:latin typeface="微软雅黑" pitchFamily="34" charset="0"/>
                <a:ea typeface="微软雅黑" pitchFamily="34" charset="-122"/>
                <a:cs typeface="微软雅黑" pitchFamily="34" charset="-120"/>
              </a:rPr>
              <a:t>推进全面从严治党是基于(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2_1#8a7b54a4b.bracket?pid=520616283&amp;color=0,0,0&amp;vpa=10&amp;vtp=1"/>
          <p:cNvSpPr/>
          <p:nvPr/>
        </p:nvSpPr>
        <p:spPr>
          <a:xfrm>
            <a:off x="10066401" y="14101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31_2#8a7b54a4b?pid=520616283&amp;color=0,0,0&amp;vtp=1&amp;bbb=1"/>
          <p:cNvSpPr/>
          <p:nvPr/>
        </p:nvSpPr>
        <p:spPr>
          <a:xfrm>
            <a:off x="722376" y="18768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①新形势下，党执政面临长期的、复杂的、严峻的考验和危险</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党的政治建设是统领，要不断提高党的政治建设质量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党的建设关系国家和民族的兴衰</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全面从严治党，基础在全面，关键在严，要害在治</a:t>
            </a:r>
            <a:endParaRPr lang="en-US" altLang="zh-CN" sz="2000" dirty="0"/>
          </a:p>
        </p:txBody>
      </p:sp>
      <p:sp>
        <p:nvSpPr>
          <p:cNvPr id="5" name="QC_6_BD.31_3#8a7b54a4b.choices?pid=520616283&amp;color=0,0,0&amp;vtp=1&amp;bbb=1"/>
          <p:cNvSpPr/>
          <p:nvPr/>
        </p:nvSpPr>
        <p:spPr>
          <a:xfrm>
            <a:off x="722376" y="37127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6_AS.33_1#8a7b54a4b?vop=1&amp;pid=520616283&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本题考查全面从严治党的原因。全面从严治党是因为新形势下，党面临“四大考验</a:t>
            </a:r>
            <a:r>
              <a:rPr lang="en-US" altLang="zh-CN" sz="2000" b="0" i="0">
                <a:solidFill>
                  <a:srgbClr val="000000"/>
                </a:solidFill>
                <a:latin typeface="微软雅黑" pitchFamily="34" charset="0"/>
                <a:ea typeface="微软雅黑" pitchFamily="34" charset="-122"/>
                <a:cs typeface="微软雅黑" pitchFamily="34" charset="-120"/>
              </a:rPr>
              <a:t>”和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四大危险”，全面从严治党关系国家和民族的兴衰，关系党的生死存亡，①③正确。</a:t>
            </a:r>
            <a:r>
              <a:rPr lang="en-US" altLang="zh-CN" sz="2000" b="0" i="0">
                <a:solidFill>
                  <a:srgbClr val="000000"/>
                </a:solidFill>
                <a:latin typeface="微软雅黑" pitchFamily="34" charset="0"/>
                <a:ea typeface="微软雅黑" pitchFamily="34" charset="-122"/>
                <a:cs typeface="微软雅黑" pitchFamily="34" charset="-120"/>
              </a:rPr>
              <a:t>②④是推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进全面从严治党</a:t>
            </a:r>
            <a:r>
              <a:rPr lang="en-US" altLang="zh-CN" sz="2000" b="0" i="0" dirty="0">
                <a:solidFill>
                  <a:srgbClr val="000000"/>
                </a:solidFill>
                <a:latin typeface="微软雅黑" pitchFamily="34" charset="0"/>
                <a:ea typeface="微软雅黑" pitchFamily="34" charset="-122"/>
                <a:cs typeface="微软雅黑" pitchFamily="34" charset="-120"/>
              </a:rPr>
              <a:t>、加强党的建设的措施，不是其原因，不符合题意。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6_BD.34_1#4def5ff66?pid=520616283&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[北京西城区2025高一期末]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有外国学者走进中国共产党历史展览馆</a:t>
            </a:r>
            <a:r>
              <a:rPr lang="en-US" altLang="zh-CN" sz="2000" b="0" i="0">
                <a:solidFill>
                  <a:srgbClr val="000000"/>
                </a:solidFill>
                <a:latin typeface="微软雅黑" pitchFamily="34" charset="0"/>
                <a:ea typeface="微软雅黑" pitchFamily="34" charset="-122"/>
                <a:cs typeface="微软雅黑" pitchFamily="34" charset="-120"/>
              </a:rPr>
              <a:t>，了解目前世界上最大的马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克思主义执政党的奋斗史</a:t>
            </a:r>
            <a:r>
              <a:rPr lang="en-US" altLang="zh-CN" sz="2000" b="0" i="0" dirty="0">
                <a:solidFill>
                  <a:srgbClr val="000000"/>
                </a:solidFill>
                <a:latin typeface="微软雅黑" pitchFamily="34" charset="0"/>
                <a:ea typeface="微软雅黑" pitchFamily="34" charset="-122"/>
                <a:cs typeface="微软雅黑" pitchFamily="34" charset="-120"/>
              </a:rPr>
              <a:t>，提出为什么在西方政党政治面临困境时</a:t>
            </a:r>
            <a:r>
              <a:rPr lang="en-US" altLang="zh-CN" sz="2000" b="0" i="0">
                <a:solidFill>
                  <a:srgbClr val="000000"/>
                </a:solidFill>
                <a:latin typeface="微软雅黑" pitchFamily="34" charset="0"/>
                <a:ea typeface="微软雅黑" pitchFamily="34" charset="-122"/>
                <a:cs typeface="微软雅黑" pitchFamily="34" charset="-120"/>
              </a:rPr>
              <a:t>，中国共产党却展现出生机和</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韧性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以下回答合理的是(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5_1#4def5ff66.bracket?pid=520616283&amp;color=0,0,0&amp;vpa=11&amp;vtp=1"/>
          <p:cNvSpPr/>
          <p:nvPr/>
        </p:nvSpPr>
        <p:spPr>
          <a:xfrm>
            <a:off x="3703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34_2#4def5ff66?pid=520616283&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①办好中国的事情，关键在中国共产党</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党面临的执政考验、改革开放考验、市场经济考验是复杂的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中国共产党能以科学的态度、体系化的方式推进自我革命</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中国共产党作为开放性的政党，学习借鉴优秀文明成果</a:t>
            </a:r>
            <a:endParaRPr lang="en-US" altLang="zh-CN" sz="2000" dirty="0"/>
          </a:p>
        </p:txBody>
      </p:sp>
      <p:sp>
        <p:nvSpPr>
          <p:cNvPr id="5" name="QC_6_BD.34_3#4def5ff66.choices?pid=520616283&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6_AS.36_1#4def5ff66?vop=1&amp;pid=520616283&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本题考查坚持全面从严治党。自我革命是中国共产党区别于其他政党的显著标志</a:t>
            </a:r>
            <a:r>
              <a:rPr lang="en-US" altLang="zh-CN" sz="2000" b="0" i="0" spc="-50">
                <a:solidFill>
                  <a:srgbClr val="000000"/>
                </a:solidFill>
                <a:latin typeface="微软雅黑" pitchFamily="34" charset="0"/>
                <a:ea typeface="微软雅黑" pitchFamily="34" charset="-122"/>
                <a:cs typeface="微软雅黑" pitchFamily="34" charset="-120"/>
              </a:rPr>
              <a:t>，能够不断</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清除自身问题</a:t>
            </a:r>
            <a:r>
              <a:rPr lang="en-US" altLang="zh-CN" sz="2000" b="0" i="0" spc="-50" dirty="0">
                <a:solidFill>
                  <a:srgbClr val="000000"/>
                </a:solidFill>
                <a:latin typeface="微软雅黑" pitchFamily="34" charset="0"/>
                <a:ea typeface="微软雅黑" pitchFamily="34" charset="-122"/>
                <a:cs typeface="微软雅黑" pitchFamily="34" charset="-120"/>
              </a:rPr>
              <a:t>、保持先进性和纯洁性，是党保持生机和韧性的核心原因之一，③入选</a:t>
            </a:r>
            <a:r>
              <a:rPr lang="en-US" altLang="zh-CN" sz="2000" b="0" i="0" spc="-50">
                <a:solidFill>
                  <a:srgbClr val="000000"/>
                </a:solidFill>
                <a:latin typeface="微软雅黑" pitchFamily="34" charset="0"/>
                <a:ea typeface="微软雅黑" pitchFamily="34" charset="-122"/>
                <a:cs typeface="微软雅黑" pitchFamily="34" charset="-120"/>
              </a:rPr>
              <a:t>；开放性使党</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能够吸收人类文明精华</a:t>
            </a:r>
            <a:r>
              <a:rPr lang="en-US" altLang="zh-CN" sz="2000" b="0" i="0" spc="-50" dirty="0">
                <a:solidFill>
                  <a:srgbClr val="000000"/>
                </a:solidFill>
                <a:latin typeface="微软雅黑" pitchFamily="34" charset="0"/>
                <a:ea typeface="微软雅黑" pitchFamily="34" charset="-122"/>
                <a:cs typeface="微软雅黑" pitchFamily="34" charset="-120"/>
              </a:rPr>
              <a:t>、与时俱进，避免僵化停滞，这是党保持活力的重要原因，④入选</a:t>
            </a:r>
            <a:r>
              <a:rPr lang="en-US" altLang="zh-CN" sz="2000" b="0" i="0" spc="-50">
                <a:solidFill>
                  <a:srgbClr val="000000"/>
                </a:solidFill>
                <a:latin typeface="微软雅黑" pitchFamily="34" charset="0"/>
                <a:ea typeface="微软雅黑" pitchFamily="34" charset="-122"/>
                <a:cs typeface="微软雅黑" pitchFamily="34" charset="-120"/>
              </a:rPr>
              <a:t>；“办好</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中国的事情</a:t>
            </a:r>
            <a:r>
              <a:rPr lang="en-US" altLang="zh-CN" sz="2000" b="0" i="0" spc="-50" dirty="0">
                <a:solidFill>
                  <a:srgbClr val="000000"/>
                </a:solidFill>
                <a:latin typeface="微软雅黑" pitchFamily="34" charset="0"/>
                <a:ea typeface="微软雅黑" pitchFamily="34" charset="-122"/>
                <a:cs typeface="微软雅黑" pitchFamily="34" charset="-120"/>
              </a:rPr>
              <a:t>，关键在中国共产党”强调中国共产党的重要性，但这是“结果”或“结论</a:t>
            </a:r>
            <a:r>
              <a:rPr lang="en-US" altLang="zh-CN" sz="2000" b="0" i="0" spc="-50">
                <a:solidFill>
                  <a:srgbClr val="000000"/>
                </a:solidFill>
                <a:latin typeface="微软雅黑" pitchFamily="34" charset="0"/>
                <a:ea typeface="微软雅黑" pitchFamily="34" charset="-122"/>
                <a:cs typeface="微软雅黑" pitchFamily="34" charset="-120"/>
              </a:rPr>
              <a:t>”,而非解释</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微软雅黑" pitchFamily="34" charset="-122"/>
                <a:cs typeface="微软雅黑" pitchFamily="34" charset="-120"/>
              </a:rPr>
              <a:t>展现出生机和韧性”的原因，①排除；“党面临的执政考验、改革开放考验</a:t>
            </a:r>
            <a:r>
              <a:rPr lang="en-US" altLang="zh-CN" sz="2000" b="0" i="0" spc="-50">
                <a:solidFill>
                  <a:srgbClr val="000000"/>
                </a:solidFill>
                <a:latin typeface="微软雅黑" pitchFamily="34" charset="0"/>
                <a:ea typeface="微软雅黑" pitchFamily="34" charset="-122"/>
                <a:cs typeface="微软雅黑" pitchFamily="34" charset="-120"/>
              </a:rPr>
              <a:t>、市场经济考验是复</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杂的</a:t>
            </a:r>
            <a:r>
              <a:rPr lang="en-US" altLang="zh-CN" sz="2000" b="0" i="0" spc="-50" dirty="0">
                <a:solidFill>
                  <a:srgbClr val="000000"/>
                </a:solidFill>
                <a:latin typeface="微软雅黑" pitchFamily="34" charset="0"/>
                <a:ea typeface="微软雅黑" pitchFamily="34" charset="-122"/>
                <a:cs typeface="微软雅黑" pitchFamily="34" charset="-120"/>
              </a:rPr>
              <a:t>”描述了党面临的挑战，但并未解释为何中国共产党能展现出生机和韧性，②排除。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6_BD.37_1#da85d77fd?pid=3de332010&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[山西县域联盟2025高一期中]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乡村文化遗产是中华文明赓续绵延的重要载体</a:t>
            </a:r>
            <a:r>
              <a:rPr lang="en-US" altLang="zh-CN" sz="2000" b="0" i="0">
                <a:solidFill>
                  <a:srgbClr val="000000"/>
                </a:solidFill>
                <a:latin typeface="微软雅黑" pitchFamily="34" charset="0"/>
                <a:ea typeface="微软雅黑" pitchFamily="34" charset="-122"/>
                <a:cs typeface="微软雅黑" pitchFamily="34" charset="-120"/>
              </a:rPr>
              <a:t>，乡村文化遗产保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护能够增强村民的文化自信与文化认同</a:t>
            </a:r>
            <a:r>
              <a:rPr lang="en-US" altLang="zh-CN" sz="2000" b="0" i="0" dirty="0">
                <a:solidFill>
                  <a:srgbClr val="000000"/>
                </a:solidFill>
                <a:latin typeface="微软雅黑" pitchFamily="34" charset="0"/>
                <a:ea typeface="微软雅黑" pitchFamily="34" charset="-122"/>
                <a:cs typeface="微软雅黑" pitchFamily="34" charset="-120"/>
              </a:rPr>
              <a:t>，激发乡村振兴的内生动力。2025</a:t>
            </a:r>
            <a:r>
              <a:rPr lang="en-US" altLang="zh-CN" sz="2000" b="0" i="0">
                <a:solidFill>
                  <a:srgbClr val="000000"/>
                </a:solidFill>
                <a:latin typeface="微软雅黑" pitchFamily="34" charset="0"/>
                <a:ea typeface="微软雅黑" pitchFamily="34" charset="-122"/>
                <a:cs typeface="微软雅黑" pitchFamily="34" charset="-120"/>
              </a:rPr>
              <a:t>年中央一号文件提出，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加强乡村文化遗产保护传承和活化利用</a:t>
            </a:r>
            <a:r>
              <a:rPr lang="en-US" altLang="zh-CN" sz="2000" b="0" i="0" dirty="0">
                <a:solidFill>
                  <a:srgbClr val="000000"/>
                </a:solidFill>
                <a:latin typeface="微软雅黑" pitchFamily="34" charset="0"/>
                <a:ea typeface="微软雅黑" pitchFamily="34" charset="-122"/>
                <a:cs typeface="微软雅黑" pitchFamily="34" charset="-120"/>
              </a:rPr>
              <a:t>，深入实施乡村文物保护工程</a:t>
            </a:r>
            <a:r>
              <a:rPr lang="en-US" altLang="zh-CN" sz="2000" b="0" i="0">
                <a:solidFill>
                  <a:srgbClr val="000000"/>
                </a:solidFill>
                <a:latin typeface="微软雅黑" pitchFamily="34" charset="0"/>
                <a:ea typeface="微软雅黑" pitchFamily="34" charset="-122"/>
                <a:cs typeface="微软雅黑" pitchFamily="34" charset="-120"/>
              </a:rPr>
              <a:t>。这体现出中国共产党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8_1#da85d77fd.bracket?pid=3de332010&amp;color=0,0,0&amp;vpa=12&amp;vtp=1"/>
          <p:cNvSpPr/>
          <p:nvPr/>
        </p:nvSpPr>
        <p:spPr>
          <a:xfrm>
            <a:off x="922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37_2#da85d77fd?pid=3de332010&amp;color=0,0,0&amp;vtp=1&amp;bbb=1"/>
          <p:cNvSpPr/>
          <p:nvPr/>
        </p:nvSpPr>
        <p:spPr>
          <a:xfrm>
            <a:off x="722376" y="279127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①坚持科学执政，遵循人类社会发展的规律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坚持民主执政，维护人民群众的根本利益</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坚持依法执政，推进文化遗产保护法治化</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坚持与时俱进，推进马克思主义中国化时代化</a:t>
            </a:r>
            <a:endParaRPr lang="en-US" altLang="zh-CN" sz="2000" dirty="0"/>
          </a:p>
        </p:txBody>
      </p:sp>
      <p:sp>
        <p:nvSpPr>
          <p:cNvPr id="5" name="QC_6_BD.37_3#da85d77fd.choices?pid=3de332010&amp;color=0,0,0&amp;vtp=1&amp;bbb=1"/>
          <p:cNvSpPr/>
          <p:nvPr/>
        </p:nvSpPr>
        <p:spPr>
          <a:xfrm>
            <a:off x="722376" y="462718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6_AS.39_1#da85d77fd?vop=1&amp;pid=3de332010&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本题考查党的执政方式。乡村文化遗产保护能够增强村民的文化自信与文化认同</a:t>
            </a:r>
            <a:r>
              <a:rPr lang="en-US" altLang="zh-CN" sz="2000" b="0" i="0">
                <a:solidFill>
                  <a:srgbClr val="000000"/>
                </a:solidFill>
                <a:latin typeface="微软雅黑" pitchFamily="34" charset="0"/>
                <a:ea typeface="微软雅黑" pitchFamily="34" charset="-122"/>
                <a:cs typeface="微软雅黑" pitchFamily="34" charset="-120"/>
              </a:rPr>
              <a:t>，激发乡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村振兴的内生动力</a:t>
            </a:r>
            <a:r>
              <a:rPr lang="en-US" altLang="zh-CN" sz="2000" b="0" i="0" dirty="0">
                <a:solidFill>
                  <a:srgbClr val="000000"/>
                </a:solidFill>
                <a:latin typeface="微软雅黑" pitchFamily="34" charset="0"/>
                <a:ea typeface="微软雅黑" pitchFamily="34" charset="-122"/>
                <a:cs typeface="微软雅黑" pitchFamily="34" charset="-120"/>
              </a:rPr>
              <a:t>，党中央对这一工作的重视体现出党坚持科学执政，</a:t>
            </a:r>
            <a:r>
              <a:rPr lang="en-US" altLang="zh-CN" sz="2000" b="0" i="0">
                <a:solidFill>
                  <a:srgbClr val="000000"/>
                </a:solidFill>
                <a:latin typeface="微软雅黑" pitchFamily="34" charset="0"/>
                <a:ea typeface="微软雅黑" pitchFamily="34" charset="-122"/>
                <a:cs typeface="微软雅黑" pitchFamily="34" charset="-120"/>
              </a:rPr>
              <a:t>遵循人类社会发展的规律，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同时也体现出党坚持民主执政</a:t>
            </a:r>
            <a:r>
              <a:rPr lang="en-US" altLang="zh-CN" sz="2000" b="0" i="0" dirty="0">
                <a:solidFill>
                  <a:srgbClr val="000000"/>
                </a:solidFill>
                <a:latin typeface="微软雅黑" pitchFamily="34" charset="0"/>
                <a:ea typeface="微软雅黑" pitchFamily="34" charset="-122"/>
                <a:cs typeface="微软雅黑" pitchFamily="34" charset="-120"/>
              </a:rPr>
              <a:t>，维护人民群众的根本利益，①②入选；</a:t>
            </a:r>
            <a:r>
              <a:rPr lang="en-US" altLang="zh-CN" sz="2000" b="0" i="0">
                <a:solidFill>
                  <a:srgbClr val="000000"/>
                </a:solidFill>
                <a:latin typeface="微软雅黑" pitchFamily="34" charset="0"/>
                <a:ea typeface="微软雅黑" pitchFamily="34" charset="-122"/>
                <a:cs typeface="微软雅黑" pitchFamily="34" charset="-120"/>
              </a:rPr>
              <a:t>材料体现的是党科学执政、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民主执政</a:t>
            </a:r>
            <a:r>
              <a:rPr lang="en-US" altLang="zh-CN" sz="2000" b="0" i="0" dirty="0">
                <a:solidFill>
                  <a:srgbClr val="000000"/>
                </a:solidFill>
                <a:latin typeface="微软雅黑" pitchFamily="34" charset="0"/>
                <a:ea typeface="微软雅黑" pitchFamily="34" charset="-122"/>
                <a:cs typeface="微软雅黑" pitchFamily="34" charset="-120"/>
              </a:rPr>
              <a:t>，未体现“推进文化遗产保护法治化”和“推进马克思主义中国化时代化”，③④排除。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6_AS.39_2#da85d77fd?vop=1&amp;pid=3de332010&amp;color=0,0,0&amp;mp=1&amp;vtp=1&amp;bt=1&amp;bb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快解</a:t>
            </a:r>
            <a:endParaRPr lang="en-US" altLang="zh-CN" sz="2000" dirty="0"/>
          </a:p>
          <a:p>
            <a:pPr algn="ctr" latinLnBrk="1">
              <a:lnSpc>
                <a:spcPts val="3500"/>
              </a:lnSpc>
            </a:pPr>
            <a:r>
              <a:rPr lang="en-US" altLang="zh-CN" sz="2000" b="1" i="0">
                <a:solidFill>
                  <a:srgbClr val="000000"/>
                </a:solidFill>
                <a:latin typeface="微软雅黑" pitchFamily="34" charset="0"/>
                <a:ea typeface="微软雅黑" pitchFamily="34" charset="-122"/>
                <a:cs typeface="微软雅黑" pitchFamily="34" charset="-120"/>
              </a:rPr>
              <a:t>正确区分科学执政</a:t>
            </a:r>
            <a:r>
              <a:rPr lang="en-US" altLang="zh-CN" sz="2000" b="1" i="0" dirty="0">
                <a:solidFill>
                  <a:srgbClr val="000000"/>
                </a:solidFill>
                <a:latin typeface="微软雅黑" pitchFamily="34" charset="0"/>
                <a:ea typeface="微软雅黑" pitchFamily="34" charset="-122"/>
                <a:cs typeface="微软雅黑" pitchFamily="34" charset="-120"/>
              </a:rPr>
              <a:t>、民主执政、依法执政</a:t>
            </a:r>
            <a:endParaRPr lang="en-US" altLang="zh-CN" sz="2000" dirty="0"/>
          </a:p>
        </p:txBody>
      </p:sp>
      <p:graphicFrame>
        <p:nvGraphicFramePr>
          <p:cNvPr id="36" name="QC_6_AS.39_3#da85d77fd?colgroup=4,4,24,4&amp;vop=1&amp;pid=3de332010&amp;color=0,0,0&amp;mp=1&amp;vtp=1&amp;bbb=1"/>
          <p:cNvGraphicFramePr>
            <a:graphicFrameLocks noGrp="1"/>
          </p:cNvGraphicFramePr>
          <p:nvPr>
            <p:extLst>
              <p:ext uri="{D42A27DB-BD31-4B8C-83A1-F6EECF244321}">
                <p14:modId xmlns:p14="http://schemas.microsoft.com/office/powerpoint/2010/main" val="472244909"/>
              </p:ext>
            </p:extLst>
          </p:nvPr>
        </p:nvGraphicFramePr>
        <p:xfrm>
          <a:off x="722376" y="1961203"/>
          <a:ext cx="10707624" cy="1705356"/>
        </p:xfrm>
        <a:graphic>
          <a:graphicData uri="http://schemas.openxmlformats.org/drawingml/2006/table">
            <a:tbl>
              <a:tblPr/>
              <a:tblGrid>
                <a:gridCol w="1371600">
                  <a:extLst>
                    <a:ext uri="{9D8B030D-6E8A-4147-A177-3AD203B41FA5}">
                      <a16:colId xmlns:a16="http://schemas.microsoft.com/office/drawing/2014/main" val="20000"/>
                    </a:ext>
                  </a:extLst>
                </a:gridCol>
                <a:gridCol w="1380744">
                  <a:extLst>
                    <a:ext uri="{9D8B030D-6E8A-4147-A177-3AD203B41FA5}">
                      <a16:colId xmlns:a16="http://schemas.microsoft.com/office/drawing/2014/main" val="20001"/>
                    </a:ext>
                  </a:extLst>
                </a:gridCol>
                <a:gridCol w="6565392">
                  <a:extLst>
                    <a:ext uri="{9D8B030D-6E8A-4147-A177-3AD203B41FA5}">
                      <a16:colId xmlns:a16="http://schemas.microsoft.com/office/drawing/2014/main" val="20002"/>
                    </a:ext>
                  </a:extLst>
                </a:gridCol>
                <a:gridCol w="1389888">
                  <a:extLst>
                    <a:ext uri="{9D8B030D-6E8A-4147-A177-3AD203B41FA5}">
                      <a16:colId xmlns:a16="http://schemas.microsoft.com/office/drawing/2014/main" val="20003"/>
                    </a:ext>
                  </a:extLst>
                </a:gridCol>
              </a:tblGrid>
              <a:tr h="426339">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侧重点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关键词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地</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科学执政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怎样执政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遵循规律</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与时俱进</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科学</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顺势而为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基本前提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民主执政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为谁执政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以人民为中心</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征求人民意见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民主</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群众路线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本质所在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依法执政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以何执政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法治</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法律程序（人大审批）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基本途径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6_BD.40_1#a12266ff8?pid=3de332010&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[广东揭阳2025高一调研]</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中国共产党坚持科学执政、民主执政、依法执政</a:t>
            </a:r>
            <a:r>
              <a:rPr lang="en-US" altLang="zh-CN" sz="2000" b="0" i="0">
                <a:solidFill>
                  <a:srgbClr val="000000"/>
                </a:solidFill>
                <a:latin typeface="微软雅黑" pitchFamily="34" charset="0"/>
                <a:ea typeface="微软雅黑" pitchFamily="34" charset="-122"/>
                <a:cs typeface="微软雅黑" pitchFamily="34" charset="-120"/>
              </a:rPr>
              <a:t>，不断改进党的领导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方式和执政方式</a:t>
            </a:r>
            <a:r>
              <a:rPr lang="en-US" altLang="zh-CN" sz="2000" b="0" i="0" dirty="0">
                <a:solidFill>
                  <a:srgbClr val="000000"/>
                </a:solidFill>
                <a:latin typeface="微软雅黑" pitchFamily="34" charset="0"/>
                <a:ea typeface="微软雅黑" pitchFamily="34" charset="-122"/>
                <a:cs typeface="微软雅黑" pitchFamily="34" charset="-120"/>
              </a:rPr>
              <a:t>，提高党的执政能力，践行党的执政使命</a:t>
            </a:r>
            <a:r>
              <a:rPr lang="en-US" altLang="zh-CN" sz="2000" b="0" i="0">
                <a:solidFill>
                  <a:srgbClr val="000000"/>
                </a:solidFill>
                <a:latin typeface="微软雅黑" pitchFamily="34" charset="0"/>
                <a:ea typeface="微软雅黑" pitchFamily="34" charset="-122"/>
                <a:cs typeface="微软雅黑" pitchFamily="34" charset="-120"/>
              </a:rPr>
              <a:t>。下列关于党的执政方式判断正确的有</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41_1#a12266ff8.bracket?pid=3de332010&amp;color=0,0,0&amp;vpa=13&amp;vtp=1"/>
          <p:cNvSpPr/>
          <p:nvPr/>
        </p:nvSpPr>
        <p:spPr>
          <a:xfrm>
            <a:off x="922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40_2#a12266ff8?pid=3de332010&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①实事求是、因地制宜、分类指导、精准扶贫——科学执政</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党提出编纂民法典的建议，由全国人大审议通过上升为国家意志——民主执政</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中央强调从立法、执法、司法、守法各环节发力保障粮食安全——依法执政</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习近平总书记听取基层干部群众对“十四五”规划编制的意见和建议——依法执政</a:t>
            </a:r>
            <a:endParaRPr lang="en-US" altLang="zh-CN" sz="2000" dirty="0"/>
          </a:p>
        </p:txBody>
      </p:sp>
      <p:sp>
        <p:nvSpPr>
          <p:cNvPr id="5" name="QC_6_BD.40_3#a12266ff8.choices?pid=3de332010&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6_AS.42_1#a12266ff8?vop=1&amp;pid=3de332010&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本题考查科学执政、民主执政、依法执政。“实事求是、因地制宜、分类指导、</a:t>
            </a:r>
            <a:r>
              <a:rPr lang="en-US" altLang="zh-CN" sz="2000" b="0" i="0">
                <a:solidFill>
                  <a:srgbClr val="000000"/>
                </a:solidFill>
                <a:latin typeface="微软雅黑" pitchFamily="34" charset="0"/>
                <a:ea typeface="微软雅黑" pitchFamily="34" charset="-122"/>
                <a:cs typeface="微软雅黑" pitchFamily="34" charset="-120"/>
              </a:rPr>
              <a:t>精准扶贫”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体现了科学执政</a:t>
            </a:r>
            <a:r>
              <a:rPr lang="en-US" altLang="zh-CN" sz="2000" b="0" i="0" dirty="0">
                <a:solidFill>
                  <a:srgbClr val="000000"/>
                </a:solidFill>
                <a:latin typeface="微软雅黑" pitchFamily="34" charset="0"/>
                <a:ea typeface="微软雅黑" pitchFamily="34" charset="-122"/>
                <a:cs typeface="微软雅黑" pitchFamily="34" charset="-120"/>
              </a:rPr>
              <a:t>，①正确；“中央强调从立法、执法、司法、守法各环节发力保障粮食安全</a:t>
            </a:r>
            <a:r>
              <a:rPr lang="en-US" altLang="zh-CN" sz="2000" b="0" i="0">
                <a:solidFill>
                  <a:srgbClr val="000000"/>
                </a:solidFill>
                <a:latin typeface="微软雅黑" pitchFamily="34" charset="0"/>
                <a:ea typeface="微软雅黑" pitchFamily="34" charset="-122"/>
                <a:cs typeface="微软雅黑" pitchFamily="34" charset="-120"/>
              </a:rPr>
              <a:t>”体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现全方位依法执政</a:t>
            </a:r>
            <a:r>
              <a:rPr lang="en-US" altLang="zh-CN" sz="2000" b="0" i="0" dirty="0">
                <a:solidFill>
                  <a:srgbClr val="000000"/>
                </a:solidFill>
                <a:latin typeface="微软雅黑" pitchFamily="34" charset="0"/>
                <a:ea typeface="微软雅黑" pitchFamily="34" charset="-122"/>
                <a:cs typeface="微软雅黑" pitchFamily="34" charset="-120"/>
              </a:rPr>
              <a:t>，③正确；“党提出编纂民法典的建议</a:t>
            </a:r>
            <a:r>
              <a:rPr lang="en-US" altLang="zh-CN" sz="2000" b="0" i="0">
                <a:solidFill>
                  <a:srgbClr val="000000"/>
                </a:solidFill>
                <a:latin typeface="微软雅黑" pitchFamily="34" charset="0"/>
                <a:ea typeface="微软雅黑" pitchFamily="34" charset="-122"/>
                <a:cs typeface="微软雅黑" pitchFamily="34" charset="-120"/>
              </a:rPr>
              <a:t>，由全国人大审议通过上升为国家意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志</a:t>
            </a:r>
            <a:r>
              <a:rPr lang="en-US" altLang="zh-CN" sz="2000" b="0" i="0" dirty="0">
                <a:solidFill>
                  <a:srgbClr val="000000"/>
                </a:solidFill>
                <a:latin typeface="微软雅黑" pitchFamily="34" charset="0"/>
                <a:ea typeface="微软雅黑" pitchFamily="34" charset="-122"/>
                <a:cs typeface="微软雅黑" pitchFamily="34" charset="-120"/>
              </a:rPr>
              <a:t>”，按照法定程序体现了依法执政，②错误；“习近平总书记听取基层干部群众对‘</a:t>
            </a:r>
            <a:r>
              <a:rPr lang="en-US" altLang="zh-CN" sz="2000" b="0" i="0">
                <a:solidFill>
                  <a:srgbClr val="000000"/>
                </a:solidFill>
                <a:latin typeface="微软雅黑" pitchFamily="34" charset="0"/>
                <a:ea typeface="微软雅黑" pitchFamily="34" charset="-122"/>
                <a:cs typeface="微软雅黑" pitchFamily="34" charset="-120"/>
              </a:rPr>
              <a:t>十四五’</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规划编制的意见和建议</a:t>
            </a:r>
            <a:r>
              <a:rPr lang="en-US" altLang="zh-CN" sz="2000" b="0" i="0" dirty="0">
                <a:solidFill>
                  <a:srgbClr val="000000"/>
                </a:solidFill>
                <a:latin typeface="微软雅黑" pitchFamily="34" charset="0"/>
                <a:ea typeface="微软雅黑" pitchFamily="34" charset="-122"/>
                <a:cs typeface="微软雅黑" pitchFamily="34" charset="-120"/>
              </a:rPr>
              <a:t>”体现了民主执政，④错误。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616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6_BD.1_1#dded17840?pid=75b43df8f&amp;color=0,0,0&amp;vtp=1&amp;bt=1&amp;bbb=1&amp;hb=1"/>
          <p:cNvSpPr/>
          <p:nvPr/>
        </p:nvSpPr>
        <p:spPr>
          <a:xfrm>
            <a:off x="722376" y="1033273"/>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[河北保定2025高一期中]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《中华人民共和国学位法》于2025年1月1日起施行。</a:t>
            </a:r>
            <a:r>
              <a:rPr lang="en-US" altLang="zh-CN" sz="2000" b="0" i="0">
                <a:solidFill>
                  <a:srgbClr val="000000"/>
                </a:solidFill>
                <a:latin typeface="微软雅黑" pitchFamily="34" charset="0"/>
                <a:ea typeface="微软雅黑" pitchFamily="34" charset="-122"/>
                <a:cs typeface="微软雅黑" pitchFamily="34" charset="-120"/>
              </a:rPr>
              <a:t>制定学位法，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对规范学位授予工作</a:t>
            </a:r>
            <a:r>
              <a:rPr lang="en-US" altLang="zh-CN" sz="2000" b="0" i="0" dirty="0">
                <a:solidFill>
                  <a:srgbClr val="000000"/>
                </a:solidFill>
                <a:latin typeface="微软雅黑" pitchFamily="34" charset="0"/>
                <a:ea typeface="微软雅黑" pitchFamily="34" charset="-122"/>
                <a:cs typeface="微软雅黑" pitchFamily="34" charset="-120"/>
              </a:rPr>
              <a:t>，保障学位质量，培养担当民族复兴大任的时代新人，建设教育强国</a:t>
            </a:r>
            <a:r>
              <a:rPr lang="en-US" altLang="zh-CN" sz="2000" b="0" i="0">
                <a:solidFill>
                  <a:srgbClr val="000000"/>
                </a:solidFill>
                <a:latin typeface="微软雅黑" pitchFamily="34" charset="0"/>
                <a:ea typeface="微软雅黑" pitchFamily="34" charset="-122"/>
                <a:cs typeface="微软雅黑" pitchFamily="34" charset="-120"/>
              </a:rPr>
              <a:t>、科技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强国</a:t>
            </a:r>
            <a:r>
              <a:rPr lang="en-US" altLang="zh-CN" sz="2000" b="0" i="0" dirty="0">
                <a:solidFill>
                  <a:srgbClr val="000000"/>
                </a:solidFill>
                <a:latin typeface="微软雅黑" pitchFamily="34" charset="0"/>
                <a:ea typeface="微软雅黑" pitchFamily="34" charset="-122"/>
                <a:cs typeface="微软雅黑" pitchFamily="34" charset="-120"/>
              </a:rPr>
              <a:t>、人才强国具有重要意义。该法明确规定，学位申请人应当拥护中国共产党的领导</a:t>
            </a:r>
            <a:r>
              <a:rPr lang="en-US" altLang="zh-CN" sz="2000" b="0" i="0">
                <a:solidFill>
                  <a:srgbClr val="000000"/>
                </a:solidFill>
                <a:latin typeface="微软雅黑" pitchFamily="34" charset="0"/>
                <a:ea typeface="微软雅黑" pitchFamily="34" charset="-122"/>
                <a:cs typeface="微软雅黑" pitchFamily="34" charset="-120"/>
              </a:rPr>
              <a:t>，遵守学</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术道德和学术规范</a:t>
            </a:r>
            <a:r>
              <a:rPr lang="en-US" altLang="zh-CN" sz="2000" b="0" i="0" dirty="0">
                <a:solidFill>
                  <a:srgbClr val="000000"/>
                </a:solidFill>
                <a:latin typeface="微软雅黑" pitchFamily="34" charset="0"/>
                <a:ea typeface="微软雅黑" pitchFamily="34" charset="-122"/>
                <a:cs typeface="微软雅黑" pitchFamily="34" charset="-120"/>
              </a:rPr>
              <a:t>。学位申请坚持中国共产党的领导，</a:t>
            </a:r>
            <a:r>
              <a:rPr lang="en-US" altLang="zh-CN" sz="2000" b="0" i="0">
                <a:solidFill>
                  <a:srgbClr val="000000"/>
                </a:solidFill>
                <a:latin typeface="微软雅黑" pitchFamily="34" charset="0"/>
                <a:ea typeface="微软雅黑" pitchFamily="34" charset="-122"/>
                <a:cs typeface="微软雅黑" pitchFamily="34" charset="-120"/>
              </a:rPr>
              <a:t>是因为(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_1#dded17840.bracket?pid=75b43df8f&amp;color=0,0,0&amp;vpa=1&amp;vtp=1"/>
          <p:cNvSpPr/>
          <p:nvPr/>
        </p:nvSpPr>
        <p:spPr>
          <a:xfrm>
            <a:off x="7780401" y="2385823"/>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_2#dded17840?pid=75b43df8f&amp;color=0,0,0&amp;vtp=1&amp;bbb=1"/>
          <p:cNvSpPr/>
          <p:nvPr/>
        </p:nvSpPr>
        <p:spPr>
          <a:xfrm>
            <a:off x="722376" y="285254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①党的领导必须全面、系统、整体加以落实</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党的领导是党和国家的根本所在、命脉所在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党是社会主义事业的领导核心和最高政治领导力量</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党领导人民弘扬爱国主义精神并实现了民族的伟大复兴</a:t>
            </a:r>
            <a:endParaRPr lang="en-US" altLang="zh-CN" sz="2000" dirty="0"/>
          </a:p>
        </p:txBody>
      </p:sp>
      <p:sp>
        <p:nvSpPr>
          <p:cNvPr id="5" name="QC_6_BD.1_3#dded17840.choices?pid=75b43df8f&amp;color=0,0,0&amp;vtp=1&amp;bbb=1"/>
          <p:cNvSpPr/>
          <p:nvPr/>
        </p:nvSpPr>
        <p:spPr>
          <a:xfrm>
            <a:off x="722376" y="46884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7_BD.43_1#c634d3967?pid=bd15e23b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5.在新时代，中国共产党必须坚持科学执政、民主执政、依法执政</a:t>
            </a:r>
            <a:r>
              <a:rPr lang="en-US" altLang="zh-CN" sz="2000" b="0" i="0">
                <a:solidFill>
                  <a:srgbClr val="000000"/>
                </a:solidFill>
                <a:latin typeface="微软雅黑" pitchFamily="34" charset="0"/>
                <a:ea typeface="微软雅黑" pitchFamily="34" charset="-122"/>
                <a:cs typeface="微软雅黑" pitchFamily="34" charset="-120"/>
              </a:rPr>
              <a:t>，进一步巩固党的长期执政地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位</a:t>
            </a:r>
            <a:r>
              <a:rPr lang="en-US" altLang="zh-CN" sz="2000" b="0" i="0" dirty="0">
                <a:solidFill>
                  <a:srgbClr val="000000"/>
                </a:solidFill>
                <a:latin typeface="微软雅黑" pitchFamily="34" charset="0"/>
                <a:ea typeface="微软雅黑" pitchFamily="34" charset="-122"/>
                <a:cs typeface="微软雅黑" pitchFamily="34" charset="-120"/>
              </a:rPr>
              <a:t>，提高党的执政水平，让中国特色社会主义制度和国家治理体系的显著优势不断凸显</a:t>
            </a:r>
            <a:r>
              <a:rPr lang="en-US" altLang="zh-CN" sz="2000" b="0" i="0">
                <a:solidFill>
                  <a:srgbClr val="000000"/>
                </a:solidFill>
                <a:latin typeface="微软雅黑" pitchFamily="34" charset="0"/>
                <a:ea typeface="微软雅黑" pitchFamily="34" charset="-122"/>
                <a:cs typeface="微软雅黑" pitchFamily="34" charset="-120"/>
              </a:rPr>
              <a:t>。关于中</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国共产党的执政方式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44_1#c634d3967.bracket?pid=bd15e23ba&amp;color=0,0,0&amp;vpa=14&amp;vtp=1"/>
          <p:cNvSpPr/>
          <p:nvPr/>
        </p:nvSpPr>
        <p:spPr>
          <a:xfrm>
            <a:off x="5494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43_2#c634d3967?pid=bd15e23ba&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①科学执政要求不断探索和遵循党的执政规律并按照客观规律执好政、掌好权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依法执政是中国共产党执政的基本方式，是科学执政和民主执政的基本前提</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坚持和完善党的执政方式有利于保证党领导人民有效治理国家，实现党的执政使命</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使党的主张通过法定程序上升为国家意志，是党民主执政的重要体现</a:t>
            </a:r>
            <a:endParaRPr lang="en-US" altLang="zh-CN" sz="2000" dirty="0"/>
          </a:p>
        </p:txBody>
      </p:sp>
      <p:sp>
        <p:nvSpPr>
          <p:cNvPr id="5" name="QC_7_BD.43_3#c634d3967.choices?pid=bd15e23ba&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7_AS.45_1#c634d3967?vop=1&amp;pid=bd15e23b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本题考查党的执政方式。坚持科学执政、民主执政和依法执政</a:t>
            </a:r>
            <a:r>
              <a:rPr lang="en-US" altLang="zh-CN" sz="2000" b="0" i="0">
                <a:solidFill>
                  <a:srgbClr val="000000"/>
                </a:solidFill>
                <a:latin typeface="微软雅黑" pitchFamily="34" charset="0"/>
                <a:ea typeface="微软雅黑" pitchFamily="34" charset="-122"/>
                <a:cs typeface="微软雅黑" pitchFamily="34" charset="-120"/>
              </a:rPr>
              <a:t>，有利于保证党领导人民有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效治理国家</a:t>
            </a:r>
            <a:r>
              <a:rPr lang="en-US" altLang="zh-CN" sz="2000" b="0" i="0" dirty="0">
                <a:solidFill>
                  <a:srgbClr val="000000"/>
                </a:solidFill>
                <a:latin typeface="微软雅黑" pitchFamily="34" charset="0"/>
                <a:ea typeface="微软雅黑" pitchFamily="34" charset="-122"/>
                <a:cs typeface="微软雅黑" pitchFamily="34" charset="-120"/>
              </a:rPr>
              <a:t>，实现党的执政使命</a:t>
            </a:r>
            <a:r>
              <a:rPr lang="en-US" altLang="zh-CN" sz="2000" b="0" i="0">
                <a:solidFill>
                  <a:srgbClr val="000000"/>
                </a:solidFill>
                <a:latin typeface="微软雅黑" pitchFamily="34" charset="0"/>
                <a:ea typeface="微软雅黑" pitchFamily="34" charset="-122"/>
                <a:cs typeface="微软雅黑" pitchFamily="34" charset="-120"/>
              </a:rPr>
              <a:t>，科学执政要求不断探索和遵循党的执政规律并按照客观规律执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好政</a:t>
            </a:r>
            <a:r>
              <a:rPr lang="en-US" altLang="zh-CN" sz="2000" b="0" i="0" dirty="0">
                <a:solidFill>
                  <a:srgbClr val="000000"/>
                </a:solidFill>
                <a:latin typeface="微软雅黑" pitchFamily="34" charset="0"/>
                <a:ea typeface="微软雅黑" pitchFamily="34" charset="-122"/>
                <a:cs typeface="微软雅黑" pitchFamily="34" charset="-120"/>
              </a:rPr>
              <a:t>、掌好权，①③符合题意；依法执政是中国共产党执政的基本方式，</a:t>
            </a:r>
            <a:r>
              <a:rPr lang="en-US" altLang="zh-CN" sz="2000" b="0" i="0">
                <a:solidFill>
                  <a:srgbClr val="000000"/>
                </a:solidFill>
                <a:latin typeface="微软雅黑" pitchFamily="34" charset="0"/>
                <a:ea typeface="微软雅黑" pitchFamily="34" charset="-122"/>
                <a:cs typeface="微软雅黑" pitchFamily="34" charset="-120"/>
              </a:rPr>
              <a:t>科学执政是基本前提，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错误；支持人民代表大会依法履行职能，使党的主张通过法定程序上升为国家意志</a:t>
            </a:r>
            <a:r>
              <a:rPr lang="en-US" altLang="zh-CN" sz="2000" b="0" i="0">
                <a:solidFill>
                  <a:srgbClr val="000000"/>
                </a:solidFill>
                <a:latin typeface="微软雅黑" pitchFamily="34" charset="0"/>
                <a:ea typeface="微软雅黑" pitchFamily="34" charset="-122"/>
                <a:cs typeface="微软雅黑" pitchFamily="34" charset="-120"/>
              </a:rPr>
              <a:t>，是党依法</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执政的重要体现</a:t>
            </a:r>
            <a:r>
              <a:rPr lang="en-US" altLang="zh-CN" sz="2000" b="0" i="0" dirty="0">
                <a:solidFill>
                  <a:srgbClr val="000000"/>
                </a:solidFill>
                <a:latin typeface="微软雅黑" pitchFamily="34" charset="0"/>
                <a:ea typeface="微软雅黑" pitchFamily="34" charset="-122"/>
                <a:cs typeface="微软雅黑" pitchFamily="34" charset="-120"/>
              </a:rPr>
              <a:t>，④错误。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7_AS.45_2#c634d3967?vop=1&amp;pid=bd15e23ba&amp;color=0,0,0&amp;mp=1&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本题易错选②，错选原因在于混淆科学执政、民主执政、依法执政的地位。</a:t>
            </a:r>
            <a:r>
              <a:rPr lang="en-US" altLang="zh-CN" sz="2000" b="0" i="0">
                <a:solidFill>
                  <a:srgbClr val="000000"/>
                </a:solidFill>
                <a:latin typeface="微软雅黑" pitchFamily="34" charset="0"/>
                <a:ea typeface="微软雅黑" pitchFamily="34" charset="-122"/>
                <a:cs typeface="微软雅黑" pitchFamily="34" charset="-120"/>
              </a:rPr>
              <a:t>科学执政、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民主执政</a:t>
            </a:r>
            <a:r>
              <a:rPr lang="en-US" altLang="zh-CN" sz="2000" b="0" i="0" dirty="0">
                <a:solidFill>
                  <a:srgbClr val="000000"/>
                </a:solidFill>
                <a:latin typeface="微软雅黑" pitchFamily="34" charset="0"/>
                <a:ea typeface="微软雅黑" pitchFamily="34" charset="-122"/>
                <a:cs typeface="微软雅黑" pitchFamily="34" charset="-120"/>
              </a:rPr>
              <a:t>、依法执政是有机统一的，其中科学执政是基本前提，民主执政是本质所在</a:t>
            </a:r>
            <a:r>
              <a:rPr lang="en-US" altLang="zh-CN" sz="2000" b="0" i="0">
                <a:solidFill>
                  <a:srgbClr val="000000"/>
                </a:solidFill>
                <a:latin typeface="微软雅黑" pitchFamily="34" charset="0"/>
                <a:ea typeface="微软雅黑" pitchFamily="34" charset="-122"/>
                <a:cs typeface="微软雅黑" pitchFamily="34" charset="-120"/>
              </a:rPr>
              <a:t>，依法执政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是基本途径</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C_4#3872b5d8f.fixed?pid=c895aca21&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3872b5d8f.fixed?pid=c895aca21&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巩固党的长期执政地位</a:t>
            </a:r>
            <a:endParaRPr lang="en-US" altLang="zh-CN" sz="4400" dirty="0"/>
          </a:p>
        </p:txBody>
      </p:sp>
      <p:pic>
        <p:nvPicPr>
          <p:cNvPr id="4" name="C_4#3872b5d8f.fixed?pid=c895aca21&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3872b5d8f.fixed?pid=c895aca21&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5_BD.46_1#90d00e3ba?pid=3872b5d8f&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[河北沧州2025高一期末]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2025年1月6日，</a:t>
            </a:r>
            <a:r>
              <a:rPr lang="en-US" altLang="zh-CN" sz="2000" b="0" i="0">
                <a:solidFill>
                  <a:srgbClr val="000000"/>
                </a:solidFill>
                <a:latin typeface="微软雅黑" pitchFamily="34" charset="0"/>
                <a:ea typeface="微软雅黑" pitchFamily="34" charset="-122"/>
                <a:cs typeface="微软雅黑" pitchFamily="34" charset="-120"/>
              </a:rPr>
              <a:t>习近平总书记在二十届中央纪委四次全会上强调，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要强化全面从严治党主体责任和监督责任</a:t>
            </a:r>
            <a:r>
              <a:rPr lang="en-US" altLang="zh-CN" sz="2000" b="0" i="0" dirty="0">
                <a:solidFill>
                  <a:srgbClr val="000000"/>
                </a:solidFill>
                <a:latin typeface="微软雅黑" pitchFamily="34" charset="0"/>
                <a:ea typeface="微软雅黑" pitchFamily="34" charset="-122"/>
                <a:cs typeface="微软雅黑" pitchFamily="34" charset="-120"/>
              </a:rPr>
              <a:t>。党委要主动抓、主动管，</a:t>
            </a:r>
            <a:r>
              <a:rPr lang="en-US" altLang="zh-CN" sz="2000" b="0" i="0">
                <a:solidFill>
                  <a:srgbClr val="000000"/>
                </a:solidFill>
                <a:latin typeface="微软雅黑" pitchFamily="34" charset="0"/>
                <a:ea typeface="微软雅黑" pitchFamily="34" charset="-122"/>
                <a:cs typeface="微软雅黑" pitchFamily="34" charset="-120"/>
              </a:rPr>
              <a:t>纪委要把专责监督履行好，</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聚焦主责</a:t>
            </a:r>
            <a:r>
              <a:rPr lang="en-US" altLang="zh-CN" sz="2000" b="0" i="0" dirty="0">
                <a:solidFill>
                  <a:srgbClr val="000000"/>
                </a:solidFill>
                <a:latin typeface="微软雅黑" pitchFamily="34" charset="0"/>
                <a:ea typeface="微软雅黑" pitchFamily="34" charset="-122"/>
                <a:cs typeface="微软雅黑" pitchFamily="34" charset="-120"/>
              </a:rPr>
              <a:t>、干好主业，各责任主体都要知责、担责、履责。</a:t>
            </a:r>
            <a:r>
              <a:rPr lang="en-US" altLang="zh-CN" sz="2000" b="0" i="0">
                <a:solidFill>
                  <a:srgbClr val="000000"/>
                </a:solidFill>
                <a:latin typeface="微软雅黑" pitchFamily="34" charset="0"/>
                <a:ea typeface="微软雅黑" pitchFamily="34" charset="-122"/>
                <a:cs typeface="微软雅黑" pitchFamily="34" charset="-120"/>
              </a:rPr>
              <a:t>这是因为(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7_1#90d00e3ba.bracket?pid=3872b5d8f&amp;color=0,0,0&amp;vpa=15&amp;vtp=1"/>
          <p:cNvSpPr/>
          <p:nvPr/>
        </p:nvSpPr>
        <p:spPr>
          <a:xfrm>
            <a:off x="8529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46_2#90d00e3ba?pid=3872b5d8f&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①全面从严治党是当前党和国家的中心工作</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全面从严治党的关键在严，要害在治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勇于自我革命是党的事业发展的根本遵循</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坚持党要管党、全面从严治党关系党的生死存亡</a:t>
            </a:r>
            <a:endParaRPr lang="en-US" altLang="zh-CN" sz="2000" dirty="0"/>
          </a:p>
        </p:txBody>
      </p:sp>
      <p:sp>
        <p:nvSpPr>
          <p:cNvPr id="5" name="QC_5_BD.46_3#90d00e3ba.choices?pid=3872b5d8f&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5_AS.48_1#90d00e3ba?vop=1&amp;pid=3872b5d8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本题考查坚持全面从严治党。只有严格管理、严肃治理</a:t>
            </a:r>
            <a:r>
              <a:rPr lang="en-US" altLang="zh-CN" sz="2000" b="0" i="0">
                <a:solidFill>
                  <a:srgbClr val="000000"/>
                </a:solidFill>
                <a:latin typeface="微软雅黑" pitchFamily="34" charset="0"/>
                <a:ea typeface="微软雅黑" pitchFamily="34" charset="-122"/>
                <a:cs typeface="微软雅黑" pitchFamily="34" charset="-120"/>
              </a:rPr>
              <a:t>，才能确保党始终成为中国特色社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会主义事业的坚强领导核心</a:t>
            </a:r>
            <a:r>
              <a:rPr lang="en-US" altLang="zh-CN" sz="2000" b="0" i="0" dirty="0">
                <a:solidFill>
                  <a:srgbClr val="000000"/>
                </a:solidFill>
                <a:latin typeface="微软雅黑" pitchFamily="34" charset="0"/>
                <a:ea typeface="微软雅黑" pitchFamily="34" charset="-122"/>
                <a:cs typeface="微软雅黑" pitchFamily="34" charset="-120"/>
              </a:rPr>
              <a:t>，②入选；全面从严治党是党永葆先进性和纯洁性的必然要求</a:t>
            </a:r>
            <a:r>
              <a:rPr lang="en-US" altLang="zh-CN" sz="2000" b="0" i="0">
                <a:solidFill>
                  <a:srgbClr val="000000"/>
                </a:solidFill>
                <a:latin typeface="微软雅黑" pitchFamily="34" charset="0"/>
                <a:ea typeface="微软雅黑" pitchFamily="34" charset="-122"/>
                <a:cs typeface="微软雅黑" pitchFamily="34" charset="-120"/>
              </a:rPr>
              <a:t>，直接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关系到党的长期执政能力和国家的长治久安</a:t>
            </a:r>
            <a:r>
              <a:rPr lang="en-US" altLang="zh-CN" sz="2000" b="0" i="0" dirty="0">
                <a:solidFill>
                  <a:srgbClr val="000000"/>
                </a:solidFill>
                <a:latin typeface="微软雅黑" pitchFamily="34" charset="0"/>
                <a:ea typeface="微软雅黑" pitchFamily="34" charset="-122"/>
                <a:cs typeface="微软雅黑" pitchFamily="34" charset="-120"/>
              </a:rPr>
              <a:t>，关系党的生死存亡，④入选</a:t>
            </a:r>
            <a:r>
              <a:rPr lang="en-US" altLang="zh-CN" sz="2000" b="0" i="0">
                <a:solidFill>
                  <a:srgbClr val="000000"/>
                </a:solidFill>
                <a:latin typeface="微软雅黑" pitchFamily="34" charset="0"/>
                <a:ea typeface="微软雅黑" pitchFamily="34" charset="-122"/>
                <a:cs typeface="微软雅黑" pitchFamily="34" charset="-120"/>
              </a:rPr>
              <a:t>；当前党和国家的中心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工作仍然是经济建设</a:t>
            </a:r>
            <a:r>
              <a:rPr lang="en-US" altLang="zh-CN" sz="2000" b="0" i="0" dirty="0">
                <a:solidFill>
                  <a:srgbClr val="000000"/>
                </a:solidFill>
                <a:latin typeface="微软雅黑" pitchFamily="34" charset="0"/>
                <a:ea typeface="微软雅黑" pitchFamily="34" charset="-122"/>
                <a:cs typeface="微软雅黑" pitchFamily="34" charset="-120"/>
              </a:rPr>
              <a:t>，全面从严治党是党的建设的重要内容，不是“中心工作”,①排除</a:t>
            </a:r>
            <a:r>
              <a:rPr lang="en-US" altLang="zh-CN" sz="2000" b="0" i="0">
                <a:solidFill>
                  <a:srgbClr val="000000"/>
                </a:solidFill>
                <a:latin typeface="微软雅黑" pitchFamily="34" charset="0"/>
                <a:ea typeface="微软雅黑" pitchFamily="34" charset="-122"/>
                <a:cs typeface="微软雅黑" pitchFamily="34" charset="-120"/>
              </a:rPr>
              <a:t>；习近平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新时代中国特色社会主义思想是党的事业发展的根本遵循，勇于自我革命是中国共产党区别于其</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他政党的显著标志</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5_BD.49_1#7dd4e0f84?pid=3872b5d8f&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[山东泰安一中2025高一期末]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2025年4月，二十届中央第五轮巡视正式启动。从“</a:t>
            </a:r>
            <a:r>
              <a:rPr lang="en-US" altLang="zh-CN" sz="2000" b="0" i="0">
                <a:solidFill>
                  <a:srgbClr val="000000"/>
                </a:solidFill>
                <a:latin typeface="微软雅黑" pitchFamily="34" charset="0"/>
                <a:ea typeface="微软雅黑" pitchFamily="34" charset="-122"/>
                <a:cs typeface="微软雅黑" pitchFamily="34" charset="-120"/>
              </a:rPr>
              <a:t>打虎拍蝇”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到</a:t>
            </a:r>
            <a:r>
              <a:rPr lang="en-US" altLang="zh-CN" sz="2000" b="0" i="0" dirty="0">
                <a:solidFill>
                  <a:srgbClr val="000000"/>
                </a:solidFill>
                <a:latin typeface="微软雅黑" pitchFamily="34" charset="0"/>
                <a:ea typeface="微软雅黑" pitchFamily="34" charset="-122"/>
                <a:cs typeface="微软雅黑" pitchFamily="34" charset="-120"/>
              </a:rPr>
              <a:t>“提级联动”，进一步加强领导班子、干部人才队伍和基层党组织建设以及巡视整改情况</a:t>
            </a:r>
            <a:r>
              <a:rPr lang="en-US" altLang="zh-CN" sz="2000" b="0" i="0">
                <a:solidFill>
                  <a:srgbClr val="000000"/>
                </a:solidFill>
                <a:latin typeface="微软雅黑" pitchFamily="34" charset="0"/>
                <a:ea typeface="微软雅黑" pitchFamily="34" charset="-122"/>
                <a:cs typeface="微软雅黑" pitchFamily="34" charset="-120"/>
              </a:rPr>
              <a:t>，紧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盯权力和责任</a:t>
            </a:r>
            <a:r>
              <a:rPr lang="en-US" altLang="zh-CN" sz="2000" b="0" i="0" dirty="0">
                <a:solidFill>
                  <a:srgbClr val="000000"/>
                </a:solidFill>
                <a:latin typeface="微软雅黑" pitchFamily="34" charset="0"/>
                <a:ea typeface="微软雅黑" pitchFamily="34" charset="-122"/>
                <a:cs typeface="微软雅黑" pitchFamily="34" charset="-120"/>
              </a:rPr>
              <a:t>，以巡视为契机监督巡查对象更好履行党中央赋予的职责使命</a:t>
            </a:r>
            <a:r>
              <a:rPr lang="en-US" altLang="zh-CN" sz="2000" b="0" i="0">
                <a:solidFill>
                  <a:srgbClr val="000000"/>
                </a:solidFill>
                <a:latin typeface="微软雅黑" pitchFamily="34" charset="0"/>
                <a:ea typeface="微软雅黑" pitchFamily="34" charset="-122"/>
                <a:cs typeface="微软雅黑" pitchFamily="34" charset="-120"/>
              </a:rPr>
              <a:t>。加强新一轮巡视工</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意在(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0_1#7dd4e0f84.bracket?pid=3872b5d8f&amp;color=0,0,0&amp;vpa=16&amp;vtp=1"/>
          <p:cNvSpPr/>
          <p:nvPr/>
        </p:nvSpPr>
        <p:spPr>
          <a:xfrm>
            <a:off x="1938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49_2#7dd4e0f84?pid=3872b5d8f&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①深化政治监督，坚定维护党中央权威和党的集中统一领导</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关紧制度笼子，建立健全党的全面领导制度推进反腐斗争</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勇于自我革命，时刻保持解决大党独有难题的清醒和坚定</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突出标本兼治，坚持以组织建设为统领推动全面从严治党</a:t>
            </a:r>
            <a:endParaRPr lang="en-US" altLang="zh-CN" sz="2000" dirty="0"/>
          </a:p>
        </p:txBody>
      </p:sp>
      <p:sp>
        <p:nvSpPr>
          <p:cNvPr id="5" name="QC_5_BD.49_3#7dd4e0f84.choices?pid=3872b5d8f&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5_AS.51_1#7dd4e0f84?vop=1&amp;pid=3872b5d8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本题考查中国共产党不断加强自身建设。加强新一轮巡视工作，紧盯权力和责任</a:t>
            </a:r>
            <a:r>
              <a:rPr lang="en-US" altLang="zh-CN" sz="2000" b="0" i="0">
                <a:solidFill>
                  <a:srgbClr val="000000"/>
                </a:solidFill>
                <a:latin typeface="微软雅黑" pitchFamily="34" charset="0"/>
                <a:ea typeface="微软雅黑" pitchFamily="34" charset="-122"/>
                <a:cs typeface="微软雅黑" pitchFamily="34" charset="-120"/>
              </a:rPr>
              <a:t>，以巡视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为契机监督巡查对象更好履行党中央赋予的职责使命</a:t>
            </a:r>
            <a:r>
              <a:rPr lang="en-US" altLang="zh-CN" sz="2000" b="0" i="0" dirty="0">
                <a:solidFill>
                  <a:srgbClr val="000000"/>
                </a:solidFill>
                <a:latin typeface="微软雅黑" pitchFamily="34" charset="0"/>
                <a:ea typeface="微软雅黑" pitchFamily="34" charset="-122"/>
                <a:cs typeface="微软雅黑" pitchFamily="34" charset="-120"/>
              </a:rPr>
              <a:t>，这体现了深化政治监督</a:t>
            </a:r>
            <a:r>
              <a:rPr lang="en-US" altLang="zh-CN" sz="2000" b="0" i="0">
                <a:solidFill>
                  <a:srgbClr val="000000"/>
                </a:solidFill>
                <a:latin typeface="微软雅黑" pitchFamily="34" charset="0"/>
                <a:ea typeface="微软雅黑" pitchFamily="34" charset="-122"/>
                <a:cs typeface="微软雅黑" pitchFamily="34" charset="-120"/>
              </a:rPr>
              <a:t>，坚定维护党中央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权威和党的集中统一领导</a:t>
            </a:r>
            <a:r>
              <a:rPr lang="en-US" altLang="zh-CN" sz="2000" b="0" i="0" dirty="0">
                <a:solidFill>
                  <a:srgbClr val="000000"/>
                </a:solidFill>
                <a:latin typeface="微软雅黑" pitchFamily="34" charset="0"/>
                <a:ea typeface="微软雅黑" pitchFamily="34" charset="-122"/>
                <a:cs typeface="微软雅黑" pitchFamily="34" charset="-120"/>
              </a:rPr>
              <a:t>，①入选；加强新一轮巡视工作，从“打虎拍蝇”到“提级联动</a:t>
            </a:r>
            <a:r>
              <a:rPr lang="en-US" altLang="zh-CN" sz="2000" b="0" i="0">
                <a:solidFill>
                  <a:srgbClr val="000000"/>
                </a:solidFill>
                <a:latin typeface="微软雅黑" pitchFamily="34" charset="0"/>
                <a:ea typeface="微软雅黑" pitchFamily="34" charset="-122"/>
                <a:cs typeface="微软雅黑" pitchFamily="34" charset="-120"/>
              </a:rPr>
              <a:t>”，体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现了党的自我革命精神</a:t>
            </a:r>
            <a:r>
              <a:rPr lang="en-US" altLang="zh-CN" sz="2000" b="0" i="0" dirty="0">
                <a:solidFill>
                  <a:srgbClr val="000000"/>
                </a:solidFill>
                <a:latin typeface="微软雅黑" pitchFamily="34" charset="0"/>
                <a:ea typeface="微软雅黑" pitchFamily="34" charset="-122"/>
                <a:cs typeface="微软雅黑" pitchFamily="34" charset="-120"/>
              </a:rPr>
              <a:t>，体现了时刻保持解决大党独有难题的清醒和坚定，③入选</a:t>
            </a:r>
            <a:r>
              <a:rPr lang="en-US" altLang="zh-CN" sz="2000" b="0" i="0">
                <a:solidFill>
                  <a:srgbClr val="000000"/>
                </a:solidFill>
                <a:latin typeface="微软雅黑" pitchFamily="34" charset="0"/>
                <a:ea typeface="微软雅黑" pitchFamily="34" charset="-122"/>
                <a:cs typeface="微软雅黑" pitchFamily="34" charset="-120"/>
              </a:rPr>
              <a:t>；虽然巡视工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作有助于推进反腐斗争</a:t>
            </a:r>
            <a:r>
              <a:rPr lang="en-US" altLang="zh-CN" sz="2000" b="0" i="0" dirty="0">
                <a:solidFill>
                  <a:srgbClr val="000000"/>
                </a:solidFill>
                <a:latin typeface="微软雅黑" pitchFamily="34" charset="0"/>
                <a:ea typeface="微软雅黑" pitchFamily="34" charset="-122"/>
                <a:cs typeface="微软雅黑" pitchFamily="34" charset="-120"/>
              </a:rPr>
              <a:t>，但材料中并未明确提及“建立健全党的全面领导制度”，②排除</a:t>
            </a:r>
            <a:r>
              <a:rPr lang="en-US" altLang="zh-CN" sz="2000" b="0" i="0">
                <a:solidFill>
                  <a:srgbClr val="000000"/>
                </a:solidFill>
                <a:latin typeface="微软雅黑" pitchFamily="34" charset="0"/>
                <a:ea typeface="微软雅黑" pitchFamily="34" charset="-122"/>
                <a:cs typeface="微软雅黑" pitchFamily="34" charset="-120"/>
              </a:rPr>
              <a:t>；全面</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从严治党以党的政治建设为统领</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5_BD.52_1#031c6baa5?pid=3872b5d8f&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[河南漯河部分学校2025联考]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新中国成立后，“四个现代化”的战略擘画</a:t>
            </a:r>
            <a:r>
              <a:rPr lang="en-US" altLang="zh-CN" sz="2000" b="0" i="0">
                <a:solidFill>
                  <a:srgbClr val="000000"/>
                </a:solidFill>
                <a:latin typeface="微软雅黑" pitchFamily="34" charset="0"/>
                <a:ea typeface="微软雅黑" pitchFamily="34" charset="-122"/>
                <a:cs typeface="微软雅黑" pitchFamily="34" charset="-120"/>
              </a:rPr>
              <a:t>，点燃中国人民激情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燃烧的奋斗岁月</a:t>
            </a:r>
            <a:r>
              <a:rPr lang="en-US" altLang="zh-CN" sz="2000" b="0" i="0" dirty="0">
                <a:solidFill>
                  <a:srgbClr val="000000"/>
                </a:solidFill>
                <a:latin typeface="微软雅黑" pitchFamily="34" charset="0"/>
                <a:ea typeface="微软雅黑" pitchFamily="34" charset="-122"/>
                <a:cs typeface="微软雅黑" pitchFamily="34" charset="-120"/>
              </a:rPr>
              <a:t>；改革春潮涌动之时，“三步走”的路线图，</a:t>
            </a:r>
            <a:r>
              <a:rPr lang="en-US" altLang="zh-CN" sz="2000" b="0" i="0">
                <a:solidFill>
                  <a:srgbClr val="000000"/>
                </a:solidFill>
                <a:latin typeface="微软雅黑" pitchFamily="34" charset="0"/>
                <a:ea typeface="微软雅黑" pitchFamily="34" charset="-122"/>
                <a:cs typeface="微软雅黑" pitchFamily="34" charset="-120"/>
              </a:rPr>
              <a:t>激发亿万群众追赶时代的澎湃动力；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进入新时代</a:t>
            </a:r>
            <a:r>
              <a:rPr lang="en-US" altLang="zh-CN" sz="2000" b="0" i="0" dirty="0">
                <a:solidFill>
                  <a:srgbClr val="000000"/>
                </a:solidFill>
                <a:latin typeface="微软雅黑" pitchFamily="34" charset="0"/>
                <a:ea typeface="微软雅黑" pitchFamily="34" charset="-122"/>
                <a:cs typeface="微软雅黑" pitchFamily="34" charset="-120"/>
              </a:rPr>
              <a:t>，以中国式现代化全面推进强国建设，指引亿万人民勇毅前行。每逢危难关头</a:t>
            </a:r>
            <a:r>
              <a:rPr lang="en-US" altLang="zh-CN" sz="2000" b="0" i="0">
                <a:solidFill>
                  <a:srgbClr val="000000"/>
                </a:solidFill>
                <a:latin typeface="微软雅黑" pitchFamily="34" charset="0"/>
                <a:ea typeface="微软雅黑" pitchFamily="34" charset="-122"/>
                <a:cs typeface="微软雅黑" pitchFamily="34" charset="-120"/>
              </a:rPr>
              <a:t>，党旗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所指就是号令所向</a:t>
            </a:r>
            <a:r>
              <a:rPr lang="en-US" altLang="zh-CN" sz="2000" b="0" i="0" dirty="0">
                <a:solidFill>
                  <a:srgbClr val="000000"/>
                </a:solidFill>
                <a:latin typeface="微软雅黑" pitchFamily="34" charset="0"/>
                <a:ea typeface="微软雅黑" pitchFamily="34" charset="-122"/>
                <a:cs typeface="微软雅黑" pitchFamily="34" charset="-120"/>
              </a:rPr>
              <a:t>，各级党组织充分发挥战斗堡垒作用，广大党员干部义无反顾冲锋在前</a:t>
            </a:r>
            <a:r>
              <a:rPr lang="en-US" altLang="zh-CN" sz="2000" b="0" i="0">
                <a:solidFill>
                  <a:srgbClr val="000000"/>
                </a:solidFill>
                <a:latin typeface="微软雅黑" pitchFamily="34" charset="0"/>
                <a:ea typeface="微软雅黑" pitchFamily="34" charset="-122"/>
                <a:cs typeface="微软雅黑" pitchFamily="34" charset="-120"/>
              </a:rPr>
              <a:t>，创造</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了一个个中国奇迹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这表明中国共产党(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3_1#031c6baa5.bracket?pid=3872b5d8f&amp;color=0,0,0&amp;vpa=17&amp;vtp=1"/>
          <p:cNvSpPr/>
          <p:nvPr/>
        </p:nvSpPr>
        <p:spPr>
          <a:xfrm>
            <a:off x="5227701" y="27817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52_2#031c6baa5?pid=3872b5d8f&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①坚持依法执政</a:t>
            </a:r>
            <a:r>
              <a:rPr lang="en-US" altLang="zh-CN" sz="2000" b="0" i="0">
                <a:solidFill>
                  <a:srgbClr val="000000"/>
                </a:solidFill>
                <a:latin typeface="微软雅黑" pitchFamily="34" charset="0"/>
                <a:ea typeface="微软雅黑" pitchFamily="34" charset="-122"/>
                <a:cs typeface="微软雅黑" pitchFamily="34" charset="-120"/>
              </a:rPr>
              <a:t>，发挥党员先锋模范作用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坚持从严治党，确保党永葆强大战斗力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坚持民主执政</a:t>
            </a:r>
            <a:r>
              <a:rPr lang="en-US" altLang="zh-CN" sz="2000" b="0" i="0">
                <a:solidFill>
                  <a:srgbClr val="000000"/>
                </a:solidFill>
                <a:latin typeface="微软雅黑" pitchFamily="34" charset="0"/>
                <a:ea typeface="微软雅黑" pitchFamily="34" charset="-122"/>
                <a:cs typeface="微软雅黑" pitchFamily="34" charset="-120"/>
              </a:rPr>
              <a:t>，依靠人民创造历史伟业</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坚持科学执政，与时俱进加强顶层设计</a:t>
            </a:r>
            <a:endParaRPr lang="en-US" altLang="zh-CN" sz="2000" dirty="0"/>
          </a:p>
        </p:txBody>
      </p:sp>
      <p:sp>
        <p:nvSpPr>
          <p:cNvPr id="5" name="QC_5_BD.52_3#031c6baa5.choices?pid=3872b5d8f&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5_AS.54_1#031c6baa5?vop=1&amp;pid=3872b5d8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本题考查党的执政方式。材料中提到“点燃中国人民激情燃烧的奋斗岁月</a:t>
            </a:r>
            <a:r>
              <a:rPr lang="en-US" altLang="zh-CN" sz="2000" b="0" i="0">
                <a:solidFill>
                  <a:srgbClr val="000000"/>
                </a:solidFill>
                <a:latin typeface="微软雅黑" pitchFamily="34" charset="0"/>
                <a:ea typeface="微软雅黑" pitchFamily="34" charset="-122"/>
                <a:cs typeface="微软雅黑" pitchFamily="34" charset="-120"/>
              </a:rPr>
              <a:t>”“激发亿万群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众追赶时代的澎湃动力</a:t>
            </a:r>
            <a:r>
              <a:rPr lang="en-US" altLang="zh-CN" sz="2000" b="0" i="0" dirty="0">
                <a:solidFill>
                  <a:srgbClr val="000000"/>
                </a:solidFill>
                <a:latin typeface="微软雅黑" pitchFamily="34" charset="0"/>
                <a:ea typeface="微软雅黑" pitchFamily="34" charset="-122"/>
                <a:cs typeface="微软雅黑" pitchFamily="34" charset="-120"/>
              </a:rPr>
              <a:t>”“指引亿万人民勇毅前行”，这些都体现了党坚持民主执政</a:t>
            </a:r>
            <a:r>
              <a:rPr lang="en-US" altLang="zh-CN" sz="2000" b="0" i="0">
                <a:solidFill>
                  <a:srgbClr val="000000"/>
                </a:solidFill>
                <a:latin typeface="微软雅黑" pitchFamily="34" charset="0"/>
                <a:ea typeface="微软雅黑" pitchFamily="34" charset="-122"/>
                <a:cs typeface="微软雅黑" pitchFamily="34" charset="-120"/>
              </a:rPr>
              <a:t>，依靠人民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创造历史伟业</a:t>
            </a:r>
            <a:r>
              <a:rPr lang="en-US" altLang="zh-CN" sz="2000" b="0" i="0" dirty="0">
                <a:solidFill>
                  <a:srgbClr val="000000"/>
                </a:solidFill>
                <a:latin typeface="微软雅黑" pitchFamily="34" charset="0"/>
                <a:ea typeface="微软雅黑" pitchFamily="34" charset="-122"/>
                <a:cs typeface="微软雅黑" pitchFamily="34" charset="-120"/>
              </a:rPr>
              <a:t>，③入选；材料中提到“四个现代化”的战略擘画、“三步走”的路线图</a:t>
            </a:r>
            <a:r>
              <a:rPr lang="en-US" altLang="zh-CN" sz="2000" b="0" i="0">
                <a:solidFill>
                  <a:srgbClr val="000000"/>
                </a:solidFill>
                <a:latin typeface="微软雅黑" pitchFamily="34" charset="0"/>
                <a:ea typeface="微软雅黑" pitchFamily="34" charset="-122"/>
                <a:cs typeface="微软雅黑" pitchFamily="34" charset="-120"/>
              </a:rPr>
              <a:t>、以中国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式现代化全面推进强国建设等</a:t>
            </a:r>
            <a:r>
              <a:rPr lang="en-US" altLang="zh-CN" sz="2000" b="0" i="0" dirty="0">
                <a:solidFill>
                  <a:srgbClr val="000000"/>
                </a:solidFill>
                <a:latin typeface="微软雅黑" pitchFamily="34" charset="0"/>
                <a:ea typeface="微软雅黑" pitchFamily="34" charset="-122"/>
                <a:cs typeface="微软雅黑" pitchFamily="34" charset="-120"/>
              </a:rPr>
              <a:t>，这些都体现了党坚持科学执政，与时俱进加强顶层设计，④</a:t>
            </a:r>
            <a:r>
              <a:rPr lang="en-US" altLang="zh-CN" sz="2000" b="0" i="0">
                <a:solidFill>
                  <a:srgbClr val="000000"/>
                </a:solidFill>
                <a:latin typeface="微软雅黑" pitchFamily="34" charset="0"/>
                <a:ea typeface="微软雅黑" pitchFamily="34" charset="-122"/>
                <a:cs typeface="微软雅黑" pitchFamily="34" charset="-120"/>
              </a:rPr>
              <a:t>入选；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材料主要体现的是民主执政和科学执政</a:t>
            </a:r>
            <a:r>
              <a:rPr lang="en-US" altLang="zh-CN" sz="2000" b="0" i="0" dirty="0">
                <a:solidFill>
                  <a:srgbClr val="000000"/>
                </a:solidFill>
                <a:latin typeface="微软雅黑" pitchFamily="34" charset="0"/>
                <a:ea typeface="微软雅黑" pitchFamily="34" charset="-122"/>
                <a:cs typeface="微软雅黑" pitchFamily="34" charset="-120"/>
              </a:rPr>
              <a:t>，并未体现依法执政的内容，①排除；“</a:t>
            </a:r>
            <a:r>
              <a:rPr lang="en-US" altLang="zh-CN" sz="2000" b="0" i="0">
                <a:solidFill>
                  <a:srgbClr val="000000"/>
                </a:solidFill>
                <a:latin typeface="微软雅黑" pitchFamily="34" charset="0"/>
                <a:ea typeface="微软雅黑" pitchFamily="34" charset="-122"/>
                <a:cs typeface="微软雅黑" pitchFamily="34" charset="-120"/>
              </a:rPr>
              <a:t>坚持从严治党，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确保党永葆强大战斗力</a:t>
            </a:r>
            <a:r>
              <a:rPr lang="en-US" altLang="zh-CN" sz="2000" b="0" i="0" dirty="0">
                <a:solidFill>
                  <a:srgbClr val="000000"/>
                </a:solidFill>
                <a:latin typeface="微软雅黑" pitchFamily="34" charset="0"/>
                <a:ea typeface="微软雅黑" pitchFamily="34" charset="-122"/>
                <a:cs typeface="微软雅黑" pitchFamily="34" charset="-120"/>
              </a:rPr>
              <a:t>”本身说法正确，但材料中并没有直接体现从严治党的具体内容，②排除。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6_AS.3_1#dded17840?vop=1&amp;pid=75b43df8f&amp;color=0,0,0&amp;vtp=1&amp;bt=1&amp;bbb=1&amp;hb=1"/>
          <p:cNvSpPr/>
          <p:nvPr/>
        </p:nvSpPr>
        <p:spPr>
          <a:xfrm>
            <a:off x="722376" y="1033272"/>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本题考查坚持党的领导。学位申请坚持中国共产党的领导</a:t>
            </a:r>
            <a:r>
              <a:rPr lang="en-US" altLang="zh-CN" sz="2000" b="0" i="0">
                <a:solidFill>
                  <a:srgbClr val="000000"/>
                </a:solidFill>
                <a:latin typeface="微软雅黑" pitchFamily="34" charset="0"/>
                <a:ea typeface="微软雅黑" pitchFamily="34" charset="-122"/>
                <a:cs typeface="微软雅黑" pitchFamily="34" charset="-120"/>
              </a:rPr>
              <a:t>，是因为党是社会主义事业的领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导核心和最高政治领导力量</a:t>
            </a:r>
            <a:r>
              <a:rPr lang="en-US" altLang="zh-CN" sz="2000" b="0" i="0" dirty="0">
                <a:solidFill>
                  <a:srgbClr val="000000"/>
                </a:solidFill>
                <a:latin typeface="微软雅黑" pitchFamily="34" charset="0"/>
                <a:ea typeface="微软雅黑" pitchFamily="34" charset="-122"/>
                <a:cs typeface="微软雅黑" pitchFamily="34" charset="-120"/>
              </a:rPr>
              <a:t>，党的领导是党和国家的根本所在、命脉所在，②③入选</a:t>
            </a:r>
            <a:r>
              <a:rPr lang="en-US" altLang="zh-CN" sz="2000" b="0" i="0">
                <a:solidFill>
                  <a:srgbClr val="000000"/>
                </a:solidFill>
                <a:latin typeface="微软雅黑" pitchFamily="34" charset="0"/>
                <a:ea typeface="微软雅黑" pitchFamily="34" charset="-122"/>
                <a:cs typeface="微软雅黑" pitchFamily="34" charset="-120"/>
              </a:rPr>
              <a:t>；党的领导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必须全面</a:t>
            </a:r>
            <a:r>
              <a:rPr lang="en-US" altLang="zh-CN" sz="2000" b="0" i="0" dirty="0">
                <a:solidFill>
                  <a:srgbClr val="000000"/>
                </a:solidFill>
                <a:latin typeface="微软雅黑" pitchFamily="34" charset="0"/>
                <a:ea typeface="微软雅黑" pitchFamily="34" charset="-122"/>
                <a:cs typeface="微软雅黑" pitchFamily="34" charset="-120"/>
              </a:rPr>
              <a:t>、系统、整体加以落实，这是对党的领导实施方式的要求</a:t>
            </a:r>
            <a:r>
              <a:rPr lang="en-US" altLang="zh-CN" sz="2000" b="0" i="0">
                <a:solidFill>
                  <a:srgbClr val="000000"/>
                </a:solidFill>
                <a:latin typeface="微软雅黑" pitchFamily="34" charset="0"/>
                <a:ea typeface="微软雅黑" pitchFamily="34" charset="-122"/>
                <a:cs typeface="微软雅黑" pitchFamily="34" charset="-120"/>
              </a:rPr>
              <a:t>，而不是学位申请坚持党的领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导的原因</a:t>
            </a:r>
            <a:r>
              <a:rPr lang="en-US" altLang="zh-CN" sz="2000" b="0" i="0" dirty="0">
                <a:solidFill>
                  <a:srgbClr val="000000"/>
                </a:solidFill>
                <a:latin typeface="微软雅黑" pitchFamily="34" charset="0"/>
                <a:ea typeface="微软雅黑" pitchFamily="34" charset="-122"/>
                <a:cs typeface="微软雅黑" pitchFamily="34" charset="-120"/>
              </a:rPr>
              <a:t>，①排除；“实现了民族的伟大复兴”表述不符合事实，复兴仍在推进中，④排除。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5_BD.55_1#402ba6de8?pid=3872b5d8f&amp;color=0,0,0&amp;vtp=1&amp;bt=1&amp;bbb=1"/>
          <p:cNvSpPr/>
          <p:nvPr/>
        </p:nvSpPr>
        <p:spPr>
          <a:xfrm>
            <a:off x="722376" y="972000"/>
            <a:ext cx="10753344" cy="351409"/>
          </a:xfrm>
          <a:prstGeom prst="rect">
            <a:avLst/>
          </a:prstGeom>
          <a:noFill/>
          <a:ln/>
        </p:spPr>
        <p:txBody>
          <a:bodyPr wrap="none" lIns="0" tIns="0" rIns="0" bIns="0" rtlCol="0" anchor="t"/>
          <a:lstStyle/>
          <a:p>
            <a:pPr algn="l" latinLnBrk="1">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4.某地党委出台相关举措加强新业态、新就业群体党建工作，取得显著成效。</a:t>
            </a:r>
            <a:endParaRPr lang="en-US" altLang="zh-CN" sz="2000" dirty="0"/>
          </a:p>
        </p:txBody>
      </p:sp>
      <p:graphicFrame>
        <p:nvGraphicFramePr>
          <p:cNvPr id="49" name="QC_5_BD.55_2#402ba6de8?colgroup=41&amp;pid=3872b5d8f&amp;color=0,0,0&amp;vtp=1&amp;bbb=1&amp;hb=1"/>
          <p:cNvGraphicFramePr>
            <a:graphicFrameLocks noGrp="1"/>
          </p:cNvGraphicFramePr>
          <p:nvPr>
            <p:extLst>
              <p:ext uri="{D42A27DB-BD31-4B8C-83A1-F6EECF244321}">
                <p14:modId xmlns:p14="http://schemas.microsoft.com/office/powerpoint/2010/main" val="4281278634"/>
              </p:ext>
            </p:extLst>
          </p:nvPr>
        </p:nvGraphicFramePr>
        <p:xfrm>
          <a:off x="722376" y="1458156"/>
          <a:ext cx="10735056" cy="2370265"/>
        </p:xfrm>
        <a:graphic>
          <a:graphicData uri="http://schemas.openxmlformats.org/drawingml/2006/table">
            <a:tbl>
              <a:tblPr/>
              <a:tblGrid>
                <a:gridCol w="10735056">
                  <a:extLst>
                    <a:ext uri="{9D8B030D-6E8A-4147-A177-3AD203B41FA5}">
                      <a16:colId xmlns:a16="http://schemas.microsoft.com/office/drawing/2014/main" val="20000"/>
                    </a:ext>
                  </a:extLst>
                </a:gridCol>
              </a:tblGrid>
              <a:tr h="2370265">
                <a:tc>
                  <a:txBody>
                    <a:bodyPr/>
                    <a:lstStyle/>
                    <a:p>
                      <a:pPr marL="0" indent="0" algn="l"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出台《快递物流业党建工作20条措施》等制度性文件</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明确工作职责和推进举措</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分类探索把新就业群体党员组织起来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积极搭建载体平台</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引导党员参与行业治理和基层治</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理</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发挥新就业群体的优势</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探索出“城市随手拍”等有效做法</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推动新就业群体从服务对象变为</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治理力量</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lvl="0" indent="0" algn="l" latinLnBrk="1" hangingPunct="0">
                        <a:lnSpc>
                          <a:spcPts val="3000"/>
                        </a:lnSpc>
                      </a:pPr>
                      <a:r>
                        <a:rPr lang="en-US" altLang="zh-CN" sz="2000" b="0" i="0">
                          <a:solidFill>
                            <a:srgbClr val="000000"/>
                          </a:solidFill>
                          <a:latin typeface="SimSun" panose="02010600030101010101" pitchFamily="2" charset="-122"/>
                          <a:ea typeface="微软雅黑" pitchFamily="34" charset="-122"/>
                          <a:cs typeface="微软雅黑" pitchFamily="34" charset="-120"/>
                        </a:rPr>
                        <a:t>……</a:t>
                      </a:r>
                      <a:endParaRPr lang="en-US" altLang="zh-CN" sz="120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5_BD.55_3#402ba6de8?pid=3872b5d8f&amp;color=0,0,0&amp;vtp=1&amp;bbb=1"/>
          <p:cNvSpPr/>
          <p:nvPr/>
        </p:nvSpPr>
        <p:spPr>
          <a:xfrm>
            <a:off x="722376" y="3960056"/>
            <a:ext cx="10753344" cy="347853"/>
          </a:xfrm>
          <a:prstGeom prst="rect">
            <a:avLst/>
          </a:prstGeom>
          <a:noFill/>
          <a:ln/>
        </p:spPr>
        <p:txBody>
          <a:bodyPr wrap="none" lIns="0" tIns="0" rIns="0" bIns="0" rtlCol="0" anchor="t"/>
          <a:lstStyle/>
          <a:p>
            <a:pPr algn="l" latinLnBrk="1">
              <a:lnSpc>
                <a:spcPts val="3000"/>
              </a:lnSpc>
            </a:pPr>
            <a:r>
              <a:rPr lang="en-US" altLang="zh-CN" sz="2000" b="0" i="0">
                <a:solidFill>
                  <a:srgbClr val="000000"/>
                </a:solidFill>
                <a:latin typeface="微软雅黑" pitchFamily="34" charset="0"/>
                <a:ea typeface="微软雅黑" pitchFamily="34" charset="-122"/>
                <a:cs typeface="微软雅黑" pitchFamily="34" charset="-120"/>
              </a:rPr>
              <a:t>该地取得显著成效得益于党委(</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56_1#402ba6de8.bracket?pid=3872b5d8f&amp;color=0,0,0&amp;vpa=18&amp;vtp=1"/>
          <p:cNvSpPr/>
          <p:nvPr/>
        </p:nvSpPr>
        <p:spPr>
          <a:xfrm>
            <a:off x="4224401" y="3955484"/>
            <a:ext cx="355600" cy="351409"/>
          </a:xfrm>
          <a:prstGeom prst="rect">
            <a:avLst/>
          </a:prstGeom>
          <a:noFill/>
          <a:ln/>
        </p:spPr>
        <p:txBody>
          <a:bodyPr wrap="none" lIns="0" tIns="0" rIns="0" bIns="0" rtlCol="0" anchor="t"/>
          <a:lstStyle/>
          <a:p>
            <a:pPr algn="ctr" latinLnBrk="1">
              <a:lnSpc>
                <a:spcPts val="30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5_BD.55_4#402ba6de8?pid=3872b5d8f&amp;color=0,0,0&amp;vtp=1&amp;bbb=1"/>
          <p:cNvSpPr/>
          <p:nvPr/>
        </p:nvSpPr>
        <p:spPr>
          <a:xfrm>
            <a:off x="722376" y="4345755"/>
            <a:ext cx="10753344" cy="1532509"/>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①坚持依法行政，始终成为时代先锋和民族脊梁</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坚持民主执政，尊重新就业群体的历史主体地位</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坚持科学执政，科学主动地参与企业日常经营管理</a:t>
            </a:r>
            <a:endParaRPr lang="en-US" altLang="zh-CN" sz="2000" dirty="0"/>
          </a:p>
          <a:p>
            <a:pPr latinLnBrk="1">
              <a:lnSpc>
                <a:spcPts val="30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坚持依法执政，推动新就业群体服务制度化、规范化</a:t>
            </a:r>
            <a:endParaRPr lang="en-US" altLang="zh-CN" sz="2000" dirty="0"/>
          </a:p>
        </p:txBody>
      </p:sp>
      <p:sp>
        <p:nvSpPr>
          <p:cNvPr id="7" name="QC_5_BD.55_5#402ba6de8.choices?pid=3872b5d8f&amp;color=0,0,0&amp;vtp=1&amp;bbb=1"/>
          <p:cNvSpPr/>
          <p:nvPr/>
        </p:nvSpPr>
        <p:spPr>
          <a:xfrm>
            <a:off x="722376" y="5919793"/>
            <a:ext cx="10753344" cy="347853"/>
          </a:xfrm>
          <a:prstGeom prst="rect">
            <a:avLst/>
          </a:prstGeom>
          <a:noFill/>
          <a:ln/>
        </p:spPr>
        <p:txBody>
          <a:bodyPr wrap="none" lIns="0" tIns="0" rIns="0" bIns="0" rtlCol="0" anchor="t"/>
          <a:lstStyle/>
          <a:p>
            <a:pPr latinLnBrk="1">
              <a:lnSpc>
                <a:spcPts val="30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5_AS.57_1#402ba6de8?vop=1&amp;pid=3872b5d8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本题考查党的执政方式。该地党委出台相关举措加强新业态、新就业群体党建工作</a:t>
            </a:r>
            <a:r>
              <a:rPr lang="en-US" altLang="zh-CN" sz="2000" b="0" i="0">
                <a:solidFill>
                  <a:srgbClr val="000000"/>
                </a:solidFill>
                <a:latin typeface="微软雅黑" pitchFamily="34" charset="0"/>
                <a:ea typeface="微软雅黑" pitchFamily="34" charset="-122"/>
                <a:cs typeface="微软雅黑" pitchFamily="34" charset="-120"/>
              </a:rPr>
              <a:t>，分类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探索把新就业群体党员组织起来</a:t>
            </a:r>
            <a:r>
              <a:rPr lang="en-US" altLang="zh-CN" sz="2000" b="0" i="0" dirty="0">
                <a:solidFill>
                  <a:srgbClr val="000000"/>
                </a:solidFill>
                <a:latin typeface="微软雅黑" pitchFamily="34" charset="0"/>
                <a:ea typeface="微软雅黑" pitchFamily="34" charset="-122"/>
                <a:cs typeface="微软雅黑" pitchFamily="34" charset="-120"/>
              </a:rPr>
              <a:t>，积极搭建载体平台，引导党员参与行业治理和基层治理</a:t>
            </a:r>
            <a:r>
              <a:rPr lang="en-US" altLang="zh-CN" sz="2000" b="0" i="0">
                <a:solidFill>
                  <a:srgbClr val="000000"/>
                </a:solidFill>
                <a:latin typeface="微软雅黑" pitchFamily="34" charset="0"/>
                <a:ea typeface="微软雅黑" pitchFamily="34" charset="-122"/>
                <a:cs typeface="微软雅黑" pitchFamily="34" charset="-120"/>
              </a:rPr>
              <a:t>，这是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坚持民主执政</a:t>
            </a:r>
            <a:r>
              <a:rPr lang="en-US" altLang="zh-CN" sz="2000" b="0" i="0" dirty="0">
                <a:solidFill>
                  <a:srgbClr val="000000"/>
                </a:solidFill>
                <a:latin typeface="微软雅黑" pitchFamily="34" charset="0"/>
                <a:ea typeface="微软雅黑" pitchFamily="34" charset="-122"/>
                <a:cs typeface="微软雅黑" pitchFamily="34" charset="-120"/>
              </a:rPr>
              <a:t>，尊重新就业群体的历史主体地位的体现，②入选；该地党委出台</a:t>
            </a:r>
            <a:r>
              <a:rPr lang="en-US" altLang="zh-CN" sz="2000" b="0" i="0">
                <a:solidFill>
                  <a:srgbClr val="000000"/>
                </a:solidFill>
                <a:latin typeface="微软雅黑" pitchFamily="34" charset="0"/>
                <a:ea typeface="微软雅黑" pitchFamily="34" charset="-122"/>
                <a:cs typeface="微软雅黑" pitchFamily="34" charset="-120"/>
              </a:rPr>
              <a:t>《快递物流业党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建工作</a:t>
            </a:r>
            <a:r>
              <a:rPr lang="en-US" altLang="zh-CN" sz="2000" b="0" i="0" dirty="0">
                <a:solidFill>
                  <a:srgbClr val="000000"/>
                </a:solidFill>
                <a:latin typeface="微软雅黑" pitchFamily="34" charset="0"/>
                <a:ea typeface="微软雅黑" pitchFamily="34" charset="-122"/>
                <a:cs typeface="微软雅黑" pitchFamily="34" charset="-120"/>
              </a:rPr>
              <a:t>20条措施》等制度性文件，明确工作职责和推进举措，这是坚持依法执政</a:t>
            </a:r>
            <a:r>
              <a:rPr lang="en-US" altLang="zh-CN" sz="2000" b="0" i="0">
                <a:solidFill>
                  <a:srgbClr val="000000"/>
                </a:solidFill>
                <a:latin typeface="微软雅黑" pitchFamily="34" charset="0"/>
                <a:ea typeface="微软雅黑" pitchFamily="34" charset="-122"/>
                <a:cs typeface="微软雅黑" pitchFamily="34" charset="-120"/>
              </a:rPr>
              <a:t>，推动新就业群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体服务制度化</a:t>
            </a:r>
            <a:r>
              <a:rPr lang="en-US" altLang="zh-CN" sz="2000" b="0" i="0" dirty="0">
                <a:solidFill>
                  <a:srgbClr val="000000"/>
                </a:solidFill>
                <a:latin typeface="微软雅黑" pitchFamily="34" charset="0"/>
                <a:ea typeface="微软雅黑" pitchFamily="34" charset="-122"/>
                <a:cs typeface="微软雅黑" pitchFamily="34" charset="-120"/>
              </a:rPr>
              <a:t>、规范化的体现，④入选；“依法行政”的主体是政府，</a:t>
            </a:r>
            <a:r>
              <a:rPr lang="en-US" altLang="zh-CN" sz="2000" b="0" i="0">
                <a:solidFill>
                  <a:srgbClr val="000000"/>
                </a:solidFill>
                <a:latin typeface="微软雅黑" pitchFamily="34" charset="0"/>
                <a:ea typeface="微软雅黑" pitchFamily="34" charset="-122"/>
                <a:cs typeface="微软雅黑" pitchFamily="34" charset="-120"/>
              </a:rPr>
              <a:t>而题干中的主体是党委，</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排除；党委不参与企业日常经营管理，③排除。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5_BD.58_1#0ca075751?pid=3872b5d8f&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[安徽A10联盟2025高一联考·改编]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科学执政、民主执政、依法执政不可分割</a:t>
            </a:r>
            <a:r>
              <a:rPr lang="en-US" altLang="zh-CN" sz="2000" b="0" i="0">
                <a:solidFill>
                  <a:srgbClr val="000000"/>
                </a:solidFill>
                <a:latin typeface="微软雅黑" pitchFamily="34" charset="0"/>
                <a:ea typeface="微软雅黑" pitchFamily="34" charset="-122"/>
                <a:cs typeface="微软雅黑" pitchFamily="34" charset="-120"/>
              </a:rPr>
              <a:t>，这也是坚持党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的领导</a:t>
            </a:r>
            <a:r>
              <a:rPr lang="en-US" altLang="zh-CN" sz="2000" b="0" i="0" dirty="0">
                <a:solidFill>
                  <a:srgbClr val="000000"/>
                </a:solidFill>
                <a:latin typeface="微软雅黑" pitchFamily="34" charset="0"/>
                <a:ea typeface="微软雅黑" pitchFamily="34" charset="-122"/>
                <a:cs typeface="微软雅黑" pitchFamily="34" charset="-120"/>
              </a:rPr>
              <a:t>、人民当家作主、依法治国有机统一这一中国特色社会主义政治发展道路的必然逻辑</a:t>
            </a:r>
            <a:r>
              <a:rPr lang="en-US" altLang="zh-CN" sz="2000" b="0" i="0">
                <a:solidFill>
                  <a:srgbClr val="000000"/>
                </a:solidFill>
                <a:latin typeface="微软雅黑" pitchFamily="34" charset="0"/>
                <a:ea typeface="微软雅黑" pitchFamily="34" charset="-122"/>
                <a:cs typeface="微软雅黑" pitchFamily="34" charset="-120"/>
              </a:rPr>
              <a:t>。下</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列体现中国共产党执政基本方式的是(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9_1#0ca075751.bracket?pid=3872b5d8f&amp;color=0,0,0&amp;vpa=19&amp;vtp=1"/>
          <p:cNvSpPr/>
          <p:nvPr/>
        </p:nvSpPr>
        <p:spPr>
          <a:xfrm>
            <a:off x="4986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58_2#0ca075751?pid=3872b5d8f&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①党中央高度重视、科学部署，把湿地保护纳入国家战略规划</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中共中央禁止领导干部干预司法活动，以保证司法机关能够依法独立行使职权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在制定新高考改革方案时，党听取教师、学生等社会各方意见建议</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党提出制定家庭教育促进法的建议，并提交全国人大审议通过</a:t>
            </a:r>
            <a:endParaRPr lang="en-US" altLang="zh-CN" sz="2000" dirty="0"/>
          </a:p>
        </p:txBody>
      </p:sp>
      <p:sp>
        <p:nvSpPr>
          <p:cNvPr id="5" name="QC_5_BD.58_3#0ca075751.choices?pid=3872b5d8f&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5_AS.60_1#0ca075751?vop=1&amp;pid=3872b5d8f&amp;color=0,0,0&amp;vtp=1&amp;bt=1&amp;bbb=1&amp;hb=1"/>
          <p:cNvSpPr/>
          <p:nvPr/>
        </p:nvSpPr>
        <p:spPr>
          <a:xfrm>
            <a:off x="722376" y="972000"/>
            <a:ext cx="10753344" cy="5418709"/>
          </a:xfrm>
          <a:prstGeom prst="rect">
            <a:avLst/>
          </a:prstGeom>
          <a:noFill/>
          <a:ln/>
        </p:spPr>
        <p:txBody>
          <a:bodyPr wrap="none" lIns="0" tIns="0" rIns="0" bIns="0" rtlCol="0" anchor="t"/>
          <a:lstStyle/>
          <a:p>
            <a:pPr algn="l" latinLnBrk="1">
              <a:lnSpc>
                <a:spcPts val="36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本题考查依法执政。依法执政是中国共产党执政的基本方式</a:t>
            </a:r>
            <a:r>
              <a:rPr lang="en-US" altLang="zh-CN" sz="2000" b="0" i="0">
                <a:solidFill>
                  <a:srgbClr val="000000"/>
                </a:solidFill>
                <a:latin typeface="微软雅黑" pitchFamily="34" charset="0"/>
                <a:ea typeface="微软雅黑" pitchFamily="34" charset="-122"/>
                <a:cs typeface="微软雅黑" pitchFamily="34" charset="-120"/>
              </a:rPr>
              <a:t>，要求党必须在宪法和法律范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围内活动</a:t>
            </a:r>
            <a:r>
              <a:rPr lang="en-US" altLang="zh-CN" sz="2000" b="0" i="0" dirty="0">
                <a:solidFill>
                  <a:srgbClr val="000000"/>
                </a:solidFill>
                <a:latin typeface="微软雅黑" pitchFamily="34" charset="0"/>
                <a:ea typeface="微软雅黑" pitchFamily="34" charset="-122"/>
                <a:cs typeface="微软雅黑" pitchFamily="34" charset="-120"/>
              </a:rPr>
              <a:t>，领导立法、保证执法、支持司法、带头守法。</a:t>
            </a:r>
            <a:r>
              <a:rPr lang="en-US" altLang="zh-CN" sz="2000" b="0" i="0">
                <a:solidFill>
                  <a:srgbClr val="000000"/>
                </a:solidFill>
                <a:latin typeface="微软雅黑" pitchFamily="34" charset="0"/>
                <a:ea typeface="微软雅黑" pitchFamily="34" charset="-122"/>
                <a:cs typeface="微软雅黑" pitchFamily="34" charset="-120"/>
              </a:rPr>
              <a:t>中共中央禁止领导干部干预司法活动，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以保证司法机关能够依法独立行使职权</a:t>
            </a:r>
            <a:r>
              <a:rPr lang="en-US" altLang="zh-CN" sz="2000" b="0" i="0" dirty="0">
                <a:solidFill>
                  <a:srgbClr val="000000"/>
                </a:solidFill>
                <a:latin typeface="微软雅黑" pitchFamily="34" charset="0"/>
                <a:ea typeface="微软雅黑" pitchFamily="34" charset="-122"/>
                <a:cs typeface="微软雅黑" pitchFamily="34" charset="-120"/>
              </a:rPr>
              <a:t>，体现了党依照宪法和法律规范自身的活动，②入选</a:t>
            </a:r>
            <a:r>
              <a:rPr lang="en-US" altLang="zh-CN" sz="2000" b="0" i="0">
                <a:solidFill>
                  <a:srgbClr val="000000"/>
                </a:solidFill>
                <a:latin typeface="微软雅黑" pitchFamily="34" charset="0"/>
                <a:ea typeface="微软雅黑" pitchFamily="34" charset="-122"/>
                <a:cs typeface="微软雅黑" pitchFamily="34" charset="-120"/>
              </a:rPr>
              <a:t>。党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提出制定家庭教育促进法的建议</a:t>
            </a:r>
            <a:r>
              <a:rPr lang="en-US" altLang="zh-CN" sz="2000" b="0" i="0" dirty="0">
                <a:solidFill>
                  <a:srgbClr val="000000"/>
                </a:solidFill>
                <a:latin typeface="微软雅黑" pitchFamily="34" charset="0"/>
                <a:ea typeface="微软雅黑" pitchFamily="34" charset="-122"/>
                <a:cs typeface="微软雅黑" pitchFamily="34" charset="-120"/>
              </a:rPr>
              <a:t>，并提交全国人大审议通过</a:t>
            </a:r>
            <a:r>
              <a:rPr lang="en-US" altLang="zh-CN" sz="2000" b="0" i="0">
                <a:solidFill>
                  <a:srgbClr val="000000"/>
                </a:solidFill>
                <a:latin typeface="微软雅黑" pitchFamily="34" charset="0"/>
                <a:ea typeface="微软雅黑" pitchFamily="34" charset="-122"/>
                <a:cs typeface="微软雅黑" pitchFamily="34" charset="-120"/>
              </a:rPr>
              <a:t>，这一过程完整展现了中国共产党依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法执政的基本方式</a:t>
            </a:r>
            <a:r>
              <a:rPr lang="en-US" altLang="zh-CN" sz="2000" b="0" i="0" dirty="0">
                <a:solidFill>
                  <a:srgbClr val="000000"/>
                </a:solidFill>
                <a:latin typeface="微软雅黑" pitchFamily="34" charset="0"/>
                <a:ea typeface="微软雅黑" pitchFamily="34" charset="-122"/>
                <a:cs typeface="微软雅黑" pitchFamily="34" charset="-120"/>
              </a:rPr>
              <a:t>。党首先提出立法建议，然后通过法定程序提交全国人大审议</a:t>
            </a:r>
            <a:r>
              <a:rPr lang="en-US" altLang="zh-CN" sz="2000" b="0" i="0">
                <a:solidFill>
                  <a:srgbClr val="000000"/>
                </a:solidFill>
                <a:latin typeface="微软雅黑" pitchFamily="34" charset="0"/>
                <a:ea typeface="微软雅黑" pitchFamily="34" charset="-122"/>
                <a:cs typeface="微软雅黑" pitchFamily="34" charset="-120"/>
              </a:rPr>
              <a:t>，最终由全国人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大表决通过成为法律</a:t>
            </a:r>
            <a:r>
              <a:rPr lang="en-US" altLang="zh-CN" sz="2000" b="0" i="0" dirty="0">
                <a:solidFill>
                  <a:srgbClr val="000000"/>
                </a:solidFill>
                <a:latin typeface="微软雅黑" pitchFamily="34" charset="0"/>
                <a:ea typeface="微软雅黑" pitchFamily="34" charset="-122"/>
                <a:cs typeface="微软雅黑" pitchFamily="34" charset="-120"/>
              </a:rPr>
              <a:t>。这一过程既体现了党对立法工作的领导，又严格遵循了法定程序</a:t>
            </a:r>
            <a:r>
              <a:rPr lang="en-US" altLang="zh-CN" sz="2000" b="0" i="0">
                <a:solidFill>
                  <a:srgbClr val="000000"/>
                </a:solidFill>
                <a:latin typeface="微软雅黑" pitchFamily="34" charset="0"/>
                <a:ea typeface="微软雅黑" pitchFamily="34" charset="-122"/>
                <a:cs typeface="微软雅黑" pitchFamily="34" charset="-120"/>
              </a:rPr>
              <a:t>，是依法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执政的典型表现</a:t>
            </a:r>
            <a:r>
              <a:rPr lang="en-US" altLang="zh-CN" sz="2000" b="0" i="0" dirty="0">
                <a:solidFill>
                  <a:srgbClr val="000000"/>
                </a:solidFill>
                <a:latin typeface="微软雅黑" pitchFamily="34" charset="0"/>
                <a:ea typeface="微软雅黑" pitchFamily="34" charset="-122"/>
                <a:cs typeface="微软雅黑" pitchFamily="34" charset="-120"/>
              </a:rPr>
              <a:t>，④入选。设问要求体现中国共产党执政的基本方式，即依法执政</a:t>
            </a:r>
            <a:r>
              <a:rPr lang="en-US" altLang="zh-CN" sz="2000" b="0" i="0">
                <a:solidFill>
                  <a:srgbClr val="000000"/>
                </a:solidFill>
                <a:latin typeface="微软雅黑" pitchFamily="34" charset="0"/>
                <a:ea typeface="微软雅黑" pitchFamily="34" charset="-122"/>
                <a:cs typeface="微软雅黑" pitchFamily="34" charset="-120"/>
              </a:rPr>
              <a:t>，“党中央高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度重视</a:t>
            </a:r>
            <a:r>
              <a:rPr lang="en-US" altLang="zh-CN" sz="2000" b="0" i="0" dirty="0">
                <a:solidFill>
                  <a:srgbClr val="000000"/>
                </a:solidFill>
                <a:latin typeface="微软雅黑" pitchFamily="34" charset="0"/>
                <a:ea typeface="微软雅黑" pitchFamily="34" charset="-122"/>
                <a:cs typeface="微软雅黑" pitchFamily="34" charset="-120"/>
              </a:rPr>
              <a:t>、科学部署，把湿地保护纳入国家战略规划”虽体现了党的执政能力</a:t>
            </a:r>
            <a:r>
              <a:rPr lang="en-US" altLang="zh-CN" sz="2000" b="0" i="0">
                <a:solidFill>
                  <a:srgbClr val="000000"/>
                </a:solidFill>
                <a:latin typeface="微软雅黑" pitchFamily="34" charset="0"/>
                <a:ea typeface="微软雅黑" pitchFamily="34" charset="-122"/>
                <a:cs typeface="微软雅黑" pitchFamily="34" charset="-120"/>
              </a:rPr>
              <a:t>，但不符合题目要求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a:t>
            </a:r>
            <a:r>
              <a:rPr lang="en-US" altLang="zh-CN" sz="2000" b="0" i="0" dirty="0">
                <a:solidFill>
                  <a:srgbClr val="000000"/>
                </a:solidFill>
                <a:latin typeface="微软雅黑" pitchFamily="34" charset="0"/>
                <a:ea typeface="微软雅黑" pitchFamily="34" charset="-122"/>
                <a:cs typeface="微软雅黑" pitchFamily="34" charset="-120"/>
              </a:rPr>
              <a:t>“依法执政”这一核心指向，①排除。民主执政就是坚持为人民执政、靠人民执政</a:t>
            </a:r>
            <a:r>
              <a:rPr lang="en-US" altLang="zh-CN" sz="2000" b="0" i="0">
                <a:solidFill>
                  <a:srgbClr val="000000"/>
                </a:solidFill>
                <a:latin typeface="微软雅黑" pitchFamily="34" charset="0"/>
                <a:ea typeface="微软雅黑" pitchFamily="34" charset="-122"/>
                <a:cs typeface="微软雅黑" pitchFamily="34" charset="-120"/>
              </a:rPr>
              <a:t>，支持和保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证人民当家作主</a:t>
            </a:r>
            <a:r>
              <a:rPr lang="en-US" altLang="zh-CN" sz="2000" b="0" i="0" dirty="0">
                <a:solidFill>
                  <a:srgbClr val="000000"/>
                </a:solidFill>
                <a:latin typeface="微软雅黑" pitchFamily="34" charset="0"/>
                <a:ea typeface="微软雅黑" pitchFamily="34" charset="-122"/>
                <a:cs typeface="微软雅黑" pitchFamily="34" charset="-120"/>
              </a:rPr>
              <a:t>，坚持和完善人民民主专政，坚持和健全民主集中制</a:t>
            </a:r>
            <a:r>
              <a:rPr lang="en-US" altLang="zh-CN" sz="2000" b="0" i="0">
                <a:solidFill>
                  <a:srgbClr val="000000"/>
                </a:solidFill>
                <a:latin typeface="微软雅黑" pitchFamily="34" charset="0"/>
                <a:ea typeface="微软雅黑" pitchFamily="34" charset="-122"/>
                <a:cs typeface="微软雅黑" pitchFamily="34" charset="-120"/>
              </a:rPr>
              <a:t>，以发展党内民主带动人民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民主</a:t>
            </a:r>
            <a:r>
              <a:rPr lang="en-US" altLang="zh-CN" sz="2000" b="0" i="0" dirty="0">
                <a:solidFill>
                  <a:srgbClr val="000000"/>
                </a:solidFill>
                <a:latin typeface="微软雅黑" pitchFamily="34" charset="0"/>
                <a:ea typeface="微软雅黑" pitchFamily="34" charset="-122"/>
                <a:cs typeface="微软雅黑" pitchFamily="34" charset="-120"/>
              </a:rPr>
              <a:t>，壮大最广泛的爱国统一战线。党在制定新高考改革方案时听取各方意见建议</a:t>
            </a:r>
            <a:r>
              <a:rPr lang="en-US" altLang="zh-CN" sz="2000" b="0" i="0">
                <a:solidFill>
                  <a:srgbClr val="000000"/>
                </a:solidFill>
                <a:latin typeface="微软雅黑" pitchFamily="34" charset="0"/>
                <a:ea typeface="微软雅黑" pitchFamily="34" charset="-122"/>
                <a:cs typeface="微软雅黑" pitchFamily="34" charset="-120"/>
              </a:rPr>
              <a:t>，是民主执政</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的表现</a:t>
            </a:r>
            <a:r>
              <a:rPr lang="en-US" altLang="zh-CN" sz="2000" b="0" i="0" dirty="0">
                <a:solidFill>
                  <a:srgbClr val="000000"/>
                </a:solidFill>
                <a:latin typeface="微软雅黑" pitchFamily="34" charset="0"/>
                <a:ea typeface="微软雅黑" pitchFamily="34" charset="-122"/>
                <a:cs typeface="微软雅黑" pitchFamily="34" charset="-120"/>
              </a:rPr>
              <a:t>，并非依法执政，③排除。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fade">
                                      <p:cBhvr>
                                        <p:cTn id="40" dur="500"/>
                                        <p:tgtEl>
                                          <p:spTgt spid="2">
                                            <p:txEl>
                                              <p:pRg st="10" end="1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
                                            <p:txEl>
                                              <p:pRg st="11" end="11"/>
                                            </p:txEl>
                                          </p:spTgt>
                                        </p:tgtEl>
                                        <p:attrNameLst>
                                          <p:attrName>style.visibility</p:attrName>
                                        </p:attrNameLst>
                                      </p:cBhvr>
                                      <p:to>
                                        <p:strVal val="visible"/>
                                      </p:to>
                                    </p:set>
                                    <p:animEffect transition="in" filter="fade">
                                      <p:cBhvr>
                                        <p:cTn id="43"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5_BD.61_1#98da527da?pid=3872b5d8f&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[江苏2025模拟·改编]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党的二十大对党章进行了50处修改，其中一处修改是</a:t>
            </a:r>
            <a:r>
              <a:rPr lang="en-US" altLang="zh-CN" sz="2000" b="0" i="0">
                <a:solidFill>
                  <a:srgbClr val="000000"/>
                </a:solidFill>
                <a:latin typeface="微软雅黑" pitchFamily="34" charset="0"/>
                <a:ea typeface="微软雅黑" pitchFamily="34" charset="-122"/>
                <a:cs typeface="微软雅黑" pitchFamily="34" charset="-120"/>
              </a:rPr>
              <a:t>：全面提高党的</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建设科学化水平</a:t>
            </a:r>
            <a:r>
              <a:rPr lang="en-US" altLang="zh-CN" sz="2000" b="0" i="0" dirty="0">
                <a:solidFill>
                  <a:srgbClr val="000000"/>
                </a:solidFill>
                <a:latin typeface="微软雅黑" pitchFamily="34" charset="0"/>
                <a:ea typeface="微软雅黑" pitchFamily="34" charset="-122"/>
                <a:cs typeface="微软雅黑" pitchFamily="34" charset="-120"/>
              </a:rPr>
              <a:t>，以伟大自我革命引领伟大社会革命。</a:t>
            </a:r>
            <a:r>
              <a:rPr lang="en-US" altLang="zh-CN" sz="2000" b="0" i="0">
                <a:solidFill>
                  <a:srgbClr val="000000"/>
                </a:solidFill>
                <a:latin typeface="微软雅黑" pitchFamily="34" charset="0"/>
                <a:ea typeface="微软雅黑" pitchFamily="34" charset="-122"/>
                <a:cs typeface="微软雅黑" pitchFamily="34" charset="-120"/>
              </a:rPr>
              <a:t>进行自我革命需要做到(</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2_1#98da527da.bracket?pid=3872b5d8f&amp;color=0,0,0&amp;vpa=20&amp;vtp=1"/>
          <p:cNvSpPr/>
          <p:nvPr/>
        </p:nvSpPr>
        <p:spPr>
          <a:xfrm>
            <a:off x="9545701" y="14101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61_2#98da527da?pid=3872b5d8f&amp;color=0,0,0&amp;vtp=1&amp;bbb=1"/>
          <p:cNvSpPr/>
          <p:nvPr/>
        </p:nvSpPr>
        <p:spPr>
          <a:xfrm>
            <a:off x="722376" y="18768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①明确革命方向，把思想建设摆在首位，强化党员干部理想信念教育</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掌握革命法宝，以刀刃向内的勇气，推进全面从严治党向纵深发展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不忘革命初心，牢记党的章程，将严守党的纪律作为根本活动准则</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加大革命力度，以零容忍态度深入推进反腐败斗争，保证党的纯洁性</a:t>
            </a:r>
            <a:endParaRPr lang="en-US" altLang="zh-CN" sz="2000" dirty="0"/>
          </a:p>
        </p:txBody>
      </p:sp>
      <p:sp>
        <p:nvSpPr>
          <p:cNvPr id="5" name="QC_5_BD.61_3#98da527da.choices?pid=3872b5d8f&amp;color=0,0,0&amp;vtp=1&amp;bbb=1"/>
          <p:cNvSpPr/>
          <p:nvPr/>
        </p:nvSpPr>
        <p:spPr>
          <a:xfrm>
            <a:off x="722376" y="37127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5_AS.63_1#98da527da?vop=1&amp;pid=3872b5d8f&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本题考查全面从严治党。进行自我革命需要做到掌握革命法宝，以刀刃向内的勇气</a:t>
            </a:r>
            <a:r>
              <a:rPr lang="en-US" altLang="zh-CN" sz="2000" b="0" i="0">
                <a:solidFill>
                  <a:srgbClr val="000000"/>
                </a:solidFill>
                <a:latin typeface="微软雅黑" pitchFamily="34" charset="0"/>
                <a:ea typeface="微软雅黑" pitchFamily="34" charset="-122"/>
                <a:cs typeface="微软雅黑" pitchFamily="34" charset="-120"/>
              </a:rPr>
              <a:t>，推进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全面从严治党向纵深发展</a:t>
            </a:r>
            <a:r>
              <a:rPr lang="en-US" altLang="zh-CN" sz="2000" b="0" i="0" dirty="0">
                <a:solidFill>
                  <a:srgbClr val="000000"/>
                </a:solidFill>
                <a:latin typeface="微软雅黑" pitchFamily="34" charset="0"/>
                <a:ea typeface="微软雅黑" pitchFamily="34" charset="-122"/>
                <a:cs typeface="微软雅黑" pitchFamily="34" charset="-120"/>
              </a:rPr>
              <a:t>，②正确；进行自我革命需要做到加大革命力度</a:t>
            </a:r>
            <a:r>
              <a:rPr lang="en-US" altLang="zh-CN" sz="2000" b="0" i="0">
                <a:solidFill>
                  <a:srgbClr val="000000"/>
                </a:solidFill>
                <a:latin typeface="微软雅黑" pitchFamily="34" charset="0"/>
                <a:ea typeface="微软雅黑" pitchFamily="34" charset="-122"/>
                <a:cs typeface="微软雅黑" pitchFamily="34" charset="-120"/>
              </a:rPr>
              <a:t>，以零容忍态度深入推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进反腐败斗争</a:t>
            </a:r>
            <a:r>
              <a:rPr lang="en-US" altLang="zh-CN" sz="2000" b="0" i="0" dirty="0">
                <a:solidFill>
                  <a:srgbClr val="000000"/>
                </a:solidFill>
                <a:latin typeface="微软雅黑" pitchFamily="34" charset="0"/>
                <a:ea typeface="微软雅黑" pitchFamily="34" charset="-122"/>
                <a:cs typeface="微软雅黑" pitchFamily="34" charset="-120"/>
              </a:rPr>
              <a:t>，保证党的纯洁性，④正确；要明确革命方向，把政治建设摆在首位，①错误</a:t>
            </a:r>
            <a:r>
              <a:rPr lang="en-US" altLang="zh-CN" sz="2000" b="0" i="0">
                <a:solidFill>
                  <a:srgbClr val="000000"/>
                </a:solidFill>
                <a:latin typeface="微软雅黑" pitchFamily="34" charset="0"/>
                <a:ea typeface="微软雅黑" pitchFamily="34" charset="-122"/>
                <a:cs typeface="微软雅黑" pitchFamily="34" charset="-120"/>
              </a:rPr>
              <a:t>；遵</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守宪法和法律是党的根本活动准则</a:t>
            </a:r>
            <a:r>
              <a:rPr lang="en-US" altLang="zh-CN" sz="2000" b="0" i="0" dirty="0">
                <a:solidFill>
                  <a:srgbClr val="000000"/>
                </a:solidFill>
                <a:latin typeface="微软雅黑" pitchFamily="34" charset="0"/>
                <a:ea typeface="微软雅黑" pitchFamily="34" charset="-122"/>
                <a:cs typeface="微软雅黑" pitchFamily="34" charset="-120"/>
              </a:rPr>
              <a:t>，③错误。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5_BD.64_1#34f03c650?pid=3872b5d8f&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[江西抚州2024高一月考]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近年来，某地依托党小组活动阵地、党员中心户等设置109个</a:t>
            </a:r>
            <a:r>
              <a:rPr lang="en-US" altLang="zh-CN" sz="2000" b="0" i="0">
                <a:solidFill>
                  <a:srgbClr val="000000"/>
                </a:solidFill>
                <a:latin typeface="微软雅黑" pitchFamily="34" charset="0"/>
                <a:ea typeface="微软雅黑" pitchFamily="34" charset="-122"/>
                <a:cs typeface="微软雅黑" pitchFamily="34" charset="-120"/>
              </a:rPr>
              <a:t>“党群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驿站</a:t>
            </a:r>
            <a:r>
              <a:rPr lang="en-US" altLang="zh-CN" sz="2000" b="0" i="0" dirty="0">
                <a:solidFill>
                  <a:srgbClr val="000000"/>
                </a:solidFill>
                <a:latin typeface="微软雅黑" pitchFamily="34" charset="0"/>
                <a:ea typeface="微软雅黑" pitchFamily="34" charset="-122"/>
                <a:cs typeface="微软雅黑" pitchFamily="34" charset="-120"/>
              </a:rPr>
              <a:t>”，作为党员活动、意见中转、矛盾调处、服务群众的“微阵地”。虽然这些“</a:t>
            </a:r>
            <a:r>
              <a:rPr lang="en-US" altLang="zh-CN" sz="2000" b="0" i="0">
                <a:solidFill>
                  <a:srgbClr val="000000"/>
                </a:solidFill>
                <a:latin typeface="微软雅黑" pitchFamily="34" charset="0"/>
                <a:ea typeface="微软雅黑" pitchFamily="34" charset="-122"/>
                <a:cs typeface="微软雅黑" pitchFamily="34" charset="-120"/>
              </a:rPr>
              <a:t>党群驿站”</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的面积不大</a:t>
            </a:r>
            <a:r>
              <a:rPr lang="en-US" altLang="zh-CN" sz="2000" b="0" i="0" dirty="0">
                <a:solidFill>
                  <a:srgbClr val="000000"/>
                </a:solidFill>
                <a:latin typeface="微软雅黑" pitchFamily="34" charset="0"/>
                <a:ea typeface="微软雅黑" pitchFamily="34" charset="-122"/>
                <a:cs typeface="微软雅黑" pitchFamily="34" charset="-120"/>
              </a:rPr>
              <a:t>，但已成为党组织听民意、解民忧、聚民力的重要阵地。“党群驿站”</a:t>
            </a:r>
            <a:r>
              <a:rPr lang="en-US" altLang="zh-CN" sz="2000" b="0" i="0">
                <a:solidFill>
                  <a:srgbClr val="000000"/>
                </a:solidFill>
                <a:latin typeface="微软雅黑" pitchFamily="34" charset="0"/>
                <a:ea typeface="微软雅黑" pitchFamily="34" charset="-122"/>
                <a:cs typeface="微软雅黑" pitchFamily="34" charset="-120"/>
              </a:rPr>
              <a:t>的设立(</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5_1#34f03c650.bracket?pid=3872b5d8f&amp;color=0,0,0&amp;vpa=21&amp;vtp=1"/>
          <p:cNvSpPr/>
          <p:nvPr/>
        </p:nvSpPr>
        <p:spPr>
          <a:xfrm>
            <a:off x="10828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64_2#34f03c650?pid=3872b5d8f&amp;color=0,0,0&amp;vtp=1&amp;bbb=1"/>
          <p:cNvSpPr/>
          <p:nvPr/>
        </p:nvSpPr>
        <p:spPr>
          <a:xfrm>
            <a:off x="722376" y="2334075"/>
            <a:ext cx="10753344" cy="1796034"/>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①有利于巩固和扩大党长期执政的群众基础</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鲜明地体现了中国共产党执政的基本方式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彰显了党立党为公</a:t>
            </a:r>
            <a:r>
              <a:rPr lang="en-US" altLang="zh-CN" sz="2000" b="0" i="0">
                <a:solidFill>
                  <a:srgbClr val="000000"/>
                </a:solidFill>
                <a:latin typeface="微软雅黑" pitchFamily="34" charset="0"/>
                <a:ea typeface="微软雅黑" pitchFamily="34" charset="-122"/>
                <a:cs typeface="微软雅黑" pitchFamily="34" charset="-120"/>
              </a:rPr>
              <a:t>、执政为民的执政理念</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为我国现代化建设提供了根本政治保证</a:t>
            </a:r>
            <a:endParaRPr lang="en-US" altLang="zh-CN" sz="2000" dirty="0"/>
          </a:p>
        </p:txBody>
      </p:sp>
      <p:sp>
        <p:nvSpPr>
          <p:cNvPr id="5" name="QC_5_BD.64_3#34f03c650.choices?pid=3872b5d8f&amp;color=0,0,0&amp;vtp=1&amp;bbb=1"/>
          <p:cNvSpPr/>
          <p:nvPr/>
        </p:nvSpPr>
        <p:spPr>
          <a:xfrm>
            <a:off x="722376" y="416998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5_AS.66_1#34f03c650?vop=1&amp;pid=3872b5d8f&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本题考查党的执政方式、执政理念。这些“党群驿站”的面积不大</a:t>
            </a:r>
            <a:r>
              <a:rPr lang="en-US" altLang="zh-CN" sz="2000" b="0" i="0">
                <a:solidFill>
                  <a:srgbClr val="000000"/>
                </a:solidFill>
                <a:latin typeface="微软雅黑" pitchFamily="34" charset="0"/>
                <a:ea typeface="微软雅黑" pitchFamily="34" charset="-122"/>
                <a:cs typeface="微软雅黑" pitchFamily="34" charset="-120"/>
              </a:rPr>
              <a:t>，但已成为党组织听民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意</a:t>
            </a:r>
            <a:r>
              <a:rPr lang="en-US" altLang="zh-CN" sz="2000" b="0" i="0" dirty="0">
                <a:solidFill>
                  <a:srgbClr val="000000"/>
                </a:solidFill>
                <a:latin typeface="微软雅黑" pitchFamily="34" charset="0"/>
                <a:ea typeface="微软雅黑" pitchFamily="34" charset="-122"/>
                <a:cs typeface="微软雅黑" pitchFamily="34" charset="-120"/>
              </a:rPr>
              <a:t>、解民忧、聚民力的重要阵地，体现了民主执政，</a:t>
            </a:r>
            <a:r>
              <a:rPr lang="en-US" altLang="zh-CN" sz="2000" b="0" i="0">
                <a:solidFill>
                  <a:srgbClr val="000000"/>
                </a:solidFill>
                <a:latin typeface="微软雅黑" pitchFamily="34" charset="0"/>
                <a:ea typeface="微软雅黑" pitchFamily="34" charset="-122"/>
                <a:cs typeface="微软雅黑" pitchFamily="34" charset="-120"/>
              </a:rPr>
              <a:t>有利于巩固和扩大党长期执政的群众基础，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并且彰显了党立党为公</a:t>
            </a:r>
            <a:r>
              <a:rPr lang="en-US" altLang="zh-CN" sz="2000" b="0" i="0" dirty="0">
                <a:solidFill>
                  <a:srgbClr val="000000"/>
                </a:solidFill>
                <a:latin typeface="微软雅黑" pitchFamily="34" charset="0"/>
                <a:ea typeface="微软雅黑" pitchFamily="34" charset="-122"/>
                <a:cs typeface="微软雅黑" pitchFamily="34" charset="-120"/>
              </a:rPr>
              <a:t>、执政为民的执政理念，①③符合题意</a:t>
            </a:r>
            <a:r>
              <a:rPr lang="en-US" altLang="zh-CN" sz="2000" b="0" i="0">
                <a:solidFill>
                  <a:srgbClr val="000000"/>
                </a:solidFill>
                <a:latin typeface="微软雅黑" pitchFamily="34" charset="0"/>
                <a:ea typeface="微软雅黑" pitchFamily="34" charset="-122"/>
                <a:cs typeface="微软雅黑" pitchFamily="34" charset="-120"/>
              </a:rPr>
              <a:t>；中国共产党执政的基本方式是依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法执政</a:t>
            </a:r>
            <a:r>
              <a:rPr lang="en-US" altLang="zh-CN" sz="2000" b="0" i="0" dirty="0">
                <a:solidFill>
                  <a:srgbClr val="000000"/>
                </a:solidFill>
                <a:latin typeface="微软雅黑" pitchFamily="34" charset="0"/>
                <a:ea typeface="微软雅黑" pitchFamily="34" charset="-122"/>
                <a:cs typeface="微软雅黑" pitchFamily="34" charset="-120"/>
              </a:rPr>
              <a:t>，而材料体现的是民主执政，②不符合题意</a:t>
            </a:r>
            <a:r>
              <a:rPr lang="en-US" altLang="zh-CN" sz="2000" b="0" i="0">
                <a:solidFill>
                  <a:srgbClr val="000000"/>
                </a:solidFill>
                <a:latin typeface="微软雅黑" pitchFamily="34" charset="0"/>
                <a:ea typeface="微软雅黑" pitchFamily="34" charset="-122"/>
                <a:cs typeface="微软雅黑" pitchFamily="34" charset="-120"/>
              </a:rPr>
              <a:t>；中国共产党领导是我国现代化建设的根本政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治保证</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5_BD.67_1#913f5e3ce?pid=3872b5d8f&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8.《中共中央关于加强党的政治建设的意见》（以下简称《意见</a:t>
            </a:r>
            <a:r>
              <a:rPr lang="en-US" altLang="zh-CN" sz="2000" b="0" i="0">
                <a:solidFill>
                  <a:srgbClr val="000000"/>
                </a:solidFill>
                <a:latin typeface="微软雅黑" pitchFamily="34" charset="0"/>
                <a:ea typeface="微软雅黑" pitchFamily="34" charset="-122"/>
                <a:cs typeface="微软雅黑" pitchFamily="34" charset="-120"/>
              </a:rPr>
              <a:t>》）鲜明地体现了坚持和加强党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的全面领导</a:t>
            </a:r>
            <a:r>
              <a:rPr lang="en-US" altLang="zh-CN" sz="2000" b="0" i="0" dirty="0">
                <a:solidFill>
                  <a:srgbClr val="000000"/>
                </a:solidFill>
                <a:latin typeface="微软雅黑" pitchFamily="34" charset="0"/>
                <a:ea typeface="微软雅黑" pitchFamily="34" charset="-122"/>
                <a:cs typeface="微软雅黑" pitchFamily="34" charset="-120"/>
              </a:rPr>
              <a:t>，坚持党要管党、全面从严治党</a:t>
            </a:r>
            <a:r>
              <a:rPr lang="en-US" altLang="zh-CN" sz="2000" b="0" i="0">
                <a:solidFill>
                  <a:srgbClr val="000000"/>
                </a:solidFill>
                <a:latin typeface="微软雅黑" pitchFamily="34" charset="0"/>
                <a:ea typeface="微软雅黑" pitchFamily="34" charset="-122"/>
                <a:cs typeface="微软雅黑" pitchFamily="34" charset="-120"/>
              </a:rPr>
              <a:t>，坚决维护以习近平同志为核心的党中央权威和集中</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统一领导</a:t>
            </a:r>
            <a:r>
              <a:rPr lang="en-US" altLang="zh-CN" sz="2000" b="0" i="0" dirty="0">
                <a:solidFill>
                  <a:srgbClr val="000000"/>
                </a:solidFill>
                <a:latin typeface="微软雅黑" pitchFamily="34" charset="0"/>
                <a:ea typeface="微软雅黑" pitchFamily="34" charset="-122"/>
                <a:cs typeface="微软雅黑" pitchFamily="34" charset="-120"/>
              </a:rPr>
              <a:t>，为加强党的政治建设提供了基本遵循。中共中央出台《意见》</a:t>
            </a:r>
            <a:r>
              <a:rPr lang="en-US" altLang="zh-CN" sz="2000" b="0" i="0">
                <a:solidFill>
                  <a:srgbClr val="000000"/>
                </a:solidFill>
                <a:latin typeface="微软雅黑" pitchFamily="34" charset="0"/>
                <a:ea typeface="微软雅黑" pitchFamily="34" charset="-122"/>
                <a:cs typeface="微软雅黑" pitchFamily="34" charset="-120"/>
              </a:rPr>
              <a:t>是因为(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8_1#913f5e3ce.bracket?pid=3872b5d8f&amp;color=0,0,0&amp;vpa=22&amp;vtp=1"/>
          <p:cNvSpPr/>
          <p:nvPr/>
        </p:nvSpPr>
        <p:spPr>
          <a:xfrm>
            <a:off x="9812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67_2#913f5e3ce?pid=3872b5d8f&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①党要健全国家法律法规，提高治国理政的能力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党是最高政治领导力量，党的领导必须落实和体现到各方面各环节</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政治建设是党的根本性建设，党的政治建设决定党的建设方向和效果</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党要完善执政方式，把权力关进制度的笼子里</a:t>
            </a:r>
            <a:endParaRPr lang="en-US" altLang="zh-CN" sz="2000" dirty="0"/>
          </a:p>
        </p:txBody>
      </p:sp>
      <p:sp>
        <p:nvSpPr>
          <p:cNvPr id="5" name="QC_5_BD.67_3#913f5e3ce.choices?pid=3872b5d8f&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5_AS.69_1#913f5e3ce?vop=1&amp;pid=3872b5d8f&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本题考查坚持全面从严治党。党不能直接健全国家法律法规，且《意见</a:t>
            </a:r>
            <a:r>
              <a:rPr lang="en-US" altLang="zh-CN" sz="2000" b="0" i="0">
                <a:solidFill>
                  <a:srgbClr val="000000"/>
                </a:solidFill>
                <a:latin typeface="微软雅黑" pitchFamily="34" charset="0"/>
                <a:ea typeface="微软雅黑" pitchFamily="34" charset="-122"/>
                <a:cs typeface="微软雅黑" pitchFamily="34" charset="-120"/>
              </a:rPr>
              <a:t>》不属于国家法律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法规</a:t>
            </a:r>
            <a:r>
              <a:rPr lang="en-US" altLang="zh-CN" sz="2000" b="0" i="0" dirty="0">
                <a:solidFill>
                  <a:srgbClr val="000000"/>
                </a:solidFill>
                <a:latin typeface="微软雅黑" pitchFamily="34" charset="0"/>
                <a:ea typeface="微软雅黑" pitchFamily="34" charset="-122"/>
                <a:cs typeface="微软雅黑" pitchFamily="34" charset="-120"/>
              </a:rPr>
              <a:t>，①说法错误；中共中央出台《意见》是因为党是最高政治领导力量</a:t>
            </a:r>
            <a:r>
              <a:rPr lang="en-US" altLang="zh-CN" sz="2000" b="0" i="0">
                <a:solidFill>
                  <a:srgbClr val="000000"/>
                </a:solidFill>
                <a:latin typeface="微软雅黑" pitchFamily="34" charset="0"/>
                <a:ea typeface="微软雅黑" pitchFamily="34" charset="-122"/>
                <a:cs typeface="微软雅黑" pitchFamily="34" charset="-120"/>
              </a:rPr>
              <a:t>，党的领导必须落实和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体现到各方面各环节</a:t>
            </a:r>
            <a:r>
              <a:rPr lang="en-US" altLang="zh-CN" sz="2000" b="0" i="0" dirty="0">
                <a:solidFill>
                  <a:srgbClr val="000000"/>
                </a:solidFill>
                <a:latin typeface="微软雅黑" pitchFamily="34" charset="0"/>
                <a:ea typeface="微软雅黑" pitchFamily="34" charset="-122"/>
                <a:cs typeface="微软雅黑" pitchFamily="34" charset="-120"/>
              </a:rPr>
              <a:t>，政治建设是党的根本性建设，党的政治建设决定党的建设方向和效果</a:t>
            </a:r>
            <a:r>
              <a:rPr lang="en-US" altLang="zh-CN" sz="2000" b="0" i="0">
                <a:solidFill>
                  <a:srgbClr val="000000"/>
                </a:solidFill>
                <a:latin typeface="微软雅黑" pitchFamily="34" charset="0"/>
                <a:ea typeface="微软雅黑" pitchFamily="34" charset="-122"/>
                <a:cs typeface="微软雅黑" pitchFamily="34" charset="-120"/>
              </a:rPr>
              <a:t>，②</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符合题意；材料未涉及完善执政方式，把权力关进制度的笼子里，④不符合题意。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6_BD.4_1#b343d2ae8?pid=75b43df8f&amp;color=0,0,0&amp;vtp=1&amp;bt=1&amp;bbb=1&amp;hb=1"/>
          <p:cNvSpPr/>
          <p:nvPr/>
        </p:nvSpPr>
        <p:spPr>
          <a:xfrm>
            <a:off x="722376" y="1033273"/>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[重庆南坪中学2025高一月考]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2024年3月，重庆市渝北区委巡察组在石船镇开展巡察</a:t>
            </a:r>
            <a:r>
              <a:rPr lang="en-US" altLang="zh-CN" sz="2000" b="0" i="0">
                <a:solidFill>
                  <a:srgbClr val="000000"/>
                </a:solidFill>
                <a:latin typeface="微软雅黑" pitchFamily="34" charset="0"/>
                <a:ea typeface="微软雅黑" pitchFamily="34" charset="-122"/>
                <a:cs typeface="微软雅黑" pitchFamily="34" charset="-120"/>
              </a:rPr>
              <a:t>，得知群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众强烈要求开通连接石船地铁站的公交线路</a:t>
            </a:r>
            <a:r>
              <a:rPr lang="en-US" altLang="zh-CN" sz="2000" b="0" i="0" dirty="0">
                <a:solidFill>
                  <a:srgbClr val="000000"/>
                </a:solidFill>
                <a:latin typeface="微软雅黑" pitchFamily="34" charset="0"/>
                <a:ea typeface="微软雅黑" pitchFamily="34" charset="-122"/>
                <a:cs typeface="微软雅黑" pitchFamily="34" charset="-120"/>
              </a:rPr>
              <a:t>，以方便他们搭乘地铁进城卖菜</a:t>
            </a:r>
            <a:r>
              <a:rPr lang="en-US" altLang="zh-CN" sz="2000" b="0" i="0">
                <a:solidFill>
                  <a:srgbClr val="000000"/>
                </a:solidFill>
                <a:latin typeface="微软雅黑" pitchFamily="34" charset="0"/>
                <a:ea typeface="微软雅黑" pitchFamily="34" charset="-122"/>
                <a:cs typeface="微软雅黑" pitchFamily="34" charset="-120"/>
              </a:rPr>
              <a:t>。巡察组立即组建工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作专班</a:t>
            </a:r>
            <a:r>
              <a:rPr lang="en-US" altLang="zh-CN" sz="2000" b="0" i="0" dirty="0">
                <a:solidFill>
                  <a:srgbClr val="000000"/>
                </a:solidFill>
                <a:latin typeface="微软雅黑" pitchFamily="34" charset="0"/>
                <a:ea typeface="微软雅黑" pitchFamily="34" charset="-122"/>
                <a:cs typeface="微软雅黑" pitchFamily="34" charset="-120"/>
              </a:rPr>
              <a:t>，组织石船镇政府、区交通局等单位对接协调、齐抓共管。这表明</a:t>
            </a:r>
            <a:r>
              <a:rPr lang="en-US" altLang="zh-CN" sz="2000" b="0" i="0">
                <a:solidFill>
                  <a:srgbClr val="000000"/>
                </a:solidFill>
                <a:latin typeface="微软雅黑" pitchFamily="34" charset="0"/>
                <a:ea typeface="微软雅黑" pitchFamily="34" charset="-122"/>
                <a:cs typeface="微软雅黑" pitchFamily="34" charset="-120"/>
              </a:rPr>
              <a:t>，重庆市渝北区委巡察</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_1#b343d2ae8.bracket?pid=75b43df8f&amp;color=0,0,0&amp;vpa=2&amp;vtp=1"/>
          <p:cNvSpPr/>
          <p:nvPr/>
        </p:nvSpPr>
        <p:spPr>
          <a:xfrm>
            <a:off x="1176401" y="2385823"/>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4_2#b343d2ae8?pid=75b43df8f&amp;color=0,0,0&amp;vtp=1&amp;bbb=1"/>
          <p:cNvSpPr/>
          <p:nvPr/>
        </p:nvSpPr>
        <p:spPr>
          <a:xfrm>
            <a:off x="722376" y="285254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①坚持党中央的统一领导这一党领导的最高原则</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坚持以人民为中心，解决人民群众的急难愁盼</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发挥了总揽全局、协调各方的领导核心作用</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加强了对关系群众切身利益事务的直接管理</a:t>
            </a:r>
            <a:endParaRPr lang="en-US" altLang="zh-CN" sz="2000" dirty="0"/>
          </a:p>
        </p:txBody>
      </p:sp>
      <p:sp>
        <p:nvSpPr>
          <p:cNvPr id="5" name="QC_6_BD.4_3#b343d2ae8.choices?pid=75b43df8f&amp;color=0,0,0&amp;vtp=1&amp;bbb=1"/>
          <p:cNvSpPr/>
          <p:nvPr/>
        </p:nvSpPr>
        <p:spPr>
          <a:xfrm>
            <a:off x="722376" y="46884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5_BD.70_1#19380ca6f?pid=3872b5d8f&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9.没有规矩，不成方圆。中国共产党党员要守住纪律“底线”。面对上亿名党员</a:t>
            </a:r>
            <a:r>
              <a:rPr lang="en-US" altLang="zh-CN" sz="2000" b="0" i="0">
                <a:solidFill>
                  <a:srgbClr val="000000"/>
                </a:solidFill>
                <a:latin typeface="微软雅黑" pitchFamily="34" charset="0"/>
                <a:ea typeface="微软雅黑" pitchFamily="34" charset="-122"/>
                <a:cs typeface="微软雅黑" pitchFamily="34" charset="-120"/>
              </a:rPr>
              <a:t>，党的纪律处分</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条例中规定了诸多党员不可触碰的</a:t>
            </a:r>
            <a:r>
              <a:rPr lang="en-US" altLang="zh-CN" sz="2000" b="0" i="0" dirty="0">
                <a:solidFill>
                  <a:srgbClr val="000000"/>
                </a:solidFill>
                <a:latin typeface="微软雅黑" pitchFamily="34" charset="0"/>
                <a:ea typeface="微软雅黑" pitchFamily="34" charset="-122"/>
                <a:cs typeface="微软雅黑" pitchFamily="34" charset="-120"/>
              </a:rPr>
              <a:t>“高压线”。</a:t>
            </a:r>
            <a:r>
              <a:rPr lang="en-US" altLang="zh-CN" sz="2000" b="0" i="0">
                <a:solidFill>
                  <a:srgbClr val="000000"/>
                </a:solidFill>
                <a:latin typeface="微软雅黑" pitchFamily="34" charset="0"/>
                <a:ea typeface="微软雅黑" pitchFamily="34" charset="-122"/>
                <a:cs typeface="微软雅黑" pitchFamily="34" charset="-120"/>
              </a:rPr>
              <a:t>下列对此理解正确的是(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1_1#19380ca6f.bracket?pid=3872b5d8f&amp;color=0,0,0&amp;vpa=23&amp;vtp=1"/>
          <p:cNvSpPr/>
          <p:nvPr/>
        </p:nvSpPr>
        <p:spPr>
          <a:xfrm>
            <a:off x="8796401" y="14101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70_2#19380ca6f?pid=3872b5d8f&amp;color=0,0,0&amp;vtp=1&amp;bbb=1"/>
          <p:cNvSpPr/>
          <p:nvPr/>
        </p:nvSpPr>
        <p:spPr>
          <a:xfrm>
            <a:off x="722376" y="18768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①严肃党内政治生活是全面从严治党的根本性基础工作</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全面从严治党是开创党的建设新局面的必由之路</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要保持党的先进性和纯洁性，从而发挥党员的战斗堡垒作用</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党不断完善法律体系，坚持依法执政的基本执政方式</a:t>
            </a:r>
            <a:endParaRPr lang="en-US" altLang="zh-CN" sz="2000" dirty="0"/>
          </a:p>
        </p:txBody>
      </p:sp>
      <p:sp>
        <p:nvSpPr>
          <p:cNvPr id="5" name="QC_5_BD.70_3#19380ca6f.choices?pid=3872b5d8f&amp;color=0,0,0&amp;vtp=1&amp;bbb=1"/>
          <p:cNvSpPr/>
          <p:nvPr/>
        </p:nvSpPr>
        <p:spPr>
          <a:xfrm>
            <a:off x="722376" y="37127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5_AS.72_1#19380ca6f?vop=1&amp;pid=3872b5d8f&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本题考查全面从严治党的原因。纪律“高压线</a:t>
            </a:r>
            <a:r>
              <a:rPr lang="en-US" altLang="zh-CN" sz="2000" b="0" i="0">
                <a:solidFill>
                  <a:srgbClr val="000000"/>
                </a:solidFill>
                <a:latin typeface="微软雅黑" pitchFamily="34" charset="0"/>
                <a:ea typeface="微软雅黑" pitchFamily="34" charset="-122"/>
                <a:cs typeface="微软雅黑" pitchFamily="34" charset="-120"/>
              </a:rPr>
              <a:t>”的制定说明了严肃党内政治生活是全面从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严治党的根本性基础工作</a:t>
            </a:r>
            <a:r>
              <a:rPr lang="en-US" altLang="zh-CN" sz="2000" b="0" i="0" dirty="0">
                <a:solidFill>
                  <a:srgbClr val="000000"/>
                </a:solidFill>
                <a:latin typeface="微软雅黑" pitchFamily="34" charset="0"/>
                <a:ea typeface="微软雅黑" pitchFamily="34" charset="-122"/>
                <a:cs typeface="微软雅黑" pitchFamily="34" charset="-120"/>
              </a:rPr>
              <a:t>，全面从严治党是开创党的建设新局面的必由之路，①②正确</a:t>
            </a:r>
            <a:r>
              <a:rPr lang="en-US" altLang="zh-CN" sz="2000" b="0" i="0">
                <a:solidFill>
                  <a:srgbClr val="000000"/>
                </a:solidFill>
                <a:latin typeface="微软雅黑" pitchFamily="34" charset="0"/>
                <a:ea typeface="微软雅黑" pitchFamily="34" charset="-122"/>
                <a:cs typeface="微软雅黑" pitchFamily="34" charset="-120"/>
              </a:rPr>
              <a:t>。应是发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挥基层党组织的战斗堡垒作用和党员的先锋模范作用</a:t>
            </a:r>
            <a:r>
              <a:rPr lang="en-US" altLang="zh-CN" sz="2000" b="0" i="0" dirty="0">
                <a:solidFill>
                  <a:srgbClr val="000000"/>
                </a:solidFill>
                <a:latin typeface="微软雅黑" pitchFamily="34" charset="0"/>
                <a:ea typeface="微软雅黑" pitchFamily="34" charset="-122"/>
                <a:cs typeface="微软雅黑" pitchFamily="34" charset="-120"/>
              </a:rPr>
              <a:t>，③错误。中国共产党是我国的执政党</a:t>
            </a:r>
            <a:r>
              <a:rPr lang="en-US" altLang="zh-CN" sz="2000" b="0" i="0">
                <a:solidFill>
                  <a:srgbClr val="000000"/>
                </a:solidFill>
                <a:latin typeface="微软雅黑" pitchFamily="34" charset="0"/>
                <a:ea typeface="微软雅黑" pitchFamily="34" charset="-122"/>
                <a:cs typeface="微软雅黑" pitchFamily="34" charset="-120"/>
              </a:rPr>
              <a:t>，不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能直接完善法律体系</a:t>
            </a:r>
            <a:r>
              <a:rPr lang="en-US" altLang="zh-CN" sz="2000" b="0" i="0" dirty="0">
                <a:solidFill>
                  <a:srgbClr val="000000"/>
                </a:solidFill>
                <a:latin typeface="微软雅黑" pitchFamily="34" charset="0"/>
                <a:ea typeface="微软雅黑" pitchFamily="34" charset="-122"/>
                <a:cs typeface="微软雅黑" pitchFamily="34" charset="-120"/>
              </a:rPr>
              <a:t>，且材料未涉及坚持依法执政，④说法错误。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O_5_BD.73_1#cbc268f53?pid=3872b5d8f&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仿宋" pitchFamily="34" charset="0"/>
                <a:ea typeface="仿宋" pitchFamily="34" charset="-122"/>
                <a:cs typeface="仿宋" pitchFamily="34" charset="-120"/>
              </a:rPr>
              <a:t>[浙江部分学校2025高一联考]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阅读材料，完成下列要求。（9分）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为顺应我国人口老龄化快速发展趋势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更好保障老有所养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让全体老年人安享幸福晚年</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中</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共中央</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国务院经过调查研究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广泛征求意见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出台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中共中央</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楷体" pitchFamily="34" charset="-122"/>
                <a:cs typeface="微软雅黑" pitchFamily="34" charset="-120"/>
              </a:rPr>
              <a:t>国务院关于深化养老服务改革</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发展的意见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以下简称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对新时代养老服务体系建设作出顶层制度设计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意见</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明确了深化养老服务改革发展的主要目标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并从加快健全覆盖城乡三级养老服务网络</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构建养老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服务事业产业发展三方协同机制等方面提出了实施路径</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为推动适合我国国情的养老服务体系成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熟定型提供了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任务书</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路线图</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，运用“党的执政方式”的知识，分析中国共产党是如何应对人口老龄化趋势的。</a:t>
            </a:r>
            <a:endParaRPr lang="en-US" altLang="zh-CN" sz="2000" dirty="0"/>
          </a:p>
        </p:txBody>
      </p:sp>
    </p:spTree>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O_5_AN.74_1#cbc268f53?vop=1&amp;pid=3872b5d8f&amp;color=0,0,0&amp;vtp=1&amp;bt=1&amp;bbb=1&amp;hb=1"/>
          <p:cNvSpPr/>
          <p:nvPr/>
        </p:nvSpPr>
        <p:spPr>
          <a:xfrm>
            <a:off x="722376" y="972000"/>
            <a:ext cx="10753344" cy="3142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①中国共产党坚持科学执政，按照客观规律执好政，掌好权。</a:t>
            </a:r>
            <a:r>
              <a:rPr lang="en-US" altLang="zh-CN" sz="2000" b="1" i="0">
                <a:solidFill>
                  <a:srgbClr val="00B050"/>
                </a:solidFill>
                <a:latin typeface="微软雅黑" pitchFamily="34" charset="0"/>
                <a:ea typeface="微软雅黑" pitchFamily="34" charset="-122"/>
                <a:cs typeface="微软雅黑" pitchFamily="34" charset="-120"/>
              </a:rPr>
              <a:t>党中央遵循社会发展规律，</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顺应人口老龄化趋势</a:t>
            </a:r>
            <a:r>
              <a:rPr lang="en-US" altLang="zh-CN" sz="2000" b="1" i="0" dirty="0">
                <a:solidFill>
                  <a:srgbClr val="00B050"/>
                </a:solidFill>
                <a:latin typeface="微软雅黑" pitchFamily="34" charset="0"/>
                <a:ea typeface="微软雅黑" pitchFamily="34" charset="-122"/>
                <a:cs typeface="微软雅黑" pitchFamily="34" charset="-120"/>
              </a:rPr>
              <a:t>，经过调查研究对养老服务体系建设作出顶层设计。（3分）</a:t>
            </a:r>
            <a:r>
              <a:rPr lang="en-US" altLang="zh-CN" sz="2000" b="1" i="0">
                <a:solidFill>
                  <a:srgbClr val="00B050"/>
                </a:solidFill>
                <a:latin typeface="微软雅黑" pitchFamily="34" charset="0"/>
                <a:ea typeface="微软雅黑" pitchFamily="34" charset="-122"/>
                <a:cs typeface="微软雅黑" pitchFamily="34" charset="-120"/>
              </a:rPr>
              <a:t>②中国共产党</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坚持民主执政</a:t>
            </a:r>
            <a:r>
              <a:rPr lang="en-US" altLang="zh-CN" sz="2000" b="1" i="0" dirty="0">
                <a:solidFill>
                  <a:srgbClr val="00B050"/>
                </a:solidFill>
                <a:latin typeface="微软雅黑" pitchFamily="34" charset="0"/>
                <a:ea typeface="微软雅黑" pitchFamily="34" charset="-122"/>
                <a:cs typeface="微软雅黑" pitchFamily="34" charset="-120"/>
              </a:rPr>
              <a:t>，坚持为了人民执政，依靠人民执政。党中央广泛征求意见后出台《意见</a:t>
            </a:r>
            <a:r>
              <a:rPr lang="en-US" altLang="zh-CN" sz="2000" b="1" i="0">
                <a:solidFill>
                  <a:srgbClr val="00B050"/>
                </a:solidFill>
                <a:latin typeface="微软雅黑" pitchFamily="34" charset="0"/>
                <a:ea typeface="微软雅黑" pitchFamily="34" charset="-122"/>
                <a:cs typeface="微软雅黑" pitchFamily="34" charset="-120"/>
              </a:rPr>
              <a:t>》,满足老</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年人多元养老需求</a:t>
            </a:r>
            <a:r>
              <a:rPr lang="en-US" altLang="zh-CN" sz="2000" b="1" i="0" dirty="0">
                <a:solidFill>
                  <a:srgbClr val="00B050"/>
                </a:solidFill>
                <a:latin typeface="微软雅黑" pitchFamily="34" charset="0"/>
                <a:ea typeface="微软雅黑" pitchFamily="34" charset="-122"/>
                <a:cs typeface="微软雅黑" pitchFamily="34" charset="-120"/>
              </a:rPr>
              <a:t>，让全体老年人安享幸福晚年。（3分）③中国共产党坚持依法执政，《</a:t>
            </a:r>
            <a:r>
              <a:rPr lang="en-US" altLang="zh-CN" sz="2000" b="1" i="0">
                <a:solidFill>
                  <a:srgbClr val="00B050"/>
                </a:solidFill>
                <a:latin typeface="微软雅黑" pitchFamily="34" charset="0"/>
                <a:ea typeface="微软雅黑" pitchFamily="34" charset="-122"/>
                <a:cs typeface="微软雅黑" pitchFamily="34" charset="-120"/>
              </a:rPr>
              <a:t>意见》</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是党在调查研究</a:t>
            </a:r>
            <a:r>
              <a:rPr lang="en-US" altLang="zh-CN" sz="2000" b="1" i="0" dirty="0">
                <a:solidFill>
                  <a:srgbClr val="00B050"/>
                </a:solidFill>
                <a:latin typeface="微软雅黑" pitchFamily="34" charset="0"/>
                <a:ea typeface="微软雅黑" pitchFamily="34" charset="-122"/>
                <a:cs typeface="微软雅黑" pitchFamily="34" charset="-120"/>
              </a:rPr>
              <a:t>、凝聚共识的基础上，先形成顶层设计和政策主张</a:t>
            </a:r>
            <a:r>
              <a:rPr lang="en-US" altLang="zh-CN" sz="2000" b="1" i="0">
                <a:solidFill>
                  <a:srgbClr val="00B050"/>
                </a:solidFill>
                <a:latin typeface="微软雅黑" pitchFamily="34" charset="0"/>
                <a:ea typeface="微软雅黑" pitchFamily="34" charset="-122"/>
                <a:cs typeface="微软雅黑" pitchFamily="34" charset="-120"/>
              </a:rPr>
              <a:t>，再通过法定程序予以确定并</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出台的</a:t>
            </a:r>
            <a:r>
              <a:rPr lang="en-US" altLang="zh-CN" sz="2000" b="1" i="0" dirty="0">
                <a:solidFill>
                  <a:srgbClr val="00B050"/>
                </a:solidFill>
                <a:latin typeface="微软雅黑" pitchFamily="34" charset="0"/>
                <a:ea typeface="微软雅黑" pitchFamily="34" charset="-122"/>
                <a:cs typeface="微软雅黑" pitchFamily="34" charset="-120"/>
              </a:rPr>
              <a:t>。同时，《意见》明确了深化养老服务改革发展的主要目标</a:t>
            </a:r>
            <a:r>
              <a:rPr lang="en-US" altLang="zh-CN" sz="2000" b="1" i="0">
                <a:solidFill>
                  <a:srgbClr val="00B050"/>
                </a:solidFill>
                <a:latin typeface="微软雅黑" pitchFamily="34" charset="0"/>
                <a:ea typeface="微软雅黑" pitchFamily="34" charset="-122"/>
                <a:cs typeface="微软雅黑" pitchFamily="34" charset="-120"/>
              </a:rPr>
              <a:t>，为推动适合我国国情的养老</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服务体系成熟定型提供了</a:t>
            </a:r>
            <a:r>
              <a:rPr lang="en-US" altLang="zh-CN" sz="2000" b="1" i="0" dirty="0">
                <a:solidFill>
                  <a:srgbClr val="00B050"/>
                </a:solidFill>
                <a:latin typeface="微软雅黑" pitchFamily="34" charset="0"/>
                <a:ea typeface="微软雅黑" pitchFamily="34" charset="-122"/>
                <a:cs typeface="微软雅黑" pitchFamily="34" charset="-120"/>
              </a:rPr>
              <a:t>“任务书”和“路线图”。（3分）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O_5_AS.75_1#cbc268f53?vop=1&amp;pid=3872b5d8f&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本题考查党的执政方式。关键信息①：为顺应我国人口老龄化快速发展趋势</a:t>
            </a:r>
            <a:r>
              <a:rPr lang="en-US" altLang="zh-CN" sz="2000" b="0" i="0">
                <a:solidFill>
                  <a:srgbClr val="000000"/>
                </a:solidFill>
                <a:latin typeface="微软雅黑" pitchFamily="34" charset="0"/>
                <a:ea typeface="微软雅黑" pitchFamily="34" charset="-122"/>
                <a:cs typeface="微软雅黑" pitchFamily="34" charset="-120"/>
              </a:rPr>
              <a:t>，对新时代养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老服务体系建设作出顶层制度设计</a:t>
            </a:r>
            <a:r>
              <a:rPr lang="en-US" altLang="zh-CN" sz="2000" b="0" i="0" dirty="0">
                <a:solidFill>
                  <a:srgbClr val="000000"/>
                </a:solidFill>
                <a:latin typeface="微软雅黑" pitchFamily="34" charset="0"/>
                <a:ea typeface="微软雅黑" pitchFamily="34" charset="-122"/>
                <a:cs typeface="微软雅黑" pitchFamily="34" charset="-120"/>
              </a:rPr>
              <a:t>→坚持科学执政。关键信息②：中共中央</a:t>
            </a:r>
            <a:r>
              <a:rPr lang="en-US" altLang="zh-CN" sz="2000" b="0" i="0">
                <a:solidFill>
                  <a:srgbClr val="000000"/>
                </a:solidFill>
                <a:latin typeface="微软雅黑" pitchFamily="34" charset="0"/>
                <a:ea typeface="微软雅黑" pitchFamily="34" charset="-122"/>
                <a:cs typeface="微软雅黑" pitchFamily="34" charset="-120"/>
              </a:rPr>
              <a:t>、国务院经过调查研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究</a:t>
            </a:r>
            <a:r>
              <a:rPr lang="en-US" altLang="zh-CN" sz="2000" b="0" i="0" dirty="0">
                <a:solidFill>
                  <a:srgbClr val="000000"/>
                </a:solidFill>
                <a:latin typeface="微软雅黑" pitchFamily="34" charset="0"/>
                <a:ea typeface="微软雅黑" pitchFamily="34" charset="-122"/>
                <a:cs typeface="微软雅黑" pitchFamily="34" charset="-120"/>
              </a:rPr>
              <a:t>、广泛征求意见，更好保障老有所养，让全体老年人安享幸福晚年→坚持民主执政</a:t>
            </a:r>
            <a:r>
              <a:rPr lang="en-US" altLang="zh-CN" sz="2000" b="0" i="0">
                <a:solidFill>
                  <a:srgbClr val="000000"/>
                </a:solidFill>
                <a:latin typeface="微软雅黑" pitchFamily="34" charset="0"/>
                <a:ea typeface="微软雅黑" pitchFamily="34" charset="-122"/>
                <a:cs typeface="微软雅黑" pitchFamily="34" charset="-120"/>
              </a:rPr>
              <a:t>。关键信息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：出台《中共中央国务院关于深化养老服务改革发展的意见</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为推动适合我国国情的养老</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服务体系成熟定型提供了</a:t>
            </a:r>
            <a:r>
              <a:rPr lang="en-US" altLang="zh-CN" sz="2000" b="0" i="0" dirty="0">
                <a:solidFill>
                  <a:srgbClr val="000000"/>
                </a:solidFill>
                <a:latin typeface="微软雅黑" pitchFamily="34" charset="0"/>
                <a:ea typeface="微软雅黑" pitchFamily="34" charset="-122"/>
                <a:cs typeface="微软雅黑" pitchFamily="34" charset="-120"/>
              </a:rPr>
              <a:t>“任务书”和“路线图”→坚持依法执政。</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C_4#9ee96f074.fixed?pid=c72e87f03&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3</a:t>
            </a:r>
            <a:endParaRPr lang="en-US" altLang="zh-CN" sz="7200" dirty="0"/>
          </a:p>
        </p:txBody>
      </p:sp>
      <p:sp>
        <p:nvSpPr>
          <p:cNvPr id="3" name="C_4#9ee96f074.fixed?pid=c72e87f03&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第三课综合训练</a:t>
            </a:r>
            <a:endParaRPr lang="en-US" altLang="zh-CN" sz="4400" dirty="0"/>
          </a:p>
        </p:txBody>
      </p:sp>
      <p:pic>
        <p:nvPicPr>
          <p:cNvPr id="4" name="C_4#9ee96f074.fixed?pid=c72e87f03&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9ee96f074.fixed?pid=c72e87f03&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5_BD.76_1#784196508?pid=9ee96f074&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[浙江杭州学军中学2025模拟]</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近年来，某地党委开展“党建引领乡村振兴”行动</a:t>
            </a:r>
            <a:r>
              <a:rPr lang="en-US" altLang="zh-CN" sz="2000" b="0" i="0">
                <a:solidFill>
                  <a:srgbClr val="000000"/>
                </a:solidFill>
                <a:latin typeface="微软雅黑" pitchFamily="34" charset="0"/>
                <a:ea typeface="微软雅黑" pitchFamily="34" charset="-122"/>
                <a:cs typeface="微软雅黑" pitchFamily="34" charset="-120"/>
              </a:rPr>
              <a:t>，组织党员干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部深入基层</a:t>
            </a:r>
            <a:r>
              <a:rPr lang="en-US" altLang="zh-CN" sz="2000" b="0" i="0" dirty="0">
                <a:solidFill>
                  <a:srgbClr val="000000"/>
                </a:solidFill>
                <a:latin typeface="微软雅黑" pitchFamily="34" charset="0"/>
                <a:ea typeface="微软雅黑" pitchFamily="34" charset="-122"/>
                <a:cs typeface="微软雅黑" pitchFamily="34" charset="-120"/>
              </a:rPr>
              <a:t>，通过调研走访、结对帮扶等方式，帮助群众解决实际困难。同时</a:t>
            </a:r>
            <a:r>
              <a:rPr lang="en-US" altLang="zh-CN" sz="2000" b="0" i="0">
                <a:solidFill>
                  <a:srgbClr val="000000"/>
                </a:solidFill>
                <a:latin typeface="微软雅黑" pitchFamily="34" charset="0"/>
                <a:ea typeface="微软雅黑" pitchFamily="34" charset="-122"/>
                <a:cs typeface="微软雅黑" pitchFamily="34" charset="-120"/>
              </a:rPr>
              <a:t>，该党委持续整治</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形式主义</a:t>
            </a:r>
            <a:r>
              <a:rPr lang="en-US" altLang="zh-CN" sz="2000" b="0" i="0" dirty="0">
                <a:solidFill>
                  <a:srgbClr val="000000"/>
                </a:solidFill>
                <a:latin typeface="微软雅黑" pitchFamily="34" charset="0"/>
                <a:ea typeface="微软雅黑" pitchFamily="34" charset="-122"/>
                <a:cs typeface="微软雅黑" pitchFamily="34" charset="-120"/>
              </a:rPr>
              <a:t>、官僚主义，推动全面从严治党向基层延伸。</a:t>
            </a:r>
            <a:r>
              <a:rPr lang="en-US" altLang="zh-CN" sz="2000" b="0" i="0">
                <a:solidFill>
                  <a:srgbClr val="000000"/>
                </a:solidFill>
                <a:latin typeface="微软雅黑" pitchFamily="34" charset="0"/>
                <a:ea typeface="微软雅黑" pitchFamily="34" charset="-122"/>
                <a:cs typeface="微软雅黑" pitchFamily="34" charset="-120"/>
              </a:rPr>
              <a:t>这一做法体现了(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7_1#784196508.bracket?pid=9ee96f074&amp;color=0,0,0&amp;vpa=24&amp;vtp=1"/>
          <p:cNvSpPr/>
          <p:nvPr/>
        </p:nvSpPr>
        <p:spPr>
          <a:xfrm>
            <a:off x="8796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76_2#784196508?pid=9ee96f074&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①党的领导—党总揽全局，引领乡村振兴发展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依法执政—严格遵循中央规定，推进法治建设</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党的建设—加强作风建设，保持党的先进性</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民主执政—尊重人民主体地位，保障基层民主</a:t>
            </a:r>
            <a:endParaRPr lang="en-US" altLang="zh-CN" sz="2000" dirty="0"/>
          </a:p>
        </p:txBody>
      </p:sp>
      <p:sp>
        <p:nvSpPr>
          <p:cNvPr id="5" name="QC_5_BD.76_3#784196508.choices?pid=9ee96f074&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5_AS.78_1#784196508?vop=1&amp;pid=9ee96f074&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本题考查党的领导、党的建设。某地党委开展“党建引领乡村振兴”行动</a:t>
            </a:r>
            <a:r>
              <a:rPr lang="en-US" altLang="zh-CN" sz="2000" b="0" i="0">
                <a:solidFill>
                  <a:srgbClr val="000000"/>
                </a:solidFill>
                <a:latin typeface="微软雅黑" pitchFamily="34" charset="0"/>
                <a:ea typeface="微软雅黑" pitchFamily="34" charset="-122"/>
                <a:cs typeface="微软雅黑" pitchFamily="34" charset="-120"/>
              </a:rPr>
              <a:t>，组织党员干部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深入基层</a:t>
            </a:r>
            <a:r>
              <a:rPr lang="en-US" altLang="zh-CN" sz="2000" b="0" i="0" dirty="0">
                <a:solidFill>
                  <a:srgbClr val="000000"/>
                </a:solidFill>
                <a:latin typeface="微软雅黑" pitchFamily="34" charset="0"/>
                <a:ea typeface="微软雅黑" pitchFamily="34" charset="-122"/>
                <a:cs typeface="微软雅黑" pitchFamily="34" charset="-120"/>
              </a:rPr>
              <a:t>，助力乡村振兴，体现了党总揽全局，在乡村振兴中发挥引领发展的作用，①入选</a:t>
            </a:r>
            <a:r>
              <a:rPr lang="en-US" altLang="zh-CN" sz="2000" b="0" i="0">
                <a:solidFill>
                  <a:srgbClr val="000000"/>
                </a:solidFill>
                <a:latin typeface="微软雅黑" pitchFamily="34" charset="0"/>
                <a:ea typeface="微软雅黑" pitchFamily="34" charset="-122"/>
                <a:cs typeface="微软雅黑" pitchFamily="34" charset="-120"/>
              </a:rPr>
              <a:t>；该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党委持续整治形式主义</a:t>
            </a:r>
            <a:r>
              <a:rPr lang="en-US" altLang="zh-CN" sz="2000" b="0" i="0" dirty="0">
                <a:solidFill>
                  <a:srgbClr val="000000"/>
                </a:solidFill>
                <a:latin typeface="微软雅黑" pitchFamily="34" charset="0"/>
                <a:ea typeface="微软雅黑" pitchFamily="34" charset="-122"/>
                <a:cs typeface="微软雅黑" pitchFamily="34" charset="-120"/>
              </a:rPr>
              <a:t>、官僚主义，推动全面从严治党向基层延伸，这是加强党的作风建设</a:t>
            </a:r>
            <a:r>
              <a:rPr lang="en-US" altLang="zh-CN" sz="2000" b="0" i="0">
                <a:solidFill>
                  <a:srgbClr val="000000"/>
                </a:solidFill>
                <a:latin typeface="微软雅黑" pitchFamily="34" charset="0"/>
                <a:ea typeface="微软雅黑" pitchFamily="34" charset="-122"/>
                <a:cs typeface="微软雅黑" pitchFamily="34" charset="-120"/>
              </a:rPr>
              <a:t>，有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利于保持党的先进性和纯洁性</a:t>
            </a:r>
            <a:r>
              <a:rPr lang="en-US" altLang="zh-CN" sz="2000" b="0" i="0" dirty="0">
                <a:solidFill>
                  <a:srgbClr val="000000"/>
                </a:solidFill>
                <a:latin typeface="微软雅黑" pitchFamily="34" charset="0"/>
                <a:ea typeface="微软雅黑" pitchFamily="34" charset="-122"/>
                <a:cs typeface="微软雅黑" pitchFamily="34" charset="-120"/>
              </a:rPr>
              <a:t>，③入选；依法执政强调党依照宪法和法律规定治国理政</a:t>
            </a:r>
            <a:r>
              <a:rPr lang="en-US" altLang="zh-CN" sz="2000" b="0" i="0">
                <a:solidFill>
                  <a:srgbClr val="000000"/>
                </a:solidFill>
                <a:latin typeface="微软雅黑" pitchFamily="34" charset="0"/>
                <a:ea typeface="微软雅黑" pitchFamily="34" charset="-122"/>
                <a:cs typeface="微软雅黑" pitchFamily="34" charset="-120"/>
              </a:rPr>
              <a:t>，题干中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主要围绕党建引领乡村振兴</a:t>
            </a:r>
            <a:r>
              <a:rPr lang="en-US" altLang="zh-CN" sz="2000" b="0" i="0" dirty="0">
                <a:solidFill>
                  <a:srgbClr val="000000"/>
                </a:solidFill>
                <a:latin typeface="微软雅黑" pitchFamily="34" charset="0"/>
                <a:ea typeface="微软雅黑" pitchFamily="34" charset="-122"/>
                <a:cs typeface="微软雅黑" pitchFamily="34" charset="-120"/>
              </a:rPr>
              <a:t>、整治作风问题展开，未涉及严格遵循法律</a:t>
            </a:r>
            <a:r>
              <a:rPr lang="en-US" altLang="zh-CN" sz="2000" b="0" i="0">
                <a:solidFill>
                  <a:srgbClr val="000000"/>
                </a:solidFill>
                <a:latin typeface="微软雅黑" pitchFamily="34" charset="0"/>
                <a:ea typeface="微软雅黑" pitchFamily="34" charset="-122"/>
                <a:cs typeface="微软雅黑" pitchFamily="34" charset="-120"/>
              </a:rPr>
              <a:t>、推进法治建设等依法执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政内容</a:t>
            </a:r>
            <a:r>
              <a:rPr lang="en-US" altLang="zh-CN" sz="2000" b="0" i="0" dirty="0">
                <a:solidFill>
                  <a:srgbClr val="000000"/>
                </a:solidFill>
                <a:latin typeface="微软雅黑" pitchFamily="34" charset="0"/>
                <a:ea typeface="微软雅黑" pitchFamily="34" charset="-122"/>
                <a:cs typeface="微软雅黑" pitchFamily="34" charset="-120"/>
              </a:rPr>
              <a:t>，②排除；民主执政强调为人民执政、靠人民执政</a:t>
            </a:r>
            <a:r>
              <a:rPr lang="en-US" altLang="zh-CN" sz="2000" b="0" i="0">
                <a:solidFill>
                  <a:srgbClr val="000000"/>
                </a:solidFill>
                <a:latin typeface="微软雅黑" pitchFamily="34" charset="0"/>
                <a:ea typeface="微软雅黑" pitchFamily="34" charset="-122"/>
                <a:cs typeface="微软雅黑" pitchFamily="34" charset="-120"/>
              </a:rPr>
              <a:t>，题干重点强调党委通过党建引领乡村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振兴</a:t>
            </a:r>
            <a:r>
              <a:rPr lang="en-US" altLang="zh-CN" sz="2000" b="0" i="0" dirty="0">
                <a:solidFill>
                  <a:srgbClr val="000000"/>
                </a:solidFill>
                <a:latin typeface="微软雅黑" pitchFamily="34" charset="0"/>
                <a:ea typeface="微软雅黑" pitchFamily="34" charset="-122"/>
                <a:cs typeface="微软雅黑" pitchFamily="34" charset="-120"/>
              </a:rPr>
              <a:t>、加强自身建设，未突出体现尊重人民主体地位、保障基层民主的民主执政内容，④排除。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5_BD.79_1#550cde53d?pid=9ee96f074&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[吉林延吉2025高一期中]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中共中央办公厅、国务院办公厅印发《</a:t>
            </a:r>
            <a:r>
              <a:rPr lang="en-US" altLang="zh-CN" sz="2000" b="0" i="0">
                <a:solidFill>
                  <a:srgbClr val="000000"/>
                </a:solidFill>
                <a:latin typeface="微软雅黑" pitchFamily="34" charset="0"/>
                <a:ea typeface="微软雅黑" pitchFamily="34" charset="-122"/>
                <a:cs typeface="微软雅黑" pitchFamily="34" charset="-120"/>
              </a:rPr>
              <a:t>提振消费专项行动方案》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以下简称《方案》）。《方案》中提出，要以高质量供给创造有效需求</a:t>
            </a:r>
            <a:r>
              <a:rPr lang="en-US" altLang="zh-CN" sz="2000" b="0" i="0">
                <a:solidFill>
                  <a:srgbClr val="000000"/>
                </a:solidFill>
                <a:latin typeface="微软雅黑" pitchFamily="34" charset="0"/>
                <a:ea typeface="微软雅黑" pitchFamily="34" charset="-122"/>
                <a:cs typeface="微软雅黑" pitchFamily="34" charset="-120"/>
              </a:rPr>
              <a:t>，以优化消费环境增加</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消费意愿</a:t>
            </a:r>
            <a:r>
              <a:rPr lang="en-US" altLang="zh-CN" sz="2000" b="0" i="0" dirty="0">
                <a:solidFill>
                  <a:srgbClr val="000000"/>
                </a:solidFill>
                <a:latin typeface="微软雅黑" pitchFamily="34" charset="0"/>
                <a:ea typeface="微软雅黑" pitchFamily="34" charset="-122"/>
                <a:cs typeface="微软雅黑" pitchFamily="34" charset="-120"/>
              </a:rPr>
              <a:t>，针对性解决制约消费的突出矛盾问题。</a:t>
            </a:r>
            <a:r>
              <a:rPr lang="en-US" altLang="zh-CN" sz="2000" b="0" i="0">
                <a:solidFill>
                  <a:srgbClr val="000000"/>
                </a:solidFill>
                <a:latin typeface="微软雅黑" pitchFamily="34" charset="0"/>
                <a:ea typeface="微软雅黑" pitchFamily="34" charset="-122"/>
                <a:cs typeface="微软雅黑" pitchFamily="34" charset="-120"/>
              </a:rPr>
              <a:t>材料体现了(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0_1#550cde53d.bracket?pid=9ee96f074&amp;color=0,0,0&amp;vpa=25&amp;vtp=1"/>
          <p:cNvSpPr/>
          <p:nvPr/>
        </p:nvSpPr>
        <p:spPr>
          <a:xfrm>
            <a:off x="7780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79_2#550cde53d?pid=9ee96f074&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①中国共产党正确把握了经济建设规律，科学执政</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要不断增强党的思想引领力、群众组织力、社会号召力</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中国共产党是领导中国特色社会主义事业的核心力量</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始终坚持以习近平新时代中国特色社会主义思想为指导</a:t>
            </a:r>
            <a:endParaRPr lang="en-US" altLang="zh-CN" sz="2000" dirty="0"/>
          </a:p>
        </p:txBody>
      </p:sp>
      <p:sp>
        <p:nvSpPr>
          <p:cNvPr id="5" name="QC_5_BD.79_3#550cde53d.choices?pid=9ee96f074&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C_5_AS.81_1#550cde53d?vop=1&amp;pid=9ee96f074&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本题考查中国共产党是中国特色社会主义事业的领导核心。《方案》中提出</a:t>
            </a:r>
            <a:r>
              <a:rPr lang="en-US" altLang="zh-CN" sz="2000" b="0" i="0">
                <a:solidFill>
                  <a:srgbClr val="000000"/>
                </a:solidFill>
                <a:latin typeface="微软雅黑" pitchFamily="34" charset="0"/>
                <a:ea typeface="微软雅黑" pitchFamily="34" charset="-122"/>
                <a:cs typeface="微软雅黑" pitchFamily="34" charset="-120"/>
              </a:rPr>
              <a:t>，要以高质量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供给创造有效需求</a:t>
            </a:r>
            <a:r>
              <a:rPr lang="en-US" altLang="zh-CN" sz="2000" b="0" i="0" dirty="0">
                <a:solidFill>
                  <a:srgbClr val="000000"/>
                </a:solidFill>
                <a:latin typeface="微软雅黑" pitchFamily="34" charset="0"/>
                <a:ea typeface="微软雅黑" pitchFamily="34" charset="-122"/>
                <a:cs typeface="微软雅黑" pitchFamily="34" charset="-120"/>
              </a:rPr>
              <a:t>，以优化消费环境增加消费意愿，针对性解决制约消费的突出矛盾问题</a:t>
            </a:r>
            <a:r>
              <a:rPr lang="en-US" altLang="zh-CN" sz="2000" b="0" i="0">
                <a:solidFill>
                  <a:srgbClr val="000000"/>
                </a:solidFill>
                <a:latin typeface="微软雅黑" pitchFamily="34" charset="0"/>
                <a:ea typeface="微软雅黑" pitchFamily="34" charset="-122"/>
                <a:cs typeface="微软雅黑" pitchFamily="34" charset="-120"/>
              </a:rPr>
              <a:t>，这体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现了中国共产党正确把握了经济建设规律</a:t>
            </a:r>
            <a:r>
              <a:rPr lang="en-US" altLang="zh-CN" sz="2000" b="0" i="0" dirty="0">
                <a:solidFill>
                  <a:srgbClr val="000000"/>
                </a:solidFill>
                <a:latin typeface="微软雅黑" pitchFamily="34" charset="0"/>
                <a:ea typeface="微软雅黑" pitchFamily="34" charset="-122"/>
                <a:cs typeface="微软雅黑" pitchFamily="34" charset="-120"/>
              </a:rPr>
              <a:t>，科学执政，①入选；中共中央办公厅参与印发</a:t>
            </a:r>
            <a:r>
              <a:rPr lang="en-US" altLang="zh-CN" sz="2000" b="0" i="0">
                <a:solidFill>
                  <a:srgbClr val="000000"/>
                </a:solidFill>
                <a:latin typeface="微软雅黑" pitchFamily="34" charset="0"/>
                <a:ea typeface="微软雅黑" pitchFamily="34" charset="-122"/>
                <a:cs typeface="微软雅黑" pitchFamily="34" charset="-120"/>
              </a:rPr>
              <a:t>《提振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消费专项行动方案</a:t>
            </a:r>
            <a:r>
              <a:rPr lang="en-US" altLang="zh-CN" sz="2000" b="0" i="0" dirty="0">
                <a:solidFill>
                  <a:srgbClr val="000000"/>
                </a:solidFill>
                <a:latin typeface="微软雅黑" pitchFamily="34" charset="0"/>
                <a:ea typeface="微软雅黑" pitchFamily="34" charset="-122"/>
                <a:cs typeface="微软雅黑" pitchFamily="34" charset="-120"/>
              </a:rPr>
              <a:t>》，体现了中国共产党是领导中国特色社会主义事业的核心力量，③入选</a:t>
            </a:r>
            <a:r>
              <a:rPr lang="en-US" altLang="zh-CN" sz="2000" b="0" i="0">
                <a:solidFill>
                  <a:srgbClr val="000000"/>
                </a:solidFill>
                <a:latin typeface="微软雅黑" pitchFamily="34" charset="0"/>
                <a:ea typeface="微软雅黑" pitchFamily="34" charset="-122"/>
                <a:cs typeface="微软雅黑" pitchFamily="34" charset="-120"/>
              </a:rPr>
              <a:t>；材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料体现了党的领导地位</a:t>
            </a:r>
            <a:r>
              <a:rPr lang="en-US" altLang="zh-CN" sz="2000" b="0" i="0" dirty="0">
                <a:solidFill>
                  <a:srgbClr val="000000"/>
                </a:solidFill>
                <a:latin typeface="微软雅黑" pitchFamily="34" charset="0"/>
                <a:ea typeface="微软雅黑" pitchFamily="34" charset="-122"/>
                <a:cs typeface="微软雅黑" pitchFamily="34" charset="-120"/>
              </a:rPr>
              <a:t>，并未体现增强党的思想引领力、群众组织力、社会号召力，②排除</a:t>
            </a:r>
            <a:r>
              <a:rPr lang="en-US" altLang="zh-CN" sz="2000" b="0" i="0">
                <a:solidFill>
                  <a:srgbClr val="000000"/>
                </a:solidFill>
                <a:latin typeface="微软雅黑" pitchFamily="34" charset="0"/>
                <a:ea typeface="微软雅黑" pitchFamily="34" charset="-122"/>
                <a:cs typeface="微软雅黑" pitchFamily="34" charset="-120"/>
              </a:rPr>
              <a:t>；材</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料体现了党科学执政</a:t>
            </a:r>
            <a:r>
              <a:rPr lang="en-US" altLang="zh-CN" sz="2000" b="0" i="0" dirty="0">
                <a:solidFill>
                  <a:srgbClr val="000000"/>
                </a:solidFill>
                <a:latin typeface="微软雅黑" pitchFamily="34" charset="0"/>
                <a:ea typeface="微软雅黑" pitchFamily="34" charset="-122"/>
                <a:cs typeface="微软雅黑" pitchFamily="34" charset="-120"/>
              </a:rPr>
              <a:t>，并未体现以习近平新时代中国特色社会主义思想为指导，④排除。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6_AS.6_1#b343d2ae8?vop=1&amp;pid=75b43df8f&amp;color=0,0,0&amp;vtp=1&amp;bt=1&amp;bbb=1&amp;hb=1"/>
          <p:cNvSpPr/>
          <p:nvPr/>
        </p:nvSpPr>
        <p:spPr>
          <a:xfrm>
            <a:off x="722376" y="1033272"/>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本题考查党的领导。重庆市渝北区委巡察组在巡察过程中得知群众卖菜不方便问题</a:t>
            </a:r>
            <a:r>
              <a:rPr lang="en-US" altLang="zh-CN" sz="2000" b="0" i="0">
                <a:solidFill>
                  <a:srgbClr val="000000"/>
                </a:solidFill>
                <a:latin typeface="微软雅黑" pitchFamily="34" charset="0"/>
                <a:ea typeface="微软雅黑" pitchFamily="34" charset="-122"/>
                <a:cs typeface="微软雅黑" pitchFamily="34" charset="-120"/>
              </a:rPr>
              <a:t>，立即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组建工作专班</a:t>
            </a:r>
            <a:r>
              <a:rPr lang="en-US" altLang="zh-CN" sz="2000" b="0" i="0" dirty="0">
                <a:solidFill>
                  <a:srgbClr val="000000"/>
                </a:solidFill>
                <a:latin typeface="微软雅黑" pitchFamily="34" charset="0"/>
                <a:ea typeface="微软雅黑" pitchFamily="34" charset="-122"/>
                <a:cs typeface="微软雅黑" pitchFamily="34" charset="-120"/>
              </a:rPr>
              <a:t>，协调各部门解决相关的问题，说明巡察组坚持以人民为中心</a:t>
            </a:r>
            <a:r>
              <a:rPr lang="en-US" altLang="zh-CN" sz="2000" b="0" i="0">
                <a:solidFill>
                  <a:srgbClr val="000000"/>
                </a:solidFill>
                <a:latin typeface="微软雅黑" pitchFamily="34" charset="0"/>
                <a:ea typeface="微软雅黑" pitchFamily="34" charset="-122"/>
                <a:cs typeface="微软雅黑" pitchFamily="34" charset="-120"/>
              </a:rPr>
              <a:t>，解决群众急难愁盼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问题</a:t>
            </a:r>
            <a:r>
              <a:rPr lang="en-US" altLang="zh-CN" sz="2000" b="0" i="0" dirty="0">
                <a:solidFill>
                  <a:srgbClr val="000000"/>
                </a:solidFill>
                <a:latin typeface="微软雅黑" pitchFamily="34" charset="0"/>
                <a:ea typeface="微软雅黑" pitchFamily="34" charset="-122"/>
                <a:cs typeface="微软雅黑" pitchFamily="34" charset="-120"/>
              </a:rPr>
              <a:t>，发挥了总揽全局、协调各方的领导核心作用，②③正确</a:t>
            </a:r>
            <a:r>
              <a:rPr lang="en-US" altLang="zh-CN" sz="2000" b="0" i="0">
                <a:solidFill>
                  <a:srgbClr val="000000"/>
                </a:solidFill>
                <a:latin typeface="微软雅黑" pitchFamily="34" charset="0"/>
                <a:ea typeface="微软雅黑" pitchFamily="34" charset="-122"/>
                <a:cs typeface="微软雅黑" pitchFamily="34" charset="-120"/>
              </a:rPr>
              <a:t>；材料未体现坚持党中央的统一领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导</a:t>
            </a:r>
            <a:r>
              <a:rPr lang="en-US" altLang="zh-CN" sz="2000" b="0" i="0" dirty="0">
                <a:solidFill>
                  <a:srgbClr val="000000"/>
                </a:solidFill>
                <a:latin typeface="微软雅黑" pitchFamily="34" charset="0"/>
                <a:ea typeface="微软雅黑" pitchFamily="34" charset="-122"/>
                <a:cs typeface="微软雅黑" pitchFamily="34" charset="-120"/>
              </a:rPr>
              <a:t>，①排除；党发挥总揽全局、协调各方的领导核心作用，</a:t>
            </a:r>
            <a:r>
              <a:rPr lang="en-US" altLang="zh-CN" sz="2000" b="0" i="0">
                <a:solidFill>
                  <a:srgbClr val="000000"/>
                </a:solidFill>
                <a:latin typeface="微软雅黑" pitchFamily="34" charset="0"/>
                <a:ea typeface="微软雅黑" pitchFamily="34" charset="-122"/>
                <a:cs typeface="微软雅黑" pitchFamily="34" charset="-120"/>
              </a:rPr>
              <a:t>而不是加强对具体事务的直接管理，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5_BD.82_1#090adf6a6?pid=9ee96f07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[湖南岳阳一中2025高一月考·改编]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从当年的山河破碎、积贫积弱，到现在的潮涌东方</a:t>
            </a:r>
            <a:r>
              <a:rPr lang="en-US" altLang="zh-CN" sz="2000" b="0" i="0">
                <a:solidFill>
                  <a:srgbClr val="000000"/>
                </a:solidFill>
                <a:latin typeface="微软雅黑" pitchFamily="34" charset="0"/>
                <a:ea typeface="微软雅黑" pitchFamily="34" charset="-122"/>
                <a:cs typeface="微软雅黑" pitchFamily="34" charset="-120"/>
              </a:rPr>
              <a:t>、复兴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气象</a:t>
            </a:r>
            <a:r>
              <a:rPr lang="en-US" altLang="zh-CN" sz="2000" b="0" i="0" dirty="0">
                <a:solidFill>
                  <a:srgbClr val="000000"/>
                </a:solidFill>
                <a:latin typeface="微软雅黑" pitchFamily="34" charset="0"/>
                <a:ea typeface="微软雅黑" pitchFamily="34" charset="-122"/>
                <a:cs typeface="微软雅黑" pitchFamily="34" charset="-120"/>
              </a:rPr>
              <a:t>，从曾经“一辆汽车、一架飞机、一辆坦克、一辆拖拉机都不能造”，到如今“神舟”</a:t>
            </a:r>
            <a:r>
              <a:rPr lang="en-US" altLang="zh-CN" sz="2000" b="0" i="0">
                <a:solidFill>
                  <a:srgbClr val="000000"/>
                </a:solidFill>
                <a:latin typeface="微软雅黑" pitchFamily="34" charset="0"/>
                <a:ea typeface="微软雅黑" pitchFamily="34" charset="-122"/>
                <a:cs typeface="微软雅黑" pitchFamily="34" charset="-120"/>
              </a:rPr>
              <a:t>飞天、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北斗”组网、“嫦娥”探月、“蛟龙”入海</a:t>
            </a:r>
            <a:r>
              <a:rPr lang="en-US" altLang="zh-CN" sz="2000" b="0" i="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中国共产党团结带领中国人民走出了一条中国</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特色社会主义道路</a:t>
            </a:r>
            <a:r>
              <a:rPr lang="en-US" altLang="zh-CN" sz="2000" b="0" i="0" dirty="0">
                <a:solidFill>
                  <a:srgbClr val="000000"/>
                </a:solidFill>
                <a:latin typeface="微软雅黑" pitchFamily="34" charset="0"/>
                <a:ea typeface="微软雅黑" pitchFamily="34" charset="-122"/>
                <a:cs typeface="微软雅黑" pitchFamily="34" charset="-120"/>
              </a:rPr>
              <a:t>，创造了“当惊世界殊”的发展奇迹。</a:t>
            </a:r>
            <a:r>
              <a:rPr lang="en-US" altLang="zh-CN" sz="2000" b="0" i="0">
                <a:solidFill>
                  <a:srgbClr val="000000"/>
                </a:solidFill>
                <a:latin typeface="微软雅黑" pitchFamily="34" charset="0"/>
                <a:ea typeface="微软雅黑" pitchFamily="34" charset="-122"/>
                <a:cs typeface="微软雅黑" pitchFamily="34" charset="-120"/>
              </a:rPr>
              <a:t>这表明(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3_1#090adf6a6.bracket?pid=9ee96f074&amp;color=0,0,0&amp;vpa=26&amp;vtp=1"/>
          <p:cNvSpPr/>
          <p:nvPr/>
        </p:nvSpPr>
        <p:spPr>
          <a:xfrm>
            <a:off x="8034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82_2#090adf6a6?pid=9ee96f074&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①坚持党中央权威和集中统一领导，是党的领导的最高原则</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坚持中国共产党的领导是我国发展取得一切成就的根本保证</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中国特色社会主义理论体系为实现中国发展提供了精神动力</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坚持党的全面领导是坚持和发展中国特色社会主义的必由之路</a:t>
            </a:r>
            <a:endParaRPr lang="en-US" altLang="zh-CN" sz="2000" dirty="0"/>
          </a:p>
        </p:txBody>
      </p:sp>
      <p:sp>
        <p:nvSpPr>
          <p:cNvPr id="5" name="QC_5_BD.82_3#090adf6a6.choices?pid=9ee96f074&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5_AS.84_1#090adf6a6?vop=1&amp;pid=9ee96f074&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本题考查坚持党的领导。</a:t>
            </a:r>
            <a:r>
              <a:rPr lang="en-US" altLang="zh-CN" sz="2000" b="0" i="0">
                <a:solidFill>
                  <a:srgbClr val="000000"/>
                </a:solidFill>
                <a:latin typeface="微软雅黑" pitchFamily="34" charset="0"/>
                <a:ea typeface="微软雅黑" pitchFamily="34" charset="-122"/>
                <a:cs typeface="微软雅黑" pitchFamily="34" charset="-120"/>
              </a:rPr>
              <a:t>中国共产党团结带领中国人民走出一条中国特色社会主义道路，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创造了发展奇迹</a:t>
            </a:r>
            <a:r>
              <a:rPr lang="en-US" altLang="zh-CN" sz="2000" b="0" i="0" dirty="0">
                <a:solidFill>
                  <a:srgbClr val="000000"/>
                </a:solidFill>
                <a:latin typeface="微软雅黑" pitchFamily="34" charset="0"/>
                <a:ea typeface="微软雅黑" pitchFamily="34" charset="-122"/>
                <a:cs typeface="微软雅黑" pitchFamily="34" charset="-120"/>
              </a:rPr>
              <a:t>，表明坚持中国共产党的领导是我国发展取得一切成就的根本保证</a:t>
            </a:r>
            <a:r>
              <a:rPr lang="en-US" altLang="zh-CN" sz="2000" b="0" i="0">
                <a:solidFill>
                  <a:srgbClr val="000000"/>
                </a:solidFill>
                <a:latin typeface="微软雅黑" pitchFamily="34" charset="0"/>
                <a:ea typeface="微软雅黑" pitchFamily="34" charset="-122"/>
                <a:cs typeface="微软雅黑" pitchFamily="34" charset="-120"/>
              </a:rPr>
              <a:t>，坚持党的全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面领导是坚持和发展中国特色社会主义的必由之路</a:t>
            </a:r>
            <a:r>
              <a:rPr lang="en-US" altLang="zh-CN" sz="2000" b="0" i="0" dirty="0">
                <a:solidFill>
                  <a:srgbClr val="000000"/>
                </a:solidFill>
                <a:latin typeface="微软雅黑" pitchFamily="34" charset="0"/>
                <a:ea typeface="微软雅黑" pitchFamily="34" charset="-122"/>
                <a:cs typeface="微软雅黑" pitchFamily="34" charset="-120"/>
              </a:rPr>
              <a:t>，②④正确；</a:t>
            </a:r>
            <a:r>
              <a:rPr lang="en-US" altLang="zh-CN" sz="2000" b="0" i="0">
                <a:solidFill>
                  <a:srgbClr val="000000"/>
                </a:solidFill>
                <a:latin typeface="微软雅黑" pitchFamily="34" charset="0"/>
                <a:ea typeface="微软雅黑" pitchFamily="34" charset="-122"/>
                <a:cs typeface="微软雅黑" pitchFamily="34" charset="-120"/>
              </a:rPr>
              <a:t>材料体现的是在党的全面领导下，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我国取得的发展奇迹</a:t>
            </a:r>
            <a:r>
              <a:rPr lang="en-US" altLang="zh-CN" sz="2000" b="0" i="0" dirty="0">
                <a:solidFill>
                  <a:srgbClr val="000000"/>
                </a:solidFill>
                <a:latin typeface="微软雅黑" pitchFamily="34" charset="0"/>
                <a:ea typeface="微软雅黑" pitchFamily="34" charset="-122"/>
                <a:cs typeface="微软雅黑" pitchFamily="34" charset="-120"/>
              </a:rPr>
              <a:t>，没有体现党的领导的最高原则，①排除</a:t>
            </a:r>
            <a:r>
              <a:rPr lang="en-US" altLang="zh-CN" sz="2000" b="0" i="0">
                <a:solidFill>
                  <a:srgbClr val="000000"/>
                </a:solidFill>
                <a:latin typeface="微软雅黑" pitchFamily="34" charset="0"/>
                <a:ea typeface="微软雅黑" pitchFamily="34" charset="-122"/>
                <a:cs typeface="微软雅黑" pitchFamily="34" charset="-120"/>
              </a:rPr>
              <a:t>；中国特色社会主义理论体系为推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动中国发展进步提供了精神指引或行动指南，中国特色社会主义文化为实现中国发展提供精神动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力</a:t>
            </a:r>
            <a:r>
              <a:rPr lang="en-US" altLang="zh-CN" sz="2000" b="0" i="0" dirty="0">
                <a:solidFill>
                  <a:srgbClr val="000000"/>
                </a:solidFill>
                <a:latin typeface="微软雅黑" pitchFamily="34" charset="0"/>
                <a:ea typeface="微软雅黑" pitchFamily="34" charset="-122"/>
                <a:cs typeface="微软雅黑" pitchFamily="34" charset="-120"/>
              </a:rPr>
              <a:t>，③错误。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5_BD.85_1#92f7f7d62?pid=9ee96f074&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4.T县纪委监委从“红色引领+历史溯源”两个主要维度引入廉洁文化源头活水</a:t>
            </a:r>
            <a:r>
              <a:rPr lang="en-US" altLang="zh-CN" sz="2000" b="0" i="0">
                <a:solidFill>
                  <a:srgbClr val="000000"/>
                </a:solidFill>
                <a:latin typeface="微软雅黑" pitchFamily="34" charset="0"/>
                <a:ea typeface="微软雅黑" pitchFamily="34" charset="-122"/>
                <a:cs typeface="微软雅黑" pitchFamily="34" charset="-120"/>
              </a:rPr>
              <a:t>，“一园一馆一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课</a:t>
            </a:r>
            <a:r>
              <a:rPr lang="en-US" altLang="zh-CN" sz="2000" b="0" i="0" dirty="0">
                <a:solidFill>
                  <a:srgbClr val="000000"/>
                </a:solidFill>
                <a:latin typeface="微软雅黑" pitchFamily="34" charset="0"/>
                <a:ea typeface="微软雅黑" pitchFamily="34" charset="-122"/>
                <a:cs typeface="微软雅黑" pitchFamily="34" charset="-120"/>
              </a:rPr>
              <a:t>”，打造红色廉政文化教育基地，持续推动清廉文化主题化、具象化、场所化、可视化</a:t>
            </a:r>
            <a:r>
              <a:rPr lang="en-US" altLang="zh-CN" sz="2000" b="0" i="0">
                <a:solidFill>
                  <a:srgbClr val="000000"/>
                </a:solidFill>
                <a:latin typeface="微软雅黑" pitchFamily="34" charset="0"/>
                <a:ea typeface="微软雅黑" pitchFamily="34" charset="-122"/>
                <a:cs typeface="微软雅黑" pitchFamily="34" charset="-120"/>
              </a:rPr>
              <a:t>。这一</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举措(</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6_1#92f7f7d62.bracket?pid=9ee96f074&amp;color=0,0,0&amp;vpa=27&amp;vtp=1"/>
          <p:cNvSpPr/>
          <p:nvPr/>
        </p:nvSpPr>
        <p:spPr>
          <a:xfrm>
            <a:off x="1430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85_2#92f7f7d62?pid=9ee96f074&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①是加强党的思想建设，纯洁党的队伍的客观要求</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对国家和民族的兴衰、党的生死存亡起决定作用</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是党组织推进党的建设新的伟大工程的必然选择</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有助于为T县培养更多风清气正的党员领导干部</a:t>
            </a:r>
            <a:endParaRPr lang="en-US" altLang="zh-CN" sz="2000" dirty="0"/>
          </a:p>
        </p:txBody>
      </p:sp>
      <p:sp>
        <p:nvSpPr>
          <p:cNvPr id="5" name="QC_5_BD.85_3#92f7f7d62.choices?pid=9ee96f074&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C_5_AS.87_1#92f7f7d62?vop=1&amp;pid=9ee96f074&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本题考查坚持全面从严治党。T县纪委监委（党的组织）引入廉洁文化源头活水</a:t>
            </a:r>
            <a:r>
              <a:rPr lang="en-US" altLang="zh-CN" sz="2000" b="0" i="0">
                <a:solidFill>
                  <a:srgbClr val="000000"/>
                </a:solidFill>
                <a:latin typeface="微软雅黑" pitchFamily="34" charset="0"/>
                <a:ea typeface="微软雅黑" pitchFamily="34" charset="-122"/>
                <a:cs typeface="微软雅黑" pitchFamily="34" charset="-120"/>
              </a:rPr>
              <a:t>，打造红色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廉政文化教育基地</a:t>
            </a:r>
            <a:r>
              <a:rPr lang="en-US" altLang="zh-CN" sz="2000" b="0" i="0" dirty="0">
                <a:solidFill>
                  <a:srgbClr val="000000"/>
                </a:solidFill>
                <a:latin typeface="微软雅黑" pitchFamily="34" charset="0"/>
                <a:ea typeface="微软雅黑" pitchFamily="34" charset="-122"/>
                <a:cs typeface="微软雅黑" pitchFamily="34" charset="-120"/>
              </a:rPr>
              <a:t>，是加强党的思想建设，纯洁党的队伍的客观要求，有助于为</a:t>
            </a:r>
            <a:r>
              <a:rPr lang="en-US" altLang="zh-CN" sz="2000" b="0" i="0">
                <a:solidFill>
                  <a:srgbClr val="000000"/>
                </a:solidFill>
                <a:latin typeface="微软雅黑" pitchFamily="34" charset="0"/>
                <a:ea typeface="微软雅黑" pitchFamily="34" charset="-122"/>
                <a:cs typeface="微软雅黑" pitchFamily="34" charset="-120"/>
              </a:rPr>
              <a:t>T县培养更多风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清气正的党员领导干部</a:t>
            </a:r>
            <a:r>
              <a:rPr lang="en-US" altLang="zh-CN" sz="2000" b="0" i="0" dirty="0">
                <a:solidFill>
                  <a:srgbClr val="000000"/>
                </a:solidFill>
                <a:latin typeface="微软雅黑" pitchFamily="34" charset="0"/>
                <a:ea typeface="微软雅黑" pitchFamily="34" charset="-122"/>
                <a:cs typeface="微软雅黑" pitchFamily="34" charset="-120"/>
              </a:rPr>
              <a:t>，①④正确；坚持党要管党、全面从严治党，关系党的先进性、</a:t>
            </a:r>
            <a:r>
              <a:rPr lang="en-US" altLang="zh-CN" sz="2000" b="0" i="0">
                <a:solidFill>
                  <a:srgbClr val="000000"/>
                </a:solidFill>
                <a:latin typeface="微软雅黑" pitchFamily="34" charset="0"/>
                <a:ea typeface="微软雅黑" pitchFamily="34" charset="-122"/>
                <a:cs typeface="微软雅黑" pitchFamily="34" charset="-120"/>
              </a:rPr>
              <a:t>纯洁性，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关系国家和民族的兴衰</a:t>
            </a:r>
            <a:r>
              <a:rPr lang="en-US" altLang="zh-CN" sz="2000" b="0" i="0" dirty="0">
                <a:solidFill>
                  <a:srgbClr val="000000"/>
                </a:solidFill>
                <a:latin typeface="微软雅黑" pitchFamily="34" charset="0"/>
                <a:ea typeface="微软雅黑" pitchFamily="34" charset="-122"/>
                <a:cs typeface="微软雅黑" pitchFamily="34" charset="-120"/>
              </a:rPr>
              <a:t>，关系党的生死存亡，②排除</a:t>
            </a:r>
            <a:r>
              <a:rPr lang="en-US" altLang="zh-CN" sz="2000" b="0" i="0">
                <a:solidFill>
                  <a:srgbClr val="000000"/>
                </a:solidFill>
                <a:latin typeface="微软雅黑" pitchFamily="34" charset="0"/>
                <a:ea typeface="微软雅黑" pitchFamily="34" charset="-122"/>
                <a:cs typeface="微软雅黑" pitchFamily="34" charset="-120"/>
              </a:rPr>
              <a:t>；这一举措是推进党的建设新的伟大工程的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有益尝试和有效举措</a:t>
            </a:r>
            <a:r>
              <a:rPr lang="en-US" altLang="zh-CN" sz="2000" b="0" i="0" dirty="0">
                <a:solidFill>
                  <a:srgbClr val="000000"/>
                </a:solidFill>
                <a:latin typeface="微软雅黑" pitchFamily="34" charset="0"/>
                <a:ea typeface="微软雅黑" pitchFamily="34" charset="-122"/>
                <a:cs typeface="微软雅黑" pitchFamily="34" charset="-120"/>
              </a:rPr>
              <a:t>，“必然选择”夸大了其作用，③排除。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5_BD.88_1#7c372aa22?pid=9ee96f074&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[江苏扬州一中2025高一期中]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央视纪录片《永远吹冲锋号》精选12个典型案例</a:t>
            </a:r>
            <a:r>
              <a:rPr lang="en-US" altLang="zh-CN" sz="2000" b="0" i="0">
                <a:solidFill>
                  <a:srgbClr val="000000"/>
                </a:solidFill>
                <a:latin typeface="微软雅黑" pitchFamily="34" charset="0"/>
                <a:ea typeface="微软雅黑" pitchFamily="34" charset="-122"/>
                <a:cs typeface="微软雅黑" pitchFamily="34" charset="-120"/>
              </a:rPr>
              <a:t>，采访纪检监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察干部</a:t>
            </a:r>
            <a:r>
              <a:rPr lang="en-US" altLang="zh-CN" sz="2000" b="0" i="0" dirty="0">
                <a:solidFill>
                  <a:srgbClr val="000000"/>
                </a:solidFill>
                <a:latin typeface="微软雅黑" pitchFamily="34" charset="0"/>
                <a:ea typeface="微软雅黑" pitchFamily="34" charset="-122"/>
                <a:cs typeface="微软雅黑" pitchFamily="34" charset="-120"/>
              </a:rPr>
              <a:t>、有关审查调查对象及涉案人员、干部群众100多人</a:t>
            </a:r>
            <a:r>
              <a:rPr lang="en-US" altLang="zh-CN" sz="2000" b="0" i="0">
                <a:solidFill>
                  <a:srgbClr val="000000"/>
                </a:solidFill>
                <a:latin typeface="微软雅黑" pitchFamily="34" charset="0"/>
                <a:ea typeface="微软雅黑" pitchFamily="34" charset="-122"/>
                <a:cs typeface="微软雅黑" pitchFamily="34" charset="-120"/>
              </a:rPr>
              <a:t>，讲述了新时代中国共产党人持之以</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恒地推进全面从严治党的历程</a:t>
            </a:r>
            <a:r>
              <a:rPr lang="en-US" altLang="zh-CN" sz="2000" b="0" i="0" dirty="0">
                <a:solidFill>
                  <a:srgbClr val="000000"/>
                </a:solidFill>
                <a:latin typeface="微软雅黑" pitchFamily="34" charset="0"/>
                <a:ea typeface="微软雅黑" pitchFamily="34" charset="-122"/>
                <a:cs typeface="微软雅黑" pitchFamily="34" charset="-120"/>
              </a:rPr>
              <a:t>。“永远吹冲锋号”的原因在于，</a:t>
            </a:r>
            <a:r>
              <a:rPr lang="en-US" altLang="zh-CN" sz="2000" b="0" i="0">
                <a:solidFill>
                  <a:srgbClr val="000000"/>
                </a:solidFill>
                <a:latin typeface="微软雅黑" pitchFamily="34" charset="0"/>
                <a:ea typeface="微软雅黑" pitchFamily="34" charset="-122"/>
                <a:cs typeface="微软雅黑" pitchFamily="34" charset="-120"/>
              </a:rPr>
              <a:t>全面从严治党(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9_1#7c372aa22.bracket?pid=9ee96f074&amp;color=0,0,0&amp;vpa=28&amp;vtp=1"/>
          <p:cNvSpPr/>
          <p:nvPr/>
        </p:nvSpPr>
        <p:spPr>
          <a:xfrm>
            <a:off x="9558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88_2#7c372aa22?pid=9ee96f074&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①以党的思想建设为统领，勇于自我革命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是党永葆生机活力，走好新的赶考之路的必由之路</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是推进新时代党的建设新的伟大工程的必然要求</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向纵深发展，基础在严，关键在全面，要害在治</a:t>
            </a:r>
            <a:endParaRPr lang="en-US" altLang="zh-CN" sz="2000" dirty="0"/>
          </a:p>
        </p:txBody>
      </p:sp>
      <p:sp>
        <p:nvSpPr>
          <p:cNvPr id="5" name="QC_5_BD.88_3#7c372aa22.choices?pid=9ee96f074&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C_5_AS.90_1#7c372aa22?vop=1&amp;pid=9ee96f07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本题考查坚持全面从严治党</a:t>
            </a:r>
            <a:r>
              <a:rPr lang="en-US" altLang="zh-CN" sz="2000" b="0" i="0">
                <a:solidFill>
                  <a:srgbClr val="000000"/>
                </a:solidFill>
                <a:latin typeface="微软雅黑" pitchFamily="34" charset="0"/>
                <a:ea typeface="微软雅黑" pitchFamily="34" charset="-122"/>
                <a:cs typeface="微软雅黑" pitchFamily="34" charset="-120"/>
              </a:rPr>
              <a:t>。全面从严治党是推进新时代党的建设新的伟大工程的必然要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求</a:t>
            </a:r>
            <a:r>
              <a:rPr lang="en-US" altLang="zh-CN" sz="2000" b="0" i="0" dirty="0">
                <a:solidFill>
                  <a:srgbClr val="000000"/>
                </a:solidFill>
                <a:latin typeface="微软雅黑" pitchFamily="34" charset="0"/>
                <a:ea typeface="微软雅黑" pitchFamily="34" charset="-122"/>
                <a:cs typeface="微软雅黑" pitchFamily="34" charset="-120"/>
              </a:rPr>
              <a:t>，是党永葆生机活力，走好新的赶考之路的必由之路，②③正确</a:t>
            </a:r>
            <a:r>
              <a:rPr lang="en-US" altLang="zh-CN" sz="2000" b="0" i="0">
                <a:solidFill>
                  <a:srgbClr val="000000"/>
                </a:solidFill>
                <a:latin typeface="微软雅黑" pitchFamily="34" charset="0"/>
                <a:ea typeface="微软雅黑" pitchFamily="34" charset="-122"/>
                <a:cs typeface="微软雅黑" pitchFamily="34" charset="-120"/>
              </a:rPr>
              <a:t>；全面从严治党以党的政治建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设为统领</a:t>
            </a:r>
            <a:r>
              <a:rPr lang="en-US" altLang="zh-CN" sz="2000" b="0" i="0" dirty="0">
                <a:solidFill>
                  <a:srgbClr val="000000"/>
                </a:solidFill>
                <a:latin typeface="微软雅黑" pitchFamily="34" charset="0"/>
                <a:ea typeface="微软雅黑" pitchFamily="34" charset="-122"/>
                <a:cs typeface="微软雅黑" pitchFamily="34" charset="-120"/>
              </a:rPr>
              <a:t>，①排除；全面从严治党向纵深发展，基础在全面，关键在严，要害在治</a:t>
            </a:r>
            <a:r>
              <a:rPr lang="en-US" altLang="zh-CN" sz="2000" b="0" i="0">
                <a:solidFill>
                  <a:srgbClr val="000000"/>
                </a:solidFill>
                <a:latin typeface="微软雅黑" pitchFamily="34" charset="0"/>
                <a:ea typeface="微软雅黑" pitchFamily="34" charset="-122"/>
                <a:cs typeface="微软雅黑" pitchFamily="34" charset="-120"/>
              </a:rPr>
              <a:t>，且题干强调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原因</a:t>
            </a:r>
            <a:r>
              <a:rPr lang="en-US" altLang="zh-CN" sz="2000" b="0" i="0" dirty="0">
                <a:solidFill>
                  <a:srgbClr val="000000"/>
                </a:solidFill>
                <a:latin typeface="微软雅黑" pitchFamily="34" charset="0"/>
                <a:ea typeface="微软雅黑" pitchFamily="34" charset="-122"/>
                <a:cs typeface="微软雅黑" pitchFamily="34" charset="-120"/>
              </a:rPr>
              <a:t>，④更侧重要求，排除。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C_5_BD.91_1#5d7dac048?pid=9ee96f07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[福建莆田一中2025高一期中]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皖北某市在推进党的领导班子建设中，总结出“团结讲‘</a:t>
            </a:r>
            <a:r>
              <a:rPr lang="en-US" altLang="zh-CN" sz="2000" b="0" i="0">
                <a:solidFill>
                  <a:srgbClr val="000000"/>
                </a:solidFill>
                <a:latin typeface="微软雅黑" pitchFamily="34" charset="0"/>
                <a:ea typeface="微软雅黑" pitchFamily="34" charset="-122"/>
                <a:cs typeface="微软雅黑" pitchFamily="34" charset="-120"/>
              </a:rPr>
              <a:t>三好’”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的经验</a:t>
            </a:r>
            <a:r>
              <a:rPr lang="en-US" altLang="zh-CN" sz="2000" b="0" i="0" dirty="0">
                <a:solidFill>
                  <a:srgbClr val="000000"/>
                </a:solidFill>
                <a:latin typeface="微软雅黑" pitchFamily="34" charset="0"/>
                <a:ea typeface="微软雅黑" pitchFamily="34" charset="-122"/>
                <a:cs typeface="微软雅黑" pitchFamily="34" charset="-120"/>
              </a:rPr>
              <a:t>：下好“及时雨”，发现问题及时提醒、及时解决；搭好“连心桥”，</a:t>
            </a:r>
            <a:r>
              <a:rPr lang="en-US" altLang="zh-CN" sz="2000" b="0" i="0">
                <a:solidFill>
                  <a:srgbClr val="000000"/>
                </a:solidFill>
                <a:latin typeface="微软雅黑" pitchFamily="34" charset="0"/>
                <a:ea typeface="微软雅黑" pitchFamily="34" charset="-122"/>
                <a:cs typeface="微软雅黑" pitchFamily="34" charset="-120"/>
              </a:rPr>
              <a:t>有事无事常交流，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大事小事勤商量</a:t>
            </a:r>
            <a:r>
              <a:rPr lang="en-US" altLang="zh-CN" sz="2000" b="0" i="0" dirty="0">
                <a:solidFill>
                  <a:srgbClr val="000000"/>
                </a:solidFill>
                <a:latin typeface="微软雅黑" pitchFamily="34" charset="0"/>
                <a:ea typeface="微软雅黑" pitchFamily="34" charset="-122"/>
                <a:cs typeface="微软雅黑" pitchFamily="34" charset="-120"/>
              </a:rPr>
              <a:t>，急事难事互相帮；敲好“当面锣”，有提醒无提防，有主见无成见</a:t>
            </a:r>
            <a:r>
              <a:rPr lang="en-US" altLang="zh-CN" sz="2000" b="0" i="0">
                <a:solidFill>
                  <a:srgbClr val="000000"/>
                </a:solidFill>
                <a:latin typeface="微软雅黑" pitchFamily="34" charset="0"/>
                <a:ea typeface="微软雅黑" pitchFamily="34" charset="-122"/>
                <a:cs typeface="微软雅黑" pitchFamily="34" charset="-120"/>
              </a:rPr>
              <a:t>，有共识无</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专断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下列对该经验解读正确的是(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92_1#5d7dac048.bracket?pid=9ee96f074&amp;color=0,0,0&amp;vpa=29&amp;vtp=1"/>
          <p:cNvSpPr/>
          <p:nvPr/>
        </p:nvSpPr>
        <p:spPr>
          <a:xfrm>
            <a:off x="4732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91_2#5d7dac048?pid=9ee96f074&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①下好“及时雨”，有利于推动党的长期执政能力建设</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搭好“连心桥”，表明民主执政是党执政的基本途径</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敲好“当面锣”，践行了立党为公、执政为民的理念</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团结讲“三好”，能够推进新时代党的建设伟大事业</a:t>
            </a:r>
            <a:endParaRPr lang="en-US" altLang="zh-CN" sz="2000" dirty="0"/>
          </a:p>
        </p:txBody>
      </p:sp>
      <p:sp>
        <p:nvSpPr>
          <p:cNvPr id="5" name="QC_5_BD.91_3#5d7dac048.choices?pid=9ee96f074&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QC_5_AS.93_1#5d7dac048?vop=1&amp;pid=9ee96f074&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本题考查坚持全面从严治党。下好“及时雨”,及时发现和解决问题</a:t>
            </a:r>
            <a:r>
              <a:rPr lang="en-US" altLang="zh-CN" sz="2000" b="0" i="0">
                <a:solidFill>
                  <a:srgbClr val="000000"/>
                </a:solidFill>
                <a:latin typeface="微软雅黑" pitchFamily="34" charset="0"/>
                <a:ea typeface="微软雅黑" pitchFamily="34" charset="-122"/>
                <a:cs typeface="微软雅黑" pitchFamily="34" charset="-120"/>
              </a:rPr>
              <a:t>，能够有效避免小问题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演变成大问题</a:t>
            </a:r>
            <a:r>
              <a:rPr lang="en-US" altLang="zh-CN" sz="2000" b="0" i="0" dirty="0">
                <a:solidFill>
                  <a:srgbClr val="000000"/>
                </a:solidFill>
                <a:latin typeface="微软雅黑" pitchFamily="34" charset="0"/>
                <a:ea typeface="微软雅黑" pitchFamily="34" charset="-122"/>
                <a:cs typeface="微软雅黑" pitchFamily="34" charset="-120"/>
              </a:rPr>
              <a:t>，提升党的领导班子解决实际问题的能力，</a:t>
            </a:r>
            <a:r>
              <a:rPr lang="en-US" altLang="zh-CN" sz="2000" b="0" i="0">
                <a:solidFill>
                  <a:srgbClr val="000000"/>
                </a:solidFill>
                <a:latin typeface="微软雅黑" pitchFamily="34" charset="0"/>
                <a:ea typeface="微软雅黑" pitchFamily="34" charset="-122"/>
                <a:cs typeface="微软雅黑" pitchFamily="34" charset="-120"/>
              </a:rPr>
              <a:t>进而有利于推动党的长期执政能力建设，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入选；敲好“当面锣”,做到有提醒无提防，有主见无成见，有共识无专断，</a:t>
            </a:r>
            <a:r>
              <a:rPr lang="en-US" altLang="zh-CN" sz="2000" b="0" i="0">
                <a:solidFill>
                  <a:srgbClr val="000000"/>
                </a:solidFill>
                <a:latin typeface="微软雅黑" pitchFamily="34" charset="0"/>
                <a:ea typeface="微软雅黑" pitchFamily="34" charset="-122"/>
                <a:cs typeface="微软雅黑" pitchFamily="34" charset="-120"/>
              </a:rPr>
              <a:t>体现了党内民主、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团结协作</a:t>
            </a:r>
            <a:r>
              <a:rPr lang="en-US" altLang="zh-CN" sz="2000" b="0" i="0" dirty="0">
                <a:solidFill>
                  <a:srgbClr val="000000"/>
                </a:solidFill>
                <a:latin typeface="微软雅黑" pitchFamily="34" charset="0"/>
                <a:ea typeface="微软雅黑" pitchFamily="34" charset="-122"/>
                <a:cs typeface="微软雅黑" pitchFamily="34" charset="-120"/>
              </a:rPr>
              <a:t>，有利于更好地为人民服务，践行了立党为公、执政为民的理念，③入选</a:t>
            </a:r>
            <a:r>
              <a:rPr lang="en-US" altLang="zh-CN" sz="2000" b="0" i="0">
                <a:solidFill>
                  <a:srgbClr val="000000"/>
                </a:solidFill>
                <a:latin typeface="微软雅黑" pitchFamily="34" charset="0"/>
                <a:ea typeface="微软雅黑" pitchFamily="34" charset="-122"/>
                <a:cs typeface="微软雅黑" pitchFamily="34" charset="-120"/>
              </a:rPr>
              <a:t>；依法执政是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党执政的基本方式</a:t>
            </a:r>
            <a:r>
              <a:rPr lang="en-US" altLang="zh-CN" sz="2000" b="0" i="0" dirty="0">
                <a:solidFill>
                  <a:srgbClr val="000000"/>
                </a:solidFill>
                <a:latin typeface="微软雅黑" pitchFamily="34" charset="0"/>
                <a:ea typeface="微软雅黑" pitchFamily="34" charset="-122"/>
                <a:cs typeface="微软雅黑" pitchFamily="34" charset="-120"/>
              </a:rPr>
              <a:t>，民主执政是党的执政方式之一，但不是基本途径，②排除；团结讲“</a:t>
            </a:r>
            <a:r>
              <a:rPr lang="en-US" altLang="zh-CN" sz="2000" b="0" i="0">
                <a:solidFill>
                  <a:srgbClr val="000000"/>
                </a:solidFill>
                <a:latin typeface="微软雅黑" pitchFamily="34" charset="0"/>
                <a:ea typeface="微软雅黑" pitchFamily="34" charset="-122"/>
                <a:cs typeface="微软雅黑" pitchFamily="34" charset="-120"/>
              </a:rPr>
              <a:t>三好”,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有助于加强党的领导班子建设</a:t>
            </a:r>
            <a:r>
              <a:rPr lang="en-US" altLang="zh-CN" sz="2000" b="0" i="0" dirty="0">
                <a:solidFill>
                  <a:srgbClr val="000000"/>
                </a:solidFill>
                <a:latin typeface="微软雅黑" pitchFamily="34" charset="0"/>
                <a:ea typeface="微软雅黑" pitchFamily="34" charset="-122"/>
                <a:cs typeface="微软雅黑" pitchFamily="34" charset="-120"/>
              </a:rPr>
              <a:t>，推进新时代党的建设新的伟大工程，而非“伟大事业”,④排除。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5_BD.94_1#8efac0d28?pid=9ee96f074&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[重庆七校联盟2025高一期末]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为落实国家区域协调发展战略，某省党委牵头建立</a:t>
            </a:r>
            <a:r>
              <a:rPr lang="en-US" altLang="zh-CN" sz="2000" b="0" i="0">
                <a:solidFill>
                  <a:srgbClr val="000000"/>
                </a:solidFill>
                <a:latin typeface="微软雅黑" pitchFamily="34" charset="0"/>
                <a:ea typeface="微软雅黑" pitchFamily="34" charset="-122"/>
                <a:cs typeface="微软雅黑" pitchFamily="34" charset="-120"/>
              </a:rPr>
              <a:t>“跨市产业协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作联盟</a:t>
            </a:r>
            <a:r>
              <a:rPr lang="en-US" altLang="zh-CN" sz="2000" b="0" i="0" dirty="0">
                <a:solidFill>
                  <a:srgbClr val="000000"/>
                </a:solidFill>
                <a:latin typeface="微软雅黑" pitchFamily="34" charset="0"/>
                <a:ea typeface="微软雅黑" pitchFamily="34" charset="-122"/>
                <a:cs typeface="微软雅黑" pitchFamily="34" charset="-120"/>
              </a:rPr>
              <a:t>”，组织党员干部深入调研产业链短板，协调相邻城市共建产业园区</a:t>
            </a:r>
            <a:r>
              <a:rPr lang="en-US" altLang="zh-CN" sz="2000" b="0" i="0">
                <a:solidFill>
                  <a:srgbClr val="000000"/>
                </a:solidFill>
                <a:latin typeface="微软雅黑" pitchFamily="34" charset="0"/>
                <a:ea typeface="微软雅黑" pitchFamily="34" charset="-122"/>
                <a:cs typeface="微软雅黑" pitchFamily="34" charset="-120"/>
              </a:rPr>
              <a:t>，推动技术共享与人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才流动</a:t>
            </a:r>
            <a:r>
              <a:rPr lang="en-US" altLang="zh-CN" sz="2000" b="0" i="0" dirty="0">
                <a:solidFill>
                  <a:srgbClr val="000000"/>
                </a:solidFill>
                <a:latin typeface="微软雅黑" pitchFamily="34" charset="0"/>
                <a:ea typeface="微软雅黑" pitchFamily="34" charset="-122"/>
                <a:cs typeface="微软雅黑" pitchFamily="34" charset="-120"/>
              </a:rPr>
              <a:t>。同时制定差异化扶持政策，引导资源向薄弱地区倾斜。</a:t>
            </a:r>
            <a:r>
              <a:rPr lang="en-US" altLang="zh-CN" sz="2000" b="0" i="0">
                <a:solidFill>
                  <a:srgbClr val="000000"/>
                </a:solidFill>
                <a:latin typeface="微软雅黑" pitchFamily="34" charset="0"/>
                <a:ea typeface="微软雅黑" pitchFamily="34" charset="-122"/>
                <a:cs typeface="微软雅黑" pitchFamily="34" charset="-120"/>
              </a:rPr>
              <a:t>这一机制的核心在于(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95_1#8efac0d28.bracket?pid=9ee96f074&amp;color=0,0,0&amp;vpa=30&amp;vtp=1"/>
          <p:cNvSpPr/>
          <p:nvPr/>
        </p:nvSpPr>
        <p:spPr>
          <a:xfrm>
            <a:off x="10320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94_2#8efac0d28?pid=9ee96f074&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①发挥党的领导核心作用</a:t>
            </a:r>
            <a:r>
              <a:rPr lang="en-US" altLang="zh-CN" sz="2000" b="0" i="0">
                <a:solidFill>
                  <a:srgbClr val="000000"/>
                </a:solidFill>
                <a:latin typeface="微软雅黑" pitchFamily="34" charset="0"/>
                <a:ea typeface="微软雅黑" pitchFamily="34" charset="-122"/>
                <a:cs typeface="微软雅黑" pitchFamily="34" charset="-120"/>
              </a:rPr>
              <a:t>，统筹区域资源配置</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坚持科学执政，遵循经济发展规律布局产业</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加强民主执政</a:t>
            </a:r>
            <a:r>
              <a:rPr lang="en-US" altLang="zh-CN" sz="2000" b="0" i="0">
                <a:solidFill>
                  <a:srgbClr val="000000"/>
                </a:solidFill>
                <a:latin typeface="微软雅黑" pitchFamily="34" charset="0"/>
                <a:ea typeface="微软雅黑" pitchFamily="34" charset="-122"/>
                <a:cs typeface="微软雅黑" pitchFamily="34" charset="-120"/>
              </a:rPr>
              <a:t>，保障企业自主决策权</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完善依法执政，制定区域协同法律法规</a:t>
            </a:r>
            <a:endParaRPr lang="en-US" altLang="zh-CN" sz="2000" dirty="0"/>
          </a:p>
        </p:txBody>
      </p:sp>
      <p:sp>
        <p:nvSpPr>
          <p:cNvPr id="5" name="QC_5_BD.94_3#8efac0d28.choices?pid=9ee96f074&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5_AS.96_1#8efac0d28?vop=1&amp;pid=9ee96f074&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本题考查中国共产党的执政方式。某省党委牵头建立“跨市产业协作联盟</a:t>
            </a:r>
            <a:r>
              <a:rPr lang="en-US" altLang="zh-CN" sz="2000" b="0" i="0">
                <a:solidFill>
                  <a:srgbClr val="000000"/>
                </a:solidFill>
                <a:latin typeface="微软雅黑" pitchFamily="34" charset="0"/>
                <a:ea typeface="微软雅黑" pitchFamily="34" charset="-122"/>
                <a:cs typeface="微软雅黑" pitchFamily="34" charset="-120"/>
              </a:rPr>
              <a:t>”，组织党员干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部深入调研产业链短板</a:t>
            </a:r>
            <a:r>
              <a:rPr lang="en-US" altLang="zh-CN" sz="2000" b="0" i="0" dirty="0">
                <a:solidFill>
                  <a:srgbClr val="000000"/>
                </a:solidFill>
                <a:latin typeface="微软雅黑" pitchFamily="34" charset="0"/>
                <a:ea typeface="微软雅黑" pitchFamily="34" charset="-122"/>
                <a:cs typeface="微软雅黑" pitchFamily="34" charset="-120"/>
              </a:rPr>
              <a:t>，协调相邻城市共建产业园区，推动技术共享与人才流动</a:t>
            </a:r>
            <a:r>
              <a:rPr lang="en-US" altLang="zh-CN" sz="2000" b="0" i="0">
                <a:solidFill>
                  <a:srgbClr val="000000"/>
                </a:solidFill>
                <a:latin typeface="微软雅黑" pitchFamily="34" charset="0"/>
                <a:ea typeface="微软雅黑" pitchFamily="34" charset="-122"/>
                <a:cs typeface="微软雅黑" pitchFamily="34" charset="-120"/>
              </a:rPr>
              <a:t>，并制定差异化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扶持政策</a:t>
            </a:r>
            <a:r>
              <a:rPr lang="en-US" altLang="zh-CN" sz="2000" b="0" i="0" dirty="0">
                <a:solidFill>
                  <a:srgbClr val="000000"/>
                </a:solidFill>
                <a:latin typeface="微软雅黑" pitchFamily="34" charset="0"/>
                <a:ea typeface="微软雅黑" pitchFamily="34" charset="-122"/>
                <a:cs typeface="微软雅黑" pitchFamily="34" charset="-120"/>
              </a:rPr>
              <a:t>，引导资源向薄弱地区倾斜，这是发挥党的领导核心作用，</a:t>
            </a:r>
            <a:r>
              <a:rPr lang="en-US" altLang="zh-CN" sz="2000" b="0" i="0">
                <a:solidFill>
                  <a:srgbClr val="000000"/>
                </a:solidFill>
                <a:latin typeface="微软雅黑" pitchFamily="34" charset="0"/>
                <a:ea typeface="微软雅黑" pitchFamily="34" charset="-122"/>
                <a:cs typeface="微软雅黑" pitchFamily="34" charset="-120"/>
              </a:rPr>
              <a:t>统筹区域资源配置的体现，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入选；某省党委组织党员干部深入调研产业链短板，协调相邻城市共建产业园区</a:t>
            </a:r>
            <a:r>
              <a:rPr lang="en-US" altLang="zh-CN" sz="2000" b="0" i="0">
                <a:solidFill>
                  <a:srgbClr val="000000"/>
                </a:solidFill>
                <a:latin typeface="微软雅黑" pitchFamily="34" charset="0"/>
                <a:ea typeface="微软雅黑" pitchFamily="34" charset="-122"/>
                <a:cs typeface="微软雅黑" pitchFamily="34" charset="-120"/>
              </a:rPr>
              <a:t>，推动技术共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享与人才流动</a:t>
            </a:r>
            <a:r>
              <a:rPr lang="en-US" altLang="zh-CN" sz="2000" b="0" i="0" dirty="0">
                <a:solidFill>
                  <a:srgbClr val="000000"/>
                </a:solidFill>
                <a:latin typeface="微软雅黑" pitchFamily="34" charset="0"/>
                <a:ea typeface="微软雅黑" pitchFamily="34" charset="-122"/>
                <a:cs typeface="微软雅黑" pitchFamily="34" charset="-120"/>
              </a:rPr>
              <a:t>，并制定差异化扶持政策，引导资源向薄弱地区倾斜，这是坚持科学执政</a:t>
            </a:r>
            <a:r>
              <a:rPr lang="en-US" altLang="zh-CN" sz="2000" b="0" i="0">
                <a:solidFill>
                  <a:srgbClr val="000000"/>
                </a:solidFill>
                <a:latin typeface="微软雅黑" pitchFamily="34" charset="0"/>
                <a:ea typeface="微软雅黑" pitchFamily="34" charset="-122"/>
                <a:cs typeface="微软雅黑" pitchFamily="34" charset="-120"/>
              </a:rPr>
              <a:t>，遵循经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济发展规律布局产业的体现</a:t>
            </a:r>
            <a:r>
              <a:rPr lang="en-US" altLang="zh-CN" sz="2000" b="0" i="0" dirty="0">
                <a:solidFill>
                  <a:srgbClr val="000000"/>
                </a:solidFill>
                <a:latin typeface="微软雅黑" pitchFamily="34" charset="0"/>
                <a:ea typeface="微软雅黑" pitchFamily="34" charset="-122"/>
                <a:cs typeface="微软雅黑" pitchFamily="34" charset="-120"/>
              </a:rPr>
              <a:t>，②入选</a:t>
            </a:r>
            <a:r>
              <a:rPr lang="en-US" altLang="zh-CN" sz="2000" b="0" i="0">
                <a:solidFill>
                  <a:srgbClr val="000000"/>
                </a:solidFill>
                <a:latin typeface="微软雅黑" pitchFamily="34" charset="0"/>
                <a:ea typeface="微软雅黑" pitchFamily="34" charset="-122"/>
                <a:cs typeface="微软雅黑" pitchFamily="34" charset="-120"/>
              </a:rPr>
              <a:t>；材料中主要体现的是某省党委在区域协调发展中的具体行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动</a:t>
            </a:r>
            <a:r>
              <a:rPr lang="en-US" altLang="zh-CN" sz="2000" b="0" i="0" dirty="0">
                <a:solidFill>
                  <a:srgbClr val="000000"/>
                </a:solidFill>
                <a:latin typeface="微软雅黑" pitchFamily="34" charset="0"/>
                <a:ea typeface="微软雅黑" pitchFamily="34" charset="-122"/>
                <a:cs typeface="微软雅黑" pitchFamily="34" charset="-120"/>
              </a:rPr>
              <a:t>，并未体现加强民主执政，保障企业自主决策权，③排除</a:t>
            </a:r>
            <a:r>
              <a:rPr lang="en-US" altLang="zh-CN" sz="2000" b="0" i="0">
                <a:solidFill>
                  <a:srgbClr val="000000"/>
                </a:solidFill>
                <a:latin typeface="微软雅黑" pitchFamily="34" charset="0"/>
                <a:ea typeface="微软雅黑" pitchFamily="34" charset="-122"/>
                <a:cs typeface="微软雅黑" pitchFamily="34" charset="-120"/>
              </a:rPr>
              <a:t>；材料中主要体现的是某省党委在区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域协调发展中的具体行动</a:t>
            </a:r>
            <a:r>
              <a:rPr lang="en-US" altLang="zh-CN" sz="2000" b="0" i="0" dirty="0">
                <a:solidFill>
                  <a:srgbClr val="000000"/>
                </a:solidFill>
                <a:latin typeface="微软雅黑" pitchFamily="34" charset="0"/>
                <a:ea typeface="微软雅黑" pitchFamily="34" charset="-122"/>
                <a:cs typeface="微软雅黑" pitchFamily="34" charset="-120"/>
              </a:rPr>
              <a:t>，并未体现完善依法执政，制定区域协同法律法规</a:t>
            </a:r>
            <a:r>
              <a:rPr lang="en-US" altLang="zh-CN" sz="2000" b="0" i="0">
                <a:solidFill>
                  <a:srgbClr val="000000"/>
                </a:solidFill>
                <a:latin typeface="微软雅黑" pitchFamily="34" charset="0"/>
                <a:ea typeface="微软雅黑" pitchFamily="34" charset="-122"/>
                <a:cs typeface="微软雅黑" pitchFamily="34" charset="-120"/>
              </a:rPr>
              <a:t>，且制定法律法规的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主体是人大</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6_BD.7_1#c9d491ede?pid=8198fde1f&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[江西赣州2025高一联考]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进入新时代、踏上新征程，只有坚持和加强党的全面领导</a:t>
            </a:r>
            <a:r>
              <a:rPr lang="en-US" altLang="zh-CN" sz="2000" b="0" i="0">
                <a:solidFill>
                  <a:srgbClr val="000000"/>
                </a:solidFill>
                <a:latin typeface="微软雅黑" pitchFamily="34" charset="0"/>
                <a:ea typeface="微软雅黑" pitchFamily="34" charset="-122"/>
                <a:cs typeface="微软雅黑" pitchFamily="34" charset="-120"/>
              </a:rPr>
              <a:t>，才能更好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凝聚起全面建设社会主义现代化国家的磅礴力量</a:t>
            </a:r>
            <a:r>
              <a:rPr lang="en-US" altLang="zh-CN" sz="2000" b="0" i="0" dirty="0">
                <a:solidFill>
                  <a:srgbClr val="000000"/>
                </a:solidFill>
                <a:latin typeface="微软雅黑" pitchFamily="34" charset="0"/>
                <a:ea typeface="微软雅黑" pitchFamily="34" charset="-122"/>
                <a:cs typeface="微软雅黑" pitchFamily="34" charset="-120"/>
              </a:rPr>
              <a:t>，开创中华民族更加美好的未来</a:t>
            </a:r>
            <a:r>
              <a:rPr lang="en-US" altLang="zh-CN" sz="2000" b="0" i="0">
                <a:solidFill>
                  <a:srgbClr val="000000"/>
                </a:solidFill>
                <a:latin typeface="微软雅黑" pitchFamily="34" charset="0"/>
                <a:ea typeface="微软雅黑" pitchFamily="34" charset="-122"/>
                <a:cs typeface="微软雅黑" pitchFamily="34" charset="-120"/>
              </a:rPr>
              <a:t>。在新时代坚持</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和加强党的全面领导的正确做法有(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8_1#c9d491ede.bracket?pid=8198fde1f&amp;color=0,0,0&amp;vpa=3&amp;vtp=1"/>
          <p:cNvSpPr/>
          <p:nvPr/>
        </p:nvSpPr>
        <p:spPr>
          <a:xfrm>
            <a:off x="4719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7_2#c9d491ede?pid=8198fde1f&amp;color=0,0,0&amp;vtp=1&amp;bbb=1"/>
          <p:cNvSpPr/>
          <p:nvPr/>
        </p:nvSpPr>
        <p:spPr>
          <a:xfrm>
            <a:off x="722376" y="2334074"/>
            <a:ext cx="10753344" cy="843153"/>
          </a:xfrm>
          <a:prstGeom prst="rect">
            <a:avLst/>
          </a:prstGeom>
          <a:noFill/>
          <a:ln/>
        </p:spPr>
        <p:txBody>
          <a:bodyPr wrap="none" lIns="0" tIns="0" rIns="0" bIns="0" rtlCol="0" anchor="t"/>
          <a:lstStyle/>
          <a:p>
            <a:pPr latinLnBrk="1">
              <a:lnSpc>
                <a:spcPts val="3600"/>
              </a:lnSpc>
              <a:tabLst>
                <a:tab pos="5585557" algn="l"/>
              </a:tabLst>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增强党应对各种风险挑战的能力</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5585557" algn="l"/>
              </a:tabLst>
            </a:pPr>
            <a:r>
              <a:rPr lang="en-US" altLang="zh-CN" sz="2000" b="0" i="0" dirty="0">
                <a:solidFill>
                  <a:srgbClr val="000000"/>
                </a:solidFill>
                <a:latin typeface="微软雅黑" pitchFamily="34" charset="0"/>
                <a:ea typeface="微软雅黑" pitchFamily="34" charset="-122"/>
                <a:cs typeface="微软雅黑" pitchFamily="34" charset="-120"/>
              </a:rPr>
              <a:t>②</a:t>
            </a:r>
            <a:r>
              <a:rPr lang="en-US" altLang="zh-CN" sz="2000" b="0" i="0" dirty="0" err="1">
                <a:solidFill>
                  <a:srgbClr val="000000"/>
                </a:solidFill>
                <a:latin typeface="微软雅黑" pitchFamily="34" charset="0"/>
                <a:ea typeface="微软雅黑" pitchFamily="34" charset="-122"/>
                <a:cs typeface="微软雅黑" pitchFamily="34" charset="-120"/>
              </a:rPr>
              <a:t>满足群众对美好生活的新期待</a:t>
            </a:r>
            <a:endParaRPr lang="en-US" altLang="zh-CN" sz="2000" dirty="0"/>
          </a:p>
          <a:p>
            <a:pPr latinLnBrk="1">
              <a:lnSpc>
                <a:spcPts val="3400"/>
              </a:lnSpc>
              <a:tabLst>
                <a:tab pos="5585557" algn="l"/>
              </a:tabLst>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坚持党中央权威和集中统一领导</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400"/>
              </a:lnSpc>
              <a:tabLst>
                <a:tab pos="5585557" algn="l"/>
              </a:tabLst>
            </a:pPr>
            <a:r>
              <a:rPr lang="en-US" altLang="zh-CN" sz="2000" b="0" i="0" dirty="0">
                <a:solidFill>
                  <a:srgbClr val="000000"/>
                </a:solidFill>
                <a:latin typeface="微软雅黑" pitchFamily="34" charset="0"/>
                <a:ea typeface="微软雅黑" pitchFamily="34" charset="-122"/>
                <a:cs typeface="微软雅黑" pitchFamily="34" charset="-120"/>
              </a:rPr>
              <a:t>④</a:t>
            </a:r>
            <a:r>
              <a:rPr lang="en-US" altLang="zh-CN" sz="2000" b="0" i="0" dirty="0" err="1">
                <a:solidFill>
                  <a:srgbClr val="000000"/>
                </a:solidFill>
                <a:latin typeface="微软雅黑" pitchFamily="34" charset="0"/>
                <a:ea typeface="微软雅黑" pitchFamily="34" charset="-122"/>
                <a:cs typeface="微软雅黑" pitchFamily="34" charset="-120"/>
              </a:rPr>
              <a:t>建立和健全党的领导制度体系</a:t>
            </a:r>
            <a:endParaRPr lang="en-US" altLang="zh-CN" sz="2000" dirty="0"/>
          </a:p>
        </p:txBody>
      </p:sp>
      <p:sp>
        <p:nvSpPr>
          <p:cNvPr id="5" name="QC_6_BD.7_3#c9d491ede.choices?pid=8198fde1f&amp;color=0,0,0&amp;vtp=1&amp;bbb=1"/>
          <p:cNvSpPr/>
          <p:nvPr/>
        </p:nvSpPr>
        <p:spPr>
          <a:xfrm>
            <a:off x="719328" y="4134158"/>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5_BD.97_1#7affe886b?pid=9ee96f07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[河南三门峡2024高一月考]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中共中央、国务院印发的《质量强国建设纲要》指出</a:t>
            </a:r>
            <a:r>
              <a:rPr lang="en-US" altLang="zh-CN" sz="2000" b="0" i="0">
                <a:solidFill>
                  <a:srgbClr val="000000"/>
                </a:solidFill>
                <a:latin typeface="微软雅黑" pitchFamily="34" charset="0"/>
                <a:ea typeface="微软雅黑" pitchFamily="34" charset="-122"/>
                <a:cs typeface="微软雅黑" pitchFamily="34" charset="-120"/>
              </a:rPr>
              <a:t>，要以习近平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新时代中国特色社会主义思想为指导</a:t>
            </a:r>
            <a:r>
              <a:rPr lang="en-US" altLang="zh-CN" sz="2000" b="0" i="0" dirty="0">
                <a:solidFill>
                  <a:srgbClr val="000000"/>
                </a:solidFill>
                <a:latin typeface="微软雅黑" pitchFamily="34" charset="0"/>
                <a:ea typeface="微软雅黑" pitchFamily="34" charset="-122"/>
                <a:cs typeface="微软雅黑" pitchFamily="34" charset="-120"/>
              </a:rPr>
              <a:t>，立足新发展阶段，以推动高质量发展为主题</a:t>
            </a:r>
            <a:r>
              <a:rPr lang="en-US" altLang="zh-CN" sz="2000" b="0" i="0">
                <a:solidFill>
                  <a:srgbClr val="000000"/>
                </a:solidFill>
                <a:latin typeface="微软雅黑" pitchFamily="34" charset="0"/>
                <a:ea typeface="微软雅黑" pitchFamily="34" charset="-122"/>
                <a:cs typeface="微软雅黑" pitchFamily="34" charset="-120"/>
              </a:rPr>
              <a:t>，深入实施质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量强国战略</a:t>
            </a:r>
            <a:r>
              <a:rPr lang="en-US" altLang="zh-CN" sz="2000" b="0" i="0" dirty="0">
                <a:solidFill>
                  <a:srgbClr val="000000"/>
                </a:solidFill>
                <a:latin typeface="微软雅黑" pitchFamily="34" charset="0"/>
                <a:ea typeface="微软雅黑" pitchFamily="34" charset="-122"/>
                <a:cs typeface="微软雅黑" pitchFamily="34" charset="-120"/>
              </a:rPr>
              <a:t>，为全面建设社会主义现代化国家、</a:t>
            </a:r>
            <a:r>
              <a:rPr lang="en-US" altLang="zh-CN" sz="2000" b="0" i="0">
                <a:solidFill>
                  <a:srgbClr val="000000"/>
                </a:solidFill>
                <a:latin typeface="微软雅黑" pitchFamily="34" charset="0"/>
                <a:ea typeface="微软雅黑" pitchFamily="34" charset="-122"/>
                <a:cs typeface="微软雅黑" pitchFamily="34" charset="-120"/>
              </a:rPr>
              <a:t>实现中华民族伟大复兴的中国梦提供质量支撑。</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这体现了中国共产党(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98_1#7affe886b.bracket?pid=9ee96f074&amp;color=0,0,0&amp;vpa=31&amp;vtp=1"/>
          <p:cNvSpPr/>
          <p:nvPr/>
        </p:nvSpPr>
        <p:spPr>
          <a:xfrm>
            <a:off x="3208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97_2#7affe886b?pid=9ee96f074&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①坚持科学执政，遵循社会主义市场经济规律</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坚持依法执政，全面履行国家主要经济职能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是领导人民建设社会主义现代化国家的核心力量</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坚持民主执政，广泛征求人民群众意见建议</a:t>
            </a:r>
            <a:endParaRPr lang="en-US" altLang="zh-CN" sz="2000" dirty="0"/>
          </a:p>
        </p:txBody>
      </p:sp>
      <p:sp>
        <p:nvSpPr>
          <p:cNvPr id="5" name="QC_5_BD.97_3#7affe886b.choices?pid=9ee96f074&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C_5_AS.99_1#7affe886b?vop=1&amp;pid=9ee96f07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本题考查中国共产党的执政方式。中共中央、国务院印发的《质量强国建设纲要</a:t>
            </a:r>
            <a:r>
              <a:rPr lang="en-US" altLang="zh-CN" sz="2000" b="0" i="0" spc="-50">
                <a:solidFill>
                  <a:srgbClr val="000000"/>
                </a:solidFill>
                <a:latin typeface="微软雅黑" pitchFamily="34" charset="0"/>
                <a:ea typeface="微软雅黑" pitchFamily="34" charset="-122"/>
                <a:cs typeface="微软雅黑" pitchFamily="34" charset="-120"/>
              </a:rPr>
              <a:t>》符合社会</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主义市场经济规律</a:t>
            </a:r>
            <a:r>
              <a:rPr lang="en-US" altLang="zh-CN" sz="2000" b="0" i="0" spc="-50" dirty="0">
                <a:solidFill>
                  <a:srgbClr val="000000"/>
                </a:solidFill>
                <a:latin typeface="微软雅黑" pitchFamily="34" charset="0"/>
                <a:ea typeface="微软雅黑" pitchFamily="34" charset="-122"/>
                <a:cs typeface="微软雅黑" pitchFamily="34" charset="-120"/>
              </a:rPr>
              <a:t>，是中国共产党科学执政的表现，①正确；中国共产党不是国家机关</a:t>
            </a:r>
            <a:r>
              <a:rPr lang="en-US" altLang="zh-CN" sz="2000" b="0" i="0" spc="-50">
                <a:solidFill>
                  <a:srgbClr val="000000"/>
                </a:solidFill>
                <a:latin typeface="微软雅黑" pitchFamily="34" charset="0"/>
                <a:ea typeface="微软雅黑" pitchFamily="34" charset="-122"/>
                <a:cs typeface="微软雅黑" pitchFamily="34" charset="-120"/>
              </a:rPr>
              <a:t>，不履行国</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家职能</a:t>
            </a:r>
            <a:r>
              <a:rPr lang="en-US" altLang="zh-CN" sz="2000" b="0" i="0" spc="-50" dirty="0">
                <a:solidFill>
                  <a:srgbClr val="000000"/>
                </a:solidFill>
                <a:latin typeface="微软雅黑" pitchFamily="34" charset="0"/>
                <a:ea typeface="微软雅黑" pitchFamily="34" charset="-122"/>
                <a:cs typeface="微软雅黑" pitchFamily="34" charset="-120"/>
              </a:rPr>
              <a:t>，②错误；材料强调的是中共中央、国务院印发政策文件</a:t>
            </a:r>
            <a:r>
              <a:rPr lang="en-US" altLang="zh-CN" sz="2000" b="0" i="0" spc="-50">
                <a:solidFill>
                  <a:srgbClr val="000000"/>
                </a:solidFill>
                <a:latin typeface="微软雅黑" pitchFamily="34" charset="0"/>
                <a:ea typeface="微软雅黑" pitchFamily="34" charset="-122"/>
                <a:cs typeface="微软雅黑" pitchFamily="34" charset="-120"/>
              </a:rPr>
              <a:t>，体现了中国共产党在国家中的领</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导核心地位</a:t>
            </a:r>
            <a:r>
              <a:rPr lang="en-US" altLang="zh-CN" sz="2000" b="0" i="0" spc="-50" dirty="0">
                <a:solidFill>
                  <a:srgbClr val="000000"/>
                </a:solidFill>
                <a:latin typeface="微软雅黑" pitchFamily="34" charset="0"/>
                <a:ea typeface="微软雅黑" pitchFamily="34" charset="-122"/>
                <a:cs typeface="微软雅黑" pitchFamily="34" charset="-120"/>
              </a:rPr>
              <a:t>，③正确；材料反映的是中国共产党坚持科学执政，未涉及坚持民主执政，④排除。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O_6_BD.100_1#702fb1880?pid=8a7231ae5&amp;color=0,0,0&amp;vtp=1&amp;bt=1&amp;bbb=1"/>
          <p:cNvSpPr/>
          <p:nvPr/>
        </p:nvSpPr>
        <p:spPr>
          <a:xfrm>
            <a:off x="722377" y="972000"/>
            <a:ext cx="10749631" cy="408559"/>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9.</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阅读材料</a:t>
            </a:r>
            <a:r>
              <a:rPr lang="en-US" altLang="zh-CN" sz="2000" b="0" i="0" dirty="0">
                <a:solidFill>
                  <a:srgbClr val="000000"/>
                </a:solidFill>
                <a:latin typeface="微软雅黑" pitchFamily="34" charset="0"/>
                <a:ea typeface="微软雅黑" pitchFamily="34" charset="-122"/>
                <a:cs typeface="微软雅黑" pitchFamily="34" charset="-120"/>
              </a:rPr>
              <a:t>，完成下列探究。（9分）</a:t>
            </a:r>
            <a:endParaRPr lang="en-US" altLang="zh-CN" sz="2000" dirty="0"/>
          </a:p>
        </p:txBody>
      </p:sp>
      <p:pic>
        <p:nvPicPr>
          <p:cNvPr id="3" name="QO_6_BD.100_1#702fb1880?pid=8a7231ae5&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56407" y="1057407"/>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00_2#702fb1880?pid=8a7231ae5&amp;color=0,0,0&amp;vtp=1&amp;bbb=1&amp;hb=1"/>
          <p:cNvSpPr/>
          <p:nvPr/>
        </p:nvSpPr>
        <p:spPr>
          <a:xfrm>
            <a:off x="722376" y="1435169"/>
            <a:ext cx="10753344" cy="26846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议题探究</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党的领导是发展新质生产力的根本保证</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年政府工作报告指出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因地制宜发展新质生产力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加快建设现代化产业体系</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党在发展新质生产力的进程中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始终发挥着领航人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动力源和主心骨的作用</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是发展新质生产力</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的根本保证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因此</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必须毫不动摇地坚持和加强党的全面领导</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不断深化对新质生产力内在发展</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规律的洞察与把握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推动国家经济和各项事业实现更高质量的发展</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新时代的中国必将在新质生</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产力的征途上勇往直前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稳健前行</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O_6_BD.100_3#702fb1880?pid=8a7231ae5&amp;color=0,0,0&amp;mp=1&amp;vtp=1&amp;bt=1&amp;bbb=1&amp;hb=1"/>
          <p:cNvSpPr/>
          <p:nvPr/>
        </p:nvSpPr>
        <p:spPr>
          <a:xfrm>
            <a:off x="722376" y="972000"/>
            <a:ext cx="10753344" cy="315455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结合背景议题，完成下列要求：</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而行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致远</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习近平总书记在黑龙江考察期间提出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整合科技创新资源</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引领发展战略性新兴产业和未来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产业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加快形成新质生产力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从不要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忽视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放弃传统产业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培育壮大新兴产业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从</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打</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好关键核心技术攻坚战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统筹推进科技创新和产业创新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污染治理为主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到</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生态修</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复与保护并重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习总书记给出了破解难题的基本路径</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指明了打通束缚新质生产力发展堵点</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的方向</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QO_6_BD.100_4#702fb1880?pid=8a7231ae5&amp;color=0,0,0&amp;mp=1&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有所呼</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有所应</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83" name="QO_6_BD.100_5#702fb1880?colgroup=3,37&amp;pid=8a7231ae5&amp;color=0,0,0&amp;mp=1&amp;vtp=1&amp;bbb=1&amp;hb=1"/>
          <p:cNvGraphicFramePr>
            <a:graphicFrameLocks noGrp="1"/>
          </p:cNvGraphicFramePr>
          <p:nvPr>
            <p:extLst>
              <p:ext uri="{D42A27DB-BD31-4B8C-83A1-F6EECF244321}">
                <p14:modId xmlns:p14="http://schemas.microsoft.com/office/powerpoint/2010/main" val="3491120218"/>
              </p:ext>
            </p:extLst>
          </p:nvPr>
        </p:nvGraphicFramePr>
        <p:xfrm>
          <a:off x="722376" y="1513528"/>
          <a:ext cx="10725912" cy="4042029"/>
        </p:xfrm>
        <a:graphic>
          <a:graphicData uri="http://schemas.openxmlformats.org/drawingml/2006/table">
            <a:tbl>
              <a:tblPr/>
              <a:tblGrid>
                <a:gridCol w="1033272">
                  <a:extLst>
                    <a:ext uri="{9D8B030D-6E8A-4147-A177-3AD203B41FA5}">
                      <a16:colId xmlns:a16="http://schemas.microsoft.com/office/drawing/2014/main" val="20000"/>
                    </a:ext>
                  </a:extLst>
                </a:gridCol>
                <a:gridCol w="9692640">
                  <a:extLst>
                    <a:ext uri="{9D8B030D-6E8A-4147-A177-3AD203B41FA5}">
                      <a16:colId xmlns:a16="http://schemas.microsoft.com/office/drawing/2014/main" val="20001"/>
                    </a:ext>
                  </a:extLst>
                </a:gridCol>
              </a:tblGrid>
              <a:tr h="1611503">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两会前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楷体" pitchFamily="34" charset="-122"/>
                          <a:cs typeface="微软雅黑" pitchFamily="34" charset="-120"/>
                        </a:rPr>
                        <a:t>根据党中央决策部署</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国务院面向广大人民群众和各类经营主体推出</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加快发展新质</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生产力扎实推进高质量发展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意见建议征集活动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各地人大代表</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政协委员聚焦新质</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生产力发展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深入基层开展调研活动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全面了解当地新质生产力培育和发展情况</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并</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形成相关建议案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15263">
                <a:tc>
                  <a:txBody>
                    <a:bodyPr/>
                    <a:lstStyle/>
                    <a:p>
                      <a:pPr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两会</a:t>
                      </a:r>
                      <a:endParaRPr lang="en-US" altLang="zh-CN" sz="1200" dirty="0"/>
                    </a:p>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期间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楷体" pitchFamily="34" charset="-122"/>
                          <a:cs typeface="微软雅黑" pitchFamily="34" charset="-120"/>
                        </a:rPr>
                        <a:t>代表们认真审议</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慎重表决各项关于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加快发展新质生产力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的议案</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代表委员们通</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代表通道</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委员通道</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就</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完善行业顶层设计</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让科技成果加速转化落地</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推动产业链供应链系统优化升级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形成新质生产力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讲述民意诉求</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回应社会关切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15263">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两会后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楷体" pitchFamily="34" charset="-122"/>
                          <a:cs typeface="微软雅黑" pitchFamily="34" charset="-120"/>
                        </a:rPr>
                        <a:t>围绕全国人大通过的关于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加快发展新质生产力</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各项议案</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国家各职能部门跟进出</a:t>
                      </a:r>
                    </a:p>
                    <a:p>
                      <a:pPr marL="0" indent="0"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台具体措施</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着力打通束缚新质生产力发展的堵点卡点</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让各类先进优质生产要素顺</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畅流动和高效配置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QO_6_BD.100_6#702fb1880?pid=8a7231ae5&amp;color=0,0,0&amp;mp=1&amp;vtp=1&amp;bbb=1"/>
          <p:cNvSpPr/>
          <p:nvPr/>
        </p:nvSpPr>
        <p:spPr>
          <a:xfrm>
            <a:off x="722376" y="5691828"/>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结合材料，运用《政治与法治》的相关知识，阐明发展新质生产力必须坚持党的领导。</a:t>
            </a:r>
            <a:endParaRPr lang="en-US" altLang="zh-CN" sz="2000" dirty="0"/>
          </a:p>
        </p:txBody>
      </p:sp>
    </p:spTree>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O_6_AN.101_1#702fb1880?vop=1&amp;pid=8a7231ae5&amp;color=0,0,0&amp;vtp=1&amp;bt=1&amp;bbb=1&amp;hb=1"/>
          <p:cNvSpPr/>
          <p:nvPr/>
        </p:nvSpPr>
        <p:spPr>
          <a:xfrm>
            <a:off x="722376" y="972000"/>
            <a:ext cx="10753344" cy="3142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①中国共产党是中国特色社会主义事业的领导核心，是最高政治领导力量</a:t>
            </a:r>
            <a:r>
              <a:rPr lang="en-US" altLang="zh-CN" sz="2000" b="1" i="0">
                <a:solidFill>
                  <a:srgbClr val="00B050"/>
                </a:solidFill>
                <a:latin typeface="微软雅黑" pitchFamily="34" charset="0"/>
                <a:ea typeface="微软雅黑" pitchFamily="34" charset="-122"/>
                <a:cs typeface="微软雅黑" pitchFamily="34" charset="-120"/>
              </a:rPr>
              <a:t>。新质生产力从</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开始提出到征集研讨</a:t>
            </a:r>
            <a:r>
              <a:rPr lang="en-US" altLang="zh-CN" sz="2000" b="1" i="0" dirty="0">
                <a:solidFill>
                  <a:srgbClr val="00B050"/>
                </a:solidFill>
                <a:latin typeface="微软雅黑" pitchFamily="34" charset="0"/>
                <a:ea typeface="微软雅黑" pitchFamily="34" charset="-122"/>
                <a:cs typeface="微软雅黑" pitchFamily="34" charset="-120"/>
              </a:rPr>
              <a:t>，最后形成具体政策和落实方案都是在党的领导下进行的</a:t>
            </a:r>
            <a:r>
              <a:rPr lang="en-US" altLang="zh-CN" sz="2000" b="1" i="0">
                <a:solidFill>
                  <a:srgbClr val="00B050"/>
                </a:solidFill>
                <a:latin typeface="微软雅黑" pitchFamily="34" charset="0"/>
                <a:ea typeface="微软雅黑" pitchFamily="34" charset="-122"/>
                <a:cs typeface="微软雅黑" pitchFamily="34" charset="-120"/>
              </a:rPr>
              <a:t>，说明办好中国的</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事情关键在党</a:t>
            </a:r>
            <a:r>
              <a:rPr lang="en-US" altLang="zh-CN" sz="2000" b="1" i="0" dirty="0">
                <a:solidFill>
                  <a:srgbClr val="00B050"/>
                </a:solidFill>
                <a:latin typeface="微软雅黑" pitchFamily="34" charset="0"/>
                <a:ea typeface="微软雅黑" pitchFamily="34" charset="-122"/>
                <a:cs typeface="微软雅黑" pitchFamily="34" charset="-120"/>
              </a:rPr>
              <a:t>。（3分）②中国共产党领导是中国特色社会主义最本质的特征</a:t>
            </a:r>
            <a:r>
              <a:rPr lang="en-US" altLang="zh-CN" sz="2000" b="1" i="0">
                <a:solidFill>
                  <a:srgbClr val="00B050"/>
                </a:solidFill>
                <a:latin typeface="微软雅黑" pitchFamily="34" charset="0"/>
                <a:ea typeface="微软雅黑" pitchFamily="34" charset="-122"/>
                <a:cs typeface="微软雅黑" pitchFamily="34" charset="-120"/>
              </a:rPr>
              <a:t>，是中国特色社会</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主义制度的最大优势</a:t>
            </a:r>
            <a:r>
              <a:rPr lang="en-US" altLang="zh-CN" sz="2000" b="1" i="0" dirty="0">
                <a:solidFill>
                  <a:srgbClr val="00B050"/>
                </a:solidFill>
                <a:latin typeface="微软雅黑" pitchFamily="34" charset="0"/>
                <a:ea typeface="微软雅黑" pitchFamily="34" charset="-122"/>
                <a:cs typeface="微软雅黑" pitchFamily="34" charset="-120"/>
              </a:rPr>
              <a:t>，党总揽全局、协调各方，统一领导新质生产力发展。（3分）</a:t>
            </a:r>
            <a:r>
              <a:rPr lang="en-US" altLang="zh-CN" sz="2000" b="1" i="0">
                <a:solidFill>
                  <a:srgbClr val="00B050"/>
                </a:solidFill>
                <a:latin typeface="微软雅黑" pitchFamily="34" charset="0"/>
                <a:ea typeface="微软雅黑" pitchFamily="34" charset="-122"/>
                <a:cs typeface="微软雅黑" pitchFamily="34" charset="-120"/>
              </a:rPr>
              <a:t>③坚持党的</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全面领导是坚持和发展中国特色社会主义的必由之路</a:t>
            </a:r>
            <a:r>
              <a:rPr lang="en-US" altLang="zh-CN" sz="2000" b="1" i="0" dirty="0">
                <a:solidFill>
                  <a:srgbClr val="00B050"/>
                </a:solidFill>
                <a:latin typeface="微软雅黑" pitchFamily="34" charset="0"/>
                <a:ea typeface="微软雅黑" pitchFamily="34" charset="-122"/>
                <a:cs typeface="微软雅黑" pitchFamily="34" charset="-120"/>
              </a:rPr>
              <a:t>。根据党中央决策部署</a:t>
            </a:r>
            <a:r>
              <a:rPr lang="en-US" altLang="zh-CN" sz="2000" b="1" i="0">
                <a:solidFill>
                  <a:srgbClr val="00B050"/>
                </a:solidFill>
                <a:latin typeface="微软雅黑" pitchFamily="34" charset="0"/>
                <a:ea typeface="微软雅黑" pitchFamily="34" charset="-122"/>
                <a:cs typeface="微软雅黑" pitchFamily="34" charset="-120"/>
              </a:rPr>
              <a:t>，各职能部门各司其</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职</a:t>
            </a:r>
            <a:r>
              <a:rPr lang="en-US" altLang="zh-CN" sz="2000" b="1" i="0" dirty="0">
                <a:solidFill>
                  <a:srgbClr val="00B050"/>
                </a:solidFill>
                <a:latin typeface="微软雅黑" pitchFamily="34" charset="0"/>
                <a:ea typeface="微软雅黑" pitchFamily="34" charset="-122"/>
                <a:cs typeface="微软雅黑" pitchFamily="34" charset="-120"/>
              </a:rPr>
              <a:t>、分工协作，共同推进新质生产力发展。（3分）（答出党的性质、宗旨、根本立场</a:t>
            </a:r>
            <a:r>
              <a:rPr lang="en-US" altLang="zh-CN" sz="2000" b="1" i="0">
                <a:solidFill>
                  <a:srgbClr val="00B050"/>
                </a:solidFill>
                <a:latin typeface="微软雅黑" pitchFamily="34" charset="0"/>
                <a:ea typeface="微软雅黑" pitchFamily="34" charset="-122"/>
                <a:cs typeface="微软雅黑" pitchFamily="34" charset="-120"/>
              </a:rPr>
              <a:t>、执政理</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念等也可酌情给分</a:t>
            </a:r>
            <a:r>
              <a:rPr lang="en-US" altLang="zh-CN" sz="2000" b="1" i="0" dirty="0">
                <a:solidFill>
                  <a:srgbClr val="00B05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O_6_AS.102_1#702fb1880?vop=1&amp;pid=8a7231ae5&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本题考查坚持和加强党的全面领导、政治认同和科学精神素养</a:t>
            </a:r>
            <a:r>
              <a:rPr lang="en-US" altLang="zh-CN" sz="2000" b="0" i="0">
                <a:solidFill>
                  <a:srgbClr val="000000"/>
                </a:solidFill>
                <a:latin typeface="微软雅黑" pitchFamily="34" charset="0"/>
                <a:ea typeface="微软雅黑" pitchFamily="34" charset="-122"/>
                <a:cs typeface="微软雅黑" pitchFamily="34" charset="-120"/>
              </a:rPr>
              <a:t>。本议题探究发展新质生产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力必须坚持党的领导</a:t>
            </a:r>
            <a:r>
              <a:rPr lang="en-US" altLang="zh-CN" sz="2000" b="0" i="0" dirty="0">
                <a:solidFill>
                  <a:srgbClr val="000000"/>
                </a:solidFill>
                <a:latin typeface="微软雅黑" pitchFamily="34" charset="0"/>
                <a:ea typeface="微软雅黑" pitchFamily="34" charset="-122"/>
                <a:cs typeface="微软雅黑" pitchFamily="34" charset="-120"/>
              </a:rPr>
              <a:t>，引导学生对党的领导是发展新质生产力的根本保证的政治认同</a:t>
            </a:r>
            <a:r>
              <a:rPr lang="en-US" altLang="zh-CN" sz="2000" b="0" i="0">
                <a:solidFill>
                  <a:srgbClr val="000000"/>
                </a:solidFill>
                <a:latin typeface="微软雅黑" pitchFamily="34" charset="0"/>
                <a:ea typeface="微软雅黑" pitchFamily="34" charset="-122"/>
                <a:cs typeface="微软雅黑" pitchFamily="34" charset="-120"/>
              </a:rPr>
              <a:t>，坚定制度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自信</a:t>
            </a:r>
            <a:r>
              <a:rPr lang="en-US" altLang="zh-CN" sz="2000" b="0" i="0" dirty="0">
                <a:solidFill>
                  <a:srgbClr val="000000"/>
                </a:solidFill>
                <a:latin typeface="微软雅黑" pitchFamily="34" charset="0"/>
                <a:ea typeface="微软雅黑" pitchFamily="34" charset="-122"/>
                <a:cs typeface="微软雅黑" pitchFamily="34" charset="-120"/>
              </a:rPr>
              <a:t>，坚持党的领导。关键信息①：习总书记给出了破解难题的基本路径</a:t>
            </a:r>
            <a:r>
              <a:rPr lang="en-US" altLang="zh-CN" sz="2000" b="0" i="0">
                <a:solidFill>
                  <a:srgbClr val="000000"/>
                </a:solidFill>
                <a:latin typeface="微软雅黑" pitchFamily="34" charset="0"/>
                <a:ea typeface="微软雅黑" pitchFamily="34" charset="-122"/>
                <a:cs typeface="微软雅黑" pitchFamily="34" charset="-120"/>
              </a:rPr>
              <a:t>，指明了打通束缚新质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生产力发展堵点的方向</a:t>
            </a:r>
            <a:r>
              <a:rPr lang="en-US" altLang="zh-CN" sz="2000" b="0" i="0" dirty="0">
                <a:solidFill>
                  <a:srgbClr val="000000"/>
                </a:solidFill>
                <a:latin typeface="微软雅黑" pitchFamily="34" charset="0"/>
                <a:ea typeface="微软雅黑" pitchFamily="34" charset="-122"/>
                <a:cs typeface="微软雅黑" pitchFamily="34" charset="-120"/>
              </a:rPr>
              <a:t>；根据党中央决策部署等→中国共产党领导的地位、意义、</a:t>
            </a:r>
            <a:r>
              <a:rPr lang="en-US" altLang="zh-CN" sz="2000" b="0" i="0">
                <a:solidFill>
                  <a:srgbClr val="000000"/>
                </a:solidFill>
                <a:latin typeface="微软雅黑" pitchFamily="34" charset="0"/>
                <a:ea typeface="微软雅黑" pitchFamily="34" charset="-122"/>
                <a:cs typeface="微软雅黑" pitchFamily="34" charset="-120"/>
              </a:rPr>
              <a:t>特点及其要求。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关键信息</a:t>
            </a:r>
            <a:r>
              <a:rPr lang="en-US" altLang="zh-CN" sz="2000" b="0" i="0" dirty="0">
                <a:solidFill>
                  <a:srgbClr val="000000"/>
                </a:solidFill>
                <a:latin typeface="微软雅黑" pitchFamily="34" charset="0"/>
                <a:ea typeface="微软雅黑" pitchFamily="34" charset="-122"/>
                <a:cs typeface="微软雅黑" pitchFamily="34" charset="-120"/>
              </a:rPr>
              <a:t>②：根据党中央决策部署，国务院面向广大人民群众和各类经营主体推出</a:t>
            </a:r>
            <a:r>
              <a:rPr lang="en-US" altLang="zh-CN" sz="2000" b="0" i="0">
                <a:solidFill>
                  <a:srgbClr val="000000"/>
                </a:solidFill>
                <a:latin typeface="微软雅黑" pitchFamily="34" charset="0"/>
                <a:ea typeface="微软雅黑" pitchFamily="34" charset="-122"/>
                <a:cs typeface="微软雅黑" pitchFamily="34" charset="-120"/>
              </a:rPr>
              <a:t>“加快发展新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质生产力扎实推进高质量发展</a:t>
            </a:r>
            <a:r>
              <a:rPr lang="en-US" altLang="zh-CN" sz="2000" b="0" i="0" dirty="0">
                <a:solidFill>
                  <a:srgbClr val="000000"/>
                </a:solidFill>
                <a:latin typeface="微软雅黑" pitchFamily="34" charset="0"/>
                <a:ea typeface="微软雅黑" pitchFamily="34" charset="-122"/>
                <a:cs typeface="微软雅黑" pitchFamily="34" charset="-120"/>
              </a:rPr>
              <a:t>”意见建议征集活动。各地人大代表</a:t>
            </a:r>
            <a:r>
              <a:rPr lang="en-US" altLang="zh-CN" sz="2000" b="0" i="0">
                <a:solidFill>
                  <a:srgbClr val="000000"/>
                </a:solidFill>
                <a:latin typeface="微软雅黑" pitchFamily="34" charset="0"/>
                <a:ea typeface="微软雅黑" pitchFamily="34" charset="-122"/>
                <a:cs typeface="微软雅黑" pitchFamily="34" charset="-120"/>
              </a:rPr>
              <a:t>、政协委员聚焦新质生产力发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展</a:t>
            </a:r>
            <a:r>
              <a:rPr lang="en-US" altLang="zh-CN" sz="2000" b="0" i="0" dirty="0">
                <a:solidFill>
                  <a:srgbClr val="000000"/>
                </a:solidFill>
                <a:latin typeface="微软雅黑" pitchFamily="34" charset="0"/>
                <a:ea typeface="微软雅黑" pitchFamily="34" charset="-122"/>
                <a:cs typeface="微软雅黑" pitchFamily="34" charset="-120"/>
              </a:rPr>
              <a:t>，深入基层开展调研活动等；围绕全国人大通过的关于“加快发展新质生产力”各项议案</a:t>
            </a:r>
            <a:r>
              <a:rPr lang="en-US" altLang="zh-CN" sz="2000" b="0" i="0">
                <a:solidFill>
                  <a:srgbClr val="000000"/>
                </a:solidFill>
                <a:latin typeface="微软雅黑" pitchFamily="34" charset="0"/>
                <a:ea typeface="微软雅黑" pitchFamily="34" charset="-122"/>
                <a:cs typeface="微软雅黑" pitchFamily="34" charset="-120"/>
              </a:rPr>
              <a:t>，国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家各职能部门跟进出台具体措施</a:t>
            </a:r>
            <a:r>
              <a:rPr lang="en-US" altLang="zh-CN" sz="2000" b="0" i="0" dirty="0">
                <a:solidFill>
                  <a:srgbClr val="000000"/>
                </a:solidFill>
                <a:latin typeface="微软雅黑" pitchFamily="34" charset="0"/>
                <a:ea typeface="微软雅黑" pitchFamily="34" charset="-122"/>
                <a:cs typeface="微软雅黑" pitchFamily="34" charset="-120"/>
              </a:rPr>
              <a:t>→坚持党的全面领导是坚持和发展中国特色社会主义的必由之路。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6_AS.9_1#c9d491ede?vop=1&amp;pid=8198fde1f&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本题考查新时代坚持和加强党的全面领导的要求。坚持党的领导</a:t>
            </a:r>
            <a:r>
              <a:rPr lang="en-US" altLang="zh-CN" sz="2000" b="0" i="0">
                <a:solidFill>
                  <a:srgbClr val="000000"/>
                </a:solidFill>
                <a:latin typeface="微软雅黑" pitchFamily="34" charset="0"/>
                <a:ea typeface="微软雅黑" pitchFamily="34" charset="-122"/>
                <a:cs typeface="微软雅黑" pitchFamily="34" charset="-120"/>
              </a:rPr>
              <a:t>，首先是坚持党中央权威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和集中统一领导</a:t>
            </a:r>
            <a:r>
              <a:rPr lang="en-US" altLang="zh-CN" sz="2000" b="0" i="0" dirty="0">
                <a:solidFill>
                  <a:srgbClr val="000000"/>
                </a:solidFill>
                <a:latin typeface="微软雅黑" pitchFamily="34" charset="0"/>
                <a:ea typeface="微软雅黑" pitchFamily="34" charset="-122"/>
                <a:cs typeface="微软雅黑" pitchFamily="34" charset="-120"/>
              </a:rPr>
              <a:t>，还要建立和健全党的领导制度体系，③④入选</a:t>
            </a:r>
            <a:r>
              <a:rPr lang="en-US" altLang="zh-CN" sz="2000" b="0" i="0">
                <a:solidFill>
                  <a:srgbClr val="000000"/>
                </a:solidFill>
                <a:latin typeface="微软雅黑" pitchFamily="34" charset="0"/>
                <a:ea typeface="微软雅黑" pitchFamily="34" charset="-122"/>
                <a:cs typeface="微软雅黑" pitchFamily="34" charset="-120"/>
              </a:rPr>
              <a:t>；题干考查坚持和加强党的全面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领导的做法</a:t>
            </a:r>
            <a:r>
              <a:rPr lang="en-US" altLang="zh-CN" sz="2000" b="0" i="0" dirty="0">
                <a:solidFill>
                  <a:srgbClr val="000000"/>
                </a:solidFill>
                <a:latin typeface="微软雅黑" pitchFamily="34" charset="0"/>
                <a:ea typeface="微软雅黑" pitchFamily="34" charset="-122"/>
                <a:cs typeface="微软雅黑" pitchFamily="34" charset="-120"/>
              </a:rPr>
              <a:t>，增强党应对各种风险挑战的能力和满足群众对美好生活的新期待，</a:t>
            </a:r>
            <a:r>
              <a:rPr lang="en-US" altLang="zh-CN" sz="2000" b="0" i="0">
                <a:solidFill>
                  <a:srgbClr val="000000"/>
                </a:solidFill>
                <a:latin typeface="微软雅黑" pitchFamily="34" charset="0"/>
                <a:ea typeface="微软雅黑" pitchFamily="34" charset="-122"/>
                <a:cs typeface="微软雅黑" pitchFamily="34" charset="-120"/>
              </a:rPr>
              <a:t>是从党自身出发，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始终走在时代前列</a:t>
            </a:r>
            <a:r>
              <a:rPr lang="en-US" altLang="zh-CN" sz="2000" b="0" i="0" dirty="0">
                <a:solidFill>
                  <a:srgbClr val="000000"/>
                </a:solidFill>
                <a:latin typeface="微软雅黑" pitchFamily="34" charset="0"/>
                <a:ea typeface="微软雅黑" pitchFamily="34" charset="-122"/>
                <a:cs typeface="微软雅黑" pitchFamily="34" charset="-120"/>
              </a:rPr>
              <a:t>、坚定人民立场的体现，不符合题意，①②排除。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TotalTime>
  <Words>4383</Words>
  <Application>Microsoft Office PowerPoint</Application>
  <PresentationFormat>宽屏</PresentationFormat>
  <Paragraphs>690</Paragraphs>
  <Slides>87</Slides>
  <Notes>85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87</vt:i4>
      </vt:variant>
    </vt:vector>
  </HeadingPairs>
  <TitlesOfParts>
    <vt:vector size="95" baseType="lpstr">
      <vt:lpstr>等线 (正文)</vt:lpstr>
      <vt:lpstr>仿宋</vt:lpstr>
      <vt:lpstr>汉仪舒圆黑简体</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2025-09-19T07:02:08Z</dcterms:created>
  <dcterms:modified xsi:type="dcterms:W3CDTF">2025-09-19T07:42:09Z</dcterms:modified>
  <cp:category/>
  <cp:contentStatus/>
</cp:coreProperties>
</file>