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75" d="100"/>
          <a:sy n="75" d="100"/>
        </p:scale>
        <p:origin x="1914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471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9ddb7b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一、选择题（每题4分，共60分）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b9779d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二、非选择题（共40分）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olitics#pid=68ca0adab7fce6965695e18c#tid=68ccca0a473dec000960413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584" y="4078224"/>
            <a:ext cx="3291840" cy="1152144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8101584" y="4078224"/>
            <a:ext cx="3291840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政治 必修3 政治与法治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高中必刷题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高考强化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0c2f278e1?pid=ab9ddb7b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[黑龙江大庆外国语学校2025高一月考]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全国“两会”联袂召开，将党的方针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、政策通过法定程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序上升为国家意志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，同时汇总代表议案及审议“一府两院”工作报告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，并作为总的部署在全国实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下列能体现这一传导路径的是(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1_1#0c2f278e1.bracket?pid=ab9ddb7b9&amp;color=0,0,0&amp;vpa=4&amp;vtp=1"/>
          <p:cNvSpPr/>
          <p:nvPr/>
        </p:nvSpPr>
        <p:spPr>
          <a:xfrm>
            <a:off x="4732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10_2#0c2f278e1?pid=ab9ddb7b9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①中国共产党制定路线、方针、政策，指明方向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全国人大作为最高国家权力机关，行使最高权力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政协发挥政治协商、参政议政的职能作用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国务院及各部委各司其职发挥其行政职能作用</a:t>
            </a:r>
            <a:endParaRPr lang="en-US" altLang="zh-CN" sz="2000" dirty="0"/>
          </a:p>
        </p:txBody>
      </p:sp>
      <p:sp>
        <p:nvSpPr>
          <p:cNvPr id="5" name="QC_5_BD.10_3#0c2f278e1.choices?pid=ab9ddb7b9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.②→①→③→④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B.①→③→④→②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C.①→③→②→④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.①→②→③→④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2_1#0c2f278e1?vop=1&amp;pid=ab9ddb7b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本题考查党的领导，全国人大、政协及国务院的职能。中国共产党是我国的执政党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，是中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国特色社会主义事业的领导核心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，制定路线、方针、政策，指明方向，①排第一位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；我国实行中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国共产党领导的多党合作和政治协商制度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，为了完善党的路线、方针、政策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，需要政协发挥政治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协商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、参政议政的职能作用，③排第二位；将党的方针政策通过法定程序上升为国家意志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，需要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全国人大作为最高国家权力机关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，行使最高权力，②排第三位；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国务院是全国人大的执行机关，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所以需要国务院及各部委各司其职发挥其行政职能作用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，④排第四位。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bce4bd2dd?pid=ab9ddb7b9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[广东六校2025高一联考]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“新举措·新变化·新气象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”，某校学生在全国人大相关内容的学习中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搜集到以下资料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2000" dirty="0"/>
          </a:p>
        </p:txBody>
      </p:sp>
      <p:graphicFrame>
        <p:nvGraphicFramePr>
          <p:cNvPr id="14" name="QC_5_BD.13_2#bce4bd2dd?colgroup=41&amp;pid=ab9ddb7b9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215626"/>
              </p:ext>
            </p:extLst>
          </p:nvPr>
        </p:nvGraphicFramePr>
        <p:xfrm>
          <a:off x="722376" y="1961203"/>
          <a:ext cx="10735056" cy="2432939"/>
        </p:xfrm>
        <a:graphic>
          <a:graphicData uri="http://schemas.openxmlformats.org/drawingml/2006/table">
            <a:tbl>
              <a:tblPr/>
              <a:tblGrid>
                <a:gridCol w="10735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29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◇全国人大常委会在执法检查中引入专业机构作为第三方进行评估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推动人大监督提质增效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增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强科学性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使监督更有力度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更具权威性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◇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全国人大建立预算审查联系代表机制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选取具有财政预算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会计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税收等专业背景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或者有机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关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企业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农村等领域工作经历的代表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参加预算编制通报会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预算草案初审会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◇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全国人大常委会在听取和审议最高人民法院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最高人民检察院专项工作报告之外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首次对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“两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高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”工作开展专题询问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3#bce4bd2dd?pid=ab9ddb7b9&amp;color=0,0,0&amp;mp=1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对这些新举措理解正确的是(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4_1#bce4bd2dd.bracket?pid=ab9ddb7b9&amp;color=0,0,0&amp;mp=1&amp;vpa=5&amp;vtp=1"/>
          <p:cNvSpPr/>
          <p:nvPr/>
        </p:nvSpPr>
        <p:spPr>
          <a:xfrm>
            <a:off x="3970401" y="969265"/>
            <a:ext cx="355600" cy="408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13_4#bce4bd2dd?pid=ab9ddb7b9&amp;color=0,0,0&amp;vtp=1&amp;bbb=1"/>
          <p:cNvSpPr/>
          <p:nvPr/>
        </p:nvSpPr>
        <p:spPr>
          <a:xfrm>
            <a:off x="722376" y="1436497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①引入第三方评估，使人大立法工作更好地反映民意、集中民智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建立预算审查联系代表机制，可以增强监督的针对性、实效性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人大行使质询权开展专题询问，有利于加大人大监督工作力度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人大创新工作机制，不断提高监督的能力和水平</a:t>
            </a:r>
            <a:endParaRPr lang="en-US" altLang="zh-CN" sz="2000" dirty="0"/>
          </a:p>
        </p:txBody>
      </p:sp>
      <p:sp>
        <p:nvSpPr>
          <p:cNvPr id="5" name="QC_5_BD.13_5#bce4bd2dd.choices?pid=ab9ddb7b9&amp;color=0,0,0&amp;vtp=1&amp;bbb=1"/>
          <p:cNvSpPr/>
          <p:nvPr/>
        </p:nvSpPr>
        <p:spPr>
          <a:xfrm>
            <a:off x="722376" y="3272409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5_1#bce4bd2dd?vop=1&amp;pid=ab9ddb7b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本题考查人大的职权。全国人大常委会进行执法检查属于对宪法法律实施的监督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，是行使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监督权的表现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，不是行使立法权的表现，①排除；建立预算审查联系代表机制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，选取具有财政预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、会计、税收等专业背景，或者有机关、企业、农村等领域工作经历的代表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，参加预算编制通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报会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、预算草案初审会，增强了监督的针对性、实效性，②排除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；人大常委会开展专题询问体现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了行使监督权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，人大代表行使质询权，③正确；三则材料都是人大通过创新工作机制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，提高监督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能力和水平的具体措施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5_2#bce4bd2dd?vop=1&amp;pid=ab9ddb7b9&amp;color=0,0,0&amp;mp=1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快解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人大代表的职权：质询权、提案权、表决权、审议权。人大的职权：立法权、决定权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、任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免权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、监督权。主体不同，职权不能混淆。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aff30b071?pid=ab9ddb7b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[福建泉州实验中学2025高一期中]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有人指出，每位人大代表都应发挥“一盏灯”的作用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，敢于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照亮自己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，也乐于照亮别人，要勇立潮头，会当经济发展的参谋员，勇当经济发展的监督员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，善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当经济发展的推动员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这需要人大代表(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7_1#aff30b071.bracket?pid=ab9ddb7b9&amp;color=0,0,0&amp;vpa=6&amp;vtp=1"/>
          <p:cNvSpPr/>
          <p:nvPr/>
        </p:nvSpPr>
        <p:spPr>
          <a:xfrm>
            <a:off x="5240401" y="18673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16_2#aff30b071?pid=ab9ddb7b9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①密切联系群众，广泛听取和反映人民群众的意见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积极行使提案权，为经济发展建言献策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积极行使立法权，完善我国的法律体系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发挥好共产党员的先锋模范作用，做人民表率</a:t>
            </a:r>
            <a:endParaRPr lang="en-US" altLang="zh-CN" sz="2000" dirty="0"/>
          </a:p>
        </p:txBody>
      </p:sp>
      <p:sp>
        <p:nvSpPr>
          <p:cNvPr id="5" name="QC_5_BD.16_3#aff30b071.choices?pid=ab9ddb7b9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8_1#aff30b071?vop=1&amp;pid=ab9ddb7b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本题考查人大代表的职权。题干中“照亮自己”“照亮别人”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体现了人大代表要深入群众，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密切联系群众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，广泛听取和反映人民群众的意见，传递民意，这是其基本职责，①正确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；题干中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会当经济发展的参谋员”要求其通过提出建议为经济发展建言献策，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体现人大代表行使提案权，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正确；立法权是人民代表大会的职权，不是人大代表的，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人大代表也不能完善我国的法律体系，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排除；人大代表不一定都是共产党员，且“先锋模范作用”是党员的作用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，与人大代表职责无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直接关联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af2ae9b2f?pid=ab9ddb7b9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[河南多校联考2025高一摸底]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近几年来，湖北省人大代表王某十分关注妇女儿童健康成长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处奔走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，积极争取为通山县留守妇女、留守儿童购买意外伤害保险。她走过许多村镇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，为基层发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，提了10多个建议，涉及妇女儿童、旅游、渔民上岸等方面，100%都得到回复，90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%的建议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被采纳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。由此可见，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作为人大代表(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0_1#af2ae9b2f.bracket?pid=ab9ddb7b9&amp;color=0,0,0&amp;vpa=7&amp;vtp=1"/>
          <p:cNvSpPr/>
          <p:nvPr/>
        </p:nvSpPr>
        <p:spPr>
          <a:xfrm>
            <a:off x="4719701" y="2324550"/>
            <a:ext cx="385763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5_BD.19_2#af2ae9b2f?pid=ab9ddb7b9&amp;color=0,0,0&amp;vtp=1&amp;bbb=1"/>
          <p:cNvSpPr/>
          <p:nvPr/>
        </p:nvSpPr>
        <p:spPr>
          <a:xfrm>
            <a:off x="722376" y="27912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有权决定本级行政区内的民生大事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②在履职过程中要自觉接受人民监督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要肩负重托成为人民利益的代言人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④必须不断提高履行法定职责的能力</a:t>
            </a:r>
            <a:endParaRPr lang="en-US" altLang="zh-CN" sz="2000" dirty="0"/>
          </a:p>
        </p:txBody>
      </p:sp>
      <p:sp>
        <p:nvSpPr>
          <p:cNvPr id="5" name="QC_5_BD.19_3#af2ae9b2f.choices?pid=ab9ddb7b9&amp;color=0,0,0&amp;vtp=1&amp;bbb=1"/>
          <p:cNvSpPr/>
          <p:nvPr/>
        </p:nvSpPr>
        <p:spPr>
          <a:xfrm>
            <a:off x="722376" y="4579561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1_1#af2ae9b2f?vop=1&amp;pid=ab9ddb7b9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本题考查人大代表的义务。她走过许多村镇，为基层发声，提了10多个建议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，涉及妇女儿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、旅游、渔民上岸等方面，100%都得到回复，90%的建议被采纳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，可知人大代表要肩负重托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成为人民利益的代言人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，必须不断提高履行法定职责的能力，③④正确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；县级以上的地方各级人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民代表大会有权决定本级行政区内的民生大事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，不是人大代表决定，①排除；“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接受人民监督”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材料未体现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3e9ad4bad.fixed?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1_BD#3e9ad4bad.fixed?color=255,255,255&amp;vtp=1&amp;bbb=1"/>
          <p:cNvSpPr/>
          <p:nvPr/>
        </p:nvSpPr>
        <p:spPr>
          <a:xfrm>
            <a:off x="0" y="3602736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第二单元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人民当家作主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0007e84ee?pid=ab9ddb7b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8.我们常常在新闻里看到各民主党派中央、全国工商联和无党派人士与中国共产党共商国是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。有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，中国共产党与他们不是各唱各调，而是有指挥、有主旋律地共奏“协奏曲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”。对此理解正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确的有(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3_1#0007e84ee.bracket?pid=ab9ddb7b9&amp;color=0,0,0&amp;vpa=8&amp;vtp=1"/>
          <p:cNvSpPr/>
          <p:nvPr/>
        </p:nvSpPr>
        <p:spPr>
          <a:xfrm>
            <a:off x="1684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22_2#0007e84ee?pid=ab9ddb7b9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①不是“各唱各调”——中国共产党与各民主党派不存在权力制衡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“指挥”——中国共产党与各民主党派是监督与被监督的关系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“主旋律”——人民政协是中国人民爱国统一战线的重要组织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共奏“协奏曲”——中国共产党与各民主党派是亲密友党的关系</a:t>
            </a:r>
            <a:endParaRPr lang="en-US" altLang="zh-CN" sz="2000" dirty="0"/>
          </a:p>
        </p:txBody>
      </p:sp>
      <p:sp>
        <p:nvSpPr>
          <p:cNvPr id="5" name="QC_5_BD.22_3#0007e84ee.choices?pid=ab9ddb7b9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4_1#0007e84ee?vop=1&amp;pid=ab9ddb7b9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本题考查中国共产党和各民主党派的关系。中国共产党与各民主党派不是“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各唱各调”，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这说明中国共产党与各民主党派不存在权力制衡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，①正确；中国共产党与各民主党派共奏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“协奏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”，强调了中国共产党与各民主党派是亲密友党的关系，④正确；中国共产党是“指挥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调中国共产党是领导核心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，中国共产党与各民主党派是互相监督的关系，②错误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；材料强调的是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中国共产党与各民主党派的关系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，与人民政协无关，③排除。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d78e0aa6d?pid=ab9ddb7b9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[陕西安康2025高一期末]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2025年5月22日，全国政协教科卫体委员会在宝鸡市开展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“科普万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里行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”活动。全国政协委员、西安交通大学公共政策与管理学院教授向当地基层公职人员作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群行为的新认识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——基于社会网络的人群聚集解释”科普讲座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，论述了在复杂社会条件下如何通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过理论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、方法、方式的创新来分析问题和解决问题。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这一活动体现了人民政协(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6_1#d78e0aa6d.bracket?pid=ab9ddb7b9&amp;color=0,0,0&amp;vpa=9&amp;vtp=1"/>
          <p:cNvSpPr/>
          <p:nvPr/>
        </p:nvSpPr>
        <p:spPr>
          <a:xfrm>
            <a:off x="9558401" y="2324550"/>
            <a:ext cx="357188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25_2#d78e0aa6d?pid=ab9ddb7b9&amp;color=0,0,0&amp;vtp=1&amp;bbb=1"/>
          <p:cNvSpPr/>
          <p:nvPr/>
        </p:nvSpPr>
        <p:spPr>
          <a:xfrm>
            <a:off x="722376" y="27912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发挥人才优势贡献治理智慧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②通过政治协商广泛凝聚共识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以科学决策来推动基层政权建设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④通过科普讲座助力提升公职人员素养</a:t>
            </a:r>
            <a:endParaRPr lang="en-US" altLang="zh-CN" sz="2000" dirty="0"/>
          </a:p>
        </p:txBody>
      </p:sp>
      <p:sp>
        <p:nvSpPr>
          <p:cNvPr id="5" name="QC_5_BD.25_3#d78e0aa6d.choices?pid=ab9ddb7b9&amp;color=0,0,0&amp;vtp=1&amp;bbb=1"/>
          <p:cNvSpPr/>
          <p:nvPr/>
        </p:nvSpPr>
        <p:spPr>
          <a:xfrm>
            <a:off x="722376" y="4655761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7_1#d78e0aa6d?vop=1&amp;pid=ab9ddb7b9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本题考查人民政协的职能。政协发挥人才优势，通过专业知识助力社会治理，①正确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；开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展科普讲座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，助力提升公职人员素养，加强基层治理，服务社会，④正确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；材料强调政协委员进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行科普讲座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，并不涉及政协履行政治协商职能，②排除；政协科普不是科学决策行为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，且政协没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有决策权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，材料也未体现基层政权建设，③排除。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8_1#6c5e57442?pid=ab9ddb7b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10.2025年5月18日，在贵州民族团结大巡游活动上，彝族撮泰吉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、土家族傩戏等非遗展演惊艳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，“村T”“村超”等“村”字号文旅品牌纷纷亮相</a:t>
            </a: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……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这场盛大巡游展现了多彩贵州的文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化自信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，生动诠释了“中华民族一家亲”的深厚情感。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贵州民族团结大巡游活动(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9_1#6c5e57442.bracket?pid=ab9ddb7b9&amp;color=0,0,0&amp;vpa=10&amp;vtp=1"/>
          <p:cNvSpPr/>
          <p:nvPr/>
        </p:nvSpPr>
        <p:spPr>
          <a:xfrm>
            <a:off x="9812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28_2#6c5e57442?pid=ab9ddb7b9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①形成了平等团结互助和谐的社会主义新型民族关系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推动了各民族交往交流交融，增强中华民族凝聚力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体现了我国维护民族团结，构筑中华民族共有精神家园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体现了我国的民族自治地方分为自治区、自治州、自治县三级</a:t>
            </a:r>
            <a:endParaRPr lang="en-US" altLang="zh-CN" sz="2000" dirty="0"/>
          </a:p>
        </p:txBody>
      </p:sp>
      <p:sp>
        <p:nvSpPr>
          <p:cNvPr id="5" name="QC_5_BD.28_3#6c5e57442.choices?pid=ab9ddb7b9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0_1#6c5e57442?vop=1&amp;pid=ab9ddb7b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本题考查民族区域自治制度。活动中各民族文化亮相、对“中华民族一家亲”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情感的诠释，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推动了各民族之间的交往交流交融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，有利于增强中华民族的凝聚力，②正确；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巡游展现多彩文化、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诠释民族团结情感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，体现了我国对民族团结的维护，构筑中华民族共有精神家园，③正确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；我国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平等团结互助和谐的社会主义新型民族关系已经形成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，并非通过该活动才形成，①排除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；虽然我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国的民族自治地方分为自治区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、自治州、自治县三级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，但这一信息与贵州民族团结大巡游活动的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主题和内容无直接关联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748bc841f?pid=ab9ddb7b9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11.2025年6月是我国第14个“宗教政策法规学习月”。某省宗教事务局组织开展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“宗教政策法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规学习月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”活动，引导宗教界人士和信教群众学习《宗教事务条例》等法律法规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。这一举措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2_1#748bc841f.bracket?pid=ab9ddb7b9&amp;color=0,0,0&amp;vpa=11&amp;vtp=1"/>
          <p:cNvSpPr/>
          <p:nvPr/>
        </p:nvSpPr>
        <p:spPr>
          <a:xfrm>
            <a:off x="922401" y="18673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31_2#748bc841f?pid=ab9ddb7b9&amp;color=0,0,0&amp;vtp=1&amp;bbb=1"/>
          <p:cNvSpPr/>
          <p:nvPr/>
        </p:nvSpPr>
        <p:spPr>
          <a:xfrm>
            <a:off x="722376" y="2334075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①表明我国积极引导宗教与社会主义社会相适应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有利于贯彻党的宗教方针，不断推动宗教中国化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说明政府依法对宗教事务进行管理，保护各种宗教活动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体现了我国实行宗教信仰自由政策，鼓励公民信仰宗教</a:t>
            </a:r>
            <a:endParaRPr lang="en-US" altLang="zh-CN" sz="2000" dirty="0"/>
          </a:p>
        </p:txBody>
      </p:sp>
      <p:sp>
        <p:nvSpPr>
          <p:cNvPr id="5" name="QC_5_BD.31_3#748bc841f.choices?pid=ab9ddb7b9&amp;color=0,0,0&amp;vtp=1&amp;bbb=1"/>
          <p:cNvSpPr/>
          <p:nvPr/>
        </p:nvSpPr>
        <p:spPr>
          <a:xfrm>
            <a:off x="722376" y="416998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3_1#748bc841f?vop=1&amp;pid=ab9ddb7b9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本题考查我国的宗教政策。某省宗教事务局组织开展“宗教政策法规学习月”活动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，引导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宗教界人士和信教群众学习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《宗教事务条例》等法律法规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。这一举措表明我国积极引导宗教与社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会主义社会相适应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，有利于贯彻党的宗教方针，不断推动宗教中国化，①②正确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；政府依法保护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正常的宗教活动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，③排除；我国实行宗教信仰自由政策，但并不是鼓励公民信仰宗教，④排除。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dd37fb1e7?pid=ab9ddb7b9&amp;color=0,0,0&amp;vtp=1&amp;bt=1&amp;bbb=1"/>
          <p:cNvSpPr/>
          <p:nvPr/>
        </p:nvSpPr>
        <p:spPr>
          <a:xfrm>
            <a:off x="722376" y="845000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12.</a:t>
            </a:r>
            <a:r>
              <a:rPr lang="en-US" altLang="zh-CN" sz="2000" b="0" i="0" spc="-5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[江苏扬州一中2025高一期末]</a:t>
            </a:r>
            <a:r>
              <a:rPr lang="en-US" altLang="zh-CN" sz="20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针对当前基层治理现状，某中学生调研小组收集的两组资料如下：</a:t>
            </a:r>
            <a:endParaRPr lang="en-US" altLang="zh-CN" sz="2000" spc="-50" dirty="0"/>
          </a:p>
        </p:txBody>
      </p:sp>
      <p:graphicFrame>
        <p:nvGraphicFramePr>
          <p:cNvPr id="30" name="QC_5_BD.34_2#dd37fb1e7?colgroup=17,23&amp;pid=ab9ddb7b9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234133"/>
              </p:ext>
            </p:extLst>
          </p:nvPr>
        </p:nvGraphicFramePr>
        <p:xfrm>
          <a:off x="722376" y="1386528"/>
          <a:ext cx="10725912" cy="2420239"/>
        </p:xfrm>
        <a:graphic>
          <a:graphicData uri="http://schemas.openxmlformats.org/drawingml/2006/table">
            <a:tbl>
              <a:tblPr/>
              <a:tblGrid>
                <a:gridCol w="4608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023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1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资料卡一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L区构建线上线下一体化的调解工作统一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平台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多家调解组织实体入驻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其他调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解组织及公证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仲裁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行政裁决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行政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复议等机构常态化入驻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联动化解矛盾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1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资料卡二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F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村制定了《F村议事协商章程》和《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F村乡规民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约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》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为村级议事协商工作提供规章制度保证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。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村级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协商主要由村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“两委”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党员与村民代表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村务监督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委员会成员以及协商事项相关的利益群体代表或个人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QC_5_BD.34_3#dd37fb1e7?pid=ab9ddb7b9&amp;color=0,0,0&amp;vtp=1&amp;bbb=1"/>
          <p:cNvSpPr/>
          <p:nvPr/>
        </p:nvSpPr>
        <p:spPr>
          <a:xfrm>
            <a:off x="722376" y="3736028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该小组拟向相关部门提交调研报告，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报告的主题可以归纳为(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5_AN.35_1#dd37fb1e7.bracket?pid=ab9ddb7b9&amp;color=0,0,0&amp;vpa=12&amp;vtp=1"/>
          <p:cNvSpPr/>
          <p:nvPr/>
        </p:nvSpPr>
        <p:spPr>
          <a:xfrm>
            <a:off x="7526401" y="3736028"/>
            <a:ext cx="374650" cy="408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C_5_BD.34_4#dd37fb1e7?pid=ab9ddb7b9&amp;color=0,0,0&amp;vtp=1&amp;bbb=1"/>
          <p:cNvSpPr/>
          <p:nvPr/>
        </p:nvSpPr>
        <p:spPr>
          <a:xfrm>
            <a:off x="722376" y="4194625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完善基层治理，赋能法治社会建设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②突出科技支撑，完善调解治理平台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多元主体参与，维护公民合法权益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④强化自我管理，发挥社会规范作用</a:t>
            </a:r>
            <a:endParaRPr lang="en-US" altLang="zh-CN" sz="2000" dirty="0"/>
          </a:p>
        </p:txBody>
      </p:sp>
      <p:sp>
        <p:nvSpPr>
          <p:cNvPr id="7" name="QC_5_BD.34_5#dd37fb1e7.choices?pid=ab9ddb7b9&amp;color=0,0,0&amp;vtp=1&amp;bbb=1"/>
          <p:cNvSpPr/>
          <p:nvPr/>
        </p:nvSpPr>
        <p:spPr>
          <a:xfrm>
            <a:off x="722376" y="595376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6_1#dd37fb1e7?vop=1&amp;pid=ab9ddb7b9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本题考查基层群众自治制度。F村制定乡规民约，有利于完善基层治理，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L区构建调解工作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统一平台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，是赋能法治社会建设的具体举措，①正确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；资料卡一和资料卡二中均调动了多元主体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参与基层治理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，联动化解矛盾、村级协商代表多样化，体现了更好维护公民合法权益，③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突出科技支撑，完善调解治理平台”仅能概括资料卡一的内容，不能体现资料卡二的内容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；“强化自我管理，发挥社会规范作用”仅能概括资料卡二的内容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，不能体现资料卡一的内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a6483a37.fixed?pid=a86024dfa&amp;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3#5a6483a37.fixed?pid=a86024dfa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第二单元综合测试</a:t>
            </a:r>
            <a:endParaRPr lang="en-US" altLang="zh-CN" sz="4400" dirty="0"/>
          </a:p>
        </p:txBody>
      </p:sp>
      <p:pic>
        <p:nvPicPr>
          <p:cNvPr id="4" name="C_3#5a6483a37.fixed?pid=a86024dfa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3_BD#5a6483a37.fixed?pid=a86024dfa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刷小卷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309e3c883?pid=ab9ddb7b9&amp;color=0,0,0&amp;vtp=1&amp;bt=1&amp;bbb=1"/>
          <p:cNvSpPr/>
          <p:nvPr/>
        </p:nvSpPr>
        <p:spPr>
          <a:xfrm>
            <a:off x="722376" y="969264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[广西来宾高中2025高一月考]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下面是某市“居站分离”社区治理结构图。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该治理模式(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8_1#309e3c883.bracket?pid=ab9ddb7b9&amp;color=0,0,0&amp;vpa=13&amp;vtp=1"/>
          <p:cNvSpPr/>
          <p:nvPr/>
        </p:nvSpPr>
        <p:spPr>
          <a:xfrm>
            <a:off x="10807764" y="969264"/>
            <a:ext cx="355600" cy="408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pic>
        <p:nvPicPr>
          <p:cNvPr id="4" name="QC_5_BD.37_2#309e3c883?htil=1&amp;pid=ab9ddb7b9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5891" y="1423798"/>
            <a:ext cx="3635751" cy="179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37_3#309e3c883?htil=1&amp;pid=ab9ddb7b9&amp;color=0,0,0&amp;vtp=1&amp;bbb=1&amp;hs=1"/>
          <p:cNvSpPr/>
          <p:nvPr/>
        </p:nvSpPr>
        <p:spPr>
          <a:xfrm>
            <a:off x="722376" y="1436497"/>
            <a:ext cx="6629400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①赋予基层自治组织行政管理权，提高了社会管理效率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让行政服务贴近居民实际需求，提升了公共服务水平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以基层群众自治的组织形式创新，聚合基层自治合力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发挥了党建引领作用，构建共建共治共享的治理格局</a:t>
            </a:r>
            <a:endParaRPr lang="en-US" altLang="zh-CN" sz="2000" dirty="0"/>
          </a:p>
        </p:txBody>
      </p:sp>
      <p:sp>
        <p:nvSpPr>
          <p:cNvPr id="6" name="QC_5_BD.37_4#309e3c883.choices?pid=ab9ddb7b9&amp;color=0,0,0&amp;vtp=1&amp;bbb=1&amp;hs=1"/>
          <p:cNvSpPr/>
          <p:nvPr/>
        </p:nvSpPr>
        <p:spPr>
          <a:xfrm>
            <a:off x="722376" y="326326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9_1#309e3c883?vop=1&amp;pid=ab9ddb7b9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本题考查基层群众自治制度。通过社区工作站下沉政府服务事项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，可以让行政服务贴近居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民实际需求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，提升公共服务水平，②正确；通过“居站分离”,聚合党、市级政府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、基层政府和基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层自治组织的治理合力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，发挥了党建引领作用，构建共建共治共享的治理格局，④正确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；基层自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治组织没有行政管理权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，该治理模式也没有赋予基层自治组织行政管理权，①排除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；我国基层群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众自治的组织形式包括村委会和居委会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，材料未体现基层群众自治组织形式的创新，③排除。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9_2#309e3c883?vop=1&amp;pid=ab9ddb7b9&amp;color=0,0,0&amp;mp=1&amp;vtp=1&amp;bt=1&amp;bbb=1&amp;hb=1"/>
          <p:cNvSpPr/>
          <p:nvPr/>
        </p:nvSpPr>
        <p:spPr>
          <a:xfrm>
            <a:off x="722376" y="972000"/>
            <a:ext cx="10753344" cy="4094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关键点拨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（1）村委会是基层群众性自治组织，不是国家基层政权组织，不是基层国家机关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是基层政府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2）乡镇政府与村委会是一种指导与被指导的关系，并非领导与被领导关系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，村委会在乡镇政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府指导下工作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3）村“两委”就是中国共产党村支部委员会和村民委员会的简称，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习惯上前者简称为村支部，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后者简称村委会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。村支部是基层党组织，领导村委会的工作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，村支部和村委会是领导与被领导的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4）村民/居民委员会≠街道办事处。村民/居民委员会是基层群众性自治组织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；而街道办事处是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地方基层政府在城镇的派出机构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，受地方政府领导和委派，从事相关行政管理工作。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19cee6416?pid=ab9ddb7b9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[安徽滁州2025高一期中]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扩大基层民主是社会主义民主广泛而深刻的实践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。如图漫画中的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居委会听证会”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这种基层民主形式(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41_1#19cee6416.bracket?pid=ab9ddb7b9&amp;color=0,0,0&amp;vpa=14&amp;vtp=1"/>
          <p:cNvSpPr/>
          <p:nvPr/>
        </p:nvSpPr>
        <p:spPr>
          <a:xfrm>
            <a:off x="4986401" y="14101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pic>
        <p:nvPicPr>
          <p:cNvPr id="4" name="QC_5_BD.40_2#19cee6416?pid=ab9ddb7b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0" y="1951677"/>
            <a:ext cx="231343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40_3#19cee6416?pid=ab9ddb7b9&amp;color=0,0,0&amp;vtp=1&amp;bbb=1"/>
          <p:cNvSpPr/>
          <p:nvPr/>
        </p:nvSpPr>
        <p:spPr>
          <a:xfrm>
            <a:off x="722376" y="3920177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调动了居民参与社区建设的热情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②有助于铸牢中华民族共同体意识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提高了居民参与政治生活的能力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④是基层政权组织进行的自我管理</a:t>
            </a:r>
            <a:endParaRPr lang="en-US" altLang="zh-CN" sz="2000" dirty="0"/>
          </a:p>
        </p:txBody>
      </p:sp>
      <p:sp>
        <p:nvSpPr>
          <p:cNvPr id="6" name="QC_5_BD.40_4#19cee6416.choices?pid=ab9ddb7b9&amp;color=0,0,0&amp;vtp=1&amp;bbb=1"/>
          <p:cNvSpPr/>
          <p:nvPr/>
        </p:nvSpPr>
        <p:spPr>
          <a:xfrm>
            <a:off x="722376" y="569830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42_1#19cee6416?vop=1&amp;pid=ab9ddb7b9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spc="-5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spc="-5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本题考查基层群众自治制度。漫画中指出通过举办居委会听证会，发扬社会主义民主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，吸取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居民的意见建议推进基层治理效能的提升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，这种基层民主形式调动了居民参与社区建设的热情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助于提高居民参与政治生活的能力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，①③正确；民族区域自治有利于铸牢中华民族共同体意识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材料体现的是基层群众自治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，②排除；居委会是基层群众性自治组织，不是基层政权组织，④排除。</a:t>
            </a:r>
            <a:endParaRPr lang="en-US" altLang="zh-CN" sz="22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d9cf3d301?pid=ab9ddb7b9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15.社区虽小，连着千家万户。某社区推行重大事项决策“三审两公开一备案”制度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，即业主委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员会审议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、小区党组织审核、业主（代表）大会审定，议事过程公开、实施情况公开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，决议结果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和实施结果报社区备案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，形成社区与居民有效的良性互动，解决了居民诸多实际问题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。“三审两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公开一备案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制度(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44_1#d9cf3d301.bracket?pid=ab9ddb7b9&amp;color=0,0,0&amp;vpa=15&amp;vtp=1"/>
          <p:cNvSpPr/>
          <p:nvPr/>
        </p:nvSpPr>
        <p:spPr>
          <a:xfrm>
            <a:off x="2954401" y="23245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43_2#d9cf3d301?pid=ab9ddb7b9&amp;color=0,0,0&amp;vtp=1&amp;bbb=1"/>
          <p:cNvSpPr/>
          <p:nvPr/>
        </p:nvSpPr>
        <p:spPr>
          <a:xfrm>
            <a:off x="722376" y="27912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①丰富基层治理的内容，推动解决群众急难愁盼问题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健全民主决策的程序，更好提升社会治理效能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提升社区治理规范化水平，使决策顺应民意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搭建协商议事平台，提升群众民主参与便捷度</a:t>
            </a:r>
            <a:endParaRPr lang="en-US" altLang="zh-CN" sz="2000" dirty="0"/>
          </a:p>
        </p:txBody>
      </p:sp>
      <p:sp>
        <p:nvSpPr>
          <p:cNvPr id="5" name="QC_5_BD.43_3#d9cf3d301.choices?pid=ab9ddb7b9&amp;color=0,0,0&amp;vtp=1&amp;bbb=1"/>
          <p:cNvSpPr/>
          <p:nvPr/>
        </p:nvSpPr>
        <p:spPr>
          <a:xfrm>
            <a:off x="722376" y="46271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45_1#d9cf3d301?vop=1&amp;pid=ab9ddb7b9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本题考查民主决策。某社区推行重大事项决策“三审两公开一备案”制度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，即业主委员会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审议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、小区党组织审核、业主（代表）大会审定，议事过程公开、实施情况公开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，决议结果和实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施结果报社区备案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，“三审两公开一备案”制度健全民主决策的程序，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更好提升社会治理效能，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正确；重大事项决策“三审两公开一备案”制度形成社区与居民有效的良性互动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，解决了居民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诸多实际问题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，提升社区治理规范化水平，使决策顺应民意，③正确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；材料强调基层治理的程序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化规范化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，没有涉及丰富基层治理的内容，①排除；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材料强调的是建立完善的民主议事决策制度，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而不是搭建协商议事平台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6_1#cae77a9b2?pid=bb9779db3&amp;color=0,0,0&amp;vtp=1&amp;bt=1&amp;bbb=1&amp;hb=1"/>
          <p:cNvSpPr/>
          <p:nvPr/>
        </p:nvSpPr>
        <p:spPr>
          <a:xfrm>
            <a:off x="722376" y="972000"/>
            <a:ext cx="10753344" cy="4526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16.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[重庆部分学校2025高一联考]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阅读材料，完成下列要求。（27分）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材料一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年全国政协常委会工作报告指出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，2024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全国政协聚焦推进中国式现代化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举办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各类协商议政活动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场次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开展视察考察调研活动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99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收到提案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6019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紧扣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国之大者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和民之关切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就构建高水平社会主义市场经济体制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推进文化自信自强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人口高质量发展等建睿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智之言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献务实之策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聚各方之力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材料二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十四届全国人大三次会议表决通过修改后的代表法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明确各级人大代表应当做到政治坚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服务人民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尊崇法治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发扬民主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勤勉尽责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并对人大代表加强理论及专业知识学习提出明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确要求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明确县级以上的地方各级人民代表大会常务委员会和乡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民族乡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镇的人民代表大会主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席团按照就地就近的原则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定期组织和协助本行政区域内的代表开展联系人民群众的活动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明确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县级以上的各级人大常委会可以运用现代信息技术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建立健全代表履职网络平台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6_2#cae77a9b2?pid=bb9779db3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材料三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全国两会是践行全过程人民民主的重要平台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全国人大代表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全国政协委员把民声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民智带到两会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让亿万人民所思所想融入国家发展的顶层设计和决策部署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党和国家领导人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代表委员集聚一堂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围绕重大问题共谋思路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共商对策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O_6_BD.47_1#376bc18b7?pid=cae77a9b2&amp;color=0,0,0&amp;vtp=1&amp;bbb=1&amp;hb=1"/>
          <p:cNvSpPr/>
          <p:nvPr/>
        </p:nvSpPr>
        <p:spPr>
          <a:xfrm>
            <a:off x="722376" y="2334075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（1）结合材料一，运用我国的基本政治制度的知识，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说明全国政协是如何推进中国式现代化的。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12分）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48_1#376bc18b7?vop=1&amp;pid=cae77a9b2&amp;color=0,0,0&amp;vtp=1&amp;bt=1&amp;bbb=1&amp;hb=1"/>
          <p:cNvSpPr/>
          <p:nvPr/>
        </p:nvSpPr>
        <p:spPr>
          <a:xfrm>
            <a:off x="722376" y="972000"/>
            <a:ext cx="10753344" cy="3599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①中国共产党领导的多党合作和政治协商制度，是我国的一项基本政治制度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，全国政协作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为这一制度的重要机构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，在推进中国式现代化进程中发挥着重要作用。（3分）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②人民政协通过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组织各界别委员开展协商议政活动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，就推进中国式现代化过程中的重大问题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，为党和国家科学决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策提供参考依据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，助力中国式现代化建设沿着正确方向推进。（3分）③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全国政协通过深入基层、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深入实际进行视察考察调研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对推进中国式现代化过程中各项政策措施的落实情况进行监督检查，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及时发现问题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，提出意见和建议，督促相关部门改进工作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，确保中国式现代化建设各项任务落到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实处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。（3分）④全国政协通过提案就中国式现代化建设中的具体问题建言献策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，为推进中国式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现代化提供了具体的思路和方法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，有助于解决实际问题，推动各项事业发展。（3分）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1fc815298?pid=ab9ddb7b9&amp;color=0,0,0&amp;vtp=1&amp;bt=1&amp;bbb=1&amp;hb=1"/>
          <p:cNvSpPr/>
          <p:nvPr/>
        </p:nvSpPr>
        <p:spPr>
          <a:xfrm>
            <a:off x="722376" y="1542451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[浙江杭州2025高一月考]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为推动现场办公下基层，T市政府围绕全面振兴新突破三年行动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10个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50项重点任务，结合“我为群众办实事”实践活动，深入基层一线，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现场研究解决发展所需、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改革所急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、基层所盼、民心所向的问题，切实拉近与基层群众的距离。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这体现了(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_1#1fc815298.bracket?pid=ab9ddb7b9&amp;color=0,0,0&amp;vpa=1&amp;vtp=1"/>
          <p:cNvSpPr/>
          <p:nvPr/>
        </p:nvSpPr>
        <p:spPr>
          <a:xfrm>
            <a:off x="9812401" y="2437801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1_2#1fc815298?pid=ab9ddb7b9&amp;color=0,0,0&amp;vtp=1&amp;bbb=1"/>
          <p:cNvSpPr/>
          <p:nvPr/>
        </p:nvSpPr>
        <p:spPr>
          <a:xfrm>
            <a:off x="722376" y="2904525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①人民民主专政的本质是人民当家作主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T市政府满足市民的愿望和需求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我国的国家职能与人民民主专政的国体相适应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保证人民当家作主应充分发扬社会主义民主</a:t>
            </a:r>
            <a:endParaRPr lang="en-US" altLang="zh-CN" sz="2000" dirty="0"/>
          </a:p>
        </p:txBody>
      </p:sp>
      <p:sp>
        <p:nvSpPr>
          <p:cNvPr id="5" name="QC_5_BD.1_3#1fc815298.choices?pid=ab9ddb7b9&amp;color=0,0,0&amp;vtp=1&amp;bbb=1"/>
          <p:cNvSpPr/>
          <p:nvPr/>
        </p:nvSpPr>
        <p:spPr>
          <a:xfrm>
            <a:off x="722376" y="474043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  <p:sp>
        <p:nvSpPr>
          <p:cNvPr id="6" name="P_3_BD#62af2c21e?pid=a86024dfa&amp;color=0,0,0&amp;vtp=1&amp;bt=1&amp;bbb=1"/>
          <p:cNvSpPr/>
          <p:nvPr/>
        </p:nvSpPr>
        <p:spPr>
          <a:xfrm>
            <a:off x="722376" y="969264"/>
            <a:ext cx="10753344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建议用时：45分钟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49_1#376bc18b7?vop=1&amp;pid=cae77a9b2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关键信息①：全国政协聚焦推进中国式现代化，举办各类协商议政活动85场次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→人民政协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的地位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、作用、人民政协的政治协商职能。关键信息②：开展视察考察调研活动99项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→人民政协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的民主监督职能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。关键信息③：收到提案6019件；紧扣“国之大者”和民之关切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，就构建高水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平社会主义市场经济体制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、推进文化自信自强、人口高质量发展等建睿智之言、献务实之策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→人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民政协的参政议政职能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0_1#c47cbba65?pid=cae77a9b2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（2）结合材料二，运用《政治与法治》的知识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，分析修改代表法对保障人大代表依法履职的重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要意义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。（9分）</a:t>
            </a:r>
            <a:endParaRPr lang="en-US" altLang="zh-CN" sz="2000" dirty="0"/>
          </a:p>
        </p:txBody>
      </p:sp>
      <p:sp>
        <p:nvSpPr>
          <p:cNvPr id="3" name="QO_6_AN.51_1#c47cbba65?vop=1&amp;pid=cae77a9b2&amp;color=0,0,0&amp;vtp=1&amp;bbb=1&amp;hb=1"/>
          <p:cNvSpPr/>
          <p:nvPr/>
        </p:nvSpPr>
        <p:spPr>
          <a:xfrm>
            <a:off x="722376" y="1882844"/>
            <a:ext cx="10753344" cy="268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①有利于引导人大代表增强为人民服务的意识和能力，提升专业素养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，从而更好地代表人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民行使国家权力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，为依法履职奠定坚实的思想和知识基础。（3分）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②有助于人大代表密切与人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民群众的联系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，深入了解社情民意，使代表能够更准确地反映人民群众的利益诉求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，保证代表的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履职活动能够真正体现人民的意志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。（3分）③有助于人大代表及时获取信息、开展工作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履职的效率和质量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，同时也方便了代表与选民之间的沟通和互动，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更好地接受人民群众的监督。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52_1#c47cbba65?vop=1&amp;pid=cae77a9b2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关键信息①：修改后的代表法明确各级人大代表应当做到政治坚定、服务人民、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尊崇法治、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发扬民主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、勤勉尽责，并对人大代表加强理论及专业知识学习提出明确要求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→人大代表的职责与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，提升代表素质。关键信息②：明确县级以上的地方各级人民代表大会常务委员会和乡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族乡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、镇的人民代表大会主席团按照就地就近的原则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，定期组织和协助本行政区域内的代表开展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联系人民群众的活动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→人大代表与人民群众的关系，密切联系群众。关键信息③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：明确县级以上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的各级人大常委会可以运用现代信息技术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，建立健全代表履职网络平台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→现代技术对人大工作的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，创新履职方式。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_1#64fae5e1e?pid=cae77a9b2&amp;color=0,0,0&amp;mp=1&amp;vtp=1&amp;bt=1&amp;bbb=1&amp;hb=1"/>
          <p:cNvSpPr/>
          <p:nvPr/>
        </p:nvSpPr>
        <p:spPr>
          <a:xfrm>
            <a:off x="722376" y="972000"/>
            <a:ext cx="10753344" cy="1313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（3）结合材料三，运用《政治与法治》的知识，以“倾听人民心声，筑牢民主基石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”为主题写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一篇短评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。（6分）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要求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：①围绕主题，观点明确，逻辑清晰；②思想政治学科术语使用规范；③总字数在150字左右。</a:t>
            </a:r>
            <a:endParaRPr lang="en-US" altLang="zh-CN" sz="2000" spc="-50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54_1#64fae5e1e?vop=1&amp;pid=cae77a9b2&amp;color=0,0,0&amp;vtp=1&amp;bt=1&amp;bbb=1&amp;hb=1"/>
          <p:cNvSpPr/>
          <p:nvPr/>
        </p:nvSpPr>
        <p:spPr>
          <a:xfrm>
            <a:off x="722376" y="972000"/>
            <a:ext cx="10753344" cy="2710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答案示例：</a:t>
            </a:r>
            <a:endParaRPr lang="en-US" altLang="zh-CN" sz="2000" dirty="0"/>
          </a:p>
          <a:p>
            <a:pPr algn="ctr"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倾听人民心声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，筑牢民主基石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全国两会作为践行全过程人民民主的关键平台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，充分彰显民主力量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。代表委员汇聚民声民意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民智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，让人民所思所想深度融入国家发展决策，体现人民当家作主。会议中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，党和国家领导人与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代表委员共商国是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，从民主协商到民主决策，全过程广泛吸纳各方意见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。这既保障人民参与政治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生活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，又凝聚发展合力，以实际行动筑牢民主基石，推动国家治理与人民意愿同频共振。（6分）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55_1#64fae5e1e?vop=1&amp;pid=cae77a9b2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本问为开放性试题，可从全过程人民民主、人大代表履职等角度进行论述。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56_1#cae77a9b2?vop=1&amp;pid=bb9779db3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本题考查人民政协、全国人大、人大代表依法履职等。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7_1#a21099ac5?pid=bb9779db3&amp;color=0,0,0&amp;vtp=1&amp;bt=1&amp;bbb=1&amp;hb=1"/>
          <p:cNvSpPr/>
          <p:nvPr/>
        </p:nvSpPr>
        <p:spPr>
          <a:xfrm>
            <a:off x="722376" y="972000"/>
            <a:ext cx="10753344" cy="1782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17.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[陕西咸阳实验中学2025高一检测·改编]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阅读材料，完成下列要求。（13分）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守正创新敢为先，基层自治看裕园】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社区是社会治理的基本单元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作为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全国先进基层群众性自治组织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的济南市槐荫区裕园社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区坚持守正创新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形成了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“1+5+7+X”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的治理体系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探索出深化基层自治的有效路径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O_5_BD.57_2#a21099ac5?pid=bb9779db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087" y="2885128"/>
            <a:ext cx="4628781" cy="328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8_1#9a6121c04?pid=a21099ac5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（1）结合材料，运用《政治与法治》的知识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，说明裕园社区的基层社会治理实践带给我们的启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。（9分）</a:t>
            </a:r>
            <a:endParaRPr lang="en-US" altLang="zh-CN" sz="2000" dirty="0"/>
          </a:p>
        </p:txBody>
      </p:sp>
      <p:sp>
        <p:nvSpPr>
          <p:cNvPr id="3" name="QO_6_AN.59_1#9a6121c04?vop=1&amp;pid=a21099ac5&amp;color=0,0,0&amp;vtp=1&amp;bbb=1&amp;hb=1"/>
          <p:cNvSpPr/>
          <p:nvPr/>
        </p:nvSpPr>
        <p:spPr>
          <a:xfrm>
            <a:off x="722376" y="1882844"/>
            <a:ext cx="10753344" cy="268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①中国共产党领导是中国特色社会主义制度的最大优势（或“坚持党的领导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”），充分发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挥党的领导在基层社会治理方面的政治优势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（或“发挥党在基层社会治理中总揽全局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、协调各方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的领导核心作用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”），不断提高社区治理效能。（3分）②坚持和完善基层群众自治制度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，发挥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社区居民在基层社会治理中的主体作用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，实现自我管理、自我服务、自我教育、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自我监督。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3分）③创新基层社会治理体系，整合各类社会力量，多元主体共同发力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，构建共建共治共享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的基层社会治理新格局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60_1#9a6121c04?vop=1&amp;pid=a21099ac5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关键信息①：“1”即社区党委核心引领一抓到底，说明要坚持党的全面领导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：“X”即“支部+项目”机制和“支部+网格融入”机制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，说明要坚持和完善基层群众自治制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。关键信息③：“5”即社区居委会、居民议事会、老党员金点子议事会、社区监委会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、社工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专委会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“五会”联动，说明要构建共建共治共享的基层社会治理新格局。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_1#1fc815298?vop=1&amp;pid=ab9ddb7b9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本题考查人民当家作主。深入基层一线，现场研究解决发展所需、改革所急、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基层所盼、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民心所向的问题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，这体现了人民民主专政的本质是人民当家作主，①正确；T市政府结合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“我为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群众办实事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”实践活动，推动现场办公下基层，切实拉近与基层群众的距离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，这体现了我国的国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家职能与人民民主专政的国体相适应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，③正确；应该是满足市民合理的愿望和需求，②排除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料体现的是政府为民办实事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，没有涉及发扬社会主义民主，④排除。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92200413?pid=a21099ac5&amp;color=0,0,0&amp;vtp=1&amp;bt=1&amp;bbb=1&amp;hb=1"/>
          <p:cNvSpPr/>
          <p:nvPr/>
        </p:nvSpPr>
        <p:spPr>
          <a:xfrm>
            <a:off x="722376" y="972000"/>
            <a:ext cx="10753344" cy="22274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【守好社区小阵地，做好民生大文章】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人人都会老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家家有老人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在老龄化不可逆转地深度发展过程中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解决了养老服务问题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就是解决了最大的民生后顾之忧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如何进一步完善社区多层次养老服务体系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提升老年群体的获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得感和满意度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实现老有所学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老有所养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老有所乐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老有所为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成为裕园社区下一步的重点工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作之一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O_6_BD.61_1#c917c6a6c?pid=a21099ac5&amp;color=0,0,0&amp;vtp=1&amp;bbb=1&amp;hb=1"/>
          <p:cNvSpPr/>
          <p:nvPr/>
        </p:nvSpPr>
        <p:spPr>
          <a:xfrm>
            <a:off x="722376" y="3261175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（2）请从“老有所学”“老有所养”“老有所乐”“老有所为”四个主题中任选两个主题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社区分别提出一条具体可行的养老服务建议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。（4分）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62_1#c917c6a6c?vop=1&amp;pid=a21099ac5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【答案示例】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“老有所乐”：完善社区养老文体设施建设，丰富老年人的精神生活。（2分）②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“老有所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养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”：建立专业人员与志愿者相结合的居家养老服务队伍，提升养老服务质量。（2分）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63_1#c917c6a6c?vop=1&amp;pid=a21099ac5&amp;color=0,0,0&amp;vtp=1&amp;bt=1&amp;bbb=1&amp;hb=1"/>
          <p:cNvSpPr/>
          <p:nvPr/>
        </p:nvSpPr>
        <p:spPr>
          <a:xfrm>
            <a:off x="722376" y="972000"/>
            <a:ext cx="10753344" cy="907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本问应结合实际作答，可从完善社区养老文体设施建设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、建立专业人员与志愿者相结合的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居家养老服务队伍等角度作答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，言之有理即可得分。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64_1#a21099ac5?vop=1&amp;pid=bb9779db3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本题考查基层群众自治及基层治理。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6f47d8fab?pid=ab9ddb7b9&amp;color=0,0,0&amp;vtp=1&amp;bt=1&amp;bbb=1&amp;hb=1"/>
          <p:cNvSpPr/>
          <p:nvPr/>
        </p:nvSpPr>
        <p:spPr>
          <a:xfrm>
            <a:off x="722376" y="972000"/>
            <a:ext cx="10753344" cy="8467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[山东济南二中2025高一期中]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某社区过街天桥步行楼梯较为高陡，老年人上下十分费力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，成为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亟须解决的民生问题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graphicFrame>
        <p:nvGraphicFramePr>
          <p:cNvPr id="8" name="QC_5_BD.4_2#6f47d8fab?colgroup=41&amp;pid=ab9ddb7b9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405785"/>
              </p:ext>
            </p:extLst>
          </p:nvPr>
        </p:nvGraphicFramePr>
        <p:xfrm>
          <a:off x="722376" y="1954980"/>
          <a:ext cx="10735056" cy="1525588"/>
        </p:xfrm>
        <a:graphic>
          <a:graphicData uri="http://schemas.openxmlformats.org/drawingml/2006/table">
            <a:tbl>
              <a:tblPr/>
              <a:tblGrid>
                <a:gridCol w="10735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255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QC_5_BD.4_3#6f47d8fab.table_image?tii=1&amp;pid=ab9ddb7b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700" y="1986254"/>
            <a:ext cx="326440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4_4#6f47d8fab?pid=ab9ddb7b9&amp;color=0,0,0&amp;vtp=1&amp;bbb=1"/>
          <p:cNvSpPr/>
          <p:nvPr/>
        </p:nvSpPr>
        <p:spPr>
          <a:xfrm>
            <a:off x="722376" y="3618680"/>
            <a:ext cx="10753344" cy="3954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事例中出行问题的解决(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6" name="QC_5_AN.5_1#6f47d8fab.bracket?pid=ab9ddb7b9&amp;color=0,0,0&amp;vpa=2&amp;vtp=1"/>
          <p:cNvSpPr/>
          <p:nvPr/>
        </p:nvSpPr>
        <p:spPr>
          <a:xfrm>
            <a:off x="3462401" y="3616013"/>
            <a:ext cx="374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7" name="QC_5_BD.4_5#6f47d8fab?pid=ab9ddb7b9&amp;color=0,0,0&amp;vtp=1&amp;bbb=1"/>
          <p:cNvSpPr/>
          <p:nvPr/>
        </p:nvSpPr>
        <p:spPr>
          <a:xfrm>
            <a:off x="722376" y="4072324"/>
            <a:ext cx="10753344" cy="17611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①印证了我国全过程人民民主是程序民主和实质民主的统一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体现了该区坚持科技赋能，打造共建共治共享的基层治理新格局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得益于区人大坚持民主集中制原则，领导社区履行职责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得益于人大代表与人民群众保持密切联系，行使好审议权</a:t>
            </a:r>
            <a:endParaRPr lang="en-US" altLang="zh-CN" sz="2000" dirty="0"/>
          </a:p>
        </p:txBody>
      </p:sp>
      <p:sp>
        <p:nvSpPr>
          <p:cNvPr id="3" name="QC_5_BD.4_6#6f47d8fab.choices?pid=ab9ddb7b9&amp;color=0,0,0&amp;vtp=1&amp;bbb=1"/>
          <p:cNvSpPr/>
          <p:nvPr/>
        </p:nvSpPr>
        <p:spPr>
          <a:xfrm>
            <a:off x="722376" y="5872422"/>
            <a:ext cx="10753344" cy="3954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5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6_1#6f47d8fab?vop=1&amp;pid=ab9ddb7b9&amp;color=0,0,0&amp;vtp=1&amp;bt=1&amp;bbb=1&amp;hb=1"/>
          <p:cNvSpPr/>
          <p:nvPr/>
        </p:nvSpPr>
        <p:spPr>
          <a:xfrm>
            <a:off x="722376" y="972000"/>
            <a:ext cx="10753344" cy="3612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本题考查全过程人民民主、基层治理。从居民反映问题，到人大代表调研、提交建议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，再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到政府部门落实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，最后解决问题，这一过程既体现了民主程序，又切实解决了民生问题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程序民主和实质民主的统一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，印证了我国的全过程人民民主，①正确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；社区吴女士扫描街道人大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代表联络站二维码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，向人大代表反映情况，人大代表形成建议提交至区人大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，人大推动相关政府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部门组织研究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，解决了老年居民出行难题，这体现了该区坚持科技赋能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，打造共建共治共享的基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层治理新格局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，②正确；党是领导一切的，区人大不能领导社区履行职责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，应在基层党组织的领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导下开展工作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，③排除；人大代表与人民群众保持密切联系，这体现了人大代表履行义务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，不是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行使审议权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74d1f9fda?pid=ab9ddb7b9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[安徽马鞍山2025高一期末]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按照公安部统一部署，全国公安机关深入推进“净网”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专项行动，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始终保持对侵犯公民个人信息犯罪的高压严打态势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，紧盯信息获取、信息倒卖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、信息使用等关键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环节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，重拳捣毁一批个人信息交易平台，坚决斩断侵犯公民个人信息犯罪链条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。实施上述举措说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8_1#74d1f9fda.bracket?pid=ab9ddb7b9&amp;color=0,0,0&amp;vpa=3&amp;vtp=1"/>
          <p:cNvSpPr/>
          <p:nvPr/>
        </p:nvSpPr>
        <p:spPr>
          <a:xfrm>
            <a:off x="1163701" y="2324550"/>
            <a:ext cx="385763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5_BD.7_2#74d1f9fda?pid=ab9ddb7b9&amp;color=0,0,0&amp;vtp=1&amp;bbb=1"/>
          <p:cNvSpPr/>
          <p:nvPr/>
        </p:nvSpPr>
        <p:spPr>
          <a:xfrm>
            <a:off x="722376" y="27912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①我国依法严厉打击危害国家安全和统一的各种颠覆破坏活动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对少数敌对分子实行专政，是社会主义民主政治的本质属性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专政是民主的保障，国家履行职能维护社会稳定和公共秩序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国家严厉打击违法犯罪活动，旨在保护我国公民的合法权益</a:t>
            </a:r>
            <a:endParaRPr lang="en-US" altLang="zh-CN" sz="2000" dirty="0"/>
          </a:p>
        </p:txBody>
      </p:sp>
      <p:sp>
        <p:nvSpPr>
          <p:cNvPr id="5" name="QC_5_BD.7_3#74d1f9fda.choices?pid=ab9ddb7b9&amp;color=0,0,0&amp;vtp=1&amp;bbb=1"/>
          <p:cNvSpPr/>
          <p:nvPr/>
        </p:nvSpPr>
        <p:spPr>
          <a:xfrm>
            <a:off x="722376" y="46271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9_1#74d1f9fda?vop=1&amp;pid=ab9ddb7b9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本题考查国家职能。全国公安机关深入推进“净网”专项行动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，打击侵犯公民个人信息的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犯罪活动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，有效维护社会稳定和公共秩序，保护我国公民的合法权益，③④正确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；材料未涉及国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家统一的内容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，①排除；全过程人民民主是社会主义民主政治的本质属性，②排除。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2549</Words>
  <Application>Microsoft Office PowerPoint</Application>
  <PresentationFormat>宽屏</PresentationFormat>
  <Paragraphs>386</Paragraphs>
  <Slides>54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2" baseType="lpstr">
      <vt:lpstr>等线 (正文)</vt:lpstr>
      <vt:lpstr>仿宋</vt:lpstr>
      <vt:lpstr>汉仪舒圆黑简体</vt:lpstr>
      <vt:lpstr>SimHei</vt:lpstr>
      <vt:lpstr>SimSun</vt:lpstr>
      <vt:lpstr>微软雅黑</vt:lpstr>
      <vt:lpstr>Arial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3</cp:revision>
  <dcterms:created xsi:type="dcterms:W3CDTF">2025-09-19T06:44:20Z</dcterms:created>
  <dcterms:modified xsi:type="dcterms:W3CDTF">2025-09-19T07:17:22Z</dcterms:modified>
  <cp:category/>
  <cp:contentStatus/>
</cp:coreProperties>
</file>