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61"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62"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 id="360" r:id="rId10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200" d="100"/>
        <a:sy n="200" d="100"/>
      </p:scale>
      <p:origin x="0" y="-12883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16125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f5e9c99b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误认为政府职能可以随意扩大或缩小</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9c3b564d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混淆法治社会和法治政府建设的重要性</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09d456bd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法治国家的内涵</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3e1cffb1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建设法治国家</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e464728a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法治政府的内涵</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50eb49f0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建设法治政府</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d7965de5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法治社会的内涵</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5f0de7d8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建设法治社会</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38#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f5e9c99b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误认为政府职能可以随意扩大或缩小</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9c3b564d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混淆法治社会和法治政府建设的重要性</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1.xml"/></Relationships>
</file>

<file path=ppt/slides/_rels/slide7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9.xml"/><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6_BD.10_1#5c20966c1?pid=3e1cffb1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[广东部分学校2025高一联考]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2025年5月13日，国家市场监督管理总局发文称</a:t>
            </a:r>
            <a:r>
              <a:rPr lang="en-US" altLang="zh-CN" sz="2000" b="0" i="0">
                <a:solidFill>
                  <a:srgbClr val="000000"/>
                </a:solidFill>
                <a:latin typeface="微软雅黑" pitchFamily="34" charset="0"/>
                <a:ea typeface="微软雅黑" pitchFamily="34" charset="-122"/>
                <a:cs typeface="微软雅黑" pitchFamily="34" charset="-120"/>
              </a:rPr>
              <a:t>，针对当前外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卖行业竞争中存在的突出问题</a:t>
            </a:r>
            <a:r>
              <a:rPr lang="en-US" altLang="zh-CN" sz="2000" b="0" i="0" dirty="0">
                <a:solidFill>
                  <a:srgbClr val="000000"/>
                </a:solidFill>
                <a:latin typeface="微软雅黑" pitchFamily="34" charset="0"/>
                <a:ea typeface="微软雅黑" pitchFamily="34" charset="-122"/>
                <a:cs typeface="微软雅黑" pitchFamily="34" charset="-120"/>
              </a:rPr>
              <a:t>，国家市场监督管理总局会同多部门约谈外卖平台企业</a:t>
            </a:r>
            <a:r>
              <a:rPr lang="en-US" altLang="zh-CN" sz="2000" b="0" i="0">
                <a:solidFill>
                  <a:srgbClr val="000000"/>
                </a:solidFill>
                <a:latin typeface="微软雅黑" pitchFamily="34" charset="0"/>
                <a:ea typeface="微软雅黑" pitchFamily="34" charset="-122"/>
                <a:cs typeface="微软雅黑" pitchFamily="34" charset="-120"/>
              </a:rPr>
              <a:t>，要求其遵</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守相关法律法规</a:t>
            </a:r>
            <a:r>
              <a:rPr lang="en-US" altLang="zh-CN" sz="2000" b="0" i="0" dirty="0">
                <a:solidFill>
                  <a:srgbClr val="000000"/>
                </a:solidFill>
                <a:latin typeface="微软雅黑" pitchFamily="34" charset="0"/>
                <a:ea typeface="微软雅黑" pitchFamily="34" charset="-122"/>
                <a:cs typeface="微软雅黑" pitchFamily="34" charset="-120"/>
              </a:rPr>
              <a:t>，落实主体责任。</a:t>
            </a:r>
            <a:r>
              <a:rPr lang="en-US" altLang="zh-CN" sz="2000" b="0" i="0">
                <a:solidFill>
                  <a:srgbClr val="000000"/>
                </a:solidFill>
                <a:latin typeface="微软雅黑" pitchFamily="34" charset="0"/>
                <a:ea typeface="微软雅黑" pitchFamily="34" charset="-122"/>
                <a:cs typeface="微软雅黑" pitchFamily="34" charset="-120"/>
              </a:rPr>
              <a:t>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_1#5c20966c1.bracket?pid=3e1cffb12&amp;color=0,0,0&amp;vpa=4&amp;vtp=1"/>
          <p:cNvSpPr/>
          <p:nvPr/>
        </p:nvSpPr>
        <p:spPr>
          <a:xfrm>
            <a:off x="5494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0_2#5c20966c1?pid=3e1cffb12&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①企业作为法治实施主体，必须严格遵守法律法规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建设法治国家，要求依法规范各类经济主体行为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多部门协同监管，构建权责明确的法治实施体系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政府履行组织领导等经济建设职能，规范市场秩序</a:t>
            </a:r>
            <a:endParaRPr lang="en-US" altLang="zh-CN" sz="2000" dirty="0"/>
          </a:p>
        </p:txBody>
      </p:sp>
      <p:sp>
        <p:nvSpPr>
          <p:cNvPr id="5" name="QC_6_BD.10_3#5c20966c1.choices?pid=3e1cffb12&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0.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QC_5_BD.124_1#b3415f5ea?pid=bdfdf596d&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8.某省司法厅印发《全省开展依托村（居）民评理说事点打造普法示范点工作方案</a:t>
            </a:r>
            <a:r>
              <a:rPr lang="en-US" altLang="zh-CN" sz="2000" b="0" i="0">
                <a:solidFill>
                  <a:srgbClr val="000000"/>
                </a:solidFill>
                <a:latin typeface="微软雅黑" pitchFamily="34" charset="0"/>
                <a:ea typeface="微软雅黑" pitchFamily="34" charset="-122"/>
                <a:cs typeface="微软雅黑" pitchFamily="34" charset="-120"/>
              </a:rPr>
              <a:t>》（以下简称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方案》）。《方案》指出，开展依托村（居）民评理说事点打造普法示范点工作</a:t>
            </a:r>
            <a:r>
              <a:rPr lang="en-US" altLang="zh-CN" sz="2000" b="0" i="0">
                <a:solidFill>
                  <a:srgbClr val="000000"/>
                </a:solidFill>
                <a:latin typeface="微软雅黑" pitchFamily="34" charset="0"/>
                <a:ea typeface="微软雅黑" pitchFamily="34" charset="-122"/>
                <a:cs typeface="微软雅黑" pitchFamily="34" charset="-120"/>
              </a:rPr>
              <a:t>，用小切口推</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动</a:t>
            </a:r>
            <a:r>
              <a:rPr lang="en-US" altLang="zh-CN" sz="2000" b="0" i="0" dirty="0">
                <a:solidFill>
                  <a:srgbClr val="000000"/>
                </a:solidFill>
                <a:latin typeface="微软雅黑" pitchFamily="34" charset="0"/>
                <a:ea typeface="微软雅黑" pitchFamily="34" charset="-122"/>
                <a:cs typeface="微软雅黑" pitchFamily="34" charset="-120"/>
              </a:rPr>
              <a:t>“八五”普法各项任务落到实处。</a:t>
            </a:r>
            <a:r>
              <a:rPr lang="en-US" altLang="zh-CN" sz="2000" b="0" i="0">
                <a:solidFill>
                  <a:srgbClr val="000000"/>
                </a:solidFill>
                <a:latin typeface="微软雅黑" pitchFamily="34" charset="0"/>
                <a:ea typeface="微软雅黑" pitchFamily="34" charset="-122"/>
                <a:cs typeface="微软雅黑" pitchFamily="34" charset="-120"/>
              </a:rPr>
              <a:t>这需要(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25_1#b3415f5ea.bracket?pid=bdfdf596d&amp;color=0,0,0&amp;vpa=39&amp;vtp=1"/>
          <p:cNvSpPr/>
          <p:nvPr/>
        </p:nvSpPr>
        <p:spPr>
          <a:xfrm>
            <a:off x="5748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24_2#b3415f5ea?pid=bdfdf596d&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①健全社会矛盾纠纷预防化解机制，支持人们所表达的诉求</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重视发挥道德的教化作用，传承良好的家风家训</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开展法治宣传教育，将普法融入评理说事全过程</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司法厅做到公正司法，提高社会治理法治化水平</a:t>
            </a:r>
            <a:endParaRPr lang="en-US" altLang="zh-CN" sz="2000" dirty="0"/>
          </a:p>
        </p:txBody>
      </p:sp>
      <p:sp>
        <p:nvSpPr>
          <p:cNvPr id="5" name="QC_5_BD.124_3#b3415f5ea.choices?pid=bdfdf596d&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sp>
        <p:nvSpPr>
          <p:cNvPr id="2" name="QC_5_AS.126_1#b3415f5ea?vop=1&amp;pid=bdfdf596d&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本题考查建设法治社会。应支持人们所表达的合理合法的诉求，①错误；开展依托村（</a:t>
            </a:r>
            <a:r>
              <a:rPr lang="en-US" altLang="zh-CN" sz="2000" b="0" i="0">
                <a:solidFill>
                  <a:srgbClr val="000000"/>
                </a:solidFill>
                <a:latin typeface="微软雅黑" pitchFamily="34" charset="0"/>
                <a:ea typeface="微软雅黑" pitchFamily="34" charset="-122"/>
                <a:cs typeface="微软雅黑" pitchFamily="34" charset="-120"/>
              </a:rPr>
              <a:t>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民评理说事点打造普法示范点工作</a:t>
            </a:r>
            <a:r>
              <a:rPr lang="en-US" altLang="zh-CN" sz="2000" b="0" i="0" dirty="0">
                <a:solidFill>
                  <a:srgbClr val="000000"/>
                </a:solidFill>
                <a:latin typeface="微软雅黑" pitchFamily="34" charset="0"/>
                <a:ea typeface="微软雅黑" pitchFamily="34" charset="-122"/>
                <a:cs typeface="微软雅黑" pitchFamily="34" charset="-120"/>
              </a:rPr>
              <a:t>，用小切口推动“八五”普法各项任务落到实处</a:t>
            </a:r>
            <a:r>
              <a:rPr lang="en-US" altLang="zh-CN" sz="2000" b="0" i="0">
                <a:solidFill>
                  <a:srgbClr val="000000"/>
                </a:solidFill>
                <a:latin typeface="微软雅黑" pitchFamily="34" charset="0"/>
                <a:ea typeface="微软雅黑" pitchFamily="34" charset="-122"/>
                <a:cs typeface="微软雅黑" pitchFamily="34" charset="-120"/>
              </a:rPr>
              <a:t>，需要重视深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化社会主义核心价值观宣传教育</a:t>
            </a:r>
            <a:r>
              <a:rPr lang="en-US" altLang="zh-CN" sz="2000" b="0" i="0" dirty="0">
                <a:solidFill>
                  <a:srgbClr val="000000"/>
                </a:solidFill>
                <a:latin typeface="微软雅黑" pitchFamily="34" charset="0"/>
                <a:ea typeface="微软雅黑" pitchFamily="34" charset="-122"/>
                <a:cs typeface="微软雅黑" pitchFamily="34" charset="-120"/>
              </a:rPr>
              <a:t>，发挥道德的教化作用，传承良好的家风家训</a:t>
            </a:r>
            <a:r>
              <a:rPr lang="en-US" altLang="zh-CN" sz="2000" b="0" i="0">
                <a:solidFill>
                  <a:srgbClr val="000000"/>
                </a:solidFill>
                <a:latin typeface="微软雅黑" pitchFamily="34" charset="0"/>
                <a:ea typeface="微软雅黑" pitchFamily="34" charset="-122"/>
                <a:cs typeface="微软雅黑" pitchFamily="34" charset="-120"/>
              </a:rPr>
              <a:t>，开展法治宣传教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育</a:t>
            </a:r>
            <a:r>
              <a:rPr lang="en-US" altLang="zh-CN" sz="2000" b="0" i="0" dirty="0">
                <a:solidFill>
                  <a:srgbClr val="000000"/>
                </a:solidFill>
                <a:latin typeface="微软雅黑" pitchFamily="34" charset="0"/>
                <a:ea typeface="微软雅黑" pitchFamily="34" charset="-122"/>
                <a:cs typeface="微软雅黑" pitchFamily="34" charset="-120"/>
              </a:rPr>
              <a:t>，将普法融入评理说事全过程，②③正确；司法厅属于行政机关</a:t>
            </a:r>
            <a:r>
              <a:rPr lang="en-US" altLang="zh-CN" sz="2000" b="0" i="0">
                <a:solidFill>
                  <a:srgbClr val="000000"/>
                </a:solidFill>
                <a:latin typeface="微软雅黑" pitchFamily="34" charset="0"/>
                <a:ea typeface="微软雅黑" pitchFamily="34" charset="-122"/>
                <a:cs typeface="微软雅黑" pitchFamily="34" charset="-120"/>
              </a:rPr>
              <a:t>，公正司法的主体是司法机关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人民法院和人民检察院），④错误。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2" name="QC_5_AS.126_2#b3415f5ea?vop=1&amp;pid=bdfdf596d&amp;color=0,0,0&amp;mp=1&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司法行政机关，是政府对司法工作进行行政管理的专门机关，</a:t>
            </a:r>
            <a:r>
              <a:rPr lang="en-US" altLang="zh-CN" sz="2000" b="0" i="0">
                <a:solidFill>
                  <a:srgbClr val="000000"/>
                </a:solidFill>
                <a:latin typeface="微软雅黑" pitchFamily="34" charset="0"/>
                <a:ea typeface="微软雅黑" pitchFamily="34" charset="-122"/>
                <a:cs typeface="微软雅黑" pitchFamily="34" charset="-120"/>
              </a:rPr>
              <a:t>是各级政府的组成部分。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它不是司法机关</a:t>
            </a:r>
            <a:r>
              <a:rPr lang="en-US" altLang="zh-CN" sz="2000" b="0" i="0" dirty="0">
                <a:solidFill>
                  <a:srgbClr val="000000"/>
                </a:solidFill>
                <a:latin typeface="微软雅黑" pitchFamily="34" charset="0"/>
                <a:ea typeface="微软雅黑" pitchFamily="34" charset="-122"/>
                <a:cs typeface="微软雅黑" pitchFamily="34" charset="-120"/>
              </a:rPr>
              <a:t>，而是行政机关。</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QO_6_BD.127_1#130e65a42?pid=140726d75&amp;color=0,0,0&amp;vtp=1&amp;bt=1&amp;bbb=1&amp;hb=1"/>
          <p:cNvSpPr/>
          <p:nvPr/>
        </p:nvSpPr>
        <p:spPr>
          <a:xfrm>
            <a:off x="722376" y="972000"/>
            <a:ext cx="10753344" cy="3154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[湖南邵阳2024高一期末·改编]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阅读材料，完成下列探究。（10分）</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议题探究</a:t>
            </a:r>
            <a:r>
              <a:rPr lang="en-US" altLang="zh-CN" sz="2000" b="1" i="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“大数据”推动行政执法“大提升”</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习近平总书记强调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要全面贯彻网络强国战略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把数字技术广泛应用于政府管理服务</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动政府数字化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智能化运行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为推进国家治理体系和治理能力现代化提供有力支撑</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法治政</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府建设实施纲要</a:t>
            </a:r>
            <a:r>
              <a:rPr lang="en-US" altLang="zh-CN" sz="2000" b="0" i="0" dirty="0">
                <a:solidFill>
                  <a:srgbClr val="000000"/>
                </a:solidFill>
                <a:latin typeface="微软雅黑" pitchFamily="34" charset="0"/>
                <a:ea typeface="微软雅黑" pitchFamily="34" charset="-122"/>
                <a:cs typeface="微软雅黑" pitchFamily="34" charset="-120"/>
              </a:rPr>
              <a:t>（2021—2025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健全法治政府建设科技保障体系</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全面建设数字</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法治政府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统筹推进数字法治政府建设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推动政府治理数字化与法治化深度融合</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蕴含着以法</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治现代化服务和保障中国式现代化的内在要求</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sp>
        <p:nvSpPr>
          <p:cNvPr id="2" name="QO_6_BD.127_2#130e65a42?pid=140726d75&amp;color=0,0,0&amp;mp=1&amp;vtp=1&amp;bt=1&amp;bbb=1&amp;hb=1"/>
          <p:cNvSpPr/>
          <p:nvPr/>
        </p:nvSpPr>
        <p:spPr>
          <a:xfrm>
            <a:off x="722376" y="972000"/>
            <a:ext cx="10753344" cy="4539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结合议题背景，完成下列要求：</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S</a:t>
            </a:r>
            <a:r>
              <a:rPr lang="en-US" altLang="zh-CN" sz="2000" b="0" i="0" dirty="0">
                <a:solidFill>
                  <a:srgbClr val="000000"/>
                </a:solidFill>
                <a:latin typeface="微软雅黑" pitchFamily="34" charset="0"/>
                <a:ea typeface="楷体" pitchFamily="34" charset="-122"/>
                <a:cs typeface="微软雅黑" pitchFamily="34" charset="-120"/>
              </a:rPr>
              <a:t>市依托市网格化精准服务智慧平台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研发搭建了系统连接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数据库备份</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数据直报的行政</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执法监督系统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着力打造集监督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查询</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公示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分析等功能于一体的大数据行政执法监督平台</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该平台设立专项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行政监督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子系统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设置案件信息管理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监督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和权责清单管理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监管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楷体" pitchFamily="34" charset="-122"/>
                <a:cs typeface="微软雅黑" pitchFamily="34" charset="-120"/>
              </a:rPr>
              <a:t>个</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模块</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一个口子管理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的方式优化监督流程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以行政执法监督集约的方式推动与人大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司法</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行政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检察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纪检等监督数据跨部门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跨层级汇聚融合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行政执法监督平台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电脑屏</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机屏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电子屏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多屏联动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通过智能化的公开模式提供行政执法案件和权责清单查询等服务</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便捷不同监督主体了解行政执法单位职责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监督规范文明执法</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，运用《政治与法治》的知识</a:t>
            </a:r>
            <a:r>
              <a:rPr lang="en-US" altLang="zh-CN" sz="2000" b="0" i="0">
                <a:solidFill>
                  <a:srgbClr val="000000"/>
                </a:solidFill>
                <a:latin typeface="微软雅黑" pitchFamily="34" charset="0"/>
                <a:ea typeface="微软雅黑" pitchFamily="34" charset="-122"/>
                <a:cs typeface="微软雅黑" pitchFamily="34" charset="-120"/>
              </a:rPr>
              <a:t>，说明该市打造大数据行政执法监督平台对建设法治政府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的作用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p:sp>
        <p:nvSpPr>
          <p:cNvPr id="2" name="QO_6_AN.128_1#130e65a42?vop=1&amp;pid=140726d75&amp;color=0,0,0&amp;vtp=1&amp;bt=1&amp;bbb=1&amp;hb=1"/>
          <p:cNvSpPr/>
          <p:nvPr/>
        </p:nvSpPr>
        <p:spPr>
          <a:xfrm>
            <a:off x="722376" y="972000"/>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①设置权责清单管理（监管）模块，有利于推进政府职能、权限、责任法定化</a:t>
            </a:r>
            <a:r>
              <a:rPr lang="en-US" altLang="zh-CN" sz="2000" b="1" i="0">
                <a:solidFill>
                  <a:srgbClr val="00B050"/>
                </a:solidFill>
                <a:latin typeface="微软雅黑" pitchFamily="34" charset="0"/>
                <a:ea typeface="微软雅黑" pitchFamily="34" charset="-122"/>
                <a:cs typeface="微软雅黑" pitchFamily="34" charset="-120"/>
              </a:rPr>
              <a:t>，建设权责</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法定的政府</a:t>
            </a:r>
            <a:r>
              <a:rPr lang="en-US" altLang="zh-CN" sz="2000" b="1" i="0" dirty="0">
                <a:solidFill>
                  <a:srgbClr val="00B050"/>
                </a:solidFill>
                <a:latin typeface="微软雅黑" pitchFamily="34" charset="0"/>
                <a:ea typeface="微软雅黑" pitchFamily="34" charset="-122"/>
                <a:cs typeface="微软雅黑" pitchFamily="34" charset="-120"/>
              </a:rPr>
              <a:t>。（2分）②提供行政执法案件和权责清单公开查询等服务，</a:t>
            </a:r>
            <a:r>
              <a:rPr lang="en-US" altLang="zh-CN" sz="2000" b="1" i="0">
                <a:solidFill>
                  <a:srgbClr val="00B050"/>
                </a:solidFill>
                <a:latin typeface="微软雅黑" pitchFamily="34" charset="0"/>
                <a:ea typeface="微软雅黑" pitchFamily="34" charset="-122"/>
                <a:cs typeface="微软雅黑" pitchFamily="34" charset="-120"/>
              </a:rPr>
              <a:t>有利于推进政务公开，</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让权力在阳光下运行</a:t>
            </a:r>
            <a:r>
              <a:rPr lang="en-US" altLang="zh-CN" sz="2000" b="1" i="0" dirty="0">
                <a:solidFill>
                  <a:srgbClr val="00B050"/>
                </a:solidFill>
                <a:latin typeface="微软雅黑" pitchFamily="34" charset="0"/>
                <a:ea typeface="微软雅黑" pitchFamily="34" charset="-122"/>
                <a:cs typeface="微软雅黑" pitchFamily="34" charset="-120"/>
              </a:rPr>
              <a:t>，建设公开公正的政府。（2分）③实现监督数据跨部门、</a:t>
            </a:r>
            <a:r>
              <a:rPr lang="en-US" altLang="zh-CN" sz="2000" b="1" i="0">
                <a:solidFill>
                  <a:srgbClr val="00B050"/>
                </a:solidFill>
                <a:latin typeface="微软雅黑" pitchFamily="34" charset="0"/>
                <a:ea typeface="微软雅黑" pitchFamily="34" charset="-122"/>
                <a:cs typeface="微软雅黑" pitchFamily="34" charset="-120"/>
              </a:rPr>
              <a:t>跨层级汇聚融合，</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有利于优化革新政府治理流程和方式</a:t>
            </a:r>
            <a:r>
              <a:rPr lang="en-US" altLang="zh-CN" sz="2000" b="1" i="0" dirty="0">
                <a:solidFill>
                  <a:srgbClr val="00B050"/>
                </a:solidFill>
                <a:latin typeface="微软雅黑" pitchFamily="34" charset="0"/>
                <a:ea typeface="微软雅黑" pitchFamily="34" charset="-122"/>
                <a:cs typeface="微软雅黑" pitchFamily="34" charset="-120"/>
              </a:rPr>
              <a:t>，建设智能高效的政府。（2分）</a:t>
            </a:r>
            <a:r>
              <a:rPr lang="en-US" altLang="zh-CN" sz="2000" b="1" i="0">
                <a:solidFill>
                  <a:srgbClr val="00B050"/>
                </a:solidFill>
                <a:latin typeface="微软雅黑" pitchFamily="34" charset="0"/>
                <a:ea typeface="微软雅黑" pitchFamily="34" charset="-122"/>
                <a:cs typeface="微软雅黑" pitchFamily="34" charset="-120"/>
              </a:rPr>
              <a:t>④为公众提供便捷的服务</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和监督渠道</a:t>
            </a:r>
            <a:r>
              <a:rPr lang="en-US" altLang="zh-CN" sz="2000" b="1" i="0" dirty="0">
                <a:solidFill>
                  <a:srgbClr val="00B050"/>
                </a:solidFill>
                <a:latin typeface="微软雅黑" pitchFamily="34" charset="0"/>
                <a:ea typeface="微软雅黑" pitchFamily="34" charset="-122"/>
                <a:cs typeface="微软雅黑" pitchFamily="34" charset="-120"/>
              </a:rPr>
              <a:t>，保障人民群众的知情权、监督权，有利于建设人民满意的政府。（2分）</a:t>
            </a:r>
            <a:r>
              <a:rPr lang="en-US" altLang="zh-CN" sz="2000" b="1" i="0">
                <a:solidFill>
                  <a:srgbClr val="00B050"/>
                </a:solidFill>
                <a:latin typeface="微软雅黑" pitchFamily="34" charset="0"/>
                <a:ea typeface="微软雅黑" pitchFamily="34" charset="-122"/>
                <a:cs typeface="微软雅黑" pitchFamily="34" charset="-120"/>
              </a:rPr>
              <a:t>⑤运用平</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台监督功能</a:t>
            </a:r>
            <a:r>
              <a:rPr lang="en-US" altLang="zh-CN" sz="2000" b="1" i="0" dirty="0">
                <a:solidFill>
                  <a:srgbClr val="00B050"/>
                </a:solidFill>
                <a:latin typeface="微软雅黑" pitchFamily="34" charset="0"/>
                <a:ea typeface="微软雅黑" pitchFamily="34" charset="-122"/>
                <a:cs typeface="微软雅黑" pitchFamily="34" charset="-120"/>
              </a:rPr>
              <a:t>，强化对行政执法的监督，有利于推动依法行政，建设执法严明的政府。（2分）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sp>
        <p:nvSpPr>
          <p:cNvPr id="2" name="QO_6_AS.129_1#130e65a42?vop=1&amp;pid=140726d75&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本题考查法治政府、政治认同和法治意识素养。本议题探究以“大数据</a:t>
            </a:r>
            <a:r>
              <a:rPr lang="en-US" altLang="zh-CN" sz="2000" b="0" i="0">
                <a:solidFill>
                  <a:srgbClr val="000000"/>
                </a:solidFill>
                <a:latin typeface="微软雅黑" pitchFamily="34" charset="0"/>
                <a:ea typeface="微软雅黑" pitchFamily="34" charset="-122"/>
                <a:cs typeface="微软雅黑" pitchFamily="34" charset="-120"/>
              </a:rPr>
              <a:t>”推动行政执法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大提升”为探究内容，引导学生提升法治意识，增进对法治政府建设的认同。关键信息①</a:t>
            </a:r>
            <a:r>
              <a:rPr lang="en-US" altLang="zh-CN" sz="2000" b="0" i="0">
                <a:solidFill>
                  <a:srgbClr val="000000"/>
                </a:solidFill>
                <a:latin typeface="微软雅黑" pitchFamily="34" charset="0"/>
                <a:ea typeface="微软雅黑" pitchFamily="34" charset="-122"/>
                <a:cs typeface="微软雅黑" pitchFamily="34" charset="-120"/>
              </a:rPr>
              <a:t>：设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置案件信息管理</a:t>
            </a:r>
            <a:r>
              <a:rPr lang="en-US" altLang="zh-CN" sz="2000" b="0" i="0" dirty="0">
                <a:solidFill>
                  <a:srgbClr val="000000"/>
                </a:solidFill>
                <a:latin typeface="微软雅黑" pitchFamily="34" charset="0"/>
                <a:ea typeface="微软雅黑" pitchFamily="34" charset="-122"/>
                <a:cs typeface="微软雅黑" pitchFamily="34" charset="-120"/>
              </a:rPr>
              <a:t>（监督）和权责清单管理（监管）3个模块，以“一个口子管理</a:t>
            </a:r>
            <a:r>
              <a:rPr lang="en-US" altLang="zh-CN" sz="2000" b="0" i="0">
                <a:solidFill>
                  <a:srgbClr val="000000"/>
                </a:solidFill>
                <a:latin typeface="微软雅黑" pitchFamily="34" charset="0"/>
                <a:ea typeface="微软雅黑" pitchFamily="34" charset="-122"/>
                <a:cs typeface="微软雅黑" pitchFamily="34" charset="-120"/>
              </a:rPr>
              <a:t>”的方式优化监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督流程</a:t>
            </a:r>
            <a:r>
              <a:rPr lang="en-US" altLang="zh-CN" sz="2000" b="0" i="0" dirty="0">
                <a:solidFill>
                  <a:srgbClr val="000000"/>
                </a:solidFill>
                <a:latin typeface="微软雅黑" pitchFamily="34" charset="0"/>
                <a:ea typeface="微软雅黑" pitchFamily="34" charset="-122"/>
                <a:cs typeface="微软雅黑" pitchFamily="34" charset="-120"/>
              </a:rPr>
              <a:t>，以行政执法监督集约的方式推动与人大、司法、行政、检察、</a:t>
            </a:r>
            <a:r>
              <a:rPr lang="en-US" altLang="zh-CN" sz="2000" b="0" i="0">
                <a:solidFill>
                  <a:srgbClr val="000000"/>
                </a:solidFill>
                <a:latin typeface="微软雅黑" pitchFamily="34" charset="0"/>
                <a:ea typeface="微软雅黑" pitchFamily="34" charset="-122"/>
                <a:cs typeface="微软雅黑" pitchFamily="34" charset="-120"/>
              </a:rPr>
              <a:t>纪检等监督数据跨部门、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跨层级汇聚融合</a:t>
            </a:r>
            <a:r>
              <a:rPr lang="en-US" altLang="zh-CN" sz="2000" b="0" i="0" dirty="0">
                <a:solidFill>
                  <a:srgbClr val="000000"/>
                </a:solidFill>
                <a:latin typeface="微软雅黑" pitchFamily="34" charset="0"/>
                <a:ea typeface="微软雅黑" pitchFamily="34" charset="-122"/>
                <a:cs typeface="微软雅黑" pitchFamily="34" charset="-120"/>
              </a:rPr>
              <a:t>→建设权责法定的政府、智能高效的政府。关键信息②：实行</a:t>
            </a:r>
            <a:r>
              <a:rPr lang="en-US" altLang="zh-CN" sz="2000" b="0" i="0">
                <a:solidFill>
                  <a:srgbClr val="000000"/>
                </a:solidFill>
                <a:latin typeface="微软雅黑" pitchFamily="34" charset="0"/>
                <a:ea typeface="微软雅黑" pitchFamily="34" charset="-122"/>
                <a:cs typeface="微软雅黑" pitchFamily="34" charset="-120"/>
              </a:rPr>
              <a:t>“行政执法监督平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台</a:t>
            </a:r>
            <a:r>
              <a:rPr lang="en-US" altLang="zh-CN" sz="2000" b="0" i="0" dirty="0">
                <a:solidFill>
                  <a:srgbClr val="000000"/>
                </a:solidFill>
                <a:latin typeface="微软雅黑" pitchFamily="34" charset="0"/>
                <a:ea typeface="微软雅黑" pitchFamily="34" charset="-122"/>
                <a:cs typeface="微软雅黑" pitchFamily="34" charset="-120"/>
              </a:rPr>
              <a:t>”“多屏联动”，通过智能化的公开模式提供行政执法案件和权责清单查询等服务</a:t>
            </a:r>
            <a:r>
              <a:rPr lang="en-US" altLang="zh-CN" sz="2000" b="0" i="0">
                <a:solidFill>
                  <a:srgbClr val="000000"/>
                </a:solidFill>
                <a:latin typeface="微软雅黑" pitchFamily="34" charset="0"/>
                <a:ea typeface="微软雅黑" pitchFamily="34" charset="-122"/>
                <a:cs typeface="微软雅黑" pitchFamily="34" charset="-120"/>
              </a:rPr>
              <a:t>，便捷不同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监督主体了解行政执法单位职责</a:t>
            </a:r>
            <a:r>
              <a:rPr lang="en-US" altLang="zh-CN" sz="2000" b="0" i="0" dirty="0">
                <a:solidFill>
                  <a:srgbClr val="000000"/>
                </a:solidFill>
                <a:latin typeface="微软雅黑" pitchFamily="34" charset="0"/>
                <a:ea typeface="微软雅黑" pitchFamily="34" charset="-122"/>
                <a:cs typeface="微软雅黑" pitchFamily="34" charset="-120"/>
              </a:rPr>
              <a:t>，监督规范文明执法→建设公开公正的政府、</a:t>
            </a:r>
            <a:r>
              <a:rPr lang="en-US" altLang="zh-CN" sz="2000" b="0" i="0">
                <a:solidFill>
                  <a:srgbClr val="000000"/>
                </a:solidFill>
                <a:latin typeface="微软雅黑" pitchFamily="34" charset="0"/>
                <a:ea typeface="微软雅黑" pitchFamily="34" charset="-122"/>
                <a:cs typeface="微软雅黑" pitchFamily="34" charset="-120"/>
              </a:rPr>
              <a:t>人民满意的政府、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执法严明的政府</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6_AS.12_1#5c20966c1?vop=1&amp;pid=3e1cffb1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本题考查建设法治国家。材料中市场监管总局会同多部门约谈外卖平台企业</a:t>
            </a:r>
            <a:r>
              <a:rPr lang="en-US" altLang="zh-CN" sz="2000" b="0" i="0">
                <a:solidFill>
                  <a:srgbClr val="000000"/>
                </a:solidFill>
                <a:latin typeface="微软雅黑" pitchFamily="34" charset="0"/>
                <a:ea typeface="微软雅黑" pitchFamily="34" charset="-122"/>
                <a:cs typeface="微软雅黑" pitchFamily="34" charset="-120"/>
              </a:rPr>
              <a:t>，要求其遵守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相关法律法规</a:t>
            </a:r>
            <a:r>
              <a:rPr lang="en-US" altLang="zh-CN" sz="2000" b="0" i="0" dirty="0">
                <a:solidFill>
                  <a:srgbClr val="000000"/>
                </a:solidFill>
                <a:latin typeface="微软雅黑" pitchFamily="34" charset="0"/>
                <a:ea typeface="微软雅黑" pitchFamily="34" charset="-122"/>
                <a:cs typeface="微软雅黑" pitchFamily="34" charset="-120"/>
              </a:rPr>
              <a:t>，体现了依法规范各类经济主体行为，保障市场经济的法治秩序，</a:t>
            </a:r>
            <a:r>
              <a:rPr lang="en-US" altLang="zh-CN" sz="2000" b="0" i="0">
                <a:solidFill>
                  <a:srgbClr val="000000"/>
                </a:solidFill>
                <a:latin typeface="微软雅黑" pitchFamily="34" charset="0"/>
                <a:ea typeface="微软雅黑" pitchFamily="34" charset="-122"/>
                <a:cs typeface="微软雅黑" pitchFamily="34" charset="-120"/>
              </a:rPr>
              <a:t>建设法治国家，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正确；多部门协同监管，有利于构建权责明确的法治实施体系，推动法律有效实施，③</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企业不是法治实施主体</a:t>
            </a:r>
            <a:r>
              <a:rPr lang="en-US" altLang="zh-CN" sz="2000" b="0" i="0" dirty="0">
                <a:solidFill>
                  <a:srgbClr val="000000"/>
                </a:solidFill>
                <a:latin typeface="微软雅黑" pitchFamily="34" charset="0"/>
                <a:ea typeface="微软雅黑" pitchFamily="34" charset="-122"/>
                <a:cs typeface="微软雅黑" pitchFamily="34" charset="-120"/>
              </a:rPr>
              <a:t>，①排除；政府履行组织社会主义经济建设职能，进行宏观调控</a:t>
            </a:r>
            <a:r>
              <a:rPr lang="en-US" altLang="zh-CN" sz="2000" b="0" i="0">
                <a:solidFill>
                  <a:srgbClr val="000000"/>
                </a:solidFill>
                <a:latin typeface="微软雅黑" pitchFamily="34" charset="0"/>
                <a:ea typeface="微软雅黑" pitchFamily="34" charset="-122"/>
                <a:cs typeface="微软雅黑" pitchFamily="34" charset="-120"/>
              </a:rPr>
              <a:t>、市场监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管等</a:t>
            </a:r>
            <a:r>
              <a:rPr lang="en-US" altLang="zh-CN" sz="2000" b="0" i="0" dirty="0">
                <a:solidFill>
                  <a:srgbClr val="000000"/>
                </a:solidFill>
                <a:latin typeface="微软雅黑" pitchFamily="34" charset="0"/>
                <a:ea typeface="微软雅黑" pitchFamily="34" charset="-122"/>
                <a:cs typeface="微软雅黑" pitchFamily="34" charset="-120"/>
              </a:rPr>
              <a:t>，“组织领导”说法错误，④排除。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6_BD.13_1#2bf217cc8?pid=3e1cffb1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[陕西铜川一中2024高一月考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实现中华民族伟大复兴的中国梦是以习近平同志为核心的党中央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提出的重大战略思想</a:t>
            </a:r>
            <a:r>
              <a:rPr lang="en-US" altLang="zh-CN" sz="2000" b="0" i="0" dirty="0">
                <a:solidFill>
                  <a:srgbClr val="000000"/>
                </a:solidFill>
                <a:latin typeface="微软雅黑" pitchFamily="34" charset="0"/>
                <a:ea typeface="微软雅黑" pitchFamily="34" charset="-122"/>
                <a:cs typeface="微软雅黑" pitchFamily="34" charset="-120"/>
              </a:rPr>
              <a:t>，是党和国家面向未来的政治宣言</a:t>
            </a:r>
            <a:r>
              <a:rPr lang="en-US" altLang="zh-CN" sz="2000" b="0" i="0">
                <a:solidFill>
                  <a:srgbClr val="000000"/>
                </a:solidFill>
                <a:latin typeface="微软雅黑" pitchFamily="34" charset="0"/>
                <a:ea typeface="微软雅黑" pitchFamily="34" charset="-122"/>
                <a:cs typeface="微软雅黑" pitchFamily="34" charset="-120"/>
              </a:rPr>
              <a:t>，实现中华民族伟大复兴必须全面推进依</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法治国</a:t>
            </a:r>
            <a:r>
              <a:rPr lang="en-US" altLang="zh-CN" sz="2000" b="0" i="0" dirty="0">
                <a:solidFill>
                  <a:srgbClr val="000000"/>
                </a:solidFill>
                <a:latin typeface="微软雅黑" pitchFamily="34" charset="0"/>
                <a:ea typeface="微软雅黑" pitchFamily="34" charset="-122"/>
                <a:cs typeface="微软雅黑" pitchFamily="34" charset="-120"/>
              </a:rPr>
              <a:t>。积极参与建设法治国家，</a:t>
            </a:r>
            <a:r>
              <a:rPr lang="en-US" altLang="zh-CN" sz="2000" b="0" i="0">
                <a:solidFill>
                  <a:srgbClr val="000000"/>
                </a:solidFill>
                <a:latin typeface="微软雅黑" pitchFamily="34" charset="0"/>
                <a:ea typeface="微软雅黑" pitchFamily="34" charset="-122"/>
                <a:cs typeface="微软雅黑" pitchFamily="34" charset="-120"/>
              </a:rPr>
              <a:t>公民应(</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4_1#2bf217cc8.bracket?pid=3e1cffb12&amp;color=0,0,0&amp;vpa=5&amp;vtp=1"/>
          <p:cNvSpPr/>
          <p:nvPr/>
        </p:nvSpPr>
        <p:spPr>
          <a:xfrm>
            <a:off x="5481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3_2#2bf217cc8?pid=3e1cffb12&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①依法行使立法权，积极完善中国特色社会主义法律体系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通过行使司法监督权，完善权力运行的制约和监督机制</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依法行使表达权和监督权，增强自身法治观念、意识</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依法行使权利、履行义务，依法有序参与政治生活</a:t>
            </a:r>
            <a:endParaRPr lang="en-US" altLang="zh-CN" sz="2000" dirty="0"/>
          </a:p>
        </p:txBody>
      </p:sp>
      <p:sp>
        <p:nvSpPr>
          <p:cNvPr id="5" name="QC_6_BD.13_3#2bf217cc8.choices?pid=3e1cffb12&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6_AS.15_1#2bf217cc8?vop=1&amp;pid=3e1cffb1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本题考查建设法治国家。本题设问的主体是公民，公民没有立法权，</a:t>
            </a:r>
            <a:r>
              <a:rPr lang="en-US" altLang="zh-CN" sz="2000" b="0" i="0">
                <a:solidFill>
                  <a:srgbClr val="000000"/>
                </a:solidFill>
                <a:latin typeface="微软雅黑" pitchFamily="34" charset="0"/>
                <a:ea typeface="微软雅黑" pitchFamily="34" charset="-122"/>
                <a:cs typeface="微软雅黑" pitchFamily="34" charset="-120"/>
              </a:rPr>
              <a:t>无权完善法律体系，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不选；公民不能行使司法监督权，也不能完善权力运行的制约和监督机制，②不选</a:t>
            </a:r>
            <a:r>
              <a:rPr lang="en-US" altLang="zh-CN" sz="2000" b="0" i="0">
                <a:solidFill>
                  <a:srgbClr val="000000"/>
                </a:solidFill>
                <a:latin typeface="微软雅黑" pitchFamily="34" charset="0"/>
                <a:ea typeface="微软雅黑" pitchFamily="34" charset="-122"/>
                <a:cs typeface="微软雅黑" pitchFamily="34" charset="-120"/>
              </a:rPr>
              <a:t>；参与建设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法治国家</a:t>
            </a:r>
            <a:r>
              <a:rPr lang="en-US" altLang="zh-CN" sz="2000" b="0" i="0" dirty="0">
                <a:solidFill>
                  <a:srgbClr val="000000"/>
                </a:solidFill>
                <a:latin typeface="微软雅黑" pitchFamily="34" charset="0"/>
                <a:ea typeface="微软雅黑" pitchFamily="34" charset="-122"/>
                <a:cs typeface="微软雅黑" pitchFamily="34" charset="-120"/>
              </a:rPr>
              <a:t>，公民需要增强自身法治观念、意识，提高参与建设法治国家的能力，</a:t>
            </a:r>
            <a:r>
              <a:rPr lang="en-US" altLang="zh-CN" sz="2000" b="0" i="0">
                <a:solidFill>
                  <a:srgbClr val="000000"/>
                </a:solidFill>
                <a:latin typeface="微软雅黑" pitchFamily="34" charset="0"/>
                <a:ea typeface="微软雅黑" pitchFamily="34" charset="-122"/>
                <a:cs typeface="微软雅黑" pitchFamily="34" charset="-120"/>
              </a:rPr>
              <a:t>依法行使权利、</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履行义务</a:t>
            </a:r>
            <a:r>
              <a:rPr lang="en-US" altLang="zh-CN" sz="2000" b="0" i="0" dirty="0">
                <a:solidFill>
                  <a:srgbClr val="000000"/>
                </a:solidFill>
                <a:latin typeface="微软雅黑" pitchFamily="34" charset="0"/>
                <a:ea typeface="微软雅黑" pitchFamily="34" charset="-122"/>
                <a:cs typeface="微软雅黑" pitchFamily="34" charset="-120"/>
              </a:rPr>
              <a:t>，依法有序参与政治生活，③④正确。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C_4#4468414e2.fixed?pid=58c754502&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4468414e2.fixed?pid=58c754502&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法治国家</a:t>
            </a:r>
            <a:endParaRPr lang="en-US" altLang="zh-CN" sz="4400" dirty="0"/>
          </a:p>
        </p:txBody>
      </p:sp>
      <p:pic>
        <p:nvPicPr>
          <p:cNvPr id="4" name="C_4#4468414e2.fixed?pid=58c754502&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4468414e2.fixed?pid=58c754502&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5_BD.16_1#5c3a8e9aa?pid=4468414e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1.当今世界，综合国力角逐日益激烈，当代中国建立完备治理体系</a:t>
            </a:r>
            <a:r>
              <a:rPr lang="en-US" altLang="zh-CN" sz="2000" b="0" i="0">
                <a:solidFill>
                  <a:srgbClr val="000000"/>
                </a:solidFill>
                <a:latin typeface="微软雅黑" pitchFamily="34" charset="0"/>
                <a:ea typeface="微软雅黑" pitchFamily="34" charset="-122"/>
                <a:cs typeface="微软雅黑" pitchFamily="34" charset="-120"/>
              </a:rPr>
              <a:t>、提升治理能力的任务愈发紧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迫</a:t>
            </a:r>
            <a:r>
              <a:rPr lang="en-US" altLang="zh-CN" sz="2000" b="0" i="0" dirty="0">
                <a:solidFill>
                  <a:srgbClr val="000000"/>
                </a:solidFill>
                <a:latin typeface="微软雅黑" pitchFamily="34" charset="0"/>
                <a:ea typeface="微软雅黑" pitchFamily="34" charset="-122"/>
                <a:cs typeface="微软雅黑" pitchFamily="34" charset="-120"/>
              </a:rPr>
              <a:t>，中国正在经历现代化进程中具有决定性的深刻变革。越是社会结构深刻变动</a:t>
            </a:r>
            <a:r>
              <a:rPr lang="en-US" altLang="zh-CN" sz="2000" b="0" i="0">
                <a:solidFill>
                  <a:srgbClr val="000000"/>
                </a:solidFill>
                <a:latin typeface="微软雅黑" pitchFamily="34" charset="0"/>
                <a:ea typeface="微软雅黑" pitchFamily="34" charset="-122"/>
                <a:cs typeface="微软雅黑" pitchFamily="34" charset="-120"/>
              </a:rPr>
              <a:t>、利益格局深刻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调整</a:t>
            </a:r>
            <a:r>
              <a:rPr lang="en-US" altLang="zh-CN" sz="2000" b="0" i="0" dirty="0">
                <a:solidFill>
                  <a:srgbClr val="000000"/>
                </a:solidFill>
                <a:latin typeface="微软雅黑" pitchFamily="34" charset="0"/>
                <a:ea typeface="微软雅黑" pitchFamily="34" charset="-122"/>
                <a:cs typeface="微软雅黑" pitchFamily="34" charset="-120"/>
              </a:rPr>
              <a:t>、思想观念深刻变化的改革攻坚期、矛盾凸显期、发展关键期</a:t>
            </a:r>
            <a:r>
              <a:rPr lang="en-US" altLang="zh-CN" sz="2000" b="0" i="0">
                <a:solidFill>
                  <a:srgbClr val="000000"/>
                </a:solidFill>
                <a:latin typeface="微软雅黑" pitchFamily="34" charset="0"/>
                <a:ea typeface="微软雅黑" pitchFamily="34" charset="-122"/>
                <a:cs typeface="微软雅黑" pitchFamily="34" charset="-120"/>
              </a:rPr>
              <a:t>，越是需要发挥法治的引领和</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推动作用</a:t>
            </a:r>
            <a:r>
              <a:rPr lang="en-US" altLang="zh-CN" sz="2000" b="0" i="0" dirty="0">
                <a:solidFill>
                  <a:srgbClr val="000000"/>
                </a:solidFill>
                <a:latin typeface="微软雅黑" pitchFamily="34" charset="0"/>
                <a:ea typeface="微软雅黑" pitchFamily="34" charset="-122"/>
                <a:cs typeface="微软雅黑" pitchFamily="34" charset="-120"/>
              </a:rPr>
              <a:t>，确保在法治的轨道上推进改革。</a:t>
            </a:r>
            <a:r>
              <a:rPr lang="en-US" altLang="zh-CN" sz="2000" b="0" i="0">
                <a:solidFill>
                  <a:srgbClr val="000000"/>
                </a:solidFill>
                <a:latin typeface="微软雅黑" pitchFamily="34" charset="0"/>
                <a:ea typeface="微软雅黑" pitchFamily="34" charset="-122"/>
                <a:cs typeface="微软雅黑" pitchFamily="34" charset="-120"/>
              </a:rPr>
              <a:t>建设法治国家有利于(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7_1#5c3a8e9aa.bracket?pid=4468414e2&amp;color=0,0,0&amp;vpa=6&amp;vtp=1"/>
          <p:cNvSpPr/>
          <p:nvPr/>
        </p:nvSpPr>
        <p:spPr>
          <a:xfrm>
            <a:off x="8034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6_2#5c3a8e9aa?pid=4468414e2&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保证国家各项事业有序发展</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②有效规范权力运行，保障公民合法权益</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建立完备的法律体系</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④推动国家治理体系现代化，实现长治久安</a:t>
            </a:r>
            <a:endParaRPr lang="en-US" altLang="zh-CN" sz="2000" dirty="0"/>
          </a:p>
        </p:txBody>
      </p:sp>
      <p:sp>
        <p:nvSpPr>
          <p:cNvPr id="5" name="QC_5_BD.16_3#5c3a8e9aa.choices?pid=4468414e2&amp;color=0,0,0&amp;vtp=1&amp;bbb=1"/>
          <p:cNvSpPr/>
          <p:nvPr/>
        </p:nvSpPr>
        <p:spPr>
          <a:xfrm>
            <a:off x="722376" y="466799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AS.18_1#5c3a8e9aa?vop=1&amp;pid=4468414e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本题考查建设法治国家的意义。建设法治国家能够有效规范权力运行，</a:t>
            </a:r>
            <a:r>
              <a:rPr lang="en-US" altLang="zh-CN" sz="2000" b="0" i="0">
                <a:solidFill>
                  <a:srgbClr val="000000"/>
                </a:solidFill>
                <a:latin typeface="微软雅黑" pitchFamily="34" charset="0"/>
                <a:ea typeface="微软雅黑" pitchFamily="34" charset="-122"/>
                <a:cs typeface="微软雅黑" pitchFamily="34" charset="-120"/>
              </a:rPr>
              <a:t>保障公民合法权益，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能够推动国家治理体系现代化</a:t>
            </a:r>
            <a:r>
              <a:rPr lang="en-US" altLang="zh-CN" sz="2000" b="0" i="0" dirty="0">
                <a:solidFill>
                  <a:srgbClr val="000000"/>
                </a:solidFill>
                <a:latin typeface="微软雅黑" pitchFamily="34" charset="0"/>
                <a:ea typeface="微软雅黑" pitchFamily="34" charset="-122"/>
                <a:cs typeface="微软雅黑" pitchFamily="34" charset="-120"/>
              </a:rPr>
              <a:t>，实现长治久安，②④正确；建设法治国家</a:t>
            </a:r>
            <a:r>
              <a:rPr lang="en-US" altLang="zh-CN" sz="2000" b="0" i="0">
                <a:solidFill>
                  <a:srgbClr val="000000"/>
                </a:solidFill>
                <a:latin typeface="微软雅黑" pitchFamily="34" charset="0"/>
                <a:ea typeface="微软雅黑" pitchFamily="34" charset="-122"/>
                <a:cs typeface="微软雅黑" pitchFamily="34" charset="-120"/>
              </a:rPr>
              <a:t>，有利于国家各项事业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有序发展</a:t>
            </a:r>
            <a:r>
              <a:rPr lang="en-US" altLang="zh-CN" sz="2000" b="0" i="0" dirty="0">
                <a:solidFill>
                  <a:srgbClr val="000000"/>
                </a:solidFill>
                <a:latin typeface="微软雅黑" pitchFamily="34" charset="0"/>
                <a:ea typeface="微软雅黑" pitchFamily="34" charset="-122"/>
                <a:cs typeface="微软雅黑" pitchFamily="34" charset="-120"/>
              </a:rPr>
              <a:t>，但是保证国家各项事业有序发展说法过于绝对，①排除</a:t>
            </a:r>
            <a:r>
              <a:rPr lang="en-US" altLang="zh-CN" sz="2000" b="0" i="0">
                <a:solidFill>
                  <a:srgbClr val="000000"/>
                </a:solidFill>
                <a:latin typeface="微软雅黑" pitchFamily="34" charset="0"/>
                <a:ea typeface="微软雅黑" pitchFamily="34" charset="-122"/>
                <a:cs typeface="微软雅黑" pitchFamily="34" charset="-120"/>
              </a:rPr>
              <a:t>；建立完备的法律体系是建设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法治国家的措施</a:t>
            </a:r>
            <a:r>
              <a:rPr lang="en-US" altLang="zh-CN" sz="2000" b="0" i="0" dirty="0">
                <a:solidFill>
                  <a:srgbClr val="000000"/>
                </a:solidFill>
                <a:latin typeface="微软雅黑" pitchFamily="34" charset="0"/>
                <a:ea typeface="微软雅黑" pitchFamily="34" charset="-122"/>
                <a:cs typeface="微软雅黑" pitchFamily="34" charset="-120"/>
              </a:rPr>
              <a:t>，不是意义，③排除。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pic>
        <p:nvPicPr>
          <p:cNvPr id="2" name="QC_5_BD.19_1#7a3284946?htil=1&amp;pid=4468414e2&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80576" y="956564"/>
            <a:ext cx="1635586" cy="13202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9_2#7a3284946?htil=1&amp;pid=4468414e2&amp;color=0,0,0&amp;vtp=1&amp;bt=1&amp;bbb=1&amp;hs=1"/>
          <p:cNvSpPr/>
          <p:nvPr/>
        </p:nvSpPr>
        <p:spPr>
          <a:xfrm>
            <a:off x="722376" y="969264"/>
            <a:ext cx="8339328"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[广西贵港2025高一期末]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下面漫画告诉我们建设法治国家需要</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endParaRPr lang="en-US" altLang="zh-CN" sz="2000" dirty="0"/>
          </a:p>
        </p:txBody>
      </p:sp>
      <p:sp>
        <p:nvSpPr>
          <p:cNvPr id="4" name="QC_5_AN.20_1#7a3284946.bracket?pid=4468414e2&amp;color=0,0,0&amp;vpa=7&amp;vtp=1"/>
          <p:cNvSpPr/>
          <p:nvPr/>
        </p:nvSpPr>
        <p:spPr>
          <a:xfrm>
            <a:off x="8245539" y="969264"/>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5" name="QC_5_BD.19_3#7a3284946?htil=1&amp;pid=4468414e2&amp;color=0,0,0&amp;vtp=1&amp;bbb=1&amp;hs=1"/>
          <p:cNvSpPr/>
          <p:nvPr/>
        </p:nvSpPr>
        <p:spPr>
          <a:xfrm>
            <a:off x="722376" y="1436497"/>
            <a:ext cx="8339328"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规范国家权力的运行</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②强化制度对权力的监督</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尊重和保障公民权利</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④不断完善各项法律制度</a:t>
            </a:r>
            <a:endParaRPr lang="en-US" altLang="zh-CN" sz="2000" dirty="0"/>
          </a:p>
        </p:txBody>
      </p:sp>
      <p:sp>
        <p:nvSpPr>
          <p:cNvPr id="6" name="QC_5_BD.19_4#7a3284946.choices?htil=1&amp;pid=4468414e2&amp;color=0,0,0&amp;vtp=1&amp;bbb=1&amp;hs=1"/>
          <p:cNvSpPr/>
          <p:nvPr/>
        </p:nvSpPr>
        <p:spPr>
          <a:xfrm>
            <a:off x="719328" y="3226498"/>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AS.21_1#7a3284946?vop=1&amp;pid=4468414e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本题考查法治国家的内涵。漫画主旨是用制度来制约和规范权力，加强对权力的监督</a:t>
            </a:r>
            <a:r>
              <a:rPr lang="en-US" altLang="zh-CN" sz="2000" b="0" i="0">
                <a:solidFill>
                  <a:srgbClr val="000000"/>
                </a:solidFill>
                <a:latin typeface="微软雅黑" pitchFamily="34" charset="0"/>
                <a:ea typeface="微软雅黑" pitchFamily="34" charset="-122"/>
                <a:cs typeface="微软雅黑" pitchFamily="34" charset="-120"/>
              </a:rPr>
              <a:t>，①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正确；漫画体现的是要加强对权力的监督，防止权力的滥用和越位</a:t>
            </a:r>
            <a:r>
              <a:rPr lang="en-US" altLang="zh-CN" sz="2000" b="0" i="0">
                <a:solidFill>
                  <a:srgbClr val="000000"/>
                </a:solidFill>
                <a:latin typeface="微软雅黑" pitchFamily="34" charset="0"/>
                <a:ea typeface="微软雅黑" pitchFamily="34" charset="-122"/>
                <a:cs typeface="微软雅黑" pitchFamily="34" charset="-120"/>
              </a:rPr>
              <a:t>，没有体现尊重和保障公民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权利</a:t>
            </a:r>
            <a:r>
              <a:rPr lang="en-US" altLang="zh-CN" sz="2000" b="0" i="0" dirty="0">
                <a:solidFill>
                  <a:srgbClr val="000000"/>
                </a:solidFill>
                <a:latin typeface="微软雅黑" pitchFamily="34" charset="0"/>
                <a:ea typeface="微软雅黑" pitchFamily="34" charset="-122"/>
                <a:cs typeface="微软雅黑" pitchFamily="34" charset="-120"/>
              </a:rPr>
              <a:t>，③排除；漫画主旨是建设法治国家需要加强对权力的监督，</a:t>
            </a:r>
            <a:r>
              <a:rPr lang="en-US" altLang="zh-CN" sz="2000" b="0" i="0">
                <a:solidFill>
                  <a:srgbClr val="000000"/>
                </a:solidFill>
                <a:latin typeface="微软雅黑" pitchFamily="34" charset="0"/>
                <a:ea typeface="微软雅黑" pitchFamily="34" charset="-122"/>
                <a:cs typeface="微软雅黑" pitchFamily="34" charset="-120"/>
              </a:rPr>
              <a:t>没有体现要完善各项法律制度，</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BD.22_1#9958caa95?pid=4468414e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[浙江G5联盟2025高一期中]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《公共安全视频图像信息系统管理条例》（以下简称《条例</a:t>
            </a:r>
            <a:r>
              <a:rPr lang="en-US" altLang="zh-CN" sz="2000" b="0" i="0">
                <a:solidFill>
                  <a:srgbClr val="000000"/>
                </a:solidFill>
                <a:latin typeface="微软雅黑" pitchFamily="34" charset="0"/>
                <a:ea typeface="微软雅黑" pitchFamily="34" charset="-122"/>
                <a:cs typeface="微软雅黑" pitchFamily="34" charset="-120"/>
              </a:rPr>
              <a:t>》）自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微软雅黑" pitchFamily="34" charset="-122"/>
                <a:cs typeface="微软雅黑" pitchFamily="34" charset="-120"/>
              </a:rPr>
              <a:t>年4月1日起施行。《条例》旨在规范公共安全视频图像信息系统管理，维护公共安全</a:t>
            </a:r>
            <a:r>
              <a:rPr lang="en-US" altLang="zh-CN" sz="2000" b="0" i="0">
                <a:solidFill>
                  <a:srgbClr val="000000"/>
                </a:solidFill>
                <a:latin typeface="微软雅黑" pitchFamily="34" charset="0"/>
                <a:ea typeface="微软雅黑" pitchFamily="34" charset="-122"/>
                <a:cs typeface="微软雅黑" pitchFamily="34" charset="-120"/>
              </a:rPr>
              <a:t>，保</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护个人隐私和个人信息权益</a:t>
            </a:r>
            <a:r>
              <a:rPr lang="en-US" altLang="zh-CN" sz="2000" b="0" i="0" dirty="0">
                <a:solidFill>
                  <a:srgbClr val="000000"/>
                </a:solidFill>
                <a:latin typeface="微软雅黑" pitchFamily="34" charset="0"/>
                <a:ea typeface="微软雅黑" pitchFamily="34" charset="-122"/>
                <a:cs typeface="微软雅黑" pitchFamily="34" charset="-120"/>
              </a:rPr>
              <a:t>。该《条例》</a:t>
            </a:r>
            <a:r>
              <a:rPr lang="en-US" altLang="zh-CN" sz="2000" b="0" i="0">
                <a:solidFill>
                  <a:srgbClr val="000000"/>
                </a:solidFill>
                <a:latin typeface="微软雅黑" pitchFamily="34" charset="0"/>
                <a:ea typeface="微软雅黑" pitchFamily="34" charset="-122"/>
                <a:cs typeface="微软雅黑" pitchFamily="34" charset="-120"/>
              </a:rPr>
              <a:t>的颁布与实施(</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9958caa95.bracket?pid=4468414e2&amp;color=0,0,0&amp;vpa=8&amp;vtp=1"/>
          <p:cNvSpPr/>
          <p:nvPr/>
        </p:nvSpPr>
        <p:spPr>
          <a:xfrm>
            <a:off x="7018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22_2#9958caa95?pid=4468414e2&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①强化了法律的政治职能，利于推进社会文明建设</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为公共安全视频图像信息系统管理提供了法律依据和工作指引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表明我国公共安全视频图像信息系统管理法治化进程持续推进</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有利于丰富和完善中国特色社会主义法治监督体系</a:t>
            </a:r>
            <a:endParaRPr lang="en-US" altLang="zh-CN" sz="2000" dirty="0"/>
          </a:p>
        </p:txBody>
      </p:sp>
      <p:sp>
        <p:nvSpPr>
          <p:cNvPr id="5" name="QC_5_BD.22_3#9958caa95.choices?pid=4468414e2&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c10321ea4.fixed?pid=ceb59cac0&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8</a:t>
            </a:r>
            <a:endParaRPr lang="en-US" altLang="zh-CN" sz="7200" dirty="0"/>
          </a:p>
        </p:txBody>
      </p:sp>
      <p:sp>
        <p:nvSpPr>
          <p:cNvPr id="3" name="C_2_BD#c10321ea4.fixed?pid=ceb59cac0&amp;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第八课</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法治中国建设</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AS.24_1#9958caa95?vop=1&amp;pid=4468414e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本题考查建设法治国家。通过制定专门法规规范公共安全视频图像信息系统管理</a:t>
            </a:r>
            <a:r>
              <a:rPr lang="en-US" altLang="zh-CN" sz="2000" b="0" i="0">
                <a:solidFill>
                  <a:srgbClr val="000000"/>
                </a:solidFill>
                <a:latin typeface="微软雅黑" pitchFamily="34" charset="0"/>
                <a:ea typeface="微软雅黑" pitchFamily="34" charset="-122"/>
                <a:cs typeface="微软雅黑" pitchFamily="34" charset="-120"/>
              </a:rPr>
              <a:t>，体现了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我国在该领域法治化进程的持续推进，为公共安全视频图像信息系统管理提供了明确的法律依据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和工作指引</a:t>
            </a:r>
            <a:r>
              <a:rPr lang="en-US" altLang="zh-CN" sz="2000" b="0" i="0" dirty="0">
                <a:solidFill>
                  <a:srgbClr val="000000"/>
                </a:solidFill>
                <a:latin typeface="微软雅黑" pitchFamily="34" charset="0"/>
                <a:ea typeface="微软雅黑" pitchFamily="34" charset="-122"/>
                <a:cs typeface="微软雅黑" pitchFamily="34" charset="-120"/>
              </a:rPr>
              <a:t>，②③正确；《条例》侧重社会职能（维护公共安全、保护隐私）,</a:t>
            </a:r>
            <a:r>
              <a:rPr lang="en-US" altLang="zh-CN" sz="2000" b="0" i="0">
                <a:solidFill>
                  <a:srgbClr val="000000"/>
                </a:solidFill>
                <a:latin typeface="微软雅黑" pitchFamily="34" charset="0"/>
                <a:ea typeface="微软雅黑" pitchFamily="34" charset="-122"/>
                <a:cs typeface="微软雅黑" pitchFamily="34" charset="-120"/>
              </a:rPr>
              <a:t>而非强化政治职能，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排除；法治监督体系主要指对法律实施的监督机制，而《条例》属于法律规范体系，④排除。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BD.25_1#54489a397?pid=4468414e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[湖南永州2025高一期末]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某省明确提出，各级国家机关必须以宪法为根本活动准则</a:t>
            </a:r>
            <a:r>
              <a:rPr lang="en-US" altLang="zh-CN" sz="2000" b="0" i="0">
                <a:solidFill>
                  <a:srgbClr val="000000"/>
                </a:solidFill>
                <a:latin typeface="微软雅黑" pitchFamily="34" charset="0"/>
                <a:ea typeface="微软雅黑" pitchFamily="34" charset="-122"/>
                <a:cs typeface="微软雅黑" pitchFamily="34" charset="-120"/>
              </a:rPr>
              <a:t>，重大决策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需经合法性审查</a:t>
            </a:r>
            <a:r>
              <a:rPr lang="en-US" altLang="zh-CN" sz="2000" b="0" i="0" dirty="0">
                <a:solidFill>
                  <a:srgbClr val="000000"/>
                </a:solidFill>
                <a:latin typeface="微软雅黑" pitchFamily="34" charset="0"/>
                <a:ea typeface="微软雅黑" pitchFamily="34" charset="-122"/>
                <a:cs typeface="微软雅黑" pitchFamily="34" charset="-120"/>
              </a:rPr>
              <a:t>，不得以“红头文件”替代法律程序。同时，该省建立法律实施监督平台</a:t>
            </a:r>
            <a:r>
              <a:rPr lang="en-US" altLang="zh-CN" sz="2000" b="0" i="0">
                <a:solidFill>
                  <a:srgbClr val="000000"/>
                </a:solidFill>
                <a:latin typeface="微软雅黑" pitchFamily="34" charset="0"/>
                <a:ea typeface="微软雅黑" pitchFamily="34" charset="-122"/>
                <a:cs typeface="微软雅黑" pitchFamily="34" charset="-120"/>
              </a:rPr>
              <a:t>，要求</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司法机关定期公开典型案例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6_1#54489a397.bracket?pid=4468414e2&amp;color=0,0,0&amp;vpa=9&amp;vtp=1"/>
          <p:cNvSpPr/>
          <p:nvPr/>
        </p:nvSpPr>
        <p:spPr>
          <a:xfrm>
            <a:off x="4973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5_2#54489a397?pid=4468414e2&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建设法治国家要尊重和保障公民权利</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②良法之治要求法律体系覆盖社会生活各方面</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规范权力运行需完善法律实施和监督机制</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④宪法法律至上是法治的首要内容</a:t>
            </a:r>
            <a:endParaRPr lang="en-US" altLang="zh-CN" sz="2000" dirty="0"/>
          </a:p>
        </p:txBody>
      </p:sp>
      <p:sp>
        <p:nvSpPr>
          <p:cNvPr id="5" name="QC_5_BD.25_3#54489a397.choices?pid=4468414e2&amp;color=0,0,0&amp;vtp=1&amp;bbb=1"/>
          <p:cNvSpPr/>
          <p:nvPr/>
        </p:nvSpPr>
        <p:spPr>
          <a:xfrm>
            <a:off x="722376" y="4001070"/>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AS.27_1#54489a397?vop=1&amp;pid=4468414e2&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本题考查法治国家。该省要求重大决策需经合法性审查、建立法律实施监督平台</a:t>
            </a:r>
            <a:r>
              <a:rPr lang="en-US" altLang="zh-CN" sz="2000" b="0" i="0">
                <a:solidFill>
                  <a:srgbClr val="000000"/>
                </a:solidFill>
                <a:latin typeface="微软雅黑" pitchFamily="34" charset="0"/>
                <a:ea typeface="微软雅黑" pitchFamily="34" charset="-122"/>
                <a:cs typeface="微软雅黑" pitchFamily="34" charset="-120"/>
              </a:rPr>
              <a:t>，体现了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通过完善法律实施和监督机制来规范权力运行</a:t>
            </a:r>
            <a:r>
              <a:rPr lang="en-US" altLang="zh-CN" sz="2000" b="0" i="0" dirty="0">
                <a:solidFill>
                  <a:srgbClr val="000000"/>
                </a:solidFill>
                <a:latin typeface="微软雅黑" pitchFamily="34" charset="0"/>
                <a:ea typeface="微软雅黑" pitchFamily="34" charset="-122"/>
                <a:cs typeface="微软雅黑" pitchFamily="34" charset="-120"/>
              </a:rPr>
              <a:t>，③正确</a:t>
            </a:r>
            <a:r>
              <a:rPr lang="en-US" altLang="zh-CN" sz="2000" b="0" i="0">
                <a:solidFill>
                  <a:srgbClr val="000000"/>
                </a:solidFill>
                <a:latin typeface="微软雅黑" pitchFamily="34" charset="0"/>
                <a:ea typeface="微软雅黑" pitchFamily="34" charset="-122"/>
                <a:cs typeface="微软雅黑" pitchFamily="34" charset="-120"/>
              </a:rPr>
              <a:t>；“各级国家机关必须以宪法为根本活动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准则</a:t>
            </a:r>
            <a:r>
              <a:rPr lang="en-US" altLang="zh-CN" sz="2000" b="0" i="0" dirty="0">
                <a:solidFill>
                  <a:srgbClr val="000000"/>
                </a:solidFill>
                <a:latin typeface="微软雅黑" pitchFamily="34" charset="0"/>
                <a:ea typeface="微软雅黑" pitchFamily="34" charset="-122"/>
                <a:cs typeface="微软雅黑" pitchFamily="34" charset="-120"/>
              </a:rPr>
              <a:t>，重大决策需经合法性审查”,体现了宪法法律至上的原则，这是法治的首要内容，④</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材料中并未提及尊重和保障公民权利的相关内容，主要强调的是各级国家机关以宪法为根本活动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准则以及完善法律实施和监督机制</a:t>
            </a:r>
            <a:r>
              <a:rPr lang="en-US" altLang="zh-CN" sz="2000" b="0" i="0" dirty="0">
                <a:solidFill>
                  <a:srgbClr val="000000"/>
                </a:solidFill>
                <a:latin typeface="微软雅黑" pitchFamily="34" charset="0"/>
                <a:ea typeface="微软雅黑" pitchFamily="34" charset="-122"/>
                <a:cs typeface="微软雅黑" pitchFamily="34" charset="-120"/>
              </a:rPr>
              <a:t>，①排除</a:t>
            </a:r>
            <a:r>
              <a:rPr lang="en-US" altLang="zh-CN" sz="2000" b="0" i="0">
                <a:solidFill>
                  <a:srgbClr val="000000"/>
                </a:solidFill>
                <a:latin typeface="微软雅黑" pitchFamily="34" charset="0"/>
                <a:ea typeface="微软雅黑" pitchFamily="34" charset="-122"/>
                <a:cs typeface="微软雅黑" pitchFamily="34" charset="-120"/>
              </a:rPr>
              <a:t>；材料中没有强调良法之治要求法律体系覆盖社会生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活各方面</a:t>
            </a:r>
            <a:r>
              <a:rPr lang="en-US" altLang="zh-CN" sz="2000" b="0" i="0" dirty="0">
                <a:solidFill>
                  <a:srgbClr val="000000"/>
                </a:solidFill>
                <a:latin typeface="微软雅黑" pitchFamily="34" charset="0"/>
                <a:ea typeface="微软雅黑" pitchFamily="34" charset="-122"/>
                <a:cs typeface="微软雅黑" pitchFamily="34" charset="-120"/>
              </a:rPr>
              <a:t>，材料重点在于规范权力运行以及强调宪法法律的地位，②排除。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28_1#4574971a8?pid=4468414e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[江西南昌2025高一期末]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近年来，我国持续推进法治领域改革：</a:t>
            </a:r>
            <a:r>
              <a:rPr lang="en-US" altLang="zh-CN" sz="2000" b="0" i="0">
                <a:solidFill>
                  <a:srgbClr val="000000"/>
                </a:solidFill>
                <a:latin typeface="微软雅黑" pitchFamily="34" charset="0"/>
                <a:ea typeface="微软雅黑" pitchFamily="34" charset="-122"/>
                <a:cs typeface="微软雅黑" pitchFamily="34" charset="-120"/>
              </a:rPr>
              <a:t>出台数据安全法强化数字治理；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修订体育法保障全民健身权利</a:t>
            </a:r>
            <a:r>
              <a:rPr lang="en-US" altLang="zh-CN" sz="2000" b="0" i="0" dirty="0">
                <a:solidFill>
                  <a:srgbClr val="000000"/>
                </a:solidFill>
                <a:latin typeface="微软雅黑" pitchFamily="34" charset="0"/>
                <a:ea typeface="微软雅黑" pitchFamily="34" charset="-122"/>
                <a:cs typeface="微软雅黑" pitchFamily="34" charset="-120"/>
              </a:rPr>
              <a:t>；建立涉案企业合规改革制度，优化营商环境</a:t>
            </a:r>
            <a:r>
              <a:rPr lang="en-US" altLang="zh-CN" sz="2000" b="0" i="0">
                <a:solidFill>
                  <a:srgbClr val="000000"/>
                </a:solidFill>
                <a:latin typeface="微软雅黑" pitchFamily="34" charset="0"/>
                <a:ea typeface="微软雅黑" pitchFamily="34" charset="-122"/>
                <a:cs typeface="微软雅黑" pitchFamily="34" charset="-120"/>
              </a:rPr>
              <a:t>；通过新修订的地方</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组织法规范基层治理</a:t>
            </a:r>
            <a:r>
              <a:rPr lang="en-US" altLang="zh-CN" sz="2000" b="0" i="0" dirty="0">
                <a:solidFill>
                  <a:srgbClr val="000000"/>
                </a:solidFill>
                <a:latin typeface="微软雅黑" pitchFamily="34" charset="0"/>
                <a:ea typeface="微软雅黑" pitchFamily="34" charset="-122"/>
                <a:cs typeface="微软雅黑" pitchFamily="34" charset="-120"/>
              </a:rPr>
              <a:t>。一系列法治实践推动了经济社会健康发展。</a:t>
            </a:r>
            <a:r>
              <a:rPr lang="en-US" altLang="zh-CN" sz="2000" b="0" i="0">
                <a:solidFill>
                  <a:srgbClr val="000000"/>
                </a:solidFill>
                <a:latin typeface="微软雅黑" pitchFamily="34" charset="0"/>
                <a:ea typeface="微软雅黑" pitchFamily="34" charset="-122"/>
                <a:cs typeface="微软雅黑" pitchFamily="34" charset="-120"/>
              </a:rPr>
              <a:t>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9_1#4574971a8.bracket?pid=4468414e2&amp;color=0,0,0&amp;vpa=10&amp;vtp=1"/>
          <p:cNvSpPr/>
          <p:nvPr/>
        </p:nvSpPr>
        <p:spPr>
          <a:xfrm>
            <a:off x="9050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28_2#4574971a8?pid=4468414e2&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建设法治国家能够推动国家治理现代化</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②完备的法律体系是法治国家的制度前提</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我国改革发展始终与法治建设同步推进</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④保护公民的各项权利是法治的主要功能</a:t>
            </a:r>
            <a:endParaRPr lang="en-US" altLang="zh-CN" sz="2000" dirty="0"/>
          </a:p>
        </p:txBody>
      </p:sp>
      <p:sp>
        <p:nvSpPr>
          <p:cNvPr id="5" name="QC_5_BD.28_3#4574971a8.choices?pid=4468414e2&amp;color=0,0,0&amp;vtp=1&amp;bbb=1"/>
          <p:cNvSpPr/>
          <p:nvPr/>
        </p:nvSpPr>
        <p:spPr>
          <a:xfrm>
            <a:off x="722376" y="411851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AS.30_1#4574971a8?vop=1&amp;pid=4468414e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本题考查建设法治国家。数据安全法强化了数字治理；体育法保障了全民健身权利</a:t>
            </a:r>
            <a:r>
              <a:rPr lang="en-US" altLang="zh-CN" sz="2000" b="0" i="0">
                <a:solidFill>
                  <a:srgbClr val="000000"/>
                </a:solidFill>
                <a:latin typeface="微软雅黑" pitchFamily="34" charset="0"/>
                <a:ea typeface="微软雅黑" pitchFamily="34" charset="-122"/>
                <a:cs typeface="微软雅黑" pitchFamily="34" charset="-120"/>
              </a:rPr>
              <a:t>；建立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涉案企业合规改革制度</a:t>
            </a:r>
            <a:r>
              <a:rPr lang="en-US" altLang="zh-CN" sz="2000" b="0" i="0" dirty="0">
                <a:solidFill>
                  <a:srgbClr val="000000"/>
                </a:solidFill>
                <a:latin typeface="微软雅黑" pitchFamily="34" charset="0"/>
                <a:ea typeface="微软雅黑" pitchFamily="34" charset="-122"/>
                <a:cs typeface="微软雅黑" pitchFamily="34" charset="-120"/>
              </a:rPr>
              <a:t>，优化了营商环境；地方组织法规范了基层治理</a:t>
            </a:r>
            <a:r>
              <a:rPr lang="en-US" altLang="zh-CN" sz="2000" b="0" i="0">
                <a:solidFill>
                  <a:srgbClr val="000000"/>
                </a:solidFill>
                <a:latin typeface="微软雅黑" pitchFamily="34" charset="0"/>
                <a:ea typeface="微软雅黑" pitchFamily="34" charset="-122"/>
                <a:cs typeface="微软雅黑" pitchFamily="34" charset="-120"/>
              </a:rPr>
              <a:t>。这表明建设法治国家能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够推动国家治理现代化</a:t>
            </a:r>
            <a:r>
              <a:rPr lang="en-US" altLang="zh-CN" sz="2000" b="0" i="0" dirty="0">
                <a:solidFill>
                  <a:srgbClr val="000000"/>
                </a:solidFill>
                <a:latin typeface="微软雅黑" pitchFamily="34" charset="0"/>
                <a:ea typeface="微软雅黑" pitchFamily="34" charset="-122"/>
                <a:cs typeface="微软雅黑" pitchFamily="34" charset="-120"/>
              </a:rPr>
              <a:t>，也表明完备的法律体系是法治国家的制度前提，①②正确</a:t>
            </a:r>
            <a:r>
              <a:rPr lang="en-US" altLang="zh-CN" sz="2000" b="0" i="0">
                <a:solidFill>
                  <a:srgbClr val="000000"/>
                </a:solidFill>
                <a:latin typeface="微软雅黑" pitchFamily="34" charset="0"/>
                <a:ea typeface="微软雅黑" pitchFamily="34" charset="-122"/>
                <a:cs typeface="微软雅黑" pitchFamily="34" charset="-120"/>
              </a:rPr>
              <a:t>；我国改革发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展与法治建设始终是同步推进的说法过于绝对</a:t>
            </a:r>
            <a:r>
              <a:rPr lang="en-US" altLang="zh-CN" sz="2000" b="0" i="0" dirty="0">
                <a:solidFill>
                  <a:srgbClr val="000000"/>
                </a:solidFill>
                <a:latin typeface="微软雅黑" pitchFamily="34" charset="0"/>
                <a:ea typeface="微软雅黑" pitchFamily="34" charset="-122"/>
                <a:cs typeface="微软雅黑" pitchFamily="34" charset="-120"/>
              </a:rPr>
              <a:t>，③排除</a:t>
            </a:r>
            <a:r>
              <a:rPr lang="en-US" altLang="zh-CN" sz="2000" b="0" i="0">
                <a:solidFill>
                  <a:srgbClr val="000000"/>
                </a:solidFill>
                <a:latin typeface="微软雅黑" pitchFamily="34" charset="0"/>
                <a:ea typeface="微软雅黑" pitchFamily="34" charset="-122"/>
                <a:cs typeface="微软雅黑" pitchFamily="34" charset="-120"/>
              </a:rPr>
              <a:t>；题干中虽然提到了通过法治手段保障公</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民的某些权利</a:t>
            </a:r>
            <a:r>
              <a:rPr lang="en-US" altLang="zh-CN" sz="2000" b="0" i="0" dirty="0">
                <a:solidFill>
                  <a:srgbClr val="000000"/>
                </a:solidFill>
                <a:latin typeface="微软雅黑" pitchFamily="34" charset="0"/>
                <a:ea typeface="微软雅黑" pitchFamily="34" charset="-122"/>
                <a:cs typeface="微软雅黑" pitchFamily="34" charset="-120"/>
              </a:rPr>
              <a:t>，但并未指出“保护公民的各项权利是法治的主要功能”，④排除。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BD.31_1#f1d314c02?pid=4468414e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[江苏淮阴中学2025模拟]</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2024年6月28日</a:t>
            </a:r>
            <a:r>
              <a:rPr lang="en-US" altLang="zh-CN" sz="2000" b="0" i="0">
                <a:solidFill>
                  <a:srgbClr val="000000"/>
                </a:solidFill>
                <a:latin typeface="微软雅黑" pitchFamily="34" charset="0"/>
                <a:ea typeface="微软雅黑" pitchFamily="34" charset="-122"/>
                <a:cs typeface="微软雅黑" pitchFamily="34" charset="-120"/>
              </a:rPr>
              <a:t>,十四届全国人大常委会第十次会议表决通过国境卫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生检疫法修订草案</a:t>
            </a:r>
            <a:r>
              <a:rPr lang="en-US" altLang="zh-CN" sz="2000" b="0" i="0" dirty="0">
                <a:solidFill>
                  <a:srgbClr val="000000"/>
                </a:solidFill>
                <a:latin typeface="微软雅黑" pitchFamily="34" charset="0"/>
                <a:ea typeface="微软雅黑" pitchFamily="34" charset="-122"/>
                <a:cs typeface="微软雅黑" pitchFamily="34" charset="-120"/>
              </a:rPr>
              <a:t>,自2025年1月1日起施行</a:t>
            </a:r>
            <a:r>
              <a:rPr lang="en-US" altLang="zh-CN" sz="2000" b="0" i="0">
                <a:solidFill>
                  <a:srgbClr val="000000"/>
                </a:solidFill>
                <a:latin typeface="微软雅黑" pitchFamily="34" charset="0"/>
                <a:ea typeface="微软雅黑" pitchFamily="34" charset="-122"/>
                <a:cs typeface="微软雅黑" pitchFamily="34" charset="-120"/>
              </a:rPr>
              <a:t>。新修订的国境卫生检疫法旨在加强国境卫生检疫工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a:t>
            </a:r>
            <a:r>
              <a:rPr lang="en-US" altLang="zh-CN" sz="2000" b="0" i="0" dirty="0">
                <a:solidFill>
                  <a:srgbClr val="000000"/>
                </a:solidFill>
                <a:latin typeface="微软雅黑" pitchFamily="34" charset="0"/>
                <a:ea typeface="微软雅黑" pitchFamily="34" charset="-122"/>
                <a:cs typeface="微软雅黑" pitchFamily="34" charset="-120"/>
              </a:rPr>
              <a:t>、防止传染病跨境传播、保障公众生命安全和身体健康、防范和化解公共卫生风险</a:t>
            </a:r>
            <a:r>
              <a:rPr lang="en-US" altLang="zh-CN" sz="2000" b="0" i="0">
                <a:solidFill>
                  <a:srgbClr val="000000"/>
                </a:solidFill>
                <a:latin typeface="微软雅黑" pitchFamily="34" charset="0"/>
                <a:ea typeface="微软雅黑" pitchFamily="34" charset="-122"/>
                <a:cs typeface="微软雅黑" pitchFamily="34" charset="-120"/>
              </a:rPr>
              <a:t>。我国对国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境卫生检疫法进行修订</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2_1#f1d314c02.bracket?pid=4468414e2&amp;color=0,0,0&amp;vpa=11&amp;vtp=1"/>
          <p:cNvSpPr/>
          <p:nvPr/>
        </p:nvSpPr>
        <p:spPr>
          <a:xfrm>
            <a:off x="4286314"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31_2#f1d314c02?pid=4468414e2&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①法治国家坚持宪法至上,体现社会共同理想信念</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法治国家坚持良法之治,不断完善我国法律体系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以法治力量防范和化解公共卫生风险,保障公民权益</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法治国家进一步规范权力运行,加强对权力运行的监督</a:t>
            </a:r>
            <a:endParaRPr lang="en-US" altLang="zh-CN" sz="2000" dirty="0"/>
          </a:p>
        </p:txBody>
      </p:sp>
      <p:sp>
        <p:nvSpPr>
          <p:cNvPr id="5" name="QC_5_BD.31_3#f1d314c02.choices?pid=4468414e2&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AS.33_1#f1d314c02?vop=1&amp;pid=4468414e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本题考查法治国家的内涵。修订国境卫生检疫法完善了我国的法律体系</a:t>
            </a:r>
            <a:r>
              <a:rPr lang="en-US" altLang="zh-CN" sz="2000" b="0" i="0">
                <a:solidFill>
                  <a:srgbClr val="000000"/>
                </a:solidFill>
                <a:latin typeface="微软雅黑" pitchFamily="34" charset="0"/>
                <a:ea typeface="微软雅黑" pitchFamily="34" charset="-122"/>
                <a:cs typeface="微软雅黑" pitchFamily="34" charset="-120"/>
              </a:rPr>
              <a:t>，体现了坚持良法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之治</a:t>
            </a:r>
            <a:r>
              <a:rPr lang="en-US" altLang="zh-CN" sz="2000" b="0" i="0" dirty="0">
                <a:solidFill>
                  <a:srgbClr val="000000"/>
                </a:solidFill>
                <a:latin typeface="微软雅黑" pitchFamily="34" charset="0"/>
                <a:ea typeface="微软雅黑" pitchFamily="34" charset="-122"/>
                <a:cs typeface="微软雅黑" pitchFamily="34" charset="-120"/>
              </a:rPr>
              <a:t>，②正确；修订后的国境卫生检疫法能加强国境卫生检疫工作</a:t>
            </a:r>
            <a:r>
              <a:rPr lang="en-US" altLang="zh-CN" sz="2000" b="0" i="0">
                <a:solidFill>
                  <a:srgbClr val="000000"/>
                </a:solidFill>
                <a:latin typeface="微软雅黑" pitchFamily="34" charset="0"/>
                <a:ea typeface="微软雅黑" pitchFamily="34" charset="-122"/>
                <a:cs typeface="微软雅黑" pitchFamily="34" charset="-120"/>
              </a:rPr>
              <a:t>，体现了以法治力量防范和化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解公共卫生风险</a:t>
            </a:r>
            <a:r>
              <a:rPr lang="en-US" altLang="zh-CN" sz="2000" b="0" i="0" dirty="0">
                <a:solidFill>
                  <a:srgbClr val="000000"/>
                </a:solidFill>
                <a:latin typeface="微软雅黑" pitchFamily="34" charset="0"/>
                <a:ea typeface="微软雅黑" pitchFamily="34" charset="-122"/>
                <a:cs typeface="微软雅黑" pitchFamily="34" charset="-120"/>
              </a:rPr>
              <a:t>，保障公民权益，③正确；材料强调的是国境卫生检疫法修订工作</a:t>
            </a:r>
            <a:r>
              <a:rPr lang="en-US" altLang="zh-CN" sz="2000" b="0" i="0">
                <a:solidFill>
                  <a:srgbClr val="000000"/>
                </a:solidFill>
                <a:latin typeface="微软雅黑" pitchFamily="34" charset="0"/>
                <a:ea typeface="微软雅黑" pitchFamily="34" charset="-122"/>
                <a:cs typeface="微软雅黑" pitchFamily="34" charset="-120"/>
              </a:rPr>
              <a:t>，未体现宪法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至上</a:t>
            </a:r>
            <a:r>
              <a:rPr lang="en-US" altLang="zh-CN" sz="2000" b="0" i="0" dirty="0">
                <a:solidFill>
                  <a:srgbClr val="000000"/>
                </a:solidFill>
                <a:latin typeface="微软雅黑" pitchFamily="34" charset="0"/>
                <a:ea typeface="微软雅黑" pitchFamily="34" charset="-122"/>
                <a:cs typeface="微软雅黑" pitchFamily="34" charset="-120"/>
              </a:rPr>
              <a:t>，①排除；材料强调的是对法律的修订完善，未体现规范和监督权力运行，④排除。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5_BD.34_1#19de0d8fd?pid=4468414e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[浙江宁波2025高一期末]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国家宪法日前后，多地组织公职人员开展宪法宣誓仪式。“</a:t>
            </a:r>
            <a:r>
              <a:rPr lang="en-US" altLang="zh-CN" sz="2000" b="0" i="0">
                <a:solidFill>
                  <a:srgbClr val="000000"/>
                </a:solidFill>
                <a:latin typeface="微软雅黑" pitchFamily="34" charset="0"/>
                <a:ea typeface="微软雅黑" pitchFamily="34" charset="-122"/>
                <a:cs typeface="微软雅黑" pitchFamily="34" charset="-120"/>
              </a:rPr>
              <a:t>我宣誓：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忠于中华人民共和国宪法</a:t>
            </a:r>
            <a:r>
              <a:rPr lang="en-US" altLang="zh-CN" sz="2000" b="0" i="0" dirty="0">
                <a:solidFill>
                  <a:srgbClr val="000000"/>
                </a:solidFill>
                <a:latin typeface="微软雅黑" pitchFamily="34" charset="0"/>
                <a:ea typeface="微软雅黑" pitchFamily="34" charset="-122"/>
                <a:cs typeface="微软雅黑" pitchFamily="34" charset="-120"/>
              </a:rPr>
              <a:t>，维护宪法权威，履行法定职责，忠于祖国、忠于人民，恪尽职守</a:t>
            </a:r>
            <a:r>
              <a:rPr lang="en-US" altLang="zh-CN" sz="2000" b="0" i="0">
                <a:solidFill>
                  <a:srgbClr val="000000"/>
                </a:solidFill>
                <a:latin typeface="微软雅黑" pitchFamily="34" charset="0"/>
                <a:ea typeface="微软雅黑" pitchFamily="34" charset="-122"/>
                <a:cs typeface="微软雅黑" pitchFamily="34" charset="-120"/>
              </a:rPr>
              <a:t>、廉</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洁奉公</a:t>
            </a:r>
            <a:r>
              <a:rPr lang="en-US" altLang="zh-CN" sz="2000" b="0" i="0" dirty="0">
                <a:solidFill>
                  <a:srgbClr val="000000"/>
                </a:solidFill>
                <a:latin typeface="微软雅黑" pitchFamily="34" charset="0"/>
                <a:ea typeface="微软雅黑" pitchFamily="34" charset="-122"/>
                <a:cs typeface="微软雅黑" pitchFamily="34" charset="-120"/>
              </a:rPr>
              <a:t>，接受人民监督</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”，仪式庄重，誓言铿锵，</a:t>
            </a:r>
            <a:r>
              <a:rPr lang="en-US" altLang="zh-CN" sz="2000" b="0" i="0">
                <a:solidFill>
                  <a:srgbClr val="000000"/>
                </a:solidFill>
                <a:latin typeface="微软雅黑" pitchFamily="34" charset="0"/>
                <a:ea typeface="微软雅黑" pitchFamily="34" charset="-122"/>
                <a:cs typeface="微软雅黑" pitchFamily="34" charset="-120"/>
              </a:rPr>
              <a:t>诠释了国家公职人员(</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5_1#19de0d8fd.bracket?pid=4468414e2&amp;color=0,0,0&amp;vpa=12&amp;vtp=1"/>
          <p:cNvSpPr/>
          <p:nvPr/>
        </p:nvSpPr>
        <p:spPr>
          <a:xfrm>
            <a:off x="9304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34_2#19de0d8fd?pid=4468414e2&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①恪守宪法原则，履行宪法使命，确保宪法内容完备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增强宪法意识，弘扬宪法精神，促进宪法普遍遵守</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维护宪法权威，捍卫宪法尊严，推动宪法深入人心</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加强宪法监督，保证宪法实施，健全宪法法律体系</a:t>
            </a:r>
            <a:endParaRPr lang="en-US" altLang="zh-CN" sz="2000" dirty="0"/>
          </a:p>
        </p:txBody>
      </p:sp>
      <p:sp>
        <p:nvSpPr>
          <p:cNvPr id="5" name="QC_5_BD.34_3#19de0d8fd.choices?pid=4468414e2&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5_AS.36_1#19de0d8fd?vop=1&amp;pid=4468414e2&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本题考查法治国家的内涵。国家宪法日前后，多地组织公职人员开展宪法宣誓仪式</a:t>
            </a:r>
            <a:r>
              <a:rPr lang="en-US" altLang="zh-CN" sz="2000" b="0" i="0">
                <a:solidFill>
                  <a:srgbClr val="000000"/>
                </a:solidFill>
                <a:latin typeface="微软雅黑" pitchFamily="34" charset="0"/>
                <a:ea typeface="微软雅黑" pitchFamily="34" charset="-122"/>
                <a:cs typeface="微软雅黑" pitchFamily="34" charset="-120"/>
              </a:rPr>
              <a:t>，感受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澎湃不息的法治力量</a:t>
            </a:r>
            <a:r>
              <a:rPr lang="en-US" altLang="zh-CN" sz="2000" b="0" i="0" dirty="0">
                <a:solidFill>
                  <a:srgbClr val="000000"/>
                </a:solidFill>
                <a:latin typeface="微软雅黑" pitchFamily="34" charset="0"/>
                <a:ea typeface="微软雅黑" pitchFamily="34" charset="-122"/>
                <a:cs typeface="微软雅黑" pitchFamily="34" charset="-120"/>
              </a:rPr>
              <a:t>。仪式庄重，誓言铿锵，生动地诠释了国家公职人员增强宪法意识</a:t>
            </a:r>
            <a:r>
              <a:rPr lang="en-US" altLang="zh-CN" sz="2000" b="0" i="0">
                <a:solidFill>
                  <a:srgbClr val="000000"/>
                </a:solidFill>
                <a:latin typeface="微软雅黑" pitchFamily="34" charset="0"/>
                <a:ea typeface="微软雅黑" pitchFamily="34" charset="-122"/>
                <a:cs typeface="微软雅黑" pitchFamily="34" charset="-120"/>
              </a:rPr>
              <a:t>，弘扬宪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法精神</a:t>
            </a:r>
            <a:r>
              <a:rPr lang="en-US" altLang="zh-CN" sz="2000" b="0" i="0" dirty="0">
                <a:solidFill>
                  <a:srgbClr val="000000"/>
                </a:solidFill>
                <a:latin typeface="微软雅黑" pitchFamily="34" charset="0"/>
                <a:ea typeface="微软雅黑" pitchFamily="34" charset="-122"/>
                <a:cs typeface="微软雅黑" pitchFamily="34" charset="-120"/>
              </a:rPr>
              <a:t>，促进宪法普遍遵守，②正确；宣誓内容提到“维护宪法权威，履行法定职责，</a:t>
            </a:r>
            <a:r>
              <a:rPr lang="en-US" altLang="zh-CN" sz="2000" b="0" i="0">
                <a:solidFill>
                  <a:srgbClr val="000000"/>
                </a:solidFill>
                <a:latin typeface="微软雅黑" pitchFamily="34" charset="0"/>
                <a:ea typeface="微软雅黑" pitchFamily="34" charset="-122"/>
                <a:cs typeface="微软雅黑" pitchFamily="34" charset="-120"/>
              </a:rPr>
              <a:t>忠于祖国、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忠于人民</a:t>
            </a:r>
            <a:r>
              <a:rPr lang="en-US" altLang="zh-CN" sz="2000" b="0" i="0" dirty="0">
                <a:solidFill>
                  <a:srgbClr val="000000"/>
                </a:solidFill>
                <a:latin typeface="微软雅黑" pitchFamily="34" charset="0"/>
                <a:ea typeface="微软雅黑" pitchFamily="34" charset="-122"/>
                <a:cs typeface="微软雅黑" pitchFamily="34" charset="-120"/>
              </a:rPr>
              <a:t>，恪尽职守、廉洁奉公”，这体现了公职人员捍卫宪法尊严</a:t>
            </a:r>
            <a:r>
              <a:rPr lang="en-US" altLang="zh-CN" sz="2000" b="0" i="0">
                <a:solidFill>
                  <a:srgbClr val="000000"/>
                </a:solidFill>
                <a:latin typeface="微软雅黑" pitchFamily="34" charset="0"/>
                <a:ea typeface="微软雅黑" pitchFamily="34" charset="-122"/>
                <a:cs typeface="微软雅黑" pitchFamily="34" charset="-120"/>
              </a:rPr>
              <a:t>，并通过庄重仪式推动宪法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深入人心</a:t>
            </a:r>
            <a:r>
              <a:rPr lang="en-US" altLang="zh-CN" sz="2000" b="0" i="0" dirty="0">
                <a:solidFill>
                  <a:srgbClr val="000000"/>
                </a:solidFill>
                <a:latin typeface="微软雅黑" pitchFamily="34" charset="0"/>
                <a:ea typeface="微软雅黑" pitchFamily="34" charset="-122"/>
                <a:cs typeface="微软雅黑" pitchFamily="34" charset="-120"/>
              </a:rPr>
              <a:t>，③正确；宣誓仪式强调公职人员恪守宪法原则和履行职责，但“</a:t>
            </a:r>
            <a:r>
              <a:rPr lang="en-US" altLang="zh-CN" sz="2000" b="0" i="0">
                <a:solidFill>
                  <a:srgbClr val="000000"/>
                </a:solidFill>
                <a:latin typeface="微软雅黑" pitchFamily="34" charset="0"/>
                <a:ea typeface="微软雅黑" pitchFamily="34" charset="-122"/>
                <a:cs typeface="微软雅黑" pitchFamily="34" charset="-120"/>
              </a:rPr>
              <a:t>确保宪法内容完备”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涉及宪法修改和立法工作</a:t>
            </a:r>
            <a:r>
              <a:rPr lang="en-US" altLang="zh-CN" sz="2000" b="0" i="0" dirty="0">
                <a:solidFill>
                  <a:srgbClr val="000000"/>
                </a:solidFill>
                <a:latin typeface="微软雅黑" pitchFamily="34" charset="0"/>
                <a:ea typeface="微软雅黑" pitchFamily="34" charset="-122"/>
                <a:cs typeface="微软雅黑" pitchFamily="34" charset="-120"/>
              </a:rPr>
              <a:t>，国家公职人员并不能确保宪法内容完备，①排除；“</a:t>
            </a:r>
            <a:r>
              <a:rPr lang="en-US" altLang="zh-CN" sz="2000" b="0" i="0">
                <a:solidFill>
                  <a:srgbClr val="000000"/>
                </a:solidFill>
                <a:latin typeface="微软雅黑" pitchFamily="34" charset="0"/>
                <a:ea typeface="微软雅黑" pitchFamily="34" charset="-122"/>
                <a:cs typeface="微软雅黑" pitchFamily="34" charset="-120"/>
              </a:rPr>
              <a:t>加强宪法监督”</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和</a:t>
            </a:r>
            <a:r>
              <a:rPr lang="en-US" altLang="zh-CN" sz="2000" b="0" i="0" dirty="0">
                <a:solidFill>
                  <a:srgbClr val="000000"/>
                </a:solidFill>
                <a:latin typeface="微软雅黑" pitchFamily="34" charset="0"/>
                <a:ea typeface="微软雅黑" pitchFamily="34" charset="-122"/>
                <a:cs typeface="微软雅黑" pitchFamily="34" charset="-120"/>
              </a:rPr>
              <a:t>“健全宪法法律体系”主要是国家权力机关和立法机构的职责，④排除。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BD.37_1#f677d1f0d?pid=4468414e2&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[湖南名校联合体2024联考]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郴州市人大常委会执法检查组到临武县开展</a:t>
            </a:r>
            <a:r>
              <a:rPr lang="en-US" altLang="zh-CN" sz="2000" b="0" i="0">
                <a:solidFill>
                  <a:srgbClr val="000000"/>
                </a:solidFill>
                <a:latin typeface="微软雅黑" pitchFamily="34" charset="0"/>
                <a:ea typeface="微软雅黑" pitchFamily="34" charset="-122"/>
                <a:cs typeface="微软雅黑" pitchFamily="34" charset="-120"/>
              </a:rPr>
              <a:t>《中华人民共和国反电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信网络诈骗法</a:t>
            </a:r>
            <a:r>
              <a:rPr lang="en-US" altLang="zh-CN" sz="2000" b="0" i="0" dirty="0">
                <a:solidFill>
                  <a:srgbClr val="000000"/>
                </a:solidFill>
                <a:latin typeface="微软雅黑" pitchFamily="34" charset="0"/>
                <a:ea typeface="微软雅黑" pitchFamily="34" charset="-122"/>
                <a:cs typeface="微软雅黑" pitchFamily="34" charset="-120"/>
              </a:rPr>
              <a:t>》执法检查。通过现场检查、走访基层群众和听取汇报</a:t>
            </a:r>
            <a:r>
              <a:rPr lang="en-US" altLang="zh-CN" sz="2000" b="0" i="0">
                <a:solidFill>
                  <a:srgbClr val="000000"/>
                </a:solidFill>
                <a:latin typeface="微软雅黑" pitchFamily="34" charset="0"/>
                <a:ea typeface="微软雅黑" pitchFamily="34" charset="-122"/>
                <a:cs typeface="微软雅黑" pitchFamily="34" charset="-120"/>
              </a:rPr>
              <a:t>，在肯定成绩的同时要求临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武县坚持人民至上</a:t>
            </a:r>
            <a:r>
              <a:rPr lang="en-US" altLang="zh-CN" sz="2000" b="0" i="0" dirty="0">
                <a:solidFill>
                  <a:srgbClr val="000000"/>
                </a:solidFill>
                <a:latin typeface="微软雅黑" pitchFamily="34" charset="0"/>
                <a:ea typeface="微软雅黑" pitchFamily="34" charset="-122"/>
                <a:cs typeface="微软雅黑" pitchFamily="34" charset="-120"/>
              </a:rPr>
              <a:t>，以问题为导向，把问题整改到位；要进一步突出重点，加强宣传引导</a:t>
            </a:r>
            <a:r>
              <a:rPr lang="en-US" altLang="zh-CN" sz="2000" b="0" i="0">
                <a:solidFill>
                  <a:srgbClr val="000000"/>
                </a:solidFill>
                <a:latin typeface="微软雅黑" pitchFamily="34" charset="0"/>
                <a:ea typeface="微软雅黑" pitchFamily="34" charset="-122"/>
                <a:cs typeface="微软雅黑" pitchFamily="34" charset="-120"/>
              </a:rPr>
              <a:t>，强化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打击</a:t>
            </a:r>
            <a:r>
              <a:rPr lang="en-US" altLang="zh-CN" sz="2000" b="0" i="0" dirty="0">
                <a:solidFill>
                  <a:srgbClr val="000000"/>
                </a:solidFill>
                <a:latin typeface="微软雅黑" pitchFamily="34" charset="0"/>
                <a:ea typeface="微软雅黑" pitchFamily="34" charset="-122"/>
                <a:cs typeface="微软雅黑" pitchFamily="34" charset="-120"/>
              </a:rPr>
              <a:t>，全面贯彻实施好反电信网络诈骗法，守护好人民群众的“钱袋子</a:t>
            </a:r>
            <a:r>
              <a:rPr lang="en-US" altLang="zh-CN" sz="2000" b="0" i="0">
                <a:solidFill>
                  <a:srgbClr val="000000"/>
                </a:solidFill>
                <a:latin typeface="微软雅黑" pitchFamily="34" charset="0"/>
                <a:ea typeface="微软雅黑" pitchFamily="34" charset="-122"/>
                <a:cs typeface="微软雅黑" pitchFamily="34" charset="-120"/>
              </a:rPr>
              <a:t>”。郴州市人大常委会执</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法检查(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8_1#f677d1f0d.bracket?pid=4468414e2&amp;color=0,0,0&amp;vpa=13&amp;vtp=1"/>
          <p:cNvSpPr/>
          <p:nvPr/>
        </p:nvSpPr>
        <p:spPr>
          <a:xfrm>
            <a:off x="1684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37_2#f677d1f0d?pid=4468414e2&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①强化了人大执法能力建设，推动实现国家治理现代化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主要检查政府部门的工作是否和它依据的法律相一致，做到良法善治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强化了法治对德治的支撑作用，坚持法治与德治的有机结合</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是行使监督权的体现，有利于保障公民权利，规范国家权力运行</a:t>
            </a:r>
            <a:endParaRPr lang="en-US" altLang="zh-CN" sz="2000" dirty="0"/>
          </a:p>
        </p:txBody>
      </p:sp>
      <p:sp>
        <p:nvSpPr>
          <p:cNvPr id="5" name="QC_5_BD.37_3#f677d1f0d.choices?pid=4468414e2&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700fa0bd9.fixed?pid=58c754502&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700fa0bd9.fixed?pid=58c754502&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法治国家</a:t>
            </a:r>
            <a:endParaRPr lang="en-US" altLang="zh-CN" sz="4400" dirty="0"/>
          </a:p>
        </p:txBody>
      </p:sp>
      <p:pic>
        <p:nvPicPr>
          <p:cNvPr id="4" name="C_4#700fa0bd9.fixed?pid=58c754502&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700fa0bd9.fixed?pid=58c754502&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AS.39_1#f677d1f0d?vop=1&amp;pid=4468414e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本题考查法治国家内涵</a:t>
            </a:r>
            <a:r>
              <a:rPr lang="en-US" altLang="zh-CN" sz="2000" b="0" i="0">
                <a:solidFill>
                  <a:srgbClr val="000000"/>
                </a:solidFill>
                <a:latin typeface="微软雅黑" pitchFamily="34" charset="0"/>
                <a:ea typeface="微软雅黑" pitchFamily="34" charset="-122"/>
                <a:cs typeface="微软雅黑" pitchFamily="34" charset="-120"/>
              </a:rPr>
              <a:t>。郴州市人大常委会执法检查主要检查政府部门的工作是否和它依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据的法律相一致</a:t>
            </a:r>
            <a:r>
              <a:rPr lang="en-US" altLang="zh-CN" sz="2000" b="0" i="0" dirty="0">
                <a:solidFill>
                  <a:srgbClr val="000000"/>
                </a:solidFill>
                <a:latin typeface="微软雅黑" pitchFamily="34" charset="0"/>
                <a:ea typeface="微软雅黑" pitchFamily="34" charset="-122"/>
                <a:cs typeface="微软雅黑" pitchFamily="34" charset="-120"/>
              </a:rPr>
              <a:t>，这是行使监督权的体现，有利于做到良法善治，保障公民权利</a:t>
            </a:r>
            <a:r>
              <a:rPr lang="en-US" altLang="zh-CN" sz="2000" b="0" i="0">
                <a:solidFill>
                  <a:srgbClr val="000000"/>
                </a:solidFill>
                <a:latin typeface="微软雅黑" pitchFamily="34" charset="0"/>
                <a:ea typeface="微软雅黑" pitchFamily="34" charset="-122"/>
                <a:cs typeface="微软雅黑" pitchFamily="34" charset="-120"/>
              </a:rPr>
              <a:t>，规范国家权力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运行</a:t>
            </a:r>
            <a:r>
              <a:rPr lang="en-US" altLang="zh-CN" sz="2000" b="0" i="0" dirty="0">
                <a:solidFill>
                  <a:srgbClr val="000000"/>
                </a:solidFill>
                <a:latin typeface="微软雅黑" pitchFamily="34" charset="0"/>
                <a:ea typeface="微软雅黑" pitchFamily="34" charset="-122"/>
                <a:cs typeface="微软雅黑" pitchFamily="34" charset="-120"/>
              </a:rPr>
              <a:t>，②④正确；人大不是执法机关，“强化了人大执法能力建设”说法错误，①排除</a:t>
            </a:r>
            <a:r>
              <a:rPr lang="en-US" altLang="zh-CN" sz="2000" b="0" i="0">
                <a:solidFill>
                  <a:srgbClr val="000000"/>
                </a:solidFill>
                <a:latin typeface="微软雅黑" pitchFamily="34" charset="0"/>
                <a:ea typeface="微软雅黑" pitchFamily="34" charset="-122"/>
                <a:cs typeface="微软雅黑" pitchFamily="34" charset="-120"/>
              </a:rPr>
              <a:t>；应该是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强化道德对法治的支撑作用</a:t>
            </a:r>
            <a:r>
              <a:rPr lang="en-US" altLang="zh-CN" sz="2000" b="0" i="0" dirty="0">
                <a:solidFill>
                  <a:srgbClr val="000000"/>
                </a:solidFill>
                <a:latin typeface="微软雅黑" pitchFamily="34" charset="0"/>
                <a:ea typeface="微软雅黑" pitchFamily="34" charset="-122"/>
                <a:cs typeface="微软雅黑" pitchFamily="34" charset="-120"/>
              </a:rPr>
              <a:t>，且材料并未涉及德治，③排除。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5_BD.40_1#d6342fca6?pid=4468414e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[福建龙岩2024高一期末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全国人大常委会法工委督促有关机关废止了对涉罪人员近亲属多项权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利进行</a:t>
            </a:r>
            <a:r>
              <a:rPr lang="en-US" altLang="zh-CN" sz="2000" b="0" i="0" dirty="0">
                <a:solidFill>
                  <a:srgbClr val="000000"/>
                </a:solidFill>
                <a:latin typeface="微软雅黑" pitchFamily="34" charset="0"/>
                <a:ea typeface="微软雅黑" pitchFamily="34" charset="-122"/>
                <a:cs typeface="微软雅黑" pitchFamily="34" charset="-120"/>
              </a:rPr>
              <a:t>“连坐”限制的规定，认为该举措违背了罪责自负原则，不符合宪法关于</a:t>
            </a:r>
            <a:r>
              <a:rPr lang="en-US" altLang="zh-CN" sz="2000" b="0" i="0">
                <a:solidFill>
                  <a:srgbClr val="000000"/>
                </a:solidFill>
                <a:latin typeface="微软雅黑" pitchFamily="34" charset="0"/>
                <a:ea typeface="微软雅黑" pitchFamily="34" charset="-122"/>
                <a:cs typeface="微软雅黑" pitchFamily="34" charset="-120"/>
              </a:rPr>
              <a:t>“公民的基本权</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利和义务</a:t>
            </a:r>
            <a:r>
              <a:rPr lang="en-US" altLang="zh-CN" sz="2000" b="0" i="0" dirty="0">
                <a:solidFill>
                  <a:srgbClr val="000000"/>
                </a:solidFill>
                <a:latin typeface="微软雅黑" pitchFamily="34" charset="0"/>
                <a:ea typeface="微软雅黑" pitchFamily="34" charset="-122"/>
                <a:cs typeface="微软雅黑" pitchFamily="34" charset="-120"/>
              </a:rPr>
              <a:t>”规定的原则和精神。</a:t>
            </a:r>
            <a:r>
              <a:rPr lang="en-US" altLang="zh-CN" sz="2000" b="0" i="0">
                <a:solidFill>
                  <a:srgbClr val="000000"/>
                </a:solidFill>
                <a:latin typeface="微软雅黑" pitchFamily="34" charset="0"/>
                <a:ea typeface="微软雅黑" pitchFamily="34" charset="-122"/>
                <a:cs typeface="微软雅黑" pitchFamily="34" charset="-120"/>
              </a:rPr>
              <a:t>由此可见(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1_1#d6342fca6.bracket?pid=4468414e2&amp;color=0,0,0&amp;vpa=14&amp;vtp=1"/>
          <p:cNvSpPr/>
          <p:nvPr/>
        </p:nvSpPr>
        <p:spPr>
          <a:xfrm>
            <a:off x="5494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40_2#d6342fca6?pid=4468414e2&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①在我国，宪法具有最高法律地位、法律权威和法律效力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合宪性审查有利于保障宪法法律实施、维护国家法制统一</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全国人大常委会作为全国人大的职能部门，行使监督权</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规范国家权力的运行，严格执法是建设法治国家的前提</a:t>
            </a:r>
            <a:endParaRPr lang="en-US" altLang="zh-CN" sz="2000" dirty="0"/>
          </a:p>
        </p:txBody>
      </p:sp>
      <p:sp>
        <p:nvSpPr>
          <p:cNvPr id="5" name="QC_5_BD.40_3#d6342fca6.choices?pid=4468414e2&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AS.42_1#d6342fca6?vop=1&amp;pid=4468414e2&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本题考查法治国家建设措施</a:t>
            </a:r>
            <a:r>
              <a:rPr lang="en-US" altLang="zh-CN" sz="2000" b="0" i="0">
                <a:solidFill>
                  <a:srgbClr val="000000"/>
                </a:solidFill>
                <a:latin typeface="微软雅黑" pitchFamily="34" charset="0"/>
                <a:ea typeface="微软雅黑" pitchFamily="34" charset="-122"/>
                <a:cs typeface="微软雅黑" pitchFamily="34" charset="-120"/>
              </a:rPr>
              <a:t>。全国人大常委会法工委督促有关机关废止了对涉罪人员近亲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属多项权利进行</a:t>
            </a:r>
            <a:r>
              <a:rPr lang="en-US" altLang="zh-CN" sz="2000" b="0" i="0" dirty="0">
                <a:solidFill>
                  <a:srgbClr val="000000"/>
                </a:solidFill>
                <a:latin typeface="微软雅黑" pitchFamily="34" charset="0"/>
                <a:ea typeface="微软雅黑" pitchFamily="34" charset="-122"/>
                <a:cs typeface="微软雅黑" pitchFamily="34" charset="-120"/>
              </a:rPr>
              <a:t>“连坐”限制的规定，认为该举措违背了罪责自负原则，不符合宪法关于</a:t>
            </a:r>
            <a:r>
              <a:rPr lang="en-US" altLang="zh-CN" sz="2000" b="0" i="0">
                <a:solidFill>
                  <a:srgbClr val="000000"/>
                </a:solidFill>
                <a:latin typeface="微软雅黑" pitchFamily="34" charset="0"/>
                <a:ea typeface="微软雅黑" pitchFamily="34" charset="-122"/>
                <a:cs typeface="微软雅黑" pitchFamily="34" charset="-120"/>
              </a:rPr>
              <a:t>“公民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的基本权利和义务</a:t>
            </a:r>
            <a:r>
              <a:rPr lang="en-US" altLang="zh-CN" sz="2000" b="0" i="0" dirty="0">
                <a:solidFill>
                  <a:srgbClr val="000000"/>
                </a:solidFill>
                <a:latin typeface="微软雅黑" pitchFamily="34" charset="0"/>
                <a:ea typeface="微软雅黑" pitchFamily="34" charset="-122"/>
                <a:cs typeface="微软雅黑" pitchFamily="34" charset="-120"/>
              </a:rPr>
              <a:t>”规定的原则和精神。由此可见，在我国，宪法具有最高法律地位</a:t>
            </a:r>
            <a:r>
              <a:rPr lang="en-US" altLang="zh-CN" sz="2000" b="0" i="0">
                <a:solidFill>
                  <a:srgbClr val="000000"/>
                </a:solidFill>
                <a:latin typeface="微软雅黑" pitchFamily="34" charset="0"/>
                <a:ea typeface="微软雅黑" pitchFamily="34" charset="-122"/>
                <a:cs typeface="微软雅黑" pitchFamily="34" charset="-120"/>
              </a:rPr>
              <a:t>、法律权威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和法律效力</a:t>
            </a:r>
            <a:r>
              <a:rPr lang="en-US" altLang="zh-CN" sz="2000" b="0" i="0" dirty="0">
                <a:solidFill>
                  <a:srgbClr val="000000"/>
                </a:solidFill>
                <a:latin typeface="微软雅黑" pitchFamily="34" charset="0"/>
                <a:ea typeface="微软雅黑" pitchFamily="34" charset="-122"/>
                <a:cs typeface="微软雅黑" pitchFamily="34" charset="-120"/>
              </a:rPr>
              <a:t>，而合宪性审查有利于保障宪法法律实施、维护国家法制统一，①②正确</a:t>
            </a:r>
            <a:r>
              <a:rPr lang="en-US" altLang="zh-CN" sz="2000" b="0" i="0">
                <a:solidFill>
                  <a:srgbClr val="000000"/>
                </a:solidFill>
                <a:latin typeface="微软雅黑" pitchFamily="34" charset="0"/>
                <a:ea typeface="微软雅黑" pitchFamily="34" charset="-122"/>
                <a:cs typeface="微软雅黑" pitchFamily="34" charset="-120"/>
              </a:rPr>
              <a:t>；全国人大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常委会是全国人大的常设机关</a:t>
            </a:r>
            <a:r>
              <a:rPr lang="en-US" altLang="zh-CN" sz="2000" b="0" i="0" dirty="0">
                <a:solidFill>
                  <a:srgbClr val="000000"/>
                </a:solidFill>
                <a:latin typeface="微软雅黑" pitchFamily="34" charset="0"/>
                <a:ea typeface="微软雅黑" pitchFamily="34" charset="-122"/>
                <a:cs typeface="微软雅黑" pitchFamily="34" charset="-120"/>
              </a:rPr>
              <a:t>，不是全国人大的职能部门，③排除</a:t>
            </a:r>
            <a:r>
              <a:rPr lang="en-US" altLang="zh-CN" sz="2000" b="0" i="0">
                <a:solidFill>
                  <a:srgbClr val="000000"/>
                </a:solidFill>
                <a:latin typeface="微软雅黑" pitchFamily="34" charset="0"/>
                <a:ea typeface="微软雅黑" pitchFamily="34" charset="-122"/>
                <a:cs typeface="微软雅黑" pitchFamily="34" charset="-120"/>
              </a:rPr>
              <a:t>；科学立法是建设法治国家的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前提</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O_5_BD.43_1#e9b534a1f?pid=4468414e2&amp;color=0,0,0&amp;vtp=1&amp;bt=1&amp;bbb=1&amp;hb=1"/>
          <p:cNvSpPr/>
          <p:nvPr/>
        </p:nvSpPr>
        <p:spPr>
          <a:xfrm>
            <a:off x="722376" y="972000"/>
            <a:ext cx="10753344" cy="4082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[河南焦作2024月考]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阅读材料，完成下列要求。（10分）</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材料一</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现在法治领域发生的许多问题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更多的是因为有法不依</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失于规制乃至以权谋私</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徇私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枉法导致的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人民群众对法治建设的意见和诉求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也更多集中到执法必严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违法必究上来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只有</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严格执法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建设高效的法治实施体系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纸面上的法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真正落实为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行动中的法</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才能切实</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推进法治国家建设进程</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材料二</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有了法而不严格执法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法律就成了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纸老虎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稻草人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就会失去应有的效力</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长此</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以往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势必影响执法机关的公信力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势必动摇人民群众对法律的认同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对法治的信仰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法立</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有犯而必施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令出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唯行而不返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法律才能发挥治国重器的作用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有人认为</a:t>
            </a:r>
            <a:r>
              <a:rPr lang="en-US" altLang="zh-CN" sz="2000" b="0" i="0" dirty="0">
                <a:solidFill>
                  <a:srgbClr val="000000"/>
                </a:solidFill>
                <a:latin typeface="微软雅黑" pitchFamily="34" charset="0"/>
                <a:ea typeface="微软雅黑" pitchFamily="34" charset="-122"/>
                <a:cs typeface="微软雅黑" pitchFamily="34" charset="-120"/>
              </a:rPr>
              <a:t>,建设法治国家，就是要建立完备的法律体系。你如何看待这一观点?</a:t>
            </a:r>
            <a:endParaRPr lang="en-US" altLang="zh-CN" sz="2000"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O_5_AN.44_1#e9b534a1f?vop=1&amp;pid=4468414e2&amp;color=0,0,0&amp;vtp=1&amp;bt=1&amp;bbb=1&amp;hb=1"/>
          <p:cNvSpPr/>
          <p:nvPr/>
        </p:nvSpPr>
        <p:spPr>
          <a:xfrm>
            <a:off x="722376" y="972000"/>
            <a:ext cx="10753344" cy="3142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①建设法治国家，需要完备的法律体系。完备的法律体系是法治国家的制度前提</a:t>
            </a:r>
            <a:r>
              <a:rPr lang="en-US" altLang="zh-CN" sz="2000" b="1" i="0">
                <a:solidFill>
                  <a:srgbClr val="00B050"/>
                </a:solidFill>
                <a:latin typeface="微软雅黑" pitchFamily="34" charset="0"/>
                <a:ea typeface="微软雅黑" pitchFamily="34" charset="-122"/>
                <a:cs typeface="微软雅黑" pitchFamily="34" charset="-120"/>
              </a:rPr>
              <a:t>，所以在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宪法之下</a:t>
            </a:r>
            <a:r>
              <a:rPr lang="en-US" altLang="zh-CN" sz="2000" b="1" i="0" dirty="0">
                <a:solidFill>
                  <a:srgbClr val="00B050"/>
                </a:solidFill>
                <a:latin typeface="微软雅黑" pitchFamily="34" charset="0"/>
                <a:ea typeface="微软雅黑" pitchFamily="34" charset="-122"/>
                <a:cs typeface="微软雅黑" pitchFamily="34" charset="-120"/>
              </a:rPr>
              <a:t>，我们要不断建立和完善各项法律制度，形成一个部门齐全、层次分明、结构协调</a:t>
            </a:r>
            <a:r>
              <a:rPr lang="en-US" altLang="zh-CN" sz="2000" b="1" i="0">
                <a:solidFill>
                  <a:srgbClr val="00B050"/>
                </a:solidFill>
                <a:latin typeface="微软雅黑" pitchFamily="34" charset="0"/>
                <a:ea typeface="微软雅黑" pitchFamily="34" charset="-122"/>
                <a:cs typeface="微软雅黑" pitchFamily="34" charset="-120"/>
              </a:rPr>
              <a:t>、体</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例科学的社会主义法律体系</a:t>
            </a:r>
            <a:r>
              <a:rPr lang="en-US" altLang="zh-CN" sz="2000" b="1" i="0" dirty="0">
                <a:solidFill>
                  <a:srgbClr val="00B050"/>
                </a:solidFill>
                <a:latin typeface="微软雅黑" pitchFamily="34" charset="0"/>
                <a:ea typeface="微软雅黑" pitchFamily="34" charset="-122"/>
                <a:cs typeface="微软雅黑" pitchFamily="34" charset="-120"/>
              </a:rPr>
              <a:t>，实现国家治理有法可依。（4分）②建设法治国家</a:t>
            </a:r>
            <a:r>
              <a:rPr lang="en-US" altLang="zh-CN" sz="2000" b="1" i="0">
                <a:solidFill>
                  <a:srgbClr val="00B050"/>
                </a:solidFill>
                <a:latin typeface="微软雅黑" pitchFamily="34" charset="0"/>
                <a:ea typeface="微软雅黑" pitchFamily="34" charset="-122"/>
                <a:cs typeface="微软雅黑" pitchFamily="34" charset="-120"/>
              </a:rPr>
              <a:t>，需要完善的法</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律实施机制</a:t>
            </a:r>
            <a:r>
              <a:rPr lang="en-US" altLang="zh-CN" sz="2000" b="1" i="0" dirty="0">
                <a:solidFill>
                  <a:srgbClr val="00B050"/>
                </a:solidFill>
                <a:latin typeface="微软雅黑" pitchFamily="34" charset="0"/>
                <a:ea typeface="微软雅黑" pitchFamily="34" charset="-122"/>
                <a:cs typeface="微软雅黑" pitchFamily="34" charset="-120"/>
              </a:rPr>
              <a:t>。政府部门依法履行法定职责，为社会提供优良的公共服务；</a:t>
            </a:r>
            <a:r>
              <a:rPr lang="en-US" altLang="zh-CN" sz="2000" b="1" i="0">
                <a:solidFill>
                  <a:srgbClr val="00B050"/>
                </a:solidFill>
                <a:latin typeface="微软雅黑" pitchFamily="34" charset="0"/>
                <a:ea typeface="微软雅黑" pitchFamily="34" charset="-122"/>
                <a:cs typeface="微软雅黑" pitchFamily="34" charset="-120"/>
              </a:rPr>
              <a:t>社会公众自觉遵守法律，</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依法行使权利</a:t>
            </a:r>
            <a:r>
              <a:rPr lang="en-US" altLang="zh-CN" sz="2000" b="1" i="0" dirty="0">
                <a:solidFill>
                  <a:srgbClr val="00B050"/>
                </a:solidFill>
                <a:latin typeface="微软雅黑" pitchFamily="34" charset="0"/>
                <a:ea typeface="微软雅黑" pitchFamily="34" charset="-122"/>
                <a:cs typeface="微软雅黑" pitchFamily="34" charset="-120"/>
              </a:rPr>
              <a:t>、履行义务；司法机关严格公正司法，以事实为根据，以法律为准绳，</a:t>
            </a:r>
            <a:r>
              <a:rPr lang="en-US" altLang="zh-CN" sz="2000" b="1" i="0">
                <a:solidFill>
                  <a:srgbClr val="00B050"/>
                </a:solidFill>
                <a:latin typeface="微软雅黑" pitchFamily="34" charset="0"/>
                <a:ea typeface="微软雅黑" pitchFamily="34" charset="-122"/>
                <a:cs typeface="微软雅黑" pitchFamily="34" charset="-120"/>
              </a:rPr>
              <a:t>定分止争，</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惩罚犯罪</a:t>
            </a:r>
            <a:r>
              <a:rPr lang="en-US" altLang="zh-CN" sz="2000" b="1" i="0" dirty="0">
                <a:solidFill>
                  <a:srgbClr val="00B050"/>
                </a:solidFill>
                <a:latin typeface="微软雅黑" pitchFamily="34" charset="0"/>
                <a:ea typeface="微软雅黑" pitchFamily="34" charset="-122"/>
                <a:cs typeface="微软雅黑" pitchFamily="34" charset="-120"/>
              </a:rPr>
              <a:t>，化解矛盾，努力让人民群众感受到公平正义。（4分）③所以题中观点片面</a:t>
            </a:r>
            <a:r>
              <a:rPr lang="en-US" altLang="zh-CN" sz="2000" b="1" i="0">
                <a:solidFill>
                  <a:srgbClr val="00B050"/>
                </a:solidFill>
                <a:latin typeface="微软雅黑" pitchFamily="34" charset="0"/>
                <a:ea typeface="微软雅黑" pitchFamily="34" charset="-122"/>
                <a:cs typeface="微软雅黑" pitchFamily="34" charset="-120"/>
              </a:rPr>
              <a:t>，建设法</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治国家</a:t>
            </a:r>
            <a:r>
              <a:rPr lang="en-US" altLang="zh-CN" sz="2000" b="1" i="0" dirty="0">
                <a:solidFill>
                  <a:srgbClr val="00B050"/>
                </a:solidFill>
                <a:latin typeface="微软雅黑" pitchFamily="34" charset="0"/>
                <a:ea typeface="微软雅黑" pitchFamily="34" charset="-122"/>
                <a:cs typeface="微软雅黑" pitchFamily="34" charset="-120"/>
              </a:rPr>
              <a:t>，既需要完备的法律体系，还需要完善的法律实施机制。（2分）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O_5_AS.45_1#e9b534a1f?vop=1&amp;pid=4468414e2&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本题考查建设法治国家的要求。首先明确该观点片面，因为建设法治国家</a:t>
            </a:r>
            <a:r>
              <a:rPr lang="en-US" altLang="zh-CN" sz="2000" b="0" i="0" spc="-50">
                <a:solidFill>
                  <a:srgbClr val="000000"/>
                </a:solidFill>
                <a:latin typeface="微软雅黑" pitchFamily="34" charset="0"/>
                <a:ea typeface="微软雅黑" pitchFamily="34" charset="-122"/>
                <a:cs typeface="微软雅黑" pitchFamily="34" charset="-120"/>
              </a:rPr>
              <a:t>，既需要有完备的</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法律体系</a:t>
            </a:r>
            <a:r>
              <a:rPr lang="en-US" altLang="zh-CN" sz="2000" b="0" i="0" spc="-50" dirty="0">
                <a:solidFill>
                  <a:srgbClr val="000000"/>
                </a:solidFill>
                <a:latin typeface="微软雅黑" pitchFamily="34" charset="0"/>
                <a:ea typeface="微软雅黑" pitchFamily="34" charset="-122"/>
                <a:cs typeface="微软雅黑" pitchFamily="34" charset="-120"/>
              </a:rPr>
              <a:t>，还需要完善的法律实施机制。再提出论据①：建设法治国家，需要完备的法律体系</a:t>
            </a:r>
            <a:r>
              <a:rPr lang="en-US" altLang="zh-CN" sz="2000" b="0" i="0" spc="-50">
                <a:solidFill>
                  <a:srgbClr val="000000"/>
                </a:solidFill>
                <a:latin typeface="微软雅黑" pitchFamily="34" charset="0"/>
                <a:ea typeface="微软雅黑" pitchFamily="34" charset="-122"/>
                <a:cs typeface="微软雅黑" pitchFamily="34" charset="-120"/>
              </a:rPr>
              <a:t>。完</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备的法律体系是法治国家的制度前提</a:t>
            </a:r>
            <a:r>
              <a:rPr lang="en-US" altLang="zh-CN" sz="2000" b="0" i="0" spc="-50" dirty="0">
                <a:solidFill>
                  <a:srgbClr val="000000"/>
                </a:solidFill>
                <a:latin typeface="微软雅黑" pitchFamily="34" charset="0"/>
                <a:ea typeface="微软雅黑" pitchFamily="34" charset="-122"/>
                <a:cs typeface="微软雅黑" pitchFamily="34" charset="-120"/>
              </a:rPr>
              <a:t>，所以在宪法之下，我们要不断建立和完善各项法律制度</a:t>
            </a:r>
            <a:r>
              <a:rPr lang="en-US" altLang="zh-CN" sz="2000" b="0" i="0" spc="-50">
                <a:solidFill>
                  <a:srgbClr val="000000"/>
                </a:solidFill>
                <a:latin typeface="微软雅黑" pitchFamily="34" charset="0"/>
                <a:ea typeface="微软雅黑" pitchFamily="34" charset="-122"/>
                <a:cs typeface="微软雅黑" pitchFamily="34" charset="-120"/>
              </a:rPr>
              <a:t>，形</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成一个部门齐全</a:t>
            </a:r>
            <a:r>
              <a:rPr lang="en-US" altLang="zh-CN" sz="2000" b="0" i="0" spc="-50" dirty="0">
                <a:solidFill>
                  <a:srgbClr val="000000"/>
                </a:solidFill>
                <a:latin typeface="微软雅黑" pitchFamily="34" charset="0"/>
                <a:ea typeface="微软雅黑" pitchFamily="34" charset="-122"/>
                <a:cs typeface="微软雅黑" pitchFamily="34" charset="-120"/>
              </a:rPr>
              <a:t>、层次分明、结构协调、体例科学的社会主义法律体系，</a:t>
            </a:r>
            <a:r>
              <a:rPr lang="en-US" altLang="zh-CN" sz="2000" b="0" i="0" spc="-50">
                <a:solidFill>
                  <a:srgbClr val="000000"/>
                </a:solidFill>
                <a:latin typeface="微软雅黑" pitchFamily="34" charset="0"/>
                <a:ea typeface="微软雅黑" pitchFamily="34" charset="-122"/>
                <a:cs typeface="微软雅黑" pitchFamily="34" charset="-120"/>
              </a:rPr>
              <a:t>实现国家治理有法可依。</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接着提出论据</a:t>
            </a:r>
            <a:r>
              <a:rPr lang="en-US" altLang="zh-CN" sz="2000" b="0" i="0" spc="-50" dirty="0">
                <a:solidFill>
                  <a:srgbClr val="000000"/>
                </a:solidFill>
                <a:latin typeface="微软雅黑" pitchFamily="34" charset="0"/>
                <a:ea typeface="微软雅黑" pitchFamily="34" charset="-122"/>
                <a:cs typeface="微软雅黑" pitchFamily="34" charset="-120"/>
              </a:rPr>
              <a:t>②：建设法治国家，需要完善的法律实施机制。政府部门依法履行法定职责</a:t>
            </a:r>
            <a:r>
              <a:rPr lang="en-US" altLang="zh-CN" sz="2000" b="0" i="0" spc="-50">
                <a:solidFill>
                  <a:srgbClr val="000000"/>
                </a:solidFill>
                <a:latin typeface="微软雅黑" pitchFamily="34" charset="0"/>
                <a:ea typeface="微软雅黑" pitchFamily="34" charset="-122"/>
                <a:cs typeface="微软雅黑" pitchFamily="34" charset="-120"/>
              </a:rPr>
              <a:t>，为社会</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提供优良的公共服务</a:t>
            </a:r>
            <a:r>
              <a:rPr lang="en-US" altLang="zh-CN" sz="2000" b="0" i="0" spc="-50" dirty="0">
                <a:solidFill>
                  <a:srgbClr val="000000"/>
                </a:solidFill>
                <a:latin typeface="微软雅黑" pitchFamily="34" charset="0"/>
                <a:ea typeface="微软雅黑" pitchFamily="34" charset="-122"/>
                <a:cs typeface="微软雅黑" pitchFamily="34" charset="-120"/>
              </a:rPr>
              <a:t>；社会公众自觉遵守法律，依法行使权利、履行义务；</a:t>
            </a:r>
            <a:r>
              <a:rPr lang="en-US" altLang="zh-CN" sz="2000" b="0" i="0" spc="-50">
                <a:solidFill>
                  <a:srgbClr val="000000"/>
                </a:solidFill>
                <a:latin typeface="微软雅黑" pitchFamily="34" charset="0"/>
                <a:ea typeface="微软雅黑" pitchFamily="34" charset="-122"/>
                <a:cs typeface="微软雅黑" pitchFamily="34" charset="-120"/>
              </a:rPr>
              <a:t>司法机关严格公正司法，</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以事实为根据</a:t>
            </a:r>
            <a:r>
              <a:rPr lang="en-US" altLang="zh-CN" sz="2000" b="0" i="0" spc="-50" dirty="0">
                <a:solidFill>
                  <a:srgbClr val="000000"/>
                </a:solidFill>
                <a:latin typeface="微软雅黑" pitchFamily="34" charset="0"/>
                <a:ea typeface="微软雅黑" pitchFamily="34" charset="-122"/>
                <a:cs typeface="微软雅黑" pitchFamily="34" charset="-120"/>
              </a:rPr>
              <a:t>，以法律为准绳，定分止争，惩罚犯罪，化解矛盾，</a:t>
            </a:r>
            <a:r>
              <a:rPr lang="en-US" altLang="zh-CN" sz="2000" b="0" i="0" spc="-50">
                <a:solidFill>
                  <a:srgbClr val="000000"/>
                </a:solidFill>
                <a:latin typeface="微软雅黑" pitchFamily="34" charset="0"/>
                <a:ea typeface="微软雅黑" pitchFamily="34" charset="-122"/>
                <a:cs typeface="微软雅黑" pitchFamily="34" charset="-120"/>
              </a:rPr>
              <a:t>努力让人民群众感受到公平正义。</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最后总结</a:t>
            </a:r>
            <a:r>
              <a:rPr lang="en-US" altLang="zh-CN" sz="2000" b="0" i="0" spc="-50" dirty="0">
                <a:solidFill>
                  <a:srgbClr val="000000"/>
                </a:solidFill>
                <a:latin typeface="微软雅黑" pitchFamily="34" charset="0"/>
                <a:ea typeface="微软雅黑" pitchFamily="34" charset="-122"/>
                <a:cs typeface="微软雅黑" pitchFamily="34" charset="-120"/>
              </a:rPr>
              <a:t>：所以建设法治国家，既需要完备的法律体系，还需要完善的法律实施机制。</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C_4#ab90edefb.fixed?pid=75d0f277f&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ab90edefb.fixed?pid=75d0f277f&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法治政府</a:t>
            </a:r>
            <a:endParaRPr lang="en-US" altLang="zh-CN" sz="4400" dirty="0"/>
          </a:p>
        </p:txBody>
      </p:sp>
      <p:pic>
        <p:nvPicPr>
          <p:cNvPr id="4" name="C_4#ab90edefb.fixed?pid=75d0f277f&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ab90edefb.fixed?pid=75d0f277f&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6_BD.46_1#e9b1cb511?pid=e464728a5&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[天津南开区2025高一期末]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某市政府大力推进“城市大脑”建设，通过大数据</a:t>
            </a:r>
            <a:r>
              <a:rPr lang="en-US" altLang="zh-CN" sz="2000" b="0" i="0">
                <a:solidFill>
                  <a:srgbClr val="000000"/>
                </a:solidFill>
                <a:latin typeface="微软雅黑" pitchFamily="34" charset="0"/>
                <a:ea typeface="微软雅黑" pitchFamily="34" charset="-122"/>
                <a:cs typeface="微软雅黑" pitchFamily="34" charset="-120"/>
              </a:rPr>
              <a:t>、人工智能等技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术整合城市各个领域的数据资源</a:t>
            </a:r>
            <a:r>
              <a:rPr lang="en-US" altLang="zh-CN" sz="2000" b="0" i="0" dirty="0">
                <a:solidFill>
                  <a:srgbClr val="000000"/>
                </a:solidFill>
                <a:latin typeface="微软雅黑" pitchFamily="34" charset="0"/>
                <a:ea typeface="微软雅黑" pitchFamily="34" charset="-122"/>
                <a:cs typeface="微软雅黑" pitchFamily="34" charset="-120"/>
              </a:rPr>
              <a:t>，实现城市运行的智能化管理。在交通治理上，</a:t>
            </a:r>
            <a:r>
              <a:rPr lang="en-US" altLang="zh-CN" sz="2000" b="0" i="0">
                <a:solidFill>
                  <a:srgbClr val="000000"/>
                </a:solidFill>
                <a:latin typeface="微软雅黑" pitchFamily="34" charset="0"/>
                <a:ea typeface="微软雅黑" pitchFamily="34" charset="-122"/>
                <a:cs typeface="微软雅黑" pitchFamily="34" charset="-120"/>
              </a:rPr>
              <a:t>智能调控信号灯，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有效缓解拥堵</a:t>
            </a:r>
            <a:r>
              <a:rPr lang="en-US" altLang="zh-CN" sz="2000" b="0" i="0" dirty="0">
                <a:solidFill>
                  <a:srgbClr val="000000"/>
                </a:solidFill>
                <a:latin typeface="微软雅黑" pitchFamily="34" charset="0"/>
                <a:ea typeface="微软雅黑" pitchFamily="34" charset="-122"/>
                <a:cs typeface="微软雅黑" pitchFamily="34" charset="-120"/>
              </a:rPr>
              <a:t>；在医疗服务上，提供线上预约挂号等便民措施。建设“城市大脑</a:t>
            </a:r>
            <a:r>
              <a:rPr lang="en-US" altLang="zh-CN" sz="2000" b="0" i="0">
                <a:solidFill>
                  <a:srgbClr val="000000"/>
                </a:solidFill>
                <a:latin typeface="微软雅黑" pitchFamily="34" charset="0"/>
                <a:ea typeface="微软雅黑" pitchFamily="34" charset="-122"/>
                <a:cs typeface="微软雅黑" pitchFamily="34" charset="-120"/>
              </a:rPr>
              <a:t>”旨在建设</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47_1#e9b1cb511.bracket?pid=e464728a5&amp;color=0,0,0&amp;vpa=15&amp;vtp=1"/>
          <p:cNvSpPr/>
          <p:nvPr/>
        </p:nvSpPr>
        <p:spPr>
          <a:xfrm>
            <a:off x="922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46_2#e9b1cb511?pid=e464728a5&amp;color=0,0,0&amp;vtp=1&amp;bbb=1"/>
          <p:cNvSpPr/>
          <p:nvPr/>
        </p:nvSpPr>
        <p:spPr>
          <a:xfrm>
            <a:off x="722376" y="2791274"/>
            <a:ext cx="10753344" cy="13261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①智能高效的政府</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权责法定的政府③公开公正的政府</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人民满意的政府</a:t>
            </a:r>
            <a:endParaRPr lang="en-US" altLang="zh-CN" sz="2000" dirty="0"/>
          </a:p>
        </p:txBody>
      </p:sp>
      <p:sp>
        <p:nvSpPr>
          <p:cNvPr id="5" name="QC_6_BD.46_3#e9b1cb511.choices?pid=e464728a5&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6_AS.48_1#e9b1cb511?vop=1&amp;pid=e464728a5&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本题考查法治政府的内涵。政府通过建设“城市大脑”，利用大数据</a:t>
            </a:r>
            <a:r>
              <a:rPr lang="en-US" altLang="zh-CN" sz="2000" b="0" i="0">
                <a:solidFill>
                  <a:srgbClr val="000000"/>
                </a:solidFill>
                <a:latin typeface="微软雅黑" pitchFamily="34" charset="0"/>
                <a:ea typeface="微软雅黑" pitchFamily="34" charset="-122"/>
                <a:cs typeface="微软雅黑" pitchFamily="34" charset="-120"/>
              </a:rPr>
              <a:t>、人工智能等技术整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合数据资源</a:t>
            </a:r>
            <a:r>
              <a:rPr lang="en-US" altLang="zh-CN" sz="2000" b="0" i="0" dirty="0">
                <a:solidFill>
                  <a:srgbClr val="000000"/>
                </a:solidFill>
                <a:latin typeface="微软雅黑" pitchFamily="34" charset="0"/>
                <a:ea typeface="微软雅黑" pitchFamily="34" charset="-122"/>
                <a:cs typeface="微软雅黑" pitchFamily="34" charset="-120"/>
              </a:rPr>
              <a:t>，实现城市运行的智能化管理。这体现了政府运用先进技术提高管理效率</a:t>
            </a:r>
            <a:r>
              <a:rPr lang="en-US" altLang="zh-CN" sz="2000" b="0" i="0">
                <a:solidFill>
                  <a:srgbClr val="000000"/>
                </a:solidFill>
                <a:latin typeface="微软雅黑" pitchFamily="34" charset="0"/>
                <a:ea typeface="微软雅黑" pitchFamily="34" charset="-122"/>
                <a:cs typeface="微软雅黑" pitchFamily="34" charset="-120"/>
              </a:rPr>
              <a:t>，让政府的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管理更加智能高效</a:t>
            </a:r>
            <a:r>
              <a:rPr lang="en-US" altLang="zh-CN" sz="2000" b="0" i="0" dirty="0">
                <a:solidFill>
                  <a:srgbClr val="000000"/>
                </a:solidFill>
                <a:latin typeface="微软雅黑" pitchFamily="34" charset="0"/>
                <a:ea typeface="微软雅黑" pitchFamily="34" charset="-122"/>
                <a:cs typeface="微软雅黑" pitchFamily="34" charset="-120"/>
              </a:rPr>
              <a:t>，①正确。在交通治理上，缓解拥堵；在医疗服务上</a:t>
            </a:r>
            <a:r>
              <a:rPr lang="en-US" altLang="zh-CN" sz="2000" b="0" i="0">
                <a:solidFill>
                  <a:srgbClr val="000000"/>
                </a:solidFill>
                <a:latin typeface="微软雅黑" pitchFamily="34" charset="0"/>
                <a:ea typeface="微软雅黑" pitchFamily="34" charset="-122"/>
                <a:cs typeface="微软雅黑" pitchFamily="34" charset="-120"/>
              </a:rPr>
              <a:t>，提供线上预约挂号等便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民措施</a:t>
            </a:r>
            <a:r>
              <a:rPr lang="en-US" altLang="zh-CN" sz="2000" b="0" i="0" dirty="0">
                <a:solidFill>
                  <a:srgbClr val="000000"/>
                </a:solidFill>
                <a:latin typeface="微软雅黑" pitchFamily="34" charset="0"/>
                <a:ea typeface="微软雅黑" pitchFamily="34" charset="-122"/>
                <a:cs typeface="微软雅黑" pitchFamily="34" charset="-120"/>
              </a:rPr>
              <a:t>。这些举措都是为了方便人民群众，提高人民群众的生活质量和满意度。所以建设</a:t>
            </a:r>
            <a:r>
              <a:rPr lang="en-US" altLang="zh-CN" sz="2000" b="0" i="0">
                <a:solidFill>
                  <a:srgbClr val="000000"/>
                </a:solidFill>
                <a:latin typeface="微软雅黑" pitchFamily="34" charset="0"/>
                <a:ea typeface="微软雅黑" pitchFamily="34" charset="-122"/>
                <a:cs typeface="微软雅黑" pitchFamily="34" charset="-120"/>
              </a:rPr>
              <a:t>“城市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大脑</a:t>
            </a:r>
            <a:r>
              <a:rPr lang="en-US" altLang="zh-CN" sz="2000" b="0" i="0" dirty="0">
                <a:solidFill>
                  <a:srgbClr val="000000"/>
                </a:solidFill>
                <a:latin typeface="微软雅黑" pitchFamily="34" charset="0"/>
                <a:ea typeface="微软雅黑" pitchFamily="34" charset="-122"/>
                <a:cs typeface="微软雅黑" pitchFamily="34" charset="-120"/>
              </a:rPr>
              <a:t>”旨在建设人民满意的政府，④正确。</a:t>
            </a:r>
            <a:r>
              <a:rPr lang="en-US" altLang="zh-CN" sz="2000" b="0" i="0">
                <a:solidFill>
                  <a:srgbClr val="000000"/>
                </a:solidFill>
                <a:latin typeface="微软雅黑" pitchFamily="34" charset="0"/>
                <a:ea typeface="微软雅黑" pitchFamily="34" charset="-122"/>
                <a:cs typeface="微软雅黑" pitchFamily="34" charset="-120"/>
              </a:rPr>
              <a:t>权责法定强调的是政府的权力和责任由法律明确规定，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材料中主要阐述的是政府利用技术实现智能化管理以及提供便民服务，并没有涉及政府权力和责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任在法律层面界定的相关内容</a:t>
            </a:r>
            <a:r>
              <a:rPr lang="en-US" altLang="zh-CN" sz="2000" b="0" i="0" dirty="0">
                <a:solidFill>
                  <a:srgbClr val="000000"/>
                </a:solidFill>
                <a:latin typeface="微软雅黑" pitchFamily="34" charset="0"/>
                <a:ea typeface="微软雅黑" pitchFamily="34" charset="-122"/>
                <a:cs typeface="微软雅黑" pitchFamily="34" charset="-120"/>
              </a:rPr>
              <a:t>，②排除。公开公正侧重于政府信息公开以及办事公正等方面</a:t>
            </a:r>
            <a:r>
              <a:rPr lang="en-US" altLang="zh-CN" sz="2000" b="0" i="0">
                <a:solidFill>
                  <a:srgbClr val="000000"/>
                </a:solidFill>
                <a:latin typeface="微软雅黑" pitchFamily="34" charset="0"/>
                <a:ea typeface="微软雅黑" pitchFamily="34" charset="-122"/>
                <a:cs typeface="微软雅黑" pitchFamily="34" charset="-120"/>
              </a:rPr>
              <a:t>，材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料重点在于</a:t>
            </a:r>
            <a:r>
              <a:rPr lang="en-US" altLang="zh-CN" sz="2000" b="0" i="0" dirty="0">
                <a:solidFill>
                  <a:srgbClr val="000000"/>
                </a:solidFill>
                <a:latin typeface="微软雅黑" pitchFamily="34" charset="0"/>
                <a:ea typeface="微软雅黑" pitchFamily="34" charset="-122"/>
                <a:cs typeface="微软雅黑" pitchFamily="34" charset="-120"/>
              </a:rPr>
              <a:t>“城市大脑”实现智能化管理和提供便民服务</a:t>
            </a:r>
            <a:r>
              <a:rPr lang="en-US" altLang="zh-CN" sz="2000" b="0" i="0">
                <a:solidFill>
                  <a:srgbClr val="000000"/>
                </a:solidFill>
                <a:latin typeface="微软雅黑" pitchFamily="34" charset="0"/>
                <a:ea typeface="微软雅黑" pitchFamily="34" charset="-122"/>
                <a:cs typeface="微软雅黑" pitchFamily="34" charset="-120"/>
              </a:rPr>
              <a:t>，没有突出政府在信息公开和办事公正</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方面的内容</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6_BD.49_1#f1e723fb3?pid=e464728a5&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[北京海淀区2025高一期末]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各部门到重点企业考察前，要先打报告，得到批准才能去</a:t>
            </a:r>
            <a:r>
              <a:rPr lang="en-US" altLang="zh-CN" sz="2000" b="0" i="0">
                <a:solidFill>
                  <a:srgbClr val="000000"/>
                </a:solidFill>
                <a:latin typeface="微软雅黑" pitchFamily="34" charset="0"/>
                <a:ea typeface="微软雅黑" pitchFamily="34" charset="-122"/>
                <a:cs typeface="微软雅黑" pitchFamily="34" charset="-120"/>
              </a:rPr>
              <a:t>，原则上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不得要求企业负责人陪同</a:t>
            </a:r>
            <a:r>
              <a:rPr lang="en-US" altLang="zh-CN" sz="2000" b="0" i="0" dirty="0">
                <a:solidFill>
                  <a:srgbClr val="000000"/>
                </a:solidFill>
                <a:latin typeface="微软雅黑" pitchFamily="34" charset="0"/>
                <a:ea typeface="微软雅黑" pitchFamily="34" charset="-122"/>
                <a:cs typeface="微软雅黑" pitchFamily="34" charset="-120"/>
              </a:rPr>
              <a:t>；对信用较好、风险较低的企业，降低抽查比例</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某县发布企业减负</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16</a:t>
            </a:r>
            <a:r>
              <a:rPr lang="en-US" altLang="zh-CN" sz="2000" b="0" i="0" dirty="0">
                <a:solidFill>
                  <a:srgbClr val="000000"/>
                </a:solidFill>
                <a:latin typeface="微软雅黑" pitchFamily="34" charset="0"/>
                <a:ea typeface="微软雅黑" pitchFamily="34" charset="-122"/>
                <a:cs typeface="微软雅黑" pitchFamily="34" charset="-120"/>
              </a:rPr>
              <a:t>条意见，多措并举减轻企业生产经营各项负担。这些改革举措，</a:t>
            </a:r>
            <a:r>
              <a:rPr lang="en-US" altLang="zh-CN" sz="2000" b="0" i="0">
                <a:solidFill>
                  <a:srgbClr val="000000"/>
                </a:solidFill>
                <a:latin typeface="微软雅黑" pitchFamily="34" charset="0"/>
                <a:ea typeface="微软雅黑" pitchFamily="34" charset="-122"/>
                <a:cs typeface="微软雅黑" pitchFamily="34" charset="-120"/>
              </a:rPr>
              <a:t>体现出政府(</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0_1#f1e723fb3.bracket?pid=e464728a5&amp;color=0,0,0&amp;vpa=16&amp;vtp=1"/>
          <p:cNvSpPr/>
          <p:nvPr/>
        </p:nvSpPr>
        <p:spPr>
          <a:xfrm>
            <a:off x="960285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49_2#f1e723fb3?pid=e464728a5&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科学合理配置上下级政府之间的关系</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②依照法定的程序和方式从事执法活动</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防范出现权力行使的错位和越位现象</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④有效保障人民群众的参与权和表达权</a:t>
            </a:r>
            <a:endParaRPr lang="en-US" altLang="zh-CN" sz="2000" dirty="0"/>
          </a:p>
        </p:txBody>
      </p:sp>
      <p:sp>
        <p:nvSpPr>
          <p:cNvPr id="5" name="QC_6_BD.49_3#f1e723fb3.choices?pid=e464728a5&amp;color=0,0,0&amp;vtp=1&amp;bbb=1"/>
          <p:cNvSpPr/>
          <p:nvPr/>
        </p:nvSpPr>
        <p:spPr>
          <a:xfrm>
            <a:off x="719328" y="431985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BD.1_1#ca4fa61e4?pid=09d456bd5&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1.汉高祖刘邦攻入关中后，与灞上的名士和父老乡亲们“约法三章”。“父老苦秦苛法久矣</a:t>
            </a:r>
            <a:r>
              <a:rPr lang="en-US" altLang="zh-CN" sz="2000" b="0" i="0">
                <a:solidFill>
                  <a:srgbClr val="000000"/>
                </a:solidFill>
                <a:latin typeface="微软雅黑" pitchFamily="34" charset="0"/>
                <a:ea typeface="微软雅黑" pitchFamily="34" charset="-122"/>
                <a:cs typeface="微软雅黑" pitchFamily="34" charset="-120"/>
              </a:rPr>
              <a:t>，诽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谤者族</a:t>
            </a:r>
            <a:r>
              <a:rPr lang="en-US" altLang="zh-CN" sz="2000" b="0" i="0" dirty="0">
                <a:solidFill>
                  <a:srgbClr val="000000"/>
                </a:solidFill>
                <a:latin typeface="微软雅黑" pitchFamily="34" charset="0"/>
                <a:ea typeface="微软雅黑" pitchFamily="34" charset="-122"/>
                <a:cs typeface="微软雅黑" pitchFamily="34" charset="-120"/>
              </a:rPr>
              <a:t>，偶语者弃市。吾与诸侯约，先入关者王之，吾当王关中。与父老约法三章耳：</a:t>
            </a:r>
            <a:r>
              <a:rPr lang="en-US" altLang="zh-CN" sz="2000" b="0" i="0">
                <a:solidFill>
                  <a:srgbClr val="000000"/>
                </a:solidFill>
                <a:latin typeface="微软雅黑" pitchFamily="34" charset="0"/>
                <a:ea typeface="微软雅黑" pitchFamily="34" charset="-122"/>
                <a:cs typeface="微软雅黑" pitchFamily="34" charset="-120"/>
              </a:rPr>
              <a:t>杀人者死，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伤人及盗抵罪</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”刘邦因此得到百姓的信任、拥护和支持，最后取得天下。“约法三章</a:t>
            </a:r>
            <a:r>
              <a:rPr lang="en-US" altLang="zh-CN" sz="2000" b="0" i="0">
                <a:solidFill>
                  <a:srgbClr val="000000"/>
                </a:solidFill>
                <a:latin typeface="微软雅黑" pitchFamily="34" charset="0"/>
                <a:ea typeface="微软雅黑" pitchFamily="34" charset="-122"/>
                <a:cs typeface="微软雅黑" pitchFamily="34" charset="-120"/>
              </a:rPr>
              <a:t>”给我</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们的启示是(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_1#ca4fa61e4.bracket?pid=09d456bd5&amp;color=0,0,0&amp;vpa=1&amp;vtp=1"/>
          <p:cNvSpPr/>
          <p:nvPr/>
        </p:nvSpPr>
        <p:spPr>
          <a:xfrm>
            <a:off x="2179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_2#ca4fa61e4?pid=09d456bd5&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法要通过民主程序制定</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②公民的权利与义务需要对等</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尊重和保障公民权利</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④坚持良法之治</a:t>
            </a:r>
            <a:endParaRPr lang="en-US" altLang="zh-CN" sz="2000" dirty="0"/>
          </a:p>
        </p:txBody>
      </p:sp>
      <p:sp>
        <p:nvSpPr>
          <p:cNvPr id="5" name="QC_6_BD.1_3#ca4fa61e4.choices?pid=09d456bd5&amp;color=0,0,0&amp;vtp=1&amp;bbb=1"/>
          <p:cNvSpPr/>
          <p:nvPr/>
        </p:nvSpPr>
        <p:spPr>
          <a:xfrm>
            <a:off x="719328" y="450021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6_AS.51_1#f1e723fb3?vop=1&amp;pid=e464728a5&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本题考查法治政府的内涵。“各部门到重点企业考察前，要先打报告，</a:t>
            </a:r>
            <a:r>
              <a:rPr lang="en-US" altLang="zh-CN" sz="2000" b="0" i="0">
                <a:solidFill>
                  <a:srgbClr val="000000"/>
                </a:solidFill>
                <a:latin typeface="微软雅黑" pitchFamily="34" charset="0"/>
                <a:ea typeface="微软雅黑" pitchFamily="34" charset="-122"/>
                <a:cs typeface="微软雅黑" pitchFamily="34" charset="-120"/>
              </a:rPr>
              <a:t>得到批准才能去”,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体现了政府依照法定的程序和方式从事执法活动</a:t>
            </a:r>
            <a:r>
              <a:rPr lang="en-US" altLang="zh-CN" sz="2000" b="0" i="0" dirty="0">
                <a:solidFill>
                  <a:srgbClr val="000000"/>
                </a:solidFill>
                <a:latin typeface="微软雅黑" pitchFamily="34" charset="0"/>
                <a:ea typeface="微软雅黑" pitchFamily="34" charset="-122"/>
                <a:cs typeface="微软雅黑" pitchFamily="34" charset="-120"/>
              </a:rPr>
              <a:t>，规范自身行为，</a:t>
            </a:r>
            <a:r>
              <a:rPr lang="en-US" altLang="zh-CN" sz="2000" b="0" i="0">
                <a:solidFill>
                  <a:srgbClr val="000000"/>
                </a:solidFill>
                <a:latin typeface="微软雅黑" pitchFamily="34" charset="0"/>
                <a:ea typeface="微软雅黑" pitchFamily="34" charset="-122"/>
                <a:cs typeface="微软雅黑" pitchFamily="34" charset="-120"/>
              </a:rPr>
              <a:t>避免随意干扰企业生产经营，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正确；通过规定考察审批程序、对信用好的企业降低抽查比例等举措</a:t>
            </a:r>
            <a:r>
              <a:rPr lang="en-US" altLang="zh-CN" sz="2000" b="0" i="0">
                <a:solidFill>
                  <a:srgbClr val="000000"/>
                </a:solidFill>
                <a:latin typeface="微软雅黑" pitchFamily="34" charset="0"/>
                <a:ea typeface="微软雅黑" pitchFamily="34" charset="-122"/>
                <a:cs typeface="微软雅黑" pitchFamily="34" charset="-120"/>
              </a:rPr>
              <a:t>，能够规范政府部门的权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力行使</a:t>
            </a:r>
            <a:r>
              <a:rPr lang="en-US" altLang="zh-CN" sz="2000" b="0" i="0" dirty="0">
                <a:solidFill>
                  <a:srgbClr val="000000"/>
                </a:solidFill>
                <a:latin typeface="微软雅黑" pitchFamily="34" charset="0"/>
                <a:ea typeface="微软雅黑" pitchFamily="34" charset="-122"/>
                <a:cs typeface="微软雅黑" pitchFamily="34" charset="-120"/>
              </a:rPr>
              <a:t>，防范权力行使出现错位和越位，防止政府过度干预企业，</a:t>
            </a:r>
            <a:r>
              <a:rPr lang="en-US" altLang="zh-CN" sz="2000" b="0" i="0">
                <a:solidFill>
                  <a:srgbClr val="000000"/>
                </a:solidFill>
                <a:latin typeface="微软雅黑" pitchFamily="34" charset="0"/>
                <a:ea typeface="微软雅黑" pitchFamily="34" charset="-122"/>
                <a:cs typeface="微软雅黑" pitchFamily="34" charset="-120"/>
              </a:rPr>
              <a:t>保障企业正常的生产经营秩序，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正确；材料中未涉及上下级政府之间关系的配置问题，</a:t>
            </a:r>
            <a:r>
              <a:rPr lang="en-US" altLang="zh-CN" sz="2000" b="0" i="0">
                <a:solidFill>
                  <a:srgbClr val="000000"/>
                </a:solidFill>
                <a:latin typeface="微软雅黑" pitchFamily="34" charset="0"/>
                <a:ea typeface="微软雅黑" pitchFamily="34" charset="-122"/>
                <a:cs typeface="微软雅黑" pitchFamily="34" charset="-120"/>
              </a:rPr>
              <a:t>主要强调的是政府如何减轻企业负担，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规范对企业的考察等行为</a:t>
            </a:r>
            <a:r>
              <a:rPr lang="en-US" altLang="zh-CN" sz="2000" b="0" i="0" dirty="0">
                <a:solidFill>
                  <a:srgbClr val="000000"/>
                </a:solidFill>
                <a:latin typeface="微软雅黑" pitchFamily="34" charset="0"/>
                <a:ea typeface="微软雅黑" pitchFamily="34" charset="-122"/>
                <a:cs typeface="微软雅黑" pitchFamily="34" charset="-120"/>
              </a:rPr>
              <a:t>，①排除；材料主要围绕政府减轻企业负担、规范执法行为展开</a:t>
            </a:r>
            <a:r>
              <a:rPr lang="en-US" altLang="zh-CN" sz="2000" b="0" i="0">
                <a:solidFill>
                  <a:srgbClr val="000000"/>
                </a:solidFill>
                <a:latin typeface="微软雅黑" pitchFamily="34" charset="0"/>
                <a:ea typeface="微软雅黑" pitchFamily="34" charset="-122"/>
                <a:cs typeface="微软雅黑" pitchFamily="34" charset="-120"/>
              </a:rPr>
              <a:t>，没有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涉及保障人民群众的参与权和表达权</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6_BD.52_1#92ea7a174?pid=50eb49f08&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[河南省实验中学2025高一期中]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漫画《推诿》（作者：朱慧卿</a:t>
            </a:r>
            <a:r>
              <a:rPr lang="en-US" altLang="zh-CN" sz="2000" b="0" i="0">
                <a:solidFill>
                  <a:srgbClr val="000000"/>
                </a:solidFill>
                <a:latin typeface="微软雅黑" pitchFamily="34" charset="0"/>
                <a:ea typeface="微软雅黑" pitchFamily="34" charset="-122"/>
                <a:cs typeface="微软雅黑" pitchFamily="34" charset="-120"/>
              </a:rPr>
              <a:t>）描绘了某政务大厅内群众办理</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业务时</a:t>
            </a:r>
            <a:r>
              <a:rPr lang="en-US" altLang="zh-CN" sz="2000" b="0" i="0" dirty="0">
                <a:solidFill>
                  <a:srgbClr val="000000"/>
                </a:solidFill>
                <a:latin typeface="微软雅黑" pitchFamily="34" charset="0"/>
                <a:ea typeface="微软雅黑" pitchFamily="34" charset="-122"/>
                <a:cs typeface="微软雅黑" pitchFamily="34" charset="-120"/>
              </a:rPr>
              <a:t>，多个部门相互推诿的荒诞场景。破解此类行政顽疾，</a:t>
            </a:r>
            <a:r>
              <a:rPr lang="en-US" altLang="zh-CN" sz="2000" b="0" i="0">
                <a:solidFill>
                  <a:srgbClr val="000000"/>
                </a:solidFill>
                <a:latin typeface="微软雅黑" pitchFamily="34" charset="0"/>
                <a:ea typeface="微软雅黑" pitchFamily="34" charset="-122"/>
                <a:cs typeface="微软雅黑" pitchFamily="34" charset="-120"/>
              </a:rPr>
              <a:t>关键在于(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3_1#92ea7a174.bracket?pid=50eb49f08&amp;color=0,0,0&amp;vpa=17&amp;vtp=1"/>
          <p:cNvSpPr/>
          <p:nvPr/>
        </p:nvSpPr>
        <p:spPr>
          <a:xfrm>
            <a:off x="8796401" y="14101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pic>
        <p:nvPicPr>
          <p:cNvPr id="4" name="QC_6_BD.52_2#92ea7a174?htil=2&amp;pid=50eb49f08&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41054" y="1951677"/>
            <a:ext cx="2249424"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52_3#92ea7a174?htil=2&amp;pid=50eb49f08&amp;color=0,0,0&amp;vtp=1&amp;bbb=1&amp;hs=1"/>
          <p:cNvSpPr/>
          <p:nvPr/>
        </p:nvSpPr>
        <p:spPr>
          <a:xfrm>
            <a:off x="722376" y="1876874"/>
            <a:ext cx="8366760"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①明确行政机关权责清单，落实岗位问责机制</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畅通群众监督渠道，促使部门主动履职尽责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适当削减行政审批事项，简化公共服务流程</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建立跨部门数据共享平台，推行一站式服务</a:t>
            </a:r>
            <a:endParaRPr lang="en-US" altLang="zh-CN" sz="2000" dirty="0"/>
          </a:p>
        </p:txBody>
      </p:sp>
      <p:sp>
        <p:nvSpPr>
          <p:cNvPr id="6" name="QC_6_BD.52_4#92ea7a174.choices?pid=50eb49f08&amp;color=0,0,0&amp;vtp=1&amp;bbb=1&amp;hs=1"/>
          <p:cNvSpPr/>
          <p:nvPr/>
        </p:nvSpPr>
        <p:spPr>
          <a:xfrm>
            <a:off x="722376" y="383127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6_AS.54_1#92ea7a174?vop=1&amp;pid=50eb49f08&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本题考查建设法治政府。破解漫画中多个部门相互推诿的行政顽疾</a:t>
            </a:r>
            <a:r>
              <a:rPr lang="en-US" altLang="zh-CN" sz="2000" b="0" i="0">
                <a:solidFill>
                  <a:srgbClr val="000000"/>
                </a:solidFill>
                <a:latin typeface="微软雅黑" pitchFamily="34" charset="0"/>
                <a:ea typeface="微软雅黑" pitchFamily="34" charset="-122"/>
                <a:cs typeface="微软雅黑" pitchFamily="34" charset="-120"/>
              </a:rPr>
              <a:t>，就需要明确行政机关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的权责清单</a:t>
            </a:r>
            <a:r>
              <a:rPr lang="en-US" altLang="zh-CN" sz="2000" b="0" i="0" dirty="0">
                <a:solidFill>
                  <a:srgbClr val="000000"/>
                </a:solidFill>
                <a:latin typeface="微软雅黑" pitchFamily="34" charset="0"/>
                <a:ea typeface="微软雅黑" pitchFamily="34" charset="-122"/>
                <a:cs typeface="微软雅黑" pitchFamily="34" charset="-120"/>
              </a:rPr>
              <a:t>，让各部门清楚自身职责所在，同时落实岗位问责机制，对推诿等情况进行问责</a:t>
            </a:r>
            <a:r>
              <a:rPr lang="en-US" altLang="zh-CN" sz="2000" b="0" i="0">
                <a:solidFill>
                  <a:srgbClr val="000000"/>
                </a:solidFill>
                <a:latin typeface="微软雅黑" pitchFamily="34" charset="0"/>
                <a:ea typeface="微软雅黑" pitchFamily="34" charset="-122"/>
                <a:cs typeface="微软雅黑" pitchFamily="34" charset="-120"/>
              </a:rPr>
              <a:t>，才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能有效解决该问题</a:t>
            </a:r>
            <a:r>
              <a:rPr lang="en-US" altLang="zh-CN" sz="2000" b="0" i="0" dirty="0">
                <a:solidFill>
                  <a:srgbClr val="000000"/>
                </a:solidFill>
                <a:latin typeface="微软雅黑" pitchFamily="34" charset="0"/>
                <a:ea typeface="微软雅黑" pitchFamily="34" charset="-122"/>
                <a:cs typeface="微软雅黑" pitchFamily="34" charset="-120"/>
              </a:rPr>
              <a:t>，①正确；畅通群众监督渠道，让群众对部门履职情况进行监督</a:t>
            </a:r>
            <a:r>
              <a:rPr lang="en-US" altLang="zh-CN" sz="2000" b="0" i="0">
                <a:solidFill>
                  <a:srgbClr val="000000"/>
                </a:solidFill>
                <a:latin typeface="微软雅黑" pitchFamily="34" charset="0"/>
                <a:ea typeface="微软雅黑" pitchFamily="34" charset="-122"/>
                <a:cs typeface="微软雅黑" pitchFamily="34" charset="-120"/>
              </a:rPr>
              <a:t>，利用外部监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督推动部门主动履行职责</a:t>
            </a:r>
            <a:r>
              <a:rPr lang="en-US" altLang="zh-CN" sz="2000" b="0" i="0" dirty="0">
                <a:solidFill>
                  <a:srgbClr val="000000"/>
                </a:solidFill>
                <a:latin typeface="微软雅黑" pitchFamily="34" charset="0"/>
                <a:ea typeface="微软雅黑" pitchFamily="34" charset="-122"/>
                <a:cs typeface="微软雅黑" pitchFamily="34" charset="-120"/>
              </a:rPr>
              <a:t>，避免相互推诿，②正确；削减行政审批事项</a:t>
            </a:r>
            <a:r>
              <a:rPr lang="en-US" altLang="zh-CN" sz="2000" b="0" i="0">
                <a:solidFill>
                  <a:srgbClr val="000000"/>
                </a:solidFill>
                <a:latin typeface="微软雅黑" pitchFamily="34" charset="0"/>
                <a:ea typeface="微软雅黑" pitchFamily="34" charset="-122"/>
                <a:cs typeface="微软雅黑" pitchFamily="34" charset="-120"/>
              </a:rPr>
              <a:t>、简化公共服务流程主要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解决的是办事效率等方面问题</a:t>
            </a:r>
            <a:r>
              <a:rPr lang="en-US" altLang="zh-CN" sz="2000" b="0" i="0" dirty="0">
                <a:solidFill>
                  <a:srgbClr val="000000"/>
                </a:solidFill>
                <a:latin typeface="微软雅黑" pitchFamily="34" charset="0"/>
                <a:ea typeface="微软雅黑" pitchFamily="34" charset="-122"/>
                <a:cs typeface="微软雅黑" pitchFamily="34" charset="-120"/>
              </a:rPr>
              <a:t>，无法从根本上解决部门之间相互推诿这一职责不清</a:t>
            </a:r>
            <a:r>
              <a:rPr lang="en-US" altLang="zh-CN" sz="2000" b="0" i="0">
                <a:solidFill>
                  <a:srgbClr val="000000"/>
                </a:solidFill>
                <a:latin typeface="微软雅黑" pitchFamily="34" charset="0"/>
                <a:ea typeface="微软雅黑" pitchFamily="34" charset="-122"/>
                <a:cs typeface="微软雅黑" pitchFamily="34" charset="-120"/>
              </a:rPr>
              <a:t>、主动作为不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足的问题</a:t>
            </a:r>
            <a:r>
              <a:rPr lang="en-US" altLang="zh-CN" sz="2000" b="0" i="0" dirty="0">
                <a:solidFill>
                  <a:srgbClr val="000000"/>
                </a:solidFill>
                <a:latin typeface="微软雅黑" pitchFamily="34" charset="0"/>
                <a:ea typeface="微软雅黑" pitchFamily="34" charset="-122"/>
                <a:cs typeface="微软雅黑" pitchFamily="34" charset="-120"/>
              </a:rPr>
              <a:t>，③排除；建立跨部门数据共享平台、推行一站式服务重点在于提升办事的便利性</a:t>
            </a:r>
            <a:r>
              <a:rPr lang="en-US" altLang="zh-CN" sz="2000" b="0" i="0">
                <a:solidFill>
                  <a:srgbClr val="000000"/>
                </a:solidFill>
                <a:latin typeface="微软雅黑" pitchFamily="34" charset="0"/>
                <a:ea typeface="微软雅黑" pitchFamily="34" charset="-122"/>
                <a:cs typeface="微软雅黑" pitchFamily="34" charset="-120"/>
              </a:rPr>
              <a:t>、整</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合资源等</a:t>
            </a:r>
            <a:r>
              <a:rPr lang="en-US" altLang="zh-CN" sz="2000" b="0" i="0" dirty="0">
                <a:solidFill>
                  <a:srgbClr val="000000"/>
                </a:solidFill>
                <a:latin typeface="微软雅黑" pitchFamily="34" charset="0"/>
                <a:ea typeface="微软雅黑" pitchFamily="34" charset="-122"/>
                <a:cs typeface="微软雅黑" pitchFamily="34" charset="-120"/>
              </a:rPr>
              <a:t>，不能针对性解决部门相互推诿的问题，④排除。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6_BD.55_1#ee7a18b6b?pid=50eb49f08&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[河北保定部分学校2025联考]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2025年1月，国务院办公厅印发</a:t>
            </a:r>
            <a:r>
              <a:rPr lang="en-US" altLang="zh-CN" sz="2000" b="0" i="0">
                <a:solidFill>
                  <a:srgbClr val="000000"/>
                </a:solidFill>
                <a:latin typeface="微软雅黑" pitchFamily="34" charset="0"/>
                <a:ea typeface="微软雅黑" pitchFamily="34" charset="-122"/>
                <a:cs typeface="微软雅黑" pitchFamily="34" charset="-120"/>
              </a:rPr>
              <a:t>《关于严格规范涉企行政检查的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意见</a:t>
            </a:r>
            <a:r>
              <a:rPr lang="en-US" altLang="zh-CN" sz="2000" b="0" i="0" dirty="0">
                <a:solidFill>
                  <a:srgbClr val="000000"/>
                </a:solidFill>
                <a:latin typeface="微软雅黑" pitchFamily="34" charset="0"/>
                <a:ea typeface="微软雅黑" pitchFamily="34" charset="-122"/>
                <a:cs typeface="微软雅黑" pitchFamily="34" charset="-120"/>
              </a:rPr>
              <a:t>》。该意见明确要求具有行政执法权的行政机关必须在法定职责范围内实施行政检查；</a:t>
            </a:r>
            <a:r>
              <a:rPr lang="en-US" altLang="zh-CN" sz="2000" b="0" i="0">
                <a:solidFill>
                  <a:srgbClr val="000000"/>
                </a:solidFill>
                <a:latin typeface="微软雅黑" pitchFamily="34" charset="0"/>
                <a:ea typeface="微软雅黑" pitchFamily="34" charset="-122"/>
                <a:cs typeface="微软雅黑" pitchFamily="34" charset="-120"/>
              </a:rPr>
              <a:t>法律、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法规授权的具有管理公共事务职能的组织必须在法定授权范围内实施行政检查；受委托组织必须</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在委托范围内实施行政检查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上述要求(</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6_1#ee7a18b6b.bracket?pid=50eb49f08&amp;color=0,0,0&amp;vpa=18&amp;vtp=1"/>
          <p:cNvSpPr/>
          <p:nvPr/>
        </p:nvSpPr>
        <p:spPr>
          <a:xfrm>
            <a:off x="5240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55_2#ee7a18b6b?pid=50eb49f08&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有利于推动政府执法严明，建设法治政府</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②意在提高政务服务效能，彰显法治力量</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旨在规范行政权力运行，防止权力滥用</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④有利于明确法律界定，打造廉洁诚信政府</a:t>
            </a:r>
            <a:endParaRPr lang="en-US" altLang="zh-CN" sz="2000" dirty="0"/>
          </a:p>
        </p:txBody>
      </p:sp>
      <p:sp>
        <p:nvSpPr>
          <p:cNvPr id="5" name="QC_6_BD.55_3#ee7a18b6b.choices?pid=50eb49f08&amp;color=0,0,0&amp;vtp=1&amp;bbb=1"/>
          <p:cNvSpPr/>
          <p:nvPr/>
        </p:nvSpPr>
        <p:spPr>
          <a:xfrm>
            <a:off x="722376" y="453377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6_AS.57_1#ee7a18b6b?vop=1&amp;pid=50eb49f08&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本题考查建设法治政府。意见明确要求行政机关</a:t>
            </a:r>
            <a:r>
              <a:rPr lang="en-US" altLang="zh-CN" sz="2000" b="0" i="0">
                <a:solidFill>
                  <a:srgbClr val="000000"/>
                </a:solidFill>
                <a:latin typeface="微软雅黑" pitchFamily="34" charset="0"/>
                <a:ea typeface="微软雅黑" pitchFamily="34" charset="-122"/>
                <a:cs typeface="微软雅黑" pitchFamily="34" charset="-120"/>
              </a:rPr>
              <a:t>、授权组织和受委托组织必须在法定范围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内实施行政检查</a:t>
            </a:r>
            <a:r>
              <a:rPr lang="en-US" altLang="zh-CN" sz="2000" b="0" i="0" dirty="0">
                <a:solidFill>
                  <a:srgbClr val="000000"/>
                </a:solidFill>
                <a:latin typeface="微软雅黑" pitchFamily="34" charset="0"/>
                <a:ea typeface="微软雅黑" pitchFamily="34" charset="-122"/>
                <a:cs typeface="微软雅黑" pitchFamily="34" charset="-120"/>
              </a:rPr>
              <a:t>，这有利于推动政府执法严明，建设法治政府，①正确</a:t>
            </a:r>
            <a:r>
              <a:rPr lang="en-US" altLang="zh-CN" sz="2000" b="0" i="0">
                <a:solidFill>
                  <a:srgbClr val="000000"/>
                </a:solidFill>
                <a:latin typeface="微软雅黑" pitchFamily="34" charset="0"/>
                <a:ea typeface="微软雅黑" pitchFamily="34" charset="-122"/>
                <a:cs typeface="微软雅黑" pitchFamily="34" charset="-120"/>
              </a:rPr>
              <a:t>；意见明确要求各类组织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必须在法定范围内实施行政检查</a:t>
            </a:r>
            <a:r>
              <a:rPr lang="en-US" altLang="zh-CN" sz="2000" b="0" i="0" dirty="0">
                <a:solidFill>
                  <a:srgbClr val="000000"/>
                </a:solidFill>
                <a:latin typeface="微软雅黑" pitchFamily="34" charset="0"/>
                <a:ea typeface="微软雅黑" pitchFamily="34" charset="-122"/>
                <a:cs typeface="微软雅黑" pitchFamily="34" charset="-120"/>
              </a:rPr>
              <a:t>，这旨在规范行政权力运行，防止权力滥用，③正确</a:t>
            </a:r>
            <a:r>
              <a:rPr lang="en-US" altLang="zh-CN" sz="2000" b="0" i="0">
                <a:solidFill>
                  <a:srgbClr val="000000"/>
                </a:solidFill>
                <a:latin typeface="微软雅黑" pitchFamily="34" charset="0"/>
                <a:ea typeface="微软雅黑" pitchFamily="34" charset="-122"/>
                <a:cs typeface="微软雅黑" pitchFamily="34" charset="-120"/>
              </a:rPr>
              <a:t>；意见的主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要目的是规范行政检查</a:t>
            </a:r>
            <a:r>
              <a:rPr lang="en-US" altLang="zh-CN" sz="2000" b="0" i="0" dirty="0">
                <a:solidFill>
                  <a:srgbClr val="000000"/>
                </a:solidFill>
                <a:latin typeface="微软雅黑" pitchFamily="34" charset="0"/>
                <a:ea typeface="微软雅黑" pitchFamily="34" charset="-122"/>
                <a:cs typeface="微软雅黑" pitchFamily="34" charset="-120"/>
              </a:rPr>
              <a:t>，防止权力滥用，而不是提升政府政务服务效能，②排除</a:t>
            </a:r>
            <a:r>
              <a:rPr lang="en-US" altLang="zh-CN" sz="2000" b="0" i="0">
                <a:solidFill>
                  <a:srgbClr val="000000"/>
                </a:solidFill>
                <a:latin typeface="微软雅黑" pitchFamily="34" charset="0"/>
                <a:ea typeface="微软雅黑" pitchFamily="34" charset="-122"/>
                <a:cs typeface="微软雅黑" pitchFamily="34" charset="-120"/>
              </a:rPr>
              <a:t>；意见的主要目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的是规范行政检查</a:t>
            </a:r>
            <a:r>
              <a:rPr lang="en-US" altLang="zh-CN" sz="2000" b="0" i="0" dirty="0">
                <a:solidFill>
                  <a:srgbClr val="000000"/>
                </a:solidFill>
                <a:latin typeface="微软雅黑" pitchFamily="34" charset="0"/>
                <a:ea typeface="微软雅黑" pitchFamily="34" charset="-122"/>
                <a:cs typeface="微软雅黑" pitchFamily="34" charset="-120"/>
              </a:rPr>
              <a:t>，防止权力滥用，而不是明确法律界定，打造廉洁诚信政府，④排除。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01165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7_BD.58_1#e2339a515?pid=f5e9c99b9&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5.2025年，榆林市深化“大厅之外无审批”，推动19个部门事项全部进驻政务大厅</a:t>
            </a:r>
            <a:r>
              <a:rPr lang="en-US" altLang="zh-CN" sz="2000" b="0" i="0">
                <a:solidFill>
                  <a:srgbClr val="000000"/>
                </a:solidFill>
                <a:latin typeface="微软雅黑" pitchFamily="34" charset="0"/>
                <a:ea typeface="微软雅黑" pitchFamily="34" charset="-122"/>
                <a:cs typeface="微软雅黑" pitchFamily="34" charset="-120"/>
              </a:rPr>
              <a:t>，公布负面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清单</a:t>
            </a:r>
            <a:r>
              <a:rPr lang="en-US" altLang="zh-CN" sz="2000" b="0" i="0" dirty="0">
                <a:solidFill>
                  <a:srgbClr val="000000"/>
                </a:solidFill>
                <a:latin typeface="微软雅黑" pitchFamily="34" charset="0"/>
                <a:ea typeface="微软雅黑" pitchFamily="34" charset="-122"/>
                <a:cs typeface="微软雅黑" pitchFamily="34" charset="-120"/>
              </a:rPr>
              <a:t>；创新推出“红蓝章”审批、信用修复告知制度；在国务院清单基础上拓展38项</a:t>
            </a:r>
            <a:r>
              <a:rPr lang="en-US" altLang="zh-CN" sz="2000" b="0" i="0">
                <a:solidFill>
                  <a:srgbClr val="000000"/>
                </a:solidFill>
                <a:latin typeface="微软雅黑" pitchFamily="34" charset="0"/>
                <a:ea typeface="微软雅黑" pitchFamily="34" charset="-122"/>
                <a:cs typeface="微软雅黑" pitchFamily="34" charset="-120"/>
              </a:rPr>
              <a:t>“高效办成</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一件事</a:t>
            </a:r>
            <a:r>
              <a:rPr lang="en-US" altLang="zh-CN" sz="2000" b="0" i="0" dirty="0">
                <a:solidFill>
                  <a:srgbClr val="000000"/>
                </a:solidFill>
                <a:latin typeface="微软雅黑" pitchFamily="34" charset="0"/>
                <a:ea typeface="微软雅黑" pitchFamily="34" charset="-122"/>
                <a:cs typeface="微软雅黑" pitchFamily="34" charset="-120"/>
              </a:rPr>
              <a:t>”服务，整合多部门协同推行“综合查一次”改革。</a:t>
            </a:r>
            <a:r>
              <a:rPr lang="en-US" altLang="zh-CN" sz="2000" b="0" i="0">
                <a:solidFill>
                  <a:srgbClr val="000000"/>
                </a:solidFill>
                <a:latin typeface="微软雅黑" pitchFamily="34" charset="0"/>
                <a:ea typeface="微软雅黑" pitchFamily="34" charset="-122"/>
                <a:cs typeface="微软雅黑" pitchFamily="34" charset="-120"/>
              </a:rPr>
              <a:t>这些举措的共同目标是(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59_1#e2339a515.bracket?pid=f5e9c99b9&amp;color=0,0,0&amp;vpa=19&amp;vtp=1"/>
          <p:cNvSpPr/>
          <p:nvPr/>
        </p:nvSpPr>
        <p:spPr>
          <a:xfrm>
            <a:off x="10066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58_2#e2339a515?pid=f5e9c99b9&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①政务服务创新，提升群众办事效率和满意度②明确负面清单，强化对市场主体的行政控制</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运用协同机制，降低企业的制度性交易成本④收缩政府职能，减少社会性公共服务的范围</a:t>
            </a:r>
            <a:endParaRPr lang="en-US" altLang="zh-CN" sz="2000" dirty="0"/>
          </a:p>
        </p:txBody>
      </p:sp>
      <p:sp>
        <p:nvSpPr>
          <p:cNvPr id="5" name="QC_7_BD.58_3#e2339a515.choices?pid=f5e9c99b9&amp;color=0,0,0&amp;vtp=1&amp;bbb=1"/>
          <p:cNvSpPr/>
          <p:nvPr/>
        </p:nvSpPr>
        <p:spPr>
          <a:xfrm>
            <a:off x="722376" y="3246061"/>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7_AS.60_1#e2339a515?vop=1&amp;pid=f5e9c99b9&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本题考查法治政府。题干措施如“大厅之外无审批”“高效办成一件事”等</a:t>
            </a:r>
            <a:r>
              <a:rPr lang="en-US" altLang="zh-CN" sz="2000" b="0" i="0">
                <a:solidFill>
                  <a:srgbClr val="000000"/>
                </a:solidFill>
                <a:latin typeface="微软雅黑" pitchFamily="34" charset="0"/>
                <a:ea typeface="微软雅黑" pitchFamily="34" charset="-122"/>
                <a:cs typeface="微软雅黑" pitchFamily="34" charset="-120"/>
              </a:rPr>
              <a:t>，通过集中审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批</a:t>
            </a:r>
            <a:r>
              <a:rPr lang="en-US" altLang="zh-CN" sz="2000" b="0" i="0" dirty="0">
                <a:solidFill>
                  <a:srgbClr val="000000"/>
                </a:solidFill>
                <a:latin typeface="微软雅黑" pitchFamily="34" charset="0"/>
                <a:ea typeface="微软雅黑" pitchFamily="34" charset="-122"/>
                <a:cs typeface="微软雅黑" pitchFamily="34" charset="-120"/>
              </a:rPr>
              <a:t>、简化流程，实现“一站式”服务，减少了群众跑腿次数，提升了群众办事效率和满意度</a:t>
            </a:r>
            <a:r>
              <a:rPr lang="en-US" altLang="zh-CN" sz="2000" b="0" i="0">
                <a:solidFill>
                  <a:srgbClr val="000000"/>
                </a:solidFill>
                <a:latin typeface="微软雅黑" pitchFamily="34" charset="0"/>
                <a:ea typeface="微软雅黑" pitchFamily="34" charset="-122"/>
                <a:cs typeface="微软雅黑" pitchFamily="34" charset="-120"/>
              </a:rPr>
              <a:t>，①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；多部门协同的“综合查一次”改革，减少企业多头检查等负担</a:t>
            </a:r>
            <a:r>
              <a:rPr lang="en-US" altLang="zh-CN" sz="2000" b="0" i="0">
                <a:solidFill>
                  <a:srgbClr val="000000"/>
                </a:solidFill>
                <a:latin typeface="微软雅黑" pitchFamily="34" charset="0"/>
                <a:ea typeface="微软雅黑" pitchFamily="34" charset="-122"/>
                <a:cs typeface="微软雅黑" pitchFamily="34" charset="-120"/>
              </a:rPr>
              <a:t>，降低企业的制度性交易成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本</a:t>
            </a:r>
            <a:r>
              <a:rPr lang="en-US" altLang="zh-CN" sz="2000" b="0" i="0" dirty="0">
                <a:solidFill>
                  <a:srgbClr val="000000"/>
                </a:solidFill>
                <a:latin typeface="微软雅黑" pitchFamily="34" charset="0"/>
                <a:ea typeface="微软雅黑" pitchFamily="34" charset="-122"/>
                <a:cs typeface="微软雅黑" pitchFamily="34" charset="-120"/>
              </a:rPr>
              <a:t>，③正确；公布负面清单是为了明确禁止或限制领域，目的是减少政府干预、</a:t>
            </a:r>
            <a:r>
              <a:rPr lang="en-US" altLang="zh-CN" sz="2000" b="0" i="0">
                <a:solidFill>
                  <a:srgbClr val="000000"/>
                </a:solidFill>
                <a:latin typeface="微软雅黑" pitchFamily="34" charset="0"/>
                <a:ea typeface="微软雅黑" pitchFamily="34" charset="-122"/>
                <a:cs typeface="微软雅黑" pitchFamily="34" charset="-120"/>
              </a:rPr>
              <a:t>激发市场活力，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而非强化行政控制</a:t>
            </a:r>
            <a:r>
              <a:rPr lang="en-US" altLang="zh-CN" sz="2000" b="0" i="0" dirty="0">
                <a:solidFill>
                  <a:srgbClr val="000000"/>
                </a:solidFill>
                <a:latin typeface="微软雅黑" pitchFamily="34" charset="0"/>
                <a:ea typeface="微软雅黑" pitchFamily="34" charset="-122"/>
                <a:cs typeface="微软雅黑" pitchFamily="34" charset="-120"/>
              </a:rPr>
              <a:t>,②排除；我国政府的职能由宪法和法律规定，不能随意扩大或缩小</a:t>
            </a:r>
            <a:r>
              <a:rPr lang="en-US" altLang="zh-CN" sz="2000" b="0" i="0">
                <a:solidFill>
                  <a:srgbClr val="000000"/>
                </a:solidFill>
                <a:latin typeface="微软雅黑" pitchFamily="34" charset="0"/>
                <a:ea typeface="微软雅黑" pitchFamily="34" charset="-122"/>
                <a:cs typeface="微软雅黑" pitchFamily="34" charset="-120"/>
              </a:rPr>
              <a:t>，上述举措</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也没有减少社会性公共服务范围</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7_AS.60_2#e2339a515?vop=1&amp;pid=f5e9c99b9&amp;color=0,0,0&amp;mp=1&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本题易错选④，错选原因是误认为政府职能可以随意扩大或缩小。（1</a:t>
            </a:r>
            <a:r>
              <a:rPr lang="en-US" altLang="zh-CN" sz="2000" b="0" i="0">
                <a:solidFill>
                  <a:srgbClr val="000000"/>
                </a:solidFill>
                <a:latin typeface="微软雅黑" pitchFamily="34" charset="0"/>
                <a:ea typeface="微软雅黑" pitchFamily="34" charset="-122"/>
                <a:cs typeface="微软雅黑" pitchFamily="34" charset="-120"/>
              </a:rPr>
              <a:t>）依法行政要求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政府严格按照法律规定的权限和程序行使权力</a:t>
            </a:r>
            <a:r>
              <a:rPr lang="en-US" altLang="zh-CN" sz="2000" b="0" i="0" dirty="0">
                <a:solidFill>
                  <a:srgbClr val="000000"/>
                </a:solidFill>
                <a:latin typeface="微软雅黑" pitchFamily="34" charset="0"/>
                <a:ea typeface="微软雅黑" pitchFamily="34" charset="-122"/>
                <a:cs typeface="微软雅黑" pitchFamily="34" charset="-120"/>
              </a:rPr>
              <a:t>，并没有缩小政府的职能范围。（2</a:t>
            </a:r>
            <a:r>
              <a:rPr lang="en-US" altLang="zh-CN" sz="2000" b="0" i="0">
                <a:solidFill>
                  <a:srgbClr val="000000"/>
                </a:solidFill>
                <a:latin typeface="微软雅黑" pitchFamily="34" charset="0"/>
                <a:ea typeface="微软雅黑" pitchFamily="34" charset="-122"/>
                <a:cs typeface="微软雅黑" pitchFamily="34" charset="-120"/>
              </a:rPr>
              <a:t>）依法行政要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求政府认真履行职能</a:t>
            </a:r>
            <a:r>
              <a:rPr lang="en-US" altLang="zh-CN" sz="2000" b="0" i="0" dirty="0">
                <a:solidFill>
                  <a:srgbClr val="000000"/>
                </a:solidFill>
                <a:latin typeface="微软雅黑" pitchFamily="34" charset="0"/>
                <a:ea typeface="微软雅黑" pitchFamily="34" charset="-122"/>
                <a:cs typeface="微软雅黑" pitchFamily="34" charset="-120"/>
              </a:rPr>
              <a:t>，做到不缺位、不越位、不错位，把该管的事管好</a:t>
            </a:r>
            <a:r>
              <a:rPr lang="en-US" altLang="zh-CN" sz="2000" b="0" i="0">
                <a:solidFill>
                  <a:srgbClr val="000000"/>
                </a:solidFill>
                <a:latin typeface="微软雅黑" pitchFamily="34" charset="0"/>
                <a:ea typeface="微软雅黑" pitchFamily="34" charset="-122"/>
                <a:cs typeface="微软雅黑" pitchFamily="34" charset="-120"/>
              </a:rPr>
              <a:t>，并没有限制和弱化政府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的职能</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C_4#b87d14dbb.fixed?pid=75d0f277f&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b87d14dbb.fixed?pid=75d0f277f&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法治政府</a:t>
            </a:r>
            <a:endParaRPr lang="en-US" altLang="zh-CN" sz="4400" dirty="0"/>
          </a:p>
        </p:txBody>
      </p:sp>
      <p:pic>
        <p:nvPicPr>
          <p:cNvPr id="4" name="C_4#b87d14dbb.fixed?pid=75d0f277f&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b87d14dbb.fixed?pid=75d0f277f&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AS.3_1#ca4fa61e4?vop=1&amp;pid=09d456bd5&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本题考查坚持良法之治。约法三章内容包括：杀人的处死</a:t>
            </a:r>
            <a:r>
              <a:rPr lang="en-US" altLang="zh-CN" sz="2000" b="0" i="0">
                <a:solidFill>
                  <a:srgbClr val="000000"/>
                </a:solidFill>
                <a:latin typeface="微软雅黑" pitchFamily="34" charset="0"/>
                <a:ea typeface="微软雅黑" pitchFamily="34" charset="-122"/>
                <a:cs typeface="微软雅黑" pitchFamily="34" charset="-120"/>
              </a:rPr>
              <a:t>，伤人或者偷东西的要受到与其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罪行相应的处罚</a:t>
            </a:r>
            <a:r>
              <a:rPr lang="en-US" altLang="zh-CN" sz="2000" b="0" i="0" dirty="0">
                <a:solidFill>
                  <a:srgbClr val="000000"/>
                </a:solidFill>
                <a:latin typeface="微软雅黑" pitchFamily="34" charset="0"/>
                <a:ea typeface="微软雅黑" pitchFamily="34" charset="-122"/>
                <a:cs typeface="微软雅黑" pitchFamily="34" charset="-120"/>
              </a:rPr>
              <a:t>。这启示我们不能用严刑峻法进行残暴统治，要尊重和保障公民权利</a:t>
            </a:r>
            <a:r>
              <a:rPr lang="en-US" altLang="zh-CN" sz="2000" b="0" i="0">
                <a:solidFill>
                  <a:srgbClr val="000000"/>
                </a:solidFill>
                <a:latin typeface="微软雅黑" pitchFamily="34" charset="0"/>
                <a:ea typeface="微软雅黑" pitchFamily="34" charset="-122"/>
                <a:cs typeface="微软雅黑" pitchFamily="34" charset="-120"/>
              </a:rPr>
              <a:t>，坚持良法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之治</a:t>
            </a:r>
            <a:r>
              <a:rPr lang="en-US" altLang="zh-CN" sz="2000" b="0" i="0" dirty="0">
                <a:solidFill>
                  <a:srgbClr val="000000"/>
                </a:solidFill>
                <a:latin typeface="微软雅黑" pitchFamily="34" charset="0"/>
                <a:ea typeface="微软雅黑" pitchFamily="34" charset="-122"/>
                <a:cs typeface="微软雅黑" pitchFamily="34" charset="-120"/>
              </a:rPr>
              <a:t>，③④正确；材料强调尊重和保障公民权利，坚持良法之治，</a:t>
            </a:r>
            <a:r>
              <a:rPr lang="en-US" altLang="zh-CN" sz="2000" b="0" i="0">
                <a:solidFill>
                  <a:srgbClr val="000000"/>
                </a:solidFill>
                <a:latin typeface="微软雅黑" pitchFamily="34" charset="0"/>
                <a:ea typeface="微软雅黑" pitchFamily="34" charset="-122"/>
                <a:cs typeface="微软雅黑" pitchFamily="34" charset="-120"/>
              </a:rPr>
              <a:t>不涉及法律制定的民主程序，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排除；公民的权利与义务是统一的，而非对等，②错误。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5_BD.61_1#1ed2c9c3a?pid=b87d14dbb&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[天津南开中学2025高一期末]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2025年初，深圳福田70名“AI公务员”上岗。“AI公务员</a:t>
            </a:r>
            <a:r>
              <a:rPr lang="en-US" altLang="zh-CN" sz="2000" b="0" i="0">
                <a:solidFill>
                  <a:srgbClr val="000000"/>
                </a:solidFill>
                <a:latin typeface="微软雅黑" pitchFamily="34" charset="0"/>
                <a:ea typeface="微软雅黑" pitchFamily="34" charset="-122"/>
                <a:cs typeface="微软雅黑" pitchFamily="34" charset="-120"/>
              </a:rPr>
              <a:t>”依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托人工智能技术实现标准化</a:t>
            </a:r>
            <a:r>
              <a:rPr lang="en-US" altLang="zh-CN" sz="2000" b="0" i="0" dirty="0">
                <a:solidFill>
                  <a:srgbClr val="000000"/>
                </a:solidFill>
                <a:latin typeface="微软雅黑" pitchFamily="34" charset="0"/>
                <a:ea typeface="微软雅黑" pitchFamily="34" charset="-122"/>
                <a:cs typeface="微软雅黑" pitchFamily="34" charset="-120"/>
              </a:rPr>
              <a:t>、自动化处理流程性、重复性工作以提升工作效率</a:t>
            </a:r>
            <a:r>
              <a:rPr lang="en-US" altLang="zh-CN" sz="2000" b="0" i="0">
                <a:solidFill>
                  <a:srgbClr val="000000"/>
                </a:solidFill>
                <a:latin typeface="微软雅黑" pitchFamily="34" charset="0"/>
                <a:ea typeface="微软雅黑" pitchFamily="34" charset="-122"/>
                <a:cs typeface="微软雅黑" pitchFamily="34" charset="-120"/>
              </a:rPr>
              <a:t>；通过整合碎片化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经验构建跨领域知识库</a:t>
            </a:r>
            <a:r>
              <a:rPr lang="en-US" altLang="zh-CN" sz="2000" b="0" i="0" dirty="0">
                <a:solidFill>
                  <a:srgbClr val="000000"/>
                </a:solidFill>
                <a:latin typeface="微软雅黑" pitchFamily="34" charset="0"/>
                <a:ea typeface="微软雅黑" pitchFamily="34" charset="-122"/>
                <a:cs typeface="微软雅黑" pitchFamily="34" charset="-120"/>
              </a:rPr>
              <a:t>，将主观服务转化为标准化模式，从而提高服务质量</a:t>
            </a:r>
            <a:r>
              <a:rPr lang="en-US" altLang="zh-CN" sz="2000" b="0" i="0">
                <a:solidFill>
                  <a:srgbClr val="000000"/>
                </a:solidFill>
                <a:latin typeface="微软雅黑" pitchFamily="34" charset="0"/>
                <a:ea typeface="微软雅黑" pitchFamily="34" charset="-122"/>
                <a:cs typeface="微软雅黑" pitchFamily="34" charset="-120"/>
              </a:rPr>
              <a:t>；基于历史数据的智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能预判机制推动政务服务从</a:t>
            </a:r>
            <a:r>
              <a:rPr lang="en-US" altLang="zh-CN" sz="2000" b="0" i="0" dirty="0">
                <a:solidFill>
                  <a:srgbClr val="000000"/>
                </a:solidFill>
                <a:latin typeface="微软雅黑" pitchFamily="34" charset="0"/>
                <a:ea typeface="微软雅黑" pitchFamily="34" charset="-122"/>
                <a:cs typeface="微软雅黑" pitchFamily="34" charset="-120"/>
              </a:rPr>
              <a:t>“被动响应”转向“主动服务”，</a:t>
            </a:r>
            <a:r>
              <a:rPr lang="en-US" altLang="zh-CN" sz="2000" b="0" i="0">
                <a:solidFill>
                  <a:srgbClr val="000000"/>
                </a:solidFill>
                <a:latin typeface="微软雅黑" pitchFamily="34" charset="0"/>
                <a:ea typeface="微软雅黑" pitchFamily="34" charset="-122"/>
                <a:cs typeface="微软雅黑" pitchFamily="34" charset="-120"/>
              </a:rPr>
              <a:t>实现服务前瞻性和主动性的提升。</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材料表明</a:t>
            </a:r>
            <a:r>
              <a:rPr lang="en-US" altLang="zh-CN" sz="2000" b="0" i="0" dirty="0">
                <a:solidFill>
                  <a:srgbClr val="000000"/>
                </a:solidFill>
                <a:latin typeface="微软雅黑" pitchFamily="34" charset="0"/>
                <a:ea typeface="微软雅黑" pitchFamily="34" charset="-122"/>
                <a:cs typeface="微软雅黑" pitchFamily="34" charset="-120"/>
              </a:rPr>
              <a:t>，“AI公务员”</a:t>
            </a:r>
            <a:r>
              <a:rPr lang="en-US" altLang="zh-CN" sz="2000" b="0" i="0">
                <a:solidFill>
                  <a:srgbClr val="000000"/>
                </a:solidFill>
                <a:latin typeface="微软雅黑" pitchFamily="34" charset="0"/>
                <a:ea typeface="微软雅黑" pitchFamily="34" charset="-122"/>
                <a:cs typeface="微软雅黑" pitchFamily="34" charset="-120"/>
              </a:rPr>
              <a:t>的上岗(</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2_1#1ed2c9c3a.bracket?pid=b87d14dbb&amp;color=0,0,0&amp;vpa=20&amp;vtp=1"/>
          <p:cNvSpPr/>
          <p:nvPr/>
        </p:nvSpPr>
        <p:spPr>
          <a:xfrm>
            <a:off x="4449001" y="27817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61_2#1ed2c9c3a?pid=b87d14dbb&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①增强政务透明度与公众参与度，形成双向互动的政务生态</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有利于优化政府治理流程和方式，提高政务服务效能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降低人为操作失误风险，提升政务决策的客观性和精准度</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是科技赋能的生动实践，也是数字化政府建设的有益探索</a:t>
            </a:r>
            <a:endParaRPr lang="en-US" altLang="zh-CN" sz="2000" dirty="0"/>
          </a:p>
        </p:txBody>
      </p:sp>
      <p:sp>
        <p:nvSpPr>
          <p:cNvPr id="5" name="QC_5_BD.61_3#1ed2c9c3a.choices?pid=b87d14dbb&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5_AS.63_1#1ed2c9c3a?vop=1&amp;pid=b87d14dbb&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本题考查法治政府。“AI公务员”依托人工智能技术实现标准化、自动化处理流程性</a:t>
            </a:r>
            <a:r>
              <a:rPr lang="en-US" altLang="zh-CN" sz="2000" b="0" i="0">
                <a:solidFill>
                  <a:srgbClr val="000000"/>
                </a:solidFill>
                <a:latin typeface="微软雅黑" pitchFamily="34" charset="0"/>
                <a:ea typeface="微软雅黑" pitchFamily="34" charset="-122"/>
                <a:cs typeface="微软雅黑" pitchFamily="34" charset="-120"/>
              </a:rPr>
              <a:t>、重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复性工作以提升工作效率</a:t>
            </a:r>
            <a:r>
              <a:rPr lang="en-US" altLang="zh-CN" sz="2000" b="0" i="0" dirty="0">
                <a:solidFill>
                  <a:srgbClr val="000000"/>
                </a:solidFill>
                <a:latin typeface="微软雅黑" pitchFamily="34" charset="0"/>
                <a:ea typeface="微软雅黑" pitchFamily="34" charset="-122"/>
                <a:cs typeface="微软雅黑" pitchFamily="34" charset="-120"/>
              </a:rPr>
              <a:t>，还能将主观服务转化为标准化模式从而提高服务质量，表明“</a:t>
            </a:r>
            <a:r>
              <a:rPr lang="en-US" altLang="zh-CN" sz="2000" b="0" i="0">
                <a:solidFill>
                  <a:srgbClr val="000000"/>
                </a:solidFill>
                <a:latin typeface="微软雅黑" pitchFamily="34" charset="0"/>
                <a:ea typeface="微软雅黑" pitchFamily="34" charset="-122"/>
                <a:cs typeface="微软雅黑" pitchFamily="34" charset="-120"/>
              </a:rPr>
              <a:t>AI公务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员</a:t>
            </a:r>
            <a:r>
              <a:rPr lang="en-US" altLang="zh-CN" sz="2000" b="0" i="0" dirty="0">
                <a:solidFill>
                  <a:srgbClr val="000000"/>
                </a:solidFill>
                <a:latin typeface="微软雅黑" pitchFamily="34" charset="0"/>
                <a:ea typeface="微软雅黑" pitchFamily="34" charset="-122"/>
                <a:cs typeface="微软雅黑" pitchFamily="34" charset="-120"/>
              </a:rPr>
              <a:t>”有利于优化政府治理流程和方式，进而提高政务服务效能，②正确；“AI公务员</a:t>
            </a:r>
            <a:r>
              <a:rPr lang="en-US" altLang="zh-CN" sz="2000" b="0" i="0">
                <a:solidFill>
                  <a:srgbClr val="000000"/>
                </a:solidFill>
                <a:latin typeface="微软雅黑" pitchFamily="34" charset="0"/>
                <a:ea typeface="微软雅黑" pitchFamily="34" charset="-122"/>
                <a:cs typeface="微软雅黑" pitchFamily="34" charset="-120"/>
              </a:rPr>
              <a:t>”依托人工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智能技术开展政务工作</a:t>
            </a:r>
            <a:r>
              <a:rPr lang="en-US" altLang="zh-CN" sz="2000" b="0" i="0" dirty="0">
                <a:solidFill>
                  <a:srgbClr val="000000"/>
                </a:solidFill>
                <a:latin typeface="微软雅黑" pitchFamily="34" charset="0"/>
                <a:ea typeface="微软雅黑" pitchFamily="34" charset="-122"/>
                <a:cs typeface="微软雅黑" pitchFamily="34" charset="-120"/>
              </a:rPr>
              <a:t>，是科技与政务服务相结合的生动实践</a:t>
            </a:r>
            <a:r>
              <a:rPr lang="en-US" altLang="zh-CN" sz="2000" b="0" i="0">
                <a:solidFill>
                  <a:srgbClr val="000000"/>
                </a:solidFill>
                <a:latin typeface="微软雅黑" pitchFamily="34" charset="0"/>
                <a:ea typeface="微软雅黑" pitchFamily="34" charset="-122"/>
                <a:cs typeface="微软雅黑" pitchFamily="34" charset="-120"/>
              </a:rPr>
              <a:t>，对于推动数字化政府建设有着积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极意义</a:t>
            </a:r>
            <a:r>
              <a:rPr lang="en-US" altLang="zh-CN" sz="2000" b="0" i="0" dirty="0">
                <a:solidFill>
                  <a:srgbClr val="000000"/>
                </a:solidFill>
                <a:latin typeface="微软雅黑" pitchFamily="34" charset="0"/>
                <a:ea typeface="微软雅黑" pitchFamily="34" charset="-122"/>
                <a:cs typeface="微软雅黑" pitchFamily="34" charset="-120"/>
              </a:rPr>
              <a:t>，是数字化政府建设的有益探索，④正确；材料强调“AI公务员”在提升工作效率</a:t>
            </a:r>
            <a:r>
              <a:rPr lang="en-US" altLang="zh-CN" sz="2000" b="0" i="0">
                <a:solidFill>
                  <a:srgbClr val="000000"/>
                </a:solidFill>
                <a:latin typeface="微软雅黑" pitchFamily="34" charset="0"/>
                <a:ea typeface="微软雅黑" pitchFamily="34" charset="-122"/>
                <a:cs typeface="微软雅黑" pitchFamily="34" charset="-120"/>
              </a:rPr>
              <a:t>、提高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服务质量</a:t>
            </a:r>
            <a:r>
              <a:rPr lang="en-US" altLang="zh-CN" sz="2000" b="0" i="0" dirty="0">
                <a:solidFill>
                  <a:srgbClr val="000000"/>
                </a:solidFill>
                <a:latin typeface="微软雅黑" pitchFamily="34" charset="0"/>
                <a:ea typeface="微软雅黑" pitchFamily="34" charset="-122"/>
                <a:cs typeface="微软雅黑" pitchFamily="34" charset="-120"/>
              </a:rPr>
              <a:t>、推动服务模式转变方面的作用</a:t>
            </a:r>
            <a:r>
              <a:rPr lang="en-US" altLang="zh-CN" sz="2000" b="0" i="0">
                <a:solidFill>
                  <a:srgbClr val="000000"/>
                </a:solidFill>
                <a:latin typeface="微软雅黑" pitchFamily="34" charset="0"/>
                <a:ea typeface="微软雅黑" pitchFamily="34" charset="-122"/>
                <a:cs typeface="微软雅黑" pitchFamily="34" charset="-120"/>
              </a:rPr>
              <a:t>，未涉及增强政务透明度与公众参与度以及形成双向互</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动的政务生态</a:t>
            </a:r>
            <a:r>
              <a:rPr lang="en-US" altLang="zh-CN" sz="2000" b="0" i="0" dirty="0">
                <a:solidFill>
                  <a:srgbClr val="000000"/>
                </a:solidFill>
                <a:latin typeface="微软雅黑" pitchFamily="34" charset="0"/>
                <a:ea typeface="微软雅黑" pitchFamily="34" charset="-122"/>
                <a:cs typeface="微软雅黑" pitchFamily="34" charset="-120"/>
              </a:rPr>
              <a:t>，①排除；材料强调“AI公务员”对工作效率、服务质量、服务模式的影响</a:t>
            </a:r>
            <a:r>
              <a:rPr lang="en-US" altLang="zh-CN" sz="2000" b="0" i="0">
                <a:solidFill>
                  <a:srgbClr val="000000"/>
                </a:solidFill>
                <a:latin typeface="微软雅黑" pitchFamily="34" charset="0"/>
                <a:ea typeface="微软雅黑" pitchFamily="34" charset="-122"/>
                <a:cs typeface="微软雅黑" pitchFamily="34" charset="-120"/>
              </a:rPr>
              <a:t>，没有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涉及降低人为操作失误风险以及提升政务决策的客观性和精准度</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5_BD.64_1#f57527197?pid=b87d14dbb&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[湖北十堰2025高一期末]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政府要善于运用法治思维和法治方式履行职责</a:t>
            </a:r>
            <a:r>
              <a:rPr lang="en-US" altLang="zh-CN" sz="2000" b="0" i="0">
                <a:solidFill>
                  <a:srgbClr val="000000"/>
                </a:solidFill>
                <a:latin typeface="微软雅黑" pitchFamily="34" charset="0"/>
                <a:ea typeface="微软雅黑" pitchFamily="34" charset="-122"/>
                <a:cs typeface="微软雅黑" pitchFamily="34" charset="-120"/>
              </a:rPr>
              <a:t>。对下列地区做法的评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52" name="QC_5_BD.64_2#f57527197?colgroup=28,11&amp;pid=b87d14dbb&amp;color=0,0,0&amp;vtp=1&amp;bbb=1&amp;hb=1"/>
          <p:cNvGraphicFramePr>
            <a:graphicFrameLocks noGrp="1"/>
          </p:cNvGraphicFramePr>
          <p:nvPr>
            <p:extLst>
              <p:ext uri="{D42A27DB-BD31-4B8C-83A1-F6EECF244321}">
                <p14:modId xmlns:p14="http://schemas.microsoft.com/office/powerpoint/2010/main" val="1062295606"/>
              </p:ext>
            </p:extLst>
          </p:nvPr>
        </p:nvGraphicFramePr>
        <p:xfrm>
          <a:off x="722376" y="1951677"/>
          <a:ext cx="10725912" cy="3711448"/>
        </p:xfrm>
        <a:graphic>
          <a:graphicData uri="http://schemas.openxmlformats.org/drawingml/2006/table">
            <a:tbl>
              <a:tblPr/>
              <a:tblGrid>
                <a:gridCol w="411480">
                  <a:extLst>
                    <a:ext uri="{9D8B030D-6E8A-4147-A177-3AD203B41FA5}">
                      <a16:colId xmlns:a16="http://schemas.microsoft.com/office/drawing/2014/main" val="20000"/>
                    </a:ext>
                  </a:extLst>
                </a:gridCol>
                <a:gridCol w="7132320">
                  <a:extLst>
                    <a:ext uri="{9D8B030D-6E8A-4147-A177-3AD203B41FA5}">
                      <a16:colId xmlns:a16="http://schemas.microsoft.com/office/drawing/2014/main" val="20001"/>
                    </a:ext>
                  </a:extLst>
                </a:gridCol>
                <a:gridCol w="3182112">
                  <a:extLst>
                    <a:ext uri="{9D8B030D-6E8A-4147-A177-3AD203B41FA5}">
                      <a16:colId xmlns:a16="http://schemas.microsoft.com/office/drawing/2014/main" val="20002"/>
                    </a:ext>
                  </a:extLst>
                </a:gridCol>
              </a:tblGrid>
              <a:tr h="421132">
                <a:tc gridSpan="2">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措</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所体现的法治政府的内涵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乐山市委召开假日工作专题会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要求筑牢假期旅游安全底线</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做优服务举措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建设职能科学的政府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2257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巴中市经开区公安持续深化科技兴警战略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试点推行</a:t>
                      </a:r>
                      <a:r>
                        <a:rPr lang="en-US" altLang="zh-CN" sz="2000" b="0" i="0">
                          <a:solidFill>
                            <a:srgbClr val="000000"/>
                          </a:solidFill>
                          <a:latin typeface="微软雅黑" pitchFamily="34" charset="0"/>
                          <a:ea typeface="微软雅黑" pitchFamily="34" charset="-122"/>
                          <a:cs typeface="微软雅黑" pitchFamily="34" charset="-120"/>
                        </a:rPr>
                        <a:t>AI智慧警</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在预防犯罪</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服务群众等方面形成新质战斗力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建设智能高效的政府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2257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天府新区各街道办事处着力解决保障家庭住房问题</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提升老百</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姓获得感和幸福感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建设人民满意的政府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2257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成都市市场监管局与市教育局携手行动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共同开展校园食品安</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全工作督导检查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建设公开公正的政府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C_5_AN.65_1#f57527197.bracket?pid=b87d14dbb&amp;color=0,0,0&amp;vpa=21&amp;vtp=1"/>
          <p:cNvSpPr/>
          <p:nvPr/>
        </p:nvSpPr>
        <p:spPr>
          <a:xfrm>
            <a:off x="2446401" y="14101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5_BD.64_3#f57527197.choices?pid=b87d14dbb&amp;color=0,0,0&amp;vtp=1&amp;bbb=1"/>
          <p:cNvSpPr/>
          <p:nvPr/>
        </p:nvSpPr>
        <p:spPr>
          <a:xfrm>
            <a:off x="722376" y="579977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5_AS.66_1#f57527197?vop=1&amp;pid=b87d14dbb&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本题考查法治政府的内涵。巴中市经开区公安持续深化科技兴警战略，试点推行</a:t>
            </a:r>
            <a:r>
              <a:rPr lang="en-US" altLang="zh-CN" sz="2000" b="0" i="0">
                <a:solidFill>
                  <a:srgbClr val="000000"/>
                </a:solidFill>
                <a:latin typeface="微软雅黑" pitchFamily="34" charset="0"/>
                <a:ea typeface="微软雅黑" pitchFamily="34" charset="-122"/>
                <a:cs typeface="微软雅黑" pitchFamily="34" charset="-120"/>
              </a:rPr>
              <a:t>AI智慧警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务</a:t>
            </a:r>
            <a:r>
              <a:rPr lang="en-US" altLang="zh-CN" sz="2000" b="0" i="0" dirty="0">
                <a:solidFill>
                  <a:srgbClr val="000000"/>
                </a:solidFill>
                <a:latin typeface="微软雅黑" pitchFamily="34" charset="0"/>
                <a:ea typeface="微软雅黑" pitchFamily="34" charset="-122"/>
                <a:cs typeface="微软雅黑" pitchFamily="34" charset="-120"/>
              </a:rPr>
              <a:t>，在预防犯罪、服务群众等方面形成新质战斗力，体现了运用技术提高治理效能</a:t>
            </a:r>
            <a:r>
              <a:rPr lang="en-US" altLang="zh-CN" sz="2000" b="0" i="0">
                <a:solidFill>
                  <a:srgbClr val="000000"/>
                </a:solidFill>
                <a:latin typeface="微软雅黑" pitchFamily="34" charset="0"/>
                <a:ea typeface="微软雅黑" pitchFamily="34" charset="-122"/>
                <a:cs typeface="微软雅黑" pitchFamily="34" charset="-120"/>
              </a:rPr>
              <a:t>，建设智能高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效的政府</a:t>
            </a:r>
            <a:r>
              <a:rPr lang="en-US" altLang="zh-CN" sz="2000" b="0" i="0" dirty="0">
                <a:solidFill>
                  <a:srgbClr val="000000"/>
                </a:solidFill>
                <a:latin typeface="微软雅黑" pitchFamily="34" charset="0"/>
                <a:ea typeface="微软雅黑" pitchFamily="34" charset="-122"/>
                <a:cs typeface="微软雅黑" pitchFamily="34" charset="-120"/>
              </a:rPr>
              <a:t>，②正确；天府新区各街道办事处着力解决保障家庭住房问题</a:t>
            </a:r>
            <a:r>
              <a:rPr lang="en-US" altLang="zh-CN" sz="2000" b="0" i="0">
                <a:solidFill>
                  <a:srgbClr val="000000"/>
                </a:solidFill>
                <a:latin typeface="微软雅黑" pitchFamily="34" charset="0"/>
                <a:ea typeface="微软雅黑" pitchFamily="34" charset="-122"/>
                <a:cs typeface="微软雅黑" pitchFamily="34" charset="-120"/>
              </a:rPr>
              <a:t>，提升老百姓获得感和幸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福感</a:t>
            </a:r>
            <a:r>
              <a:rPr lang="en-US" altLang="zh-CN" sz="2000" b="0" i="0" dirty="0">
                <a:solidFill>
                  <a:srgbClr val="000000"/>
                </a:solidFill>
                <a:latin typeface="微软雅黑" pitchFamily="34" charset="0"/>
                <a:ea typeface="微软雅黑" pitchFamily="34" charset="-122"/>
                <a:cs typeface="微软雅黑" pitchFamily="34" charset="-120"/>
              </a:rPr>
              <a:t>，这体现了建设人民满意的政府，③正确；</a:t>
            </a:r>
            <a:r>
              <a:rPr lang="en-US" altLang="zh-CN" sz="2000" b="0" i="0">
                <a:solidFill>
                  <a:srgbClr val="000000"/>
                </a:solidFill>
                <a:latin typeface="微软雅黑" pitchFamily="34" charset="0"/>
                <a:ea typeface="微软雅黑" pitchFamily="34" charset="-122"/>
                <a:cs typeface="微软雅黑" pitchFamily="34" charset="-120"/>
              </a:rPr>
              <a:t>乐山市委是中国共产党在乐山市设立的领导机关，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不是政府部门</a:t>
            </a:r>
            <a:r>
              <a:rPr lang="en-US" altLang="zh-CN" sz="2000" b="0" i="0" dirty="0">
                <a:solidFill>
                  <a:srgbClr val="000000"/>
                </a:solidFill>
                <a:latin typeface="微软雅黑" pitchFamily="34" charset="0"/>
                <a:ea typeface="微软雅黑" pitchFamily="34" charset="-122"/>
                <a:cs typeface="微软雅黑" pitchFamily="34" charset="-120"/>
              </a:rPr>
              <a:t>，不能体现法治政府的内涵，①排除；成都市市场监管局与市教育局携手行动</a:t>
            </a:r>
            <a:r>
              <a:rPr lang="en-US" altLang="zh-CN" sz="2000" b="0" i="0">
                <a:solidFill>
                  <a:srgbClr val="000000"/>
                </a:solidFill>
                <a:latin typeface="微软雅黑" pitchFamily="34" charset="0"/>
                <a:ea typeface="微软雅黑" pitchFamily="34" charset="-122"/>
                <a:cs typeface="微软雅黑" pitchFamily="34" charset="-120"/>
              </a:rPr>
              <a:t>，共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同开展校园食品安全工作督导检查</a:t>
            </a:r>
            <a:r>
              <a:rPr lang="en-US" altLang="zh-CN" sz="2000" b="0" i="0" dirty="0">
                <a:solidFill>
                  <a:srgbClr val="000000"/>
                </a:solidFill>
                <a:latin typeface="微软雅黑" pitchFamily="34" charset="0"/>
                <a:ea typeface="微软雅黑" pitchFamily="34" charset="-122"/>
                <a:cs typeface="微软雅黑" pitchFamily="34" charset="-120"/>
              </a:rPr>
              <a:t>，这体现的是政府各部门协同合作，职能科学</a:t>
            </a:r>
            <a:r>
              <a:rPr lang="en-US" altLang="zh-CN" sz="2000" b="0" i="0">
                <a:solidFill>
                  <a:srgbClr val="000000"/>
                </a:solidFill>
                <a:latin typeface="微软雅黑" pitchFamily="34" charset="0"/>
                <a:ea typeface="微软雅黑" pitchFamily="34" charset="-122"/>
                <a:cs typeface="微软雅黑" pitchFamily="34" charset="-120"/>
              </a:rPr>
              <a:t>，而不是建设公</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开公正的政府</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5_BD.67_1#5c9ec9622?pid=b87d14dbb&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3.近年来，天津市依托一体化政务服务平台“津心办”推动更多政务服务事项网上办、</a:t>
            </a:r>
            <a:r>
              <a:rPr lang="en-US" altLang="zh-CN" sz="2000" b="0" i="0">
                <a:solidFill>
                  <a:srgbClr val="000000"/>
                </a:solidFill>
                <a:latin typeface="微软雅黑" pitchFamily="34" charset="0"/>
                <a:ea typeface="微软雅黑" pitchFamily="34" charset="-122"/>
                <a:cs typeface="微软雅黑" pitchFamily="34" charset="-120"/>
              </a:rPr>
              <a:t>掌上办、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一次办</a:t>
            </a:r>
            <a:r>
              <a:rPr lang="en-US" altLang="zh-CN" sz="2000" b="0" i="0" dirty="0">
                <a:solidFill>
                  <a:srgbClr val="000000"/>
                </a:solidFill>
                <a:latin typeface="微软雅黑" pitchFamily="34" charset="0"/>
                <a:ea typeface="微软雅黑" pitchFamily="34" charset="-122"/>
                <a:cs typeface="微软雅黑" pitchFamily="34" charset="-120"/>
              </a:rPr>
              <a:t>，实现办事申请“一次提交”，办理结果“多端获取</a:t>
            </a:r>
            <a:r>
              <a:rPr lang="en-US" altLang="zh-CN" sz="2000" b="0" i="0">
                <a:solidFill>
                  <a:srgbClr val="000000"/>
                </a:solidFill>
                <a:latin typeface="微软雅黑" pitchFamily="34" charset="0"/>
                <a:ea typeface="微软雅黑" pitchFamily="34" charset="-122"/>
                <a:cs typeface="微软雅黑" pitchFamily="34" charset="-120"/>
              </a:rPr>
              <a:t>”。天津政务服务平台建设旨在</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8_1#5c9ec9622.bracket?pid=b87d14dbb&amp;color=0,0,0&amp;vpa=22&amp;vtp=1"/>
          <p:cNvSpPr/>
          <p:nvPr/>
        </p:nvSpPr>
        <p:spPr>
          <a:xfrm>
            <a:off x="922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67_2#5c9ec9622?pid=b87d14dbb&amp;color=0,0,0&amp;vtp=1&amp;bbb=1"/>
          <p:cNvSpPr/>
          <p:nvPr/>
        </p:nvSpPr>
        <p:spPr>
          <a:xfrm>
            <a:off x="722376" y="233407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①转变政府职能→提高办事效率→维护人民权益</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促使工作便捷→利于为民服务→增强政府权威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精简办事流程→优化政务服务→杜绝腐败现象</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深化简政放权→改进政府工作→提升服务质量</a:t>
            </a:r>
            <a:endParaRPr lang="en-US" altLang="zh-CN" sz="2000" dirty="0"/>
          </a:p>
        </p:txBody>
      </p:sp>
      <p:sp>
        <p:nvSpPr>
          <p:cNvPr id="5" name="QC_5_BD.67_3#5c9ec9622.choices?pid=b87d14dbb&amp;color=0,0,0&amp;vtp=1&amp;bbb=1"/>
          <p:cNvSpPr/>
          <p:nvPr/>
        </p:nvSpPr>
        <p:spPr>
          <a:xfrm>
            <a:off x="722376" y="41699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5_AS.69_1#5c9ec9622?vop=1&amp;pid=b87d14dbb&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本题考查建设法治政府。“津心办”推动更多政务服务事项网上办、掌上办、一次办</a:t>
            </a:r>
            <a:r>
              <a:rPr lang="en-US" altLang="zh-CN" sz="2000" b="0" i="0">
                <a:solidFill>
                  <a:srgbClr val="000000"/>
                </a:solidFill>
                <a:latin typeface="微软雅黑" pitchFamily="34" charset="0"/>
                <a:ea typeface="微软雅黑" pitchFamily="34" charset="-122"/>
                <a:cs typeface="微软雅黑" pitchFamily="34" charset="-120"/>
              </a:rPr>
              <a:t>，实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现办事申请</a:t>
            </a:r>
            <a:r>
              <a:rPr lang="en-US" altLang="zh-CN" sz="2000" b="0" i="0" dirty="0">
                <a:solidFill>
                  <a:srgbClr val="000000"/>
                </a:solidFill>
                <a:latin typeface="微软雅黑" pitchFamily="34" charset="0"/>
                <a:ea typeface="微软雅黑" pitchFamily="34" charset="-122"/>
                <a:cs typeface="微软雅黑" pitchFamily="34" charset="-120"/>
              </a:rPr>
              <a:t>“一次提交”，办理结果“多端获取</a:t>
            </a:r>
            <a:r>
              <a:rPr lang="en-US" altLang="zh-CN" sz="2000" b="0" i="0">
                <a:solidFill>
                  <a:srgbClr val="000000"/>
                </a:solidFill>
                <a:latin typeface="微软雅黑" pitchFamily="34" charset="0"/>
                <a:ea typeface="微软雅黑" pitchFamily="34" charset="-122"/>
                <a:cs typeface="微软雅黑" pitchFamily="34" charset="-120"/>
              </a:rPr>
              <a:t>”。材料中天津政务服务平台建设旨在通过简政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放权</a:t>
            </a:r>
            <a:r>
              <a:rPr lang="en-US" altLang="zh-CN" sz="2000" b="0" i="0" dirty="0">
                <a:solidFill>
                  <a:srgbClr val="000000"/>
                </a:solidFill>
                <a:latin typeface="微软雅黑" pitchFamily="34" charset="0"/>
                <a:ea typeface="微软雅黑" pitchFamily="34" charset="-122"/>
                <a:cs typeface="微软雅黑" pitchFamily="34" charset="-120"/>
              </a:rPr>
              <a:t>、转变政府职能，改进政府工作，提高办事效率与质量，提升民众的满意度</a:t>
            </a:r>
            <a:r>
              <a:rPr lang="en-US" altLang="zh-CN" sz="2000" b="0" i="0">
                <a:solidFill>
                  <a:srgbClr val="000000"/>
                </a:solidFill>
                <a:latin typeface="微软雅黑" pitchFamily="34" charset="0"/>
                <a:ea typeface="微软雅黑" pitchFamily="34" charset="-122"/>
                <a:cs typeface="微软雅黑" pitchFamily="34" charset="-120"/>
              </a:rPr>
              <a:t>，更好地为人民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服务</a:t>
            </a:r>
            <a:r>
              <a:rPr lang="en-US" altLang="zh-CN" sz="2000" b="0" i="0" dirty="0">
                <a:solidFill>
                  <a:srgbClr val="000000"/>
                </a:solidFill>
                <a:latin typeface="微软雅黑" pitchFamily="34" charset="0"/>
                <a:ea typeface="微软雅黑" pitchFamily="34" charset="-122"/>
                <a:cs typeface="微软雅黑" pitchFamily="34" charset="-120"/>
              </a:rPr>
              <a:t>，①④正确。天津政务服务平台建设这一做法重在“为民服务”，</a:t>
            </a:r>
            <a:r>
              <a:rPr lang="en-US" altLang="zh-CN" sz="2000" b="0" i="0">
                <a:solidFill>
                  <a:srgbClr val="000000"/>
                </a:solidFill>
                <a:latin typeface="微软雅黑" pitchFamily="34" charset="0"/>
                <a:ea typeface="微软雅黑" pitchFamily="34" charset="-122"/>
                <a:cs typeface="微软雅黑" pitchFamily="34" charset="-120"/>
              </a:rPr>
              <a:t>在维护人民利益的同时，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客观上也有利于增强政府权威</a:t>
            </a:r>
            <a:r>
              <a:rPr lang="en-US" altLang="zh-CN" sz="2000" b="0" i="0" dirty="0">
                <a:solidFill>
                  <a:srgbClr val="000000"/>
                </a:solidFill>
                <a:latin typeface="微软雅黑" pitchFamily="34" charset="0"/>
                <a:ea typeface="微软雅黑" pitchFamily="34" charset="-122"/>
                <a:cs typeface="微软雅黑" pitchFamily="34" charset="-120"/>
              </a:rPr>
              <a:t>，但并非“旨在”增强政府权威，②排除</a:t>
            </a:r>
            <a:r>
              <a:rPr lang="en-US" altLang="zh-CN" sz="2000" b="0" i="0">
                <a:solidFill>
                  <a:srgbClr val="000000"/>
                </a:solidFill>
                <a:latin typeface="微软雅黑" pitchFamily="34" charset="0"/>
                <a:ea typeface="微软雅黑" pitchFamily="34" charset="-122"/>
                <a:cs typeface="微软雅黑" pitchFamily="34" charset="-120"/>
              </a:rPr>
              <a:t>。天津政务服务平台建设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这一做法规范了政府工作流程</a:t>
            </a:r>
            <a:r>
              <a:rPr lang="en-US" altLang="zh-CN" sz="2000" b="0" i="0" dirty="0">
                <a:solidFill>
                  <a:srgbClr val="000000"/>
                </a:solidFill>
                <a:latin typeface="微软雅黑" pitchFamily="34" charset="0"/>
                <a:ea typeface="微软雅黑" pitchFamily="34" charset="-122"/>
                <a:cs typeface="微软雅黑" pitchFamily="34" charset="-120"/>
              </a:rPr>
              <a:t>，精简了办事流程，优化了服务，有利于防止腐败，但不能“</a:t>
            </a:r>
            <a:r>
              <a:rPr lang="en-US" altLang="zh-CN" sz="2000" b="0" i="0">
                <a:solidFill>
                  <a:srgbClr val="000000"/>
                </a:solidFill>
                <a:latin typeface="微软雅黑" pitchFamily="34" charset="0"/>
                <a:ea typeface="微软雅黑" pitchFamily="34" charset="-122"/>
                <a:cs typeface="微软雅黑" pitchFamily="34" charset="-120"/>
              </a:rPr>
              <a:t>杜绝”</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腐败现象的发生</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5_BD.70_1#eae222d5f?pid=b87d14dbb&amp;color=0,0,0&amp;vtp=1&amp;bt=1&amp;bbb=1&amp;hb=1"/>
          <p:cNvSpPr/>
          <p:nvPr/>
        </p:nvSpPr>
        <p:spPr>
          <a:xfrm>
            <a:off x="722376" y="969265"/>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[江苏常州2024期中]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下图是某市交通运输局的行政处罚简易程序流程图。由此可见</a:t>
            </a:r>
            <a:r>
              <a:rPr lang="en-US" altLang="zh-CN" sz="2000" b="0" i="0">
                <a:solidFill>
                  <a:srgbClr val="000000"/>
                </a:solidFill>
                <a:latin typeface="微软雅黑" pitchFamily="34" charset="0"/>
                <a:ea typeface="微软雅黑" pitchFamily="34" charset="-122"/>
                <a:cs typeface="微软雅黑" pitchFamily="34" charset="-120"/>
              </a:rPr>
              <a:t>，该程序</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1_1#eae222d5f.bracket?pid=b87d14dbb&amp;color=0,0,0&amp;vpa=23&amp;vtp=1"/>
          <p:cNvSpPr/>
          <p:nvPr/>
        </p:nvSpPr>
        <p:spPr>
          <a:xfrm>
            <a:off x="922401" y="1407415"/>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pic>
        <p:nvPicPr>
          <p:cNvPr id="4" name="QC_5_BD.70_2#eae222d5f?pid=b87d14db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67328" y="1949450"/>
            <a:ext cx="4654296" cy="12161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70_3#eae222d5f?pid=b87d14dbb&amp;color=0,0,0&amp;vtp=1&amp;bbb=1"/>
          <p:cNvSpPr/>
          <p:nvPr/>
        </p:nvSpPr>
        <p:spPr>
          <a:xfrm>
            <a:off x="722376" y="329565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①有助于交通运输局坚持规范执法，恰当行使自由裁量权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尊重公民的知情权和表达权，有利于维护群众正当权益</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有助于提升行政执法水平，建设执法严明的法治政府</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有利于优化和革新政府服务方式，打造智能高效的政府</a:t>
            </a:r>
            <a:endParaRPr lang="en-US" altLang="zh-CN" sz="2000" dirty="0"/>
          </a:p>
        </p:txBody>
      </p:sp>
      <p:sp>
        <p:nvSpPr>
          <p:cNvPr id="6" name="QC_5_BD.70_4#eae222d5f.choices?pid=b87d14dbb&amp;color=0,0,0&amp;vtp=1&amp;bbb=1"/>
          <p:cNvSpPr/>
          <p:nvPr/>
        </p:nvSpPr>
        <p:spPr>
          <a:xfrm>
            <a:off x="722376" y="51329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5_AS.72_1#eae222d5f?vop=1&amp;pid=b87d14db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本题考查法治政府的内涵。流程中告知和听取当事人陈述、申辩</a:t>
            </a:r>
            <a:r>
              <a:rPr lang="en-US" altLang="zh-CN" sz="2000" b="0" i="0">
                <a:solidFill>
                  <a:srgbClr val="000000"/>
                </a:solidFill>
                <a:latin typeface="微软雅黑" pitchFamily="34" charset="0"/>
                <a:ea typeface="微软雅黑" pitchFamily="34" charset="-122"/>
                <a:cs typeface="微软雅黑" pitchFamily="34" charset="-120"/>
              </a:rPr>
              <a:t>，体现了尊重公民的知情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权和表达权</a:t>
            </a:r>
            <a:r>
              <a:rPr lang="en-US" altLang="zh-CN" sz="2000" b="0" i="0" dirty="0">
                <a:solidFill>
                  <a:srgbClr val="000000"/>
                </a:solidFill>
                <a:latin typeface="微软雅黑" pitchFamily="34" charset="0"/>
                <a:ea typeface="微软雅黑" pitchFamily="34" charset="-122"/>
                <a:cs typeface="微软雅黑" pitchFamily="34" charset="-120"/>
              </a:rPr>
              <a:t>，有利于维护群众正当权益，②正确；交通运输局的行政处罚流程规范、公正、</a:t>
            </a:r>
            <a:r>
              <a:rPr lang="en-US" altLang="zh-CN" sz="2000" b="0" i="0">
                <a:solidFill>
                  <a:srgbClr val="000000"/>
                </a:solidFill>
                <a:latin typeface="微软雅黑" pitchFamily="34" charset="0"/>
                <a:ea typeface="微软雅黑" pitchFamily="34" charset="-122"/>
                <a:cs typeface="微软雅黑" pitchFamily="34" charset="-120"/>
              </a:rPr>
              <a:t>公开，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有助于提升行政执法水平</a:t>
            </a:r>
            <a:r>
              <a:rPr lang="en-US" altLang="zh-CN" sz="2000" b="0" i="0" dirty="0">
                <a:solidFill>
                  <a:srgbClr val="000000"/>
                </a:solidFill>
                <a:latin typeface="微软雅黑" pitchFamily="34" charset="0"/>
                <a:ea typeface="微软雅黑" pitchFamily="34" charset="-122"/>
                <a:cs typeface="微软雅黑" pitchFamily="34" charset="-120"/>
              </a:rPr>
              <a:t>，建设执法严明的法治政府，③正确</a:t>
            </a:r>
            <a:r>
              <a:rPr lang="en-US" altLang="zh-CN" sz="2000" b="0" i="0">
                <a:solidFill>
                  <a:srgbClr val="000000"/>
                </a:solidFill>
                <a:latin typeface="微软雅黑" pitchFamily="34" charset="0"/>
                <a:ea typeface="微软雅黑" pitchFamily="34" charset="-122"/>
                <a:cs typeface="微软雅黑" pitchFamily="34" charset="-120"/>
              </a:rPr>
              <a:t>；程序流程图中未体现恰当行使自</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由裁量权</a:t>
            </a:r>
            <a:r>
              <a:rPr lang="en-US" altLang="zh-CN" sz="2000" b="0" i="0" dirty="0">
                <a:solidFill>
                  <a:srgbClr val="000000"/>
                </a:solidFill>
                <a:latin typeface="微软雅黑" pitchFamily="34" charset="0"/>
                <a:ea typeface="微软雅黑" pitchFamily="34" charset="-122"/>
                <a:cs typeface="微软雅黑" pitchFamily="34" charset="-120"/>
              </a:rPr>
              <a:t>，①排除；程序流程图未体现优化和革新政府服务方式，打造智能高效的政府，④排除。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5_BD.73_1#f58ffa4db?pid=b87d14dbb&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5.阅读材料，完成下列要求。（9分）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省省委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省政府扎实推进全面依法治国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高度重视法治政府建设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楷体" pitchFamily="34" charset="-122"/>
                <a:cs typeface="微软雅黑" pitchFamily="34" charset="-120"/>
              </a:rPr>
              <a:t>省在全国率</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先实行省市县乡四级政府权责清单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省级权责事项精简</a:t>
            </a:r>
            <a:r>
              <a:rPr lang="en-US" altLang="zh-CN" sz="2000" b="0" i="0" dirty="0">
                <a:solidFill>
                  <a:srgbClr val="000000"/>
                </a:solidFill>
                <a:latin typeface="微软雅黑" pitchFamily="34" charset="0"/>
                <a:ea typeface="微软雅黑" pitchFamily="34" charset="-122"/>
                <a:cs typeface="微软雅黑" pitchFamily="34" charset="-120"/>
              </a:rPr>
              <a:t>374</a:t>
            </a:r>
            <a:r>
              <a:rPr lang="en-US" altLang="zh-CN" sz="2000" b="0" i="0" dirty="0">
                <a:solidFill>
                  <a:srgbClr val="000000"/>
                </a:solidFill>
                <a:latin typeface="微软雅黑" pitchFamily="34" charset="0"/>
                <a:ea typeface="楷体" pitchFamily="34" charset="-122"/>
                <a:cs typeface="微软雅黑" pitchFamily="34" charset="-120"/>
              </a:rPr>
              <a:t>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行政许可事项压减至</a:t>
            </a:r>
            <a:r>
              <a:rPr lang="en-US" altLang="zh-CN" sz="2000" b="0" i="0" dirty="0">
                <a:solidFill>
                  <a:srgbClr val="000000"/>
                </a:solidFill>
                <a:latin typeface="微软雅黑" pitchFamily="34" charset="0"/>
                <a:ea typeface="微软雅黑" pitchFamily="34" charset="-122"/>
                <a:cs typeface="微软雅黑" pitchFamily="34" charset="-120"/>
              </a:rPr>
              <a:t>192</a:t>
            </a:r>
            <a:r>
              <a:rPr lang="en-US" altLang="zh-CN" sz="2000" b="0" i="0" dirty="0">
                <a:solidFill>
                  <a:srgbClr val="000000"/>
                </a:solidFill>
                <a:latin typeface="微软雅黑" pitchFamily="34" charset="0"/>
                <a:ea typeface="楷体" pitchFamily="34" charset="-122"/>
                <a:cs typeface="微软雅黑" pitchFamily="34" charset="-120"/>
              </a:rPr>
              <a:t>项</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供</a:t>
            </a:r>
            <a:r>
              <a:rPr lang="en-US" altLang="zh-CN" sz="2000" b="0" i="0" dirty="0">
                <a:solidFill>
                  <a:srgbClr val="000000"/>
                </a:solidFill>
                <a:latin typeface="微软雅黑" pitchFamily="34" charset="0"/>
                <a:ea typeface="微软雅黑" pitchFamily="34" charset="-122"/>
                <a:cs typeface="微软雅黑" pitchFamily="34" charset="-120"/>
              </a:rPr>
              <a:t>7×24</a:t>
            </a:r>
            <a:r>
              <a:rPr lang="en-US" altLang="zh-CN" sz="2000" b="0" i="0" dirty="0">
                <a:solidFill>
                  <a:srgbClr val="000000"/>
                </a:solidFill>
                <a:latin typeface="微软雅黑" pitchFamily="34" charset="0"/>
                <a:ea typeface="楷体" pitchFamily="34" charset="-122"/>
                <a:cs typeface="微软雅黑" pitchFamily="34" charset="-120"/>
              </a:rPr>
              <a:t>小时不打烊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随时办</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服务</a:t>
            </a: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省制定地方政府立法技术规范</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出台全国首部创新型省份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建设促进条例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全国首部林长制地方性法规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开展专项行动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重点整治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运动式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一刀切</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执</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执法不作为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多部门联合印发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轻微违法违规经营行为免罚清单</a:t>
            </a: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楷体" pitchFamily="34" charset="-122"/>
                <a:cs typeface="微软雅黑" pitchFamily="34" charset="-120"/>
              </a:rPr>
              <a:t>省主动适应网络化</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数字化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智能化发展趋势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运用工业互联网思维改造优化政府工作流程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强化数据标准建设</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提升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政务通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平台功能为重点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加快一体化数据基础平台的开发</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，运用《政治与法治》的知识，说明A省是如何推进法治政府建设的。</a:t>
            </a:r>
            <a:endParaRPr lang="en-US" altLang="zh-CN" sz="2000" dirty="0"/>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O_5_AN.74_1#f58ffa4db?vop=1&amp;pid=b87d14dbb&amp;color=0,0,0&amp;vtp=1&amp;bt=1&amp;bbb=1&amp;hb=1"/>
          <p:cNvSpPr/>
          <p:nvPr/>
        </p:nvSpPr>
        <p:spPr>
          <a:xfrm>
            <a:off x="722376" y="972000"/>
            <a:ext cx="10753344" cy="3599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①转变政府职能，向服务型政府转变。A</a:t>
            </a:r>
            <a:r>
              <a:rPr lang="en-US" altLang="zh-CN" sz="2000" b="1" i="0">
                <a:solidFill>
                  <a:srgbClr val="00B050"/>
                </a:solidFill>
                <a:latin typeface="微软雅黑" pitchFamily="34" charset="0"/>
                <a:ea typeface="微软雅黑" pitchFamily="34" charset="-122"/>
                <a:cs typeface="微软雅黑" pitchFamily="34" charset="-120"/>
              </a:rPr>
              <a:t>省在全国率先实行省市县乡四级政府权责清单，</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省级权责事项精简</a:t>
            </a:r>
            <a:r>
              <a:rPr lang="en-US" altLang="zh-CN" sz="2000" b="1" i="0" dirty="0">
                <a:solidFill>
                  <a:srgbClr val="00B050"/>
                </a:solidFill>
                <a:latin typeface="微软雅黑" pitchFamily="34" charset="0"/>
                <a:ea typeface="微软雅黑" pitchFamily="34" charset="-122"/>
                <a:cs typeface="微软雅黑" pitchFamily="34" charset="-120"/>
              </a:rPr>
              <a:t>374项、行政许可事项压减至192项，提供7×24小时不打烊“随时办”</a:t>
            </a:r>
            <a:r>
              <a:rPr lang="en-US" altLang="zh-CN" sz="2000" b="1" i="0">
                <a:solidFill>
                  <a:srgbClr val="00B050"/>
                </a:solidFill>
                <a:latin typeface="微软雅黑" pitchFamily="34" charset="0"/>
                <a:ea typeface="微软雅黑" pitchFamily="34" charset="-122"/>
                <a:cs typeface="微软雅黑" pitchFamily="34" charset="-120"/>
              </a:rPr>
              <a:t>服务。</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3分）②要把政府工作全面纳入法治轨道，让政府用法治思维和法治方式履行职责</a:t>
            </a:r>
            <a:r>
              <a:rPr lang="en-US" altLang="zh-CN" sz="2000" b="1" i="0">
                <a:solidFill>
                  <a:srgbClr val="00B050"/>
                </a:solidFill>
                <a:latin typeface="微软雅黑" pitchFamily="34" charset="0"/>
                <a:ea typeface="微软雅黑" pitchFamily="34" charset="-122"/>
                <a:cs typeface="微软雅黑" pitchFamily="34" charset="-120"/>
              </a:rPr>
              <a:t>，确保行政</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权在法治框架内运行</a:t>
            </a:r>
            <a:r>
              <a:rPr lang="en-US" altLang="zh-CN" sz="2000" b="1" i="0" dirty="0">
                <a:solidFill>
                  <a:srgbClr val="00B050"/>
                </a:solidFill>
                <a:latin typeface="微软雅黑" pitchFamily="34" charset="0"/>
                <a:ea typeface="微软雅黑" pitchFamily="34" charset="-122"/>
                <a:cs typeface="微软雅黑" pitchFamily="34" charset="-120"/>
              </a:rPr>
              <a:t>。A省制定地方政府立法技术规范，</a:t>
            </a:r>
            <a:r>
              <a:rPr lang="en-US" altLang="zh-CN" sz="2000" b="1" i="0">
                <a:solidFill>
                  <a:srgbClr val="00B050"/>
                </a:solidFill>
                <a:latin typeface="微软雅黑" pitchFamily="34" charset="0"/>
                <a:ea typeface="微软雅黑" pitchFamily="34" charset="-122"/>
                <a:cs typeface="微软雅黑" pitchFamily="34" charset="-120"/>
              </a:rPr>
              <a:t>出台全国首部创新型省份建设促进条例、</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全国首部林长制地方性法规</a:t>
            </a:r>
            <a:r>
              <a:rPr lang="en-US" altLang="zh-CN" sz="2000" b="1" i="0" dirty="0">
                <a:solidFill>
                  <a:srgbClr val="00B050"/>
                </a:solidFill>
                <a:latin typeface="微软雅黑" pitchFamily="34" charset="0"/>
                <a:ea typeface="微软雅黑" pitchFamily="34" charset="-122"/>
                <a:cs typeface="微软雅黑" pitchFamily="34" charset="-120"/>
              </a:rPr>
              <a:t>，体现了政府运用法治方式履行职责。（3分）</a:t>
            </a:r>
            <a:r>
              <a:rPr lang="en-US" altLang="zh-CN" sz="2000" b="1" i="0">
                <a:solidFill>
                  <a:srgbClr val="00B050"/>
                </a:solidFill>
                <a:latin typeface="微软雅黑" pitchFamily="34" charset="0"/>
                <a:ea typeface="微软雅黑" pitchFamily="34" charset="-122"/>
                <a:cs typeface="微软雅黑" pitchFamily="34" charset="-120"/>
              </a:rPr>
              <a:t>③各级政府及其工作</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人员要坚持有法必依</a:t>
            </a:r>
            <a:r>
              <a:rPr lang="en-US" altLang="zh-CN" sz="2000" b="1" i="0" dirty="0">
                <a:solidFill>
                  <a:srgbClr val="00B050"/>
                </a:solidFill>
                <a:latin typeface="微软雅黑" pitchFamily="34" charset="0"/>
                <a:ea typeface="微软雅黑" pitchFamily="34" charset="-122"/>
                <a:cs typeface="微软雅黑" pitchFamily="34" charset="-120"/>
              </a:rPr>
              <a:t>、执法必严、违法必究，严格规范公正文明执法，规范执法自由裁量权</a:t>
            </a:r>
            <a:r>
              <a:rPr lang="en-US" altLang="zh-CN" sz="2000" b="1" i="0">
                <a:solidFill>
                  <a:srgbClr val="00B050"/>
                </a:solidFill>
                <a:latin typeface="微软雅黑" pitchFamily="34" charset="0"/>
                <a:ea typeface="微软雅黑" pitchFamily="34" charset="-122"/>
                <a:cs typeface="微软雅黑" pitchFamily="34" charset="-120"/>
              </a:rPr>
              <a:t>，加</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大关系群众切身利益的重点领域执法力度</a:t>
            </a:r>
            <a:r>
              <a:rPr lang="en-US" altLang="zh-CN" sz="2000" b="1" i="0" dirty="0">
                <a:solidFill>
                  <a:srgbClr val="00B050"/>
                </a:solidFill>
                <a:latin typeface="微软雅黑" pitchFamily="34" charset="0"/>
                <a:ea typeface="微软雅黑" pitchFamily="34" charset="-122"/>
                <a:cs typeface="微软雅黑" pitchFamily="34" charset="-120"/>
              </a:rPr>
              <a:t>。A省开展专项行动，重点整治“运动式、‘</a:t>
            </a:r>
            <a:r>
              <a:rPr lang="en-US" altLang="zh-CN" sz="2000" b="1" i="0">
                <a:solidFill>
                  <a:srgbClr val="00B050"/>
                </a:solidFill>
                <a:latin typeface="微软雅黑" pitchFamily="34" charset="0"/>
                <a:ea typeface="微软雅黑" pitchFamily="34" charset="-122"/>
                <a:cs typeface="微软雅黑" pitchFamily="34" charset="-120"/>
              </a:rPr>
              <a:t>一刀切’</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执法</a:t>
            </a:r>
            <a:r>
              <a:rPr lang="en-US" altLang="zh-CN" sz="2000" b="1" i="0" dirty="0">
                <a:solidFill>
                  <a:srgbClr val="00B050"/>
                </a:solidFill>
                <a:latin typeface="微软雅黑" pitchFamily="34" charset="0"/>
                <a:ea typeface="微软雅黑" pitchFamily="34" charset="-122"/>
                <a:cs typeface="微软雅黑" pitchFamily="34" charset="-120"/>
              </a:rPr>
              <a:t>，执法不作为”，体现了政府及其工作人员严格规范公正文明执法。（3分）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BD.4_1#b1517a986?pid=09d456bd5&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[辽宁朝阳建平实验中学2025高一期中]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为庆祝第4个女法官国际日，2025年3月5日，</a:t>
            </a:r>
            <a:r>
              <a:rPr lang="en-US" altLang="zh-CN" sz="2000" b="0" i="0">
                <a:solidFill>
                  <a:srgbClr val="000000"/>
                </a:solidFill>
                <a:latin typeface="微软雅黑" pitchFamily="34" charset="0"/>
                <a:ea typeface="微软雅黑" pitchFamily="34" charset="-122"/>
                <a:cs typeface="微软雅黑" pitchFamily="34" charset="-120"/>
              </a:rPr>
              <a:t>N县人民</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法院组织全体女法官进行宪法宣誓仪式</a:t>
            </a:r>
            <a:r>
              <a:rPr lang="en-US" altLang="zh-CN" sz="2000" b="0" i="0" dirty="0">
                <a:solidFill>
                  <a:srgbClr val="000000"/>
                </a:solidFill>
                <a:latin typeface="微软雅黑" pitchFamily="34" charset="0"/>
                <a:ea typeface="微软雅黑" pitchFamily="34" charset="-122"/>
                <a:cs typeface="微软雅黑" pitchFamily="34" charset="-120"/>
              </a:rPr>
              <a:t>，表达对宪法的忠诚和对人民的承诺。</a:t>
            </a:r>
            <a:r>
              <a:rPr lang="en-US" altLang="zh-CN" sz="2000" b="0" i="0">
                <a:solidFill>
                  <a:srgbClr val="000000"/>
                </a:solidFill>
                <a:latin typeface="微软雅黑" pitchFamily="34" charset="0"/>
                <a:ea typeface="微软雅黑" pitchFamily="34" charset="-122"/>
                <a:cs typeface="微软雅黑" pitchFamily="34" charset="-120"/>
              </a:rPr>
              <a:t>这说明了(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_1#b1517a986.bracket?pid=09d456bd5&amp;color=0,0,0&amp;vpa=2&amp;vtp=1"/>
          <p:cNvSpPr/>
          <p:nvPr/>
        </p:nvSpPr>
        <p:spPr>
          <a:xfrm>
            <a:off x="10574401" y="14101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4_2#b1517a986?pid=09d456bd5&amp;color=0,0,0&amp;vtp=1&amp;bbb=1"/>
          <p:cNvSpPr/>
          <p:nvPr/>
        </p:nvSpPr>
        <p:spPr>
          <a:xfrm>
            <a:off x="722376" y="1876875"/>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我国坚持宪法法律至上</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②宪法是一切国家机关的根本活动准则</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宪法是社会主义法治建设最根本的保证</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④宪法是国家机关制定和修改法律的唯一依据</a:t>
            </a:r>
            <a:endParaRPr lang="en-US" altLang="zh-CN" sz="2000" dirty="0"/>
          </a:p>
        </p:txBody>
      </p:sp>
      <p:sp>
        <p:nvSpPr>
          <p:cNvPr id="5" name="QC_6_BD.4_3#b1517a986.choices?pid=09d456bd5&amp;color=0,0,0&amp;vtp=1&amp;bbb=1"/>
          <p:cNvSpPr/>
          <p:nvPr/>
        </p:nvSpPr>
        <p:spPr>
          <a:xfrm>
            <a:off x="722376" y="3820708"/>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O_5_AS.75_1#f58ffa4db?vop=1&amp;pid=b87d14dbb&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本题考查建设法治政府。关键信息①：A</a:t>
            </a:r>
            <a:r>
              <a:rPr lang="en-US" altLang="zh-CN" sz="2000" b="0" i="0">
                <a:solidFill>
                  <a:srgbClr val="000000"/>
                </a:solidFill>
                <a:latin typeface="微软雅黑" pitchFamily="34" charset="0"/>
                <a:ea typeface="微软雅黑" pitchFamily="34" charset="-122"/>
                <a:cs typeface="微软雅黑" pitchFamily="34" charset="-120"/>
              </a:rPr>
              <a:t>省在全国率先实行省市县乡四级政府权责清单，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体现转变政府职能</a:t>
            </a:r>
            <a:r>
              <a:rPr lang="en-US" altLang="zh-CN" sz="2000" b="0" i="0" dirty="0">
                <a:solidFill>
                  <a:srgbClr val="000000"/>
                </a:solidFill>
                <a:latin typeface="微软雅黑" pitchFamily="34" charset="0"/>
                <a:ea typeface="微软雅黑" pitchFamily="34" charset="-122"/>
                <a:cs typeface="微软雅黑" pitchFamily="34" charset="-120"/>
              </a:rPr>
              <a:t>，建设服务型政府。关键信息②：制定地方政府立法技术规范</a:t>
            </a:r>
            <a:r>
              <a:rPr lang="en-US" altLang="zh-CN" sz="2000" b="0" i="0">
                <a:solidFill>
                  <a:srgbClr val="000000"/>
                </a:solidFill>
                <a:latin typeface="微软雅黑" pitchFamily="34" charset="0"/>
                <a:ea typeface="微软雅黑" pitchFamily="34" charset="-122"/>
                <a:cs typeface="微软雅黑" pitchFamily="34" charset="-120"/>
              </a:rPr>
              <a:t>，出台全国首部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创新型省份建设促进条例</a:t>
            </a:r>
            <a:r>
              <a:rPr lang="en-US" altLang="zh-CN" sz="2000" b="0" i="0" dirty="0">
                <a:solidFill>
                  <a:srgbClr val="000000"/>
                </a:solidFill>
                <a:latin typeface="微软雅黑" pitchFamily="34" charset="0"/>
                <a:ea typeface="微软雅黑" pitchFamily="34" charset="-122"/>
                <a:cs typeface="微软雅黑" pitchFamily="34" charset="-120"/>
              </a:rPr>
              <a:t>、全国首部林长制地方性法规</a:t>
            </a:r>
            <a:r>
              <a:rPr lang="en-US" altLang="zh-CN" sz="2000" b="0" i="0">
                <a:solidFill>
                  <a:srgbClr val="000000"/>
                </a:solidFill>
                <a:latin typeface="微软雅黑" pitchFamily="34" charset="0"/>
                <a:ea typeface="微软雅黑" pitchFamily="34" charset="-122"/>
                <a:cs typeface="微软雅黑" pitchFamily="34" charset="-120"/>
              </a:rPr>
              <a:t>，说明政府用法治思维和法治方式履行职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责</a:t>
            </a:r>
            <a:r>
              <a:rPr lang="en-US" altLang="zh-CN" sz="2000" b="0" i="0" dirty="0">
                <a:solidFill>
                  <a:srgbClr val="000000"/>
                </a:solidFill>
                <a:latin typeface="微软雅黑" pitchFamily="34" charset="0"/>
                <a:ea typeface="微软雅黑" pitchFamily="34" charset="-122"/>
                <a:cs typeface="微软雅黑" pitchFamily="34" charset="-120"/>
              </a:rPr>
              <a:t>，依法行政。关键信息③：开展专项行动，重点整治“运动式、‘一刀切’执法</a:t>
            </a:r>
            <a:r>
              <a:rPr lang="en-US" altLang="zh-CN" sz="2000" b="0" i="0">
                <a:solidFill>
                  <a:srgbClr val="000000"/>
                </a:solidFill>
                <a:latin typeface="微软雅黑" pitchFamily="34" charset="0"/>
                <a:ea typeface="微软雅黑" pitchFamily="34" charset="-122"/>
                <a:cs typeface="微软雅黑" pitchFamily="34" charset="-120"/>
              </a:rPr>
              <a:t>，执法不作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为</a:t>
            </a:r>
            <a:r>
              <a:rPr lang="en-US" altLang="zh-CN" sz="2000" b="0" i="0" dirty="0">
                <a:solidFill>
                  <a:srgbClr val="000000"/>
                </a:solidFill>
                <a:latin typeface="微软雅黑" pitchFamily="34" charset="0"/>
                <a:ea typeface="微软雅黑" pitchFamily="34" charset="-122"/>
                <a:cs typeface="微软雅黑" pitchFamily="34" charset="-120"/>
              </a:rPr>
              <a:t>”，体现严格规范公正文明执法。</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C_4#df2e97ecb.fixed?pid=beaac10ea&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4#df2e97ecb.fixed?pid=beaac10ea&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第三框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法治社会</a:t>
            </a:r>
            <a:endParaRPr lang="en-US" altLang="zh-CN" sz="4400" dirty="0"/>
          </a:p>
        </p:txBody>
      </p:sp>
      <p:pic>
        <p:nvPicPr>
          <p:cNvPr id="4" name="C_4#df2e97ecb.fixed?pid=beaac10ea&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df2e97ecb.fixed?pid=beaac10ea&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6_BD.76_1#0ab883bd0?pid=d7965de59&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[黑龙江哈尔滨2025高一期末]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建设信仰法治、公平正义、保障权利、守法诚信、充满活力</a:t>
            </a:r>
            <a:r>
              <a:rPr lang="en-US" altLang="zh-CN" sz="2000" b="0" i="0">
                <a:solidFill>
                  <a:srgbClr val="000000"/>
                </a:solidFill>
                <a:latin typeface="微软雅黑" pitchFamily="34" charset="0"/>
                <a:ea typeface="微软雅黑" pitchFamily="34" charset="-122"/>
                <a:cs typeface="微软雅黑" pitchFamily="34" charset="-120"/>
              </a:rPr>
              <a:t>、和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谐有序的社会主义法治社会</a:t>
            </a:r>
            <a:r>
              <a:rPr lang="en-US" altLang="zh-CN" sz="2000" b="0" i="0" dirty="0">
                <a:solidFill>
                  <a:srgbClr val="000000"/>
                </a:solidFill>
                <a:latin typeface="微软雅黑" pitchFamily="34" charset="0"/>
                <a:ea typeface="微软雅黑" pitchFamily="34" charset="-122"/>
                <a:cs typeface="微软雅黑" pitchFamily="34" charset="-120"/>
              </a:rPr>
              <a:t>，是增强人民群众获得感、幸福感、安全感的重要举措。</a:t>
            </a:r>
            <a:r>
              <a:rPr lang="en-US" altLang="zh-CN" sz="2000" b="0" i="0">
                <a:solidFill>
                  <a:srgbClr val="000000"/>
                </a:solidFill>
                <a:latin typeface="微软雅黑" pitchFamily="34" charset="0"/>
                <a:ea typeface="微软雅黑" pitchFamily="34" charset="-122"/>
                <a:cs typeface="微软雅黑" pitchFamily="34" charset="-120"/>
              </a:rPr>
              <a:t>下列选项中，</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与上述要求相符的是(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77_1#0ab883bd0.bracket?pid=d7965de59&amp;color=0,0,0&amp;vpa=24&amp;vtp=1"/>
          <p:cNvSpPr/>
          <p:nvPr/>
        </p:nvSpPr>
        <p:spPr>
          <a:xfrm>
            <a:off x="3208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76_2#0ab883bd0?pid=d7965de59&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宪法法律得到普遍遵守</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②全社会对法治普遍信仰</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违法犯罪行为普遍消除</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④公民权利得到普遍扩大</a:t>
            </a:r>
            <a:endParaRPr lang="en-US" altLang="zh-CN" sz="2000" dirty="0"/>
          </a:p>
        </p:txBody>
      </p:sp>
      <p:sp>
        <p:nvSpPr>
          <p:cNvPr id="5" name="QC_6_BD.76_3#0ab883bd0.choices?pid=d7965de59&amp;color=0,0,0&amp;vtp=1&amp;bbb=1"/>
          <p:cNvSpPr/>
          <p:nvPr/>
        </p:nvSpPr>
        <p:spPr>
          <a:xfrm>
            <a:off x="719328" y="411012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C_6_AS.78_1#0ab883bd0?vop=1&amp;pid=d7965de59&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本题考查法治社会的内涵。法治社会要求宪法法律得到有效实施和普遍遵守</a:t>
            </a:r>
            <a:r>
              <a:rPr lang="en-US" altLang="zh-CN" sz="2000" b="0" i="0">
                <a:solidFill>
                  <a:srgbClr val="000000"/>
                </a:solidFill>
                <a:latin typeface="微软雅黑" pitchFamily="34" charset="0"/>
                <a:ea typeface="微软雅黑" pitchFamily="34" charset="-122"/>
                <a:cs typeface="微软雅黑" pitchFamily="34" charset="-120"/>
              </a:rPr>
              <a:t>，社会各个领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域依法运行</a:t>
            </a:r>
            <a:r>
              <a:rPr lang="en-US" altLang="zh-CN" sz="2000" b="0" i="0" dirty="0">
                <a:solidFill>
                  <a:srgbClr val="000000"/>
                </a:solidFill>
                <a:latin typeface="微软雅黑" pitchFamily="34" charset="0"/>
                <a:ea typeface="微软雅黑" pitchFamily="34" charset="-122"/>
                <a:cs typeface="微软雅黑" pitchFamily="34" charset="-120"/>
              </a:rPr>
              <a:t>，①正确；法治社会要求全社会对法治普遍信仰，</a:t>
            </a:r>
            <a:r>
              <a:rPr lang="en-US" altLang="zh-CN" sz="2000" b="0" i="0">
                <a:solidFill>
                  <a:srgbClr val="000000"/>
                </a:solidFill>
                <a:latin typeface="微软雅黑" pitchFamily="34" charset="0"/>
                <a:ea typeface="微软雅黑" pitchFamily="34" charset="-122"/>
                <a:cs typeface="微软雅黑" pitchFamily="34" charset="-120"/>
              </a:rPr>
              <a:t>实施法治成为全社会的一致追求，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正确；建设法治社会致力于减少违法犯罪，违法犯罪行为得到有效遏制，而不是普遍消除</a:t>
            </a:r>
            <a:r>
              <a:rPr lang="en-US" altLang="zh-CN" sz="2000" b="0" i="0">
                <a:solidFill>
                  <a:srgbClr val="000000"/>
                </a:solidFill>
                <a:latin typeface="微软雅黑" pitchFamily="34" charset="0"/>
                <a:ea typeface="微软雅黑" pitchFamily="34" charset="-122"/>
                <a:cs typeface="微软雅黑" pitchFamily="34" charset="-120"/>
              </a:rPr>
              <a:t>，③</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排除</a:t>
            </a:r>
            <a:r>
              <a:rPr lang="en-US" altLang="zh-CN" sz="2000" b="0" i="0" dirty="0">
                <a:solidFill>
                  <a:srgbClr val="000000"/>
                </a:solidFill>
                <a:latin typeface="微软雅黑" pitchFamily="34" charset="0"/>
                <a:ea typeface="微软雅黑" pitchFamily="34" charset="-122"/>
                <a:cs typeface="微软雅黑" pitchFamily="34" charset="-120"/>
              </a:rPr>
              <a:t>；公民的权利是法定的，不能随意扩大，④排除。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6_BD.79_1#f43531066?pid=d7965de59&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[湖南郴州2025开学考]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“法立于上，教弘于下。”从设立国家宪法日、开展“宪法宣传周</a:t>
            </a:r>
            <a:r>
              <a:rPr lang="en-US" altLang="zh-CN" sz="2000" b="0" i="0">
                <a:solidFill>
                  <a:srgbClr val="000000"/>
                </a:solidFill>
                <a:latin typeface="微软雅黑" pitchFamily="34" charset="0"/>
                <a:ea typeface="微软雅黑" pitchFamily="34" charset="-122"/>
                <a:cs typeface="微软雅黑" pitchFamily="34" charset="-120"/>
              </a:rPr>
              <a:t>”活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动</a:t>
            </a:r>
            <a:r>
              <a:rPr lang="en-US" altLang="zh-CN" sz="2000" b="0" i="0" dirty="0">
                <a:solidFill>
                  <a:srgbClr val="000000"/>
                </a:solidFill>
                <a:latin typeface="微软雅黑" pitchFamily="34" charset="0"/>
                <a:ea typeface="微软雅黑" pitchFamily="34" charset="-122"/>
                <a:cs typeface="微软雅黑" pitchFamily="34" charset="-120"/>
              </a:rPr>
              <a:t>，让宪法深入人心；到加强国旗法、国歌法等宪法相关法的学习宣传，强化国家认同</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开展</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这些活动的目的在于(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0_1#f43531066.bracket?pid=d7965de59&amp;color=0,0,0&amp;vpa=25&amp;vtp=1"/>
          <p:cNvSpPr/>
          <p:nvPr/>
        </p:nvSpPr>
        <p:spPr>
          <a:xfrm>
            <a:off x="3195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79_2#f43531066?pid=d7965de59&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依靠人民推进公正司法，维护人民合法权益</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②加强公民道德建设，增强法治的道德底蕴</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推动所有社会成员普遍尊重和信仰法律</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④调动人民群众投身依法治国实践的自觉性</a:t>
            </a:r>
            <a:endParaRPr lang="en-US" altLang="zh-CN" sz="2000" dirty="0"/>
          </a:p>
        </p:txBody>
      </p:sp>
      <p:sp>
        <p:nvSpPr>
          <p:cNvPr id="5" name="QC_6_BD.79_3#f43531066.choices?pid=d7965de59&amp;color=0,0,0&amp;vtp=1&amp;bbb=1"/>
          <p:cNvSpPr/>
          <p:nvPr/>
        </p:nvSpPr>
        <p:spPr>
          <a:xfrm>
            <a:off x="722376" y="429468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6_AS.81_1#f43531066?vop=1&amp;pid=d7965de59&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本题考查法治社会。设立国家宪法日、开展“宪法宣传周”活动，加强国旗法</a:t>
            </a:r>
            <a:r>
              <a:rPr lang="en-US" altLang="zh-CN" sz="2000" b="0" i="0">
                <a:solidFill>
                  <a:srgbClr val="000000"/>
                </a:solidFill>
                <a:latin typeface="微软雅黑" pitchFamily="34" charset="0"/>
                <a:ea typeface="微软雅黑" pitchFamily="34" charset="-122"/>
                <a:cs typeface="微软雅黑" pitchFamily="34" charset="-120"/>
              </a:rPr>
              <a:t>、国歌法等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宪法相关法的学习宣传</a:t>
            </a:r>
            <a:r>
              <a:rPr lang="en-US" altLang="zh-CN" sz="2000" b="0" i="0" dirty="0">
                <a:solidFill>
                  <a:srgbClr val="000000"/>
                </a:solidFill>
                <a:latin typeface="微软雅黑" pitchFamily="34" charset="0"/>
                <a:ea typeface="微软雅黑" pitchFamily="34" charset="-122"/>
                <a:cs typeface="微软雅黑" pitchFamily="34" charset="-120"/>
              </a:rPr>
              <a:t>，强化国家认同，有利于调动人民群众投身依法治国实践的自觉性</a:t>
            </a:r>
            <a:r>
              <a:rPr lang="en-US" altLang="zh-CN" sz="2000" b="0" i="0">
                <a:solidFill>
                  <a:srgbClr val="000000"/>
                </a:solidFill>
                <a:latin typeface="微软雅黑" pitchFamily="34" charset="0"/>
                <a:ea typeface="微软雅黑" pitchFamily="34" charset="-122"/>
                <a:cs typeface="微软雅黑" pitchFamily="34" charset="-120"/>
              </a:rPr>
              <a:t>，推动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所有社会成员普遍尊重和信仰法律</a:t>
            </a:r>
            <a:r>
              <a:rPr lang="en-US" altLang="zh-CN" sz="2000" b="0" i="0" dirty="0">
                <a:solidFill>
                  <a:srgbClr val="000000"/>
                </a:solidFill>
                <a:latin typeface="微软雅黑" pitchFamily="34" charset="0"/>
                <a:ea typeface="微软雅黑" pitchFamily="34" charset="-122"/>
                <a:cs typeface="微软雅黑" pitchFamily="34" charset="-120"/>
              </a:rPr>
              <a:t>，成为社会主义法治的忠实崇尚者、自觉遵守者、</a:t>
            </a:r>
            <a:r>
              <a:rPr lang="en-US" altLang="zh-CN" sz="2000" b="0" i="0">
                <a:solidFill>
                  <a:srgbClr val="000000"/>
                </a:solidFill>
                <a:latin typeface="微软雅黑" pitchFamily="34" charset="0"/>
                <a:ea typeface="微软雅黑" pitchFamily="34" charset="-122"/>
                <a:cs typeface="微软雅黑" pitchFamily="34" charset="-120"/>
              </a:rPr>
              <a:t>坚定捍卫者，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③④</a:t>
            </a:r>
            <a:r>
              <a:rPr lang="en-US" altLang="zh-CN" sz="2000" b="0" i="0" dirty="0">
                <a:solidFill>
                  <a:srgbClr val="000000"/>
                </a:solidFill>
                <a:latin typeface="微软雅黑" pitchFamily="34" charset="0"/>
                <a:ea typeface="微软雅黑" pitchFamily="34" charset="-122"/>
                <a:cs typeface="微软雅黑" pitchFamily="34" charset="-120"/>
              </a:rPr>
              <a:t>正确；材料未涉及依靠人民推进公正司法，①排除；材料强调要加强公民的法治教育</a:t>
            </a:r>
            <a:r>
              <a:rPr lang="en-US" altLang="zh-CN" sz="2000" b="0" i="0">
                <a:solidFill>
                  <a:srgbClr val="000000"/>
                </a:solidFill>
                <a:latin typeface="微软雅黑" pitchFamily="34" charset="0"/>
                <a:ea typeface="微软雅黑" pitchFamily="34" charset="-122"/>
                <a:cs typeface="微软雅黑" pitchFamily="34" charset="-120"/>
              </a:rPr>
              <a:t>，而不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是道德教育</a:t>
            </a:r>
            <a:r>
              <a:rPr lang="en-US" altLang="zh-CN" sz="2000" b="0" i="0" dirty="0">
                <a:solidFill>
                  <a:srgbClr val="000000"/>
                </a:solidFill>
                <a:latin typeface="微软雅黑" pitchFamily="34" charset="0"/>
                <a:ea typeface="微软雅黑" pitchFamily="34" charset="-122"/>
                <a:cs typeface="微软雅黑" pitchFamily="34" charset="-120"/>
              </a:rPr>
              <a:t>，②排除。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6_BD.82_1#dfeeeff3d?pid=5f0de7d85&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[陕西汉中2025高一期中]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某地方媒体拟综合报道以下法治建设新举措：</a:t>
            </a:r>
            <a:endParaRPr lang="en-US" altLang="zh-CN" sz="2000" dirty="0"/>
          </a:p>
        </p:txBody>
      </p:sp>
      <p:graphicFrame>
        <p:nvGraphicFramePr>
          <p:cNvPr id="66" name="QC_6_BD.82_2#dfeeeff3d?colgroup=20,20&amp;pid=5f0de7d85&amp;color=0,0,0&amp;vtp=1&amp;bbb=1&amp;hb=1"/>
          <p:cNvGraphicFramePr>
            <a:graphicFrameLocks noGrp="1"/>
          </p:cNvGraphicFramePr>
          <p:nvPr>
            <p:extLst>
              <p:ext uri="{D42A27DB-BD31-4B8C-83A1-F6EECF244321}">
                <p14:modId xmlns:p14="http://schemas.microsoft.com/office/powerpoint/2010/main" val="3070410550"/>
              </p:ext>
            </p:extLst>
          </p:nvPr>
        </p:nvGraphicFramePr>
        <p:xfrm>
          <a:off x="722376" y="1513528"/>
          <a:ext cx="10716768" cy="2011299"/>
        </p:xfrm>
        <a:graphic>
          <a:graphicData uri="http://schemas.openxmlformats.org/drawingml/2006/table">
            <a:tbl>
              <a:tblPr/>
              <a:tblGrid>
                <a:gridCol w="5358384">
                  <a:extLst>
                    <a:ext uri="{9D8B030D-6E8A-4147-A177-3AD203B41FA5}">
                      <a16:colId xmlns:a16="http://schemas.microsoft.com/office/drawing/2014/main" val="20000"/>
                    </a:ext>
                  </a:extLst>
                </a:gridCol>
                <a:gridCol w="5358384">
                  <a:extLst>
                    <a:ext uri="{9D8B030D-6E8A-4147-A177-3AD203B41FA5}">
                      <a16:colId xmlns:a16="http://schemas.microsoft.com/office/drawing/2014/main" val="20001"/>
                    </a:ext>
                  </a:extLst>
                </a:gridCol>
              </a:tblGrid>
              <a:tr h="201129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某县人民检察院干警用轻松的“话聊”</a:t>
                      </a:r>
                      <a:r>
                        <a:rPr lang="en-US" altLang="zh-CN" sz="2000" b="0" i="0">
                          <a:solidFill>
                            <a:srgbClr val="000000"/>
                          </a:solidFill>
                          <a:latin typeface="微软雅黑" pitchFamily="34" charset="0"/>
                          <a:ea typeface="微软雅黑" pitchFamily="34" charset="-122"/>
                          <a:cs typeface="微软雅黑" pitchFamily="34" charset="-120"/>
                        </a:rPr>
                        <a:t>方式</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以</a:t>
                      </a:r>
                      <a:r>
                        <a:rPr lang="en-US" altLang="zh-CN" sz="2000" b="0" i="0" dirty="0">
                          <a:solidFill>
                            <a:srgbClr val="000000"/>
                          </a:solidFill>
                          <a:latin typeface="微软雅黑" pitchFamily="34" charset="0"/>
                          <a:ea typeface="微软雅黑" pitchFamily="34" charset="-122"/>
                          <a:cs typeface="微软雅黑" pitchFamily="34" charset="-120"/>
                        </a:rPr>
                        <a:t>“把爱带回家</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同心护成长</a:t>
                      </a:r>
                      <a:r>
                        <a:rPr lang="en-US" altLang="zh-CN" sz="2000" b="0" i="0">
                          <a:solidFill>
                            <a:srgbClr val="000000"/>
                          </a:solidFill>
                          <a:latin typeface="微软雅黑" pitchFamily="34" charset="0"/>
                          <a:ea typeface="微软雅黑" pitchFamily="34" charset="-122"/>
                          <a:cs typeface="微软雅黑" pitchFamily="34" charset="-120"/>
                        </a:rPr>
                        <a:t>”为主题化身为</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法治故事大王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精心挑选出真实发生的校</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园小故事</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提醒孩子在校园里玩耍时需要留意</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的安全隐患</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某司法所针对不同小区和自然村的法治需求确</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定普法重点内容和方式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群众可根据自身需求</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打电话</a:t>
                      </a:r>
                      <a:r>
                        <a:rPr lang="en-US" altLang="zh-CN" sz="2000" b="0" i="0" dirty="0">
                          <a:solidFill>
                            <a:srgbClr val="000000"/>
                          </a:solidFill>
                          <a:latin typeface="微软雅黑" pitchFamily="34" charset="0"/>
                          <a:ea typeface="微软雅黑" pitchFamily="34" charset="-122"/>
                          <a:cs typeface="微软雅黑" pitchFamily="34" charset="-120"/>
                        </a:rPr>
                        <a:t>“下单”预约普法讲座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法律顾问</a:t>
                      </a:r>
                      <a:r>
                        <a:rPr lang="en-US" altLang="zh-CN" sz="2000" b="0" i="0">
                          <a:solidFill>
                            <a:srgbClr val="000000"/>
                          </a:solidFill>
                          <a:latin typeface="微软雅黑" pitchFamily="34" charset="0"/>
                          <a:ea typeface="微软雅黑" pitchFamily="34" charset="-122"/>
                          <a:cs typeface="微软雅黑" pitchFamily="34" charset="-120"/>
                        </a:rPr>
                        <a:t>“接</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单</a:t>
                      </a:r>
                      <a:r>
                        <a:rPr lang="en-US" altLang="zh-CN" sz="2000" b="0" i="0" dirty="0">
                          <a:solidFill>
                            <a:srgbClr val="000000"/>
                          </a:solidFill>
                          <a:latin typeface="微软雅黑" pitchFamily="34" charset="0"/>
                          <a:ea typeface="微软雅黑" pitchFamily="34" charset="-122"/>
                          <a:cs typeface="微软雅黑" pitchFamily="34" charset="-120"/>
                        </a:rPr>
                        <a:t>”后上门精准提供“一对一”“点对点</a:t>
                      </a:r>
                      <a:r>
                        <a:rPr lang="en-US" altLang="zh-CN" sz="2000" b="0" i="0">
                          <a:solidFill>
                            <a:srgbClr val="000000"/>
                          </a:solidFill>
                          <a:latin typeface="微软雅黑" pitchFamily="34" charset="0"/>
                          <a:ea typeface="微软雅黑" pitchFamily="34" charset="-122"/>
                          <a:cs typeface="微软雅黑" pitchFamily="34" charset="-120"/>
                        </a:rPr>
                        <a:t>”的</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法律服务</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6_BD.82_3#dfeeeff3d?pid=5f0de7d85&amp;color=0,0,0&amp;vtp=1&amp;bbb=1"/>
          <p:cNvSpPr/>
          <p:nvPr/>
        </p:nvSpPr>
        <p:spPr>
          <a:xfrm>
            <a:off x="722376" y="3659828"/>
            <a:ext cx="10753344" cy="40500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下列最适合作为该报道标题的是(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83_1#dfeeeff3d.bracket?pid=5f0de7d85&amp;color=0,0,0&amp;vpa=26&amp;vtp=1"/>
          <p:cNvSpPr/>
          <p:nvPr/>
        </p:nvSpPr>
        <p:spPr>
          <a:xfrm>
            <a:off x="4478401" y="3659828"/>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6_BD.82_4#dfeeeff3d.choices?pid=5f0de7d85&amp;color=0,0,0&amp;vtp=1&amp;bbb=1"/>
          <p:cNvSpPr/>
          <p:nvPr/>
        </p:nvSpPr>
        <p:spPr>
          <a:xfrm>
            <a:off x="722376" y="4118425"/>
            <a:ext cx="10753344" cy="1326134"/>
          </a:xfrm>
          <a:prstGeom prst="rect">
            <a:avLst/>
          </a:prstGeom>
          <a:noFill/>
          <a:ln/>
        </p:spPr>
        <p:txBody>
          <a:bodyPr wrap="none" lIns="0" tIns="0" rIns="0" bIns="0" rtlCol="0" anchor="t"/>
          <a:lstStyle/>
          <a:p>
            <a:pPr latinLnBrk="1">
              <a:lnSpc>
                <a:spcPts val="3600"/>
              </a:lnSpc>
              <a:tabLst>
                <a:tab pos="5471257" algn="l"/>
              </a:tabLst>
            </a:pPr>
            <a:r>
              <a:rPr lang="en-US" altLang="zh-CN" sz="2000" b="0" i="0" dirty="0" err="1">
                <a:solidFill>
                  <a:srgbClr val="000000"/>
                </a:solidFill>
                <a:latin typeface="微软雅黑" pitchFamily="34" charset="0"/>
                <a:ea typeface="微软雅黑" pitchFamily="34" charset="-122"/>
                <a:cs typeface="微软雅黑" pitchFamily="34" charset="-120"/>
              </a:rPr>
              <a:t>A.强化部门协作，提升普法效果</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471257" algn="l"/>
              </a:tabLst>
            </a:pPr>
            <a:r>
              <a:rPr lang="en-US" altLang="zh-CN" sz="2000" b="0" i="0" dirty="0" err="1">
                <a:solidFill>
                  <a:srgbClr val="000000"/>
                </a:solidFill>
                <a:latin typeface="微软雅黑" pitchFamily="34" charset="0"/>
                <a:ea typeface="微软雅黑" pitchFamily="34" charset="-122"/>
                <a:cs typeface="微软雅黑" pitchFamily="34" charset="-120"/>
              </a:rPr>
              <a:t>B.创新普法形式，深化法治实践</a:t>
            </a:r>
            <a:endParaRPr lang="en-US" altLang="zh-CN" sz="2000" dirty="0"/>
          </a:p>
          <a:p>
            <a:pPr latinLnBrk="1">
              <a:lnSpc>
                <a:spcPts val="3700"/>
              </a:lnSpc>
              <a:tabLst>
                <a:tab pos="5471257" algn="l"/>
              </a:tabLst>
            </a:pPr>
            <a:r>
              <a:rPr lang="en-US" altLang="zh-CN" sz="2000" b="0" i="0" dirty="0" err="1">
                <a:solidFill>
                  <a:srgbClr val="000000"/>
                </a:solidFill>
                <a:latin typeface="微软雅黑" pitchFamily="34" charset="0"/>
                <a:ea typeface="微软雅黑" pitchFamily="34" charset="-122"/>
                <a:cs typeface="微软雅黑" pitchFamily="34" charset="-120"/>
              </a:rPr>
              <a:t>C.聚焦校园安全，扩大援助范围</a:t>
            </a:r>
            <a:endParaRPr lang="en-US" altLang="zh-CN" sz="2000" dirty="0"/>
          </a:p>
          <a:p>
            <a:pPr latinLnBrk="1">
              <a:lnSpc>
                <a:spcPts val="3500"/>
              </a:lnSpc>
              <a:tabLst>
                <a:tab pos="5471257" algn="l"/>
              </a:tabLst>
            </a:pPr>
            <a:r>
              <a:rPr lang="en-US" altLang="zh-CN" sz="2000" b="0" i="0" dirty="0" err="1">
                <a:solidFill>
                  <a:srgbClr val="000000"/>
                </a:solidFill>
                <a:latin typeface="微软雅黑" pitchFamily="34" charset="0"/>
                <a:ea typeface="微软雅黑" pitchFamily="34" charset="-122"/>
                <a:cs typeface="微软雅黑" pitchFamily="34" charset="-120"/>
              </a:rPr>
              <a:t>D.完善法律服务，助力乡村振兴</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6_AS.84_1#dfeeeff3d?vop=1&amp;pid=5f0de7d85&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本题考查建设法治社会。县人民检察院通过“法治故事大王”的形式</a:t>
            </a:r>
            <a:r>
              <a:rPr lang="en-US" altLang="zh-CN" sz="2000" b="0" i="0">
                <a:solidFill>
                  <a:srgbClr val="000000"/>
                </a:solidFill>
                <a:latin typeface="微软雅黑" pitchFamily="34" charset="0"/>
                <a:ea typeface="微软雅黑" pitchFamily="34" charset="-122"/>
                <a:cs typeface="微软雅黑" pitchFamily="34" charset="-120"/>
              </a:rPr>
              <a:t>，以生动案例进行校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园安全教育</a:t>
            </a:r>
            <a:r>
              <a:rPr lang="en-US" altLang="zh-CN" sz="2000" b="0" i="0" dirty="0">
                <a:solidFill>
                  <a:srgbClr val="000000"/>
                </a:solidFill>
                <a:latin typeface="微软雅黑" pitchFamily="34" charset="0"/>
                <a:ea typeface="微软雅黑" pitchFamily="34" charset="-122"/>
                <a:cs typeface="微软雅黑" pitchFamily="34" charset="-120"/>
              </a:rPr>
              <a:t>，体现了普法形式的创新（从传统宣讲变为情景化、故事化）,某司法所采取群众</a:t>
            </a:r>
            <a:r>
              <a:rPr lang="en-US" altLang="zh-CN" sz="2000" b="0" i="0">
                <a:solidFill>
                  <a:srgbClr val="000000"/>
                </a:solidFill>
                <a:latin typeface="微软雅黑" pitchFamily="34" charset="0"/>
                <a:ea typeface="微软雅黑" pitchFamily="34" charset="-122"/>
                <a:cs typeface="微软雅黑" pitchFamily="34" charset="-120"/>
              </a:rPr>
              <a:t>“下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单</a:t>
            </a:r>
            <a:r>
              <a:rPr lang="en-US" altLang="zh-CN" sz="2000" b="0" i="0" dirty="0">
                <a:solidFill>
                  <a:srgbClr val="000000"/>
                </a:solidFill>
                <a:latin typeface="微软雅黑" pitchFamily="34" charset="0"/>
                <a:ea typeface="微软雅黑" pitchFamily="34" charset="-122"/>
                <a:cs typeface="微软雅黑" pitchFamily="34" charset="-120"/>
              </a:rPr>
              <a:t>”、法律顾问“接单”的精准服务模式，强调普法形式的灵活性和针对性，</a:t>
            </a:r>
            <a:r>
              <a:rPr lang="en-US" altLang="zh-CN" sz="2000" b="0" i="0">
                <a:solidFill>
                  <a:srgbClr val="000000"/>
                </a:solidFill>
                <a:latin typeface="微软雅黑" pitchFamily="34" charset="0"/>
                <a:ea typeface="微软雅黑" pitchFamily="34" charset="-122"/>
                <a:cs typeface="微软雅黑" pitchFamily="34" charset="-120"/>
              </a:rPr>
              <a:t>深化了法治实践，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正确；题干未提及多个部门合作，故“强化部门协作”未体现，A排除</a:t>
            </a:r>
            <a:r>
              <a:rPr lang="en-US" altLang="zh-CN" sz="2000" b="0" i="0">
                <a:solidFill>
                  <a:srgbClr val="000000"/>
                </a:solidFill>
                <a:latin typeface="微软雅黑" pitchFamily="34" charset="0"/>
                <a:ea typeface="微软雅黑" pitchFamily="34" charset="-122"/>
                <a:cs typeface="微软雅黑" pitchFamily="34" charset="-120"/>
              </a:rPr>
              <a:t>；题干中虽然提到了校园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安全</a:t>
            </a:r>
            <a:r>
              <a:rPr lang="en-US" altLang="zh-CN" sz="2000" b="0" i="0" dirty="0">
                <a:solidFill>
                  <a:srgbClr val="000000"/>
                </a:solidFill>
                <a:latin typeface="微软雅黑" pitchFamily="34" charset="0"/>
                <a:ea typeface="微软雅黑" pitchFamily="34" charset="-122"/>
                <a:cs typeface="微软雅黑" pitchFamily="34" charset="-120"/>
              </a:rPr>
              <a:t>，但并没有提到扩大援助范围，且未能概括司法所的普法举措，C排除；“</a:t>
            </a:r>
            <a:r>
              <a:rPr lang="en-US" altLang="zh-CN" sz="2000" b="0" i="0">
                <a:solidFill>
                  <a:srgbClr val="000000"/>
                </a:solidFill>
                <a:latin typeface="微软雅黑" pitchFamily="34" charset="0"/>
                <a:ea typeface="微软雅黑" pitchFamily="34" charset="-122"/>
                <a:cs typeface="微软雅黑" pitchFamily="34" charset="-120"/>
              </a:rPr>
              <a:t>完善法律服务，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助力乡村振兴</a:t>
            </a:r>
            <a:r>
              <a:rPr lang="en-US" altLang="zh-CN" sz="2000" b="0" i="0" dirty="0">
                <a:solidFill>
                  <a:srgbClr val="000000"/>
                </a:solidFill>
                <a:latin typeface="微软雅黑" pitchFamily="34" charset="0"/>
                <a:ea typeface="微软雅黑" pitchFamily="34" charset="-122"/>
                <a:cs typeface="微软雅黑" pitchFamily="34" charset="-120"/>
              </a:rPr>
              <a:t>”与某县人民检察院干警的做法不符，D排除。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6_BD.85_1#0cf9a8fc0?pid=5f0de7d85&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[山东威海2025高一月考]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首席法律咨询专家开“良方”，27个服务站点为社区的“</a:t>
            </a:r>
            <a:r>
              <a:rPr lang="en-US" altLang="zh-CN" sz="2000" b="0" i="0">
                <a:solidFill>
                  <a:srgbClr val="000000"/>
                </a:solidFill>
                <a:latin typeface="微软雅黑" pitchFamily="34" charset="0"/>
                <a:ea typeface="微软雅黑" pitchFamily="34" charset="-122"/>
                <a:cs typeface="微软雅黑" pitchFamily="34" charset="-120"/>
              </a:rPr>
              <a:t>大事小情”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提供全方位法律支持</a:t>
            </a:r>
            <a:r>
              <a:rPr lang="en-US" altLang="zh-CN" sz="2000" b="0" i="0" dirty="0">
                <a:solidFill>
                  <a:srgbClr val="000000"/>
                </a:solidFill>
                <a:latin typeface="微软雅黑" pitchFamily="34" charset="0"/>
                <a:ea typeface="微软雅黑" pitchFamily="34" charset="-122"/>
                <a:cs typeface="微软雅黑" pitchFamily="34" charset="-120"/>
              </a:rPr>
              <a:t>；旅游行业相关部门会同区12345政务热线</a:t>
            </a:r>
            <a:r>
              <a:rPr lang="en-US" altLang="zh-CN" sz="2000" b="0" i="0">
                <a:solidFill>
                  <a:srgbClr val="000000"/>
                </a:solidFill>
                <a:latin typeface="微软雅黑" pitchFamily="34" charset="0"/>
                <a:ea typeface="微软雅黑" pitchFamily="34" charset="-122"/>
                <a:cs typeface="微软雅黑" pitchFamily="34" charset="-120"/>
              </a:rPr>
              <a:t>，分类梳理旅游旺季高频投诉问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题</a:t>
            </a:r>
            <a:r>
              <a:rPr lang="en-US" altLang="zh-CN" sz="2000" b="0" i="0" dirty="0">
                <a:solidFill>
                  <a:srgbClr val="000000"/>
                </a:solidFill>
                <a:latin typeface="微软雅黑" pitchFamily="34" charset="0"/>
                <a:ea typeface="微软雅黑" pitchFamily="34" charset="-122"/>
                <a:cs typeface="微软雅黑" pitchFamily="34" charset="-120"/>
              </a:rPr>
              <a:t>，联动平台精准施策，争取问题源头化解、未诉先办</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法治</a:t>
            </a:r>
            <a:r>
              <a:rPr lang="en-US" altLang="zh-CN" sz="2000" b="0" i="0">
                <a:solidFill>
                  <a:srgbClr val="000000"/>
                </a:solidFill>
                <a:latin typeface="微软雅黑" pitchFamily="34" charset="0"/>
                <a:ea typeface="微软雅黑" pitchFamily="34" charset="-122"/>
                <a:cs typeface="微软雅黑" pitchFamily="34" charset="-120"/>
              </a:rPr>
              <a:t>，正成为青岛市市南区普惠民生</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的有力保障</a:t>
            </a:r>
            <a:r>
              <a:rPr lang="en-US" altLang="zh-CN" sz="2000" b="0" i="0" dirty="0">
                <a:solidFill>
                  <a:srgbClr val="000000"/>
                </a:solidFill>
                <a:latin typeface="微软雅黑" pitchFamily="34" charset="0"/>
                <a:ea typeface="微软雅黑" pitchFamily="34" charset="-122"/>
                <a:cs typeface="微软雅黑" pitchFamily="34" charset="-120"/>
              </a:rPr>
              <a:t>。材料启示我们，</a:t>
            </a:r>
            <a:r>
              <a:rPr lang="en-US" altLang="zh-CN" sz="2000" b="0" i="0">
                <a:solidFill>
                  <a:srgbClr val="000000"/>
                </a:solidFill>
                <a:latin typeface="微软雅黑" pitchFamily="34" charset="0"/>
                <a:ea typeface="微软雅黑" pitchFamily="34" charset="-122"/>
                <a:cs typeface="微软雅黑" pitchFamily="34" charset="-120"/>
              </a:rPr>
              <a:t>建设法治社会必须(</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6_1#0cf9a8fc0.bracket?pid=5f0de7d85&amp;color=0,0,0&amp;vpa=27&amp;vtp=1"/>
          <p:cNvSpPr/>
          <p:nvPr/>
        </p:nvSpPr>
        <p:spPr>
          <a:xfrm>
            <a:off x="6243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85_2#0cf9a8fc0?pid=5f0de7d85&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提高社会治理的法治化水平</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②建立完善社会主义法律体系</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推进公共法律服务体系建设</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④完善矛盾纠纷预防化解机制</a:t>
            </a:r>
            <a:endParaRPr lang="en-US" altLang="zh-CN" sz="2000" dirty="0"/>
          </a:p>
        </p:txBody>
      </p:sp>
      <p:sp>
        <p:nvSpPr>
          <p:cNvPr id="5" name="QC_6_BD.85_3#0cf9a8fc0.choices?pid=5f0de7d85&amp;color=0,0,0&amp;vtp=1&amp;bbb=1"/>
          <p:cNvSpPr/>
          <p:nvPr/>
        </p:nvSpPr>
        <p:spPr>
          <a:xfrm>
            <a:off x="722376" y="474349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6_AS.87_1#0cf9a8fc0?vop=1&amp;pid=5f0de7d85&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本题考查建设法治社会。首席法律咨询专家开“良方”，为社区的“大事小情</a:t>
            </a:r>
            <a:r>
              <a:rPr lang="en-US" altLang="zh-CN" sz="2000" b="0" i="0">
                <a:solidFill>
                  <a:srgbClr val="000000"/>
                </a:solidFill>
                <a:latin typeface="微软雅黑" pitchFamily="34" charset="0"/>
                <a:ea typeface="微软雅黑" pitchFamily="34" charset="-122"/>
                <a:cs typeface="微软雅黑" pitchFamily="34" charset="-120"/>
              </a:rPr>
              <a:t>”提供全方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位法律支持</a:t>
            </a:r>
            <a:r>
              <a:rPr lang="en-US" altLang="zh-CN" sz="2000" b="0" i="0" dirty="0">
                <a:solidFill>
                  <a:srgbClr val="000000"/>
                </a:solidFill>
                <a:latin typeface="微软雅黑" pitchFamily="34" charset="0"/>
                <a:ea typeface="微软雅黑" pitchFamily="34" charset="-122"/>
                <a:cs typeface="微软雅黑" pitchFamily="34" charset="-120"/>
              </a:rPr>
              <a:t>，这启示我们建设法治社会要推进公共法律服务体系建设，③正确</a:t>
            </a:r>
            <a:r>
              <a:rPr lang="en-US" altLang="zh-CN" sz="2000" b="0" i="0">
                <a:solidFill>
                  <a:srgbClr val="000000"/>
                </a:solidFill>
                <a:latin typeface="微软雅黑" pitchFamily="34" charset="0"/>
                <a:ea typeface="微软雅黑" pitchFamily="34" charset="-122"/>
                <a:cs typeface="微软雅黑" pitchFamily="34" charset="-120"/>
              </a:rPr>
              <a:t>；分类梳理旅游旺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季高频投诉问题</a:t>
            </a:r>
            <a:r>
              <a:rPr lang="en-US" altLang="zh-CN" sz="2000" b="0" i="0" dirty="0">
                <a:solidFill>
                  <a:srgbClr val="000000"/>
                </a:solidFill>
                <a:latin typeface="微软雅黑" pitchFamily="34" charset="0"/>
                <a:ea typeface="微软雅黑" pitchFamily="34" charset="-122"/>
                <a:cs typeface="微软雅黑" pitchFamily="34" charset="-120"/>
              </a:rPr>
              <a:t>，联动平台精准施策，争取问题源头化解、未诉先办</a:t>
            </a:r>
            <a:r>
              <a:rPr lang="en-US" altLang="zh-CN" sz="2000" b="0" i="0">
                <a:solidFill>
                  <a:srgbClr val="000000"/>
                </a:solidFill>
                <a:latin typeface="微软雅黑" pitchFamily="34" charset="0"/>
                <a:ea typeface="微软雅黑" pitchFamily="34" charset="-122"/>
                <a:cs typeface="微软雅黑" pitchFamily="34" charset="-120"/>
              </a:rPr>
              <a:t>，启示我们建设法治社会要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完善矛盾纠纷预防化解机制</a:t>
            </a:r>
            <a:r>
              <a:rPr lang="en-US" altLang="zh-CN" sz="2000" b="0" i="0" dirty="0">
                <a:solidFill>
                  <a:srgbClr val="000000"/>
                </a:solidFill>
                <a:latin typeface="微软雅黑" pitchFamily="34" charset="0"/>
                <a:ea typeface="微软雅黑" pitchFamily="34" charset="-122"/>
                <a:cs typeface="微软雅黑" pitchFamily="34" charset="-120"/>
              </a:rPr>
              <a:t>，④正确；材料没有涉及提高社会治理的法治化水平</a:t>
            </a:r>
            <a:r>
              <a:rPr lang="en-US" altLang="zh-CN" sz="2000" b="0" i="0">
                <a:solidFill>
                  <a:srgbClr val="000000"/>
                </a:solidFill>
                <a:latin typeface="微软雅黑" pitchFamily="34" charset="0"/>
                <a:ea typeface="微软雅黑" pitchFamily="34" charset="-122"/>
                <a:cs typeface="微软雅黑" pitchFamily="34" charset="-120"/>
              </a:rPr>
              <a:t>，也没有体现建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立完善社会主义法律体系</a:t>
            </a:r>
            <a:r>
              <a:rPr lang="en-US" altLang="zh-CN" sz="2000" b="0" i="0" dirty="0">
                <a:solidFill>
                  <a:srgbClr val="000000"/>
                </a:solidFill>
                <a:latin typeface="微软雅黑" pitchFamily="34" charset="0"/>
                <a:ea typeface="微软雅黑" pitchFamily="34" charset="-122"/>
                <a:cs typeface="微软雅黑" pitchFamily="34" charset="-120"/>
              </a:rPr>
              <a:t>，①②排除。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6_AS.6_1#b1517a986?vop=1&amp;pid=09d456bd5&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本题考查法治国家的内涵。N县人民法院组织全体女法官进行宪法宣誓仪式</a:t>
            </a:r>
            <a:r>
              <a:rPr lang="en-US" altLang="zh-CN" sz="2000" b="0" i="0">
                <a:solidFill>
                  <a:srgbClr val="000000"/>
                </a:solidFill>
                <a:latin typeface="微软雅黑" pitchFamily="34" charset="0"/>
                <a:ea typeface="微软雅黑" pitchFamily="34" charset="-122"/>
                <a:cs typeface="微软雅黑" pitchFamily="34" charset="-120"/>
              </a:rPr>
              <a:t>，表达对宪法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的忠诚</a:t>
            </a:r>
            <a:r>
              <a:rPr lang="en-US" altLang="zh-CN" sz="2000" b="0" i="0" dirty="0">
                <a:solidFill>
                  <a:srgbClr val="000000"/>
                </a:solidFill>
                <a:latin typeface="微软雅黑" pitchFamily="34" charset="0"/>
                <a:ea typeface="微软雅黑" pitchFamily="34" charset="-122"/>
                <a:cs typeface="微软雅黑" pitchFamily="34" charset="-120"/>
              </a:rPr>
              <a:t>。这一行为体现了对宪法地位的尊重，反映出我国坚持宪法法律至上的理念，①正确</a:t>
            </a:r>
            <a:r>
              <a:rPr lang="en-US" altLang="zh-CN" sz="2000" b="0" i="0">
                <a:solidFill>
                  <a:srgbClr val="000000"/>
                </a:solidFill>
                <a:latin typeface="微软雅黑" pitchFamily="34" charset="0"/>
                <a:ea typeface="微软雅黑" pitchFamily="34" charset="-122"/>
                <a:cs typeface="微软雅黑" pitchFamily="34" charset="-120"/>
              </a:rPr>
              <a:t>；人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民法院属于国家机关</a:t>
            </a:r>
            <a:r>
              <a:rPr lang="en-US" altLang="zh-CN" sz="2000" b="0" i="0" dirty="0">
                <a:solidFill>
                  <a:srgbClr val="000000"/>
                </a:solidFill>
                <a:latin typeface="微软雅黑" pitchFamily="34" charset="0"/>
                <a:ea typeface="微软雅黑" pitchFamily="34" charset="-122"/>
                <a:cs typeface="微软雅黑" pitchFamily="34" charset="-120"/>
              </a:rPr>
              <a:t>，全体女法官进行宪法宣誓，表明宪法是一切国家机关的根本活动准则</a:t>
            </a:r>
            <a:r>
              <a:rPr lang="en-US" altLang="zh-CN" sz="2000" b="0" i="0">
                <a:solidFill>
                  <a:srgbClr val="000000"/>
                </a:solidFill>
                <a:latin typeface="微软雅黑" pitchFamily="34" charset="0"/>
                <a:ea typeface="微软雅黑" pitchFamily="34" charset="-122"/>
                <a:cs typeface="微软雅黑" pitchFamily="34" charset="-120"/>
              </a:rPr>
              <a:t>，要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在宪法和法律的范围内行使职权</a:t>
            </a:r>
            <a:r>
              <a:rPr lang="en-US" altLang="zh-CN" sz="2000" b="0" i="0" dirty="0">
                <a:solidFill>
                  <a:srgbClr val="000000"/>
                </a:solidFill>
                <a:latin typeface="微软雅黑" pitchFamily="34" charset="0"/>
                <a:ea typeface="微软雅黑" pitchFamily="34" charset="-122"/>
                <a:cs typeface="微软雅黑" pitchFamily="34" charset="-120"/>
              </a:rPr>
              <a:t>，②正确；党的领导是社会主义法治建设最根本的保证，③</a:t>
            </a:r>
            <a:r>
              <a:rPr lang="en-US" altLang="zh-CN" sz="2000" b="0" i="0">
                <a:solidFill>
                  <a:srgbClr val="000000"/>
                </a:solidFill>
                <a:latin typeface="微软雅黑" pitchFamily="34" charset="0"/>
                <a:ea typeface="微软雅黑" pitchFamily="34" charset="-122"/>
                <a:cs typeface="微软雅黑" pitchFamily="34" charset="-120"/>
              </a:rPr>
              <a:t>排除；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宪法和立法法是国家机关制定和修改法律的最基本的法律依据</a:t>
            </a:r>
            <a:r>
              <a:rPr lang="en-US" altLang="zh-CN" sz="2000" b="0" i="0" dirty="0">
                <a:solidFill>
                  <a:srgbClr val="000000"/>
                </a:solidFill>
                <a:latin typeface="微软雅黑" pitchFamily="34" charset="0"/>
                <a:ea typeface="微软雅黑" pitchFamily="34" charset="-122"/>
                <a:cs typeface="微软雅黑" pitchFamily="34" charset="-120"/>
              </a:rPr>
              <a:t>，唯一依据说法不准确，④排除。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74367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7_BD.88_1#5e458ba19?pid=9c3b564d3&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5.由司法部、全国普法办主办的民法典宣传月启动仪式在安徽省六安市某村举行。</a:t>
            </a:r>
            <a:r>
              <a:rPr lang="en-US" altLang="zh-CN" sz="2000" b="0" i="0">
                <a:solidFill>
                  <a:srgbClr val="000000"/>
                </a:solidFill>
                <a:latin typeface="微软雅黑" pitchFamily="34" charset="0"/>
                <a:ea typeface="微软雅黑" pitchFamily="34" charset="-122"/>
                <a:cs typeface="微软雅黑" pitchFamily="34" charset="-120"/>
              </a:rPr>
              <a:t>活动期间，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1名村（居）法律顾问+N名法律明白人”行动推进会同时召开。</a:t>
            </a:r>
            <a:r>
              <a:rPr lang="en-US" altLang="zh-CN" sz="2000" b="0" i="0">
                <a:solidFill>
                  <a:srgbClr val="000000"/>
                </a:solidFill>
                <a:latin typeface="微软雅黑" pitchFamily="34" charset="0"/>
                <a:ea typeface="微软雅黑" pitchFamily="34" charset="-122"/>
                <a:cs typeface="微软雅黑" pitchFamily="34" charset="-120"/>
              </a:rPr>
              <a:t>材料表明(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89_1#5e458ba19.bracket?pid=9c3b564d3&amp;color=0,0,0&amp;vpa=28&amp;vtp=1"/>
          <p:cNvSpPr/>
          <p:nvPr/>
        </p:nvSpPr>
        <p:spPr>
          <a:xfrm>
            <a:off x="9340914" y="14101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88_2#5e458ba19?pid=9c3b564d3&amp;color=0,0,0&amp;vtp=1&amp;bbb=1"/>
          <p:cNvSpPr/>
          <p:nvPr/>
        </p:nvSpPr>
        <p:spPr>
          <a:xfrm>
            <a:off x="722376" y="18768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①建设法治社会需要进行全方位、长期性的努力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法治国家、法治政府共同构成法治社会的政治基础</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法治社会是法治国家、法治政府建设的重要基础和基本前提</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建设法治社会是全面依法治国的重点任务和主体工程</a:t>
            </a:r>
            <a:endParaRPr lang="en-US" altLang="zh-CN" sz="2000" dirty="0"/>
          </a:p>
        </p:txBody>
      </p:sp>
      <p:sp>
        <p:nvSpPr>
          <p:cNvPr id="5" name="QC_7_BD.88_3#5e458ba19.choices?pid=9c3b564d3&amp;color=0,0,0&amp;vtp=1&amp;bbb=1"/>
          <p:cNvSpPr/>
          <p:nvPr/>
        </p:nvSpPr>
        <p:spPr>
          <a:xfrm>
            <a:off x="722376" y="37127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7_AS.90_1#5e458ba19?vop=1&amp;pid=9c3b564d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本题考查建设法治社会的重要性及要求。民法典宣传月活动和“1名村（居）法律顾问</a:t>
            </a:r>
            <a:r>
              <a:rPr lang="en-US" altLang="zh-CN" sz="2000" b="0" i="0">
                <a:solidFill>
                  <a:srgbClr val="000000"/>
                </a:solidFill>
                <a:latin typeface="微软雅黑" pitchFamily="34" charset="0"/>
                <a:ea typeface="微软雅黑" pitchFamily="34" charset="-122"/>
                <a:cs typeface="微软雅黑" pitchFamily="34" charset="-120"/>
              </a:rPr>
              <a:t>+N</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名法律明白人</a:t>
            </a:r>
            <a:r>
              <a:rPr lang="en-US" altLang="zh-CN" sz="2000" b="0" i="0" dirty="0">
                <a:solidFill>
                  <a:srgbClr val="000000"/>
                </a:solidFill>
                <a:latin typeface="微软雅黑" pitchFamily="34" charset="0"/>
                <a:ea typeface="微软雅黑" pitchFamily="34" charset="-122"/>
                <a:cs typeface="微软雅黑" pitchFamily="34" charset="-120"/>
              </a:rPr>
              <a:t>”行动推进会同时召开，表明国家深入开展法治宣传教育</a:t>
            </a:r>
            <a:r>
              <a:rPr lang="en-US" altLang="zh-CN" sz="2000" b="0" i="0">
                <a:solidFill>
                  <a:srgbClr val="000000"/>
                </a:solidFill>
                <a:latin typeface="微软雅黑" pitchFamily="34" charset="0"/>
                <a:ea typeface="微软雅黑" pitchFamily="34" charset="-122"/>
                <a:cs typeface="微软雅黑" pitchFamily="34" charset="-120"/>
              </a:rPr>
              <a:t>，推动全社会树立法治意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识</a:t>
            </a:r>
            <a:r>
              <a:rPr lang="en-US" altLang="zh-CN" sz="2000" b="0" i="0" dirty="0">
                <a:solidFill>
                  <a:srgbClr val="000000"/>
                </a:solidFill>
                <a:latin typeface="微软雅黑" pitchFamily="34" charset="0"/>
                <a:ea typeface="微软雅黑" pitchFamily="34" charset="-122"/>
                <a:cs typeface="微软雅黑" pitchFamily="34" charset="-120"/>
              </a:rPr>
              <a:t>，建设法治社会。这说明法治社会建设的重要性及建设法治社会需要进行全方位</a:t>
            </a:r>
            <a:r>
              <a:rPr lang="en-US" altLang="zh-CN" sz="2000" b="0" i="0">
                <a:solidFill>
                  <a:srgbClr val="000000"/>
                </a:solidFill>
                <a:latin typeface="微软雅黑" pitchFamily="34" charset="0"/>
                <a:ea typeface="微软雅黑" pitchFamily="34" charset="-122"/>
                <a:cs typeface="微软雅黑" pitchFamily="34" charset="-120"/>
              </a:rPr>
              <a:t>、长期性的努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a:t>
            </a:r>
            <a:r>
              <a:rPr lang="en-US" altLang="zh-CN" sz="2000" b="0" i="0" dirty="0">
                <a:solidFill>
                  <a:srgbClr val="000000"/>
                </a:solidFill>
                <a:latin typeface="微软雅黑" pitchFamily="34" charset="0"/>
                <a:ea typeface="微软雅黑" pitchFamily="34" charset="-122"/>
                <a:cs typeface="微软雅黑" pitchFamily="34" charset="-120"/>
              </a:rPr>
              <a:t>，①③正确。材料强调法治社会建设，未体现法治国家</a:t>
            </a:r>
            <a:r>
              <a:rPr lang="en-US" altLang="zh-CN" sz="2000" b="0" i="0">
                <a:solidFill>
                  <a:srgbClr val="000000"/>
                </a:solidFill>
                <a:latin typeface="微软雅黑" pitchFamily="34" charset="0"/>
                <a:ea typeface="微软雅黑" pitchFamily="34" charset="-122"/>
                <a:cs typeface="微软雅黑" pitchFamily="34" charset="-120"/>
              </a:rPr>
              <a:t>、法治政府共同构成法治社会的政治基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础</a:t>
            </a:r>
            <a:r>
              <a:rPr lang="en-US" altLang="zh-CN" sz="2000" b="0" i="0" dirty="0">
                <a:solidFill>
                  <a:srgbClr val="000000"/>
                </a:solidFill>
                <a:latin typeface="微软雅黑" pitchFamily="34" charset="0"/>
                <a:ea typeface="微软雅黑" pitchFamily="34" charset="-122"/>
                <a:cs typeface="微软雅黑" pitchFamily="34" charset="-120"/>
              </a:rPr>
              <a:t>，②排除。法治政府建设是全面依法治国的重点任务和主体工程，④排除。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7_AS.90_2#5e458ba19?vop=1&amp;pid=9c3b564d3&amp;color=0,0,0&amp;mp=1&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本题易错选④</a:t>
            </a:r>
            <a:r>
              <a:rPr lang="en-US" altLang="zh-CN" sz="2000" b="0" i="0">
                <a:solidFill>
                  <a:srgbClr val="000000"/>
                </a:solidFill>
                <a:latin typeface="微软雅黑" pitchFamily="34" charset="0"/>
                <a:ea typeface="微软雅黑" pitchFamily="34" charset="-122"/>
                <a:cs typeface="微软雅黑" pitchFamily="34" charset="-120"/>
              </a:rPr>
              <a:t>，错选原因是误认为建设法治社会是全面依法治国的重点任务和主体工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程</a:t>
            </a:r>
            <a:r>
              <a:rPr lang="en-US" altLang="zh-CN" sz="2000" b="0" i="0" dirty="0">
                <a:solidFill>
                  <a:srgbClr val="000000"/>
                </a:solidFill>
                <a:latin typeface="微软雅黑" pitchFamily="34" charset="0"/>
                <a:ea typeface="微软雅黑" pitchFamily="34" charset="-122"/>
                <a:cs typeface="微软雅黑" pitchFamily="34" charset="-120"/>
              </a:rPr>
              <a:t>。法治国家、法治政府、法治社会相互联系、相互支撑、相辅相成</a:t>
            </a:r>
            <a:r>
              <a:rPr lang="en-US" altLang="zh-CN" sz="2000" b="0" i="0">
                <a:solidFill>
                  <a:srgbClr val="000000"/>
                </a:solidFill>
                <a:latin typeface="微软雅黑" pitchFamily="34" charset="0"/>
                <a:ea typeface="微软雅黑" pitchFamily="34" charset="-122"/>
                <a:cs typeface="微软雅黑" pitchFamily="34" charset="-120"/>
              </a:rPr>
              <a:t>，是法治中国建设的三根支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柱</a:t>
            </a:r>
            <a:r>
              <a:rPr lang="en-US" altLang="zh-CN" sz="2000" b="0" i="0" dirty="0">
                <a:solidFill>
                  <a:srgbClr val="000000"/>
                </a:solidFill>
                <a:latin typeface="微软雅黑" pitchFamily="34" charset="0"/>
                <a:ea typeface="微软雅黑" pitchFamily="34" charset="-122"/>
                <a:cs typeface="微软雅黑" pitchFamily="34" charset="-120"/>
              </a:rPr>
              <a:t>。法治国家意味着法治成为治国理政的基本方式</a:t>
            </a:r>
            <a:r>
              <a:rPr lang="en-US" altLang="zh-CN" sz="2000" b="0" i="0">
                <a:solidFill>
                  <a:srgbClr val="000000"/>
                </a:solidFill>
                <a:latin typeface="微软雅黑" pitchFamily="34" charset="0"/>
                <a:ea typeface="微软雅黑" pitchFamily="34" charset="-122"/>
                <a:cs typeface="微软雅黑" pitchFamily="34" charset="-120"/>
              </a:rPr>
              <a:t>，法治政府和法治社会建设要服务于法治国家</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建设</a:t>
            </a:r>
            <a:r>
              <a:rPr lang="en-US" altLang="zh-CN" sz="2000" b="0" i="0" dirty="0">
                <a:solidFill>
                  <a:srgbClr val="000000"/>
                </a:solidFill>
                <a:latin typeface="微软雅黑" pitchFamily="34" charset="0"/>
                <a:ea typeface="微软雅黑" pitchFamily="34" charset="-122"/>
                <a:cs typeface="微软雅黑" pitchFamily="34" charset="-120"/>
              </a:rPr>
              <a:t>，法治社会是构筑法治国家的基础，法治政府建设是全面依法治国的重点任务和主体工程。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C_4#102fe8fc2.fixed?pid=beaac10ea&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4#102fe8fc2.fixed?pid=beaac10ea&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第三框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法治社会</a:t>
            </a:r>
            <a:endParaRPr lang="en-US" altLang="zh-CN" sz="4400" dirty="0"/>
          </a:p>
        </p:txBody>
      </p:sp>
      <p:pic>
        <p:nvPicPr>
          <p:cNvPr id="4" name="C_4#102fe8fc2.fixed?pid=beaac10ea&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102fe8fc2.fixed?pid=beaac10ea&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5_BD.91_1#0884b75aa?pid=102fe8fc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[安徽合肥2025高一期末]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为深入贯彻落实党中央关于全面依法治国的决策部署</a:t>
            </a:r>
            <a:r>
              <a:rPr lang="en-US" altLang="zh-CN" sz="2000" b="0" i="0">
                <a:solidFill>
                  <a:srgbClr val="000000"/>
                </a:solidFill>
                <a:latin typeface="微软雅黑" pitchFamily="34" charset="0"/>
                <a:ea typeface="微软雅黑" pitchFamily="34" charset="-122"/>
                <a:cs typeface="微软雅黑" pitchFamily="34" charset="-120"/>
              </a:rPr>
              <a:t>，加快推进法治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社会建设</a:t>
            </a:r>
            <a:r>
              <a:rPr lang="en-US" altLang="zh-CN" sz="2000" b="0" i="0" dirty="0">
                <a:solidFill>
                  <a:srgbClr val="000000"/>
                </a:solidFill>
                <a:latin typeface="微软雅黑" pitchFamily="34" charset="0"/>
                <a:ea typeface="微软雅黑" pitchFamily="34" charset="-122"/>
                <a:cs typeface="微软雅黑" pitchFamily="34" charset="-120"/>
              </a:rPr>
              <a:t>，根据《法治中国建设规划（2020—2025年）》《法治社会建设实施纲要（</a:t>
            </a:r>
            <a:r>
              <a:rPr lang="en-US" altLang="zh-CN" sz="2000" b="0" i="0">
                <a:solidFill>
                  <a:srgbClr val="000000"/>
                </a:solidFill>
                <a:latin typeface="微软雅黑" pitchFamily="34" charset="0"/>
                <a:ea typeface="微软雅黑" pitchFamily="34" charset="-122"/>
                <a:cs typeface="微软雅黑" pitchFamily="34" charset="-120"/>
              </a:rPr>
              <a:t>2020—</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微软雅黑" pitchFamily="34" charset="-122"/>
                <a:cs typeface="微软雅黑" pitchFamily="34" charset="-120"/>
              </a:rPr>
              <a:t>年）》，结合A市实际情况，制定了《A市法治社会建设实施方案（2021—2025</a:t>
            </a:r>
            <a:r>
              <a:rPr lang="en-US" altLang="zh-CN" sz="2000" b="0" i="0">
                <a:solidFill>
                  <a:srgbClr val="000000"/>
                </a:solidFill>
                <a:latin typeface="微软雅黑" pitchFamily="34" charset="0"/>
                <a:ea typeface="微软雅黑" pitchFamily="34" charset="-122"/>
                <a:cs typeface="微软雅黑" pitchFamily="34" charset="-120"/>
              </a:rPr>
              <a:t>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下列属于法治社会建设措施的是(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2_1#0884b75aa.bracket?pid=102fe8fc2&amp;color=0,0,0&amp;vpa=29&amp;vtp=1"/>
          <p:cNvSpPr/>
          <p:nvPr/>
        </p:nvSpPr>
        <p:spPr>
          <a:xfrm>
            <a:off x="4478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91_2#0884b75aa?pid=102fe8fc2&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①建设覆盖城乡的公共法律服务体系，精心挑选服务对象</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提高社会治理法治化水平，发挥好社会规范的积极作用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强化道德在维护群众权益、化解社会矛盾中的权威地位</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不断深入开展法治宣传教育，推动全社会树立法治意识</a:t>
            </a:r>
            <a:endParaRPr lang="en-US" altLang="zh-CN" sz="2000" dirty="0"/>
          </a:p>
        </p:txBody>
      </p:sp>
      <p:sp>
        <p:nvSpPr>
          <p:cNvPr id="5" name="QC_5_BD.91_3#0884b75aa.choices?pid=102fe8fc2&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C_5_AS.93_1#0884b75aa?vop=1&amp;pid=102fe8fc2&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本题考查建设法治社会。提高社会治理法治化水平是法治社会建设的必要措施</a:t>
            </a:r>
            <a:r>
              <a:rPr lang="en-US" altLang="zh-CN" sz="2000" b="0" i="0">
                <a:solidFill>
                  <a:srgbClr val="000000"/>
                </a:solidFill>
                <a:latin typeface="微软雅黑" pitchFamily="34" charset="0"/>
                <a:ea typeface="微软雅黑" pitchFamily="34" charset="-122"/>
                <a:cs typeface="微软雅黑" pitchFamily="34" charset="-120"/>
              </a:rPr>
              <a:t>，要发挥市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民公约</a:t>
            </a:r>
            <a:r>
              <a:rPr lang="en-US" altLang="zh-CN" sz="2000" b="0" i="0" dirty="0">
                <a:solidFill>
                  <a:srgbClr val="000000"/>
                </a:solidFill>
                <a:latin typeface="微软雅黑" pitchFamily="34" charset="0"/>
                <a:ea typeface="微软雅黑" pitchFamily="34" charset="-122"/>
                <a:cs typeface="微软雅黑" pitchFamily="34" charset="-120"/>
              </a:rPr>
              <a:t>、乡规民约、行业规章、团体章程等社会规范在社会治理中的积极作用，②正确</a:t>
            </a:r>
            <a:r>
              <a:rPr lang="en-US" altLang="zh-CN" sz="2000" b="0" i="0">
                <a:solidFill>
                  <a:srgbClr val="000000"/>
                </a:solidFill>
                <a:latin typeface="微软雅黑" pitchFamily="34" charset="0"/>
                <a:ea typeface="微软雅黑" pitchFamily="34" charset="-122"/>
                <a:cs typeface="微软雅黑" pitchFamily="34" charset="-120"/>
              </a:rPr>
              <a:t>；法治社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会建设需要全社会共同参与</a:t>
            </a:r>
            <a:r>
              <a:rPr lang="en-US" altLang="zh-CN" sz="2000" b="0" i="0" dirty="0">
                <a:solidFill>
                  <a:srgbClr val="000000"/>
                </a:solidFill>
                <a:latin typeface="微软雅黑" pitchFamily="34" charset="0"/>
                <a:ea typeface="微软雅黑" pitchFamily="34" charset="-122"/>
                <a:cs typeface="微软雅黑" pitchFamily="34" charset="-120"/>
              </a:rPr>
              <a:t>，必须在全社会弘扬社会主义法治精神，因此</a:t>
            </a:r>
            <a:r>
              <a:rPr lang="en-US" altLang="zh-CN" sz="2000" b="0" i="0">
                <a:solidFill>
                  <a:srgbClr val="000000"/>
                </a:solidFill>
                <a:latin typeface="微软雅黑" pitchFamily="34" charset="0"/>
                <a:ea typeface="微软雅黑" pitchFamily="34" charset="-122"/>
                <a:cs typeface="微软雅黑" pitchFamily="34" charset="-120"/>
              </a:rPr>
              <a:t>，深入开展法治宣传教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育</a:t>
            </a:r>
            <a:r>
              <a:rPr lang="en-US" altLang="zh-CN" sz="2000" b="0" i="0" dirty="0">
                <a:solidFill>
                  <a:srgbClr val="000000"/>
                </a:solidFill>
                <a:latin typeface="微软雅黑" pitchFamily="34" charset="0"/>
                <a:ea typeface="微软雅黑" pitchFamily="34" charset="-122"/>
                <a:cs typeface="微软雅黑" pitchFamily="34" charset="-120"/>
              </a:rPr>
              <a:t>，增强全社会法治观念，推动全社会树立法治意识，是法治社会建设的必要措施，④正确</a:t>
            </a:r>
            <a:r>
              <a:rPr lang="en-US" altLang="zh-CN" sz="2000" b="0" i="0">
                <a:solidFill>
                  <a:srgbClr val="000000"/>
                </a:solidFill>
                <a:latin typeface="微软雅黑" pitchFamily="34" charset="0"/>
                <a:ea typeface="微软雅黑" pitchFamily="34" charset="-122"/>
                <a:cs typeface="微软雅黑" pitchFamily="34" charset="-120"/>
              </a:rPr>
              <a:t>；公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共法律服务体系应是面向全体社会成员</a:t>
            </a:r>
            <a:r>
              <a:rPr lang="en-US" altLang="zh-CN" sz="2000" b="0" i="0" dirty="0">
                <a:solidFill>
                  <a:srgbClr val="000000"/>
                </a:solidFill>
                <a:latin typeface="微软雅黑" pitchFamily="34" charset="0"/>
                <a:ea typeface="微软雅黑" pitchFamily="34" charset="-122"/>
                <a:cs typeface="微软雅黑" pitchFamily="34" charset="-120"/>
              </a:rPr>
              <a:t>，“精心挑选服务对象”不符合公平公正原则</a:t>
            </a:r>
            <a:r>
              <a:rPr lang="en-US" altLang="zh-CN" sz="2000" b="0" i="0">
                <a:solidFill>
                  <a:srgbClr val="000000"/>
                </a:solidFill>
                <a:latin typeface="微软雅黑" pitchFamily="34" charset="0"/>
                <a:ea typeface="微软雅黑" pitchFamily="34" charset="-122"/>
                <a:cs typeface="微软雅黑" pitchFamily="34" charset="-120"/>
              </a:rPr>
              <a:t>，不是法治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社会建设措施</a:t>
            </a:r>
            <a:r>
              <a:rPr lang="en-US" altLang="zh-CN" sz="2000" b="0" i="0" dirty="0">
                <a:solidFill>
                  <a:srgbClr val="000000"/>
                </a:solidFill>
                <a:latin typeface="微软雅黑" pitchFamily="34" charset="0"/>
                <a:ea typeface="微软雅黑" pitchFamily="34" charset="-122"/>
                <a:cs typeface="微软雅黑" pitchFamily="34" charset="-120"/>
              </a:rPr>
              <a:t>，①排除；坚持依法治国和以德治国相结合是全面推进依法治国的原则之一</a:t>
            </a:r>
            <a:r>
              <a:rPr lang="en-US" altLang="zh-CN" sz="2000" b="0" i="0">
                <a:solidFill>
                  <a:srgbClr val="000000"/>
                </a:solidFill>
                <a:latin typeface="微软雅黑" pitchFamily="34" charset="0"/>
                <a:ea typeface="微软雅黑" pitchFamily="34" charset="-122"/>
                <a:cs typeface="微软雅黑" pitchFamily="34" charset="-120"/>
              </a:rPr>
              <a:t>，但是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道德在维护群众权益</a:t>
            </a:r>
            <a:r>
              <a:rPr lang="en-US" altLang="zh-CN" sz="2000" b="0" i="0" dirty="0">
                <a:solidFill>
                  <a:srgbClr val="000000"/>
                </a:solidFill>
                <a:latin typeface="微软雅黑" pitchFamily="34" charset="0"/>
                <a:ea typeface="微软雅黑" pitchFamily="34" charset="-122"/>
                <a:cs typeface="微软雅黑" pitchFamily="34" charset="-120"/>
              </a:rPr>
              <a:t>、化解社会矛盾中起教化作用</a:t>
            </a:r>
            <a:r>
              <a:rPr lang="en-US" altLang="zh-CN" sz="2000" b="0" i="0">
                <a:solidFill>
                  <a:srgbClr val="000000"/>
                </a:solidFill>
                <a:latin typeface="微软雅黑" pitchFamily="34" charset="0"/>
                <a:ea typeface="微软雅黑" pitchFamily="34" charset="-122"/>
                <a:cs typeface="微软雅黑" pitchFamily="34" charset="-120"/>
              </a:rPr>
              <a:t>，任何组织和个人都必须尊重宪法和法律的权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威地位</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pic>
        <p:nvPicPr>
          <p:cNvPr id="2" name="QC_5_BD.94_1#300abedf8?htil=3&amp;pid=102fe8fc2&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85910" y="1054295"/>
            <a:ext cx="3639312" cy="28529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94_2#300abedf8?htil=3&amp;pid=102fe8fc2&amp;color=0,0,0&amp;vtp=1&amp;bt=1&amp;bbb=1&amp;hb=1&amp;hs=1"/>
          <p:cNvSpPr/>
          <p:nvPr/>
        </p:nvSpPr>
        <p:spPr>
          <a:xfrm>
            <a:off x="722376" y="972000"/>
            <a:ext cx="6976872"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[陕西安康2025高一联考]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广东某地着力增添社区法治底色，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为法治国家建设增光添彩</a:t>
            </a:r>
            <a:r>
              <a:rPr lang="en-US" altLang="zh-CN" sz="2000" b="0" i="0" dirty="0">
                <a:solidFill>
                  <a:srgbClr val="000000"/>
                </a:solidFill>
                <a:latin typeface="微软雅黑" pitchFamily="34" charset="0"/>
                <a:ea typeface="微软雅黑" pitchFamily="34" charset="-122"/>
                <a:cs typeface="微软雅黑" pitchFamily="34" charset="-120"/>
              </a:rPr>
              <a:t>。关于这一法治社区建设模式</a:t>
            </a:r>
            <a:r>
              <a:rPr lang="en-US" altLang="zh-CN" sz="2000" b="0" i="0">
                <a:solidFill>
                  <a:srgbClr val="000000"/>
                </a:solidFill>
                <a:latin typeface="微软雅黑" pitchFamily="34" charset="0"/>
                <a:ea typeface="微软雅黑" pitchFamily="34" charset="-122"/>
                <a:cs typeface="微软雅黑" pitchFamily="34" charset="-120"/>
              </a:rPr>
              <a:t>，说法</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endParaRPr lang="en-US" altLang="zh-CN" sz="2000" dirty="0"/>
          </a:p>
        </p:txBody>
      </p:sp>
      <p:sp>
        <p:nvSpPr>
          <p:cNvPr id="4" name="QC_5_AN.95_1#300abedf8.bracket?pid=102fe8fc2&amp;color=0,0,0&amp;vpa=30&amp;vtp=1"/>
          <p:cNvSpPr/>
          <p:nvPr/>
        </p:nvSpPr>
        <p:spPr>
          <a:xfrm>
            <a:off x="2065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5_BD.94_3#300abedf8?htil=3&amp;pid=102fe8fc2&amp;color=0,0,0&amp;vtp=1&amp;bbb=1&amp;hs=1"/>
          <p:cNvSpPr/>
          <p:nvPr/>
        </p:nvSpPr>
        <p:spPr>
          <a:xfrm>
            <a:off x="722376" y="2334074"/>
            <a:ext cx="6976872"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①社会纠纷依法得到全部解决，公平正义得到实现</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发挥道德的教化作用，坚持法治与德治相结合</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完善公共法律服务体系，促进了矛盾纠纷化解</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科技赋能基层治理，为社区建设提供法治保障</a:t>
            </a:r>
            <a:endParaRPr lang="en-US" altLang="zh-CN" sz="2000" dirty="0"/>
          </a:p>
        </p:txBody>
      </p:sp>
      <p:sp>
        <p:nvSpPr>
          <p:cNvPr id="6" name="QC_5_BD.94_4#300abedf8.choices?htil=3&amp;pid=102fe8fc2&amp;color=0,0,0&amp;vtp=1&amp;bbb=1&amp;hs=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5_AS.96_1#300abedf8?vop=1&amp;pid=102fe8fc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本题考查法治社会。落实好“德润人心”的理念，在法治社区建设过程中融入德治</a:t>
            </a:r>
            <a:r>
              <a:rPr lang="en-US" altLang="zh-CN" sz="2000" b="0" i="0">
                <a:solidFill>
                  <a:srgbClr val="000000"/>
                </a:solidFill>
                <a:latin typeface="微软雅黑" pitchFamily="34" charset="0"/>
                <a:ea typeface="微软雅黑" pitchFamily="34" charset="-122"/>
                <a:cs typeface="微软雅黑" pitchFamily="34" charset="-120"/>
              </a:rPr>
              <a:t>，体现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了法治与德治相结合</a:t>
            </a:r>
            <a:r>
              <a:rPr lang="en-US" altLang="zh-CN" sz="2000" b="0" i="0" dirty="0">
                <a:solidFill>
                  <a:srgbClr val="000000"/>
                </a:solidFill>
                <a:latin typeface="微软雅黑" pitchFamily="34" charset="0"/>
                <a:ea typeface="微软雅黑" pitchFamily="34" charset="-122"/>
                <a:cs typeface="微软雅黑" pitchFamily="34" charset="-120"/>
              </a:rPr>
              <a:t>，②正确；社区以法律顾问、法律明白人等为基础，建立社区“智囊团</a:t>
            </a:r>
            <a:r>
              <a:rPr lang="en-US" altLang="zh-CN" sz="2000" b="0" i="0">
                <a:solidFill>
                  <a:srgbClr val="000000"/>
                </a:solidFill>
                <a:latin typeface="微软雅黑" pitchFamily="34" charset="0"/>
                <a:ea typeface="微软雅黑" pitchFamily="34" charset="-122"/>
                <a:cs typeface="微软雅黑" pitchFamily="34" charset="-120"/>
              </a:rPr>
              <a:t>”,梳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理服务清单</a:t>
            </a:r>
            <a:r>
              <a:rPr lang="en-US" altLang="zh-CN" sz="2000" b="0" i="0" dirty="0">
                <a:solidFill>
                  <a:srgbClr val="000000"/>
                </a:solidFill>
                <a:latin typeface="微软雅黑" pitchFamily="34" charset="0"/>
                <a:ea typeface="微软雅黑" pitchFamily="34" charset="-122"/>
                <a:cs typeface="微软雅黑" pitchFamily="34" charset="-120"/>
              </a:rPr>
              <a:t>，立足法理情，多维度解纷，体现了完善公共法律服务体系，促进矛盾纠纷化解</a:t>
            </a:r>
            <a:r>
              <a:rPr lang="en-US" altLang="zh-CN" sz="2000" b="0" i="0">
                <a:solidFill>
                  <a:srgbClr val="000000"/>
                </a:solidFill>
                <a:latin typeface="微软雅黑" pitchFamily="34" charset="0"/>
                <a:ea typeface="微软雅黑" pitchFamily="34" charset="-122"/>
                <a:cs typeface="微软雅黑" pitchFamily="34" charset="-120"/>
              </a:rPr>
              <a:t>，③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；法治社区建设确实有助于社会纠纷的解决和公平正义的实现，但</a:t>
            </a:r>
            <a:r>
              <a:rPr lang="en-US" altLang="zh-CN" sz="2000" b="0" i="0">
                <a:solidFill>
                  <a:srgbClr val="000000"/>
                </a:solidFill>
                <a:latin typeface="微软雅黑" pitchFamily="34" charset="0"/>
                <a:ea typeface="微软雅黑" pitchFamily="34" charset="-122"/>
                <a:cs typeface="微软雅黑" pitchFamily="34" charset="-120"/>
              </a:rPr>
              <a:t>“社会纠纷依法得到全部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解决</a:t>
            </a:r>
            <a:r>
              <a:rPr lang="en-US" altLang="zh-CN" sz="2000" b="0" i="0" dirty="0">
                <a:solidFill>
                  <a:srgbClr val="000000"/>
                </a:solidFill>
                <a:latin typeface="微软雅黑" pitchFamily="34" charset="0"/>
                <a:ea typeface="微软雅黑" pitchFamily="34" charset="-122"/>
                <a:cs typeface="微软雅黑" pitchFamily="34" charset="-120"/>
              </a:rPr>
              <a:t>”这一表述过于绝对,①排除；科技赋能基层治理，提供的是科技支持而非法治保障，④排除。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5_BD.97_1#9e25835ef?pid=102fe8fc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3.近年来，长春市积极开展“律师进小区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服务在基层”活动，引导律师积极参与“幸福小区</a:t>
            </a:r>
            <a:r>
              <a:rPr lang="en-US" altLang="zh-CN" sz="2000" b="0" i="0">
                <a:solidFill>
                  <a:srgbClr val="000000"/>
                </a:solidFill>
                <a:latin typeface="微软雅黑" pitchFamily="34" charset="0"/>
                <a:ea typeface="微软雅黑" pitchFamily="34" charset="-122"/>
                <a:cs typeface="微软雅黑" pitchFamily="34" charset="-120"/>
              </a:rPr>
              <a:t>”创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建</a:t>
            </a:r>
            <a:r>
              <a:rPr lang="en-US" altLang="zh-CN" sz="2000" b="0" i="0" dirty="0">
                <a:solidFill>
                  <a:srgbClr val="000000"/>
                </a:solidFill>
                <a:latin typeface="微软雅黑" pitchFamily="34" charset="0"/>
                <a:ea typeface="微软雅黑" pitchFamily="34" charset="-122"/>
                <a:cs typeface="微软雅黑" pitchFamily="34" charset="-120"/>
              </a:rPr>
              <a:t>，全力打通公共法律服务基层“最后一百米”。广大律师积极将法律服务送到百姓家门口</a:t>
            </a:r>
            <a:r>
              <a:rPr lang="en-US" altLang="zh-CN" sz="2000" b="0" i="0">
                <a:solidFill>
                  <a:srgbClr val="000000"/>
                </a:solidFill>
                <a:latin typeface="微软雅黑" pitchFamily="34" charset="0"/>
                <a:ea typeface="微软雅黑" pitchFamily="34" charset="-122"/>
                <a:cs typeface="微软雅黑" pitchFamily="34" charset="-120"/>
              </a:rPr>
              <a:t>，着</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力解决人民群众急难愁盼问题</a:t>
            </a:r>
            <a:r>
              <a:rPr lang="en-US" altLang="zh-CN" sz="2000" b="0" i="0" dirty="0">
                <a:solidFill>
                  <a:srgbClr val="000000"/>
                </a:solidFill>
                <a:latin typeface="微软雅黑" pitchFamily="34" charset="0"/>
                <a:ea typeface="微软雅黑" pitchFamily="34" charset="-122"/>
                <a:cs typeface="微软雅黑" pitchFamily="34" charset="-120"/>
              </a:rPr>
              <a:t>，满足社区居民的法律需求。</a:t>
            </a:r>
            <a:r>
              <a:rPr lang="en-US" altLang="zh-CN" sz="2000" b="0" i="0">
                <a:solidFill>
                  <a:srgbClr val="000000"/>
                </a:solidFill>
                <a:latin typeface="微软雅黑" pitchFamily="34" charset="0"/>
                <a:ea typeface="微软雅黑" pitchFamily="34" charset="-122"/>
                <a:cs typeface="微软雅黑" pitchFamily="34" charset="-120"/>
              </a:rPr>
              <a:t>这一举措(</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8_1#9e25835ef.bracket?pid=102fe8fc2&amp;color=0,0,0&amp;vpa=31&amp;vtp=1"/>
          <p:cNvSpPr/>
          <p:nvPr/>
        </p:nvSpPr>
        <p:spPr>
          <a:xfrm>
            <a:off x="8542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97_2#9e25835ef?pid=102fe8fc2&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①为人民群众提供优质法律服务，增强法治获得感</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创新基层群众性自治组织形式，补齐法律服务短板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有利于建设完备的法律服务体系，建设法治社会</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加强公民道德建设，加快法治社会建设向纵深推进</a:t>
            </a:r>
            <a:endParaRPr lang="en-US" altLang="zh-CN" sz="2000" dirty="0"/>
          </a:p>
        </p:txBody>
      </p:sp>
      <p:sp>
        <p:nvSpPr>
          <p:cNvPr id="5" name="QC_5_BD.97_3#9e25835ef.choices?pid=102fe8fc2&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BD.7_1#02dc6d797?pid=3e1cffb1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[河南部分高中2025高一联考]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2024年12月，全国人大常委会法工委在备案审查中发现</a:t>
            </a:r>
            <a:r>
              <a:rPr lang="en-US" altLang="zh-CN" sz="2000" b="0" i="0">
                <a:solidFill>
                  <a:srgbClr val="000000"/>
                </a:solidFill>
                <a:latin typeface="微软雅黑" pitchFamily="34" charset="0"/>
                <a:ea typeface="微软雅黑" pitchFamily="34" charset="-122"/>
                <a:cs typeface="微软雅黑" pitchFamily="34" charset="-120"/>
              </a:rPr>
              <a:t>，某地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方政府规范性文件规定</a:t>
            </a:r>
            <a:r>
              <a:rPr lang="en-US" altLang="zh-CN" sz="2000" b="0" i="0" dirty="0">
                <a:solidFill>
                  <a:srgbClr val="000000"/>
                </a:solidFill>
                <a:latin typeface="微软雅黑" pitchFamily="34" charset="0"/>
                <a:ea typeface="微软雅黑" pitchFamily="34" charset="-122"/>
                <a:cs typeface="微软雅黑" pitchFamily="34" charset="-120"/>
              </a:rPr>
              <a:t>“因犯罪受刑事处罚人员不得享受最低生活保障”。经审查</a:t>
            </a:r>
            <a:r>
              <a:rPr lang="en-US" altLang="zh-CN" sz="2000" b="0" i="0">
                <a:solidFill>
                  <a:srgbClr val="000000"/>
                </a:solidFill>
                <a:latin typeface="微软雅黑" pitchFamily="34" charset="0"/>
                <a:ea typeface="微软雅黑" pitchFamily="34" charset="-122"/>
                <a:cs typeface="微软雅黑" pitchFamily="34" charset="-120"/>
              </a:rPr>
              <a:t>，该规定被认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定与宪法第四十五条关于公民物质帮助权的原则和精神不符</a:t>
            </a:r>
            <a:r>
              <a:rPr lang="en-US" altLang="zh-CN" sz="2000" b="0" i="0" dirty="0">
                <a:solidFill>
                  <a:srgbClr val="000000"/>
                </a:solidFill>
                <a:latin typeface="微软雅黑" pitchFamily="34" charset="0"/>
                <a:ea typeface="微软雅黑" pitchFamily="34" charset="-122"/>
                <a:cs typeface="微软雅黑" pitchFamily="34" charset="-120"/>
              </a:rPr>
              <a:t>，最终被依法撤销。这表明</a:t>
            </a:r>
            <a:r>
              <a:rPr lang="en-US" altLang="zh-CN" sz="2000" b="0" i="0">
                <a:solidFill>
                  <a:srgbClr val="000000"/>
                </a:solidFill>
                <a:latin typeface="微软雅黑" pitchFamily="34" charset="0"/>
                <a:ea typeface="微软雅黑" pitchFamily="34" charset="-122"/>
                <a:cs typeface="微软雅黑" pitchFamily="34" charset="-120"/>
              </a:rPr>
              <a:t>，建设法</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治国家需要(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_1#02dc6d797.bracket?pid=3e1cffb12&amp;color=0,0,0&amp;vpa=3&amp;vtp=1"/>
          <p:cNvSpPr/>
          <p:nvPr/>
        </p:nvSpPr>
        <p:spPr>
          <a:xfrm>
            <a:off x="2192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7_2#02dc6d797?pid=3e1cffb12&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推进宪法实施，加强合宪性审查</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②建立部门齐全的法律体系，实现有法可依</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规范国家权力运行，把权力关进制度的笼子</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④实现地方政府对全国人大常委会负责</a:t>
            </a:r>
            <a:endParaRPr lang="en-US" altLang="zh-CN" sz="2000" dirty="0"/>
          </a:p>
        </p:txBody>
      </p:sp>
      <p:sp>
        <p:nvSpPr>
          <p:cNvPr id="5" name="QC_6_BD.7_3#02dc6d797.choices?pid=3e1cffb12&amp;color=0,0,0&amp;vtp=1&amp;bbb=1"/>
          <p:cNvSpPr/>
          <p:nvPr/>
        </p:nvSpPr>
        <p:spPr>
          <a:xfrm>
            <a:off x="722376" y="450021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5_AS.99_1#9e25835ef?vop=1&amp;pid=102fe8fc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本题考查建设法治社会。长春市积极开展“律师进小区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服务在基层”活动</a:t>
            </a:r>
            <a:r>
              <a:rPr lang="en-US" altLang="zh-CN" sz="2000" b="0" i="0">
                <a:solidFill>
                  <a:srgbClr val="000000"/>
                </a:solidFill>
                <a:latin typeface="微软雅黑" pitchFamily="34" charset="0"/>
                <a:ea typeface="微软雅黑" pitchFamily="34" charset="-122"/>
                <a:cs typeface="微软雅黑" pitchFamily="34" charset="-120"/>
              </a:rPr>
              <a:t>，引导律师积极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参与</a:t>
            </a:r>
            <a:r>
              <a:rPr lang="en-US" altLang="zh-CN" sz="2000" b="0" i="0" dirty="0">
                <a:solidFill>
                  <a:srgbClr val="000000"/>
                </a:solidFill>
                <a:latin typeface="微软雅黑" pitchFamily="34" charset="0"/>
                <a:ea typeface="微软雅黑" pitchFamily="34" charset="-122"/>
                <a:cs typeface="微软雅黑" pitchFamily="34" charset="-120"/>
              </a:rPr>
              <a:t>“幸福小区”创建，积极将法律服务送到百姓家门口，</a:t>
            </a:r>
            <a:r>
              <a:rPr lang="en-US" altLang="zh-CN" sz="2000" b="0" i="0">
                <a:solidFill>
                  <a:srgbClr val="000000"/>
                </a:solidFill>
                <a:latin typeface="微软雅黑" pitchFamily="34" charset="0"/>
                <a:ea typeface="微软雅黑" pitchFamily="34" charset="-122"/>
                <a:cs typeface="微软雅黑" pitchFamily="34" charset="-120"/>
              </a:rPr>
              <a:t>该举措为人民群众提供优质法律服务，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有利于建设完备的法律服务体系</a:t>
            </a:r>
            <a:r>
              <a:rPr lang="en-US" altLang="zh-CN" sz="2000" b="0" i="0" dirty="0">
                <a:solidFill>
                  <a:srgbClr val="000000"/>
                </a:solidFill>
                <a:latin typeface="微软雅黑" pitchFamily="34" charset="0"/>
                <a:ea typeface="微软雅黑" pitchFamily="34" charset="-122"/>
                <a:cs typeface="微软雅黑" pitchFamily="34" charset="-120"/>
              </a:rPr>
              <a:t>，建设法治社会，①③正确</a:t>
            </a:r>
            <a:r>
              <a:rPr lang="en-US" altLang="zh-CN" sz="2000" b="0" i="0">
                <a:solidFill>
                  <a:srgbClr val="000000"/>
                </a:solidFill>
                <a:latin typeface="微软雅黑" pitchFamily="34" charset="0"/>
                <a:ea typeface="微软雅黑" pitchFamily="34" charset="-122"/>
                <a:cs typeface="微软雅黑" pitchFamily="34" charset="-120"/>
              </a:rPr>
              <a:t>；材料不涉及基层群众性自治组织形</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式创新</a:t>
            </a:r>
            <a:r>
              <a:rPr lang="en-US" altLang="zh-CN" sz="2000" b="0" i="0" dirty="0">
                <a:solidFill>
                  <a:srgbClr val="000000"/>
                </a:solidFill>
                <a:latin typeface="微软雅黑" pitchFamily="34" charset="0"/>
                <a:ea typeface="微软雅黑" pitchFamily="34" charset="-122"/>
                <a:cs typeface="微软雅黑" pitchFamily="34" charset="-120"/>
              </a:rPr>
              <a:t>，②排除；材料强调的是法治建设，没有涉及公民道德建设，④排除。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O_5_BD.100_1#6ecc2d0ed?pid=102fe8fc2&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[内蒙古通辽2024高一月考]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阅读材料，完成下列要求。（12分）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全面推进依法治国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基础在基层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微软雅黑" pitchFamily="34" charset="0"/>
                <a:ea typeface="微软雅黑" pitchFamily="34" charset="-122"/>
                <a:cs typeface="微软雅黑" pitchFamily="34" charset="-120"/>
              </a:rPr>
              <a:t>，S</a:t>
            </a:r>
            <a:r>
              <a:rPr lang="en-US" altLang="zh-CN" sz="2000" b="0" i="0" dirty="0">
                <a:solidFill>
                  <a:srgbClr val="000000"/>
                </a:solidFill>
                <a:latin typeface="微软雅黑" pitchFamily="34" charset="0"/>
                <a:ea typeface="楷体" pitchFamily="34" charset="-122"/>
                <a:cs typeface="微软雅黑" pitchFamily="34" charset="-120"/>
              </a:rPr>
              <a:t>市大力构建全覆盖公共法律服务体系</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运用法</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治思维创新基层治理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推进法治社会建设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创新普法宣传形式</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律师以新时代互联网思维复合法</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律专业优势为依托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充分探索直播时代新维度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为居民普及法律常识</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驻社区律师也深入为社区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工业园区企业的治理提供法律意见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协助社区起草</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修订村规民约和其他管理规定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协助社区处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理换届选举中的法律问题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一社区一法律顾问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构建全覆盖公共法律服务体系</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把法律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服务投送到社区去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保证人民群众在遇到法律问题时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能获得及时的帮助</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，运用《政治与法治》的知识，分析该地这一系列举措对建设法治社会的作用。</a:t>
            </a:r>
            <a:endParaRPr lang="en-US" altLang="zh-CN" sz="2000" dirty="0"/>
          </a:p>
        </p:txBody>
      </p:sp>
    </p:spTree>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O_5_AN.101_1#6ecc2d0ed?vop=1&amp;pid=102fe8fc2&amp;color=0,0,0&amp;vtp=1&amp;bt=1&amp;bbb=1&amp;hb=1"/>
          <p:cNvSpPr/>
          <p:nvPr/>
        </p:nvSpPr>
        <p:spPr>
          <a:xfrm>
            <a:off x="722376" y="972000"/>
            <a:ext cx="10753344" cy="3599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①该市创新普法宣传形式，律师以新时代互联网思维</a:t>
            </a:r>
            <a:r>
              <a:rPr lang="en-US" altLang="zh-CN" sz="2000" b="1" i="0">
                <a:solidFill>
                  <a:srgbClr val="00B050"/>
                </a:solidFill>
                <a:latin typeface="微软雅黑" pitchFamily="34" charset="0"/>
                <a:ea typeface="微软雅黑" pitchFamily="34" charset="-122"/>
                <a:cs typeface="微软雅黑" pitchFamily="34" charset="-120"/>
              </a:rPr>
              <a:t>，探索以直播的形式为居民普及法律</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常识</a:t>
            </a:r>
            <a:r>
              <a:rPr lang="en-US" altLang="zh-CN" sz="2000" b="1" i="0" dirty="0">
                <a:solidFill>
                  <a:srgbClr val="00B050"/>
                </a:solidFill>
                <a:latin typeface="微软雅黑" pitchFamily="34" charset="0"/>
                <a:ea typeface="微软雅黑" pitchFamily="34" charset="-122"/>
                <a:cs typeface="微软雅黑" pitchFamily="34" charset="-120"/>
              </a:rPr>
              <a:t>，有利于深入开展法治宣传教育，增强全社会法治观念，推动全社会树立法治意识。</a:t>
            </a:r>
            <a:r>
              <a:rPr lang="en-US" altLang="zh-CN" sz="2000" b="1" i="0">
                <a:solidFill>
                  <a:srgbClr val="00B050"/>
                </a:solidFill>
                <a:latin typeface="微软雅黑" pitchFamily="34" charset="0"/>
                <a:ea typeface="微软雅黑" pitchFamily="34" charset="-122"/>
                <a:cs typeface="微软雅黑" pitchFamily="34" charset="-120"/>
              </a:rPr>
              <a:t>②驻社</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区律师深入社区基层</a:t>
            </a:r>
            <a:r>
              <a:rPr lang="en-US" altLang="zh-CN" sz="2000" b="1" i="0" dirty="0">
                <a:solidFill>
                  <a:srgbClr val="00B050"/>
                </a:solidFill>
                <a:latin typeface="微软雅黑" pitchFamily="34" charset="0"/>
                <a:ea typeface="微软雅黑" pitchFamily="34" charset="-122"/>
                <a:cs typeface="微软雅黑" pitchFamily="34" charset="-120"/>
              </a:rPr>
              <a:t>，协助各类主体制定各类社会规范，有利于各类主体自我约束、</a:t>
            </a:r>
            <a:r>
              <a:rPr lang="en-US" altLang="zh-CN" sz="2000" b="1" i="0">
                <a:solidFill>
                  <a:srgbClr val="00B050"/>
                </a:solidFill>
                <a:latin typeface="微软雅黑" pitchFamily="34" charset="0"/>
                <a:ea typeface="微软雅黑" pitchFamily="34" charset="-122"/>
                <a:cs typeface="微软雅黑" pitchFamily="34" charset="-120"/>
              </a:rPr>
              <a:t>自我管理，</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有利于提高社会治理法治化水平</a:t>
            </a:r>
            <a:r>
              <a:rPr lang="en-US" altLang="zh-CN" sz="2000" b="1" i="0" dirty="0">
                <a:solidFill>
                  <a:srgbClr val="00B050"/>
                </a:solidFill>
                <a:latin typeface="微软雅黑" pitchFamily="34" charset="0"/>
                <a:ea typeface="微软雅黑" pitchFamily="34" charset="-122"/>
                <a:cs typeface="微软雅黑" pitchFamily="34" charset="-120"/>
              </a:rPr>
              <a:t>。③推行“一社区一法律顾问”</a:t>
            </a:r>
            <a:r>
              <a:rPr lang="en-US" altLang="zh-CN" sz="2000" b="1" i="0">
                <a:solidFill>
                  <a:srgbClr val="00B050"/>
                </a:solidFill>
                <a:latin typeface="微软雅黑" pitchFamily="34" charset="0"/>
                <a:ea typeface="微软雅黑" pitchFamily="34" charset="-122"/>
                <a:cs typeface="微软雅黑" pitchFamily="34" charset="-120"/>
              </a:rPr>
              <a:t>构建全覆盖公共法律服务体系，</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有利于建设完备的法律服务体系</a:t>
            </a:r>
            <a:r>
              <a:rPr lang="en-US" altLang="zh-CN" sz="2000" b="1" i="0" dirty="0">
                <a:solidFill>
                  <a:srgbClr val="00B050"/>
                </a:solidFill>
                <a:latin typeface="微软雅黑" pitchFamily="34" charset="0"/>
                <a:ea typeface="微软雅黑" pitchFamily="34" charset="-122"/>
                <a:cs typeface="微软雅黑" pitchFamily="34" charset="-120"/>
              </a:rPr>
              <a:t>，从而保证人民群众在遇到法律问题时，能获得及时的帮助</a:t>
            </a:r>
            <a:r>
              <a:rPr lang="en-US" altLang="zh-CN" sz="2000" b="1" i="0">
                <a:solidFill>
                  <a:srgbClr val="00B050"/>
                </a:solidFill>
                <a:latin typeface="微软雅黑" pitchFamily="34" charset="0"/>
                <a:ea typeface="微软雅黑" pitchFamily="34" charset="-122"/>
                <a:cs typeface="微软雅黑" pitchFamily="34" charset="-120"/>
              </a:rPr>
              <a:t>。④</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法律服务进社区</a:t>
            </a:r>
            <a:r>
              <a:rPr lang="en-US" altLang="zh-CN" sz="2000" b="1" i="0" dirty="0">
                <a:solidFill>
                  <a:srgbClr val="00B050"/>
                </a:solidFill>
                <a:latin typeface="微软雅黑" pitchFamily="34" charset="0"/>
                <a:ea typeface="微软雅黑" pitchFamily="34" charset="-122"/>
                <a:cs typeface="微软雅黑" pitchFamily="34" charset="-120"/>
              </a:rPr>
              <a:t>，助力基层法治建设的做法，有利于全社会形成尊法学法守法用法的氛围</a:t>
            </a:r>
            <a:r>
              <a:rPr lang="en-US" altLang="zh-CN" sz="2000" b="1" i="0">
                <a:solidFill>
                  <a:srgbClr val="00B050"/>
                </a:solidFill>
                <a:latin typeface="微软雅黑" pitchFamily="34" charset="0"/>
                <a:ea typeface="微软雅黑" pitchFamily="34" charset="-122"/>
                <a:cs typeface="微软雅黑" pitchFamily="34" charset="-120"/>
              </a:rPr>
              <a:t>，增进</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社会共识</a:t>
            </a:r>
            <a:r>
              <a:rPr lang="en-US" altLang="zh-CN" sz="2000" b="1" i="0" dirty="0">
                <a:solidFill>
                  <a:srgbClr val="00B050"/>
                </a:solidFill>
                <a:latin typeface="微软雅黑" pitchFamily="34" charset="0"/>
                <a:ea typeface="微软雅黑" pitchFamily="34" charset="-122"/>
                <a:cs typeface="微软雅黑" pitchFamily="34" charset="-120"/>
              </a:rPr>
              <a:t>，维护社会秩序，也有利于更好地协调各方利益关系，有效化解社会矛盾</a:t>
            </a:r>
            <a:r>
              <a:rPr lang="en-US" altLang="zh-CN" sz="2000" b="1" i="0">
                <a:solidFill>
                  <a:srgbClr val="00B050"/>
                </a:solidFill>
                <a:latin typeface="微软雅黑" pitchFamily="34" charset="0"/>
                <a:ea typeface="微软雅黑" pitchFamily="34" charset="-122"/>
                <a:cs typeface="微软雅黑" pitchFamily="34" charset="-120"/>
              </a:rPr>
              <a:t>，实现社会和</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谐</a:t>
            </a:r>
            <a:r>
              <a:rPr lang="en-US" altLang="zh-CN" sz="2000" b="1" i="0" dirty="0">
                <a:solidFill>
                  <a:srgbClr val="00B050"/>
                </a:solidFill>
                <a:latin typeface="微软雅黑" pitchFamily="34" charset="0"/>
                <a:ea typeface="微软雅黑" pitchFamily="34" charset="-122"/>
                <a:cs typeface="微软雅黑" pitchFamily="34" charset="-120"/>
              </a:rPr>
              <a:t>。（每点3分，共12分）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O_5_AS.102_1#6ecc2d0ed?vop=1&amp;pid=102fe8fc2&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本题考查建设法治社会。创新普法宣传形式</a:t>
            </a:r>
            <a:r>
              <a:rPr lang="en-US" altLang="zh-CN" sz="2000" b="0" i="0">
                <a:solidFill>
                  <a:srgbClr val="000000"/>
                </a:solidFill>
                <a:latin typeface="微软雅黑" pitchFamily="34" charset="0"/>
                <a:ea typeface="微软雅黑" pitchFamily="34" charset="-122"/>
                <a:cs typeface="微软雅黑" pitchFamily="34" charset="-120"/>
              </a:rPr>
              <a:t>，律师以新时代互联网思维复合法律专业优势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为依托</a:t>
            </a:r>
            <a:r>
              <a:rPr lang="en-US" altLang="zh-CN" sz="2000" b="0" i="0" dirty="0">
                <a:solidFill>
                  <a:srgbClr val="000000"/>
                </a:solidFill>
                <a:latin typeface="微软雅黑" pitchFamily="34" charset="0"/>
                <a:ea typeface="微软雅黑" pitchFamily="34" charset="-122"/>
                <a:cs typeface="微软雅黑" pitchFamily="34" charset="-120"/>
              </a:rPr>
              <a:t>，充分探索直播时代新维度，为居民普及法律常识→深入开展法治宣传教育</a:t>
            </a:r>
            <a:r>
              <a:rPr lang="en-US" altLang="zh-CN" sz="2000" b="0" i="0">
                <a:solidFill>
                  <a:srgbClr val="000000"/>
                </a:solidFill>
                <a:latin typeface="微软雅黑" pitchFamily="34" charset="0"/>
                <a:ea typeface="微软雅黑" pitchFamily="34" charset="-122"/>
                <a:cs typeface="微软雅黑" pitchFamily="34" charset="-120"/>
              </a:rPr>
              <a:t>，增强全社会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法治观念</a:t>
            </a:r>
            <a:r>
              <a:rPr lang="en-US" altLang="zh-CN" sz="2000" b="0" i="0" dirty="0">
                <a:solidFill>
                  <a:srgbClr val="000000"/>
                </a:solidFill>
                <a:latin typeface="微软雅黑" pitchFamily="34" charset="0"/>
                <a:ea typeface="微软雅黑" pitchFamily="34" charset="-122"/>
                <a:cs typeface="微软雅黑" pitchFamily="34" charset="-120"/>
              </a:rPr>
              <a:t>。驻社区律师也深入为社区工业园区企业的治理提供法律意见，协助社区起草</a:t>
            </a:r>
            <a:r>
              <a:rPr lang="en-US" altLang="zh-CN" sz="2000" b="0" i="0">
                <a:solidFill>
                  <a:srgbClr val="000000"/>
                </a:solidFill>
                <a:latin typeface="微软雅黑" pitchFamily="34" charset="0"/>
                <a:ea typeface="微软雅黑" pitchFamily="34" charset="-122"/>
                <a:cs typeface="微软雅黑" pitchFamily="34" charset="-120"/>
              </a:rPr>
              <a:t>、修订村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规民约和其他管理规定</a:t>
            </a:r>
            <a:r>
              <a:rPr lang="en-US" altLang="zh-CN" sz="2000" b="0" i="0" dirty="0">
                <a:solidFill>
                  <a:srgbClr val="000000"/>
                </a:solidFill>
                <a:latin typeface="微软雅黑" pitchFamily="34" charset="0"/>
                <a:ea typeface="微软雅黑" pitchFamily="34" charset="-122"/>
                <a:cs typeface="微软雅黑" pitchFamily="34" charset="-120"/>
              </a:rPr>
              <a:t>，协助社区处理换届选举中的法律问题→提高社会治理法治化水平</a:t>
            </a:r>
            <a:r>
              <a:rPr lang="en-US" altLang="zh-CN" sz="2000" b="0" i="0">
                <a:solidFill>
                  <a:srgbClr val="000000"/>
                </a:solidFill>
                <a:latin typeface="微软雅黑" pitchFamily="34" charset="0"/>
                <a:ea typeface="微软雅黑" pitchFamily="34" charset="-122"/>
                <a:cs typeface="微软雅黑" pitchFamily="34" charset="-120"/>
              </a:rPr>
              <a:t>。推行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一社区一法律顾问”，构建全覆盖公共法律服务体系→建设完备的法律服务体系</a:t>
            </a:r>
            <a:r>
              <a:rPr lang="en-US" altLang="zh-CN" sz="2000" b="0" i="0">
                <a:solidFill>
                  <a:srgbClr val="000000"/>
                </a:solidFill>
                <a:latin typeface="微软雅黑" pitchFamily="34" charset="0"/>
                <a:ea typeface="微软雅黑" pitchFamily="34" charset="-122"/>
                <a:cs typeface="微软雅黑" pitchFamily="34" charset="-120"/>
              </a:rPr>
              <a:t>；保证人民群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众在遇到法律问题时</a:t>
            </a:r>
            <a:r>
              <a:rPr lang="en-US" altLang="zh-CN" sz="2000" b="0" i="0" dirty="0">
                <a:solidFill>
                  <a:srgbClr val="000000"/>
                </a:solidFill>
                <a:latin typeface="微软雅黑" pitchFamily="34" charset="0"/>
                <a:ea typeface="微软雅黑" pitchFamily="34" charset="-122"/>
                <a:cs typeface="微软雅黑" pitchFamily="34" charset="-120"/>
              </a:rPr>
              <a:t>，能获得及时的帮助→有效化解社会矛盾，实现社会和谐。</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C_4#bdfdf596d.fixed?pid=1d729960c&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8</a:t>
            </a:r>
            <a:endParaRPr lang="en-US" altLang="zh-CN" sz="7200" dirty="0"/>
          </a:p>
        </p:txBody>
      </p:sp>
      <p:sp>
        <p:nvSpPr>
          <p:cNvPr id="3" name="C_4#bdfdf596d.fixed?pid=1d729960c&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第八课综合训练</a:t>
            </a:r>
            <a:endParaRPr lang="en-US" altLang="zh-CN" sz="4400" dirty="0"/>
          </a:p>
        </p:txBody>
      </p:sp>
      <p:pic>
        <p:nvPicPr>
          <p:cNvPr id="4" name="C_4#bdfdf596d.fixed?pid=1d729960c&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bdfdf596d.fixed?pid=1d729960c&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5_BD.103_1#38b87e579?pid=bdfdf596d&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[江西宜春2024开学考]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“为政之要,以顺民心为本。”习近平总书记强调</a:t>
            </a:r>
            <a:r>
              <a:rPr lang="en-US" altLang="zh-CN" sz="2000" b="0" i="0">
                <a:solidFill>
                  <a:srgbClr val="000000"/>
                </a:solidFill>
                <a:latin typeface="微软雅黑" pitchFamily="34" charset="0"/>
                <a:ea typeface="微软雅黑" pitchFamily="34" charset="-122"/>
                <a:cs typeface="微软雅黑" pitchFamily="34" charset="-120"/>
              </a:rPr>
              <a:t>，要丰富人大代表联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系人民群众的内容和形式</a:t>
            </a:r>
            <a:r>
              <a:rPr lang="en-US" altLang="zh-CN" sz="2000" b="0" i="0" dirty="0">
                <a:solidFill>
                  <a:srgbClr val="000000"/>
                </a:solidFill>
                <a:latin typeface="微软雅黑" pitchFamily="34" charset="0"/>
                <a:ea typeface="微软雅黑" pitchFamily="34" charset="-122"/>
                <a:cs typeface="微软雅黑" pitchFamily="34" charset="-120"/>
              </a:rPr>
              <a:t>，拓宽联系渠道，积极回应社会关切，更好接地气、察民情、</a:t>
            </a:r>
            <a:r>
              <a:rPr lang="en-US" altLang="zh-CN" sz="2000" b="0" i="0">
                <a:solidFill>
                  <a:srgbClr val="000000"/>
                </a:solidFill>
                <a:latin typeface="微软雅黑" pitchFamily="34" charset="0"/>
                <a:ea typeface="微软雅黑" pitchFamily="34" charset="-122"/>
                <a:cs typeface="微软雅黑" pitchFamily="34" charset="-120"/>
              </a:rPr>
              <a:t>聚民智、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惠民生</a:t>
            </a:r>
            <a:r>
              <a:rPr lang="en-US" altLang="zh-CN" sz="2000" b="0" i="0" dirty="0">
                <a:solidFill>
                  <a:srgbClr val="000000"/>
                </a:solidFill>
                <a:latin typeface="微软雅黑" pitchFamily="34" charset="0"/>
                <a:ea typeface="微软雅黑" pitchFamily="34" charset="-122"/>
                <a:cs typeface="微软雅黑" pitchFamily="34" charset="-120"/>
              </a:rPr>
              <a:t>。要完善人大的民主民意表达平台和载体，健全吸纳民意、汇集民智的工作机制</a:t>
            </a:r>
            <a:r>
              <a:rPr lang="en-US" altLang="zh-CN" sz="2000" b="0" i="0">
                <a:solidFill>
                  <a:srgbClr val="000000"/>
                </a:solidFill>
                <a:latin typeface="微软雅黑" pitchFamily="34" charset="0"/>
                <a:ea typeface="微软雅黑" pitchFamily="34" charset="-122"/>
                <a:cs typeface="微软雅黑" pitchFamily="34" charset="-120"/>
              </a:rPr>
              <a:t>。全国人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大常委会法工委贯彻习近平总书记重要讲话精神</a:t>
            </a:r>
            <a:r>
              <a:rPr lang="en-US" altLang="zh-CN" sz="2000" b="0" i="0" dirty="0">
                <a:solidFill>
                  <a:srgbClr val="000000"/>
                </a:solidFill>
                <a:latin typeface="微软雅黑" pitchFamily="34" charset="0"/>
                <a:ea typeface="微软雅黑" pitchFamily="34" charset="-122"/>
                <a:cs typeface="微软雅黑" pitchFamily="34" charset="-120"/>
              </a:rPr>
              <a:t>，不断完善工作机制</a:t>
            </a:r>
            <a:r>
              <a:rPr lang="en-US" altLang="zh-CN" sz="2000" b="0" i="0">
                <a:solidFill>
                  <a:srgbClr val="000000"/>
                </a:solidFill>
                <a:latin typeface="微软雅黑" pitchFamily="34" charset="0"/>
                <a:ea typeface="微软雅黑" pitchFamily="34" charset="-122"/>
                <a:cs typeface="微软雅黑" pitchFamily="34" charset="-120"/>
              </a:rPr>
              <a:t>，在全国建立多个基层立法</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联系点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设立基层立法联系点(</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4_1#38b87e579.bracket?pid=bdfdf596d&amp;color=0,0,0&amp;vpa=32&amp;vtp=1"/>
          <p:cNvSpPr/>
          <p:nvPr/>
        </p:nvSpPr>
        <p:spPr>
          <a:xfrm>
            <a:off x="4224401" y="27817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103_2#38b87e579?pid=bdfdf596d&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①有利于推进全过程人民民主，搭建公民参与立法平台</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能够促进立法更加精细化、精准化，以良法保障善治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有利于推进构建更高效的法治实施体系，以良法促发展</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推动了协商民主的发展，扩大了公民的民主权利</a:t>
            </a:r>
            <a:endParaRPr lang="en-US" altLang="zh-CN" sz="2000" dirty="0"/>
          </a:p>
        </p:txBody>
      </p:sp>
      <p:sp>
        <p:nvSpPr>
          <p:cNvPr id="5" name="QC_5_BD.103_3#38b87e579.choices?pid=bdfdf596d&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C_5_AS.105_1#38b87e579?vop=1&amp;pid=bdfdf596d&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本题考查建设法治国家。全国人大常委会法工委建立基层立法联系点</a:t>
            </a:r>
            <a:r>
              <a:rPr lang="en-US" altLang="zh-CN" sz="2000" b="0" i="0">
                <a:solidFill>
                  <a:srgbClr val="000000"/>
                </a:solidFill>
                <a:latin typeface="微软雅黑" pitchFamily="34" charset="0"/>
                <a:ea typeface="微软雅黑" pitchFamily="34" charset="-122"/>
                <a:cs typeface="微软雅黑" pitchFamily="34" charset="-120"/>
              </a:rPr>
              <a:t>，有利于推进全过程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人民民主</a:t>
            </a:r>
            <a:r>
              <a:rPr lang="en-US" altLang="zh-CN" sz="2000" b="0" i="0" dirty="0">
                <a:solidFill>
                  <a:srgbClr val="000000"/>
                </a:solidFill>
                <a:latin typeface="微软雅黑" pitchFamily="34" charset="0"/>
                <a:ea typeface="微软雅黑" pitchFamily="34" charset="-122"/>
                <a:cs typeface="微软雅黑" pitchFamily="34" charset="-120"/>
              </a:rPr>
              <a:t>，搭建公民参与立法平台，能够促进立法更加精细化、精准化，以良法保障善治</a:t>
            </a:r>
            <a:r>
              <a:rPr lang="en-US" altLang="zh-CN" sz="2000" b="0" i="0">
                <a:solidFill>
                  <a:srgbClr val="000000"/>
                </a:solidFill>
                <a:latin typeface="微软雅黑" pitchFamily="34" charset="0"/>
                <a:ea typeface="微软雅黑" pitchFamily="34" charset="-122"/>
                <a:cs typeface="微软雅黑" pitchFamily="34" charset="-120"/>
              </a:rPr>
              <a:t>，①②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；材料主要强调的是立法，并未涉及法律的实施，③排除；公民的民主权利是法定的</a:t>
            </a:r>
            <a:r>
              <a:rPr lang="en-US" altLang="zh-CN" sz="2000" b="0" i="0">
                <a:solidFill>
                  <a:srgbClr val="000000"/>
                </a:solidFill>
                <a:latin typeface="微软雅黑" pitchFamily="34" charset="0"/>
                <a:ea typeface="微软雅黑" pitchFamily="34" charset="-122"/>
                <a:cs typeface="微软雅黑" pitchFamily="34" charset="-120"/>
              </a:rPr>
              <a:t>，不能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随意扩大或缩小</a:t>
            </a:r>
            <a:r>
              <a:rPr lang="en-US" altLang="zh-CN" sz="2000" b="0" i="0" dirty="0">
                <a:solidFill>
                  <a:srgbClr val="000000"/>
                </a:solidFill>
                <a:latin typeface="微软雅黑" pitchFamily="34" charset="0"/>
                <a:ea typeface="微软雅黑" pitchFamily="34" charset="-122"/>
                <a:cs typeface="微软雅黑" pitchFamily="34" charset="-120"/>
              </a:rPr>
              <a:t>，④错误。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C_5_BD.106_1#0a5493c80?pid=bdfdf596d&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[山东2025段考]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《山东省各级人民代表大会常务委员会规范性文件备案审查条例》自</a:t>
            </a:r>
            <a:r>
              <a:rPr lang="en-US" altLang="zh-CN" sz="2000" b="0" i="0">
                <a:solidFill>
                  <a:srgbClr val="000000"/>
                </a:solidFill>
                <a:latin typeface="微软雅黑" pitchFamily="34" charset="0"/>
                <a:ea typeface="微软雅黑" pitchFamily="34" charset="-122"/>
                <a:cs typeface="微软雅黑" pitchFamily="34" charset="-120"/>
              </a:rPr>
              <a:t>2025年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起施行</a:t>
            </a:r>
            <a:r>
              <a:rPr lang="en-US" altLang="zh-CN" sz="2000" b="0" i="0" dirty="0">
                <a:solidFill>
                  <a:srgbClr val="000000"/>
                </a:solidFill>
                <a:latin typeface="微软雅黑" pitchFamily="34" charset="0"/>
                <a:ea typeface="微软雅黑" pitchFamily="34" charset="-122"/>
                <a:cs typeface="微软雅黑" pitchFamily="34" charset="-120"/>
              </a:rPr>
              <a:t>。该条例补充细化了审查内容，</a:t>
            </a:r>
            <a:r>
              <a:rPr lang="en-US" altLang="zh-CN" sz="2000" b="0" i="0">
                <a:solidFill>
                  <a:srgbClr val="000000"/>
                </a:solidFill>
                <a:latin typeface="微软雅黑" pitchFamily="34" charset="0"/>
                <a:ea typeface="微软雅黑" pitchFamily="34" charset="-122"/>
                <a:cs typeface="微软雅黑" pitchFamily="34" charset="-120"/>
              </a:rPr>
              <a:t>将是否符合党中央的重大决策部署和国家重大改革方向、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是否存在合法性</a:t>
            </a:r>
            <a:r>
              <a:rPr lang="en-US" altLang="zh-CN" sz="2000" b="0" i="0" dirty="0">
                <a:solidFill>
                  <a:srgbClr val="000000"/>
                </a:solidFill>
                <a:latin typeface="微软雅黑" pitchFamily="34" charset="0"/>
                <a:ea typeface="微软雅黑" pitchFamily="34" charset="-122"/>
                <a:cs typeface="微软雅黑" pitchFamily="34" charset="-120"/>
              </a:rPr>
              <a:t>、适当性问题等作为重点审查内容。对规范性文件可能存在不符合宪法规定</a:t>
            </a:r>
            <a:r>
              <a:rPr lang="en-US" altLang="zh-CN" sz="2000" b="0" i="0">
                <a:solidFill>
                  <a:srgbClr val="000000"/>
                </a:solidFill>
                <a:latin typeface="微软雅黑" pitchFamily="34" charset="0"/>
                <a:ea typeface="微软雅黑" pitchFamily="34" charset="-122"/>
                <a:cs typeface="微软雅黑" pitchFamily="34" charset="-120"/>
              </a:rPr>
              <a:t>、宪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法原则或者宪法精神情形的</a:t>
            </a:r>
            <a:r>
              <a:rPr lang="en-US" altLang="zh-CN" sz="2000" b="0" i="0" dirty="0">
                <a:solidFill>
                  <a:srgbClr val="000000"/>
                </a:solidFill>
                <a:latin typeface="微软雅黑" pitchFamily="34" charset="0"/>
                <a:ea typeface="微软雅黑" pitchFamily="34" charset="-122"/>
                <a:cs typeface="微软雅黑" pitchFamily="34" charset="-120"/>
              </a:rPr>
              <a:t>，由省人大常委会及时向全国人大常委会提出审查请求。据材料</a:t>
            </a:r>
            <a:r>
              <a:rPr lang="en-US" altLang="zh-CN" sz="2000" b="0" i="0">
                <a:solidFill>
                  <a:srgbClr val="000000"/>
                </a:solidFill>
                <a:latin typeface="微软雅黑" pitchFamily="34" charset="0"/>
                <a:ea typeface="微软雅黑" pitchFamily="34" charset="-122"/>
                <a:cs typeface="微软雅黑" pitchFamily="34" charset="-120"/>
              </a:rPr>
              <a:t>，下</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7_1#0a5493c80.bracket?pid=bdfdf596d&amp;color=0,0,0&amp;vpa=33&amp;vtp=1"/>
          <p:cNvSpPr/>
          <p:nvPr/>
        </p:nvSpPr>
        <p:spPr>
          <a:xfrm>
            <a:off x="2700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06_2#0a5493c80?pid=bdfdf596d&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①健全备案审查制度能够维护国家法制统一</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省人大常委会具有对规范性文件备案审查的权力</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完备的备案审查制度是法治国家的制度前提</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坚持宪法法律至上是法治国家的基本原则</a:t>
            </a:r>
            <a:endParaRPr lang="en-US" altLang="zh-CN" sz="2000" dirty="0"/>
          </a:p>
        </p:txBody>
      </p:sp>
      <p:sp>
        <p:nvSpPr>
          <p:cNvPr id="5" name="QC_5_BD.106_3#0a5493c80.choices?pid=bdfdf596d&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C_5_AS.108_1#0a5493c80?vop=1&amp;pid=bdfdf596d&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本题考查法治国家。将是否符合党中央的重大决策部署和国家重大改革方向</a:t>
            </a:r>
            <a:r>
              <a:rPr lang="en-US" altLang="zh-CN" sz="2000" b="0" i="0">
                <a:solidFill>
                  <a:srgbClr val="000000"/>
                </a:solidFill>
                <a:latin typeface="微软雅黑" pitchFamily="34" charset="0"/>
                <a:ea typeface="微软雅黑" pitchFamily="34" charset="-122"/>
                <a:cs typeface="微软雅黑" pitchFamily="34" charset="-120"/>
              </a:rPr>
              <a:t>、是否存在合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法性</a:t>
            </a:r>
            <a:r>
              <a:rPr lang="en-US" altLang="zh-CN" sz="2000" b="0" i="0" dirty="0">
                <a:solidFill>
                  <a:srgbClr val="000000"/>
                </a:solidFill>
                <a:latin typeface="微软雅黑" pitchFamily="34" charset="0"/>
                <a:ea typeface="微软雅黑" pitchFamily="34" charset="-122"/>
                <a:cs typeface="微软雅黑" pitchFamily="34" charset="-120"/>
              </a:rPr>
              <a:t>、适当性问题等作为重点审查内容，这表明健全备案审查制度能够维护国家法制统一，</a:t>
            </a:r>
            <a:r>
              <a:rPr lang="en-US" altLang="zh-CN" sz="2000" b="0" i="0">
                <a:solidFill>
                  <a:srgbClr val="000000"/>
                </a:solidFill>
                <a:latin typeface="微软雅黑" pitchFamily="34" charset="0"/>
                <a:ea typeface="微软雅黑" pitchFamily="34" charset="-122"/>
                <a:cs typeface="微软雅黑" pitchFamily="34" charset="-120"/>
              </a:rPr>
              <a:t>①正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；对规范性文件可能存在不符合宪法规定、宪法原则或者宪法精神情形的</a:t>
            </a:r>
            <a:r>
              <a:rPr lang="en-US" altLang="zh-CN" sz="2000" b="0" i="0">
                <a:solidFill>
                  <a:srgbClr val="000000"/>
                </a:solidFill>
                <a:latin typeface="微软雅黑" pitchFamily="34" charset="0"/>
                <a:ea typeface="微软雅黑" pitchFamily="34" charset="-122"/>
                <a:cs typeface="微软雅黑" pitchFamily="34" charset="-120"/>
              </a:rPr>
              <a:t>，由省人大常委会及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时向全国人大常委会提出审查请求</a:t>
            </a:r>
            <a:r>
              <a:rPr lang="en-US" altLang="zh-CN" sz="2000" b="0" i="0" dirty="0">
                <a:solidFill>
                  <a:srgbClr val="000000"/>
                </a:solidFill>
                <a:latin typeface="微软雅黑" pitchFamily="34" charset="0"/>
                <a:ea typeface="微软雅黑" pitchFamily="34" charset="-122"/>
                <a:cs typeface="微软雅黑" pitchFamily="34" charset="-120"/>
              </a:rPr>
              <a:t>，表明坚持宪法法律至上是法治国家的基本原则，④正确</a:t>
            </a:r>
            <a:r>
              <a:rPr lang="en-US" altLang="zh-CN" sz="2000" b="0" i="0">
                <a:solidFill>
                  <a:srgbClr val="000000"/>
                </a:solidFill>
                <a:latin typeface="微软雅黑" pitchFamily="34" charset="0"/>
                <a:ea typeface="微软雅黑" pitchFamily="34" charset="-122"/>
                <a:cs typeface="微软雅黑" pitchFamily="34" charset="-120"/>
              </a:rPr>
              <a:t>；材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料强调的是备案审查的具体要求与内容</a:t>
            </a:r>
            <a:r>
              <a:rPr lang="en-US" altLang="zh-CN" sz="2000" b="0" i="0" dirty="0">
                <a:solidFill>
                  <a:srgbClr val="000000"/>
                </a:solidFill>
                <a:latin typeface="微软雅黑" pitchFamily="34" charset="0"/>
                <a:ea typeface="微软雅黑" pitchFamily="34" charset="-122"/>
                <a:cs typeface="微软雅黑" pitchFamily="34" charset="-120"/>
              </a:rPr>
              <a:t>，没有强调省人大常委会的权力，②排除</a:t>
            </a:r>
            <a:r>
              <a:rPr lang="en-US" altLang="zh-CN" sz="2000" b="0" i="0">
                <a:solidFill>
                  <a:srgbClr val="000000"/>
                </a:solidFill>
                <a:latin typeface="微软雅黑" pitchFamily="34" charset="0"/>
                <a:ea typeface="微软雅黑" pitchFamily="34" charset="-122"/>
                <a:cs typeface="微软雅黑" pitchFamily="34" charset="-120"/>
              </a:rPr>
              <a:t>；完备的法律体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系是法治国家的制度前提</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C_5_BD.109_1#cb47ff459?pid=bdfdf596d&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[福建宁德部分学校2025联考]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近年来，福建龙岩市出台环境保护地方性法规规章10余部</a:t>
            </a:r>
            <a:r>
              <a:rPr lang="en-US" altLang="zh-CN" sz="2000" b="0" i="0">
                <a:solidFill>
                  <a:srgbClr val="000000"/>
                </a:solidFill>
                <a:latin typeface="微软雅黑" pitchFamily="34" charset="0"/>
                <a:ea typeface="微软雅黑" pitchFamily="34" charset="-122"/>
                <a:cs typeface="微软雅黑" pitchFamily="34" charset="-120"/>
              </a:rPr>
              <a:t>，成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立全省首家</a:t>
            </a:r>
            <a:r>
              <a:rPr lang="en-US" altLang="zh-CN" sz="2000" b="0" i="0" dirty="0">
                <a:solidFill>
                  <a:srgbClr val="000000"/>
                </a:solidFill>
                <a:latin typeface="微软雅黑" pitchFamily="34" charset="0"/>
                <a:ea typeface="微软雅黑" pitchFamily="34" charset="-122"/>
                <a:cs typeface="微软雅黑" pitchFamily="34" charset="-120"/>
              </a:rPr>
              <a:t>“生态修复司法协同中心”，创新建立林业碳汇损失计量及赔偿机制，建立</a:t>
            </a:r>
            <a:r>
              <a:rPr lang="en-US" altLang="zh-CN" sz="2000" b="0" i="0">
                <a:solidFill>
                  <a:srgbClr val="000000"/>
                </a:solidFill>
                <a:latin typeface="微软雅黑" pitchFamily="34" charset="0"/>
                <a:ea typeface="微软雅黑" pitchFamily="34" charset="-122"/>
                <a:cs typeface="微软雅黑" pitchFamily="34" charset="-120"/>
              </a:rPr>
              <a:t>“司法绿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碳基地</a:t>
            </a:r>
            <a:r>
              <a:rPr lang="en-US" altLang="zh-CN" sz="2000" b="0" i="0" dirty="0">
                <a:solidFill>
                  <a:srgbClr val="000000"/>
                </a:solidFill>
                <a:latin typeface="微软雅黑" pitchFamily="34" charset="0"/>
                <a:ea typeface="微软雅黑" pitchFamily="34" charset="-122"/>
                <a:cs typeface="微软雅黑" pitchFamily="34" charset="-120"/>
              </a:rPr>
              <a:t>”，推行三级林长制、森林警长制。“长汀县水土流失治理与生态修复实践</a:t>
            </a:r>
            <a:r>
              <a:rPr lang="en-US" altLang="zh-CN" sz="2000" b="0" i="0">
                <a:solidFill>
                  <a:srgbClr val="000000"/>
                </a:solidFill>
                <a:latin typeface="微软雅黑" pitchFamily="34" charset="0"/>
                <a:ea typeface="微软雅黑" pitchFamily="34" charset="-122"/>
                <a:cs typeface="微软雅黑" pitchFamily="34" charset="-120"/>
              </a:rPr>
              <a:t>”入选联合国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生物多样性公约》第十五次缔约方大会生态修复典型案例</a:t>
            </a:r>
            <a:r>
              <a:rPr lang="en-US" altLang="zh-CN" sz="2000" b="0" i="0">
                <a:solidFill>
                  <a:srgbClr val="000000"/>
                </a:solidFill>
                <a:latin typeface="微软雅黑" pitchFamily="34" charset="0"/>
                <a:ea typeface="微软雅黑" pitchFamily="34" charset="-122"/>
                <a:cs typeface="微软雅黑" pitchFamily="34" charset="-120"/>
              </a:rPr>
              <a:t>。龙岩市的成功实践给我们的启示是</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10_1#cb47ff459.bracket?pid=bdfdf596d&amp;color=0,0,0&amp;vpa=34&amp;vtp=1"/>
          <p:cNvSpPr/>
          <p:nvPr/>
        </p:nvSpPr>
        <p:spPr>
          <a:xfrm>
            <a:off x="922401" y="27817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09_2#cb47ff459?pid=bdfdf596d&amp;color=0,0,0&amp;vtp=1&amp;bbb=1"/>
          <p:cNvSpPr/>
          <p:nvPr/>
        </p:nvSpPr>
        <p:spPr>
          <a:xfrm>
            <a:off x="722376" y="32484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通过国际合作来守护共有家园</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②用协同保护机制提升治理能力</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引导公众参与，创建共治局面</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④生态文明建设离不开法治护航</a:t>
            </a:r>
            <a:endParaRPr lang="en-US" altLang="zh-CN" sz="2000" dirty="0"/>
          </a:p>
        </p:txBody>
      </p:sp>
      <p:sp>
        <p:nvSpPr>
          <p:cNvPr id="5" name="QC_5_BD.109_3#cb47ff459.choices?pid=bdfdf596d&amp;color=0,0,0&amp;vtp=1&amp;bbb=1"/>
          <p:cNvSpPr/>
          <p:nvPr/>
        </p:nvSpPr>
        <p:spPr>
          <a:xfrm>
            <a:off x="719328" y="4996503"/>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6_AS.9_1#02dc6d797?vop=1&amp;pid=3e1cffb12&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本题考查建设法治国家。全国人大常委会法工委对地方政府规范性文件进行备案审查</a:t>
            </a:r>
            <a:r>
              <a:rPr lang="en-US" altLang="zh-CN" sz="2000" b="0" i="0">
                <a:solidFill>
                  <a:srgbClr val="000000"/>
                </a:solidFill>
                <a:latin typeface="微软雅黑" pitchFamily="34" charset="0"/>
                <a:ea typeface="微软雅黑" pitchFamily="34" charset="-122"/>
                <a:cs typeface="微软雅黑" pitchFamily="34" charset="-120"/>
              </a:rPr>
              <a:t>，发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现其与宪法原则不符后依法撤销</a:t>
            </a:r>
            <a:r>
              <a:rPr lang="en-US" altLang="zh-CN" sz="2000" b="0" i="0" dirty="0">
                <a:solidFill>
                  <a:srgbClr val="000000"/>
                </a:solidFill>
                <a:latin typeface="微软雅黑" pitchFamily="34" charset="0"/>
                <a:ea typeface="微软雅黑" pitchFamily="34" charset="-122"/>
                <a:cs typeface="微软雅黑" pitchFamily="34" charset="-120"/>
              </a:rPr>
              <a:t>，这正是推进宪法实施，加强合宪性审查的体现，①正确</a:t>
            </a:r>
            <a:r>
              <a:rPr lang="en-US" altLang="zh-CN" sz="2000" b="0" i="0">
                <a:solidFill>
                  <a:srgbClr val="000000"/>
                </a:solidFill>
                <a:latin typeface="微软雅黑" pitchFamily="34" charset="0"/>
                <a:ea typeface="微软雅黑" pitchFamily="34" charset="-122"/>
                <a:cs typeface="微软雅黑" pitchFamily="34" charset="-120"/>
              </a:rPr>
              <a:t>；地方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政府规范性文件因不符合宪法原则被撤销</a:t>
            </a:r>
            <a:r>
              <a:rPr lang="en-US" altLang="zh-CN" sz="2000" b="0" i="0" dirty="0">
                <a:solidFill>
                  <a:srgbClr val="000000"/>
                </a:solidFill>
                <a:latin typeface="微软雅黑" pitchFamily="34" charset="0"/>
                <a:ea typeface="微软雅黑" pitchFamily="34" charset="-122"/>
                <a:cs typeface="微软雅黑" pitchFamily="34" charset="-120"/>
              </a:rPr>
              <a:t>，这表明要规范国家权力运行</a:t>
            </a:r>
            <a:r>
              <a:rPr lang="en-US" altLang="zh-CN" sz="2000" b="0" i="0">
                <a:solidFill>
                  <a:srgbClr val="000000"/>
                </a:solidFill>
                <a:latin typeface="微软雅黑" pitchFamily="34" charset="0"/>
                <a:ea typeface="微软雅黑" pitchFamily="34" charset="-122"/>
                <a:cs typeface="微软雅黑" pitchFamily="34" charset="-120"/>
              </a:rPr>
              <a:t>，要把权力关进制度的笼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子</a:t>
            </a:r>
            <a:r>
              <a:rPr lang="en-US" altLang="zh-CN" sz="2000" b="0" i="0" dirty="0">
                <a:solidFill>
                  <a:srgbClr val="000000"/>
                </a:solidFill>
                <a:latin typeface="微软雅黑" pitchFamily="34" charset="0"/>
                <a:ea typeface="微软雅黑" pitchFamily="34" charset="-122"/>
                <a:cs typeface="微软雅黑" pitchFamily="34" charset="-120"/>
              </a:rPr>
              <a:t>，按照宪法和法律规定行使权力，③正确</a:t>
            </a:r>
            <a:r>
              <a:rPr lang="en-US" altLang="zh-CN" sz="2000" b="0" i="0">
                <a:solidFill>
                  <a:srgbClr val="000000"/>
                </a:solidFill>
                <a:latin typeface="微软雅黑" pitchFamily="34" charset="0"/>
                <a:ea typeface="微软雅黑" pitchFamily="34" charset="-122"/>
                <a:cs typeface="微软雅黑" pitchFamily="34" charset="-120"/>
              </a:rPr>
              <a:t>；材料主要强调的是对与宪法不符的地方政府规范性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文件的审查和撤销</a:t>
            </a:r>
            <a:r>
              <a:rPr lang="en-US" altLang="zh-CN" sz="2000" b="0" i="0" dirty="0">
                <a:solidFill>
                  <a:srgbClr val="000000"/>
                </a:solidFill>
                <a:latin typeface="微软雅黑" pitchFamily="34" charset="0"/>
                <a:ea typeface="微软雅黑" pitchFamily="34" charset="-122"/>
                <a:cs typeface="微软雅黑" pitchFamily="34" charset="-120"/>
              </a:rPr>
              <a:t>，重点在于维护宪法权威、规范权力运行，并非建立部门齐全的法律体系</a:t>
            </a:r>
            <a:r>
              <a:rPr lang="en-US" altLang="zh-CN" sz="2000" b="0" i="0">
                <a:solidFill>
                  <a:srgbClr val="000000"/>
                </a:solidFill>
                <a:latin typeface="微软雅黑" pitchFamily="34" charset="0"/>
                <a:ea typeface="微软雅黑" pitchFamily="34" charset="-122"/>
                <a:cs typeface="微软雅黑" pitchFamily="34" charset="-120"/>
              </a:rPr>
              <a:t>，②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排除</a:t>
            </a:r>
            <a:r>
              <a:rPr lang="en-US" altLang="zh-CN" sz="2000" b="0" i="0" dirty="0">
                <a:solidFill>
                  <a:srgbClr val="000000"/>
                </a:solidFill>
                <a:latin typeface="微软雅黑" pitchFamily="34" charset="0"/>
                <a:ea typeface="微软雅黑" pitchFamily="34" charset="-122"/>
                <a:cs typeface="微软雅黑" pitchFamily="34" charset="-120"/>
              </a:rPr>
              <a:t>；地方政府对本级人民代表大会负责并报告工作</a:t>
            </a:r>
            <a:r>
              <a:rPr lang="en-US" altLang="zh-CN" sz="2000" b="0" i="0">
                <a:solidFill>
                  <a:srgbClr val="000000"/>
                </a:solidFill>
                <a:latin typeface="微软雅黑" pitchFamily="34" charset="0"/>
                <a:ea typeface="微软雅黑" pitchFamily="34" charset="-122"/>
                <a:cs typeface="微软雅黑" pitchFamily="34" charset="-120"/>
              </a:rPr>
              <a:t>，同时对上一级国家行政机关负责并报告工</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作</a:t>
            </a:r>
            <a:r>
              <a:rPr lang="en-US" altLang="zh-CN" sz="2000" b="0" i="0" dirty="0">
                <a:solidFill>
                  <a:srgbClr val="000000"/>
                </a:solidFill>
                <a:latin typeface="微软雅黑" pitchFamily="34" charset="0"/>
                <a:ea typeface="微软雅黑" pitchFamily="34" charset="-122"/>
                <a:cs typeface="微软雅黑" pitchFamily="34" charset="-120"/>
              </a:rPr>
              <a:t>，而不是对全国人大常委会负责，④排除。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C_5_AS.111_1#cb47ff459?vop=1&amp;pid=bdfdf596d&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本题考查法治国家。福建龙岩市出台环境保护地方性法规规章10余部</a:t>
            </a:r>
            <a:r>
              <a:rPr lang="en-US" altLang="zh-CN" sz="2000" b="0" i="0">
                <a:solidFill>
                  <a:srgbClr val="000000"/>
                </a:solidFill>
                <a:latin typeface="微软雅黑" pitchFamily="34" charset="0"/>
                <a:ea typeface="微软雅黑" pitchFamily="34" charset="-122"/>
                <a:cs typeface="微软雅黑" pitchFamily="34" charset="-120"/>
              </a:rPr>
              <a:t>，创新建立林业碳汇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损失计量及赔偿机制</a:t>
            </a:r>
            <a:r>
              <a:rPr lang="en-US" altLang="zh-CN" sz="2000" b="0" i="0" dirty="0">
                <a:solidFill>
                  <a:srgbClr val="000000"/>
                </a:solidFill>
                <a:latin typeface="微软雅黑" pitchFamily="34" charset="0"/>
                <a:ea typeface="微软雅黑" pitchFamily="34" charset="-122"/>
                <a:cs typeface="微软雅黑" pitchFamily="34" charset="-120"/>
              </a:rPr>
              <a:t>，建立“司法绿碳基地”,推行三级林长制、森林警长制等实践可知</a:t>
            </a:r>
            <a:r>
              <a:rPr lang="en-US" altLang="zh-CN" sz="2000" b="0" i="0">
                <a:solidFill>
                  <a:srgbClr val="000000"/>
                </a:solidFill>
                <a:latin typeface="微软雅黑" pitchFamily="34" charset="0"/>
                <a:ea typeface="微软雅黑" pitchFamily="34" charset="-122"/>
                <a:cs typeface="微软雅黑" pitchFamily="34" charset="-120"/>
              </a:rPr>
              <a:t>，龙岩市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的成功实践给我们的启示是用协同保护机制提升治理能力</a:t>
            </a:r>
            <a:r>
              <a:rPr lang="en-US" altLang="zh-CN" sz="2000" b="0" i="0" dirty="0">
                <a:solidFill>
                  <a:srgbClr val="000000"/>
                </a:solidFill>
                <a:latin typeface="微软雅黑" pitchFamily="34" charset="0"/>
                <a:ea typeface="微软雅黑" pitchFamily="34" charset="-122"/>
                <a:cs typeface="微软雅黑" pitchFamily="34" charset="-120"/>
              </a:rPr>
              <a:t>，生态文明建设离不开法治护航</a:t>
            </a:r>
            <a:r>
              <a:rPr lang="en-US" altLang="zh-CN" sz="2000" b="0" i="0">
                <a:solidFill>
                  <a:srgbClr val="000000"/>
                </a:solidFill>
                <a:latin typeface="微软雅黑" pitchFamily="34" charset="0"/>
                <a:ea typeface="微软雅黑" pitchFamily="34" charset="-122"/>
                <a:cs typeface="微软雅黑" pitchFamily="34" charset="-120"/>
              </a:rPr>
              <a:t>，②④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；材料没有体现通过国际合作来守护共有家园，①排除</a:t>
            </a:r>
            <a:r>
              <a:rPr lang="en-US" altLang="zh-CN" sz="2000" b="0" i="0">
                <a:solidFill>
                  <a:srgbClr val="000000"/>
                </a:solidFill>
                <a:latin typeface="微软雅黑" pitchFamily="34" charset="0"/>
                <a:ea typeface="微软雅黑" pitchFamily="34" charset="-122"/>
                <a:cs typeface="微软雅黑" pitchFamily="34" charset="-120"/>
              </a:rPr>
              <a:t>；材料体现的是龙岩市的生态文明建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设实践</a:t>
            </a:r>
            <a:r>
              <a:rPr lang="en-US" altLang="zh-CN" sz="2000" b="0" i="0" dirty="0">
                <a:solidFill>
                  <a:srgbClr val="000000"/>
                </a:solidFill>
                <a:latin typeface="微软雅黑" pitchFamily="34" charset="0"/>
                <a:ea typeface="微软雅黑" pitchFamily="34" charset="-122"/>
                <a:cs typeface="微软雅黑" pitchFamily="34" charset="-120"/>
              </a:rPr>
              <a:t>，没有体现公众参与，③排除。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QC_5_BD.112_1#c81740f84?pid=bdfdf596d&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[河南安阳2025段考·改编]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对下面漫画《放管服》</a:t>
            </a:r>
            <a:r>
              <a:rPr lang="en-US" altLang="zh-CN" sz="2000" b="0" i="0">
                <a:solidFill>
                  <a:srgbClr val="000000"/>
                </a:solidFill>
                <a:latin typeface="微软雅黑" pitchFamily="34" charset="0"/>
                <a:ea typeface="微软雅黑" pitchFamily="34" charset="-122"/>
                <a:cs typeface="微软雅黑" pitchFamily="34" charset="-120"/>
              </a:rPr>
              <a:t>认识正确的是(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13_1#c81740f84.bracket?pid=bdfdf596d&amp;color=0,0,0&amp;vpa=35&amp;vtp=1"/>
          <p:cNvSpPr/>
          <p:nvPr/>
        </p:nvSpPr>
        <p:spPr>
          <a:xfrm>
            <a:off x="8372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pic>
        <p:nvPicPr>
          <p:cNvPr id="4" name="QC_5_BD.112_2#c81740f84?pid=bdfdf596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663440" y="1511300"/>
            <a:ext cx="2871216"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112_3#c81740f84?pid=bdfdf596d&amp;color=0,0,0&amp;vtp=1&amp;bbb=1"/>
          <p:cNvSpPr/>
          <p:nvPr/>
        </p:nvSpPr>
        <p:spPr>
          <a:xfrm>
            <a:off x="722376" y="347980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①推进简政放权，能提高政府工作效率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优化公共服务，让居民办事高效流畅</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强化政府监管，激发企业的创新活力</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取消行政审批，建设人民满意的政府</a:t>
            </a:r>
            <a:endParaRPr lang="en-US" altLang="zh-CN" sz="2000" dirty="0"/>
          </a:p>
        </p:txBody>
      </p:sp>
      <p:sp>
        <p:nvSpPr>
          <p:cNvPr id="6" name="QC_5_BD.112_4#c81740f84.choices?pid=bdfdf596d&amp;color=0,0,0&amp;vtp=1&amp;bbb=1"/>
          <p:cNvSpPr/>
          <p:nvPr/>
        </p:nvSpPr>
        <p:spPr>
          <a:xfrm>
            <a:off x="722376" y="53171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5_AS.114_1#c81740f84?vop=1&amp;pid=bdfdf596d&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本题考查法治政府。通过“放管服”改革，相关部门为群众办事的效率更高了、</a:t>
            </a:r>
            <a:r>
              <a:rPr lang="en-US" altLang="zh-CN" sz="2000" b="0" i="0">
                <a:solidFill>
                  <a:srgbClr val="000000"/>
                </a:solidFill>
                <a:latin typeface="微软雅黑" pitchFamily="34" charset="0"/>
                <a:ea typeface="微软雅黑" pitchFamily="34" charset="-122"/>
                <a:cs typeface="微软雅黑" pitchFamily="34" charset="-120"/>
              </a:rPr>
              <a:t>更顺畅了，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这说明推进简政放权</a:t>
            </a:r>
            <a:r>
              <a:rPr lang="en-US" altLang="zh-CN" sz="2000" b="0" i="0" dirty="0">
                <a:solidFill>
                  <a:srgbClr val="000000"/>
                </a:solidFill>
                <a:latin typeface="微软雅黑" pitchFamily="34" charset="0"/>
                <a:ea typeface="微软雅黑" pitchFamily="34" charset="-122"/>
                <a:cs typeface="微软雅黑" pitchFamily="34" charset="-120"/>
              </a:rPr>
              <a:t>，能提高政府工作效率，优化公共服务，让居民办事高效流畅，①②</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材料不涉及政府监管</a:t>
            </a:r>
            <a:r>
              <a:rPr lang="en-US" altLang="zh-CN" sz="2000" b="0" i="0" dirty="0">
                <a:solidFill>
                  <a:srgbClr val="000000"/>
                </a:solidFill>
                <a:latin typeface="微软雅黑" pitchFamily="34" charset="0"/>
                <a:ea typeface="微软雅黑" pitchFamily="34" charset="-122"/>
                <a:cs typeface="微软雅黑" pitchFamily="34" charset="-120"/>
              </a:rPr>
              <a:t>，③排除；取消行政审批说法不符合实际，④排除。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C_5_BD.115_1#587b3e7fd?pid=bdfdf596d&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[广东深圳2025高一期末]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“@深圳—民意速办”</a:t>
            </a:r>
            <a:r>
              <a:rPr lang="en-US" altLang="zh-CN" sz="2000" b="0" i="0">
                <a:solidFill>
                  <a:srgbClr val="000000"/>
                </a:solidFill>
                <a:latin typeface="微软雅黑" pitchFamily="34" charset="0"/>
                <a:ea typeface="微软雅黑" pitchFamily="34" charset="-122"/>
                <a:cs typeface="微软雅黑" pitchFamily="34" charset="-120"/>
              </a:rPr>
              <a:t>是深圳民生诉求综合服务改革的智慧平台。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从广场复亮</a:t>
            </a:r>
            <a:r>
              <a:rPr lang="en-US" altLang="zh-CN" sz="2000" b="0" i="0" dirty="0">
                <a:solidFill>
                  <a:srgbClr val="000000"/>
                </a:solidFill>
                <a:latin typeface="微软雅黑" pitchFamily="34" charset="0"/>
                <a:ea typeface="微软雅黑" pitchFamily="34" charset="-122"/>
                <a:cs typeface="微软雅黑" pitchFamily="34" charset="-120"/>
              </a:rPr>
              <a:t>、工地静音，到快速找回“迷路”医保关系，尽显服务高效。数据显示</a:t>
            </a:r>
            <a:r>
              <a:rPr lang="en-US" altLang="zh-CN" sz="2000" b="0" i="0">
                <a:solidFill>
                  <a:srgbClr val="000000"/>
                </a:solidFill>
                <a:latin typeface="微软雅黑" pitchFamily="34" charset="0"/>
                <a:ea typeface="微软雅黑" pitchFamily="34" charset="-122"/>
                <a:cs typeface="微软雅黑" pitchFamily="34" charset="-120"/>
              </a:rPr>
              <a:t>，该平台日均</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处理诉求约</a:t>
            </a:r>
            <a:r>
              <a:rPr lang="en-US" altLang="zh-CN" sz="2000" b="0" i="0" dirty="0">
                <a:solidFill>
                  <a:srgbClr val="000000"/>
                </a:solidFill>
                <a:latin typeface="微软雅黑" pitchFamily="34" charset="0"/>
                <a:ea typeface="微软雅黑" pitchFamily="34" charset="-122"/>
                <a:cs typeface="微软雅黑" pitchFamily="34" charset="-120"/>
              </a:rPr>
              <a:t>4万件，“有事找民意速办”正成为深圳市民新习惯。</a:t>
            </a:r>
            <a:r>
              <a:rPr lang="en-US" altLang="zh-CN" sz="2000" b="0" i="0">
                <a:solidFill>
                  <a:srgbClr val="000000"/>
                </a:solidFill>
                <a:latin typeface="微软雅黑" pitchFamily="34" charset="0"/>
                <a:ea typeface="微软雅黑" pitchFamily="34" charset="-122"/>
                <a:cs typeface="微软雅黑" pitchFamily="34" charset="-120"/>
              </a:rPr>
              <a:t>该平台的应用有利于(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16_1#587b3e7fd.bracket?pid=bdfdf596d&amp;color=0,0,0&amp;vpa=36&amp;vtp=1"/>
          <p:cNvSpPr/>
          <p:nvPr/>
        </p:nvSpPr>
        <p:spPr>
          <a:xfrm>
            <a:off x="10469626"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15_2#587b3e7fd?pid=bdfdf596d&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①建设人民满意的政府，不断拓宽公民的民主权利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建设智能高效的政府，切实履行管理和服务职能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丰富城市治理实践，形成互信互助的新型关系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完善责任追究制度，推动政府的廉洁诚信建设</a:t>
            </a:r>
            <a:endParaRPr lang="en-US" altLang="zh-CN" sz="2000" dirty="0"/>
          </a:p>
        </p:txBody>
      </p:sp>
      <p:sp>
        <p:nvSpPr>
          <p:cNvPr id="5" name="QC_5_BD.115_3#587b3e7fd.choices?pid=bdfdf596d&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QC_5_AS.117_1#587b3e7fd?vop=1&amp;pid=bdfdf596d&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本题考查法治政府。该平台通过智慧化手段处理民生诉求，提高了政府服务效率</a:t>
            </a:r>
            <a:r>
              <a:rPr lang="en-US" altLang="zh-CN" sz="2000" b="0" i="0">
                <a:solidFill>
                  <a:srgbClr val="000000"/>
                </a:solidFill>
                <a:latin typeface="微软雅黑" pitchFamily="34" charset="0"/>
                <a:ea typeface="微软雅黑" pitchFamily="34" charset="-122"/>
                <a:cs typeface="微软雅黑" pitchFamily="34" charset="-120"/>
              </a:rPr>
              <a:t>，有利于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建设智能高效的政府</a:t>
            </a:r>
            <a:r>
              <a:rPr lang="en-US" altLang="zh-CN" sz="2000" b="0" i="0" dirty="0">
                <a:solidFill>
                  <a:srgbClr val="000000"/>
                </a:solidFill>
                <a:latin typeface="微软雅黑" pitchFamily="34" charset="0"/>
                <a:ea typeface="微软雅黑" pitchFamily="34" charset="-122"/>
                <a:cs typeface="微软雅黑" pitchFamily="34" charset="-120"/>
              </a:rPr>
              <a:t>，切实履行管理和服务职能，②正确；</a:t>
            </a:r>
            <a:r>
              <a:rPr lang="en-US" altLang="zh-CN" sz="2000" b="0" i="0">
                <a:solidFill>
                  <a:srgbClr val="000000"/>
                </a:solidFill>
                <a:latin typeface="微软雅黑" pitchFamily="34" charset="0"/>
                <a:ea typeface="微软雅黑" pitchFamily="34" charset="-122"/>
                <a:cs typeface="微软雅黑" pitchFamily="34" charset="-120"/>
              </a:rPr>
              <a:t>该平台的应用丰富了城市治理实践，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通过高效解决民生问题</a:t>
            </a:r>
            <a:r>
              <a:rPr lang="en-US" altLang="zh-CN" sz="2000" b="0" i="0" dirty="0">
                <a:solidFill>
                  <a:srgbClr val="000000"/>
                </a:solidFill>
                <a:latin typeface="微软雅黑" pitchFamily="34" charset="0"/>
                <a:ea typeface="微软雅黑" pitchFamily="34" charset="-122"/>
                <a:cs typeface="微软雅黑" pitchFamily="34" charset="-120"/>
              </a:rPr>
              <a:t>，有助于形成政府与市民之间互信互助的新型关系，③正确</a:t>
            </a:r>
            <a:r>
              <a:rPr lang="en-US" altLang="zh-CN" sz="2000" b="0" i="0">
                <a:solidFill>
                  <a:srgbClr val="000000"/>
                </a:solidFill>
                <a:latin typeface="微软雅黑" pitchFamily="34" charset="0"/>
                <a:ea typeface="微软雅黑" pitchFamily="34" charset="-122"/>
                <a:cs typeface="微软雅黑" pitchFamily="34" charset="-120"/>
              </a:rPr>
              <a:t>；公民的民主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权利是由宪法和法律规定的</a:t>
            </a:r>
            <a:r>
              <a:rPr lang="en-US" altLang="zh-CN" sz="2000" b="0" i="0" dirty="0">
                <a:solidFill>
                  <a:srgbClr val="000000"/>
                </a:solidFill>
                <a:latin typeface="微软雅黑" pitchFamily="34" charset="0"/>
                <a:ea typeface="微软雅黑" pitchFamily="34" charset="-122"/>
                <a:cs typeface="微软雅黑" pitchFamily="34" charset="-120"/>
              </a:rPr>
              <a:t>，不能随意拓宽，①排除</a:t>
            </a:r>
            <a:r>
              <a:rPr lang="en-US" altLang="zh-CN" sz="2000" b="0" i="0">
                <a:solidFill>
                  <a:srgbClr val="000000"/>
                </a:solidFill>
                <a:latin typeface="微软雅黑" pitchFamily="34" charset="0"/>
                <a:ea typeface="微软雅黑" pitchFamily="34" charset="-122"/>
                <a:cs typeface="微软雅黑" pitchFamily="34" charset="-120"/>
              </a:rPr>
              <a:t>；材料未涉及责任追究制度以及政府廉洁诚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信建设的内容</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sp>
        <p:nvSpPr>
          <p:cNvPr id="2" name="QC_5_BD.118_1#5043920b3?pid=bdfdf596d&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6.某市某区物价局行政权力清单（部分）如下：</a:t>
            </a:r>
            <a:endParaRPr lang="en-US" altLang="zh-CN" sz="2000" dirty="0"/>
          </a:p>
        </p:txBody>
      </p:sp>
      <p:graphicFrame>
        <p:nvGraphicFramePr>
          <p:cNvPr id="94" name="QC_5_BD.118_2#5043920b3?colgroup=8,32&amp;pid=bdfdf596d&amp;color=0,0,0&amp;vtp=1&amp;bbb=1&amp;hb=1"/>
          <p:cNvGraphicFramePr>
            <a:graphicFrameLocks noGrp="1"/>
          </p:cNvGraphicFramePr>
          <p:nvPr>
            <p:extLst>
              <p:ext uri="{D42A27DB-BD31-4B8C-83A1-F6EECF244321}">
                <p14:modId xmlns:p14="http://schemas.microsoft.com/office/powerpoint/2010/main" val="1635991966"/>
              </p:ext>
            </p:extLst>
          </p:nvPr>
        </p:nvGraphicFramePr>
        <p:xfrm>
          <a:off x="722376" y="1513528"/>
          <a:ext cx="10725912" cy="2954274"/>
        </p:xfrm>
        <a:graphic>
          <a:graphicData uri="http://schemas.openxmlformats.org/drawingml/2006/table">
            <a:tbl>
              <a:tblPr/>
              <a:tblGrid>
                <a:gridCol w="2240280">
                  <a:extLst>
                    <a:ext uri="{9D8B030D-6E8A-4147-A177-3AD203B41FA5}">
                      <a16:colId xmlns:a16="http://schemas.microsoft.com/office/drawing/2014/main" val="20000"/>
                    </a:ext>
                  </a:extLst>
                </a:gridCol>
                <a:gridCol w="8485632">
                  <a:extLst>
                    <a:ext uri="{9D8B030D-6E8A-4147-A177-3AD203B41FA5}">
                      <a16:colId xmlns:a16="http://schemas.microsoft.com/office/drawing/2014/main" val="20001"/>
                    </a:ext>
                  </a:extLst>
                </a:gridCol>
              </a:tblGrid>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项目名称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不执行政府指导价</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政府定价以及法定的价格干预措施</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紧急措施的处罚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行政权力类别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行政处罚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实施主体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××区物价局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承办机构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物价检查所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2257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实施依据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《中华人民共和国价格法》第39条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《价格违法行为行政处罚规定</a:t>
                      </a:r>
                      <a:r>
                        <a:rPr lang="en-US" altLang="zh-CN" sz="2000" b="0" i="0">
                          <a:solidFill>
                            <a:srgbClr val="000000"/>
                          </a:solidFill>
                          <a:latin typeface="微软雅黑" pitchFamily="34" charset="0"/>
                          <a:ea typeface="微软雅黑" pitchFamily="34" charset="-122"/>
                          <a:cs typeface="微软雅黑" pitchFamily="34" charset="-120"/>
                        </a:rPr>
                        <a:t>》国务</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院令第</a:t>
                      </a:r>
                      <a:r>
                        <a:rPr lang="en-US" altLang="zh-CN" sz="2000" b="0" i="0" dirty="0">
                          <a:solidFill>
                            <a:srgbClr val="000000"/>
                          </a:solidFill>
                          <a:latin typeface="微软雅黑" pitchFamily="34" charset="0"/>
                          <a:ea typeface="微软雅黑" pitchFamily="34" charset="-122"/>
                          <a:cs typeface="微软雅黑" pitchFamily="34" charset="-120"/>
                        </a:rPr>
                        <a:t>585号第9</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11条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《××省价格监督检查条例》第11</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12条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实施对象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从事生产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经营商品或者提供有偿服务的法人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其他组织和个人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QC_5_BD.118_3#5043920b3?pid=bdfdf596d&amp;color=0,0,0&amp;mp=1&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所谓“权力清单”,通俗地说，就好比一份政府对外发布的“菜单”,政府有多少权力，“</a:t>
            </a:r>
            <a:r>
              <a:rPr lang="en-US" altLang="zh-CN" sz="2000" b="0" i="0">
                <a:solidFill>
                  <a:srgbClr val="000000"/>
                </a:solidFill>
                <a:latin typeface="微软雅黑" pitchFamily="34" charset="0"/>
                <a:ea typeface="微软雅黑" pitchFamily="34" charset="-122"/>
                <a:cs typeface="微软雅黑" pitchFamily="34" charset="-120"/>
              </a:rPr>
              <a:t>菜单”</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上写得一清二楚</a:t>
            </a:r>
            <a:r>
              <a:rPr lang="en-US" altLang="zh-CN" sz="2000" b="0" i="0" dirty="0">
                <a:solidFill>
                  <a:srgbClr val="000000"/>
                </a:solidFill>
                <a:latin typeface="微软雅黑" pitchFamily="34" charset="0"/>
                <a:ea typeface="微软雅黑" pitchFamily="34" charset="-122"/>
                <a:cs typeface="微软雅黑" pitchFamily="34" charset="-120"/>
              </a:rPr>
              <a:t>。除此之外，政府不得行使其他权力。</a:t>
            </a:r>
            <a:r>
              <a:rPr lang="en-US" altLang="zh-CN" sz="2000" b="0" i="0">
                <a:solidFill>
                  <a:srgbClr val="000000"/>
                </a:solidFill>
                <a:latin typeface="微软雅黑" pitchFamily="34" charset="0"/>
                <a:ea typeface="微软雅黑" pitchFamily="34" charset="-122"/>
                <a:cs typeface="微软雅黑" pitchFamily="34" charset="-120"/>
              </a:rPr>
              <a:t>以上权力清单表明该物价局(</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19_1#5043920b3.bracket?pid=bdfdf596d&amp;color=0,0,0&amp;mp=1&amp;vpa=37&amp;vtp=1"/>
          <p:cNvSpPr/>
          <p:nvPr/>
        </p:nvSpPr>
        <p:spPr>
          <a:xfrm>
            <a:off x="10053701" y="14101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18_4#5043920b3?pid=bdfdf596d&amp;color=0,0,0&amp;vtp=1&amp;bbb=1"/>
          <p:cNvSpPr/>
          <p:nvPr/>
        </p:nvSpPr>
        <p:spPr>
          <a:xfrm>
            <a:off x="722376" y="18768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①恰当行使自由裁量权，提升公信力</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智能高效，有效推进政府严格执法</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公开公正，有效保障人民群众的知情权和监督权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权责法定，有效避免权力行使错位、缺位和越位</a:t>
            </a:r>
            <a:endParaRPr lang="en-US" altLang="zh-CN" sz="2000" dirty="0"/>
          </a:p>
        </p:txBody>
      </p:sp>
      <p:sp>
        <p:nvSpPr>
          <p:cNvPr id="5" name="QC_5_BD.118_5#5043920b3.choices?pid=bdfdf596d&amp;color=0,0,0&amp;vtp=1&amp;bbb=1"/>
          <p:cNvSpPr/>
          <p:nvPr/>
        </p:nvSpPr>
        <p:spPr>
          <a:xfrm>
            <a:off x="722376" y="37127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
        <p:nvSpPr>
          <p:cNvPr id="2" name="QC_5_AS.120_1#5043920b3?vop=1&amp;pid=bdfdf596d&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本题考查建设法治政府。该物价局行政权力清单中，对不执行政府指导价</a:t>
            </a:r>
            <a:r>
              <a:rPr lang="en-US" altLang="zh-CN" sz="2000" b="0" i="0">
                <a:solidFill>
                  <a:srgbClr val="000000"/>
                </a:solidFill>
                <a:latin typeface="微软雅黑" pitchFamily="34" charset="0"/>
                <a:ea typeface="微软雅黑" pitchFamily="34" charset="-122"/>
                <a:cs typeface="微软雅黑" pitchFamily="34" charset="-120"/>
              </a:rPr>
              <a:t>、政府定价以及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法定的价格干预措施</a:t>
            </a:r>
            <a:r>
              <a:rPr lang="en-US" altLang="zh-CN" sz="2000" b="0" i="0" dirty="0">
                <a:solidFill>
                  <a:srgbClr val="000000"/>
                </a:solidFill>
                <a:latin typeface="微软雅黑" pitchFamily="34" charset="0"/>
                <a:ea typeface="微软雅黑" pitchFamily="34" charset="-122"/>
                <a:cs typeface="微软雅黑" pitchFamily="34" charset="-120"/>
              </a:rPr>
              <a:t>、紧急措施进行处罚，体现该物价局权责法定，公开公正</a:t>
            </a:r>
            <a:r>
              <a:rPr lang="en-US" altLang="zh-CN" sz="2000" b="0" i="0">
                <a:solidFill>
                  <a:srgbClr val="000000"/>
                </a:solidFill>
                <a:latin typeface="微软雅黑" pitchFamily="34" charset="0"/>
                <a:ea typeface="微软雅黑" pitchFamily="34" charset="-122"/>
                <a:cs typeface="微软雅黑" pitchFamily="34" charset="-120"/>
              </a:rPr>
              <a:t>，有效保障人民群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众的知情权和监督权</a:t>
            </a:r>
            <a:r>
              <a:rPr lang="en-US" altLang="zh-CN" sz="2000" b="0" i="0" dirty="0">
                <a:solidFill>
                  <a:srgbClr val="000000"/>
                </a:solidFill>
                <a:latin typeface="微软雅黑" pitchFamily="34" charset="0"/>
                <a:ea typeface="微软雅黑" pitchFamily="34" charset="-122"/>
                <a:cs typeface="微软雅黑" pitchFamily="34" charset="-120"/>
              </a:rPr>
              <a:t>，避免权力行使错位、缺位和越位，③④正确</a:t>
            </a:r>
            <a:r>
              <a:rPr lang="en-US" altLang="zh-CN" sz="2000" b="0" i="0">
                <a:solidFill>
                  <a:srgbClr val="000000"/>
                </a:solidFill>
                <a:latin typeface="微软雅黑" pitchFamily="34" charset="0"/>
                <a:ea typeface="微软雅黑" pitchFamily="34" charset="-122"/>
                <a:cs typeface="微软雅黑" pitchFamily="34" charset="-120"/>
              </a:rPr>
              <a:t>；材料未涉及政府恰当行使自</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由裁量权</a:t>
            </a:r>
            <a:r>
              <a:rPr lang="en-US" altLang="zh-CN" sz="2000" b="0" i="0" dirty="0">
                <a:solidFill>
                  <a:srgbClr val="000000"/>
                </a:solidFill>
                <a:latin typeface="微软雅黑" pitchFamily="34" charset="0"/>
                <a:ea typeface="微软雅黑" pitchFamily="34" charset="-122"/>
                <a:cs typeface="微软雅黑" pitchFamily="34" charset="-120"/>
              </a:rPr>
              <a:t>，①排除；材料未涉及智能高效的政府，②排除。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5_BD.121_1#a75886a6f?pid=bdfdf596d&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[辽宁七校协作体2025高一联考]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a:t>
            </a:r>
            <a:r>
              <a:rPr lang="en-US" altLang="zh-CN" sz="2000" b="0" i="0">
                <a:solidFill>
                  <a:srgbClr val="000000"/>
                </a:solidFill>
                <a:latin typeface="微软雅黑" pitchFamily="34" charset="0"/>
                <a:ea typeface="微软雅黑" pitchFamily="34" charset="-122"/>
                <a:cs typeface="微软雅黑" pitchFamily="34" charset="-120"/>
              </a:rPr>
              <a:t>，重庆渝中区委政法委根据基层治理中存在的矛盾纠纷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点多面广</a:t>
            </a:r>
            <a:r>
              <a:rPr lang="en-US" altLang="zh-CN" sz="2000" b="0" i="0" dirty="0">
                <a:solidFill>
                  <a:srgbClr val="000000"/>
                </a:solidFill>
                <a:latin typeface="微软雅黑" pitchFamily="34" charset="0"/>
                <a:ea typeface="微软雅黑" pitchFamily="34" charset="-122"/>
                <a:cs typeface="微软雅黑" pitchFamily="34" charset="-120"/>
              </a:rPr>
              <a:t>、治理专业力量不足等问题，推动“三官一律”（警官、法官、检察官和律师）</a:t>
            </a:r>
            <a:r>
              <a:rPr lang="en-US" altLang="zh-CN" sz="2000" b="0" i="0">
                <a:solidFill>
                  <a:srgbClr val="000000"/>
                </a:solidFill>
                <a:latin typeface="微软雅黑" pitchFamily="34" charset="0"/>
                <a:ea typeface="微软雅黑" pitchFamily="34" charset="-122"/>
                <a:cs typeface="微软雅黑" pitchFamily="34" charset="-120"/>
              </a:rPr>
              <a:t>下基层、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进社区</a:t>
            </a:r>
            <a:r>
              <a:rPr lang="en-US" altLang="zh-CN" sz="2000" b="0" i="0" dirty="0">
                <a:solidFill>
                  <a:srgbClr val="000000"/>
                </a:solidFill>
                <a:latin typeface="微软雅黑" pitchFamily="34" charset="0"/>
                <a:ea typeface="微软雅黑" pitchFamily="34" charset="-122"/>
                <a:cs typeface="微软雅黑" pitchFamily="34" charset="-120"/>
              </a:rPr>
              <a:t>，把法治宣传、法律咨询和矛盾化解向基层下沉、向社区前置</a:t>
            </a:r>
            <a:r>
              <a:rPr lang="en-US" altLang="zh-CN" sz="2000" b="0" i="0">
                <a:solidFill>
                  <a:srgbClr val="000000"/>
                </a:solidFill>
                <a:latin typeface="微软雅黑" pitchFamily="34" charset="0"/>
                <a:ea typeface="微软雅黑" pitchFamily="34" charset="-122"/>
                <a:cs typeface="微软雅黑" pitchFamily="34" charset="-120"/>
              </a:rPr>
              <a:t>、向矛盾纠纷产生链前端延</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伸</a:t>
            </a:r>
            <a:r>
              <a:rPr lang="en-US" altLang="zh-CN" sz="2000" b="0" i="0" dirty="0">
                <a:solidFill>
                  <a:srgbClr val="000000"/>
                </a:solidFill>
                <a:latin typeface="微软雅黑" pitchFamily="34" charset="0"/>
                <a:ea typeface="微软雅黑" pitchFamily="34" charset="-122"/>
                <a:cs typeface="微软雅黑" pitchFamily="34" charset="-120"/>
              </a:rPr>
              <a:t>，收效显著,深得市民欢迎。</a:t>
            </a:r>
            <a:r>
              <a:rPr lang="en-US" altLang="zh-CN" sz="2000" b="0" i="0">
                <a:solidFill>
                  <a:srgbClr val="000000"/>
                </a:solidFill>
                <a:latin typeface="微软雅黑" pitchFamily="34" charset="0"/>
                <a:ea typeface="微软雅黑" pitchFamily="34" charset="-122"/>
                <a:cs typeface="微软雅黑" pitchFamily="34" charset="-120"/>
              </a:rPr>
              <a:t>渝中区委政法委此举(</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22_1#a75886a6f.bracket?pid=bdfdf596d&amp;color=0,0,0&amp;vpa=38&amp;vtp=1"/>
          <p:cNvSpPr/>
          <p:nvPr/>
        </p:nvSpPr>
        <p:spPr>
          <a:xfrm>
            <a:off x="6572314"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21_2#a75886a6f?pid=bdfdf596d&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①通过权力下沉，让基层纠纷解决机制得以不断优化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坚持问题导向，以法治服务推动基层治理提质增效</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发挥人才优势，用专业力量推动基层矛盾有效化解</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优化机构设置，架起基层治理走向法治的纽带桥梁</a:t>
            </a:r>
            <a:endParaRPr lang="en-US" altLang="zh-CN" sz="2000" dirty="0"/>
          </a:p>
        </p:txBody>
      </p:sp>
      <p:sp>
        <p:nvSpPr>
          <p:cNvPr id="5" name="QC_5_BD.121_3#a75886a6f.choices?pid=bdfdf596d&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sp>
        <p:nvSpPr>
          <p:cNvPr id="2" name="QC_5_AS.123_1#a75886a6f?vop=1&amp;pid=bdfdf596d&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本题考查法治社会。渝中区委政法委针对基层治理存在的矛盾纠纷点多面广</a:t>
            </a:r>
            <a:r>
              <a:rPr lang="en-US" altLang="zh-CN" sz="2000" b="0" i="0">
                <a:solidFill>
                  <a:srgbClr val="000000"/>
                </a:solidFill>
                <a:latin typeface="微软雅黑" pitchFamily="34" charset="0"/>
                <a:ea typeface="微软雅黑" pitchFamily="34" charset="-122"/>
                <a:cs typeface="微软雅黑" pitchFamily="34" charset="-120"/>
              </a:rPr>
              <a:t>、专业力量不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足等问题</a:t>
            </a:r>
            <a:r>
              <a:rPr lang="en-US" altLang="zh-CN" sz="2000" b="0" i="0" dirty="0">
                <a:solidFill>
                  <a:srgbClr val="000000"/>
                </a:solidFill>
                <a:latin typeface="微软雅黑" pitchFamily="34" charset="0"/>
                <a:ea typeface="微软雅黑" pitchFamily="34" charset="-122"/>
                <a:cs typeface="微软雅黑" pitchFamily="34" charset="-120"/>
              </a:rPr>
              <a:t>，推动“三官一律”下沉基层，通过法治宣传、法律咨询等服务解决矛盾</a:t>
            </a:r>
            <a:r>
              <a:rPr lang="en-US" altLang="zh-CN" sz="2000" b="0" i="0">
                <a:solidFill>
                  <a:srgbClr val="000000"/>
                </a:solidFill>
                <a:latin typeface="微软雅黑" pitchFamily="34" charset="0"/>
                <a:ea typeface="微软雅黑" pitchFamily="34" charset="-122"/>
                <a:cs typeface="微软雅黑" pitchFamily="34" charset="-120"/>
              </a:rPr>
              <a:t>。这体现了坚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持问题导向</a:t>
            </a:r>
            <a:r>
              <a:rPr lang="en-US" altLang="zh-CN" sz="2000" b="0" i="0" dirty="0">
                <a:solidFill>
                  <a:srgbClr val="000000"/>
                </a:solidFill>
                <a:latin typeface="微软雅黑" pitchFamily="34" charset="0"/>
                <a:ea typeface="微软雅黑" pitchFamily="34" charset="-122"/>
                <a:cs typeface="微软雅黑" pitchFamily="34" charset="-120"/>
              </a:rPr>
              <a:t>，以法治服务推动基层治理提质增效，②正确。“三官一律”由警官、法官</a:t>
            </a:r>
            <a:r>
              <a:rPr lang="en-US" altLang="zh-CN" sz="2000" b="0" i="0">
                <a:solidFill>
                  <a:srgbClr val="000000"/>
                </a:solidFill>
                <a:latin typeface="微软雅黑" pitchFamily="34" charset="0"/>
                <a:ea typeface="微软雅黑" pitchFamily="34" charset="-122"/>
                <a:cs typeface="微软雅黑" pitchFamily="34" charset="-120"/>
              </a:rPr>
              <a:t>、检察官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和律师组成</a:t>
            </a:r>
            <a:r>
              <a:rPr lang="en-US" altLang="zh-CN" sz="2000" b="0" i="0" dirty="0">
                <a:solidFill>
                  <a:srgbClr val="000000"/>
                </a:solidFill>
                <a:latin typeface="微软雅黑" pitchFamily="34" charset="0"/>
                <a:ea typeface="微软雅黑" pitchFamily="34" charset="-122"/>
                <a:cs typeface="微软雅黑" pitchFamily="34" charset="-120"/>
              </a:rPr>
              <a:t>，均属于专业人才。他们深入社区提供专业服务，直接参与矛盾化解</a:t>
            </a:r>
            <a:r>
              <a:rPr lang="en-US" altLang="zh-CN" sz="2000" b="0" i="0">
                <a:solidFill>
                  <a:srgbClr val="000000"/>
                </a:solidFill>
                <a:latin typeface="微软雅黑" pitchFamily="34" charset="0"/>
                <a:ea typeface="微软雅黑" pitchFamily="34" charset="-122"/>
                <a:cs typeface="微软雅黑" pitchFamily="34" charset="-120"/>
              </a:rPr>
              <a:t>，体现了发挥人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才优势</a:t>
            </a:r>
            <a:r>
              <a:rPr lang="en-US" altLang="zh-CN" sz="2000" b="0" i="0" dirty="0">
                <a:solidFill>
                  <a:srgbClr val="000000"/>
                </a:solidFill>
                <a:latin typeface="微软雅黑" pitchFamily="34" charset="0"/>
                <a:ea typeface="微软雅黑" pitchFamily="34" charset="-122"/>
                <a:cs typeface="微软雅黑" pitchFamily="34" charset="-120"/>
              </a:rPr>
              <a:t>，用专业力量推动基层矛盾有效化解，③正确。“三官一律”</a:t>
            </a:r>
            <a:r>
              <a:rPr lang="en-US" altLang="zh-CN" sz="2000" b="0" i="0">
                <a:solidFill>
                  <a:srgbClr val="000000"/>
                </a:solidFill>
                <a:latin typeface="微软雅黑" pitchFamily="34" charset="0"/>
                <a:ea typeface="微软雅黑" pitchFamily="34" charset="-122"/>
                <a:cs typeface="微软雅黑" pitchFamily="34" charset="-120"/>
              </a:rPr>
              <a:t>下基层主要是提供法律服务，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而非行政或司法权力的直接下放</a:t>
            </a:r>
            <a:r>
              <a:rPr lang="en-US" altLang="zh-CN" sz="2000" b="0" i="0" dirty="0">
                <a:solidFill>
                  <a:srgbClr val="000000"/>
                </a:solidFill>
                <a:latin typeface="微软雅黑" pitchFamily="34" charset="0"/>
                <a:ea typeface="微软雅黑" pitchFamily="34" charset="-122"/>
                <a:cs typeface="微软雅黑" pitchFamily="34" charset="-120"/>
              </a:rPr>
              <a:t>，材料未体现“权力下沉”,①排除</a:t>
            </a:r>
            <a:r>
              <a:rPr lang="en-US" altLang="zh-CN" sz="2000" b="0" i="0">
                <a:solidFill>
                  <a:srgbClr val="000000"/>
                </a:solidFill>
                <a:latin typeface="微软雅黑" pitchFamily="34" charset="0"/>
                <a:ea typeface="微软雅黑" pitchFamily="34" charset="-122"/>
                <a:cs typeface="微软雅黑" pitchFamily="34" charset="-120"/>
              </a:rPr>
              <a:t>。材料未提及机构设置的调整</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或优化</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TotalTime>
  <Words>5452</Words>
  <Application>Microsoft Office PowerPoint</Application>
  <PresentationFormat>宽屏</PresentationFormat>
  <Paragraphs>840</Paragraphs>
  <Slides>107</Slides>
  <Notes>105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107</vt:i4>
      </vt:variant>
    </vt:vector>
  </HeadingPairs>
  <TitlesOfParts>
    <vt:vector size="115"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2025-09-19T06:42:59Z</dcterms:created>
  <dcterms:modified xsi:type="dcterms:W3CDTF">2025-09-19T07:26:11Z</dcterms:modified>
  <cp:category/>
  <cp:contentStatus/>
</cp:coreProperties>
</file>