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272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175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6e967675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考点1 中国共产党的先进性</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1639e788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考点2 坚持和加强党的全面领导</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5_BD.10_1#f8df9176a?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[广东2025·6]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经党中央批准，二十届中央第五轮巡视对河北等15个省（自治区</a:t>
            </a:r>
            <a:r>
              <a:rPr lang="en-US" altLang="zh-CN" sz="2000" b="0" i="0">
                <a:solidFill>
                  <a:srgbClr val="000000"/>
                </a:solidFill>
                <a:latin typeface="微软雅黑" pitchFamily="34" charset="0"/>
                <a:ea typeface="微软雅黑" pitchFamily="34" charset="-122"/>
                <a:cs typeface="微软雅黑" pitchFamily="34" charset="-120"/>
              </a:rPr>
              <a:t>）和新疆生产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建设兵团开展常规巡视</a:t>
            </a:r>
            <a:r>
              <a:rPr lang="en-US" altLang="zh-CN" sz="2000" b="0" i="0" dirty="0">
                <a:solidFill>
                  <a:srgbClr val="000000"/>
                </a:solidFill>
                <a:latin typeface="微软雅黑" pitchFamily="34" charset="0"/>
                <a:ea typeface="微软雅黑" pitchFamily="34" charset="-122"/>
                <a:cs typeface="微软雅黑" pitchFamily="34" charset="-120"/>
              </a:rPr>
              <a:t>，同时对昆明市开展提级巡视，并会同有关省委巡视机构对长春等</a:t>
            </a:r>
            <a:r>
              <a:rPr lang="en-US" altLang="zh-CN" sz="2000" b="0" i="0">
                <a:solidFill>
                  <a:srgbClr val="000000"/>
                </a:solidFill>
                <a:latin typeface="微软雅黑" pitchFamily="34" charset="0"/>
                <a:ea typeface="微软雅黑" pitchFamily="34" charset="-122"/>
                <a:cs typeface="微软雅黑" pitchFamily="34" charset="-120"/>
              </a:rPr>
              <a:t>5个副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省级城市开展联动巡视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这样的安排(</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_1#f8df9176a.bracket?pid=1639e7880&amp;color=0,0,0&amp;vpa=4&amp;vtp=1"/>
          <p:cNvSpPr/>
          <p:nvPr/>
        </p:nvSpPr>
        <p:spPr>
          <a:xfrm>
            <a:off x="4973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0_2#f8df9176a?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①延伸了党的组织结构，有利于增强党的凝聚力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优化了党的巡视方式，有利于提升党内监督实效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体现了巡视的法制化，有利于中央对地方的监督</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强化了巡视的震慑力，有利于维护党中央的权威</a:t>
            </a:r>
            <a:endParaRPr lang="en-US" altLang="zh-CN" sz="2000" dirty="0"/>
          </a:p>
        </p:txBody>
      </p:sp>
      <p:sp>
        <p:nvSpPr>
          <p:cNvPr id="5" name="QC_5_BD.10_3#f8df9176a.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AS.12_1#f8df9176a?vop=1&amp;pid=1639e788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本题考查中国共产党不断加强自身建设、全面从严治党的必要性和要求</a:t>
            </a:r>
            <a:r>
              <a:rPr lang="en-US" altLang="zh-CN" sz="2000" b="0" i="0">
                <a:solidFill>
                  <a:srgbClr val="000000"/>
                </a:solidFill>
                <a:latin typeface="微软雅黑" pitchFamily="34" charset="0"/>
                <a:ea typeface="微软雅黑" pitchFamily="34" charset="-122"/>
                <a:cs typeface="微软雅黑" pitchFamily="34" charset="-120"/>
              </a:rPr>
              <a:t>。题目中提到的巡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视安排</a:t>
            </a:r>
            <a:r>
              <a:rPr lang="en-US" altLang="zh-CN" sz="2000" b="0" i="0" dirty="0">
                <a:solidFill>
                  <a:srgbClr val="000000"/>
                </a:solidFill>
                <a:latin typeface="微软雅黑" pitchFamily="34" charset="0"/>
                <a:ea typeface="微软雅黑" pitchFamily="34" charset="-122"/>
                <a:cs typeface="微软雅黑" pitchFamily="34" charset="-120"/>
              </a:rPr>
              <a:t>，包括常规巡视、提级巡视和联动巡视，体现了巡视方式的多样化和灵活性</a:t>
            </a:r>
            <a:r>
              <a:rPr lang="en-US" altLang="zh-CN" sz="2000" b="0" i="0">
                <a:solidFill>
                  <a:srgbClr val="000000"/>
                </a:solidFill>
                <a:latin typeface="微软雅黑" pitchFamily="34" charset="0"/>
                <a:ea typeface="微软雅黑" pitchFamily="34" charset="-122"/>
                <a:cs typeface="微软雅黑" pitchFamily="34" charset="-120"/>
              </a:rPr>
              <a:t>。这样的安排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可以更有效地发现问题</a:t>
            </a:r>
            <a:r>
              <a:rPr lang="en-US" altLang="zh-CN" sz="2000" b="0" i="0" dirty="0">
                <a:solidFill>
                  <a:srgbClr val="000000"/>
                </a:solidFill>
                <a:latin typeface="微软雅黑" pitchFamily="34" charset="0"/>
                <a:ea typeface="微软雅黑" pitchFamily="34" charset="-122"/>
                <a:cs typeface="微软雅黑" pitchFamily="34" charset="-120"/>
              </a:rPr>
              <a:t>，提升党内监督的实效，②正确。通过提级巡视和联动巡视等方式</a:t>
            </a:r>
            <a:r>
              <a:rPr lang="en-US" altLang="zh-CN" sz="2000" b="0" i="0">
                <a:solidFill>
                  <a:srgbClr val="000000"/>
                </a:solidFill>
                <a:latin typeface="微软雅黑" pitchFamily="34" charset="0"/>
                <a:ea typeface="微软雅黑" pitchFamily="34" charset="-122"/>
                <a:cs typeface="微软雅黑" pitchFamily="34" charset="-120"/>
              </a:rPr>
              <a:t>，可以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加大对地方和部门的监督力度</a:t>
            </a:r>
            <a:r>
              <a:rPr lang="en-US" altLang="zh-CN" sz="2000" b="0" i="0" dirty="0">
                <a:solidFill>
                  <a:srgbClr val="000000"/>
                </a:solidFill>
                <a:latin typeface="微软雅黑" pitchFamily="34" charset="0"/>
                <a:ea typeface="微软雅黑" pitchFamily="34" charset="-122"/>
                <a:cs typeface="微软雅黑" pitchFamily="34" charset="-120"/>
              </a:rPr>
              <a:t>，强化巡视的震慑力。这有助于维护党中央的权威</a:t>
            </a:r>
            <a:r>
              <a:rPr lang="en-US" altLang="zh-CN" sz="2000" b="0" i="0">
                <a:solidFill>
                  <a:srgbClr val="000000"/>
                </a:solidFill>
                <a:latin typeface="微软雅黑" pitchFamily="34" charset="0"/>
                <a:ea typeface="微软雅黑" pitchFamily="34" charset="-122"/>
                <a:cs typeface="微软雅黑" pitchFamily="34" charset="-120"/>
              </a:rPr>
              <a:t>，确保党的路线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方针政策和决策部署得到贯彻执行</a:t>
            </a:r>
            <a:r>
              <a:rPr lang="en-US" altLang="zh-CN" sz="2000" b="0" i="0" dirty="0">
                <a:solidFill>
                  <a:srgbClr val="000000"/>
                </a:solidFill>
                <a:latin typeface="微软雅黑" pitchFamily="34" charset="0"/>
                <a:ea typeface="微软雅黑" pitchFamily="34" charset="-122"/>
                <a:cs typeface="微软雅黑" pitchFamily="34" charset="-120"/>
              </a:rPr>
              <a:t>，④正确。巡视是党内监督的一种方式</a:t>
            </a:r>
            <a:r>
              <a:rPr lang="en-US" altLang="zh-CN" sz="2000" b="0" i="0">
                <a:solidFill>
                  <a:srgbClr val="000000"/>
                </a:solidFill>
                <a:latin typeface="微软雅黑" pitchFamily="34" charset="0"/>
                <a:ea typeface="微软雅黑" pitchFamily="34" charset="-122"/>
                <a:cs typeface="微软雅黑" pitchFamily="34" charset="-120"/>
              </a:rPr>
              <a:t>，它并不改变党的组织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结构</a:t>
            </a:r>
            <a:r>
              <a:rPr lang="en-US" altLang="zh-CN" sz="2000" b="0" i="0" dirty="0">
                <a:solidFill>
                  <a:srgbClr val="000000"/>
                </a:solidFill>
                <a:latin typeface="微软雅黑" pitchFamily="34" charset="0"/>
                <a:ea typeface="微软雅黑" pitchFamily="34" charset="-122"/>
                <a:cs typeface="微软雅黑" pitchFamily="34" charset="-120"/>
              </a:rPr>
              <a:t>，①排除。虽然巡视工作本身是法制化的</a:t>
            </a:r>
            <a:r>
              <a:rPr lang="en-US" altLang="zh-CN" sz="2000" b="0" i="0">
                <a:solidFill>
                  <a:srgbClr val="000000"/>
                </a:solidFill>
                <a:latin typeface="微软雅黑" pitchFamily="34" charset="0"/>
                <a:ea typeface="微软雅黑" pitchFamily="34" charset="-122"/>
                <a:cs typeface="微软雅黑" pitchFamily="34" charset="-120"/>
              </a:rPr>
              <a:t>，但题目中的描述并没有直接体现巡视的法制化特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a:t>
            </a:r>
            <a:r>
              <a:rPr lang="en-US" altLang="zh-CN" sz="2000" b="0" i="0" dirty="0">
                <a:solidFill>
                  <a:srgbClr val="000000"/>
                </a:solidFill>
                <a:latin typeface="微软雅黑" pitchFamily="34" charset="0"/>
                <a:ea typeface="微软雅黑" pitchFamily="34" charset="-122"/>
                <a:cs typeface="微软雅黑" pitchFamily="34" charset="-120"/>
              </a:rPr>
              <a:t>，而是强调了巡视的方式和范围。此外，巡视是党内监督的一种形式，</a:t>
            </a:r>
            <a:r>
              <a:rPr lang="en-US" altLang="zh-CN" sz="2000" b="0" i="0">
                <a:solidFill>
                  <a:srgbClr val="000000"/>
                </a:solidFill>
                <a:latin typeface="微软雅黑" pitchFamily="34" charset="0"/>
                <a:ea typeface="微软雅黑" pitchFamily="34" charset="-122"/>
                <a:cs typeface="微软雅黑" pitchFamily="34" charset="-120"/>
              </a:rPr>
              <a:t>主要是党对自身的监督，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而不是中央对地方的直接行政监督</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BD.13_1#9e4fc13f6?pid=1639e7880&amp;color=0,0,0&amp;vtp=1&amp;bt=1&amp;bbb=1"/>
          <p:cNvSpPr/>
          <p:nvPr/>
        </p:nvSpPr>
        <p:spPr>
          <a:xfrm>
            <a:off x="722376" y="972000"/>
            <a:ext cx="10753344" cy="338328"/>
          </a:xfrm>
          <a:prstGeom prst="rect">
            <a:avLst/>
          </a:prstGeom>
          <a:noFill/>
          <a:ln/>
        </p:spPr>
        <p:txBody>
          <a:bodyPr wrap="none" lIns="0" tIns="0" rIns="0" bIns="0" rtlCol="0" anchor="t"/>
          <a:lstStyle/>
          <a:p>
            <a:pPr algn="l" latinLnBrk="1">
              <a:lnSpc>
                <a:spcPts val="2900"/>
              </a:lnSpc>
            </a:pPr>
            <a:r>
              <a:rPr lang="en-US" altLang="zh-CN" sz="2000" b="0" i="0" spc="-50" dirty="0">
                <a:solidFill>
                  <a:srgbClr val="000000"/>
                </a:solidFill>
                <a:latin typeface="微软雅黑" pitchFamily="34" charset="0"/>
                <a:ea typeface="微软雅黑" pitchFamily="34" charset="-122"/>
                <a:cs typeface="微软雅黑" pitchFamily="34" charset="-120"/>
              </a:rPr>
              <a:t>5.</a:t>
            </a:r>
            <a:r>
              <a:rPr lang="en-US" altLang="zh-CN" sz="2000" b="0" i="0" spc="-50" dirty="0">
                <a:solidFill>
                  <a:srgbClr val="000000"/>
                </a:solidFill>
                <a:latin typeface="仿宋" pitchFamily="34" charset="0"/>
                <a:ea typeface="仿宋" pitchFamily="34" charset="-122"/>
                <a:cs typeface="仿宋" pitchFamily="34" charset="-120"/>
              </a:rPr>
              <a:t>[安徽2025·5]</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党的十八大以来，党中央作出一系列重大决策部署，推动社会工作取得重要进展。</a:t>
            </a:r>
            <a:endParaRPr lang="en-US" altLang="zh-CN" sz="2000" spc="-50" dirty="0"/>
          </a:p>
        </p:txBody>
      </p:sp>
      <p:graphicFrame>
        <p:nvGraphicFramePr>
          <p:cNvPr id="13" name="QC_5_BD.13_2#9e4fc13f6?colgroup=9,30&amp;pid=1639e7880&amp;color=0,0,0&amp;vtp=1&amp;bbb=1"/>
          <p:cNvGraphicFramePr>
            <a:graphicFrameLocks noGrp="1"/>
          </p:cNvGraphicFramePr>
          <p:nvPr>
            <p:extLst>
              <p:ext uri="{D42A27DB-BD31-4B8C-83A1-F6EECF244321}">
                <p14:modId xmlns:p14="http://schemas.microsoft.com/office/powerpoint/2010/main" val="601368211"/>
              </p:ext>
            </p:extLst>
          </p:nvPr>
        </p:nvGraphicFramePr>
        <p:xfrm>
          <a:off x="722376" y="1447361"/>
          <a:ext cx="10725912" cy="2443099"/>
        </p:xfrm>
        <a:graphic>
          <a:graphicData uri="http://schemas.openxmlformats.org/drawingml/2006/table">
            <a:tbl>
              <a:tblPr/>
              <a:tblGrid>
                <a:gridCol w="2679192">
                  <a:extLst>
                    <a:ext uri="{9D8B030D-6E8A-4147-A177-3AD203B41FA5}">
                      <a16:colId xmlns:a16="http://schemas.microsoft.com/office/drawing/2014/main" val="20000"/>
                    </a:ext>
                  </a:extLst>
                </a:gridCol>
                <a:gridCol w="8046720">
                  <a:extLst>
                    <a:ext uri="{9D8B030D-6E8A-4147-A177-3AD203B41FA5}">
                      <a16:colId xmlns:a16="http://schemas.microsoft.com/office/drawing/2014/main" val="20001"/>
                    </a:ext>
                  </a:extLst>
                </a:gridCol>
              </a:tblGrid>
              <a:tr h="402844">
                <a:tc>
                  <a:txBody>
                    <a:bodyPr/>
                    <a:lstStyle/>
                    <a:p>
                      <a:pPr algn="ctr" latinLnBrk="1" hangingPunct="0">
                        <a:lnSpc>
                          <a:spcPts val="2800"/>
                        </a:lnSpc>
                      </a:pPr>
                      <a:r>
                        <a:rPr lang="en-US" altLang="zh-CN" sz="2000" b="1" i="0">
                          <a:solidFill>
                            <a:srgbClr val="000000"/>
                          </a:solidFill>
                          <a:latin typeface="微软雅黑" pitchFamily="34" charset="0"/>
                          <a:ea typeface="微软雅黑" pitchFamily="34" charset="-122"/>
                          <a:cs typeface="微软雅黑" pitchFamily="34" charset="-120"/>
                        </a:rPr>
                        <a:t>会议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r>
                        <a:rPr lang="en-US" altLang="zh-CN" sz="2000" b="1" i="0">
                          <a:solidFill>
                            <a:srgbClr val="000000"/>
                          </a:solidFill>
                          <a:latin typeface="微软雅黑" pitchFamily="34" charset="0"/>
                          <a:ea typeface="微软雅黑" pitchFamily="34" charset="-122"/>
                          <a:cs typeface="微软雅黑" pitchFamily="34" charset="-120"/>
                        </a:rPr>
                        <a:t>相关内容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8051">
                <a:tc>
                  <a:txBody>
                    <a:bodyPr/>
                    <a:lstStyle/>
                    <a:p>
                      <a:pPr algn="ctr"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党的十八届三中全会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首次提出创新社会治理体制重大课题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8051">
                <a:tc>
                  <a:txBody>
                    <a:bodyPr/>
                    <a:lstStyle/>
                    <a:p>
                      <a:pPr algn="ctr"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党的十九大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提出打造共建共治共享的社会治理格局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8051">
                <a:tc>
                  <a:txBody>
                    <a:bodyPr/>
                    <a:lstStyle/>
                    <a:p>
                      <a:pPr algn="ctr"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党的二十大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作出完善社会治理体系的战略部署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8051">
                <a:tc>
                  <a:txBody>
                    <a:bodyPr/>
                    <a:lstStyle/>
                    <a:p>
                      <a:pPr algn="ctr"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党的二十届二中全会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决定组建中央社会工作部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县级党委组建社会工作部门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8051">
                <a:tc>
                  <a:txBody>
                    <a:bodyPr/>
                    <a:lstStyle/>
                    <a:p>
                      <a:pPr algn="ctr"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党的二十届三中全会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提出健全社会工作体制机制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明确新时代社会工作的重点任务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QC_5_BD.13_3#9e4fc13f6?pid=1639e7880&amp;color=0,0,0&amp;vtp=1&amp;bbb=1"/>
          <p:cNvSpPr/>
          <p:nvPr/>
        </p:nvSpPr>
        <p:spPr>
          <a:xfrm>
            <a:off x="722376" y="4025461"/>
            <a:ext cx="10753344" cy="338328"/>
          </a:xfrm>
          <a:prstGeom prst="rect">
            <a:avLst/>
          </a:prstGeom>
          <a:noFill/>
          <a:ln/>
        </p:spPr>
        <p:txBody>
          <a:bodyPr wrap="none" lIns="0" tIns="0" rIns="0" bIns="0" rtlCol="0" anchor="t"/>
          <a:lstStyle/>
          <a:p>
            <a:pPr algn="l"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据此可知(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4_1#9e4fc13f6.bracket?pid=1639e7880&amp;color=0,0,0&amp;vpa=5&amp;vtp=1"/>
          <p:cNvSpPr/>
          <p:nvPr/>
        </p:nvSpPr>
        <p:spPr>
          <a:xfrm>
            <a:off x="1938401" y="4022794"/>
            <a:ext cx="374650" cy="341884"/>
          </a:xfrm>
          <a:prstGeom prst="rect">
            <a:avLst/>
          </a:prstGeom>
          <a:noFill/>
          <a:ln/>
        </p:spPr>
        <p:txBody>
          <a:bodyPr wrap="none" lIns="0" tIns="0" rIns="0" bIns="0" rtlCol="0" anchor="t"/>
          <a:lstStyle/>
          <a:p>
            <a:pPr algn="ctr" latinLnBrk="1">
              <a:lnSpc>
                <a:spcPts val="29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3_4#9e4fc13f6?pid=1639e7880&amp;color=0,0,0&amp;vtp=1&amp;bbb=1"/>
          <p:cNvSpPr/>
          <p:nvPr/>
        </p:nvSpPr>
        <p:spPr>
          <a:xfrm>
            <a:off x="722376" y="4396555"/>
            <a:ext cx="10753344" cy="1484884"/>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①党坚持科学执政，不断探索和遵循社会工作规律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党始终走在时代前列，积极开创社会工作新局面</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加强党的组织建设是党推进自我革命的根本目的</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推动社会工作稳步发展是党在新时代的首要任务</a:t>
            </a:r>
            <a:endParaRPr lang="en-US" altLang="zh-CN" sz="2000" dirty="0"/>
          </a:p>
        </p:txBody>
      </p:sp>
      <p:sp>
        <p:nvSpPr>
          <p:cNvPr id="7" name="QC_5_BD.13_5#9e4fc13f6.choices?pid=1639e7880&amp;color=0,0,0&amp;vtp=1&amp;bbb=1"/>
          <p:cNvSpPr/>
          <p:nvPr/>
        </p:nvSpPr>
        <p:spPr>
          <a:xfrm>
            <a:off x="722376" y="5910903"/>
            <a:ext cx="10753344" cy="338328"/>
          </a:xfrm>
          <a:prstGeom prst="rect">
            <a:avLst/>
          </a:prstGeom>
          <a:noFill/>
          <a:ln/>
        </p:spPr>
        <p:txBody>
          <a:bodyPr wrap="none" lIns="0" tIns="0" rIns="0" bIns="0" rtlCol="0" anchor="t"/>
          <a:lstStyle/>
          <a:p>
            <a:pPr latinLnBrk="1">
              <a:lnSpc>
                <a:spcPts val="29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5_1#9e4fc13f6?vop=1&amp;pid=1639e7880&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本题考查科学执政、中国共产党的先进性。科学执政，就是坚持以马克思主义为指导</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断探索和遵循共产党执政规律</a:t>
            </a:r>
            <a:r>
              <a:rPr lang="en-US" altLang="zh-CN" sz="2000" b="0" i="0" dirty="0">
                <a:solidFill>
                  <a:srgbClr val="000000"/>
                </a:solidFill>
                <a:latin typeface="微软雅黑" pitchFamily="34" charset="0"/>
                <a:ea typeface="微软雅黑" pitchFamily="34" charset="-122"/>
                <a:cs typeface="微软雅黑" pitchFamily="34" charset="-120"/>
              </a:rPr>
              <a:t>、社会主义建设规律、人类社会发展规律，全面增强执政本领</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高长期执政能力</a:t>
            </a:r>
            <a:r>
              <a:rPr lang="en-US" altLang="zh-CN" sz="2000" b="0" i="0" dirty="0">
                <a:solidFill>
                  <a:srgbClr val="000000"/>
                </a:solidFill>
                <a:latin typeface="微软雅黑" pitchFamily="34" charset="0"/>
                <a:ea typeface="微软雅黑" pitchFamily="34" charset="-122"/>
                <a:cs typeface="微软雅黑" pitchFamily="34" charset="-120"/>
              </a:rPr>
              <a:t>，并按照客观规律执好政、掌好权。我党不断探索和遵循社会工作规律</a:t>
            </a:r>
            <a:r>
              <a:rPr lang="en-US" altLang="zh-CN" sz="2000" b="0" i="0">
                <a:solidFill>
                  <a:srgbClr val="000000"/>
                </a:solidFill>
                <a:latin typeface="微软雅黑" pitchFamily="34" charset="0"/>
                <a:ea typeface="微软雅黑" pitchFamily="34" charset="-122"/>
                <a:cs typeface="微软雅黑" pitchFamily="34" charset="-120"/>
              </a:rPr>
              <a:t>，符合科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学执政的要求</a:t>
            </a:r>
            <a:r>
              <a:rPr lang="en-US" altLang="zh-CN" sz="2000" b="0" i="0" dirty="0">
                <a:solidFill>
                  <a:srgbClr val="000000"/>
                </a:solidFill>
                <a:latin typeface="微软雅黑" pitchFamily="34" charset="0"/>
                <a:ea typeface="微软雅黑" pitchFamily="34" charset="-122"/>
                <a:cs typeface="微软雅黑" pitchFamily="34" charset="-120"/>
              </a:rPr>
              <a:t>，①正确。党的十八大以来，党中央作出关于社会工作的一系列重大决策部署</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现了党始终走在时代前列</a:t>
            </a:r>
            <a:r>
              <a:rPr lang="en-US" altLang="zh-CN" sz="2000" b="0" i="0" dirty="0">
                <a:solidFill>
                  <a:srgbClr val="000000"/>
                </a:solidFill>
                <a:latin typeface="微软雅黑" pitchFamily="34" charset="0"/>
                <a:ea typeface="微软雅黑" pitchFamily="34" charset="-122"/>
                <a:cs typeface="微软雅黑" pitchFamily="34" charset="-120"/>
              </a:rPr>
              <a:t>，②正确。党坚持全面从严治党、推进自我革命</a:t>
            </a:r>
            <a:r>
              <a:rPr lang="en-US" altLang="zh-CN" sz="2000" b="0" i="0">
                <a:solidFill>
                  <a:srgbClr val="000000"/>
                </a:solidFill>
                <a:latin typeface="微软雅黑" pitchFamily="34" charset="0"/>
                <a:ea typeface="微软雅黑" pitchFamily="34" charset="-122"/>
                <a:cs typeface="微软雅黑" pitchFamily="34" charset="-120"/>
              </a:rPr>
              <a:t>,根本目的是保障党的伟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大事业</a:t>
            </a:r>
            <a:r>
              <a:rPr lang="en-US" altLang="zh-CN" sz="2000" b="0" i="0" dirty="0">
                <a:solidFill>
                  <a:srgbClr val="000000"/>
                </a:solidFill>
                <a:latin typeface="微软雅黑" pitchFamily="34" charset="0"/>
                <a:ea typeface="微软雅黑" pitchFamily="34" charset="-122"/>
                <a:cs typeface="微软雅黑" pitchFamily="34" charset="-120"/>
              </a:rPr>
              <a:t>,引领伟大社会革命，③排除。党在新时代的首要任务是推动高质量发展，④排除。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BD.16_1#1db168dc9?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6.［陕晋宁青2025·4］党的十八大以来，以习近平同志为核心的党中央</a:t>
            </a:r>
            <a:r>
              <a:rPr lang="en-US" altLang="zh-CN" sz="2000" b="0" i="0">
                <a:solidFill>
                  <a:srgbClr val="000000"/>
                </a:solidFill>
                <a:latin typeface="微软雅黑" pitchFamily="34" charset="0"/>
                <a:ea typeface="微软雅黑" pitchFamily="34" charset="-122"/>
                <a:cs typeface="微软雅黑" pitchFamily="34" charset="-120"/>
              </a:rPr>
              <a:t>，从加强党的作风建设开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局</a:t>
            </a:r>
            <a:r>
              <a:rPr lang="en-US" altLang="zh-CN" sz="2000" b="0" i="0" dirty="0">
                <a:solidFill>
                  <a:srgbClr val="000000"/>
                </a:solidFill>
                <a:latin typeface="微软雅黑" pitchFamily="34" charset="0"/>
                <a:ea typeface="微软雅黑" pitchFamily="34" charset="-122"/>
                <a:cs typeface="微软雅黑" pitchFamily="34" charset="-120"/>
              </a:rPr>
              <a:t>，从制定和落实中央八项规定破题。八项规定一子落地，作风建设满盘皆活</a:t>
            </a:r>
            <a:r>
              <a:rPr lang="en-US" altLang="zh-CN" sz="2000" b="0" i="0">
                <a:solidFill>
                  <a:srgbClr val="000000"/>
                </a:solidFill>
                <a:latin typeface="微软雅黑" pitchFamily="34" charset="0"/>
                <a:ea typeface="微软雅黑" pitchFamily="34" charset="-122"/>
                <a:cs typeface="微软雅黑" pitchFamily="34" charset="-120"/>
              </a:rPr>
              <a:t>，优良党风引领社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风民风</a:t>
            </a:r>
            <a:r>
              <a:rPr lang="en-US" altLang="zh-CN" sz="2000" b="0" i="0" dirty="0">
                <a:solidFill>
                  <a:srgbClr val="000000"/>
                </a:solidFill>
                <a:latin typeface="微软雅黑" pitchFamily="34" charset="0"/>
                <a:ea typeface="微软雅黑" pitchFamily="34" charset="-122"/>
                <a:cs typeface="微软雅黑" pitchFamily="34" charset="-120"/>
              </a:rPr>
              <a:t>，人民群众热烈拥护。</a:t>
            </a:r>
            <a:r>
              <a:rPr lang="en-US" altLang="zh-CN" sz="2000" b="0" i="0">
                <a:solidFill>
                  <a:srgbClr val="000000"/>
                </a:solidFill>
                <a:latin typeface="微软雅黑" pitchFamily="34" charset="0"/>
                <a:ea typeface="微软雅黑" pitchFamily="34" charset="-122"/>
                <a:cs typeface="微软雅黑" pitchFamily="34" charset="-120"/>
              </a:rPr>
              <a:t>这表明党的作风建设(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1db168dc9.bracket?pid=1639e7880&amp;color=0,0,0&amp;vpa=6&amp;vtp=1"/>
          <p:cNvSpPr/>
          <p:nvPr/>
        </p:nvSpPr>
        <p:spPr>
          <a:xfrm>
            <a:off x="651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6_2#1db168dc9?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①能更好地以清风正气凝聚党心民心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旨在加强党员干部的自我约束能力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③为加强党的全面领导提供可靠制度保障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是保持党同人民群众血肉联系的有效途径</a:t>
            </a:r>
            <a:endParaRPr lang="en-US" altLang="zh-CN" sz="2000" dirty="0"/>
          </a:p>
        </p:txBody>
      </p:sp>
      <p:sp>
        <p:nvSpPr>
          <p:cNvPr id="5" name="QC_5_BD.16_3#1db168dc9.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5_AS.18_1#1db168dc9?vop=1&amp;pid=1639e7880&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本题考查党的建设。作风建设塑造优良党风，引领社风民风，人民群众热烈拥护</a:t>
            </a:r>
            <a:r>
              <a:rPr lang="en-US" altLang="zh-CN" sz="2000" b="0" i="0">
                <a:solidFill>
                  <a:srgbClr val="000000"/>
                </a:solidFill>
                <a:latin typeface="微软雅黑" pitchFamily="34" charset="0"/>
                <a:ea typeface="微软雅黑" pitchFamily="34" charset="-122"/>
                <a:cs typeface="微软雅黑" pitchFamily="34" charset="-120"/>
              </a:rPr>
              <a:t>，可见党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的作风建设能更好地以清风正气凝聚党心民心</a:t>
            </a:r>
            <a:r>
              <a:rPr lang="en-US" altLang="zh-CN" sz="2000" b="0" i="0" dirty="0">
                <a:solidFill>
                  <a:srgbClr val="000000"/>
                </a:solidFill>
                <a:latin typeface="微软雅黑" pitchFamily="34" charset="0"/>
                <a:ea typeface="微软雅黑" pitchFamily="34" charset="-122"/>
                <a:cs typeface="微软雅黑" pitchFamily="34" charset="-120"/>
              </a:rPr>
              <a:t>，①正确。作风建设塑造优良党风，</a:t>
            </a:r>
            <a:r>
              <a:rPr lang="en-US" altLang="zh-CN" sz="2000" b="0" i="0">
                <a:solidFill>
                  <a:srgbClr val="000000"/>
                </a:solidFill>
                <a:latin typeface="微软雅黑" pitchFamily="34" charset="0"/>
                <a:ea typeface="微软雅黑" pitchFamily="34" charset="-122"/>
                <a:cs typeface="微软雅黑" pitchFamily="34" charset="-120"/>
              </a:rPr>
              <a:t>引领社风民风，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得到群众拥护</a:t>
            </a:r>
            <a:r>
              <a:rPr lang="en-US" altLang="zh-CN" sz="2000" b="0" i="0" dirty="0">
                <a:solidFill>
                  <a:srgbClr val="000000"/>
                </a:solidFill>
                <a:latin typeface="微软雅黑" pitchFamily="34" charset="0"/>
                <a:ea typeface="微软雅黑" pitchFamily="34" charset="-122"/>
                <a:cs typeface="微软雅黑" pitchFamily="34" charset="-120"/>
              </a:rPr>
              <a:t>，促进了党群关系，</a:t>
            </a:r>
            <a:r>
              <a:rPr lang="en-US" altLang="zh-CN" sz="2000" b="0" i="0">
                <a:solidFill>
                  <a:srgbClr val="000000"/>
                </a:solidFill>
                <a:latin typeface="微软雅黑" pitchFamily="34" charset="0"/>
                <a:ea typeface="微软雅黑" pitchFamily="34" charset="-122"/>
                <a:cs typeface="微软雅黑" pitchFamily="34" charset="-120"/>
              </a:rPr>
              <a:t>表明党的作风建设是保持党同人民群众血肉联系的有效途径，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正确。加强党的作风建设，目的是维护党的先进性和纯洁性</a:t>
            </a:r>
            <a:r>
              <a:rPr lang="en-US" altLang="zh-CN" sz="2000" b="0" i="0">
                <a:solidFill>
                  <a:srgbClr val="000000"/>
                </a:solidFill>
                <a:latin typeface="微软雅黑" pitchFamily="34" charset="0"/>
                <a:ea typeface="微软雅黑" pitchFamily="34" charset="-122"/>
                <a:cs typeface="微软雅黑" pitchFamily="34" charset="-120"/>
              </a:rPr>
              <a:t>，确保党始终成为中国特色社会主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义事业的坚强领导核心</a:t>
            </a:r>
            <a:r>
              <a:rPr lang="en-US" altLang="zh-CN" sz="2000" b="0" i="0" dirty="0">
                <a:solidFill>
                  <a:srgbClr val="000000"/>
                </a:solidFill>
                <a:latin typeface="微软雅黑" pitchFamily="34" charset="0"/>
                <a:ea typeface="微软雅黑" pitchFamily="34" charset="-122"/>
                <a:cs typeface="微软雅黑" pitchFamily="34" charset="-120"/>
              </a:rPr>
              <a:t>，②不选。党的作风建设属于党的建设范畴，不是制度保障，③排除。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19_1#06ca24f26?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[2025浙江1月·9]</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《整治形式主义为基层减负若干规定</a:t>
            </a:r>
            <a:r>
              <a:rPr lang="en-US" altLang="zh-CN" sz="2000" b="0" i="0">
                <a:solidFill>
                  <a:srgbClr val="000000"/>
                </a:solidFill>
                <a:latin typeface="微软雅黑" pitchFamily="34" charset="0"/>
                <a:ea typeface="微软雅黑" pitchFamily="34" charset="-122"/>
                <a:cs typeface="微软雅黑" pitchFamily="34" charset="-120"/>
              </a:rPr>
              <a:t>》是首次以党内法规形式制定出台的为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基层减负的制度规范</a:t>
            </a:r>
            <a:r>
              <a:rPr lang="en-US" altLang="zh-CN" sz="2000" b="0" i="0" dirty="0">
                <a:solidFill>
                  <a:srgbClr val="000000"/>
                </a:solidFill>
                <a:latin typeface="微软雅黑" pitchFamily="34" charset="0"/>
                <a:ea typeface="微软雅黑" pitchFamily="34" charset="-122"/>
                <a:cs typeface="微软雅黑" pitchFamily="34" charset="-120"/>
              </a:rPr>
              <a:t>。该规定以改革精神和严的要求，深入整治形式主义</a:t>
            </a:r>
            <a:r>
              <a:rPr lang="en-US" altLang="zh-CN" sz="2000" b="0" i="0">
                <a:solidFill>
                  <a:srgbClr val="000000"/>
                </a:solidFill>
                <a:latin typeface="微软雅黑" pitchFamily="34" charset="0"/>
                <a:ea typeface="微软雅黑" pitchFamily="34" charset="-122"/>
                <a:cs typeface="微软雅黑" pitchFamily="34" charset="-120"/>
              </a:rPr>
              <a:t>，让广大基层干部把更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多时间和精力花在办实事上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这意味着中国共产党(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06ca24f26.bracket?pid=1639e7880&amp;color=0,0,0&amp;vpa=7&amp;vtp=1"/>
          <p:cNvSpPr/>
          <p:nvPr/>
        </p:nvSpPr>
        <p:spPr>
          <a:xfrm>
            <a:off x="651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06ca24f26?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①以作风建设推动自我革命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以制度建设统领从严治党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③在社会革命中提升执政能力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在求真务实中保持生机活力</a:t>
            </a:r>
            <a:endParaRPr lang="en-US" altLang="zh-CN" sz="2000" dirty="0"/>
          </a:p>
        </p:txBody>
      </p:sp>
      <p:sp>
        <p:nvSpPr>
          <p:cNvPr id="5" name="QC_5_BD.19_3#06ca24f26.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21_1#06ca24f26?vop=1&amp;pid=1639e788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本题考查全面从严治党。深入整治形式主义是党进行作风建设的体现</a:t>
            </a:r>
            <a:r>
              <a:rPr lang="en-US" altLang="zh-CN" sz="2000" b="0" i="0">
                <a:solidFill>
                  <a:srgbClr val="000000"/>
                </a:solidFill>
                <a:latin typeface="微软雅黑" pitchFamily="34" charset="0"/>
                <a:ea typeface="微软雅黑" pitchFamily="34" charset="-122"/>
                <a:cs typeface="微软雅黑" pitchFamily="34" charset="-120"/>
              </a:rPr>
              <a:t>，说明党以作风建设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推动自我革命</a:t>
            </a:r>
            <a:r>
              <a:rPr lang="en-US" altLang="zh-CN" sz="2000" b="0" i="0" dirty="0">
                <a:solidFill>
                  <a:srgbClr val="000000"/>
                </a:solidFill>
                <a:latin typeface="微软雅黑" pitchFamily="34" charset="0"/>
                <a:ea typeface="微软雅黑" pitchFamily="34" charset="-122"/>
                <a:cs typeface="微软雅黑" pitchFamily="34" charset="-120"/>
              </a:rPr>
              <a:t>，①正确。让广大基层干部把更多时间和精力花在办实事上</a:t>
            </a:r>
            <a:r>
              <a:rPr lang="en-US" altLang="zh-CN" sz="2000" b="0" i="0">
                <a:solidFill>
                  <a:srgbClr val="000000"/>
                </a:solidFill>
                <a:latin typeface="微软雅黑" pitchFamily="34" charset="0"/>
                <a:ea typeface="微软雅黑" pitchFamily="34" charset="-122"/>
                <a:cs typeface="微软雅黑" pitchFamily="34" charset="-120"/>
              </a:rPr>
              <a:t>，意味着党在求真务实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中保持生机活力</a:t>
            </a:r>
            <a:r>
              <a:rPr lang="en-US" altLang="zh-CN" sz="2000" b="0" i="0" dirty="0">
                <a:solidFill>
                  <a:srgbClr val="000000"/>
                </a:solidFill>
                <a:latin typeface="微软雅黑" pitchFamily="34" charset="0"/>
                <a:ea typeface="微软雅黑" pitchFamily="34" charset="-122"/>
                <a:cs typeface="微软雅黑" pitchFamily="34" charset="-120"/>
              </a:rPr>
              <a:t>，④正确。应是以政治建设为统领，②错误。材料强调加强党的自我革命</a:t>
            </a:r>
            <a:r>
              <a:rPr lang="en-US" altLang="zh-CN" sz="2000" b="0" i="0">
                <a:solidFill>
                  <a:srgbClr val="000000"/>
                </a:solidFill>
                <a:latin typeface="微软雅黑" pitchFamily="34" charset="0"/>
                <a:ea typeface="微软雅黑" pitchFamily="34" charset="-122"/>
                <a:cs typeface="微软雅黑" pitchFamily="34" charset="-120"/>
              </a:rPr>
              <a:t>，而非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社会革命</a:t>
            </a:r>
            <a:r>
              <a:rPr lang="en-US" altLang="zh-CN" sz="2000" b="0" i="0" dirty="0">
                <a:solidFill>
                  <a:srgbClr val="000000"/>
                </a:solidFill>
                <a:latin typeface="微软雅黑" pitchFamily="34" charset="0"/>
                <a:ea typeface="微软雅黑" pitchFamily="34" charset="-122"/>
                <a:cs typeface="微软雅黑" pitchFamily="34" charset="-120"/>
              </a:rPr>
              <a:t>，③不符合题意。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22_1#606c0cc04?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[黑吉辽2024·5]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某国有科技产业集团为破解关键设备核心技术“卡脖子”难题</a:t>
            </a:r>
            <a:r>
              <a:rPr lang="en-US" altLang="zh-CN" sz="2000" b="0" i="0">
                <a:solidFill>
                  <a:srgbClr val="000000"/>
                </a:solidFill>
                <a:latin typeface="微软雅黑" pitchFamily="34" charset="0"/>
                <a:ea typeface="微软雅黑" pitchFamily="34" charset="-122"/>
                <a:cs typeface="微软雅黑" pitchFamily="34" charset="-120"/>
              </a:rPr>
              <a:t>，成立由集团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党委牵头的专项工作领导小组</a:t>
            </a:r>
            <a:r>
              <a:rPr lang="en-US" altLang="zh-CN" sz="2000" b="0" i="0" dirty="0">
                <a:solidFill>
                  <a:srgbClr val="000000"/>
                </a:solidFill>
                <a:latin typeface="微软雅黑" pitchFamily="34" charset="0"/>
                <a:ea typeface="微软雅黑" pitchFamily="34" charset="-122"/>
                <a:cs typeface="微软雅黑" pitchFamily="34" charset="-120"/>
              </a:rPr>
              <a:t>，将党组织建在产业链上，组建以党员为核心的攻坚团队</a:t>
            </a:r>
            <a:r>
              <a:rPr lang="en-US" altLang="zh-CN" sz="2000" b="0" i="0">
                <a:solidFill>
                  <a:srgbClr val="000000"/>
                </a:solidFill>
                <a:latin typeface="微软雅黑" pitchFamily="34" charset="0"/>
                <a:ea typeface="微软雅黑" pitchFamily="34" charset="-122"/>
                <a:cs typeface="微软雅黑" pitchFamily="34" charset="-120"/>
              </a:rPr>
              <a:t>，以党建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共建为牵引</a:t>
            </a:r>
            <a:r>
              <a:rPr lang="en-US" altLang="zh-CN" sz="2000" b="0" i="0" dirty="0">
                <a:solidFill>
                  <a:srgbClr val="000000"/>
                </a:solidFill>
                <a:latin typeface="微软雅黑" pitchFamily="34" charset="0"/>
                <a:ea typeface="微软雅黑" pitchFamily="34" charset="-122"/>
                <a:cs typeface="微软雅黑" pitchFamily="34" charset="-120"/>
              </a:rPr>
              <a:t>，对项目重大节点统一调度，设备最终研制成功。</a:t>
            </a:r>
            <a:r>
              <a:rPr lang="en-US" altLang="zh-CN" sz="2000" b="0" i="0">
                <a:solidFill>
                  <a:srgbClr val="000000"/>
                </a:solidFill>
                <a:latin typeface="微软雅黑" pitchFamily="34" charset="0"/>
                <a:ea typeface="微软雅黑" pitchFamily="34" charset="-122"/>
                <a:cs typeface="微软雅黑" pitchFamily="34" charset="-120"/>
              </a:rPr>
              <a:t>这表明该集团(</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606c0cc04.bracket?pid=1639e7880&amp;color=0,0,0&amp;vpa=8&amp;vtp=1"/>
          <p:cNvSpPr/>
          <p:nvPr/>
        </p:nvSpPr>
        <p:spPr>
          <a:xfrm>
            <a:off x="929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2_2#606c0cc04?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①完善党的领导制度体系，实现资源的有效整合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发挥党员先锋模范作用，激发研发人员战斗力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以党的组织建设为统领，保障设备的研制成功</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将党建与业务工作融合，为攻坚克难凝心聚力</a:t>
            </a:r>
            <a:endParaRPr lang="en-US" altLang="zh-CN" sz="2000" dirty="0"/>
          </a:p>
        </p:txBody>
      </p:sp>
      <p:sp>
        <p:nvSpPr>
          <p:cNvPr id="5" name="QC_5_BD.22_3#606c0cc04.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4_1#606c0cc04?vop=1&amp;pid=1639e788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本题考查党员先锋模范作用和党的建设。攻坚团队以党员为核心</a:t>
            </a:r>
            <a:r>
              <a:rPr lang="en-US" altLang="zh-CN" sz="2000" b="0" i="0">
                <a:solidFill>
                  <a:srgbClr val="000000"/>
                </a:solidFill>
                <a:latin typeface="微软雅黑" pitchFamily="34" charset="0"/>
                <a:ea typeface="微软雅黑" pitchFamily="34" charset="-122"/>
                <a:cs typeface="微软雅黑" pitchFamily="34" charset="-120"/>
              </a:rPr>
              <a:t>，有利于发挥党员先锋模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范作用</a:t>
            </a:r>
            <a:r>
              <a:rPr lang="en-US" altLang="zh-CN" sz="2000" b="0" i="0" dirty="0">
                <a:solidFill>
                  <a:srgbClr val="000000"/>
                </a:solidFill>
                <a:latin typeface="微软雅黑" pitchFamily="34" charset="0"/>
                <a:ea typeface="微软雅黑" pitchFamily="34" charset="-122"/>
                <a:cs typeface="微软雅黑" pitchFamily="34" charset="-120"/>
              </a:rPr>
              <a:t>，激发研发人员战斗力，②符合题意；该集团将党组织建在产业链上，统一调度</a:t>
            </a:r>
            <a:r>
              <a:rPr lang="en-US" altLang="zh-CN" sz="2000" b="0" i="0">
                <a:solidFill>
                  <a:srgbClr val="000000"/>
                </a:solidFill>
                <a:latin typeface="微软雅黑" pitchFamily="34" charset="0"/>
                <a:ea typeface="微软雅黑" pitchFamily="34" charset="-122"/>
                <a:cs typeface="微软雅黑" pitchFamily="34" charset="-120"/>
              </a:rPr>
              <a:t>，有利于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实现党建与业务工作融合</a:t>
            </a:r>
            <a:r>
              <a:rPr lang="en-US" altLang="zh-CN" sz="2000" b="0" i="0" dirty="0">
                <a:solidFill>
                  <a:srgbClr val="000000"/>
                </a:solidFill>
                <a:latin typeface="微软雅黑" pitchFamily="34" charset="0"/>
                <a:ea typeface="微软雅黑" pitchFamily="34" charset="-122"/>
                <a:cs typeface="微软雅黑" pitchFamily="34" charset="-120"/>
              </a:rPr>
              <a:t>，为攻坚克难凝心聚力，④正确</a:t>
            </a:r>
            <a:r>
              <a:rPr lang="en-US" altLang="zh-CN" sz="2000" b="0" i="0">
                <a:solidFill>
                  <a:srgbClr val="000000"/>
                </a:solidFill>
                <a:latin typeface="微软雅黑" pitchFamily="34" charset="0"/>
                <a:ea typeface="微软雅黑" pitchFamily="34" charset="-122"/>
                <a:cs typeface="微软雅黑" pitchFamily="34" charset="-120"/>
              </a:rPr>
              <a:t>；完善党的领导制度体系的主体不是企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业</a:t>
            </a:r>
            <a:r>
              <a:rPr lang="en-US" altLang="zh-CN" sz="2000" b="0" i="0" dirty="0">
                <a:solidFill>
                  <a:srgbClr val="000000"/>
                </a:solidFill>
                <a:latin typeface="微软雅黑" pitchFamily="34" charset="0"/>
                <a:ea typeface="微软雅黑" pitchFamily="34" charset="-122"/>
                <a:cs typeface="微软雅黑" pitchFamily="34" charset="-120"/>
              </a:rPr>
              <a:t>，①排除；应该是以党的政治建设为统领，且材料强调主体为企业，③说法错误。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ec9e62e8c.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1_BD#ec9e62e8c.fixed?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第一单元</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中国共产党的领导</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5_1#332e42e1d?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[湖南2024·5]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经党中央同意，自2024年4月至7月，在全党开展党纪学习教育</a:t>
            </a:r>
            <a:r>
              <a:rPr lang="en-US" altLang="zh-CN" sz="2000" b="0" i="0">
                <a:solidFill>
                  <a:srgbClr val="000000"/>
                </a:solidFill>
                <a:latin typeface="微软雅黑" pitchFamily="34" charset="0"/>
                <a:ea typeface="微软雅黑" pitchFamily="34" charset="-122"/>
                <a:cs typeface="微软雅黑" pitchFamily="34" charset="-120"/>
              </a:rPr>
              <a:t>。通过开展党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纪学习教育</a:t>
            </a:r>
            <a:r>
              <a:rPr lang="en-US" altLang="zh-CN" sz="2000" b="0" i="0" dirty="0">
                <a:solidFill>
                  <a:srgbClr val="000000"/>
                </a:solidFill>
                <a:latin typeface="微软雅黑" pitchFamily="34" charset="0"/>
                <a:ea typeface="微软雅黑" pitchFamily="34" charset="-122"/>
                <a:cs typeface="微软雅黑" pitchFamily="34" charset="-120"/>
              </a:rPr>
              <a:t>，引导党员干部学纪、知纪、明纪、守纪，督促领导干部树立正确权力观，</a:t>
            </a:r>
            <a:r>
              <a:rPr lang="en-US" altLang="zh-CN" sz="2000" b="0" i="0">
                <a:solidFill>
                  <a:srgbClr val="000000"/>
                </a:solidFill>
                <a:latin typeface="微软雅黑" pitchFamily="34" charset="0"/>
                <a:ea typeface="微软雅黑" pitchFamily="34" charset="-122"/>
                <a:cs typeface="微软雅黑" pitchFamily="34" charset="-120"/>
              </a:rPr>
              <a:t>公正用权、</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依法用权</a:t>
            </a:r>
            <a:r>
              <a:rPr lang="en-US" altLang="zh-CN" sz="2000" b="0" i="0" dirty="0">
                <a:solidFill>
                  <a:srgbClr val="000000"/>
                </a:solidFill>
                <a:latin typeface="微软雅黑" pitchFamily="34" charset="0"/>
                <a:ea typeface="微软雅黑" pitchFamily="34" charset="-122"/>
                <a:cs typeface="微软雅黑" pitchFamily="34" charset="-120"/>
              </a:rPr>
              <a:t>、为民用权、廉洁用权。</a:t>
            </a:r>
            <a:r>
              <a:rPr lang="en-US" altLang="zh-CN" sz="2000" b="0" i="0">
                <a:solidFill>
                  <a:srgbClr val="000000"/>
                </a:solidFill>
                <a:latin typeface="微软雅黑" pitchFamily="34" charset="0"/>
                <a:ea typeface="微软雅黑" pitchFamily="34" charset="-122"/>
                <a:cs typeface="微软雅黑" pitchFamily="34" charset="-120"/>
              </a:rPr>
              <a:t>开展党纪学习教育是(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332e42e1d.bracket?pid=1639e7880&amp;color=0,0,0&amp;vpa=9&amp;vtp=1"/>
          <p:cNvSpPr/>
          <p:nvPr/>
        </p:nvSpPr>
        <p:spPr>
          <a:xfrm>
            <a:off x="7005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5_2#332e42e1d?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①以纪律建设为统领，勇于自我革命的要求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推动全面从严治党向纵深发展的重要举措</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激励中国共产党人前赴后继、英勇奋斗的根本动力</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不断增强党员干部纪律意识，提高党性修养的过程</a:t>
            </a:r>
            <a:endParaRPr lang="en-US" altLang="zh-CN" sz="2000" dirty="0"/>
          </a:p>
        </p:txBody>
      </p:sp>
      <p:sp>
        <p:nvSpPr>
          <p:cNvPr id="5" name="QC_5_BD.25_3#332e42e1d.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7_1#332e42e1d?vop=1&amp;pid=1639e7880&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本题考查全面从严治党和加强党的建设</a:t>
            </a:r>
            <a:r>
              <a:rPr lang="en-US" altLang="zh-CN" sz="2000" b="0" i="0">
                <a:solidFill>
                  <a:srgbClr val="000000"/>
                </a:solidFill>
                <a:latin typeface="微软雅黑" pitchFamily="34" charset="0"/>
                <a:ea typeface="微软雅黑" pitchFamily="34" charset="-122"/>
                <a:cs typeface="微软雅黑" pitchFamily="34" charset="-120"/>
              </a:rPr>
              <a:t>。通过开展党纪学习教育督促领导干部树立正确权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力观</a:t>
            </a:r>
            <a:r>
              <a:rPr lang="en-US" altLang="zh-CN" sz="2000" b="0" i="0" dirty="0">
                <a:solidFill>
                  <a:srgbClr val="000000"/>
                </a:solidFill>
                <a:latin typeface="微软雅黑" pitchFamily="34" charset="0"/>
                <a:ea typeface="微软雅黑" pitchFamily="34" charset="-122"/>
                <a:cs typeface="微软雅黑" pitchFamily="34" charset="-120"/>
              </a:rPr>
              <a:t>，公正用权、依法用权、为民用权、廉洁用权，有利于加强党的建设</a:t>
            </a:r>
            <a:r>
              <a:rPr lang="en-US" altLang="zh-CN" sz="2000" b="0" i="0">
                <a:solidFill>
                  <a:srgbClr val="000000"/>
                </a:solidFill>
                <a:latin typeface="微软雅黑" pitchFamily="34" charset="0"/>
                <a:ea typeface="微软雅黑" pitchFamily="34" charset="-122"/>
                <a:cs typeface="微软雅黑" pitchFamily="34" charset="-120"/>
              </a:rPr>
              <a:t>，推动全面从严治党向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纵深发展</a:t>
            </a:r>
            <a:r>
              <a:rPr lang="en-US" altLang="zh-CN" sz="2000" b="0" i="0" dirty="0">
                <a:solidFill>
                  <a:srgbClr val="000000"/>
                </a:solidFill>
                <a:latin typeface="微软雅黑" pitchFamily="34" charset="0"/>
                <a:ea typeface="微软雅黑" pitchFamily="34" charset="-122"/>
                <a:cs typeface="微软雅黑" pitchFamily="34" charset="-120"/>
              </a:rPr>
              <a:t>，②正确。通过开展党纪学习教育，引导党员干部学纪、知纪、明纪、守纪</a:t>
            </a:r>
            <a:r>
              <a:rPr lang="en-US" altLang="zh-CN" sz="2000" b="0" i="0">
                <a:solidFill>
                  <a:srgbClr val="000000"/>
                </a:solidFill>
                <a:latin typeface="微软雅黑" pitchFamily="34" charset="0"/>
                <a:ea typeface="微软雅黑" pitchFamily="34" charset="-122"/>
                <a:cs typeface="微软雅黑" pitchFamily="34" charset="-120"/>
              </a:rPr>
              <a:t>，可以增强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党员干部的纪律意识</a:t>
            </a:r>
            <a:r>
              <a:rPr lang="en-US" altLang="zh-CN" sz="2000" b="0" i="0" dirty="0">
                <a:solidFill>
                  <a:srgbClr val="000000"/>
                </a:solidFill>
                <a:latin typeface="微软雅黑" pitchFamily="34" charset="0"/>
                <a:ea typeface="微软雅黑" pitchFamily="34" charset="-122"/>
                <a:cs typeface="微软雅黑" pitchFamily="34" charset="-120"/>
              </a:rPr>
              <a:t>，提高党性修养，④正确。全面从严治党要以党的政治建设为统领，</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①错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。中国共产党“为中国人民谋幸福，为中华民族谋复兴”的初心和使命</a:t>
            </a:r>
            <a:r>
              <a:rPr lang="en-US" altLang="zh-CN" sz="2000" b="0" i="0">
                <a:solidFill>
                  <a:srgbClr val="000000"/>
                </a:solidFill>
                <a:latin typeface="微软雅黑" pitchFamily="34" charset="0"/>
                <a:ea typeface="微软雅黑" pitchFamily="34" charset="-122"/>
                <a:cs typeface="微软雅黑" pitchFamily="34" charset="-120"/>
              </a:rPr>
              <a:t>，是激励一代代中国共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产党人前赴后继</a:t>
            </a:r>
            <a:r>
              <a:rPr lang="en-US" altLang="zh-CN" sz="2000" b="0" i="0" dirty="0">
                <a:solidFill>
                  <a:srgbClr val="000000"/>
                </a:solidFill>
                <a:latin typeface="微软雅黑" pitchFamily="34" charset="0"/>
                <a:ea typeface="微软雅黑" pitchFamily="34" charset="-122"/>
                <a:cs typeface="微软雅黑" pitchFamily="34" charset="-120"/>
              </a:rPr>
              <a:t>、英勇奋斗的根本动力，③夸大了党纪学习教育的作用，排除。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O_5_BD.28_1#fc8cd4d2d?pid=1639e7880&amp;color=0,0,0&amp;vtp=1&amp;bt=1&amp;bbb=1&amp;hb=1"/>
          <p:cNvSpPr/>
          <p:nvPr/>
        </p:nvSpPr>
        <p:spPr>
          <a:xfrm>
            <a:off x="722376" y="972000"/>
            <a:ext cx="10753344" cy="4551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[福建2023·18（1）</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党的二十大擘画了以中国式现代化全面推进中华民族伟大复兴的宏伟蓝图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楷体" pitchFamily="34" charset="-122"/>
                <a:cs typeface="微软雅黑" pitchFamily="34" charset="-120"/>
              </a:rPr>
              <a:t>中国式现代化</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是中国共产党领导的走和平发展道路的现代化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党的十八大以来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党中央以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八项规定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作为切入点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从遏制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舌尖上的浪费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整治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车轮上的腐败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纠正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会所里的歪风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到治理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指尖上的形式主义</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以上率下推进作风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为党和国家事业发展提供坚实的作风保障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面对新征程上的新挑战新考验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党的二十大对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作风建设作出新的部署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持续深化党的自我革命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确保党始终站在时代潮流最前列</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站在攻坚克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难最前沿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站在最广大人民之中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不断为推进现代化进程引领方向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凝聚力量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，运用《政治与法治》知识，说明在推进中国式现代化中</a:t>
            </a:r>
            <a:r>
              <a:rPr lang="en-US" altLang="zh-CN" sz="2000" b="0" i="0">
                <a:solidFill>
                  <a:srgbClr val="000000"/>
                </a:solidFill>
                <a:latin typeface="微软雅黑" pitchFamily="34" charset="0"/>
                <a:ea typeface="微软雅黑" pitchFamily="34" charset="-122"/>
                <a:cs typeface="微软雅黑" pitchFamily="34" charset="-120"/>
              </a:rPr>
              <a:t>，中国共产党持续推进作风建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设深化自我革命的理由</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O_5_AN.29_1#fc8cd4d2d?vop=1&amp;pid=1639e7880&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①中国共产党是我国最高政治领导力量。推进中国式现代化，必须坚持党的领导。（3</a:t>
            </a:r>
            <a:r>
              <a:rPr lang="en-US" altLang="zh-CN" sz="2000" b="1" i="0">
                <a:solidFill>
                  <a:srgbClr val="00B050"/>
                </a:solidFill>
                <a:latin typeface="微软雅黑" pitchFamily="34" charset="0"/>
                <a:ea typeface="微软雅黑" pitchFamily="34" charset="-122"/>
                <a:cs typeface="微软雅黑" pitchFamily="34" charset="-120"/>
              </a:rPr>
              <a:t>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②</a:t>
            </a:r>
            <a:r>
              <a:rPr lang="en-US" altLang="zh-CN" sz="2000" b="1" i="0" dirty="0">
                <a:solidFill>
                  <a:srgbClr val="00B050"/>
                </a:solidFill>
                <a:latin typeface="微软雅黑" pitchFamily="34" charset="0"/>
                <a:ea typeface="微软雅黑" pitchFamily="34" charset="-122"/>
                <a:cs typeface="微软雅黑" pitchFamily="34" charset="-120"/>
              </a:rPr>
              <a:t>持续推进作风建设深化党的自我革命，永葆党的先进性和纯洁性，增强党的政治领导力</a:t>
            </a:r>
            <a:r>
              <a:rPr lang="en-US" altLang="zh-CN" sz="2000" b="1" i="0">
                <a:solidFill>
                  <a:srgbClr val="00B050"/>
                </a:solidFill>
                <a:latin typeface="微软雅黑" pitchFamily="34" charset="0"/>
                <a:ea typeface="微软雅黑" pitchFamily="34" charset="-122"/>
                <a:cs typeface="微软雅黑" pitchFamily="34" charset="-120"/>
              </a:rPr>
              <a:t>、思想</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引领力</a:t>
            </a:r>
            <a:r>
              <a:rPr lang="en-US" altLang="zh-CN" sz="2000" b="1" i="0" dirty="0">
                <a:solidFill>
                  <a:srgbClr val="00B050"/>
                </a:solidFill>
                <a:latin typeface="微软雅黑" pitchFamily="34" charset="0"/>
                <a:ea typeface="微软雅黑" pitchFamily="34" charset="-122"/>
                <a:cs typeface="微软雅黑" pitchFamily="34" charset="-120"/>
              </a:rPr>
              <a:t>、群众组织力、社会号召力，确保党永葆旺盛生命力和强大战斗力。（3分）</a:t>
            </a:r>
            <a:r>
              <a:rPr lang="en-US" altLang="zh-CN" sz="2000" b="1" i="0">
                <a:solidFill>
                  <a:srgbClr val="00B050"/>
                </a:solidFill>
                <a:latin typeface="微软雅黑" pitchFamily="34" charset="0"/>
                <a:ea typeface="微软雅黑" pitchFamily="34" charset="-122"/>
                <a:cs typeface="微软雅黑" pitchFamily="34" charset="-120"/>
              </a:rPr>
              <a:t>③持续推进</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作风建设</a:t>
            </a:r>
            <a:r>
              <a:rPr lang="en-US" altLang="zh-CN" sz="2000" b="1" i="0" dirty="0">
                <a:solidFill>
                  <a:srgbClr val="00B050"/>
                </a:solidFill>
                <a:latin typeface="微软雅黑" pitchFamily="34" charset="0"/>
                <a:ea typeface="微软雅黑" pitchFamily="34" charset="-122"/>
                <a:cs typeface="微软雅黑" pitchFamily="34" charset="-120"/>
              </a:rPr>
              <a:t>，深化党的自我革命，才能巩固党长期执政的群众基础，</a:t>
            </a:r>
            <a:r>
              <a:rPr lang="en-US" altLang="zh-CN" sz="2000" b="1" i="0">
                <a:solidFill>
                  <a:srgbClr val="00B050"/>
                </a:solidFill>
                <a:latin typeface="微软雅黑" pitchFamily="34" charset="0"/>
                <a:ea typeface="微软雅黑" pitchFamily="34" charset="-122"/>
                <a:cs typeface="微软雅黑" pitchFamily="34" charset="-120"/>
              </a:rPr>
              <a:t>为推进中国式现代化凝心聚力。</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5_AS.30_1#fc8cd4d2d?vop=1&amp;pid=1639e788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本题考查坚持和加强党的全面领导。本题属于原因类试题，解答本题</a:t>
            </a:r>
            <a:r>
              <a:rPr lang="en-US" altLang="zh-CN" sz="2000" b="0" i="0">
                <a:solidFill>
                  <a:srgbClr val="000000"/>
                </a:solidFill>
                <a:latin typeface="微软雅黑" pitchFamily="34" charset="0"/>
                <a:ea typeface="微软雅黑" pitchFamily="34" charset="-122"/>
                <a:cs typeface="微软雅黑" pitchFamily="34" charset="-120"/>
              </a:rPr>
              <a:t>，可从必要性和重要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性两个角度考虑</a:t>
            </a:r>
            <a:r>
              <a:rPr lang="en-US" altLang="zh-CN" sz="2000" b="0" i="0" dirty="0">
                <a:solidFill>
                  <a:srgbClr val="000000"/>
                </a:solidFill>
                <a:latin typeface="微软雅黑" pitchFamily="34" charset="0"/>
                <a:ea typeface="微软雅黑" pitchFamily="34" charset="-122"/>
                <a:cs typeface="微软雅黑" pitchFamily="34" charset="-120"/>
              </a:rPr>
              <a:t>。必要性可从党的地位入手，因为中国共产党是我国最高政治领导力量</a:t>
            </a:r>
            <a:r>
              <a:rPr lang="en-US" altLang="zh-CN" sz="2000" b="0" i="0">
                <a:solidFill>
                  <a:srgbClr val="000000"/>
                </a:solidFill>
                <a:latin typeface="微软雅黑" pitchFamily="34" charset="0"/>
                <a:ea typeface="微软雅黑" pitchFamily="34" charset="-122"/>
                <a:cs typeface="微软雅黑" pitchFamily="34" charset="-120"/>
              </a:rPr>
              <a:t>，所以推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进中国式现代化</a:t>
            </a:r>
            <a:r>
              <a:rPr lang="en-US" altLang="zh-CN" sz="2000" b="0" i="0" dirty="0">
                <a:solidFill>
                  <a:srgbClr val="000000"/>
                </a:solidFill>
                <a:latin typeface="微软雅黑" pitchFamily="34" charset="0"/>
                <a:ea typeface="微软雅黑" pitchFamily="34" charset="-122"/>
                <a:cs typeface="微软雅黑" pitchFamily="34" charset="-120"/>
              </a:rPr>
              <a:t>，必须坚持党的领导；重要性可提取材料有效信息</a:t>
            </a:r>
            <a:r>
              <a:rPr lang="en-US" altLang="zh-CN" sz="2000" b="0" i="0">
                <a:solidFill>
                  <a:srgbClr val="000000"/>
                </a:solidFill>
                <a:latin typeface="微软雅黑" pitchFamily="34" charset="0"/>
                <a:ea typeface="微软雅黑" pitchFamily="34" charset="-122"/>
                <a:cs typeface="微软雅黑" pitchFamily="34" charset="-120"/>
              </a:rPr>
              <a:t>，再结合教材相关知识回答其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意义</a:t>
            </a:r>
            <a:r>
              <a:rPr lang="en-US" altLang="zh-CN" sz="2000" b="0" i="0" dirty="0">
                <a:solidFill>
                  <a:srgbClr val="000000"/>
                </a:solidFill>
                <a:latin typeface="微软雅黑" pitchFamily="34" charset="0"/>
                <a:ea typeface="微软雅黑" pitchFamily="34" charset="-122"/>
                <a:cs typeface="微软雅黑" pitchFamily="34" charset="-120"/>
              </a:rPr>
              <a:t>。由“以上率下推进作风建设，为党和国家事业发展提供坚实的作风保障</a:t>
            </a:r>
            <a:r>
              <a:rPr lang="en-US" altLang="zh-CN" sz="2000" b="0" i="0">
                <a:solidFill>
                  <a:srgbClr val="000000"/>
                </a:solidFill>
                <a:latin typeface="微软雅黑" pitchFamily="34" charset="0"/>
                <a:ea typeface="微软雅黑" pitchFamily="34" charset="-122"/>
                <a:cs typeface="微软雅黑" pitchFamily="34" charset="-120"/>
              </a:rPr>
              <a:t>”“确保党始终站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在时代潮流最前列</a:t>
            </a:r>
            <a:r>
              <a:rPr lang="en-US" altLang="zh-CN" sz="2000" b="0" i="0" dirty="0">
                <a:solidFill>
                  <a:srgbClr val="000000"/>
                </a:solidFill>
                <a:latin typeface="微软雅黑" pitchFamily="34" charset="0"/>
                <a:ea typeface="微软雅黑" pitchFamily="34" charset="-122"/>
                <a:cs typeface="微软雅黑" pitchFamily="34" charset="-120"/>
              </a:rPr>
              <a:t>、站在攻坚克难最前沿、站在最广大人民之中</a:t>
            </a:r>
            <a:r>
              <a:rPr lang="en-US" altLang="zh-CN" sz="2000" b="0" i="0">
                <a:solidFill>
                  <a:srgbClr val="000000"/>
                </a:solidFill>
                <a:latin typeface="微软雅黑" pitchFamily="34" charset="0"/>
                <a:ea typeface="微软雅黑" pitchFamily="34" charset="-122"/>
                <a:cs typeface="微软雅黑" pitchFamily="34" charset="-120"/>
              </a:rPr>
              <a:t>，不断为推进现代化进程引领方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a:t>
            </a:r>
            <a:r>
              <a:rPr lang="en-US" altLang="zh-CN" sz="2000" b="0" i="0" dirty="0">
                <a:solidFill>
                  <a:srgbClr val="000000"/>
                </a:solidFill>
                <a:latin typeface="微软雅黑" pitchFamily="34" charset="0"/>
                <a:ea typeface="微软雅黑" pitchFamily="34" charset="-122"/>
                <a:cs typeface="微软雅黑" pitchFamily="34" charset="-120"/>
              </a:rPr>
              <a:t>、凝聚力量”可得出永葆党的先进性和纯洁性，增强党的政治领导力、思想引领力</a:t>
            </a:r>
            <a:r>
              <a:rPr lang="en-US" altLang="zh-CN" sz="2000" b="0" i="0">
                <a:solidFill>
                  <a:srgbClr val="000000"/>
                </a:solidFill>
                <a:latin typeface="微软雅黑" pitchFamily="34" charset="0"/>
                <a:ea typeface="微软雅黑" pitchFamily="34" charset="-122"/>
                <a:cs typeface="微软雅黑" pitchFamily="34" charset="-120"/>
              </a:rPr>
              <a:t>、群众组织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、社会号召力，确保党永葆旺盛生命力和强大战斗力，巩固党长期执政的群众基础</a:t>
            </a:r>
            <a:r>
              <a:rPr lang="en-US" altLang="zh-CN" sz="2000" b="0" i="0">
                <a:solidFill>
                  <a:srgbClr val="000000"/>
                </a:solidFill>
                <a:latin typeface="微软雅黑" pitchFamily="34" charset="0"/>
                <a:ea typeface="微软雅黑" pitchFamily="34" charset="-122"/>
                <a:cs typeface="微软雅黑" pitchFamily="34" charset="-120"/>
              </a:rPr>
              <a:t>，为推进中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国式现代化凝心聚力</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e8e6ba935.fixed?pid=5bea459a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3#e8e6ba935.fixed?pid=5bea459a0&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第一单元高考强化</a:t>
            </a:r>
            <a:endParaRPr lang="en-US" altLang="zh-CN" sz="4400" dirty="0"/>
          </a:p>
        </p:txBody>
      </p:sp>
      <p:pic>
        <p:nvPicPr>
          <p:cNvPr id="4" name="C_3#e8e6ba935.fixed?pid=5bea459a0&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e8e6ba935.fixed?pid=5bea459a0&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刷真题</a:t>
            </a:r>
            <a:endParaRPr lang="en-US" altLang="zh-CN" sz="28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5_BD.1_1#b7159ab95?pid=6e967675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[浙江2024年1月·9]</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“宣传党的路线、方针、政策下基层，调查研究下基层，</a:t>
            </a:r>
            <a:r>
              <a:rPr lang="en-US" altLang="zh-CN" sz="2000" b="0" i="0">
                <a:solidFill>
                  <a:srgbClr val="000000"/>
                </a:solidFill>
                <a:latin typeface="微软雅黑" pitchFamily="34" charset="0"/>
                <a:ea typeface="微软雅黑" pitchFamily="34" charset="-122"/>
                <a:cs typeface="微软雅黑" pitchFamily="34" charset="-120"/>
              </a:rPr>
              <a:t>信访接待下基层，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现场办公下基层</a:t>
            </a:r>
            <a:r>
              <a:rPr lang="en-US" altLang="zh-CN" sz="2000" b="0" i="0" dirty="0">
                <a:solidFill>
                  <a:srgbClr val="000000"/>
                </a:solidFill>
                <a:latin typeface="微软雅黑" pitchFamily="34" charset="0"/>
                <a:ea typeface="微软雅黑" pitchFamily="34" charset="-122"/>
                <a:cs typeface="微软雅黑" pitchFamily="34" charset="-120"/>
              </a:rPr>
              <a:t>”是习近平同志在福建宁德工作时制定并身体力行的工作制度。“四下基层</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现了中国共产党(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_1#b7159ab95.bracket?pid=6e967675d&amp;color=0,0,0&amp;vpa=1&amp;vtp=1"/>
          <p:cNvSpPr/>
          <p:nvPr/>
        </p:nvSpPr>
        <p:spPr>
          <a:xfrm>
            <a:off x="270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_2#b7159ab95?pid=6e967675d&amp;color=0,0,0&amp;vtp=1&amp;bbb=1"/>
          <p:cNvSpPr/>
          <p:nvPr/>
        </p:nvSpPr>
        <p:spPr>
          <a:xfrm>
            <a:off x="722376" y="2334074"/>
            <a:ext cx="10753344" cy="13130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加强政治建设，走在时代前列</a:t>
            </a:r>
            <a:endParaRPr lang="en-US" altLang="zh-CN" sz="2000" dirty="0"/>
          </a:p>
          <a:p>
            <a:pPr latinLnBrk="1">
              <a:lnSpc>
                <a:spcPts val="37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②坚持实事求是，努力求真务实</a:t>
            </a:r>
            <a:endParaRPr lang="en-US" altLang="zh-CN" sz="2000" dirty="0"/>
          </a:p>
          <a:p>
            <a:pPr latinLnBrk="1">
              <a:lnSpc>
                <a:spcPts val="34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坚持依法执政，力求与时俱进</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牢记群众观点，贯彻群众路线</a:t>
            </a:r>
            <a:endParaRPr lang="en-US" altLang="zh-CN" sz="2000" dirty="0"/>
          </a:p>
        </p:txBody>
      </p:sp>
      <p:sp>
        <p:nvSpPr>
          <p:cNvPr id="5" name="QC_5_BD.1_3#b7159ab95.choices?pid=6e967675d&amp;color=0,0,0&amp;vtp=1&amp;bbb=1"/>
          <p:cNvSpPr/>
          <p:nvPr/>
        </p:nvSpPr>
        <p:spPr>
          <a:xfrm>
            <a:off x="722376" y="409873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AS.3_1#b7159ab95?vop=1&amp;pid=6e967675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本题考查坚持解放思想、实事求是、与时俱进、求真务实</a:t>
            </a:r>
            <a:r>
              <a:rPr lang="en-US" altLang="zh-CN" sz="2000" b="0" i="0">
                <a:solidFill>
                  <a:srgbClr val="000000"/>
                </a:solidFill>
                <a:latin typeface="微软雅黑" pitchFamily="34" charset="0"/>
                <a:ea typeface="微软雅黑" pitchFamily="34" charset="-122"/>
                <a:cs typeface="微软雅黑" pitchFamily="34" charset="-120"/>
              </a:rPr>
              <a:t>。调查研究下基层说明要坚持从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实际出发</a:t>
            </a:r>
            <a:r>
              <a:rPr lang="en-US" altLang="zh-CN" sz="2000" b="0" i="0" dirty="0">
                <a:solidFill>
                  <a:srgbClr val="000000"/>
                </a:solidFill>
                <a:latin typeface="微软雅黑" pitchFamily="34" charset="0"/>
                <a:ea typeface="微软雅黑" pitchFamily="34" charset="-122"/>
                <a:cs typeface="微软雅黑" pitchFamily="34" charset="-120"/>
              </a:rPr>
              <a:t>、实事求是，②正确；“四下基层”强调的是“基层</a:t>
            </a:r>
            <a:r>
              <a:rPr lang="en-US" altLang="zh-CN" sz="2000" b="0" i="0">
                <a:solidFill>
                  <a:srgbClr val="000000"/>
                </a:solidFill>
                <a:latin typeface="微软雅黑" pitchFamily="34" charset="0"/>
                <a:ea typeface="微软雅黑" pitchFamily="34" charset="-122"/>
                <a:cs typeface="微软雅黑" pitchFamily="34" charset="-120"/>
              </a:rPr>
              <a:t>”，体现了党的群众观点和群众路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a:t>
            </a:r>
            <a:r>
              <a:rPr lang="en-US" altLang="zh-CN" sz="2000" b="0" i="0" dirty="0">
                <a:solidFill>
                  <a:srgbClr val="000000"/>
                </a:solidFill>
                <a:latin typeface="微软雅黑" pitchFamily="34" charset="0"/>
                <a:ea typeface="微软雅黑" pitchFamily="34" charset="-122"/>
                <a:cs typeface="微软雅黑" pitchFamily="34" charset="-120"/>
              </a:rPr>
              <a:t>，④正确；“四下基层”强调的是党的群众路线</a:t>
            </a:r>
            <a:r>
              <a:rPr lang="en-US" altLang="zh-CN" sz="2000" b="0" i="0">
                <a:solidFill>
                  <a:srgbClr val="000000"/>
                </a:solidFill>
                <a:latin typeface="微软雅黑" pitchFamily="34" charset="0"/>
                <a:ea typeface="微软雅黑" pitchFamily="34" charset="-122"/>
                <a:cs typeface="微软雅黑" pitchFamily="34" charset="-120"/>
              </a:rPr>
              <a:t>，党的政治建设强调正确制定党的纲领和党在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一定历史阶段的政治路线</a:t>
            </a:r>
            <a:r>
              <a:rPr lang="en-US" altLang="zh-CN" sz="2000" b="0" i="0" dirty="0">
                <a:solidFill>
                  <a:srgbClr val="000000"/>
                </a:solidFill>
                <a:latin typeface="微软雅黑" pitchFamily="34" charset="0"/>
                <a:ea typeface="微软雅黑" pitchFamily="34" charset="-122"/>
                <a:cs typeface="微软雅黑" pitchFamily="34" charset="-120"/>
              </a:rPr>
              <a:t>，正确制定与此相适应的各项工作方针政策，并用党的纲领、路线</a:t>
            </a:r>
            <a:r>
              <a:rPr lang="en-US" altLang="zh-CN" sz="2000" b="0" i="0">
                <a:solidFill>
                  <a:srgbClr val="000000"/>
                </a:solidFill>
                <a:latin typeface="微软雅黑" pitchFamily="34" charset="0"/>
                <a:ea typeface="微软雅黑" pitchFamily="34" charset="-122"/>
                <a:cs typeface="微软雅黑" pitchFamily="34" charset="-120"/>
              </a:rPr>
              <a:t>、方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针和政策统一全党的思想和行为</a:t>
            </a:r>
            <a:r>
              <a:rPr lang="en-US" altLang="zh-CN" sz="2000" b="0" i="0" dirty="0">
                <a:solidFill>
                  <a:srgbClr val="000000"/>
                </a:solidFill>
                <a:latin typeface="微软雅黑" pitchFamily="34" charset="0"/>
                <a:ea typeface="微软雅黑" pitchFamily="34" charset="-122"/>
                <a:cs typeface="微软雅黑" pitchFamily="34" charset="-120"/>
              </a:rPr>
              <a:t>，通过正确处理党内矛盾，确保全党思想上、</a:t>
            </a:r>
            <a:r>
              <a:rPr lang="en-US" altLang="zh-CN" sz="2000" b="0" i="0">
                <a:solidFill>
                  <a:srgbClr val="000000"/>
                </a:solidFill>
                <a:latin typeface="微软雅黑" pitchFamily="34" charset="0"/>
                <a:ea typeface="微软雅黑" pitchFamily="34" charset="-122"/>
                <a:cs typeface="微软雅黑" pitchFamily="34" charset="-120"/>
              </a:rPr>
              <a:t>政治上的高度一致，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使全党步调一致地沿着正确的政治方向前进</a:t>
            </a:r>
            <a:r>
              <a:rPr lang="en-US" altLang="zh-CN" sz="2000" b="0" i="0" dirty="0">
                <a:solidFill>
                  <a:srgbClr val="000000"/>
                </a:solidFill>
                <a:latin typeface="微软雅黑" pitchFamily="34" charset="0"/>
                <a:ea typeface="微软雅黑" pitchFamily="34" charset="-122"/>
                <a:cs typeface="微软雅黑" pitchFamily="34" charset="-120"/>
              </a:rPr>
              <a:t>，材料未涉及党的政治建设，①不符合题意</a:t>
            </a:r>
            <a:r>
              <a:rPr lang="en-US" altLang="zh-CN" sz="2000" b="0" i="0">
                <a:solidFill>
                  <a:srgbClr val="000000"/>
                </a:solidFill>
                <a:latin typeface="微软雅黑" pitchFamily="34" charset="0"/>
                <a:ea typeface="微软雅黑" pitchFamily="34" charset="-122"/>
                <a:cs typeface="微软雅黑" pitchFamily="34" charset="-120"/>
              </a:rPr>
              <a:t>；依法执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政强调党依据宪法和法律治理国家</a:t>
            </a:r>
            <a:r>
              <a:rPr lang="en-US" altLang="zh-CN" sz="2000" b="0" i="0" dirty="0">
                <a:solidFill>
                  <a:srgbClr val="000000"/>
                </a:solidFill>
                <a:latin typeface="微软雅黑" pitchFamily="34" charset="0"/>
                <a:ea typeface="微软雅黑" pitchFamily="34" charset="-122"/>
                <a:cs typeface="微软雅黑" pitchFamily="34" charset="-120"/>
              </a:rPr>
              <a:t>，材料未涉及依法执政，③不符合题意。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BD.4_1#ee3202a3c?pid=6e967675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[山东2023·1]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从马克思恩格斯的“为绝大多数人谋利益”到李大钊的“</a:t>
            </a:r>
            <a:r>
              <a:rPr lang="en-US" altLang="zh-CN" sz="2000" b="0" i="0">
                <a:solidFill>
                  <a:srgbClr val="000000"/>
                </a:solidFill>
                <a:latin typeface="微软雅黑" pitchFamily="34" charset="0"/>
                <a:ea typeface="微软雅黑" pitchFamily="34" charset="-122"/>
                <a:cs typeface="微软雅黑" pitchFamily="34" charset="-120"/>
              </a:rPr>
              <a:t>为大多数人谋幸福”，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从毛泽东的</a:t>
            </a:r>
            <a:r>
              <a:rPr lang="en-US" altLang="zh-CN" sz="2000" b="0" i="0" dirty="0">
                <a:solidFill>
                  <a:srgbClr val="000000"/>
                </a:solidFill>
                <a:latin typeface="微软雅黑" pitchFamily="34" charset="0"/>
                <a:ea typeface="微软雅黑" pitchFamily="34" charset="-122"/>
                <a:cs typeface="微软雅黑" pitchFamily="34" charset="-120"/>
              </a:rPr>
              <a:t>“全心全意为人民服务”到习近平的“为民造福”，共产党人始终心怀人民群众</a:t>
            </a:r>
            <a:r>
              <a:rPr lang="en-US" altLang="zh-CN" sz="2000" b="0" i="0">
                <a:solidFill>
                  <a:srgbClr val="000000"/>
                </a:solidFill>
                <a:latin typeface="微软雅黑" pitchFamily="34" charset="0"/>
                <a:ea typeface="微软雅黑" pitchFamily="34" charset="-122"/>
                <a:cs typeface="微软雅黑" pitchFamily="34" charset="-120"/>
              </a:rPr>
              <a:t>，把</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群众的事一件一件办好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下列表述与材料主旨相同的是(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_1#ee3202a3c.bracket?pid=6e967675d&amp;color=0,0,0&amp;vpa=2&amp;vtp=1"/>
          <p:cNvSpPr/>
          <p:nvPr/>
        </p:nvSpPr>
        <p:spPr>
          <a:xfrm>
            <a:off x="701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_2#ee3202a3c?pid=6e967675d&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①“人民，只有人民，才是创造世界历史的动力”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“人民对美好生活的向往，就是我们的奋斗目标”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“尊重人民主体地位，尊重人民首创精神，拜人民为师”</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“全面小康、摆脱贫困是我们党给人民的交代”</a:t>
            </a:r>
            <a:endParaRPr lang="en-US" altLang="zh-CN" sz="2000" dirty="0"/>
          </a:p>
        </p:txBody>
      </p:sp>
      <p:sp>
        <p:nvSpPr>
          <p:cNvPr id="5" name="QC_5_BD.4_3#ee3202a3c.choices?pid=6e967675d&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AS.6_1#ee3202a3c?vop=1&amp;pid=6e967675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本题考查党与人民的关系。材料强调党始终心怀人民群众，以人民为中心，</a:t>
            </a:r>
            <a:r>
              <a:rPr lang="en-US" altLang="zh-CN" sz="2000" b="0" i="0">
                <a:solidFill>
                  <a:srgbClr val="000000"/>
                </a:solidFill>
                <a:latin typeface="微软雅黑" pitchFamily="34" charset="0"/>
                <a:ea typeface="微软雅黑" pitchFamily="34" charset="-122"/>
                <a:cs typeface="微软雅黑" pitchFamily="34" charset="-120"/>
              </a:rPr>
              <a:t>为人民谋幸福，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人民对美好生活的向往，就是我们的奋斗目标”以及“全面小康</a:t>
            </a:r>
            <a:r>
              <a:rPr lang="en-US" altLang="zh-CN" sz="2000" b="0" i="0">
                <a:solidFill>
                  <a:srgbClr val="000000"/>
                </a:solidFill>
                <a:latin typeface="微软雅黑" pitchFamily="34" charset="0"/>
                <a:ea typeface="微软雅黑" pitchFamily="34" charset="-122"/>
                <a:cs typeface="微软雅黑" pitchFamily="34" charset="-120"/>
              </a:rPr>
              <a:t>、摆脱贫困是我们党给人民的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交代</a:t>
            </a:r>
            <a:r>
              <a:rPr lang="en-US" altLang="zh-CN" sz="2000" b="0" i="0" dirty="0">
                <a:solidFill>
                  <a:srgbClr val="000000"/>
                </a:solidFill>
                <a:latin typeface="微软雅黑" pitchFamily="34" charset="0"/>
                <a:ea typeface="微软雅黑" pitchFamily="34" charset="-122"/>
                <a:cs typeface="微软雅黑" pitchFamily="34" charset="-120"/>
              </a:rPr>
              <a:t>”都体现了共产党人心怀人民群众，以人民利益为重，以人民为中心，为人民着想</a:t>
            </a:r>
            <a:r>
              <a:rPr lang="en-US" altLang="zh-CN" sz="2000" b="0" i="0">
                <a:solidFill>
                  <a:srgbClr val="000000"/>
                </a:solidFill>
                <a:latin typeface="微软雅黑" pitchFamily="34" charset="0"/>
                <a:ea typeface="微软雅黑" pitchFamily="34" charset="-122"/>
                <a:cs typeface="微软雅黑" pitchFamily="34" charset="-120"/>
              </a:rPr>
              <a:t>，为人民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谋幸福</a:t>
            </a:r>
            <a:r>
              <a:rPr lang="en-US" altLang="zh-CN" sz="2000" b="0" i="0" dirty="0">
                <a:solidFill>
                  <a:srgbClr val="000000"/>
                </a:solidFill>
                <a:latin typeface="微软雅黑" pitchFamily="34" charset="0"/>
                <a:ea typeface="微软雅黑" pitchFamily="34" charset="-122"/>
                <a:cs typeface="微软雅黑" pitchFamily="34" charset="-120"/>
              </a:rPr>
              <a:t>，②④正确。“人民，只有人民，才是创造世界历史的动力</a:t>
            </a:r>
            <a:r>
              <a:rPr lang="en-US" altLang="zh-CN" sz="2000" b="0" i="0">
                <a:solidFill>
                  <a:srgbClr val="000000"/>
                </a:solidFill>
                <a:latin typeface="微软雅黑" pitchFamily="34" charset="0"/>
                <a:ea typeface="微软雅黑" pitchFamily="34" charset="-122"/>
                <a:cs typeface="微软雅黑" pitchFamily="34" charset="-120"/>
              </a:rPr>
              <a:t>”强调人民对社会历史的重要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，“尊重人民主体地位，尊重人民首创精神,拜人民为师”强调人民的重要地位</a:t>
            </a:r>
            <a:r>
              <a:rPr lang="en-US" altLang="zh-CN" sz="2000" b="0" i="0">
                <a:solidFill>
                  <a:srgbClr val="000000"/>
                </a:solidFill>
                <a:latin typeface="微软雅黑" pitchFamily="34" charset="0"/>
                <a:ea typeface="微软雅黑" pitchFamily="34" charset="-122"/>
                <a:cs typeface="微软雅黑" pitchFamily="34" charset="-120"/>
              </a:rPr>
              <a:t>，二者均未体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现党为人民服务</a:t>
            </a:r>
            <a:r>
              <a:rPr lang="en-US" altLang="zh-CN" sz="2000" b="0" i="0" dirty="0">
                <a:solidFill>
                  <a:srgbClr val="000000"/>
                </a:solidFill>
                <a:latin typeface="微软雅黑" pitchFamily="34" charset="0"/>
                <a:ea typeface="微软雅黑" pitchFamily="34" charset="-122"/>
                <a:cs typeface="微软雅黑" pitchFamily="34" charset="-120"/>
              </a:rPr>
              <a:t>，①③不符合题意。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7_1#91430a795?pid=1639e788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[河北2025·4]</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自2013年起，</a:t>
            </a:r>
            <a:r>
              <a:rPr lang="en-US" altLang="zh-CN" sz="2000" b="0" i="0">
                <a:solidFill>
                  <a:srgbClr val="000000"/>
                </a:solidFill>
                <a:latin typeface="微软雅黑" pitchFamily="34" charset="0"/>
                <a:ea typeface="微软雅黑" pitchFamily="34" charset="-122"/>
                <a:cs typeface="微软雅黑" pitchFamily="34" charset="-120"/>
              </a:rPr>
              <a:t>中纪委每月公布全国查处违反中央八项规定精神问题统计数据，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直击作风顽疾</a:t>
            </a:r>
            <a:r>
              <a:rPr lang="en-US" altLang="zh-CN" sz="2000" b="0" i="0" dirty="0">
                <a:solidFill>
                  <a:srgbClr val="000000"/>
                </a:solidFill>
                <a:latin typeface="微软雅黑" pitchFamily="34" charset="0"/>
                <a:ea typeface="微软雅黑" pitchFamily="34" charset="-122"/>
                <a:cs typeface="微软雅黑" pitchFamily="34" charset="-120"/>
              </a:rPr>
              <a:t>、划定纪律红线，坚持不懈、久久为功。2024年调查数据显示，94.9</a:t>
            </a:r>
            <a:r>
              <a:rPr lang="en-US" altLang="zh-CN" sz="2000" b="0" i="0">
                <a:solidFill>
                  <a:srgbClr val="000000"/>
                </a:solidFill>
                <a:latin typeface="微软雅黑" pitchFamily="34" charset="0"/>
                <a:ea typeface="微软雅黑" pitchFamily="34" charset="-122"/>
                <a:cs typeface="微软雅黑" pitchFamily="34" charset="-120"/>
              </a:rPr>
              <a:t>%的受访群众</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对中央八项规定精神贯彻落实成效表示肯定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材料表明中国共产党(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_1#91430a795.bracket?pid=1639e7880&amp;color=0,0,0&amp;vpa=3&amp;vtp=1"/>
          <p:cNvSpPr/>
          <p:nvPr/>
        </p:nvSpPr>
        <p:spPr>
          <a:xfrm>
            <a:off x="828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_2#91430a795?pid=1639e788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①不断加强自身建设，敢于自我革命的政治勇气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始终坚持党要管党、全面从严治党的执政理念</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反腐败永远在路上，任何时候都不能松懈手软</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推进作风建设为世界政党发展提供了重要借鉴</a:t>
            </a:r>
            <a:endParaRPr lang="en-US" altLang="zh-CN" sz="2000" dirty="0"/>
          </a:p>
        </p:txBody>
      </p:sp>
      <p:sp>
        <p:nvSpPr>
          <p:cNvPr id="5" name="QC_5_BD.7_3#91430a795.choices?pid=1639e788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9_1#91430a795?vop=1&amp;pid=1639e7880&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本题考查加强党的建设。查处违反中央八项规定精神问题，直击作风顽疾、</a:t>
            </a:r>
            <a:r>
              <a:rPr lang="en-US" altLang="zh-CN" sz="2000" b="0" i="0">
                <a:solidFill>
                  <a:srgbClr val="000000"/>
                </a:solidFill>
                <a:latin typeface="微软雅黑" pitchFamily="34" charset="0"/>
                <a:ea typeface="微软雅黑" pitchFamily="34" charset="-122"/>
                <a:cs typeface="微软雅黑" pitchFamily="34" charset="-120"/>
              </a:rPr>
              <a:t>划定纪律红线，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表明党不断加强自身建设</a:t>
            </a:r>
            <a:r>
              <a:rPr lang="en-US" altLang="zh-CN" sz="2000" b="0" i="0" dirty="0">
                <a:solidFill>
                  <a:srgbClr val="000000"/>
                </a:solidFill>
                <a:latin typeface="微软雅黑" pitchFamily="34" charset="0"/>
                <a:ea typeface="微软雅黑" pitchFamily="34" charset="-122"/>
                <a:cs typeface="微软雅黑" pitchFamily="34" charset="-120"/>
              </a:rPr>
              <a:t>，敢于自我革命的政治勇气，①正确。自2013年起</a:t>
            </a:r>
            <a:r>
              <a:rPr lang="en-US" altLang="zh-CN" sz="2000" b="0" i="0">
                <a:solidFill>
                  <a:srgbClr val="000000"/>
                </a:solidFill>
                <a:latin typeface="微软雅黑" pitchFamily="34" charset="0"/>
                <a:ea typeface="微软雅黑" pitchFamily="34" charset="-122"/>
                <a:cs typeface="微软雅黑" pitchFamily="34" charset="-120"/>
              </a:rPr>
              <a:t>，中纪委坚持不懈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整顿作风顽疾</a:t>
            </a:r>
            <a:r>
              <a:rPr lang="en-US" altLang="zh-CN" sz="2000" b="0" i="0" dirty="0">
                <a:solidFill>
                  <a:srgbClr val="000000"/>
                </a:solidFill>
                <a:latin typeface="微软雅黑" pitchFamily="34" charset="0"/>
                <a:ea typeface="微软雅黑" pitchFamily="34" charset="-122"/>
                <a:cs typeface="微软雅黑" pitchFamily="34" charset="-120"/>
              </a:rPr>
              <a:t>，可见中国共产党反腐败永远在路上，任何时候都不能松懈手软，③正确</a:t>
            </a:r>
            <a:r>
              <a:rPr lang="en-US" altLang="zh-CN" sz="2000" b="0" i="0">
                <a:solidFill>
                  <a:srgbClr val="000000"/>
                </a:solidFill>
                <a:latin typeface="微软雅黑" pitchFamily="34" charset="0"/>
                <a:ea typeface="微软雅黑" pitchFamily="34" charset="-122"/>
                <a:cs typeface="微软雅黑" pitchFamily="34" charset="-120"/>
              </a:rPr>
              <a:t>。党的执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政理念是立党为公</a:t>
            </a:r>
            <a:r>
              <a:rPr lang="en-US" altLang="zh-CN" sz="2000" b="0" i="0" dirty="0">
                <a:solidFill>
                  <a:srgbClr val="000000"/>
                </a:solidFill>
                <a:latin typeface="微软雅黑" pitchFamily="34" charset="0"/>
                <a:ea typeface="微软雅黑" pitchFamily="34" charset="-122"/>
                <a:cs typeface="微软雅黑" pitchFamily="34" charset="-120"/>
              </a:rPr>
              <a:t>、执政为民，②排除。材料未提及中国共产党与世界政党发展的关系</a:t>
            </a:r>
            <a:r>
              <a:rPr lang="en-US" altLang="zh-CN" sz="2000" b="0" i="0">
                <a:solidFill>
                  <a:srgbClr val="000000"/>
                </a:solidFill>
                <a:latin typeface="微软雅黑" pitchFamily="34" charset="0"/>
                <a:ea typeface="微软雅黑" pitchFamily="34" charset="-122"/>
                <a:cs typeface="微软雅黑" pitchFamily="34" charset="-120"/>
              </a:rPr>
              <a:t>，未涉及</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为世界其他政党发展提供借鉴</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1235</Words>
  <Application>Microsoft Office PowerPoint</Application>
  <PresentationFormat>宽屏</PresentationFormat>
  <Paragraphs>196</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2025-09-19T06:58:10Z</dcterms:created>
  <dcterms:modified xsi:type="dcterms:W3CDTF">2025-09-19T07:30:30Z</dcterms:modified>
  <cp:category/>
  <cp:contentStatus/>
</cp:coreProperties>
</file>