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11"/>
    <p:restoredTop sz="94610"/>
  </p:normalViewPr>
  <p:slideViewPr>
    <p:cSldViewPr snapToGrid="0" snapToObjects="1">
      <p:cViewPr varScale="1">
        <p:scale>
          <a:sx n="114" d="100"/>
          <a:sy n="114" d="100"/>
        </p:scale>
        <p:origin x="438" y="108"/>
      </p:cViewPr>
      <p:guideLst/>
    </p:cSldViewPr>
  </p:slideViewPr>
  <p:notesTextViewPr>
    <p:cViewPr>
      <p:scale>
        <a:sx n="1" d="1"/>
        <a:sy n="1" d="1"/>
      </p:scale>
      <p:origin x="0" y="0"/>
    </p:cViewPr>
  </p:notesTextViewPr>
  <p:sorterViewPr>
    <p:cViewPr>
      <p:scale>
        <a:sx n="150" d="100"/>
        <a:sy n="150" d="100"/>
      </p:scale>
      <p:origin x="0" y="-2601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48512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a:lstStyle/>
          <a:p>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1#df=df566e5a4">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考点1 人民民主专政的社会主义国家</a:t>
            </a:r>
            <a:endParaRPr lang="en-US" sz="28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1#df=616c1ea3c">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考点2 人民代表大会及人民代表大会制度</a:t>
            </a:r>
            <a:endParaRPr lang="en-US" sz="280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内容1#df=8ce8bc36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考点3 中国共产党领导的多党合作和政治协商制度</a:t>
            </a:r>
            <a:endParaRPr lang="en-US" sz="280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内容1#df=ca2e5912e">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考点4 民族区域自治制度和宗教信仰自由政策</a:t>
            </a:r>
            <a:endParaRPr lang="en-US" sz="280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内容1#df=cc7770ba9">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考点5 基层群众自治制度</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politics#pid=68ca0adab7fce6965695e18c#tid=68ccca0a473dec0009604136#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8101584" y="4078224"/>
            <a:ext cx="3291840" cy="1152144"/>
          </a:xfrm>
          <a:prstGeom prst="rect">
            <a:avLst/>
          </a:prstGeom>
        </p:spPr>
      </p:pic>
      <p:sp>
        <p:nvSpPr>
          <p:cNvPr id="4" name="MasterShapeName"/>
          <p:cNvSpPr/>
          <p:nvPr/>
        </p:nvSpPr>
        <p:spPr>
          <a:xfrm>
            <a:off x="8101584" y="4078224"/>
            <a:ext cx="3291840" cy="1152144"/>
          </a:xfrm>
          <a:prstGeom prst="rect">
            <a:avLst/>
          </a:prstGeom>
          <a:noFill/>
          <a:ln/>
        </p:spPr>
        <p:txBody>
          <a:bodyPr wrap="square" lIns="0" tIns="0" rIns="0" bIns="0" rtlCol="0" anchor="ctr"/>
          <a:lstStyle/>
          <a:p>
            <a:pPr algn="ctr">
              <a:lnSpc>
                <a:spcPct val="100000"/>
              </a:lnSpc>
            </a:pPr>
            <a:r>
              <a:rPr lang="en-US" sz="2400" b="1" i="0" dirty="0">
                <a:solidFill>
                  <a:srgbClr val="649226"/>
                </a:solidFill>
                <a:latin typeface="微软雅黑" pitchFamily="34" charset="0"/>
                <a:ea typeface="微软雅黑" pitchFamily="34" charset="-122"/>
                <a:cs typeface="微软雅黑" pitchFamily="34" charset="-120"/>
              </a:rPr>
              <a:t>政治 必修3 政治与法治</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高中必刷题</a:t>
            </a:r>
            <a:endParaRPr lang="en-US" sz="5400" dirty="0"/>
          </a:p>
        </p:txBody>
      </p:sp>
      <p:sp>
        <p:nvSpPr>
          <p:cNvPr id="4"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高考强化</a:t>
            </a:r>
            <a:endParaRPr lang="en-US" sz="5400" dirty="0"/>
          </a:p>
        </p:txBody>
      </p:sp>
      <p:sp>
        <p:nvSpPr>
          <p:cNvPr id="4"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a:lstStyle/>
          <a:p>
            <a:endParaRPr lang="zh-CN" altLang="en-US"/>
          </a:p>
        </p:txBody>
      </p:sp>
      <p:sp>
        <p:nvSpPr>
          <p:cNvPr id="4" name="MasterShapeName"/>
          <p:cNvSpPr/>
          <p:nvPr/>
        </p:nvSpPr>
        <p:spPr>
          <a:xfrm>
            <a:off x="557784" y="2011680"/>
            <a:ext cx="6784848" cy="813816"/>
          </a:xfrm>
          <a:prstGeom prst="rect">
            <a:avLst/>
          </a:prstGeom>
          <a:noFill/>
          <a:ln/>
        </p:spPr>
        <p:txBody>
          <a:bodyPr/>
          <a:lstStyle/>
          <a:p>
            <a:endParaRPr lang="zh-CN" altLang="en-US"/>
          </a:p>
        </p:txBody>
      </p:sp>
      <p:sp>
        <p:nvSpPr>
          <p:cNvPr id="5"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sp>
        <p:nvSpPr>
          <p:cNvPr id="2" name="QC_5_BD.7_1#61a65bc36?pid=616c1ea3c&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[湖北2025·8]</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2024年12月，云南省人大民族委员会召开立法协商会，邀请省人大代表</a:t>
            </a:r>
            <a:r>
              <a:rPr lang="en-US" altLang="zh-CN" sz="2000" b="0" i="0">
                <a:solidFill>
                  <a:srgbClr val="000000"/>
                </a:solidFill>
                <a:latin typeface="微软雅黑" pitchFamily="34" charset="0"/>
                <a:ea typeface="微软雅黑" pitchFamily="34" charset="-122"/>
                <a:cs typeface="微软雅黑" pitchFamily="34" charset="-120"/>
              </a:rPr>
              <a:t>、省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政协委员等对</a:t>
            </a:r>
            <a:r>
              <a:rPr lang="en-US" altLang="zh-CN" sz="2000" b="0" i="0" dirty="0">
                <a:solidFill>
                  <a:srgbClr val="000000"/>
                </a:solidFill>
                <a:latin typeface="微软雅黑" pitchFamily="34" charset="0"/>
                <a:ea typeface="微软雅黑" pitchFamily="34" charset="-122"/>
                <a:cs typeface="微软雅黑" pitchFamily="34" charset="-120"/>
              </a:rPr>
              <a:t>《云南省宁洱哈尼族彝族自治县民族团结誓词碑文化保护传承条例（草案</a:t>
            </a:r>
            <a:r>
              <a:rPr lang="en-US" altLang="zh-CN" sz="2000" b="0" i="0">
                <a:solidFill>
                  <a:srgbClr val="000000"/>
                </a:solidFill>
                <a:latin typeface="微软雅黑" pitchFamily="34" charset="0"/>
                <a:ea typeface="微软雅黑" pitchFamily="34" charset="-122"/>
                <a:cs typeface="微软雅黑" pitchFamily="34" charset="-120"/>
              </a:rPr>
              <a:t>）》提出</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修改完善意见</a:t>
            </a:r>
            <a:r>
              <a:rPr lang="en-US" altLang="zh-CN" sz="2000" b="0" i="0" dirty="0">
                <a:solidFill>
                  <a:srgbClr val="000000"/>
                </a:solidFill>
                <a:latin typeface="微软雅黑" pitchFamily="34" charset="0"/>
                <a:ea typeface="微软雅黑" pitchFamily="34" charset="-122"/>
                <a:cs typeface="微软雅黑" pitchFamily="34" charset="-120"/>
              </a:rPr>
              <a:t>，为续写好新时代民族团结誓词碑故事贡献智慧与力量。</a:t>
            </a:r>
            <a:r>
              <a:rPr lang="en-US" altLang="zh-CN" sz="2000" b="0" i="0">
                <a:solidFill>
                  <a:srgbClr val="000000"/>
                </a:solidFill>
                <a:latin typeface="微软雅黑" pitchFamily="34" charset="0"/>
                <a:ea typeface="微软雅黑" pitchFamily="34" charset="-122"/>
                <a:cs typeface="微软雅黑" pitchFamily="34" charset="-120"/>
              </a:rPr>
              <a:t>由此可知(</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8_1#61a65bc36.bracket?pid=616c1ea3c&amp;color=0,0,0&amp;vpa=2&amp;vtp=1"/>
          <p:cNvSpPr/>
          <p:nvPr/>
        </p:nvSpPr>
        <p:spPr>
          <a:xfrm>
            <a:off x="9799701" y="18673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7_2#61a65bc36?pid=616c1ea3c&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①我国各民族共同创造了灿烂的中华文化</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立法协商会是多党合作和政治协商的重要机构</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誓词碑文化的保护与传承有利于维护民族团结</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人大民族委员会具有研究、审议相关议案的职能</a:t>
            </a:r>
            <a:endParaRPr lang="en-US" altLang="zh-CN" sz="2000" dirty="0"/>
          </a:p>
        </p:txBody>
      </p:sp>
      <p:sp>
        <p:nvSpPr>
          <p:cNvPr id="5" name="QC_5_BD.7_3#61a65bc36.choices?pid=616c1ea3c&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QC_5_AS.9_1#61a65bc36?vop=1&amp;pid=616c1ea3c&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本题考查人民代表大会的职权</a:t>
            </a:r>
            <a:r>
              <a:rPr lang="en-US" altLang="zh-CN" sz="2000" b="0" i="0">
                <a:solidFill>
                  <a:srgbClr val="000000"/>
                </a:solidFill>
                <a:latin typeface="微软雅黑" pitchFamily="34" charset="0"/>
                <a:ea typeface="微软雅黑" pitchFamily="34" charset="-122"/>
                <a:cs typeface="微软雅黑" pitchFamily="34" charset="-120"/>
              </a:rPr>
              <a:t>。云南省宁洱哈尼族彝族自治县民族团结誓词碑文化具有特</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殊的意义</a:t>
            </a:r>
            <a:r>
              <a:rPr lang="en-US" altLang="zh-CN" sz="2000" b="0" i="0" dirty="0">
                <a:solidFill>
                  <a:srgbClr val="000000"/>
                </a:solidFill>
                <a:latin typeface="微软雅黑" pitchFamily="34" charset="0"/>
                <a:ea typeface="微软雅黑" pitchFamily="34" charset="-122"/>
                <a:cs typeface="微软雅黑" pitchFamily="34" charset="-120"/>
              </a:rPr>
              <a:t>，对其进行保护与传承，有利于增强各民族之间的团结和凝聚力，维护民族团结，</a:t>
            </a:r>
            <a:r>
              <a:rPr lang="en-US" altLang="zh-CN" sz="2000" b="0" i="0">
                <a:solidFill>
                  <a:srgbClr val="000000"/>
                </a:solidFill>
                <a:latin typeface="微软雅黑" pitchFamily="34" charset="0"/>
                <a:ea typeface="微软雅黑" pitchFamily="34" charset="-122"/>
                <a:cs typeface="微软雅黑" pitchFamily="34" charset="-120"/>
              </a:rPr>
              <a:t>③正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确</a:t>
            </a:r>
            <a:r>
              <a:rPr lang="en-US" altLang="zh-CN" sz="2000" b="0" i="0" dirty="0">
                <a:solidFill>
                  <a:srgbClr val="000000"/>
                </a:solidFill>
                <a:latin typeface="微软雅黑" pitchFamily="34" charset="0"/>
                <a:ea typeface="微软雅黑" pitchFamily="34" charset="-122"/>
                <a:cs typeface="微软雅黑" pitchFamily="34" charset="-120"/>
              </a:rPr>
              <a:t>。材料中云南省人大民族委员会召开立法协商会，对相关条例草案进行讨论，</a:t>
            </a:r>
            <a:r>
              <a:rPr lang="en-US" altLang="zh-CN" sz="2000" b="0" i="0">
                <a:solidFill>
                  <a:srgbClr val="000000"/>
                </a:solidFill>
                <a:latin typeface="微软雅黑" pitchFamily="34" charset="0"/>
                <a:ea typeface="微软雅黑" pitchFamily="34" charset="-122"/>
                <a:cs typeface="微软雅黑" pitchFamily="34" charset="-120"/>
              </a:rPr>
              <a:t>体现了其研究、</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审议相关议案的职能</a:t>
            </a:r>
            <a:r>
              <a:rPr lang="en-US" altLang="zh-CN" sz="2000" b="0" i="0" dirty="0">
                <a:solidFill>
                  <a:srgbClr val="000000"/>
                </a:solidFill>
                <a:latin typeface="微软雅黑" pitchFamily="34" charset="0"/>
                <a:ea typeface="微软雅黑" pitchFamily="34" charset="-122"/>
                <a:cs typeface="微软雅黑" pitchFamily="34" charset="-120"/>
              </a:rPr>
              <a:t>，④正确。材料并未直接体现我国各民族共同创造了灿烂的中华文化，</a:t>
            </a:r>
            <a:r>
              <a:rPr lang="en-US" altLang="zh-CN" sz="2000" b="0" i="0">
                <a:solidFill>
                  <a:srgbClr val="000000"/>
                </a:solidFill>
                <a:latin typeface="微软雅黑" pitchFamily="34" charset="0"/>
                <a:ea typeface="微软雅黑" pitchFamily="34" charset="-122"/>
                <a:cs typeface="微软雅黑" pitchFamily="34" charset="-120"/>
              </a:rPr>
              <a:t>①排</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除</a:t>
            </a:r>
            <a:r>
              <a:rPr lang="en-US" altLang="zh-CN" sz="2000" b="0" i="0" dirty="0">
                <a:solidFill>
                  <a:srgbClr val="000000"/>
                </a:solidFill>
                <a:latin typeface="微软雅黑" pitchFamily="34" charset="0"/>
                <a:ea typeface="微软雅黑" pitchFamily="34" charset="-122"/>
                <a:cs typeface="微软雅黑" pitchFamily="34" charset="-120"/>
              </a:rPr>
              <a:t>。中国人民政治协商会议是中国共产党领导的多党合作和政治协商的重要机构</a:t>
            </a:r>
            <a:r>
              <a:rPr lang="en-US" altLang="zh-CN" sz="2000" b="0" i="0">
                <a:solidFill>
                  <a:srgbClr val="000000"/>
                </a:solidFill>
                <a:latin typeface="微软雅黑" pitchFamily="34" charset="0"/>
                <a:ea typeface="微软雅黑" pitchFamily="34" charset="-122"/>
                <a:cs typeface="微软雅黑" pitchFamily="34" charset="-120"/>
              </a:rPr>
              <a:t>，而立法协商会</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是人大在立法过程中开展协商民主的一种形式或平台</a:t>
            </a:r>
            <a:r>
              <a:rPr lang="en-US" altLang="zh-CN" sz="2000" b="0" i="0" dirty="0">
                <a:solidFill>
                  <a:srgbClr val="000000"/>
                </a:solidFill>
                <a:latin typeface="微软雅黑" pitchFamily="34" charset="0"/>
                <a:ea typeface="微软雅黑" pitchFamily="34" charset="-122"/>
                <a:cs typeface="微软雅黑" pitchFamily="34" charset="-120"/>
              </a:rPr>
              <a:t>，②错误。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sp>
        <p:nvSpPr>
          <p:cNvPr id="2" name="QC_5_BD.10_1#cc07f4de3?pid=616c1ea3c&amp;color=0,0,0&amp;vtp=1&amp;bt=1&amp;bbb=1"/>
          <p:cNvSpPr/>
          <p:nvPr/>
        </p:nvSpPr>
        <p:spPr>
          <a:xfrm>
            <a:off x="722376" y="972000"/>
            <a:ext cx="10753344" cy="376428"/>
          </a:xfrm>
          <a:prstGeom prst="rect">
            <a:avLst/>
          </a:prstGeom>
          <a:noFill/>
          <a:ln/>
        </p:spPr>
        <p:txBody>
          <a:bodyPr wrap="none" lIns="0" tIns="0" rIns="0" bIns="0" rtlCol="0" anchor="t"/>
          <a:lstStyle/>
          <a:p>
            <a:pPr algn="l" latinLnBrk="1">
              <a:lnSpc>
                <a:spcPts val="33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[山东2024·6]</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近年来，我国不断加强未成年人网络保护工作。</a:t>
            </a:r>
            <a:endParaRPr lang="en-US" altLang="zh-CN" sz="2000" dirty="0"/>
          </a:p>
        </p:txBody>
      </p:sp>
      <p:graphicFrame>
        <p:nvGraphicFramePr>
          <p:cNvPr id="13" name="QC_5_BD.10_2#cc07f4de3?colgroup=41&amp;pid=616c1ea3c&amp;color=0,0,0&amp;vtp=1&amp;bbb=1&amp;hb=1"/>
          <p:cNvGraphicFramePr>
            <a:graphicFrameLocks noGrp="1"/>
          </p:cNvGraphicFramePr>
          <p:nvPr>
            <p:extLst>
              <p:ext uri="{D42A27DB-BD31-4B8C-83A1-F6EECF244321}">
                <p14:modId xmlns:p14="http://schemas.microsoft.com/office/powerpoint/2010/main" val="218705936"/>
              </p:ext>
            </p:extLst>
          </p:nvPr>
        </p:nvGraphicFramePr>
        <p:xfrm>
          <a:off x="722376" y="1486985"/>
          <a:ext cx="10735056" cy="2139823"/>
        </p:xfrm>
        <a:graphic>
          <a:graphicData uri="http://schemas.openxmlformats.org/drawingml/2006/table">
            <a:tbl>
              <a:tblPr/>
              <a:tblGrid>
                <a:gridCol w="10735056">
                  <a:extLst>
                    <a:ext uri="{9D8B030D-6E8A-4147-A177-3AD203B41FA5}">
                      <a16:colId xmlns:a16="http://schemas.microsoft.com/office/drawing/2014/main" val="20000"/>
                    </a:ext>
                  </a:extLst>
                </a:gridCol>
              </a:tblGrid>
              <a:tr h="2139823">
                <a:tc>
                  <a:txBody>
                    <a:bodyPr/>
                    <a:lstStyle/>
                    <a:p>
                      <a:pPr marL="0" indent="0" algn="l" latinLnBrk="1" hangingPunct="0">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2023年国务院公布的《未成年人网络保护条例》规定</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“地方各级人民政府和县级以上有关部</a:t>
                      </a:r>
                    </a:p>
                    <a:p>
                      <a:pPr marL="0" indent="0" algn="l" latinLnBrk="1" hangingPunct="0">
                        <a:lnSpc>
                          <a:spcPts val="3400"/>
                        </a:lnSpc>
                      </a:pPr>
                      <a:r>
                        <a:rPr lang="en-US" altLang="zh-CN" sz="2000" b="0" i="0">
                          <a:solidFill>
                            <a:srgbClr val="000000"/>
                          </a:solidFill>
                          <a:latin typeface="微软雅黑" pitchFamily="34" charset="0"/>
                          <a:ea typeface="微软雅黑" pitchFamily="34" charset="-122"/>
                          <a:cs typeface="微软雅黑" pitchFamily="34" charset="-120"/>
                        </a:rPr>
                        <a:t>门违反本条例规定</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不履行未成年人网络保护职责的</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由其上级机关责令改正”</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p>
                      <a:pPr marL="0" indent="0" algn="l" latinLnBrk="1" hangingPunct="0">
                        <a:lnSpc>
                          <a:spcPts val="3400"/>
                        </a:lnSpc>
                      </a:pPr>
                      <a:r>
                        <a:rPr lang="en-US" altLang="zh-CN" sz="2000" b="0" i="0">
                          <a:solidFill>
                            <a:srgbClr val="000000"/>
                          </a:solidFill>
                          <a:latin typeface="微软雅黑" pitchFamily="34" charset="0"/>
                          <a:ea typeface="微软雅黑" pitchFamily="34" charset="-122"/>
                          <a:cs typeface="微软雅黑" pitchFamily="34" charset="-120"/>
                        </a:rPr>
                        <a:t>2024</a:t>
                      </a:r>
                      <a:r>
                        <a:rPr lang="en-US" altLang="zh-CN" sz="2000" b="0" i="0" dirty="0">
                          <a:solidFill>
                            <a:srgbClr val="000000"/>
                          </a:solidFill>
                          <a:latin typeface="微软雅黑" pitchFamily="34" charset="0"/>
                          <a:ea typeface="微软雅黑" pitchFamily="34" charset="-122"/>
                          <a:cs typeface="微软雅黑" pitchFamily="34" charset="-120"/>
                        </a:rPr>
                        <a:t>年西藏自治区人大常委会新修订的《西藏自治区实施〈</a:t>
                      </a:r>
                      <a:r>
                        <a:rPr lang="en-US" altLang="zh-CN" sz="2000" b="0" i="0">
                          <a:solidFill>
                            <a:srgbClr val="000000"/>
                          </a:solidFill>
                          <a:latin typeface="微软雅黑" pitchFamily="34" charset="0"/>
                          <a:ea typeface="微软雅黑" pitchFamily="34" charset="-122"/>
                          <a:cs typeface="微软雅黑" pitchFamily="34" charset="-120"/>
                        </a:rPr>
                        <a:t>中华人民共和国未成年人保护法〉</a:t>
                      </a:r>
                    </a:p>
                    <a:p>
                      <a:pPr marL="0" indent="0" algn="l" latinLnBrk="1" hangingPunct="0">
                        <a:lnSpc>
                          <a:spcPts val="3400"/>
                        </a:lnSpc>
                      </a:pPr>
                      <a:r>
                        <a:rPr lang="en-US" altLang="zh-CN" sz="2000" b="0" i="0">
                          <a:solidFill>
                            <a:srgbClr val="000000"/>
                          </a:solidFill>
                          <a:latin typeface="微软雅黑" pitchFamily="34" charset="0"/>
                          <a:ea typeface="微软雅黑" pitchFamily="34" charset="-122"/>
                          <a:cs typeface="微软雅黑" pitchFamily="34" charset="-120"/>
                        </a:rPr>
                        <a:t>办法</a:t>
                      </a:r>
                      <a:r>
                        <a:rPr lang="en-US" altLang="zh-CN" sz="2000" b="0" i="0" dirty="0">
                          <a:solidFill>
                            <a:srgbClr val="000000"/>
                          </a:solidFill>
                          <a:latin typeface="微软雅黑" pitchFamily="34" charset="0"/>
                          <a:ea typeface="微软雅黑" pitchFamily="34" charset="-122"/>
                          <a:cs typeface="微软雅黑" pitchFamily="34" charset="-120"/>
                        </a:rPr>
                        <a:t>》（简称《实施办法》）规定</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网信</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公安等部门</a:t>
                      </a:r>
                      <a:r>
                        <a:rPr lang="en-US" altLang="zh-CN" sz="2000" b="0" i="0">
                          <a:solidFill>
                            <a:srgbClr val="000000"/>
                          </a:solidFill>
                          <a:latin typeface="微软雅黑" pitchFamily="34" charset="0"/>
                          <a:ea typeface="微软雅黑" pitchFamily="34" charset="-122"/>
                          <a:cs typeface="微软雅黑" pitchFamily="34" charset="-120"/>
                        </a:rPr>
                        <a:t>“监督网络产品和服务提供者履行预防</a:t>
                      </a:r>
                    </a:p>
                    <a:p>
                      <a:pPr marL="0" lvl="0" indent="0" algn="l" latinLnBrk="1" hangingPunct="0">
                        <a:lnSpc>
                          <a:spcPts val="3300"/>
                        </a:lnSpc>
                      </a:pPr>
                      <a:r>
                        <a:rPr lang="en-US" altLang="zh-CN" sz="2000" b="0" i="0">
                          <a:solidFill>
                            <a:srgbClr val="000000"/>
                          </a:solidFill>
                          <a:latin typeface="微软雅黑" pitchFamily="34" charset="0"/>
                          <a:ea typeface="微软雅黑" pitchFamily="34" charset="-122"/>
                          <a:cs typeface="微软雅黑" pitchFamily="34" charset="-120"/>
                        </a:rPr>
                        <a:t>未成年人沉迷网络的义务</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4" name="QC_5_BD.10_3#cc07f4de3?pid=616c1ea3c&amp;color=0,0,0&amp;vtp=1&amp;bbb=1"/>
          <p:cNvSpPr/>
          <p:nvPr/>
        </p:nvSpPr>
        <p:spPr>
          <a:xfrm>
            <a:off x="722376" y="3760285"/>
            <a:ext cx="10753344" cy="376428"/>
          </a:xfrm>
          <a:prstGeom prst="rect">
            <a:avLst/>
          </a:prstGeom>
          <a:noFill/>
          <a:ln/>
        </p:spPr>
        <p:txBody>
          <a:bodyPr wrap="none" lIns="0" tIns="0" rIns="0" bIns="0" rtlCol="0" anchor="t"/>
          <a:lstStyle/>
          <a:p>
            <a:pPr algn="l" latinLnBrk="1">
              <a:lnSpc>
                <a:spcPts val="3300"/>
              </a:lnSpc>
            </a:pPr>
            <a:r>
              <a:rPr lang="en-US" altLang="zh-CN" sz="2000" b="0" i="0" dirty="0">
                <a:solidFill>
                  <a:srgbClr val="000000"/>
                </a:solidFill>
                <a:latin typeface="微软雅黑" pitchFamily="34" charset="0"/>
                <a:ea typeface="微软雅黑" pitchFamily="34" charset="-122"/>
                <a:cs typeface="微软雅黑" pitchFamily="34" charset="-120"/>
              </a:rPr>
              <a:t>据材料，</a:t>
            </a:r>
            <a:r>
              <a:rPr lang="en-US" altLang="zh-CN" sz="2000" b="0" i="0">
                <a:solidFill>
                  <a:srgbClr val="000000"/>
                </a:solidFill>
                <a:latin typeface="微软雅黑" pitchFamily="34" charset="0"/>
                <a:ea typeface="微软雅黑" pitchFamily="34" charset="-122"/>
                <a:cs typeface="微软雅黑" pitchFamily="34" charset="-120"/>
              </a:rPr>
              <a:t>下列推断正确的是(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AN.11_1#cc07f4de3.bracket?pid=616c1ea3c&amp;color=0,0,0&amp;vpa=3&amp;vtp=1"/>
          <p:cNvSpPr/>
          <p:nvPr/>
        </p:nvSpPr>
        <p:spPr>
          <a:xfrm>
            <a:off x="3957701" y="3759141"/>
            <a:ext cx="385763" cy="379984"/>
          </a:xfrm>
          <a:prstGeom prst="rect">
            <a:avLst/>
          </a:prstGeom>
          <a:noFill/>
          <a:ln/>
        </p:spPr>
        <p:txBody>
          <a:bodyPr wrap="none" lIns="0" tIns="0" rIns="0" bIns="0" rtlCol="0" anchor="t"/>
          <a:lstStyle/>
          <a:p>
            <a:pPr algn="ctr" latinLnBrk="1">
              <a:lnSpc>
                <a:spcPts val="33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6" name="QC_5_BD.10_4#cc07f4de3?pid=616c1ea3c&amp;color=0,0,0&amp;vtp=1&amp;bbb=1"/>
          <p:cNvSpPr/>
          <p:nvPr/>
        </p:nvSpPr>
        <p:spPr>
          <a:xfrm>
            <a:off x="722376" y="4183195"/>
            <a:ext cx="10753344" cy="1675384"/>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①西藏自治区人民政府可以通过制定行政法规贯彻国务院相关规定</a:t>
            </a:r>
            <a:endParaRPr lang="en-US" altLang="zh-CN" sz="2000" dirty="0"/>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《实施办法》为西藏自治区自治机关行使检察权提供了法律依据</a:t>
            </a:r>
            <a:endParaRPr lang="en-US" altLang="zh-CN" sz="2000" dirty="0"/>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网络服务提供者应依据法律规范加强自我管理以保障未成年人合法权益</a:t>
            </a:r>
            <a:endParaRPr lang="en-US" altLang="zh-CN" sz="2000" dirty="0"/>
          </a:p>
          <a:p>
            <a:pPr latinLnBrk="1">
              <a:lnSpc>
                <a:spcPts val="33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地方各级人民政府在未成年人网络保护工作中对同级人大和上级人民政府负责</a:t>
            </a:r>
            <a:endParaRPr lang="en-US" altLang="zh-CN" sz="2000" dirty="0"/>
          </a:p>
        </p:txBody>
      </p:sp>
      <p:sp>
        <p:nvSpPr>
          <p:cNvPr id="7" name="QC_5_BD.10_5#cc07f4de3.choices?pid=616c1ea3c&amp;color=0,0,0&amp;vtp=1&amp;bbb=1"/>
          <p:cNvSpPr/>
          <p:nvPr/>
        </p:nvSpPr>
        <p:spPr>
          <a:xfrm>
            <a:off x="722376" y="5875851"/>
            <a:ext cx="10753344" cy="376428"/>
          </a:xfrm>
          <a:prstGeom prst="rect">
            <a:avLst/>
          </a:prstGeom>
          <a:noFill/>
          <a:ln/>
        </p:spPr>
        <p:txBody>
          <a:bodyPr wrap="none" lIns="0" tIns="0" rIns="0" bIns="0" rtlCol="0" anchor="t"/>
          <a:lstStyle/>
          <a:p>
            <a:pPr latinLnBrk="1">
              <a:lnSpc>
                <a:spcPts val="33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sp>
        <p:nvSpPr>
          <p:cNvPr id="2" name="QC_5_AS.12_1#cc07f4de3?vop=1&amp;pid=616c1ea3c&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本题考查人民代表大会。西藏自治区的人民政府可以制定地方政府规章</a:t>
            </a:r>
            <a:r>
              <a:rPr lang="en-US" altLang="zh-CN" sz="2000" b="0" i="0">
                <a:solidFill>
                  <a:srgbClr val="000000"/>
                </a:solidFill>
                <a:latin typeface="微软雅黑" pitchFamily="34" charset="0"/>
                <a:ea typeface="微软雅黑" pitchFamily="34" charset="-122"/>
                <a:cs typeface="微软雅黑" pitchFamily="34" charset="-120"/>
              </a:rPr>
              <a:t>，行政法规由国务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院制定</a:t>
            </a:r>
            <a:r>
              <a:rPr lang="en-US" altLang="zh-CN" sz="2000" b="0" i="0" dirty="0">
                <a:solidFill>
                  <a:srgbClr val="000000"/>
                </a:solidFill>
                <a:latin typeface="微软雅黑" pitchFamily="34" charset="0"/>
                <a:ea typeface="微软雅黑" pitchFamily="34" charset="-122"/>
                <a:cs typeface="微软雅黑" pitchFamily="34" charset="-120"/>
              </a:rPr>
              <a:t>，①错误。人民检察院依法独立行使检察权</a:t>
            </a:r>
            <a:r>
              <a:rPr lang="en-US" altLang="zh-CN" sz="2000" b="0" i="0">
                <a:solidFill>
                  <a:srgbClr val="000000"/>
                </a:solidFill>
                <a:latin typeface="微软雅黑" pitchFamily="34" charset="0"/>
                <a:ea typeface="微软雅黑" pitchFamily="34" charset="-122"/>
                <a:cs typeface="微软雅黑" pitchFamily="34" charset="-120"/>
              </a:rPr>
              <a:t>，且自治区的自治机关是人民代表大会和人民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政府</a:t>
            </a:r>
            <a:r>
              <a:rPr lang="en-US" altLang="zh-CN" sz="2000" b="0" i="0" dirty="0">
                <a:solidFill>
                  <a:srgbClr val="000000"/>
                </a:solidFill>
                <a:latin typeface="微软雅黑" pitchFamily="34" charset="0"/>
                <a:ea typeface="微软雅黑" pitchFamily="34" charset="-122"/>
                <a:cs typeface="微软雅黑" pitchFamily="34" charset="-120"/>
              </a:rPr>
              <a:t>，不包括检察院，无法行使检察权，②排除</a:t>
            </a:r>
            <a:r>
              <a:rPr lang="en-US" altLang="zh-CN" sz="2000" b="0" i="0">
                <a:solidFill>
                  <a:srgbClr val="000000"/>
                </a:solidFill>
                <a:latin typeface="微软雅黑" pitchFamily="34" charset="0"/>
                <a:ea typeface="微软雅黑" pitchFamily="34" charset="-122"/>
                <a:cs typeface="微软雅黑" pitchFamily="34" charset="-120"/>
              </a:rPr>
              <a:t>。“监督网络产品和服务提供者履行预防未成年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人沉迷网络的义务</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说明网络服务提供者应依据法律规范加强自我管理以保障未成年人合法权益，</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符合题意</a:t>
            </a:r>
            <a:r>
              <a:rPr lang="en-US" altLang="zh-CN" sz="2000" b="0" i="0">
                <a:solidFill>
                  <a:srgbClr val="000000"/>
                </a:solidFill>
                <a:latin typeface="微软雅黑" pitchFamily="34" charset="0"/>
                <a:ea typeface="微软雅黑" pitchFamily="34" charset="-122"/>
                <a:cs typeface="微软雅黑" pitchFamily="34" charset="-120"/>
              </a:rPr>
              <a:t>。地方各级人民政府在工作中对本级人民代表大会和上一级国家行政机关负责并报告</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工作</a:t>
            </a:r>
            <a:r>
              <a:rPr lang="en-US" altLang="zh-CN" sz="2000" b="0" i="0" dirty="0">
                <a:solidFill>
                  <a:srgbClr val="000000"/>
                </a:solidFill>
                <a:latin typeface="微软雅黑" pitchFamily="34" charset="0"/>
                <a:ea typeface="微软雅黑" pitchFamily="34" charset="-122"/>
                <a:cs typeface="微软雅黑" pitchFamily="34" charset="-120"/>
              </a:rPr>
              <a:t>，④正确。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sp>
        <p:nvSpPr>
          <p:cNvPr id="2" name="QO_5_BD.13_1#d0a8abe4f?pid=616c1ea3c&amp;color=0,0,0&amp;vtp=1&amp;bt=1&amp;bbb=1&amp;hb=1"/>
          <p:cNvSpPr/>
          <p:nvPr/>
        </p:nvSpPr>
        <p:spPr>
          <a:xfrm>
            <a:off x="722376" y="972000"/>
            <a:ext cx="10753344" cy="49964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dirty="0">
                <a:solidFill>
                  <a:srgbClr val="000000"/>
                </a:solidFill>
                <a:latin typeface="仿宋" pitchFamily="34" charset="0"/>
                <a:ea typeface="仿宋" pitchFamily="34" charset="-122"/>
                <a:cs typeface="仿宋" pitchFamily="34" charset="-120"/>
              </a:rPr>
              <a:t>[湖南2025·18]</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阅读材料，完成下列要求。（8分）</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乡村振兴</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关键在人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中共中央办公厅</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国务院办公厅</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关于加快推进乡村人才振兴的意见</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颁布实施以来</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越来越多有文化</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懂技术</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善经营</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会管理</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有理想的</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新农人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扎根农村</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在</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希望的田野上放飞梦想</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0" i="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新农人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逐梦并非一路坦途</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要使更多</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新农人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下得去</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留得住</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发展好</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需要多方发</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力</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在外务工的小张返乡后</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萌生从事有机肥研发生产的念头</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但苦于没技术而未启动</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在当地</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乡村人才振兴政策支持下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小张参加了</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高素质农民培育项目</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掌握了相关专业知识和技术</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慢慢从</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行业小白</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成长为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行家里手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并当选为地方人大代表</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小张以人大代表身份提出的</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关于成立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新农人学院</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建议被当地政府采纳实施</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目前已有数百名</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土专家</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田秀才</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顺利</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毕业</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成为活跃在乡村振兴一线的</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兴农人</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结合材料</a:t>
            </a:r>
            <a:r>
              <a:rPr lang="en-US" altLang="zh-CN" sz="2000" b="0" i="0" dirty="0">
                <a:solidFill>
                  <a:srgbClr val="000000"/>
                </a:solidFill>
                <a:latin typeface="微软雅黑" pitchFamily="34" charset="0"/>
                <a:ea typeface="微软雅黑" pitchFamily="34" charset="-122"/>
                <a:cs typeface="微软雅黑" pitchFamily="34" charset="-120"/>
              </a:rPr>
              <a:t>，运用政治与法治知识，分析“新农人”何以能成长为“兴农人”。</a:t>
            </a:r>
            <a:endParaRPr lang="en-US" altLang="zh-CN" sz="2000" dirty="0"/>
          </a:p>
        </p:txBody>
      </p:sp>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sp>
        <p:nvSpPr>
          <p:cNvPr id="2" name="QO_5_AN.14_1#d0a8abe4f?vop=1&amp;pid=616c1ea3c&amp;color=0,0,0&amp;vtp=1&amp;bt=1&amp;bbb=1&amp;hb=1"/>
          <p:cNvSpPr/>
          <p:nvPr/>
        </p:nvSpPr>
        <p:spPr>
          <a:xfrm>
            <a:off x="722376" y="972000"/>
            <a:ext cx="10753344" cy="31422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①中国共产党是中国特色社会主义事业的领导核心，“新农人</a:t>
            </a:r>
            <a:r>
              <a:rPr lang="en-US" altLang="zh-CN" sz="2000" b="1" i="0">
                <a:solidFill>
                  <a:srgbClr val="00B050"/>
                </a:solidFill>
                <a:latin typeface="微软雅黑" pitchFamily="34" charset="0"/>
                <a:ea typeface="微软雅黑" pitchFamily="34" charset="-122"/>
                <a:cs typeface="微软雅黑" pitchFamily="34" charset="-120"/>
              </a:rPr>
              <a:t>”的成功离不开党发挥总揽</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全局</a:t>
            </a:r>
            <a:r>
              <a:rPr lang="en-US" altLang="zh-CN" sz="2000" b="1" i="0" dirty="0">
                <a:solidFill>
                  <a:srgbClr val="00B050"/>
                </a:solidFill>
                <a:latin typeface="微软雅黑" pitchFamily="34" charset="0"/>
                <a:ea typeface="微软雅黑" pitchFamily="34" charset="-122"/>
                <a:cs typeface="微软雅黑" pitchFamily="34" charset="-120"/>
              </a:rPr>
              <a:t>、协调各方的作用，为乡村振兴提供根本政治保证</a:t>
            </a:r>
            <a:r>
              <a:rPr lang="en-US" altLang="zh-CN" sz="2000" b="1" i="0">
                <a:solidFill>
                  <a:srgbClr val="00B050"/>
                </a:solidFill>
                <a:latin typeface="微软雅黑" pitchFamily="34" charset="0"/>
                <a:ea typeface="微软雅黑" pitchFamily="34" charset="-122"/>
                <a:cs typeface="微软雅黑" pitchFamily="34" charset="-120"/>
              </a:rPr>
              <a:t>，离不开党和政府为农业人才的培养提供</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政策支持</a:t>
            </a:r>
            <a:r>
              <a:rPr lang="en-US" altLang="zh-CN" sz="2000" b="1" i="0" dirty="0">
                <a:solidFill>
                  <a:srgbClr val="00B050"/>
                </a:solidFill>
                <a:latin typeface="微软雅黑" pitchFamily="34" charset="0"/>
                <a:ea typeface="微软雅黑" pitchFamily="34" charset="-122"/>
                <a:cs typeface="微软雅黑" pitchFamily="34" charset="-120"/>
              </a:rPr>
              <a:t>。（3分）②我国是人民民主专政的社会主义国家，要坚持人民主体地位。“</a:t>
            </a:r>
            <a:r>
              <a:rPr lang="en-US" altLang="zh-CN" sz="2000" b="1" i="0">
                <a:solidFill>
                  <a:srgbClr val="00B050"/>
                </a:solidFill>
                <a:latin typeface="微软雅黑" pitchFamily="34" charset="0"/>
                <a:ea typeface="微软雅黑" pitchFamily="34" charset="-122"/>
                <a:cs typeface="微软雅黑" pitchFamily="34" charset="-120"/>
              </a:rPr>
              <a:t>新农人”</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来自群众</a:t>
            </a:r>
            <a:r>
              <a:rPr lang="en-US" altLang="zh-CN" sz="2000" b="1" i="0" dirty="0">
                <a:solidFill>
                  <a:srgbClr val="00B050"/>
                </a:solidFill>
                <a:latin typeface="微软雅黑" pitchFamily="34" charset="0"/>
                <a:ea typeface="微软雅黑" pitchFamily="34" charset="-122"/>
                <a:cs typeface="微软雅黑" pitchFamily="34" charset="-120"/>
              </a:rPr>
              <a:t>，发挥主人翁作用，不断提高自身素质，立志扎根乡村建设</a:t>
            </a:r>
            <a:r>
              <a:rPr lang="en-US" altLang="zh-CN" sz="2000" b="1" i="0">
                <a:solidFill>
                  <a:srgbClr val="00B050"/>
                </a:solidFill>
                <a:latin typeface="微软雅黑" pitchFamily="34" charset="0"/>
                <a:ea typeface="微软雅黑" pitchFamily="34" charset="-122"/>
                <a:cs typeface="微软雅黑" pitchFamily="34" charset="-120"/>
              </a:rPr>
              <a:t>，为农业发展和乡村振兴贡</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献力量</a:t>
            </a:r>
            <a:r>
              <a:rPr lang="en-US" altLang="zh-CN" sz="2000" b="1" i="0" dirty="0">
                <a:solidFill>
                  <a:srgbClr val="00B050"/>
                </a:solidFill>
                <a:latin typeface="微软雅黑" pitchFamily="34" charset="0"/>
                <a:ea typeface="微软雅黑" pitchFamily="34" charset="-122"/>
                <a:cs typeface="微软雅黑" pitchFamily="34" charset="-120"/>
              </a:rPr>
              <a:t>。（2分）③我国的全过程人民民主是最真实、最管用的民主</a:t>
            </a:r>
            <a:r>
              <a:rPr lang="en-US" altLang="zh-CN" sz="2000" b="1" i="0">
                <a:solidFill>
                  <a:srgbClr val="00B050"/>
                </a:solidFill>
                <a:latin typeface="微软雅黑" pitchFamily="34" charset="0"/>
                <a:ea typeface="微软雅黑" pitchFamily="34" charset="-122"/>
                <a:cs typeface="微软雅黑" pitchFamily="34" charset="-120"/>
              </a:rPr>
              <a:t>，人民代表大会制度将制度</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优势转化为治理效能</a:t>
            </a:r>
            <a:r>
              <a:rPr lang="en-US" altLang="zh-CN" sz="2000" b="1" i="0" dirty="0">
                <a:solidFill>
                  <a:srgbClr val="00B050"/>
                </a:solidFill>
                <a:latin typeface="微软雅黑" pitchFamily="34" charset="0"/>
                <a:ea typeface="微软雅黑" pitchFamily="34" charset="-122"/>
                <a:cs typeface="微软雅黑" pitchFamily="34" charset="-120"/>
              </a:rPr>
              <a:t>。人大代表提出的“新农人学院”建议帮助当地政府改进工作</a:t>
            </a:r>
            <a:r>
              <a:rPr lang="en-US" altLang="zh-CN" sz="2000" b="1" i="0">
                <a:solidFill>
                  <a:srgbClr val="00B050"/>
                </a:solidFill>
                <a:latin typeface="微软雅黑" pitchFamily="34" charset="0"/>
                <a:ea typeface="微软雅黑" pitchFamily="34" charset="-122"/>
                <a:cs typeface="微软雅黑" pitchFamily="34" charset="-120"/>
              </a:rPr>
              <a:t>，助力更多</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a:t>
            </a:r>
            <a:r>
              <a:rPr lang="en-US" altLang="zh-CN" sz="2000" b="1" i="0" dirty="0">
                <a:solidFill>
                  <a:srgbClr val="00B050"/>
                </a:solidFill>
                <a:latin typeface="微软雅黑" pitchFamily="34" charset="0"/>
                <a:ea typeface="微软雅黑" pitchFamily="34" charset="-122"/>
                <a:cs typeface="微软雅黑" pitchFamily="34" charset="-120"/>
              </a:rPr>
              <a:t>新农人”成长为“兴农人”。（3分）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sp>
        <p:nvSpPr>
          <p:cNvPr id="2" name="QO_5_AS.15_1#d0a8abe4f?vop=1&amp;pid=616c1ea3c&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本题考查党的领导、人民当家作主、人民代表大会制度。本题要求分析“</a:t>
            </a:r>
            <a:r>
              <a:rPr lang="en-US" altLang="zh-CN" sz="2000" b="0" i="0">
                <a:solidFill>
                  <a:srgbClr val="000000"/>
                </a:solidFill>
                <a:latin typeface="微软雅黑" pitchFamily="34" charset="0"/>
                <a:ea typeface="微软雅黑" pitchFamily="34" charset="-122"/>
                <a:cs typeface="微软雅黑" pitchFamily="34" charset="-120"/>
              </a:rPr>
              <a:t>新农人”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自身素质较高的新型农民）何以能成长为“兴农人”（</a:t>
            </a:r>
            <a:r>
              <a:rPr lang="en-US" altLang="zh-CN" sz="2000" b="0" i="0">
                <a:solidFill>
                  <a:srgbClr val="000000"/>
                </a:solidFill>
                <a:latin typeface="微软雅黑" pitchFamily="34" charset="0"/>
                <a:ea typeface="微软雅黑" pitchFamily="34" charset="-122"/>
                <a:cs typeface="微软雅黑" pitchFamily="34" charset="-120"/>
              </a:rPr>
              <a:t>为乡村振兴作出实实在在贡献的农民）。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这一转变式的成长需要多方提供条件</a:t>
            </a:r>
            <a:r>
              <a:rPr lang="en-US" altLang="zh-CN" sz="2000" b="0" i="0" dirty="0">
                <a:solidFill>
                  <a:srgbClr val="000000"/>
                </a:solidFill>
                <a:latin typeface="微软雅黑" pitchFamily="34" charset="0"/>
                <a:ea typeface="微软雅黑" pitchFamily="34" charset="-122"/>
                <a:cs typeface="微软雅黑" pitchFamily="34" charset="-120"/>
              </a:rPr>
              <a:t>，也需要自身素质的提升，可以结合材料所给主体</a:t>
            </a:r>
            <a:r>
              <a:rPr lang="en-US" altLang="zh-CN" sz="2000" b="0" i="0">
                <a:solidFill>
                  <a:srgbClr val="000000"/>
                </a:solidFill>
                <a:latin typeface="微软雅黑" pitchFamily="34" charset="0"/>
                <a:ea typeface="微软雅黑" pitchFamily="34" charset="-122"/>
                <a:cs typeface="微软雅黑" pitchFamily="34" charset="-120"/>
              </a:rPr>
              <a:t>，分析各</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方面的转化条件是如何发挥作用的</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200" dirty="0"/>
          </a:p>
        </p:txBody>
      </p:sp>
      <p:graphicFrame>
        <p:nvGraphicFramePr>
          <p:cNvPr id="17" name="QO_5_AS.15_2#d0a8abe4f?colgroup=12,16,10&amp;vop=1&amp;pid=616c1ea3c&amp;color=0,0,0&amp;vtp=1&amp;bbb=1&amp;hb=1"/>
          <p:cNvGraphicFramePr>
            <a:graphicFrameLocks noGrp="1"/>
          </p:cNvGraphicFramePr>
          <p:nvPr>
            <p:extLst>
              <p:ext uri="{D42A27DB-BD31-4B8C-83A1-F6EECF244321}">
                <p14:modId xmlns:p14="http://schemas.microsoft.com/office/powerpoint/2010/main" val="1776024547"/>
              </p:ext>
            </p:extLst>
          </p:nvPr>
        </p:nvGraphicFramePr>
        <p:xfrm>
          <a:off x="722376" y="2893383"/>
          <a:ext cx="10725912" cy="2036191"/>
        </p:xfrm>
        <a:graphic>
          <a:graphicData uri="http://schemas.openxmlformats.org/drawingml/2006/table">
            <a:tbl>
              <a:tblPr/>
              <a:tblGrid>
                <a:gridCol w="3429000">
                  <a:extLst>
                    <a:ext uri="{9D8B030D-6E8A-4147-A177-3AD203B41FA5}">
                      <a16:colId xmlns:a16="http://schemas.microsoft.com/office/drawing/2014/main" val="20000"/>
                    </a:ext>
                  </a:extLst>
                </a:gridCol>
                <a:gridCol w="4398264">
                  <a:extLst>
                    <a:ext uri="{9D8B030D-6E8A-4147-A177-3AD203B41FA5}">
                      <a16:colId xmlns:a16="http://schemas.microsoft.com/office/drawing/2014/main" val="20001"/>
                    </a:ext>
                  </a:extLst>
                </a:gridCol>
                <a:gridCol w="2898648">
                  <a:extLst>
                    <a:ext uri="{9D8B030D-6E8A-4147-A177-3AD203B41FA5}">
                      <a16:colId xmlns:a16="http://schemas.microsoft.com/office/drawing/2014/main" val="20002"/>
                    </a:ext>
                  </a:extLst>
                </a:gridCol>
              </a:tblGrid>
              <a:tr h="421132">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材料精炼</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原理分析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答案要点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15059">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中共中央办公厅</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国务院办</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公厅《关于加快推进乡村人</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才振兴的意见》颁布实施以</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来</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“新农人”扎根农村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抓住关键词“中共中央</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可联系党</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的领导</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中共中央办公厅</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国务院办</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公厅颁布实施相关意见</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可联系政策</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支持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党发挥总揽全局</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协调</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各方的领导核心作用</a:t>
                      </a:r>
                      <a:r>
                        <a:rPr lang="en-US" altLang="zh-CN" sz="2000" b="0" i="0" spc="-100">
                          <a:solidFill>
                            <a:srgbClr val="000000"/>
                          </a:solidFill>
                          <a:latin typeface="微软雅黑" pitchFamily="34" charset="0"/>
                          <a:ea typeface="微软雅黑" pitchFamily="34" charset="-122"/>
                          <a:cs typeface="微软雅黑" pitchFamily="34" charset="-120"/>
                        </a:rPr>
                        <a:t>；</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政策支持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p:graphicFrame>
        <p:nvGraphicFramePr>
          <p:cNvPr id="18" name="QO_5_AS.15_3#d0a8abe4f?colgroup=12,16,10&amp;vop=1&amp;pid=616c1ea3c&amp;color=0,0,0&amp;mp=1&amp;vtp=1&amp;bt=1&amp;bbb=1&amp;hb=1"/>
          <p:cNvGraphicFramePr>
            <a:graphicFrameLocks noGrp="1"/>
          </p:cNvGraphicFramePr>
          <p:nvPr>
            <p:extLst>
              <p:ext uri="{D42A27DB-BD31-4B8C-83A1-F6EECF244321}">
                <p14:modId xmlns:p14="http://schemas.microsoft.com/office/powerpoint/2010/main" val="444533244"/>
              </p:ext>
            </p:extLst>
          </p:nvPr>
        </p:nvGraphicFramePr>
        <p:xfrm>
          <a:off x="722376" y="1511300"/>
          <a:ext cx="10725912" cy="4443730"/>
        </p:xfrm>
        <a:graphic>
          <a:graphicData uri="http://schemas.openxmlformats.org/drawingml/2006/table">
            <a:tbl>
              <a:tblPr/>
              <a:tblGrid>
                <a:gridCol w="3429000">
                  <a:extLst>
                    <a:ext uri="{9D8B030D-6E8A-4147-A177-3AD203B41FA5}">
                      <a16:colId xmlns:a16="http://schemas.microsoft.com/office/drawing/2014/main" val="20000"/>
                    </a:ext>
                  </a:extLst>
                </a:gridCol>
                <a:gridCol w="4398264">
                  <a:extLst>
                    <a:ext uri="{9D8B030D-6E8A-4147-A177-3AD203B41FA5}">
                      <a16:colId xmlns:a16="http://schemas.microsoft.com/office/drawing/2014/main" val="20001"/>
                    </a:ext>
                  </a:extLst>
                </a:gridCol>
                <a:gridCol w="2898648">
                  <a:extLst>
                    <a:ext uri="{9D8B030D-6E8A-4147-A177-3AD203B41FA5}">
                      <a16:colId xmlns:a16="http://schemas.microsoft.com/office/drawing/2014/main" val="20002"/>
                    </a:ext>
                  </a:extLst>
                </a:gridCol>
              </a:tblGrid>
              <a:tr h="421132">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材料精炼</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原理分析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答案要点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15059">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在外务工的小张返乡后</a:t>
                      </a:r>
                      <a:r>
                        <a:rPr lang="en-US" altLang="zh-CN" sz="2000" b="0" i="0">
                          <a:solidFill>
                            <a:srgbClr val="000000"/>
                          </a:solidFill>
                          <a:latin typeface="微软雅黑" pitchFamily="34" charset="0"/>
                          <a:ea typeface="微软雅黑" pitchFamily="34" charset="-122"/>
                          <a:cs typeface="微软雅黑" pitchFamily="34" charset="-120"/>
                        </a:rPr>
                        <a:t>,参加</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了</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高素质农民培育项目”,</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从</a:t>
                      </a:r>
                      <a:r>
                        <a:rPr lang="en-US" altLang="zh-CN" sz="2000" b="0" i="0" dirty="0">
                          <a:solidFill>
                            <a:srgbClr val="000000"/>
                          </a:solidFill>
                          <a:latin typeface="微软雅黑" pitchFamily="34" charset="0"/>
                          <a:ea typeface="微软雅黑" pitchFamily="34" charset="-122"/>
                          <a:cs typeface="微软雅黑" pitchFamily="34" charset="-120"/>
                        </a:rPr>
                        <a:t>“行业小白”成长为</a:t>
                      </a:r>
                      <a:r>
                        <a:rPr lang="en-US" altLang="zh-CN" sz="2000" b="0" i="0">
                          <a:solidFill>
                            <a:srgbClr val="000000"/>
                          </a:solidFill>
                          <a:latin typeface="微软雅黑" pitchFamily="34" charset="0"/>
                          <a:ea typeface="微软雅黑" pitchFamily="34" charset="-122"/>
                          <a:cs typeface="微软雅黑" pitchFamily="34" charset="-120"/>
                        </a:rPr>
                        <a:t>“行</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家里手</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材料中“新农人”</a:t>
                      </a:r>
                      <a:r>
                        <a:rPr lang="en-US" altLang="zh-CN" sz="2000" b="0" i="0">
                          <a:solidFill>
                            <a:srgbClr val="000000"/>
                          </a:solidFill>
                          <a:latin typeface="微软雅黑" pitchFamily="34" charset="0"/>
                          <a:ea typeface="微软雅黑" pitchFamily="34" charset="-122"/>
                          <a:cs typeface="微软雅黑" pitchFamily="34" charset="-120"/>
                        </a:rPr>
                        <a:t>小张的成长过程</a:t>
                      </a:r>
                      <a:r>
                        <a:rPr lang="en-US" altLang="zh-CN" sz="2000" b="0" i="0" spc="-100">
                          <a:solidFill>
                            <a:srgbClr val="000000"/>
                          </a:solidFill>
                          <a:latin typeface="微软雅黑" pitchFamily="34" charset="0"/>
                          <a:ea typeface="微软雅黑" pitchFamily="34" charset="-122"/>
                          <a:cs typeface="微软雅黑" pitchFamily="34" charset="-120"/>
                        </a:rPr>
                        <a:t>，</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除了外部条件的支持之外</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也离不开</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他自身扎根乡村的理想和不断提高个</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人素质的努力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坚持人民主体地位</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发</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挥主人翁作用</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不断提</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高自身素质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407539">
                <a:tc>
                  <a:txBody>
                    <a:bodyPr/>
                    <a:lstStyle/>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小张以人大代表身份提出的</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建议被当地政府采纳实施,目</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前已有数百名</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土专家”</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田秀才”顺利毕业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抓住关键词“人大代表</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人大代表</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建议被政府采纳</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可联系人大代表的</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职权和义务</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进而联系我国的全过程</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人民民主的特征以及人民代表大会制</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度的优越性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我国的全过程人民民主</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是最真实</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最管用的民</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主</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人民代表大会制度</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将制度优势转化为治理</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效能</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人大代表的建议</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助力当地政府改进工作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QO_5_AS.15_3#d0a8abe4f?colgroup=12,16,10&amp;vop=1&amp;pid=616c1ea3c&amp;color=0,0,0&amp;mp=1&amp;vtp=1&amp;bt=1&amp;bbb=1">
            <a:extLst>
              <a:ext uri="{FF2B5EF4-FFF2-40B4-BE49-F238E27FC236}">
                <a16:creationId xmlns:a16="http://schemas.microsoft.com/office/drawing/2014/main" id="{853738FF-1849-6B1D-4F79-F092B45A8684}"/>
              </a:ext>
            </a:extLst>
          </p:cNvPr>
          <p:cNvSpPr txBox="1"/>
          <p:nvPr/>
        </p:nvSpPr>
        <p:spPr>
          <a:xfrm>
            <a:off x="10935327" y="969264"/>
            <a:ext cx="512961" cy="416909"/>
          </a:xfrm>
          <a:prstGeom prst="rect">
            <a:avLst/>
          </a:prstGeom>
          <a:noFill/>
        </p:spPr>
        <p:txBody>
          <a:bodyPr vert="horz" wrap="none" lIns="0" tIns="0" rIns="0" bIns="0" rtlCol="0">
            <a:spAutoFit/>
          </a:bodyPr>
          <a:lstStyle/>
          <a:p>
            <a:pPr algn="r">
              <a:lnSpc>
                <a:spcPts val="3600"/>
              </a:lnSpc>
            </a:pPr>
            <a:r>
              <a:rPr lang="zh-CN" altLang="en-US" sz="2000">
                <a:latin typeface="微软雅黑" panose="020B0503020204020204" pitchFamily="34" charset="-122"/>
                <a:ea typeface="微软雅黑" panose="020B0503020204020204" pitchFamily="34" charset="-122"/>
              </a:rPr>
              <a:t>续表</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sp>
        <p:nvSpPr>
          <p:cNvPr id="2" name="QO_5_BD.16_1#d90248350?pid=616c1ea3c&amp;color=0,0,0&amp;vtp=1&amp;bt=1&amp;bbb=1&amp;hb=1"/>
          <p:cNvSpPr/>
          <p:nvPr/>
        </p:nvSpPr>
        <p:spPr>
          <a:xfrm>
            <a:off x="722376" y="972000"/>
            <a:ext cx="10753344" cy="50218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6.</a:t>
            </a:r>
            <a:r>
              <a:rPr lang="en-US" altLang="zh-CN" sz="2000" b="0" i="0" dirty="0">
                <a:solidFill>
                  <a:srgbClr val="000000"/>
                </a:solidFill>
                <a:latin typeface="仿宋" pitchFamily="34" charset="0"/>
                <a:ea typeface="仿宋" pitchFamily="34" charset="-122"/>
                <a:cs typeface="仿宋" pitchFamily="34" charset="-120"/>
              </a:rPr>
              <a:t>[陕晋宁青2025·17]</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阅读材料，完成下列要求。（9分）</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习近平指出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人民代表大会制度走过了不平凡的历程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已经牢牢扎根中国大地</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深深融入中</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国特色社会主义伟大实践</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为充分发挥人大代表作用</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某地人大代表联络站建设</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代表联络站</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代表联络点</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网格</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联络服务点</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三级网格体系</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开通</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智慧人大</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平台</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将代表履职延伸到</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线上</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加强与政务</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服务机关的工作联系</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与</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公检法司</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等部门信息共享</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平台共建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会商共办</a:t>
            </a:r>
            <a:r>
              <a:rPr lang="en-US" altLang="zh-CN" sz="2000" b="0" i="0" dirty="0">
                <a:solidFill>
                  <a:srgbClr val="000000"/>
                </a:solidFill>
                <a:latin typeface="微软雅黑" pitchFamily="34" charset="0"/>
                <a:ea typeface="微软雅黑" pitchFamily="34" charset="-122"/>
                <a:cs typeface="微软雅黑" pitchFamily="34" charset="-120"/>
              </a:rPr>
              <a:t>。2024</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该地</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人大代表联络站共接待群众</a:t>
            </a: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000</a:t>
            </a:r>
            <a:r>
              <a:rPr lang="en-US" altLang="zh-CN" sz="2000" b="0" i="0" dirty="0">
                <a:solidFill>
                  <a:srgbClr val="000000"/>
                </a:solidFill>
                <a:latin typeface="微软雅黑" pitchFamily="34" charset="0"/>
                <a:ea typeface="楷体" pitchFamily="34" charset="-122"/>
                <a:cs typeface="微软雅黑" pitchFamily="34" charset="-120"/>
              </a:rPr>
              <a:t>余人次</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收集意见建议</a:t>
            </a: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400</a:t>
            </a:r>
            <a:r>
              <a:rPr lang="en-US" altLang="zh-CN" sz="2000" b="0" i="0" dirty="0">
                <a:solidFill>
                  <a:srgbClr val="000000"/>
                </a:solidFill>
                <a:latin typeface="微软雅黑" pitchFamily="34" charset="0"/>
                <a:ea typeface="楷体" pitchFamily="34" charset="-122"/>
                <a:cs typeface="微软雅黑" pitchFamily="34" charset="-120"/>
              </a:rPr>
              <a:t>余件</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协调解决群众急难愁盼问</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题</a:t>
            </a:r>
            <a:r>
              <a:rPr lang="en-US" altLang="zh-CN" sz="2000" b="0" i="0" dirty="0">
                <a:solidFill>
                  <a:srgbClr val="000000"/>
                </a:solidFill>
                <a:latin typeface="微软雅黑" pitchFamily="34" charset="0"/>
                <a:ea typeface="微软雅黑" pitchFamily="34" charset="-122"/>
                <a:cs typeface="微软雅黑" pitchFamily="34" charset="-120"/>
              </a:rPr>
              <a:t>389</a:t>
            </a:r>
            <a:r>
              <a:rPr lang="en-US" altLang="zh-CN" sz="2000" b="0" i="0" dirty="0">
                <a:solidFill>
                  <a:srgbClr val="000000"/>
                </a:solidFill>
                <a:latin typeface="微软雅黑" pitchFamily="34" charset="0"/>
                <a:ea typeface="楷体" pitchFamily="34" charset="-122"/>
                <a:cs typeface="微软雅黑" pitchFamily="34" charset="-120"/>
              </a:rPr>
              <a:t>件</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人大代表联络站</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站</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在人民之中</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联</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在群众心里</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成为人大代表联系群众的</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连心桥</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结合材料</a:t>
            </a:r>
            <a:r>
              <a:rPr lang="en-US" altLang="zh-CN" sz="2000" b="0" i="0" dirty="0">
                <a:solidFill>
                  <a:srgbClr val="000000"/>
                </a:solidFill>
                <a:latin typeface="微软雅黑" pitchFamily="34" charset="0"/>
                <a:ea typeface="微软雅黑" pitchFamily="34" charset="-122"/>
                <a:cs typeface="微软雅黑" pitchFamily="34" charset="-120"/>
              </a:rPr>
              <a:t>，运用《中国特色社会主义》《政治与法治》知识，分析人大代表联络站是如何“‘</a:t>
            </a:r>
            <a:r>
              <a:rPr lang="en-US" altLang="zh-CN" sz="2000" b="0" i="0">
                <a:solidFill>
                  <a:srgbClr val="000000"/>
                </a:solidFill>
                <a:latin typeface="微软雅黑" pitchFamily="34" charset="0"/>
                <a:ea typeface="微软雅黑" pitchFamily="34" charset="-122"/>
                <a:cs typeface="微软雅黑" pitchFamily="34" charset="-120"/>
              </a:rPr>
              <a:t>站’</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在人民之中</a:t>
            </a:r>
            <a:r>
              <a:rPr lang="en-US" altLang="zh-CN" sz="2000" b="0" i="0" dirty="0">
                <a:solidFill>
                  <a:srgbClr val="000000"/>
                </a:solidFill>
                <a:latin typeface="微软雅黑" pitchFamily="34" charset="0"/>
                <a:ea typeface="微软雅黑" pitchFamily="34" charset="-122"/>
                <a:cs typeface="微软雅黑" pitchFamily="34" charset="-120"/>
              </a:rPr>
              <a:t>，‘联’在群众心里”的。</a:t>
            </a:r>
            <a:endParaRPr lang="en-US" altLang="zh-CN" sz="2000" dirty="0"/>
          </a:p>
        </p:txBody>
      </p:sp>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sp>
        <p:nvSpPr>
          <p:cNvPr id="2" name="QO_5_AN.17_1#d90248350?vop=1&amp;pid=616c1ea3c&amp;color=0,0,0&amp;vtp=1&amp;bt=1&amp;bbb=1&amp;hb=1"/>
          <p:cNvSpPr/>
          <p:nvPr/>
        </p:nvSpPr>
        <p:spPr>
          <a:xfrm>
            <a:off x="722376" y="972000"/>
            <a:ext cx="10753344" cy="40566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①设立人大代表联络站体现人民代表大会制度的独特优势</a:t>
            </a:r>
            <a:r>
              <a:rPr lang="en-US" altLang="zh-CN" sz="2000" b="1" i="0">
                <a:solidFill>
                  <a:srgbClr val="00B050"/>
                </a:solidFill>
                <a:latin typeface="微软雅黑" pitchFamily="34" charset="0"/>
                <a:ea typeface="微软雅黑" pitchFamily="34" charset="-122"/>
                <a:cs typeface="微软雅黑" pitchFamily="34" charset="-120"/>
              </a:rPr>
              <a:t>，是中国特色社会主义制度的又</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一次创新实践</a:t>
            </a:r>
            <a:r>
              <a:rPr lang="en-US" altLang="zh-CN" sz="2000" b="1" i="0" dirty="0">
                <a:solidFill>
                  <a:srgbClr val="00B050"/>
                </a:solidFill>
                <a:latin typeface="微软雅黑" pitchFamily="34" charset="0"/>
                <a:ea typeface="微软雅黑" pitchFamily="34" charset="-122"/>
                <a:cs typeface="微软雅黑" pitchFamily="34" charset="-120"/>
              </a:rPr>
              <a:t>，维护人民的主体地位，彰显中国特色社会主义理论自信和制度自信。（2分</a:t>
            </a:r>
            <a:r>
              <a:rPr lang="en-US" altLang="zh-CN" sz="2000" b="1" i="0">
                <a:solidFill>
                  <a:srgbClr val="00B050"/>
                </a:solidFill>
                <a:latin typeface="微软雅黑" pitchFamily="34" charset="0"/>
                <a:ea typeface="微软雅黑" pitchFamily="34" charset="-122"/>
                <a:cs typeface="微软雅黑" pitchFamily="34" charset="-120"/>
              </a:rPr>
              <a:t>）②</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通过网格体系建设</a:t>
            </a:r>
            <a:r>
              <a:rPr lang="en-US" altLang="zh-CN" sz="2000" b="1" i="0" dirty="0">
                <a:solidFill>
                  <a:srgbClr val="00B050"/>
                </a:solidFill>
                <a:latin typeface="微软雅黑" pitchFamily="34" charset="0"/>
                <a:ea typeface="微软雅黑" pitchFamily="34" charset="-122"/>
                <a:cs typeface="微软雅黑" pitchFamily="34" charset="-120"/>
              </a:rPr>
              <a:t>，丰富了人大代表联系人民群众的形式和全过程人民民主的基层实践形式</a:t>
            </a:r>
            <a:r>
              <a:rPr lang="en-US" altLang="zh-CN" sz="2000" b="1" i="0">
                <a:solidFill>
                  <a:srgbClr val="00B050"/>
                </a:solidFill>
                <a:latin typeface="微软雅黑" pitchFamily="34" charset="0"/>
                <a:ea typeface="微软雅黑" pitchFamily="34" charset="-122"/>
                <a:cs typeface="微软雅黑" pitchFamily="34" charset="-120"/>
              </a:rPr>
              <a:t>，搭</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建了听取民情</a:t>
            </a:r>
            <a:r>
              <a:rPr lang="en-US" altLang="zh-CN" sz="2000" b="1" i="0" dirty="0">
                <a:solidFill>
                  <a:srgbClr val="00B050"/>
                </a:solidFill>
                <a:latin typeface="微软雅黑" pitchFamily="34" charset="0"/>
                <a:ea typeface="微软雅黑" pitchFamily="34" charset="-122"/>
                <a:cs typeface="微软雅黑" pitchFamily="34" charset="-120"/>
              </a:rPr>
              <a:t>、汇聚民意的重要平台，充分发挥人大代表的桥梁和纽带作用</a:t>
            </a:r>
            <a:r>
              <a:rPr lang="en-US" altLang="zh-CN" sz="2000" b="1" i="0">
                <a:solidFill>
                  <a:srgbClr val="00B050"/>
                </a:solidFill>
                <a:latin typeface="微软雅黑" pitchFamily="34" charset="0"/>
                <a:ea typeface="微软雅黑" pitchFamily="34" charset="-122"/>
                <a:cs typeface="微软雅黑" pitchFamily="34" charset="-120"/>
              </a:rPr>
              <a:t>，有利于把制度优势</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转化为治理效能</a:t>
            </a:r>
            <a:r>
              <a:rPr lang="en-US" altLang="zh-CN" sz="2000" b="1" i="0" dirty="0">
                <a:solidFill>
                  <a:srgbClr val="00B050"/>
                </a:solidFill>
                <a:latin typeface="微软雅黑" pitchFamily="34" charset="0"/>
                <a:ea typeface="微软雅黑" pitchFamily="34" charset="-122"/>
                <a:cs typeface="微软雅黑" pitchFamily="34" charset="-120"/>
              </a:rPr>
              <a:t>。（3分）③将代表履职延伸到“线上”，有助于提高代表履职效率</a:t>
            </a:r>
            <a:r>
              <a:rPr lang="en-US" altLang="zh-CN" sz="2000" b="1" i="0">
                <a:solidFill>
                  <a:srgbClr val="00B050"/>
                </a:solidFill>
                <a:latin typeface="微软雅黑" pitchFamily="34" charset="0"/>
                <a:ea typeface="微软雅黑" pitchFamily="34" charset="-122"/>
                <a:cs typeface="微软雅黑" pitchFamily="34" charset="-120"/>
              </a:rPr>
              <a:t>、提升代表</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履职能力</a:t>
            </a:r>
            <a:r>
              <a:rPr lang="en-US" altLang="zh-CN" sz="2000" b="1" i="0" dirty="0">
                <a:solidFill>
                  <a:srgbClr val="00B050"/>
                </a:solidFill>
                <a:latin typeface="微软雅黑" pitchFamily="34" charset="0"/>
                <a:ea typeface="微软雅黑" pitchFamily="34" charset="-122"/>
                <a:cs typeface="微软雅黑" pitchFamily="34" charset="-120"/>
              </a:rPr>
              <a:t>，进一步拓宽了民主参与渠道，便于群众进行民主监督</a:t>
            </a:r>
            <a:r>
              <a:rPr lang="en-US" altLang="zh-CN" sz="2000" b="1" i="0">
                <a:solidFill>
                  <a:srgbClr val="00B050"/>
                </a:solidFill>
                <a:latin typeface="微软雅黑" pitchFamily="34" charset="0"/>
                <a:ea typeface="微软雅黑" pitchFamily="34" charset="-122"/>
                <a:cs typeface="微软雅黑" pitchFamily="34" charset="-120"/>
              </a:rPr>
              <a:t>，提高人大及人大代表工作的透</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明度</a:t>
            </a:r>
            <a:r>
              <a:rPr lang="en-US" altLang="zh-CN" sz="2000" b="1" i="0" dirty="0">
                <a:solidFill>
                  <a:srgbClr val="00B050"/>
                </a:solidFill>
                <a:latin typeface="微软雅黑" pitchFamily="34" charset="0"/>
                <a:ea typeface="微软雅黑" pitchFamily="34" charset="-122"/>
                <a:cs typeface="微软雅黑" pitchFamily="34" charset="-120"/>
              </a:rPr>
              <a:t>。（2分）④人大代表联络站加强与政务服务机关的工作联系，通过信息共享、</a:t>
            </a:r>
            <a:r>
              <a:rPr lang="en-US" altLang="zh-CN" sz="2000" b="1" i="0">
                <a:solidFill>
                  <a:srgbClr val="00B050"/>
                </a:solidFill>
                <a:latin typeface="微软雅黑" pitchFamily="34" charset="0"/>
                <a:ea typeface="微软雅黑" pitchFamily="34" charset="-122"/>
                <a:cs typeface="微软雅黑" pitchFamily="34" charset="-120"/>
              </a:rPr>
              <a:t>平台共建、</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会商共办</a:t>
            </a:r>
            <a:r>
              <a:rPr lang="en-US" altLang="zh-CN" sz="2000" b="1" i="0" dirty="0">
                <a:solidFill>
                  <a:srgbClr val="00B050"/>
                </a:solidFill>
                <a:latin typeface="微软雅黑" pitchFamily="34" charset="0"/>
                <a:ea typeface="微软雅黑" pitchFamily="34" charset="-122"/>
                <a:cs typeface="微软雅黑" pitchFamily="34" charset="-120"/>
              </a:rPr>
              <a:t>，了解社情民意，推动群众急难愁盼问题的有效解决，</a:t>
            </a:r>
            <a:r>
              <a:rPr lang="en-US" altLang="zh-CN" sz="2000" b="1" i="0">
                <a:solidFill>
                  <a:srgbClr val="00B050"/>
                </a:solidFill>
                <a:latin typeface="微软雅黑" pitchFamily="34" charset="0"/>
                <a:ea typeface="微软雅黑" pitchFamily="34" charset="-122"/>
                <a:cs typeface="微软雅黑" pitchFamily="34" charset="-120"/>
              </a:rPr>
              <a:t>得到人民群众的认可和支持。</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a:t>
            </a:r>
            <a:r>
              <a:rPr lang="en-US" altLang="zh-CN" sz="2000" b="1" i="0" dirty="0">
                <a:solidFill>
                  <a:srgbClr val="00B050"/>
                </a:solidFill>
                <a:latin typeface="微软雅黑" pitchFamily="34" charset="0"/>
                <a:ea typeface="微软雅黑" pitchFamily="34" charset="-122"/>
                <a:cs typeface="微软雅黑" pitchFamily="34" charset="-120"/>
              </a:rPr>
              <a:t>2分）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1#3e9ad4bad.fixed?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2</a:t>
            </a:r>
            <a:endParaRPr lang="en-US" altLang="zh-CN" sz="7200" dirty="0"/>
          </a:p>
        </p:txBody>
      </p:sp>
      <p:sp>
        <p:nvSpPr>
          <p:cNvPr id="3" name="C_1_BD#3e9ad4bad.fixed?color=255,255,255&amp;vtp=1&amp;bbb=1"/>
          <p:cNvSpPr/>
          <p:nvPr/>
        </p:nvSpPr>
        <p:spPr>
          <a:xfrm>
            <a:off x="0" y="3602736"/>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第二单元</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人民当家作主</a:t>
            </a:r>
            <a:endParaRPr lang="en-US" altLang="zh-CN" sz="44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sp>
        <p:nvSpPr>
          <p:cNvPr id="2" name="QO_5_AS.18_1#d90248350?vop=1&amp;pid=616c1ea3c&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本题考查人民代表大会制度。本题要求分析人大代表联络站是如何“站”</a:t>
            </a:r>
            <a:r>
              <a:rPr lang="en-US" altLang="zh-CN" sz="2000" b="0" i="0">
                <a:solidFill>
                  <a:srgbClr val="000000"/>
                </a:solidFill>
                <a:latin typeface="微软雅黑" pitchFamily="34" charset="0"/>
                <a:ea typeface="微软雅黑" pitchFamily="34" charset="-122"/>
                <a:cs typeface="微软雅黑" pitchFamily="34" charset="-120"/>
              </a:rPr>
              <a:t>在人民之中，</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联”在群众心里的。解题时要明确“站”在人民之中强调的是广泛听取人民群众意见</a:t>
            </a:r>
            <a:r>
              <a:rPr lang="en-US" altLang="zh-CN" sz="2000" b="0" i="0">
                <a:solidFill>
                  <a:srgbClr val="000000"/>
                </a:solidFill>
                <a:latin typeface="微软雅黑" pitchFamily="34" charset="0"/>
                <a:ea typeface="微软雅黑" pitchFamily="34" charset="-122"/>
                <a:cs typeface="微软雅黑" pitchFamily="34" charset="-120"/>
              </a:rPr>
              <a:t>，密切同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人民群众的联系</a:t>
            </a:r>
            <a:r>
              <a:rPr lang="en-US" altLang="zh-CN" sz="2000" b="0" i="0" dirty="0">
                <a:solidFill>
                  <a:srgbClr val="000000"/>
                </a:solidFill>
                <a:latin typeface="微软雅黑" pitchFamily="34" charset="0"/>
                <a:ea typeface="微软雅黑" pitchFamily="34" charset="-122"/>
                <a:cs typeface="微软雅黑" pitchFamily="34" charset="-120"/>
              </a:rPr>
              <a:t>；“联”在群众心里，则强调人大代表发挥桥梁和纽带作用</a:t>
            </a:r>
            <a:r>
              <a:rPr lang="en-US" altLang="zh-CN" sz="2000" b="0" i="0">
                <a:solidFill>
                  <a:srgbClr val="000000"/>
                </a:solidFill>
                <a:latin typeface="微软雅黑" pitchFamily="34" charset="0"/>
                <a:ea typeface="微软雅黑" pitchFamily="34" charset="-122"/>
                <a:cs typeface="微软雅黑" pitchFamily="34" charset="-120"/>
              </a:rPr>
              <a:t>，联系人民群众和其</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他国家机关</a:t>
            </a:r>
            <a:r>
              <a:rPr lang="en-US" altLang="zh-CN" sz="2000" b="0" i="0" dirty="0">
                <a:solidFill>
                  <a:srgbClr val="000000"/>
                </a:solidFill>
                <a:latin typeface="微软雅黑" pitchFamily="34" charset="0"/>
                <a:ea typeface="微软雅黑" pitchFamily="34" charset="-122"/>
                <a:cs typeface="微软雅黑" pitchFamily="34" charset="-120"/>
              </a:rPr>
              <a:t>，及时解决群众急难愁盼问题。结合材料中充分发挥人大代表作用的几种实践</a:t>
            </a:r>
            <a:r>
              <a:rPr lang="en-US" altLang="zh-CN" sz="2000" b="0" i="0">
                <a:solidFill>
                  <a:srgbClr val="000000"/>
                </a:solidFill>
                <a:latin typeface="微软雅黑" pitchFamily="34" charset="0"/>
                <a:ea typeface="微软雅黑" pitchFamily="34" charset="-122"/>
                <a:cs typeface="微软雅黑" pitchFamily="34" charset="-120"/>
              </a:rPr>
              <a:t>，联系</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人民代表大会制度</a:t>
            </a:r>
            <a:r>
              <a:rPr lang="en-US" altLang="zh-CN" sz="2000" b="0" i="0" dirty="0">
                <a:solidFill>
                  <a:srgbClr val="000000"/>
                </a:solidFill>
                <a:latin typeface="微软雅黑" pitchFamily="34" charset="0"/>
                <a:ea typeface="微软雅黑" pitchFamily="34" charset="-122"/>
                <a:cs typeface="微软雅黑" pitchFamily="34" charset="-120"/>
              </a:rPr>
              <a:t>、人大代表等内容作答即可。</a:t>
            </a:r>
            <a:endParaRPr lang="en-US" altLang="zh-CN" sz="2200" dirty="0"/>
          </a:p>
        </p:txBody>
      </p:sp>
      <p:graphicFrame>
        <p:nvGraphicFramePr>
          <p:cNvPr id="21" name="QO_5_AS.18_2#d90248350?colgroup=8,22,8&amp;vop=1&amp;pid=616c1ea3c&amp;color=0,0,0&amp;vtp=1&amp;bbb=1&amp;hb=1"/>
          <p:cNvGraphicFramePr>
            <a:graphicFrameLocks noGrp="1"/>
          </p:cNvGraphicFramePr>
          <p:nvPr>
            <p:extLst>
              <p:ext uri="{D42A27DB-BD31-4B8C-83A1-F6EECF244321}">
                <p14:modId xmlns:p14="http://schemas.microsoft.com/office/powerpoint/2010/main" val="1639157778"/>
              </p:ext>
            </p:extLst>
          </p:nvPr>
        </p:nvGraphicFramePr>
        <p:xfrm>
          <a:off x="722376" y="3350583"/>
          <a:ext cx="10716768" cy="2432431"/>
        </p:xfrm>
        <a:graphic>
          <a:graphicData uri="http://schemas.openxmlformats.org/drawingml/2006/table">
            <a:tbl>
              <a:tblPr/>
              <a:tblGrid>
                <a:gridCol w="2240280">
                  <a:extLst>
                    <a:ext uri="{9D8B030D-6E8A-4147-A177-3AD203B41FA5}">
                      <a16:colId xmlns:a16="http://schemas.microsoft.com/office/drawing/2014/main" val="20000"/>
                    </a:ext>
                  </a:extLst>
                </a:gridCol>
                <a:gridCol w="6016752">
                  <a:extLst>
                    <a:ext uri="{9D8B030D-6E8A-4147-A177-3AD203B41FA5}">
                      <a16:colId xmlns:a16="http://schemas.microsoft.com/office/drawing/2014/main" val="20001"/>
                    </a:ext>
                  </a:extLst>
                </a:gridCol>
                <a:gridCol w="2459736">
                  <a:extLst>
                    <a:ext uri="{9D8B030D-6E8A-4147-A177-3AD203B41FA5}">
                      <a16:colId xmlns:a16="http://schemas.microsoft.com/office/drawing/2014/main" val="20002"/>
                    </a:ext>
                  </a:extLst>
                </a:gridCol>
              </a:tblGrid>
              <a:tr h="421132">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材料精炼</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信息分析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答案要点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011299">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习近平指出</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人民</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代表大会制度深深</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融入中国特色社会</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主义伟大实践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人民代表大会制度作为我国的根本政治制度</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要融入</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中国特色社会主义伟大实践中</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必须融入人民群众的</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生活中</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设立人大代表联络站就是一种有效的实现形</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式</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有助于维护人民的主体地位</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彰显中国特色社会</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主义理论自信和制度自信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维护人民的主体地</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位</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彰显中国特色社</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会主义理论自信和制</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度自信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graphicFrame>
        <p:nvGraphicFramePr>
          <p:cNvPr id="22" name="QO_5_AS.18_3#d90248350?colgroup=8,22,8&amp;vop=1&amp;pid=616c1ea3c&amp;color=0,0,0&amp;mp=1&amp;vtp=1&amp;bt=1&amp;bbb=1&amp;hb=1"/>
          <p:cNvGraphicFramePr>
            <a:graphicFrameLocks noGrp="1"/>
          </p:cNvGraphicFramePr>
          <p:nvPr>
            <p:extLst>
              <p:ext uri="{D42A27DB-BD31-4B8C-83A1-F6EECF244321}">
                <p14:modId xmlns:p14="http://schemas.microsoft.com/office/powerpoint/2010/main" val="3194990233"/>
              </p:ext>
            </p:extLst>
          </p:nvPr>
        </p:nvGraphicFramePr>
        <p:xfrm>
          <a:off x="722376" y="1511300"/>
          <a:ext cx="10716768" cy="2828671"/>
        </p:xfrm>
        <a:graphic>
          <a:graphicData uri="http://schemas.openxmlformats.org/drawingml/2006/table">
            <a:tbl>
              <a:tblPr/>
              <a:tblGrid>
                <a:gridCol w="2240280">
                  <a:extLst>
                    <a:ext uri="{9D8B030D-6E8A-4147-A177-3AD203B41FA5}">
                      <a16:colId xmlns:a16="http://schemas.microsoft.com/office/drawing/2014/main" val="20000"/>
                    </a:ext>
                  </a:extLst>
                </a:gridCol>
                <a:gridCol w="6016752">
                  <a:extLst>
                    <a:ext uri="{9D8B030D-6E8A-4147-A177-3AD203B41FA5}">
                      <a16:colId xmlns:a16="http://schemas.microsoft.com/office/drawing/2014/main" val="20001"/>
                    </a:ext>
                  </a:extLst>
                </a:gridCol>
                <a:gridCol w="2459736">
                  <a:extLst>
                    <a:ext uri="{9D8B030D-6E8A-4147-A177-3AD203B41FA5}">
                      <a16:colId xmlns:a16="http://schemas.microsoft.com/office/drawing/2014/main" val="20002"/>
                    </a:ext>
                  </a:extLst>
                </a:gridCol>
              </a:tblGrid>
              <a:tr h="421132">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材料精炼</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信息分析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答案要点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407539">
                <a:tc>
                  <a:txBody>
                    <a:bodyPr/>
                    <a:lstStyle/>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某地人大代表联络</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站建设“代表联络</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站——代表联络</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点——网格联络服</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务点”三级网格体</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抓住关键词“网格体系”可联系基层民主实践</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可见</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人大代表联络站丰富了全过程人民民主的基层实践形</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式</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有助于与人民群众直接联系</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听取群众意见和建</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议</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发挥人大代表的桥梁和纽带作用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丰富全过程人民民主</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的基层实践形式</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发</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挥人大代表的桥梁和</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纽带作用</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有利于把</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制度优势转化为治理</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效能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QO_5_AS.18_3#d90248350?colgroup=8,22,8&amp;vop=1&amp;pid=616c1ea3c&amp;color=0,0,0&amp;mp=1&amp;vtp=1&amp;bt=1&amp;bbb=1">
            <a:extLst>
              <a:ext uri="{FF2B5EF4-FFF2-40B4-BE49-F238E27FC236}">
                <a16:creationId xmlns:a16="http://schemas.microsoft.com/office/drawing/2014/main" id="{DDE0156C-15A0-E006-4E15-DE739026D727}"/>
              </a:ext>
            </a:extLst>
          </p:cNvPr>
          <p:cNvSpPr txBox="1"/>
          <p:nvPr/>
        </p:nvSpPr>
        <p:spPr>
          <a:xfrm>
            <a:off x="10926183" y="969264"/>
            <a:ext cx="512961" cy="416909"/>
          </a:xfrm>
          <a:prstGeom prst="rect">
            <a:avLst/>
          </a:prstGeom>
          <a:noFill/>
        </p:spPr>
        <p:txBody>
          <a:bodyPr vert="horz" wrap="none" lIns="0" tIns="0" rIns="0" bIns="0" rtlCol="0">
            <a:spAutoFit/>
          </a:bodyPr>
          <a:lstStyle/>
          <a:p>
            <a:pPr algn="r">
              <a:lnSpc>
                <a:spcPts val="3600"/>
              </a:lnSpc>
            </a:pPr>
            <a:r>
              <a:rPr lang="zh-CN" altLang="en-US" sz="2000">
                <a:latin typeface="微软雅黑" panose="020B0503020204020204" pitchFamily="34" charset="-122"/>
                <a:ea typeface="微软雅黑" panose="020B0503020204020204" pitchFamily="34" charset="-122"/>
              </a:rPr>
              <a:t>续表</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graphicFrame>
        <p:nvGraphicFramePr>
          <p:cNvPr id="23" name="QO_5_AS.18_4#d90248350?colgroup=8,22,8&amp;vop=1&amp;pid=616c1ea3c&amp;color=0,0,0&amp;mp=1&amp;vtp=1&amp;bt=1&amp;bbb=1&amp;hb=1"/>
          <p:cNvGraphicFramePr>
            <a:graphicFrameLocks noGrp="1"/>
          </p:cNvGraphicFramePr>
          <p:nvPr>
            <p:extLst>
              <p:ext uri="{D42A27DB-BD31-4B8C-83A1-F6EECF244321}">
                <p14:modId xmlns:p14="http://schemas.microsoft.com/office/powerpoint/2010/main" val="2207094193"/>
              </p:ext>
            </p:extLst>
          </p:nvPr>
        </p:nvGraphicFramePr>
        <p:xfrm>
          <a:off x="722376" y="1511300"/>
          <a:ext cx="10716768" cy="2432431"/>
        </p:xfrm>
        <a:graphic>
          <a:graphicData uri="http://schemas.openxmlformats.org/drawingml/2006/table">
            <a:tbl>
              <a:tblPr/>
              <a:tblGrid>
                <a:gridCol w="2240280">
                  <a:extLst>
                    <a:ext uri="{9D8B030D-6E8A-4147-A177-3AD203B41FA5}">
                      <a16:colId xmlns:a16="http://schemas.microsoft.com/office/drawing/2014/main" val="20000"/>
                    </a:ext>
                  </a:extLst>
                </a:gridCol>
                <a:gridCol w="6016752">
                  <a:extLst>
                    <a:ext uri="{9D8B030D-6E8A-4147-A177-3AD203B41FA5}">
                      <a16:colId xmlns:a16="http://schemas.microsoft.com/office/drawing/2014/main" val="20001"/>
                    </a:ext>
                  </a:extLst>
                </a:gridCol>
                <a:gridCol w="2459736">
                  <a:extLst>
                    <a:ext uri="{9D8B030D-6E8A-4147-A177-3AD203B41FA5}">
                      <a16:colId xmlns:a16="http://schemas.microsoft.com/office/drawing/2014/main" val="20002"/>
                    </a:ext>
                  </a:extLst>
                </a:gridCol>
              </a:tblGrid>
              <a:tr h="421132">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材料精炼</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信息分析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答案要点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011299">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开通“</a:t>
                      </a:r>
                      <a:r>
                        <a:rPr lang="en-US" altLang="zh-CN" sz="2000" b="0" i="0">
                          <a:solidFill>
                            <a:srgbClr val="000000"/>
                          </a:solidFill>
                          <a:latin typeface="微软雅黑" pitchFamily="34" charset="0"/>
                          <a:ea typeface="微软雅黑" pitchFamily="34" charset="-122"/>
                          <a:cs typeface="微软雅黑" pitchFamily="34" charset="-120"/>
                        </a:rPr>
                        <a:t>智慧人大”</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平台</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将代表履职</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延伸到</a:t>
                      </a:r>
                      <a:r>
                        <a:rPr lang="en-US" altLang="zh-CN" sz="2000" b="0" i="0" dirty="0">
                          <a:solidFill>
                            <a:srgbClr val="000000"/>
                          </a:solidFill>
                          <a:latin typeface="微软雅黑" pitchFamily="34" charset="0"/>
                          <a:ea typeface="微软雅黑" pitchFamily="34" charset="-122"/>
                          <a:cs typeface="微软雅黑" pitchFamily="34" charset="-120"/>
                        </a:rPr>
                        <a:t>“线上”</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抓住关键词“智慧人大</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可联系提高代表履职效</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率</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同时将代表履职延伸到“线上</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能进一步扩大</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代表联系群众的范围</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也可以让群众通过网络形式实</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时对代表履职情况进行监督</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提高了人大工作和代表</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工作的透明度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提高代表履职效率</a:t>
                      </a:r>
                      <a:r>
                        <a:rPr lang="en-US" altLang="zh-CN" sz="2000" b="0" i="0" spc="-100">
                          <a:solidFill>
                            <a:srgbClr val="000000"/>
                          </a:solidFill>
                          <a:latin typeface="微软雅黑" pitchFamily="34" charset="0"/>
                          <a:ea typeface="微软雅黑" pitchFamily="34" charset="-122"/>
                          <a:cs typeface="微软雅黑" pitchFamily="34" charset="-120"/>
                        </a:rPr>
                        <a:t>、</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提升代表履职能力</a:t>
                      </a:r>
                      <a:r>
                        <a:rPr lang="en-US" altLang="zh-CN" sz="2000" b="0" i="0" spc="-100">
                          <a:solidFill>
                            <a:srgbClr val="000000"/>
                          </a:solidFill>
                          <a:latin typeface="微软雅黑" pitchFamily="34" charset="0"/>
                          <a:ea typeface="微软雅黑" pitchFamily="34" charset="-122"/>
                          <a:cs typeface="微软雅黑" pitchFamily="34" charset="-120"/>
                        </a:rPr>
                        <a:t>，</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拓宽民主参与渠道</a:t>
                      </a:r>
                      <a:r>
                        <a:rPr lang="en-US" altLang="zh-CN" sz="2000" b="0" i="0" spc="-100">
                          <a:solidFill>
                            <a:srgbClr val="000000"/>
                          </a:solidFill>
                          <a:latin typeface="微软雅黑" pitchFamily="34" charset="0"/>
                          <a:ea typeface="微软雅黑" pitchFamily="34" charset="-122"/>
                          <a:cs typeface="微软雅黑" pitchFamily="34" charset="-120"/>
                        </a:rPr>
                        <a:t>，</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有利于民主监督</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提</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高工作透明度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QO_5_AS.18_4#d90248350?colgroup=8,22,8&amp;vop=1&amp;pid=616c1ea3c&amp;color=0,0,0&amp;mp=1&amp;vtp=1&amp;bt=1&amp;bbb=1">
            <a:extLst>
              <a:ext uri="{FF2B5EF4-FFF2-40B4-BE49-F238E27FC236}">
                <a16:creationId xmlns:a16="http://schemas.microsoft.com/office/drawing/2014/main" id="{123A92D8-B07B-906D-E1E2-7F8FC7B6F5F7}"/>
              </a:ext>
            </a:extLst>
          </p:cNvPr>
          <p:cNvSpPr txBox="1"/>
          <p:nvPr/>
        </p:nvSpPr>
        <p:spPr>
          <a:xfrm>
            <a:off x="10926183" y="969264"/>
            <a:ext cx="512961" cy="416909"/>
          </a:xfrm>
          <a:prstGeom prst="rect">
            <a:avLst/>
          </a:prstGeom>
          <a:noFill/>
        </p:spPr>
        <p:txBody>
          <a:bodyPr vert="horz" wrap="none" lIns="0" tIns="0" rIns="0" bIns="0" rtlCol="0">
            <a:spAutoFit/>
          </a:bodyPr>
          <a:lstStyle/>
          <a:p>
            <a:pPr algn="r">
              <a:lnSpc>
                <a:spcPts val="3600"/>
              </a:lnSpc>
            </a:pPr>
            <a:r>
              <a:rPr lang="zh-CN" altLang="en-US" sz="2000">
                <a:latin typeface="微软雅黑" panose="020B0503020204020204" pitchFamily="34" charset="-122"/>
                <a:ea typeface="微软雅黑" panose="020B0503020204020204" pitchFamily="34" charset="-122"/>
              </a:rPr>
              <a:t>续表</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graphicFrame>
        <p:nvGraphicFramePr>
          <p:cNvPr id="24" name="QO_5_AS.18_5#d90248350?colgroup=8,22,8&amp;vop=1&amp;pid=616c1ea3c&amp;color=0,0,0&amp;mp=1&amp;vtp=1&amp;bt=1&amp;bbb=1&amp;hb=1"/>
          <p:cNvGraphicFramePr>
            <a:graphicFrameLocks noGrp="1"/>
          </p:cNvGraphicFramePr>
          <p:nvPr>
            <p:extLst>
              <p:ext uri="{D42A27DB-BD31-4B8C-83A1-F6EECF244321}">
                <p14:modId xmlns:p14="http://schemas.microsoft.com/office/powerpoint/2010/main" val="2675031792"/>
              </p:ext>
            </p:extLst>
          </p:nvPr>
        </p:nvGraphicFramePr>
        <p:xfrm>
          <a:off x="722376" y="1511300"/>
          <a:ext cx="10716768" cy="2432431"/>
        </p:xfrm>
        <a:graphic>
          <a:graphicData uri="http://schemas.openxmlformats.org/drawingml/2006/table">
            <a:tbl>
              <a:tblPr/>
              <a:tblGrid>
                <a:gridCol w="2240280">
                  <a:extLst>
                    <a:ext uri="{9D8B030D-6E8A-4147-A177-3AD203B41FA5}">
                      <a16:colId xmlns:a16="http://schemas.microsoft.com/office/drawing/2014/main" val="20000"/>
                    </a:ext>
                  </a:extLst>
                </a:gridCol>
                <a:gridCol w="6016752">
                  <a:extLst>
                    <a:ext uri="{9D8B030D-6E8A-4147-A177-3AD203B41FA5}">
                      <a16:colId xmlns:a16="http://schemas.microsoft.com/office/drawing/2014/main" val="20001"/>
                    </a:ext>
                  </a:extLst>
                </a:gridCol>
                <a:gridCol w="2459736">
                  <a:extLst>
                    <a:ext uri="{9D8B030D-6E8A-4147-A177-3AD203B41FA5}">
                      <a16:colId xmlns:a16="http://schemas.microsoft.com/office/drawing/2014/main" val="20002"/>
                    </a:ext>
                  </a:extLst>
                </a:gridCol>
              </a:tblGrid>
              <a:tr h="421132">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材料精炼</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信息分析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答案要点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011299">
                <a:tc>
                  <a:txBody>
                    <a:bodyPr/>
                    <a:lstStyle/>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加强与政务服务机</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关的工作联系</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与</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公检法司</a:t>
                      </a:r>
                      <a:r>
                        <a:rPr lang="en-US" altLang="zh-CN" sz="2000" b="0" i="0">
                          <a:solidFill>
                            <a:srgbClr val="000000"/>
                          </a:solidFill>
                          <a:latin typeface="微软雅黑" pitchFamily="34" charset="0"/>
                          <a:ea typeface="微软雅黑" pitchFamily="34" charset="-122"/>
                          <a:cs typeface="微软雅黑" pitchFamily="34" charset="-120"/>
                        </a:rPr>
                        <a:t>”等部</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门信息共享</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平台</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共建</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会商共办</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人大代表联络站通过信息共享等形式将职能部门与人</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民群众联系在一起</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使人民群众关心的急难愁盼问题</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可以直接反映到职能部门</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有助于这些问题得到有效</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解决</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使人民群众真心支持</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认可和拥护我们的根本</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政治制度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了解社情民意</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推动</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群众急难愁盼问题的</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有效解决</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得到人民</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群众的认可和支持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QO_5_AS.18_5#d90248350?colgroup=8,22,8&amp;vop=1&amp;pid=616c1ea3c&amp;color=0,0,0&amp;mp=1&amp;vtp=1&amp;bt=1&amp;bbb=1">
            <a:extLst>
              <a:ext uri="{FF2B5EF4-FFF2-40B4-BE49-F238E27FC236}">
                <a16:creationId xmlns:a16="http://schemas.microsoft.com/office/drawing/2014/main" id="{46DECC8C-93BD-D942-CAC6-EBBFE25C4526}"/>
              </a:ext>
            </a:extLst>
          </p:cNvPr>
          <p:cNvSpPr txBox="1"/>
          <p:nvPr/>
        </p:nvSpPr>
        <p:spPr>
          <a:xfrm>
            <a:off x="10926183" y="969264"/>
            <a:ext cx="512961" cy="416909"/>
          </a:xfrm>
          <a:prstGeom prst="rect">
            <a:avLst/>
          </a:prstGeom>
          <a:noFill/>
        </p:spPr>
        <p:txBody>
          <a:bodyPr vert="horz" wrap="none" lIns="0" tIns="0" rIns="0" bIns="0" rtlCol="0">
            <a:spAutoFit/>
          </a:bodyPr>
          <a:lstStyle/>
          <a:p>
            <a:pPr algn="r">
              <a:lnSpc>
                <a:spcPts val="3600"/>
              </a:lnSpc>
            </a:pPr>
            <a:r>
              <a:rPr lang="zh-CN" altLang="en-US" sz="2000">
                <a:latin typeface="微软雅黑" panose="020B0503020204020204" pitchFamily="34" charset="-122"/>
                <a:ea typeface="微软雅黑" panose="020B0503020204020204" pitchFamily="34" charset="-122"/>
              </a:rPr>
              <a:t>续表</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p:sp>
        <p:nvSpPr>
          <p:cNvPr id="2" name="QO_5_BD.19_1#cf1c8555f?pid=616c1ea3c&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7.</a:t>
            </a:r>
            <a:r>
              <a:rPr lang="en-US" altLang="zh-CN" sz="2000" b="0" i="0" dirty="0">
                <a:solidFill>
                  <a:srgbClr val="000000"/>
                </a:solidFill>
                <a:latin typeface="仿宋" pitchFamily="34" charset="0"/>
                <a:ea typeface="仿宋" pitchFamily="34" charset="-122"/>
                <a:cs typeface="仿宋" pitchFamily="34" charset="-120"/>
              </a:rPr>
              <a:t>[北京2023·18（1）</a:t>
            </a:r>
            <a:r>
              <a:rPr lang="en-US" altLang="zh-CN" sz="2000" b="0" i="0" dirty="0">
                <a:solidFill>
                  <a:srgbClr val="000000"/>
                </a:solidFill>
                <a:latin typeface="微软雅黑" pitchFamily="34" charset="0"/>
                <a:ea typeface="微软雅黑" pitchFamily="34" charset="-122"/>
                <a:cs typeface="微软雅黑" pitchFamily="34" charset="-120"/>
              </a:rPr>
              <a:t>（6分）</a:t>
            </a:r>
            <a:r>
              <a:rPr lang="en-US" altLang="zh-CN" sz="2000" b="0" i="0" dirty="0">
                <a:solidFill>
                  <a:srgbClr val="000000"/>
                </a:solidFill>
                <a:latin typeface="微软雅黑" pitchFamily="34" charset="0"/>
                <a:ea typeface="楷体" pitchFamily="34" charset="-122"/>
                <a:cs typeface="微软雅黑" pitchFamily="34" charset="-120"/>
              </a:rPr>
              <a:t>北京中轴线文化遗产</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是指北端为北京鼓楼</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钟楼</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南端为永定</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门</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纵贯北京老城</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全长</a:t>
            </a:r>
            <a:r>
              <a:rPr lang="en-US" altLang="zh-CN" sz="2000" b="0" i="0" dirty="0">
                <a:solidFill>
                  <a:srgbClr val="000000"/>
                </a:solidFill>
                <a:latin typeface="微软雅黑" pitchFamily="34" charset="0"/>
                <a:ea typeface="微软雅黑" pitchFamily="34" charset="-122"/>
                <a:cs typeface="微软雅黑" pitchFamily="34" charset="-120"/>
              </a:rPr>
              <a:t>7.8</a:t>
            </a:r>
            <a:r>
              <a:rPr lang="en-US" altLang="zh-CN" sz="2000" b="0" i="0" dirty="0">
                <a:solidFill>
                  <a:srgbClr val="000000"/>
                </a:solidFill>
                <a:latin typeface="微软雅黑" pitchFamily="34" charset="0"/>
                <a:ea typeface="楷体" pitchFamily="34" charset="-122"/>
                <a:cs typeface="微软雅黑" pitchFamily="34" charset="-120"/>
              </a:rPr>
              <a:t>公里</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由古代皇家建筑</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城市管理设施和居中历史道路</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现代公共</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建筑和公共空间共同构成的城市历史建筑群</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O_5_BD.19_2#cf1c8555f?pid=616c1ea3c&amp;color=0,0,0&amp;vtp=1&amp;bbb=1"/>
          <p:cNvSpPr/>
          <p:nvPr/>
        </p:nvSpPr>
        <p:spPr>
          <a:xfrm>
            <a:off x="722376" y="2328487"/>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为推进中轴线申遗工作</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北京市人大常委会组织开展了一系列活动</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pic>
        <p:nvPicPr>
          <p:cNvPr id="4" name="QO_5_BD.19_3#cf1c8555f?pid=616c1ea3c&amp;color=0,0,0&amp;tib=255,255,255&amp;vtp=1&amp;bt=1" descr="preencoded.png">
            <a:extLst>
              <a:ext uri="{FF2B5EF4-FFF2-40B4-BE49-F238E27FC236}">
                <a16:creationId xmlns:a16="http://schemas.microsoft.com/office/drawing/2014/main" id="{B8E52CC2-F556-2487-4B77-28EBD3A9BD29}"/>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4982460" y="2866078"/>
            <a:ext cx="2233178" cy="280200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5_BD.19_4#cf1c8555f?pid=616c1ea3c&amp;color=0,0,0&amp;vtp=1&amp;bbb=1">
            <a:extLst>
              <a:ext uri="{FF2B5EF4-FFF2-40B4-BE49-F238E27FC236}">
                <a16:creationId xmlns:a16="http://schemas.microsoft.com/office/drawing/2014/main" id="{5A6CC0AC-88B5-B407-5394-A9C6BFBFD8A7}"/>
              </a:ext>
            </a:extLst>
          </p:cNvPr>
          <p:cNvSpPr/>
          <p:nvPr/>
        </p:nvSpPr>
        <p:spPr>
          <a:xfrm>
            <a:off x="722376" y="5799778"/>
            <a:ext cx="10753344" cy="408559"/>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结合材料，分析市人大在中轴线申遗过程中所发挥的作用。</a:t>
            </a:r>
            <a:endParaRPr lang="en-US" altLang="zh-CN" sz="2000" dirty="0"/>
          </a:p>
        </p:txBody>
      </p:sp>
    </p:spTree>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sp>
        <p:nvSpPr>
          <p:cNvPr id="2" name="QO_5_AN.20_1#cf1c8555f?vop=1&amp;pid=616c1ea3c&amp;color=0,0,0&amp;vtp=1&amp;bt=1&amp;bbb=1&amp;hb=1"/>
          <p:cNvSpPr/>
          <p:nvPr/>
        </p:nvSpPr>
        <p:spPr>
          <a:xfrm>
            <a:off x="722376" y="972000"/>
            <a:ext cx="10753344" cy="13134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市人大作为地方国家权力机关，调研北京中轴线申遗工作的推进情况，开展执法检查</a:t>
            </a:r>
            <a:r>
              <a:rPr lang="en-US" altLang="zh-CN" sz="2000" b="1" i="0">
                <a:solidFill>
                  <a:srgbClr val="00B050"/>
                </a:solidFill>
                <a:latin typeface="微软雅黑" pitchFamily="34" charset="0"/>
                <a:ea typeface="微软雅黑" pitchFamily="34" charset="-122"/>
                <a:cs typeface="微软雅黑" pitchFamily="34" charset="-120"/>
              </a:rPr>
              <a:t>，依</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法行使对行政机关的监督权</a:t>
            </a:r>
            <a:r>
              <a:rPr lang="en-US" altLang="zh-CN" sz="2000" b="1" i="0" dirty="0">
                <a:solidFill>
                  <a:srgbClr val="00B050"/>
                </a:solidFill>
                <a:latin typeface="微软雅黑" pitchFamily="34" charset="0"/>
                <a:ea typeface="微软雅黑" pitchFamily="34" charset="-122"/>
                <a:cs typeface="微软雅黑" pitchFamily="34" charset="-120"/>
              </a:rPr>
              <a:t>。人大代表充分表达民意，依法履行职责，</a:t>
            </a:r>
            <a:r>
              <a:rPr lang="en-US" altLang="zh-CN" sz="2000" b="1" i="0">
                <a:solidFill>
                  <a:srgbClr val="00B050"/>
                </a:solidFill>
                <a:latin typeface="微软雅黑" pitchFamily="34" charset="0"/>
                <a:ea typeface="微软雅黑" pitchFamily="34" charset="-122"/>
                <a:cs typeface="微软雅黑" pitchFamily="34" charset="-120"/>
              </a:rPr>
              <a:t>帮助人民政府推进工作。</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这一系列活动落实了全过程人民民主</a:t>
            </a:r>
            <a:r>
              <a:rPr lang="en-US" altLang="zh-CN" sz="2000" b="1" i="0" dirty="0">
                <a:solidFill>
                  <a:srgbClr val="00B050"/>
                </a:solidFill>
                <a:latin typeface="微软雅黑" pitchFamily="34" charset="0"/>
                <a:ea typeface="微软雅黑" pitchFamily="34" charset="-122"/>
                <a:cs typeface="微软雅黑" pitchFamily="34" charset="-120"/>
              </a:rPr>
              <a:t>，推动了申遗工作。（6分）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p:sp>
        <p:nvSpPr>
          <p:cNvPr id="2" name="QO_5_AS.21_1#cf1c8555f?vop=1&amp;pid=616c1ea3c&amp;color=0,0,0&amp;vtp=1&amp;bt=1&amp;bbb=1&amp;hb=1"/>
          <p:cNvSpPr/>
          <p:nvPr/>
        </p:nvSpPr>
        <p:spPr>
          <a:xfrm>
            <a:off x="722376" y="972000"/>
            <a:ext cx="10753344" cy="3612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本题考查人民代表大会与人大代表的职权。本题属于分析说明类主观题</a:t>
            </a:r>
            <a:r>
              <a:rPr lang="en-US" altLang="zh-CN" sz="2000" b="0" i="0">
                <a:solidFill>
                  <a:srgbClr val="000000"/>
                </a:solidFill>
                <a:latin typeface="微软雅黑" pitchFamily="34" charset="0"/>
                <a:ea typeface="微软雅黑" pitchFamily="34" charset="-122"/>
                <a:cs typeface="微软雅黑" pitchFamily="34" charset="-120"/>
              </a:rPr>
              <a:t>，设问要求分析市</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人大在中轴线申遗过程中所发挥的作用。解答此类题目时要将材料所给的关键信息与考核的知识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点一一对应</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材料重点论述的是北京市人大常委会为推进中轴线申遗工作组织开展的一系列活动，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可提取活动采取的关键举措对应教材中人大和人大代表的职能进行逐一论述</a:t>
            </a:r>
            <a:r>
              <a:rPr lang="en-US" altLang="zh-CN" sz="2000" b="0" i="0" dirty="0">
                <a:solidFill>
                  <a:srgbClr val="000000"/>
                </a:solidFill>
                <a:latin typeface="微软雅黑" pitchFamily="34" charset="0"/>
                <a:ea typeface="微软雅黑" pitchFamily="34" charset="-122"/>
                <a:cs typeface="微软雅黑" pitchFamily="34" charset="-120"/>
              </a:rPr>
              <a:t>：①人大→</a:t>
            </a:r>
            <a:r>
              <a:rPr lang="en-US" altLang="zh-CN" sz="2000" b="0" i="0">
                <a:solidFill>
                  <a:srgbClr val="000000"/>
                </a:solidFill>
                <a:latin typeface="微软雅黑" pitchFamily="34" charset="0"/>
                <a:ea typeface="微软雅黑" pitchFamily="34" charset="-122"/>
                <a:cs typeface="微软雅黑" pitchFamily="34" charset="-120"/>
              </a:rPr>
              <a:t>调研活动：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实地查看文物及周边环境</a:t>
            </a:r>
            <a:r>
              <a:rPr lang="en-US" altLang="zh-CN" sz="2000" b="0" i="0" dirty="0">
                <a:solidFill>
                  <a:srgbClr val="000000"/>
                </a:solidFill>
                <a:latin typeface="微软雅黑" pitchFamily="34" charset="0"/>
                <a:ea typeface="微软雅黑" pitchFamily="34" charset="-122"/>
                <a:cs typeface="微软雅黑" pitchFamily="34" charset="-120"/>
              </a:rPr>
              <a:t>、听取相关部门工作汇报→市人大作为地方国家权力机关</a:t>
            </a:r>
            <a:r>
              <a:rPr lang="en-US" altLang="zh-CN" sz="2000" b="0" i="0">
                <a:solidFill>
                  <a:srgbClr val="000000"/>
                </a:solidFill>
                <a:latin typeface="微软雅黑" pitchFamily="34" charset="0"/>
                <a:ea typeface="微软雅黑" pitchFamily="34" charset="-122"/>
                <a:cs typeface="微软雅黑" pitchFamily="34" charset="-120"/>
              </a:rPr>
              <a:t>，依法行使对</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行政机关的监督权</a:t>
            </a:r>
            <a:r>
              <a:rPr lang="en-US" altLang="zh-CN" sz="2000" b="0" i="0" dirty="0">
                <a:solidFill>
                  <a:srgbClr val="000000"/>
                </a:solidFill>
                <a:latin typeface="微软雅黑" pitchFamily="34" charset="0"/>
                <a:ea typeface="微软雅黑" pitchFamily="34" charset="-122"/>
                <a:cs typeface="微软雅黑" pitchFamily="34" charset="-120"/>
              </a:rPr>
              <a:t>；②人大代表→代表之声：听取人民群众意见、提出建议</a:t>
            </a:r>
            <a:r>
              <a:rPr lang="en-US" altLang="zh-CN" sz="2000" b="0" i="0">
                <a:solidFill>
                  <a:srgbClr val="000000"/>
                </a:solidFill>
                <a:latin typeface="微软雅黑" pitchFamily="34" charset="0"/>
                <a:ea typeface="微软雅黑" pitchFamily="34" charset="-122"/>
                <a:cs typeface="微软雅黑" pitchFamily="34" charset="-120"/>
              </a:rPr>
              <a:t>→人大代表与人民群</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众保持密切联系</a:t>
            </a:r>
            <a:r>
              <a:rPr lang="en-US" altLang="zh-CN" sz="2000" b="0" i="0" dirty="0">
                <a:solidFill>
                  <a:srgbClr val="000000"/>
                </a:solidFill>
                <a:latin typeface="微软雅黑" pitchFamily="34" charset="0"/>
                <a:ea typeface="微软雅黑" pitchFamily="34" charset="-122"/>
                <a:cs typeface="微软雅黑" pitchFamily="34" charset="-120"/>
              </a:rPr>
              <a:t>，广泛听取群众意见和要求，回答询问，帮助所在地方的政府推进工作；</a:t>
            </a:r>
            <a:r>
              <a:rPr lang="en-US" altLang="zh-CN" sz="2000" b="0" i="0">
                <a:solidFill>
                  <a:srgbClr val="000000"/>
                </a:solidFill>
                <a:latin typeface="微软雅黑" pitchFamily="34" charset="0"/>
                <a:ea typeface="微软雅黑" pitchFamily="34" charset="-122"/>
                <a:cs typeface="微软雅黑" pitchFamily="34" charset="-120"/>
              </a:rPr>
              <a:t>③推进</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中轴线申遗工作中始终坚持人民主体地位</a:t>
            </a:r>
            <a:r>
              <a:rPr lang="en-US" altLang="zh-CN" sz="2000" b="0" i="0" dirty="0">
                <a:solidFill>
                  <a:srgbClr val="000000"/>
                </a:solidFill>
                <a:latin typeface="微软雅黑" pitchFamily="34" charset="0"/>
                <a:ea typeface="微软雅黑" pitchFamily="34" charset="-122"/>
                <a:cs typeface="微软雅黑" pitchFamily="34" charset="-120"/>
              </a:rPr>
              <a:t>→落实了全过程人民民主。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p:sp>
        <p:nvSpPr>
          <p:cNvPr id="2" name="QC_5_BD.22_1#051b82830?pid=8ce8bc362&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8.</a:t>
            </a:r>
            <a:r>
              <a:rPr lang="en-US" altLang="zh-CN" sz="2000" b="0" i="0" dirty="0">
                <a:solidFill>
                  <a:srgbClr val="000000"/>
                </a:solidFill>
                <a:latin typeface="仿宋" pitchFamily="34" charset="0"/>
                <a:ea typeface="仿宋" pitchFamily="34" charset="-122"/>
                <a:cs typeface="仿宋" pitchFamily="34" charset="-120"/>
              </a:rPr>
              <a:t>[黑吉辽蒙2025·8]</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某市政协开展职业教育专题调研和协商活动</a:t>
            </a:r>
            <a:r>
              <a:rPr lang="en-US" altLang="zh-CN" sz="2000" b="0" i="0">
                <a:solidFill>
                  <a:srgbClr val="000000"/>
                </a:solidFill>
                <a:latin typeface="微软雅黑" pitchFamily="34" charset="0"/>
                <a:ea typeface="微软雅黑" pitchFamily="34" charset="-122"/>
                <a:cs typeface="微软雅黑" pitchFamily="34" charset="-120"/>
              </a:rPr>
              <a:t>，将教育界委员等人的智慧汇</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聚到推动党委</a:t>
            </a:r>
            <a:r>
              <a:rPr lang="en-US" altLang="zh-CN" sz="2000" b="0" i="0" dirty="0">
                <a:solidFill>
                  <a:srgbClr val="000000"/>
                </a:solidFill>
                <a:latin typeface="微软雅黑" pitchFamily="34" charset="0"/>
                <a:ea typeface="微软雅黑" pitchFamily="34" charset="-122"/>
                <a:cs typeface="微软雅黑" pitchFamily="34" charset="-120"/>
              </a:rPr>
              <a:t>、政府的决策部署上来，形成建设实训基地等建议；与家长和学生面对面交流</a:t>
            </a:r>
            <a:r>
              <a:rPr lang="en-US" altLang="zh-CN" sz="2000" b="0" i="0">
                <a:solidFill>
                  <a:srgbClr val="000000"/>
                </a:solidFill>
                <a:latin typeface="微软雅黑" pitchFamily="34" charset="0"/>
                <a:ea typeface="微软雅黑" pitchFamily="34" charset="-122"/>
                <a:cs typeface="微软雅黑" pitchFamily="34" charset="-120"/>
              </a:rPr>
              <a:t>，对</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建议落实情况进行靶向监督</a:t>
            </a:r>
            <a:r>
              <a:rPr lang="en-US" altLang="zh-CN" sz="2000" b="0" i="0" dirty="0">
                <a:solidFill>
                  <a:srgbClr val="000000"/>
                </a:solidFill>
                <a:latin typeface="微软雅黑" pitchFamily="34" charset="0"/>
                <a:ea typeface="微软雅黑" pitchFamily="34" charset="-122"/>
                <a:cs typeface="微软雅黑" pitchFamily="34" charset="-120"/>
              </a:rPr>
              <a:t>，推动职业教育走深走实。可见，</a:t>
            </a:r>
            <a:r>
              <a:rPr lang="en-US" altLang="zh-CN" sz="2000" b="0" i="0">
                <a:solidFill>
                  <a:srgbClr val="000000"/>
                </a:solidFill>
                <a:latin typeface="微软雅黑" pitchFamily="34" charset="0"/>
                <a:ea typeface="微软雅黑" pitchFamily="34" charset="-122"/>
                <a:cs typeface="微软雅黑" pitchFamily="34" charset="-120"/>
              </a:rPr>
              <a:t>该市政协(</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23_1#051b82830.bracket?pid=8ce8bc362&amp;color=0,0,0&amp;vpa=4&amp;vtp=1"/>
          <p:cNvSpPr/>
          <p:nvPr/>
        </p:nvSpPr>
        <p:spPr>
          <a:xfrm>
            <a:off x="8796401" y="18673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22_2#051b82830?pid=8ce8bc362&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①发挥专门协商机构和界别代表作用，积极建言献策</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聚焦教育领域中的重要问题，精准发力、精准施治</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通过广泛调研、真诚协商，充分履行参政议政职能</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接受群众监督，提升政协委员加强自身建设的动力</a:t>
            </a:r>
            <a:endParaRPr lang="en-US" altLang="zh-CN" sz="2000" dirty="0"/>
          </a:p>
        </p:txBody>
      </p:sp>
      <p:sp>
        <p:nvSpPr>
          <p:cNvPr id="5" name="QC_5_BD.22_3#051b82830.choices?pid=8ce8bc362&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sp>
        <p:nvSpPr>
          <p:cNvPr id="2" name="QC_5_AS.24_1#051b82830?vop=1&amp;pid=8ce8bc362&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本题考查人民政协的职能。某市政协开展职业教育专题调研和协商活动</a:t>
            </a:r>
            <a:r>
              <a:rPr lang="en-US" altLang="zh-CN" sz="2000" b="0" i="0">
                <a:solidFill>
                  <a:srgbClr val="000000"/>
                </a:solidFill>
                <a:latin typeface="微软雅黑" pitchFamily="34" charset="0"/>
                <a:ea typeface="微软雅黑" pitchFamily="34" charset="-122"/>
                <a:cs typeface="微软雅黑" pitchFamily="34" charset="-120"/>
              </a:rPr>
              <a:t>，将教育界委员等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人的智慧汇聚到推动党委</a:t>
            </a:r>
            <a:r>
              <a:rPr lang="en-US" altLang="zh-CN" sz="2000" b="0" i="0" dirty="0">
                <a:solidFill>
                  <a:srgbClr val="000000"/>
                </a:solidFill>
                <a:latin typeface="微软雅黑" pitchFamily="34" charset="0"/>
                <a:ea typeface="微软雅黑" pitchFamily="34" charset="-122"/>
                <a:cs typeface="微软雅黑" pitchFamily="34" charset="-120"/>
              </a:rPr>
              <a:t>、政府的决策部署上来，建言献策，形成建议，发挥了界别优势</a:t>
            </a:r>
            <a:r>
              <a:rPr lang="en-US" altLang="zh-CN" sz="2000" b="0" i="0">
                <a:solidFill>
                  <a:srgbClr val="000000"/>
                </a:solidFill>
                <a:latin typeface="微软雅黑" pitchFamily="34" charset="0"/>
                <a:ea typeface="微软雅黑" pitchFamily="34" charset="-122"/>
                <a:cs typeface="微软雅黑" pitchFamily="34" charset="-120"/>
              </a:rPr>
              <a:t>，充分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深入群众</a:t>
            </a:r>
            <a:r>
              <a:rPr lang="en-US" altLang="zh-CN" sz="2000" b="0" i="0" dirty="0">
                <a:solidFill>
                  <a:srgbClr val="000000"/>
                </a:solidFill>
                <a:latin typeface="微软雅黑" pitchFamily="34" charset="0"/>
                <a:ea typeface="微软雅黑" pitchFamily="34" charset="-122"/>
                <a:cs typeface="微软雅黑" pitchFamily="34" charset="-120"/>
              </a:rPr>
              <a:t>，汇集民意，参政议政，①③符合题意。某市政协参政议政</a:t>
            </a:r>
            <a:r>
              <a:rPr lang="en-US" altLang="zh-CN" sz="2000" b="0" i="0">
                <a:solidFill>
                  <a:srgbClr val="000000"/>
                </a:solidFill>
                <a:latin typeface="微软雅黑" pitchFamily="34" charset="0"/>
                <a:ea typeface="微软雅黑" pitchFamily="34" charset="-122"/>
                <a:cs typeface="微软雅黑" pitchFamily="34" charset="-120"/>
              </a:rPr>
              <a:t>，聚焦教育领域中的重要问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题</a:t>
            </a:r>
            <a:r>
              <a:rPr lang="en-US" altLang="zh-CN" sz="2000" b="0" i="0" dirty="0">
                <a:solidFill>
                  <a:srgbClr val="000000"/>
                </a:solidFill>
                <a:latin typeface="微软雅黑" pitchFamily="34" charset="0"/>
                <a:ea typeface="微软雅黑" pitchFamily="34" charset="-122"/>
                <a:cs typeface="微软雅黑" pitchFamily="34" charset="-120"/>
              </a:rPr>
              <a:t>，精准发力，进行靶向监督，但不是由政协实施落实，②错误</a:t>
            </a:r>
            <a:r>
              <a:rPr lang="en-US" altLang="zh-CN" sz="2000" b="0" i="0">
                <a:solidFill>
                  <a:srgbClr val="000000"/>
                </a:solidFill>
                <a:latin typeface="微软雅黑" pitchFamily="34" charset="0"/>
                <a:ea typeface="微软雅黑" pitchFamily="34" charset="-122"/>
                <a:cs typeface="微软雅黑" pitchFamily="34" charset="-120"/>
              </a:rPr>
              <a:t>。材料体现的是政协对落实情况</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进行民主监督</a:t>
            </a:r>
            <a:r>
              <a:rPr lang="en-US" altLang="zh-CN" sz="2000" b="0" i="0" dirty="0">
                <a:solidFill>
                  <a:srgbClr val="000000"/>
                </a:solidFill>
                <a:latin typeface="微软雅黑" pitchFamily="34" charset="0"/>
                <a:ea typeface="微软雅黑" pitchFamily="34" charset="-122"/>
                <a:cs typeface="微软雅黑" pitchFamily="34" charset="-120"/>
              </a:rPr>
              <a:t>，而不是群众监督政协工作，④不符合题意。</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p:sp>
        <p:nvSpPr>
          <p:cNvPr id="2" name="QC_5_BD.25_1#e9721cbee?pid=8ce8bc362&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9.</a:t>
            </a:r>
            <a:r>
              <a:rPr lang="en-US" altLang="zh-CN" sz="2000" b="0" i="0" dirty="0">
                <a:solidFill>
                  <a:srgbClr val="000000"/>
                </a:solidFill>
                <a:latin typeface="仿宋" pitchFamily="34" charset="0"/>
                <a:ea typeface="仿宋" pitchFamily="34" charset="-122"/>
                <a:cs typeface="仿宋" pitchFamily="34" charset="-120"/>
              </a:rPr>
              <a:t>[河南2025·8]</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河南省政协将省委交办的“农业强省建设”课题作为一号协商议题</a:t>
            </a:r>
            <a:r>
              <a:rPr lang="en-US" altLang="zh-CN" sz="2000" b="0" i="0">
                <a:solidFill>
                  <a:srgbClr val="000000"/>
                </a:solidFill>
                <a:latin typeface="微软雅黑" pitchFamily="34" charset="0"/>
                <a:ea typeface="微软雅黑" pitchFamily="34" charset="-122"/>
                <a:cs typeface="微软雅黑" pitchFamily="34" charset="-120"/>
              </a:rPr>
              <a:t>，聚焦重要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农产品供给</a:t>
            </a:r>
            <a:r>
              <a:rPr lang="en-US" altLang="zh-CN" sz="2000" b="0" i="0" dirty="0">
                <a:solidFill>
                  <a:srgbClr val="000000"/>
                </a:solidFill>
                <a:latin typeface="微软雅黑" pitchFamily="34" charset="0"/>
                <a:ea typeface="微软雅黑" pitchFamily="34" charset="-122"/>
                <a:cs typeface="微软雅黑" pitchFamily="34" charset="-120"/>
              </a:rPr>
              <a:t>、农村现代化建设等关键问题，联合省内外高校和科研院所等单位的人员力量</a:t>
            </a:r>
            <a:r>
              <a:rPr lang="en-US" altLang="zh-CN" sz="2000" b="0" i="0">
                <a:solidFill>
                  <a:srgbClr val="000000"/>
                </a:solidFill>
                <a:latin typeface="微软雅黑" pitchFamily="34" charset="0"/>
                <a:ea typeface="微软雅黑" pitchFamily="34" charset="-122"/>
                <a:cs typeface="微软雅黑" pitchFamily="34" charset="-120"/>
              </a:rPr>
              <a:t>，赴省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内</a:t>
            </a:r>
            <a:r>
              <a:rPr lang="en-US" altLang="zh-CN" sz="2000" b="0" i="0" dirty="0">
                <a:solidFill>
                  <a:srgbClr val="000000"/>
                </a:solidFill>
                <a:latin typeface="微软雅黑" pitchFamily="34" charset="0"/>
                <a:ea typeface="微软雅黑" pitchFamily="34" charset="-122"/>
                <a:cs typeface="微软雅黑" pitchFamily="34" charset="-120"/>
              </a:rPr>
              <a:t>65个县（区）深入调研，形成系列调研报告，提出的58条建议被吸纳到相关规划政策中</a:t>
            </a:r>
            <a:r>
              <a:rPr lang="en-US" altLang="zh-CN" sz="2000" b="0" i="0">
                <a:solidFill>
                  <a:srgbClr val="000000"/>
                </a:solidFill>
                <a:latin typeface="微软雅黑" pitchFamily="34" charset="0"/>
                <a:ea typeface="微软雅黑" pitchFamily="34" charset="-122"/>
                <a:cs typeface="微软雅黑" pitchFamily="34" charset="-120"/>
              </a:rPr>
              <a:t>。这</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表明省政协(</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26_1#e9721cbee.bracket?pid=8ce8bc362&amp;color=0,0,0&amp;vpa=5&amp;vtp=1"/>
          <p:cNvSpPr/>
          <p:nvPr/>
        </p:nvSpPr>
        <p:spPr>
          <a:xfrm>
            <a:off x="2192401" y="23245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25_2#e9721cbee?pid=8ce8bc362&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①立足地方发展实际，履行参政议政的职能</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优化成果落实机制，让政治协商更富实效</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丰富协商民主形式，开辟多党合作新路径</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发挥独特优势，推动决策的科学化民主化</a:t>
            </a:r>
            <a:endParaRPr lang="en-US" altLang="zh-CN" sz="2000" dirty="0"/>
          </a:p>
        </p:txBody>
      </p:sp>
      <p:sp>
        <p:nvSpPr>
          <p:cNvPr id="5" name="QC_5_BD.25_3#e9721cbee.choices?pid=8ce8bc362&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C_3#3a454b56f.fixed?pid=f27e6072d&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2</a:t>
            </a:r>
            <a:endParaRPr lang="en-US" altLang="zh-CN" sz="7200" dirty="0"/>
          </a:p>
        </p:txBody>
      </p:sp>
      <p:sp>
        <p:nvSpPr>
          <p:cNvPr id="3" name="C_3#3a454b56f.fixed?pid=f27e6072d&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第二单元高考强化</a:t>
            </a:r>
            <a:endParaRPr lang="en-US" altLang="zh-CN" sz="4400" dirty="0"/>
          </a:p>
        </p:txBody>
      </p:sp>
      <p:pic>
        <p:nvPicPr>
          <p:cNvPr id="4" name="C_3#3a454b56f.fixed?pid=f27e6072d&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3_BD#3a454b56f.fixed?pid=f27e6072d&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刷真题</a:t>
            </a:r>
            <a:endParaRPr lang="en-US" altLang="zh-CN" sz="2800" dirty="0"/>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p:sp>
        <p:nvSpPr>
          <p:cNvPr id="2" name="QC_5_AS.27_1#e9721cbee?vop=1&amp;pid=8ce8bc362&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本题考查人民政协的地位、职能。河南省政协聚焦地方发展关键问题，联合高校</a:t>
            </a:r>
            <a:r>
              <a:rPr lang="en-US" altLang="zh-CN" sz="2000" b="0" i="0">
                <a:solidFill>
                  <a:srgbClr val="000000"/>
                </a:solidFill>
                <a:latin typeface="微软雅黑" pitchFamily="34" charset="0"/>
                <a:ea typeface="微软雅黑" pitchFamily="34" charset="-122"/>
                <a:cs typeface="微软雅黑" pitchFamily="34" charset="-120"/>
              </a:rPr>
              <a:t>、科研院</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所等单位的人员力量深入调研并形成系列调研报告</a:t>
            </a:r>
            <a:r>
              <a:rPr lang="en-US" altLang="zh-CN" sz="2000" b="0" i="0" dirty="0">
                <a:solidFill>
                  <a:srgbClr val="000000"/>
                </a:solidFill>
                <a:latin typeface="微软雅黑" pitchFamily="34" charset="0"/>
                <a:ea typeface="微软雅黑" pitchFamily="34" charset="-122"/>
                <a:cs typeface="微软雅黑" pitchFamily="34" charset="-120"/>
              </a:rPr>
              <a:t>，体现了政协立足地方发展实际</a:t>
            </a:r>
            <a:r>
              <a:rPr lang="en-US" altLang="zh-CN" sz="2000" b="0" i="0">
                <a:solidFill>
                  <a:srgbClr val="000000"/>
                </a:solidFill>
                <a:latin typeface="微软雅黑" pitchFamily="34" charset="0"/>
                <a:ea typeface="微软雅黑" pitchFamily="34" charset="-122"/>
                <a:cs typeface="微软雅黑" pitchFamily="34" charset="-120"/>
              </a:rPr>
              <a:t>，履行参政议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政职能</a:t>
            </a:r>
            <a:r>
              <a:rPr lang="en-US" altLang="zh-CN" sz="2000" b="0" i="0" dirty="0">
                <a:solidFill>
                  <a:srgbClr val="000000"/>
                </a:solidFill>
                <a:latin typeface="微软雅黑" pitchFamily="34" charset="0"/>
                <a:ea typeface="微软雅黑" pitchFamily="34" charset="-122"/>
                <a:cs typeface="微软雅黑" pitchFamily="34" charset="-120"/>
              </a:rPr>
              <a:t>，①正确。政协发挥人才荟萃、联系广泛的优势，整合省内外科研力量深入基层调研</a:t>
            </a:r>
            <a:r>
              <a:rPr lang="en-US" altLang="zh-CN" sz="2000" b="0" i="0">
                <a:solidFill>
                  <a:srgbClr val="000000"/>
                </a:solidFill>
                <a:latin typeface="微软雅黑" pitchFamily="34" charset="0"/>
                <a:ea typeface="微软雅黑" pitchFamily="34" charset="-122"/>
                <a:cs typeface="微软雅黑" pitchFamily="34" charset="-120"/>
              </a:rPr>
              <a:t>，提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出的</a:t>
            </a:r>
            <a:r>
              <a:rPr lang="en-US" altLang="zh-CN" sz="2000" b="0" i="0" dirty="0">
                <a:solidFill>
                  <a:srgbClr val="000000"/>
                </a:solidFill>
                <a:latin typeface="微软雅黑" pitchFamily="34" charset="0"/>
                <a:ea typeface="微软雅黑" pitchFamily="34" charset="-122"/>
                <a:cs typeface="微软雅黑" pitchFamily="34" charset="-120"/>
              </a:rPr>
              <a:t>58条建议被吸纳到相关规划政策中，有效推动了决策的科学化民主化，④正确</a:t>
            </a:r>
            <a:r>
              <a:rPr lang="en-US" altLang="zh-CN" sz="2000" b="0" i="0">
                <a:solidFill>
                  <a:srgbClr val="000000"/>
                </a:solidFill>
                <a:latin typeface="微软雅黑" pitchFamily="34" charset="0"/>
                <a:ea typeface="微软雅黑" pitchFamily="34" charset="-122"/>
                <a:cs typeface="微软雅黑" pitchFamily="34" charset="-120"/>
              </a:rPr>
              <a:t>。题干强调的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是政协通过调研形成报告</a:t>
            </a:r>
            <a:r>
              <a:rPr lang="en-US" altLang="zh-CN" sz="2000" b="0" i="0" dirty="0">
                <a:solidFill>
                  <a:srgbClr val="000000"/>
                </a:solidFill>
                <a:latin typeface="微软雅黑" pitchFamily="34" charset="0"/>
                <a:ea typeface="微软雅黑" pitchFamily="34" charset="-122"/>
                <a:cs typeface="微软雅黑" pitchFamily="34" charset="-120"/>
              </a:rPr>
              <a:t>，提出的建议被政策吸纳的过程，属于参政议政职能的发挥</a:t>
            </a:r>
            <a:r>
              <a:rPr lang="en-US" altLang="zh-CN" sz="2000" b="0" i="0">
                <a:solidFill>
                  <a:srgbClr val="000000"/>
                </a:solidFill>
                <a:latin typeface="微软雅黑" pitchFamily="34" charset="0"/>
                <a:ea typeface="微软雅黑" pitchFamily="34" charset="-122"/>
                <a:cs typeface="微软雅黑" pitchFamily="34" charset="-120"/>
              </a:rPr>
              <a:t>，而非让政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治协商更富实效</a:t>
            </a:r>
            <a:r>
              <a:rPr lang="en-US" altLang="zh-CN" sz="2000" b="0" i="0" dirty="0">
                <a:solidFill>
                  <a:srgbClr val="000000"/>
                </a:solidFill>
                <a:latin typeface="微软雅黑" pitchFamily="34" charset="0"/>
                <a:ea typeface="微软雅黑" pitchFamily="34" charset="-122"/>
                <a:cs typeface="微软雅黑" pitchFamily="34" charset="-120"/>
              </a:rPr>
              <a:t>，②排除。材料主体是政协、省内外高校、科研院所人员</a:t>
            </a:r>
            <a:r>
              <a:rPr lang="en-US" altLang="zh-CN" sz="2000" b="0" i="0">
                <a:solidFill>
                  <a:srgbClr val="000000"/>
                </a:solidFill>
                <a:latin typeface="微软雅黑" pitchFamily="34" charset="0"/>
                <a:ea typeface="微软雅黑" pitchFamily="34" charset="-122"/>
                <a:cs typeface="微软雅黑" pitchFamily="34" charset="-120"/>
              </a:rPr>
              <a:t>，未涉及各民主党派的</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多党合作</a:t>
            </a:r>
            <a:r>
              <a:rPr lang="en-US" altLang="zh-CN" sz="2000" b="0" i="0" dirty="0">
                <a:solidFill>
                  <a:srgbClr val="000000"/>
                </a:solidFill>
                <a:latin typeface="微软雅黑" pitchFamily="34" charset="0"/>
                <a:ea typeface="微软雅黑" pitchFamily="34" charset="-122"/>
                <a:cs typeface="微软雅黑" pitchFamily="34" charset="-120"/>
              </a:rPr>
              <a:t>，③错误。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1.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p:sp>
        <p:nvSpPr>
          <p:cNvPr id="2" name="QC_5_BD.28_1#e65fd3fa3?pid=8ce8bc362&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10.</a:t>
            </a:r>
            <a:r>
              <a:rPr lang="en-US" altLang="zh-CN" sz="2000" b="0" i="0" dirty="0">
                <a:solidFill>
                  <a:srgbClr val="000000"/>
                </a:solidFill>
                <a:latin typeface="仿宋" pitchFamily="34" charset="0"/>
                <a:ea typeface="仿宋" pitchFamily="34" charset="-122"/>
                <a:cs typeface="仿宋" pitchFamily="34" charset="-120"/>
              </a:rPr>
              <a:t>[北京2023·8]</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走路时留意观察路边井盖成了一位政协委员的“职业病”,“病根</a:t>
            </a:r>
            <a:r>
              <a:rPr lang="en-US" altLang="zh-CN" sz="2000" b="0" i="0">
                <a:solidFill>
                  <a:srgbClr val="000000"/>
                </a:solidFill>
                <a:latin typeface="微软雅黑" pitchFamily="34" charset="0"/>
                <a:ea typeface="微软雅黑" pitchFamily="34" charset="-122"/>
                <a:cs typeface="微软雅黑" pitchFamily="34" charset="-120"/>
              </a:rPr>
              <a:t>”源自一封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群众来信</a:t>
            </a:r>
            <a:r>
              <a:rPr lang="en-US" altLang="zh-CN" sz="2000" b="0" i="0" dirty="0">
                <a:solidFill>
                  <a:srgbClr val="000000"/>
                </a:solidFill>
                <a:latin typeface="微软雅黑" pitchFamily="34" charset="0"/>
                <a:ea typeface="微软雅黑" pitchFamily="34" charset="-122"/>
                <a:cs typeface="微软雅黑" pitchFamily="34" charset="-120"/>
              </a:rPr>
              <a:t>，反映一条不长的路上就有多个“骑沿井”（如图）,行人走路时容易踩空</a:t>
            </a:r>
            <a:r>
              <a:rPr lang="en-US" altLang="zh-CN" sz="2000" b="0" i="0">
                <a:solidFill>
                  <a:srgbClr val="000000"/>
                </a:solidFill>
                <a:latin typeface="微软雅黑" pitchFamily="34" charset="0"/>
                <a:ea typeface="微软雅黑" pitchFamily="34" charset="-122"/>
                <a:cs typeface="微软雅黑" pitchFamily="34" charset="-120"/>
              </a:rPr>
              <a:t>，存在安全隐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患</a:t>
            </a:r>
            <a:r>
              <a:rPr lang="en-US" altLang="zh-CN" sz="2000" b="0" i="0" dirty="0">
                <a:solidFill>
                  <a:srgbClr val="000000"/>
                </a:solidFill>
                <a:latin typeface="微软雅黑" pitchFamily="34" charset="0"/>
                <a:ea typeface="微软雅黑" pitchFamily="34" charset="-122"/>
                <a:cs typeface="微软雅黑" pitchFamily="34" charset="-120"/>
              </a:rPr>
              <a:t>。这位委员把问题提交给有关部门后，得到了积极回应，如今上述问题已得到解决</a:t>
            </a:r>
            <a:r>
              <a:rPr lang="en-US" altLang="zh-CN" sz="2000" b="0" i="0">
                <a:solidFill>
                  <a:srgbClr val="000000"/>
                </a:solidFill>
                <a:latin typeface="微软雅黑" pitchFamily="34" charset="0"/>
                <a:ea typeface="微软雅黑" pitchFamily="34" charset="-122"/>
                <a:cs typeface="微软雅黑" pitchFamily="34" charset="-120"/>
              </a:rPr>
              <a:t>，全市范围</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内的改造工作也在有序推进</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下列认识正确的是(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29_1#e65fd3fa3.bracket?pid=8ce8bc362&amp;color=0,0,0&amp;vpa=6&amp;vtp=1"/>
          <p:cNvSpPr/>
          <p:nvPr/>
        </p:nvSpPr>
        <p:spPr>
          <a:xfrm>
            <a:off x="6256401" y="23245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pic>
        <p:nvPicPr>
          <p:cNvPr id="4" name="QC_5_BD.28_2#e65fd3fa3?htil=1&amp;pid=8ce8bc362&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271971" y="2866077"/>
            <a:ext cx="1746504" cy="175564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5_BD.28_3#e65fd3fa3?htil=1&amp;pid=8ce8bc362&amp;color=0,0,0&amp;vtp=1&amp;bbb=1&amp;hs=1"/>
          <p:cNvSpPr/>
          <p:nvPr/>
        </p:nvSpPr>
        <p:spPr>
          <a:xfrm>
            <a:off x="722376" y="2791274"/>
            <a:ext cx="887882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①人民的需要与诉求是政协委员履职的动力来源</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政协委员的中心工作是改善人居环境与城市更新</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政治协商是解决民生痛点难点问题的最后途径</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城市精细化治理成效的提升需要凝聚共识、协商推动</a:t>
            </a:r>
            <a:endParaRPr lang="en-US" altLang="zh-CN" sz="2000" dirty="0"/>
          </a:p>
        </p:txBody>
      </p:sp>
      <p:sp>
        <p:nvSpPr>
          <p:cNvPr id="6" name="QC_5_BD.28_4#e65fd3fa3.choices?pid=8ce8bc362&amp;color=0,0,0&amp;vtp=1&amp;bbb=1&amp;hs=1"/>
          <p:cNvSpPr/>
          <p:nvPr/>
        </p:nvSpPr>
        <p:spPr>
          <a:xfrm>
            <a:off x="722376" y="4720277"/>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name="Slide 33&amp;si=33">
    <p:spTree>
      <p:nvGrpSpPr>
        <p:cNvPr id="1" name=""/>
        <p:cNvGrpSpPr/>
        <p:nvPr/>
      </p:nvGrpSpPr>
      <p:grpSpPr>
        <a:xfrm>
          <a:off x="0" y="0"/>
          <a:ext cx="0" cy="0"/>
          <a:chOff x="0" y="0"/>
          <a:chExt cx="0" cy="0"/>
        </a:xfrm>
      </p:grpSpPr>
      <p:sp>
        <p:nvSpPr>
          <p:cNvPr id="2" name="QC_5_AS.30_1#e65fd3fa3?vop=1&amp;pid=8ce8bc362&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本题考查人民政协的性质、职能</a:t>
            </a:r>
            <a:r>
              <a:rPr lang="en-US" altLang="zh-CN" sz="2000" b="0" i="0">
                <a:solidFill>
                  <a:srgbClr val="000000"/>
                </a:solidFill>
                <a:latin typeface="微软雅黑" pitchFamily="34" charset="0"/>
                <a:ea typeface="微软雅黑" pitchFamily="34" charset="-122"/>
                <a:cs typeface="微软雅黑" pitchFamily="34" charset="-120"/>
              </a:rPr>
              <a:t>。反映人民群众普遍关心的问题是政协委员履行参政议政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职能的体现</a:t>
            </a:r>
            <a:r>
              <a:rPr lang="en-US" altLang="zh-CN" sz="2000" b="0" i="0" dirty="0">
                <a:solidFill>
                  <a:srgbClr val="000000"/>
                </a:solidFill>
                <a:latin typeface="微软雅黑" pitchFamily="34" charset="0"/>
                <a:ea typeface="微软雅黑" pitchFamily="34" charset="-122"/>
                <a:cs typeface="微软雅黑" pitchFamily="34" charset="-120"/>
              </a:rPr>
              <a:t>，群众反映的问题成了政协委员的“职业病</a:t>
            </a:r>
            <a:r>
              <a:rPr lang="en-US" altLang="zh-CN" sz="2000" b="0" i="0">
                <a:solidFill>
                  <a:srgbClr val="000000"/>
                </a:solidFill>
                <a:latin typeface="微软雅黑" pitchFamily="34" charset="0"/>
                <a:ea typeface="微软雅黑" pitchFamily="34" charset="-122"/>
                <a:cs typeface="微软雅黑" pitchFamily="34" charset="-120"/>
              </a:rPr>
              <a:t>”，说明人民的需要与诉求是政协委员履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职的动力来源</a:t>
            </a:r>
            <a:r>
              <a:rPr lang="en-US" altLang="zh-CN" sz="2000" b="0" i="0" dirty="0">
                <a:solidFill>
                  <a:srgbClr val="000000"/>
                </a:solidFill>
                <a:latin typeface="微软雅黑" pitchFamily="34" charset="0"/>
                <a:ea typeface="微软雅黑" pitchFamily="34" charset="-122"/>
                <a:cs typeface="微软雅黑" pitchFamily="34" charset="-120"/>
              </a:rPr>
              <a:t>，①正确；群众反映问题、政协委员提交问题、有关部门解决问题</a:t>
            </a:r>
            <a:r>
              <a:rPr lang="en-US" altLang="zh-CN" sz="2000" b="0" i="0">
                <a:solidFill>
                  <a:srgbClr val="000000"/>
                </a:solidFill>
                <a:latin typeface="微软雅黑" pitchFamily="34" charset="0"/>
                <a:ea typeface="微软雅黑" pitchFamily="34" charset="-122"/>
                <a:cs typeface="微软雅黑" pitchFamily="34" charset="-120"/>
              </a:rPr>
              <a:t>，人民政协发挥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凝聚共识的作用</a:t>
            </a:r>
            <a:r>
              <a:rPr lang="en-US" altLang="zh-CN" sz="2000" b="0" i="0" dirty="0">
                <a:solidFill>
                  <a:srgbClr val="000000"/>
                </a:solidFill>
                <a:latin typeface="微软雅黑" pitchFamily="34" charset="0"/>
                <a:ea typeface="微软雅黑" pitchFamily="34" charset="-122"/>
                <a:cs typeface="微软雅黑" pitchFamily="34" charset="-120"/>
              </a:rPr>
              <a:t>，提升了城市治理水平，④正确</a:t>
            </a:r>
            <a:r>
              <a:rPr lang="en-US" altLang="zh-CN" sz="2000" b="0" i="0">
                <a:solidFill>
                  <a:srgbClr val="000000"/>
                </a:solidFill>
                <a:latin typeface="微软雅黑" pitchFamily="34" charset="0"/>
                <a:ea typeface="微软雅黑" pitchFamily="34" charset="-122"/>
                <a:cs typeface="微软雅黑" pitchFamily="34" charset="-120"/>
              </a:rPr>
              <a:t>；改善人居环境与城市更新不是政协委员的中心</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工作</a:t>
            </a:r>
            <a:r>
              <a:rPr lang="en-US" altLang="zh-CN" sz="2000" b="0" i="0" dirty="0">
                <a:solidFill>
                  <a:srgbClr val="000000"/>
                </a:solidFill>
                <a:latin typeface="微软雅黑" pitchFamily="34" charset="0"/>
                <a:ea typeface="微软雅黑" pitchFamily="34" charset="-122"/>
                <a:cs typeface="微软雅黑" pitchFamily="34" charset="-120"/>
              </a:rPr>
              <a:t>,②错误；政治协商是解决民生问题的有效途径，但不是最后途径，③错误。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p:sp>
        <p:nvSpPr>
          <p:cNvPr id="2" name="QC_5_BD.31_1#ba162f6bb?pid=ca2e5912e&amp;color=0,0,0&amp;vtp=1&amp;bt=1&amp;bbb=1&amp;hb=1"/>
          <p:cNvSpPr/>
          <p:nvPr/>
        </p:nvSpPr>
        <p:spPr>
          <a:xfrm>
            <a:off x="722376" y="972000"/>
            <a:ext cx="10753344" cy="22147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11.</a:t>
            </a:r>
            <a:r>
              <a:rPr lang="en-US" altLang="zh-CN" sz="2000" b="0" i="0" dirty="0">
                <a:solidFill>
                  <a:srgbClr val="000000"/>
                </a:solidFill>
                <a:latin typeface="仿宋" pitchFamily="34" charset="0"/>
                <a:ea typeface="仿宋" pitchFamily="34" charset="-122"/>
                <a:cs typeface="仿宋" pitchFamily="34" charset="-120"/>
              </a:rPr>
              <a:t>[北京2025·8]</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在我国边疆一个多民族聚居的村庄，人们传唱着喀喇沁旗原创歌曲</a:t>
            </a:r>
            <a:r>
              <a:rPr lang="en-US" altLang="zh-CN" sz="2000" b="0" i="0">
                <a:solidFill>
                  <a:srgbClr val="000000"/>
                </a:solidFill>
                <a:latin typeface="微软雅黑" pitchFamily="34" charset="0"/>
                <a:ea typeface="微软雅黑" pitchFamily="34" charset="-122"/>
                <a:cs typeface="微软雅黑" pitchFamily="34" charset="-120"/>
              </a:rPr>
              <a:t>《石榴千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籽同心聚</a:t>
            </a:r>
            <a:r>
              <a:rPr lang="en-US" altLang="zh-CN" sz="2000" b="0" i="0" dirty="0">
                <a:solidFill>
                  <a:srgbClr val="000000"/>
                </a:solidFill>
                <a:latin typeface="微软雅黑" pitchFamily="34" charset="0"/>
                <a:ea typeface="微软雅黑" pitchFamily="34" charset="-122"/>
                <a:cs typeface="微软雅黑" pitchFamily="34" charset="-120"/>
              </a:rPr>
              <a:t>》：“同顶一片天，脚踏一方地。五十六族兄弟姐妹根脉连一起，你帮助我</a:t>
            </a:r>
            <a:r>
              <a:rPr lang="en-US" altLang="zh-CN" sz="2000" b="0" i="0">
                <a:solidFill>
                  <a:srgbClr val="000000"/>
                </a:solidFill>
                <a:latin typeface="微软雅黑" pitchFamily="34" charset="0"/>
                <a:ea typeface="微软雅黑" pitchFamily="34" charset="-122"/>
                <a:cs typeface="微软雅黑" pitchFamily="34" charset="-120"/>
              </a:rPr>
              <a:t>，我支持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你</a:t>
            </a:r>
            <a:r>
              <a:rPr lang="en-US" altLang="zh-CN" sz="2000" b="0" i="0" dirty="0">
                <a:solidFill>
                  <a:srgbClr val="000000"/>
                </a:solidFill>
                <a:latin typeface="SimSun" panose="02010600030101010101" pitchFamily="2" charset="-122"/>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”村里现有40名党员，他们带领村民们共建美好家园；在村党群服务中心的“</a:t>
            </a:r>
            <a:r>
              <a:rPr lang="en-US" altLang="zh-CN" sz="2000" b="0" i="0">
                <a:solidFill>
                  <a:srgbClr val="000000"/>
                </a:solidFill>
                <a:latin typeface="微软雅黑" pitchFamily="34" charset="0"/>
                <a:ea typeface="微软雅黑" pitchFamily="34" charset="-122"/>
                <a:cs typeface="微软雅黑" pitchFamily="34" charset="-120"/>
              </a:rPr>
              <a:t>四点半课堂”</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上</a:t>
            </a:r>
            <a:r>
              <a:rPr lang="en-US" altLang="zh-CN" sz="2000" b="0" i="0" dirty="0">
                <a:solidFill>
                  <a:srgbClr val="000000"/>
                </a:solidFill>
                <a:latin typeface="微软雅黑" pitchFamily="34" charset="0"/>
                <a:ea typeface="微软雅黑" pitchFamily="34" charset="-122"/>
                <a:cs typeface="微软雅黑" pitchFamily="34" charset="-120"/>
              </a:rPr>
              <a:t>，老师给孩子们讲述着民族团结的动人佳话；常来常往的“乌兰牧骑</a:t>
            </a:r>
            <a:r>
              <a:rPr lang="en-US" altLang="zh-CN" sz="2000" b="0" i="0">
                <a:solidFill>
                  <a:srgbClr val="000000"/>
                </a:solidFill>
                <a:latin typeface="微软雅黑" pitchFamily="34" charset="0"/>
                <a:ea typeface="微软雅黑" pitchFamily="34" charset="-122"/>
                <a:cs typeface="微软雅黑" pitchFamily="34" charset="-120"/>
              </a:rPr>
              <a:t>”在村民委员会前的小广</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场上</a:t>
            </a:r>
            <a:r>
              <a:rPr lang="en-US" altLang="zh-CN" sz="2000" b="0" i="0" dirty="0">
                <a:solidFill>
                  <a:srgbClr val="000000"/>
                </a:solidFill>
                <a:latin typeface="微软雅黑" pitchFamily="34" charset="0"/>
                <a:ea typeface="微软雅黑" pitchFamily="34" charset="-122"/>
                <a:cs typeface="微软雅黑" pitchFamily="34" charset="-120"/>
              </a:rPr>
              <a:t>，歌颂着各族儿女对党和国家的热爱。</a:t>
            </a:r>
            <a:r>
              <a:rPr lang="en-US" altLang="zh-CN" sz="2000" b="0" i="0">
                <a:solidFill>
                  <a:srgbClr val="000000"/>
                </a:solidFill>
                <a:latin typeface="微软雅黑" pitchFamily="34" charset="0"/>
                <a:ea typeface="微软雅黑" pitchFamily="34" charset="-122"/>
                <a:cs typeface="微软雅黑" pitchFamily="34" charset="-120"/>
              </a:rPr>
              <a:t>这一生动的案例表明(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32_1#ba162f6bb.bracket?pid=ca2e5912e&amp;color=0,0,0&amp;vpa=7&amp;vtp=1"/>
          <p:cNvSpPr/>
          <p:nvPr/>
        </p:nvSpPr>
        <p:spPr>
          <a:xfrm>
            <a:off x="8034401" y="27817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31_2#ba162f6bb?pid=ca2e5912e&amp;color=0,0,0&amp;vtp=1&amp;bbb=1"/>
          <p:cNvSpPr/>
          <p:nvPr/>
        </p:nvSpPr>
        <p:spPr>
          <a:xfrm>
            <a:off x="722376" y="32484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①党领导各族群众推动边疆地区经济社会发展</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村民通过村民委员会依法间接行使民主权利</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民族团结进步教育有助于加强各民族交往交流交融</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历史文化因素是民族区域自治制度设计的重要依据</a:t>
            </a:r>
            <a:endParaRPr lang="en-US" altLang="zh-CN" sz="2000" dirty="0"/>
          </a:p>
        </p:txBody>
      </p:sp>
      <p:sp>
        <p:nvSpPr>
          <p:cNvPr id="5" name="QC_5_BD.31_3#ba162f6bb.choices?pid=ca2e5912e&amp;color=0,0,0&amp;vtp=1&amp;bbb=1"/>
          <p:cNvSpPr/>
          <p:nvPr/>
        </p:nvSpPr>
        <p:spPr>
          <a:xfrm>
            <a:off x="722376" y="50843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p:sp>
        <p:nvSpPr>
          <p:cNvPr id="2" name="QC_5_AS.33_1#ba162f6bb?vop=1&amp;pid=ca2e5912e&amp;color=0,0,0&amp;vtp=1&amp;bt=1&amp;bbb=1&amp;hb=1"/>
          <p:cNvSpPr/>
          <p:nvPr/>
        </p:nvSpPr>
        <p:spPr>
          <a:xfrm>
            <a:off x="722376" y="972000"/>
            <a:ext cx="10753344" cy="3612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本题考查处理民族关系的方针。材料中40名党员带领村民共建美好家园</a:t>
            </a:r>
            <a:r>
              <a:rPr lang="en-US" altLang="zh-CN" sz="2000" b="0" i="0">
                <a:solidFill>
                  <a:srgbClr val="000000"/>
                </a:solidFill>
                <a:latin typeface="微软雅黑" pitchFamily="34" charset="0"/>
                <a:ea typeface="微软雅黑" pitchFamily="34" charset="-122"/>
                <a:cs typeface="微软雅黑" pitchFamily="34" charset="-120"/>
              </a:rPr>
              <a:t>，体现了中国共产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党通过基层党组织发挥领导核心作用</a:t>
            </a:r>
            <a:r>
              <a:rPr lang="en-US" altLang="zh-CN" sz="2000" b="0" i="0" dirty="0">
                <a:solidFill>
                  <a:srgbClr val="000000"/>
                </a:solidFill>
                <a:latin typeface="微软雅黑" pitchFamily="34" charset="0"/>
                <a:ea typeface="微软雅黑" pitchFamily="34" charset="-122"/>
                <a:cs typeface="微软雅黑" pitchFamily="34" charset="-120"/>
              </a:rPr>
              <a:t>，在边疆治理实践中坚持党的领导，推动民族地区发展</a:t>
            </a:r>
            <a:r>
              <a:rPr lang="en-US" altLang="zh-CN" sz="2000" b="0" i="0">
                <a:solidFill>
                  <a:srgbClr val="000000"/>
                </a:solidFill>
                <a:latin typeface="微软雅黑" pitchFamily="34" charset="0"/>
                <a:ea typeface="微软雅黑" pitchFamily="34" charset="-122"/>
                <a:cs typeface="微软雅黑" pitchFamily="34" charset="-120"/>
              </a:rPr>
              <a:t>，①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正确</a:t>
            </a:r>
            <a:r>
              <a:rPr lang="en-US" altLang="zh-CN" sz="2000" b="0" i="0" dirty="0">
                <a:solidFill>
                  <a:srgbClr val="000000"/>
                </a:solidFill>
                <a:latin typeface="微软雅黑" pitchFamily="34" charset="0"/>
                <a:ea typeface="微软雅黑" pitchFamily="34" charset="-122"/>
                <a:cs typeface="微软雅黑" pitchFamily="34" charset="-120"/>
              </a:rPr>
              <a:t>。“四点半课堂”讲述民族团结佳话、“乌兰牧骑”歌颂各族儿女对党和国家的热爱</a:t>
            </a:r>
            <a:r>
              <a:rPr lang="en-US" altLang="zh-CN" sz="2000" b="0" i="0">
                <a:solidFill>
                  <a:srgbClr val="000000"/>
                </a:solidFill>
                <a:latin typeface="微软雅黑" pitchFamily="34" charset="0"/>
                <a:ea typeface="微软雅黑" pitchFamily="34" charset="-122"/>
                <a:cs typeface="微软雅黑" pitchFamily="34" charset="-120"/>
              </a:rPr>
              <a:t>，这类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文化教育活动以潜移默化的方式强化民族共同体意识，表明民族团结进步教育有助于加强各民族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交往交流交融</a:t>
            </a:r>
            <a:r>
              <a:rPr lang="en-US" altLang="zh-CN" sz="2000" b="0" i="0" dirty="0">
                <a:solidFill>
                  <a:srgbClr val="000000"/>
                </a:solidFill>
                <a:latin typeface="微软雅黑" pitchFamily="34" charset="0"/>
                <a:ea typeface="微软雅黑" pitchFamily="34" charset="-122"/>
                <a:cs typeface="微软雅黑" pitchFamily="34" charset="-120"/>
              </a:rPr>
              <a:t>，③正确。村民通过村民会议、村务公开等形式直接参与民主管理，而非</a:t>
            </a:r>
            <a:r>
              <a:rPr lang="en-US" altLang="zh-CN" sz="2000" b="0" i="0">
                <a:solidFill>
                  <a:srgbClr val="000000"/>
                </a:solidFill>
                <a:latin typeface="微软雅黑" pitchFamily="34" charset="0"/>
                <a:ea typeface="微软雅黑" pitchFamily="34" charset="-122"/>
                <a:cs typeface="微软雅黑" pitchFamily="34" charset="-120"/>
              </a:rPr>
              <a:t>“间接行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使</a:t>
            </a:r>
            <a:r>
              <a:rPr lang="en-US" altLang="zh-CN" sz="2000" b="0" i="0" dirty="0">
                <a:solidFill>
                  <a:srgbClr val="000000"/>
                </a:solidFill>
                <a:latin typeface="微软雅黑" pitchFamily="34" charset="0"/>
                <a:ea typeface="微软雅黑" pitchFamily="34" charset="-122"/>
                <a:cs typeface="微软雅黑" pitchFamily="34" charset="-120"/>
              </a:rPr>
              <a:t>”，且材料未强调这一点，②错误。民族区域自治制度的建立确实考虑了历史文化</a:t>
            </a:r>
            <a:r>
              <a:rPr lang="en-US" altLang="zh-CN" sz="2000" b="0" i="0">
                <a:solidFill>
                  <a:srgbClr val="000000"/>
                </a:solidFill>
                <a:latin typeface="微软雅黑" pitchFamily="34" charset="0"/>
                <a:ea typeface="微软雅黑" pitchFamily="34" charset="-122"/>
                <a:cs typeface="微软雅黑" pitchFamily="34" charset="-120"/>
              </a:rPr>
              <a:t>、民族分布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等因素</a:t>
            </a:r>
            <a:r>
              <a:rPr lang="en-US" altLang="zh-CN" sz="2000" b="0" i="0" dirty="0">
                <a:solidFill>
                  <a:srgbClr val="000000"/>
                </a:solidFill>
                <a:latin typeface="微软雅黑" pitchFamily="34" charset="0"/>
                <a:ea typeface="微软雅黑" pitchFamily="34" charset="-122"/>
                <a:cs typeface="微软雅黑" pitchFamily="34" charset="-120"/>
              </a:rPr>
              <a:t>，但材料聚焦于当前边疆村庄的党建与民族团结实践，未涉及“历史文化因素</a:t>
            </a:r>
            <a:r>
              <a:rPr lang="en-US" altLang="zh-CN" sz="2000" b="0" i="0">
                <a:solidFill>
                  <a:srgbClr val="000000"/>
                </a:solidFill>
                <a:latin typeface="微软雅黑" pitchFamily="34" charset="0"/>
                <a:ea typeface="微软雅黑" pitchFamily="34" charset="-122"/>
                <a:cs typeface="微软雅黑" pitchFamily="34" charset="-120"/>
              </a:rPr>
              <a:t>”对制度设</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计的影响</a:t>
            </a:r>
            <a:r>
              <a:rPr lang="en-US" altLang="zh-CN" sz="2000" b="0" i="0" dirty="0">
                <a:solidFill>
                  <a:srgbClr val="000000"/>
                </a:solidFill>
                <a:latin typeface="微软雅黑" pitchFamily="34" charset="0"/>
                <a:ea typeface="微软雅黑" pitchFamily="34" charset="-122"/>
                <a:cs typeface="微软雅黑" pitchFamily="34" charset="-120"/>
              </a:rPr>
              <a:t>，④不符合题意。</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name="Slide 36&amp;si=36">
    <p:spTree>
      <p:nvGrpSpPr>
        <p:cNvPr id="1" name=""/>
        <p:cNvGrpSpPr/>
        <p:nvPr/>
      </p:nvGrpSpPr>
      <p:grpSpPr>
        <a:xfrm>
          <a:off x="0" y="0"/>
          <a:ext cx="0" cy="0"/>
          <a:chOff x="0" y="0"/>
          <a:chExt cx="0" cy="0"/>
        </a:xfrm>
      </p:grpSpPr>
      <p:sp>
        <p:nvSpPr>
          <p:cNvPr id="2" name="QC_5_AS.33_2#ba162f6bb?vop=1&amp;pid=ca2e5912e&amp;color=0,0,0&amp;mp=1&amp;vtp=1&amp;bt=1&amp;bbb=1"/>
          <p:cNvSpPr/>
          <p:nvPr/>
        </p:nvSpPr>
        <p:spPr>
          <a:xfrm>
            <a:off x="722376" y="972000"/>
            <a:ext cx="10753344" cy="405003"/>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关键点拨</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直接民主与间接民主</a:t>
            </a:r>
            <a:endParaRPr lang="en-US" altLang="zh-CN" sz="2000" dirty="0"/>
          </a:p>
        </p:txBody>
      </p:sp>
      <p:graphicFrame>
        <p:nvGraphicFramePr>
          <p:cNvPr id="37" name="QC_5_AS.33_3#ba162f6bb?colgroup=4,36&amp;vop=1&amp;pid=ca2e5912e&amp;color=0,0,0&amp;mp=1&amp;vtp=1&amp;bbb=1"/>
          <p:cNvGraphicFramePr>
            <a:graphicFrameLocks noGrp="1"/>
          </p:cNvGraphicFramePr>
          <p:nvPr>
            <p:extLst>
              <p:ext uri="{D42A27DB-BD31-4B8C-83A1-F6EECF244321}">
                <p14:modId xmlns:p14="http://schemas.microsoft.com/office/powerpoint/2010/main" val="2880410388"/>
              </p:ext>
            </p:extLst>
          </p:nvPr>
        </p:nvGraphicFramePr>
        <p:xfrm>
          <a:off x="722376" y="1513528"/>
          <a:ext cx="10725912" cy="1270508"/>
        </p:xfrm>
        <a:graphic>
          <a:graphicData uri="http://schemas.openxmlformats.org/drawingml/2006/table">
            <a:tbl>
              <a:tblPr/>
              <a:tblGrid>
                <a:gridCol w="1179576">
                  <a:extLst>
                    <a:ext uri="{9D8B030D-6E8A-4147-A177-3AD203B41FA5}">
                      <a16:colId xmlns:a16="http://schemas.microsoft.com/office/drawing/2014/main" val="20000"/>
                    </a:ext>
                  </a:extLst>
                </a:gridCol>
                <a:gridCol w="9546336">
                  <a:extLst>
                    <a:ext uri="{9D8B030D-6E8A-4147-A177-3AD203B41FA5}">
                      <a16:colId xmlns:a16="http://schemas.microsoft.com/office/drawing/2014/main" val="20001"/>
                    </a:ext>
                  </a:extLst>
                </a:gridCol>
              </a:tblGrid>
              <a:tr h="417830">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概</a:t>
                      </a:r>
                      <a:r>
                        <a:rPr lang="en-US" altLang="zh-CN" sz="2000" b="1"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微软雅黑" pitchFamily="34" charset="0"/>
                          <a:ea typeface="微软雅黑" pitchFamily="34" charset="-122"/>
                          <a:cs typeface="微软雅黑" pitchFamily="34" charset="-120"/>
                        </a:rPr>
                        <a:t>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内</a:t>
                      </a:r>
                      <a:r>
                        <a:rPr lang="en-US" altLang="zh-CN" sz="2000" b="1"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微软雅黑" pitchFamily="34" charset="0"/>
                          <a:ea typeface="微软雅黑" pitchFamily="34" charset="-122"/>
                          <a:cs typeface="微软雅黑" pitchFamily="34" charset="-120"/>
                        </a:rPr>
                        <a:t>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2633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直接民主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公民直接参与决策（如村民会议表决村务</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居民投票选举居委会成员）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2633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间接民主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公民通过代表参与决策（如人大代表代表人民在国家权力机关参加行使国家权力）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name="Slide 37&amp;si=37">
    <p:spTree>
      <p:nvGrpSpPr>
        <p:cNvPr id="1" name=""/>
        <p:cNvGrpSpPr/>
        <p:nvPr/>
      </p:nvGrpSpPr>
      <p:grpSpPr>
        <a:xfrm>
          <a:off x="0" y="0"/>
          <a:ext cx="0" cy="0"/>
          <a:chOff x="0" y="0"/>
          <a:chExt cx="0" cy="0"/>
        </a:xfrm>
      </p:grpSpPr>
      <p:sp>
        <p:nvSpPr>
          <p:cNvPr id="2" name="QC_5_BD.34_1#bac1864cf?pid=cc7770ba9&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12.</a:t>
            </a:r>
            <a:r>
              <a:rPr lang="en-US" altLang="zh-CN" sz="2000" b="0" i="0" dirty="0">
                <a:solidFill>
                  <a:srgbClr val="000000"/>
                </a:solidFill>
                <a:latin typeface="仿宋" pitchFamily="34" charset="0"/>
                <a:ea typeface="仿宋" pitchFamily="34" charset="-122"/>
                <a:cs typeface="仿宋" pitchFamily="34" charset="-120"/>
              </a:rPr>
              <a:t>[山东2025·6]</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近年来，J镇开展“乡村新社区”建设，将全镇15个村庄整合成3</a:t>
            </a:r>
            <a:r>
              <a:rPr lang="en-US" altLang="zh-CN" sz="2000" b="0" i="0">
                <a:solidFill>
                  <a:srgbClr val="000000"/>
                </a:solidFill>
                <a:latin typeface="微软雅黑" pitchFamily="34" charset="0"/>
                <a:ea typeface="微软雅黑" pitchFamily="34" charset="-122"/>
                <a:cs typeface="微软雅黑" pitchFamily="34" charset="-120"/>
              </a:rPr>
              <a:t>个新社区，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成立新社区</a:t>
            </a:r>
            <a:r>
              <a:rPr lang="en-US" altLang="zh-CN" sz="2000" b="0" i="0" dirty="0">
                <a:solidFill>
                  <a:srgbClr val="000000"/>
                </a:solidFill>
                <a:latin typeface="微软雅黑" pitchFamily="34" charset="0"/>
                <a:ea typeface="微软雅黑" pitchFamily="34" charset="-122"/>
                <a:cs typeface="微软雅黑" pitchFamily="34" charset="-120"/>
              </a:rPr>
              <a:t>“大党委”,建立“镇+新社区+村”三级协商议事机制，最大程度整合资源</a:t>
            </a:r>
            <a:r>
              <a:rPr lang="en-US" altLang="zh-CN" sz="2000" b="0" i="0">
                <a:solidFill>
                  <a:srgbClr val="000000"/>
                </a:solidFill>
                <a:latin typeface="微软雅黑" pitchFamily="34" charset="0"/>
                <a:ea typeface="微软雅黑" pitchFamily="34" charset="-122"/>
                <a:cs typeface="微软雅黑" pitchFamily="34" charset="-120"/>
              </a:rPr>
              <a:t>，推动乡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村振兴</a:t>
            </a:r>
            <a:r>
              <a:rPr lang="en-US" altLang="zh-CN" sz="2000" b="0" i="0" dirty="0">
                <a:solidFill>
                  <a:srgbClr val="000000"/>
                </a:solidFill>
                <a:latin typeface="微软雅黑" pitchFamily="34" charset="0"/>
                <a:ea typeface="微软雅黑" pitchFamily="34" charset="-122"/>
                <a:cs typeface="微软雅黑" pitchFamily="34" charset="-120"/>
              </a:rPr>
              <a:t>“大民生”。其中，X新社区多次召开协商议事会，探索出特色农文旅融合发展之路</a:t>
            </a:r>
            <a:r>
              <a:rPr lang="en-US" altLang="zh-CN" sz="2000" b="0" i="0">
                <a:solidFill>
                  <a:srgbClr val="000000"/>
                </a:solidFill>
                <a:latin typeface="微软雅黑" pitchFamily="34" charset="0"/>
                <a:ea typeface="微软雅黑" pitchFamily="34" charset="-122"/>
                <a:cs typeface="微软雅黑" pitchFamily="34" charset="-120"/>
              </a:rPr>
              <a:t>，实</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现了村集体与村民双增收</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材料表明(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35_1#bac1864cf.bracket?pid=cc7770ba9&amp;color=0,0,0&amp;vpa=8&amp;vtp=1"/>
          <p:cNvSpPr/>
          <p:nvPr/>
        </p:nvSpPr>
        <p:spPr>
          <a:xfrm>
            <a:off x="4973701" y="23245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34_2#bac1864cf?pid=cc7770ba9&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①“大党委”的设置有利于加强基层党组织对乡村振兴工作的管理</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新社区的成立有利于扩大基层政权行使行政管理职权的范围</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三级协商议事机制丰富了村民参与社区事务的基层民主实践</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“乡村新社区”的建设有利于完善共建共治共享的乡村治理体系</a:t>
            </a:r>
            <a:endParaRPr lang="en-US" altLang="zh-CN" sz="2000" dirty="0"/>
          </a:p>
        </p:txBody>
      </p:sp>
      <p:sp>
        <p:nvSpPr>
          <p:cNvPr id="5" name="QC_5_BD.34_3#bac1864cf.choices?pid=cc7770ba9&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7.xml><?xml version="1.0" encoding="utf-8"?>
<p:sld xmlns:a="http://schemas.openxmlformats.org/drawingml/2006/main" xmlns:r="http://schemas.openxmlformats.org/officeDocument/2006/relationships" xmlns:p="http://schemas.openxmlformats.org/presentationml/2006/main">
  <p:cSld name="Slide 38&amp;si=38">
    <p:spTree>
      <p:nvGrpSpPr>
        <p:cNvPr id="1" name=""/>
        <p:cNvGrpSpPr/>
        <p:nvPr/>
      </p:nvGrpSpPr>
      <p:grpSpPr>
        <a:xfrm>
          <a:off x="0" y="0"/>
          <a:ext cx="0" cy="0"/>
          <a:chOff x="0" y="0"/>
          <a:chExt cx="0" cy="0"/>
        </a:xfrm>
      </p:grpSpPr>
      <p:sp>
        <p:nvSpPr>
          <p:cNvPr id="2" name="QC_5_AS.36_1#bac1864cf?vop=1&amp;pid=cc7770ba9&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本题考查基层群众自治。“大党委”的设置有利于以党建引领乡村振兴高质量发展</a:t>
            </a:r>
            <a:r>
              <a:rPr lang="en-US" altLang="zh-CN" sz="2000" b="0" i="0">
                <a:solidFill>
                  <a:srgbClr val="000000"/>
                </a:solidFill>
                <a:latin typeface="微软雅黑" pitchFamily="34" charset="0"/>
                <a:ea typeface="微软雅黑" pitchFamily="34" charset="-122"/>
                <a:cs typeface="微软雅黑" pitchFamily="34" charset="-120"/>
              </a:rPr>
              <a:t>，党不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具体管理乡村振兴工作</a:t>
            </a:r>
            <a:r>
              <a:rPr lang="en-US" altLang="zh-CN" sz="2000" b="0" i="0" dirty="0">
                <a:solidFill>
                  <a:srgbClr val="000000"/>
                </a:solidFill>
                <a:latin typeface="微软雅黑" pitchFamily="34" charset="0"/>
                <a:ea typeface="微软雅黑" pitchFamily="34" charset="-122"/>
                <a:cs typeface="微软雅黑" pitchFamily="34" charset="-120"/>
              </a:rPr>
              <a:t>，①排除。“乡村新社区”不是基层政权</a:t>
            </a:r>
            <a:r>
              <a:rPr lang="en-US" altLang="zh-CN" sz="2000" b="0" i="0">
                <a:solidFill>
                  <a:srgbClr val="000000"/>
                </a:solidFill>
                <a:latin typeface="微软雅黑" pitchFamily="34" charset="0"/>
                <a:ea typeface="微软雅黑" pitchFamily="34" charset="-122"/>
                <a:cs typeface="微软雅黑" pitchFamily="34" charset="-120"/>
              </a:rPr>
              <a:t>，“扩大基层政权行使行政管理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职权的范围</a:t>
            </a:r>
            <a:r>
              <a:rPr lang="en-US" altLang="zh-CN" sz="2000" b="0" i="0" dirty="0">
                <a:solidFill>
                  <a:srgbClr val="000000"/>
                </a:solidFill>
                <a:latin typeface="微软雅黑" pitchFamily="34" charset="0"/>
                <a:ea typeface="微软雅黑" pitchFamily="34" charset="-122"/>
                <a:cs typeface="微软雅黑" pitchFamily="34" charset="-120"/>
              </a:rPr>
              <a:t>”说法不妥，②错误。X新社区多次召开协商议事会</a:t>
            </a:r>
            <a:r>
              <a:rPr lang="en-US" altLang="zh-CN" sz="2000" b="0" i="0">
                <a:solidFill>
                  <a:srgbClr val="000000"/>
                </a:solidFill>
                <a:latin typeface="微软雅黑" pitchFamily="34" charset="0"/>
                <a:ea typeface="微软雅黑" pitchFamily="34" charset="-122"/>
                <a:cs typeface="微软雅黑" pitchFamily="34" charset="-120"/>
              </a:rPr>
              <a:t>，探索出特色农文旅融合发展之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路</a:t>
            </a:r>
            <a:r>
              <a:rPr lang="en-US" altLang="zh-CN" sz="2000" b="0" i="0" dirty="0">
                <a:solidFill>
                  <a:srgbClr val="000000"/>
                </a:solidFill>
                <a:latin typeface="微软雅黑" pitchFamily="34" charset="0"/>
                <a:ea typeface="微软雅黑" pitchFamily="34" charset="-122"/>
                <a:cs typeface="微软雅黑" pitchFamily="34" charset="-120"/>
              </a:rPr>
              <a:t>，是在三级协商议事机制下村民参与社区事务的基层民主实践，③正确。</a:t>
            </a:r>
            <a:r>
              <a:rPr lang="en-US" altLang="zh-CN" sz="2000" b="0" i="0">
                <a:solidFill>
                  <a:srgbClr val="000000"/>
                </a:solidFill>
                <a:latin typeface="微软雅黑" pitchFamily="34" charset="0"/>
                <a:ea typeface="微软雅黑" pitchFamily="34" charset="-122"/>
                <a:cs typeface="微软雅黑" pitchFamily="34" charset="-120"/>
              </a:rPr>
              <a:t>X新社区多次召开协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商议事会</a:t>
            </a:r>
            <a:r>
              <a:rPr lang="en-US" altLang="zh-CN" sz="2000" b="0" i="0" dirty="0">
                <a:solidFill>
                  <a:srgbClr val="000000"/>
                </a:solidFill>
                <a:latin typeface="微软雅黑" pitchFamily="34" charset="0"/>
                <a:ea typeface="微软雅黑" pitchFamily="34" charset="-122"/>
                <a:cs typeface="微软雅黑" pitchFamily="34" charset="-120"/>
              </a:rPr>
              <a:t>，体现了“共建共治”，探索发展之路，实现双增收，体现了“共享”，说明</a:t>
            </a:r>
            <a:r>
              <a:rPr lang="en-US" altLang="zh-CN" sz="2000" b="0" i="0">
                <a:solidFill>
                  <a:srgbClr val="000000"/>
                </a:solidFill>
                <a:latin typeface="微软雅黑" pitchFamily="34" charset="0"/>
                <a:ea typeface="微软雅黑" pitchFamily="34" charset="-122"/>
                <a:cs typeface="微软雅黑" pitchFamily="34" charset="-120"/>
              </a:rPr>
              <a:t>“乡村新</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社区</a:t>
            </a:r>
            <a:r>
              <a:rPr lang="en-US" altLang="zh-CN" sz="2000" b="0" i="0" dirty="0">
                <a:solidFill>
                  <a:srgbClr val="000000"/>
                </a:solidFill>
                <a:latin typeface="微软雅黑" pitchFamily="34" charset="0"/>
                <a:ea typeface="微软雅黑" pitchFamily="34" charset="-122"/>
                <a:cs typeface="微软雅黑" pitchFamily="34" charset="-120"/>
              </a:rPr>
              <a:t>”的建设有利于完善共建共治共享的乡村治理体系，④正确。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8.xml><?xml version="1.0" encoding="utf-8"?>
<p:sld xmlns:a="http://schemas.openxmlformats.org/drawingml/2006/main" xmlns:r="http://schemas.openxmlformats.org/officeDocument/2006/relationships" xmlns:p="http://schemas.openxmlformats.org/presentationml/2006/main">
  <p:cSld name="Slide 39&amp;si=39">
    <p:spTree>
      <p:nvGrpSpPr>
        <p:cNvPr id="1" name=""/>
        <p:cNvGrpSpPr/>
        <p:nvPr/>
      </p:nvGrpSpPr>
      <p:grpSpPr>
        <a:xfrm>
          <a:off x="0" y="0"/>
          <a:ext cx="0" cy="0"/>
          <a:chOff x="0" y="0"/>
          <a:chExt cx="0" cy="0"/>
        </a:xfrm>
      </p:grpSpPr>
      <p:sp>
        <p:nvSpPr>
          <p:cNvPr id="2" name="QC_5_BD.37_1#d0c2a5316?pid=cc7770ba9&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13.</a:t>
            </a:r>
            <a:r>
              <a:rPr lang="en-US" altLang="zh-CN" sz="2000" b="0" i="0" dirty="0">
                <a:solidFill>
                  <a:srgbClr val="000000"/>
                </a:solidFill>
                <a:latin typeface="仿宋" pitchFamily="34" charset="0"/>
                <a:ea typeface="仿宋" pitchFamily="34" charset="-122"/>
                <a:cs typeface="仿宋" pitchFamily="34" charset="-120"/>
              </a:rPr>
              <a:t>[黑吉辽蒙2025·7]</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某社区党组织接受常住本社区的各单位党员“报到</a:t>
            </a:r>
            <a:r>
              <a:rPr lang="en-US" altLang="zh-CN" sz="2000" b="0" i="0">
                <a:solidFill>
                  <a:srgbClr val="000000"/>
                </a:solidFill>
                <a:latin typeface="微软雅黑" pitchFamily="34" charset="0"/>
                <a:ea typeface="微软雅黑" pitchFamily="34" charset="-122"/>
                <a:cs typeface="微软雅黑" pitchFamily="34" charset="-120"/>
              </a:rPr>
              <a:t>”,以楼栋为单位成立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功能性党支部</a:t>
            </a:r>
            <a:r>
              <a:rPr lang="en-US" altLang="zh-CN" sz="2000" b="0" i="0" dirty="0">
                <a:solidFill>
                  <a:srgbClr val="000000"/>
                </a:solidFill>
                <a:latin typeface="微软雅黑" pitchFamily="34" charset="0"/>
                <a:ea typeface="微软雅黑" pitchFamily="34" charset="-122"/>
                <a:cs typeface="微软雅黑" pitchFamily="34" charset="-120"/>
              </a:rPr>
              <a:t>，并建立楼栋居民微信群，吸纳医院、公安等单位的党员入群，开展问诊</a:t>
            </a:r>
            <a:r>
              <a:rPr lang="en-US" altLang="zh-CN" sz="2000" b="0" i="0">
                <a:solidFill>
                  <a:srgbClr val="000000"/>
                </a:solidFill>
                <a:latin typeface="微软雅黑" pitchFamily="34" charset="0"/>
                <a:ea typeface="微软雅黑" pitchFamily="34" charset="-122"/>
                <a:cs typeface="微软雅黑" pitchFamily="34" charset="-120"/>
              </a:rPr>
              <a:t>、反诈宣</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讲等活动</a:t>
            </a:r>
            <a:r>
              <a:rPr lang="en-US" altLang="zh-CN" sz="2000" b="0" i="0" dirty="0">
                <a:solidFill>
                  <a:srgbClr val="000000"/>
                </a:solidFill>
                <a:latin typeface="微软雅黑" pitchFamily="34" charset="0"/>
                <a:ea typeface="微软雅黑" pitchFamily="34" charset="-122"/>
                <a:cs typeface="微软雅黑" pitchFamily="34" charset="-120"/>
              </a:rPr>
              <a:t>，赢得了居民的认可。</a:t>
            </a:r>
            <a:r>
              <a:rPr lang="en-US" altLang="zh-CN" sz="2000" b="0" i="0">
                <a:solidFill>
                  <a:srgbClr val="000000"/>
                </a:solidFill>
                <a:latin typeface="微软雅黑" pitchFamily="34" charset="0"/>
                <a:ea typeface="微软雅黑" pitchFamily="34" charset="-122"/>
                <a:cs typeface="微软雅黑" pitchFamily="34" charset="-120"/>
              </a:rPr>
              <a:t>上述措施能够(</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38_1#d0c2a5316.bracket?pid=cc7770ba9&amp;color=0,0,0&amp;vpa=9&amp;vtp=1"/>
          <p:cNvSpPr/>
          <p:nvPr/>
        </p:nvSpPr>
        <p:spPr>
          <a:xfrm>
            <a:off x="6002401" y="18673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5_BD.37_2#d0c2a5316?pid=cc7770ba9&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①依托党员的专业优势，提高服务群众效能</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完善基层治理体制机制，增强发展的动力</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打造党支部进小区模式，形成基层党建新格局</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打破以往单一的治理主体结构，实现多元共治</a:t>
            </a:r>
            <a:endParaRPr lang="en-US" altLang="zh-CN" sz="2000" dirty="0"/>
          </a:p>
        </p:txBody>
      </p:sp>
      <p:sp>
        <p:nvSpPr>
          <p:cNvPr id="5" name="QC_5_BD.37_3#d0c2a5316.choices?pid=cc7770ba9&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name="Slide 40&amp;si=40">
    <p:spTree>
      <p:nvGrpSpPr>
        <p:cNvPr id="1" name=""/>
        <p:cNvGrpSpPr/>
        <p:nvPr/>
      </p:nvGrpSpPr>
      <p:grpSpPr>
        <a:xfrm>
          <a:off x="0" y="0"/>
          <a:ext cx="0" cy="0"/>
          <a:chOff x="0" y="0"/>
          <a:chExt cx="0" cy="0"/>
        </a:xfrm>
      </p:grpSpPr>
      <p:sp>
        <p:nvSpPr>
          <p:cNvPr id="2" name="QC_5_AS.39_1#d0c2a5316?vop=1&amp;pid=cc7770ba9&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本题考查基层群众自治制度。吸纳医院、公安等单位的党员入群，开展问诊</a:t>
            </a:r>
            <a:r>
              <a:rPr lang="en-US" altLang="zh-CN" sz="2000" b="0" i="0">
                <a:solidFill>
                  <a:srgbClr val="000000"/>
                </a:solidFill>
                <a:latin typeface="微软雅黑" pitchFamily="34" charset="0"/>
                <a:ea typeface="微软雅黑" pitchFamily="34" charset="-122"/>
                <a:cs typeface="微软雅黑" pitchFamily="34" charset="-120"/>
              </a:rPr>
              <a:t>、反诈宣讲等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活动</a:t>
            </a:r>
            <a:r>
              <a:rPr lang="en-US" altLang="zh-CN" sz="2000" b="0" i="0" dirty="0">
                <a:solidFill>
                  <a:srgbClr val="000000"/>
                </a:solidFill>
                <a:latin typeface="微软雅黑" pitchFamily="34" charset="0"/>
                <a:ea typeface="微软雅黑" pitchFamily="34" charset="-122"/>
                <a:cs typeface="微软雅黑" pitchFamily="34" charset="-120"/>
              </a:rPr>
              <a:t>，这体现了依托党员的专业优势，提高服务群众效能，①正确</a:t>
            </a:r>
            <a:r>
              <a:rPr lang="en-US" altLang="zh-CN" sz="2000" b="0" i="0">
                <a:solidFill>
                  <a:srgbClr val="000000"/>
                </a:solidFill>
                <a:latin typeface="微软雅黑" pitchFamily="34" charset="0"/>
                <a:ea typeface="微软雅黑" pitchFamily="34" charset="-122"/>
                <a:cs typeface="微软雅黑" pitchFamily="34" charset="-120"/>
              </a:rPr>
              <a:t>；材料中以楼栋为单位成立功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能性党支部</a:t>
            </a:r>
            <a:r>
              <a:rPr lang="en-US" altLang="zh-CN" sz="2000" b="0" i="0" dirty="0">
                <a:solidFill>
                  <a:srgbClr val="000000"/>
                </a:solidFill>
                <a:latin typeface="微软雅黑" pitchFamily="34" charset="0"/>
                <a:ea typeface="微软雅黑" pitchFamily="34" charset="-122"/>
                <a:cs typeface="微软雅黑" pitchFamily="34" charset="-120"/>
              </a:rPr>
              <a:t>，并建立楼栋居民微信群，打造党支部进小区模式，形成基层党建新格局，③</a:t>
            </a:r>
            <a:r>
              <a:rPr lang="en-US" altLang="zh-CN" sz="2000" b="0" i="0">
                <a:solidFill>
                  <a:srgbClr val="000000"/>
                </a:solidFill>
                <a:latin typeface="微软雅黑" pitchFamily="34" charset="0"/>
                <a:ea typeface="微软雅黑" pitchFamily="34" charset="-122"/>
                <a:cs typeface="微软雅黑" pitchFamily="34" charset="-120"/>
              </a:rPr>
              <a:t>正确；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题目中描述的措施主要是关于社区党组织如何更好地服务群众，并没有涉及完善基层治理体制机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制</a:t>
            </a:r>
            <a:r>
              <a:rPr lang="en-US" altLang="zh-CN" sz="2000" b="0" i="0" dirty="0">
                <a:solidFill>
                  <a:srgbClr val="000000"/>
                </a:solidFill>
                <a:latin typeface="微软雅黑" pitchFamily="34" charset="0"/>
                <a:ea typeface="微软雅黑" pitchFamily="34" charset="-122"/>
                <a:cs typeface="微软雅黑" pitchFamily="34" charset="-120"/>
              </a:rPr>
              <a:t>，②排除；材料强调通过创新党建，吸纳更多党员的形式更好为人民群众服务</a:t>
            </a:r>
            <a:r>
              <a:rPr lang="en-US" altLang="zh-CN" sz="2000" b="0" i="0">
                <a:solidFill>
                  <a:srgbClr val="000000"/>
                </a:solidFill>
                <a:latin typeface="微软雅黑" pitchFamily="34" charset="0"/>
                <a:ea typeface="微软雅黑" pitchFamily="34" charset="-122"/>
                <a:cs typeface="微软雅黑" pitchFamily="34" charset="-120"/>
              </a:rPr>
              <a:t>，未体现打破以</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往单一的治理主体结构</a:t>
            </a:r>
            <a:r>
              <a:rPr lang="en-US" altLang="zh-CN" sz="2000" b="0" i="0" dirty="0">
                <a:solidFill>
                  <a:srgbClr val="000000"/>
                </a:solidFill>
                <a:latin typeface="微软雅黑" pitchFamily="34" charset="0"/>
                <a:ea typeface="微软雅黑" pitchFamily="34" charset="-122"/>
                <a:cs typeface="微软雅黑" pitchFamily="34" charset="-120"/>
              </a:rPr>
              <a:t>，实现多元共治（仅强调“党”相关主体），④排除。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sp>
        <p:nvSpPr>
          <p:cNvPr id="2" name="QO_5_BD.1_1#cd923ecc1?pid=df566e5a4&amp;color=0,0,0&amp;vtp=1&amp;bt=1&amp;bbb=1&amp;hb=1"/>
          <p:cNvSpPr/>
          <p:nvPr/>
        </p:nvSpPr>
        <p:spPr>
          <a:xfrm>
            <a:off x="722376" y="972000"/>
            <a:ext cx="10753344" cy="5375402"/>
          </a:xfrm>
          <a:prstGeom prst="rect">
            <a:avLst/>
          </a:prstGeom>
          <a:noFill/>
          <a:ln/>
        </p:spPr>
        <p:txBody>
          <a:bodyPr wrap="none" lIns="0" tIns="0" rIns="0" bIns="0" rtlCol="0" anchor="t"/>
          <a:lstStyle/>
          <a:p>
            <a:pPr algn="l" latinLnBrk="1">
              <a:lnSpc>
                <a:spcPts val="33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[黑吉辽蒙2025·17]</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阅读材料，完成下列要求。（10</a:t>
            </a:r>
            <a:r>
              <a:rPr lang="en-US" altLang="zh-CN" sz="2000" b="0" i="0">
                <a:solidFill>
                  <a:srgbClr val="000000"/>
                </a:solidFill>
                <a:latin typeface="微软雅黑" pitchFamily="34" charset="0"/>
                <a:ea typeface="微软雅黑" pitchFamily="34" charset="-122"/>
                <a:cs typeface="微软雅黑" pitchFamily="34" charset="-120"/>
              </a:rPr>
              <a:t>分）</a:t>
            </a:r>
            <a:endParaRPr lang="en-US" altLang="zh-CN" sz="2000" dirty="0"/>
          </a:p>
          <a:p>
            <a:pPr latinLnBrk="1">
              <a:lnSpc>
                <a:spcPts val="33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习近平指出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民主不是装饰品</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不是用来做摆设的</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而是要用来解决人民要解决的问题</a:t>
            </a:r>
          </a:p>
          <a:p>
            <a:pPr latinLnBrk="1">
              <a:lnSpc>
                <a:spcPts val="3300"/>
              </a:lnSpc>
            </a:pPr>
            <a:r>
              <a:rPr lang="en-US" altLang="zh-CN" sz="2000" b="0" i="0">
                <a:solidFill>
                  <a:srgbClr val="000000"/>
                </a:solidFill>
                <a:latin typeface="微软雅黑" pitchFamily="34" charset="0"/>
                <a:ea typeface="楷体" pitchFamily="34" charset="-122"/>
                <a:cs typeface="微软雅黑" pitchFamily="34" charset="-120"/>
              </a:rPr>
              <a:t>的</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3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针对街道没有本级人大代表</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人大街道工委履职抓手不足的情况</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某市人大推行街道议政会</a:t>
            </a:r>
          </a:p>
          <a:p>
            <a:pPr latinLnBrk="1">
              <a:lnSpc>
                <a:spcPts val="3300"/>
              </a:lnSpc>
            </a:pPr>
            <a:r>
              <a:rPr lang="en-US" altLang="zh-CN" sz="2000" b="0" i="0">
                <a:solidFill>
                  <a:srgbClr val="000000"/>
                </a:solidFill>
                <a:latin typeface="微软雅黑" pitchFamily="34" charset="0"/>
                <a:ea typeface="楷体" pitchFamily="34" charset="-122"/>
                <a:cs typeface="微软雅黑" pitchFamily="34" charset="-120"/>
              </a:rPr>
              <a:t>制度</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组建由辖区各级人大代表</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企事业单位及居民代表构成的街道议政会</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构建街道人大监督</a:t>
            </a:r>
          </a:p>
          <a:p>
            <a:pPr latinLnBrk="1">
              <a:lnSpc>
                <a:spcPts val="3300"/>
              </a:lnSpc>
            </a:pPr>
            <a:r>
              <a:rPr lang="en-US" altLang="zh-CN" sz="2000" b="0" i="0">
                <a:solidFill>
                  <a:srgbClr val="000000"/>
                </a:solidFill>
                <a:latin typeface="微软雅黑" pitchFamily="34" charset="0"/>
                <a:ea typeface="楷体" pitchFamily="34" charset="-122"/>
                <a:cs typeface="微软雅黑" pitchFamily="34" charset="-120"/>
              </a:rPr>
              <a:t>履职体系</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该制度是人民代表大会制度在街道的延伸</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3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街道议政会上接党委政府</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下联人民群众</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在工作过程中</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某街道议政会广泛征集民意</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由</a:t>
            </a:r>
          </a:p>
          <a:p>
            <a:pPr latinLnBrk="1">
              <a:lnSpc>
                <a:spcPts val="3300"/>
              </a:lnSpc>
            </a:pPr>
            <a:r>
              <a:rPr lang="en-US" altLang="zh-CN" sz="2000" b="0" i="0">
                <a:solidFill>
                  <a:srgbClr val="000000"/>
                </a:solidFill>
                <a:latin typeface="微软雅黑" pitchFamily="34" charset="0"/>
                <a:ea typeface="楷体" pitchFamily="34" charset="-122"/>
                <a:cs typeface="微软雅黑" pitchFamily="34" charset="-120"/>
              </a:rPr>
              <a:t>群众</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点单</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民生问题</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组织集体会商</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由代表</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选单</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票选民生实事项目</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转交相关部门处理</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300"/>
              </a:lnSpc>
            </a:pPr>
            <a:r>
              <a:rPr lang="en-US" altLang="zh-CN" sz="2000" b="0" i="0">
                <a:solidFill>
                  <a:srgbClr val="000000"/>
                </a:solidFill>
                <a:latin typeface="微软雅黑" pitchFamily="34" charset="0"/>
                <a:ea typeface="楷体" pitchFamily="34" charset="-122"/>
                <a:cs typeface="微软雅黑" pitchFamily="34" charset="-120"/>
              </a:rPr>
              <a:t>实施全程跟踪</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由市人大邀请居民共同</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验单</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对满意度低的项目</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回头看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仅半年时间</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该</a:t>
            </a:r>
          </a:p>
          <a:p>
            <a:pPr latinLnBrk="1">
              <a:lnSpc>
                <a:spcPts val="3300"/>
              </a:lnSpc>
            </a:pPr>
            <a:r>
              <a:rPr lang="en-US" altLang="zh-CN" sz="2000" b="0" i="0">
                <a:solidFill>
                  <a:srgbClr val="000000"/>
                </a:solidFill>
                <a:latin typeface="微软雅黑" pitchFamily="34" charset="0"/>
                <a:ea typeface="楷体" pitchFamily="34" charset="-122"/>
                <a:cs typeface="微软雅黑" pitchFamily="34" charset="-120"/>
              </a:rPr>
              <a:t>街道议政会帮助群众解决实际问题</a:t>
            </a:r>
            <a:r>
              <a:rPr lang="en-US" altLang="zh-CN" sz="2000" b="0" i="0" dirty="0">
                <a:solidFill>
                  <a:srgbClr val="000000"/>
                </a:solidFill>
                <a:latin typeface="微软雅黑" pitchFamily="34" charset="0"/>
                <a:ea typeface="微软雅黑" pitchFamily="34" charset="-122"/>
                <a:cs typeface="微软雅黑" pitchFamily="34" charset="-120"/>
              </a:rPr>
              <a:t>30</a:t>
            </a:r>
            <a:r>
              <a:rPr lang="en-US" altLang="zh-CN" sz="2000" b="0" i="0" dirty="0">
                <a:solidFill>
                  <a:srgbClr val="000000"/>
                </a:solidFill>
                <a:latin typeface="微软雅黑" pitchFamily="34" charset="0"/>
                <a:ea typeface="楷体" pitchFamily="34" charset="-122"/>
                <a:cs typeface="微软雅黑" pitchFamily="34" charset="-120"/>
              </a:rPr>
              <a:t>余件</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推动民生工作从</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答复满意</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向</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结果满意</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转变</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300"/>
              </a:lnSpc>
            </a:pPr>
            <a:r>
              <a:rPr lang="en-US" altLang="zh-CN" sz="2000" b="0" i="0">
                <a:solidFill>
                  <a:srgbClr val="000000"/>
                </a:solidFill>
                <a:latin typeface="微软雅黑" pitchFamily="34" charset="0"/>
                <a:ea typeface="楷体" pitchFamily="34" charset="-122"/>
                <a:cs typeface="微软雅黑" pitchFamily="34" charset="-120"/>
              </a:rPr>
              <a:t>在实践中实现过程民主和成果民主的统一</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300"/>
              </a:lnSpc>
            </a:pPr>
            <a:r>
              <a:rPr lang="en-US" altLang="zh-CN" sz="2000" b="0" i="0">
                <a:solidFill>
                  <a:srgbClr val="000000"/>
                </a:solidFill>
                <a:latin typeface="微软雅黑" pitchFamily="34" charset="0"/>
                <a:ea typeface="微软雅黑" pitchFamily="34" charset="-122"/>
                <a:cs typeface="微软雅黑" pitchFamily="34" charset="-120"/>
              </a:rPr>
              <a:t>结合材料</a:t>
            </a:r>
            <a:r>
              <a:rPr lang="en-US" altLang="zh-CN" sz="2000" b="0" i="0" dirty="0">
                <a:solidFill>
                  <a:srgbClr val="000000"/>
                </a:solidFill>
                <a:latin typeface="微软雅黑" pitchFamily="34" charset="0"/>
                <a:ea typeface="微软雅黑" pitchFamily="34" charset="-122"/>
                <a:cs typeface="微软雅黑" pitchFamily="34" charset="-120"/>
              </a:rPr>
              <a:t>，运用政治与法治知识，总结该市人大推进“实现过程民主和成果民主统一</a:t>
            </a:r>
            <a:r>
              <a:rPr lang="en-US" altLang="zh-CN" sz="2000" b="0" i="0">
                <a:solidFill>
                  <a:srgbClr val="000000"/>
                </a:solidFill>
                <a:latin typeface="微软雅黑" pitchFamily="34" charset="0"/>
                <a:ea typeface="微软雅黑" pitchFamily="34" charset="-122"/>
                <a:cs typeface="微软雅黑" pitchFamily="34" charset="-120"/>
              </a:rPr>
              <a:t>”的经验并</a:t>
            </a:r>
          </a:p>
          <a:p>
            <a:pPr latinLnBrk="1">
              <a:lnSpc>
                <a:spcPts val="3000"/>
              </a:lnSpc>
            </a:pPr>
            <a:r>
              <a:rPr lang="en-US" altLang="zh-CN" sz="2000" b="0" i="0">
                <a:solidFill>
                  <a:srgbClr val="000000"/>
                </a:solidFill>
                <a:latin typeface="微软雅黑" pitchFamily="34" charset="0"/>
                <a:ea typeface="微软雅黑" pitchFamily="34" charset="-122"/>
                <a:cs typeface="微软雅黑" pitchFamily="34" charset="-120"/>
              </a:rPr>
              <a:t>阐述其价值</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100" b="0" i="0" kern="0" spc="-99900" dirty="0">
                <a:solidFill>
                  <a:srgbClr val="FFFFFF"/>
                </a:solidFill>
                <a:latin typeface="微软雅黑" pitchFamily="34" charset="0"/>
                <a:ea typeface="微软雅黑" pitchFamily="34" charset="-122"/>
                <a:cs typeface="微软雅黑" pitchFamily="34" charset="-120"/>
              </a:rPr>
              <a:t>#1.4</a:t>
            </a:r>
            <a:endParaRPr lang="en-US" altLang="zh-CN" sz="2000" dirty="0"/>
          </a:p>
        </p:txBody>
      </p:sp>
    </p:spTree>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name="Slide 41&amp;si=41">
    <p:spTree>
      <p:nvGrpSpPr>
        <p:cNvPr id="1" name=""/>
        <p:cNvGrpSpPr/>
        <p:nvPr/>
      </p:nvGrpSpPr>
      <p:grpSpPr>
        <a:xfrm>
          <a:off x="0" y="0"/>
          <a:ext cx="0" cy="0"/>
          <a:chOff x="0" y="0"/>
          <a:chExt cx="0" cy="0"/>
        </a:xfrm>
      </p:grpSpPr>
      <p:sp>
        <p:nvSpPr>
          <p:cNvPr id="2" name="QC_5_BD.40_1#bbdbffb2e?pid=cc7770ba9&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14.</a:t>
            </a:r>
            <a:r>
              <a:rPr lang="en-US" altLang="zh-CN" sz="2000" b="0" i="0" dirty="0">
                <a:solidFill>
                  <a:srgbClr val="000000"/>
                </a:solidFill>
                <a:latin typeface="仿宋" pitchFamily="34" charset="0"/>
                <a:ea typeface="仿宋" pitchFamily="34" charset="-122"/>
                <a:cs typeface="仿宋" pitchFamily="34" charset="-120"/>
              </a:rPr>
              <a:t>[福建2024·5]</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被民政部列为“全国一百篇优秀村规民约”的《浮渡民约</a:t>
            </a:r>
            <a:r>
              <a:rPr lang="en-US" altLang="zh-CN" sz="2000" b="0" i="0">
                <a:solidFill>
                  <a:srgbClr val="000000"/>
                </a:solidFill>
                <a:latin typeface="微软雅黑" pitchFamily="34" charset="0"/>
                <a:ea typeface="微软雅黑" pitchFamily="34" charset="-122"/>
                <a:cs typeface="微软雅黑" pitchFamily="34" charset="-120"/>
              </a:rPr>
              <a:t>》,由村民代表会议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倡立</a:t>
            </a:r>
            <a:r>
              <a:rPr lang="en-US" altLang="zh-CN" sz="2000" b="0" i="0" dirty="0">
                <a:solidFill>
                  <a:srgbClr val="000000"/>
                </a:solidFill>
                <a:latin typeface="微软雅黑" pitchFamily="34" charset="0"/>
                <a:ea typeface="微软雅黑" pitchFamily="34" charset="-122"/>
                <a:cs typeface="微软雅黑" pitchFamily="34" charset="-120"/>
              </a:rPr>
              <a:t>，涵盖孝老爱亲、遵纪守法、协商调解等内容，四字一句，朗朗上口；以抓热点、</a:t>
            </a:r>
            <a:r>
              <a:rPr lang="en-US" altLang="zh-CN" sz="2000" b="0" i="0">
                <a:solidFill>
                  <a:srgbClr val="000000"/>
                </a:solidFill>
                <a:latin typeface="微软雅黑" pitchFamily="34" charset="0"/>
                <a:ea typeface="微软雅黑" pitchFamily="34" charset="-122"/>
                <a:cs typeface="微软雅黑" pitchFamily="34" charset="-120"/>
              </a:rPr>
              <a:t>消痛点、</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疏堵点为导向</a:t>
            </a:r>
            <a:r>
              <a:rPr lang="en-US" altLang="zh-CN" sz="2000" b="0" i="0" dirty="0">
                <a:solidFill>
                  <a:srgbClr val="000000"/>
                </a:solidFill>
                <a:latin typeface="微软雅黑" pitchFamily="34" charset="0"/>
                <a:ea typeface="微软雅黑" pitchFamily="34" charset="-122"/>
                <a:cs typeface="微软雅黑" pitchFamily="34" charset="-120"/>
              </a:rPr>
              <a:t>，经过数十年持续完善，潜移默化地影响着乡风文明。《浮渡民约</a:t>
            </a:r>
            <a:r>
              <a:rPr lang="en-US" altLang="zh-CN" sz="2000" b="0" i="0">
                <a:solidFill>
                  <a:srgbClr val="000000"/>
                </a:solidFill>
                <a:latin typeface="微软雅黑" pitchFamily="34" charset="0"/>
                <a:ea typeface="微软雅黑" pitchFamily="34" charset="-122"/>
                <a:cs typeface="微软雅黑" pitchFamily="34" charset="-120"/>
              </a:rPr>
              <a:t>》的倡立和完善</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有助于(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41_1#bbdbffb2e.bracket?pid=cc7770ba9&amp;color=0,0,0&amp;vpa=10&amp;vtp=1"/>
          <p:cNvSpPr/>
          <p:nvPr/>
        </p:nvSpPr>
        <p:spPr>
          <a:xfrm>
            <a:off x="1684401" y="23245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40_2#bbdbffb2e?pid=cc7770ba9&amp;color=0,0,0&amp;vtp=1&amp;bbb=1"/>
          <p:cNvSpPr/>
          <p:nvPr/>
        </p:nvSpPr>
        <p:spPr>
          <a:xfrm>
            <a:off x="722376" y="2791274"/>
            <a:ext cx="10753344" cy="843153"/>
          </a:xfrm>
          <a:prstGeom prst="rect">
            <a:avLst/>
          </a:prstGeom>
          <a:noFill/>
          <a:ln/>
        </p:spPr>
        <p:txBody>
          <a:bodyPr wrap="none" lIns="0" tIns="0" rIns="0" bIns="0" rtlCol="0" anchor="t"/>
          <a:lstStyle/>
          <a:p>
            <a:pPr latinLnBrk="1">
              <a:lnSpc>
                <a:spcPts val="3600"/>
              </a:lnSpc>
              <a:tabLst>
                <a:tab pos="5102957" algn="l"/>
              </a:tabLst>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优化民主协商、民主管理程序</a:t>
            </a:r>
            <a:r>
              <a:rPr lang="en-US" altLang="zh-CN" sz="2000" b="0" i="0" spc="-10300" dirty="0">
                <a:solidFill>
                  <a:srgbClr val="000000"/>
                </a:solidFill>
                <a:latin typeface="SimSun" pitchFamily="34" charset="0"/>
                <a:ea typeface="SimSun" pitchFamily="34" charset="-122"/>
                <a:cs typeface="SimSun" pitchFamily="34" charset="-120"/>
              </a:rPr>
              <a:t>	</a:t>
            </a:r>
          </a:p>
          <a:p>
            <a:pPr latinLnBrk="1">
              <a:lnSpc>
                <a:spcPts val="3600"/>
              </a:lnSpc>
              <a:tabLst>
                <a:tab pos="5102957" algn="l"/>
              </a:tabLst>
            </a:pPr>
            <a:r>
              <a:rPr lang="en-US" altLang="zh-CN" sz="2000" b="0" i="0" dirty="0">
                <a:solidFill>
                  <a:srgbClr val="000000"/>
                </a:solidFill>
                <a:latin typeface="微软雅黑" pitchFamily="34" charset="0"/>
                <a:ea typeface="微软雅黑" pitchFamily="34" charset="-122"/>
                <a:cs typeface="微软雅黑" pitchFamily="34" charset="-120"/>
              </a:rPr>
              <a:t>②</a:t>
            </a:r>
            <a:r>
              <a:rPr lang="en-US" altLang="zh-CN" sz="2000" b="0" i="0" dirty="0" err="1">
                <a:solidFill>
                  <a:srgbClr val="000000"/>
                </a:solidFill>
                <a:latin typeface="微软雅黑" pitchFamily="34" charset="0"/>
                <a:ea typeface="微软雅黑" pitchFamily="34" charset="-122"/>
                <a:cs typeface="微软雅黑" pitchFamily="34" charset="-120"/>
              </a:rPr>
              <a:t>提高村民的公共参与意识</a:t>
            </a:r>
            <a:endParaRPr lang="en-US" altLang="zh-CN" sz="2000" dirty="0"/>
          </a:p>
          <a:p>
            <a:pPr latinLnBrk="1">
              <a:lnSpc>
                <a:spcPts val="3400"/>
              </a:lnSpc>
              <a:tabLst>
                <a:tab pos="5102957" algn="l"/>
              </a:tabLst>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推动村务管理规范化、组织化</a:t>
            </a:r>
            <a:r>
              <a:rPr lang="en-US" altLang="zh-CN" sz="2000" b="0" i="0" spc="-10300" dirty="0">
                <a:solidFill>
                  <a:srgbClr val="000000"/>
                </a:solidFill>
                <a:latin typeface="SimSun" pitchFamily="34" charset="0"/>
                <a:ea typeface="SimSun" pitchFamily="34" charset="-122"/>
                <a:cs typeface="SimSun" pitchFamily="34" charset="-120"/>
              </a:rPr>
              <a:t>	</a:t>
            </a:r>
          </a:p>
          <a:p>
            <a:pPr latinLnBrk="1">
              <a:lnSpc>
                <a:spcPts val="3400"/>
              </a:lnSpc>
              <a:tabLst>
                <a:tab pos="5102957" algn="l"/>
              </a:tabLst>
            </a:pPr>
            <a:r>
              <a:rPr lang="en-US" altLang="zh-CN" sz="2000" b="0" i="0" dirty="0">
                <a:solidFill>
                  <a:srgbClr val="000000"/>
                </a:solidFill>
                <a:latin typeface="微软雅黑" pitchFamily="34" charset="0"/>
                <a:ea typeface="微软雅黑" pitchFamily="34" charset="-122"/>
                <a:cs typeface="微软雅黑" pitchFamily="34" charset="-120"/>
              </a:rPr>
              <a:t>④</a:t>
            </a:r>
            <a:r>
              <a:rPr lang="en-US" altLang="zh-CN" sz="2000" b="0" i="0" dirty="0" err="1">
                <a:solidFill>
                  <a:srgbClr val="000000"/>
                </a:solidFill>
                <a:latin typeface="微软雅黑" pitchFamily="34" charset="0"/>
                <a:ea typeface="微软雅黑" pitchFamily="34" charset="-122"/>
                <a:cs typeface="微软雅黑" pitchFamily="34" charset="-120"/>
              </a:rPr>
              <a:t>实现自我教育、自我管理和自我服务</a:t>
            </a:r>
            <a:endParaRPr lang="en-US" altLang="zh-CN" sz="2000" dirty="0"/>
          </a:p>
        </p:txBody>
      </p:sp>
      <p:sp>
        <p:nvSpPr>
          <p:cNvPr id="5" name="QC_5_BD.40_3#bbdbffb2e.choices?pid=cc7770ba9&amp;color=0,0,0&amp;vtp=1&amp;bbb=1"/>
          <p:cNvSpPr/>
          <p:nvPr/>
        </p:nvSpPr>
        <p:spPr>
          <a:xfrm>
            <a:off x="722376" y="4558967"/>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A.①②</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name="Slide 42&amp;si=42">
    <p:spTree>
      <p:nvGrpSpPr>
        <p:cNvPr id="1" name=""/>
        <p:cNvGrpSpPr/>
        <p:nvPr/>
      </p:nvGrpSpPr>
      <p:grpSpPr>
        <a:xfrm>
          <a:off x="0" y="0"/>
          <a:ext cx="0" cy="0"/>
          <a:chOff x="0" y="0"/>
          <a:chExt cx="0" cy="0"/>
        </a:xfrm>
      </p:grpSpPr>
      <p:sp>
        <p:nvSpPr>
          <p:cNvPr id="2" name="QC_5_AS.42_1#bbdbffb2e?vop=1&amp;pid=cc7770ba9&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本题考查基层群众自治制度。《浮渡民约》是由村民代表会议倡立的</a:t>
            </a:r>
            <a:r>
              <a:rPr lang="en-US" altLang="zh-CN" sz="2000" b="0" i="0">
                <a:solidFill>
                  <a:srgbClr val="000000"/>
                </a:solidFill>
                <a:latin typeface="微软雅黑" pitchFamily="34" charset="0"/>
                <a:ea typeface="微软雅黑" pitchFamily="34" charset="-122"/>
                <a:cs typeface="微软雅黑" pitchFamily="34" charset="-120"/>
              </a:rPr>
              <a:t>，村民参与倡立有助</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于提高其公共参与意识</a:t>
            </a:r>
            <a:r>
              <a:rPr lang="en-US" altLang="zh-CN" sz="2000" b="0" i="0" dirty="0">
                <a:solidFill>
                  <a:srgbClr val="000000"/>
                </a:solidFill>
                <a:latin typeface="微软雅黑" pitchFamily="34" charset="0"/>
                <a:ea typeface="微软雅黑" pitchFamily="34" charset="-122"/>
                <a:cs typeface="微软雅黑" pitchFamily="34" charset="-120"/>
              </a:rPr>
              <a:t>，②正确；该民约所倡导的内容和导向影响着乡风文明</a:t>
            </a:r>
            <a:r>
              <a:rPr lang="en-US" altLang="zh-CN" sz="2000" b="0" i="0">
                <a:solidFill>
                  <a:srgbClr val="000000"/>
                </a:solidFill>
                <a:latin typeface="微软雅黑" pitchFamily="34" charset="0"/>
                <a:ea typeface="微软雅黑" pitchFamily="34" charset="-122"/>
                <a:cs typeface="微软雅黑" pitchFamily="34" charset="-120"/>
              </a:rPr>
              <a:t>，有助于村民实现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自我教育</a:t>
            </a:r>
            <a:r>
              <a:rPr lang="en-US" altLang="zh-CN" sz="2000" b="0" i="0" dirty="0">
                <a:solidFill>
                  <a:srgbClr val="000000"/>
                </a:solidFill>
                <a:latin typeface="微软雅黑" pitchFamily="34" charset="0"/>
                <a:ea typeface="微软雅黑" pitchFamily="34" charset="-122"/>
                <a:cs typeface="微软雅黑" pitchFamily="34" charset="-120"/>
              </a:rPr>
              <a:t>、自我管理和自我服务，④正确。该民约的主要内容是孝老爱亲、遵纪守法等</a:t>
            </a:r>
            <a:r>
              <a:rPr lang="en-US" altLang="zh-CN" sz="2000" b="0" i="0">
                <a:solidFill>
                  <a:srgbClr val="000000"/>
                </a:solidFill>
                <a:latin typeface="微软雅黑" pitchFamily="34" charset="0"/>
                <a:ea typeface="微软雅黑" pitchFamily="34" charset="-122"/>
                <a:cs typeface="微软雅黑" pitchFamily="34" charset="-120"/>
              </a:rPr>
              <a:t>，与优化</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程序</a:t>
            </a:r>
            <a:r>
              <a:rPr lang="en-US" altLang="zh-CN" sz="2000" b="0" i="0" dirty="0">
                <a:solidFill>
                  <a:srgbClr val="000000"/>
                </a:solidFill>
                <a:latin typeface="微软雅黑" pitchFamily="34" charset="0"/>
                <a:ea typeface="微软雅黑" pitchFamily="34" charset="-122"/>
                <a:cs typeface="微软雅黑" pitchFamily="34" charset="-120"/>
              </a:rPr>
              <a:t>，推动村务管理规范化、组织化等没有关系，①③不符合题意。</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name="Slide 43&amp;si=43">
    <p:spTree>
      <p:nvGrpSpPr>
        <p:cNvPr id="1" name=""/>
        <p:cNvGrpSpPr/>
        <p:nvPr/>
      </p:nvGrpSpPr>
      <p:grpSpPr>
        <a:xfrm>
          <a:off x="0" y="0"/>
          <a:ext cx="0" cy="0"/>
          <a:chOff x="0" y="0"/>
          <a:chExt cx="0" cy="0"/>
        </a:xfrm>
      </p:grpSpPr>
      <p:sp>
        <p:nvSpPr>
          <p:cNvPr id="2" name="QO_5_BD.43_1#a8650c9b3?pid=cc7770ba9&amp;color=0,0,0&amp;vtp=1&amp;bt=1&amp;bbb=1&amp;hb=1"/>
          <p:cNvSpPr/>
          <p:nvPr/>
        </p:nvSpPr>
        <p:spPr>
          <a:xfrm>
            <a:off x="722376" y="972000"/>
            <a:ext cx="10753344" cy="4082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15.</a:t>
            </a:r>
            <a:r>
              <a:rPr lang="en-US" altLang="zh-CN" sz="2000" b="0" i="0" dirty="0">
                <a:solidFill>
                  <a:srgbClr val="000000"/>
                </a:solidFill>
                <a:latin typeface="仿宋" pitchFamily="34" charset="0"/>
                <a:ea typeface="仿宋" pitchFamily="34" charset="-122"/>
                <a:cs typeface="仿宋" pitchFamily="34" charset="-120"/>
              </a:rPr>
              <a:t>[2023浙江6月·29（1）</a:t>
            </a:r>
            <a:r>
              <a:rPr lang="en-US" altLang="zh-CN" sz="2000" b="0" i="0" dirty="0">
                <a:solidFill>
                  <a:srgbClr val="000000"/>
                </a:solidFill>
                <a:latin typeface="微软雅黑" pitchFamily="34" charset="0"/>
                <a:ea typeface="楷体" pitchFamily="34" charset="-122"/>
                <a:cs typeface="微软雅黑" pitchFamily="34" charset="-120"/>
              </a:rPr>
              <a:t>某校高一</a:t>
            </a: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微软雅黑" pitchFamily="34" charset="0"/>
                <a:ea typeface="楷体" pitchFamily="34" charset="-122"/>
                <a:cs typeface="微软雅黑" pitchFamily="34" charset="-120"/>
              </a:rPr>
              <a:t>班学生以</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协商民主有优势</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为议题</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通过查阅资料</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走访社区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志愿服务</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开展探究性学习</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1" i="0">
                <a:solidFill>
                  <a:srgbClr val="000000"/>
                </a:solidFill>
                <a:latin typeface="微软雅黑" pitchFamily="34" charset="0"/>
                <a:ea typeface="微软雅黑" pitchFamily="34" charset="-122"/>
                <a:cs typeface="微软雅黑" pitchFamily="34" charset="-120"/>
              </a:rPr>
              <a:t>◆</a:t>
            </a:r>
            <a:r>
              <a:rPr lang="en-US" altLang="zh-CN" sz="2000" b="1" i="0" dirty="0">
                <a:solidFill>
                  <a:srgbClr val="000000"/>
                </a:solidFill>
                <a:latin typeface="微软雅黑" pitchFamily="34" charset="0"/>
                <a:ea typeface="微软雅黑" pitchFamily="34" charset="-122"/>
                <a:cs typeface="微软雅黑" pitchFamily="34" charset="-120"/>
              </a:rPr>
              <a:t>调研发现</a:t>
            </a:r>
            <a:endParaRPr lang="en-US" altLang="zh-CN" sz="2000" dirty="0"/>
          </a:p>
          <a:p>
            <a:pPr latinLnBrk="1">
              <a:lnSpc>
                <a:spcPts val="3700"/>
              </a:lnSpc>
            </a:pPr>
            <a:r>
              <a:rPr lang="en-US" altLang="zh-CN" sz="2000" b="0" i="0">
                <a:solidFill>
                  <a:srgbClr val="000000"/>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a:t>
            </a:r>
            <a:r>
              <a:rPr lang="en-US" altLang="zh-CN" sz="2000" b="0" i="0" dirty="0">
                <a:solidFill>
                  <a:srgbClr val="000000"/>
                </a:solidFill>
                <a:latin typeface="微软雅黑" pitchFamily="34" charset="0"/>
                <a:ea typeface="楷体" pitchFamily="34" charset="-122"/>
                <a:cs typeface="微软雅黑" pitchFamily="34" charset="-120"/>
              </a:rPr>
              <a:t>社区打算实施垃圾分类</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可是在垃圾箱选址</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投放时间等问题上</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居民</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居委会</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物业公</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司意见不一</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社区党支部在走访居民后</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召集居民代表</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居委会负责人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物业公司代表进行协商</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让各方充分发表意见</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提出建议</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在此基础上形成共识</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并就垃圾分类相关事项作出决定</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公之</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于众</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并征得居民同意</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在各方共同努力下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垃圾分类落到实处</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得到居民好评</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有事好商量</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众人的事情由众人商量</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协商民主在基层治理中有用</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管用</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好用</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结合材料</a:t>
            </a:r>
            <a:r>
              <a:rPr lang="en-US" altLang="zh-CN" sz="2000" b="0" i="0" dirty="0">
                <a:solidFill>
                  <a:srgbClr val="000000"/>
                </a:solidFill>
                <a:latin typeface="微软雅黑" pitchFamily="34" charset="0"/>
                <a:ea typeface="微软雅黑" pitchFamily="34" charset="-122"/>
                <a:cs typeface="微软雅黑" pitchFamily="34" charset="-120"/>
              </a:rPr>
              <a:t>，运用《政治与法治》相关知识，阐述在基层治理中实行协商民主的意义。（6分）</a:t>
            </a:r>
            <a:endParaRPr lang="en-US" altLang="zh-CN" sz="2000" dirty="0"/>
          </a:p>
        </p:txBody>
      </p:sp>
    </p:spTree>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name="Slide 44&amp;si=44">
    <p:spTree>
      <p:nvGrpSpPr>
        <p:cNvPr id="1" name=""/>
        <p:cNvGrpSpPr/>
        <p:nvPr/>
      </p:nvGrpSpPr>
      <p:grpSpPr>
        <a:xfrm>
          <a:off x="0" y="0"/>
          <a:ext cx="0" cy="0"/>
          <a:chOff x="0" y="0"/>
          <a:chExt cx="0" cy="0"/>
        </a:xfrm>
      </p:grpSpPr>
      <p:sp>
        <p:nvSpPr>
          <p:cNvPr id="2" name="QO_5_AN.44_1#a8650c9b3?vop=1&amp;pid=cc7770ba9&amp;color=0,0,0&amp;vtp=1&amp;bt=1&amp;bbb=1&amp;hb=1"/>
          <p:cNvSpPr/>
          <p:nvPr/>
        </p:nvSpPr>
        <p:spPr>
          <a:xfrm>
            <a:off x="722376" y="972000"/>
            <a:ext cx="10753344" cy="17706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①该行动由党支部牵头，通过民主协商的方式解决问题，有利于坚持党的领导</a:t>
            </a:r>
            <a:r>
              <a:rPr lang="en-US" altLang="zh-CN" sz="2000" b="1" i="0">
                <a:solidFill>
                  <a:srgbClr val="00B050"/>
                </a:solidFill>
                <a:latin typeface="微软雅黑" pitchFamily="34" charset="0"/>
                <a:ea typeface="微软雅黑" pitchFamily="34" charset="-122"/>
                <a:cs typeface="微软雅黑" pitchFamily="34" charset="-120"/>
              </a:rPr>
              <a:t>，发挥党的</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领导核心作用</a:t>
            </a:r>
            <a:r>
              <a:rPr lang="en-US" altLang="zh-CN" sz="2000" b="1" i="0" dirty="0">
                <a:solidFill>
                  <a:srgbClr val="00B050"/>
                </a:solidFill>
                <a:latin typeface="微软雅黑" pitchFamily="34" charset="0"/>
                <a:ea typeface="微软雅黑" pitchFamily="34" charset="-122"/>
                <a:cs typeface="微软雅黑" pitchFamily="34" charset="-120"/>
              </a:rPr>
              <a:t>。（2分）②有利于居民依法直接行使民主权利</a:t>
            </a:r>
            <a:r>
              <a:rPr lang="en-US" altLang="zh-CN" sz="2000" b="1" i="0">
                <a:solidFill>
                  <a:srgbClr val="00B050"/>
                </a:solidFill>
                <a:latin typeface="微软雅黑" pitchFamily="34" charset="0"/>
                <a:ea typeface="微软雅黑" pitchFamily="34" charset="-122"/>
                <a:cs typeface="微软雅黑" pitchFamily="34" charset="-120"/>
              </a:rPr>
              <a:t>，调动其参与基层公共事务和公益</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事业的积极性</a:t>
            </a:r>
            <a:r>
              <a:rPr lang="en-US" altLang="zh-CN" sz="2000" b="1" i="0" dirty="0">
                <a:solidFill>
                  <a:srgbClr val="00B050"/>
                </a:solidFill>
                <a:latin typeface="微软雅黑" pitchFamily="34" charset="0"/>
                <a:ea typeface="微软雅黑" pitchFamily="34" charset="-122"/>
                <a:cs typeface="微软雅黑" pitchFamily="34" charset="-120"/>
              </a:rPr>
              <a:t>，坚持全过程人民民主。（2分）③有利于汇聚多方力量共同参与社区治理</a:t>
            </a:r>
            <a:r>
              <a:rPr lang="en-US" altLang="zh-CN" sz="2000" b="1" i="0">
                <a:solidFill>
                  <a:srgbClr val="00B050"/>
                </a:solidFill>
                <a:latin typeface="微软雅黑" pitchFamily="34" charset="0"/>
                <a:ea typeface="微软雅黑" pitchFamily="34" charset="-122"/>
                <a:cs typeface="微软雅黑" pitchFamily="34" charset="-120"/>
              </a:rPr>
              <a:t>，促进</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基层治理体系和治理能力的现代化</a:t>
            </a:r>
            <a:r>
              <a:rPr lang="en-US" altLang="zh-CN" sz="2000" b="1" i="0" dirty="0">
                <a:solidFill>
                  <a:srgbClr val="00B050"/>
                </a:solidFill>
                <a:latin typeface="微软雅黑" pitchFamily="34" charset="0"/>
                <a:ea typeface="微软雅黑" pitchFamily="34" charset="-122"/>
                <a:cs typeface="微软雅黑" pitchFamily="34" charset="-120"/>
              </a:rPr>
              <a:t>。同时能够兼顾各方的合法权益，促进社区的和谐。（2分）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4.xml><?xml version="1.0" encoding="utf-8"?>
<p:sld xmlns:a="http://schemas.openxmlformats.org/drawingml/2006/main" xmlns:r="http://schemas.openxmlformats.org/officeDocument/2006/relationships" xmlns:p="http://schemas.openxmlformats.org/presentationml/2006/main">
  <p:cSld name="Slide 45&amp;si=45">
    <p:spTree>
      <p:nvGrpSpPr>
        <p:cNvPr id="1" name=""/>
        <p:cNvGrpSpPr/>
        <p:nvPr/>
      </p:nvGrpSpPr>
      <p:grpSpPr>
        <a:xfrm>
          <a:off x="0" y="0"/>
          <a:ext cx="0" cy="0"/>
          <a:chOff x="0" y="0"/>
          <a:chExt cx="0" cy="0"/>
        </a:xfrm>
      </p:grpSpPr>
      <p:sp>
        <p:nvSpPr>
          <p:cNvPr id="2" name="QO_5_AS.45_1#a8650c9b3?vop=1&amp;pid=cc7770ba9&amp;color=0,0,0&amp;vtp=1&amp;bt=1&amp;bbb=1"/>
          <p:cNvSpPr/>
          <p:nvPr/>
        </p:nvSpPr>
        <p:spPr>
          <a:xfrm>
            <a:off x="722376" y="972000"/>
            <a:ext cx="10753344" cy="907034"/>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本题考查党的领导+基层群众自治+协商民主。</a:t>
            </a:r>
            <a:endParaRPr lang="en-US" altLang="zh-CN" sz="22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微软雅黑" pitchFamily="34" charset="0"/>
                <a:ea typeface="微软雅黑" pitchFamily="34" charset="-122"/>
                <a:cs typeface="微软雅黑" pitchFamily="34" charset="-120"/>
              </a:rPr>
              <a:t>.设问分析及答题角度</a:t>
            </a:r>
            <a:endParaRPr lang="en-US" altLang="zh-CN" sz="2200" dirty="0"/>
          </a:p>
        </p:txBody>
      </p:sp>
      <p:graphicFrame>
        <p:nvGraphicFramePr>
          <p:cNvPr id="46" name="QO_5_AS.45_2#a8650c9b3?colgroup=6,8,24&amp;vop=1&amp;pid=cc7770ba9&amp;color=0,0,0&amp;vtp=1&amp;bbb=1&amp;hb=1"/>
          <p:cNvGraphicFramePr>
            <a:graphicFrameLocks noGrp="1"/>
          </p:cNvGraphicFramePr>
          <p:nvPr>
            <p:extLst>
              <p:ext uri="{D42A27DB-BD31-4B8C-83A1-F6EECF244321}">
                <p14:modId xmlns:p14="http://schemas.microsoft.com/office/powerpoint/2010/main" val="3075877752"/>
              </p:ext>
            </p:extLst>
          </p:nvPr>
        </p:nvGraphicFramePr>
        <p:xfrm>
          <a:off x="722376" y="2017083"/>
          <a:ext cx="10725912" cy="1243711"/>
        </p:xfrm>
        <a:graphic>
          <a:graphicData uri="http://schemas.openxmlformats.org/drawingml/2006/table">
            <a:tbl>
              <a:tblPr/>
              <a:tblGrid>
                <a:gridCol w="1819656">
                  <a:extLst>
                    <a:ext uri="{9D8B030D-6E8A-4147-A177-3AD203B41FA5}">
                      <a16:colId xmlns:a16="http://schemas.microsoft.com/office/drawing/2014/main" val="20000"/>
                    </a:ext>
                  </a:extLst>
                </a:gridCol>
                <a:gridCol w="2350008">
                  <a:extLst>
                    <a:ext uri="{9D8B030D-6E8A-4147-A177-3AD203B41FA5}">
                      <a16:colId xmlns:a16="http://schemas.microsoft.com/office/drawing/2014/main" val="20001"/>
                    </a:ext>
                  </a:extLst>
                </a:gridCol>
                <a:gridCol w="6556248">
                  <a:extLst>
                    <a:ext uri="{9D8B030D-6E8A-4147-A177-3AD203B41FA5}">
                      <a16:colId xmlns:a16="http://schemas.microsoft.com/office/drawing/2014/main" val="20002"/>
                    </a:ext>
                  </a:extLst>
                </a:gridCol>
              </a:tblGrid>
              <a:tr h="421132">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设问类型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知识范围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答题角度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822579">
                <a:tc>
                  <a:txBody>
                    <a:bodyPr/>
                    <a:lstStyle/>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意义类宏观设</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必修3</a:t>
                      </a:r>
                      <a:r>
                        <a:rPr lang="en-US" altLang="zh-CN" sz="2000" b="0" i="0">
                          <a:solidFill>
                            <a:srgbClr val="000000"/>
                          </a:solidFill>
                          <a:latin typeface="微软雅黑" pitchFamily="34" charset="0"/>
                          <a:ea typeface="微软雅黑" pitchFamily="34" charset="-122"/>
                          <a:cs typeface="微软雅黑" pitchFamily="34" charset="-120"/>
                        </a:rPr>
                        <a:t>《政治与法</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治</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提炼该社区在治理中实行协商民主的系列举措及效果</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并</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对应教材相关知识分析其意义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fade">
                                      <p:cBhvr>
                                        <p:cTn id="16"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5.xml><?xml version="1.0" encoding="utf-8"?>
<p:sld xmlns:a="http://schemas.openxmlformats.org/drawingml/2006/main" xmlns:r="http://schemas.openxmlformats.org/officeDocument/2006/relationships" xmlns:p="http://schemas.openxmlformats.org/presentationml/2006/main">
  <p:cSld name="Slide 46&amp;si=46">
    <p:spTree>
      <p:nvGrpSpPr>
        <p:cNvPr id="1" name=""/>
        <p:cNvGrpSpPr/>
        <p:nvPr/>
      </p:nvGrpSpPr>
      <p:grpSpPr>
        <a:xfrm>
          <a:off x="0" y="0"/>
          <a:ext cx="0" cy="0"/>
          <a:chOff x="0" y="0"/>
          <a:chExt cx="0" cy="0"/>
        </a:xfrm>
      </p:grpSpPr>
      <p:sp>
        <p:nvSpPr>
          <p:cNvPr id="2" name="QO_5_AS.45_3#a8650c9b3?vop=1&amp;pid=cc7770ba9&amp;color=0,0,0&amp;mp=1&amp;vtp=1&amp;bt=1&amp;bbb=1"/>
          <p:cNvSpPr/>
          <p:nvPr/>
        </p:nvSpPr>
        <p:spPr>
          <a:xfrm>
            <a:off x="722376" y="969264"/>
            <a:ext cx="10753344" cy="408559"/>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2.材料分析及答案要点</a:t>
            </a:r>
            <a:endParaRPr lang="en-US" altLang="zh-CN" sz="2000" dirty="0"/>
          </a:p>
        </p:txBody>
      </p:sp>
      <p:graphicFrame>
        <p:nvGraphicFramePr>
          <p:cNvPr id="47" name="QO_5_AS.45_4#a8650c9b3?colgroup=13,6,20&amp;vop=1&amp;pid=cc7770ba9&amp;color=0,0,0&amp;mp=1&amp;vtp=1&amp;bbb=1&amp;hb=1"/>
          <p:cNvGraphicFramePr>
            <a:graphicFrameLocks noGrp="1"/>
          </p:cNvGraphicFramePr>
          <p:nvPr>
            <p:extLst>
              <p:ext uri="{D42A27DB-BD31-4B8C-83A1-F6EECF244321}">
                <p14:modId xmlns:p14="http://schemas.microsoft.com/office/powerpoint/2010/main" val="3963816873"/>
              </p:ext>
            </p:extLst>
          </p:nvPr>
        </p:nvGraphicFramePr>
        <p:xfrm>
          <a:off x="722376" y="1511300"/>
          <a:ext cx="10716768" cy="2458974"/>
        </p:xfrm>
        <a:graphic>
          <a:graphicData uri="http://schemas.openxmlformats.org/drawingml/2006/table">
            <a:tbl>
              <a:tblPr/>
              <a:tblGrid>
                <a:gridCol w="3648456">
                  <a:extLst>
                    <a:ext uri="{9D8B030D-6E8A-4147-A177-3AD203B41FA5}">
                      <a16:colId xmlns:a16="http://schemas.microsoft.com/office/drawing/2014/main" val="20000"/>
                    </a:ext>
                  </a:extLst>
                </a:gridCol>
                <a:gridCol w="1755648">
                  <a:extLst>
                    <a:ext uri="{9D8B030D-6E8A-4147-A177-3AD203B41FA5}">
                      <a16:colId xmlns:a16="http://schemas.microsoft.com/office/drawing/2014/main" val="20001"/>
                    </a:ext>
                  </a:extLst>
                </a:gridCol>
                <a:gridCol w="5312664">
                  <a:extLst>
                    <a:ext uri="{9D8B030D-6E8A-4147-A177-3AD203B41FA5}">
                      <a16:colId xmlns:a16="http://schemas.microsoft.com/office/drawing/2014/main" val="20002"/>
                    </a:ext>
                  </a:extLst>
                </a:gridCol>
              </a:tblGrid>
              <a:tr h="421132">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材料精炼</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教材对接</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答题要点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819023">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社区党支部走访居民</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召</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集</a:t>
                      </a:r>
                      <a:r>
                        <a:rPr lang="en-US" altLang="zh-CN" sz="2000" b="0" i="0" dirty="0">
                          <a:solidFill>
                            <a:srgbClr val="000000"/>
                          </a:solidFill>
                          <a:latin typeface="SimSun" panose="02010600030101010101" pitchFamily="2" charset="-122"/>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进行协商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党的领导</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有利于坚持党的领导</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发挥党的领导核心作用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218819">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各方充分发表意见</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提出建</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议</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在此基础上形成共识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基层群众自</a:t>
                      </a:r>
                    </a:p>
                    <a:p>
                      <a:pPr marL="0" lvl="0" indent="0" algn="ctr"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治</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协商民主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有利于居民依法直接行使民主权利</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坚持全过</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程人民民主</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有利于多元共治</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兼顾各方合法</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权益</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6.xml><?xml version="1.0" encoding="utf-8"?>
<p:sld xmlns:a="http://schemas.openxmlformats.org/drawingml/2006/main" xmlns:r="http://schemas.openxmlformats.org/officeDocument/2006/relationships" xmlns:p="http://schemas.openxmlformats.org/presentationml/2006/main">
  <p:cSld name="Slide 47&amp;si=47">
    <p:spTree>
      <p:nvGrpSpPr>
        <p:cNvPr id="1" name=""/>
        <p:cNvGrpSpPr/>
        <p:nvPr/>
      </p:nvGrpSpPr>
      <p:grpSpPr>
        <a:xfrm>
          <a:off x="0" y="0"/>
          <a:ext cx="0" cy="0"/>
          <a:chOff x="0" y="0"/>
          <a:chExt cx="0" cy="0"/>
        </a:xfrm>
      </p:grpSpPr>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QO_5_AN.2_1#cd923ecc1?vop=1&amp;pid=df566e5a4&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经验：①完善基层民主制度，延伸人民代表大会制度实践；（2分）</a:t>
            </a:r>
            <a:r>
              <a:rPr lang="en-US" altLang="zh-CN" sz="2000" b="1" i="0">
                <a:solidFill>
                  <a:srgbClr val="00B050"/>
                </a:solidFill>
                <a:latin typeface="微软雅黑" pitchFamily="34" charset="0"/>
                <a:ea typeface="微软雅黑" pitchFamily="34" charset="-122"/>
                <a:cs typeface="微软雅黑" pitchFamily="34" charset="-120"/>
              </a:rPr>
              <a:t>②构建全过程人民民</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主完整链条</a:t>
            </a:r>
            <a:r>
              <a:rPr lang="en-US" altLang="zh-CN" sz="2000" b="1" i="0" dirty="0">
                <a:solidFill>
                  <a:srgbClr val="00B050"/>
                </a:solidFill>
                <a:latin typeface="微软雅黑" pitchFamily="34" charset="0"/>
                <a:ea typeface="微软雅黑" pitchFamily="34" charset="-122"/>
                <a:cs typeface="微软雅黑" pitchFamily="34" charset="-120"/>
              </a:rPr>
              <a:t>，保障群众参与权与监督权；（2分）③实现党的领导与人民民主的有机结合。（2分）</a:t>
            </a:r>
            <a:endParaRPr lang="en-US" altLang="zh-CN" sz="2000" dirty="0"/>
          </a:p>
          <a:p>
            <a:pPr latinLnBrk="1">
              <a:lnSpc>
                <a:spcPts val="3700"/>
              </a:lnSpc>
            </a:pPr>
            <a:r>
              <a:rPr lang="en-US" altLang="zh-CN" sz="2000" b="1" i="0">
                <a:solidFill>
                  <a:srgbClr val="00B050"/>
                </a:solidFill>
                <a:latin typeface="微软雅黑" pitchFamily="34" charset="0"/>
                <a:ea typeface="微软雅黑" pitchFamily="34" charset="-122"/>
                <a:cs typeface="微软雅黑" pitchFamily="34" charset="-120"/>
              </a:rPr>
              <a:t>价值</a:t>
            </a:r>
            <a:r>
              <a:rPr lang="en-US" altLang="zh-CN" sz="2000" b="1" i="0" dirty="0">
                <a:solidFill>
                  <a:srgbClr val="00B050"/>
                </a:solidFill>
                <a:latin typeface="微软雅黑" pitchFamily="34" charset="0"/>
                <a:ea typeface="微软雅黑" pitchFamily="34" charset="-122"/>
                <a:cs typeface="微软雅黑" pitchFamily="34" charset="-120"/>
              </a:rPr>
              <a:t>：填补了街道层面人大监督的空白，丰富了全过程人民民主的实现形式；（2分</a:t>
            </a:r>
            <a:r>
              <a:rPr lang="en-US" altLang="zh-CN" sz="2000" b="1" i="0">
                <a:solidFill>
                  <a:srgbClr val="00B050"/>
                </a:solidFill>
                <a:latin typeface="微软雅黑" pitchFamily="34" charset="0"/>
                <a:ea typeface="微软雅黑" pitchFamily="34" charset="-122"/>
                <a:cs typeface="微软雅黑" pitchFamily="34" charset="-120"/>
              </a:rPr>
              <a:t>）提高了基</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层决策的透明度和执行效率</a:t>
            </a:r>
            <a:r>
              <a:rPr lang="en-US" altLang="zh-CN" sz="2000" b="1" i="0" dirty="0">
                <a:solidFill>
                  <a:srgbClr val="00B050"/>
                </a:solidFill>
                <a:latin typeface="微软雅黑" pitchFamily="34" charset="0"/>
                <a:ea typeface="微软雅黑" pitchFamily="34" charset="-122"/>
                <a:cs typeface="微软雅黑" pitchFamily="34" charset="-120"/>
              </a:rPr>
              <a:t>，促进了基层治理体系和治理能力现代化。（2分）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sp>
        <p:nvSpPr>
          <p:cNvPr id="2" name="QO_5_AS.3_1#cd923ecc1?vop=1&amp;pid=df566e5a4&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本题考查人民当家作主。要求总结该市人大推进“实现过程民主和成果民主统一</a:t>
            </a:r>
            <a:r>
              <a:rPr lang="en-US" altLang="zh-CN" sz="2000" b="0" i="0">
                <a:solidFill>
                  <a:srgbClr val="000000"/>
                </a:solidFill>
                <a:latin typeface="微软雅黑" pitchFamily="34" charset="0"/>
                <a:ea typeface="微软雅黑" pitchFamily="34" charset="-122"/>
                <a:cs typeface="微软雅黑" pitchFamily="34" charset="-120"/>
              </a:rPr>
              <a:t>”的经验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并阐述其价值</a:t>
            </a:r>
            <a:r>
              <a:rPr lang="en-US" altLang="zh-CN" sz="2000" b="0" i="0" dirty="0">
                <a:solidFill>
                  <a:srgbClr val="000000"/>
                </a:solidFill>
                <a:latin typeface="微软雅黑" pitchFamily="34" charset="0"/>
                <a:ea typeface="微软雅黑" pitchFamily="34" charset="-122"/>
                <a:cs typeface="微软雅黑" pitchFamily="34" charset="-120"/>
              </a:rPr>
              <a:t>，抓住设问关键词“阐述”，可知属于说明类试题</a:t>
            </a:r>
            <a:r>
              <a:rPr lang="en-US" altLang="zh-CN" sz="2000" b="0" i="0">
                <a:solidFill>
                  <a:srgbClr val="000000"/>
                </a:solidFill>
                <a:latin typeface="微软雅黑" pitchFamily="34" charset="0"/>
                <a:ea typeface="微软雅黑" pitchFamily="34" charset="-122"/>
                <a:cs typeface="微软雅黑" pitchFamily="34" charset="-120"/>
              </a:rPr>
              <a:t>，结合材料中某市人大推行街道</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议政会制度的具体信息</a:t>
            </a:r>
            <a:r>
              <a:rPr lang="en-US" altLang="zh-CN" sz="2000" b="0" i="0" dirty="0">
                <a:solidFill>
                  <a:srgbClr val="000000"/>
                </a:solidFill>
                <a:latin typeface="微软雅黑" pitchFamily="34" charset="0"/>
                <a:ea typeface="微软雅黑" pitchFamily="34" charset="-122"/>
                <a:cs typeface="微软雅黑" pitchFamily="34" charset="-120"/>
              </a:rPr>
              <a:t>，可从基层民主、全过程人民民主</a:t>
            </a:r>
            <a:r>
              <a:rPr lang="en-US" altLang="zh-CN" sz="2000" b="0" i="0">
                <a:solidFill>
                  <a:srgbClr val="000000"/>
                </a:solidFill>
                <a:latin typeface="微软雅黑" pitchFamily="34" charset="0"/>
                <a:ea typeface="微软雅黑" pitchFamily="34" charset="-122"/>
                <a:cs typeface="微软雅黑" pitchFamily="34" charset="-120"/>
              </a:rPr>
              <a:t>、党的领导与人民当家作主等角度总结</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其经验</a:t>
            </a:r>
            <a:r>
              <a:rPr lang="en-US" altLang="zh-CN" sz="2000" b="0" i="0" dirty="0">
                <a:solidFill>
                  <a:srgbClr val="000000"/>
                </a:solidFill>
                <a:latin typeface="微软雅黑" pitchFamily="34" charset="0"/>
                <a:ea typeface="微软雅黑" pitchFamily="34" charset="-122"/>
                <a:cs typeface="微软雅黑" pitchFamily="34" charset="-120"/>
              </a:rPr>
              <a:t>，并从促进基层治理体系和治理能力现代化等方面说明其价值，再结合教材知识分析。</a:t>
            </a:r>
            <a:endParaRPr lang="en-US" altLang="zh-CN" sz="2200" dirty="0"/>
          </a:p>
        </p:txBody>
      </p:sp>
      <p:graphicFrame>
        <p:nvGraphicFramePr>
          <p:cNvPr id="7" name="QO_5_AS.3_2#cd923ecc1?colgroup=1,13,10,13&amp;vop=1&amp;pid=df566e5a4&amp;color=0,0,0&amp;vtp=1&amp;bbb=1&amp;hb=1"/>
          <p:cNvGraphicFramePr>
            <a:graphicFrameLocks noGrp="1"/>
          </p:cNvGraphicFramePr>
          <p:nvPr>
            <p:extLst>
              <p:ext uri="{D42A27DB-BD31-4B8C-83A1-F6EECF244321}">
                <p14:modId xmlns:p14="http://schemas.microsoft.com/office/powerpoint/2010/main" val="4213895183"/>
              </p:ext>
            </p:extLst>
          </p:nvPr>
        </p:nvGraphicFramePr>
        <p:xfrm>
          <a:off x="722376" y="2893383"/>
          <a:ext cx="10716768" cy="2432431"/>
        </p:xfrm>
        <a:graphic>
          <a:graphicData uri="http://schemas.openxmlformats.org/drawingml/2006/table">
            <a:tbl>
              <a:tblPr/>
              <a:tblGrid>
                <a:gridCol w="658368">
                  <a:extLst>
                    <a:ext uri="{9D8B030D-6E8A-4147-A177-3AD203B41FA5}">
                      <a16:colId xmlns:a16="http://schemas.microsoft.com/office/drawing/2014/main" val="20000"/>
                    </a:ext>
                  </a:extLst>
                </a:gridCol>
                <a:gridCol w="3675888">
                  <a:extLst>
                    <a:ext uri="{9D8B030D-6E8A-4147-A177-3AD203B41FA5}">
                      <a16:colId xmlns:a16="http://schemas.microsoft.com/office/drawing/2014/main" val="20001"/>
                    </a:ext>
                  </a:extLst>
                </a:gridCol>
                <a:gridCol w="2779776">
                  <a:extLst>
                    <a:ext uri="{9D8B030D-6E8A-4147-A177-3AD203B41FA5}">
                      <a16:colId xmlns:a16="http://schemas.microsoft.com/office/drawing/2014/main" val="20002"/>
                    </a:ext>
                  </a:extLst>
                </a:gridCol>
                <a:gridCol w="3602736">
                  <a:extLst>
                    <a:ext uri="{9D8B030D-6E8A-4147-A177-3AD203B41FA5}">
                      <a16:colId xmlns:a16="http://schemas.microsoft.com/office/drawing/2014/main" val="20003"/>
                    </a:ext>
                  </a:extLst>
                </a:gridCol>
              </a:tblGrid>
              <a:tr h="817372">
                <a:tc>
                  <a:txBody>
                    <a:bodyPr/>
                    <a:lstStyle/>
                    <a:p>
                      <a:pPr marL="0" indent="0" algn="ctr" latinLnBrk="1" hangingPunct="0">
                        <a:lnSpc>
                          <a:spcPts val="3200"/>
                        </a:lnSpc>
                      </a:pPr>
                      <a:r>
                        <a:rPr lang="en-US" altLang="zh-CN" sz="2000" b="1" i="0">
                          <a:solidFill>
                            <a:srgbClr val="000000"/>
                          </a:solidFill>
                          <a:latin typeface="微软雅黑" pitchFamily="34" charset="0"/>
                          <a:ea typeface="微软雅黑" pitchFamily="34" charset="-122"/>
                          <a:cs typeface="微软雅黑" pitchFamily="34" charset="-120"/>
                        </a:rPr>
                        <a:t>角</a:t>
                      </a:r>
                      <a:r>
                        <a:rPr lang="en-US" altLang="zh-CN" sz="2000" b="1" i="0">
                          <a:solidFill>
                            <a:srgbClr val="000000"/>
                          </a:solidFill>
                          <a:latin typeface="SimSun" pitchFamily="34" charset="0"/>
                          <a:ea typeface="SimSun" pitchFamily="34" charset="-122"/>
                          <a:cs typeface="SimSun" pitchFamily="34" charset="-120"/>
                        </a:rPr>
                        <a:t> </a:t>
                      </a:r>
                    </a:p>
                    <a:p>
                      <a:pPr marL="0" lvl="0" indent="0"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材料精炼</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信息分析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答案要点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1505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经验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针对街道没有本级人大代表</a:t>
                      </a:r>
                      <a:r>
                        <a:rPr lang="en-US" altLang="zh-CN" sz="2000" b="0" i="0" spc="-100">
                          <a:solidFill>
                            <a:srgbClr val="000000"/>
                          </a:solidFill>
                          <a:latin typeface="微软雅黑" pitchFamily="34" charset="0"/>
                          <a:ea typeface="微软雅黑" pitchFamily="34" charset="-122"/>
                          <a:cs typeface="微软雅黑" pitchFamily="34" charset="-120"/>
                        </a:rPr>
                        <a:t>、</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人大街道工委履职抓手不足的</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情况</a:t>
                      </a:r>
                      <a:r>
                        <a:rPr lang="en-US" altLang="zh-CN" sz="2000" b="0" i="0">
                          <a:solidFill>
                            <a:srgbClr val="000000"/>
                          </a:solidFill>
                          <a:latin typeface="SimSun" panose="02010600030101010101" pitchFamily="2" charset="-122"/>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该制度是人民代表大</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会制度在街道的延伸</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将人民代表大会制度的</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优势延伸至街道层级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完善基层民主制度</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延伸人民</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代表大会制度实践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graphicFrame>
        <p:nvGraphicFramePr>
          <p:cNvPr id="8" name="QO_5_AS.3_3#cd923ecc1?colgroup=1,13,10,13&amp;vop=1&amp;pid=df566e5a4&amp;color=0,0,0&amp;mp=1&amp;vtp=1&amp;bt=1&amp;bbb=1&amp;hb=1"/>
          <p:cNvGraphicFramePr>
            <a:graphicFrameLocks noGrp="1"/>
          </p:cNvGraphicFramePr>
          <p:nvPr>
            <p:extLst>
              <p:ext uri="{D42A27DB-BD31-4B8C-83A1-F6EECF244321}">
                <p14:modId xmlns:p14="http://schemas.microsoft.com/office/powerpoint/2010/main" val="2577990302"/>
              </p:ext>
            </p:extLst>
          </p:nvPr>
        </p:nvGraphicFramePr>
        <p:xfrm>
          <a:off x="722376" y="1511300"/>
          <a:ext cx="10716768" cy="4077589"/>
        </p:xfrm>
        <a:graphic>
          <a:graphicData uri="http://schemas.openxmlformats.org/drawingml/2006/table">
            <a:tbl>
              <a:tblPr/>
              <a:tblGrid>
                <a:gridCol w="658368">
                  <a:extLst>
                    <a:ext uri="{9D8B030D-6E8A-4147-A177-3AD203B41FA5}">
                      <a16:colId xmlns:a16="http://schemas.microsoft.com/office/drawing/2014/main" val="20000"/>
                    </a:ext>
                  </a:extLst>
                </a:gridCol>
                <a:gridCol w="3675888">
                  <a:extLst>
                    <a:ext uri="{9D8B030D-6E8A-4147-A177-3AD203B41FA5}">
                      <a16:colId xmlns:a16="http://schemas.microsoft.com/office/drawing/2014/main" val="20001"/>
                    </a:ext>
                  </a:extLst>
                </a:gridCol>
                <a:gridCol w="2779776">
                  <a:extLst>
                    <a:ext uri="{9D8B030D-6E8A-4147-A177-3AD203B41FA5}">
                      <a16:colId xmlns:a16="http://schemas.microsoft.com/office/drawing/2014/main" val="20002"/>
                    </a:ext>
                  </a:extLst>
                </a:gridCol>
                <a:gridCol w="3602736">
                  <a:extLst>
                    <a:ext uri="{9D8B030D-6E8A-4147-A177-3AD203B41FA5}">
                      <a16:colId xmlns:a16="http://schemas.microsoft.com/office/drawing/2014/main" val="20003"/>
                    </a:ext>
                  </a:extLst>
                </a:gridCol>
              </a:tblGrid>
              <a:tr h="817372">
                <a:tc>
                  <a:txBody>
                    <a:bodyPr/>
                    <a:lstStyle/>
                    <a:p>
                      <a:pPr marL="0" indent="0" algn="ctr" latinLnBrk="1" hangingPunct="0">
                        <a:lnSpc>
                          <a:spcPts val="3200"/>
                        </a:lnSpc>
                      </a:pPr>
                      <a:r>
                        <a:rPr lang="en-US" altLang="zh-CN" sz="2000" b="1" i="0">
                          <a:solidFill>
                            <a:srgbClr val="000000"/>
                          </a:solidFill>
                          <a:latin typeface="微软雅黑" pitchFamily="34" charset="0"/>
                          <a:ea typeface="微软雅黑" pitchFamily="34" charset="-122"/>
                          <a:cs typeface="微软雅黑" pitchFamily="34" charset="-120"/>
                        </a:rPr>
                        <a:t>角</a:t>
                      </a:r>
                      <a:r>
                        <a:rPr lang="en-US" altLang="zh-CN" sz="2000" b="1" i="0">
                          <a:solidFill>
                            <a:srgbClr val="000000"/>
                          </a:solidFill>
                          <a:latin typeface="SimSun" pitchFamily="34" charset="0"/>
                          <a:ea typeface="SimSun" pitchFamily="34" charset="-122"/>
                          <a:cs typeface="SimSun" pitchFamily="34" charset="-120"/>
                        </a:rPr>
                        <a:t> </a:t>
                      </a:r>
                    </a:p>
                    <a:p>
                      <a:pPr marL="0" lvl="0" indent="0"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材料精炼</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信息分析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答案要点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822579">
                <a:tc rowSpan="2">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经验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街道议政会上接党委政府</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下</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联人民群众</a:t>
                      </a:r>
                      <a:r>
                        <a:rPr lang="en-US" altLang="zh-CN" sz="2000" b="0" i="0">
                          <a:solidFill>
                            <a:srgbClr val="000000"/>
                          </a:solidFill>
                          <a:latin typeface="SimSun" panose="02010600030101010101" pitchFamily="2" charset="-122"/>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对满意度低的</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项目</a:t>
                      </a:r>
                      <a:r>
                        <a:rPr lang="en-US" altLang="zh-CN" sz="2000" b="0" i="0" dirty="0">
                          <a:solidFill>
                            <a:srgbClr val="000000"/>
                          </a:solidFill>
                          <a:latin typeface="微软雅黑" pitchFamily="34" charset="0"/>
                          <a:ea typeface="微软雅黑" pitchFamily="34" charset="-122"/>
                          <a:cs typeface="微软雅黑" pitchFamily="34" charset="-120"/>
                        </a:rPr>
                        <a:t>“回头看”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广泛征集民意</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邀请居</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民参与项目验收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构建全过程人民民主完整链</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条</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保障群众参与权与监督权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822579">
                <a:tc vMerge="1">
                  <a:txBody>
                    <a:bodyPr/>
                    <a:lstStyle/>
                    <a:p>
                      <a:endParaRPr lang="zh-CN"/>
                    </a:p>
                  </a:txBody>
                  <a:tcPr/>
                </a:tc>
                <a:tc vMerge="1">
                  <a:txBody>
                    <a:bodyPr/>
                    <a:lstStyle/>
                    <a:p>
                      <a:endParaRPr lang="zh-CN"/>
                    </a:p>
                  </a:txBody>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街道议政会</a:t>
                      </a:r>
                      <a:r>
                        <a:rPr lang="en-US" altLang="zh-CN" sz="2000" b="0" i="0">
                          <a:solidFill>
                            <a:srgbClr val="000000"/>
                          </a:solidFill>
                          <a:latin typeface="微软雅黑" pitchFamily="34" charset="0"/>
                          <a:ea typeface="微软雅黑" pitchFamily="34" charset="-122"/>
                          <a:cs typeface="微软雅黑" pitchFamily="34" charset="-120"/>
                        </a:rPr>
                        <a:t>“上接党委</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政府</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下联人民群众”</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实现党的领导与人民民主的有</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机结合</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61505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价值</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仅半年时间</a:t>
                      </a:r>
                      <a:r>
                        <a:rPr lang="en-US" altLang="zh-CN" sz="2000" b="0" i="0">
                          <a:solidFill>
                            <a:srgbClr val="000000"/>
                          </a:solidFill>
                          <a:latin typeface="SimSun" panose="02010600030101010101" pitchFamily="2" charset="-122"/>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在实践中实现</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过程民主和成果民主的统一</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街道议政会制度填补了</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街道层面人大监督的空</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丰富了全过程人民民主的实现</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形式</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提高了基层决策的透明</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度和执行效率</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促进了基层治</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理体系和治理能力现代化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2" name="QO_5_AS.3_3#cd923ecc1?colgroup=1,13,10,13&amp;vop=1&amp;pid=df566e5a4&amp;color=0,0,0&amp;mp=1&amp;vtp=1&amp;bt=1&amp;bbb=1">
            <a:extLst>
              <a:ext uri="{FF2B5EF4-FFF2-40B4-BE49-F238E27FC236}">
                <a16:creationId xmlns:a16="http://schemas.microsoft.com/office/drawing/2014/main" id="{982DAECC-0F2C-FEAD-639A-733F34D536EE}"/>
              </a:ext>
            </a:extLst>
          </p:cNvPr>
          <p:cNvSpPr txBox="1"/>
          <p:nvPr/>
        </p:nvSpPr>
        <p:spPr>
          <a:xfrm>
            <a:off x="10926183" y="969264"/>
            <a:ext cx="512961" cy="416909"/>
          </a:xfrm>
          <a:prstGeom prst="rect">
            <a:avLst/>
          </a:prstGeom>
          <a:noFill/>
        </p:spPr>
        <p:txBody>
          <a:bodyPr vert="horz" wrap="none" lIns="0" tIns="0" rIns="0" bIns="0" rtlCol="0">
            <a:spAutoFit/>
          </a:bodyPr>
          <a:lstStyle/>
          <a:p>
            <a:pPr algn="r">
              <a:lnSpc>
                <a:spcPts val="3600"/>
              </a:lnSpc>
            </a:pPr>
            <a:r>
              <a:rPr lang="zh-CN" altLang="en-US" sz="2000">
                <a:latin typeface="微软雅黑" panose="020B0503020204020204" pitchFamily="34" charset="-122"/>
                <a:ea typeface="微软雅黑" panose="020B0503020204020204" pitchFamily="34" charset="-122"/>
              </a:rPr>
              <a:t>续表</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QC_5_BD.4_1#bd87022e0?pid=616c1ea3c&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[河北2025·5]</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1949年7月，石家庄市成功召开首届人民代表大会</a:t>
            </a:r>
            <a:r>
              <a:rPr lang="en-US" altLang="zh-CN" sz="2000" b="0" i="0">
                <a:solidFill>
                  <a:srgbClr val="000000"/>
                </a:solidFill>
                <a:latin typeface="微软雅黑" pitchFamily="34" charset="0"/>
                <a:ea typeface="微软雅黑" pitchFamily="34" charset="-122"/>
                <a:cs typeface="微软雅黑" pitchFamily="34" charset="-120"/>
              </a:rPr>
              <a:t>，成为全国第一个召开人民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代表大会的城市</a:t>
            </a:r>
            <a:r>
              <a:rPr lang="en-US" altLang="zh-CN" sz="2000" b="0" i="0" dirty="0">
                <a:solidFill>
                  <a:srgbClr val="000000"/>
                </a:solidFill>
                <a:latin typeface="微软雅黑" pitchFamily="34" charset="0"/>
                <a:ea typeface="微软雅黑" pitchFamily="34" charset="-122"/>
                <a:cs typeface="微软雅黑" pitchFamily="34" charset="-120"/>
              </a:rPr>
              <a:t>。参会的160名代表来自各阶层、各行业，由近</a:t>
            </a:r>
            <a:r>
              <a:rPr lang="en-US" altLang="zh-CN" sz="2000" b="0" i="0">
                <a:solidFill>
                  <a:srgbClr val="000000"/>
                </a:solidFill>
                <a:latin typeface="微软雅黑" pitchFamily="34" charset="0"/>
                <a:ea typeface="微软雅黑" pitchFamily="34" charset="-122"/>
                <a:cs typeface="微软雅黑" pitchFamily="34" charset="-120"/>
              </a:rPr>
              <a:t>12万名选民通过各种方式选举产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生</a:t>
            </a:r>
            <a:r>
              <a:rPr lang="en-US" altLang="zh-CN" sz="2000" b="0" i="0" dirty="0">
                <a:solidFill>
                  <a:srgbClr val="000000"/>
                </a:solidFill>
                <a:latin typeface="微软雅黑" pitchFamily="34" charset="0"/>
                <a:ea typeface="微软雅黑" pitchFamily="34" charset="-122"/>
                <a:cs typeface="微软雅黑" pitchFamily="34" charset="-120"/>
              </a:rPr>
              <a:t>。大会在民主理念、建政纲领等方面积累了宝贵经验，“提供了全国实行人民民主的范例</a:t>
            </a:r>
            <a:r>
              <a:rPr lang="en-US" altLang="zh-CN" sz="2000" b="0" i="0">
                <a:solidFill>
                  <a:srgbClr val="000000"/>
                </a:solidFill>
                <a:latin typeface="微软雅黑" pitchFamily="34" charset="0"/>
                <a:ea typeface="微软雅黑" pitchFamily="34" charset="-122"/>
                <a:cs typeface="微软雅黑" pitchFamily="34" charset="-120"/>
              </a:rPr>
              <a:t>”,是</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全过程人民民主的</a:t>
            </a:r>
            <a:r>
              <a:rPr lang="en-US" altLang="zh-CN" sz="2000" b="0" i="0" dirty="0">
                <a:solidFill>
                  <a:srgbClr val="000000"/>
                </a:solidFill>
                <a:latin typeface="微软雅黑" pitchFamily="34" charset="0"/>
                <a:ea typeface="微软雅黑" pitchFamily="34" charset="-122"/>
                <a:cs typeface="微软雅黑" pitchFamily="34" charset="-120"/>
              </a:rPr>
              <a:t>“生动预演”。</a:t>
            </a:r>
            <a:r>
              <a:rPr lang="en-US" altLang="zh-CN" sz="2000" b="0" i="0">
                <a:solidFill>
                  <a:srgbClr val="000000"/>
                </a:solidFill>
                <a:latin typeface="微软雅黑" pitchFamily="34" charset="0"/>
                <a:ea typeface="微软雅黑" pitchFamily="34" charset="-122"/>
                <a:cs typeface="微软雅黑" pitchFamily="34" charset="-120"/>
              </a:rPr>
              <a:t>由此可知(</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5_1#bd87022e0.bracket?pid=616c1ea3c&amp;color=0,0,0&amp;vpa=1&amp;vtp=1"/>
          <p:cNvSpPr/>
          <p:nvPr/>
        </p:nvSpPr>
        <p:spPr>
          <a:xfrm>
            <a:off x="5748401" y="23245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5_BD.4_2#bd87022e0?pid=616c1ea3c&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①人民代表大会制度是历史传承基础上演化的结果</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各级人大代表由人民直接选举产生并对人民负责</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石家庄为人民代表大会制度的建立作出重要贡献</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人民代表大会制度是有中国特色的基本政治制度</a:t>
            </a:r>
            <a:endParaRPr lang="en-US" altLang="zh-CN" sz="2000" dirty="0"/>
          </a:p>
        </p:txBody>
      </p:sp>
      <p:sp>
        <p:nvSpPr>
          <p:cNvPr id="5" name="QC_5_BD.4_3#bd87022e0.choices?pid=616c1ea3c&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sp>
        <p:nvSpPr>
          <p:cNvPr id="2" name="QC_5_AS.6_1#bd87022e0?vop=1&amp;pid=616c1ea3c&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本题考查人民代表大会。1949年7月，石家庄市召开首届人民代表大会</a:t>
            </a:r>
            <a:r>
              <a:rPr lang="en-US" altLang="zh-CN" sz="2000" b="0" i="0">
                <a:solidFill>
                  <a:srgbClr val="000000"/>
                </a:solidFill>
                <a:latin typeface="微软雅黑" pitchFamily="34" charset="0"/>
                <a:ea typeface="微软雅黑" pitchFamily="34" charset="-122"/>
                <a:cs typeface="微软雅黑" pitchFamily="34" charset="-120"/>
              </a:rPr>
              <a:t>，提供了全国实行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人民民主的范例</a:t>
            </a:r>
            <a:r>
              <a:rPr lang="en-US" altLang="zh-CN" sz="2000" b="0" i="0" dirty="0">
                <a:solidFill>
                  <a:srgbClr val="000000"/>
                </a:solidFill>
                <a:latin typeface="微软雅黑" pitchFamily="34" charset="0"/>
                <a:ea typeface="微软雅黑" pitchFamily="34" charset="-122"/>
                <a:cs typeface="微软雅黑" pitchFamily="34" charset="-120"/>
              </a:rPr>
              <a:t>，是全过程人民民主的“生动预演”，体现了人民代表大会制度的历史传承</a:t>
            </a:r>
            <a:r>
              <a:rPr lang="en-US" altLang="zh-CN" sz="2000" b="0" i="0">
                <a:solidFill>
                  <a:srgbClr val="000000"/>
                </a:solidFill>
                <a:latin typeface="微软雅黑" pitchFamily="34" charset="0"/>
                <a:ea typeface="微软雅黑" pitchFamily="34" charset="-122"/>
                <a:cs typeface="微软雅黑" pitchFamily="34" charset="-120"/>
              </a:rPr>
              <a:t>，也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体现了石家庄为人民代表大会制度的建立作出重要贡献</a:t>
            </a:r>
            <a:r>
              <a:rPr lang="en-US" altLang="zh-CN" sz="2000" b="0" i="0" dirty="0">
                <a:solidFill>
                  <a:srgbClr val="000000"/>
                </a:solidFill>
                <a:latin typeface="微软雅黑" pitchFamily="34" charset="0"/>
                <a:ea typeface="微软雅黑" pitchFamily="34" charset="-122"/>
                <a:cs typeface="微软雅黑" pitchFamily="34" charset="-120"/>
              </a:rPr>
              <a:t>，①③正确。县级</a:t>
            </a:r>
            <a:r>
              <a:rPr lang="en-US" altLang="zh-CN" sz="2000" b="0" i="0">
                <a:solidFill>
                  <a:srgbClr val="000000"/>
                </a:solidFill>
                <a:latin typeface="微软雅黑" pitchFamily="34" charset="0"/>
                <a:ea typeface="微软雅黑" pitchFamily="34" charset="-122"/>
                <a:cs typeface="微软雅黑" pitchFamily="34" charset="-120"/>
              </a:rPr>
              <a:t>、乡级人大代表由选民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直接投票选举产生</a:t>
            </a:r>
            <a:r>
              <a:rPr lang="en-US" altLang="zh-CN" sz="2000" b="0" i="0" dirty="0">
                <a:solidFill>
                  <a:srgbClr val="000000"/>
                </a:solidFill>
                <a:latin typeface="微软雅黑" pitchFamily="34" charset="0"/>
                <a:ea typeface="微软雅黑" pitchFamily="34" charset="-122"/>
                <a:cs typeface="微软雅黑" pitchFamily="34" charset="-120"/>
              </a:rPr>
              <a:t>，全国、省级、设区的市级人大代表由下一级人民代表大会选举产生，②</a:t>
            </a:r>
            <a:r>
              <a:rPr lang="en-US" altLang="zh-CN" sz="2000" b="0" i="0">
                <a:solidFill>
                  <a:srgbClr val="000000"/>
                </a:solidFill>
                <a:latin typeface="微软雅黑" pitchFamily="34" charset="0"/>
                <a:ea typeface="微软雅黑" pitchFamily="34" charset="-122"/>
                <a:cs typeface="微软雅黑" pitchFamily="34" charset="-120"/>
              </a:rPr>
              <a:t>错误。</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人民代表大会制度是我国的根本政治制度</a:t>
            </a:r>
            <a:r>
              <a:rPr lang="en-US" altLang="zh-CN" sz="2000" b="0" i="0" dirty="0">
                <a:solidFill>
                  <a:srgbClr val="000000"/>
                </a:solidFill>
                <a:latin typeface="微软雅黑" pitchFamily="34" charset="0"/>
                <a:ea typeface="微软雅黑" pitchFamily="34" charset="-122"/>
                <a:cs typeface="微软雅黑" pitchFamily="34" charset="-120"/>
              </a:rPr>
              <a:t>，④错误。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2526</Words>
  <Application>Microsoft Office PowerPoint</Application>
  <PresentationFormat>宽屏</PresentationFormat>
  <Paragraphs>497</Paragraphs>
  <Slides>46</Slides>
  <Notes>46</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46</vt:i4>
      </vt:variant>
    </vt:vector>
  </HeadingPairs>
  <TitlesOfParts>
    <vt:vector size="54" baseType="lpstr">
      <vt:lpstr>等线 (正文)</vt:lpstr>
      <vt:lpstr>仿宋</vt:lpstr>
      <vt:lpstr>汉仪舒圆黑简体</vt:lpstr>
      <vt:lpstr>SimHei</vt:lpstr>
      <vt:lpstr>SimSun</vt:lpstr>
      <vt:lpstr>微软雅黑</vt:lpstr>
      <vt:lpstr>Arial</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Administrator</cp:lastModifiedBy>
  <cp:revision>3</cp:revision>
  <dcterms:created xsi:type="dcterms:W3CDTF">2025-09-19T07:14:35Z</dcterms:created>
  <dcterms:modified xsi:type="dcterms:W3CDTF">2025-09-19T07:50:44Z</dcterms:modified>
  <cp:category/>
  <cp:contentStatus/>
</cp:coreProperties>
</file>