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13"/>
  </p:notesMasterIdLst>
  <p:sldIdLst>
    <p:sldId id="256" r:id="rId2"/>
    <p:sldId id="257" r:id="rId3"/>
    <p:sldId id="258" r:id="rId4"/>
    <p:sldId id="259" r:id="rId5"/>
    <p:sldId id="260" r:id="rId6"/>
    <p:sldId id="261" r:id="rId7"/>
    <p:sldId id="262" r:id="rId8"/>
    <p:sldId id="263" r:id="rId9"/>
    <p:sldId id="264" r:id="rId10"/>
    <p:sldId id="266" r:id="rId11"/>
    <p:sldId id="267" r:id="rId12"/>
    <p:sldId id="365"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366" r:id="rId39"/>
    <p:sldId id="293" r:id="rId40"/>
    <p:sldId id="294" r:id="rId41"/>
    <p:sldId id="295" r:id="rId42"/>
    <p:sldId id="367"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8" r:id="rId56"/>
    <p:sldId id="309" r:id="rId57"/>
    <p:sldId id="310" r:id="rId58"/>
    <p:sldId id="311" r:id="rId59"/>
    <p:sldId id="312" r:id="rId60"/>
    <p:sldId id="313" r:id="rId61"/>
    <p:sldId id="314" r:id="rId62"/>
    <p:sldId id="315" r:id="rId63"/>
    <p:sldId id="316" r:id="rId64"/>
    <p:sldId id="317" r:id="rId65"/>
    <p:sldId id="318" r:id="rId66"/>
    <p:sldId id="368" r:id="rId67"/>
    <p:sldId id="319" r:id="rId68"/>
    <p:sldId id="320" r:id="rId69"/>
    <p:sldId id="321" r:id="rId70"/>
    <p:sldId id="322" r:id="rId71"/>
    <p:sldId id="323" r:id="rId72"/>
    <p:sldId id="325" r:id="rId73"/>
    <p:sldId id="326" r:id="rId74"/>
    <p:sldId id="327" r:id="rId75"/>
    <p:sldId id="328" r:id="rId76"/>
    <p:sldId id="329" r:id="rId77"/>
    <p:sldId id="330" r:id="rId78"/>
    <p:sldId id="331" r:id="rId79"/>
    <p:sldId id="332" r:id="rId80"/>
    <p:sldId id="333" r:id="rId81"/>
    <p:sldId id="334" r:id="rId82"/>
    <p:sldId id="335" r:id="rId83"/>
    <p:sldId id="336" r:id="rId84"/>
    <p:sldId id="337" r:id="rId85"/>
    <p:sldId id="338" r:id="rId86"/>
    <p:sldId id="364" r:id="rId87"/>
    <p:sldId id="339" r:id="rId88"/>
    <p:sldId id="340" r:id="rId89"/>
    <p:sldId id="341" r:id="rId90"/>
    <p:sldId id="342" r:id="rId91"/>
    <p:sldId id="343" r:id="rId92"/>
    <p:sldId id="344" r:id="rId93"/>
    <p:sldId id="345" r:id="rId94"/>
    <p:sldId id="346" r:id="rId95"/>
    <p:sldId id="347" r:id="rId96"/>
    <p:sldId id="348" r:id="rId97"/>
    <p:sldId id="349" r:id="rId98"/>
    <p:sldId id="350" r:id="rId99"/>
    <p:sldId id="351" r:id="rId100"/>
    <p:sldId id="352" r:id="rId101"/>
    <p:sldId id="353" r:id="rId102"/>
    <p:sldId id="354" r:id="rId103"/>
    <p:sldId id="355" r:id="rId104"/>
    <p:sldId id="356" r:id="rId105"/>
    <p:sldId id="357" r:id="rId106"/>
    <p:sldId id="358" r:id="rId107"/>
    <p:sldId id="359" r:id="rId108"/>
    <p:sldId id="360" r:id="rId109"/>
    <p:sldId id="361" r:id="rId110"/>
    <p:sldId id="362" r:id="rId111"/>
    <p:sldId id="363" r:id="rId112"/>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11"/>
    <p:restoredTop sz="94610"/>
  </p:normalViewPr>
  <p:slideViewPr>
    <p:cSldViewPr snapToGrid="0" snapToObjects="1">
      <p:cViewPr>
        <p:scale>
          <a:sx n="66" d="100"/>
          <a:sy n="66" d="100"/>
        </p:scale>
        <p:origin x="2274" y="1140"/>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tableStyles" Target="tableStyles.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115"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22867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104</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a:lstStyle/>
          <a:p>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易错点#df=bdfcf0db9">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易错点</a:t>
            </a:r>
            <a:endParaRPr lang="en-US" sz="5400" dirty="0"/>
          </a:p>
        </p:txBody>
      </p:sp>
      <p:sp>
        <p:nvSpPr>
          <p:cNvPr id="4" name="MasterShapeName"/>
          <p:cNvSpPr/>
          <p:nvPr/>
        </p:nvSpPr>
        <p:spPr>
          <a:xfrm>
            <a:off x="557784" y="2011680"/>
            <a:ext cx="6784848" cy="813816"/>
          </a:xfrm>
          <a:prstGeom prst="rect">
            <a:avLst/>
          </a:prstGeom>
          <a:noFill/>
          <a:ln/>
        </p:spPr>
        <p:txBody>
          <a:bodyPr wrap="square" lIns="0" tIns="0" rIns="0" bIns="0" rtlCol="0" anchor="t"/>
          <a:lstStyle/>
          <a:p>
            <a:pPr algn="l">
              <a:lnSpc>
                <a:spcPct val="100000"/>
              </a:lnSpc>
            </a:pPr>
            <a:r>
              <a:rPr lang="en-US" sz="4400" b="1" i="0" dirty="0">
                <a:solidFill>
                  <a:srgbClr val="000000"/>
                </a:solidFill>
                <a:latin typeface="微软雅黑" pitchFamily="34" charset="0"/>
                <a:ea typeface="微软雅黑" pitchFamily="34" charset="-122"/>
                <a:cs typeface="微软雅黑" pitchFamily="34" charset="-120"/>
              </a:rPr>
              <a:t>混淆人民政协的职能</a:t>
            </a:r>
            <a:endParaRPr lang="en-US" sz="4400" dirty="0"/>
          </a:p>
        </p:txBody>
      </p:sp>
      <p:sp>
        <p:nvSpPr>
          <p:cNvPr id="5"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易错点#df=22956a8e0">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易错点1</a:t>
            </a:r>
            <a:endParaRPr lang="en-US" sz="5400" dirty="0"/>
          </a:p>
        </p:txBody>
      </p:sp>
      <p:sp>
        <p:nvSpPr>
          <p:cNvPr id="4" name="MasterShapeName"/>
          <p:cNvSpPr/>
          <p:nvPr/>
        </p:nvSpPr>
        <p:spPr>
          <a:xfrm>
            <a:off x="557784" y="2011680"/>
            <a:ext cx="6784848" cy="813816"/>
          </a:xfrm>
          <a:prstGeom prst="rect">
            <a:avLst/>
          </a:prstGeom>
          <a:noFill/>
          <a:ln/>
        </p:spPr>
        <p:txBody>
          <a:bodyPr wrap="square" lIns="0" tIns="0" rIns="0" bIns="0" rtlCol="0" anchor="t"/>
          <a:lstStyle/>
          <a:p>
            <a:pPr algn="l">
              <a:lnSpc>
                <a:spcPct val="100000"/>
              </a:lnSpc>
            </a:pPr>
            <a:r>
              <a:rPr lang="en-US" sz="4400" b="1" i="0" dirty="0">
                <a:solidFill>
                  <a:srgbClr val="000000"/>
                </a:solidFill>
                <a:latin typeface="微软雅黑" pitchFamily="34" charset="0"/>
                <a:ea typeface="微软雅黑" pitchFamily="34" charset="-122"/>
                <a:cs typeface="微软雅黑" pitchFamily="34" charset="-120"/>
              </a:rPr>
              <a:t>混淆我国处理民族关系的方针之间的关系</a:t>
            </a:r>
            <a:endParaRPr lang="en-US" sz="4400" dirty="0"/>
          </a:p>
        </p:txBody>
      </p:sp>
      <p:sp>
        <p:nvSpPr>
          <p:cNvPr id="5"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易错点#df=16689e264">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易错点2</a:t>
            </a:r>
            <a:endParaRPr lang="en-US" sz="5400" dirty="0"/>
          </a:p>
        </p:txBody>
      </p:sp>
      <p:sp>
        <p:nvSpPr>
          <p:cNvPr id="4" name="MasterShapeName"/>
          <p:cNvSpPr/>
          <p:nvPr/>
        </p:nvSpPr>
        <p:spPr>
          <a:xfrm>
            <a:off x="557784" y="2011680"/>
            <a:ext cx="6784848" cy="813816"/>
          </a:xfrm>
          <a:prstGeom prst="rect">
            <a:avLst/>
          </a:prstGeom>
          <a:noFill/>
          <a:ln/>
        </p:spPr>
        <p:txBody>
          <a:bodyPr wrap="square" lIns="0" tIns="0" rIns="0" bIns="0" rtlCol="0" anchor="t"/>
          <a:lstStyle/>
          <a:p>
            <a:pPr algn="l">
              <a:lnSpc>
                <a:spcPct val="100000"/>
              </a:lnSpc>
            </a:pPr>
            <a:r>
              <a:rPr lang="en-US" sz="4400" b="1" i="0" dirty="0">
                <a:solidFill>
                  <a:srgbClr val="000000"/>
                </a:solidFill>
                <a:latin typeface="微软雅黑" pitchFamily="34" charset="0"/>
                <a:ea typeface="微软雅黑" pitchFamily="34" charset="-122"/>
                <a:cs typeface="微软雅黑" pitchFamily="34" charset="-120"/>
              </a:rPr>
              <a:t>误认为民族自治地方享有高度的自治权</a:t>
            </a:r>
            <a:endParaRPr lang="en-US" sz="4400" dirty="0"/>
          </a:p>
        </p:txBody>
      </p:sp>
      <p:sp>
        <p:nvSpPr>
          <p:cNvPr id="5"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易错点#df=85ca8d590">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易错点</a:t>
            </a:r>
            <a:endParaRPr lang="en-US" sz="5400" dirty="0"/>
          </a:p>
        </p:txBody>
      </p:sp>
      <p:sp>
        <p:nvSpPr>
          <p:cNvPr id="4" name="MasterShapeName"/>
          <p:cNvSpPr/>
          <p:nvPr/>
        </p:nvSpPr>
        <p:spPr>
          <a:xfrm>
            <a:off x="557784" y="2011680"/>
            <a:ext cx="6784848" cy="813816"/>
          </a:xfrm>
          <a:prstGeom prst="rect">
            <a:avLst/>
          </a:prstGeom>
          <a:noFill/>
          <a:ln/>
        </p:spPr>
        <p:txBody>
          <a:bodyPr wrap="square" lIns="0" tIns="0" rIns="0" bIns="0" rtlCol="0" anchor="t"/>
          <a:lstStyle/>
          <a:p>
            <a:pPr algn="l">
              <a:lnSpc>
                <a:spcPct val="100000"/>
              </a:lnSpc>
            </a:pPr>
            <a:r>
              <a:rPr lang="en-US" sz="4400" b="1" i="0" dirty="0">
                <a:solidFill>
                  <a:srgbClr val="000000"/>
                </a:solidFill>
                <a:latin typeface="微软雅黑" pitchFamily="34" charset="0"/>
                <a:ea typeface="微软雅黑" pitchFamily="34" charset="-122"/>
                <a:cs typeface="微软雅黑" pitchFamily="34" charset="-120"/>
              </a:rPr>
              <a:t>误认为村委会和居委会是我国基层政权组织</a:t>
            </a:r>
            <a:endParaRPr lang="en-US" sz="4400" dirty="0"/>
          </a:p>
        </p:txBody>
      </p:sp>
      <p:sp>
        <p:nvSpPr>
          <p:cNvPr id="5"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内容1#df=4e4330035">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知识点1 中国特色社会主义政党制度</a:t>
            </a:r>
            <a:endParaRPr lang="en-US" sz="280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内容1#df=0b14a6d6a">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知识点2 中国人民政治协商会议</a:t>
            </a:r>
            <a:endParaRPr lang="en-US" sz="2800"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内容1#df=9717adf03">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知识点1 我国是统一的多民族国家</a:t>
            </a:r>
            <a:endParaRPr lang="en-US" sz="2800"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内容1#df=99f832c97">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知识点2 符合国情的民族区域自治</a:t>
            </a:r>
            <a:endParaRPr lang="en-US" sz="2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politics#pid=68ca0adab7fce6965695e18c#tid=68ccca0a473dec0009604134#sourcefrom=">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内容1#df=b437efd97">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知识点3 我国的宗教政策与法律</a:t>
            </a:r>
            <a:endParaRPr lang="en-US" sz="2800"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内容1#df=e83559a9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知识点1 我国基层群众自治的组织形式</a:t>
            </a:r>
            <a:endParaRPr lang="en-US" sz="2800"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内容1#df=8ada83c26">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知识点2 人民群众直接行使民主权利的生动实践</a:t>
            </a:r>
            <a:endParaRPr lang="en-US" sz="2800"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内容1#df=bdfcf0db9">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易错点 混淆人民政协的职能</a:t>
            </a:r>
            <a:endParaRPr lang="en-US" sz="2800"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内容1#df=22956a8e0">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易错点1 混淆我国处理民族关系的方针之间的关系</a:t>
            </a:r>
            <a:endParaRPr lang="en-US" sz="2800"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内容1#df=16689e264">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易错点2 误认为民族自治地方享有高度的自治权</a:t>
            </a:r>
            <a:endParaRPr lang="en-US" sz="2800"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内容1#df=85ca8d590">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易错点 误认为村委会和居委会是我国基层政权组织</a:t>
            </a:r>
            <a:endParaRPr lang="en-US" sz="2800"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8101584" y="4078224"/>
            <a:ext cx="3291840" cy="1152144"/>
          </a:xfrm>
          <a:prstGeom prst="rect">
            <a:avLst/>
          </a:prstGeom>
        </p:spPr>
      </p:pic>
      <p:sp>
        <p:nvSpPr>
          <p:cNvPr id="4" name="MasterShapeName"/>
          <p:cNvSpPr/>
          <p:nvPr/>
        </p:nvSpPr>
        <p:spPr>
          <a:xfrm>
            <a:off x="8101584" y="4078224"/>
            <a:ext cx="3291840" cy="1152144"/>
          </a:xfrm>
          <a:prstGeom prst="rect">
            <a:avLst/>
          </a:prstGeom>
          <a:noFill/>
          <a:ln/>
        </p:spPr>
        <p:txBody>
          <a:bodyPr wrap="square" lIns="0" tIns="0" rIns="0" bIns="0" rtlCol="0" anchor="ctr"/>
          <a:lstStyle/>
          <a:p>
            <a:pPr algn="ctr">
              <a:lnSpc>
                <a:spcPct val="100000"/>
              </a:lnSpc>
            </a:pPr>
            <a:r>
              <a:rPr lang="en-US" sz="2400" b="1" i="0" dirty="0">
                <a:solidFill>
                  <a:srgbClr val="649226"/>
                </a:solidFill>
                <a:latin typeface="微软雅黑" pitchFamily="34" charset="0"/>
                <a:ea typeface="微软雅黑" pitchFamily="34" charset="-122"/>
                <a:cs typeface="微软雅黑" pitchFamily="34" charset="-120"/>
              </a:rPr>
              <a:t>政治 必修3 政治与法治</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高中必刷题</a:t>
            </a:r>
            <a:endParaRPr lang="en-US" sz="5400" dirty="0"/>
          </a:p>
        </p:txBody>
      </p:sp>
      <p:sp>
        <p:nvSpPr>
          <p:cNvPr id="4"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高考强化</a:t>
            </a:r>
            <a:endParaRPr lang="en-US" sz="5400" dirty="0"/>
          </a:p>
        </p:txBody>
      </p:sp>
      <p:sp>
        <p:nvSpPr>
          <p:cNvPr id="4"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a:lstStyle/>
          <a:p>
            <a:endParaRPr lang="zh-CN" altLang="en-US"/>
          </a:p>
        </p:txBody>
      </p:sp>
      <p:sp>
        <p:nvSpPr>
          <p:cNvPr id="4" name="MasterShapeName"/>
          <p:cNvSpPr/>
          <p:nvPr/>
        </p:nvSpPr>
        <p:spPr>
          <a:xfrm>
            <a:off x="557784" y="2011680"/>
            <a:ext cx="6784848" cy="813816"/>
          </a:xfrm>
          <a:prstGeom prst="rect">
            <a:avLst/>
          </a:prstGeom>
          <a:noFill/>
          <a:ln/>
        </p:spPr>
        <p:txBody>
          <a:bodyPr/>
          <a:lstStyle/>
          <a:p>
            <a:endParaRPr lang="zh-CN" altLang="en-US"/>
          </a:p>
        </p:txBody>
      </p:sp>
      <p:sp>
        <p:nvSpPr>
          <p:cNvPr id="5"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9.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9.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9.xml"/></Relationships>
</file>

<file path=ppt/slides/_rels/slide10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8.xml"/><Relationship Id="rId1" Type="http://schemas.openxmlformats.org/officeDocument/2006/relationships/slideLayout" Target="../slideLayouts/slideLayout9.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9.xml"/></Relationships>
</file>

<file path=ppt/slides/_rels/slide10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0.xml"/><Relationship Id="rId1" Type="http://schemas.openxmlformats.org/officeDocument/2006/relationships/slideLayout" Target="../slideLayouts/slideLayout9.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9.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9.xml"/></Relationships>
</file>

<file path=ppt/slides/_rels/slide10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3.xml"/><Relationship Id="rId1" Type="http://schemas.openxmlformats.org/officeDocument/2006/relationships/slideLayout" Target="../slideLayouts/slideLayout9.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9.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0.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5.xml"/></Relationships>
</file>

<file path=ppt/slides/_rels/slide4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6.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6.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7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9.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9.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9.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9.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9.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9.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9.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9.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9.xml"/></Relationships>
</file>

<file path=ppt/slides/_rels/slide8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7.xml"/><Relationship Id="rId1" Type="http://schemas.openxmlformats.org/officeDocument/2006/relationships/slideLayout" Target="../slideLayouts/slideLayout9.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9.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9.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9.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9.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9.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9.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9.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9.xml"/></Relationships>
</file>

<file path=ppt/slides/_rels/slide9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7.xml"/><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9.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9.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9.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9.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9.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9.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sp>
        <p:nvSpPr>
          <p:cNvPr id="2" name="QC_6_BD.7_3#5cb176b38?pid=0b14a6d6a&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根据表格信息，</a:t>
            </a:r>
            <a:r>
              <a:rPr lang="en-US" altLang="zh-CN" sz="2000" b="0" i="0">
                <a:solidFill>
                  <a:srgbClr val="000000"/>
                </a:solidFill>
                <a:latin typeface="微软雅黑" pitchFamily="34" charset="0"/>
                <a:ea typeface="微软雅黑" pitchFamily="34" charset="-122"/>
                <a:cs typeface="微软雅黑" pitchFamily="34" charset="-120"/>
              </a:rPr>
              <a:t>下列对此理解正确的是(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8_1#5cb176b38.bracket?pid=0b14a6d6a&amp;color=0,0,0&amp;vpa=3&amp;vtp=1"/>
          <p:cNvSpPr/>
          <p:nvPr/>
        </p:nvSpPr>
        <p:spPr>
          <a:xfrm>
            <a:off x="5227701" y="969265"/>
            <a:ext cx="385763"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6_BD.7_4#5cb176b38?pid=0b14a6d6a&amp;color=0,0,0&amp;vtp=1&amp;bbb=1"/>
          <p:cNvSpPr/>
          <p:nvPr/>
        </p:nvSpPr>
        <p:spPr>
          <a:xfrm>
            <a:off x="722376" y="1436497"/>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①人民政协顺应时代发展要求，成为推动社会主义事业发展的政治联盟</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人民政协紧紧围绕党和国家中心工作参政议政，行使决策权</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政协界别调整能够更好发挥政协代表性强的特色和优势，凝聚共识</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政协界别调整回应时代需要，有利于推进国家治理体系现代化</a:t>
            </a:r>
            <a:endParaRPr lang="en-US" altLang="zh-CN" sz="2000" dirty="0"/>
          </a:p>
        </p:txBody>
      </p:sp>
      <p:sp>
        <p:nvSpPr>
          <p:cNvPr id="5" name="QC_6_BD.7_5#5cb176b38.choices?pid=0b14a6d6a&amp;color=0,0,0&amp;vtp=1&amp;bbb=1"/>
          <p:cNvSpPr/>
          <p:nvPr/>
        </p:nvSpPr>
        <p:spPr>
          <a:xfrm>
            <a:off x="722376" y="327240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00.xml><?xml version="1.0" encoding="utf-8"?>
<p:sld xmlns:a="http://schemas.openxmlformats.org/drawingml/2006/main" xmlns:r="http://schemas.openxmlformats.org/officeDocument/2006/relationships" xmlns:p="http://schemas.openxmlformats.org/presentationml/2006/main">
  <p:cSld name="Slide 97&amp;si=97">
    <p:spTree>
      <p:nvGrpSpPr>
        <p:cNvPr id="1" name=""/>
        <p:cNvGrpSpPr/>
        <p:nvPr/>
      </p:nvGrpSpPr>
      <p:grpSpPr>
        <a:xfrm>
          <a:off x="0" y="0"/>
          <a:ext cx="0" cy="0"/>
          <a:chOff x="0" y="0"/>
          <a:chExt cx="0" cy="0"/>
        </a:xfrm>
      </p:grpSpPr>
      <p:sp>
        <p:nvSpPr>
          <p:cNvPr id="2" name="QC_5_AS.110_1#7a8433a4a?vop=1&amp;pid=4fc7b2842&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本题考查我国的宗教政策。材料中提到我国明确规定外国人宗教活动地点和主持备案</a:t>
            </a:r>
            <a:r>
              <a:rPr lang="en-US" altLang="zh-CN" sz="2000" b="0" i="0">
                <a:solidFill>
                  <a:srgbClr val="000000"/>
                </a:solidFill>
                <a:latin typeface="微软雅黑" pitchFamily="34" charset="0"/>
                <a:ea typeface="微软雅黑" pitchFamily="34" charset="-122"/>
                <a:cs typeface="微软雅黑" pitchFamily="34" charset="-120"/>
              </a:rPr>
              <a:t>，体</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现了我国坚持独立自主自办原则</a:t>
            </a:r>
            <a:r>
              <a:rPr lang="en-US" altLang="zh-CN" sz="2000" b="0" i="0" dirty="0">
                <a:solidFill>
                  <a:srgbClr val="000000"/>
                </a:solidFill>
                <a:latin typeface="微软雅黑" pitchFamily="34" charset="0"/>
                <a:ea typeface="微软雅黑" pitchFamily="34" charset="-122"/>
                <a:cs typeface="微软雅黑" pitchFamily="34" charset="-120"/>
              </a:rPr>
              <a:t>，防范境外宗教干预，依法管理宗教事务，坚持“保护合法</a:t>
            </a:r>
            <a:r>
              <a:rPr lang="en-US" altLang="zh-CN" sz="2000" b="0" i="0">
                <a:solidFill>
                  <a:srgbClr val="000000"/>
                </a:solidFill>
                <a:latin typeface="微软雅黑" pitchFamily="34" charset="0"/>
                <a:ea typeface="微软雅黑" pitchFamily="34" charset="-122"/>
                <a:cs typeface="微软雅黑" pitchFamily="34" charset="-120"/>
              </a:rPr>
              <a:t>、制</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止非法</a:t>
            </a:r>
            <a:r>
              <a:rPr lang="en-US" altLang="zh-CN" sz="2000" b="0" i="0" dirty="0">
                <a:solidFill>
                  <a:srgbClr val="000000"/>
                </a:solidFill>
                <a:latin typeface="微软雅黑" pitchFamily="34" charset="0"/>
                <a:ea typeface="微软雅黑" pitchFamily="34" charset="-122"/>
                <a:cs typeface="微软雅黑" pitchFamily="34" charset="-120"/>
              </a:rPr>
              <a:t>”原则，①④正确；材料侧重依法管理宗教事务而非保障公民宗教信仰权利，②排除</a:t>
            </a:r>
            <a:r>
              <a:rPr lang="en-US" altLang="zh-CN" sz="2000" b="0" i="0">
                <a:solidFill>
                  <a:srgbClr val="000000"/>
                </a:solidFill>
                <a:latin typeface="微软雅黑" pitchFamily="34" charset="0"/>
                <a:ea typeface="微软雅黑" pitchFamily="34" charset="-122"/>
                <a:cs typeface="微软雅黑" pitchFamily="34" charset="-120"/>
              </a:rPr>
              <a:t>；材</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料强调要依法管理宗教事务</a:t>
            </a:r>
            <a:r>
              <a:rPr lang="en-US" altLang="zh-CN" sz="2000" b="0" i="0" dirty="0">
                <a:solidFill>
                  <a:srgbClr val="000000"/>
                </a:solidFill>
                <a:latin typeface="微软雅黑" pitchFamily="34" charset="0"/>
                <a:ea typeface="微软雅黑" pitchFamily="34" charset="-122"/>
                <a:cs typeface="微软雅黑" pitchFamily="34" charset="-120"/>
              </a:rPr>
              <a:t>，未体现积极引导宗教与社会主义社会相适应，③排除。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01.xml><?xml version="1.0" encoding="utf-8"?>
<p:sld xmlns:a="http://schemas.openxmlformats.org/drawingml/2006/main" xmlns:r="http://schemas.openxmlformats.org/officeDocument/2006/relationships" xmlns:p="http://schemas.openxmlformats.org/presentationml/2006/main">
  <p:cSld name="Slide 98&amp;si=98">
    <p:spTree>
      <p:nvGrpSpPr>
        <p:cNvPr id="1" name=""/>
        <p:cNvGrpSpPr/>
        <p:nvPr/>
      </p:nvGrpSpPr>
      <p:grpSpPr>
        <a:xfrm>
          <a:off x="0" y="0"/>
          <a:ext cx="0" cy="0"/>
          <a:chOff x="0" y="0"/>
          <a:chExt cx="0" cy="0"/>
        </a:xfrm>
      </p:grpSpPr>
      <p:sp>
        <p:nvSpPr>
          <p:cNvPr id="2" name="QC_5_BD.111_1#6c9aa4ba7?pid=4fc7b2842&amp;color=0,0,0&amp;vtp=1&amp;bt=1&amp;bbb=1&amp;hb=1"/>
          <p:cNvSpPr/>
          <p:nvPr/>
        </p:nvSpPr>
        <p:spPr>
          <a:xfrm>
            <a:off x="722376" y="972000"/>
            <a:ext cx="10753344" cy="745109"/>
          </a:xfrm>
          <a:prstGeom prst="rect">
            <a:avLst/>
          </a:prstGeom>
          <a:noFill/>
          <a:ln/>
        </p:spPr>
        <p:txBody>
          <a:bodyPr wrap="none" lIns="0" tIns="0" rIns="0" bIns="0" rtlCol="0" anchor="t"/>
          <a:lstStyle/>
          <a:p>
            <a:pPr algn="l" latinLnBrk="1">
              <a:lnSpc>
                <a:spcPts val="31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dirty="0">
                <a:solidFill>
                  <a:srgbClr val="000000"/>
                </a:solidFill>
                <a:latin typeface="仿宋" pitchFamily="34" charset="0"/>
                <a:ea typeface="仿宋" pitchFamily="34" charset="-122"/>
                <a:cs typeface="仿宋" pitchFamily="34" charset="-120"/>
              </a:rPr>
              <a:t>[福建莆田2025高一段考]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某镇打造以党建小院为载体的“小院+”治理模式</a:t>
            </a:r>
            <a:r>
              <a:rPr lang="en-US" altLang="zh-CN" sz="2000" b="0" i="0">
                <a:solidFill>
                  <a:srgbClr val="000000"/>
                </a:solidFill>
                <a:latin typeface="微软雅黑" pitchFamily="34" charset="0"/>
                <a:ea typeface="微软雅黑" pitchFamily="34" charset="-122"/>
                <a:cs typeface="微软雅黑" pitchFamily="34" charset="-120"/>
              </a:rPr>
              <a:t>，打通基层治理</a:t>
            </a:r>
          </a:p>
          <a:p>
            <a:pPr latinLnBrk="1">
              <a:lnSpc>
                <a:spcPts val="30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最后一公里（公里现称千米）”。</a:t>
            </a:r>
            <a:endParaRPr lang="en-US" altLang="zh-CN" sz="2000" dirty="0"/>
          </a:p>
        </p:txBody>
      </p:sp>
      <p:graphicFrame>
        <p:nvGraphicFramePr>
          <p:cNvPr id="99" name="QC_5_BD.111_2#6c9aa4ba7?colgroup=12,15,12&amp;pid=4fc7b2842&amp;color=0,0,0&amp;vtp=1&amp;bbb=1&amp;hb=1"/>
          <p:cNvGraphicFramePr>
            <a:graphicFrameLocks noGrp="1"/>
          </p:cNvGraphicFramePr>
          <p:nvPr>
            <p:extLst>
              <p:ext uri="{D42A27DB-BD31-4B8C-83A1-F6EECF244321}">
                <p14:modId xmlns:p14="http://schemas.microsoft.com/office/powerpoint/2010/main" val="1644317373"/>
              </p:ext>
            </p:extLst>
          </p:nvPr>
        </p:nvGraphicFramePr>
        <p:xfrm>
          <a:off x="722376" y="1843728"/>
          <a:ext cx="10725912" cy="1980565"/>
        </p:xfrm>
        <a:graphic>
          <a:graphicData uri="http://schemas.openxmlformats.org/drawingml/2006/table">
            <a:tbl>
              <a:tblPr/>
              <a:tblGrid>
                <a:gridCol w="3337560">
                  <a:extLst>
                    <a:ext uri="{9D8B030D-6E8A-4147-A177-3AD203B41FA5}">
                      <a16:colId xmlns:a16="http://schemas.microsoft.com/office/drawing/2014/main" val="20000"/>
                    </a:ext>
                  </a:extLst>
                </a:gridCol>
                <a:gridCol w="4069080">
                  <a:extLst>
                    <a:ext uri="{9D8B030D-6E8A-4147-A177-3AD203B41FA5}">
                      <a16:colId xmlns:a16="http://schemas.microsoft.com/office/drawing/2014/main" val="20001"/>
                    </a:ext>
                  </a:extLst>
                </a:gridCol>
                <a:gridCol w="3319272">
                  <a:extLst>
                    <a:ext uri="{9D8B030D-6E8A-4147-A177-3AD203B41FA5}">
                      <a16:colId xmlns:a16="http://schemas.microsoft.com/office/drawing/2014/main" val="20002"/>
                    </a:ext>
                  </a:extLst>
                </a:gridCol>
              </a:tblGrid>
              <a:tr h="1980565">
                <a:tc>
                  <a:txBody>
                    <a:bodyPr/>
                    <a:lstStyle/>
                    <a:p>
                      <a:pPr marL="0" indent="0" algn="ctr" latinLnBrk="1" hangingPunct="0">
                        <a:lnSpc>
                          <a:spcPts val="3100"/>
                        </a:lnSpc>
                      </a:pPr>
                      <a:r>
                        <a:rPr lang="en-US" altLang="zh-CN" sz="2000" b="1" i="0" dirty="0">
                          <a:solidFill>
                            <a:srgbClr val="000000"/>
                          </a:solidFill>
                          <a:latin typeface="微软雅黑" pitchFamily="34" charset="0"/>
                          <a:ea typeface="微软雅黑" pitchFamily="34" charset="-122"/>
                          <a:cs typeface="微软雅黑" pitchFamily="34" charset="-120"/>
                        </a:rPr>
                        <a:t>“小院+党建”</a:t>
                      </a:r>
                      <a:endParaRPr lang="en-US" altLang="zh-CN" sz="1200" dirty="0"/>
                    </a:p>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内设</a:t>
                      </a:r>
                      <a:r>
                        <a:rPr lang="en-US" altLang="zh-CN" sz="2000" b="0" i="0" dirty="0">
                          <a:solidFill>
                            <a:srgbClr val="000000"/>
                          </a:solidFill>
                          <a:latin typeface="微软雅黑" pitchFamily="34" charset="0"/>
                          <a:ea typeface="微软雅黑" pitchFamily="34" charset="-122"/>
                          <a:cs typeface="微软雅黑" pitchFamily="34" charset="-120"/>
                        </a:rPr>
                        <a:t>“党史长廊</a:t>
                      </a:r>
                      <a:r>
                        <a:rPr lang="en-US" altLang="zh-CN" sz="2000" b="0" i="0">
                          <a:solidFill>
                            <a:srgbClr val="000000"/>
                          </a:solidFill>
                          <a:latin typeface="微软雅黑" pitchFamily="34" charset="0"/>
                          <a:ea typeface="微软雅黑" pitchFamily="34" charset="-122"/>
                          <a:cs typeface="微软雅黑" pitchFamily="34" charset="-120"/>
                        </a:rPr>
                        <a:t>”“党建书</a:t>
                      </a:r>
                    </a:p>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屋</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精心制作</a:t>
                      </a:r>
                      <a:r>
                        <a:rPr lang="en-US" altLang="zh-CN" sz="2000" b="0" i="0">
                          <a:solidFill>
                            <a:srgbClr val="000000"/>
                          </a:solidFill>
                          <a:latin typeface="微软雅黑" pitchFamily="34" charset="0"/>
                          <a:ea typeface="微软雅黑" pitchFamily="34" charset="-122"/>
                          <a:cs typeface="微软雅黑" pitchFamily="34" charset="-120"/>
                        </a:rPr>
                        <a:t>“公开课模</a:t>
                      </a:r>
                    </a:p>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板”</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方便党员群众随时自</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100"/>
                        </a:lnSpc>
                      </a:pPr>
                      <a:r>
                        <a:rPr lang="en-US" altLang="zh-CN" sz="2000" b="1" i="0" dirty="0">
                          <a:solidFill>
                            <a:srgbClr val="000000"/>
                          </a:solidFill>
                          <a:latin typeface="微软雅黑" pitchFamily="34" charset="0"/>
                          <a:ea typeface="微软雅黑" pitchFamily="34" charset="-122"/>
                          <a:cs typeface="微软雅黑" pitchFamily="34" charset="-120"/>
                        </a:rPr>
                        <a:t>“小院+议事”</a:t>
                      </a:r>
                      <a:endParaRPr lang="en-US" altLang="zh-CN" sz="1200" dirty="0"/>
                    </a:p>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嵌入</a:t>
                      </a:r>
                      <a:r>
                        <a:rPr lang="en-US" altLang="zh-CN" sz="2000" b="0" i="0" dirty="0">
                          <a:solidFill>
                            <a:srgbClr val="000000"/>
                          </a:solidFill>
                          <a:latin typeface="微软雅黑" pitchFamily="34" charset="0"/>
                          <a:ea typeface="微软雅黑" pitchFamily="34" charset="-122"/>
                          <a:cs typeface="微软雅黑" pitchFamily="34" charset="-120"/>
                        </a:rPr>
                        <a:t>“村民议事厅”</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建立</a:t>
                      </a:r>
                      <a:r>
                        <a:rPr lang="en-US" altLang="zh-CN" sz="2000" b="0" i="0">
                          <a:solidFill>
                            <a:srgbClr val="000000"/>
                          </a:solidFill>
                          <a:latin typeface="微软雅黑" pitchFamily="34" charset="0"/>
                          <a:ea typeface="微软雅黑" pitchFamily="34" charset="-122"/>
                          <a:cs typeface="微软雅黑" pitchFamily="34" charset="-120"/>
                        </a:rPr>
                        <a:t>“村民</a:t>
                      </a:r>
                    </a:p>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提交议题</a:t>
                      </a:r>
                      <a:r>
                        <a:rPr lang="en-US" altLang="zh-CN" sz="2000" b="0" i="0" dirty="0">
                          <a:solidFill>
                            <a:srgbClr val="000000"/>
                          </a:solidFill>
                          <a:latin typeface="微软雅黑" pitchFamily="34" charset="0"/>
                          <a:ea typeface="微软雅黑" pitchFamily="34" charset="-122"/>
                          <a:cs typeface="微软雅黑" pitchFamily="34" charset="-120"/>
                        </a:rPr>
                        <a:t>+集体实地调研</a:t>
                      </a:r>
                      <a:r>
                        <a:rPr lang="en-US" altLang="zh-CN" sz="2000" b="0" i="0">
                          <a:solidFill>
                            <a:srgbClr val="000000"/>
                          </a:solidFill>
                          <a:latin typeface="微软雅黑" pitchFamily="34" charset="0"/>
                          <a:ea typeface="微软雅黑" pitchFamily="34" charset="-122"/>
                          <a:cs typeface="微软雅黑" pitchFamily="34" charset="-120"/>
                        </a:rPr>
                        <a:t>+小院会</a:t>
                      </a:r>
                    </a:p>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议商讨</a:t>
                      </a:r>
                      <a:r>
                        <a:rPr lang="en-US" altLang="zh-CN" sz="2000" b="0" i="0" dirty="0">
                          <a:solidFill>
                            <a:srgbClr val="000000"/>
                          </a:solidFill>
                          <a:latin typeface="微软雅黑" pitchFamily="34" charset="0"/>
                          <a:ea typeface="微软雅黑" pitchFamily="34" charset="-122"/>
                          <a:cs typeface="微软雅黑" pitchFamily="34" charset="-120"/>
                        </a:rPr>
                        <a:t>+党支部反馈报告</a:t>
                      </a:r>
                      <a:r>
                        <a:rPr lang="en-US" altLang="zh-CN" sz="2000" b="0" i="0">
                          <a:solidFill>
                            <a:srgbClr val="000000"/>
                          </a:solidFill>
                          <a:latin typeface="微软雅黑" pitchFamily="34" charset="0"/>
                          <a:ea typeface="微软雅黑" pitchFamily="34" charset="-122"/>
                          <a:cs typeface="微软雅黑" pitchFamily="34" charset="-120"/>
                        </a:rPr>
                        <a:t>”的闭环</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工作机制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100"/>
                        </a:lnSpc>
                      </a:pPr>
                      <a:r>
                        <a:rPr lang="en-US" altLang="zh-CN" sz="2000" b="1" i="0" dirty="0">
                          <a:solidFill>
                            <a:srgbClr val="000000"/>
                          </a:solidFill>
                          <a:latin typeface="微软雅黑" pitchFamily="34" charset="0"/>
                          <a:ea typeface="微软雅黑" pitchFamily="34" charset="-122"/>
                          <a:cs typeface="微软雅黑" pitchFamily="34" charset="-120"/>
                        </a:rPr>
                        <a:t>“小院+服务”</a:t>
                      </a:r>
                      <a:endParaRPr lang="en-US" altLang="zh-CN" sz="1200" dirty="0"/>
                    </a:p>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推行</a:t>
                      </a:r>
                      <a:r>
                        <a:rPr lang="en-US" altLang="zh-CN" sz="2000" b="0" i="0" dirty="0">
                          <a:solidFill>
                            <a:srgbClr val="000000"/>
                          </a:solidFill>
                          <a:latin typeface="微软雅黑" pitchFamily="34" charset="0"/>
                          <a:ea typeface="微软雅黑" pitchFamily="34" charset="-122"/>
                          <a:cs typeface="微软雅黑" pitchFamily="34" charset="-120"/>
                        </a:rPr>
                        <a:t>“小院下单</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村级接</a:t>
                      </a:r>
                    </a:p>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单</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乡镇买单</a:t>
                      </a:r>
                      <a:r>
                        <a:rPr lang="en-US" altLang="zh-CN" sz="2000" b="0" i="0">
                          <a:solidFill>
                            <a:srgbClr val="000000"/>
                          </a:solidFill>
                          <a:latin typeface="微软雅黑" pitchFamily="34" charset="0"/>
                          <a:ea typeface="微软雅黑" pitchFamily="34" charset="-122"/>
                          <a:cs typeface="微软雅黑" pitchFamily="34" charset="-120"/>
                        </a:rPr>
                        <a:t>”上下联动服</a:t>
                      </a:r>
                    </a:p>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务模式</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及时解决群众的困</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难诉求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4" name="QC_5_BD.111_3#6c9aa4ba7?pid=4fc7b2842&amp;color=0,0,0&amp;vtp=1&amp;bbb=1"/>
          <p:cNvSpPr/>
          <p:nvPr/>
        </p:nvSpPr>
        <p:spPr>
          <a:xfrm>
            <a:off x="722376" y="3951928"/>
            <a:ext cx="10753344" cy="347853"/>
          </a:xfrm>
          <a:prstGeom prst="rect">
            <a:avLst/>
          </a:prstGeom>
          <a:noFill/>
          <a:ln/>
        </p:spPr>
        <p:txBody>
          <a:bodyPr wrap="none" lIns="0" tIns="0" rIns="0" bIns="0" rtlCol="0" anchor="t"/>
          <a:lstStyle/>
          <a:p>
            <a:pPr algn="l" latinLnBrk="1">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该地“小院+”</a:t>
            </a:r>
            <a:r>
              <a:rPr lang="en-US" altLang="zh-CN" sz="2000" b="0" i="0">
                <a:solidFill>
                  <a:srgbClr val="000000"/>
                </a:solidFill>
                <a:latin typeface="微软雅黑" pitchFamily="34" charset="0"/>
                <a:ea typeface="微软雅黑" pitchFamily="34" charset="-122"/>
                <a:cs typeface="微软雅黑" pitchFamily="34" charset="-120"/>
              </a:rPr>
              <a:t>治理模式的成功之处在于(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5_AN.112_1#6c9aa4ba7.bracket?pid=4fc7b2842&amp;color=0,0,0&amp;vpa=34&amp;vtp=1"/>
          <p:cNvSpPr/>
          <p:nvPr/>
        </p:nvSpPr>
        <p:spPr>
          <a:xfrm>
            <a:off x="5429314" y="3947356"/>
            <a:ext cx="374650" cy="351409"/>
          </a:xfrm>
          <a:prstGeom prst="rect">
            <a:avLst/>
          </a:prstGeom>
          <a:noFill/>
          <a:ln/>
        </p:spPr>
        <p:txBody>
          <a:bodyPr wrap="none" lIns="0" tIns="0" rIns="0" bIns="0" rtlCol="0" anchor="t"/>
          <a:lstStyle/>
          <a:p>
            <a:pPr algn="ctr" latinLnBrk="1">
              <a:lnSpc>
                <a:spcPts val="30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6" name="QC_5_BD.111_4#6c9aa4ba7?pid=4fc7b2842&amp;color=0,0,0&amp;vtp=1&amp;bbb=1"/>
          <p:cNvSpPr/>
          <p:nvPr/>
        </p:nvSpPr>
        <p:spPr>
          <a:xfrm>
            <a:off x="722376" y="4337627"/>
            <a:ext cx="10753344" cy="1532509"/>
          </a:xfrm>
          <a:prstGeom prst="rect">
            <a:avLst/>
          </a:prstGeom>
          <a:noFill/>
          <a:ln/>
        </p:spPr>
        <p:txBody>
          <a:bodyPr wrap="none" lIns="0" tIns="0" rIns="0" bIns="0" rtlCol="0" anchor="t"/>
          <a:lstStyle/>
          <a:p>
            <a:pPr algn="l" latinLnBrk="1">
              <a:lnSpc>
                <a:spcPts val="3100"/>
              </a:lnSpc>
            </a:pPr>
            <a:r>
              <a:rPr lang="en-US" altLang="zh-CN" sz="2000" b="0" i="0" dirty="0">
                <a:solidFill>
                  <a:srgbClr val="000000"/>
                </a:solidFill>
                <a:latin typeface="微软雅黑" pitchFamily="34" charset="0"/>
                <a:ea typeface="微软雅黑" pitchFamily="34" charset="-122"/>
                <a:cs typeface="微软雅黑" pitchFamily="34" charset="-120"/>
              </a:rPr>
              <a:t>①坚持群众观点和群众路线，践行全过程人民民主</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1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搭建基层党组织工作平台，将党建引领与基层治理相融合</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1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构建起以院落为单位的基层自治组织，提升乡村治理效能</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0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汇聚村镇两级基层政权机关的合力，切实做到为群众服务</a:t>
            </a:r>
            <a:endParaRPr lang="en-US" altLang="zh-CN" sz="2000" dirty="0"/>
          </a:p>
        </p:txBody>
      </p:sp>
      <p:sp>
        <p:nvSpPr>
          <p:cNvPr id="7" name="QC_5_BD.111_5#6c9aa4ba7.choices?pid=4fc7b2842&amp;color=0,0,0&amp;vtp=1&amp;bbb=1"/>
          <p:cNvSpPr/>
          <p:nvPr/>
        </p:nvSpPr>
        <p:spPr>
          <a:xfrm>
            <a:off x="722376" y="5911665"/>
            <a:ext cx="10753344" cy="347853"/>
          </a:xfrm>
          <a:prstGeom prst="rect">
            <a:avLst/>
          </a:prstGeom>
          <a:noFill/>
          <a:ln/>
        </p:spPr>
        <p:txBody>
          <a:bodyPr wrap="none" lIns="0" tIns="0" rIns="0" bIns="0" rtlCol="0" anchor="t"/>
          <a:lstStyle/>
          <a:p>
            <a:pPr latinLnBrk="1">
              <a:lnSpc>
                <a:spcPts val="30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02.xml><?xml version="1.0" encoding="utf-8"?>
<p:sld xmlns:a="http://schemas.openxmlformats.org/drawingml/2006/main" xmlns:r="http://schemas.openxmlformats.org/officeDocument/2006/relationships" xmlns:p="http://schemas.openxmlformats.org/presentationml/2006/main">
  <p:cSld name="Slide 99&amp;si=99">
    <p:spTree>
      <p:nvGrpSpPr>
        <p:cNvPr id="1" name=""/>
        <p:cNvGrpSpPr/>
        <p:nvPr/>
      </p:nvGrpSpPr>
      <p:grpSpPr>
        <a:xfrm>
          <a:off x="0" y="0"/>
          <a:ext cx="0" cy="0"/>
          <a:chOff x="0" y="0"/>
          <a:chExt cx="0" cy="0"/>
        </a:xfrm>
      </p:grpSpPr>
      <p:sp>
        <p:nvSpPr>
          <p:cNvPr id="2" name="QC_5_AS.113_1#6c9aa4ba7?vop=1&amp;pid=4fc7b2842&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本题考查基层群众自治制度。“小院+议事”中建立村民提交议题等闭环工作机制</a:t>
            </a:r>
            <a:r>
              <a:rPr lang="en-US" altLang="zh-CN" sz="2000" b="0" i="0">
                <a:solidFill>
                  <a:srgbClr val="000000"/>
                </a:solidFill>
                <a:latin typeface="微软雅黑" pitchFamily="34" charset="0"/>
                <a:ea typeface="微软雅黑" pitchFamily="34" charset="-122"/>
                <a:cs typeface="微软雅黑" pitchFamily="34" charset="-120"/>
              </a:rPr>
              <a:t>，“小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院</a:t>
            </a:r>
            <a:r>
              <a:rPr lang="en-US" altLang="zh-CN" sz="2000" b="0" i="0" dirty="0">
                <a:solidFill>
                  <a:srgbClr val="000000"/>
                </a:solidFill>
                <a:latin typeface="微软雅黑" pitchFamily="34" charset="0"/>
                <a:ea typeface="微软雅黑" pitchFamily="34" charset="-122"/>
                <a:cs typeface="微软雅黑" pitchFamily="34" charset="-120"/>
              </a:rPr>
              <a:t>+服务”及时解决群众困难诉求，均体现了坚持群众观点和群众路线，</a:t>
            </a:r>
            <a:r>
              <a:rPr lang="en-US" altLang="zh-CN" sz="2000" b="0" i="0">
                <a:solidFill>
                  <a:srgbClr val="000000"/>
                </a:solidFill>
                <a:latin typeface="微软雅黑" pitchFamily="34" charset="0"/>
                <a:ea typeface="微软雅黑" pitchFamily="34" charset="-122"/>
                <a:cs typeface="微软雅黑" pitchFamily="34" charset="-120"/>
              </a:rPr>
              <a:t>让群众参与基层治理，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践行全过程人民民主</a:t>
            </a:r>
            <a:r>
              <a:rPr lang="en-US" altLang="zh-CN" sz="2000" b="0" i="0" dirty="0">
                <a:solidFill>
                  <a:srgbClr val="000000"/>
                </a:solidFill>
                <a:latin typeface="微软雅黑" pitchFamily="34" charset="0"/>
                <a:ea typeface="微软雅黑" pitchFamily="34" charset="-122"/>
                <a:cs typeface="微软雅黑" pitchFamily="34" charset="-120"/>
              </a:rPr>
              <a:t>，①正确；“小院+党建”设置的栏目方便党员群众自学，“小院+</a:t>
            </a:r>
            <a:r>
              <a:rPr lang="en-US" altLang="zh-CN" sz="2000" b="0" i="0">
                <a:solidFill>
                  <a:srgbClr val="000000"/>
                </a:solidFill>
                <a:latin typeface="微软雅黑" pitchFamily="34" charset="0"/>
                <a:ea typeface="微软雅黑" pitchFamily="34" charset="-122"/>
                <a:cs typeface="微软雅黑" pitchFamily="34" charset="-120"/>
              </a:rPr>
              <a:t>议事”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小院+服务”等模式发挥党组织作用，搭建了基层党组织工作平台</a:t>
            </a:r>
            <a:r>
              <a:rPr lang="en-US" altLang="zh-CN" sz="2000" b="0" i="0">
                <a:solidFill>
                  <a:srgbClr val="000000"/>
                </a:solidFill>
                <a:latin typeface="微软雅黑" pitchFamily="34" charset="0"/>
                <a:ea typeface="微软雅黑" pitchFamily="34" charset="-122"/>
                <a:cs typeface="微软雅黑" pitchFamily="34" charset="-120"/>
              </a:rPr>
              <a:t>，将党建引领与基层治理相</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融合</a:t>
            </a:r>
            <a:r>
              <a:rPr lang="en-US" altLang="zh-CN" sz="2000" b="0" i="0" dirty="0">
                <a:solidFill>
                  <a:srgbClr val="000000"/>
                </a:solidFill>
                <a:latin typeface="微软雅黑" pitchFamily="34" charset="0"/>
                <a:ea typeface="微软雅黑" pitchFamily="34" charset="-122"/>
                <a:cs typeface="微软雅黑" pitchFamily="34" charset="-120"/>
              </a:rPr>
              <a:t>，②正确；基层自治组织是村委会和居委会，“小院</a:t>
            </a:r>
            <a:r>
              <a:rPr lang="en-US" altLang="zh-CN" sz="2000" b="0" i="0">
                <a:solidFill>
                  <a:srgbClr val="000000"/>
                </a:solidFill>
                <a:latin typeface="微软雅黑" pitchFamily="34" charset="0"/>
                <a:ea typeface="微软雅黑" pitchFamily="34" charset="-122"/>
                <a:cs typeface="微软雅黑" pitchFamily="34" charset="-120"/>
              </a:rPr>
              <a:t>+”治理模式并非构建新的基层自治组</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织</a:t>
            </a:r>
            <a:r>
              <a:rPr lang="en-US" altLang="zh-CN" sz="2000" b="0" i="0" dirty="0">
                <a:solidFill>
                  <a:srgbClr val="000000"/>
                </a:solidFill>
                <a:latin typeface="微软雅黑" pitchFamily="34" charset="0"/>
                <a:ea typeface="微软雅黑" pitchFamily="34" charset="-122"/>
                <a:cs typeface="微软雅黑" pitchFamily="34" charset="-120"/>
              </a:rPr>
              <a:t>，③排除；村镇不是基层政权机关，“汇聚村镇两级基层政权机关的合力”说法错误，④排除。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03.xml><?xml version="1.0" encoding="utf-8"?>
<p:sld xmlns:a="http://schemas.openxmlformats.org/drawingml/2006/main" xmlns:r="http://schemas.openxmlformats.org/officeDocument/2006/relationships" xmlns:p="http://schemas.openxmlformats.org/presentationml/2006/main">
  <p:cSld name="Slide 100&amp;si=100">
    <p:spTree>
      <p:nvGrpSpPr>
        <p:cNvPr id="1" name=""/>
        <p:cNvGrpSpPr/>
        <p:nvPr/>
      </p:nvGrpSpPr>
      <p:grpSpPr>
        <a:xfrm>
          <a:off x="0" y="0"/>
          <a:ext cx="0" cy="0"/>
          <a:chOff x="0" y="0"/>
          <a:chExt cx="0" cy="0"/>
        </a:xfrm>
      </p:grpSpPr>
      <p:pic>
        <p:nvPicPr>
          <p:cNvPr id="2" name="QC_5_BD.114_1#a1e75ea3a?htil=2&amp;pid=4fc7b2842&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269480" y="1054295"/>
            <a:ext cx="4178808" cy="274320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5_BD.114_2#a1e75ea3a?htil=2&amp;pid=4fc7b2842&amp;color=0,0,0&amp;vtp=1&amp;bt=1&amp;bbb=1&amp;hb=1&amp;hs=1"/>
          <p:cNvSpPr/>
          <p:nvPr/>
        </p:nvSpPr>
        <p:spPr>
          <a:xfrm>
            <a:off x="722376" y="972000"/>
            <a:ext cx="6437376" cy="22147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6.</a:t>
            </a:r>
            <a:r>
              <a:rPr lang="en-US" altLang="zh-CN" sz="2000" b="0" i="0" dirty="0">
                <a:solidFill>
                  <a:srgbClr val="000000"/>
                </a:solidFill>
                <a:latin typeface="仿宋" pitchFamily="34" charset="0"/>
                <a:ea typeface="仿宋" pitchFamily="34" charset="-122"/>
                <a:cs typeface="仿宋" pitchFamily="34" charset="-120"/>
              </a:rPr>
              <a:t>[东北师范大学附属中学2025模拟]</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近年来</a:t>
            </a:r>
            <a:r>
              <a:rPr lang="en-US" altLang="zh-CN" sz="2000" b="0" i="0">
                <a:solidFill>
                  <a:srgbClr val="000000"/>
                </a:solidFill>
                <a:latin typeface="微软雅黑" pitchFamily="34" charset="0"/>
                <a:ea typeface="微软雅黑" pitchFamily="34" charset="-122"/>
                <a:cs typeface="微软雅黑" pitchFamily="34" charset="-120"/>
              </a:rPr>
              <a:t>，安徽桐城坚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持以习近平新时代中国特色社会主义思想为指引，将先人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化解矛盾的历史智慧融入社会治理</a:t>
            </a:r>
            <a:r>
              <a:rPr lang="en-US" altLang="zh-CN" sz="2000" b="0" i="0" dirty="0">
                <a:solidFill>
                  <a:srgbClr val="000000"/>
                </a:solidFill>
                <a:latin typeface="微软雅黑" pitchFamily="34" charset="0"/>
                <a:ea typeface="微软雅黑" pitchFamily="34" charset="-122"/>
                <a:cs typeface="微软雅黑" pitchFamily="34" charset="-120"/>
              </a:rPr>
              <a:t>，总结提炼出“听、</a:t>
            </a:r>
            <a:r>
              <a:rPr lang="en-US" altLang="zh-CN" sz="2000" b="0" i="0">
                <a:solidFill>
                  <a:srgbClr val="000000"/>
                </a:solidFill>
                <a:latin typeface="微软雅黑" pitchFamily="34" charset="0"/>
                <a:ea typeface="微软雅黑" pitchFamily="34" charset="-122"/>
                <a:cs typeface="微软雅黑" pitchFamily="34" charset="-120"/>
              </a:rPr>
              <a:t>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劝</a:t>
            </a:r>
            <a:r>
              <a:rPr lang="en-US" altLang="zh-CN" sz="2000" b="0" i="0" dirty="0">
                <a:solidFill>
                  <a:srgbClr val="000000"/>
                </a:solidFill>
                <a:latin typeface="微软雅黑" pitchFamily="34" charset="0"/>
                <a:ea typeface="微软雅黑" pitchFamily="34" charset="-122"/>
                <a:cs typeface="微软雅黑" pitchFamily="34" charset="-120"/>
              </a:rPr>
              <a:t>、借、让、和”的“新时代六尺巷工作法”（</a:t>
            </a:r>
            <a:r>
              <a:rPr lang="en-US" altLang="zh-CN" sz="2000" b="0" i="0">
                <a:solidFill>
                  <a:srgbClr val="000000"/>
                </a:solidFill>
                <a:latin typeface="微软雅黑" pitchFamily="34" charset="0"/>
                <a:ea typeface="微软雅黑" pitchFamily="34" charset="-122"/>
                <a:cs typeface="微软雅黑" pitchFamily="34" charset="-120"/>
              </a:rPr>
              <a:t>如图）。</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该工作法有利于(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4" name="QC_5_AN.115_1#a1e75ea3a.bracket?pid=4fc7b2842&amp;color=0,0,0&amp;vpa=35&amp;vtp=1"/>
          <p:cNvSpPr/>
          <p:nvPr/>
        </p:nvSpPr>
        <p:spPr>
          <a:xfrm>
            <a:off x="2700401" y="27817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5" name="QC_5_BD.114_3#a1e75ea3a?htil=2&amp;pid=4fc7b2842&amp;color=0,0,0&amp;vtp=1&amp;bbb=1&amp;hs=1"/>
          <p:cNvSpPr/>
          <p:nvPr/>
        </p:nvSpPr>
        <p:spPr>
          <a:xfrm>
            <a:off x="722376" y="3248474"/>
            <a:ext cx="6437376"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①创新基层治理模式，将矛盾化解在基层</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完善自治组织形式，助推“三治”融合</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构建多元共治格局，提升基层治理效能</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加强基层政权建设，将纷争调处在源头</a:t>
            </a:r>
            <a:endParaRPr lang="en-US" altLang="zh-CN" sz="2000" dirty="0"/>
          </a:p>
        </p:txBody>
      </p:sp>
      <p:sp>
        <p:nvSpPr>
          <p:cNvPr id="6" name="QC_5_BD.114_4#a1e75ea3a.choices?pid=4fc7b2842&amp;color=0,0,0&amp;vtp=1&amp;bbb=1&amp;hs=1"/>
          <p:cNvSpPr/>
          <p:nvPr/>
        </p:nvSpPr>
        <p:spPr>
          <a:xfrm>
            <a:off x="722376" y="50843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04.xml><?xml version="1.0" encoding="utf-8"?>
<p:sld xmlns:a="http://schemas.openxmlformats.org/drawingml/2006/main" xmlns:r="http://schemas.openxmlformats.org/officeDocument/2006/relationships" xmlns:p="http://schemas.openxmlformats.org/presentationml/2006/main">
  <p:cSld name="Slide 101&amp;si=101">
    <p:spTree>
      <p:nvGrpSpPr>
        <p:cNvPr id="1" name=""/>
        <p:cNvGrpSpPr/>
        <p:nvPr/>
      </p:nvGrpSpPr>
      <p:grpSpPr>
        <a:xfrm>
          <a:off x="0" y="0"/>
          <a:ext cx="0" cy="0"/>
          <a:chOff x="0" y="0"/>
          <a:chExt cx="0" cy="0"/>
        </a:xfrm>
      </p:grpSpPr>
      <p:sp>
        <p:nvSpPr>
          <p:cNvPr id="2" name="QC_5_AS.116_1#a1e75ea3a?vop=1&amp;pid=4fc7b2842&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本题考查实行基层民主自治的意义。“新时代六尺巷工作法”</a:t>
            </a:r>
            <a:r>
              <a:rPr lang="en-US" altLang="zh-CN" sz="2000" b="0" i="0">
                <a:solidFill>
                  <a:srgbClr val="000000"/>
                </a:solidFill>
                <a:latin typeface="微软雅黑" pitchFamily="34" charset="0"/>
                <a:ea typeface="微软雅黑" pitchFamily="34" charset="-122"/>
                <a:cs typeface="微软雅黑" pitchFamily="34" charset="-120"/>
              </a:rPr>
              <a:t>是对基层治理模式的创新，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通过</a:t>
            </a:r>
            <a:r>
              <a:rPr lang="en-US" altLang="zh-CN" sz="2000" b="0" i="0" dirty="0">
                <a:solidFill>
                  <a:srgbClr val="000000"/>
                </a:solidFill>
                <a:latin typeface="微软雅黑" pitchFamily="34" charset="0"/>
                <a:ea typeface="微软雅黑" pitchFamily="34" charset="-122"/>
                <a:cs typeface="微软雅黑" pitchFamily="34" charset="-120"/>
              </a:rPr>
              <a:t>“听、辨、劝、借、让、和”等方式，能及时了解矛盾并使其化解在基层，①正确</a:t>
            </a:r>
            <a:r>
              <a:rPr lang="en-US" altLang="zh-CN" sz="2000" b="0" i="0">
                <a:solidFill>
                  <a:srgbClr val="000000"/>
                </a:solidFill>
                <a:latin typeface="微软雅黑" pitchFamily="34" charset="0"/>
                <a:ea typeface="微软雅黑" pitchFamily="34" charset="-122"/>
                <a:cs typeface="微软雅黑" pitchFamily="34" charset="-120"/>
              </a:rPr>
              <a:t>；“借力</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调解</a:t>
            </a:r>
            <a:r>
              <a:rPr lang="en-US" altLang="zh-CN" sz="2000" b="0" i="0" dirty="0">
                <a:solidFill>
                  <a:srgbClr val="000000"/>
                </a:solidFill>
                <a:latin typeface="微软雅黑" pitchFamily="34" charset="0"/>
                <a:ea typeface="微软雅黑" pitchFamily="34" charset="-122"/>
                <a:cs typeface="微软雅黑" pitchFamily="34" charset="-120"/>
              </a:rPr>
              <a:t>，多方疏导”体现了构建多元共治格局，有利于调动多方力量参与基层治理</a:t>
            </a:r>
            <a:r>
              <a:rPr lang="en-US" altLang="zh-CN" sz="2000" b="0" i="0">
                <a:solidFill>
                  <a:srgbClr val="000000"/>
                </a:solidFill>
                <a:latin typeface="微软雅黑" pitchFamily="34" charset="0"/>
                <a:ea typeface="微软雅黑" pitchFamily="34" charset="-122"/>
                <a:cs typeface="微软雅黑" pitchFamily="34" charset="-120"/>
              </a:rPr>
              <a:t>，提升基层治理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效能</a:t>
            </a:r>
            <a:r>
              <a:rPr lang="en-US" altLang="zh-CN" sz="2000" b="0" i="0" dirty="0">
                <a:solidFill>
                  <a:srgbClr val="000000"/>
                </a:solidFill>
                <a:latin typeface="微软雅黑" pitchFamily="34" charset="0"/>
                <a:ea typeface="微软雅黑" pitchFamily="34" charset="-122"/>
                <a:cs typeface="微软雅黑" pitchFamily="34" charset="-120"/>
              </a:rPr>
              <a:t>，③正确；该工作法主要是关于矛盾调解和社会治理方式的创新</a:t>
            </a:r>
            <a:r>
              <a:rPr lang="en-US" altLang="zh-CN" sz="2000" b="0" i="0">
                <a:solidFill>
                  <a:srgbClr val="000000"/>
                </a:solidFill>
                <a:latin typeface="微软雅黑" pitchFamily="34" charset="0"/>
                <a:ea typeface="微软雅黑" pitchFamily="34" charset="-122"/>
                <a:cs typeface="微软雅黑" pitchFamily="34" charset="-120"/>
              </a:rPr>
              <a:t>，并未涉及自治组织形式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村委会和居委会）的完善，②排除；题干未提及基层政权建设相关内容</a:t>
            </a:r>
            <a:r>
              <a:rPr lang="en-US" altLang="zh-CN" sz="2000" b="0" i="0">
                <a:solidFill>
                  <a:srgbClr val="000000"/>
                </a:solidFill>
                <a:latin typeface="微软雅黑" pitchFamily="34" charset="0"/>
                <a:ea typeface="微软雅黑" pitchFamily="34" charset="-122"/>
                <a:cs typeface="微软雅黑" pitchFamily="34" charset="-120"/>
              </a:rPr>
              <a:t>，这一工作法重点在基</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层矛盾调解</a:t>
            </a:r>
            <a:r>
              <a:rPr lang="en-US" altLang="zh-CN" sz="2000" b="0" i="0" dirty="0">
                <a:solidFill>
                  <a:srgbClr val="000000"/>
                </a:solidFill>
                <a:latin typeface="微软雅黑" pitchFamily="34" charset="0"/>
                <a:ea typeface="微软雅黑" pitchFamily="34" charset="-122"/>
                <a:cs typeface="微软雅黑" pitchFamily="34" charset="-120"/>
              </a:rPr>
              <a:t>，并非加强基层政权建设，④排除。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05.xml><?xml version="1.0" encoding="utf-8"?>
<p:sld xmlns:a="http://schemas.openxmlformats.org/drawingml/2006/main" xmlns:r="http://schemas.openxmlformats.org/officeDocument/2006/relationships" xmlns:p="http://schemas.openxmlformats.org/presentationml/2006/main">
  <p:cSld name="Slide 102&amp;si=102">
    <p:spTree>
      <p:nvGrpSpPr>
        <p:cNvPr id="1" name=""/>
        <p:cNvGrpSpPr/>
        <p:nvPr/>
      </p:nvGrpSpPr>
      <p:grpSpPr>
        <a:xfrm>
          <a:off x="0" y="0"/>
          <a:ext cx="0" cy="0"/>
          <a:chOff x="0" y="0"/>
          <a:chExt cx="0" cy="0"/>
        </a:xfrm>
      </p:grpSpPr>
      <p:sp>
        <p:nvSpPr>
          <p:cNvPr id="2" name="QC_5_BD.117_1#019d8f0dc?pid=4fc7b2842&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7.</a:t>
            </a:r>
            <a:r>
              <a:rPr lang="en-US" altLang="zh-CN" sz="2000" b="0" i="0" dirty="0">
                <a:solidFill>
                  <a:srgbClr val="000000"/>
                </a:solidFill>
                <a:latin typeface="仿宋" pitchFamily="34" charset="0"/>
                <a:ea typeface="仿宋" pitchFamily="34" charset="-122"/>
                <a:cs typeface="仿宋" pitchFamily="34" charset="-120"/>
              </a:rPr>
              <a:t>[山东菏泽2025高一期中]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对下图的理解，</a:t>
            </a:r>
            <a:r>
              <a:rPr lang="en-US" altLang="zh-CN" sz="2000" b="0" i="0">
                <a:solidFill>
                  <a:srgbClr val="000000"/>
                </a:solidFill>
                <a:latin typeface="微软雅黑" pitchFamily="34" charset="0"/>
                <a:ea typeface="微软雅黑" pitchFamily="34" charset="-122"/>
                <a:cs typeface="微软雅黑" pitchFamily="34" charset="-120"/>
              </a:rPr>
              <a:t>对应正确的是(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18_1#019d8f0dc.bracket?pid=4fc7b2842&amp;color=0,0,0&amp;vpa=36&amp;vtp=1"/>
          <p:cNvSpPr/>
          <p:nvPr/>
        </p:nvSpPr>
        <p:spPr>
          <a:xfrm>
            <a:off x="7356539"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pic>
        <p:nvPicPr>
          <p:cNvPr id="4" name="QC_5_BD.117_2#019d8f0dc?pid=4fc7b2842&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950208" y="1511300"/>
            <a:ext cx="4297680" cy="183794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5_BD.117_3#019d8f0dc?pid=4fc7b2842&amp;color=0,0,0&amp;vtp=1&amp;bbb=1"/>
          <p:cNvSpPr/>
          <p:nvPr/>
        </p:nvSpPr>
        <p:spPr>
          <a:xfrm>
            <a:off x="722376" y="3479800"/>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①听群众说——基层群众可以决定基层组织的实际管理工作</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由群众商——城乡的基层民主协商贯穿基层治理的全过程</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让干部办——干部遵循求真务实的原则精准办好惠民实事</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让群众评——自己选举当家人是做好基层民主管理的关键</a:t>
            </a:r>
            <a:endParaRPr lang="en-US" altLang="zh-CN" sz="2000" dirty="0"/>
          </a:p>
        </p:txBody>
      </p:sp>
      <p:sp>
        <p:nvSpPr>
          <p:cNvPr id="6" name="QC_5_BD.117_4#019d8f0dc.choices?pid=4fc7b2842&amp;color=0,0,0&amp;vtp=1&amp;bbb=1"/>
          <p:cNvSpPr/>
          <p:nvPr/>
        </p:nvSpPr>
        <p:spPr>
          <a:xfrm>
            <a:off x="722376" y="531710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06.xml><?xml version="1.0" encoding="utf-8"?>
<p:sld xmlns:a="http://schemas.openxmlformats.org/drawingml/2006/main" xmlns:r="http://schemas.openxmlformats.org/officeDocument/2006/relationships" xmlns:p="http://schemas.openxmlformats.org/presentationml/2006/main">
  <p:cSld name="Slide 103&amp;si=103">
    <p:spTree>
      <p:nvGrpSpPr>
        <p:cNvPr id="1" name=""/>
        <p:cNvGrpSpPr/>
        <p:nvPr/>
      </p:nvGrpSpPr>
      <p:grpSpPr>
        <a:xfrm>
          <a:off x="0" y="0"/>
          <a:ext cx="0" cy="0"/>
          <a:chOff x="0" y="0"/>
          <a:chExt cx="0" cy="0"/>
        </a:xfrm>
      </p:grpSpPr>
      <p:sp>
        <p:nvSpPr>
          <p:cNvPr id="2" name="QC_5_AS.119_1#019d8f0dc?vop=1&amp;pid=4fc7b2842&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本题考查基层群众自治制度。图示为“村民说事”的主要流程和工作方法，“</a:t>
            </a:r>
            <a:r>
              <a:rPr lang="en-US" altLang="zh-CN" sz="2000" b="0" i="0">
                <a:solidFill>
                  <a:srgbClr val="000000"/>
                </a:solidFill>
                <a:latin typeface="微软雅黑" pitchFamily="34" charset="0"/>
                <a:ea typeface="微软雅黑" pitchFamily="34" charset="-122"/>
                <a:cs typeface="微软雅黑" pitchFamily="34" charset="-120"/>
              </a:rPr>
              <a:t>听群众说”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和</a:t>
            </a:r>
            <a:r>
              <a:rPr lang="en-US" altLang="zh-CN" sz="2000" b="0" i="0" dirty="0">
                <a:solidFill>
                  <a:srgbClr val="000000"/>
                </a:solidFill>
                <a:latin typeface="微软雅黑" pitchFamily="34" charset="0"/>
                <a:ea typeface="微软雅黑" pitchFamily="34" charset="-122"/>
                <a:cs typeface="微软雅黑" pitchFamily="34" charset="-120"/>
              </a:rPr>
              <a:t>“由群众商”体现的是基层群众参与基层自治的决策环节，而“让干部办”和“让群众评</a:t>
            </a:r>
            <a:r>
              <a:rPr lang="en-US" altLang="zh-CN" sz="2000" b="0" i="0">
                <a:solidFill>
                  <a:srgbClr val="000000"/>
                </a:solidFill>
                <a:latin typeface="微软雅黑" pitchFamily="34" charset="0"/>
                <a:ea typeface="微软雅黑" pitchFamily="34" charset="-122"/>
                <a:cs typeface="微软雅黑" pitchFamily="34" charset="-120"/>
              </a:rPr>
              <a:t>”则</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体现了基层自治中干部执行和群众监督的环节</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城乡的基层民主协商贯穿基层治理的全过程”,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准确反映了基层群众在公共事务决策中的协商与参与</a:t>
            </a:r>
            <a:r>
              <a:rPr lang="en-US" altLang="zh-CN" sz="2000" b="0" i="0" dirty="0">
                <a:solidFill>
                  <a:srgbClr val="000000"/>
                </a:solidFill>
                <a:latin typeface="微软雅黑" pitchFamily="34" charset="0"/>
                <a:ea typeface="微软雅黑" pitchFamily="34" charset="-122"/>
                <a:cs typeface="微软雅黑" pitchFamily="34" charset="-120"/>
              </a:rPr>
              <a:t>，②正确</a:t>
            </a:r>
            <a:r>
              <a:rPr lang="en-US" altLang="zh-CN" sz="2000" b="0" i="0">
                <a:solidFill>
                  <a:srgbClr val="000000"/>
                </a:solidFill>
                <a:latin typeface="微软雅黑" pitchFamily="34" charset="0"/>
                <a:ea typeface="微软雅黑" pitchFamily="34" charset="-122"/>
                <a:cs typeface="微软雅黑" pitchFamily="34" charset="-120"/>
              </a:rPr>
              <a:t>；“干部遵循求真务实的原则精准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办好惠民实事</a:t>
            </a:r>
            <a:r>
              <a:rPr lang="en-US" altLang="zh-CN" sz="2000" b="0" i="0" dirty="0">
                <a:solidFill>
                  <a:srgbClr val="000000"/>
                </a:solidFill>
                <a:latin typeface="微软雅黑" pitchFamily="34" charset="0"/>
                <a:ea typeface="微软雅黑" pitchFamily="34" charset="-122"/>
                <a:cs typeface="微软雅黑" pitchFamily="34" charset="-120"/>
              </a:rPr>
              <a:t>”,切合图示中“群众的事让干部去办”的要求，③正确</a:t>
            </a:r>
            <a:r>
              <a:rPr lang="en-US" altLang="zh-CN" sz="2000" b="0" i="0">
                <a:solidFill>
                  <a:srgbClr val="000000"/>
                </a:solidFill>
                <a:latin typeface="微软雅黑" pitchFamily="34" charset="0"/>
                <a:ea typeface="微软雅黑" pitchFamily="34" charset="-122"/>
                <a:cs typeface="微软雅黑" pitchFamily="34" charset="-120"/>
              </a:rPr>
              <a:t>；基层群众可以通过基层自</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治组织参与社会管理</a:t>
            </a:r>
            <a:r>
              <a:rPr lang="en-US" altLang="zh-CN" sz="2000" b="0" i="0" dirty="0">
                <a:solidFill>
                  <a:srgbClr val="000000"/>
                </a:solidFill>
                <a:latin typeface="微软雅黑" pitchFamily="34" charset="0"/>
                <a:ea typeface="微软雅黑" pitchFamily="34" charset="-122"/>
                <a:cs typeface="微软雅黑" pitchFamily="34" charset="-120"/>
              </a:rPr>
              <a:t>，而不是决定基层组织的实际管理工作，①排除</a:t>
            </a:r>
            <a:r>
              <a:rPr lang="en-US" altLang="zh-CN" sz="2000" b="0" i="0">
                <a:solidFill>
                  <a:srgbClr val="000000"/>
                </a:solidFill>
                <a:latin typeface="微软雅黑" pitchFamily="34" charset="0"/>
                <a:ea typeface="微软雅黑" pitchFamily="34" charset="-122"/>
                <a:cs typeface="微软雅黑" pitchFamily="34" charset="-120"/>
              </a:rPr>
              <a:t>；依法制定自治章程和议事</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规则</a:t>
            </a:r>
            <a:r>
              <a:rPr lang="en-US" altLang="zh-CN" sz="2000" b="0" i="0" dirty="0">
                <a:solidFill>
                  <a:srgbClr val="000000"/>
                </a:solidFill>
                <a:latin typeface="微软雅黑" pitchFamily="34" charset="0"/>
                <a:ea typeface="微软雅黑" pitchFamily="34" charset="-122"/>
                <a:cs typeface="微软雅黑" pitchFamily="34" charset="-120"/>
              </a:rPr>
              <a:t>，推动日常管理工作的制度化、规范化和程序化，是做好基层民主管理工作的关键，④排除。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07.xml><?xml version="1.0" encoding="utf-8"?>
<p:sld xmlns:a="http://schemas.openxmlformats.org/drawingml/2006/main" xmlns:r="http://schemas.openxmlformats.org/officeDocument/2006/relationships" xmlns:p="http://schemas.openxmlformats.org/presentationml/2006/main">
  <p:cSld name="Slide 104&amp;si=104">
    <p:spTree>
      <p:nvGrpSpPr>
        <p:cNvPr id="1" name=""/>
        <p:cNvGrpSpPr/>
        <p:nvPr/>
      </p:nvGrpSpPr>
      <p:grpSpPr>
        <a:xfrm>
          <a:off x="0" y="0"/>
          <a:ext cx="0" cy="0"/>
          <a:chOff x="0" y="0"/>
          <a:chExt cx="0" cy="0"/>
        </a:xfrm>
      </p:grpSpPr>
      <p:sp>
        <p:nvSpPr>
          <p:cNvPr id="2" name="QO_6_BD.120_1#7f45fb45d?pid=c1af6840c&amp;color=0,0,0&amp;vtp=1&amp;bt=1&amp;bbb=1&amp;hb=1"/>
          <p:cNvSpPr/>
          <p:nvPr/>
        </p:nvSpPr>
        <p:spPr>
          <a:xfrm>
            <a:off x="722376" y="972000"/>
            <a:ext cx="10753344" cy="2240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8.</a:t>
            </a:r>
            <a:r>
              <a:rPr lang="en-US" altLang="zh-CN" sz="2000" b="0" i="0" dirty="0">
                <a:solidFill>
                  <a:srgbClr val="000000"/>
                </a:solidFill>
                <a:latin typeface="仿宋" pitchFamily="34" charset="0"/>
                <a:ea typeface="仿宋" pitchFamily="34" charset="-122"/>
                <a:cs typeface="仿宋" pitchFamily="34" charset="-120"/>
              </a:rPr>
              <a:t>[福建三明2025高一期末·改编]</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阅读材料，完成下列探究。（12分）</a:t>
            </a:r>
            <a:endParaRPr lang="en-US" altLang="zh-CN" sz="2000" dirty="0"/>
          </a:p>
          <a:p>
            <a:pPr latinLnBrk="1">
              <a:lnSpc>
                <a:spcPts val="3700"/>
              </a:lnSpc>
            </a:pPr>
            <a:r>
              <a:rPr lang="en-US" altLang="zh-CN" sz="2000" b="1" i="0">
                <a:solidFill>
                  <a:srgbClr val="000000"/>
                </a:solidFill>
                <a:latin typeface="微软雅黑" pitchFamily="34" charset="0"/>
                <a:ea typeface="微软雅黑" pitchFamily="34" charset="-122"/>
                <a:cs typeface="微软雅黑" pitchFamily="34" charset="-120"/>
              </a:rPr>
              <a:t>议题探究</a:t>
            </a:r>
            <a:r>
              <a:rPr lang="en-US" altLang="zh-CN" sz="2000" b="1" i="0">
                <a:solidFill>
                  <a:srgbClr val="000000"/>
                </a:solidFill>
                <a:latin typeface="SimSun" pitchFamily="34" charset="0"/>
                <a:ea typeface="SimSun" pitchFamily="34" charset="-122"/>
                <a:cs typeface="SimSun" pitchFamily="34" charset="-120"/>
              </a:rPr>
              <a:t> </a:t>
            </a:r>
            <a:r>
              <a:rPr lang="en-US" altLang="zh-CN" sz="2000" b="1" i="0" dirty="0">
                <a:solidFill>
                  <a:srgbClr val="000000"/>
                </a:solidFill>
                <a:latin typeface="微软雅黑" pitchFamily="34" charset="0"/>
                <a:ea typeface="微软雅黑" pitchFamily="34" charset="-122"/>
                <a:cs typeface="微软雅黑" pitchFamily="34" charset="-120"/>
              </a:rPr>
              <a:t>以“政协之为”，助力低空经济蓄势高飞</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千米空域蕴藏万亿机遇</a:t>
            </a:r>
            <a:r>
              <a:rPr lang="en-US" altLang="zh-CN" sz="2000" b="0" i="0" dirty="0">
                <a:solidFill>
                  <a:srgbClr val="000000"/>
                </a:solidFill>
                <a:latin typeface="微软雅黑" pitchFamily="34" charset="0"/>
                <a:ea typeface="微软雅黑" pitchFamily="34" charset="-122"/>
                <a:cs typeface="微软雅黑" pitchFamily="34" charset="-120"/>
              </a:rPr>
              <a:t>。2024</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低空经济</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首次写入政府工作报告</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2025</a:t>
            </a:r>
            <a:r>
              <a:rPr lang="en-US" altLang="zh-CN" sz="2000" b="0" i="0">
                <a:solidFill>
                  <a:srgbClr val="000000"/>
                </a:solidFill>
                <a:latin typeface="微软雅黑" pitchFamily="34" charset="0"/>
                <a:ea typeface="楷体" pitchFamily="34" charset="-122"/>
                <a:cs typeface="微软雅黑" pitchFamily="34" charset="-120"/>
              </a:rPr>
              <a:t>年政府工作报</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告提出开展新技术新产品新场景大规模应用示范行动</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推动商业航天</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低空经济</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深海科技等新</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兴产业安全健康发展</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一年来</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从中央到地方</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支持政策密集出台</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中国低空经济蓄势高飞</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sld>
</file>

<file path=ppt/slides/slide108.xml><?xml version="1.0" encoding="utf-8"?>
<p:sld xmlns:a="http://schemas.openxmlformats.org/drawingml/2006/main" xmlns:r="http://schemas.openxmlformats.org/officeDocument/2006/relationships" xmlns:p="http://schemas.openxmlformats.org/presentationml/2006/main">
  <p:cSld name="Slide 105&amp;si=105">
    <p:spTree>
      <p:nvGrpSpPr>
        <p:cNvPr id="1" name=""/>
        <p:cNvGrpSpPr/>
        <p:nvPr/>
      </p:nvGrpSpPr>
      <p:grpSpPr>
        <a:xfrm>
          <a:off x="0" y="0"/>
          <a:ext cx="0" cy="0"/>
          <a:chOff x="0" y="0"/>
          <a:chExt cx="0" cy="0"/>
        </a:xfrm>
      </p:grpSpPr>
      <p:sp>
        <p:nvSpPr>
          <p:cNvPr id="2" name="QO_6_BD.120_2#7f45fb45d?pid=c1af6840c&amp;color=0,0,0&amp;mp=1&amp;vtp=1&amp;bt=1&amp;bbb=1&amp;hb=1"/>
          <p:cNvSpPr/>
          <p:nvPr/>
        </p:nvSpPr>
        <p:spPr>
          <a:xfrm>
            <a:off x="722376" y="972000"/>
            <a:ext cx="10753344" cy="1313053"/>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结合议题背景,完成下列要求:</a:t>
            </a:r>
            <a:endParaRPr lang="en-US" altLang="zh-CN" sz="2000" dirty="0"/>
          </a:p>
          <a:p>
            <a:pPr latinLnBrk="1">
              <a:lnSpc>
                <a:spcPts val="3700"/>
              </a:lnSpc>
            </a:pPr>
            <a:r>
              <a:rPr lang="en-US" altLang="zh-CN" sz="2000" b="0" i="0">
                <a:solidFill>
                  <a:srgbClr val="000000"/>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a:t>
            </a:r>
            <a:r>
              <a:rPr lang="en-US" altLang="zh-CN" sz="2000" b="0" i="0" dirty="0">
                <a:solidFill>
                  <a:srgbClr val="000000"/>
                </a:solidFill>
                <a:latin typeface="微软雅黑" pitchFamily="34" charset="0"/>
                <a:ea typeface="楷体" pitchFamily="34" charset="-122"/>
                <a:cs typeface="微软雅黑" pitchFamily="34" charset="-120"/>
              </a:rPr>
              <a:t>市政协围绕加快低空经济产业发展</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召开重点提案协商座谈会</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委员们结合前期调研成果</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集思广益</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畅所欲言</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以下为部分委员观点</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pic>
        <p:nvPicPr>
          <p:cNvPr id="3" name="QO_6_BD.120_3#7f45fb45d?pid=c1af6840c&amp;color=0,0,0&amp;mp=1&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602736" y="2421578"/>
            <a:ext cx="4992624" cy="99669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6_BD.120_4#7f45fb45d?pid=c1af6840c&amp;color=0,0,0&amp;mp=1&amp;vtp=1&amp;bbb=1&amp;hb=1"/>
          <p:cNvSpPr/>
          <p:nvPr/>
        </p:nvSpPr>
        <p:spPr>
          <a:xfrm>
            <a:off x="722376" y="3551878"/>
            <a:ext cx="10753344" cy="22405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之后</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该市政协形成关于加快</a:t>
            </a: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dirty="0">
                <a:solidFill>
                  <a:srgbClr val="000000"/>
                </a:solidFill>
                <a:latin typeface="微软雅黑" pitchFamily="34" charset="0"/>
                <a:ea typeface="楷体" pitchFamily="34" charset="-122"/>
                <a:cs typeface="微软雅黑" pitchFamily="34" charset="-120"/>
              </a:rPr>
              <a:t>市低空经济产业发展的提案并向相关部门提交</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同时</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组织</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委员开展</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低空经济专项视察</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通过</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体验式调研</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问效式协商</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助力决策实施</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目前</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该</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市通用机场建设项目环境影响评价公告在政府官网公布</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标志着该市航空事业迈向新的发展阶段</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运用</a:t>
            </a:r>
            <a:r>
              <a:rPr lang="en-US" altLang="zh-CN" sz="2000" b="0" i="0" dirty="0">
                <a:solidFill>
                  <a:srgbClr val="000000"/>
                </a:solidFill>
                <a:latin typeface="微软雅黑" pitchFamily="34" charset="0"/>
                <a:ea typeface="微软雅黑" pitchFamily="34" charset="-122"/>
                <a:cs typeface="微软雅黑" pitchFamily="34" charset="-120"/>
              </a:rPr>
              <a:t>“中国人民政治协商会议”的知识，分析</a:t>
            </a:r>
            <a:r>
              <a:rPr lang="en-US" altLang="zh-CN" sz="2000" b="0" i="0">
                <a:solidFill>
                  <a:srgbClr val="000000"/>
                </a:solidFill>
                <a:latin typeface="微软雅黑" pitchFamily="34" charset="0"/>
                <a:ea typeface="微软雅黑" pitchFamily="34" charset="-122"/>
                <a:cs typeface="微软雅黑" pitchFamily="34" charset="-120"/>
              </a:rPr>
              <a:t>A市政协是如何发挥协商民主的优势助力低空经济</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发展的</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sld>
</file>

<file path=ppt/slides/slide109.xml><?xml version="1.0" encoding="utf-8"?>
<p:sld xmlns:a="http://schemas.openxmlformats.org/drawingml/2006/main" xmlns:r="http://schemas.openxmlformats.org/officeDocument/2006/relationships" xmlns:p="http://schemas.openxmlformats.org/presentationml/2006/main">
  <p:cSld name="Slide 106&amp;si=106">
    <p:spTree>
      <p:nvGrpSpPr>
        <p:cNvPr id="1" name=""/>
        <p:cNvGrpSpPr/>
        <p:nvPr/>
      </p:nvGrpSpPr>
      <p:grpSpPr>
        <a:xfrm>
          <a:off x="0" y="0"/>
          <a:ext cx="0" cy="0"/>
          <a:chOff x="0" y="0"/>
          <a:chExt cx="0" cy="0"/>
        </a:xfrm>
      </p:grpSpPr>
      <p:sp>
        <p:nvSpPr>
          <p:cNvPr id="2" name="QO_6_AN.121_1#7f45fb45d?vop=1&amp;pid=c1af6840c&amp;color=0,0,0&amp;vtp=1&amp;bt=1&amp;bbb=1&amp;hb=1"/>
          <p:cNvSpPr/>
          <p:nvPr/>
        </p:nvSpPr>
        <p:spPr>
          <a:xfrm>
            <a:off x="722376" y="972000"/>
            <a:ext cx="10753344" cy="31422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①A市政协召开提案协商座谈会，组织委员建言献策</a:t>
            </a:r>
            <a:r>
              <a:rPr lang="en-US" altLang="zh-CN" sz="2000" b="1" i="0">
                <a:solidFill>
                  <a:srgbClr val="00B050"/>
                </a:solidFill>
                <a:latin typeface="微软雅黑" pitchFamily="34" charset="0"/>
                <a:ea typeface="微软雅黑" pitchFamily="34" charset="-122"/>
                <a:cs typeface="微软雅黑" pitchFamily="34" charset="-120"/>
              </a:rPr>
              <a:t>，发挥了政协作为专门协商机构的作</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用</a:t>
            </a:r>
            <a:r>
              <a:rPr lang="en-US" altLang="zh-CN" sz="2000" b="1" i="0" dirty="0">
                <a:solidFill>
                  <a:srgbClr val="00B050"/>
                </a:solidFill>
                <a:latin typeface="微软雅黑" pitchFamily="34" charset="0"/>
                <a:ea typeface="微软雅黑" pitchFamily="34" charset="-122"/>
                <a:cs typeface="微软雅黑" pitchFamily="34" charset="-120"/>
              </a:rPr>
              <a:t>，围绕低空经济发展召开协商座谈会，聚焦产业发展议题。（3分）②</a:t>
            </a:r>
            <a:r>
              <a:rPr lang="en-US" altLang="zh-CN" sz="2000" b="1" i="0">
                <a:solidFill>
                  <a:srgbClr val="00B050"/>
                </a:solidFill>
                <a:latin typeface="微软雅黑" pitchFamily="34" charset="0"/>
                <a:ea typeface="微软雅黑" pitchFamily="34" charset="-122"/>
                <a:cs typeface="微软雅黑" pitchFamily="34" charset="-120"/>
              </a:rPr>
              <a:t>A市政协以团结和民主</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为主题</a:t>
            </a:r>
            <a:r>
              <a:rPr lang="en-US" altLang="zh-CN" sz="2000" b="1" i="0" dirty="0">
                <a:solidFill>
                  <a:srgbClr val="00B050"/>
                </a:solidFill>
                <a:latin typeface="微软雅黑" pitchFamily="34" charset="0"/>
                <a:ea typeface="微软雅黑" pitchFamily="34" charset="-122"/>
                <a:cs typeface="微软雅黑" pitchFamily="34" charset="-120"/>
              </a:rPr>
              <a:t>，汇聚文化艺术界别、特邀界别等各界别委员声音</a:t>
            </a:r>
            <a:r>
              <a:rPr lang="en-US" altLang="zh-CN" sz="2000" b="1" i="0">
                <a:solidFill>
                  <a:srgbClr val="00B050"/>
                </a:solidFill>
                <a:latin typeface="微软雅黑" pitchFamily="34" charset="0"/>
                <a:ea typeface="微软雅黑" pitchFamily="34" charset="-122"/>
                <a:cs typeface="微软雅黑" pitchFamily="34" charset="-120"/>
              </a:rPr>
              <a:t>，凝聚社会各界支持低空经济发展的合</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力</a:t>
            </a:r>
            <a:r>
              <a:rPr lang="en-US" altLang="zh-CN" sz="2000" b="1" i="0" dirty="0">
                <a:solidFill>
                  <a:srgbClr val="00B050"/>
                </a:solidFill>
                <a:latin typeface="微软雅黑" pitchFamily="34" charset="0"/>
                <a:ea typeface="微软雅黑" pitchFamily="34" charset="-122"/>
                <a:cs typeface="微软雅黑" pitchFamily="34" charset="-120"/>
              </a:rPr>
              <a:t>，营造协同推进氛围。（3分）③</a:t>
            </a:r>
            <a:r>
              <a:rPr lang="en-US" altLang="zh-CN" sz="2000" b="1" i="0">
                <a:solidFill>
                  <a:srgbClr val="00B050"/>
                </a:solidFill>
                <a:latin typeface="微软雅黑" pitchFamily="34" charset="0"/>
                <a:ea typeface="微软雅黑" pitchFamily="34" charset="-122"/>
                <a:cs typeface="微软雅黑" pitchFamily="34" charset="-120"/>
              </a:rPr>
              <a:t>A市政协形成关于加快本市低空经济产业发展的提案并向相</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关部门提交</a:t>
            </a:r>
            <a:r>
              <a:rPr lang="en-US" altLang="zh-CN" sz="2000" b="1" i="0" dirty="0">
                <a:solidFill>
                  <a:srgbClr val="00B050"/>
                </a:solidFill>
                <a:latin typeface="微软雅黑" pitchFamily="34" charset="0"/>
                <a:ea typeface="微软雅黑" pitchFamily="34" charset="-122"/>
                <a:cs typeface="微软雅黑" pitchFamily="34" charset="-120"/>
              </a:rPr>
              <a:t>，发挥政协参政议政职能，为政府决策提供参考。（3分）④</a:t>
            </a:r>
            <a:r>
              <a:rPr lang="en-US" altLang="zh-CN" sz="2000" b="1" i="0">
                <a:solidFill>
                  <a:srgbClr val="00B050"/>
                </a:solidFill>
                <a:latin typeface="微软雅黑" pitchFamily="34" charset="0"/>
                <a:ea typeface="微软雅黑" pitchFamily="34" charset="-122"/>
                <a:cs typeface="微软雅黑" pitchFamily="34" charset="-120"/>
              </a:rPr>
              <a:t>A市政协发挥民主监督</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职能</a:t>
            </a:r>
            <a:r>
              <a:rPr lang="en-US" altLang="zh-CN" sz="2000" b="1" i="0" dirty="0">
                <a:solidFill>
                  <a:srgbClr val="00B050"/>
                </a:solidFill>
                <a:latin typeface="微软雅黑" pitchFamily="34" charset="0"/>
                <a:ea typeface="微软雅黑" pitchFamily="34" charset="-122"/>
                <a:cs typeface="微软雅黑" pitchFamily="34" charset="-120"/>
              </a:rPr>
              <a:t>，开展“低空经济专项视察”“问效式协商”，跟踪通用机场建设等工作，</a:t>
            </a:r>
            <a:r>
              <a:rPr lang="en-US" altLang="zh-CN" sz="2000" b="1" i="0">
                <a:solidFill>
                  <a:srgbClr val="00B050"/>
                </a:solidFill>
                <a:latin typeface="微软雅黑" pitchFamily="34" charset="0"/>
                <a:ea typeface="微软雅黑" pitchFamily="34" charset="-122"/>
                <a:cs typeface="微软雅黑" pitchFamily="34" charset="-120"/>
              </a:rPr>
              <a:t>推动政策落地，</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以监督保障低空经济发展部署执行</a:t>
            </a:r>
            <a:r>
              <a:rPr lang="en-US" altLang="zh-CN" sz="2000" b="1" i="0" dirty="0">
                <a:solidFill>
                  <a:srgbClr val="00B050"/>
                </a:solidFill>
                <a:latin typeface="微软雅黑" pitchFamily="34" charset="0"/>
                <a:ea typeface="微软雅黑" pitchFamily="34" charset="-122"/>
                <a:cs typeface="微软雅黑" pitchFamily="34" charset="-120"/>
              </a:rPr>
              <a:t>。（3分）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sp>
        <p:nvSpPr>
          <p:cNvPr id="2" name="QC_6_AS.9_1#5cb176b38?vop=1&amp;pid=0b14a6d6a&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本题考查人民政协。从材料可以看出，随着社会的发展，人民政协回应时代需要</a:t>
            </a:r>
            <a:r>
              <a:rPr lang="en-US" altLang="zh-CN" sz="2000" b="0" i="0">
                <a:solidFill>
                  <a:srgbClr val="000000"/>
                </a:solidFill>
                <a:latin typeface="微软雅黑" pitchFamily="34" charset="0"/>
                <a:ea typeface="微软雅黑" pitchFamily="34" charset="-122"/>
                <a:cs typeface="微软雅黑" pitchFamily="34" charset="-120"/>
              </a:rPr>
              <a:t>，不断调</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整界别</a:t>
            </a:r>
            <a:r>
              <a:rPr lang="en-US" altLang="zh-CN" sz="2000" b="0" i="0" dirty="0">
                <a:solidFill>
                  <a:srgbClr val="000000"/>
                </a:solidFill>
                <a:latin typeface="微软雅黑" pitchFamily="34" charset="0"/>
                <a:ea typeface="微软雅黑" pitchFamily="34" charset="-122"/>
                <a:cs typeface="微软雅黑" pitchFamily="34" charset="-120"/>
              </a:rPr>
              <a:t>、优化结构，突出政协界别设置的代表性，能够更好发挥政协代表性强的特色和优势</a:t>
            </a:r>
            <a:r>
              <a:rPr lang="en-US" altLang="zh-CN" sz="2000" b="0" i="0">
                <a:solidFill>
                  <a:srgbClr val="000000"/>
                </a:solidFill>
                <a:latin typeface="微软雅黑" pitchFamily="34" charset="0"/>
                <a:ea typeface="微软雅黑" pitchFamily="34" charset="-122"/>
                <a:cs typeface="微软雅黑" pitchFamily="34" charset="-120"/>
              </a:rPr>
              <a:t>，凝</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聚共识</a:t>
            </a:r>
            <a:r>
              <a:rPr lang="en-US" altLang="zh-CN" sz="2000" b="0" i="0" dirty="0">
                <a:solidFill>
                  <a:srgbClr val="000000"/>
                </a:solidFill>
                <a:latin typeface="微软雅黑" pitchFamily="34" charset="0"/>
                <a:ea typeface="微软雅黑" pitchFamily="34" charset="-122"/>
                <a:cs typeface="微软雅黑" pitchFamily="34" charset="-120"/>
              </a:rPr>
              <a:t>，推进国家治理体系现代化，③④符合题意；人民政协是爱国统一战线组织</a:t>
            </a:r>
            <a:r>
              <a:rPr lang="en-US" altLang="zh-CN" sz="2000" b="0" i="0">
                <a:solidFill>
                  <a:srgbClr val="000000"/>
                </a:solidFill>
                <a:latin typeface="微软雅黑" pitchFamily="34" charset="0"/>
                <a:ea typeface="微软雅黑" pitchFamily="34" charset="-122"/>
                <a:cs typeface="微软雅黑" pitchFamily="34" charset="-120"/>
              </a:rPr>
              <a:t>，是多党合作</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和政治协商的重要机构</a:t>
            </a:r>
            <a:r>
              <a:rPr lang="en-US" altLang="zh-CN" sz="2000" b="0" i="0" dirty="0">
                <a:solidFill>
                  <a:srgbClr val="000000"/>
                </a:solidFill>
                <a:latin typeface="微软雅黑" pitchFamily="34" charset="0"/>
                <a:ea typeface="微软雅黑" pitchFamily="34" charset="-122"/>
                <a:cs typeface="微软雅黑" pitchFamily="34" charset="-120"/>
              </a:rPr>
              <a:t>，而不是政治联盟，①排除；人民政协可以参政议政，</a:t>
            </a:r>
            <a:r>
              <a:rPr lang="en-US" altLang="zh-CN" sz="2000" b="0" i="0">
                <a:solidFill>
                  <a:srgbClr val="000000"/>
                </a:solidFill>
                <a:latin typeface="微软雅黑" pitchFamily="34" charset="0"/>
                <a:ea typeface="微软雅黑" pitchFamily="34" charset="-122"/>
                <a:cs typeface="微软雅黑" pitchFamily="34" charset="-120"/>
              </a:rPr>
              <a:t>但是没有决策权，</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10.xml><?xml version="1.0" encoding="utf-8"?>
<p:sld xmlns:a="http://schemas.openxmlformats.org/drawingml/2006/main" xmlns:r="http://schemas.openxmlformats.org/officeDocument/2006/relationships" xmlns:p="http://schemas.openxmlformats.org/presentationml/2006/main">
  <p:cSld name="Slide 107&amp;si=107">
    <p:spTree>
      <p:nvGrpSpPr>
        <p:cNvPr id="1" name=""/>
        <p:cNvGrpSpPr/>
        <p:nvPr/>
      </p:nvGrpSpPr>
      <p:grpSpPr>
        <a:xfrm>
          <a:off x="0" y="0"/>
          <a:ext cx="0" cy="0"/>
          <a:chOff x="0" y="0"/>
          <a:chExt cx="0" cy="0"/>
        </a:xfrm>
      </p:grpSpPr>
      <p:sp>
        <p:nvSpPr>
          <p:cNvPr id="2" name="QO_6_AS.122_1#7f45fb45d?vop=1&amp;pid=c1af6840c&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本题考查中国人民政治协商会议、政治认同素养</a:t>
            </a:r>
            <a:r>
              <a:rPr lang="en-US" altLang="zh-CN" sz="2000" b="0" i="0">
                <a:solidFill>
                  <a:srgbClr val="000000"/>
                </a:solidFill>
                <a:latin typeface="微软雅黑" pitchFamily="34" charset="0"/>
                <a:ea typeface="微软雅黑" pitchFamily="34" charset="-122"/>
                <a:cs typeface="微软雅黑" pitchFamily="34" charset="-120"/>
              </a:rPr>
              <a:t>。本议题探究通过政策加持下低空经济蓄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势高飞的背景</a:t>
            </a:r>
            <a:r>
              <a:rPr lang="en-US" altLang="zh-CN" sz="2000" b="0" i="0" dirty="0">
                <a:solidFill>
                  <a:srgbClr val="000000"/>
                </a:solidFill>
                <a:latin typeface="微软雅黑" pitchFamily="34" charset="0"/>
                <a:ea typeface="微软雅黑" pitchFamily="34" charset="-122"/>
                <a:cs typeface="微软雅黑" pitchFamily="34" charset="-120"/>
              </a:rPr>
              <a:t>，结合人民政协发挥协商民主优势助力低空经济发展的题目，增强学生对以</a:t>
            </a:r>
            <a:r>
              <a:rPr lang="en-US" altLang="zh-CN" sz="2000" b="0" i="0">
                <a:solidFill>
                  <a:srgbClr val="000000"/>
                </a:solidFill>
                <a:latin typeface="微软雅黑" pitchFamily="34" charset="0"/>
                <a:ea typeface="微软雅黑" pitchFamily="34" charset="-122"/>
                <a:cs typeface="微软雅黑" pitchFamily="34" charset="-120"/>
              </a:rPr>
              <a:t>“政协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之为</a:t>
            </a:r>
            <a:r>
              <a:rPr lang="en-US" altLang="zh-CN" sz="2000" b="0" i="0" dirty="0">
                <a:solidFill>
                  <a:srgbClr val="000000"/>
                </a:solidFill>
                <a:latin typeface="微软雅黑" pitchFamily="34" charset="0"/>
                <a:ea typeface="微软雅黑" pitchFamily="34" charset="-122"/>
                <a:cs typeface="微软雅黑" pitchFamily="34" charset="-120"/>
              </a:rPr>
              <a:t>”，助力低空经济蓄势高飞的政治认同。关键信息①：A</a:t>
            </a:r>
            <a:r>
              <a:rPr lang="en-US" altLang="zh-CN" sz="2000" b="0" i="0">
                <a:solidFill>
                  <a:srgbClr val="000000"/>
                </a:solidFill>
                <a:latin typeface="微软雅黑" pitchFamily="34" charset="0"/>
                <a:ea typeface="微软雅黑" pitchFamily="34" charset="-122"/>
                <a:cs typeface="微软雅黑" pitchFamily="34" charset="-120"/>
              </a:rPr>
              <a:t>市政协围绕加快低空经济产业发展，</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召开重点提案协商座谈会</a:t>
            </a:r>
            <a:r>
              <a:rPr lang="en-US" altLang="zh-CN" sz="2000" b="0" i="0" dirty="0">
                <a:solidFill>
                  <a:srgbClr val="000000"/>
                </a:solidFill>
                <a:latin typeface="微软雅黑" pitchFamily="34" charset="0"/>
                <a:ea typeface="微软雅黑" pitchFamily="34" charset="-122"/>
                <a:cs typeface="微软雅黑" pitchFamily="34" charset="-120"/>
              </a:rPr>
              <a:t>→政协的作用。关键信息②：文化艺术界别</a:t>
            </a:r>
            <a:r>
              <a:rPr lang="en-US" altLang="zh-CN" sz="2000" b="0" i="0">
                <a:solidFill>
                  <a:srgbClr val="000000"/>
                </a:solidFill>
                <a:latin typeface="微软雅黑" pitchFamily="34" charset="0"/>
                <a:ea typeface="微软雅黑" pitchFamily="34" charset="-122"/>
                <a:cs typeface="微软雅黑" pitchFamily="34" charset="-120"/>
              </a:rPr>
              <a:t>、特邀界别等委员们结合前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期调研成果</a:t>
            </a:r>
            <a:r>
              <a:rPr lang="en-US" altLang="zh-CN" sz="2000" b="0" i="0" dirty="0">
                <a:solidFill>
                  <a:srgbClr val="000000"/>
                </a:solidFill>
                <a:latin typeface="微软雅黑" pitchFamily="34" charset="0"/>
                <a:ea typeface="微软雅黑" pitchFamily="34" charset="-122"/>
                <a:cs typeface="微软雅黑" pitchFamily="34" charset="-120"/>
              </a:rPr>
              <a:t>，集思广益，畅所欲言→政协的主题。关键信息③：该市政协形成关于加快</a:t>
            </a:r>
            <a:r>
              <a:rPr lang="en-US" altLang="zh-CN" sz="2000" b="0" i="0">
                <a:solidFill>
                  <a:srgbClr val="000000"/>
                </a:solidFill>
                <a:latin typeface="微软雅黑" pitchFamily="34" charset="0"/>
                <a:ea typeface="微软雅黑" pitchFamily="34" charset="-122"/>
                <a:cs typeface="微软雅黑" pitchFamily="34" charset="-120"/>
              </a:rPr>
              <a:t>A市低空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经济产业发展的提案并向相关部门提交</a:t>
            </a:r>
            <a:r>
              <a:rPr lang="en-US" altLang="zh-CN" sz="2000" b="0" i="0" dirty="0">
                <a:solidFill>
                  <a:srgbClr val="000000"/>
                </a:solidFill>
                <a:latin typeface="微软雅黑" pitchFamily="34" charset="0"/>
                <a:ea typeface="微软雅黑" pitchFamily="34" charset="-122"/>
                <a:cs typeface="微软雅黑" pitchFamily="34" charset="-120"/>
              </a:rPr>
              <a:t>→政协参政议政的职能。关键信息④：开展</a:t>
            </a:r>
            <a:r>
              <a:rPr lang="en-US" altLang="zh-CN" sz="2000" b="0" i="0">
                <a:solidFill>
                  <a:srgbClr val="000000"/>
                </a:solidFill>
                <a:latin typeface="微软雅黑" pitchFamily="34" charset="0"/>
                <a:ea typeface="微软雅黑" pitchFamily="34" charset="-122"/>
                <a:cs typeface="微软雅黑" pitchFamily="34" charset="-120"/>
              </a:rPr>
              <a:t>“低空经济专</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项视察</a:t>
            </a:r>
            <a:r>
              <a:rPr lang="en-US" altLang="zh-CN" sz="2000" b="0" i="0" dirty="0">
                <a:solidFill>
                  <a:srgbClr val="000000"/>
                </a:solidFill>
                <a:latin typeface="微软雅黑" pitchFamily="34" charset="0"/>
                <a:ea typeface="微软雅黑" pitchFamily="34" charset="-122"/>
                <a:cs typeface="微软雅黑" pitchFamily="34" charset="-120"/>
              </a:rPr>
              <a:t>”，通过“体验式调研”“问效式协商”助力决策实施→政协民主监督的职能。</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11.xml><?xml version="1.0" encoding="utf-8"?>
<p:sld xmlns:a="http://schemas.openxmlformats.org/drawingml/2006/main" xmlns:r="http://schemas.openxmlformats.org/officeDocument/2006/relationships" xmlns:p="http://schemas.openxmlformats.org/presentationml/2006/main">
  <p:cSld name="Slide 108&amp;si=108">
    <p:spTree>
      <p:nvGrpSpPr>
        <p:cNvPr id="1" name=""/>
        <p:cNvGrpSpPr/>
        <p:nvPr/>
      </p:nvGrpSpPr>
      <p:grpSpPr>
        <a:xfrm>
          <a:off x="0" y="0"/>
          <a:ext cx="0" cy="0"/>
          <a:chOff x="0" y="0"/>
          <a:chExt cx="0" cy="0"/>
        </a:xfrm>
      </p:grpSpPr>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54113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sp>
        <p:nvSpPr>
          <p:cNvPr id="2" name="QC_7_BD.10_1#911ffe9d9?pid=bdfcf0db9&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4.2025年4月17日，全国政协召开2025年第一季度宏观经济形势分析座谈会。座谈会上</a:t>
            </a:r>
            <a:r>
              <a:rPr lang="en-US" altLang="zh-CN" sz="2000" b="0" i="0">
                <a:solidFill>
                  <a:srgbClr val="000000"/>
                </a:solidFill>
                <a:latin typeface="微软雅黑" pitchFamily="34" charset="0"/>
                <a:ea typeface="微软雅黑" pitchFamily="34" charset="-122"/>
                <a:cs typeface="微软雅黑" pitchFamily="34" charset="-120"/>
              </a:rPr>
              <a:t>，国家统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计局有关同志介绍了第一季度经济运行情况。多位全国政协委员深入分析研判当前和今后一段时</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间宏观经济形势</a:t>
            </a:r>
            <a:r>
              <a:rPr lang="en-US" altLang="zh-CN" sz="2000" b="0" i="0" dirty="0">
                <a:solidFill>
                  <a:srgbClr val="000000"/>
                </a:solidFill>
                <a:latin typeface="微软雅黑" pitchFamily="34" charset="0"/>
                <a:ea typeface="微软雅黑" pitchFamily="34" charset="-122"/>
                <a:cs typeface="微软雅黑" pitchFamily="34" charset="-120"/>
              </a:rPr>
              <a:t>，围绕进一步巩固和增强经济回升向好态势建言资政。</a:t>
            </a:r>
            <a:r>
              <a:rPr lang="en-US" altLang="zh-CN" sz="2000" b="0" i="0">
                <a:solidFill>
                  <a:srgbClr val="000000"/>
                </a:solidFill>
                <a:latin typeface="微软雅黑" pitchFamily="34" charset="0"/>
                <a:ea typeface="微软雅黑" pitchFamily="34" charset="-122"/>
                <a:cs typeface="微软雅黑" pitchFamily="34" charset="-120"/>
              </a:rPr>
              <a:t>材料表明(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11_1#911ffe9d9.bracket?pid=bdfcf0db9&amp;color=0,0,0&amp;vpa=4&amp;vtp=1"/>
          <p:cNvSpPr/>
          <p:nvPr/>
        </p:nvSpPr>
        <p:spPr>
          <a:xfrm>
            <a:off x="9799701" y="18673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7_BD.10_2#911ffe9d9?pid=bdfcf0db9&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①全国政协发挥政治协商职能，围绕经济政策进行协商</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全国政协发挥自身优势，履行了民主监督职能</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人民政协聚焦国家的中心任务，积极参政议政</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人民政协把制度优势更好转化为国家治理效能</a:t>
            </a:r>
            <a:endParaRPr lang="en-US" altLang="zh-CN" sz="2000" dirty="0"/>
          </a:p>
        </p:txBody>
      </p:sp>
      <p:sp>
        <p:nvSpPr>
          <p:cNvPr id="5" name="QC_7_BD.10_3#911ffe9d9.choices?pid=bdfcf0db9&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sp>
        <p:nvSpPr>
          <p:cNvPr id="2" name="QC_7_AS.12_1#911ffe9d9?vop=1&amp;pid=bdfcf0db9&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本题考查人民政协的职能。全国政协召开宏观经济形势分析座谈会</a:t>
            </a:r>
            <a:r>
              <a:rPr lang="en-US" altLang="zh-CN" sz="2000" b="0" i="0">
                <a:solidFill>
                  <a:srgbClr val="000000"/>
                </a:solidFill>
                <a:latin typeface="微软雅黑" pitchFamily="34" charset="0"/>
                <a:ea typeface="微软雅黑" pitchFamily="34" charset="-122"/>
                <a:cs typeface="微软雅黑" pitchFamily="34" charset="-120"/>
              </a:rPr>
              <a:t>，委员们围绕经济态势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建言资政</a:t>
            </a:r>
            <a:r>
              <a:rPr lang="en-US" altLang="zh-CN" sz="2000" b="0" i="0" dirty="0">
                <a:solidFill>
                  <a:srgbClr val="000000"/>
                </a:solidFill>
                <a:latin typeface="微软雅黑" pitchFamily="34" charset="0"/>
                <a:ea typeface="微软雅黑" pitchFamily="34" charset="-122"/>
                <a:cs typeface="微软雅黑" pitchFamily="34" charset="-120"/>
              </a:rPr>
              <a:t>，说明人民政协聚焦国家中心任务，积极参政议政，③正确。</a:t>
            </a:r>
            <a:r>
              <a:rPr lang="en-US" altLang="zh-CN" sz="2000" b="0" i="0">
                <a:solidFill>
                  <a:srgbClr val="000000"/>
                </a:solidFill>
                <a:latin typeface="微软雅黑" pitchFamily="34" charset="0"/>
                <a:ea typeface="微软雅黑" pitchFamily="34" charset="-122"/>
                <a:cs typeface="微软雅黑" pitchFamily="34" charset="-120"/>
              </a:rPr>
              <a:t>全国政协通过召开座谈会，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组织委员分析经济形势</a:t>
            </a:r>
            <a:r>
              <a:rPr lang="en-US" altLang="zh-CN" sz="2000" b="0" i="0" dirty="0">
                <a:solidFill>
                  <a:srgbClr val="000000"/>
                </a:solidFill>
                <a:latin typeface="微软雅黑" pitchFamily="34" charset="0"/>
                <a:ea typeface="微软雅黑" pitchFamily="34" charset="-122"/>
                <a:cs typeface="微软雅黑" pitchFamily="34" charset="-120"/>
              </a:rPr>
              <a:t>、建言献策，将制度优势转化为国家治理效能，</a:t>
            </a:r>
            <a:r>
              <a:rPr lang="en-US" altLang="zh-CN" sz="2000" b="0" i="0">
                <a:solidFill>
                  <a:srgbClr val="000000"/>
                </a:solidFill>
                <a:latin typeface="微软雅黑" pitchFamily="34" charset="0"/>
                <a:ea typeface="微软雅黑" pitchFamily="34" charset="-122"/>
                <a:cs typeface="微软雅黑" pitchFamily="34" charset="-120"/>
              </a:rPr>
              <a:t>助力国家经济向好发展，</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正确。政治协商是对国家大政方针和地方的重要举措等进行协商</a:t>
            </a:r>
            <a:r>
              <a:rPr lang="en-US" altLang="zh-CN" sz="2000" b="0" i="0">
                <a:solidFill>
                  <a:srgbClr val="000000"/>
                </a:solidFill>
                <a:latin typeface="微软雅黑" pitchFamily="34" charset="0"/>
                <a:ea typeface="微软雅黑" pitchFamily="34" charset="-122"/>
                <a:cs typeface="微软雅黑" pitchFamily="34" charset="-120"/>
              </a:rPr>
              <a:t>。题干中座谈会的核心是委员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们分析研判宏观经济形势和建言资政</a:t>
            </a:r>
            <a:r>
              <a:rPr lang="en-US" altLang="zh-CN" sz="2000" b="0" i="0" dirty="0">
                <a:solidFill>
                  <a:srgbClr val="000000"/>
                </a:solidFill>
                <a:latin typeface="微软雅黑" pitchFamily="34" charset="0"/>
                <a:ea typeface="微软雅黑" pitchFamily="34" charset="-122"/>
                <a:cs typeface="微软雅黑" pitchFamily="34" charset="-120"/>
              </a:rPr>
              <a:t>，重点在于为经济发展出谋划策</a:t>
            </a:r>
            <a:r>
              <a:rPr lang="en-US" altLang="zh-CN" sz="2000" b="0" i="0">
                <a:solidFill>
                  <a:srgbClr val="000000"/>
                </a:solidFill>
                <a:latin typeface="微软雅黑" pitchFamily="34" charset="0"/>
                <a:ea typeface="微软雅黑" pitchFamily="34" charset="-122"/>
                <a:cs typeface="微软雅黑" pitchFamily="34" charset="-120"/>
              </a:rPr>
              <a:t>，而非针对具体经济政策的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协商过程</a:t>
            </a:r>
            <a:r>
              <a:rPr lang="en-US" altLang="zh-CN" sz="2000" b="0" i="0" dirty="0">
                <a:solidFill>
                  <a:srgbClr val="000000"/>
                </a:solidFill>
                <a:latin typeface="微软雅黑" pitchFamily="34" charset="0"/>
                <a:ea typeface="微软雅黑" pitchFamily="34" charset="-122"/>
                <a:cs typeface="微软雅黑" pitchFamily="34" charset="-120"/>
              </a:rPr>
              <a:t>，因此未直接体现政治协商职能，①排除。全国政协委员围绕经济形势建言资政</a:t>
            </a:r>
            <a:r>
              <a:rPr lang="en-US" altLang="zh-CN" sz="2000" b="0" i="0">
                <a:solidFill>
                  <a:srgbClr val="000000"/>
                </a:solidFill>
                <a:latin typeface="微软雅黑" pitchFamily="34" charset="0"/>
                <a:ea typeface="微软雅黑" pitchFamily="34" charset="-122"/>
                <a:cs typeface="微软雅黑" pitchFamily="34" charset="-120"/>
              </a:rPr>
              <a:t>，体现</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的是参政议政职能</a:t>
            </a:r>
            <a:r>
              <a:rPr lang="en-US" altLang="zh-CN" sz="2000" b="0" i="0" dirty="0">
                <a:solidFill>
                  <a:srgbClr val="000000"/>
                </a:solidFill>
                <a:latin typeface="微软雅黑" pitchFamily="34" charset="0"/>
                <a:ea typeface="微软雅黑" pitchFamily="34" charset="-122"/>
                <a:cs typeface="微软雅黑" pitchFamily="34" charset="-120"/>
              </a:rPr>
              <a:t>，而非民主监督职能，②排除。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p:sp>
        <p:nvSpPr>
          <p:cNvPr id="2" name="QC_7_AS.12_2#911ffe9d9?vop=1&amp;pid=bdfcf0db9&amp;color=0,0,0&amp;mp=1&amp;vtp=1&amp;bt=1&amp;bbb=1"/>
          <p:cNvSpPr/>
          <p:nvPr/>
        </p:nvSpPr>
        <p:spPr>
          <a:xfrm>
            <a:off x="722376" y="972000"/>
            <a:ext cx="10753344" cy="405003"/>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易错警示</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本题易错选①②，错选原因是混淆了人民政协的职能，应作重点区分。</a:t>
            </a:r>
            <a:endParaRPr lang="en-US" altLang="zh-CN" sz="2000" dirty="0"/>
          </a:p>
        </p:txBody>
      </p:sp>
      <p:graphicFrame>
        <p:nvGraphicFramePr>
          <p:cNvPr id="16" name="QC_7_AS.12_3#911ffe9d9?colgroup=3,12,11,12&amp;vop=1&amp;pid=bdfcf0db9&amp;color=0,0,0&amp;mp=1&amp;vtp=1&amp;bbb=1&amp;hb=1"/>
          <p:cNvGraphicFramePr>
            <a:graphicFrameLocks noGrp="1"/>
          </p:cNvGraphicFramePr>
          <p:nvPr>
            <p:extLst>
              <p:ext uri="{D42A27DB-BD31-4B8C-83A1-F6EECF244321}">
                <p14:modId xmlns:p14="http://schemas.microsoft.com/office/powerpoint/2010/main" val="674753203"/>
              </p:ext>
            </p:extLst>
          </p:nvPr>
        </p:nvGraphicFramePr>
        <p:xfrm>
          <a:off x="722376" y="1513528"/>
          <a:ext cx="10725912" cy="4077589"/>
        </p:xfrm>
        <a:graphic>
          <a:graphicData uri="http://schemas.openxmlformats.org/drawingml/2006/table">
            <a:tbl>
              <a:tblPr/>
              <a:tblGrid>
                <a:gridCol w="1051560">
                  <a:extLst>
                    <a:ext uri="{9D8B030D-6E8A-4147-A177-3AD203B41FA5}">
                      <a16:colId xmlns:a16="http://schemas.microsoft.com/office/drawing/2014/main" val="20000"/>
                    </a:ext>
                  </a:extLst>
                </a:gridCol>
                <a:gridCol w="3337560">
                  <a:extLst>
                    <a:ext uri="{9D8B030D-6E8A-4147-A177-3AD203B41FA5}">
                      <a16:colId xmlns:a16="http://schemas.microsoft.com/office/drawing/2014/main" val="20001"/>
                    </a:ext>
                  </a:extLst>
                </a:gridCol>
                <a:gridCol w="2999232">
                  <a:extLst>
                    <a:ext uri="{9D8B030D-6E8A-4147-A177-3AD203B41FA5}">
                      <a16:colId xmlns:a16="http://schemas.microsoft.com/office/drawing/2014/main" val="20002"/>
                    </a:ext>
                  </a:extLst>
                </a:gridCol>
                <a:gridCol w="3337560">
                  <a:extLst>
                    <a:ext uri="{9D8B030D-6E8A-4147-A177-3AD203B41FA5}">
                      <a16:colId xmlns:a16="http://schemas.microsoft.com/office/drawing/2014/main" val="20003"/>
                    </a:ext>
                  </a:extLst>
                </a:gridCol>
              </a:tblGrid>
              <a:tr h="421132">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区</a:t>
                      </a:r>
                      <a:r>
                        <a:rPr lang="en-US" altLang="zh-CN" sz="2000" b="1"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微软雅黑" pitchFamily="34" charset="0"/>
                          <a:ea typeface="微软雅黑" pitchFamily="34" charset="-122"/>
                          <a:cs typeface="微软雅黑" pitchFamily="34" charset="-120"/>
                        </a:rPr>
                        <a:t>别</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政治协商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民主监督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参政议政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21881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内容上</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国家大政方针和地方政策的</a:t>
                      </a:r>
                    </a:p>
                    <a:p>
                      <a:pPr marL="0" lvl="0" indent="0" algn="ctr"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制定</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重大问题的决策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法律法规</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政策决策的贯</a:t>
                      </a:r>
                    </a:p>
                    <a:p>
                      <a:pPr marL="0" lvl="0" indent="0" algn="ctr"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彻落实情况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“五位一体</a:t>
                      </a:r>
                      <a:r>
                        <a:rPr lang="en-US" altLang="zh-CN" sz="2000" b="0" i="0">
                          <a:solidFill>
                            <a:srgbClr val="000000"/>
                          </a:solidFill>
                          <a:latin typeface="微软雅黑" pitchFamily="34" charset="0"/>
                          <a:ea typeface="微软雅黑" pitchFamily="34" charset="-122"/>
                          <a:cs typeface="微软雅黑" pitchFamily="34" charset="-120"/>
                        </a:rPr>
                        <a:t>”方面的重要问</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题和人民群众关心的民生问</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21881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方向上</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一般是中国共产党邀请民主</a:t>
                      </a:r>
                    </a:p>
                    <a:p>
                      <a:pPr marL="0" lvl="0" indent="0" algn="ctr"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党派</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各族各界代表等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一般是民主党派</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各族各</a:t>
                      </a:r>
                    </a:p>
                    <a:p>
                      <a:pPr marL="0" lvl="0" indent="0" algn="ctr"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界代表等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一般是民主党派</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各族各界</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代表等主动开展调查研究进</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行建议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21881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形式上</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会议形式（协商会</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座谈</a:t>
                      </a:r>
                    </a:p>
                    <a:p>
                      <a:pPr marL="0" lvl="0" indent="0" algn="ctr"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会</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专题会议</a:t>
                      </a:r>
                      <a:r>
                        <a:rPr lang="en-US" altLang="zh-CN" sz="2000" b="0" i="0" dirty="0">
                          <a:solidFill>
                            <a:srgbClr val="000000"/>
                          </a:solidFill>
                          <a:latin typeface="SimSun" panose="02010600030101010101" pitchFamily="2" charset="-122"/>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通过提出意见</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批评</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建</a:t>
                      </a:r>
                    </a:p>
                    <a:p>
                      <a:pPr marL="0" indent="0" algn="ctr"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议的方式进行协商式监督</a:t>
                      </a:r>
                    </a:p>
                    <a:p>
                      <a:pPr marL="0" lvl="0" indent="0" algn="ctr"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没有强制性）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调研报告</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提案</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建议案或</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其他形式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sp>
        <p:nvSpPr>
          <p:cNvPr id="2" name="C_4#48ffb2883.fixed?pid=50f7aa0c3&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1</a:t>
            </a:r>
            <a:endParaRPr lang="en-US" altLang="zh-CN" sz="7200" dirty="0"/>
          </a:p>
        </p:txBody>
      </p:sp>
      <p:sp>
        <p:nvSpPr>
          <p:cNvPr id="3" name="C_4#48ffb2883.fixed?pid=50f7aa0c3&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200"/>
              </a:lnSpc>
            </a:pPr>
            <a:r>
              <a:rPr lang="en-US" altLang="zh-CN" sz="4200" b="1" i="0" dirty="0">
                <a:solidFill>
                  <a:srgbClr val="FFFFFF"/>
                </a:solidFill>
                <a:latin typeface="SimHei" pitchFamily="34" charset="0"/>
                <a:ea typeface="SimHei" pitchFamily="34" charset="-122"/>
                <a:cs typeface="SimHei" pitchFamily="34" charset="-120"/>
              </a:rPr>
              <a:t>第一框</a:t>
            </a:r>
            <a:r>
              <a:rPr lang="en-US" altLang="zh-CN" sz="4200" b="1" i="0" dirty="0">
                <a:solidFill>
                  <a:srgbClr val="FFFFFF"/>
                </a:solidFill>
                <a:latin typeface="SimSun" pitchFamily="34" charset="0"/>
                <a:ea typeface="SimSun" pitchFamily="34" charset="-122"/>
                <a:cs typeface="SimSun" pitchFamily="34" charset="-120"/>
              </a:rPr>
              <a:t> </a:t>
            </a:r>
            <a:r>
              <a:rPr lang="en-US" altLang="zh-CN" sz="4200" b="1" i="0" dirty="0">
                <a:solidFill>
                  <a:srgbClr val="FFFFFF"/>
                </a:solidFill>
                <a:latin typeface="SimHei" pitchFamily="34" charset="0"/>
                <a:ea typeface="SimHei" pitchFamily="34" charset="-122"/>
                <a:cs typeface="SimHei" pitchFamily="34" charset="-120"/>
              </a:rPr>
              <a:t>中国共产党领导的多党合作和政治协商制度</a:t>
            </a:r>
            <a:endParaRPr lang="en-US" altLang="zh-CN" sz="4200" dirty="0"/>
          </a:p>
        </p:txBody>
      </p:sp>
      <p:pic>
        <p:nvPicPr>
          <p:cNvPr id="4" name="C_4#48ffb2883.fixed?pid=50f7aa0c3&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48ffb2883.fixed?pid=50f7aa0c3&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刷提升</a:t>
            </a:r>
            <a:endParaRPr lang="en-US" altLang="zh-CN" sz="2800" dirty="0"/>
          </a:p>
        </p:txBody>
      </p:sp>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name="Slide 17&amp;si=17">
    <p:spTree>
      <p:nvGrpSpPr>
        <p:cNvPr id="1" name=""/>
        <p:cNvGrpSpPr/>
        <p:nvPr/>
      </p:nvGrpSpPr>
      <p:grpSpPr>
        <a:xfrm>
          <a:off x="0" y="0"/>
          <a:ext cx="0" cy="0"/>
          <a:chOff x="0" y="0"/>
          <a:chExt cx="0" cy="0"/>
        </a:xfrm>
      </p:grpSpPr>
      <p:sp>
        <p:nvSpPr>
          <p:cNvPr id="2" name="QC_5_BD.13_1#f22a6a0ad?pid=48ffb2883&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仿宋" pitchFamily="34" charset="0"/>
                <a:ea typeface="仿宋" pitchFamily="34" charset="-122"/>
                <a:cs typeface="仿宋" pitchFamily="34" charset="-120"/>
              </a:rPr>
              <a:t>[陕西汉中2025高一期中]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2025年</a:t>
            </a:r>
            <a:r>
              <a:rPr lang="en-US" altLang="zh-CN" sz="2000" b="0" i="0">
                <a:solidFill>
                  <a:srgbClr val="000000"/>
                </a:solidFill>
                <a:latin typeface="微软雅黑" pitchFamily="34" charset="0"/>
                <a:ea typeface="微软雅黑" pitchFamily="34" charset="-122"/>
                <a:cs typeface="微软雅黑" pitchFamily="34" charset="-120"/>
              </a:rPr>
              <a:t>，中国民主同盟中央委员会积极做好中共中央委托的重点考</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察调研</a:t>
            </a:r>
            <a:r>
              <a:rPr lang="en-US" altLang="zh-CN" sz="2000" b="0" i="0" dirty="0">
                <a:solidFill>
                  <a:srgbClr val="000000"/>
                </a:solidFill>
                <a:latin typeface="微软雅黑" pitchFamily="34" charset="0"/>
                <a:ea typeface="微软雅黑" pitchFamily="34" charset="-122"/>
                <a:cs typeface="微软雅黑" pitchFamily="34" charset="-120"/>
              </a:rPr>
              <a:t>，形成调研报告，向中共中央、国务院提出有针对性的政策建议，</a:t>
            </a:r>
            <a:r>
              <a:rPr lang="en-US" altLang="zh-CN" sz="2000" b="0" i="0">
                <a:solidFill>
                  <a:srgbClr val="000000"/>
                </a:solidFill>
                <a:latin typeface="微软雅黑" pitchFamily="34" charset="0"/>
                <a:ea typeface="微软雅黑" pitchFamily="34" charset="-122"/>
                <a:cs typeface="微软雅黑" pitchFamily="34" charset="-120"/>
              </a:rPr>
              <a:t>并做好调研成果转化。</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这表明中国民主同盟(</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4_1#f22a6a0ad.bracket?pid=48ffb2883&amp;color=0,0,0&amp;vpa=5&amp;vtp=1"/>
          <p:cNvSpPr/>
          <p:nvPr/>
        </p:nvSpPr>
        <p:spPr>
          <a:xfrm>
            <a:off x="3208401" y="18673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13_2#f22a6a0ad?pid=48ffb2883&amp;color=0,0,0&amp;vtp=1&amp;bbb=1"/>
          <p:cNvSpPr/>
          <p:nvPr/>
        </p:nvSpPr>
        <p:spPr>
          <a:xfrm>
            <a:off x="722376" y="2334074"/>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推进党中央决策部署落实</a:t>
            </a:r>
            <a:endParaRPr lang="en-US" altLang="zh-CN" sz="2000" b="0" i="0" dirty="0">
              <a:solidFill>
                <a:srgbClr val="000000"/>
              </a:solidFill>
              <a:latin typeface="微软雅黑" pitchFamily="34" charset="0"/>
              <a:ea typeface="微软雅黑" pitchFamily="34" charset="-122"/>
              <a:cs typeface="微软雅黑" pitchFamily="34" charset="-120"/>
            </a:endParaRPr>
          </a:p>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②开创了多党合作的新路径</a:t>
            </a:r>
            <a:endParaRPr lang="en-US" altLang="zh-CN" sz="2000" dirty="0"/>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全面接受中国共产党领导</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④与中国共产党是亲密友党</a:t>
            </a:r>
            <a:endParaRPr lang="en-US" altLang="zh-CN" sz="2000" dirty="0"/>
          </a:p>
        </p:txBody>
      </p:sp>
      <p:sp>
        <p:nvSpPr>
          <p:cNvPr id="5" name="QC_5_BD.13_3#f22a6a0ad.choices?pid=48ffb2883&amp;color=0,0,0&amp;vtp=1&amp;bbb=1"/>
          <p:cNvSpPr/>
          <p:nvPr/>
        </p:nvSpPr>
        <p:spPr>
          <a:xfrm>
            <a:off x="722376" y="4044347"/>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A.①②</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p:sp>
        <p:nvSpPr>
          <p:cNvPr id="2" name="QC_5_AS.15_1#f22a6a0ad?vop=1&amp;pid=48ffb2883&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本题考查中国共产党与各民主党派的关系</a:t>
            </a:r>
            <a:r>
              <a:rPr lang="en-US" altLang="zh-CN" sz="2000" b="0" i="0">
                <a:solidFill>
                  <a:srgbClr val="000000"/>
                </a:solidFill>
                <a:latin typeface="微软雅黑" pitchFamily="34" charset="0"/>
                <a:ea typeface="微软雅黑" pitchFamily="34" charset="-122"/>
                <a:cs typeface="微软雅黑" pitchFamily="34" charset="-120"/>
              </a:rPr>
              <a:t>。中国民主同盟中央委员会受中共中央委托进行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考察调研</a:t>
            </a:r>
            <a:r>
              <a:rPr lang="en-US" altLang="zh-CN" sz="2000" b="0" i="0" dirty="0">
                <a:solidFill>
                  <a:srgbClr val="000000"/>
                </a:solidFill>
                <a:latin typeface="微软雅黑" pitchFamily="34" charset="0"/>
                <a:ea typeface="微软雅黑" pitchFamily="34" charset="-122"/>
                <a:cs typeface="微软雅黑" pitchFamily="34" charset="-120"/>
              </a:rPr>
              <a:t>，形成调研报告，并提出政策建议，表明中国民主同盟与中国共产党是亲密友党</a:t>
            </a:r>
            <a:r>
              <a:rPr lang="en-US" altLang="zh-CN" sz="2000" b="0" i="0">
                <a:solidFill>
                  <a:srgbClr val="000000"/>
                </a:solidFill>
                <a:latin typeface="微软雅黑" pitchFamily="34" charset="0"/>
                <a:ea typeface="微软雅黑" pitchFamily="34" charset="-122"/>
                <a:cs typeface="微软雅黑" pitchFamily="34" charset="-120"/>
              </a:rPr>
              <a:t>，积极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协助和推动党中央决策部署的落实</a:t>
            </a:r>
            <a:r>
              <a:rPr lang="en-US" altLang="zh-CN" sz="2000" b="0" i="0" dirty="0">
                <a:solidFill>
                  <a:srgbClr val="000000"/>
                </a:solidFill>
                <a:latin typeface="微软雅黑" pitchFamily="34" charset="0"/>
                <a:ea typeface="微软雅黑" pitchFamily="34" charset="-122"/>
                <a:cs typeface="微软雅黑" pitchFamily="34" charset="-120"/>
              </a:rPr>
              <a:t>，①④正确；材料未涉及开创多党合作的新路径，</a:t>
            </a:r>
            <a:r>
              <a:rPr lang="en-US" altLang="zh-CN" sz="2000" b="0" i="0">
                <a:solidFill>
                  <a:srgbClr val="000000"/>
                </a:solidFill>
                <a:latin typeface="微软雅黑" pitchFamily="34" charset="0"/>
                <a:ea typeface="微软雅黑" pitchFamily="34" charset="-122"/>
                <a:cs typeface="微软雅黑" pitchFamily="34" charset="-120"/>
              </a:rPr>
              <a:t>②与题意无</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关</a:t>
            </a:r>
            <a:r>
              <a:rPr lang="en-US" altLang="zh-CN" sz="2000" b="0" i="0" dirty="0">
                <a:solidFill>
                  <a:srgbClr val="000000"/>
                </a:solidFill>
                <a:latin typeface="微软雅黑" pitchFamily="34" charset="0"/>
                <a:ea typeface="微软雅黑" pitchFamily="34" charset="-122"/>
                <a:cs typeface="微软雅黑" pitchFamily="34" charset="-120"/>
              </a:rPr>
              <a:t>；中国民主同盟接受中国共产党的政治领导，但组织上是独立的，③排除。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p:sp>
        <p:nvSpPr>
          <p:cNvPr id="2" name="QC_5_AS.15_2#f22a6a0ad?vop=1&amp;pid=48ffb2883&amp;color=0,0,0&amp;mp=1&amp;vtp=1&amp;bt=1&amp;bbb=1"/>
          <p:cNvSpPr/>
          <p:nvPr/>
        </p:nvSpPr>
        <p:spPr>
          <a:xfrm>
            <a:off x="722376" y="972000"/>
            <a:ext cx="10753344" cy="27358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关键点拨</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1" i="0" dirty="0">
                <a:solidFill>
                  <a:srgbClr val="000000"/>
                </a:solidFill>
                <a:latin typeface="微软雅黑" pitchFamily="34" charset="0"/>
                <a:ea typeface="微软雅黑" pitchFamily="34" charset="-122"/>
                <a:cs typeface="微软雅黑" pitchFamily="34" charset="-120"/>
              </a:rPr>
              <a:t>中国共产党与各民主党派的关系</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1）在政治上：是领导与被领导的关系，是执政党与参政党的关系。</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2）在组织上：是相互独立的关系，不存在隶属关系。</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3）在事业上：是通力合作、共同致力于社会主义事业的亲密友党关系。</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4）在工作上：是相互监督的关系，尤其是民主党派对中国共产党的监督。</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5）在法律上：是平等的关系，都以宪法为根本活动准则。</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2#f2f11949d.fixed?pid=3e9ad4bad&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6</a:t>
            </a:r>
            <a:endParaRPr lang="en-US" altLang="zh-CN" sz="7200" dirty="0"/>
          </a:p>
        </p:txBody>
      </p:sp>
      <p:sp>
        <p:nvSpPr>
          <p:cNvPr id="3" name="C_2_BD#f2f11949d.fixed?pid=3e9ad4bad&amp;color=255,255,255&amp;vtp=1&amp;bbb=1"/>
          <p:cNvSpPr/>
          <p:nvPr/>
        </p:nvSpPr>
        <p:spPr>
          <a:xfrm>
            <a:off x="0" y="3602736"/>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第六课</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我国的基本政治制度</a:t>
            </a:r>
            <a:endParaRPr lang="en-US" altLang="zh-CN" sz="44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sp>
        <p:nvSpPr>
          <p:cNvPr id="2" name="QC_5_BD.16_1#5982f9ddc?pid=48ffb2883&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仿宋" pitchFamily="34" charset="0"/>
                <a:ea typeface="仿宋" pitchFamily="34" charset="-122"/>
                <a:cs typeface="仿宋" pitchFamily="34" charset="-120"/>
              </a:rPr>
              <a:t>[山西运城2025高一期中]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为助推科技创新引领新质生产力发展，2025年5月13日</a:t>
            </a:r>
            <a:r>
              <a:rPr lang="en-US" altLang="zh-CN" sz="2000" b="0" i="0">
                <a:solidFill>
                  <a:srgbClr val="000000"/>
                </a:solidFill>
                <a:latin typeface="微软雅黑" pitchFamily="34" charset="0"/>
                <a:ea typeface="微软雅黑" pitchFamily="34" charset="-122"/>
                <a:cs typeface="微软雅黑" pitchFamily="34" charset="-120"/>
              </a:rPr>
              <a:t>，全国政协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首次召开</a:t>
            </a:r>
            <a:r>
              <a:rPr lang="en-US" altLang="zh-CN" sz="2000" b="0" i="0" dirty="0">
                <a:solidFill>
                  <a:srgbClr val="000000"/>
                </a:solidFill>
                <a:latin typeface="微软雅黑" pitchFamily="34" charset="0"/>
                <a:ea typeface="微软雅黑" pitchFamily="34" charset="-122"/>
                <a:cs typeface="微软雅黑" pitchFamily="34" charset="-120"/>
              </a:rPr>
              <a:t>“以科技创新引领新质生产力发展”专题协商会，部分全国政协委员</a:t>
            </a:r>
            <a:r>
              <a:rPr lang="en-US" altLang="zh-CN" sz="2000" b="0" i="0">
                <a:solidFill>
                  <a:srgbClr val="000000"/>
                </a:solidFill>
                <a:latin typeface="微软雅黑" pitchFamily="34" charset="0"/>
                <a:ea typeface="微软雅黑" pitchFamily="34" charset="-122"/>
                <a:cs typeface="微软雅黑" pitchFamily="34" charset="-120"/>
              </a:rPr>
              <a:t>、专家与有关部委</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负责同志协商交流</a:t>
            </a:r>
            <a:r>
              <a:rPr lang="en-US" altLang="zh-CN" sz="2000" b="0" i="0" dirty="0">
                <a:solidFill>
                  <a:srgbClr val="000000"/>
                </a:solidFill>
                <a:latin typeface="微软雅黑" pitchFamily="34" charset="0"/>
                <a:ea typeface="微软雅黑" pitchFamily="34" charset="-122"/>
                <a:cs typeface="微软雅黑" pitchFamily="34" charset="-120"/>
              </a:rPr>
              <a:t>，全国政协教科卫体委员会积极筹备。</a:t>
            </a:r>
            <a:r>
              <a:rPr lang="en-US" altLang="zh-CN" sz="2000" b="0" i="0">
                <a:solidFill>
                  <a:srgbClr val="000000"/>
                </a:solidFill>
                <a:latin typeface="微软雅黑" pitchFamily="34" charset="0"/>
                <a:ea typeface="微软雅黑" pitchFamily="34" charset="-122"/>
                <a:cs typeface="微软雅黑" pitchFamily="34" charset="-120"/>
              </a:rPr>
              <a:t>这体现了人民政协(</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7_1#5982f9ddc.bracket?pid=48ffb2883&amp;color=0,0,0&amp;vpa=6&amp;vtp=1"/>
          <p:cNvSpPr/>
          <p:nvPr/>
        </p:nvSpPr>
        <p:spPr>
          <a:xfrm>
            <a:off x="9291701" y="18673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16_2#5982f9ddc?pid=48ffb2883&amp;color=0,0,0&amp;vtp=1&amp;bbb=1"/>
          <p:cNvSpPr/>
          <p:nvPr/>
        </p:nvSpPr>
        <p:spPr>
          <a:xfrm>
            <a:off x="722376" y="2334074"/>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与中国共产党通力合作参政议政</a:t>
            </a:r>
            <a:endParaRPr lang="en-US" altLang="zh-CN" sz="2000" b="0" i="0" dirty="0">
              <a:solidFill>
                <a:srgbClr val="000000"/>
              </a:solidFill>
              <a:latin typeface="微软雅黑" pitchFamily="34" charset="0"/>
              <a:ea typeface="微软雅黑" pitchFamily="34" charset="-122"/>
              <a:cs typeface="微软雅黑" pitchFamily="34" charset="-120"/>
            </a:endParaRPr>
          </a:p>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②创新协商民主形式，践行人民民主</a:t>
            </a:r>
            <a:endParaRPr lang="en-US" altLang="zh-CN" sz="2000" dirty="0"/>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聚焦党和国家中心任务开展工作</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④为推进中国式现代化深入协商议政</a:t>
            </a:r>
            <a:endParaRPr lang="en-US" altLang="zh-CN" sz="2000" dirty="0"/>
          </a:p>
        </p:txBody>
      </p:sp>
      <p:sp>
        <p:nvSpPr>
          <p:cNvPr id="5" name="QC_5_BD.16_3#5982f9ddc.choices?pid=48ffb2883&amp;color=0,0,0&amp;vtp=1&amp;bbb=1"/>
          <p:cNvSpPr/>
          <p:nvPr/>
        </p:nvSpPr>
        <p:spPr>
          <a:xfrm>
            <a:off x="722376" y="4233032"/>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A.①②</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sp>
        <p:nvSpPr>
          <p:cNvPr id="2" name="QC_5_AS.18_1#5982f9ddc?vop=1&amp;pid=48ffb2883&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本题考查人民政协的职能。科技创新是国家发展的重要任务</a:t>
            </a:r>
            <a:r>
              <a:rPr lang="en-US" altLang="zh-CN" sz="2000" b="0" i="0">
                <a:solidFill>
                  <a:srgbClr val="000000"/>
                </a:solidFill>
                <a:latin typeface="微软雅黑" pitchFamily="34" charset="0"/>
                <a:ea typeface="微软雅黑" pitchFamily="34" charset="-122"/>
                <a:cs typeface="微软雅黑" pitchFamily="34" charset="-120"/>
              </a:rPr>
              <a:t>，科技创新引领新质生产力发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展是推进中国式现代化的重要内容</a:t>
            </a:r>
            <a:r>
              <a:rPr lang="en-US" altLang="zh-CN" sz="2000" b="0" i="0" dirty="0">
                <a:solidFill>
                  <a:srgbClr val="000000"/>
                </a:solidFill>
                <a:latin typeface="微软雅黑" pitchFamily="34" charset="0"/>
                <a:ea typeface="微软雅黑" pitchFamily="34" charset="-122"/>
                <a:cs typeface="微软雅黑" pitchFamily="34" charset="-120"/>
              </a:rPr>
              <a:t>，全国政协召开“以科技创新引领新质生产力发展</a:t>
            </a:r>
            <a:r>
              <a:rPr lang="en-US" altLang="zh-CN" sz="2000" b="0" i="0">
                <a:solidFill>
                  <a:srgbClr val="000000"/>
                </a:solidFill>
                <a:latin typeface="微软雅黑" pitchFamily="34" charset="0"/>
                <a:ea typeface="微软雅黑" pitchFamily="34" charset="-122"/>
                <a:cs typeface="微软雅黑" pitchFamily="34" charset="-120"/>
              </a:rPr>
              <a:t>”的专题协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商会</a:t>
            </a:r>
            <a:r>
              <a:rPr lang="en-US" altLang="zh-CN" sz="2000" b="0" i="0" dirty="0">
                <a:solidFill>
                  <a:srgbClr val="000000"/>
                </a:solidFill>
                <a:latin typeface="微软雅黑" pitchFamily="34" charset="0"/>
                <a:ea typeface="微软雅黑" pitchFamily="34" charset="-122"/>
                <a:cs typeface="微软雅黑" pitchFamily="34" charset="-120"/>
              </a:rPr>
              <a:t>，体现了人民政协聚焦党和国家中心任务开展工作，为推进中国式现代化深入协商议政</a:t>
            </a:r>
            <a:r>
              <a:rPr lang="en-US" altLang="zh-CN" sz="2000" b="0" i="0">
                <a:solidFill>
                  <a:srgbClr val="000000"/>
                </a:solidFill>
                <a:latin typeface="微软雅黑" pitchFamily="34" charset="0"/>
                <a:ea typeface="微软雅黑" pitchFamily="34" charset="-122"/>
                <a:cs typeface="微软雅黑" pitchFamily="34" charset="-120"/>
              </a:rPr>
              <a:t>，③</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正确；各民主党派与中国共产党是通力合作的关系，①排除</a:t>
            </a:r>
            <a:r>
              <a:rPr lang="en-US" altLang="zh-CN" sz="2000" b="0" i="0">
                <a:solidFill>
                  <a:srgbClr val="000000"/>
                </a:solidFill>
                <a:latin typeface="微软雅黑" pitchFamily="34" charset="0"/>
                <a:ea typeface="微软雅黑" pitchFamily="34" charset="-122"/>
                <a:cs typeface="微软雅黑" pitchFamily="34" charset="-120"/>
              </a:rPr>
              <a:t>；材料未体现人民政协创新协商民</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主形式</a:t>
            </a:r>
            <a:r>
              <a:rPr lang="en-US" altLang="zh-CN" sz="2000" b="0" i="0" dirty="0">
                <a:solidFill>
                  <a:srgbClr val="000000"/>
                </a:solidFill>
                <a:latin typeface="微软雅黑" pitchFamily="34" charset="0"/>
                <a:ea typeface="微软雅黑" pitchFamily="34" charset="-122"/>
                <a:cs typeface="微软雅黑" pitchFamily="34" charset="-120"/>
              </a:rPr>
              <a:t>，而是通过专题协商会这一常规形式开展工作，②排除。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p:sp>
        <p:nvSpPr>
          <p:cNvPr id="2" name="QC_5_AS.18_2#5982f9ddc?vop=1&amp;pid=48ffb2883&amp;color=0,0,0&amp;mp=1&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关键点拨</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（1）人民政协的性质有“三不”：不属于国家机构体系；</a:t>
            </a:r>
            <a:r>
              <a:rPr lang="en-US" altLang="zh-CN" sz="2000" b="0" i="0">
                <a:solidFill>
                  <a:srgbClr val="000000"/>
                </a:solidFill>
                <a:latin typeface="微软雅黑" pitchFamily="34" charset="0"/>
                <a:ea typeface="微软雅黑" pitchFamily="34" charset="-122"/>
                <a:cs typeface="微软雅黑" pitchFamily="34" charset="-120"/>
              </a:rPr>
              <a:t>不是各民主党派的政治联盟；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不是群众团体</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2）协商民主的用法：①答人民政协，一般答协商民主。②材料中出现“会议”“协商</a:t>
            </a:r>
            <a:r>
              <a:rPr lang="en-US" altLang="zh-CN" sz="2000" b="0" i="0">
                <a:solidFill>
                  <a:srgbClr val="000000"/>
                </a:solidFill>
                <a:latin typeface="微软雅黑" pitchFamily="34" charset="0"/>
                <a:ea typeface="微软雅黑" pitchFamily="34" charset="-122"/>
                <a:cs typeface="微软雅黑" pitchFamily="34" charset="-120"/>
              </a:rPr>
              <a:t>”“讨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论</a:t>
            </a:r>
            <a:r>
              <a:rPr lang="en-US" altLang="zh-CN" sz="2000" b="0" i="0" dirty="0">
                <a:solidFill>
                  <a:srgbClr val="000000"/>
                </a:solidFill>
                <a:latin typeface="微软雅黑" pitchFamily="34" charset="0"/>
                <a:ea typeface="微软雅黑" pitchFamily="34" charset="-122"/>
                <a:cs typeface="微软雅黑" pitchFamily="34" charset="-120"/>
              </a:rPr>
              <a:t>”等词语，一般答协商民主。</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3）做题时切记，民主党派不等于人民政协。</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sp>
        <p:nvSpPr>
          <p:cNvPr id="2" name="QC_5_BD.19_1#db3f25b6c?pid=48ffb2883&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仿宋" pitchFamily="34" charset="0"/>
                <a:ea typeface="仿宋" pitchFamily="34" charset="-122"/>
                <a:cs typeface="仿宋" pitchFamily="34" charset="-120"/>
              </a:rPr>
              <a:t>[河南许昌名校2025模拟]</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我国儿童药物临床试验面临不少堵点</a:t>
            </a:r>
            <a:r>
              <a:rPr lang="en-US" altLang="zh-CN" sz="2000" b="0" i="0">
                <a:solidFill>
                  <a:srgbClr val="000000"/>
                </a:solidFill>
                <a:latin typeface="微软雅黑" pitchFamily="34" charset="0"/>
                <a:ea typeface="微软雅黑" pitchFamily="34" charset="-122"/>
                <a:cs typeface="微软雅黑" pitchFamily="34" charset="-120"/>
              </a:rPr>
              <a:t>，为此民盟中央向全国政协提交</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关于打通儿童药物临床试验堵点的提案》。提案指出</a:t>
            </a:r>
            <a:r>
              <a:rPr lang="en-US" altLang="zh-CN" sz="2000" b="0" i="0">
                <a:solidFill>
                  <a:srgbClr val="000000"/>
                </a:solidFill>
                <a:latin typeface="微软雅黑" pitchFamily="34" charset="0"/>
                <a:ea typeface="微软雅黑" pitchFamily="34" charset="-122"/>
                <a:cs typeface="微软雅黑" pitchFamily="34" charset="-120"/>
              </a:rPr>
              <a:t>，推动儿童药物临床试验发展亟待出台延</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长儿童药品专利保护期的政策法规</a:t>
            </a:r>
            <a:r>
              <a:rPr lang="en-US" altLang="zh-CN" sz="2000" b="0" i="0" dirty="0">
                <a:solidFill>
                  <a:srgbClr val="000000"/>
                </a:solidFill>
                <a:latin typeface="微软雅黑" pitchFamily="34" charset="0"/>
                <a:ea typeface="微软雅黑" pitchFamily="34" charset="-122"/>
                <a:cs typeface="微软雅黑" pitchFamily="34" charset="-120"/>
              </a:rPr>
              <a:t>，以鼓励儿童临床试验机构</a:t>
            </a:r>
            <a:r>
              <a:rPr lang="en-US" altLang="zh-CN" sz="2000" b="0" i="0">
                <a:solidFill>
                  <a:srgbClr val="000000"/>
                </a:solidFill>
                <a:latin typeface="微软雅黑" pitchFamily="34" charset="0"/>
                <a:ea typeface="微软雅黑" pitchFamily="34" charset="-122"/>
                <a:cs typeface="微软雅黑" pitchFamily="34" charset="-120"/>
              </a:rPr>
              <a:t>、医药企业加大对儿童用药的研发</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力度</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由此可知(</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20_1#db3f25b6c.bracket?pid=48ffb2883&amp;color=0,0,0&amp;vpa=7&amp;vtp=1"/>
          <p:cNvSpPr/>
          <p:nvPr/>
        </p:nvSpPr>
        <p:spPr>
          <a:xfrm>
            <a:off x="2687701" y="23245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19_2#db3f25b6c?pid=48ffb2883&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①政协委员积极参与政治协商，推动儿童药物研发法治化</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民主党派积极参政议政，为党和政府科学决策贡献智慧</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中国共产党把民主与团结作为同各民主党派合作的基本方针</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民主党派发挥人才优势，服务社会民生领域的建设事业</a:t>
            </a:r>
            <a:endParaRPr lang="en-US" altLang="zh-CN" sz="2000" dirty="0"/>
          </a:p>
        </p:txBody>
      </p:sp>
      <p:sp>
        <p:nvSpPr>
          <p:cNvPr id="5" name="QC_5_BD.19_3#db3f25b6c.choices?pid=48ffb2883&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name="Slide 24&amp;si=24">
    <p:spTree>
      <p:nvGrpSpPr>
        <p:cNvPr id="1" name=""/>
        <p:cNvGrpSpPr/>
        <p:nvPr/>
      </p:nvGrpSpPr>
      <p:grpSpPr>
        <a:xfrm>
          <a:off x="0" y="0"/>
          <a:ext cx="0" cy="0"/>
          <a:chOff x="0" y="0"/>
          <a:chExt cx="0" cy="0"/>
        </a:xfrm>
      </p:grpSpPr>
      <p:sp>
        <p:nvSpPr>
          <p:cNvPr id="2" name="QC_5_AS.21_1#db3f25b6c?vop=1&amp;pid=48ffb2883&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本题考查民主党派的界别优势和参政议政的职能。</a:t>
            </a:r>
            <a:r>
              <a:rPr lang="en-US" altLang="zh-CN" sz="2000" b="0" i="0">
                <a:solidFill>
                  <a:srgbClr val="000000"/>
                </a:solidFill>
                <a:latin typeface="微软雅黑" pitchFamily="34" charset="0"/>
                <a:ea typeface="微软雅黑" pitchFamily="34" charset="-122"/>
                <a:cs typeface="微软雅黑" pitchFamily="34" charset="-120"/>
              </a:rPr>
              <a:t>民盟中央向全国政协提交的提案指出，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推动儿童药物临床试验发展亟待出台延长儿童药品专利保护期的政策法规，这表明民主党派发挥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人才优势</a:t>
            </a:r>
            <a:r>
              <a:rPr lang="en-US" altLang="zh-CN" sz="2000" b="0" i="0" dirty="0">
                <a:solidFill>
                  <a:srgbClr val="000000"/>
                </a:solidFill>
                <a:latin typeface="微软雅黑" pitchFamily="34" charset="0"/>
                <a:ea typeface="微软雅黑" pitchFamily="34" charset="-122"/>
                <a:cs typeface="微软雅黑" pitchFamily="34" charset="-120"/>
              </a:rPr>
              <a:t>，积极参政议政，服务社会民生领域的建设事业，为党和政府科学决策贡献智慧</a:t>
            </a:r>
            <a:r>
              <a:rPr lang="en-US" altLang="zh-CN" sz="2000" b="0" i="0">
                <a:solidFill>
                  <a:srgbClr val="000000"/>
                </a:solidFill>
                <a:latin typeface="微软雅黑" pitchFamily="34" charset="0"/>
                <a:ea typeface="微软雅黑" pitchFamily="34" charset="-122"/>
                <a:cs typeface="微软雅黑" pitchFamily="34" charset="-120"/>
              </a:rPr>
              <a:t>，②④</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正确</a:t>
            </a:r>
            <a:r>
              <a:rPr lang="en-US" altLang="zh-CN" sz="2000" b="0" i="0" dirty="0">
                <a:solidFill>
                  <a:srgbClr val="000000"/>
                </a:solidFill>
                <a:latin typeface="微软雅黑" pitchFamily="34" charset="0"/>
                <a:ea typeface="微软雅黑" pitchFamily="34" charset="-122"/>
                <a:cs typeface="微软雅黑" pitchFamily="34" charset="-120"/>
              </a:rPr>
              <a:t>；材料强调民盟中央向全国政协提交提案，不涉及政协委员积极参与政治协商，①排除</a:t>
            </a:r>
            <a:r>
              <a:rPr lang="en-US" altLang="zh-CN" sz="2000" b="0" i="0">
                <a:solidFill>
                  <a:srgbClr val="000000"/>
                </a:solidFill>
                <a:latin typeface="微软雅黑" pitchFamily="34" charset="0"/>
                <a:ea typeface="微软雅黑" pitchFamily="34" charset="-122"/>
                <a:cs typeface="微软雅黑" pitchFamily="34" charset="-120"/>
              </a:rPr>
              <a:t>；长</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期共存</a:t>
            </a:r>
            <a:r>
              <a:rPr lang="en-US" altLang="zh-CN" sz="2000" b="0" i="0" dirty="0">
                <a:solidFill>
                  <a:srgbClr val="000000"/>
                </a:solidFill>
                <a:latin typeface="微软雅黑" pitchFamily="34" charset="0"/>
                <a:ea typeface="微软雅黑" pitchFamily="34" charset="-122"/>
                <a:cs typeface="微软雅黑" pitchFamily="34" charset="-120"/>
              </a:rPr>
              <a:t>、互相监督、肝胆相照、荣辱与共是中国共产党与各民主党派合作的基本方针，③排除。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p:sp>
        <p:nvSpPr>
          <p:cNvPr id="2" name="QC_5_BD.22_1#b0ea3d8b8?pid=48ffb2883&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dirty="0">
                <a:solidFill>
                  <a:srgbClr val="000000"/>
                </a:solidFill>
                <a:latin typeface="仿宋" pitchFamily="34" charset="0"/>
                <a:ea typeface="仿宋" pitchFamily="34" charset="-122"/>
                <a:cs typeface="仿宋" pitchFamily="34" charset="-120"/>
              </a:rPr>
              <a:t>[四川遂宁射洪中学校2024高一期中]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2024年4月30日上午</a:t>
            </a:r>
            <a:r>
              <a:rPr lang="en-US" altLang="zh-CN" sz="2000" b="0" i="0">
                <a:solidFill>
                  <a:srgbClr val="000000"/>
                </a:solidFill>
                <a:latin typeface="微软雅黑" pitchFamily="34" charset="0"/>
                <a:ea typeface="微软雅黑" pitchFamily="34" charset="-122"/>
                <a:cs typeface="微软雅黑" pitchFamily="34" charset="-120"/>
              </a:rPr>
              <a:t>，全国政协在中国历史研究院举行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社会科学界别协商座谈会</a:t>
            </a:r>
            <a:r>
              <a:rPr lang="en-US" altLang="zh-CN" sz="2000" b="0" i="0" dirty="0">
                <a:solidFill>
                  <a:srgbClr val="000000"/>
                </a:solidFill>
                <a:latin typeface="微软雅黑" pitchFamily="34" charset="0"/>
                <a:ea typeface="微软雅黑" pitchFamily="34" charset="-122"/>
                <a:cs typeface="微软雅黑" pitchFamily="34" charset="-120"/>
              </a:rPr>
              <a:t>，围绕“加强文物和文化遗产法治保护</a:t>
            </a:r>
            <a:r>
              <a:rPr lang="en-US" altLang="zh-CN" sz="2000" b="0" i="0">
                <a:solidFill>
                  <a:srgbClr val="000000"/>
                </a:solidFill>
                <a:latin typeface="微软雅黑" pitchFamily="34" charset="0"/>
                <a:ea typeface="微软雅黑" pitchFamily="34" charset="-122"/>
                <a:cs typeface="微软雅黑" pitchFamily="34" charset="-120"/>
              </a:rPr>
              <a:t>”，组织委员与有关部门负责同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志开展协商交流</a:t>
            </a:r>
            <a:r>
              <a:rPr lang="en-US" altLang="zh-CN" sz="2000" b="0" i="0" dirty="0">
                <a:solidFill>
                  <a:srgbClr val="000000"/>
                </a:solidFill>
                <a:latin typeface="微软雅黑" pitchFamily="34" charset="0"/>
                <a:ea typeface="微软雅黑" pitchFamily="34" charset="-122"/>
                <a:cs typeface="微软雅黑" pitchFamily="34" charset="-120"/>
              </a:rPr>
              <a:t>。6位委员分别围绕文物的保护利用、传承红色文化</a:t>
            </a:r>
            <a:r>
              <a:rPr lang="en-US" altLang="zh-CN" sz="2000" b="0" i="0">
                <a:solidFill>
                  <a:srgbClr val="000000"/>
                </a:solidFill>
                <a:latin typeface="微软雅黑" pitchFamily="34" charset="0"/>
                <a:ea typeface="微软雅黑" pitchFamily="34" charset="-122"/>
                <a:cs typeface="微软雅黑" pitchFamily="34" charset="-120"/>
              </a:rPr>
              <a:t>、统筹保护与发展以及文物</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和文化遗产公益诉讼</a:t>
            </a:r>
            <a:r>
              <a:rPr lang="en-US" altLang="zh-CN" sz="2000" b="0" i="0" dirty="0">
                <a:solidFill>
                  <a:srgbClr val="000000"/>
                </a:solidFill>
                <a:latin typeface="微软雅黑" pitchFamily="34" charset="0"/>
                <a:ea typeface="微软雅黑" pitchFamily="34" charset="-122"/>
                <a:cs typeface="微软雅黑" pitchFamily="34" charset="-120"/>
              </a:rPr>
              <a:t>、文物和文化遗产法制建设等问题作发言。</a:t>
            </a:r>
            <a:r>
              <a:rPr lang="en-US" altLang="zh-CN" sz="2000" b="0" i="0">
                <a:solidFill>
                  <a:srgbClr val="000000"/>
                </a:solidFill>
                <a:latin typeface="微软雅黑" pitchFamily="34" charset="0"/>
                <a:ea typeface="微软雅黑" pitchFamily="34" charset="-122"/>
                <a:cs typeface="微软雅黑" pitchFamily="34" charset="-120"/>
              </a:rPr>
              <a:t>由此可见(</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23_1#b0ea3d8b8.bracket?pid=48ffb2883&amp;color=0,0,0&amp;vpa=8&amp;vtp=1"/>
          <p:cNvSpPr/>
          <p:nvPr/>
        </p:nvSpPr>
        <p:spPr>
          <a:xfrm>
            <a:off x="9050401" y="23245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22_2#b0ea3d8b8?pid=48ffb2883&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①人民政协在中国共产党的领导下管理国家和社会事务</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政协委员积极参与政治协商，履职尽责彰显担当</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各民主党派发挥参政党作用，为国家发展建言献策</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人民政协凝聚发展合力，助推文物和文化遗产法治保护</a:t>
            </a:r>
            <a:endParaRPr lang="en-US" altLang="zh-CN" sz="2000" dirty="0"/>
          </a:p>
        </p:txBody>
      </p:sp>
      <p:sp>
        <p:nvSpPr>
          <p:cNvPr id="5" name="QC_5_BD.22_3#b0ea3d8b8.choices?pid=48ffb2883&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p:sp>
        <p:nvSpPr>
          <p:cNvPr id="2" name="QC_5_AS.24_1#b0ea3d8b8?vop=1&amp;pid=48ffb2883&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本题考查人民政协的职能。从材料可以看出，人民政协凝聚发展合力</a:t>
            </a:r>
            <a:r>
              <a:rPr lang="en-US" altLang="zh-CN" sz="2000" b="0" i="0">
                <a:solidFill>
                  <a:srgbClr val="000000"/>
                </a:solidFill>
                <a:latin typeface="微软雅黑" pitchFamily="34" charset="0"/>
                <a:ea typeface="微软雅黑" pitchFamily="34" charset="-122"/>
                <a:cs typeface="微软雅黑" pitchFamily="34" charset="-120"/>
              </a:rPr>
              <a:t>，助推文物和文化遗</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产法治保护</a:t>
            </a:r>
            <a:r>
              <a:rPr lang="en-US" altLang="zh-CN" sz="2000" b="0" i="0" dirty="0">
                <a:solidFill>
                  <a:srgbClr val="000000"/>
                </a:solidFill>
                <a:latin typeface="微软雅黑" pitchFamily="34" charset="0"/>
                <a:ea typeface="微软雅黑" pitchFamily="34" charset="-122"/>
                <a:cs typeface="微软雅黑" pitchFamily="34" charset="-120"/>
              </a:rPr>
              <a:t>，政协委员积极参与政治协商，履职尽责彰显担当，②④正确；</a:t>
            </a:r>
            <a:r>
              <a:rPr lang="en-US" altLang="zh-CN" sz="2000" b="0" i="0">
                <a:solidFill>
                  <a:srgbClr val="000000"/>
                </a:solidFill>
                <a:latin typeface="微软雅黑" pitchFamily="34" charset="0"/>
                <a:ea typeface="微软雅黑" pitchFamily="34" charset="-122"/>
                <a:cs typeface="微软雅黑" pitchFamily="34" charset="-120"/>
              </a:rPr>
              <a:t>政协不是国家机关，</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不能管理国家和社会事务</a:t>
            </a:r>
            <a:r>
              <a:rPr lang="en-US" altLang="zh-CN" sz="2000" b="0" i="0" dirty="0">
                <a:solidFill>
                  <a:srgbClr val="000000"/>
                </a:solidFill>
                <a:latin typeface="微软雅黑" pitchFamily="34" charset="0"/>
                <a:ea typeface="微软雅黑" pitchFamily="34" charset="-122"/>
                <a:cs typeface="微软雅黑" pitchFamily="34" charset="-120"/>
              </a:rPr>
              <a:t>，①排除；材料反映人民政协的职能</a:t>
            </a:r>
            <a:r>
              <a:rPr lang="en-US" altLang="zh-CN" sz="2000" b="0" i="0">
                <a:solidFill>
                  <a:srgbClr val="000000"/>
                </a:solidFill>
                <a:latin typeface="微软雅黑" pitchFamily="34" charset="0"/>
                <a:ea typeface="微软雅黑" pitchFamily="34" charset="-122"/>
                <a:cs typeface="微软雅黑" pitchFamily="34" charset="-120"/>
              </a:rPr>
              <a:t>，不涉及各民主党派发挥参政党作</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用</a:t>
            </a:r>
            <a:r>
              <a:rPr lang="en-US" altLang="zh-CN" sz="2000" b="0" i="0" dirty="0">
                <a:solidFill>
                  <a:srgbClr val="000000"/>
                </a:solidFill>
                <a:latin typeface="微软雅黑" pitchFamily="34" charset="0"/>
                <a:ea typeface="微软雅黑" pitchFamily="34" charset="-122"/>
                <a:cs typeface="微软雅黑" pitchFamily="34" charset="-120"/>
              </a:rPr>
              <a:t>，③排除。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name="Slide 27&amp;si=27">
    <p:spTree>
      <p:nvGrpSpPr>
        <p:cNvPr id="1" name=""/>
        <p:cNvGrpSpPr/>
        <p:nvPr/>
      </p:nvGrpSpPr>
      <p:grpSpPr>
        <a:xfrm>
          <a:off x="0" y="0"/>
          <a:ext cx="0" cy="0"/>
          <a:chOff x="0" y="0"/>
          <a:chExt cx="0" cy="0"/>
        </a:xfrm>
      </p:grpSpPr>
      <p:sp>
        <p:nvSpPr>
          <p:cNvPr id="2" name="QC_5_AS.24_2#b0ea3d8b8?vop=1&amp;pid=48ffb2883&amp;color=0,0,0&amp;mp=1&amp;vtp=1&amp;bt=1&amp;bbb=1&amp;hb=1"/>
          <p:cNvSpPr/>
          <p:nvPr/>
        </p:nvSpPr>
        <p:spPr>
          <a:xfrm>
            <a:off x="722376" y="972000"/>
            <a:ext cx="10753344" cy="13134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关键点拨</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人民政协≠民主党派，在人民政协的组成与活动中，不仅有民主党派</a:t>
            </a:r>
            <a:r>
              <a:rPr lang="en-US" altLang="zh-CN" sz="2000" b="0" i="0">
                <a:solidFill>
                  <a:srgbClr val="000000"/>
                </a:solidFill>
                <a:latin typeface="微软雅黑" pitchFamily="34" charset="0"/>
                <a:ea typeface="微软雅黑" pitchFamily="34" charset="-122"/>
                <a:cs typeface="微软雅黑" pitchFamily="34" charset="-120"/>
              </a:rPr>
              <a:t>，还有中国共产党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及无党派人士</a:t>
            </a:r>
            <a:r>
              <a:rPr lang="en-US" altLang="zh-CN" sz="2000" b="0" i="0" dirty="0">
                <a:solidFill>
                  <a:srgbClr val="000000"/>
                </a:solidFill>
                <a:latin typeface="微软雅黑" pitchFamily="34" charset="0"/>
                <a:ea typeface="微软雅黑" pitchFamily="34" charset="-122"/>
                <a:cs typeface="微软雅黑" pitchFamily="34" charset="-120"/>
              </a:rPr>
              <a:t>、人民团体、各少数民族和各界的代表等（</a:t>
            </a:r>
            <a:r>
              <a:rPr lang="en-US" altLang="zh-CN" sz="2000" b="0" i="0">
                <a:solidFill>
                  <a:srgbClr val="000000"/>
                </a:solidFill>
                <a:latin typeface="微软雅黑" pitchFamily="34" charset="0"/>
                <a:ea typeface="微软雅黑" pitchFamily="34" charset="-122"/>
                <a:cs typeface="微软雅黑" pitchFamily="34" charset="-120"/>
              </a:rPr>
              <a:t>政协有空前的广泛性和巨大的包容性）。</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选择题注意主体</a:t>
            </a:r>
            <a:r>
              <a:rPr lang="en-US" altLang="zh-CN" sz="2000" b="0" i="0" dirty="0">
                <a:solidFill>
                  <a:srgbClr val="000000"/>
                </a:solidFill>
                <a:latin typeface="微软雅黑" pitchFamily="34" charset="0"/>
                <a:ea typeface="微软雅黑" pitchFamily="34" charset="-122"/>
                <a:cs typeface="微软雅黑" pitchFamily="34" charset="-120"/>
              </a:rPr>
              <a:t>，与材料主体不符的相关阐述可以先排除。</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p:sp>
        <p:nvSpPr>
          <p:cNvPr id="2" name="QO_5_BD.25_1#e5dcfb1f3?pid=48ffb2883&amp;color=0,0,0&amp;vtp=1&amp;bt=1&amp;bbb=1&amp;hb=1"/>
          <p:cNvSpPr/>
          <p:nvPr/>
        </p:nvSpPr>
        <p:spPr>
          <a:xfrm>
            <a:off x="722376" y="972000"/>
            <a:ext cx="10753344" cy="4082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dirty="0">
                <a:solidFill>
                  <a:srgbClr val="000000"/>
                </a:solidFill>
                <a:latin typeface="仿宋" pitchFamily="34" charset="0"/>
                <a:ea typeface="仿宋" pitchFamily="34" charset="-122"/>
                <a:cs typeface="仿宋" pitchFamily="34" charset="-120"/>
              </a:rPr>
              <a:t>[广东广州华师附中2025高一期末]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阅读材料，完成下列要求。（8分）</a:t>
            </a:r>
            <a:endParaRPr lang="en-US" altLang="zh-CN" sz="2000" dirty="0"/>
          </a:p>
          <a:p>
            <a:pPr latinLnBrk="1">
              <a:lnSpc>
                <a:spcPts val="3700"/>
              </a:lnSpc>
            </a:pPr>
            <a:r>
              <a:rPr lang="en-US" altLang="zh-CN" sz="2000" b="0" i="0">
                <a:solidFill>
                  <a:srgbClr val="000000"/>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2024</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湖南省政协牢记习近平总书记</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守护好一江碧水</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嘱托</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聚焦</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良好的生态环境</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是最普惠的民生福祉</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这一国之大者</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持续深化改善生态环境专项民主监督</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一年多来</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湖南省政协发挥专门协商机构优势</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以改善生态环境专项民主监督为抓手</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践行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人民政协为人民</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聚焦生态环保重点</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湖南省政协党组等带队调研</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针对督察披露问题提建</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议促改善</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省政协将</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推进洞庭湖生态产品价值实现</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列为协商课题</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开展实地与</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云上</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调研</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召开专题会议形成建议案</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湖南省政协坚持上下联动</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通过多种协商方式广集民智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为改善生态</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建设美丽湖南及增进民生福祉聚心</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聚力</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聚势</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结合材料</a:t>
            </a:r>
            <a:r>
              <a:rPr lang="en-US" altLang="zh-CN" sz="2000" b="0" i="0" dirty="0">
                <a:solidFill>
                  <a:srgbClr val="000000"/>
                </a:solidFill>
                <a:latin typeface="微软雅黑" pitchFamily="34" charset="0"/>
                <a:ea typeface="微软雅黑" pitchFamily="34" charset="-122"/>
                <a:cs typeface="微软雅黑" pitchFamily="34" charset="-120"/>
              </a:rPr>
              <a:t>，运用《政治与法治》的知识，说明湖南省政协在生态文明建设中是如何尽心履职的。</a:t>
            </a:r>
            <a:endParaRPr lang="en-US" altLang="zh-CN" sz="2000" dirty="0"/>
          </a:p>
        </p:txBody>
      </p:sp>
    </p:spTree>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name="Slide 29&amp;si=29">
    <p:spTree>
      <p:nvGrpSpPr>
        <p:cNvPr id="1" name=""/>
        <p:cNvGrpSpPr/>
        <p:nvPr/>
      </p:nvGrpSpPr>
      <p:grpSpPr>
        <a:xfrm>
          <a:off x="0" y="0"/>
          <a:ext cx="0" cy="0"/>
          <a:chOff x="0" y="0"/>
          <a:chExt cx="0" cy="0"/>
        </a:xfrm>
      </p:grpSpPr>
      <p:sp>
        <p:nvSpPr>
          <p:cNvPr id="2" name="QO_5_AN.26_1#e5dcfb1f3?vop=1&amp;pid=48ffb2883&amp;color=0,0,0&amp;vtp=1&amp;bt=1&amp;bbb=1&amp;hb=1"/>
          <p:cNvSpPr/>
          <p:nvPr/>
        </p:nvSpPr>
        <p:spPr>
          <a:xfrm>
            <a:off x="722376" y="972000"/>
            <a:ext cx="10753344" cy="17706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①坚持党的领导，聚焦党和国家中心任务，持续不断深化改善生态环境问题。（2分</a:t>
            </a:r>
            <a:r>
              <a:rPr lang="en-US" altLang="zh-CN" sz="2000" b="1" i="0">
                <a:solidFill>
                  <a:srgbClr val="00B050"/>
                </a:solidFill>
                <a:latin typeface="微软雅黑" pitchFamily="34" charset="0"/>
                <a:ea typeface="微软雅黑" pitchFamily="34" charset="-122"/>
                <a:cs typeface="微软雅黑" pitchFamily="34" charset="-120"/>
              </a:rPr>
              <a:t>）②</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坚持民主监督</a:t>
            </a:r>
            <a:r>
              <a:rPr lang="en-US" altLang="zh-CN" sz="2000" b="1" i="0" dirty="0">
                <a:solidFill>
                  <a:srgbClr val="00B050"/>
                </a:solidFill>
                <a:latin typeface="微软雅黑" pitchFamily="34" charset="0"/>
                <a:ea typeface="微软雅黑" pitchFamily="34" charset="-122"/>
                <a:cs typeface="微软雅黑" pitchFamily="34" charset="-120"/>
              </a:rPr>
              <a:t>，以改善生态环境专项民主监督为抓手，针对问题提建议促改善。（2分）</a:t>
            </a:r>
            <a:r>
              <a:rPr lang="en-US" altLang="zh-CN" sz="2000" b="1" i="0">
                <a:solidFill>
                  <a:srgbClr val="00B050"/>
                </a:solidFill>
                <a:latin typeface="微软雅黑" pitchFamily="34" charset="0"/>
                <a:ea typeface="微软雅黑" pitchFamily="34" charset="-122"/>
                <a:cs typeface="微软雅黑" pitchFamily="34" charset="-120"/>
              </a:rPr>
              <a:t>③坚持</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参政议政</a:t>
            </a:r>
            <a:r>
              <a:rPr lang="en-US" altLang="zh-CN" sz="2000" b="1" i="0" dirty="0">
                <a:solidFill>
                  <a:srgbClr val="00B050"/>
                </a:solidFill>
                <a:latin typeface="微软雅黑" pitchFamily="34" charset="0"/>
                <a:ea typeface="微软雅黑" pitchFamily="34" charset="-122"/>
                <a:cs typeface="微软雅黑" pitchFamily="34" charset="-120"/>
              </a:rPr>
              <a:t>，履职为民，多方式调研，协助党和国家增进民生福祉。（2分）④坚持政治协商</a:t>
            </a:r>
            <a:r>
              <a:rPr lang="en-US" altLang="zh-CN" sz="2000" b="1" i="0">
                <a:solidFill>
                  <a:srgbClr val="00B050"/>
                </a:solidFill>
                <a:latin typeface="微软雅黑" pitchFamily="34" charset="0"/>
                <a:ea typeface="微软雅黑" pitchFamily="34" charset="-122"/>
                <a:cs typeface="微软雅黑" pitchFamily="34" charset="-120"/>
              </a:rPr>
              <a:t>，着</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力增进共识</a:t>
            </a:r>
            <a:r>
              <a:rPr lang="en-US" altLang="zh-CN" sz="2000" b="1" i="0" dirty="0">
                <a:solidFill>
                  <a:srgbClr val="00B050"/>
                </a:solidFill>
                <a:latin typeface="微软雅黑" pitchFamily="34" charset="0"/>
                <a:ea typeface="微软雅黑" pitchFamily="34" charset="-122"/>
                <a:cs typeface="微软雅黑" pitchFamily="34" charset="-120"/>
              </a:rPr>
              <a:t>、促进团结，汇集民智为推进生态文明建设形成强大合力。（2分）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C_4#3d27821ab.fixed?pid=50f7aa0c3&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1</a:t>
            </a:r>
            <a:endParaRPr lang="en-US" altLang="zh-CN" sz="7200" dirty="0"/>
          </a:p>
        </p:txBody>
      </p:sp>
      <p:sp>
        <p:nvSpPr>
          <p:cNvPr id="3" name="C_4#3d27821ab.fixed?pid=50f7aa0c3&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200"/>
              </a:lnSpc>
            </a:pPr>
            <a:r>
              <a:rPr lang="en-US" altLang="zh-CN" sz="4200" b="1" i="0" dirty="0">
                <a:solidFill>
                  <a:srgbClr val="FFFFFF"/>
                </a:solidFill>
                <a:latin typeface="SimHei" pitchFamily="34" charset="0"/>
                <a:ea typeface="SimHei" pitchFamily="34" charset="-122"/>
                <a:cs typeface="SimHei" pitchFamily="34" charset="-120"/>
              </a:rPr>
              <a:t>第一框</a:t>
            </a:r>
            <a:r>
              <a:rPr lang="en-US" altLang="zh-CN" sz="4200" b="1" i="0" dirty="0">
                <a:solidFill>
                  <a:srgbClr val="FFFFFF"/>
                </a:solidFill>
                <a:latin typeface="SimSun" pitchFamily="34" charset="0"/>
                <a:ea typeface="SimSun" pitchFamily="34" charset="-122"/>
                <a:cs typeface="SimSun" pitchFamily="34" charset="-120"/>
              </a:rPr>
              <a:t> </a:t>
            </a:r>
            <a:r>
              <a:rPr lang="en-US" altLang="zh-CN" sz="4200" b="1" i="0" dirty="0">
                <a:solidFill>
                  <a:srgbClr val="FFFFFF"/>
                </a:solidFill>
                <a:latin typeface="SimHei" pitchFamily="34" charset="0"/>
                <a:ea typeface="SimHei" pitchFamily="34" charset="-122"/>
                <a:cs typeface="SimHei" pitchFamily="34" charset="-120"/>
              </a:rPr>
              <a:t>中国共产党领导的多党合作和政治协商制度</a:t>
            </a:r>
            <a:endParaRPr lang="en-US" altLang="zh-CN" sz="4200" dirty="0"/>
          </a:p>
        </p:txBody>
      </p:sp>
      <p:pic>
        <p:nvPicPr>
          <p:cNvPr id="4" name="C_4#3d27821ab.fixed?pid=50f7aa0c3&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3d27821ab.fixed?pid=50f7aa0c3&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刷基础</a:t>
            </a:r>
            <a:endParaRPr lang="en-US" altLang="zh-CN" sz="2800" dirty="0"/>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name="Slide 30&amp;si=30">
    <p:spTree>
      <p:nvGrpSpPr>
        <p:cNvPr id="1" name=""/>
        <p:cNvGrpSpPr/>
        <p:nvPr/>
      </p:nvGrpSpPr>
      <p:grpSpPr>
        <a:xfrm>
          <a:off x="0" y="0"/>
          <a:ext cx="0" cy="0"/>
          <a:chOff x="0" y="0"/>
          <a:chExt cx="0" cy="0"/>
        </a:xfrm>
      </p:grpSpPr>
      <p:sp>
        <p:nvSpPr>
          <p:cNvPr id="2" name="QO_5_AS.27_1#e5dcfb1f3?vop=1&amp;pid=48ffb2883&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本题考查人民政协。关键信息①：湖南省政协牢记习近平总书记“守护好一江碧水”</a:t>
            </a:r>
            <a:r>
              <a:rPr lang="en-US" altLang="zh-CN" sz="2000" b="0" i="0">
                <a:solidFill>
                  <a:srgbClr val="000000"/>
                </a:solidFill>
                <a:latin typeface="微软雅黑" pitchFamily="34" charset="0"/>
                <a:ea typeface="微软雅黑" pitchFamily="34" charset="-122"/>
                <a:cs typeface="微软雅黑" pitchFamily="34" charset="-120"/>
              </a:rPr>
              <a:t>嘱托，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聚焦</a:t>
            </a:r>
            <a:r>
              <a:rPr lang="en-US" altLang="zh-CN" sz="2000" b="0" i="0" dirty="0">
                <a:solidFill>
                  <a:srgbClr val="000000"/>
                </a:solidFill>
                <a:latin typeface="微软雅黑" pitchFamily="34" charset="0"/>
                <a:ea typeface="微软雅黑" pitchFamily="34" charset="-122"/>
                <a:cs typeface="微软雅黑" pitchFamily="34" charset="-120"/>
              </a:rPr>
              <a:t>“良好的生态环境是最普惠的民生福祉”这一国之大者→坚持党的领导。关键信息②</a:t>
            </a:r>
            <a:r>
              <a:rPr lang="en-US" altLang="zh-CN" sz="2000" b="0" i="0">
                <a:solidFill>
                  <a:srgbClr val="000000"/>
                </a:solidFill>
                <a:latin typeface="微软雅黑" pitchFamily="34" charset="0"/>
                <a:ea typeface="微软雅黑" pitchFamily="34" charset="-122"/>
                <a:cs typeface="微软雅黑" pitchFamily="34" charset="-120"/>
              </a:rPr>
              <a:t>：持续</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深化改善生态环境专项民主监督</a:t>
            </a:r>
            <a:r>
              <a:rPr lang="en-US" altLang="zh-CN" sz="2000" b="0" i="0" dirty="0">
                <a:solidFill>
                  <a:srgbClr val="000000"/>
                </a:solidFill>
                <a:latin typeface="微软雅黑" pitchFamily="34" charset="0"/>
                <a:ea typeface="微软雅黑" pitchFamily="34" charset="-122"/>
                <a:cs typeface="微软雅黑" pitchFamily="34" charset="-120"/>
              </a:rPr>
              <a:t>；聚焦生态环保重点，湖南省政协党组等带队调研</a:t>
            </a:r>
            <a:r>
              <a:rPr lang="en-US" altLang="zh-CN" sz="2000" b="0" i="0">
                <a:solidFill>
                  <a:srgbClr val="000000"/>
                </a:solidFill>
                <a:latin typeface="微软雅黑" pitchFamily="34" charset="0"/>
                <a:ea typeface="微软雅黑" pitchFamily="34" charset="-122"/>
                <a:cs typeface="微软雅黑" pitchFamily="34" charset="-120"/>
              </a:rPr>
              <a:t>，针对督察披</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露问题提建议促改善</a:t>
            </a:r>
            <a:r>
              <a:rPr lang="en-US" altLang="zh-CN" sz="2000" b="0" i="0" dirty="0">
                <a:solidFill>
                  <a:srgbClr val="000000"/>
                </a:solidFill>
                <a:latin typeface="微软雅黑" pitchFamily="34" charset="0"/>
                <a:ea typeface="微软雅黑" pitchFamily="34" charset="-122"/>
                <a:cs typeface="微软雅黑" pitchFamily="34" charset="-120"/>
              </a:rPr>
              <a:t>→坚持民主监督。关键信息③：将“推进洞庭湖生态产品价值实现</a:t>
            </a:r>
            <a:r>
              <a:rPr lang="en-US" altLang="zh-CN" sz="2000" b="0" i="0">
                <a:solidFill>
                  <a:srgbClr val="000000"/>
                </a:solidFill>
                <a:latin typeface="微软雅黑" pitchFamily="34" charset="0"/>
                <a:ea typeface="微软雅黑" pitchFamily="34" charset="-122"/>
                <a:cs typeface="微软雅黑" pitchFamily="34" charset="-120"/>
              </a:rPr>
              <a:t>”列为协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商课题</a:t>
            </a:r>
            <a:r>
              <a:rPr lang="en-US" altLang="zh-CN" sz="2000" b="0" i="0" dirty="0">
                <a:solidFill>
                  <a:srgbClr val="000000"/>
                </a:solidFill>
                <a:latin typeface="微软雅黑" pitchFamily="34" charset="0"/>
                <a:ea typeface="微软雅黑" pitchFamily="34" charset="-122"/>
                <a:cs typeface="微软雅黑" pitchFamily="34" charset="-120"/>
              </a:rPr>
              <a:t>，开展实地与“云上”调研，召开专题会议形成建议案→坚持参政议政。关键信息④</a:t>
            </a:r>
            <a:r>
              <a:rPr lang="en-US" altLang="zh-CN" sz="2000" b="0" i="0">
                <a:solidFill>
                  <a:srgbClr val="000000"/>
                </a:solidFill>
                <a:latin typeface="微软雅黑" pitchFamily="34" charset="0"/>
                <a:ea typeface="微软雅黑" pitchFamily="34" charset="-122"/>
                <a:cs typeface="微软雅黑" pitchFamily="34" charset="-120"/>
              </a:rPr>
              <a:t>：湖</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南省政协坚持上下联动</a:t>
            </a:r>
            <a:r>
              <a:rPr lang="en-US" altLang="zh-CN" sz="2000" b="0" i="0" dirty="0">
                <a:solidFill>
                  <a:srgbClr val="000000"/>
                </a:solidFill>
                <a:latin typeface="微软雅黑" pitchFamily="34" charset="0"/>
                <a:ea typeface="微软雅黑" pitchFamily="34" charset="-122"/>
                <a:cs typeface="微软雅黑" pitchFamily="34" charset="-120"/>
              </a:rPr>
              <a:t>，通过多种协商方式广集民智，为改善生态</a:t>
            </a:r>
            <a:r>
              <a:rPr lang="en-US" altLang="zh-CN" sz="2000" b="0" i="0">
                <a:solidFill>
                  <a:srgbClr val="000000"/>
                </a:solidFill>
                <a:latin typeface="微软雅黑" pitchFamily="34" charset="0"/>
                <a:ea typeface="微软雅黑" pitchFamily="34" charset="-122"/>
                <a:cs typeface="微软雅黑" pitchFamily="34" charset="-120"/>
              </a:rPr>
              <a:t>、建设美丽湖南及增进民生福</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祉聚心</a:t>
            </a:r>
            <a:r>
              <a:rPr lang="en-US" altLang="zh-CN" sz="2000" b="0" i="0" dirty="0">
                <a:solidFill>
                  <a:srgbClr val="000000"/>
                </a:solidFill>
                <a:latin typeface="微软雅黑" pitchFamily="34" charset="0"/>
                <a:ea typeface="微软雅黑" pitchFamily="34" charset="-122"/>
                <a:cs typeface="微软雅黑" pitchFamily="34" charset="-120"/>
              </a:rPr>
              <a:t>、聚力、聚势→坚持政治协商。</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1.xml><?xml version="1.0" encoding="utf-8"?>
<p:sld xmlns:a="http://schemas.openxmlformats.org/drawingml/2006/main" xmlns:r="http://schemas.openxmlformats.org/officeDocument/2006/relationships" xmlns:p="http://schemas.openxmlformats.org/presentationml/2006/main">
  <p:cSld name="Slide 31&amp;si=31">
    <p:spTree>
      <p:nvGrpSpPr>
        <p:cNvPr id="1" name=""/>
        <p:cNvGrpSpPr/>
        <p:nvPr/>
      </p:nvGrpSpPr>
      <p:grpSpPr>
        <a:xfrm>
          <a:off x="0" y="0"/>
          <a:ext cx="0" cy="0"/>
          <a:chOff x="0" y="0"/>
          <a:chExt cx="0" cy="0"/>
        </a:xfrm>
      </p:grpSpPr>
      <p:sp>
        <p:nvSpPr>
          <p:cNvPr id="2" name="C_4#6d9181e7a.fixed?pid=5acb927ec&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2</a:t>
            </a:r>
            <a:endParaRPr lang="en-US" altLang="zh-CN" sz="7200" dirty="0"/>
          </a:p>
        </p:txBody>
      </p:sp>
      <p:sp>
        <p:nvSpPr>
          <p:cNvPr id="3" name="C_4#6d9181e7a.fixed?pid=5acb927ec&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第二框</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民族区域自治制度</a:t>
            </a:r>
            <a:endParaRPr lang="en-US" altLang="zh-CN" sz="4400" dirty="0"/>
          </a:p>
        </p:txBody>
      </p:sp>
      <p:pic>
        <p:nvPicPr>
          <p:cNvPr id="4" name="C_4#6d9181e7a.fixed?pid=5acb927ec&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6d9181e7a.fixed?pid=5acb927ec&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刷基础</a:t>
            </a:r>
            <a:endParaRPr lang="en-US" altLang="zh-CN" sz="2800" dirty="0"/>
          </a:p>
        </p:txBody>
      </p:sp>
    </p:spTree>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name="Slide 32&amp;si=32">
    <p:spTree>
      <p:nvGrpSpPr>
        <p:cNvPr id="1" name=""/>
        <p:cNvGrpSpPr/>
        <p:nvPr/>
      </p:nvGrpSpPr>
      <p:grpSpPr>
        <a:xfrm>
          <a:off x="0" y="0"/>
          <a:ext cx="0" cy="0"/>
          <a:chOff x="0" y="0"/>
          <a:chExt cx="0" cy="0"/>
        </a:xfrm>
      </p:grpSpPr>
      <p:sp>
        <p:nvSpPr>
          <p:cNvPr id="2" name="QC_6_BD.28_1#39f370d56?pid=9717adf03&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仿宋" pitchFamily="34" charset="0"/>
                <a:ea typeface="仿宋" pitchFamily="34" charset="-122"/>
                <a:cs typeface="仿宋" pitchFamily="34" charset="-120"/>
              </a:rPr>
              <a:t>[四川眉山2025高一月考]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习近平总书记强调，各民族之所以团结融合，</a:t>
            </a:r>
            <a:r>
              <a:rPr lang="en-US" altLang="zh-CN" sz="2000" b="0" i="0">
                <a:solidFill>
                  <a:srgbClr val="000000"/>
                </a:solidFill>
                <a:latin typeface="微软雅黑" pitchFamily="34" charset="0"/>
                <a:ea typeface="微软雅黑" pitchFamily="34" charset="-122"/>
                <a:cs typeface="微软雅黑" pitchFamily="34" charset="-120"/>
              </a:rPr>
              <a:t>多元之所以聚为一体，</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源自各民族文化上的兼收并蓄</a:t>
            </a:r>
            <a:r>
              <a:rPr lang="en-US" altLang="zh-CN" sz="2000" b="0" i="0" dirty="0">
                <a:solidFill>
                  <a:srgbClr val="000000"/>
                </a:solidFill>
                <a:latin typeface="微软雅黑" pitchFamily="34" charset="0"/>
                <a:ea typeface="微软雅黑" pitchFamily="34" charset="-122"/>
                <a:cs typeface="微软雅黑" pitchFamily="34" charset="-120"/>
              </a:rPr>
              <a:t>、经济上的相互依存、情感上的相互亲近</a:t>
            </a:r>
            <a:r>
              <a:rPr lang="en-US" altLang="zh-CN" sz="2000" b="0" i="0">
                <a:solidFill>
                  <a:srgbClr val="000000"/>
                </a:solidFill>
                <a:latin typeface="微软雅黑" pitchFamily="34" charset="0"/>
                <a:ea typeface="微软雅黑" pitchFamily="34" charset="-122"/>
                <a:cs typeface="微软雅黑" pitchFamily="34" charset="-120"/>
              </a:rPr>
              <a:t>，源自中华民族追求团结</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统一的内生动力</a:t>
            </a:r>
            <a:r>
              <a:rPr lang="en-US" altLang="zh-CN" sz="2000" b="0" i="0" dirty="0">
                <a:solidFill>
                  <a:srgbClr val="000000"/>
                </a:solidFill>
                <a:latin typeface="微软雅黑" pitchFamily="34" charset="0"/>
                <a:ea typeface="微软雅黑" pitchFamily="34" charset="-122"/>
                <a:cs typeface="微软雅黑" pitchFamily="34" charset="-120"/>
              </a:rPr>
              <a:t>。作为统一的多民族国家，多元一体是我国民族格局最重要的特点</a:t>
            </a:r>
            <a:r>
              <a:rPr lang="en-US" altLang="zh-CN" sz="2000" b="0" i="0">
                <a:solidFill>
                  <a:srgbClr val="000000"/>
                </a:solidFill>
                <a:latin typeface="微软雅黑" pitchFamily="34" charset="0"/>
                <a:ea typeface="微软雅黑" pitchFamily="34" charset="-122"/>
                <a:cs typeface="微软雅黑" pitchFamily="34" charset="-120"/>
              </a:rPr>
              <a:t>，下列关于这</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一特点的理解正确的是(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29_1#39f370d56.bracket?pid=9717adf03&amp;color=0,0,0&amp;vpa=9&amp;vtp=1"/>
          <p:cNvSpPr/>
          <p:nvPr/>
        </p:nvSpPr>
        <p:spPr>
          <a:xfrm>
            <a:off x="3462401" y="2324550"/>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6_BD.28_2#39f370d56?pid=9717adf03&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①“多元”强调各民族都有自己的历史和文化</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“一体”是指各民族都凝聚在一个统一的命运共同体中</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“多元”是指除汉族以外的少数民族有各自的价值追求</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“一体”强调我国各民族的发展历程都一样</a:t>
            </a:r>
            <a:endParaRPr lang="en-US" altLang="zh-CN" sz="2000" dirty="0"/>
          </a:p>
        </p:txBody>
      </p:sp>
      <p:sp>
        <p:nvSpPr>
          <p:cNvPr id="5" name="QC_6_BD.28_3#39f370d56.choices?pid=9717adf03&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name="Slide 33&amp;si=33">
    <p:spTree>
      <p:nvGrpSpPr>
        <p:cNvPr id="1" name=""/>
        <p:cNvGrpSpPr/>
        <p:nvPr/>
      </p:nvGrpSpPr>
      <p:grpSpPr>
        <a:xfrm>
          <a:off x="0" y="0"/>
          <a:ext cx="0" cy="0"/>
          <a:chOff x="0" y="0"/>
          <a:chExt cx="0" cy="0"/>
        </a:xfrm>
      </p:grpSpPr>
      <p:sp>
        <p:nvSpPr>
          <p:cNvPr id="2" name="QC_6_AS.30_1#39f370d56?vop=1&amp;pid=9717adf03&amp;color=0,0,0&amp;vtp=1&amp;bt=1&amp;bbb=1&amp;hb=1"/>
          <p:cNvSpPr/>
          <p:nvPr/>
        </p:nvSpPr>
        <p:spPr>
          <a:xfrm>
            <a:off x="722376" y="972000"/>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本题考查我国民族格局的特点。多元一体是我国民族格局最重要的特点。一方面</a:t>
            </a:r>
            <a:r>
              <a:rPr lang="en-US" altLang="zh-CN" sz="2000" b="0" i="0">
                <a:solidFill>
                  <a:srgbClr val="000000"/>
                </a:solidFill>
                <a:latin typeface="微软雅黑" pitchFamily="34" charset="0"/>
                <a:ea typeface="微软雅黑" pitchFamily="34" charset="-122"/>
                <a:cs typeface="微软雅黑" pitchFamily="34" charset="-120"/>
              </a:rPr>
              <a:t>，各民族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都有自己的历史和文化</a:t>
            </a:r>
            <a:r>
              <a:rPr lang="en-US" altLang="zh-CN" sz="2000" b="0" i="0" dirty="0">
                <a:solidFill>
                  <a:srgbClr val="000000"/>
                </a:solidFill>
                <a:latin typeface="微软雅黑" pitchFamily="34" charset="0"/>
                <a:ea typeface="微软雅黑" pitchFamily="34" charset="-122"/>
                <a:cs typeface="微软雅黑" pitchFamily="34" charset="-120"/>
              </a:rPr>
              <a:t>；另一方面，各民族都凝聚在一个统一的命运共同体中，①②正确</a:t>
            </a:r>
            <a:r>
              <a:rPr lang="en-US" altLang="zh-CN" sz="2000" b="0" i="0">
                <a:solidFill>
                  <a:srgbClr val="000000"/>
                </a:solidFill>
                <a:latin typeface="微软雅黑" pitchFamily="34" charset="0"/>
                <a:ea typeface="微软雅黑" pitchFamily="34" charset="-122"/>
                <a:cs typeface="微软雅黑" pitchFamily="34" charset="-120"/>
              </a:rPr>
              <a:t>。中华</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各民族有共同的价值追求</a:t>
            </a:r>
            <a:r>
              <a:rPr lang="en-US" altLang="zh-CN" sz="2000" b="0" i="0" dirty="0">
                <a:solidFill>
                  <a:srgbClr val="000000"/>
                </a:solidFill>
                <a:latin typeface="微软雅黑" pitchFamily="34" charset="0"/>
                <a:ea typeface="微软雅黑" pitchFamily="34" charset="-122"/>
                <a:cs typeface="微软雅黑" pitchFamily="34" charset="-120"/>
              </a:rPr>
              <a:t>，每一个民族都有各自的发展历程，③④排除。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name="Slide 34&amp;si=34">
    <p:spTree>
      <p:nvGrpSpPr>
        <p:cNvPr id="1" name=""/>
        <p:cNvGrpSpPr/>
        <p:nvPr/>
      </p:nvGrpSpPr>
      <p:grpSpPr>
        <a:xfrm>
          <a:off x="0" y="0"/>
          <a:ext cx="0" cy="0"/>
          <a:chOff x="0" y="0"/>
          <a:chExt cx="0" cy="0"/>
        </a:xfrm>
      </p:grpSpPr>
      <p:sp>
        <p:nvSpPr>
          <p:cNvPr id="2" name="QC_6_BD.31_1#5bd0179ab?pid=99f832c97&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仿宋" pitchFamily="34" charset="0"/>
                <a:ea typeface="仿宋" pitchFamily="34" charset="-122"/>
                <a:cs typeface="仿宋" pitchFamily="34" charset="-120"/>
              </a:rPr>
              <a:t>[云南玉溪2025高一期末]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2025年2月7日，云南省“我们的节日·元宵——民族团结庆元宵</a:t>
            </a:r>
            <a:r>
              <a:rPr lang="en-US" altLang="zh-CN" sz="2000" b="0" i="0">
                <a:solidFill>
                  <a:srgbClr val="000000"/>
                </a:solidFill>
                <a:latin typeface="微软雅黑" pitchFamily="34" charset="0"/>
                <a:ea typeface="微软雅黑" pitchFamily="34" charset="-122"/>
                <a:cs typeface="微软雅黑" pitchFamily="34" charset="-120"/>
              </a:rPr>
              <a:t>，欢</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乐祥和共团圆</a:t>
            </a:r>
            <a:r>
              <a:rPr lang="en-US" altLang="zh-CN" sz="2000" b="0" i="0" dirty="0">
                <a:solidFill>
                  <a:srgbClr val="000000"/>
                </a:solidFill>
                <a:latin typeface="微软雅黑" pitchFamily="34" charset="0"/>
                <a:ea typeface="微软雅黑" pitchFamily="34" charset="-122"/>
                <a:cs typeface="微软雅黑" pitchFamily="34" charset="-120"/>
              </a:rPr>
              <a:t>”主题文明实践示范活动在普洱古镇举行。活动现场各族群众热情参与</a:t>
            </a:r>
            <a:r>
              <a:rPr lang="en-US" altLang="zh-CN" sz="2000" b="0" i="0">
                <a:solidFill>
                  <a:srgbClr val="000000"/>
                </a:solidFill>
                <a:latin typeface="微软雅黑" pitchFamily="34" charset="0"/>
                <a:ea typeface="微软雅黑" pitchFamily="34" charset="-122"/>
                <a:cs typeface="微软雅黑" pitchFamily="34" charset="-120"/>
              </a:rPr>
              <a:t>，勾勒出一</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幅</a:t>
            </a:r>
            <a:r>
              <a:rPr lang="en-US" altLang="zh-CN" sz="2000" b="0" i="0" dirty="0">
                <a:solidFill>
                  <a:srgbClr val="000000"/>
                </a:solidFill>
                <a:latin typeface="微软雅黑" pitchFamily="34" charset="0"/>
                <a:ea typeface="微软雅黑" pitchFamily="34" charset="-122"/>
                <a:cs typeface="微软雅黑" pitchFamily="34" charset="-120"/>
              </a:rPr>
              <a:t>“民族团结庆元宵，欢乐祥和共团圆”的美丽幸福画卷。</a:t>
            </a:r>
            <a:r>
              <a:rPr lang="en-US" altLang="zh-CN" sz="2000" b="0" i="0">
                <a:solidFill>
                  <a:srgbClr val="000000"/>
                </a:solidFill>
                <a:latin typeface="微软雅黑" pitchFamily="34" charset="0"/>
                <a:ea typeface="微软雅黑" pitchFamily="34" charset="-122"/>
                <a:cs typeface="微软雅黑" pitchFamily="34" charset="-120"/>
              </a:rPr>
              <a:t>该活动(</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32_1#5bd0179ab.bracket?pid=99f832c97&amp;color=0,0,0&amp;vpa=10&amp;vtp=1"/>
          <p:cNvSpPr/>
          <p:nvPr/>
        </p:nvSpPr>
        <p:spPr>
          <a:xfrm>
            <a:off x="8288401" y="18673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31_2#5bd0179ab?pid=99f832c97&amp;color=0,0,0&amp;vtp=1&amp;bbb=1"/>
          <p:cNvSpPr/>
          <p:nvPr/>
        </p:nvSpPr>
        <p:spPr>
          <a:xfrm>
            <a:off x="722376" y="2334074"/>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保障自治权行使，维护了少数民族合法权益</a:t>
            </a:r>
            <a:endParaRPr lang="en-US" altLang="zh-CN" sz="2000" b="0" i="0" dirty="0">
              <a:solidFill>
                <a:srgbClr val="000000"/>
              </a:solidFill>
              <a:latin typeface="微软雅黑" pitchFamily="34" charset="0"/>
              <a:ea typeface="微软雅黑" pitchFamily="34" charset="-122"/>
              <a:cs typeface="微软雅黑" pitchFamily="34" charset="-120"/>
            </a:endParaRPr>
          </a:p>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②增强民族凝聚力，铸牢中华民族共同体意识</a:t>
            </a:r>
            <a:endParaRPr lang="en-US" altLang="zh-CN" sz="2000" dirty="0"/>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促进各民族和睦相处、同舟共济、和谐发展</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④妥善处理了影响民族关系的各种矛盾和问题</a:t>
            </a:r>
            <a:endParaRPr lang="en-US" altLang="zh-CN" sz="2000" dirty="0"/>
          </a:p>
        </p:txBody>
      </p:sp>
      <p:sp>
        <p:nvSpPr>
          <p:cNvPr id="5" name="QC_6_BD.31_3#5bd0179ab.choices?pid=99f832c97&amp;color=0,0,0&amp;vtp=1&amp;bbb=1"/>
          <p:cNvSpPr/>
          <p:nvPr/>
        </p:nvSpPr>
        <p:spPr>
          <a:xfrm>
            <a:off x="722376" y="4146645"/>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name="Slide 35&amp;si=35">
    <p:spTree>
      <p:nvGrpSpPr>
        <p:cNvPr id="1" name=""/>
        <p:cNvGrpSpPr/>
        <p:nvPr/>
      </p:nvGrpSpPr>
      <p:grpSpPr>
        <a:xfrm>
          <a:off x="0" y="0"/>
          <a:ext cx="0" cy="0"/>
          <a:chOff x="0" y="0"/>
          <a:chExt cx="0" cy="0"/>
        </a:xfrm>
      </p:grpSpPr>
      <p:sp>
        <p:nvSpPr>
          <p:cNvPr id="2" name="QC_6_AS.33_1#5bd0179ab?vop=1&amp;pid=99f832c97&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本题考查符合国情的民族区域自治。普洱古镇举行该主题文明实践示范活动</a:t>
            </a:r>
            <a:r>
              <a:rPr lang="en-US" altLang="zh-CN" sz="2000" b="0" i="0">
                <a:solidFill>
                  <a:srgbClr val="000000"/>
                </a:solidFill>
                <a:latin typeface="微软雅黑" pitchFamily="34" charset="0"/>
                <a:ea typeface="微软雅黑" pitchFamily="34" charset="-122"/>
                <a:cs typeface="微软雅黑" pitchFamily="34" charset="-120"/>
              </a:rPr>
              <a:t>，有利于增强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民族凝聚力</a:t>
            </a:r>
            <a:r>
              <a:rPr lang="en-US" altLang="zh-CN" sz="2000" b="0" i="0" dirty="0">
                <a:solidFill>
                  <a:srgbClr val="000000"/>
                </a:solidFill>
                <a:latin typeface="微软雅黑" pitchFamily="34" charset="0"/>
                <a:ea typeface="微软雅黑" pitchFamily="34" charset="-122"/>
                <a:cs typeface="微软雅黑" pitchFamily="34" charset="-120"/>
              </a:rPr>
              <a:t>，铸牢中华民族共同体意识，②正确；该活动从多民族角度着手</a:t>
            </a:r>
            <a:r>
              <a:rPr lang="en-US" altLang="zh-CN" sz="2000" b="0" i="0">
                <a:solidFill>
                  <a:srgbClr val="000000"/>
                </a:solidFill>
                <a:latin typeface="微软雅黑" pitchFamily="34" charset="0"/>
                <a:ea typeface="微软雅黑" pitchFamily="34" charset="-122"/>
                <a:cs typeface="微软雅黑" pitchFamily="34" charset="-120"/>
              </a:rPr>
              <a:t>，培育新时代文化风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尚</a:t>
            </a:r>
            <a:r>
              <a:rPr lang="en-US" altLang="zh-CN" sz="2000" b="0" i="0" dirty="0">
                <a:solidFill>
                  <a:srgbClr val="000000"/>
                </a:solidFill>
                <a:latin typeface="微软雅黑" pitchFamily="34" charset="0"/>
                <a:ea typeface="微软雅黑" pitchFamily="34" charset="-122"/>
                <a:cs typeface="微软雅黑" pitchFamily="34" charset="-120"/>
              </a:rPr>
              <a:t>，能促进各民族和睦相处、同舟共济、和谐发展，③正确</a:t>
            </a:r>
            <a:r>
              <a:rPr lang="en-US" altLang="zh-CN" sz="2000" b="0" i="0">
                <a:solidFill>
                  <a:srgbClr val="000000"/>
                </a:solidFill>
                <a:latin typeface="微软雅黑" pitchFamily="34" charset="0"/>
                <a:ea typeface="微软雅黑" pitchFamily="34" charset="-122"/>
                <a:cs typeface="微软雅黑" pitchFamily="34" charset="-120"/>
              </a:rPr>
              <a:t>；民族自治地方的自治机关依法行使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自治权</a:t>
            </a:r>
            <a:r>
              <a:rPr lang="en-US" altLang="zh-CN" sz="2000" b="0" i="0" dirty="0">
                <a:solidFill>
                  <a:srgbClr val="000000"/>
                </a:solidFill>
                <a:latin typeface="微软雅黑" pitchFamily="34" charset="0"/>
                <a:ea typeface="微软雅黑" pitchFamily="34" charset="-122"/>
                <a:cs typeface="微软雅黑" pitchFamily="34" charset="-120"/>
              </a:rPr>
              <a:t>，普洱古镇并非民族自治地方，不存在保障自治权行使，</a:t>
            </a:r>
            <a:r>
              <a:rPr lang="en-US" altLang="zh-CN" sz="2000" b="0" i="0">
                <a:solidFill>
                  <a:srgbClr val="000000"/>
                </a:solidFill>
                <a:latin typeface="微软雅黑" pitchFamily="34" charset="0"/>
                <a:ea typeface="微软雅黑" pitchFamily="34" charset="-122"/>
                <a:cs typeface="微软雅黑" pitchFamily="34" charset="-120"/>
              </a:rPr>
              <a:t>该说法也夸大了上述活动的作用，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①</a:t>
            </a:r>
            <a:r>
              <a:rPr lang="en-US" altLang="zh-CN" sz="2000" b="0" i="0" dirty="0">
                <a:solidFill>
                  <a:srgbClr val="000000"/>
                </a:solidFill>
                <a:latin typeface="微软雅黑" pitchFamily="34" charset="0"/>
                <a:ea typeface="微软雅黑" pitchFamily="34" charset="-122"/>
                <a:cs typeface="微软雅黑" pitchFamily="34" charset="-120"/>
              </a:rPr>
              <a:t>排除；活动侧重民族庆祝与交流，未体现妥善处理影响民族关系的各种矛盾和问题</a:t>
            </a:r>
            <a:r>
              <a:rPr lang="en-US" altLang="zh-CN" sz="2000" b="0" i="0">
                <a:solidFill>
                  <a:srgbClr val="000000"/>
                </a:solidFill>
                <a:latin typeface="微软雅黑" pitchFamily="34" charset="0"/>
                <a:ea typeface="微软雅黑" pitchFamily="34" charset="-122"/>
                <a:cs typeface="微软雅黑" pitchFamily="34" charset="-120"/>
              </a:rPr>
              <a:t>，且该说法</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也过于夸大上述活动的作用</a:t>
            </a:r>
            <a:r>
              <a:rPr lang="en-US" altLang="zh-CN" sz="2000" b="0" i="0" dirty="0">
                <a:solidFill>
                  <a:srgbClr val="000000"/>
                </a:solidFill>
                <a:latin typeface="微软雅黑" pitchFamily="34" charset="0"/>
                <a:ea typeface="微软雅黑" pitchFamily="34" charset="-122"/>
                <a:cs typeface="微软雅黑" pitchFamily="34" charset="-120"/>
              </a:rPr>
              <a:t>，④排除。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name="Slide 36&amp;si=36">
    <p:spTree>
      <p:nvGrpSpPr>
        <p:cNvPr id="1" name=""/>
        <p:cNvGrpSpPr/>
        <p:nvPr/>
      </p:nvGrpSpPr>
      <p:grpSpPr>
        <a:xfrm>
          <a:off x="0" y="0"/>
          <a:ext cx="0" cy="0"/>
          <a:chOff x="0" y="0"/>
          <a:chExt cx="0" cy="0"/>
        </a:xfrm>
      </p:grpSpPr>
      <p:sp>
        <p:nvSpPr>
          <p:cNvPr id="2" name="QC_6_BD.34_1#88383ae9a?pid=b437efd97&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仿宋" pitchFamily="34" charset="0"/>
                <a:ea typeface="仿宋" pitchFamily="34" charset="-122"/>
                <a:cs typeface="仿宋" pitchFamily="34" charset="-120"/>
              </a:rPr>
              <a:t>[陕西汉中2025高二期中]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2025年是西藏自治区成立60周年</a:t>
            </a:r>
            <a:r>
              <a:rPr lang="en-US" altLang="zh-CN" sz="2000" b="0" i="0">
                <a:solidFill>
                  <a:srgbClr val="000000"/>
                </a:solidFill>
                <a:latin typeface="微软雅黑" pitchFamily="34" charset="0"/>
                <a:ea typeface="微软雅黑" pitchFamily="34" charset="-122"/>
                <a:cs typeface="微软雅黑" pitchFamily="34" charset="-120"/>
              </a:rPr>
              <a:t>。西藏自治区积极推进藏传佛教中</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国化</a:t>
            </a:r>
            <a:r>
              <a:rPr lang="en-US" altLang="zh-CN" sz="2000" b="0" i="0" dirty="0">
                <a:solidFill>
                  <a:srgbClr val="000000"/>
                </a:solidFill>
                <a:latin typeface="微软雅黑" pitchFamily="34" charset="0"/>
                <a:ea typeface="微软雅黑" pitchFamily="34" charset="-122"/>
                <a:cs typeface="微软雅黑" pitchFamily="34" charset="-120"/>
              </a:rPr>
              <a:t>，完善宗教事务政策法规体系，深化活佛转世法规制度宣讲宣传，落实</a:t>
            </a:r>
            <a:r>
              <a:rPr lang="en-US" altLang="zh-CN" sz="2000" b="0" i="0">
                <a:solidFill>
                  <a:srgbClr val="000000"/>
                </a:solidFill>
                <a:latin typeface="微软雅黑" pitchFamily="34" charset="0"/>
                <a:ea typeface="微软雅黑" pitchFamily="34" charset="-122"/>
                <a:cs typeface="微软雅黑" pitchFamily="34" charset="-120"/>
              </a:rPr>
              <a:t>《藏传佛教寺庙管理</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办法</a:t>
            </a:r>
            <a:r>
              <a:rPr lang="en-US" altLang="zh-CN" sz="2000" b="0" i="0" dirty="0">
                <a:solidFill>
                  <a:srgbClr val="000000"/>
                </a:solidFill>
                <a:latin typeface="微软雅黑" pitchFamily="34" charset="0"/>
                <a:ea typeface="微软雅黑" pitchFamily="34" charset="-122"/>
                <a:cs typeface="微软雅黑" pitchFamily="34" charset="-120"/>
              </a:rPr>
              <a:t>》，加大依法治理非法宗教活动力度。</a:t>
            </a:r>
            <a:r>
              <a:rPr lang="en-US" altLang="zh-CN" sz="2000" b="0" i="0">
                <a:solidFill>
                  <a:srgbClr val="000000"/>
                </a:solidFill>
                <a:latin typeface="微软雅黑" pitchFamily="34" charset="0"/>
                <a:ea typeface="微软雅黑" pitchFamily="34" charset="-122"/>
                <a:cs typeface="微软雅黑" pitchFamily="34" charset="-120"/>
              </a:rPr>
              <a:t>这表明西藏自治区(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35_1#88383ae9a.bracket?pid=b437efd97&amp;color=0,0,0&amp;vpa=11&amp;vtp=1"/>
          <p:cNvSpPr/>
          <p:nvPr/>
        </p:nvSpPr>
        <p:spPr>
          <a:xfrm>
            <a:off x="7780401" y="1867350"/>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6_BD.34_2#88383ae9a?pid=b437efd97&amp;color=0,0,0&amp;vtp=1&amp;bbb=1"/>
          <p:cNvSpPr/>
          <p:nvPr/>
        </p:nvSpPr>
        <p:spPr>
          <a:xfrm>
            <a:off x="722376" y="2334074"/>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依法管理宗教事务</a:t>
            </a:r>
            <a:endParaRPr lang="en-US" altLang="zh-CN" sz="2000" b="0" i="0" dirty="0">
              <a:solidFill>
                <a:srgbClr val="000000"/>
              </a:solidFill>
              <a:latin typeface="微软雅黑" pitchFamily="34" charset="0"/>
              <a:ea typeface="微软雅黑" pitchFamily="34" charset="-122"/>
              <a:cs typeface="微软雅黑" pitchFamily="34" charset="-120"/>
            </a:endParaRPr>
          </a:p>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②引导宗教适应社会主义</a:t>
            </a:r>
            <a:endParaRPr lang="en-US" altLang="zh-CN" sz="2000" dirty="0"/>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坚持宗教中国化方向</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④保障公民宗教信仰自由</a:t>
            </a:r>
            <a:endParaRPr lang="en-US" altLang="zh-CN" sz="2000" dirty="0"/>
          </a:p>
        </p:txBody>
      </p:sp>
      <p:sp>
        <p:nvSpPr>
          <p:cNvPr id="5" name="QC_6_BD.34_3#88383ae9a.choices?pid=b437efd97&amp;color=0,0,0&amp;vtp=1&amp;bbb=1"/>
          <p:cNvSpPr/>
          <p:nvPr/>
        </p:nvSpPr>
        <p:spPr>
          <a:xfrm>
            <a:off x="722376" y="414594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7.xml><?xml version="1.0" encoding="utf-8"?>
<p:sld xmlns:a="http://schemas.openxmlformats.org/drawingml/2006/main" xmlns:r="http://schemas.openxmlformats.org/officeDocument/2006/relationships" xmlns:p="http://schemas.openxmlformats.org/presentationml/2006/main">
  <p:cSld name="Slide 37&amp;si=37">
    <p:spTree>
      <p:nvGrpSpPr>
        <p:cNvPr id="1" name=""/>
        <p:cNvGrpSpPr/>
        <p:nvPr/>
      </p:nvGrpSpPr>
      <p:grpSpPr>
        <a:xfrm>
          <a:off x="0" y="0"/>
          <a:ext cx="0" cy="0"/>
          <a:chOff x="0" y="0"/>
          <a:chExt cx="0" cy="0"/>
        </a:xfrm>
      </p:grpSpPr>
      <p:sp>
        <p:nvSpPr>
          <p:cNvPr id="2" name="QC_6_AS.36_1#88383ae9a?vop=1&amp;pid=b437efd97&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本题考查我国的宗教政策。完善宗教事务政策法规体系，落实相关管理办法</a:t>
            </a:r>
            <a:r>
              <a:rPr lang="en-US" altLang="zh-CN" sz="2000" b="0" i="0">
                <a:solidFill>
                  <a:srgbClr val="000000"/>
                </a:solidFill>
                <a:latin typeface="微软雅黑" pitchFamily="34" charset="0"/>
                <a:ea typeface="微软雅黑" pitchFamily="34" charset="-122"/>
                <a:cs typeface="微软雅黑" pitchFamily="34" charset="-120"/>
              </a:rPr>
              <a:t>，加大依法治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理非法宗教活动力度</a:t>
            </a:r>
            <a:r>
              <a:rPr lang="en-US" altLang="zh-CN" sz="2000" b="0" i="0" dirty="0">
                <a:solidFill>
                  <a:srgbClr val="000000"/>
                </a:solidFill>
                <a:latin typeface="微软雅黑" pitchFamily="34" charset="0"/>
                <a:ea typeface="微软雅黑" pitchFamily="34" charset="-122"/>
                <a:cs typeface="微软雅黑" pitchFamily="34" charset="-120"/>
              </a:rPr>
              <a:t>，体现了依法管理宗教事务，①正确；积极推进藏传佛教中国化</a:t>
            </a:r>
            <a:r>
              <a:rPr lang="en-US" altLang="zh-CN" sz="2000" b="0" i="0">
                <a:solidFill>
                  <a:srgbClr val="000000"/>
                </a:solidFill>
                <a:latin typeface="微软雅黑" pitchFamily="34" charset="0"/>
                <a:ea typeface="微软雅黑" pitchFamily="34" charset="-122"/>
                <a:cs typeface="微软雅黑" pitchFamily="34" charset="-120"/>
              </a:rPr>
              <a:t>，表明坚持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宗教中国化方向</a:t>
            </a:r>
            <a:r>
              <a:rPr lang="en-US" altLang="zh-CN" sz="2000" b="0" i="0" dirty="0">
                <a:solidFill>
                  <a:srgbClr val="000000"/>
                </a:solidFill>
                <a:latin typeface="微软雅黑" pitchFamily="34" charset="0"/>
                <a:ea typeface="微软雅黑" pitchFamily="34" charset="-122"/>
                <a:cs typeface="微软雅黑" pitchFamily="34" charset="-120"/>
              </a:rPr>
              <a:t>，③正确；应是引导宗教与社会主义社会相适应，②排除</a:t>
            </a:r>
            <a:r>
              <a:rPr lang="en-US" altLang="zh-CN" sz="2000" b="0" i="0">
                <a:solidFill>
                  <a:srgbClr val="000000"/>
                </a:solidFill>
                <a:latin typeface="微软雅黑" pitchFamily="34" charset="0"/>
                <a:ea typeface="微软雅黑" pitchFamily="34" charset="-122"/>
                <a:cs typeface="微软雅黑" pitchFamily="34" charset="-120"/>
              </a:rPr>
              <a:t>；题干主要强调对宗教</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事务的依法管理和推进宗教中国化</a:t>
            </a:r>
            <a:r>
              <a:rPr lang="en-US" altLang="zh-CN" sz="2000" b="0" i="0" dirty="0">
                <a:solidFill>
                  <a:srgbClr val="000000"/>
                </a:solidFill>
                <a:latin typeface="微软雅黑" pitchFamily="34" charset="0"/>
                <a:ea typeface="微软雅黑" pitchFamily="34" charset="-122"/>
                <a:cs typeface="微软雅黑" pitchFamily="34" charset="-120"/>
              </a:rPr>
              <a:t>，未突出保障公民宗教信仰自由，④排除。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39234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name="Slide 38&amp;si=38">
    <p:spTree>
      <p:nvGrpSpPr>
        <p:cNvPr id="1" name=""/>
        <p:cNvGrpSpPr/>
        <p:nvPr/>
      </p:nvGrpSpPr>
      <p:grpSpPr>
        <a:xfrm>
          <a:off x="0" y="0"/>
          <a:ext cx="0" cy="0"/>
          <a:chOff x="0" y="0"/>
          <a:chExt cx="0" cy="0"/>
        </a:xfrm>
      </p:grpSpPr>
      <p:sp>
        <p:nvSpPr>
          <p:cNvPr id="2" name="QC_7_BD.37_1#e20401fb1?pid=22956a8e0&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4.在新疆，各族干部群众都有自己的结对亲戚，大家相互走动，互帮互助，加深了解，</a:t>
            </a:r>
            <a:r>
              <a:rPr lang="en-US" altLang="zh-CN" sz="2000" b="0" i="0">
                <a:solidFill>
                  <a:srgbClr val="000000"/>
                </a:solidFill>
                <a:latin typeface="微软雅黑" pitchFamily="34" charset="0"/>
                <a:ea typeface="微软雅黑" pitchFamily="34" charset="-122"/>
                <a:cs typeface="微软雅黑" pitchFamily="34" charset="-120"/>
              </a:rPr>
              <a:t>增进感情。</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各民族之间交往交流交融</a:t>
            </a:r>
            <a:r>
              <a:rPr lang="en-US" altLang="zh-CN" sz="2000" b="0" i="0" dirty="0">
                <a:solidFill>
                  <a:srgbClr val="000000"/>
                </a:solidFill>
                <a:latin typeface="微软雅黑" pitchFamily="34" charset="0"/>
                <a:ea typeface="微软雅黑" pitchFamily="34" charset="-122"/>
                <a:cs typeface="微软雅黑" pitchFamily="34" charset="-120"/>
              </a:rPr>
              <a:t>，像石榴籽一样紧紧抱在一起，大家共同团结奋斗，</a:t>
            </a:r>
            <a:r>
              <a:rPr lang="en-US" altLang="zh-CN" sz="2000" b="0" i="0">
                <a:solidFill>
                  <a:srgbClr val="000000"/>
                </a:solidFill>
                <a:latin typeface="微软雅黑" pitchFamily="34" charset="0"/>
                <a:ea typeface="微软雅黑" pitchFamily="34" charset="-122"/>
                <a:cs typeface="微软雅黑" pitchFamily="34" charset="-120"/>
              </a:rPr>
              <a:t>一起建设美丽家园。</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这表明(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38_1#e20401fb1.bracket?pid=22956a8e0&amp;color=0,0,0&amp;vpa=12&amp;vtp=1"/>
          <p:cNvSpPr/>
          <p:nvPr/>
        </p:nvSpPr>
        <p:spPr>
          <a:xfrm>
            <a:off x="1684401" y="18673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7_BD.37_2#e20401fb1?pid=22956a8e0&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①平等团结互助和谐的社会主义民族关系得到巩固和发展</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我国各民族既有自己的特色又有中华民族的共同特征</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各民族的大团结有力地推动了边疆稳定和繁荣进步</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各民族共同繁荣为民族平等和民族团结奠定了基础和前提</a:t>
            </a:r>
            <a:endParaRPr lang="en-US" altLang="zh-CN" sz="2000" dirty="0"/>
          </a:p>
        </p:txBody>
      </p:sp>
      <p:sp>
        <p:nvSpPr>
          <p:cNvPr id="5" name="QC_7_BD.37_3#e20401fb1.choices?pid=22956a8e0&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p:sp>
        <p:nvSpPr>
          <p:cNvPr id="2" name="QC_6_BD.1_1#000490a4e?pid=4e4330035&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仿宋" pitchFamily="34" charset="0"/>
                <a:ea typeface="仿宋" pitchFamily="34" charset="-122"/>
                <a:cs typeface="仿宋" pitchFamily="34" charset="-120"/>
              </a:rPr>
              <a:t>[海南文昌中学2025月考]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东莞市召开各民主党派助力“百千万工程</a:t>
            </a:r>
            <a:r>
              <a:rPr lang="en-US" altLang="zh-CN" sz="2000" b="0" i="0">
                <a:solidFill>
                  <a:srgbClr val="000000"/>
                </a:solidFill>
                <a:latin typeface="微软雅黑" pitchFamily="34" charset="0"/>
                <a:ea typeface="微软雅黑" pitchFamily="34" charset="-122"/>
                <a:cs typeface="微软雅黑" pitchFamily="34" charset="-120"/>
              </a:rPr>
              <a:t>”暨绿美东莞生态建设专项</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民主监督推进会时强调</a:t>
            </a:r>
            <a:r>
              <a:rPr lang="en-US" altLang="zh-CN" sz="2000" b="0" i="0" dirty="0">
                <a:solidFill>
                  <a:srgbClr val="000000"/>
                </a:solidFill>
                <a:latin typeface="微软雅黑" pitchFamily="34" charset="0"/>
                <a:ea typeface="微软雅黑" pitchFamily="34" charset="-122"/>
                <a:cs typeface="微软雅黑" pitchFamily="34" charset="-120"/>
              </a:rPr>
              <a:t>，东莞市各民主党派、无党派人士和有关部门要强化全局意识</a:t>
            </a:r>
            <a:r>
              <a:rPr lang="en-US" altLang="zh-CN" sz="2000" b="0" i="0">
                <a:solidFill>
                  <a:srgbClr val="000000"/>
                </a:solidFill>
                <a:latin typeface="微软雅黑" pitchFamily="34" charset="0"/>
                <a:ea typeface="微软雅黑" pitchFamily="34" charset="-122"/>
                <a:cs typeface="微软雅黑" pitchFamily="34" charset="-120"/>
              </a:rPr>
              <a:t>，进一步提</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升专项民主监督实效</a:t>
            </a:r>
            <a:r>
              <a:rPr lang="en-US" altLang="zh-CN" sz="2000" b="0" i="0" dirty="0">
                <a:solidFill>
                  <a:srgbClr val="000000"/>
                </a:solidFill>
                <a:latin typeface="微软雅黑" pitchFamily="34" charset="0"/>
                <a:ea typeface="微软雅黑" pitchFamily="34" charset="-122"/>
                <a:cs typeface="微软雅黑" pitchFamily="34" charset="-120"/>
              </a:rPr>
              <a:t>，推动绿美东莞生态建设走深走实。</a:t>
            </a:r>
            <a:r>
              <a:rPr lang="en-US" altLang="zh-CN" sz="2000" b="0" i="0">
                <a:solidFill>
                  <a:srgbClr val="000000"/>
                </a:solidFill>
                <a:latin typeface="微软雅黑" pitchFamily="34" charset="0"/>
                <a:ea typeface="微软雅黑" pitchFamily="34" charset="-122"/>
                <a:cs typeface="微软雅黑" pitchFamily="34" charset="-120"/>
              </a:rPr>
              <a:t>这表明我国各民主党派(</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2_1#000490a4e.bracket?pid=4e4330035&amp;color=0,0,0&amp;vpa=1&amp;vtp=1"/>
          <p:cNvSpPr/>
          <p:nvPr/>
        </p:nvSpPr>
        <p:spPr>
          <a:xfrm>
            <a:off x="9812401" y="18673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1_2#000490a4e?pid=4e4330035&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①发挥政治联盟优势，推动东莞生态建设决策科学化</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接受中国共产党组织领导，二者是领导与被领导的关系</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具有法律赋予的参政权，能决定政策的制定和执行</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作为参政党，是同中国共产党通力合作的亲密友党</a:t>
            </a:r>
            <a:endParaRPr lang="en-US" altLang="zh-CN" sz="2000" dirty="0"/>
          </a:p>
        </p:txBody>
      </p:sp>
      <p:sp>
        <p:nvSpPr>
          <p:cNvPr id="5" name="QC_6_BD.1_3#000490a4e.choices?pid=4e4330035&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0.xml><?xml version="1.0" encoding="utf-8"?>
<p:sld xmlns:a="http://schemas.openxmlformats.org/drawingml/2006/main" xmlns:r="http://schemas.openxmlformats.org/officeDocument/2006/relationships" xmlns:p="http://schemas.openxmlformats.org/presentationml/2006/main">
  <p:cSld name="Slide 39&amp;si=39">
    <p:spTree>
      <p:nvGrpSpPr>
        <p:cNvPr id="1" name=""/>
        <p:cNvGrpSpPr/>
        <p:nvPr/>
      </p:nvGrpSpPr>
      <p:grpSpPr>
        <a:xfrm>
          <a:off x="0" y="0"/>
          <a:ext cx="0" cy="0"/>
          <a:chOff x="0" y="0"/>
          <a:chExt cx="0" cy="0"/>
        </a:xfrm>
      </p:grpSpPr>
      <p:sp>
        <p:nvSpPr>
          <p:cNvPr id="2" name="QC_7_AS.39_1#e20401fb1?vop=1&amp;pid=22956a8e0&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本题考查我国的民族关系。新疆各民族间交往交流交融，共同团结奋斗</a:t>
            </a:r>
            <a:r>
              <a:rPr lang="en-US" altLang="zh-CN" sz="2000" b="0" i="0">
                <a:solidFill>
                  <a:srgbClr val="000000"/>
                </a:solidFill>
                <a:latin typeface="微软雅黑" pitchFamily="34" charset="0"/>
                <a:ea typeface="微软雅黑" pitchFamily="34" charset="-122"/>
                <a:cs typeface="微软雅黑" pitchFamily="34" charset="-120"/>
              </a:rPr>
              <a:t>，体现了平等团结</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互助和谐的社会主义民族关系得到巩固和发展</a:t>
            </a:r>
            <a:r>
              <a:rPr lang="en-US" altLang="zh-CN" sz="2000" b="0" i="0" dirty="0">
                <a:solidFill>
                  <a:srgbClr val="000000"/>
                </a:solidFill>
                <a:latin typeface="微软雅黑" pitchFamily="34" charset="0"/>
                <a:ea typeface="微软雅黑" pitchFamily="34" charset="-122"/>
                <a:cs typeface="微软雅黑" pitchFamily="34" charset="-120"/>
              </a:rPr>
              <a:t>，有利于维护边疆稳定和繁荣进步，①③正确</a:t>
            </a:r>
            <a:r>
              <a:rPr lang="en-US" altLang="zh-CN" sz="2000" b="0" i="0">
                <a:solidFill>
                  <a:srgbClr val="000000"/>
                </a:solidFill>
                <a:latin typeface="微软雅黑" pitchFamily="34" charset="0"/>
                <a:ea typeface="微软雅黑" pitchFamily="34" charset="-122"/>
                <a:cs typeface="微软雅黑" pitchFamily="34" charset="-120"/>
              </a:rPr>
              <a:t>；材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料强调的是民族团结问题</a:t>
            </a:r>
            <a:r>
              <a:rPr lang="en-US" altLang="zh-CN" sz="2000" b="0" i="0" dirty="0">
                <a:solidFill>
                  <a:srgbClr val="000000"/>
                </a:solidFill>
                <a:latin typeface="微软雅黑" pitchFamily="34" charset="0"/>
                <a:ea typeface="微软雅黑" pitchFamily="34" charset="-122"/>
                <a:cs typeface="微软雅黑" pitchFamily="34" charset="-120"/>
              </a:rPr>
              <a:t>，未涉及各民族的特色与中华民族的共同特征，②排除</a:t>
            </a:r>
            <a:r>
              <a:rPr lang="en-US" altLang="zh-CN" sz="2000" b="0" i="0">
                <a:solidFill>
                  <a:srgbClr val="000000"/>
                </a:solidFill>
                <a:latin typeface="微软雅黑" pitchFamily="34" charset="0"/>
                <a:ea typeface="微软雅黑" pitchFamily="34" charset="-122"/>
                <a:cs typeface="微软雅黑" pitchFamily="34" charset="-120"/>
              </a:rPr>
              <a:t>；民族平等和民</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族团结是各民族共同繁荣的前提</a:t>
            </a:r>
            <a:r>
              <a:rPr lang="en-US" altLang="zh-CN" sz="2000" b="0" i="0" dirty="0">
                <a:solidFill>
                  <a:srgbClr val="000000"/>
                </a:solidFill>
                <a:latin typeface="微软雅黑" pitchFamily="34" charset="0"/>
                <a:ea typeface="微软雅黑" pitchFamily="34" charset="-122"/>
                <a:cs typeface="微软雅黑" pitchFamily="34" charset="-120"/>
              </a:rPr>
              <a:t>，④排除。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name="Slide 40&amp;si=40">
    <p:spTree>
      <p:nvGrpSpPr>
        <p:cNvPr id="1" name=""/>
        <p:cNvGrpSpPr/>
        <p:nvPr/>
      </p:nvGrpSpPr>
      <p:grpSpPr>
        <a:xfrm>
          <a:off x="0" y="0"/>
          <a:ext cx="0" cy="0"/>
          <a:chOff x="0" y="0"/>
          <a:chExt cx="0" cy="0"/>
        </a:xfrm>
      </p:grpSpPr>
      <p:sp>
        <p:nvSpPr>
          <p:cNvPr id="2" name="QC_7_AS.39_2#e20401fb1?vop=1&amp;pid=22956a8e0&amp;color=0,0,0&amp;mp=1&amp;vtp=1&amp;bt=1&amp;bbb=1&amp;hb=1"/>
          <p:cNvSpPr/>
          <p:nvPr/>
        </p:nvSpPr>
        <p:spPr>
          <a:xfrm>
            <a:off x="722376" y="972000"/>
            <a:ext cx="10753344" cy="13134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易错警示</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本题易错选④，错选原因是没有正确理解我国处理民族关系的方针之间的关系</a:t>
            </a:r>
            <a:r>
              <a:rPr lang="en-US" altLang="zh-CN" sz="2000" b="0" i="0">
                <a:solidFill>
                  <a:srgbClr val="000000"/>
                </a:solidFill>
                <a:latin typeface="微软雅黑" pitchFamily="34" charset="0"/>
                <a:ea typeface="微软雅黑" pitchFamily="34" charset="-122"/>
                <a:cs typeface="微软雅黑" pitchFamily="34" charset="-120"/>
              </a:rPr>
              <a:t>，误认</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为各民族共同繁荣为民族平等和民族团结奠定了基础和前提</a:t>
            </a:r>
            <a:r>
              <a:rPr lang="en-US" altLang="zh-CN" sz="2000" b="0" i="0" dirty="0">
                <a:solidFill>
                  <a:srgbClr val="000000"/>
                </a:solidFill>
                <a:latin typeface="微软雅黑" pitchFamily="34" charset="0"/>
                <a:ea typeface="微软雅黑" pitchFamily="34" charset="-122"/>
                <a:cs typeface="微软雅黑" pitchFamily="34" charset="-120"/>
              </a:rPr>
              <a:t>。民族平等是民族团结的基础</a:t>
            </a:r>
            <a:r>
              <a:rPr lang="en-US" altLang="zh-CN" sz="2000" b="0" i="0">
                <a:solidFill>
                  <a:srgbClr val="000000"/>
                </a:solidFill>
                <a:latin typeface="微软雅黑" pitchFamily="34" charset="0"/>
                <a:ea typeface="微软雅黑" pitchFamily="34" charset="-122"/>
                <a:cs typeface="微软雅黑" pitchFamily="34" charset="-120"/>
              </a:rPr>
              <a:t>，民族</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平等和民族团结是各民族共同繁荣的前提</a:t>
            </a:r>
            <a:r>
              <a:rPr lang="en-US" altLang="zh-CN" sz="2000" b="0" i="0" dirty="0">
                <a:solidFill>
                  <a:srgbClr val="000000"/>
                </a:solidFill>
                <a:latin typeface="微软雅黑" pitchFamily="34" charset="0"/>
                <a:ea typeface="微软雅黑" pitchFamily="34" charset="-122"/>
                <a:cs typeface="微软雅黑" pitchFamily="34" charset="-120"/>
              </a:rPr>
              <a:t>，各民族共同繁荣是民族平等和民族团结的物质保障。</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549422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name="Slide 41&amp;si=41">
    <p:spTree>
      <p:nvGrpSpPr>
        <p:cNvPr id="1" name=""/>
        <p:cNvGrpSpPr/>
        <p:nvPr/>
      </p:nvGrpSpPr>
      <p:grpSpPr>
        <a:xfrm>
          <a:off x="0" y="0"/>
          <a:ext cx="0" cy="0"/>
          <a:chOff x="0" y="0"/>
          <a:chExt cx="0" cy="0"/>
        </a:xfrm>
      </p:grpSpPr>
      <p:sp>
        <p:nvSpPr>
          <p:cNvPr id="2" name="QC_7_BD.40_1#76c4d7ae2?pid=16689e264&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5.内蒙古自治区是中国共产党领导下成立的第一个省级少数民族自治区，70多年来</a:t>
            </a:r>
            <a:r>
              <a:rPr lang="en-US" altLang="zh-CN" sz="2000" b="0" i="0">
                <a:solidFill>
                  <a:srgbClr val="000000"/>
                </a:solidFill>
                <a:latin typeface="微软雅黑" pitchFamily="34" charset="0"/>
                <a:ea typeface="微软雅黑" pitchFamily="34" charset="-122"/>
                <a:cs typeface="微软雅黑" pitchFamily="34" charset="-120"/>
              </a:rPr>
              <a:t>，在党中央的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正确领导下</a:t>
            </a:r>
            <a:r>
              <a:rPr lang="en-US" altLang="zh-CN" sz="2000" b="0" i="0" dirty="0">
                <a:solidFill>
                  <a:srgbClr val="000000"/>
                </a:solidFill>
                <a:latin typeface="微软雅黑" pitchFamily="34" charset="0"/>
                <a:ea typeface="微软雅黑" pitchFamily="34" charset="-122"/>
                <a:cs typeface="微软雅黑" pitchFamily="34" charset="-120"/>
              </a:rPr>
              <a:t>，自治区坚持民族区域自治制度，自治机关认真履行职责，用足、用活</a:t>
            </a:r>
            <a:r>
              <a:rPr lang="en-US" altLang="zh-CN" sz="2000" b="0" i="0">
                <a:solidFill>
                  <a:srgbClr val="000000"/>
                </a:solidFill>
                <a:latin typeface="微软雅黑" pitchFamily="34" charset="0"/>
                <a:ea typeface="微软雅黑" pitchFamily="34" charset="-122"/>
                <a:cs typeface="微软雅黑" pitchFamily="34" charset="-120"/>
              </a:rPr>
              <a:t>、用好国家赋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予民族地区的各项优惠政策</a:t>
            </a:r>
            <a:r>
              <a:rPr lang="en-US" altLang="zh-CN" sz="2000" b="0" i="0" dirty="0">
                <a:solidFill>
                  <a:srgbClr val="000000"/>
                </a:solidFill>
                <a:latin typeface="微软雅黑" pitchFamily="34" charset="0"/>
                <a:ea typeface="微软雅黑" pitchFamily="34" charset="-122"/>
                <a:cs typeface="微软雅黑" pitchFamily="34" charset="-120"/>
              </a:rPr>
              <a:t>，自治地方经济、政治、文化等方面都得到了提升和发展</a:t>
            </a:r>
            <a:r>
              <a:rPr lang="en-US" altLang="zh-CN" sz="2000" b="0" i="0">
                <a:solidFill>
                  <a:srgbClr val="000000"/>
                </a:solidFill>
                <a:latin typeface="微软雅黑" pitchFamily="34" charset="0"/>
                <a:ea typeface="微软雅黑" pitchFamily="34" charset="-122"/>
                <a:cs typeface="微软雅黑" pitchFamily="34" charset="-120"/>
              </a:rPr>
              <a:t>，成为祖国</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北疆一颗耀眼的明珠</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下列对民族区域自治制度的理解正确的有(</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41_1#76c4d7ae2.bracket?pid=16689e264&amp;color=0,0,0&amp;vpa=13&amp;vtp=1"/>
          <p:cNvSpPr/>
          <p:nvPr/>
        </p:nvSpPr>
        <p:spPr>
          <a:xfrm>
            <a:off x="8021701" y="23245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7_BD.40_2#76c4d7ae2?pid=16689e264&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①民族自治区接受中央统一领导并享有高度自治权</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自治机关包括自治地方的人大、政府和党委</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自治地方分为自治区、自治州、自治县三级</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民族区域自治制度有利于促进民族地区经济繁荣和社会发展</a:t>
            </a:r>
            <a:endParaRPr lang="en-US" altLang="zh-CN" sz="2000" dirty="0"/>
          </a:p>
        </p:txBody>
      </p:sp>
      <p:sp>
        <p:nvSpPr>
          <p:cNvPr id="5" name="QC_7_BD.40_3#76c4d7ae2.choices?pid=16689e264&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4.xml><?xml version="1.0" encoding="utf-8"?>
<p:sld xmlns:a="http://schemas.openxmlformats.org/drawingml/2006/main" xmlns:r="http://schemas.openxmlformats.org/officeDocument/2006/relationships" xmlns:p="http://schemas.openxmlformats.org/presentationml/2006/main">
  <p:cSld name="Slide 42&amp;si=42">
    <p:spTree>
      <p:nvGrpSpPr>
        <p:cNvPr id="1" name=""/>
        <p:cNvGrpSpPr/>
        <p:nvPr/>
      </p:nvGrpSpPr>
      <p:grpSpPr>
        <a:xfrm>
          <a:off x="0" y="0"/>
          <a:ext cx="0" cy="0"/>
          <a:chOff x="0" y="0"/>
          <a:chExt cx="0" cy="0"/>
        </a:xfrm>
      </p:grpSpPr>
      <p:sp>
        <p:nvSpPr>
          <p:cNvPr id="2" name="QC_7_AS.42_1#76c4d7ae2?vop=1&amp;pid=16689e264&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本题考查民族区域自治制度。民族自治地方分为自治区、自治州、自治县三级</a:t>
            </a:r>
            <a:r>
              <a:rPr lang="en-US" altLang="zh-CN" sz="2000" b="0" i="0">
                <a:solidFill>
                  <a:srgbClr val="000000"/>
                </a:solidFill>
                <a:latin typeface="微软雅黑" pitchFamily="34" charset="0"/>
                <a:ea typeface="微软雅黑" pitchFamily="34" charset="-122"/>
                <a:cs typeface="微软雅黑" pitchFamily="34" charset="-120"/>
              </a:rPr>
              <a:t>，实行民族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区域自治制度有利于促进民族地区经济繁荣和社会发展</a:t>
            </a:r>
            <a:r>
              <a:rPr lang="en-US" altLang="zh-CN" sz="2000" b="0" i="0" dirty="0">
                <a:solidFill>
                  <a:srgbClr val="000000"/>
                </a:solidFill>
                <a:latin typeface="微软雅黑" pitchFamily="34" charset="0"/>
                <a:ea typeface="微软雅黑" pitchFamily="34" charset="-122"/>
                <a:cs typeface="微软雅黑" pitchFamily="34" charset="-120"/>
              </a:rPr>
              <a:t>，③④正确</a:t>
            </a:r>
            <a:r>
              <a:rPr lang="en-US" altLang="zh-CN" sz="2000" b="0" i="0">
                <a:solidFill>
                  <a:srgbClr val="000000"/>
                </a:solidFill>
                <a:latin typeface="微软雅黑" pitchFamily="34" charset="0"/>
                <a:ea typeface="微软雅黑" pitchFamily="34" charset="-122"/>
                <a:cs typeface="微软雅黑" pitchFamily="34" charset="-120"/>
              </a:rPr>
              <a:t>；民族自治区接受中央统一领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导并享有自治权</a:t>
            </a:r>
            <a:r>
              <a:rPr lang="en-US" altLang="zh-CN" sz="2000" b="0" i="0" dirty="0">
                <a:solidFill>
                  <a:srgbClr val="000000"/>
                </a:solidFill>
                <a:latin typeface="微软雅黑" pitchFamily="34" charset="0"/>
                <a:ea typeface="微软雅黑" pitchFamily="34" charset="-122"/>
                <a:cs typeface="微软雅黑" pitchFamily="34" charset="-120"/>
              </a:rPr>
              <a:t>，不是高度自治权，①排除；自治机关包括自治地方的人大、政府，</a:t>
            </a:r>
            <a:r>
              <a:rPr lang="en-US" altLang="zh-CN" sz="2000" b="0" i="0">
                <a:solidFill>
                  <a:srgbClr val="000000"/>
                </a:solidFill>
                <a:latin typeface="微软雅黑" pitchFamily="34" charset="0"/>
                <a:ea typeface="微软雅黑" pitchFamily="34" charset="-122"/>
                <a:cs typeface="微软雅黑" pitchFamily="34" charset="-120"/>
              </a:rPr>
              <a:t>不包括党委，</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5.xml><?xml version="1.0" encoding="utf-8"?>
<p:sld xmlns:a="http://schemas.openxmlformats.org/drawingml/2006/main" xmlns:r="http://schemas.openxmlformats.org/officeDocument/2006/relationships" xmlns:p="http://schemas.openxmlformats.org/presentationml/2006/main">
  <p:cSld name="Slide 43&amp;si=43">
    <p:spTree>
      <p:nvGrpSpPr>
        <p:cNvPr id="1" name=""/>
        <p:cNvGrpSpPr/>
        <p:nvPr/>
      </p:nvGrpSpPr>
      <p:grpSpPr>
        <a:xfrm>
          <a:off x="0" y="0"/>
          <a:ext cx="0" cy="0"/>
          <a:chOff x="0" y="0"/>
          <a:chExt cx="0" cy="0"/>
        </a:xfrm>
      </p:grpSpPr>
      <p:sp>
        <p:nvSpPr>
          <p:cNvPr id="2" name="QC_7_AS.42_2#76c4d7ae2?vop=1&amp;pid=16689e264&amp;color=0,0,0&amp;mp=1&amp;vtp=1&amp;bt=1&amp;bbb=1&amp;hb=1"/>
          <p:cNvSpPr/>
          <p:nvPr/>
        </p:nvSpPr>
        <p:spPr>
          <a:xfrm>
            <a:off x="722376" y="972000"/>
            <a:ext cx="10753344" cy="13134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易错警示</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本题易错选①，错选原因在于没有正确理解民族自治地方的自治权</a:t>
            </a:r>
            <a:r>
              <a:rPr lang="en-US" altLang="zh-CN" sz="2000" b="0" i="0">
                <a:solidFill>
                  <a:srgbClr val="000000"/>
                </a:solidFill>
                <a:latin typeface="微软雅黑" pitchFamily="34" charset="0"/>
                <a:ea typeface="微软雅黑" pitchFamily="34" charset="-122"/>
                <a:cs typeface="微软雅黑" pitchFamily="34" charset="-120"/>
              </a:rPr>
              <a:t>。我国的民族自治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地方包括自治区</a:t>
            </a:r>
            <a:r>
              <a:rPr lang="en-US" altLang="zh-CN" sz="2000" b="0" i="0" dirty="0">
                <a:solidFill>
                  <a:srgbClr val="000000"/>
                </a:solidFill>
                <a:latin typeface="微软雅黑" pitchFamily="34" charset="0"/>
                <a:ea typeface="微软雅黑" pitchFamily="34" charset="-122"/>
                <a:cs typeface="微软雅黑" pitchFamily="34" charset="-120"/>
              </a:rPr>
              <a:t>、自治州、自治县三级，不包括民族乡，自治地方的人大和政府享有自治权</a:t>
            </a:r>
            <a:r>
              <a:rPr lang="en-US" altLang="zh-CN" sz="2000" b="0" i="0">
                <a:solidFill>
                  <a:srgbClr val="000000"/>
                </a:solidFill>
                <a:latin typeface="微软雅黑" pitchFamily="34" charset="0"/>
                <a:ea typeface="微软雅黑" pitchFamily="34" charset="-122"/>
                <a:cs typeface="微软雅黑" pitchFamily="34" charset="-120"/>
              </a:rPr>
              <a:t>，但</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这种自治权并非高度自治权</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6.xml><?xml version="1.0" encoding="utf-8"?>
<p:sld xmlns:a="http://schemas.openxmlformats.org/drawingml/2006/main" xmlns:r="http://schemas.openxmlformats.org/officeDocument/2006/relationships" xmlns:p="http://schemas.openxmlformats.org/presentationml/2006/main">
  <p:cSld name="Slide 44&amp;si=44">
    <p:spTree>
      <p:nvGrpSpPr>
        <p:cNvPr id="1" name=""/>
        <p:cNvGrpSpPr/>
        <p:nvPr/>
      </p:nvGrpSpPr>
      <p:grpSpPr>
        <a:xfrm>
          <a:off x="0" y="0"/>
          <a:ext cx="0" cy="0"/>
          <a:chOff x="0" y="0"/>
          <a:chExt cx="0" cy="0"/>
        </a:xfrm>
      </p:grpSpPr>
      <p:sp>
        <p:nvSpPr>
          <p:cNvPr id="2" name="C_4#8c42f9747.fixed?pid=5acb927ec&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2</a:t>
            </a:r>
            <a:endParaRPr lang="en-US" altLang="zh-CN" sz="7200" dirty="0"/>
          </a:p>
        </p:txBody>
      </p:sp>
      <p:sp>
        <p:nvSpPr>
          <p:cNvPr id="3" name="C_4#8c42f9747.fixed?pid=5acb927ec&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第二框</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民族区域自治制度</a:t>
            </a:r>
            <a:endParaRPr lang="en-US" altLang="zh-CN" sz="4400" dirty="0"/>
          </a:p>
        </p:txBody>
      </p:sp>
      <p:pic>
        <p:nvPicPr>
          <p:cNvPr id="4" name="C_4#8c42f9747.fixed?pid=5acb927ec&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8c42f9747.fixed?pid=5acb927ec&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刷提升</a:t>
            </a:r>
            <a:endParaRPr lang="en-US" altLang="zh-CN" sz="2800" dirty="0"/>
          </a:p>
        </p:txBody>
      </p:sp>
    </p:spTree>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name="Slide 45&amp;si=45">
    <p:spTree>
      <p:nvGrpSpPr>
        <p:cNvPr id="1" name=""/>
        <p:cNvGrpSpPr/>
        <p:nvPr/>
      </p:nvGrpSpPr>
      <p:grpSpPr>
        <a:xfrm>
          <a:off x="0" y="0"/>
          <a:ext cx="0" cy="0"/>
          <a:chOff x="0" y="0"/>
          <a:chExt cx="0" cy="0"/>
        </a:xfrm>
      </p:grpSpPr>
      <p:sp>
        <p:nvSpPr>
          <p:cNvPr id="2" name="QC_5_BD.43_1#d767ffe70?pid=8c42f9747&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仿宋" pitchFamily="34" charset="0"/>
                <a:ea typeface="仿宋" pitchFamily="34" charset="-122"/>
                <a:cs typeface="仿宋" pitchFamily="34" charset="-120"/>
              </a:rPr>
              <a:t>[四川绵阳中学2025高一期末]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2025年是新疆维吾尔自治区成立70周年。七十载风雨兼程</a:t>
            </a:r>
            <a:r>
              <a:rPr lang="en-US" altLang="zh-CN" sz="2000" b="0" i="0">
                <a:solidFill>
                  <a:srgbClr val="000000"/>
                </a:solidFill>
                <a:latin typeface="微软雅黑" pitchFamily="34" charset="0"/>
                <a:ea typeface="微软雅黑" pitchFamily="34" charset="-122"/>
                <a:cs typeface="微软雅黑" pitchFamily="34" charset="-120"/>
              </a:rPr>
              <a:t>，新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疆实现了跨越式发展</a:t>
            </a:r>
            <a:r>
              <a:rPr lang="en-US" altLang="zh-CN" sz="2000" b="0" i="0" dirty="0">
                <a:solidFill>
                  <a:srgbClr val="000000"/>
                </a:solidFill>
                <a:latin typeface="微软雅黑" pitchFamily="34" charset="0"/>
                <a:ea typeface="微软雅黑" pitchFamily="34" charset="-122"/>
                <a:cs typeface="微软雅黑" pitchFamily="34" charset="-120"/>
              </a:rPr>
              <a:t>。地区生产总值从1952年的7.91亿元增长到2024年的突破2万亿元</a:t>
            </a:r>
            <a:r>
              <a:rPr lang="en-US" altLang="zh-CN" sz="2000" b="0" i="0">
                <a:solidFill>
                  <a:srgbClr val="000000"/>
                </a:solidFill>
                <a:latin typeface="微软雅黑" pitchFamily="34" charset="0"/>
                <a:ea typeface="微软雅黑" pitchFamily="34" charset="-122"/>
                <a:cs typeface="微软雅黑" pitchFamily="34" charset="-120"/>
              </a:rPr>
              <a:t>，人均预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期寿命从新中国成立初期的</a:t>
            </a:r>
            <a:r>
              <a:rPr lang="en-US" altLang="zh-CN" sz="2000" b="0" i="0" dirty="0">
                <a:solidFill>
                  <a:srgbClr val="000000"/>
                </a:solidFill>
                <a:latin typeface="微软雅黑" pitchFamily="34" charset="0"/>
                <a:ea typeface="微软雅黑" pitchFamily="34" charset="-122"/>
                <a:cs typeface="微软雅黑" pitchFamily="34" charset="-120"/>
              </a:rPr>
              <a:t>30岁提升至目前的75岁左右，</a:t>
            </a:r>
            <a:r>
              <a:rPr lang="en-US" altLang="zh-CN" sz="2000" b="0" i="0">
                <a:solidFill>
                  <a:srgbClr val="000000"/>
                </a:solidFill>
                <a:latin typeface="微软雅黑" pitchFamily="34" charset="0"/>
                <a:ea typeface="微软雅黑" pitchFamily="34" charset="-122"/>
                <a:cs typeface="微软雅黑" pitchFamily="34" charset="-120"/>
              </a:rPr>
              <a:t>城乡居民人均可支配收入分别比1978</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年增长上百倍</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新疆的发展得益于(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44_1#d767ffe70.bracket?pid=8c42f9747&amp;color=0,0,0&amp;vpa=14&amp;vtp=1"/>
          <p:cNvSpPr/>
          <p:nvPr/>
        </p:nvSpPr>
        <p:spPr>
          <a:xfrm>
            <a:off x="4719701" y="23245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43_2#d767ffe70?pid=8c42f9747&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①新疆维吾尔自治区党委和人民政府有效行使自治权</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民族区域自治制度为新疆的发展提供了根本政治保证</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中央加大财政支持力度，为新疆发展提供坚实物质保障</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国家坚持民族平等和民族团结，促进了各民族共同繁荣</a:t>
            </a:r>
            <a:endParaRPr lang="en-US" altLang="zh-CN" sz="2000" dirty="0"/>
          </a:p>
        </p:txBody>
      </p:sp>
      <p:sp>
        <p:nvSpPr>
          <p:cNvPr id="5" name="QC_5_BD.43_3#d767ffe70.choices?pid=8c42f9747&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8.xml><?xml version="1.0" encoding="utf-8"?>
<p:sld xmlns:a="http://schemas.openxmlformats.org/drawingml/2006/main" xmlns:r="http://schemas.openxmlformats.org/officeDocument/2006/relationships" xmlns:p="http://schemas.openxmlformats.org/presentationml/2006/main">
  <p:cSld name="Slide 46&amp;si=46">
    <p:spTree>
      <p:nvGrpSpPr>
        <p:cNvPr id="1" name=""/>
        <p:cNvGrpSpPr/>
        <p:nvPr/>
      </p:nvGrpSpPr>
      <p:grpSpPr>
        <a:xfrm>
          <a:off x="0" y="0"/>
          <a:ext cx="0" cy="0"/>
          <a:chOff x="0" y="0"/>
          <a:chExt cx="0" cy="0"/>
        </a:xfrm>
      </p:grpSpPr>
      <p:sp>
        <p:nvSpPr>
          <p:cNvPr id="2" name="QC_5_AS.45_1#d767ffe70?vop=1&amp;pid=8c42f9747&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spc="-50" dirty="0">
                <a:solidFill>
                  <a:srgbClr val="639319"/>
                </a:solidFill>
                <a:latin typeface="微软雅黑" pitchFamily="34" charset="0"/>
                <a:ea typeface="微软雅黑" pitchFamily="34" charset="-122"/>
                <a:cs typeface="微软雅黑" pitchFamily="34" charset="-120"/>
              </a:rPr>
              <a:t>解析</a:t>
            </a:r>
            <a:r>
              <a:rPr lang="en-US" altLang="zh-CN" sz="2200" b="1" i="0" spc="-50" dirty="0">
                <a:solidFill>
                  <a:srgbClr val="639319"/>
                </a:solidFill>
                <a:latin typeface="SimSun" pitchFamily="34" charset="0"/>
                <a:ea typeface="SimSun" pitchFamily="34" charset="-122"/>
                <a:cs typeface="SimSun" pitchFamily="34" charset="-120"/>
              </a:rPr>
              <a:t> </a:t>
            </a:r>
            <a:r>
              <a:rPr lang="en-US" altLang="zh-CN" sz="2000" b="0" i="0" spc="-50" dirty="0">
                <a:solidFill>
                  <a:srgbClr val="000000"/>
                </a:solidFill>
                <a:latin typeface="微软雅黑" pitchFamily="34" charset="0"/>
                <a:ea typeface="微软雅黑" pitchFamily="34" charset="-122"/>
                <a:cs typeface="微软雅黑" pitchFamily="34" charset="-120"/>
              </a:rPr>
              <a:t>本题考查民族区域自治制度。中央政府对新疆加大财政支持力度</a:t>
            </a:r>
            <a:r>
              <a:rPr lang="en-US" altLang="zh-CN" sz="2000" b="0" i="0" spc="-50">
                <a:solidFill>
                  <a:srgbClr val="000000"/>
                </a:solidFill>
                <a:latin typeface="微软雅黑" pitchFamily="34" charset="0"/>
                <a:ea typeface="微软雅黑" pitchFamily="34" charset="-122"/>
                <a:cs typeface="微软雅黑" pitchFamily="34" charset="-120"/>
              </a:rPr>
              <a:t>，为新疆的发展提供了坚实</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的物质保障</a:t>
            </a:r>
            <a:r>
              <a:rPr lang="en-US" altLang="zh-CN" sz="2000" b="0" i="0" spc="-50" dirty="0">
                <a:solidFill>
                  <a:srgbClr val="000000"/>
                </a:solidFill>
                <a:latin typeface="微软雅黑" pitchFamily="34" charset="0"/>
                <a:ea typeface="微软雅黑" pitchFamily="34" charset="-122"/>
                <a:cs typeface="微软雅黑" pitchFamily="34" charset="-120"/>
              </a:rPr>
              <a:t>，促进了新疆的经济和社会发展，③正确；国家坚持民族平等和民族团结的方针</a:t>
            </a:r>
            <a:r>
              <a:rPr lang="en-US" altLang="zh-CN" sz="2000" b="0" i="0" spc="-50">
                <a:solidFill>
                  <a:srgbClr val="000000"/>
                </a:solidFill>
                <a:latin typeface="微软雅黑" pitchFamily="34" charset="0"/>
                <a:ea typeface="微软雅黑" pitchFamily="34" charset="-122"/>
                <a:cs typeface="微软雅黑" pitchFamily="34" charset="-120"/>
              </a:rPr>
              <a:t>，促进</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了各民族的共同繁荣</a:t>
            </a:r>
            <a:r>
              <a:rPr lang="en-US" altLang="zh-CN" sz="2000" b="0" i="0" spc="-50" dirty="0">
                <a:solidFill>
                  <a:srgbClr val="000000"/>
                </a:solidFill>
                <a:latin typeface="微软雅黑" pitchFamily="34" charset="0"/>
                <a:ea typeface="微软雅黑" pitchFamily="34" charset="-122"/>
                <a:cs typeface="微软雅黑" pitchFamily="34" charset="-120"/>
              </a:rPr>
              <a:t>，为新疆的发展创造了良好的社会环境，④正确</a:t>
            </a:r>
            <a:r>
              <a:rPr lang="en-US" altLang="zh-CN" sz="2000" b="0" i="0" spc="-50">
                <a:solidFill>
                  <a:srgbClr val="000000"/>
                </a:solidFill>
                <a:latin typeface="微软雅黑" pitchFamily="34" charset="0"/>
                <a:ea typeface="微软雅黑" pitchFamily="34" charset="-122"/>
                <a:cs typeface="微软雅黑" pitchFamily="34" charset="-120"/>
              </a:rPr>
              <a:t>；民族自治地方的自治机关是</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指自治区</a:t>
            </a:r>
            <a:r>
              <a:rPr lang="en-US" altLang="zh-CN" sz="2000" b="0" i="0" spc="-50" dirty="0">
                <a:solidFill>
                  <a:srgbClr val="000000"/>
                </a:solidFill>
                <a:latin typeface="微软雅黑" pitchFamily="34" charset="0"/>
                <a:ea typeface="微软雅黑" pitchFamily="34" charset="-122"/>
                <a:cs typeface="微软雅黑" pitchFamily="34" charset="-120"/>
              </a:rPr>
              <a:t>、自治州、自治县的人民代表大会和人民政府，不包括党委，①排除</a:t>
            </a:r>
            <a:r>
              <a:rPr lang="en-US" altLang="zh-CN" sz="2000" b="0" i="0" spc="-50">
                <a:solidFill>
                  <a:srgbClr val="000000"/>
                </a:solidFill>
                <a:latin typeface="微软雅黑" pitchFamily="34" charset="0"/>
                <a:ea typeface="微软雅黑" pitchFamily="34" charset="-122"/>
                <a:cs typeface="微软雅黑" pitchFamily="34" charset="-120"/>
              </a:rPr>
              <a:t>；民族区域自治制度</a:t>
            </a:r>
          </a:p>
          <a:p>
            <a:pPr latinLnBrk="1">
              <a:lnSpc>
                <a:spcPts val="3500"/>
              </a:lnSpc>
            </a:pPr>
            <a:r>
              <a:rPr lang="en-US" altLang="zh-CN" sz="2000" b="0" i="0" spc="-50">
                <a:solidFill>
                  <a:srgbClr val="000000"/>
                </a:solidFill>
                <a:latin typeface="微软雅黑" pitchFamily="34" charset="0"/>
                <a:ea typeface="微软雅黑" pitchFamily="34" charset="-122"/>
                <a:cs typeface="微软雅黑" pitchFamily="34" charset="-120"/>
              </a:rPr>
              <a:t>是我国的一项基本政治制度</a:t>
            </a:r>
            <a:r>
              <a:rPr lang="en-US" altLang="zh-CN" sz="2000" b="0" i="0" spc="-50" dirty="0">
                <a:solidFill>
                  <a:srgbClr val="000000"/>
                </a:solidFill>
                <a:latin typeface="微软雅黑" pitchFamily="34" charset="0"/>
                <a:ea typeface="微软雅黑" pitchFamily="34" charset="-122"/>
                <a:cs typeface="微软雅黑" pitchFamily="34" charset="-120"/>
              </a:rPr>
              <a:t>，为新疆发展提供了制度保障，但不是根本政治保证，②排除。</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9.xml><?xml version="1.0" encoding="utf-8"?>
<p:sld xmlns:a="http://schemas.openxmlformats.org/drawingml/2006/main" xmlns:r="http://schemas.openxmlformats.org/officeDocument/2006/relationships" xmlns:p="http://schemas.openxmlformats.org/presentationml/2006/main">
  <p:cSld name="Slide 47&amp;si=47">
    <p:spTree>
      <p:nvGrpSpPr>
        <p:cNvPr id="1" name=""/>
        <p:cNvGrpSpPr/>
        <p:nvPr/>
      </p:nvGrpSpPr>
      <p:grpSpPr>
        <a:xfrm>
          <a:off x="0" y="0"/>
          <a:ext cx="0" cy="0"/>
          <a:chOff x="0" y="0"/>
          <a:chExt cx="0" cy="0"/>
        </a:xfrm>
      </p:grpSpPr>
      <p:sp>
        <p:nvSpPr>
          <p:cNvPr id="2" name="QC_5_BD.46_1#67b8f278e?pid=8c42f9747&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仿宋" pitchFamily="34" charset="0"/>
                <a:ea typeface="仿宋" pitchFamily="34" charset="-122"/>
                <a:cs typeface="仿宋" pitchFamily="34" charset="-120"/>
              </a:rPr>
              <a:t>[福建厦门2025高一期末]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六盘水羊皮鼓舞豪迈奔放、黔西南“阿妹戚托”踏响大地</a:t>
            </a:r>
            <a:r>
              <a:rPr lang="en-US" altLang="zh-CN" sz="2000" b="0" i="0">
                <a:solidFill>
                  <a:srgbClr val="000000"/>
                </a:solidFill>
                <a:latin typeface="微软雅黑" pitchFamily="34" charset="0"/>
                <a:ea typeface="微软雅黑" pitchFamily="34" charset="-122"/>
                <a:cs typeface="微软雅黑" pitchFamily="34" charset="-120"/>
              </a:rPr>
              <a:t>、铜仁土家</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傩戏磅礴大气</a:t>
            </a:r>
            <a:r>
              <a:rPr lang="en-US" altLang="zh-CN" sz="2000" b="0" i="0" dirty="0">
                <a:solidFill>
                  <a:srgbClr val="000000"/>
                </a:solidFill>
                <a:latin typeface="SimSun" panose="02010600030101010101" pitchFamily="2" charset="-122"/>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贵州举办2025年“民族团结大巡游”活动，各族群众身着民族服饰</a:t>
            </a:r>
            <a:r>
              <a:rPr lang="en-US" altLang="zh-CN" sz="2000" b="0" i="0">
                <a:solidFill>
                  <a:srgbClr val="000000"/>
                </a:solidFill>
                <a:latin typeface="微软雅黑" pitchFamily="34" charset="0"/>
                <a:ea typeface="微软雅黑" pitchFamily="34" charset="-122"/>
                <a:cs typeface="微软雅黑" pitchFamily="34" charset="-120"/>
              </a:rPr>
              <a:t>，展示传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统歌舞</a:t>
            </a:r>
            <a:r>
              <a:rPr lang="en-US" altLang="zh-CN" sz="2000" b="0" i="0" dirty="0">
                <a:solidFill>
                  <a:srgbClr val="000000"/>
                </a:solidFill>
                <a:latin typeface="微软雅黑" pitchFamily="34" charset="0"/>
                <a:ea typeface="微软雅黑" pitchFamily="34" charset="-122"/>
                <a:cs typeface="微软雅黑" pitchFamily="34" charset="-120"/>
              </a:rPr>
              <a:t>、手工艺等看家本领，生动演绎了多民族文化交融的绚丽画卷</a:t>
            </a:r>
            <a:r>
              <a:rPr lang="en-US" altLang="zh-CN" sz="2000" b="0" i="0">
                <a:solidFill>
                  <a:srgbClr val="000000"/>
                </a:solidFill>
                <a:latin typeface="微软雅黑" pitchFamily="34" charset="0"/>
                <a:ea typeface="微软雅黑" pitchFamily="34" charset="-122"/>
                <a:cs typeface="微软雅黑" pitchFamily="34" charset="-120"/>
              </a:rPr>
              <a:t>。民族团结大巡游活动</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47_1#67b8f278e.bracket?pid=8c42f9747&amp;color=0,0,0&amp;vpa=15&amp;vtp=1"/>
          <p:cNvSpPr/>
          <p:nvPr/>
        </p:nvSpPr>
        <p:spPr>
          <a:xfrm>
            <a:off x="922401" y="23245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46_2#67b8f278e?pid=8c42f9747&amp;color=0,0,0&amp;vtp=1&amp;bbb=1"/>
          <p:cNvSpPr/>
          <p:nvPr/>
        </p:nvSpPr>
        <p:spPr>
          <a:xfrm>
            <a:off x="722376" y="2791275"/>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①彰显出中华民族多元一体的文化交融大格局</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表明民族自治地方积极行使文化管理自治权</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通过文化浸润的方式巩固了社会主义民族关系</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印证了民族团结是社会稳定和经济发展的保证</a:t>
            </a:r>
            <a:endParaRPr lang="en-US" altLang="zh-CN" sz="2000" dirty="0"/>
          </a:p>
        </p:txBody>
      </p:sp>
      <p:sp>
        <p:nvSpPr>
          <p:cNvPr id="5" name="QC_5_BD.46_3#67b8f278e.choices?pid=8c42f9747&amp;color=0,0,0&amp;vtp=1&amp;bbb=1"/>
          <p:cNvSpPr/>
          <p:nvPr/>
        </p:nvSpPr>
        <p:spPr>
          <a:xfrm>
            <a:off x="722376" y="4627187"/>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sp>
        <p:nvSpPr>
          <p:cNvPr id="2" name="QC_6_AS.3_1#000490a4e?vop=1&amp;pid=4e4330035&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本题考查各民主党派的优势和地位。专项民主监督推进会强调</a:t>
            </a:r>
            <a:r>
              <a:rPr lang="en-US" altLang="zh-CN" sz="2000" b="0" i="0">
                <a:solidFill>
                  <a:srgbClr val="000000"/>
                </a:solidFill>
                <a:latin typeface="微软雅黑" pitchFamily="34" charset="0"/>
                <a:ea typeface="微软雅黑" pitchFamily="34" charset="-122"/>
                <a:cs typeface="微软雅黑" pitchFamily="34" charset="-120"/>
              </a:rPr>
              <a:t>，各民主党派提升专项民主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监督实效</a:t>
            </a:r>
            <a:r>
              <a:rPr lang="en-US" altLang="zh-CN" sz="2000" b="0" i="0" dirty="0">
                <a:solidFill>
                  <a:srgbClr val="000000"/>
                </a:solidFill>
                <a:latin typeface="微软雅黑" pitchFamily="34" charset="0"/>
                <a:ea typeface="微软雅黑" pitchFamily="34" charset="-122"/>
                <a:cs typeface="微软雅黑" pitchFamily="34" charset="-120"/>
              </a:rPr>
              <a:t>，推动生态建设走深走实，表明各民主党派具有政治联盟优势</a:t>
            </a:r>
            <a:r>
              <a:rPr lang="en-US" altLang="zh-CN" sz="2000" b="0" i="0">
                <a:solidFill>
                  <a:srgbClr val="000000"/>
                </a:solidFill>
                <a:latin typeface="微软雅黑" pitchFamily="34" charset="0"/>
                <a:ea typeface="微软雅黑" pitchFamily="34" charset="-122"/>
                <a:cs typeface="微软雅黑" pitchFamily="34" charset="-120"/>
              </a:rPr>
              <a:t>，能够推动东莞生态建设</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决策科学化</a:t>
            </a:r>
            <a:r>
              <a:rPr lang="en-US" altLang="zh-CN" sz="2000" b="0" i="0" dirty="0">
                <a:solidFill>
                  <a:srgbClr val="000000"/>
                </a:solidFill>
                <a:latin typeface="微软雅黑" pitchFamily="34" charset="0"/>
                <a:ea typeface="微软雅黑" pitchFamily="34" charset="-122"/>
                <a:cs typeface="微软雅黑" pitchFamily="34" charset="-120"/>
              </a:rPr>
              <a:t>，①正确；东莞市召开民主党派助力“百千万工程”专项民主监督推进会</a:t>
            </a:r>
            <a:r>
              <a:rPr lang="en-US" altLang="zh-CN" sz="2000" b="0" i="0">
                <a:solidFill>
                  <a:srgbClr val="000000"/>
                </a:solidFill>
                <a:latin typeface="微软雅黑" pitchFamily="34" charset="0"/>
                <a:ea typeface="微软雅黑" pitchFamily="34" charset="-122"/>
                <a:cs typeface="微软雅黑" pitchFamily="34" charset="-120"/>
              </a:rPr>
              <a:t>，强调要强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化全局意识</a:t>
            </a:r>
            <a:r>
              <a:rPr lang="en-US" altLang="zh-CN" sz="2000" b="0" i="0" dirty="0">
                <a:solidFill>
                  <a:srgbClr val="000000"/>
                </a:solidFill>
                <a:latin typeface="微软雅黑" pitchFamily="34" charset="0"/>
                <a:ea typeface="微软雅黑" pitchFamily="34" charset="-122"/>
                <a:cs typeface="微软雅黑" pitchFamily="34" charset="-120"/>
              </a:rPr>
              <a:t>，进一步提升专项民主监督实效</a:t>
            </a:r>
            <a:r>
              <a:rPr lang="en-US" altLang="zh-CN" sz="2000" b="0" i="0">
                <a:solidFill>
                  <a:srgbClr val="000000"/>
                </a:solidFill>
                <a:latin typeface="微软雅黑" pitchFamily="34" charset="0"/>
                <a:ea typeface="微软雅黑" pitchFamily="34" charset="-122"/>
                <a:cs typeface="微软雅黑" pitchFamily="34" charset="-120"/>
              </a:rPr>
              <a:t>，这表明中国共产党和民主党派是通力合作的亲密友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党关系</a:t>
            </a:r>
            <a:r>
              <a:rPr lang="en-US" altLang="zh-CN" sz="2000" b="0" i="0" dirty="0">
                <a:solidFill>
                  <a:srgbClr val="000000"/>
                </a:solidFill>
                <a:latin typeface="微软雅黑" pitchFamily="34" charset="0"/>
                <a:ea typeface="微软雅黑" pitchFamily="34" charset="-122"/>
                <a:cs typeface="微软雅黑" pitchFamily="34" charset="-120"/>
              </a:rPr>
              <a:t>，④正确；中国共产党对各民主党派的领导是政治领导，组织上相互独立，②排除</a:t>
            </a:r>
            <a:r>
              <a:rPr lang="en-US" altLang="zh-CN" sz="2000" b="0" i="0">
                <a:solidFill>
                  <a:srgbClr val="000000"/>
                </a:solidFill>
                <a:latin typeface="微软雅黑" pitchFamily="34" charset="0"/>
                <a:ea typeface="微软雅黑" pitchFamily="34" charset="-122"/>
                <a:cs typeface="微软雅黑" pitchFamily="34" charset="-120"/>
              </a:rPr>
              <a:t>；各民</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主党派具有法律赋予的参政权</a:t>
            </a:r>
            <a:r>
              <a:rPr lang="en-US" altLang="zh-CN" sz="2000" b="0" i="0" dirty="0">
                <a:solidFill>
                  <a:srgbClr val="000000"/>
                </a:solidFill>
                <a:latin typeface="微软雅黑" pitchFamily="34" charset="0"/>
                <a:ea typeface="微软雅黑" pitchFamily="34" charset="-122"/>
                <a:cs typeface="微软雅黑" pitchFamily="34" charset="-120"/>
              </a:rPr>
              <a:t>，但对政策的制定和执行不起决定作用，③排除。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0.xml><?xml version="1.0" encoding="utf-8"?>
<p:sld xmlns:a="http://schemas.openxmlformats.org/drawingml/2006/main" xmlns:r="http://schemas.openxmlformats.org/officeDocument/2006/relationships" xmlns:p="http://schemas.openxmlformats.org/presentationml/2006/main">
  <p:cSld name="Slide 48&amp;si=48">
    <p:spTree>
      <p:nvGrpSpPr>
        <p:cNvPr id="1" name=""/>
        <p:cNvGrpSpPr/>
        <p:nvPr/>
      </p:nvGrpSpPr>
      <p:grpSpPr>
        <a:xfrm>
          <a:off x="0" y="0"/>
          <a:ext cx="0" cy="0"/>
          <a:chOff x="0" y="0"/>
          <a:chExt cx="0" cy="0"/>
        </a:xfrm>
      </p:grpSpPr>
      <p:sp>
        <p:nvSpPr>
          <p:cNvPr id="2" name="QC_5_AS.48_1#67b8f278e?vop=1&amp;pid=8c42f9747&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本题考查民族区域自治制度。材料中各族群众展示各自的传统歌舞、手工艺等</a:t>
            </a:r>
            <a:r>
              <a:rPr lang="en-US" altLang="zh-CN" sz="2000" b="0" i="0">
                <a:solidFill>
                  <a:srgbClr val="000000"/>
                </a:solidFill>
                <a:latin typeface="微软雅黑" pitchFamily="34" charset="0"/>
                <a:ea typeface="微软雅黑" pitchFamily="34" charset="-122"/>
                <a:cs typeface="微软雅黑" pitchFamily="34" charset="-120"/>
              </a:rPr>
              <a:t>，演绎了多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民族文化交融的绚丽画卷</a:t>
            </a:r>
            <a:r>
              <a:rPr lang="en-US" altLang="zh-CN" sz="2000" b="0" i="0" dirty="0">
                <a:solidFill>
                  <a:srgbClr val="000000"/>
                </a:solidFill>
                <a:latin typeface="微软雅黑" pitchFamily="34" charset="0"/>
                <a:ea typeface="微软雅黑" pitchFamily="34" charset="-122"/>
                <a:cs typeface="微软雅黑" pitchFamily="34" charset="-120"/>
              </a:rPr>
              <a:t>，这充分体现了中华民族文化的多元性和多元一体的文化交融格局</a:t>
            </a:r>
            <a:r>
              <a:rPr lang="en-US" altLang="zh-CN" sz="2000" b="0" i="0">
                <a:solidFill>
                  <a:srgbClr val="000000"/>
                </a:solidFill>
                <a:latin typeface="微软雅黑" pitchFamily="34" charset="0"/>
                <a:ea typeface="微软雅黑" pitchFamily="34" charset="-122"/>
                <a:cs typeface="微软雅黑" pitchFamily="34" charset="-120"/>
              </a:rPr>
              <a:t>，①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正确</a:t>
            </a:r>
            <a:r>
              <a:rPr lang="en-US" altLang="zh-CN" sz="2000" b="0" i="0" dirty="0">
                <a:solidFill>
                  <a:srgbClr val="000000"/>
                </a:solidFill>
                <a:latin typeface="微软雅黑" pitchFamily="34" charset="0"/>
                <a:ea typeface="微软雅黑" pitchFamily="34" charset="-122"/>
                <a:cs typeface="微软雅黑" pitchFamily="34" charset="-120"/>
              </a:rPr>
              <a:t>；各族群众通过展示传统歌舞等文化形式进行民族团结大巡游</a:t>
            </a:r>
            <a:r>
              <a:rPr lang="en-US" altLang="zh-CN" sz="2000" b="0" i="0">
                <a:solidFill>
                  <a:srgbClr val="000000"/>
                </a:solidFill>
                <a:latin typeface="微软雅黑" pitchFamily="34" charset="0"/>
                <a:ea typeface="微软雅黑" pitchFamily="34" charset="-122"/>
                <a:cs typeface="微软雅黑" pitchFamily="34" charset="-120"/>
              </a:rPr>
              <a:t>，这种文化活动有利于通过文</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化浸润的方式巩固了社会主义民族关系</a:t>
            </a:r>
            <a:r>
              <a:rPr lang="en-US" altLang="zh-CN" sz="2000" b="0" i="0" dirty="0">
                <a:solidFill>
                  <a:srgbClr val="000000"/>
                </a:solidFill>
                <a:latin typeface="微软雅黑" pitchFamily="34" charset="0"/>
                <a:ea typeface="微软雅黑" pitchFamily="34" charset="-122"/>
                <a:cs typeface="微软雅黑" pitchFamily="34" charset="-120"/>
              </a:rPr>
              <a:t>，③正确；材料强调各民族文化的交流和交融</a:t>
            </a:r>
            <a:r>
              <a:rPr lang="en-US" altLang="zh-CN" sz="2000" b="0" i="0">
                <a:solidFill>
                  <a:srgbClr val="000000"/>
                </a:solidFill>
                <a:latin typeface="微软雅黑" pitchFamily="34" charset="0"/>
                <a:ea typeface="微软雅黑" pitchFamily="34" charset="-122"/>
                <a:cs typeface="微软雅黑" pitchFamily="34" charset="-120"/>
              </a:rPr>
              <a:t>，未涉及民</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族区域自治</a:t>
            </a:r>
            <a:r>
              <a:rPr lang="en-US" altLang="zh-CN" sz="2000" b="0" i="0" dirty="0">
                <a:solidFill>
                  <a:srgbClr val="000000"/>
                </a:solidFill>
                <a:latin typeface="微软雅黑" pitchFamily="34" charset="0"/>
                <a:ea typeface="微软雅黑" pitchFamily="34" charset="-122"/>
                <a:cs typeface="微软雅黑" pitchFamily="34" charset="-120"/>
              </a:rPr>
              <a:t>，②排除；民族团结是社会稳定的前提，是经济发展和社会进步的保证，④排除。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1.xml><?xml version="1.0" encoding="utf-8"?>
<p:sld xmlns:a="http://schemas.openxmlformats.org/drawingml/2006/main" xmlns:r="http://schemas.openxmlformats.org/officeDocument/2006/relationships" xmlns:p="http://schemas.openxmlformats.org/presentationml/2006/main">
  <p:cSld name="Slide 49&amp;si=49">
    <p:spTree>
      <p:nvGrpSpPr>
        <p:cNvPr id="1" name=""/>
        <p:cNvGrpSpPr/>
        <p:nvPr/>
      </p:nvGrpSpPr>
      <p:grpSpPr>
        <a:xfrm>
          <a:off x="0" y="0"/>
          <a:ext cx="0" cy="0"/>
          <a:chOff x="0" y="0"/>
          <a:chExt cx="0" cy="0"/>
        </a:xfrm>
      </p:grpSpPr>
      <p:sp>
        <p:nvSpPr>
          <p:cNvPr id="2" name="QC_5_BD.49_1#584457a20?pid=8c42f9747&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仿宋" pitchFamily="34" charset="0"/>
                <a:ea typeface="仿宋" pitchFamily="34" charset="-122"/>
                <a:cs typeface="仿宋" pitchFamily="34" charset="-120"/>
              </a:rPr>
              <a:t>[重庆巴蜀中学2025高一期末]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2025年3月28日，博鳌亚洲论坛2025年年会第十届</a:t>
            </a:r>
            <a:r>
              <a:rPr lang="en-US" altLang="zh-CN" sz="2000" b="0" i="0">
                <a:solidFill>
                  <a:srgbClr val="000000"/>
                </a:solidFill>
                <a:latin typeface="微软雅黑" pitchFamily="34" charset="0"/>
                <a:ea typeface="微软雅黑" pitchFamily="34" charset="-122"/>
                <a:cs typeface="微软雅黑" pitchFamily="34" charset="-120"/>
              </a:rPr>
              <a:t>“宗教和合</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与文明互鉴</a:t>
            </a:r>
            <a:r>
              <a:rPr lang="en-US" altLang="zh-CN" sz="2000" b="0" i="0" dirty="0">
                <a:solidFill>
                  <a:srgbClr val="000000"/>
                </a:solidFill>
                <a:latin typeface="微软雅黑" pitchFamily="34" charset="0"/>
                <a:ea typeface="微软雅黑" pitchFamily="34" charset="-122"/>
                <a:cs typeface="微软雅黑" pitchFamily="34" charset="-120"/>
              </a:rPr>
              <a:t>”分论坛开幕。来自六个国家和地区的十二位宗教代表与文化学者，围绕</a:t>
            </a:r>
            <a:r>
              <a:rPr lang="en-US" altLang="zh-CN" sz="2000" b="0" i="0">
                <a:solidFill>
                  <a:srgbClr val="000000"/>
                </a:solidFill>
                <a:latin typeface="微软雅黑" pitchFamily="34" charset="0"/>
                <a:ea typeface="微软雅黑" pitchFamily="34" charset="-122"/>
                <a:cs typeface="微软雅黑" pitchFamily="34" charset="-120"/>
              </a:rPr>
              <a:t>“百千法门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同归方寸</a:t>
            </a:r>
            <a:r>
              <a:rPr lang="en-US" altLang="zh-CN" sz="2000" b="0" i="0" dirty="0">
                <a:solidFill>
                  <a:srgbClr val="000000"/>
                </a:solidFill>
                <a:latin typeface="微软雅黑" pitchFamily="34" charset="0"/>
                <a:ea typeface="微软雅黑" pitchFamily="34" charset="-122"/>
                <a:cs typeface="微软雅黑" pitchFamily="34" charset="-120"/>
              </a:rPr>
              <a:t>——佛教典籍数字化工程的探讨与展望”主题展开研讨</a:t>
            </a:r>
            <a:r>
              <a:rPr lang="en-US" altLang="zh-CN" sz="2000" b="0" i="0">
                <a:solidFill>
                  <a:srgbClr val="000000"/>
                </a:solidFill>
                <a:latin typeface="微软雅黑" pitchFamily="34" charset="0"/>
                <a:ea typeface="微软雅黑" pitchFamily="34" charset="-122"/>
                <a:cs typeface="微软雅黑" pitchFamily="34" charset="-120"/>
              </a:rPr>
              <a:t>，共话数字时代背景下宗教事业</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发展</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这表明我国(</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50_1#584457a20.bracket?pid=8c42f9747&amp;color=0,0,0&amp;vpa=16&amp;vtp=1"/>
          <p:cNvSpPr/>
          <p:nvPr/>
        </p:nvSpPr>
        <p:spPr>
          <a:xfrm>
            <a:off x="2954401" y="2324550"/>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5_BD.49_2#584457a20?pid=8c42f9747&amp;color=0,0,0&amp;vtp=1&amp;bbb=1"/>
          <p:cNvSpPr/>
          <p:nvPr/>
        </p:nvSpPr>
        <p:spPr>
          <a:xfrm>
            <a:off x="722376" y="2791274"/>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支持中外宗教平等合作，促进文明对话</a:t>
            </a:r>
            <a:endParaRPr lang="en-US" altLang="zh-CN" sz="2000" b="0" i="0" dirty="0">
              <a:solidFill>
                <a:srgbClr val="000000"/>
              </a:solidFill>
              <a:latin typeface="微软雅黑" pitchFamily="34" charset="0"/>
              <a:ea typeface="微软雅黑" pitchFamily="34" charset="-122"/>
              <a:cs typeface="微软雅黑" pitchFamily="34" charset="-120"/>
            </a:endParaRPr>
          </a:p>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②依法管理宗教事务，保障宗教合法权益</a:t>
            </a:r>
            <a:endParaRPr lang="en-US" altLang="zh-CN" sz="2000" dirty="0"/>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坚持独立自主自办，开展宗教友好交流</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④尊重宗教信仰自由，推动宗教的中国化</a:t>
            </a:r>
            <a:endParaRPr lang="en-US" altLang="zh-CN" sz="2000" dirty="0"/>
          </a:p>
        </p:txBody>
      </p:sp>
      <p:sp>
        <p:nvSpPr>
          <p:cNvPr id="5" name="QC_5_BD.49_3#584457a20.choices?pid=8c42f9747&amp;color=0,0,0&amp;vtp=1&amp;bbb=1"/>
          <p:cNvSpPr/>
          <p:nvPr/>
        </p:nvSpPr>
        <p:spPr>
          <a:xfrm>
            <a:off x="722376" y="4603147"/>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2.xml><?xml version="1.0" encoding="utf-8"?>
<p:sld xmlns:a="http://schemas.openxmlformats.org/drawingml/2006/main" xmlns:r="http://schemas.openxmlformats.org/officeDocument/2006/relationships" xmlns:p="http://schemas.openxmlformats.org/presentationml/2006/main">
  <p:cSld name="Slide 50&amp;si=50">
    <p:spTree>
      <p:nvGrpSpPr>
        <p:cNvPr id="1" name=""/>
        <p:cNvGrpSpPr/>
        <p:nvPr/>
      </p:nvGrpSpPr>
      <p:grpSpPr>
        <a:xfrm>
          <a:off x="0" y="0"/>
          <a:ext cx="0" cy="0"/>
          <a:chOff x="0" y="0"/>
          <a:chExt cx="0" cy="0"/>
        </a:xfrm>
      </p:grpSpPr>
      <p:sp>
        <p:nvSpPr>
          <p:cNvPr id="2" name="QC_5_AS.51_1#584457a20?vop=1&amp;pid=8c42f9747&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本题考查我国的宗教政策。来自六个国家和地区的十二位宗教代表与文化学者</a:t>
            </a:r>
            <a:r>
              <a:rPr lang="en-US" altLang="zh-CN" sz="2000" b="0" i="0">
                <a:solidFill>
                  <a:srgbClr val="000000"/>
                </a:solidFill>
                <a:latin typeface="微软雅黑" pitchFamily="34" charset="0"/>
                <a:ea typeface="微软雅黑" pitchFamily="34" charset="-122"/>
                <a:cs typeface="微软雅黑" pitchFamily="34" charset="-120"/>
              </a:rPr>
              <a:t>，围绕主题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展开研讨</a:t>
            </a:r>
            <a:r>
              <a:rPr lang="en-US" altLang="zh-CN" sz="2000" b="0" i="0" dirty="0">
                <a:solidFill>
                  <a:srgbClr val="000000"/>
                </a:solidFill>
                <a:latin typeface="微软雅黑" pitchFamily="34" charset="0"/>
                <a:ea typeface="微软雅黑" pitchFamily="34" charset="-122"/>
                <a:cs typeface="微软雅黑" pitchFamily="34" charset="-120"/>
              </a:rPr>
              <a:t>，共话数字时代背景下宗教事业发展。这体现了我国支持中外宗教平等合作</a:t>
            </a:r>
            <a:r>
              <a:rPr lang="en-US" altLang="zh-CN" sz="2000" b="0" i="0">
                <a:solidFill>
                  <a:srgbClr val="000000"/>
                </a:solidFill>
                <a:latin typeface="微软雅黑" pitchFamily="34" charset="0"/>
                <a:ea typeface="微软雅黑" pitchFamily="34" charset="-122"/>
                <a:cs typeface="微软雅黑" pitchFamily="34" charset="-120"/>
              </a:rPr>
              <a:t>，通过这种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研讨交流的方式促进不同文明之间的对话</a:t>
            </a:r>
            <a:r>
              <a:rPr lang="en-US" altLang="zh-CN" sz="2000" b="0" i="0" dirty="0">
                <a:solidFill>
                  <a:srgbClr val="000000"/>
                </a:solidFill>
                <a:latin typeface="微软雅黑" pitchFamily="34" charset="0"/>
                <a:ea typeface="微软雅黑" pitchFamily="34" charset="-122"/>
                <a:cs typeface="微软雅黑" pitchFamily="34" charset="-120"/>
              </a:rPr>
              <a:t>,①正确</a:t>
            </a:r>
            <a:r>
              <a:rPr lang="en-US" altLang="zh-CN" sz="2000" b="0" i="0">
                <a:solidFill>
                  <a:srgbClr val="000000"/>
                </a:solidFill>
                <a:latin typeface="微软雅黑" pitchFamily="34" charset="0"/>
                <a:ea typeface="微软雅黑" pitchFamily="34" charset="-122"/>
                <a:cs typeface="微软雅黑" pitchFamily="34" charset="-120"/>
              </a:rPr>
              <a:t>。中外宗教界人士共同研讨数字时代背景下宗教</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事业发展</a:t>
            </a:r>
            <a:r>
              <a:rPr lang="en-US" altLang="zh-CN" sz="2000" b="0" i="0" dirty="0">
                <a:solidFill>
                  <a:srgbClr val="000000"/>
                </a:solidFill>
                <a:latin typeface="微软雅黑" pitchFamily="34" charset="0"/>
                <a:ea typeface="微软雅黑" pitchFamily="34" charset="-122"/>
                <a:cs typeface="微软雅黑" pitchFamily="34" charset="-120"/>
              </a:rPr>
              <a:t>，体现我国在坚持独立自主自办原则的基础上，积极开展宗教方面的友好交流，③</a:t>
            </a:r>
            <a:r>
              <a:rPr lang="en-US" altLang="zh-CN" sz="2000" b="0" i="0">
                <a:solidFill>
                  <a:srgbClr val="000000"/>
                </a:solidFill>
                <a:latin typeface="微软雅黑" pitchFamily="34" charset="0"/>
                <a:ea typeface="微软雅黑" pitchFamily="34" charset="-122"/>
                <a:cs typeface="微软雅黑" pitchFamily="34" charset="-120"/>
              </a:rPr>
              <a:t>正确。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材料中主要强调的是中外宗教界人士围绕宗教典籍数字化工程展开研讨交流，并没有体现我国依</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法管理宗教事务相关内容</a:t>
            </a:r>
            <a:r>
              <a:rPr lang="en-US" altLang="zh-CN" sz="2000" b="0" i="0" dirty="0">
                <a:solidFill>
                  <a:srgbClr val="000000"/>
                </a:solidFill>
                <a:latin typeface="微软雅黑" pitchFamily="34" charset="0"/>
                <a:ea typeface="微软雅黑" pitchFamily="34" charset="-122"/>
                <a:cs typeface="微软雅黑" pitchFamily="34" charset="-120"/>
              </a:rPr>
              <a:t>，②排除。材料中未涉及推动宗教中国化相关内容</a:t>
            </a:r>
            <a:r>
              <a:rPr lang="en-US" altLang="zh-CN" sz="2000" b="0" i="0">
                <a:solidFill>
                  <a:srgbClr val="000000"/>
                </a:solidFill>
                <a:latin typeface="微软雅黑" pitchFamily="34" charset="0"/>
                <a:ea typeface="微软雅黑" pitchFamily="34" charset="-122"/>
                <a:cs typeface="微软雅黑" pitchFamily="34" charset="-120"/>
              </a:rPr>
              <a:t>，主要是中外宗教交</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流研讨</a:t>
            </a:r>
            <a:r>
              <a:rPr lang="en-US" altLang="zh-CN" sz="2000" b="0" i="0" dirty="0">
                <a:solidFill>
                  <a:srgbClr val="000000"/>
                </a:solidFill>
                <a:latin typeface="微软雅黑" pitchFamily="34" charset="0"/>
                <a:ea typeface="微软雅黑" pitchFamily="34" charset="-122"/>
                <a:cs typeface="微软雅黑" pitchFamily="34" charset="-120"/>
              </a:rPr>
              <a:t>，④排除。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3.xml><?xml version="1.0" encoding="utf-8"?>
<p:sld xmlns:a="http://schemas.openxmlformats.org/drawingml/2006/main" xmlns:r="http://schemas.openxmlformats.org/officeDocument/2006/relationships" xmlns:p="http://schemas.openxmlformats.org/presentationml/2006/main">
  <p:cSld name="Slide 51&amp;si=51">
    <p:spTree>
      <p:nvGrpSpPr>
        <p:cNvPr id="1" name=""/>
        <p:cNvGrpSpPr/>
        <p:nvPr/>
      </p:nvGrpSpPr>
      <p:grpSpPr>
        <a:xfrm>
          <a:off x="0" y="0"/>
          <a:ext cx="0" cy="0"/>
          <a:chOff x="0" y="0"/>
          <a:chExt cx="0" cy="0"/>
        </a:xfrm>
      </p:grpSpPr>
      <p:sp>
        <p:nvSpPr>
          <p:cNvPr id="2" name="QC_5_BD.52_1#c94cca1f3?pid=8c42f9747&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dirty="0">
                <a:solidFill>
                  <a:srgbClr val="000000"/>
                </a:solidFill>
                <a:latin typeface="仿宋" pitchFamily="34" charset="0"/>
                <a:ea typeface="仿宋" pitchFamily="34" charset="-122"/>
                <a:cs typeface="仿宋" pitchFamily="34" charset="-120"/>
              </a:rPr>
              <a:t>[云南玉溪一中2025高一期末]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某市紧扣铸牢中华民族共同体意识这一主线</a:t>
            </a:r>
            <a:r>
              <a:rPr lang="en-US" altLang="zh-CN" sz="2000" b="0" i="0">
                <a:solidFill>
                  <a:srgbClr val="000000"/>
                </a:solidFill>
                <a:latin typeface="微软雅黑" pitchFamily="34" charset="0"/>
                <a:ea typeface="微软雅黑" pitchFamily="34" charset="-122"/>
                <a:cs typeface="微软雅黑" pitchFamily="34" charset="-120"/>
              </a:rPr>
              <a:t>，聚焦各民族空间互</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嵌</a:t>
            </a:r>
            <a:r>
              <a:rPr lang="en-US" altLang="zh-CN" sz="2000" b="0" i="0" dirty="0">
                <a:solidFill>
                  <a:srgbClr val="000000"/>
                </a:solidFill>
                <a:latin typeface="微软雅黑" pitchFamily="34" charset="0"/>
                <a:ea typeface="微软雅黑" pitchFamily="34" charset="-122"/>
                <a:cs typeface="微软雅黑" pitchFamily="34" charset="-120"/>
              </a:rPr>
              <a:t>、产业互嵌、社会互嵌三大板块，聚力文化认同、产业振兴、民生福祉等重点工作</a:t>
            </a:r>
            <a:r>
              <a:rPr lang="en-US" altLang="zh-CN" sz="2000" b="0" i="0">
                <a:solidFill>
                  <a:srgbClr val="000000"/>
                </a:solidFill>
                <a:latin typeface="微软雅黑" pitchFamily="34" charset="0"/>
                <a:ea typeface="微软雅黑" pitchFamily="34" charset="-122"/>
                <a:cs typeface="微软雅黑" pitchFamily="34" charset="-120"/>
              </a:rPr>
              <a:t>，着力推动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各民族全方位嵌入</a:t>
            </a:r>
            <a:r>
              <a:rPr lang="en-US" altLang="zh-CN" sz="2000" b="0" i="0" dirty="0">
                <a:solidFill>
                  <a:srgbClr val="000000"/>
                </a:solidFill>
                <a:latin typeface="微软雅黑" pitchFamily="34" charset="0"/>
                <a:ea typeface="微软雅黑" pitchFamily="34" charset="-122"/>
                <a:cs typeface="微软雅黑" pitchFamily="34" charset="-120"/>
              </a:rPr>
              <a:t>、互嵌式发展，持续推进省级铸牢中华民族共同体意识示范区创建工作</a:t>
            </a:r>
            <a:r>
              <a:rPr lang="en-US" altLang="zh-CN" sz="2000" b="0" i="0">
                <a:solidFill>
                  <a:srgbClr val="000000"/>
                </a:solidFill>
                <a:latin typeface="微软雅黑" pitchFamily="34" charset="0"/>
                <a:ea typeface="微软雅黑" pitchFamily="34" charset="-122"/>
                <a:cs typeface="微软雅黑" pitchFamily="34" charset="-120"/>
              </a:rPr>
              <a:t>。各民</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族互嵌式发展有利于(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53_1#c94cca1f3.bracket?pid=8c42f9747&amp;color=0,0,0&amp;vpa=17&amp;vtp=1"/>
          <p:cNvSpPr/>
          <p:nvPr/>
        </p:nvSpPr>
        <p:spPr>
          <a:xfrm>
            <a:off x="3195701" y="23245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52_2#c94cca1f3?pid=8c42f9747&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①坚持民族平等，消除各民族间的发展差距</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落实民族政策，保证民族自治地方依法行使自治权</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巩固民族关系，促进各民族交往交流交融</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增进民族团结，推动各民族实现共同富裕</a:t>
            </a:r>
            <a:endParaRPr lang="en-US" altLang="zh-CN" sz="2000" dirty="0"/>
          </a:p>
        </p:txBody>
      </p:sp>
      <p:sp>
        <p:nvSpPr>
          <p:cNvPr id="5" name="QC_5_BD.52_3#c94cca1f3.choices?pid=8c42f9747&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4.xml><?xml version="1.0" encoding="utf-8"?>
<p:sld xmlns:a="http://schemas.openxmlformats.org/drawingml/2006/main" xmlns:r="http://schemas.openxmlformats.org/officeDocument/2006/relationships" xmlns:p="http://schemas.openxmlformats.org/presentationml/2006/main">
  <p:cSld name="Slide 52&amp;si=52">
    <p:spTree>
      <p:nvGrpSpPr>
        <p:cNvPr id="1" name=""/>
        <p:cNvGrpSpPr/>
        <p:nvPr/>
      </p:nvGrpSpPr>
      <p:grpSpPr>
        <a:xfrm>
          <a:off x="0" y="0"/>
          <a:ext cx="0" cy="0"/>
          <a:chOff x="0" y="0"/>
          <a:chExt cx="0" cy="0"/>
        </a:xfrm>
      </p:grpSpPr>
      <p:sp>
        <p:nvSpPr>
          <p:cNvPr id="2" name="QC_5_AS.54_1#c94cca1f3?vop=1&amp;pid=8c42f9747&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本题考查民族区域自治制度。互嵌式发展通过促进各民族在居住、经济</a:t>
            </a:r>
            <a:r>
              <a:rPr lang="en-US" altLang="zh-CN" sz="2000" b="0" i="0">
                <a:solidFill>
                  <a:srgbClr val="000000"/>
                </a:solidFill>
                <a:latin typeface="微软雅黑" pitchFamily="34" charset="0"/>
                <a:ea typeface="微软雅黑" pitchFamily="34" charset="-122"/>
                <a:cs typeface="微软雅黑" pitchFamily="34" charset="-120"/>
              </a:rPr>
              <a:t>、文化等领域的交</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融</a:t>
            </a:r>
            <a:r>
              <a:rPr lang="en-US" altLang="zh-CN" sz="2000" b="0" i="0" dirty="0">
                <a:solidFill>
                  <a:srgbClr val="000000"/>
                </a:solidFill>
                <a:latin typeface="微软雅黑" pitchFamily="34" charset="0"/>
                <a:ea typeface="微软雅黑" pitchFamily="34" charset="-122"/>
                <a:cs typeface="微软雅黑" pitchFamily="34" charset="-120"/>
              </a:rPr>
              <a:t>，直接巩固了社会主义民族关系，③正确；互嵌式发展强调资源共享、协同合作</a:t>
            </a:r>
            <a:r>
              <a:rPr lang="en-US" altLang="zh-CN" sz="2000" b="0" i="0">
                <a:solidFill>
                  <a:srgbClr val="000000"/>
                </a:solidFill>
                <a:latin typeface="微软雅黑" pitchFamily="34" charset="0"/>
                <a:ea typeface="微软雅黑" pitchFamily="34" charset="-122"/>
                <a:cs typeface="微软雅黑" pitchFamily="34" charset="-120"/>
              </a:rPr>
              <a:t>，既能增进民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族团结</a:t>
            </a:r>
            <a:r>
              <a:rPr lang="en-US" altLang="zh-CN" sz="2000" b="0" i="0" dirty="0">
                <a:solidFill>
                  <a:srgbClr val="000000"/>
                </a:solidFill>
                <a:latin typeface="微软雅黑" pitchFamily="34" charset="0"/>
                <a:ea typeface="微软雅黑" pitchFamily="34" charset="-122"/>
                <a:cs typeface="微软雅黑" pitchFamily="34" charset="-120"/>
              </a:rPr>
              <a:t>，也是实现共同富裕的重要路径，④正确；各民族互嵌式发展有助于缩小发展差距</a:t>
            </a:r>
            <a:r>
              <a:rPr lang="en-US" altLang="zh-CN" sz="2000" b="0" i="0">
                <a:solidFill>
                  <a:srgbClr val="000000"/>
                </a:solidFill>
                <a:latin typeface="微软雅黑" pitchFamily="34" charset="0"/>
                <a:ea typeface="微软雅黑" pitchFamily="34" charset="-122"/>
                <a:cs typeface="微软雅黑" pitchFamily="34" charset="-120"/>
              </a:rPr>
              <a:t>，但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消除”与现实不符，发展差距是客观存在的，现实中难以完全消除差距，①排除</a:t>
            </a:r>
            <a:r>
              <a:rPr lang="en-US" altLang="zh-CN" sz="2000" b="0" i="0">
                <a:solidFill>
                  <a:srgbClr val="000000"/>
                </a:solidFill>
                <a:latin typeface="微软雅黑" pitchFamily="34" charset="0"/>
                <a:ea typeface="微软雅黑" pitchFamily="34" charset="-122"/>
                <a:cs typeface="微软雅黑" pitchFamily="34" charset="-120"/>
              </a:rPr>
              <a:t>；题干强调</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互嵌式发展”（空间、产业、社会等），</a:t>
            </a:r>
            <a:r>
              <a:rPr lang="en-US" altLang="zh-CN" sz="2000" b="0" i="0">
                <a:solidFill>
                  <a:srgbClr val="000000"/>
                </a:solidFill>
                <a:latin typeface="微软雅黑" pitchFamily="34" charset="0"/>
                <a:ea typeface="微软雅黑" pitchFamily="34" charset="-122"/>
                <a:cs typeface="微软雅黑" pitchFamily="34" charset="-120"/>
              </a:rPr>
              <a:t>相关举措并不能保证民族自治地方依法行使自治权，</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5.xml><?xml version="1.0" encoding="utf-8"?>
<p:sld xmlns:a="http://schemas.openxmlformats.org/drawingml/2006/main" xmlns:r="http://schemas.openxmlformats.org/officeDocument/2006/relationships" xmlns:p="http://schemas.openxmlformats.org/presentationml/2006/main">
  <p:cSld name="Slide 53&amp;si=53">
    <p:spTree>
      <p:nvGrpSpPr>
        <p:cNvPr id="1" name=""/>
        <p:cNvGrpSpPr/>
        <p:nvPr/>
      </p:nvGrpSpPr>
      <p:grpSpPr>
        <a:xfrm>
          <a:off x="0" y="0"/>
          <a:ext cx="0" cy="0"/>
          <a:chOff x="0" y="0"/>
          <a:chExt cx="0" cy="0"/>
        </a:xfrm>
      </p:grpSpPr>
      <p:sp>
        <p:nvSpPr>
          <p:cNvPr id="2" name="QC_5_BD.55_1#11c3bcd53?pid=8c42f9747&amp;color=0,0,0&amp;vtp=1&amp;bt=1&amp;bbb=1"/>
          <p:cNvSpPr/>
          <p:nvPr/>
        </p:nvSpPr>
        <p:spPr>
          <a:xfrm>
            <a:off x="722376" y="972000"/>
            <a:ext cx="10872788"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dirty="0">
                <a:solidFill>
                  <a:srgbClr val="000000"/>
                </a:solidFill>
                <a:latin typeface="仿宋" pitchFamily="34" charset="0"/>
                <a:ea typeface="仿宋" pitchFamily="34" charset="-122"/>
                <a:cs typeface="仿宋" pitchFamily="34" charset="-120"/>
              </a:rPr>
              <a:t>[新疆石河子一中2025高一月考]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下面是我国《中华人民共和国民族区域自治法》的一条规定。</a:t>
            </a:r>
            <a:endParaRPr lang="en-US" altLang="zh-CN" sz="2000" dirty="0"/>
          </a:p>
        </p:txBody>
      </p:sp>
      <p:graphicFrame>
        <p:nvGraphicFramePr>
          <p:cNvPr id="54" name="QC_5_BD.55_2#11c3bcd53?colgroup=41&amp;pid=8c42f9747&amp;color=0,0,0&amp;vtp=1&amp;bbb=1&amp;hb=1"/>
          <p:cNvGraphicFramePr>
            <a:graphicFrameLocks noGrp="1"/>
          </p:cNvGraphicFramePr>
          <p:nvPr>
            <p:extLst>
              <p:ext uri="{D42A27DB-BD31-4B8C-83A1-F6EECF244321}">
                <p14:modId xmlns:p14="http://schemas.microsoft.com/office/powerpoint/2010/main" val="1931373152"/>
              </p:ext>
            </p:extLst>
          </p:nvPr>
        </p:nvGraphicFramePr>
        <p:xfrm>
          <a:off x="722376" y="1513528"/>
          <a:ext cx="10735056" cy="1615059"/>
        </p:xfrm>
        <a:graphic>
          <a:graphicData uri="http://schemas.openxmlformats.org/drawingml/2006/table">
            <a:tbl>
              <a:tblPr/>
              <a:tblGrid>
                <a:gridCol w="10735056">
                  <a:extLst>
                    <a:ext uri="{9D8B030D-6E8A-4147-A177-3AD203B41FA5}">
                      <a16:colId xmlns:a16="http://schemas.microsoft.com/office/drawing/2014/main" val="20000"/>
                    </a:ext>
                  </a:extLst>
                </a:gridCol>
              </a:tblGrid>
              <a:tr h="1615059">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第十九条</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民族自治地方的人民代表大会有权依照当地民族的政治</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经济和文化的特点</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制定自</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治条例和单行条例</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自治区的自治条例和单行条例</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报全国人民代表大会常务委员会批准后生</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效</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自治州</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自治县的自治条例和单行条例报省</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自治区</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直辖市的人民代表大会常务委员会</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批准后生效</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并报全国人民代表大会常务委员会和国务院备案</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4" name="QC_5_BD.55_3#11c3bcd53?pid=8c42f9747&amp;color=0,0,0&amp;vtp=1&amp;bbb=1"/>
          <p:cNvSpPr/>
          <p:nvPr/>
        </p:nvSpPr>
        <p:spPr>
          <a:xfrm>
            <a:off x="722376" y="3266128"/>
            <a:ext cx="10753344" cy="405003"/>
          </a:xfrm>
          <a:prstGeom prst="rect">
            <a:avLst/>
          </a:prstGeom>
          <a:noFill/>
          <a:ln/>
        </p:spPr>
        <p:txBody>
          <a:bodyPr wrap="none" lIns="0" tIns="0" rIns="0" bIns="0" rtlCol="0" anchor="t"/>
          <a:lstStyle/>
          <a:p>
            <a:pPr algn="l"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据此可知(</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5_AN.56_1#11c3bcd53.bracket?pid=8c42f9747&amp;color=0,0,0&amp;vpa=18&amp;vtp=1"/>
          <p:cNvSpPr/>
          <p:nvPr/>
        </p:nvSpPr>
        <p:spPr>
          <a:xfrm>
            <a:off x="1938401" y="3266128"/>
            <a:ext cx="3746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6" name="QC_5_BD.55_4#11c3bcd53?pid=8c42f9747&amp;color=0,0,0&amp;vtp=1&amp;bbb=1"/>
          <p:cNvSpPr/>
          <p:nvPr/>
        </p:nvSpPr>
        <p:spPr>
          <a:xfrm>
            <a:off x="722376" y="3724725"/>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民族自治地方的自治机关依法享有自治权</a:t>
            </a:r>
            <a:endParaRPr lang="en-US" altLang="zh-CN" sz="2000" b="0" i="0" dirty="0">
              <a:solidFill>
                <a:srgbClr val="000000"/>
              </a:solidFill>
              <a:latin typeface="微软雅黑" pitchFamily="34" charset="0"/>
              <a:ea typeface="微软雅黑" pitchFamily="34" charset="-122"/>
              <a:cs typeface="微软雅黑" pitchFamily="34" charset="-120"/>
            </a:endParaRPr>
          </a:p>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②民族自治区的地方事务需由全国人大决定</a:t>
            </a:r>
            <a:endParaRPr lang="en-US" altLang="zh-CN" sz="2000" dirty="0"/>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民族自治地方要接受国家的集中统一领导</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④多元一体是我国民族格局的最重要特点</a:t>
            </a:r>
            <a:endParaRPr lang="en-US" altLang="zh-CN" sz="2000" dirty="0"/>
          </a:p>
        </p:txBody>
      </p:sp>
      <p:sp>
        <p:nvSpPr>
          <p:cNvPr id="7" name="QC_5_BD.55_5#11c3bcd53.choices?pid=8c42f9747&amp;color=0,0,0&amp;vtp=1&amp;bbb=1"/>
          <p:cNvSpPr/>
          <p:nvPr/>
        </p:nvSpPr>
        <p:spPr>
          <a:xfrm>
            <a:off x="722376" y="552378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56.xml><?xml version="1.0" encoding="utf-8"?>
<p:sld xmlns:a="http://schemas.openxmlformats.org/drawingml/2006/main" xmlns:r="http://schemas.openxmlformats.org/officeDocument/2006/relationships" xmlns:p="http://schemas.openxmlformats.org/presentationml/2006/main">
  <p:cSld name="Slide 54&amp;si=54">
    <p:spTree>
      <p:nvGrpSpPr>
        <p:cNvPr id="1" name=""/>
        <p:cNvGrpSpPr/>
        <p:nvPr/>
      </p:nvGrpSpPr>
      <p:grpSpPr>
        <a:xfrm>
          <a:off x="0" y="0"/>
          <a:ext cx="0" cy="0"/>
          <a:chOff x="0" y="0"/>
          <a:chExt cx="0" cy="0"/>
        </a:xfrm>
      </p:grpSpPr>
      <p:sp>
        <p:nvSpPr>
          <p:cNvPr id="2" name="QC_5_AS.57_1#11c3bcd53?vop=1&amp;pid=8c42f9747&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本题考查自治权。民族自治地方的人民代表大会有权依照当地民族的特点</a:t>
            </a:r>
            <a:r>
              <a:rPr lang="en-US" altLang="zh-CN" sz="2000" b="0" i="0">
                <a:solidFill>
                  <a:srgbClr val="000000"/>
                </a:solidFill>
                <a:latin typeface="微软雅黑" pitchFamily="34" charset="0"/>
                <a:ea typeface="微软雅黑" pitchFamily="34" charset="-122"/>
                <a:cs typeface="微软雅黑" pitchFamily="34" charset="-120"/>
              </a:rPr>
              <a:t>，制定自治条例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和单行条例</a:t>
            </a:r>
            <a:r>
              <a:rPr lang="en-US" altLang="zh-CN" sz="2000" b="0" i="0" dirty="0">
                <a:solidFill>
                  <a:srgbClr val="000000"/>
                </a:solidFill>
                <a:latin typeface="微软雅黑" pitchFamily="34" charset="0"/>
                <a:ea typeface="微软雅黑" pitchFamily="34" charset="-122"/>
                <a:cs typeface="微软雅黑" pitchFamily="34" charset="-120"/>
              </a:rPr>
              <a:t>，说明民族自治地方的自治机关依法享有自治权，①正确</a:t>
            </a:r>
            <a:r>
              <a:rPr lang="en-US" altLang="zh-CN" sz="2000" b="0" i="0">
                <a:solidFill>
                  <a:srgbClr val="000000"/>
                </a:solidFill>
                <a:latin typeface="微软雅黑" pitchFamily="34" charset="0"/>
                <a:ea typeface="微软雅黑" pitchFamily="34" charset="-122"/>
                <a:cs typeface="微软雅黑" pitchFamily="34" charset="-120"/>
              </a:rPr>
              <a:t>；自治地区的自治条例和单</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行条例需要报全国人民代表大会常务委员会批准后生效等内容，说明民族自治地方要接受国家的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集中统一领导</a:t>
            </a:r>
            <a:r>
              <a:rPr lang="en-US" altLang="zh-CN" sz="2000" b="0" i="0" dirty="0">
                <a:solidFill>
                  <a:srgbClr val="000000"/>
                </a:solidFill>
                <a:latin typeface="微软雅黑" pitchFamily="34" charset="0"/>
                <a:ea typeface="微软雅黑" pitchFamily="34" charset="-122"/>
                <a:cs typeface="微软雅黑" pitchFamily="34" charset="-120"/>
              </a:rPr>
              <a:t>，③正确；民族自治区的地方事务不由全国人大决定，②错误</a:t>
            </a:r>
            <a:r>
              <a:rPr lang="en-US" altLang="zh-CN" sz="2000" b="0" i="0">
                <a:solidFill>
                  <a:srgbClr val="000000"/>
                </a:solidFill>
                <a:latin typeface="微软雅黑" pitchFamily="34" charset="0"/>
                <a:ea typeface="微软雅黑" pitchFamily="34" charset="-122"/>
                <a:cs typeface="微软雅黑" pitchFamily="34" charset="-120"/>
              </a:rPr>
              <a:t>；材料强调自治地方</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和中央的关系</a:t>
            </a:r>
            <a:r>
              <a:rPr lang="en-US" altLang="zh-CN" sz="2000" b="0" i="0" dirty="0">
                <a:solidFill>
                  <a:srgbClr val="000000"/>
                </a:solidFill>
                <a:latin typeface="微软雅黑" pitchFamily="34" charset="0"/>
                <a:ea typeface="微软雅黑" pitchFamily="34" charset="-122"/>
                <a:cs typeface="微软雅黑" pitchFamily="34" charset="-120"/>
              </a:rPr>
              <a:t>，未涉及民族格局特点，④排除。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7.xml><?xml version="1.0" encoding="utf-8"?>
<p:sld xmlns:a="http://schemas.openxmlformats.org/drawingml/2006/main" xmlns:r="http://schemas.openxmlformats.org/officeDocument/2006/relationships" xmlns:p="http://schemas.openxmlformats.org/presentationml/2006/main">
  <p:cSld name="Slide 55&amp;si=55">
    <p:spTree>
      <p:nvGrpSpPr>
        <p:cNvPr id="1" name=""/>
        <p:cNvGrpSpPr/>
        <p:nvPr/>
      </p:nvGrpSpPr>
      <p:grpSpPr>
        <a:xfrm>
          <a:off x="0" y="0"/>
          <a:ext cx="0" cy="0"/>
          <a:chOff x="0" y="0"/>
          <a:chExt cx="0" cy="0"/>
        </a:xfrm>
      </p:grpSpPr>
      <p:sp>
        <p:nvSpPr>
          <p:cNvPr id="2" name="C_4#22a6462a6.fixed?pid=86311c0da&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3</a:t>
            </a:r>
            <a:endParaRPr lang="en-US" altLang="zh-CN" sz="7200" dirty="0"/>
          </a:p>
        </p:txBody>
      </p:sp>
      <p:sp>
        <p:nvSpPr>
          <p:cNvPr id="3" name="C_4#22a6462a6.fixed?pid=86311c0da&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第三框</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基层群众自治制度</a:t>
            </a:r>
            <a:endParaRPr lang="en-US" altLang="zh-CN" sz="4400" dirty="0"/>
          </a:p>
        </p:txBody>
      </p:sp>
      <p:pic>
        <p:nvPicPr>
          <p:cNvPr id="4" name="C_4#22a6462a6.fixed?pid=86311c0da&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22a6462a6.fixed?pid=86311c0da&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刷基础</a:t>
            </a:r>
            <a:endParaRPr lang="en-US" altLang="zh-CN" sz="2800" dirty="0"/>
          </a:p>
        </p:txBody>
      </p:sp>
    </p:spTree>
  </p:cSld>
  <p:clrMapOvr>
    <a:masterClrMapping/>
  </p:clrMapOvr>
  <p:transition>
    <p:fade/>
  </p:transition>
</p:sld>
</file>

<file path=ppt/slides/slide58.xml><?xml version="1.0" encoding="utf-8"?>
<p:sld xmlns:a="http://schemas.openxmlformats.org/drawingml/2006/main" xmlns:r="http://schemas.openxmlformats.org/officeDocument/2006/relationships" xmlns:p="http://schemas.openxmlformats.org/presentationml/2006/main">
  <p:cSld name="Slide 56&amp;si=56">
    <p:spTree>
      <p:nvGrpSpPr>
        <p:cNvPr id="1" name=""/>
        <p:cNvGrpSpPr/>
        <p:nvPr/>
      </p:nvGrpSpPr>
      <p:grpSpPr>
        <a:xfrm>
          <a:off x="0" y="0"/>
          <a:ext cx="0" cy="0"/>
          <a:chOff x="0" y="0"/>
          <a:chExt cx="0" cy="0"/>
        </a:xfrm>
      </p:grpSpPr>
      <p:sp>
        <p:nvSpPr>
          <p:cNvPr id="2" name="QC_6_BD.58_1#4239a6d78?pid=e83559a91&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仿宋" pitchFamily="34" charset="0"/>
                <a:ea typeface="仿宋" pitchFamily="34" charset="-122"/>
                <a:cs typeface="仿宋" pitchFamily="34" charset="-120"/>
              </a:rPr>
              <a:t>[四川凉山州2024高一期中]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在港中坪村党群服务中心院子里</a:t>
            </a:r>
            <a:r>
              <a:rPr lang="en-US" altLang="zh-CN" sz="2000" b="0" i="0">
                <a:solidFill>
                  <a:srgbClr val="000000"/>
                </a:solidFill>
                <a:latin typeface="微软雅黑" pitchFamily="34" charset="0"/>
                <a:ea typeface="微软雅黑" pitchFamily="34" charset="-122"/>
                <a:cs typeface="微软雅黑" pitchFamily="34" charset="-120"/>
              </a:rPr>
              <a:t>，村党支部书记向习近平总书记汇</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报了切身感受到的变化</a:t>
            </a:r>
            <a:r>
              <a:rPr lang="en-US" altLang="zh-CN" sz="2000" b="0" i="0" dirty="0">
                <a:solidFill>
                  <a:srgbClr val="000000"/>
                </a:solidFill>
                <a:latin typeface="微软雅黑" pitchFamily="34" charset="0"/>
                <a:ea typeface="微软雅黑" pitchFamily="34" charset="-122"/>
                <a:cs typeface="微软雅黑" pitchFamily="34" charset="-120"/>
              </a:rPr>
              <a:t>：“我们村部最多的时候有38块牌子，现在只有12块了</a:t>
            </a:r>
            <a:r>
              <a:rPr lang="en-US" altLang="zh-CN" sz="2000" b="0" i="0">
                <a:solidFill>
                  <a:srgbClr val="000000"/>
                </a:solidFill>
                <a:latin typeface="微软雅黑" pitchFamily="34" charset="0"/>
                <a:ea typeface="微软雅黑" pitchFamily="34" charset="-122"/>
                <a:cs typeface="微软雅黑" pitchFamily="34" charset="-120"/>
              </a:rPr>
              <a:t>。”总书记转身</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看去</a:t>
            </a:r>
            <a:r>
              <a:rPr lang="en-US" altLang="zh-CN" sz="2000" b="0" i="0" dirty="0">
                <a:solidFill>
                  <a:srgbClr val="000000"/>
                </a:solidFill>
                <a:latin typeface="微软雅黑" pitchFamily="34" charset="0"/>
                <a:ea typeface="微软雅黑" pitchFamily="34" charset="-122"/>
                <a:cs typeface="微软雅黑" pitchFamily="34" charset="-120"/>
              </a:rPr>
              <a:t>，只见港中坪村支部委员会、村民委员会、村务监督委员会、经济合作社4块牌子</a:t>
            </a:r>
            <a:r>
              <a:rPr lang="en-US" altLang="zh-CN" sz="2000" b="0" i="0">
                <a:solidFill>
                  <a:srgbClr val="000000"/>
                </a:solidFill>
                <a:latin typeface="微软雅黑" pitchFamily="34" charset="0"/>
                <a:ea typeface="微软雅黑" pitchFamily="34" charset="-122"/>
                <a:cs typeface="微软雅黑" pitchFamily="34" charset="-120"/>
              </a:rPr>
              <a:t>，清晰简</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洁</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下列关于村民委员会说法正确的是(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59_1#4239a6d78.bracket?pid=e83559a91&amp;color=0,0,0&amp;vpa=19&amp;vtp=1"/>
          <p:cNvSpPr/>
          <p:nvPr/>
        </p:nvSpPr>
        <p:spPr>
          <a:xfrm>
            <a:off x="5227701" y="23245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6_BD.58_2#4239a6d78?pid=e83559a91&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①村民委员会发挥了乡村治理的主体作用</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村委会与村监委是互相监督的关系</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村民委员会在村支部的领导下开展工作</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村民委员会向村民会议、村民代表会议负责并报告工作</a:t>
            </a:r>
            <a:endParaRPr lang="en-US" altLang="zh-CN" sz="2000" dirty="0"/>
          </a:p>
        </p:txBody>
      </p:sp>
      <p:sp>
        <p:nvSpPr>
          <p:cNvPr id="5" name="QC_6_BD.58_3#4239a6d78.choices?pid=e83559a91&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9.xml><?xml version="1.0" encoding="utf-8"?>
<p:sld xmlns:a="http://schemas.openxmlformats.org/drawingml/2006/main" xmlns:r="http://schemas.openxmlformats.org/officeDocument/2006/relationships" xmlns:p="http://schemas.openxmlformats.org/presentationml/2006/main">
  <p:cSld name="Slide 57&amp;si=57">
    <p:spTree>
      <p:nvGrpSpPr>
        <p:cNvPr id="1" name=""/>
        <p:cNvGrpSpPr/>
        <p:nvPr/>
      </p:nvGrpSpPr>
      <p:grpSpPr>
        <a:xfrm>
          <a:off x="0" y="0"/>
          <a:ext cx="0" cy="0"/>
          <a:chOff x="0" y="0"/>
          <a:chExt cx="0" cy="0"/>
        </a:xfrm>
      </p:grpSpPr>
      <p:sp>
        <p:nvSpPr>
          <p:cNvPr id="2" name="QC_6_AS.60_1#4239a6d78?vop=1&amp;pid=e83559a91&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本题考查基层群众自治组织。村民委员会作为农村基层群众性自治组织</a:t>
            </a:r>
            <a:r>
              <a:rPr lang="en-US" altLang="zh-CN" sz="2000" b="0" i="0">
                <a:solidFill>
                  <a:srgbClr val="000000"/>
                </a:solidFill>
                <a:latin typeface="微软雅黑" pitchFamily="34" charset="0"/>
                <a:ea typeface="微软雅黑" pitchFamily="34" charset="-122"/>
                <a:cs typeface="微软雅黑" pitchFamily="34" charset="-120"/>
              </a:rPr>
              <a:t>，接受村党支部的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领导</a:t>
            </a:r>
            <a:r>
              <a:rPr lang="en-US" altLang="zh-CN" sz="2000" b="0" i="0" dirty="0">
                <a:solidFill>
                  <a:srgbClr val="000000"/>
                </a:solidFill>
                <a:latin typeface="微软雅黑" pitchFamily="34" charset="0"/>
                <a:ea typeface="微软雅黑" pitchFamily="34" charset="-122"/>
                <a:cs typeface="微软雅黑" pitchFamily="34" charset="-120"/>
              </a:rPr>
              <a:t>，向村民会议、村民代表会议负责并报告工作，③④正确</a:t>
            </a:r>
            <a:r>
              <a:rPr lang="en-US" altLang="zh-CN" sz="2000" b="0" i="0">
                <a:solidFill>
                  <a:srgbClr val="000000"/>
                </a:solidFill>
                <a:latin typeface="微软雅黑" pitchFamily="34" charset="0"/>
                <a:ea typeface="微软雅黑" pitchFamily="34" charset="-122"/>
                <a:cs typeface="微软雅黑" pitchFamily="34" charset="-120"/>
              </a:rPr>
              <a:t>；发挥乡村治理主体作用的是人民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群众</a:t>
            </a:r>
            <a:r>
              <a:rPr lang="en-US" altLang="zh-CN" sz="2000" b="0" i="0" dirty="0">
                <a:solidFill>
                  <a:srgbClr val="000000"/>
                </a:solidFill>
                <a:latin typeface="微软雅黑" pitchFamily="34" charset="0"/>
                <a:ea typeface="微软雅黑" pitchFamily="34" charset="-122"/>
                <a:cs typeface="微软雅黑" pitchFamily="34" charset="-120"/>
              </a:rPr>
              <a:t>（村民），而不是村委会，①排除；村委会依照管理制度管理村务</a:t>
            </a:r>
            <a:r>
              <a:rPr lang="en-US" altLang="zh-CN" sz="2000" b="0" i="0">
                <a:solidFill>
                  <a:srgbClr val="000000"/>
                </a:solidFill>
                <a:latin typeface="微软雅黑" pitchFamily="34" charset="0"/>
                <a:ea typeface="微软雅黑" pitchFamily="34" charset="-122"/>
                <a:cs typeface="微软雅黑" pitchFamily="34" charset="-120"/>
              </a:rPr>
              <a:t>，村监委依照监督制度实</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行监督</a:t>
            </a:r>
            <a:r>
              <a:rPr lang="en-US" altLang="zh-CN" sz="2000" b="0" i="0" dirty="0">
                <a:solidFill>
                  <a:srgbClr val="000000"/>
                </a:solidFill>
                <a:latin typeface="微软雅黑" pitchFamily="34" charset="0"/>
                <a:ea typeface="微软雅黑" pitchFamily="34" charset="-122"/>
                <a:cs typeface="微软雅黑" pitchFamily="34" charset="-120"/>
              </a:rPr>
              <a:t>，二者不是相互监督的关系，②排除。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sp>
        <p:nvSpPr>
          <p:cNvPr id="2" name="QC_6_AS.3_2#000490a4e?vop=1&amp;pid=4e4330035&amp;color=0,0,0&amp;mp=1&amp;vtp=1&amp;bt=1&amp;bbb=1&amp;hb=1"/>
          <p:cNvSpPr/>
          <p:nvPr/>
        </p:nvSpPr>
        <p:spPr>
          <a:xfrm>
            <a:off x="722376" y="972000"/>
            <a:ext cx="10753344" cy="31930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关键点拨</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1" i="0" dirty="0">
                <a:solidFill>
                  <a:srgbClr val="000000"/>
                </a:solidFill>
                <a:latin typeface="微软雅黑" pitchFamily="34" charset="0"/>
                <a:ea typeface="微软雅黑" pitchFamily="34" charset="-122"/>
                <a:cs typeface="微软雅黑" pitchFamily="34" charset="-120"/>
              </a:rPr>
              <a:t>民主党派的参政权</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1）参加国家政权：民主党派在各级政府、人大以及人民法院、人民检察院等担任职务。</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2）参与国家大政方针和国家领导人选的协商：</a:t>
            </a:r>
            <a:r>
              <a:rPr lang="en-US" altLang="zh-CN" sz="2000" b="0" i="0">
                <a:solidFill>
                  <a:srgbClr val="000000"/>
                </a:solidFill>
                <a:latin typeface="微软雅黑" pitchFamily="34" charset="0"/>
                <a:ea typeface="微软雅黑" pitchFamily="34" charset="-122"/>
                <a:cs typeface="微软雅黑" pitchFamily="34" charset="-120"/>
              </a:rPr>
              <a:t>国家大政方针出台前要听取民主党派的意见，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并对相关内容进行一些修改</a:t>
            </a:r>
            <a:r>
              <a:rPr lang="en-US" altLang="zh-CN" sz="2000" b="0" i="0" dirty="0">
                <a:solidFill>
                  <a:srgbClr val="000000"/>
                </a:solidFill>
                <a:latin typeface="微软雅黑" pitchFamily="34" charset="0"/>
                <a:ea typeface="微软雅黑" pitchFamily="34" charset="-122"/>
                <a:cs typeface="微软雅黑" pitchFamily="34" charset="-120"/>
              </a:rPr>
              <a:t>。这里的“大政方针”主要有：国务院机构改革、五年规划的制定等。</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3）参与国家事务管理：民主党派通过民主监督、参政议政等形式为国家的具体管理建言献策。</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4）参与国家方针政策、法律法规的制定和执行：民主党派通过民主监督</a:t>
            </a:r>
            <a:r>
              <a:rPr lang="en-US" altLang="zh-CN" sz="2000" b="0" i="0">
                <a:solidFill>
                  <a:srgbClr val="000000"/>
                </a:solidFill>
                <a:latin typeface="微软雅黑" pitchFamily="34" charset="0"/>
                <a:ea typeface="微软雅黑" pitchFamily="34" charset="-122"/>
                <a:cs typeface="微软雅黑" pitchFamily="34" charset="-120"/>
              </a:rPr>
              <a:t>、参政议政等形式为</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国家方针</a:t>
            </a:r>
            <a:r>
              <a:rPr lang="en-US" altLang="zh-CN" sz="2000" b="0" i="0" dirty="0">
                <a:solidFill>
                  <a:srgbClr val="000000"/>
                </a:solidFill>
                <a:latin typeface="微软雅黑" pitchFamily="34" charset="0"/>
                <a:ea typeface="微软雅黑" pitchFamily="34" charset="-122"/>
                <a:cs typeface="微软雅黑" pitchFamily="34" charset="-120"/>
              </a:rPr>
              <a:t>、政策、法律的制定和执行建言献策。</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0.xml><?xml version="1.0" encoding="utf-8"?>
<p:sld xmlns:a="http://schemas.openxmlformats.org/drawingml/2006/main" xmlns:r="http://schemas.openxmlformats.org/officeDocument/2006/relationships" xmlns:p="http://schemas.openxmlformats.org/presentationml/2006/main">
  <p:cSld name="Slide 58&amp;si=58">
    <p:spTree>
      <p:nvGrpSpPr>
        <p:cNvPr id="1" name=""/>
        <p:cNvGrpSpPr/>
        <p:nvPr/>
      </p:nvGrpSpPr>
      <p:grpSpPr>
        <a:xfrm>
          <a:off x="0" y="0"/>
          <a:ext cx="0" cy="0"/>
          <a:chOff x="0" y="0"/>
          <a:chExt cx="0" cy="0"/>
        </a:xfrm>
      </p:grpSpPr>
      <p:sp>
        <p:nvSpPr>
          <p:cNvPr id="2" name="QC_6_BD.61_1#0f8c6feed?pid=e83559a91&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仿宋" pitchFamily="34" charset="0"/>
                <a:ea typeface="仿宋" pitchFamily="34" charset="-122"/>
                <a:cs typeface="仿宋" pitchFamily="34" charset="-120"/>
              </a:rPr>
              <a:t>[山东济南名校教研联盟2024高一月考]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“一刻钟便民生活圈”以社区为主体，整合街道、</a:t>
            </a:r>
            <a:r>
              <a:rPr lang="en-US" altLang="zh-CN" sz="2000" b="0" i="0">
                <a:solidFill>
                  <a:srgbClr val="000000"/>
                </a:solidFill>
                <a:latin typeface="微软雅黑" pitchFamily="34" charset="0"/>
                <a:ea typeface="微软雅黑" pitchFamily="34" charset="-122"/>
                <a:cs typeface="微软雅黑" pitchFamily="34" charset="-120"/>
              </a:rPr>
              <a:t>社区、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物业</a:t>
            </a:r>
            <a:r>
              <a:rPr lang="en-US" altLang="zh-CN" sz="2000" b="0" i="0" dirty="0">
                <a:solidFill>
                  <a:srgbClr val="000000"/>
                </a:solidFill>
                <a:latin typeface="微软雅黑" pitchFamily="34" charset="0"/>
                <a:ea typeface="微软雅黑" pitchFamily="34" charset="-122"/>
                <a:cs typeface="微软雅黑" pitchFamily="34" charset="-120"/>
              </a:rPr>
              <a:t>、商户等各方力量，打造服务保障民生、推动便利消费、</a:t>
            </a:r>
            <a:r>
              <a:rPr lang="en-US" altLang="zh-CN" sz="2000" b="0" i="0">
                <a:solidFill>
                  <a:srgbClr val="000000"/>
                </a:solidFill>
                <a:latin typeface="微软雅黑" pitchFamily="34" charset="0"/>
                <a:ea typeface="微软雅黑" pitchFamily="34" charset="-122"/>
                <a:cs typeface="微软雅黑" pitchFamily="34" charset="-120"/>
              </a:rPr>
              <a:t>扩大就业等多业态集聚的社区商圈，</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居民步行</a:t>
            </a:r>
            <a:r>
              <a:rPr lang="en-US" altLang="zh-CN" sz="2000" b="0" i="0" dirty="0">
                <a:solidFill>
                  <a:srgbClr val="000000"/>
                </a:solidFill>
                <a:latin typeface="微软雅黑" pitchFamily="34" charset="0"/>
                <a:ea typeface="微软雅黑" pitchFamily="34" charset="-122"/>
                <a:cs typeface="微软雅黑" pitchFamily="34" charset="-120"/>
              </a:rPr>
              <a:t>15分钟范围内就能满足日常生活消费。“</a:t>
            </a:r>
            <a:r>
              <a:rPr lang="en-US" altLang="zh-CN" sz="2000" b="0" i="0">
                <a:solidFill>
                  <a:srgbClr val="000000"/>
                </a:solidFill>
                <a:latin typeface="微软雅黑" pitchFamily="34" charset="0"/>
                <a:ea typeface="微软雅黑" pitchFamily="34" charset="-122"/>
                <a:cs typeface="微软雅黑" pitchFamily="34" charset="-120"/>
              </a:rPr>
              <a:t>一刻钟便民生活圈”(</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62_1#0f8c6feed.bracket?pid=e83559a91&amp;color=0,0,0&amp;vpa=20&amp;vtp=1"/>
          <p:cNvSpPr/>
          <p:nvPr/>
        </p:nvSpPr>
        <p:spPr>
          <a:xfrm>
            <a:off x="8828151" y="18673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6_BD.61_2#0f8c6feed?pid=e83559a91&amp;color=0,0,0&amp;vtp=1&amp;bbb=1"/>
          <p:cNvSpPr/>
          <p:nvPr/>
        </p:nvSpPr>
        <p:spPr>
          <a:xfrm>
            <a:off x="722376" y="2334074"/>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提升了社区基层政权的治理效能</a:t>
            </a:r>
            <a:endParaRPr lang="en-US" altLang="zh-CN" sz="2000" b="0" i="0" dirty="0">
              <a:solidFill>
                <a:srgbClr val="000000"/>
              </a:solidFill>
              <a:latin typeface="微软雅黑" pitchFamily="34" charset="0"/>
              <a:ea typeface="微软雅黑" pitchFamily="34" charset="-122"/>
              <a:cs typeface="微软雅黑" pitchFamily="34" charset="-120"/>
            </a:endParaRPr>
          </a:p>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②扩大了社区居委会的管理功能</a:t>
            </a:r>
            <a:endParaRPr lang="en-US" altLang="zh-CN" sz="2000" dirty="0"/>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体现共建共治共享社会治理格局</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④有效满足社区居民的生活需求</a:t>
            </a:r>
            <a:endParaRPr lang="en-US" altLang="zh-CN" sz="2000" dirty="0"/>
          </a:p>
        </p:txBody>
      </p:sp>
      <p:sp>
        <p:nvSpPr>
          <p:cNvPr id="5" name="QC_6_BD.61_3#0f8c6feed.choices?pid=e83559a91&amp;color=0,0,0&amp;vtp=1&amp;bbb=1"/>
          <p:cNvSpPr/>
          <p:nvPr/>
        </p:nvSpPr>
        <p:spPr>
          <a:xfrm>
            <a:off x="722376" y="4174975"/>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A.①②</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1.xml><?xml version="1.0" encoding="utf-8"?>
<p:sld xmlns:a="http://schemas.openxmlformats.org/drawingml/2006/main" xmlns:r="http://schemas.openxmlformats.org/officeDocument/2006/relationships" xmlns:p="http://schemas.openxmlformats.org/presentationml/2006/main">
  <p:cSld name="Slide 59&amp;si=59">
    <p:spTree>
      <p:nvGrpSpPr>
        <p:cNvPr id="1" name=""/>
        <p:cNvGrpSpPr/>
        <p:nvPr/>
      </p:nvGrpSpPr>
      <p:grpSpPr>
        <a:xfrm>
          <a:off x="0" y="0"/>
          <a:ext cx="0" cy="0"/>
          <a:chOff x="0" y="0"/>
          <a:chExt cx="0" cy="0"/>
        </a:xfrm>
      </p:grpSpPr>
      <p:sp>
        <p:nvSpPr>
          <p:cNvPr id="2" name="QC_6_AS.63_1#0f8c6feed?vop=1&amp;pid=e83559a91&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本题考查居委会和基层自治。“一刻钟便民生活圈”以社区为主体，整合街道、社区</a:t>
            </a:r>
            <a:r>
              <a:rPr lang="en-US" altLang="zh-CN" sz="2000" b="0" i="0">
                <a:solidFill>
                  <a:srgbClr val="000000"/>
                </a:solidFill>
                <a:latin typeface="微软雅黑" pitchFamily="34" charset="0"/>
                <a:ea typeface="微软雅黑" pitchFamily="34" charset="-122"/>
                <a:cs typeface="微软雅黑" pitchFamily="34" charset="-120"/>
              </a:rPr>
              <a:t>、物</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业</a:t>
            </a:r>
            <a:r>
              <a:rPr lang="en-US" altLang="zh-CN" sz="2000" b="0" i="0" dirty="0">
                <a:solidFill>
                  <a:srgbClr val="000000"/>
                </a:solidFill>
                <a:latin typeface="微软雅黑" pitchFamily="34" charset="0"/>
                <a:ea typeface="微软雅黑" pitchFamily="34" charset="-122"/>
                <a:cs typeface="微软雅黑" pitchFamily="34" charset="-120"/>
              </a:rPr>
              <a:t>、商户等各方力量，体现共建共治共享社会治理格局，有效满足了社区居民的生活需求</a:t>
            </a:r>
            <a:r>
              <a:rPr lang="en-US" altLang="zh-CN" sz="2000" b="0" i="0">
                <a:solidFill>
                  <a:srgbClr val="000000"/>
                </a:solidFill>
                <a:latin typeface="微软雅黑" pitchFamily="34" charset="0"/>
                <a:ea typeface="微软雅黑" pitchFamily="34" charset="-122"/>
                <a:cs typeface="微软雅黑" pitchFamily="34" charset="-120"/>
              </a:rPr>
              <a:t>，③④</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正确</a:t>
            </a:r>
            <a:r>
              <a:rPr lang="en-US" altLang="zh-CN" sz="2000" b="0" i="0" dirty="0">
                <a:solidFill>
                  <a:srgbClr val="000000"/>
                </a:solidFill>
                <a:latin typeface="微软雅黑" pitchFamily="34" charset="0"/>
                <a:ea typeface="微软雅黑" pitchFamily="34" charset="-122"/>
                <a:cs typeface="微软雅黑" pitchFamily="34" charset="-120"/>
              </a:rPr>
              <a:t>；社区居委会属于城市基层群众性自治组织，不属于基层政权，①排除</a:t>
            </a:r>
            <a:r>
              <a:rPr lang="en-US" altLang="zh-CN" sz="2000" b="0" i="0">
                <a:solidFill>
                  <a:srgbClr val="000000"/>
                </a:solidFill>
                <a:latin typeface="微软雅黑" pitchFamily="34" charset="0"/>
                <a:ea typeface="微软雅黑" pitchFamily="34" charset="-122"/>
                <a:cs typeface="微软雅黑" pitchFamily="34" charset="-120"/>
              </a:rPr>
              <a:t>；“一刻钟便民生活</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圈</a:t>
            </a:r>
            <a:r>
              <a:rPr lang="en-US" altLang="zh-CN" sz="2000" b="0" i="0" dirty="0">
                <a:solidFill>
                  <a:srgbClr val="000000"/>
                </a:solidFill>
                <a:latin typeface="微软雅黑" pitchFamily="34" charset="0"/>
                <a:ea typeface="微软雅黑" pitchFamily="34" charset="-122"/>
                <a:cs typeface="微软雅黑" pitchFamily="34" charset="-120"/>
              </a:rPr>
              <a:t>”充分发挥了社区居委会的自我管理功能，而不是扩大了社区居委会的管理功能，②排除。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2.xml><?xml version="1.0" encoding="utf-8"?>
<p:sld xmlns:a="http://schemas.openxmlformats.org/drawingml/2006/main" xmlns:r="http://schemas.openxmlformats.org/officeDocument/2006/relationships" xmlns:p="http://schemas.openxmlformats.org/presentationml/2006/main">
  <p:cSld name="Slide 60&amp;si=60">
    <p:spTree>
      <p:nvGrpSpPr>
        <p:cNvPr id="1" name=""/>
        <p:cNvGrpSpPr/>
        <p:nvPr/>
      </p:nvGrpSpPr>
      <p:grpSpPr>
        <a:xfrm>
          <a:off x="0" y="0"/>
          <a:ext cx="0" cy="0"/>
          <a:chOff x="0" y="0"/>
          <a:chExt cx="0" cy="0"/>
        </a:xfrm>
      </p:grpSpPr>
      <p:sp>
        <p:nvSpPr>
          <p:cNvPr id="2" name="QC_6_BD.64_1#d08727970?pid=8ada83c26&amp;color=0,0,0&amp;vtp=1&amp;bt=1&amp;bbb=1&amp;hb=1"/>
          <p:cNvSpPr/>
          <p:nvPr/>
        </p:nvSpPr>
        <p:spPr>
          <a:xfrm>
            <a:off x="722376" y="972000"/>
            <a:ext cx="10753344" cy="22147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仿宋" pitchFamily="34" charset="0"/>
                <a:ea typeface="仿宋" pitchFamily="34" charset="-122"/>
                <a:cs typeface="仿宋" pitchFamily="34" charset="-120"/>
              </a:rPr>
              <a:t>[湖南部分学校2025高一期末]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为进一步夯实基层治理根基，加快建设平安和谐乡村</a:t>
            </a:r>
            <a:r>
              <a:rPr lang="en-US" altLang="zh-CN" sz="2000" b="0" i="0">
                <a:solidFill>
                  <a:srgbClr val="000000"/>
                </a:solidFill>
                <a:latin typeface="微软雅黑" pitchFamily="34" charset="0"/>
                <a:ea typeface="微软雅黑" pitchFamily="34" charset="-122"/>
                <a:cs typeface="微软雅黑" pitchFamily="34" charset="-120"/>
              </a:rPr>
              <a:t>，扎实推进</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乡村全面振兴</a:t>
            </a:r>
            <a:r>
              <a:rPr lang="en-US" altLang="zh-CN" sz="2000" b="0" i="0" dirty="0">
                <a:solidFill>
                  <a:srgbClr val="000000"/>
                </a:solidFill>
                <a:latin typeface="微软雅黑" pitchFamily="34" charset="0"/>
                <a:ea typeface="微软雅黑" pitchFamily="34" charset="-122"/>
                <a:cs typeface="微软雅黑" pitchFamily="34" charset="-120"/>
              </a:rPr>
              <a:t>，陕西省白河县卡子镇以“叫应帮解”机制为抓手</a:t>
            </a:r>
            <a:r>
              <a:rPr lang="en-US" altLang="zh-CN" sz="2000" b="0" i="0">
                <a:solidFill>
                  <a:srgbClr val="000000"/>
                </a:solidFill>
                <a:latin typeface="微软雅黑" pitchFamily="34" charset="0"/>
                <a:ea typeface="微软雅黑" pitchFamily="34" charset="-122"/>
                <a:cs typeface="微软雅黑" pitchFamily="34" charset="-120"/>
              </a:rPr>
              <a:t>，以陈庄社区为试点在社区公开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栏设置</a:t>
            </a:r>
            <a:r>
              <a:rPr lang="en-US" altLang="zh-CN" sz="2000" b="0" i="0" dirty="0">
                <a:solidFill>
                  <a:srgbClr val="000000"/>
                </a:solidFill>
                <a:latin typeface="微软雅黑" pitchFamily="34" charset="0"/>
                <a:ea typeface="微软雅黑" pitchFamily="34" charset="-122"/>
                <a:cs typeface="微软雅黑" pitchFamily="34" charset="-120"/>
              </a:rPr>
              <a:t>“问题墙+回音壁”，广泛听民声、解民忧、暖民心，通过“问题墙”</a:t>
            </a:r>
            <a:r>
              <a:rPr lang="en-US" altLang="zh-CN" sz="2000" b="0" i="0">
                <a:solidFill>
                  <a:srgbClr val="000000"/>
                </a:solidFill>
                <a:latin typeface="微软雅黑" pitchFamily="34" charset="0"/>
                <a:ea typeface="微软雅黑" pitchFamily="34" charset="-122"/>
                <a:cs typeface="微软雅黑" pitchFamily="34" charset="-120"/>
              </a:rPr>
              <a:t>了解群众需求诉求，</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利用</a:t>
            </a:r>
            <a:r>
              <a:rPr lang="en-US" altLang="zh-CN" sz="2000" b="0" i="0" dirty="0">
                <a:solidFill>
                  <a:srgbClr val="000000"/>
                </a:solidFill>
                <a:latin typeface="微软雅黑" pitchFamily="34" charset="0"/>
                <a:ea typeface="微软雅黑" pitchFamily="34" charset="-122"/>
                <a:cs typeface="微软雅黑" pitchFamily="34" charset="-120"/>
              </a:rPr>
              <a:t>“回音壁”亮晒反馈落实结果，精准高效解决群众“急难愁盼”问题。设立“问题墙</a:t>
            </a:r>
            <a:r>
              <a:rPr lang="en-US" altLang="zh-CN" sz="2000" b="0" i="0">
                <a:solidFill>
                  <a:srgbClr val="000000"/>
                </a:solidFill>
                <a:latin typeface="微软雅黑" pitchFamily="34" charset="0"/>
                <a:ea typeface="微软雅黑" pitchFamily="34" charset="-122"/>
                <a:cs typeface="微软雅黑" pitchFamily="34" charset="-120"/>
              </a:rPr>
              <a:t>+回音</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壁”(</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65_1#d08727970.bracket?pid=8ada83c26&amp;color=0,0,0&amp;vpa=21&amp;vtp=1"/>
          <p:cNvSpPr/>
          <p:nvPr/>
        </p:nvSpPr>
        <p:spPr>
          <a:xfrm>
            <a:off x="1430401" y="27817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64_2#d08727970?pid=8ada83c26&amp;color=0,0,0&amp;vtp=1&amp;bbb=1"/>
          <p:cNvSpPr/>
          <p:nvPr/>
        </p:nvSpPr>
        <p:spPr>
          <a:xfrm>
            <a:off x="722376" y="3248474"/>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使村民自治组织形式得以完善</a:t>
            </a:r>
            <a:endParaRPr lang="en-US" altLang="zh-CN" sz="2000" b="0" i="0" dirty="0">
              <a:solidFill>
                <a:srgbClr val="000000"/>
              </a:solidFill>
              <a:latin typeface="微软雅黑" pitchFamily="34" charset="0"/>
              <a:ea typeface="微软雅黑" pitchFamily="34" charset="-122"/>
              <a:cs typeface="微软雅黑" pitchFamily="34" charset="-120"/>
            </a:endParaRPr>
          </a:p>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②有利于村民直接行使民主权利</a:t>
            </a:r>
            <a:endParaRPr lang="en-US" altLang="zh-CN" sz="2000" dirty="0"/>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强化了基层党组织的引领作用</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④便于村民有效监督村委会工作</a:t>
            </a:r>
            <a:endParaRPr lang="en-US" altLang="zh-CN" sz="2000" dirty="0"/>
          </a:p>
        </p:txBody>
      </p:sp>
      <p:sp>
        <p:nvSpPr>
          <p:cNvPr id="5" name="QC_6_BD.64_3#d08727970.choices?pid=8ada83c26&amp;color=0,0,0&amp;vtp=1&amp;bbb=1"/>
          <p:cNvSpPr/>
          <p:nvPr/>
        </p:nvSpPr>
        <p:spPr>
          <a:xfrm>
            <a:off x="719328" y="5206982"/>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A.①②</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3.xml><?xml version="1.0" encoding="utf-8"?>
<p:sld xmlns:a="http://schemas.openxmlformats.org/drawingml/2006/main" xmlns:r="http://schemas.openxmlformats.org/officeDocument/2006/relationships" xmlns:p="http://schemas.openxmlformats.org/presentationml/2006/main">
  <p:cSld name="Slide 61&amp;si=61">
    <p:spTree>
      <p:nvGrpSpPr>
        <p:cNvPr id="1" name=""/>
        <p:cNvGrpSpPr/>
        <p:nvPr/>
      </p:nvGrpSpPr>
      <p:grpSpPr>
        <a:xfrm>
          <a:off x="0" y="0"/>
          <a:ext cx="0" cy="0"/>
          <a:chOff x="0" y="0"/>
          <a:chExt cx="0" cy="0"/>
        </a:xfrm>
      </p:grpSpPr>
      <p:sp>
        <p:nvSpPr>
          <p:cNvPr id="2" name="QC_6_AS.66_1#d08727970?vop=1&amp;pid=8ada83c26&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本题考查民主监督、实行基层群众自治的意义。村民通过“问题墙”</a:t>
            </a:r>
            <a:r>
              <a:rPr lang="en-US" altLang="zh-CN" sz="2000" b="0" i="0">
                <a:solidFill>
                  <a:srgbClr val="000000"/>
                </a:solidFill>
                <a:latin typeface="微软雅黑" pitchFamily="34" charset="0"/>
                <a:ea typeface="微软雅黑" pitchFamily="34" charset="-122"/>
                <a:cs typeface="微软雅黑" pitchFamily="34" charset="-120"/>
              </a:rPr>
              <a:t>直接表达需求诉求，</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行使了民主参与</a:t>
            </a:r>
            <a:r>
              <a:rPr lang="en-US" altLang="zh-CN" sz="2000" b="0" i="0" dirty="0">
                <a:solidFill>
                  <a:srgbClr val="000000"/>
                </a:solidFill>
                <a:latin typeface="微软雅黑" pitchFamily="34" charset="0"/>
                <a:ea typeface="微软雅黑" pitchFamily="34" charset="-122"/>
                <a:cs typeface="微软雅黑" pitchFamily="34" charset="-120"/>
              </a:rPr>
              <a:t>、表达和监督等权利，增强了村民在基层治理中的主体性和主动性；“</a:t>
            </a:r>
            <a:r>
              <a:rPr lang="en-US" altLang="zh-CN" sz="2000" b="0" i="0">
                <a:solidFill>
                  <a:srgbClr val="000000"/>
                </a:solidFill>
                <a:latin typeface="微软雅黑" pitchFamily="34" charset="0"/>
                <a:ea typeface="微软雅黑" pitchFamily="34" charset="-122"/>
                <a:cs typeface="微软雅黑" pitchFamily="34" charset="-120"/>
              </a:rPr>
              <a:t>回音壁”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亮晒反馈落实结果</a:t>
            </a:r>
            <a:r>
              <a:rPr lang="en-US" altLang="zh-CN" sz="2000" b="0" i="0" dirty="0">
                <a:solidFill>
                  <a:srgbClr val="000000"/>
                </a:solidFill>
                <a:latin typeface="微软雅黑" pitchFamily="34" charset="0"/>
                <a:ea typeface="微软雅黑" pitchFamily="34" charset="-122"/>
                <a:cs typeface="微软雅黑" pitchFamily="34" charset="-120"/>
              </a:rPr>
              <a:t>，提高了村委会工作的透明度，使村民能够及时跟踪和监督问题解决情况</a:t>
            </a:r>
            <a:r>
              <a:rPr lang="en-US" altLang="zh-CN" sz="2000" b="0" i="0">
                <a:solidFill>
                  <a:srgbClr val="000000"/>
                </a:solidFill>
                <a:latin typeface="微软雅黑" pitchFamily="34" charset="0"/>
                <a:ea typeface="微软雅黑" pitchFamily="34" charset="-122"/>
                <a:cs typeface="微软雅黑" pitchFamily="34" charset="-120"/>
              </a:rPr>
              <a:t>，便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于村民有效监督村委会工作</a:t>
            </a:r>
            <a:r>
              <a:rPr lang="en-US" altLang="zh-CN" sz="2000" b="0" i="0" dirty="0">
                <a:solidFill>
                  <a:srgbClr val="000000"/>
                </a:solidFill>
                <a:latin typeface="微软雅黑" pitchFamily="34" charset="0"/>
                <a:ea typeface="微软雅黑" pitchFamily="34" charset="-122"/>
                <a:cs typeface="微软雅黑" pitchFamily="34" charset="-120"/>
              </a:rPr>
              <a:t>，②④正确。村民自治的组织形式是村委会</a:t>
            </a:r>
            <a:r>
              <a:rPr lang="en-US" altLang="zh-CN" sz="2000" b="0" i="0">
                <a:solidFill>
                  <a:srgbClr val="000000"/>
                </a:solidFill>
                <a:latin typeface="微软雅黑" pitchFamily="34" charset="0"/>
                <a:ea typeface="微软雅黑" pitchFamily="34" charset="-122"/>
                <a:cs typeface="微软雅黑" pitchFamily="34" charset="-120"/>
              </a:rPr>
              <a:t>，题中机制未改变村民自</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治的组织形式</a:t>
            </a:r>
            <a:r>
              <a:rPr lang="en-US" altLang="zh-CN" sz="2000" b="0" i="0" dirty="0">
                <a:solidFill>
                  <a:srgbClr val="000000"/>
                </a:solidFill>
                <a:latin typeface="微软雅黑" pitchFamily="34" charset="0"/>
                <a:ea typeface="微软雅黑" pitchFamily="34" charset="-122"/>
                <a:cs typeface="微软雅黑" pitchFamily="34" charset="-120"/>
              </a:rPr>
              <a:t>，而是丰富了参与渠道和监督方式，因此不属于组织形式的完善，①排除</a:t>
            </a:r>
            <a:r>
              <a:rPr lang="en-US" altLang="zh-CN" sz="2000" b="0" i="0">
                <a:solidFill>
                  <a:srgbClr val="000000"/>
                </a:solidFill>
                <a:latin typeface="微软雅黑" pitchFamily="34" charset="0"/>
                <a:ea typeface="微软雅黑" pitchFamily="34" charset="-122"/>
                <a:cs typeface="微软雅黑" pitchFamily="34" charset="-120"/>
              </a:rPr>
              <a:t>。该机制</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侧重于村民直接参与和监督</a:t>
            </a:r>
            <a:r>
              <a:rPr lang="en-US" altLang="zh-CN" sz="2000" b="0" i="0" dirty="0">
                <a:solidFill>
                  <a:srgbClr val="000000"/>
                </a:solidFill>
                <a:latin typeface="微软雅黑" pitchFamily="34" charset="0"/>
                <a:ea typeface="微软雅黑" pitchFamily="34" charset="-122"/>
                <a:cs typeface="微软雅黑" pitchFamily="34" charset="-120"/>
              </a:rPr>
              <a:t>，并未直接体现或强化基层党组织的引领作用，③排除。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4.xml><?xml version="1.0" encoding="utf-8"?>
<p:sld xmlns:a="http://schemas.openxmlformats.org/drawingml/2006/main" xmlns:r="http://schemas.openxmlformats.org/officeDocument/2006/relationships" xmlns:p="http://schemas.openxmlformats.org/presentationml/2006/main">
  <p:cSld name="Slide 62&amp;si=62">
    <p:spTree>
      <p:nvGrpSpPr>
        <p:cNvPr id="1" name=""/>
        <p:cNvGrpSpPr/>
        <p:nvPr/>
      </p:nvGrpSpPr>
      <p:grpSpPr>
        <a:xfrm>
          <a:off x="0" y="0"/>
          <a:ext cx="0" cy="0"/>
          <a:chOff x="0" y="0"/>
          <a:chExt cx="0" cy="0"/>
        </a:xfrm>
      </p:grpSpPr>
      <p:sp>
        <p:nvSpPr>
          <p:cNvPr id="2" name="QC_6_BD.67_1#eb9dd81ab?pid=8ada83c26&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dirty="0">
                <a:solidFill>
                  <a:srgbClr val="000000"/>
                </a:solidFill>
                <a:latin typeface="仿宋" pitchFamily="34" charset="0"/>
                <a:ea typeface="仿宋" pitchFamily="34" charset="-122"/>
                <a:cs typeface="仿宋" pitchFamily="34" charset="-120"/>
              </a:rPr>
              <a:t>[浙江金华十校2025高一联考]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凡事商量着办，总能找到办法。“三治融合”发源地</a:t>
            </a:r>
            <a:r>
              <a:rPr lang="en-US" altLang="zh-CN" sz="2000" b="0" i="0">
                <a:solidFill>
                  <a:srgbClr val="000000"/>
                </a:solidFill>
                <a:latin typeface="微软雅黑" pitchFamily="34" charset="0"/>
                <a:ea typeface="微软雅黑" pitchFamily="34" charset="-122"/>
                <a:cs typeface="微软雅黑" pitchFamily="34" charset="-120"/>
              </a:rPr>
              <a:t>——嘉兴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桐乡市把基层治理的触角延伸到居民家门口</a:t>
            </a:r>
            <a:r>
              <a:rPr lang="en-US" altLang="zh-CN" sz="2000" b="0" i="0" dirty="0">
                <a:solidFill>
                  <a:srgbClr val="000000"/>
                </a:solidFill>
                <a:latin typeface="微软雅黑" pitchFamily="34" charset="0"/>
                <a:ea typeface="微软雅黑" pitchFamily="34" charset="-122"/>
                <a:cs typeface="微软雅黑" pitchFamily="34" charset="-120"/>
              </a:rPr>
              <a:t>，借助“社区居委会+业委会+物业”</a:t>
            </a:r>
            <a:r>
              <a:rPr lang="en-US" altLang="zh-CN" sz="2000" b="0" i="0">
                <a:solidFill>
                  <a:srgbClr val="000000"/>
                </a:solidFill>
                <a:latin typeface="微软雅黑" pitchFamily="34" charset="0"/>
                <a:ea typeface="微软雅黑" pitchFamily="34" charset="-122"/>
                <a:cs typeface="微软雅黑" pitchFamily="34" charset="-120"/>
              </a:rPr>
              <a:t>三方协同机制，</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使一批民生顽疾迎刃而解</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上述做法(</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68_1#eb9dd81ab.bracket?pid=8ada83c26&amp;color=0,0,0&amp;vpa=22&amp;vtp=1"/>
          <p:cNvSpPr/>
          <p:nvPr/>
        </p:nvSpPr>
        <p:spPr>
          <a:xfrm>
            <a:off x="4986401" y="18673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67_2#eb9dd81ab?pid=8ada83c26&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①创新了基层群众自治的组织形式</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为居民自我管理、自我服务提供了有效平台</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有利于推进社会主义民主的基础性工程建设</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基于民主协商是社会主义民主政治的独特优势</a:t>
            </a:r>
            <a:endParaRPr lang="en-US" altLang="zh-CN" sz="2000" dirty="0"/>
          </a:p>
        </p:txBody>
      </p:sp>
      <p:sp>
        <p:nvSpPr>
          <p:cNvPr id="5" name="QC_6_BD.67_3#eb9dd81ab.choices?pid=8ada83c26&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5.xml><?xml version="1.0" encoding="utf-8"?>
<p:sld xmlns:a="http://schemas.openxmlformats.org/drawingml/2006/main" xmlns:r="http://schemas.openxmlformats.org/officeDocument/2006/relationships" xmlns:p="http://schemas.openxmlformats.org/presentationml/2006/main">
  <p:cSld name="Slide 63&amp;si=63">
    <p:spTree>
      <p:nvGrpSpPr>
        <p:cNvPr id="1" name=""/>
        <p:cNvGrpSpPr/>
        <p:nvPr/>
      </p:nvGrpSpPr>
      <p:grpSpPr>
        <a:xfrm>
          <a:off x="0" y="0"/>
          <a:ext cx="0" cy="0"/>
          <a:chOff x="0" y="0"/>
          <a:chExt cx="0" cy="0"/>
        </a:xfrm>
      </p:grpSpPr>
      <p:sp>
        <p:nvSpPr>
          <p:cNvPr id="2" name="QC_6_AS.69_1#eb9dd81ab?vop=1&amp;pid=8ada83c26&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本题考查人民群众直接行使民主权利的生动实践。三方协同机制将居委会</a:t>
            </a:r>
            <a:r>
              <a:rPr lang="en-US" altLang="zh-CN" sz="2000" b="0" i="0">
                <a:solidFill>
                  <a:srgbClr val="000000"/>
                </a:solidFill>
                <a:latin typeface="微软雅黑" pitchFamily="34" charset="0"/>
                <a:ea typeface="微软雅黑" pitchFamily="34" charset="-122"/>
                <a:cs typeface="微软雅黑" pitchFamily="34" charset="-120"/>
              </a:rPr>
              <a:t>、业委会和物业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整合起来</a:t>
            </a:r>
            <a:r>
              <a:rPr lang="en-US" altLang="zh-CN" sz="2000" b="0" i="0" dirty="0">
                <a:solidFill>
                  <a:srgbClr val="000000"/>
                </a:solidFill>
                <a:latin typeface="微软雅黑" pitchFamily="34" charset="0"/>
                <a:ea typeface="微软雅黑" pitchFamily="34" charset="-122"/>
                <a:cs typeface="微软雅黑" pitchFamily="34" charset="-120"/>
              </a:rPr>
              <a:t>，为居民参与社区事务管理、解决自身问题提供了平台</a:t>
            </a:r>
            <a:r>
              <a:rPr lang="en-US" altLang="zh-CN" sz="2000" b="0" i="0">
                <a:solidFill>
                  <a:srgbClr val="000000"/>
                </a:solidFill>
                <a:latin typeface="微软雅黑" pitchFamily="34" charset="0"/>
                <a:ea typeface="微软雅黑" pitchFamily="34" charset="-122"/>
                <a:cs typeface="微软雅黑" pitchFamily="34" charset="-120"/>
              </a:rPr>
              <a:t>，直接体现了基层群众自治的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自我管理、自我服务”，②正确；社会主义民主的基础性工程是指基层民主建设</a:t>
            </a:r>
            <a:r>
              <a:rPr lang="en-US" altLang="zh-CN" sz="2000" b="0" i="0">
                <a:solidFill>
                  <a:srgbClr val="000000"/>
                </a:solidFill>
                <a:latin typeface="微软雅黑" pitchFamily="34" charset="0"/>
                <a:ea typeface="微软雅黑" pitchFamily="34" charset="-122"/>
                <a:cs typeface="微软雅黑" pitchFamily="34" charset="-120"/>
              </a:rPr>
              <a:t>，题干做法将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治理触角延伸到居民家门口</a:t>
            </a:r>
            <a:r>
              <a:rPr lang="en-US" altLang="zh-CN" sz="2000" b="0" i="0" dirty="0">
                <a:solidFill>
                  <a:srgbClr val="000000"/>
                </a:solidFill>
                <a:latin typeface="微软雅黑" pitchFamily="34" charset="0"/>
                <a:ea typeface="微软雅黑" pitchFamily="34" charset="-122"/>
                <a:cs typeface="微软雅黑" pitchFamily="34" charset="-120"/>
              </a:rPr>
              <a:t>，有利于推进社会主义民主的基础性工程建设，③正确</a:t>
            </a:r>
            <a:r>
              <a:rPr lang="en-US" altLang="zh-CN" sz="2000" b="0" i="0">
                <a:solidFill>
                  <a:srgbClr val="000000"/>
                </a:solidFill>
                <a:latin typeface="微软雅黑" pitchFamily="34" charset="0"/>
                <a:ea typeface="微软雅黑" pitchFamily="34" charset="-122"/>
                <a:cs typeface="微软雅黑" pitchFamily="34" charset="-120"/>
              </a:rPr>
              <a:t>；基层群众自</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治的组织形式是居民委员会和村民委员会</a:t>
            </a:r>
            <a:r>
              <a:rPr lang="en-US" altLang="zh-CN" sz="2000" b="0" i="0" dirty="0">
                <a:solidFill>
                  <a:srgbClr val="000000"/>
                </a:solidFill>
                <a:latin typeface="微软雅黑" pitchFamily="34" charset="0"/>
                <a:ea typeface="微软雅黑" pitchFamily="34" charset="-122"/>
                <a:cs typeface="微软雅黑" pitchFamily="34" charset="-120"/>
              </a:rPr>
              <a:t>，题干中的“三方协同机制”是一种工作机制创新</a:t>
            </a:r>
            <a:r>
              <a:rPr lang="en-US" altLang="zh-CN" sz="2000" b="0" i="0">
                <a:solidFill>
                  <a:srgbClr val="000000"/>
                </a:solidFill>
                <a:latin typeface="微软雅黑" pitchFamily="34" charset="0"/>
                <a:ea typeface="微软雅黑" pitchFamily="34" charset="-122"/>
                <a:cs typeface="微软雅黑" pitchFamily="34" charset="-120"/>
              </a:rPr>
              <a:t>，并</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非组织形式创新</a:t>
            </a:r>
            <a:r>
              <a:rPr lang="en-US" altLang="zh-CN" sz="2000" b="0" i="0" dirty="0">
                <a:solidFill>
                  <a:srgbClr val="000000"/>
                </a:solidFill>
                <a:latin typeface="微软雅黑" pitchFamily="34" charset="0"/>
                <a:ea typeface="微软雅黑" pitchFamily="34" charset="-122"/>
                <a:cs typeface="微软雅黑" pitchFamily="34" charset="-120"/>
              </a:rPr>
              <a:t>，①排除；协商民主是社会主义民主政治的独特优势，④排除。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487606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name="Slide 64&amp;si=64">
    <p:spTree>
      <p:nvGrpSpPr>
        <p:cNvPr id="1" name=""/>
        <p:cNvGrpSpPr/>
        <p:nvPr/>
      </p:nvGrpSpPr>
      <p:grpSpPr>
        <a:xfrm>
          <a:off x="0" y="0"/>
          <a:ext cx="0" cy="0"/>
          <a:chOff x="0" y="0"/>
          <a:chExt cx="0" cy="0"/>
        </a:xfrm>
      </p:grpSpPr>
      <p:sp>
        <p:nvSpPr>
          <p:cNvPr id="2" name="QC_7_BD.70_1#85d242ed6?pid=85ca8d590&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5.随着村民生活水平的提升，某小区进出的车辆越来越多，行人安全存在隐患</a:t>
            </a:r>
            <a:r>
              <a:rPr lang="en-US" altLang="zh-CN" sz="2000" b="0" i="0">
                <a:solidFill>
                  <a:srgbClr val="000000"/>
                </a:solidFill>
                <a:latin typeface="微软雅黑" pitchFamily="34" charset="0"/>
                <a:ea typeface="微软雅黑" pitchFamily="34" charset="-122"/>
                <a:cs typeface="微软雅黑" pitchFamily="34" charset="-120"/>
              </a:rPr>
              <a:t>，为此小区部分村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民向村民理事会提出在大门设置限高梁的建议</a:t>
            </a:r>
            <a:r>
              <a:rPr lang="en-US" altLang="zh-CN" sz="2000" b="0" i="0" dirty="0">
                <a:solidFill>
                  <a:srgbClr val="000000"/>
                </a:solidFill>
                <a:latin typeface="微软雅黑" pitchFamily="34" charset="0"/>
                <a:ea typeface="微软雅黑" pitchFamily="34" charset="-122"/>
                <a:cs typeface="微软雅黑" pitchFamily="34" charset="-120"/>
              </a:rPr>
              <a:t>。根据村民提议，村民理事会邀请村民代表</a:t>
            </a:r>
            <a:r>
              <a:rPr lang="en-US" altLang="zh-CN" sz="2000" b="0" i="0">
                <a:solidFill>
                  <a:srgbClr val="000000"/>
                </a:solidFill>
                <a:latin typeface="微软雅黑" pitchFamily="34" charset="0"/>
                <a:ea typeface="微软雅黑" pitchFamily="34" charset="-122"/>
                <a:cs typeface="微软雅黑" pitchFamily="34" charset="-120"/>
              </a:rPr>
              <a:t>、小区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物业代表召开理事会议</a:t>
            </a:r>
            <a:r>
              <a:rPr lang="en-US" altLang="zh-CN" sz="2000" b="0" i="0" dirty="0">
                <a:solidFill>
                  <a:srgbClr val="000000"/>
                </a:solidFill>
                <a:latin typeface="微软雅黑" pitchFamily="34" charset="0"/>
                <a:ea typeface="微软雅黑" pitchFamily="34" charset="-122"/>
                <a:cs typeface="微软雅黑" pitchFamily="34" charset="-120"/>
              </a:rPr>
              <a:t>，进行“一事一议”。方案通过后，</a:t>
            </a:r>
            <a:r>
              <a:rPr lang="en-US" altLang="zh-CN" sz="2000" b="0" i="0">
                <a:solidFill>
                  <a:srgbClr val="000000"/>
                </a:solidFill>
                <a:latin typeface="微软雅黑" pitchFamily="34" charset="0"/>
                <a:ea typeface="微软雅黑" pitchFamily="34" charset="-122"/>
                <a:cs typeface="微软雅黑" pitchFamily="34" charset="-120"/>
              </a:rPr>
              <a:t>村民理事会确定由小区物业负责施工，</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村民理事会进行全程监工</a:t>
            </a:r>
            <a:r>
              <a:rPr lang="en-US" altLang="zh-CN" sz="2000" b="0" i="0" dirty="0">
                <a:solidFill>
                  <a:srgbClr val="000000"/>
                </a:solidFill>
                <a:latin typeface="微软雅黑" pitchFamily="34" charset="0"/>
                <a:ea typeface="微软雅黑" pitchFamily="34" charset="-122"/>
                <a:cs typeface="微软雅黑" pitchFamily="34" charset="-120"/>
              </a:rPr>
              <a:t>，后来小区村民的安全感显著提升。</a:t>
            </a:r>
            <a:r>
              <a:rPr lang="en-US" altLang="zh-CN" sz="2000" b="0" i="0">
                <a:solidFill>
                  <a:srgbClr val="000000"/>
                </a:solidFill>
                <a:latin typeface="微软雅黑" pitchFamily="34" charset="0"/>
                <a:ea typeface="微软雅黑" pitchFamily="34" charset="-122"/>
                <a:cs typeface="微软雅黑" pitchFamily="34" charset="-120"/>
              </a:rPr>
              <a:t>该小区的成功经验是(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71_1#85d242ed6.bracket?pid=85ca8d590&amp;color=0,0,0&amp;vpa=23&amp;vtp=1"/>
          <p:cNvSpPr/>
          <p:nvPr/>
        </p:nvSpPr>
        <p:spPr>
          <a:xfrm>
            <a:off x="10066401" y="23245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7_BD.70_2#85d242ed6?pid=85ca8d590&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①发挥基层政权组织的作用，寻找各方利益最大公约数</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实行自我管理的治理模式，实现了自己的难题自己解</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凡关系村民利益的事项要由村民理事会集体作出决定</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发挥基层协商民主作用，构建共建共治共享治理格局</a:t>
            </a:r>
            <a:endParaRPr lang="en-US" altLang="zh-CN" sz="2000" dirty="0"/>
          </a:p>
        </p:txBody>
      </p:sp>
      <p:sp>
        <p:nvSpPr>
          <p:cNvPr id="5" name="QC_7_BD.70_3#85d242ed6.choices?pid=85ca8d590&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8.xml><?xml version="1.0" encoding="utf-8"?>
<p:sld xmlns:a="http://schemas.openxmlformats.org/drawingml/2006/main" xmlns:r="http://schemas.openxmlformats.org/officeDocument/2006/relationships" xmlns:p="http://schemas.openxmlformats.org/presentationml/2006/main">
  <p:cSld name="Slide 65&amp;si=65">
    <p:spTree>
      <p:nvGrpSpPr>
        <p:cNvPr id="1" name=""/>
        <p:cNvGrpSpPr/>
        <p:nvPr/>
      </p:nvGrpSpPr>
      <p:grpSpPr>
        <a:xfrm>
          <a:off x="0" y="0"/>
          <a:ext cx="0" cy="0"/>
          <a:chOff x="0" y="0"/>
          <a:chExt cx="0" cy="0"/>
        </a:xfrm>
      </p:grpSpPr>
      <p:sp>
        <p:nvSpPr>
          <p:cNvPr id="2" name="QC_7_AS.72_1#85d242ed6?vop=1&amp;pid=85ca8d590&amp;color=0,0,0&amp;vtp=1&amp;bt=1&amp;bbb=1&amp;hb=1"/>
          <p:cNvSpPr/>
          <p:nvPr/>
        </p:nvSpPr>
        <p:spPr>
          <a:xfrm>
            <a:off x="722376" y="972000"/>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本题考查基层群众自治。该小区实行自我管理的治理模式，实现了自己的难题自己解</a:t>
            </a:r>
            <a:r>
              <a:rPr lang="en-US" altLang="zh-CN" sz="2000" b="0" i="0">
                <a:solidFill>
                  <a:srgbClr val="000000"/>
                </a:solidFill>
                <a:latin typeface="微软雅黑" pitchFamily="34" charset="0"/>
                <a:ea typeface="微软雅黑" pitchFamily="34" charset="-122"/>
                <a:cs typeface="微软雅黑" pitchFamily="34" charset="-120"/>
              </a:rPr>
              <a:t>，发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挥基层协商民主作用</a:t>
            </a:r>
            <a:r>
              <a:rPr lang="en-US" altLang="zh-CN" sz="2000" b="0" i="0" dirty="0">
                <a:solidFill>
                  <a:srgbClr val="000000"/>
                </a:solidFill>
                <a:latin typeface="微软雅黑" pitchFamily="34" charset="0"/>
                <a:ea typeface="微软雅黑" pitchFamily="34" charset="-122"/>
                <a:cs typeface="微软雅黑" pitchFamily="34" charset="-120"/>
              </a:rPr>
              <a:t>，构建共建共治共享治理格局，②④正确；材料未涉及基层政权组织，</a:t>
            </a:r>
            <a:r>
              <a:rPr lang="en-US" altLang="zh-CN" sz="2000" b="0" i="0">
                <a:solidFill>
                  <a:srgbClr val="000000"/>
                </a:solidFill>
                <a:latin typeface="微软雅黑" pitchFamily="34" charset="0"/>
                <a:ea typeface="微软雅黑" pitchFamily="34" charset="-122"/>
                <a:cs typeface="微软雅黑" pitchFamily="34" charset="-120"/>
              </a:rPr>
              <a:t>①排</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除</a:t>
            </a:r>
            <a:r>
              <a:rPr lang="en-US" altLang="zh-CN" sz="2000" b="0" i="0" dirty="0">
                <a:solidFill>
                  <a:srgbClr val="000000"/>
                </a:solidFill>
                <a:latin typeface="微软雅黑" pitchFamily="34" charset="0"/>
                <a:ea typeface="微软雅黑" pitchFamily="34" charset="-122"/>
                <a:cs typeface="微软雅黑" pitchFamily="34" charset="-120"/>
              </a:rPr>
              <a:t>；凡关系村民公共利益的事项都要由村民以直接或间接参与的方式集体作出决定，③排除。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9.xml><?xml version="1.0" encoding="utf-8"?>
<p:sld xmlns:a="http://schemas.openxmlformats.org/drawingml/2006/main" xmlns:r="http://schemas.openxmlformats.org/officeDocument/2006/relationships" xmlns:p="http://schemas.openxmlformats.org/presentationml/2006/main">
  <p:cSld name="Slide 66&amp;si=66">
    <p:spTree>
      <p:nvGrpSpPr>
        <p:cNvPr id="1" name=""/>
        <p:cNvGrpSpPr/>
        <p:nvPr/>
      </p:nvGrpSpPr>
      <p:grpSpPr>
        <a:xfrm>
          <a:off x="0" y="0"/>
          <a:ext cx="0" cy="0"/>
          <a:chOff x="0" y="0"/>
          <a:chExt cx="0" cy="0"/>
        </a:xfrm>
      </p:grpSpPr>
      <p:sp>
        <p:nvSpPr>
          <p:cNvPr id="2" name="QC_7_AS.72_2#85d242ed6?vop=1&amp;pid=85ca8d590&amp;color=0,0,0&amp;mp=1&amp;vtp=1&amp;bt=1&amp;bbb=1&amp;hb=1"/>
          <p:cNvSpPr/>
          <p:nvPr/>
        </p:nvSpPr>
        <p:spPr>
          <a:xfrm>
            <a:off x="722376" y="972000"/>
            <a:ext cx="10753344" cy="8562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易错警示</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本题易错选①，错选原因是没有正确区分基层群众性自治组织和基层政权组织</a:t>
            </a:r>
            <a:r>
              <a:rPr lang="en-US" altLang="zh-CN" sz="2000" b="0" i="0">
                <a:solidFill>
                  <a:srgbClr val="000000"/>
                </a:solidFill>
                <a:latin typeface="微软雅黑" pitchFamily="34" charset="0"/>
                <a:ea typeface="微软雅黑" pitchFamily="34" charset="-122"/>
                <a:cs typeface="微软雅黑" pitchFamily="34" charset="-120"/>
              </a:rPr>
              <a:t>。在我</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国</a:t>
            </a:r>
            <a:r>
              <a:rPr lang="en-US" altLang="zh-CN" sz="2000" b="0" i="0" dirty="0">
                <a:solidFill>
                  <a:srgbClr val="000000"/>
                </a:solidFill>
                <a:latin typeface="微软雅黑" pitchFamily="34" charset="0"/>
                <a:ea typeface="微软雅黑" pitchFamily="34" charset="-122"/>
                <a:cs typeface="微软雅黑" pitchFamily="34" charset="-120"/>
              </a:rPr>
              <a:t>，村委会和居委会都是基层群众性自治组织，不是基层政权组织。</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sp>
        <p:nvSpPr>
          <p:cNvPr id="2" name="QC_6_BD.4_1#43c79cb61?pid=4e4330035&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仿宋" pitchFamily="34" charset="0"/>
                <a:ea typeface="仿宋" pitchFamily="34" charset="-122"/>
                <a:cs typeface="仿宋" pitchFamily="34" charset="-120"/>
              </a:rPr>
              <a:t>[湖北黄冈2025高一期末]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为更好地推动政府引导基金的高质量发展</a:t>
            </a:r>
            <a:r>
              <a:rPr lang="en-US" altLang="zh-CN" sz="2000" b="0" i="0">
                <a:solidFill>
                  <a:srgbClr val="000000"/>
                </a:solidFill>
                <a:latin typeface="微软雅黑" pitchFamily="34" charset="0"/>
                <a:ea typeface="微软雅黑" pitchFamily="34" charset="-122"/>
                <a:cs typeface="微软雅黑" pitchFamily="34" charset="-120"/>
              </a:rPr>
              <a:t>，某省充分发挥民主党派优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势</a:t>
            </a:r>
            <a:r>
              <a:rPr lang="en-US" altLang="zh-CN" sz="2000" b="0" i="0" dirty="0">
                <a:solidFill>
                  <a:srgbClr val="000000"/>
                </a:solidFill>
                <a:latin typeface="微软雅黑" pitchFamily="34" charset="0"/>
                <a:ea typeface="微软雅黑" pitchFamily="34" charset="-122"/>
                <a:cs typeface="微软雅黑" pitchFamily="34" charset="-120"/>
              </a:rPr>
              <a:t>，积极建言献策。九三学社省委发挥在科技界的主界别优势，提交“</a:t>
            </a:r>
            <a:r>
              <a:rPr lang="en-US" altLang="zh-CN" sz="2000" b="0" i="0">
                <a:solidFill>
                  <a:srgbClr val="000000"/>
                </a:solidFill>
                <a:latin typeface="微软雅黑" pitchFamily="34" charset="0"/>
                <a:ea typeface="微软雅黑" pitchFamily="34" charset="-122"/>
                <a:cs typeface="微软雅黑" pitchFamily="34" charset="-120"/>
              </a:rPr>
              <a:t>优化政府引导基金运作，</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更好支撑创新产业发展</a:t>
            </a:r>
            <a:r>
              <a:rPr lang="en-US" altLang="zh-CN" sz="2000" b="0" i="0" dirty="0">
                <a:solidFill>
                  <a:srgbClr val="000000"/>
                </a:solidFill>
                <a:latin typeface="微软雅黑" pitchFamily="34" charset="0"/>
                <a:ea typeface="微软雅黑" pitchFamily="34" charset="-122"/>
                <a:cs typeface="微软雅黑" pitchFamily="34" charset="-120"/>
              </a:rPr>
              <a:t>”的提案；台盟某区工委就重点课题“完善基金体系建设</a:t>
            </a:r>
            <a:r>
              <a:rPr lang="en-US" altLang="zh-CN" sz="2000" b="0" i="0">
                <a:solidFill>
                  <a:srgbClr val="000000"/>
                </a:solidFill>
                <a:latin typeface="微软雅黑" pitchFamily="34" charset="0"/>
                <a:ea typeface="微软雅黑" pitchFamily="34" charset="-122"/>
                <a:cs typeface="微软雅黑" pitchFamily="34" charset="-120"/>
              </a:rPr>
              <a:t>，促进民营经济</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高质量发展</a:t>
            </a:r>
            <a:r>
              <a:rPr lang="en-US" altLang="zh-CN" sz="2000" b="0" i="0" dirty="0">
                <a:solidFill>
                  <a:srgbClr val="000000"/>
                </a:solidFill>
                <a:latin typeface="微软雅黑" pitchFamily="34" charset="0"/>
                <a:ea typeface="微软雅黑" pitchFamily="34" charset="-122"/>
                <a:cs typeface="微软雅黑" pitchFamily="34" charset="-120"/>
              </a:rPr>
              <a:t>”，赴相关产业基金管理有限公司进行走访调研。</a:t>
            </a:r>
            <a:r>
              <a:rPr lang="en-US" altLang="zh-CN" sz="2000" b="0" i="0">
                <a:solidFill>
                  <a:srgbClr val="000000"/>
                </a:solidFill>
                <a:latin typeface="微软雅黑" pitchFamily="34" charset="0"/>
                <a:ea typeface="微软雅黑" pitchFamily="34" charset="-122"/>
                <a:cs typeface="微软雅黑" pitchFamily="34" charset="-120"/>
              </a:rPr>
              <a:t>由此可见(</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5_1#43c79cb61.bracket?pid=4e4330035&amp;color=0,0,0&amp;vpa=2&amp;vtp=1"/>
          <p:cNvSpPr/>
          <p:nvPr/>
        </p:nvSpPr>
        <p:spPr>
          <a:xfrm>
            <a:off x="8796401" y="23245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6_BD.4_2#43c79cb61?pid=4e4330035&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①我国的政党制度展现出强大的生命力和显著的优越性</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中国共产党和各民主党派共同执政并致力于社会主义事业</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民主党派发挥其人才优势，推动决策科学化、民主化</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我国各民主党派能够自觉地接受中国共产党的领导</a:t>
            </a:r>
            <a:endParaRPr lang="en-US" altLang="zh-CN" sz="2000" dirty="0"/>
          </a:p>
        </p:txBody>
      </p:sp>
      <p:sp>
        <p:nvSpPr>
          <p:cNvPr id="5" name="QC_6_BD.4_3#43c79cb61.choices?pid=4e4330035&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0.xml><?xml version="1.0" encoding="utf-8"?>
<p:sld xmlns:a="http://schemas.openxmlformats.org/drawingml/2006/main" xmlns:r="http://schemas.openxmlformats.org/officeDocument/2006/relationships" xmlns:p="http://schemas.openxmlformats.org/presentationml/2006/main">
  <p:cSld name="Slide 67&amp;si=67">
    <p:spTree>
      <p:nvGrpSpPr>
        <p:cNvPr id="1" name=""/>
        <p:cNvGrpSpPr/>
        <p:nvPr/>
      </p:nvGrpSpPr>
      <p:grpSpPr>
        <a:xfrm>
          <a:off x="0" y="0"/>
          <a:ext cx="0" cy="0"/>
          <a:chOff x="0" y="0"/>
          <a:chExt cx="0" cy="0"/>
        </a:xfrm>
      </p:grpSpPr>
      <p:sp>
        <p:nvSpPr>
          <p:cNvPr id="2" name="C_4#6b36b3afc.fixed?pid=86311c0da&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3</a:t>
            </a:r>
            <a:endParaRPr lang="en-US" altLang="zh-CN" sz="7200" dirty="0"/>
          </a:p>
        </p:txBody>
      </p:sp>
      <p:sp>
        <p:nvSpPr>
          <p:cNvPr id="3" name="C_4#6b36b3afc.fixed?pid=86311c0da&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第三框</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基层群众自治制度</a:t>
            </a:r>
            <a:endParaRPr lang="en-US" altLang="zh-CN" sz="4400" dirty="0"/>
          </a:p>
        </p:txBody>
      </p:sp>
      <p:pic>
        <p:nvPicPr>
          <p:cNvPr id="4" name="C_4#6b36b3afc.fixed?pid=86311c0da&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6b36b3afc.fixed?pid=86311c0da&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刷提升</a:t>
            </a:r>
            <a:endParaRPr lang="en-US" altLang="zh-CN" sz="2800" dirty="0"/>
          </a:p>
        </p:txBody>
      </p:sp>
    </p:spTree>
  </p:cSld>
  <p:clrMapOvr>
    <a:masterClrMapping/>
  </p:clrMapOvr>
  <p:transition>
    <p:fade/>
  </p:transition>
</p:sld>
</file>

<file path=ppt/slides/slide71.xml><?xml version="1.0" encoding="utf-8"?>
<p:sld xmlns:a="http://schemas.openxmlformats.org/drawingml/2006/main" xmlns:r="http://schemas.openxmlformats.org/officeDocument/2006/relationships" xmlns:p="http://schemas.openxmlformats.org/presentationml/2006/main">
  <p:cSld name="Slide 68&amp;si=68">
    <p:spTree>
      <p:nvGrpSpPr>
        <p:cNvPr id="1" name=""/>
        <p:cNvGrpSpPr/>
        <p:nvPr/>
      </p:nvGrpSpPr>
      <p:grpSpPr>
        <a:xfrm>
          <a:off x="0" y="0"/>
          <a:ext cx="0" cy="0"/>
          <a:chOff x="0" y="0"/>
          <a:chExt cx="0" cy="0"/>
        </a:xfrm>
      </p:grpSpPr>
      <p:sp>
        <p:nvSpPr>
          <p:cNvPr id="2" name="QC_5_BD.73_1#23d1eb551?pid=6b36b3afc&amp;color=0,0,0&amp;vtp=1&amp;bt=1&amp;bbb=1&amp;hb=1"/>
          <p:cNvSpPr/>
          <p:nvPr/>
        </p:nvSpPr>
        <p:spPr>
          <a:xfrm>
            <a:off x="722376" y="972000"/>
            <a:ext cx="10753344" cy="13134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仿宋" pitchFamily="34" charset="0"/>
                <a:ea typeface="仿宋" pitchFamily="34" charset="-122"/>
                <a:cs typeface="仿宋" pitchFamily="34" charset="-120"/>
              </a:rPr>
              <a:t>[安徽阜阳2025月考]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某班同学参加暑期实践时，看到李家村社群中心前面有三块牌子</a:t>
            </a:r>
            <a:r>
              <a:rPr lang="en-US" altLang="zh-CN" sz="2000" b="0" i="0">
                <a:solidFill>
                  <a:srgbClr val="000000"/>
                </a:solidFill>
                <a:latin typeface="微软雅黑" pitchFamily="34" charset="0"/>
                <a:ea typeface="微软雅黑" pitchFamily="34" charset="-122"/>
                <a:cs typeface="微软雅黑" pitchFamily="34" charset="-120"/>
              </a:rPr>
              <a:t>，分别是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中国共产党李家村支部委员会</a:t>
            </a:r>
            <a:r>
              <a:rPr lang="en-US" altLang="zh-CN" sz="2000" b="0" i="0" dirty="0">
                <a:solidFill>
                  <a:srgbClr val="000000"/>
                </a:solidFill>
                <a:latin typeface="微软雅黑" pitchFamily="34" charset="0"/>
                <a:ea typeface="微软雅黑" pitchFamily="34" charset="-122"/>
                <a:cs typeface="微软雅黑" pitchFamily="34" charset="-120"/>
              </a:rPr>
              <a:t>、李家村村民委员会、李家村村务监督委员会</a:t>
            </a:r>
            <a:r>
              <a:rPr lang="en-US" altLang="zh-CN" sz="2000" b="0" i="0">
                <a:solidFill>
                  <a:srgbClr val="000000"/>
                </a:solidFill>
                <a:latin typeface="微软雅黑" pitchFamily="34" charset="0"/>
                <a:ea typeface="微软雅黑" pitchFamily="34" charset="-122"/>
                <a:cs typeface="微软雅黑" pitchFamily="34" charset="-120"/>
              </a:rPr>
              <a:t>。对于它们各自的职</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责以及相互关系</a:t>
            </a:r>
            <a:r>
              <a:rPr lang="en-US" altLang="zh-CN" sz="2000" b="0" i="0" dirty="0">
                <a:solidFill>
                  <a:srgbClr val="000000"/>
                </a:solidFill>
                <a:latin typeface="微软雅黑" pitchFamily="34" charset="0"/>
                <a:ea typeface="微软雅黑" pitchFamily="34" charset="-122"/>
                <a:cs typeface="微软雅黑" pitchFamily="34" charset="-120"/>
              </a:rPr>
              <a:t>，大家提出许多观点。</a:t>
            </a:r>
            <a:endParaRPr lang="en-US" altLang="zh-CN" sz="2000" dirty="0"/>
          </a:p>
        </p:txBody>
      </p:sp>
      <p:graphicFrame>
        <p:nvGraphicFramePr>
          <p:cNvPr id="69" name="QC_5_BD.73_2#23d1eb551?colgroup=41&amp;pid=6b36b3afc&amp;color=0,0,0&amp;vtp=1&amp;bbb=1"/>
          <p:cNvGraphicFramePr>
            <a:graphicFrameLocks noGrp="1"/>
          </p:cNvGraphicFramePr>
          <p:nvPr>
            <p:extLst>
              <p:ext uri="{D42A27DB-BD31-4B8C-83A1-F6EECF244321}">
                <p14:modId xmlns:p14="http://schemas.microsoft.com/office/powerpoint/2010/main" val="1557875937"/>
              </p:ext>
            </p:extLst>
          </p:nvPr>
        </p:nvGraphicFramePr>
        <p:xfrm>
          <a:off x="722376" y="2418403"/>
          <a:ext cx="10735056" cy="1653159"/>
        </p:xfrm>
        <a:graphic>
          <a:graphicData uri="http://schemas.openxmlformats.org/drawingml/2006/table">
            <a:tbl>
              <a:tblPr/>
              <a:tblGrid>
                <a:gridCol w="10735056">
                  <a:extLst>
                    <a:ext uri="{9D8B030D-6E8A-4147-A177-3AD203B41FA5}">
                      <a16:colId xmlns:a16="http://schemas.microsoft.com/office/drawing/2014/main" val="20000"/>
                    </a:ext>
                  </a:extLst>
                </a:gridCol>
              </a:tblGrid>
              <a:tr h="1653159">
                <a:tc>
                  <a:txBody>
                    <a:bodyPr/>
                    <a:lstStyle/>
                    <a:p>
                      <a:pPr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甲：三个机构的行政层级依次降低</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p>
                      <a:pPr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乙</a:t>
                      </a:r>
                      <a:r>
                        <a:rPr lang="en-US" altLang="zh-CN" sz="2000" b="0" i="0" dirty="0">
                          <a:solidFill>
                            <a:srgbClr val="000000"/>
                          </a:solidFill>
                          <a:latin typeface="微软雅黑" pitchFamily="34" charset="0"/>
                          <a:ea typeface="微软雅黑" pitchFamily="34" charset="-122"/>
                          <a:cs typeface="微软雅黑" pitchFamily="34" charset="-120"/>
                        </a:rPr>
                        <a:t>：三个机构都由村民直接选举产生</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p>
                      <a:pPr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丙</a:t>
                      </a:r>
                      <a:r>
                        <a:rPr lang="en-US" altLang="zh-CN" sz="2000" b="0" i="0" dirty="0">
                          <a:solidFill>
                            <a:srgbClr val="000000"/>
                          </a:solidFill>
                          <a:latin typeface="微软雅黑" pitchFamily="34" charset="0"/>
                          <a:ea typeface="微软雅黑" pitchFamily="34" charset="-122"/>
                          <a:cs typeface="微软雅黑" pitchFamily="34" charset="-120"/>
                        </a:rPr>
                        <a:t>：村党支部委员会和村民委员会职责交叉</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p>
                      <a:pPr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丁</a:t>
                      </a:r>
                      <a:r>
                        <a:rPr lang="en-US" altLang="zh-CN" sz="2000" b="0" i="0" dirty="0">
                          <a:solidFill>
                            <a:srgbClr val="000000"/>
                          </a:solidFill>
                          <a:latin typeface="微软雅黑" pitchFamily="34" charset="0"/>
                          <a:ea typeface="微软雅黑" pitchFamily="34" charset="-122"/>
                          <a:cs typeface="微软雅黑" pitchFamily="34" charset="-120"/>
                        </a:rPr>
                        <a:t>：凡关系村民公共利益的事项都要由三个机构集体作出决定</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p:transition>
    <p:fade/>
  </p:transition>
</p:sld>
</file>

<file path=ppt/slides/slide72.xml><?xml version="1.0" encoding="utf-8"?>
<p:sld xmlns:a="http://schemas.openxmlformats.org/drawingml/2006/main" xmlns:r="http://schemas.openxmlformats.org/officeDocument/2006/relationships" xmlns:p="http://schemas.openxmlformats.org/presentationml/2006/main">
  <p:cSld name="Slide 70&amp;si=70">
    <p:spTree>
      <p:nvGrpSpPr>
        <p:cNvPr id="1" name=""/>
        <p:cNvGrpSpPr/>
        <p:nvPr/>
      </p:nvGrpSpPr>
      <p:grpSpPr>
        <a:xfrm>
          <a:off x="0" y="0"/>
          <a:ext cx="0" cy="0"/>
          <a:chOff x="0" y="0"/>
          <a:chExt cx="0" cy="0"/>
        </a:xfrm>
      </p:grpSpPr>
      <p:sp>
        <p:nvSpPr>
          <p:cNvPr id="2" name="QC_5_BD.73_3#23d1eb551?pid=6b36b3afc&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以下对甲、乙、丙、</a:t>
            </a:r>
            <a:r>
              <a:rPr lang="en-US" altLang="zh-CN" sz="2000" b="0" i="0">
                <a:solidFill>
                  <a:srgbClr val="000000"/>
                </a:solidFill>
                <a:latin typeface="微软雅黑" pitchFamily="34" charset="0"/>
                <a:ea typeface="微软雅黑" pitchFamily="34" charset="-122"/>
                <a:cs typeface="微软雅黑" pitchFamily="34" charset="-120"/>
              </a:rPr>
              <a:t>丁的观点评析合理的是(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74_1#23d1eb551.bracket?pid=6b36b3afc&amp;color=0,0,0&amp;vpa=24&amp;vtp=1"/>
          <p:cNvSpPr/>
          <p:nvPr/>
        </p:nvSpPr>
        <p:spPr>
          <a:xfrm>
            <a:off x="5748401" y="969265"/>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73_4#23d1eb551?pid=6b36b3afc&amp;color=0,0,0&amp;vtp=1&amp;bbb=1"/>
          <p:cNvSpPr/>
          <p:nvPr/>
        </p:nvSpPr>
        <p:spPr>
          <a:xfrm>
            <a:off x="722376" y="1436497"/>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①甲的观点不合理。三个机构是层级相同的村级组织</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乙的观点合理。三个机构的产生方式都是村民直接选举</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丙的观点合理。我国推行村党组织书记、村民委员会主任“一肩挑”，故两个机构职责交叉</a:t>
            </a:r>
            <a:endParaRPr lang="en-US" altLang="zh-CN" sz="2000" dirty="0"/>
          </a:p>
          <a:p>
            <a:pPr latinLnBrk="1">
              <a:lnSpc>
                <a:spcPts val="3500"/>
              </a:lnSpc>
            </a:pPr>
            <a:r>
              <a:rPr lang="en-US" altLang="zh-CN" sz="2000" b="0" i="0" spc="-50">
                <a:solidFill>
                  <a:srgbClr val="000000"/>
                </a:solidFill>
                <a:latin typeface="微软雅黑" pitchFamily="34" charset="0"/>
                <a:ea typeface="微软雅黑" pitchFamily="34" charset="-122"/>
                <a:cs typeface="微软雅黑" pitchFamily="34" charset="-120"/>
              </a:rPr>
              <a:t>④</a:t>
            </a:r>
            <a:r>
              <a:rPr lang="en-US" altLang="zh-CN" sz="2000" b="0" i="0" spc="-50" dirty="0">
                <a:solidFill>
                  <a:srgbClr val="000000"/>
                </a:solidFill>
                <a:latin typeface="微软雅黑" pitchFamily="34" charset="0"/>
                <a:ea typeface="微软雅黑" pitchFamily="34" charset="-122"/>
                <a:cs typeface="微软雅黑" pitchFamily="34" charset="-120"/>
              </a:rPr>
              <a:t>丁的观点不合理。凡关系村民公共利益的事项都要由村民以直接或间接参与的方式集体作出决定</a:t>
            </a:r>
            <a:endParaRPr lang="en-US" altLang="zh-CN" sz="2000" spc="-50" dirty="0"/>
          </a:p>
        </p:txBody>
      </p:sp>
      <p:sp>
        <p:nvSpPr>
          <p:cNvPr id="5" name="QC_5_BD.73_5#23d1eb551.choices?pid=6b36b3afc&amp;color=0,0,0&amp;vtp=1&amp;bbb=1"/>
          <p:cNvSpPr/>
          <p:nvPr/>
        </p:nvSpPr>
        <p:spPr>
          <a:xfrm>
            <a:off x="722376" y="327240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3.xml><?xml version="1.0" encoding="utf-8"?>
<p:sld xmlns:a="http://schemas.openxmlformats.org/drawingml/2006/main" xmlns:r="http://schemas.openxmlformats.org/officeDocument/2006/relationships" xmlns:p="http://schemas.openxmlformats.org/presentationml/2006/main">
  <p:cSld name="Slide 71&amp;si=71">
    <p:spTree>
      <p:nvGrpSpPr>
        <p:cNvPr id="1" name=""/>
        <p:cNvGrpSpPr/>
        <p:nvPr/>
      </p:nvGrpSpPr>
      <p:grpSpPr>
        <a:xfrm>
          <a:off x="0" y="0"/>
          <a:ext cx="0" cy="0"/>
          <a:chOff x="0" y="0"/>
          <a:chExt cx="0" cy="0"/>
        </a:xfrm>
      </p:grpSpPr>
      <p:sp>
        <p:nvSpPr>
          <p:cNvPr id="2" name="QC_5_AS.75_1#23d1eb551?vop=1&amp;pid=6b36b3afc&amp;color=0,0,0&amp;vtp=1&amp;bt=1&amp;bbb=1&amp;hb=1"/>
          <p:cNvSpPr/>
          <p:nvPr/>
        </p:nvSpPr>
        <p:spPr>
          <a:xfrm>
            <a:off x="722376" y="972000"/>
            <a:ext cx="10753344" cy="4526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本题考查基层群众自治制度。村党支部委员会体现党的领导核心作用</a:t>
            </a:r>
            <a:r>
              <a:rPr lang="en-US" altLang="zh-CN" sz="2000" b="0" i="0">
                <a:solidFill>
                  <a:srgbClr val="000000"/>
                </a:solidFill>
                <a:latin typeface="微软雅黑" pitchFamily="34" charset="0"/>
                <a:ea typeface="微软雅黑" pitchFamily="34" charset="-122"/>
                <a:cs typeface="微软雅黑" pitchFamily="34" charset="-120"/>
              </a:rPr>
              <a:t>，村民委员会是村民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自治的执行机构</a:t>
            </a:r>
            <a:r>
              <a:rPr lang="en-US" altLang="zh-CN" sz="2000" b="0" i="0" dirty="0">
                <a:solidFill>
                  <a:srgbClr val="000000"/>
                </a:solidFill>
                <a:latin typeface="微软雅黑" pitchFamily="34" charset="0"/>
                <a:ea typeface="微软雅黑" pitchFamily="34" charset="-122"/>
                <a:cs typeface="微软雅黑" pitchFamily="34" charset="-120"/>
              </a:rPr>
              <a:t>，村务监督委员会是监督机构。三者功能分工不同，但均属村级组织</a:t>
            </a:r>
            <a:r>
              <a:rPr lang="en-US" altLang="zh-CN" sz="2000" b="0" i="0">
                <a:solidFill>
                  <a:srgbClr val="000000"/>
                </a:solidFill>
                <a:latin typeface="微软雅黑" pitchFamily="34" charset="0"/>
                <a:ea typeface="微软雅黑" pitchFamily="34" charset="-122"/>
                <a:cs typeface="微软雅黑" pitchFamily="34" charset="-120"/>
              </a:rPr>
              <a:t>，无行政层</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级高低之分</a:t>
            </a:r>
            <a:r>
              <a:rPr lang="en-US" altLang="zh-CN" sz="2000" b="0" i="0" dirty="0">
                <a:solidFill>
                  <a:srgbClr val="000000"/>
                </a:solidFill>
                <a:latin typeface="微软雅黑" pitchFamily="34" charset="0"/>
                <a:ea typeface="微软雅黑" pitchFamily="34" charset="-122"/>
                <a:cs typeface="微软雅黑" pitchFamily="34" charset="-120"/>
              </a:rPr>
              <a:t>，甲的观点不合理，①正确。关系村民公共利益的事项（如重大财务支出</a:t>
            </a:r>
            <a:r>
              <a:rPr lang="en-US" altLang="zh-CN" sz="2000" b="0" i="0">
                <a:solidFill>
                  <a:srgbClr val="000000"/>
                </a:solidFill>
                <a:latin typeface="微软雅黑" pitchFamily="34" charset="0"/>
                <a:ea typeface="微软雅黑" pitchFamily="34" charset="-122"/>
                <a:cs typeface="微软雅黑" pitchFamily="34" charset="-120"/>
              </a:rPr>
              <a:t>、土地承包</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等</a:t>
            </a:r>
            <a:r>
              <a:rPr lang="en-US" altLang="zh-CN" sz="2000" b="0" i="0" dirty="0">
                <a:solidFill>
                  <a:srgbClr val="000000"/>
                </a:solidFill>
                <a:latin typeface="微软雅黑" pitchFamily="34" charset="0"/>
                <a:ea typeface="微软雅黑" pitchFamily="34" charset="-122"/>
                <a:cs typeface="微软雅黑" pitchFamily="34" charset="-120"/>
              </a:rPr>
              <a:t>）应由村民会议或村民代表会议集体决定（直接或间接参与方式）,体现村民自治原则</a:t>
            </a:r>
            <a:r>
              <a:rPr lang="en-US" altLang="zh-CN" sz="2000" b="0" i="0">
                <a:solidFill>
                  <a:srgbClr val="000000"/>
                </a:solidFill>
                <a:latin typeface="微软雅黑" pitchFamily="34" charset="0"/>
                <a:ea typeface="微软雅黑" pitchFamily="34" charset="-122"/>
                <a:cs typeface="微软雅黑" pitchFamily="34" charset="-120"/>
              </a:rPr>
              <a:t>。三个机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构各司其职</a:t>
            </a:r>
            <a:r>
              <a:rPr lang="en-US" altLang="zh-CN" sz="2000" b="0" i="0" dirty="0">
                <a:solidFill>
                  <a:srgbClr val="000000"/>
                </a:solidFill>
                <a:latin typeface="微软雅黑" pitchFamily="34" charset="0"/>
                <a:ea typeface="微软雅黑" pitchFamily="34" charset="-122"/>
                <a:cs typeface="微软雅黑" pitchFamily="34" charset="-120"/>
              </a:rPr>
              <a:t>（党支部领导、村委会执行、监督委员会监督）,并非集体作出决定，</a:t>
            </a:r>
            <a:r>
              <a:rPr lang="en-US" altLang="zh-CN" sz="2000" b="0" i="0">
                <a:solidFill>
                  <a:srgbClr val="000000"/>
                </a:solidFill>
                <a:latin typeface="微软雅黑" pitchFamily="34" charset="0"/>
                <a:ea typeface="微软雅黑" pitchFamily="34" charset="-122"/>
                <a:cs typeface="微软雅黑" pitchFamily="34" charset="-120"/>
              </a:rPr>
              <a:t>丁的观点不合理，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正确。村民委员会成员由村民直接选举产生；但村党支部委员会成员由党员选举产生</a:t>
            </a:r>
            <a:r>
              <a:rPr lang="en-US" altLang="zh-CN" sz="2000" b="0" i="0">
                <a:solidFill>
                  <a:srgbClr val="000000"/>
                </a:solidFill>
                <a:latin typeface="微软雅黑" pitchFamily="34" charset="0"/>
                <a:ea typeface="微软雅黑" pitchFamily="34" charset="-122"/>
                <a:cs typeface="微软雅黑" pitchFamily="34" charset="-120"/>
              </a:rPr>
              <a:t>，而非村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民直接选举</a:t>
            </a:r>
            <a:r>
              <a:rPr lang="en-US" altLang="zh-CN" sz="2000" b="0" i="0" dirty="0">
                <a:solidFill>
                  <a:srgbClr val="000000"/>
                </a:solidFill>
                <a:latin typeface="微软雅黑" pitchFamily="34" charset="0"/>
                <a:ea typeface="微软雅黑" pitchFamily="34" charset="-122"/>
                <a:cs typeface="微软雅黑" pitchFamily="34" charset="-120"/>
              </a:rPr>
              <a:t>；村务监督委员会成员通常由村民会议或村民代表会议推选（可能间接参与）。</a:t>
            </a:r>
            <a:r>
              <a:rPr lang="en-US" altLang="zh-CN" sz="2000" b="0" i="0">
                <a:solidFill>
                  <a:srgbClr val="000000"/>
                </a:solidFill>
                <a:latin typeface="微软雅黑" pitchFamily="34" charset="0"/>
                <a:ea typeface="微软雅黑" pitchFamily="34" charset="-122"/>
                <a:cs typeface="微软雅黑" pitchFamily="34" charset="-120"/>
              </a:rPr>
              <a:t>因此，</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并非三个机构的产生方式都由村民直接选举</a:t>
            </a:r>
            <a:r>
              <a:rPr lang="en-US" altLang="zh-CN" sz="2000" b="0" i="0" dirty="0">
                <a:solidFill>
                  <a:srgbClr val="000000"/>
                </a:solidFill>
                <a:latin typeface="微软雅黑" pitchFamily="34" charset="0"/>
                <a:ea typeface="微软雅黑" pitchFamily="34" charset="-122"/>
                <a:cs typeface="微软雅黑" pitchFamily="34" charset="-120"/>
              </a:rPr>
              <a:t>，②排除。</a:t>
            </a:r>
            <a:r>
              <a:rPr lang="en-US" altLang="zh-CN" sz="2000" b="0" i="0">
                <a:solidFill>
                  <a:srgbClr val="000000"/>
                </a:solidFill>
                <a:latin typeface="微软雅黑" pitchFamily="34" charset="0"/>
                <a:ea typeface="微软雅黑" pitchFamily="34" charset="-122"/>
                <a:cs typeface="微软雅黑" pitchFamily="34" charset="-120"/>
              </a:rPr>
              <a:t>村党支部委员会负责政治领导和重大决策，</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村民委员会负责日常村务管理</a:t>
            </a:r>
            <a:r>
              <a:rPr lang="en-US" altLang="zh-CN" sz="2000" b="0" i="0" dirty="0">
                <a:solidFill>
                  <a:srgbClr val="000000"/>
                </a:solidFill>
                <a:latin typeface="微软雅黑" pitchFamily="34" charset="0"/>
                <a:ea typeface="微软雅黑" pitchFamily="34" charset="-122"/>
                <a:cs typeface="微软雅黑" pitchFamily="34" charset="-120"/>
              </a:rPr>
              <a:t>，职责分工明确。虽然我国推行“一肩挑</a:t>
            </a:r>
            <a:r>
              <a:rPr lang="en-US" altLang="zh-CN" sz="2000" b="0" i="0">
                <a:solidFill>
                  <a:srgbClr val="000000"/>
                </a:solidFill>
                <a:latin typeface="微软雅黑" pitchFamily="34" charset="0"/>
                <a:ea typeface="微软雅黑" pitchFamily="34" charset="-122"/>
                <a:cs typeface="微软雅黑" pitchFamily="34" charset="-120"/>
              </a:rPr>
              <a:t>”（村党组织书记兼任村</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民委员会主任</a:t>
            </a:r>
            <a:r>
              <a:rPr lang="en-US" altLang="zh-CN" sz="2000" b="0" i="0" dirty="0">
                <a:solidFill>
                  <a:srgbClr val="000000"/>
                </a:solidFill>
                <a:latin typeface="微软雅黑" pitchFamily="34" charset="0"/>
                <a:ea typeface="微软雅黑" pitchFamily="34" charset="-122"/>
                <a:cs typeface="微软雅黑" pitchFamily="34" charset="-120"/>
              </a:rPr>
              <a:t>）以减少冲突，但这是人事安排，而非机构职责交叉，③排除。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
                                            <p:txEl>
                                              <p:pRg st="9" end="9"/>
                                            </p:txEl>
                                          </p:spTgt>
                                        </p:tgtEl>
                                        <p:attrNameLst>
                                          <p:attrName>style.visibility</p:attrName>
                                        </p:attrNameLst>
                                      </p:cBhvr>
                                      <p:to>
                                        <p:strVal val="visible"/>
                                      </p:to>
                                    </p:set>
                                    <p:animEffect transition="in" filter="fade">
                                      <p:cBhvr>
                                        <p:cTn id="37"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4.xml><?xml version="1.0" encoding="utf-8"?>
<p:sld xmlns:a="http://schemas.openxmlformats.org/drawingml/2006/main" xmlns:r="http://schemas.openxmlformats.org/officeDocument/2006/relationships" xmlns:p="http://schemas.openxmlformats.org/presentationml/2006/main">
  <p:cSld name="Slide 72&amp;si=72">
    <p:spTree>
      <p:nvGrpSpPr>
        <p:cNvPr id="1" name=""/>
        <p:cNvGrpSpPr/>
        <p:nvPr/>
      </p:nvGrpSpPr>
      <p:grpSpPr>
        <a:xfrm>
          <a:off x="0" y="0"/>
          <a:ext cx="0" cy="0"/>
          <a:chOff x="0" y="0"/>
          <a:chExt cx="0" cy="0"/>
        </a:xfrm>
      </p:grpSpPr>
      <p:sp>
        <p:nvSpPr>
          <p:cNvPr id="2" name="QC_5_AS.75_2#23d1eb551?vop=1&amp;pid=6b36b3afc&amp;color=0,0,0&amp;mp=1&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知识拓展</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1" i="0" dirty="0">
                <a:solidFill>
                  <a:srgbClr val="000000"/>
                </a:solidFill>
                <a:latin typeface="微软雅黑" pitchFamily="34" charset="0"/>
                <a:ea typeface="微软雅黑" pitchFamily="34" charset="-122"/>
                <a:cs typeface="微软雅黑" pitchFamily="34" charset="-120"/>
              </a:rPr>
              <a:t>推行村党组织书记、村委会主任“一肩挑”</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实行</a:t>
            </a:r>
            <a:r>
              <a:rPr lang="en-US" altLang="zh-CN" sz="2000" b="0" i="0" dirty="0">
                <a:solidFill>
                  <a:srgbClr val="000000"/>
                </a:solidFill>
                <a:latin typeface="微软雅黑" pitchFamily="34" charset="0"/>
                <a:ea typeface="微软雅黑" pitchFamily="34" charset="-122"/>
                <a:cs typeface="微软雅黑" pitchFamily="34" charset="-120"/>
              </a:rPr>
              <a:t>“一肩挑”,从体制上实现了加强党的领导与完善村民自治的有机结合，强化了领导效能</a:t>
            </a:r>
            <a:r>
              <a:rPr lang="en-US" altLang="zh-CN" sz="2000" b="0" i="0">
                <a:solidFill>
                  <a:srgbClr val="000000"/>
                </a:solidFill>
                <a:latin typeface="微软雅黑" pitchFamily="34" charset="0"/>
                <a:ea typeface="微软雅黑" pitchFamily="34" charset="-122"/>
                <a:cs typeface="微软雅黑" pitchFamily="34" charset="-120"/>
              </a:rPr>
              <a:t>；从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制度上促进了村</a:t>
            </a:r>
            <a:r>
              <a:rPr lang="en-US" altLang="zh-CN" sz="2000" b="0" i="0" dirty="0">
                <a:solidFill>
                  <a:srgbClr val="000000"/>
                </a:solidFill>
                <a:latin typeface="微软雅黑" pitchFamily="34" charset="0"/>
                <a:ea typeface="微软雅黑" pitchFamily="34" charset="-122"/>
                <a:cs typeface="微软雅黑" pitchFamily="34" charset="-120"/>
              </a:rPr>
              <a:t>“两委”班子的协调运转；从操作上降低了村级组织的运作成本</a:t>
            </a:r>
            <a:r>
              <a:rPr lang="en-US" altLang="zh-CN" sz="2000" b="0" i="0">
                <a:solidFill>
                  <a:srgbClr val="000000"/>
                </a:solidFill>
                <a:latin typeface="微软雅黑" pitchFamily="34" charset="0"/>
                <a:ea typeface="微软雅黑" pitchFamily="34" charset="-122"/>
                <a:cs typeface="微软雅黑" pitchFamily="34" charset="-120"/>
              </a:rPr>
              <a:t>，有利于更好地</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发挥以村党组织为核心的村级组织的整体功能</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5.xml><?xml version="1.0" encoding="utf-8"?>
<p:sld xmlns:a="http://schemas.openxmlformats.org/drawingml/2006/main" xmlns:r="http://schemas.openxmlformats.org/officeDocument/2006/relationships" xmlns:p="http://schemas.openxmlformats.org/presentationml/2006/main">
  <p:cSld name="Slide 73&amp;si=73">
    <p:spTree>
      <p:nvGrpSpPr>
        <p:cNvPr id="1" name=""/>
        <p:cNvGrpSpPr/>
        <p:nvPr/>
      </p:nvGrpSpPr>
      <p:grpSpPr>
        <a:xfrm>
          <a:off x="0" y="0"/>
          <a:ext cx="0" cy="0"/>
          <a:chOff x="0" y="0"/>
          <a:chExt cx="0" cy="0"/>
        </a:xfrm>
      </p:grpSpPr>
      <p:sp>
        <p:nvSpPr>
          <p:cNvPr id="2" name="QC_5_BD.76_1#6fb5fa616?pid=6b36b3afc&amp;color=0,0,0&amp;vtp=1&amp;bt=1&amp;bbb=1"/>
          <p:cNvSpPr/>
          <p:nvPr/>
        </p:nvSpPr>
        <p:spPr>
          <a:xfrm>
            <a:off x="722376" y="972000"/>
            <a:ext cx="10753344" cy="376428"/>
          </a:xfrm>
          <a:prstGeom prst="rect">
            <a:avLst/>
          </a:prstGeom>
          <a:noFill/>
          <a:ln/>
        </p:spPr>
        <p:txBody>
          <a:bodyPr wrap="none" lIns="0" tIns="0" rIns="0" bIns="0" rtlCol="0" anchor="t"/>
          <a:lstStyle/>
          <a:p>
            <a:pPr algn="l" latinLnBrk="1">
              <a:lnSpc>
                <a:spcPts val="33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仿宋" pitchFamily="34" charset="0"/>
                <a:ea typeface="仿宋" pitchFamily="34" charset="-122"/>
                <a:cs typeface="仿宋" pitchFamily="34" charset="-120"/>
              </a:rPr>
              <a:t>[北京大兴区2025高一期末]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以下是某社区居民反映的社区生活环境存在的问题：</a:t>
            </a:r>
            <a:endParaRPr lang="en-US" altLang="zh-CN" sz="2000" dirty="0"/>
          </a:p>
        </p:txBody>
      </p:sp>
      <p:graphicFrame>
        <p:nvGraphicFramePr>
          <p:cNvPr id="74" name="QC_5_BD.76_2#6fb5fa616?colgroup=41&amp;pid=6b36b3afc&amp;color=0,0,0&amp;vtp=1&amp;bbb=1"/>
          <p:cNvGraphicFramePr>
            <a:graphicFrameLocks noGrp="1"/>
          </p:cNvGraphicFramePr>
          <p:nvPr>
            <p:extLst>
              <p:ext uri="{D42A27DB-BD31-4B8C-83A1-F6EECF244321}">
                <p14:modId xmlns:p14="http://schemas.microsoft.com/office/powerpoint/2010/main" val="970451489"/>
              </p:ext>
            </p:extLst>
          </p:nvPr>
        </p:nvGraphicFramePr>
        <p:xfrm>
          <a:off x="722376" y="1486985"/>
          <a:ext cx="10735056" cy="2155127"/>
        </p:xfrm>
        <a:graphic>
          <a:graphicData uri="http://schemas.openxmlformats.org/drawingml/2006/table">
            <a:tbl>
              <a:tblPr/>
              <a:tblGrid>
                <a:gridCol w="10735056">
                  <a:extLst>
                    <a:ext uri="{9D8B030D-6E8A-4147-A177-3AD203B41FA5}">
                      <a16:colId xmlns:a16="http://schemas.microsoft.com/office/drawing/2014/main" val="20000"/>
                    </a:ext>
                  </a:extLst>
                </a:gridCol>
              </a:tblGrid>
              <a:tr h="2155127">
                <a:tc>
                  <a:txBody>
                    <a:bodyPr/>
                    <a:lstStyle/>
                    <a:p>
                      <a:pPr algn="l" latinLnBrk="1" hangingPunct="0">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◎垃圾处理不及时</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垃圾桶清理频率低</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夏季垃圾堆积易散发异味</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滋生蚊蝇</a:t>
                      </a:r>
                      <a:endParaRPr lang="en-US" altLang="zh-CN" sz="1200" dirty="0"/>
                    </a:p>
                    <a:p>
                      <a:pPr algn="l" latinLnBrk="1" hangingPunct="0">
                        <a:lnSpc>
                          <a:spcPts val="34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公共区域保洁不足</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道路</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绿化带</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楼道等区域清扫不彻底</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存在烟头</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宠物粪便等问题</a:t>
                      </a:r>
                      <a:endParaRPr lang="en-US" altLang="zh-CN" sz="1200" dirty="0"/>
                    </a:p>
                    <a:p>
                      <a:pPr algn="l" latinLnBrk="1" hangingPunct="0">
                        <a:lnSpc>
                          <a:spcPts val="34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地下车库电线线路老化</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易引发火灾</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消防设施缺失</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没有消防演练</a:t>
                      </a:r>
                      <a:endParaRPr lang="en-US" altLang="zh-CN" sz="1200" dirty="0"/>
                    </a:p>
                    <a:p>
                      <a:pPr algn="l" latinLnBrk="1" hangingPunct="0">
                        <a:lnSpc>
                          <a:spcPts val="34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不文明养犬行为</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小区内养狗多</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傍晚不拴绳遛狗现象严重</a:t>
                      </a:r>
                      <a:endParaRPr lang="en-US" altLang="zh-CN" sz="1200" dirty="0"/>
                    </a:p>
                    <a:p>
                      <a:pPr algn="l" latinLnBrk="1" hangingPunct="0">
                        <a:lnSpc>
                          <a:spcPts val="3200"/>
                        </a:lnSpc>
                      </a:pPr>
                      <a:r>
                        <a:rPr lang="en-US" altLang="zh-CN" sz="2000" b="0" i="0">
                          <a:solidFill>
                            <a:srgbClr val="000000"/>
                          </a:solidFill>
                          <a:latin typeface="SimSun" panose="02010600030101010101" pitchFamily="2" charset="-122"/>
                          <a:ea typeface="微软雅黑" pitchFamily="34" charset="-122"/>
                          <a:cs typeface="微软雅黑" pitchFamily="34" charset="-120"/>
                        </a:rPr>
                        <a:t>……</a:t>
                      </a:r>
                      <a:endParaRPr lang="en-US" altLang="zh-CN" sz="120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4" name="QC_5_BD.76_3#6fb5fa616?pid=6b36b3afc&amp;color=0,0,0&amp;vtp=1&amp;bbb=1"/>
          <p:cNvSpPr/>
          <p:nvPr/>
        </p:nvSpPr>
        <p:spPr>
          <a:xfrm>
            <a:off x="722376" y="3772985"/>
            <a:ext cx="10753344" cy="376428"/>
          </a:xfrm>
          <a:prstGeom prst="rect">
            <a:avLst/>
          </a:prstGeom>
          <a:noFill/>
          <a:ln/>
        </p:spPr>
        <p:txBody>
          <a:bodyPr wrap="none" lIns="0" tIns="0" rIns="0" bIns="0" rtlCol="0" anchor="t"/>
          <a:lstStyle/>
          <a:p>
            <a:pPr algn="l" latinLnBrk="1">
              <a:lnSpc>
                <a:spcPts val="3300"/>
              </a:lnSpc>
            </a:pPr>
            <a:r>
              <a:rPr lang="en-US" altLang="zh-CN" sz="2000" b="0" i="0">
                <a:solidFill>
                  <a:srgbClr val="000000"/>
                </a:solidFill>
                <a:latin typeface="微软雅黑" pitchFamily="34" charset="0"/>
                <a:ea typeface="微软雅黑" pitchFamily="34" charset="-122"/>
                <a:cs typeface="微软雅黑" pitchFamily="34" charset="-120"/>
              </a:rPr>
              <a:t>解决上述问题的合理举措是(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5_AN.77_1#6fb5fa616.bracket?pid=6b36b3afc&amp;color=0,0,0&amp;vpa=25&amp;vtp=1"/>
          <p:cNvSpPr/>
          <p:nvPr/>
        </p:nvSpPr>
        <p:spPr>
          <a:xfrm>
            <a:off x="3970401" y="3771841"/>
            <a:ext cx="374650" cy="379984"/>
          </a:xfrm>
          <a:prstGeom prst="rect">
            <a:avLst/>
          </a:prstGeom>
          <a:noFill/>
          <a:ln/>
        </p:spPr>
        <p:txBody>
          <a:bodyPr wrap="none" lIns="0" tIns="0" rIns="0" bIns="0" rtlCol="0" anchor="t"/>
          <a:lstStyle/>
          <a:p>
            <a:pPr algn="ctr" latinLnBrk="1">
              <a:lnSpc>
                <a:spcPts val="33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6" name="QC_5_BD.76_4#6fb5fa616?pid=6b36b3afc&amp;color=0,0,0&amp;vtp=1&amp;bbb=1"/>
          <p:cNvSpPr/>
          <p:nvPr/>
        </p:nvSpPr>
        <p:spPr>
          <a:xfrm>
            <a:off x="722376" y="4195895"/>
            <a:ext cx="10753344" cy="1675384"/>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①由业主委员会讨论决定公共区域保洁不足的解决方案，培养居民公共责任意识</a:t>
            </a:r>
            <a:endParaRPr lang="en-US" altLang="zh-CN" sz="2000" dirty="0"/>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社区居委会牵头组织居民座谈会，协调各方资源推动社区生活环境问题的解决</a:t>
            </a:r>
            <a:endParaRPr lang="en-US" altLang="zh-CN" sz="2000" dirty="0"/>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小区物业服务企业可以对养狗住户采取罚款等强制措施，整治不文明养犬行为</a:t>
            </a:r>
            <a:endParaRPr lang="en-US" altLang="zh-CN" sz="2000" dirty="0"/>
          </a:p>
          <a:p>
            <a:pPr latinLnBrk="1">
              <a:lnSpc>
                <a:spcPts val="33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居民直接向所属选区人大代表反映问题，借助人大制度优势推动主管部门履职</a:t>
            </a:r>
            <a:endParaRPr lang="en-US" altLang="zh-CN" sz="2000" dirty="0"/>
          </a:p>
        </p:txBody>
      </p:sp>
      <p:sp>
        <p:nvSpPr>
          <p:cNvPr id="7" name="QC_5_BD.76_5#6fb5fa616.choices?pid=6b36b3afc&amp;color=0,0,0&amp;vtp=1&amp;bbb=1"/>
          <p:cNvSpPr/>
          <p:nvPr/>
        </p:nvSpPr>
        <p:spPr>
          <a:xfrm>
            <a:off x="722376" y="5888551"/>
            <a:ext cx="10753344" cy="376428"/>
          </a:xfrm>
          <a:prstGeom prst="rect">
            <a:avLst/>
          </a:prstGeom>
          <a:noFill/>
          <a:ln/>
        </p:spPr>
        <p:txBody>
          <a:bodyPr wrap="none" lIns="0" tIns="0" rIns="0" bIns="0" rtlCol="0" anchor="t"/>
          <a:lstStyle/>
          <a:p>
            <a:pPr latinLnBrk="1">
              <a:lnSpc>
                <a:spcPts val="33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C.③④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76.xml><?xml version="1.0" encoding="utf-8"?>
<p:sld xmlns:a="http://schemas.openxmlformats.org/drawingml/2006/main" xmlns:r="http://schemas.openxmlformats.org/officeDocument/2006/relationships" xmlns:p="http://schemas.openxmlformats.org/presentationml/2006/main">
  <p:cSld name="Slide 74&amp;si=74">
    <p:spTree>
      <p:nvGrpSpPr>
        <p:cNvPr id="1" name=""/>
        <p:cNvGrpSpPr/>
        <p:nvPr/>
      </p:nvGrpSpPr>
      <p:grpSpPr>
        <a:xfrm>
          <a:off x="0" y="0"/>
          <a:ext cx="0" cy="0"/>
          <a:chOff x="0" y="0"/>
          <a:chExt cx="0" cy="0"/>
        </a:xfrm>
      </p:grpSpPr>
      <p:sp>
        <p:nvSpPr>
          <p:cNvPr id="2" name="QC_5_AS.78_1#6fb5fa616?vop=1&amp;pid=6b36b3afc&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本题考查基层群众自治制度。业主委员会成员由业主选举产生</a:t>
            </a:r>
            <a:r>
              <a:rPr lang="en-US" altLang="zh-CN" sz="2000" b="0" i="0">
                <a:solidFill>
                  <a:srgbClr val="000000"/>
                </a:solidFill>
                <a:latin typeface="微软雅黑" pitchFamily="34" charset="0"/>
                <a:ea typeface="微软雅黑" pitchFamily="34" charset="-122"/>
                <a:cs typeface="微软雅黑" pitchFamily="34" charset="-120"/>
              </a:rPr>
              <a:t>，了解业主需求和小区实际</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情况</a:t>
            </a:r>
            <a:r>
              <a:rPr lang="en-US" altLang="zh-CN" sz="2000" b="0" i="0" dirty="0">
                <a:solidFill>
                  <a:srgbClr val="000000"/>
                </a:solidFill>
                <a:latin typeface="微软雅黑" pitchFamily="34" charset="0"/>
                <a:ea typeface="微软雅黑" pitchFamily="34" charset="-122"/>
                <a:cs typeface="微软雅黑" pitchFamily="34" charset="-120"/>
              </a:rPr>
              <a:t>，能够从业主角度出发制定合适方案，①合理；社区居委会牵头组织居民座谈会</a:t>
            </a:r>
            <a:r>
              <a:rPr lang="en-US" altLang="zh-CN" sz="2000" b="0" i="0">
                <a:solidFill>
                  <a:srgbClr val="000000"/>
                </a:solidFill>
                <a:latin typeface="微软雅黑" pitchFamily="34" charset="0"/>
                <a:ea typeface="微软雅黑" pitchFamily="34" charset="-122"/>
                <a:cs typeface="微软雅黑" pitchFamily="34" charset="-120"/>
              </a:rPr>
              <a:t>，能够广泛</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收集居民意见</a:t>
            </a:r>
            <a:r>
              <a:rPr lang="en-US" altLang="zh-CN" sz="2000" b="0" i="0" dirty="0">
                <a:solidFill>
                  <a:srgbClr val="000000"/>
                </a:solidFill>
                <a:latin typeface="微软雅黑" pitchFamily="34" charset="0"/>
                <a:ea typeface="微软雅黑" pitchFamily="34" charset="-122"/>
                <a:cs typeface="微软雅黑" pitchFamily="34" charset="-120"/>
              </a:rPr>
              <a:t>，协调各方资源，如联系环卫部门解决垃圾处理问题</a:t>
            </a:r>
            <a:r>
              <a:rPr lang="en-US" altLang="zh-CN" sz="2000" b="0" i="0">
                <a:solidFill>
                  <a:srgbClr val="000000"/>
                </a:solidFill>
                <a:latin typeface="微软雅黑" pitchFamily="34" charset="0"/>
                <a:ea typeface="微软雅黑" pitchFamily="34" charset="-122"/>
                <a:cs typeface="微软雅黑" pitchFamily="34" charset="-120"/>
              </a:rPr>
              <a:t>、组织志愿者参与公共区域保</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洁等</a:t>
            </a:r>
            <a:r>
              <a:rPr lang="en-US" altLang="zh-CN" sz="2000" b="0" i="0" dirty="0">
                <a:solidFill>
                  <a:srgbClr val="000000"/>
                </a:solidFill>
                <a:latin typeface="微软雅黑" pitchFamily="34" charset="0"/>
                <a:ea typeface="微软雅黑" pitchFamily="34" charset="-122"/>
                <a:cs typeface="微软雅黑" pitchFamily="34" charset="-120"/>
              </a:rPr>
              <a:t>，推动社区生活环境问题的解决，②合理；小区物业服务企业属于服务性机构</a:t>
            </a:r>
            <a:r>
              <a:rPr lang="en-US" altLang="zh-CN" sz="2000" b="0" i="0">
                <a:solidFill>
                  <a:srgbClr val="000000"/>
                </a:solidFill>
                <a:latin typeface="微软雅黑" pitchFamily="34" charset="0"/>
                <a:ea typeface="微软雅黑" pitchFamily="34" charset="-122"/>
                <a:cs typeface="微软雅黑" pitchFamily="34" charset="-120"/>
              </a:rPr>
              <a:t>，并没有执法</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权</a:t>
            </a:r>
            <a:r>
              <a:rPr lang="en-US" altLang="zh-CN" sz="2000" b="0" i="0" dirty="0">
                <a:solidFill>
                  <a:srgbClr val="000000"/>
                </a:solidFill>
                <a:latin typeface="微软雅黑" pitchFamily="34" charset="0"/>
                <a:ea typeface="微软雅黑" pitchFamily="34" charset="-122"/>
                <a:cs typeface="微软雅黑" pitchFamily="34" charset="-120"/>
              </a:rPr>
              <a:t>，不能对养狗住户采取罚款等强制措施，③不合理；材料中主要是社区内部生活环境问题</a:t>
            </a:r>
            <a:r>
              <a:rPr lang="en-US" altLang="zh-CN" sz="2000" b="0" i="0">
                <a:solidFill>
                  <a:srgbClr val="000000"/>
                </a:solidFill>
                <a:latin typeface="微软雅黑" pitchFamily="34" charset="0"/>
                <a:ea typeface="微软雅黑" pitchFamily="34" charset="-122"/>
                <a:cs typeface="微软雅黑" pitchFamily="34" charset="-120"/>
              </a:rPr>
              <a:t>，通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过业主委员会</a:t>
            </a:r>
            <a:r>
              <a:rPr lang="en-US" altLang="zh-CN" sz="2000" b="0" i="0" dirty="0">
                <a:solidFill>
                  <a:srgbClr val="000000"/>
                </a:solidFill>
                <a:latin typeface="微软雅黑" pitchFamily="34" charset="0"/>
                <a:ea typeface="微软雅黑" pitchFamily="34" charset="-122"/>
                <a:cs typeface="微软雅黑" pitchFamily="34" charset="-120"/>
              </a:rPr>
              <a:t>、社区居委会等基层自治组织内部协调解决更为直接有效</a:t>
            </a:r>
            <a:r>
              <a:rPr lang="en-US" altLang="zh-CN" sz="2000" b="0" i="0">
                <a:solidFill>
                  <a:srgbClr val="000000"/>
                </a:solidFill>
                <a:latin typeface="微软雅黑" pitchFamily="34" charset="0"/>
                <a:ea typeface="微软雅黑" pitchFamily="34" charset="-122"/>
                <a:cs typeface="微软雅黑" pitchFamily="34" charset="-120"/>
              </a:rPr>
              <a:t>，借助人大制度优势推动</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主管部门履职并非解决此类社区内部问题的合理首要举措</a:t>
            </a:r>
            <a:r>
              <a:rPr lang="en-US" altLang="zh-CN" sz="2000" b="0" i="0" dirty="0">
                <a:solidFill>
                  <a:srgbClr val="000000"/>
                </a:solidFill>
                <a:latin typeface="微软雅黑" pitchFamily="34" charset="0"/>
                <a:ea typeface="微软雅黑" pitchFamily="34" charset="-122"/>
                <a:cs typeface="微软雅黑" pitchFamily="34" charset="-120"/>
              </a:rPr>
              <a:t>，④不合理。</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7.xml><?xml version="1.0" encoding="utf-8"?>
<p:sld xmlns:a="http://schemas.openxmlformats.org/drawingml/2006/main" xmlns:r="http://schemas.openxmlformats.org/officeDocument/2006/relationships" xmlns:p="http://schemas.openxmlformats.org/presentationml/2006/main">
  <p:cSld name="Slide 75&amp;si=75">
    <p:spTree>
      <p:nvGrpSpPr>
        <p:cNvPr id="1" name=""/>
        <p:cNvGrpSpPr/>
        <p:nvPr/>
      </p:nvGrpSpPr>
      <p:grpSpPr>
        <a:xfrm>
          <a:off x="0" y="0"/>
          <a:ext cx="0" cy="0"/>
          <a:chOff x="0" y="0"/>
          <a:chExt cx="0" cy="0"/>
        </a:xfrm>
      </p:grpSpPr>
      <p:sp>
        <p:nvSpPr>
          <p:cNvPr id="2" name="QC_5_BD.79_1#1ff55f321?pid=6b36b3afc&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仿宋" pitchFamily="34" charset="0"/>
                <a:ea typeface="仿宋" pitchFamily="34" charset="-122"/>
                <a:cs typeface="仿宋" pitchFamily="34" charset="-120"/>
              </a:rPr>
              <a:t>[江西赣州2025高一月考]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某村探索实行“片长议事会”制度：由村两委成员和5</a:t>
            </a:r>
            <a:r>
              <a:rPr lang="en-US" altLang="zh-CN" sz="2000" b="0" i="0">
                <a:solidFill>
                  <a:srgbClr val="000000"/>
                </a:solidFill>
                <a:latin typeface="微软雅黑" pitchFamily="34" charset="0"/>
                <a:ea typeface="微软雅黑" pitchFamily="34" charset="-122"/>
                <a:cs typeface="微软雅黑" pitchFamily="34" charset="-120"/>
              </a:rPr>
              <a:t>名片长组成，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片长由村民推选</a:t>
            </a:r>
            <a:r>
              <a:rPr lang="en-US" altLang="zh-CN" sz="2000" b="0" i="0" dirty="0">
                <a:solidFill>
                  <a:srgbClr val="000000"/>
                </a:solidFill>
                <a:latin typeface="微软雅黑" pitchFamily="34" charset="0"/>
                <a:ea typeface="微软雅黑" pitchFamily="34" charset="-122"/>
                <a:cs typeface="微软雅黑" pitchFamily="34" charset="-120"/>
              </a:rPr>
              <a:t>，每名“片长”包10—15户村民，代表村民参加议事会。村里的村务</a:t>
            </a:r>
            <a:r>
              <a:rPr lang="en-US" altLang="zh-CN" sz="2000" b="0" i="0">
                <a:solidFill>
                  <a:srgbClr val="000000"/>
                </a:solidFill>
                <a:latin typeface="微软雅黑" pitchFamily="34" charset="0"/>
                <a:ea typeface="微软雅黑" pitchFamily="34" charset="-122"/>
                <a:cs typeface="微软雅黑" pitchFamily="34" charset="-120"/>
              </a:rPr>
              <a:t>、财务公</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开等重大事项商讨都通过议事会来完成</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下列能体现实行该制度意义的是(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80_1#1ff55f321.bracket?pid=6b36b3afc&amp;color=0,0,0&amp;vpa=26&amp;vtp=1"/>
          <p:cNvSpPr/>
          <p:nvPr/>
        </p:nvSpPr>
        <p:spPr>
          <a:xfrm>
            <a:off x="9050401" y="18673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79_2#1ff55f321?pid=6b36b3afc&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①增强了行政事务决策的透明度和参与度，推动了民主决策</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丰富了村民自治的实践形式，能够调动村民自治的积极性</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夯实了村民自治的基础，保障了村民参与民主管理的权利</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发扬了社会主义协商民主，有利于凝聚起基层治理的合力</a:t>
            </a:r>
            <a:endParaRPr lang="en-US" altLang="zh-CN" sz="2000" dirty="0"/>
          </a:p>
        </p:txBody>
      </p:sp>
      <p:sp>
        <p:nvSpPr>
          <p:cNvPr id="5" name="QC_5_BD.79_3#1ff55f321.choices?pid=6b36b3afc&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8.xml><?xml version="1.0" encoding="utf-8"?>
<p:sld xmlns:a="http://schemas.openxmlformats.org/drawingml/2006/main" xmlns:r="http://schemas.openxmlformats.org/officeDocument/2006/relationships" xmlns:p="http://schemas.openxmlformats.org/presentationml/2006/main">
  <p:cSld name="Slide 76&amp;si=76">
    <p:spTree>
      <p:nvGrpSpPr>
        <p:cNvPr id="1" name=""/>
        <p:cNvGrpSpPr/>
        <p:nvPr/>
      </p:nvGrpSpPr>
      <p:grpSpPr>
        <a:xfrm>
          <a:off x="0" y="0"/>
          <a:ext cx="0" cy="0"/>
          <a:chOff x="0" y="0"/>
          <a:chExt cx="0" cy="0"/>
        </a:xfrm>
      </p:grpSpPr>
      <p:sp>
        <p:nvSpPr>
          <p:cNvPr id="2" name="QC_5_AS.81_1#1ff55f321?vop=1&amp;pid=6b36b3afc&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本题考查基层群众自治制度。该制度由村两委成员和5名片长组成，片长由村民推选</a:t>
            </a:r>
            <a:r>
              <a:rPr lang="en-US" altLang="zh-CN" sz="2000" b="0" i="0">
                <a:solidFill>
                  <a:srgbClr val="000000"/>
                </a:solidFill>
                <a:latin typeface="微软雅黑" pitchFamily="34" charset="0"/>
                <a:ea typeface="微软雅黑" pitchFamily="34" charset="-122"/>
                <a:cs typeface="微软雅黑" pitchFamily="34" charset="-120"/>
              </a:rPr>
              <a:t>，每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名</a:t>
            </a:r>
            <a:r>
              <a:rPr lang="en-US" altLang="zh-CN" sz="2000" b="0" i="0" dirty="0">
                <a:solidFill>
                  <a:srgbClr val="000000"/>
                </a:solidFill>
                <a:latin typeface="微软雅黑" pitchFamily="34" charset="0"/>
                <a:ea typeface="微软雅黑" pitchFamily="34" charset="-122"/>
                <a:cs typeface="微软雅黑" pitchFamily="34" charset="-120"/>
              </a:rPr>
              <a:t>“片长”包10—15户村民，代表村民参加议事会。村里的村务</a:t>
            </a:r>
            <a:r>
              <a:rPr lang="en-US" altLang="zh-CN" sz="2000" b="0" i="0">
                <a:solidFill>
                  <a:srgbClr val="000000"/>
                </a:solidFill>
                <a:latin typeface="微软雅黑" pitchFamily="34" charset="0"/>
                <a:ea typeface="微软雅黑" pitchFamily="34" charset="-122"/>
                <a:cs typeface="微软雅黑" pitchFamily="34" charset="-120"/>
              </a:rPr>
              <a:t>、财务公开等重大事项商讨都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通过议事会来完成</a:t>
            </a:r>
            <a:r>
              <a:rPr lang="en-US" altLang="zh-CN" sz="2000" b="0" i="0" dirty="0">
                <a:solidFill>
                  <a:srgbClr val="000000"/>
                </a:solidFill>
                <a:latin typeface="微软雅黑" pitchFamily="34" charset="0"/>
                <a:ea typeface="微软雅黑" pitchFamily="34" charset="-122"/>
                <a:cs typeface="微软雅黑" pitchFamily="34" charset="-120"/>
              </a:rPr>
              <a:t>。实行该制度丰富了村民自治的实践形式，发扬了社会主义协商民主</a:t>
            </a:r>
            <a:r>
              <a:rPr lang="en-US" altLang="zh-CN" sz="2000" b="0" i="0">
                <a:solidFill>
                  <a:srgbClr val="000000"/>
                </a:solidFill>
                <a:latin typeface="微软雅黑" pitchFamily="34" charset="0"/>
                <a:ea typeface="微软雅黑" pitchFamily="34" charset="-122"/>
                <a:cs typeface="微软雅黑" pitchFamily="34" charset="-120"/>
              </a:rPr>
              <a:t>，能够调</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动村民自治的积极性</a:t>
            </a:r>
            <a:r>
              <a:rPr lang="en-US" altLang="zh-CN" sz="2000" b="0" i="0" dirty="0">
                <a:solidFill>
                  <a:srgbClr val="000000"/>
                </a:solidFill>
                <a:latin typeface="微软雅黑" pitchFamily="34" charset="0"/>
                <a:ea typeface="微软雅黑" pitchFamily="34" charset="-122"/>
                <a:cs typeface="微软雅黑" pitchFamily="34" charset="-120"/>
              </a:rPr>
              <a:t>，有利于凝聚起基层治理的合力，②④正确；村民自治中没有行政事务</a:t>
            </a:r>
            <a:r>
              <a:rPr lang="en-US" altLang="zh-CN" sz="2000" b="0" i="0">
                <a:solidFill>
                  <a:srgbClr val="000000"/>
                </a:solidFill>
                <a:latin typeface="微软雅黑" pitchFamily="34" charset="0"/>
                <a:ea typeface="微软雅黑" pitchFamily="34" charset="-122"/>
                <a:cs typeface="微软雅黑" pitchFamily="34" charset="-120"/>
              </a:rPr>
              <a:t>，行</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政事务指向行政机关</a:t>
            </a:r>
            <a:r>
              <a:rPr lang="en-US" altLang="zh-CN" sz="2000" b="0" i="0" dirty="0">
                <a:solidFill>
                  <a:srgbClr val="000000"/>
                </a:solidFill>
                <a:latin typeface="微软雅黑" pitchFamily="34" charset="0"/>
                <a:ea typeface="微软雅黑" pitchFamily="34" charset="-122"/>
                <a:cs typeface="微软雅黑" pitchFamily="34" charset="-120"/>
              </a:rPr>
              <a:t>，①排除；自己选举当家人是村民自治的基础，材料不涉及，③排除。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9.xml><?xml version="1.0" encoding="utf-8"?>
<p:sld xmlns:a="http://schemas.openxmlformats.org/drawingml/2006/main" xmlns:r="http://schemas.openxmlformats.org/officeDocument/2006/relationships" xmlns:p="http://schemas.openxmlformats.org/presentationml/2006/main">
  <p:cSld name="Slide 77&amp;si=77">
    <p:spTree>
      <p:nvGrpSpPr>
        <p:cNvPr id="1" name=""/>
        <p:cNvGrpSpPr/>
        <p:nvPr/>
      </p:nvGrpSpPr>
      <p:grpSpPr>
        <a:xfrm>
          <a:off x="0" y="0"/>
          <a:ext cx="0" cy="0"/>
          <a:chOff x="0" y="0"/>
          <a:chExt cx="0" cy="0"/>
        </a:xfrm>
      </p:grpSpPr>
      <p:sp>
        <p:nvSpPr>
          <p:cNvPr id="2" name="QC_5_BD.82_1#7d9e4ce3b?pid=6b36b3afc&amp;color=0,0,0&amp;vtp=1&amp;bt=1&amp;bbb=1&amp;hb=1"/>
          <p:cNvSpPr/>
          <p:nvPr/>
        </p:nvSpPr>
        <p:spPr>
          <a:xfrm>
            <a:off x="722376" y="972000"/>
            <a:ext cx="10753344" cy="22147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dirty="0">
                <a:solidFill>
                  <a:srgbClr val="000000"/>
                </a:solidFill>
                <a:latin typeface="仿宋" pitchFamily="34" charset="0"/>
                <a:ea typeface="仿宋" pitchFamily="34" charset="-122"/>
                <a:cs typeface="仿宋" pitchFamily="34" charset="-120"/>
              </a:rPr>
              <a:t>[湖北新高考联考协作体2024高一期中]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某地大力实施“红色引擎工程”，在市</a:t>
            </a:r>
            <a:r>
              <a:rPr lang="en-US" altLang="zh-CN" sz="2000" b="0" i="0">
                <a:solidFill>
                  <a:srgbClr val="000000"/>
                </a:solidFill>
                <a:latin typeface="微软雅黑" pitchFamily="34" charset="0"/>
                <a:ea typeface="微软雅黑" pitchFamily="34" charset="-122"/>
                <a:cs typeface="微软雅黑" pitchFamily="34" charset="-120"/>
              </a:rPr>
              <a:t>、区两级成立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16</a:t>
            </a:r>
            <a:r>
              <a:rPr lang="en-US" altLang="zh-CN" sz="2000" b="0" i="0" dirty="0">
                <a:solidFill>
                  <a:srgbClr val="000000"/>
                </a:solidFill>
                <a:latin typeface="微软雅黑" pitchFamily="34" charset="0"/>
                <a:ea typeface="微软雅黑" pitchFamily="34" charset="-122"/>
                <a:cs typeface="微软雅黑" pitchFamily="34" charset="-120"/>
              </a:rPr>
              <a:t>个物业行业党委，通过建立“三方四联”机制（居委会、业委会、物业企业，组织联建</a:t>
            </a:r>
            <a:r>
              <a:rPr lang="en-US" altLang="zh-CN" sz="2000" b="0" i="0">
                <a:solidFill>
                  <a:srgbClr val="000000"/>
                </a:solidFill>
                <a:latin typeface="微软雅黑" pitchFamily="34" charset="0"/>
                <a:ea typeface="微软雅黑" pitchFamily="34" charset="-122"/>
                <a:cs typeface="微软雅黑" pitchFamily="34" charset="-120"/>
              </a:rPr>
              <a:t>、队伍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联管</a:t>
            </a:r>
            <a:r>
              <a:rPr lang="en-US" altLang="zh-CN" sz="2000" b="0" i="0" dirty="0">
                <a:solidFill>
                  <a:srgbClr val="000000"/>
                </a:solidFill>
                <a:latin typeface="微软雅黑" pitchFamily="34" charset="0"/>
                <a:ea typeface="微软雅黑" pitchFamily="34" charset="-122"/>
                <a:cs typeface="微软雅黑" pitchFamily="34" charset="-120"/>
              </a:rPr>
              <a:t>、要事联商、服务联评），全面推行“双向进入、交叉任职”管理模式</a:t>
            </a:r>
            <a:r>
              <a:rPr lang="en-US" altLang="zh-CN" sz="2000" b="0" i="0">
                <a:solidFill>
                  <a:srgbClr val="000000"/>
                </a:solidFill>
                <a:latin typeface="微软雅黑" pitchFamily="34" charset="0"/>
                <a:ea typeface="微软雅黑" pitchFamily="34" charset="-122"/>
                <a:cs typeface="微软雅黑" pitchFamily="34" charset="-120"/>
              </a:rPr>
              <a:t>，建立小区党组织和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物业企业联席会议机制</a:t>
            </a:r>
            <a:r>
              <a:rPr lang="en-US" altLang="zh-CN" sz="2000" b="0" i="0" dirty="0">
                <a:solidFill>
                  <a:srgbClr val="000000"/>
                </a:solidFill>
                <a:latin typeface="微软雅黑" pitchFamily="34" charset="0"/>
                <a:ea typeface="微软雅黑" pitchFamily="34" charset="-122"/>
                <a:cs typeface="微软雅黑" pitchFamily="34" charset="-120"/>
              </a:rPr>
              <a:t>，创新小区治理“月月谈”“邻里夜话”等协商载体。自推广“</a:t>
            </a:r>
            <a:r>
              <a:rPr lang="en-US" altLang="zh-CN" sz="2000" b="0" i="0">
                <a:solidFill>
                  <a:srgbClr val="000000"/>
                </a:solidFill>
                <a:latin typeface="微软雅黑" pitchFamily="34" charset="0"/>
                <a:ea typeface="微软雅黑" pitchFamily="34" charset="-122"/>
                <a:cs typeface="微软雅黑" pitchFamily="34" charset="-120"/>
              </a:rPr>
              <a:t>红色物业”</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以来</a:t>
            </a:r>
            <a:r>
              <a:rPr lang="en-US" altLang="zh-CN" sz="2000" b="0" i="0" dirty="0">
                <a:solidFill>
                  <a:srgbClr val="000000"/>
                </a:solidFill>
                <a:latin typeface="微软雅黑" pitchFamily="34" charset="0"/>
                <a:ea typeface="微软雅黑" pitchFamily="34" charset="-122"/>
                <a:cs typeface="微软雅黑" pitchFamily="34" charset="-120"/>
              </a:rPr>
              <a:t>，该地物业矛盾纠纷下降四成，群众满意度显著提高。</a:t>
            </a:r>
            <a:r>
              <a:rPr lang="en-US" altLang="zh-CN" sz="2000" b="0" i="0">
                <a:solidFill>
                  <a:srgbClr val="000000"/>
                </a:solidFill>
                <a:latin typeface="微软雅黑" pitchFamily="34" charset="0"/>
                <a:ea typeface="微软雅黑" pitchFamily="34" charset="-122"/>
                <a:cs typeface="微软雅黑" pitchFamily="34" charset="-120"/>
              </a:rPr>
              <a:t>由此可见(</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83_1#7d9e4ce3b.bracket?pid=6b36b3afc&amp;color=0,0,0&amp;vpa=27&amp;vtp=1"/>
          <p:cNvSpPr/>
          <p:nvPr/>
        </p:nvSpPr>
        <p:spPr>
          <a:xfrm>
            <a:off x="8542401" y="2781750"/>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5_BD.82_2#7d9e4ce3b?pid=6b36b3afc&amp;color=0,0,0&amp;vtp=1&amp;bbb=1"/>
          <p:cNvSpPr/>
          <p:nvPr/>
        </p:nvSpPr>
        <p:spPr>
          <a:xfrm>
            <a:off x="722376" y="32484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①以党建引领基层治理，是推进基层治理体系和治理能力现代化的根本路径</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基层民主的发展与完善需要广泛凝聚共识</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基层自治组织形式的创新提高了基层治理效能</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居民积极参与民主协商是做好基层民主管理工作的关键</a:t>
            </a:r>
            <a:endParaRPr lang="en-US" altLang="zh-CN" sz="2000" dirty="0"/>
          </a:p>
        </p:txBody>
      </p:sp>
      <p:sp>
        <p:nvSpPr>
          <p:cNvPr id="5" name="QC_5_BD.82_3#7d9e4ce3b.choices?pid=6b36b3afc&amp;color=0,0,0&amp;vtp=1&amp;bbb=1"/>
          <p:cNvSpPr/>
          <p:nvPr/>
        </p:nvSpPr>
        <p:spPr>
          <a:xfrm>
            <a:off x="722376" y="50843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QC_6_AS.6_1#43c79cb61?vop=1&amp;pid=4e4330035&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本题考查中国特色社会主义政党制度。九三学社</a:t>
            </a:r>
            <a:r>
              <a:rPr lang="en-US" altLang="zh-CN" sz="2000" b="0" i="0">
                <a:solidFill>
                  <a:srgbClr val="000000"/>
                </a:solidFill>
                <a:latin typeface="微软雅黑" pitchFamily="34" charset="0"/>
                <a:ea typeface="微软雅黑" pitchFamily="34" charset="-122"/>
                <a:cs typeface="微软雅黑" pitchFamily="34" charset="-120"/>
              </a:rPr>
              <a:t>、台盟发挥自身优势助力政府引导基金的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高质量发展</a:t>
            </a:r>
            <a:r>
              <a:rPr lang="en-US" altLang="zh-CN" sz="2000" b="0" i="0" dirty="0">
                <a:solidFill>
                  <a:srgbClr val="000000"/>
                </a:solidFill>
                <a:latin typeface="微软雅黑" pitchFamily="34" charset="0"/>
                <a:ea typeface="微软雅黑" pitchFamily="34" charset="-122"/>
                <a:cs typeface="微软雅黑" pitchFamily="34" charset="-120"/>
              </a:rPr>
              <a:t>，体现了我国政党制度能够凝聚各方力量、推动事业发展</a:t>
            </a:r>
            <a:r>
              <a:rPr lang="en-US" altLang="zh-CN" sz="2000" b="0" i="0">
                <a:solidFill>
                  <a:srgbClr val="000000"/>
                </a:solidFill>
                <a:latin typeface="微软雅黑" pitchFamily="34" charset="0"/>
                <a:ea typeface="微软雅黑" pitchFamily="34" charset="-122"/>
                <a:cs typeface="微软雅黑" pitchFamily="34" charset="-120"/>
              </a:rPr>
              <a:t>，展现出强大生命力和显著</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优越性</a:t>
            </a:r>
            <a:r>
              <a:rPr lang="en-US" altLang="zh-CN" sz="2000" b="0" i="0" dirty="0">
                <a:solidFill>
                  <a:srgbClr val="000000"/>
                </a:solidFill>
                <a:latin typeface="微软雅黑" pitchFamily="34" charset="0"/>
                <a:ea typeface="微软雅黑" pitchFamily="34" charset="-122"/>
                <a:cs typeface="微软雅黑" pitchFamily="34" charset="-120"/>
              </a:rPr>
              <a:t>，①正确；九三学社省委发挥在科技界的主界别优势，提交“优化政府引导基金运作</a:t>
            </a:r>
            <a:r>
              <a:rPr lang="en-US" altLang="zh-CN" sz="2000" b="0" i="0">
                <a:solidFill>
                  <a:srgbClr val="000000"/>
                </a:solidFill>
                <a:latin typeface="微软雅黑" pitchFamily="34" charset="0"/>
                <a:ea typeface="微软雅黑" pitchFamily="34" charset="-122"/>
                <a:cs typeface="微软雅黑" pitchFamily="34" charset="-120"/>
              </a:rPr>
              <a:t>，更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好支撑创新产业发展</a:t>
            </a:r>
            <a:r>
              <a:rPr lang="en-US" altLang="zh-CN" sz="2000" b="0" i="0" dirty="0">
                <a:solidFill>
                  <a:srgbClr val="000000"/>
                </a:solidFill>
                <a:latin typeface="微软雅黑" pitchFamily="34" charset="0"/>
                <a:ea typeface="微软雅黑" pitchFamily="34" charset="-122"/>
                <a:cs typeface="微软雅黑" pitchFamily="34" charset="-120"/>
              </a:rPr>
              <a:t>”的提案，说明民主党派发挥其人才优势，推动决策科学化、民主化，</a:t>
            </a:r>
            <a:r>
              <a:rPr lang="en-US" altLang="zh-CN" sz="2000" b="0" i="0">
                <a:solidFill>
                  <a:srgbClr val="000000"/>
                </a:solidFill>
                <a:latin typeface="微软雅黑" pitchFamily="34" charset="0"/>
                <a:ea typeface="微软雅黑" pitchFamily="34" charset="-122"/>
                <a:cs typeface="微软雅黑" pitchFamily="34" charset="-120"/>
              </a:rPr>
              <a:t>③正</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确</a:t>
            </a:r>
            <a:r>
              <a:rPr lang="en-US" altLang="zh-CN" sz="2000" b="0" i="0" dirty="0">
                <a:solidFill>
                  <a:srgbClr val="000000"/>
                </a:solidFill>
                <a:latin typeface="微软雅黑" pitchFamily="34" charset="0"/>
                <a:ea typeface="微软雅黑" pitchFamily="34" charset="-122"/>
                <a:cs typeface="微软雅黑" pitchFamily="34" charset="-120"/>
              </a:rPr>
              <a:t>；中国共产党是执政党，各民主党派是参政党，不是二者共同执政</a:t>
            </a:r>
            <a:r>
              <a:rPr lang="en-US" altLang="zh-CN" sz="2000" b="0" i="0">
                <a:solidFill>
                  <a:srgbClr val="000000"/>
                </a:solidFill>
                <a:latin typeface="微软雅黑" pitchFamily="34" charset="0"/>
                <a:ea typeface="微软雅黑" pitchFamily="34" charset="-122"/>
                <a:cs typeface="微软雅黑" pitchFamily="34" charset="-120"/>
              </a:rPr>
              <a:t>，且材料未涉及中国共产党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的相关内容</a:t>
            </a:r>
            <a:r>
              <a:rPr lang="en-US" altLang="zh-CN" sz="2000" b="0" i="0" dirty="0">
                <a:solidFill>
                  <a:srgbClr val="000000"/>
                </a:solidFill>
                <a:latin typeface="微软雅黑" pitchFamily="34" charset="0"/>
                <a:ea typeface="微软雅黑" pitchFamily="34" charset="-122"/>
                <a:cs typeface="微软雅黑" pitchFamily="34" charset="-120"/>
              </a:rPr>
              <a:t>，②排除；民主党派是接受中国共产党领导、同中国共产党通力合作的亲密友党</a:t>
            </a:r>
            <a:r>
              <a:rPr lang="en-US" altLang="zh-CN" sz="2000" b="0" i="0">
                <a:solidFill>
                  <a:srgbClr val="000000"/>
                </a:solidFill>
                <a:latin typeface="微软雅黑" pitchFamily="34" charset="0"/>
                <a:ea typeface="微软雅黑" pitchFamily="34" charset="-122"/>
                <a:cs typeface="微软雅黑" pitchFamily="34" charset="-120"/>
              </a:rPr>
              <a:t>，但</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材料主要体现民主党派助力政府相关工作</a:t>
            </a:r>
            <a:r>
              <a:rPr lang="en-US" altLang="zh-CN" sz="2000" b="0" i="0" dirty="0">
                <a:solidFill>
                  <a:srgbClr val="000000"/>
                </a:solidFill>
                <a:latin typeface="微软雅黑" pitchFamily="34" charset="0"/>
                <a:ea typeface="微软雅黑" pitchFamily="34" charset="-122"/>
                <a:cs typeface="微软雅黑" pitchFamily="34" charset="-120"/>
              </a:rPr>
              <a:t>，未体现民主党派与中国共产党的关系，④排除。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0.xml><?xml version="1.0" encoding="utf-8"?>
<p:sld xmlns:a="http://schemas.openxmlformats.org/drawingml/2006/main" xmlns:r="http://schemas.openxmlformats.org/officeDocument/2006/relationships" xmlns:p="http://schemas.openxmlformats.org/presentationml/2006/main">
  <p:cSld name="Slide 78&amp;si=78">
    <p:spTree>
      <p:nvGrpSpPr>
        <p:cNvPr id="1" name=""/>
        <p:cNvGrpSpPr/>
        <p:nvPr/>
      </p:nvGrpSpPr>
      <p:grpSpPr>
        <a:xfrm>
          <a:off x="0" y="0"/>
          <a:ext cx="0" cy="0"/>
          <a:chOff x="0" y="0"/>
          <a:chExt cx="0" cy="0"/>
        </a:xfrm>
      </p:grpSpPr>
      <p:sp>
        <p:nvSpPr>
          <p:cNvPr id="2" name="QC_5_AS.84_1#7d9e4ce3b?vop=1&amp;pid=6b36b3afc&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本题考查基层民主和基层治理现代化。成立物业行业党委，建立“三方四联”机制</a:t>
            </a:r>
            <a:r>
              <a:rPr lang="en-US" altLang="zh-CN" sz="2000" b="0" i="0">
                <a:solidFill>
                  <a:srgbClr val="000000"/>
                </a:solidFill>
                <a:latin typeface="微软雅黑" pitchFamily="34" charset="0"/>
                <a:ea typeface="微软雅黑" pitchFamily="34" charset="-122"/>
                <a:cs typeface="微软雅黑" pitchFamily="34" charset="-120"/>
              </a:rPr>
              <a:t>，创新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小区治理</a:t>
            </a:r>
            <a:r>
              <a:rPr lang="en-US" altLang="zh-CN" sz="2000" b="0" i="0" dirty="0">
                <a:solidFill>
                  <a:srgbClr val="000000"/>
                </a:solidFill>
                <a:latin typeface="微软雅黑" pitchFamily="34" charset="0"/>
                <a:ea typeface="微软雅黑" pitchFamily="34" charset="-122"/>
                <a:cs typeface="微软雅黑" pitchFamily="34" charset="-120"/>
              </a:rPr>
              <a:t>“月月谈”“邻里夜话”等协商载体，群众满意度显著提高</a:t>
            </a:r>
            <a:r>
              <a:rPr lang="en-US" altLang="zh-CN" sz="2000" b="0" i="0">
                <a:solidFill>
                  <a:srgbClr val="000000"/>
                </a:solidFill>
                <a:latin typeface="微软雅黑" pitchFamily="34" charset="0"/>
                <a:ea typeface="微软雅黑" pitchFamily="34" charset="-122"/>
                <a:cs typeface="微软雅黑" pitchFamily="34" charset="-120"/>
              </a:rPr>
              <a:t>，充分体现了以党建引领基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层治理</a:t>
            </a:r>
            <a:r>
              <a:rPr lang="en-US" altLang="zh-CN" sz="2000" b="0" i="0" dirty="0">
                <a:solidFill>
                  <a:srgbClr val="000000"/>
                </a:solidFill>
                <a:latin typeface="微软雅黑" pitchFamily="34" charset="0"/>
                <a:ea typeface="微软雅黑" pitchFamily="34" charset="-122"/>
                <a:cs typeface="微软雅黑" pitchFamily="34" charset="-120"/>
              </a:rPr>
              <a:t>，是推进基层治理体系和治理能力现代化的根本路径</a:t>
            </a:r>
            <a:r>
              <a:rPr lang="en-US" altLang="zh-CN" sz="2000" b="0" i="0">
                <a:solidFill>
                  <a:srgbClr val="000000"/>
                </a:solidFill>
                <a:latin typeface="微软雅黑" pitchFamily="34" charset="0"/>
                <a:ea typeface="微软雅黑" pitchFamily="34" charset="-122"/>
                <a:cs typeface="微软雅黑" pitchFamily="34" charset="-120"/>
              </a:rPr>
              <a:t>，基层民主的发展与完善需要广泛凝</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聚共识</a:t>
            </a:r>
            <a:r>
              <a:rPr lang="en-US" altLang="zh-CN" sz="2000" b="0" i="0" dirty="0">
                <a:solidFill>
                  <a:srgbClr val="000000"/>
                </a:solidFill>
                <a:latin typeface="微软雅黑" pitchFamily="34" charset="0"/>
                <a:ea typeface="微软雅黑" pitchFamily="34" charset="-122"/>
                <a:cs typeface="微软雅黑" pitchFamily="34" charset="-120"/>
              </a:rPr>
              <a:t>，①②正确；材料没有体现基层自治组织形式的创新，③排除</a:t>
            </a:r>
            <a:r>
              <a:rPr lang="en-US" altLang="zh-CN" sz="2000" b="0" i="0">
                <a:solidFill>
                  <a:srgbClr val="000000"/>
                </a:solidFill>
                <a:latin typeface="微软雅黑" pitchFamily="34" charset="0"/>
                <a:ea typeface="微软雅黑" pitchFamily="34" charset="-122"/>
                <a:cs typeface="微软雅黑" pitchFamily="34" charset="-120"/>
              </a:rPr>
              <a:t>；依法制定自治章程和议事</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规则</a:t>
            </a:r>
            <a:r>
              <a:rPr lang="en-US" altLang="zh-CN" sz="2000" b="0" i="0" dirty="0">
                <a:solidFill>
                  <a:srgbClr val="000000"/>
                </a:solidFill>
                <a:latin typeface="微软雅黑" pitchFamily="34" charset="0"/>
                <a:ea typeface="微软雅黑" pitchFamily="34" charset="-122"/>
                <a:cs typeface="微软雅黑" pitchFamily="34" charset="-120"/>
              </a:rPr>
              <a:t>，推动日常管理工作的制度化、规范化和程序化，是做好基层民主管理工作的关键，④排除。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1.xml><?xml version="1.0" encoding="utf-8"?>
<p:sld xmlns:a="http://schemas.openxmlformats.org/drawingml/2006/main" xmlns:r="http://schemas.openxmlformats.org/officeDocument/2006/relationships" xmlns:p="http://schemas.openxmlformats.org/presentationml/2006/main">
  <p:cSld name="Slide 79&amp;si=79">
    <p:spTree>
      <p:nvGrpSpPr>
        <p:cNvPr id="1" name=""/>
        <p:cNvGrpSpPr/>
        <p:nvPr/>
      </p:nvGrpSpPr>
      <p:grpSpPr>
        <a:xfrm>
          <a:off x="0" y="0"/>
          <a:ext cx="0" cy="0"/>
          <a:chOff x="0" y="0"/>
          <a:chExt cx="0" cy="0"/>
        </a:xfrm>
      </p:grpSpPr>
      <p:sp>
        <p:nvSpPr>
          <p:cNvPr id="2" name="QC_5_BD.85_1#4bd3ea37c?pid=6b36b3afc&amp;color=0,0,0&amp;vtp=1&amp;bt=1&amp;bbb=1&amp;hb=1"/>
          <p:cNvSpPr/>
          <p:nvPr/>
        </p:nvSpPr>
        <p:spPr>
          <a:xfrm>
            <a:off x="722376" y="972000"/>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dirty="0">
                <a:solidFill>
                  <a:srgbClr val="000000"/>
                </a:solidFill>
                <a:latin typeface="仿宋" pitchFamily="34" charset="0"/>
                <a:ea typeface="仿宋" pitchFamily="34" charset="-122"/>
                <a:cs typeface="仿宋" pitchFamily="34" charset="-120"/>
              </a:rPr>
              <a:t>[广东韶关2025高一期末]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某市政府在草原生态修复中充分彰显制度优势，将“</a:t>
            </a:r>
            <a:r>
              <a:rPr lang="en-US" altLang="zh-CN" sz="2000" b="0" i="0">
                <a:solidFill>
                  <a:srgbClr val="000000"/>
                </a:solidFill>
                <a:latin typeface="微软雅黑" pitchFamily="34" charset="0"/>
                <a:ea typeface="微软雅黑" pitchFamily="34" charset="-122"/>
                <a:cs typeface="微软雅黑" pitchFamily="34" charset="-120"/>
              </a:rPr>
              <a:t>全过程人民民主”</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贯穿治理各环节</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下列民主举措与其对应的民主内涵解读正确的是(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86_1#4bd3ea37c.bracket?pid=6b36b3afc&amp;color=0,0,0&amp;vpa=28&amp;vtp=1"/>
          <p:cNvSpPr/>
          <p:nvPr/>
        </p:nvSpPr>
        <p:spPr>
          <a:xfrm>
            <a:off x="8288401" y="14101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pic>
        <p:nvPicPr>
          <p:cNvPr id="4" name="QC_5_BD.85_2#4bd3ea37c?htil=1&amp;pid=6b36b3afc&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312082" y="1864175"/>
            <a:ext cx="4240644" cy="1792859"/>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5_BD.85_3#4bd3ea37c?htil=1&amp;pid=6b36b3afc&amp;color=0,0,0&amp;vtp=1&amp;bbb=1&amp;hs=1"/>
          <p:cNvSpPr/>
          <p:nvPr/>
        </p:nvSpPr>
        <p:spPr>
          <a:xfrm>
            <a:off x="722376" y="1876874"/>
            <a:ext cx="5879592"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①牧民“随手拍”举报——行使民主监督</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直播间解读政策——落实社会公示制度</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召开生态治理协商会——践行直接民主</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数据与监管平台对接——强化民主管理</a:t>
            </a:r>
            <a:endParaRPr lang="en-US" altLang="zh-CN" sz="2000" dirty="0"/>
          </a:p>
        </p:txBody>
      </p:sp>
      <p:sp>
        <p:nvSpPr>
          <p:cNvPr id="6" name="QC_5_BD.85_4#4bd3ea37c.choices?pid=6b36b3afc&amp;color=0,0,0&amp;vtp=1&amp;bbb=1&amp;hs=1"/>
          <p:cNvSpPr/>
          <p:nvPr/>
        </p:nvSpPr>
        <p:spPr>
          <a:xfrm>
            <a:off x="722376" y="3703642"/>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2.xml><?xml version="1.0" encoding="utf-8"?>
<p:sld xmlns:a="http://schemas.openxmlformats.org/drawingml/2006/main" xmlns:r="http://schemas.openxmlformats.org/officeDocument/2006/relationships" xmlns:p="http://schemas.openxmlformats.org/presentationml/2006/main">
  <p:cSld name="Slide 80&amp;si=80">
    <p:spTree>
      <p:nvGrpSpPr>
        <p:cNvPr id="1" name=""/>
        <p:cNvGrpSpPr/>
        <p:nvPr/>
      </p:nvGrpSpPr>
      <p:grpSpPr>
        <a:xfrm>
          <a:off x="0" y="0"/>
          <a:ext cx="0" cy="0"/>
          <a:chOff x="0" y="0"/>
          <a:chExt cx="0" cy="0"/>
        </a:xfrm>
      </p:grpSpPr>
      <p:sp>
        <p:nvSpPr>
          <p:cNvPr id="2" name="QC_5_AS.87_1#4bd3ea37c?vop=1&amp;pid=6b36b3afc&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本题考查民主监督。牧民通过“随手拍”举报，在线上传破坏草原线索，</a:t>
            </a:r>
            <a:r>
              <a:rPr lang="en-US" altLang="zh-CN" sz="2000" b="0" i="0">
                <a:solidFill>
                  <a:srgbClr val="000000"/>
                </a:solidFill>
                <a:latin typeface="微软雅黑" pitchFamily="34" charset="0"/>
                <a:ea typeface="微软雅黑" pitchFamily="34" charset="-122"/>
                <a:cs typeface="微软雅黑" pitchFamily="34" charset="-120"/>
              </a:rPr>
              <a:t>是行使监督权，</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进行民主监督的体现</a:t>
            </a:r>
            <a:r>
              <a:rPr lang="en-US" altLang="zh-CN" sz="2000" b="0" i="0" dirty="0">
                <a:solidFill>
                  <a:srgbClr val="000000"/>
                </a:solidFill>
                <a:latin typeface="微软雅黑" pitchFamily="34" charset="0"/>
                <a:ea typeface="微软雅黑" pitchFamily="34" charset="-122"/>
                <a:cs typeface="微软雅黑" pitchFamily="34" charset="-120"/>
              </a:rPr>
              <a:t>，①正确；召开生态治理协商会，确定禁牧轮牧区域，</a:t>
            </a:r>
            <a:r>
              <a:rPr lang="en-US" altLang="zh-CN" sz="2000" b="0" i="0">
                <a:solidFill>
                  <a:srgbClr val="000000"/>
                </a:solidFill>
                <a:latin typeface="微软雅黑" pitchFamily="34" charset="0"/>
                <a:ea typeface="微软雅黑" pitchFamily="34" charset="-122"/>
                <a:cs typeface="微软雅黑" pitchFamily="34" charset="-120"/>
              </a:rPr>
              <a:t>这是践行直接民主，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参与民主协商的体现</a:t>
            </a:r>
            <a:r>
              <a:rPr lang="en-US" altLang="zh-CN" sz="2000" b="0" i="0" dirty="0">
                <a:solidFill>
                  <a:srgbClr val="000000"/>
                </a:solidFill>
                <a:latin typeface="微软雅黑" pitchFamily="34" charset="0"/>
                <a:ea typeface="微软雅黑" pitchFamily="34" charset="-122"/>
                <a:cs typeface="微软雅黑" pitchFamily="34" charset="-120"/>
              </a:rPr>
              <a:t>，③正确；落实社会公示制度，是公民参与民主决策的途径</a:t>
            </a:r>
            <a:r>
              <a:rPr lang="en-US" altLang="zh-CN" sz="2000" b="0" i="0">
                <a:solidFill>
                  <a:srgbClr val="000000"/>
                </a:solidFill>
                <a:latin typeface="微软雅黑" pitchFamily="34" charset="0"/>
                <a:ea typeface="微软雅黑" pitchFamily="34" charset="-122"/>
                <a:cs typeface="微软雅黑" pitchFamily="34" charset="-120"/>
              </a:rPr>
              <a:t>，而直播间解读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政策是为了牧民更好地理解和执行政策</a:t>
            </a:r>
            <a:r>
              <a:rPr lang="en-US" altLang="zh-CN" sz="2000" b="0" i="0" dirty="0">
                <a:solidFill>
                  <a:srgbClr val="000000"/>
                </a:solidFill>
                <a:latin typeface="微软雅黑" pitchFamily="34" charset="0"/>
                <a:ea typeface="微软雅黑" pitchFamily="34" charset="-122"/>
                <a:cs typeface="微软雅黑" pitchFamily="34" charset="-120"/>
              </a:rPr>
              <a:t>，②排除；数据与监管平台对接，这是强化监管</a:t>
            </a:r>
            <a:r>
              <a:rPr lang="en-US" altLang="zh-CN" sz="2000" b="0" i="0">
                <a:solidFill>
                  <a:srgbClr val="000000"/>
                </a:solidFill>
                <a:latin typeface="微软雅黑" pitchFamily="34" charset="0"/>
                <a:ea typeface="微软雅黑" pitchFamily="34" charset="-122"/>
                <a:cs typeface="微软雅黑" pitchFamily="34" charset="-120"/>
              </a:rPr>
              <a:t>，不是强</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化民主管理</a:t>
            </a:r>
            <a:r>
              <a:rPr lang="en-US" altLang="zh-CN" sz="2000" b="0" i="0" dirty="0">
                <a:solidFill>
                  <a:srgbClr val="000000"/>
                </a:solidFill>
                <a:latin typeface="微软雅黑" pitchFamily="34" charset="0"/>
                <a:ea typeface="微软雅黑" pitchFamily="34" charset="-122"/>
                <a:cs typeface="微软雅黑" pitchFamily="34" charset="-120"/>
              </a:rPr>
              <a:t>，④排除。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3.xml><?xml version="1.0" encoding="utf-8"?>
<p:sld xmlns:a="http://schemas.openxmlformats.org/drawingml/2006/main" xmlns:r="http://schemas.openxmlformats.org/officeDocument/2006/relationships" xmlns:p="http://schemas.openxmlformats.org/presentationml/2006/main">
  <p:cSld name="Slide 81&amp;si=81">
    <p:spTree>
      <p:nvGrpSpPr>
        <p:cNvPr id="1" name=""/>
        <p:cNvGrpSpPr/>
        <p:nvPr/>
      </p:nvGrpSpPr>
      <p:grpSpPr>
        <a:xfrm>
          <a:off x="0" y="0"/>
          <a:ext cx="0" cy="0"/>
          <a:chOff x="0" y="0"/>
          <a:chExt cx="0" cy="0"/>
        </a:xfrm>
      </p:grpSpPr>
      <p:sp>
        <p:nvSpPr>
          <p:cNvPr id="2" name="QC_5_BD.88_1#a51848132?pid=6b36b3afc&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6.</a:t>
            </a:r>
            <a:r>
              <a:rPr lang="en-US" altLang="zh-CN" sz="2000" b="0" i="0" dirty="0">
                <a:solidFill>
                  <a:srgbClr val="000000"/>
                </a:solidFill>
                <a:latin typeface="仿宋" pitchFamily="34" charset="0"/>
                <a:ea typeface="仿宋" pitchFamily="34" charset="-122"/>
                <a:cs typeface="仿宋" pitchFamily="34" charset="-120"/>
              </a:rPr>
              <a:t>[福建三明一中2024高一期中]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40多年前</a:t>
            </a:r>
            <a:r>
              <a:rPr lang="en-US" altLang="zh-CN" sz="2000" b="0" i="0">
                <a:solidFill>
                  <a:srgbClr val="000000"/>
                </a:solidFill>
                <a:latin typeface="微软雅黑" pitchFamily="34" charset="0"/>
                <a:ea typeface="微软雅黑" pitchFamily="34" charset="-122"/>
                <a:cs typeface="微软雅黑" pitchFamily="34" charset="-120"/>
              </a:rPr>
              <a:t>，广西合寨村的村民们自发民主选举产生了中国第一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个村民委员会</a:t>
            </a:r>
            <a:r>
              <a:rPr lang="en-US" altLang="zh-CN" sz="2000" b="0" i="0" dirty="0">
                <a:solidFill>
                  <a:srgbClr val="000000"/>
                </a:solidFill>
                <a:latin typeface="微软雅黑" pitchFamily="34" charset="0"/>
                <a:ea typeface="微软雅黑" pitchFamily="34" charset="-122"/>
                <a:cs typeface="微软雅黑" pitchFamily="34" charset="-120"/>
              </a:rPr>
              <a:t>。首创的“四小制度”小票箱、小人大、小宪法、小纪委</a:t>
            </a:r>
            <a:r>
              <a:rPr lang="en-US" altLang="zh-CN" sz="2000" b="0" i="0">
                <a:solidFill>
                  <a:srgbClr val="000000"/>
                </a:solidFill>
                <a:latin typeface="微软雅黑" pitchFamily="34" charset="0"/>
                <a:ea typeface="微软雅黑" pitchFamily="34" charset="-122"/>
                <a:cs typeface="微软雅黑" pitchFamily="34" charset="-120"/>
              </a:rPr>
              <a:t>，保障村民直接行使民主</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权利</a:t>
            </a:r>
            <a:r>
              <a:rPr lang="en-US" altLang="zh-CN" sz="2000" b="0" i="0" dirty="0">
                <a:solidFill>
                  <a:srgbClr val="000000"/>
                </a:solidFill>
                <a:latin typeface="微软雅黑" pitchFamily="34" charset="0"/>
                <a:ea typeface="微软雅黑" pitchFamily="34" charset="-122"/>
                <a:cs typeface="微软雅黑" pitchFamily="34" charset="-120"/>
              </a:rPr>
              <a:t>，揭开了我国基层民主政治的全新一页。关于“四小制度”，</a:t>
            </a:r>
            <a:r>
              <a:rPr lang="en-US" altLang="zh-CN" sz="2000" b="0" i="0">
                <a:solidFill>
                  <a:srgbClr val="000000"/>
                </a:solidFill>
                <a:latin typeface="微软雅黑" pitchFamily="34" charset="0"/>
                <a:ea typeface="微软雅黑" pitchFamily="34" charset="-122"/>
                <a:cs typeface="微软雅黑" pitchFamily="34" charset="-120"/>
              </a:rPr>
              <a:t>下列说法正确的是(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89_1#a51848132.bracket?pid=6b36b3afc&amp;color=0,0,0&amp;vpa=29&amp;vtp=1"/>
          <p:cNvSpPr/>
          <p:nvPr/>
        </p:nvSpPr>
        <p:spPr>
          <a:xfrm>
            <a:off x="10320401" y="18673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88_2#a51848132?pid=6b36b3afc&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①“小票箱”制度：村民间接选举村委会成员，保障群众的民主选举权</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“小宪法”制度：自主制定村规民约和自治章程，保障群众的民主管理权</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“小人大”制度：村民委员会决定村里大事，保障群众的民主决策权</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“小纪委”制度：推进村务及其他形式的公开，保障群众的民主监督权</a:t>
            </a:r>
            <a:endParaRPr lang="en-US" altLang="zh-CN" sz="2000" dirty="0"/>
          </a:p>
        </p:txBody>
      </p:sp>
      <p:sp>
        <p:nvSpPr>
          <p:cNvPr id="5" name="QC_5_BD.88_3#a51848132.choices?pid=6b36b3afc&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4.xml><?xml version="1.0" encoding="utf-8"?>
<p:sld xmlns:a="http://schemas.openxmlformats.org/drawingml/2006/main" xmlns:r="http://schemas.openxmlformats.org/officeDocument/2006/relationships" xmlns:p="http://schemas.openxmlformats.org/presentationml/2006/main">
  <p:cSld name="Slide 82&amp;si=82">
    <p:spTree>
      <p:nvGrpSpPr>
        <p:cNvPr id="1" name=""/>
        <p:cNvGrpSpPr/>
        <p:nvPr/>
      </p:nvGrpSpPr>
      <p:grpSpPr>
        <a:xfrm>
          <a:off x="0" y="0"/>
          <a:ext cx="0" cy="0"/>
          <a:chOff x="0" y="0"/>
          <a:chExt cx="0" cy="0"/>
        </a:xfrm>
      </p:grpSpPr>
      <p:sp>
        <p:nvSpPr>
          <p:cNvPr id="2" name="QC_5_AS.90_1#a51848132?vop=1&amp;pid=6b36b3afc&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本题考查村民的民主权利。在我国基层民主政治中</a:t>
            </a:r>
            <a:r>
              <a:rPr lang="en-US" altLang="zh-CN" sz="2000" b="0" i="0">
                <a:solidFill>
                  <a:srgbClr val="000000"/>
                </a:solidFill>
                <a:latin typeface="微软雅黑" pitchFamily="34" charset="0"/>
                <a:ea typeface="微软雅黑" pitchFamily="34" charset="-122"/>
                <a:cs typeface="微软雅黑" pitchFamily="34" charset="-120"/>
              </a:rPr>
              <a:t>，村民通过自主制定村规民约和自治章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程</a:t>
            </a:r>
            <a:r>
              <a:rPr lang="en-US" altLang="zh-CN" sz="2000" b="0" i="0" dirty="0">
                <a:solidFill>
                  <a:srgbClr val="000000"/>
                </a:solidFill>
                <a:latin typeface="微软雅黑" pitchFamily="34" charset="0"/>
                <a:ea typeface="微软雅黑" pitchFamily="34" charset="-122"/>
                <a:cs typeface="微软雅黑" pitchFamily="34" charset="-120"/>
              </a:rPr>
              <a:t>，来保障群众的民主管理权，通过推进村务及其他形式的公开，来保障群众的民主监督权</a:t>
            </a:r>
            <a:r>
              <a:rPr lang="en-US" altLang="zh-CN" sz="2000" b="0" i="0">
                <a:solidFill>
                  <a:srgbClr val="000000"/>
                </a:solidFill>
                <a:latin typeface="微软雅黑" pitchFamily="34" charset="0"/>
                <a:ea typeface="微软雅黑" pitchFamily="34" charset="-122"/>
                <a:cs typeface="微软雅黑" pitchFamily="34" charset="-120"/>
              </a:rPr>
              <a:t>，②</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正确；基层自治中，由村民直接选举村委会成员，①排除；村里大事由村民会议讨论决定</a:t>
            </a:r>
            <a:r>
              <a:rPr lang="en-US" altLang="zh-CN" sz="2000" b="0" i="0">
                <a:solidFill>
                  <a:srgbClr val="000000"/>
                </a:solidFill>
                <a:latin typeface="微软雅黑" pitchFamily="34" charset="0"/>
                <a:ea typeface="微软雅黑" pitchFamily="34" charset="-122"/>
                <a:cs typeface="微软雅黑" pitchFamily="34" charset="-120"/>
              </a:rPr>
              <a:t>，而</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不是由村民委员会决定</a:t>
            </a:r>
            <a:r>
              <a:rPr lang="en-US" altLang="zh-CN" sz="2000" b="0" i="0" dirty="0">
                <a:solidFill>
                  <a:srgbClr val="000000"/>
                </a:solidFill>
                <a:latin typeface="微软雅黑" pitchFamily="34" charset="0"/>
                <a:ea typeface="微软雅黑" pitchFamily="34" charset="-122"/>
                <a:cs typeface="微软雅黑" pitchFamily="34" charset="-120"/>
              </a:rPr>
              <a:t>，③排除。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5.xml><?xml version="1.0" encoding="utf-8"?>
<p:sld xmlns:a="http://schemas.openxmlformats.org/drawingml/2006/main" xmlns:r="http://schemas.openxmlformats.org/officeDocument/2006/relationships" xmlns:p="http://schemas.openxmlformats.org/presentationml/2006/main">
  <p:cSld name="Slide 83&amp;si=83">
    <p:spTree>
      <p:nvGrpSpPr>
        <p:cNvPr id="1" name=""/>
        <p:cNvGrpSpPr/>
        <p:nvPr/>
      </p:nvGrpSpPr>
      <p:grpSpPr>
        <a:xfrm>
          <a:off x="0" y="0"/>
          <a:ext cx="0" cy="0"/>
          <a:chOff x="0" y="0"/>
          <a:chExt cx="0" cy="0"/>
        </a:xfrm>
      </p:grpSpPr>
      <p:sp>
        <p:nvSpPr>
          <p:cNvPr id="2" name="QO_5_BD.91_1#d0684865b?pid=6b36b3afc&amp;color=0,0,0&amp;vtp=1&amp;bt=1&amp;bbb=1&amp;hb=1"/>
          <p:cNvSpPr/>
          <p:nvPr/>
        </p:nvSpPr>
        <p:spPr>
          <a:xfrm>
            <a:off x="722376" y="972000"/>
            <a:ext cx="10753344" cy="419100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7.</a:t>
            </a:r>
            <a:r>
              <a:rPr lang="en-US" altLang="zh-CN" sz="2000" b="0" i="0" dirty="0">
                <a:solidFill>
                  <a:srgbClr val="000000"/>
                </a:solidFill>
                <a:latin typeface="仿宋" pitchFamily="34" charset="0"/>
                <a:ea typeface="仿宋" pitchFamily="34" charset="-122"/>
                <a:cs typeface="仿宋" pitchFamily="34" charset="-120"/>
              </a:rPr>
              <a:t>[北京第五十五中2025高一期中]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阅读材料，完成下列要求。（18</a:t>
            </a:r>
            <a:r>
              <a:rPr lang="en-US" altLang="zh-CN" sz="2000" b="0" i="0">
                <a:solidFill>
                  <a:srgbClr val="000000"/>
                </a:solidFill>
                <a:latin typeface="微软雅黑" pitchFamily="34" charset="0"/>
                <a:ea typeface="微软雅黑" pitchFamily="34" charset="-122"/>
                <a:cs typeface="微软雅黑" pitchFamily="34" charset="-120"/>
              </a:rPr>
              <a:t>分）</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朝阳区某社区以楼院议事会为抓手</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引导居民</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全过程</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参与解决楼门里存在的问题</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居委</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会倾听大家的心声</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整理成</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心声记事簿</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为推动居民期盼逐件成为现实</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该社区开展了一系</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列活动</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0" i="0">
                <a:solidFill>
                  <a:srgbClr val="000000"/>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心声记事簿</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0" i="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楼道里有安全隐患</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灯有时不亮</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老年人容易摔倒</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0" i="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楼道里杂物太多</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不整洁也不安全</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这事儿该解决一下</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0" i="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楼里的管道有漏水</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我家就受了影响</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0" i="0">
                <a:solidFill>
                  <a:srgbClr val="000000"/>
                </a:solidFill>
                <a:latin typeface="SimSun" panose="02010600030101010101" pitchFamily="2" charset="-122"/>
                <a:ea typeface="微软雅黑" pitchFamily="34" charset="-122"/>
                <a:cs typeface="微软雅黑" pitchFamily="34" charset="-120"/>
              </a:rPr>
              <a:t>    ……</a:t>
            </a:r>
            <a:endParaRPr lang="en-US" altLang="zh-CN" sz="2000" dirty="0"/>
          </a:p>
          <a:p>
            <a:pPr latinLnBrk="1">
              <a:lnSpc>
                <a:spcPct val="150000"/>
              </a:lnSpc>
            </a:pPr>
            <a:endParaRPr lang="en-US" altLang="zh-CN" sz="2000" dirty="0"/>
          </a:p>
        </p:txBody>
      </p:sp>
    </p:spTree>
  </p:cSld>
  <p:clrMapOvr>
    <a:masterClrMapping/>
  </p:clrMapOvr>
  <p:transition>
    <p:fade/>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91_1#d0684865b?pid=6b36b3afc&amp;color=0,0,0&amp;vtp=1&amp;bt=1&amp;bbb=1&amp;hb=1">
            <a:extLst>
              <a:ext uri="{FF2B5EF4-FFF2-40B4-BE49-F238E27FC236}">
                <a16:creationId xmlns:a16="http://schemas.microsoft.com/office/drawing/2014/main" id="{D575D54F-80A5-D37E-C1D5-CEF84A793CF1}"/>
              </a:ext>
            </a:extLst>
          </p:cNvPr>
          <p:cNvSpPr/>
          <p:nvPr/>
        </p:nvSpPr>
        <p:spPr>
          <a:xfrm>
            <a:off x="722376" y="972000"/>
            <a:ext cx="10753344" cy="5026025"/>
          </a:xfrm>
          <a:prstGeom prst="rect">
            <a:avLst/>
          </a:prstGeom>
          <a:noFill/>
          <a:ln/>
        </p:spPr>
        <p:txBody>
          <a:bodyPr wrap="none" lIns="0" tIns="0" rIns="0" bIns="0" rtlCol="0" anchor="t"/>
          <a:lstStyle/>
          <a:p>
            <a:pPr algn="l" latinLnBrk="1">
              <a:lnSpc>
                <a:spcPts val="3600"/>
              </a:lnSpc>
            </a:pPr>
            <a:r>
              <a:rPr lang="en-US" altLang="zh-CN" sz="2000" b="0" i="0">
                <a:solidFill>
                  <a:srgbClr val="000000"/>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议事骨干聚起来</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楼里有见解和责任心的居民报名成为议事代表</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成为楼门自治的</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主力军</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社区居民选举</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产生的居委会研究制定议事流程</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自治组织架构和管理制度</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推动志愿者积极</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规范地参与到楼</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门建设中来</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0" i="0">
                <a:solidFill>
                  <a:srgbClr val="000000"/>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集思广益议起来</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基于楼院花坛治理</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僵尸车清理</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楼门文化</a:t>
            </a: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微软雅黑" pitchFamily="34" charset="0"/>
                <a:ea typeface="楷体" pitchFamily="34" charset="-122"/>
                <a:cs typeface="微软雅黑" pitchFamily="34" charset="-120"/>
              </a:rPr>
              <a:t>个议题</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社区居委会把议事会开到楼门里</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社</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居民</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物业</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专业社工等多方参与</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求同存异</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共商解决方案</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促进社会和谐</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0" i="0">
                <a:solidFill>
                  <a:srgbClr val="000000"/>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分工明确动起来</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在清扫楼道的过程中</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议事骨干们贴通知</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做动员</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带动</a:t>
            </a:r>
            <a:r>
              <a:rPr lang="en-US" altLang="zh-CN" sz="2000" b="0" i="0" dirty="0">
                <a:solidFill>
                  <a:srgbClr val="000000"/>
                </a:solidFill>
                <a:latin typeface="微软雅黑" pitchFamily="34" charset="0"/>
                <a:ea typeface="微软雅黑" pitchFamily="34" charset="-122"/>
                <a:cs typeface="微软雅黑" pitchFamily="34" charset="-120"/>
              </a:rPr>
              <a:t>40</a:t>
            </a:r>
            <a:r>
              <a:rPr lang="en-US" altLang="zh-CN" sz="2000" b="0" i="0" dirty="0">
                <a:solidFill>
                  <a:srgbClr val="000000"/>
                </a:solidFill>
                <a:latin typeface="微软雅黑" pitchFamily="34" charset="0"/>
                <a:ea typeface="楷体" pitchFamily="34" charset="-122"/>
                <a:cs typeface="微软雅黑" pitchFamily="34" charset="-120"/>
              </a:rPr>
              <a:t>多人参与清扫</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楼梯间和楼道很</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快就恢复整洁</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同时</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在街道的支持下</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社区对试点楼院的楼门墙面进行了修复</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居民</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物业</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500"/>
              </a:lnSpc>
            </a:pPr>
            <a:r>
              <a:rPr lang="en-US" altLang="zh-CN" sz="2000" b="0" i="0">
                <a:solidFill>
                  <a:srgbClr val="000000"/>
                </a:solidFill>
                <a:latin typeface="微软雅黑" pitchFamily="34" charset="0"/>
                <a:ea typeface="楷体" pitchFamily="34" charset="-122"/>
                <a:cs typeface="微软雅黑" pitchFamily="34" charset="-120"/>
              </a:rPr>
              <a:t>社区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街道等多方努力</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携手共促</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让楼宇改换了新面貌</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100" b="0" i="0" kern="0" spc="-99900" dirty="0">
                <a:solidFill>
                  <a:srgbClr val="FFFFFF"/>
                </a:solidFill>
                <a:latin typeface="微软雅黑" pitchFamily="34" charset="0"/>
                <a:ea typeface="微软雅黑" pitchFamily="34" charset="-122"/>
                <a:cs typeface="微软雅黑" pitchFamily="34" charset="-120"/>
              </a:rPr>
              <a:t>#1.1.4.1</a:t>
            </a:r>
            <a:endParaRPr lang="en-US" altLang="zh-CN" sz="2000" dirty="0"/>
          </a:p>
        </p:txBody>
      </p:sp>
    </p:spTree>
    <p:extLst>
      <p:ext uri="{BB962C8B-B14F-4D97-AF65-F5344CB8AC3E}">
        <p14:creationId xmlns:p14="http://schemas.microsoft.com/office/powerpoint/2010/main" val="2249284514"/>
      </p:ext>
    </p:extLst>
  </p:cSld>
  <p:clrMapOvr>
    <a:masterClrMapping/>
  </p:clrMapOvr>
  <p:transition>
    <p:fade/>
  </p:transition>
</p:sld>
</file>

<file path=ppt/slides/slide87.xml><?xml version="1.0" encoding="utf-8"?>
<p:sld xmlns:a="http://schemas.openxmlformats.org/drawingml/2006/main" xmlns:r="http://schemas.openxmlformats.org/officeDocument/2006/relationships" xmlns:p="http://schemas.openxmlformats.org/presentationml/2006/main">
  <p:cSld name="Slide 84&amp;si=84">
    <p:spTree>
      <p:nvGrpSpPr>
        <p:cNvPr id="1" name=""/>
        <p:cNvGrpSpPr/>
        <p:nvPr/>
      </p:nvGrpSpPr>
      <p:grpSpPr>
        <a:xfrm>
          <a:off x="0" y="0"/>
          <a:ext cx="0" cy="0"/>
          <a:chOff x="0" y="0"/>
          <a:chExt cx="0" cy="0"/>
        </a:xfrm>
      </p:grpSpPr>
      <p:sp>
        <p:nvSpPr>
          <p:cNvPr id="2" name="QO_6_BD.92_1#d28544635?pid=d0684865b&amp;color=0,0,0&amp;vtp=1&amp;bt=1&amp;bbb=1&amp;hb=1"/>
          <p:cNvSpPr/>
          <p:nvPr/>
        </p:nvSpPr>
        <p:spPr>
          <a:xfrm>
            <a:off x="722376" y="972000"/>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（1）结合材料，运用《政治与法治》知识</a:t>
            </a:r>
            <a:r>
              <a:rPr lang="en-US" altLang="zh-CN" sz="2000" b="0" i="0">
                <a:solidFill>
                  <a:srgbClr val="000000"/>
                </a:solidFill>
                <a:latin typeface="微软雅黑" pitchFamily="34" charset="0"/>
                <a:ea typeface="微软雅黑" pitchFamily="34" charset="-122"/>
                <a:cs typeface="微软雅黑" pitchFamily="34" charset="-120"/>
              </a:rPr>
              <a:t>，说明楼院议事是如何通过基层群众自治推动居民期</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盼成为现实的</a:t>
            </a:r>
            <a:r>
              <a:rPr lang="en-US" altLang="zh-CN" sz="2000" b="0" i="0" dirty="0">
                <a:solidFill>
                  <a:srgbClr val="000000"/>
                </a:solidFill>
                <a:latin typeface="微软雅黑" pitchFamily="34" charset="0"/>
                <a:ea typeface="微软雅黑" pitchFamily="34" charset="-122"/>
                <a:cs typeface="微软雅黑" pitchFamily="34" charset="-120"/>
              </a:rPr>
              <a:t>。（12分）</a:t>
            </a:r>
            <a:endParaRPr lang="en-US" altLang="zh-CN" sz="2000" dirty="0"/>
          </a:p>
        </p:txBody>
      </p:sp>
      <p:sp>
        <p:nvSpPr>
          <p:cNvPr id="3" name="QO_6_AN.93_1#d28544635?vop=1&amp;pid=d0684865b&amp;color=0,0,0&amp;vtp=1&amp;bbb=1&amp;hb=1"/>
          <p:cNvSpPr/>
          <p:nvPr/>
        </p:nvSpPr>
        <p:spPr>
          <a:xfrm>
            <a:off x="722376" y="1882844"/>
            <a:ext cx="10753344" cy="26850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①发展基层民主，保障人民群众享有更多更切实的民主权利</a:t>
            </a:r>
            <a:r>
              <a:rPr lang="en-US" altLang="zh-CN" sz="2000" b="1" i="0">
                <a:solidFill>
                  <a:srgbClr val="00B050"/>
                </a:solidFill>
                <a:latin typeface="微软雅黑" pitchFamily="34" charset="0"/>
                <a:ea typeface="微软雅黑" pitchFamily="34" charset="-122"/>
                <a:cs typeface="微软雅黑" pitchFamily="34" charset="-120"/>
              </a:rPr>
              <a:t>，是我国社会主义民主政治建</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设的重要内容</a:t>
            </a:r>
            <a:r>
              <a:rPr lang="en-US" altLang="zh-CN" sz="2000" b="1" i="0" dirty="0">
                <a:solidFill>
                  <a:srgbClr val="00B050"/>
                </a:solidFill>
                <a:latin typeface="微软雅黑" pitchFamily="34" charset="0"/>
                <a:ea typeface="微软雅黑" pitchFamily="34" charset="-122"/>
                <a:cs typeface="微软雅黑" pitchFamily="34" charset="-120"/>
              </a:rPr>
              <a:t>。（3分）②通过民主选举产生的居委会</a:t>
            </a:r>
            <a:r>
              <a:rPr lang="en-US" altLang="zh-CN" sz="2000" b="1" i="0">
                <a:solidFill>
                  <a:srgbClr val="00B050"/>
                </a:solidFill>
                <a:latin typeface="微软雅黑" pitchFamily="34" charset="0"/>
                <a:ea typeface="微软雅黑" pitchFamily="34" charset="-122"/>
                <a:cs typeface="微软雅黑" pitchFamily="34" charset="-120"/>
              </a:rPr>
              <a:t>，不断调动广大居民参与社区建设的积极</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性</a:t>
            </a:r>
            <a:r>
              <a:rPr lang="en-US" altLang="zh-CN" sz="2000" b="1" i="0" dirty="0">
                <a:solidFill>
                  <a:srgbClr val="00B050"/>
                </a:solidFill>
                <a:latin typeface="微软雅黑" pitchFamily="34" charset="0"/>
                <a:ea typeface="微软雅黑" pitchFamily="34" charset="-122"/>
                <a:cs typeface="微软雅黑" pitchFamily="34" charset="-120"/>
              </a:rPr>
              <a:t>，提高居民参与政治生活的素质和能力。（3分）③开展基层民主协商，</a:t>
            </a:r>
            <a:r>
              <a:rPr lang="en-US" altLang="zh-CN" sz="2000" b="1" i="0">
                <a:solidFill>
                  <a:srgbClr val="00B050"/>
                </a:solidFill>
                <a:latin typeface="微软雅黑" pitchFamily="34" charset="0"/>
                <a:ea typeface="微软雅黑" pitchFamily="34" charset="-122"/>
                <a:cs typeface="微软雅黑" pitchFamily="34" charset="-120"/>
              </a:rPr>
              <a:t>合理表达意见和建议，</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求同存异</a:t>
            </a:r>
            <a:r>
              <a:rPr lang="en-US" altLang="zh-CN" sz="2000" b="1" i="0" dirty="0">
                <a:solidFill>
                  <a:srgbClr val="00B050"/>
                </a:solidFill>
                <a:latin typeface="微软雅黑" pitchFamily="34" charset="0"/>
                <a:ea typeface="微软雅黑" pitchFamily="34" charset="-122"/>
                <a:cs typeface="微软雅黑" pitchFamily="34" charset="-120"/>
              </a:rPr>
              <a:t>，化解矛盾，找出解决问题的好方案，促进基层社会的和谐。（3分）</a:t>
            </a:r>
            <a:r>
              <a:rPr lang="en-US" altLang="zh-CN" sz="2000" b="1" i="0">
                <a:solidFill>
                  <a:srgbClr val="00B050"/>
                </a:solidFill>
                <a:latin typeface="微软雅黑" pitchFamily="34" charset="0"/>
                <a:ea typeface="微软雅黑" pitchFamily="34" charset="-122"/>
                <a:cs typeface="微软雅黑" pitchFamily="34" charset="-120"/>
              </a:rPr>
              <a:t>④发挥各方力量</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作用</a:t>
            </a:r>
            <a:r>
              <a:rPr lang="en-US" altLang="zh-CN" sz="2000" b="1" i="0" dirty="0">
                <a:solidFill>
                  <a:srgbClr val="00B050"/>
                </a:solidFill>
                <a:latin typeface="微软雅黑" pitchFamily="34" charset="0"/>
                <a:ea typeface="微软雅黑" pitchFamily="34" charset="-122"/>
                <a:cs typeface="微软雅黑" pitchFamily="34" charset="-120"/>
              </a:rPr>
              <a:t>，加强民主管理，推动社区治理共建共治共享，让楼门改换了新面貌</a:t>
            </a:r>
            <a:r>
              <a:rPr lang="en-US" altLang="zh-CN" sz="2000" b="1" i="0">
                <a:solidFill>
                  <a:srgbClr val="00B050"/>
                </a:solidFill>
                <a:latin typeface="微软雅黑" pitchFamily="34" charset="0"/>
                <a:ea typeface="微软雅黑" pitchFamily="34" charset="-122"/>
                <a:cs typeface="微软雅黑" pitchFamily="34" charset="-120"/>
              </a:rPr>
              <a:t>，推动居民期盼逐件成</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为现实</a:t>
            </a:r>
            <a:r>
              <a:rPr lang="en-US" altLang="zh-CN" sz="2000" b="1" i="0" dirty="0">
                <a:solidFill>
                  <a:srgbClr val="00B050"/>
                </a:solidFill>
                <a:latin typeface="微软雅黑" pitchFamily="34" charset="0"/>
                <a:ea typeface="微软雅黑" pitchFamily="34" charset="-122"/>
                <a:cs typeface="微软雅黑" pitchFamily="34" charset="-120"/>
              </a:rPr>
              <a:t>。（3分）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fade">
                                      <p:cBhvr>
                                        <p:cTn id="25"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8.xml><?xml version="1.0" encoding="utf-8"?>
<p:sld xmlns:a="http://schemas.openxmlformats.org/drawingml/2006/main" xmlns:r="http://schemas.openxmlformats.org/officeDocument/2006/relationships" xmlns:p="http://schemas.openxmlformats.org/presentationml/2006/main">
  <p:cSld name="Slide 85&amp;si=85">
    <p:spTree>
      <p:nvGrpSpPr>
        <p:cNvPr id="1" name=""/>
        <p:cNvGrpSpPr/>
        <p:nvPr/>
      </p:nvGrpSpPr>
      <p:grpSpPr>
        <a:xfrm>
          <a:off x="0" y="0"/>
          <a:ext cx="0" cy="0"/>
          <a:chOff x="0" y="0"/>
          <a:chExt cx="0" cy="0"/>
        </a:xfrm>
      </p:grpSpPr>
      <p:sp>
        <p:nvSpPr>
          <p:cNvPr id="2" name="QO_6_AS.94_1#d28544635?vop=1&amp;pid=d0684865b&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关键信息①:楼里有见解和责任心的居民报名成为议事代表，成为楼门自治的“主力军</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民主选举</a:t>
            </a:r>
            <a:r>
              <a:rPr lang="en-US" altLang="zh-CN" sz="2000" b="0" i="0" dirty="0">
                <a:solidFill>
                  <a:srgbClr val="000000"/>
                </a:solidFill>
                <a:latin typeface="微软雅黑" pitchFamily="34" charset="0"/>
                <a:ea typeface="微软雅黑" pitchFamily="34" charset="-122"/>
                <a:cs typeface="微软雅黑" pitchFamily="34" charset="-120"/>
              </a:rPr>
              <a:t>。关键信息②:社区、居民、物业、专业社工等多方参与，求同存异，共商解决方案</a:t>
            </a:r>
            <a:r>
              <a:rPr lang="en-US" altLang="zh-CN" sz="2000" b="0" i="0">
                <a:solidFill>
                  <a:srgbClr val="000000"/>
                </a:solidFill>
                <a:latin typeface="微软雅黑" pitchFamily="34" charset="0"/>
                <a:ea typeface="微软雅黑" pitchFamily="34" charset="-122"/>
                <a:cs typeface="微软雅黑" pitchFamily="34" charset="-120"/>
              </a:rPr>
              <a:t>，促</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进社会和谐</a:t>
            </a:r>
            <a:r>
              <a:rPr lang="en-US" altLang="zh-CN" sz="2000" b="0" i="0" dirty="0">
                <a:solidFill>
                  <a:srgbClr val="000000"/>
                </a:solidFill>
                <a:latin typeface="微软雅黑" pitchFamily="34" charset="0"/>
                <a:ea typeface="微软雅黑" pitchFamily="34" charset="-122"/>
                <a:cs typeface="微软雅黑" pitchFamily="34" charset="-120"/>
              </a:rPr>
              <a:t>→民主协商。关键信息③:在街道的支持下，</a:t>
            </a:r>
            <a:r>
              <a:rPr lang="en-US" altLang="zh-CN" sz="2000" b="0" i="0">
                <a:solidFill>
                  <a:srgbClr val="000000"/>
                </a:solidFill>
                <a:latin typeface="微软雅黑" pitchFamily="34" charset="0"/>
                <a:ea typeface="微软雅黑" pitchFamily="34" charset="-122"/>
                <a:cs typeface="微软雅黑" pitchFamily="34" charset="-120"/>
              </a:rPr>
              <a:t>社区对试点楼院的楼门墙面进行了修复，</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居民</a:t>
            </a:r>
            <a:r>
              <a:rPr lang="en-US" altLang="zh-CN" sz="2000" b="0" i="0" dirty="0">
                <a:solidFill>
                  <a:srgbClr val="000000"/>
                </a:solidFill>
                <a:latin typeface="微软雅黑" pitchFamily="34" charset="0"/>
                <a:ea typeface="微软雅黑" pitchFamily="34" charset="-122"/>
                <a:cs typeface="微软雅黑" pitchFamily="34" charset="-120"/>
              </a:rPr>
              <a:t>、物业、社区、街道等多方努力、携手共促，让楼宇改换了新面貌→民主管理。</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9.xml><?xml version="1.0" encoding="utf-8"?>
<p:sld xmlns:a="http://schemas.openxmlformats.org/drawingml/2006/main" xmlns:r="http://schemas.openxmlformats.org/officeDocument/2006/relationships" xmlns:p="http://schemas.openxmlformats.org/presentationml/2006/main">
  <p:cSld name="Slide 86&amp;si=86">
    <p:spTree>
      <p:nvGrpSpPr>
        <p:cNvPr id="1" name=""/>
        <p:cNvGrpSpPr/>
        <p:nvPr/>
      </p:nvGrpSpPr>
      <p:grpSpPr>
        <a:xfrm>
          <a:off x="0" y="0"/>
          <a:ext cx="0" cy="0"/>
          <a:chOff x="0" y="0"/>
          <a:chExt cx="0" cy="0"/>
        </a:xfrm>
      </p:grpSpPr>
      <p:sp>
        <p:nvSpPr>
          <p:cNvPr id="2" name="QO_6_BD.95_1#22d6c4a8f?pid=d0684865b&amp;color=0,0,0&amp;vtp=1&amp;bt=1&amp;bbb=1&amp;hb=1"/>
          <p:cNvSpPr/>
          <p:nvPr/>
        </p:nvSpPr>
        <p:spPr>
          <a:xfrm>
            <a:off x="722376" y="972000"/>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（2）为进一步完善楼院议事机制和巩固议事成果</a:t>
            </a:r>
            <a:r>
              <a:rPr lang="en-US" altLang="zh-CN" sz="2000" b="0" i="0">
                <a:solidFill>
                  <a:srgbClr val="000000"/>
                </a:solidFill>
                <a:latin typeface="微软雅黑" pitchFamily="34" charset="0"/>
                <a:ea typeface="微软雅黑" pitchFamily="34" charset="-122"/>
                <a:cs typeface="微软雅黑" pitchFamily="34" charset="-120"/>
              </a:rPr>
              <a:t>，请为该社区治理提出其他两条合理建议并说</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明理由</a:t>
            </a:r>
            <a:r>
              <a:rPr lang="en-US" altLang="zh-CN" sz="2000" b="0" i="0" dirty="0">
                <a:solidFill>
                  <a:srgbClr val="000000"/>
                </a:solidFill>
                <a:latin typeface="微软雅黑" pitchFamily="34" charset="0"/>
                <a:ea typeface="微软雅黑" pitchFamily="34" charset="-122"/>
                <a:cs typeface="微软雅黑" pitchFamily="34" charset="-120"/>
              </a:rPr>
              <a:t>。（6分）</a:t>
            </a:r>
            <a:endParaRPr lang="en-US" altLang="zh-CN" sz="2000" dirty="0"/>
          </a:p>
        </p:txBody>
      </p:sp>
      <p:sp>
        <p:nvSpPr>
          <p:cNvPr id="3" name="QO_6_AN.96_1#22d6c4a8f?vop=1&amp;pid=d0684865b&amp;color=0,0,0&amp;vtp=1&amp;bbb=1&amp;hb=1"/>
          <p:cNvSpPr/>
          <p:nvPr/>
        </p:nvSpPr>
        <p:spPr>
          <a:xfrm>
            <a:off x="722376" y="1882844"/>
            <a:ext cx="10753344" cy="17706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①公共决策定起来：让利益相关方开展民主决策，达成符合各方利益的共识</a:t>
            </a:r>
            <a:r>
              <a:rPr lang="en-US" altLang="zh-CN" sz="2000" b="1" i="0">
                <a:solidFill>
                  <a:srgbClr val="00B050"/>
                </a:solidFill>
                <a:latin typeface="微软雅黑" pitchFamily="34" charset="0"/>
                <a:ea typeface="微软雅黑" pitchFamily="34" charset="-122"/>
                <a:cs typeface="微软雅黑" pitchFamily="34" charset="-120"/>
              </a:rPr>
              <a:t>，制定解决楼</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门里居民问题的方案</a:t>
            </a:r>
            <a:r>
              <a:rPr lang="en-US" altLang="zh-CN" sz="2000" b="1" i="0" dirty="0">
                <a:solidFill>
                  <a:srgbClr val="00B050"/>
                </a:solidFill>
                <a:latin typeface="微软雅黑" pitchFamily="34" charset="0"/>
                <a:ea typeface="微软雅黑" pitchFamily="34" charset="-122"/>
                <a:cs typeface="微软雅黑" pitchFamily="34" charset="-120"/>
              </a:rPr>
              <a:t>。因为公共决策与每家每户的利益直接相关。（3分）②</a:t>
            </a:r>
            <a:r>
              <a:rPr lang="en-US" altLang="zh-CN" sz="2000" b="1" i="0">
                <a:solidFill>
                  <a:srgbClr val="00B050"/>
                </a:solidFill>
                <a:latin typeface="微软雅黑" pitchFamily="34" charset="0"/>
                <a:ea typeface="微软雅黑" pitchFamily="34" charset="-122"/>
                <a:cs typeface="微软雅黑" pitchFamily="34" charset="-120"/>
              </a:rPr>
              <a:t>楼门治理评起来：</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让居民对社区工作成效进行评议</a:t>
            </a:r>
            <a:r>
              <a:rPr lang="en-US" altLang="zh-CN" sz="2000" b="1" i="0" dirty="0">
                <a:solidFill>
                  <a:srgbClr val="00B050"/>
                </a:solidFill>
                <a:latin typeface="微软雅黑" pitchFamily="34" charset="0"/>
                <a:ea typeface="微软雅黑" pitchFamily="34" charset="-122"/>
                <a:cs typeface="微软雅黑" pitchFamily="34" charset="-120"/>
              </a:rPr>
              <a:t>，实现民主监督，让居民暖心、满意，有利于防止以权谋私</a:t>
            </a:r>
            <a:r>
              <a:rPr lang="en-US" altLang="zh-CN" sz="2000" b="1" i="0">
                <a:solidFill>
                  <a:srgbClr val="00B050"/>
                </a:solidFill>
                <a:latin typeface="微软雅黑" pitchFamily="34" charset="0"/>
                <a:ea typeface="微软雅黑" pitchFamily="34" charset="-122"/>
                <a:cs typeface="微软雅黑" pitchFamily="34" charset="-120"/>
              </a:rPr>
              <a:t>，尽</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可能避免管理工作的失误</a:t>
            </a:r>
            <a:r>
              <a:rPr lang="en-US" altLang="zh-CN" sz="2000" b="1" i="0" dirty="0">
                <a:solidFill>
                  <a:srgbClr val="00B050"/>
                </a:solidFill>
                <a:latin typeface="微软雅黑" pitchFamily="34" charset="0"/>
                <a:ea typeface="微软雅黑" pitchFamily="34" charset="-122"/>
                <a:cs typeface="微软雅黑" pitchFamily="34" charset="-120"/>
              </a:rPr>
              <a:t>。（3分）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sp>
        <p:nvSpPr>
          <p:cNvPr id="2" name="QC_6_BD.7_1#5cb176b38?pid=0b14a6d6a&amp;color=0,0,0&amp;vtp=1&amp;bt=1&amp;bbb=1"/>
          <p:cNvSpPr/>
          <p:nvPr/>
        </p:nvSpPr>
        <p:spPr>
          <a:xfrm>
            <a:off x="722376" y="972000"/>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仿宋" pitchFamily="34" charset="0"/>
                <a:ea typeface="仿宋" pitchFamily="34" charset="-122"/>
                <a:cs typeface="仿宋" pitchFamily="34" charset="-120"/>
              </a:rPr>
              <a:t>[湖南邵阳二中2025高一期中]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下表是全国政协界别调整的相关情况。</a:t>
            </a:r>
            <a:endParaRPr lang="en-US" altLang="zh-CN" sz="2000" dirty="0"/>
          </a:p>
        </p:txBody>
      </p:sp>
      <p:graphicFrame>
        <p:nvGraphicFramePr>
          <p:cNvPr id="10" name="QC_6_BD.7_2#5cb176b38?colgroup=41&amp;pid=0b14a6d6a&amp;color=0,0,0&amp;vtp=1&amp;bbb=1&amp;hb=1"/>
          <p:cNvGraphicFramePr>
            <a:graphicFrameLocks noGrp="1"/>
          </p:cNvGraphicFramePr>
          <p:nvPr>
            <p:extLst>
              <p:ext uri="{D42A27DB-BD31-4B8C-83A1-F6EECF244321}">
                <p14:modId xmlns:p14="http://schemas.microsoft.com/office/powerpoint/2010/main" val="1502786914"/>
              </p:ext>
            </p:extLst>
          </p:nvPr>
        </p:nvGraphicFramePr>
        <p:xfrm>
          <a:off x="722376" y="1513528"/>
          <a:ext cx="10735056" cy="2924175"/>
        </p:xfrm>
        <a:graphic>
          <a:graphicData uri="http://schemas.openxmlformats.org/drawingml/2006/table">
            <a:tbl>
              <a:tblPr/>
              <a:tblGrid>
                <a:gridCol w="10735056">
                  <a:extLst>
                    <a:ext uri="{9D8B030D-6E8A-4147-A177-3AD203B41FA5}">
                      <a16:colId xmlns:a16="http://schemas.microsoft.com/office/drawing/2014/main" val="20000"/>
                    </a:ext>
                  </a:extLst>
                </a:gridCol>
              </a:tblGrid>
              <a:tr h="426339">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☆二届全国政协设立29个界别</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其中包括具有特定历史印记的合作社界别</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26339">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☆五届全国政协取消合作社界别</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增加体育界别</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26339">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☆六</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七届全国政协分别增加了中华全国台胞联谊会和港澳同胞界别</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822579">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☆八届全国政协为顺应改革开放和经济发展需要</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增设经济界</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并将港澳同胞分为香港同胞和</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澳门同胞</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达到34个界别</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822579">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☆十四届全国政协增设“环境资源界”</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将“中国共产主义青年团”和</a:t>
                      </a:r>
                      <a:r>
                        <a:rPr lang="en-US" altLang="zh-CN" sz="2000" b="0" i="0">
                          <a:solidFill>
                            <a:srgbClr val="000000"/>
                          </a:solidFill>
                          <a:latin typeface="微软雅黑" pitchFamily="34" charset="0"/>
                          <a:ea typeface="微软雅黑" pitchFamily="34" charset="-122"/>
                          <a:cs typeface="微软雅黑" pitchFamily="34" charset="-120"/>
                        </a:rPr>
                        <a:t>“中华全国青年联合</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会</a:t>
                      </a:r>
                      <a:r>
                        <a:rPr lang="en-US" altLang="zh-CN" sz="2000" b="0" i="0" dirty="0">
                          <a:solidFill>
                            <a:srgbClr val="000000"/>
                          </a:solidFill>
                          <a:latin typeface="微软雅黑" pitchFamily="34" charset="0"/>
                          <a:ea typeface="微软雅黑" pitchFamily="34" charset="-122"/>
                          <a:cs typeface="微软雅黑" pitchFamily="34" charset="-120"/>
                        </a:rPr>
                        <a:t>”合并为“中国共产主义青年团和中华全国青年联合会”</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仍为34个界别</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cSld>
  <p:clrMapOvr>
    <a:masterClrMapping/>
  </p:clrMapOvr>
  <p:transition>
    <p:fade/>
  </p:transition>
</p:sld>
</file>

<file path=ppt/slides/slide90.xml><?xml version="1.0" encoding="utf-8"?>
<p:sld xmlns:a="http://schemas.openxmlformats.org/drawingml/2006/main" xmlns:r="http://schemas.openxmlformats.org/officeDocument/2006/relationships" xmlns:p="http://schemas.openxmlformats.org/presentationml/2006/main">
  <p:cSld name="Slide 87&amp;si=87">
    <p:spTree>
      <p:nvGrpSpPr>
        <p:cNvPr id="1" name=""/>
        <p:cNvGrpSpPr/>
        <p:nvPr/>
      </p:nvGrpSpPr>
      <p:grpSpPr>
        <a:xfrm>
          <a:off x="0" y="0"/>
          <a:ext cx="0" cy="0"/>
          <a:chOff x="0" y="0"/>
          <a:chExt cx="0" cy="0"/>
        </a:xfrm>
      </p:grpSpPr>
      <p:sp>
        <p:nvSpPr>
          <p:cNvPr id="2" name="QO_6_AS.97_1#22d6c4a8f?vop=1&amp;pid=d0684865b&amp;color=0,0,0&amp;vtp=1&amp;bt=1&amp;bbb=1&amp;hb=1"/>
          <p:cNvSpPr/>
          <p:nvPr/>
        </p:nvSpPr>
        <p:spPr>
          <a:xfrm>
            <a:off x="722376" y="972000"/>
            <a:ext cx="10753344" cy="907034"/>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本问为开放性试题，要求为该社区治理提出其他两条合理建议并说明理由，</a:t>
            </a:r>
            <a:r>
              <a:rPr lang="en-US" altLang="zh-CN" sz="2000" b="0" i="0">
                <a:solidFill>
                  <a:srgbClr val="000000"/>
                </a:solidFill>
                <a:latin typeface="微软雅黑" pitchFamily="34" charset="0"/>
                <a:ea typeface="微软雅黑" pitchFamily="34" charset="-122"/>
                <a:cs typeface="微软雅黑" pitchFamily="34" charset="-120"/>
              </a:rPr>
              <a:t>可从民主决策、</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民主监督等角度具体分析</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1.xml><?xml version="1.0" encoding="utf-8"?>
<p:sld xmlns:a="http://schemas.openxmlformats.org/drawingml/2006/main" xmlns:r="http://schemas.openxmlformats.org/officeDocument/2006/relationships" xmlns:p="http://schemas.openxmlformats.org/presentationml/2006/main">
  <p:cSld name="Slide 88&amp;si=88">
    <p:spTree>
      <p:nvGrpSpPr>
        <p:cNvPr id="1" name=""/>
        <p:cNvGrpSpPr/>
        <p:nvPr/>
      </p:nvGrpSpPr>
      <p:grpSpPr>
        <a:xfrm>
          <a:off x="0" y="0"/>
          <a:ext cx="0" cy="0"/>
          <a:chOff x="0" y="0"/>
          <a:chExt cx="0" cy="0"/>
        </a:xfrm>
      </p:grpSpPr>
      <p:sp>
        <p:nvSpPr>
          <p:cNvPr id="2" name="QO_5_AS.98_1#d0684865b?vop=1&amp;pid=6b36b3afc&amp;color=0,0,0&amp;vtp=1&amp;bt=1&amp;bbb=1"/>
          <p:cNvSpPr/>
          <p:nvPr/>
        </p:nvSpPr>
        <p:spPr>
          <a:xfrm>
            <a:off x="722376" y="972000"/>
            <a:ext cx="10753344" cy="434785"/>
          </a:xfrm>
          <a:prstGeom prst="rect">
            <a:avLst/>
          </a:prstGeom>
          <a:noFill/>
          <a:ln/>
        </p:spPr>
        <p:txBody>
          <a:bodyPr wrap="none" lIns="0" tIns="0" rIns="0" bIns="0" rtlCol="0" anchor="t"/>
          <a:lstStyle/>
          <a:p>
            <a:pPr algn="l" latinLnBrk="1">
              <a:lnSpc>
                <a:spcPts val="39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本题考查基层群众自治制度。</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2.xml><?xml version="1.0" encoding="utf-8"?>
<p:sld xmlns:a="http://schemas.openxmlformats.org/drawingml/2006/main" xmlns:r="http://schemas.openxmlformats.org/officeDocument/2006/relationships" xmlns:p="http://schemas.openxmlformats.org/presentationml/2006/main">
  <p:cSld name="Slide 89&amp;si=89">
    <p:spTree>
      <p:nvGrpSpPr>
        <p:cNvPr id="1" name=""/>
        <p:cNvGrpSpPr/>
        <p:nvPr/>
      </p:nvGrpSpPr>
      <p:grpSpPr>
        <a:xfrm>
          <a:off x="0" y="0"/>
          <a:ext cx="0" cy="0"/>
          <a:chOff x="0" y="0"/>
          <a:chExt cx="0" cy="0"/>
        </a:xfrm>
      </p:grpSpPr>
      <p:sp>
        <p:nvSpPr>
          <p:cNvPr id="2" name="C_4#4fc7b2842.fixed?pid=8b9b18be4&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6</a:t>
            </a:r>
            <a:endParaRPr lang="en-US" altLang="zh-CN" sz="7200" dirty="0"/>
          </a:p>
        </p:txBody>
      </p:sp>
      <p:sp>
        <p:nvSpPr>
          <p:cNvPr id="3" name="C_4#4fc7b2842.fixed?pid=8b9b18be4&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第六课综合训练</a:t>
            </a:r>
            <a:endParaRPr lang="en-US" altLang="zh-CN" sz="4400" dirty="0"/>
          </a:p>
        </p:txBody>
      </p:sp>
      <p:pic>
        <p:nvPicPr>
          <p:cNvPr id="4" name="C_4#4fc7b2842.fixed?pid=8b9b18be4&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4fc7b2842.fixed?pid=8b9b18be4&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刷能力</a:t>
            </a:r>
            <a:endParaRPr lang="en-US" altLang="zh-CN" sz="2800" dirty="0"/>
          </a:p>
        </p:txBody>
      </p:sp>
    </p:spTree>
  </p:cSld>
  <p:clrMapOvr>
    <a:masterClrMapping/>
  </p:clrMapOvr>
  <p:transition>
    <p:fade/>
  </p:transition>
</p:sld>
</file>

<file path=ppt/slides/slide93.xml><?xml version="1.0" encoding="utf-8"?>
<p:sld xmlns:a="http://schemas.openxmlformats.org/drawingml/2006/main" xmlns:r="http://schemas.openxmlformats.org/officeDocument/2006/relationships" xmlns:p="http://schemas.openxmlformats.org/presentationml/2006/main">
  <p:cSld name="Slide 90&amp;si=90">
    <p:spTree>
      <p:nvGrpSpPr>
        <p:cNvPr id="1" name=""/>
        <p:cNvGrpSpPr/>
        <p:nvPr/>
      </p:nvGrpSpPr>
      <p:grpSpPr>
        <a:xfrm>
          <a:off x="0" y="0"/>
          <a:ext cx="0" cy="0"/>
          <a:chOff x="0" y="0"/>
          <a:chExt cx="0" cy="0"/>
        </a:xfrm>
      </p:grpSpPr>
      <p:sp>
        <p:nvSpPr>
          <p:cNvPr id="2" name="QC_5_BD.99_1#666a392c2?pid=4fc7b2842&amp;color=0,0,0&amp;vtp=1&amp;bt=1&amp;bbb=1&amp;hb=1"/>
          <p:cNvSpPr/>
          <p:nvPr/>
        </p:nvSpPr>
        <p:spPr>
          <a:xfrm>
            <a:off x="722376" y="972000"/>
            <a:ext cx="10753344" cy="22147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仿宋" pitchFamily="34" charset="0"/>
                <a:ea typeface="仿宋" pitchFamily="34" charset="-122"/>
                <a:cs typeface="仿宋" pitchFamily="34" charset="-120"/>
              </a:rPr>
              <a:t>[河北名校联合体2025高一期末]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2025年4月30日，各民主党派、无党派人士“学规定</a:t>
            </a:r>
            <a:r>
              <a:rPr lang="en-US" altLang="zh-CN" sz="2000" b="0" i="0">
                <a:solidFill>
                  <a:srgbClr val="000000"/>
                </a:solidFill>
                <a:latin typeface="微软雅黑" pitchFamily="34" charset="0"/>
                <a:ea typeface="微软雅黑" pitchFamily="34" charset="-122"/>
                <a:cs typeface="微软雅黑" pitchFamily="34" charset="-120"/>
              </a:rPr>
              <a:t>、强作</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风</a:t>
            </a:r>
            <a:r>
              <a:rPr lang="en-US" altLang="zh-CN" sz="2000" b="0" i="0" dirty="0">
                <a:solidFill>
                  <a:srgbClr val="000000"/>
                </a:solidFill>
                <a:latin typeface="微软雅黑" pitchFamily="34" charset="0"/>
                <a:ea typeface="微软雅黑" pitchFamily="34" charset="-122"/>
                <a:cs typeface="微软雅黑" pitchFamily="34" charset="-120"/>
              </a:rPr>
              <a:t>、树形象”主题教育启动会在北京召开。会议指出，各民主党派、无党派人士开展“</a:t>
            </a:r>
            <a:r>
              <a:rPr lang="en-US" altLang="zh-CN" sz="2000" b="0" i="0">
                <a:solidFill>
                  <a:srgbClr val="000000"/>
                </a:solidFill>
                <a:latin typeface="微软雅黑" pitchFamily="34" charset="0"/>
                <a:ea typeface="微软雅黑" pitchFamily="34" charset="-122"/>
                <a:cs typeface="微软雅黑" pitchFamily="34" charset="-120"/>
              </a:rPr>
              <a:t>学规定、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强作风</a:t>
            </a:r>
            <a:r>
              <a:rPr lang="en-US" altLang="zh-CN" sz="2000" b="0" i="0" dirty="0">
                <a:solidFill>
                  <a:srgbClr val="000000"/>
                </a:solidFill>
                <a:latin typeface="微软雅黑" pitchFamily="34" charset="0"/>
                <a:ea typeface="微软雅黑" pitchFamily="34" charset="-122"/>
                <a:cs typeface="微软雅黑" pitchFamily="34" charset="-120"/>
              </a:rPr>
              <a:t>、树形象”主题教育，是深入学习贯彻习近平新时代中国特色社会主义思想</a:t>
            </a:r>
            <a:r>
              <a:rPr lang="en-US" altLang="zh-CN" sz="2000" b="0" i="0">
                <a:solidFill>
                  <a:srgbClr val="000000"/>
                </a:solidFill>
                <a:latin typeface="微软雅黑" pitchFamily="34" charset="0"/>
                <a:ea typeface="微软雅黑" pitchFamily="34" charset="-122"/>
                <a:cs typeface="微软雅黑" pitchFamily="34" charset="-120"/>
              </a:rPr>
              <a:t>、持续巩固多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党合作共同思想政治基础的必然要求</a:t>
            </a:r>
            <a:r>
              <a:rPr lang="en-US" altLang="zh-CN" sz="2000" b="0" i="0" dirty="0">
                <a:solidFill>
                  <a:srgbClr val="000000"/>
                </a:solidFill>
                <a:latin typeface="微软雅黑" pitchFamily="34" charset="0"/>
                <a:ea typeface="微软雅黑" pitchFamily="34" charset="-122"/>
                <a:cs typeface="微软雅黑" pitchFamily="34" charset="-120"/>
              </a:rPr>
              <a:t>，是凝心聚力推进中国式现代化的必然要求。对此</a:t>
            </a:r>
            <a:r>
              <a:rPr lang="en-US" altLang="zh-CN" sz="2000" b="0" i="0">
                <a:solidFill>
                  <a:srgbClr val="000000"/>
                </a:solidFill>
                <a:latin typeface="微软雅黑" pitchFamily="34" charset="0"/>
                <a:ea typeface="微软雅黑" pitchFamily="34" charset="-122"/>
                <a:cs typeface="微软雅黑" pitchFamily="34" charset="-120"/>
              </a:rPr>
              <a:t>，下列理</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解正确的是(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00_1#666a392c2.bracket?pid=4fc7b2842&amp;color=0,0,0&amp;vpa=30&amp;vtp=1"/>
          <p:cNvSpPr/>
          <p:nvPr/>
        </p:nvSpPr>
        <p:spPr>
          <a:xfrm>
            <a:off x="2192401" y="27817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99_2#666a392c2?pid=4fc7b2842&amp;color=0,0,0&amp;vtp=1&amp;bbb=1"/>
          <p:cNvSpPr/>
          <p:nvPr/>
        </p:nvSpPr>
        <p:spPr>
          <a:xfrm>
            <a:off x="722376" y="32484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①中国共产党同各民主党派是通力合作的亲密友党关系</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中国共产党对民主党派的领导是政治领导和思想领导</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中国共产党和各民主党派共同决定国家的重大方针</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我国的政党制度有利于推进中国特色社会主义建设</a:t>
            </a:r>
            <a:endParaRPr lang="en-US" altLang="zh-CN" sz="2000" dirty="0"/>
          </a:p>
        </p:txBody>
      </p:sp>
      <p:sp>
        <p:nvSpPr>
          <p:cNvPr id="5" name="QC_5_BD.99_3#666a392c2.choices?pid=4fc7b2842&amp;color=0,0,0&amp;vtp=1&amp;bbb=1"/>
          <p:cNvSpPr/>
          <p:nvPr/>
        </p:nvSpPr>
        <p:spPr>
          <a:xfrm>
            <a:off x="722376" y="50843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4.xml><?xml version="1.0" encoding="utf-8"?>
<p:sld xmlns:a="http://schemas.openxmlformats.org/drawingml/2006/main" xmlns:r="http://schemas.openxmlformats.org/officeDocument/2006/relationships" xmlns:p="http://schemas.openxmlformats.org/presentationml/2006/main">
  <p:cSld name="Slide 91&amp;si=91">
    <p:spTree>
      <p:nvGrpSpPr>
        <p:cNvPr id="1" name=""/>
        <p:cNvGrpSpPr/>
        <p:nvPr/>
      </p:nvGrpSpPr>
      <p:grpSpPr>
        <a:xfrm>
          <a:off x="0" y="0"/>
          <a:ext cx="0" cy="0"/>
          <a:chOff x="0" y="0"/>
          <a:chExt cx="0" cy="0"/>
        </a:xfrm>
      </p:grpSpPr>
      <p:sp>
        <p:nvSpPr>
          <p:cNvPr id="2" name="QC_5_AS.101_1#666a392c2?vop=1&amp;pid=4fc7b2842&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本题考查我国政党制度的基本内容</a:t>
            </a:r>
            <a:r>
              <a:rPr lang="en-US" altLang="zh-CN" sz="2000" b="0" i="0">
                <a:solidFill>
                  <a:srgbClr val="000000"/>
                </a:solidFill>
                <a:latin typeface="微软雅黑" pitchFamily="34" charset="0"/>
                <a:ea typeface="微软雅黑" pitchFamily="34" charset="-122"/>
                <a:cs typeface="微软雅黑" pitchFamily="34" charset="-120"/>
              </a:rPr>
              <a:t>。材料体现了中国共产党同各民主党派是通力合作的亲</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密友党关系</a:t>
            </a:r>
            <a:r>
              <a:rPr lang="en-US" altLang="zh-CN" sz="2000" b="0" i="0" dirty="0">
                <a:solidFill>
                  <a:srgbClr val="000000"/>
                </a:solidFill>
                <a:latin typeface="微软雅黑" pitchFamily="34" charset="0"/>
                <a:ea typeface="微软雅黑" pitchFamily="34" charset="-122"/>
                <a:cs typeface="微软雅黑" pitchFamily="34" charset="-120"/>
              </a:rPr>
              <a:t>，各民主党派与中国共产党共同致力于中国特色社会主义事业，①正确</a:t>
            </a:r>
            <a:r>
              <a:rPr lang="en-US" altLang="zh-CN" sz="2000" b="0" i="0">
                <a:solidFill>
                  <a:srgbClr val="000000"/>
                </a:solidFill>
                <a:latin typeface="微软雅黑" pitchFamily="34" charset="0"/>
                <a:ea typeface="微软雅黑" pitchFamily="34" charset="-122"/>
                <a:cs typeface="微软雅黑" pitchFamily="34" charset="-120"/>
              </a:rPr>
              <a:t>；材料中提到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各民主党派</a:t>
            </a:r>
            <a:r>
              <a:rPr lang="en-US" altLang="zh-CN" sz="2000" b="0" i="0" dirty="0">
                <a:solidFill>
                  <a:srgbClr val="000000"/>
                </a:solidFill>
                <a:latin typeface="微软雅黑" pitchFamily="34" charset="0"/>
                <a:ea typeface="微软雅黑" pitchFamily="34" charset="-122"/>
                <a:cs typeface="微软雅黑" pitchFamily="34" charset="-120"/>
              </a:rPr>
              <a:t>、无党派人士开展主题教育是凝心聚力推进中国式现代化的必然要求</a:t>
            </a:r>
            <a:r>
              <a:rPr lang="en-US" altLang="zh-CN" sz="2000" b="0" i="0">
                <a:solidFill>
                  <a:srgbClr val="000000"/>
                </a:solidFill>
                <a:latin typeface="微软雅黑" pitchFamily="34" charset="0"/>
                <a:ea typeface="微软雅黑" pitchFamily="34" charset="-122"/>
                <a:cs typeface="微软雅黑" pitchFamily="34" charset="-120"/>
              </a:rPr>
              <a:t>，说明我国的政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党制度有利于调动各方面积极性</a:t>
            </a:r>
            <a:r>
              <a:rPr lang="en-US" altLang="zh-CN" sz="2000" b="0" i="0" dirty="0">
                <a:solidFill>
                  <a:srgbClr val="000000"/>
                </a:solidFill>
                <a:latin typeface="微软雅黑" pitchFamily="34" charset="0"/>
                <a:ea typeface="微软雅黑" pitchFamily="34" charset="-122"/>
                <a:cs typeface="微软雅黑" pitchFamily="34" charset="-120"/>
              </a:rPr>
              <a:t>，推进中国特色社会主义建设，④正确</a:t>
            </a:r>
            <a:r>
              <a:rPr lang="en-US" altLang="zh-CN" sz="2000" b="0" i="0">
                <a:solidFill>
                  <a:srgbClr val="000000"/>
                </a:solidFill>
                <a:latin typeface="微软雅黑" pitchFamily="34" charset="0"/>
                <a:ea typeface="微软雅黑" pitchFamily="34" charset="-122"/>
                <a:cs typeface="微软雅黑" pitchFamily="34" charset="-120"/>
              </a:rPr>
              <a:t>；中国共产党对民主党派</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的领导是政治领导</a:t>
            </a:r>
            <a:r>
              <a:rPr lang="en-US" altLang="zh-CN" sz="2000" b="0" i="0" dirty="0">
                <a:solidFill>
                  <a:srgbClr val="000000"/>
                </a:solidFill>
                <a:latin typeface="微软雅黑" pitchFamily="34" charset="0"/>
                <a:ea typeface="微软雅黑" pitchFamily="34" charset="-122"/>
                <a:cs typeface="微软雅黑" pitchFamily="34" charset="-120"/>
              </a:rPr>
              <a:t>，不包括思想领导（民主党派有自己独立的思想建设等内容），②排除</a:t>
            </a:r>
            <a:r>
              <a:rPr lang="en-US" altLang="zh-CN" sz="2000" b="0" i="0">
                <a:solidFill>
                  <a:srgbClr val="000000"/>
                </a:solidFill>
                <a:latin typeface="微软雅黑" pitchFamily="34" charset="0"/>
                <a:ea typeface="微软雅黑" pitchFamily="34" charset="-122"/>
                <a:cs typeface="微软雅黑" pitchFamily="34" charset="-120"/>
              </a:rPr>
              <a:t>；中国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共产党是执政党</a:t>
            </a:r>
            <a:r>
              <a:rPr lang="en-US" altLang="zh-CN" sz="2000" b="0" i="0" dirty="0">
                <a:solidFill>
                  <a:srgbClr val="000000"/>
                </a:solidFill>
                <a:latin typeface="微软雅黑" pitchFamily="34" charset="0"/>
                <a:ea typeface="微软雅黑" pitchFamily="34" charset="-122"/>
                <a:cs typeface="微软雅黑" pitchFamily="34" charset="-120"/>
              </a:rPr>
              <a:t>，决定国家的重大方针政策，各民主党派是参政党，参与国家方针政策</a:t>
            </a:r>
            <a:r>
              <a:rPr lang="en-US" altLang="zh-CN" sz="2000" b="0" i="0">
                <a:solidFill>
                  <a:srgbClr val="000000"/>
                </a:solidFill>
                <a:latin typeface="微软雅黑" pitchFamily="34" charset="0"/>
                <a:ea typeface="微软雅黑" pitchFamily="34" charset="-122"/>
                <a:cs typeface="微软雅黑" pitchFamily="34" charset="-120"/>
              </a:rPr>
              <a:t>、法律法</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规的制定和执行</a:t>
            </a:r>
            <a:r>
              <a:rPr lang="en-US" altLang="zh-CN" sz="2000" b="0" i="0" dirty="0">
                <a:solidFill>
                  <a:srgbClr val="000000"/>
                </a:solidFill>
                <a:latin typeface="微软雅黑" pitchFamily="34" charset="0"/>
                <a:ea typeface="微软雅黑" pitchFamily="34" charset="-122"/>
                <a:cs typeface="微软雅黑" pitchFamily="34" charset="-120"/>
              </a:rPr>
              <a:t>，并非共同决定国家重大方针，③排除。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5.xml><?xml version="1.0" encoding="utf-8"?>
<p:sld xmlns:a="http://schemas.openxmlformats.org/drawingml/2006/main" xmlns:r="http://schemas.openxmlformats.org/officeDocument/2006/relationships" xmlns:p="http://schemas.openxmlformats.org/presentationml/2006/main">
  <p:cSld name="Slide 92&amp;si=92">
    <p:spTree>
      <p:nvGrpSpPr>
        <p:cNvPr id="1" name=""/>
        <p:cNvGrpSpPr/>
        <p:nvPr/>
      </p:nvGrpSpPr>
      <p:grpSpPr>
        <a:xfrm>
          <a:off x="0" y="0"/>
          <a:ext cx="0" cy="0"/>
          <a:chOff x="0" y="0"/>
          <a:chExt cx="0" cy="0"/>
        </a:xfrm>
      </p:grpSpPr>
      <p:sp>
        <p:nvSpPr>
          <p:cNvPr id="2" name="QC_5_BD.102_1#461777d08?pid=4fc7b2842&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仿宋" pitchFamily="34" charset="0"/>
                <a:ea typeface="仿宋" pitchFamily="34" charset="-122"/>
                <a:cs typeface="仿宋" pitchFamily="34" charset="-120"/>
              </a:rPr>
              <a:t>[浙江温州2025高一期末]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2025年4月18日，W市政协围绕“推进园博园建设</a:t>
            </a:r>
            <a:r>
              <a:rPr lang="en-US" altLang="zh-CN" sz="2000" b="0" i="0">
                <a:solidFill>
                  <a:srgbClr val="000000"/>
                </a:solidFill>
                <a:latin typeface="微软雅黑" pitchFamily="34" charset="0"/>
                <a:ea typeface="微软雅黑" pitchFamily="34" charset="-122"/>
                <a:cs typeface="微软雅黑" pitchFamily="34" charset="-120"/>
              </a:rPr>
              <a:t>，全力办好园博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盛会</a:t>
            </a:r>
            <a:r>
              <a:rPr lang="en-US" altLang="zh-CN" sz="2000" b="0" i="0" dirty="0">
                <a:solidFill>
                  <a:srgbClr val="000000"/>
                </a:solidFill>
                <a:latin typeface="微软雅黑" pitchFamily="34" charset="0"/>
                <a:ea typeface="微软雅黑" pitchFamily="34" charset="-122"/>
                <a:cs typeface="微软雅黑" pitchFamily="34" charset="-120"/>
              </a:rPr>
              <a:t>”开展专题议政性协商。会上，市政协调研组汇报调研情况，政协委员作协商发言</a:t>
            </a:r>
            <a:r>
              <a:rPr lang="en-US" altLang="zh-CN" sz="2000" b="0" i="0">
                <a:solidFill>
                  <a:srgbClr val="000000"/>
                </a:solidFill>
                <a:latin typeface="微软雅黑" pitchFamily="34" charset="0"/>
                <a:ea typeface="微软雅黑" pitchFamily="34" charset="-122"/>
                <a:cs typeface="微软雅黑" pitchFamily="34" charset="-120"/>
              </a:rPr>
              <a:t>。市政府</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相关与会部门表示将充分吸收协商建议</a:t>
            </a:r>
            <a:r>
              <a:rPr lang="en-US" altLang="zh-CN" sz="2000" b="0" i="0" dirty="0">
                <a:solidFill>
                  <a:srgbClr val="000000"/>
                </a:solidFill>
                <a:latin typeface="微软雅黑" pitchFamily="34" charset="0"/>
                <a:ea typeface="微软雅黑" pitchFamily="34" charset="-122"/>
                <a:cs typeface="微软雅黑" pitchFamily="34" charset="-120"/>
              </a:rPr>
              <a:t>，抓好工作落实。由此可见，</a:t>
            </a:r>
            <a:r>
              <a:rPr lang="en-US" altLang="zh-CN" sz="2000" b="0" i="0">
                <a:solidFill>
                  <a:srgbClr val="000000"/>
                </a:solidFill>
                <a:latin typeface="微软雅黑" pitchFamily="34" charset="0"/>
                <a:ea typeface="微软雅黑" pitchFamily="34" charset="-122"/>
                <a:cs typeface="微软雅黑" pitchFamily="34" charset="-120"/>
              </a:rPr>
              <a:t>人民政协(</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03_1#461777d08.bracket?pid=4fc7b2842&amp;color=0,0,0&amp;vpa=31&amp;vtp=1"/>
          <p:cNvSpPr/>
          <p:nvPr/>
        </p:nvSpPr>
        <p:spPr>
          <a:xfrm>
            <a:off x="9545701" y="18673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102_2#461777d08?pid=4fc7b2842&amp;color=0,0,0&amp;vtp=1&amp;bbb=1"/>
          <p:cNvSpPr/>
          <p:nvPr/>
        </p:nvSpPr>
        <p:spPr>
          <a:xfrm>
            <a:off x="722376" y="2334074"/>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履行政治协商职能，解决群众急难愁盼问题</a:t>
            </a:r>
            <a:endParaRPr lang="en-US" altLang="zh-CN" sz="2000" b="0" i="0" dirty="0">
              <a:solidFill>
                <a:srgbClr val="000000"/>
              </a:solidFill>
              <a:latin typeface="微软雅黑" pitchFamily="34" charset="0"/>
              <a:ea typeface="微软雅黑" pitchFamily="34" charset="-122"/>
              <a:cs typeface="微软雅黑" pitchFamily="34" charset="-120"/>
            </a:endParaRPr>
          </a:p>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②履行民主监督职能，有效推进生态文明建设</a:t>
            </a:r>
            <a:endParaRPr lang="en-US" altLang="zh-CN" sz="2000" dirty="0"/>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围绕民主和团结主题，履行参政议政的职能</a:t>
            </a:r>
            <a:endParaRPr lang="en-US" altLang="zh-CN" sz="2000" b="0" i="0" dirty="0">
              <a:solidFill>
                <a:srgbClr val="000000"/>
              </a:solidFill>
              <a:latin typeface="微软雅黑" pitchFamily="34" charset="0"/>
              <a:ea typeface="微软雅黑" pitchFamily="34" charset="-122"/>
              <a:cs typeface="微软雅黑" pitchFamily="34" charset="-120"/>
            </a:endParaRPr>
          </a:p>
          <a:p>
            <a:pP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④发挥协商民主优势，协助人民政府推进工作</a:t>
            </a:r>
            <a:endParaRPr lang="en-US" altLang="zh-CN" sz="2000" dirty="0"/>
          </a:p>
        </p:txBody>
      </p:sp>
      <p:sp>
        <p:nvSpPr>
          <p:cNvPr id="5" name="QC_5_BD.102_3#461777d08.choices?pid=4fc7b2842&amp;color=0,0,0&amp;vtp=1&amp;bbb=1"/>
          <p:cNvSpPr/>
          <p:nvPr/>
        </p:nvSpPr>
        <p:spPr>
          <a:xfrm>
            <a:off x="722376" y="426275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A.①②</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6.xml><?xml version="1.0" encoding="utf-8"?>
<p:sld xmlns:a="http://schemas.openxmlformats.org/drawingml/2006/main" xmlns:r="http://schemas.openxmlformats.org/officeDocument/2006/relationships" xmlns:p="http://schemas.openxmlformats.org/presentationml/2006/main">
  <p:cSld name="Slide 93&amp;si=93">
    <p:spTree>
      <p:nvGrpSpPr>
        <p:cNvPr id="1" name=""/>
        <p:cNvGrpSpPr/>
        <p:nvPr/>
      </p:nvGrpSpPr>
      <p:grpSpPr>
        <a:xfrm>
          <a:off x="0" y="0"/>
          <a:ext cx="0" cy="0"/>
          <a:chOff x="0" y="0"/>
          <a:chExt cx="0" cy="0"/>
        </a:xfrm>
      </p:grpSpPr>
      <p:sp>
        <p:nvSpPr>
          <p:cNvPr id="2" name="QC_5_AS.104_1#461777d08?vop=1&amp;pid=4fc7b2842&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本题考查人民政协的主题和职能。W市政协围绕“推进园博园建设，</a:t>
            </a:r>
            <a:r>
              <a:rPr lang="en-US" altLang="zh-CN" sz="2000" b="0" i="0">
                <a:solidFill>
                  <a:srgbClr val="000000"/>
                </a:solidFill>
                <a:latin typeface="微软雅黑" pitchFamily="34" charset="0"/>
                <a:ea typeface="微软雅黑" pitchFamily="34" charset="-122"/>
                <a:cs typeface="微软雅黑" pitchFamily="34" charset="-120"/>
              </a:rPr>
              <a:t>全力办好园博盛会”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开展专题议政性协商</a:t>
            </a:r>
            <a:r>
              <a:rPr lang="en-US" altLang="zh-CN" sz="2000" b="0" i="0" dirty="0">
                <a:solidFill>
                  <a:srgbClr val="000000"/>
                </a:solidFill>
                <a:latin typeface="微软雅黑" pitchFamily="34" charset="0"/>
                <a:ea typeface="微软雅黑" pitchFamily="34" charset="-122"/>
                <a:cs typeface="微软雅黑" pitchFamily="34" charset="-120"/>
              </a:rPr>
              <a:t>，各代表积极发言，体现了人民政协围绕民主和团结主题</a:t>
            </a:r>
            <a:r>
              <a:rPr lang="en-US" altLang="zh-CN" sz="2000" b="0" i="0">
                <a:solidFill>
                  <a:srgbClr val="000000"/>
                </a:solidFill>
                <a:latin typeface="微软雅黑" pitchFamily="34" charset="0"/>
                <a:ea typeface="微软雅黑" pitchFamily="34" charset="-122"/>
                <a:cs typeface="微软雅黑" pitchFamily="34" charset="-120"/>
              </a:rPr>
              <a:t>，履行参政议政的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职能</a:t>
            </a:r>
            <a:r>
              <a:rPr lang="en-US" altLang="zh-CN" sz="2000" b="0" i="0" dirty="0">
                <a:solidFill>
                  <a:srgbClr val="000000"/>
                </a:solidFill>
                <a:latin typeface="微软雅黑" pitchFamily="34" charset="0"/>
                <a:ea typeface="微软雅黑" pitchFamily="34" charset="-122"/>
                <a:cs typeface="微软雅黑" pitchFamily="34" charset="-120"/>
              </a:rPr>
              <a:t>。市政府相关与会部门表示将充分吸收协商建议，抓好工作落实，</a:t>
            </a:r>
            <a:r>
              <a:rPr lang="en-US" altLang="zh-CN" sz="2000" b="0" i="0">
                <a:solidFill>
                  <a:srgbClr val="000000"/>
                </a:solidFill>
                <a:latin typeface="微软雅黑" pitchFamily="34" charset="0"/>
                <a:ea typeface="微软雅黑" pitchFamily="34" charset="-122"/>
                <a:cs typeface="微软雅黑" pitchFamily="34" charset="-120"/>
              </a:rPr>
              <a:t>这是发挥协商民主优势，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协助人民政府推进工作的表现</a:t>
            </a:r>
            <a:r>
              <a:rPr lang="en-US" altLang="zh-CN" sz="2000" b="0" i="0" dirty="0">
                <a:solidFill>
                  <a:srgbClr val="000000"/>
                </a:solidFill>
                <a:latin typeface="微软雅黑" pitchFamily="34" charset="0"/>
                <a:ea typeface="微软雅黑" pitchFamily="34" charset="-122"/>
                <a:cs typeface="微软雅黑" pitchFamily="34" charset="-120"/>
              </a:rPr>
              <a:t>，③④正确；材料体现的是人民政协围绕园博园建设，</a:t>
            </a:r>
            <a:r>
              <a:rPr lang="en-US" altLang="zh-CN" sz="2000" b="0" i="0">
                <a:solidFill>
                  <a:srgbClr val="000000"/>
                </a:solidFill>
                <a:latin typeface="微软雅黑" pitchFamily="34" charset="0"/>
                <a:ea typeface="微软雅黑" pitchFamily="34" charset="-122"/>
                <a:cs typeface="微软雅黑" pitchFamily="34" charset="-120"/>
              </a:rPr>
              <a:t>进行协商，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没有涉及解决群众急难愁盼问题</a:t>
            </a:r>
            <a:r>
              <a:rPr lang="en-US" altLang="zh-CN" sz="2000" b="0" i="0" dirty="0">
                <a:solidFill>
                  <a:srgbClr val="000000"/>
                </a:solidFill>
                <a:latin typeface="微软雅黑" pitchFamily="34" charset="0"/>
                <a:ea typeface="微软雅黑" pitchFamily="34" charset="-122"/>
                <a:cs typeface="微软雅黑" pitchFamily="34" charset="-120"/>
              </a:rPr>
              <a:t>，①排除；材料体现的是人民政协进行协商</a:t>
            </a:r>
            <a:r>
              <a:rPr lang="en-US" altLang="zh-CN" sz="2000" b="0" i="0">
                <a:solidFill>
                  <a:srgbClr val="000000"/>
                </a:solidFill>
                <a:latin typeface="微软雅黑" pitchFamily="34" charset="0"/>
                <a:ea typeface="微软雅黑" pitchFamily="34" charset="-122"/>
                <a:cs typeface="微软雅黑" pitchFamily="34" charset="-120"/>
              </a:rPr>
              <a:t>，没有体现民主监督</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职能的履行</a:t>
            </a:r>
            <a:r>
              <a:rPr lang="en-US" altLang="zh-CN" sz="2000" b="0" i="0" dirty="0">
                <a:solidFill>
                  <a:srgbClr val="000000"/>
                </a:solidFill>
                <a:latin typeface="微软雅黑" pitchFamily="34" charset="0"/>
                <a:ea typeface="微软雅黑" pitchFamily="34" charset="-122"/>
                <a:cs typeface="微软雅黑" pitchFamily="34" charset="-120"/>
              </a:rPr>
              <a:t>，②排除。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7.xml><?xml version="1.0" encoding="utf-8"?>
<p:sld xmlns:a="http://schemas.openxmlformats.org/drawingml/2006/main" xmlns:r="http://schemas.openxmlformats.org/officeDocument/2006/relationships" xmlns:p="http://schemas.openxmlformats.org/presentationml/2006/main">
  <p:cSld name="Slide 94&amp;si=94">
    <p:spTree>
      <p:nvGrpSpPr>
        <p:cNvPr id="1" name=""/>
        <p:cNvGrpSpPr/>
        <p:nvPr/>
      </p:nvGrpSpPr>
      <p:grpSpPr>
        <a:xfrm>
          <a:off x="0" y="0"/>
          <a:ext cx="0" cy="0"/>
          <a:chOff x="0" y="0"/>
          <a:chExt cx="0" cy="0"/>
        </a:xfrm>
      </p:grpSpPr>
      <p:sp>
        <p:nvSpPr>
          <p:cNvPr id="2" name="QC_5_BD.105_1#6ad9efff6?pid=4fc7b2842&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仿宋" pitchFamily="34" charset="0"/>
                <a:ea typeface="仿宋" pitchFamily="34" charset="-122"/>
                <a:cs typeface="仿宋" pitchFamily="34" charset="-120"/>
              </a:rPr>
              <a:t>[安徽蚌埠2024期中]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近年来，作为全国民族自治地方最多的省份，云南省结合实际</a:t>
            </a:r>
            <a:r>
              <a:rPr lang="en-US" altLang="zh-CN" sz="2000" b="0" i="0">
                <a:solidFill>
                  <a:srgbClr val="000000"/>
                </a:solidFill>
                <a:latin typeface="微软雅黑" pitchFamily="34" charset="0"/>
                <a:ea typeface="微软雅黑" pitchFamily="34" charset="-122"/>
                <a:cs typeface="微软雅黑" pitchFamily="34" charset="-120"/>
              </a:rPr>
              <a:t>，大力推进</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边疆民族地区社会治理能力建设</a:t>
            </a:r>
            <a:r>
              <a:rPr lang="en-US" altLang="zh-CN" sz="2000" b="0" i="0" dirty="0">
                <a:solidFill>
                  <a:srgbClr val="000000"/>
                </a:solidFill>
                <a:latin typeface="微软雅黑" pitchFamily="34" charset="0"/>
                <a:ea typeface="微软雅黑" pitchFamily="34" charset="-122"/>
                <a:cs typeface="微软雅黑" pitchFamily="34" charset="-120"/>
              </a:rPr>
              <a:t>，全省呈现经济发展、社会和谐、文化繁荣、边疆稳定</a:t>
            </a:r>
            <a:r>
              <a:rPr lang="en-US" altLang="zh-CN" sz="2000" b="0" i="0">
                <a:solidFill>
                  <a:srgbClr val="000000"/>
                </a:solidFill>
                <a:latin typeface="微软雅黑" pitchFamily="34" charset="0"/>
                <a:ea typeface="微软雅黑" pitchFamily="34" charset="-122"/>
                <a:cs typeface="微软雅黑" pitchFamily="34" charset="-120"/>
              </a:rPr>
              <a:t>、民族团</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结的良好局面</a:t>
            </a:r>
            <a:r>
              <a:rPr lang="en-US" altLang="zh-CN" sz="2000" b="0" i="0" dirty="0">
                <a:solidFill>
                  <a:srgbClr val="000000"/>
                </a:solidFill>
                <a:latin typeface="微软雅黑" pitchFamily="34" charset="0"/>
                <a:ea typeface="微软雅黑" pitchFamily="34" charset="-122"/>
                <a:cs typeface="微软雅黑" pitchFamily="34" charset="-120"/>
              </a:rPr>
              <a:t>。为持续稳定这一良好局面，</a:t>
            </a:r>
            <a:r>
              <a:rPr lang="en-US" altLang="zh-CN" sz="2000" b="0" i="0">
                <a:solidFill>
                  <a:srgbClr val="000000"/>
                </a:solidFill>
                <a:latin typeface="微软雅黑" pitchFamily="34" charset="0"/>
                <a:ea typeface="微软雅黑" pitchFamily="34" charset="-122"/>
                <a:cs typeface="微软雅黑" pitchFamily="34" charset="-120"/>
              </a:rPr>
              <a:t>下列措施行之有效的是(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06_1#6ad9efff6.bracket?pid=4fc7b2842&amp;color=0,0,0&amp;vpa=32&amp;vtp=1"/>
          <p:cNvSpPr/>
          <p:nvPr/>
        </p:nvSpPr>
        <p:spPr>
          <a:xfrm>
            <a:off x="8288401" y="18673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105_2#6ad9efff6?pid=4fc7b2842&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①推动建立平等团结互助和谐的社会主义民族关系</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制定实施地方性法规，用法治铸牢中华民族共同体意识</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坚持党的领导，在各少数民族居住的地方实行自治</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广泛开展形式多样的议事协商，完善基层治理机制</a:t>
            </a:r>
            <a:endParaRPr lang="en-US" altLang="zh-CN" sz="2000" dirty="0"/>
          </a:p>
        </p:txBody>
      </p:sp>
      <p:sp>
        <p:nvSpPr>
          <p:cNvPr id="5" name="QC_5_BD.105_3#6ad9efff6.choices?pid=4fc7b2842&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8.xml><?xml version="1.0" encoding="utf-8"?>
<p:sld xmlns:a="http://schemas.openxmlformats.org/drawingml/2006/main" xmlns:r="http://schemas.openxmlformats.org/officeDocument/2006/relationships" xmlns:p="http://schemas.openxmlformats.org/presentationml/2006/main">
  <p:cSld name="Slide 95&amp;si=95">
    <p:spTree>
      <p:nvGrpSpPr>
        <p:cNvPr id="1" name=""/>
        <p:cNvGrpSpPr/>
        <p:nvPr/>
      </p:nvGrpSpPr>
      <p:grpSpPr>
        <a:xfrm>
          <a:off x="0" y="0"/>
          <a:ext cx="0" cy="0"/>
          <a:chOff x="0" y="0"/>
          <a:chExt cx="0" cy="0"/>
        </a:xfrm>
      </p:grpSpPr>
      <p:sp>
        <p:nvSpPr>
          <p:cNvPr id="2" name="QC_5_AS.107_1#6ad9efff6?vop=1&amp;pid=4fc7b2842&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本题考查民族区域自治制度的意义以及协商在基层治理中的重要作用。</a:t>
            </a:r>
            <a:r>
              <a:rPr lang="en-US" altLang="zh-CN" sz="2000" b="0" i="0">
                <a:solidFill>
                  <a:srgbClr val="000000"/>
                </a:solidFill>
                <a:latin typeface="微软雅黑" pitchFamily="34" charset="0"/>
                <a:ea typeface="微软雅黑" pitchFamily="34" charset="-122"/>
                <a:cs typeface="微软雅黑" pitchFamily="34" charset="-120"/>
              </a:rPr>
              <a:t>全省呈现经济发展、</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社会和谐</a:t>
            </a:r>
            <a:r>
              <a:rPr lang="en-US" altLang="zh-CN" sz="2000" b="0" i="0" dirty="0">
                <a:solidFill>
                  <a:srgbClr val="000000"/>
                </a:solidFill>
                <a:latin typeface="微软雅黑" pitchFamily="34" charset="0"/>
                <a:ea typeface="微软雅黑" pitchFamily="34" charset="-122"/>
                <a:cs typeface="微软雅黑" pitchFamily="34" charset="-120"/>
              </a:rPr>
              <a:t>、文化繁荣、边疆稳定、民族团结的良好局面，为持续稳定这一良好局面</a:t>
            </a:r>
            <a:r>
              <a:rPr lang="en-US" altLang="zh-CN" sz="2000" b="0" i="0">
                <a:solidFill>
                  <a:srgbClr val="000000"/>
                </a:solidFill>
                <a:latin typeface="微软雅黑" pitchFamily="34" charset="0"/>
                <a:ea typeface="微软雅黑" pitchFamily="34" charset="-122"/>
                <a:cs typeface="微软雅黑" pitchFamily="34" charset="-120"/>
              </a:rPr>
              <a:t>，需要广泛开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展形式多样的议事协商</a:t>
            </a:r>
            <a:r>
              <a:rPr lang="en-US" altLang="zh-CN" sz="2000" b="0" i="0" dirty="0">
                <a:solidFill>
                  <a:srgbClr val="000000"/>
                </a:solidFill>
                <a:latin typeface="微软雅黑" pitchFamily="34" charset="0"/>
                <a:ea typeface="微软雅黑" pitchFamily="34" charset="-122"/>
                <a:cs typeface="微软雅黑" pitchFamily="34" charset="-120"/>
              </a:rPr>
              <a:t>，完善基层治理机制，同时制定实施地方性法规</a:t>
            </a:r>
            <a:r>
              <a:rPr lang="en-US" altLang="zh-CN" sz="2000" b="0" i="0">
                <a:solidFill>
                  <a:srgbClr val="000000"/>
                </a:solidFill>
                <a:latin typeface="微软雅黑" pitchFamily="34" charset="0"/>
                <a:ea typeface="微软雅黑" pitchFamily="34" charset="-122"/>
                <a:cs typeface="微软雅黑" pitchFamily="34" charset="-120"/>
              </a:rPr>
              <a:t>，用法治铸牢中华民族共</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同体意识</a:t>
            </a:r>
            <a:r>
              <a:rPr lang="en-US" altLang="zh-CN" sz="2000" b="0" i="0" dirty="0">
                <a:solidFill>
                  <a:srgbClr val="000000"/>
                </a:solidFill>
                <a:latin typeface="微软雅黑" pitchFamily="34" charset="0"/>
                <a:ea typeface="微软雅黑" pitchFamily="34" charset="-122"/>
                <a:cs typeface="微软雅黑" pitchFamily="34" charset="-120"/>
              </a:rPr>
              <a:t>，②④正确；我国平等团结互助和谐的社会主义新型民族关系已经建立，①排除</a:t>
            </a:r>
            <a:r>
              <a:rPr lang="en-US" altLang="zh-CN" sz="2000" b="0" i="0">
                <a:solidFill>
                  <a:srgbClr val="000000"/>
                </a:solidFill>
                <a:latin typeface="微软雅黑" pitchFamily="34" charset="0"/>
                <a:ea typeface="微软雅黑" pitchFamily="34" charset="-122"/>
                <a:cs typeface="微软雅黑" pitchFamily="34" charset="-120"/>
              </a:rPr>
              <a:t>；我国</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在各少数民族聚居的地方实行区域自治</a:t>
            </a:r>
            <a:r>
              <a:rPr lang="en-US" altLang="zh-CN" sz="2000" b="0" i="0" dirty="0">
                <a:solidFill>
                  <a:srgbClr val="000000"/>
                </a:solidFill>
                <a:latin typeface="微软雅黑" pitchFamily="34" charset="0"/>
                <a:ea typeface="微软雅黑" pitchFamily="34" charset="-122"/>
                <a:cs typeface="微软雅黑" pitchFamily="34" charset="-120"/>
              </a:rPr>
              <a:t>，而不是在各少数民族居住的地方实行自治，③排除。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9.xml><?xml version="1.0" encoding="utf-8"?>
<p:sld xmlns:a="http://schemas.openxmlformats.org/drawingml/2006/main" xmlns:r="http://schemas.openxmlformats.org/officeDocument/2006/relationships" xmlns:p="http://schemas.openxmlformats.org/presentationml/2006/main">
  <p:cSld name="Slide 96&amp;si=96">
    <p:spTree>
      <p:nvGrpSpPr>
        <p:cNvPr id="1" name=""/>
        <p:cNvGrpSpPr/>
        <p:nvPr/>
      </p:nvGrpSpPr>
      <p:grpSpPr>
        <a:xfrm>
          <a:off x="0" y="0"/>
          <a:ext cx="0" cy="0"/>
          <a:chOff x="0" y="0"/>
          <a:chExt cx="0" cy="0"/>
        </a:xfrm>
      </p:grpSpPr>
      <p:sp>
        <p:nvSpPr>
          <p:cNvPr id="2" name="QC_5_BD.108_1#7a8433a4a?pid=4fc7b2842&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dirty="0">
                <a:solidFill>
                  <a:srgbClr val="000000"/>
                </a:solidFill>
                <a:latin typeface="仿宋" pitchFamily="34" charset="0"/>
                <a:ea typeface="仿宋" pitchFamily="34" charset="-122"/>
                <a:cs typeface="仿宋" pitchFamily="34" charset="-120"/>
              </a:rPr>
              <a:t>[河南部分高中2025高一联考]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2025年5月施行的</a:t>
            </a:r>
            <a:r>
              <a:rPr lang="en-US" altLang="zh-CN" sz="2000" b="0" i="0">
                <a:solidFill>
                  <a:srgbClr val="000000"/>
                </a:solidFill>
                <a:latin typeface="微软雅黑" pitchFamily="34" charset="0"/>
                <a:ea typeface="微软雅黑" pitchFamily="34" charset="-122"/>
                <a:cs typeface="微软雅黑" pitchFamily="34" charset="-120"/>
              </a:rPr>
              <a:t>《中华人民共和国境内外国人宗教活动管理规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定实施细则</a:t>
            </a:r>
            <a:r>
              <a:rPr lang="en-US" altLang="zh-CN" sz="2000" b="0" i="0" dirty="0">
                <a:solidFill>
                  <a:srgbClr val="000000"/>
                </a:solidFill>
                <a:latin typeface="微软雅黑" pitchFamily="34" charset="0"/>
                <a:ea typeface="微软雅黑" pitchFamily="34" charset="-122"/>
                <a:cs typeface="微软雅黑" pitchFamily="34" charset="-120"/>
              </a:rPr>
              <a:t>》明确：境内外国人集体宗教活动应当在依法登记的寺观教堂或临时地点进行</a:t>
            </a:r>
            <a:r>
              <a:rPr lang="en-US" altLang="zh-CN" sz="2000" b="0" i="0">
                <a:solidFill>
                  <a:srgbClr val="000000"/>
                </a:solidFill>
                <a:latin typeface="微软雅黑" pitchFamily="34" charset="0"/>
                <a:ea typeface="微软雅黑" pitchFamily="34" charset="-122"/>
                <a:cs typeface="微软雅黑" pitchFamily="34" charset="-120"/>
              </a:rPr>
              <a:t>；不得</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利用宗教损害中国国家利益</a:t>
            </a:r>
            <a:r>
              <a:rPr lang="en-US" altLang="zh-CN" sz="2000" b="0" i="0" dirty="0">
                <a:solidFill>
                  <a:srgbClr val="000000"/>
                </a:solidFill>
                <a:latin typeface="微软雅黑" pitchFamily="34" charset="0"/>
                <a:ea typeface="微软雅黑" pitchFamily="34" charset="-122"/>
                <a:cs typeface="微软雅黑" pitchFamily="34" charset="-120"/>
              </a:rPr>
              <a:t>；确需由外国人主持宗教活动的</a:t>
            </a:r>
            <a:r>
              <a:rPr lang="en-US" altLang="zh-CN" sz="2000" b="0" i="0">
                <a:solidFill>
                  <a:srgbClr val="000000"/>
                </a:solidFill>
                <a:latin typeface="微软雅黑" pitchFamily="34" charset="0"/>
                <a:ea typeface="微软雅黑" pitchFamily="34" charset="-122"/>
                <a:cs typeface="微软雅黑" pitchFamily="34" charset="-120"/>
              </a:rPr>
              <a:t>，应当向所在地设区的市级人民政府</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宗教事务部门备案</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这表明我国(</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09_1#7a8433a4a.bracket?pid=4fc7b2842&amp;color=0,0,0&amp;vpa=33&amp;vtp=1"/>
          <p:cNvSpPr/>
          <p:nvPr/>
        </p:nvSpPr>
        <p:spPr>
          <a:xfrm>
            <a:off x="4478401" y="23245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108_2#7a8433a4a?pid=4fc7b2842&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①坚持独立自主自办原则，防范境外宗教干预</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实行宗教信仰自由政策，保障公民宗教信仰权利</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积极引导宗教与社会主义社会相适应</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依法管理宗教事务，坚持“保护合法、制止非法”原则</a:t>
            </a:r>
            <a:endParaRPr lang="en-US" altLang="zh-CN" sz="2000" dirty="0"/>
          </a:p>
        </p:txBody>
      </p:sp>
      <p:sp>
        <p:nvSpPr>
          <p:cNvPr id="5" name="QC_5_BD.108_3#7a8433a4a.choices?pid=4fc7b2842&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8</TotalTime>
  <Words>5302</Words>
  <Application>Microsoft Office PowerPoint</Application>
  <PresentationFormat>宽屏</PresentationFormat>
  <Paragraphs>845</Paragraphs>
  <Slides>111</Slides>
  <Notes>106</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111</vt:i4>
      </vt:variant>
    </vt:vector>
  </HeadingPairs>
  <TitlesOfParts>
    <vt:vector size="119" baseType="lpstr">
      <vt:lpstr>等线 (正文)</vt:lpstr>
      <vt:lpstr>仿宋</vt:lpstr>
      <vt:lpstr>汉仪舒圆黑简体</vt:lpstr>
      <vt:lpstr>SimHei</vt:lpstr>
      <vt:lpstr>SimSun</vt:lpstr>
      <vt:lpstr>微软雅黑</vt:lpstr>
      <vt:lpstr>Arial</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Administrator</cp:lastModifiedBy>
  <cp:revision>3</cp:revision>
  <dcterms:created xsi:type="dcterms:W3CDTF">2025-09-19T06:48:24Z</dcterms:created>
  <dcterms:modified xsi:type="dcterms:W3CDTF">2025-09-19T07:22:46Z</dcterms:modified>
  <cp:category/>
  <cp:contentStatus/>
</cp:coreProperties>
</file>