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53"/>
  </p:notesMasterIdLst>
  <p:sldIdLst>
    <p:sldId id="256" r:id="rId2"/>
    <p:sldId id="257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88" r:id="rId33"/>
    <p:sldId id="289" r:id="rId34"/>
    <p:sldId id="290" r:id="rId35"/>
    <p:sldId id="291" r:id="rId36"/>
    <p:sldId id="292" r:id="rId37"/>
    <p:sldId id="305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6" r:id="rId46"/>
    <p:sldId id="300" r:id="rId47"/>
    <p:sldId id="301" r:id="rId48"/>
    <p:sldId id="307" r:id="rId49"/>
    <p:sldId id="302" r:id="rId50"/>
    <p:sldId id="303" r:id="rId51"/>
    <p:sldId id="304" r:id="rId52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611"/>
    <p:restoredTop sz="94607" autoAdjust="0"/>
  </p:normalViewPr>
  <p:slideViewPr>
    <p:cSldViewPr snapToGrid="0" snapToObjects="1">
      <p:cViewPr varScale="1">
        <p:scale>
          <a:sx n="108" d="100"/>
          <a:sy n="108" d="100"/>
        </p:scale>
        <p:origin x="678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200" d="100"/>
        <a:sy n="200" d="100"/>
      </p:scale>
      <p:origin x="0" y="-5943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784570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1520" y="521208"/>
            <a:ext cx="448056" cy="448056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1289304" y="539496"/>
            <a:ext cx="8842248" cy="521208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a6258bca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1520" y="521208"/>
            <a:ext cx="448056" cy="448056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1289304" y="539496"/>
            <a:ext cx="8842248" cy="52120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>
              <a:lnSpc>
                <a:spcPct val="100000"/>
              </a:lnSpc>
            </a:pPr>
            <a:r>
              <a:rPr lang="en-US" sz="2800" b="1" i="0" dirty="0">
                <a:solidFill>
                  <a:srgbClr val="000000"/>
                </a:solidFill>
                <a:latin typeface="汉仪舒圆黑简体" pitchFamily="34" charset="0"/>
                <a:ea typeface="汉仪舒圆黑简体" pitchFamily="34" charset="-122"/>
                <a:cs typeface="汉仪舒圆黑简体" pitchFamily="34" charset="-120"/>
              </a:rPr>
              <a:t>一、选择题（每题4分，共60分）</a:t>
            </a:r>
            <a:endParaRPr lang="en-US" sz="2800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d14e6dac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1520" y="521208"/>
            <a:ext cx="448056" cy="448056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1289304" y="539496"/>
            <a:ext cx="8842248" cy="52120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>
              <a:lnSpc>
                <a:spcPct val="100000"/>
              </a:lnSpc>
            </a:pPr>
            <a:r>
              <a:rPr lang="en-US" sz="2800" b="1" i="0" dirty="0">
                <a:solidFill>
                  <a:srgbClr val="000000"/>
                </a:solidFill>
                <a:latin typeface="汉仪舒圆黑简体" pitchFamily="34" charset="0"/>
                <a:ea typeface="汉仪舒圆黑简体" pitchFamily="34" charset="-122"/>
                <a:cs typeface="汉仪舒圆黑简体" pitchFamily="34" charset="-120"/>
              </a:rPr>
              <a:t>二、非选择题（共40分）</a:t>
            </a:r>
            <a:endParaRPr lang="en-US" sz="28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politics#pid=68ca0adab7fce6965695e18c#tid=68ccca0a473dec000960413b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01584" y="4078224"/>
            <a:ext cx="3291840" cy="1152144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8101584" y="4078224"/>
            <a:ext cx="3291840" cy="11521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649226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政治 必修3 政治与法治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高中必刷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435608" y="1005840"/>
            <a:ext cx="5413248" cy="7680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/>
            <a:r>
              <a:rPr lang="en-US" sz="5400" b="1" i="0" dirty="0">
                <a:solidFill>
                  <a:srgbClr val="649225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高中必刷题</a:t>
            </a:r>
            <a:endParaRPr lang="en-US" sz="5400" dirty="0"/>
          </a:p>
        </p:txBody>
      </p:sp>
      <p:sp>
        <p:nvSpPr>
          <p:cNvPr id="4" name="MasterShapeName"/>
          <p:cNvSpPr/>
          <p:nvPr/>
        </p:nvSpPr>
        <p:spPr>
          <a:xfrm>
            <a:off x="576072" y="5047488"/>
            <a:ext cx="2048256" cy="4480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400" b="1" i="0" dirty="0">
                <a:solidFill>
                  <a:srgbClr val="FFFFFF"/>
                </a:solidFill>
                <a:latin typeface="等线 (正文)" pitchFamily="34" charset="0"/>
                <a:ea typeface="等线 (正文)" pitchFamily="34" charset="-122"/>
                <a:cs typeface="等线 (正文)" pitchFamily="34" charset="-120"/>
              </a:rPr>
              <a:t>主讲老师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高考强化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435608" y="1005840"/>
            <a:ext cx="5413248" cy="7680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/>
            <a:r>
              <a:rPr lang="en-US" sz="5400" b="1" i="0" dirty="0">
                <a:solidFill>
                  <a:srgbClr val="649225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高考强化</a:t>
            </a:r>
            <a:endParaRPr lang="en-US" sz="5400" dirty="0"/>
          </a:p>
        </p:txBody>
      </p:sp>
      <p:sp>
        <p:nvSpPr>
          <p:cNvPr id="4" name="MasterShapeName"/>
          <p:cNvSpPr/>
          <p:nvPr/>
        </p:nvSpPr>
        <p:spPr>
          <a:xfrm>
            <a:off x="576072" y="5047488"/>
            <a:ext cx="2048256" cy="4480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400" b="1" i="0" dirty="0">
                <a:solidFill>
                  <a:srgbClr val="FFFFFF"/>
                </a:solidFill>
                <a:latin typeface="等线 (正文)" pitchFamily="34" charset="0"/>
                <a:ea typeface="等线 (正文)" pitchFamily="34" charset="-122"/>
                <a:cs typeface="等线 (正文)" pitchFamily="34" charset="-120"/>
              </a:rPr>
              <a:t>主讲老师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易错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435608" y="1005840"/>
            <a:ext cx="5413248" cy="768096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4" name="MasterShapeName"/>
          <p:cNvSpPr/>
          <p:nvPr/>
        </p:nvSpPr>
        <p:spPr>
          <a:xfrm>
            <a:off x="557784" y="2011680"/>
            <a:ext cx="6784848" cy="813816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5" name="MasterShapeName"/>
          <p:cNvSpPr/>
          <p:nvPr/>
        </p:nvSpPr>
        <p:spPr>
          <a:xfrm>
            <a:off x="576072" y="5047488"/>
            <a:ext cx="2048256" cy="4480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400" b="1" i="0" dirty="0">
                <a:solidFill>
                  <a:srgbClr val="FFFFFF"/>
                </a:solidFill>
                <a:latin typeface="等线 (正文)" pitchFamily="34" charset="0"/>
                <a:ea typeface="等线 (正文)" pitchFamily="34" charset="-122"/>
                <a:cs typeface="等线 (正文)" pitchFamily="34" charset="-120"/>
              </a:rPr>
              <a:t>主讲老师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9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9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9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9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9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9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9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9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9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9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9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9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9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9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9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9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9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9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9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9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9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9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9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9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9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9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9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9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9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9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9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9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&amp;si=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&amp;si=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10_1#651617c89?pid=a6258bcac&amp;color=0,0,0&amp;vtp=1&amp;bt=1&amp;bbb=1&amp;hb=1"/>
          <p:cNvSpPr/>
          <p:nvPr/>
        </p:nvSpPr>
        <p:spPr>
          <a:xfrm>
            <a:off x="722376" y="972000"/>
            <a:ext cx="10753344" cy="175755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600"/>
              </a:lnSpc>
            </a:pP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4.</a:t>
            </a:r>
            <a:r>
              <a:rPr lang="en-US" altLang="zh-CN" sz="2000" b="0" i="0" dirty="0">
                <a:solidFill>
                  <a:srgbClr val="000000"/>
                </a:solidFill>
                <a:latin typeface="仿宋" pitchFamily="34" charset="0"/>
                <a:ea typeface="仿宋" pitchFamily="34" charset="-122"/>
                <a:cs typeface="仿宋" pitchFamily="34" charset="-120"/>
              </a:rPr>
              <a:t>[四川南充2025高一期末]</a:t>
            </a:r>
            <a:r>
              <a:rPr lang="en-US" altLang="zh-CN" sz="20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2025年5月20日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，四川省十二届省委全面依法治省委员会召开第三</a:t>
            </a: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次会议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，要求全省上下深入贯彻习近平法治思想，抓实抓细法治建设各项工作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，不断把治蜀兴川</a:t>
            </a: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各项事业纳入法治化轨道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，为谱写中国式现代化四川新篇章提供有力法治保障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。上述要求旨在</a:t>
            </a:r>
          </a:p>
          <a:p>
            <a:pPr latinLnBrk="1">
              <a:lnSpc>
                <a:spcPts val="34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(</a:t>
            </a:r>
            <a:r>
              <a:rPr lang="en-US" altLang="zh-CN" sz="20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000" b="1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)</a:t>
            </a:r>
            <a:endParaRPr lang="en-US" altLang="zh-CN" sz="2000" dirty="0"/>
          </a:p>
        </p:txBody>
      </p:sp>
      <p:sp>
        <p:nvSpPr>
          <p:cNvPr id="3" name="QC_5_AN.11_1#651617c89.bracket?pid=a6258bcac&amp;color=0,0,0&amp;vpa=4&amp;vtp=1"/>
          <p:cNvSpPr/>
          <p:nvPr/>
        </p:nvSpPr>
        <p:spPr>
          <a:xfrm>
            <a:off x="922401" y="2324550"/>
            <a:ext cx="374650" cy="38950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400"/>
              </a:lnSpc>
            </a:pPr>
            <a:r>
              <a:rPr lang="en-US" altLang="zh-CN" sz="2000" b="1" i="0" dirty="0">
                <a:solidFill>
                  <a:srgbClr val="00B05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A</a:t>
            </a:r>
            <a:endParaRPr lang="en-US" altLang="zh-CN" sz="2000" dirty="0"/>
          </a:p>
        </p:txBody>
      </p:sp>
      <p:sp>
        <p:nvSpPr>
          <p:cNvPr id="4" name="QC_5_BD.10_2#651617c89?pid=a6258bcac&amp;color=0,0,0&amp;vtp=1&amp;bbb=1"/>
          <p:cNvSpPr/>
          <p:nvPr/>
        </p:nvSpPr>
        <p:spPr>
          <a:xfrm>
            <a:off x="722376" y="2791275"/>
            <a:ext cx="10753344" cy="179603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600"/>
              </a:lnSpc>
            </a:pP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①坚持以法治力量赋能四川经济社会高质量发展</a:t>
            </a:r>
            <a:endParaRPr lang="en-US" altLang="zh-CN" sz="2000" dirty="0"/>
          </a:p>
          <a:p>
            <a:pPr latinLnBrk="1">
              <a:lnSpc>
                <a:spcPts val="37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②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将习近平法治思想转化为治蜀兴川的强大动力</a:t>
            </a:r>
            <a:endParaRPr lang="en-US" altLang="zh-CN" sz="2000" dirty="0"/>
          </a:p>
          <a:p>
            <a:pPr latinLnBrk="1">
              <a:lnSpc>
                <a:spcPts val="37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③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进一步全面深化改革开放、推进中国式现代化</a:t>
            </a:r>
            <a:endParaRPr lang="en-US" altLang="zh-CN" sz="2000" dirty="0"/>
          </a:p>
          <a:p>
            <a:pPr latinLnBrk="1">
              <a:lnSpc>
                <a:spcPts val="35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④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强化理论研究，感悟习近平法治思想真理力量</a:t>
            </a:r>
            <a:endParaRPr lang="en-US" altLang="zh-CN" sz="2000" dirty="0"/>
          </a:p>
        </p:txBody>
      </p:sp>
      <p:sp>
        <p:nvSpPr>
          <p:cNvPr id="5" name="QC_5_BD.10_3#651617c89.choices?pid=a6258bcac&amp;color=0,0,0&amp;vtp=1&amp;bbb=1"/>
          <p:cNvSpPr/>
          <p:nvPr/>
        </p:nvSpPr>
        <p:spPr>
          <a:xfrm>
            <a:off x="722376" y="4627187"/>
            <a:ext cx="10753344" cy="4050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3600"/>
              </a:lnSpc>
              <a:tabLst>
                <a:tab pos="2761029" algn="l"/>
                <a:tab pos="5483957" algn="l"/>
                <a:tab pos="8219586" algn="l"/>
              </a:tabLst>
            </a:pP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A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.①②</a:t>
            </a:r>
            <a:r>
              <a:rPr lang="en-US" altLang="zh-CN" sz="20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B.①④</a:t>
            </a:r>
            <a:r>
              <a:rPr lang="en-US" altLang="zh-CN" sz="20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C.②③</a:t>
            </a:r>
            <a:r>
              <a:rPr lang="en-US" altLang="zh-CN" sz="20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D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.③④</a:t>
            </a:r>
            <a:endParaRPr lang="en-US" altLang="zh-CN" sz="20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&amp;si=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AS.12_1#651617c89?vop=1&amp;pid=a6258bcac&amp;color=0,0,0&amp;vtp=1&amp;bt=1&amp;bbb=1&amp;hb=1"/>
          <p:cNvSpPr/>
          <p:nvPr/>
        </p:nvSpPr>
        <p:spPr>
          <a:xfrm>
            <a:off x="722376" y="972000"/>
            <a:ext cx="10753344" cy="315493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2200" b="1" i="0" dirty="0">
                <a:solidFill>
                  <a:srgbClr val="639319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解析</a:t>
            </a:r>
            <a:r>
              <a:rPr lang="en-US" altLang="zh-CN" sz="2200" b="1" i="0" dirty="0">
                <a:solidFill>
                  <a:srgbClr val="639319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本题考查全面推进依法治国的原则。根据材料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“为谱写中国式现代化四川新篇章提供有力</a:t>
            </a: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法治保障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”可知，四川省此举是为了以高水平法治护航高质量发展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，坚持以法治力量赋能四川经</a:t>
            </a: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济社会高质量发展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，①正确；材料中提到“全省上下深入贯彻习近平法治思想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，抓实抓细法治建</a:t>
            </a: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设各项工作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”，目的是将习近平法治思想转化为治蜀兴川的强大动力，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推动四川各项事业发展，</a:t>
            </a: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②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正确；题干主要强调的是法治建设对四川发展的保障作用，重点在于法治层面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，未直接提及</a:t>
            </a: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“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全面深化改革开放”，选项与题干主旨不符，③排除；加强对习近平法治思想的研究阐释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，并</a:t>
            </a:r>
          </a:p>
          <a:p>
            <a:pPr latinLnBrk="1">
              <a:lnSpc>
                <a:spcPts val="35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非最终目的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，目的是将理论转化为实践动力，以法治保障四川发展，④排除。</a:t>
            </a:r>
            <a:endParaRPr lang="en-US" altLang="zh-CN" sz="22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&amp;si=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13_1#93ac9951e?pid=a6258bcac&amp;color=0,0,0&amp;vtp=1&amp;bt=1&amp;bbb=1&amp;hb=1"/>
          <p:cNvSpPr/>
          <p:nvPr/>
        </p:nvSpPr>
        <p:spPr>
          <a:xfrm>
            <a:off x="722376" y="972000"/>
            <a:ext cx="10753344" cy="130035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600"/>
              </a:lnSpc>
            </a:pP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5.</a:t>
            </a:r>
            <a:r>
              <a:rPr lang="en-US" altLang="zh-CN" sz="2000" b="0" i="0" dirty="0">
                <a:solidFill>
                  <a:srgbClr val="000000"/>
                </a:solidFill>
                <a:latin typeface="仿宋" pitchFamily="34" charset="0"/>
                <a:ea typeface="仿宋" pitchFamily="34" charset="-122"/>
                <a:cs typeface="仿宋" pitchFamily="34" charset="-120"/>
              </a:rPr>
              <a:t>[河北邢台2025高一期末]</a:t>
            </a:r>
            <a:r>
              <a:rPr lang="en-US" altLang="zh-CN" sz="20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随着人工智能技术的发展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，部分商家利用人工智能技术更换专家语音</a:t>
            </a: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和字幕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，制作虚假广告，并通过算法精准推送，导致消费者上当受骗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。但相关的法律法规和监管</a:t>
            </a:r>
          </a:p>
          <a:p>
            <a:pPr latinLnBrk="1">
              <a:lnSpc>
                <a:spcPts val="34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机制却相对滞后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，难以对人工智能技术应用进行有效规范。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这说明(</a:t>
            </a:r>
            <a:r>
              <a:rPr lang="en-US" altLang="zh-CN" sz="20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000" b="1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)</a:t>
            </a:r>
            <a:endParaRPr lang="en-US" altLang="zh-CN" sz="2000" dirty="0"/>
          </a:p>
        </p:txBody>
      </p:sp>
      <p:sp>
        <p:nvSpPr>
          <p:cNvPr id="3" name="QC_5_AN.14_1#93ac9951e.bracket?pid=a6258bcac&amp;color=0,0,0&amp;vpa=5&amp;vtp=1"/>
          <p:cNvSpPr/>
          <p:nvPr/>
        </p:nvSpPr>
        <p:spPr>
          <a:xfrm>
            <a:off x="8288401" y="1867350"/>
            <a:ext cx="355600" cy="38950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400"/>
              </a:lnSpc>
            </a:pPr>
            <a:r>
              <a:rPr lang="en-US" altLang="zh-CN" sz="2000" b="1" i="0" dirty="0">
                <a:solidFill>
                  <a:srgbClr val="00B05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C</a:t>
            </a:r>
            <a:endParaRPr lang="en-US" altLang="zh-CN" sz="2000" dirty="0"/>
          </a:p>
        </p:txBody>
      </p:sp>
      <p:sp>
        <p:nvSpPr>
          <p:cNvPr id="4" name="QC_5_BD.13_2#93ac9951e?pid=a6258bcac&amp;color=0,0,0&amp;vtp=1&amp;bbb=1"/>
          <p:cNvSpPr/>
          <p:nvPr/>
        </p:nvSpPr>
        <p:spPr>
          <a:xfrm>
            <a:off x="722376" y="2334074"/>
            <a:ext cx="10753344" cy="85623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600"/>
              </a:lnSpc>
            </a:pP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①</a:t>
            </a:r>
            <a:r>
              <a:rPr lang="en-US" altLang="zh-CN" sz="2000" b="0" i="0" dirty="0" err="1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国家机关应为社会提供优良的公共服务</a:t>
            </a:r>
            <a:endParaRPr lang="en-US" altLang="zh-CN" sz="2000" b="0" i="0" dirty="0">
              <a:solidFill>
                <a:srgbClr val="000000"/>
              </a:solidFill>
              <a:latin typeface="微软雅黑" pitchFamily="34" charset="0"/>
              <a:ea typeface="微软雅黑" pitchFamily="34" charset="-122"/>
              <a:cs typeface="微软雅黑" pitchFamily="34" charset="-120"/>
            </a:endParaRPr>
          </a:p>
          <a:p>
            <a:pPr algn="l" latinLnBrk="1">
              <a:lnSpc>
                <a:spcPts val="3600"/>
              </a:lnSpc>
            </a:pP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②完备的法律体系是法治国家的制度前提</a:t>
            </a:r>
            <a:endParaRPr lang="en-US" altLang="zh-CN" sz="2000" dirty="0"/>
          </a:p>
          <a:p>
            <a:pPr latinLnBrk="1">
              <a:lnSpc>
                <a:spcPts val="3500"/>
              </a:lnSpc>
            </a:pP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③</a:t>
            </a:r>
            <a:r>
              <a:rPr lang="en-US" altLang="zh-CN" sz="2000" b="0" i="0" dirty="0" err="1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科学立法要合理设定权力与责任的关系</a:t>
            </a:r>
            <a:endParaRPr lang="en-US" altLang="zh-CN" sz="2000" b="0" i="0" dirty="0">
              <a:solidFill>
                <a:srgbClr val="000000"/>
              </a:solidFill>
              <a:latin typeface="微软雅黑" pitchFamily="34" charset="0"/>
              <a:ea typeface="微软雅黑" pitchFamily="34" charset="-122"/>
              <a:cs typeface="微软雅黑" pitchFamily="34" charset="-120"/>
            </a:endParaRPr>
          </a:p>
          <a:p>
            <a:pPr latinLnBrk="1">
              <a:lnSpc>
                <a:spcPts val="3500"/>
              </a:lnSpc>
            </a:pP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④法律法规要与经济社会发展实际相适应</a:t>
            </a:r>
            <a:endParaRPr lang="en-US" altLang="zh-CN" sz="2000" dirty="0"/>
          </a:p>
        </p:txBody>
      </p:sp>
      <p:sp>
        <p:nvSpPr>
          <p:cNvPr id="5" name="QC_5_BD.13_3#93ac9951e.choices?pid=a6258bcac&amp;color=0,0,0&amp;vtp=1&amp;bbb=1"/>
          <p:cNvSpPr/>
          <p:nvPr/>
        </p:nvSpPr>
        <p:spPr>
          <a:xfrm>
            <a:off x="722376" y="4178216"/>
            <a:ext cx="10753344" cy="4050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3600"/>
              </a:lnSpc>
              <a:tabLst>
                <a:tab pos="2761029" algn="l"/>
                <a:tab pos="5483957" algn="l"/>
                <a:tab pos="8219586" algn="l"/>
              </a:tabLst>
            </a:pP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A.①②</a:t>
            </a:r>
            <a:r>
              <a:rPr lang="en-US" altLang="zh-CN" sz="20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B.①③</a:t>
            </a:r>
            <a:r>
              <a:rPr lang="en-US" altLang="zh-CN" sz="20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C.②④</a:t>
            </a:r>
            <a:r>
              <a:rPr lang="en-US" altLang="zh-CN" sz="20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D.③④</a:t>
            </a:r>
            <a:endParaRPr lang="en-US" altLang="zh-CN" sz="20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&amp;si=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AS.15_1#93ac9951e?vop=1&amp;pid=a6258bcac&amp;color=0,0,0&amp;vtp=1&amp;bt=1&amp;bbb=1&amp;hb=1"/>
          <p:cNvSpPr/>
          <p:nvPr/>
        </p:nvSpPr>
        <p:spPr>
          <a:xfrm>
            <a:off x="722376" y="972000"/>
            <a:ext cx="10753344" cy="269773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2200" b="1" i="0" dirty="0">
                <a:solidFill>
                  <a:srgbClr val="639319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解析</a:t>
            </a:r>
            <a:r>
              <a:rPr lang="en-US" altLang="zh-CN" sz="2200" b="1" i="0" dirty="0">
                <a:solidFill>
                  <a:srgbClr val="639319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本题考查法治国家的内涵。由于人工智能技术发展，出现商家制作虚假广告等新情况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，而</a:t>
            </a: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相关法律法规滞后难以有效规范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。这表明只有具备完备的法律体系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，才能适应新的经济社会发展</a:t>
            </a: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状况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，对新出现的问题进行规范，体现了完备的法律体系是法治国家的制度前提，②正确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；人工</a:t>
            </a: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智能技术发展带来新的商业乱象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，而法律法规相对滞后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，这就突出了法律法规必须与经济社会发</a:t>
            </a: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展实际相适应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，④正确；题干围绕的是法律规范与新兴技术发展的关系，而非公共服务，①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排除；</a:t>
            </a:r>
          </a:p>
          <a:p>
            <a:pPr latinLnBrk="1">
              <a:lnSpc>
                <a:spcPts val="35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题干核心是法律法规要跟上人工智能技术发展步伐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，材料未涉及权力与责任关系，③排除。</a:t>
            </a:r>
            <a:endParaRPr lang="en-US" altLang="zh-CN" sz="22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&amp;si=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16_1#a9915eebf?pid=a6258bcac&amp;color=0,0,0&amp;vtp=1&amp;bt=1&amp;bbb=1&amp;hb=1"/>
          <p:cNvSpPr/>
          <p:nvPr/>
        </p:nvSpPr>
        <p:spPr>
          <a:xfrm>
            <a:off x="722376" y="972000"/>
            <a:ext cx="10753344" cy="85623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600"/>
              </a:lnSpc>
            </a:pP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6.某校高三学生在中国政府网“我向总理说句话”栏目中，围绕“民有所盼，政有所为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”搜集到</a:t>
            </a:r>
          </a:p>
          <a:p>
            <a:pPr latinLnBrk="1">
              <a:lnSpc>
                <a:spcPts val="35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以下信息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：</a:t>
            </a:r>
            <a:endParaRPr lang="en-US" altLang="zh-CN" sz="2000" dirty="0"/>
          </a:p>
        </p:txBody>
      </p:sp>
      <p:graphicFrame>
        <p:nvGraphicFramePr>
          <p:cNvPr id="16" name="QC_5_BD.16_2#a9915eebf?colgroup=41&amp;pid=a6258bcac&amp;color=0,0,0&amp;vtp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91349874"/>
              </p:ext>
            </p:extLst>
          </p:nvPr>
        </p:nvGraphicFramePr>
        <p:xfrm>
          <a:off x="722376" y="1961203"/>
          <a:ext cx="10735056" cy="2859278"/>
        </p:xfrm>
        <a:graphic>
          <a:graphicData uri="http://schemas.openxmlformats.org/drawingml/2006/table">
            <a:tbl>
              <a:tblPr/>
              <a:tblGrid>
                <a:gridCol w="1073505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231519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3200"/>
                        </a:lnSpc>
                      </a:pPr>
                      <a:r>
                        <a:rPr lang="en-US" altLang="zh-CN" sz="2000" b="1" i="0" dirty="0">
                          <a:solidFill>
                            <a:srgbClr val="000000"/>
                          </a:solidFill>
                          <a:latin typeface="微软雅黑" pitchFamily="34" charset="0"/>
                          <a:ea typeface="微软雅黑" pitchFamily="34" charset="-122"/>
                          <a:cs typeface="微软雅黑" pitchFamily="34" charset="-120"/>
                        </a:rPr>
                        <a:t>民有所盼</a:t>
                      </a:r>
                      <a:endParaRPr lang="en-US" altLang="zh-CN" sz="1200" dirty="0"/>
                    </a:p>
                    <a:p>
                      <a:pPr marL="0" indent="0" algn="l" latinLnBrk="1" hangingPunct="0">
                        <a:lnSpc>
                          <a:spcPts val="3200"/>
                        </a:lnSpc>
                      </a:pPr>
                      <a:r>
                        <a:rPr lang="en-US" altLang="zh-CN" sz="2000" b="0" i="0">
                          <a:solidFill>
                            <a:srgbClr val="000000"/>
                          </a:solidFill>
                          <a:latin typeface="微软雅黑" pitchFamily="34" charset="0"/>
                          <a:ea typeface="微软雅黑" pitchFamily="34" charset="-122"/>
                          <a:cs typeface="微软雅黑" pitchFamily="34" charset="-120"/>
                        </a:rPr>
                        <a:t>您好</a:t>
                      </a:r>
                      <a:r>
                        <a:rPr lang="en-US" altLang="zh-CN" sz="2000" b="0" i="0" spc="-100" dirty="0">
                          <a:solidFill>
                            <a:srgbClr val="000000"/>
                          </a:solidFill>
                          <a:latin typeface="微软雅黑" pitchFamily="34" charset="0"/>
                          <a:ea typeface="微软雅黑" pitchFamily="34" charset="-122"/>
                          <a:cs typeface="微软雅黑" pitchFamily="34" charset="-120"/>
                        </a:rPr>
                        <a:t>！</a:t>
                      </a:r>
                      <a:r>
                        <a:rPr lang="en-US" altLang="zh-CN" sz="2000" b="0" i="0" dirty="0">
                          <a:solidFill>
                            <a:srgbClr val="000000"/>
                          </a:solidFill>
                          <a:latin typeface="微软雅黑" pitchFamily="34" charset="0"/>
                          <a:ea typeface="微软雅黑" pitchFamily="34" charset="-122"/>
                          <a:cs typeface="微软雅黑" pitchFamily="34" charset="-120"/>
                        </a:rPr>
                        <a:t>我是一名货车司机</a:t>
                      </a:r>
                      <a:r>
                        <a:rPr lang="en-US" altLang="zh-CN" sz="2000" b="0" i="0" spc="-100" dirty="0">
                          <a:solidFill>
                            <a:srgbClr val="000000"/>
                          </a:solidFill>
                          <a:latin typeface="微软雅黑" pitchFamily="34" charset="0"/>
                          <a:ea typeface="微软雅黑" pitchFamily="34" charset="-122"/>
                          <a:cs typeface="微软雅黑" pitchFamily="34" charset="-120"/>
                        </a:rPr>
                        <a:t>，</a:t>
                      </a:r>
                      <a:r>
                        <a:rPr lang="en-US" altLang="zh-CN" sz="2000" b="0" i="0" dirty="0">
                          <a:solidFill>
                            <a:srgbClr val="000000"/>
                          </a:solidFill>
                          <a:latin typeface="微软雅黑" pitchFamily="34" charset="0"/>
                          <a:ea typeface="微软雅黑" pitchFamily="34" charset="-122"/>
                          <a:cs typeface="微软雅黑" pitchFamily="34" charset="-120"/>
                        </a:rPr>
                        <a:t>现在的高速公路服务区晚上停车太难了</a:t>
                      </a:r>
                      <a:r>
                        <a:rPr lang="en-US" altLang="zh-CN" sz="2000" b="0" i="0" spc="-100" dirty="0">
                          <a:solidFill>
                            <a:srgbClr val="000000"/>
                          </a:solidFill>
                          <a:latin typeface="微软雅黑" pitchFamily="34" charset="0"/>
                          <a:ea typeface="微软雅黑" pitchFamily="34" charset="-122"/>
                          <a:cs typeface="微软雅黑" pitchFamily="34" charset="-120"/>
                        </a:rPr>
                        <a:t>，</a:t>
                      </a:r>
                      <a:r>
                        <a:rPr lang="en-US" altLang="zh-CN" sz="2000" b="0" i="0" dirty="0">
                          <a:solidFill>
                            <a:srgbClr val="000000"/>
                          </a:solidFill>
                          <a:latin typeface="微软雅黑" pitchFamily="34" charset="0"/>
                          <a:ea typeface="微软雅黑" pitchFamily="34" charset="-122"/>
                          <a:cs typeface="微软雅黑" pitchFamily="34" charset="-120"/>
                        </a:rPr>
                        <a:t>车位不够用</a:t>
                      </a:r>
                      <a:r>
                        <a:rPr lang="en-US" altLang="zh-CN" sz="2000" b="0" i="0" spc="-100">
                          <a:solidFill>
                            <a:srgbClr val="000000"/>
                          </a:solidFill>
                          <a:latin typeface="微软雅黑" pitchFamily="34" charset="0"/>
                          <a:ea typeface="微软雅黑" pitchFamily="34" charset="-122"/>
                          <a:cs typeface="微软雅黑" pitchFamily="34" charset="-120"/>
                        </a:rPr>
                        <a:t>，</a:t>
                      </a:r>
                      <a:r>
                        <a:rPr lang="en-US" altLang="zh-CN" sz="2000" b="0" i="0">
                          <a:solidFill>
                            <a:srgbClr val="000000"/>
                          </a:solidFill>
                          <a:latin typeface="微软雅黑" pitchFamily="34" charset="0"/>
                          <a:ea typeface="微软雅黑" pitchFamily="34" charset="-122"/>
                          <a:cs typeface="微软雅黑" pitchFamily="34" charset="-120"/>
                        </a:rPr>
                        <a:t>可否增加或</a:t>
                      </a:r>
                    </a:p>
                    <a:p>
                      <a:pPr marL="0" lvl="0" indent="0" algn="l" latinLnBrk="1" hangingPunct="0">
                        <a:lnSpc>
                          <a:spcPts val="3000"/>
                        </a:lnSpc>
                      </a:pPr>
                      <a:r>
                        <a:rPr lang="en-US" altLang="zh-CN" sz="2000" b="0" i="0">
                          <a:solidFill>
                            <a:srgbClr val="000000"/>
                          </a:solidFill>
                          <a:latin typeface="微软雅黑" pitchFamily="34" charset="0"/>
                          <a:ea typeface="微软雅黑" pitchFamily="34" charset="-122"/>
                          <a:cs typeface="微软雅黑" pitchFamily="34" charset="-120"/>
                        </a:rPr>
                        <a:t>扩建服务区呢</a:t>
                      </a:r>
                      <a:r>
                        <a:rPr lang="en-US" altLang="zh-CN" sz="2000" b="0" i="0" dirty="0">
                          <a:solidFill>
                            <a:srgbClr val="000000"/>
                          </a:solidFill>
                          <a:latin typeface="微软雅黑" pitchFamily="34" charset="0"/>
                          <a:ea typeface="微软雅黑" pitchFamily="34" charset="-122"/>
                          <a:cs typeface="微软雅黑" pitchFamily="34" charset="-120"/>
                        </a:rPr>
                        <a:t>?可不可以把原来的省界收费站作为停车场呢?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27759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3200"/>
                        </a:lnSpc>
                      </a:pPr>
                      <a:r>
                        <a:rPr lang="en-US" altLang="zh-CN" sz="2000" b="1" i="0" dirty="0">
                          <a:solidFill>
                            <a:srgbClr val="000000"/>
                          </a:solidFill>
                          <a:latin typeface="微软雅黑" pitchFamily="34" charset="0"/>
                          <a:ea typeface="微软雅黑" pitchFamily="34" charset="-122"/>
                          <a:cs typeface="微软雅黑" pitchFamily="34" charset="-120"/>
                        </a:rPr>
                        <a:t>政有所为</a:t>
                      </a:r>
                      <a:endParaRPr lang="en-US" altLang="zh-CN" sz="1200" dirty="0"/>
                    </a:p>
                    <a:p>
                      <a:pPr marL="0" indent="0" algn="l" latinLnBrk="1" hangingPunct="0">
                        <a:lnSpc>
                          <a:spcPts val="3200"/>
                        </a:lnSpc>
                      </a:pPr>
                      <a:r>
                        <a:rPr lang="en-US" altLang="zh-CN" sz="2000" b="0" i="0">
                          <a:solidFill>
                            <a:srgbClr val="000000"/>
                          </a:solidFill>
                          <a:latin typeface="微软雅黑" pitchFamily="34" charset="0"/>
                          <a:ea typeface="微软雅黑" pitchFamily="34" charset="-122"/>
                          <a:cs typeface="微软雅黑" pitchFamily="34" charset="-120"/>
                        </a:rPr>
                        <a:t>交通运输部</a:t>
                      </a:r>
                      <a:r>
                        <a:rPr lang="en-US" altLang="zh-CN" sz="2000" b="0" i="0" dirty="0">
                          <a:solidFill>
                            <a:srgbClr val="000000"/>
                          </a:solidFill>
                          <a:latin typeface="微软雅黑" pitchFamily="34" charset="0"/>
                          <a:ea typeface="微软雅黑" pitchFamily="34" charset="-122"/>
                          <a:cs typeface="微软雅黑" pitchFamily="34" charset="-120"/>
                        </a:rPr>
                        <a:t>：我们将指导各地通过设置潮汐车位</a:t>
                      </a:r>
                      <a:r>
                        <a:rPr lang="en-US" altLang="zh-CN" sz="2000" b="0" i="0" spc="-100" dirty="0">
                          <a:solidFill>
                            <a:srgbClr val="000000"/>
                          </a:solidFill>
                          <a:latin typeface="微软雅黑" pitchFamily="34" charset="0"/>
                          <a:ea typeface="微软雅黑" pitchFamily="34" charset="-122"/>
                          <a:cs typeface="微软雅黑" pitchFamily="34" charset="-120"/>
                        </a:rPr>
                        <a:t>，</a:t>
                      </a:r>
                      <a:r>
                        <a:rPr lang="en-US" altLang="zh-CN" sz="2000" b="0" i="0" dirty="0">
                          <a:solidFill>
                            <a:srgbClr val="000000"/>
                          </a:solidFill>
                          <a:latin typeface="微软雅黑" pitchFamily="34" charset="0"/>
                          <a:ea typeface="微软雅黑" pitchFamily="34" charset="-122"/>
                          <a:cs typeface="微软雅黑" pitchFamily="34" charset="-120"/>
                        </a:rPr>
                        <a:t>扩大部分服务区停车面积等方式</a:t>
                      </a:r>
                      <a:r>
                        <a:rPr lang="en-US" altLang="zh-CN" sz="2000" b="0" i="0" spc="-100">
                          <a:solidFill>
                            <a:srgbClr val="000000"/>
                          </a:solidFill>
                          <a:latin typeface="微软雅黑" pitchFamily="34" charset="0"/>
                          <a:ea typeface="微软雅黑" pitchFamily="34" charset="-122"/>
                          <a:cs typeface="微软雅黑" pitchFamily="34" charset="-120"/>
                        </a:rPr>
                        <a:t>，</a:t>
                      </a:r>
                      <a:r>
                        <a:rPr lang="en-US" altLang="zh-CN" sz="2000" b="0" i="0">
                          <a:solidFill>
                            <a:srgbClr val="000000"/>
                          </a:solidFill>
                          <a:latin typeface="微软雅黑" pitchFamily="34" charset="0"/>
                          <a:ea typeface="微软雅黑" pitchFamily="34" charset="-122"/>
                          <a:cs typeface="微软雅黑" pitchFamily="34" charset="-120"/>
                        </a:rPr>
                        <a:t>切实缓解</a:t>
                      </a:r>
                    </a:p>
                    <a:p>
                      <a:pPr marL="0" indent="0" algn="l" latinLnBrk="1" hangingPunct="0">
                        <a:lnSpc>
                          <a:spcPts val="3200"/>
                        </a:lnSpc>
                      </a:pPr>
                      <a:r>
                        <a:rPr lang="en-US" altLang="zh-CN" sz="2000" b="0" i="0">
                          <a:solidFill>
                            <a:srgbClr val="000000"/>
                          </a:solidFill>
                          <a:latin typeface="微软雅黑" pitchFamily="34" charset="0"/>
                          <a:ea typeface="微软雅黑" pitchFamily="34" charset="-122"/>
                          <a:cs typeface="微软雅黑" pitchFamily="34" charset="-120"/>
                        </a:rPr>
                        <a:t>货车</a:t>
                      </a:r>
                      <a:r>
                        <a:rPr lang="en-US" altLang="zh-CN" sz="2000" b="0" i="0" dirty="0">
                          <a:solidFill>
                            <a:srgbClr val="000000"/>
                          </a:solidFill>
                          <a:latin typeface="微软雅黑" pitchFamily="34" charset="0"/>
                          <a:ea typeface="微软雅黑" pitchFamily="34" charset="-122"/>
                          <a:cs typeface="微软雅黑" pitchFamily="34" charset="-120"/>
                        </a:rPr>
                        <a:t>“停车难”问题</a:t>
                      </a:r>
                      <a:r>
                        <a:rPr lang="en-US" altLang="zh-CN" sz="2000" b="0" i="0" spc="-100" dirty="0">
                          <a:solidFill>
                            <a:srgbClr val="000000"/>
                          </a:solidFill>
                          <a:latin typeface="微软雅黑" pitchFamily="34" charset="0"/>
                          <a:ea typeface="微软雅黑" pitchFamily="34" charset="-122"/>
                          <a:cs typeface="微软雅黑" pitchFamily="34" charset="-120"/>
                        </a:rPr>
                        <a:t>；</a:t>
                      </a:r>
                      <a:r>
                        <a:rPr lang="en-US" altLang="zh-CN" sz="2000" b="0" i="0" dirty="0">
                          <a:solidFill>
                            <a:srgbClr val="000000"/>
                          </a:solidFill>
                          <a:latin typeface="微软雅黑" pitchFamily="34" charset="0"/>
                          <a:ea typeface="微软雅黑" pitchFamily="34" charset="-122"/>
                          <a:cs typeface="微软雅黑" pitchFamily="34" charset="-120"/>
                        </a:rPr>
                        <a:t>将积极指导各地加强对原省界收费站区域的综合利用</a:t>
                      </a:r>
                      <a:r>
                        <a:rPr lang="en-US" altLang="zh-CN" sz="2000" b="0" i="0" spc="-100">
                          <a:solidFill>
                            <a:srgbClr val="000000"/>
                          </a:solidFill>
                          <a:latin typeface="微软雅黑" pitchFamily="34" charset="0"/>
                          <a:ea typeface="微软雅黑" pitchFamily="34" charset="-122"/>
                          <a:cs typeface="微软雅黑" pitchFamily="34" charset="-120"/>
                        </a:rPr>
                        <a:t>，</a:t>
                      </a:r>
                      <a:r>
                        <a:rPr lang="en-US" altLang="zh-CN" sz="2000" b="0" i="0">
                          <a:solidFill>
                            <a:srgbClr val="000000"/>
                          </a:solidFill>
                          <a:latin typeface="微软雅黑" pitchFamily="34" charset="0"/>
                          <a:ea typeface="微软雅黑" pitchFamily="34" charset="-122"/>
                          <a:cs typeface="微软雅黑" pitchFamily="34" charset="-120"/>
                        </a:rPr>
                        <a:t>更好满足货车停</a:t>
                      </a:r>
                    </a:p>
                    <a:p>
                      <a:pPr marL="0" lvl="0" indent="0" algn="l" latinLnBrk="1" hangingPunct="0">
                        <a:lnSpc>
                          <a:spcPts val="3000"/>
                        </a:lnSpc>
                      </a:pPr>
                      <a:r>
                        <a:rPr lang="en-US" altLang="zh-CN" sz="2000" b="0" i="0">
                          <a:solidFill>
                            <a:srgbClr val="000000"/>
                          </a:solidFill>
                          <a:latin typeface="微软雅黑" pitchFamily="34" charset="0"/>
                          <a:ea typeface="微软雅黑" pitchFamily="34" charset="-122"/>
                          <a:cs typeface="微软雅黑" pitchFamily="34" charset="-120"/>
                        </a:rPr>
                        <a:t>车停放需求</a:t>
                      </a:r>
                      <a:r>
                        <a:rPr lang="en-US" altLang="zh-CN" sz="2000" b="0" i="0" spc="-100" dirty="0">
                          <a:solidFill>
                            <a:srgbClr val="000000"/>
                          </a:solidFill>
                          <a:latin typeface="微软雅黑" pitchFamily="34" charset="0"/>
                          <a:ea typeface="微软雅黑" pitchFamily="34" charset="-122"/>
                          <a:cs typeface="微软雅黑" pitchFamily="34" charset="-120"/>
                        </a:rPr>
                        <a:t>，</a:t>
                      </a:r>
                      <a:r>
                        <a:rPr lang="en-US" altLang="zh-CN" sz="2000" b="0" i="0" dirty="0">
                          <a:solidFill>
                            <a:srgbClr val="000000"/>
                          </a:solidFill>
                          <a:latin typeface="微软雅黑" pitchFamily="34" charset="0"/>
                          <a:ea typeface="微软雅黑" pitchFamily="34" charset="-122"/>
                          <a:cs typeface="微软雅黑" pitchFamily="34" charset="-120"/>
                        </a:rPr>
                        <a:t>服务货车司机出行</a:t>
                      </a:r>
                      <a:r>
                        <a:rPr lang="en-US" altLang="zh-CN" sz="2000" b="0" i="0" spc="-100" dirty="0">
                          <a:solidFill>
                            <a:srgbClr val="000000"/>
                          </a:solidFill>
                          <a:latin typeface="微软雅黑" pitchFamily="34" charset="0"/>
                          <a:ea typeface="微软雅黑" pitchFamily="34" charset="-122"/>
                          <a:cs typeface="微软雅黑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fad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&amp;si=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16_3#a9915eebf?pid=a6258bcac&amp;color=0,0,0&amp;mp=1&amp;vtp=1&amp;bt=1&amp;bbb=1"/>
          <p:cNvSpPr/>
          <p:nvPr/>
        </p:nvSpPr>
        <p:spPr>
          <a:xfrm>
            <a:off x="722376" y="969265"/>
            <a:ext cx="10753344" cy="4050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600"/>
              </a:lnSpc>
            </a:pP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上述“留言与回应”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表明(</a:t>
            </a:r>
            <a:r>
              <a:rPr lang="en-US" altLang="zh-CN" sz="20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000" b="1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)</a:t>
            </a:r>
            <a:endParaRPr lang="en-US" altLang="zh-CN" sz="2000" dirty="0"/>
          </a:p>
        </p:txBody>
      </p:sp>
      <p:sp>
        <p:nvSpPr>
          <p:cNvPr id="3" name="QC_5_AN.17_1#a9915eebf.bracket?pid=a6258bcac&amp;color=0,0,0&amp;mp=1&amp;vpa=6&amp;vtp=1"/>
          <p:cNvSpPr/>
          <p:nvPr/>
        </p:nvSpPr>
        <p:spPr>
          <a:xfrm>
            <a:off x="3703701" y="969265"/>
            <a:ext cx="385763" cy="40855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600"/>
              </a:lnSpc>
            </a:pPr>
            <a:r>
              <a:rPr lang="en-US" altLang="zh-CN" sz="2000" b="1" i="0" dirty="0">
                <a:solidFill>
                  <a:srgbClr val="00B05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D</a:t>
            </a:r>
            <a:endParaRPr lang="en-US" altLang="zh-CN" sz="2000" dirty="0"/>
          </a:p>
        </p:txBody>
      </p:sp>
      <p:sp>
        <p:nvSpPr>
          <p:cNvPr id="4" name="QC_5_BD.16_4#a9915eebf?pid=a6258bcac&amp;color=0,0,0&amp;vtp=1&amp;bbb=1"/>
          <p:cNvSpPr/>
          <p:nvPr/>
        </p:nvSpPr>
        <p:spPr>
          <a:xfrm>
            <a:off x="722376" y="1436497"/>
            <a:ext cx="10753344" cy="85623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600"/>
              </a:lnSpc>
            </a:pP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①</a:t>
            </a:r>
            <a:r>
              <a:rPr lang="en-US" altLang="zh-CN" sz="2000" b="0" i="0" dirty="0" err="1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法治理念深入人心，法治社会建设成效初显</a:t>
            </a:r>
            <a:endParaRPr lang="en-US" altLang="zh-CN" sz="2000" b="0" i="0" dirty="0">
              <a:solidFill>
                <a:srgbClr val="000000"/>
              </a:solidFill>
              <a:latin typeface="微软雅黑" pitchFamily="34" charset="0"/>
              <a:ea typeface="微软雅黑" pitchFamily="34" charset="-122"/>
              <a:cs typeface="微软雅黑" pitchFamily="34" charset="-120"/>
            </a:endParaRPr>
          </a:p>
          <a:p>
            <a:pPr algn="l" latinLnBrk="1">
              <a:lnSpc>
                <a:spcPts val="3600"/>
              </a:lnSpc>
            </a:pP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②政府坚持协商民主，积极回应群众合理诉求</a:t>
            </a:r>
            <a:endParaRPr lang="en-US" altLang="zh-CN" sz="2000" dirty="0"/>
          </a:p>
          <a:p>
            <a:pPr latinLnBrk="1">
              <a:lnSpc>
                <a:spcPts val="3500"/>
              </a:lnSpc>
            </a:pP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③</a:t>
            </a:r>
            <a:r>
              <a:rPr lang="en-US" altLang="zh-CN" sz="2000" b="0" i="0" dirty="0" err="1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政府更好地履行职责，提高服务效率和水平</a:t>
            </a:r>
            <a:endParaRPr lang="en-US" altLang="zh-CN" sz="2000" b="0" i="0" dirty="0">
              <a:solidFill>
                <a:srgbClr val="000000"/>
              </a:solidFill>
              <a:latin typeface="微软雅黑" pitchFamily="34" charset="0"/>
              <a:ea typeface="微软雅黑" pitchFamily="34" charset="-122"/>
              <a:cs typeface="微软雅黑" pitchFamily="34" charset="-120"/>
            </a:endParaRPr>
          </a:p>
          <a:p>
            <a:pPr latinLnBrk="1">
              <a:lnSpc>
                <a:spcPts val="3500"/>
              </a:lnSpc>
            </a:pP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④政府与公民良性互动，推进了法治政府建设</a:t>
            </a:r>
            <a:endParaRPr lang="en-US" altLang="zh-CN" sz="2000" dirty="0"/>
          </a:p>
        </p:txBody>
      </p:sp>
      <p:sp>
        <p:nvSpPr>
          <p:cNvPr id="5" name="QC_5_BD.16_5#a9915eebf.choices?pid=a6258bcac&amp;color=0,0,0&amp;vtp=1&amp;bbb=1"/>
          <p:cNvSpPr/>
          <p:nvPr/>
        </p:nvSpPr>
        <p:spPr>
          <a:xfrm>
            <a:off x="722376" y="3386021"/>
            <a:ext cx="10753344" cy="4050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3600"/>
              </a:lnSpc>
              <a:tabLst>
                <a:tab pos="2761029" algn="l"/>
                <a:tab pos="5483957" algn="l"/>
                <a:tab pos="8219586" algn="l"/>
              </a:tabLst>
            </a:pP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A.①②</a:t>
            </a:r>
            <a:r>
              <a:rPr lang="en-US" altLang="zh-CN" sz="20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B.①④</a:t>
            </a:r>
            <a:r>
              <a:rPr lang="en-US" altLang="zh-CN" sz="20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C.②③</a:t>
            </a:r>
            <a:r>
              <a:rPr lang="en-US" altLang="zh-CN" sz="20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D.③④</a:t>
            </a:r>
            <a:endParaRPr lang="en-US" altLang="zh-CN" sz="20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&amp;si=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AS.18_1#a9915eebf?vop=1&amp;pid=a6258bcac&amp;color=0,0,0&amp;vtp=1&amp;bt=1&amp;bbb=1&amp;hb=1"/>
          <p:cNvSpPr/>
          <p:nvPr/>
        </p:nvSpPr>
        <p:spPr>
          <a:xfrm>
            <a:off x="722376" y="972000"/>
            <a:ext cx="10753344" cy="178333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2200" b="1" i="0" dirty="0">
                <a:solidFill>
                  <a:srgbClr val="639319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解析</a:t>
            </a:r>
            <a:r>
              <a:rPr lang="en-US" altLang="zh-CN" sz="2200" b="1" i="0" dirty="0">
                <a:solidFill>
                  <a:srgbClr val="639319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本题考查建设法治政府。根据材料中的“留言与回应”可知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，通过这样的方式政府可以更</a:t>
            </a: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好地履行职责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，提高服务效率和水平，有利于政府与公民良性互动，推进法治政府建设，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③④正</a:t>
            </a: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确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；材料强调的是“民有所盼，政有所为”，涉及法治政府建设问题，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而不是法治社会建设问题，</a:t>
            </a:r>
          </a:p>
          <a:p>
            <a:pPr latinLnBrk="1">
              <a:lnSpc>
                <a:spcPts val="35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①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不符合题意；材料未体现协商民主，②排除。</a:t>
            </a:r>
            <a:endParaRPr lang="en-US" altLang="zh-CN" sz="22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8&amp;si=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19_1#c6f6feb9a?pid=a6258bcac&amp;color=0,0,0&amp;vtp=1&amp;bt=1&amp;bbb=1&amp;hb=1"/>
          <p:cNvSpPr/>
          <p:nvPr/>
        </p:nvSpPr>
        <p:spPr>
          <a:xfrm>
            <a:off x="722376" y="972000"/>
            <a:ext cx="10753344" cy="130035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600"/>
              </a:lnSpc>
            </a:pP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7.</a:t>
            </a:r>
            <a:r>
              <a:rPr lang="en-US" altLang="zh-CN" sz="2000" b="0" i="0" dirty="0">
                <a:solidFill>
                  <a:srgbClr val="000000"/>
                </a:solidFill>
                <a:latin typeface="仿宋" pitchFamily="34" charset="0"/>
                <a:ea typeface="仿宋" pitchFamily="34" charset="-122"/>
                <a:cs typeface="仿宋" pitchFamily="34" charset="-120"/>
              </a:rPr>
              <a:t>[四川内江2025高一期末]</a:t>
            </a:r>
            <a:r>
              <a:rPr lang="en-US" altLang="zh-CN" sz="20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2025年6月11日，根据《中华人民共和国宪法》和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《国务院及其各</a:t>
            </a: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部门任命的国家工作人员宪法宣誓组织办法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》，国务院任命的42个部门和单位的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49名负责人依</a:t>
            </a:r>
          </a:p>
          <a:p>
            <a:pPr latinLnBrk="1">
              <a:lnSpc>
                <a:spcPts val="34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法进行宪法宣誓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。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这有助于(</a:t>
            </a:r>
            <a:r>
              <a:rPr lang="en-US" altLang="zh-CN" sz="20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000" b="1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)</a:t>
            </a:r>
            <a:endParaRPr lang="en-US" altLang="zh-CN" sz="2000" dirty="0"/>
          </a:p>
        </p:txBody>
      </p:sp>
      <p:sp>
        <p:nvSpPr>
          <p:cNvPr id="3" name="QC_5_AN.20_1#c6f6feb9a.bracket?pid=a6258bcac&amp;color=0,0,0&amp;vpa=7&amp;vtp=1"/>
          <p:cNvSpPr/>
          <p:nvPr/>
        </p:nvSpPr>
        <p:spPr>
          <a:xfrm>
            <a:off x="3970401" y="1867350"/>
            <a:ext cx="355600" cy="38950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400"/>
              </a:lnSpc>
            </a:pPr>
            <a:r>
              <a:rPr lang="en-US" altLang="zh-CN" sz="2000" b="1" i="0" dirty="0">
                <a:solidFill>
                  <a:srgbClr val="00B05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C</a:t>
            </a:r>
            <a:endParaRPr lang="en-US" altLang="zh-CN" sz="2000" dirty="0"/>
          </a:p>
        </p:txBody>
      </p:sp>
      <p:sp>
        <p:nvSpPr>
          <p:cNvPr id="4" name="QC_5_BD.19_2#c6f6feb9a?pid=a6258bcac&amp;color=0,0,0&amp;vtp=1&amp;bbb=1"/>
          <p:cNvSpPr/>
          <p:nvPr/>
        </p:nvSpPr>
        <p:spPr>
          <a:xfrm>
            <a:off x="722376" y="2334074"/>
            <a:ext cx="10753344" cy="85623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600"/>
              </a:lnSpc>
            </a:pP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①</a:t>
            </a:r>
            <a:r>
              <a:rPr lang="en-US" altLang="zh-CN" sz="2000" b="0" i="0" dirty="0" err="1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树立宪法权威，确保宪法法律有效实施</a:t>
            </a:r>
            <a:endParaRPr lang="en-US" altLang="zh-CN" sz="2000" b="0" i="0" dirty="0">
              <a:solidFill>
                <a:srgbClr val="000000"/>
              </a:solidFill>
              <a:latin typeface="微软雅黑" pitchFamily="34" charset="0"/>
              <a:ea typeface="微软雅黑" pitchFamily="34" charset="-122"/>
              <a:cs typeface="微软雅黑" pitchFamily="34" charset="-120"/>
            </a:endParaRPr>
          </a:p>
          <a:p>
            <a:pPr algn="l" latinLnBrk="1">
              <a:lnSpc>
                <a:spcPts val="3600"/>
              </a:lnSpc>
            </a:pP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②弘扬宪法精神，彰显政治文明法治信仰</a:t>
            </a:r>
            <a:endParaRPr lang="en-US" altLang="zh-CN" sz="2000" dirty="0"/>
          </a:p>
          <a:p>
            <a:pPr latinLnBrk="1">
              <a:lnSpc>
                <a:spcPts val="3500"/>
              </a:lnSpc>
            </a:pP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③</a:t>
            </a:r>
            <a:r>
              <a:rPr lang="en-US" altLang="zh-CN" sz="2000" b="0" i="0" dirty="0" err="1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规范权力运行，推动我国法治政府建设</a:t>
            </a:r>
            <a:endParaRPr lang="en-US" altLang="zh-CN" sz="2000" b="0" i="0" dirty="0">
              <a:solidFill>
                <a:srgbClr val="000000"/>
              </a:solidFill>
              <a:latin typeface="微软雅黑" pitchFamily="34" charset="0"/>
              <a:ea typeface="微软雅黑" pitchFamily="34" charset="-122"/>
              <a:cs typeface="微软雅黑" pitchFamily="34" charset="-120"/>
            </a:endParaRPr>
          </a:p>
          <a:p>
            <a:pPr latinLnBrk="1">
              <a:lnSpc>
                <a:spcPts val="3500"/>
              </a:lnSpc>
            </a:pP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④强化法治意识，提高政府依宪执政能力</a:t>
            </a:r>
            <a:endParaRPr lang="en-US" altLang="zh-CN" sz="2000" dirty="0"/>
          </a:p>
        </p:txBody>
      </p:sp>
      <p:sp>
        <p:nvSpPr>
          <p:cNvPr id="5" name="QC_5_BD.19_3#c6f6feb9a.choices?pid=a6258bcac&amp;color=0,0,0&amp;vtp=1&amp;bbb=1"/>
          <p:cNvSpPr/>
          <p:nvPr/>
        </p:nvSpPr>
        <p:spPr>
          <a:xfrm>
            <a:off x="722376" y="4187094"/>
            <a:ext cx="10753344" cy="4050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3600"/>
              </a:lnSpc>
              <a:tabLst>
                <a:tab pos="2761029" algn="l"/>
                <a:tab pos="5483957" algn="l"/>
                <a:tab pos="8219586" algn="l"/>
              </a:tabLst>
            </a:pP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A.①③</a:t>
            </a:r>
            <a:r>
              <a:rPr lang="en-US" altLang="zh-CN" sz="20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B.①④</a:t>
            </a:r>
            <a:r>
              <a:rPr lang="en-US" altLang="zh-CN" sz="20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C.②③</a:t>
            </a:r>
            <a:r>
              <a:rPr lang="en-US" altLang="zh-CN" sz="20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D.②④</a:t>
            </a:r>
            <a:endParaRPr lang="en-US" altLang="zh-CN" sz="20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9&amp;si=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AS.21_1#c6f6feb9a?vop=1&amp;pid=a6258bcac&amp;color=0,0,0&amp;vtp=1&amp;bt=1&amp;bbb=1&amp;hb=1"/>
          <p:cNvSpPr/>
          <p:nvPr/>
        </p:nvSpPr>
        <p:spPr>
          <a:xfrm>
            <a:off x="722376" y="972000"/>
            <a:ext cx="10753344" cy="269773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2200" b="1" i="0" dirty="0">
                <a:solidFill>
                  <a:srgbClr val="639319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解析</a:t>
            </a:r>
            <a:r>
              <a:rPr lang="en-US" altLang="zh-CN" sz="2200" b="1" i="0" dirty="0">
                <a:solidFill>
                  <a:srgbClr val="639319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本题考查建设法治政府。“根据《中华人民共和国宪法》和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《国务院及其各部门任命的国</a:t>
            </a: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家工作人员宪法宣誓组织办法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》，国务院任命的42个部门和单位的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49名负责人依法进行宪法宣</a:t>
            </a: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誓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”，这有利于弘扬宪法精神，彰显政治文明法治信仰，能够规范权力运行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，推动我国法治政府</a:t>
            </a: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建设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，②③正确；国务院任命的42个部门和单位的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49名负责人依法进行宪法宣誓有利于维护宪</a:t>
            </a: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法权威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，但是“确保宪法法律有效实施”表述过于绝对，①排除；我国政府是行政机关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，坚持依</a:t>
            </a:r>
          </a:p>
          <a:p>
            <a:pPr latinLnBrk="1">
              <a:lnSpc>
                <a:spcPts val="35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法行政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，中国共产党坚持依法执政，④排除。</a:t>
            </a:r>
            <a:endParaRPr lang="en-US" altLang="zh-CN" sz="22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0&amp;si=2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22_1#63a63775c?pid=a6258bcac&amp;color=0,0,0&amp;vtp=1&amp;bt=1&amp;bbb=1&amp;hb=1"/>
          <p:cNvSpPr/>
          <p:nvPr/>
        </p:nvSpPr>
        <p:spPr>
          <a:xfrm>
            <a:off x="722376" y="972000"/>
            <a:ext cx="10753344" cy="130035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600"/>
              </a:lnSpc>
            </a:pP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8.</a:t>
            </a:r>
            <a:r>
              <a:rPr lang="en-US" altLang="zh-CN" sz="2000" b="0" i="0" dirty="0">
                <a:solidFill>
                  <a:srgbClr val="000000"/>
                </a:solidFill>
                <a:latin typeface="仿宋" pitchFamily="34" charset="0"/>
                <a:ea typeface="仿宋" pitchFamily="34" charset="-122"/>
                <a:cs typeface="仿宋" pitchFamily="34" charset="-120"/>
              </a:rPr>
              <a:t>[广东深圳2025高一期末]</a:t>
            </a:r>
            <a:r>
              <a:rPr lang="en-US" altLang="zh-CN" sz="20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某区法院开展主题为“反对校园欺凌，守护美好青春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”的普法驿站进</a:t>
            </a: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校园活动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。活动中，法官亲自解读现实案例，科普校园欺凌承担的责任和有效的应对措施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，为学</a:t>
            </a:r>
          </a:p>
          <a:p>
            <a:pPr latinLnBrk="1">
              <a:lnSpc>
                <a:spcPts val="34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生带来了一堂堂别开生面的法律教育课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。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该活动有利于(</a:t>
            </a:r>
            <a:r>
              <a:rPr lang="en-US" altLang="zh-CN" sz="20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000" b="1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)</a:t>
            </a:r>
            <a:endParaRPr lang="en-US" altLang="zh-CN" sz="2000" dirty="0"/>
          </a:p>
        </p:txBody>
      </p:sp>
      <p:sp>
        <p:nvSpPr>
          <p:cNvPr id="3" name="QC_5_AN.23_1#63a63775c.bracket?pid=a6258bcac&amp;color=0,0,0&amp;vpa=8&amp;vtp=1"/>
          <p:cNvSpPr/>
          <p:nvPr/>
        </p:nvSpPr>
        <p:spPr>
          <a:xfrm>
            <a:off x="7018401" y="1867350"/>
            <a:ext cx="355600" cy="38950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400"/>
              </a:lnSpc>
            </a:pPr>
            <a:r>
              <a:rPr lang="en-US" altLang="zh-CN" sz="2000" b="1" i="0" dirty="0">
                <a:solidFill>
                  <a:srgbClr val="00B05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C</a:t>
            </a:r>
            <a:endParaRPr lang="en-US" altLang="zh-CN" sz="2000" dirty="0"/>
          </a:p>
        </p:txBody>
      </p:sp>
      <p:sp>
        <p:nvSpPr>
          <p:cNvPr id="4" name="QC_5_BD.22_2#63a63775c?pid=a6258bcac&amp;color=0,0,0&amp;vtp=1&amp;bbb=1"/>
          <p:cNvSpPr/>
          <p:nvPr/>
        </p:nvSpPr>
        <p:spPr>
          <a:xfrm>
            <a:off x="722376" y="2334074"/>
            <a:ext cx="10753344" cy="85623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600"/>
              </a:lnSpc>
            </a:pP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①</a:t>
            </a:r>
            <a:r>
              <a:rPr lang="en-US" altLang="zh-CN" sz="2000" b="0" i="0" dirty="0" err="1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杜绝校园欺凌，防止暴力犯罪</a:t>
            </a:r>
            <a:endParaRPr lang="en-US" altLang="zh-CN" sz="2000" b="0" i="0" dirty="0">
              <a:solidFill>
                <a:srgbClr val="000000"/>
              </a:solidFill>
              <a:latin typeface="微软雅黑" pitchFamily="34" charset="0"/>
              <a:ea typeface="微软雅黑" pitchFamily="34" charset="-122"/>
              <a:cs typeface="微软雅黑" pitchFamily="34" charset="-120"/>
            </a:endParaRPr>
          </a:p>
          <a:p>
            <a:pPr algn="l" latinLnBrk="1">
              <a:lnSpc>
                <a:spcPts val="3600"/>
              </a:lnSpc>
            </a:pP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②推进普法教育，构建和谐校园</a:t>
            </a:r>
            <a:endParaRPr lang="en-US" altLang="zh-CN" sz="2000" dirty="0"/>
          </a:p>
          <a:p>
            <a:pPr latinLnBrk="1">
              <a:lnSpc>
                <a:spcPts val="3500"/>
              </a:lnSpc>
            </a:pP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③</a:t>
            </a:r>
            <a:r>
              <a:rPr lang="en-US" altLang="zh-CN" sz="2000" b="0" i="0" dirty="0" err="1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提高维权意识，弘扬法治精神</a:t>
            </a:r>
            <a:endParaRPr lang="en-US" altLang="zh-CN" sz="2000" b="0" i="0" dirty="0">
              <a:solidFill>
                <a:srgbClr val="000000"/>
              </a:solidFill>
              <a:latin typeface="微软雅黑" pitchFamily="34" charset="0"/>
              <a:ea typeface="微软雅黑" pitchFamily="34" charset="-122"/>
              <a:cs typeface="微软雅黑" pitchFamily="34" charset="-120"/>
            </a:endParaRPr>
          </a:p>
          <a:p>
            <a:pPr latinLnBrk="1">
              <a:lnSpc>
                <a:spcPts val="3500"/>
              </a:lnSpc>
            </a:pP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④完善法律法规，护航青少年成长</a:t>
            </a:r>
            <a:endParaRPr lang="en-US" altLang="zh-CN" sz="2000" dirty="0"/>
          </a:p>
        </p:txBody>
      </p:sp>
      <p:sp>
        <p:nvSpPr>
          <p:cNvPr id="5" name="QC_5_BD.22_3#63a63775c.choices?pid=a6258bcac&amp;color=0,0,0&amp;vtp=1&amp;bbb=1"/>
          <p:cNvSpPr/>
          <p:nvPr/>
        </p:nvSpPr>
        <p:spPr>
          <a:xfrm>
            <a:off x="722376" y="4284749"/>
            <a:ext cx="10753344" cy="4050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3600"/>
              </a:lnSpc>
              <a:tabLst>
                <a:tab pos="2761029" algn="l"/>
                <a:tab pos="5483957" algn="l"/>
                <a:tab pos="8219586" algn="l"/>
              </a:tabLst>
            </a:pP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A.①②</a:t>
            </a:r>
            <a:r>
              <a:rPr lang="en-US" altLang="zh-CN" sz="20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B.①④</a:t>
            </a:r>
            <a:r>
              <a:rPr lang="en-US" altLang="zh-CN" sz="20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C.②③</a:t>
            </a:r>
            <a:r>
              <a:rPr lang="en-US" altLang="zh-CN" sz="20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D.③④</a:t>
            </a:r>
            <a:endParaRPr lang="en-US" altLang="zh-CN" sz="20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&amp;si=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1#ceb59cac0.fixed?color=100,146,38&amp;vtp=1"/>
          <p:cNvSpPr/>
          <p:nvPr/>
        </p:nvSpPr>
        <p:spPr>
          <a:xfrm>
            <a:off x="6181344" y="950976"/>
            <a:ext cx="969264" cy="119786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latinLnBrk="1">
              <a:lnSpc>
                <a:spcPct val="100000"/>
              </a:lnSpc>
            </a:pPr>
            <a:r>
              <a:rPr lang="en-US" altLang="zh-CN" sz="7200" b="1" i="0" dirty="0">
                <a:solidFill>
                  <a:srgbClr val="649226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3</a:t>
            </a:r>
            <a:endParaRPr lang="en-US" altLang="zh-CN" sz="7200" dirty="0"/>
          </a:p>
        </p:txBody>
      </p:sp>
      <p:sp>
        <p:nvSpPr>
          <p:cNvPr id="3" name="C_1_BD#ceb59cac0.fixed?color=255,255,255&amp;vtp=1&amp;bbb=1"/>
          <p:cNvSpPr/>
          <p:nvPr/>
        </p:nvSpPr>
        <p:spPr>
          <a:xfrm>
            <a:off x="0" y="3602736"/>
            <a:ext cx="12188952" cy="768096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400"/>
              </a:lnSpc>
            </a:pPr>
            <a:r>
              <a:rPr lang="en-US" altLang="zh-CN" sz="4400" b="1" i="0" dirty="0">
                <a:solidFill>
                  <a:srgbClr val="FFFFFF"/>
                </a:solidFill>
                <a:latin typeface="SimHei" pitchFamily="34" charset="0"/>
                <a:ea typeface="SimHei" pitchFamily="34" charset="-122"/>
                <a:cs typeface="SimHei" pitchFamily="34" charset="-120"/>
              </a:rPr>
              <a:t>第三单元</a:t>
            </a:r>
            <a:r>
              <a:rPr lang="en-US" altLang="zh-CN" sz="4400" b="1" i="0" dirty="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400" b="1" i="0" dirty="0">
                <a:solidFill>
                  <a:srgbClr val="FFFFFF"/>
                </a:solidFill>
                <a:latin typeface="SimHei" pitchFamily="34" charset="0"/>
                <a:ea typeface="SimHei" pitchFamily="34" charset="-122"/>
                <a:cs typeface="SimHei" pitchFamily="34" charset="-120"/>
              </a:rPr>
              <a:t>全面依法治国</a:t>
            </a:r>
            <a:endParaRPr lang="en-US" altLang="zh-CN" sz="4400" dirty="0"/>
          </a:p>
        </p:txBody>
      </p:sp>
    </p:spTree>
  </p:cSld>
  <p:clrMapOvr>
    <a:masterClrMapping/>
  </p:clrMapOvr>
  <p:transition>
    <p:fade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1&amp;si=2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AS.24_1#63a63775c?vop=1&amp;pid=a6258bcac&amp;color=0,0,0&amp;vtp=1&amp;bt=1&amp;bbb=1&amp;hb=1"/>
          <p:cNvSpPr/>
          <p:nvPr/>
        </p:nvSpPr>
        <p:spPr>
          <a:xfrm>
            <a:off x="722376" y="972000"/>
            <a:ext cx="10753344" cy="269773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2200" b="1" i="0" dirty="0">
                <a:solidFill>
                  <a:srgbClr val="639319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解析</a:t>
            </a:r>
            <a:r>
              <a:rPr lang="en-US" altLang="zh-CN" sz="2200" b="1" i="0" dirty="0">
                <a:solidFill>
                  <a:srgbClr val="639319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本题考查法治社会。法官亲自解读现实案例，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科普校园欺凌承担的责任和有效的应对措施，</a:t>
            </a: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能让学生了解相关法律知识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，增强法律意识，减少校园内的矛盾和冲突，构建和谐校园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，同时让</a:t>
            </a: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学生知道在遇到校园欺凌时如何运用法律武器维护自己的合法权益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，提高维权意识，②③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正确；</a:t>
            </a: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开展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“反对校园欺凌，守护美好青春”的普法活动，能在一定程度上减少校园欺凌现象，但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“杜</a:t>
            </a: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绝校园欺凌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，防止暴力犯罪”说法过于绝对，①排除；材料的主体是法院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，司法机关开展校园普</a:t>
            </a:r>
          </a:p>
          <a:p>
            <a:pPr latinLnBrk="1">
              <a:lnSpc>
                <a:spcPts val="35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法活动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，不涉及法律法规的完善，④排除。</a:t>
            </a:r>
            <a:endParaRPr lang="en-US" altLang="zh-CN" sz="22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2&amp;si=2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25_1#10e704858?pid=a6258bcac&amp;color=0,0,0&amp;vtp=1&amp;bt=1&amp;bbb=1&amp;hb=1"/>
          <p:cNvSpPr/>
          <p:nvPr/>
        </p:nvSpPr>
        <p:spPr>
          <a:xfrm>
            <a:off x="722376" y="972000"/>
            <a:ext cx="10753344" cy="130035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600"/>
              </a:lnSpc>
            </a:pP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9.</a:t>
            </a:r>
            <a:r>
              <a:rPr lang="en-US" altLang="zh-CN" sz="2000" b="0" i="0" dirty="0">
                <a:solidFill>
                  <a:srgbClr val="000000"/>
                </a:solidFill>
                <a:latin typeface="仿宋" pitchFamily="34" charset="0"/>
                <a:ea typeface="仿宋" pitchFamily="34" charset="-122"/>
                <a:cs typeface="仿宋" pitchFamily="34" charset="-120"/>
              </a:rPr>
              <a:t>[吉林普通高中友好学校联合体2025高一联考]</a:t>
            </a:r>
            <a:r>
              <a:rPr lang="en-US" altLang="zh-CN" sz="20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当前在互联网上，创作的小说被抄袭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、创作的短</a:t>
            </a: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视频被侵权等问题层出不穷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。全国人大常委会通过了《关于修改〈中华人民共和国著作权法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〉的</a:t>
            </a:r>
          </a:p>
          <a:p>
            <a:pPr latinLnBrk="1">
              <a:lnSpc>
                <a:spcPts val="34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决定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》，使得网络空间著作权保护问题有了最新的法律依据。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这表明(</a:t>
            </a:r>
            <a:r>
              <a:rPr lang="en-US" altLang="zh-CN" sz="20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000" b="1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)</a:t>
            </a:r>
            <a:endParaRPr lang="en-US" altLang="zh-CN" sz="2000" dirty="0"/>
          </a:p>
        </p:txBody>
      </p:sp>
      <p:sp>
        <p:nvSpPr>
          <p:cNvPr id="3" name="QC_5_AN.26_1#10e704858.bracket?pid=a6258bcac&amp;color=0,0,0&amp;vpa=9&amp;vtp=1"/>
          <p:cNvSpPr/>
          <p:nvPr/>
        </p:nvSpPr>
        <p:spPr>
          <a:xfrm>
            <a:off x="8542401" y="1867350"/>
            <a:ext cx="357188" cy="38950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400"/>
              </a:lnSpc>
            </a:pPr>
            <a:r>
              <a:rPr lang="en-US" altLang="zh-CN" sz="2000" b="1" i="0" dirty="0">
                <a:solidFill>
                  <a:srgbClr val="00B05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B</a:t>
            </a:r>
            <a:endParaRPr lang="en-US" altLang="zh-CN" sz="2000" dirty="0"/>
          </a:p>
        </p:txBody>
      </p:sp>
      <p:sp>
        <p:nvSpPr>
          <p:cNvPr id="4" name="QC_5_BD.25_2#10e704858?pid=a6258bcac&amp;color=0,0,0&amp;vtp=1&amp;bbb=1"/>
          <p:cNvSpPr/>
          <p:nvPr/>
        </p:nvSpPr>
        <p:spPr>
          <a:xfrm>
            <a:off x="722376" y="2334074"/>
            <a:ext cx="10753344" cy="85623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600"/>
              </a:lnSpc>
            </a:pP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①</a:t>
            </a:r>
            <a:r>
              <a:rPr lang="en-US" altLang="zh-CN" sz="2000" b="0" i="0" dirty="0" err="1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良法内容应符合客观规律及时代发展要求</a:t>
            </a:r>
            <a:endParaRPr lang="en-US" altLang="zh-CN" sz="2000" b="0" i="0" dirty="0">
              <a:solidFill>
                <a:srgbClr val="000000"/>
              </a:solidFill>
              <a:latin typeface="微软雅黑" pitchFamily="34" charset="0"/>
              <a:ea typeface="微软雅黑" pitchFamily="34" charset="-122"/>
              <a:cs typeface="微软雅黑" pitchFamily="34" charset="-120"/>
            </a:endParaRPr>
          </a:p>
          <a:p>
            <a:pPr algn="l" latinLnBrk="1">
              <a:lnSpc>
                <a:spcPts val="3600"/>
              </a:lnSpc>
            </a:pP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②全国人大常委会有权修改宪法及其他法律</a:t>
            </a:r>
            <a:endParaRPr lang="en-US" altLang="zh-CN" sz="2000" dirty="0"/>
          </a:p>
          <a:p>
            <a:pPr latinLnBrk="1">
              <a:lnSpc>
                <a:spcPts val="3500"/>
              </a:lnSpc>
            </a:pP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③</a:t>
            </a:r>
            <a:r>
              <a:rPr lang="en-US" altLang="zh-CN" sz="2000" b="0" i="0" dirty="0" err="1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我国的法治建设充分尊重与保障公民权利</a:t>
            </a:r>
            <a:endParaRPr lang="en-US" altLang="zh-CN" sz="2000" b="0" i="0" dirty="0">
              <a:solidFill>
                <a:srgbClr val="000000"/>
              </a:solidFill>
              <a:latin typeface="微软雅黑" pitchFamily="34" charset="0"/>
              <a:ea typeface="微软雅黑" pitchFamily="34" charset="-122"/>
              <a:cs typeface="微软雅黑" pitchFamily="34" charset="-120"/>
            </a:endParaRPr>
          </a:p>
          <a:p>
            <a:pPr latinLnBrk="1">
              <a:lnSpc>
                <a:spcPts val="3500"/>
              </a:lnSpc>
            </a:pP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④广泛集中民智才能提高立法和司法的质量</a:t>
            </a:r>
            <a:endParaRPr lang="en-US" altLang="zh-CN" sz="2000" dirty="0"/>
          </a:p>
        </p:txBody>
      </p:sp>
      <p:sp>
        <p:nvSpPr>
          <p:cNvPr id="5" name="QC_5_BD.25_3#10e704858.choices?pid=a6258bcac&amp;color=0,0,0&amp;vtp=1&amp;bbb=1"/>
          <p:cNvSpPr/>
          <p:nvPr/>
        </p:nvSpPr>
        <p:spPr>
          <a:xfrm>
            <a:off x="722376" y="4089645"/>
            <a:ext cx="10753344" cy="4050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3600"/>
              </a:lnSpc>
              <a:tabLst>
                <a:tab pos="2761029" algn="l"/>
                <a:tab pos="5483957" algn="l"/>
                <a:tab pos="8219586" algn="l"/>
              </a:tabLst>
            </a:pP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A.①②</a:t>
            </a:r>
            <a:r>
              <a:rPr lang="en-US" altLang="zh-CN" sz="20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B.①③</a:t>
            </a:r>
            <a:r>
              <a:rPr lang="en-US" altLang="zh-CN" sz="20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C.②④</a:t>
            </a:r>
            <a:r>
              <a:rPr lang="en-US" altLang="zh-CN" sz="20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D.③④</a:t>
            </a:r>
            <a:endParaRPr lang="en-US" altLang="zh-CN" sz="20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3&amp;si=2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AS.27_1#10e704858?vop=1&amp;pid=a6258bcac&amp;color=0,0,0&amp;vtp=1&amp;bt=1&amp;bbb=1&amp;hb=1"/>
          <p:cNvSpPr/>
          <p:nvPr/>
        </p:nvSpPr>
        <p:spPr>
          <a:xfrm>
            <a:off x="722376" y="972000"/>
            <a:ext cx="10753344" cy="224053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2200" b="1" i="0" dirty="0">
                <a:solidFill>
                  <a:srgbClr val="639319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解析</a:t>
            </a:r>
            <a:r>
              <a:rPr lang="en-US" altLang="zh-CN" sz="2200" b="1" i="0" dirty="0">
                <a:solidFill>
                  <a:srgbClr val="639319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本题考查科学立法的要求。针对层出不穷的著作权侵权问题，全国人大常委会通过了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《关</a:t>
            </a: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于修改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〈中华人民共和国著作权法〉的决定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》，使得网络空间著作权保护问题有了最新的法律依</a:t>
            </a: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据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。这表明良法内容应符合客观规律及时代发展要求，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我国的法治建设充分尊重与保障公民权利，</a:t>
            </a: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①③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正确；全国人大常委会无权修改宪法，②错误；材料未涉及广泛集中民智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，提高立法和司法</a:t>
            </a:r>
          </a:p>
          <a:p>
            <a:pPr latinLnBrk="1">
              <a:lnSpc>
                <a:spcPts val="35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质量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，④排除。</a:t>
            </a:r>
            <a:endParaRPr lang="en-US" altLang="zh-CN" sz="22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4&amp;si=2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28_1#115732525?pid=a6258bcac&amp;color=0,0,0&amp;vtp=1&amp;bt=1&amp;bbb=1&amp;hb=1"/>
          <p:cNvSpPr/>
          <p:nvPr/>
        </p:nvSpPr>
        <p:spPr>
          <a:xfrm>
            <a:off x="722376" y="972000"/>
            <a:ext cx="10753344" cy="130035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600"/>
              </a:lnSpc>
            </a:pP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10.</a:t>
            </a:r>
            <a:r>
              <a:rPr lang="en-US" altLang="zh-CN" sz="2000" b="0" i="0" dirty="0">
                <a:solidFill>
                  <a:srgbClr val="000000"/>
                </a:solidFill>
                <a:latin typeface="仿宋" pitchFamily="34" charset="0"/>
                <a:ea typeface="仿宋" pitchFamily="34" charset="-122"/>
                <a:cs typeface="仿宋" pitchFamily="34" charset="-120"/>
              </a:rPr>
              <a:t>[安徽六安2025高一检测]</a:t>
            </a:r>
            <a:r>
              <a:rPr lang="en-US" altLang="zh-CN" sz="20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售出4板过期4天的酸奶退货后被罚2万元；卖出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5斤超标芹菜收入</a:t>
            </a: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20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元被罚6.6万元。这类“小过重罚”现象是对法治的曲解和伤害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，严重影响市场主体的正常经</a:t>
            </a:r>
          </a:p>
          <a:p>
            <a:pPr latinLnBrk="1">
              <a:lnSpc>
                <a:spcPts val="34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营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。对此，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相关部门应(</a:t>
            </a:r>
            <a:r>
              <a:rPr lang="en-US" altLang="zh-CN" sz="20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000" b="1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)</a:t>
            </a:r>
            <a:endParaRPr lang="en-US" altLang="zh-CN" sz="2000" dirty="0"/>
          </a:p>
        </p:txBody>
      </p:sp>
      <p:sp>
        <p:nvSpPr>
          <p:cNvPr id="3" name="QC_5_AN.29_1#115732525.bracket?pid=a6258bcac&amp;color=0,0,0&amp;vpa=10&amp;vtp=1"/>
          <p:cNvSpPr/>
          <p:nvPr/>
        </p:nvSpPr>
        <p:spPr>
          <a:xfrm>
            <a:off x="3462401" y="1867350"/>
            <a:ext cx="357188" cy="38950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400"/>
              </a:lnSpc>
            </a:pPr>
            <a:r>
              <a:rPr lang="en-US" altLang="zh-CN" sz="2000" b="1" i="0" dirty="0">
                <a:solidFill>
                  <a:srgbClr val="00B05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B</a:t>
            </a:r>
            <a:endParaRPr lang="en-US" altLang="zh-CN" sz="2000" dirty="0"/>
          </a:p>
        </p:txBody>
      </p:sp>
      <p:sp>
        <p:nvSpPr>
          <p:cNvPr id="4" name="QC_5_BD.28_2#115732525?pid=a6258bcac&amp;color=0,0,0&amp;vtp=1&amp;bbb=1"/>
          <p:cNvSpPr/>
          <p:nvPr/>
        </p:nvSpPr>
        <p:spPr>
          <a:xfrm>
            <a:off x="722376" y="2334074"/>
            <a:ext cx="10753344" cy="85623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600"/>
              </a:lnSpc>
            </a:pP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①</a:t>
            </a:r>
            <a:r>
              <a:rPr lang="en-US" altLang="zh-CN" sz="2000" b="0" i="0" dirty="0" err="1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坚持公正执法，恰当行使自由裁量权</a:t>
            </a:r>
            <a:endParaRPr lang="en-US" altLang="zh-CN" sz="2000" b="0" i="0" dirty="0">
              <a:solidFill>
                <a:srgbClr val="000000"/>
              </a:solidFill>
              <a:latin typeface="微软雅黑" pitchFamily="34" charset="0"/>
              <a:ea typeface="微软雅黑" pitchFamily="34" charset="-122"/>
              <a:cs typeface="微软雅黑" pitchFamily="34" charset="-120"/>
            </a:endParaRPr>
          </a:p>
          <a:p>
            <a:pPr algn="l" latinLnBrk="1">
              <a:lnSpc>
                <a:spcPts val="3600"/>
              </a:lnSpc>
            </a:pP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②坚持规范执法，严格按执法程序办事</a:t>
            </a:r>
            <a:endParaRPr lang="en-US" altLang="zh-CN" sz="2000" dirty="0"/>
          </a:p>
          <a:p>
            <a:pPr latinLnBrk="1">
              <a:lnSpc>
                <a:spcPts val="3500"/>
              </a:lnSpc>
            </a:pP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③</a:t>
            </a:r>
            <a:r>
              <a:rPr lang="en-US" altLang="zh-CN" sz="2000" b="0" i="0" dirty="0" err="1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切实履行职能，坚决纠正不作为现象</a:t>
            </a:r>
            <a:endParaRPr lang="en-US" altLang="zh-CN" sz="2000" b="0" i="0" dirty="0">
              <a:solidFill>
                <a:srgbClr val="000000"/>
              </a:solidFill>
              <a:latin typeface="微软雅黑" pitchFamily="34" charset="0"/>
              <a:ea typeface="微软雅黑" pitchFamily="34" charset="-122"/>
              <a:cs typeface="微软雅黑" pitchFamily="34" charset="-120"/>
            </a:endParaRPr>
          </a:p>
          <a:p>
            <a:pPr latinLnBrk="1">
              <a:lnSpc>
                <a:spcPts val="3500"/>
              </a:lnSpc>
            </a:pP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④加强自查自纠，克服机械教条执法</a:t>
            </a:r>
            <a:endParaRPr lang="en-US" altLang="zh-CN" sz="2000" dirty="0"/>
          </a:p>
        </p:txBody>
      </p:sp>
      <p:sp>
        <p:nvSpPr>
          <p:cNvPr id="5" name="QC_5_BD.28_3#115732525.choices?pid=a6258bcac&amp;color=0,0,0&amp;vtp=1&amp;bbb=1"/>
          <p:cNvSpPr/>
          <p:nvPr/>
        </p:nvSpPr>
        <p:spPr>
          <a:xfrm>
            <a:off x="722376" y="4320259"/>
            <a:ext cx="10753344" cy="4050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3600"/>
              </a:lnSpc>
              <a:tabLst>
                <a:tab pos="2761029" algn="l"/>
                <a:tab pos="5483957" algn="l"/>
                <a:tab pos="8219586" algn="l"/>
              </a:tabLst>
            </a:pP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A.①③</a:t>
            </a:r>
            <a:r>
              <a:rPr lang="en-US" altLang="zh-CN" sz="20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B.①④</a:t>
            </a:r>
            <a:r>
              <a:rPr lang="en-US" altLang="zh-CN" sz="20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C.②③</a:t>
            </a:r>
            <a:r>
              <a:rPr lang="en-US" altLang="zh-CN" sz="20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D.②④</a:t>
            </a:r>
            <a:endParaRPr lang="en-US" altLang="zh-CN" sz="20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5&amp;si=2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AS.30_1#115732525?vop=1&amp;pid=a6258bcac&amp;color=0,0,0&amp;vtp=1&amp;bt=1&amp;bbb=1&amp;hb=1"/>
          <p:cNvSpPr/>
          <p:nvPr/>
        </p:nvSpPr>
        <p:spPr>
          <a:xfrm>
            <a:off x="722376" y="972000"/>
            <a:ext cx="10753344" cy="224053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2200" b="1" i="0" dirty="0">
                <a:solidFill>
                  <a:srgbClr val="639319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解析</a:t>
            </a:r>
            <a:r>
              <a:rPr lang="en-US" altLang="zh-CN" sz="2200" b="1" i="0" dirty="0">
                <a:solidFill>
                  <a:srgbClr val="639319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本题考查严格执法。“小过重罚”反映了执法中自由裁量权使用不当的问题，因此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“恰当</a:t>
            </a: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行使自由裁量权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”是直接针对这一现象的解决措施，①正确；“小过重罚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”反映了执法机械教条</a:t>
            </a: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（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僵化执行罚款标准，未考虑实际情况）,因此应“克服机械教条执法”，④正确；“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小过重罚”</a:t>
            </a: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更多是罚款力度问题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，而非程序问题，题干未提及执法程序，②排除；题干强调的是“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小过重罚”</a:t>
            </a:r>
          </a:p>
          <a:p>
            <a:pPr latinLnBrk="1">
              <a:lnSpc>
                <a:spcPts val="35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而非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“不作为”,③排除。</a:t>
            </a:r>
            <a:endParaRPr lang="en-US" altLang="zh-CN" sz="22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6&amp;si=2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31_1#12ed715fd?pid=a6258bcac&amp;color=0,0,0&amp;vtp=1&amp;bt=1&amp;bbb=1&amp;hb=1"/>
          <p:cNvSpPr/>
          <p:nvPr/>
        </p:nvSpPr>
        <p:spPr>
          <a:xfrm>
            <a:off x="722376" y="972000"/>
            <a:ext cx="10753344" cy="175755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600"/>
              </a:lnSpc>
            </a:pP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11.</a:t>
            </a:r>
            <a:r>
              <a:rPr lang="en-US" altLang="zh-CN" sz="2000" b="0" i="0" dirty="0">
                <a:solidFill>
                  <a:srgbClr val="000000"/>
                </a:solidFill>
                <a:latin typeface="仿宋" pitchFamily="34" charset="0"/>
                <a:ea typeface="仿宋" pitchFamily="34" charset="-122"/>
                <a:cs typeface="仿宋" pitchFamily="34" charset="-120"/>
              </a:rPr>
              <a:t>[江西“三新”协同教研共同体2025高一联考]</a:t>
            </a:r>
            <a:r>
              <a:rPr lang="en-US" altLang="zh-CN" sz="20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2025年4月，某市城管局以该省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《城市市容和</a:t>
            </a: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环境卫生管理条例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》第15条“招牌设置应符合城市风貌”为依据，要求商铺招牌禁用红、蓝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、黑</a:t>
            </a: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主色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，且须统一字体大小。但该条例实施细则从未明确颜色限制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，国务院督查组最终认定此政策</a:t>
            </a:r>
          </a:p>
          <a:p>
            <a:pPr latinLnBrk="1">
              <a:lnSpc>
                <a:spcPts val="34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违反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《优化营商环境条例》。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这警示政府必须(</a:t>
            </a:r>
            <a:r>
              <a:rPr lang="en-US" altLang="zh-CN" sz="20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000" b="1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)</a:t>
            </a:r>
            <a:endParaRPr lang="en-US" altLang="zh-CN" sz="2000" dirty="0"/>
          </a:p>
        </p:txBody>
      </p:sp>
      <p:sp>
        <p:nvSpPr>
          <p:cNvPr id="3" name="QC_5_AN.32_1#12ed715fd.bracket?pid=a6258bcac&amp;color=0,0,0&amp;vpa=11&amp;vtp=1"/>
          <p:cNvSpPr/>
          <p:nvPr/>
        </p:nvSpPr>
        <p:spPr>
          <a:xfrm>
            <a:off x="6002401" y="2324550"/>
            <a:ext cx="355600" cy="38950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400"/>
              </a:lnSpc>
            </a:pPr>
            <a:r>
              <a:rPr lang="en-US" altLang="zh-CN" sz="2000" b="1" i="0" dirty="0">
                <a:solidFill>
                  <a:srgbClr val="00B05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C</a:t>
            </a:r>
            <a:endParaRPr lang="en-US" altLang="zh-CN" sz="2000" dirty="0"/>
          </a:p>
        </p:txBody>
      </p:sp>
      <p:sp>
        <p:nvSpPr>
          <p:cNvPr id="4" name="QC_5_BD.31_2#12ed715fd?pid=a6258bcac&amp;color=0,0,0&amp;vtp=1&amp;bbb=1"/>
          <p:cNvSpPr/>
          <p:nvPr/>
        </p:nvSpPr>
        <p:spPr>
          <a:xfrm>
            <a:off x="722376" y="2791274"/>
            <a:ext cx="10753344" cy="179603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600"/>
              </a:lnSpc>
            </a:pP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①完善行政执法程序，严格落实“执法严明”的要求</a:t>
            </a:r>
            <a:endParaRPr lang="en-US" altLang="zh-CN" sz="2000" dirty="0"/>
          </a:p>
          <a:p>
            <a:pPr latinLnBrk="1">
              <a:lnSpc>
                <a:spcPts val="37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②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坚持“法无授权不可为”，禁止随意扩大权力边界</a:t>
            </a:r>
            <a:endParaRPr lang="en-US" altLang="zh-CN" sz="2000" dirty="0"/>
          </a:p>
          <a:p>
            <a:pPr latinLnBrk="1">
              <a:lnSpc>
                <a:spcPts val="37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③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推动建立完备的权责清单，防止行政权力行使越位</a:t>
            </a:r>
            <a:endParaRPr lang="en-US" altLang="zh-CN" sz="2000" dirty="0"/>
          </a:p>
          <a:p>
            <a:pPr latinLnBrk="1">
              <a:lnSpc>
                <a:spcPts val="35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④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健全城市管理相关法规，使城市管理工作依法开展</a:t>
            </a:r>
            <a:endParaRPr lang="en-US" altLang="zh-CN" sz="2000" dirty="0"/>
          </a:p>
        </p:txBody>
      </p:sp>
      <p:sp>
        <p:nvSpPr>
          <p:cNvPr id="5" name="QC_5_BD.31_3#12ed715fd.choices?pid=a6258bcac&amp;color=0,0,0&amp;vtp=1&amp;bbb=1"/>
          <p:cNvSpPr/>
          <p:nvPr/>
        </p:nvSpPr>
        <p:spPr>
          <a:xfrm>
            <a:off x="722376" y="4627186"/>
            <a:ext cx="10753344" cy="4050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3600"/>
              </a:lnSpc>
              <a:tabLst>
                <a:tab pos="2761029" algn="l"/>
                <a:tab pos="5483957" algn="l"/>
                <a:tab pos="8219586" algn="l"/>
              </a:tabLst>
            </a:pP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A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.①②</a:t>
            </a:r>
            <a:r>
              <a:rPr lang="en-US" altLang="zh-CN" sz="20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B.①④</a:t>
            </a:r>
            <a:r>
              <a:rPr lang="en-US" altLang="zh-CN" sz="20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C.②③</a:t>
            </a:r>
            <a:r>
              <a:rPr lang="en-US" altLang="zh-CN" sz="20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D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.③④</a:t>
            </a:r>
            <a:endParaRPr lang="en-US" altLang="zh-CN" sz="20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7&amp;si=2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AS.33_1#12ed715fd?vop=1&amp;pid=a6258bcac&amp;color=0,0,0&amp;vtp=1&amp;bt=1&amp;bbb=1&amp;hb=1"/>
          <p:cNvSpPr/>
          <p:nvPr/>
        </p:nvSpPr>
        <p:spPr>
          <a:xfrm>
            <a:off x="722376" y="972000"/>
            <a:ext cx="10753344" cy="224053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2200" b="1" i="0" dirty="0">
                <a:solidFill>
                  <a:srgbClr val="639319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解析</a:t>
            </a:r>
            <a:r>
              <a:rPr lang="en-US" altLang="zh-CN" sz="2200" b="1" i="0" dirty="0">
                <a:solidFill>
                  <a:srgbClr val="639319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本题考查推进严格执法。该市城管局的做法超出了相关条例实施细则规定，违反了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《优化</a:t>
            </a: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营商环境条例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》,警示政府应坚持“法无授权不可为”,禁止随意扩大权力边界，②正确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；城管局</a:t>
            </a: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的行为属于权力行使越位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，这警示政府要推动建立完备权责清单，防止行政权力行使越位，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③正</a:t>
            </a: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确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；材料强调的是政府权力行使不能越界，并非执法程序问题，①排除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；材料强调行政权力行使</a:t>
            </a:r>
          </a:p>
          <a:p>
            <a:pPr latinLnBrk="1">
              <a:lnSpc>
                <a:spcPts val="35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问题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，未涉及法律法规缺失问题，④排除。</a:t>
            </a:r>
            <a:endParaRPr lang="en-US" altLang="zh-CN" sz="22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8&amp;si=2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34_1#a81f87e83?pid=a6258bcac&amp;color=0,0,0&amp;vtp=1&amp;bt=1&amp;bbb=1&amp;hb=1"/>
          <p:cNvSpPr/>
          <p:nvPr/>
        </p:nvSpPr>
        <p:spPr>
          <a:xfrm>
            <a:off x="722376" y="972000"/>
            <a:ext cx="10753344" cy="84315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600"/>
              </a:lnSpc>
            </a:pP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12.</a:t>
            </a:r>
            <a:r>
              <a:rPr lang="en-US" altLang="zh-CN" sz="2000" b="0" i="0" dirty="0">
                <a:solidFill>
                  <a:srgbClr val="000000"/>
                </a:solidFill>
                <a:latin typeface="仿宋" pitchFamily="34" charset="0"/>
                <a:ea typeface="仿宋" pitchFamily="34" charset="-122"/>
                <a:cs typeface="仿宋" pitchFamily="34" charset="-120"/>
              </a:rPr>
              <a:t>[河南三门峡2024高一月考]</a:t>
            </a:r>
            <a:r>
              <a:rPr lang="en-US" altLang="zh-CN" sz="20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古往今来众多史实表明，如果有了法律但束之高阁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，或者实施不</a:t>
            </a:r>
          </a:p>
          <a:p>
            <a:pPr latinLnBrk="1">
              <a:lnSpc>
                <a:spcPts val="34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力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、做表面文章，那制定再多法律也无济于事。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下列有助于解决这一问题的合理建议是(</a:t>
            </a:r>
            <a:r>
              <a:rPr lang="en-US" altLang="zh-CN" sz="20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000" b="1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)</a:t>
            </a:r>
            <a:endParaRPr lang="en-US" altLang="zh-CN" sz="2000" dirty="0"/>
          </a:p>
        </p:txBody>
      </p:sp>
      <p:sp>
        <p:nvSpPr>
          <p:cNvPr id="3" name="QC_5_AN.35_1#a81f87e83.bracket?pid=a6258bcac&amp;color=0,0,0&amp;vpa=12&amp;vtp=1"/>
          <p:cNvSpPr/>
          <p:nvPr/>
        </p:nvSpPr>
        <p:spPr>
          <a:xfrm>
            <a:off x="10574401" y="1410150"/>
            <a:ext cx="357188" cy="38950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400"/>
              </a:lnSpc>
            </a:pPr>
            <a:r>
              <a:rPr lang="en-US" altLang="zh-CN" sz="2000" b="1" i="0" dirty="0">
                <a:solidFill>
                  <a:srgbClr val="00B05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B</a:t>
            </a:r>
            <a:endParaRPr lang="en-US" altLang="zh-CN" sz="2000" dirty="0"/>
          </a:p>
        </p:txBody>
      </p:sp>
      <p:sp>
        <p:nvSpPr>
          <p:cNvPr id="4" name="QC_5_BD.34_2#a81f87e83?pid=a6258bcac&amp;color=0,0,0&amp;vtp=1&amp;bbb=1"/>
          <p:cNvSpPr/>
          <p:nvPr/>
        </p:nvSpPr>
        <p:spPr>
          <a:xfrm>
            <a:off x="722376" y="1876874"/>
            <a:ext cx="10753344" cy="179603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600"/>
              </a:lnSpc>
            </a:pP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①全国人大加大执法检查力度，不断创新执法检查机制和模式</a:t>
            </a:r>
            <a:endParaRPr lang="en-US" altLang="zh-CN" sz="2000" dirty="0"/>
          </a:p>
          <a:p>
            <a:pPr latinLnBrk="1">
              <a:lnSpc>
                <a:spcPts val="37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②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坚持公正执法，防止执法过程中差别化对待不同情况</a:t>
            </a:r>
            <a:endParaRPr lang="en-US" altLang="zh-CN" sz="2000" dirty="0"/>
          </a:p>
          <a:p>
            <a:pPr latinLnBrk="1">
              <a:lnSpc>
                <a:spcPts val="37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③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司法机关严格依据诉讼法进行，以结果公正保证实现程序公正</a:t>
            </a:r>
            <a:endParaRPr lang="en-US" altLang="zh-CN" sz="2000" dirty="0"/>
          </a:p>
          <a:p>
            <a:pPr latinLnBrk="1">
              <a:lnSpc>
                <a:spcPts val="35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④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司法机关公正司法，以事实为根据，以法律为准绳</a:t>
            </a:r>
            <a:endParaRPr lang="en-US" altLang="zh-CN" sz="2000" dirty="0"/>
          </a:p>
        </p:txBody>
      </p:sp>
      <p:sp>
        <p:nvSpPr>
          <p:cNvPr id="5" name="QC_5_BD.34_3#a81f87e83.choices?pid=a6258bcac&amp;color=0,0,0&amp;vtp=1&amp;bbb=1"/>
          <p:cNvSpPr/>
          <p:nvPr/>
        </p:nvSpPr>
        <p:spPr>
          <a:xfrm>
            <a:off x="722376" y="3712786"/>
            <a:ext cx="10753344" cy="4050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3600"/>
              </a:lnSpc>
              <a:tabLst>
                <a:tab pos="2761029" algn="l"/>
                <a:tab pos="5483957" algn="l"/>
                <a:tab pos="8219586" algn="l"/>
              </a:tabLst>
            </a:pP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A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.①③</a:t>
            </a:r>
            <a:r>
              <a:rPr lang="en-US" altLang="zh-CN" sz="20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B.①④</a:t>
            </a:r>
            <a:r>
              <a:rPr lang="en-US" altLang="zh-CN" sz="20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C.②③</a:t>
            </a:r>
            <a:r>
              <a:rPr lang="en-US" altLang="zh-CN" sz="20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D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.②④</a:t>
            </a:r>
            <a:endParaRPr lang="en-US" altLang="zh-CN" sz="20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9&amp;si=2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AS.36_1#a81f87e83?vop=1&amp;pid=a6258bcac&amp;color=0,0,0&amp;vtp=1&amp;bt=1&amp;bbb=1&amp;hb=1"/>
          <p:cNvSpPr/>
          <p:nvPr/>
        </p:nvSpPr>
        <p:spPr>
          <a:xfrm>
            <a:off x="722376" y="972000"/>
            <a:ext cx="10753344" cy="132613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2200" b="1" i="0" dirty="0">
                <a:solidFill>
                  <a:srgbClr val="639319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解析</a:t>
            </a:r>
            <a:r>
              <a:rPr lang="en-US" altLang="zh-CN" sz="2200" b="1" i="0" dirty="0">
                <a:solidFill>
                  <a:srgbClr val="639319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本题考查公正司法。全国人大加大执法检查力度，不断创新执法检查机制和模式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；司法机</a:t>
            </a: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关公正司法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，以事实为根据，以法律为准绳，这些均有利于推动法律实施，①④正确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。坚持公正</a:t>
            </a:r>
          </a:p>
          <a:p>
            <a:pPr latinLnBrk="1">
              <a:lnSpc>
                <a:spcPts val="35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执法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，应差别化对待不同情况，②错误。应是通过程序公正，可以最大化实现结果公正，③错误。</a:t>
            </a:r>
            <a:endParaRPr lang="en-US" altLang="zh-CN" sz="22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0&amp;si=3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37_1#fa525af6d?pid=a6258bcac&amp;color=0,0,0&amp;vtp=1&amp;bt=1&amp;bbb=1&amp;hb=1"/>
          <p:cNvSpPr/>
          <p:nvPr/>
        </p:nvSpPr>
        <p:spPr>
          <a:xfrm>
            <a:off x="722376" y="972000"/>
            <a:ext cx="10753344" cy="130035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600"/>
              </a:lnSpc>
            </a:pP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13.</a:t>
            </a:r>
            <a:r>
              <a:rPr lang="en-US" altLang="zh-CN" sz="2000" b="0" i="0" dirty="0">
                <a:solidFill>
                  <a:srgbClr val="000000"/>
                </a:solidFill>
                <a:latin typeface="仿宋" pitchFamily="34" charset="0"/>
                <a:ea typeface="仿宋" pitchFamily="34" charset="-122"/>
                <a:cs typeface="仿宋" pitchFamily="34" charset="-120"/>
              </a:rPr>
              <a:t>[四川成都2025期中]</a:t>
            </a:r>
            <a:r>
              <a:rPr lang="en-US" altLang="zh-CN" sz="20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针对预付式消费存在“卷款跑路”、“霸王条款”、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收款不退等问题，</a:t>
            </a: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2025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年3月14日，最高人民法院发布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《最高人民法院关于审理预付式消费民事纠纷案件适用法律</a:t>
            </a:r>
          </a:p>
          <a:p>
            <a:pPr latinLnBrk="1">
              <a:lnSpc>
                <a:spcPts val="34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若干问题的解释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》和涉预付式消费典型案例，明确裁判规则，回应社会关切。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此举意在(</a:t>
            </a:r>
            <a:r>
              <a:rPr lang="en-US" altLang="zh-CN" sz="20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000" b="1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)</a:t>
            </a:r>
            <a:endParaRPr lang="en-US" altLang="zh-CN" sz="2000" dirty="0"/>
          </a:p>
        </p:txBody>
      </p:sp>
      <p:sp>
        <p:nvSpPr>
          <p:cNvPr id="3" name="QC_5_AN.38_1#fa525af6d.bracket?pid=a6258bcac&amp;color=0,0,0&amp;vpa=13&amp;vtp=1"/>
          <p:cNvSpPr/>
          <p:nvPr/>
        </p:nvSpPr>
        <p:spPr>
          <a:xfrm>
            <a:off x="10574401" y="1867350"/>
            <a:ext cx="374650" cy="38950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400"/>
              </a:lnSpc>
            </a:pPr>
            <a:r>
              <a:rPr lang="en-US" altLang="zh-CN" sz="2000" b="1" i="0" dirty="0">
                <a:solidFill>
                  <a:srgbClr val="00B05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A</a:t>
            </a:r>
            <a:endParaRPr lang="en-US" altLang="zh-CN" sz="2000" dirty="0"/>
          </a:p>
        </p:txBody>
      </p:sp>
      <p:sp>
        <p:nvSpPr>
          <p:cNvPr id="4" name="QC_5_BD.37_2#fa525af6d?pid=a6258bcac&amp;color=0,0,0&amp;vtp=1&amp;bbb=1"/>
          <p:cNvSpPr/>
          <p:nvPr/>
        </p:nvSpPr>
        <p:spPr>
          <a:xfrm>
            <a:off x="722376" y="2334075"/>
            <a:ext cx="10753344" cy="179603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600"/>
              </a:lnSpc>
            </a:pP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①警示经营者依法合规经营，维护社会公平正义</a:t>
            </a:r>
            <a:endParaRPr lang="en-US" altLang="zh-CN" sz="2000" dirty="0"/>
          </a:p>
          <a:p>
            <a:pPr latinLnBrk="1">
              <a:lnSpc>
                <a:spcPts val="37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②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填补法律适用空白，使司法裁判更加有法可依</a:t>
            </a:r>
            <a:endParaRPr lang="en-US" altLang="zh-CN" sz="2000" dirty="0"/>
          </a:p>
          <a:p>
            <a:pPr latinLnBrk="1">
              <a:lnSpc>
                <a:spcPts val="37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③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督促政府更好地行使权力，提高行政服务水平</a:t>
            </a:r>
            <a:endParaRPr lang="en-US" altLang="zh-CN" sz="2000" dirty="0"/>
          </a:p>
          <a:p>
            <a:pPr latinLnBrk="1">
              <a:lnSpc>
                <a:spcPts val="35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④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完善矛盾纠纷预防机制，促进法治社会的建设</a:t>
            </a:r>
            <a:endParaRPr lang="en-US" altLang="zh-CN" sz="2000" dirty="0"/>
          </a:p>
        </p:txBody>
      </p:sp>
      <p:sp>
        <p:nvSpPr>
          <p:cNvPr id="5" name="QC_5_BD.37_3#fa525af6d.choices?pid=a6258bcac&amp;color=0,0,0&amp;vtp=1&amp;bbb=1"/>
          <p:cNvSpPr/>
          <p:nvPr/>
        </p:nvSpPr>
        <p:spPr>
          <a:xfrm>
            <a:off x="722376" y="4169987"/>
            <a:ext cx="10753344" cy="4050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3600"/>
              </a:lnSpc>
              <a:tabLst>
                <a:tab pos="2761029" algn="l"/>
                <a:tab pos="5483957" algn="l"/>
                <a:tab pos="8219586" algn="l"/>
              </a:tabLst>
            </a:pP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A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.①②</a:t>
            </a:r>
            <a:r>
              <a:rPr lang="en-US" altLang="zh-CN" sz="20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B.①④</a:t>
            </a:r>
            <a:r>
              <a:rPr lang="en-US" altLang="zh-CN" sz="20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C.②③</a:t>
            </a:r>
            <a:r>
              <a:rPr lang="en-US" altLang="zh-CN" sz="20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D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.③④</a:t>
            </a:r>
            <a:endParaRPr lang="en-US" altLang="zh-CN" sz="20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&amp;si=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#221c74777.fixed?pid=092ed38ec&amp;color=100,146,38&amp;vtp=1"/>
          <p:cNvSpPr/>
          <p:nvPr/>
        </p:nvSpPr>
        <p:spPr>
          <a:xfrm>
            <a:off x="6181344" y="950976"/>
            <a:ext cx="969264" cy="119786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latinLnBrk="1">
              <a:lnSpc>
                <a:spcPct val="100000"/>
              </a:lnSpc>
            </a:pPr>
            <a:r>
              <a:rPr lang="en-US" altLang="zh-CN" sz="7200" b="1" i="0" dirty="0">
                <a:solidFill>
                  <a:srgbClr val="649226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3</a:t>
            </a:r>
            <a:endParaRPr lang="en-US" altLang="zh-CN" sz="7200" dirty="0"/>
          </a:p>
        </p:txBody>
      </p:sp>
      <p:sp>
        <p:nvSpPr>
          <p:cNvPr id="3" name="C_3#221c74777.fixed?pid=092ed38ec&amp;color=255,255,255&amp;vtp=1&amp;bbb=1"/>
          <p:cNvSpPr/>
          <p:nvPr/>
        </p:nvSpPr>
        <p:spPr>
          <a:xfrm>
            <a:off x="0" y="3493008"/>
            <a:ext cx="12188952" cy="768096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400"/>
              </a:lnSpc>
            </a:pPr>
            <a:r>
              <a:rPr lang="en-US" altLang="zh-CN" sz="4400" b="1" i="0" dirty="0">
                <a:solidFill>
                  <a:srgbClr val="FFFFFF"/>
                </a:solidFill>
                <a:latin typeface="SimHei" pitchFamily="34" charset="0"/>
                <a:ea typeface="SimHei" pitchFamily="34" charset="-122"/>
                <a:cs typeface="SimHei" pitchFamily="34" charset="-120"/>
              </a:rPr>
              <a:t>第三单元综合测试</a:t>
            </a:r>
            <a:endParaRPr lang="en-US" altLang="zh-CN" sz="4400" dirty="0"/>
          </a:p>
        </p:txBody>
      </p:sp>
      <p:pic>
        <p:nvPicPr>
          <p:cNvPr id="4" name="C_3#221c74777.fixed?pid=092ed38ec&amp;color=0,0,0&amp;tib=255,255,255&amp;vtp=1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39528" y="4507992"/>
            <a:ext cx="402336" cy="438912"/>
          </a:xfrm>
          <a:prstGeom prst="rect">
            <a:avLst/>
          </a:prstGeom>
        </p:spPr>
      </p:pic>
      <p:sp>
        <p:nvSpPr>
          <p:cNvPr id="5" name="C_3_BD#221c74777.fixed?pid=092ed38ec&amp;color=255,255,255&amp;vtp=1&amp;bbb=1"/>
          <p:cNvSpPr/>
          <p:nvPr/>
        </p:nvSpPr>
        <p:spPr>
          <a:xfrm>
            <a:off x="10460736" y="4379944"/>
            <a:ext cx="1709928" cy="56699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l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FFFFFF"/>
                </a:solidFill>
                <a:latin typeface="SimHei" pitchFamily="34" charset="0"/>
                <a:ea typeface="SimHei" pitchFamily="34" charset="-122"/>
                <a:cs typeface="SimHei" pitchFamily="34" charset="-120"/>
              </a:rPr>
              <a:t>刷小卷</a:t>
            </a:r>
            <a:endParaRPr lang="en-US" altLang="zh-CN" sz="2800" dirty="0"/>
          </a:p>
        </p:txBody>
      </p:sp>
    </p:spTree>
  </p:cSld>
  <p:clrMapOvr>
    <a:masterClrMapping/>
  </p:clrMapOvr>
  <p:transition>
    <p:fade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1&amp;si=3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AS.39_1#fa525af6d?vop=1&amp;pid=a6258bcac&amp;color=0,0,0&amp;vtp=1&amp;bt=1&amp;bbb=1&amp;hb=1"/>
          <p:cNvSpPr/>
          <p:nvPr/>
        </p:nvSpPr>
        <p:spPr>
          <a:xfrm>
            <a:off x="722376" y="972000"/>
            <a:ext cx="10753344" cy="315493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2200" b="1" i="0" dirty="0">
                <a:solidFill>
                  <a:srgbClr val="639319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解析</a:t>
            </a:r>
            <a:r>
              <a:rPr lang="en-US" altLang="zh-CN" sz="2200" b="1" i="0" dirty="0">
                <a:solidFill>
                  <a:srgbClr val="639319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本题考查推进公正司法。发布典型案例可以展示违法行为后果，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对经营者起到警示作用，</a:t>
            </a: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促使其遵守法律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，合规经营，从而维护消费者权益和社会公平正义，①正确；题干强调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“明确裁</a:t>
            </a: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判规则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”，这对应填补法律空白（如预付式消费领域的具体规则缺失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），为司法裁判提供明确依</a:t>
            </a: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据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，使审判工作“有法可依”，②正确；《解释》是司法层面的规定，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主要约束法院裁判行为，</a:t>
            </a: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而非直接督促政府行使行政权力或提高服务水平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，③排除；司法解释和案例有助于明确规则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，减</a:t>
            </a: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少纠纷发生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，但题干焦点是“审理纠纷案件”和“明确裁判规则”，即解决已发生的纠纷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，而非</a:t>
            </a:r>
          </a:p>
          <a:p>
            <a:pPr latinLnBrk="1">
              <a:lnSpc>
                <a:spcPts val="35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强调完善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“预防机制”，④排除。</a:t>
            </a:r>
            <a:endParaRPr lang="en-US" altLang="zh-CN" sz="22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2&amp;si=3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40_1#54ac39aad?pid=a6258bcac&amp;color=0,0,0&amp;vtp=1&amp;bt=1&amp;bbb=1&amp;hb=1"/>
          <p:cNvSpPr/>
          <p:nvPr/>
        </p:nvSpPr>
        <p:spPr>
          <a:xfrm>
            <a:off x="722376" y="972000"/>
            <a:ext cx="10753344" cy="130035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600"/>
              </a:lnSpc>
            </a:pP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14.</a:t>
            </a:r>
            <a:r>
              <a:rPr lang="en-US" altLang="zh-CN" sz="2000" b="0" i="0" dirty="0">
                <a:solidFill>
                  <a:srgbClr val="000000"/>
                </a:solidFill>
                <a:latin typeface="仿宋" pitchFamily="34" charset="0"/>
                <a:ea typeface="仿宋" pitchFamily="34" charset="-122"/>
                <a:cs typeface="仿宋" pitchFamily="34" charset="-120"/>
              </a:rPr>
              <a:t>[广东部分学校2025高一期末]</a:t>
            </a:r>
            <a:r>
              <a:rPr lang="en-US" altLang="zh-CN" sz="20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为守护未成年人网络安全，某区人民检察院联合区政法委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、区</a:t>
            </a: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法院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、区教育局、区司法局等部门开展“向网络游戏高额充值说不·青少年模拟法庭”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庭审活动，</a:t>
            </a:r>
          </a:p>
          <a:p>
            <a:pPr latinLnBrk="1">
              <a:lnSpc>
                <a:spcPts val="34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200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余名师生参加。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这些师生可以在模拟法庭活动中(</a:t>
            </a:r>
            <a:r>
              <a:rPr lang="en-US" altLang="zh-CN" sz="20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000" b="1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)</a:t>
            </a:r>
            <a:endParaRPr lang="en-US" altLang="zh-CN" sz="2000" dirty="0"/>
          </a:p>
        </p:txBody>
      </p:sp>
      <p:sp>
        <p:nvSpPr>
          <p:cNvPr id="3" name="QC_5_AN.41_1#54ac39aad.bracket?pid=a6258bcac&amp;color=0,0,0&amp;vpa=14&amp;vtp=1"/>
          <p:cNvSpPr/>
          <p:nvPr/>
        </p:nvSpPr>
        <p:spPr>
          <a:xfrm>
            <a:off x="6704076" y="1867350"/>
            <a:ext cx="374650" cy="38950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400"/>
              </a:lnSpc>
            </a:pPr>
            <a:r>
              <a:rPr lang="en-US" altLang="zh-CN" sz="2000" b="1" i="0" dirty="0">
                <a:solidFill>
                  <a:srgbClr val="00B05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A</a:t>
            </a:r>
            <a:endParaRPr lang="en-US" altLang="zh-CN" sz="2000" dirty="0"/>
          </a:p>
        </p:txBody>
      </p:sp>
      <p:sp>
        <p:nvSpPr>
          <p:cNvPr id="4" name="QC_5_BD.40_2#54ac39aad?pid=a6258bcac&amp;color=0,0,0&amp;vtp=1&amp;bbb=1"/>
          <p:cNvSpPr/>
          <p:nvPr/>
        </p:nvSpPr>
        <p:spPr>
          <a:xfrm>
            <a:off x="722376" y="2334074"/>
            <a:ext cx="10753344" cy="179603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600"/>
              </a:lnSpc>
            </a:pP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①感受法槌重量，让公平正义、尊法守法深入心中</a:t>
            </a:r>
            <a:r>
              <a:rPr lang="en-US" altLang="zh-CN" sz="20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000" dirty="0"/>
          </a:p>
          <a:p>
            <a:pPr latinLnBrk="1">
              <a:lnSpc>
                <a:spcPts val="37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②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体验庭审流程，学习专业的法律知识和审判技巧</a:t>
            </a:r>
            <a:r>
              <a:rPr lang="en-US" altLang="zh-CN" sz="20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000" dirty="0"/>
          </a:p>
          <a:p>
            <a:pPr latinLnBrk="1">
              <a:lnSpc>
                <a:spcPts val="37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③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扮演不同角色，增强对司法工作人员职业的理解</a:t>
            </a:r>
            <a:r>
              <a:rPr lang="en-US" altLang="zh-CN" sz="20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000" dirty="0"/>
          </a:p>
          <a:p>
            <a:pPr latinLnBrk="1">
              <a:lnSpc>
                <a:spcPts val="35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④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拿起法律武器，对身边不法行为向法院提起诉讼</a:t>
            </a:r>
            <a:endParaRPr lang="en-US" altLang="zh-CN" sz="2000" dirty="0"/>
          </a:p>
        </p:txBody>
      </p:sp>
      <p:sp>
        <p:nvSpPr>
          <p:cNvPr id="5" name="QC_5_BD.40_3#54ac39aad.choices?pid=a6258bcac&amp;color=0,0,0&amp;vtp=1&amp;bbb=1"/>
          <p:cNvSpPr/>
          <p:nvPr/>
        </p:nvSpPr>
        <p:spPr>
          <a:xfrm>
            <a:off x="722376" y="4169986"/>
            <a:ext cx="10753344" cy="4050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3600"/>
              </a:lnSpc>
              <a:tabLst>
                <a:tab pos="2761029" algn="l"/>
                <a:tab pos="5483957" algn="l"/>
                <a:tab pos="8219586" algn="l"/>
              </a:tabLst>
            </a:pP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A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.①③</a:t>
            </a:r>
            <a:r>
              <a:rPr lang="en-US" altLang="zh-CN" sz="20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B.①④</a:t>
            </a:r>
            <a:r>
              <a:rPr lang="en-US" altLang="zh-CN" sz="20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C.②③</a:t>
            </a:r>
            <a:r>
              <a:rPr lang="en-US" altLang="zh-CN" sz="20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D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.②④</a:t>
            </a:r>
            <a:endParaRPr lang="en-US" altLang="zh-CN" sz="20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3&amp;si=3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AS.42_1#54ac39aad?vop=1&amp;pid=a6258bcac&amp;color=0,0,0&amp;vtp=1&amp;bt=1&amp;bbb=1&amp;hb=1"/>
          <p:cNvSpPr/>
          <p:nvPr/>
        </p:nvSpPr>
        <p:spPr>
          <a:xfrm>
            <a:off x="722376" y="972000"/>
            <a:ext cx="10753344" cy="315493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2200" b="1" i="0" dirty="0">
                <a:solidFill>
                  <a:srgbClr val="639319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解析</a:t>
            </a:r>
            <a:r>
              <a:rPr lang="en-US" altLang="zh-CN" sz="2200" b="1" i="0" dirty="0">
                <a:solidFill>
                  <a:srgbClr val="639319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本题考查推进全民守法。在模拟法庭活动中，师生们参与其中，通过这样的活动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，公平正</a:t>
            </a: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义的理念以及尊法守法的意识会更加深入他们的心中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，①正确；在模拟法庭中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，师生们通过扮演</a:t>
            </a: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不同角色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，能更加深入地了解司法工作人员在庭审中的职责和工作方式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，从而增强对司法工作人</a:t>
            </a: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员职业的理解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，③正确；对于参加模拟法庭活动的师生来说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，他们主要是增强法律意识和深化对</a:t>
            </a: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司法程序的了解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，并非以学习专业法律知识和审判技巧为目的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，也难以在这样的活动中真正掌握</a:t>
            </a: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专业法律知识和审判技巧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，②排除；提起诉讼需要符合法定的条件和程序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，不是在模拟法庭活动</a:t>
            </a:r>
          </a:p>
          <a:p>
            <a:pPr latinLnBrk="1">
              <a:lnSpc>
                <a:spcPts val="35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中就能完成的实际法律行为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，④排除。</a:t>
            </a:r>
            <a:endParaRPr lang="en-US" altLang="zh-CN" sz="22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4&amp;si=3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43_1#5edaab811?pid=a6258bcac&amp;color=0,0,0&amp;vtp=1&amp;bt=1&amp;bbb=1&amp;hb=1"/>
          <p:cNvSpPr/>
          <p:nvPr/>
        </p:nvSpPr>
        <p:spPr>
          <a:xfrm>
            <a:off x="722376" y="972000"/>
            <a:ext cx="10753344" cy="221475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600"/>
              </a:lnSpc>
            </a:pP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15.</a:t>
            </a:r>
            <a:r>
              <a:rPr lang="en-US" altLang="zh-CN" sz="2000" b="0" i="0" dirty="0">
                <a:solidFill>
                  <a:srgbClr val="000000"/>
                </a:solidFill>
                <a:latin typeface="仿宋" pitchFamily="34" charset="0"/>
                <a:ea typeface="仿宋" pitchFamily="34" charset="-122"/>
                <a:cs typeface="仿宋" pitchFamily="34" charset="-120"/>
              </a:rPr>
              <a:t>[吉林长春2025高一期末]</a:t>
            </a:r>
            <a:r>
              <a:rPr lang="en-US" altLang="zh-CN" sz="20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在福泉市公安局金山派出所，“金山孃孃调解室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”如一支出色的交</a:t>
            </a: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响乐队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，用365天的倾情演绎，将基层调解工作升华为充满温度的艺术实践。这支以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8名女性民</a:t>
            </a: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（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辅）警为核心、12名调解员为主力的“全天候乐队”，以新时代“枫桥经验”为总谱，以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“背</a:t>
            </a: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对背倾听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、面对面沟通，分步调解、情感修复”为谱写乐章的基调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，用柔性力量谱写社会治理的</a:t>
            </a:r>
          </a:p>
          <a:p>
            <a:pPr latinLnBrk="1">
              <a:lnSpc>
                <a:spcPts val="34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动人乐章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。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该调解室运行的意义在于(</a:t>
            </a:r>
            <a:r>
              <a:rPr lang="en-US" altLang="zh-CN" sz="20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000" b="1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)</a:t>
            </a:r>
            <a:endParaRPr lang="en-US" altLang="zh-CN" sz="2000" dirty="0"/>
          </a:p>
        </p:txBody>
      </p:sp>
      <p:sp>
        <p:nvSpPr>
          <p:cNvPr id="3" name="QC_5_AN.44_1#5edaab811.bracket?pid=a6258bcac&amp;color=0,0,0&amp;vpa=15&amp;vtp=1"/>
          <p:cNvSpPr/>
          <p:nvPr/>
        </p:nvSpPr>
        <p:spPr>
          <a:xfrm>
            <a:off x="4986401" y="2781750"/>
            <a:ext cx="374650" cy="38950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400"/>
              </a:lnSpc>
            </a:pPr>
            <a:r>
              <a:rPr lang="en-US" altLang="zh-CN" sz="2000" b="1" i="0" dirty="0">
                <a:solidFill>
                  <a:srgbClr val="00B05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A</a:t>
            </a:r>
            <a:endParaRPr lang="en-US" altLang="zh-CN" sz="2000" dirty="0"/>
          </a:p>
        </p:txBody>
      </p:sp>
      <p:sp>
        <p:nvSpPr>
          <p:cNvPr id="4" name="QC_5_BD.43_2#5edaab811?pid=a6258bcac&amp;color=0,0,0&amp;vtp=1&amp;bbb=1"/>
          <p:cNvSpPr/>
          <p:nvPr/>
        </p:nvSpPr>
        <p:spPr>
          <a:xfrm>
            <a:off x="722376" y="3248474"/>
            <a:ext cx="10753344" cy="85623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600"/>
              </a:lnSpc>
            </a:pP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①</a:t>
            </a:r>
            <a:r>
              <a:rPr lang="en-US" altLang="zh-CN" sz="2000" b="0" i="0" dirty="0" err="1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引导辖区居民依法维护自己的正当权益</a:t>
            </a:r>
            <a:endParaRPr lang="en-US" altLang="zh-CN" sz="2000" b="0" i="0" dirty="0">
              <a:solidFill>
                <a:srgbClr val="000000"/>
              </a:solidFill>
              <a:latin typeface="微软雅黑" pitchFamily="34" charset="0"/>
              <a:ea typeface="微软雅黑" pitchFamily="34" charset="-122"/>
              <a:cs typeface="微软雅黑" pitchFamily="34" charset="-120"/>
            </a:endParaRPr>
          </a:p>
          <a:p>
            <a:pPr algn="l" latinLnBrk="1">
              <a:lnSpc>
                <a:spcPts val="3600"/>
              </a:lnSpc>
            </a:pP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②依法依规解决社会纠纷，维护公平正义</a:t>
            </a:r>
            <a:endParaRPr lang="en-US" altLang="zh-CN" sz="2000" dirty="0"/>
          </a:p>
          <a:p>
            <a:pPr latinLnBrk="1">
              <a:lnSpc>
                <a:spcPts val="3500"/>
              </a:lnSpc>
            </a:pP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③</a:t>
            </a:r>
            <a:r>
              <a:rPr lang="en-US" altLang="zh-CN" sz="2000" b="0" i="0" dirty="0" err="1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完善法律援助制度，扩大援助范围</a:t>
            </a:r>
            <a:endParaRPr lang="en-US" altLang="zh-CN" sz="2000" b="0" i="0" dirty="0">
              <a:solidFill>
                <a:srgbClr val="000000"/>
              </a:solidFill>
              <a:latin typeface="微软雅黑" pitchFamily="34" charset="0"/>
              <a:ea typeface="微软雅黑" pitchFamily="34" charset="-122"/>
              <a:cs typeface="微软雅黑" pitchFamily="34" charset="-120"/>
            </a:endParaRPr>
          </a:p>
          <a:p>
            <a:pPr latinLnBrk="1">
              <a:lnSpc>
                <a:spcPts val="3500"/>
              </a:lnSpc>
            </a:pP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④规范权力运行，推动实现基层治理现代化</a:t>
            </a:r>
            <a:endParaRPr lang="en-US" altLang="zh-CN" sz="2000" dirty="0"/>
          </a:p>
        </p:txBody>
      </p:sp>
      <p:sp>
        <p:nvSpPr>
          <p:cNvPr id="5" name="QC_5_BD.43_3#5edaab811.choices?pid=a6258bcac&amp;color=0,0,0&amp;vtp=1&amp;bbb=1"/>
          <p:cNvSpPr/>
          <p:nvPr/>
        </p:nvSpPr>
        <p:spPr>
          <a:xfrm>
            <a:off x="719328" y="5181393"/>
            <a:ext cx="10753344" cy="4050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3600"/>
              </a:lnSpc>
              <a:tabLst>
                <a:tab pos="2761029" algn="l"/>
                <a:tab pos="5483957" algn="l"/>
                <a:tab pos="8219586" algn="l"/>
              </a:tabLst>
            </a:pP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A.①②</a:t>
            </a:r>
            <a:r>
              <a:rPr lang="en-US" altLang="zh-CN" sz="20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B.①③</a:t>
            </a:r>
            <a:r>
              <a:rPr lang="en-US" altLang="zh-CN" sz="20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C.②④</a:t>
            </a:r>
            <a:r>
              <a:rPr lang="en-US" altLang="zh-CN" sz="20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D.③④</a:t>
            </a:r>
            <a:endParaRPr lang="en-US" altLang="zh-CN" sz="20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5&amp;si=3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AS.45_1#5edaab811?vop=1&amp;pid=a6258bcac&amp;color=0,0,0&amp;vtp=1&amp;bt=1&amp;bbb=1&amp;hb=1"/>
          <p:cNvSpPr/>
          <p:nvPr/>
        </p:nvSpPr>
        <p:spPr>
          <a:xfrm>
            <a:off x="722376" y="972000"/>
            <a:ext cx="10753344" cy="224053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2200" b="1" i="0" dirty="0">
                <a:solidFill>
                  <a:srgbClr val="639319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解析</a:t>
            </a:r>
            <a:r>
              <a:rPr lang="en-US" altLang="zh-CN" sz="2200" b="1" i="0" dirty="0">
                <a:solidFill>
                  <a:srgbClr val="639319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本题考查全民守法。“金山孃孃调解室”通过“背对背倾听、面对面沟通，分步调解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、情</a:t>
            </a: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感修复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”等方式开展工作，在调解过程中，引导辖区居民以合法合理的方式表达诉求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，依法维护</a:t>
            </a: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自己的正当权益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，并依法依规解决社会纠纷，从而维护公平正义，①②正确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；材料体现的是通过</a:t>
            </a: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柔性力量进行基层调解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，没有涉及完善法律援助制度与扩大援助范围，③排除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；材料重点强调的</a:t>
            </a:r>
          </a:p>
          <a:p>
            <a:pPr latinLnBrk="1">
              <a:lnSpc>
                <a:spcPts val="35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是调解室通过柔性力量进行基层调解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，解决社会纠纷，没有涉及规范权力运行，④排除。</a:t>
            </a:r>
            <a:endParaRPr lang="en-US" altLang="zh-CN" sz="22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6&amp;si=3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5_BD.46_1#ec03dd5e6?pid=d14e6dac7&amp;color=0,0,0&amp;vtp=1&amp;bt=1&amp;bbb=1&amp;hb=1"/>
          <p:cNvSpPr/>
          <p:nvPr/>
        </p:nvSpPr>
        <p:spPr>
          <a:xfrm>
            <a:off x="722376" y="972000"/>
            <a:ext cx="10753344" cy="541515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600"/>
              </a:lnSpc>
            </a:pP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16.阅读材料，完成下列要求。（19分）</a:t>
            </a:r>
            <a:endParaRPr lang="en-US" altLang="zh-CN" sz="2000" dirty="0"/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SimSun" panose="02010600030101010101" pitchFamily="2" charset="-122"/>
                <a:ea typeface="微软雅黑" pitchFamily="34" charset="-122"/>
                <a:cs typeface="微软雅黑" pitchFamily="34" charset="-120"/>
              </a:rPr>
              <a:t>    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2025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年是巩固拓展脱贫攻坚成果同乡村振兴有效衔接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5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年过渡期的最后一年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。2025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年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《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政府</a:t>
            </a: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工作报告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》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提出要深入推进乡村全面振兴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。</a:t>
            </a:r>
            <a:endParaRPr lang="en-US" altLang="zh-CN" sz="2000" dirty="0"/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SimSun" panose="02010600030101010101" pitchFamily="2" charset="-122"/>
                <a:ea typeface="微软雅黑" pitchFamily="34" charset="-122"/>
                <a:cs typeface="微软雅黑" pitchFamily="34" charset="-120"/>
              </a:rPr>
              <a:t>    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W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县用法治之力护航乡村全面振兴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重点加强法律知识培训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利用农民喜闻乐见的方式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深</a:t>
            </a: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入宣传民法典等法律法规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引导农民树立法治观念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；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积极推动基层党组织领导下的自治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、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法治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、</a:t>
            </a: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德治相结合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引导村民依法立约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、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民主修约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、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自觉履约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、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文明执约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不断修订完善村规民约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做</a:t>
            </a: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到了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“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规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”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得住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，“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约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”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得实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村民自治能力不断提高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；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加强基层公共法律服务建设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整合基层</a:t>
            </a: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法律服务工作者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、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志愿者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、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法治专家等资源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实现公共法律服务主体多元化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；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设立基层法律服务</a:t>
            </a: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室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、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矛盾纠纷调解室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、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法治书屋等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为群众提供法治宣传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、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法律咨询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、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法律培训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、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法律援助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、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人</a:t>
            </a: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民调解等多元化法律服务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；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设置的一站式矛盾纠纷调解中心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按照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“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一站式受理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、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一揽子调处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、</a:t>
            </a: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全链条化解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”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的工作思路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打造公安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、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信访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、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司法机关等多部门参与的综合平台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为深入推进乡</a:t>
            </a:r>
          </a:p>
          <a:p>
            <a:pPr latinLnBrk="1">
              <a:lnSpc>
                <a:spcPts val="34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村全面振兴提供了多元化解合力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。</a:t>
            </a:r>
            <a:endParaRPr lang="en-US" altLang="zh-CN" sz="2000" dirty="0"/>
          </a:p>
        </p:txBody>
      </p:sp>
    </p:spTree>
  </p:cSld>
  <p:clrMapOvr>
    <a:masterClrMapping/>
  </p:clrMapOvr>
  <p:transition>
    <p:fade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7&amp;si=3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BD.47_1#533fc67b6?pid=ec03dd5e6&amp;color=0,0,0&amp;vtp=1&amp;bt=1&amp;bbb=1&amp;hb=1"/>
          <p:cNvSpPr/>
          <p:nvPr/>
        </p:nvSpPr>
        <p:spPr>
          <a:xfrm>
            <a:off x="722376" y="972000"/>
            <a:ext cx="10753344" cy="85623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600"/>
              </a:lnSpc>
            </a:pP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（1）结合材料，运用《政治与法治》的有关知识，分析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W县的做法对于推动法治社会建设的启</a:t>
            </a:r>
          </a:p>
          <a:p>
            <a:pPr latinLnBrk="1">
              <a:lnSpc>
                <a:spcPts val="35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示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。（11分）</a:t>
            </a:r>
            <a:endParaRPr lang="en-US" altLang="zh-CN" sz="2000" dirty="0"/>
          </a:p>
        </p:txBody>
      </p:sp>
    </p:spTree>
  </p:cSld>
  <p:clrMapOvr>
    <a:masterClrMapping/>
  </p:clrMapOvr>
  <p:transition>
    <p:fade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QO_6_AN.48_1#533fc67b6?vop=1&amp;pid=ec03dd5e6&amp;color=0,0,0&amp;vtp=1&amp;bbb=1&amp;hb=1"/>
          <p:cNvSpPr/>
          <p:nvPr/>
        </p:nvSpPr>
        <p:spPr>
          <a:xfrm>
            <a:off x="719328" y="1128242"/>
            <a:ext cx="10753344" cy="314223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600"/>
              </a:lnSpc>
            </a:pPr>
            <a:r>
              <a:rPr lang="en-US" altLang="zh-CN" sz="2000" b="1" i="0" dirty="0">
                <a:solidFill>
                  <a:srgbClr val="00B05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[答案]</a:t>
            </a:r>
            <a:r>
              <a:rPr lang="en-US" altLang="zh-CN" sz="2000" b="1" i="0" dirty="0">
                <a:solidFill>
                  <a:srgbClr val="00B05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000" b="1" i="0" dirty="0">
                <a:solidFill>
                  <a:srgbClr val="00B05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①</a:t>
            </a:r>
            <a:r>
              <a:rPr lang="en-US" altLang="zh-CN" sz="2000" b="1" i="0" dirty="0" err="1">
                <a:solidFill>
                  <a:srgbClr val="00B05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深入开展法治宣传教育，推动全社会树立法治意识。通过法律知识培训与深入宣传法律</a:t>
            </a:r>
            <a:endParaRPr lang="en-US" altLang="zh-CN" sz="2000" b="1" i="0" dirty="0">
              <a:solidFill>
                <a:srgbClr val="00B050"/>
              </a:solidFill>
              <a:latin typeface="微软雅黑" pitchFamily="34" charset="0"/>
              <a:ea typeface="微软雅黑" pitchFamily="34" charset="-122"/>
              <a:cs typeface="微软雅黑" pitchFamily="34" charset="-120"/>
            </a:endParaRPr>
          </a:p>
          <a:p>
            <a:pPr latinLnBrk="1">
              <a:lnSpc>
                <a:spcPts val="3600"/>
              </a:lnSpc>
            </a:pPr>
            <a:r>
              <a:rPr lang="en-US" altLang="zh-CN" sz="2000" b="1" i="0" dirty="0" err="1">
                <a:solidFill>
                  <a:srgbClr val="00B05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法规，增强全社会法治观念</a:t>
            </a:r>
            <a:r>
              <a:rPr lang="en-US" altLang="zh-CN" sz="2000" b="1" i="0" dirty="0">
                <a:solidFill>
                  <a:srgbClr val="00B05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。（3分）②</a:t>
            </a:r>
            <a:r>
              <a:rPr lang="en-US" altLang="zh-CN" sz="2000" b="1" i="0" dirty="0" err="1">
                <a:solidFill>
                  <a:srgbClr val="00B05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提高社会治理法治化水平，不断修订完善村规民约，支</a:t>
            </a:r>
            <a:endParaRPr lang="en-US" altLang="zh-CN" sz="2000" b="1" i="0" dirty="0">
              <a:solidFill>
                <a:srgbClr val="00B050"/>
              </a:solidFill>
              <a:latin typeface="微软雅黑" pitchFamily="34" charset="0"/>
              <a:ea typeface="微软雅黑" pitchFamily="34" charset="-122"/>
              <a:cs typeface="微软雅黑" pitchFamily="34" charset="-120"/>
            </a:endParaRPr>
          </a:p>
          <a:p>
            <a:pPr latinLnBrk="1">
              <a:lnSpc>
                <a:spcPts val="3600"/>
              </a:lnSpc>
            </a:pPr>
            <a:r>
              <a:rPr lang="en-US" altLang="zh-CN" sz="2000" b="1" i="0" dirty="0" err="1">
                <a:solidFill>
                  <a:srgbClr val="00B05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持村民自我约束、自我管理，发挥村规民约在社会治理中的积极作用</a:t>
            </a:r>
            <a:r>
              <a:rPr lang="en-US" altLang="zh-CN" sz="2000" b="1" i="0" dirty="0">
                <a:solidFill>
                  <a:srgbClr val="00B05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。（2分）③</a:t>
            </a:r>
            <a:r>
              <a:rPr lang="en-US" altLang="zh-CN" sz="2000" b="1" i="0" dirty="0" err="1">
                <a:solidFill>
                  <a:srgbClr val="00B05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建设完备的法</a:t>
            </a:r>
            <a:endParaRPr lang="en-US" altLang="zh-CN" sz="2000" b="1" i="0" dirty="0">
              <a:solidFill>
                <a:srgbClr val="00B050"/>
              </a:solidFill>
              <a:latin typeface="微软雅黑" pitchFamily="34" charset="0"/>
              <a:ea typeface="微软雅黑" pitchFamily="34" charset="-122"/>
              <a:cs typeface="微软雅黑" pitchFamily="34" charset="-120"/>
            </a:endParaRPr>
          </a:p>
          <a:p>
            <a:pPr latinLnBrk="1">
              <a:lnSpc>
                <a:spcPts val="3600"/>
              </a:lnSpc>
            </a:pPr>
            <a:r>
              <a:rPr lang="en-US" altLang="zh-CN" sz="2000" b="1" i="0" dirty="0" err="1">
                <a:solidFill>
                  <a:srgbClr val="00B05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律服务体系，推进公共法律服务建设。W县实现了公共法律服务主体多元化，提供多元化法律服</a:t>
            </a:r>
            <a:endParaRPr lang="en-US" altLang="zh-CN" sz="2000" b="1" i="0" dirty="0">
              <a:solidFill>
                <a:srgbClr val="00B050"/>
              </a:solidFill>
              <a:latin typeface="微软雅黑" pitchFamily="34" charset="0"/>
              <a:ea typeface="微软雅黑" pitchFamily="34" charset="-122"/>
              <a:cs typeface="微软雅黑" pitchFamily="34" charset="-120"/>
            </a:endParaRPr>
          </a:p>
          <a:p>
            <a:pPr latinLnBrk="1">
              <a:lnSpc>
                <a:spcPts val="3600"/>
              </a:lnSpc>
            </a:pPr>
            <a:r>
              <a:rPr lang="en-US" altLang="zh-CN" sz="2000" b="1" i="0" dirty="0" err="1">
                <a:solidFill>
                  <a:srgbClr val="00B05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务，使人民群众的合法权益得到法律保障</a:t>
            </a:r>
            <a:r>
              <a:rPr lang="en-US" altLang="zh-CN" sz="2000" b="1" i="0" dirty="0">
                <a:solidFill>
                  <a:srgbClr val="00B05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。（3分）④</a:t>
            </a:r>
            <a:r>
              <a:rPr lang="en-US" altLang="zh-CN" sz="2000" b="1" i="0" dirty="0" err="1">
                <a:solidFill>
                  <a:srgbClr val="00B05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健全社会矛盾纠纷预防化解机制，设置一</a:t>
            </a:r>
            <a:endParaRPr lang="en-US" altLang="zh-CN" sz="2000" b="1" i="0" dirty="0">
              <a:solidFill>
                <a:srgbClr val="00B050"/>
              </a:solidFill>
              <a:latin typeface="微软雅黑" pitchFamily="34" charset="0"/>
              <a:ea typeface="微软雅黑" pitchFamily="34" charset="-122"/>
              <a:cs typeface="微软雅黑" pitchFamily="34" charset="-120"/>
            </a:endParaRPr>
          </a:p>
          <a:p>
            <a:pPr latinLnBrk="1">
              <a:lnSpc>
                <a:spcPts val="3600"/>
              </a:lnSpc>
            </a:pPr>
            <a:r>
              <a:rPr lang="en-US" altLang="zh-CN" sz="2000" b="1" i="0" dirty="0" err="1">
                <a:solidFill>
                  <a:srgbClr val="00B05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站式矛盾纠纷调解中心，形成多元合力，及时有效解决群众诉求，化解矛盾纠纷，促进社会和谐</a:t>
            </a:r>
            <a:r>
              <a:rPr lang="en-US" altLang="zh-CN" sz="2000" b="1" i="0" dirty="0">
                <a:solidFill>
                  <a:srgbClr val="00B05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。</a:t>
            </a:r>
          </a:p>
          <a:p>
            <a:pPr latinLnBrk="1">
              <a:lnSpc>
                <a:spcPts val="3500"/>
              </a:lnSpc>
            </a:pPr>
            <a:r>
              <a:rPr lang="en-US" altLang="zh-CN" sz="2000" b="1" i="0" dirty="0">
                <a:solidFill>
                  <a:srgbClr val="00B05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（3分）</a:t>
            </a:r>
            <a:endParaRPr lang="en-US" altLang="zh-CN" sz="2000" dirty="0"/>
          </a:p>
        </p:txBody>
      </p:sp>
    </p:spTree>
    <p:extLst>
      <p:ext uri="{BB962C8B-B14F-4D97-AF65-F5344CB8AC3E}">
        <p14:creationId xmlns:p14="http://schemas.microsoft.com/office/powerpoint/2010/main" val="4465542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8&amp;si=3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AS.49_1#533fc67b6?vop=1&amp;pid=ec03dd5e6&amp;color=0,0,0&amp;vtp=1&amp;bt=1&amp;bbb=1&amp;hb=1"/>
          <p:cNvSpPr/>
          <p:nvPr/>
        </p:nvSpPr>
        <p:spPr>
          <a:xfrm>
            <a:off x="722376" y="972000"/>
            <a:ext cx="10753344" cy="406933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2200" b="1" i="0" dirty="0">
                <a:solidFill>
                  <a:srgbClr val="639319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解析</a:t>
            </a:r>
            <a:r>
              <a:rPr lang="en-US" altLang="zh-CN" sz="2200" b="1" i="0" dirty="0">
                <a:solidFill>
                  <a:srgbClr val="639319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关键信息①：重点加强法律知识培训，利用农民喜闻乐见的方式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，深入宣传民法典等法律</a:t>
            </a: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法规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，引导农民树立法治观念→推动全社会树立法治意识。关键信息②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：积极推动基层党组织领</a:t>
            </a: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导下的自治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、法治、德治相结合，引导村民依法立约、民主修约、自觉履约、文明执约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，不断修</a:t>
            </a: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订完善村规民约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→发挥村规民约在社会治理中的积极作用，提高社会治理法治化水平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。关键信息</a:t>
            </a: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③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：加强基层公共法律服务建设，整合基层法律服务工作者、志愿者、法治专家等资源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，实现公</a:t>
            </a: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共法律服务主体多元化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→推进公共法律服务建设，使人民群众的合法权益得到法律保障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。关键信</a:t>
            </a: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息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④：设置的一站式矛盾纠纷调解中心，按照“一站式受理、一揽子调处、全链条化解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”的工作</a:t>
            </a: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思路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，打造公安、信访、司法机关等多部门参与的综合平台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，为深入推进乡村全面振兴提供了多</a:t>
            </a:r>
          </a:p>
          <a:p>
            <a:pPr latinLnBrk="1">
              <a:lnSpc>
                <a:spcPts val="35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元化解合力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→健全社会矛盾纠纷预防化解机制，促进社会和谐。</a:t>
            </a:r>
            <a:endParaRPr lang="en-US" altLang="zh-CN" sz="22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9&amp;si=3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BD.50_1#cd16a3953?pid=ec03dd5e6&amp;color=0,0,0&amp;vtp=1&amp;bt=1&amp;bbb=1&amp;hb=1"/>
          <p:cNvSpPr/>
          <p:nvPr/>
        </p:nvSpPr>
        <p:spPr>
          <a:xfrm>
            <a:off x="722376" y="972000"/>
            <a:ext cx="10753344" cy="177063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600"/>
              </a:lnSpc>
            </a:pP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（2）法治社会建设是全面依法治国的基础性工程。请从以下三个角度中选择两个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，结合实例论</a:t>
            </a: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述其重要性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：①增强全民法治观念；②健全社会矛盾纠纷预防化解机制；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③建设完备的法律服务</a:t>
            </a: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体系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。</a:t>
            </a:r>
            <a:endParaRPr lang="en-US" altLang="zh-CN" sz="2000" dirty="0"/>
          </a:p>
          <a:p>
            <a:pPr latinLnBrk="1">
              <a:lnSpc>
                <a:spcPts val="35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要求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：观点明确，逻辑清晰，实例恰当；每个角度论述字数100—150字。（8分）</a:t>
            </a:r>
            <a:endParaRPr lang="en-US" altLang="zh-CN" sz="2000" dirty="0"/>
          </a:p>
        </p:txBody>
      </p:sp>
    </p:spTree>
  </p:cSld>
  <p:clrMapOvr>
    <a:masterClrMapping/>
  </p:clrMapOvr>
  <p:transition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&amp;si=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1_1#b285083f3?pid=a6258bcac&amp;color=0,0,0&amp;vtp=1&amp;bt=1&amp;bbb=1&amp;hb=1"/>
          <p:cNvSpPr/>
          <p:nvPr/>
        </p:nvSpPr>
        <p:spPr>
          <a:xfrm>
            <a:off x="722376" y="1534063"/>
            <a:ext cx="10753344" cy="130035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600"/>
              </a:lnSpc>
            </a:pP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1.</a:t>
            </a:r>
            <a:r>
              <a:rPr lang="en-US" altLang="zh-CN" sz="2000" b="0" i="0" dirty="0">
                <a:solidFill>
                  <a:srgbClr val="000000"/>
                </a:solidFill>
                <a:latin typeface="仿宋" pitchFamily="34" charset="0"/>
                <a:ea typeface="仿宋" pitchFamily="34" charset="-122"/>
                <a:cs typeface="仿宋" pitchFamily="34" charset="-120"/>
              </a:rPr>
              <a:t>[陕西榆林2025高一期中]</a:t>
            </a:r>
            <a:r>
              <a:rPr lang="en-US" altLang="zh-CN" sz="20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在法家思想中，法在实践中具有一定的暴力色彩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，其本质和目的在于</a:t>
            </a: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“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平不夷”“矫不直”，以形成特定行为与奖惩后果之间的固定联结机制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。下列对这一观点解读</a:t>
            </a:r>
          </a:p>
          <a:p>
            <a:pPr latinLnBrk="1">
              <a:lnSpc>
                <a:spcPts val="34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正确的是(</a:t>
            </a:r>
            <a:r>
              <a:rPr lang="en-US" altLang="zh-CN" sz="20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000" b="1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)</a:t>
            </a:r>
            <a:endParaRPr lang="en-US" altLang="zh-CN" sz="2000" dirty="0"/>
          </a:p>
        </p:txBody>
      </p:sp>
      <p:sp>
        <p:nvSpPr>
          <p:cNvPr id="3" name="QC_5_AN.2_1#b285083f3.bracket?pid=a6258bcac&amp;color=0,0,0&amp;vpa=1&amp;vtp=1"/>
          <p:cNvSpPr/>
          <p:nvPr/>
        </p:nvSpPr>
        <p:spPr>
          <a:xfrm>
            <a:off x="1938401" y="2429413"/>
            <a:ext cx="374650" cy="38950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400"/>
              </a:lnSpc>
            </a:pPr>
            <a:r>
              <a:rPr lang="en-US" altLang="zh-CN" sz="2000" b="1" i="0" dirty="0">
                <a:solidFill>
                  <a:srgbClr val="00B05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A</a:t>
            </a:r>
            <a:endParaRPr lang="en-US" altLang="zh-CN" sz="2000" dirty="0"/>
          </a:p>
        </p:txBody>
      </p:sp>
      <p:sp>
        <p:nvSpPr>
          <p:cNvPr id="4" name="QC_5_BD.1_2#b285083f3?pid=a6258bcac&amp;color=0,0,0&amp;vtp=1&amp;bbb=1"/>
          <p:cNvSpPr/>
          <p:nvPr/>
        </p:nvSpPr>
        <p:spPr>
          <a:xfrm>
            <a:off x="722376" y="2896137"/>
            <a:ext cx="10753344" cy="85623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600"/>
              </a:lnSpc>
            </a:pP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①</a:t>
            </a:r>
            <a:r>
              <a:rPr lang="en-US" altLang="zh-CN" sz="2000" b="0" i="0" dirty="0" err="1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法由国家强制力保证实施</a:t>
            </a:r>
            <a:endParaRPr lang="en-US" altLang="zh-CN" sz="2000" b="0" i="0" dirty="0">
              <a:solidFill>
                <a:srgbClr val="000000"/>
              </a:solidFill>
              <a:latin typeface="微软雅黑" pitchFamily="34" charset="0"/>
              <a:ea typeface="微软雅黑" pitchFamily="34" charset="-122"/>
              <a:cs typeface="微软雅黑" pitchFamily="34" charset="-120"/>
            </a:endParaRPr>
          </a:p>
          <a:p>
            <a:pPr algn="l" latinLnBrk="1">
              <a:lnSpc>
                <a:spcPts val="3600"/>
              </a:lnSpc>
            </a:pP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②法是人类社会发展到一定历史阶段的产物</a:t>
            </a:r>
            <a:endParaRPr lang="en-US" altLang="zh-CN" sz="2000" dirty="0"/>
          </a:p>
          <a:p>
            <a:pPr latinLnBrk="1">
              <a:lnSpc>
                <a:spcPts val="3500"/>
              </a:lnSpc>
            </a:pP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③</a:t>
            </a:r>
            <a:r>
              <a:rPr lang="en-US" altLang="zh-CN" sz="2000" b="0" i="0" dirty="0" err="1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法要切实保障社会公平正义</a:t>
            </a:r>
            <a:endParaRPr lang="en-US" altLang="zh-CN" sz="2000" b="0" i="0" dirty="0">
              <a:solidFill>
                <a:srgbClr val="000000"/>
              </a:solidFill>
              <a:latin typeface="微软雅黑" pitchFamily="34" charset="0"/>
              <a:ea typeface="微软雅黑" pitchFamily="34" charset="-122"/>
              <a:cs typeface="微软雅黑" pitchFamily="34" charset="-120"/>
            </a:endParaRPr>
          </a:p>
          <a:p>
            <a:pPr latinLnBrk="1">
              <a:lnSpc>
                <a:spcPts val="3500"/>
              </a:lnSpc>
            </a:pP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④法的政治职能是社会职能的基础和体现</a:t>
            </a:r>
            <a:endParaRPr lang="en-US" altLang="zh-CN" sz="2000" dirty="0"/>
          </a:p>
        </p:txBody>
      </p:sp>
      <p:sp>
        <p:nvSpPr>
          <p:cNvPr id="5" name="QC_5_BD.1_3#b285083f3.choices?pid=a6258bcac&amp;color=0,0,0&amp;vtp=1&amp;bbb=1"/>
          <p:cNvSpPr/>
          <p:nvPr/>
        </p:nvSpPr>
        <p:spPr>
          <a:xfrm>
            <a:off x="722376" y="4793545"/>
            <a:ext cx="10753344" cy="4050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3600"/>
              </a:lnSpc>
              <a:tabLst>
                <a:tab pos="2761029" algn="l"/>
                <a:tab pos="5483957" algn="l"/>
                <a:tab pos="8219586" algn="l"/>
              </a:tabLst>
            </a:pP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A.①③</a:t>
            </a:r>
            <a:r>
              <a:rPr lang="en-US" altLang="zh-CN" sz="20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B.①④</a:t>
            </a:r>
            <a:r>
              <a:rPr lang="en-US" altLang="zh-CN" sz="20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C.②③</a:t>
            </a:r>
            <a:r>
              <a:rPr lang="en-US" altLang="zh-CN" sz="20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D.②④</a:t>
            </a:r>
            <a:endParaRPr lang="en-US" altLang="zh-CN" sz="2000" dirty="0"/>
          </a:p>
        </p:txBody>
      </p:sp>
      <p:sp>
        <p:nvSpPr>
          <p:cNvPr id="6" name="P_3_BD#c3a5517b7?pid=092ed38ec&amp;color=0,0,0&amp;vtp=1&amp;bt=1&amp;bbb=1"/>
          <p:cNvSpPr/>
          <p:nvPr/>
        </p:nvSpPr>
        <p:spPr>
          <a:xfrm>
            <a:off x="722376" y="1063783"/>
            <a:ext cx="10753344" cy="40855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r" latinLnBrk="1">
              <a:lnSpc>
                <a:spcPts val="3600"/>
              </a:lnSpc>
            </a:pP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建议用时：45分钟</a:t>
            </a:r>
            <a:endParaRPr lang="en-US" altLang="zh-CN" sz="20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0&amp;si=4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AN.51_1#cd16a3953?vop=1&amp;pid=ec03dd5e6&amp;color=0,0,0&amp;vtp=1&amp;bt=1&amp;bbb=1&amp;hb=1"/>
          <p:cNvSpPr/>
          <p:nvPr/>
        </p:nvSpPr>
        <p:spPr>
          <a:xfrm>
            <a:off x="722376" y="972000"/>
            <a:ext cx="10753344" cy="541870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600"/>
              </a:lnSpc>
            </a:pPr>
            <a:r>
              <a:rPr lang="en-US" altLang="zh-CN" sz="2000" b="1" i="0" dirty="0">
                <a:solidFill>
                  <a:srgbClr val="00B05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[答案]</a:t>
            </a:r>
            <a:r>
              <a:rPr lang="en-US" altLang="zh-CN" sz="2000" b="1" i="0" dirty="0">
                <a:solidFill>
                  <a:srgbClr val="00B05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000" b="1" i="0" dirty="0">
                <a:solidFill>
                  <a:srgbClr val="00B05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角度①：增强全民法治观念。法治社会的根基在于全民尊法学法守法用法</a:t>
            </a:r>
            <a:r>
              <a:rPr lang="en-US" altLang="zh-CN" sz="2000" b="1" i="0">
                <a:solidFill>
                  <a:srgbClr val="00B05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。通过普法教育</a:t>
            </a:r>
          </a:p>
          <a:p>
            <a:pPr latinLnBrk="1">
              <a:lnSpc>
                <a:spcPts val="3600"/>
              </a:lnSpc>
            </a:pPr>
            <a:r>
              <a:rPr lang="en-US" altLang="zh-CN" sz="2000" b="1" i="0">
                <a:solidFill>
                  <a:srgbClr val="00B05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（</a:t>
            </a:r>
            <a:r>
              <a:rPr lang="en-US" altLang="zh-CN" sz="2000" b="1" i="0" dirty="0">
                <a:solidFill>
                  <a:srgbClr val="00B05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如“宪法宣传周”活动）、法治实践（如“模拟法庭”进校园</a:t>
            </a:r>
            <a:r>
              <a:rPr lang="en-US" altLang="zh-CN" sz="2000" b="1" i="0">
                <a:solidFill>
                  <a:srgbClr val="00B05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），能够提升公民的法律意识和</a:t>
            </a:r>
          </a:p>
          <a:p>
            <a:pPr latinLnBrk="1">
              <a:lnSpc>
                <a:spcPts val="3600"/>
              </a:lnSpc>
            </a:pPr>
            <a:r>
              <a:rPr lang="en-US" altLang="zh-CN" sz="2000" b="1" i="0">
                <a:solidFill>
                  <a:srgbClr val="00B05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规则思维</a:t>
            </a:r>
            <a:r>
              <a:rPr lang="en-US" altLang="zh-CN" sz="2000" b="1" i="0" dirty="0">
                <a:solidFill>
                  <a:srgbClr val="00B05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。例如，某社区开展“民法典宣讲”，居民学会用法律解决邻里纠纷，</a:t>
            </a:r>
            <a:r>
              <a:rPr lang="en-US" altLang="zh-CN" sz="2000" b="1" i="0">
                <a:solidFill>
                  <a:srgbClr val="00B05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减少矛盾冲突，</a:t>
            </a:r>
          </a:p>
          <a:p>
            <a:pPr latinLnBrk="1">
              <a:lnSpc>
                <a:spcPts val="3600"/>
              </a:lnSpc>
            </a:pPr>
            <a:r>
              <a:rPr lang="en-US" altLang="zh-CN" sz="2000" b="1" i="0">
                <a:solidFill>
                  <a:srgbClr val="00B05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体现了法治观念对社会和谐的促进作用</a:t>
            </a:r>
            <a:r>
              <a:rPr lang="en-US" altLang="zh-CN" sz="2000" b="1" i="0" dirty="0">
                <a:solidFill>
                  <a:srgbClr val="00B05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。</a:t>
            </a:r>
            <a:endParaRPr lang="en-US" altLang="zh-CN" sz="2000" dirty="0"/>
          </a:p>
          <a:p>
            <a:pPr latinLnBrk="1">
              <a:lnSpc>
                <a:spcPts val="3600"/>
              </a:lnSpc>
            </a:pPr>
            <a:r>
              <a:rPr lang="en-US" altLang="zh-CN" sz="2000" b="1" i="0">
                <a:solidFill>
                  <a:srgbClr val="00B05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角度</a:t>
            </a:r>
            <a:r>
              <a:rPr lang="en-US" altLang="zh-CN" sz="2000" b="1" i="0" dirty="0">
                <a:solidFill>
                  <a:srgbClr val="00B05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②：健全社会矛盾纠纷预防化解机制。高效的纠纷解决机制是法治社会的“安全阀</a:t>
            </a:r>
            <a:r>
              <a:rPr lang="en-US" altLang="zh-CN" sz="2000" b="1" i="0">
                <a:solidFill>
                  <a:srgbClr val="00B05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”。通过</a:t>
            </a:r>
          </a:p>
          <a:p>
            <a:pPr latinLnBrk="1">
              <a:lnSpc>
                <a:spcPts val="3600"/>
              </a:lnSpc>
            </a:pPr>
            <a:r>
              <a:rPr lang="en-US" altLang="zh-CN" sz="2000" b="1" i="0">
                <a:solidFill>
                  <a:srgbClr val="00B05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人民调解</a:t>
            </a:r>
            <a:r>
              <a:rPr lang="en-US" altLang="zh-CN" sz="2000" b="1" i="0" dirty="0">
                <a:solidFill>
                  <a:srgbClr val="00B05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、行政调解、司法调解联动（如“一站式”调解中心），可将矛盾化解在基层。</a:t>
            </a:r>
            <a:r>
              <a:rPr lang="en-US" altLang="zh-CN" sz="2000" b="1" i="0">
                <a:solidFill>
                  <a:srgbClr val="00B05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例如，</a:t>
            </a:r>
          </a:p>
          <a:p>
            <a:pPr latinLnBrk="1">
              <a:lnSpc>
                <a:spcPts val="3600"/>
              </a:lnSpc>
            </a:pPr>
            <a:r>
              <a:rPr lang="en-US" altLang="zh-CN" sz="2000" b="1" i="0">
                <a:solidFill>
                  <a:srgbClr val="00B05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某地建立</a:t>
            </a:r>
            <a:r>
              <a:rPr lang="en-US" altLang="zh-CN" sz="2000" b="1" i="0" dirty="0">
                <a:solidFill>
                  <a:srgbClr val="00B05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“网上调解平台”，农民工欠薪问题得以快速解决，既维护了农民工合法权益</a:t>
            </a:r>
            <a:r>
              <a:rPr lang="en-US" altLang="zh-CN" sz="2000" b="1" i="0">
                <a:solidFill>
                  <a:srgbClr val="00B05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，又降低</a:t>
            </a:r>
          </a:p>
          <a:p>
            <a:pPr latinLnBrk="1">
              <a:lnSpc>
                <a:spcPts val="3600"/>
              </a:lnSpc>
            </a:pPr>
            <a:r>
              <a:rPr lang="en-US" altLang="zh-CN" sz="2000" b="1" i="0">
                <a:solidFill>
                  <a:srgbClr val="00B05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了司法成本</a:t>
            </a:r>
            <a:r>
              <a:rPr lang="en-US" altLang="zh-CN" sz="2000" b="1" i="0" dirty="0">
                <a:solidFill>
                  <a:srgbClr val="00B05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，彰显了法治的高效与温情。</a:t>
            </a:r>
            <a:endParaRPr lang="en-US" altLang="zh-CN" sz="2000" dirty="0"/>
          </a:p>
          <a:p>
            <a:pPr latinLnBrk="1">
              <a:lnSpc>
                <a:spcPts val="3600"/>
              </a:lnSpc>
            </a:pPr>
            <a:r>
              <a:rPr lang="en-US" altLang="zh-CN" sz="2000" b="1" i="0">
                <a:solidFill>
                  <a:srgbClr val="00B05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角度</a:t>
            </a:r>
            <a:r>
              <a:rPr lang="en-US" altLang="zh-CN" sz="2000" b="1" i="0" dirty="0">
                <a:solidFill>
                  <a:srgbClr val="00B05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③：建设完备的法律服务体系。完备的法律服务体系为法治社会运行提供基础保障</a:t>
            </a:r>
            <a:r>
              <a:rPr lang="en-US" altLang="zh-CN" sz="2000" b="1" i="0">
                <a:solidFill>
                  <a:srgbClr val="00B05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。通过为</a:t>
            </a:r>
          </a:p>
          <a:p>
            <a:pPr latinLnBrk="1">
              <a:lnSpc>
                <a:spcPts val="3600"/>
              </a:lnSpc>
            </a:pPr>
            <a:r>
              <a:rPr lang="en-US" altLang="zh-CN" sz="2000" b="1" i="0">
                <a:solidFill>
                  <a:srgbClr val="00B05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不同群体提供普惠</a:t>
            </a:r>
            <a:r>
              <a:rPr lang="en-US" altLang="zh-CN" sz="2000" b="1" i="0" dirty="0">
                <a:solidFill>
                  <a:srgbClr val="00B05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、便捷的法律帮助，保障公民在法律面前一律平等。例如</a:t>
            </a:r>
            <a:r>
              <a:rPr lang="en-US" altLang="zh-CN" sz="2000" b="1" i="0">
                <a:solidFill>
                  <a:srgbClr val="00B05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，某地法律援助中心</a:t>
            </a:r>
          </a:p>
          <a:p>
            <a:pPr latinLnBrk="1">
              <a:lnSpc>
                <a:spcPts val="3600"/>
              </a:lnSpc>
            </a:pPr>
            <a:r>
              <a:rPr lang="en-US" altLang="zh-CN" sz="2000" b="1" i="0">
                <a:solidFill>
                  <a:srgbClr val="00B05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为经济困难的老人提供免费遗嘱公证服务</a:t>
            </a:r>
            <a:r>
              <a:rPr lang="en-US" altLang="zh-CN" sz="2000" b="1" i="0" dirty="0">
                <a:solidFill>
                  <a:srgbClr val="00B05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，既保障了弱势群体的正当权益</a:t>
            </a:r>
            <a:r>
              <a:rPr lang="en-US" altLang="zh-CN" sz="2000" b="1" i="0">
                <a:solidFill>
                  <a:srgbClr val="00B05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，又推动了法律在基层</a:t>
            </a:r>
          </a:p>
          <a:p>
            <a:pPr latinLnBrk="1">
              <a:lnSpc>
                <a:spcPts val="3400"/>
              </a:lnSpc>
            </a:pPr>
            <a:r>
              <a:rPr lang="en-US" altLang="zh-CN" sz="2000" b="1" i="0">
                <a:solidFill>
                  <a:srgbClr val="00B05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的有效实施</a:t>
            </a:r>
            <a:r>
              <a:rPr lang="en-US" altLang="zh-CN" sz="2000" b="1" i="0" dirty="0">
                <a:solidFill>
                  <a:srgbClr val="00B05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，筑牢了法治社会建设的根基。（任选两个角度，每个角度4分）</a:t>
            </a:r>
            <a:endParaRPr lang="en-US" altLang="zh-CN" sz="20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1&amp;si=4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AS.52_1#cd16a3953?vop=1&amp;pid=ec03dd5e6&amp;color=0,0,0&amp;vtp=1&amp;bt=1&amp;bbb=1&amp;hb=1"/>
          <p:cNvSpPr/>
          <p:nvPr/>
        </p:nvSpPr>
        <p:spPr>
          <a:xfrm>
            <a:off x="722376" y="972000"/>
            <a:ext cx="10753344" cy="132613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2200" b="1" i="0" dirty="0">
                <a:solidFill>
                  <a:srgbClr val="639319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解析</a:t>
            </a:r>
            <a:r>
              <a:rPr lang="en-US" altLang="zh-CN" sz="2200" b="1" i="0" dirty="0">
                <a:solidFill>
                  <a:srgbClr val="639319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本问属于开放类主观题，可从增强全民法治观念、健全社会矛盾纠纷预防化解机制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、建设</a:t>
            </a: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完备的法律服务体系三个角度中选择两个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，结合实例论述其重要性。观点明确，逻辑清晰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，实例</a:t>
            </a:r>
          </a:p>
          <a:p>
            <a:pPr latinLnBrk="1">
              <a:lnSpc>
                <a:spcPts val="35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恰当即可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。</a:t>
            </a:r>
            <a:endParaRPr lang="en-US" altLang="zh-CN" sz="22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2&amp;si=4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5_AS.53_1#ec03dd5e6?vop=1&amp;pid=d14e6dac7&amp;color=0,0,0&amp;vtp=1&amp;bt=1&amp;bbb=1"/>
          <p:cNvSpPr/>
          <p:nvPr/>
        </p:nvSpPr>
        <p:spPr>
          <a:xfrm>
            <a:off x="722376" y="972000"/>
            <a:ext cx="10753344" cy="43478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900"/>
              </a:lnSpc>
            </a:pPr>
            <a:r>
              <a:rPr lang="en-US" altLang="zh-CN" sz="2200" b="1" i="0" dirty="0">
                <a:solidFill>
                  <a:srgbClr val="639319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解析</a:t>
            </a:r>
            <a:r>
              <a:rPr lang="en-US" altLang="zh-CN" sz="2200" b="1" i="0" dirty="0">
                <a:solidFill>
                  <a:srgbClr val="639319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本题考查法治社会。</a:t>
            </a:r>
            <a:endParaRPr lang="en-US" altLang="zh-CN" sz="22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3&amp;si=4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5_BD.54_1#7a546673d?pid=d14e6dac7&amp;color=0,0,0&amp;vtp=1&amp;bt=1&amp;bbb=1&amp;hb=1"/>
          <p:cNvSpPr/>
          <p:nvPr/>
        </p:nvSpPr>
        <p:spPr>
          <a:xfrm>
            <a:off x="722376" y="972000"/>
            <a:ext cx="10753344" cy="532765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000"/>
              </a:lnSpc>
            </a:pP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17.阅读材料，完成下列要求。（21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分）</a:t>
            </a:r>
            <a:endParaRPr lang="en-US" altLang="zh-CN" sz="2000" dirty="0"/>
          </a:p>
          <a:p>
            <a:pPr latinLnBrk="1">
              <a:lnSpc>
                <a:spcPts val="31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“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罚款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”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很多时候是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“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执法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”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之需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但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“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罚款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”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不能偏离法治的轨道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。</a:t>
            </a:r>
            <a:endParaRPr lang="en-US" altLang="zh-CN" sz="2000" dirty="0"/>
          </a:p>
          <a:p>
            <a:pPr latinLnBrk="1">
              <a:lnSpc>
                <a:spcPts val="31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SimSun" panose="02010600030101010101" pitchFamily="2" charset="-122"/>
                <a:ea typeface="楷体" pitchFamily="34" charset="-122"/>
                <a:cs typeface="微软雅黑" pitchFamily="34" charset="-120"/>
              </a:rPr>
              <a:t>    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某地以大货车车容不整为由对车辆进行罚款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以大气污染为由禁止大货车在国道上通行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。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中</a:t>
            </a:r>
          </a:p>
          <a:p>
            <a:pPr latinLnBrk="1">
              <a:lnSpc>
                <a:spcPts val="30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央有关部门在开展法治督察暗访时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认为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“‘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重中型货车必须保持车容整洁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违者处罚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’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这条规</a:t>
            </a:r>
          </a:p>
          <a:p>
            <a:pPr latinLnBrk="1">
              <a:lnSpc>
                <a:spcPts val="30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定不合理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影响货车运营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”。</a:t>
            </a:r>
            <a:endParaRPr lang="en-US" altLang="zh-CN" sz="2000" dirty="0"/>
          </a:p>
          <a:p>
            <a:pPr latinLnBrk="1">
              <a:lnSpc>
                <a:spcPts val="31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“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温情罚单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”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是文明化执法的尝试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释放出人性化执法的温馨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。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新开业的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S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市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W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区某建材经</a:t>
            </a:r>
          </a:p>
          <a:p>
            <a:pPr latinLnBrk="1">
              <a:lnSpc>
                <a:spcPts val="30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营部老板由于平时生意太忙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对财务办税了解很少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因此错过了申报期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导致逾期未申报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。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由于</a:t>
            </a:r>
          </a:p>
          <a:p>
            <a:pPr latinLnBrk="1">
              <a:lnSpc>
                <a:spcPts val="30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纳税人属于首次违反并在限期内进行了改正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且危害后果轻微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符合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《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税务行政处罚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“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首违不罚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”</a:t>
            </a:r>
          </a:p>
          <a:p>
            <a:pPr latinLnBrk="1">
              <a:lnSpc>
                <a:spcPts val="30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事项清单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》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的规定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依法可以不予处罚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。W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区税务人员对该纳税人作出了不予处罚的决定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。</a:t>
            </a:r>
            <a:endParaRPr lang="en-US" altLang="zh-CN" sz="2000" dirty="0"/>
          </a:p>
          <a:p>
            <a:pPr latinLnBrk="1">
              <a:lnSpc>
                <a:spcPts val="31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SimSun" panose="02010600030101010101" pitchFamily="2" charset="-122"/>
                <a:ea typeface="楷体" pitchFamily="34" charset="-122"/>
                <a:cs typeface="微软雅黑" pitchFamily="34" charset="-120"/>
              </a:rPr>
              <a:t>    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罚款不是目的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实现对被执法者的惩戒震慑和教育引导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才是真正的追求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。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国务院发布了</a:t>
            </a:r>
          </a:p>
          <a:p>
            <a:pPr latinLnBrk="1">
              <a:lnSpc>
                <a:spcPts val="30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《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关于进一步贯彻实施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〈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中华人民共和国行政处罚法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〉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的通知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》，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其中明确要求罚款数额的设定</a:t>
            </a:r>
          </a:p>
          <a:p>
            <a:pPr latinLnBrk="1">
              <a:lnSpc>
                <a:spcPts val="30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要与违法行为的事实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、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性质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、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情节以及社会危害程度相当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该严的要严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该轻的要轻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。“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治国无</a:t>
            </a:r>
          </a:p>
          <a:p>
            <a:pPr latinLnBrk="1">
              <a:lnSpc>
                <a:spcPts val="30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其法则乱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守法而不变则衰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。”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执法应既有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“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尺度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”，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又有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“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力度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”，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更有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“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温度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”，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努力实现</a:t>
            </a:r>
          </a:p>
          <a:p>
            <a:pPr latinLnBrk="1">
              <a:lnSpc>
                <a:spcPts val="28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法律效果和社会效果的有机统一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。</a:t>
            </a:r>
            <a:r>
              <a:rPr lang="en-US" altLang="zh-CN" sz="100" b="0" i="0" kern="0" spc="-99900" dirty="0">
                <a:solidFill>
                  <a:srgbClr val="FFFFF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#1.3</a:t>
            </a:r>
            <a:endParaRPr lang="en-US" altLang="zh-CN" sz="2000" dirty="0"/>
          </a:p>
        </p:txBody>
      </p:sp>
    </p:spTree>
  </p:cSld>
  <p:clrMapOvr>
    <a:masterClrMapping/>
  </p:clrMapOvr>
  <p:transition>
    <p:fade/>
  </p:transition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4&amp;si=4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BD.55_1#4106f983e?pid=7a546673d&amp;color=0,0,0&amp;vtp=1&amp;bt=1&amp;bbb=1&amp;hb=1"/>
          <p:cNvSpPr/>
          <p:nvPr/>
        </p:nvSpPr>
        <p:spPr>
          <a:xfrm>
            <a:off x="722376" y="972000"/>
            <a:ext cx="10753344" cy="85623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600"/>
              </a:lnSpc>
            </a:pP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（1）有人认为，柔性执法与严格执法是对立的，不利于建设执法严明的政府。结合材料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，运用</a:t>
            </a:r>
          </a:p>
          <a:p>
            <a:pPr latinLnBrk="1">
              <a:lnSpc>
                <a:spcPts val="35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“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全面依法治国”的知识对该观点进行评析。（9分）</a:t>
            </a:r>
            <a:endParaRPr lang="en-US" altLang="zh-CN" sz="2000" dirty="0"/>
          </a:p>
        </p:txBody>
      </p:sp>
    </p:spTree>
  </p:cSld>
  <p:clrMapOvr>
    <a:masterClrMapping/>
  </p:clrMapOvr>
  <p:transition>
    <p:fade/>
  </p:transition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QO_6_AN.56_1#4106f983e?vop=1&amp;pid=7a546673d&amp;color=0,0,0&amp;vtp=1&amp;bbb=1&amp;hb=1"/>
          <p:cNvSpPr/>
          <p:nvPr/>
        </p:nvSpPr>
        <p:spPr>
          <a:xfrm>
            <a:off x="722376" y="1101609"/>
            <a:ext cx="10753344" cy="177063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600"/>
              </a:lnSpc>
            </a:pPr>
            <a:r>
              <a:rPr lang="en-US" altLang="zh-CN" sz="2000" b="1" i="0" dirty="0">
                <a:solidFill>
                  <a:srgbClr val="00B05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[答案]</a:t>
            </a:r>
            <a:r>
              <a:rPr lang="en-US" altLang="zh-CN" sz="2000" b="1" i="0" dirty="0">
                <a:solidFill>
                  <a:srgbClr val="00B05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000" b="1" i="0" dirty="0">
                <a:solidFill>
                  <a:srgbClr val="00B05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该观点是片面的。（1分）执法严明的政府要求必须做到有法必依、执法必严、违法必究。</a:t>
            </a:r>
          </a:p>
          <a:p>
            <a:pPr latinLnBrk="1">
              <a:lnSpc>
                <a:spcPts val="3600"/>
              </a:lnSpc>
            </a:pPr>
            <a:r>
              <a:rPr lang="en-US" altLang="zh-CN" sz="2000" b="1" i="0" dirty="0">
                <a:solidFill>
                  <a:srgbClr val="00B05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（2分）依照法定程序和方式从事执法活动，有助于推进建设法治政府，实现社会公平正义。</a:t>
            </a:r>
          </a:p>
          <a:p>
            <a:pPr latinLnBrk="1">
              <a:lnSpc>
                <a:spcPts val="3600"/>
              </a:lnSpc>
            </a:pPr>
            <a:r>
              <a:rPr lang="en-US" altLang="zh-CN" sz="2000" b="1" i="0" dirty="0">
                <a:solidFill>
                  <a:srgbClr val="00B05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（2分）坚持柔性执法，有利于得到当事人的理解和支持，实现执法效果最大化。（2分）柔性执</a:t>
            </a:r>
          </a:p>
          <a:p>
            <a:pPr latinLnBrk="1">
              <a:lnSpc>
                <a:spcPts val="3500"/>
              </a:lnSpc>
            </a:pPr>
            <a:r>
              <a:rPr lang="en-US" altLang="zh-CN" sz="2000" b="1" i="0" dirty="0" err="1">
                <a:solidFill>
                  <a:srgbClr val="00B05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法与严格执法是相统一的，有利于建设执法严明的政府，实现善政</a:t>
            </a:r>
            <a:r>
              <a:rPr lang="en-US" altLang="zh-CN" sz="2000" b="1" i="0" dirty="0">
                <a:solidFill>
                  <a:srgbClr val="00B05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。（2分）</a:t>
            </a:r>
            <a:endParaRPr lang="en-US" altLang="zh-CN" sz="2000" dirty="0"/>
          </a:p>
        </p:txBody>
      </p:sp>
    </p:spTree>
    <p:extLst>
      <p:ext uri="{BB962C8B-B14F-4D97-AF65-F5344CB8AC3E}">
        <p14:creationId xmlns:p14="http://schemas.microsoft.com/office/powerpoint/2010/main" val="23185873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5&amp;si=4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AS.57_1#4106f983e?vop=1&amp;pid=7a546673d&amp;color=0,0,0&amp;vtp=1&amp;bt=1&amp;bbb=1&amp;hb=1"/>
          <p:cNvSpPr/>
          <p:nvPr/>
        </p:nvSpPr>
        <p:spPr>
          <a:xfrm>
            <a:off x="722376" y="972000"/>
            <a:ext cx="10753344" cy="224053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2200" b="1" i="0" dirty="0">
                <a:solidFill>
                  <a:srgbClr val="639319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解析</a:t>
            </a:r>
            <a:r>
              <a:rPr lang="en-US" altLang="zh-CN" sz="2200" b="1" i="0" dirty="0">
                <a:solidFill>
                  <a:srgbClr val="639319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关键信息①：“温情罚单”是文明化执法的尝试，释放出人性化执法的温馨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→柔性执法的</a:t>
            </a: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意义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。关键信息②：该严的要严，该轻的要轻。“治国无其法则乱，守法而不变则衰。”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→严格</a:t>
            </a: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执法对于建设法治政府和实现社会公平正义的意义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。关键信息③：罚款不是目的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，实现对被执法</a:t>
            </a: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者的惩戒震慑和教育引导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，才是真正的追求→柔性执法与严格执法是相统一的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，有利于建设执法</a:t>
            </a:r>
          </a:p>
          <a:p>
            <a:pPr latinLnBrk="1">
              <a:lnSpc>
                <a:spcPts val="35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严明的政府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，实现善政。</a:t>
            </a:r>
            <a:endParaRPr lang="en-US" altLang="zh-CN" sz="22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6&amp;si=4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BD.58_1#2a57cdc7c?pid=7a546673d&amp;color=0,0,0&amp;vtp=1&amp;bt=1&amp;bbb=1&amp;hb=1"/>
          <p:cNvSpPr/>
          <p:nvPr/>
        </p:nvSpPr>
        <p:spPr>
          <a:xfrm>
            <a:off x="722376" y="972000"/>
            <a:ext cx="10753344" cy="85623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600"/>
              </a:lnSpc>
            </a:pP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（2）结合材料，运用“法治政府”与“严格执法”知识，谈谈你对“执法应既有‘尺度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’，又</a:t>
            </a:r>
          </a:p>
          <a:p>
            <a:pPr latinLnBrk="1">
              <a:lnSpc>
                <a:spcPts val="35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有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‘力度’，更有‘温度’”的理解。（12分）</a:t>
            </a:r>
            <a:endParaRPr lang="en-US" altLang="zh-CN" sz="2000" dirty="0"/>
          </a:p>
        </p:txBody>
      </p:sp>
    </p:spTree>
  </p:cSld>
  <p:clrMapOvr>
    <a:masterClrMapping/>
  </p:clrMapOvr>
  <p:transition>
    <p:fade/>
  </p:transition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QO_6_AN.59_1#2a57cdc7c?vop=1&amp;pid=7a546673d&amp;color=0,0,0&amp;vtp=1&amp;bbb=1&amp;hb=1"/>
          <p:cNvSpPr/>
          <p:nvPr/>
        </p:nvSpPr>
        <p:spPr>
          <a:xfrm>
            <a:off x="722376" y="995077"/>
            <a:ext cx="10753344" cy="359943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600"/>
              </a:lnSpc>
            </a:pPr>
            <a:r>
              <a:rPr lang="en-US" altLang="zh-CN" sz="2000" b="1" i="0" dirty="0">
                <a:solidFill>
                  <a:srgbClr val="00B05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[答案]</a:t>
            </a:r>
            <a:r>
              <a:rPr lang="en-US" altLang="zh-CN" sz="2000" b="1" i="0" dirty="0">
                <a:solidFill>
                  <a:srgbClr val="00B05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000" b="1" i="0" dirty="0">
                <a:solidFill>
                  <a:srgbClr val="00B05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①</a:t>
            </a:r>
            <a:r>
              <a:rPr lang="en-US" altLang="zh-CN" sz="2000" b="1" i="0" dirty="0" err="1">
                <a:solidFill>
                  <a:srgbClr val="00B05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全面履行政府职能。行政机关要坚持法定职责必须为、法无授权不可为，勇于负责、敢</a:t>
            </a:r>
            <a:endParaRPr lang="en-US" altLang="zh-CN" sz="2000" b="1" i="0" dirty="0">
              <a:solidFill>
                <a:srgbClr val="00B050"/>
              </a:solidFill>
              <a:latin typeface="微软雅黑" pitchFamily="34" charset="0"/>
              <a:ea typeface="微软雅黑" pitchFamily="34" charset="-122"/>
              <a:cs typeface="微软雅黑" pitchFamily="34" charset="-120"/>
            </a:endParaRPr>
          </a:p>
          <a:p>
            <a:pPr latinLnBrk="1">
              <a:lnSpc>
                <a:spcPts val="3600"/>
              </a:lnSpc>
            </a:pPr>
            <a:r>
              <a:rPr lang="en-US" altLang="zh-CN" sz="2000" b="1" i="0" dirty="0" err="1">
                <a:solidFill>
                  <a:srgbClr val="00B05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于担当，坚决纠正不作为、乱作为，坚决克服懒政、怠政，坚决惩处失职、渎职</a:t>
            </a:r>
            <a:r>
              <a:rPr lang="en-US" altLang="zh-CN" sz="2000" b="1" i="0" dirty="0">
                <a:solidFill>
                  <a:srgbClr val="00B05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。“</a:t>
            </a:r>
            <a:r>
              <a:rPr lang="en-US" altLang="zh-CN" sz="2000" b="1" i="0" dirty="0" err="1">
                <a:solidFill>
                  <a:srgbClr val="00B05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罚款”很多</a:t>
            </a:r>
            <a:endParaRPr lang="en-US" altLang="zh-CN" sz="2000" b="1" i="0" dirty="0">
              <a:solidFill>
                <a:srgbClr val="00B050"/>
              </a:solidFill>
              <a:latin typeface="微软雅黑" pitchFamily="34" charset="0"/>
              <a:ea typeface="微软雅黑" pitchFamily="34" charset="-122"/>
              <a:cs typeface="微软雅黑" pitchFamily="34" charset="-120"/>
            </a:endParaRPr>
          </a:p>
          <a:p>
            <a:pPr latinLnBrk="1">
              <a:lnSpc>
                <a:spcPts val="3600"/>
              </a:lnSpc>
            </a:pPr>
            <a:r>
              <a:rPr lang="en-US" altLang="zh-CN" sz="2000" b="1" i="0" dirty="0" err="1">
                <a:solidFill>
                  <a:srgbClr val="00B05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时候是“执法”之需</a:t>
            </a:r>
            <a:r>
              <a:rPr lang="en-US" altLang="zh-CN" sz="2000" b="1" i="0" dirty="0">
                <a:solidFill>
                  <a:srgbClr val="00B05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。（3分）②</a:t>
            </a:r>
            <a:r>
              <a:rPr lang="en-US" altLang="zh-CN" sz="2000" b="1" i="0" dirty="0" err="1">
                <a:solidFill>
                  <a:srgbClr val="00B05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坚持规范执法。要完善执法程序，建立执法全过程记录制度</a:t>
            </a:r>
            <a:r>
              <a:rPr lang="en-US" altLang="zh-CN" sz="2000" b="1" i="0" dirty="0">
                <a:solidFill>
                  <a:srgbClr val="00B05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；</a:t>
            </a:r>
          </a:p>
          <a:p>
            <a:pPr latinLnBrk="1">
              <a:lnSpc>
                <a:spcPts val="3600"/>
              </a:lnSpc>
            </a:pPr>
            <a:r>
              <a:rPr lang="en-US" altLang="zh-CN" sz="2000" b="1" i="0" dirty="0" err="1">
                <a:solidFill>
                  <a:srgbClr val="00B05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明确具体操作流程，重点规范行政许可、行政处罚等执法行为</a:t>
            </a:r>
            <a:r>
              <a:rPr lang="en-US" altLang="zh-CN" sz="2000" b="1" i="0" dirty="0">
                <a:solidFill>
                  <a:srgbClr val="00B05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。（3分）③</a:t>
            </a:r>
            <a:r>
              <a:rPr lang="en-US" altLang="zh-CN" sz="2000" b="1" i="0" dirty="0" err="1">
                <a:solidFill>
                  <a:srgbClr val="00B05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坚持公正执法。行政</a:t>
            </a:r>
            <a:endParaRPr lang="en-US" altLang="zh-CN" sz="2000" b="1" i="0" dirty="0">
              <a:solidFill>
                <a:srgbClr val="00B050"/>
              </a:solidFill>
              <a:latin typeface="微软雅黑" pitchFamily="34" charset="0"/>
              <a:ea typeface="微软雅黑" pitchFamily="34" charset="-122"/>
              <a:cs typeface="微软雅黑" pitchFamily="34" charset="-120"/>
            </a:endParaRPr>
          </a:p>
          <a:p>
            <a:pPr latinLnBrk="1">
              <a:lnSpc>
                <a:spcPts val="3600"/>
              </a:lnSpc>
            </a:pPr>
            <a:r>
              <a:rPr lang="en-US" altLang="zh-CN" sz="2000" b="1" i="0" dirty="0" err="1">
                <a:solidFill>
                  <a:srgbClr val="00B05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执法要坚持公正，同等情况平等对待，不同情况差别对待；要恰当地行使自由裁量权，不得违背</a:t>
            </a:r>
            <a:endParaRPr lang="en-US" altLang="zh-CN" sz="2000" b="1" i="0" dirty="0">
              <a:solidFill>
                <a:srgbClr val="00B050"/>
              </a:solidFill>
              <a:latin typeface="微软雅黑" pitchFamily="34" charset="0"/>
              <a:ea typeface="微软雅黑" pitchFamily="34" charset="-122"/>
              <a:cs typeface="微软雅黑" pitchFamily="34" charset="-120"/>
            </a:endParaRPr>
          </a:p>
          <a:p>
            <a:pPr latinLnBrk="1">
              <a:lnSpc>
                <a:spcPts val="3600"/>
              </a:lnSpc>
            </a:pPr>
            <a:r>
              <a:rPr lang="en-US" altLang="zh-CN" sz="2000" b="1" i="0" dirty="0" err="1">
                <a:solidFill>
                  <a:srgbClr val="00B05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法律的精神和原则；要有效杜绝执法不公、随意执法，不断提升执法机关的公信力</a:t>
            </a:r>
            <a:r>
              <a:rPr lang="en-US" altLang="zh-CN" sz="2000" b="1" i="0" dirty="0">
                <a:solidFill>
                  <a:srgbClr val="00B05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。（3分）④</a:t>
            </a:r>
          </a:p>
          <a:p>
            <a:pPr latinLnBrk="1">
              <a:lnSpc>
                <a:spcPts val="3600"/>
              </a:lnSpc>
            </a:pPr>
            <a:r>
              <a:rPr lang="en-US" altLang="zh-CN" sz="2000" b="1" i="0" dirty="0" err="1">
                <a:solidFill>
                  <a:srgbClr val="00B05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坚持文明执法。执法部门要改进执法方式，做到语言、行为规范，融法、理、情于一体，坚持以</a:t>
            </a:r>
            <a:endParaRPr lang="en-US" altLang="zh-CN" sz="2000" b="1" i="0" dirty="0">
              <a:solidFill>
                <a:srgbClr val="00B050"/>
              </a:solidFill>
              <a:latin typeface="微软雅黑" pitchFamily="34" charset="0"/>
              <a:ea typeface="微软雅黑" pitchFamily="34" charset="-122"/>
              <a:cs typeface="微软雅黑" pitchFamily="34" charset="-120"/>
            </a:endParaRPr>
          </a:p>
          <a:p>
            <a:pPr latinLnBrk="1">
              <a:lnSpc>
                <a:spcPts val="3500"/>
              </a:lnSpc>
            </a:pPr>
            <a:r>
              <a:rPr lang="en-US" altLang="zh-CN" sz="2000" b="1" i="0" dirty="0" err="1">
                <a:solidFill>
                  <a:srgbClr val="00B05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法为据、以理服人、以情感人，争取当事人的理解和支持，力求实现执法效果最大化</a:t>
            </a:r>
            <a:r>
              <a:rPr lang="en-US" altLang="zh-CN" sz="2000" b="1" i="0" dirty="0">
                <a:solidFill>
                  <a:srgbClr val="00B05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。（3分）</a:t>
            </a:r>
            <a:endParaRPr lang="en-US" altLang="zh-CN" sz="2000" dirty="0"/>
          </a:p>
        </p:txBody>
      </p:sp>
    </p:spTree>
    <p:extLst>
      <p:ext uri="{BB962C8B-B14F-4D97-AF65-F5344CB8AC3E}">
        <p14:creationId xmlns:p14="http://schemas.microsoft.com/office/powerpoint/2010/main" val="34490306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7&amp;si=4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AS.60_1#2a57cdc7c?vop=1&amp;pid=7a546673d&amp;color=0,0,0&amp;vtp=1&amp;bt=1&amp;bbb=1&amp;hb=1"/>
          <p:cNvSpPr/>
          <p:nvPr/>
        </p:nvSpPr>
        <p:spPr>
          <a:xfrm>
            <a:off x="722376" y="972000"/>
            <a:ext cx="10753344" cy="178333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2200" b="1" i="0" dirty="0">
                <a:solidFill>
                  <a:srgbClr val="639319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解析</a:t>
            </a:r>
            <a:r>
              <a:rPr lang="en-US" altLang="zh-CN" sz="2200" b="1" i="0" dirty="0">
                <a:solidFill>
                  <a:srgbClr val="639319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关键信息①：“罚款”很多时候是“执法”之需→要全面履行政府职能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，坚持法定职责必</a:t>
            </a: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须为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、法无授权不可为。关键信息②：明确要求罚款数额的设定要与违法行为的事实、性质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、情</a:t>
            </a: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节以及社会危害程度相当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，该严的要严，该轻的要轻→要坚持规范执法、公正执法。关键信息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③：</a:t>
            </a:r>
          </a:p>
          <a:p>
            <a:pPr latinLnBrk="1">
              <a:lnSpc>
                <a:spcPts val="35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努力实现法律效果和社会效果的有机统一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→要坚持文明执法。</a:t>
            </a:r>
            <a:endParaRPr lang="en-US" altLang="zh-CN" sz="22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&amp;si=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AS.3_1#b285083f3?vop=1&amp;pid=a6258bcac&amp;color=0,0,0&amp;vtp=1&amp;bt=1&amp;bbb=1&amp;hb=1"/>
          <p:cNvSpPr/>
          <p:nvPr/>
        </p:nvSpPr>
        <p:spPr>
          <a:xfrm>
            <a:off x="722376" y="972000"/>
            <a:ext cx="10753344" cy="178333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2200" b="1" i="0" dirty="0">
                <a:solidFill>
                  <a:srgbClr val="639319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解析</a:t>
            </a:r>
            <a:r>
              <a:rPr lang="en-US" altLang="zh-CN" sz="2200" b="1" i="0" dirty="0">
                <a:solidFill>
                  <a:srgbClr val="639319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本题考查法的特征。法在实践中具有一定的暴力色彩，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体现了法由国家强制力保证实施，</a:t>
            </a: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①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正确；法的本质和目的在于“平不夷”“矫不直”，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意思是法的制定是为了平定不公平的事情、</a:t>
            </a: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矫正不正直的行为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，由此可见法要切实保障社会公平正义，③正确；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材料未体现法的产生问题，</a:t>
            </a:r>
          </a:p>
          <a:p>
            <a:pPr latinLnBrk="1">
              <a:lnSpc>
                <a:spcPts val="35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②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排除；法的社会职能是政治职能的基础，④颠倒了政治职能与社会职能的关系，排除。</a:t>
            </a:r>
            <a:endParaRPr lang="en-US" altLang="zh-CN" sz="22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8&amp;si=4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5_AS.61_1#7a546673d?vop=1&amp;pid=d14e6dac7&amp;color=0,0,0&amp;vtp=1&amp;bt=1&amp;bbb=1"/>
          <p:cNvSpPr/>
          <p:nvPr/>
        </p:nvSpPr>
        <p:spPr>
          <a:xfrm>
            <a:off x="722376" y="972000"/>
            <a:ext cx="10753344" cy="43478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900"/>
              </a:lnSpc>
            </a:pPr>
            <a:r>
              <a:rPr lang="en-US" altLang="zh-CN" sz="2200" b="1" i="0" dirty="0">
                <a:solidFill>
                  <a:srgbClr val="639319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解析</a:t>
            </a:r>
            <a:r>
              <a:rPr lang="en-US" altLang="zh-CN" sz="2200" b="1" i="0" dirty="0">
                <a:solidFill>
                  <a:srgbClr val="639319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本题考查法治政府、严格执法。</a:t>
            </a:r>
            <a:endParaRPr lang="en-US" altLang="zh-CN" sz="22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9&amp;si=4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&amp;si=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4_1#c248d9952?pid=a6258bcac&amp;color=0,0,0&amp;vtp=1&amp;bt=1&amp;bbb=1&amp;hb=1"/>
          <p:cNvSpPr/>
          <p:nvPr/>
        </p:nvSpPr>
        <p:spPr>
          <a:xfrm>
            <a:off x="722376" y="972000"/>
            <a:ext cx="10753344" cy="130035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600"/>
              </a:lnSpc>
            </a:pP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2.</a:t>
            </a:r>
            <a:r>
              <a:rPr lang="en-US" altLang="zh-CN" sz="2000" b="0" i="0" dirty="0">
                <a:solidFill>
                  <a:srgbClr val="000000"/>
                </a:solidFill>
                <a:latin typeface="仿宋" pitchFamily="34" charset="0"/>
                <a:ea typeface="仿宋" pitchFamily="34" charset="-122"/>
                <a:cs typeface="仿宋" pitchFamily="34" charset="-120"/>
              </a:rPr>
              <a:t>[广东梅州2025高一期末]</a:t>
            </a:r>
            <a:r>
              <a:rPr lang="en-US" altLang="zh-CN" sz="20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2025年4月15日是第十个全民国家安全教育日。此前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，国家安全机</a:t>
            </a: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关破获一起重大间谍案件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，海归博士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、中央某部直属研究所工作人员郝某向境外间谍情报机关提</a:t>
            </a:r>
          </a:p>
          <a:p>
            <a:pPr latinLnBrk="1">
              <a:lnSpc>
                <a:spcPts val="34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供涉密资料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，被人民法院依法判处无期徒刑，剥夺政治权利终身。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这表明(</a:t>
            </a:r>
            <a:r>
              <a:rPr lang="en-US" altLang="zh-CN" sz="20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000" b="1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)</a:t>
            </a:r>
            <a:endParaRPr lang="en-US" altLang="zh-CN" sz="2000" dirty="0"/>
          </a:p>
        </p:txBody>
      </p:sp>
      <p:sp>
        <p:nvSpPr>
          <p:cNvPr id="3" name="QC_5_AN.5_1#c248d9952.bracket?pid=a6258bcac&amp;color=0,0,0&amp;vpa=2&amp;vtp=1"/>
          <p:cNvSpPr/>
          <p:nvPr/>
        </p:nvSpPr>
        <p:spPr>
          <a:xfrm>
            <a:off x="9050401" y="1867350"/>
            <a:ext cx="357188" cy="38950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400"/>
              </a:lnSpc>
            </a:pPr>
            <a:r>
              <a:rPr lang="en-US" altLang="zh-CN" sz="2000" b="1" i="0" dirty="0">
                <a:solidFill>
                  <a:srgbClr val="00B05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B</a:t>
            </a:r>
            <a:endParaRPr lang="en-US" altLang="zh-CN" sz="2000" dirty="0"/>
          </a:p>
        </p:txBody>
      </p:sp>
      <p:sp>
        <p:nvSpPr>
          <p:cNvPr id="4" name="QC_5_BD.4_2#c248d9952?pid=a6258bcac&amp;color=0,0,0&amp;vtp=1&amp;bbb=1"/>
          <p:cNvSpPr/>
          <p:nvPr/>
        </p:nvSpPr>
        <p:spPr>
          <a:xfrm>
            <a:off x="722376" y="2334074"/>
            <a:ext cx="10753344" cy="85623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600"/>
              </a:lnSpc>
            </a:pP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①</a:t>
            </a:r>
            <a:r>
              <a:rPr lang="en-US" altLang="zh-CN" sz="2000" b="0" i="0" dirty="0" err="1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法在国家治理中具有政治职能</a:t>
            </a:r>
            <a:endParaRPr lang="en-US" altLang="zh-CN" sz="2000" b="0" i="0" dirty="0">
              <a:solidFill>
                <a:srgbClr val="000000"/>
              </a:solidFill>
              <a:latin typeface="微软雅黑" pitchFamily="34" charset="0"/>
              <a:ea typeface="微软雅黑" pitchFamily="34" charset="-122"/>
              <a:cs typeface="微软雅黑" pitchFamily="34" charset="-120"/>
            </a:endParaRPr>
          </a:p>
          <a:p>
            <a:pPr algn="l" latinLnBrk="1">
              <a:lnSpc>
                <a:spcPts val="3600"/>
              </a:lnSpc>
            </a:pP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②法具有管理社会公共事务的作用</a:t>
            </a:r>
            <a:endParaRPr lang="en-US" altLang="zh-CN" sz="2000" dirty="0"/>
          </a:p>
          <a:p>
            <a:pPr latinLnBrk="1">
              <a:lnSpc>
                <a:spcPts val="3500"/>
              </a:lnSpc>
            </a:pP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③</a:t>
            </a:r>
            <a:r>
              <a:rPr lang="en-US" altLang="zh-CN" sz="2000" b="0" i="0" dirty="0" err="1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法律是由国家认可的社会规范</a:t>
            </a:r>
            <a:endParaRPr lang="en-US" altLang="zh-CN" sz="2000" b="0" i="0" dirty="0">
              <a:solidFill>
                <a:srgbClr val="000000"/>
              </a:solidFill>
              <a:latin typeface="微软雅黑" pitchFamily="34" charset="0"/>
              <a:ea typeface="微软雅黑" pitchFamily="34" charset="-122"/>
              <a:cs typeface="微软雅黑" pitchFamily="34" charset="-120"/>
            </a:endParaRPr>
          </a:p>
          <a:p>
            <a:pPr latinLnBrk="1">
              <a:lnSpc>
                <a:spcPts val="3500"/>
              </a:lnSpc>
            </a:pP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④任何人都必须在法律范围内活动</a:t>
            </a:r>
            <a:endParaRPr lang="en-US" altLang="zh-CN" sz="2000" dirty="0"/>
          </a:p>
        </p:txBody>
      </p:sp>
      <p:sp>
        <p:nvSpPr>
          <p:cNvPr id="5" name="QC_5_BD.4_3#c248d9952.choices?pid=a6258bcac&amp;color=0,0,0&amp;vtp=1&amp;bbb=1"/>
          <p:cNvSpPr/>
          <p:nvPr/>
        </p:nvSpPr>
        <p:spPr>
          <a:xfrm>
            <a:off x="719328" y="4138598"/>
            <a:ext cx="10753344" cy="4050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3600"/>
              </a:lnSpc>
              <a:tabLst>
                <a:tab pos="2761029" algn="l"/>
                <a:tab pos="5483957" algn="l"/>
                <a:tab pos="8219586" algn="l"/>
              </a:tabLst>
            </a:pP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A.①②</a:t>
            </a:r>
            <a:r>
              <a:rPr lang="en-US" altLang="zh-CN" sz="20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B.①④</a:t>
            </a:r>
            <a:r>
              <a:rPr lang="en-US" altLang="zh-CN" sz="20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C.②③</a:t>
            </a:r>
            <a:r>
              <a:rPr lang="en-US" altLang="zh-CN" sz="20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D.③④</a:t>
            </a:r>
            <a:endParaRPr lang="en-US" altLang="zh-CN" sz="20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&amp;si=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AS.6_1#c248d9952?vop=1&amp;pid=a6258bcac&amp;color=0,0,0&amp;vtp=1&amp;bt=1&amp;bbb=1&amp;hb=1"/>
          <p:cNvSpPr/>
          <p:nvPr/>
        </p:nvSpPr>
        <p:spPr>
          <a:xfrm>
            <a:off x="722376" y="972000"/>
            <a:ext cx="10753344" cy="361213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2200" b="1" i="0" dirty="0">
                <a:solidFill>
                  <a:srgbClr val="639319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解析</a:t>
            </a:r>
            <a:r>
              <a:rPr lang="en-US" altLang="zh-CN" sz="2200" b="1" i="0" dirty="0">
                <a:solidFill>
                  <a:srgbClr val="639319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本题考查法的职能和作用。郝某向境外间谍情报机关提供涉密资料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，被人民法院依法判处</a:t>
            </a: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无期徒刑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，剥夺政治权利终身，体现了法通过制裁危害国家安全的行为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，维护国家政治稳定和统</a:t>
            </a: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治秩序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，属于政治职能的范畴，①正确；海归博士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、中央某部直属研究所工作人员郝某向境外间</a:t>
            </a: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谍情报机关提供涉密资料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，被人民法院依法判处无期徒刑，剥夺政治权利终身，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这强调无论身份、</a:t>
            </a: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职业如何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，触犯法律均将受到严惩，体现了法对全体社会成员的普遍约束力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，任何人都必须在法</a:t>
            </a: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律范围内活动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，④正确；材料聚焦国家安全领域的犯罪，核心是维护国家安全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，而非社会公共事</a:t>
            </a: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务的管理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，②排除；法是由国家制定或认可的社会规范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，而且题干强调对犯罪的惩处</a:t>
            </a:r>
          </a:p>
          <a:p>
            <a:pPr latinLnBrk="1">
              <a:lnSpc>
                <a:spcPts val="35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（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实施过程），并未涉及国家创制法律规范的基本形式，③排除。</a:t>
            </a:r>
            <a:endParaRPr lang="en-US" altLang="zh-CN" sz="22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&amp;si=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7_1#f5aad742f?pid=a6258bcac&amp;color=0,0,0&amp;vtp=1&amp;bt=1&amp;bbb=1&amp;hb=1"/>
          <p:cNvSpPr/>
          <p:nvPr/>
        </p:nvSpPr>
        <p:spPr>
          <a:xfrm>
            <a:off x="722376" y="972000"/>
            <a:ext cx="10753344" cy="84315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600"/>
              </a:lnSpc>
            </a:pP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3.</a:t>
            </a:r>
            <a:r>
              <a:rPr lang="en-US" altLang="zh-CN" sz="2000" b="0" i="0" dirty="0">
                <a:solidFill>
                  <a:srgbClr val="000000"/>
                </a:solidFill>
                <a:latin typeface="仿宋" pitchFamily="34" charset="0"/>
                <a:ea typeface="仿宋" pitchFamily="34" charset="-122"/>
                <a:cs typeface="仿宋" pitchFamily="34" charset="-120"/>
              </a:rPr>
              <a:t>[吉林省吉林市一中2024模拟]</a:t>
            </a:r>
            <a:r>
              <a:rPr lang="en-US" altLang="zh-CN" sz="20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中国古代典籍中有丰富的法治思想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，以下列举的古代典籍中的法</a:t>
            </a:r>
          </a:p>
          <a:p>
            <a:pPr latinLnBrk="1">
              <a:lnSpc>
                <a:spcPts val="34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律观点与现代法治思想对应一致的是(</a:t>
            </a:r>
            <a:r>
              <a:rPr lang="en-US" altLang="zh-CN" sz="20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000" b="1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)</a:t>
            </a:r>
            <a:endParaRPr lang="en-US" altLang="zh-CN" sz="2000" dirty="0"/>
          </a:p>
        </p:txBody>
      </p:sp>
      <p:graphicFrame>
        <p:nvGraphicFramePr>
          <p:cNvPr id="10" name="QC_5_BD.7_2#f5aad742f?colgroup=1,24,14&amp;pid=a6258bcac&amp;color=0,0,0&amp;vtp=1&amp;bb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25810814"/>
              </p:ext>
            </p:extLst>
          </p:nvPr>
        </p:nvGraphicFramePr>
        <p:xfrm>
          <a:off x="722376" y="1951677"/>
          <a:ext cx="10716768" cy="2126488"/>
        </p:xfrm>
        <a:graphic>
          <a:graphicData uri="http://schemas.openxmlformats.org/drawingml/2006/table">
            <a:tbl>
              <a:tblPr/>
              <a:tblGrid>
                <a:gridCol w="42062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5379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75818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21132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100"/>
                        </a:lnSpc>
                      </a:pP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3000"/>
                        </a:lnSpc>
                      </a:pPr>
                      <a:r>
                        <a:rPr lang="en-US" altLang="zh-CN" sz="2000" b="1" i="0">
                          <a:solidFill>
                            <a:srgbClr val="000000"/>
                          </a:solidFill>
                          <a:latin typeface="微软雅黑" pitchFamily="34" charset="0"/>
                          <a:ea typeface="微软雅黑" pitchFamily="34" charset="-122"/>
                          <a:cs typeface="微软雅黑" pitchFamily="34" charset="-120"/>
                        </a:rPr>
                        <a:t>典籍中的法律观点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3000"/>
                        </a:lnSpc>
                      </a:pPr>
                      <a:r>
                        <a:rPr lang="en-US" altLang="zh-CN" sz="2000" b="1" i="0">
                          <a:solidFill>
                            <a:srgbClr val="000000"/>
                          </a:solidFill>
                          <a:latin typeface="微软雅黑" pitchFamily="34" charset="0"/>
                          <a:ea typeface="微软雅黑" pitchFamily="34" charset="-122"/>
                          <a:cs typeface="微软雅黑" pitchFamily="34" charset="-120"/>
                        </a:rPr>
                        <a:t>现代法治思想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26339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3000"/>
                        </a:lnSpc>
                      </a:pPr>
                      <a:r>
                        <a:rPr lang="en-US" altLang="zh-CN" sz="2000" b="0" i="0" dirty="0">
                          <a:solidFill>
                            <a:srgbClr val="000000"/>
                          </a:solidFill>
                          <a:latin typeface="微软雅黑" pitchFamily="34" charset="0"/>
                          <a:ea typeface="微软雅黑" pitchFamily="34" charset="-122"/>
                          <a:cs typeface="微软雅黑" pitchFamily="34" charset="-120"/>
                        </a:rPr>
                        <a:t>①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3000"/>
                        </a:lnSpc>
                      </a:pPr>
                      <a:r>
                        <a:rPr lang="en-US" altLang="zh-CN" sz="2000" b="0" i="0" dirty="0">
                          <a:solidFill>
                            <a:srgbClr val="000000"/>
                          </a:solidFill>
                          <a:latin typeface="微软雅黑" pitchFamily="34" charset="0"/>
                          <a:ea typeface="微软雅黑" pitchFamily="34" charset="-122"/>
                          <a:cs typeface="微软雅黑" pitchFamily="34" charset="-120"/>
                        </a:rPr>
                        <a:t>奉法者强则国强</a:t>
                      </a:r>
                      <a:r>
                        <a:rPr lang="en-US" altLang="zh-CN" sz="2000" b="0" i="0" spc="-100" dirty="0">
                          <a:solidFill>
                            <a:srgbClr val="000000"/>
                          </a:solidFill>
                          <a:latin typeface="微软雅黑" pitchFamily="34" charset="0"/>
                          <a:ea typeface="微软雅黑" pitchFamily="34" charset="-122"/>
                          <a:cs typeface="微软雅黑" pitchFamily="34" charset="-120"/>
                        </a:rPr>
                        <a:t>，</a:t>
                      </a:r>
                      <a:r>
                        <a:rPr lang="en-US" altLang="zh-CN" sz="2000" b="0" i="0" dirty="0">
                          <a:solidFill>
                            <a:srgbClr val="000000"/>
                          </a:solidFill>
                          <a:latin typeface="微软雅黑" pitchFamily="34" charset="0"/>
                          <a:ea typeface="微软雅黑" pitchFamily="34" charset="-122"/>
                          <a:cs typeface="微软雅黑" pitchFamily="34" charset="-120"/>
                        </a:rPr>
                        <a:t>奉法者弱则国弱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3000"/>
                        </a:lnSpc>
                      </a:pPr>
                      <a:r>
                        <a:rPr lang="en-US" altLang="zh-CN" sz="2000" b="0" i="0" dirty="0">
                          <a:solidFill>
                            <a:srgbClr val="000000"/>
                          </a:solidFill>
                          <a:latin typeface="微软雅黑" pitchFamily="34" charset="0"/>
                          <a:ea typeface="微软雅黑" pitchFamily="34" charset="-122"/>
                          <a:cs typeface="微软雅黑" pitchFamily="34" charset="-120"/>
                        </a:rPr>
                        <a:t>法治国家需要完备的法律体系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26339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3000"/>
                        </a:lnSpc>
                      </a:pPr>
                      <a:r>
                        <a:rPr lang="en-US" altLang="zh-CN" sz="2000" b="0" i="0" dirty="0">
                          <a:solidFill>
                            <a:srgbClr val="000000"/>
                          </a:solidFill>
                          <a:latin typeface="微软雅黑" pitchFamily="34" charset="0"/>
                          <a:ea typeface="微软雅黑" pitchFamily="34" charset="-122"/>
                          <a:cs typeface="微软雅黑" pitchFamily="34" charset="-120"/>
                        </a:rPr>
                        <a:t>②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3000"/>
                        </a:lnSpc>
                      </a:pPr>
                      <a:r>
                        <a:rPr lang="en-US" altLang="zh-CN" sz="2000" b="0" i="0" dirty="0">
                          <a:solidFill>
                            <a:srgbClr val="000000"/>
                          </a:solidFill>
                          <a:latin typeface="微软雅黑" pitchFamily="34" charset="0"/>
                          <a:ea typeface="微软雅黑" pitchFamily="34" charset="-122"/>
                          <a:cs typeface="微软雅黑" pitchFamily="34" charset="-120"/>
                        </a:rPr>
                        <a:t>为国也</a:t>
                      </a:r>
                      <a:r>
                        <a:rPr lang="en-US" altLang="zh-CN" sz="2000" b="0" i="0" spc="-100" dirty="0">
                          <a:solidFill>
                            <a:srgbClr val="000000"/>
                          </a:solidFill>
                          <a:latin typeface="微软雅黑" pitchFamily="34" charset="0"/>
                          <a:ea typeface="微软雅黑" pitchFamily="34" charset="-122"/>
                          <a:cs typeface="微软雅黑" pitchFamily="34" charset="-120"/>
                        </a:rPr>
                        <a:t>，</a:t>
                      </a:r>
                      <a:r>
                        <a:rPr lang="en-US" altLang="zh-CN" sz="2000" b="0" i="0" dirty="0">
                          <a:solidFill>
                            <a:srgbClr val="000000"/>
                          </a:solidFill>
                          <a:latin typeface="微软雅黑" pitchFamily="34" charset="0"/>
                          <a:ea typeface="微软雅黑" pitchFamily="34" charset="-122"/>
                          <a:cs typeface="微软雅黑" pitchFamily="34" charset="-120"/>
                        </a:rPr>
                        <a:t>观俗立法则治</a:t>
                      </a:r>
                      <a:r>
                        <a:rPr lang="en-US" altLang="zh-CN" sz="2000" b="0" i="0" spc="-100" dirty="0">
                          <a:solidFill>
                            <a:srgbClr val="000000"/>
                          </a:solidFill>
                          <a:latin typeface="微软雅黑" pitchFamily="34" charset="0"/>
                          <a:ea typeface="微软雅黑" pitchFamily="34" charset="-122"/>
                          <a:cs typeface="微软雅黑" pitchFamily="34" charset="-120"/>
                        </a:rPr>
                        <a:t>，</a:t>
                      </a:r>
                      <a:r>
                        <a:rPr lang="en-US" altLang="zh-CN" sz="2000" b="0" i="0" dirty="0">
                          <a:solidFill>
                            <a:srgbClr val="000000"/>
                          </a:solidFill>
                          <a:latin typeface="微软雅黑" pitchFamily="34" charset="0"/>
                          <a:ea typeface="微软雅黑" pitchFamily="34" charset="-122"/>
                          <a:cs typeface="微软雅黑" pitchFamily="34" charset="-120"/>
                        </a:rPr>
                        <a:t>察国事本则宜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3000"/>
                        </a:lnSpc>
                      </a:pPr>
                      <a:r>
                        <a:rPr lang="en-US" altLang="zh-CN" sz="2000" b="0" i="0" dirty="0">
                          <a:solidFill>
                            <a:srgbClr val="000000"/>
                          </a:solidFill>
                          <a:latin typeface="微软雅黑" pitchFamily="34" charset="0"/>
                          <a:ea typeface="微软雅黑" pitchFamily="34" charset="-122"/>
                          <a:cs typeface="微软雅黑" pitchFamily="34" charset="-120"/>
                        </a:rPr>
                        <a:t>从实际出发</a:t>
                      </a:r>
                      <a:r>
                        <a:rPr lang="en-US" altLang="zh-CN" sz="2000" b="0" i="0" spc="-100" dirty="0">
                          <a:solidFill>
                            <a:srgbClr val="000000"/>
                          </a:solidFill>
                          <a:latin typeface="微软雅黑" pitchFamily="34" charset="0"/>
                          <a:ea typeface="微软雅黑" pitchFamily="34" charset="-122"/>
                          <a:cs typeface="微软雅黑" pitchFamily="34" charset="-120"/>
                        </a:rPr>
                        <a:t>，</a:t>
                      </a:r>
                      <a:r>
                        <a:rPr lang="en-US" altLang="zh-CN" sz="2000" b="0" i="0" dirty="0">
                          <a:solidFill>
                            <a:srgbClr val="000000"/>
                          </a:solidFill>
                          <a:latin typeface="微软雅黑" pitchFamily="34" charset="0"/>
                          <a:ea typeface="微软雅黑" pitchFamily="34" charset="-122"/>
                          <a:cs typeface="微软雅黑" pitchFamily="34" charset="-120"/>
                        </a:rPr>
                        <a:t>推进依法治国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26339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3000"/>
                        </a:lnSpc>
                      </a:pPr>
                      <a:r>
                        <a:rPr lang="en-US" altLang="zh-CN" sz="2000" b="0" i="0" dirty="0">
                          <a:solidFill>
                            <a:srgbClr val="000000"/>
                          </a:solidFill>
                          <a:latin typeface="微软雅黑" pitchFamily="34" charset="0"/>
                          <a:ea typeface="微软雅黑" pitchFamily="34" charset="-122"/>
                          <a:cs typeface="微软雅黑" pitchFamily="34" charset="-120"/>
                        </a:rPr>
                        <a:t>③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3000"/>
                        </a:lnSpc>
                      </a:pPr>
                      <a:r>
                        <a:rPr lang="en-US" altLang="zh-CN" sz="2000" b="0" i="0" dirty="0">
                          <a:solidFill>
                            <a:srgbClr val="000000"/>
                          </a:solidFill>
                          <a:latin typeface="微软雅黑" pitchFamily="34" charset="0"/>
                          <a:ea typeface="微软雅黑" pitchFamily="34" charset="-122"/>
                          <a:cs typeface="微软雅黑" pitchFamily="34" charset="-120"/>
                        </a:rPr>
                        <a:t>道私者乱</a:t>
                      </a:r>
                      <a:r>
                        <a:rPr lang="en-US" altLang="zh-CN" sz="2000" b="0" i="0" spc="-100" dirty="0">
                          <a:solidFill>
                            <a:srgbClr val="000000"/>
                          </a:solidFill>
                          <a:latin typeface="微软雅黑" pitchFamily="34" charset="0"/>
                          <a:ea typeface="微软雅黑" pitchFamily="34" charset="-122"/>
                          <a:cs typeface="微软雅黑" pitchFamily="34" charset="-120"/>
                        </a:rPr>
                        <a:t>，</a:t>
                      </a:r>
                      <a:r>
                        <a:rPr lang="en-US" altLang="zh-CN" sz="2000" b="0" i="0" dirty="0">
                          <a:solidFill>
                            <a:srgbClr val="000000"/>
                          </a:solidFill>
                          <a:latin typeface="微软雅黑" pitchFamily="34" charset="0"/>
                          <a:ea typeface="微软雅黑" pitchFamily="34" charset="-122"/>
                          <a:cs typeface="微软雅黑" pitchFamily="34" charset="-120"/>
                        </a:rPr>
                        <a:t>道法者治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3000"/>
                        </a:lnSpc>
                      </a:pPr>
                      <a:r>
                        <a:rPr lang="en-US" altLang="zh-CN" sz="2000" b="0" i="0" dirty="0">
                          <a:solidFill>
                            <a:srgbClr val="000000"/>
                          </a:solidFill>
                          <a:latin typeface="微软雅黑" pitchFamily="34" charset="0"/>
                          <a:ea typeface="微软雅黑" pitchFamily="34" charset="-122"/>
                          <a:cs typeface="微软雅黑" pitchFamily="34" charset="-120"/>
                        </a:rPr>
                        <a:t>坚持依法治国</a:t>
                      </a:r>
                      <a:r>
                        <a:rPr lang="en-US" altLang="zh-CN" sz="2000" b="0" i="0" spc="-100" dirty="0">
                          <a:solidFill>
                            <a:srgbClr val="000000"/>
                          </a:solidFill>
                          <a:latin typeface="微软雅黑" pitchFamily="34" charset="0"/>
                          <a:ea typeface="微软雅黑" pitchFamily="34" charset="-122"/>
                          <a:cs typeface="微软雅黑" pitchFamily="34" charset="-120"/>
                        </a:rPr>
                        <a:t>，</a:t>
                      </a:r>
                      <a:r>
                        <a:rPr lang="en-US" altLang="zh-CN" sz="2000" b="0" i="0" dirty="0">
                          <a:solidFill>
                            <a:srgbClr val="000000"/>
                          </a:solidFill>
                          <a:latin typeface="微软雅黑" pitchFamily="34" charset="0"/>
                          <a:ea typeface="微软雅黑" pitchFamily="34" charset="-122"/>
                          <a:cs typeface="微软雅黑" pitchFamily="34" charset="-120"/>
                        </a:rPr>
                        <a:t>建设法治国家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26339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3000"/>
                        </a:lnSpc>
                      </a:pPr>
                      <a:r>
                        <a:rPr lang="en-US" altLang="zh-CN" sz="2000" b="0" i="0" dirty="0">
                          <a:solidFill>
                            <a:srgbClr val="000000"/>
                          </a:solidFill>
                          <a:latin typeface="微软雅黑" pitchFamily="34" charset="0"/>
                          <a:ea typeface="微软雅黑" pitchFamily="34" charset="-122"/>
                          <a:cs typeface="微软雅黑" pitchFamily="34" charset="-120"/>
                        </a:rPr>
                        <a:t>④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3000"/>
                        </a:lnSpc>
                      </a:pPr>
                      <a:r>
                        <a:rPr lang="en-US" altLang="zh-CN" sz="2000" b="0" i="0" dirty="0">
                          <a:solidFill>
                            <a:srgbClr val="000000"/>
                          </a:solidFill>
                          <a:latin typeface="微软雅黑" pitchFamily="34" charset="0"/>
                          <a:ea typeface="微软雅黑" pitchFamily="34" charset="-122"/>
                          <a:cs typeface="微软雅黑" pitchFamily="34" charset="-120"/>
                        </a:rPr>
                        <a:t>立善法于天下</a:t>
                      </a:r>
                      <a:r>
                        <a:rPr lang="en-US" altLang="zh-CN" sz="2000" b="0" i="0" spc="-100" dirty="0">
                          <a:solidFill>
                            <a:srgbClr val="000000"/>
                          </a:solidFill>
                          <a:latin typeface="微软雅黑" pitchFamily="34" charset="0"/>
                          <a:ea typeface="微软雅黑" pitchFamily="34" charset="-122"/>
                          <a:cs typeface="微软雅黑" pitchFamily="34" charset="-120"/>
                        </a:rPr>
                        <a:t>，</a:t>
                      </a:r>
                      <a:r>
                        <a:rPr lang="en-US" altLang="zh-CN" sz="2000" b="0" i="0" dirty="0">
                          <a:solidFill>
                            <a:srgbClr val="000000"/>
                          </a:solidFill>
                          <a:latin typeface="微软雅黑" pitchFamily="34" charset="0"/>
                          <a:ea typeface="微软雅黑" pitchFamily="34" charset="-122"/>
                          <a:cs typeface="微软雅黑" pitchFamily="34" charset="-120"/>
                        </a:rPr>
                        <a:t>则天下治</a:t>
                      </a:r>
                      <a:r>
                        <a:rPr lang="en-US" altLang="zh-CN" sz="2000" b="0" i="0" spc="-100" dirty="0">
                          <a:solidFill>
                            <a:srgbClr val="000000"/>
                          </a:solidFill>
                          <a:latin typeface="微软雅黑" pitchFamily="34" charset="0"/>
                          <a:ea typeface="微软雅黑" pitchFamily="34" charset="-122"/>
                          <a:cs typeface="微软雅黑" pitchFamily="34" charset="-120"/>
                        </a:rPr>
                        <a:t>；</a:t>
                      </a:r>
                      <a:r>
                        <a:rPr lang="en-US" altLang="zh-CN" sz="2000" b="0" i="0" dirty="0">
                          <a:solidFill>
                            <a:srgbClr val="000000"/>
                          </a:solidFill>
                          <a:latin typeface="微软雅黑" pitchFamily="34" charset="0"/>
                          <a:ea typeface="微软雅黑" pitchFamily="34" charset="-122"/>
                          <a:cs typeface="微软雅黑" pitchFamily="34" charset="-120"/>
                        </a:rPr>
                        <a:t>立善法于一国</a:t>
                      </a:r>
                      <a:r>
                        <a:rPr lang="en-US" altLang="zh-CN" sz="2000" b="0" i="0" spc="-100" dirty="0">
                          <a:solidFill>
                            <a:srgbClr val="000000"/>
                          </a:solidFill>
                          <a:latin typeface="微软雅黑" pitchFamily="34" charset="0"/>
                          <a:ea typeface="微软雅黑" pitchFamily="34" charset="-122"/>
                          <a:cs typeface="微软雅黑" pitchFamily="34" charset="-120"/>
                        </a:rPr>
                        <a:t>，</a:t>
                      </a:r>
                      <a:r>
                        <a:rPr lang="en-US" altLang="zh-CN" sz="2000" b="0" i="0" dirty="0">
                          <a:solidFill>
                            <a:srgbClr val="000000"/>
                          </a:solidFill>
                          <a:latin typeface="微软雅黑" pitchFamily="34" charset="0"/>
                          <a:ea typeface="微软雅黑" pitchFamily="34" charset="-122"/>
                          <a:cs typeface="微软雅黑" pitchFamily="34" charset="-120"/>
                        </a:rPr>
                        <a:t>则一国治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3000"/>
                        </a:lnSpc>
                      </a:pPr>
                      <a:r>
                        <a:rPr lang="en-US" altLang="zh-CN" sz="2000" b="0" i="0" dirty="0">
                          <a:solidFill>
                            <a:srgbClr val="000000"/>
                          </a:solidFill>
                          <a:latin typeface="微软雅黑" pitchFamily="34" charset="0"/>
                          <a:ea typeface="微软雅黑" pitchFamily="34" charset="-122"/>
                          <a:cs typeface="微软雅黑" pitchFamily="34" charset="-120"/>
                        </a:rPr>
                        <a:t>推进全民普法和守法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" name="QC_5_AN.8_1#f5aad742f.bracket?pid=a6258bcac&amp;color=0,0,0&amp;vpa=3&amp;vtp=1"/>
          <p:cNvSpPr/>
          <p:nvPr/>
        </p:nvSpPr>
        <p:spPr>
          <a:xfrm>
            <a:off x="4986401" y="1410150"/>
            <a:ext cx="355600" cy="38950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400"/>
              </a:lnSpc>
            </a:pPr>
            <a:r>
              <a:rPr lang="en-US" altLang="zh-CN" sz="2000" b="1" i="0" dirty="0">
                <a:solidFill>
                  <a:srgbClr val="00B05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C</a:t>
            </a:r>
            <a:endParaRPr lang="en-US" altLang="zh-CN" sz="2000" dirty="0"/>
          </a:p>
        </p:txBody>
      </p:sp>
      <p:sp>
        <p:nvSpPr>
          <p:cNvPr id="5" name="QC_5_BD.7_3#f5aad742f.choices?pid=a6258bcac&amp;color=0,0,0&amp;vtp=1&amp;bbb=1"/>
          <p:cNvSpPr/>
          <p:nvPr/>
        </p:nvSpPr>
        <p:spPr>
          <a:xfrm>
            <a:off x="722376" y="4212277"/>
            <a:ext cx="10753344" cy="4050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3600"/>
              </a:lnSpc>
              <a:tabLst>
                <a:tab pos="2761029" algn="l"/>
                <a:tab pos="5483957" algn="l"/>
                <a:tab pos="8219586" algn="l"/>
              </a:tabLst>
            </a:pP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A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.①③</a:t>
            </a:r>
            <a:r>
              <a:rPr lang="en-US" altLang="zh-CN" sz="20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B.①④</a:t>
            </a:r>
            <a:r>
              <a:rPr lang="en-US" altLang="zh-CN" sz="20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C.②③</a:t>
            </a:r>
            <a:r>
              <a:rPr lang="en-US" altLang="zh-CN" sz="20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D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.②④</a:t>
            </a:r>
            <a:endParaRPr lang="en-US" altLang="zh-CN" sz="20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&amp;si=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AS.9_1#f5aad742f?vop=1&amp;pid=a6258bcac&amp;color=0,0,0&amp;vtp=1&amp;bt=1&amp;bbb=1&amp;hb=1"/>
          <p:cNvSpPr/>
          <p:nvPr/>
        </p:nvSpPr>
        <p:spPr>
          <a:xfrm>
            <a:off x="722376" y="972000"/>
            <a:ext cx="10753344" cy="452653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2200" b="1" i="0" dirty="0">
                <a:solidFill>
                  <a:srgbClr val="639319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解析</a:t>
            </a:r>
            <a:r>
              <a:rPr lang="en-US" altLang="zh-CN" sz="2200" b="1" i="0" dirty="0">
                <a:solidFill>
                  <a:srgbClr val="639319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本题考查全面推进依法治国。为国也，观俗立法则治，察国事本则宜,强调治理国家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，在考</a:t>
            </a: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察风俗民情的基础上立法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，才能治理好，弄清国情、抓住根本，才能制定出适宜的政策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，体现了</a:t>
            </a: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从实际出发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，推进依法治国，②对应一致。道私者乱，道法者治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,意思是用个人的意志和私心来作</a:t>
            </a: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为管理的方法的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，随心所欲，管理一定混乱；用一定的规章制度来管理的，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一切都是井然有序的，</a:t>
            </a: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管理效果一定好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，体现了坚持依法治国，建设法治国家，③对应正确。奉法者强则国强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，奉法者</a:t>
            </a: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弱则国弱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,意思是执行法度的人坚决，国家就会富强；执行法度的人软弱，国家就会贫弱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，强调法</a:t>
            </a: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律的实施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，法治国家需要完备的法律体系，是强调立法环节，①对应不一致。立善法于天下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，则</a:t>
            </a: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天下治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；立善法于一国，则一国治,意思是在天下制定完善的法律，则天下大治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；在一国制定完善</a:t>
            </a: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的法律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，则一国大治，强调良法之治的重要性，强调立法环节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，推进全民普法和守法是强调守法</a:t>
            </a:r>
          </a:p>
          <a:p>
            <a:pPr latinLnBrk="1">
              <a:lnSpc>
                <a:spcPts val="35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环节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，④对应不一致。</a:t>
            </a:r>
            <a:endParaRPr lang="en-US" altLang="zh-CN" sz="22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2705</Words>
  <Application>Microsoft Office PowerPoint</Application>
  <PresentationFormat>宽屏</PresentationFormat>
  <Paragraphs>386</Paragraphs>
  <Slides>51</Slides>
  <Notes>48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51</vt:i4>
      </vt:variant>
    </vt:vector>
  </HeadingPairs>
  <TitlesOfParts>
    <vt:vector size="59" baseType="lpstr">
      <vt:lpstr>等线 (正文)</vt:lpstr>
      <vt:lpstr>仿宋</vt:lpstr>
      <vt:lpstr>汉仪舒圆黑简体</vt:lpstr>
      <vt:lpstr>SimHei</vt:lpstr>
      <vt:lpstr>SimSun</vt:lpstr>
      <vt:lpstr>微软雅黑</vt:lpstr>
      <vt:lpstr>Arial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/>
  <cp:lastModifiedBy>Administrator</cp:lastModifiedBy>
  <cp:revision>3</cp:revision>
  <dcterms:created xsi:type="dcterms:W3CDTF">2025-09-19T06:31:51Z</dcterms:created>
  <dcterms:modified xsi:type="dcterms:W3CDTF">2025-09-19T07:40:29Z</dcterms:modified>
  <cp:category/>
  <cp:contentStatus/>
</cp:coreProperties>
</file>