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732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a#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4_AS.9_1#e24c70e58?vop=1&amp;pid=d6a5d3a8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本题考查坚持党的领导、人民当家作主、依法治国的有机统一。材料中</a:t>
            </a:r>
            <a:r>
              <a:rPr lang="en-US" altLang="zh-CN" sz="2000" b="0" i="0">
                <a:solidFill>
                  <a:srgbClr val="000000"/>
                </a:solidFill>
                <a:latin typeface="微软雅黑" pitchFamily="34" charset="0"/>
                <a:ea typeface="微软雅黑" pitchFamily="34" charset="-122"/>
                <a:cs typeface="微软雅黑" pitchFamily="34" charset="-120"/>
              </a:rPr>
              <a:t>“在广泛征求意见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基础上</a:t>
            </a:r>
            <a:r>
              <a:rPr lang="en-US" altLang="zh-CN" sz="2000" b="0" i="0" dirty="0">
                <a:solidFill>
                  <a:srgbClr val="000000"/>
                </a:solidFill>
                <a:latin typeface="微软雅黑" pitchFamily="34" charset="0"/>
                <a:ea typeface="微软雅黑" pitchFamily="34" charset="-122"/>
                <a:cs typeface="微软雅黑" pitchFamily="34" charset="-120"/>
              </a:rPr>
              <a:t>”体现了立法过程中凝聚社会共识、践行全过程人民民主，②正确；材料中</a:t>
            </a:r>
            <a:r>
              <a:rPr lang="en-US" altLang="zh-CN" sz="2000" b="0" i="0">
                <a:solidFill>
                  <a:srgbClr val="000000"/>
                </a:solidFill>
                <a:latin typeface="微软雅黑" pitchFamily="34" charset="0"/>
                <a:ea typeface="微软雅黑" pitchFamily="34" charset="-122"/>
                <a:cs typeface="微软雅黑" pitchFamily="34" charset="-120"/>
              </a:rPr>
              <a:t>“落实中央民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族工作会议精神</a:t>
            </a:r>
            <a:r>
              <a:rPr lang="en-US" altLang="zh-CN" sz="2000" b="0" i="0" dirty="0">
                <a:solidFill>
                  <a:srgbClr val="000000"/>
                </a:solidFill>
                <a:latin typeface="微软雅黑" pitchFamily="34" charset="0"/>
                <a:ea typeface="微软雅黑" pitchFamily="34" charset="-122"/>
                <a:cs typeface="微软雅黑" pitchFamily="34" charset="-120"/>
              </a:rPr>
              <a:t>”“根据区党委决策部署”体现党的领导，“广泛征求意见”</a:t>
            </a:r>
            <a:r>
              <a:rPr lang="en-US" altLang="zh-CN" sz="2000" b="0" i="0">
                <a:solidFill>
                  <a:srgbClr val="000000"/>
                </a:solidFill>
                <a:latin typeface="微软雅黑" pitchFamily="34" charset="0"/>
                <a:ea typeface="微软雅黑" pitchFamily="34" charset="-122"/>
                <a:cs typeface="微软雅黑" pitchFamily="34" charset="-120"/>
              </a:rPr>
              <a:t>体现人民当家作主，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人大常委会修订并通过条例”体现依法治国，坚持了三者的有机统一，④正确</a:t>
            </a:r>
            <a:r>
              <a:rPr lang="en-US" altLang="zh-CN" sz="2000" b="0" i="0">
                <a:solidFill>
                  <a:srgbClr val="000000"/>
                </a:solidFill>
                <a:latin typeface="微软雅黑" pitchFamily="34" charset="0"/>
                <a:ea typeface="微软雅黑" pitchFamily="34" charset="-122"/>
                <a:cs typeface="微软雅黑" pitchFamily="34" charset="-120"/>
              </a:rPr>
              <a:t>；材料仅涉及立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a:t>
            </a:r>
            <a:r>
              <a:rPr lang="en-US" altLang="zh-CN" sz="2000" b="0" i="0" dirty="0">
                <a:solidFill>
                  <a:srgbClr val="000000"/>
                </a:solidFill>
                <a:latin typeface="微软雅黑" pitchFamily="34" charset="0"/>
                <a:ea typeface="微软雅黑" pitchFamily="34" charset="-122"/>
                <a:cs typeface="微软雅黑" pitchFamily="34" charset="-120"/>
              </a:rPr>
              <a:t>，未提及执法环节，①排除；自治区人大通过立法为西藏发展提供法律保障，</a:t>
            </a:r>
            <a:r>
              <a:rPr lang="en-US" altLang="zh-CN" sz="2000" b="0" i="0">
                <a:solidFill>
                  <a:srgbClr val="000000"/>
                </a:solidFill>
                <a:latin typeface="微软雅黑" pitchFamily="34" charset="0"/>
                <a:ea typeface="微软雅黑" pitchFamily="34" charset="-122"/>
                <a:cs typeface="微软雅黑" pitchFamily="34" charset="-120"/>
              </a:rPr>
              <a:t>而不是制度保障，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O_4_BD.10_1#3b88abcd2?pid=d6a5d3a82&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[河南驻马店2025高一期末]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阅读材料，完成下列要求。（10分）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民营经济促进法是中华人民共和国首部专门关于民营经济发展的基础性法律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党的二十届三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中全会明确提出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制定民营经济促进法</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21</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民营经济促进法草案提请全国人大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常委会会议审议</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25</a:t>
            </a:r>
            <a:r>
              <a:rPr lang="en-US" altLang="zh-CN" sz="2000" b="0" i="0" dirty="0">
                <a:solidFill>
                  <a:srgbClr val="000000"/>
                </a:solidFill>
                <a:latin typeface="微软雅黑" pitchFamily="34" charset="0"/>
                <a:ea typeface="楷体" pitchFamily="34" charset="-122"/>
                <a:cs typeface="微软雅黑" pitchFamily="34" charset="-120"/>
              </a:rPr>
              <a:t>日起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民营经济促进法草案公开征求意见</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24</a:t>
            </a:r>
            <a:r>
              <a:rPr lang="en-US" altLang="zh-CN" sz="2000" b="0" i="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民营经济促进法草案二审稿提请十四届全国人大常委会第十四次会议审议</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年全国人民代表大会常务委员会工作报告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a:solidFill>
                  <a:srgbClr val="000000"/>
                </a:solidFill>
                <a:latin typeface="微软雅黑" pitchFamily="34" charset="0"/>
                <a:ea typeface="楷体" pitchFamily="34" charset="-122"/>
                <a:cs typeface="微软雅黑" pitchFamily="34" charset="-120"/>
              </a:rPr>
              <a:t>年将围绕健全社会主义市场经济法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律制度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制定民营经济促进法</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30</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十四届全国人大常委会第十五次会议表决通过</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民营经济促进法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自</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日起施行</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运用</a:t>
            </a:r>
            <a:r>
              <a:rPr lang="en-US" altLang="zh-CN" sz="2000" b="0" i="0" dirty="0">
                <a:solidFill>
                  <a:srgbClr val="000000"/>
                </a:solidFill>
                <a:latin typeface="微软雅黑" pitchFamily="34" charset="0"/>
                <a:ea typeface="微软雅黑" pitchFamily="34" charset="-122"/>
                <a:cs typeface="微软雅黑" pitchFamily="34" charset="-120"/>
              </a:rPr>
              <a:t>《政治与法治》的有关知识，阐述民营经济促进法的出台彰显的制度优势。</a:t>
            </a:r>
            <a:endParaRPr lang="en-US" altLang="zh-CN" sz="2000"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O_4_AN.11_1#3b88abcd2?vop=1&amp;pid=d6a5d3a82&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①中国共产党的领导是中国特色社会主义制度的最大优势。党领导立法，</a:t>
            </a:r>
            <a:r>
              <a:rPr lang="en-US" altLang="zh-CN" sz="2000" b="1" i="0">
                <a:solidFill>
                  <a:srgbClr val="00B050"/>
                </a:solidFill>
                <a:latin typeface="微软雅黑" pitchFamily="34" charset="0"/>
                <a:ea typeface="微软雅黑" pitchFamily="34" charset="-122"/>
                <a:cs typeface="微软雅黑" pitchFamily="34" charset="-120"/>
              </a:rPr>
              <a:t>发挥总揽全局、</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协调各方的作用</a:t>
            </a:r>
            <a:r>
              <a:rPr lang="en-US" altLang="zh-CN" sz="2000" b="1" i="0" dirty="0">
                <a:solidFill>
                  <a:srgbClr val="00B050"/>
                </a:solidFill>
                <a:latin typeface="微软雅黑" pitchFamily="34" charset="0"/>
                <a:ea typeface="微软雅黑" pitchFamily="34" charset="-122"/>
                <a:cs typeface="微软雅黑" pitchFamily="34" charset="-120"/>
              </a:rPr>
              <a:t>。（3分）②人民代表大会制度是我国的根本政治制度，坚持民主集中制</a:t>
            </a:r>
            <a:r>
              <a:rPr lang="en-US" altLang="zh-CN" sz="2000" b="1" i="0">
                <a:solidFill>
                  <a:srgbClr val="00B050"/>
                </a:solidFill>
                <a:latin typeface="微软雅黑" pitchFamily="34" charset="0"/>
                <a:ea typeface="微软雅黑" pitchFamily="34" charset="-122"/>
                <a:cs typeface="微软雅黑" pitchFamily="34" charset="-120"/>
              </a:rPr>
              <a:t>。全国</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人大常委会行使立法权</a:t>
            </a:r>
            <a:r>
              <a:rPr lang="en-US" altLang="zh-CN" sz="2000" b="1" i="0" dirty="0">
                <a:solidFill>
                  <a:srgbClr val="00B050"/>
                </a:solidFill>
                <a:latin typeface="微软雅黑" pitchFamily="34" charset="0"/>
                <a:ea typeface="微软雅黑" pitchFamily="34" charset="-122"/>
                <a:cs typeface="微软雅黑" pitchFamily="34" charset="-120"/>
              </a:rPr>
              <a:t>，为民营经济发展提供法律保障。（3分）③</a:t>
            </a:r>
            <a:r>
              <a:rPr lang="en-US" altLang="zh-CN" sz="2000" b="1" i="0">
                <a:solidFill>
                  <a:srgbClr val="00B050"/>
                </a:solidFill>
                <a:latin typeface="微软雅黑" pitchFamily="34" charset="0"/>
                <a:ea typeface="微软雅黑" pitchFamily="34" charset="-122"/>
                <a:cs typeface="微软雅黑" pitchFamily="34" charset="-120"/>
              </a:rPr>
              <a:t>法律草案广泛征求社会意见，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坚持科学立法和民主立法</a:t>
            </a:r>
            <a:r>
              <a:rPr lang="en-US" altLang="zh-CN" sz="2000" b="1" i="0" dirty="0">
                <a:solidFill>
                  <a:srgbClr val="00B050"/>
                </a:solidFill>
                <a:latin typeface="微软雅黑" pitchFamily="34" charset="0"/>
                <a:ea typeface="微软雅黑" pitchFamily="34" charset="-122"/>
                <a:cs typeface="微软雅黑" pitchFamily="34" charset="-120"/>
              </a:rPr>
              <a:t>，坚持全过程人民民主。（3分）④制定过程体现了党的领导</a:t>
            </a:r>
            <a:r>
              <a:rPr lang="en-US" altLang="zh-CN" sz="2000" b="1" i="0">
                <a:solidFill>
                  <a:srgbClr val="00B050"/>
                </a:solidFill>
                <a:latin typeface="微软雅黑" pitchFamily="34" charset="0"/>
                <a:ea typeface="微软雅黑" pitchFamily="34" charset="-122"/>
                <a:cs typeface="微软雅黑" pitchFamily="34" charset="-120"/>
              </a:rPr>
              <a:t>、人民当</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家作主和依法治国的有机统一</a:t>
            </a:r>
            <a:r>
              <a:rPr lang="en-US" altLang="zh-CN" sz="2000" b="1" i="0" dirty="0">
                <a:solidFill>
                  <a:srgbClr val="00B050"/>
                </a:solidFill>
                <a:latin typeface="微软雅黑" pitchFamily="34" charset="0"/>
                <a:ea typeface="微软雅黑" pitchFamily="34" charset="-122"/>
                <a:cs typeface="微软雅黑" pitchFamily="34" charset="-120"/>
              </a:rPr>
              <a:t>。（1分）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O_4_AS.12_1#3b88abcd2?vop=1&amp;pid=d6a5d3a82&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本题考查坚持党的领导、人民当家作主、依法治国的有机统一。关键信息①</a:t>
            </a:r>
            <a:r>
              <a:rPr lang="en-US" altLang="zh-CN" sz="2000" b="0" i="0">
                <a:solidFill>
                  <a:srgbClr val="000000"/>
                </a:solidFill>
                <a:latin typeface="微软雅黑" pitchFamily="34" charset="0"/>
                <a:ea typeface="微软雅黑" pitchFamily="34" charset="-122"/>
                <a:cs typeface="微软雅黑" pitchFamily="34" charset="-120"/>
              </a:rPr>
              <a:t>：党的二十届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三中全会明确提出</a:t>
            </a:r>
            <a:r>
              <a:rPr lang="en-US" altLang="zh-CN" sz="2000" b="0" i="0" dirty="0">
                <a:solidFill>
                  <a:srgbClr val="000000"/>
                </a:solidFill>
                <a:latin typeface="微软雅黑" pitchFamily="34" charset="0"/>
                <a:ea typeface="微软雅黑" pitchFamily="34" charset="-122"/>
                <a:cs typeface="微软雅黑" pitchFamily="34" charset="-120"/>
              </a:rPr>
              <a:t>，制定民营经济促进法→党领导立法，发挥总揽全局、协调各方的作用</a:t>
            </a:r>
            <a:r>
              <a:rPr lang="en-US" altLang="zh-CN" sz="2000" b="0" i="0">
                <a:solidFill>
                  <a:srgbClr val="000000"/>
                </a:solidFill>
                <a:latin typeface="微软雅黑" pitchFamily="34" charset="0"/>
                <a:ea typeface="微软雅黑" pitchFamily="34" charset="-122"/>
                <a:cs typeface="微软雅黑" pitchFamily="34" charset="-120"/>
              </a:rPr>
              <a:t>。关键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信息</a:t>
            </a:r>
            <a:r>
              <a:rPr lang="en-US" altLang="zh-CN" sz="2000" b="0" i="0" dirty="0">
                <a:solidFill>
                  <a:srgbClr val="000000"/>
                </a:solidFill>
                <a:latin typeface="微软雅黑" pitchFamily="34" charset="0"/>
                <a:ea typeface="微软雅黑" pitchFamily="34" charset="-122"/>
                <a:cs typeface="微软雅黑" pitchFamily="34" charset="-120"/>
              </a:rPr>
              <a:t>②：2025年2月24日</a:t>
            </a:r>
            <a:r>
              <a:rPr lang="en-US" altLang="zh-CN" sz="2000" b="0" i="0">
                <a:solidFill>
                  <a:srgbClr val="000000"/>
                </a:solidFill>
                <a:latin typeface="微软雅黑" pitchFamily="34" charset="0"/>
                <a:ea typeface="微软雅黑" pitchFamily="34" charset="-122"/>
                <a:cs typeface="微软雅黑" pitchFamily="34" charset="-120"/>
              </a:rPr>
              <a:t>，民营经济促进法草案二审稿提请十四届全国人大常委会第十四次会议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审议</a:t>
            </a:r>
            <a:r>
              <a:rPr lang="en-US" altLang="zh-CN" sz="2000" b="0" i="0" dirty="0">
                <a:solidFill>
                  <a:srgbClr val="000000"/>
                </a:solidFill>
                <a:latin typeface="微软雅黑" pitchFamily="34" charset="0"/>
                <a:ea typeface="微软雅黑" pitchFamily="34" charset="-122"/>
                <a:cs typeface="微软雅黑" pitchFamily="34" charset="-120"/>
              </a:rPr>
              <a:t>。2025年4月30日，十四届全国人大常委会第十五次会议表决通过民营经济促进法</a:t>
            </a:r>
            <a:r>
              <a:rPr lang="en-US" altLang="zh-CN" sz="2000" b="0" i="0">
                <a:solidFill>
                  <a:srgbClr val="000000"/>
                </a:solidFill>
                <a:latin typeface="微软雅黑" pitchFamily="34" charset="0"/>
                <a:ea typeface="微软雅黑" pitchFamily="34" charset="-122"/>
                <a:cs typeface="微软雅黑" pitchFamily="34" charset="-120"/>
              </a:rPr>
              <a:t>，自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微软雅黑" pitchFamily="34" charset="-122"/>
                <a:cs typeface="微软雅黑" pitchFamily="34" charset="-120"/>
              </a:rPr>
              <a:t>年5月20日起施行→坚持民主集中制，全国人大常委会行使立法权。关键信息③：</a:t>
            </a:r>
            <a:r>
              <a:rPr lang="en-US" altLang="zh-CN" sz="2000" b="0" i="0">
                <a:solidFill>
                  <a:srgbClr val="000000"/>
                </a:solidFill>
                <a:latin typeface="微软雅黑" pitchFamily="34" charset="0"/>
                <a:ea typeface="微软雅黑" pitchFamily="34" charset="-122"/>
                <a:cs typeface="微软雅黑" pitchFamily="34" charset="-120"/>
              </a:rPr>
              <a:t>2024年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微软雅黑" pitchFamily="34" charset="-122"/>
                <a:cs typeface="微软雅黑" pitchFamily="34" charset="-120"/>
              </a:rPr>
              <a:t>月25日起，民营经济促进法草案公开征求意见→从科学立法</a:t>
            </a:r>
            <a:r>
              <a:rPr lang="en-US" altLang="zh-CN" sz="2000" b="0" i="0">
                <a:solidFill>
                  <a:srgbClr val="000000"/>
                </a:solidFill>
                <a:latin typeface="微软雅黑" pitchFamily="34" charset="0"/>
                <a:ea typeface="微软雅黑" pitchFamily="34" charset="-122"/>
                <a:cs typeface="微软雅黑" pitchFamily="34" charset="-120"/>
              </a:rPr>
              <a:t>、民主立法和全过程人民民主的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角度</a:t>
            </a:r>
            <a:r>
              <a:rPr lang="en-US" altLang="zh-CN" sz="2000" b="0" i="0" dirty="0">
                <a:solidFill>
                  <a:srgbClr val="000000"/>
                </a:solidFill>
                <a:latin typeface="微软雅黑" pitchFamily="34" charset="0"/>
                <a:ea typeface="微软雅黑" pitchFamily="34" charset="-122"/>
                <a:cs typeface="微软雅黑" pitchFamily="34" charset="-120"/>
              </a:rPr>
              <a:t>，说明制定过程体现了党的领导、人民当家作主和依法治国的有机统一。</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ceb59cac0.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1_BD#ceb59cac0.fixed?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第三单元</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全面依法治国</a:t>
            </a:r>
            <a:endParaRPr lang="en-US" altLang="zh-CN" sz="4400"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d6a5d3a82.fixed?pid=b08515cdd&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0</a:t>
            </a:r>
            <a:endParaRPr lang="en-US" altLang="zh-CN" sz="7200" dirty="0"/>
          </a:p>
        </p:txBody>
      </p:sp>
      <p:sp>
        <p:nvSpPr>
          <p:cNvPr id="3" name="C_3#d6a5d3a82.fixed?pid=b08515cdd&amp;color=255,255,255&amp;vtp=1&amp;bbb=1&amp;hb=1"/>
          <p:cNvSpPr/>
          <p:nvPr/>
        </p:nvSpPr>
        <p:spPr>
          <a:xfrm>
            <a:off x="246888" y="3493008"/>
            <a:ext cx="11704320" cy="1341120"/>
          </a:xfrm>
          <a:prstGeom prst="rect">
            <a:avLst/>
          </a:prstGeom>
          <a:noFill/>
          <a:ln/>
        </p:spPr>
        <p:txBody>
          <a:bodyPr wrap="none" lIns="0" tIns="0" rIns="0" bIns="0" rtlCol="0" anchor="t"/>
          <a:lstStyle/>
          <a:p>
            <a:pPr algn="ctr" latinLnBrk="1">
              <a:lnSpc>
                <a:spcPts val="5300"/>
              </a:lnSpc>
            </a:pPr>
            <a:r>
              <a:rPr lang="en-US" altLang="zh-CN" sz="4400" b="1" i="0" dirty="0">
                <a:solidFill>
                  <a:srgbClr val="FFFFFF"/>
                </a:solidFill>
                <a:latin typeface="SimHei" pitchFamily="34" charset="0"/>
                <a:ea typeface="SimHei" pitchFamily="34" charset="-122"/>
                <a:cs typeface="SimHei" pitchFamily="34" charset="-120"/>
              </a:rPr>
              <a:t>综合探究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坚持党的领导、人民当家作主</a:t>
            </a:r>
            <a:r>
              <a:rPr lang="en-US" altLang="zh-CN" sz="4400" b="1" i="0">
                <a:solidFill>
                  <a:srgbClr val="FFFFFF"/>
                </a:solidFill>
                <a:latin typeface="SimHei" pitchFamily="34" charset="0"/>
                <a:ea typeface="SimHei" pitchFamily="34" charset="-122"/>
                <a:cs typeface="SimHei" pitchFamily="34" charset="-120"/>
              </a:rPr>
              <a:t>、依法</a:t>
            </a:r>
          </a:p>
          <a:p>
            <a:pPr algn="ctr" latinLnBrk="1">
              <a:lnSpc>
                <a:spcPts val="5400"/>
              </a:lnSpc>
            </a:pPr>
            <a:r>
              <a:rPr lang="en-US" altLang="zh-CN" sz="4400" b="1" i="0">
                <a:solidFill>
                  <a:srgbClr val="FFFFFF"/>
                </a:solidFill>
                <a:latin typeface="SimHei" pitchFamily="34" charset="0"/>
                <a:ea typeface="SimHei" pitchFamily="34" charset="-122"/>
                <a:cs typeface="SimHei" pitchFamily="34" charset="-120"/>
              </a:rPr>
              <a:t>治国有机统一</a:t>
            </a:r>
            <a:endParaRPr lang="en-US" altLang="zh-CN" sz="4400" dirty="0"/>
          </a:p>
        </p:txBody>
      </p:sp>
      <p:pic>
        <p:nvPicPr>
          <p:cNvPr id="4" name="C_3#d6a5d3a82.fixed?pid=b08515cd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d6a5d3a82.fixed?pid=b08515cdd&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刷探究</a:t>
            </a:r>
            <a:endParaRPr lang="en-US" altLang="zh-CN" sz="28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pic>
        <p:nvPicPr>
          <p:cNvPr id="2" name="QC_4_BD.1_1#2279f04da?htil=1&amp;pid=d6a5d3a8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72901" y="1054296"/>
            <a:ext cx="4352544" cy="24048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1_2#2279f04da?htil=1&amp;pid=d6a5d3a82&amp;color=0,0,0&amp;vtp=1&amp;bt=1&amp;bbb=1&amp;hb=1&amp;hs=1"/>
          <p:cNvSpPr/>
          <p:nvPr/>
        </p:nvSpPr>
        <p:spPr>
          <a:xfrm>
            <a:off x="722376" y="972000"/>
            <a:ext cx="6263640" cy="22278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[北京顺义区2025高一期末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中国共产党始终把文物保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护作为传承中华文明</a:t>
            </a:r>
            <a:r>
              <a:rPr lang="en-US" altLang="zh-CN" sz="2000" b="0" i="0" dirty="0">
                <a:solidFill>
                  <a:srgbClr val="000000"/>
                </a:solidFill>
                <a:latin typeface="微软雅黑" pitchFamily="34" charset="0"/>
                <a:ea typeface="微软雅黑" pitchFamily="34" charset="-122"/>
                <a:cs typeface="微软雅黑" pitchFamily="34" charset="-120"/>
              </a:rPr>
              <a:t>、坚定文化自信的重要内容</a:t>
            </a:r>
            <a:r>
              <a:rPr lang="en-US" altLang="zh-CN" sz="2000" b="0" i="0">
                <a:solidFill>
                  <a:srgbClr val="000000"/>
                </a:solidFill>
                <a:latin typeface="微软雅黑" pitchFamily="34" charset="0"/>
                <a:ea typeface="微软雅黑" pitchFamily="34" charset="-122"/>
                <a:cs typeface="微软雅黑" pitchFamily="34" charset="-120"/>
              </a:rPr>
              <a:t>。《中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华人民共和国文物保护法》作为新中国颁布的第一部文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化领域法律</a:t>
            </a:r>
            <a:r>
              <a:rPr lang="en-US" altLang="zh-CN" sz="2000" b="0" i="0" dirty="0">
                <a:solidFill>
                  <a:srgbClr val="000000"/>
                </a:solidFill>
                <a:latin typeface="微软雅黑" pitchFamily="34" charset="0"/>
                <a:ea typeface="微软雅黑" pitchFamily="34" charset="-122"/>
                <a:cs typeface="微软雅黑" pitchFamily="34" charset="-120"/>
              </a:rPr>
              <a:t>，自1982年通过以来，先后经过5</a:t>
            </a:r>
            <a:r>
              <a:rPr lang="en-US" altLang="zh-CN" sz="2000" b="0" i="0">
                <a:solidFill>
                  <a:srgbClr val="000000"/>
                </a:solidFill>
                <a:latin typeface="微软雅黑" pitchFamily="34" charset="0"/>
                <a:ea typeface="微软雅黑" pitchFamily="34" charset="-122"/>
                <a:cs typeface="微软雅黑" pitchFamily="34" charset="-120"/>
              </a:rPr>
              <a:t>次修正和2</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次修订</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4_BD.1_3#2279f04da?htil=1&amp;pid=d6a5d3a82&amp;color=0,0,0&amp;vtp=1&amp;bbb=1&amp;hs=1"/>
          <p:cNvSpPr/>
          <p:nvPr/>
        </p:nvSpPr>
        <p:spPr>
          <a:xfrm>
            <a:off x="722376" y="3252412"/>
            <a:ext cx="6263640"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4_AN.2_1#2279f04da.bracket?pid=d6a5d3a82&amp;color=0,0,0&amp;vpa=1&amp;vtp=1"/>
          <p:cNvSpPr/>
          <p:nvPr/>
        </p:nvSpPr>
        <p:spPr>
          <a:xfrm>
            <a:off x="1925701" y="3252412"/>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4_BD.1_4#2279f04da?pid=d6a5d3a82&amp;color=0,0,0&amp;vtp=1&amp;bbb=1&amp;hs=1"/>
          <p:cNvSpPr/>
          <p:nvPr/>
        </p:nvSpPr>
        <p:spPr>
          <a:xfrm>
            <a:off x="722376" y="37152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①全国人大常委会作为最高国家权力机关，行使国家立法权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全国人大和国务院之间是领导和被领导的关系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我国法治建设随着时代发展不断完善，推进良法善治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坚持了党的领导、人民当家作主和依法治国的统一</a:t>
            </a:r>
            <a:endParaRPr lang="en-US" altLang="zh-CN" sz="2000" dirty="0"/>
          </a:p>
        </p:txBody>
      </p:sp>
      <p:sp>
        <p:nvSpPr>
          <p:cNvPr id="7" name="QC_4_BD.1_5#2279f04da.choices?pid=d6a5d3a82&amp;color=0,0,0&amp;vtp=1&amp;bbb=1"/>
          <p:cNvSpPr/>
          <p:nvPr/>
        </p:nvSpPr>
        <p:spPr>
          <a:xfrm>
            <a:off x="722376" y="555111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4_AS.3_1#2279f04da?vop=1&amp;pid=d6a5d3a82&amp;color=0,0,0&amp;vtp=1&amp;bt=1&amp;bbb=1&amp;hb=1"/>
          <p:cNvSpPr/>
          <p:nvPr/>
        </p:nvSpPr>
        <p:spPr>
          <a:xfrm>
            <a:off x="722376" y="972000"/>
            <a:ext cx="10753344" cy="4983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本题考查坚持党的领导、人民当家作主、依法治国的有机统一</a:t>
            </a:r>
            <a:r>
              <a:rPr lang="en-US" altLang="zh-CN" sz="2000" b="0" i="0">
                <a:solidFill>
                  <a:srgbClr val="000000"/>
                </a:solidFill>
                <a:latin typeface="微软雅黑" pitchFamily="34" charset="0"/>
                <a:ea typeface="微软雅黑" pitchFamily="34" charset="-122"/>
                <a:cs typeface="微软雅黑" pitchFamily="34" charset="-120"/>
              </a:rPr>
              <a:t>。《中华人民共和国文物保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护法</a:t>
            </a:r>
            <a:r>
              <a:rPr lang="en-US" altLang="zh-CN" sz="2000" b="0" i="0" dirty="0">
                <a:solidFill>
                  <a:srgbClr val="000000"/>
                </a:solidFill>
                <a:latin typeface="微软雅黑" pitchFamily="34" charset="0"/>
                <a:ea typeface="微软雅黑" pitchFamily="34" charset="-122"/>
                <a:cs typeface="微软雅黑" pitchFamily="34" charset="-120"/>
              </a:rPr>
              <a:t>》自1982年通过以来，先后经过5次修正和2次修订</a:t>
            </a:r>
            <a:r>
              <a:rPr lang="en-US" altLang="zh-CN" sz="2000" b="0" i="0">
                <a:solidFill>
                  <a:srgbClr val="000000"/>
                </a:solidFill>
                <a:latin typeface="微软雅黑" pitchFamily="34" charset="0"/>
                <a:ea typeface="微软雅黑" pitchFamily="34" charset="-122"/>
                <a:cs typeface="微软雅黑" pitchFamily="34" charset="-120"/>
              </a:rPr>
              <a:t>，这表明我国根据时代发展的需要不断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完善文物保护方面的法律</a:t>
            </a:r>
            <a:r>
              <a:rPr lang="en-US" altLang="zh-CN" sz="2000" b="0" i="0" dirty="0">
                <a:solidFill>
                  <a:srgbClr val="000000"/>
                </a:solidFill>
                <a:latin typeface="微软雅黑" pitchFamily="34" charset="0"/>
                <a:ea typeface="微软雅黑" pitchFamily="34" charset="-122"/>
                <a:cs typeface="微软雅黑" pitchFamily="34" charset="-120"/>
              </a:rPr>
              <a:t>，推进良法善治，体现了我国法治建设随着时代发展不断完善，③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中国共产党始终把文物保护作为传承中华文明</a:t>
            </a:r>
            <a:r>
              <a:rPr lang="en-US" altLang="zh-CN" sz="2000" b="0" i="0" dirty="0">
                <a:solidFill>
                  <a:srgbClr val="000000"/>
                </a:solidFill>
                <a:latin typeface="微软雅黑" pitchFamily="34" charset="0"/>
                <a:ea typeface="微软雅黑" pitchFamily="34" charset="-122"/>
                <a:cs typeface="微软雅黑" pitchFamily="34" charset="-120"/>
              </a:rPr>
              <a:t>、坚定文化自信的重要内容，体现了党的领导</a:t>
            </a:r>
            <a:r>
              <a:rPr lang="en-US" altLang="zh-CN" sz="2000" b="0" i="0">
                <a:solidFill>
                  <a:srgbClr val="000000"/>
                </a:solidFill>
                <a:latin typeface="微软雅黑" pitchFamily="34" charset="0"/>
                <a:ea typeface="微软雅黑" pitchFamily="34" charset="-122"/>
                <a:cs typeface="微软雅黑" pitchFamily="34" charset="-120"/>
              </a:rPr>
              <a:t>；国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务院常务会议讨论并原则通过文物保护法修订草案</a:t>
            </a:r>
            <a:r>
              <a:rPr lang="en-US" altLang="zh-CN" sz="2000" b="0" i="0" dirty="0">
                <a:solidFill>
                  <a:srgbClr val="000000"/>
                </a:solidFill>
                <a:latin typeface="微软雅黑" pitchFamily="34" charset="0"/>
                <a:ea typeface="微软雅黑" pitchFamily="34" charset="-122"/>
                <a:cs typeface="微软雅黑" pitchFamily="34" charset="-120"/>
              </a:rPr>
              <a:t>，国务院向全国人大常委会提出相关议案</a:t>
            </a:r>
            <a:r>
              <a:rPr lang="en-US" altLang="zh-CN" sz="2000" b="0" i="0">
                <a:solidFill>
                  <a:srgbClr val="000000"/>
                </a:solidFill>
                <a:latin typeface="微软雅黑" pitchFamily="34" charset="0"/>
                <a:ea typeface="微软雅黑" pitchFamily="34" charset="-122"/>
                <a:cs typeface="微软雅黑" pitchFamily="34" charset="-120"/>
              </a:rPr>
              <a:t>，全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国人大常委会进行审议并通过新修订的文物保护法</a:t>
            </a:r>
            <a:r>
              <a:rPr lang="en-US" altLang="zh-CN" sz="2000" b="0" i="0" dirty="0">
                <a:solidFill>
                  <a:srgbClr val="000000"/>
                </a:solidFill>
                <a:latin typeface="微软雅黑" pitchFamily="34" charset="0"/>
                <a:ea typeface="微软雅黑" pitchFamily="34" charset="-122"/>
                <a:cs typeface="微软雅黑" pitchFamily="34" charset="-120"/>
              </a:rPr>
              <a:t>，体现了人民当家作主通过法定程序实现</a:t>
            </a:r>
            <a:r>
              <a:rPr lang="en-US" altLang="zh-CN" sz="2000" b="0" i="0">
                <a:solidFill>
                  <a:srgbClr val="000000"/>
                </a:solidFill>
                <a:latin typeface="微软雅黑" pitchFamily="34" charset="0"/>
                <a:ea typeface="微软雅黑" pitchFamily="34" charset="-122"/>
                <a:cs typeface="微软雅黑" pitchFamily="34" charset="-120"/>
              </a:rPr>
              <a:t>；整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个文物保护法的修订过程都是依照法定程序进行的</a:t>
            </a:r>
            <a:r>
              <a:rPr lang="en-US" altLang="zh-CN" sz="2000" b="0" i="0" dirty="0">
                <a:solidFill>
                  <a:srgbClr val="000000"/>
                </a:solidFill>
                <a:latin typeface="微软雅黑" pitchFamily="34" charset="0"/>
                <a:ea typeface="微软雅黑" pitchFamily="34" charset="-122"/>
                <a:cs typeface="微软雅黑" pitchFamily="34" charset="-120"/>
              </a:rPr>
              <a:t>，体现了依法治国</a:t>
            </a:r>
            <a:r>
              <a:rPr lang="en-US" altLang="zh-CN" sz="2000" b="0" i="0">
                <a:solidFill>
                  <a:srgbClr val="000000"/>
                </a:solidFill>
                <a:latin typeface="微软雅黑" pitchFamily="34" charset="0"/>
                <a:ea typeface="微软雅黑" pitchFamily="34" charset="-122"/>
                <a:cs typeface="微软雅黑" pitchFamily="34" charset="-120"/>
              </a:rPr>
              <a:t>。所以这一过程坚持了党的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领导</a:t>
            </a:r>
            <a:r>
              <a:rPr lang="en-US" altLang="zh-CN" sz="2000" b="0" i="0" dirty="0">
                <a:solidFill>
                  <a:srgbClr val="000000"/>
                </a:solidFill>
                <a:latin typeface="微软雅黑" pitchFamily="34" charset="0"/>
                <a:ea typeface="微软雅黑" pitchFamily="34" charset="-122"/>
                <a:cs typeface="微软雅黑" pitchFamily="34" charset="-120"/>
              </a:rPr>
              <a:t>、人民当家作主和依法治国的有机统一，④正确。</a:t>
            </a:r>
            <a:r>
              <a:rPr lang="en-US" altLang="zh-CN" sz="2000" b="0" i="0">
                <a:solidFill>
                  <a:srgbClr val="000000"/>
                </a:solidFill>
                <a:latin typeface="微软雅黑" pitchFamily="34" charset="0"/>
                <a:ea typeface="微软雅黑" pitchFamily="34" charset="-122"/>
                <a:cs typeface="微软雅黑" pitchFamily="34" charset="-120"/>
              </a:rPr>
              <a:t>全国人民代表大会是最高国家权力机关，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全国人大常委会是全国人大的常设机关</a:t>
            </a:r>
            <a:r>
              <a:rPr lang="en-US" altLang="zh-CN" sz="2000" b="0" i="0" dirty="0">
                <a:solidFill>
                  <a:srgbClr val="000000"/>
                </a:solidFill>
                <a:latin typeface="微软雅黑" pitchFamily="34" charset="0"/>
                <a:ea typeface="微软雅黑" pitchFamily="34" charset="-122"/>
                <a:cs typeface="微软雅黑" pitchFamily="34" charset="-120"/>
              </a:rPr>
              <a:t>，①排除。全国人大是国家权力机关</a:t>
            </a:r>
            <a:r>
              <a:rPr lang="en-US" altLang="zh-CN" sz="2000" b="0" i="0">
                <a:solidFill>
                  <a:srgbClr val="000000"/>
                </a:solidFill>
                <a:latin typeface="微软雅黑" pitchFamily="34" charset="0"/>
                <a:ea typeface="微软雅黑" pitchFamily="34" charset="-122"/>
                <a:cs typeface="微软雅黑" pitchFamily="34" charset="-120"/>
              </a:rPr>
              <a:t>，国务院是国家行政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机关</a:t>
            </a:r>
            <a:r>
              <a:rPr lang="en-US" altLang="zh-CN" sz="2000" b="0" i="0" dirty="0">
                <a:solidFill>
                  <a:srgbClr val="000000"/>
                </a:solidFill>
                <a:latin typeface="微软雅黑" pitchFamily="34" charset="0"/>
                <a:ea typeface="微软雅黑" pitchFamily="34" charset="-122"/>
                <a:cs typeface="微软雅黑" pitchFamily="34" charset="-120"/>
              </a:rPr>
              <a:t>，国务院由全国人大产生，对它负责，受它监督，它们之间不是领导与被领导的关系</a:t>
            </a:r>
            <a:r>
              <a:rPr lang="en-US" altLang="zh-CN" sz="2000" b="0" i="0">
                <a:solidFill>
                  <a:srgbClr val="000000"/>
                </a:solidFill>
                <a:latin typeface="微软雅黑" pitchFamily="34" charset="0"/>
                <a:ea typeface="微软雅黑" pitchFamily="34" charset="-122"/>
                <a:cs typeface="微软雅黑" pitchFamily="34" charset="-120"/>
              </a:rPr>
              <a:t>，而是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监督与被监督的关系</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4_AS.3_2#2279f04da?vop=1&amp;pid=d6a5d3a82&amp;color=0,0,0&amp;mp=1&amp;vtp=1&amp;bt=1&amp;bbb=1&amp;hb=1"/>
          <p:cNvSpPr/>
          <p:nvPr/>
        </p:nvSpPr>
        <p:spPr>
          <a:xfrm>
            <a:off x="722376" y="972000"/>
            <a:ext cx="10753344" cy="36248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探究解读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在我国，党的领导和执政是通过党的领导体制来实现的，集中反映在党</a:t>
            </a:r>
            <a:r>
              <a:rPr lang="en-US" altLang="zh-CN" sz="2000" b="0" i="0">
                <a:solidFill>
                  <a:srgbClr val="000000"/>
                </a:solidFill>
                <a:latin typeface="微软雅黑" pitchFamily="34" charset="0"/>
                <a:ea typeface="微软雅黑" pitchFamily="34" charset="-122"/>
                <a:cs typeface="微软雅黑" pitchFamily="34" charset="-120"/>
              </a:rPr>
              <a:t>、国家和人民的定位及相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互关系之中</a:t>
            </a:r>
            <a:r>
              <a:rPr lang="en-US" altLang="zh-CN" sz="2000" b="0" i="0" dirty="0">
                <a:solidFill>
                  <a:srgbClr val="000000"/>
                </a:solidFill>
                <a:latin typeface="微软雅黑" pitchFamily="34" charset="0"/>
                <a:ea typeface="微软雅黑" pitchFamily="34" charset="-122"/>
                <a:cs typeface="微软雅黑" pitchFamily="34" charset="-120"/>
              </a:rPr>
              <a:t>。党的领导是人民当家作主和依法治国的根本保证</a:t>
            </a:r>
            <a:r>
              <a:rPr lang="en-US" altLang="zh-CN" sz="2000" b="0" i="0">
                <a:solidFill>
                  <a:srgbClr val="000000"/>
                </a:solidFill>
                <a:latin typeface="微软雅黑" pitchFamily="34" charset="0"/>
                <a:ea typeface="微软雅黑" pitchFamily="34" charset="-122"/>
                <a:cs typeface="微软雅黑" pitchFamily="34" charset="-120"/>
              </a:rPr>
              <a:t>，人民当家作主是社会主义民主政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治的本质特征</a:t>
            </a:r>
            <a:r>
              <a:rPr lang="en-US" altLang="zh-CN" sz="2000" b="0" i="0" dirty="0">
                <a:solidFill>
                  <a:srgbClr val="000000"/>
                </a:solidFill>
                <a:latin typeface="微软雅黑" pitchFamily="34" charset="0"/>
                <a:ea typeface="微软雅黑" pitchFamily="34" charset="-122"/>
                <a:cs typeface="微软雅黑" pitchFamily="34" charset="-120"/>
              </a:rPr>
              <a:t>，依法治国是党领导人民治理国家的基本方式</a:t>
            </a:r>
            <a:r>
              <a:rPr lang="en-US" altLang="zh-CN" sz="2000" b="0" i="0">
                <a:solidFill>
                  <a:srgbClr val="000000"/>
                </a:solidFill>
                <a:latin typeface="微软雅黑" pitchFamily="34" charset="0"/>
                <a:ea typeface="微软雅黑" pitchFamily="34" charset="-122"/>
                <a:cs typeface="微软雅黑" pitchFamily="34" charset="-120"/>
              </a:rPr>
              <a:t>，三者统一于我国社会主义民主政治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伟大实践</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通过该综合探究，增强对建设社会主义法治国家、发展社会主义民主政治的认同感</a:t>
            </a:r>
            <a:r>
              <a:rPr lang="en-US" altLang="zh-CN" sz="2000" b="0" i="0">
                <a:solidFill>
                  <a:srgbClr val="000000"/>
                </a:solidFill>
                <a:latin typeface="微软雅黑" pitchFamily="34" charset="0"/>
                <a:ea typeface="微软雅黑" pitchFamily="34" charset="-122"/>
                <a:cs typeface="微软雅黑" pitchFamily="34" charset="-120"/>
              </a:rPr>
              <a:t>。培养法治使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人共享尊严</a:t>
            </a:r>
            <a:r>
              <a:rPr lang="en-US" altLang="zh-CN" sz="2000" b="0" i="0" dirty="0">
                <a:solidFill>
                  <a:srgbClr val="000000"/>
                </a:solidFill>
                <a:latin typeface="微软雅黑" pitchFamily="34" charset="0"/>
                <a:ea typeface="微软雅黑" pitchFamily="34" charset="-122"/>
                <a:cs typeface="微软雅黑" pitchFamily="34" charset="-120"/>
              </a:rPr>
              <a:t>、让社会更和谐、让生活更美好的认知和情感，做社会主义法治的忠实崇尚者</a:t>
            </a:r>
            <a:r>
              <a:rPr lang="en-US" altLang="zh-CN" sz="2000" b="0" i="0">
                <a:solidFill>
                  <a:srgbClr val="000000"/>
                </a:solidFill>
                <a:latin typeface="微软雅黑" pitchFamily="34" charset="0"/>
                <a:ea typeface="微软雅黑" pitchFamily="34" charset="-122"/>
                <a:cs typeface="微软雅黑" pitchFamily="34" charset="-120"/>
              </a:rPr>
              <a:t>、自觉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遵守者</a:t>
            </a:r>
            <a:r>
              <a:rPr lang="en-US" altLang="zh-CN" sz="2000" b="0" i="0" dirty="0">
                <a:solidFill>
                  <a:srgbClr val="000000"/>
                </a:solidFill>
                <a:latin typeface="微软雅黑" pitchFamily="34" charset="0"/>
                <a:ea typeface="微软雅黑" pitchFamily="34" charset="-122"/>
                <a:cs typeface="微软雅黑" pitchFamily="34" charset="-120"/>
              </a:rPr>
              <a:t>、坚定捍卫者。</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4_BD.4_1#6e8a89a09?pid=d6a5d3a8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[云南保山2025月考]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2025年中央一号文件发布，</a:t>
            </a:r>
            <a:r>
              <a:rPr lang="en-US" altLang="zh-CN" sz="2000" b="0" i="0">
                <a:solidFill>
                  <a:srgbClr val="000000"/>
                </a:solidFill>
                <a:latin typeface="微软雅黑" pitchFamily="34" charset="0"/>
                <a:ea typeface="微软雅黑" pitchFamily="34" charset="-122"/>
                <a:cs typeface="微软雅黑" pitchFamily="34" charset="-120"/>
              </a:rPr>
              <a:t>各地区各部门积极推进乡村全面振兴工作，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推动乡村治理主体的多元互动</a:t>
            </a:r>
            <a:r>
              <a:rPr lang="en-US" altLang="zh-CN" sz="2000" b="0" i="0" dirty="0">
                <a:solidFill>
                  <a:srgbClr val="000000"/>
                </a:solidFill>
                <a:latin typeface="微软雅黑" pitchFamily="34" charset="0"/>
                <a:ea typeface="微软雅黑" pitchFamily="34" charset="-122"/>
                <a:cs typeface="微软雅黑" pitchFamily="34" charset="-120"/>
              </a:rPr>
              <a:t>、民主制度保障乡村治理人人尽责</a:t>
            </a:r>
            <a:r>
              <a:rPr lang="en-US" altLang="zh-CN" sz="2000" b="0" i="0">
                <a:solidFill>
                  <a:srgbClr val="000000"/>
                </a:solidFill>
                <a:latin typeface="微软雅黑" pitchFamily="34" charset="0"/>
                <a:ea typeface="微软雅黑" pitchFamily="34" charset="-122"/>
                <a:cs typeface="微软雅黑" pitchFamily="34" charset="-120"/>
              </a:rPr>
              <a:t>，民主效能确保乡村治理成果人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人共享</a:t>
            </a:r>
            <a:r>
              <a:rPr lang="en-US" altLang="zh-CN" sz="2000" b="0" i="0" dirty="0">
                <a:solidFill>
                  <a:srgbClr val="000000"/>
                </a:solidFill>
                <a:latin typeface="微软雅黑" pitchFamily="34" charset="0"/>
                <a:ea typeface="微软雅黑" pitchFamily="34" charset="-122"/>
                <a:cs typeface="微软雅黑" pitchFamily="34" charset="-120"/>
              </a:rPr>
              <a:t>；随着《中华人民共和国乡村振兴促进法》、中共中央国务院</a:t>
            </a:r>
            <a:r>
              <a:rPr lang="en-US" altLang="zh-CN" sz="2000" b="0" i="0">
                <a:solidFill>
                  <a:srgbClr val="000000"/>
                </a:solidFill>
                <a:latin typeface="微软雅黑" pitchFamily="34" charset="0"/>
                <a:ea typeface="微软雅黑" pitchFamily="34" charset="-122"/>
                <a:cs typeface="微软雅黑" pitchFamily="34" charset="-120"/>
              </a:rPr>
              <a:t>《加快建设农业强国规划</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2024—2035年）》等先后出台，乡村振兴的制度框架不断健全。</a:t>
            </a:r>
            <a:r>
              <a:rPr lang="en-US" altLang="zh-CN" sz="2000" b="0" i="0">
                <a:solidFill>
                  <a:srgbClr val="000000"/>
                </a:solidFill>
                <a:latin typeface="微软雅黑" pitchFamily="34" charset="0"/>
                <a:ea typeface="微软雅黑" pitchFamily="34" charset="-122"/>
                <a:cs typeface="微软雅黑" pitchFamily="34" charset="-120"/>
              </a:rPr>
              <a:t>据此可知(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4_AN.5_1#6e8a89a09.bracket?pid=d6a5d3a82&amp;color=0,0,0&amp;vpa=2&amp;vtp=1"/>
          <p:cNvSpPr/>
          <p:nvPr/>
        </p:nvSpPr>
        <p:spPr>
          <a:xfrm>
            <a:off x="9502839"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4_BD.4_2#6e8a89a09?pid=d6a5d3a82&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①中国共产党领导是中国特色社会主义制度的最大优势</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全面推进依法治国是社会主义民主政治的本质属性</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以德治国是我国治国理政的基本方式</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乡村振兴需坚持党的领导、人民当家作主、依法治国有机统一</a:t>
            </a:r>
            <a:endParaRPr lang="en-US" altLang="zh-CN" sz="2000" dirty="0"/>
          </a:p>
        </p:txBody>
      </p:sp>
      <p:sp>
        <p:nvSpPr>
          <p:cNvPr id="5" name="QC_4_BD.4_3#6e8a89a09.choices?pid=d6a5d3a82&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4_AS.6_1#6e8a89a09?vop=1&amp;pid=d6a5d3a8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本题考查坚持党的领导、人民当家作主、依法治国的有机统一。</a:t>
            </a:r>
            <a:r>
              <a:rPr lang="en-US" altLang="zh-CN" sz="2000" b="0" i="0" spc="-50">
                <a:solidFill>
                  <a:srgbClr val="000000"/>
                </a:solidFill>
                <a:latin typeface="微软雅黑" pitchFamily="34" charset="0"/>
                <a:ea typeface="微软雅黑" pitchFamily="34" charset="-122"/>
                <a:cs typeface="微软雅黑" pitchFamily="34" charset="-120"/>
              </a:rPr>
              <a:t>中共中央发布中央一号文件，</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各地区各部门积极推进乡村振兴</a:t>
            </a:r>
            <a:r>
              <a:rPr lang="en-US" altLang="zh-CN" sz="2000" b="0" i="0" spc="-50" dirty="0">
                <a:solidFill>
                  <a:srgbClr val="000000"/>
                </a:solidFill>
                <a:latin typeface="微软雅黑" pitchFamily="34" charset="0"/>
                <a:ea typeface="微软雅黑" pitchFamily="34" charset="-122"/>
                <a:cs typeface="微软雅黑" pitchFamily="34" charset="-120"/>
              </a:rPr>
              <a:t>，体现了中国共产党在乡村振兴中的领导核心作用</a:t>
            </a:r>
            <a:r>
              <a:rPr lang="en-US" altLang="zh-CN" sz="2000" b="0" i="0" spc="-50">
                <a:solidFill>
                  <a:srgbClr val="000000"/>
                </a:solidFill>
                <a:latin typeface="微软雅黑" pitchFamily="34" charset="0"/>
                <a:ea typeface="微软雅黑" pitchFamily="34" charset="-122"/>
                <a:cs typeface="微软雅黑" pitchFamily="34" charset="-120"/>
              </a:rPr>
              <a:t>。说明党的领导</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是中国特色社会主义制度的最大优势</a:t>
            </a:r>
            <a:r>
              <a:rPr lang="en-US" altLang="zh-CN" sz="2000" b="0" i="0" spc="-50" dirty="0">
                <a:solidFill>
                  <a:srgbClr val="000000"/>
                </a:solidFill>
                <a:latin typeface="微软雅黑" pitchFamily="34" charset="0"/>
                <a:ea typeface="微软雅黑" pitchFamily="34" charset="-122"/>
                <a:cs typeface="微软雅黑" pitchFamily="34" charset="-120"/>
              </a:rPr>
              <a:t>，是推动乡村全面振兴的根本保证，①正确；</a:t>
            </a:r>
            <a:r>
              <a:rPr lang="en-US" altLang="zh-CN" sz="2000" b="0" i="0" spc="-50">
                <a:solidFill>
                  <a:srgbClr val="000000"/>
                </a:solidFill>
                <a:latin typeface="微软雅黑" pitchFamily="34" charset="0"/>
                <a:ea typeface="微软雅黑" pitchFamily="34" charset="-122"/>
                <a:cs typeface="微软雅黑" pitchFamily="34" charset="-120"/>
              </a:rPr>
              <a:t>乡村振兴工作中，</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有党的领导</a:t>
            </a:r>
            <a:r>
              <a:rPr lang="en-US" altLang="zh-CN" sz="2000" b="0" i="0" spc="-50" dirty="0">
                <a:solidFill>
                  <a:srgbClr val="000000"/>
                </a:solidFill>
                <a:latin typeface="微软雅黑" pitchFamily="34" charset="0"/>
                <a:ea typeface="微软雅黑" pitchFamily="34" charset="-122"/>
                <a:cs typeface="微软雅黑" pitchFamily="34" charset="-120"/>
              </a:rPr>
              <a:t>（中央一号文件）、人民当家作主（民主制度保障人人尽责共享</a:t>
            </a:r>
            <a:r>
              <a:rPr lang="en-US" altLang="zh-CN" sz="2000" b="0" i="0" spc="-50">
                <a:solidFill>
                  <a:srgbClr val="000000"/>
                </a:solidFill>
                <a:latin typeface="微软雅黑" pitchFamily="34" charset="0"/>
                <a:ea typeface="微软雅黑" pitchFamily="34" charset="-122"/>
                <a:cs typeface="微软雅黑" pitchFamily="34" charset="-120"/>
              </a:rPr>
              <a:t>）、依法治国</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乡村振兴促进法等出台）,体现乡村振兴需三者有机统一，④正确</a:t>
            </a:r>
            <a:r>
              <a:rPr lang="en-US" altLang="zh-CN" sz="2000" b="0" i="0" spc="-50">
                <a:solidFill>
                  <a:srgbClr val="000000"/>
                </a:solidFill>
                <a:latin typeface="微软雅黑" pitchFamily="34" charset="0"/>
                <a:ea typeface="微软雅黑" pitchFamily="34" charset="-122"/>
                <a:cs typeface="微软雅黑" pitchFamily="34" charset="-120"/>
              </a:rPr>
              <a:t>；全过程人民民主是社会主义民</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主政治的本质属性</a:t>
            </a:r>
            <a:r>
              <a:rPr lang="en-US" altLang="zh-CN" sz="2000" b="0" i="0" spc="-50" dirty="0">
                <a:solidFill>
                  <a:srgbClr val="000000"/>
                </a:solidFill>
                <a:latin typeface="微软雅黑" pitchFamily="34" charset="0"/>
                <a:ea typeface="微软雅黑" pitchFamily="34" charset="-122"/>
                <a:cs typeface="微软雅黑" pitchFamily="34" charset="-120"/>
              </a:rPr>
              <a:t>，②排除；依法治国是我国治国理政的基本方式，不是以德治国，③排除。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7_1#e24c70e58?pid=d6a5d3a8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[重庆六校2025高一联考]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为落实中央民族工作会议精神，铸牢中华民族共同体意识</a:t>
            </a:r>
            <a:r>
              <a:rPr lang="en-US" altLang="zh-CN" sz="2000" b="0" i="0">
                <a:solidFill>
                  <a:srgbClr val="000000"/>
                </a:solidFill>
                <a:latin typeface="微软雅黑" pitchFamily="34" charset="0"/>
                <a:ea typeface="微软雅黑" pitchFamily="34" charset="-122"/>
                <a:cs typeface="微软雅黑" pitchFamily="34" charset="-120"/>
              </a:rPr>
              <a:t>，根据区党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委决策部署</a:t>
            </a:r>
            <a:r>
              <a:rPr lang="en-US" altLang="zh-CN" sz="2000" b="0" i="0" dirty="0">
                <a:solidFill>
                  <a:srgbClr val="000000"/>
                </a:solidFill>
                <a:latin typeface="微软雅黑" pitchFamily="34" charset="0"/>
                <a:ea typeface="微软雅黑" pitchFamily="34" charset="-122"/>
                <a:cs typeface="微软雅黑" pitchFamily="34" charset="-120"/>
              </a:rPr>
              <a:t>，西藏自治区人大常委会在广泛征求意见基础上修订并通过了</a:t>
            </a:r>
            <a:r>
              <a:rPr lang="en-US" altLang="zh-CN" sz="2000" b="0" i="0">
                <a:solidFill>
                  <a:srgbClr val="000000"/>
                </a:solidFill>
                <a:latin typeface="微软雅黑" pitchFamily="34" charset="0"/>
                <a:ea typeface="微软雅黑" pitchFamily="34" charset="-122"/>
                <a:cs typeface="微软雅黑" pitchFamily="34" charset="-120"/>
              </a:rPr>
              <a:t>《西藏自治区民族团结</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进步模范区创建条例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4_AN.8_1#e24c70e58.bracket?pid=d6a5d3a82&amp;color=0,0,0&amp;vpa=3&amp;vtp=1"/>
          <p:cNvSpPr/>
          <p:nvPr/>
        </p:nvSpPr>
        <p:spPr>
          <a:xfrm>
            <a:off x="471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4_BD.7_2#e24c70e58?pid=d6a5d3a8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①必须捍卫法律的权威和尊严，严格执法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科学立法需凝聚共识，践行全过程人民民主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自治区人大通过立法为西藏发展提供制度保障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党的领导、人民当家作主、依法治国是有机统一的</a:t>
            </a:r>
            <a:endParaRPr lang="en-US" altLang="zh-CN" sz="2000" dirty="0"/>
          </a:p>
        </p:txBody>
      </p:sp>
      <p:sp>
        <p:nvSpPr>
          <p:cNvPr id="5" name="QC_4_BD.7_3#e24c70e58.choices?pid=d6a5d3a8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657</Words>
  <Application>Microsoft Office PowerPoint</Application>
  <PresentationFormat>宽屏</PresentationFormat>
  <Paragraphs>103</Paragraphs>
  <Slides>14</Slides>
  <Notes>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等线 (正文)</vt:lpstr>
      <vt:lpstr>仿宋</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2</cp:revision>
  <dcterms:created xsi:type="dcterms:W3CDTF">2025-09-19T06:31:48Z</dcterms:created>
  <dcterms:modified xsi:type="dcterms:W3CDTF">2025-09-19T06:41:21Z</dcterms:modified>
  <cp:category/>
  <cp:contentStatus/>
</cp:coreProperties>
</file>