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945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88e78864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一、选择题（每题3分，共48分）</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b8dd83ad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二、非选择题（共52分）</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olitics#pid=68ca0adab7fce6965695e18c#tid=68ccca0c66391f0009f9501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01584" y="4078224"/>
            <a:ext cx="3291840" cy="1152144"/>
          </a:xfrm>
          <a:prstGeom prst="rect">
            <a:avLst/>
          </a:prstGeom>
        </p:spPr>
      </p:pic>
      <p:sp>
        <p:nvSpPr>
          <p:cNvPr id="4" name="MasterShapeName"/>
          <p:cNvSpPr/>
          <p:nvPr/>
        </p:nvSpPr>
        <p:spPr>
          <a:xfrm>
            <a:off x="8101584" y="4078224"/>
            <a:ext cx="3291840" cy="1152144"/>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政治 必修3 政治与法治</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
        <p:nvSpPr>
          <p:cNvPr id="4"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
        <p:nvSpPr>
          <p:cNvPr id="5" name="MasterShapeName"/>
          <p:cNvSpPr/>
          <p:nvPr/>
        </p:nvSpPr>
        <p:spPr>
          <a:xfrm>
            <a:off x="576072" y="5047488"/>
            <a:ext cx="2048256" cy="448056"/>
          </a:xfrm>
          <a:prstGeom prst="rect">
            <a:avLst/>
          </a:prstGeom>
          <a:noFill/>
          <a:ln/>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3_AS.12_1#944d86e05?vop=1&amp;pid=88e7886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本题考查全过程人民民主。建议和提案涉及劳动者权益、老年人护理</a:t>
            </a:r>
            <a:r>
              <a:rPr lang="en-US" altLang="zh-CN" sz="2000" b="0" i="0">
                <a:solidFill>
                  <a:srgbClr val="000000"/>
                </a:solidFill>
                <a:latin typeface="微软雅黑" pitchFamily="34" charset="0"/>
                <a:ea typeface="微软雅黑" pitchFamily="34" charset="-122"/>
                <a:cs typeface="微软雅黑" pitchFamily="34" charset="-120"/>
              </a:rPr>
              <a:t>、消费者知情权等民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生问题</a:t>
            </a:r>
            <a:r>
              <a:rPr lang="en-US" altLang="zh-CN" sz="2000" b="0" i="0" dirty="0">
                <a:solidFill>
                  <a:srgbClr val="000000"/>
                </a:solidFill>
                <a:latin typeface="微软雅黑" pitchFamily="34" charset="0"/>
                <a:ea typeface="微软雅黑" pitchFamily="34" charset="-122"/>
                <a:cs typeface="微软雅黑" pitchFamily="34" charset="-120"/>
              </a:rPr>
              <a:t>，通过多方协作（如“个人+企业+财政”筹资模式）推动社会共治，体现了</a:t>
            </a:r>
            <a:r>
              <a:rPr lang="en-US" altLang="zh-CN" sz="2000" b="0" i="0">
                <a:solidFill>
                  <a:srgbClr val="000000"/>
                </a:solidFill>
                <a:latin typeface="微软雅黑" pitchFamily="34" charset="0"/>
                <a:ea typeface="微软雅黑" pitchFamily="34" charset="-122"/>
                <a:cs typeface="微软雅黑" pitchFamily="34" charset="-120"/>
              </a:rPr>
              <a:t>“构建共建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共治共享新格局</a:t>
            </a:r>
            <a:r>
              <a:rPr lang="en-US" altLang="zh-CN" sz="2000" b="0" i="0" dirty="0">
                <a:solidFill>
                  <a:srgbClr val="000000"/>
                </a:solidFill>
                <a:latin typeface="微软雅黑" pitchFamily="34" charset="0"/>
                <a:ea typeface="微软雅黑" pitchFamily="34" charset="-122"/>
                <a:cs typeface="微软雅黑" pitchFamily="34" charset="-120"/>
              </a:rPr>
              <a:t>，提升治理能力”，③正确</a:t>
            </a:r>
            <a:r>
              <a:rPr lang="en-US" altLang="zh-CN" sz="2000" b="0" i="0">
                <a:solidFill>
                  <a:srgbClr val="000000"/>
                </a:solidFill>
                <a:latin typeface="微软雅黑" pitchFamily="34" charset="0"/>
                <a:ea typeface="微软雅黑" pitchFamily="34" charset="-122"/>
                <a:cs typeface="微软雅黑" pitchFamily="34" charset="-120"/>
              </a:rPr>
              <a:t>；人大代表和政协委员通过建议和提案反映不同群体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的诉求</a:t>
            </a:r>
            <a:r>
              <a:rPr lang="en-US" altLang="zh-CN" sz="2000" b="0" i="0" dirty="0">
                <a:solidFill>
                  <a:srgbClr val="000000"/>
                </a:solidFill>
                <a:latin typeface="微软雅黑" pitchFamily="34" charset="0"/>
                <a:ea typeface="微软雅黑" pitchFamily="34" charset="-122"/>
                <a:cs typeface="微软雅黑" pitchFamily="34" charset="-120"/>
              </a:rPr>
              <a:t>（如失能老人、教师职业病等），这是全过程人民民主的体现，④正确</a:t>
            </a:r>
            <a:r>
              <a:rPr lang="en-US" altLang="zh-CN" sz="2000" b="0" i="0">
                <a:solidFill>
                  <a:srgbClr val="000000"/>
                </a:solidFill>
                <a:latin typeface="微软雅黑" pitchFamily="34" charset="0"/>
                <a:ea typeface="微软雅黑" pitchFamily="34" charset="-122"/>
                <a:cs typeface="微软雅黑" pitchFamily="34" charset="-120"/>
              </a:rPr>
              <a:t>；材料中代表委员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的建议和提案主要是关注民生问题</a:t>
            </a:r>
            <a:r>
              <a:rPr lang="en-US" altLang="zh-CN" sz="2000" b="0" i="0" dirty="0">
                <a:solidFill>
                  <a:srgbClr val="000000"/>
                </a:solidFill>
                <a:latin typeface="微软雅黑" pitchFamily="34" charset="0"/>
                <a:ea typeface="微软雅黑" pitchFamily="34" charset="-122"/>
                <a:cs typeface="微软雅黑" pitchFamily="34" charset="-120"/>
              </a:rPr>
              <a:t>，反映人民诉求，未体现提高决策效率，①排除</a:t>
            </a:r>
            <a:r>
              <a:rPr lang="en-US" altLang="zh-CN" sz="2000" b="0" i="0">
                <a:solidFill>
                  <a:srgbClr val="000000"/>
                </a:solidFill>
                <a:latin typeface="微软雅黑" pitchFamily="34" charset="0"/>
                <a:ea typeface="微软雅黑" pitchFamily="34" charset="-122"/>
                <a:cs typeface="微软雅黑" pitchFamily="34" charset="-120"/>
              </a:rPr>
              <a:t>；人大代表由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民主选举产生</a:t>
            </a:r>
            <a:r>
              <a:rPr lang="en-US" altLang="zh-CN" sz="2000" b="0" i="0" dirty="0">
                <a:solidFill>
                  <a:srgbClr val="000000"/>
                </a:solidFill>
                <a:latin typeface="微软雅黑" pitchFamily="34" charset="0"/>
                <a:ea typeface="微软雅黑" pitchFamily="34" charset="-122"/>
                <a:cs typeface="微软雅黑" pitchFamily="34" charset="-120"/>
              </a:rPr>
              <a:t>，全国政协委员是通过推荐等方式产生，并非由人民选举产生，②排除。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3_BD.13_1#bd9071373?pid=88e78864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[河南开封杞县高中2025高一月考]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为推进大运河文化带保护与高质量发展</a:t>
            </a:r>
            <a:r>
              <a:rPr lang="en-US" altLang="zh-CN" sz="2000" b="0" i="0">
                <a:solidFill>
                  <a:srgbClr val="000000"/>
                </a:solidFill>
                <a:latin typeface="微软雅黑" pitchFamily="34" charset="0"/>
                <a:ea typeface="微软雅黑" pitchFamily="34" charset="-122"/>
                <a:cs typeface="微软雅黑" pitchFamily="34" charset="-120"/>
              </a:rPr>
              <a:t>，山东省人大常委会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明确建立跨部门协作机制</a:t>
            </a:r>
            <a:r>
              <a:rPr lang="en-US" altLang="zh-CN" sz="2000" b="0" i="0" dirty="0">
                <a:solidFill>
                  <a:srgbClr val="000000"/>
                </a:solidFill>
                <a:latin typeface="微软雅黑" pitchFamily="34" charset="0"/>
                <a:ea typeface="微软雅黑" pitchFamily="34" charset="-122"/>
                <a:cs typeface="微软雅黑" pitchFamily="34" charset="-120"/>
              </a:rPr>
              <a:t>。省检察机关针对大运河沿线生态破坏问题发出公益诉讼检察建议</a:t>
            </a:r>
            <a:r>
              <a:rPr lang="en-US" altLang="zh-CN" sz="2000" b="0" i="0">
                <a:solidFill>
                  <a:srgbClr val="000000"/>
                </a:solidFill>
                <a:latin typeface="微软雅黑" pitchFamily="34" charset="0"/>
                <a:ea typeface="微软雅黑" pitchFamily="34" charset="-122"/>
                <a:cs typeface="微软雅黑" pitchFamily="34" charset="-120"/>
              </a:rPr>
              <a:t>，文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旅</a:t>
            </a:r>
            <a:r>
              <a:rPr lang="en-US" altLang="zh-CN" sz="2000" b="0" i="0" dirty="0">
                <a:solidFill>
                  <a:srgbClr val="000000"/>
                </a:solidFill>
                <a:latin typeface="微软雅黑" pitchFamily="34" charset="0"/>
                <a:ea typeface="微软雅黑" pitchFamily="34" charset="-122"/>
                <a:cs typeface="微软雅黑" pitchFamily="34" charset="-120"/>
              </a:rPr>
              <a:t>、环保、水利等部门联合开展专项行动，形成“立法+执法+司法”协同治理模式。</a:t>
            </a:r>
            <a:r>
              <a:rPr lang="en-US" altLang="zh-CN" sz="2000" b="0" i="0">
                <a:solidFill>
                  <a:srgbClr val="000000"/>
                </a:solidFill>
                <a:latin typeface="微软雅黑" pitchFamily="34" charset="0"/>
                <a:ea typeface="微软雅黑" pitchFamily="34" charset="-122"/>
                <a:cs typeface="微软雅黑" pitchFamily="34" charset="-120"/>
              </a:rPr>
              <a:t>根据材料，</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在山东省大运河文化带保护工作中(</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14_1#bd9071373.bracket?pid=88e788643&amp;color=0,0,0&amp;vpa=5&amp;vtp=1"/>
          <p:cNvSpPr/>
          <p:nvPr/>
        </p:nvSpPr>
        <p:spPr>
          <a:xfrm>
            <a:off x="4732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3_BD.13_2#bd9071373?pid=88e78864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①省人大开展专题协商推动工作落实</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省人大常委会推动有关部门协作，推进文化遗产保护工作</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政府与检察院相互监督，全面落实公益诉讼建议</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检察机关与行政部门联合行动，体现国家机关协调履职的治理效能</a:t>
            </a:r>
            <a:endParaRPr lang="en-US" altLang="zh-CN" sz="2000" dirty="0"/>
          </a:p>
        </p:txBody>
      </p:sp>
      <p:sp>
        <p:nvSpPr>
          <p:cNvPr id="5" name="QC_3_BD.13_3#bd9071373.choices?pid=88e78864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3_AS.15_1#bd9071373?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本题考查人大的职权。材料提到山东省人大常委会明确建立跨部门协作机制</a:t>
            </a:r>
            <a:r>
              <a:rPr lang="en-US" altLang="zh-CN" sz="2000" b="0" i="0">
                <a:solidFill>
                  <a:srgbClr val="000000"/>
                </a:solidFill>
                <a:latin typeface="微软雅黑" pitchFamily="34" charset="0"/>
                <a:ea typeface="微软雅黑" pitchFamily="34" charset="-122"/>
                <a:cs typeface="微软雅黑" pitchFamily="34" charset="-120"/>
              </a:rPr>
              <a:t>，推进文化遗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产保护工作</a:t>
            </a:r>
            <a:r>
              <a:rPr lang="en-US" altLang="zh-CN" sz="2000" b="0" i="0" dirty="0">
                <a:solidFill>
                  <a:srgbClr val="000000"/>
                </a:solidFill>
                <a:latin typeface="微软雅黑" pitchFamily="34" charset="0"/>
                <a:ea typeface="微软雅黑" pitchFamily="34" charset="-122"/>
                <a:cs typeface="微软雅黑" pitchFamily="34" charset="-120"/>
              </a:rPr>
              <a:t>，②正确；“文旅、环保、水利等部门联合开展专项行动”与“</a:t>
            </a:r>
            <a:r>
              <a:rPr lang="en-US" altLang="zh-CN" sz="2000" b="0" i="0">
                <a:solidFill>
                  <a:srgbClr val="000000"/>
                </a:solidFill>
                <a:latin typeface="微软雅黑" pitchFamily="34" charset="0"/>
                <a:ea typeface="微软雅黑" pitchFamily="34" charset="-122"/>
                <a:cs typeface="微软雅黑" pitchFamily="34" charset="-120"/>
              </a:rPr>
              <a:t>检察机关发出建议”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共同构成</a:t>
            </a:r>
            <a:r>
              <a:rPr lang="en-US" altLang="zh-CN" sz="2000" b="0" i="0" dirty="0">
                <a:solidFill>
                  <a:srgbClr val="000000"/>
                </a:solidFill>
                <a:latin typeface="微软雅黑" pitchFamily="34" charset="0"/>
                <a:ea typeface="微软雅黑" pitchFamily="34" charset="-122"/>
                <a:cs typeface="微软雅黑" pitchFamily="34" charset="-120"/>
              </a:rPr>
              <a:t>“立法+执法+司法”协同模式，体现协调履职，④正确</a:t>
            </a:r>
            <a:r>
              <a:rPr lang="en-US" altLang="zh-CN" sz="2000" b="0" i="0">
                <a:solidFill>
                  <a:srgbClr val="000000"/>
                </a:solidFill>
                <a:latin typeface="微软雅黑" pitchFamily="34" charset="0"/>
                <a:ea typeface="微软雅黑" pitchFamily="34" charset="-122"/>
                <a:cs typeface="微软雅黑" pitchFamily="34" charset="-120"/>
              </a:rPr>
              <a:t>；专题协商属于人民政协的职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a:t>
            </a:r>
            <a:r>
              <a:rPr lang="en-US" altLang="zh-CN" sz="2000" b="0" i="0" dirty="0">
                <a:solidFill>
                  <a:srgbClr val="000000"/>
                </a:solidFill>
                <a:latin typeface="微软雅黑" pitchFamily="34" charset="0"/>
                <a:ea typeface="微软雅黑" pitchFamily="34" charset="-122"/>
                <a:cs typeface="微软雅黑" pitchFamily="34" charset="-120"/>
              </a:rPr>
              <a:t>，而非人大的职权，①排除；政府由人大产生，对人大负责，受人大监督</a:t>
            </a:r>
            <a:r>
              <a:rPr lang="en-US" altLang="zh-CN" sz="2000" b="0" i="0">
                <a:solidFill>
                  <a:srgbClr val="000000"/>
                </a:solidFill>
                <a:latin typeface="微软雅黑" pitchFamily="34" charset="0"/>
                <a:ea typeface="微软雅黑" pitchFamily="34" charset="-122"/>
                <a:cs typeface="微软雅黑" pitchFamily="34" charset="-120"/>
              </a:rPr>
              <a:t>，检察院独立行使检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察权</a:t>
            </a:r>
            <a:r>
              <a:rPr lang="en-US" altLang="zh-CN" sz="2000" b="0" i="0" dirty="0">
                <a:solidFill>
                  <a:srgbClr val="000000"/>
                </a:solidFill>
                <a:latin typeface="微软雅黑" pitchFamily="34" charset="0"/>
                <a:ea typeface="微软雅黑" pitchFamily="34" charset="-122"/>
                <a:cs typeface="微软雅黑" pitchFamily="34" charset="-120"/>
              </a:rPr>
              <a:t>，政府与检察院不是相互监督关系，③排除。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3_BD.16_1#63ca9924b?pid=88e78864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6.资阳市多级人大代表走访调研后，联名提出《关于支持安岳石窟保护利用的建议</a:t>
            </a:r>
            <a:r>
              <a:rPr lang="en-US" altLang="zh-CN" sz="2000" b="0" i="0">
                <a:solidFill>
                  <a:srgbClr val="000000"/>
                </a:solidFill>
                <a:latin typeface="微软雅黑" pitchFamily="34" charset="0"/>
                <a:ea typeface="微软雅黑" pitchFamily="34" charset="-122"/>
                <a:cs typeface="微软雅黑" pitchFamily="34" charset="-120"/>
              </a:rPr>
              <a:t>》。该市相关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单位在答复函中表示</a:t>
            </a:r>
            <a:r>
              <a:rPr lang="en-US" altLang="zh-CN" sz="2000" b="0" i="0" dirty="0">
                <a:solidFill>
                  <a:srgbClr val="000000"/>
                </a:solidFill>
                <a:latin typeface="微软雅黑" pitchFamily="34" charset="0"/>
                <a:ea typeface="微软雅黑" pitchFamily="34" charset="-122"/>
                <a:cs typeface="微软雅黑" pitchFamily="34" charset="-120"/>
              </a:rPr>
              <a:t>，力争将更多安岳石窟保护利用项目纳入国省“十五”规划</a:t>
            </a:r>
            <a:r>
              <a:rPr lang="en-US" altLang="zh-CN" sz="2000" b="0" i="0">
                <a:solidFill>
                  <a:srgbClr val="000000"/>
                </a:solidFill>
                <a:latin typeface="微软雅黑" pitchFamily="34" charset="0"/>
                <a:ea typeface="微软雅黑" pitchFamily="34" charset="-122"/>
                <a:cs typeface="微软雅黑" pitchFamily="34" charset="-120"/>
              </a:rPr>
              <a:t>，市人大常委会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启动相关修正立法调研工作</a:t>
            </a:r>
            <a:r>
              <a:rPr lang="en-US" altLang="zh-CN" sz="2000" b="0" i="0" dirty="0">
                <a:solidFill>
                  <a:srgbClr val="000000"/>
                </a:solidFill>
                <a:latin typeface="微软雅黑" pitchFamily="34" charset="0"/>
                <a:ea typeface="微软雅黑" pitchFamily="34" charset="-122"/>
                <a:cs typeface="微软雅黑" pitchFamily="34" charset="-120"/>
              </a:rPr>
              <a:t>，申请文物守护物资，</a:t>
            </a:r>
            <a:r>
              <a:rPr lang="en-US" altLang="zh-CN" sz="2000" b="0" i="0">
                <a:solidFill>
                  <a:srgbClr val="000000"/>
                </a:solidFill>
                <a:latin typeface="微软雅黑" pitchFamily="34" charset="0"/>
                <a:ea typeface="微软雅黑" pitchFamily="34" charset="-122"/>
                <a:cs typeface="微软雅黑" pitchFamily="34" charset="-120"/>
              </a:rPr>
              <a:t>并拟通过文施融合政策进一步强化石窟保护。</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该市人大代表(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17_1#63ca9924b.bracket?pid=88e788643&amp;color=0,0,0&amp;vpa=6&amp;vtp=1"/>
          <p:cNvSpPr/>
          <p:nvPr/>
        </p:nvSpPr>
        <p:spPr>
          <a:xfrm>
            <a:off x="243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3_BD.16_2#63ca9924b?pid=88e78864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①依法行使审议权，表决通过文化保护相关决议</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坚持密切联系群众，反映人民群众意见和要求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依法行使监督权，督促政府落实文物保护政策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依法行使提案权，提交文化遗产保护有关议案</a:t>
            </a:r>
            <a:endParaRPr lang="en-US" altLang="zh-CN" sz="2000" dirty="0"/>
          </a:p>
        </p:txBody>
      </p:sp>
      <p:sp>
        <p:nvSpPr>
          <p:cNvPr id="5" name="QC_3_BD.16_3#63ca9924b.choices?pid=88e78864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3_AS.18_1#63ca9924b?vop=1&amp;pid=88e788643&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本题考查人大代表的职权。人大代表通过走访调研，依法联名提出建议</a:t>
            </a:r>
            <a:r>
              <a:rPr lang="en-US" altLang="zh-CN" sz="2000" b="0" i="0">
                <a:solidFill>
                  <a:srgbClr val="000000"/>
                </a:solidFill>
                <a:latin typeface="微软雅黑" pitchFamily="34" charset="0"/>
                <a:ea typeface="微软雅黑" pitchFamily="34" charset="-122"/>
                <a:cs typeface="微软雅黑" pitchFamily="34" charset="-120"/>
              </a:rPr>
              <a:t>，体现了人大代表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坚持密切联系群众</a:t>
            </a:r>
            <a:r>
              <a:rPr lang="en-US" altLang="zh-CN" sz="2000" b="0" i="0" dirty="0">
                <a:solidFill>
                  <a:srgbClr val="000000"/>
                </a:solidFill>
                <a:latin typeface="微软雅黑" pitchFamily="34" charset="0"/>
                <a:ea typeface="微软雅黑" pitchFamily="34" charset="-122"/>
                <a:cs typeface="微软雅黑" pitchFamily="34" charset="-120"/>
              </a:rPr>
              <a:t>，反映人民群众意见和要求，依法行使提案权，</a:t>
            </a:r>
            <a:r>
              <a:rPr lang="en-US" altLang="zh-CN" sz="2000" b="0" i="0">
                <a:solidFill>
                  <a:srgbClr val="000000"/>
                </a:solidFill>
                <a:latin typeface="微软雅黑" pitchFamily="34" charset="0"/>
                <a:ea typeface="微软雅黑" pitchFamily="34" charset="-122"/>
                <a:cs typeface="微软雅黑" pitchFamily="34" charset="-120"/>
              </a:rPr>
              <a:t>提交文化遗产保护有关的议案，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②④</a:t>
            </a:r>
            <a:r>
              <a:rPr lang="en-US" altLang="zh-CN" sz="2000" b="0" i="0" dirty="0">
                <a:solidFill>
                  <a:srgbClr val="000000"/>
                </a:solidFill>
                <a:latin typeface="微软雅黑" pitchFamily="34" charset="0"/>
                <a:ea typeface="微软雅黑" pitchFamily="34" charset="-122"/>
                <a:cs typeface="微软雅黑" pitchFamily="34" charset="-120"/>
              </a:rPr>
              <a:t>正确；题干仅提到代表提交建议，未涉及审议或表决过程，且“</a:t>
            </a:r>
            <a:r>
              <a:rPr lang="en-US" altLang="zh-CN" sz="2000" b="0" i="0">
                <a:solidFill>
                  <a:srgbClr val="000000"/>
                </a:solidFill>
                <a:latin typeface="微软雅黑" pitchFamily="34" charset="0"/>
                <a:ea typeface="微软雅黑" pitchFamily="34" charset="-122"/>
                <a:cs typeface="微软雅黑" pitchFamily="34" charset="-120"/>
              </a:rPr>
              <a:t>表决通过文化保护相关决议”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不是审议权</a:t>
            </a:r>
            <a:r>
              <a:rPr lang="en-US" altLang="zh-CN" sz="2000" b="0" i="0" dirty="0">
                <a:solidFill>
                  <a:srgbClr val="000000"/>
                </a:solidFill>
                <a:latin typeface="微软雅黑" pitchFamily="34" charset="0"/>
                <a:ea typeface="微软雅黑" pitchFamily="34" charset="-122"/>
                <a:cs typeface="微软雅黑" pitchFamily="34" charset="-120"/>
              </a:rPr>
              <a:t>，①排除；监督权是人民代表大会的职权，且材料未体现监督权，③排除。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3_BD.19_1#fe94e22dc?pid=88e78864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7.以习近平同志为核心的中共中央提出并实施健康中国的国家战略</a:t>
            </a:r>
            <a:r>
              <a:rPr lang="en-US" altLang="zh-CN" sz="2000" b="0" i="0">
                <a:solidFill>
                  <a:srgbClr val="000000"/>
                </a:solidFill>
                <a:latin typeface="微软雅黑" pitchFamily="34" charset="0"/>
                <a:ea typeface="微软雅黑" pitchFamily="34" charset="-122"/>
                <a:cs typeface="微软雅黑" pitchFamily="34" charset="-120"/>
              </a:rPr>
              <a:t>，围绕发展生物医药产业等战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略性新兴产业作出一系列重要决策部署</a:t>
            </a:r>
            <a:r>
              <a:rPr lang="en-US" altLang="zh-CN" sz="2000" b="0" i="0" dirty="0">
                <a:solidFill>
                  <a:srgbClr val="000000"/>
                </a:solidFill>
                <a:latin typeface="微软雅黑" pitchFamily="34" charset="0"/>
                <a:ea typeface="微软雅黑" pitchFamily="34" charset="-122"/>
                <a:cs typeface="微软雅黑" pitchFamily="34" charset="-120"/>
              </a:rPr>
              <a:t>。2025年5月，全国政协提案委员会调研组围绕</a:t>
            </a:r>
            <a:r>
              <a:rPr lang="en-US" altLang="zh-CN" sz="2000" b="0" i="0">
                <a:solidFill>
                  <a:srgbClr val="000000"/>
                </a:solidFill>
                <a:latin typeface="微软雅黑" pitchFamily="34" charset="0"/>
                <a:ea typeface="微软雅黑" pitchFamily="34" charset="-122"/>
                <a:cs typeface="微软雅黑" pitchFamily="34" charset="-120"/>
              </a:rPr>
              <a:t>“推动生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物医药产业健康发展</a:t>
            </a:r>
            <a:r>
              <a:rPr lang="en-US" altLang="zh-CN" sz="2000" b="0" i="0" dirty="0">
                <a:solidFill>
                  <a:srgbClr val="000000"/>
                </a:solidFill>
                <a:latin typeface="微软雅黑" pitchFamily="34" charset="0"/>
                <a:ea typeface="微软雅黑" pitchFamily="34" charset="-122"/>
                <a:cs typeface="微软雅黑" pitchFamily="34" charset="-120"/>
              </a:rPr>
              <a:t>”在海南开展重点提案督办调研，总结好经验好做法，</a:t>
            </a:r>
            <a:r>
              <a:rPr lang="en-US" altLang="zh-CN" sz="2000" b="0" i="0">
                <a:solidFill>
                  <a:srgbClr val="000000"/>
                </a:solidFill>
                <a:latin typeface="微软雅黑" pitchFamily="34" charset="0"/>
                <a:ea typeface="微软雅黑" pitchFamily="34" charset="-122"/>
                <a:cs typeface="微软雅黑" pitchFamily="34" charset="-120"/>
              </a:rPr>
              <a:t>广泛听取意见建议。</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可见全国政协(</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0_1#fe94e22dc.bracket?pid=88e788643&amp;color=0,0,0&amp;vpa=7&amp;vtp=1"/>
          <p:cNvSpPr/>
          <p:nvPr/>
        </p:nvSpPr>
        <p:spPr>
          <a:xfrm>
            <a:off x="2433701" y="23245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3_BD.19_2#fe94e22dc?pid=88e78864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①坚持以人民为中心，提高委员建言决策的能力和水平</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密切政协委员与群众的联系，保障其行使质询权的质量</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积极履行参政议政职能，推动党和国家决策部署落实</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聚焦党和国家中心任务，为健康中国发展贡献政协力量</a:t>
            </a:r>
            <a:endParaRPr lang="en-US" altLang="zh-CN" sz="2000" dirty="0"/>
          </a:p>
        </p:txBody>
      </p:sp>
      <p:sp>
        <p:nvSpPr>
          <p:cNvPr id="5" name="QC_3_BD.19_3#fe94e22dc.choices?pid=88e78864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3_AS.21_1#fe94e22dc?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本题考查人民政协的职能。全国政协提案委员会调研组开展重点提案督办调研</a:t>
            </a:r>
            <a:r>
              <a:rPr lang="en-US" altLang="zh-CN" sz="2000" b="0" i="0">
                <a:solidFill>
                  <a:srgbClr val="000000"/>
                </a:solidFill>
                <a:latin typeface="微软雅黑" pitchFamily="34" charset="0"/>
                <a:ea typeface="微软雅黑" pitchFamily="34" charset="-122"/>
                <a:cs typeface="微软雅黑" pitchFamily="34" charset="-120"/>
              </a:rPr>
              <a:t>，这是积极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履行参政议政职能</a:t>
            </a:r>
            <a:r>
              <a:rPr lang="en-US" altLang="zh-CN" sz="2000" b="0" i="0" dirty="0">
                <a:solidFill>
                  <a:srgbClr val="000000"/>
                </a:solidFill>
                <a:latin typeface="微软雅黑" pitchFamily="34" charset="0"/>
                <a:ea typeface="微软雅黑" pitchFamily="34" charset="-122"/>
                <a:cs typeface="微软雅黑" pitchFamily="34" charset="-120"/>
              </a:rPr>
              <a:t>，有利于推动党和国家关于生物医药产业决策部署的落实，③正确</a:t>
            </a:r>
            <a:r>
              <a:rPr lang="en-US" altLang="zh-CN" sz="2000" b="0" i="0">
                <a:solidFill>
                  <a:srgbClr val="000000"/>
                </a:solidFill>
                <a:latin typeface="微软雅黑" pitchFamily="34" charset="0"/>
                <a:ea typeface="微软雅黑" pitchFamily="34" charset="-122"/>
                <a:cs typeface="微软雅黑" pitchFamily="34" charset="-120"/>
              </a:rPr>
              <a:t>；题干中督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办调研针对的是</a:t>
            </a:r>
            <a:r>
              <a:rPr lang="en-US" altLang="zh-CN" sz="2000" b="0" i="0" dirty="0">
                <a:solidFill>
                  <a:srgbClr val="000000"/>
                </a:solidFill>
                <a:latin typeface="微软雅黑" pitchFamily="34" charset="0"/>
                <a:ea typeface="微软雅黑" pitchFamily="34" charset="-122"/>
                <a:cs typeface="微软雅黑" pitchFamily="34" charset="-120"/>
              </a:rPr>
              <a:t>“生物医药产业”这一健康中国战略的关键领域</a:t>
            </a:r>
            <a:r>
              <a:rPr lang="en-US" altLang="zh-CN" sz="2000" b="0" i="0">
                <a:solidFill>
                  <a:srgbClr val="000000"/>
                </a:solidFill>
                <a:latin typeface="微软雅黑" pitchFamily="34" charset="0"/>
                <a:ea typeface="微软雅黑" pitchFamily="34" charset="-122"/>
                <a:cs typeface="微软雅黑" pitchFamily="34" charset="-120"/>
              </a:rPr>
              <a:t>，体现了政协聚焦党和国家中心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任务</a:t>
            </a:r>
            <a:r>
              <a:rPr lang="en-US" altLang="zh-CN" sz="2000" b="0" i="0" dirty="0">
                <a:solidFill>
                  <a:srgbClr val="000000"/>
                </a:solidFill>
                <a:latin typeface="微软雅黑" pitchFamily="34" charset="0"/>
                <a:ea typeface="微软雅黑" pitchFamily="34" charset="-122"/>
                <a:cs typeface="微软雅黑" pitchFamily="34" charset="-120"/>
              </a:rPr>
              <a:t>，贡献自身力量，④正确；政协委员本身不是决策者，政协的职能是建言献策，</a:t>
            </a:r>
            <a:r>
              <a:rPr lang="en-US" altLang="zh-CN" sz="2000" b="0" i="0">
                <a:solidFill>
                  <a:srgbClr val="000000"/>
                </a:solidFill>
                <a:latin typeface="微软雅黑" pitchFamily="34" charset="0"/>
                <a:ea typeface="微软雅黑" pitchFamily="34" charset="-122"/>
                <a:cs typeface="微软雅黑" pitchFamily="34" charset="-120"/>
              </a:rPr>
              <a:t>而非决策，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排除；质询权是人大代表的职权，政协的职能是政治协商、民主监督和参政议政，②排除。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3_BD.22_1#3c2716bd5?pid=88e78864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[海南海口2025期末]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海南少数民族地区充分发挥民族地区资源禀赋优势，以绿色经济</a:t>
            </a:r>
            <a:r>
              <a:rPr lang="en-US" altLang="zh-CN" sz="2000" b="0" i="0">
                <a:solidFill>
                  <a:srgbClr val="000000"/>
                </a:solidFill>
                <a:latin typeface="微软雅黑" pitchFamily="34" charset="0"/>
                <a:ea typeface="微软雅黑" pitchFamily="34" charset="-122"/>
                <a:cs typeface="微软雅黑" pitchFamily="34" charset="-120"/>
              </a:rPr>
              <a:t>、红色文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a:t>
            </a:r>
            <a:r>
              <a:rPr lang="en-US" altLang="zh-CN" sz="2000" b="0" i="0" dirty="0">
                <a:solidFill>
                  <a:srgbClr val="000000"/>
                </a:solidFill>
                <a:latin typeface="微软雅黑" pitchFamily="34" charset="0"/>
                <a:ea typeface="微软雅黑" pitchFamily="34" charset="-122"/>
                <a:cs typeface="微软雅黑" pitchFamily="34" charset="-120"/>
              </a:rPr>
              <a:t>、多彩民俗为具体抓手，高质量推进海南民族地区经济发展</a:t>
            </a:r>
            <a:r>
              <a:rPr lang="en-US" altLang="zh-CN" sz="2000" b="0" i="0">
                <a:solidFill>
                  <a:srgbClr val="000000"/>
                </a:solidFill>
                <a:latin typeface="微软雅黑" pitchFamily="34" charset="0"/>
                <a:ea typeface="微软雅黑" pitchFamily="34" charset="-122"/>
                <a:cs typeface="微软雅黑" pitchFamily="34" charset="-120"/>
              </a:rPr>
              <a:t>，为海南自贸港建设蓝图增民族之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彩</a:t>
            </a:r>
            <a:r>
              <a:rPr lang="en-US" altLang="zh-CN" sz="2000" b="0" i="0" dirty="0">
                <a:solidFill>
                  <a:srgbClr val="000000"/>
                </a:solidFill>
                <a:latin typeface="微软雅黑" pitchFamily="34" charset="0"/>
                <a:ea typeface="微软雅黑" pitchFamily="34" charset="-122"/>
                <a:cs typeface="微软雅黑" pitchFamily="34" charset="-120"/>
              </a:rPr>
              <a:t>、民族之美、民族之力。基于此，</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3_1#3c2716bd5.bracket?pid=88e788643&amp;color=0,0,0&amp;vpa=8&amp;vtp=1"/>
          <p:cNvSpPr/>
          <p:nvPr/>
        </p:nvSpPr>
        <p:spPr>
          <a:xfrm>
            <a:off x="7018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22_2#3c2716bd5?pid=88e78864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①少数民族地区的经济社会发展需要因地制宜采取措施</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我国实行民族区域自治制度以党的领导为前提和基础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利用相关政策促发展，有利于铸牢中华民族共同体意识</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民族地区的繁荣发展状况取决于党和国家的政策优惠度</a:t>
            </a:r>
            <a:endParaRPr lang="en-US" altLang="zh-CN" sz="2000" dirty="0"/>
          </a:p>
        </p:txBody>
      </p:sp>
      <p:sp>
        <p:nvSpPr>
          <p:cNvPr id="5" name="QC_3_BD.22_3#3c2716bd5.choices?pid=88e78864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3_AS.24_1#3c2716bd5?vop=1&amp;pid=88e7886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本题考查民族区域自治制度。海南少数民族地区充分发挥民族地区资源禀赋优势</a:t>
            </a:r>
            <a:r>
              <a:rPr lang="en-US" altLang="zh-CN" sz="2000" b="0" i="0">
                <a:solidFill>
                  <a:srgbClr val="000000"/>
                </a:solidFill>
                <a:latin typeface="微软雅黑" pitchFamily="34" charset="0"/>
                <a:ea typeface="微软雅黑" pitchFamily="34" charset="-122"/>
                <a:cs typeface="微软雅黑" pitchFamily="34" charset="-120"/>
              </a:rPr>
              <a:t>，说明少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数民族地区的经济社会发展需要因地制宜采取措施</a:t>
            </a:r>
            <a:r>
              <a:rPr lang="en-US" altLang="zh-CN" sz="2000" b="0" i="0" dirty="0">
                <a:solidFill>
                  <a:srgbClr val="000000"/>
                </a:solidFill>
                <a:latin typeface="微软雅黑" pitchFamily="34" charset="0"/>
                <a:ea typeface="微软雅黑" pitchFamily="34" charset="-122"/>
                <a:cs typeface="微软雅黑" pitchFamily="34" charset="-120"/>
              </a:rPr>
              <a:t>，①正确；以绿色经济、红色文化</a:t>
            </a:r>
            <a:r>
              <a:rPr lang="en-US" altLang="zh-CN" sz="2000" b="0" i="0">
                <a:solidFill>
                  <a:srgbClr val="000000"/>
                </a:solidFill>
                <a:latin typeface="微软雅黑" pitchFamily="34" charset="0"/>
                <a:ea typeface="微软雅黑" pitchFamily="34" charset="-122"/>
                <a:cs typeface="微软雅黑" pitchFamily="34" charset="-120"/>
              </a:rPr>
              <a:t>、多彩民俗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为具体抓手</a:t>
            </a:r>
            <a:r>
              <a:rPr lang="en-US" altLang="zh-CN" sz="2000" b="0" i="0" dirty="0">
                <a:solidFill>
                  <a:srgbClr val="000000"/>
                </a:solidFill>
                <a:latin typeface="微软雅黑" pitchFamily="34" charset="0"/>
                <a:ea typeface="微软雅黑" pitchFamily="34" charset="-122"/>
                <a:cs typeface="微软雅黑" pitchFamily="34" charset="-120"/>
              </a:rPr>
              <a:t>，高质量推进海南民族地区经济发展，为海南自贸港建设蓝图增民族之彩、</a:t>
            </a:r>
            <a:r>
              <a:rPr lang="en-US" altLang="zh-CN" sz="2000" b="0" i="0">
                <a:solidFill>
                  <a:srgbClr val="000000"/>
                </a:solidFill>
                <a:latin typeface="微软雅黑" pitchFamily="34" charset="0"/>
                <a:ea typeface="微软雅黑" pitchFamily="34" charset="-122"/>
                <a:cs typeface="微软雅黑" pitchFamily="34" charset="-120"/>
              </a:rPr>
              <a:t>民族之美、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民族之力</a:t>
            </a:r>
            <a:r>
              <a:rPr lang="en-US" altLang="zh-CN" sz="2000" b="0" i="0" dirty="0">
                <a:solidFill>
                  <a:srgbClr val="000000"/>
                </a:solidFill>
                <a:latin typeface="微软雅黑" pitchFamily="34" charset="0"/>
                <a:ea typeface="微软雅黑" pitchFamily="34" charset="-122"/>
                <a:cs typeface="微软雅黑" pitchFamily="34" charset="-120"/>
              </a:rPr>
              <a:t>，说明民族地区的经济社会发展需要利用相关政策，</a:t>
            </a:r>
            <a:r>
              <a:rPr lang="en-US" altLang="zh-CN" sz="2000" b="0" i="0">
                <a:solidFill>
                  <a:srgbClr val="000000"/>
                </a:solidFill>
                <a:latin typeface="微软雅黑" pitchFamily="34" charset="0"/>
                <a:ea typeface="微软雅黑" pitchFamily="34" charset="-122"/>
                <a:cs typeface="微软雅黑" pitchFamily="34" charset="-120"/>
              </a:rPr>
              <a:t>有利于铸牢中华民族共同体意识，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正确；我国实行的民族区域自治制度以国家统一为前提和基础，②排除</a:t>
            </a:r>
            <a:r>
              <a:rPr lang="en-US" altLang="zh-CN" sz="2000" b="0" i="0">
                <a:solidFill>
                  <a:srgbClr val="000000"/>
                </a:solidFill>
                <a:latin typeface="微软雅黑" pitchFamily="34" charset="0"/>
                <a:ea typeface="微软雅黑" pitchFamily="34" charset="-122"/>
                <a:cs typeface="微软雅黑" pitchFamily="34" charset="-120"/>
              </a:rPr>
              <a:t>；民族地区的繁荣发展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状况离不开党和国家的政策优惠度</a:t>
            </a:r>
            <a:r>
              <a:rPr lang="en-US" altLang="zh-CN" sz="2000" b="0" i="0" dirty="0">
                <a:solidFill>
                  <a:srgbClr val="000000"/>
                </a:solidFill>
                <a:latin typeface="微软雅黑" pitchFamily="34" charset="0"/>
                <a:ea typeface="微软雅黑" pitchFamily="34" charset="-122"/>
                <a:cs typeface="微软雅黑" pitchFamily="34" charset="-120"/>
              </a:rPr>
              <a:t>，但不能夸大为决定因素，④排除。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3_BD.25_1#a730f322c?pid=88e788643&amp;color=0,0,0&amp;vtp=1&amp;bt=1&amp;bbb=1&amp;hb=1"/>
          <p:cNvSpPr/>
          <p:nvPr/>
        </p:nvSpPr>
        <p:spPr>
          <a:xfrm>
            <a:off x="722376" y="972000"/>
            <a:ext cx="10753344" cy="732028"/>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dirty="0">
                <a:solidFill>
                  <a:srgbClr val="000000"/>
                </a:solidFill>
                <a:latin typeface="仿宋" pitchFamily="34" charset="0"/>
                <a:ea typeface="仿宋" pitchFamily="34" charset="-122"/>
                <a:cs typeface="仿宋" pitchFamily="34" charset="-120"/>
              </a:rPr>
              <a:t>[陕西咸阳2025高一期末]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A社区面对社区规模小、人口密度高、公共配套旧</a:t>
            </a:r>
            <a:r>
              <a:rPr lang="en-US" altLang="zh-CN" sz="2000" b="0" i="0">
                <a:solidFill>
                  <a:srgbClr val="000000"/>
                </a:solidFill>
                <a:latin typeface="微软雅黑" pitchFamily="34" charset="0"/>
                <a:ea typeface="微软雅黑" pitchFamily="34" charset="-122"/>
                <a:cs typeface="微软雅黑" pitchFamily="34" charset="-120"/>
              </a:rPr>
              <a:t>、人居环境乱等难</a:t>
            </a:r>
          </a:p>
          <a:p>
            <a:pPr latinLnBrk="1">
              <a:lnSpc>
                <a:spcPts val="2900"/>
              </a:lnSpc>
            </a:pPr>
            <a:r>
              <a:rPr lang="en-US" altLang="zh-CN" sz="2000" b="0" i="0">
                <a:solidFill>
                  <a:srgbClr val="000000"/>
                </a:solidFill>
                <a:latin typeface="微软雅黑" pitchFamily="34" charset="0"/>
                <a:ea typeface="微软雅黑" pitchFamily="34" charset="-122"/>
                <a:cs typeface="微软雅黑" pitchFamily="34" charset="-120"/>
              </a:rPr>
              <a:t>题</a:t>
            </a:r>
            <a:r>
              <a:rPr lang="en-US" altLang="zh-CN" sz="2000" b="0" i="0" dirty="0">
                <a:solidFill>
                  <a:srgbClr val="000000"/>
                </a:solidFill>
                <a:latin typeface="微软雅黑" pitchFamily="34" charset="0"/>
                <a:ea typeface="微软雅黑" pitchFamily="34" charset="-122"/>
                <a:cs typeface="微软雅黑" pitchFamily="34" charset="-120"/>
              </a:rPr>
              <a:t>，探索出老旧社区纠纷“三聚焦”工作法（如下表）。“三聚焦”</a:t>
            </a:r>
            <a:r>
              <a:rPr lang="en-US" altLang="zh-CN" sz="2000" b="0" i="0">
                <a:solidFill>
                  <a:srgbClr val="000000"/>
                </a:solidFill>
                <a:latin typeface="微软雅黑" pitchFamily="34" charset="0"/>
                <a:ea typeface="微软雅黑" pitchFamily="34" charset="-122"/>
                <a:cs typeface="微软雅黑" pitchFamily="34" charset="-120"/>
              </a:rPr>
              <a:t>工作法的成功在于(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20" name="QC_3_BD.25_2#a730f322c?colgroup=14,14,10&amp;pid=88e788643&amp;color=0,0,0&amp;vtp=1&amp;bbb=1&amp;hb=1"/>
          <p:cNvGraphicFramePr>
            <a:graphicFrameLocks noGrp="1"/>
          </p:cNvGraphicFramePr>
          <p:nvPr>
            <p:extLst>
              <p:ext uri="{D42A27DB-BD31-4B8C-83A1-F6EECF244321}">
                <p14:modId xmlns:p14="http://schemas.microsoft.com/office/powerpoint/2010/main" val="3602429951"/>
              </p:ext>
            </p:extLst>
          </p:nvPr>
        </p:nvGraphicFramePr>
        <p:xfrm>
          <a:off x="722376" y="1836234"/>
          <a:ext cx="10716768" cy="2367661"/>
        </p:xfrm>
        <a:graphic>
          <a:graphicData uri="http://schemas.openxmlformats.org/drawingml/2006/table">
            <a:tbl>
              <a:tblPr/>
              <a:tblGrid>
                <a:gridCol w="3858768">
                  <a:extLst>
                    <a:ext uri="{9D8B030D-6E8A-4147-A177-3AD203B41FA5}">
                      <a16:colId xmlns:a16="http://schemas.microsoft.com/office/drawing/2014/main" val="20000"/>
                    </a:ext>
                  </a:extLst>
                </a:gridCol>
                <a:gridCol w="3959352">
                  <a:extLst>
                    <a:ext uri="{9D8B030D-6E8A-4147-A177-3AD203B41FA5}">
                      <a16:colId xmlns:a16="http://schemas.microsoft.com/office/drawing/2014/main" val="20001"/>
                    </a:ext>
                  </a:extLst>
                </a:gridCol>
                <a:gridCol w="2898648">
                  <a:extLst>
                    <a:ext uri="{9D8B030D-6E8A-4147-A177-3AD203B41FA5}">
                      <a16:colId xmlns:a16="http://schemas.microsoft.com/office/drawing/2014/main" val="20002"/>
                    </a:ext>
                  </a:extLst>
                </a:gridCol>
              </a:tblGrid>
              <a:tr h="2367661">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聚焦“门内”</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构建社区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网格</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楼栋三级党组</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织体系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a:t>
                      </a:r>
                      <a:r>
                        <a:rPr lang="en-US" altLang="zh-CN" sz="2000" b="0" i="0">
                          <a:solidFill>
                            <a:srgbClr val="000000"/>
                          </a:solidFill>
                          <a:latin typeface="微软雅黑" pitchFamily="34" charset="0"/>
                          <a:ea typeface="微软雅黑" pitchFamily="34" charset="-122"/>
                          <a:cs typeface="微软雅黑" pitchFamily="34" charset="-120"/>
                        </a:rPr>
                        <a:t>10个基础网格下细分</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67</a:t>
                      </a:r>
                      <a:r>
                        <a:rPr lang="en-US" altLang="zh-CN" sz="2000" b="0" i="0" dirty="0">
                          <a:solidFill>
                            <a:srgbClr val="000000"/>
                          </a:solidFill>
                          <a:latin typeface="微软雅黑" pitchFamily="34" charset="0"/>
                          <a:ea typeface="微软雅黑" pitchFamily="34" charset="-122"/>
                          <a:cs typeface="微软雅黑" pitchFamily="34" charset="-120"/>
                        </a:rPr>
                        <a:t>个微网格</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通过派出所警务与</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网格深度融合排查各类矛盾纠</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纷</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聚焦“楼内”</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做强社区法律工作室</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组织公检</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律师</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公证“</a:t>
                      </a:r>
                      <a:r>
                        <a:rPr lang="en-US" altLang="zh-CN" sz="2000" b="0" i="0">
                          <a:solidFill>
                            <a:srgbClr val="000000"/>
                          </a:solidFill>
                          <a:latin typeface="微软雅黑" pitchFamily="34" charset="0"/>
                          <a:ea typeface="微软雅黑" pitchFamily="34" charset="-122"/>
                          <a:cs typeface="微软雅黑" pitchFamily="34" charset="-120"/>
                        </a:rPr>
                        <a:t>三官一律一员”</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下沉社区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强化“德法共治</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发</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挥人民调解</a:t>
                      </a:r>
                      <a:r>
                        <a:rPr lang="en-US" altLang="zh-CN" sz="2000" b="0" i="0" dirty="0">
                          <a:solidFill>
                            <a:srgbClr val="000000"/>
                          </a:solidFill>
                          <a:latin typeface="微软雅黑" pitchFamily="34" charset="0"/>
                          <a:ea typeface="微软雅黑" pitchFamily="34" charset="-122"/>
                          <a:cs typeface="微软雅黑" pitchFamily="34" charset="-120"/>
                        </a:rPr>
                        <a:t>“软治理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解心结</a:t>
                      </a:r>
                      <a:r>
                        <a:rPr lang="en-US" altLang="zh-CN" sz="2000" b="0" i="0">
                          <a:solidFill>
                            <a:srgbClr val="000000"/>
                          </a:solidFill>
                          <a:latin typeface="微软雅黑" pitchFamily="34" charset="0"/>
                          <a:ea typeface="微软雅黑" pitchFamily="34" charset="-122"/>
                          <a:cs typeface="微软雅黑" pitchFamily="34" charset="-120"/>
                        </a:rPr>
                        <a:t>”优</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势</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100"/>
                        </a:lnSpc>
                      </a:pPr>
                      <a:r>
                        <a:rPr lang="en-US" altLang="zh-CN" sz="2000" b="1" i="0" dirty="0">
                          <a:solidFill>
                            <a:srgbClr val="000000"/>
                          </a:solidFill>
                          <a:latin typeface="微软雅黑" pitchFamily="34" charset="0"/>
                          <a:ea typeface="微软雅黑" pitchFamily="34" charset="-122"/>
                          <a:cs typeface="微软雅黑" pitchFamily="34" charset="-120"/>
                        </a:rPr>
                        <a:t>聚焦“院内”</a:t>
                      </a:r>
                      <a:endParaRPr lang="en-US" altLang="zh-CN" sz="1200" dirty="0"/>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建立由党组织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物业</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居民代表等构成的“红</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色议事厅”</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圆满解决</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小区停车难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飞线乱等</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难题</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3_AN.26_1#a730f322c.bracket?pid=88e788643&amp;color=0,0,0&amp;vpa=9&amp;vtp=1"/>
          <p:cNvSpPr/>
          <p:nvPr/>
        </p:nvSpPr>
        <p:spPr>
          <a:xfrm>
            <a:off x="10574401" y="1351603"/>
            <a:ext cx="355600" cy="341884"/>
          </a:xfrm>
          <a:prstGeom prst="rect">
            <a:avLst/>
          </a:prstGeom>
          <a:noFill/>
          <a:ln/>
        </p:spPr>
        <p:txBody>
          <a:bodyPr wrap="none" lIns="0" tIns="0" rIns="0" bIns="0" rtlCol="0" anchor="t"/>
          <a:lstStyle/>
          <a:p>
            <a:pPr algn="ctr" latinLnBrk="1">
              <a:lnSpc>
                <a:spcPts val="29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3_BD.25_3#a730f322c?pid=88e788643&amp;color=0,0,0&amp;vtp=1&amp;bbb=1"/>
          <p:cNvSpPr/>
          <p:nvPr/>
        </p:nvSpPr>
        <p:spPr>
          <a:xfrm>
            <a:off x="722376" y="4338134"/>
            <a:ext cx="10753344" cy="15325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①健全了基层政权体系</a:t>
            </a:r>
            <a:r>
              <a:rPr lang="en-US" altLang="zh-CN" sz="2000" b="0" i="0">
                <a:solidFill>
                  <a:srgbClr val="000000"/>
                </a:solidFill>
                <a:latin typeface="微软雅黑" pitchFamily="34" charset="0"/>
                <a:ea typeface="微软雅黑" pitchFamily="34" charset="-122"/>
                <a:cs typeface="微软雅黑" pitchFamily="34" charset="-120"/>
              </a:rPr>
              <a:t>，提高基层行政效能</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发挥党建引领作用，提升了社区治理能力</a:t>
            </a:r>
            <a:endParaRPr lang="en-US" altLang="zh-CN" sz="2000" dirty="0"/>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强化基层自治组织建设</a:t>
            </a:r>
            <a:r>
              <a:rPr lang="en-US" altLang="zh-CN" sz="2000" b="0" i="0">
                <a:solidFill>
                  <a:srgbClr val="000000"/>
                </a:solidFill>
                <a:latin typeface="微软雅黑" pitchFamily="34" charset="0"/>
                <a:ea typeface="微软雅黑" pitchFamily="34" charset="-122"/>
                <a:cs typeface="微软雅黑" pitchFamily="34" charset="-120"/>
              </a:rPr>
              <a:t>，发挥其核心作用</a:t>
            </a:r>
            <a:endParaRPr lang="en-US" altLang="zh-CN" sz="2000" dirty="0"/>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创新治理模式，实现自治法治德治相结合</a:t>
            </a:r>
            <a:endParaRPr lang="en-US" altLang="zh-CN" sz="2000" dirty="0"/>
          </a:p>
        </p:txBody>
      </p:sp>
      <p:sp>
        <p:nvSpPr>
          <p:cNvPr id="6" name="QC_3_BD.25_4#a730f322c.choices?pid=88e788643&amp;color=0,0,0&amp;vtp=1&amp;bbb=1"/>
          <p:cNvSpPr/>
          <p:nvPr/>
        </p:nvSpPr>
        <p:spPr>
          <a:xfrm>
            <a:off x="722376" y="5908743"/>
            <a:ext cx="10753344" cy="347853"/>
          </a:xfrm>
          <a:prstGeom prst="rect">
            <a:avLst/>
          </a:prstGeom>
          <a:noFill/>
          <a:ln/>
        </p:spPr>
        <p:txBody>
          <a:bodyPr wrap="none" lIns="0" tIns="0" rIns="0" bIns="0" rtlCol="0" anchor="t"/>
          <a:lstStyle/>
          <a:p>
            <a:pPr latinLnBrk="1">
              <a:lnSpc>
                <a:spcPts val="30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cc2f4a9f3.fixed?color=100,146,38&amp;vtp=1"/>
          <p:cNvSpPr/>
          <p:nvPr/>
        </p:nvSpPr>
        <p:spPr>
          <a:xfrm>
            <a:off x="6181344" y="950976"/>
            <a:ext cx="969264" cy="1197864"/>
          </a:xfrm>
          <a:prstGeom prst="rect">
            <a:avLst/>
          </a:prstGeom>
          <a:noFill/>
          <a:ln/>
        </p:spPr>
        <p:txBody>
          <a:bodyPr wrap="square" lIns="0" tIns="0" rIns="0" bIns="0" rtlCol="0" anchor="ctr"/>
          <a:lstStyle/>
          <a:p>
            <a:pPr algn="l"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0</a:t>
            </a:r>
            <a:endParaRPr lang="en-US" altLang="zh-CN" sz="7200" dirty="0"/>
          </a:p>
        </p:txBody>
      </p:sp>
      <p:sp>
        <p:nvSpPr>
          <p:cNvPr id="3" name="C_1#cc2f4a9f3.fixed?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《政治与法治》综合测试（二）</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3_AS.27_1#a730f322c?vop=1&amp;pid=88e788643&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本题考查实行基层民主自治的意义。聚焦“门内”构建社区、网格、</a:t>
            </a:r>
            <a:r>
              <a:rPr lang="en-US" altLang="zh-CN" sz="2000" b="0" i="0">
                <a:solidFill>
                  <a:srgbClr val="000000"/>
                </a:solidFill>
                <a:latin typeface="微软雅黑" pitchFamily="34" charset="0"/>
                <a:ea typeface="微软雅黑" pitchFamily="34" charset="-122"/>
                <a:cs typeface="微软雅黑" pitchFamily="34" charset="-120"/>
              </a:rPr>
              <a:t>楼栋三级党组织体系，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聚焦</a:t>
            </a:r>
            <a:r>
              <a:rPr lang="en-US" altLang="zh-CN" sz="2000" b="0" i="0" dirty="0">
                <a:solidFill>
                  <a:srgbClr val="000000"/>
                </a:solidFill>
                <a:latin typeface="微软雅黑" pitchFamily="34" charset="0"/>
                <a:ea typeface="微软雅黑" pitchFamily="34" charset="-122"/>
                <a:cs typeface="微软雅黑" pitchFamily="34" charset="-120"/>
              </a:rPr>
              <a:t>“院内”建立由党组织等构成的“红色议事厅</a:t>
            </a:r>
            <a:r>
              <a:rPr lang="en-US" altLang="zh-CN" sz="2000" b="0" i="0">
                <a:solidFill>
                  <a:srgbClr val="000000"/>
                </a:solidFill>
                <a:latin typeface="微软雅黑" pitchFamily="34" charset="0"/>
                <a:ea typeface="微软雅黑" pitchFamily="34" charset="-122"/>
                <a:cs typeface="微软雅黑" pitchFamily="34" charset="-120"/>
              </a:rPr>
              <a:t>”，这表明该工作法的成功在于发挥党建引领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，提升了社区治理能力，②正确。聚焦“楼内”做强社区法律工作室，强化“</a:t>
            </a:r>
            <a:r>
              <a:rPr lang="en-US" altLang="zh-CN" sz="2000" b="0" i="0">
                <a:solidFill>
                  <a:srgbClr val="000000"/>
                </a:solidFill>
                <a:latin typeface="微软雅黑" pitchFamily="34" charset="0"/>
                <a:ea typeface="微软雅黑" pitchFamily="34" charset="-122"/>
                <a:cs typeface="微软雅黑" pitchFamily="34" charset="-120"/>
              </a:rPr>
              <a:t>德法共治”，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发挥人民调解优势</a:t>
            </a:r>
            <a:r>
              <a:rPr lang="en-US" altLang="zh-CN" sz="2000" b="0" i="0" dirty="0">
                <a:solidFill>
                  <a:srgbClr val="000000"/>
                </a:solidFill>
                <a:latin typeface="微软雅黑" pitchFamily="34" charset="0"/>
                <a:ea typeface="微软雅黑" pitchFamily="34" charset="-122"/>
                <a:cs typeface="微软雅黑" pitchFamily="34" charset="-120"/>
              </a:rPr>
              <a:t>，体现了法治与德治；聚焦“院内”建立由党组织、物业</a:t>
            </a:r>
            <a:r>
              <a:rPr lang="en-US" altLang="zh-CN" sz="2000" b="0" i="0">
                <a:solidFill>
                  <a:srgbClr val="000000"/>
                </a:solidFill>
                <a:latin typeface="微软雅黑" pitchFamily="34" charset="0"/>
                <a:ea typeface="微软雅黑" pitchFamily="34" charset="-122"/>
                <a:cs typeface="微软雅黑" pitchFamily="34" charset="-120"/>
              </a:rPr>
              <a:t>、居民代表等构成的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红色议事厅”，解决小区难题体现了居民自治，表明该社区创新治理模式</a:t>
            </a:r>
            <a:r>
              <a:rPr lang="en-US" altLang="zh-CN" sz="2000" b="0" i="0">
                <a:solidFill>
                  <a:srgbClr val="000000"/>
                </a:solidFill>
                <a:latin typeface="微软雅黑" pitchFamily="34" charset="0"/>
                <a:ea typeface="微软雅黑" pitchFamily="34" charset="-122"/>
                <a:cs typeface="微软雅黑" pitchFamily="34" charset="-120"/>
              </a:rPr>
              <a:t>，实现了自治法治德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治相结合</a:t>
            </a:r>
            <a:r>
              <a:rPr lang="en-US" altLang="zh-CN" sz="2000" b="0" i="0" dirty="0">
                <a:solidFill>
                  <a:srgbClr val="000000"/>
                </a:solidFill>
                <a:latin typeface="微软雅黑" pitchFamily="34" charset="0"/>
                <a:ea typeface="微软雅黑" pitchFamily="34" charset="-122"/>
                <a:cs typeface="微软雅黑" pitchFamily="34" charset="-120"/>
              </a:rPr>
              <a:t>，④正确。社区属于基层群众性自治组织，并非基层政权体系；A社区的“三聚焦</a:t>
            </a:r>
            <a:r>
              <a:rPr lang="en-US" altLang="zh-CN" sz="2000" b="0" i="0">
                <a:solidFill>
                  <a:srgbClr val="000000"/>
                </a:solidFill>
                <a:latin typeface="微软雅黑" pitchFamily="34" charset="0"/>
                <a:ea typeface="微软雅黑" pitchFamily="34" charset="-122"/>
                <a:cs typeface="微软雅黑" pitchFamily="34" charset="-120"/>
              </a:rPr>
              <a:t>”工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作法是社区治理的举措</a:t>
            </a:r>
            <a:r>
              <a:rPr lang="en-US" altLang="zh-CN" sz="2000" b="0" i="0" dirty="0">
                <a:solidFill>
                  <a:srgbClr val="000000"/>
                </a:solidFill>
                <a:latin typeface="微软雅黑" pitchFamily="34" charset="0"/>
                <a:ea typeface="微软雅黑" pitchFamily="34" charset="-122"/>
                <a:cs typeface="微软雅黑" pitchFamily="34" charset="-120"/>
              </a:rPr>
              <a:t>，不涉及基层政权体系和基层行政效能的提高，①排除。</a:t>
            </a:r>
            <a:r>
              <a:rPr lang="en-US" altLang="zh-CN" sz="2000" b="0" i="0">
                <a:solidFill>
                  <a:srgbClr val="000000"/>
                </a:solidFill>
                <a:latin typeface="微软雅黑" pitchFamily="34" charset="0"/>
                <a:ea typeface="微软雅黑" pitchFamily="34" charset="-122"/>
                <a:cs typeface="微软雅黑" pitchFamily="34" charset="-120"/>
              </a:rPr>
              <a:t>在社区治理中，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发挥核心作用的是基层党组织</a:t>
            </a:r>
            <a:r>
              <a:rPr lang="en-US" altLang="zh-CN" sz="2000" b="0" i="0" dirty="0">
                <a:solidFill>
                  <a:srgbClr val="000000"/>
                </a:solidFill>
                <a:latin typeface="微软雅黑" pitchFamily="34" charset="0"/>
                <a:ea typeface="微软雅黑" pitchFamily="34" charset="-122"/>
                <a:cs typeface="微软雅黑" pitchFamily="34" charset="-120"/>
              </a:rPr>
              <a:t>，而不是基层自治组织，③排除。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3_BD.28_1#2006e8707?pid=88e78864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[山西吕梁2025高一期末]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“德主刑辅”是中国古代重要治理理念之一，发端于西周</a:t>
            </a:r>
            <a:r>
              <a:rPr lang="en-US" altLang="zh-CN" sz="2000" b="0" i="0">
                <a:solidFill>
                  <a:srgbClr val="000000"/>
                </a:solidFill>
                <a:latin typeface="微软雅黑" pitchFamily="34" charset="0"/>
                <a:ea typeface="微软雅黑" pitchFamily="34" charset="-122"/>
                <a:cs typeface="微软雅黑" pitchFamily="34" charset="-120"/>
              </a:rPr>
              <a:t>、成熟于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西汉</a:t>
            </a:r>
            <a:r>
              <a:rPr lang="en-US" altLang="zh-CN" sz="2000" b="0" i="0" dirty="0">
                <a:solidFill>
                  <a:srgbClr val="000000"/>
                </a:solidFill>
                <a:latin typeface="微软雅黑" pitchFamily="34" charset="0"/>
                <a:ea typeface="微软雅黑" pitchFamily="34" charset="-122"/>
                <a:cs typeface="微软雅黑" pitchFamily="34" charset="-120"/>
              </a:rPr>
              <a:t>，并被之后历代统治者遵循践行，在漫长的历史进程中演化为一种重要治理模式</a:t>
            </a:r>
            <a:r>
              <a:rPr lang="en-US" altLang="zh-CN" sz="2000" b="0" i="0">
                <a:solidFill>
                  <a:srgbClr val="000000"/>
                </a:solidFill>
                <a:latin typeface="微软雅黑" pitchFamily="34" charset="0"/>
                <a:ea typeface="微软雅黑" pitchFamily="34" charset="-122"/>
                <a:cs typeface="微软雅黑" pitchFamily="34" charset="-120"/>
              </a:rPr>
              <a:t>。由此可知</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29_1#2006e8707.bracket?pid=88e788643&amp;color=0,0,0&amp;vpa=10&amp;vtp=1"/>
          <p:cNvSpPr/>
          <p:nvPr/>
        </p:nvSpPr>
        <p:spPr>
          <a:xfrm>
            <a:off x="922401" y="18673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3_BD.28_2#2006e8707?pid=88e78864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①“德主刑辅”这一理念主要强调了道德对法律的促进作用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西汉时期，儒家思想成为政治生活的主导，强调礼法结合</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道德教化可以教人向善，能够增强法律实施中的道德底蕴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我们在推进依法治国的进程中更应该发挥道德的教化作用</a:t>
            </a:r>
            <a:endParaRPr lang="en-US" altLang="zh-CN" sz="2000" dirty="0"/>
          </a:p>
        </p:txBody>
      </p:sp>
      <p:sp>
        <p:nvSpPr>
          <p:cNvPr id="5" name="QC_3_BD.28_3#2006e8707.choices?pid=88e78864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3_AS.30_1#2006e8707?vop=1&amp;pid=88e788643&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本题考查全面推进依法治国的原则。西汉时期，儒家思想成为政治生活的主导思想</a:t>
            </a:r>
            <a:r>
              <a:rPr lang="en-US" altLang="zh-CN" sz="2000" b="0" i="0">
                <a:solidFill>
                  <a:srgbClr val="000000"/>
                </a:solidFill>
                <a:latin typeface="微软雅黑" pitchFamily="34" charset="0"/>
                <a:ea typeface="微软雅黑" pitchFamily="34" charset="-122"/>
                <a:cs typeface="微软雅黑" pitchFamily="34" charset="-120"/>
              </a:rPr>
              <a:t>。新儒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学强调礼法结合</a:t>
            </a:r>
            <a:r>
              <a:rPr lang="en-US" altLang="zh-CN" sz="2000" b="0" i="0" dirty="0">
                <a:solidFill>
                  <a:srgbClr val="000000"/>
                </a:solidFill>
                <a:latin typeface="微软雅黑" pitchFamily="34" charset="0"/>
                <a:ea typeface="微软雅黑" pitchFamily="34" charset="-122"/>
                <a:cs typeface="微软雅黑" pitchFamily="34" charset="-120"/>
              </a:rPr>
              <a:t>，“德主刑辅”思想在这一时期成熟</a:t>
            </a:r>
            <a:r>
              <a:rPr lang="en-US" altLang="zh-CN" sz="2000" b="0" i="0">
                <a:solidFill>
                  <a:srgbClr val="000000"/>
                </a:solidFill>
                <a:latin typeface="微软雅黑" pitchFamily="34" charset="0"/>
                <a:ea typeface="微软雅黑" pitchFamily="34" charset="-122"/>
                <a:cs typeface="微软雅黑" pitchFamily="34" charset="-120"/>
              </a:rPr>
              <a:t>，体现了将道德教化与法律规范相结合的特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a:t>
            </a:r>
            <a:r>
              <a:rPr lang="en-US" altLang="zh-CN" sz="2000" b="0" i="0" dirty="0">
                <a:solidFill>
                  <a:srgbClr val="000000"/>
                </a:solidFill>
                <a:latin typeface="微软雅黑" pitchFamily="34" charset="0"/>
                <a:ea typeface="微软雅黑" pitchFamily="34" charset="-122"/>
                <a:cs typeface="微软雅黑" pitchFamily="34" charset="-120"/>
              </a:rPr>
              <a:t>，②正确。道德教化能够引导人们树立正确的价值观，教人向善。</a:t>
            </a:r>
            <a:r>
              <a:rPr lang="en-US" altLang="zh-CN" sz="2000" b="0" i="0">
                <a:solidFill>
                  <a:srgbClr val="000000"/>
                </a:solidFill>
                <a:latin typeface="微软雅黑" pitchFamily="34" charset="0"/>
                <a:ea typeface="微软雅黑" pitchFamily="34" charset="-122"/>
                <a:cs typeface="微软雅黑" pitchFamily="34" charset="-120"/>
              </a:rPr>
              <a:t>当人们内心有了道德的约束，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在面对法律规范时</a:t>
            </a:r>
            <a:r>
              <a:rPr lang="en-US" altLang="zh-CN" sz="2000" b="0" i="0" dirty="0">
                <a:solidFill>
                  <a:srgbClr val="000000"/>
                </a:solidFill>
                <a:latin typeface="微软雅黑" pitchFamily="34" charset="0"/>
                <a:ea typeface="微软雅黑" pitchFamily="34" charset="-122"/>
                <a:cs typeface="微软雅黑" pitchFamily="34" charset="-120"/>
              </a:rPr>
              <a:t>，会更自觉地遵守，从而增强法律实施中的道德底蕴，这也符合“</a:t>
            </a:r>
            <a:r>
              <a:rPr lang="en-US" altLang="zh-CN" sz="2000" b="0" i="0">
                <a:solidFill>
                  <a:srgbClr val="000000"/>
                </a:solidFill>
                <a:latin typeface="微软雅黑" pitchFamily="34" charset="0"/>
                <a:ea typeface="微软雅黑" pitchFamily="34" charset="-122"/>
                <a:cs typeface="微软雅黑" pitchFamily="34" charset="-120"/>
              </a:rPr>
              <a:t>德主刑辅”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中道德对社会治理的重要作用</a:t>
            </a:r>
            <a:r>
              <a:rPr lang="en-US" altLang="zh-CN" sz="2000" b="0" i="0" dirty="0">
                <a:solidFill>
                  <a:srgbClr val="000000"/>
                </a:solidFill>
                <a:latin typeface="微软雅黑" pitchFamily="34" charset="0"/>
                <a:ea typeface="微软雅黑" pitchFamily="34" charset="-122"/>
                <a:cs typeface="微软雅黑" pitchFamily="34" charset="-120"/>
              </a:rPr>
              <a:t>，③正确。“德主刑辅”理念强调道德在治理中的主导地位</a:t>
            </a:r>
            <a:r>
              <a:rPr lang="en-US" altLang="zh-CN" sz="2000" b="0" i="0">
                <a:solidFill>
                  <a:srgbClr val="000000"/>
                </a:solidFill>
                <a:latin typeface="微软雅黑" pitchFamily="34" charset="0"/>
                <a:ea typeface="微软雅黑" pitchFamily="34" charset="-122"/>
                <a:cs typeface="微软雅黑" pitchFamily="34" charset="-120"/>
              </a:rPr>
              <a:t>，刑罚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起辅助作用</a:t>
            </a:r>
            <a:r>
              <a:rPr lang="en-US" altLang="zh-CN" sz="2000" b="0" i="0" dirty="0">
                <a:solidFill>
                  <a:srgbClr val="000000"/>
                </a:solidFill>
                <a:latin typeface="微软雅黑" pitchFamily="34" charset="0"/>
                <a:ea typeface="微软雅黑" pitchFamily="34" charset="-122"/>
                <a:cs typeface="微软雅黑" pitchFamily="34" charset="-120"/>
              </a:rPr>
              <a:t>，并非主要强调道德对法律的促进作用，①排除；在推进依法治国的进程中</a:t>
            </a:r>
            <a:r>
              <a:rPr lang="en-US" altLang="zh-CN" sz="2000" b="0" i="0">
                <a:solidFill>
                  <a:srgbClr val="000000"/>
                </a:solidFill>
                <a:latin typeface="微软雅黑" pitchFamily="34" charset="0"/>
                <a:ea typeface="微软雅黑" pitchFamily="34" charset="-122"/>
                <a:cs typeface="微软雅黑" pitchFamily="34" charset="-120"/>
              </a:rPr>
              <a:t>，要坚持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依法治国和以德治国相结合</a:t>
            </a:r>
            <a:r>
              <a:rPr lang="en-US" altLang="zh-CN" sz="2000" b="0" i="0" dirty="0">
                <a:solidFill>
                  <a:srgbClr val="000000"/>
                </a:solidFill>
                <a:latin typeface="微软雅黑" pitchFamily="34" charset="0"/>
                <a:ea typeface="微软雅黑" pitchFamily="34" charset="-122"/>
                <a:cs typeface="微软雅黑" pitchFamily="34" charset="-120"/>
              </a:rPr>
              <a:t>，法律与道德相辅相成，法治与德治相得益彰</a:t>
            </a:r>
            <a:r>
              <a:rPr lang="en-US" altLang="zh-CN" sz="2000" b="0" i="0">
                <a:solidFill>
                  <a:srgbClr val="000000"/>
                </a:solidFill>
                <a:latin typeface="微软雅黑" pitchFamily="34" charset="0"/>
                <a:ea typeface="微软雅黑" pitchFamily="34" charset="-122"/>
                <a:cs typeface="微软雅黑" pitchFamily="34" charset="-120"/>
              </a:rPr>
              <a:t>，不能说更应该发挥道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德的教化作用</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3_BD.31_1#0789e9305?pid=88e788643&amp;color=0,0,0&amp;vtp=1&amp;bt=1&amp;bbb=1&amp;hb=1"/>
          <p:cNvSpPr/>
          <p:nvPr/>
        </p:nvSpPr>
        <p:spPr>
          <a:xfrm>
            <a:off x="722376" y="972000"/>
            <a:ext cx="10753344" cy="745109"/>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[河南TOP二十名校2025高一联考]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国家市场监督管理总局发布信息，自2025年4月至</a:t>
            </a:r>
            <a:r>
              <a:rPr lang="en-US" altLang="zh-CN" sz="2000" b="0" i="0">
                <a:solidFill>
                  <a:srgbClr val="000000"/>
                </a:solidFill>
                <a:latin typeface="微软雅黑" pitchFamily="34" charset="0"/>
                <a:ea typeface="微软雅黑" pitchFamily="34" charset="-122"/>
                <a:cs typeface="微软雅黑" pitchFamily="34" charset="-120"/>
              </a:rPr>
              <a:t>12月部</a:t>
            </a:r>
          </a:p>
          <a:p>
            <a:pPr latinLnBrk="1">
              <a:lnSpc>
                <a:spcPts val="3000"/>
              </a:lnSpc>
            </a:pPr>
            <a:r>
              <a:rPr lang="en-US" altLang="zh-CN" sz="2000" b="0" i="0">
                <a:solidFill>
                  <a:srgbClr val="000000"/>
                </a:solidFill>
                <a:latin typeface="微软雅黑" pitchFamily="34" charset="0"/>
                <a:ea typeface="微软雅黑" pitchFamily="34" charset="-122"/>
                <a:cs typeface="微软雅黑" pitchFamily="34" charset="-120"/>
              </a:rPr>
              <a:t>署开展整治滥用行政权力排除</a:t>
            </a:r>
            <a:r>
              <a:rPr lang="en-US" altLang="zh-CN" sz="2000" b="0" i="0" dirty="0">
                <a:solidFill>
                  <a:srgbClr val="000000"/>
                </a:solidFill>
                <a:latin typeface="微软雅黑" pitchFamily="34" charset="0"/>
                <a:ea typeface="微软雅黑" pitchFamily="34" charset="-122"/>
                <a:cs typeface="微软雅黑" pitchFamily="34" charset="-120"/>
              </a:rPr>
              <a:t>、限制竞争专项行动。</a:t>
            </a:r>
            <a:endParaRPr lang="en-US" altLang="zh-CN" sz="2000" dirty="0"/>
          </a:p>
        </p:txBody>
      </p:sp>
      <p:graphicFrame>
        <p:nvGraphicFramePr>
          <p:cNvPr id="24" name="QC_3_BD.31_2#0789e9305?colgroup=41&amp;pid=88e788643&amp;color=0,0,0&amp;vtp=1&amp;bbb=1&amp;hb=1"/>
          <p:cNvGraphicFramePr>
            <a:graphicFrameLocks noGrp="1"/>
          </p:cNvGraphicFramePr>
          <p:nvPr>
            <p:extLst>
              <p:ext uri="{D42A27DB-BD31-4B8C-83A1-F6EECF244321}">
                <p14:modId xmlns:p14="http://schemas.microsoft.com/office/powerpoint/2010/main" val="2618893097"/>
              </p:ext>
            </p:extLst>
          </p:nvPr>
        </p:nvGraphicFramePr>
        <p:xfrm>
          <a:off x="722376" y="1847792"/>
          <a:ext cx="10735056" cy="4434777"/>
        </p:xfrm>
        <a:graphic>
          <a:graphicData uri="http://schemas.openxmlformats.org/drawingml/2006/table">
            <a:tbl>
              <a:tblPr/>
              <a:tblGrid>
                <a:gridCol w="10735056">
                  <a:extLst>
                    <a:ext uri="{9D8B030D-6E8A-4147-A177-3AD203B41FA5}">
                      <a16:colId xmlns:a16="http://schemas.microsoft.com/office/drawing/2014/main" val="20000"/>
                    </a:ext>
                  </a:extLst>
                </a:gridCol>
              </a:tblGrid>
              <a:tr h="4434777">
                <a:tc>
                  <a:txBody>
                    <a:bodyPr/>
                    <a:lstStyle/>
                    <a:p>
                      <a:pPr marL="0" indent="0" algn="ctr" latinLnBrk="1" hangingPunct="0">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市场监管总局关于</a:t>
                      </a:r>
                      <a:endParaRPr lang="en-US" altLang="zh-CN" sz="1200" dirty="0"/>
                    </a:p>
                    <a:p>
                      <a:pPr marL="0" indent="0" algn="ctr"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废止和修改部分部门规章的决定</a:t>
                      </a:r>
                      <a:endParaRPr lang="en-US" altLang="zh-CN" sz="1200" dirty="0"/>
                    </a:p>
                    <a:p>
                      <a:pPr marL="0" indent="0" algn="ctr"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2025年3月18日市场监管总局令</a:t>
                      </a:r>
                      <a:endParaRPr lang="en-US" altLang="zh-CN" sz="1200" dirty="0"/>
                    </a:p>
                    <a:p>
                      <a:pPr marL="0" indent="0" algn="ctr" latinLnBrk="1" hangingPunct="0">
                        <a:lnSpc>
                          <a:spcPts val="31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第</a:t>
                      </a:r>
                      <a:r>
                        <a:rPr lang="en-US" altLang="zh-CN" sz="2000" b="0" i="0" dirty="0">
                          <a:solidFill>
                            <a:srgbClr val="000000"/>
                          </a:solidFill>
                          <a:latin typeface="微软雅黑" pitchFamily="34" charset="0"/>
                          <a:ea typeface="微软雅黑" pitchFamily="34" charset="-122"/>
                          <a:cs typeface="微软雅黑" pitchFamily="34" charset="-120"/>
                        </a:rPr>
                        <a:t>101号公布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自2025年5月1日起施行）</a:t>
                      </a:r>
                      <a:endParaRPr lang="en-US" altLang="zh-CN" sz="1200" dirty="0"/>
                    </a:p>
                    <a:p>
                      <a:pPr marL="0" indent="0" algn="l" latinLnBrk="1" hangingPunct="0">
                        <a:lnSpc>
                          <a:spcPts val="31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为贯彻实施新制修订的法律法规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依法科学设定罚款事项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增强部门规章的系统性</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规范</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协调性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确保行政机关依法履行职责</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国家市场监督管理总局决定：</a:t>
                      </a:r>
                      <a:endParaRPr lang="en-US" altLang="zh-CN" sz="1200" dirty="0"/>
                    </a:p>
                    <a:p>
                      <a:pPr marL="0" indent="0" algn="l" latinLnBrk="1" hangingPunct="0">
                        <a:lnSpc>
                          <a:spcPts val="31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一</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废止《国家食品药品监督管理总局行政复议办法》（2013年11月</a:t>
                      </a:r>
                      <a:r>
                        <a:rPr lang="en-US" altLang="zh-CN" sz="2000" b="0" i="0">
                          <a:solidFill>
                            <a:srgbClr val="000000"/>
                          </a:solidFill>
                          <a:latin typeface="微软雅黑" pitchFamily="34" charset="0"/>
                          <a:ea typeface="微软雅黑" pitchFamily="34" charset="-122"/>
                          <a:cs typeface="微软雅黑" pitchFamily="34" charset="-120"/>
                        </a:rPr>
                        <a:t>6日国家食品药品监</a:t>
                      </a:r>
                    </a:p>
                    <a:p>
                      <a:pPr marL="0" indent="0" algn="l" latinLnBrk="1" hangingPunct="0">
                        <a:lnSpc>
                          <a:spcPts val="3100"/>
                        </a:lnSpc>
                      </a:pPr>
                      <a:r>
                        <a:rPr lang="en-US" altLang="zh-CN" sz="2000" b="0" i="0">
                          <a:solidFill>
                            <a:srgbClr val="000000"/>
                          </a:solidFill>
                          <a:latin typeface="微软雅黑" pitchFamily="34" charset="0"/>
                          <a:ea typeface="微软雅黑" pitchFamily="34" charset="-122"/>
                          <a:cs typeface="微软雅黑" pitchFamily="34" charset="-120"/>
                        </a:rPr>
                        <a:t>督管理总局令第</a:t>
                      </a:r>
                      <a:r>
                        <a:rPr lang="en-US" altLang="zh-CN" sz="2000" b="0" i="0" dirty="0">
                          <a:solidFill>
                            <a:srgbClr val="000000"/>
                          </a:solidFill>
                          <a:latin typeface="微软雅黑" pitchFamily="34" charset="0"/>
                          <a:ea typeface="微软雅黑" pitchFamily="34" charset="-122"/>
                          <a:cs typeface="微软雅黑" pitchFamily="34" charset="-120"/>
                        </a:rPr>
                        <a:t>2号公布）</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对16件部门规章的部分条款予以修改</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1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本决定自</a:t>
                      </a:r>
                      <a:r>
                        <a:rPr lang="en-US" altLang="zh-CN" sz="2000" b="0" i="0" dirty="0">
                          <a:solidFill>
                            <a:srgbClr val="000000"/>
                          </a:solidFill>
                          <a:latin typeface="微软雅黑" pitchFamily="34" charset="0"/>
                          <a:ea typeface="微软雅黑" pitchFamily="34" charset="-122"/>
                          <a:cs typeface="微软雅黑" pitchFamily="34" charset="-120"/>
                        </a:rPr>
                        <a:t>2025年5月1日起施行</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indent="0" algn="l" latinLnBrk="1" hangingPunct="0">
                        <a:lnSpc>
                          <a:spcPts val="3000"/>
                        </a:lnSpc>
                      </a:pPr>
                      <a:r>
                        <a:rPr lang="en-US" altLang="zh-CN" sz="2000" b="0" i="0" u="none">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3_BD.31_3#0789e9305?pid=88e78864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国家市场监督管理总局在上述举措中有利于(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32_1#0789e9305.bracket?pid=88e788643&amp;color=0,0,0&amp;vpa=11&amp;vtp=1"/>
          <p:cNvSpPr/>
          <p:nvPr/>
        </p:nvSpPr>
        <p:spPr>
          <a:xfrm>
            <a:off x="574840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31_4#0789e9305?pid=88e788643&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①完善行政法规体系</a:t>
            </a:r>
            <a:r>
              <a:rPr lang="en-US" altLang="zh-CN" sz="2000" b="0" i="0">
                <a:solidFill>
                  <a:srgbClr val="000000"/>
                </a:solidFill>
                <a:latin typeface="微软雅黑" pitchFamily="34" charset="0"/>
                <a:ea typeface="微软雅黑" pitchFamily="34" charset="-122"/>
                <a:cs typeface="微软雅黑" pitchFamily="34" charset="-120"/>
              </a:rPr>
              <a:t>，维护国家法制统一</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强化法规实施监督，建设廉洁高效政府</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全力推进良法之治</a:t>
            </a:r>
            <a:r>
              <a:rPr lang="en-US" altLang="zh-CN" sz="2000" b="0" i="0">
                <a:solidFill>
                  <a:srgbClr val="000000"/>
                </a:solidFill>
                <a:latin typeface="微软雅黑" pitchFamily="34" charset="0"/>
                <a:ea typeface="微软雅黑" pitchFamily="34" charset="-122"/>
                <a:cs typeface="微软雅黑" pitchFamily="34" charset="-120"/>
              </a:rPr>
              <a:t>，提升行政执法质效</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推翻旧条款，进一步提高行政法规质量</a:t>
            </a:r>
            <a:endParaRPr lang="en-US" altLang="zh-CN" sz="2000" dirty="0"/>
          </a:p>
        </p:txBody>
      </p:sp>
      <p:sp>
        <p:nvSpPr>
          <p:cNvPr id="5" name="QC_3_BD.31_5#0789e9305.choices?pid=88e788643&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3_AS.33_1#0789e9305?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本题考查法治政府。“废止《国家食品药品监督管理总局行政复议办法》（2013年11</a:t>
            </a:r>
            <a:r>
              <a:rPr lang="en-US" altLang="zh-CN" sz="2000" b="0" i="0">
                <a:solidFill>
                  <a:srgbClr val="000000"/>
                </a:solidFill>
                <a:latin typeface="微软雅黑" pitchFamily="34" charset="0"/>
                <a:ea typeface="微软雅黑" pitchFamily="34" charset="-122"/>
                <a:cs typeface="微软雅黑" pitchFamily="34" charset="-120"/>
              </a:rPr>
              <a:t>月6</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日国家食品药品监督管理总局令第</a:t>
            </a:r>
            <a:r>
              <a:rPr lang="en-US" altLang="zh-CN" sz="2000" b="0" i="0" dirty="0">
                <a:solidFill>
                  <a:srgbClr val="000000"/>
                </a:solidFill>
                <a:latin typeface="微软雅黑" pitchFamily="34" charset="0"/>
                <a:ea typeface="微软雅黑" pitchFamily="34" charset="-122"/>
                <a:cs typeface="微软雅黑" pitchFamily="34" charset="-120"/>
              </a:rPr>
              <a:t>2号公布）”“对16件部门规章的部分条款予以修改</a:t>
            </a:r>
            <a:r>
              <a:rPr lang="en-US" altLang="zh-CN" sz="2000" b="0" i="0">
                <a:solidFill>
                  <a:srgbClr val="000000"/>
                </a:solidFill>
                <a:latin typeface="微软雅黑" pitchFamily="34" charset="0"/>
                <a:ea typeface="微软雅黑" pitchFamily="34" charset="-122"/>
                <a:cs typeface="微软雅黑" pitchFamily="34" charset="-120"/>
              </a:rPr>
              <a:t>”的措施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有利于完善行政法规体系</a:t>
            </a:r>
            <a:r>
              <a:rPr lang="en-US" altLang="zh-CN" sz="2000" b="0" i="0" dirty="0">
                <a:solidFill>
                  <a:srgbClr val="000000"/>
                </a:solidFill>
                <a:latin typeface="微软雅黑" pitchFamily="34" charset="0"/>
                <a:ea typeface="微软雅黑" pitchFamily="34" charset="-122"/>
                <a:cs typeface="微软雅黑" pitchFamily="34" charset="-120"/>
              </a:rPr>
              <a:t>，维护国家法制统一；有利于推进良法之治，提升行政执法质效</a:t>
            </a:r>
            <a:r>
              <a:rPr lang="en-US" altLang="zh-CN" sz="2000" b="0" i="0">
                <a:solidFill>
                  <a:srgbClr val="000000"/>
                </a:solidFill>
                <a:latin typeface="微软雅黑" pitchFamily="34" charset="0"/>
                <a:ea typeface="微软雅黑" pitchFamily="34" charset="-122"/>
                <a:cs typeface="微软雅黑" pitchFamily="34" charset="-120"/>
              </a:rPr>
              <a:t>，①③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。国家市场监督管理总局的做法不是为了建设廉洁高效的政府，②排除</a:t>
            </a:r>
            <a:r>
              <a:rPr lang="en-US" altLang="zh-CN" sz="2000" b="0" i="0">
                <a:solidFill>
                  <a:srgbClr val="000000"/>
                </a:solidFill>
                <a:latin typeface="微软雅黑" pitchFamily="34" charset="0"/>
                <a:ea typeface="微软雅黑" pitchFamily="34" charset="-122"/>
                <a:cs typeface="微软雅黑" pitchFamily="34" charset="-120"/>
              </a:rPr>
              <a:t>。“废止和修改部分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部门规章</a:t>
            </a:r>
            <a:r>
              <a:rPr lang="en-US" altLang="zh-CN" sz="2000" b="0" i="0" dirty="0">
                <a:solidFill>
                  <a:srgbClr val="000000"/>
                </a:solidFill>
                <a:latin typeface="微软雅黑" pitchFamily="34" charset="0"/>
                <a:ea typeface="微软雅黑" pitchFamily="34" charset="-122"/>
                <a:cs typeface="微软雅黑" pitchFamily="34" charset="-120"/>
              </a:rPr>
              <a:t>”不等于推翻旧条款，④排除。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3_BD.34_1#bf3c1b2ed?pid=88e78864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[河南驻马店新蔡一高2025模拟]</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基层司法所、法庭、派出所联动联调</a:t>
            </a:r>
            <a:r>
              <a:rPr lang="en-US" altLang="zh-CN" sz="2000" b="0" i="0">
                <a:solidFill>
                  <a:srgbClr val="000000"/>
                </a:solidFill>
                <a:latin typeface="微软雅黑" pitchFamily="34" charset="0"/>
                <a:ea typeface="微软雅黑" pitchFamily="34" charset="-122"/>
                <a:cs typeface="微软雅黑" pitchFamily="34" charset="-120"/>
              </a:rPr>
              <a:t>，努力实现矛盾风险源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头预防</a:t>
            </a:r>
            <a:r>
              <a:rPr lang="en-US" altLang="zh-CN" sz="2000" b="0" i="0" dirty="0">
                <a:solidFill>
                  <a:srgbClr val="000000"/>
                </a:solidFill>
                <a:latin typeface="微软雅黑" pitchFamily="34" charset="0"/>
                <a:ea typeface="微软雅黑" pitchFamily="34" charset="-122"/>
                <a:cs typeface="微软雅黑" pitchFamily="34" charset="-120"/>
              </a:rPr>
              <a:t>、前端化解；探索联防联控、群防群治社会治理模式，最大限度整合资源</a:t>
            </a:r>
            <a:r>
              <a:rPr lang="en-US" altLang="zh-CN" sz="2000" b="0" i="0">
                <a:solidFill>
                  <a:srgbClr val="000000"/>
                </a:solidFill>
                <a:latin typeface="微软雅黑" pitchFamily="34" charset="0"/>
                <a:ea typeface="微软雅黑" pitchFamily="34" charset="-122"/>
                <a:cs typeface="微软雅黑" pitchFamily="34" charset="-120"/>
              </a:rPr>
              <a:t>，合力解决基层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的大事小事</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在H镇，居民真切感受到党建引领多元协同共治带来的新气象，</a:t>
            </a:r>
            <a:r>
              <a:rPr lang="en-US" altLang="zh-CN" sz="2000" b="0" i="0">
                <a:solidFill>
                  <a:srgbClr val="000000"/>
                </a:solidFill>
                <a:latin typeface="微软雅黑" pitchFamily="34" charset="0"/>
                <a:ea typeface="微软雅黑" pitchFamily="34" charset="-122"/>
                <a:cs typeface="微软雅黑" pitchFamily="34" charset="-120"/>
              </a:rPr>
              <a:t>邻里更加和谐、</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文明氛围更加浓郁</a:t>
            </a:r>
            <a:r>
              <a:rPr lang="en-US" altLang="zh-CN" sz="2000" b="0" i="0" dirty="0">
                <a:solidFill>
                  <a:srgbClr val="000000"/>
                </a:solidFill>
                <a:latin typeface="微软雅黑" pitchFamily="34" charset="0"/>
                <a:ea typeface="微软雅黑" pitchFamily="34" charset="-122"/>
                <a:cs typeface="微软雅黑" pitchFamily="34" charset="-120"/>
              </a:rPr>
              <a:t>，居民的获得感、幸福感和安全感也在不断提升。</a:t>
            </a:r>
            <a:r>
              <a:rPr lang="en-US" altLang="zh-CN" sz="2000" b="0" i="0">
                <a:solidFill>
                  <a:srgbClr val="000000"/>
                </a:solidFill>
                <a:latin typeface="微软雅黑" pitchFamily="34" charset="0"/>
                <a:ea typeface="微软雅黑" pitchFamily="34" charset="-122"/>
                <a:cs typeface="微软雅黑" pitchFamily="34" charset="-120"/>
              </a:rPr>
              <a:t>这些成果得益于(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35_1#bf3c1b2ed.bracket?pid=88e788643&amp;color=0,0,0&amp;vpa=12&amp;vtp=1"/>
          <p:cNvSpPr/>
          <p:nvPr/>
        </p:nvSpPr>
        <p:spPr>
          <a:xfrm>
            <a:off x="10320401" y="23245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34_2#bf3c1b2ed?pid=88e78864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①坚持党的全面领导，协调各方力量提升基层治理水平</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行政机关和监察机关互相配合，消除基层治理的隐患</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着眼于社会矛盾纠纷预防化解，推进法治社会建设</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通过简政放权，促进依法行政和公正司法水平的提高</a:t>
            </a:r>
            <a:endParaRPr lang="en-US" altLang="zh-CN" sz="2000" dirty="0"/>
          </a:p>
        </p:txBody>
      </p:sp>
      <p:sp>
        <p:nvSpPr>
          <p:cNvPr id="5" name="QC_3_BD.34_3#bf3c1b2ed.choices?pid=88e78864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3_AS.36_1#bf3c1b2ed?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本题考查党的领导、建设法治社会。在H镇</a:t>
            </a:r>
            <a:r>
              <a:rPr lang="en-US" altLang="zh-CN" sz="2000" b="0" i="0">
                <a:solidFill>
                  <a:srgbClr val="000000"/>
                </a:solidFill>
                <a:latin typeface="微软雅黑" pitchFamily="34" charset="0"/>
                <a:ea typeface="微软雅黑" pitchFamily="34" charset="-122"/>
                <a:cs typeface="微软雅黑" pitchFamily="34" charset="-120"/>
              </a:rPr>
              <a:t>，居民真切感受到党建引领多元协同共治带来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的新气象</a:t>
            </a:r>
            <a:r>
              <a:rPr lang="en-US" altLang="zh-CN" sz="2000" b="0" i="0" dirty="0">
                <a:solidFill>
                  <a:srgbClr val="000000"/>
                </a:solidFill>
                <a:latin typeface="微软雅黑" pitchFamily="34" charset="0"/>
                <a:ea typeface="微软雅黑" pitchFamily="34" charset="-122"/>
                <a:cs typeface="微软雅黑" pitchFamily="34" charset="-120"/>
              </a:rPr>
              <a:t>，说明该地坚持党的全面领导，协调各方力量提升基层治理水平，①正确；</a:t>
            </a:r>
            <a:r>
              <a:rPr lang="en-US" altLang="zh-CN" sz="2000" b="0" i="0">
                <a:solidFill>
                  <a:srgbClr val="000000"/>
                </a:solidFill>
                <a:latin typeface="微软雅黑" pitchFamily="34" charset="0"/>
                <a:ea typeface="微软雅黑" pitchFamily="34" charset="-122"/>
                <a:cs typeface="微软雅黑" pitchFamily="34" charset="-120"/>
              </a:rPr>
              <a:t>基层司法所、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派出所等联动联调</a:t>
            </a:r>
            <a:r>
              <a:rPr lang="en-US" altLang="zh-CN" sz="2000" b="0" i="0" dirty="0">
                <a:solidFill>
                  <a:srgbClr val="000000"/>
                </a:solidFill>
                <a:latin typeface="微软雅黑" pitchFamily="34" charset="0"/>
                <a:ea typeface="微软雅黑" pitchFamily="34" charset="-122"/>
                <a:cs typeface="微软雅黑" pitchFamily="34" charset="-120"/>
              </a:rPr>
              <a:t>，努力实现矛盾风险源头预防、前端化解</a:t>
            </a:r>
            <a:r>
              <a:rPr lang="en-US" altLang="zh-CN" sz="2000" b="0" i="0">
                <a:solidFill>
                  <a:srgbClr val="000000"/>
                </a:solidFill>
                <a:latin typeface="微软雅黑" pitchFamily="34" charset="0"/>
                <a:ea typeface="微软雅黑" pitchFamily="34" charset="-122"/>
                <a:cs typeface="微软雅黑" pitchFamily="34" charset="-120"/>
              </a:rPr>
              <a:t>，说明该地着眼于社会矛盾纠纷预防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化解</a:t>
            </a:r>
            <a:r>
              <a:rPr lang="en-US" altLang="zh-CN" sz="2000" b="0" i="0" dirty="0">
                <a:solidFill>
                  <a:srgbClr val="000000"/>
                </a:solidFill>
                <a:latin typeface="微软雅黑" pitchFamily="34" charset="0"/>
                <a:ea typeface="微软雅黑" pitchFamily="34" charset="-122"/>
                <a:cs typeface="微软雅黑" pitchFamily="34" charset="-120"/>
              </a:rPr>
              <a:t>，推进法治社会建设，③正确；材料不涉及监察机关，而且“消除”说法过于绝对，②</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材料未涉及简政放权</a:t>
            </a:r>
            <a:r>
              <a:rPr lang="en-US" altLang="zh-CN" sz="2000" b="0" i="0" dirty="0">
                <a:solidFill>
                  <a:srgbClr val="000000"/>
                </a:solidFill>
                <a:latin typeface="微软雅黑" pitchFamily="34" charset="0"/>
                <a:ea typeface="微软雅黑" pitchFamily="34" charset="-122"/>
                <a:cs typeface="微软雅黑" pitchFamily="34" charset="-120"/>
              </a:rPr>
              <a:t>，而且简政放权是对行政机关的要求，与“公正司法”无直接关系，④排除。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3_BD.37_1#e3fa3c40a?pid=88e78864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dirty="0">
                <a:solidFill>
                  <a:srgbClr val="000000"/>
                </a:solidFill>
                <a:latin typeface="仿宋" pitchFamily="34" charset="0"/>
                <a:ea typeface="仿宋" pitchFamily="34" charset="-122"/>
                <a:cs typeface="仿宋" pitchFamily="34" charset="-120"/>
              </a:rPr>
              <a:t>[福建三明一中2025高一月考]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《法律责任》是一幅关于《未成年人网络保护条例</a:t>
            </a:r>
            <a:r>
              <a:rPr lang="en-US" altLang="zh-CN" sz="2000" b="0" i="0">
                <a:solidFill>
                  <a:srgbClr val="000000"/>
                </a:solidFill>
                <a:latin typeface="微软雅黑" pitchFamily="34" charset="0"/>
                <a:ea typeface="微软雅黑" pitchFamily="34" charset="-122"/>
                <a:cs typeface="微软雅黑" pitchFamily="34" charset="-120"/>
              </a:rPr>
              <a:t>》的宣传漫</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画</a:t>
            </a:r>
            <a:r>
              <a:rPr lang="en-US" altLang="zh-CN" sz="2000" b="0" i="0" dirty="0">
                <a:solidFill>
                  <a:srgbClr val="000000"/>
                </a:solidFill>
                <a:latin typeface="微软雅黑" pitchFamily="34" charset="0"/>
                <a:ea typeface="微软雅黑" pitchFamily="34" charset="-122"/>
                <a:cs typeface="微软雅黑" pitchFamily="34" charset="-120"/>
              </a:rPr>
              <a:t>。由下面漫画可推知，</a:t>
            </a:r>
            <a:r>
              <a:rPr lang="en-US" altLang="zh-CN" sz="2000" b="0" i="0">
                <a:solidFill>
                  <a:srgbClr val="000000"/>
                </a:solidFill>
                <a:latin typeface="微软雅黑" pitchFamily="34" charset="0"/>
                <a:ea typeface="微软雅黑" pitchFamily="34" charset="-122"/>
                <a:cs typeface="微软雅黑" pitchFamily="34" charset="-120"/>
              </a:rPr>
              <a:t>该条例(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38_1#e3fa3c40a.bracket?pid=88e788643&amp;color=0,0,0&amp;vpa=13&amp;vtp=1"/>
          <p:cNvSpPr/>
          <p:nvPr/>
        </p:nvSpPr>
        <p:spPr>
          <a:xfrm>
            <a:off x="4478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3_BD.37_2#e3fa3c40a?pid=88e78864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294376" y="1951677"/>
            <a:ext cx="1609344"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3_BD.37_3#e3fa3c40a?pid=88e788643&amp;color=0,0,0&amp;vtp=1&amp;bbb=1"/>
          <p:cNvSpPr/>
          <p:nvPr/>
        </p:nvSpPr>
        <p:spPr>
          <a:xfrm>
            <a:off x="722376" y="393287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①在实施过程中要形成多方合力保护未成年人的权益</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推动形成未成年人保护的立法和执法多元化格局</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要根据保护未成年人的实际情况科学合理配置法律责任</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应把授予政府机关必要权力放在更加突出的位置</a:t>
            </a:r>
            <a:endParaRPr lang="en-US" altLang="zh-CN" sz="2000" dirty="0"/>
          </a:p>
        </p:txBody>
      </p:sp>
      <p:sp>
        <p:nvSpPr>
          <p:cNvPr id="6" name="QC_3_BD.37_4#e3fa3c40a.choices?pid=88e788643&amp;color=0,0,0&amp;vtp=1&amp;bbb=1"/>
          <p:cNvSpPr/>
          <p:nvPr/>
        </p:nvSpPr>
        <p:spPr>
          <a:xfrm>
            <a:off x="722376" y="5770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3_AS.39_1#e3fa3c40a?vop=1&amp;pid=88e78864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本题考查建设法治社会、科学立法。从漫画中可以看到政府、学校、家长</a:t>
            </a:r>
            <a:r>
              <a:rPr lang="en-US" altLang="zh-CN" sz="2000" b="0" i="0">
                <a:solidFill>
                  <a:srgbClr val="000000"/>
                </a:solidFill>
                <a:latin typeface="微软雅黑" pitchFamily="34" charset="0"/>
                <a:ea typeface="微软雅黑" pitchFamily="34" charset="-122"/>
                <a:cs typeface="微软雅黑" pitchFamily="34" charset="-120"/>
              </a:rPr>
              <a:t>、企业的手共同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a:t>
            </a:r>
            <a:r>
              <a:rPr lang="en-US" altLang="zh-CN" sz="2000" b="0" i="0" dirty="0">
                <a:solidFill>
                  <a:srgbClr val="000000"/>
                </a:solidFill>
                <a:latin typeface="微软雅黑" pitchFamily="34" charset="0"/>
                <a:ea typeface="微软雅黑" pitchFamily="34" charset="-122"/>
                <a:cs typeface="微软雅黑" pitchFamily="34" charset="-120"/>
              </a:rPr>
              <a:t>，体现了在《未成年人网络保护条例》实施过程中，需要政府、学校、家长</a:t>
            </a:r>
            <a:r>
              <a:rPr lang="en-US" altLang="zh-CN" sz="2000" b="0" i="0">
                <a:solidFill>
                  <a:srgbClr val="000000"/>
                </a:solidFill>
                <a:latin typeface="微软雅黑" pitchFamily="34" charset="0"/>
                <a:ea typeface="微软雅黑" pitchFamily="34" charset="-122"/>
                <a:cs typeface="微软雅黑" pitchFamily="34" charset="-120"/>
              </a:rPr>
              <a:t>、企业等多方共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同努力</a:t>
            </a:r>
            <a:r>
              <a:rPr lang="en-US" altLang="zh-CN" sz="2000" b="0" i="0" dirty="0">
                <a:solidFill>
                  <a:srgbClr val="000000"/>
                </a:solidFill>
                <a:latin typeface="微软雅黑" pitchFamily="34" charset="0"/>
                <a:ea typeface="微软雅黑" pitchFamily="34" charset="-122"/>
                <a:cs typeface="微软雅黑" pitchFamily="34" charset="-120"/>
              </a:rPr>
              <a:t>，合力保护未成年人的权益，①正确；漫画中多方共同参与未成年人网络保护</a:t>
            </a:r>
            <a:r>
              <a:rPr lang="en-US" altLang="zh-CN" sz="2000" b="0" i="0">
                <a:solidFill>
                  <a:srgbClr val="000000"/>
                </a:solidFill>
                <a:latin typeface="微软雅黑" pitchFamily="34" charset="0"/>
                <a:ea typeface="微软雅黑" pitchFamily="34" charset="-122"/>
                <a:cs typeface="微软雅黑" pitchFamily="34" charset="-120"/>
              </a:rPr>
              <a:t>，这意味着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要根据保护未成年人的实际情况</a:t>
            </a:r>
            <a:r>
              <a:rPr lang="en-US" altLang="zh-CN" sz="2000" b="0" i="0" dirty="0">
                <a:solidFill>
                  <a:srgbClr val="000000"/>
                </a:solidFill>
                <a:latin typeface="微软雅黑" pitchFamily="34" charset="0"/>
                <a:ea typeface="微软雅黑" pitchFamily="34" charset="-122"/>
                <a:cs typeface="微软雅黑" pitchFamily="34" charset="-120"/>
              </a:rPr>
              <a:t>，科学合理地为政府、学校、家长</a:t>
            </a:r>
            <a:r>
              <a:rPr lang="en-US" altLang="zh-CN" sz="2000" b="0" i="0">
                <a:solidFill>
                  <a:srgbClr val="000000"/>
                </a:solidFill>
                <a:latin typeface="微软雅黑" pitchFamily="34" charset="0"/>
                <a:ea typeface="微软雅黑" pitchFamily="34" charset="-122"/>
                <a:cs typeface="微软雅黑" pitchFamily="34" charset="-120"/>
              </a:rPr>
              <a:t>、企业等不同主体配置法律责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任</a:t>
            </a:r>
            <a:r>
              <a:rPr lang="en-US" altLang="zh-CN" sz="2000" b="0" i="0" dirty="0">
                <a:solidFill>
                  <a:srgbClr val="000000"/>
                </a:solidFill>
                <a:latin typeface="微软雅黑" pitchFamily="34" charset="0"/>
                <a:ea typeface="微软雅黑" pitchFamily="34" charset="-122"/>
                <a:cs typeface="微软雅黑" pitchFamily="34" charset="-120"/>
              </a:rPr>
              <a:t>，明确各自在未成年人网络保护中的责任，③正确</a:t>
            </a:r>
            <a:r>
              <a:rPr lang="en-US" altLang="zh-CN" sz="2000" b="0" i="0">
                <a:solidFill>
                  <a:srgbClr val="000000"/>
                </a:solidFill>
                <a:latin typeface="微软雅黑" pitchFamily="34" charset="0"/>
                <a:ea typeface="微软雅黑" pitchFamily="34" charset="-122"/>
                <a:cs typeface="微软雅黑" pitchFamily="34" charset="-120"/>
              </a:rPr>
              <a:t>；漫画主要展示的是不同主体对未成年人网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络保护的参与</a:t>
            </a:r>
            <a:r>
              <a:rPr lang="en-US" altLang="zh-CN" sz="2000" b="0" i="0" dirty="0">
                <a:solidFill>
                  <a:srgbClr val="000000"/>
                </a:solidFill>
                <a:latin typeface="微软雅黑" pitchFamily="34" charset="0"/>
                <a:ea typeface="微软雅黑" pitchFamily="34" charset="-122"/>
                <a:cs typeface="微软雅黑" pitchFamily="34" charset="-120"/>
              </a:rPr>
              <a:t>，未体现未成年人保护的立法和执法多元化格局，②排除</a:t>
            </a:r>
            <a:r>
              <a:rPr lang="en-US" altLang="zh-CN" sz="2000" b="0" i="0">
                <a:solidFill>
                  <a:srgbClr val="000000"/>
                </a:solidFill>
                <a:latin typeface="微软雅黑" pitchFamily="34" charset="0"/>
                <a:ea typeface="微软雅黑" pitchFamily="34" charset="-122"/>
                <a:cs typeface="微软雅黑" pitchFamily="34" charset="-120"/>
              </a:rPr>
              <a:t>；漫画未体现将政府机关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权力放在比其他主体更突出的位置来展示</a:t>
            </a:r>
            <a:r>
              <a:rPr lang="en-US" altLang="zh-CN" sz="2000" b="0" i="0" dirty="0">
                <a:solidFill>
                  <a:srgbClr val="000000"/>
                </a:solidFill>
                <a:latin typeface="微软雅黑" pitchFamily="34" charset="0"/>
                <a:ea typeface="微软雅黑" pitchFamily="34" charset="-122"/>
                <a:cs typeface="微软雅黑" pitchFamily="34" charset="-120"/>
              </a:rPr>
              <a:t>，而是强调多方共同参与保护，④排除。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2_BD#9f2e2b564?pid=cc2f4a9f3&amp;color=0,0,0&amp;vtp=1&amp;bt=1&amp;bbb=1"/>
          <p:cNvSpPr/>
          <p:nvPr/>
        </p:nvSpPr>
        <p:spPr>
          <a:xfrm>
            <a:off x="722376" y="969264"/>
            <a:ext cx="10753344" cy="332359"/>
          </a:xfrm>
          <a:prstGeom prst="rect">
            <a:avLst/>
          </a:prstGeom>
          <a:noFill/>
          <a:ln/>
        </p:spPr>
        <p:txBody>
          <a:bodyPr wrap="none" lIns="0" tIns="0" rIns="0" bIns="0" rtlCol="0" anchor="t"/>
          <a:lstStyle/>
          <a:p>
            <a:pPr algn="ctr" latinLnBrk="1">
              <a:lnSpc>
                <a:spcPts val="2800"/>
              </a:lnSpc>
            </a:pPr>
            <a:r>
              <a:rPr lang="en-US" altLang="zh-CN" sz="2000" b="0" i="0" dirty="0">
                <a:solidFill>
                  <a:srgbClr val="000000"/>
                </a:solidFill>
                <a:latin typeface="微软雅黑" pitchFamily="34" charset="0"/>
                <a:ea typeface="微软雅黑" pitchFamily="34" charset="-122"/>
                <a:cs typeface="微软雅黑" pitchFamily="34" charset="-120"/>
              </a:rPr>
              <a:t>建议用时：75分钟</a:t>
            </a:r>
            <a:endParaRPr lang="en-US" altLang="zh-CN" sz="2000" dirty="0"/>
          </a:p>
        </p:txBody>
      </p:sp>
      <p:sp>
        <p:nvSpPr>
          <p:cNvPr id="3" name="QB_3_BD.1_1#5cf0fd12b?pid=88e788643&amp;color=0,0,0&amp;vtp=1&amp;bbb=1&amp;hb=1"/>
          <p:cNvSpPr/>
          <p:nvPr/>
        </p:nvSpPr>
        <p:spPr>
          <a:xfrm>
            <a:off x="722376" y="1327785"/>
            <a:ext cx="10753344" cy="697103"/>
          </a:xfrm>
          <a:prstGeom prst="rect">
            <a:avLst/>
          </a:prstGeom>
          <a:noFill/>
          <a:ln/>
        </p:spPr>
        <p:txBody>
          <a:bodyPr wrap="none" lIns="0" tIns="0" rIns="0" bIns="0" rtlCol="0" anchor="t"/>
          <a:lstStyle/>
          <a:p>
            <a:pPr algn="l" latinLnBrk="1">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[云南楚雄2025高一期末]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在“中国式现代化”主题展览中，某校高一（1</a:t>
            </a:r>
            <a:r>
              <a:rPr lang="en-US" altLang="zh-CN" sz="2000" b="0" i="0">
                <a:solidFill>
                  <a:srgbClr val="000000"/>
                </a:solidFill>
                <a:latin typeface="微软雅黑" pitchFamily="34" charset="0"/>
                <a:ea typeface="微软雅黑" pitchFamily="34" charset="-122"/>
                <a:cs typeface="微软雅黑" pitchFamily="34" charset="-120"/>
              </a:rPr>
              <a:t>）班学生看到以下历</a:t>
            </a:r>
          </a:p>
          <a:p>
            <a:pPr latinLnBrk="1">
              <a:lnSpc>
                <a:spcPts val="2800"/>
              </a:lnSpc>
            </a:pPr>
            <a:r>
              <a:rPr lang="en-US" altLang="zh-CN" sz="2000" b="0" i="0">
                <a:solidFill>
                  <a:srgbClr val="000000"/>
                </a:solidFill>
                <a:latin typeface="微软雅黑" pitchFamily="34" charset="0"/>
                <a:ea typeface="微软雅黑" pitchFamily="34" charset="-122"/>
                <a:cs typeface="微软雅黑" pitchFamily="34" charset="-120"/>
              </a:rPr>
              <a:t>史片段</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其中对应完全正确的是(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B_3_AN.2_1#5cf0fd12b.bracket?pid=88e788643&amp;color=0,0,0&amp;vpa=1&amp;vtp=1"/>
          <p:cNvSpPr/>
          <p:nvPr/>
        </p:nvSpPr>
        <p:spPr>
          <a:xfrm>
            <a:off x="4338701" y="1690751"/>
            <a:ext cx="385763" cy="332359"/>
          </a:xfrm>
          <a:prstGeom prst="rect">
            <a:avLst/>
          </a:prstGeom>
          <a:noFill/>
          <a:ln/>
        </p:spPr>
        <p:txBody>
          <a:bodyPr wrap="none" lIns="0" tIns="0" rIns="0" bIns="0" rtlCol="0" anchor="t"/>
          <a:lstStyle/>
          <a:p>
            <a:pPr algn="ctr" latinLnBrk="1">
              <a:lnSpc>
                <a:spcPts val="28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graphicFrame>
        <p:nvGraphicFramePr>
          <p:cNvPr id="5" name="QB_3_BD.1_2#5cf0fd12b?colgroup=1,5,11,20&amp;pid=88e788643&amp;color=0,0,0&amp;vtp=1&amp;bbb=1&amp;hb=1"/>
          <p:cNvGraphicFramePr>
            <a:graphicFrameLocks noGrp="1"/>
          </p:cNvGraphicFramePr>
          <p:nvPr>
            <p:extLst>
              <p:ext uri="{D42A27DB-BD31-4B8C-83A1-F6EECF244321}">
                <p14:modId xmlns:p14="http://schemas.microsoft.com/office/powerpoint/2010/main" val="3875677992"/>
              </p:ext>
            </p:extLst>
          </p:nvPr>
        </p:nvGraphicFramePr>
        <p:xfrm>
          <a:off x="722376" y="2152904"/>
          <a:ext cx="10707624" cy="4177030"/>
        </p:xfrm>
        <a:graphic>
          <a:graphicData uri="http://schemas.openxmlformats.org/drawingml/2006/table">
            <a:tbl>
              <a:tblPr/>
              <a:tblGrid>
                <a:gridCol w="658368">
                  <a:extLst>
                    <a:ext uri="{9D8B030D-6E8A-4147-A177-3AD203B41FA5}">
                      <a16:colId xmlns:a16="http://schemas.microsoft.com/office/drawing/2014/main" val="20000"/>
                    </a:ext>
                  </a:extLst>
                </a:gridCol>
                <a:gridCol w="1636776">
                  <a:extLst>
                    <a:ext uri="{9D8B030D-6E8A-4147-A177-3AD203B41FA5}">
                      <a16:colId xmlns:a16="http://schemas.microsoft.com/office/drawing/2014/main" val="20001"/>
                    </a:ext>
                  </a:extLst>
                </a:gridCol>
                <a:gridCol w="2990088">
                  <a:extLst>
                    <a:ext uri="{9D8B030D-6E8A-4147-A177-3AD203B41FA5}">
                      <a16:colId xmlns:a16="http://schemas.microsoft.com/office/drawing/2014/main" val="20002"/>
                    </a:ext>
                  </a:extLst>
                </a:gridCol>
                <a:gridCol w="5422392">
                  <a:extLst>
                    <a:ext uri="{9D8B030D-6E8A-4147-A177-3AD203B41FA5}">
                      <a16:colId xmlns:a16="http://schemas.microsoft.com/office/drawing/2014/main" val="20003"/>
                    </a:ext>
                  </a:extLst>
                </a:gridCol>
              </a:tblGrid>
              <a:tr h="395986">
                <a:tc>
                  <a:txBody>
                    <a:bodyPr/>
                    <a:lstStyle/>
                    <a:p>
                      <a:pPr algn="ctr" latinLnBrk="1" hangingPunct="0">
                        <a:lnSpc>
                          <a:spcPts val="2800"/>
                        </a:lnSpc>
                      </a:pPr>
                      <a:r>
                        <a:rPr lang="en-US" altLang="zh-CN" sz="20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700"/>
                        </a:lnSpc>
                      </a:pPr>
                      <a:r>
                        <a:rPr lang="en-US" altLang="zh-CN" sz="2000" b="1" i="0">
                          <a:solidFill>
                            <a:srgbClr val="000000"/>
                          </a:solidFill>
                          <a:latin typeface="微软雅黑" pitchFamily="34" charset="0"/>
                          <a:ea typeface="微软雅黑" pitchFamily="34" charset="-122"/>
                          <a:cs typeface="微软雅黑" pitchFamily="34" charset="-120"/>
                        </a:rPr>
                        <a:t>时</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700"/>
                        </a:lnSpc>
                      </a:pPr>
                      <a:r>
                        <a:rPr lang="en-US" altLang="zh-CN" sz="2000" b="1" i="0">
                          <a:solidFill>
                            <a:srgbClr val="000000"/>
                          </a:solidFill>
                          <a:latin typeface="微软雅黑" pitchFamily="34" charset="0"/>
                          <a:ea typeface="微软雅黑" pitchFamily="34" charset="-122"/>
                          <a:cs typeface="微软雅黑" pitchFamily="34" charset="-120"/>
                        </a:rPr>
                        <a:t>表</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700"/>
                        </a:lnSpc>
                      </a:pPr>
                      <a:r>
                        <a:rPr lang="en-US" altLang="zh-CN" sz="2000" b="1" i="0">
                          <a:solidFill>
                            <a:srgbClr val="000000"/>
                          </a:solidFill>
                          <a:latin typeface="微软雅黑" pitchFamily="34" charset="0"/>
                          <a:ea typeface="微软雅黑" pitchFamily="34" charset="-122"/>
                          <a:cs typeface="微软雅黑" pitchFamily="34" charset="-120"/>
                        </a:rPr>
                        <a:t>成</a:t>
                      </a:r>
                      <a:r>
                        <a:rPr lang="en-US" altLang="zh-CN" sz="2000" b="1"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微软雅黑" pitchFamily="34" charset="0"/>
                          <a:ea typeface="微软雅黑" pitchFamily="34" charset="-122"/>
                          <a:cs typeface="微软雅黑" pitchFamily="34" charset="-120"/>
                        </a:rPr>
                        <a:t>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63905">
                <a:tc>
                  <a:txBody>
                    <a:bodyPr/>
                    <a:lstStyle/>
                    <a:p>
                      <a:pPr algn="ctr" latinLnBrk="1" hangingPunct="0">
                        <a:lnSpc>
                          <a:spcPts val="27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1921—1949</a:t>
                      </a:r>
                    </a:p>
                    <a:p>
                      <a:pPr marL="0" lvl="0" indent="0" algn="ctr"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“星星之火</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可以燎原”</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的革命道路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新民主主义革命时期</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为实现中华民族伟大复</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兴奠定了根本政治前提和制度基础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63905">
                <a:tc>
                  <a:txBody>
                    <a:bodyPr/>
                    <a:lstStyle/>
                    <a:p>
                      <a:pPr algn="ctr" latinLnBrk="1" hangingPunct="0">
                        <a:lnSpc>
                          <a:spcPts val="27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1949—1978</a:t>
                      </a:r>
                    </a:p>
                    <a:p>
                      <a:pPr marL="0" lvl="0" indent="0" algn="ctr"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“敢闯</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敢冒</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敢试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敢</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为天下先</a:t>
                      </a:r>
                      <a:r>
                        <a:rPr lang="en-US" altLang="zh-CN" sz="2000" b="0" i="0" dirty="0">
                          <a:solidFill>
                            <a:srgbClr val="000000"/>
                          </a:solidFill>
                          <a:latin typeface="微软雅黑" pitchFamily="34" charset="0"/>
                          <a:ea typeface="微软雅黑" pitchFamily="34" charset="-122"/>
                          <a:cs typeface="微软雅黑" pitchFamily="34" charset="-120"/>
                        </a:rPr>
                        <a:t>”的改革精神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社会主义革命和建设时期</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为实现中华民族伟</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大复兴创造了根本社会条件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6617">
                <a:tc>
                  <a:txBody>
                    <a:bodyPr/>
                    <a:lstStyle/>
                    <a:p>
                      <a:pPr algn="ctr" latinLnBrk="1" hangingPunct="0">
                        <a:lnSpc>
                          <a:spcPts val="27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1978—2012</a:t>
                      </a:r>
                    </a:p>
                    <a:p>
                      <a:pPr marL="0" lvl="0" indent="0" algn="ctr"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“宁肯少活二十年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拼命</a:t>
                      </a:r>
                    </a:p>
                    <a:p>
                      <a:pPr marL="0" indent="0"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也要拿下大油田”的建设</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热潮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改革开放和社会主义现代化建设新时期</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为中</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国式现代化提供了充满新的活力的体制保证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26617">
                <a:tc>
                  <a:txBody>
                    <a:bodyPr/>
                    <a:lstStyle/>
                    <a:p>
                      <a:pPr algn="ctr" latinLnBrk="1" hangingPunct="0">
                        <a:lnSpc>
                          <a:spcPts val="27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700"/>
                        </a:lnSpc>
                      </a:pPr>
                      <a:r>
                        <a:rPr lang="en-US" altLang="zh-CN" sz="2000" b="0" i="0" dirty="0">
                          <a:solidFill>
                            <a:srgbClr val="000000"/>
                          </a:solidFill>
                          <a:latin typeface="微软雅黑" pitchFamily="34" charset="0"/>
                          <a:ea typeface="微软雅黑" pitchFamily="34" charset="-122"/>
                          <a:cs typeface="微软雅黑" pitchFamily="34" charset="-120"/>
                        </a:rPr>
                        <a:t>2012年至今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“绿水青山就是金山银</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山</a:t>
                      </a:r>
                      <a:r>
                        <a:rPr lang="en-US" altLang="zh-CN" sz="2000" b="0" i="0" dirty="0">
                          <a:solidFill>
                            <a:srgbClr val="000000"/>
                          </a:solidFill>
                          <a:latin typeface="微软雅黑" pitchFamily="34" charset="0"/>
                          <a:ea typeface="微软雅黑" pitchFamily="34" charset="-122"/>
                          <a:cs typeface="微软雅黑" pitchFamily="34" charset="-120"/>
                        </a:rPr>
                        <a:t>”的高质量发展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900"/>
                        </a:lnSpc>
                      </a:pPr>
                      <a:r>
                        <a:rPr lang="en-US" altLang="zh-CN" sz="2000" b="0" i="0" dirty="0">
                          <a:solidFill>
                            <a:srgbClr val="000000"/>
                          </a:solidFill>
                          <a:latin typeface="微软雅黑" pitchFamily="34" charset="0"/>
                          <a:ea typeface="微软雅黑" pitchFamily="34" charset="-122"/>
                          <a:cs typeface="微软雅黑" pitchFamily="34" charset="-120"/>
                        </a:rPr>
                        <a:t>中国特色社会主义进入新时代</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为中国式现代</a:t>
                      </a:r>
                    </a:p>
                    <a:p>
                      <a:pPr marL="0" indent="0" algn="l" latinLnBrk="1" hangingPunct="0">
                        <a:lnSpc>
                          <a:spcPts val="2900"/>
                        </a:lnSpc>
                      </a:pPr>
                      <a:r>
                        <a:rPr lang="en-US" altLang="zh-CN" sz="2000" b="0" i="0">
                          <a:solidFill>
                            <a:srgbClr val="000000"/>
                          </a:solidFill>
                          <a:latin typeface="微软雅黑" pitchFamily="34" charset="0"/>
                          <a:ea typeface="微软雅黑" pitchFamily="34" charset="-122"/>
                          <a:cs typeface="微软雅黑" pitchFamily="34" charset="-120"/>
                        </a:rPr>
                        <a:t>化提供了更为完善的制度保证</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更为坚实的物</a:t>
                      </a:r>
                    </a:p>
                    <a:p>
                      <a:pPr marL="0" lvl="0" indent="0" algn="l" latinLnBrk="1" hangingPunct="0">
                        <a:lnSpc>
                          <a:spcPts val="2700"/>
                        </a:lnSpc>
                      </a:pPr>
                      <a:r>
                        <a:rPr lang="en-US" altLang="zh-CN" sz="2000" b="0" i="0">
                          <a:solidFill>
                            <a:srgbClr val="000000"/>
                          </a:solidFill>
                          <a:latin typeface="微软雅黑" pitchFamily="34" charset="0"/>
                          <a:ea typeface="微软雅黑" pitchFamily="34" charset="-122"/>
                          <a:cs typeface="微软雅黑" pitchFamily="34" charset="-120"/>
                        </a:rPr>
                        <a:t>质基础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3_BD.40_1#52cfedcc9?pid=88e788643&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a:t>
            </a:r>
            <a:r>
              <a:rPr lang="en-US" altLang="zh-CN" sz="2000" b="0" i="0" dirty="0">
                <a:solidFill>
                  <a:srgbClr val="000000"/>
                </a:solidFill>
                <a:latin typeface="仿宋" pitchFamily="34" charset="0"/>
                <a:ea typeface="仿宋" pitchFamily="34" charset="-122"/>
                <a:cs typeface="仿宋" pitchFamily="34" charset="-120"/>
              </a:rPr>
              <a:t>[山东济南2025高一期末]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小李在济南市历下区某街道随处张贴房屋出租小广告</a:t>
            </a:r>
            <a:r>
              <a:rPr lang="en-US" altLang="zh-CN" sz="2000" b="0" i="0">
                <a:solidFill>
                  <a:srgbClr val="000000"/>
                </a:solidFill>
                <a:latin typeface="微软雅黑" pitchFamily="34" charset="0"/>
                <a:ea typeface="微软雅黑" pitchFamily="34" charset="-122"/>
                <a:cs typeface="微软雅黑" pitchFamily="34" charset="-120"/>
              </a:rPr>
              <a:t>，被巡查的城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管执法人员发现</a:t>
            </a:r>
            <a:r>
              <a:rPr lang="en-US" altLang="zh-CN" sz="2000" b="0" i="0" dirty="0">
                <a:solidFill>
                  <a:srgbClr val="000000"/>
                </a:solidFill>
                <a:latin typeface="微软雅黑" pitchFamily="34" charset="0"/>
                <a:ea typeface="微软雅黑" pitchFamily="34" charset="-122"/>
                <a:cs typeface="微软雅黑" pitchFamily="34" charset="-120"/>
              </a:rPr>
              <a:t>。执法记录仪将小李张贴小广告过程全部记录了下来，执法人员上前劝导</a:t>
            </a:r>
            <a:r>
              <a:rPr lang="en-US" altLang="zh-CN" sz="2000" b="0" i="0">
                <a:solidFill>
                  <a:srgbClr val="000000"/>
                </a:solidFill>
                <a:latin typeface="微软雅黑" pitchFamily="34" charset="0"/>
                <a:ea typeface="微软雅黑" pitchFamily="34" charset="-122"/>
                <a:cs typeface="微软雅黑" pitchFamily="34" charset="-120"/>
              </a:rPr>
              <a:t>，告知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小李随处张贴小广告影响市容市貌，违反了城市市容管理条例的第六十一条第五项规定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见下图），并告知小李如果需要张贴可以到指定的张贴栏张贴</a:t>
            </a:r>
            <a:r>
              <a:rPr lang="en-US" altLang="zh-CN" sz="2000" b="0" i="0">
                <a:solidFill>
                  <a:srgbClr val="000000"/>
                </a:solidFill>
                <a:latin typeface="微软雅黑" pitchFamily="34" charset="0"/>
                <a:ea typeface="微软雅黑" pitchFamily="34" charset="-122"/>
                <a:cs typeface="微软雅黑" pitchFamily="34" charset="-120"/>
              </a:rPr>
              <a:t>，随后小李在执法人员的帮助下</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将张贴的小广告全部清理下来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上述执法人员的行为有助于(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32" name="QC_3_BD.40_2#52cfedcc9?colgroup=41&amp;pid=88e788643&amp;color=0,0,0&amp;vtp=1&amp;bbb=1&amp;hb=1"/>
          <p:cNvGraphicFramePr>
            <a:graphicFrameLocks noGrp="1"/>
          </p:cNvGraphicFramePr>
          <p:nvPr>
            <p:extLst>
              <p:ext uri="{D42A27DB-BD31-4B8C-83A1-F6EECF244321}">
                <p14:modId xmlns:p14="http://schemas.microsoft.com/office/powerpoint/2010/main" val="439479908"/>
              </p:ext>
            </p:extLst>
          </p:nvPr>
        </p:nvGraphicFramePr>
        <p:xfrm>
          <a:off x="722376" y="3323277"/>
          <a:ext cx="10735056" cy="2049399"/>
        </p:xfrm>
        <a:graphic>
          <a:graphicData uri="http://schemas.openxmlformats.org/drawingml/2006/table">
            <a:tbl>
              <a:tblPr/>
              <a:tblGrid>
                <a:gridCol w="10735056">
                  <a:extLst>
                    <a:ext uri="{9D8B030D-6E8A-4147-A177-3AD203B41FA5}">
                      <a16:colId xmlns:a16="http://schemas.microsoft.com/office/drawing/2014/main" val="20000"/>
                    </a:ext>
                  </a:extLst>
                </a:gridCol>
              </a:tblGrid>
              <a:tr h="20493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《济南市城市市容管理条例》第六十一条违反本条例规定</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有下列行为之一的</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责令限期改</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正</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逾期不改正的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由城市管理行政执法部门处以五百元以上五千元以下罚款：</a:t>
                      </a:r>
                      <a:endParaRPr lang="en-US" altLang="zh-CN" sz="1200" dirty="0"/>
                    </a:p>
                    <a:p>
                      <a:pPr marL="0" indent="0" algn="l" latinLnBrk="1" hangingPunct="0">
                        <a:lnSpc>
                          <a:spcPts val="3200"/>
                        </a:lnSpc>
                      </a:pP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五）擅自在建（构）筑物</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公共设施的外立面张贴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吊挂宣传品的</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lvl="0" indent="0" algn="l" latinLnBrk="1" hangingPunct="0">
                        <a:lnSpc>
                          <a:spcPts val="3000"/>
                        </a:lnSpc>
                      </a:pPr>
                      <a:r>
                        <a:rPr lang="en-US" altLang="zh-CN" sz="2000" b="0" i="0">
                          <a:solidFill>
                            <a:srgbClr val="000000"/>
                          </a:solidFill>
                          <a:latin typeface="SimSun" panose="02010600030101010101" pitchFamily="2" charset="-122"/>
                          <a:ea typeface="微软雅黑" pitchFamily="34" charset="-122"/>
                          <a:cs typeface="微软雅黑" pitchFamily="34" charset="-120"/>
                        </a:rPr>
                        <a:t>……</a:t>
                      </a:r>
                      <a:endParaRPr lang="en-US" altLang="zh-CN" sz="120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3_BD.42_1#52cfedcc9?pid=88e788643&amp;color=0,0,0&amp;vtp=1&amp;bt=1&amp;bbb=1"/>
          <p:cNvSpPr/>
          <p:nvPr/>
        </p:nvSpPr>
        <p:spPr>
          <a:xfrm>
            <a:off x="722376" y="972000"/>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①加强普法教育，增进社会共识，消除社会矛盾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严格执法，增强执法刚性，推进法治政府建设</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文明执法，加强执法柔性，融法、理、情于一体</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依法执政，捍卫法律权威，运用法治思维法治方式履职</a:t>
            </a:r>
            <a:endParaRPr lang="en-US" altLang="zh-CN" sz="2000" dirty="0"/>
          </a:p>
        </p:txBody>
      </p:sp>
      <p:sp>
        <p:nvSpPr>
          <p:cNvPr id="3" name="QC_3_BD.42_2#52cfedcc9.choices?pid=88e788643&amp;color=0,0,0&amp;vtp=1&amp;bbb=1"/>
          <p:cNvSpPr/>
          <p:nvPr/>
        </p:nvSpPr>
        <p:spPr>
          <a:xfrm>
            <a:off x="722376" y="28047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
        <p:nvSpPr>
          <p:cNvPr id="4" name="QC_3_AN.41_1#52cfedcc9.bracket?pid=88e788643&amp;color=0,0,0&amp;vpa=14&amp;vtp=1&amp;answeroption=C">
            <a:extLst>
              <a:ext uri="{FF2B5EF4-FFF2-40B4-BE49-F238E27FC236}">
                <a16:creationId xmlns:a16="http://schemas.microsoft.com/office/drawing/2014/main" id="{1A74B347-7CC7-A10B-C2CD-1D1E119522BF}"/>
              </a:ext>
            </a:extLst>
          </p:cNvPr>
          <p:cNvSpPr txBox="1"/>
          <p:nvPr/>
        </p:nvSpPr>
        <p:spPr>
          <a:xfrm>
            <a:off x="6079236" y="280080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3_AS.43_1#52cfedcc9?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本题考查严格执法。执法人员对小李随处张贴小广告的行为依法进行记录</a:t>
            </a:r>
            <a:r>
              <a:rPr lang="en-US" altLang="zh-CN" sz="2000" b="0" i="0">
                <a:solidFill>
                  <a:srgbClr val="000000"/>
                </a:solidFill>
                <a:latin typeface="微软雅黑" pitchFamily="34" charset="0"/>
                <a:ea typeface="微软雅黑" pitchFamily="34" charset="-122"/>
                <a:cs typeface="微软雅黑" pitchFamily="34" charset="-120"/>
              </a:rPr>
              <a:t>，根据有关管理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条例进行劝导</a:t>
            </a:r>
            <a:r>
              <a:rPr lang="en-US" altLang="zh-CN" sz="2000" b="0" i="0" dirty="0">
                <a:solidFill>
                  <a:srgbClr val="000000"/>
                </a:solidFill>
                <a:latin typeface="微软雅黑" pitchFamily="34" charset="0"/>
                <a:ea typeface="微软雅黑" pitchFamily="34" charset="-122"/>
                <a:cs typeface="微软雅黑" pitchFamily="34" charset="-120"/>
              </a:rPr>
              <a:t>，并让其全部清理，体现有法必依、执法必严，有利于推进法治政府建设，②</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执法人员对小李的违法行为进行劝导而不是暴力制止</a:t>
            </a:r>
            <a:r>
              <a:rPr lang="en-US" altLang="zh-CN" sz="2000" b="0" i="0" dirty="0">
                <a:solidFill>
                  <a:srgbClr val="000000"/>
                </a:solidFill>
                <a:latin typeface="微软雅黑" pitchFamily="34" charset="0"/>
                <a:ea typeface="微软雅黑" pitchFamily="34" charset="-122"/>
                <a:cs typeface="微软雅黑" pitchFamily="34" charset="-120"/>
              </a:rPr>
              <a:t>，在小李清理时给予帮助</a:t>
            </a:r>
            <a:r>
              <a:rPr lang="en-US" altLang="zh-CN" sz="2000" b="0" i="0">
                <a:solidFill>
                  <a:srgbClr val="000000"/>
                </a:solidFill>
                <a:latin typeface="微软雅黑" pitchFamily="34" charset="0"/>
                <a:ea typeface="微软雅黑" pitchFamily="34" charset="-122"/>
                <a:cs typeface="微软雅黑" pitchFamily="34" charset="-120"/>
              </a:rPr>
              <a:t>，体现执法柔情一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a:t>
            </a:r>
            <a:r>
              <a:rPr lang="en-US" altLang="zh-CN" sz="2000" b="0" i="0" dirty="0">
                <a:solidFill>
                  <a:srgbClr val="000000"/>
                </a:solidFill>
                <a:latin typeface="微软雅黑" pitchFamily="34" charset="0"/>
                <a:ea typeface="微软雅黑" pitchFamily="34" charset="-122"/>
                <a:cs typeface="微软雅黑" pitchFamily="34" charset="-120"/>
              </a:rPr>
              <a:t>，③正确；执法人员文明执法，有利于化解社会矛盾，但是消除社会矛盾说法过于绝对，</a:t>
            </a:r>
            <a:r>
              <a:rPr lang="en-US" altLang="zh-CN" sz="2000" b="0" i="0">
                <a:solidFill>
                  <a:srgbClr val="000000"/>
                </a:solidFill>
                <a:latin typeface="微软雅黑" pitchFamily="34" charset="0"/>
                <a:ea typeface="微软雅黑" pitchFamily="34" charset="-122"/>
                <a:cs typeface="微软雅黑" pitchFamily="34" charset="-120"/>
              </a:rPr>
              <a:t>①排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除</a:t>
            </a:r>
            <a:r>
              <a:rPr lang="en-US" altLang="zh-CN" sz="2000" b="0" i="0" dirty="0">
                <a:solidFill>
                  <a:srgbClr val="000000"/>
                </a:solidFill>
                <a:latin typeface="微软雅黑" pitchFamily="34" charset="0"/>
                <a:ea typeface="微软雅黑" pitchFamily="34" charset="-122"/>
                <a:cs typeface="微软雅黑" pitchFamily="34" charset="-120"/>
              </a:rPr>
              <a:t>；执法人员不是执政党，不能依法执政，④排除。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3_BD.44_1#20e140300?pid=88e788643&amp;color=0,0,0&amp;vtp=1&amp;bt=1&amp;bbb=1&amp;hb=1"/>
          <p:cNvSpPr/>
          <p:nvPr/>
        </p:nvSpPr>
        <p:spPr>
          <a:xfrm>
            <a:off x="722376" y="969265"/>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dirty="0">
                <a:solidFill>
                  <a:srgbClr val="000000"/>
                </a:solidFill>
                <a:latin typeface="仿宋" pitchFamily="34" charset="0"/>
                <a:ea typeface="仿宋" pitchFamily="34" charset="-122"/>
                <a:cs typeface="仿宋" pitchFamily="34" charset="-120"/>
              </a:rPr>
              <a:t>[四川绵阳2024高一期末·改编]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品读苏洵、苏轼的名句</a:t>
            </a:r>
            <a:r>
              <a:rPr lang="en-US" altLang="zh-CN" sz="2000" b="0" i="0">
                <a:solidFill>
                  <a:srgbClr val="000000"/>
                </a:solidFill>
                <a:latin typeface="微软雅黑" pitchFamily="34" charset="0"/>
                <a:ea typeface="微软雅黑" pitchFamily="34" charset="-122"/>
                <a:cs typeface="微软雅黑" pitchFamily="34" charset="-120"/>
              </a:rPr>
              <a:t>，其中与依法治国的措施对应正确的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45_1#20e140300.bracket?pid=88e788643&amp;color=0,0,0&amp;vpa=15&amp;vtp=1"/>
          <p:cNvSpPr/>
          <p:nvPr/>
        </p:nvSpPr>
        <p:spPr>
          <a:xfrm>
            <a:off x="1176401" y="1407415"/>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3_BD.44_2#20e140300?pid=88e788643&amp;color=0,0,0&amp;vtp=1&amp;bbb=1"/>
          <p:cNvSpPr/>
          <p:nvPr/>
        </p:nvSpPr>
        <p:spPr>
          <a:xfrm>
            <a:off x="722376" y="187464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①物必先腐也，而后虫生之——需要加强对权力的制约和监督，把权力关进制度的笼子里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纪纲一废，何事不生？——坚持依法治国与以德治国相结合，一手抓法治，一手抓德治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罚疑从去，所以慎刑也——健全落实疑罪从无、非法证据排除等法律原则的法律制度</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泰山崩于前而色不变，麋鹿兴于左而目不瞬——推进严格执法，坚决纠正不作为乱作为</a:t>
            </a:r>
            <a:endParaRPr lang="en-US" altLang="zh-CN" sz="2000" dirty="0"/>
          </a:p>
        </p:txBody>
      </p:sp>
      <p:sp>
        <p:nvSpPr>
          <p:cNvPr id="5" name="QC_3_BD.44_3#20e140300.choices?pid=88e788643&amp;color=0,0,0&amp;vtp=1&amp;bbb=1"/>
          <p:cNvSpPr/>
          <p:nvPr/>
        </p:nvSpPr>
        <p:spPr>
          <a:xfrm>
            <a:off x="722376" y="37105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3_AS.46_1#20e140300?vop=1&amp;pid=88e7886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本题考查依法治国的要求。“物必先腐也，而后虫生之”</a:t>
            </a:r>
            <a:r>
              <a:rPr lang="en-US" altLang="zh-CN" sz="2000" b="0" i="0">
                <a:solidFill>
                  <a:srgbClr val="000000"/>
                </a:solidFill>
                <a:latin typeface="微软雅黑" pitchFamily="34" charset="0"/>
                <a:ea typeface="微软雅黑" pitchFamily="34" charset="-122"/>
                <a:cs typeface="微软雅黑" pitchFamily="34" charset="-120"/>
              </a:rPr>
              <a:t>意思是自身腐败会造成严重后果，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因此必须加强对权力的制约和监督</a:t>
            </a:r>
            <a:r>
              <a:rPr lang="en-US" altLang="zh-CN" sz="2000" b="0" i="0" dirty="0">
                <a:solidFill>
                  <a:srgbClr val="000000"/>
                </a:solidFill>
                <a:latin typeface="微软雅黑" pitchFamily="34" charset="0"/>
                <a:ea typeface="微软雅黑" pitchFamily="34" charset="-122"/>
                <a:cs typeface="微软雅黑" pitchFamily="34" charset="-120"/>
              </a:rPr>
              <a:t>，①正确。“罚疑从去，所以慎刑也”意思是疑罪不可罚</a:t>
            </a:r>
            <a:r>
              <a:rPr lang="en-US" altLang="zh-CN" sz="2000" b="0" i="0">
                <a:solidFill>
                  <a:srgbClr val="000000"/>
                </a:solidFill>
                <a:latin typeface="微软雅黑" pitchFamily="34" charset="0"/>
                <a:ea typeface="微软雅黑" pitchFamily="34" charset="-122"/>
                <a:cs typeface="微软雅黑" pitchFamily="34" charset="-120"/>
              </a:rPr>
              <a:t>，因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此必须健全落实疑罪从无</a:t>
            </a:r>
            <a:r>
              <a:rPr lang="en-US" altLang="zh-CN" sz="2000" b="0" i="0" dirty="0">
                <a:solidFill>
                  <a:srgbClr val="000000"/>
                </a:solidFill>
                <a:latin typeface="微软雅黑" pitchFamily="34" charset="0"/>
                <a:ea typeface="微软雅黑" pitchFamily="34" charset="-122"/>
                <a:cs typeface="微软雅黑" pitchFamily="34" charset="-120"/>
              </a:rPr>
              <a:t>、非法证据排除等法律原则的法律制度，切实防范冤假错案的发生</a:t>
            </a:r>
            <a:r>
              <a:rPr lang="en-US" altLang="zh-CN" sz="2000" b="0" i="0">
                <a:solidFill>
                  <a:srgbClr val="000000"/>
                </a:solidFill>
                <a:latin typeface="微软雅黑" pitchFamily="34" charset="0"/>
                <a:ea typeface="微软雅黑" pitchFamily="34" charset="-122"/>
                <a:cs typeface="微软雅黑" pitchFamily="34" charset="-120"/>
              </a:rPr>
              <a:t>，维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护司法公平正义</a:t>
            </a:r>
            <a:r>
              <a:rPr lang="en-US" altLang="zh-CN" sz="2000" b="0" i="0" dirty="0">
                <a:solidFill>
                  <a:srgbClr val="000000"/>
                </a:solidFill>
                <a:latin typeface="微软雅黑" pitchFamily="34" charset="0"/>
                <a:ea typeface="微软雅黑" pitchFamily="34" charset="-122"/>
                <a:cs typeface="微软雅黑" pitchFamily="34" charset="-120"/>
              </a:rPr>
              <a:t>，③正确。“纪纲一废，何事不生？”意思是国家法律制度不能任意破坏</a:t>
            </a:r>
            <a:r>
              <a:rPr lang="en-US" altLang="zh-CN" sz="2000" b="0" i="0">
                <a:solidFill>
                  <a:srgbClr val="000000"/>
                </a:solidFill>
                <a:latin typeface="微软雅黑" pitchFamily="34" charset="0"/>
                <a:ea typeface="微软雅黑" pitchFamily="34" charset="-122"/>
                <a:cs typeface="微软雅黑" pitchFamily="34" charset="-120"/>
              </a:rPr>
              <a:t>，未涉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及以德治国</a:t>
            </a:r>
            <a:r>
              <a:rPr lang="en-US" altLang="zh-CN" sz="2000" b="0" i="0" dirty="0">
                <a:solidFill>
                  <a:srgbClr val="000000"/>
                </a:solidFill>
                <a:latin typeface="微软雅黑" pitchFamily="34" charset="0"/>
                <a:ea typeface="微软雅黑" pitchFamily="34" charset="-122"/>
                <a:cs typeface="微软雅黑" pitchFamily="34" charset="-120"/>
              </a:rPr>
              <a:t>，②排除。“泰山崩于前而色不变，麋鹿兴于左而目不瞬”意思是遇事保持镇静</a:t>
            </a:r>
            <a:r>
              <a:rPr lang="en-US" altLang="zh-CN" sz="2000" b="0" i="0">
                <a:solidFill>
                  <a:srgbClr val="000000"/>
                </a:solidFill>
                <a:latin typeface="微软雅黑" pitchFamily="34" charset="0"/>
                <a:ea typeface="微软雅黑" pitchFamily="34" charset="-122"/>
                <a:cs typeface="微软雅黑" pitchFamily="34" charset="-120"/>
              </a:rPr>
              <a:t>，与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推进严格执法无关</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3_BD.47_1#705674ddd?pid=88e78864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16.</a:t>
            </a:r>
            <a:r>
              <a:rPr lang="en-US" altLang="zh-CN" sz="2000" b="0" i="0" dirty="0">
                <a:solidFill>
                  <a:srgbClr val="000000"/>
                </a:solidFill>
                <a:latin typeface="仿宋" pitchFamily="34" charset="0"/>
                <a:ea typeface="仿宋" pitchFamily="34" charset="-122"/>
                <a:cs typeface="仿宋" pitchFamily="34" charset="-120"/>
              </a:rPr>
              <a:t>[四川成都2025高一期末]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某省工业和信息化厅工业行业离退休干部服务中心创新开展了</a:t>
            </a:r>
            <a:r>
              <a:rPr lang="en-US" altLang="zh-CN" sz="2000" b="0" i="0">
                <a:solidFill>
                  <a:srgbClr val="000000"/>
                </a:solidFill>
                <a:latin typeface="微软雅黑" pitchFamily="34" charset="0"/>
                <a:ea typeface="微软雅黑" pitchFamily="34" charset="-122"/>
                <a:cs typeface="微软雅黑" pitchFamily="34" charset="-120"/>
              </a:rPr>
              <a:t>“送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法律</a:t>
            </a:r>
            <a:r>
              <a:rPr lang="en-US" altLang="zh-CN" sz="2000" b="0" i="0" dirty="0">
                <a:solidFill>
                  <a:srgbClr val="000000"/>
                </a:solidFill>
                <a:latin typeface="微软雅黑" pitchFamily="34" charset="0"/>
                <a:ea typeface="微软雅黑" pitchFamily="34" charset="-122"/>
                <a:cs typeface="微软雅黑" pitchFamily="34" charset="-120"/>
              </a:rPr>
              <a:t>、送政策、送健康”系列服务活动。活动紧扣老干部群体关注的房产公证、财产继承</a:t>
            </a:r>
            <a:r>
              <a:rPr lang="en-US" altLang="zh-CN" sz="2000" b="0" i="0">
                <a:solidFill>
                  <a:srgbClr val="000000"/>
                </a:solidFill>
                <a:latin typeface="微软雅黑" pitchFamily="34" charset="0"/>
                <a:ea typeface="微软雅黑" pitchFamily="34" charset="-122"/>
                <a:cs typeface="微软雅黑" pitchFamily="34" charset="-120"/>
              </a:rPr>
              <a:t>、赡养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纠纷等法律热点问题</a:t>
            </a:r>
            <a:r>
              <a:rPr lang="en-US" altLang="zh-CN" sz="2000" b="0" i="0" dirty="0">
                <a:solidFill>
                  <a:srgbClr val="000000"/>
                </a:solidFill>
                <a:latin typeface="微软雅黑" pitchFamily="34" charset="0"/>
                <a:ea typeface="微软雅黑" pitchFamily="34" charset="-122"/>
                <a:cs typeface="微软雅黑" pitchFamily="34" charset="-120"/>
              </a:rPr>
              <a:t>，以典型案例分析，解读法律适用要点。宣讲结束后，开设法律咨询室</a:t>
            </a:r>
            <a:r>
              <a:rPr lang="en-US" altLang="zh-CN" sz="2000" b="0" i="0">
                <a:solidFill>
                  <a:srgbClr val="000000"/>
                </a:solidFill>
                <a:latin typeface="微软雅黑" pitchFamily="34" charset="0"/>
                <a:ea typeface="微软雅黑" pitchFamily="34" charset="-122"/>
                <a:cs typeface="微软雅黑" pitchFamily="34" charset="-120"/>
              </a:rPr>
              <a:t>，为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有单独咨询需求的老干部一对一答疑</a:t>
            </a:r>
            <a:r>
              <a:rPr lang="en-US" altLang="zh-CN" sz="2000" b="0" i="0" dirty="0">
                <a:solidFill>
                  <a:srgbClr val="000000"/>
                </a:solidFill>
                <a:latin typeface="微软雅黑" pitchFamily="34" charset="0"/>
                <a:ea typeface="微软雅黑" pitchFamily="34" charset="-122"/>
                <a:cs typeface="微软雅黑" pitchFamily="34" charset="-120"/>
              </a:rPr>
              <a:t>，精准回应老干部个性化诉求。</a:t>
            </a:r>
            <a:r>
              <a:rPr lang="en-US" altLang="zh-CN" sz="2000" b="0" i="0">
                <a:solidFill>
                  <a:srgbClr val="000000"/>
                </a:solidFill>
                <a:latin typeface="微软雅黑" pitchFamily="34" charset="0"/>
                <a:ea typeface="微软雅黑" pitchFamily="34" charset="-122"/>
                <a:cs typeface="微软雅黑" pitchFamily="34" charset="-120"/>
              </a:rPr>
              <a:t>此举旨在(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48_1#705674ddd.bracket?pid=88e788643&amp;color=0,0,0&amp;vpa=16&amp;vtp=1"/>
          <p:cNvSpPr/>
          <p:nvPr/>
        </p:nvSpPr>
        <p:spPr>
          <a:xfrm>
            <a:off x="9558401" y="2324550"/>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3_BD.47_2#705674ddd?pid=88e788643&amp;color=0,0,0&amp;vtp=1&amp;bbb=1"/>
          <p:cNvSpPr/>
          <p:nvPr/>
        </p:nvSpPr>
        <p:spPr>
          <a:xfrm>
            <a:off x="722376" y="27912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①推动学法懂法成为全体人民的共同追求和自觉行动</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推进全民守法，引导老干部运用法治思维解决问题</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在全社会营造尊法、学法、守法、用法的良好氛围</a:t>
            </a:r>
            <a:r>
              <a:rPr lang="en-US" altLang="zh-CN" sz="2000" b="0" i="0" dirty="0">
                <a:solidFill>
                  <a:srgbClr val="000000"/>
                </a:solidFill>
                <a:latin typeface="SimSun" pitchFamily="34" charset="0"/>
                <a:ea typeface="SimSun" pitchFamily="34" charset="-122"/>
                <a:cs typeface="SimSun"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创新普法形式，强化法律在化解社会矛盾中的地位</a:t>
            </a:r>
            <a:endParaRPr lang="en-US" altLang="zh-CN" sz="2000" dirty="0"/>
          </a:p>
        </p:txBody>
      </p:sp>
      <p:sp>
        <p:nvSpPr>
          <p:cNvPr id="5" name="QC_3_BD.47_3#705674ddd.choices?pid=88e788643&amp;color=0,0,0&amp;vtp=1&amp;bbb=1"/>
          <p:cNvSpPr/>
          <p:nvPr/>
        </p:nvSpPr>
        <p:spPr>
          <a:xfrm>
            <a:off x="722376" y="46271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3_AS.49_1#705674ddd?vop=1&amp;pid=88e7886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本题考查全民守法。活动紧扣老干部关注的法律问题进行解读和答疑</a:t>
            </a:r>
            <a:r>
              <a:rPr lang="en-US" altLang="zh-CN" sz="2000" b="0" i="0">
                <a:solidFill>
                  <a:srgbClr val="000000"/>
                </a:solidFill>
                <a:latin typeface="微软雅黑" pitchFamily="34" charset="0"/>
                <a:ea typeface="微软雅黑" pitchFamily="34" charset="-122"/>
                <a:cs typeface="微软雅黑" pitchFamily="34" charset="-120"/>
              </a:rPr>
              <a:t>，能够引导老干部了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解法律知识</a:t>
            </a:r>
            <a:r>
              <a:rPr lang="en-US" altLang="zh-CN" sz="2000" b="0" i="0" dirty="0">
                <a:solidFill>
                  <a:srgbClr val="000000"/>
                </a:solidFill>
                <a:latin typeface="微软雅黑" pitchFamily="34" charset="0"/>
                <a:ea typeface="微软雅黑" pitchFamily="34" charset="-122"/>
                <a:cs typeface="微软雅黑" pitchFamily="34" charset="-120"/>
              </a:rPr>
              <a:t>，从而推进全民守法，引导他们运用法治思维解决问题，②正确</a:t>
            </a:r>
            <a:r>
              <a:rPr lang="en-US" altLang="zh-CN" sz="2000" b="0" i="0">
                <a:solidFill>
                  <a:srgbClr val="000000"/>
                </a:solidFill>
                <a:latin typeface="微软雅黑" pitchFamily="34" charset="0"/>
                <a:ea typeface="微软雅黑" pitchFamily="34" charset="-122"/>
                <a:cs typeface="微软雅黑" pitchFamily="34" charset="-120"/>
              </a:rPr>
              <a:t>；通过对老干部群体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开展这样的法律服务活动</a:t>
            </a:r>
            <a:r>
              <a:rPr lang="en-US" altLang="zh-CN" sz="2000" b="0" i="0" dirty="0">
                <a:solidFill>
                  <a:srgbClr val="000000"/>
                </a:solidFill>
                <a:latin typeface="微软雅黑" pitchFamily="34" charset="0"/>
                <a:ea typeface="微软雅黑" pitchFamily="34" charset="-122"/>
                <a:cs typeface="微软雅黑" pitchFamily="34" charset="-120"/>
              </a:rPr>
              <a:t>，以点带面，有利于营造尊法、学法、守法、用法的良好氛围，③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应该是推动尊法守法成为全体人民的共同追求和自觉行动</a:t>
            </a:r>
            <a:r>
              <a:rPr lang="en-US" altLang="zh-CN" sz="2000" b="0" i="0" dirty="0">
                <a:solidFill>
                  <a:srgbClr val="000000"/>
                </a:solidFill>
                <a:latin typeface="微软雅黑" pitchFamily="34" charset="0"/>
                <a:ea typeface="微软雅黑" pitchFamily="34" charset="-122"/>
                <a:cs typeface="微软雅黑" pitchFamily="34" charset="-120"/>
              </a:rPr>
              <a:t>，①排除</a:t>
            </a:r>
            <a:r>
              <a:rPr lang="en-US" altLang="zh-CN" sz="2000" b="0" i="0">
                <a:solidFill>
                  <a:srgbClr val="000000"/>
                </a:solidFill>
                <a:latin typeface="微软雅黑" pitchFamily="34" charset="0"/>
                <a:ea typeface="微软雅黑" pitchFamily="34" charset="-122"/>
                <a:cs typeface="微软雅黑" pitchFamily="34" charset="-120"/>
              </a:rPr>
              <a:t>；题干强调的是为老干部提供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法律相关服务</a:t>
            </a:r>
            <a:r>
              <a:rPr lang="en-US" altLang="zh-CN" sz="2000" b="0" i="0" dirty="0">
                <a:solidFill>
                  <a:srgbClr val="000000"/>
                </a:solidFill>
                <a:latin typeface="微软雅黑" pitchFamily="34" charset="0"/>
                <a:ea typeface="微软雅黑" pitchFamily="34" charset="-122"/>
                <a:cs typeface="微软雅黑" pitchFamily="34" charset="-120"/>
              </a:rPr>
              <a:t>，创新普法形式不是活动的目的，</a:t>
            </a:r>
            <a:r>
              <a:rPr lang="en-US" altLang="zh-CN" sz="2000" b="0" i="0">
                <a:solidFill>
                  <a:srgbClr val="000000"/>
                </a:solidFill>
                <a:latin typeface="微软雅黑" pitchFamily="34" charset="0"/>
                <a:ea typeface="微软雅黑" pitchFamily="34" charset="-122"/>
                <a:cs typeface="微软雅黑" pitchFamily="34" charset="-120"/>
              </a:rPr>
              <a:t>也没有突出强化法律在化解社会矛盾中的地位，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O_3_BD.50_1#71d5c7ace?pid=b8dd83add&amp;color=0,0,0&amp;vtp=1&amp;bt=1&amp;bbb=1&amp;hb=1"/>
          <p:cNvSpPr/>
          <p:nvPr/>
        </p:nvSpPr>
        <p:spPr>
          <a:xfrm>
            <a:off x="722376" y="972000"/>
            <a:ext cx="10753344" cy="541870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dirty="0">
                <a:solidFill>
                  <a:srgbClr val="000000"/>
                </a:solidFill>
                <a:latin typeface="仿宋" pitchFamily="34" charset="0"/>
                <a:ea typeface="仿宋" pitchFamily="34" charset="-122"/>
                <a:cs typeface="仿宋" pitchFamily="34" charset="-120"/>
              </a:rPr>
              <a:t>[湖北武汉2025高一期中]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阅读材料，完成下列要求。（9分）</a:t>
            </a:r>
            <a:endParaRPr lang="en-US" altLang="zh-CN" sz="2000" dirty="0"/>
          </a:p>
          <a:p>
            <a:pPr latinLnBrk="1">
              <a:lnSpc>
                <a:spcPts val="3600"/>
              </a:lnSpc>
            </a:pP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网络群众路线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是信息化背景下中国共产党适应新发展格局的有效探索</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是党的群众路线</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在互联网上的延伸</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拓展和创新</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网络平台成为党推进国家治理体系和治理能力现代化的重要载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在网络平台增加多元领域共商共建元素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引导人民群众通过网络表达社会诉求</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对公共事务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和政策建言献策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把社会期盼</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群众智慧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基层经验充分吸收到政策设计和实施中</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推动国家治</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理与社会参与交融互惠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逐步深化网络平台建设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畅通网络互动渠道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简化沟通程序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促进部门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间信息互动共享</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实现统一领导下的多部门事务协同解决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更好地开展涉及多部门的群众工作</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依托平台建立多层次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多样化的考核评价方式和手段</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使人民群众成为评价考核的主要参与者</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从问题回应和解决到政策推行等多方面向社会开放评估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推动党的组织体系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服务态度</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工作效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率与能力提升</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结合材料</a:t>
            </a:r>
            <a:r>
              <a:rPr lang="en-US" altLang="zh-CN" sz="2000" b="0" i="0" dirty="0">
                <a:solidFill>
                  <a:srgbClr val="000000"/>
                </a:solidFill>
                <a:latin typeface="微软雅黑" pitchFamily="34" charset="0"/>
                <a:ea typeface="微软雅黑" pitchFamily="34" charset="-122"/>
                <a:cs typeface="微软雅黑" pitchFamily="34" charset="-120"/>
              </a:rPr>
              <a:t>，运用《政治与法治》的相关知识，说明中国共产党是如何走好“网络群众路线</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升治理效能的</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O_3_AN.51_1#71d5c7ace?vop=1&amp;pid=b8dd83add&amp;color=0,0,0&amp;vtp=1&amp;bt=1&amp;bbb=1&amp;hb=1"/>
          <p:cNvSpPr/>
          <p:nvPr/>
        </p:nvSpPr>
        <p:spPr>
          <a:xfrm>
            <a:off x="722376" y="972000"/>
            <a:ext cx="10753344" cy="3142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①党坚持以人民为中心的发展思想，坚持全心全意为人民服务的宗旨，坚持民主执政</a:t>
            </a:r>
            <a:r>
              <a:rPr lang="en-US" altLang="zh-CN" sz="2000" b="1" i="0">
                <a:solidFill>
                  <a:srgbClr val="00B050"/>
                </a:solidFill>
                <a:latin typeface="微软雅黑" pitchFamily="34" charset="0"/>
                <a:ea typeface="微软雅黑" pitchFamily="34" charset="-122"/>
                <a:cs typeface="微软雅黑" pitchFamily="34" charset="-120"/>
              </a:rPr>
              <a:t>，关</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注人民群众诉求</a:t>
            </a:r>
            <a:r>
              <a:rPr lang="en-US" altLang="zh-CN" sz="2000" b="1" i="0" dirty="0">
                <a:solidFill>
                  <a:srgbClr val="00B050"/>
                </a:solidFill>
                <a:latin typeface="微软雅黑" pitchFamily="34" charset="0"/>
                <a:ea typeface="微软雅黑" pitchFamily="34" charset="-122"/>
                <a:cs typeface="微软雅黑" pitchFamily="34" charset="-120"/>
              </a:rPr>
              <a:t>，把社会期盼、群众智慧、基层经验充分吸收到政策设计和实施中。（3分</a:t>
            </a:r>
            <a:r>
              <a:rPr lang="en-US" altLang="zh-CN" sz="2000" b="1" i="0">
                <a:solidFill>
                  <a:srgbClr val="00B050"/>
                </a:solidFill>
                <a:latin typeface="微软雅黑" pitchFamily="34" charset="0"/>
                <a:ea typeface="微软雅黑" pitchFamily="34" charset="-122"/>
                <a:cs typeface="微软雅黑" pitchFamily="34" charset="-120"/>
              </a:rPr>
              <a:t>）②</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中国共产党是中国特色社会主义事业的领导核心</a:t>
            </a:r>
            <a:r>
              <a:rPr lang="en-US" altLang="zh-CN" sz="2000" b="1" i="0" dirty="0">
                <a:solidFill>
                  <a:srgbClr val="00B050"/>
                </a:solidFill>
                <a:latin typeface="微软雅黑" pitchFamily="34" charset="0"/>
                <a:ea typeface="微软雅黑" pitchFamily="34" charset="-122"/>
                <a:cs typeface="微软雅黑" pitchFamily="34" charset="-120"/>
              </a:rPr>
              <a:t>，坚持发挥其总揽全局、协调各方的作用</a:t>
            </a:r>
            <a:r>
              <a:rPr lang="en-US" altLang="zh-CN" sz="2000" b="1" i="0">
                <a:solidFill>
                  <a:srgbClr val="00B050"/>
                </a:solidFill>
                <a:latin typeface="微软雅黑" pitchFamily="34" charset="0"/>
                <a:ea typeface="微软雅黑" pitchFamily="34" charset="-122"/>
                <a:cs typeface="微软雅黑" pitchFamily="34" charset="-120"/>
              </a:rPr>
              <a:t>，坚持</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科学执政</a:t>
            </a:r>
            <a:r>
              <a:rPr lang="en-US" altLang="zh-CN" sz="2000" b="1" i="0" dirty="0">
                <a:solidFill>
                  <a:srgbClr val="00B050"/>
                </a:solidFill>
                <a:latin typeface="微软雅黑" pitchFamily="34" charset="0"/>
                <a:ea typeface="微软雅黑" pitchFamily="34" charset="-122"/>
                <a:cs typeface="微软雅黑" pitchFamily="34" charset="-120"/>
              </a:rPr>
              <a:t>，实现统一领导下的多部门事务协同解决，更好地开展涉及多部门的群众工作</a:t>
            </a:r>
            <a:r>
              <a:rPr lang="en-US" altLang="zh-CN" sz="2000" b="1" i="0">
                <a:solidFill>
                  <a:srgbClr val="00B050"/>
                </a:solidFill>
                <a:latin typeface="微软雅黑" pitchFamily="34" charset="0"/>
                <a:ea typeface="微软雅黑" pitchFamily="34" charset="-122"/>
                <a:cs typeface="微软雅黑" pitchFamily="34" charset="-120"/>
              </a:rPr>
              <a:t>，提高治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理效能</a:t>
            </a:r>
            <a:r>
              <a:rPr lang="en-US" altLang="zh-CN" sz="2000" b="1" i="0" dirty="0">
                <a:solidFill>
                  <a:srgbClr val="00B050"/>
                </a:solidFill>
                <a:latin typeface="微软雅黑" pitchFamily="34" charset="0"/>
                <a:ea typeface="微软雅黑" pitchFamily="34" charset="-122"/>
                <a:cs typeface="微软雅黑" pitchFamily="34" charset="-120"/>
              </a:rPr>
              <a:t>。（3分）③中国共产党坚持全面从严治党，不断加强自身建设，</a:t>
            </a:r>
            <a:r>
              <a:rPr lang="en-US" altLang="zh-CN" sz="2000" b="1" i="0">
                <a:solidFill>
                  <a:srgbClr val="00B050"/>
                </a:solidFill>
                <a:latin typeface="微软雅黑" pitchFamily="34" charset="0"/>
                <a:ea typeface="微软雅黑" pitchFamily="34" charset="-122"/>
                <a:cs typeface="微软雅黑" pitchFamily="34" charset="-120"/>
              </a:rPr>
              <a:t>自觉接受人民的监督，</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不断提升执政能力</a:t>
            </a:r>
            <a:r>
              <a:rPr lang="en-US" altLang="zh-CN" sz="2000" b="1" i="0" dirty="0">
                <a:solidFill>
                  <a:srgbClr val="00B050"/>
                </a:solidFill>
                <a:latin typeface="微软雅黑" pitchFamily="34" charset="0"/>
                <a:ea typeface="微软雅黑" pitchFamily="34" charset="-122"/>
                <a:cs typeface="微软雅黑" pitchFamily="34" charset="-120"/>
              </a:rPr>
              <a:t>，建立多层次，多样化的考核评价方式和手段，推动党的组织体系、</a:t>
            </a:r>
            <a:r>
              <a:rPr lang="en-US" altLang="zh-CN" sz="2000" b="1" i="0">
                <a:solidFill>
                  <a:srgbClr val="00B050"/>
                </a:solidFill>
                <a:latin typeface="微软雅黑" pitchFamily="34" charset="0"/>
                <a:ea typeface="微软雅黑" pitchFamily="34" charset="-122"/>
                <a:cs typeface="微软雅黑" pitchFamily="34" charset="-120"/>
              </a:rPr>
              <a:t>服务态度、</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工作效率与能力提升</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3_AS.52_1#71d5c7ace?vop=1&amp;pid=b8dd83add&amp;color=0,0,0&amp;vtp=1&amp;bt=1&amp;bbb=1&amp;hb=1"/>
          <p:cNvSpPr/>
          <p:nvPr/>
        </p:nvSpPr>
        <p:spPr>
          <a:xfrm>
            <a:off x="722376" y="97200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本题考查中国共产党的先进性。关键信息①：引导人民群众通过网络表达社会诉求</a:t>
            </a:r>
            <a:r>
              <a:rPr lang="en-US" altLang="zh-CN" sz="2000" b="0" i="0">
                <a:solidFill>
                  <a:srgbClr val="000000"/>
                </a:solidFill>
                <a:latin typeface="微软雅黑" pitchFamily="34" charset="0"/>
                <a:ea typeface="微软雅黑" pitchFamily="34" charset="-122"/>
                <a:cs typeface="微软雅黑" pitchFamily="34" charset="-120"/>
              </a:rPr>
              <a:t>，对公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共事务和政策建言献策</a:t>
            </a:r>
            <a:r>
              <a:rPr lang="en-US" altLang="zh-CN" sz="2000" b="0" i="0" dirty="0">
                <a:solidFill>
                  <a:srgbClr val="000000"/>
                </a:solidFill>
                <a:latin typeface="微软雅黑" pitchFamily="34" charset="0"/>
                <a:ea typeface="微软雅黑" pitchFamily="34" charset="-122"/>
                <a:cs typeface="微软雅黑" pitchFamily="34" charset="-120"/>
              </a:rPr>
              <a:t>，把社会期盼、群众智慧、基层经验充分吸收到政策设计和实施中</a:t>
            </a:r>
            <a:r>
              <a:rPr lang="en-US" altLang="zh-CN" sz="2000" b="0" i="0">
                <a:solidFill>
                  <a:srgbClr val="000000"/>
                </a:solidFill>
                <a:latin typeface="微软雅黑" pitchFamily="34" charset="0"/>
                <a:ea typeface="微软雅黑" pitchFamily="34" charset="-122"/>
                <a:cs typeface="微软雅黑" pitchFamily="34" charset="-120"/>
              </a:rPr>
              <a:t>，推动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国家治理与社会参与交融互惠</a:t>
            </a:r>
            <a:r>
              <a:rPr lang="en-US" altLang="zh-CN" sz="2000" b="0" i="0" dirty="0">
                <a:solidFill>
                  <a:srgbClr val="000000"/>
                </a:solidFill>
                <a:latin typeface="微软雅黑" pitchFamily="34" charset="0"/>
                <a:ea typeface="微软雅黑" pitchFamily="34" charset="-122"/>
                <a:cs typeface="微软雅黑" pitchFamily="34" charset="-120"/>
              </a:rPr>
              <a:t>→党的性质、宗旨和执政理念。关键信息②</a:t>
            </a:r>
            <a:r>
              <a:rPr lang="en-US" altLang="zh-CN" sz="2000" b="0" i="0">
                <a:solidFill>
                  <a:srgbClr val="000000"/>
                </a:solidFill>
                <a:latin typeface="微软雅黑" pitchFamily="34" charset="0"/>
                <a:ea typeface="微软雅黑" pitchFamily="34" charset="-122"/>
                <a:cs typeface="微软雅黑" pitchFamily="34" charset="-120"/>
              </a:rPr>
              <a:t>：逐步深化网络平台建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设</a:t>
            </a:r>
            <a:r>
              <a:rPr lang="en-US" altLang="zh-CN" sz="2000" b="0" i="0" dirty="0">
                <a:solidFill>
                  <a:srgbClr val="000000"/>
                </a:solidFill>
                <a:latin typeface="微软雅黑" pitchFamily="34" charset="0"/>
                <a:ea typeface="微软雅黑" pitchFamily="34" charset="-122"/>
                <a:cs typeface="微软雅黑" pitchFamily="34" charset="-120"/>
              </a:rPr>
              <a:t>，畅通网络互动渠道，简化沟通程序，促进部门间信息互动共享</a:t>
            </a:r>
            <a:r>
              <a:rPr lang="en-US" altLang="zh-CN" sz="2000" b="0" i="0">
                <a:solidFill>
                  <a:srgbClr val="000000"/>
                </a:solidFill>
                <a:latin typeface="微软雅黑" pitchFamily="34" charset="0"/>
                <a:ea typeface="微软雅黑" pitchFamily="34" charset="-122"/>
                <a:cs typeface="微软雅黑" pitchFamily="34" charset="-120"/>
              </a:rPr>
              <a:t>、实现统一领导下的多部门事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务协同解决</a:t>
            </a:r>
            <a:r>
              <a:rPr lang="en-US" altLang="zh-CN" sz="2000" b="0" i="0" dirty="0">
                <a:solidFill>
                  <a:srgbClr val="000000"/>
                </a:solidFill>
                <a:latin typeface="微软雅黑" pitchFamily="34" charset="0"/>
                <a:ea typeface="微软雅黑" pitchFamily="34" charset="-122"/>
                <a:cs typeface="微软雅黑" pitchFamily="34" charset="-120"/>
              </a:rPr>
              <a:t>，更好地开展涉及多部门的群众工作→党的地位、作用和科学执政。关键信息③</a:t>
            </a:r>
            <a:r>
              <a:rPr lang="en-US" altLang="zh-CN" sz="2000" b="0" i="0">
                <a:solidFill>
                  <a:srgbClr val="000000"/>
                </a:solidFill>
                <a:latin typeface="微软雅黑" pitchFamily="34" charset="0"/>
                <a:ea typeface="微软雅黑" pitchFamily="34" charset="-122"/>
                <a:cs typeface="微软雅黑" pitchFamily="34" charset="-120"/>
              </a:rPr>
              <a:t>：依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托平台建立多层次</a:t>
            </a:r>
            <a:r>
              <a:rPr lang="en-US" altLang="zh-CN" sz="2000" b="0" i="0" dirty="0">
                <a:solidFill>
                  <a:srgbClr val="000000"/>
                </a:solidFill>
                <a:latin typeface="微软雅黑" pitchFamily="34" charset="0"/>
                <a:ea typeface="微软雅黑" pitchFamily="34" charset="-122"/>
                <a:cs typeface="微软雅黑" pitchFamily="34" charset="-120"/>
              </a:rPr>
              <a:t>、多样化的考核评价方式和手段，使人民群众成为评价考核的主要参与者</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问题回应和解决到政策推行等多方面向社会开放评估</a:t>
            </a:r>
            <a:r>
              <a:rPr lang="en-US" altLang="zh-CN" sz="2000" b="0" i="0" dirty="0">
                <a:solidFill>
                  <a:srgbClr val="000000"/>
                </a:solidFill>
                <a:latin typeface="微软雅黑" pitchFamily="34" charset="0"/>
                <a:ea typeface="微软雅黑" pitchFamily="34" charset="-122"/>
                <a:cs typeface="微软雅黑" pitchFamily="34" charset="-120"/>
              </a:rPr>
              <a:t>，推动党的组织体系、服务态度</a:t>
            </a:r>
            <a:r>
              <a:rPr lang="en-US" altLang="zh-CN" sz="2000" b="0" i="0">
                <a:solidFill>
                  <a:srgbClr val="000000"/>
                </a:solidFill>
                <a:latin typeface="微软雅黑" pitchFamily="34" charset="0"/>
                <a:ea typeface="微软雅黑" pitchFamily="34" charset="-122"/>
                <a:cs typeface="微软雅黑" pitchFamily="34" charset="-120"/>
              </a:rPr>
              <a:t>、工作效率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与能力提升</a:t>
            </a:r>
            <a:r>
              <a:rPr lang="en-US" altLang="zh-CN" sz="2000" b="0" i="0" dirty="0">
                <a:solidFill>
                  <a:srgbClr val="000000"/>
                </a:solidFill>
                <a:latin typeface="微软雅黑" pitchFamily="34" charset="0"/>
                <a:ea typeface="微软雅黑" pitchFamily="34" charset="-122"/>
                <a:cs typeface="微软雅黑" pitchFamily="34" charset="-120"/>
              </a:rPr>
              <a:t>→坚持全面从严治党。</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B_3_AS.3_1#5cf0fd12b?vop=1&amp;pid=88e78864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本题考查进入新时代、踏上新征程。社会主义革命和建设时期的成就</a:t>
            </a:r>
            <a:r>
              <a:rPr lang="en-US" altLang="zh-CN" sz="2000" b="0" i="0" spc="-50">
                <a:solidFill>
                  <a:srgbClr val="000000"/>
                </a:solidFill>
                <a:latin typeface="微软雅黑" pitchFamily="34" charset="0"/>
                <a:ea typeface="微软雅黑" pitchFamily="34" charset="-122"/>
                <a:cs typeface="微软雅黑" pitchFamily="34" charset="-120"/>
              </a:rPr>
              <a:t>，为实现中华民族伟大</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复兴奠定了根本政治前提和制度基础</a:t>
            </a:r>
            <a:r>
              <a:rPr lang="en-US" altLang="zh-CN" sz="2000" b="0" i="0" spc="-50" dirty="0">
                <a:solidFill>
                  <a:srgbClr val="000000"/>
                </a:solidFill>
                <a:latin typeface="微软雅黑" pitchFamily="34" charset="0"/>
                <a:ea typeface="微软雅黑" pitchFamily="34" charset="-122"/>
                <a:cs typeface="微软雅黑" pitchFamily="34" charset="-120"/>
              </a:rPr>
              <a:t>，A排除。新民主主义革命的胜利</a:t>
            </a:r>
            <a:r>
              <a:rPr lang="en-US" altLang="zh-CN" sz="2000" b="0" i="0" spc="-50">
                <a:solidFill>
                  <a:srgbClr val="000000"/>
                </a:solidFill>
                <a:latin typeface="微软雅黑" pitchFamily="34" charset="0"/>
                <a:ea typeface="微软雅黑" pitchFamily="34" charset="-122"/>
                <a:cs typeface="微软雅黑" pitchFamily="34" charset="-120"/>
              </a:rPr>
              <a:t>，为实现中华民族伟大复兴</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创造了根本社会条件</a:t>
            </a:r>
            <a:r>
              <a:rPr lang="en-US" altLang="zh-CN" sz="2000" b="0" i="0" spc="-50" dirty="0">
                <a:solidFill>
                  <a:srgbClr val="000000"/>
                </a:solidFill>
                <a:latin typeface="微软雅黑" pitchFamily="34" charset="0"/>
                <a:ea typeface="微软雅黑" pitchFamily="34" charset="-122"/>
                <a:cs typeface="微软雅黑" pitchFamily="34" charset="-120"/>
              </a:rPr>
              <a:t>，且“敢闯、敢冒、敢试、敢为天下先”是2000年提出的改革精神</a:t>
            </a:r>
            <a:r>
              <a:rPr lang="en-US" altLang="zh-CN" sz="2000" b="0" i="0" spc="-50">
                <a:solidFill>
                  <a:srgbClr val="000000"/>
                </a:solidFill>
                <a:latin typeface="微软雅黑" pitchFamily="34" charset="0"/>
                <a:ea typeface="微软雅黑" pitchFamily="34" charset="-122"/>
                <a:cs typeface="微软雅黑" pitchFamily="34" charset="-120"/>
              </a:rPr>
              <a:t>，与时间不</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对应</a:t>
            </a:r>
            <a:r>
              <a:rPr lang="en-US" altLang="zh-CN" sz="2000" b="0" i="0" spc="-50" dirty="0">
                <a:solidFill>
                  <a:srgbClr val="000000"/>
                </a:solidFill>
                <a:latin typeface="微软雅黑" pitchFamily="34" charset="0"/>
                <a:ea typeface="微软雅黑" pitchFamily="34" charset="-122"/>
                <a:cs typeface="微软雅黑" pitchFamily="34" charset="-120"/>
              </a:rPr>
              <a:t>，B排除。1978年以后，属于改革开放和社会主义建设新时期。“宁肯少活二十年</a:t>
            </a:r>
            <a:r>
              <a:rPr lang="en-US" altLang="zh-CN" sz="2000" b="0" i="0" spc="-50">
                <a:solidFill>
                  <a:srgbClr val="000000"/>
                </a:solidFill>
                <a:latin typeface="微软雅黑" pitchFamily="34" charset="0"/>
                <a:ea typeface="微软雅黑" pitchFamily="34" charset="-122"/>
                <a:cs typeface="微软雅黑" pitchFamily="34" charset="-120"/>
              </a:rPr>
              <a:t>，拼命也要</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拿下大油田</a:t>
            </a:r>
            <a:r>
              <a:rPr lang="en-US" altLang="zh-CN" sz="2000" b="0" i="0" spc="-50" dirty="0">
                <a:solidFill>
                  <a:srgbClr val="000000"/>
                </a:solidFill>
                <a:latin typeface="微软雅黑" pitchFamily="34" charset="0"/>
                <a:ea typeface="微软雅黑" pitchFamily="34" charset="-122"/>
                <a:cs typeface="微软雅黑" pitchFamily="34" charset="-120"/>
              </a:rPr>
              <a:t>”的建设热潮属于社会主义革命和建设时期，C排除</a:t>
            </a:r>
            <a:r>
              <a:rPr lang="en-US" altLang="zh-CN" sz="2000" b="0" i="0" spc="-50">
                <a:solidFill>
                  <a:srgbClr val="000000"/>
                </a:solidFill>
                <a:latin typeface="微软雅黑" pitchFamily="34" charset="0"/>
                <a:ea typeface="微软雅黑" pitchFamily="34" charset="-122"/>
                <a:cs typeface="微软雅黑" pitchFamily="34" charset="-120"/>
              </a:rPr>
              <a:t>。中国特色社会主义进入新时代</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2012年至今）以“绿水青山就是金山银山”为代表的新发展理念引领高质量发展，D正确。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O_3_BD.53_1#6de468433?pid=b8dd83add&amp;color=0,0,0&amp;vtp=1&amp;bt=1&amp;bbb=1&amp;hb=1"/>
          <p:cNvSpPr/>
          <p:nvPr/>
        </p:nvSpPr>
        <p:spPr>
          <a:xfrm>
            <a:off x="722376" y="972000"/>
            <a:ext cx="10753344" cy="31418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18.</a:t>
            </a:r>
            <a:r>
              <a:rPr lang="en-US" altLang="zh-CN" sz="2000" b="0" i="0" dirty="0">
                <a:solidFill>
                  <a:srgbClr val="000000"/>
                </a:solidFill>
                <a:latin typeface="仿宋" pitchFamily="34" charset="0"/>
                <a:ea typeface="仿宋" pitchFamily="34" charset="-122"/>
                <a:cs typeface="仿宋" pitchFamily="34" charset="-120"/>
              </a:rPr>
              <a:t>[陕西商洛2025高一期末]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阅读材料，完成下列要求。（19分）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15</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2025</a:t>
            </a:r>
            <a:r>
              <a:rPr lang="en-US" altLang="zh-CN" sz="2000" b="0" i="0">
                <a:solidFill>
                  <a:srgbClr val="000000"/>
                </a:solidFill>
                <a:latin typeface="微软雅黑" pitchFamily="34" charset="0"/>
                <a:ea typeface="楷体" pitchFamily="34" charset="-122"/>
                <a:cs typeface="微软雅黑" pitchFamily="34" charset="-120"/>
              </a:rPr>
              <a:t>年全国公安机关打击和防范经济犯罪宣传日陕西主会场宣传活动启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动仪式在渭南市举行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活动以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与民同心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为您守护</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为主题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重点围绕非法集资</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传销等涉众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型经济犯罪</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涉税犯罪以及假币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银行卡等多发性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民生性突出经济犯罪开展宣传</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现场通过播</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放宣传片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悬挂宣传横幅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设置宣传展板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发放宣传单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讲解答疑等方式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向群众揭示常见经济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犯罪作案手法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普及防范经济犯罪知识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展示公安机关打击经济犯罪</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服务经济社会高质量发展</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的坚定决心和显著成效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全力推动社会各界共同参与打击防范经济犯罪工作</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4_BD.54_1#f789751be?pid=6de468433&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（1）结合材料并运用“人民民主专政的社会主义国家”的知识</a:t>
            </a:r>
            <a:r>
              <a:rPr lang="en-US" altLang="zh-CN" sz="2000" b="0" i="0">
                <a:solidFill>
                  <a:srgbClr val="000000"/>
                </a:solidFill>
                <a:latin typeface="微软雅黑" pitchFamily="34" charset="0"/>
                <a:ea typeface="微软雅黑" pitchFamily="34" charset="-122"/>
                <a:cs typeface="微软雅黑" pitchFamily="34" charset="-120"/>
              </a:rPr>
              <a:t>，分析公安机关打击防范各类经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济犯罪活动的原因</a:t>
            </a:r>
            <a:r>
              <a:rPr lang="en-US" altLang="zh-CN" sz="2000" b="0" i="0" dirty="0">
                <a:solidFill>
                  <a:srgbClr val="000000"/>
                </a:solidFill>
                <a:latin typeface="微软雅黑" pitchFamily="34" charset="0"/>
                <a:ea typeface="微软雅黑" pitchFamily="34" charset="-122"/>
                <a:cs typeface="微软雅黑" pitchFamily="34" charset="-120"/>
              </a:rPr>
              <a:t>。（9分）</a:t>
            </a:r>
            <a:endParaRPr lang="en-US" altLang="zh-CN" sz="2000" dirty="0"/>
          </a:p>
        </p:txBody>
      </p:sp>
      <p:sp>
        <p:nvSpPr>
          <p:cNvPr id="3" name="QO_4_AN.55_1#f789751be?vop=1&amp;pid=6de468433&amp;color=0,0,0&amp;vtp=1&amp;bbb=1&amp;hb=1"/>
          <p:cNvSpPr/>
          <p:nvPr/>
        </p:nvSpPr>
        <p:spPr>
          <a:xfrm>
            <a:off x="722376" y="1882844"/>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①我国是人民民主专政的社会主义国家，人民是国家的主人</a:t>
            </a:r>
            <a:r>
              <a:rPr lang="en-US" altLang="zh-CN" sz="2000" b="1" i="0">
                <a:solidFill>
                  <a:srgbClr val="00B050"/>
                </a:solidFill>
                <a:latin typeface="微软雅黑" pitchFamily="34" charset="0"/>
                <a:ea typeface="微软雅黑" pitchFamily="34" charset="-122"/>
                <a:cs typeface="微软雅黑" pitchFamily="34" charset="-120"/>
              </a:rPr>
              <a:t>。打击防范各类经济犯罪活动</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是为了维护人民的利益</a:t>
            </a:r>
            <a:r>
              <a:rPr lang="en-US" altLang="zh-CN" sz="2000" b="1" i="0" dirty="0">
                <a:solidFill>
                  <a:srgbClr val="00B050"/>
                </a:solidFill>
                <a:latin typeface="微软雅黑" pitchFamily="34" charset="0"/>
                <a:ea typeface="微软雅黑" pitchFamily="34" charset="-122"/>
                <a:cs typeface="微软雅黑" pitchFamily="34" charset="-120"/>
              </a:rPr>
              <a:t>。（2分）②全过程人民民主是最真实最管用的民主</a:t>
            </a:r>
            <a:r>
              <a:rPr lang="en-US" altLang="zh-CN" sz="2000" b="1" i="0">
                <a:solidFill>
                  <a:srgbClr val="00B050"/>
                </a:solidFill>
                <a:latin typeface="微软雅黑" pitchFamily="34" charset="0"/>
                <a:ea typeface="微软雅黑" pitchFamily="34" charset="-122"/>
                <a:cs typeface="微软雅黑" pitchFamily="34" charset="-120"/>
              </a:rPr>
              <a:t>。打击防范各类经济</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犯罪活动</a:t>
            </a:r>
            <a:r>
              <a:rPr lang="en-US" altLang="zh-CN" sz="2000" b="1" i="0" dirty="0">
                <a:solidFill>
                  <a:srgbClr val="00B050"/>
                </a:solidFill>
                <a:latin typeface="微软雅黑" pitchFamily="34" charset="0"/>
                <a:ea typeface="微软雅黑" pitchFamily="34" charset="-122"/>
                <a:cs typeface="微软雅黑" pitchFamily="34" charset="-120"/>
              </a:rPr>
              <a:t>，是保障社会主义民主真实性的要求。（2分）</a:t>
            </a:r>
            <a:r>
              <a:rPr lang="en-US" altLang="zh-CN" sz="2000" b="1" i="0">
                <a:solidFill>
                  <a:srgbClr val="00B050"/>
                </a:solidFill>
                <a:latin typeface="微软雅黑" pitchFamily="34" charset="0"/>
                <a:ea typeface="微软雅黑" pitchFamily="34" charset="-122"/>
                <a:cs typeface="微软雅黑" pitchFamily="34" charset="-120"/>
              </a:rPr>
              <a:t>③我国人民民主专政对极少数敌人实行</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专政</a:t>
            </a:r>
            <a:r>
              <a:rPr lang="en-US" altLang="zh-CN" sz="2000" b="1" i="0" dirty="0">
                <a:solidFill>
                  <a:srgbClr val="00B050"/>
                </a:solidFill>
                <a:latin typeface="微软雅黑" pitchFamily="34" charset="0"/>
                <a:ea typeface="微软雅黑" pitchFamily="34" charset="-122"/>
                <a:cs typeface="微软雅黑" pitchFamily="34" charset="-120"/>
              </a:rPr>
              <a:t>，打击防范各类经济犯罪活动，有利于维护社会主义市场经济秩序。（2分）</a:t>
            </a:r>
            <a:r>
              <a:rPr lang="en-US" altLang="zh-CN" sz="2000" b="1" i="0">
                <a:solidFill>
                  <a:srgbClr val="00B050"/>
                </a:solidFill>
                <a:latin typeface="微软雅黑" pitchFamily="34" charset="0"/>
                <a:ea typeface="微软雅黑" pitchFamily="34" charset="-122"/>
                <a:cs typeface="微软雅黑" pitchFamily="34" charset="-120"/>
              </a:rPr>
              <a:t>④维护国家稳</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定</a:t>
            </a:r>
            <a:r>
              <a:rPr lang="en-US" altLang="zh-CN" sz="2000" b="1" i="0" dirty="0">
                <a:solidFill>
                  <a:srgbClr val="00B050"/>
                </a:solidFill>
                <a:latin typeface="微软雅黑" pitchFamily="34" charset="0"/>
                <a:ea typeface="微软雅黑" pitchFamily="34" charset="-122"/>
                <a:cs typeface="微软雅黑" pitchFamily="34" charset="-120"/>
              </a:rPr>
              <a:t>，促进社会发展是国家的对内职能。</a:t>
            </a:r>
            <a:r>
              <a:rPr lang="en-US" altLang="zh-CN" sz="2000" b="1" i="0">
                <a:solidFill>
                  <a:srgbClr val="00B050"/>
                </a:solidFill>
                <a:latin typeface="微软雅黑" pitchFamily="34" charset="0"/>
                <a:ea typeface="微软雅黑" pitchFamily="34" charset="-122"/>
                <a:cs typeface="微软雅黑" pitchFamily="34" charset="-120"/>
              </a:rPr>
              <a:t>打击防范各类经济犯罪活动能积极防范化解经济金融风险，</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为维护国家经济安全和社会大局稳定作出积极贡献</a:t>
            </a:r>
            <a:r>
              <a:rPr lang="en-US" altLang="zh-CN" sz="2000" b="1" i="0" dirty="0">
                <a:solidFill>
                  <a:srgbClr val="00B050"/>
                </a:solidFill>
                <a:latin typeface="微软雅黑" pitchFamily="34" charset="0"/>
                <a:ea typeface="微软雅黑" pitchFamily="34" charset="-122"/>
                <a:cs typeface="微软雅黑" pitchFamily="34" charset="-120"/>
              </a:rPr>
              <a:t>。（3分）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O_4_AS.56_1#f789751be?vop=1&amp;pid=6de468433&amp;color=0,0,0&amp;vtp=1&amp;bt=1&amp;bbb=1&amp;hb=1"/>
          <p:cNvSpPr/>
          <p:nvPr/>
        </p:nvSpPr>
        <p:spPr>
          <a:xfrm>
            <a:off x="722376" y="972000"/>
            <a:ext cx="10753344" cy="4526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关键信息①：活动以“与民同心、为您守护”为主题→从国家性质角度来分析</a:t>
            </a:r>
            <a:r>
              <a:rPr lang="en-US" altLang="zh-CN" sz="2000" b="0" i="0">
                <a:solidFill>
                  <a:srgbClr val="000000"/>
                </a:solidFill>
                <a:latin typeface="微软雅黑" pitchFamily="34" charset="0"/>
                <a:ea typeface="微软雅黑" pitchFamily="34" charset="-122"/>
                <a:cs typeface="微软雅黑" pitchFamily="34" charset="-120"/>
              </a:rPr>
              <a:t>，体现我国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是人民民主专政的社会主义国家</a:t>
            </a:r>
            <a:r>
              <a:rPr lang="en-US" altLang="zh-CN" sz="2000" b="0" i="0" dirty="0">
                <a:solidFill>
                  <a:srgbClr val="000000"/>
                </a:solidFill>
                <a:latin typeface="微软雅黑" pitchFamily="34" charset="0"/>
                <a:ea typeface="微软雅黑" pitchFamily="34" charset="-122"/>
                <a:cs typeface="微软雅黑" pitchFamily="34" charset="-120"/>
              </a:rPr>
              <a:t>，人民是国家的主人，打击防范经济犯罪是为维护人民利益</a:t>
            </a:r>
            <a:r>
              <a:rPr lang="en-US" altLang="zh-CN" sz="2000" b="0" i="0">
                <a:solidFill>
                  <a:srgbClr val="000000"/>
                </a:solidFill>
                <a:latin typeface="微软雅黑" pitchFamily="34" charset="0"/>
                <a:ea typeface="微软雅黑" pitchFamily="34" charset="-122"/>
                <a:cs typeface="微软雅黑" pitchFamily="34" charset="-120"/>
              </a:rPr>
              <a:t>。关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键信息</a:t>
            </a:r>
            <a:r>
              <a:rPr lang="en-US" altLang="zh-CN" sz="2000" b="0" i="0" dirty="0">
                <a:solidFill>
                  <a:srgbClr val="000000"/>
                </a:solidFill>
                <a:latin typeface="微软雅黑" pitchFamily="34" charset="0"/>
                <a:ea typeface="微软雅黑" pitchFamily="34" charset="-122"/>
                <a:cs typeface="微软雅黑" pitchFamily="34" charset="-120"/>
              </a:rPr>
              <a:t>②：现场通过播放宣传片、悬挂宣传横幅等方式向群众揭示作案手法、普及防范知识</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全过程人民民主真实性角度来分析</a:t>
            </a:r>
            <a:r>
              <a:rPr lang="en-US" altLang="zh-CN" sz="2000" b="0" i="0" dirty="0">
                <a:solidFill>
                  <a:srgbClr val="000000"/>
                </a:solidFill>
                <a:latin typeface="微软雅黑" pitchFamily="34" charset="0"/>
                <a:ea typeface="微软雅黑" pitchFamily="34" charset="-122"/>
                <a:cs typeface="微软雅黑" pitchFamily="34" charset="-120"/>
              </a:rPr>
              <a:t>,表明全过程人民民主是最真实最管用的民主</a:t>
            </a:r>
            <a:r>
              <a:rPr lang="en-US" altLang="zh-CN" sz="2000" b="0" i="0">
                <a:solidFill>
                  <a:srgbClr val="000000"/>
                </a:solidFill>
                <a:latin typeface="微软雅黑" pitchFamily="34" charset="0"/>
                <a:ea typeface="微软雅黑" pitchFamily="34" charset="-122"/>
                <a:cs typeface="微软雅黑" pitchFamily="34" charset="-120"/>
              </a:rPr>
              <a:t>，打击防范经济犯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罪保障了全过程人民民主的真实性</a:t>
            </a:r>
            <a:r>
              <a:rPr lang="en-US" altLang="zh-CN" sz="2000" b="0" i="0" dirty="0">
                <a:solidFill>
                  <a:srgbClr val="000000"/>
                </a:solidFill>
                <a:latin typeface="微软雅黑" pitchFamily="34" charset="0"/>
                <a:ea typeface="微软雅黑" pitchFamily="34" charset="-122"/>
                <a:cs typeface="微软雅黑" pitchFamily="34" charset="-120"/>
              </a:rPr>
              <a:t>。关键信息③：重点围绕非法集资</a:t>
            </a:r>
            <a:r>
              <a:rPr lang="en-US" altLang="zh-CN" sz="2000" b="0" i="0">
                <a:solidFill>
                  <a:srgbClr val="000000"/>
                </a:solidFill>
                <a:latin typeface="微软雅黑" pitchFamily="34" charset="0"/>
                <a:ea typeface="微软雅黑" pitchFamily="34" charset="-122"/>
                <a:cs typeface="微软雅黑" pitchFamily="34" charset="-120"/>
              </a:rPr>
              <a:t>、传销等涉众型经济犯罪及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假币</a:t>
            </a:r>
            <a:r>
              <a:rPr lang="en-US" altLang="zh-CN" sz="2000" b="0" i="0" dirty="0">
                <a:solidFill>
                  <a:srgbClr val="000000"/>
                </a:solidFill>
                <a:latin typeface="微软雅黑" pitchFamily="34" charset="0"/>
                <a:ea typeface="微软雅黑" pitchFamily="34" charset="-122"/>
                <a:cs typeface="微软雅黑" pitchFamily="34" charset="-120"/>
              </a:rPr>
              <a:t>、银行卡等突出经济犯罪开展宣传→从专政职能角度来分析</a:t>
            </a:r>
            <a:r>
              <a:rPr lang="en-US" altLang="zh-CN" sz="2000" b="0" i="0">
                <a:solidFill>
                  <a:srgbClr val="000000"/>
                </a:solidFill>
                <a:latin typeface="微软雅黑" pitchFamily="34" charset="0"/>
                <a:ea typeface="微软雅黑" pitchFamily="34" charset="-122"/>
                <a:cs typeface="微软雅黑" pitchFamily="34" charset="-120"/>
              </a:rPr>
              <a:t>,体现我国人民民主专政对极少数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敌人实行专政</a:t>
            </a:r>
            <a:r>
              <a:rPr lang="en-US" altLang="zh-CN" sz="2000" b="0" i="0" dirty="0">
                <a:solidFill>
                  <a:srgbClr val="000000"/>
                </a:solidFill>
                <a:latin typeface="微软雅黑" pitchFamily="34" charset="0"/>
                <a:ea typeface="微软雅黑" pitchFamily="34" charset="-122"/>
                <a:cs typeface="微软雅黑" pitchFamily="34" charset="-120"/>
              </a:rPr>
              <a:t>，打击防范经济犯罪有利于维护社会主义市场经济秩序。关键信息④</a:t>
            </a:r>
            <a:r>
              <a:rPr lang="en-US" altLang="zh-CN" sz="2000" b="0" i="0">
                <a:solidFill>
                  <a:srgbClr val="000000"/>
                </a:solidFill>
                <a:latin typeface="微软雅黑" pitchFamily="34" charset="0"/>
                <a:ea typeface="微软雅黑" pitchFamily="34" charset="-122"/>
                <a:cs typeface="微软雅黑" pitchFamily="34" charset="-120"/>
              </a:rPr>
              <a:t>：展示公安机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关打击经济犯罪</a:t>
            </a:r>
            <a:r>
              <a:rPr lang="en-US" altLang="zh-CN" sz="2000" b="0" i="0" dirty="0">
                <a:solidFill>
                  <a:srgbClr val="000000"/>
                </a:solidFill>
                <a:latin typeface="微软雅黑" pitchFamily="34" charset="0"/>
                <a:ea typeface="微软雅黑" pitchFamily="34" charset="-122"/>
                <a:cs typeface="微软雅黑" pitchFamily="34" charset="-120"/>
              </a:rPr>
              <a:t>、服务经济社会高质量发展的坚定决心和显著成效</a:t>
            </a:r>
            <a:r>
              <a:rPr lang="en-US" altLang="zh-CN" sz="2000" b="0" i="0">
                <a:solidFill>
                  <a:srgbClr val="000000"/>
                </a:solidFill>
                <a:latin typeface="微软雅黑" pitchFamily="34" charset="0"/>
                <a:ea typeface="微软雅黑" pitchFamily="34" charset="-122"/>
                <a:cs typeface="微软雅黑" pitchFamily="34" charset="-120"/>
              </a:rPr>
              <a:t>，全力推动社会各界共同参与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从国家对内职能角度来分析,说明维护国家稳定、促进社会发展是国家对内职能</a:t>
            </a:r>
            <a:r>
              <a:rPr lang="en-US" altLang="zh-CN" sz="2000" b="0" i="0">
                <a:solidFill>
                  <a:srgbClr val="000000"/>
                </a:solidFill>
                <a:latin typeface="微软雅黑" pitchFamily="34" charset="0"/>
                <a:ea typeface="微软雅黑" pitchFamily="34" charset="-122"/>
                <a:cs typeface="微软雅黑" pitchFamily="34" charset="-120"/>
              </a:rPr>
              <a:t>，打击防范经济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犯罪能防范化解风险</a:t>
            </a:r>
            <a:r>
              <a:rPr lang="en-US" altLang="zh-CN" sz="2000" b="0" i="0" dirty="0">
                <a:solidFill>
                  <a:srgbClr val="000000"/>
                </a:solidFill>
                <a:latin typeface="微软雅黑" pitchFamily="34" charset="0"/>
                <a:ea typeface="微软雅黑" pitchFamily="34" charset="-122"/>
                <a:cs typeface="微软雅黑" pitchFamily="34" charset="-120"/>
              </a:rPr>
              <a:t>，维护国家经济安全和社会稳定。</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P_4_BD#d68e82d08?pid=6de468433&amp;color=0,0,0&amp;vtp=1&amp;bt=1&amp;bbb=1&amp;hb=1"/>
          <p:cNvSpPr/>
          <p:nvPr/>
        </p:nvSpPr>
        <p:spPr>
          <a:xfrm>
            <a:off x="722376" y="972000"/>
            <a:ext cx="10753344" cy="3599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小工程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载满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大民生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破解老旧小区改造难题是全过程人民民主的生动缩影</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新疆玛纳斯县人大代表黄建华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谢茂祥等在走访选民时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发现老旧小区居民对排水堵塞</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气管道老化等反映强烈</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随即向县人大常委会提交调研报告</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推动老旧小区改造纳入重点民生工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改造过程中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县人大常委会通过问卷调查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座谈会等形式征求居民意见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坚持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群众提</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代</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表定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政府办</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的原则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改不改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怎么改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交由群众决定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县人大常委会组织代表定期视察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施工现场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督促整改问题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最终完成</a:t>
            </a:r>
            <a:r>
              <a:rPr lang="en-US" altLang="zh-CN" sz="2000" b="0" i="0" dirty="0">
                <a:solidFill>
                  <a:srgbClr val="000000"/>
                </a:solidFill>
                <a:latin typeface="微软雅黑" pitchFamily="34" charset="0"/>
                <a:ea typeface="微软雅黑" pitchFamily="34" charset="-122"/>
                <a:cs typeface="微软雅黑" pitchFamily="34" charset="-120"/>
              </a:rPr>
              <a:t>26</a:t>
            </a:r>
            <a:r>
              <a:rPr lang="en-US" altLang="zh-CN" sz="2000" b="0" i="0" dirty="0">
                <a:solidFill>
                  <a:srgbClr val="000000"/>
                </a:solidFill>
                <a:latin typeface="微软雅黑" pitchFamily="34" charset="0"/>
                <a:ea typeface="楷体" pitchFamily="34" charset="-122"/>
                <a:cs typeface="微软雅黑" pitchFamily="34" charset="-120"/>
              </a:rPr>
              <a:t>个老旧小区改造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惠及</a:t>
            </a:r>
            <a:r>
              <a:rPr lang="en-US" altLang="zh-CN" sz="2000" b="0" i="0" dirty="0">
                <a:solidFill>
                  <a:srgbClr val="000000"/>
                </a:solidFill>
                <a:latin typeface="微软雅黑" pitchFamily="34" charset="0"/>
                <a:ea typeface="微软雅黑" pitchFamily="34" charset="-122"/>
                <a:cs typeface="微软雅黑" pitchFamily="34" charset="-120"/>
              </a:rPr>
              <a:t>3047</a:t>
            </a:r>
            <a:r>
              <a:rPr lang="en-US" altLang="zh-CN" sz="2000" b="0" i="0" dirty="0">
                <a:solidFill>
                  <a:srgbClr val="000000"/>
                </a:solidFill>
                <a:latin typeface="微软雅黑" pitchFamily="34" charset="0"/>
                <a:ea typeface="楷体" pitchFamily="34" charset="-122"/>
                <a:cs typeface="微软雅黑" pitchFamily="34" charset="-120"/>
              </a:rPr>
              <a:t>户居民</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针对居民反映的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改造后管理缺失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问题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县人大常委会推动政府出台相关管护办法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建立</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社区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物业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业委</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共治机制</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对后续设施展开常态化维护</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4_BD.57_1#82f9974e1?pid=6de468433&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（2）结合材料，运用《政治与法治》的知识，</a:t>
            </a:r>
            <a:r>
              <a:rPr lang="en-US" altLang="zh-CN" sz="2000" b="0" i="0">
                <a:solidFill>
                  <a:srgbClr val="000000"/>
                </a:solidFill>
                <a:latin typeface="微软雅黑" pitchFamily="34" charset="0"/>
                <a:ea typeface="微软雅黑" pitchFamily="34" charset="-122"/>
                <a:cs typeface="微软雅黑" pitchFamily="34" charset="-120"/>
              </a:rPr>
              <a:t>说明当地人大是如何破解老旧小区改造难题的。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10分）</a:t>
            </a:r>
            <a:endParaRPr lang="en-US" altLang="zh-CN" sz="2000" dirty="0"/>
          </a:p>
        </p:txBody>
      </p:sp>
      <p:sp>
        <p:nvSpPr>
          <p:cNvPr id="3" name="QO_4_AN.58_1#82f9974e1?vop=1&amp;pid=6de468433&amp;color=0,0,0&amp;vtp=1&amp;bbb=1&amp;hb=1"/>
          <p:cNvSpPr/>
          <p:nvPr/>
        </p:nvSpPr>
        <p:spPr>
          <a:xfrm>
            <a:off x="722376" y="1882844"/>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①人大是国家权力机关，人大代表是其组成人员。县人大代表深入走访选民</a:t>
            </a:r>
            <a:r>
              <a:rPr lang="en-US" altLang="zh-CN" sz="2000" b="1" i="0">
                <a:solidFill>
                  <a:srgbClr val="00B050"/>
                </a:solidFill>
                <a:latin typeface="微软雅黑" pitchFamily="34" charset="0"/>
                <a:ea typeface="微软雅黑" pitchFamily="34" charset="-122"/>
                <a:cs typeface="微软雅黑" pitchFamily="34" charset="-120"/>
              </a:rPr>
              <a:t>，履行密切联</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系群众</a:t>
            </a:r>
            <a:r>
              <a:rPr lang="en-US" altLang="zh-CN" sz="2000" b="1" i="0" dirty="0">
                <a:solidFill>
                  <a:srgbClr val="00B050"/>
                </a:solidFill>
                <a:latin typeface="微软雅黑" pitchFamily="34" charset="0"/>
                <a:ea typeface="微软雅黑" pitchFamily="34" charset="-122"/>
                <a:cs typeface="微软雅黑" pitchFamily="34" charset="-120"/>
              </a:rPr>
              <a:t>、反映群众意见的职责，收集群众对老旧小区改造的意见和建议</a:t>
            </a:r>
            <a:r>
              <a:rPr lang="en-US" altLang="zh-CN" sz="2000" b="1" i="0">
                <a:solidFill>
                  <a:srgbClr val="00B050"/>
                </a:solidFill>
                <a:latin typeface="微软雅黑" pitchFamily="34" charset="0"/>
                <a:ea typeface="微软雅黑" pitchFamily="34" charset="-122"/>
                <a:cs typeface="微软雅黑" pitchFamily="34" charset="-120"/>
              </a:rPr>
              <a:t>，并向县人大常委会提交</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调研报告</a:t>
            </a:r>
            <a:r>
              <a:rPr lang="en-US" altLang="zh-CN" sz="2000" b="1" i="0" dirty="0">
                <a:solidFill>
                  <a:srgbClr val="00B050"/>
                </a:solidFill>
                <a:latin typeface="微软雅黑" pitchFamily="34" charset="0"/>
                <a:ea typeface="微软雅黑" pitchFamily="34" charset="-122"/>
                <a:cs typeface="微软雅黑" pitchFamily="34" charset="-120"/>
              </a:rPr>
              <a:t>，推动老旧小区改造纳入重点民生工程。（3分）②县人大常委会通过问卷调查</a:t>
            </a:r>
            <a:r>
              <a:rPr lang="en-US" altLang="zh-CN" sz="2000" b="1" i="0">
                <a:solidFill>
                  <a:srgbClr val="00B050"/>
                </a:solidFill>
                <a:latin typeface="微软雅黑" pitchFamily="34" charset="0"/>
                <a:ea typeface="微软雅黑" pitchFamily="34" charset="-122"/>
                <a:cs typeface="微软雅黑" pitchFamily="34" charset="-120"/>
              </a:rPr>
              <a:t>、座谈</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会等形式广泛征求居民意见</a:t>
            </a:r>
            <a:r>
              <a:rPr lang="en-US" altLang="zh-CN" sz="2000" b="1" i="0" dirty="0">
                <a:solidFill>
                  <a:srgbClr val="00B050"/>
                </a:solidFill>
                <a:latin typeface="微软雅黑" pitchFamily="34" charset="0"/>
                <a:ea typeface="微软雅黑" pitchFamily="34" charset="-122"/>
                <a:cs typeface="微软雅黑" pitchFamily="34" charset="-120"/>
              </a:rPr>
              <a:t>，坚持“群众提、代表定、政府办”的原则</a:t>
            </a:r>
            <a:r>
              <a:rPr lang="en-US" altLang="zh-CN" sz="2000" b="1" i="0">
                <a:solidFill>
                  <a:srgbClr val="00B050"/>
                </a:solidFill>
                <a:latin typeface="微软雅黑" pitchFamily="34" charset="0"/>
                <a:ea typeface="微软雅黑" pitchFamily="34" charset="-122"/>
                <a:cs typeface="微软雅黑" pitchFamily="34" charset="-120"/>
              </a:rPr>
              <a:t>，体现了人大在决策过程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中坚持民主集中制</a:t>
            </a:r>
            <a:r>
              <a:rPr lang="en-US" altLang="zh-CN" sz="2000" b="1" i="0" dirty="0">
                <a:solidFill>
                  <a:srgbClr val="00B050"/>
                </a:solidFill>
                <a:latin typeface="微软雅黑" pitchFamily="34" charset="0"/>
                <a:ea typeface="微软雅黑" pitchFamily="34" charset="-122"/>
                <a:cs typeface="微软雅黑" pitchFamily="34" charset="-120"/>
              </a:rPr>
              <a:t>，保障人民当家作主。（2分）③</a:t>
            </a:r>
            <a:r>
              <a:rPr lang="en-US" altLang="zh-CN" sz="2000" b="1" i="0">
                <a:solidFill>
                  <a:srgbClr val="00B050"/>
                </a:solidFill>
                <a:latin typeface="微软雅黑" pitchFamily="34" charset="0"/>
                <a:ea typeface="微软雅黑" pitchFamily="34" charset="-122"/>
                <a:cs typeface="微软雅黑" pitchFamily="34" charset="-120"/>
              </a:rPr>
              <a:t>县人大常委会组织代表定期视察施工现场，</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督促整改问题</a:t>
            </a:r>
            <a:r>
              <a:rPr lang="en-US" altLang="zh-CN" sz="2000" b="1" i="0" dirty="0">
                <a:solidFill>
                  <a:srgbClr val="00B050"/>
                </a:solidFill>
                <a:latin typeface="微软雅黑" pitchFamily="34" charset="0"/>
                <a:ea typeface="微软雅黑" pitchFamily="34" charset="-122"/>
                <a:cs typeface="微软雅黑" pitchFamily="34" charset="-120"/>
              </a:rPr>
              <a:t>，体现了人大行使监督权，确保政府工作落实到位。（2分）</a:t>
            </a:r>
            <a:r>
              <a:rPr lang="en-US" altLang="zh-CN" sz="2000" b="1" i="0">
                <a:solidFill>
                  <a:srgbClr val="00B050"/>
                </a:solidFill>
                <a:latin typeface="微软雅黑" pitchFamily="34" charset="0"/>
                <a:ea typeface="微软雅黑" pitchFamily="34" charset="-122"/>
                <a:cs typeface="微软雅黑" pitchFamily="34" charset="-120"/>
              </a:rPr>
              <a:t>④针对居民反映的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改造后管理缺失”问题，县人大推动政府出台相关管护办法，建立“社区+物业+业委会</a:t>
            </a:r>
            <a:r>
              <a:rPr lang="en-US" altLang="zh-CN" sz="2000" b="1" i="0">
                <a:solidFill>
                  <a:srgbClr val="00B050"/>
                </a:solidFill>
                <a:latin typeface="微软雅黑" pitchFamily="34" charset="0"/>
                <a:ea typeface="微软雅黑" pitchFamily="34" charset="-122"/>
                <a:cs typeface="微软雅黑" pitchFamily="34" charset="-120"/>
              </a:rPr>
              <a:t>”共</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治机制</a:t>
            </a:r>
            <a:r>
              <a:rPr lang="en-US" altLang="zh-CN" sz="2000" b="1" i="0" dirty="0">
                <a:solidFill>
                  <a:srgbClr val="00B050"/>
                </a:solidFill>
                <a:latin typeface="微软雅黑" pitchFamily="34" charset="0"/>
                <a:ea typeface="微软雅黑" pitchFamily="34" charset="-122"/>
                <a:cs typeface="微软雅黑" pitchFamily="34" charset="-120"/>
              </a:rPr>
              <a:t>，体现了人大行使重大事项决定权，推动制度建设，保障民生工程的可持续性。（3分）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O_4_AS.59_1#82f9974e1?vop=1&amp;pid=6de46843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关键信息①：人大代表黄建华、谢茂祥等走访选民，发现老旧小区居民对排水堵塞</a:t>
            </a:r>
            <a:r>
              <a:rPr lang="en-US" altLang="zh-CN" sz="2000" b="0" i="0">
                <a:solidFill>
                  <a:srgbClr val="000000"/>
                </a:solidFill>
                <a:latin typeface="微软雅黑" pitchFamily="34" charset="0"/>
                <a:ea typeface="微软雅黑" pitchFamily="34" charset="-122"/>
                <a:cs typeface="微软雅黑" pitchFamily="34" charset="-120"/>
              </a:rPr>
              <a:t>、燃气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管道老化等问题反映强烈</a:t>
            </a:r>
            <a:r>
              <a:rPr lang="en-US" altLang="zh-CN" sz="2000" b="0" i="0" dirty="0">
                <a:solidFill>
                  <a:srgbClr val="000000"/>
                </a:solidFill>
                <a:latin typeface="微软雅黑" pitchFamily="34" charset="0"/>
                <a:ea typeface="微软雅黑" pitchFamily="34" charset="-122"/>
                <a:cs typeface="微软雅黑" pitchFamily="34" charset="-120"/>
              </a:rPr>
              <a:t>→可从人大代表职权、义务角度作答。关键信息②</a:t>
            </a:r>
            <a:r>
              <a:rPr lang="en-US" altLang="zh-CN" sz="2000" b="0" i="0">
                <a:solidFill>
                  <a:srgbClr val="000000"/>
                </a:solidFill>
                <a:latin typeface="微软雅黑" pitchFamily="34" charset="0"/>
                <a:ea typeface="微软雅黑" pitchFamily="34" charset="-122"/>
                <a:cs typeface="微软雅黑" pitchFamily="34" charset="-120"/>
              </a:rPr>
              <a:t>：县人大常委会在改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造过程中</a:t>
            </a:r>
            <a:r>
              <a:rPr lang="en-US" altLang="zh-CN" sz="2000" b="0" i="0" dirty="0">
                <a:solidFill>
                  <a:srgbClr val="000000"/>
                </a:solidFill>
                <a:latin typeface="微软雅黑" pitchFamily="34" charset="0"/>
                <a:ea typeface="微软雅黑" pitchFamily="34" charset="-122"/>
                <a:cs typeface="微软雅黑" pitchFamily="34" charset="-120"/>
              </a:rPr>
              <a:t>，通过问卷调查、座谈会等形式征求居民意见。坚持“群众提、代表定、政府办</a:t>
            </a:r>
            <a:r>
              <a:rPr lang="en-US" altLang="zh-CN" sz="2000" b="0" i="0">
                <a:solidFill>
                  <a:srgbClr val="000000"/>
                </a:solidFill>
                <a:latin typeface="微软雅黑" pitchFamily="34" charset="0"/>
                <a:ea typeface="微软雅黑" pitchFamily="34" charset="-122"/>
                <a:cs typeface="微软雅黑" pitchFamily="34" charset="-120"/>
              </a:rPr>
              <a:t>”的原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则</a:t>
            </a:r>
            <a:r>
              <a:rPr lang="en-US" altLang="zh-CN" sz="2000" b="0" i="0" dirty="0">
                <a:solidFill>
                  <a:srgbClr val="000000"/>
                </a:solidFill>
                <a:latin typeface="微软雅黑" pitchFamily="34" charset="0"/>
                <a:ea typeface="微软雅黑" pitchFamily="34" charset="-122"/>
                <a:cs typeface="微软雅黑" pitchFamily="34" charset="-120"/>
              </a:rPr>
              <a:t>，将“改不改、怎么改”交由群众决定→可从坚持民主集中制原则角度作答。关键信息③</a:t>
            </a:r>
            <a:r>
              <a:rPr lang="en-US" altLang="zh-CN" sz="2000" b="0" i="0">
                <a:solidFill>
                  <a:srgbClr val="000000"/>
                </a:solidFill>
                <a:latin typeface="微软雅黑" pitchFamily="34" charset="0"/>
                <a:ea typeface="微软雅黑" pitchFamily="34" charset="-122"/>
                <a:cs typeface="微软雅黑" pitchFamily="34" charset="-120"/>
              </a:rPr>
              <a:t>：县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人大常委会组织代表定期视察施工现场</a:t>
            </a:r>
            <a:r>
              <a:rPr lang="en-US" altLang="zh-CN" sz="2000" b="0" i="0" dirty="0">
                <a:solidFill>
                  <a:srgbClr val="000000"/>
                </a:solidFill>
                <a:latin typeface="微软雅黑" pitchFamily="34" charset="0"/>
                <a:ea typeface="微软雅黑" pitchFamily="34" charset="-122"/>
                <a:cs typeface="微软雅黑" pitchFamily="34" charset="-120"/>
              </a:rPr>
              <a:t>，督促整改问题→可从人大行使监督权角度作答</a:t>
            </a:r>
            <a:r>
              <a:rPr lang="en-US" altLang="zh-CN" sz="2000" b="0" i="0">
                <a:solidFill>
                  <a:srgbClr val="000000"/>
                </a:solidFill>
                <a:latin typeface="微软雅黑" pitchFamily="34" charset="0"/>
                <a:ea typeface="微软雅黑" pitchFamily="34" charset="-122"/>
                <a:cs typeface="微软雅黑" pitchFamily="34" charset="-120"/>
              </a:rPr>
              <a:t>。关键信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a:t>
            </a:r>
            <a:r>
              <a:rPr lang="en-US" altLang="zh-CN" sz="2000" b="0" i="0" dirty="0">
                <a:solidFill>
                  <a:srgbClr val="000000"/>
                </a:solidFill>
                <a:latin typeface="微软雅黑" pitchFamily="34" charset="0"/>
                <a:ea typeface="微软雅黑" pitchFamily="34" charset="-122"/>
                <a:cs typeface="微软雅黑" pitchFamily="34" charset="-120"/>
              </a:rPr>
              <a:t>④：针对居民反映的“改造后管理缺失”问题，县人大常委会推动政府出台相关管护办法</a:t>
            </a:r>
            <a:r>
              <a:rPr lang="en-US" altLang="zh-CN" sz="2000" b="0" i="0">
                <a:solidFill>
                  <a:srgbClr val="000000"/>
                </a:solidFill>
                <a:latin typeface="微软雅黑" pitchFamily="34" charset="0"/>
                <a:ea typeface="微软雅黑" pitchFamily="34" charset="-122"/>
                <a:cs typeface="微软雅黑" pitchFamily="34" charset="-120"/>
              </a:rPr>
              <a:t>，建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立</a:t>
            </a:r>
            <a:r>
              <a:rPr lang="en-US" altLang="zh-CN" sz="2000" b="0" i="0" dirty="0">
                <a:solidFill>
                  <a:srgbClr val="000000"/>
                </a:solidFill>
                <a:latin typeface="微软雅黑" pitchFamily="34" charset="0"/>
                <a:ea typeface="微软雅黑" pitchFamily="34" charset="-122"/>
                <a:cs typeface="微软雅黑" pitchFamily="34" charset="-120"/>
              </a:rPr>
              <a:t>“社区+物业+业委会”共治机制→可从人大行使重大事项决定权角度作答。</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O_3_AS.60_1#6de468433?vop=1&amp;pid=b8dd83add&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本题考查我国的国家性质、国家职能、全过程人民民主、人民代表大会、人大代表</a:t>
            </a:r>
            <a:r>
              <a:rPr lang="en-US" altLang="zh-CN" sz="2000" b="0" i="0">
                <a:solidFill>
                  <a:srgbClr val="000000"/>
                </a:solidFill>
                <a:latin typeface="微软雅黑" pitchFamily="34" charset="0"/>
                <a:ea typeface="微软雅黑" pitchFamily="34" charset="-122"/>
                <a:cs typeface="微软雅黑" pitchFamily="34" charset="-120"/>
              </a:rPr>
              <a:t>、民主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集中制</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O_3_BD.61_1#f19bf3915?pid=b8dd83add&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19.</a:t>
            </a:r>
            <a:r>
              <a:rPr lang="en-US" altLang="zh-CN" sz="2000" b="0" i="0" dirty="0">
                <a:solidFill>
                  <a:srgbClr val="000000"/>
                </a:solidFill>
                <a:latin typeface="仿宋" pitchFamily="34" charset="0"/>
                <a:ea typeface="仿宋" pitchFamily="34" charset="-122"/>
                <a:cs typeface="仿宋" pitchFamily="34" charset="-120"/>
              </a:rPr>
              <a:t>[贵州遵义部分学校2025高一联考]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材料一</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中国式现代化是中国共产党领导的社会主义现代化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具有鲜明的中国特色和时代特征</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站在新时代</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新起点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面对新形势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新任务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各民主党派以党派之能助力中国式现代化建设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49" name="QO_3_BD.61_2#f19bf3915?colgroup=41&amp;pid=b8dd83add&amp;color=0,0,0&amp;vtp=1&amp;bbb=1&amp;hb=1"/>
          <p:cNvGraphicFramePr>
            <a:graphicFrameLocks noGrp="1"/>
          </p:cNvGraphicFramePr>
          <p:nvPr>
            <p:extLst>
              <p:ext uri="{D42A27DB-BD31-4B8C-83A1-F6EECF244321}">
                <p14:modId xmlns:p14="http://schemas.microsoft.com/office/powerpoint/2010/main" val="595549229"/>
              </p:ext>
            </p:extLst>
          </p:nvPr>
        </p:nvGraphicFramePr>
        <p:xfrm>
          <a:off x="722376" y="2421578"/>
          <a:ext cx="10735056" cy="2904744"/>
        </p:xfrm>
        <a:graphic>
          <a:graphicData uri="http://schemas.openxmlformats.org/drawingml/2006/table">
            <a:tbl>
              <a:tblPr/>
              <a:tblGrid>
                <a:gridCol w="10735056">
                  <a:extLst>
                    <a:ext uri="{9D8B030D-6E8A-4147-A177-3AD203B41FA5}">
                      <a16:colId xmlns:a16="http://schemas.microsoft.com/office/drawing/2014/main" val="20000"/>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中国式现代化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19023">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农工党江苏省委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围绕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十五五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规划科学编制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培育发展新质生产力</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人工智能驱动未来产</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业发展提出具有统筹前瞻性和现实针对性的建议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2783">
                <a:tc>
                  <a:txBody>
                    <a:bodyPr/>
                    <a:lstStyle/>
                    <a:p>
                      <a:pPr algn="l"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致公党贵州省委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始终在思想上行动上同以习近平同志为核心的中共中央保持高度一致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2783">
                <a:tc>
                  <a:txBody>
                    <a:bodyPr/>
                    <a:lstStyle/>
                    <a:p>
                      <a:pPr algn="l" latinLnBrk="1" hangingPunct="0">
                        <a:lnSpc>
                          <a:spcPts val="3000"/>
                        </a:lnSpc>
                      </a:pPr>
                      <a:r>
                        <a:rPr lang="en-US" altLang="zh-CN" sz="2000" b="0" i="0" dirty="0">
                          <a:solidFill>
                            <a:srgbClr val="000000"/>
                          </a:solidFill>
                          <a:latin typeface="微软雅黑" pitchFamily="34" charset="0"/>
                          <a:ea typeface="楷体" pitchFamily="34" charset="-122"/>
                          <a:cs typeface="微软雅黑" pitchFamily="34" charset="-120"/>
                        </a:rPr>
                        <a:t>民进浙江省委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要对标中心工作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助力共同富裕建设</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为中国式现代化贡献民进智慧和力量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19023">
                <a:tc>
                  <a:txBody>
                    <a:bodyPr/>
                    <a:lstStyle/>
                    <a:p>
                      <a:pPr marL="0" indent="0" algn="l" latinLnBrk="1" hangingPunct="0">
                        <a:lnSpc>
                          <a:spcPts val="3200"/>
                        </a:lnSpc>
                      </a:pPr>
                      <a:r>
                        <a:rPr lang="en-US" altLang="zh-CN" sz="2000" b="0" i="0" dirty="0">
                          <a:solidFill>
                            <a:srgbClr val="000000"/>
                          </a:solidFill>
                          <a:latin typeface="微软雅黑" pitchFamily="34" charset="0"/>
                          <a:ea typeface="楷体" pitchFamily="34" charset="-122"/>
                          <a:cs typeface="微软雅黑" pitchFamily="34" charset="-120"/>
                        </a:rPr>
                        <a:t>九三学社四川省委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发挥界别特色和人才智力优势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凝心聚力</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躬身实干</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以高水平履职</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高</a:t>
                      </a:r>
                    </a:p>
                    <a:p>
                      <a:pPr marL="0" lvl="0" indent="0"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质量建言服务现代化建设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O_3_BD.61_3#f19bf3915?pid=b8dd83add&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材料二</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全国政协十四届三次会议上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来自</a:t>
            </a:r>
            <a:r>
              <a:rPr lang="en-US" altLang="zh-CN" sz="2000" b="0" i="0" dirty="0">
                <a:solidFill>
                  <a:srgbClr val="000000"/>
                </a:solidFill>
                <a:latin typeface="微软雅黑" pitchFamily="34" charset="0"/>
                <a:ea typeface="微软雅黑" pitchFamily="34" charset="-122"/>
                <a:cs typeface="微软雅黑" pitchFamily="34" charset="-120"/>
              </a:rPr>
              <a:t>34</a:t>
            </a:r>
            <a:r>
              <a:rPr lang="en-US" altLang="zh-CN" sz="2000" b="0" i="0" dirty="0">
                <a:solidFill>
                  <a:srgbClr val="000000"/>
                </a:solidFill>
                <a:latin typeface="微软雅黑" pitchFamily="34" charset="0"/>
                <a:ea typeface="楷体" pitchFamily="34" charset="-122"/>
                <a:cs typeface="微软雅黑" pitchFamily="34" charset="-120"/>
              </a:rPr>
              <a:t>个界别的</a:t>
            </a:r>
            <a:r>
              <a:rPr lang="en-US" altLang="zh-CN" sz="2000" b="0" i="0">
                <a:solidFill>
                  <a:srgbClr val="000000"/>
                </a:solidFill>
                <a:latin typeface="微软雅黑" pitchFamily="34" charset="0"/>
                <a:ea typeface="微软雅黑" pitchFamily="34" charset="-122"/>
                <a:cs typeface="微软雅黑" pitchFamily="34" charset="-120"/>
              </a:rPr>
              <a:t>2100</a:t>
            </a:r>
            <a:r>
              <a:rPr lang="en-US" altLang="zh-CN" sz="2000" b="0" i="0">
                <a:solidFill>
                  <a:srgbClr val="000000"/>
                </a:solidFill>
                <a:latin typeface="微软雅黑" pitchFamily="34" charset="0"/>
                <a:ea typeface="楷体" pitchFamily="34" charset="-122"/>
                <a:cs typeface="微软雅黑" pitchFamily="34" charset="-120"/>
              </a:rPr>
              <a:t>多名全国政协委员聚焦国计民生事宜</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共商国是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graphicFrame>
        <p:nvGraphicFramePr>
          <p:cNvPr id="50" name="QO_3_BD.61_4#f19bf3915?colgroup=41&amp;pid=b8dd83add&amp;color=0,0,0&amp;vtp=1&amp;bbb=1"/>
          <p:cNvGraphicFramePr>
            <a:graphicFrameLocks noGrp="1"/>
          </p:cNvGraphicFramePr>
          <p:nvPr>
            <p:extLst>
              <p:ext uri="{D42A27DB-BD31-4B8C-83A1-F6EECF244321}">
                <p14:modId xmlns:p14="http://schemas.microsoft.com/office/powerpoint/2010/main" val="2679907025"/>
              </p:ext>
            </p:extLst>
          </p:nvPr>
        </p:nvGraphicFramePr>
        <p:xfrm>
          <a:off x="722376" y="1951678"/>
          <a:ext cx="10735056" cy="2467483"/>
        </p:xfrm>
        <a:graphic>
          <a:graphicData uri="http://schemas.openxmlformats.org/drawingml/2006/table">
            <a:tbl>
              <a:tblPr/>
              <a:tblGrid>
                <a:gridCol w="10735056">
                  <a:extLst>
                    <a:ext uri="{9D8B030D-6E8A-4147-A177-3AD203B41FA5}">
                      <a16:colId xmlns:a16="http://schemas.microsoft.com/office/drawing/2014/main" val="20000"/>
                    </a:ext>
                  </a:extLst>
                </a:gridCol>
              </a:tblGrid>
              <a:tr h="2467483">
                <a:tc>
                  <a:txBody>
                    <a:bodyPr/>
                    <a:lstStyle/>
                    <a:p>
                      <a:pPr algn="ctr"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委员声音</a:t>
                      </a:r>
                      <a:endParaRPr lang="en-US" altLang="zh-CN" sz="1200" dirty="0"/>
                    </a:p>
                    <a:p>
                      <a:pPr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蒋</a:t>
                      </a:r>
                      <a:r>
                        <a:rPr lang="en-US" altLang="zh-CN" sz="2000" b="0" i="0" dirty="0">
                          <a:solidFill>
                            <a:srgbClr val="000000"/>
                          </a:solidFill>
                          <a:latin typeface="微软雅黑" pitchFamily="34" charset="0"/>
                          <a:ea typeface="楷体" pitchFamily="34" charset="-122"/>
                          <a:cs typeface="微软雅黑" pitchFamily="34" charset="-120"/>
                        </a:rPr>
                        <a:t>××委员：建议取消离婚冷静期</a:t>
                      </a:r>
                      <a:endParaRPr lang="en-US" altLang="zh-CN" sz="1200" dirty="0"/>
                    </a:p>
                    <a:p>
                      <a:pPr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谭</a:t>
                      </a:r>
                      <a:r>
                        <a:rPr lang="en-US" altLang="zh-CN" sz="2000" b="0" i="0" dirty="0">
                          <a:solidFill>
                            <a:srgbClr val="000000"/>
                          </a:solidFill>
                          <a:latin typeface="微软雅黑" pitchFamily="34" charset="0"/>
                          <a:ea typeface="楷体" pitchFamily="34" charset="-122"/>
                          <a:cs typeface="微软雅黑" pitchFamily="34" charset="-120"/>
                        </a:rPr>
                        <a:t>××委员：建议将现行高速免费通行政策调整为每车每年享受固定免费时长</a:t>
                      </a:r>
                      <a:endParaRPr lang="en-US" altLang="zh-CN" sz="1200" dirty="0"/>
                    </a:p>
                    <a:p>
                      <a:pPr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洪</a:t>
                      </a:r>
                      <a:r>
                        <a:rPr lang="en-US" altLang="zh-CN" sz="2000" b="0" i="0" dirty="0">
                          <a:solidFill>
                            <a:srgbClr val="000000"/>
                          </a:solidFill>
                          <a:latin typeface="微软雅黑" pitchFamily="34" charset="0"/>
                          <a:ea typeface="楷体" pitchFamily="34" charset="-122"/>
                          <a:cs typeface="微软雅黑" pitchFamily="34" charset="-120"/>
                        </a:rPr>
                        <a:t>××委员：在工作园区设置幼儿园</a:t>
                      </a:r>
                      <a:r>
                        <a:rPr lang="en-US" altLang="zh-CN" sz="2000" b="0" i="0" spc="-100" dirty="0">
                          <a:solidFill>
                            <a:srgbClr val="000000"/>
                          </a:solidFill>
                          <a:latin typeface="微软雅黑" pitchFamily="34" charset="0"/>
                          <a:ea typeface="楷体"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上班带娃两不误</a:t>
                      </a:r>
                      <a:endParaRPr lang="en-US" altLang="zh-CN" sz="1200" dirty="0"/>
                    </a:p>
                    <a:p>
                      <a:pPr algn="l" latinLnBrk="1" hangingPunct="0">
                        <a:lnSpc>
                          <a:spcPts val="3200"/>
                        </a:lnSpc>
                      </a:pPr>
                      <a:r>
                        <a:rPr lang="en-US" altLang="zh-CN" sz="2000" b="0" i="0">
                          <a:solidFill>
                            <a:srgbClr val="000000"/>
                          </a:solidFill>
                          <a:latin typeface="微软雅黑" pitchFamily="34" charset="0"/>
                          <a:ea typeface="楷体" pitchFamily="34" charset="-122"/>
                          <a:cs typeface="微软雅黑" pitchFamily="34" charset="-120"/>
                        </a:rPr>
                        <a:t>靳</a:t>
                      </a:r>
                      <a:r>
                        <a:rPr lang="en-US" altLang="zh-CN" sz="2000" b="0" i="0" dirty="0">
                          <a:solidFill>
                            <a:srgbClr val="000000"/>
                          </a:solidFill>
                          <a:latin typeface="微软雅黑" pitchFamily="34" charset="0"/>
                          <a:ea typeface="楷体" pitchFamily="34" charset="-122"/>
                          <a:cs typeface="微软雅黑" pitchFamily="34" charset="-120"/>
                        </a:rPr>
                        <a:t>×委员：建议AI换脸立法</a:t>
                      </a:r>
                      <a:endParaRPr lang="en-US" altLang="zh-CN" sz="1200" dirty="0"/>
                    </a:p>
                    <a:p>
                      <a:pPr algn="l" latinLnBrk="1" hangingPunct="0">
                        <a:lnSpc>
                          <a:spcPts val="3000"/>
                        </a:lnSpc>
                      </a:pPr>
                      <a:r>
                        <a:rPr lang="en-US" altLang="zh-CN" sz="2000" b="0" i="0">
                          <a:solidFill>
                            <a:srgbClr val="000000"/>
                          </a:solidFill>
                          <a:latin typeface="微软雅黑" pitchFamily="34" charset="0"/>
                          <a:ea typeface="楷体" pitchFamily="34" charset="-122"/>
                          <a:cs typeface="微软雅黑" pitchFamily="34" charset="-120"/>
                        </a:rPr>
                        <a:t>李</a:t>
                      </a:r>
                      <a:r>
                        <a:rPr lang="en-US" altLang="zh-CN" sz="2000" b="0" i="0" dirty="0">
                          <a:solidFill>
                            <a:srgbClr val="000000"/>
                          </a:solidFill>
                          <a:latin typeface="微软雅黑" pitchFamily="34" charset="0"/>
                          <a:ea typeface="楷体" pitchFamily="34" charset="-122"/>
                          <a:cs typeface="微软雅黑" pitchFamily="34" charset="-120"/>
                        </a:rPr>
                        <a:t>××委员：建议实施初中阶段教育分流</a:t>
                      </a:r>
                      <a:r>
                        <a:rPr lang="en-US" altLang="zh-CN" sz="2000" b="0" i="0" spc="-100" dirty="0">
                          <a:solidFill>
                            <a:srgbClr val="000000"/>
                          </a:solidFill>
                          <a:latin typeface="微软雅黑" pitchFamily="34" charset="0"/>
                          <a:ea typeface="楷体"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推进千人千面的科学化教育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O_4_BD.62_1#2845e5f61?pid=f19bf3915&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（1）结合材料一，运用《政治与法治》知识</a:t>
            </a:r>
            <a:r>
              <a:rPr lang="en-US" altLang="zh-CN" sz="2000" b="0" i="0">
                <a:solidFill>
                  <a:srgbClr val="000000"/>
                </a:solidFill>
                <a:latin typeface="微软雅黑" pitchFamily="34" charset="0"/>
                <a:ea typeface="微软雅黑" pitchFamily="34" charset="-122"/>
                <a:cs typeface="微软雅黑" pitchFamily="34" charset="-120"/>
              </a:rPr>
              <a:t>，说明民主党派为什么能以党派之能助力中国式现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代化建设</a:t>
            </a:r>
            <a:r>
              <a:rPr lang="en-US" altLang="zh-CN" sz="2000" b="0" i="0" dirty="0">
                <a:solidFill>
                  <a:srgbClr val="000000"/>
                </a:solidFill>
                <a:latin typeface="微软雅黑" pitchFamily="34" charset="0"/>
                <a:ea typeface="微软雅黑" pitchFamily="34" charset="-122"/>
                <a:cs typeface="微软雅黑" pitchFamily="34" charset="-120"/>
              </a:rPr>
              <a:t>。（7分）</a:t>
            </a:r>
            <a:endParaRPr lang="en-US" altLang="zh-CN" sz="2000" dirty="0"/>
          </a:p>
        </p:txBody>
      </p:sp>
      <p:sp>
        <p:nvSpPr>
          <p:cNvPr id="3" name="QO_4_AN.63_1#2845e5f61?vop=1&amp;pid=f19bf3915&amp;color=0,0,0&amp;vtp=1&amp;bbb=1&amp;hb=1"/>
          <p:cNvSpPr/>
          <p:nvPr/>
        </p:nvSpPr>
        <p:spPr>
          <a:xfrm>
            <a:off x="722376" y="1882844"/>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①这是由民主党派的性质决定的。（1分）②在国家政治生活中，</a:t>
            </a:r>
            <a:r>
              <a:rPr lang="en-US" altLang="zh-CN" sz="2000" b="1" i="0">
                <a:solidFill>
                  <a:srgbClr val="00B050"/>
                </a:solidFill>
                <a:latin typeface="微软雅黑" pitchFamily="34" charset="0"/>
                <a:ea typeface="微软雅黑" pitchFamily="34" charset="-122"/>
                <a:cs typeface="微软雅黑" pitchFamily="34" charset="-120"/>
              </a:rPr>
              <a:t>中国共产党是执政党，</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各民主党派是参政党</a:t>
            </a:r>
            <a:r>
              <a:rPr lang="en-US" altLang="zh-CN" sz="2000" b="1" i="0" dirty="0">
                <a:solidFill>
                  <a:srgbClr val="00B050"/>
                </a:solidFill>
                <a:latin typeface="微软雅黑" pitchFamily="34" charset="0"/>
                <a:ea typeface="微软雅黑" pitchFamily="34" charset="-122"/>
                <a:cs typeface="微软雅黑" pitchFamily="34" charset="-120"/>
              </a:rPr>
              <a:t>，各民主党派具有法律赋予的参政权，聚焦党和国家中心任务</a:t>
            </a:r>
            <a:r>
              <a:rPr lang="en-US" altLang="zh-CN" sz="2000" b="1" i="0">
                <a:solidFill>
                  <a:srgbClr val="00B050"/>
                </a:solidFill>
                <a:latin typeface="微软雅黑" pitchFamily="34" charset="0"/>
                <a:ea typeface="微软雅黑" pitchFamily="34" charset="-122"/>
                <a:cs typeface="微软雅黑" pitchFamily="34" charset="-120"/>
              </a:rPr>
              <a:t>，能以党派之</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能助力中国式现代化建设</a:t>
            </a:r>
            <a:r>
              <a:rPr lang="en-US" altLang="zh-CN" sz="2000" b="1" i="0" dirty="0">
                <a:solidFill>
                  <a:srgbClr val="00B050"/>
                </a:solidFill>
                <a:latin typeface="微软雅黑" pitchFamily="34" charset="0"/>
                <a:ea typeface="微软雅黑" pitchFamily="34" charset="-122"/>
                <a:cs typeface="微软雅黑" pitchFamily="34" charset="-120"/>
              </a:rPr>
              <a:t>。（2分）③民主党派是接受中国共产党领导</a:t>
            </a:r>
            <a:r>
              <a:rPr lang="en-US" altLang="zh-CN" sz="2000" b="1" i="0">
                <a:solidFill>
                  <a:srgbClr val="00B050"/>
                </a:solidFill>
                <a:latin typeface="微软雅黑" pitchFamily="34" charset="0"/>
                <a:ea typeface="微软雅黑" pitchFamily="34" charset="-122"/>
                <a:cs typeface="微软雅黑" pitchFamily="34" charset="-120"/>
              </a:rPr>
              <a:t>、同中国共产党通力合作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的亲密友党</a:t>
            </a:r>
            <a:r>
              <a:rPr lang="en-US" altLang="zh-CN" sz="2000" b="1" i="0" dirty="0">
                <a:solidFill>
                  <a:srgbClr val="00B050"/>
                </a:solidFill>
                <a:latin typeface="微软雅黑" pitchFamily="34" charset="0"/>
                <a:ea typeface="微软雅黑" pitchFamily="34" charset="-122"/>
                <a:cs typeface="微软雅黑" pitchFamily="34" charset="-120"/>
              </a:rPr>
              <a:t>，民主党派能和中国共产党一道致力于中国式现代化建设。（2分）</a:t>
            </a:r>
            <a:r>
              <a:rPr lang="en-US" altLang="zh-CN" sz="2000" b="1" i="0">
                <a:solidFill>
                  <a:srgbClr val="00B050"/>
                </a:solidFill>
                <a:latin typeface="微软雅黑" pitchFamily="34" charset="0"/>
                <a:ea typeface="微软雅黑" pitchFamily="34" charset="-122"/>
                <a:cs typeface="微软雅黑" pitchFamily="34" charset="-120"/>
              </a:rPr>
              <a:t>④民主党派的成</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员主要来自知识分子群体和具有特殊身份的不同社会界别，具有广泛的社会联系和独特的人才优</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势</a:t>
            </a:r>
            <a:r>
              <a:rPr lang="en-US" altLang="zh-CN" sz="2000" b="1" i="0" dirty="0">
                <a:solidFill>
                  <a:srgbClr val="00B050"/>
                </a:solidFill>
                <a:latin typeface="微软雅黑" pitchFamily="34" charset="0"/>
                <a:ea typeface="微软雅黑" pitchFamily="34" charset="-122"/>
                <a:cs typeface="微软雅黑" pitchFamily="34" charset="-120"/>
              </a:rPr>
              <a:t>，可以发挥界别特色和人才智力优势助力中国式现代化建设。（2分）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3_BD.4_1#30d6d7bd8?pid=88e78864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[辽宁名校联盟2025高一联考]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“真真切切”四字看似简单，却彰显着深厚的为民担当</a:t>
            </a:r>
            <a:r>
              <a:rPr lang="en-US" altLang="zh-CN" sz="2000" b="0" i="0">
                <a:solidFill>
                  <a:srgbClr val="000000"/>
                </a:solidFill>
                <a:latin typeface="微软雅黑" pitchFamily="34" charset="0"/>
                <a:ea typeface="微软雅黑" pitchFamily="34" charset="-122"/>
                <a:cs typeface="微软雅黑" pitchFamily="34" charset="-120"/>
              </a:rPr>
              <a:t>。建一座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学校能培育人才</a:t>
            </a:r>
            <a:r>
              <a:rPr lang="en-US" altLang="zh-CN" sz="2000" b="0" i="0" dirty="0">
                <a:solidFill>
                  <a:srgbClr val="000000"/>
                </a:solidFill>
                <a:latin typeface="微软雅黑" pitchFamily="34" charset="0"/>
                <a:ea typeface="微软雅黑" pitchFamily="34" charset="-122"/>
                <a:cs typeface="微软雅黑" pitchFamily="34" charset="-120"/>
              </a:rPr>
              <a:t>，挖一口水井能解决用水，办一个工厂能带动就业</a:t>
            </a:r>
            <a:r>
              <a:rPr lang="en-US" altLang="zh-CN" sz="2000" b="0" i="0" dirty="0">
                <a:solidFill>
                  <a:srgbClr val="000000"/>
                </a:solidFill>
                <a:latin typeface="SimSun" panose="02010600030101010101" pitchFamily="2" charset="-122"/>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桩桩看似平凡</a:t>
            </a:r>
            <a:r>
              <a:rPr lang="en-US" altLang="zh-CN" sz="2000" b="0" i="0">
                <a:solidFill>
                  <a:srgbClr val="000000"/>
                </a:solidFill>
                <a:latin typeface="微软雅黑" pitchFamily="34" charset="0"/>
                <a:ea typeface="微软雅黑" pitchFamily="34" charset="-122"/>
                <a:cs typeface="微软雅黑" pitchFamily="34" charset="-120"/>
              </a:rPr>
              <a:t>，却事事都</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体现干部履职的真与不真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这启示广大党员干部要(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3_AN.5_1#30d6d7bd8.bracket?pid=88e788643&amp;color=0,0,0&amp;vpa=2&amp;vtp=1"/>
          <p:cNvSpPr/>
          <p:nvPr/>
        </p:nvSpPr>
        <p:spPr>
          <a:xfrm>
            <a:off x="6510401" y="1867350"/>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3_BD.4_2#30d6d7bd8?pid=88e788643&amp;color=0,0,0&amp;vtp=1&amp;bbb=1"/>
          <p:cNvSpPr/>
          <p:nvPr/>
        </p:nvSpPr>
        <p:spPr>
          <a:xfrm>
            <a:off x="722376" y="2334074"/>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①多访“寻常百姓”，坚持以人民为中心的发展思想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多察“民生百态”，努力提升政府公信力和执行力</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善解“民生之困”，切实解决群众面临的实际问题</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常思“发展大计”，以经济建设为中心促进社会发展</a:t>
            </a:r>
            <a:endParaRPr lang="en-US" altLang="zh-CN" sz="2000" dirty="0"/>
          </a:p>
        </p:txBody>
      </p:sp>
      <p:sp>
        <p:nvSpPr>
          <p:cNvPr id="5" name="QC_3_BD.4_3#30d6d7bd8.choices?pid=88e788643&amp;color=0,0,0&amp;vtp=1&amp;bbb=1"/>
          <p:cNvSpPr/>
          <p:nvPr/>
        </p:nvSpPr>
        <p:spPr>
          <a:xfrm>
            <a:off x="722376" y="4169986"/>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O_4_AS.64_1#2845e5f61?vop=1&amp;pid=f19bf3915&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关键信息①：要对标中心工作，助力共同富裕建设</a:t>
            </a:r>
            <a:r>
              <a:rPr lang="en-US" altLang="zh-CN" sz="2000" b="0" i="0">
                <a:solidFill>
                  <a:srgbClr val="000000"/>
                </a:solidFill>
                <a:latin typeface="微软雅黑" pitchFamily="34" charset="0"/>
                <a:ea typeface="微软雅黑" pitchFamily="34" charset="-122"/>
                <a:cs typeface="微软雅黑" pitchFamily="34" charset="-120"/>
              </a:rPr>
              <a:t>，为中国式现代化贡献民进智慧和力量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从民主党派的性质角度，说明这是由民主党派的性质决定的。关键信息②：围绕“十五五</a:t>
            </a:r>
            <a:r>
              <a:rPr lang="en-US" altLang="zh-CN" sz="2000" b="0" i="0">
                <a:solidFill>
                  <a:srgbClr val="000000"/>
                </a:solidFill>
                <a:latin typeface="微软雅黑" pitchFamily="34" charset="0"/>
                <a:ea typeface="微软雅黑" pitchFamily="34" charset="-122"/>
                <a:cs typeface="微软雅黑" pitchFamily="34" charset="-120"/>
              </a:rPr>
              <a:t>”规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划科学编制</a:t>
            </a:r>
            <a:r>
              <a:rPr lang="en-US" altLang="zh-CN" sz="2000" b="0" i="0" dirty="0">
                <a:solidFill>
                  <a:srgbClr val="000000"/>
                </a:solidFill>
                <a:latin typeface="微软雅黑" pitchFamily="34" charset="0"/>
                <a:ea typeface="微软雅黑" pitchFamily="34" charset="-122"/>
                <a:cs typeface="微软雅黑" pitchFamily="34" charset="-120"/>
              </a:rPr>
              <a:t>、培育发展新质生产力</a:t>
            </a:r>
            <a:r>
              <a:rPr lang="en-US" altLang="zh-CN" sz="2000" b="0" i="0">
                <a:solidFill>
                  <a:srgbClr val="000000"/>
                </a:solidFill>
                <a:latin typeface="微软雅黑" pitchFamily="34" charset="0"/>
                <a:ea typeface="微软雅黑" pitchFamily="34" charset="-122"/>
                <a:cs typeface="微软雅黑" pitchFamily="34" charset="-120"/>
              </a:rPr>
              <a:t>、人工智能驱动未来产业发展提出具有统筹前瞻性和现实针对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性的建议</a:t>
            </a:r>
            <a:r>
              <a:rPr lang="en-US" altLang="zh-CN" sz="2000" b="0" i="0" dirty="0">
                <a:solidFill>
                  <a:srgbClr val="000000"/>
                </a:solidFill>
                <a:latin typeface="微软雅黑" pitchFamily="34" charset="0"/>
                <a:ea typeface="微软雅黑" pitchFamily="34" charset="-122"/>
                <a:cs typeface="微软雅黑" pitchFamily="34" charset="-120"/>
              </a:rPr>
              <a:t>→从各民主党派具有法律赋予的参政权角度，说明其聚焦党和国家中心任务</a:t>
            </a:r>
            <a:r>
              <a:rPr lang="en-US" altLang="zh-CN" sz="2000" b="0" i="0">
                <a:solidFill>
                  <a:srgbClr val="000000"/>
                </a:solidFill>
                <a:latin typeface="微软雅黑" pitchFamily="34" charset="0"/>
                <a:ea typeface="微软雅黑" pitchFamily="34" charset="-122"/>
                <a:cs typeface="微软雅黑" pitchFamily="34" charset="-120"/>
              </a:rPr>
              <a:t>，能以党派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之能助力中国式现代化建设</a:t>
            </a:r>
            <a:r>
              <a:rPr lang="en-US" altLang="zh-CN" sz="2000" b="0" i="0" dirty="0">
                <a:solidFill>
                  <a:srgbClr val="000000"/>
                </a:solidFill>
                <a:latin typeface="微软雅黑" pitchFamily="34" charset="0"/>
                <a:ea typeface="微软雅黑" pitchFamily="34" charset="-122"/>
                <a:cs typeface="微软雅黑" pitchFamily="34" charset="-120"/>
              </a:rPr>
              <a:t>。关键信息③</a:t>
            </a:r>
            <a:r>
              <a:rPr lang="en-US" altLang="zh-CN" sz="2000" b="0" i="0">
                <a:solidFill>
                  <a:srgbClr val="000000"/>
                </a:solidFill>
                <a:latin typeface="微软雅黑" pitchFamily="34" charset="0"/>
                <a:ea typeface="微软雅黑" pitchFamily="34" charset="-122"/>
                <a:cs typeface="微软雅黑" pitchFamily="34" charset="-120"/>
              </a:rPr>
              <a:t>：始终在思想上行动上同以习近平同志为核心的中共中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央保持高度一致</a:t>
            </a:r>
            <a:r>
              <a:rPr lang="en-US" altLang="zh-CN" sz="2000" b="0" i="0" dirty="0">
                <a:solidFill>
                  <a:srgbClr val="000000"/>
                </a:solidFill>
                <a:latin typeface="微软雅黑" pitchFamily="34" charset="0"/>
                <a:ea typeface="微软雅黑" pitchFamily="34" charset="-122"/>
                <a:cs typeface="微软雅黑" pitchFamily="34" charset="-120"/>
              </a:rPr>
              <a:t>→从民主党派与中国共产党的关系角度</a:t>
            </a:r>
            <a:r>
              <a:rPr lang="en-US" altLang="zh-CN" sz="2000" b="0" i="0">
                <a:solidFill>
                  <a:srgbClr val="000000"/>
                </a:solidFill>
                <a:latin typeface="微软雅黑" pitchFamily="34" charset="0"/>
                <a:ea typeface="微软雅黑" pitchFamily="34" charset="-122"/>
                <a:cs typeface="微软雅黑" pitchFamily="34" charset="-120"/>
              </a:rPr>
              <a:t>，说明民主党派能和中国共产党一道致力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于中国式现代化建设</a:t>
            </a:r>
            <a:r>
              <a:rPr lang="en-US" altLang="zh-CN" sz="2000" b="0" i="0" dirty="0">
                <a:solidFill>
                  <a:srgbClr val="000000"/>
                </a:solidFill>
                <a:latin typeface="微软雅黑" pitchFamily="34" charset="0"/>
                <a:ea typeface="微软雅黑" pitchFamily="34" charset="-122"/>
                <a:cs typeface="微软雅黑" pitchFamily="34" charset="-120"/>
              </a:rPr>
              <a:t>。关键信息④：发挥界别特色和人才智力优势，凝心聚力、躬行实干</a:t>
            </a:r>
            <a:r>
              <a:rPr lang="en-US" altLang="zh-CN" sz="2000" b="0" i="0">
                <a:solidFill>
                  <a:srgbClr val="000000"/>
                </a:solidFill>
                <a:latin typeface="微软雅黑" pitchFamily="34" charset="0"/>
                <a:ea typeface="微软雅黑" pitchFamily="34" charset="-122"/>
                <a:cs typeface="微软雅黑" pitchFamily="34" charset="-120"/>
              </a:rPr>
              <a:t>，以高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水平履职</a:t>
            </a:r>
            <a:r>
              <a:rPr lang="en-US" altLang="zh-CN" sz="2000" b="0" i="0" dirty="0">
                <a:solidFill>
                  <a:srgbClr val="000000"/>
                </a:solidFill>
                <a:latin typeface="微软雅黑" pitchFamily="34" charset="0"/>
                <a:ea typeface="微软雅黑" pitchFamily="34" charset="-122"/>
                <a:cs typeface="微软雅黑" pitchFamily="34" charset="-120"/>
              </a:rPr>
              <a:t>、高质量建言服务现代化建设→从民主党派的成员构成</a:t>
            </a:r>
            <a:r>
              <a:rPr lang="en-US" altLang="zh-CN" sz="2000" b="0" i="0">
                <a:solidFill>
                  <a:srgbClr val="000000"/>
                </a:solidFill>
                <a:latin typeface="微软雅黑" pitchFamily="34" charset="0"/>
                <a:ea typeface="微软雅黑" pitchFamily="34" charset="-122"/>
                <a:cs typeface="微软雅黑" pitchFamily="34" charset="-120"/>
              </a:rPr>
              <a:t>，说明其具有广泛的社会联系和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独特的人才优势</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O_4_BD.65_1#aa9a72878?pid=f19bf3915&amp;color=0,0,0&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（2）假如你是一名政协委员，你还可以从哪些角度撰写提案为群众代言?（5分）</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要求</a:t>
            </a:r>
            <a:r>
              <a:rPr lang="en-US" altLang="zh-CN" sz="2000" b="0" i="0" dirty="0">
                <a:solidFill>
                  <a:srgbClr val="000000"/>
                </a:solidFill>
                <a:latin typeface="微软雅黑" pitchFamily="34" charset="0"/>
                <a:ea typeface="微软雅黑" pitchFamily="34" charset="-122"/>
                <a:cs typeface="微软雅黑" pitchFamily="34" charset="-120"/>
              </a:rPr>
              <a:t>：提案内容需结合实际、有代表性，并阐述理由，150字左右。</a:t>
            </a:r>
            <a:endParaRPr lang="en-US" altLang="zh-CN" sz="2000" dirty="0"/>
          </a:p>
        </p:txBody>
      </p:sp>
      <p:sp>
        <p:nvSpPr>
          <p:cNvPr id="3" name="QO_4_AN.66_1#aa9a72878?vop=1&amp;pid=f19bf3915&amp;color=0,0,0&amp;vtp=1&amp;bbb=1&amp;hb=1"/>
          <p:cNvSpPr/>
          <p:nvPr/>
        </p:nvSpPr>
        <p:spPr>
          <a:xfrm>
            <a:off x="722376" y="1882844"/>
            <a:ext cx="10753344" cy="31803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答案示例：</a:t>
            </a:r>
            <a:endParaRPr lang="en-US" altLang="zh-CN" sz="2000" dirty="0"/>
          </a:p>
          <a:p>
            <a:pPr algn="ctr" latinLnBrk="1">
              <a:lnSpc>
                <a:spcPts val="3700"/>
              </a:lnSpc>
            </a:pPr>
            <a:r>
              <a:rPr lang="en-US" altLang="zh-CN" sz="2000" b="1" i="0">
                <a:solidFill>
                  <a:srgbClr val="00B050"/>
                </a:solidFill>
                <a:latin typeface="微软雅黑" pitchFamily="34" charset="0"/>
                <a:ea typeface="微软雅黑" pitchFamily="34" charset="-122"/>
                <a:cs typeface="微软雅黑" pitchFamily="34" charset="-120"/>
              </a:rPr>
              <a:t>强化高中生态文明教育提案</a:t>
            </a:r>
            <a:endParaRPr lang="en-US" altLang="zh-CN" sz="2000" dirty="0"/>
          </a:p>
          <a:p>
            <a:pPr latinLnBrk="1">
              <a:lnSpc>
                <a:spcPts val="37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内容</a:t>
            </a:r>
            <a:r>
              <a:rPr lang="en-US" altLang="zh-CN" sz="2000" b="1" i="0" dirty="0">
                <a:solidFill>
                  <a:srgbClr val="00B050"/>
                </a:solidFill>
                <a:latin typeface="微软雅黑" pitchFamily="34" charset="0"/>
                <a:ea typeface="微软雅黑" pitchFamily="34" charset="-122"/>
                <a:cs typeface="微软雅黑" pitchFamily="34" charset="-120"/>
              </a:rPr>
              <a:t>：建议高中增设生态文明选修课，邀请专家开展讲座。组织环保实践活动</a:t>
            </a:r>
            <a:r>
              <a:rPr lang="en-US" altLang="zh-CN" sz="2000" b="1" i="0">
                <a:solidFill>
                  <a:srgbClr val="00B050"/>
                </a:solidFill>
                <a:latin typeface="微软雅黑" pitchFamily="34" charset="0"/>
                <a:ea typeface="微软雅黑" pitchFamily="34" charset="-122"/>
                <a:cs typeface="微软雅黑" pitchFamily="34" charset="-120"/>
              </a:rPr>
              <a:t>，如垃圾分类</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宣传</a:t>
            </a:r>
            <a:r>
              <a:rPr lang="en-US" altLang="zh-CN" sz="2000" b="1" i="0" dirty="0">
                <a:solidFill>
                  <a:srgbClr val="00B050"/>
                </a:solidFill>
                <a:latin typeface="微软雅黑" pitchFamily="34" charset="0"/>
                <a:ea typeface="微软雅黑" pitchFamily="34" charset="-122"/>
                <a:cs typeface="微软雅黑" pitchFamily="34" charset="-120"/>
              </a:rPr>
              <a:t>、校园绿植养护等。</a:t>
            </a:r>
            <a:endParaRPr lang="en-US" altLang="zh-CN" sz="2000" dirty="0"/>
          </a:p>
          <a:p>
            <a:pPr latinLnBrk="1">
              <a:lnSpc>
                <a:spcPts val="37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理由</a:t>
            </a:r>
            <a:r>
              <a:rPr lang="en-US" altLang="zh-CN" sz="2000" b="1" i="0" dirty="0">
                <a:solidFill>
                  <a:srgbClr val="00B050"/>
                </a:solidFill>
                <a:latin typeface="微软雅黑" pitchFamily="34" charset="0"/>
                <a:ea typeface="微软雅黑" pitchFamily="34" charset="-122"/>
                <a:cs typeface="微软雅黑" pitchFamily="34" charset="-120"/>
              </a:rPr>
              <a:t>：生态环境质量决定着民生质量，改善生态环境就是改善民生</a:t>
            </a:r>
            <a:r>
              <a:rPr lang="en-US" altLang="zh-CN" sz="2000" b="1" i="0">
                <a:solidFill>
                  <a:srgbClr val="00B050"/>
                </a:solidFill>
                <a:latin typeface="微软雅黑" pitchFamily="34" charset="0"/>
                <a:ea typeface="微软雅黑" pitchFamily="34" charset="-122"/>
                <a:cs typeface="微软雅黑" pitchFamily="34" charset="-120"/>
              </a:rPr>
              <a:t>。高中生作为未来社会的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建设者</a:t>
            </a:r>
            <a:r>
              <a:rPr lang="en-US" altLang="zh-CN" sz="2000" b="1" i="0" dirty="0">
                <a:solidFill>
                  <a:srgbClr val="00B050"/>
                </a:solidFill>
                <a:latin typeface="微软雅黑" pitchFamily="34" charset="0"/>
                <a:ea typeface="微软雅黑" pitchFamily="34" charset="-122"/>
                <a:cs typeface="微软雅黑" pitchFamily="34" charset="-120"/>
              </a:rPr>
              <a:t>，增强其生态文明意识至关重要。增设生态文明课程和讲座能丰富知识</a:t>
            </a:r>
            <a:r>
              <a:rPr lang="en-US" altLang="zh-CN" sz="2000" b="1" i="0">
                <a:solidFill>
                  <a:srgbClr val="00B050"/>
                </a:solidFill>
                <a:latin typeface="微软雅黑" pitchFamily="34" charset="0"/>
                <a:ea typeface="微软雅黑" pitchFamily="34" charset="-122"/>
                <a:cs typeface="微软雅黑" pitchFamily="34" charset="-120"/>
              </a:rPr>
              <a:t>，组织实践活动可</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提升行动力</a:t>
            </a:r>
            <a:r>
              <a:rPr lang="en-US" altLang="zh-CN" sz="2000" b="1" i="0" dirty="0">
                <a:solidFill>
                  <a:srgbClr val="00B050"/>
                </a:solidFill>
                <a:latin typeface="微软雅黑" pitchFamily="34" charset="0"/>
                <a:ea typeface="微软雅黑" pitchFamily="34" charset="-122"/>
                <a:cs typeface="微软雅黑" pitchFamily="34" charset="-120"/>
              </a:rPr>
              <a:t>，进而全方位助力生态文明素养的提升。（5分）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O_4_AS.67_1#aa9a72878?vop=1&amp;pid=f19bf391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本问为开放性试题，要求作为政协委员，从某些角度撰写提案为群众代言。参考角度</a:t>
            </a:r>
            <a:r>
              <a:rPr lang="en-US" altLang="zh-CN" sz="2000" b="0" i="0">
                <a:solidFill>
                  <a:srgbClr val="000000"/>
                </a:solidFill>
                <a:latin typeface="微软雅黑" pitchFamily="34" charset="0"/>
                <a:ea typeface="微软雅黑" pitchFamily="34" charset="-122"/>
                <a:cs typeface="微软雅黑" pitchFamily="34" charset="-120"/>
              </a:rPr>
              <a:t>：强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化高中生态文明教育提案</a:t>
            </a:r>
            <a:r>
              <a:rPr lang="en-US" altLang="zh-CN" sz="2000" b="0" i="0" dirty="0">
                <a:solidFill>
                  <a:srgbClr val="000000"/>
                </a:solidFill>
                <a:latin typeface="微软雅黑" pitchFamily="34" charset="0"/>
                <a:ea typeface="微软雅黑" pitchFamily="34" charset="-122"/>
                <a:cs typeface="微软雅黑" pitchFamily="34" charset="-120"/>
              </a:rPr>
              <a:t>，内容：建议高中增设生态文明选修课，邀请专家开展讲座</a:t>
            </a:r>
            <a:r>
              <a:rPr lang="en-US" altLang="zh-CN" sz="2000" b="0" i="0">
                <a:solidFill>
                  <a:srgbClr val="000000"/>
                </a:solidFill>
                <a:latin typeface="微软雅黑" pitchFamily="34" charset="0"/>
                <a:ea typeface="微软雅黑" pitchFamily="34" charset="-122"/>
                <a:cs typeface="微软雅黑" pitchFamily="34" charset="-120"/>
              </a:rPr>
              <a:t>。组织环保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实践活动</a:t>
            </a:r>
            <a:r>
              <a:rPr lang="en-US" altLang="zh-CN" sz="2000" b="0" i="0" dirty="0">
                <a:solidFill>
                  <a:srgbClr val="000000"/>
                </a:solidFill>
                <a:latin typeface="微软雅黑" pitchFamily="34" charset="0"/>
                <a:ea typeface="微软雅黑" pitchFamily="34" charset="-122"/>
                <a:cs typeface="微软雅黑" pitchFamily="34" charset="-120"/>
              </a:rPr>
              <a:t>。理由：生态环境质量决定着民生质量，高中生作为未来社会的建设者</a:t>
            </a:r>
            <a:r>
              <a:rPr lang="en-US" altLang="zh-CN" sz="2000" b="0" i="0">
                <a:solidFill>
                  <a:srgbClr val="000000"/>
                </a:solidFill>
                <a:latin typeface="微软雅黑" pitchFamily="34" charset="0"/>
                <a:ea typeface="微软雅黑" pitchFamily="34" charset="-122"/>
                <a:cs typeface="微软雅黑" pitchFamily="34" charset="-120"/>
              </a:rPr>
              <a:t>，增强其生态文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明意识至关重要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O_3_AS.68_1#f19bf3915?vop=1&amp;pid=b8dd83add&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本题考查我国民主党派的性质、各民主党派参政的基本点</a:t>
            </a:r>
            <a:r>
              <a:rPr lang="en-US" altLang="zh-CN" sz="2000" b="0" i="0">
                <a:solidFill>
                  <a:srgbClr val="000000"/>
                </a:solidFill>
                <a:latin typeface="微软雅黑" pitchFamily="34" charset="0"/>
                <a:ea typeface="微软雅黑" pitchFamily="34" charset="-122"/>
                <a:cs typeface="微软雅黑" pitchFamily="34" charset="-120"/>
              </a:rPr>
              <a:t>、中国共产党与各民主党派的关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系</a:t>
            </a:r>
            <a:r>
              <a:rPr lang="en-US" altLang="zh-CN" sz="2000" b="0" i="0" dirty="0">
                <a:solidFill>
                  <a:srgbClr val="000000"/>
                </a:solidFill>
                <a:latin typeface="微软雅黑" pitchFamily="34" charset="0"/>
                <a:ea typeface="微软雅黑" pitchFamily="34" charset="-122"/>
                <a:cs typeface="微软雅黑" pitchFamily="34" charset="-120"/>
              </a:rPr>
              <a:t>、人民政协的主题和职能。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O_3_BD.69_1#340a7c50d?pid=b8dd83add&amp;color=0,0,0&amp;vtp=1&amp;bt=1&amp;bbb=1&amp;hb=1"/>
          <p:cNvSpPr/>
          <p:nvPr/>
        </p:nvSpPr>
        <p:spPr>
          <a:xfrm>
            <a:off x="722376" y="972000"/>
            <a:ext cx="10753344" cy="4539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仿宋" pitchFamily="34" charset="0"/>
                <a:ea typeface="仿宋" pitchFamily="34" charset="-122"/>
                <a:cs typeface="仿宋" pitchFamily="34" charset="-120"/>
              </a:rPr>
              <a:t>[安徽安庆2025高一月考]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阅读材料，完成下列要求。（12分）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辽宁省委全面依法治省委员会办公室印发</a:t>
            </a:r>
            <a:r>
              <a:rPr lang="en-US" altLang="zh-CN" sz="2000" b="0" i="0" dirty="0">
                <a:solidFill>
                  <a:srgbClr val="000000"/>
                </a:solidFill>
                <a:latin typeface="微软雅黑" pitchFamily="34" charset="0"/>
                <a:ea typeface="微软雅黑" pitchFamily="34" charset="-122"/>
                <a:cs typeface="微软雅黑"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年高水平法治政府建设十项重点任务</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全力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推进法治政府建设率先突破</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重点任务包括</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加快转变和全面履行政府职能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切实发挥有为政府作用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加强法治环境建设</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推动营商环境持续优化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健全法规政策体系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真正做到良法善治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规范重大行政决策程序</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提高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决策质量和效率</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规范行政执法行为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全面推进严格规范公正文明执法</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健全突发事件应对体系</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切实保障人民群众生命财产安全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提升社会治理法治化水平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有效预防和化解社会矛盾纠纷</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全制约监督体系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促进行政权力规范透明运行</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全面推进数字法治政府建设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推动政务服务标准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智能化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便利化</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加强基层基础建设</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夯实法治政府建设根基</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spc="-100">
                <a:solidFill>
                  <a:srgbClr val="000000"/>
                </a:solidFill>
                <a:latin typeface="微软雅黑" pitchFamily="34" charset="0"/>
                <a:ea typeface="微软雅黑" pitchFamily="34" charset="-122"/>
                <a:cs typeface="微软雅黑" pitchFamily="34" charset="-120"/>
              </a:rPr>
              <a:t>结合材料</a:t>
            </a:r>
            <a:r>
              <a:rPr lang="en-US" altLang="zh-CN" sz="2000" b="0" i="0" spc="-100" dirty="0">
                <a:solidFill>
                  <a:srgbClr val="000000"/>
                </a:solidFill>
                <a:latin typeface="微软雅黑" pitchFamily="34" charset="0"/>
                <a:ea typeface="微软雅黑" pitchFamily="34" charset="-122"/>
                <a:cs typeface="微软雅黑" pitchFamily="34" charset="-120"/>
              </a:rPr>
              <a:t>，运用“法治政府的内涵”的知识，说明辽宁省委是如何全力推进法治政府建设率先突破的。</a:t>
            </a:r>
            <a:endParaRPr lang="en-US" altLang="zh-CN" sz="2000" spc="-100"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3_AN.70_1#340a7c50d?vop=1&amp;pid=b8dd83add&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①加快转变和全面履行政府职能，推动营商环境持续优化，</a:t>
            </a:r>
            <a:r>
              <a:rPr lang="en-US" altLang="zh-CN" sz="2000" b="1" i="0">
                <a:solidFill>
                  <a:srgbClr val="00B050"/>
                </a:solidFill>
                <a:latin typeface="微软雅黑" pitchFamily="34" charset="0"/>
                <a:ea typeface="微软雅黑" pitchFamily="34" charset="-122"/>
                <a:cs typeface="微软雅黑" pitchFamily="34" charset="-120"/>
              </a:rPr>
              <a:t>推进建设职能科学的政府。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2分）②健全法规政策体系，规范重大行政决策程序，推进建设权责法定的政府。（2分）</a:t>
            </a:r>
            <a:r>
              <a:rPr lang="en-US" altLang="zh-CN" sz="2000" b="1" i="0">
                <a:solidFill>
                  <a:srgbClr val="00B050"/>
                </a:solidFill>
                <a:latin typeface="微软雅黑" pitchFamily="34" charset="0"/>
                <a:ea typeface="微软雅黑" pitchFamily="34" charset="-122"/>
                <a:cs typeface="微软雅黑" pitchFamily="34" charset="-120"/>
              </a:rPr>
              <a:t>③规</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范行政执法行为</a:t>
            </a:r>
            <a:r>
              <a:rPr lang="en-US" altLang="zh-CN" sz="2000" b="1" i="0" dirty="0">
                <a:solidFill>
                  <a:srgbClr val="00B050"/>
                </a:solidFill>
                <a:latin typeface="微软雅黑" pitchFamily="34" charset="0"/>
                <a:ea typeface="微软雅黑" pitchFamily="34" charset="-122"/>
                <a:cs typeface="微软雅黑" pitchFamily="34" charset="-120"/>
              </a:rPr>
              <a:t>，推进建设执法严明的政府。（2分）④促进行政权力规范透明运行</a:t>
            </a:r>
            <a:r>
              <a:rPr lang="en-US" altLang="zh-CN" sz="2000" b="1" i="0">
                <a:solidFill>
                  <a:srgbClr val="00B050"/>
                </a:solidFill>
                <a:latin typeface="微软雅黑" pitchFamily="34" charset="0"/>
                <a:ea typeface="微软雅黑" pitchFamily="34" charset="-122"/>
                <a:cs typeface="微软雅黑" pitchFamily="34" charset="-120"/>
              </a:rPr>
              <a:t>，推进建设</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公开公正的政府</a:t>
            </a:r>
            <a:r>
              <a:rPr lang="en-US" altLang="zh-CN" sz="2000" b="1" i="0" dirty="0">
                <a:solidFill>
                  <a:srgbClr val="00B050"/>
                </a:solidFill>
                <a:latin typeface="微软雅黑" pitchFamily="34" charset="0"/>
                <a:ea typeface="微软雅黑" pitchFamily="34" charset="-122"/>
                <a:cs typeface="微软雅黑" pitchFamily="34" charset="-120"/>
              </a:rPr>
              <a:t>。（2分）⑤全面推进数字法治政府建设，推进建设智能高效的政府。（2分</a:t>
            </a:r>
            <a:r>
              <a:rPr lang="en-US" altLang="zh-CN" sz="2000" b="1" i="0">
                <a:solidFill>
                  <a:srgbClr val="00B050"/>
                </a:solidFill>
                <a:latin typeface="微软雅黑" pitchFamily="34" charset="0"/>
                <a:ea typeface="微软雅黑" pitchFamily="34" charset="-122"/>
                <a:cs typeface="微软雅黑" pitchFamily="34" charset="-120"/>
              </a:rPr>
              <a:t>）⑥</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健全突发事件应对体系</a:t>
            </a:r>
            <a:r>
              <a:rPr lang="en-US" altLang="zh-CN" sz="2000" b="1" i="0" dirty="0">
                <a:solidFill>
                  <a:srgbClr val="00B050"/>
                </a:solidFill>
                <a:latin typeface="微软雅黑" pitchFamily="34" charset="0"/>
                <a:ea typeface="微软雅黑" pitchFamily="34" charset="-122"/>
                <a:cs typeface="微软雅黑" pitchFamily="34" charset="-120"/>
              </a:rPr>
              <a:t>，加强基层基础建设，提升社会治理法治化水平</a:t>
            </a:r>
            <a:r>
              <a:rPr lang="en-US" altLang="zh-CN" sz="2000" b="1" i="0">
                <a:solidFill>
                  <a:srgbClr val="00B050"/>
                </a:solidFill>
                <a:latin typeface="微软雅黑" pitchFamily="34" charset="0"/>
                <a:ea typeface="微软雅黑" pitchFamily="34" charset="-122"/>
                <a:cs typeface="微软雅黑" pitchFamily="34" charset="-120"/>
              </a:rPr>
              <a:t>，推进建设人民满意的政</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府</a:t>
            </a:r>
            <a:r>
              <a:rPr lang="en-US" altLang="zh-CN" sz="2000" b="1" i="0" dirty="0">
                <a:solidFill>
                  <a:srgbClr val="00B050"/>
                </a:solidFill>
                <a:latin typeface="微软雅黑" pitchFamily="34" charset="0"/>
                <a:ea typeface="微软雅黑" pitchFamily="34" charset="-122"/>
                <a:cs typeface="微软雅黑" pitchFamily="34" charset="-120"/>
              </a:rPr>
              <a:t>。（2分）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3_AS.71_1#340a7c50d?vop=1&amp;pid=b8dd83add&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本题考查法治政府。关键信息①：加快转变和全面履行政府职能，</a:t>
            </a:r>
            <a:r>
              <a:rPr lang="en-US" altLang="zh-CN" sz="2000" b="0" i="0">
                <a:solidFill>
                  <a:srgbClr val="000000"/>
                </a:solidFill>
                <a:latin typeface="微软雅黑" pitchFamily="34" charset="0"/>
                <a:ea typeface="微软雅黑" pitchFamily="34" charset="-122"/>
                <a:cs typeface="微软雅黑" pitchFamily="34" charset="-120"/>
              </a:rPr>
              <a:t>切实发挥有为政府作用；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推动营商环境持续优化</a:t>
            </a:r>
            <a:r>
              <a:rPr lang="en-US" altLang="zh-CN" sz="2000" b="0" i="0" dirty="0">
                <a:solidFill>
                  <a:srgbClr val="000000"/>
                </a:solidFill>
                <a:latin typeface="微软雅黑" pitchFamily="34" charset="0"/>
                <a:ea typeface="微软雅黑" pitchFamily="34" charset="-122"/>
                <a:cs typeface="微软雅黑" pitchFamily="34" charset="-120"/>
              </a:rPr>
              <a:t>→职能科学的政府。关键信息②：健全法规政策体系，</a:t>
            </a:r>
            <a:r>
              <a:rPr lang="en-US" altLang="zh-CN" sz="2000" b="0" i="0">
                <a:solidFill>
                  <a:srgbClr val="000000"/>
                </a:solidFill>
                <a:latin typeface="微软雅黑" pitchFamily="34" charset="0"/>
                <a:ea typeface="微软雅黑" pitchFamily="34" charset="-122"/>
                <a:cs typeface="微软雅黑" pitchFamily="34" charset="-120"/>
              </a:rPr>
              <a:t>真正做到良法善治，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规范重大行政决策程序</a:t>
            </a:r>
            <a:r>
              <a:rPr lang="en-US" altLang="zh-CN" sz="2000" b="0" i="0" dirty="0">
                <a:solidFill>
                  <a:srgbClr val="000000"/>
                </a:solidFill>
                <a:latin typeface="微软雅黑" pitchFamily="34" charset="0"/>
                <a:ea typeface="微软雅黑" pitchFamily="34" charset="-122"/>
                <a:cs typeface="微软雅黑" pitchFamily="34" charset="-120"/>
              </a:rPr>
              <a:t>→权责法定的政府。关键信息③：规范行政执法行为</a:t>
            </a:r>
            <a:r>
              <a:rPr lang="en-US" altLang="zh-CN" sz="2000" b="0" i="0">
                <a:solidFill>
                  <a:srgbClr val="000000"/>
                </a:solidFill>
                <a:latin typeface="微软雅黑" pitchFamily="34" charset="0"/>
                <a:ea typeface="微软雅黑" pitchFamily="34" charset="-122"/>
                <a:cs typeface="微软雅黑" pitchFamily="34" charset="-120"/>
              </a:rPr>
              <a:t>，全面推进严格规范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公正文明执法</a:t>
            </a:r>
            <a:r>
              <a:rPr lang="en-US" altLang="zh-CN" sz="2000" b="0" i="0" dirty="0">
                <a:solidFill>
                  <a:srgbClr val="000000"/>
                </a:solidFill>
                <a:latin typeface="微软雅黑" pitchFamily="34" charset="0"/>
                <a:ea typeface="微软雅黑" pitchFamily="34" charset="-122"/>
                <a:cs typeface="微软雅黑" pitchFamily="34" charset="-120"/>
              </a:rPr>
              <a:t>→执法严明的政府。关键信息④：健全制约监督体系</a:t>
            </a:r>
            <a:r>
              <a:rPr lang="en-US" altLang="zh-CN" sz="2000" b="0" i="0">
                <a:solidFill>
                  <a:srgbClr val="000000"/>
                </a:solidFill>
                <a:latin typeface="微软雅黑" pitchFamily="34" charset="0"/>
                <a:ea typeface="微软雅黑" pitchFamily="34" charset="-122"/>
                <a:cs typeface="微软雅黑" pitchFamily="34" charset="-120"/>
              </a:rPr>
              <a:t>，促进行政权力规范透明运行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公开公正的政府。关键信息⑤：全面推进数字法治政府建设，推动政务服务标准化、</a:t>
            </a:r>
            <a:r>
              <a:rPr lang="en-US" altLang="zh-CN" sz="2000" b="0" i="0">
                <a:solidFill>
                  <a:srgbClr val="000000"/>
                </a:solidFill>
                <a:latin typeface="微软雅黑" pitchFamily="34" charset="0"/>
                <a:ea typeface="微软雅黑" pitchFamily="34" charset="-122"/>
                <a:cs typeface="微软雅黑" pitchFamily="34" charset="-120"/>
              </a:rPr>
              <a:t>智能化、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便利化</a:t>
            </a:r>
            <a:r>
              <a:rPr lang="en-US" altLang="zh-CN" sz="2000" b="0" i="0" dirty="0">
                <a:solidFill>
                  <a:srgbClr val="000000"/>
                </a:solidFill>
                <a:latin typeface="微软雅黑" pitchFamily="34" charset="0"/>
                <a:ea typeface="微软雅黑" pitchFamily="34" charset="-122"/>
                <a:cs typeface="微软雅黑" pitchFamily="34" charset="-120"/>
              </a:rPr>
              <a:t>→智能高效的政府。关键信息⑥：健全突发事件应对体系</a:t>
            </a:r>
            <a:r>
              <a:rPr lang="en-US" altLang="zh-CN" sz="2000" b="0" i="0">
                <a:solidFill>
                  <a:srgbClr val="000000"/>
                </a:solidFill>
                <a:latin typeface="微软雅黑" pitchFamily="34" charset="0"/>
                <a:ea typeface="微软雅黑" pitchFamily="34" charset="-122"/>
                <a:cs typeface="微软雅黑" pitchFamily="34" charset="-120"/>
              </a:rPr>
              <a:t>，切实保障人民群众生命财产安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全</a:t>
            </a:r>
            <a:r>
              <a:rPr lang="en-US" altLang="zh-CN" sz="2000" b="0" i="0" dirty="0">
                <a:solidFill>
                  <a:srgbClr val="000000"/>
                </a:solidFill>
                <a:latin typeface="微软雅黑" pitchFamily="34" charset="0"/>
                <a:ea typeface="微软雅黑" pitchFamily="34" charset="-122"/>
                <a:cs typeface="微软雅黑" pitchFamily="34" charset="-120"/>
              </a:rPr>
              <a:t>→人民满意的政府。</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3_AS.6_1#30d6d7bd8?vop=1&amp;pid=88e788643&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本题考查中国共产党的先进性。党员干部只有多走访百姓，了解群众的需求和意见</a:t>
            </a:r>
            <a:r>
              <a:rPr lang="en-US" altLang="zh-CN" sz="2000" b="0" i="0">
                <a:solidFill>
                  <a:srgbClr val="000000"/>
                </a:solidFill>
                <a:latin typeface="微软雅黑" pitchFamily="34" charset="0"/>
                <a:ea typeface="微软雅黑" pitchFamily="34" charset="-122"/>
                <a:cs typeface="微软雅黑" pitchFamily="34" charset="-120"/>
              </a:rPr>
              <a:t>，才能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更好地为群众服务</a:t>
            </a:r>
            <a:r>
              <a:rPr lang="en-US" altLang="zh-CN" sz="2000" b="0" i="0" dirty="0">
                <a:solidFill>
                  <a:srgbClr val="000000"/>
                </a:solidFill>
                <a:latin typeface="微软雅黑" pitchFamily="34" charset="0"/>
                <a:ea typeface="微软雅黑" pitchFamily="34" charset="-122"/>
                <a:cs typeface="微软雅黑" pitchFamily="34" charset="-120"/>
              </a:rPr>
              <a:t>，将工作做到实处，这坚持了以人民为中心的发展思想，①正确；建学校</a:t>
            </a:r>
            <a:r>
              <a:rPr lang="en-US" altLang="zh-CN" sz="2000" b="0" i="0">
                <a:solidFill>
                  <a:srgbClr val="000000"/>
                </a:solidFill>
                <a:latin typeface="微软雅黑" pitchFamily="34" charset="0"/>
                <a:ea typeface="微软雅黑" pitchFamily="34" charset="-122"/>
                <a:cs typeface="微软雅黑" pitchFamily="34" charset="-120"/>
              </a:rPr>
              <a:t>、挖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水井</a:t>
            </a:r>
            <a:r>
              <a:rPr lang="en-US" altLang="zh-CN" sz="2000" b="0" i="0" dirty="0">
                <a:solidFill>
                  <a:srgbClr val="000000"/>
                </a:solidFill>
                <a:latin typeface="微软雅黑" pitchFamily="34" charset="0"/>
                <a:ea typeface="微软雅黑" pitchFamily="34" charset="-122"/>
                <a:cs typeface="微软雅黑" pitchFamily="34" charset="-120"/>
              </a:rPr>
              <a:t>、办工厂等都是解决群众在教育、生活用水、就业等方面的实际困难</a:t>
            </a:r>
            <a:r>
              <a:rPr lang="en-US" altLang="zh-CN" sz="2000" b="0" i="0">
                <a:solidFill>
                  <a:srgbClr val="000000"/>
                </a:solidFill>
                <a:latin typeface="微软雅黑" pitchFamily="34" charset="0"/>
                <a:ea typeface="微软雅黑" pitchFamily="34" charset="-122"/>
                <a:cs typeface="微软雅黑" pitchFamily="34" charset="-120"/>
              </a:rPr>
              <a:t>，党员干部只有善解民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生之困</a:t>
            </a:r>
            <a:r>
              <a:rPr lang="en-US" altLang="zh-CN" sz="2000" b="0" i="0" dirty="0">
                <a:solidFill>
                  <a:srgbClr val="000000"/>
                </a:solidFill>
                <a:latin typeface="微软雅黑" pitchFamily="34" charset="0"/>
                <a:ea typeface="微软雅黑" pitchFamily="34" charset="-122"/>
                <a:cs typeface="微软雅黑" pitchFamily="34" charset="-120"/>
              </a:rPr>
              <a:t>，才能切实解决群众面临的实际问题，③正确；</a:t>
            </a:r>
            <a:r>
              <a:rPr lang="en-US" altLang="zh-CN" sz="2000" b="0" i="0">
                <a:solidFill>
                  <a:srgbClr val="000000"/>
                </a:solidFill>
                <a:latin typeface="微软雅黑" pitchFamily="34" charset="0"/>
                <a:ea typeface="微软雅黑" pitchFamily="34" charset="-122"/>
                <a:cs typeface="微软雅黑" pitchFamily="34" charset="-120"/>
              </a:rPr>
              <a:t>题干主要强调的是党员干部要为民担当，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切实为群众做事</a:t>
            </a:r>
            <a:r>
              <a:rPr lang="en-US" altLang="zh-CN" sz="2000" b="0" i="0" dirty="0">
                <a:solidFill>
                  <a:srgbClr val="000000"/>
                </a:solidFill>
                <a:latin typeface="微软雅黑" pitchFamily="34" charset="0"/>
                <a:ea typeface="微软雅黑" pitchFamily="34" charset="-122"/>
                <a:cs typeface="微软雅黑" pitchFamily="34" charset="-120"/>
              </a:rPr>
              <a:t>，重点在于党员干部的行为对群众的影响，而不是提升政府公信力和执行力</a:t>
            </a:r>
            <a:r>
              <a:rPr lang="en-US" altLang="zh-CN" sz="2000" b="0" i="0">
                <a:solidFill>
                  <a:srgbClr val="000000"/>
                </a:solidFill>
                <a:latin typeface="微软雅黑" pitchFamily="34" charset="0"/>
                <a:ea typeface="微软雅黑" pitchFamily="34" charset="-122"/>
                <a:cs typeface="微软雅黑" pitchFamily="34" charset="-120"/>
              </a:rPr>
              <a:t>，②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排除</a:t>
            </a:r>
            <a:r>
              <a:rPr lang="en-US" altLang="zh-CN" sz="2000" b="0" i="0" dirty="0">
                <a:solidFill>
                  <a:srgbClr val="000000"/>
                </a:solidFill>
                <a:latin typeface="微软雅黑" pitchFamily="34" charset="0"/>
                <a:ea typeface="微软雅黑" pitchFamily="34" charset="-122"/>
                <a:cs typeface="微软雅黑" pitchFamily="34" charset="-120"/>
              </a:rPr>
              <a:t>；题干中主要强调的是党员干部要从具体的民生小事入手，为群众解决实际问题</a:t>
            </a:r>
            <a:r>
              <a:rPr lang="en-US" altLang="zh-CN" sz="2000" b="0" i="0">
                <a:solidFill>
                  <a:srgbClr val="000000"/>
                </a:solidFill>
                <a:latin typeface="微软雅黑" pitchFamily="34" charset="0"/>
                <a:ea typeface="微软雅黑" pitchFamily="34" charset="-122"/>
                <a:cs typeface="微软雅黑" pitchFamily="34" charset="-120"/>
              </a:rPr>
              <a:t>，而不是强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调以经济建设为中心促进社会发展</a:t>
            </a:r>
            <a:r>
              <a:rPr lang="en-US" altLang="zh-CN" sz="2000" b="0" i="0" dirty="0">
                <a:solidFill>
                  <a:srgbClr val="000000"/>
                </a:solidFill>
                <a:latin typeface="微软雅黑" pitchFamily="34" charset="0"/>
                <a:ea typeface="微软雅黑" pitchFamily="34" charset="-122"/>
                <a:cs typeface="微软雅黑" pitchFamily="34" charset="-120"/>
              </a:rPr>
              <a:t>，④排除。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3_BD.7_1#4f5d0a339?pid=88e788643&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[福建莆田2025高一期末]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某班学习小组围绕习近平总书记的相关论述开展学习。</a:t>
            </a:r>
            <a:endParaRPr lang="en-US" altLang="zh-CN" sz="2000" dirty="0"/>
          </a:p>
        </p:txBody>
      </p:sp>
      <p:graphicFrame>
        <p:nvGraphicFramePr>
          <p:cNvPr id="8" name="QC_3_BD.7_2#4f5d0a339?colgroup=41&amp;pid=88e788643&amp;color=0,0,0&amp;vtp=1&amp;bbb=1&amp;hb=1"/>
          <p:cNvGraphicFramePr>
            <a:graphicFrameLocks noGrp="1"/>
          </p:cNvGraphicFramePr>
          <p:nvPr>
            <p:extLst>
              <p:ext uri="{D42A27DB-BD31-4B8C-83A1-F6EECF244321}">
                <p14:modId xmlns:p14="http://schemas.microsoft.com/office/powerpoint/2010/main" val="2913648156"/>
              </p:ext>
            </p:extLst>
          </p:nvPr>
        </p:nvGraphicFramePr>
        <p:xfrm>
          <a:off x="722376" y="1513528"/>
          <a:ext cx="10735056" cy="1218819"/>
        </p:xfrm>
        <a:graphic>
          <a:graphicData uri="http://schemas.openxmlformats.org/drawingml/2006/table">
            <a:tbl>
              <a:tblPr/>
              <a:tblGrid>
                <a:gridCol w="10735056">
                  <a:extLst>
                    <a:ext uri="{9D8B030D-6E8A-4147-A177-3AD203B41FA5}">
                      <a16:colId xmlns:a16="http://schemas.microsoft.com/office/drawing/2014/main" val="20000"/>
                    </a:ext>
                  </a:extLst>
                </a:gridCol>
              </a:tblGrid>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不正之风离我们越远</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群众就会离我们越近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我们党历来强调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党风问题关系党的生死存亡</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古今中外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因为统治集团作风败坏导致人亡政息的例子多得很!我们一定要引为借鉴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以最严格</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的标准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最严厉的举措治理作风问题</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QC_3_BD.7_3#4f5d0a339?pid=88e788643&amp;color=0,0,0&amp;vtp=1&amp;bbb=1"/>
          <p:cNvSpPr/>
          <p:nvPr/>
        </p:nvSpPr>
        <p:spPr>
          <a:xfrm>
            <a:off x="722376" y="2859728"/>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下面几位同学的学习心得，</a:t>
            </a:r>
            <a:r>
              <a:rPr lang="en-US" altLang="zh-CN" sz="2000" b="0" i="0">
                <a:solidFill>
                  <a:srgbClr val="000000"/>
                </a:solidFill>
                <a:latin typeface="微软雅黑" pitchFamily="34" charset="0"/>
                <a:ea typeface="微软雅黑" pitchFamily="34" charset="-122"/>
                <a:cs typeface="微软雅黑" pitchFamily="34" charset="-120"/>
              </a:rPr>
              <a:t>符合论述精神的是(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3_AN.8_1#4f5d0a339.bracket?pid=88e788643&amp;color=0,0,0&amp;vpa=3&amp;vtp=1"/>
          <p:cNvSpPr/>
          <p:nvPr/>
        </p:nvSpPr>
        <p:spPr>
          <a:xfrm>
            <a:off x="6002401" y="2859728"/>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3_BD.7_4#4f5d0a339?pid=88e788643&amp;color=0,0,0&amp;vtp=1&amp;bbb=1"/>
          <p:cNvSpPr/>
          <p:nvPr/>
        </p:nvSpPr>
        <p:spPr>
          <a:xfrm>
            <a:off x="722376" y="331832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①推进全面从严治党必须以作风建设为统领</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加强作风建设是巩固党的长期执政地位的必然要求</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勇于自我革命是中国共产党区别于其他政党的显著标志</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坚持党中央权威和集中统一领导是党的领导的最高原则</a:t>
            </a:r>
            <a:endParaRPr lang="en-US" altLang="zh-CN" sz="2000" dirty="0"/>
          </a:p>
        </p:txBody>
      </p:sp>
      <p:sp>
        <p:nvSpPr>
          <p:cNvPr id="7" name="QC_3_BD.7_5#4f5d0a339.choices?pid=88e788643&amp;color=0,0,0&amp;vtp=1&amp;bbb=1"/>
          <p:cNvSpPr/>
          <p:nvPr/>
        </p:nvSpPr>
        <p:spPr>
          <a:xfrm>
            <a:off x="722376" y="515423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3_AS.9_1#4f5d0a339?vop=1&amp;pid=88e78864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本题考查坚持和加强党的全面领导。党的作风关系党的形象，关系人心向背</a:t>
            </a:r>
            <a:r>
              <a:rPr lang="en-US" altLang="zh-CN" sz="2000" b="0" i="0" spc="-50">
                <a:solidFill>
                  <a:srgbClr val="000000"/>
                </a:solidFill>
                <a:latin typeface="微软雅黑" pitchFamily="34" charset="0"/>
                <a:ea typeface="微软雅黑" pitchFamily="34" charset="-122"/>
                <a:cs typeface="微软雅黑" pitchFamily="34" charset="-120"/>
              </a:rPr>
              <a:t>，关系党的生死</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存亡</a:t>
            </a:r>
            <a:r>
              <a:rPr lang="en-US" altLang="zh-CN" sz="2000" b="0" i="0" spc="-50" dirty="0">
                <a:solidFill>
                  <a:srgbClr val="000000"/>
                </a:solidFill>
                <a:latin typeface="微软雅黑" pitchFamily="34" charset="0"/>
                <a:ea typeface="微软雅黑" pitchFamily="34" charset="-122"/>
                <a:cs typeface="微软雅黑" pitchFamily="34" charset="-120"/>
              </a:rPr>
              <a:t>。加强作风建设，能够保持党同人民群众的血肉联系，赢得人民群众的衷心拥护</a:t>
            </a:r>
            <a:r>
              <a:rPr lang="en-US" altLang="zh-CN" sz="2000" b="0" i="0" spc="-50">
                <a:solidFill>
                  <a:srgbClr val="000000"/>
                </a:solidFill>
                <a:latin typeface="微软雅黑" pitchFamily="34" charset="0"/>
                <a:ea typeface="微软雅黑" pitchFamily="34" charset="-122"/>
                <a:cs typeface="微软雅黑" pitchFamily="34" charset="-120"/>
              </a:rPr>
              <a:t>，是巩固党的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长期执政地位的必然要求</a:t>
            </a:r>
            <a:r>
              <a:rPr lang="en-US" altLang="zh-CN" sz="2000" b="0" i="0" spc="-50" dirty="0">
                <a:solidFill>
                  <a:srgbClr val="000000"/>
                </a:solidFill>
                <a:latin typeface="微软雅黑" pitchFamily="34" charset="0"/>
                <a:ea typeface="微软雅黑" pitchFamily="34" charset="-122"/>
                <a:cs typeface="微软雅黑" pitchFamily="34" charset="-120"/>
              </a:rPr>
              <a:t>，②正确；勇于自我革命，从严管党治党，是我们党最鲜明的品格</a:t>
            </a:r>
            <a:r>
              <a:rPr lang="en-US" altLang="zh-CN" sz="2000" b="0" i="0" spc="-50">
                <a:solidFill>
                  <a:srgbClr val="000000"/>
                </a:solidFill>
                <a:latin typeface="微软雅黑" pitchFamily="34" charset="0"/>
                <a:ea typeface="微软雅黑" pitchFamily="34" charset="-122"/>
                <a:cs typeface="微软雅黑" pitchFamily="34" charset="-120"/>
              </a:rPr>
              <a:t>，也是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中国共产党区别于其他政党的显著标志</a:t>
            </a:r>
            <a:r>
              <a:rPr lang="en-US" altLang="zh-CN" sz="2000" b="0" i="0" spc="-50" dirty="0">
                <a:solidFill>
                  <a:srgbClr val="000000"/>
                </a:solidFill>
                <a:latin typeface="微软雅黑" pitchFamily="34" charset="0"/>
                <a:ea typeface="微软雅黑" pitchFamily="34" charset="-122"/>
                <a:cs typeface="微软雅黑" pitchFamily="34" charset="-120"/>
              </a:rPr>
              <a:t>，③正确；</a:t>
            </a:r>
            <a:r>
              <a:rPr lang="en-US" altLang="zh-CN" sz="2000" b="0" i="0" spc="-50">
                <a:solidFill>
                  <a:srgbClr val="000000"/>
                </a:solidFill>
                <a:latin typeface="微软雅黑" pitchFamily="34" charset="0"/>
                <a:ea typeface="微软雅黑" pitchFamily="34" charset="-122"/>
                <a:cs typeface="微软雅黑" pitchFamily="34" charset="-120"/>
              </a:rPr>
              <a:t>推进全面从严治党必须以党的政治建设为统领，</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①</a:t>
            </a:r>
            <a:r>
              <a:rPr lang="en-US" altLang="zh-CN" sz="2000" b="0" i="0" spc="-50" dirty="0">
                <a:solidFill>
                  <a:srgbClr val="000000"/>
                </a:solidFill>
                <a:latin typeface="微软雅黑" pitchFamily="34" charset="0"/>
                <a:ea typeface="微软雅黑" pitchFamily="34" charset="-122"/>
                <a:cs typeface="微软雅黑" pitchFamily="34" charset="-120"/>
              </a:rPr>
              <a:t>排除；材料侧重强调加强党的作风建设，不强调坚持党中央权威和集中统一领导，④排除。</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3_BD.10_1#944d86e05?pid=88e788643&amp;color=0,0,0&amp;vtp=1&amp;bt=1&amp;bbb=1"/>
          <p:cNvSpPr/>
          <p:nvPr/>
        </p:nvSpPr>
        <p:spPr>
          <a:xfrm>
            <a:off x="722376" y="972000"/>
            <a:ext cx="10753344" cy="376428"/>
          </a:xfrm>
          <a:prstGeom prst="rect">
            <a:avLst/>
          </a:prstGeom>
          <a:noFill/>
          <a:ln/>
        </p:spPr>
        <p:txBody>
          <a:bodyPr wrap="none" lIns="0" tIns="0" rIns="0" bIns="0" rtlCol="0" anchor="t"/>
          <a:lstStyle/>
          <a:p>
            <a:pPr algn="l" latinLnBrk="1">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dirty="0">
                <a:solidFill>
                  <a:srgbClr val="000000"/>
                </a:solidFill>
                <a:latin typeface="仿宋" pitchFamily="34" charset="0"/>
                <a:ea typeface="仿宋" pitchFamily="34" charset="-122"/>
                <a:cs typeface="仿宋" pitchFamily="34" charset="-120"/>
              </a:rPr>
              <a:t>[山东枣庄2025高一期中·改编]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下表是全国两会代表委员部分建议和提案的内容：</a:t>
            </a:r>
            <a:endParaRPr lang="en-US" altLang="zh-CN" sz="2000" dirty="0"/>
          </a:p>
        </p:txBody>
      </p:sp>
      <p:graphicFrame>
        <p:nvGraphicFramePr>
          <p:cNvPr id="10" name="QC_3_BD.10_2#944d86e05?colgroup=24,16&amp;pid=88e788643&amp;color=0,0,0&amp;vtp=1&amp;bbb=1&amp;hb=1"/>
          <p:cNvGraphicFramePr>
            <a:graphicFrameLocks noGrp="1"/>
          </p:cNvGraphicFramePr>
          <p:nvPr>
            <p:extLst>
              <p:ext uri="{D42A27DB-BD31-4B8C-83A1-F6EECF244321}">
                <p14:modId xmlns:p14="http://schemas.microsoft.com/office/powerpoint/2010/main" val="3639578638"/>
              </p:ext>
            </p:extLst>
          </p:nvPr>
        </p:nvGraphicFramePr>
        <p:xfrm>
          <a:off x="722376" y="1484699"/>
          <a:ext cx="10716768" cy="2121154"/>
        </p:xfrm>
        <a:graphic>
          <a:graphicData uri="http://schemas.openxmlformats.org/drawingml/2006/table">
            <a:tbl>
              <a:tblPr/>
              <a:tblGrid>
                <a:gridCol w="1170432">
                  <a:extLst>
                    <a:ext uri="{9D8B030D-6E8A-4147-A177-3AD203B41FA5}">
                      <a16:colId xmlns:a16="http://schemas.microsoft.com/office/drawing/2014/main" val="20000"/>
                    </a:ext>
                  </a:extLst>
                </a:gridCol>
                <a:gridCol w="5157216">
                  <a:extLst>
                    <a:ext uri="{9D8B030D-6E8A-4147-A177-3AD203B41FA5}">
                      <a16:colId xmlns:a16="http://schemas.microsoft.com/office/drawing/2014/main" val="20001"/>
                    </a:ext>
                  </a:extLst>
                </a:gridCol>
                <a:gridCol w="1170432">
                  <a:extLst>
                    <a:ext uri="{9D8B030D-6E8A-4147-A177-3AD203B41FA5}">
                      <a16:colId xmlns:a16="http://schemas.microsoft.com/office/drawing/2014/main" val="20002"/>
                    </a:ext>
                  </a:extLst>
                </a:gridCol>
                <a:gridCol w="3218688">
                  <a:extLst>
                    <a:ext uri="{9D8B030D-6E8A-4147-A177-3AD203B41FA5}">
                      <a16:colId xmlns:a16="http://schemas.microsoft.com/office/drawing/2014/main" val="20003"/>
                    </a:ext>
                  </a:extLst>
                </a:gridCol>
              </a:tblGrid>
              <a:tr h="50800">
                <a:tc gridSpan="2">
                  <a:txBody>
                    <a:bodyPr/>
                    <a:lstStyle/>
                    <a:p>
                      <a:pPr algn="ctr" latinLnBrk="1" hangingPunct="0">
                        <a:lnSpc>
                          <a:spcPts val="3300"/>
                        </a:lnSpc>
                      </a:pPr>
                      <a:r>
                        <a:rPr lang="en-US" altLang="zh-CN" sz="2000" b="1" i="0">
                          <a:solidFill>
                            <a:srgbClr val="000000"/>
                          </a:solidFill>
                          <a:latin typeface="微软雅黑" pitchFamily="34" charset="0"/>
                          <a:ea typeface="微软雅黑" pitchFamily="34" charset="-122"/>
                          <a:cs typeface="微软雅黑" pitchFamily="34" charset="-120"/>
                        </a:rPr>
                        <a:t>全国人大代表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3300"/>
                        </a:lnSpc>
                      </a:pPr>
                      <a:r>
                        <a:rPr lang="en-US" altLang="zh-CN" sz="2000" b="1" i="0">
                          <a:solidFill>
                            <a:srgbClr val="000000"/>
                          </a:solidFill>
                          <a:latin typeface="微软雅黑" pitchFamily="34" charset="0"/>
                          <a:ea typeface="微软雅黑" pitchFamily="34" charset="-122"/>
                          <a:cs typeface="微软雅黑" pitchFamily="34" charset="-120"/>
                        </a:rPr>
                        <a:t>全国政协委员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870585">
                <a:tc>
                  <a:txBody>
                    <a:bodyPr/>
                    <a:lstStyle/>
                    <a:p>
                      <a:pPr algn="ctr" latinLnBrk="1" hangingPunct="0">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张代表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将静脉曲张</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颈椎病等教师常见病纳入职业</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病名录</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减轻治疗负担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吕委员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将离线休息权入法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切实维</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护劳动者的合法权益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70585">
                <a:tc>
                  <a:txBody>
                    <a:bodyPr/>
                    <a:lstStyle/>
                    <a:p>
                      <a:pPr algn="ctr" latinLnBrk="1" hangingPunct="0">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周代表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建立“个人+企业+财政”三方筹资模式</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解</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决失能老人护理难题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itchFamily="34" charset="0"/>
                          <a:ea typeface="微软雅黑" pitchFamily="34" charset="-122"/>
                          <a:cs typeface="微软雅黑" pitchFamily="34" charset="-120"/>
                        </a:rPr>
                        <a:t>皮委员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400"/>
                        </a:lnSpc>
                      </a:pPr>
                      <a:r>
                        <a:rPr lang="en-US" altLang="zh-CN" sz="2000" b="0" i="0">
                          <a:solidFill>
                            <a:srgbClr val="000000"/>
                          </a:solidFill>
                          <a:latin typeface="微软雅黑" pitchFamily="34" charset="0"/>
                          <a:ea typeface="微软雅黑" pitchFamily="34" charset="-122"/>
                          <a:cs typeface="微软雅黑" pitchFamily="34" charset="-120"/>
                        </a:rPr>
                        <a:t>建立预制菜消费者知情权保</a:t>
                      </a:r>
                    </a:p>
                    <a:p>
                      <a:pPr marL="0" lvl="0" indent="0" algn="l" latinLnBrk="1" hangingPunct="0">
                        <a:lnSpc>
                          <a:spcPts val="3300"/>
                        </a:lnSpc>
                      </a:pPr>
                      <a:r>
                        <a:rPr lang="en-US" altLang="zh-CN" sz="2000" b="0" i="0">
                          <a:solidFill>
                            <a:srgbClr val="000000"/>
                          </a:solidFill>
                          <a:latin typeface="微软雅黑" pitchFamily="34" charset="0"/>
                          <a:ea typeface="微软雅黑" pitchFamily="34" charset="-122"/>
                          <a:cs typeface="微软雅黑" pitchFamily="34" charset="-120"/>
                        </a:rPr>
                        <a:t>障机制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C_3_BD.10_3#944d86e05?pid=88e788643&amp;color=0,0,0&amp;vtp=1&amp;bbb=1"/>
          <p:cNvSpPr/>
          <p:nvPr/>
        </p:nvSpPr>
        <p:spPr>
          <a:xfrm>
            <a:off x="722376" y="3729170"/>
            <a:ext cx="10753344" cy="376428"/>
          </a:xfrm>
          <a:prstGeom prst="rect">
            <a:avLst/>
          </a:prstGeom>
          <a:noFill/>
          <a:ln/>
        </p:spPr>
        <p:txBody>
          <a:bodyPr wrap="none" lIns="0" tIns="0" rIns="0" bIns="0" rtlCol="0" anchor="t"/>
          <a:lstStyle/>
          <a:p>
            <a:pPr algn="l"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上述内容可以归纳为(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3_AN.11_1#944d86e05.bracket?pid=88e788643&amp;color=0,0,0&amp;vpa=4&amp;vtp=1"/>
          <p:cNvSpPr/>
          <p:nvPr/>
        </p:nvSpPr>
        <p:spPr>
          <a:xfrm>
            <a:off x="3195701" y="3725741"/>
            <a:ext cx="385763" cy="379984"/>
          </a:xfrm>
          <a:prstGeom prst="rect">
            <a:avLst/>
          </a:prstGeom>
          <a:noFill/>
          <a:ln/>
        </p:spPr>
        <p:txBody>
          <a:bodyPr wrap="none" lIns="0" tIns="0" rIns="0" bIns="0" rtlCol="0" anchor="t"/>
          <a:lstStyle/>
          <a:p>
            <a:pPr algn="ctr" latinLnBrk="1">
              <a:lnSpc>
                <a:spcPts val="33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3_BD.10_4#944d86e05?pid=88e788643&amp;color=0,0,0&amp;vtp=1&amp;bbb=1"/>
          <p:cNvSpPr/>
          <p:nvPr/>
        </p:nvSpPr>
        <p:spPr>
          <a:xfrm>
            <a:off x="722376" y="4150556"/>
            <a:ext cx="10753344" cy="1675384"/>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①旨在发挥我国的制度优势</a:t>
            </a:r>
            <a:r>
              <a:rPr lang="en-US" altLang="zh-CN" sz="2000" b="0" i="0">
                <a:solidFill>
                  <a:srgbClr val="000000"/>
                </a:solidFill>
                <a:latin typeface="微软雅黑" pitchFamily="34" charset="0"/>
                <a:ea typeface="微软雅黑" pitchFamily="34" charset="-122"/>
                <a:cs typeface="微软雅黑" pitchFamily="34" charset="-120"/>
              </a:rPr>
              <a:t>，提高决策效率</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代表委员由人民选举产生，为了人民发声</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构建共建共治共享新格局</a:t>
            </a:r>
            <a:r>
              <a:rPr lang="en-US" altLang="zh-CN" sz="2000" b="0" i="0">
                <a:solidFill>
                  <a:srgbClr val="000000"/>
                </a:solidFill>
                <a:latin typeface="微软雅黑" pitchFamily="34" charset="0"/>
                <a:ea typeface="微软雅黑" pitchFamily="34" charset="-122"/>
                <a:cs typeface="微软雅黑" pitchFamily="34" charset="-120"/>
              </a:rPr>
              <a:t>，提升治理能力</a:t>
            </a:r>
            <a:endParaRPr lang="en-US" altLang="zh-CN" sz="2000" dirty="0"/>
          </a:p>
          <a:p>
            <a:pPr latinLnBrk="1">
              <a:lnSpc>
                <a:spcPts val="33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发挥全过程人民民主优势，反映人民诉求</a:t>
            </a:r>
            <a:endParaRPr lang="en-US" altLang="zh-CN" sz="2000" dirty="0"/>
          </a:p>
        </p:txBody>
      </p:sp>
      <p:sp>
        <p:nvSpPr>
          <p:cNvPr id="7" name="QC_3_BD.10_5#944d86e05.choices?pid=88e788643&amp;color=0,0,0&amp;vtp=1&amp;bbb=1"/>
          <p:cNvSpPr/>
          <p:nvPr/>
        </p:nvSpPr>
        <p:spPr>
          <a:xfrm>
            <a:off x="722376" y="5855150"/>
            <a:ext cx="10753344" cy="376428"/>
          </a:xfrm>
          <a:prstGeom prst="rect">
            <a:avLst/>
          </a:prstGeom>
          <a:noFill/>
          <a:ln/>
        </p:spPr>
        <p:txBody>
          <a:bodyPr wrap="none" lIns="0" tIns="0" rIns="0" bIns="0" rtlCol="0" anchor="t"/>
          <a:lstStyle/>
          <a:p>
            <a:pPr latinLnBrk="1">
              <a:lnSpc>
                <a:spcPts val="33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3445</Words>
  <Application>Microsoft Office PowerPoint</Application>
  <PresentationFormat>宽屏</PresentationFormat>
  <Paragraphs>530</Paragraphs>
  <Slides>57</Slides>
  <Notes>57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57</vt:i4>
      </vt:variant>
    </vt:vector>
  </HeadingPairs>
  <TitlesOfParts>
    <vt:vector size="66" baseType="lpstr">
      <vt:lpstr>等线 (正文)</vt:lpstr>
      <vt:lpstr>仿宋</vt:lpstr>
      <vt:lpstr>汉仪舒圆黑简体</vt:lpstr>
      <vt:lpstr>SimHei</vt:lpstr>
      <vt:lpstr>华文细黑</vt:lpstr>
      <vt:lpstr>SimSun</vt:lpstr>
      <vt:lpstr>微软雅黑</vt:lpstr>
      <vt:lpstr>Arial</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2</cp:revision>
  <dcterms:created xsi:type="dcterms:W3CDTF">2025-09-19T07:09:07Z</dcterms:created>
  <dcterms:modified xsi:type="dcterms:W3CDTF">2025-09-19T07:12:53Z</dcterms:modified>
  <cp:category/>
  <cp:contentStatus/>
</cp:coreProperties>
</file>