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331" r:id="rId14"/>
    <p:sldId id="268" r:id="rId15"/>
    <p:sldId id="269" r:id="rId16"/>
    <p:sldId id="270" r:id="rId17"/>
    <p:sldId id="271" r:id="rId18"/>
    <p:sldId id="272" r:id="rId19"/>
    <p:sldId id="273" r:id="rId20"/>
    <p:sldId id="274" r:id="rId21"/>
    <p:sldId id="275" r:id="rId22"/>
    <p:sldId id="276"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33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4" d="100"/>
          <a:sy n="114" d="100"/>
        </p:scale>
        <p:origin x="438" y="108"/>
      </p:cViewPr>
      <p:guideLst/>
    </p:cSldViewPr>
  </p:slideViewPr>
  <p:notesTextViewPr>
    <p:cViewPr>
      <p:scale>
        <a:sx n="1" d="1"/>
        <a:sy n="1" d="1"/>
      </p:scale>
      <p:origin x="0" y="0"/>
    </p:cViewPr>
  </p:notesTextViewPr>
  <p:sorterViewPr>
    <p:cViewPr>
      <p:scale>
        <a:sx n="200" d="100"/>
        <a:sy n="200" d="100"/>
      </p:scale>
      <p:origin x="0" y="-8911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79119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d7117149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没有正确理解党的性质和宗旨</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550e1a99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没有正确区分中国共产党和共产党员的作用</a:t>
            </a:r>
            <a:endParaRPr lang="en-US" sz="4400" dirty="0"/>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12f8ef48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党的性质和宗旨</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c8f516be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党的执政理念</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28574791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党的指导思想与时俱进</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29937fd0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400" b="1" i="0" dirty="0">
                <a:solidFill>
                  <a:srgbClr val="000000"/>
                </a:solidFill>
                <a:latin typeface="汉仪舒圆黑简体" pitchFamily="34" charset="0"/>
                <a:ea typeface="汉仪舒圆黑简体" pitchFamily="34" charset="-122"/>
                <a:cs typeface="汉仪舒圆黑简体" pitchFamily="34" charset="-120"/>
              </a:rPr>
              <a:t>知识点2 坚持解放思想、实事求是、与时俱进、求真务实</a:t>
            </a:r>
            <a:endParaRPr lang="en-US" sz="24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92eb4d91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知识点3 发挥共产党员的先锋模范作用</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d7117149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没有正确理解党的性质和宗旨</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politics#pid=68ca0adab7fce6965695e18c#tid=68ccca0a473dec000960412d#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1#df=550e1a99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没有正确区分中国共产党和共产党员的作用</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01584" y="4078224"/>
            <a:ext cx="3291840" cy="1152144"/>
          </a:xfrm>
          <a:prstGeom prst="rect">
            <a:avLst/>
          </a:prstGeom>
        </p:spPr>
      </p:pic>
      <p:sp>
        <p:nvSpPr>
          <p:cNvPr id="4" name="MasterShapeName"/>
          <p:cNvSpPr/>
          <p:nvPr/>
        </p:nvSpPr>
        <p:spPr>
          <a:xfrm>
            <a:off x="8101584" y="4078224"/>
            <a:ext cx="3291840" cy="1152144"/>
          </a:xfrm>
          <a:prstGeom prst="rect">
            <a:avLst/>
          </a:prstGeom>
          <a:noFill/>
          <a:ln/>
        </p:spPr>
        <p:txBody>
          <a:bodyPr wrap="square" lIns="0" tIns="0" rIns="0" bIns="0" rtlCol="0" anchor="ctr"/>
          <a:lstStyle/>
          <a:p>
            <a:pPr algn="ctr">
              <a:lnSpc>
                <a:spcPct val="100000"/>
              </a:lnSpc>
            </a:pPr>
            <a:r>
              <a:rPr lang="en-US" sz="2400" b="1" i="0" dirty="0">
                <a:solidFill>
                  <a:srgbClr val="649226"/>
                </a:solidFill>
                <a:latin typeface="微软雅黑" pitchFamily="34" charset="0"/>
                <a:ea typeface="微软雅黑" pitchFamily="34" charset="-122"/>
                <a:cs typeface="微软雅黑" pitchFamily="34" charset="-120"/>
              </a:rPr>
              <a:t>政治 必修3 政治与法治</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6_AS.9_1#fa70b7fc0?vop=1&amp;pid=c8f516beb&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本题考查党的执政理念。古灶村通过党建引领，发挥党员干部的作用，</a:t>
            </a:r>
            <a:r>
              <a:rPr lang="en-US" altLang="zh-CN" sz="2000" b="0" i="0" spc="-50">
                <a:solidFill>
                  <a:srgbClr val="000000"/>
                </a:solidFill>
                <a:latin typeface="微软雅黑" pitchFamily="34" charset="0"/>
                <a:ea typeface="微软雅黑" pitchFamily="34" charset="-122"/>
                <a:cs typeface="微软雅黑" pitchFamily="34" charset="-120"/>
              </a:rPr>
              <a:t>促进村集体经济发展，</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改善了村民生活</a:t>
            </a:r>
            <a:r>
              <a:rPr lang="en-US" altLang="zh-CN" sz="2000" b="0" i="0" spc="-50" dirty="0">
                <a:solidFill>
                  <a:srgbClr val="000000"/>
                </a:solidFill>
                <a:latin typeface="微软雅黑" pitchFamily="34" charset="0"/>
                <a:ea typeface="微软雅黑" pitchFamily="34" charset="-122"/>
                <a:cs typeface="微软雅黑" pitchFamily="34" charset="-120"/>
              </a:rPr>
              <a:t>，体现了中国共产党把人民对美好生活的向往作为奋斗目标，</a:t>
            </a:r>
            <a:r>
              <a:rPr lang="en-US" altLang="zh-CN" sz="2000" b="0" i="0" spc="-50">
                <a:solidFill>
                  <a:srgbClr val="000000"/>
                </a:solidFill>
                <a:latin typeface="微软雅黑" pitchFamily="34" charset="0"/>
                <a:ea typeface="微软雅黑" pitchFamily="34" charset="-122"/>
                <a:cs typeface="微软雅黑" pitchFamily="34" charset="-120"/>
              </a:rPr>
              <a:t>也体现了党执政为民，</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巩固长期执政的群众基础</a:t>
            </a:r>
            <a:r>
              <a:rPr lang="en-US" altLang="zh-CN" sz="2000" b="0" i="0" spc="-50" dirty="0">
                <a:solidFill>
                  <a:srgbClr val="000000"/>
                </a:solidFill>
                <a:latin typeface="微软雅黑" pitchFamily="34" charset="0"/>
                <a:ea typeface="微软雅黑" pitchFamily="34" charset="-122"/>
                <a:cs typeface="微软雅黑" pitchFamily="34" charset="-120"/>
              </a:rPr>
              <a:t>，②④入选；题目中描述的是古灶村通过党建引领推动旧厂房改造</a:t>
            </a:r>
            <a:r>
              <a:rPr lang="en-US" altLang="zh-CN" sz="2000" b="0" i="0" spc="-50">
                <a:solidFill>
                  <a:srgbClr val="000000"/>
                </a:solidFill>
                <a:latin typeface="微软雅黑" pitchFamily="34" charset="0"/>
                <a:ea typeface="微软雅黑" pitchFamily="34" charset="-122"/>
                <a:cs typeface="微软雅黑" pitchFamily="34" charset="-120"/>
              </a:rPr>
              <a:t>，解决</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土地纠纷</a:t>
            </a:r>
            <a:r>
              <a:rPr lang="en-US" altLang="zh-CN" sz="2000" b="0" i="0" spc="-50" dirty="0">
                <a:solidFill>
                  <a:srgbClr val="000000"/>
                </a:solidFill>
                <a:latin typeface="微软雅黑" pitchFamily="34" charset="0"/>
                <a:ea typeface="微软雅黑" pitchFamily="34" charset="-122"/>
                <a:cs typeface="微软雅黑" pitchFamily="34" charset="-120"/>
              </a:rPr>
              <a:t>，提高村民收入和生活水平，并没有提到“科技赋能农业现代化”，①排除</a:t>
            </a:r>
            <a:r>
              <a:rPr lang="en-US" altLang="zh-CN" sz="2000" b="0" i="0" spc="-50">
                <a:solidFill>
                  <a:srgbClr val="000000"/>
                </a:solidFill>
                <a:latin typeface="微软雅黑" pitchFamily="34" charset="0"/>
                <a:ea typeface="微软雅黑" pitchFamily="34" charset="-122"/>
                <a:cs typeface="微软雅黑" pitchFamily="34" charset="-120"/>
              </a:rPr>
              <a:t>；党的二十大</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报告明确提出</a:t>
            </a:r>
            <a:r>
              <a:rPr lang="en-US" altLang="zh-CN" sz="2000" b="0" i="0" spc="-50" dirty="0">
                <a:solidFill>
                  <a:srgbClr val="000000"/>
                </a:solidFill>
                <a:latin typeface="微软雅黑" pitchFamily="34" charset="0"/>
                <a:ea typeface="微软雅黑" pitchFamily="34" charset="-122"/>
                <a:cs typeface="微软雅黑" pitchFamily="34" charset="-120"/>
              </a:rPr>
              <a:t>，从现在起</a:t>
            </a:r>
            <a:r>
              <a:rPr lang="en-US" altLang="zh-CN" sz="2000" b="0" i="0" spc="-50">
                <a:solidFill>
                  <a:srgbClr val="000000"/>
                </a:solidFill>
                <a:latin typeface="微软雅黑" pitchFamily="34" charset="0"/>
                <a:ea typeface="微软雅黑" pitchFamily="34" charset="-122"/>
                <a:cs typeface="微软雅黑" pitchFamily="34" charset="-120"/>
              </a:rPr>
              <a:t>，全党工作的中心任务是团结带领全国各族人民全面建成社会主义现代化</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强国</a:t>
            </a:r>
            <a:r>
              <a:rPr lang="en-US" altLang="zh-CN" sz="2000" b="0" i="0" spc="-50" dirty="0">
                <a:solidFill>
                  <a:srgbClr val="000000"/>
                </a:solidFill>
                <a:latin typeface="微软雅黑" pitchFamily="34" charset="0"/>
                <a:ea typeface="微软雅黑" pitchFamily="34" charset="-122"/>
                <a:cs typeface="微软雅黑" pitchFamily="34" charset="-120"/>
              </a:rPr>
              <a:t>、实现第二个百年奋斗目标，以中国式现代化全面推进中华民族伟大复兴，③排除。</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6_BD.10_1#844d28260?pid=c8f516beb&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[福建莆田仙游一中2025高一月考]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“各级党政机关和领导干部要提高通过互联网组织群众</a:t>
            </a:r>
            <a:r>
              <a:rPr lang="en-US" altLang="zh-CN" sz="2000" b="0" i="0">
                <a:solidFill>
                  <a:srgbClr val="000000"/>
                </a:solidFill>
                <a:latin typeface="微软雅黑" pitchFamily="34" charset="0"/>
                <a:ea typeface="微软雅黑" pitchFamily="34" charset="-122"/>
                <a:cs typeface="微软雅黑" pitchFamily="34" charset="-120"/>
              </a:rPr>
              <a:t>、宣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传群众</a:t>
            </a:r>
            <a:r>
              <a:rPr lang="en-US" altLang="zh-CN" sz="2000" b="0" i="0" dirty="0">
                <a:solidFill>
                  <a:srgbClr val="000000"/>
                </a:solidFill>
                <a:latin typeface="微软雅黑" pitchFamily="34" charset="0"/>
                <a:ea typeface="微软雅黑" pitchFamily="34" charset="-122"/>
                <a:cs typeface="微软雅黑" pitchFamily="34" charset="-120"/>
              </a:rPr>
              <a:t>、引导群众、服务群众的本领”“让互联网成为我们同群众交流沟通的新平台</a:t>
            </a:r>
            <a:r>
              <a:rPr lang="en-US" altLang="zh-CN" sz="2000" b="0" i="0">
                <a:solidFill>
                  <a:srgbClr val="000000"/>
                </a:solidFill>
                <a:latin typeface="微软雅黑" pitchFamily="34" charset="0"/>
                <a:ea typeface="微软雅黑" pitchFamily="34" charset="-122"/>
                <a:cs typeface="微软雅黑" pitchFamily="34" charset="-120"/>
              </a:rPr>
              <a:t>，成为了解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群众</a:t>
            </a:r>
            <a:r>
              <a:rPr lang="en-US" altLang="zh-CN" sz="2000" b="0" i="0" dirty="0">
                <a:solidFill>
                  <a:srgbClr val="000000"/>
                </a:solidFill>
                <a:latin typeface="微软雅黑" pitchFamily="34" charset="0"/>
                <a:ea typeface="微软雅黑" pitchFamily="34" charset="-122"/>
                <a:cs typeface="微软雅黑" pitchFamily="34" charset="-120"/>
              </a:rPr>
              <a:t>、贴近群众、为群众排忧解难的新途径，成为发扬人民民主、</a:t>
            </a:r>
            <a:r>
              <a:rPr lang="en-US" altLang="zh-CN" sz="2000" b="0" i="0">
                <a:solidFill>
                  <a:srgbClr val="000000"/>
                </a:solidFill>
                <a:latin typeface="微软雅黑" pitchFamily="34" charset="0"/>
                <a:ea typeface="微软雅黑" pitchFamily="34" charset="-122"/>
                <a:cs typeface="微软雅黑" pitchFamily="34" charset="-120"/>
              </a:rPr>
              <a:t>接受人民监督的新渠道”</a:t>
            </a:r>
            <a:r>
              <a:rPr lang="en-US" altLang="zh-CN" sz="2000" b="0" i="0">
                <a:solidFill>
                  <a:srgbClr val="000000"/>
                </a:solidFill>
                <a:latin typeface="SimSun" panose="02010600030101010101" pitchFamily="2" charset="-122"/>
                <a:ea typeface="微软雅黑" pitchFamily="34" charset="-122"/>
                <a:cs typeface="微软雅黑" pitchFamily="34" charset="-120"/>
              </a:rPr>
              <a:t>……</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上述要求(</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1_1#844d28260.bracket?pid=c8f516beb&amp;color=0,0,0&amp;vpa=4&amp;vtp=1"/>
          <p:cNvSpPr/>
          <p:nvPr/>
        </p:nvSpPr>
        <p:spPr>
          <a:xfrm>
            <a:off x="1938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0_2#844d28260?pid=c8f516beb&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①践行了党为人民服务的性质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体现了中国共产党始终坚持人民主体地位</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有利于贯彻党立党为公、执政为民的执政理念</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体现了党在社会主义初级阶段的基本路线</a:t>
            </a:r>
            <a:endParaRPr lang="en-US" altLang="zh-CN" sz="2000" dirty="0"/>
          </a:p>
        </p:txBody>
      </p:sp>
      <p:sp>
        <p:nvSpPr>
          <p:cNvPr id="5" name="QC_6_BD.10_3#844d28260.choices?pid=c8f516beb&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6_AS.12_1#844d28260?vop=1&amp;pid=c8f516beb&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本题考查始终坚持以人民为中心。人民是历史的创造者</a:t>
            </a:r>
            <a:r>
              <a:rPr lang="en-US" altLang="zh-CN" sz="2000" b="0" i="0">
                <a:solidFill>
                  <a:srgbClr val="000000"/>
                </a:solidFill>
                <a:latin typeface="微软雅黑" pitchFamily="34" charset="0"/>
                <a:ea typeface="微软雅黑" pitchFamily="34" charset="-122"/>
                <a:cs typeface="微软雅黑" pitchFamily="34" charset="-120"/>
              </a:rPr>
              <a:t>，是决定党和国家前途命运的根本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力量</a:t>
            </a:r>
            <a:r>
              <a:rPr lang="en-US" altLang="zh-CN" sz="2000" b="0" i="0" dirty="0">
                <a:solidFill>
                  <a:srgbClr val="000000"/>
                </a:solidFill>
                <a:latin typeface="微软雅黑" pitchFamily="34" charset="0"/>
                <a:ea typeface="微软雅黑" pitchFamily="34" charset="-122"/>
                <a:cs typeface="微软雅黑" pitchFamily="34" charset="-120"/>
              </a:rPr>
              <a:t>。各级党政机关和领导干部要提高通过互联网组织群众、宣传群众、引导群众</a:t>
            </a:r>
            <a:r>
              <a:rPr lang="en-US" altLang="zh-CN" sz="2000" b="0" i="0">
                <a:solidFill>
                  <a:srgbClr val="000000"/>
                </a:solidFill>
                <a:latin typeface="微软雅黑" pitchFamily="34" charset="0"/>
                <a:ea typeface="微软雅黑" pitchFamily="34" charset="-122"/>
                <a:cs typeface="微软雅黑" pitchFamily="34" charset="-120"/>
              </a:rPr>
              <a:t>、服务群众的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本领</a:t>
            </a:r>
            <a:r>
              <a:rPr lang="en-US" altLang="zh-CN" sz="2000" b="0" i="0" dirty="0">
                <a:solidFill>
                  <a:srgbClr val="000000"/>
                </a:solidFill>
                <a:latin typeface="微软雅黑" pitchFamily="34" charset="0"/>
                <a:ea typeface="微软雅黑" pitchFamily="34" charset="-122"/>
                <a:cs typeface="微软雅黑" pitchFamily="34" charset="-120"/>
              </a:rPr>
              <a:t>，体现了中国共产党坚持群众观点和群众路线，始终坚持人民主体地位</a:t>
            </a:r>
            <a:r>
              <a:rPr lang="en-US" altLang="zh-CN" sz="2000" b="0" i="0">
                <a:solidFill>
                  <a:srgbClr val="000000"/>
                </a:solidFill>
                <a:latin typeface="微软雅黑" pitchFamily="34" charset="0"/>
                <a:ea typeface="微软雅黑" pitchFamily="34" charset="-122"/>
                <a:cs typeface="微软雅黑" pitchFamily="34" charset="-120"/>
              </a:rPr>
              <a:t>，有利于贯彻党立党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为公</a:t>
            </a:r>
            <a:r>
              <a:rPr lang="en-US" altLang="zh-CN" sz="2000" b="0" i="0" dirty="0">
                <a:solidFill>
                  <a:srgbClr val="000000"/>
                </a:solidFill>
                <a:latin typeface="微软雅黑" pitchFamily="34" charset="0"/>
                <a:ea typeface="微软雅黑" pitchFamily="34" charset="-122"/>
                <a:cs typeface="微软雅黑" pitchFamily="34" charset="-120"/>
              </a:rPr>
              <a:t>、执政为民的执政理念，②③正确；中国共产党的性质是中国工人阶级的先锋队</a:t>
            </a:r>
            <a:r>
              <a:rPr lang="en-US" altLang="zh-CN" sz="2000" b="0" i="0">
                <a:solidFill>
                  <a:srgbClr val="000000"/>
                </a:solidFill>
                <a:latin typeface="微软雅黑" pitchFamily="34" charset="0"/>
                <a:ea typeface="微软雅黑" pitchFamily="34" charset="-122"/>
                <a:cs typeface="微软雅黑" pitchFamily="34" charset="-120"/>
              </a:rPr>
              <a:t>，同时是中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国人民和中华民族的先锋队</a:t>
            </a:r>
            <a:r>
              <a:rPr lang="en-US" altLang="zh-CN" sz="2000" b="0" i="0" dirty="0">
                <a:solidFill>
                  <a:srgbClr val="000000"/>
                </a:solidFill>
                <a:latin typeface="微软雅黑" pitchFamily="34" charset="0"/>
                <a:ea typeface="微软雅黑" pitchFamily="34" charset="-122"/>
                <a:cs typeface="微软雅黑" pitchFamily="34" charset="-120"/>
              </a:rPr>
              <a:t>，①排除</a:t>
            </a:r>
            <a:r>
              <a:rPr lang="en-US" altLang="zh-CN" sz="2000" b="0" i="0">
                <a:solidFill>
                  <a:srgbClr val="000000"/>
                </a:solidFill>
                <a:latin typeface="微软雅黑" pitchFamily="34" charset="0"/>
                <a:ea typeface="微软雅黑" pitchFamily="34" charset="-122"/>
                <a:cs typeface="微软雅黑" pitchFamily="34" charset="-120"/>
              </a:rPr>
              <a:t>；党在社会主义初级阶段的基本路线是领导和团结全国各族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人民</a:t>
            </a:r>
            <a:r>
              <a:rPr lang="en-US" altLang="zh-CN" sz="2000" b="0" i="0" dirty="0">
                <a:solidFill>
                  <a:srgbClr val="000000"/>
                </a:solidFill>
                <a:latin typeface="微软雅黑" pitchFamily="34" charset="0"/>
                <a:ea typeface="微软雅黑" pitchFamily="34" charset="-122"/>
                <a:cs typeface="微软雅黑" pitchFamily="34" charset="-120"/>
              </a:rPr>
              <a:t>，以经济建设为中心，坚持四项基本原则，坚持改革开放，自力更生，艰苦创业</a:t>
            </a:r>
            <a:r>
              <a:rPr lang="en-US" altLang="zh-CN" sz="2000" b="0" i="0">
                <a:solidFill>
                  <a:srgbClr val="000000"/>
                </a:solidFill>
                <a:latin typeface="微软雅黑" pitchFamily="34" charset="0"/>
                <a:ea typeface="微软雅黑" pitchFamily="34" charset="-122"/>
                <a:cs typeface="微软雅黑" pitchFamily="34" charset="-120"/>
              </a:rPr>
              <a:t>，为把我国</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建设成为富强民主文明和谐美丽的社会主义现代化强国而奋斗</a:t>
            </a:r>
            <a:r>
              <a:rPr lang="en-US" altLang="zh-CN" sz="2000" b="0" i="0" dirty="0">
                <a:solidFill>
                  <a:srgbClr val="000000"/>
                </a:solidFill>
                <a:latin typeface="微软雅黑" pitchFamily="34" charset="0"/>
                <a:ea typeface="微软雅黑" pitchFamily="34" charset="-122"/>
                <a:cs typeface="微软雅黑" pitchFamily="34" charset="-120"/>
              </a:rPr>
              <a:t>，题干未强调相关内容，④排除。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846412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7_BD.13_1#2ebeee320?pid=d71171490&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5.习近平总书记指出，家家户户都盼着孩子能有好的教育，老人能有好的养老服务</a:t>
            </a:r>
            <a:r>
              <a:rPr lang="en-US" altLang="zh-CN" sz="2000" b="0" i="0">
                <a:solidFill>
                  <a:srgbClr val="000000"/>
                </a:solidFill>
                <a:latin typeface="微软雅黑" pitchFamily="34" charset="0"/>
                <a:ea typeface="微软雅黑" pitchFamily="34" charset="-122"/>
                <a:cs typeface="微软雅黑" pitchFamily="34" charset="-120"/>
              </a:rPr>
              <a:t>，年轻人能有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更多发展机会</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我们要一起努力，不断提升社会建设和治理水平，</a:t>
            </a:r>
            <a:r>
              <a:rPr lang="en-US" altLang="zh-CN" sz="2000" b="0" i="0">
                <a:solidFill>
                  <a:srgbClr val="000000"/>
                </a:solidFill>
                <a:latin typeface="微软雅黑" pitchFamily="34" charset="0"/>
                <a:ea typeface="微软雅黑" pitchFamily="34" charset="-122"/>
                <a:cs typeface="微软雅黑" pitchFamily="34" charset="-120"/>
              </a:rPr>
              <a:t>持续营造和谐包容的氛围，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把老百姓身边的大事小情解决好</a:t>
            </a:r>
            <a:r>
              <a:rPr lang="en-US" altLang="zh-CN" sz="2000" b="0" i="0" dirty="0">
                <a:solidFill>
                  <a:srgbClr val="000000"/>
                </a:solidFill>
                <a:latin typeface="微软雅黑" pitchFamily="34" charset="0"/>
                <a:ea typeface="微软雅黑" pitchFamily="34" charset="-122"/>
                <a:cs typeface="微软雅黑" pitchFamily="34" charset="-120"/>
              </a:rPr>
              <a:t>，让大家笑容更多、心里更暖。实现上述目标</a:t>
            </a:r>
            <a:r>
              <a:rPr lang="en-US" altLang="zh-CN" sz="2000" b="0" i="0">
                <a:solidFill>
                  <a:srgbClr val="000000"/>
                </a:solidFill>
                <a:latin typeface="微软雅黑" pitchFamily="34" charset="0"/>
                <a:ea typeface="微软雅黑" pitchFamily="34" charset="-122"/>
                <a:cs typeface="微软雅黑" pitchFamily="34" charset="-120"/>
              </a:rPr>
              <a:t>，需要中国共产党</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4_1#2ebeee320.bracket?pid=d71171490&amp;color=0,0,0&amp;vpa=5&amp;vtp=1"/>
          <p:cNvSpPr/>
          <p:nvPr/>
        </p:nvSpPr>
        <p:spPr>
          <a:xfrm>
            <a:off x="922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3_2#2ebeee320?pid=d71171490&amp;color=0,0,0&amp;vtp=1&amp;bbb=1"/>
          <p:cNvSpPr/>
          <p:nvPr/>
        </p:nvSpPr>
        <p:spPr>
          <a:xfrm>
            <a:off x="722376" y="2791274"/>
            <a:ext cx="10753344" cy="1313053"/>
          </a:xfrm>
          <a:prstGeom prst="rect">
            <a:avLst/>
          </a:prstGeom>
          <a:noFill/>
          <a:ln/>
        </p:spPr>
        <p:txBody>
          <a:bodyPr wrap="none" lIns="0" tIns="0" rIns="0" bIns="0" rtlCol="0" anchor="t"/>
          <a:lstStyle/>
          <a:p>
            <a:pPr latinLnBrk="1">
              <a:lnSpc>
                <a:spcPts val="3600"/>
              </a:lnSpc>
              <a:tabLst>
                <a:tab pos="5229957" algn="l"/>
              </a:tabLst>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正确把握自身特殊利益</a:t>
            </a:r>
            <a:endParaRPr lang="en-US" altLang="zh-CN" sz="2000" dirty="0"/>
          </a:p>
          <a:p>
            <a:pPr latinLnBrk="1">
              <a:lnSpc>
                <a:spcPts val="3700"/>
              </a:lnSpc>
              <a:tabLst>
                <a:tab pos="5229957" algn="l"/>
              </a:tabLst>
            </a:pPr>
            <a:r>
              <a:rPr lang="en-US" altLang="zh-CN" sz="2000" b="0" i="0" dirty="0">
                <a:solidFill>
                  <a:srgbClr val="000000"/>
                </a:solidFill>
                <a:latin typeface="微软雅黑" pitchFamily="34" charset="0"/>
                <a:ea typeface="微软雅黑" pitchFamily="34" charset="-122"/>
                <a:cs typeface="微软雅黑" pitchFamily="34" charset="-120"/>
              </a:rPr>
              <a:t>②坚持立党为公、执政为民</a:t>
            </a:r>
            <a:endParaRPr lang="en-US" altLang="zh-CN" sz="2000" dirty="0"/>
          </a:p>
          <a:p>
            <a:pPr latinLnBrk="1">
              <a:lnSpc>
                <a:spcPts val="3400"/>
              </a:lnSpc>
              <a:tabLst>
                <a:tab pos="5229957" algn="l"/>
              </a:tabLst>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虚心向人民学习，倾听人民的呼声</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400"/>
              </a:lnSpc>
              <a:tabLst>
                <a:tab pos="5229957" algn="l"/>
              </a:tabLst>
            </a:pPr>
            <a:r>
              <a:rPr lang="en-US" altLang="zh-CN" sz="2000" b="0" i="0" dirty="0">
                <a:solidFill>
                  <a:srgbClr val="000000"/>
                </a:solidFill>
                <a:latin typeface="微软雅黑" pitchFamily="34" charset="0"/>
                <a:ea typeface="微软雅黑" pitchFamily="34" charset="-122"/>
                <a:cs typeface="微软雅黑" pitchFamily="34" charset="-120"/>
              </a:rPr>
              <a:t>④</a:t>
            </a:r>
            <a:r>
              <a:rPr lang="en-US" altLang="zh-CN" sz="2000" b="0" i="0" dirty="0" err="1">
                <a:solidFill>
                  <a:srgbClr val="000000"/>
                </a:solidFill>
                <a:latin typeface="微软雅黑" pitchFamily="34" charset="0"/>
                <a:ea typeface="微软雅黑" pitchFamily="34" charset="-122"/>
                <a:cs typeface="微软雅黑" pitchFamily="34" charset="-120"/>
              </a:rPr>
              <a:t>千方百计满足广大人民群众的一切需要</a:t>
            </a:r>
            <a:endParaRPr lang="en-US" altLang="zh-CN" sz="2000" dirty="0"/>
          </a:p>
        </p:txBody>
      </p:sp>
      <p:sp>
        <p:nvSpPr>
          <p:cNvPr id="5" name="QC_7_BD.13_3#2ebeee320.choices?pid=d71171490&amp;color=0,0,0&amp;vtp=1&amp;bbb=1"/>
          <p:cNvSpPr/>
          <p:nvPr/>
        </p:nvSpPr>
        <p:spPr>
          <a:xfrm>
            <a:off x="722376" y="456504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7_AS.15_1#2ebeee320?vop=1&amp;pid=d71171490&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本题考查党的执政理念。实现题干中的目标，需要中国共产党坚持立党为公</a:t>
            </a:r>
            <a:r>
              <a:rPr lang="en-US" altLang="zh-CN" sz="2000" b="0" i="0">
                <a:solidFill>
                  <a:srgbClr val="000000"/>
                </a:solidFill>
                <a:latin typeface="微软雅黑" pitchFamily="34" charset="0"/>
                <a:ea typeface="微软雅黑" pitchFamily="34" charset="-122"/>
                <a:cs typeface="微软雅黑" pitchFamily="34" charset="-120"/>
              </a:rPr>
              <a:t>、执政为民的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执政理念</a:t>
            </a:r>
            <a:r>
              <a:rPr lang="en-US" altLang="zh-CN" sz="2000" b="0" i="0" dirty="0">
                <a:solidFill>
                  <a:srgbClr val="000000"/>
                </a:solidFill>
                <a:latin typeface="微软雅黑" pitchFamily="34" charset="0"/>
                <a:ea typeface="微软雅黑" pitchFamily="34" charset="-122"/>
                <a:cs typeface="微软雅黑" pitchFamily="34" charset="-120"/>
              </a:rPr>
              <a:t>，贯彻落实群众观点和群众路线，虚心向人民学习，倾听人民的呼声，②③</a:t>
            </a:r>
            <a:r>
              <a:rPr lang="en-US" altLang="zh-CN" sz="2000" b="0" i="0">
                <a:solidFill>
                  <a:srgbClr val="000000"/>
                </a:solidFill>
                <a:latin typeface="微软雅黑" pitchFamily="34" charset="0"/>
                <a:ea typeface="微软雅黑" pitchFamily="34" charset="-122"/>
                <a:cs typeface="微软雅黑" pitchFamily="34" charset="-120"/>
              </a:rPr>
              <a:t>符合题意。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中国共产党代表最广大人民的根本利益</a:t>
            </a:r>
            <a:r>
              <a:rPr lang="en-US" altLang="zh-CN" sz="2000" b="0" i="0" dirty="0">
                <a:solidFill>
                  <a:srgbClr val="000000"/>
                </a:solidFill>
                <a:latin typeface="微软雅黑" pitchFamily="34" charset="0"/>
                <a:ea typeface="微软雅黑" pitchFamily="34" charset="-122"/>
                <a:cs typeface="微软雅黑" pitchFamily="34" charset="-120"/>
              </a:rPr>
              <a:t>，没有自身的特殊利益，①错误</a:t>
            </a:r>
            <a:r>
              <a:rPr lang="en-US" altLang="zh-CN" sz="2000" b="0" i="0">
                <a:solidFill>
                  <a:srgbClr val="000000"/>
                </a:solidFill>
                <a:latin typeface="微软雅黑" pitchFamily="34" charset="0"/>
                <a:ea typeface="微软雅黑" pitchFamily="34" charset="-122"/>
                <a:cs typeface="微软雅黑" pitchFamily="34" charset="-120"/>
              </a:rPr>
              <a:t>。应千方百计满足广大人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民群众的合理合法需要</a:t>
            </a:r>
            <a:r>
              <a:rPr lang="en-US" altLang="zh-CN" sz="2000" b="0" i="0" dirty="0">
                <a:solidFill>
                  <a:srgbClr val="000000"/>
                </a:solidFill>
                <a:latin typeface="微软雅黑" pitchFamily="34" charset="0"/>
                <a:ea typeface="微软雅黑" pitchFamily="34" charset="-122"/>
                <a:cs typeface="微软雅黑" pitchFamily="34" charset="-120"/>
              </a:rPr>
              <a:t>，而不是一切需要，④错误。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7_AS.15_2#2ebeee320?vop=1&amp;pid=d71171490&amp;color=0,0,0&amp;mp=1&amp;vtp=1&amp;bt=1&amp;bbb=1&amp;hb=1"/>
          <p:cNvSpPr/>
          <p:nvPr/>
        </p:nvSpPr>
        <p:spPr>
          <a:xfrm>
            <a:off x="722376" y="972000"/>
            <a:ext cx="10753344" cy="13134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本题易错选①，错选原因在于没有正确理解中国共产党的性质和宗旨</a:t>
            </a:r>
            <a:r>
              <a:rPr lang="en-US" altLang="zh-CN" sz="2000" b="0" i="0">
                <a:solidFill>
                  <a:srgbClr val="000000"/>
                </a:solidFill>
                <a:latin typeface="微软雅黑" pitchFamily="34" charset="0"/>
                <a:ea typeface="微软雅黑" pitchFamily="34" charset="-122"/>
                <a:cs typeface="微软雅黑" pitchFamily="34" charset="-120"/>
              </a:rPr>
              <a:t>。中国共产党除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了工人阶级和最广大人民的根本利益</a:t>
            </a:r>
            <a:r>
              <a:rPr lang="en-US" altLang="zh-CN" sz="2000" b="0" i="0" dirty="0">
                <a:solidFill>
                  <a:srgbClr val="000000"/>
                </a:solidFill>
                <a:latin typeface="微软雅黑" pitchFamily="34" charset="0"/>
                <a:ea typeface="微软雅黑" pitchFamily="34" charset="-122"/>
                <a:cs typeface="微软雅黑" pitchFamily="34" charset="-120"/>
              </a:rPr>
              <a:t>，没有任何自己特殊的利益，但共产党员有正当的利益</a:t>
            </a:r>
            <a:r>
              <a:rPr lang="en-US" altLang="zh-CN" sz="2000" b="0" i="0">
                <a:solidFill>
                  <a:srgbClr val="000000"/>
                </a:solidFill>
                <a:latin typeface="微软雅黑" pitchFamily="34" charset="0"/>
                <a:ea typeface="微软雅黑" pitchFamily="34" charset="-122"/>
                <a:cs typeface="微软雅黑" pitchFamily="34" charset="-120"/>
              </a:rPr>
              <a:t>，应</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当予以保护</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C_4#32d55c544.fixed?pid=dfcac004e&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32d55c544.fixed?pid=dfcac004e&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始终坚持以人民为中心</a:t>
            </a:r>
            <a:endParaRPr lang="en-US" altLang="zh-CN" sz="4400" dirty="0"/>
          </a:p>
        </p:txBody>
      </p:sp>
      <p:pic>
        <p:nvPicPr>
          <p:cNvPr id="4" name="C_4#32d55c544.fixed?pid=dfcac004e&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32d55c544.fixed?pid=dfcac004e&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5_BD.16_1#e992623ca?pid=32d55c544&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[吉林白山2025高一开学考]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在推进美丽乡村建设过程中，某县委提出，要有“</a:t>
            </a:r>
            <a:r>
              <a:rPr lang="en-US" altLang="zh-CN" sz="2000" b="0" i="0">
                <a:solidFill>
                  <a:srgbClr val="000000"/>
                </a:solidFill>
                <a:latin typeface="微软雅黑" pitchFamily="34" charset="0"/>
                <a:ea typeface="微软雅黑" pitchFamily="34" charset="-122"/>
                <a:cs typeface="微软雅黑" pitchFamily="34" charset="-120"/>
              </a:rPr>
              <a:t>功成不必在我、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功成必定有我</a:t>
            </a:r>
            <a:r>
              <a:rPr lang="en-US" altLang="zh-CN" sz="2000" b="0" i="0" dirty="0">
                <a:solidFill>
                  <a:srgbClr val="000000"/>
                </a:solidFill>
                <a:latin typeface="微软雅黑" pitchFamily="34" charset="0"/>
                <a:ea typeface="微软雅黑" pitchFamily="34" charset="-122"/>
                <a:cs typeface="微软雅黑" pitchFamily="34" charset="-120"/>
              </a:rPr>
              <a:t>”的境界，不搞政绩工程，多做民生工程，改善生态环境，提高村民生活质量</a:t>
            </a:r>
            <a:r>
              <a:rPr lang="en-US" altLang="zh-CN" sz="2000" b="0" i="0">
                <a:solidFill>
                  <a:srgbClr val="000000"/>
                </a:solidFill>
                <a:latin typeface="微软雅黑" pitchFamily="34" charset="0"/>
                <a:ea typeface="微软雅黑" pitchFamily="34" charset="-122"/>
                <a:cs typeface="微软雅黑" pitchFamily="34" charset="-120"/>
              </a:rPr>
              <a:t>。该</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县委(</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7_1#e992623ca.bracket?pid=32d55c544&amp;color=0,0,0&amp;vpa=6&amp;vtp=1"/>
          <p:cNvSpPr/>
          <p:nvPr/>
        </p:nvSpPr>
        <p:spPr>
          <a:xfrm>
            <a:off x="1417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16_2#e992623ca?pid=32d55c544&amp;color=0,0,0&amp;vtp=1&amp;bbb=1"/>
          <p:cNvSpPr/>
          <p:nvPr/>
        </p:nvSpPr>
        <p:spPr>
          <a:xfrm>
            <a:off x="722376" y="2334074"/>
            <a:ext cx="10753344" cy="1326134"/>
          </a:xfrm>
          <a:prstGeom prst="rect">
            <a:avLst/>
          </a:prstGeom>
          <a:noFill/>
          <a:ln/>
        </p:spPr>
        <p:txBody>
          <a:bodyPr wrap="none" lIns="0" tIns="0" rIns="0" bIns="0" rtlCol="0" anchor="t"/>
          <a:lstStyle/>
          <a:p>
            <a:pPr latinLnBrk="1">
              <a:lnSpc>
                <a:spcPts val="3600"/>
              </a:lnSpc>
              <a:tabLst>
                <a:tab pos="4950557" algn="l"/>
              </a:tabLst>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领导中国人民逐梦前行</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600"/>
              </a:lnSpc>
              <a:tabLst>
                <a:tab pos="4950557" algn="l"/>
              </a:tabLst>
            </a:pPr>
            <a:r>
              <a:rPr lang="en-US" altLang="zh-CN" sz="2000" b="0" i="0" dirty="0">
                <a:solidFill>
                  <a:srgbClr val="000000"/>
                </a:solidFill>
                <a:latin typeface="微软雅黑" pitchFamily="34" charset="0"/>
                <a:ea typeface="微软雅黑" pitchFamily="34" charset="-122"/>
                <a:cs typeface="微软雅黑" pitchFamily="34" charset="-120"/>
              </a:rPr>
              <a:t>②</a:t>
            </a:r>
            <a:r>
              <a:rPr lang="en-US" altLang="zh-CN" sz="2000" b="0" i="0" dirty="0" err="1">
                <a:solidFill>
                  <a:srgbClr val="000000"/>
                </a:solidFill>
                <a:latin typeface="微软雅黑" pitchFamily="34" charset="0"/>
                <a:ea typeface="微软雅黑" pitchFamily="34" charset="-122"/>
                <a:cs typeface="微软雅黑" pitchFamily="34" charset="-120"/>
              </a:rPr>
              <a:t>把责任与担当作为工作的出发点</a:t>
            </a:r>
            <a:endParaRPr lang="en-US" altLang="zh-CN" sz="2000" dirty="0"/>
          </a:p>
          <a:p>
            <a:pPr latinLnBrk="1">
              <a:lnSpc>
                <a:spcPts val="3700"/>
              </a:lnSpc>
              <a:tabLst>
                <a:tab pos="4950557" algn="l"/>
              </a:tabLst>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践行了立党为公、执政为民的执政理念</a:t>
            </a:r>
            <a:endParaRPr lang="en-US" altLang="zh-CN" sz="2000" dirty="0"/>
          </a:p>
          <a:p>
            <a:pPr latinLnBrk="1">
              <a:lnSpc>
                <a:spcPts val="3500"/>
              </a:lnSpc>
              <a:tabLst>
                <a:tab pos="4950557" algn="l"/>
              </a:tabLst>
            </a:pPr>
            <a:r>
              <a:rPr lang="en-US" altLang="zh-CN" sz="2000" b="0" i="0" dirty="0">
                <a:solidFill>
                  <a:srgbClr val="000000"/>
                </a:solidFill>
                <a:latin typeface="微软雅黑" pitchFamily="34" charset="0"/>
                <a:ea typeface="微软雅黑" pitchFamily="34" charset="-122"/>
                <a:cs typeface="微软雅黑" pitchFamily="34" charset="-120"/>
              </a:rPr>
              <a:t>④把人民利益摆在至高无上的地位</a:t>
            </a:r>
            <a:endParaRPr lang="en-US" altLang="zh-CN" sz="2000" dirty="0"/>
          </a:p>
        </p:txBody>
      </p:sp>
      <p:sp>
        <p:nvSpPr>
          <p:cNvPr id="5" name="QC_5_BD.16_3#e992623ca.choices?pid=32d55c544&amp;color=0,0,0&amp;vtp=1&amp;bbb=1"/>
          <p:cNvSpPr/>
          <p:nvPr/>
        </p:nvSpPr>
        <p:spPr>
          <a:xfrm>
            <a:off x="719328" y="411778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A.①②</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5_AS.18_1#e992623ca?vop=1&amp;pid=32d55c544&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本题考查党的执政理念。某县委提出，要有“功成不必在我、功成必定有我”的境界</a:t>
            </a:r>
            <a:r>
              <a:rPr lang="en-US" altLang="zh-CN" sz="2000" b="0" i="0">
                <a:solidFill>
                  <a:srgbClr val="000000"/>
                </a:solidFill>
                <a:latin typeface="微软雅黑" pitchFamily="34" charset="0"/>
                <a:ea typeface="微软雅黑" pitchFamily="34" charset="-122"/>
                <a:cs typeface="微软雅黑" pitchFamily="34" charset="-120"/>
              </a:rPr>
              <a:t>，不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搞政绩工程</a:t>
            </a:r>
            <a:r>
              <a:rPr lang="en-US" altLang="zh-CN" sz="2000" b="0" i="0" dirty="0">
                <a:solidFill>
                  <a:srgbClr val="000000"/>
                </a:solidFill>
                <a:latin typeface="微软雅黑" pitchFamily="34" charset="0"/>
                <a:ea typeface="微软雅黑" pitchFamily="34" charset="-122"/>
                <a:cs typeface="微软雅黑" pitchFamily="34" charset="-120"/>
              </a:rPr>
              <a:t>，多做民生工程，改善生态环境，提高村民生活质量，</a:t>
            </a:r>
            <a:r>
              <a:rPr lang="en-US" altLang="zh-CN" sz="2000" b="0" i="0">
                <a:solidFill>
                  <a:srgbClr val="000000"/>
                </a:solidFill>
                <a:latin typeface="微软雅黑" pitchFamily="34" charset="0"/>
                <a:ea typeface="微软雅黑" pitchFamily="34" charset="-122"/>
                <a:cs typeface="微软雅黑" pitchFamily="34" charset="-120"/>
              </a:rPr>
              <a:t>表明该县委践行了立党为公、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执政为民的执政理念</a:t>
            </a:r>
            <a:r>
              <a:rPr lang="en-US" altLang="zh-CN" sz="2000" b="0" i="0" dirty="0">
                <a:solidFill>
                  <a:srgbClr val="000000"/>
                </a:solidFill>
                <a:latin typeface="微软雅黑" pitchFamily="34" charset="0"/>
                <a:ea typeface="微软雅黑" pitchFamily="34" charset="-122"/>
                <a:cs typeface="微软雅黑" pitchFamily="34" charset="-120"/>
              </a:rPr>
              <a:t>，把人民利益摆在至高无上的地位，③④正确</a:t>
            </a:r>
            <a:r>
              <a:rPr lang="en-US" altLang="zh-CN" sz="2000" b="0" i="0">
                <a:solidFill>
                  <a:srgbClr val="000000"/>
                </a:solidFill>
                <a:latin typeface="微软雅黑" pitchFamily="34" charset="0"/>
                <a:ea typeface="微软雅黑" pitchFamily="34" charset="-122"/>
                <a:cs typeface="微软雅黑" pitchFamily="34" charset="-120"/>
              </a:rPr>
              <a:t>；中国共产党领导中国人民逐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梦前行</a:t>
            </a:r>
            <a:r>
              <a:rPr lang="en-US" altLang="zh-CN" sz="2000" b="0" i="0" dirty="0">
                <a:solidFill>
                  <a:srgbClr val="000000"/>
                </a:solidFill>
                <a:latin typeface="微软雅黑" pitchFamily="34" charset="0"/>
                <a:ea typeface="微软雅黑" pitchFamily="34" charset="-122"/>
                <a:cs typeface="微软雅黑" pitchFamily="34" charset="-120"/>
              </a:rPr>
              <a:t>，而不是该县委，①排除</a:t>
            </a:r>
            <a:r>
              <a:rPr lang="en-US" altLang="zh-CN" sz="2000" b="0" i="0">
                <a:solidFill>
                  <a:srgbClr val="000000"/>
                </a:solidFill>
                <a:latin typeface="微软雅黑" pitchFamily="34" charset="0"/>
                <a:ea typeface="微软雅黑" pitchFamily="34" charset="-122"/>
                <a:cs typeface="微软雅黑" pitchFamily="34" charset="-120"/>
              </a:rPr>
              <a:t>；党的全部工作必须以中国最广大人民的根本利益为根本出发点</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和落脚点</a:t>
            </a:r>
            <a:r>
              <a:rPr lang="en-US" altLang="zh-CN" sz="2000" b="0" i="0" dirty="0">
                <a:solidFill>
                  <a:srgbClr val="000000"/>
                </a:solidFill>
                <a:latin typeface="微软雅黑" pitchFamily="34" charset="0"/>
                <a:ea typeface="微软雅黑" pitchFamily="34" charset="-122"/>
                <a:cs typeface="微软雅黑" pitchFamily="34" charset="-120"/>
              </a:rPr>
              <a:t>，②错误。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3d59c0631.fixed?pid=ec9e62e8c&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2_BD#3d59c0631.fixed?pid=ec9e62e8c&amp;color=255,255,255&amp;vtp=1&amp;bbb=1"/>
          <p:cNvSpPr/>
          <p:nvPr/>
        </p:nvSpPr>
        <p:spPr>
          <a:xfrm>
            <a:off x="0" y="3602736"/>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第二课</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中国共产党的先进性</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5_BD.19_1#4523d88a4?pid=32d55c544&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[河南开封杞县高中2025高一期末]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从“夜打灯笼访贫农”的勤勉为民，到“宁死不伤百姓</a:t>
            </a:r>
            <a:r>
              <a:rPr lang="en-US" altLang="zh-CN" sz="2000" b="0" i="0">
                <a:solidFill>
                  <a:srgbClr val="000000"/>
                </a:solidFill>
                <a:latin typeface="微软雅黑" pitchFamily="34" charset="0"/>
                <a:ea typeface="微软雅黑" pitchFamily="34" charset="-122"/>
                <a:cs typeface="微软雅黑" pitchFamily="34" charset="-120"/>
              </a:rPr>
              <a:t>”的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毅然决然</a:t>
            </a:r>
            <a:r>
              <a:rPr lang="en-US" altLang="zh-CN" sz="2000" b="0" i="0" dirty="0">
                <a:solidFill>
                  <a:srgbClr val="000000"/>
                </a:solidFill>
                <a:latin typeface="微软雅黑" pitchFamily="34" charset="0"/>
                <a:ea typeface="微软雅黑" pitchFamily="34" charset="-122"/>
                <a:cs typeface="微软雅黑" pitchFamily="34" charset="-120"/>
              </a:rPr>
              <a:t>；从“不拿群众一针一线”的严以律己，到“人民至上、生命至上”的坚定不移</a:t>
            </a:r>
            <a:r>
              <a:rPr lang="en-US" altLang="zh-CN" sz="2000" b="0" i="0">
                <a:solidFill>
                  <a:srgbClr val="000000"/>
                </a:solidFill>
                <a:latin typeface="微软雅黑" pitchFamily="34" charset="0"/>
                <a:ea typeface="微软雅黑" pitchFamily="34" charset="-122"/>
                <a:cs typeface="微软雅黑" pitchFamily="34" charset="-120"/>
              </a:rPr>
              <a:t>。一路</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走来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中国共产党的不懈追求与探索(</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0_1#4523d88a4.bracket?pid=32d55c544&amp;color=0,0,0&amp;vpa=7&amp;vtp=1"/>
          <p:cNvSpPr/>
          <p:nvPr/>
        </p:nvSpPr>
        <p:spPr>
          <a:xfrm>
            <a:off x="4986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19_2#4523d88a4?pid=32d55c544&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①彰显了党始终坚持以人民为中心的发展思想</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表明党将自身的特殊利益和群众利益结合起来</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表明没有中国共产党就没有中华民族伟大复兴</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是由党的先锋队性质和全心全意为人民服务的宗旨决定的</a:t>
            </a:r>
            <a:endParaRPr lang="en-US" altLang="zh-CN" sz="2000" dirty="0"/>
          </a:p>
        </p:txBody>
      </p:sp>
      <p:sp>
        <p:nvSpPr>
          <p:cNvPr id="5" name="QC_5_BD.19_3#4523d88a4.choices?pid=32d55c544&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5_AS.21_1#4523d88a4?vop=1&amp;pid=32d55c544&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本题考查党的性质和宗旨。中国共产党的不懈追求与探索，始终坚持为民</a:t>
            </a:r>
            <a:r>
              <a:rPr lang="en-US" altLang="zh-CN" sz="2000" b="0" i="0">
                <a:solidFill>
                  <a:srgbClr val="000000"/>
                </a:solidFill>
                <a:latin typeface="微软雅黑" pitchFamily="34" charset="0"/>
                <a:ea typeface="微软雅黑" pitchFamily="34" charset="-122"/>
                <a:cs typeface="微软雅黑" pitchFamily="34" charset="-120"/>
              </a:rPr>
              <a:t>，彰显了党始终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坚持以人民为中心的发展思想</a:t>
            </a:r>
            <a:r>
              <a:rPr lang="en-US" altLang="zh-CN" sz="2000" b="0" i="0" dirty="0">
                <a:solidFill>
                  <a:srgbClr val="000000"/>
                </a:solidFill>
                <a:latin typeface="微软雅黑" pitchFamily="34" charset="0"/>
                <a:ea typeface="微软雅黑" pitchFamily="34" charset="-122"/>
                <a:cs typeface="微软雅黑" pitchFamily="34" charset="-120"/>
              </a:rPr>
              <a:t>，也是由党的先锋队性质和全心全意为人民服务的宗旨决定的</a:t>
            </a:r>
            <a:r>
              <a:rPr lang="en-US" altLang="zh-CN" sz="2000" b="0" i="0">
                <a:solidFill>
                  <a:srgbClr val="000000"/>
                </a:solidFill>
                <a:latin typeface="微软雅黑" pitchFamily="34" charset="0"/>
                <a:ea typeface="微软雅黑" pitchFamily="34" charset="-122"/>
                <a:cs typeface="微软雅黑" pitchFamily="34" charset="-120"/>
              </a:rPr>
              <a:t>，①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入选；中国共产党没有自身特殊利益，②排除；材料主要强调党的人民立场</a:t>
            </a:r>
            <a:r>
              <a:rPr lang="en-US" altLang="zh-CN" sz="2000" b="0" i="0">
                <a:solidFill>
                  <a:srgbClr val="000000"/>
                </a:solidFill>
                <a:latin typeface="微软雅黑" pitchFamily="34" charset="0"/>
                <a:ea typeface="微软雅黑" pitchFamily="34" charset="-122"/>
                <a:cs typeface="微软雅黑" pitchFamily="34" charset="-120"/>
              </a:rPr>
              <a:t>，没有体现中国共</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产党与中华民族伟大复兴的关系</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5_BD.22_1#bf82bb673?pid=32d55c544&amp;color=0,0,0&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0" i="0" spc="-100" dirty="0">
                <a:solidFill>
                  <a:srgbClr val="000000"/>
                </a:solidFill>
                <a:latin typeface="微软雅黑" pitchFamily="34" charset="0"/>
                <a:ea typeface="微软雅黑" pitchFamily="34" charset="-122"/>
                <a:cs typeface="微软雅黑" pitchFamily="34" charset="-120"/>
              </a:rPr>
              <a:t>3.</a:t>
            </a:r>
            <a:r>
              <a:rPr lang="en-US" altLang="zh-CN" sz="2000" b="0" i="0" spc="-100" dirty="0">
                <a:solidFill>
                  <a:srgbClr val="000000"/>
                </a:solidFill>
                <a:latin typeface="仿宋" pitchFamily="34" charset="0"/>
                <a:ea typeface="仿宋" pitchFamily="34" charset="-122"/>
                <a:cs typeface="仿宋" pitchFamily="34" charset="-120"/>
              </a:rPr>
              <a:t>[云南保山2025高一期中]</a:t>
            </a:r>
            <a:r>
              <a:rPr lang="en-US" altLang="zh-CN" sz="2000" b="0" i="0" spc="-100" dirty="0">
                <a:solidFill>
                  <a:srgbClr val="000000"/>
                </a:solidFill>
                <a:latin typeface="SimSun" pitchFamily="34" charset="0"/>
                <a:ea typeface="SimSun" pitchFamily="34" charset="-122"/>
                <a:cs typeface="SimSun" pitchFamily="34" charset="-120"/>
              </a:rPr>
              <a:t> </a:t>
            </a:r>
            <a:r>
              <a:rPr lang="en-US" altLang="zh-CN" sz="2000" b="0" i="0" spc="-100" dirty="0">
                <a:solidFill>
                  <a:srgbClr val="000000"/>
                </a:solidFill>
                <a:latin typeface="微软雅黑" pitchFamily="34" charset="0"/>
                <a:ea typeface="微软雅黑" pitchFamily="34" charset="-122"/>
                <a:cs typeface="微软雅黑" pitchFamily="34" charset="-120"/>
              </a:rPr>
              <a:t>某班级开展“红色歌曲中的党史”主题班会，同学们分享了以下歌词片段：</a:t>
            </a:r>
            <a:endParaRPr lang="en-US" altLang="zh-CN" sz="2000" spc="-100" dirty="0"/>
          </a:p>
        </p:txBody>
      </p:sp>
      <p:graphicFrame>
        <p:nvGraphicFramePr>
          <p:cNvPr id="22" name="QC_5_BD.22_2#bf82bb673?colgroup=10,29&amp;pid=32d55c544&amp;color=0,0,0&amp;vtp=1&amp;bbb=1"/>
          <p:cNvGraphicFramePr>
            <a:graphicFrameLocks noGrp="1"/>
          </p:cNvGraphicFramePr>
          <p:nvPr>
            <p:extLst>
              <p:ext uri="{D42A27DB-BD31-4B8C-83A1-F6EECF244321}">
                <p14:modId xmlns:p14="http://schemas.microsoft.com/office/powerpoint/2010/main" val="915238271"/>
              </p:ext>
            </p:extLst>
          </p:nvPr>
        </p:nvGraphicFramePr>
        <p:xfrm>
          <a:off x="722376" y="1513528"/>
          <a:ext cx="10725912" cy="2126488"/>
        </p:xfrm>
        <a:graphic>
          <a:graphicData uri="http://schemas.openxmlformats.org/drawingml/2006/table">
            <a:tbl>
              <a:tblPr/>
              <a:tblGrid>
                <a:gridCol w="2889504">
                  <a:extLst>
                    <a:ext uri="{9D8B030D-6E8A-4147-A177-3AD203B41FA5}">
                      <a16:colId xmlns:a16="http://schemas.microsoft.com/office/drawing/2014/main" val="20000"/>
                    </a:ext>
                  </a:extLst>
                </a:gridCol>
                <a:gridCol w="7836408">
                  <a:extLst>
                    <a:ext uri="{9D8B030D-6E8A-4147-A177-3AD203B41FA5}">
                      <a16:colId xmlns:a16="http://schemas.microsoft.com/office/drawing/2014/main" val="20001"/>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歌</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歌词片段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《不忘初心》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你是我的一切我的全部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向往你的向往</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幸福你的幸福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《江山》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老百姓是地</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老百姓是天</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老百姓是共产党永远的挂念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《永远跟党走》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你带领我们走过风雨历程</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把民族复兴的使命担在肩头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《红船正青春》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红船正青春初心永不忘</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红船你领航使命勇担当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5_BD.22_3#bf82bb673?pid=32d55c544&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这些作品既是党史的艺术写照，也是激励新时代继续前进的精神号角。</a:t>
            </a:r>
            <a:r>
              <a:rPr lang="en-US" altLang="zh-CN" sz="2000" b="0" i="0">
                <a:solidFill>
                  <a:srgbClr val="000000"/>
                </a:solidFill>
                <a:latin typeface="微软雅黑" pitchFamily="34" charset="0"/>
                <a:ea typeface="微软雅黑" pitchFamily="34" charset="-122"/>
                <a:cs typeface="微软雅黑" pitchFamily="34" charset="-120"/>
              </a:rPr>
              <a:t>以下概括歌词共同主题，</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最恰当的是(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3_1#bf82bb673.bracket?pid=32d55c544&amp;color=0,0,0&amp;vpa=8&amp;vtp=1"/>
          <p:cNvSpPr/>
          <p:nvPr/>
        </p:nvSpPr>
        <p:spPr>
          <a:xfrm>
            <a:off x="2179701" y="14101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22_4#bf82bb673?pid=32d55c544&amp;color=0,0,0&amp;vtp=1&amp;bbb=1"/>
          <p:cNvSpPr/>
          <p:nvPr/>
        </p:nvSpPr>
        <p:spPr>
          <a:xfrm>
            <a:off x="722376" y="18768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①党的方针政策要代表先进生产力的发展要求</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党始终坚持为中国人民谋幸福，为中华民族谋复兴</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坚守党的根本立场，这是党立于不败之地的根本所在</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党始终坚持全心全意为人民服务的根本宗旨</a:t>
            </a:r>
            <a:endParaRPr lang="en-US" altLang="zh-CN" sz="2000" dirty="0"/>
          </a:p>
        </p:txBody>
      </p:sp>
      <p:sp>
        <p:nvSpPr>
          <p:cNvPr id="5" name="QC_5_BD.22_5#bf82bb673.choices?pid=32d55c544&amp;color=0,0,0&amp;vtp=1&amp;bbb=1"/>
          <p:cNvSpPr/>
          <p:nvPr/>
        </p:nvSpPr>
        <p:spPr>
          <a:xfrm>
            <a:off x="722376" y="37127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5_AS.24_1#bf82bb673?vop=1&amp;pid=32d55c544&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本题考查党的宗旨。从《不忘初心》中的“向往你的向往，幸福你的幸福”，到《</a:t>
            </a:r>
            <a:r>
              <a:rPr lang="en-US" altLang="zh-CN" sz="2000" b="0" i="0">
                <a:solidFill>
                  <a:srgbClr val="000000"/>
                </a:solidFill>
                <a:latin typeface="微软雅黑" pitchFamily="34" charset="0"/>
                <a:ea typeface="微软雅黑" pitchFamily="34" charset="-122"/>
                <a:cs typeface="微软雅黑" pitchFamily="34" charset="-120"/>
              </a:rPr>
              <a:t>江山》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中的</a:t>
            </a:r>
            <a:r>
              <a:rPr lang="en-US" altLang="zh-CN" sz="2000" b="0" i="0" dirty="0">
                <a:solidFill>
                  <a:srgbClr val="000000"/>
                </a:solidFill>
                <a:latin typeface="微软雅黑" pitchFamily="34" charset="0"/>
                <a:ea typeface="微软雅黑" pitchFamily="34" charset="-122"/>
                <a:cs typeface="微软雅黑" pitchFamily="34" charset="-120"/>
              </a:rPr>
              <a:t>“老百姓是共产党永远的挂念”，再到《永远跟党走》中的“</a:t>
            </a:r>
            <a:r>
              <a:rPr lang="en-US" altLang="zh-CN" sz="2000" b="0" i="0">
                <a:solidFill>
                  <a:srgbClr val="000000"/>
                </a:solidFill>
                <a:latin typeface="微软雅黑" pitchFamily="34" charset="0"/>
                <a:ea typeface="微软雅黑" pitchFamily="34" charset="-122"/>
                <a:cs typeface="微软雅黑" pitchFamily="34" charset="-120"/>
              </a:rPr>
              <a:t>把民族复兴的使命担在肩头”，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以及</a:t>
            </a:r>
            <a:r>
              <a:rPr lang="en-US" altLang="zh-CN" sz="2000" b="0" i="0" dirty="0">
                <a:solidFill>
                  <a:srgbClr val="000000"/>
                </a:solidFill>
                <a:latin typeface="微软雅黑" pitchFamily="34" charset="0"/>
                <a:ea typeface="微软雅黑" pitchFamily="34" charset="-122"/>
                <a:cs typeface="微软雅黑" pitchFamily="34" charset="-120"/>
              </a:rPr>
              <a:t>《红船正青春》中的“红船你领航使命勇担当”，</a:t>
            </a:r>
            <a:r>
              <a:rPr lang="en-US" altLang="zh-CN" sz="2000" b="0" i="0">
                <a:solidFill>
                  <a:srgbClr val="000000"/>
                </a:solidFill>
                <a:latin typeface="微软雅黑" pitchFamily="34" charset="0"/>
                <a:ea typeface="微软雅黑" pitchFamily="34" charset="-122"/>
                <a:cs typeface="微软雅黑" pitchFamily="34" charset="-120"/>
              </a:rPr>
              <a:t>都体现了党始终坚持为中国人民谋幸福，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为中华民族谋复兴的初心和使命</a:t>
            </a:r>
            <a:r>
              <a:rPr lang="en-US" altLang="zh-CN" sz="2000" b="0" i="0" dirty="0">
                <a:solidFill>
                  <a:srgbClr val="000000"/>
                </a:solidFill>
                <a:latin typeface="微软雅黑" pitchFamily="34" charset="0"/>
                <a:ea typeface="微软雅黑" pitchFamily="34" charset="-122"/>
                <a:cs typeface="微软雅黑" pitchFamily="34" charset="-120"/>
              </a:rPr>
              <a:t>，也体现了党始终坚持全心全意为人民服务的根本宗旨，</a:t>
            </a:r>
            <a:r>
              <a:rPr lang="en-US" altLang="zh-CN" sz="2000" b="0" i="0">
                <a:solidFill>
                  <a:srgbClr val="000000"/>
                </a:solidFill>
                <a:latin typeface="微软雅黑" pitchFamily="34" charset="0"/>
                <a:ea typeface="微软雅黑" pitchFamily="34" charset="-122"/>
                <a:cs typeface="微软雅黑" pitchFamily="34" charset="-120"/>
              </a:rPr>
              <a:t>②④入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选</a:t>
            </a:r>
            <a:r>
              <a:rPr lang="en-US" altLang="zh-CN" sz="2000" b="0" i="0" dirty="0">
                <a:solidFill>
                  <a:srgbClr val="000000"/>
                </a:solidFill>
                <a:latin typeface="微软雅黑" pitchFamily="34" charset="0"/>
                <a:ea typeface="微软雅黑" pitchFamily="34" charset="-122"/>
                <a:cs typeface="微软雅黑" pitchFamily="34" charset="-120"/>
              </a:rPr>
              <a:t>；材料中的歌词主要强调的是党与人民的关系</a:t>
            </a:r>
            <a:r>
              <a:rPr lang="en-US" altLang="zh-CN" sz="2000" b="0" i="0">
                <a:solidFill>
                  <a:srgbClr val="000000"/>
                </a:solidFill>
                <a:latin typeface="微软雅黑" pitchFamily="34" charset="0"/>
                <a:ea typeface="微软雅黑" pitchFamily="34" charset="-122"/>
                <a:cs typeface="微软雅黑" pitchFamily="34" charset="-120"/>
              </a:rPr>
              <a:t>，并未直接涉及党的方针政策与先进生产力的发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展要求</a:t>
            </a:r>
            <a:r>
              <a:rPr lang="en-US" altLang="zh-CN" sz="2000" b="0" i="0" dirty="0">
                <a:solidFill>
                  <a:srgbClr val="000000"/>
                </a:solidFill>
                <a:latin typeface="微软雅黑" pitchFamily="34" charset="0"/>
                <a:ea typeface="微软雅黑" pitchFamily="34" charset="-122"/>
                <a:cs typeface="微软雅黑" pitchFamily="34" charset="-120"/>
              </a:rPr>
              <a:t>，①排除；党的性质和宗旨决定了党除了工人阶级和最广大人民的根本利益</a:t>
            </a:r>
            <a:r>
              <a:rPr lang="en-US" altLang="zh-CN" sz="2000" b="0" i="0">
                <a:solidFill>
                  <a:srgbClr val="000000"/>
                </a:solidFill>
                <a:latin typeface="微软雅黑" pitchFamily="34" charset="0"/>
                <a:ea typeface="微软雅黑" pitchFamily="34" charset="-122"/>
                <a:cs typeface="微软雅黑" pitchFamily="34" charset="-120"/>
              </a:rPr>
              <a:t>，没有任何自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己的特殊利益</a:t>
            </a:r>
            <a:r>
              <a:rPr lang="en-US" altLang="zh-CN" sz="2000" b="0" i="0" dirty="0">
                <a:solidFill>
                  <a:srgbClr val="000000"/>
                </a:solidFill>
                <a:latin typeface="微软雅黑" pitchFamily="34" charset="0"/>
                <a:ea typeface="微软雅黑" pitchFamily="34" charset="-122"/>
                <a:cs typeface="微软雅黑" pitchFamily="34" charset="-120"/>
              </a:rPr>
              <a:t>，从来不代表任何利益集团、任何权势团体、任何特权阶层的利益</a:t>
            </a:r>
            <a:r>
              <a:rPr lang="en-US" altLang="zh-CN" sz="2000" b="0" i="0">
                <a:solidFill>
                  <a:srgbClr val="000000"/>
                </a:solidFill>
                <a:latin typeface="微软雅黑" pitchFamily="34" charset="0"/>
                <a:ea typeface="微软雅黑" pitchFamily="34" charset="-122"/>
                <a:cs typeface="微软雅黑" pitchFamily="34" charset="-120"/>
              </a:rPr>
              <a:t>，这是党立于不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败之地的根本所在</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O_5_BD.25_1#4c0657853?pid=32d55c544&amp;color=0,0,0&amp;vtp=1&amp;bt=1&amp;bbb=1&amp;hb=1"/>
          <p:cNvSpPr/>
          <p:nvPr/>
        </p:nvSpPr>
        <p:spPr>
          <a:xfrm>
            <a:off x="722376" y="972000"/>
            <a:ext cx="10753344" cy="5047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[北京理工大学附属中学2024高一期中]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阅读材料，完成下列要求。（9分）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推动经济社会发展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归根结底是要实现全体人民共同富裕</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消除贫困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改善民生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实现共同富裕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是我们党矢志不渝的奋斗目标</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新中国成立之初</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毛泽东同志就提出了我国发展富强的目标</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指出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这个富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是共同的富</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这个强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是共同的强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大家都有份</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改革开放以后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邓小平同志多次强调共同富裕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指出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社会主义不是少数人富起来</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大多数</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人穷</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不是那个样子</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社会主义最大的优越性就是共同富裕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这是体现社会主义本质的一个东西</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中国特色社会主义进入新时代</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习近平同志指出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我们追求的发展是造福人民的发展</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我</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们追求的富裕是全体人民共同富裕</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，运用“始终坚持以人民为中心”的知识</a:t>
            </a:r>
            <a:r>
              <a:rPr lang="en-US" altLang="zh-CN" sz="2000" b="0" i="0">
                <a:solidFill>
                  <a:srgbClr val="000000"/>
                </a:solidFill>
                <a:latin typeface="微软雅黑" pitchFamily="34" charset="0"/>
                <a:ea typeface="微软雅黑" pitchFamily="34" charset="-122"/>
                <a:cs typeface="微软雅黑" pitchFamily="34" charset="-120"/>
              </a:rPr>
              <a:t>，说明中国共产党为什么把实现共同富裕作为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矢志不渝的奋斗目标</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O_5_AN.26_1#4c0657853?vop=1&amp;pid=32d55c544&amp;color=0,0,0&amp;vtp=1&amp;bt=1&amp;bbb=1&amp;hb=1"/>
          <p:cNvSpPr/>
          <p:nvPr/>
        </p:nvSpPr>
        <p:spPr>
          <a:xfrm>
            <a:off x="722376" y="972000"/>
            <a:ext cx="10753344" cy="31422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①中国共产党是中国工人阶级的先锋队，同时是中国人民和中华民族的先锋队</a:t>
            </a:r>
            <a:r>
              <a:rPr lang="en-US" altLang="zh-CN" sz="2000" b="1" i="0">
                <a:solidFill>
                  <a:srgbClr val="00B050"/>
                </a:solidFill>
                <a:latin typeface="微软雅黑" pitchFamily="34" charset="0"/>
                <a:ea typeface="微软雅黑" pitchFamily="34" charset="-122"/>
                <a:cs typeface="微软雅黑" pitchFamily="34" charset="-120"/>
              </a:rPr>
              <a:t>。人民立场</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是中国共产党的根本立场</a:t>
            </a:r>
            <a:r>
              <a:rPr lang="en-US" altLang="zh-CN" sz="2000" b="1" i="0" dirty="0">
                <a:solidFill>
                  <a:srgbClr val="00B050"/>
                </a:solidFill>
                <a:latin typeface="微软雅黑" pitchFamily="34" charset="0"/>
                <a:ea typeface="微软雅黑" pitchFamily="34" charset="-122"/>
                <a:cs typeface="微软雅黑" pitchFamily="34" charset="-120"/>
              </a:rPr>
              <a:t>。全心全意为人民服务是中国共产党的根本宗旨</a:t>
            </a:r>
            <a:r>
              <a:rPr lang="en-US" altLang="zh-CN" sz="2000" b="1" i="0">
                <a:solidFill>
                  <a:srgbClr val="00B050"/>
                </a:solidFill>
                <a:latin typeface="微软雅黑" pitchFamily="34" charset="0"/>
                <a:ea typeface="微软雅黑" pitchFamily="34" charset="-122"/>
                <a:cs typeface="微软雅黑" pitchFamily="34" charset="-120"/>
              </a:rPr>
              <a:t>。党的性质和宗旨决定</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了党把人民利益放在第一位</a:t>
            </a:r>
            <a:r>
              <a:rPr lang="en-US" altLang="zh-CN" sz="2000" b="1" i="0" dirty="0">
                <a:solidFill>
                  <a:srgbClr val="00B050"/>
                </a:solidFill>
                <a:latin typeface="微软雅黑" pitchFamily="34" charset="0"/>
                <a:ea typeface="微软雅黑" pitchFamily="34" charset="-122"/>
                <a:cs typeface="微软雅黑" pitchFamily="34" charset="-120"/>
              </a:rPr>
              <a:t>，保持同人民群众的血肉联系，与人民同甘共苦，</a:t>
            </a:r>
            <a:r>
              <a:rPr lang="en-US" altLang="zh-CN" sz="2000" b="1" i="0">
                <a:solidFill>
                  <a:srgbClr val="00B050"/>
                </a:solidFill>
                <a:latin typeface="微软雅黑" pitchFamily="34" charset="0"/>
                <a:ea typeface="微软雅黑" pitchFamily="34" charset="-122"/>
                <a:cs typeface="微软雅黑" pitchFamily="34" charset="-120"/>
              </a:rPr>
              <a:t>坚持权为民所用、</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情为民所系</a:t>
            </a:r>
            <a:r>
              <a:rPr lang="en-US" altLang="zh-CN" sz="2000" b="1" i="0" dirty="0">
                <a:solidFill>
                  <a:srgbClr val="00B050"/>
                </a:solidFill>
                <a:latin typeface="微软雅黑" pitchFamily="34" charset="0"/>
                <a:ea typeface="微软雅黑" pitchFamily="34" charset="-122"/>
                <a:cs typeface="微软雅黑" pitchFamily="34" charset="-120"/>
              </a:rPr>
              <a:t>、利为民所谋。（5分）②人民是历史的创造者</a:t>
            </a:r>
            <a:r>
              <a:rPr lang="en-US" altLang="zh-CN" sz="2000" b="1" i="0">
                <a:solidFill>
                  <a:srgbClr val="00B050"/>
                </a:solidFill>
                <a:latin typeface="微软雅黑" pitchFamily="34" charset="0"/>
                <a:ea typeface="微软雅黑" pitchFamily="34" charset="-122"/>
                <a:cs typeface="微软雅黑" pitchFamily="34" charset="-120"/>
              </a:rPr>
              <a:t>，是决定党和国家前途命运的根本力</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量</a:t>
            </a:r>
            <a:r>
              <a:rPr lang="en-US" altLang="zh-CN" sz="2000" b="1" i="0" dirty="0">
                <a:solidFill>
                  <a:srgbClr val="00B050"/>
                </a:solidFill>
                <a:latin typeface="微软雅黑" pitchFamily="34" charset="0"/>
                <a:ea typeface="微软雅黑" pitchFamily="34" charset="-122"/>
                <a:cs typeface="微软雅黑" pitchFamily="34" charset="-120"/>
              </a:rPr>
              <a:t>。因此，中国共产党始终坚持人民主体地位，坚持以人民为中心，</a:t>
            </a:r>
            <a:r>
              <a:rPr lang="en-US" altLang="zh-CN" sz="2000" b="1" i="0">
                <a:solidFill>
                  <a:srgbClr val="00B050"/>
                </a:solidFill>
                <a:latin typeface="微软雅黑" pitchFamily="34" charset="0"/>
                <a:ea typeface="微软雅黑" pitchFamily="34" charset="-122"/>
                <a:cs typeface="微软雅黑" pitchFamily="34" charset="-120"/>
              </a:rPr>
              <a:t>实现全体人民共同富裕。</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2分）③立党为公、执政为民是中国共产党的执政理念</a:t>
            </a:r>
            <a:r>
              <a:rPr lang="en-US" altLang="zh-CN" sz="2000" b="1" i="0">
                <a:solidFill>
                  <a:srgbClr val="00B050"/>
                </a:solidFill>
                <a:latin typeface="微软雅黑" pitchFamily="34" charset="0"/>
                <a:ea typeface="微软雅黑" pitchFamily="34" charset="-122"/>
                <a:cs typeface="微软雅黑" pitchFamily="34" charset="-120"/>
              </a:rPr>
              <a:t>，人民对美好生活的向往就是我们党的</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奋斗目标</a:t>
            </a:r>
            <a:r>
              <a:rPr lang="en-US" altLang="zh-CN" sz="2000" b="1" i="0" dirty="0">
                <a:solidFill>
                  <a:srgbClr val="00B050"/>
                </a:solidFill>
                <a:latin typeface="微软雅黑" pitchFamily="34" charset="0"/>
                <a:ea typeface="微软雅黑" pitchFamily="34" charset="-122"/>
                <a:cs typeface="微软雅黑" pitchFamily="34" charset="-120"/>
              </a:rPr>
              <a:t>，因此，要把实现共同富裕作为党矢志不渝的奋斗目标。（2分）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O_5_AS.27_1#4c0657853?vop=1&amp;pid=32d55c544&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本题考查始终坚持以人民为中心。关键信息：毛泽东、邓小平</a:t>
            </a:r>
            <a:r>
              <a:rPr lang="en-US" altLang="zh-CN" sz="2000" b="0" i="0">
                <a:solidFill>
                  <a:srgbClr val="000000"/>
                </a:solidFill>
                <a:latin typeface="微软雅黑" pitchFamily="34" charset="0"/>
                <a:ea typeface="微软雅黑" pitchFamily="34" charset="-122"/>
                <a:cs typeface="微软雅黑" pitchFamily="34" charset="-120"/>
              </a:rPr>
              <a:t>、习近平等领导人关于共同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富裕的重要讲话</a:t>
            </a:r>
            <a:r>
              <a:rPr lang="en-US" altLang="zh-CN" sz="2000" b="0" i="0" dirty="0">
                <a:solidFill>
                  <a:srgbClr val="000000"/>
                </a:solidFill>
                <a:latin typeface="微软雅黑" pitchFamily="34" charset="0"/>
                <a:ea typeface="微软雅黑" pitchFamily="34" charset="-122"/>
                <a:cs typeface="微软雅黑" pitchFamily="34" charset="-120"/>
              </a:rPr>
              <a:t>，都强调中国共产党为人民→党的性质、宗旨、根本立场、执政理念</a:t>
            </a:r>
            <a:r>
              <a:rPr lang="en-US" altLang="zh-CN" sz="2000" b="0" i="0">
                <a:solidFill>
                  <a:srgbClr val="000000"/>
                </a:solidFill>
                <a:latin typeface="微软雅黑" pitchFamily="34" charset="0"/>
                <a:ea typeface="微软雅黑" pitchFamily="34" charset="-122"/>
                <a:cs typeface="微软雅黑" pitchFamily="34" charset="-120"/>
              </a:rPr>
              <a:t>、奋斗目标</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以及人民群众的地位和作用</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C_4#efbf6ff78.fixed?pid=2f5c5f840&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efbf6ff78.fixed?pid=2f5c5f840&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始终走在时代前列</a:t>
            </a:r>
            <a:endParaRPr lang="en-US" altLang="zh-CN" sz="4400" dirty="0"/>
          </a:p>
        </p:txBody>
      </p:sp>
      <p:pic>
        <p:nvPicPr>
          <p:cNvPr id="4" name="C_4#efbf6ff78.fixed?pid=2f5c5f840&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efbf6ff78.fixed?pid=2f5c5f840&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6_BD.28_1#b643fdde1?pid=285747913&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[北京交通大学附属中学2025高一期中]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一个民族要走在时代前列，</a:t>
            </a:r>
            <a:r>
              <a:rPr lang="en-US" altLang="zh-CN" sz="2000" b="0" i="0">
                <a:solidFill>
                  <a:srgbClr val="000000"/>
                </a:solidFill>
                <a:latin typeface="微软雅黑" pitchFamily="34" charset="0"/>
                <a:ea typeface="微软雅黑" pitchFamily="34" charset="-122"/>
                <a:cs typeface="微软雅黑" pitchFamily="34" charset="-120"/>
              </a:rPr>
              <a:t>就一刻不能没有理论思维，</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一刻不能没有正确思想指引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下列关于中国共产党的指导思想认识正确的是(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9_1#b643fdde1.bracket?pid=285747913&amp;color=0,0,0&amp;vpa=9&amp;vtp=1"/>
          <p:cNvSpPr/>
          <p:nvPr/>
        </p:nvSpPr>
        <p:spPr>
          <a:xfrm>
            <a:off x="9304401" y="14101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28_2#b643fdde1?pid=285747913&amp;color=0,0,0&amp;vtp=1&amp;bbb=1"/>
          <p:cNvSpPr/>
          <p:nvPr/>
        </p:nvSpPr>
        <p:spPr>
          <a:xfrm>
            <a:off x="722376" y="18768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①“三个代表”重要思想——关于中国革命和建设的正确理论原则和经验总结</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邓小平理论——回答了什么是社会主义、怎样建设社会主义这一根本问题</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科学发展观——回答了新形势下实现什么样的发展、怎样发展等重大问题</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习近平新时代中国特色社会主义思想——使社会主义理论发展到最终形态</a:t>
            </a:r>
            <a:endParaRPr lang="en-US" altLang="zh-CN" sz="2000" dirty="0"/>
          </a:p>
        </p:txBody>
      </p:sp>
      <p:sp>
        <p:nvSpPr>
          <p:cNvPr id="5" name="QC_6_BD.28_3#b643fdde1.choices?pid=285747913&amp;color=0,0,0&amp;vtp=1&amp;bbb=1"/>
          <p:cNvSpPr/>
          <p:nvPr/>
        </p:nvSpPr>
        <p:spPr>
          <a:xfrm>
            <a:off x="722376" y="37127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880af46a7.fixed?pid=dfcac004e&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880af46a7.fixed?pid=dfcac004e&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始终坚持以人民为中心</a:t>
            </a:r>
            <a:endParaRPr lang="en-US" altLang="zh-CN" sz="4400" dirty="0"/>
          </a:p>
        </p:txBody>
      </p:sp>
      <p:pic>
        <p:nvPicPr>
          <p:cNvPr id="4" name="C_4#880af46a7.fixed?pid=dfcac004e&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880af46a7.fixed?pid=dfcac004e&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6_AS.30_1#b643fdde1?vop=1&amp;pid=285747913&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本题考查中国共产党的指导思想。邓小平理论回答了什么是社会主义</a:t>
            </a:r>
            <a:r>
              <a:rPr lang="en-US" altLang="zh-CN" sz="2000" b="0" i="0">
                <a:solidFill>
                  <a:srgbClr val="000000"/>
                </a:solidFill>
                <a:latin typeface="微软雅黑" pitchFamily="34" charset="0"/>
                <a:ea typeface="微软雅黑" pitchFamily="34" charset="-122"/>
                <a:cs typeface="微软雅黑" pitchFamily="34" charset="-120"/>
              </a:rPr>
              <a:t>、怎样建设社会主义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这一根本问题</a:t>
            </a:r>
            <a:r>
              <a:rPr lang="en-US" altLang="zh-CN" sz="2000" b="0" i="0" dirty="0">
                <a:solidFill>
                  <a:srgbClr val="000000"/>
                </a:solidFill>
                <a:latin typeface="微软雅黑" pitchFamily="34" charset="0"/>
                <a:ea typeface="微软雅黑" pitchFamily="34" charset="-122"/>
                <a:cs typeface="微软雅黑" pitchFamily="34" charset="-120"/>
              </a:rPr>
              <a:t>，深刻地揭示了社会主义的本质，把对社会主义的认识提高到新的科学水平，</a:t>
            </a:r>
            <a:r>
              <a:rPr lang="en-US" altLang="zh-CN" sz="2000" b="0" i="0">
                <a:solidFill>
                  <a:srgbClr val="000000"/>
                </a:solidFill>
                <a:latin typeface="微软雅黑" pitchFamily="34" charset="0"/>
                <a:ea typeface="微软雅黑" pitchFamily="34" charset="-122"/>
                <a:cs typeface="微软雅黑" pitchFamily="34" charset="-120"/>
              </a:rPr>
              <a:t>②正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；科学发展观回答了新形势下实现什么样的发展、怎样发展等重大问题</a:t>
            </a:r>
            <a:r>
              <a:rPr lang="en-US" altLang="zh-CN" sz="2000" b="0" i="0">
                <a:solidFill>
                  <a:srgbClr val="000000"/>
                </a:solidFill>
                <a:latin typeface="微软雅黑" pitchFamily="34" charset="0"/>
                <a:ea typeface="微软雅黑" pitchFamily="34" charset="-122"/>
                <a:cs typeface="微软雅黑" pitchFamily="34" charset="-120"/>
              </a:rPr>
              <a:t>，把对中国特色社会主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义规律的认识提高到新的水平</a:t>
            </a:r>
            <a:r>
              <a:rPr lang="en-US" altLang="zh-CN" sz="2000" b="0" i="0" dirty="0">
                <a:solidFill>
                  <a:srgbClr val="000000"/>
                </a:solidFill>
                <a:latin typeface="微软雅黑" pitchFamily="34" charset="0"/>
                <a:ea typeface="微软雅黑" pitchFamily="34" charset="-122"/>
                <a:cs typeface="微软雅黑" pitchFamily="34" charset="-120"/>
              </a:rPr>
              <a:t>，③正确</a:t>
            </a:r>
            <a:r>
              <a:rPr lang="en-US" altLang="zh-CN" sz="2000" b="0" i="0">
                <a:solidFill>
                  <a:srgbClr val="000000"/>
                </a:solidFill>
                <a:latin typeface="微软雅黑" pitchFamily="34" charset="0"/>
                <a:ea typeface="微软雅黑" pitchFamily="34" charset="-122"/>
                <a:cs typeface="微软雅黑" pitchFamily="34" charset="-120"/>
              </a:rPr>
              <a:t>；毛泽东思想是关于中国革命和建设的正确理论原则和经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验总结</a:t>
            </a:r>
            <a:r>
              <a:rPr lang="en-US" altLang="zh-CN" sz="2000" b="0" i="0" dirty="0">
                <a:solidFill>
                  <a:srgbClr val="000000"/>
                </a:solidFill>
                <a:latin typeface="微软雅黑" pitchFamily="34" charset="0"/>
                <a:ea typeface="微软雅黑" pitchFamily="34" charset="-122"/>
                <a:cs typeface="微软雅黑" pitchFamily="34" charset="-120"/>
              </a:rPr>
              <a:t>，①错误</a:t>
            </a:r>
            <a:r>
              <a:rPr lang="en-US" altLang="zh-CN" sz="2000" b="0" i="0">
                <a:solidFill>
                  <a:srgbClr val="000000"/>
                </a:solidFill>
                <a:latin typeface="微软雅黑" pitchFamily="34" charset="0"/>
                <a:ea typeface="微软雅黑" pitchFamily="34" charset="-122"/>
                <a:cs typeface="微软雅黑" pitchFamily="34" charset="-120"/>
              </a:rPr>
              <a:t>；习近平新时代中国特色社会主义思想是马克思主义中国化时代化的最新理论成</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果</a:t>
            </a:r>
            <a:r>
              <a:rPr lang="en-US" altLang="zh-CN" sz="2000" b="0" i="0" dirty="0">
                <a:solidFill>
                  <a:srgbClr val="000000"/>
                </a:solidFill>
                <a:latin typeface="微软雅黑" pitchFamily="34" charset="0"/>
                <a:ea typeface="微软雅黑" pitchFamily="34" charset="-122"/>
                <a:cs typeface="微软雅黑" pitchFamily="34" charset="-120"/>
              </a:rPr>
              <a:t>，但理论不存在最终形态，④错误。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6_BD.31_1#73b500bd2?pid=29937fd07&amp;color=0,0,0&amp;vtp=1&amp;bt=1&amp;bbb=1&amp;hb=1"/>
          <p:cNvSpPr/>
          <p:nvPr/>
        </p:nvSpPr>
        <p:spPr>
          <a:xfrm>
            <a:off x="722376" y="1033273"/>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[辽宁部分重点高中2025高一联考]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列宁在《论策略书》中指出</a:t>
            </a:r>
            <a:r>
              <a:rPr lang="en-US" altLang="zh-CN" sz="2000" b="0" i="0">
                <a:solidFill>
                  <a:srgbClr val="000000"/>
                </a:solidFill>
                <a:latin typeface="微软雅黑" pitchFamily="34" charset="0"/>
                <a:ea typeface="微软雅黑" pitchFamily="34" charset="-122"/>
                <a:cs typeface="微软雅黑" pitchFamily="34" charset="-120"/>
              </a:rPr>
              <a:t>，现在必须弄清一个不容置辩的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真理</a:t>
            </a:r>
            <a:r>
              <a:rPr lang="en-US" altLang="zh-CN" sz="2000" b="0" i="0" dirty="0">
                <a:solidFill>
                  <a:srgbClr val="000000"/>
                </a:solidFill>
                <a:latin typeface="微软雅黑" pitchFamily="34" charset="0"/>
                <a:ea typeface="微软雅黑" pitchFamily="34" charset="-122"/>
                <a:cs typeface="微软雅黑" pitchFamily="34" charset="-120"/>
              </a:rPr>
              <a:t>，这就是马克思主义者必须考虑生动的实际生活，必须考虑现实的确切事实</a:t>
            </a:r>
            <a:r>
              <a:rPr lang="en-US" altLang="zh-CN" sz="2000" b="0" i="0">
                <a:solidFill>
                  <a:srgbClr val="000000"/>
                </a:solidFill>
                <a:latin typeface="微软雅黑" pitchFamily="34" charset="0"/>
                <a:ea typeface="微软雅黑" pitchFamily="34" charset="-122"/>
                <a:cs typeface="微软雅黑" pitchFamily="34" charset="-120"/>
              </a:rPr>
              <a:t>，而不应当抱住</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昨天的理论不放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这对我们推进马克思主义中国化时代化的启示是(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32_1#73b500bd2.bracket?pid=29937fd07&amp;color=0,0,0&amp;vpa=10&amp;vtp=1"/>
          <p:cNvSpPr/>
          <p:nvPr/>
        </p:nvSpPr>
        <p:spPr>
          <a:xfrm>
            <a:off x="8288401" y="1928623"/>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31_2#73b500bd2?pid=29937fd07&amp;color=0,0,0&amp;vtp=1&amp;bbb=1"/>
          <p:cNvSpPr/>
          <p:nvPr/>
        </p:nvSpPr>
        <p:spPr>
          <a:xfrm>
            <a:off x="722376" y="2395347"/>
            <a:ext cx="10753344" cy="1326134"/>
          </a:xfrm>
          <a:prstGeom prst="rect">
            <a:avLst/>
          </a:prstGeom>
          <a:noFill/>
          <a:ln/>
        </p:spPr>
        <p:txBody>
          <a:bodyPr wrap="none" lIns="0" tIns="0" rIns="0" bIns="0" rtlCol="0" anchor="t"/>
          <a:lstStyle/>
          <a:p>
            <a:pPr latinLnBrk="1">
              <a:lnSpc>
                <a:spcPts val="3600"/>
              </a:lnSpc>
              <a:tabLst>
                <a:tab pos="5458557" algn="l"/>
              </a:tabLst>
            </a:pPr>
            <a:r>
              <a:rPr lang="en-US" altLang="zh-CN" sz="2000" b="0" i="0" dirty="0">
                <a:solidFill>
                  <a:srgbClr val="000000"/>
                </a:solidFill>
                <a:latin typeface="微软雅黑" pitchFamily="34" charset="0"/>
                <a:ea typeface="微软雅黑" pitchFamily="34" charset="-122"/>
                <a:cs typeface="微软雅黑" pitchFamily="34" charset="-120"/>
              </a:rPr>
              <a:t>①</a:t>
            </a:r>
            <a:r>
              <a:rPr lang="en-US" altLang="zh-CN" sz="2000" b="0" i="0" dirty="0" err="1">
                <a:solidFill>
                  <a:srgbClr val="000000"/>
                </a:solidFill>
                <a:latin typeface="微软雅黑" pitchFamily="34" charset="0"/>
                <a:ea typeface="微软雅黑" pitchFamily="34" charset="-122"/>
                <a:cs typeface="微软雅黑" pitchFamily="34" charset="-120"/>
              </a:rPr>
              <a:t>坚持解放思想、实事求是</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600"/>
              </a:lnSpc>
              <a:tabLst>
                <a:tab pos="5458557" algn="l"/>
              </a:tabLst>
            </a:pPr>
            <a:r>
              <a:rPr lang="en-US" altLang="zh-CN" sz="2000" b="0" i="0" dirty="0">
                <a:solidFill>
                  <a:srgbClr val="000000"/>
                </a:solidFill>
                <a:latin typeface="微软雅黑" pitchFamily="34" charset="0"/>
                <a:ea typeface="微软雅黑" pitchFamily="34" charset="-122"/>
                <a:cs typeface="微软雅黑" pitchFamily="34" charset="-120"/>
              </a:rPr>
              <a:t>②</a:t>
            </a:r>
            <a:r>
              <a:rPr lang="en-US" altLang="zh-CN" sz="2000" b="0" i="0" dirty="0" err="1">
                <a:solidFill>
                  <a:srgbClr val="000000"/>
                </a:solidFill>
                <a:latin typeface="微软雅黑" pitchFamily="34" charset="0"/>
                <a:ea typeface="微软雅黑" pitchFamily="34" charset="-122"/>
                <a:cs typeface="微软雅黑" pitchFamily="34" charset="-120"/>
              </a:rPr>
              <a:t>胸怀为民之心、报国之志</a:t>
            </a:r>
            <a:endParaRPr lang="en-US" altLang="zh-CN" sz="2000" dirty="0"/>
          </a:p>
          <a:p>
            <a:pPr latinLnBrk="1">
              <a:lnSpc>
                <a:spcPts val="3700"/>
              </a:lnSpc>
              <a:tabLst>
                <a:tab pos="5458557" algn="l"/>
              </a:tabLst>
            </a:pPr>
            <a:r>
              <a:rPr lang="en-US" altLang="zh-CN" sz="2000" b="0" i="0" dirty="0">
                <a:solidFill>
                  <a:srgbClr val="000000"/>
                </a:solidFill>
                <a:latin typeface="微软雅黑" pitchFamily="34" charset="0"/>
                <a:ea typeface="微软雅黑" pitchFamily="34" charset="-122"/>
                <a:cs typeface="微软雅黑" pitchFamily="34" charset="-120"/>
              </a:rPr>
              <a:t>③</a:t>
            </a:r>
            <a:r>
              <a:rPr lang="en-US" altLang="zh-CN" sz="2000" b="0" i="0" dirty="0" err="1">
                <a:solidFill>
                  <a:srgbClr val="000000"/>
                </a:solidFill>
                <a:latin typeface="微软雅黑" pitchFamily="34" charset="0"/>
                <a:ea typeface="微软雅黑" pitchFamily="34" charset="-122"/>
                <a:cs typeface="微软雅黑" pitchFamily="34" charset="-120"/>
              </a:rPr>
              <a:t>推进制度创新、求真务实</a:t>
            </a:r>
            <a:endParaRPr lang="en-US" altLang="zh-CN" sz="2000" dirty="0"/>
          </a:p>
          <a:p>
            <a:pPr latinLnBrk="1">
              <a:lnSpc>
                <a:spcPts val="3500"/>
              </a:lnSpc>
              <a:tabLst>
                <a:tab pos="5458557" algn="l"/>
              </a:tabLst>
            </a:pPr>
            <a:r>
              <a:rPr lang="en-US" altLang="zh-CN" sz="2000" b="0" i="0" dirty="0">
                <a:solidFill>
                  <a:srgbClr val="000000"/>
                </a:solidFill>
                <a:latin typeface="微软雅黑" pitchFamily="34" charset="0"/>
                <a:ea typeface="微软雅黑" pitchFamily="34" charset="-122"/>
                <a:cs typeface="微软雅黑" pitchFamily="34" charset="-120"/>
              </a:rPr>
              <a:t>④把握时代脉搏、与时俱进</a:t>
            </a:r>
            <a:endParaRPr lang="en-US" altLang="zh-CN" sz="2000" dirty="0"/>
          </a:p>
        </p:txBody>
      </p:sp>
      <p:sp>
        <p:nvSpPr>
          <p:cNvPr id="5" name="QC_6_BD.31_3#73b500bd2.choices?pid=29937fd07&amp;color=0,0,0&amp;vtp=1&amp;bbb=1"/>
          <p:cNvSpPr/>
          <p:nvPr/>
        </p:nvSpPr>
        <p:spPr>
          <a:xfrm>
            <a:off x="722376" y="427739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A.①③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B.①④</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C.②③</a:t>
            </a:r>
            <a:r>
              <a:rPr lang="en-US" altLang="zh-CN" sz="2000" b="0" i="0" spc="-1030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6_AS.33_1#73b500bd2?vop=1&amp;pid=29937fd07&amp;color=0,0,0&amp;vtp=1&amp;bt=1&amp;bbb=1&amp;hb=1"/>
          <p:cNvSpPr/>
          <p:nvPr/>
        </p:nvSpPr>
        <p:spPr>
          <a:xfrm>
            <a:off x="722376" y="1033272"/>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本题考查坚持解放思想、实事求是、与时俱进、求真务实</a:t>
            </a:r>
            <a:r>
              <a:rPr lang="en-US" altLang="zh-CN" sz="2000" b="0" i="0">
                <a:solidFill>
                  <a:srgbClr val="000000"/>
                </a:solidFill>
                <a:latin typeface="微软雅黑" pitchFamily="34" charset="0"/>
                <a:ea typeface="微软雅黑" pitchFamily="34" charset="-122"/>
                <a:cs typeface="微软雅黑" pitchFamily="34" charset="-120"/>
              </a:rPr>
              <a:t>。“不应当抱住昨天的理论不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放</a:t>
            </a:r>
            <a:r>
              <a:rPr lang="en-US" altLang="zh-CN" sz="2000" b="0" i="0" dirty="0">
                <a:solidFill>
                  <a:srgbClr val="000000"/>
                </a:solidFill>
                <a:latin typeface="微软雅黑" pitchFamily="34" charset="0"/>
                <a:ea typeface="微软雅黑" pitchFamily="34" charset="-122"/>
                <a:cs typeface="微软雅黑" pitchFamily="34" charset="-120"/>
              </a:rPr>
              <a:t>”，这对我们推进马克思主义中国化时代化的启示是要坚持解放思想、实事求是，①入选</a:t>
            </a:r>
            <a:r>
              <a:rPr lang="en-US" altLang="zh-CN" sz="2000" b="0" i="0">
                <a:solidFill>
                  <a:srgbClr val="000000"/>
                </a:solidFill>
                <a:latin typeface="微软雅黑" pitchFamily="34" charset="0"/>
                <a:ea typeface="微软雅黑" pitchFamily="34" charset="-122"/>
                <a:cs typeface="微软雅黑" pitchFamily="34" charset="-120"/>
              </a:rPr>
              <a:t>；马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克思主义者必须考虑生动的实际生活</a:t>
            </a:r>
            <a:r>
              <a:rPr lang="en-US" altLang="zh-CN" sz="2000" b="0" i="0" dirty="0">
                <a:solidFill>
                  <a:srgbClr val="000000"/>
                </a:solidFill>
                <a:latin typeface="微软雅黑" pitchFamily="34" charset="0"/>
                <a:ea typeface="微软雅黑" pitchFamily="34" charset="-122"/>
                <a:cs typeface="微软雅黑" pitchFamily="34" charset="-120"/>
              </a:rPr>
              <a:t>，必须考虑现实的确切事实</a:t>
            </a:r>
            <a:r>
              <a:rPr lang="en-US" altLang="zh-CN" sz="2000" b="0" i="0">
                <a:solidFill>
                  <a:srgbClr val="000000"/>
                </a:solidFill>
                <a:latin typeface="微软雅黑" pitchFamily="34" charset="0"/>
                <a:ea typeface="微软雅黑" pitchFamily="34" charset="-122"/>
                <a:cs typeface="微软雅黑" pitchFamily="34" charset="-120"/>
              </a:rPr>
              <a:t>，这对我们推进马克思主义中国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化时代化的启示是要把握时代脉搏</a:t>
            </a:r>
            <a:r>
              <a:rPr lang="en-US" altLang="zh-CN" sz="2000" b="0" i="0" dirty="0">
                <a:solidFill>
                  <a:srgbClr val="000000"/>
                </a:solidFill>
                <a:latin typeface="微软雅黑" pitchFamily="34" charset="0"/>
                <a:ea typeface="微软雅黑" pitchFamily="34" charset="-122"/>
                <a:cs typeface="微软雅黑" pitchFamily="34" charset="-120"/>
              </a:rPr>
              <a:t>、与时俱进，④入选；材料强调考虑实际</a:t>
            </a:r>
            <a:r>
              <a:rPr lang="en-US" altLang="zh-CN" sz="2000" b="0" i="0">
                <a:solidFill>
                  <a:srgbClr val="000000"/>
                </a:solidFill>
                <a:latin typeface="微软雅黑" pitchFamily="34" charset="0"/>
                <a:ea typeface="微软雅黑" pitchFamily="34" charset="-122"/>
                <a:cs typeface="微软雅黑" pitchFamily="34" charset="-120"/>
              </a:rPr>
              <a:t>，而不涉及胸怀为民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之心</a:t>
            </a:r>
            <a:r>
              <a:rPr lang="en-US" altLang="zh-CN" sz="2000" b="0" i="0" dirty="0">
                <a:solidFill>
                  <a:srgbClr val="000000"/>
                </a:solidFill>
                <a:latin typeface="微软雅黑" pitchFamily="34" charset="0"/>
                <a:ea typeface="微软雅黑" pitchFamily="34" charset="-122"/>
                <a:cs typeface="微软雅黑" pitchFamily="34" charset="-120"/>
              </a:rPr>
              <a:t>、报国之志，②排除；材料强调的是理论创新，而不是推进制度创新，③排除。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6_BD.34_1#b0fc6bf1c?pid=29937fd07&amp;color=0,0,0&amp;vtp=1&amp;bt=1&amp;bbb=1&amp;hb=1"/>
          <p:cNvSpPr/>
          <p:nvPr/>
        </p:nvSpPr>
        <p:spPr>
          <a:xfrm>
            <a:off x="722376" y="1033273"/>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[湖南邵阳2024高一期中]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某街道办事处在所辖的12个社区全面推开“1+2+X精准帮扶</a:t>
            </a:r>
            <a:r>
              <a:rPr lang="en-US" altLang="zh-CN" sz="2000" b="0" i="0">
                <a:solidFill>
                  <a:srgbClr val="000000"/>
                </a:solidFill>
                <a:latin typeface="微软雅黑" pitchFamily="34" charset="0"/>
                <a:ea typeface="微软雅黑" pitchFamily="34" charset="-122"/>
                <a:cs typeface="微软雅黑" pitchFamily="34" charset="-120"/>
              </a:rPr>
              <a:t>”志愿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服务项目</a:t>
            </a:r>
            <a:r>
              <a:rPr lang="en-US" altLang="zh-CN" sz="2000" b="0" i="0" dirty="0">
                <a:solidFill>
                  <a:srgbClr val="000000"/>
                </a:solidFill>
                <a:latin typeface="微软雅黑" pitchFamily="34" charset="0"/>
                <a:ea typeface="微软雅黑" pitchFamily="34" charset="-122"/>
                <a:cs typeface="微软雅黑" pitchFamily="34" charset="-120"/>
              </a:rPr>
              <a:t>。其中，“1”即一个帮扶对象，“2”即一名党员、一名社工，“X”</a:t>
            </a:r>
            <a:r>
              <a:rPr lang="en-US" altLang="zh-CN" sz="2000" b="0" i="0">
                <a:solidFill>
                  <a:srgbClr val="000000"/>
                </a:solidFill>
                <a:latin typeface="微软雅黑" pitchFamily="34" charset="0"/>
                <a:ea typeface="微软雅黑" pitchFamily="34" charset="-122"/>
                <a:cs typeface="微软雅黑" pitchFamily="34" charset="-120"/>
              </a:rPr>
              <a:t>即若干帮扶项目。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精准帮扶”通过政府主导，引进社会组织，解决了困难群众生活“最后一千米”</a:t>
            </a:r>
            <a:r>
              <a:rPr lang="en-US" altLang="zh-CN" sz="2000" b="0" i="0">
                <a:solidFill>
                  <a:srgbClr val="000000"/>
                </a:solidFill>
                <a:latin typeface="微软雅黑" pitchFamily="34" charset="0"/>
                <a:ea typeface="微软雅黑" pitchFamily="34" charset="-122"/>
                <a:cs typeface="微软雅黑" pitchFamily="34" charset="-120"/>
              </a:rPr>
              <a:t>的棘手问题。</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对这种模式的正确评价是(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35_1#b0fc6bf1c.bracket?pid=29937fd07&amp;color=0,0,0&amp;vpa=11&amp;vtp=1"/>
          <p:cNvSpPr/>
          <p:nvPr/>
        </p:nvSpPr>
        <p:spPr>
          <a:xfrm>
            <a:off x="3716401" y="2385823"/>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34_2#b0fc6bf1c?pid=29937fd07&amp;color=0,0,0&amp;vtp=1&amp;bbb=1"/>
          <p:cNvSpPr/>
          <p:nvPr/>
        </p:nvSpPr>
        <p:spPr>
          <a:xfrm>
            <a:off x="722376" y="285254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①精准帮扶模式体现了党和政府坚持求真务实</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加强了党中央的领导</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共产党员主动践行全心全意为人民服务的根本宗旨</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发挥了人民群众的主体作用</a:t>
            </a:r>
            <a:endParaRPr lang="en-US" altLang="zh-CN" sz="2000" dirty="0"/>
          </a:p>
        </p:txBody>
      </p:sp>
      <p:sp>
        <p:nvSpPr>
          <p:cNvPr id="5" name="QC_6_BD.34_3#b0fc6bf1c.choices?pid=29937fd07&amp;color=0,0,0&amp;vtp=1&amp;bbb=1"/>
          <p:cNvSpPr/>
          <p:nvPr/>
        </p:nvSpPr>
        <p:spPr>
          <a:xfrm>
            <a:off x="722376" y="46884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6_AS.36_1#b0fc6bf1c?vop=1&amp;pid=29937fd07&amp;color=0,0,0&amp;vtp=1&amp;bt=1&amp;bbb=1&amp;hb=1"/>
          <p:cNvSpPr/>
          <p:nvPr/>
        </p:nvSpPr>
        <p:spPr>
          <a:xfrm>
            <a:off x="722376" y="1033272"/>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本题考查坚持解放思想、实事求是、与时俱进、求真务实。某街道办事处在所辖的</a:t>
            </a:r>
            <a:r>
              <a:rPr lang="en-US" altLang="zh-CN" sz="2000" b="0" i="0">
                <a:solidFill>
                  <a:srgbClr val="000000"/>
                </a:solidFill>
                <a:latin typeface="微软雅黑" pitchFamily="34" charset="0"/>
                <a:ea typeface="微软雅黑" pitchFamily="34" charset="-122"/>
                <a:cs typeface="微软雅黑" pitchFamily="34" charset="-120"/>
              </a:rPr>
              <a:t>12个社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区全面推开</a:t>
            </a:r>
            <a:r>
              <a:rPr lang="en-US" altLang="zh-CN" sz="2000" b="0" i="0" dirty="0">
                <a:solidFill>
                  <a:srgbClr val="000000"/>
                </a:solidFill>
                <a:latin typeface="微软雅黑" pitchFamily="34" charset="0"/>
                <a:ea typeface="微软雅黑" pitchFamily="34" charset="-122"/>
                <a:cs typeface="微软雅黑" pitchFamily="34" charset="-120"/>
              </a:rPr>
              <a:t>“1+2+X精准帮扶”志愿服务项目，通过政府主导，引进社会组织</a:t>
            </a:r>
            <a:r>
              <a:rPr lang="en-US" altLang="zh-CN" sz="2000" b="0" i="0">
                <a:solidFill>
                  <a:srgbClr val="000000"/>
                </a:solidFill>
                <a:latin typeface="微软雅黑" pitchFamily="34" charset="0"/>
                <a:ea typeface="微软雅黑" pitchFamily="34" charset="-122"/>
                <a:cs typeface="微软雅黑" pitchFamily="34" charset="-120"/>
              </a:rPr>
              <a:t>，解决了困难群众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生活</a:t>
            </a:r>
            <a:r>
              <a:rPr lang="en-US" altLang="zh-CN" sz="2000" b="0" i="0" dirty="0">
                <a:solidFill>
                  <a:srgbClr val="000000"/>
                </a:solidFill>
                <a:latin typeface="微软雅黑" pitchFamily="34" charset="0"/>
                <a:ea typeface="微软雅黑" pitchFamily="34" charset="-122"/>
                <a:cs typeface="微软雅黑" pitchFamily="34" charset="-120"/>
              </a:rPr>
              <a:t>“最后一千米”的棘手问题，实现了精准帮扶，这体现了党和政府坚持求真务实，①</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精准帮扶”模式中有党员的积极参与</a:t>
            </a:r>
            <a:r>
              <a:rPr lang="en-US" altLang="zh-CN" sz="2000" b="0" i="0">
                <a:solidFill>
                  <a:srgbClr val="000000"/>
                </a:solidFill>
                <a:latin typeface="微软雅黑" pitchFamily="34" charset="0"/>
                <a:ea typeface="微软雅黑" pitchFamily="34" charset="-122"/>
                <a:cs typeface="微软雅黑" pitchFamily="34" charset="-120"/>
              </a:rPr>
              <a:t>，这表明共产党员主动践行全心全意为人民服务的根本宗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旨</a:t>
            </a:r>
            <a:r>
              <a:rPr lang="en-US" altLang="zh-CN" sz="2000" b="0" i="0" dirty="0">
                <a:solidFill>
                  <a:srgbClr val="000000"/>
                </a:solidFill>
                <a:latin typeface="微软雅黑" pitchFamily="34" charset="0"/>
                <a:ea typeface="微软雅黑" pitchFamily="34" charset="-122"/>
                <a:cs typeface="微软雅黑" pitchFamily="34" charset="-120"/>
              </a:rPr>
              <a:t>，③正确；材料中提到的是党员的活动，不涉及党中央的领导，②排除</a:t>
            </a:r>
            <a:r>
              <a:rPr lang="en-US" altLang="zh-CN" sz="2000" b="0" i="0">
                <a:solidFill>
                  <a:srgbClr val="000000"/>
                </a:solidFill>
                <a:latin typeface="微软雅黑" pitchFamily="34" charset="0"/>
                <a:ea typeface="微软雅黑" pitchFamily="34" charset="-122"/>
                <a:cs typeface="微软雅黑" pitchFamily="34" charset="-120"/>
              </a:rPr>
              <a:t>；材料强调在解决困难</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群众生活问题中党员</a:t>
            </a:r>
            <a:r>
              <a:rPr lang="en-US" altLang="zh-CN" sz="2000" b="0" i="0" dirty="0">
                <a:solidFill>
                  <a:srgbClr val="000000"/>
                </a:solidFill>
                <a:latin typeface="微软雅黑" pitchFamily="34" charset="0"/>
                <a:ea typeface="微软雅黑" pitchFamily="34" charset="-122"/>
                <a:cs typeface="微软雅黑" pitchFamily="34" charset="-120"/>
              </a:rPr>
              <a:t>、政府和社会组织的作用，没有提到人民群众的主体作用，④排除。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C_6_AS.36_2#b0fc6bf1c?vop=1&amp;pid=29937fd07&amp;color=0,0,0&amp;mp=1&amp;vtp=1&amp;bt=1&amp;bbb=1"/>
          <p:cNvSpPr/>
          <p:nvPr/>
        </p:nvSpPr>
        <p:spPr>
          <a:xfrm>
            <a:off x="722376" y="1033272"/>
            <a:ext cx="10753344" cy="408559"/>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关键点拨</a:t>
            </a:r>
            <a:endParaRPr lang="en-US" altLang="zh-CN" sz="2000" dirty="0"/>
          </a:p>
        </p:txBody>
      </p:sp>
      <p:graphicFrame>
        <p:nvGraphicFramePr>
          <p:cNvPr id="36" name="QC_6_AS.36_3#b0fc6bf1c?colgroup=4,35&amp;vop=1&amp;pid=29937fd07&amp;color=0,0,0&amp;mp=1&amp;vtp=1&amp;bbb=1&amp;hb=1"/>
          <p:cNvGraphicFramePr>
            <a:graphicFrameLocks noGrp="1"/>
          </p:cNvGraphicFramePr>
          <p:nvPr>
            <p:extLst>
              <p:ext uri="{D42A27DB-BD31-4B8C-83A1-F6EECF244321}">
                <p14:modId xmlns:p14="http://schemas.microsoft.com/office/powerpoint/2010/main" val="3444105694"/>
              </p:ext>
            </p:extLst>
          </p:nvPr>
        </p:nvGraphicFramePr>
        <p:xfrm>
          <a:off x="722376" y="1574800"/>
          <a:ext cx="10725912" cy="3290316"/>
        </p:xfrm>
        <a:graphic>
          <a:graphicData uri="http://schemas.openxmlformats.org/drawingml/2006/table">
            <a:tbl>
              <a:tblPr/>
              <a:tblGrid>
                <a:gridCol w="1353312">
                  <a:extLst>
                    <a:ext uri="{9D8B030D-6E8A-4147-A177-3AD203B41FA5}">
                      <a16:colId xmlns:a16="http://schemas.microsoft.com/office/drawing/2014/main" val="20000"/>
                    </a:ext>
                  </a:extLst>
                </a:gridCol>
                <a:gridCol w="9372600">
                  <a:extLst>
                    <a:ext uri="{9D8B030D-6E8A-4147-A177-3AD203B41FA5}">
                      <a16:colId xmlns:a16="http://schemas.microsoft.com/office/drawing/2014/main" val="20001"/>
                    </a:ext>
                  </a:extLst>
                </a:gridCol>
              </a:tblGrid>
              <a:tr h="82257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解放思想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在马克思主义指导下打破习惯势力和主观偏见的束缚</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研究新情况</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解决新问题</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突出打破偏见</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研究新情况】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2257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实事求是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是马克思主义的根本观点</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是中国共产党人认识世界</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改造世界的根本要求</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是我</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们党的基本思想方法</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工作方法和领导方法【常考地位】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2257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与时俱进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党的全部理论和实际工作要体现时代性</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把握规律性</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富于创造性</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不断开创中国</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特色社会主义事业新局面</a:t>
                      </a:r>
                      <a:r>
                        <a:rPr lang="en-US" altLang="zh-CN" sz="2000" b="0" i="0" dirty="0">
                          <a:solidFill>
                            <a:srgbClr val="000000"/>
                          </a:solidFill>
                          <a:latin typeface="微软雅黑" pitchFamily="34" charset="0"/>
                          <a:ea typeface="微软雅黑" pitchFamily="34" charset="-122"/>
                          <a:cs typeface="微软雅黑" pitchFamily="34" charset="-120"/>
                        </a:rPr>
                        <a:t>【突出时代性</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与时俱进】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2257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求真务实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人们在实际工作中既正确认识事物的本来面目</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探求事物发展变化的客观规律</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又</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脚踏实地</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实事求是地按照客观规律行事【突出脚踏实地】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6_BD.37_1#08d83c24f?pid=92eb4d91e&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[河南南阳六校2025高一联考]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H村第一书记陈某深入扎根基层</a:t>
            </a:r>
            <a:r>
              <a:rPr lang="en-US" altLang="zh-CN" sz="2000" b="0" i="0">
                <a:solidFill>
                  <a:srgbClr val="000000"/>
                </a:solidFill>
                <a:latin typeface="微软雅黑" pitchFamily="34" charset="0"/>
                <a:ea typeface="微软雅黑" pitchFamily="34" charset="-122"/>
                <a:cs typeface="微软雅黑" pitchFamily="34" charset="-120"/>
              </a:rPr>
              <a:t>，抓住全国红色美丽村庄试点机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遇</a:t>
            </a:r>
            <a:r>
              <a:rPr lang="en-US" altLang="zh-CN" sz="2000" b="0" i="0" dirty="0">
                <a:solidFill>
                  <a:srgbClr val="000000"/>
                </a:solidFill>
                <a:latin typeface="微软雅黑" pitchFamily="34" charset="0"/>
                <a:ea typeface="微软雅黑" pitchFamily="34" charset="-122"/>
                <a:cs typeface="微软雅黑" pitchFamily="34" charset="-120"/>
              </a:rPr>
              <a:t>，带动村“两委”班子铆足干劲，推动修缮将军故居，建设兆麟公园和党建文化长廊</a:t>
            </a:r>
            <a:r>
              <a:rPr lang="en-US" altLang="zh-CN" sz="2000" b="0" i="0">
                <a:solidFill>
                  <a:srgbClr val="000000"/>
                </a:solidFill>
                <a:latin typeface="微软雅黑" pitchFamily="34" charset="0"/>
                <a:ea typeface="微软雅黑" pitchFamily="34" charset="-122"/>
                <a:cs typeface="微软雅黑" pitchFamily="34" charset="-120"/>
              </a:rPr>
              <a:t>，打造</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红色教育+农文旅”融合模式，增加农民收益，助力乡村振兴。</a:t>
            </a:r>
            <a:r>
              <a:rPr lang="en-US" altLang="zh-CN" sz="2000" b="0" i="0">
                <a:solidFill>
                  <a:srgbClr val="000000"/>
                </a:solidFill>
                <a:latin typeface="微软雅黑" pitchFamily="34" charset="0"/>
                <a:ea typeface="微软雅黑" pitchFamily="34" charset="-122"/>
                <a:cs typeface="微软雅黑" pitchFamily="34" charset="-120"/>
              </a:rPr>
              <a:t>这充分展现了共产党人(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38_1#08d83c24f.bracket?pid=92eb4d91e&amp;color=0,0,0&amp;vpa=12&amp;vtp=1"/>
          <p:cNvSpPr/>
          <p:nvPr/>
        </p:nvSpPr>
        <p:spPr>
          <a:xfrm>
            <a:off x="10763314"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37_2#08d83c24f?pid=92eb4d91e&amp;color=0,0,0&amp;vtp=1&amp;bbb=1"/>
          <p:cNvSpPr/>
          <p:nvPr/>
        </p:nvSpPr>
        <p:spPr>
          <a:xfrm>
            <a:off x="722376" y="2334075"/>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①坚持人民立场</a:t>
            </a:r>
            <a:r>
              <a:rPr lang="en-US" altLang="zh-CN" sz="2000" b="0" i="0">
                <a:solidFill>
                  <a:srgbClr val="000000"/>
                </a:solidFill>
                <a:latin typeface="微软雅黑" pitchFamily="34" charset="0"/>
                <a:ea typeface="微软雅黑" pitchFamily="34" charset="-122"/>
                <a:cs typeface="微软雅黑" pitchFamily="34" charset="-120"/>
              </a:rPr>
              <a:t>，践行党的初心和使命</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增强历史主动，坚定历史自信</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主动放弃个人利益</a:t>
            </a:r>
            <a:r>
              <a:rPr lang="en-US" altLang="zh-CN" sz="2000" b="0" i="0">
                <a:solidFill>
                  <a:srgbClr val="000000"/>
                </a:solidFill>
                <a:latin typeface="微软雅黑" pitchFamily="34" charset="0"/>
                <a:ea typeface="微软雅黑" pitchFamily="34" charset="-122"/>
                <a:cs typeface="微软雅黑" pitchFamily="34" charset="-120"/>
              </a:rPr>
              <a:t>，擦亮政治本色</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不负人民，发挥骨干、带头和桥梁作用</a:t>
            </a:r>
            <a:endParaRPr lang="en-US" altLang="zh-CN" sz="2000" dirty="0"/>
          </a:p>
        </p:txBody>
      </p:sp>
      <p:sp>
        <p:nvSpPr>
          <p:cNvPr id="5" name="QC_6_BD.37_3#08d83c24f.choices?pid=92eb4d91e&amp;color=0,0,0&amp;vtp=1&amp;bbb=1"/>
          <p:cNvSpPr/>
          <p:nvPr/>
        </p:nvSpPr>
        <p:spPr>
          <a:xfrm>
            <a:off x="722376" y="416998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6_AS.39_1#08d83c24f?vop=1&amp;pid=92eb4d91e&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本题考查发挥共产党员的先锋模范作用。H村第一书记陈某深入扎根基层，</a:t>
            </a:r>
            <a:r>
              <a:rPr lang="en-US" altLang="zh-CN" sz="2000" b="0" i="0">
                <a:solidFill>
                  <a:srgbClr val="000000"/>
                </a:solidFill>
                <a:latin typeface="微软雅黑" pitchFamily="34" charset="0"/>
                <a:ea typeface="微软雅黑" pitchFamily="34" charset="-122"/>
                <a:cs typeface="微软雅黑" pitchFamily="34" charset="-120"/>
              </a:rPr>
              <a:t>助力乡村振兴，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为人民谋幸福</a:t>
            </a:r>
            <a:r>
              <a:rPr lang="en-US" altLang="zh-CN" sz="2000" b="0" i="0" dirty="0">
                <a:solidFill>
                  <a:srgbClr val="000000"/>
                </a:solidFill>
                <a:latin typeface="微软雅黑" pitchFamily="34" charset="0"/>
                <a:ea typeface="微软雅黑" pitchFamily="34" charset="-122"/>
                <a:cs typeface="微软雅黑" pitchFamily="34" charset="-120"/>
              </a:rPr>
              <a:t>，体现了共产党员坚持人民立场，践行党的初心和使命</a:t>
            </a:r>
            <a:r>
              <a:rPr lang="en-US" altLang="zh-CN" sz="2000" b="0" i="0">
                <a:solidFill>
                  <a:srgbClr val="000000"/>
                </a:solidFill>
                <a:latin typeface="微软雅黑" pitchFamily="34" charset="0"/>
                <a:ea typeface="微软雅黑" pitchFamily="34" charset="-122"/>
                <a:cs typeface="微软雅黑" pitchFamily="34" charset="-120"/>
              </a:rPr>
              <a:t>，发挥共产党员的先锋模范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作用</a:t>
            </a:r>
            <a:r>
              <a:rPr lang="en-US" altLang="zh-CN" sz="2000" b="0" i="0" dirty="0">
                <a:solidFill>
                  <a:srgbClr val="000000"/>
                </a:solidFill>
                <a:latin typeface="微软雅黑" pitchFamily="34" charset="0"/>
                <a:ea typeface="微软雅黑" pitchFamily="34" charset="-122"/>
                <a:cs typeface="微软雅黑" pitchFamily="34" charset="-120"/>
              </a:rPr>
              <a:t>，通过自己的骨干、带头和桥梁作用，影响和带动身边群众，①④入选</a:t>
            </a:r>
            <a:r>
              <a:rPr lang="en-US" altLang="zh-CN" sz="2000" b="0" i="0">
                <a:solidFill>
                  <a:srgbClr val="000000"/>
                </a:solidFill>
                <a:latin typeface="微软雅黑" pitchFamily="34" charset="0"/>
                <a:ea typeface="微软雅黑" pitchFamily="34" charset="-122"/>
                <a:cs typeface="微软雅黑" pitchFamily="34" charset="-120"/>
              </a:rPr>
              <a:t>；陈某的行为体现了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对村庄发展的积极态度</a:t>
            </a:r>
            <a:r>
              <a:rPr lang="en-US" altLang="zh-CN" sz="2000" b="0" i="0" dirty="0">
                <a:solidFill>
                  <a:srgbClr val="000000"/>
                </a:solidFill>
                <a:latin typeface="微软雅黑" pitchFamily="34" charset="0"/>
                <a:ea typeface="微软雅黑" pitchFamily="34" charset="-122"/>
                <a:cs typeface="微软雅黑" pitchFamily="34" charset="-120"/>
              </a:rPr>
              <a:t>，但题干中并未直接体现他对历史发展规律的深刻认识和把握</a:t>
            </a:r>
            <a:r>
              <a:rPr lang="en-US" altLang="zh-CN" sz="2000" b="0" i="0">
                <a:solidFill>
                  <a:srgbClr val="000000"/>
                </a:solidFill>
                <a:latin typeface="微软雅黑" pitchFamily="34" charset="0"/>
                <a:ea typeface="微软雅黑" pitchFamily="34" charset="-122"/>
                <a:cs typeface="微软雅黑" pitchFamily="34" charset="-120"/>
              </a:rPr>
              <a:t>，也没有直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接体现历史自信</a:t>
            </a:r>
            <a:r>
              <a:rPr lang="en-US" altLang="zh-CN" sz="2000" b="0" i="0" dirty="0">
                <a:solidFill>
                  <a:srgbClr val="000000"/>
                </a:solidFill>
                <a:latin typeface="微软雅黑" pitchFamily="34" charset="0"/>
                <a:ea typeface="微软雅黑" pitchFamily="34" charset="-122"/>
                <a:cs typeface="微软雅黑" pitchFamily="34" charset="-120"/>
              </a:rPr>
              <a:t>，②排除；共产党人强调集体利益高于个人利益</a:t>
            </a:r>
            <a:r>
              <a:rPr lang="en-US" altLang="zh-CN" sz="2000" b="0" i="0">
                <a:solidFill>
                  <a:srgbClr val="000000"/>
                </a:solidFill>
                <a:latin typeface="微软雅黑" pitchFamily="34" charset="0"/>
                <a:ea typeface="微软雅黑" pitchFamily="34" charset="-122"/>
                <a:cs typeface="微软雅黑" pitchFamily="34" charset="-120"/>
              </a:rPr>
              <a:t>，但并不意味着要主动放弃个人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利益</a:t>
            </a:r>
            <a:r>
              <a:rPr lang="en-US" altLang="zh-CN" sz="2000" b="0" i="0" dirty="0">
                <a:solidFill>
                  <a:srgbClr val="000000"/>
                </a:solidFill>
                <a:latin typeface="微软雅黑" pitchFamily="34" charset="0"/>
                <a:ea typeface="微软雅黑" pitchFamily="34" charset="-122"/>
                <a:cs typeface="微软雅黑" pitchFamily="34" charset="-120"/>
              </a:rPr>
              <a:t>，陈某的行为是为了推动村庄发展，增加农民收益，并不涉及放弃个人利益，③排除。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37473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C_7_BD.40_1#3d5d72726?pid=550e1a996&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5.《我是党员，党的二十大代表专辑》聚焦党的二十大代表，用平凡故事讲述深刻道理</a:t>
            </a:r>
            <a:r>
              <a:rPr lang="en-US" altLang="zh-CN" sz="2000" b="0" i="0">
                <a:solidFill>
                  <a:srgbClr val="000000"/>
                </a:solidFill>
                <a:latin typeface="微软雅黑" pitchFamily="34" charset="0"/>
                <a:ea typeface="微软雅黑" pitchFamily="34" charset="-122"/>
                <a:cs typeface="微软雅黑" pitchFamily="34" charset="-120"/>
              </a:rPr>
              <a:t>。其中有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扎根社区</a:t>
            </a:r>
            <a:r>
              <a:rPr lang="en-US" altLang="zh-CN" sz="2000" b="0" i="0" dirty="0">
                <a:solidFill>
                  <a:srgbClr val="000000"/>
                </a:solidFill>
                <a:latin typeface="微软雅黑" pitchFamily="34" charset="0"/>
                <a:ea typeface="微软雅黑" pitchFamily="34" charset="-122"/>
                <a:cs typeface="微软雅黑" pitchFamily="34" charset="-120"/>
              </a:rPr>
              <a:t>、服务百姓的社区医生，有为人民的美好出行而奋斗的列车长</a:t>
            </a:r>
            <a:r>
              <a:rPr lang="en-US" altLang="zh-CN" sz="2000" b="0" i="0">
                <a:solidFill>
                  <a:srgbClr val="000000"/>
                </a:solidFill>
                <a:latin typeface="SimSun" panose="02010600030101010101" pitchFamily="2" charset="-122"/>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该片意在引导共产党</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员要(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41_1#3d5d72726.bracket?pid=550e1a996&amp;color=0,0,0&amp;vpa=13&amp;vtp=1"/>
          <p:cNvSpPr/>
          <p:nvPr/>
        </p:nvSpPr>
        <p:spPr>
          <a:xfrm>
            <a:off x="1417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40_2#3d5d72726?pid=550e1a996&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①提高执政能力</a:t>
            </a:r>
            <a:r>
              <a:rPr lang="en-US" altLang="zh-CN" sz="2000" b="0" i="0">
                <a:solidFill>
                  <a:srgbClr val="000000"/>
                </a:solidFill>
                <a:latin typeface="微软雅黑" pitchFamily="34" charset="0"/>
                <a:ea typeface="微软雅黑" pitchFamily="34" charset="-122"/>
                <a:cs typeface="微软雅黑" pitchFamily="34" charset="-120"/>
              </a:rPr>
              <a:t>，践行党员承诺</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凝聚各方力量，发挥核心作用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加强党性修养</a:t>
            </a:r>
            <a:r>
              <a:rPr lang="en-US" altLang="zh-CN" sz="2000" b="0" i="0">
                <a:solidFill>
                  <a:srgbClr val="000000"/>
                </a:solidFill>
                <a:latin typeface="微软雅黑" pitchFamily="34" charset="0"/>
                <a:ea typeface="微软雅黑" pitchFamily="34" charset="-122"/>
                <a:cs typeface="微软雅黑" pitchFamily="34" charset="-120"/>
              </a:rPr>
              <a:t>，永葆初心本色</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坚定理想信念，永葆奋斗精神</a:t>
            </a:r>
            <a:endParaRPr lang="en-US" altLang="zh-CN" sz="2000" dirty="0"/>
          </a:p>
        </p:txBody>
      </p:sp>
      <p:sp>
        <p:nvSpPr>
          <p:cNvPr id="5" name="QC_7_BD.40_3#3d5d72726.choices?pid=550e1a996&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C_6_BD.1_1#8348ed6bf?pid=12f8ef48b&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[云南楚雄2025高一期末]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某村曾经是一个贫困村，在村党支部的带领下，以“零碳</a:t>
            </a:r>
            <a:r>
              <a:rPr lang="en-US" altLang="zh-CN" sz="2000" b="0" i="0">
                <a:solidFill>
                  <a:srgbClr val="000000"/>
                </a:solidFill>
                <a:latin typeface="微软雅黑" pitchFamily="34" charset="0"/>
                <a:ea typeface="微软雅黑" pitchFamily="34" charset="-122"/>
                <a:cs typeface="微软雅黑" pitchFamily="34" charset="-120"/>
              </a:rPr>
              <a:t>”乡村建设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为目标</a:t>
            </a:r>
            <a:r>
              <a:rPr lang="en-US" altLang="zh-CN" sz="2000" b="0" i="0" dirty="0">
                <a:solidFill>
                  <a:srgbClr val="000000"/>
                </a:solidFill>
                <a:latin typeface="微软雅黑" pitchFamily="34" charset="0"/>
                <a:ea typeface="微软雅黑" pitchFamily="34" charset="-122"/>
                <a:cs typeface="微软雅黑" pitchFamily="34" charset="-120"/>
              </a:rPr>
              <a:t>，探索出了光伏发电、风力发电、农产品加工业、休闲农业等特色产业</a:t>
            </a:r>
            <a:r>
              <a:rPr lang="en-US" altLang="zh-CN" sz="2000" b="0" i="0">
                <a:solidFill>
                  <a:srgbClr val="000000"/>
                </a:solidFill>
                <a:latin typeface="微软雅黑" pitchFamily="34" charset="0"/>
                <a:ea typeface="微软雅黑" pitchFamily="34" charset="-122"/>
                <a:cs typeface="微软雅黑" pitchFamily="34" charset="-120"/>
              </a:rPr>
              <a:t>，使该村实现由贫</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困村到明星村</a:t>
            </a:r>
            <a:r>
              <a:rPr lang="en-US" altLang="zh-CN" sz="2000" b="0" i="0" dirty="0">
                <a:solidFill>
                  <a:srgbClr val="000000"/>
                </a:solidFill>
                <a:latin typeface="微软雅黑" pitchFamily="34" charset="0"/>
                <a:ea typeface="微软雅黑" pitchFamily="34" charset="-122"/>
                <a:cs typeface="微软雅黑" pitchFamily="34" charset="-120"/>
              </a:rPr>
              <a:t>、富裕村的华丽转身。</a:t>
            </a:r>
            <a:r>
              <a:rPr lang="en-US" altLang="zh-CN" sz="2000" b="0" i="0">
                <a:solidFill>
                  <a:srgbClr val="000000"/>
                </a:solidFill>
                <a:latin typeface="微软雅黑" pitchFamily="34" charset="0"/>
                <a:ea typeface="微软雅黑" pitchFamily="34" charset="-122"/>
                <a:cs typeface="微软雅黑" pitchFamily="34" charset="-120"/>
              </a:rPr>
              <a:t>该村党支部的做法从侧面反映了(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_1#8348ed6bf.bracket?pid=12f8ef48b&amp;color=0,0,0&amp;vpa=1&amp;vtp=1"/>
          <p:cNvSpPr/>
          <p:nvPr/>
        </p:nvSpPr>
        <p:spPr>
          <a:xfrm>
            <a:off x="8542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_2#8348ed6bf?pid=12f8ef48b&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①人民是中国工人阶级和中华民族的先锋队</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党的根本宗旨是全心全意为人民服务</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③党始终坚持以人民为中心的发展思想</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党维护人民根本利益时兼顾自身特殊利益</a:t>
            </a:r>
            <a:endParaRPr lang="en-US" altLang="zh-CN" sz="2000" dirty="0"/>
          </a:p>
        </p:txBody>
      </p:sp>
      <p:sp>
        <p:nvSpPr>
          <p:cNvPr id="5" name="QC_6_BD.1_3#8348ed6bf.choices?pid=12f8ef48b&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7_AS.42_1#3d5d72726?vop=1&amp;pid=550e1a996&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本题考查发挥共产党员的先锋模范作用。有扎根社区、服务百姓的社区医生</a:t>
            </a:r>
            <a:r>
              <a:rPr lang="en-US" altLang="zh-CN" sz="2000" b="0" i="0">
                <a:solidFill>
                  <a:srgbClr val="000000"/>
                </a:solidFill>
                <a:latin typeface="微软雅黑" pitchFamily="34" charset="0"/>
                <a:ea typeface="微软雅黑" pitchFamily="34" charset="-122"/>
                <a:cs typeface="微软雅黑" pitchFamily="34" charset="-120"/>
              </a:rPr>
              <a:t>，有为人民的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美好出行而奋斗的列车长</a:t>
            </a:r>
            <a:r>
              <a:rPr lang="en-US" altLang="zh-CN" sz="2000" b="0" i="0" dirty="0">
                <a:solidFill>
                  <a:srgbClr val="000000"/>
                </a:solidFill>
                <a:latin typeface="微软雅黑" pitchFamily="34" charset="0"/>
                <a:ea typeface="微软雅黑" pitchFamily="34" charset="-122"/>
                <a:cs typeface="微软雅黑" pitchFamily="34" charset="-120"/>
              </a:rPr>
              <a:t>，用平凡故事讲述深刻道理，意在引导共产党员加强党性修养</a:t>
            </a:r>
            <a:r>
              <a:rPr lang="en-US" altLang="zh-CN" sz="2000" b="0" i="0">
                <a:solidFill>
                  <a:srgbClr val="000000"/>
                </a:solidFill>
                <a:latin typeface="微软雅黑" pitchFamily="34" charset="0"/>
                <a:ea typeface="微软雅黑" pitchFamily="34" charset="-122"/>
                <a:cs typeface="微软雅黑" pitchFamily="34" charset="-120"/>
              </a:rPr>
              <a:t>，永葆中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国共产党人的初心本色</a:t>
            </a:r>
            <a:r>
              <a:rPr lang="en-US" altLang="zh-CN" sz="2000" b="0" i="0" dirty="0">
                <a:solidFill>
                  <a:srgbClr val="000000"/>
                </a:solidFill>
                <a:latin typeface="微软雅黑" pitchFamily="34" charset="0"/>
                <a:ea typeface="微软雅黑" pitchFamily="34" charset="-122"/>
                <a:cs typeface="微软雅黑" pitchFamily="34" charset="-120"/>
              </a:rPr>
              <a:t>，坚定理想信念，永葆中国共产党人的奋斗精神，③④正确</a:t>
            </a:r>
            <a:r>
              <a:rPr lang="en-US" altLang="zh-CN" sz="2000" b="0" i="0">
                <a:solidFill>
                  <a:srgbClr val="000000"/>
                </a:solidFill>
                <a:latin typeface="微软雅黑" pitchFamily="34" charset="0"/>
                <a:ea typeface="微软雅黑" pitchFamily="34" charset="-122"/>
                <a:cs typeface="微软雅黑" pitchFamily="34" charset="-120"/>
              </a:rPr>
              <a:t>；中国共产党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执政</a:t>
            </a:r>
            <a:r>
              <a:rPr lang="en-US" altLang="zh-CN" sz="2000" b="0" i="0" dirty="0">
                <a:solidFill>
                  <a:srgbClr val="000000"/>
                </a:solidFill>
                <a:latin typeface="微软雅黑" pitchFamily="34" charset="0"/>
                <a:ea typeface="微软雅黑" pitchFamily="34" charset="-122"/>
                <a:cs typeface="微软雅黑" pitchFamily="34" charset="-120"/>
              </a:rPr>
              <a:t>，不是共产党员执政，①排除；中国共产党发挥领导核心作用，</a:t>
            </a:r>
            <a:r>
              <a:rPr lang="en-US" altLang="zh-CN" sz="2000" b="0" i="0">
                <a:solidFill>
                  <a:srgbClr val="000000"/>
                </a:solidFill>
                <a:latin typeface="微软雅黑" pitchFamily="34" charset="0"/>
                <a:ea typeface="微软雅黑" pitchFamily="34" charset="-122"/>
                <a:cs typeface="微软雅黑" pitchFamily="34" charset="-120"/>
              </a:rPr>
              <a:t>共产党员发挥先锋模范作用，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7_AS.42_2#3d5d72726?vop=1&amp;pid=550e1a996&amp;color=0,0,0&amp;mp=1&amp;vtp=1&amp;bt=1&amp;bbb=1&amp;hb=1"/>
          <p:cNvSpPr/>
          <p:nvPr/>
        </p:nvSpPr>
        <p:spPr>
          <a:xfrm>
            <a:off x="722376" y="972000"/>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本题易错选①②，错选原因是混淆中国共产党和共产党员的地位、作用</a:t>
            </a:r>
            <a:r>
              <a:rPr lang="en-US" altLang="zh-CN" sz="2000" b="0" i="0">
                <a:solidFill>
                  <a:srgbClr val="000000"/>
                </a:solidFill>
                <a:latin typeface="微软雅黑" pitchFamily="34" charset="0"/>
                <a:ea typeface="微软雅黑" pitchFamily="34" charset="-122"/>
                <a:cs typeface="微软雅黑" pitchFamily="34" charset="-120"/>
              </a:rPr>
              <a:t>。中国共产党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是我国的执政党</a:t>
            </a:r>
            <a:r>
              <a:rPr lang="en-US" altLang="zh-CN" sz="2000" b="0" i="0" dirty="0">
                <a:solidFill>
                  <a:srgbClr val="000000"/>
                </a:solidFill>
                <a:latin typeface="微软雅黑" pitchFamily="34" charset="0"/>
                <a:ea typeface="微软雅黑" pitchFamily="34" charset="-122"/>
                <a:cs typeface="微软雅黑" pitchFamily="34" charset="-120"/>
              </a:rPr>
              <a:t>，是中国特色社会主义事业的领导核心；共产党员要发挥先锋模范作用</a:t>
            </a:r>
            <a:r>
              <a:rPr lang="en-US" altLang="zh-CN" sz="2000" b="0" i="0">
                <a:solidFill>
                  <a:srgbClr val="000000"/>
                </a:solidFill>
                <a:latin typeface="微软雅黑" pitchFamily="34" charset="0"/>
                <a:ea typeface="微软雅黑" pitchFamily="34" charset="-122"/>
                <a:cs typeface="微软雅黑" pitchFamily="34" charset="-120"/>
              </a:rPr>
              <a:t>；基层党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组织要发挥战斗堡垒作用</a:t>
            </a:r>
            <a:r>
              <a:rPr lang="en-US" altLang="zh-CN" sz="2000" b="0" i="0" dirty="0">
                <a:solidFill>
                  <a:srgbClr val="000000"/>
                </a:solidFill>
                <a:latin typeface="微软雅黑" pitchFamily="34" charset="0"/>
                <a:ea typeface="微软雅黑" pitchFamily="34" charset="-122"/>
                <a:cs typeface="微软雅黑" pitchFamily="34" charset="-120"/>
              </a:rPr>
              <a:t>。这三者的地位、作用是不同的,要加以区分。</a:t>
            </a:r>
            <a:r>
              <a:rPr lang="en-US" altLang="zh-CN" sz="2000" b="0" i="0">
                <a:solidFill>
                  <a:srgbClr val="000000"/>
                </a:solidFill>
                <a:latin typeface="微软雅黑" pitchFamily="34" charset="0"/>
                <a:ea typeface="微软雅黑" pitchFamily="34" charset="-122"/>
                <a:cs typeface="微软雅黑" pitchFamily="34" charset="-120"/>
              </a:rPr>
              <a:t>在选择题中要注意审题，</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抓住行为主体</a:t>
            </a:r>
            <a:r>
              <a:rPr lang="en-US" altLang="zh-CN" sz="2000" b="0" i="0" dirty="0">
                <a:solidFill>
                  <a:srgbClr val="000000"/>
                </a:solidFill>
                <a:latin typeface="微软雅黑" pitchFamily="34" charset="0"/>
                <a:ea typeface="微软雅黑" pitchFamily="34" charset="-122"/>
                <a:cs typeface="微软雅黑" pitchFamily="34" charset="-120"/>
              </a:rPr>
              <a:t>，不可混淆。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C_4#63e278664.fixed?pid=2f5c5f840&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63e278664.fixed?pid=2f5c5f840&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第二框</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始终走在时代前列</a:t>
            </a:r>
            <a:endParaRPr lang="en-US" altLang="zh-CN" sz="4400" dirty="0"/>
          </a:p>
        </p:txBody>
      </p:sp>
      <p:pic>
        <p:nvPicPr>
          <p:cNvPr id="4" name="C_4#63e278664.fixed?pid=2f5c5f840&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63e278664.fixed?pid=2f5c5f840&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5_BD.43_1#2ceade3c4?pid=63e278664&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[河北邯郸2025高一月考]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某市吸纳有能力、懂市场、会经营的本地“土专家”进驻</a:t>
            </a:r>
            <a:r>
              <a:rPr lang="en-US" altLang="zh-CN" sz="2000" b="0" i="0">
                <a:solidFill>
                  <a:srgbClr val="000000"/>
                </a:solidFill>
                <a:latin typeface="微软雅黑" pitchFamily="34" charset="0"/>
                <a:ea typeface="微软雅黑" pitchFamily="34" charset="-122"/>
                <a:cs typeface="微软雅黑" pitchFamily="34" charset="-120"/>
              </a:rPr>
              <a:t>“田间党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校</a:t>
            </a:r>
            <a:r>
              <a:rPr lang="en-US" altLang="zh-CN" sz="2000" b="0" i="0" dirty="0">
                <a:solidFill>
                  <a:srgbClr val="000000"/>
                </a:solidFill>
                <a:latin typeface="微软雅黑" pitchFamily="34" charset="0"/>
                <a:ea typeface="微软雅黑" pitchFamily="34" charset="-122"/>
                <a:cs typeface="微软雅黑" pitchFamily="34" charset="-120"/>
              </a:rPr>
              <a:t>”，充分发挥农技宣讲骨干优势，让宣讲内容“接地气”、让宣讲效果“冒热气</a:t>
            </a:r>
            <a:r>
              <a:rPr lang="en-US" altLang="zh-CN" sz="2000" b="0" i="0">
                <a:solidFill>
                  <a:srgbClr val="000000"/>
                </a:solidFill>
                <a:latin typeface="微软雅黑" pitchFamily="34" charset="0"/>
                <a:ea typeface="微软雅黑" pitchFamily="34" charset="-122"/>
                <a:cs typeface="微软雅黑" pitchFamily="34" charset="-120"/>
              </a:rPr>
              <a:t>”。活跃在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田间党校”的这支队伍走村入户、奔走在田间地头，宣讲科学种植技术和惠农政策</a:t>
            </a:r>
            <a:r>
              <a:rPr lang="en-US" altLang="zh-CN" sz="2000" b="0" i="0">
                <a:solidFill>
                  <a:srgbClr val="000000"/>
                </a:solidFill>
                <a:latin typeface="微软雅黑" pitchFamily="34" charset="0"/>
                <a:ea typeface="微软雅黑" pitchFamily="34" charset="-122"/>
                <a:cs typeface="微软雅黑" pitchFamily="34" charset="-120"/>
              </a:rPr>
              <a:t>，让农户直</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言服务到了</a:t>
            </a:r>
            <a:r>
              <a:rPr lang="en-US" altLang="zh-CN" sz="2000" b="0" i="0" dirty="0">
                <a:solidFill>
                  <a:srgbClr val="000000"/>
                </a:solidFill>
                <a:latin typeface="微软雅黑" pitchFamily="34" charset="0"/>
                <a:ea typeface="微软雅黑" pitchFamily="34" charset="-122"/>
                <a:cs typeface="微软雅黑" pitchFamily="34" charset="-120"/>
              </a:rPr>
              <a:t>“家”。</a:t>
            </a:r>
            <a:r>
              <a:rPr lang="en-US" altLang="zh-CN" sz="2000" b="0" i="0">
                <a:solidFill>
                  <a:srgbClr val="000000"/>
                </a:solidFill>
                <a:latin typeface="微软雅黑" pitchFamily="34" charset="0"/>
                <a:ea typeface="微软雅黑" pitchFamily="34" charset="-122"/>
                <a:cs typeface="微软雅黑" pitchFamily="34" charset="-120"/>
              </a:rPr>
              <a:t>这启示广大党员干部要(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4_1#2ceade3c4.bracket?pid=63e278664&amp;color=0,0,0&amp;vpa=14&amp;vtp=1"/>
          <p:cNvSpPr/>
          <p:nvPr/>
        </p:nvSpPr>
        <p:spPr>
          <a:xfrm>
            <a:off x="5748401" y="23245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43_2#2ceade3c4?pid=63e278664&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①践行中国共产党的宗旨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发挥共产党员的先锋模范作用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接受人民群众的监督</a:t>
            </a:r>
            <a:r>
              <a:rPr lang="en-US" altLang="zh-CN" sz="2000" b="0" i="0">
                <a:solidFill>
                  <a:srgbClr val="000000"/>
                </a:solidFill>
                <a:latin typeface="微软雅黑" pitchFamily="34" charset="0"/>
                <a:ea typeface="微软雅黑" pitchFamily="34" charset="-122"/>
                <a:cs typeface="微软雅黑" pitchFamily="34" charset="-120"/>
              </a:rPr>
              <a:t>，维护人民的根本利益</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遵守党规党纪，模范遵守国家法律法规</a:t>
            </a:r>
            <a:endParaRPr lang="en-US" altLang="zh-CN" sz="2000" dirty="0"/>
          </a:p>
        </p:txBody>
      </p:sp>
      <p:sp>
        <p:nvSpPr>
          <p:cNvPr id="5" name="QC_5_BD.43_3#2ceade3c4.choices?pid=63e278664&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5_AS.45_1#2ceade3c4?vop=1&amp;pid=63e278664&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本题考查发挥共产党员的先锋模范作用。走村入户、奔走在田间地头</a:t>
            </a:r>
            <a:r>
              <a:rPr lang="en-US" altLang="zh-CN" sz="2000" b="0" i="0">
                <a:solidFill>
                  <a:srgbClr val="000000"/>
                </a:solidFill>
                <a:latin typeface="微软雅黑" pitchFamily="34" charset="0"/>
                <a:ea typeface="微软雅黑" pitchFamily="34" charset="-122"/>
                <a:cs typeface="微软雅黑" pitchFamily="34" charset="-120"/>
              </a:rPr>
              <a:t>，宣讲科学种植技术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和惠农政策</a:t>
            </a:r>
            <a:r>
              <a:rPr lang="en-US" altLang="zh-CN" sz="2000" b="0" i="0" dirty="0">
                <a:solidFill>
                  <a:srgbClr val="000000"/>
                </a:solidFill>
                <a:latin typeface="微软雅黑" pitchFamily="34" charset="0"/>
                <a:ea typeface="微软雅黑" pitchFamily="34" charset="-122"/>
                <a:cs typeface="微软雅黑" pitchFamily="34" charset="-120"/>
              </a:rPr>
              <a:t>，为农户服务到家，</a:t>
            </a:r>
            <a:r>
              <a:rPr lang="en-US" altLang="zh-CN" sz="2000" b="0" i="0">
                <a:solidFill>
                  <a:srgbClr val="000000"/>
                </a:solidFill>
                <a:latin typeface="微软雅黑" pitchFamily="34" charset="0"/>
                <a:ea typeface="微软雅黑" pitchFamily="34" charset="-122"/>
                <a:cs typeface="微软雅黑" pitchFamily="34" charset="-120"/>
              </a:rPr>
              <a:t>这启示广大党员干部要践行党全心全意为人民服务的根本宗旨，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发挥共产党员的先锋模范作用</a:t>
            </a:r>
            <a:r>
              <a:rPr lang="en-US" altLang="zh-CN" sz="2000" b="0" i="0" dirty="0">
                <a:solidFill>
                  <a:srgbClr val="000000"/>
                </a:solidFill>
                <a:latin typeface="微软雅黑" pitchFamily="34" charset="0"/>
                <a:ea typeface="微软雅黑" pitchFamily="34" charset="-122"/>
                <a:cs typeface="微软雅黑" pitchFamily="34" charset="-120"/>
              </a:rPr>
              <a:t>，①②正确；材料强调的是发挥党员的先锋模范作用</a:t>
            </a:r>
            <a:r>
              <a:rPr lang="en-US" altLang="zh-CN" sz="2000" b="0" i="0">
                <a:solidFill>
                  <a:srgbClr val="000000"/>
                </a:solidFill>
                <a:latin typeface="微软雅黑" pitchFamily="34" charset="0"/>
                <a:ea typeface="微软雅黑" pitchFamily="34" charset="-122"/>
                <a:cs typeface="微软雅黑" pitchFamily="34" charset="-120"/>
              </a:rPr>
              <a:t>，未涉及党员</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干部接受人民群众的监督和遵守党规党纪</a:t>
            </a:r>
            <a:r>
              <a:rPr lang="en-US" altLang="zh-CN" sz="2000" b="0" i="0" dirty="0">
                <a:solidFill>
                  <a:srgbClr val="000000"/>
                </a:solidFill>
                <a:latin typeface="微软雅黑" pitchFamily="34" charset="0"/>
                <a:ea typeface="微软雅黑" pitchFamily="34" charset="-122"/>
                <a:cs typeface="微软雅黑" pitchFamily="34" charset="-120"/>
              </a:rPr>
              <a:t>、法律法规，③④排除。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5_BD.46_1#61d4bfa6b?pid=63e278664&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[湖南长沙一中2025高一段考]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守正创新是我们党在新时代治国理政中的重要思维方法</a:t>
            </a:r>
            <a:r>
              <a:rPr lang="en-US" altLang="zh-CN" sz="2000" b="0" i="0">
                <a:solidFill>
                  <a:srgbClr val="000000"/>
                </a:solidFill>
                <a:latin typeface="微软雅黑" pitchFamily="34" charset="0"/>
                <a:ea typeface="微软雅黑" pitchFamily="34" charset="-122"/>
                <a:cs typeface="微软雅黑" pitchFamily="34" charset="-120"/>
              </a:rPr>
              <a:t>。守正才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能不迷失方向</a:t>
            </a:r>
            <a:r>
              <a:rPr lang="en-US" altLang="zh-CN" sz="2000" b="0" i="0" dirty="0">
                <a:solidFill>
                  <a:srgbClr val="000000"/>
                </a:solidFill>
                <a:latin typeface="微软雅黑" pitchFamily="34" charset="0"/>
                <a:ea typeface="微软雅黑" pitchFamily="34" charset="-122"/>
                <a:cs typeface="微软雅黑" pitchFamily="34" charset="-120"/>
              </a:rPr>
              <a:t>、不犯颠覆性错误，创新才能把握时代、引领时代</a:t>
            </a:r>
            <a:r>
              <a:rPr lang="en-US" altLang="zh-CN" sz="2000" b="0" i="0">
                <a:solidFill>
                  <a:srgbClr val="000000"/>
                </a:solidFill>
                <a:latin typeface="微软雅黑" pitchFamily="34" charset="0"/>
                <a:ea typeface="微软雅黑" pitchFamily="34" charset="-122"/>
                <a:cs typeface="微软雅黑" pitchFamily="34" charset="-120"/>
              </a:rPr>
              <a:t>。中国式现代化的探索就是一个</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在继承中发展</a:t>
            </a:r>
            <a:r>
              <a:rPr lang="en-US" altLang="zh-CN" sz="2000" b="0" i="0" dirty="0">
                <a:solidFill>
                  <a:srgbClr val="000000"/>
                </a:solidFill>
                <a:latin typeface="微软雅黑" pitchFamily="34" charset="0"/>
                <a:ea typeface="微软雅黑" pitchFamily="34" charset="-122"/>
                <a:cs typeface="微软雅黑" pitchFamily="34" charset="-120"/>
              </a:rPr>
              <a:t>、在守正中创新的历史过程。</a:t>
            </a:r>
            <a:r>
              <a:rPr lang="en-US" altLang="zh-CN" sz="2000" b="0" i="0">
                <a:solidFill>
                  <a:srgbClr val="000000"/>
                </a:solidFill>
                <a:latin typeface="微软雅黑" pitchFamily="34" charset="0"/>
                <a:ea typeface="微软雅黑" pitchFamily="34" charset="-122"/>
                <a:cs typeface="微软雅黑" pitchFamily="34" charset="-120"/>
              </a:rPr>
              <a:t>下列选项能体现这一历史过程的是(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7_1#61d4bfa6b.bracket?pid=63e278664&amp;color=0,0,0&amp;vpa=15&amp;vtp=1"/>
          <p:cNvSpPr/>
          <p:nvPr/>
        </p:nvSpPr>
        <p:spPr>
          <a:xfrm>
            <a:off x="9558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46_2#61d4bfa6b?pid=63e278664&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①既坚持马克思主义的指导地位，又不断推动党的指导思想与时俱进</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既坚持中国式现代化的正确方向，又不断变更中国式现代化的本和源</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既坚持科学社会主义基本原则，又不断开创中国特色社会主义新局面</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既坚持中国共产党的初心使命，又不断调整人民对美好生活的向往</a:t>
            </a:r>
            <a:endParaRPr lang="en-US" altLang="zh-CN" sz="2000" dirty="0"/>
          </a:p>
        </p:txBody>
      </p:sp>
      <p:sp>
        <p:nvSpPr>
          <p:cNvPr id="5" name="QC_5_BD.46_3#61d4bfa6b.choices?pid=63e278664&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C_5_AS.48_1#61d4bfa6b?vop=1&amp;pid=63e278664&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本题考查党的指导思想与时俱进。坚持马克思主义的指导地位</a:t>
            </a:r>
            <a:r>
              <a:rPr lang="en-US" altLang="zh-CN" sz="2000" b="0" i="0">
                <a:solidFill>
                  <a:srgbClr val="000000"/>
                </a:solidFill>
                <a:latin typeface="微软雅黑" pitchFamily="34" charset="0"/>
                <a:ea typeface="微软雅黑" pitchFamily="34" charset="-122"/>
                <a:cs typeface="微软雅黑" pitchFamily="34" charset="-120"/>
              </a:rPr>
              <a:t>、科学社会主义基本原则都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是继承</a:t>
            </a:r>
            <a:r>
              <a:rPr lang="en-US" altLang="zh-CN" sz="2000" b="0" i="0" dirty="0">
                <a:solidFill>
                  <a:srgbClr val="000000"/>
                </a:solidFill>
                <a:latin typeface="微软雅黑" pitchFamily="34" charset="0"/>
                <a:ea typeface="微软雅黑" pitchFamily="34" charset="-122"/>
                <a:cs typeface="微软雅黑" pitchFamily="34" charset="-120"/>
              </a:rPr>
              <a:t>、守正的体现，不断推动党的指导思想与时俱进</a:t>
            </a:r>
            <a:r>
              <a:rPr lang="en-US" altLang="zh-CN" sz="2000" b="0" i="0">
                <a:solidFill>
                  <a:srgbClr val="000000"/>
                </a:solidFill>
                <a:latin typeface="微软雅黑" pitchFamily="34" charset="0"/>
                <a:ea typeface="微软雅黑" pitchFamily="34" charset="-122"/>
                <a:cs typeface="微软雅黑" pitchFamily="34" charset="-120"/>
              </a:rPr>
              <a:t>、不断开创中国特色社会主义新局面都是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发展</a:t>
            </a:r>
            <a:r>
              <a:rPr lang="en-US" altLang="zh-CN" sz="2000" b="0" i="0" dirty="0">
                <a:solidFill>
                  <a:srgbClr val="000000"/>
                </a:solidFill>
                <a:latin typeface="微软雅黑" pitchFamily="34" charset="0"/>
                <a:ea typeface="微软雅黑" pitchFamily="34" charset="-122"/>
                <a:cs typeface="微软雅黑" pitchFamily="34" charset="-120"/>
              </a:rPr>
              <a:t>、创新的体现，①③正确；中国式现代化的本和源不能变更，②排除</a:t>
            </a:r>
            <a:r>
              <a:rPr lang="en-US" altLang="zh-CN" sz="2000" b="0" i="0">
                <a:solidFill>
                  <a:srgbClr val="000000"/>
                </a:solidFill>
                <a:latin typeface="微软雅黑" pitchFamily="34" charset="0"/>
                <a:ea typeface="微软雅黑" pitchFamily="34" charset="-122"/>
                <a:cs typeface="微软雅黑" pitchFamily="34" charset="-120"/>
              </a:rPr>
              <a:t>；人民对美好生活的向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往不是人为调整的结果</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5_BD.49_1#dea997da7?pid=63e278664&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[江西宜春2025月考]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某校以“中国共产党始终走在时代前列”为主题开展研究性学习</a:t>
            </a:r>
            <a:r>
              <a:rPr lang="en-US" altLang="zh-CN" sz="2000" b="0" i="0">
                <a:solidFill>
                  <a:srgbClr val="000000"/>
                </a:solidFill>
                <a:latin typeface="微软雅黑" pitchFamily="34" charset="0"/>
                <a:ea typeface="微软雅黑" pitchFamily="34" charset="-122"/>
                <a:cs typeface="微软雅黑" pitchFamily="34" charset="-120"/>
              </a:rPr>
              <a:t>，搜集到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以下相关材料</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47" name="QC_5_BD.49_2#dea997da7?colgroup=1,33,5&amp;pid=63e278664&amp;color=0,0,0&amp;vtp=1&amp;bbb=1&amp;hb=1"/>
          <p:cNvGraphicFramePr>
            <a:graphicFrameLocks noGrp="1"/>
          </p:cNvGraphicFramePr>
          <p:nvPr>
            <p:extLst>
              <p:ext uri="{D42A27DB-BD31-4B8C-83A1-F6EECF244321}">
                <p14:modId xmlns:p14="http://schemas.microsoft.com/office/powerpoint/2010/main" val="2741290653"/>
              </p:ext>
            </p:extLst>
          </p:nvPr>
        </p:nvGraphicFramePr>
        <p:xfrm>
          <a:off x="722376" y="1961203"/>
          <a:ext cx="10707624" cy="2918968"/>
        </p:xfrm>
        <a:graphic>
          <a:graphicData uri="http://schemas.openxmlformats.org/drawingml/2006/table">
            <a:tbl>
              <a:tblPr/>
              <a:tblGrid>
                <a:gridCol w="484632">
                  <a:extLst>
                    <a:ext uri="{9D8B030D-6E8A-4147-A177-3AD203B41FA5}">
                      <a16:colId xmlns:a16="http://schemas.microsoft.com/office/drawing/2014/main" val="20000"/>
                    </a:ext>
                  </a:extLst>
                </a:gridCol>
                <a:gridCol w="8778240">
                  <a:extLst>
                    <a:ext uri="{9D8B030D-6E8A-4147-A177-3AD203B41FA5}">
                      <a16:colId xmlns:a16="http://schemas.microsoft.com/office/drawing/2014/main" val="20001"/>
                    </a:ext>
                  </a:extLst>
                </a:gridCol>
                <a:gridCol w="1444752">
                  <a:extLst>
                    <a:ext uri="{9D8B030D-6E8A-4147-A177-3AD203B41FA5}">
                      <a16:colId xmlns:a16="http://schemas.microsoft.com/office/drawing/2014/main" val="20002"/>
                    </a:ext>
                  </a:extLst>
                </a:gridCol>
              </a:tblGrid>
              <a:tr h="421132">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材</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党的法宝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2257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某区干部领导班子会议提出要切实提高系统思维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树牢大局理念</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勇于突破</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创新</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努力构建起区域协调</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互利互惠的市场生态等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解放思想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2257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为了顺应经济社会发展新形势新要求</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中共中央</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国务院印发了</a:t>
                      </a:r>
                      <a:r>
                        <a:rPr lang="en-US" altLang="zh-CN" sz="2000" b="0" i="0">
                          <a:solidFill>
                            <a:srgbClr val="000000"/>
                          </a:solidFill>
                          <a:latin typeface="微软雅黑" pitchFamily="34" charset="0"/>
                          <a:ea typeface="微软雅黑" pitchFamily="34" charset="-122"/>
                          <a:cs typeface="微软雅黑" pitchFamily="34" charset="-120"/>
                        </a:rPr>
                        <a:t>《党和国家</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机构改革方案</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实事求是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市委副书记</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市长率队到X县</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Y县调研耕地保护工作</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守护好良田沃土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与时俱进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为回应网民呼声</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某村干部以网络点赞量高的建议为依据</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开展村民工作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求真务实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QC_5_BD.49_3#dea997da7?pid=63e278664&amp;color=0,0,0&amp;vtp=1&amp;bbb=1"/>
          <p:cNvSpPr/>
          <p:nvPr/>
        </p:nvSpPr>
        <p:spPr>
          <a:xfrm>
            <a:off x="722376" y="5009203"/>
            <a:ext cx="10753344" cy="405003"/>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以上材料与共产党永葆生机活力的四大法宝内容对应正确的是(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50_1#dea997da7.bracket?pid=63e278664&amp;color=0,0,0&amp;vpa=16&amp;vtp=1"/>
          <p:cNvSpPr/>
          <p:nvPr/>
        </p:nvSpPr>
        <p:spPr>
          <a:xfrm>
            <a:off x="7780401" y="5009203"/>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5_BD.49_4#dea997da7.choices?pid=63e278664&amp;color=0,0,0&amp;vtp=1&amp;bbb=1"/>
          <p:cNvSpPr/>
          <p:nvPr/>
        </p:nvSpPr>
        <p:spPr>
          <a:xfrm>
            <a:off x="722376" y="5462212"/>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5_AS.51_1#dea997da7?vop=1&amp;pid=63e278664&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本题考查坚持解放思想、实事求是、与时俱进、求真务实。材料中的“树牢大局理念</a:t>
            </a:r>
            <a:r>
              <a:rPr lang="en-US" altLang="zh-CN" sz="2000" b="0" i="0">
                <a:solidFill>
                  <a:srgbClr val="000000"/>
                </a:solidFill>
                <a:latin typeface="微软雅黑" pitchFamily="34" charset="0"/>
                <a:ea typeface="微软雅黑" pitchFamily="34" charset="-122"/>
                <a:cs typeface="微软雅黑" pitchFamily="34" charset="-120"/>
              </a:rPr>
              <a:t>、勇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于突破创新</a:t>
            </a:r>
            <a:r>
              <a:rPr lang="en-US" altLang="zh-CN" sz="2000" b="0" i="0" dirty="0">
                <a:solidFill>
                  <a:srgbClr val="000000"/>
                </a:solidFill>
                <a:latin typeface="微软雅黑" pitchFamily="34" charset="0"/>
                <a:ea typeface="微软雅黑" pitchFamily="34" charset="-122"/>
                <a:cs typeface="微软雅黑" pitchFamily="34" charset="-120"/>
              </a:rPr>
              <a:t>”体现了解放思想，①入选；为了顺应经济社会发展新形势新要求，印发了</a:t>
            </a:r>
            <a:r>
              <a:rPr lang="en-US" altLang="zh-CN" sz="2000" b="0" i="0">
                <a:solidFill>
                  <a:srgbClr val="000000"/>
                </a:solidFill>
                <a:latin typeface="微软雅黑" pitchFamily="34" charset="0"/>
                <a:ea typeface="微软雅黑" pitchFamily="34" charset="-122"/>
                <a:cs typeface="微软雅黑" pitchFamily="34" charset="-120"/>
              </a:rPr>
              <a:t>《党和国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家机构改革方案</a:t>
            </a:r>
            <a:r>
              <a:rPr lang="en-US" altLang="zh-CN" sz="2000" b="0" i="0" dirty="0">
                <a:solidFill>
                  <a:srgbClr val="000000"/>
                </a:solidFill>
                <a:latin typeface="微软雅黑" pitchFamily="34" charset="0"/>
                <a:ea typeface="微软雅黑" pitchFamily="34" charset="-122"/>
                <a:cs typeface="微软雅黑" pitchFamily="34" charset="-120"/>
              </a:rPr>
              <a:t>》体现了实事求是的工作思路，②入选；调研耕地保护工作是常规事项</a:t>
            </a:r>
            <a:r>
              <a:rPr lang="en-US" altLang="zh-CN" sz="2000" b="0" i="0">
                <a:solidFill>
                  <a:srgbClr val="000000"/>
                </a:solidFill>
                <a:latin typeface="微软雅黑" pitchFamily="34" charset="0"/>
                <a:ea typeface="微软雅黑" pitchFamily="34" charset="-122"/>
                <a:cs typeface="微软雅黑" pitchFamily="34" charset="-120"/>
              </a:rPr>
              <a:t>，没有体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现与时俱进</a:t>
            </a:r>
            <a:r>
              <a:rPr lang="en-US" altLang="zh-CN" sz="2000" b="0" i="0" dirty="0">
                <a:solidFill>
                  <a:srgbClr val="000000"/>
                </a:solidFill>
                <a:latin typeface="微软雅黑" pitchFamily="34" charset="0"/>
                <a:ea typeface="微软雅黑" pitchFamily="34" charset="-122"/>
                <a:cs typeface="微软雅黑" pitchFamily="34" charset="-120"/>
              </a:rPr>
              <a:t>，③排除；网络点赞量高的建议未必是真实的、正确的建议，</a:t>
            </a:r>
            <a:r>
              <a:rPr lang="en-US" altLang="zh-CN" sz="2000" b="0" i="0">
                <a:solidFill>
                  <a:srgbClr val="000000"/>
                </a:solidFill>
                <a:latin typeface="微软雅黑" pitchFamily="34" charset="0"/>
                <a:ea typeface="微软雅黑" pitchFamily="34" charset="-122"/>
                <a:cs typeface="微软雅黑" pitchFamily="34" charset="-120"/>
              </a:rPr>
              <a:t>不符合求真务实的要求，</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5_BD.52_1#7e1814c90?pid=63e278664&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[山东济南二中2025高一期中]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2025年1月22日至24日，农历小年之际</a:t>
            </a:r>
            <a:r>
              <a:rPr lang="en-US" altLang="zh-CN" sz="2000" b="0" i="0">
                <a:solidFill>
                  <a:srgbClr val="000000"/>
                </a:solidFill>
                <a:latin typeface="微软雅黑" pitchFamily="34" charset="0"/>
                <a:ea typeface="微软雅黑" pitchFamily="34" charset="-122"/>
                <a:cs typeface="微软雅黑" pitchFamily="34" charset="-120"/>
              </a:rPr>
              <a:t>，习近平总书记赴辽宁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看望慰问基层干部群众</a:t>
            </a:r>
            <a:r>
              <a:rPr lang="en-US" altLang="zh-CN" sz="2000" b="0" i="0" dirty="0">
                <a:solidFill>
                  <a:srgbClr val="000000"/>
                </a:solidFill>
                <a:latin typeface="微软雅黑" pitchFamily="34" charset="0"/>
                <a:ea typeface="微软雅黑" pitchFamily="34" charset="-122"/>
                <a:cs typeface="微软雅黑" pitchFamily="34" charset="-120"/>
              </a:rPr>
              <a:t>，这是一次温暖人心的行程。总书记惦记着老百姓最看重的传统节日</a:t>
            </a:r>
            <a:r>
              <a:rPr lang="en-US" altLang="zh-CN" sz="2000" b="0" i="0">
                <a:solidFill>
                  <a:srgbClr val="000000"/>
                </a:solidFill>
                <a:latin typeface="微软雅黑" pitchFamily="34" charset="0"/>
                <a:ea typeface="微软雅黑" pitchFamily="34" charset="-122"/>
                <a:cs typeface="微软雅黑" pitchFamily="34" charset="-120"/>
              </a:rPr>
              <a:t>，送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来温暖关怀和诚挚祝福</a:t>
            </a:r>
            <a:r>
              <a:rPr lang="en-US" altLang="zh-CN" sz="2000" b="0" i="0" dirty="0">
                <a:solidFill>
                  <a:srgbClr val="000000"/>
                </a:solidFill>
                <a:latin typeface="微软雅黑" pitchFamily="34" charset="0"/>
                <a:ea typeface="微软雅黑" pitchFamily="34" charset="-122"/>
                <a:cs typeface="微软雅黑" pitchFamily="34" charset="-120"/>
              </a:rPr>
              <a:t>。他说：“‘菜篮子’‘米袋子’‘果盘子’，是民生大事</a:t>
            </a:r>
            <a:r>
              <a:rPr lang="en-US" altLang="zh-CN" sz="2000" b="0" i="0">
                <a:solidFill>
                  <a:srgbClr val="000000"/>
                </a:solidFill>
                <a:latin typeface="微软雅黑" pitchFamily="34" charset="0"/>
                <a:ea typeface="微软雅黑" pitchFamily="34" charset="-122"/>
                <a:cs typeface="微软雅黑" pitchFamily="34" charset="-120"/>
              </a:rPr>
              <a:t>，现在物质丰</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裕</a:t>
            </a:r>
            <a:r>
              <a:rPr lang="en-US" altLang="zh-CN" sz="2000" b="0" i="0" dirty="0">
                <a:solidFill>
                  <a:srgbClr val="000000"/>
                </a:solidFill>
                <a:latin typeface="微软雅黑" pitchFamily="34" charset="0"/>
                <a:ea typeface="微软雅黑" pitchFamily="34" charset="-122"/>
                <a:cs typeface="微软雅黑" pitchFamily="34" charset="-120"/>
              </a:rPr>
              <a:t>，过年团圆更要让大家吃得好、吃得健康。”广大党员牢记习近平总书记的教导，</a:t>
            </a:r>
            <a:r>
              <a:rPr lang="en-US" altLang="zh-CN" sz="2000" b="0" i="0">
                <a:solidFill>
                  <a:srgbClr val="000000"/>
                </a:solidFill>
                <a:latin typeface="微软雅黑" pitchFamily="34" charset="0"/>
                <a:ea typeface="微软雅黑" pitchFamily="34" charset="-122"/>
                <a:cs typeface="微软雅黑" pitchFamily="34" charset="-120"/>
              </a:rPr>
              <a:t>就要(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3_1#7e1814c90.bracket?pid=63e278664&amp;color=0,0,0&amp;vpa=17&amp;vtp=1"/>
          <p:cNvSpPr/>
          <p:nvPr/>
        </p:nvSpPr>
        <p:spPr>
          <a:xfrm>
            <a:off x="10815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52_2#7e1814c90?pid=63e278664&amp;color=0,0,0&amp;vtp=1&amp;bbb=1"/>
          <p:cNvSpPr/>
          <p:nvPr/>
        </p:nvSpPr>
        <p:spPr>
          <a:xfrm>
            <a:off x="722376" y="2791275"/>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①不怕牺牲，敢于牺牲，英勇斗争，做服从组织的模范</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树立正确政绩观，把人民利益放在自己特殊利益之上</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珍惜工人阶级先锋队战士的光荣称号，承担责任使命</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坚守人民立场，更好满足人民群众对美好生活的向往</a:t>
            </a:r>
            <a:endParaRPr lang="en-US" altLang="zh-CN" sz="2000" dirty="0"/>
          </a:p>
        </p:txBody>
      </p:sp>
      <p:sp>
        <p:nvSpPr>
          <p:cNvPr id="5" name="QC_5_BD.52_3#7e1814c90.choices?pid=63e278664&amp;color=0,0,0&amp;vtp=1&amp;bbb=1"/>
          <p:cNvSpPr/>
          <p:nvPr/>
        </p:nvSpPr>
        <p:spPr>
          <a:xfrm>
            <a:off x="722376" y="462718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6_AS.3_1#8348ed6bf?vop=1&amp;pid=12f8ef48b&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本题考查党的性质和宗旨。村党支部带领村民脱贫致富，将贫困村变为明星村、</a:t>
            </a:r>
            <a:r>
              <a:rPr lang="en-US" altLang="zh-CN" sz="2000" b="0" i="0">
                <a:solidFill>
                  <a:srgbClr val="000000"/>
                </a:solidFill>
                <a:latin typeface="微软雅黑" pitchFamily="34" charset="0"/>
                <a:ea typeface="微软雅黑" pitchFamily="34" charset="-122"/>
                <a:cs typeface="微软雅黑" pitchFamily="34" charset="-120"/>
              </a:rPr>
              <a:t>富裕村，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切实解决群众利益问题</a:t>
            </a:r>
            <a:r>
              <a:rPr lang="en-US" altLang="zh-CN" sz="2000" b="0" i="0" dirty="0">
                <a:solidFill>
                  <a:srgbClr val="000000"/>
                </a:solidFill>
                <a:latin typeface="微软雅黑" pitchFamily="34" charset="0"/>
                <a:ea typeface="微软雅黑" pitchFamily="34" charset="-122"/>
                <a:cs typeface="微软雅黑" pitchFamily="34" charset="-120"/>
              </a:rPr>
              <a:t>，体现了党的根本宗旨是全心全意为人民服务，②入选；以“零碳</a:t>
            </a:r>
            <a:r>
              <a:rPr lang="en-US" altLang="zh-CN" sz="2000" b="0" i="0">
                <a:solidFill>
                  <a:srgbClr val="000000"/>
                </a:solidFill>
                <a:latin typeface="微软雅黑" pitchFamily="34" charset="0"/>
                <a:ea typeface="微软雅黑" pitchFamily="34" charset="-122"/>
                <a:cs typeface="微软雅黑" pitchFamily="34" charset="-120"/>
              </a:rPr>
              <a:t>”乡村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建设为目标</a:t>
            </a:r>
            <a:r>
              <a:rPr lang="en-US" altLang="zh-CN" sz="2000" b="0" i="0" dirty="0">
                <a:solidFill>
                  <a:srgbClr val="000000"/>
                </a:solidFill>
                <a:latin typeface="微软雅黑" pitchFamily="34" charset="0"/>
                <a:ea typeface="微软雅黑" pitchFamily="34" charset="-122"/>
                <a:cs typeface="微软雅黑" pitchFamily="34" charset="-120"/>
              </a:rPr>
              <a:t>，发展特色产业，带动村民增收，让发展成果惠及人民</a:t>
            </a:r>
            <a:r>
              <a:rPr lang="en-US" altLang="zh-CN" sz="2000" b="0" i="0">
                <a:solidFill>
                  <a:srgbClr val="000000"/>
                </a:solidFill>
                <a:latin typeface="微软雅黑" pitchFamily="34" charset="0"/>
                <a:ea typeface="微软雅黑" pitchFamily="34" charset="-122"/>
                <a:cs typeface="微软雅黑" pitchFamily="34" charset="-120"/>
              </a:rPr>
              <a:t>，体现了党坚持以人民为中心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的发展思想</a:t>
            </a:r>
            <a:r>
              <a:rPr lang="en-US" altLang="zh-CN" sz="2000" b="0" i="0" dirty="0">
                <a:solidFill>
                  <a:srgbClr val="000000"/>
                </a:solidFill>
                <a:latin typeface="微软雅黑" pitchFamily="34" charset="0"/>
                <a:ea typeface="微软雅黑" pitchFamily="34" charset="-122"/>
                <a:cs typeface="微软雅黑" pitchFamily="34" charset="-120"/>
              </a:rPr>
              <a:t>，③入选；中国共产党是中国工人阶级的先锋队</a:t>
            </a:r>
            <a:r>
              <a:rPr lang="en-US" altLang="zh-CN" sz="2000" b="0" i="0">
                <a:solidFill>
                  <a:srgbClr val="000000"/>
                </a:solidFill>
                <a:latin typeface="微软雅黑" pitchFamily="34" charset="0"/>
                <a:ea typeface="微软雅黑" pitchFamily="34" charset="-122"/>
                <a:cs typeface="微软雅黑" pitchFamily="34" charset="-120"/>
              </a:rPr>
              <a:t>，同时是中国人民和中华民族的先锋</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队</a:t>
            </a:r>
            <a:r>
              <a:rPr lang="en-US" altLang="zh-CN" sz="2000" b="0" i="0" dirty="0">
                <a:solidFill>
                  <a:srgbClr val="000000"/>
                </a:solidFill>
                <a:latin typeface="微软雅黑" pitchFamily="34" charset="0"/>
                <a:ea typeface="微软雅黑" pitchFamily="34" charset="-122"/>
                <a:cs typeface="微软雅黑" pitchFamily="34" charset="-120"/>
              </a:rPr>
              <a:t>，①错误；党代表最广大人民根本利益，没有自身特殊利益，④错误。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C_5_AS.54_1#7e1814c90?vop=1&amp;pid=63e278664&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本题考查发挥共产党员的先锋模范作用。共产党员是工人阶级先锋队战士</a:t>
            </a:r>
            <a:r>
              <a:rPr lang="en-US" altLang="zh-CN" sz="2000" b="0" i="0">
                <a:solidFill>
                  <a:srgbClr val="000000"/>
                </a:solidFill>
                <a:latin typeface="微软雅黑" pitchFamily="34" charset="0"/>
                <a:ea typeface="微软雅黑" pitchFamily="34" charset="-122"/>
                <a:cs typeface="微软雅黑" pitchFamily="34" charset="-120"/>
              </a:rPr>
              <a:t>，应珍惜这一光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荣称号</a:t>
            </a:r>
            <a:r>
              <a:rPr lang="en-US" altLang="zh-CN" sz="2000" b="0" i="0" dirty="0">
                <a:solidFill>
                  <a:srgbClr val="000000"/>
                </a:solidFill>
                <a:latin typeface="微软雅黑" pitchFamily="34" charset="0"/>
                <a:ea typeface="微软雅黑" pitchFamily="34" charset="-122"/>
                <a:cs typeface="微软雅黑" pitchFamily="34" charset="-120"/>
              </a:rPr>
              <a:t>，承担起为人民服务、为民族复兴奋斗的责任使命，牢记总书记教导，关注民生大事</a:t>
            </a:r>
            <a:r>
              <a:rPr lang="en-US" altLang="zh-CN" sz="2000" b="0" i="0">
                <a:solidFill>
                  <a:srgbClr val="000000"/>
                </a:solidFill>
                <a:latin typeface="微软雅黑" pitchFamily="34" charset="0"/>
                <a:ea typeface="微软雅黑" pitchFamily="34" charset="-122"/>
                <a:cs typeface="微软雅黑" pitchFamily="34" charset="-120"/>
              </a:rPr>
              <a:t>，人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民立场是中国共产党的根本立场</a:t>
            </a:r>
            <a:r>
              <a:rPr lang="en-US" altLang="zh-CN" sz="2000" b="0" i="0" dirty="0">
                <a:solidFill>
                  <a:srgbClr val="000000"/>
                </a:solidFill>
                <a:latin typeface="微软雅黑" pitchFamily="34" charset="0"/>
                <a:ea typeface="微软雅黑" pitchFamily="34" charset="-122"/>
                <a:cs typeface="微软雅黑" pitchFamily="34" charset="-120"/>
              </a:rPr>
              <a:t>，党员牢记总书记教导，就要坚守人民立场，在“菜篮子</a:t>
            </a:r>
            <a:r>
              <a:rPr lang="en-US" altLang="zh-CN" sz="2000" b="0" i="0">
                <a:solidFill>
                  <a:srgbClr val="000000"/>
                </a:solidFill>
                <a:latin typeface="微软雅黑" pitchFamily="34" charset="0"/>
                <a:ea typeface="微软雅黑" pitchFamily="34" charset="-122"/>
                <a:cs typeface="微软雅黑" pitchFamily="34" charset="-120"/>
              </a:rPr>
              <a:t>”“米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袋子</a:t>
            </a:r>
            <a:r>
              <a:rPr lang="en-US" altLang="zh-CN" sz="2000" b="0" i="0" dirty="0">
                <a:solidFill>
                  <a:srgbClr val="000000"/>
                </a:solidFill>
                <a:latin typeface="微软雅黑" pitchFamily="34" charset="0"/>
                <a:ea typeface="微软雅黑" pitchFamily="34" charset="-122"/>
                <a:cs typeface="微软雅黑" pitchFamily="34" charset="-120"/>
              </a:rPr>
              <a:t>”“果盘子”等民生大事上发力，更好满足人民群众对美好生活的向往，③④入选</a:t>
            </a:r>
            <a:r>
              <a:rPr lang="en-US" altLang="zh-CN" sz="2000" b="0" i="0">
                <a:solidFill>
                  <a:srgbClr val="000000"/>
                </a:solidFill>
                <a:latin typeface="微软雅黑" pitchFamily="34" charset="0"/>
                <a:ea typeface="微软雅黑" pitchFamily="34" charset="-122"/>
                <a:cs typeface="微软雅黑" pitchFamily="34" charset="-120"/>
              </a:rPr>
              <a:t>；“不怕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牺牲</a:t>
            </a:r>
            <a:r>
              <a:rPr lang="en-US" altLang="zh-CN" sz="2000" b="0" i="0" dirty="0">
                <a:solidFill>
                  <a:srgbClr val="000000"/>
                </a:solidFill>
                <a:latin typeface="微软雅黑" pitchFamily="34" charset="0"/>
                <a:ea typeface="微软雅黑" pitchFamily="34" charset="-122"/>
                <a:cs typeface="微软雅黑" pitchFamily="34" charset="-120"/>
              </a:rPr>
              <a:t>，敢于牺牲，英勇斗争”虽然体现了党员的英勇精神，但与题干中强调的关注民生</a:t>
            </a:r>
            <a:r>
              <a:rPr lang="en-US" altLang="zh-CN" sz="2000" b="0" i="0">
                <a:solidFill>
                  <a:srgbClr val="000000"/>
                </a:solidFill>
                <a:latin typeface="微软雅黑" pitchFamily="34" charset="0"/>
                <a:ea typeface="微软雅黑" pitchFamily="34" charset="-122"/>
                <a:cs typeface="微软雅黑" pitchFamily="34" charset="-120"/>
              </a:rPr>
              <a:t>、满足人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民群众对美好生活的向往并不直接相关</a:t>
            </a:r>
            <a:r>
              <a:rPr lang="en-US" altLang="zh-CN" sz="2000" b="0" i="0" dirty="0">
                <a:solidFill>
                  <a:srgbClr val="000000"/>
                </a:solidFill>
                <a:latin typeface="微软雅黑" pitchFamily="34" charset="0"/>
                <a:ea typeface="微软雅黑" pitchFamily="34" charset="-122"/>
                <a:cs typeface="微软雅黑" pitchFamily="34" charset="-120"/>
              </a:rPr>
              <a:t>，①排除；中国共产党没有自身特殊利益</a:t>
            </a:r>
            <a:r>
              <a:rPr lang="en-US" altLang="zh-CN" sz="2000" b="0" i="0">
                <a:solidFill>
                  <a:srgbClr val="000000"/>
                </a:solidFill>
                <a:latin typeface="微软雅黑" pitchFamily="34" charset="0"/>
                <a:ea typeface="微软雅黑" pitchFamily="34" charset="-122"/>
                <a:cs typeface="微软雅黑" pitchFamily="34" charset="-120"/>
              </a:rPr>
              <a:t>，党员应把人民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利益放在首位</a:t>
            </a:r>
            <a:r>
              <a:rPr lang="en-US" altLang="zh-CN" sz="2000" b="0" i="0" dirty="0">
                <a:solidFill>
                  <a:srgbClr val="000000"/>
                </a:solidFill>
                <a:latin typeface="微软雅黑" pitchFamily="34" charset="0"/>
                <a:ea typeface="微软雅黑" pitchFamily="34" charset="-122"/>
                <a:cs typeface="微软雅黑" pitchFamily="34" charset="-120"/>
              </a:rPr>
              <a:t>，而不是把人民利益放在自己特殊利益之上，②排除。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O_5_BD.55_1#e30adb386?pid=63e278664&amp;color=0,0,0&amp;vtp=1&amp;bt=1&amp;bbb=1&amp;hb=1"/>
          <p:cNvSpPr/>
          <p:nvPr/>
        </p:nvSpPr>
        <p:spPr>
          <a:xfrm>
            <a:off x="722376" y="972000"/>
            <a:ext cx="10753344" cy="36248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[甘肃兰州一中2025高一月考]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阅读材料，完成下列要求。（12分）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为助力乡村全面振兴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浙江省</a:t>
            </a: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县牵头成立四省六县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白叶一号</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乡村振兴党建联盟</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探索</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互助机制新路径</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在习近平新时代中国特色社会主义思想的指导下</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党建联盟充分发挥党组织引</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领作用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拓宽推进乡村振兴的思路</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从以捐苗</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种植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管护为主的技术扶贫</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转变为深加工</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茶</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旅融合产业帮扶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党员干部发挥中坚作用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带领老百姓围绕茶园生态工程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利用各村的资源</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走</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出了一条以茶兴旅</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以旅促茶的茶旅融合发展新路子</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，运用“始终走在时代前列”的有关知识，说明“白叶一号</a:t>
            </a:r>
            <a:r>
              <a:rPr lang="en-US" altLang="zh-CN" sz="2000" b="0" i="0">
                <a:solidFill>
                  <a:srgbClr val="000000"/>
                </a:solidFill>
                <a:latin typeface="微软雅黑" pitchFamily="34" charset="0"/>
                <a:ea typeface="微软雅黑" pitchFamily="34" charset="-122"/>
                <a:cs typeface="微软雅黑" pitchFamily="34" charset="-120"/>
              </a:rPr>
              <a:t>”党建联盟是如何走出乡村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振兴新路径的</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O_5_AN.56_1#e30adb386?vop=1&amp;pid=63e278664&amp;color=0,0,0&amp;vtp=1&amp;bt=1&amp;bbb=1&amp;hb=1"/>
          <p:cNvSpPr/>
          <p:nvPr/>
        </p:nvSpPr>
        <p:spPr>
          <a:xfrm>
            <a:off x="722376" y="972000"/>
            <a:ext cx="10753344" cy="31422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①坚持以人民为中心，立党为公，执政为民</a:t>
            </a:r>
            <a:r>
              <a:rPr lang="en-US" altLang="zh-CN" sz="2000" b="1" i="0">
                <a:solidFill>
                  <a:srgbClr val="00B050"/>
                </a:solidFill>
                <a:latin typeface="微软雅黑" pitchFamily="34" charset="0"/>
                <a:ea typeface="微软雅黑" pitchFamily="34" charset="-122"/>
                <a:cs typeface="微软雅黑" pitchFamily="34" charset="-120"/>
              </a:rPr>
              <a:t>，以接续推进的马克思主义中国化时代化创新</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理论作为行动指南</a:t>
            </a:r>
            <a:r>
              <a:rPr lang="en-US" altLang="zh-CN" sz="2000" b="1" i="0" dirty="0">
                <a:solidFill>
                  <a:srgbClr val="00B050"/>
                </a:solidFill>
                <a:latin typeface="微软雅黑" pitchFamily="34" charset="0"/>
                <a:ea typeface="微软雅黑" pitchFamily="34" charset="-122"/>
                <a:cs typeface="微软雅黑" pitchFamily="34" charset="-120"/>
              </a:rPr>
              <a:t>。在习近平新时代中国特色社会主义思想的指导下</a:t>
            </a:r>
            <a:r>
              <a:rPr lang="en-US" altLang="zh-CN" sz="2000" b="1" i="0">
                <a:solidFill>
                  <a:srgbClr val="00B050"/>
                </a:solidFill>
                <a:latin typeface="微软雅黑" pitchFamily="34" charset="0"/>
                <a:ea typeface="微软雅黑" pitchFamily="34" charset="-122"/>
                <a:cs typeface="微软雅黑" pitchFamily="34" charset="-120"/>
              </a:rPr>
              <a:t>，党建联盟充分发挥党组织</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引领作用</a:t>
            </a:r>
            <a:r>
              <a:rPr lang="en-US" altLang="zh-CN" sz="2000" b="1" i="0" dirty="0">
                <a:solidFill>
                  <a:srgbClr val="00B050"/>
                </a:solidFill>
                <a:latin typeface="微软雅黑" pitchFamily="34" charset="0"/>
                <a:ea typeface="微软雅黑" pitchFamily="34" charset="-122"/>
                <a:cs typeface="微软雅黑" pitchFamily="34" charset="-120"/>
              </a:rPr>
              <a:t>，践行全心全意为人民服务的根本宗旨，促进了乡村振兴和农民增收。（4分）</a:t>
            </a:r>
            <a:r>
              <a:rPr lang="en-US" altLang="zh-CN" sz="2000" b="1" i="0">
                <a:solidFill>
                  <a:srgbClr val="00B050"/>
                </a:solidFill>
                <a:latin typeface="微软雅黑" pitchFamily="34" charset="0"/>
                <a:ea typeface="微软雅黑" pitchFamily="34" charset="-122"/>
                <a:cs typeface="微软雅黑" pitchFamily="34" charset="-120"/>
              </a:rPr>
              <a:t>②坚持</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解放思想</a:t>
            </a:r>
            <a:r>
              <a:rPr lang="en-US" altLang="zh-CN" sz="2000" b="1" i="0" dirty="0">
                <a:solidFill>
                  <a:srgbClr val="00B050"/>
                </a:solidFill>
                <a:latin typeface="微软雅黑" pitchFamily="34" charset="0"/>
                <a:ea typeface="微软雅黑" pitchFamily="34" charset="-122"/>
                <a:cs typeface="微软雅黑" pitchFamily="34" charset="-120"/>
              </a:rPr>
              <a:t>、实事求是、与时俱进、求真务实。党建联盟探索互助机制新路径，从以捐苗、</a:t>
            </a:r>
            <a:r>
              <a:rPr lang="en-US" altLang="zh-CN" sz="2000" b="1" i="0">
                <a:solidFill>
                  <a:srgbClr val="00B050"/>
                </a:solidFill>
                <a:latin typeface="微软雅黑" pitchFamily="34" charset="0"/>
                <a:ea typeface="微软雅黑" pitchFamily="34" charset="-122"/>
                <a:cs typeface="微软雅黑" pitchFamily="34" charset="-120"/>
              </a:rPr>
              <a:t>种植、</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管护为主的技术扶贫</a:t>
            </a:r>
            <a:r>
              <a:rPr lang="en-US" altLang="zh-CN" sz="2000" b="1" i="0" dirty="0">
                <a:solidFill>
                  <a:srgbClr val="00B050"/>
                </a:solidFill>
                <a:latin typeface="微软雅黑" pitchFamily="34" charset="0"/>
                <a:ea typeface="微软雅黑" pitchFamily="34" charset="-122"/>
                <a:cs typeface="微软雅黑" pitchFamily="34" charset="-120"/>
              </a:rPr>
              <a:t>，到现在深加工、茶旅融合产业帮扶，拓宽了推进乡村振兴的思路。（4</a:t>
            </a:r>
            <a:r>
              <a:rPr lang="en-US" altLang="zh-CN" sz="2000" b="1" i="0">
                <a:solidFill>
                  <a:srgbClr val="00B050"/>
                </a:solidFill>
                <a:latin typeface="微软雅黑" pitchFamily="34" charset="0"/>
                <a:ea typeface="微软雅黑" pitchFamily="34" charset="-122"/>
                <a:cs typeface="微软雅黑" pitchFamily="34" charset="-120"/>
              </a:rPr>
              <a:t>分）</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③</a:t>
            </a:r>
            <a:r>
              <a:rPr lang="en-US" altLang="zh-CN" sz="2000" b="1" i="0" dirty="0">
                <a:solidFill>
                  <a:srgbClr val="00B050"/>
                </a:solidFill>
                <a:latin typeface="微软雅黑" pitchFamily="34" charset="0"/>
                <a:ea typeface="微软雅黑" pitchFamily="34" charset="-122"/>
                <a:cs typeface="微软雅黑" pitchFamily="34" charset="-120"/>
              </a:rPr>
              <a:t>发挥共产党员的先锋模范作用。党建联盟发挥党员干部的“主心骨”中坚作用</a:t>
            </a:r>
            <a:r>
              <a:rPr lang="en-US" altLang="zh-CN" sz="2000" b="1" i="0">
                <a:solidFill>
                  <a:srgbClr val="00B050"/>
                </a:solidFill>
                <a:latin typeface="微软雅黑" pitchFamily="34" charset="0"/>
                <a:ea typeface="微软雅黑" pitchFamily="34" charset="-122"/>
                <a:cs typeface="微软雅黑" pitchFamily="34" charset="-120"/>
              </a:rPr>
              <a:t>，带领老百姓走</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出了一条以茶兴旅</a:t>
            </a:r>
            <a:r>
              <a:rPr lang="en-US" altLang="zh-CN" sz="2000" b="1" i="0" dirty="0">
                <a:solidFill>
                  <a:srgbClr val="00B050"/>
                </a:solidFill>
                <a:latin typeface="微软雅黑" pitchFamily="34" charset="0"/>
                <a:ea typeface="微软雅黑" pitchFamily="34" charset="-122"/>
                <a:cs typeface="微软雅黑" pitchFamily="34" charset="-120"/>
              </a:rPr>
              <a:t>、以旅促茶的茶旅融合发展新路子。（4分）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O_5_AS.57_1#e30adb386?vop=1&amp;pid=63e278664&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本题考查中国共产党始终走在时代前列。关键信息①</a:t>
            </a:r>
            <a:r>
              <a:rPr lang="en-US" altLang="zh-CN" sz="2000" b="0" i="0">
                <a:solidFill>
                  <a:srgbClr val="000000"/>
                </a:solidFill>
                <a:latin typeface="微软雅黑" pitchFamily="34" charset="0"/>
                <a:ea typeface="微软雅黑" pitchFamily="34" charset="-122"/>
                <a:cs typeface="微软雅黑" pitchFamily="34" charset="-120"/>
              </a:rPr>
              <a:t>：在习近平新时代中国特色社会主义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思想的指导下</a:t>
            </a:r>
            <a:r>
              <a:rPr lang="en-US" altLang="zh-CN" sz="2000" b="0" i="0" dirty="0">
                <a:solidFill>
                  <a:srgbClr val="000000"/>
                </a:solidFill>
                <a:latin typeface="微软雅黑" pitchFamily="34" charset="0"/>
                <a:ea typeface="微软雅黑" pitchFamily="34" charset="-122"/>
                <a:cs typeface="微软雅黑" pitchFamily="34" charset="-120"/>
              </a:rPr>
              <a:t>，党建联盟充分发挥党组织引领作用，说明中国共产党坚持以人民为中心</a:t>
            </a:r>
            <a:r>
              <a:rPr lang="en-US" altLang="zh-CN" sz="2000" b="0" i="0">
                <a:solidFill>
                  <a:srgbClr val="000000"/>
                </a:solidFill>
                <a:latin typeface="微软雅黑" pitchFamily="34" charset="0"/>
                <a:ea typeface="微软雅黑" pitchFamily="34" charset="-122"/>
                <a:cs typeface="微软雅黑" pitchFamily="34" charset="-120"/>
              </a:rPr>
              <a:t>，立党为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公</a:t>
            </a:r>
            <a:r>
              <a:rPr lang="en-US" altLang="zh-CN" sz="2000" b="0" i="0" dirty="0">
                <a:solidFill>
                  <a:srgbClr val="000000"/>
                </a:solidFill>
                <a:latin typeface="微软雅黑" pitchFamily="34" charset="0"/>
                <a:ea typeface="微软雅黑" pitchFamily="34" charset="-122"/>
                <a:cs typeface="微软雅黑" pitchFamily="34" charset="-120"/>
              </a:rPr>
              <a:t>，执政为民，发挥习近平新时代中国特色社会主义思想行动指南的作用。关键信息②</a:t>
            </a:r>
            <a:r>
              <a:rPr lang="en-US" altLang="zh-CN" sz="2000" b="0" i="0">
                <a:solidFill>
                  <a:srgbClr val="000000"/>
                </a:solidFill>
                <a:latin typeface="微软雅黑" pitchFamily="34" charset="0"/>
                <a:ea typeface="微软雅黑" pitchFamily="34" charset="-122"/>
                <a:cs typeface="微软雅黑" pitchFamily="34" charset="-120"/>
              </a:rPr>
              <a:t>：探索互</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助机制新路径</a:t>
            </a:r>
            <a:r>
              <a:rPr lang="en-US" altLang="zh-CN" sz="2000" b="0" i="0" dirty="0">
                <a:solidFill>
                  <a:srgbClr val="000000"/>
                </a:solidFill>
                <a:latin typeface="微软雅黑" pitchFamily="34" charset="0"/>
                <a:ea typeface="微软雅黑" pitchFamily="34" charset="-122"/>
                <a:cs typeface="微软雅黑" pitchFamily="34" charset="-120"/>
              </a:rPr>
              <a:t>，走出了一条以茶兴旅、以旅促茶的茶旅融合发展新路子</a:t>
            </a:r>
            <a:r>
              <a:rPr lang="en-US" altLang="zh-CN" sz="2000" b="0" i="0">
                <a:solidFill>
                  <a:srgbClr val="000000"/>
                </a:solidFill>
                <a:latin typeface="微软雅黑" pitchFamily="34" charset="0"/>
                <a:ea typeface="微软雅黑" pitchFamily="34" charset="-122"/>
                <a:cs typeface="微软雅黑" pitchFamily="34" charset="-120"/>
              </a:rPr>
              <a:t>，说明中国共产党坚持解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放思想</a:t>
            </a:r>
            <a:r>
              <a:rPr lang="en-US" altLang="zh-CN" sz="2000" b="0" i="0" dirty="0">
                <a:solidFill>
                  <a:srgbClr val="000000"/>
                </a:solidFill>
                <a:latin typeface="微软雅黑" pitchFamily="34" charset="0"/>
                <a:ea typeface="微软雅黑" pitchFamily="34" charset="-122"/>
                <a:cs typeface="微软雅黑" pitchFamily="34" charset="-120"/>
              </a:rPr>
              <a:t>、实事求是、与时俱进、求真务实。关键信息③：党员干部发挥中坚作用</a:t>
            </a:r>
            <a:r>
              <a:rPr lang="en-US" altLang="zh-CN" sz="2000" b="0" i="0">
                <a:solidFill>
                  <a:srgbClr val="000000"/>
                </a:solidFill>
                <a:latin typeface="微软雅黑" pitchFamily="34" charset="0"/>
                <a:ea typeface="微软雅黑" pitchFamily="34" charset="-122"/>
                <a:cs typeface="微软雅黑" pitchFamily="34" charset="-120"/>
              </a:rPr>
              <a:t>，可联系发挥共</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产党员的先锋模范作用</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C_4#fafa2bace.fixed?pid=e567334c8&amp;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fafa2bace.fixed?pid=e567334c8&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第二课综合训练</a:t>
            </a:r>
            <a:endParaRPr lang="en-US" altLang="zh-CN" sz="4400" dirty="0"/>
          </a:p>
        </p:txBody>
      </p:sp>
      <p:pic>
        <p:nvPicPr>
          <p:cNvPr id="4" name="C_4#fafa2bace.fixed?pid=e567334c8&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fafa2bace.fixed?pid=e567334c8&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刷能力</a:t>
            </a:r>
            <a:endParaRPr lang="en-US" altLang="zh-CN" sz="2800" dirty="0"/>
          </a:p>
        </p:txBody>
      </p:sp>
    </p:spTree>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C_5_BD.58_1#4f923bdc7?pid=fafa2bace&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[河南郑州2025高一期末]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水厕入了户，公交进了村，快递送到家门口，垃圾资源变宝贝，</a:t>
            </a:r>
            <a:r>
              <a:rPr lang="en-US" altLang="zh-CN" sz="2000" b="0" i="0">
                <a:solidFill>
                  <a:srgbClr val="000000"/>
                </a:solidFill>
                <a:latin typeface="微软雅黑" pitchFamily="34" charset="0"/>
                <a:ea typeface="微软雅黑" pitchFamily="34" charset="-122"/>
                <a:cs typeface="微软雅黑" pitchFamily="34" charset="-120"/>
              </a:rPr>
              <a:t>娃娃、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老人有人管</a:t>
            </a:r>
            <a:r>
              <a:rPr lang="en-US" altLang="zh-CN" sz="2000" b="0" i="0" dirty="0">
                <a:solidFill>
                  <a:srgbClr val="000000"/>
                </a:solidFill>
                <a:latin typeface="微软雅黑" pitchFamily="34" charset="0"/>
                <a:ea typeface="微软雅黑" pitchFamily="34" charset="-122"/>
                <a:cs typeface="微软雅黑" pitchFamily="34" charset="-120"/>
              </a:rPr>
              <a:t>，和美乡村可感可及。近年来，湖北省S市市委把群众最关心的乡村建设</a:t>
            </a:r>
            <a:r>
              <a:rPr lang="en-US" altLang="zh-CN" sz="2000" b="0" i="0">
                <a:solidFill>
                  <a:srgbClr val="000000"/>
                </a:solidFill>
                <a:latin typeface="微软雅黑" pitchFamily="34" charset="0"/>
                <a:ea typeface="微软雅黑" pitchFamily="34" charset="-122"/>
                <a:cs typeface="微软雅黑" pitchFamily="34" charset="-120"/>
              </a:rPr>
              <a:t>“六件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事</a:t>
            </a:r>
            <a:r>
              <a:rPr lang="en-US" altLang="zh-CN" sz="2000" b="0" i="0" dirty="0">
                <a:solidFill>
                  <a:srgbClr val="000000"/>
                </a:solidFill>
                <a:latin typeface="微软雅黑" pitchFamily="34" charset="0"/>
                <a:ea typeface="微软雅黑" pitchFamily="34" charset="-122"/>
                <a:cs typeface="微软雅黑" pitchFamily="34" charset="-120"/>
              </a:rPr>
              <a:t>”——农村养老、幼儿托幼、厕所改造、污水处理、垃圾分类、公路建设</a:t>
            </a:r>
            <a:r>
              <a:rPr lang="en-US" altLang="zh-CN" sz="2000" b="0" i="0">
                <a:solidFill>
                  <a:srgbClr val="000000"/>
                </a:solidFill>
                <a:latin typeface="微软雅黑" pitchFamily="34" charset="0"/>
                <a:ea typeface="微软雅黑" pitchFamily="34" charset="-122"/>
                <a:cs typeface="微软雅黑" pitchFamily="34" charset="-120"/>
              </a:rPr>
              <a:t>，作为打造宜居宜业</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和美乡村的切入点</a:t>
            </a:r>
            <a:r>
              <a:rPr lang="en-US" altLang="zh-CN" sz="2000" b="0" i="0" dirty="0">
                <a:solidFill>
                  <a:srgbClr val="000000"/>
                </a:solidFill>
                <a:latin typeface="微软雅黑" pitchFamily="34" charset="0"/>
                <a:ea typeface="微软雅黑" pitchFamily="34" charset="-122"/>
                <a:cs typeface="微软雅黑" pitchFamily="34" charset="-120"/>
              </a:rPr>
              <a:t>，以“小切口”撬动“大民生”。由此可见，S</a:t>
            </a:r>
            <a:r>
              <a:rPr lang="en-US" altLang="zh-CN" sz="2000" b="0" i="0">
                <a:solidFill>
                  <a:srgbClr val="000000"/>
                </a:solidFill>
                <a:latin typeface="微软雅黑" pitchFamily="34" charset="0"/>
                <a:ea typeface="微软雅黑" pitchFamily="34" charset="-122"/>
                <a:cs typeface="微软雅黑" pitchFamily="34" charset="-120"/>
              </a:rPr>
              <a:t>市市委(</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9_1#4f923bdc7.bracket?pid=fafa2bace&amp;color=0,0,0&amp;vpa=18&amp;vtp=1"/>
          <p:cNvSpPr/>
          <p:nvPr/>
        </p:nvSpPr>
        <p:spPr>
          <a:xfrm>
            <a:off x="894245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58_2#4f923bdc7?pid=fafa2bace&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①能够站稳立场，始终坚持以人民为中心</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认识到中华民族的先锋队是中国人民</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始终把人民放在心中最高位置，全心全意为人民服务</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在维护自身特殊利益的基础上更好维护最广大人民的根本利益</a:t>
            </a:r>
            <a:endParaRPr lang="en-US" altLang="zh-CN" sz="2000" dirty="0"/>
          </a:p>
        </p:txBody>
      </p:sp>
      <p:sp>
        <p:nvSpPr>
          <p:cNvPr id="5" name="QC_5_BD.58_3#4f923bdc7.choices?pid=fafa2bace&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C_5_AS.60_1#4f923bdc7?vop=1&amp;pid=fafa2bace&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本题考查党的根本立场和根本宗旨。湖北省S市市委把群众最关心的乡村建设“六件事</a:t>
            </a:r>
            <a:r>
              <a:rPr lang="en-US" altLang="zh-CN" sz="2000" b="0" i="0" spc="-50">
                <a:solidFill>
                  <a:srgbClr val="000000"/>
                </a:solidFill>
                <a:latin typeface="微软雅黑" pitchFamily="34" charset="0"/>
                <a:ea typeface="微软雅黑" pitchFamily="34" charset="-122"/>
                <a:cs typeface="微软雅黑" pitchFamily="34" charset="-120"/>
              </a:rPr>
              <a:t>”作为</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打造宜居宜业和美乡村的切入点</a:t>
            </a:r>
            <a:r>
              <a:rPr lang="en-US" altLang="zh-CN" sz="2000" b="0" i="0" spc="-50" dirty="0">
                <a:solidFill>
                  <a:srgbClr val="000000"/>
                </a:solidFill>
                <a:latin typeface="微软雅黑" pitchFamily="34" charset="0"/>
                <a:ea typeface="微软雅黑" pitchFamily="34" charset="-122"/>
                <a:cs typeface="微软雅黑" pitchFamily="34" charset="-120"/>
              </a:rPr>
              <a:t>，以“小切口”撬动“大民生”,说明S市市委站稳了人民立场</a:t>
            </a:r>
            <a:r>
              <a:rPr lang="en-US" altLang="zh-CN" sz="2000" b="0" i="0" spc="-50">
                <a:solidFill>
                  <a:srgbClr val="000000"/>
                </a:solidFill>
                <a:latin typeface="微软雅黑" pitchFamily="34" charset="0"/>
                <a:ea typeface="微软雅黑" pitchFamily="34" charset="-122"/>
                <a:cs typeface="微软雅黑" pitchFamily="34" charset="-120"/>
              </a:rPr>
              <a:t>，始</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终把人民放在心中最高位置</a:t>
            </a:r>
            <a:r>
              <a:rPr lang="en-US" altLang="zh-CN" sz="2000" b="0" i="0" spc="-50" dirty="0">
                <a:solidFill>
                  <a:srgbClr val="000000"/>
                </a:solidFill>
                <a:latin typeface="微软雅黑" pitchFamily="34" charset="0"/>
                <a:ea typeface="微软雅黑" pitchFamily="34" charset="-122"/>
                <a:cs typeface="微软雅黑" pitchFamily="34" charset="-120"/>
              </a:rPr>
              <a:t>，全心全意为人民服务，①③入选</a:t>
            </a:r>
            <a:r>
              <a:rPr lang="en-US" altLang="zh-CN" sz="2000" b="0" i="0" spc="-50">
                <a:solidFill>
                  <a:srgbClr val="000000"/>
                </a:solidFill>
                <a:latin typeface="微软雅黑" pitchFamily="34" charset="0"/>
                <a:ea typeface="微软雅黑" pitchFamily="34" charset="-122"/>
                <a:cs typeface="微软雅黑" pitchFamily="34" charset="-120"/>
              </a:rPr>
              <a:t>；中国共产党是中国工人阶级的先锋</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队</a:t>
            </a:r>
            <a:r>
              <a:rPr lang="en-US" altLang="zh-CN" sz="2000" b="0" i="0" spc="-50" dirty="0">
                <a:solidFill>
                  <a:srgbClr val="000000"/>
                </a:solidFill>
                <a:latin typeface="微软雅黑" pitchFamily="34" charset="0"/>
                <a:ea typeface="微软雅黑" pitchFamily="34" charset="-122"/>
                <a:cs typeface="微软雅黑" pitchFamily="34" charset="-120"/>
              </a:rPr>
              <a:t>，同时是中国人民和中华民族的先锋队，②排除；中国共产党没有自身特殊的利益，④排除。</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C_5_BD.61_1#ed17d4137?pid=fafa2bace&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[福建厦门双十中学2025高一月考]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一进中南海新华门</a:t>
            </a:r>
            <a:r>
              <a:rPr lang="en-US" altLang="zh-CN" sz="2000" b="0" i="0">
                <a:solidFill>
                  <a:srgbClr val="000000"/>
                </a:solidFill>
                <a:latin typeface="微软雅黑" pitchFamily="34" charset="0"/>
                <a:ea typeface="微软雅黑" pitchFamily="34" charset="-122"/>
                <a:cs typeface="微软雅黑" pitchFamily="34" charset="-120"/>
              </a:rPr>
              <a:t>，迎面的大照壁上有毛泽东亲笔书写的五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个大字</a:t>
            </a:r>
            <a:r>
              <a:rPr lang="en-US" altLang="zh-CN" sz="2000" b="0" i="0" dirty="0">
                <a:solidFill>
                  <a:srgbClr val="000000"/>
                </a:solidFill>
                <a:latin typeface="微软雅黑" pitchFamily="34" charset="0"/>
                <a:ea typeface="微软雅黑" pitchFamily="34" charset="-122"/>
                <a:cs typeface="微软雅黑" pitchFamily="34" charset="-120"/>
              </a:rPr>
              <a:t>“为人民服务”；周恩来生前胸前总爱佩戴一个徽章，上书“为人民服务</a:t>
            </a:r>
            <a:r>
              <a:rPr lang="en-US" altLang="zh-CN" sz="2000" b="0" i="0">
                <a:solidFill>
                  <a:srgbClr val="000000"/>
                </a:solidFill>
                <a:latin typeface="微软雅黑" pitchFamily="34" charset="0"/>
                <a:ea typeface="微软雅黑" pitchFamily="34" charset="-122"/>
                <a:cs typeface="微软雅黑" pitchFamily="34" charset="-120"/>
              </a:rPr>
              <a:t>”；每次我军威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武雄壮的阅兵场上</a:t>
            </a:r>
            <a:r>
              <a:rPr lang="en-US" altLang="zh-CN" sz="2000" b="0" i="0" dirty="0">
                <a:solidFill>
                  <a:srgbClr val="000000"/>
                </a:solidFill>
                <a:latin typeface="微软雅黑" pitchFamily="34" charset="0"/>
                <a:ea typeface="微软雅黑" pitchFamily="34" charset="-122"/>
                <a:cs typeface="微软雅黑" pitchFamily="34" charset="-120"/>
              </a:rPr>
              <a:t>，受阅部队回答首长问候时齐声喊：“为人民服务”。为人民服务</a:t>
            </a:r>
            <a:r>
              <a:rPr lang="en-US" altLang="zh-CN" sz="2000" b="0" i="0">
                <a:solidFill>
                  <a:srgbClr val="000000"/>
                </a:solidFill>
                <a:latin typeface="微软雅黑" pitchFamily="34" charset="0"/>
                <a:ea typeface="微软雅黑" pitchFamily="34" charset="-122"/>
                <a:cs typeface="微软雅黑" pitchFamily="34" charset="-120"/>
              </a:rPr>
              <a:t>，是中国共</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产党和人民军队的宗旨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这是因为它(</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2_1#ed17d4137.bracket?pid=fafa2bace&amp;color=0,0,0&amp;vpa=19&amp;vtp=1"/>
          <p:cNvSpPr/>
          <p:nvPr/>
        </p:nvSpPr>
        <p:spPr>
          <a:xfrm>
            <a:off x="4986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61_2#ed17d4137?pid=fafa2bace&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①昭示着中国共产党人的初心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满足了人民群众的各种利益诉求</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③是党永远走在时代前列的法宝</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体现了马克思主义者的公仆意识</a:t>
            </a:r>
            <a:endParaRPr lang="en-US" altLang="zh-CN" sz="2000" dirty="0"/>
          </a:p>
        </p:txBody>
      </p:sp>
      <p:sp>
        <p:nvSpPr>
          <p:cNvPr id="5" name="QC_5_BD.61_3#ed17d4137.choices?pid=fafa2bace&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C_5_AS.63_1#ed17d4137?vop=1&amp;pid=fafa2bace&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本题考查党的性质和宗旨。中国共产党的初心和使命是为中国人民谋幸福</a:t>
            </a:r>
            <a:r>
              <a:rPr lang="en-US" altLang="zh-CN" sz="2000" b="0" i="0">
                <a:solidFill>
                  <a:srgbClr val="000000"/>
                </a:solidFill>
                <a:latin typeface="微软雅黑" pitchFamily="34" charset="0"/>
                <a:ea typeface="微软雅黑" pitchFamily="34" charset="-122"/>
                <a:cs typeface="微软雅黑" pitchFamily="34" charset="-120"/>
              </a:rPr>
              <a:t>，为中华民族谋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复兴</a:t>
            </a:r>
            <a:r>
              <a:rPr lang="en-US" altLang="zh-CN" sz="2000" b="0" i="0" dirty="0">
                <a:solidFill>
                  <a:srgbClr val="000000"/>
                </a:solidFill>
                <a:latin typeface="微软雅黑" pitchFamily="34" charset="0"/>
                <a:ea typeface="微软雅黑" pitchFamily="34" charset="-122"/>
                <a:cs typeface="微软雅黑" pitchFamily="34" charset="-120"/>
              </a:rPr>
              <a:t>。“为人民服务”之所以是中国共产党和人民军队的宗旨</a:t>
            </a:r>
            <a:r>
              <a:rPr lang="en-US" altLang="zh-CN" sz="2000" b="0" i="0">
                <a:solidFill>
                  <a:srgbClr val="000000"/>
                </a:solidFill>
                <a:latin typeface="微软雅黑" pitchFamily="34" charset="0"/>
                <a:ea typeface="微软雅黑" pitchFamily="34" charset="-122"/>
                <a:cs typeface="微软雅黑" pitchFamily="34" charset="-120"/>
              </a:rPr>
              <a:t>，在于它昭示着中国共产党人的初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心</a:t>
            </a:r>
            <a:r>
              <a:rPr lang="en-US" altLang="zh-CN" sz="2000" b="0" i="0" dirty="0">
                <a:solidFill>
                  <a:srgbClr val="000000"/>
                </a:solidFill>
                <a:latin typeface="微软雅黑" pitchFamily="34" charset="0"/>
                <a:ea typeface="微软雅黑" pitchFamily="34" charset="-122"/>
                <a:cs typeface="微软雅黑" pitchFamily="34" charset="-120"/>
              </a:rPr>
              <a:t>，体现了马克思主义者的公仆意识，即共产党人的一切活动、一切言论、一切方针政策</a:t>
            </a:r>
            <a:r>
              <a:rPr lang="en-US" altLang="zh-CN" sz="2000" b="0" i="0">
                <a:solidFill>
                  <a:srgbClr val="000000"/>
                </a:solidFill>
                <a:latin typeface="微软雅黑" pitchFamily="34" charset="0"/>
                <a:ea typeface="微软雅黑" pitchFamily="34" charset="-122"/>
                <a:cs typeface="微软雅黑" pitchFamily="34" charset="-120"/>
              </a:rPr>
              <a:t>，都是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为人民谋福利</a:t>
            </a:r>
            <a:r>
              <a:rPr lang="en-US" altLang="zh-CN" sz="2000" b="0" i="0" dirty="0">
                <a:solidFill>
                  <a:srgbClr val="000000"/>
                </a:solidFill>
                <a:latin typeface="微软雅黑" pitchFamily="34" charset="0"/>
                <a:ea typeface="微软雅黑" pitchFamily="34" charset="-122"/>
                <a:cs typeface="微软雅黑" pitchFamily="34" charset="-120"/>
              </a:rPr>
              <a:t>，都必须以全心全意为人民服务为最高准则，①④入选</a:t>
            </a:r>
            <a:r>
              <a:rPr lang="en-US" altLang="zh-CN" sz="2000" b="0" i="0">
                <a:solidFill>
                  <a:srgbClr val="000000"/>
                </a:solidFill>
                <a:latin typeface="微软雅黑" pitchFamily="34" charset="0"/>
                <a:ea typeface="微软雅黑" pitchFamily="34" charset="-122"/>
                <a:cs typeface="微软雅黑" pitchFamily="34" charset="-120"/>
              </a:rPr>
              <a:t>；中国共产党要满足广大人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民群众的合理的利益诉求</a:t>
            </a:r>
            <a:r>
              <a:rPr lang="en-US" altLang="zh-CN" sz="2000" b="0" i="0" dirty="0">
                <a:solidFill>
                  <a:srgbClr val="000000"/>
                </a:solidFill>
                <a:latin typeface="微软雅黑" pitchFamily="34" charset="0"/>
                <a:ea typeface="微软雅黑" pitchFamily="34" charset="-122"/>
                <a:cs typeface="微软雅黑" pitchFamily="34" charset="-120"/>
              </a:rPr>
              <a:t>，而不是各种利益诉求，②排除；解放思想、实事求是、与时俱进</a:t>
            </a:r>
            <a:r>
              <a:rPr lang="en-US" altLang="zh-CN" sz="2000" b="0" i="0">
                <a:solidFill>
                  <a:srgbClr val="000000"/>
                </a:solidFill>
                <a:latin typeface="微软雅黑" pitchFamily="34" charset="0"/>
                <a:ea typeface="微软雅黑" pitchFamily="34" charset="-122"/>
                <a:cs typeface="微软雅黑" pitchFamily="34" charset="-120"/>
              </a:rPr>
              <a:t>、求</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真务实是党永远走在时代前列的法宝</a:t>
            </a:r>
            <a:r>
              <a:rPr lang="en-US" altLang="zh-CN" sz="2000" b="0" i="0" dirty="0">
                <a:solidFill>
                  <a:srgbClr val="000000"/>
                </a:solidFill>
                <a:latin typeface="微软雅黑" pitchFamily="34" charset="0"/>
                <a:ea typeface="微软雅黑" pitchFamily="34" charset="-122"/>
                <a:cs typeface="微软雅黑" pitchFamily="34" charset="-120"/>
              </a:rPr>
              <a:t>，③排除。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C_5_BD.64_1#e7caecd5c?pid=fafa2bace&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[山东菏泽鄄城一中2025高一期末]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2025年4月，中共中央、国务院印发了</a:t>
            </a:r>
            <a:r>
              <a:rPr lang="en-US" altLang="zh-CN" sz="2000" b="0" i="0">
                <a:solidFill>
                  <a:srgbClr val="000000"/>
                </a:solidFill>
                <a:latin typeface="微软雅黑" pitchFamily="34" charset="0"/>
                <a:ea typeface="微软雅黑" pitchFamily="34" charset="-122"/>
                <a:cs typeface="微软雅黑" pitchFamily="34" charset="-120"/>
              </a:rPr>
              <a:t>《加快建设农业强国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规划</a:t>
            </a:r>
            <a:r>
              <a:rPr lang="en-US" altLang="zh-CN" sz="2000" b="0" i="0" dirty="0">
                <a:solidFill>
                  <a:srgbClr val="000000"/>
                </a:solidFill>
                <a:latin typeface="微软雅黑" pitchFamily="34" charset="0"/>
                <a:ea typeface="微软雅黑" pitchFamily="34" charset="-122"/>
                <a:cs typeface="微软雅黑" pitchFamily="34" charset="-120"/>
              </a:rPr>
              <a:t>（2024—2035年）》（以下简称《规划》）。《规划》指出，要加快建设供给保障强</a:t>
            </a:r>
            <a:r>
              <a:rPr lang="en-US" altLang="zh-CN" sz="2000" b="0" i="0">
                <a:solidFill>
                  <a:srgbClr val="000000"/>
                </a:solidFill>
                <a:latin typeface="微软雅黑" pitchFamily="34" charset="0"/>
                <a:ea typeface="微软雅黑" pitchFamily="34" charset="-122"/>
                <a:cs typeface="微软雅黑" pitchFamily="34" charset="-120"/>
              </a:rPr>
              <a:t>、科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技装备强</a:t>
            </a:r>
            <a:r>
              <a:rPr lang="en-US" altLang="zh-CN" sz="2000" b="0" i="0" dirty="0">
                <a:solidFill>
                  <a:srgbClr val="000000"/>
                </a:solidFill>
                <a:latin typeface="微软雅黑" pitchFamily="34" charset="0"/>
                <a:ea typeface="微软雅黑" pitchFamily="34" charset="-122"/>
                <a:cs typeface="微软雅黑" pitchFamily="34" charset="-120"/>
              </a:rPr>
              <a:t>、经营体系强、产业韧性强、竞争能力强的农业强国，</a:t>
            </a:r>
            <a:r>
              <a:rPr lang="en-US" altLang="zh-CN" sz="2000" b="0" i="0">
                <a:solidFill>
                  <a:srgbClr val="000000"/>
                </a:solidFill>
                <a:latin typeface="微软雅黑" pitchFamily="34" charset="0"/>
                <a:ea typeface="微软雅黑" pitchFamily="34" charset="-122"/>
                <a:cs typeface="微软雅黑" pitchFamily="34" charset="-120"/>
              </a:rPr>
              <a:t>让广大农民过上更加美好的生活，</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为以中国式现代化全面推进强国建设</a:t>
            </a:r>
            <a:r>
              <a:rPr lang="en-US" altLang="zh-CN" sz="2000" b="0" i="0" dirty="0">
                <a:solidFill>
                  <a:srgbClr val="000000"/>
                </a:solidFill>
                <a:latin typeface="微软雅黑" pitchFamily="34" charset="0"/>
                <a:ea typeface="微软雅黑" pitchFamily="34" charset="-122"/>
                <a:cs typeface="微软雅黑" pitchFamily="34" charset="-120"/>
              </a:rPr>
              <a:t>、民族复兴伟业提供有力支撑。</a:t>
            </a:r>
            <a:r>
              <a:rPr lang="en-US" altLang="zh-CN" sz="2000" b="0" i="0">
                <a:solidFill>
                  <a:srgbClr val="000000"/>
                </a:solidFill>
                <a:latin typeface="微软雅黑" pitchFamily="34" charset="0"/>
                <a:ea typeface="微软雅黑" pitchFamily="34" charset="-122"/>
                <a:cs typeface="微软雅黑" pitchFamily="34" charset="-120"/>
              </a:rPr>
              <a:t>这表明中国共产党(</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5_1#e7caecd5c.bracket?pid=fafa2bace&amp;color=0,0,0&amp;vpa=20&amp;vtp=1"/>
          <p:cNvSpPr/>
          <p:nvPr/>
        </p:nvSpPr>
        <p:spPr>
          <a:xfrm>
            <a:off x="10574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64_2#e7caecd5c?pid=fafa2bace&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①坚持人民至上，践行立党为公、执政为民的执政理念</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坚持群众观点和群众路线，尊重人民群众首创精神</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以最广大人民的根本利益为根本出发点和落脚点</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引领农业发展方向，依靠广大人民群众创历史伟业</a:t>
            </a:r>
            <a:endParaRPr lang="en-US" altLang="zh-CN" sz="2000" dirty="0"/>
          </a:p>
        </p:txBody>
      </p:sp>
      <p:sp>
        <p:nvSpPr>
          <p:cNvPr id="5" name="QC_5_BD.64_3#e7caecd5c.choices?pid=fafa2bace&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6_BD.4_1#403640902?pid=12f8ef48b&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[天津和平区2025高一期中]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某政协委员将诺西那生钠注射液的药盒放进行李箱</a:t>
            </a:r>
            <a:r>
              <a:rPr lang="en-US" altLang="zh-CN" sz="2000" b="0" i="0">
                <a:solidFill>
                  <a:srgbClr val="000000"/>
                </a:solidFill>
                <a:latin typeface="微软雅黑" pitchFamily="34" charset="0"/>
                <a:ea typeface="微软雅黑" pitchFamily="34" charset="-122"/>
                <a:cs typeface="微软雅黑" pitchFamily="34" charset="-120"/>
              </a:rPr>
              <a:t>，这是治疗罕见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病</a:t>
            </a:r>
            <a:r>
              <a:rPr lang="en-US" altLang="zh-CN" sz="2000" b="0" i="0" dirty="0">
                <a:solidFill>
                  <a:srgbClr val="000000"/>
                </a:solidFill>
                <a:latin typeface="微软雅黑" pitchFamily="34" charset="0"/>
                <a:ea typeface="微软雅黑" pitchFamily="34" charset="-122"/>
                <a:cs typeface="微软雅黑" pitchFamily="34" charset="-120"/>
              </a:rPr>
              <a:t>SMA（脊髓性肌萎缩症）的“救命药”。“我要带着这个药盒分享关于罕见病的调研情况</a:t>
            </a:r>
            <a:r>
              <a:rPr lang="en-US" altLang="zh-CN" sz="2000" b="0" i="0">
                <a:solidFill>
                  <a:srgbClr val="000000"/>
                </a:solidFill>
                <a:latin typeface="微软雅黑" pitchFamily="34" charset="0"/>
                <a:ea typeface="微软雅黑" pitchFamily="34" charset="-122"/>
                <a:cs typeface="微软雅黑" pitchFamily="34" charset="-120"/>
              </a:rPr>
              <a:t>，每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一个小群体都不应该被放弃</a:t>
            </a:r>
            <a:r>
              <a:rPr lang="en-US" altLang="zh-CN" sz="2000" b="0" i="0" dirty="0">
                <a:solidFill>
                  <a:srgbClr val="000000"/>
                </a:solidFill>
                <a:latin typeface="微软雅黑" pitchFamily="34" charset="0"/>
                <a:ea typeface="微软雅黑" pitchFamily="34" charset="-122"/>
                <a:cs typeface="微软雅黑" pitchFamily="34" charset="-120"/>
              </a:rPr>
              <a:t>！”党和政府对这个问题非常重视，国家医保局经过多轮</a:t>
            </a:r>
            <a:r>
              <a:rPr lang="en-US" altLang="zh-CN" sz="2000" b="0" i="0">
                <a:solidFill>
                  <a:srgbClr val="000000"/>
                </a:solidFill>
                <a:latin typeface="微软雅黑" pitchFamily="34" charset="0"/>
                <a:ea typeface="微软雅黑" pitchFamily="34" charset="-122"/>
                <a:cs typeface="微软雅黑" pitchFamily="34" charset="-120"/>
              </a:rPr>
              <a:t>“灵魂砍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价</a:t>
            </a:r>
            <a:r>
              <a:rPr lang="en-US" altLang="zh-CN" sz="2000" b="0" i="0" dirty="0">
                <a:solidFill>
                  <a:srgbClr val="000000"/>
                </a:solidFill>
                <a:latin typeface="微软雅黑" pitchFamily="34" charset="0"/>
                <a:ea typeface="微软雅黑" pitchFamily="34" charset="-122"/>
                <a:cs typeface="微软雅黑" pitchFamily="34" charset="-120"/>
              </a:rPr>
              <a:t>”，治疗罕见病SMA的“救命药”被纳入医保，并从刚进入中国时的一针70万元降至3.3</a:t>
            </a:r>
            <a:r>
              <a:rPr lang="en-US" altLang="zh-CN" sz="2000" b="0" i="0">
                <a:solidFill>
                  <a:srgbClr val="000000"/>
                </a:solidFill>
                <a:latin typeface="微软雅黑" pitchFamily="34" charset="0"/>
                <a:ea typeface="微软雅黑" pitchFamily="34" charset="-122"/>
                <a:cs typeface="微软雅黑" pitchFamily="34" charset="-120"/>
              </a:rPr>
              <a:t>万元。</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党和政府的做法(</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_1#403640902.bracket?pid=12f8ef48b&amp;color=0,0,0&amp;vpa=2&amp;vtp=1"/>
          <p:cNvSpPr/>
          <p:nvPr/>
        </p:nvSpPr>
        <p:spPr>
          <a:xfrm>
            <a:off x="2700401" y="27817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4_2#403640902?pid=12f8ef48b&amp;color=0,0,0&amp;vtp=1&amp;bbb=1"/>
          <p:cNvSpPr/>
          <p:nvPr/>
        </p:nvSpPr>
        <p:spPr>
          <a:xfrm>
            <a:off x="722376" y="32484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①体现出人民立场是中国共产党的根本立场</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体现了党坚定历史自信，增强历史主动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体现公民是决定党和国家前途命运的根本力量</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是由党的性质和宗旨决定的</a:t>
            </a:r>
            <a:endParaRPr lang="en-US" altLang="zh-CN" sz="2000" dirty="0"/>
          </a:p>
        </p:txBody>
      </p:sp>
      <p:sp>
        <p:nvSpPr>
          <p:cNvPr id="5" name="QC_6_BD.4_3#403640902.choices?pid=12f8ef48b&amp;color=0,0,0&amp;vtp=1&amp;bbb=1"/>
          <p:cNvSpPr/>
          <p:nvPr/>
        </p:nvSpPr>
        <p:spPr>
          <a:xfrm>
            <a:off x="722376" y="50843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C_5_AS.66_1#e7caecd5c?vop=1&amp;pid=fafa2bace&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本题考查党的执政理念。《规划》强调改善农民生活，体现了中国共产党立党为公</a:t>
            </a:r>
            <a:r>
              <a:rPr lang="en-US" altLang="zh-CN" sz="2000" b="0" i="0">
                <a:solidFill>
                  <a:srgbClr val="000000"/>
                </a:solidFill>
                <a:latin typeface="微软雅黑" pitchFamily="34" charset="0"/>
                <a:ea typeface="微软雅黑" pitchFamily="34" charset="-122"/>
                <a:cs typeface="微软雅黑" pitchFamily="34" charset="-120"/>
              </a:rPr>
              <a:t>、执政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为民的执政理念</a:t>
            </a:r>
            <a:r>
              <a:rPr lang="en-US" altLang="zh-CN" sz="2000" b="0" i="0" dirty="0">
                <a:solidFill>
                  <a:srgbClr val="000000"/>
                </a:solidFill>
                <a:latin typeface="微软雅黑" pitchFamily="34" charset="0"/>
                <a:ea typeface="微软雅黑" pitchFamily="34" charset="-122"/>
                <a:cs typeface="微软雅黑" pitchFamily="34" charset="-120"/>
              </a:rPr>
              <a:t>，始终将人民利益放在首位，①入选；《规划</a:t>
            </a:r>
            <a:r>
              <a:rPr lang="en-US" altLang="zh-CN" sz="2000" b="0" i="0">
                <a:solidFill>
                  <a:srgbClr val="000000"/>
                </a:solidFill>
                <a:latin typeface="微软雅黑" pitchFamily="34" charset="0"/>
                <a:ea typeface="微软雅黑" pitchFamily="34" charset="-122"/>
                <a:cs typeface="微软雅黑" pitchFamily="34" charset="-120"/>
              </a:rPr>
              <a:t>》以提升农民福祉和推动国家复兴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为目标</a:t>
            </a:r>
            <a:r>
              <a:rPr lang="en-US" altLang="zh-CN" sz="2000" b="0" i="0" dirty="0">
                <a:solidFill>
                  <a:srgbClr val="000000"/>
                </a:solidFill>
                <a:latin typeface="微软雅黑" pitchFamily="34" charset="0"/>
                <a:ea typeface="微软雅黑" pitchFamily="34" charset="-122"/>
                <a:cs typeface="微软雅黑" pitchFamily="34" charset="-120"/>
              </a:rPr>
              <a:t>，表明中国共产党以最广大人民的根本利益为根本出发点和落脚点</a:t>
            </a:r>
            <a:r>
              <a:rPr lang="en-US" altLang="zh-CN" sz="2000" b="0" i="0">
                <a:solidFill>
                  <a:srgbClr val="000000"/>
                </a:solidFill>
                <a:latin typeface="微软雅黑" pitchFamily="34" charset="0"/>
                <a:ea typeface="微软雅黑" pitchFamily="34" charset="-122"/>
                <a:cs typeface="微软雅黑" pitchFamily="34" charset="-120"/>
              </a:rPr>
              <a:t>，这是党的根本宗旨的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体现</a:t>
            </a:r>
            <a:r>
              <a:rPr lang="en-US" altLang="zh-CN" sz="2000" b="0" i="0" dirty="0">
                <a:solidFill>
                  <a:srgbClr val="000000"/>
                </a:solidFill>
                <a:latin typeface="微软雅黑" pitchFamily="34" charset="0"/>
                <a:ea typeface="微软雅黑" pitchFamily="34" charset="-122"/>
                <a:cs typeface="微软雅黑" pitchFamily="34" charset="-120"/>
              </a:rPr>
              <a:t>，③入选；《规划》更多的是党和政府主导的政策安排，而非突出群众的首创性，②</a:t>
            </a:r>
            <a:r>
              <a:rPr lang="en-US" altLang="zh-CN" sz="2000" b="0" i="0">
                <a:solidFill>
                  <a:srgbClr val="000000"/>
                </a:solidFill>
                <a:latin typeface="微软雅黑" pitchFamily="34" charset="0"/>
                <a:ea typeface="微软雅黑" pitchFamily="34" charset="-122"/>
                <a:cs typeface="微软雅黑" pitchFamily="34" charset="-120"/>
              </a:rPr>
              <a:t>排除；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规划》虽涉及引领农业发展方向，但材料未强调“依靠广大人民群众创历史伟业</a:t>
            </a:r>
            <a:r>
              <a:rPr lang="en-US" altLang="zh-CN" sz="2000" b="0" i="0">
                <a:solidFill>
                  <a:srgbClr val="000000"/>
                </a:solidFill>
                <a:latin typeface="微软雅黑" pitchFamily="34" charset="0"/>
                <a:ea typeface="微软雅黑" pitchFamily="34" charset="-122"/>
                <a:cs typeface="微软雅黑" pitchFamily="34" charset="-120"/>
              </a:rPr>
              <a:t>”，而是侧重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于党的领导和政策支撑</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C_5_BD.67_1#8835914f0?pid=fafa2bace&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[四川遂宁中学2025高一期末]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习近平总书记曾在全国党校工作会议上指出</a:t>
            </a:r>
            <a:r>
              <a:rPr lang="en-US" altLang="zh-CN" sz="2000" b="0" i="0">
                <a:solidFill>
                  <a:srgbClr val="000000"/>
                </a:solidFill>
                <a:latin typeface="微软雅黑" pitchFamily="34" charset="0"/>
                <a:ea typeface="微软雅黑" pitchFamily="34" charset="-122"/>
                <a:cs typeface="微软雅黑" pitchFamily="34" charset="-120"/>
              </a:rPr>
              <a:t>：“马克思主义就是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我们共产党人的</a:t>
            </a:r>
            <a:r>
              <a:rPr lang="en-US" altLang="zh-CN" sz="2000" b="0" i="0" dirty="0">
                <a:solidFill>
                  <a:srgbClr val="000000"/>
                </a:solidFill>
                <a:latin typeface="微软雅黑" pitchFamily="34" charset="0"/>
                <a:ea typeface="微软雅黑" pitchFamily="34" charset="-122"/>
                <a:cs typeface="微软雅黑" pitchFamily="34" charset="-120"/>
              </a:rPr>
              <a:t>‘真经’，‘真经’没念好，总想着‘西天取经’，就要贻误大事！”“</a:t>
            </a:r>
            <a:r>
              <a:rPr lang="en-US" altLang="zh-CN" sz="2000" b="0" i="0">
                <a:solidFill>
                  <a:srgbClr val="000000"/>
                </a:solidFill>
                <a:latin typeface="微软雅黑" pitchFamily="34" charset="0"/>
                <a:ea typeface="微软雅黑" pitchFamily="34" charset="-122"/>
                <a:cs typeface="微软雅黑" pitchFamily="34" charset="-120"/>
              </a:rPr>
              <a:t>真经”</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找到后</a:t>
            </a:r>
            <a:r>
              <a:rPr lang="en-US" altLang="zh-CN" sz="2000" b="0" i="0" dirty="0">
                <a:solidFill>
                  <a:srgbClr val="000000"/>
                </a:solidFill>
                <a:latin typeface="微软雅黑" pitchFamily="34" charset="0"/>
                <a:ea typeface="微软雅黑" pitchFamily="34" charset="-122"/>
                <a:cs typeface="微软雅黑" pitchFamily="34" charset="-120"/>
              </a:rPr>
              <a:t>，就要持之以恒地坚持运用。</a:t>
            </a:r>
            <a:r>
              <a:rPr lang="en-US" altLang="zh-CN" sz="2000" b="0" i="0">
                <a:solidFill>
                  <a:srgbClr val="000000"/>
                </a:solidFill>
                <a:latin typeface="微软雅黑" pitchFamily="34" charset="0"/>
                <a:ea typeface="微软雅黑" pitchFamily="34" charset="-122"/>
                <a:cs typeface="微软雅黑" pitchFamily="34" charset="-120"/>
              </a:rPr>
              <a:t>这告诉我们(</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8_1#8835914f0.bracket?pid=fafa2bace&amp;color=0,0,0&amp;vpa=21&amp;vtp=1"/>
          <p:cNvSpPr/>
          <p:nvPr/>
        </p:nvSpPr>
        <p:spPr>
          <a:xfrm>
            <a:off x="6256401" y="18673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67_2#8835914f0?pid=fafa2bace&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①应当坚持以科学的态度对待科学、以真理的精神追求真理</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人民是中国共产党执政的根基，也是中国共产党执政的最大底气</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中国共产党人要坚定马克思主义信仰，推进马克思主义中国化时代化</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马克思主义是共产党人安身立命的根本，是党不断取得胜利的坚强保证</a:t>
            </a:r>
            <a:endParaRPr lang="en-US" altLang="zh-CN" sz="2000" dirty="0"/>
          </a:p>
        </p:txBody>
      </p:sp>
      <p:sp>
        <p:nvSpPr>
          <p:cNvPr id="5" name="QC_5_BD.67_3#8835914f0.choices?pid=fafa2bace&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C_5_AS.69_1#8835914f0?vop=1&amp;pid=fafa2bace&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本题考查党的指导思想与时俱进。“马克思主义就是我们共产党人的‘真经’,‘真经</a:t>
            </a:r>
            <a:r>
              <a:rPr lang="en-US" altLang="zh-CN" sz="2000" b="0" i="0">
                <a:solidFill>
                  <a:srgbClr val="000000"/>
                </a:solidFill>
                <a:latin typeface="微软雅黑" pitchFamily="34" charset="0"/>
                <a:ea typeface="微软雅黑" pitchFamily="34" charset="-122"/>
                <a:cs typeface="微软雅黑" pitchFamily="34" charset="-120"/>
              </a:rPr>
              <a:t>’没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念好</a:t>
            </a:r>
            <a:r>
              <a:rPr lang="en-US" altLang="zh-CN" sz="2000" b="0" i="0" dirty="0">
                <a:solidFill>
                  <a:srgbClr val="000000"/>
                </a:solidFill>
                <a:latin typeface="微软雅黑" pitchFamily="34" charset="0"/>
                <a:ea typeface="微软雅黑" pitchFamily="34" charset="-122"/>
                <a:cs typeface="微软雅黑" pitchFamily="34" charset="-120"/>
              </a:rPr>
              <a:t>，总想着‘西天取经’,就要贻误大事!”“真经”找到后，就要持之以恒地坚持运用</a:t>
            </a:r>
            <a:r>
              <a:rPr lang="en-US" altLang="zh-CN" sz="2000" b="0" i="0">
                <a:solidFill>
                  <a:srgbClr val="000000"/>
                </a:solidFill>
                <a:latin typeface="微软雅黑" pitchFamily="34" charset="0"/>
                <a:ea typeface="微软雅黑" pitchFamily="34" charset="-122"/>
                <a:cs typeface="微软雅黑" pitchFamily="34" charset="-120"/>
              </a:rPr>
              <a:t>。这告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诉我们中国共产党人要坚定马克思主义信仰</a:t>
            </a:r>
            <a:r>
              <a:rPr lang="en-US" altLang="zh-CN" sz="2000" b="0" i="0" dirty="0">
                <a:solidFill>
                  <a:srgbClr val="000000"/>
                </a:solidFill>
                <a:latin typeface="微软雅黑" pitchFamily="34" charset="0"/>
                <a:ea typeface="微软雅黑" pitchFamily="34" charset="-122"/>
                <a:cs typeface="微软雅黑" pitchFamily="34" charset="-120"/>
              </a:rPr>
              <a:t>，坚持以科学的态度对待科学</a:t>
            </a:r>
            <a:r>
              <a:rPr lang="en-US" altLang="zh-CN" sz="2000" b="0" i="0">
                <a:solidFill>
                  <a:srgbClr val="000000"/>
                </a:solidFill>
                <a:latin typeface="微软雅黑" pitchFamily="34" charset="0"/>
                <a:ea typeface="微软雅黑" pitchFamily="34" charset="-122"/>
                <a:cs typeface="微软雅黑" pitchFamily="34" charset="-120"/>
              </a:rPr>
              <a:t>、以真理的精神追求真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理</a:t>
            </a:r>
            <a:r>
              <a:rPr lang="en-US" altLang="zh-CN" sz="2000" b="0" i="0" dirty="0">
                <a:solidFill>
                  <a:srgbClr val="000000"/>
                </a:solidFill>
                <a:latin typeface="微软雅黑" pitchFamily="34" charset="0"/>
                <a:ea typeface="微软雅黑" pitchFamily="34" charset="-122"/>
                <a:cs typeface="微软雅黑" pitchFamily="34" charset="-120"/>
              </a:rPr>
              <a:t>，不断推进马克思主义中国化时代化，①③入选；材料强调马克思主义的重要性</a:t>
            </a:r>
            <a:r>
              <a:rPr lang="en-US" altLang="zh-CN" sz="2000" b="0" i="0">
                <a:solidFill>
                  <a:srgbClr val="000000"/>
                </a:solidFill>
                <a:latin typeface="微软雅黑" pitchFamily="34" charset="0"/>
                <a:ea typeface="微软雅黑" pitchFamily="34" charset="-122"/>
                <a:cs typeface="微软雅黑" pitchFamily="34" charset="-120"/>
              </a:rPr>
              <a:t>，没有涉及人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民的重要性</a:t>
            </a:r>
            <a:r>
              <a:rPr lang="en-US" altLang="zh-CN" sz="2000" b="0" i="0" dirty="0">
                <a:solidFill>
                  <a:srgbClr val="000000"/>
                </a:solidFill>
                <a:latin typeface="微软雅黑" pitchFamily="34" charset="0"/>
                <a:ea typeface="微软雅黑" pitchFamily="34" charset="-122"/>
                <a:cs typeface="微软雅黑" pitchFamily="34" charset="-120"/>
              </a:rPr>
              <a:t>，②排除；马克思主义是我们党的事业不断取得胜利的科学理论指导，</a:t>
            </a:r>
            <a:r>
              <a:rPr lang="en-US" altLang="zh-CN" sz="2000" b="0" i="0">
                <a:solidFill>
                  <a:srgbClr val="000000"/>
                </a:solidFill>
                <a:latin typeface="微软雅黑" pitchFamily="34" charset="0"/>
                <a:ea typeface="微软雅黑" pitchFamily="34" charset="-122"/>
                <a:cs typeface="微软雅黑" pitchFamily="34" charset="-120"/>
              </a:rPr>
              <a:t>坚定理想信念，</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坚守共产党人的精神追求</a:t>
            </a:r>
            <a:r>
              <a:rPr lang="en-US" altLang="zh-CN" sz="2000" b="0" i="0" dirty="0">
                <a:solidFill>
                  <a:srgbClr val="000000"/>
                </a:solidFill>
                <a:latin typeface="微软雅黑" pitchFamily="34" charset="0"/>
                <a:ea typeface="微软雅黑" pitchFamily="34" charset="-122"/>
                <a:cs typeface="微软雅黑" pitchFamily="34" charset="-120"/>
              </a:rPr>
              <a:t>，始终是共产党人安身立命的根本，④排除。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C_5_BD.70_1#b96c70ad6?pid=fafa2bace&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[广东广州2025高一期中]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习近平总书记为第六批全国干部学习培训教材作序</a:t>
            </a:r>
            <a:r>
              <a:rPr lang="en-US" altLang="zh-CN" sz="2000" b="0" i="0">
                <a:solidFill>
                  <a:srgbClr val="000000"/>
                </a:solidFill>
                <a:latin typeface="微软雅黑" pitchFamily="34" charset="0"/>
                <a:ea typeface="微软雅黑" pitchFamily="34" charset="-122"/>
                <a:cs typeface="微软雅黑" pitchFamily="34" charset="-120"/>
              </a:rPr>
              <a:t>，要求各级干部要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发扬理论联系实际的马克思主义学风</a:t>
            </a:r>
            <a:r>
              <a:rPr lang="en-US" altLang="zh-CN" sz="2000" b="0" i="0" dirty="0">
                <a:solidFill>
                  <a:srgbClr val="000000"/>
                </a:solidFill>
                <a:latin typeface="微软雅黑" pitchFamily="34" charset="0"/>
                <a:ea typeface="微软雅黑" pitchFamily="34" charset="-122"/>
                <a:cs typeface="微软雅黑" pitchFamily="34" charset="-120"/>
              </a:rPr>
              <a:t>，当好中国式现代化建设的坚定行动派、实干家</a:t>
            </a:r>
            <a:r>
              <a:rPr lang="en-US" altLang="zh-CN" sz="2000" b="0" i="0">
                <a:solidFill>
                  <a:srgbClr val="000000"/>
                </a:solidFill>
                <a:latin typeface="微软雅黑" pitchFamily="34" charset="0"/>
                <a:ea typeface="微软雅黑" pitchFamily="34" charset="-122"/>
                <a:cs typeface="微软雅黑" pitchFamily="34" charset="-120"/>
              </a:rPr>
              <a:t>。为此青年</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干部要(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1_1#b96c70ad6.bracket?pid=fafa2bace&amp;color=0,0,0&amp;vpa=22&amp;vtp=1"/>
          <p:cNvSpPr/>
          <p:nvPr/>
        </p:nvSpPr>
        <p:spPr>
          <a:xfrm>
            <a:off x="1671701" y="18673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70_2#b96c70ad6?pid=fafa2bace&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①立足理论创新</a:t>
            </a:r>
            <a:r>
              <a:rPr lang="en-US" altLang="zh-CN" sz="2000" b="0" i="0">
                <a:solidFill>
                  <a:srgbClr val="000000"/>
                </a:solidFill>
                <a:latin typeface="微软雅黑" pitchFamily="34" charset="0"/>
                <a:ea typeface="微软雅黑" pitchFamily="34" charset="-122"/>
                <a:cs typeface="微软雅黑" pitchFamily="34" charset="-120"/>
              </a:rPr>
              <a:t>，坚定制度自信</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承担执政责任，争做先进表率</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把握时代规律</a:t>
            </a:r>
            <a:r>
              <a:rPr lang="en-US" altLang="zh-CN" sz="2000" b="0" i="0">
                <a:solidFill>
                  <a:srgbClr val="000000"/>
                </a:solidFill>
                <a:latin typeface="微软雅黑" pitchFamily="34" charset="0"/>
                <a:ea typeface="微软雅黑" pitchFamily="34" charset="-122"/>
                <a:cs typeface="微软雅黑" pitchFamily="34" charset="-120"/>
              </a:rPr>
              <a:t>，坚持求真务实</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筑牢信仰之基，提高强国本领</a:t>
            </a:r>
            <a:endParaRPr lang="en-US" altLang="zh-CN" sz="2000" dirty="0"/>
          </a:p>
        </p:txBody>
      </p:sp>
      <p:sp>
        <p:nvSpPr>
          <p:cNvPr id="5" name="QC_5_BD.70_3#b96c70ad6.choices?pid=fafa2bace&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C_5_AS.72_1#b96c70ad6?vop=1&amp;pid=fafa2bace&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本题考查坚持解放思想、实事求是、与时俱进、求真务实</a:t>
            </a:r>
            <a:r>
              <a:rPr lang="en-US" altLang="zh-CN" sz="2000" b="0" i="0">
                <a:solidFill>
                  <a:srgbClr val="000000"/>
                </a:solidFill>
                <a:latin typeface="微软雅黑" pitchFamily="34" charset="0"/>
                <a:ea typeface="微软雅黑" pitchFamily="34" charset="-122"/>
                <a:cs typeface="微软雅黑" pitchFamily="34" charset="-120"/>
              </a:rPr>
              <a:t>。各级干部要发扬理论联系实际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的马克思主义学风</a:t>
            </a:r>
            <a:r>
              <a:rPr lang="en-US" altLang="zh-CN" sz="2000" b="0" i="0" dirty="0">
                <a:solidFill>
                  <a:srgbClr val="000000"/>
                </a:solidFill>
                <a:latin typeface="微软雅黑" pitchFamily="34" charset="0"/>
                <a:ea typeface="微软雅黑" pitchFamily="34" charset="-122"/>
                <a:cs typeface="微软雅黑" pitchFamily="34" charset="-120"/>
              </a:rPr>
              <a:t>，当好中国式现代化建设的坚定行动派、实干家</a:t>
            </a:r>
            <a:r>
              <a:rPr lang="en-US" altLang="zh-CN" sz="2000" b="0" i="0">
                <a:solidFill>
                  <a:srgbClr val="000000"/>
                </a:solidFill>
                <a:latin typeface="微软雅黑" pitchFamily="34" charset="0"/>
                <a:ea typeface="微软雅黑" pitchFamily="34" charset="-122"/>
                <a:cs typeface="微软雅黑" pitchFamily="34" charset="-120"/>
              </a:rPr>
              <a:t>。为此青年干部要把握时代规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律</a:t>
            </a:r>
            <a:r>
              <a:rPr lang="en-US" altLang="zh-CN" sz="2000" b="0" i="0" dirty="0">
                <a:solidFill>
                  <a:srgbClr val="000000"/>
                </a:solidFill>
                <a:latin typeface="微软雅黑" pitchFamily="34" charset="0"/>
                <a:ea typeface="微软雅黑" pitchFamily="34" charset="-122"/>
                <a:cs typeface="微软雅黑" pitchFamily="34" charset="-120"/>
              </a:rPr>
              <a:t>，坚持求真务实，筑牢信仰之基，提高强国本领，③④入选；要立足实践，</a:t>
            </a:r>
            <a:r>
              <a:rPr lang="en-US" altLang="zh-CN" sz="2000" b="0" i="0">
                <a:solidFill>
                  <a:srgbClr val="000000"/>
                </a:solidFill>
                <a:latin typeface="微软雅黑" pitchFamily="34" charset="0"/>
                <a:ea typeface="微软雅黑" pitchFamily="34" charset="-122"/>
                <a:cs typeface="微软雅黑" pitchFamily="34" charset="-120"/>
              </a:rPr>
              <a:t>而不是理论创新，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且材料也不涉及坚定制度自信</a:t>
            </a:r>
            <a:r>
              <a:rPr lang="en-US" altLang="zh-CN" sz="2000" b="0" i="0" dirty="0">
                <a:solidFill>
                  <a:srgbClr val="000000"/>
                </a:solidFill>
                <a:latin typeface="微软雅黑" pitchFamily="34" charset="0"/>
                <a:ea typeface="微软雅黑" pitchFamily="34" charset="-122"/>
                <a:cs typeface="微软雅黑" pitchFamily="34" charset="-120"/>
              </a:rPr>
              <a:t>，①排除；中国共产党执政，而不是青年干部执政，②排除。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5_AS.72_2#b96c70ad6?vop=1&amp;pid=fafa2bace&amp;color=0,0,0&amp;mp=1&amp;vtp=1&amp;bt=1&amp;bbb=1&amp;hb=1"/>
          <p:cNvSpPr/>
          <p:nvPr/>
        </p:nvSpPr>
        <p:spPr>
          <a:xfrm>
            <a:off x="722376" y="972000"/>
            <a:ext cx="10753344" cy="31676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关键点拨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区别党、党员、基层党组织的作用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1）中国共产党是执政党，是中国特色社会主义事业的领导核心。党领导一切</a:t>
            </a:r>
            <a:r>
              <a:rPr lang="en-US" altLang="zh-CN" sz="2000" b="0" i="0">
                <a:solidFill>
                  <a:srgbClr val="000000"/>
                </a:solidFill>
                <a:latin typeface="微软雅黑" pitchFamily="34" charset="0"/>
                <a:ea typeface="微软雅黑" pitchFamily="34" charset="-122"/>
                <a:cs typeface="微软雅黑" pitchFamily="34" charset="-120"/>
              </a:rPr>
              <a:t>，要始终发挥党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总揽全局</a:t>
            </a:r>
            <a:r>
              <a:rPr lang="en-US" altLang="zh-CN" sz="2000" b="0" i="0" dirty="0">
                <a:solidFill>
                  <a:srgbClr val="000000"/>
                </a:solidFill>
                <a:latin typeface="微软雅黑" pitchFamily="34" charset="0"/>
                <a:ea typeface="微软雅黑" pitchFamily="34" charset="-122"/>
                <a:cs typeface="微软雅黑" pitchFamily="34" charset="-120"/>
              </a:rPr>
              <a:t>、协调各方的领导核心作用。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2）党员好比党的肌体的细胞，每个细胞都健康，党的整个组织就坚不可摧。因此</a:t>
            </a:r>
            <a:r>
              <a:rPr lang="en-US" altLang="zh-CN" sz="2000" b="0" i="0">
                <a:solidFill>
                  <a:srgbClr val="000000"/>
                </a:solidFill>
                <a:latin typeface="微软雅黑" pitchFamily="34" charset="0"/>
                <a:ea typeface="微软雅黑" pitchFamily="34" charset="-122"/>
                <a:cs typeface="微软雅黑" pitchFamily="34" charset="-120"/>
              </a:rPr>
              <a:t>，发挥共产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党员的先锋模范作用</a:t>
            </a:r>
            <a:r>
              <a:rPr lang="en-US" altLang="zh-CN" sz="2000" b="0" i="0" dirty="0">
                <a:solidFill>
                  <a:srgbClr val="000000"/>
                </a:solidFill>
                <a:latin typeface="微软雅黑" pitchFamily="34" charset="0"/>
                <a:ea typeface="微软雅黑" pitchFamily="34" charset="-122"/>
                <a:cs typeface="微软雅黑" pitchFamily="34" charset="-120"/>
              </a:rPr>
              <a:t>，使党始终成为时代先锋、民族脊梁，永葆创造力、凝聚力和战斗力</a:t>
            </a:r>
            <a:r>
              <a:rPr lang="en-US" altLang="zh-CN" sz="2000" b="0" i="0">
                <a:solidFill>
                  <a:srgbClr val="000000"/>
                </a:solidFill>
                <a:latin typeface="微软雅黑" pitchFamily="34" charset="0"/>
                <a:ea typeface="微软雅黑" pitchFamily="34" charset="-122"/>
                <a:cs typeface="微软雅黑" pitchFamily="34" charset="-120"/>
              </a:rPr>
              <a:t>，是党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不断取得胜利的坚强保证</a:t>
            </a:r>
            <a:r>
              <a:rPr lang="en-US" altLang="zh-CN" sz="2000" b="0" i="0" dirty="0">
                <a:solidFill>
                  <a:srgbClr val="000000"/>
                </a:solidFill>
                <a:latin typeface="微软雅黑" pitchFamily="34" charset="0"/>
                <a:ea typeface="微软雅黑" pitchFamily="34" charset="-122"/>
                <a:cs typeface="微软雅黑" pitchFamily="34" charset="-120"/>
              </a:rPr>
              <a:t>。中国共产党党员要发挥先锋模范作用。</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3）基层党组织要发挥战斗堡垒作用。单个党员不能代替党组织履行职责。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C_5_BD.73_1#979d39be0?pid=fafa2bace&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仿宋" pitchFamily="34" charset="0"/>
                <a:ea typeface="仿宋" pitchFamily="34" charset="-122"/>
                <a:cs typeface="仿宋" pitchFamily="34" charset="-120"/>
              </a:rPr>
              <a:t>[天津中学2025高一期中]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2025年是“十五五”规划编制的谋划之年。在党的领导下</a:t>
            </a:r>
            <a:r>
              <a:rPr lang="en-US" altLang="zh-CN" sz="2000" b="0" i="0">
                <a:solidFill>
                  <a:srgbClr val="000000"/>
                </a:solidFill>
                <a:latin typeface="微软雅黑" pitchFamily="34" charset="0"/>
                <a:ea typeface="微软雅黑" pitchFamily="34" charset="-122"/>
                <a:cs typeface="微软雅黑" pitchFamily="34" charset="-120"/>
              </a:rPr>
              <a:t>，中国自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主研制的</a:t>
            </a:r>
            <a:r>
              <a:rPr lang="en-US" altLang="zh-CN" sz="2000" b="0" i="0" dirty="0">
                <a:solidFill>
                  <a:srgbClr val="000000"/>
                </a:solidFill>
                <a:latin typeface="微软雅黑" pitchFamily="34" charset="0"/>
                <a:ea typeface="微软雅黑" pitchFamily="34" charset="-122"/>
                <a:cs typeface="微软雅黑" pitchFamily="34" charset="-120"/>
              </a:rPr>
              <a:t>AG60E电动飞机成功首飞、天目一号气象星座15-18星成功发射、“雪龙2</a:t>
            </a:r>
            <a:r>
              <a:rPr lang="en-US" altLang="zh-CN" sz="2000" b="0" i="0">
                <a:solidFill>
                  <a:srgbClr val="000000"/>
                </a:solidFill>
                <a:latin typeface="微软雅黑" pitchFamily="34" charset="0"/>
                <a:ea typeface="微软雅黑" pitchFamily="34" charset="-122"/>
                <a:cs typeface="微软雅黑" pitchFamily="34" charset="-120"/>
              </a:rPr>
              <a:t>”号完成大</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洋考察作业</a:t>
            </a:r>
            <a:r>
              <a:rPr lang="en-US" altLang="zh-CN" sz="2000" b="0" i="0" dirty="0">
                <a:solidFill>
                  <a:srgbClr val="000000"/>
                </a:solidFill>
                <a:latin typeface="微软雅黑" pitchFamily="34" charset="0"/>
                <a:ea typeface="微软雅黑" pitchFamily="34" charset="-122"/>
                <a:cs typeface="微软雅黑" pitchFamily="34" charset="-120"/>
              </a:rPr>
              <a:t>、世界最大跨度拱桥建成通车</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这些成就得益于中国共产党(</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4_1#979d39be0.bracket?pid=fafa2bace&amp;color=0,0,0&amp;vpa=23&amp;vtp=1"/>
          <p:cNvSpPr/>
          <p:nvPr/>
        </p:nvSpPr>
        <p:spPr>
          <a:xfrm>
            <a:off x="9050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73_2#979d39be0?pid=fafa2bace&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①始终把为中华民族谋复兴作为执政的根本宗旨</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坚持解放思想、实事求是、与时俱进、求真务实</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发挥共产党员决定国家前途命运的根本力量作用</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以接续推进的马克思主义中国化时代化创新理论作为行动指南</a:t>
            </a:r>
            <a:endParaRPr lang="en-US" altLang="zh-CN" sz="2000" dirty="0"/>
          </a:p>
        </p:txBody>
      </p:sp>
      <p:sp>
        <p:nvSpPr>
          <p:cNvPr id="5" name="QC_5_BD.73_3#979d39be0.choices?pid=fafa2bace&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QC_5_AS.75_1#979d39be0?vop=1&amp;pid=fafa2bace&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本题考查党始终走在时代前列。</a:t>
            </a:r>
            <a:r>
              <a:rPr lang="en-US" altLang="zh-CN" sz="2000" b="0" i="0">
                <a:solidFill>
                  <a:srgbClr val="000000"/>
                </a:solidFill>
                <a:latin typeface="微软雅黑" pitchFamily="34" charset="0"/>
                <a:ea typeface="微软雅黑" pitchFamily="34" charset="-122"/>
                <a:cs typeface="微软雅黑" pitchFamily="34" charset="-120"/>
              </a:rPr>
              <a:t>新时代取得的这些成就得益于中国共产党坚持解放思想、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实事求是</a:t>
            </a:r>
            <a:r>
              <a:rPr lang="en-US" altLang="zh-CN" sz="2000" b="0" i="0" dirty="0">
                <a:solidFill>
                  <a:srgbClr val="000000"/>
                </a:solidFill>
                <a:latin typeface="微软雅黑" pitchFamily="34" charset="0"/>
                <a:ea typeface="微软雅黑" pitchFamily="34" charset="-122"/>
                <a:cs typeface="微软雅黑" pitchFamily="34" charset="-120"/>
              </a:rPr>
              <a:t>、与时俱进、求真务实，</a:t>
            </a:r>
            <a:r>
              <a:rPr lang="en-US" altLang="zh-CN" sz="2000" b="0" i="0">
                <a:solidFill>
                  <a:srgbClr val="000000"/>
                </a:solidFill>
                <a:latin typeface="微软雅黑" pitchFamily="34" charset="0"/>
                <a:ea typeface="微软雅黑" pitchFamily="34" charset="-122"/>
                <a:cs typeface="微软雅黑" pitchFamily="34" charset="-120"/>
              </a:rPr>
              <a:t>以接续推进的马克思主义中国化时代化创新理论作为行动指南，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②④</a:t>
            </a:r>
            <a:r>
              <a:rPr lang="en-US" altLang="zh-CN" sz="2000" b="0" i="0" dirty="0">
                <a:solidFill>
                  <a:srgbClr val="000000"/>
                </a:solidFill>
                <a:latin typeface="微软雅黑" pitchFamily="34" charset="0"/>
                <a:ea typeface="微软雅黑" pitchFamily="34" charset="-122"/>
                <a:cs typeface="微软雅黑" pitchFamily="34" charset="-120"/>
              </a:rPr>
              <a:t>正确；中国共产党始终把全心全意为人民服务作为根本宗旨，①错误；</a:t>
            </a:r>
            <a:r>
              <a:rPr lang="en-US" altLang="zh-CN" sz="2000" b="0" i="0">
                <a:solidFill>
                  <a:srgbClr val="000000"/>
                </a:solidFill>
                <a:latin typeface="微软雅黑" pitchFamily="34" charset="0"/>
                <a:ea typeface="微软雅黑" pitchFamily="34" charset="-122"/>
                <a:cs typeface="微软雅黑" pitchFamily="34" charset="-120"/>
              </a:rPr>
              <a:t>人民是历史的创造者，</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是决定党和国家前途命运的根本力量</a:t>
            </a:r>
            <a:r>
              <a:rPr lang="en-US" altLang="zh-CN" sz="2000" b="0" i="0" dirty="0">
                <a:solidFill>
                  <a:srgbClr val="000000"/>
                </a:solidFill>
                <a:latin typeface="微软雅黑" pitchFamily="34" charset="0"/>
                <a:ea typeface="微软雅黑" pitchFamily="34" charset="-122"/>
                <a:cs typeface="微软雅黑" pitchFamily="34" charset="-120"/>
              </a:rPr>
              <a:t>，③错误。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C_5_BD.76_1#c27933851?pid=fafa2bace&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[河南三门峡2024高一月考]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作为一名烧伤整形外科大夫，数十年来，王云侠想病人之所想</a:t>
            </a:r>
            <a:r>
              <a:rPr lang="en-US" altLang="zh-CN" sz="2000" b="0" i="0">
                <a:solidFill>
                  <a:srgbClr val="000000"/>
                </a:solidFill>
                <a:latin typeface="微软雅黑" pitchFamily="34" charset="0"/>
                <a:ea typeface="微软雅黑" pitchFamily="34" charset="-122"/>
                <a:cs typeface="微软雅黑" pitchFamily="34" charset="-120"/>
              </a:rPr>
              <a:t>、急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病人之所急</a:t>
            </a:r>
            <a:r>
              <a:rPr lang="en-US" altLang="zh-CN" sz="2000" b="0" i="0" dirty="0">
                <a:solidFill>
                  <a:srgbClr val="000000"/>
                </a:solidFill>
                <a:latin typeface="微软雅黑" pitchFamily="34" charset="0"/>
                <a:ea typeface="微软雅黑" pitchFamily="34" charset="-122"/>
                <a:cs typeface="微软雅黑" pitchFamily="34" charset="-120"/>
              </a:rPr>
              <a:t>。在救死扶伤的岗位上，她把自己的青春、智慧和满腔的挚爱献给了患者</a:t>
            </a:r>
            <a:r>
              <a:rPr lang="en-US" altLang="zh-CN" sz="2000" b="0" i="0">
                <a:solidFill>
                  <a:srgbClr val="000000"/>
                </a:solidFill>
                <a:latin typeface="微软雅黑" pitchFamily="34" charset="0"/>
                <a:ea typeface="微软雅黑" pitchFamily="34" charset="-122"/>
                <a:cs typeface="微软雅黑" pitchFamily="34" charset="-120"/>
              </a:rPr>
              <a:t>，用自己的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实际行动赢得了群众的爱戴</a:t>
            </a:r>
            <a:r>
              <a:rPr lang="en-US" altLang="zh-CN" sz="2000" b="0" i="0" dirty="0">
                <a:solidFill>
                  <a:srgbClr val="000000"/>
                </a:solidFill>
                <a:latin typeface="微软雅黑" pitchFamily="34" charset="0"/>
                <a:ea typeface="微软雅黑" pitchFamily="34" charset="-122"/>
                <a:cs typeface="微软雅黑" pitchFamily="34" charset="-120"/>
              </a:rPr>
              <a:t>，被人们誉为“白衣天使”的楷模，被评为“</a:t>
            </a:r>
            <a:r>
              <a:rPr lang="en-US" altLang="zh-CN" sz="2000" b="0" i="0">
                <a:solidFill>
                  <a:srgbClr val="000000"/>
                </a:solidFill>
                <a:latin typeface="微软雅黑" pitchFamily="34" charset="0"/>
                <a:ea typeface="微软雅黑" pitchFamily="34" charset="-122"/>
                <a:cs typeface="微软雅黑" pitchFamily="34" charset="-120"/>
              </a:rPr>
              <a:t>全国优秀共产党员”。</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这说明(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7_1#c27933851.bracket?pid=fafa2bace&amp;color=0,0,0&amp;vpa=24&amp;vtp=1"/>
          <p:cNvSpPr/>
          <p:nvPr/>
        </p:nvSpPr>
        <p:spPr>
          <a:xfrm>
            <a:off x="1671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76_2#c27933851?pid=fafa2bace&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①“人民至上、生命至上”是中国共产党始终不渝的初心和使命</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共产党员的人民情怀和责任担当践行了党的宗旨和立场</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共产党员具有勇于自我革命，坚持执政为民的政党本色</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共产党员的先锋模范作用是中国共产党先进性的具体体现</a:t>
            </a:r>
            <a:endParaRPr lang="en-US" altLang="zh-CN" sz="2000" dirty="0"/>
          </a:p>
        </p:txBody>
      </p:sp>
      <p:sp>
        <p:nvSpPr>
          <p:cNvPr id="5" name="QC_5_BD.76_3#c27933851.choices?pid=fafa2bace&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C_5_AS.78_1#c27933851?vop=1&amp;pid=fafa2bace&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本题考查党的宗旨和立场、共产党员的先锋模范作用。</a:t>
            </a:r>
            <a:r>
              <a:rPr lang="en-US" altLang="zh-CN" sz="2000" b="0" i="0">
                <a:solidFill>
                  <a:srgbClr val="000000"/>
                </a:solidFill>
                <a:latin typeface="微软雅黑" pitchFamily="34" charset="0"/>
                <a:ea typeface="微软雅黑" pitchFamily="34" charset="-122"/>
                <a:cs typeface="微软雅黑" pitchFamily="34" charset="-120"/>
              </a:rPr>
              <a:t>优秀共产党员王云侠想病人之所想、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急病人之所急</a:t>
            </a:r>
            <a:r>
              <a:rPr lang="en-US" altLang="zh-CN" sz="2000" b="0" i="0" dirty="0">
                <a:solidFill>
                  <a:srgbClr val="000000"/>
                </a:solidFill>
                <a:latin typeface="微软雅黑" pitchFamily="34" charset="0"/>
                <a:ea typeface="微软雅黑" pitchFamily="34" charset="-122"/>
                <a:cs typeface="微软雅黑" pitchFamily="34" charset="-120"/>
              </a:rPr>
              <a:t>，把自己的青春、智慧和满腔的挚爱献给了患者</a:t>
            </a:r>
            <a:r>
              <a:rPr lang="en-US" altLang="zh-CN" sz="2000" b="0" i="0">
                <a:solidFill>
                  <a:srgbClr val="000000"/>
                </a:solidFill>
                <a:latin typeface="微软雅黑" pitchFamily="34" charset="0"/>
                <a:ea typeface="微软雅黑" pitchFamily="34" charset="-122"/>
                <a:cs typeface="微软雅黑" pitchFamily="34" charset="-120"/>
              </a:rPr>
              <a:t>，用自己的实际行动赢得了群众的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爱戴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说明共产党员的人民情怀和责任担当践行了党全心全意为人民服务的根本宗旨和人民立场，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共产党员的先锋模范作用是中国共产党先进性的具体体现</a:t>
            </a:r>
            <a:r>
              <a:rPr lang="en-US" altLang="zh-CN" sz="2000" b="0" i="0" dirty="0">
                <a:solidFill>
                  <a:srgbClr val="000000"/>
                </a:solidFill>
                <a:latin typeface="微软雅黑" pitchFamily="34" charset="0"/>
                <a:ea typeface="微软雅黑" pitchFamily="34" charset="-122"/>
                <a:cs typeface="微软雅黑" pitchFamily="34" charset="-120"/>
              </a:rPr>
              <a:t>，②④入选</a:t>
            </a:r>
            <a:r>
              <a:rPr lang="en-US" altLang="zh-CN" sz="2000" b="0" i="0">
                <a:solidFill>
                  <a:srgbClr val="000000"/>
                </a:solidFill>
                <a:latin typeface="微软雅黑" pitchFamily="34" charset="0"/>
                <a:ea typeface="微软雅黑" pitchFamily="34" charset="-122"/>
                <a:cs typeface="微软雅黑" pitchFamily="34" charset="-120"/>
              </a:rPr>
              <a:t>。共产党始终不渝的初心和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使命是为中国人民谋幸福</a:t>
            </a:r>
            <a:r>
              <a:rPr lang="en-US" altLang="zh-CN" sz="2000" b="0" i="0" dirty="0">
                <a:solidFill>
                  <a:srgbClr val="000000"/>
                </a:solidFill>
                <a:latin typeface="微软雅黑" pitchFamily="34" charset="0"/>
                <a:ea typeface="微软雅黑" pitchFamily="34" charset="-122"/>
                <a:cs typeface="微软雅黑" pitchFamily="34" charset="-120"/>
              </a:rPr>
              <a:t>、为中华民族谋复兴，①错误。</a:t>
            </a:r>
            <a:r>
              <a:rPr lang="en-US" altLang="zh-CN" sz="2000" b="0" i="0">
                <a:solidFill>
                  <a:srgbClr val="000000"/>
                </a:solidFill>
                <a:latin typeface="微软雅黑" pitchFamily="34" charset="0"/>
                <a:ea typeface="微软雅黑" pitchFamily="34" charset="-122"/>
                <a:cs typeface="微软雅黑" pitchFamily="34" charset="-120"/>
              </a:rPr>
              <a:t>材料并未涉及共产党员勇于自我革命，</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且坚持执政为民的主体是中国共产党</a:t>
            </a:r>
            <a:r>
              <a:rPr lang="en-US" altLang="zh-CN" sz="2000" b="0" i="0" dirty="0">
                <a:solidFill>
                  <a:srgbClr val="000000"/>
                </a:solidFill>
                <a:latin typeface="微软雅黑" pitchFamily="34" charset="0"/>
                <a:ea typeface="微软雅黑" pitchFamily="34" charset="-122"/>
                <a:cs typeface="微软雅黑" pitchFamily="34" charset="-120"/>
              </a:rPr>
              <a:t>，③错误。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6_AS.6_1#403640902?vop=1&amp;pid=12f8ef48b&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本题考查党的性质和宗旨。党和政府对罕见病SMA（脊髓性肌萎缩症）的“救命药</a:t>
            </a:r>
            <a:r>
              <a:rPr lang="en-US" altLang="zh-CN" sz="2000" b="0" i="0">
                <a:solidFill>
                  <a:srgbClr val="000000"/>
                </a:solidFill>
                <a:latin typeface="微软雅黑" pitchFamily="34" charset="0"/>
                <a:ea typeface="微软雅黑" pitchFamily="34" charset="-122"/>
                <a:cs typeface="微软雅黑" pitchFamily="34" charset="-120"/>
              </a:rPr>
              <a:t>”问题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非常重视</a:t>
            </a:r>
            <a:r>
              <a:rPr lang="en-US" altLang="zh-CN" sz="2000" b="0" i="0" dirty="0">
                <a:solidFill>
                  <a:srgbClr val="000000"/>
                </a:solidFill>
                <a:latin typeface="微软雅黑" pitchFamily="34" charset="0"/>
                <a:ea typeface="微软雅黑" pitchFamily="34" charset="-122"/>
                <a:cs typeface="微软雅黑" pitchFamily="34" charset="-120"/>
              </a:rPr>
              <a:t>，国家医保局经过多轮“灵魂砍价”，治疗罕见病SMA的“救命药”被纳入医保</a:t>
            </a:r>
            <a:r>
              <a:rPr lang="en-US" altLang="zh-CN" sz="2000" b="0" i="0">
                <a:solidFill>
                  <a:srgbClr val="000000"/>
                </a:solidFill>
                <a:latin typeface="微软雅黑" pitchFamily="34" charset="0"/>
                <a:ea typeface="微软雅黑" pitchFamily="34" charset="-122"/>
                <a:cs typeface="微软雅黑" pitchFamily="34" charset="-120"/>
              </a:rPr>
              <a:t>，并从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刚进入中国时的一针</a:t>
            </a:r>
            <a:r>
              <a:rPr lang="en-US" altLang="zh-CN" sz="2000" b="0" i="0" dirty="0">
                <a:solidFill>
                  <a:srgbClr val="000000"/>
                </a:solidFill>
                <a:latin typeface="微软雅黑" pitchFamily="34" charset="0"/>
                <a:ea typeface="微软雅黑" pitchFamily="34" charset="-122"/>
                <a:cs typeface="微软雅黑" pitchFamily="34" charset="-120"/>
              </a:rPr>
              <a:t>70万元降至3.3万元</a:t>
            </a:r>
            <a:r>
              <a:rPr lang="en-US" altLang="zh-CN" sz="2000" b="0" i="0">
                <a:solidFill>
                  <a:srgbClr val="000000"/>
                </a:solidFill>
                <a:latin typeface="微软雅黑" pitchFamily="34" charset="0"/>
                <a:ea typeface="微软雅黑" pitchFamily="34" charset="-122"/>
                <a:cs typeface="微软雅黑" pitchFamily="34" charset="-120"/>
              </a:rPr>
              <a:t>。党和政府的做法体现出人民立场是中国共产党的根本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立场</a:t>
            </a:r>
            <a:r>
              <a:rPr lang="en-US" altLang="zh-CN" sz="2000" b="0" i="0" dirty="0">
                <a:solidFill>
                  <a:srgbClr val="000000"/>
                </a:solidFill>
                <a:latin typeface="微软雅黑" pitchFamily="34" charset="0"/>
                <a:ea typeface="微软雅黑" pitchFamily="34" charset="-122"/>
                <a:cs typeface="微软雅黑" pitchFamily="34" charset="-120"/>
              </a:rPr>
              <a:t>，这是由党的性质和宗旨决定的，①④正确；材料强调党坚持人民立场</a:t>
            </a:r>
            <a:r>
              <a:rPr lang="en-US" altLang="zh-CN" sz="2000" b="0" i="0">
                <a:solidFill>
                  <a:srgbClr val="000000"/>
                </a:solidFill>
                <a:latin typeface="微软雅黑" pitchFamily="34" charset="0"/>
                <a:ea typeface="微软雅黑" pitchFamily="34" charset="-122"/>
                <a:cs typeface="微软雅黑" pitchFamily="34" charset="-120"/>
              </a:rPr>
              <a:t>，全心全意为人民服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务</a:t>
            </a:r>
            <a:r>
              <a:rPr lang="en-US" altLang="zh-CN" sz="2000" b="0" i="0" dirty="0">
                <a:solidFill>
                  <a:srgbClr val="000000"/>
                </a:solidFill>
                <a:latin typeface="微软雅黑" pitchFamily="34" charset="0"/>
                <a:ea typeface="微软雅黑" pitchFamily="34" charset="-122"/>
                <a:cs typeface="微软雅黑" pitchFamily="34" charset="-120"/>
              </a:rPr>
              <a:t>，未体现坚定历史自信，增强历史主动，②排除；</a:t>
            </a:r>
            <a:r>
              <a:rPr lang="en-US" altLang="zh-CN" sz="2000" b="0" i="0">
                <a:solidFill>
                  <a:srgbClr val="000000"/>
                </a:solidFill>
                <a:latin typeface="微软雅黑" pitchFamily="34" charset="0"/>
                <a:ea typeface="微软雅黑" pitchFamily="34" charset="-122"/>
                <a:cs typeface="微软雅黑" pitchFamily="34" charset="-120"/>
              </a:rPr>
              <a:t>人民是决定党和国家前途命运的根本力量，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C_5_BD.79_1#78fc05c99?pid=fafa2bace&amp;color=0,0,0&amp;vtp=1&amp;bt=1&amp;bbb=1&amp;hb=1"/>
          <p:cNvSpPr/>
          <p:nvPr/>
        </p:nvSpPr>
        <p:spPr>
          <a:xfrm>
            <a:off x="722376" y="972000"/>
            <a:ext cx="10753344" cy="26719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8.辽宁省营口市西市区以“共产党员先锋工程”为载体，</a:t>
            </a:r>
            <a:r>
              <a:rPr lang="en-US" altLang="zh-CN" sz="2000" b="0" i="0">
                <a:solidFill>
                  <a:srgbClr val="000000"/>
                </a:solidFill>
                <a:latin typeface="微软雅黑" pitchFamily="34" charset="0"/>
                <a:ea typeface="微软雅黑" pitchFamily="34" charset="-122"/>
                <a:cs typeface="微软雅黑" pitchFamily="34" charset="-120"/>
              </a:rPr>
              <a:t>引领各领域党员充分发挥先锋模范作用。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机关党员通过开展</a:t>
            </a:r>
            <a:r>
              <a:rPr lang="en-US" altLang="zh-CN" sz="2000" b="0" i="0" dirty="0">
                <a:solidFill>
                  <a:srgbClr val="000000"/>
                </a:solidFill>
                <a:latin typeface="微软雅黑" pitchFamily="34" charset="0"/>
                <a:ea typeface="微软雅黑" pitchFamily="34" charset="-122"/>
                <a:cs typeface="微软雅黑" pitchFamily="34" charset="-120"/>
              </a:rPr>
              <a:t>“机关党员进企业”活动，助力企业健康发展</a:t>
            </a:r>
            <a:r>
              <a:rPr lang="en-US" altLang="zh-CN" sz="2000" b="0" i="0">
                <a:solidFill>
                  <a:srgbClr val="000000"/>
                </a:solidFill>
                <a:latin typeface="微软雅黑" pitchFamily="34" charset="0"/>
                <a:ea typeface="微软雅黑" pitchFamily="34" charset="-122"/>
                <a:cs typeface="微软雅黑" pitchFamily="34" charset="-120"/>
              </a:rPr>
              <a:t>。街道社区党委组织街道社区党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员开展了大走访活动</a:t>
            </a:r>
            <a:r>
              <a:rPr lang="en-US" altLang="zh-CN" sz="2000" b="0" i="0" dirty="0">
                <a:solidFill>
                  <a:srgbClr val="000000"/>
                </a:solidFill>
                <a:latin typeface="微软雅黑" pitchFamily="34" charset="0"/>
                <a:ea typeface="微软雅黑" pitchFamily="34" charset="-122"/>
                <a:cs typeface="微软雅黑" pitchFamily="34" charset="-120"/>
              </a:rPr>
              <a:t>，主动帮助居民群众、企业主排忧解难，组建了党员服务队伍</a:t>
            </a:r>
            <a:r>
              <a:rPr lang="en-US" altLang="zh-CN" sz="2000" b="0" i="0">
                <a:solidFill>
                  <a:srgbClr val="000000"/>
                </a:solidFill>
                <a:latin typeface="微软雅黑" pitchFamily="34" charset="0"/>
                <a:ea typeface="微软雅黑" pitchFamily="34" charset="-122"/>
                <a:cs typeface="微软雅黑" pitchFamily="34" charset="-120"/>
              </a:rPr>
              <a:t>，积极开展志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愿服务</a:t>
            </a:r>
            <a:r>
              <a:rPr lang="en-US" altLang="zh-CN" sz="2000" b="0" i="0" dirty="0">
                <a:solidFill>
                  <a:srgbClr val="000000"/>
                </a:solidFill>
                <a:latin typeface="微软雅黑" pitchFamily="34" charset="0"/>
                <a:ea typeface="微软雅黑" pitchFamily="34" charset="-122"/>
                <a:cs typeface="微软雅黑" pitchFamily="34" charset="-120"/>
              </a:rPr>
              <a:t>，不断增强居民的获得感、幸福感、安全感。窗口单位和服务行业党员在“阳光履职</a:t>
            </a:r>
            <a:r>
              <a:rPr lang="en-US" altLang="zh-CN" sz="2000" b="0" i="0">
                <a:solidFill>
                  <a:srgbClr val="000000"/>
                </a:solidFill>
                <a:latin typeface="微软雅黑" pitchFamily="34" charset="0"/>
                <a:ea typeface="微软雅黑" pitchFamily="34" charset="-122"/>
                <a:cs typeface="微软雅黑" pitchFamily="34" charset="-120"/>
              </a:rPr>
              <a:t>”上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做先锋</a:t>
            </a:r>
            <a:r>
              <a:rPr lang="en-US" altLang="zh-CN" sz="2000" b="0" i="0" dirty="0">
                <a:solidFill>
                  <a:srgbClr val="000000"/>
                </a:solidFill>
                <a:latin typeface="微软雅黑" pitchFamily="34" charset="0"/>
                <a:ea typeface="微软雅黑" pitchFamily="34" charset="-122"/>
                <a:cs typeface="微软雅黑" pitchFamily="34" charset="-120"/>
              </a:rPr>
              <a:t>，落实多项制度保证了审批业务“不打烊”，为群众打造办事“绿色通道</a:t>
            </a:r>
            <a:r>
              <a:rPr lang="en-US" altLang="zh-CN" sz="2000" b="0" i="0">
                <a:solidFill>
                  <a:srgbClr val="000000"/>
                </a:solidFill>
                <a:latin typeface="微软雅黑" pitchFamily="34" charset="0"/>
                <a:ea typeface="微软雅黑" pitchFamily="34" charset="-122"/>
                <a:cs typeface="微软雅黑" pitchFamily="34" charset="-120"/>
              </a:rPr>
              <a:t>”。这说明</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0_1#78fc05c99.bracket?pid=fafa2bace&amp;color=0,0,0&amp;vpa=25&amp;vtp=1"/>
          <p:cNvSpPr/>
          <p:nvPr/>
        </p:nvSpPr>
        <p:spPr>
          <a:xfrm>
            <a:off x="922401" y="32389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79_2#78fc05c99?pid=fafa2bace&amp;color=0,0,0&amp;vtp=1&amp;bbb=1"/>
          <p:cNvSpPr/>
          <p:nvPr/>
        </p:nvSpPr>
        <p:spPr>
          <a:xfrm>
            <a:off x="722376" y="37056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①党员应坚定信念，敢于作为，发挥共产党员的先锋模范作用</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党员的先锋模范作用在不同历史时期有着不同的内容</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共产党员不断践行全心全意为人民服务的根本宗旨</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共产党员都是贯彻执行党的路线、方针、政策的模范，克己奉公、无私奉献</a:t>
            </a:r>
            <a:endParaRPr lang="en-US" altLang="zh-CN" sz="2000" dirty="0"/>
          </a:p>
        </p:txBody>
      </p:sp>
      <p:sp>
        <p:nvSpPr>
          <p:cNvPr id="5" name="QC_5_BD.79_3#78fc05c99.choices?pid=fafa2bace&amp;color=0,0,0&amp;vtp=1&amp;bbb=1"/>
          <p:cNvSpPr/>
          <p:nvPr/>
        </p:nvSpPr>
        <p:spPr>
          <a:xfrm>
            <a:off x="722376" y="55415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QC_5_AS.81_1#78fc05c99?vop=1&amp;pid=fafa2bace&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本题考查共产党员的先锋模范作用。“窗口单位和服务行业党员在‘阳光履职’</a:t>
            </a:r>
            <a:r>
              <a:rPr lang="en-US" altLang="zh-CN" sz="2000" b="0" i="0">
                <a:solidFill>
                  <a:srgbClr val="000000"/>
                </a:solidFill>
                <a:latin typeface="微软雅黑" pitchFamily="34" charset="0"/>
                <a:ea typeface="微软雅黑" pitchFamily="34" charset="-122"/>
                <a:cs typeface="微软雅黑" pitchFamily="34" charset="-120"/>
              </a:rPr>
              <a:t>上做先锋”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体现了党员发挥先锋模范作用</a:t>
            </a:r>
            <a:r>
              <a:rPr lang="en-US" altLang="zh-CN" sz="2000" b="0" i="0" dirty="0">
                <a:solidFill>
                  <a:srgbClr val="000000"/>
                </a:solidFill>
                <a:latin typeface="微软雅黑" pitchFamily="34" charset="0"/>
                <a:ea typeface="微软雅黑" pitchFamily="34" charset="-122"/>
                <a:cs typeface="微软雅黑" pitchFamily="34" charset="-120"/>
              </a:rPr>
              <a:t>，①正确；开展志愿服务，不断增强居民的获得感、幸福感</a:t>
            </a:r>
            <a:r>
              <a:rPr lang="en-US" altLang="zh-CN" sz="2000" b="0" i="0">
                <a:solidFill>
                  <a:srgbClr val="000000"/>
                </a:solidFill>
                <a:latin typeface="微软雅黑" pitchFamily="34" charset="0"/>
                <a:ea typeface="微软雅黑" pitchFamily="34" charset="-122"/>
                <a:cs typeface="微软雅黑" pitchFamily="34" charset="-120"/>
              </a:rPr>
              <a:t>、安全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感</a:t>
            </a:r>
            <a:r>
              <a:rPr lang="en-US" altLang="zh-CN" sz="2000" b="0" i="0" dirty="0">
                <a:solidFill>
                  <a:srgbClr val="000000"/>
                </a:solidFill>
                <a:latin typeface="微软雅黑" pitchFamily="34" charset="0"/>
                <a:ea typeface="微软雅黑" pitchFamily="34" charset="-122"/>
                <a:cs typeface="微软雅黑" pitchFamily="34" charset="-120"/>
              </a:rPr>
              <a:t>，体现了党的根本宗旨，③正确；材料并未体现不同历史时期，②不符合题意</a:t>
            </a:r>
            <a:r>
              <a:rPr lang="en-US" altLang="zh-CN" sz="2000" b="0" i="0">
                <a:solidFill>
                  <a:srgbClr val="000000"/>
                </a:solidFill>
                <a:latin typeface="微软雅黑" pitchFamily="34" charset="0"/>
                <a:ea typeface="微软雅黑" pitchFamily="34" charset="-122"/>
                <a:cs typeface="微软雅黑" pitchFamily="34" charset="-120"/>
              </a:rPr>
              <a:t>；共产党员应该</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发挥先锋模范作用</a:t>
            </a:r>
            <a:r>
              <a:rPr lang="en-US" altLang="zh-CN" sz="2000" b="0" i="0" dirty="0">
                <a:solidFill>
                  <a:srgbClr val="000000"/>
                </a:solidFill>
                <a:latin typeface="微软雅黑" pitchFamily="34" charset="0"/>
                <a:ea typeface="微软雅黑" pitchFamily="34" charset="-122"/>
                <a:cs typeface="微软雅黑" pitchFamily="34" charset="-120"/>
              </a:rPr>
              <a:t>，但并不是所有共产党员都是模范，④排除。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QO_6_BD.82_1#129f52de7?pid=b27ded1c0&amp;color=0,0,0&amp;vtp=1&amp;bt=1&amp;bbb=1&amp;hb=1"/>
          <p:cNvSpPr/>
          <p:nvPr/>
        </p:nvSpPr>
        <p:spPr>
          <a:xfrm>
            <a:off x="722376" y="972000"/>
            <a:ext cx="10753344" cy="2697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9.阅读材料，完成下列探究。（12分）</a:t>
            </a:r>
            <a:endParaRPr lang="en-US" altLang="zh-CN" sz="2000" dirty="0"/>
          </a:p>
          <a:p>
            <a:pPr algn="ct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议题探究</a:t>
            </a:r>
            <a:r>
              <a:rPr lang="en-US" altLang="zh-CN" sz="2000" b="1" i="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在党的领导下推进中国式现代化</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党的二十届三中全会审议通过了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中共中央关于进一步全面深化改革</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推进中国式现代化的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决定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以下简称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决定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决定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指出</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当前和今后一个时期是以中国式现代化全面推进</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强国建设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民族复兴伟业的关键时期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党的领导是进一步全面深化改革</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推进中国式现代化的根</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本保证</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QO_6_BD.82_2#129f52de7?pid=b27ded1c0&amp;color=0,0,0&amp;mp=1&amp;vtp=1&amp;bt=1&amp;bbb=1&amp;hb=1"/>
          <p:cNvSpPr/>
          <p:nvPr/>
        </p:nvSpPr>
        <p:spPr>
          <a:xfrm>
            <a:off x="722376" y="972000"/>
            <a:ext cx="10753344" cy="50091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结合议题背景，完成下列要求：</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中国共产党是中国特色社会主义伟大道路的开创者</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在中华人民共和国成立特别是改革开放</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的长期探索与实践的基础上</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经过党的十八大以来在理论和实践上的创新突破</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中国共产党成功</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推进和拓展了中国式现代化</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从现在起</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中国共产党的中心任务就是团结带领全国各族人民全面建成社会主义现代化强国</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实现第二个百年奋斗目标</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以中国式现代化全面推进中华民族伟大复兴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中国式现代化</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是中国</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共产党领导的社会主义现代化</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既有各国现代化的共同特征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更有基于自己国情的中国特色</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中</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国式现代化是人口规模巨大的现代化</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是全体人民共同富裕的现代化</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是物质文明和精神文明相</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协调的现代化</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是人与自然和谐共生的现代化</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是走和平发展道路的现代化</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，运用“中国共产党的先进性”的相关知识</a:t>
            </a:r>
            <a:r>
              <a:rPr lang="en-US" altLang="zh-CN" sz="2000" b="0" i="0">
                <a:solidFill>
                  <a:srgbClr val="000000"/>
                </a:solidFill>
                <a:latin typeface="微软雅黑" pitchFamily="34" charset="0"/>
                <a:ea typeface="微软雅黑" pitchFamily="34" charset="-122"/>
                <a:cs typeface="微软雅黑" pitchFamily="34" charset="-120"/>
              </a:rPr>
              <a:t>，说明中国共产党为什么能带领中国人民成</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功走出中国式现代化道路</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sp>
        <p:nvSpPr>
          <p:cNvPr id="2" name="QO_6_AN.83_1#129f52de7?vop=1&amp;pid=b27ded1c0&amp;color=0,0,0&amp;vtp=1&amp;bt=1&amp;bbb=1&amp;hb=1"/>
          <p:cNvSpPr/>
          <p:nvPr/>
        </p:nvSpPr>
        <p:spPr>
          <a:xfrm>
            <a:off x="722376" y="972000"/>
            <a:ext cx="10753344" cy="40566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①中国共产党是中国特色社会主义伟大道路的开创者</a:t>
            </a:r>
            <a:r>
              <a:rPr lang="en-US" altLang="zh-CN" sz="2000" b="1" i="0">
                <a:solidFill>
                  <a:srgbClr val="00B050"/>
                </a:solidFill>
                <a:latin typeface="微软雅黑" pitchFamily="34" charset="0"/>
                <a:ea typeface="微软雅黑" pitchFamily="34" charset="-122"/>
                <a:cs typeface="微软雅黑" pitchFamily="34" charset="-120"/>
              </a:rPr>
              <a:t>，是中国特色社会主义和实现中华民</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族伟大复兴事业的领导核心</a:t>
            </a:r>
            <a:r>
              <a:rPr lang="en-US" altLang="zh-CN" sz="2000" b="1" i="0" dirty="0">
                <a:solidFill>
                  <a:srgbClr val="00B050"/>
                </a:solidFill>
                <a:latin typeface="微软雅黑" pitchFamily="34" charset="0"/>
                <a:ea typeface="微软雅黑" pitchFamily="34" charset="-122"/>
                <a:cs typeface="微软雅黑" pitchFamily="34" charset="-120"/>
              </a:rPr>
              <a:t>，在中国式现代化发展道路上，党发挥总揽全局</a:t>
            </a:r>
            <a:r>
              <a:rPr lang="en-US" altLang="zh-CN" sz="2000" b="1" i="0">
                <a:solidFill>
                  <a:srgbClr val="00B050"/>
                </a:solidFill>
                <a:latin typeface="微软雅黑" pitchFamily="34" charset="0"/>
                <a:ea typeface="微软雅黑" pitchFamily="34" charset="-122"/>
                <a:cs typeface="微软雅黑" pitchFamily="34" charset="-120"/>
              </a:rPr>
              <a:t>、协调各方的领导核</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心作用</a:t>
            </a:r>
            <a:r>
              <a:rPr lang="en-US" altLang="zh-CN" sz="2000" b="1" i="0" dirty="0">
                <a:solidFill>
                  <a:srgbClr val="00B050"/>
                </a:solidFill>
                <a:latin typeface="微软雅黑" pitchFamily="34" charset="0"/>
                <a:ea typeface="微软雅黑" pitchFamily="34" charset="-122"/>
                <a:cs typeface="微软雅黑" pitchFamily="34" charset="-120"/>
              </a:rPr>
              <a:t>。②中国共产党牢记为中国人民谋幸福、为中华民族谋复兴的初心使命</a:t>
            </a:r>
            <a:r>
              <a:rPr lang="en-US" altLang="zh-CN" sz="2000" b="1" i="0">
                <a:solidFill>
                  <a:srgbClr val="00B050"/>
                </a:solidFill>
                <a:latin typeface="微软雅黑" pitchFamily="34" charset="0"/>
                <a:ea typeface="微软雅黑" pitchFamily="34" charset="-122"/>
                <a:cs typeface="微软雅黑" pitchFamily="34" charset="-120"/>
              </a:rPr>
              <a:t>，自觉站在广大人</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民的立场上</a:t>
            </a:r>
            <a:r>
              <a:rPr lang="en-US" altLang="zh-CN" sz="2000" b="1" i="0" dirty="0">
                <a:solidFill>
                  <a:srgbClr val="00B050"/>
                </a:solidFill>
                <a:latin typeface="微软雅黑" pitchFamily="34" charset="0"/>
                <a:ea typeface="微软雅黑" pitchFamily="34" charset="-122"/>
                <a:cs typeface="微软雅黑" pitchFamily="34" charset="-120"/>
              </a:rPr>
              <a:t>，始终坚持以人民为中心的发展思想，坚持立党为公、执政为民的执政理念</a:t>
            </a:r>
            <a:r>
              <a:rPr lang="en-US" altLang="zh-CN" sz="2000" b="1" i="0">
                <a:solidFill>
                  <a:srgbClr val="00B050"/>
                </a:solidFill>
                <a:latin typeface="微软雅黑" pitchFamily="34" charset="0"/>
                <a:ea typeface="微软雅黑" pitchFamily="34" charset="-122"/>
                <a:cs typeface="微软雅黑" pitchFamily="34" charset="-120"/>
              </a:rPr>
              <a:t>，把广大</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人民的根本利益作为一切工作的根本出发点与落脚点，追求共同富裕的中国式现代化发展道路能</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够得到最广大人民的拥护与支持</a:t>
            </a:r>
            <a:r>
              <a:rPr lang="en-US" altLang="zh-CN" sz="2000" b="1" i="0" dirty="0">
                <a:solidFill>
                  <a:srgbClr val="00B050"/>
                </a:solidFill>
                <a:latin typeface="微软雅黑" pitchFamily="34" charset="0"/>
                <a:ea typeface="微软雅黑" pitchFamily="34" charset="-122"/>
                <a:cs typeface="微软雅黑" pitchFamily="34" charset="-120"/>
              </a:rPr>
              <a:t>。③党始终坚持解放思想、实事求是、与时俱进、求真务实</a:t>
            </a:r>
            <a:r>
              <a:rPr lang="en-US" altLang="zh-CN" sz="2000" b="1" i="0">
                <a:solidFill>
                  <a:srgbClr val="00B050"/>
                </a:solidFill>
                <a:latin typeface="微软雅黑" pitchFamily="34" charset="0"/>
                <a:ea typeface="微软雅黑" pitchFamily="34" charset="-122"/>
                <a:cs typeface="微软雅黑" pitchFamily="34" charset="-120"/>
              </a:rPr>
              <a:t>，在</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理论与实践上不断创新突破</a:t>
            </a:r>
            <a:r>
              <a:rPr lang="en-US" altLang="zh-CN" sz="2000" b="1" i="0" dirty="0">
                <a:solidFill>
                  <a:srgbClr val="00B050"/>
                </a:solidFill>
                <a:latin typeface="微软雅黑" pitchFamily="34" charset="0"/>
                <a:ea typeface="微软雅黑" pitchFamily="34" charset="-122"/>
                <a:cs typeface="微软雅黑" pitchFamily="34" charset="-120"/>
              </a:rPr>
              <a:t>，成功推进和拓展了中国式现代化。</a:t>
            </a:r>
            <a:r>
              <a:rPr lang="en-US" altLang="zh-CN" sz="2000" b="1" i="0">
                <a:solidFill>
                  <a:srgbClr val="00B050"/>
                </a:solidFill>
                <a:latin typeface="微软雅黑" pitchFamily="34" charset="0"/>
                <a:ea typeface="微软雅黑" pitchFamily="34" charset="-122"/>
                <a:cs typeface="微软雅黑" pitchFamily="34" charset="-120"/>
              </a:rPr>
              <a:t>④党深刻把握社会主义建设规律</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和人类社会发展规律</a:t>
            </a:r>
            <a:r>
              <a:rPr lang="en-US" altLang="zh-CN" sz="2000" b="1" i="0" dirty="0">
                <a:solidFill>
                  <a:srgbClr val="00B050"/>
                </a:solidFill>
                <a:latin typeface="微软雅黑" pitchFamily="34" charset="0"/>
                <a:ea typeface="微软雅黑" pitchFamily="34" charset="-122"/>
                <a:cs typeface="微软雅黑" pitchFamily="34" charset="-120"/>
              </a:rPr>
              <a:t>，立足中国国情（或密切关注变化发展着的实际</a:t>
            </a:r>
            <a:r>
              <a:rPr lang="en-US" altLang="zh-CN" sz="2000" b="1" i="0">
                <a:solidFill>
                  <a:srgbClr val="00B050"/>
                </a:solidFill>
                <a:latin typeface="微软雅黑" pitchFamily="34" charset="0"/>
                <a:ea typeface="微软雅黑" pitchFamily="34" charset="-122"/>
                <a:cs typeface="微软雅黑" pitchFamily="34" charset="-120"/>
              </a:rPr>
              <a:t>），始终走在时代的前列</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或保持党的先进性），最终带领中国人民成功走出中国式现代化道路。（每点3分，共12分）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p:sp>
        <p:nvSpPr>
          <p:cNvPr id="2" name="QO_6_AS.84_1#129f52de7?vop=1&amp;pid=b27ded1c0&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本题考查中国共产党的先进性和政治认同素养</a:t>
            </a:r>
            <a:r>
              <a:rPr lang="en-US" altLang="zh-CN" sz="2000" b="0" i="0">
                <a:solidFill>
                  <a:srgbClr val="000000"/>
                </a:solidFill>
                <a:latin typeface="微软雅黑" pitchFamily="34" charset="0"/>
                <a:ea typeface="微软雅黑" pitchFamily="34" charset="-122"/>
                <a:cs typeface="微软雅黑" pitchFamily="34" charset="-120"/>
              </a:rPr>
              <a:t>。本议题探究通过党的二十届三中全会通过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a:t>
            </a:r>
            <a:r>
              <a:rPr lang="en-US" altLang="zh-CN" sz="2000" b="0" i="0" dirty="0">
                <a:solidFill>
                  <a:srgbClr val="000000"/>
                </a:solidFill>
                <a:latin typeface="微软雅黑" pitchFamily="34" charset="0"/>
                <a:ea typeface="微软雅黑" pitchFamily="34" charset="-122"/>
                <a:cs typeface="微软雅黑" pitchFamily="34" charset="-120"/>
              </a:rPr>
              <a:t>《中共中央关于进一步全面深化改革、推进中国式现代化的决定》内容</a:t>
            </a:r>
            <a:r>
              <a:rPr lang="en-US" altLang="zh-CN" sz="2000" b="0" i="0">
                <a:solidFill>
                  <a:srgbClr val="000000"/>
                </a:solidFill>
                <a:latin typeface="微软雅黑" pitchFamily="34" charset="0"/>
                <a:ea typeface="微软雅黑" pitchFamily="34" charset="-122"/>
                <a:cs typeface="微软雅黑" pitchFamily="34" charset="-120"/>
              </a:rPr>
              <a:t>，结合党带领人民成功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走出中国式现代化道路</a:t>
            </a:r>
            <a:r>
              <a:rPr lang="en-US" altLang="zh-CN" sz="2000" b="0" i="0" dirty="0">
                <a:solidFill>
                  <a:srgbClr val="000000"/>
                </a:solidFill>
                <a:latin typeface="微软雅黑" pitchFamily="34" charset="0"/>
                <a:ea typeface="微软雅黑" pitchFamily="34" charset="-122"/>
                <a:cs typeface="微软雅黑" pitchFamily="34" charset="-120"/>
              </a:rPr>
              <a:t>，增强在党的领导下推进中国式现代化的政治认同。关键信息①</a:t>
            </a:r>
            <a:r>
              <a:rPr lang="en-US" altLang="zh-CN" sz="2000" b="0" i="0">
                <a:solidFill>
                  <a:srgbClr val="000000"/>
                </a:solidFill>
                <a:latin typeface="微软雅黑" pitchFamily="34" charset="0"/>
                <a:ea typeface="微软雅黑" pitchFamily="34" charset="-122"/>
                <a:cs typeface="微软雅黑" pitchFamily="34" charset="-120"/>
              </a:rPr>
              <a:t>：中国共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产党是中国特色社会主义伟大道路的开创者</a:t>
            </a:r>
            <a:r>
              <a:rPr lang="en-US" altLang="zh-CN" sz="2000" b="0" i="0" dirty="0">
                <a:solidFill>
                  <a:srgbClr val="000000"/>
                </a:solidFill>
                <a:latin typeface="微软雅黑" pitchFamily="34" charset="0"/>
                <a:ea typeface="微软雅黑" pitchFamily="34" charset="-122"/>
                <a:cs typeface="微软雅黑" pitchFamily="34" charset="-120"/>
              </a:rPr>
              <a:t>→党发挥总揽全局、协调各方的领导核心作用</a:t>
            </a:r>
            <a:r>
              <a:rPr lang="en-US" altLang="zh-CN" sz="2000" b="0" i="0">
                <a:solidFill>
                  <a:srgbClr val="000000"/>
                </a:solidFill>
                <a:latin typeface="微软雅黑" pitchFamily="34" charset="0"/>
                <a:ea typeface="微软雅黑" pitchFamily="34" charset="-122"/>
                <a:cs typeface="微软雅黑" pitchFamily="34" charset="-120"/>
              </a:rPr>
              <a:t>。关键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信息</a:t>
            </a:r>
            <a:r>
              <a:rPr lang="en-US" altLang="zh-CN" sz="2000" b="0" i="0" dirty="0">
                <a:solidFill>
                  <a:srgbClr val="000000"/>
                </a:solidFill>
                <a:latin typeface="微软雅黑" pitchFamily="34" charset="0"/>
                <a:ea typeface="微软雅黑" pitchFamily="34" charset="-122"/>
                <a:cs typeface="微软雅黑" pitchFamily="34" charset="-120"/>
              </a:rPr>
              <a:t>②：中国式现代化是全体人民共同富裕的现代化→党的初心和使命、人民立场、</a:t>
            </a:r>
            <a:r>
              <a:rPr lang="en-US" altLang="zh-CN" sz="2000" b="0" i="0">
                <a:solidFill>
                  <a:srgbClr val="000000"/>
                </a:solidFill>
                <a:latin typeface="微软雅黑" pitchFamily="34" charset="0"/>
                <a:ea typeface="微软雅黑" pitchFamily="34" charset="-122"/>
                <a:cs typeface="微软雅黑" pitchFamily="34" charset="-120"/>
              </a:rPr>
              <a:t>执政理念、</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一切工作的根本出发点和落脚点</a:t>
            </a:r>
            <a:r>
              <a:rPr lang="en-US" altLang="zh-CN" sz="2000" b="0" i="0" dirty="0">
                <a:solidFill>
                  <a:srgbClr val="000000"/>
                </a:solidFill>
                <a:latin typeface="微软雅黑" pitchFamily="34" charset="0"/>
                <a:ea typeface="微软雅黑" pitchFamily="34" charset="-122"/>
                <a:cs typeface="微软雅黑" pitchFamily="34" charset="-120"/>
              </a:rPr>
              <a:t>。关键信息③：中国式现代化，既有各国现代化的共同特征</a:t>
            </a:r>
            <a:r>
              <a:rPr lang="en-US" altLang="zh-CN" sz="2000" b="0" i="0">
                <a:solidFill>
                  <a:srgbClr val="000000"/>
                </a:solidFill>
                <a:latin typeface="微软雅黑" pitchFamily="34" charset="0"/>
                <a:ea typeface="微软雅黑" pitchFamily="34" charset="-122"/>
                <a:cs typeface="微软雅黑" pitchFamily="34" charset="-120"/>
              </a:rPr>
              <a:t>，更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有基于自己国情的中国特色</a:t>
            </a:r>
            <a:r>
              <a:rPr lang="en-US" altLang="zh-CN" sz="2000" b="0" i="0" dirty="0">
                <a:solidFill>
                  <a:srgbClr val="000000"/>
                </a:solidFill>
                <a:latin typeface="微软雅黑" pitchFamily="34" charset="0"/>
                <a:ea typeface="微软雅黑" pitchFamily="34" charset="-122"/>
                <a:cs typeface="微软雅黑" pitchFamily="34" charset="-120"/>
              </a:rPr>
              <a:t>→党坚持解放思想、实事求是、与时俱进、求真务实，科学执政</a:t>
            </a:r>
            <a:r>
              <a:rPr lang="en-US" altLang="zh-CN" sz="2000" b="0" i="0">
                <a:solidFill>
                  <a:srgbClr val="000000"/>
                </a:solidFill>
                <a:latin typeface="微软雅黑" pitchFamily="34" charset="0"/>
                <a:ea typeface="微软雅黑" pitchFamily="34" charset="-122"/>
                <a:cs typeface="微软雅黑" pitchFamily="34" charset="-120"/>
              </a:rPr>
              <a:t>，立</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足中国国情</a:t>
            </a:r>
            <a:r>
              <a:rPr lang="en-US" altLang="zh-CN" sz="2000" b="0" i="0" dirty="0">
                <a:solidFill>
                  <a:srgbClr val="000000"/>
                </a:solidFill>
                <a:latin typeface="微软雅黑" pitchFamily="34" charset="0"/>
                <a:ea typeface="微软雅黑" pitchFamily="34" charset="-122"/>
                <a:cs typeface="微软雅黑" pitchFamily="34" charset="-120"/>
              </a:rPr>
              <a:t>，始终走在时代前列。</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6_AS.6_2#403640902?vop=1&amp;pid=12f8ef48b&amp;color=0,0,0&amp;mp=1&amp;vtp=1&amp;bt=1&amp;bbb=1&amp;hb=1"/>
          <p:cNvSpPr/>
          <p:nvPr/>
        </p:nvSpPr>
        <p:spPr>
          <a:xfrm>
            <a:off x="722376" y="972000"/>
            <a:ext cx="10753344" cy="36248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坚定历史自信，增强历史主动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坚定历史自信：这要求一个政党、国家或民族对自己的历史有清晰的认识和积极的评价</a:t>
            </a:r>
            <a:r>
              <a:rPr lang="en-US" altLang="zh-CN" sz="2000" b="0" i="0">
                <a:solidFill>
                  <a:srgbClr val="000000"/>
                </a:solidFill>
                <a:latin typeface="微软雅黑" pitchFamily="34" charset="0"/>
                <a:ea typeface="微软雅黑" pitchFamily="34" charset="-122"/>
                <a:cs typeface="微软雅黑" pitchFamily="34" charset="-120"/>
              </a:rPr>
              <a:t>，能够从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中汲取智慧和力量</a:t>
            </a:r>
            <a:r>
              <a:rPr lang="en-US" altLang="zh-CN" sz="2000" b="0" i="0" dirty="0">
                <a:solidFill>
                  <a:srgbClr val="000000"/>
                </a:solidFill>
                <a:latin typeface="微软雅黑" pitchFamily="34" charset="0"/>
                <a:ea typeface="微软雅黑" pitchFamily="34" charset="-122"/>
                <a:cs typeface="微软雅黑" pitchFamily="34" charset="-120"/>
              </a:rPr>
              <a:t>，坚定自己的信念和道路。坚定历史自信、增强历史主动是一个政党</a:t>
            </a:r>
            <a:r>
              <a:rPr lang="en-US" altLang="zh-CN" sz="2000" b="0" i="0">
                <a:solidFill>
                  <a:srgbClr val="000000"/>
                </a:solidFill>
                <a:latin typeface="微软雅黑" pitchFamily="34" charset="0"/>
                <a:ea typeface="微软雅黑" pitchFamily="34" charset="-122"/>
                <a:cs typeface="微软雅黑" pitchFamily="34" charset="-120"/>
              </a:rPr>
              <a:t>、国家或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民族走向成熟的重要标志</a:t>
            </a:r>
            <a:r>
              <a:rPr lang="en-US" altLang="zh-CN" sz="2000" b="0" i="0" dirty="0">
                <a:solidFill>
                  <a:srgbClr val="000000"/>
                </a:solidFill>
                <a:latin typeface="微软雅黑" pitchFamily="34" charset="0"/>
                <a:ea typeface="微软雅黑" pitchFamily="34" charset="-122"/>
                <a:cs typeface="微软雅黑" pitchFamily="34" charset="-120"/>
              </a:rPr>
              <a:t>，它基于对历史进程的全面认识和对历史规律的深刻把握，使政党</a:t>
            </a:r>
            <a:r>
              <a:rPr lang="en-US" altLang="zh-CN" sz="2000" b="0" i="0">
                <a:solidFill>
                  <a:srgbClr val="000000"/>
                </a:solidFill>
                <a:latin typeface="微软雅黑" pitchFamily="34" charset="0"/>
                <a:ea typeface="微软雅黑" pitchFamily="34" charset="-122"/>
                <a:cs typeface="微软雅黑" pitchFamily="34" charset="-120"/>
              </a:rPr>
              <a:t>、国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家或民族在面对挑战和困难时能够保持坚定的立场和信心</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增强历史主动：强调了在把握历史发展大势和抓住历史变革时机上的主动性和创造性</a:t>
            </a:r>
            <a:r>
              <a:rPr lang="en-US" altLang="zh-CN" sz="2000" b="0" i="0">
                <a:solidFill>
                  <a:srgbClr val="000000"/>
                </a:solidFill>
                <a:latin typeface="微软雅黑" pitchFamily="34" charset="0"/>
                <a:ea typeface="微软雅黑" pitchFamily="34" charset="-122"/>
                <a:cs typeface="微软雅黑" pitchFamily="34" charset="-120"/>
              </a:rPr>
              <a:t>。它要求政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党</a:t>
            </a:r>
            <a:r>
              <a:rPr lang="en-US" altLang="zh-CN" sz="2000" b="0" i="0" dirty="0">
                <a:solidFill>
                  <a:srgbClr val="000000"/>
                </a:solidFill>
                <a:latin typeface="微软雅黑" pitchFamily="34" charset="0"/>
                <a:ea typeface="微软雅黑" pitchFamily="34" charset="-122"/>
                <a:cs typeface="微软雅黑" pitchFamily="34" charset="-120"/>
              </a:rPr>
              <a:t>、国家或民族能够根据历史发展的趋势和现实条件，主动制定和调整自己的战略和政策</a:t>
            </a:r>
            <a:r>
              <a:rPr lang="en-US" altLang="zh-CN" sz="2000" b="0" i="0">
                <a:solidFill>
                  <a:srgbClr val="000000"/>
                </a:solidFill>
                <a:latin typeface="微软雅黑" pitchFamily="34" charset="0"/>
                <a:ea typeface="微软雅黑" pitchFamily="34" charset="-122"/>
                <a:cs typeface="微软雅黑" pitchFamily="34" charset="-120"/>
              </a:rPr>
              <a:t>，以适</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应时代的变化和发展</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6_BD.7_1#fa70b7fc0?pid=c8f516beb&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[广东部分学校2025高一联考·改编]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佛山禅城区张槎街道古灶村通过党建引领</a:t>
            </a:r>
            <a:r>
              <a:rPr lang="en-US" altLang="zh-CN" sz="2000" b="0" i="0">
                <a:solidFill>
                  <a:srgbClr val="000000"/>
                </a:solidFill>
                <a:latin typeface="微软雅黑" pitchFamily="34" charset="0"/>
                <a:ea typeface="微软雅黑" pitchFamily="34" charset="-122"/>
                <a:cs typeface="微软雅黑" pitchFamily="34" charset="-120"/>
              </a:rPr>
              <a:t>，在党员和干部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带领下</a:t>
            </a:r>
            <a:r>
              <a:rPr lang="en-US" altLang="zh-CN" sz="2000" b="0" i="0" dirty="0">
                <a:solidFill>
                  <a:srgbClr val="000000"/>
                </a:solidFill>
                <a:latin typeface="微软雅黑" pitchFamily="34" charset="0"/>
                <a:ea typeface="微软雅黑" pitchFamily="34" charset="-122"/>
                <a:cs typeface="微软雅黑" pitchFamily="34" charset="-120"/>
              </a:rPr>
              <a:t>，推动旧厂房改造，解决土地纠纷，使村集体经济收入大增，2023</a:t>
            </a:r>
            <a:r>
              <a:rPr lang="en-US" altLang="zh-CN" sz="2000" b="0" i="0">
                <a:solidFill>
                  <a:srgbClr val="000000"/>
                </a:solidFill>
                <a:latin typeface="微软雅黑" pitchFamily="34" charset="0"/>
                <a:ea typeface="微软雅黑" pitchFamily="34" charset="-122"/>
                <a:cs typeface="微软雅黑" pitchFamily="34" charset="-120"/>
              </a:rPr>
              <a:t>年村民人均分红超1.2</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万元</a:t>
            </a:r>
            <a:r>
              <a:rPr lang="en-US" altLang="zh-CN" sz="2000" b="0" i="0" dirty="0">
                <a:solidFill>
                  <a:srgbClr val="000000"/>
                </a:solidFill>
                <a:latin typeface="微软雅黑" pitchFamily="34" charset="0"/>
                <a:ea typeface="微软雅黑" pitchFamily="34" charset="-122"/>
                <a:cs typeface="微软雅黑" pitchFamily="34" charset="-120"/>
              </a:rPr>
              <a:t>，村民生活得到明显改善。据此可知，</a:t>
            </a:r>
            <a:r>
              <a:rPr lang="en-US" altLang="zh-CN" sz="2000" b="0" i="0">
                <a:solidFill>
                  <a:srgbClr val="000000"/>
                </a:solidFill>
                <a:latin typeface="微软雅黑" pitchFamily="34" charset="0"/>
                <a:ea typeface="微软雅黑" pitchFamily="34" charset="-122"/>
                <a:cs typeface="微软雅黑" pitchFamily="34" charset="-120"/>
              </a:rPr>
              <a:t>中国共产党(</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8_1#fa70b7fc0.bracket?pid=c8f516beb&amp;color=0,0,0&amp;vpa=3&amp;vtp=1"/>
          <p:cNvSpPr/>
          <p:nvPr/>
        </p:nvSpPr>
        <p:spPr>
          <a:xfrm>
            <a:off x="7018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7_2#fa70b7fc0?pid=c8f516beb&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①坚持新发展理念</a:t>
            </a:r>
            <a:r>
              <a:rPr lang="en-US" altLang="zh-CN" sz="2000" b="0" i="0">
                <a:solidFill>
                  <a:srgbClr val="000000"/>
                </a:solidFill>
                <a:latin typeface="微软雅黑" pitchFamily="34" charset="0"/>
                <a:ea typeface="微软雅黑" pitchFamily="34" charset="-122"/>
                <a:cs typeface="微软雅黑" pitchFamily="34" charset="-120"/>
              </a:rPr>
              <a:t>，以科技赋能农业现代化</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把人民对美好生活的向往作为奋斗目标</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③把民生问题作为全党工作的中心任务</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以执政为民的成果巩固执政的群众基础</a:t>
            </a:r>
            <a:endParaRPr lang="en-US" altLang="zh-CN" sz="2000" dirty="0"/>
          </a:p>
        </p:txBody>
      </p:sp>
      <p:sp>
        <p:nvSpPr>
          <p:cNvPr id="5" name="QC_6_BD.7_3#fa70b7fc0.choices?pid=c8f516beb&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3729</Words>
  <Application>Microsoft Office PowerPoint</Application>
  <PresentationFormat>宽屏</PresentationFormat>
  <Paragraphs>595</Paragraphs>
  <Slides>76</Slides>
  <Notes>74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76</vt:i4>
      </vt:variant>
    </vt:vector>
  </HeadingPairs>
  <TitlesOfParts>
    <vt:vector size="84" baseType="lpstr">
      <vt:lpstr>等线 (正文)</vt:lpstr>
      <vt:lpstr>仿宋</vt:lpstr>
      <vt:lpstr>汉仪舒圆黑简体</vt:lpstr>
      <vt:lpstr>SimHei</vt:lpstr>
      <vt:lpstr>SimSun</vt:lpstr>
      <vt:lpstr>微软雅黑</vt:lpstr>
      <vt:lpstr>Arial</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3</cp:revision>
  <dcterms:created xsi:type="dcterms:W3CDTF">2025-09-19T07:04:31Z</dcterms:created>
  <dcterms:modified xsi:type="dcterms:W3CDTF">2025-09-19T07:36:35Z</dcterms:modified>
  <cp:category/>
  <cp:contentStatus/>
</cp:coreProperties>
</file>