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31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318"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6688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4252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d7f90ebe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没有正确理解法律的本质</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e04127f7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没有正确理解法治与德治的关系</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eb4edbf4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我国法律发展的历史</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757dc78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马克思主义是我国法治建设的理论基础</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6c048da4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知识点3 新中国法治建设的成就</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8c26f800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全面推进依法治国的总目标</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f16cd686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全面推进依法治国的原则</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d7f90ebe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没有正确理解法律的本质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7#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e04127f7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没有正确理解法治与德治的关系</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AS.9_1#7c5bfdba3?vop=1&amp;pid=757dc78c1&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本题考查法的特点和作用。材料中强调“为了维护国家安全</a:t>
            </a:r>
            <a:r>
              <a:rPr lang="en-US" altLang="zh-CN" sz="2000" b="0" i="0">
                <a:solidFill>
                  <a:srgbClr val="000000"/>
                </a:solidFill>
                <a:latin typeface="微软雅黑" pitchFamily="34" charset="0"/>
                <a:ea typeface="微软雅黑" pitchFamily="34" charset="-122"/>
                <a:cs typeface="微软雅黑" pitchFamily="34" charset="-120"/>
              </a:rPr>
              <a:t>，保卫人民民主专政的政权和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中国特色社会主义制度</a:t>
            </a:r>
            <a:r>
              <a:rPr lang="en-US" altLang="zh-CN" sz="2000" b="0" i="0" dirty="0">
                <a:solidFill>
                  <a:srgbClr val="000000"/>
                </a:solidFill>
                <a:latin typeface="微软雅黑" pitchFamily="34" charset="0"/>
                <a:ea typeface="微软雅黑" pitchFamily="34" charset="-122"/>
                <a:cs typeface="微软雅黑" pitchFamily="34" charset="-120"/>
              </a:rPr>
              <a:t>，保护人民的根本利益，</a:t>
            </a:r>
            <a:r>
              <a:rPr lang="en-US" altLang="zh-CN" sz="2000" b="0" i="0">
                <a:solidFill>
                  <a:srgbClr val="000000"/>
                </a:solidFill>
                <a:latin typeface="微软雅黑" pitchFamily="34" charset="0"/>
                <a:ea typeface="微软雅黑" pitchFamily="34" charset="-122"/>
                <a:cs typeface="微软雅黑" pitchFamily="34" charset="-120"/>
              </a:rPr>
              <a:t>保障改革开放和社会主义现代化建设的顺利进行”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制定了国家安全法</a:t>
            </a:r>
            <a:r>
              <a:rPr lang="en-US" altLang="zh-CN" sz="2000" b="0" i="0" dirty="0">
                <a:solidFill>
                  <a:srgbClr val="000000"/>
                </a:solidFill>
                <a:latin typeface="微软雅黑" pitchFamily="34" charset="0"/>
                <a:ea typeface="微软雅黑" pitchFamily="34" charset="-122"/>
                <a:cs typeface="微软雅黑" pitchFamily="34" charset="-120"/>
              </a:rPr>
              <a:t>，这一规定表明，法由国家创制，在国家治理中具有政治职能，②正确</a:t>
            </a:r>
            <a:r>
              <a:rPr lang="en-US" altLang="zh-CN" sz="2000" b="0" i="0">
                <a:solidFill>
                  <a:srgbClr val="000000"/>
                </a:solidFill>
                <a:latin typeface="微软雅黑" pitchFamily="34" charset="0"/>
                <a:ea typeface="微软雅黑" pitchFamily="34" charset="-122"/>
                <a:cs typeface="微软雅黑" pitchFamily="34" charset="-120"/>
              </a:rPr>
              <a:t>；材料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a:t>
            </a:r>
            <a:r>
              <a:rPr lang="en-US" altLang="zh-CN" sz="2000" b="0" i="0" dirty="0">
                <a:solidFill>
                  <a:srgbClr val="000000"/>
                </a:solidFill>
                <a:latin typeface="微软雅黑" pitchFamily="34" charset="0"/>
                <a:ea typeface="微软雅黑" pitchFamily="34" charset="-122"/>
                <a:cs typeface="微软雅黑" pitchFamily="34" charset="-120"/>
              </a:rPr>
              <a:t>《中华人民共和国国家安全法》第一章第一条规定“根据宪法，制定本法</a:t>
            </a:r>
            <a:r>
              <a:rPr lang="en-US" altLang="zh-CN" sz="2000" b="0" i="0">
                <a:solidFill>
                  <a:srgbClr val="000000"/>
                </a:solidFill>
                <a:latin typeface="微软雅黑" pitchFamily="34" charset="0"/>
                <a:ea typeface="微软雅黑" pitchFamily="34" charset="-122"/>
                <a:cs typeface="微软雅黑" pitchFamily="34" charset="-120"/>
              </a:rPr>
              <a:t>”，这一规定表明宪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法是我国的根本法</a:t>
            </a:r>
            <a:r>
              <a:rPr lang="en-US" altLang="zh-CN" sz="2000" b="0" i="0" dirty="0">
                <a:solidFill>
                  <a:srgbClr val="000000"/>
                </a:solidFill>
                <a:latin typeface="微软雅黑" pitchFamily="34" charset="0"/>
                <a:ea typeface="微软雅黑" pitchFamily="34" charset="-122"/>
                <a:cs typeface="微软雅黑" pitchFamily="34" charset="-120"/>
              </a:rPr>
              <a:t>，拥有最高法律效力，③正确；法是统治阶级意志的体现，</a:t>
            </a:r>
            <a:r>
              <a:rPr lang="en-US" altLang="zh-CN" sz="2000" b="0" i="0">
                <a:solidFill>
                  <a:srgbClr val="000000"/>
                </a:solidFill>
                <a:latin typeface="微软雅黑" pitchFamily="34" charset="0"/>
                <a:ea typeface="微软雅黑" pitchFamily="34" charset="-122"/>
                <a:cs typeface="微软雅黑" pitchFamily="34" charset="-120"/>
              </a:rPr>
              <a:t>而不是社会各阶级、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各阶层共同利益的体现</a:t>
            </a:r>
            <a:r>
              <a:rPr lang="en-US" altLang="zh-CN" sz="2000" b="0" i="0" dirty="0">
                <a:solidFill>
                  <a:srgbClr val="000000"/>
                </a:solidFill>
                <a:latin typeface="微软雅黑" pitchFamily="34" charset="0"/>
                <a:ea typeface="微软雅黑" pitchFamily="34" charset="-122"/>
                <a:cs typeface="微软雅黑" pitchFamily="34" charset="-120"/>
              </a:rPr>
              <a:t>，①排除；法是由国家制定或认可的</a:t>
            </a:r>
            <a:r>
              <a:rPr lang="en-US" altLang="zh-CN" sz="2000" b="0" i="0">
                <a:solidFill>
                  <a:srgbClr val="000000"/>
                </a:solidFill>
                <a:latin typeface="微软雅黑" pitchFamily="34" charset="0"/>
                <a:ea typeface="微软雅黑" pitchFamily="34" charset="-122"/>
                <a:cs typeface="微软雅黑" pitchFamily="34" charset="-120"/>
              </a:rPr>
              <a:t>，是由国家强制力保证实施的具有普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遍约束力的社会规范</a:t>
            </a:r>
            <a:r>
              <a:rPr lang="en-US" altLang="zh-CN" sz="2000" b="0" i="0" dirty="0">
                <a:solidFill>
                  <a:srgbClr val="000000"/>
                </a:solidFill>
                <a:latin typeface="微软雅黑" pitchFamily="34" charset="0"/>
                <a:ea typeface="微软雅黑" pitchFamily="34" charset="-122"/>
                <a:cs typeface="微软雅黑" pitchFamily="34" charset="-120"/>
              </a:rPr>
              <a:t>，而不是由人们认可的，④排除。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BD.10_1#027f8dc0e?pid=6c048da43&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[四川成都2025高一期末]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某校高一学生在学习“我国法治建设的历程”时</a:t>
            </a:r>
            <a:r>
              <a:rPr lang="en-US" altLang="zh-CN" sz="2000" b="0" i="0">
                <a:solidFill>
                  <a:srgbClr val="000000"/>
                </a:solidFill>
                <a:latin typeface="微软雅黑" pitchFamily="34" charset="0"/>
                <a:ea typeface="微软雅黑" pitchFamily="34" charset="-122"/>
                <a:cs typeface="微软雅黑" pitchFamily="34" charset="-120"/>
              </a:rPr>
              <a:t>，制作了下面的资料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卡片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据此可以推断(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12" name="QC_6_BD.10_2#027f8dc0e?colgroup=41&amp;pid=6c048da43&amp;color=0,0,0&amp;vtp=1&amp;bbb=1"/>
          <p:cNvGraphicFramePr>
            <a:graphicFrameLocks noGrp="1"/>
          </p:cNvGraphicFramePr>
          <p:nvPr>
            <p:extLst>
              <p:ext uri="{D42A27DB-BD31-4B8C-83A1-F6EECF244321}">
                <p14:modId xmlns:p14="http://schemas.microsoft.com/office/powerpoint/2010/main" val="3782026991"/>
              </p:ext>
            </p:extLst>
          </p:nvPr>
        </p:nvGraphicFramePr>
        <p:xfrm>
          <a:off x="722376" y="1951677"/>
          <a:ext cx="10735056" cy="1653159"/>
        </p:xfrm>
        <a:graphic>
          <a:graphicData uri="http://schemas.openxmlformats.org/drawingml/2006/table">
            <a:tbl>
              <a:tblPr/>
              <a:tblGrid>
                <a:gridCol w="10735056">
                  <a:extLst>
                    <a:ext uri="{9D8B030D-6E8A-4147-A177-3AD203B41FA5}">
                      <a16:colId xmlns:a16="http://schemas.microsoft.com/office/drawing/2014/main" val="20000"/>
                    </a:ext>
                  </a:extLst>
                </a:gridCol>
              </a:tblGrid>
              <a:tr h="1653159">
                <a:tc>
                  <a:txBody>
                    <a:bodyPr/>
                    <a:lstStyle/>
                    <a:p>
                      <a:pPr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1949年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《中国人民政治协商会议共同纲领》颁布</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开启法治建设新纪元</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1982</a:t>
                      </a:r>
                      <a:r>
                        <a:rPr lang="en-US" altLang="zh-CN" sz="2000" b="0" i="0" dirty="0">
                          <a:solidFill>
                            <a:srgbClr val="000000"/>
                          </a:solidFill>
                          <a:latin typeface="微软雅黑" pitchFamily="34" charset="0"/>
                          <a:ea typeface="微软雅黑" pitchFamily="34" charset="-122"/>
                          <a:cs typeface="微软雅黑" pitchFamily="34" charset="-120"/>
                        </a:rPr>
                        <a:t>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现行《中华人民共和国宪法》颁布</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奠定了依法治国的基础</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2020</a:t>
                      </a:r>
                      <a:r>
                        <a:rPr lang="en-US" altLang="zh-CN" sz="2000" b="0" i="0" dirty="0">
                          <a:solidFill>
                            <a:srgbClr val="000000"/>
                          </a:solidFill>
                          <a:latin typeface="微软雅黑" pitchFamily="34" charset="0"/>
                          <a:ea typeface="微软雅黑" pitchFamily="34" charset="-122"/>
                          <a:cs typeface="微软雅黑" pitchFamily="34" charset="-120"/>
                        </a:rPr>
                        <a:t>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十三届全国人大三次会议通过《中华人民共和国民法典》</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微软雅黑" pitchFamily="34" charset="-122"/>
                          <a:cs typeface="微软雅黑" pitchFamily="34" charset="-120"/>
                        </a:rPr>
                        <a:t>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十四届全国人大二次会议表决通过新修订的《中华人民共和国国务院组织法》</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6_AN.11_1#027f8dc0e.bracket?pid=6c048da43&amp;color=0,0,0&amp;vpa=4&amp;vtp=1"/>
          <p:cNvSpPr/>
          <p:nvPr/>
        </p:nvSpPr>
        <p:spPr>
          <a:xfrm>
            <a:off x="3208401" y="14101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6_BD.10_3#027f8dc0e?pid=6c048da43&amp;color=0,0,0&amp;vtp=1&amp;bbb=1"/>
          <p:cNvSpPr/>
          <p:nvPr/>
        </p:nvSpPr>
        <p:spPr>
          <a:xfrm>
            <a:off x="722376" y="374237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①我国正在全面落实依法治国基本方略，加快建设法治国家</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我国人权的法治保障成就巨大，为人权保护提供坚强保证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我国正在形成以宪法为核心的中国特色社会主义法律体系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我国的法治是由我国国情和社会制度所决定并与其相适应的</a:t>
            </a:r>
            <a:endParaRPr lang="en-US" altLang="zh-CN" sz="2000" dirty="0"/>
          </a:p>
        </p:txBody>
      </p:sp>
      <p:sp>
        <p:nvSpPr>
          <p:cNvPr id="6" name="QC_6_BD.10_4#027f8dc0e.choices?pid=6c048da43&amp;color=0,0,0&amp;vtp=1&amp;bbb=1"/>
          <p:cNvSpPr/>
          <p:nvPr/>
        </p:nvSpPr>
        <p:spPr>
          <a:xfrm>
            <a:off x="722376" y="55796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6_AS.12_1#027f8dc0e?vop=1&amp;pid=6c048da4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本题考查新中国法治建设的成就。从各个不同时期我国法治建设的历程可以推断出</a:t>
            </a:r>
            <a:r>
              <a:rPr lang="en-US" altLang="zh-CN" sz="2000" b="0" i="0">
                <a:solidFill>
                  <a:srgbClr val="000000"/>
                </a:solidFill>
                <a:latin typeface="微软雅黑" pitchFamily="34" charset="0"/>
                <a:ea typeface="微软雅黑" pitchFamily="34" charset="-122"/>
                <a:cs typeface="微软雅黑" pitchFamily="34" charset="-120"/>
              </a:rPr>
              <a:t>，我国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正在全面落实依法治国基本方略</a:t>
            </a:r>
            <a:r>
              <a:rPr lang="en-US" altLang="zh-CN" sz="2000" b="0" i="0" dirty="0">
                <a:solidFill>
                  <a:srgbClr val="000000"/>
                </a:solidFill>
                <a:latin typeface="微软雅黑" pitchFamily="34" charset="0"/>
                <a:ea typeface="微软雅黑" pitchFamily="34" charset="-122"/>
                <a:cs typeface="微软雅黑" pitchFamily="34" charset="-120"/>
              </a:rPr>
              <a:t>，加快建设法治国家，①正确</a:t>
            </a:r>
            <a:r>
              <a:rPr lang="en-US" altLang="zh-CN" sz="2000" b="0" i="0">
                <a:solidFill>
                  <a:srgbClr val="000000"/>
                </a:solidFill>
                <a:latin typeface="微软雅黑" pitchFamily="34" charset="0"/>
                <a:ea typeface="微软雅黑" pitchFamily="34" charset="-122"/>
                <a:cs typeface="微软雅黑" pitchFamily="34" charset="-120"/>
              </a:rPr>
              <a:t>；一国的法治总是由该国的国情和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社会制度所决定并与其相适应的</a:t>
            </a:r>
            <a:r>
              <a:rPr lang="en-US" altLang="zh-CN" sz="2000" b="0" i="0" dirty="0">
                <a:solidFill>
                  <a:srgbClr val="000000"/>
                </a:solidFill>
                <a:latin typeface="微软雅黑" pitchFamily="34" charset="0"/>
                <a:ea typeface="微软雅黑" pitchFamily="34" charset="-122"/>
                <a:cs typeface="微软雅黑" pitchFamily="34" charset="-120"/>
              </a:rPr>
              <a:t>，④正确；我国人权的法治保障成就巨大</a:t>
            </a:r>
            <a:r>
              <a:rPr lang="en-US" altLang="zh-CN" sz="2000" b="0" i="0">
                <a:solidFill>
                  <a:srgbClr val="000000"/>
                </a:solidFill>
                <a:latin typeface="微软雅黑" pitchFamily="34" charset="0"/>
                <a:ea typeface="微软雅黑" pitchFamily="34" charset="-122"/>
                <a:cs typeface="微软雅黑" pitchFamily="34" charset="-120"/>
              </a:rPr>
              <a:t>，为人权保护提供法治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保障</a:t>
            </a:r>
            <a:r>
              <a:rPr lang="en-US" altLang="zh-CN" sz="2000" b="0" i="0" dirty="0">
                <a:solidFill>
                  <a:srgbClr val="000000"/>
                </a:solidFill>
                <a:latin typeface="微软雅黑" pitchFamily="34" charset="0"/>
                <a:ea typeface="微软雅黑" pitchFamily="34" charset="-122"/>
                <a:cs typeface="微软雅黑" pitchFamily="34" charset="-120"/>
              </a:rPr>
              <a:t>，中国共产党坚持依法执政，为我国人权保护提供坚强保证</a:t>
            </a:r>
            <a:r>
              <a:rPr lang="en-US" altLang="zh-CN" sz="2000" b="0" i="0">
                <a:solidFill>
                  <a:srgbClr val="000000"/>
                </a:solidFill>
                <a:latin typeface="微软雅黑" pitchFamily="34" charset="0"/>
                <a:ea typeface="微软雅黑" pitchFamily="34" charset="-122"/>
                <a:cs typeface="微软雅黑" pitchFamily="34" charset="-120"/>
              </a:rPr>
              <a:t>，且材料并未强调我国人权法治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保障取得重大成就</a:t>
            </a:r>
            <a:r>
              <a:rPr lang="en-US" altLang="zh-CN" sz="2000" b="0" i="0" dirty="0">
                <a:solidFill>
                  <a:srgbClr val="000000"/>
                </a:solidFill>
                <a:latin typeface="微软雅黑" pitchFamily="34" charset="0"/>
                <a:ea typeface="微软雅黑" pitchFamily="34" charset="-122"/>
                <a:cs typeface="微软雅黑" pitchFamily="34" charset="-120"/>
              </a:rPr>
              <a:t>，②排除；新中国成立以来</a:t>
            </a:r>
            <a:r>
              <a:rPr lang="en-US" altLang="zh-CN" sz="2000" b="0" i="0">
                <a:solidFill>
                  <a:srgbClr val="000000"/>
                </a:solidFill>
                <a:latin typeface="微软雅黑" pitchFamily="34" charset="0"/>
                <a:ea typeface="微软雅黑" pitchFamily="34" charset="-122"/>
                <a:cs typeface="微软雅黑" pitchFamily="34" charset="-120"/>
              </a:rPr>
              <a:t>，我国已经形成了以宪法为核心的中国特色社会主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义法律体系</a:t>
            </a:r>
            <a:r>
              <a:rPr lang="en-US" altLang="zh-CN" sz="2000" b="0" i="0" dirty="0">
                <a:solidFill>
                  <a:srgbClr val="000000"/>
                </a:solidFill>
                <a:latin typeface="微软雅黑" pitchFamily="34" charset="0"/>
                <a:ea typeface="微软雅黑" pitchFamily="34" charset="-122"/>
                <a:cs typeface="微软雅黑" pitchFamily="34" charset="-120"/>
              </a:rPr>
              <a:t>，而不是正在形成，③排除。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0791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BD.13_1#999850c87?pid=d7f90ebe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5.马克思在《政治经济学批判》中指出：“人们在自己生活的社会生产中发生一定的、</a:t>
            </a:r>
            <a:r>
              <a:rPr lang="en-US" altLang="zh-CN" sz="2000" b="0" i="0">
                <a:solidFill>
                  <a:srgbClr val="000000"/>
                </a:solidFill>
                <a:latin typeface="微软雅黑" pitchFamily="34" charset="0"/>
                <a:ea typeface="微软雅黑" pitchFamily="34" charset="-122"/>
                <a:cs typeface="微软雅黑" pitchFamily="34" charset="-120"/>
              </a:rPr>
              <a:t>必然的、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不以他们的意志为转移的关系</a:t>
            </a:r>
            <a:r>
              <a:rPr lang="en-US" altLang="zh-CN" sz="2000" b="0" i="0" dirty="0">
                <a:solidFill>
                  <a:srgbClr val="000000"/>
                </a:solidFill>
                <a:latin typeface="微软雅黑" pitchFamily="34" charset="0"/>
                <a:ea typeface="微软雅黑" pitchFamily="34" charset="-122"/>
                <a:cs typeface="微软雅黑" pitchFamily="34" charset="-120"/>
              </a:rPr>
              <a:t>，即同他们的物质生产力的一定发展阶段相适合的生产关系</a:t>
            </a:r>
            <a:r>
              <a:rPr lang="en-US" altLang="zh-CN" sz="2000" b="0" i="0">
                <a:solidFill>
                  <a:srgbClr val="000000"/>
                </a:solidFill>
                <a:latin typeface="微软雅黑" pitchFamily="34" charset="0"/>
                <a:ea typeface="微软雅黑" pitchFamily="34" charset="-122"/>
                <a:cs typeface="微软雅黑" pitchFamily="34" charset="-120"/>
              </a:rPr>
              <a:t>。这些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生产关系的总和构成社会的经济结构，即有法律的和政治的上层建筑竖立其上并有一定的社会意</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识形式与之相适应的现实基础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对此认识正确的是(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4_1#999850c87.bracket?pid=d7f90ebe2&amp;color=0,0,0&amp;vpa=5&amp;vtp=1"/>
          <p:cNvSpPr/>
          <p:nvPr/>
        </p:nvSpPr>
        <p:spPr>
          <a:xfrm>
            <a:off x="6764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3_2#999850c87?pid=d7f90ebe2&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①生产方式是法产生、存在和发展的决定性因素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法律反映的是人民群众的根本利益和共同意志</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法律是一种根植于特定的经济基础的上层建筑</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法律是生产力的一定发展阶段自发形成的产物</a:t>
            </a:r>
            <a:endParaRPr lang="en-US" altLang="zh-CN" sz="2000" dirty="0"/>
          </a:p>
        </p:txBody>
      </p:sp>
      <p:sp>
        <p:nvSpPr>
          <p:cNvPr id="5" name="QC_7_BD.13_3#999850c87.choices?pid=d7f90ebe2&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5_1#999850c87?vop=1&amp;pid=d7f90ebe2&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本题考查法的本质。由题干和所学知识可知</a:t>
            </a:r>
            <a:r>
              <a:rPr lang="en-US" altLang="zh-CN" sz="2000" b="0" i="0" spc="-50">
                <a:solidFill>
                  <a:srgbClr val="000000"/>
                </a:solidFill>
                <a:latin typeface="微软雅黑" pitchFamily="34" charset="0"/>
                <a:ea typeface="微软雅黑" pitchFamily="34" charset="-122"/>
                <a:cs typeface="微软雅黑" pitchFamily="34" charset="-120"/>
              </a:rPr>
              <a:t>，人们在社会生产中产生与物质生产力一定发展</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阶段相适应的生产关系</a:t>
            </a:r>
            <a:r>
              <a:rPr lang="en-US" altLang="zh-CN" sz="2000" b="0" i="0" spc="-50" dirty="0">
                <a:solidFill>
                  <a:srgbClr val="000000"/>
                </a:solidFill>
                <a:latin typeface="微软雅黑" pitchFamily="34" charset="0"/>
                <a:ea typeface="微软雅黑" pitchFamily="34" charset="-122"/>
                <a:cs typeface="微软雅黑" pitchFamily="34" charset="-120"/>
              </a:rPr>
              <a:t>，占统治地位的生产关系的总和构成经济基础</a:t>
            </a:r>
            <a:r>
              <a:rPr lang="en-US" altLang="zh-CN" sz="2000" b="0" i="0" spc="-50">
                <a:solidFill>
                  <a:srgbClr val="000000"/>
                </a:solidFill>
                <a:latin typeface="微软雅黑" pitchFamily="34" charset="0"/>
                <a:ea typeface="微软雅黑" pitchFamily="34" charset="-122"/>
                <a:cs typeface="微软雅黑" pitchFamily="34" charset="-120"/>
              </a:rPr>
              <a:t>，而法律等上层建筑建立在经</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济基础之上</a:t>
            </a:r>
            <a:r>
              <a:rPr lang="en-US" altLang="zh-CN" sz="2000" b="0" i="0" spc="-50" dirty="0">
                <a:solidFill>
                  <a:srgbClr val="000000"/>
                </a:solidFill>
                <a:latin typeface="微软雅黑" pitchFamily="34" charset="0"/>
                <a:ea typeface="微软雅黑" pitchFamily="34" charset="-122"/>
                <a:cs typeface="微软雅黑" pitchFamily="34" charset="-120"/>
              </a:rPr>
              <a:t>，生产方式是生产力与生产关系的对立统一，所以生产方式是法产生</a:t>
            </a:r>
            <a:r>
              <a:rPr lang="en-US" altLang="zh-CN" sz="2000" b="0" i="0" spc="-50">
                <a:solidFill>
                  <a:srgbClr val="000000"/>
                </a:solidFill>
                <a:latin typeface="微软雅黑" pitchFamily="34" charset="0"/>
                <a:ea typeface="微软雅黑" pitchFamily="34" charset="-122"/>
                <a:cs typeface="微软雅黑" pitchFamily="34" charset="-120"/>
              </a:rPr>
              <a:t>、存在和发展的决</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定性因素</a:t>
            </a:r>
            <a:r>
              <a:rPr lang="en-US" altLang="zh-CN" sz="2000" b="0" i="0" spc="-50" dirty="0">
                <a:solidFill>
                  <a:srgbClr val="000000"/>
                </a:solidFill>
                <a:latin typeface="微软雅黑" pitchFamily="34" charset="0"/>
                <a:ea typeface="微软雅黑" pitchFamily="34" charset="-122"/>
                <a:cs typeface="微软雅黑" pitchFamily="34" charset="-120"/>
              </a:rPr>
              <a:t>，①正确；根据“有法律的和政治的上层建筑竖立其上</a:t>
            </a:r>
            <a:r>
              <a:rPr lang="en-US" altLang="zh-CN" sz="2000" b="0" i="0" spc="-50">
                <a:solidFill>
                  <a:srgbClr val="000000"/>
                </a:solidFill>
                <a:latin typeface="微软雅黑" pitchFamily="34" charset="0"/>
                <a:ea typeface="微软雅黑" pitchFamily="34" charset="-122"/>
                <a:cs typeface="微软雅黑" pitchFamily="34" charset="-120"/>
              </a:rPr>
              <a:t>”,可知法律是一种根植于特定的经</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济基础的上层建筑</a:t>
            </a:r>
            <a:r>
              <a:rPr lang="en-US" altLang="zh-CN" sz="2000" b="0" i="0" spc="-50" dirty="0">
                <a:solidFill>
                  <a:srgbClr val="000000"/>
                </a:solidFill>
                <a:latin typeface="微软雅黑" pitchFamily="34" charset="0"/>
                <a:ea typeface="微软雅黑" pitchFamily="34" charset="-122"/>
                <a:cs typeface="微软雅黑" pitchFamily="34" charset="-120"/>
              </a:rPr>
              <a:t>，③正确；法律体现的是阶级统治的意志</a:t>
            </a:r>
            <a:r>
              <a:rPr lang="en-US" altLang="zh-CN" sz="2000" b="0" i="0" spc="-50">
                <a:solidFill>
                  <a:srgbClr val="000000"/>
                </a:solidFill>
                <a:latin typeface="微软雅黑" pitchFamily="34" charset="0"/>
                <a:ea typeface="微软雅黑" pitchFamily="34" charset="-122"/>
                <a:cs typeface="微软雅黑" pitchFamily="34" charset="-120"/>
              </a:rPr>
              <a:t>，我国社会主义法是工人阶级领导的广</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大人民群众的根本利益和共同意志的体现，但不是所有国家的法律都反映广大人民群众的根本利益</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和共同意志</a:t>
            </a:r>
            <a:r>
              <a:rPr lang="en-US" altLang="zh-CN" sz="2000" b="0" i="0" spc="-50" dirty="0">
                <a:solidFill>
                  <a:srgbClr val="000000"/>
                </a:solidFill>
                <a:latin typeface="微软雅黑" pitchFamily="34" charset="0"/>
                <a:ea typeface="微软雅黑" pitchFamily="34" charset="-122"/>
                <a:cs typeface="微软雅黑" pitchFamily="34" charset="-120"/>
              </a:rPr>
              <a:t>，②排除；生产方式是法产生、存在和发展的决定性因素</a:t>
            </a:r>
            <a:r>
              <a:rPr lang="en-US" altLang="zh-CN" sz="2000" b="0" i="0" spc="-50">
                <a:solidFill>
                  <a:srgbClr val="000000"/>
                </a:solidFill>
                <a:latin typeface="微软雅黑" pitchFamily="34" charset="0"/>
                <a:ea typeface="微软雅黑" pitchFamily="34" charset="-122"/>
                <a:cs typeface="微软雅黑" pitchFamily="34" charset="-120"/>
              </a:rPr>
              <a:t>，是建立在一定的经济基础之</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上并通过人的实践活动形成</a:t>
            </a:r>
            <a:r>
              <a:rPr lang="en-US" altLang="zh-CN" sz="2000" b="0" i="0" spc="-50" dirty="0">
                <a:solidFill>
                  <a:srgbClr val="000000"/>
                </a:solidFill>
                <a:latin typeface="微软雅黑" pitchFamily="34" charset="0"/>
                <a:ea typeface="微软雅黑" pitchFamily="34" charset="-122"/>
                <a:cs typeface="微软雅黑" pitchFamily="34" charset="-120"/>
              </a:rPr>
              <a:t>，是由国家制定或认可的，不是自发形成的产物，④排除。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AS.15_2#999850c87?vop=1&amp;pid=d7f90ebe2&amp;color=0,0,0&amp;mp=1&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本题易错选②</a:t>
            </a:r>
            <a:r>
              <a:rPr lang="en-US" altLang="zh-CN" sz="2000" b="0" i="0">
                <a:solidFill>
                  <a:srgbClr val="000000"/>
                </a:solidFill>
                <a:latin typeface="微软雅黑" pitchFamily="34" charset="0"/>
                <a:ea typeface="微软雅黑" pitchFamily="34" charset="-122"/>
                <a:cs typeface="微软雅黑" pitchFamily="34" charset="-120"/>
              </a:rPr>
              <a:t>，错选原因在于没有正确理解只有社会主义国家的法律反映广大人民群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众的根本利益和共同意志</a:t>
            </a:r>
            <a:r>
              <a:rPr lang="en-US" altLang="zh-CN" sz="2000" b="0" i="0" dirty="0">
                <a:solidFill>
                  <a:srgbClr val="000000"/>
                </a:solidFill>
                <a:latin typeface="微软雅黑" pitchFamily="34" charset="0"/>
                <a:ea typeface="微软雅黑" pitchFamily="34" charset="-122"/>
                <a:cs typeface="微软雅黑" pitchFamily="34" charset="-120"/>
              </a:rPr>
              <a:t>。法律体现统治阶级的意志，是实现国家职能的工具</a:t>
            </a:r>
            <a:r>
              <a:rPr lang="en-US" altLang="zh-CN" sz="2000" b="0" i="0">
                <a:solidFill>
                  <a:srgbClr val="000000"/>
                </a:solidFill>
                <a:latin typeface="微软雅黑" pitchFamily="34" charset="0"/>
                <a:ea typeface="微软雅黑" pitchFamily="34" charset="-122"/>
                <a:cs typeface="微软雅黑" pitchFamily="34" charset="-120"/>
              </a:rPr>
              <a:t>。只有社会主义国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家的法律才反映广大人民群众的根本利益和共同意志，资本主义国家的法律反映资产阶级的意志</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和利益</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4#f367bc9f2.fixed?pid=cf9abd26a&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f367bc9f2.fixed?pid=cf9abd26a&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全面推进依法治国的总目标与原则</a:t>
            </a:r>
            <a:endParaRPr lang="en-US" altLang="zh-CN" sz="4400" dirty="0"/>
          </a:p>
        </p:txBody>
      </p:sp>
      <p:pic>
        <p:nvPicPr>
          <p:cNvPr id="4" name="C_4#f367bc9f2.fixed?pid=cf9abd26a&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f367bc9f2.fixed?pid=cf9abd26a&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6_BD.16_1#853eac51d?pid=8c26f800e&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[黑龙江大庆实验中学2025高一段考]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目标引领方向，目标凝聚力量。全面推进依法治国</a:t>
            </a:r>
            <a:r>
              <a:rPr lang="en-US" altLang="zh-CN" sz="2000" b="0" i="0">
                <a:solidFill>
                  <a:srgbClr val="000000"/>
                </a:solidFill>
                <a:latin typeface="微软雅黑" pitchFamily="34" charset="0"/>
                <a:ea typeface="微软雅黑" pitchFamily="34" charset="-122"/>
                <a:cs typeface="微软雅黑" pitchFamily="34" charset="-120"/>
              </a:rPr>
              <a:t>，必须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走正确的道路</a:t>
            </a:r>
            <a:r>
              <a:rPr lang="en-US" altLang="zh-CN" sz="2000" b="0" i="0" dirty="0">
                <a:solidFill>
                  <a:srgbClr val="000000"/>
                </a:solidFill>
                <a:latin typeface="微软雅黑" pitchFamily="34" charset="0"/>
                <a:ea typeface="微软雅黑" pitchFamily="34" charset="-122"/>
                <a:cs typeface="微软雅黑" pitchFamily="34" charset="-120"/>
              </a:rPr>
              <a:t>，必须树立明确的目标，才能汇磅礴之力、收长远之功</a:t>
            </a:r>
            <a:r>
              <a:rPr lang="en-US" altLang="zh-CN" sz="2000" b="0" i="0">
                <a:solidFill>
                  <a:srgbClr val="000000"/>
                </a:solidFill>
                <a:latin typeface="微软雅黑" pitchFamily="34" charset="0"/>
                <a:ea typeface="微软雅黑" pitchFamily="34" charset="-122"/>
                <a:cs typeface="微软雅黑" pitchFamily="34" charset="-120"/>
              </a:rPr>
              <a:t>。全面推进依法治国的总目</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标是(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7_1#853eac51d.bracket?pid=8c26f800e&amp;color=0,0,0&amp;vpa=6&amp;vtp=1"/>
          <p:cNvSpPr/>
          <p:nvPr/>
        </p:nvSpPr>
        <p:spPr>
          <a:xfrm>
            <a:off x="1417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6_2#853eac51d?pid=8c26f800e&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建设社会主义现代化强国</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②建设中国特色社会主义法治政府</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建设社会主义法治国家</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④建设中国特色社会主义法治体系</a:t>
            </a:r>
            <a:endParaRPr lang="en-US" altLang="zh-CN" sz="2000" dirty="0"/>
          </a:p>
        </p:txBody>
      </p:sp>
      <p:sp>
        <p:nvSpPr>
          <p:cNvPr id="5" name="QC_6_BD.16_3#853eac51d.choices?pid=8c26f800e&amp;color=0,0,0&amp;vtp=1&amp;bbb=1"/>
          <p:cNvSpPr/>
          <p:nvPr/>
        </p:nvSpPr>
        <p:spPr>
          <a:xfrm>
            <a:off x="722376" y="4178404"/>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6_AS.18_1#853eac51d?vop=1&amp;pid=8c26f800e&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本题考查全面推进依法治国的总目标。党的十八届四中全会通过的</a:t>
            </a:r>
            <a:r>
              <a:rPr lang="en-US" altLang="zh-CN" sz="2000" b="0" i="0">
                <a:solidFill>
                  <a:srgbClr val="000000"/>
                </a:solidFill>
                <a:latin typeface="微软雅黑" pitchFamily="34" charset="0"/>
                <a:ea typeface="微软雅黑" pitchFamily="34" charset="-122"/>
                <a:cs typeface="微软雅黑" pitchFamily="34" charset="-120"/>
              </a:rPr>
              <a:t>《中共中央关于全面推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进依法治国若干重大问题的决定</a:t>
            </a:r>
            <a:r>
              <a:rPr lang="en-US" altLang="zh-CN" sz="2000" b="0" i="0" dirty="0">
                <a:solidFill>
                  <a:srgbClr val="000000"/>
                </a:solidFill>
                <a:latin typeface="微软雅黑" pitchFamily="34" charset="0"/>
                <a:ea typeface="微软雅黑" pitchFamily="34" charset="-122"/>
                <a:cs typeface="微软雅黑" pitchFamily="34" charset="-120"/>
              </a:rPr>
              <a:t>》明确提出全面推进依法治国的总目标</a:t>
            </a:r>
            <a:r>
              <a:rPr lang="en-US" altLang="zh-CN" sz="2000" b="0" i="0">
                <a:solidFill>
                  <a:srgbClr val="000000"/>
                </a:solidFill>
                <a:latin typeface="微软雅黑" pitchFamily="34" charset="0"/>
                <a:ea typeface="微软雅黑" pitchFamily="34" charset="-122"/>
                <a:cs typeface="微软雅黑" pitchFamily="34" charset="-120"/>
              </a:rPr>
              <a:t>，即建设中国特色社会主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义法治体系</a:t>
            </a:r>
            <a:r>
              <a:rPr lang="en-US" altLang="zh-CN" sz="2000" b="0" i="0" dirty="0">
                <a:solidFill>
                  <a:srgbClr val="000000"/>
                </a:solidFill>
                <a:latin typeface="微软雅黑" pitchFamily="34" charset="0"/>
                <a:ea typeface="微软雅黑" pitchFamily="34" charset="-122"/>
                <a:cs typeface="微软雅黑" pitchFamily="34" charset="-120"/>
              </a:rPr>
              <a:t>、建设社会主义法治国家，③④正确；“建设社会主义现代化强国</a:t>
            </a:r>
            <a:r>
              <a:rPr lang="en-US" altLang="zh-CN" sz="2000" b="0" i="0">
                <a:solidFill>
                  <a:srgbClr val="000000"/>
                </a:solidFill>
                <a:latin typeface="微软雅黑" pitchFamily="34" charset="0"/>
                <a:ea typeface="微软雅黑" pitchFamily="34" charset="-122"/>
                <a:cs typeface="微软雅黑" pitchFamily="34" charset="-120"/>
              </a:rPr>
              <a:t>”是坚持和发展中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国特色社会主义的目标任务</a:t>
            </a:r>
            <a:r>
              <a:rPr lang="en-US" altLang="zh-CN" sz="2000" b="0" i="0" dirty="0">
                <a:solidFill>
                  <a:srgbClr val="000000"/>
                </a:solidFill>
                <a:latin typeface="微软雅黑" pitchFamily="34" charset="0"/>
                <a:ea typeface="微软雅黑" pitchFamily="34" charset="-122"/>
                <a:cs typeface="微软雅黑" pitchFamily="34" charset="-120"/>
              </a:rPr>
              <a:t>，①排除</a:t>
            </a:r>
            <a:r>
              <a:rPr lang="en-US" altLang="zh-CN" sz="2000" b="0" i="0">
                <a:solidFill>
                  <a:srgbClr val="000000"/>
                </a:solidFill>
                <a:latin typeface="微软雅黑" pitchFamily="34" charset="0"/>
                <a:ea typeface="微软雅黑" pitchFamily="34" charset="-122"/>
                <a:cs typeface="微软雅黑" pitchFamily="34" charset="-120"/>
              </a:rPr>
              <a:t>；建设中国特色社会主义法治政府是依法治国的一个重要方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面</a:t>
            </a:r>
            <a:r>
              <a:rPr lang="en-US" altLang="zh-CN" sz="2000" b="0" i="0" dirty="0">
                <a:solidFill>
                  <a:srgbClr val="000000"/>
                </a:solidFill>
                <a:latin typeface="微软雅黑" pitchFamily="34" charset="0"/>
                <a:ea typeface="微软雅黑" pitchFamily="34" charset="-122"/>
                <a:cs typeface="微软雅黑" pitchFamily="34" charset="-120"/>
              </a:rPr>
              <a:t>，但不是总目标，②排除。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3f4990e37.fixed?pid=ceb59cac0&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7</a:t>
            </a:r>
            <a:endParaRPr lang="en-US" altLang="zh-CN" sz="7200" dirty="0"/>
          </a:p>
        </p:txBody>
      </p:sp>
      <p:sp>
        <p:nvSpPr>
          <p:cNvPr id="3" name="C_2_BD#3f4990e37.fixed?pid=ceb59cac0&amp;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第七课</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治国理政的基本方式</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6_BD.19_1#57cd35d29?pid=8c26f800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[广东广州2025高一期中]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为国家定规矩，为社会定方圆。细数立法成绩单</a:t>
            </a:r>
            <a:r>
              <a:rPr lang="en-US" altLang="zh-CN" sz="2000" b="0" i="0">
                <a:solidFill>
                  <a:srgbClr val="000000"/>
                </a:solidFill>
                <a:latin typeface="微软雅黑" pitchFamily="34" charset="0"/>
                <a:ea typeface="微软雅黑" pitchFamily="34" charset="-122"/>
                <a:cs typeface="微软雅黑" pitchFamily="34" charset="-120"/>
              </a:rPr>
              <a:t>，无障碍环境建设法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推动解决残疾人</a:t>
            </a:r>
            <a:r>
              <a:rPr lang="en-US" altLang="zh-CN" sz="2000" b="0" i="0" dirty="0">
                <a:solidFill>
                  <a:srgbClr val="000000"/>
                </a:solidFill>
                <a:latin typeface="微软雅黑" pitchFamily="34" charset="0"/>
                <a:ea typeface="微软雅黑" pitchFamily="34" charset="-122"/>
                <a:cs typeface="微软雅黑" pitchFamily="34" charset="-120"/>
              </a:rPr>
              <a:t>、老年人的实际问题；对外关系法扩大高水平开放</a:t>
            </a:r>
            <a:r>
              <a:rPr lang="en-US" altLang="zh-CN" sz="2000" b="0" i="0">
                <a:solidFill>
                  <a:srgbClr val="000000"/>
                </a:solidFill>
                <a:latin typeface="微软雅黑" pitchFamily="34" charset="0"/>
                <a:ea typeface="微软雅黑" pitchFamily="34" charset="-122"/>
                <a:cs typeface="微软雅黑" pitchFamily="34" charset="-120"/>
              </a:rPr>
              <a:t>，推动构建人类命运共同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一部部务实管用的法律，为高质量发展提供坚实保障。下列关于全面依法治国的表述</a:t>
            </a:r>
            <a:r>
              <a:rPr lang="en-US" altLang="zh-CN" sz="2000" b="0" i="0">
                <a:solidFill>
                  <a:srgbClr val="000000"/>
                </a:solidFill>
                <a:latin typeface="微软雅黑" pitchFamily="34" charset="0"/>
                <a:ea typeface="微软雅黑" pitchFamily="34" charset="-122"/>
                <a:cs typeface="微软雅黑" pitchFamily="34" charset="-120"/>
              </a:rPr>
              <a:t>，说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0_1#57cd35d29.bracket?pid=8c26f800e&amp;color=0,0,0&amp;vpa=7&amp;vtp=1"/>
          <p:cNvSpPr/>
          <p:nvPr/>
        </p:nvSpPr>
        <p:spPr>
          <a:xfrm>
            <a:off x="2192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9_2#57cd35d29?pid=8c26f800e&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①只要依靠中国共产党的努力，就能实现全面依法治国的总目标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全面依法治国是国家治理的一场深刻革命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全面依法治国总目标要求实现科学立法、严格执法、公正司法、全民守法</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法制是国家治理体系和治理能力的重要依托，必须全面推进依法治国</a:t>
            </a:r>
            <a:endParaRPr lang="en-US" altLang="zh-CN" sz="2000" dirty="0"/>
          </a:p>
        </p:txBody>
      </p:sp>
      <p:sp>
        <p:nvSpPr>
          <p:cNvPr id="5" name="QC_6_BD.19_3#57cd35d29.choices?pid=8c26f800e&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6_AS.21_1#57cd35d29?vop=1&amp;pid=8c26f800e&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本题考查全面推进依法治国。全面依法治国是我国治理国家的基本方略</a:t>
            </a:r>
            <a:r>
              <a:rPr lang="en-US" altLang="zh-CN" sz="2000" b="0" i="0">
                <a:solidFill>
                  <a:srgbClr val="000000"/>
                </a:solidFill>
                <a:latin typeface="微软雅黑" pitchFamily="34" charset="0"/>
                <a:ea typeface="微软雅黑" pitchFamily="34" charset="-122"/>
                <a:cs typeface="微软雅黑" pitchFamily="34" charset="-120"/>
              </a:rPr>
              <a:t>，是国家治理的一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场深刻革命</a:t>
            </a:r>
            <a:r>
              <a:rPr lang="en-US" altLang="zh-CN" sz="2000" b="0" i="0" dirty="0">
                <a:solidFill>
                  <a:srgbClr val="000000"/>
                </a:solidFill>
                <a:latin typeface="微软雅黑" pitchFamily="34" charset="0"/>
                <a:ea typeface="微软雅黑" pitchFamily="34" charset="-122"/>
                <a:cs typeface="微软雅黑" pitchFamily="34" charset="-120"/>
              </a:rPr>
              <a:t>，②正确；全面依法治国要求实现科学立法、严格执法、公正司法、全民守法，</a:t>
            </a:r>
            <a:r>
              <a:rPr lang="en-US" altLang="zh-CN" sz="2000" b="0" i="0">
                <a:solidFill>
                  <a:srgbClr val="000000"/>
                </a:solidFill>
                <a:latin typeface="微软雅黑" pitchFamily="34" charset="0"/>
                <a:ea typeface="微软雅黑" pitchFamily="34" charset="-122"/>
                <a:cs typeface="微软雅黑" pitchFamily="34" charset="-120"/>
              </a:rPr>
              <a:t>③正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；全面推进依法治国总目标的实现需要全党和全国人民自觉坚持、共同努力</a:t>
            </a:r>
            <a:r>
              <a:rPr lang="en-US" altLang="zh-CN" sz="2000" b="0" i="0">
                <a:solidFill>
                  <a:srgbClr val="000000"/>
                </a:solidFill>
                <a:latin typeface="微软雅黑" pitchFamily="34" charset="0"/>
                <a:ea typeface="微软雅黑" pitchFamily="34" charset="-122"/>
                <a:cs typeface="微软雅黑" pitchFamily="34" charset="-120"/>
              </a:rPr>
              <a:t>，仅依靠中国共产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党的努力不能完成</a:t>
            </a:r>
            <a:r>
              <a:rPr lang="en-US" altLang="zh-CN" sz="2000" b="0" i="0" dirty="0">
                <a:solidFill>
                  <a:srgbClr val="000000"/>
                </a:solidFill>
                <a:latin typeface="微软雅黑" pitchFamily="34" charset="0"/>
                <a:ea typeface="微软雅黑" pitchFamily="34" charset="-122"/>
                <a:cs typeface="微软雅黑" pitchFamily="34" charset="-120"/>
              </a:rPr>
              <a:t>，①排除；法治是国家治理体系和治理能力的重要依托，④排除。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6_BD.22_1#61729118a?pid=f16cd686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[福建宁德2025高一期末]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党的二十届三中全会提出按照“自愿、弹性”原则</a:t>
            </a:r>
            <a:r>
              <a:rPr lang="en-US" altLang="zh-CN" sz="2000" b="0" i="0">
                <a:solidFill>
                  <a:srgbClr val="000000"/>
                </a:solidFill>
                <a:latin typeface="微软雅黑" pitchFamily="34" charset="0"/>
                <a:ea typeface="微软雅黑" pitchFamily="34" charset="-122"/>
                <a:cs typeface="微软雅黑" pitchFamily="34" charset="-120"/>
              </a:rPr>
              <a:t>，稳妥有序推进渐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进式延迟法定退休年龄改革</a:t>
            </a:r>
            <a:r>
              <a:rPr lang="en-US" altLang="zh-CN" sz="2000" b="0" i="0" dirty="0">
                <a:solidFill>
                  <a:srgbClr val="000000"/>
                </a:solidFill>
                <a:latin typeface="微软雅黑" pitchFamily="34" charset="0"/>
                <a:ea typeface="微软雅黑" pitchFamily="34" charset="-122"/>
                <a:cs typeface="微软雅黑" pitchFamily="34" charset="-120"/>
              </a:rPr>
              <a:t>。国务院向全国人大常委会提交了</a:t>
            </a:r>
            <a:r>
              <a:rPr lang="en-US" altLang="zh-CN" sz="2000" b="0" i="0">
                <a:solidFill>
                  <a:srgbClr val="000000"/>
                </a:solidFill>
                <a:latin typeface="微软雅黑" pitchFamily="34" charset="0"/>
                <a:ea typeface="微软雅黑" pitchFamily="34" charset="-122"/>
                <a:cs typeface="微软雅黑" pitchFamily="34" charset="-120"/>
              </a:rPr>
              <a:t>《关于实施渐进式延迟法定退休年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龄的决定</a:t>
            </a:r>
            <a:r>
              <a:rPr lang="en-US" altLang="zh-CN" sz="2000" b="0" i="0" dirty="0">
                <a:solidFill>
                  <a:srgbClr val="000000"/>
                </a:solidFill>
                <a:latin typeface="微软雅黑" pitchFamily="34" charset="0"/>
                <a:ea typeface="微软雅黑" pitchFamily="34" charset="-122"/>
                <a:cs typeface="微软雅黑" pitchFamily="34" charset="-120"/>
              </a:rPr>
              <a:t>（草案）》，全国人大常委会综合考虑各种因素，研究论证后表决通过</a:t>
            </a:r>
            <a:r>
              <a:rPr lang="en-US" altLang="zh-CN" sz="2000" b="0" i="0">
                <a:solidFill>
                  <a:srgbClr val="000000"/>
                </a:solidFill>
                <a:latin typeface="微软雅黑" pitchFamily="34" charset="0"/>
                <a:ea typeface="微软雅黑" pitchFamily="34" charset="-122"/>
                <a:cs typeface="微软雅黑" pitchFamily="34" charset="-120"/>
              </a:rPr>
              <a:t>。这体现了全面</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推进依法治国要坚持(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3_1#61729118a.bracket?pid=f16cd6864&amp;color=0,0,0&amp;vpa=8&amp;vtp=1"/>
          <p:cNvSpPr/>
          <p:nvPr/>
        </p:nvSpPr>
        <p:spPr>
          <a:xfrm>
            <a:off x="320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22_2#61729118a?pid=f16cd6864&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法律面前人人平等</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②从中国实际出发</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中国共产党的领导</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④依法治国与以德治国相结合</a:t>
            </a:r>
            <a:endParaRPr lang="en-US" altLang="zh-CN" sz="2000" dirty="0"/>
          </a:p>
        </p:txBody>
      </p:sp>
      <p:sp>
        <p:nvSpPr>
          <p:cNvPr id="5" name="QC_6_BD.22_3#61729118a.choices?pid=f16cd6864&amp;color=0,0,0&amp;vtp=1&amp;bbb=1"/>
          <p:cNvSpPr/>
          <p:nvPr/>
        </p:nvSpPr>
        <p:spPr>
          <a:xfrm>
            <a:off x="722376" y="462721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6_AS.24_1#61729118a?vop=1&amp;pid=f16cd686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本题考查全面推进依法治国的原则。改革采用“自愿、弹性”原则，并</a:t>
            </a:r>
            <a:r>
              <a:rPr lang="en-US" altLang="zh-CN" sz="2000" b="0" i="0">
                <a:solidFill>
                  <a:srgbClr val="000000"/>
                </a:solidFill>
                <a:latin typeface="微软雅黑" pitchFamily="34" charset="0"/>
                <a:ea typeface="微软雅黑" pitchFamily="34" charset="-122"/>
                <a:cs typeface="微软雅黑" pitchFamily="34" charset="-120"/>
              </a:rPr>
              <a:t>“综合考虑各种因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素</a:t>
            </a:r>
            <a:r>
              <a:rPr lang="en-US" altLang="zh-CN" sz="2000" b="0" i="0" dirty="0">
                <a:solidFill>
                  <a:srgbClr val="000000"/>
                </a:solidFill>
                <a:latin typeface="微软雅黑" pitchFamily="34" charset="0"/>
                <a:ea typeface="微软雅黑" pitchFamily="34" charset="-122"/>
                <a:cs typeface="微软雅黑" pitchFamily="34" charset="-120"/>
              </a:rPr>
              <a:t>”,体现了立足中国国情，从中国实际出发，②正确</a:t>
            </a:r>
            <a:r>
              <a:rPr lang="en-US" altLang="zh-CN" sz="2000" b="0" i="0">
                <a:solidFill>
                  <a:srgbClr val="000000"/>
                </a:solidFill>
                <a:latin typeface="微软雅黑" pitchFamily="34" charset="0"/>
                <a:ea typeface="微软雅黑" pitchFamily="34" charset="-122"/>
                <a:cs typeface="微软雅黑" pitchFamily="34" charset="-120"/>
              </a:rPr>
              <a:t>；党的二十届三中全会提出稳妥有序推进渐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进式延迟法定退休年龄改革</a:t>
            </a:r>
            <a:r>
              <a:rPr lang="en-US" altLang="zh-CN" sz="2000" b="0" i="0" dirty="0">
                <a:solidFill>
                  <a:srgbClr val="000000"/>
                </a:solidFill>
                <a:latin typeface="微软雅黑" pitchFamily="34" charset="0"/>
                <a:ea typeface="微软雅黑" pitchFamily="34" charset="-122"/>
                <a:cs typeface="微软雅黑" pitchFamily="34" charset="-120"/>
              </a:rPr>
              <a:t>，这体现了坚持中国共产党的领导，③正确；</a:t>
            </a:r>
            <a:r>
              <a:rPr lang="en-US" altLang="zh-CN" sz="2000" b="0" i="0">
                <a:solidFill>
                  <a:srgbClr val="000000"/>
                </a:solidFill>
                <a:latin typeface="微软雅黑" pitchFamily="34" charset="0"/>
                <a:ea typeface="微软雅黑" pitchFamily="34" charset="-122"/>
                <a:cs typeface="微软雅黑" pitchFamily="34" charset="-120"/>
              </a:rPr>
              <a:t>题干强调政策制定过程，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未涉及法律适用上的个体平等问题</a:t>
            </a:r>
            <a:r>
              <a:rPr lang="en-US" altLang="zh-CN" sz="2000" b="0" i="0" dirty="0">
                <a:solidFill>
                  <a:srgbClr val="000000"/>
                </a:solidFill>
                <a:latin typeface="微软雅黑" pitchFamily="34" charset="0"/>
                <a:ea typeface="微软雅黑" pitchFamily="34" charset="-122"/>
                <a:cs typeface="微软雅黑" pitchFamily="34" charset="-120"/>
              </a:rPr>
              <a:t>，也未涉及以德治国的内容，①④排除。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6_BD.25_1#a87e062ea?pid=f16cd686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[浙江绍兴2025高一期末]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为规范数字经济发展，我国相继出台《</a:t>
            </a:r>
            <a:r>
              <a:rPr lang="en-US" altLang="zh-CN" sz="2000" b="0" i="0">
                <a:solidFill>
                  <a:srgbClr val="000000"/>
                </a:solidFill>
                <a:latin typeface="微软雅黑" pitchFamily="34" charset="0"/>
                <a:ea typeface="微软雅黑" pitchFamily="34" charset="-122"/>
                <a:cs typeface="微软雅黑" pitchFamily="34" charset="-120"/>
              </a:rPr>
              <a:t>中华人民共和国网络安全法》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中华人民共和国数据安全法》，依法打击数据泄露、算法滥用等违法行为</a:t>
            </a:r>
            <a:r>
              <a:rPr lang="en-US" altLang="zh-CN" sz="2000" b="0" i="0">
                <a:solidFill>
                  <a:srgbClr val="000000"/>
                </a:solidFill>
                <a:latin typeface="微软雅黑" pitchFamily="34" charset="0"/>
                <a:ea typeface="微软雅黑" pitchFamily="34" charset="-122"/>
                <a:cs typeface="微软雅黑" pitchFamily="34" charset="-120"/>
              </a:rPr>
              <a:t>，同时建立政企对话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机制</a:t>
            </a:r>
            <a:r>
              <a:rPr lang="en-US" altLang="zh-CN" sz="2000" b="0" i="0" dirty="0">
                <a:solidFill>
                  <a:srgbClr val="000000"/>
                </a:solidFill>
                <a:latin typeface="微软雅黑" pitchFamily="34" charset="0"/>
                <a:ea typeface="微软雅黑" pitchFamily="34" charset="-122"/>
                <a:cs typeface="微软雅黑" pitchFamily="34" charset="-120"/>
              </a:rPr>
              <a:t>，邀请互联网企业、专家学者参与政策制定，倾听行业诉求</a:t>
            </a:r>
            <a:r>
              <a:rPr lang="en-US" altLang="zh-CN" sz="2000" b="0" i="0">
                <a:solidFill>
                  <a:srgbClr val="000000"/>
                </a:solidFill>
                <a:latin typeface="微软雅黑" pitchFamily="34" charset="0"/>
                <a:ea typeface="微软雅黑" pitchFamily="34" charset="-122"/>
                <a:cs typeface="微软雅黑" pitchFamily="34" charset="-120"/>
              </a:rPr>
              <a:t>。这体现了全面推进依法治国要</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6_1#a87e062ea.bracket?pid=f16cd6864&amp;color=0,0,0&amp;vpa=9&amp;vtp=1"/>
          <p:cNvSpPr/>
          <p:nvPr/>
        </p:nvSpPr>
        <p:spPr>
          <a:xfrm>
            <a:off x="909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25_2#a87e062ea?pid=f16cd6864&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坚持中国共产党的领导</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②坚持法律面前人人平等</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坚持人民主体地位</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④坚持从中国实际出发</a:t>
            </a:r>
            <a:endParaRPr lang="en-US" altLang="zh-CN" sz="2000" dirty="0"/>
          </a:p>
        </p:txBody>
      </p:sp>
      <p:sp>
        <p:nvSpPr>
          <p:cNvPr id="5" name="QC_6_BD.25_3#a87e062ea.choices?pid=f16cd6864&amp;color=0,0,0&amp;vtp=1&amp;bbb=1"/>
          <p:cNvSpPr/>
          <p:nvPr/>
        </p:nvSpPr>
        <p:spPr>
          <a:xfrm>
            <a:off x="719328" y="447504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6_AS.27_1#a87e062ea?vop=1&amp;pid=f16cd686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本题考查全面推进依法治国的原则。建立政企对话机制，邀请互联网企业</a:t>
            </a:r>
            <a:r>
              <a:rPr lang="en-US" altLang="zh-CN" sz="2000" b="0" i="0">
                <a:solidFill>
                  <a:srgbClr val="000000"/>
                </a:solidFill>
                <a:latin typeface="微软雅黑" pitchFamily="34" charset="0"/>
                <a:ea typeface="微软雅黑" pitchFamily="34" charset="-122"/>
                <a:cs typeface="微软雅黑" pitchFamily="34" charset="-120"/>
              </a:rPr>
              <a:t>、专家学者参与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政策制定</a:t>
            </a:r>
            <a:r>
              <a:rPr lang="en-US" altLang="zh-CN" sz="2000" b="0" i="0" dirty="0">
                <a:solidFill>
                  <a:srgbClr val="000000"/>
                </a:solidFill>
                <a:latin typeface="微软雅黑" pitchFamily="34" charset="0"/>
                <a:ea typeface="微软雅黑" pitchFamily="34" charset="-122"/>
                <a:cs typeface="微软雅黑" pitchFamily="34" charset="-120"/>
              </a:rPr>
              <a:t>，倾听行业诉求，体现了全面推进依法治国要坚持人民主体地位，③正确</a:t>
            </a:r>
            <a:r>
              <a:rPr lang="en-US" altLang="zh-CN" sz="2000" b="0" i="0">
                <a:solidFill>
                  <a:srgbClr val="000000"/>
                </a:solidFill>
                <a:latin typeface="微软雅黑" pitchFamily="34" charset="0"/>
                <a:ea typeface="微软雅黑" pitchFamily="34" charset="-122"/>
                <a:cs typeface="微软雅黑" pitchFamily="34" charset="-120"/>
              </a:rPr>
              <a:t>；为规范数字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经济发展</a:t>
            </a:r>
            <a:r>
              <a:rPr lang="en-US" altLang="zh-CN" sz="2000" b="0" i="0" dirty="0">
                <a:solidFill>
                  <a:srgbClr val="000000"/>
                </a:solidFill>
                <a:latin typeface="微软雅黑" pitchFamily="34" charset="0"/>
                <a:ea typeface="微软雅黑" pitchFamily="34" charset="-122"/>
                <a:cs typeface="微软雅黑" pitchFamily="34" charset="-120"/>
              </a:rPr>
              <a:t>，我国相继出台《中华人民共和国网络安全法》《中华人民共和国数据安全法</a:t>
            </a:r>
            <a:r>
              <a:rPr lang="en-US" altLang="zh-CN" sz="2000" b="0" i="0">
                <a:solidFill>
                  <a:srgbClr val="000000"/>
                </a:solidFill>
                <a:latin typeface="微软雅黑" pitchFamily="34" charset="0"/>
                <a:ea typeface="微软雅黑" pitchFamily="34" charset="-122"/>
                <a:cs typeface="微软雅黑" pitchFamily="34" charset="-120"/>
              </a:rPr>
              <a:t>》，依法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打击数据泄露</a:t>
            </a:r>
            <a:r>
              <a:rPr lang="en-US" altLang="zh-CN" sz="2000" b="0" i="0" dirty="0">
                <a:solidFill>
                  <a:srgbClr val="000000"/>
                </a:solidFill>
                <a:latin typeface="微软雅黑" pitchFamily="34" charset="0"/>
                <a:ea typeface="微软雅黑" pitchFamily="34" charset="-122"/>
                <a:cs typeface="微软雅黑" pitchFamily="34" charset="-120"/>
              </a:rPr>
              <a:t>、算法滥用等违法行为，体现了全面推进依法治国要坚持从中国实际出发，④</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材料体现的是坚持人民主体地位和从中国实际出发，未体现坚持中国共产党的领导和坚持法律面</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前人人平等</a:t>
            </a:r>
            <a:r>
              <a:rPr lang="en-US" altLang="zh-CN" sz="2000" b="0" i="0" dirty="0">
                <a:solidFill>
                  <a:srgbClr val="000000"/>
                </a:solidFill>
                <a:latin typeface="微软雅黑" pitchFamily="34" charset="0"/>
                <a:ea typeface="微软雅黑" pitchFamily="34" charset="-122"/>
                <a:cs typeface="微软雅黑" pitchFamily="34" charset="-120"/>
              </a:rPr>
              <a:t>，①②排除。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6251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7_BD.28_1#ec85e655b?pid=e04127f78&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5.法安天下，德润人心。依法治国与以德治国是治理国家的两盏灯，只有它们照亮彼此</a:t>
            </a:r>
            <a:r>
              <a:rPr lang="en-US" altLang="zh-CN" sz="2000" b="0" i="0">
                <a:solidFill>
                  <a:srgbClr val="000000"/>
                </a:solidFill>
                <a:latin typeface="微软雅黑" pitchFamily="34" charset="0"/>
                <a:ea typeface="微软雅黑" pitchFamily="34" charset="-122"/>
                <a:cs typeface="微软雅黑" pitchFamily="34" charset="-120"/>
              </a:rPr>
              <a:t>，才能在</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社会生活中也在人们心头相映生辉</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这要求我们(</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9_1#ec85e655b.bracket?pid=e04127f78&amp;color=0,0,0&amp;vpa=10&amp;vtp=1"/>
          <p:cNvSpPr/>
          <p:nvPr/>
        </p:nvSpPr>
        <p:spPr>
          <a:xfrm>
            <a:off x="6256401" y="14101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28_2#ec85e655b?pid=e04127f78&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①重视发挥法律的教化作用和道德的规范作用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以法治体现道德理念、强化法律对道德建设的促进作用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以道德滋养法治精神、强化道德对法治文化的支撑作用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先要抓好德治，再辅之以法治，最终实现依法治国</a:t>
            </a:r>
            <a:endParaRPr lang="en-US" altLang="zh-CN" sz="2000" dirty="0"/>
          </a:p>
        </p:txBody>
      </p:sp>
      <p:sp>
        <p:nvSpPr>
          <p:cNvPr id="5" name="QC_7_BD.28_3#ec85e655b.choices?pid=e04127f78&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7_AS.30_1#ec85e655b?vop=1&amp;pid=e04127f78&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本题考查法治与德治的关系。材料强调要坚持依法治国和以德治国相结合</a:t>
            </a:r>
            <a:r>
              <a:rPr lang="en-US" altLang="zh-CN" sz="2000" b="0" i="0">
                <a:solidFill>
                  <a:srgbClr val="000000"/>
                </a:solidFill>
                <a:latin typeface="微软雅黑" pitchFamily="34" charset="0"/>
                <a:ea typeface="微软雅黑" pitchFamily="34" charset="-122"/>
                <a:cs typeface="微软雅黑" pitchFamily="34" charset="-120"/>
              </a:rPr>
              <a:t>，这要求我们以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法治体现道德理念</a:t>
            </a:r>
            <a:r>
              <a:rPr lang="en-US" altLang="zh-CN" sz="2000" b="0" i="0" dirty="0">
                <a:solidFill>
                  <a:srgbClr val="000000"/>
                </a:solidFill>
                <a:latin typeface="微软雅黑" pitchFamily="34" charset="0"/>
                <a:ea typeface="微软雅黑" pitchFamily="34" charset="-122"/>
                <a:cs typeface="微软雅黑" pitchFamily="34" charset="-120"/>
              </a:rPr>
              <a:t>、强化法律对道德建设的促进作用，以道德滋养法治精神</a:t>
            </a:r>
            <a:r>
              <a:rPr lang="en-US" altLang="zh-CN" sz="2000" b="0" i="0">
                <a:solidFill>
                  <a:srgbClr val="000000"/>
                </a:solidFill>
                <a:latin typeface="微软雅黑" pitchFamily="34" charset="0"/>
                <a:ea typeface="微软雅黑" pitchFamily="34" charset="-122"/>
                <a:cs typeface="微软雅黑" pitchFamily="34" charset="-120"/>
              </a:rPr>
              <a:t>、强化道德对法治文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化的支撑作用</a:t>
            </a:r>
            <a:r>
              <a:rPr lang="en-US" altLang="zh-CN" sz="2000" b="0" i="0" dirty="0">
                <a:solidFill>
                  <a:srgbClr val="000000"/>
                </a:solidFill>
                <a:latin typeface="微软雅黑" pitchFamily="34" charset="0"/>
                <a:ea typeface="微软雅黑" pitchFamily="34" charset="-122"/>
                <a:cs typeface="微软雅黑" pitchFamily="34" charset="-120"/>
              </a:rPr>
              <a:t>，②③正确；应是发挥法律的规范作用和道德的教化作用，①排除</a:t>
            </a:r>
            <a:r>
              <a:rPr lang="en-US" altLang="zh-CN" sz="2000" b="0" i="0">
                <a:solidFill>
                  <a:srgbClr val="000000"/>
                </a:solidFill>
                <a:latin typeface="微软雅黑" pitchFamily="34" charset="0"/>
                <a:ea typeface="微软雅黑" pitchFamily="34" charset="-122"/>
                <a:cs typeface="微软雅黑" pitchFamily="34" charset="-120"/>
              </a:rPr>
              <a:t>；坚持依法治国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和以德治国相结合</a:t>
            </a:r>
            <a:r>
              <a:rPr lang="en-US" altLang="zh-CN" sz="2000" b="0" i="0" dirty="0">
                <a:solidFill>
                  <a:srgbClr val="000000"/>
                </a:solidFill>
                <a:latin typeface="微软雅黑" pitchFamily="34" charset="0"/>
                <a:ea typeface="微软雅黑" pitchFamily="34" charset="-122"/>
                <a:cs typeface="微软雅黑" pitchFamily="34" charset="-120"/>
              </a:rPr>
              <a:t>，需要法律和道德共同发挥作用，二者不是先后关系，④排除。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7_AS.30_2#ec85e655b?vop=1&amp;pid=e04127f78&amp;color=0,0,0&amp;mp=1&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本题易错选①④，错选原因在于没有正确理解坚持依法治国和以德治国相结合</a:t>
            </a:r>
            <a:r>
              <a:rPr lang="en-US" altLang="zh-CN" sz="2000" b="0" i="0">
                <a:solidFill>
                  <a:srgbClr val="000000"/>
                </a:solidFill>
                <a:latin typeface="微软雅黑" pitchFamily="34" charset="0"/>
                <a:ea typeface="微软雅黑" pitchFamily="34" charset="-122"/>
                <a:cs typeface="微软雅黑" pitchFamily="34" charset="-120"/>
              </a:rPr>
              <a:t>，需要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法律和道德共同发挥作用</a:t>
            </a:r>
            <a:r>
              <a:rPr lang="en-US" altLang="zh-CN" sz="2000" b="0" i="0" dirty="0">
                <a:solidFill>
                  <a:srgbClr val="000000"/>
                </a:solidFill>
                <a:latin typeface="微软雅黑" pitchFamily="34" charset="0"/>
                <a:ea typeface="微软雅黑" pitchFamily="34" charset="-122"/>
                <a:cs typeface="微软雅黑" pitchFamily="34" charset="-120"/>
              </a:rPr>
              <a:t>，二者并不是先后的关系。法律是治国之重器</a:t>
            </a:r>
            <a:r>
              <a:rPr lang="en-US" altLang="zh-CN" sz="2000" b="0" i="0">
                <a:solidFill>
                  <a:srgbClr val="000000"/>
                </a:solidFill>
                <a:latin typeface="微软雅黑" pitchFamily="34" charset="0"/>
                <a:ea typeface="微软雅黑" pitchFamily="34" charset="-122"/>
                <a:cs typeface="微软雅黑" pitchFamily="34" charset="-120"/>
              </a:rPr>
              <a:t>，法治是国家治理体系和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治理能力的重要依托</a:t>
            </a:r>
            <a:r>
              <a:rPr lang="en-US" altLang="zh-CN" sz="2000" b="0" i="0" dirty="0">
                <a:solidFill>
                  <a:srgbClr val="000000"/>
                </a:solidFill>
                <a:latin typeface="微软雅黑" pitchFamily="34" charset="0"/>
                <a:ea typeface="微软雅黑" pitchFamily="34" charset="-122"/>
                <a:cs typeface="微软雅黑" pitchFamily="34" charset="-120"/>
              </a:rPr>
              <a:t>，不能把德治作为治国之重器。但是，依法治国和以德治国又相互渗透</a:t>
            </a:r>
            <a:r>
              <a:rPr lang="en-US" altLang="zh-CN" sz="2000" b="0" i="0">
                <a:solidFill>
                  <a:srgbClr val="000000"/>
                </a:solidFill>
                <a:latin typeface="微软雅黑" pitchFamily="34" charset="0"/>
                <a:ea typeface="微软雅黑" pitchFamily="34" charset="-122"/>
                <a:cs typeface="微软雅黑" pitchFamily="34" charset="-120"/>
              </a:rPr>
              <a:t>、相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互补充</a:t>
            </a:r>
            <a:r>
              <a:rPr lang="en-US" altLang="zh-CN" sz="2000" b="0" i="0" dirty="0">
                <a:solidFill>
                  <a:srgbClr val="000000"/>
                </a:solidFill>
                <a:latin typeface="微软雅黑" pitchFamily="34" charset="0"/>
                <a:ea typeface="微软雅黑" pitchFamily="34" charset="-122"/>
                <a:cs typeface="微软雅黑" pitchFamily="34" charset="-120"/>
              </a:rPr>
              <a:t>、相辅相成。德治对法治具有支撑作用，以德治国将更好地推动依法治国进程</a:t>
            </a:r>
            <a:r>
              <a:rPr lang="en-US" altLang="zh-CN" sz="2000" b="0" i="0">
                <a:solidFill>
                  <a:srgbClr val="000000"/>
                </a:solidFill>
                <a:latin typeface="微软雅黑" pitchFamily="34" charset="0"/>
                <a:ea typeface="微软雅黑" pitchFamily="34" charset="-122"/>
                <a:cs typeface="微软雅黑" pitchFamily="34" charset="-120"/>
              </a:rPr>
              <a:t>；法治为德</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治目标的实现提供一定的法律保障</a:t>
            </a:r>
            <a:r>
              <a:rPr lang="en-US" altLang="zh-CN" sz="2000" b="0" i="0" dirty="0">
                <a:solidFill>
                  <a:srgbClr val="000000"/>
                </a:solidFill>
                <a:latin typeface="微软雅黑" pitchFamily="34" charset="0"/>
                <a:ea typeface="微软雅黑" pitchFamily="34" charset="-122"/>
                <a:cs typeface="微软雅黑" pitchFamily="34" charset="-120"/>
              </a:rPr>
              <a:t>，对德治理念的弘扬也有一定的促进作用。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197f8eb78.fixed?pid=84e76443f&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197f8eb78.fixed?pid=84e76443f&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我国法治建设的历程</a:t>
            </a:r>
            <a:endParaRPr lang="en-US" altLang="zh-CN" sz="4400" dirty="0"/>
          </a:p>
        </p:txBody>
      </p:sp>
      <p:pic>
        <p:nvPicPr>
          <p:cNvPr id="4" name="C_4#197f8eb78.fixed?pid=84e76443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97f8eb78.fixed?pid=84e76443f&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4#c2832726a.fixed?pid=cf9abd26a&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c2832726a.fixed?pid=cf9abd26a&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全面推进依法治国的总目标与原则</a:t>
            </a:r>
            <a:endParaRPr lang="en-US" altLang="zh-CN" sz="4400" dirty="0"/>
          </a:p>
        </p:txBody>
      </p:sp>
      <p:pic>
        <p:nvPicPr>
          <p:cNvPr id="4" name="C_4#c2832726a.fixed?pid=cf9abd26a&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c2832726a.fixed?pid=cf9abd26a&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BD.31_1#5e7e93069?pid=c2832726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[山东济宁2025高一期末]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2025年5月10日，新修订的《婚姻登记条例》正式施行</a:t>
            </a:r>
            <a:r>
              <a:rPr lang="en-US" altLang="zh-CN" sz="2000" b="0" i="0">
                <a:solidFill>
                  <a:srgbClr val="000000"/>
                </a:solidFill>
                <a:latin typeface="微软雅黑" pitchFamily="34" charset="0"/>
                <a:ea typeface="微软雅黑" pitchFamily="34" charset="-122"/>
                <a:cs typeface="微软雅黑" pitchFamily="34" charset="-120"/>
              </a:rPr>
              <a:t>，此次修订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聚焦三大核心内容</a:t>
            </a:r>
            <a:r>
              <a:rPr lang="en-US" altLang="zh-CN" sz="2000" b="0" i="0" dirty="0">
                <a:solidFill>
                  <a:srgbClr val="000000"/>
                </a:solidFill>
                <a:latin typeface="微软雅黑" pitchFamily="34" charset="0"/>
                <a:ea typeface="微软雅黑" pitchFamily="34" charset="-122"/>
                <a:cs typeface="微软雅黑" pitchFamily="34" charset="-120"/>
              </a:rPr>
              <a:t>：增加婚姻家庭服务、实行婚姻登记“全国通办”、优化婚姻登记服务</a:t>
            </a:r>
            <a:r>
              <a:rPr lang="en-US" altLang="zh-CN" sz="2000" b="0" i="0">
                <a:solidFill>
                  <a:srgbClr val="000000"/>
                </a:solidFill>
                <a:latin typeface="微软雅黑" pitchFamily="34" charset="0"/>
                <a:ea typeface="微软雅黑" pitchFamily="34" charset="-122"/>
                <a:cs typeface="微软雅黑" pitchFamily="34" charset="-120"/>
              </a:rPr>
              <a:t>。这一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变革被视为我国婚姻制度迈向现代化的关键一步</a:t>
            </a:r>
            <a:r>
              <a:rPr lang="en-US" altLang="zh-CN" sz="2000" b="0" i="0" dirty="0">
                <a:solidFill>
                  <a:srgbClr val="000000"/>
                </a:solidFill>
                <a:latin typeface="微软雅黑" pitchFamily="34" charset="0"/>
                <a:ea typeface="微软雅黑" pitchFamily="34" charset="-122"/>
                <a:cs typeface="微软雅黑" pitchFamily="34" charset="-120"/>
              </a:rPr>
              <a:t>，既回应了人口流动加速背景下</a:t>
            </a:r>
            <a:r>
              <a:rPr lang="en-US" altLang="zh-CN" sz="2000" b="0" i="0">
                <a:solidFill>
                  <a:srgbClr val="000000"/>
                </a:solidFill>
                <a:latin typeface="微软雅黑" pitchFamily="34" charset="0"/>
                <a:ea typeface="微软雅黑" pitchFamily="34" charset="-122"/>
                <a:cs typeface="微软雅黑" pitchFamily="34" charset="-120"/>
              </a:rPr>
              <a:t>，群众对婚姻登</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记的便捷性需求</a:t>
            </a:r>
            <a:r>
              <a:rPr lang="en-US" altLang="zh-CN" sz="2000" b="0" i="0" dirty="0">
                <a:solidFill>
                  <a:srgbClr val="000000"/>
                </a:solidFill>
                <a:latin typeface="微软雅黑" pitchFamily="34" charset="0"/>
                <a:ea typeface="微软雅黑" pitchFamily="34" charset="-122"/>
                <a:cs typeface="微软雅黑" pitchFamily="34" charset="-120"/>
              </a:rPr>
              <a:t>，也为构建和谐家庭关系提供了制度保障。</a:t>
            </a:r>
            <a:r>
              <a:rPr lang="en-US" altLang="zh-CN" sz="2000" b="0" i="0">
                <a:solidFill>
                  <a:srgbClr val="000000"/>
                </a:solidFill>
                <a:latin typeface="微软雅黑" pitchFamily="34" charset="0"/>
                <a:ea typeface="微软雅黑" pitchFamily="34" charset="-122"/>
                <a:cs typeface="微软雅黑" pitchFamily="34" charset="-120"/>
              </a:rPr>
              <a:t>由此可知(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2_1#5e7e93069.bracket?pid=c2832726a&amp;color=0,0,0&amp;vpa=11&amp;vtp=1"/>
          <p:cNvSpPr/>
          <p:nvPr/>
        </p:nvSpPr>
        <p:spPr>
          <a:xfrm>
            <a:off x="8542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31_2#5e7e93069?pid=c2832726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①法治建设以保障人民根本权益为出发点和落脚点</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法律的修订必须与国家发展实际相符合</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法在国家治理中具有政治职能和社会职能</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修订该条例旨在完善中国特色社会主义法治体系</a:t>
            </a:r>
            <a:endParaRPr lang="en-US" altLang="zh-CN" sz="2000" dirty="0"/>
          </a:p>
        </p:txBody>
      </p:sp>
      <p:sp>
        <p:nvSpPr>
          <p:cNvPr id="5" name="QC_5_BD.31_3#5e7e93069.choices?pid=c2832726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AS.33_1#5e7e93069?vop=1&amp;pid=c2832726a&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本题考查全面推进依法治国的原则。对《婚姻登记条例》进行修订</a:t>
            </a:r>
            <a:r>
              <a:rPr lang="en-US" altLang="zh-CN" sz="2000" b="0" i="0">
                <a:solidFill>
                  <a:srgbClr val="000000"/>
                </a:solidFill>
                <a:latin typeface="微软雅黑" pitchFamily="34" charset="0"/>
                <a:ea typeface="微软雅黑" pitchFamily="34" charset="-122"/>
                <a:cs typeface="微软雅黑" pitchFamily="34" charset="-120"/>
              </a:rPr>
              <a:t>，是回应人口流动加速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背景下</a:t>
            </a:r>
            <a:r>
              <a:rPr lang="en-US" altLang="zh-CN" sz="2000" b="0" i="0" dirty="0">
                <a:solidFill>
                  <a:srgbClr val="000000"/>
                </a:solidFill>
                <a:latin typeface="微软雅黑" pitchFamily="34" charset="0"/>
                <a:ea typeface="微软雅黑" pitchFamily="34" charset="-122"/>
                <a:cs typeface="微软雅黑" pitchFamily="34" charset="-120"/>
              </a:rPr>
              <a:t>，群众对婚姻登记的便捷性需求，也为构建和谐家庭关系提供了制度保障</a:t>
            </a:r>
            <a:r>
              <a:rPr lang="en-US" altLang="zh-CN" sz="2000" b="0" i="0">
                <a:solidFill>
                  <a:srgbClr val="000000"/>
                </a:solidFill>
                <a:latin typeface="微软雅黑" pitchFamily="34" charset="0"/>
                <a:ea typeface="微软雅黑" pitchFamily="34" charset="-122"/>
                <a:cs typeface="微软雅黑" pitchFamily="34" charset="-120"/>
              </a:rPr>
              <a:t>，说明法治建设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以保障人民根本权益为出发点和落脚点</a:t>
            </a:r>
            <a:r>
              <a:rPr lang="en-US" altLang="zh-CN" sz="2000" b="0" i="0" dirty="0">
                <a:solidFill>
                  <a:srgbClr val="000000"/>
                </a:solidFill>
                <a:latin typeface="微软雅黑" pitchFamily="34" charset="0"/>
                <a:ea typeface="微软雅黑" pitchFamily="34" charset="-122"/>
                <a:cs typeface="微软雅黑" pitchFamily="34" charset="-120"/>
              </a:rPr>
              <a:t>，①正确；面对现代化发展的问题</a:t>
            </a:r>
            <a:r>
              <a:rPr lang="en-US" altLang="zh-CN" sz="2000" b="0" i="0">
                <a:solidFill>
                  <a:srgbClr val="000000"/>
                </a:solidFill>
                <a:latin typeface="微软雅黑" pitchFamily="34" charset="0"/>
                <a:ea typeface="微软雅黑" pitchFamily="34" charset="-122"/>
                <a:cs typeface="微软雅黑" pitchFamily="34" charset="-120"/>
              </a:rPr>
              <a:t>，为解决群众对婚姻登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记的便捷性需求</a:t>
            </a:r>
            <a:r>
              <a:rPr lang="en-US" altLang="zh-CN" sz="2000" b="0" i="0" dirty="0">
                <a:solidFill>
                  <a:srgbClr val="000000"/>
                </a:solidFill>
                <a:latin typeface="微软雅黑" pitchFamily="34" charset="0"/>
                <a:ea typeface="微软雅黑" pitchFamily="34" charset="-122"/>
                <a:cs typeface="微软雅黑" pitchFamily="34" charset="-120"/>
              </a:rPr>
              <a:t>，对《婚姻登记条例》进行修订，</a:t>
            </a:r>
            <a:r>
              <a:rPr lang="en-US" altLang="zh-CN" sz="2000" b="0" i="0">
                <a:solidFill>
                  <a:srgbClr val="000000"/>
                </a:solidFill>
                <a:latin typeface="微软雅黑" pitchFamily="34" charset="0"/>
                <a:ea typeface="微软雅黑" pitchFamily="34" charset="-122"/>
                <a:cs typeface="微软雅黑" pitchFamily="34" charset="-120"/>
              </a:rPr>
              <a:t>这说明法律的修订必须与国家发展实际相符合，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正确；材料体现了法在国家治理中的社会职能，未体现法在国家治理中具有政治职能，③</a:t>
            </a:r>
            <a:r>
              <a:rPr lang="en-US" altLang="zh-CN" sz="2000" b="0" i="0">
                <a:solidFill>
                  <a:srgbClr val="000000"/>
                </a:solidFill>
                <a:latin typeface="微软雅黑" pitchFamily="34" charset="0"/>
                <a:ea typeface="微软雅黑" pitchFamily="34" charset="-122"/>
                <a:cs typeface="微软雅黑" pitchFamily="34" charset="-120"/>
              </a:rPr>
              <a:t>排除；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婚姻登记条例》修订主要是为了更好保障公民的婚姻权益</a:t>
            </a:r>
            <a:r>
              <a:rPr lang="en-US" altLang="zh-CN" sz="2000" b="0" i="0">
                <a:solidFill>
                  <a:srgbClr val="000000"/>
                </a:solidFill>
                <a:latin typeface="微软雅黑" pitchFamily="34" charset="0"/>
                <a:ea typeface="微软雅黑" pitchFamily="34" charset="-122"/>
                <a:cs typeface="微软雅黑" pitchFamily="34" charset="-120"/>
              </a:rPr>
              <a:t>，完善中国特色社会主义法治体系是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客观结果而非主要目的</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AS.33_2#5e7e93069?vop=1&amp;pid=c2832726a&amp;color=0,0,0&amp;mp=1&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快解</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中国特色社会主义法治体系包括法律规范体系、法治实施体系、法治监督体系</a:t>
            </a:r>
            <a:r>
              <a:rPr lang="en-US" altLang="zh-CN" sz="2000" b="0" i="0">
                <a:solidFill>
                  <a:srgbClr val="000000"/>
                </a:solidFill>
                <a:latin typeface="微软雅黑" pitchFamily="34" charset="0"/>
                <a:ea typeface="微软雅黑" pitchFamily="34" charset="-122"/>
                <a:cs typeface="微软雅黑" pitchFamily="34" charset="-120"/>
              </a:rPr>
              <a:t>、法治保障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体系</a:t>
            </a:r>
            <a:r>
              <a:rPr lang="en-US" altLang="zh-CN" sz="2000" b="0" i="0" dirty="0">
                <a:solidFill>
                  <a:srgbClr val="000000"/>
                </a:solidFill>
                <a:latin typeface="微软雅黑" pitchFamily="34" charset="0"/>
                <a:ea typeface="微软雅黑" pitchFamily="34" charset="-122"/>
                <a:cs typeface="微软雅黑" pitchFamily="34" charset="-120"/>
              </a:rPr>
              <a:t>、党内法规体系。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BD.34_1#7fcbbe6a3?pid=c2832726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[北京理工大学附属中学2024高一期末·改编]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全面推进依法治国涉及很多方面</a:t>
            </a:r>
            <a:r>
              <a:rPr lang="en-US" altLang="zh-CN" sz="2000" b="0" i="0">
                <a:solidFill>
                  <a:srgbClr val="000000"/>
                </a:solidFill>
                <a:latin typeface="微软雅黑" pitchFamily="34" charset="0"/>
                <a:ea typeface="微软雅黑" pitchFamily="34" charset="-122"/>
                <a:cs typeface="微软雅黑" pitchFamily="34" charset="-120"/>
              </a:rPr>
              <a:t>，在实际工作中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必须有一个总揽全局</a:t>
            </a:r>
            <a:r>
              <a:rPr lang="en-US" altLang="zh-CN" sz="2000" b="0" i="0" dirty="0">
                <a:solidFill>
                  <a:srgbClr val="000000"/>
                </a:solidFill>
                <a:latin typeface="微软雅黑" pitchFamily="34" charset="0"/>
                <a:ea typeface="微软雅黑" pitchFamily="34" charset="-122"/>
                <a:cs typeface="微软雅黑" pitchFamily="34" charset="-120"/>
              </a:rPr>
              <a:t>、牵引各方的总抓手，这个总抓手就是建设中国特色社会主义法治体系</a:t>
            </a:r>
            <a:r>
              <a:rPr lang="en-US" altLang="zh-CN" sz="2000" b="0" i="0">
                <a:solidFill>
                  <a:srgbClr val="000000"/>
                </a:solidFill>
                <a:latin typeface="微软雅黑" pitchFamily="34" charset="0"/>
                <a:ea typeface="微软雅黑" pitchFamily="34" charset="-122"/>
                <a:cs typeface="微软雅黑" pitchFamily="34" charset="-120"/>
              </a:rPr>
              <a:t>。下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列有关法治体系对应正确的是(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5_1#7fcbbe6a3.bracket?pid=c2832726a&amp;color=0,0,0&amp;vpa=12&amp;vtp=1"/>
          <p:cNvSpPr/>
          <p:nvPr/>
        </p:nvSpPr>
        <p:spPr>
          <a:xfrm>
            <a:off x="4224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34_2#7fcbbe6a3?pid=c2832726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①《中国共产党党内监督条例》颁布实施——完善党内法规体系建设</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某省建立与新执法司法权力运行模式相适应的制约机制——强化法治保障体系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某市提出建立完善《生态立市“1+N”法制保障体系》——法治监督体系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印花税法制定出台后，已有12个税种制定了法律——健全法律规范体系</a:t>
            </a:r>
            <a:endParaRPr lang="en-US" altLang="zh-CN" sz="2000" dirty="0"/>
          </a:p>
        </p:txBody>
      </p:sp>
      <p:sp>
        <p:nvSpPr>
          <p:cNvPr id="5" name="QC_5_BD.34_3#7fcbbe6a3.choices?pid=c2832726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5_AS.36_1#7fcbbe6a3?vop=1&amp;pid=c2832726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本题考查法治体系。建设中国特色社会主义法治体系中，《中国共产党党内监督条例</a:t>
            </a:r>
            <a:r>
              <a:rPr lang="en-US" altLang="zh-CN" sz="2000" b="0" i="0">
                <a:solidFill>
                  <a:srgbClr val="000000"/>
                </a:solidFill>
                <a:latin typeface="微软雅黑" pitchFamily="34" charset="0"/>
                <a:ea typeface="微软雅黑" pitchFamily="34" charset="-122"/>
                <a:cs typeface="微软雅黑" pitchFamily="34" charset="-120"/>
              </a:rPr>
              <a:t>》颁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布实施是完善党内法规体系建设的具体体现</a:t>
            </a:r>
            <a:r>
              <a:rPr lang="en-US" altLang="zh-CN" sz="2000" b="0" i="0" dirty="0">
                <a:solidFill>
                  <a:srgbClr val="000000"/>
                </a:solidFill>
                <a:latin typeface="微软雅黑" pitchFamily="34" charset="0"/>
                <a:ea typeface="微软雅黑" pitchFamily="34" charset="-122"/>
                <a:cs typeface="微软雅黑" pitchFamily="34" charset="-120"/>
              </a:rPr>
              <a:t>；印花税法制定出台后，已有</a:t>
            </a:r>
            <a:r>
              <a:rPr lang="en-US" altLang="zh-CN" sz="2000" b="0" i="0">
                <a:solidFill>
                  <a:srgbClr val="000000"/>
                </a:solidFill>
                <a:latin typeface="微软雅黑" pitchFamily="34" charset="0"/>
                <a:ea typeface="微软雅黑" pitchFamily="34" charset="-122"/>
                <a:cs typeface="微软雅黑" pitchFamily="34" charset="-120"/>
              </a:rPr>
              <a:t>12个税种制定了法律是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健全法律规范体系的体现</a:t>
            </a:r>
            <a:r>
              <a:rPr lang="en-US" altLang="zh-CN" sz="2000" b="0" i="0" dirty="0">
                <a:solidFill>
                  <a:srgbClr val="000000"/>
                </a:solidFill>
                <a:latin typeface="微软雅黑" pitchFamily="34" charset="0"/>
                <a:ea typeface="微软雅黑" pitchFamily="34" charset="-122"/>
                <a:cs typeface="微软雅黑" pitchFamily="34" charset="-120"/>
              </a:rPr>
              <a:t>，①④对应正确</a:t>
            </a:r>
            <a:r>
              <a:rPr lang="en-US" altLang="zh-CN" sz="2000" b="0" i="0">
                <a:solidFill>
                  <a:srgbClr val="000000"/>
                </a:solidFill>
                <a:latin typeface="微软雅黑" pitchFamily="34" charset="0"/>
                <a:ea typeface="微软雅黑" pitchFamily="34" charset="-122"/>
                <a:cs typeface="微软雅黑" pitchFamily="34" charset="-120"/>
              </a:rPr>
              <a:t>。某省建立与新执法司法权力运行模式相适应的制约机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a:t>
            </a:r>
            <a:r>
              <a:rPr lang="en-US" altLang="zh-CN" sz="2000" b="0" i="0" dirty="0">
                <a:solidFill>
                  <a:srgbClr val="000000"/>
                </a:solidFill>
                <a:latin typeface="微软雅黑" pitchFamily="34" charset="0"/>
                <a:ea typeface="微软雅黑" pitchFamily="34" charset="-122"/>
                <a:cs typeface="微软雅黑" pitchFamily="34" charset="-120"/>
              </a:rPr>
              <a:t>，应为强化法治监督体系，而不是法治保障体系，②对应错误。某市提出建立完善</a:t>
            </a:r>
            <a:r>
              <a:rPr lang="en-US" altLang="zh-CN" sz="2000" b="0" i="0">
                <a:solidFill>
                  <a:srgbClr val="000000"/>
                </a:solidFill>
                <a:latin typeface="微软雅黑" pitchFamily="34" charset="0"/>
                <a:ea typeface="微软雅黑" pitchFamily="34" charset="-122"/>
                <a:cs typeface="微软雅黑" pitchFamily="34" charset="-120"/>
              </a:rPr>
              <a:t>《生态立市</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1+N”法制保障体系》，应对应法治保障体系，而不是法治监督体系，③对应错误。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BD.37_1#18a45d7e3?pid=c2832726a&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[江西南昌2025期末·改编]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以下是《中华人民共和国民法典》第八条和第十条规定。</a:t>
            </a:r>
            <a:endParaRPr lang="en-US" altLang="zh-CN" sz="2000" dirty="0"/>
          </a:p>
        </p:txBody>
      </p:sp>
      <p:graphicFrame>
        <p:nvGraphicFramePr>
          <p:cNvPr id="35" name="QC_5_BD.37_2#18a45d7e3?colgroup=41&amp;pid=c2832726a&amp;color=0,0,0&amp;vtp=1&amp;bbb=1&amp;hb=1"/>
          <p:cNvGraphicFramePr>
            <a:graphicFrameLocks noGrp="1"/>
          </p:cNvGraphicFramePr>
          <p:nvPr>
            <p:extLst>
              <p:ext uri="{D42A27DB-BD31-4B8C-83A1-F6EECF244321}">
                <p14:modId xmlns:p14="http://schemas.microsoft.com/office/powerpoint/2010/main" val="2425771728"/>
              </p:ext>
            </p:extLst>
          </p:nvPr>
        </p:nvGraphicFramePr>
        <p:xfrm>
          <a:off x="722376" y="1513528"/>
          <a:ext cx="10735056" cy="1640459"/>
        </p:xfrm>
        <a:graphic>
          <a:graphicData uri="http://schemas.openxmlformats.org/drawingml/2006/table">
            <a:tbl>
              <a:tblPr/>
              <a:tblGrid>
                <a:gridCol w="10735056">
                  <a:extLst>
                    <a:ext uri="{9D8B030D-6E8A-4147-A177-3AD203B41FA5}">
                      <a16:colId xmlns:a16="http://schemas.microsoft.com/office/drawing/2014/main" val="20000"/>
                    </a:ext>
                  </a:extLst>
                </a:gridCol>
              </a:tblGrid>
              <a:tr h="1640459">
                <a:tc>
                  <a:txBody>
                    <a:bodyPr/>
                    <a:lstStyle/>
                    <a:p>
                      <a:pPr marL="0" indent="0" algn="l" latinLnBrk="1" hangingPunct="0">
                        <a:lnSpc>
                          <a:spcPts val="32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第八条</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民事主体从事民事活动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不得违反法律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不得违背公序良俗</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SimSun" panose="02010600030101010101" pitchFamily="2" charset="-122"/>
                          <a:ea typeface="微软雅黑" pitchFamily="34" charset="-122"/>
                          <a:cs typeface="微软雅黑" pitchFamily="34" charset="-120"/>
                        </a:rPr>
                        <a:t>……</a:t>
                      </a:r>
                      <a:endParaRPr lang="en-US" altLang="zh-CN" sz="1200" dirty="0">
                        <a:latin typeface="SimSun" panose="02010600030101010101" pitchFamily="2" charset="-122"/>
                      </a:endParaRPr>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第十条</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处理民事纠纷</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应当依照法律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法律没有规定的</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可以适用习惯</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但是不得违背公</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序良俗</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37_3#18a45d7e3?pid=c2832726a&amp;color=0,0,0&amp;vtp=1&amp;bbb=1"/>
          <p:cNvSpPr/>
          <p:nvPr/>
        </p:nvSpPr>
        <p:spPr>
          <a:xfrm>
            <a:off x="722376" y="3291528"/>
            <a:ext cx="10753344"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下列古语与上述两条规定共同体现的法治思想相一致的是(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38_1#18a45d7e3.bracket?pid=c2832726a&amp;color=0,0,0&amp;vpa=13&amp;vtp=1"/>
          <p:cNvSpPr/>
          <p:nvPr/>
        </p:nvSpPr>
        <p:spPr>
          <a:xfrm>
            <a:off x="7259701" y="3291528"/>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5_BD.37_4#18a45d7e3?pid=c2832726a&amp;color=0,0,0&amp;vtp=1&amp;bbb=1"/>
          <p:cNvSpPr/>
          <p:nvPr/>
        </p:nvSpPr>
        <p:spPr>
          <a:xfrm>
            <a:off x="722376" y="375012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①刑过不避大臣，赏善不遗匹夫</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徒善不足以为政，徒法不足以自行</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善禁者，先禁其身而后人；不善禁者，先禁人而后身</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德礼为政教之本，刑罚为政教之用</a:t>
            </a:r>
            <a:endParaRPr lang="en-US" altLang="zh-CN" sz="2000" dirty="0"/>
          </a:p>
        </p:txBody>
      </p:sp>
      <p:sp>
        <p:nvSpPr>
          <p:cNvPr id="7" name="QC_5_BD.37_5#18a45d7e3.choices?pid=c2832726a&amp;color=0,0,0&amp;vtp=1&amp;bbb=1"/>
          <p:cNvSpPr/>
          <p:nvPr/>
        </p:nvSpPr>
        <p:spPr>
          <a:xfrm>
            <a:off x="722376" y="558603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5_AS.39_1#18a45d7e3?vop=1&amp;pid=c2832726a&amp;color=0,0,0&amp;vtp=1&amp;bt=1&amp;bbb=1&amp;hb=1"/>
          <p:cNvSpPr/>
          <p:nvPr/>
        </p:nvSpPr>
        <p:spPr>
          <a:xfrm>
            <a:off x="722376" y="972000"/>
            <a:ext cx="10753344" cy="4983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本题考查依法治国和以德治国相结合</a:t>
            </a:r>
            <a:r>
              <a:rPr lang="en-US" altLang="zh-CN" sz="2000" b="0" i="0">
                <a:solidFill>
                  <a:srgbClr val="000000"/>
                </a:solidFill>
                <a:latin typeface="微软雅黑" pitchFamily="34" charset="0"/>
                <a:ea typeface="微软雅黑" pitchFamily="34" charset="-122"/>
                <a:cs typeface="微软雅黑" pitchFamily="34" charset="-120"/>
              </a:rPr>
              <a:t>。民法典第八条和第十条都体现了德治与法治相结合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的法治思想</a:t>
            </a:r>
            <a:r>
              <a:rPr lang="en-US" altLang="zh-CN" sz="2000" b="0" i="0" dirty="0">
                <a:solidFill>
                  <a:srgbClr val="000000"/>
                </a:solidFill>
                <a:latin typeface="微软雅黑" pitchFamily="34" charset="0"/>
                <a:ea typeface="微软雅黑" pitchFamily="34" charset="-122"/>
                <a:cs typeface="微软雅黑" pitchFamily="34" charset="-120"/>
              </a:rPr>
              <a:t>。“徒善不足以为政，徒法不足以自行</a:t>
            </a:r>
            <a:r>
              <a:rPr lang="en-US" altLang="zh-CN" sz="2000" b="0" i="0">
                <a:solidFill>
                  <a:srgbClr val="000000"/>
                </a:solidFill>
                <a:latin typeface="微软雅黑" pitchFamily="34" charset="0"/>
                <a:ea typeface="微软雅黑" pitchFamily="34" charset="-122"/>
                <a:cs typeface="微软雅黑" pitchFamily="34" charset="-120"/>
              </a:rPr>
              <a:t>”意思是仅有善良的动机和美好的愿望不足以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治理国家</a:t>
            </a:r>
            <a:r>
              <a:rPr lang="en-US" altLang="zh-CN" sz="2000" b="0" i="0" dirty="0">
                <a:solidFill>
                  <a:srgbClr val="000000"/>
                </a:solidFill>
                <a:latin typeface="微软雅黑" pitchFamily="34" charset="0"/>
                <a:ea typeface="微软雅黑" pitchFamily="34" charset="-122"/>
                <a:cs typeface="微软雅黑" pitchFamily="34" charset="-120"/>
              </a:rPr>
              <a:t>，而仅有法律条文也不能自行实施，</a:t>
            </a:r>
            <a:r>
              <a:rPr lang="en-US" altLang="zh-CN" sz="2000" b="0" i="0">
                <a:solidFill>
                  <a:srgbClr val="000000"/>
                </a:solidFill>
                <a:latin typeface="微软雅黑" pitchFamily="34" charset="0"/>
                <a:ea typeface="微软雅黑" pitchFamily="34" charset="-122"/>
                <a:cs typeface="微软雅黑" pitchFamily="34" charset="-120"/>
              </a:rPr>
              <a:t>强调了治理国家需要将道德教化和法律规范相结合，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体现了德治与法治相结合的法治思想</a:t>
            </a:r>
            <a:r>
              <a:rPr lang="en-US" altLang="zh-CN" sz="2000" b="0" i="0" dirty="0">
                <a:solidFill>
                  <a:srgbClr val="000000"/>
                </a:solidFill>
                <a:latin typeface="微软雅黑" pitchFamily="34" charset="0"/>
                <a:ea typeface="微软雅黑" pitchFamily="34" charset="-122"/>
                <a:cs typeface="微软雅黑" pitchFamily="34" charset="-120"/>
              </a:rPr>
              <a:t>，②正确。“德礼为政教之本，刑罚为政教之用</a:t>
            </a:r>
            <a:r>
              <a:rPr lang="en-US" altLang="zh-CN" sz="2000" b="0" i="0">
                <a:solidFill>
                  <a:srgbClr val="000000"/>
                </a:solidFill>
                <a:latin typeface="微软雅黑" pitchFamily="34" charset="0"/>
                <a:ea typeface="微软雅黑" pitchFamily="34" charset="-122"/>
                <a:cs typeface="微软雅黑" pitchFamily="34" charset="-120"/>
              </a:rPr>
              <a:t>”意思是道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德和礼义是政治和教化的根本</a:t>
            </a:r>
            <a:r>
              <a:rPr lang="en-US" altLang="zh-CN" sz="2000" b="0" i="0" dirty="0">
                <a:solidFill>
                  <a:srgbClr val="000000"/>
                </a:solidFill>
                <a:latin typeface="微软雅黑" pitchFamily="34" charset="0"/>
                <a:ea typeface="微软雅黑" pitchFamily="34" charset="-122"/>
                <a:cs typeface="微软雅黑" pitchFamily="34" charset="-120"/>
              </a:rPr>
              <a:t>，刑罚则是为政治和教化服务的</a:t>
            </a:r>
            <a:r>
              <a:rPr lang="en-US" altLang="zh-CN" sz="2000" b="0" i="0">
                <a:solidFill>
                  <a:srgbClr val="000000"/>
                </a:solidFill>
                <a:latin typeface="微软雅黑" pitchFamily="34" charset="0"/>
                <a:ea typeface="微软雅黑" pitchFamily="34" charset="-122"/>
                <a:cs typeface="微软雅黑" pitchFamily="34" charset="-120"/>
              </a:rPr>
              <a:t>，体现了德治与法治相结合的法治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思想</a:t>
            </a:r>
            <a:r>
              <a:rPr lang="en-US" altLang="zh-CN" sz="2000" b="0" i="0" dirty="0">
                <a:solidFill>
                  <a:srgbClr val="000000"/>
                </a:solidFill>
                <a:latin typeface="微软雅黑" pitchFamily="34" charset="0"/>
                <a:ea typeface="微软雅黑" pitchFamily="34" charset="-122"/>
                <a:cs typeface="微软雅黑" pitchFamily="34" charset="-120"/>
              </a:rPr>
              <a:t>，④正确。“刑过不避大臣，赏善不遗匹夫”的意思是惩罚有罪行的人</a:t>
            </a:r>
            <a:r>
              <a:rPr lang="en-US" altLang="zh-CN" sz="2000" b="0" i="0">
                <a:solidFill>
                  <a:srgbClr val="000000"/>
                </a:solidFill>
                <a:latin typeface="微软雅黑" pitchFamily="34" charset="0"/>
                <a:ea typeface="微软雅黑" pitchFamily="34" charset="-122"/>
                <a:cs typeface="微软雅黑" pitchFamily="34" charset="-120"/>
              </a:rPr>
              <a:t>，不能因其是高官显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宦而回避</a:t>
            </a:r>
            <a:r>
              <a:rPr lang="en-US" altLang="zh-CN" sz="2000" b="0" i="0" dirty="0">
                <a:solidFill>
                  <a:srgbClr val="000000"/>
                </a:solidFill>
                <a:latin typeface="微软雅黑" pitchFamily="34" charset="0"/>
                <a:ea typeface="微软雅黑" pitchFamily="34" charset="-122"/>
                <a:cs typeface="微软雅黑" pitchFamily="34" charset="-120"/>
              </a:rPr>
              <a:t>，奖赏有功劳的人，不能因其是平民百姓而遗忘，强调法律面前人人平等，</a:t>
            </a:r>
            <a:r>
              <a:rPr lang="en-US" altLang="zh-CN" sz="2000" b="0" i="0">
                <a:solidFill>
                  <a:srgbClr val="000000"/>
                </a:solidFill>
                <a:latin typeface="微软雅黑" pitchFamily="34" charset="0"/>
                <a:ea typeface="微软雅黑" pitchFamily="34" charset="-122"/>
                <a:cs typeface="微软雅黑" pitchFamily="34" charset="-120"/>
              </a:rPr>
              <a:t>①不符合题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意</a:t>
            </a:r>
            <a:r>
              <a:rPr lang="en-US" altLang="zh-CN" sz="2000" b="0" i="0" dirty="0">
                <a:solidFill>
                  <a:srgbClr val="000000"/>
                </a:solidFill>
                <a:latin typeface="微软雅黑" pitchFamily="34" charset="0"/>
                <a:ea typeface="微软雅黑" pitchFamily="34" charset="-122"/>
                <a:cs typeface="微软雅黑" pitchFamily="34" charset="-120"/>
              </a:rPr>
              <a:t>。“善禁者，先禁其身而后人；不善禁者，先禁人而后身”</a:t>
            </a:r>
            <a:r>
              <a:rPr lang="en-US" altLang="zh-CN" sz="2000" b="0" i="0">
                <a:solidFill>
                  <a:srgbClr val="000000"/>
                </a:solidFill>
                <a:latin typeface="微软雅黑" pitchFamily="34" charset="0"/>
                <a:ea typeface="微软雅黑" pitchFamily="34" charset="-122"/>
                <a:cs typeface="微软雅黑" pitchFamily="34" charset="-120"/>
              </a:rPr>
              <a:t>意思是善于用禁令治理社会的人，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首先按禁令要求自己</a:t>
            </a:r>
            <a:r>
              <a:rPr lang="en-US" altLang="zh-CN" sz="2000" b="0" i="0" dirty="0">
                <a:solidFill>
                  <a:srgbClr val="000000"/>
                </a:solidFill>
                <a:latin typeface="微软雅黑" pitchFamily="34" charset="0"/>
                <a:ea typeface="微软雅黑" pitchFamily="34" charset="-122"/>
                <a:cs typeface="微软雅黑" pitchFamily="34" charset="-120"/>
              </a:rPr>
              <a:t>，然后再去要求别人；不善于用禁令治理社会的人</a:t>
            </a:r>
            <a:r>
              <a:rPr lang="en-US" altLang="zh-CN" sz="2000" b="0" i="0">
                <a:solidFill>
                  <a:srgbClr val="000000"/>
                </a:solidFill>
                <a:latin typeface="微软雅黑" pitchFamily="34" charset="0"/>
                <a:ea typeface="微软雅黑" pitchFamily="34" charset="-122"/>
                <a:cs typeface="微软雅黑" pitchFamily="34" charset="-120"/>
              </a:rPr>
              <a:t>，首先要求别人按照禁令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去做</a:t>
            </a:r>
            <a:r>
              <a:rPr lang="en-US" altLang="zh-CN" sz="2000" b="0" i="0" dirty="0">
                <a:solidFill>
                  <a:srgbClr val="000000"/>
                </a:solidFill>
                <a:latin typeface="微软雅黑" pitchFamily="34" charset="0"/>
                <a:ea typeface="微软雅黑" pitchFamily="34" charset="-122"/>
                <a:cs typeface="微软雅黑" pitchFamily="34" charset="-120"/>
              </a:rPr>
              <a:t>，然后才去要求自己，强调为官者要带头用纪律和法律要求自己，做遵纪守法的表率，</a:t>
            </a:r>
            <a:r>
              <a:rPr lang="en-US" altLang="zh-CN" sz="2000" b="0" i="0">
                <a:solidFill>
                  <a:srgbClr val="000000"/>
                </a:solidFill>
                <a:latin typeface="微软雅黑" pitchFamily="34" charset="0"/>
                <a:ea typeface="微软雅黑" pitchFamily="34" charset="-122"/>
                <a:cs typeface="微软雅黑" pitchFamily="34" charset="-120"/>
              </a:rPr>
              <a:t>③不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符合题意</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O_5_BD.40_1#8c96c43ed?pid=c2832726a&amp;color=0,0,0&amp;vtp=1&amp;bt=1&amp;bbb=1&amp;hb=1"/>
          <p:cNvSpPr/>
          <p:nvPr/>
        </p:nvSpPr>
        <p:spPr>
          <a:xfrm>
            <a:off x="722376" y="972000"/>
            <a:ext cx="10753344" cy="4068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[陕西榆林2025高一段考·改编]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阅读材料，完成下列要求。（9分）</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材料一</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自</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日起施行的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中华人民共和国学前教育法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发展学前教育坚持政府主</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导</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以政府举办为主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大力发展普惠性学前教育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国家建立学前教育资助制度</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有条件的地方逐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步推进免费学前教育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幼儿园不得教授小学阶段的课程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幼儿园应当按照国家有关规定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科学实</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施符合学前儿童身心发展规律和年龄特点的保育和教育活动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材料二</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自</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日起施行的新修订的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保障中小企业款项支付条例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机关</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事业单位</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和大型企业不得要求中小企业接受不合理的付款期限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方式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条件和违约责任等交易条件</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不得</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拖欠中小企业的货物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工程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服务款项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机关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事业单位从中小企业采购货物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工程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服务</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付</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款期限最长不得超过</a:t>
            </a:r>
            <a:r>
              <a:rPr lang="en-US" altLang="zh-CN" sz="2000" b="0" i="0" dirty="0">
                <a:solidFill>
                  <a:srgbClr val="000000"/>
                </a:solidFill>
                <a:latin typeface="微软雅黑" pitchFamily="34" charset="0"/>
                <a:ea typeface="微软雅黑" pitchFamily="34" charset="-122"/>
                <a:cs typeface="微软雅黑" pitchFamily="34" charset="-120"/>
              </a:rPr>
              <a:t>60</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对拖欠行为明确法律责任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保障中小企业合法权益</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O_5_BD.40_2#8c96c43ed?pid=c2832726a&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材料三</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中华人民共和国学前教育法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的制定过程遵循以下路径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党中央提出政策方向</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国务院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调研起草草案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全国人大公开征求意见并表决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地方政府及部门落实执行</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保障中小企业款项</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支付条例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于</a:t>
            </a:r>
            <a:r>
              <a:rPr lang="en-US" altLang="zh-CN" sz="2000" b="0" i="0" dirty="0">
                <a:solidFill>
                  <a:srgbClr val="000000"/>
                </a:solidFill>
                <a:latin typeface="微软雅黑" pitchFamily="34" charset="0"/>
                <a:ea typeface="微软雅黑" pitchFamily="34" charset="-122"/>
                <a:cs typeface="微软雅黑" pitchFamily="34" charset="-120"/>
              </a:rPr>
              <a:t>2020</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日施行后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经工信部</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年公开征求意见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国务院常务会议</a:t>
            </a:r>
            <a:r>
              <a:rPr lang="en-US" altLang="zh-CN" sz="2000" b="0" i="0">
                <a:solidFill>
                  <a:srgbClr val="000000"/>
                </a:solidFill>
                <a:latin typeface="微软雅黑" pitchFamily="34" charset="0"/>
                <a:ea typeface="微软雅黑" pitchFamily="34" charset="-122"/>
                <a:cs typeface="微软雅黑" pitchFamily="34" charset="-120"/>
              </a:rPr>
              <a:t>2024</a:t>
            </a:r>
            <a:r>
              <a:rPr lang="en-US" altLang="zh-CN" sz="2000" b="0" i="0">
                <a:solidFill>
                  <a:srgbClr val="000000"/>
                </a:solidFill>
                <a:latin typeface="微软雅黑" pitchFamily="34" charset="0"/>
                <a:ea typeface="楷体" pitchFamily="34" charset="-122"/>
                <a:cs typeface="微软雅黑" pitchFamily="34" charset="-120"/>
              </a:rPr>
              <a:t>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月修订通过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最终于</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月公布修订版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专家指出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立法始终聚焦解决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入园难</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中小</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企业生存难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等民生发展痛点</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5_BD.40_3#8c96c43ed?pid=c2832726a&amp;color=0,0,0&amp;vtp=1&amp;bbb=1&amp;hb=1"/>
          <p:cNvSpPr/>
          <p:nvPr/>
        </p:nvSpPr>
        <p:spPr>
          <a:xfrm>
            <a:off x="722376" y="3248475"/>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结合材料，运用《政治与法治》的知识，分析两部法律法规的制定</a:t>
            </a:r>
            <a:r>
              <a:rPr lang="en-US" altLang="zh-CN" sz="2000" b="0" i="0">
                <a:solidFill>
                  <a:srgbClr val="000000"/>
                </a:solidFill>
                <a:latin typeface="微软雅黑" pitchFamily="34" charset="0"/>
                <a:ea typeface="微软雅黑" pitchFamily="34" charset="-122"/>
                <a:cs typeface="微软雅黑" pitchFamily="34" charset="-120"/>
              </a:rPr>
              <a:t>、修订过程体现了全面推进依</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法治国的哪些原则</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86e6c5188?pid=eb4edbf4f&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1.中华法系不但对古代中国产生了深远影响，而且对古代日本</a:t>
            </a:r>
            <a:r>
              <a:rPr lang="en-US" altLang="zh-CN" sz="2000" b="0" i="0">
                <a:solidFill>
                  <a:srgbClr val="000000"/>
                </a:solidFill>
                <a:latin typeface="微软雅黑" pitchFamily="34" charset="0"/>
                <a:ea typeface="微软雅黑" pitchFamily="34" charset="-122"/>
                <a:cs typeface="微软雅黑" pitchFamily="34" charset="-120"/>
              </a:rPr>
              <a:t>、朝鲜等国家的法制文明也产生了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重要影响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下列关于中华法系的表述正确的是(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86e6c5188.bracket?pid=eb4edbf4f&amp;color=0,0,0&amp;vpa=1&amp;vtp=1"/>
          <p:cNvSpPr/>
          <p:nvPr/>
        </p:nvSpPr>
        <p:spPr>
          <a:xfrm>
            <a:off x="6002401" y="14101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_2#86e6c5188?pid=eb4edbf4f&amp;color=0,0,0&amp;vtp=1&amp;bbb=1"/>
          <p:cNvSpPr/>
          <p:nvPr/>
        </p:nvSpPr>
        <p:spPr>
          <a:xfrm>
            <a:off x="722376" y="18768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中华法系以法家思想为理论基础</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②中华法系为人类法治发展作出了重要贡献</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中华法系强调法律与伦理道德的统一</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④中华法系代表性法典为《大清律例》</a:t>
            </a:r>
            <a:endParaRPr lang="en-US" altLang="zh-CN" sz="2000" dirty="0"/>
          </a:p>
        </p:txBody>
      </p:sp>
      <p:sp>
        <p:nvSpPr>
          <p:cNvPr id="5" name="QC_6_BD.1_3#86e6c5188.choices?pid=eb4edbf4f&amp;color=0,0,0&amp;vtp=1&amp;bbb=1"/>
          <p:cNvSpPr/>
          <p:nvPr/>
        </p:nvSpPr>
        <p:spPr>
          <a:xfrm>
            <a:off x="722376" y="3922391"/>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5_AN.41_1#8c96c43ed?vop=1&amp;pid=c2832726a&amp;color=0,0,0&amp;vtp=1&amp;bt=1&amp;bbb=1&amp;hb=1"/>
          <p:cNvSpPr/>
          <p:nvPr/>
        </p:nvSpPr>
        <p:spPr>
          <a:xfrm>
            <a:off x="722376" y="972000"/>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①坚持中国共产党的领导。党中央提出政策方向，发挥党总揽全局</a:t>
            </a:r>
            <a:r>
              <a:rPr lang="en-US" altLang="zh-CN" sz="2000" b="1" i="0">
                <a:solidFill>
                  <a:srgbClr val="00B050"/>
                </a:solidFill>
                <a:latin typeface="微软雅黑" pitchFamily="34" charset="0"/>
                <a:ea typeface="微软雅黑" pitchFamily="34" charset="-122"/>
                <a:cs typeface="微软雅黑" pitchFamily="34" charset="-120"/>
              </a:rPr>
              <a:t>、协调各方的领导核心</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作用</a:t>
            </a:r>
            <a:r>
              <a:rPr lang="en-US" altLang="zh-CN" sz="2000" b="1" i="0" dirty="0">
                <a:solidFill>
                  <a:srgbClr val="00B050"/>
                </a:solidFill>
                <a:latin typeface="微软雅黑" pitchFamily="34" charset="0"/>
                <a:ea typeface="微软雅黑" pitchFamily="34" charset="-122"/>
                <a:cs typeface="微软雅黑" pitchFamily="34" charset="-120"/>
              </a:rPr>
              <a:t>，确保立法工作沿着正确方向进行，学前教育法的制定先由党中央给出政策指引。（3</a:t>
            </a:r>
            <a:r>
              <a:rPr lang="en-US" altLang="zh-CN" sz="2000" b="1" i="0">
                <a:solidFill>
                  <a:srgbClr val="00B050"/>
                </a:solidFill>
                <a:latin typeface="微软雅黑" pitchFamily="34" charset="0"/>
                <a:ea typeface="微软雅黑" pitchFamily="34" charset="-122"/>
                <a:cs typeface="微软雅黑" pitchFamily="34" charset="-120"/>
              </a:rPr>
              <a:t>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②</a:t>
            </a:r>
            <a:r>
              <a:rPr lang="en-US" altLang="zh-CN" sz="2000" b="1" i="0" dirty="0">
                <a:solidFill>
                  <a:srgbClr val="00B050"/>
                </a:solidFill>
                <a:latin typeface="微软雅黑" pitchFamily="34" charset="0"/>
                <a:ea typeface="微软雅黑" pitchFamily="34" charset="-122"/>
                <a:cs typeface="微软雅黑" pitchFamily="34" charset="-120"/>
              </a:rPr>
              <a:t>坚持人民主体地位。全国人大、工信部公开征求意见，且立法聚焦“入园难</a:t>
            </a:r>
            <a:r>
              <a:rPr lang="en-US" altLang="zh-CN" sz="2000" b="1" i="0">
                <a:solidFill>
                  <a:srgbClr val="00B050"/>
                </a:solidFill>
                <a:latin typeface="微软雅黑" pitchFamily="34" charset="0"/>
                <a:ea typeface="微软雅黑" pitchFamily="34" charset="-122"/>
                <a:cs typeface="微软雅黑" pitchFamily="34" charset="-120"/>
              </a:rPr>
              <a:t>”“中小企业生存</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难</a:t>
            </a:r>
            <a:r>
              <a:rPr lang="en-US" altLang="zh-CN" sz="2000" b="1" i="0" dirty="0">
                <a:solidFill>
                  <a:srgbClr val="00B050"/>
                </a:solidFill>
                <a:latin typeface="微软雅黑" pitchFamily="34" charset="0"/>
                <a:ea typeface="微软雅黑" pitchFamily="34" charset="-122"/>
                <a:cs typeface="微软雅黑" pitchFamily="34" charset="-120"/>
              </a:rPr>
              <a:t>”等民生发展痛点，以保障人民根本权益为出发点和落脚点。（3分）③</a:t>
            </a:r>
            <a:r>
              <a:rPr lang="en-US" altLang="zh-CN" sz="2000" b="1" i="0">
                <a:solidFill>
                  <a:srgbClr val="00B050"/>
                </a:solidFill>
                <a:latin typeface="微软雅黑" pitchFamily="34" charset="0"/>
                <a:ea typeface="微软雅黑" pitchFamily="34" charset="-122"/>
                <a:cs typeface="微软雅黑" pitchFamily="34" charset="-120"/>
              </a:rPr>
              <a:t>坚持从中国实际出发。</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针对我国学前教育发展现状和中小企业面临的问题制定法律法规</a:t>
            </a:r>
            <a:r>
              <a:rPr lang="en-US" altLang="zh-CN" sz="2000" b="1" i="0" dirty="0">
                <a:solidFill>
                  <a:srgbClr val="00B050"/>
                </a:solidFill>
                <a:latin typeface="微软雅黑" pitchFamily="34" charset="0"/>
                <a:ea typeface="微软雅黑" pitchFamily="34" charset="-122"/>
                <a:cs typeface="微软雅黑" pitchFamily="34" charset="-120"/>
              </a:rPr>
              <a:t>，符合我国国情</a:t>
            </a:r>
            <a:r>
              <a:rPr lang="en-US" altLang="zh-CN" sz="2000" b="1" i="0">
                <a:solidFill>
                  <a:srgbClr val="00B050"/>
                </a:solidFill>
                <a:latin typeface="微软雅黑" pitchFamily="34" charset="0"/>
                <a:ea typeface="微软雅黑" pitchFamily="34" charset="-122"/>
                <a:cs typeface="微软雅黑" pitchFamily="34" charset="-120"/>
              </a:rPr>
              <a:t>，具有现实针对</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性</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O_5_AS.42_1#8c96c43ed?vop=1&amp;pid=c2832726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本题考查全面推进依法治国的原则。关键信息①：党中央提出政策方向</a:t>
            </a:r>
            <a:r>
              <a:rPr lang="en-US" altLang="zh-CN" sz="2000" b="0" i="0">
                <a:solidFill>
                  <a:srgbClr val="000000"/>
                </a:solidFill>
                <a:latin typeface="微软雅黑" pitchFamily="34" charset="0"/>
                <a:ea typeface="微软雅黑" pitchFamily="34" charset="-122"/>
                <a:cs typeface="微软雅黑" pitchFamily="34" charset="-120"/>
              </a:rPr>
              <a:t>→坚持中国共产党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的领导</a:t>
            </a:r>
            <a:r>
              <a:rPr lang="en-US" altLang="zh-CN" sz="2000" b="0" i="0" dirty="0">
                <a:solidFill>
                  <a:srgbClr val="000000"/>
                </a:solidFill>
                <a:latin typeface="微软雅黑" pitchFamily="34" charset="0"/>
                <a:ea typeface="微软雅黑" pitchFamily="34" charset="-122"/>
                <a:cs typeface="微软雅黑" pitchFamily="34" charset="-120"/>
              </a:rPr>
              <a:t>。关键信息②：全国人大公开征求意见并表决、经工信部2024年公开征求意见</a:t>
            </a:r>
            <a:r>
              <a:rPr lang="en-US" altLang="zh-CN" sz="2000" b="0" i="0">
                <a:solidFill>
                  <a:srgbClr val="000000"/>
                </a:solidFill>
                <a:latin typeface="微软雅黑" pitchFamily="34" charset="0"/>
                <a:ea typeface="微软雅黑" pitchFamily="34" charset="-122"/>
                <a:cs typeface="微软雅黑" pitchFamily="34" charset="-120"/>
              </a:rPr>
              <a:t>→坚持人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民主体地位</a:t>
            </a:r>
            <a:r>
              <a:rPr lang="en-US" altLang="zh-CN" sz="2000" b="0" i="0" dirty="0">
                <a:solidFill>
                  <a:srgbClr val="000000"/>
                </a:solidFill>
                <a:latin typeface="微软雅黑" pitchFamily="34" charset="0"/>
                <a:ea typeface="微软雅黑" pitchFamily="34" charset="-122"/>
                <a:cs typeface="微软雅黑" pitchFamily="34" charset="-120"/>
              </a:rPr>
              <a:t>。关键信息③：立法始终聚焦解决“入园难”“中小企业生存难”</a:t>
            </a:r>
            <a:r>
              <a:rPr lang="en-US" altLang="zh-CN" sz="2000" b="0" i="0">
                <a:solidFill>
                  <a:srgbClr val="000000"/>
                </a:solidFill>
                <a:latin typeface="微软雅黑" pitchFamily="34" charset="0"/>
                <a:ea typeface="微软雅黑" pitchFamily="34" charset="-122"/>
                <a:cs typeface="微软雅黑" pitchFamily="34" charset="-120"/>
              </a:rPr>
              <a:t>等民生发展痛点→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坚持从中国实际出发</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C_4#312775de3.fixed?pid=a38a0f49b&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7</a:t>
            </a:r>
            <a:endParaRPr lang="en-US" altLang="zh-CN" sz="7200" dirty="0"/>
          </a:p>
        </p:txBody>
      </p:sp>
      <p:sp>
        <p:nvSpPr>
          <p:cNvPr id="3" name="C_4#312775de3.fixed?pid=a38a0f49b&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第七课综合训练</a:t>
            </a:r>
            <a:endParaRPr lang="en-US" altLang="zh-CN" sz="4400" dirty="0"/>
          </a:p>
        </p:txBody>
      </p:sp>
      <p:pic>
        <p:nvPicPr>
          <p:cNvPr id="4" name="C_4#312775de3.fixed?pid=a38a0f49b&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312775de3.fixed?pid=a38a0f49b&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5_BD.43_1#76c52ff86?pid=312775de3&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[河北衡水2025高一期中]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《唐律疏议》是中华法系的代表性法典。下表为《唐律疏议》及</a:t>
            </a:r>
            <a:r>
              <a:rPr lang="en-US" altLang="zh-CN" sz="2000" b="0" i="0">
                <a:solidFill>
                  <a:srgbClr val="000000"/>
                </a:solidFill>
                <a:latin typeface="微软雅黑" pitchFamily="34" charset="0"/>
                <a:ea typeface="微软雅黑" pitchFamily="34" charset="-122"/>
                <a:cs typeface="微软雅黑" pitchFamily="34" charset="-120"/>
              </a:rPr>
              <a:t>《中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华人民共和国刑法</a:t>
            </a:r>
            <a:r>
              <a:rPr lang="en-US" altLang="zh-CN" sz="2000" b="0" i="0" dirty="0">
                <a:solidFill>
                  <a:srgbClr val="000000"/>
                </a:solidFill>
                <a:latin typeface="微软雅黑" pitchFamily="34" charset="0"/>
                <a:ea typeface="微软雅黑" pitchFamily="34" charset="-122"/>
                <a:cs typeface="微软雅黑" pitchFamily="34" charset="-120"/>
              </a:rPr>
              <a:t>》关于防卫权的部分规定。</a:t>
            </a:r>
            <a:endParaRPr lang="en-US" altLang="zh-CN" sz="2000" dirty="0"/>
          </a:p>
        </p:txBody>
      </p:sp>
      <p:graphicFrame>
        <p:nvGraphicFramePr>
          <p:cNvPr id="42" name="QC_5_BD.43_2#76c52ff86?colgroup=14,25&amp;pid=312775de3&amp;color=0,0,0&amp;vtp=1&amp;bbb=1&amp;hb=1"/>
          <p:cNvGraphicFramePr>
            <a:graphicFrameLocks noGrp="1"/>
          </p:cNvGraphicFramePr>
          <p:nvPr>
            <p:extLst>
              <p:ext uri="{D42A27DB-BD31-4B8C-83A1-F6EECF244321}">
                <p14:modId xmlns:p14="http://schemas.microsoft.com/office/powerpoint/2010/main" val="996566036"/>
              </p:ext>
            </p:extLst>
          </p:nvPr>
        </p:nvGraphicFramePr>
        <p:xfrm>
          <a:off x="722376" y="1961203"/>
          <a:ext cx="10725912" cy="2841371"/>
        </p:xfrm>
        <a:graphic>
          <a:graphicData uri="http://schemas.openxmlformats.org/drawingml/2006/table">
            <a:tbl>
              <a:tblPr/>
              <a:tblGrid>
                <a:gridCol w="3959352">
                  <a:extLst>
                    <a:ext uri="{9D8B030D-6E8A-4147-A177-3AD203B41FA5}">
                      <a16:colId xmlns:a16="http://schemas.microsoft.com/office/drawing/2014/main" val="20000"/>
                    </a:ext>
                  </a:extLst>
                </a:gridCol>
                <a:gridCol w="6766560">
                  <a:extLst>
                    <a:ext uri="{9D8B030D-6E8A-4147-A177-3AD203B41FA5}">
                      <a16:colId xmlns:a16="http://schemas.microsoft.com/office/drawing/2014/main" val="20001"/>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唐律疏议·</a:t>
                      </a:r>
                      <a:r>
                        <a:rPr lang="en-US" altLang="zh-CN" sz="2000" b="1" i="0">
                          <a:solidFill>
                            <a:srgbClr val="000000"/>
                          </a:solidFill>
                          <a:latin typeface="微软雅黑" pitchFamily="34" charset="0"/>
                          <a:ea typeface="微软雅黑" pitchFamily="34" charset="-122"/>
                          <a:cs typeface="微软雅黑" pitchFamily="34" charset="-120"/>
                        </a:rPr>
                        <a:t>贼盗》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中华人民共和国刑法》第二十条（</a:t>
                      </a:r>
                      <a:r>
                        <a:rPr lang="en-US" altLang="zh-CN" sz="2000" b="1" i="0">
                          <a:solidFill>
                            <a:srgbClr val="000000"/>
                          </a:solidFill>
                          <a:latin typeface="微软雅黑" pitchFamily="34" charset="0"/>
                          <a:ea typeface="微软雅黑" pitchFamily="34" charset="-122"/>
                          <a:cs typeface="微软雅黑" pitchFamily="34" charset="-120"/>
                        </a:rPr>
                        <a:t>节选）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2023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☆诸夜无故入人家者</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笞四十</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主</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人登时杀者</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勿论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若知非侵犯而</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杀伤者</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减斗杀伤二等</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其已就拘</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执而杀伤者</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各以斗杀伤论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至死</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者加役流</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☆为了使国家</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公共利益</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本人或者他人的人身</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财产和其</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他权利免受正在进行的不法侵害</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而采取的制止不法侵害的</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行为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对不法侵害人造成损害的</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属于正当防卫</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不负刑事</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责任</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正当防卫明显超过必要限度造成重大损害的</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应当负刑事</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责任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但是应当减轻或者免除处罚</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5_BD.43_3#76c52ff86?pid=312775de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对此理解正确的是(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4_1#76c52ff86.bracket?pid=312775de3&amp;color=0,0,0&amp;vpa=14&amp;vtp=1"/>
          <p:cNvSpPr/>
          <p:nvPr/>
        </p:nvSpPr>
        <p:spPr>
          <a:xfrm>
            <a:off x="2954401"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43_4#76c52ff86?pid=312775de3&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①中华法系有很多优秀思想和理念值得我们传承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法是维持社会秩序、调整社会关系的社会规范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国家和社会治理需要法律与道德共同发挥作用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生产关系是法产生、存在和发展的决定性因素</a:t>
            </a:r>
            <a:endParaRPr lang="en-US" altLang="zh-CN" sz="2000" dirty="0"/>
          </a:p>
        </p:txBody>
      </p:sp>
      <p:sp>
        <p:nvSpPr>
          <p:cNvPr id="5" name="QC_5_BD.43_5#76c52ff86.choices?pid=312775de3&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5_AS.45_1#76c52ff86?vop=1&amp;pid=312775de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本题考查我国法治建设的历程。《唐律疏议》对防卫行为的规定（如“登时杀者，</a:t>
            </a:r>
            <a:r>
              <a:rPr lang="en-US" altLang="zh-CN" sz="2000" b="0" i="0">
                <a:solidFill>
                  <a:srgbClr val="000000"/>
                </a:solidFill>
                <a:latin typeface="微软雅黑" pitchFamily="34" charset="0"/>
                <a:ea typeface="微软雅黑" pitchFamily="34" charset="-122"/>
                <a:cs typeface="微软雅黑" pitchFamily="34" charset="-120"/>
              </a:rPr>
              <a:t>勿论”）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体现古代对防卫合理性的认可</a:t>
            </a:r>
            <a:r>
              <a:rPr lang="en-US" altLang="zh-CN" sz="2000" b="0" i="0" dirty="0">
                <a:solidFill>
                  <a:srgbClr val="000000"/>
                </a:solidFill>
                <a:latin typeface="微软雅黑" pitchFamily="34" charset="0"/>
                <a:ea typeface="微软雅黑" pitchFamily="34" charset="-122"/>
                <a:cs typeface="微软雅黑" pitchFamily="34" charset="-120"/>
              </a:rPr>
              <a:t>，与现代刑法的正当防卫制度有历史延续性</a:t>
            </a:r>
            <a:r>
              <a:rPr lang="en-US" altLang="zh-CN" sz="2000" b="0" i="0">
                <a:solidFill>
                  <a:srgbClr val="000000"/>
                </a:solidFill>
                <a:latin typeface="微软雅黑" pitchFamily="34" charset="0"/>
                <a:ea typeface="微软雅黑" pitchFamily="34" charset="-122"/>
                <a:cs typeface="微软雅黑" pitchFamily="34" charset="-120"/>
              </a:rPr>
              <a:t>，说明中华法系的优秀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理念值得传承</a:t>
            </a:r>
            <a:r>
              <a:rPr lang="en-US" altLang="zh-CN" sz="2000" b="0" i="0" dirty="0">
                <a:solidFill>
                  <a:srgbClr val="000000"/>
                </a:solidFill>
                <a:latin typeface="微软雅黑" pitchFamily="34" charset="0"/>
                <a:ea typeface="微软雅黑" pitchFamily="34" charset="-122"/>
                <a:cs typeface="微软雅黑" pitchFamily="34" charset="-120"/>
              </a:rPr>
              <a:t>，①正确；古今法律均通过规定防卫权调整社会关系（如制止不法侵害</a:t>
            </a:r>
            <a:r>
              <a:rPr lang="en-US" altLang="zh-CN" sz="2000" b="0" i="0">
                <a:solidFill>
                  <a:srgbClr val="000000"/>
                </a:solidFill>
                <a:latin typeface="微软雅黑" pitchFamily="34" charset="0"/>
                <a:ea typeface="微软雅黑" pitchFamily="34" charset="-122"/>
                <a:cs typeface="微软雅黑" pitchFamily="34" charset="-120"/>
              </a:rPr>
              <a:t>、维护秩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序</a:t>
            </a:r>
            <a:r>
              <a:rPr lang="en-US" altLang="zh-CN" sz="2000" b="0" i="0" dirty="0">
                <a:solidFill>
                  <a:srgbClr val="000000"/>
                </a:solidFill>
                <a:latin typeface="微软雅黑" pitchFamily="34" charset="0"/>
                <a:ea typeface="微软雅黑" pitchFamily="34" charset="-122"/>
                <a:cs typeface="微软雅黑" pitchFamily="34" charset="-120"/>
              </a:rPr>
              <a:t>），体现法作为社会规范的本质，②正确；题干仅对比法律条文，未涉及“道德”作用，</a:t>
            </a:r>
            <a:r>
              <a:rPr lang="en-US" altLang="zh-CN" sz="2000" b="0" i="0">
                <a:solidFill>
                  <a:srgbClr val="000000"/>
                </a:solidFill>
                <a:latin typeface="微软雅黑" pitchFamily="34" charset="0"/>
                <a:ea typeface="微软雅黑" pitchFamily="34" charset="-122"/>
                <a:cs typeface="微软雅黑" pitchFamily="34" charset="-120"/>
              </a:rPr>
              <a:t>③排</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除</a:t>
            </a:r>
            <a:r>
              <a:rPr lang="en-US" altLang="zh-CN" sz="2000" b="0" i="0" dirty="0">
                <a:solidFill>
                  <a:srgbClr val="000000"/>
                </a:solidFill>
                <a:latin typeface="微软雅黑" pitchFamily="34" charset="0"/>
                <a:ea typeface="微软雅黑" pitchFamily="34" charset="-122"/>
                <a:cs typeface="微软雅黑" pitchFamily="34" charset="-120"/>
              </a:rPr>
              <a:t>；生产方式即生产力与生产关系的对立统一，是法产生、存在和发展的决定性因素，④排除。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BD.46_1#ee41ad883?pid=312775de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[福建泉州2025高一期末]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2025年6月1日</a:t>
            </a:r>
            <a:r>
              <a:rPr lang="en-US" altLang="zh-CN" sz="2000" b="0" i="0">
                <a:solidFill>
                  <a:srgbClr val="000000"/>
                </a:solidFill>
                <a:latin typeface="微软雅黑" pitchFamily="34" charset="0"/>
                <a:ea typeface="微软雅黑" pitchFamily="34" charset="-122"/>
                <a:cs typeface="微软雅黑" pitchFamily="34" charset="-120"/>
              </a:rPr>
              <a:t>，《最高人民法院关于审理政府信息公开行政案件适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用法律若干问题的解释</a:t>
            </a:r>
            <a:r>
              <a:rPr lang="en-US" altLang="zh-CN" sz="2000" b="0" i="0" dirty="0">
                <a:solidFill>
                  <a:srgbClr val="000000"/>
                </a:solidFill>
                <a:latin typeface="微软雅黑" pitchFamily="34" charset="0"/>
                <a:ea typeface="微软雅黑" pitchFamily="34" charset="-122"/>
                <a:cs typeface="微软雅黑" pitchFamily="34" charset="-120"/>
              </a:rPr>
              <a:t>》正式施行。该解释进一步明确政府信息公开行政案件审查标准</a:t>
            </a:r>
            <a:r>
              <a:rPr lang="en-US" altLang="zh-CN" sz="2000" b="0" i="0">
                <a:solidFill>
                  <a:srgbClr val="000000"/>
                </a:solidFill>
                <a:latin typeface="微软雅黑" pitchFamily="34" charset="0"/>
                <a:ea typeface="微软雅黑" pitchFamily="34" charset="-122"/>
                <a:cs typeface="微软雅黑" pitchFamily="34" charset="-120"/>
              </a:rPr>
              <a:t>，促进行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政机关依法行使职权</a:t>
            </a:r>
            <a:r>
              <a:rPr lang="en-US" altLang="zh-CN" sz="2000" b="0" i="0" dirty="0">
                <a:solidFill>
                  <a:srgbClr val="000000"/>
                </a:solidFill>
                <a:latin typeface="微软雅黑" pitchFamily="34" charset="0"/>
                <a:ea typeface="微软雅黑" pitchFamily="34" charset="-122"/>
                <a:cs typeface="微软雅黑" pitchFamily="34" charset="-120"/>
              </a:rPr>
              <a:t>、履行义务，切实满足人民群众获取政府信息的合理需求</a:t>
            </a:r>
            <a:r>
              <a:rPr lang="en-US" altLang="zh-CN" sz="2000" b="0" i="0">
                <a:solidFill>
                  <a:srgbClr val="000000"/>
                </a:solidFill>
                <a:latin typeface="微软雅黑" pitchFamily="34" charset="0"/>
                <a:ea typeface="微软雅黑" pitchFamily="34" charset="-122"/>
                <a:cs typeface="微软雅黑" pitchFamily="34" charset="-120"/>
              </a:rPr>
              <a:t>。该司法解释的施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行说明(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7_1#ee41ad883.bracket?pid=312775de3&amp;color=0,0,0&amp;vpa=15&amp;vtp=1"/>
          <p:cNvSpPr/>
          <p:nvPr/>
        </p:nvSpPr>
        <p:spPr>
          <a:xfrm>
            <a:off x="1684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6_2#ee41ad883?pid=312775de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①中国特色社会主义法律体系逐渐形成</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国家重视通过法律保障公民的基本权利</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我国人权的法治保障成就巨大</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我国法律体现的是最广大人民的根本利益和共同意志</a:t>
            </a:r>
            <a:endParaRPr lang="en-US" altLang="zh-CN" sz="2000" dirty="0"/>
          </a:p>
        </p:txBody>
      </p:sp>
      <p:sp>
        <p:nvSpPr>
          <p:cNvPr id="5" name="QC_5_BD.46_3#ee41ad883.choices?pid=312775de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5_AS.48_1#ee41ad883?vop=1&amp;pid=312775de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本题考查马克思主义是我国法治建设的理论基础、我国法治建设的成就</a:t>
            </a:r>
            <a:r>
              <a:rPr lang="en-US" altLang="zh-CN" sz="2000" b="0" i="0">
                <a:solidFill>
                  <a:srgbClr val="000000"/>
                </a:solidFill>
                <a:latin typeface="微软雅黑" pitchFamily="34" charset="0"/>
                <a:ea typeface="微软雅黑" pitchFamily="34" charset="-122"/>
                <a:cs typeface="微软雅黑" pitchFamily="34" charset="-120"/>
              </a:rPr>
              <a:t>。该司法解释促进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行政机关依法行使职权</a:t>
            </a:r>
            <a:r>
              <a:rPr lang="en-US" altLang="zh-CN" sz="2000" b="0" i="0" dirty="0">
                <a:solidFill>
                  <a:srgbClr val="000000"/>
                </a:solidFill>
                <a:latin typeface="微软雅黑" pitchFamily="34" charset="0"/>
                <a:ea typeface="微软雅黑" pitchFamily="34" charset="-122"/>
                <a:cs typeface="微软雅黑" pitchFamily="34" charset="-120"/>
              </a:rPr>
              <a:t>、履行义务，切实满足人民群众获取政府信息的合理需求</a:t>
            </a:r>
            <a:r>
              <a:rPr lang="en-US" altLang="zh-CN" sz="2000" b="0" i="0">
                <a:solidFill>
                  <a:srgbClr val="000000"/>
                </a:solidFill>
                <a:latin typeface="微软雅黑" pitchFamily="34" charset="0"/>
                <a:ea typeface="微软雅黑" pitchFamily="34" charset="-122"/>
                <a:cs typeface="微软雅黑" pitchFamily="34" charset="-120"/>
              </a:rPr>
              <a:t>，说明国家重视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通过法律保障公民的基本权利</a:t>
            </a:r>
            <a:r>
              <a:rPr lang="en-US" altLang="zh-CN" sz="2000" b="0" i="0" dirty="0">
                <a:solidFill>
                  <a:srgbClr val="000000"/>
                </a:solidFill>
                <a:latin typeface="微软雅黑" pitchFamily="34" charset="0"/>
                <a:ea typeface="微软雅黑" pitchFamily="34" charset="-122"/>
                <a:cs typeface="微软雅黑" pitchFamily="34" charset="-120"/>
              </a:rPr>
              <a:t>，②正确；该司法解释坚持以人民为中心</a:t>
            </a:r>
            <a:r>
              <a:rPr lang="en-US" altLang="zh-CN" sz="2000" b="0" i="0">
                <a:solidFill>
                  <a:srgbClr val="000000"/>
                </a:solidFill>
                <a:latin typeface="微软雅黑" pitchFamily="34" charset="0"/>
                <a:ea typeface="微软雅黑" pitchFamily="34" charset="-122"/>
                <a:cs typeface="微软雅黑" pitchFamily="34" charset="-120"/>
              </a:rPr>
              <a:t>，说明我国法律体现的是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最广大人民的根本利益和共同意志</a:t>
            </a:r>
            <a:r>
              <a:rPr lang="en-US" altLang="zh-CN" sz="2000" b="0" i="0" dirty="0">
                <a:solidFill>
                  <a:srgbClr val="000000"/>
                </a:solidFill>
                <a:latin typeface="微软雅黑" pitchFamily="34" charset="0"/>
                <a:ea typeface="微软雅黑" pitchFamily="34" charset="-122"/>
                <a:cs typeface="微软雅黑" pitchFamily="34" charset="-120"/>
              </a:rPr>
              <a:t>，④正确；中国特色社会主义法律体系已经形成，①排除</a:t>
            </a:r>
            <a:r>
              <a:rPr lang="en-US" altLang="zh-CN" sz="2000" b="0" i="0">
                <a:solidFill>
                  <a:srgbClr val="000000"/>
                </a:solidFill>
                <a:latin typeface="微软雅黑" pitchFamily="34" charset="0"/>
                <a:ea typeface="微软雅黑" pitchFamily="34" charset="-122"/>
                <a:cs typeface="微软雅黑" pitchFamily="34" charset="-120"/>
              </a:rPr>
              <a:t>；材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料强调的是通过法律保障公民的基本权利</a:t>
            </a:r>
            <a:r>
              <a:rPr lang="en-US" altLang="zh-CN" sz="2000" b="0" i="0" dirty="0">
                <a:solidFill>
                  <a:srgbClr val="000000"/>
                </a:solidFill>
                <a:latin typeface="微软雅黑" pitchFamily="34" charset="0"/>
                <a:ea typeface="微软雅黑" pitchFamily="34" charset="-122"/>
                <a:cs typeface="微软雅黑" pitchFamily="34" charset="-120"/>
              </a:rPr>
              <a:t>，未体现我国人权的法治保障成就巨大，③排除。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BD.49_1#32b738a51?pid=312775de3&amp;color=0,0,0&amp;vtp=1&amp;bt=1&amp;bbb=1"/>
          <p:cNvSpPr/>
          <p:nvPr/>
        </p:nvSpPr>
        <p:spPr>
          <a:xfrm>
            <a:off x="722376" y="969264"/>
            <a:ext cx="10920413"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[山西大同2025高一期末]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法既有政治职能，又有社会职能。</a:t>
            </a:r>
            <a:r>
              <a:rPr lang="en-US" altLang="zh-CN" sz="2000" b="0" i="0">
                <a:solidFill>
                  <a:srgbClr val="000000"/>
                </a:solidFill>
                <a:latin typeface="微软雅黑" pitchFamily="34" charset="0"/>
                <a:ea typeface="微软雅黑" pitchFamily="34" charset="-122"/>
                <a:cs typeface="微软雅黑" pitchFamily="34" charset="-120"/>
              </a:rPr>
              <a:t>以下属于法的政治职能的是(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0_1#32b738a51.bracket?pid=312775de3&amp;color=0,0,0&amp;vpa=16&amp;vtp=1"/>
          <p:cNvSpPr/>
          <p:nvPr/>
        </p:nvSpPr>
        <p:spPr>
          <a:xfrm>
            <a:off x="10912539" y="969264"/>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9_2#32b738a51?pid=312775de3&amp;color=0,0,0&amp;vtp=1&amp;bbb=1&amp;hb=1"/>
          <p:cNvSpPr/>
          <p:nvPr/>
        </p:nvSpPr>
        <p:spPr>
          <a:xfrm>
            <a:off x="722376" y="1436497"/>
            <a:ext cx="10753344" cy="40816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①郝合的父母在简江和郝合婚后，送给他们一套房产，并签了房产赠与郝合的合同。2025年3</a:t>
            </a:r>
            <a:r>
              <a:rPr lang="en-US" altLang="zh-CN" sz="2000" b="0" i="0">
                <a:solidFill>
                  <a:srgbClr val="000000"/>
                </a:solidFill>
                <a:latin typeface="微软雅黑" pitchFamily="34" charset="0"/>
                <a:ea typeface="微软雅黑" pitchFamily="34" charset="-122"/>
                <a:cs typeface="微软雅黑" pitchFamily="34" charset="-120"/>
              </a:rPr>
              <a:t>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他俩要离婚</a:t>
            </a:r>
            <a:r>
              <a:rPr lang="en-US" altLang="zh-CN" sz="2000" b="0" i="0" dirty="0">
                <a:solidFill>
                  <a:srgbClr val="000000"/>
                </a:solidFill>
                <a:latin typeface="微软雅黑" pitchFamily="34" charset="0"/>
                <a:ea typeface="微软雅黑" pitchFamily="34" charset="-122"/>
                <a:cs typeface="微软雅黑" pitchFamily="34" charset="-120"/>
              </a:rPr>
              <a:t>，因简江要求平分该房产而诉至法院。人民法院依法判决该房产属于郝合个人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最高法关于吴某走私物品罪刑事申诉再审审查下达刑事通知书</a:t>
            </a:r>
            <a:r>
              <a:rPr lang="en-US" altLang="zh-CN" sz="2000" b="0" i="0">
                <a:solidFill>
                  <a:srgbClr val="000000"/>
                </a:solidFill>
                <a:latin typeface="微软雅黑" pitchFamily="34" charset="0"/>
                <a:ea typeface="微软雅黑" pitchFamily="34" charset="-122"/>
                <a:cs typeface="微软雅黑" pitchFamily="34" charset="-120"/>
              </a:rPr>
              <a:t>：原裁判认定原审被告人吴某走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私罪的事实和适用法律正确</a:t>
            </a:r>
            <a:r>
              <a:rPr lang="en-US" altLang="zh-CN" sz="2000" b="0" i="0" dirty="0">
                <a:solidFill>
                  <a:srgbClr val="000000"/>
                </a:solidFill>
                <a:latin typeface="微软雅黑" pitchFamily="34" charset="0"/>
                <a:ea typeface="微软雅黑" pitchFamily="34" charset="-122"/>
                <a:cs typeface="微软雅黑" pitchFamily="34" charset="-120"/>
              </a:rPr>
              <a:t>，量刑适当，本院决定对该案不予重新审判</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张某获知县财政有农村公共服务运行维护机制建设试点资金，遂伪造了相关手续</a:t>
            </a:r>
            <a:r>
              <a:rPr lang="en-US" altLang="zh-CN" sz="2000" b="0" i="0">
                <a:solidFill>
                  <a:srgbClr val="000000"/>
                </a:solidFill>
                <a:latin typeface="微软雅黑" pitchFamily="34" charset="0"/>
                <a:ea typeface="微软雅黑" pitchFamily="34" charset="-122"/>
                <a:cs typeface="微软雅黑" pitchFamily="34" charset="-120"/>
              </a:rPr>
              <a:t>，虚报垃圾清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理人员及费用</a:t>
            </a:r>
            <a:r>
              <a:rPr lang="en-US" altLang="zh-CN" sz="2000" b="0" i="0" dirty="0">
                <a:solidFill>
                  <a:srgbClr val="000000"/>
                </a:solidFill>
                <a:latin typeface="微软雅黑" pitchFamily="34" charset="0"/>
                <a:ea typeface="微软雅黑" pitchFamily="34" charset="-122"/>
                <a:cs typeface="微软雅黑" pitchFamily="34" charset="-120"/>
              </a:rPr>
              <a:t>，骗取财政专项资金4万元据为己有，被人民法院判决为贪污罪</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某中级人民法院出具的行政赔偿调解书：本案在审理中，经本院主持调解</a:t>
            </a:r>
            <a:r>
              <a:rPr lang="en-US" altLang="zh-CN" sz="2000" b="0" i="0">
                <a:solidFill>
                  <a:srgbClr val="000000"/>
                </a:solidFill>
                <a:latin typeface="微软雅黑" pitchFamily="34" charset="0"/>
                <a:ea typeface="微软雅黑" pitchFamily="34" charset="-122"/>
                <a:cs typeface="微软雅黑" pitchFamily="34" charset="-120"/>
              </a:rPr>
              <a:t>，双方当事人自愿达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成协议</a:t>
            </a:r>
            <a:r>
              <a:rPr lang="en-US" altLang="zh-CN" sz="2000" b="0" i="0" dirty="0">
                <a:solidFill>
                  <a:srgbClr val="000000"/>
                </a:solidFill>
                <a:latin typeface="微软雅黑" pitchFamily="34" charset="0"/>
                <a:ea typeface="微软雅黑" pitchFamily="34" charset="-122"/>
                <a:cs typeface="微软雅黑" pitchFamily="34" charset="-120"/>
              </a:rPr>
              <a:t>，某街道办事处于本调解书签收之日起十个工作日内</a:t>
            </a:r>
            <a:r>
              <a:rPr lang="en-US" altLang="zh-CN" sz="2000" b="0" i="0">
                <a:solidFill>
                  <a:srgbClr val="000000"/>
                </a:solidFill>
                <a:latin typeface="微软雅黑" pitchFamily="34" charset="0"/>
                <a:ea typeface="微软雅黑" pitchFamily="34" charset="-122"/>
                <a:cs typeface="微软雅黑" pitchFamily="34" charset="-120"/>
              </a:rPr>
              <a:t>，支付原告某有限公司赔偿款</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12</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771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442.70元</a:t>
            </a:r>
            <a:endParaRPr lang="en-US" altLang="zh-CN" sz="2000" dirty="0"/>
          </a:p>
        </p:txBody>
      </p:sp>
      <p:sp>
        <p:nvSpPr>
          <p:cNvPr id="5" name="QC_5_BD.49_3#32b738a51.choices?pid=312775de3&amp;color=0,0,0&amp;vtp=1&amp;bbb=1"/>
          <p:cNvSpPr/>
          <p:nvPr/>
        </p:nvSpPr>
        <p:spPr>
          <a:xfrm>
            <a:off x="722376" y="55457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AS.51_1#32b738a51?vop=1&amp;pid=312775de3&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本题考查法的职能。法的政治职能是指法维护一定阶级统治的作用</a:t>
            </a:r>
            <a:r>
              <a:rPr lang="en-US" altLang="zh-CN" sz="2000" b="0" i="0">
                <a:solidFill>
                  <a:srgbClr val="000000"/>
                </a:solidFill>
                <a:latin typeface="微软雅黑" pitchFamily="34" charset="0"/>
                <a:ea typeface="微软雅黑" pitchFamily="34" charset="-122"/>
                <a:cs typeface="微软雅黑" pitchFamily="34" charset="-120"/>
              </a:rPr>
              <a:t>，法的社会职能是指法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管理一定社会公共事务的作用</a:t>
            </a:r>
            <a:r>
              <a:rPr lang="en-US" altLang="zh-CN" sz="2000" b="0" i="0" dirty="0">
                <a:solidFill>
                  <a:srgbClr val="000000"/>
                </a:solidFill>
                <a:latin typeface="微软雅黑" pitchFamily="34" charset="0"/>
                <a:ea typeface="微软雅黑" pitchFamily="34" charset="-122"/>
                <a:cs typeface="微软雅黑" pitchFamily="34" charset="-120"/>
              </a:rPr>
              <a:t>。最高人民法院维持原判，不予重新审判，</a:t>
            </a:r>
            <a:r>
              <a:rPr lang="en-US" altLang="zh-CN" sz="2000" b="0" i="0">
                <a:solidFill>
                  <a:srgbClr val="000000"/>
                </a:solidFill>
                <a:latin typeface="微软雅黑" pitchFamily="34" charset="0"/>
                <a:ea typeface="微软雅黑" pitchFamily="34" charset="-122"/>
                <a:cs typeface="微软雅黑" pitchFamily="34" charset="-120"/>
              </a:rPr>
              <a:t>体现了法在镇压犯罪、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维护国家经济秩序和统治权威方面的作用</a:t>
            </a:r>
            <a:r>
              <a:rPr lang="en-US" altLang="zh-CN" sz="2000" b="0" i="0" dirty="0">
                <a:solidFill>
                  <a:srgbClr val="000000"/>
                </a:solidFill>
                <a:latin typeface="微软雅黑" pitchFamily="34" charset="0"/>
                <a:ea typeface="微软雅黑" pitchFamily="34" charset="-122"/>
                <a:cs typeface="微软雅黑" pitchFamily="34" charset="-120"/>
              </a:rPr>
              <a:t>，属于法的政治职能，②正确；</a:t>
            </a:r>
            <a:r>
              <a:rPr lang="en-US" altLang="zh-CN" sz="2000" b="0" i="0">
                <a:solidFill>
                  <a:srgbClr val="000000"/>
                </a:solidFill>
                <a:latin typeface="微软雅黑" pitchFamily="34" charset="0"/>
                <a:ea typeface="微软雅黑" pitchFamily="34" charset="-122"/>
                <a:cs typeface="微软雅黑" pitchFamily="34" charset="-120"/>
              </a:rPr>
              <a:t>张某骗取国家财政资金，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被判处贪污罪</a:t>
            </a:r>
            <a:r>
              <a:rPr lang="en-US" altLang="zh-CN" sz="2000" b="0" i="0" dirty="0">
                <a:solidFill>
                  <a:srgbClr val="000000"/>
                </a:solidFill>
                <a:latin typeface="微软雅黑" pitchFamily="34" charset="0"/>
                <a:ea typeface="微软雅黑" pitchFamily="34" charset="-122"/>
                <a:cs typeface="微软雅黑" pitchFamily="34" charset="-120"/>
              </a:rPr>
              <a:t>，体现了法在打击腐败、保护国家财产和维护政权廉洁性方面的作用</a:t>
            </a:r>
            <a:r>
              <a:rPr lang="en-US" altLang="zh-CN" sz="2000" b="0" i="0">
                <a:solidFill>
                  <a:srgbClr val="000000"/>
                </a:solidFill>
                <a:latin typeface="微软雅黑" pitchFamily="34" charset="0"/>
                <a:ea typeface="微软雅黑" pitchFamily="34" charset="-122"/>
                <a:cs typeface="微软雅黑" pitchFamily="34" charset="-120"/>
              </a:rPr>
              <a:t>，属于法的政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治职能</a:t>
            </a:r>
            <a:r>
              <a:rPr lang="en-US" altLang="zh-CN" sz="2000" b="0" i="0" dirty="0">
                <a:solidFill>
                  <a:srgbClr val="000000"/>
                </a:solidFill>
                <a:latin typeface="微软雅黑" pitchFamily="34" charset="0"/>
                <a:ea typeface="微软雅黑" pitchFamily="34" charset="-122"/>
                <a:cs typeface="微软雅黑" pitchFamily="34" charset="-120"/>
              </a:rPr>
              <a:t>，③正确；法院根据赠与合同判决房产归属，属于调整私人财产关系的范畴</a:t>
            </a:r>
            <a:r>
              <a:rPr lang="en-US" altLang="zh-CN" sz="2000" b="0" i="0">
                <a:solidFill>
                  <a:srgbClr val="000000"/>
                </a:solidFill>
                <a:latin typeface="微软雅黑" pitchFamily="34" charset="0"/>
                <a:ea typeface="微软雅黑" pitchFamily="34" charset="-122"/>
                <a:cs typeface="微软雅黑" pitchFamily="34" charset="-120"/>
              </a:rPr>
              <a:t>，体现了法的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社会职能</a:t>
            </a:r>
            <a:r>
              <a:rPr lang="en-US" altLang="zh-CN" sz="2000" b="0" i="0" dirty="0">
                <a:solidFill>
                  <a:srgbClr val="000000"/>
                </a:solidFill>
                <a:latin typeface="微软雅黑" pitchFamily="34" charset="0"/>
                <a:ea typeface="微软雅黑" pitchFamily="34" charset="-122"/>
                <a:cs typeface="微软雅黑" pitchFamily="34" charset="-120"/>
              </a:rPr>
              <a:t>（管理民事事务）,而非政治职能，①排除；法院调解政府机关（街道办事处</a:t>
            </a:r>
            <a:r>
              <a:rPr lang="en-US" altLang="zh-CN" sz="2000" b="0" i="0">
                <a:solidFill>
                  <a:srgbClr val="000000"/>
                </a:solidFill>
                <a:latin typeface="微软雅黑" pitchFamily="34" charset="0"/>
                <a:ea typeface="微软雅黑" pitchFamily="34" charset="-122"/>
                <a:cs typeface="微软雅黑" pitchFamily="34" charset="-120"/>
              </a:rPr>
              <a:t>）赔偿公司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损失</a:t>
            </a:r>
            <a:r>
              <a:rPr lang="en-US" altLang="zh-CN" sz="2000" b="0" i="0" dirty="0">
                <a:solidFill>
                  <a:srgbClr val="000000"/>
                </a:solidFill>
                <a:latin typeface="微软雅黑" pitchFamily="34" charset="0"/>
                <a:ea typeface="微软雅黑" pitchFamily="34" charset="-122"/>
                <a:cs typeface="微软雅黑" pitchFamily="34" charset="-120"/>
              </a:rPr>
              <a:t>，属于调整政府与公民/法人关系、提供行政救济的范畴，体现了法的社会职能</a:t>
            </a:r>
            <a:r>
              <a:rPr lang="en-US" altLang="zh-CN" sz="2000" b="0" i="0">
                <a:solidFill>
                  <a:srgbClr val="000000"/>
                </a:solidFill>
                <a:latin typeface="微软雅黑" pitchFamily="34" charset="0"/>
                <a:ea typeface="微软雅黑" pitchFamily="34" charset="-122"/>
                <a:cs typeface="微软雅黑" pitchFamily="34" charset="-120"/>
              </a:rPr>
              <a:t>（管理公共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事务</a:t>
            </a:r>
            <a:r>
              <a:rPr lang="en-US" altLang="zh-CN" sz="2000" b="0" i="0" dirty="0">
                <a:solidFill>
                  <a:srgbClr val="000000"/>
                </a:solidFill>
                <a:latin typeface="微软雅黑" pitchFamily="34" charset="0"/>
                <a:ea typeface="微软雅黑" pitchFamily="34" charset="-122"/>
                <a:cs typeface="微软雅黑" pitchFamily="34" charset="-120"/>
              </a:rPr>
              <a:t>）,而非直接的政治职能，④排除。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86e6c5188?vop=1&amp;pid=eb4edbf4f&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本题考查中华法系。中华法系是中华民族数千年法律实践的结晶，源远流长，</a:t>
            </a:r>
            <a:r>
              <a:rPr lang="en-US" altLang="zh-CN" sz="2000" b="0" i="0">
                <a:solidFill>
                  <a:srgbClr val="000000"/>
                </a:solidFill>
                <a:latin typeface="微软雅黑" pitchFamily="34" charset="0"/>
                <a:ea typeface="微软雅黑" pitchFamily="34" charset="-122"/>
                <a:cs typeface="微软雅黑" pitchFamily="34" charset="-120"/>
              </a:rPr>
              <a:t>独树一帜，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为人类法治发展作出了重要贡献</a:t>
            </a:r>
            <a:r>
              <a:rPr lang="en-US" altLang="zh-CN" sz="2000" b="0" i="0" dirty="0">
                <a:solidFill>
                  <a:srgbClr val="000000"/>
                </a:solidFill>
                <a:latin typeface="微软雅黑" pitchFamily="34" charset="0"/>
                <a:ea typeface="微软雅黑" pitchFamily="34" charset="-122"/>
                <a:cs typeface="微软雅黑" pitchFamily="34" charset="-120"/>
              </a:rPr>
              <a:t>。中华法系是指以儒家思想为理论基础</a:t>
            </a:r>
            <a:r>
              <a:rPr lang="en-US" altLang="zh-CN" sz="2000" b="0" i="0">
                <a:solidFill>
                  <a:srgbClr val="000000"/>
                </a:solidFill>
                <a:latin typeface="微软雅黑" pitchFamily="34" charset="0"/>
                <a:ea typeface="微软雅黑" pitchFamily="34" charset="-122"/>
                <a:cs typeface="微软雅黑" pitchFamily="34" charset="-120"/>
              </a:rPr>
              <a:t>、在中国古代法律的基础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上发展起来的法律文明</a:t>
            </a:r>
            <a:r>
              <a:rPr lang="en-US" altLang="zh-CN" sz="2000" b="0" i="0" dirty="0">
                <a:solidFill>
                  <a:srgbClr val="000000"/>
                </a:solidFill>
                <a:latin typeface="微软雅黑" pitchFamily="34" charset="0"/>
                <a:ea typeface="微软雅黑" pitchFamily="34" charset="-122"/>
                <a:cs typeface="微软雅黑" pitchFamily="34" charset="-120"/>
              </a:rPr>
              <a:t>，它强调法律与伦理道德的统一，②③正确</a:t>
            </a:r>
            <a:r>
              <a:rPr lang="en-US" altLang="zh-CN" sz="2000" b="0" i="0">
                <a:solidFill>
                  <a:srgbClr val="000000"/>
                </a:solidFill>
                <a:latin typeface="微软雅黑" pitchFamily="34" charset="0"/>
                <a:ea typeface="微软雅黑" pitchFamily="34" charset="-122"/>
                <a:cs typeface="微软雅黑" pitchFamily="34" charset="-120"/>
              </a:rPr>
              <a:t>；中华法系以儒家思想为理论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基础</a:t>
            </a:r>
            <a:r>
              <a:rPr lang="en-US" altLang="zh-CN" sz="2000" b="0" i="0" dirty="0">
                <a:solidFill>
                  <a:srgbClr val="000000"/>
                </a:solidFill>
                <a:latin typeface="微软雅黑" pitchFamily="34" charset="0"/>
                <a:ea typeface="微软雅黑" pitchFamily="34" charset="-122"/>
                <a:cs typeface="微软雅黑" pitchFamily="34" charset="-120"/>
              </a:rPr>
              <a:t>，①错误；中华法系代表性法典为《唐律疏议》，④错误。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BD.52_1#294daca54?pid=312775de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[吉林通化2025月考]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为守护好高原的一草一木、万水千山</a:t>
            </a:r>
            <a:r>
              <a:rPr lang="en-US" altLang="zh-CN" sz="2000" b="0" i="0">
                <a:solidFill>
                  <a:srgbClr val="000000"/>
                </a:solidFill>
                <a:latin typeface="微软雅黑" pitchFamily="34" charset="0"/>
                <a:ea typeface="微软雅黑" pitchFamily="34" charset="-122"/>
                <a:cs typeface="微软雅黑" pitchFamily="34" charset="-120"/>
              </a:rPr>
              <a:t>，西藏坚持山水林田湖草沙冰一体化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保护</a:t>
            </a:r>
            <a:r>
              <a:rPr lang="en-US" altLang="zh-CN" sz="2000" b="0" i="0" dirty="0">
                <a:solidFill>
                  <a:srgbClr val="000000"/>
                </a:solidFill>
                <a:latin typeface="微软雅黑" pitchFamily="34" charset="0"/>
                <a:ea typeface="微软雅黑" pitchFamily="34" charset="-122"/>
                <a:cs typeface="微软雅黑" pitchFamily="34" charset="-120"/>
              </a:rPr>
              <a:t>。西藏自治区人大出台《西藏自治区国家生态文明高地建设条例</a:t>
            </a:r>
            <a:r>
              <a:rPr lang="en-US" altLang="zh-CN" sz="2000" b="0" i="0">
                <a:solidFill>
                  <a:srgbClr val="000000"/>
                </a:solidFill>
                <a:latin typeface="微软雅黑" pitchFamily="34" charset="0"/>
                <a:ea typeface="微软雅黑" pitchFamily="34" charset="-122"/>
                <a:cs typeface="微软雅黑" pitchFamily="34" charset="-120"/>
              </a:rPr>
              <a:t>》，对重要雪山冰川实施封</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禁保护</a:t>
            </a:r>
            <a:r>
              <a:rPr lang="en-US" altLang="zh-CN" sz="2000" b="0" i="0" dirty="0">
                <a:solidFill>
                  <a:srgbClr val="000000"/>
                </a:solidFill>
                <a:latin typeface="微软雅黑" pitchFamily="34" charset="0"/>
                <a:ea typeface="微软雅黑" pitchFamily="34" charset="-122"/>
                <a:cs typeface="微软雅黑" pitchFamily="34" charset="-120"/>
              </a:rPr>
              <a:t>。目前，西藏自然保护地面积占全区国土面积的36%。对此，</a:t>
            </a:r>
            <a:r>
              <a:rPr lang="en-US" altLang="zh-CN" sz="2000" b="0" i="0">
                <a:solidFill>
                  <a:srgbClr val="000000"/>
                </a:solidFill>
                <a:latin typeface="微软雅黑" pitchFamily="34" charset="0"/>
                <a:ea typeface="微软雅黑" pitchFamily="34" charset="-122"/>
                <a:cs typeface="微软雅黑" pitchFamily="34" charset="-120"/>
              </a:rPr>
              <a:t>下列解读正确的是(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3_1#294daca54.bracket?pid=312775de3&amp;color=0,0,0&amp;vpa=17&amp;vtp=1"/>
          <p:cNvSpPr/>
          <p:nvPr/>
        </p:nvSpPr>
        <p:spPr>
          <a:xfrm>
            <a:off x="10590276"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52_2#294daca54?pid=312775de3&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①西藏从自身实际出发不断推进法治理论创新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我国民族自治地方的人大有权制定自治条例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维护生态安全是我国民族区域自治制度的基础</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法治是西藏生态治理体系和治理能力的重要依托</a:t>
            </a:r>
            <a:endParaRPr lang="en-US" altLang="zh-CN" sz="2000" dirty="0"/>
          </a:p>
        </p:txBody>
      </p:sp>
      <p:sp>
        <p:nvSpPr>
          <p:cNvPr id="5" name="QC_5_BD.52_3#294daca54.choices?pid=312775de3&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5_AS.54_1#294daca54?vop=1&amp;pid=312775de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本题考查全面依法治国的总目标。法治是国家治理体系和治理能力的重要依托</a:t>
            </a:r>
            <a:r>
              <a:rPr lang="en-US" altLang="zh-CN" sz="2000" b="0" i="0">
                <a:solidFill>
                  <a:srgbClr val="000000"/>
                </a:solidFill>
                <a:latin typeface="微软雅黑" pitchFamily="34" charset="0"/>
                <a:ea typeface="微软雅黑" pitchFamily="34" charset="-122"/>
                <a:cs typeface="微软雅黑" pitchFamily="34" charset="-120"/>
              </a:rPr>
              <a:t>。西藏自治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区人大出台</a:t>
            </a:r>
            <a:r>
              <a:rPr lang="en-US" altLang="zh-CN" sz="2000" b="0" i="0" dirty="0">
                <a:solidFill>
                  <a:srgbClr val="000000"/>
                </a:solidFill>
                <a:latin typeface="微软雅黑" pitchFamily="34" charset="0"/>
                <a:ea typeface="微软雅黑" pitchFamily="34" charset="-122"/>
                <a:cs typeface="微软雅黑" pitchFamily="34" charset="-120"/>
              </a:rPr>
              <a:t>《西藏自治区国家生态文明高地建设条例》,对重要雪山冰川实施封禁保护</a:t>
            </a:r>
            <a:r>
              <a:rPr lang="en-US" altLang="zh-CN" sz="2000" b="0" i="0">
                <a:solidFill>
                  <a:srgbClr val="000000"/>
                </a:solidFill>
                <a:latin typeface="微软雅黑" pitchFamily="34" charset="0"/>
                <a:ea typeface="微软雅黑" pitchFamily="34" charset="-122"/>
                <a:cs typeface="微软雅黑" pitchFamily="34" charset="-120"/>
              </a:rPr>
              <a:t>，表明我国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民族自治地方的人大有权制定自治条例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也表明法治是西藏生态治理体系和治理能力的重要依托，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②④</a:t>
            </a:r>
            <a:r>
              <a:rPr lang="en-US" altLang="zh-CN" sz="2000" b="0" i="0" dirty="0">
                <a:solidFill>
                  <a:srgbClr val="000000"/>
                </a:solidFill>
                <a:latin typeface="微软雅黑" pitchFamily="34" charset="0"/>
                <a:ea typeface="微软雅黑" pitchFamily="34" charset="-122"/>
                <a:cs typeface="微软雅黑" pitchFamily="34" charset="-120"/>
              </a:rPr>
              <a:t>正确；材料没有涉及推进法治理论创新，①排除；</a:t>
            </a:r>
            <a:r>
              <a:rPr lang="en-US" altLang="zh-CN" sz="2000" b="0" i="0">
                <a:solidFill>
                  <a:srgbClr val="000000"/>
                </a:solidFill>
                <a:latin typeface="微软雅黑" pitchFamily="34" charset="0"/>
                <a:ea typeface="微软雅黑" pitchFamily="34" charset="-122"/>
                <a:cs typeface="微软雅黑" pitchFamily="34" charset="-120"/>
              </a:rPr>
              <a:t>国家统一是我国民族区域自治制度的基础，</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BD.55_1#0146a61b6?pid=312775de3&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[云南楚雄2025高一期末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农村集体经济组织的成员确认等成员身份权益保护问题是农村集体经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济组织法立法过程中的重点问题</a:t>
            </a:r>
            <a:r>
              <a:rPr lang="en-US" altLang="zh-CN" sz="2000" b="0" i="0" dirty="0">
                <a:solidFill>
                  <a:srgbClr val="000000"/>
                </a:solidFill>
                <a:latin typeface="微软雅黑" pitchFamily="34" charset="0"/>
                <a:ea typeface="微软雅黑" pitchFamily="34" charset="-122"/>
                <a:cs typeface="微软雅黑" pitchFamily="34" charset="-120"/>
              </a:rPr>
              <a:t>。十四届全国人大常委会第十次会议表决通过</a:t>
            </a:r>
            <a:r>
              <a:rPr lang="en-US" altLang="zh-CN" sz="2000" b="0" i="0">
                <a:solidFill>
                  <a:srgbClr val="000000"/>
                </a:solidFill>
                <a:latin typeface="微软雅黑" pitchFamily="34" charset="0"/>
                <a:ea typeface="微软雅黑" pitchFamily="34" charset="-122"/>
                <a:cs typeface="微软雅黑" pitchFamily="34" charset="-120"/>
              </a:rPr>
              <a:t>《中华人民共和国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农村集体经济组织法</a:t>
            </a:r>
            <a:r>
              <a:rPr lang="en-US" altLang="zh-CN" sz="2000" b="0" i="0" dirty="0">
                <a:solidFill>
                  <a:srgbClr val="000000"/>
                </a:solidFill>
                <a:latin typeface="微软雅黑" pitchFamily="34" charset="0"/>
                <a:ea typeface="微软雅黑" pitchFamily="34" charset="-122"/>
                <a:cs typeface="微软雅黑" pitchFamily="34" charset="-120"/>
              </a:rPr>
              <a:t>》，该法自2025年5月1日起施行</a:t>
            </a:r>
            <a:r>
              <a:rPr lang="en-US" altLang="zh-CN" sz="2000" b="0" i="0">
                <a:solidFill>
                  <a:srgbClr val="000000"/>
                </a:solidFill>
                <a:latin typeface="微软雅黑" pitchFamily="34" charset="0"/>
                <a:ea typeface="微软雅黑" pitchFamily="34" charset="-122"/>
                <a:cs typeface="微软雅黑" pitchFamily="34" charset="-120"/>
              </a:rPr>
              <a:t>。该法规定农村集体经济组织成员不因就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学</a:t>
            </a:r>
            <a:r>
              <a:rPr lang="en-US" altLang="zh-CN" sz="2000" b="0" i="0" dirty="0">
                <a:solidFill>
                  <a:srgbClr val="000000"/>
                </a:solidFill>
                <a:latin typeface="微软雅黑" pitchFamily="34" charset="0"/>
                <a:ea typeface="微软雅黑" pitchFamily="34" charset="-122"/>
                <a:cs typeface="微软雅黑" pitchFamily="34" charset="-120"/>
              </a:rPr>
              <a:t>、服役、务工、经商、离婚、丧偶、服刑等原因而丧失农村集体经济组织成员身份</a:t>
            </a:r>
            <a:r>
              <a:rPr lang="en-US" altLang="zh-CN" sz="2000" b="0" i="0">
                <a:solidFill>
                  <a:srgbClr val="000000"/>
                </a:solidFill>
                <a:latin typeface="微软雅黑" pitchFamily="34" charset="0"/>
                <a:ea typeface="微软雅黑" pitchFamily="34" charset="-122"/>
                <a:cs typeface="微软雅黑" pitchFamily="34" charset="-120"/>
              </a:rPr>
              <a:t>。该法的制</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6_1#0146a61b6.bracket?pid=312775de3&amp;color=0,0,0&amp;vpa=18&amp;vtp=1"/>
          <p:cNvSpPr/>
          <p:nvPr/>
        </p:nvSpPr>
        <p:spPr>
          <a:xfrm>
            <a:off x="1176401" y="27817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55_2#0146a61b6?pid=312775de3&amp;color=0,0,0&amp;vtp=1&amp;bbb=1"/>
          <p:cNvSpPr/>
          <p:nvPr/>
        </p:nvSpPr>
        <p:spPr>
          <a:xfrm>
            <a:off x="722376" y="32484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是基于平等是社会主义法律的基本属性</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②体现了依法治国必须从中国基本国情出发</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彰显了人大是依法治国的主体和力量源泉</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④致力于强化法律对道德建设的促进作用</a:t>
            </a:r>
            <a:endParaRPr lang="en-US" altLang="zh-CN" sz="2000" dirty="0"/>
          </a:p>
        </p:txBody>
      </p:sp>
      <p:sp>
        <p:nvSpPr>
          <p:cNvPr id="5" name="QC_5_BD.55_3#0146a61b6.choices?pid=312775de3&amp;color=0,0,0&amp;vtp=1&amp;bbb=1"/>
          <p:cNvSpPr/>
          <p:nvPr/>
        </p:nvSpPr>
        <p:spPr>
          <a:xfrm>
            <a:off x="719328" y="500674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5_AS.57_1#0146a61b6?vop=1&amp;pid=312775de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本题考查全面推进依法治国的原则。该法规定农村集体经济组织成员不因就学</a:t>
            </a:r>
            <a:r>
              <a:rPr lang="en-US" altLang="zh-CN" sz="2000" b="0" i="0">
                <a:solidFill>
                  <a:srgbClr val="000000"/>
                </a:solidFill>
                <a:latin typeface="微软雅黑" pitchFamily="34" charset="0"/>
                <a:ea typeface="微软雅黑" pitchFamily="34" charset="-122"/>
                <a:cs typeface="微软雅黑" pitchFamily="34" charset="-120"/>
              </a:rPr>
              <a:t>、务工等原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因而丧失农村集体经济组织成员身份</a:t>
            </a:r>
            <a:r>
              <a:rPr lang="en-US" altLang="zh-CN" sz="2000" b="0" i="0" dirty="0">
                <a:solidFill>
                  <a:srgbClr val="000000"/>
                </a:solidFill>
                <a:latin typeface="微软雅黑" pitchFamily="34" charset="0"/>
                <a:ea typeface="微软雅黑" pitchFamily="34" charset="-122"/>
                <a:cs typeface="微软雅黑" pitchFamily="34" charset="-120"/>
              </a:rPr>
              <a:t>，平等保护各类群体的集体经济权益</a:t>
            </a:r>
            <a:r>
              <a:rPr lang="en-US" altLang="zh-CN" sz="2000" b="0" i="0">
                <a:solidFill>
                  <a:srgbClr val="000000"/>
                </a:solidFill>
                <a:latin typeface="微软雅黑" pitchFamily="34" charset="0"/>
                <a:ea typeface="微软雅黑" pitchFamily="34" charset="-122"/>
                <a:cs typeface="微软雅黑" pitchFamily="34" charset="-120"/>
              </a:rPr>
              <a:t>，体现了平等是社会主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义法律的基本属性</a:t>
            </a:r>
            <a:r>
              <a:rPr lang="en-US" altLang="zh-CN" sz="2000" b="0" i="0" dirty="0">
                <a:solidFill>
                  <a:srgbClr val="000000"/>
                </a:solidFill>
                <a:latin typeface="微软雅黑" pitchFamily="34" charset="0"/>
                <a:ea typeface="微软雅黑" pitchFamily="34" charset="-122"/>
                <a:cs typeface="微软雅黑" pitchFamily="34" charset="-120"/>
              </a:rPr>
              <a:t>，①正确；该法的制定是基于我国农村集体经济组织存在的现实问题</a:t>
            </a:r>
            <a:r>
              <a:rPr lang="en-US" altLang="zh-CN" sz="2000" b="0" i="0">
                <a:solidFill>
                  <a:srgbClr val="000000"/>
                </a:solidFill>
                <a:latin typeface="微软雅黑" pitchFamily="34" charset="0"/>
                <a:ea typeface="微软雅黑" pitchFamily="34" charset="-122"/>
                <a:cs typeface="微软雅黑" pitchFamily="34" charset="-120"/>
              </a:rPr>
              <a:t>，立足于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乡村治理实际需求</a:t>
            </a:r>
            <a:r>
              <a:rPr lang="en-US" altLang="zh-CN" sz="2000" b="0" i="0" dirty="0">
                <a:solidFill>
                  <a:srgbClr val="000000"/>
                </a:solidFill>
                <a:latin typeface="微软雅黑" pitchFamily="34" charset="0"/>
                <a:ea typeface="微软雅黑" pitchFamily="34" charset="-122"/>
                <a:cs typeface="微软雅黑" pitchFamily="34" charset="-120"/>
              </a:rPr>
              <a:t>，体现了依法治国必须从中国基本国情出发，②正确</a:t>
            </a:r>
            <a:r>
              <a:rPr lang="en-US" altLang="zh-CN" sz="2000" b="0" i="0">
                <a:solidFill>
                  <a:srgbClr val="000000"/>
                </a:solidFill>
                <a:latin typeface="微软雅黑" pitchFamily="34" charset="0"/>
                <a:ea typeface="微软雅黑" pitchFamily="34" charset="-122"/>
                <a:cs typeface="微软雅黑" pitchFamily="34" charset="-120"/>
              </a:rPr>
              <a:t>；依法治国的主体和力量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源泉是人民</a:t>
            </a:r>
            <a:r>
              <a:rPr lang="en-US" altLang="zh-CN" sz="2000" b="0" i="0" dirty="0">
                <a:solidFill>
                  <a:srgbClr val="000000"/>
                </a:solidFill>
                <a:latin typeface="微软雅黑" pitchFamily="34" charset="0"/>
                <a:ea typeface="微软雅黑" pitchFamily="34" charset="-122"/>
                <a:cs typeface="微软雅黑" pitchFamily="34" charset="-120"/>
              </a:rPr>
              <a:t>，而非人大，③排除；材料未涉及法律对道德建设的促进作用，④排除。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pic>
        <p:nvPicPr>
          <p:cNvPr id="2" name="QC_5_BD.58_1#ed5173a9d?iti=1&amp;htil=1&amp;pid=312775de3&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69096" y="1054295"/>
            <a:ext cx="2679192" cy="17922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58_2#ed5173a9d?iti=1&amp;htil=1&amp;pid=312775de3&amp;color=0,0,0&amp;vtp=1&amp;bbb=1"/>
          <p:cNvSpPr/>
          <p:nvPr/>
        </p:nvSpPr>
        <p:spPr>
          <a:xfrm>
            <a:off x="9064117" y="2973519"/>
            <a:ext cx="2089150" cy="812800"/>
          </a:xfrm>
          <a:prstGeom prst="rect">
            <a:avLst/>
          </a:prstGeom>
          <a:noFill/>
          <a:ln/>
        </p:spPr>
        <p:txBody>
          <a:bodyPr wrap="none" lIns="0" tIns="0" rIns="0" bIns="0" rtlCol="0" anchor="t"/>
          <a:lstStyle/>
          <a:p>
            <a:pPr algn="ct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做好事有法律保障</a:t>
            </a:r>
            <a:endParaRPr lang="en-US" altLang="zh-CN" sz="2000" dirty="0"/>
          </a:p>
        </p:txBody>
      </p:sp>
      <p:sp>
        <p:nvSpPr>
          <p:cNvPr id="4" name="QC_5_BD.58_3#ed5173a9d?htil=1&amp;pid=312775de3&amp;color=0,0,0&amp;vtp=1&amp;bt=1&amp;bbb=1&amp;hb=1&amp;hs=1"/>
          <p:cNvSpPr/>
          <p:nvPr/>
        </p:nvSpPr>
        <p:spPr>
          <a:xfrm>
            <a:off x="722376" y="972000"/>
            <a:ext cx="7936992"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[安徽江淮教研协作区2025高一联考]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“因保护他人民事权益使自己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受到损害的</a:t>
            </a:r>
            <a:r>
              <a:rPr lang="en-US" altLang="zh-CN" sz="2000" b="0" i="0" dirty="0">
                <a:solidFill>
                  <a:srgbClr val="000000"/>
                </a:solidFill>
                <a:latin typeface="微软雅黑" pitchFamily="34" charset="0"/>
                <a:ea typeface="微软雅黑" pitchFamily="34" charset="-122"/>
                <a:cs typeface="微软雅黑" pitchFamily="34" charset="-120"/>
              </a:rPr>
              <a:t>，由侵权人承担民事责任，受益人可以给予适当补偿</a:t>
            </a:r>
            <a:r>
              <a:rPr lang="en-US" altLang="zh-CN" sz="2000" b="0" i="0">
                <a:solidFill>
                  <a:srgbClr val="000000"/>
                </a:solidFill>
                <a:latin typeface="微软雅黑" pitchFamily="34" charset="0"/>
                <a:ea typeface="微软雅黑" pitchFamily="34" charset="-122"/>
                <a:cs typeface="微软雅黑" pitchFamily="34" charset="-120"/>
              </a:rPr>
              <a:t>。没有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侵权人</a:t>
            </a:r>
            <a:r>
              <a:rPr lang="en-US" altLang="zh-CN" sz="2000" b="0" i="0" dirty="0">
                <a:solidFill>
                  <a:srgbClr val="000000"/>
                </a:solidFill>
                <a:latin typeface="微软雅黑" pitchFamily="34" charset="0"/>
                <a:ea typeface="微软雅黑" pitchFamily="34" charset="-122"/>
                <a:cs typeface="微软雅黑" pitchFamily="34" charset="-120"/>
              </a:rPr>
              <a:t>、侵权人逃逸或者无力承担民事责任，受害人请求补偿的</a:t>
            </a:r>
            <a:r>
              <a:rPr lang="en-US" altLang="zh-CN" sz="2000" b="0" i="0">
                <a:solidFill>
                  <a:srgbClr val="000000"/>
                </a:solidFill>
                <a:latin typeface="微软雅黑" pitchFamily="34" charset="0"/>
                <a:ea typeface="微软雅黑" pitchFamily="34" charset="-122"/>
                <a:cs typeface="微软雅黑" pitchFamily="34" charset="-120"/>
              </a:rPr>
              <a:t>，受益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人应当给予适当补偿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因自愿实施紧急救助行为造成受助人损害的，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救助人不承担民事责任</a:t>
            </a:r>
            <a:r>
              <a:rPr lang="en-US" altLang="zh-CN" sz="2000" b="0" i="0" dirty="0">
                <a:solidFill>
                  <a:srgbClr val="000000"/>
                </a:solidFill>
                <a:latin typeface="微软雅黑" pitchFamily="34" charset="0"/>
                <a:ea typeface="微软雅黑" pitchFamily="34" charset="-122"/>
                <a:cs typeface="微软雅黑" pitchFamily="34" charset="-120"/>
              </a:rPr>
              <a:t>。”从法律与道德关系的角度</a:t>
            </a:r>
            <a:r>
              <a:rPr lang="en-US" altLang="zh-CN" sz="2000" b="0" i="0">
                <a:solidFill>
                  <a:srgbClr val="000000"/>
                </a:solidFill>
                <a:latin typeface="微软雅黑" pitchFamily="34" charset="0"/>
                <a:ea typeface="微软雅黑" pitchFamily="34" charset="-122"/>
                <a:cs typeface="微软雅黑" pitchFamily="34" charset="-120"/>
              </a:rPr>
              <a:t>，该题图文说明</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59_1#ed5173a9d.bracket?pid=312775de3&amp;color=0,0,0&amp;vpa=19&amp;vtp=1"/>
          <p:cNvSpPr/>
          <p:nvPr/>
        </p:nvSpPr>
        <p:spPr>
          <a:xfrm>
            <a:off x="922401" y="32389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58_4#ed5173a9d?pid=312775de3&amp;color=0,0,0&amp;vtp=1&amp;bbb=1&amp;hs=1"/>
          <p:cNvSpPr/>
          <p:nvPr/>
        </p:nvSpPr>
        <p:spPr>
          <a:xfrm>
            <a:off x="722376" y="369615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①国家和社会的治理，需要法律和道德共同发挥作用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法治建设要以保障人民根本利益为出发点和落脚点</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要重视道德的教化作用，强化法律对道德建设的促进作用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要重视法律的规范作用，强化其对法治文化的支撑作用</a:t>
            </a:r>
            <a:endParaRPr lang="en-US" altLang="zh-CN" sz="2000" dirty="0"/>
          </a:p>
        </p:txBody>
      </p:sp>
      <p:sp>
        <p:nvSpPr>
          <p:cNvPr id="7" name="QC_5_BD.58_5#ed5173a9d.choices?pid=312775de3&amp;color=0,0,0&amp;vtp=1&amp;bbb=1"/>
          <p:cNvSpPr/>
          <p:nvPr/>
        </p:nvSpPr>
        <p:spPr>
          <a:xfrm>
            <a:off x="722376" y="553206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5_AS.60_1#ed5173a9d?vop=1&amp;pid=312775de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本题考查坚持依法治国和以德治国相结合。材料中法律对保护他人民事权益</a:t>
            </a:r>
            <a:r>
              <a:rPr lang="en-US" altLang="zh-CN" sz="2000" b="0" i="0">
                <a:solidFill>
                  <a:srgbClr val="000000"/>
                </a:solidFill>
                <a:latin typeface="微软雅黑" pitchFamily="34" charset="0"/>
                <a:ea typeface="微软雅黑" pitchFamily="34" charset="-122"/>
                <a:cs typeface="微软雅黑" pitchFamily="34" charset="-120"/>
              </a:rPr>
              <a:t>、自愿实施紧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急救助的有关规定</a:t>
            </a:r>
            <a:r>
              <a:rPr lang="en-US" altLang="zh-CN" sz="2000" b="0" i="0" dirty="0">
                <a:solidFill>
                  <a:srgbClr val="000000"/>
                </a:solidFill>
                <a:latin typeface="微软雅黑" pitchFamily="34" charset="0"/>
                <a:ea typeface="微软雅黑" pitchFamily="34" charset="-122"/>
                <a:cs typeface="微软雅黑" pitchFamily="34" charset="-120"/>
              </a:rPr>
              <a:t>，体现了以法律来保障道德行为</a:t>
            </a:r>
            <a:r>
              <a:rPr lang="en-US" altLang="zh-CN" sz="2000" b="0" i="0">
                <a:solidFill>
                  <a:srgbClr val="000000"/>
                </a:solidFill>
                <a:latin typeface="微软雅黑" pitchFamily="34" charset="0"/>
                <a:ea typeface="微软雅黑" pitchFamily="34" charset="-122"/>
                <a:cs typeface="微软雅黑" pitchFamily="34" charset="-120"/>
              </a:rPr>
              <a:t>，说明国家和社会治理需要法律与道德共同发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挥作用</a:t>
            </a:r>
            <a:r>
              <a:rPr lang="en-US" altLang="zh-CN" sz="2000" b="0" i="0" dirty="0">
                <a:solidFill>
                  <a:srgbClr val="000000"/>
                </a:solidFill>
                <a:latin typeface="微软雅黑" pitchFamily="34" charset="0"/>
                <a:ea typeface="微软雅黑" pitchFamily="34" charset="-122"/>
                <a:cs typeface="微软雅黑" pitchFamily="34" charset="-120"/>
              </a:rPr>
              <a:t>，①正确；图中“做好事有法律保障”等内容,既强调要重视道德的教化作用</a:t>
            </a:r>
            <a:r>
              <a:rPr lang="en-US" altLang="zh-CN" sz="2000" b="0" i="0">
                <a:solidFill>
                  <a:srgbClr val="000000"/>
                </a:solidFill>
                <a:latin typeface="微软雅黑" pitchFamily="34" charset="0"/>
                <a:ea typeface="微软雅黑" pitchFamily="34" charset="-122"/>
                <a:cs typeface="微软雅黑" pitchFamily="34" charset="-120"/>
              </a:rPr>
              <a:t>，同时也强调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要强化法律对道德建设的促进作用</a:t>
            </a:r>
            <a:r>
              <a:rPr lang="en-US" altLang="zh-CN" sz="2000" b="0" i="0" dirty="0">
                <a:solidFill>
                  <a:srgbClr val="000000"/>
                </a:solidFill>
                <a:latin typeface="微软雅黑" pitchFamily="34" charset="0"/>
                <a:ea typeface="微软雅黑" pitchFamily="34" charset="-122"/>
                <a:cs typeface="微软雅黑" pitchFamily="34" charset="-120"/>
              </a:rPr>
              <a:t>，③正确；图文主要反映的是法律与道德的关系</a:t>
            </a:r>
            <a:r>
              <a:rPr lang="en-US" altLang="zh-CN" sz="2000" b="0" i="0">
                <a:solidFill>
                  <a:srgbClr val="000000"/>
                </a:solidFill>
                <a:latin typeface="微软雅黑" pitchFamily="34" charset="0"/>
                <a:ea typeface="微软雅黑" pitchFamily="34" charset="-122"/>
                <a:cs typeface="微软雅黑" pitchFamily="34" charset="-120"/>
              </a:rPr>
              <a:t>，未突出法治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建设以保障人民根本利益为出发点和落脚点</a:t>
            </a:r>
            <a:r>
              <a:rPr lang="en-US" altLang="zh-CN" sz="2000" b="0" i="0" dirty="0">
                <a:solidFill>
                  <a:srgbClr val="000000"/>
                </a:solidFill>
                <a:latin typeface="微软雅黑" pitchFamily="34" charset="0"/>
                <a:ea typeface="微软雅黑" pitchFamily="34" charset="-122"/>
                <a:cs typeface="微软雅黑" pitchFamily="34" charset="-120"/>
              </a:rPr>
              <a:t>,②排除；道德对法治文化起支撑作用</a:t>
            </a:r>
            <a:r>
              <a:rPr lang="en-US" altLang="zh-CN" sz="2000" b="0" i="0">
                <a:solidFill>
                  <a:srgbClr val="000000"/>
                </a:solidFill>
                <a:latin typeface="微软雅黑" pitchFamily="34" charset="0"/>
                <a:ea typeface="微软雅黑" pitchFamily="34" charset="-122"/>
                <a:cs typeface="微软雅黑" pitchFamily="34" charset="-120"/>
              </a:rPr>
              <a:t>，法律对道德建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设起促进作用</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BD.61_1#dc6b082d1?pid=312775de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[河北衡水2025高一月考·改编]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以下古语与习近平法治思想对应正确的是(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56" name="QC_5_BD.61_2#dc6b082d1?colgroup=1,22,15&amp;pid=312775de3&amp;color=0,0,0&amp;vtp=1&amp;bbb=1&amp;hb=1"/>
          <p:cNvGraphicFramePr>
            <a:graphicFrameLocks noGrp="1"/>
          </p:cNvGraphicFramePr>
          <p:nvPr>
            <p:extLst>
              <p:ext uri="{D42A27DB-BD31-4B8C-83A1-F6EECF244321}">
                <p14:modId xmlns:p14="http://schemas.microsoft.com/office/powerpoint/2010/main" val="1597626484"/>
              </p:ext>
            </p:extLst>
          </p:nvPr>
        </p:nvGraphicFramePr>
        <p:xfrm>
          <a:off x="722376" y="1511300"/>
          <a:ext cx="10716768" cy="2522728"/>
        </p:xfrm>
        <a:graphic>
          <a:graphicData uri="http://schemas.openxmlformats.org/drawingml/2006/table">
            <a:tbl>
              <a:tblPr/>
              <a:tblGrid>
                <a:gridCol w="594360">
                  <a:extLst>
                    <a:ext uri="{9D8B030D-6E8A-4147-A177-3AD203B41FA5}">
                      <a16:colId xmlns:a16="http://schemas.microsoft.com/office/drawing/2014/main" val="20000"/>
                    </a:ext>
                  </a:extLst>
                </a:gridCol>
                <a:gridCol w="5980176">
                  <a:extLst>
                    <a:ext uri="{9D8B030D-6E8A-4147-A177-3AD203B41FA5}">
                      <a16:colId xmlns:a16="http://schemas.microsoft.com/office/drawing/2014/main" val="20001"/>
                    </a:ext>
                  </a:extLst>
                </a:gridCol>
                <a:gridCol w="4142232">
                  <a:extLst>
                    <a:ext uri="{9D8B030D-6E8A-4147-A177-3AD203B41FA5}">
                      <a16:colId xmlns:a16="http://schemas.microsoft.com/office/drawing/2014/main" val="20002"/>
                    </a:ext>
                  </a:extLst>
                </a:gridCol>
              </a:tblGrid>
              <a:tr h="421132">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古</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习近平法治思想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有道以统之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法虽少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足以化矣</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无道以行之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法</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虽众</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足以乱矣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社会主义法治必须尊重客观规律</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从中国实际出发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纵有良法美意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非其人而行之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反成弊政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法治国家需要完备的法律体系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举直错诸枉</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则民服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举枉错诸直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则民不服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要形成完善的党内法规体系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盖天下之事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不难于立法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而难于法之必行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要完善法律实施机制</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有法必依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C_5_AN.62_1#dc6b082d1.bracket?pid=312775de3&amp;color=0,0,0&amp;vpa=20&amp;vtp=1"/>
          <p:cNvSpPr/>
          <p:nvPr/>
        </p:nvSpPr>
        <p:spPr>
          <a:xfrm>
            <a:off x="9388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5_BD.61_3#dc6b082d1.choices?pid=312775de3&amp;color=0,0,0&amp;vtp=1&amp;bbb=1"/>
          <p:cNvSpPr/>
          <p:nvPr/>
        </p:nvSpPr>
        <p:spPr>
          <a:xfrm>
            <a:off x="722376" y="4165600"/>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5_AS.63_1#dc6b082d1?vop=1&amp;pid=312775de3&amp;color=0,0,0&amp;vtp=1&amp;bt=1&amp;bbb=1&amp;hb=1"/>
          <p:cNvSpPr/>
          <p:nvPr/>
        </p:nvSpPr>
        <p:spPr>
          <a:xfrm>
            <a:off x="722376" y="972000"/>
            <a:ext cx="10753344" cy="4983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本题考查习近平法治思想、全面推进依法治国的原则。“有道以统之，法虽少，</a:t>
            </a:r>
            <a:r>
              <a:rPr lang="en-US" altLang="zh-CN" sz="2000" b="0" i="0">
                <a:solidFill>
                  <a:srgbClr val="000000"/>
                </a:solidFill>
                <a:latin typeface="微软雅黑" pitchFamily="34" charset="0"/>
                <a:ea typeface="微软雅黑" pitchFamily="34" charset="-122"/>
                <a:cs typeface="微软雅黑" pitchFamily="34" charset="-120"/>
              </a:rPr>
              <a:t>足以化矣；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无道以行之</a:t>
            </a:r>
            <a:r>
              <a:rPr lang="en-US" altLang="zh-CN" sz="2000" b="0" i="0" dirty="0">
                <a:solidFill>
                  <a:srgbClr val="000000"/>
                </a:solidFill>
                <a:latin typeface="微软雅黑" pitchFamily="34" charset="0"/>
                <a:ea typeface="微软雅黑" pitchFamily="34" charset="-122"/>
                <a:cs typeface="微软雅黑" pitchFamily="34" charset="-120"/>
              </a:rPr>
              <a:t>，法虽众，足以乱矣”意思是用“道”来统御民众，法令即使很少，</a:t>
            </a:r>
            <a:r>
              <a:rPr lang="en-US" altLang="zh-CN" sz="2000" b="0" i="0">
                <a:solidFill>
                  <a:srgbClr val="000000"/>
                </a:solidFill>
                <a:latin typeface="微软雅黑" pitchFamily="34" charset="0"/>
                <a:ea typeface="微软雅黑" pitchFamily="34" charset="-122"/>
                <a:cs typeface="微软雅黑" pitchFamily="34" charset="-120"/>
              </a:rPr>
              <a:t>也足以感化民众；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不用</a:t>
            </a:r>
            <a:r>
              <a:rPr lang="en-US" altLang="zh-CN" sz="2000" b="0" i="0" dirty="0">
                <a:solidFill>
                  <a:srgbClr val="000000"/>
                </a:solidFill>
                <a:latin typeface="微软雅黑" pitchFamily="34" charset="0"/>
                <a:ea typeface="微软雅黑" pitchFamily="34" charset="-122"/>
                <a:cs typeface="微软雅黑" pitchFamily="34" charset="-120"/>
              </a:rPr>
              <a:t>“道”来推行，法令即使很多，也不足以安定民众，反而不断地出乱子。这强调了“道</a:t>
            </a:r>
            <a:r>
              <a:rPr lang="en-US" altLang="zh-CN" sz="2000" b="0" i="0">
                <a:solidFill>
                  <a:srgbClr val="000000"/>
                </a:solidFill>
                <a:latin typeface="微软雅黑" pitchFamily="34" charset="0"/>
                <a:ea typeface="微软雅黑" pitchFamily="34" charset="-122"/>
                <a:cs typeface="微软雅黑" pitchFamily="34" charset="-120"/>
              </a:rPr>
              <a:t>”的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重要性</a:t>
            </a:r>
            <a:r>
              <a:rPr lang="en-US" altLang="zh-CN" sz="2000" b="0" i="0" dirty="0">
                <a:solidFill>
                  <a:srgbClr val="000000"/>
                </a:solidFill>
                <a:latin typeface="微软雅黑" pitchFamily="34" charset="0"/>
                <a:ea typeface="微软雅黑" pitchFamily="34" charset="-122"/>
                <a:cs typeface="微软雅黑" pitchFamily="34" charset="-120"/>
              </a:rPr>
              <a:t>，体现了社会主义法治必须尊重客观规律，从中国实际出发，①正确。“盖天下之事</a:t>
            </a:r>
            <a:r>
              <a:rPr lang="en-US" altLang="zh-CN" sz="2000" b="0" i="0">
                <a:solidFill>
                  <a:srgbClr val="000000"/>
                </a:solidFill>
                <a:latin typeface="微软雅黑" pitchFamily="34" charset="0"/>
                <a:ea typeface="微软雅黑" pitchFamily="34" charset="-122"/>
                <a:cs typeface="微软雅黑" pitchFamily="34" charset="-120"/>
              </a:rPr>
              <a:t>，不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难于立法</a:t>
            </a:r>
            <a:r>
              <a:rPr lang="en-US" altLang="zh-CN" sz="2000" b="0" i="0" dirty="0">
                <a:solidFill>
                  <a:srgbClr val="000000"/>
                </a:solidFill>
                <a:latin typeface="微软雅黑" pitchFamily="34" charset="0"/>
                <a:ea typeface="微软雅黑" pitchFamily="34" charset="-122"/>
                <a:cs typeface="微软雅黑" pitchFamily="34" charset="-120"/>
              </a:rPr>
              <a:t>，而难于法之必行”意思是天下的事情，制定法令并不困难</a:t>
            </a:r>
            <a:r>
              <a:rPr lang="en-US" altLang="zh-CN" sz="2000" b="0" i="0">
                <a:solidFill>
                  <a:srgbClr val="000000"/>
                </a:solidFill>
                <a:latin typeface="微软雅黑" pitchFamily="34" charset="0"/>
                <a:ea typeface="微软雅黑" pitchFamily="34" charset="-122"/>
                <a:cs typeface="微软雅黑" pitchFamily="34" charset="-120"/>
              </a:rPr>
              <a:t>，难的是认真切实地贯彻执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a:t>
            </a:r>
            <a:r>
              <a:rPr lang="en-US" altLang="zh-CN" sz="2000" b="0" i="0" dirty="0">
                <a:solidFill>
                  <a:srgbClr val="000000"/>
                </a:solidFill>
                <a:latin typeface="微软雅黑" pitchFamily="34" charset="0"/>
                <a:ea typeface="微软雅黑" pitchFamily="34" charset="-122"/>
                <a:cs typeface="微软雅黑" pitchFamily="34" charset="-120"/>
              </a:rPr>
              <a:t>，体现了要完善法律实施机制，有法必依，④正确。“纵有良法美意，非其人而行之</a:t>
            </a:r>
            <a:r>
              <a:rPr lang="en-US" altLang="zh-CN" sz="2000" b="0" i="0">
                <a:solidFill>
                  <a:srgbClr val="000000"/>
                </a:solidFill>
                <a:latin typeface="微软雅黑" pitchFamily="34" charset="0"/>
                <a:ea typeface="微软雅黑" pitchFamily="34" charset="-122"/>
                <a:cs typeface="微软雅黑" pitchFamily="34" charset="-120"/>
              </a:rPr>
              <a:t>，反成弊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a:t>
            </a:r>
            <a:r>
              <a:rPr lang="en-US" altLang="zh-CN" sz="2000" b="0" i="0" dirty="0">
                <a:solidFill>
                  <a:srgbClr val="000000"/>
                </a:solidFill>
                <a:latin typeface="微软雅黑" pitchFamily="34" charset="0"/>
                <a:ea typeface="微软雅黑" pitchFamily="34" charset="-122"/>
                <a:cs typeface="微软雅黑" pitchFamily="34" charset="-120"/>
              </a:rPr>
              <a:t>”意思是纵然有了好的法令和美好的意图，如果没有合适的人去执行它</a:t>
            </a:r>
            <a:r>
              <a:rPr lang="en-US" altLang="zh-CN" sz="2000" b="0" i="0">
                <a:solidFill>
                  <a:srgbClr val="000000"/>
                </a:solidFill>
                <a:latin typeface="微软雅黑" pitchFamily="34" charset="0"/>
                <a:ea typeface="微软雅黑" pitchFamily="34" charset="-122"/>
                <a:cs typeface="微软雅黑" pitchFamily="34" charset="-120"/>
              </a:rPr>
              <a:t>，反而会成为有害的法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令</a:t>
            </a:r>
            <a:r>
              <a:rPr lang="en-US" altLang="zh-CN" sz="2000" b="0" i="0" dirty="0">
                <a:solidFill>
                  <a:srgbClr val="000000"/>
                </a:solidFill>
                <a:latin typeface="微软雅黑" pitchFamily="34" charset="0"/>
                <a:ea typeface="微软雅黑" pitchFamily="34" charset="-122"/>
                <a:cs typeface="微软雅黑" pitchFamily="34" charset="-120"/>
              </a:rPr>
              <a:t>，强调法律的执行问题，没有体现法治国家需要完备的法律体系，②不选。“举直错诸枉</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民服</a:t>
            </a:r>
            <a:r>
              <a:rPr lang="en-US" altLang="zh-CN" sz="2000" b="0" i="0" dirty="0">
                <a:solidFill>
                  <a:srgbClr val="000000"/>
                </a:solidFill>
                <a:latin typeface="微软雅黑" pitchFamily="34" charset="0"/>
                <a:ea typeface="微软雅黑" pitchFamily="34" charset="-122"/>
                <a:cs typeface="微软雅黑" pitchFamily="34" charset="-120"/>
              </a:rPr>
              <a:t>；举枉错诸直，则民不服”意思是提拔正直的人，安置在邪曲的人之上，人民就服从</a:t>
            </a:r>
            <a:r>
              <a:rPr lang="en-US" altLang="zh-CN" sz="2000" b="0" i="0">
                <a:solidFill>
                  <a:srgbClr val="000000"/>
                </a:solidFill>
                <a:latin typeface="微软雅黑" pitchFamily="34" charset="0"/>
                <a:ea typeface="微软雅黑" pitchFamily="34" charset="-122"/>
                <a:cs typeface="微软雅黑" pitchFamily="34" charset="-120"/>
              </a:rPr>
              <a:t>；提拔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邪曲的人</a:t>
            </a:r>
            <a:r>
              <a:rPr lang="en-US" altLang="zh-CN" sz="2000" b="0" i="0" dirty="0">
                <a:solidFill>
                  <a:srgbClr val="000000"/>
                </a:solidFill>
                <a:latin typeface="微软雅黑" pitchFamily="34" charset="0"/>
                <a:ea typeface="微软雅黑" pitchFamily="34" charset="-122"/>
                <a:cs typeface="微软雅黑" pitchFamily="34" charset="-120"/>
              </a:rPr>
              <a:t>，安置在正直的人之上，人民就不服从，强调用人的原则</a:t>
            </a:r>
            <a:r>
              <a:rPr lang="en-US" altLang="zh-CN" sz="2000" b="0" i="0">
                <a:solidFill>
                  <a:srgbClr val="000000"/>
                </a:solidFill>
                <a:latin typeface="微软雅黑" pitchFamily="34" charset="0"/>
                <a:ea typeface="微软雅黑" pitchFamily="34" charset="-122"/>
                <a:cs typeface="微软雅黑" pitchFamily="34" charset="-120"/>
              </a:rPr>
              <a:t>，没有体现要形成完善的党内</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法规体系</a:t>
            </a:r>
            <a:r>
              <a:rPr lang="en-US" altLang="zh-CN" sz="2000" b="0" i="0" dirty="0">
                <a:solidFill>
                  <a:srgbClr val="000000"/>
                </a:solidFill>
                <a:latin typeface="微软雅黑" pitchFamily="34" charset="0"/>
                <a:ea typeface="微软雅黑" pitchFamily="34" charset="-122"/>
                <a:cs typeface="微软雅黑" pitchFamily="34" charset="-120"/>
              </a:rPr>
              <a:t>，③不选。</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6_BD.64_1#0b676b98e?pid=b46d1a035&amp;color=0,0,0&amp;vtp=1&amp;bt=1&amp;bbb=1&amp;hb=1"/>
          <p:cNvSpPr/>
          <p:nvPr/>
        </p:nvSpPr>
        <p:spPr>
          <a:xfrm>
            <a:off x="722376" y="972000"/>
            <a:ext cx="10753344" cy="4119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[辽宁营口2025月考·改编]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阅读材料，完成下列探究。（12分）</a:t>
            </a:r>
            <a:endParaRPr lang="en-US" altLang="zh-CN" sz="2000" dirty="0"/>
          </a:p>
          <a:p>
            <a:pPr algn="ct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议题探究</a:t>
            </a:r>
            <a:r>
              <a:rPr lang="en-US" altLang="zh-CN" sz="2000" b="1" i="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多方共佑未成年的你</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为强化未成年人网络保护</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营造良好网络环境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中央网信办印发通知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在全国范围内部署开</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展为期</a:t>
            </a: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个月的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清朗</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年暑期未成年人网络环境整治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专项行动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所有人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不得对未成年人实施侮辱</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诽谤等网络欺凌等行为</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监护人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应当加强家庭家教家风建设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提高自身网络素养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规范自身使用网络的行为</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新闻媒体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对侵犯未成年人合法权益的行为进行舆论监督</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网络服务提供者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合理限制未成年人单次消费数额和单日累计消费数额</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4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网络产品和服务提供者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不得为未成年人提供游戏账号租售服务</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O_6_BD.64_2#0b676b98e?pid=b46d1a035&amp;color=0,0,0&amp;mp=1&amp;vtp=1&amp;bt=1&amp;bbb=1&amp;hb=1"/>
          <p:cNvSpPr/>
          <p:nvPr/>
        </p:nvSpPr>
        <p:spPr>
          <a:xfrm>
            <a:off x="722376" y="972000"/>
            <a:ext cx="10753344" cy="5418709"/>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结合背景议题，完成下列要求：</a:t>
            </a:r>
            <a:endParaRPr lang="en-US" altLang="zh-CN" sz="2000" dirty="0"/>
          </a:p>
          <a:p>
            <a:pPr latinLnBrk="1">
              <a:lnSpc>
                <a:spcPts val="36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未成年人保护工作关系国家未来和民族振兴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党中央始终高度重视未成年人工作</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关心未成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年人成长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互联网的飞速发展拓展了未成年人学习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生活空间</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但未成年人在通过网络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便利和丰富学习与生活的同时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也面临着违法和不良信息侵害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个人信息泄露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网络沉迷</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网络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欺凌等诸多风险</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6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国务院根据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中华人民共和国未成年人保护法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等法律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制定出台的</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未成年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人网络保护条例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以下简称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正式施行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围绕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网络素养促进</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网络信息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内容规范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个人信息网络保护</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网络沉迷防治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等重点内容</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坚持社会共治作为未成年人网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络保护的重要要求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规定了有关政府部门和学校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家庭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行业组织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新闻媒体等各方主体的责任</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明确了网络产品和服务提供者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个人信息处理者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智能终端产品制造者和销售者等的保护义务</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为未成年人营造清朗安全的网络环境</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，运用《政治与法治》知识，分析说明国务院制定《未成年人网络保护条例》的依据。</a:t>
            </a:r>
            <a:endParaRPr lang="en-US" altLang="zh-CN" sz="2000" dirty="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4_1#c49c9dc30?pid=757dc78c1&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[河南南阳六校2025高一期末]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《集贸市场计量监督管理办法》（以下简称《办法》）</a:t>
            </a:r>
            <a:r>
              <a:rPr lang="en-US" altLang="zh-CN" sz="2000" b="0" i="0">
                <a:solidFill>
                  <a:srgbClr val="000000"/>
                </a:solidFill>
                <a:latin typeface="微软雅黑" pitchFamily="34" charset="0"/>
                <a:ea typeface="微软雅黑" pitchFamily="34" charset="-122"/>
                <a:cs typeface="微软雅黑" pitchFamily="34" charset="-120"/>
              </a:rPr>
              <a:t>于2025</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3月1日起正式施行。《办法》要求经营者不得使用具有作弊功能的计量器具</a:t>
            </a:r>
            <a:r>
              <a:rPr lang="en-US" altLang="zh-CN" sz="2000" b="0" i="0">
                <a:solidFill>
                  <a:srgbClr val="000000"/>
                </a:solidFill>
                <a:latin typeface="微软雅黑" pitchFamily="34" charset="0"/>
                <a:ea typeface="微软雅黑" pitchFamily="34" charset="-122"/>
                <a:cs typeface="微软雅黑" pitchFamily="34" charset="-120"/>
              </a:rPr>
              <a:t>，规定经营者利用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具有作弊功能的计量器具向消费者提供商品构成欺诈的</a:t>
            </a:r>
            <a:r>
              <a:rPr lang="en-US" altLang="zh-CN" sz="2000" b="0" i="0" dirty="0">
                <a:solidFill>
                  <a:srgbClr val="000000"/>
                </a:solidFill>
                <a:latin typeface="微软雅黑" pitchFamily="34" charset="0"/>
                <a:ea typeface="微软雅黑" pitchFamily="34" charset="-122"/>
                <a:cs typeface="微软雅黑" pitchFamily="34" charset="-120"/>
              </a:rPr>
              <a:t>，适用</a:t>
            </a:r>
            <a:r>
              <a:rPr lang="en-US" altLang="zh-CN" sz="2000" b="0" i="0">
                <a:solidFill>
                  <a:srgbClr val="000000"/>
                </a:solidFill>
                <a:latin typeface="微软雅黑" pitchFamily="34" charset="0"/>
                <a:ea typeface="微软雅黑" pitchFamily="34" charset="-122"/>
                <a:cs typeface="微软雅黑" pitchFamily="34" charset="-120"/>
              </a:rPr>
              <a:t>《中华人民共和国消费者权益保护</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法</a:t>
            </a:r>
            <a:r>
              <a:rPr lang="en-US" altLang="zh-CN" sz="2000" b="0" i="0" dirty="0">
                <a:solidFill>
                  <a:srgbClr val="000000"/>
                </a:solidFill>
                <a:latin typeface="微软雅黑" pitchFamily="34" charset="0"/>
                <a:ea typeface="微软雅黑" pitchFamily="34" charset="-122"/>
                <a:cs typeface="微软雅黑" pitchFamily="34" charset="-120"/>
              </a:rPr>
              <a:t>》第五十五条的有关规定。这一《办法》</a:t>
            </a:r>
            <a:r>
              <a:rPr lang="en-US" altLang="zh-CN" sz="2000" b="0" i="0">
                <a:solidFill>
                  <a:srgbClr val="000000"/>
                </a:solidFill>
                <a:latin typeface="微软雅黑" pitchFamily="34" charset="0"/>
                <a:ea typeface="微软雅黑" pitchFamily="34" charset="-122"/>
                <a:cs typeface="微软雅黑" pitchFamily="34" charset="-120"/>
              </a:rPr>
              <a:t>的出台(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c49c9dc30.bracket?pid=757dc78c1&amp;color=0,0,0&amp;vpa=2&amp;vtp=1"/>
          <p:cNvSpPr/>
          <p:nvPr/>
        </p:nvSpPr>
        <p:spPr>
          <a:xfrm>
            <a:off x="6510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4_2#c49c9dc30?pid=757dc78c1&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①体现了法具有社会职能，调整人们的社会关系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体现了法具有政治职能，维护一定阶级的统治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体现了我国加强法治建设，促进市场公平竞争</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反映了法作为社会规范，由国家制定或者认可</a:t>
            </a:r>
            <a:endParaRPr lang="en-US" altLang="zh-CN" sz="2000" dirty="0"/>
          </a:p>
        </p:txBody>
      </p:sp>
      <p:sp>
        <p:nvSpPr>
          <p:cNvPr id="5" name="QC_6_BD.4_3#c49c9dc30.choices?pid=757dc78c1&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6_AN.65_1#0b676b98e?vop=1&amp;pid=b46d1a035&amp;color=0,0,0&amp;vtp=1&amp;bt=1&amp;bbb=1&amp;hb=1"/>
          <p:cNvSpPr/>
          <p:nvPr/>
        </p:nvSpPr>
        <p:spPr>
          <a:xfrm>
            <a:off x="722376" y="972000"/>
            <a:ext cx="10753344" cy="3599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①党的领导是中国特色社会主义最本质的特征，是社会主义法治最根本的保证</a:t>
            </a:r>
            <a:r>
              <a:rPr lang="en-US" altLang="zh-CN" sz="2000" b="1" i="0">
                <a:solidFill>
                  <a:srgbClr val="00B050"/>
                </a:solidFill>
                <a:latin typeface="微软雅黑" pitchFamily="34" charset="0"/>
                <a:ea typeface="微软雅黑" pitchFamily="34" charset="-122"/>
                <a:cs typeface="微软雅黑" pitchFamily="34" charset="-120"/>
              </a:rPr>
              <a:t>。国务院坚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持党的领导</a:t>
            </a:r>
            <a:r>
              <a:rPr lang="en-US" altLang="zh-CN" sz="2000" b="1" i="0" dirty="0">
                <a:solidFill>
                  <a:srgbClr val="00B050"/>
                </a:solidFill>
                <a:latin typeface="微软雅黑" pitchFamily="34" charset="0"/>
                <a:ea typeface="微软雅黑" pitchFamily="34" charset="-122"/>
                <a:cs typeface="微软雅黑" pitchFamily="34" charset="-120"/>
              </a:rPr>
              <a:t>，坚决贯彻落实党中央关于未成年人保护工作决策部署。（3分）</a:t>
            </a:r>
            <a:r>
              <a:rPr lang="en-US" altLang="zh-CN" sz="2000" b="1" i="0">
                <a:solidFill>
                  <a:srgbClr val="00B050"/>
                </a:solidFill>
                <a:latin typeface="微软雅黑" pitchFamily="34" charset="0"/>
                <a:ea typeface="微软雅黑" pitchFamily="34" charset="-122"/>
                <a:cs typeface="微软雅黑" pitchFamily="34" charset="-120"/>
              </a:rPr>
              <a:t>②我国是人民民主</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专政的社会主义国家</a:t>
            </a:r>
            <a:r>
              <a:rPr lang="en-US" altLang="zh-CN" sz="2000" b="1" i="0" dirty="0">
                <a:solidFill>
                  <a:srgbClr val="00B050"/>
                </a:solidFill>
                <a:latin typeface="微软雅黑" pitchFamily="34" charset="0"/>
                <a:ea typeface="微软雅黑" pitchFamily="34" charset="-122"/>
                <a:cs typeface="微软雅黑" pitchFamily="34" charset="-120"/>
              </a:rPr>
              <a:t>，坚持以人民为中心，保障人民各项权利。</a:t>
            </a:r>
            <a:r>
              <a:rPr lang="en-US" altLang="zh-CN" sz="2000" b="1" i="0">
                <a:solidFill>
                  <a:srgbClr val="00B050"/>
                </a:solidFill>
                <a:latin typeface="微软雅黑" pitchFamily="34" charset="0"/>
                <a:ea typeface="微软雅黑" pitchFamily="34" charset="-122"/>
                <a:cs typeface="微软雅黑" pitchFamily="34" charset="-120"/>
              </a:rPr>
              <a:t>国务院从我国国情和实际出发，</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制定符合社会发展需求的法规</a:t>
            </a:r>
            <a:r>
              <a:rPr lang="en-US" altLang="zh-CN" sz="2000" b="1" i="0" dirty="0">
                <a:solidFill>
                  <a:srgbClr val="00B050"/>
                </a:solidFill>
                <a:latin typeface="微软雅黑" pitchFamily="34" charset="0"/>
                <a:ea typeface="微软雅黑" pitchFamily="34" charset="-122"/>
                <a:cs typeface="微软雅黑" pitchFamily="34" charset="-120"/>
              </a:rPr>
              <a:t>，营造保护未成年人身心健康的网络环境，</a:t>
            </a:r>
            <a:r>
              <a:rPr lang="en-US" altLang="zh-CN" sz="2000" b="1" i="0">
                <a:solidFill>
                  <a:srgbClr val="00B050"/>
                </a:solidFill>
                <a:latin typeface="微软雅黑" pitchFamily="34" charset="0"/>
                <a:ea typeface="微软雅黑" pitchFamily="34" charset="-122"/>
                <a:cs typeface="微软雅黑" pitchFamily="34" charset="-120"/>
              </a:rPr>
              <a:t>保护未成年人合法权益。</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3分）③依法治国是我国治国理政的基本方式，完备的法律体系是法治国家的制度前提</a:t>
            </a:r>
            <a:r>
              <a:rPr lang="en-US" altLang="zh-CN" sz="2000" b="1" i="0">
                <a:solidFill>
                  <a:srgbClr val="00B050"/>
                </a:solidFill>
                <a:latin typeface="微软雅黑" pitchFamily="34" charset="0"/>
                <a:ea typeface="微软雅黑" pitchFamily="34" charset="-122"/>
                <a:cs typeface="微软雅黑" pitchFamily="34" charset="-120"/>
              </a:rPr>
              <a:t>。国务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院制定</a:t>
            </a:r>
            <a:r>
              <a:rPr lang="en-US" altLang="zh-CN" sz="2000" b="1" i="0" dirty="0">
                <a:solidFill>
                  <a:srgbClr val="00B050"/>
                </a:solidFill>
                <a:latin typeface="微软雅黑" pitchFamily="34" charset="0"/>
                <a:ea typeface="微软雅黑" pitchFamily="34" charset="-122"/>
                <a:cs typeface="微软雅黑" pitchFamily="34" charset="-120"/>
              </a:rPr>
              <a:t>《未成年人网络保护条例》，有利于为保护未成年人合法权益提供法律保障。（3分</a:t>
            </a:r>
            <a:r>
              <a:rPr lang="en-US" altLang="zh-CN" sz="2000" b="1" i="0">
                <a:solidFill>
                  <a:srgbClr val="00B050"/>
                </a:solidFill>
                <a:latin typeface="微软雅黑" pitchFamily="34" charset="0"/>
                <a:ea typeface="微软雅黑" pitchFamily="34" charset="-122"/>
                <a:cs typeface="微软雅黑" pitchFamily="34" charset="-120"/>
              </a:rPr>
              <a:t>）④</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国家对内职能主要是维护国家稳定</a:t>
            </a:r>
            <a:r>
              <a:rPr lang="en-US" altLang="zh-CN" sz="2000" b="1" i="0" dirty="0">
                <a:solidFill>
                  <a:srgbClr val="00B050"/>
                </a:solidFill>
                <a:latin typeface="微软雅黑" pitchFamily="34" charset="0"/>
                <a:ea typeface="微软雅黑" pitchFamily="34" charset="-122"/>
                <a:cs typeface="微软雅黑" pitchFamily="34" charset="-120"/>
              </a:rPr>
              <a:t>，促进社会发展。国务院制定《未成年人网络保护条例</a:t>
            </a:r>
            <a:r>
              <a:rPr lang="en-US" altLang="zh-CN" sz="2000" b="1" i="0">
                <a:solidFill>
                  <a:srgbClr val="00B050"/>
                </a:solidFill>
                <a:latin typeface="微软雅黑" pitchFamily="34" charset="0"/>
                <a:ea typeface="微软雅黑" pitchFamily="34" charset="-122"/>
                <a:cs typeface="微软雅黑" pitchFamily="34" charset="-120"/>
              </a:rPr>
              <a:t>》，强</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化未成年人网络安全保护</a:t>
            </a:r>
            <a:r>
              <a:rPr lang="en-US" altLang="zh-CN" sz="2000" b="1" i="0" dirty="0">
                <a:solidFill>
                  <a:srgbClr val="00B050"/>
                </a:solidFill>
                <a:latin typeface="微软雅黑" pitchFamily="34" charset="0"/>
                <a:ea typeface="微软雅黑" pitchFamily="34" charset="-122"/>
                <a:cs typeface="微软雅黑" pitchFamily="34" charset="-120"/>
              </a:rPr>
              <a:t>，有利于实现社会安宁稳定。（3分）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O_6_AS.66_1#0b676b98e?vop=1&amp;pid=b46d1a035&amp;color=0,0,0&amp;vtp=1&amp;bt=1&amp;bbb=1&amp;hb=1"/>
          <p:cNvSpPr/>
          <p:nvPr/>
        </p:nvSpPr>
        <p:spPr>
          <a:xfrm>
            <a:off x="722376" y="972000"/>
            <a:ext cx="10753344" cy="3599053"/>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本题考查国家性质及职能、全面推进依法治国和政治认同、法治意识素养</a:t>
            </a:r>
            <a:r>
              <a:rPr lang="en-US" altLang="zh-CN" sz="2000" b="0" i="0">
                <a:solidFill>
                  <a:srgbClr val="000000"/>
                </a:solidFill>
                <a:latin typeface="微软雅黑" pitchFamily="34" charset="0"/>
                <a:ea typeface="微软雅黑" pitchFamily="34" charset="-122"/>
                <a:cs typeface="微软雅黑" pitchFamily="34" charset="-120"/>
              </a:rPr>
              <a:t>。本议题探究以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清朗·2025年暑期未成年人网络环境整治”专项行动和各方对未成年人的保护为背景</a:t>
            </a:r>
            <a:r>
              <a:rPr lang="en-US" altLang="zh-CN" sz="2000" b="0" i="0">
                <a:solidFill>
                  <a:srgbClr val="000000"/>
                </a:solidFill>
                <a:latin typeface="微软雅黑" pitchFamily="34" charset="0"/>
                <a:ea typeface="微软雅黑" pitchFamily="34" charset="-122"/>
                <a:cs typeface="微软雅黑" pitchFamily="34" charset="-120"/>
              </a:rPr>
              <a:t>，引导学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生感知相关法律法规对未成年人的保护</a:t>
            </a:r>
            <a:r>
              <a:rPr lang="en-US" altLang="zh-CN" sz="2000" b="0" i="0" dirty="0">
                <a:solidFill>
                  <a:srgbClr val="000000"/>
                </a:solidFill>
                <a:latin typeface="微软雅黑" pitchFamily="34" charset="0"/>
                <a:ea typeface="微软雅黑" pitchFamily="34" charset="-122"/>
                <a:cs typeface="微软雅黑" pitchFamily="34" charset="-120"/>
              </a:rPr>
              <a:t>，树立法治意识和坚定政治认同。关键信息①</a:t>
            </a:r>
            <a:r>
              <a:rPr lang="en-US" altLang="zh-CN" sz="2000" b="0" i="0">
                <a:solidFill>
                  <a:srgbClr val="000000"/>
                </a:solidFill>
                <a:latin typeface="微软雅黑" pitchFamily="34" charset="0"/>
                <a:ea typeface="微软雅黑" pitchFamily="34" charset="-122"/>
                <a:cs typeface="微软雅黑" pitchFamily="34" charset="-120"/>
              </a:rPr>
              <a:t>：党中央始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终高度重视未成年人工作</a:t>
            </a:r>
            <a:r>
              <a:rPr lang="en-US" altLang="zh-CN" sz="2000" b="0" i="0" dirty="0">
                <a:solidFill>
                  <a:srgbClr val="000000"/>
                </a:solidFill>
                <a:latin typeface="微软雅黑" pitchFamily="34" charset="0"/>
                <a:ea typeface="微软雅黑" pitchFamily="34" charset="-122"/>
                <a:cs typeface="微软雅黑" pitchFamily="34" charset="-120"/>
              </a:rPr>
              <a:t>，关心未成年人成长→坚持中国共产党的领导。关键信息②：《</a:t>
            </a:r>
            <a:r>
              <a:rPr lang="en-US" altLang="zh-CN" sz="2000" b="0" i="0">
                <a:solidFill>
                  <a:srgbClr val="000000"/>
                </a:solidFill>
                <a:latin typeface="微软雅黑" pitchFamily="34" charset="0"/>
                <a:ea typeface="微软雅黑" pitchFamily="34" charset="-122"/>
                <a:cs typeface="微软雅黑" pitchFamily="34" charset="-120"/>
              </a:rPr>
              <a:t>条例》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围绕</a:t>
            </a:r>
            <a:r>
              <a:rPr lang="en-US" altLang="zh-CN" sz="2000" b="0" i="0" dirty="0">
                <a:solidFill>
                  <a:srgbClr val="000000"/>
                </a:solidFill>
                <a:latin typeface="微软雅黑" pitchFamily="34" charset="0"/>
                <a:ea typeface="微软雅黑" pitchFamily="34" charset="-122"/>
                <a:cs typeface="微软雅黑" pitchFamily="34" charset="-120"/>
              </a:rPr>
              <a:t>“网络素养促进”等重点内容，对不同主体的责任义务进行了确定与细化→我国的国体</a:t>
            </a:r>
            <a:r>
              <a:rPr lang="en-US" altLang="zh-CN" sz="2000" b="0" i="0">
                <a:solidFill>
                  <a:srgbClr val="000000"/>
                </a:solidFill>
                <a:latin typeface="微软雅黑" pitchFamily="34" charset="0"/>
                <a:ea typeface="微软雅黑" pitchFamily="34" charset="-122"/>
                <a:cs typeface="微软雅黑" pitchFamily="34" charset="-120"/>
              </a:rPr>
              <a:t>。关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键信息</a:t>
            </a:r>
            <a:r>
              <a:rPr lang="en-US" altLang="zh-CN" sz="2000" b="0" i="0" dirty="0">
                <a:solidFill>
                  <a:srgbClr val="000000"/>
                </a:solidFill>
                <a:latin typeface="微软雅黑" pitchFamily="34" charset="0"/>
                <a:ea typeface="微软雅黑" pitchFamily="34" charset="-122"/>
                <a:cs typeface="微软雅黑" pitchFamily="34" charset="-120"/>
              </a:rPr>
              <a:t>③：国务院根据《中华人民共和国未成年人保护法》等法律，制定出台的</a:t>
            </a:r>
            <a:r>
              <a:rPr lang="en-US" altLang="zh-CN" sz="2000" b="0" i="0">
                <a:solidFill>
                  <a:srgbClr val="000000"/>
                </a:solidFill>
                <a:latin typeface="微软雅黑" pitchFamily="34" charset="0"/>
                <a:ea typeface="微软雅黑" pitchFamily="34" charset="-122"/>
                <a:cs typeface="微软雅黑" pitchFamily="34" charset="-120"/>
              </a:rPr>
              <a:t>《未成年人网络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保护条例</a:t>
            </a:r>
            <a:r>
              <a:rPr lang="en-US" altLang="zh-CN" sz="2000" b="0" i="0" dirty="0">
                <a:solidFill>
                  <a:srgbClr val="000000"/>
                </a:solidFill>
                <a:latin typeface="微软雅黑" pitchFamily="34" charset="0"/>
                <a:ea typeface="微软雅黑" pitchFamily="34" charset="-122"/>
                <a:cs typeface="微软雅黑" pitchFamily="34" charset="-120"/>
              </a:rPr>
              <a:t>》正式施行→完备的法律体系是法治国家的制度前提。关键信息④</a:t>
            </a:r>
            <a:r>
              <a:rPr lang="en-US" altLang="zh-CN" sz="2000" b="0" i="0">
                <a:solidFill>
                  <a:srgbClr val="000000"/>
                </a:solidFill>
                <a:latin typeface="微软雅黑" pitchFamily="34" charset="0"/>
                <a:ea typeface="微软雅黑" pitchFamily="34" charset="-122"/>
                <a:cs typeface="微软雅黑" pitchFamily="34" charset="-120"/>
              </a:rPr>
              <a:t>：规定了有关政府部</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门和学校</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为未成年人营造清朗安全的网络环境→国家对内职能。</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AS.6_1#c49c9dc30?vop=1&amp;pid=757dc78c1&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本题考查法的职能。《集贸市场计量监督管理办法》的出台进一步规范经营者的行为</a:t>
            </a:r>
            <a:r>
              <a:rPr lang="en-US" altLang="zh-CN" sz="2000" b="0" i="0">
                <a:solidFill>
                  <a:srgbClr val="000000"/>
                </a:solidFill>
                <a:latin typeface="微软雅黑" pitchFamily="34" charset="0"/>
                <a:ea typeface="微软雅黑" pitchFamily="34" charset="-122"/>
                <a:cs typeface="微软雅黑" pitchFamily="34" charset="-120"/>
              </a:rPr>
              <a:t>，促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进市场公平竞争</a:t>
            </a:r>
            <a:r>
              <a:rPr lang="en-US" altLang="zh-CN" sz="2000" b="0" i="0" dirty="0">
                <a:solidFill>
                  <a:srgbClr val="000000"/>
                </a:solidFill>
                <a:latin typeface="微软雅黑" pitchFamily="34" charset="0"/>
                <a:ea typeface="微软雅黑" pitchFamily="34" charset="-122"/>
                <a:cs typeface="微软雅黑" pitchFamily="34" charset="-120"/>
              </a:rPr>
              <a:t>，体现了法具有社会职能，也体现了我国加强法治建设，促进市场公平竞争</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正确；法的政治职能强调维护统治阶级利益或政权稳定，《集贸市场计量监督管理办法</a:t>
            </a:r>
            <a:r>
              <a:rPr lang="en-US" altLang="zh-CN" sz="2000" b="0" i="0">
                <a:solidFill>
                  <a:srgbClr val="000000"/>
                </a:solidFill>
                <a:latin typeface="微软雅黑" pitchFamily="34" charset="0"/>
                <a:ea typeface="微软雅黑" pitchFamily="34" charset="-122"/>
                <a:cs typeface="微软雅黑" pitchFamily="34" charset="-120"/>
              </a:rPr>
              <a:t>》侧重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社会管理和权益保障</a:t>
            </a:r>
            <a:r>
              <a:rPr lang="en-US" altLang="zh-CN" sz="2000" b="0" i="0" dirty="0">
                <a:solidFill>
                  <a:srgbClr val="000000"/>
                </a:solidFill>
                <a:latin typeface="微软雅黑" pitchFamily="34" charset="0"/>
                <a:ea typeface="微软雅黑" pitchFamily="34" charset="-122"/>
                <a:cs typeface="微软雅黑" pitchFamily="34" charset="-120"/>
              </a:rPr>
              <a:t>，未涉及阶级统治的相关内容，②排除；题干强调法律的实施</a:t>
            </a:r>
            <a:r>
              <a:rPr lang="en-US" altLang="zh-CN" sz="2000" b="0" i="0">
                <a:solidFill>
                  <a:srgbClr val="000000"/>
                </a:solidFill>
                <a:latin typeface="微软雅黑" pitchFamily="34" charset="0"/>
                <a:ea typeface="微软雅黑" pitchFamily="34" charset="-122"/>
                <a:cs typeface="微软雅黑" pitchFamily="34" charset="-120"/>
              </a:rPr>
              <a:t>，未涉及法律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的制定或认可过程</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AS.6_2#c49c9dc30?vop=1&amp;pid=757dc78c1&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法的职能</a:t>
            </a:r>
            <a:endParaRPr lang="en-US" altLang="zh-CN" sz="2000" dirty="0"/>
          </a:p>
        </p:txBody>
      </p:sp>
      <p:graphicFrame>
        <p:nvGraphicFramePr>
          <p:cNvPr id="9" name="QC_6_AS.6_3#c49c9dc30?colgroup=4,16,18&amp;vop=1&amp;pid=757dc78c1&amp;color=0,0,0&amp;mp=1&amp;vtp=1&amp;bbb=1"/>
          <p:cNvGraphicFramePr>
            <a:graphicFrameLocks noGrp="1"/>
          </p:cNvGraphicFramePr>
          <p:nvPr>
            <p:extLst>
              <p:ext uri="{D42A27DB-BD31-4B8C-83A1-F6EECF244321}">
                <p14:modId xmlns:p14="http://schemas.microsoft.com/office/powerpoint/2010/main" val="3523230008"/>
              </p:ext>
            </p:extLst>
          </p:nvPr>
        </p:nvGraphicFramePr>
        <p:xfrm>
          <a:off x="722376" y="1513528"/>
          <a:ext cx="10716768" cy="2535428"/>
        </p:xfrm>
        <a:graphic>
          <a:graphicData uri="http://schemas.openxmlformats.org/drawingml/2006/table">
            <a:tbl>
              <a:tblPr/>
              <a:tblGrid>
                <a:gridCol w="1234440">
                  <a:extLst>
                    <a:ext uri="{9D8B030D-6E8A-4147-A177-3AD203B41FA5}">
                      <a16:colId xmlns:a16="http://schemas.microsoft.com/office/drawing/2014/main" val="20000"/>
                    </a:ext>
                  </a:extLst>
                </a:gridCol>
                <a:gridCol w="4480560">
                  <a:extLst>
                    <a:ext uri="{9D8B030D-6E8A-4147-A177-3AD203B41FA5}">
                      <a16:colId xmlns:a16="http://schemas.microsoft.com/office/drawing/2014/main" val="20001"/>
                    </a:ext>
                  </a:extLst>
                </a:gridCol>
                <a:gridCol w="5001768">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维</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政治职能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社会职能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目标指向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维护统治阶级利益</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巩固政权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维护社会公共利益</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促进社会协调发展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作用对象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阶级对立关系（如统治者与被统治者）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社会全体成员的共同需求（如安全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实现方式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通过强制力镇压反抗</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规范权力运行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通过规则引导</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利益平衡和矛盾调解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352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历史属性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阶级社会的特有现象（随阶级消亡而</a:t>
                      </a:r>
                      <a:endParaRPr lang="en-US" altLang="zh-CN" sz="1200" dirty="0"/>
                    </a:p>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消失</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贯穿人类社会始终（与国家共存）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BD.7_1#7c5bfdba3?pid=757dc78c1&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[江苏淮安涟水一中2025高一月考]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《中华人民共和国国家安全法》第一章第一条规定</a:t>
            </a:r>
            <a:r>
              <a:rPr lang="en-US" altLang="zh-CN" sz="2000" b="0" i="0">
                <a:solidFill>
                  <a:srgbClr val="000000"/>
                </a:solidFill>
                <a:latin typeface="微软雅黑" pitchFamily="34" charset="0"/>
                <a:ea typeface="微软雅黑" pitchFamily="34" charset="-122"/>
                <a:cs typeface="微软雅黑" pitchFamily="34" charset="-120"/>
              </a:rPr>
              <a:t>：“为了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维护国家安全</a:t>
            </a:r>
            <a:r>
              <a:rPr lang="en-US" altLang="zh-CN" sz="2000" b="0" i="0" dirty="0">
                <a:solidFill>
                  <a:srgbClr val="000000"/>
                </a:solidFill>
                <a:latin typeface="微软雅黑" pitchFamily="34" charset="0"/>
                <a:ea typeface="微软雅黑" pitchFamily="34" charset="-122"/>
                <a:cs typeface="微软雅黑" pitchFamily="34" charset="-120"/>
              </a:rPr>
              <a:t>，保卫人民民主专政的政权和中国特色社会主义制度，保护人民的根本利益</a:t>
            </a:r>
            <a:r>
              <a:rPr lang="en-US" altLang="zh-CN" sz="2000" b="0" i="0">
                <a:solidFill>
                  <a:srgbClr val="000000"/>
                </a:solidFill>
                <a:latin typeface="微软雅黑" pitchFamily="34" charset="0"/>
                <a:ea typeface="微软雅黑" pitchFamily="34" charset="-122"/>
                <a:cs typeface="微软雅黑" pitchFamily="34" charset="-120"/>
              </a:rPr>
              <a:t>，保障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改革开放和社会主义现代化建设的顺利进行</a:t>
            </a:r>
            <a:r>
              <a:rPr lang="en-US" altLang="zh-CN" sz="2000" b="0" i="0" dirty="0">
                <a:solidFill>
                  <a:srgbClr val="000000"/>
                </a:solidFill>
                <a:latin typeface="微软雅黑" pitchFamily="34" charset="0"/>
                <a:ea typeface="微软雅黑" pitchFamily="34" charset="-122"/>
                <a:cs typeface="微软雅黑" pitchFamily="34" charset="-120"/>
              </a:rPr>
              <a:t>，实现中华民族伟大复兴，根据宪法，</a:t>
            </a:r>
            <a:r>
              <a:rPr lang="en-US" altLang="zh-CN" sz="2000" b="0" i="0">
                <a:solidFill>
                  <a:srgbClr val="000000"/>
                </a:solidFill>
                <a:latin typeface="微软雅黑" pitchFamily="34" charset="0"/>
                <a:ea typeface="微软雅黑" pitchFamily="34" charset="-122"/>
                <a:cs typeface="微软雅黑" pitchFamily="34" charset="-120"/>
              </a:rPr>
              <a:t>制定本法。”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这一规定表明(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_1#7c5bfdba3.bracket?pid=757dc78c1&amp;color=0,0,0&amp;vpa=3&amp;vtp=1"/>
          <p:cNvSpPr/>
          <p:nvPr/>
        </p:nvSpPr>
        <p:spPr>
          <a:xfrm>
            <a:off x="2446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7_2#7c5bfdba3?pid=757dc78c1&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法是社会各阶级、各阶层共同利益的体现</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②法由国家创制，在国家治理中具有政治职能</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宪法是我国的根本法，拥有最高法律效力</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④法是由人们认可的具有普遍约束力的规范</a:t>
            </a:r>
            <a:endParaRPr lang="en-US" altLang="zh-CN" sz="2000" dirty="0"/>
          </a:p>
        </p:txBody>
      </p:sp>
      <p:sp>
        <p:nvSpPr>
          <p:cNvPr id="5" name="QC_6_BD.7_3#7c5bfdba3.choices?pid=757dc78c1&amp;color=0,0,0&amp;vtp=1&amp;bbb=1"/>
          <p:cNvSpPr/>
          <p:nvPr/>
        </p:nvSpPr>
        <p:spPr>
          <a:xfrm>
            <a:off x="722376" y="459249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3073</Words>
  <Application>Microsoft Office PowerPoint</Application>
  <PresentationFormat>宽屏</PresentationFormat>
  <Paragraphs>510</Paragraphs>
  <Slides>62</Slides>
  <Notes>60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62</vt:i4>
      </vt:variant>
    </vt:vector>
  </HeadingPairs>
  <TitlesOfParts>
    <vt:vector size="70"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2025-09-19T06:38:34Z</dcterms:created>
  <dcterms:modified xsi:type="dcterms:W3CDTF">2025-09-19T07:38:22Z</dcterms:modified>
  <cp:category/>
  <cp:contentStatus/>
</cp:coreProperties>
</file>