
<file path=[Content_Types].xml><?xml version="1.0" encoding="utf-8"?>
<Types xmlns="http://schemas.openxmlformats.org/package/2006/content-types"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5"/>
        <p:guide pos="38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1.xml"/><Relationship Id="rId7" Type="http://schemas.openxmlformats.org/officeDocument/2006/relationships/image" Target="../media/image7.tiff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image" Target="../media/image6.emf"/><Relationship Id="rId3" Type="http://schemas.openxmlformats.org/officeDocument/2006/relationships/tags" Target="../tags/tag6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image" Target="../media/image9.tiff"/><Relationship Id="rId3" Type="http://schemas.openxmlformats.org/officeDocument/2006/relationships/image" Target="../media/image8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10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0280" y="3044825"/>
            <a:ext cx="94259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        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分析体温调节过程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,</a:t>
            </a:r>
            <a:endParaRPr lang="en-US" altLang="zh-CN" sz="4400" b="1">
              <a:solidFill>
                <a:schemeClr val="bg1"/>
              </a:solidFill>
              <a:effectLst/>
            </a:endParaRPr>
          </a:p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判断产热量与散热量的大小关系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52675" y="2392680"/>
            <a:ext cx="962215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本攻略讲解分析体温调节的过程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以及如何判断产热量与散热量的大小关系。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4210" y="12401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分析体温调节过程的思路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5345" y="1960880"/>
            <a:ext cx="10662920" cy="413893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人体进行体温平衡调节时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核心在于维持体温的稳态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也就是将体温维持在正常范围内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因此可从这个核心出发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分三步进行分析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先看环境会对体温产生什么影响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再看机体如何减弱环境带来的这一影响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最后判断机体有哪些调节方式。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先判断环境会造成机体体温升高还是降低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寒冷环境会导致机体体温向降低的趋势变化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炎热环境会导致机体体温向升高的趋势变化。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机体需要如何减弱环境的影响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寒冷环境中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需要减弱体温降低的趋势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因此机体需要增加产热、减少散热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zh-CN" altLang="en-US">
                <a:latin typeface="+mn-ea"/>
                <a:cs typeface="+mn-ea"/>
              </a:rPr>
              <a:t>炎热环境中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需要减弱体温升高的趋势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因此机体需要增加散热。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4210" y="12401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分析体温调节过程的思路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845" y="1775460"/>
            <a:ext cx="10762615" cy="413893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3.</a:t>
            </a:r>
            <a:r>
              <a:rPr lang="zh-CN" altLang="en-US" b="1">
                <a:latin typeface="+mn-ea"/>
                <a:cs typeface="+mn-ea"/>
              </a:rPr>
              <a:t>机体具有的调节方式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uFillTx/>
                <a:latin typeface="+mn-ea"/>
                <a:sym typeface="+mn-ea"/>
              </a:rPr>
              <a:t>（</a:t>
            </a:r>
            <a:r>
              <a:rPr lang="en-US" altLang="zh-CN">
                <a:uFillTx/>
                <a:latin typeface="+mn-ea"/>
                <a:sym typeface="+mn-ea"/>
              </a:rPr>
              <a:t>1</a:t>
            </a:r>
            <a:r>
              <a:rPr lang="zh-CN" altLang="en-US">
                <a:uFillTx/>
                <a:latin typeface="+mn-ea"/>
                <a:sym typeface="+mn-ea"/>
              </a:rPr>
              <a:t>）人体的产热和散热</a:t>
            </a:r>
            <a:endParaRPr lang="zh-CN" altLang="en-US" b="1">
              <a:uFillTx/>
              <a:latin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641" name="image6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285" y="2674620"/>
            <a:ext cx="6357620" cy="3045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4210" y="12401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分析体温调节过程的思路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845" y="1775460"/>
            <a:ext cx="10762615" cy="31210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uFillTx/>
                <a:latin typeface="+mn-ea"/>
                <a:sym typeface="+mn-ea"/>
              </a:rPr>
              <a:t>（</a:t>
            </a:r>
            <a:r>
              <a:rPr lang="en-US" altLang="zh-CN">
                <a:uFillTx/>
                <a:latin typeface="+mn-ea"/>
                <a:sym typeface="+mn-ea"/>
              </a:rPr>
              <a:t>2</a:t>
            </a:r>
            <a:r>
              <a:rPr lang="zh-CN" altLang="en-US">
                <a:uFillTx/>
                <a:latin typeface="+mn-ea"/>
                <a:sym typeface="+mn-ea"/>
              </a:rPr>
              <a:t>）</a:t>
            </a:r>
            <a:r>
              <a:rPr lang="zh-CN" altLang="en-US">
                <a:latin typeface="+mn-ea"/>
                <a:cs typeface="+mn-ea"/>
                <a:sym typeface="+mn-ea"/>
              </a:rPr>
              <a:t>寒冷环境下机体调节体温的主要过程</a:t>
            </a:r>
            <a:endParaRPr lang="zh-CN" altLang="en-US" b="1">
              <a:uFillTx/>
              <a:latin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0050" y="2248535"/>
            <a:ext cx="2637790" cy="18129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64845" y="3990340"/>
            <a:ext cx="10903585" cy="51625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（</a:t>
            </a:r>
            <a:r>
              <a:rPr lang="en-US" altLang="zh-CN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）炎热环境下机体调节体温的主要过程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49" name="image637.jpe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711575" y="4506278"/>
            <a:ext cx="3023870" cy="154749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4210" y="12401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判断产热量与散热量大小关系的思路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845" y="1775460"/>
            <a:ext cx="10762615" cy="222059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uFillTx/>
                <a:latin typeface="+mn-ea"/>
                <a:sym typeface="+mn-ea"/>
              </a:rPr>
              <a:t>1.</a:t>
            </a:r>
            <a:r>
              <a:rPr lang="zh-CN" altLang="en-US" b="1">
                <a:uFillTx/>
                <a:latin typeface="+mn-ea"/>
                <a:sym typeface="+mn-ea"/>
              </a:rPr>
              <a:t>从体温出发进行判断</a:t>
            </a:r>
            <a:endParaRPr lang="zh-CN" altLang="en-US" b="1">
              <a:uFillTx/>
              <a:latin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uFillTx/>
                <a:latin typeface="+mn-ea"/>
                <a:sym typeface="+mn-ea"/>
              </a:rPr>
              <a:t>判断产热量与散热量的大小关系时</a:t>
            </a:r>
            <a:r>
              <a:rPr lang="en-US" altLang="zh-CN">
                <a:uFillTx/>
                <a:latin typeface="+mn-ea"/>
                <a:sym typeface="+mn-ea"/>
              </a:rPr>
              <a:t>,</a:t>
            </a:r>
            <a:r>
              <a:rPr lang="zh-CN" altLang="en-US">
                <a:uFillTx/>
                <a:latin typeface="+mn-ea"/>
                <a:sym typeface="+mn-ea"/>
              </a:rPr>
              <a:t>先看体温处于什么阶段</a:t>
            </a:r>
            <a:r>
              <a:rPr lang="en-US" altLang="zh-CN">
                <a:uFillTx/>
                <a:latin typeface="+mn-ea"/>
                <a:sym typeface="+mn-ea"/>
              </a:rPr>
              <a:t>,</a:t>
            </a:r>
            <a:r>
              <a:rPr lang="zh-CN" altLang="en-US">
                <a:uFillTx/>
                <a:latin typeface="+mn-ea"/>
                <a:sym typeface="+mn-ea"/>
              </a:rPr>
              <a:t>再看体温升高还是降低</a:t>
            </a:r>
            <a:r>
              <a:rPr lang="en-US" altLang="zh-CN">
                <a:uFillTx/>
                <a:latin typeface="+mn-ea"/>
                <a:sym typeface="+mn-ea"/>
              </a:rPr>
              <a:t>,</a:t>
            </a:r>
            <a:r>
              <a:rPr lang="zh-CN" altLang="en-US">
                <a:uFillTx/>
                <a:latin typeface="+mn-ea"/>
                <a:sym typeface="+mn-ea"/>
              </a:rPr>
              <a:t>如图所示</a:t>
            </a:r>
            <a:r>
              <a:rPr lang="en-US" altLang="zh-CN">
                <a:uFillTx/>
                <a:latin typeface="+mn-ea"/>
                <a:sym typeface="+mn-ea"/>
              </a:rPr>
              <a:t>:</a:t>
            </a:r>
            <a:endParaRPr lang="en-US" altLang="zh-CN">
              <a:uFillTx/>
              <a:latin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660" name="image64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90" y="2800985"/>
            <a:ext cx="3814445" cy="1062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6900" y="3792220"/>
            <a:ext cx="110159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1"/>
              <a:t>2.</a:t>
            </a:r>
            <a:r>
              <a:rPr lang="zh-CN" altLang="en-US" b="1"/>
              <a:t>从环境温度出发进行判断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环境温度高或低</a:t>
            </a:r>
            <a:r>
              <a:rPr lang="en-US" altLang="zh-CN"/>
              <a:t>,</a:t>
            </a:r>
            <a:r>
              <a:rPr lang="zh-CN" altLang="en-US"/>
              <a:t>机体均会对此作出响应</a:t>
            </a:r>
            <a:r>
              <a:rPr lang="en-US" altLang="zh-CN"/>
              <a:t>;</a:t>
            </a:r>
            <a:r>
              <a:rPr lang="zh-CN" altLang="en-US"/>
              <a:t>环境温度与人体适宜的温度差别越大</a:t>
            </a:r>
            <a:r>
              <a:rPr lang="en-US" altLang="zh-CN"/>
              <a:t>,</a:t>
            </a:r>
            <a:r>
              <a:rPr lang="zh-CN" altLang="en-US"/>
              <a:t>则机体产热量与散热量的变化就越大。判断思路如图所示</a:t>
            </a:r>
            <a:r>
              <a:rPr lang="en-US" altLang="zh-CN"/>
              <a:t>:</a:t>
            </a:r>
            <a:endParaRPr lang="zh-CN" altLang="en-US"/>
          </a:p>
        </p:txBody>
      </p:sp>
      <p:pic>
        <p:nvPicPr>
          <p:cNvPr id="661" name="image64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5405" y="5059045"/>
            <a:ext cx="6072505" cy="13798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74725" y="1755775"/>
            <a:ext cx="10356215" cy="415290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多选</a:t>
            </a:r>
            <a:r>
              <a:rPr lang="en-US" altLang="zh-CN">
                <a:latin typeface="+mn-ea"/>
                <a:cs typeface="+mn-ea"/>
              </a:rPr>
              <a:t>)</a:t>
            </a:r>
            <a:r>
              <a:rPr lang="zh-CN" altLang="en-US">
                <a:latin typeface="+mn-ea"/>
                <a:cs typeface="+mn-ea"/>
              </a:rPr>
              <a:t>研究人员对运动员运动前后的体温变化进行了研究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结果如图所示。下列叙述错误的是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en-US" altLang="zh-CN">
                <a:latin typeface="+mn-ea"/>
                <a:cs typeface="+mn-ea"/>
              </a:rPr>
              <a:t>　  　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运动中体温升高是因为产热量减少而散热量增加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运动后产热量减少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热量主要产生于肝脏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运动过程中汗腺分泌增加、皮肤毛细血管舒张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运动中不仅体温有变化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血糖浓度可能也有变化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75360" y="136779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10324465" y="1896110"/>
            <a:ext cx="50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664" name="image65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620" y="2362835"/>
            <a:ext cx="2933700" cy="18669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88720" y="2143760"/>
            <a:ext cx="9892030" cy="415290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人体在</a:t>
            </a:r>
            <a:r>
              <a:rPr lang="en-US" altLang="zh-CN">
                <a:latin typeface="+mn-ea"/>
                <a:cs typeface="+mn-ea"/>
              </a:rPr>
              <a:t>25 </a:t>
            </a:r>
            <a:r>
              <a:rPr lang="" altLang="en-US">
                <a:latin typeface="+mn-ea"/>
                <a:cs typeface="+mn-ea"/>
              </a:rPr>
              <a:t>℃</a:t>
            </a:r>
            <a:r>
              <a:rPr lang="zh-CN" altLang="en-US">
                <a:latin typeface="+mn-ea"/>
                <a:cs typeface="+mn-ea"/>
              </a:rPr>
              <a:t>环境时的产热量记为</a:t>
            </a:r>
            <a:r>
              <a:rPr lang="en-US" altLang="zh-CN">
                <a:latin typeface="+mn-ea"/>
                <a:cs typeface="+mn-ea"/>
              </a:rPr>
              <a:t>a,</a:t>
            </a:r>
            <a:r>
              <a:rPr lang="zh-CN" altLang="en-US">
                <a:latin typeface="+mn-ea"/>
                <a:cs typeface="+mn-ea"/>
              </a:rPr>
              <a:t>散热量记为</a:t>
            </a:r>
            <a:r>
              <a:rPr lang="en-US" altLang="zh-CN">
                <a:latin typeface="+mn-ea"/>
                <a:cs typeface="+mn-ea"/>
              </a:rPr>
              <a:t>b;</a:t>
            </a:r>
            <a:r>
              <a:rPr lang="zh-CN" altLang="en-US">
                <a:latin typeface="+mn-ea"/>
                <a:cs typeface="+mn-ea"/>
              </a:rPr>
              <a:t>在</a:t>
            </a:r>
            <a:r>
              <a:rPr lang="en-US" altLang="zh-CN">
                <a:latin typeface="+mn-ea"/>
                <a:cs typeface="+mn-ea"/>
              </a:rPr>
              <a:t>10 </a:t>
            </a:r>
            <a:r>
              <a:rPr lang="" altLang="en-US">
                <a:latin typeface="+mn-ea"/>
                <a:cs typeface="+mn-ea"/>
              </a:rPr>
              <a:t>℃</a:t>
            </a:r>
            <a:r>
              <a:rPr lang="zh-CN" altLang="en-US">
                <a:latin typeface="+mn-ea"/>
                <a:cs typeface="+mn-ea"/>
              </a:rPr>
              <a:t>环境时的产热量记为</a:t>
            </a:r>
            <a:r>
              <a:rPr lang="en-US" altLang="zh-CN">
                <a:latin typeface="+mn-ea"/>
                <a:cs typeface="+mn-ea"/>
              </a:rPr>
              <a:t>c,</a:t>
            </a:r>
            <a:r>
              <a:rPr lang="zh-CN" altLang="en-US">
                <a:latin typeface="+mn-ea"/>
                <a:cs typeface="+mn-ea"/>
              </a:rPr>
              <a:t>散热量记为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。</a:t>
            </a:r>
            <a:endParaRPr lang="zh-CN" altLang="en-US"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两种环境下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人体体温维持稳定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分析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b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的大小关系是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　　　　　　　　　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" altLang="en-US">
                <a:latin typeface="+mn-ea"/>
                <a:cs typeface="+mn-ea"/>
              </a:rPr>
              <a:t> </a:t>
            </a:r>
            <a:endParaRPr lang="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75360" y="136779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7659370" y="2603500"/>
            <a:ext cx="191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a=b&lt;c=d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DIAGRAM_VIRTUALLY_FRAME" val="{&quot;height&quot;:376.37503937007875,&quot;left&quot;:57.5,&quot;top&quot;:133.2,&quot;width&quot;:863.8}"/>
</p:tagLst>
</file>

<file path=ppt/tags/tag69.xml><?xml version="1.0" encoding="utf-8"?>
<p:tagLst xmlns:p="http://schemas.openxmlformats.org/presentationml/2006/main">
  <p:tag name="KSO_WM_DIAGRAM_VIRTUALLY_FRAME" val="{&quot;height&quot;:376.37503937007875,&quot;left&quot;:57.5,&quot;top&quot;:133.2,&quot;width&quot;:863.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76.37503937007875,&quot;left&quot;:57.5,&quot;top&quot;:133.2,&quot;width&quot;:863.8}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WPS 演示</Application>
  <PresentationFormat>宽屏</PresentationFormat>
  <Paragraphs>111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166</cp:revision>
  <dcterms:created xsi:type="dcterms:W3CDTF">2019-06-19T02:08:00Z</dcterms:created>
  <dcterms:modified xsi:type="dcterms:W3CDTF">2025-04-10T06:21:18Z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CC01684EB2194C60B6D688E1719D6B82_11</vt:lpwstr>
  </property>
</Properties>
</file>