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6.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7.xml"/><Relationship Id="rId3" Type="http://schemas.openxmlformats.org/officeDocument/2006/relationships/image" Target="../media/image6.tiff"/><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8.xml"/><Relationship Id="rId3" Type="http://schemas.openxmlformats.org/officeDocument/2006/relationships/image" Target="../media/image7.tiff"/><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86400"/>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高中生物学</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选择性必修</a:t>
            </a:r>
            <a:r>
              <a:rPr lang="en-US" altLang="zh-CN" sz="2400" b="1">
                <a:solidFill>
                  <a:schemeClr val="bg1"/>
                </a:solidFill>
                <a:latin typeface="黑体" panose="02010609060101010101" charset="-122"/>
                <a:ea typeface="黑体" panose="02010609060101010101" charset="-122"/>
                <a:cs typeface="黑体" panose="02010609060101010101" charset="-122"/>
              </a:rPr>
              <a:t>1 </a:t>
            </a:r>
            <a:r>
              <a:rPr lang="zh-CN" altLang="en-US" sz="2400" b="1">
                <a:solidFill>
                  <a:schemeClr val="bg1"/>
                </a:solidFill>
                <a:latin typeface="黑体" panose="02010609060101010101" charset="-122"/>
                <a:ea typeface="黑体" panose="02010609060101010101" charset="-122"/>
                <a:cs typeface="黑体" panose="02010609060101010101" charset="-122"/>
              </a:rPr>
              <a:t>稳态与调节</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3"/>
          <p:cNvSpPr txBox="1"/>
          <p:nvPr/>
        </p:nvSpPr>
        <p:spPr>
          <a:xfrm>
            <a:off x="4419600" y="1447800"/>
            <a:ext cx="3352800" cy="922020"/>
          </a:xfrm>
          <a:prstGeom prst="rect">
            <a:avLst/>
          </a:prstGeom>
          <a:noFill/>
        </p:spPr>
        <p:txBody>
          <a:bodyPr wrap="square" rtlCol="0">
            <a:spAutoFit/>
          </a:bodyPr>
          <a:p>
            <a:r>
              <a:rPr lang="zh-CN" altLang="en-US" sz="5400" b="1">
                <a:solidFill>
                  <a:srgbClr val="FFFF00"/>
                </a:solidFill>
                <a:effectLst/>
              </a:rPr>
              <a:t>大招攻略</a:t>
            </a:r>
            <a:endParaRPr lang="en-US" altLang="zh-CN" sz="5400" b="1">
              <a:solidFill>
                <a:srgbClr val="FFFF00"/>
              </a:solidFill>
              <a:effectLst/>
            </a:endParaRPr>
          </a:p>
        </p:txBody>
      </p:sp>
      <p:sp>
        <p:nvSpPr>
          <p:cNvPr id="3" name="文本框 2"/>
          <p:cNvSpPr txBox="1"/>
          <p:nvPr/>
        </p:nvSpPr>
        <p:spPr>
          <a:xfrm>
            <a:off x="2357755" y="3044825"/>
            <a:ext cx="7503795" cy="768350"/>
          </a:xfrm>
          <a:prstGeom prst="rect">
            <a:avLst/>
          </a:prstGeom>
          <a:noFill/>
        </p:spPr>
        <p:txBody>
          <a:bodyPr wrap="square" rtlCol="0">
            <a:spAutoFit/>
          </a:bodyPr>
          <a:p>
            <a:r>
              <a:rPr lang="zh-CN" altLang="en-US" sz="4400" b="1">
                <a:solidFill>
                  <a:schemeClr val="bg1"/>
                </a:solidFill>
                <a:effectLst/>
              </a:rPr>
              <a:t>细胞膜电位变化曲线图的解读</a:t>
            </a:r>
            <a:endParaRPr lang="zh-CN" altLang="en-US" sz="4400" b="1">
              <a:solidFill>
                <a:schemeClr val="bg1"/>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2543810" y="2374900"/>
            <a:ext cx="5080000" cy="506730"/>
          </a:xfrm>
          <a:prstGeom prst="rect">
            <a:avLst/>
          </a:prstGeom>
        </p:spPr>
        <p:txBody>
          <a:bodyPr>
            <a:spAutoFit/>
          </a:bodyPr>
          <a:p>
            <a:pPr indent="0" defTabSz="266700" fontAlgn="auto">
              <a:lnSpc>
                <a:spcPct val="150000"/>
              </a:lnSpc>
              <a:spcBef>
                <a:spcPct val="0"/>
              </a:spcBef>
              <a:spcAft>
                <a:spcPct val="0"/>
              </a:spcAft>
            </a:pPr>
            <a:r>
              <a:rPr lang="zh-CN" altLang="en-US">
                <a:latin typeface="+mn-ea"/>
                <a:cs typeface="+mn-ea"/>
              </a:rPr>
              <a:t>本攻略讲解应如何分析细胞膜电位变化曲线图。</a:t>
            </a:r>
            <a:endParaRPr lang="zh-CN" altLang="en-US">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攻略识别</a:t>
            </a:r>
            <a:endParaRPr lang="en-US" altLang="zh-CN" sz="2000" b="1">
              <a:solidFill>
                <a:schemeClr val="tx1"/>
              </a:solidFill>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1" name="文本框 10"/>
          <p:cNvSpPr txBox="1"/>
          <p:nvPr/>
        </p:nvSpPr>
        <p:spPr>
          <a:xfrm>
            <a:off x="714375" y="1135380"/>
            <a:ext cx="11042650" cy="645160"/>
          </a:xfrm>
          <a:prstGeom prst="rect">
            <a:avLst/>
          </a:prstGeom>
          <a:noFill/>
        </p:spPr>
        <p:txBody>
          <a:bodyPr wrap="square" rtlCol="0" anchor="t">
            <a:spAutoFit/>
          </a:bodyPr>
          <a:p>
            <a:pPr marL="0" indent="0" defTabSz="266700">
              <a:spcBef>
                <a:spcPct val="0"/>
              </a:spcBef>
              <a:spcAft>
                <a:spcPct val="0"/>
              </a:spcAft>
            </a:pPr>
            <a:r>
              <a:rPr lang="zh-CN" altLang="en-US" sz="1800">
                <a:latin typeface="+mn-ea"/>
                <a:cs typeface="+mn-ea"/>
                <a:sym typeface="+mn-ea"/>
              </a:rPr>
              <a:t>细胞膜发生电位变化的本质是膜内外发生了离子的运输,膜电位变化过程主要与K+和Na+有关。接受刺激后,细胞膜电位随时间的变化图以及图中的关键点、关键曲线段的解读如表所示。</a:t>
            </a:r>
            <a:endParaRPr lang="zh-CN" altLang="en-US" sz="1800">
              <a:latin typeface="+mn-ea"/>
              <a:cs typeface="+mn-ea"/>
              <a:sym typeface="+mn-ea"/>
            </a:endParaRPr>
          </a:p>
        </p:txBody>
      </p:sp>
      <p:sp>
        <p:nvSpPr>
          <p:cNvPr id="14" name="文本框 13"/>
          <p:cNvSpPr txBox="1"/>
          <p:nvPr/>
        </p:nvSpPr>
        <p:spPr>
          <a:xfrm>
            <a:off x="596900" y="5307330"/>
            <a:ext cx="11160760" cy="899160"/>
          </a:xfrm>
          <a:prstGeom prst="rect">
            <a:avLst/>
          </a:prstGeom>
        </p:spPr>
        <p:txBody>
          <a:bodyPr wrap="square">
            <a:noAutofit/>
          </a:bodyPr>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【注意】</a:t>
            </a:r>
            <a:r>
              <a:rPr lang="en-US" altLang="zh-CN" sz="1600">
                <a:solidFill>
                  <a:srgbClr val="00A0AF"/>
                </a:solidFill>
                <a:latin typeface="楷体" panose="02010609060101010101" charset="-122"/>
                <a:ea typeface="楷体" panose="02010609060101010101" charset="-122"/>
                <a:cs typeface="楷体" panose="02010609060101010101" charset="-122"/>
              </a:rPr>
              <a:t>(1)</a:t>
            </a:r>
            <a:r>
              <a:rPr lang="zh-CN" altLang="en-US" sz="1600">
                <a:solidFill>
                  <a:srgbClr val="00A0AF"/>
                </a:solidFill>
                <a:latin typeface="楷体" panose="02010609060101010101" charset="-122"/>
                <a:ea typeface="楷体" panose="02010609060101010101" charset="-122"/>
                <a:cs typeface="楷体" panose="02010609060101010101" charset="-122"/>
              </a:rPr>
              <a:t>整个过程中</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钠</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钾泵一直在发挥作用</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在</a:t>
            </a:r>
            <a:r>
              <a:rPr lang="en-US" altLang="zh-CN" sz="1600" u="wavy">
                <a:solidFill>
                  <a:srgbClr val="00A0AF"/>
                </a:solidFill>
                <a:uFillTx/>
                <a:latin typeface="楷体" panose="02010609060101010101" charset="-122"/>
                <a:ea typeface="楷体" panose="02010609060101010101" charset="-122"/>
                <a:cs typeface="楷体" panose="02010609060101010101" charset="-122"/>
              </a:rPr>
              <a:t>ef</a:t>
            </a:r>
            <a:r>
              <a:rPr lang="zh-CN" altLang="en-US" sz="1600" u="wavy">
                <a:solidFill>
                  <a:srgbClr val="00A0AF"/>
                </a:solidFill>
                <a:uFillTx/>
                <a:latin typeface="楷体" panose="02010609060101010101" charset="-122"/>
                <a:ea typeface="楷体" panose="02010609060101010101" charset="-122"/>
                <a:cs typeface="楷体" panose="02010609060101010101" charset="-122"/>
              </a:rPr>
              <a:t>段活动加强</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并非只在</a:t>
            </a:r>
            <a:r>
              <a:rPr lang="en-US" altLang="zh-CN" sz="1600">
                <a:solidFill>
                  <a:srgbClr val="00A0AF"/>
                </a:solidFill>
                <a:latin typeface="楷体" panose="02010609060101010101" charset="-122"/>
                <a:ea typeface="楷体" panose="02010609060101010101" charset="-122"/>
                <a:cs typeface="楷体" panose="02010609060101010101" charset="-122"/>
              </a:rPr>
              <a:t>ef</a:t>
            </a:r>
            <a:r>
              <a:rPr lang="zh-CN" altLang="en-US" sz="1600">
                <a:solidFill>
                  <a:srgbClr val="00A0AF"/>
                </a:solidFill>
                <a:latin typeface="楷体" panose="02010609060101010101" charset="-122"/>
                <a:ea typeface="楷体" panose="02010609060101010101" charset="-122"/>
                <a:cs typeface="楷体" panose="02010609060101010101" charset="-122"/>
              </a:rPr>
              <a:t>段发挥作用。</a:t>
            </a:r>
            <a:r>
              <a:rPr lang="en-US" altLang="zh-CN" sz="1600">
                <a:solidFill>
                  <a:srgbClr val="00A0AF"/>
                </a:solidFill>
                <a:latin typeface="楷体" panose="02010609060101010101" charset="-122"/>
                <a:ea typeface="楷体" panose="02010609060101010101" charset="-122"/>
                <a:cs typeface="楷体" panose="02010609060101010101" charset="-122"/>
              </a:rPr>
              <a:t>(2)</a:t>
            </a:r>
            <a:r>
              <a:rPr lang="zh-CN" altLang="en-US" sz="1600">
                <a:solidFill>
                  <a:srgbClr val="00A0AF"/>
                </a:solidFill>
                <a:latin typeface="楷体" panose="02010609060101010101" charset="-122"/>
                <a:ea typeface="楷体" panose="02010609060101010101" charset="-122"/>
                <a:cs typeface="楷体" panose="02010609060101010101" charset="-122"/>
              </a:rPr>
              <a:t>整个过程中</a:t>
            </a:r>
            <a:r>
              <a:rPr lang="en-US" altLang="zh-CN" sz="1600">
                <a:solidFill>
                  <a:srgbClr val="00A0AF"/>
                </a:solidFill>
                <a:latin typeface="楷体" panose="02010609060101010101" charset="-122"/>
                <a:ea typeface="楷体" panose="02010609060101010101" charset="-122"/>
                <a:cs typeface="楷体" panose="02010609060101010101" charset="-122"/>
              </a:rPr>
              <a:t>,K+</a:t>
            </a:r>
            <a:r>
              <a:rPr lang="zh-CN" altLang="en-US" sz="1600">
                <a:solidFill>
                  <a:srgbClr val="00A0AF"/>
                </a:solidFill>
                <a:latin typeface="楷体" panose="02010609060101010101" charset="-122"/>
                <a:ea typeface="楷体" panose="02010609060101010101" charset="-122"/>
                <a:cs typeface="楷体" panose="02010609060101010101" charset="-122"/>
              </a:rPr>
              <a:t>浓度始终膜内高于膜外</a:t>
            </a:r>
            <a:r>
              <a:rPr lang="en-US" altLang="zh-CN" sz="1600">
                <a:solidFill>
                  <a:srgbClr val="00A0AF"/>
                </a:solidFill>
                <a:latin typeface="楷体" panose="02010609060101010101" charset="-122"/>
                <a:ea typeface="楷体" panose="02010609060101010101" charset="-122"/>
                <a:cs typeface="楷体" panose="02010609060101010101" charset="-122"/>
              </a:rPr>
              <a:t>,Na+</a:t>
            </a:r>
            <a:r>
              <a:rPr lang="zh-CN" altLang="en-US" sz="1600">
                <a:solidFill>
                  <a:srgbClr val="00A0AF"/>
                </a:solidFill>
                <a:latin typeface="楷体" panose="02010609060101010101" charset="-122"/>
                <a:ea typeface="楷体" panose="02010609060101010101" charset="-122"/>
                <a:cs typeface="楷体" panose="02010609060101010101" charset="-122"/>
              </a:rPr>
              <a:t>浓度始终膜外高于膜内。</a:t>
            </a:r>
            <a:r>
              <a:rPr lang="en-US" altLang="zh-CN" sz="1600">
                <a:solidFill>
                  <a:srgbClr val="00A0AF"/>
                </a:solidFill>
                <a:latin typeface="楷体" panose="02010609060101010101" charset="-122"/>
                <a:ea typeface="楷体" panose="02010609060101010101" charset="-122"/>
                <a:cs typeface="楷体" panose="02010609060101010101" charset="-122"/>
              </a:rPr>
              <a:t>(3)</a:t>
            </a:r>
            <a:r>
              <a:rPr lang="zh-CN" altLang="en-US" sz="1600">
                <a:solidFill>
                  <a:srgbClr val="00A0AF"/>
                </a:solidFill>
                <a:latin typeface="楷体" panose="02010609060101010101" charset="-122"/>
                <a:ea typeface="楷体" panose="02010609060101010101" charset="-122"/>
                <a:cs typeface="楷体" panose="02010609060101010101" charset="-122"/>
              </a:rPr>
              <a:t>动作电位的传导不会随着时间而衰减。</a:t>
            </a: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2" name="图片 1"/>
          <p:cNvPicPr>
            <a:picLocks noChangeAspect="1"/>
          </p:cNvPicPr>
          <p:nvPr/>
        </p:nvPicPr>
        <p:blipFill>
          <a:blip r:embed="rId3"/>
          <a:stretch>
            <a:fillRect/>
          </a:stretch>
        </p:blipFill>
        <p:spPr>
          <a:xfrm>
            <a:off x="2955290" y="1780540"/>
            <a:ext cx="4990465" cy="3526790"/>
          </a:xfrm>
          <a:prstGeom prst="rect">
            <a:avLst/>
          </a:prstGeom>
        </p:spPr>
      </p:pic>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4" name="文本框 13"/>
          <p:cNvSpPr txBox="1"/>
          <p:nvPr/>
        </p:nvSpPr>
        <p:spPr>
          <a:xfrm>
            <a:off x="894080" y="1641475"/>
            <a:ext cx="10653395" cy="4452620"/>
          </a:xfrm>
          <a:prstGeom prst="rect">
            <a:avLst/>
          </a:prstGeom>
        </p:spPr>
        <p:txBody>
          <a:bodyPr wrap="square">
            <a:noAutofit/>
          </a:bodyPr>
          <a:p>
            <a:pPr marL="0" algn="l" defTabSz="266700">
              <a:lnSpc>
                <a:spcPct val="150000"/>
              </a:lnSpc>
              <a:buClrTx/>
              <a:buSzTx/>
              <a:buNone/>
            </a:pPr>
            <a:r>
              <a:rPr lang="zh-CN" altLang="en-US">
                <a:latin typeface="+mn-ea"/>
                <a:cs typeface="+mn-ea"/>
              </a:rPr>
              <a:t>如图是某神经纤维产生动作电位的模式图</a:t>
            </a:r>
            <a:r>
              <a:rPr lang="en-US" altLang="zh-CN">
                <a:latin typeface="+mn-ea"/>
                <a:cs typeface="+mn-ea"/>
              </a:rPr>
              <a:t>,</a:t>
            </a:r>
            <a:r>
              <a:rPr lang="zh-CN" altLang="en-US">
                <a:latin typeface="+mn-ea"/>
                <a:cs typeface="+mn-ea"/>
              </a:rPr>
              <a:t>相关叙述正确的是</a:t>
            </a:r>
            <a:r>
              <a:rPr lang="en-US" altLang="zh-CN">
                <a:latin typeface="+mn-ea"/>
                <a:cs typeface="+mn-ea"/>
              </a:rPr>
              <a:t>	(</a:t>
            </a:r>
            <a:r>
              <a:rPr lang="en-US" altLang="zh-CN">
                <a:latin typeface="+mn-ea"/>
                <a:cs typeface="+mn-ea"/>
              </a:rPr>
              <a:t>　　)</a:t>
            </a: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动作电位大小随有效刺激的增强而不断加大</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增大组织液</a:t>
            </a:r>
            <a:r>
              <a:rPr lang="en-US" altLang="zh-CN">
                <a:latin typeface="+mn-ea"/>
                <a:cs typeface="+mn-ea"/>
              </a:rPr>
              <a:t>K+</a:t>
            </a:r>
            <a:r>
              <a:rPr lang="zh-CN" altLang="en-US">
                <a:latin typeface="+mn-ea"/>
                <a:cs typeface="+mn-ea"/>
              </a:rPr>
              <a:t>的浓度</a:t>
            </a:r>
            <a:r>
              <a:rPr lang="en-US" altLang="zh-CN">
                <a:latin typeface="+mn-ea"/>
                <a:cs typeface="+mn-ea"/>
              </a:rPr>
              <a:t>,</a:t>
            </a:r>
            <a:r>
              <a:rPr lang="zh-CN" altLang="en-US">
                <a:latin typeface="+mn-ea"/>
                <a:cs typeface="+mn-ea"/>
              </a:rPr>
              <a:t>会使神经纤维形成静息电位的绝对值增大</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C.ab</a:t>
            </a:r>
            <a:r>
              <a:rPr lang="zh-CN" altLang="en-US">
                <a:latin typeface="+mn-ea"/>
                <a:cs typeface="+mn-ea"/>
              </a:rPr>
              <a:t>段</a:t>
            </a:r>
            <a:r>
              <a:rPr lang="en-US" altLang="zh-CN">
                <a:latin typeface="+mn-ea"/>
                <a:cs typeface="+mn-ea"/>
              </a:rPr>
              <a:t>Na+</a:t>
            </a:r>
            <a:r>
              <a:rPr lang="zh-CN" altLang="en-US">
                <a:latin typeface="+mn-ea"/>
                <a:cs typeface="+mn-ea"/>
              </a:rPr>
              <a:t>大量内流</a:t>
            </a:r>
            <a:r>
              <a:rPr lang="en-US" altLang="zh-CN">
                <a:latin typeface="+mn-ea"/>
                <a:cs typeface="+mn-ea"/>
              </a:rPr>
              <a:t>,</a:t>
            </a:r>
            <a:r>
              <a:rPr lang="zh-CN" altLang="en-US">
                <a:latin typeface="+mn-ea"/>
                <a:cs typeface="+mn-ea"/>
              </a:rPr>
              <a:t>需要载体蛋白的协助</a:t>
            </a:r>
            <a:r>
              <a:rPr lang="en-US" altLang="zh-CN">
                <a:latin typeface="+mn-ea"/>
                <a:cs typeface="+mn-ea"/>
              </a:rPr>
              <a:t>,</a:t>
            </a:r>
            <a:r>
              <a:rPr lang="zh-CN" altLang="en-US">
                <a:latin typeface="+mn-ea"/>
                <a:cs typeface="+mn-ea"/>
              </a:rPr>
              <a:t>并消耗能量</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D.bc</a:t>
            </a:r>
            <a:r>
              <a:rPr lang="zh-CN" altLang="en-US">
                <a:latin typeface="+mn-ea"/>
                <a:cs typeface="+mn-ea"/>
              </a:rPr>
              <a:t>段</a:t>
            </a:r>
            <a:r>
              <a:rPr lang="en-US" altLang="zh-CN">
                <a:latin typeface="+mn-ea"/>
                <a:cs typeface="+mn-ea"/>
              </a:rPr>
              <a:t>Na+</a:t>
            </a:r>
            <a:r>
              <a:rPr lang="zh-CN" altLang="en-US">
                <a:latin typeface="+mn-ea"/>
                <a:cs typeface="+mn-ea"/>
              </a:rPr>
              <a:t>通道多处于关闭状态</a:t>
            </a:r>
            <a:r>
              <a:rPr lang="en-US" altLang="zh-CN">
                <a:latin typeface="+mn-ea"/>
                <a:cs typeface="+mn-ea"/>
              </a:rPr>
              <a:t>,K+</a:t>
            </a:r>
            <a:r>
              <a:rPr lang="zh-CN" altLang="en-US">
                <a:latin typeface="+mn-ea"/>
                <a:cs typeface="+mn-ea"/>
              </a:rPr>
              <a:t>通道多处于开放状态</a:t>
            </a:r>
            <a:endParaRPr lang="zh-CN" altLang="en-US">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4" name="圆角矩形 3"/>
          <p:cNvSpPr/>
          <p:nvPr/>
        </p:nvSpPr>
        <p:spPr>
          <a:xfrm>
            <a:off x="894715" y="1253490"/>
            <a:ext cx="921385" cy="387985"/>
          </a:xfrm>
          <a:prstGeom prst="roundRect">
            <a:avLst>
              <a:gd name="adj" fmla="val 50000"/>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b="1"/>
              <a:t>示例</a:t>
            </a:r>
            <a:endParaRPr lang="en-US" altLang="zh-CN" b="1"/>
          </a:p>
        </p:txBody>
      </p:sp>
      <p:sp>
        <p:nvSpPr>
          <p:cNvPr id="9" name="文本框 8"/>
          <p:cNvSpPr txBox="1"/>
          <p:nvPr/>
        </p:nvSpPr>
        <p:spPr>
          <a:xfrm>
            <a:off x="7282180" y="1785620"/>
            <a:ext cx="361315" cy="368300"/>
          </a:xfrm>
          <a:prstGeom prst="rect">
            <a:avLst/>
          </a:prstGeom>
          <a:noFill/>
        </p:spPr>
        <p:txBody>
          <a:bodyPr wrap="square" rtlCol="0">
            <a:spAutoFit/>
          </a:bodyPr>
          <a:p>
            <a:r>
              <a:rPr lang="en-US" altLang="zh-CN">
                <a:solidFill>
                  <a:srgbClr val="FF0000"/>
                </a:solidFill>
              </a:rPr>
              <a:t>D</a:t>
            </a:r>
            <a:endParaRPr lang="en-US" altLang="zh-CN">
              <a:solidFill>
                <a:srgbClr val="FF0000"/>
              </a:solidFill>
            </a:endParaRPr>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a:t>
            </a:r>
            <a:r>
              <a:rPr lang="zh-CN" altLang="en-US" sz="2000" b="1">
                <a:solidFill>
                  <a:schemeClr val="tx1"/>
                </a:solidFill>
              </a:rPr>
              <a:t>应用</a:t>
            </a:r>
            <a:endParaRPr lang="zh-CN" altLang="en-US" sz="2000" b="1">
              <a:solidFill>
                <a:schemeClr val="tx1"/>
              </a:solidFill>
            </a:endParaRPr>
          </a:p>
        </p:txBody>
      </p:sp>
      <p:pic>
        <p:nvPicPr>
          <p:cNvPr id="344" name="image332.jpeg"/>
          <p:cNvPicPr>
            <a:picLocks noChangeAspect="1"/>
          </p:cNvPicPr>
          <p:nvPr/>
        </p:nvPicPr>
        <p:blipFill>
          <a:blip r:embed="rId3"/>
          <a:stretch>
            <a:fillRect/>
          </a:stretch>
        </p:blipFill>
        <p:spPr>
          <a:xfrm>
            <a:off x="4536440" y="2153920"/>
            <a:ext cx="3001645" cy="234442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4" name="文本框 13"/>
          <p:cNvSpPr txBox="1"/>
          <p:nvPr/>
        </p:nvSpPr>
        <p:spPr>
          <a:xfrm>
            <a:off x="704850" y="1541780"/>
            <a:ext cx="10911840" cy="4452620"/>
          </a:xfrm>
          <a:prstGeom prst="rect">
            <a:avLst/>
          </a:prstGeom>
        </p:spPr>
        <p:txBody>
          <a:bodyPr wrap="square">
            <a:noAutofit/>
          </a:bodyPr>
          <a:p>
            <a:pPr marL="0" algn="l" defTabSz="266700">
              <a:lnSpc>
                <a:spcPct val="150000"/>
              </a:lnSpc>
              <a:buClrTx/>
              <a:buSzTx/>
              <a:buNone/>
            </a:pPr>
            <a:r>
              <a:rPr lang="zh-CN" altLang="en-US">
                <a:latin typeface="+mn-ea"/>
                <a:cs typeface="+mn-ea"/>
              </a:rPr>
              <a:t>研究人员利用电压钳技术记录了枪乌贼体内的神经纤维在产生动作电位的过程中</a:t>
            </a:r>
            <a:r>
              <a:rPr lang="en-US" altLang="zh-CN">
                <a:latin typeface="+mn-ea"/>
                <a:cs typeface="+mn-ea"/>
              </a:rPr>
              <a:t>,</a:t>
            </a:r>
            <a:r>
              <a:rPr lang="zh-CN" altLang="en-US">
                <a:latin typeface="+mn-ea"/>
                <a:cs typeface="+mn-ea"/>
              </a:rPr>
              <a:t>钠、钾离子通过离子通道的流动造成的跨膜电流</a:t>
            </a:r>
            <a:r>
              <a:rPr lang="en-US" altLang="zh-CN">
                <a:latin typeface="+mn-ea"/>
                <a:cs typeface="+mn-ea"/>
              </a:rPr>
              <a:t>,</a:t>
            </a:r>
            <a:r>
              <a:rPr lang="zh-CN" altLang="en-US">
                <a:latin typeface="+mn-ea"/>
                <a:cs typeface="+mn-ea"/>
              </a:rPr>
              <a:t>结果如图所示。下列叙述正确的是</a:t>
            </a:r>
            <a:r>
              <a:rPr lang="en-US" altLang="zh-CN">
                <a:latin typeface="+mn-ea"/>
                <a:cs typeface="+mn-ea"/>
              </a:rPr>
              <a:t>	(</a:t>
            </a:r>
            <a:r>
              <a:rPr lang="zh-CN" altLang="en-US">
                <a:latin typeface="+mn-ea"/>
                <a:cs typeface="+mn-ea"/>
              </a:rPr>
              <a:t>　　</a:t>
            </a:r>
            <a:r>
              <a:rPr lang="en-US" altLang="zh-CN">
                <a:latin typeface="+mn-ea"/>
                <a:cs typeface="+mn-ea"/>
              </a:rPr>
              <a:t>)</a:t>
            </a:r>
            <a:r>
              <a:rPr lang="en-US" altLang="zh-CN">
                <a:latin typeface="+mn-ea"/>
                <a:cs typeface="+mn-ea"/>
              </a:rPr>
              <a:t>	</a:t>
            </a: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r>
              <a:rPr lang="en-US" altLang="zh-CN">
                <a:latin typeface="+mn-ea"/>
                <a:cs typeface="+mn-ea"/>
              </a:rPr>
              <a:t>                            </a:t>
            </a:r>
            <a:r>
              <a:rPr lang="zh-CN" altLang="en-US">
                <a:latin typeface="+mn-ea"/>
                <a:cs typeface="+mn-ea"/>
              </a:rPr>
              <a:t>注</a:t>
            </a:r>
            <a:r>
              <a:rPr lang="en-US" altLang="zh-CN">
                <a:latin typeface="+mn-ea"/>
                <a:cs typeface="+mn-ea"/>
              </a:rPr>
              <a:t>:</a:t>
            </a:r>
            <a:r>
              <a:rPr lang="zh-CN" altLang="en-US">
                <a:latin typeface="+mn-ea"/>
                <a:cs typeface="+mn-ea"/>
              </a:rPr>
              <a:t>内向电流指阳离子由细胞膜外向膜内流动形成的电流</a:t>
            </a:r>
            <a:r>
              <a:rPr lang="en-US" altLang="zh-CN">
                <a:latin typeface="+mn-ea"/>
                <a:cs typeface="+mn-ea"/>
              </a:rPr>
              <a:t>,</a:t>
            </a:r>
            <a:r>
              <a:rPr lang="zh-CN" altLang="en-US">
                <a:latin typeface="+mn-ea"/>
                <a:cs typeface="+mn-ea"/>
              </a:rPr>
              <a:t>外向电流则相反。</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A.a</a:t>
            </a:r>
            <a:r>
              <a:rPr lang="zh-CN" altLang="en-US">
                <a:latin typeface="+mn-ea"/>
                <a:cs typeface="+mn-ea"/>
              </a:rPr>
              <a:t>点之前神经纤维膜上没有阳离子的流动</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内向电流结束后</a:t>
            </a:r>
            <a:r>
              <a:rPr lang="en-US" altLang="zh-CN">
                <a:latin typeface="+mn-ea"/>
                <a:cs typeface="+mn-ea"/>
              </a:rPr>
              <a:t>,</a:t>
            </a:r>
            <a:r>
              <a:rPr lang="zh-CN" altLang="en-US">
                <a:latin typeface="+mn-ea"/>
                <a:cs typeface="+mn-ea"/>
              </a:rPr>
              <a:t>神经纤维膜内</a:t>
            </a:r>
            <a:r>
              <a:rPr lang="en-US" altLang="zh-CN">
                <a:latin typeface="+mn-ea"/>
                <a:cs typeface="+mn-ea"/>
              </a:rPr>
              <a:t>Na+</a:t>
            </a:r>
            <a:r>
              <a:rPr lang="zh-CN" altLang="en-US">
                <a:latin typeface="+mn-ea"/>
                <a:cs typeface="+mn-ea"/>
              </a:rPr>
              <a:t>浓度高于膜外</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C.c</a:t>
            </a:r>
            <a:r>
              <a:rPr lang="zh-CN" altLang="en-US">
                <a:latin typeface="+mn-ea"/>
                <a:cs typeface="+mn-ea"/>
              </a:rPr>
              <a:t>点时动作电位达到峰值</a:t>
            </a:r>
            <a:r>
              <a:rPr lang="en-US" altLang="zh-CN">
                <a:latin typeface="+mn-ea"/>
                <a:cs typeface="+mn-ea"/>
              </a:rPr>
              <a:t>,</a:t>
            </a:r>
            <a:r>
              <a:rPr lang="zh-CN" altLang="en-US">
                <a:latin typeface="+mn-ea"/>
                <a:cs typeface="+mn-ea"/>
              </a:rPr>
              <a:t>增大刺激强度</a:t>
            </a:r>
            <a:r>
              <a:rPr lang="en-US" altLang="zh-CN">
                <a:latin typeface="+mn-ea"/>
                <a:cs typeface="+mn-ea"/>
              </a:rPr>
              <a:t>,</a:t>
            </a:r>
            <a:r>
              <a:rPr lang="zh-CN" altLang="en-US">
                <a:latin typeface="+mn-ea"/>
                <a:cs typeface="+mn-ea"/>
              </a:rPr>
              <a:t>该峰值不变</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D.cd</a:t>
            </a:r>
            <a:r>
              <a:rPr lang="zh-CN" altLang="en-US">
                <a:latin typeface="+mn-ea"/>
                <a:cs typeface="+mn-ea"/>
              </a:rPr>
              <a:t>段离子运输需要消耗</a:t>
            </a:r>
            <a:r>
              <a:rPr lang="en-US" altLang="zh-CN">
                <a:latin typeface="+mn-ea"/>
                <a:cs typeface="+mn-ea"/>
              </a:rPr>
              <a:t>ATP</a:t>
            </a: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4" name="圆角矩形 3"/>
          <p:cNvSpPr/>
          <p:nvPr/>
        </p:nvSpPr>
        <p:spPr>
          <a:xfrm>
            <a:off x="704850" y="1153795"/>
            <a:ext cx="921385" cy="387985"/>
          </a:xfrm>
          <a:prstGeom prst="roundRect">
            <a:avLst>
              <a:gd name="adj" fmla="val 50000"/>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b="1"/>
              <a:t>示例</a:t>
            </a:r>
            <a:endParaRPr lang="en-US" altLang="zh-CN" b="1"/>
          </a:p>
        </p:txBody>
      </p:sp>
      <p:sp>
        <p:nvSpPr>
          <p:cNvPr id="9" name="文本框 8"/>
          <p:cNvSpPr txBox="1"/>
          <p:nvPr/>
        </p:nvSpPr>
        <p:spPr>
          <a:xfrm>
            <a:off x="6752590" y="2045970"/>
            <a:ext cx="361315" cy="368300"/>
          </a:xfrm>
          <a:prstGeom prst="rect">
            <a:avLst/>
          </a:prstGeom>
          <a:noFill/>
        </p:spPr>
        <p:txBody>
          <a:bodyPr wrap="square" rtlCol="0">
            <a:spAutoFit/>
          </a:bodyPr>
          <a:p>
            <a:r>
              <a:rPr lang="en-US" altLang="zh-CN">
                <a:solidFill>
                  <a:srgbClr val="FF0000"/>
                </a:solidFill>
              </a:rPr>
              <a:t>C</a:t>
            </a:r>
            <a:endParaRPr lang="en-US" altLang="zh-CN">
              <a:solidFill>
                <a:srgbClr val="FF0000"/>
              </a:solidFill>
            </a:endParaRPr>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a:t>
            </a:r>
            <a:r>
              <a:rPr lang="zh-CN" altLang="en-US" sz="2000" b="1">
                <a:solidFill>
                  <a:schemeClr val="tx1"/>
                </a:solidFill>
              </a:rPr>
              <a:t>应用</a:t>
            </a:r>
            <a:endParaRPr lang="zh-CN" altLang="en-US" sz="2000" b="1">
              <a:solidFill>
                <a:schemeClr val="tx1"/>
              </a:solidFill>
            </a:endParaRPr>
          </a:p>
        </p:txBody>
      </p:sp>
      <p:pic>
        <p:nvPicPr>
          <p:cNvPr id="348" name="image336.jpeg"/>
          <p:cNvPicPr>
            <a:picLocks noChangeAspect="1"/>
          </p:cNvPicPr>
          <p:nvPr/>
        </p:nvPicPr>
        <p:blipFill>
          <a:blip r:embed="rId3"/>
          <a:stretch>
            <a:fillRect/>
          </a:stretch>
        </p:blipFill>
        <p:spPr>
          <a:xfrm>
            <a:off x="4311015" y="2414270"/>
            <a:ext cx="3332480" cy="156210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633</Words>
  <Application>WPS 演示</Application>
  <PresentationFormat>宽屏</PresentationFormat>
  <Paragraphs>60</Paragraphs>
  <Slides>6</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vt:i4>
      </vt:variant>
    </vt:vector>
  </HeadingPairs>
  <TitlesOfParts>
    <vt:vector size="18" baseType="lpstr">
      <vt:lpstr>Arial</vt:lpstr>
      <vt:lpstr>宋体</vt:lpstr>
      <vt:lpstr>Wingdings</vt:lpstr>
      <vt:lpstr>Wingdings</vt:lpstr>
      <vt:lpstr>微软雅黑</vt:lpstr>
      <vt:lpstr>Arial Unicode MS</vt:lpstr>
      <vt:lpstr>Calibri</vt:lpstr>
      <vt:lpstr>黑体</vt:lpstr>
      <vt:lpstr>+中文正文</vt:lpstr>
      <vt:lpstr>Segoe Print</vt:lpstr>
      <vt:lpstr>楷体</vt:lpstr>
      <vt:lpstr>WPS</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158</cp:revision>
  <dcterms:created xsi:type="dcterms:W3CDTF">2019-06-19T02:08:00Z</dcterms:created>
  <dcterms:modified xsi:type="dcterms:W3CDTF">2025-04-09T07:43:53Z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829A9CFC644646E6B2E582986188DC9B_11</vt:lpwstr>
  </property>
</Properties>
</file>