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70" r:id="rId6"/>
    <p:sldId id="271" r:id="rId7"/>
    <p:sldId id="272" r:id="rId8"/>
    <p:sldId id="275" r:id="rId9"/>
    <p:sldId id="273" r:id="rId10"/>
    <p:sldId id="27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22F"/>
    <a:srgbClr val="00A0AF"/>
    <a:srgbClr val="ED6B00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7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6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7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8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8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9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10.tiff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8940" y="3044825"/>
            <a:ext cx="92208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识别模型图中血浆、组织液和淋巴液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6" name="image4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802890"/>
            <a:ext cx="2399030" cy="1515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00600" y="2564765"/>
            <a:ext cx="5080000" cy="2584450"/>
          </a:xfrm>
          <a:prstGeom prst="rect">
            <a:avLst/>
          </a:prstGeom>
        </p:spPr>
        <p:txBody>
          <a:bodyPr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题目中常会出现右图所示的细胞外液三角关系模型图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有的题目在</a:t>
            </a:r>
            <a:r>
              <a:rPr lang="zh-CN" altLang="en-US">
                <a:latin typeface="+mn-ea"/>
                <a:cs typeface="+mn-ea"/>
              </a:rPr>
              <a:t>“三角形”外还会有延伸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这个延伸可能是某种细胞的细胞内液。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除了三角关系图外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还有其他关系示意图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本攻略将以几种关系示意图为例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讲解该如何从图中识别出血浆、组织液和淋巴液。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一个口诀,判断“淋血组三角图”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105025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血浆、组织液和淋巴液的流向关系</a:t>
            </a:r>
            <a:r>
              <a:rPr lang="en-US" altLang="zh-CN" b="1">
                <a:latin typeface="+mn-ea"/>
                <a:cs typeface="+mn-ea"/>
              </a:rPr>
              <a:t>——</a:t>
            </a:r>
            <a:r>
              <a:rPr lang="zh-CN" altLang="en-US" b="1">
                <a:latin typeface="+mn-ea"/>
                <a:cs typeface="+mn-ea"/>
              </a:rPr>
              <a:t>以淋巴液为突破口进行分析</a:t>
            </a:r>
            <a:endParaRPr lang="zh-CN" altLang="en-US" b="1">
              <a:latin typeface="+mn-ea"/>
              <a:cs typeface="+mn-ea"/>
            </a:endParaRPr>
          </a:p>
        </p:txBody>
      </p:sp>
      <p:pic>
        <p:nvPicPr>
          <p:cNvPr id="13" name="image4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5" y="3206750"/>
            <a:ext cx="2529840" cy="14185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04310" y="2656840"/>
            <a:ext cx="7452995" cy="290766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在该三角关系图中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箭头</a:t>
            </a:r>
            <a:r>
              <a:rPr lang="zh-CN" altLang="en-US">
                <a:latin typeface="+mn-ea"/>
                <a:cs typeface="+mn-ea"/>
              </a:rPr>
              <a:t>“单进单出”的为淋巴液。确定了淋巴液后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就能确定组织液和血浆的位置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依据是淋巴液由一部分组织液经毛细淋巴管壁进入毛细淋巴管形成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最终汇入血浆。据此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总结出以下口诀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单进单出为淋巴液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,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来自组织液</a:t>
            </a:r>
            <a:r>
              <a:rPr lang="en-US" altLang="zh-CN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,</a:t>
            </a: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去向血浆</a:t>
            </a:r>
            <a:r>
              <a:rPr lang="en-US" altLang="zh-CN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”</a:t>
            </a:r>
            <a:endParaRPr lang="en-US" altLang="zh-CN">
              <a:solidFill>
                <a:schemeClr val="tx1"/>
              </a:solidFill>
              <a:uFillTx/>
              <a:latin typeface="+中文正文" charset="0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【技巧】分析这样的图,可选择特殊的一处作为突破点。淋巴液、血浆和组织液的流向关系中,只有淋巴液是单进单出,所以我们将淋巴液作为突破点。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一个口诀，判断“淋血组三角图”</a:t>
            </a:r>
            <a:endParaRPr lang="zh-CN" altLang="en-US" sz="1800" b="1">
              <a:uFillTx/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910" y="2105660"/>
            <a:ext cx="79197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分析</a:t>
            </a:r>
            <a:r>
              <a:rPr lang="en-US" altLang="zh-CN" b="1">
                <a:latin typeface="+mn-ea"/>
                <a:cs typeface="+mn-ea"/>
              </a:rPr>
              <a:t>“</a:t>
            </a:r>
            <a:r>
              <a:rPr lang="zh-CN" altLang="en-US" b="1">
                <a:latin typeface="+mn-ea"/>
                <a:cs typeface="+mn-ea"/>
              </a:rPr>
              <a:t>三角形</a:t>
            </a:r>
            <a:r>
              <a:rPr lang="en-US" altLang="zh-CN" b="1">
                <a:latin typeface="+mn-ea"/>
                <a:cs typeface="+mn-ea"/>
              </a:rPr>
              <a:t>”</a:t>
            </a:r>
            <a:r>
              <a:rPr lang="zh-CN" altLang="en-US" b="1">
                <a:latin typeface="+mn-ea"/>
                <a:cs typeface="+mn-ea"/>
              </a:rPr>
              <a:t>外的其他部位</a:t>
            </a:r>
            <a:r>
              <a:rPr lang="en-US" altLang="zh-CN" b="1">
                <a:latin typeface="+mn-ea"/>
                <a:cs typeface="+mn-ea"/>
              </a:rPr>
              <a:t>(</a:t>
            </a:r>
            <a:r>
              <a:rPr lang="zh-CN" altLang="en-US" b="1">
                <a:latin typeface="+mn-ea"/>
                <a:cs typeface="+mn-ea"/>
              </a:rPr>
              <a:t>图中的丁</a:t>
            </a:r>
            <a:r>
              <a:rPr lang="en-US" altLang="zh-CN" b="1">
                <a:latin typeface="+mn-ea"/>
                <a:cs typeface="+mn-ea"/>
              </a:rPr>
              <a:t>)</a:t>
            </a:r>
            <a:endParaRPr lang="en-US" altLang="zh-CN" b="1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39490" y="2473960"/>
            <a:ext cx="7997825" cy="401383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每种细胞外液中均生活着各种细胞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这些细胞与其生活的内环境进行物质交换。题目在考查时会在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三角形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之外还有新的延伸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可先判断出三角形内的各个组分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再判断不同的内环境中生活着哪些细胞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如图所示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第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步：先找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单进单出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的淋巴液</a:t>
            </a:r>
            <a:r>
              <a:rPr lang="en-US" altLang="zh-CN">
                <a:latin typeface="+mn-ea"/>
                <a:cs typeface="+mn-ea"/>
              </a:rPr>
              <a:t>——</a:t>
            </a:r>
            <a:r>
              <a:rPr lang="zh-CN" altLang="en-US">
                <a:latin typeface="+mn-ea"/>
                <a:cs typeface="+mn-ea"/>
              </a:rPr>
              <a:t>丙。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第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步：由淋巴液的指向判断出乙为血浆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甲为组织液。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第</a:t>
            </a:r>
            <a:r>
              <a:rPr lang="en-US" altLang="zh-CN">
                <a:latin typeface="+mn-ea"/>
                <a:cs typeface="+mn-ea"/>
              </a:rPr>
              <a:t>3</a:t>
            </a:r>
            <a:r>
              <a:rPr lang="zh-CN" altLang="en-US">
                <a:latin typeface="+mn-ea"/>
                <a:cs typeface="+mn-ea"/>
              </a:rPr>
              <a:t>步：丁可以与组织液进行物质交换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说明丁为细胞内液。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【注意】有些细胞生活的内环境不止一种,如</a:t>
            </a:r>
            <a:r>
              <a:rPr lang="zh-CN" altLang="en-US" sz="1600" u="sng">
                <a:solidFill>
                  <a:srgbClr val="00A0AF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毛细血管壁细胞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1600" u="sng">
                <a:solidFill>
                  <a:srgbClr val="00A0AF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毛细淋巴管壁细胞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　　　　　　　　　　　　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生活的内环境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生活的内环境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有血浆和组织液　</a:t>
            </a:r>
            <a:r>
              <a:rPr lang="en-US" altLang="zh-CN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组织液和淋巴液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5" name="image5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50" y="3035935"/>
            <a:ext cx="2155825" cy="188658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7847965" y="5332730"/>
            <a:ext cx="349885" cy="42291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H="1">
            <a:off x="9651365" y="5332730"/>
            <a:ext cx="349885" cy="422910"/>
          </a:xfrm>
          <a:prstGeom prst="straightConnector1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看两管,根据内环境示意图判断各个组分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25670" y="2967990"/>
            <a:ext cx="6913245" cy="1858645"/>
          </a:xfrm>
          <a:prstGeom prst="rect">
            <a:avLst/>
          </a:prstGeom>
        </p:spPr>
        <p:txBody>
          <a:bodyPr wrap="square">
            <a:noAutofit/>
          </a:bodyPr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一看有无盲端</a:t>
            </a:r>
            <a:endParaRPr lang="zh-CN" altLang="en-US" b="1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u="wavy">
                <a:solidFill>
                  <a:schemeClr val="tx1"/>
                </a:solidFill>
                <a:uFillTx/>
                <a:latin typeface="+中文正文" charset="0"/>
                <a:cs typeface="+mn-ea"/>
              </a:rPr>
              <a:t>有盲端</a:t>
            </a:r>
            <a:r>
              <a:rPr lang="zh-CN" altLang="en-US">
                <a:latin typeface="+mn-ea"/>
                <a:cs typeface="+mn-ea"/>
              </a:rPr>
              <a:t>的管道结构是毛细淋巴管；</a:t>
            </a:r>
            <a:r>
              <a:rPr lang="zh-CN" altLang="en-US" u="wavy">
                <a:uFillTx/>
                <a:latin typeface="+中文正文" charset="0"/>
                <a:cs typeface="+mn-ea"/>
              </a:rPr>
              <a:t>无盲端</a:t>
            </a:r>
            <a:r>
              <a:rPr lang="zh-CN" altLang="en-US">
                <a:latin typeface="+mn-ea"/>
                <a:cs typeface="+mn-ea"/>
              </a:rPr>
              <a:t>的管道结构是毛细血管。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一端堵死</a:t>
            </a:r>
            <a:r>
              <a:rPr lang="zh-CN" altLang="en-US">
                <a:latin typeface="+mn-ea"/>
                <a:cs typeface="+mn-ea"/>
              </a:rPr>
              <a:t>　　　　　　　　</a:t>
            </a:r>
            <a:r>
              <a:rPr lang="en-US" altLang="zh-CN">
                <a:latin typeface="+mn-ea"/>
                <a:cs typeface="+mn-ea"/>
              </a:rPr>
              <a:t>           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两端开口</a:t>
            </a:r>
            <a:endParaRPr lang="zh-CN" altLang="en-US">
              <a:latin typeface="+mn-ea"/>
              <a:cs typeface="+mn-ea"/>
            </a:endParaRPr>
          </a:p>
          <a:p>
            <a:pPr lvl="8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5212080" y="3860165"/>
            <a:ext cx="152400" cy="47180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8497570" y="3860165"/>
            <a:ext cx="263525" cy="46164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image6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" y="3388995"/>
            <a:ext cx="3563620" cy="16992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62050" y="1955165"/>
            <a:ext cx="101428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  <a:sym typeface="+mn-ea"/>
              </a:rPr>
              <a:t>当题目给出如图所示的示意图时，我们可先根据管道特征找出淋巴管和血管，再判断出图中的液体成分和细胞。</a:t>
            </a:r>
            <a:endParaRPr lang="zh-CN" altLang="en-US">
              <a:latin typeface="+mn-ea"/>
              <a:cs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32905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684020" y="1405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266700">
              <a:buClrTx/>
              <a:buSzTx/>
              <a:buFontTx/>
            </a:pPr>
            <a:r>
              <a:rPr lang="zh-CN" altLang="en-US" sz="2400" b="1">
                <a:uFillTx/>
                <a:latin typeface="+mn-ea"/>
                <a:sym typeface="+mn-ea"/>
              </a:rPr>
              <a:t>看两管,根据内环境示意图判断各个组分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6325" y="2267585"/>
            <a:ext cx="6500495" cy="3745865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二看液体构成的环境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判断出毛细淋巴管和毛细血管后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即可根据所学知识判断出图中的各种细胞和液体</a:t>
            </a:r>
            <a:r>
              <a:rPr lang="en-US" altLang="zh-CN">
                <a:latin typeface="+mn-ea"/>
                <a:cs typeface="+mn-ea"/>
              </a:rPr>
              <a:t>:</a:t>
            </a:r>
            <a:endParaRPr lang="en-US" altLang="zh-CN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血细胞生活在血浆中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血浆在毛细血管内流动。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淋巴细胞大多生活在淋巴液中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淋巴液在毛细淋巴管内流动。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(3)</a:t>
            </a:r>
            <a:r>
              <a:rPr lang="zh-CN" altLang="en-US">
                <a:latin typeface="+mn-ea"/>
                <a:cs typeface="+mn-ea"/>
              </a:rPr>
              <a:t>体内绝大多数细胞直接生活在组织液中。</a:t>
            </a:r>
            <a:endParaRPr lang="zh-CN" altLang="en-US">
              <a:latin typeface="+mn-ea"/>
              <a:cs typeface="+mn-ea"/>
            </a:endParaRPr>
          </a:p>
          <a:p>
            <a:pPr lvl="0"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(4)</a:t>
            </a:r>
            <a:r>
              <a:rPr lang="zh-CN" altLang="en-US">
                <a:latin typeface="+mn-ea"/>
                <a:cs typeface="+mn-ea"/>
              </a:rPr>
              <a:t>细胞内的液体为细胞内液。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7" name="image6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05" y="2914015"/>
            <a:ext cx="3563620" cy="169926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8890" y="2008505"/>
            <a:ext cx="9966325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如图为人体内环境与细胞内液间的物质交换示意图。下列说法错误的是	(</a:t>
            </a:r>
            <a:r>
              <a:rPr lang="en-US" altLang="zh-CN">
                <a:latin typeface="+mn-ea"/>
                <a:cs typeface="+mn-ea"/>
              </a:rPr>
              <a:t>　　)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甲表示淋巴液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淋巴细胞主要生活在淋巴液中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乙表示血液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是血细胞直接生活的环境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丙表示组织液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是体内绝大多数细胞直接生活的环境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细胞外液主要由甲、乙、丙三者组成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丁表示细胞内液</a:t>
            </a:r>
            <a:endParaRPr lang="zh-CN" altLang="en-US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5515" y="146621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pic>
        <p:nvPicPr>
          <p:cNvPr id="8" name="image7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080" y="2719705"/>
            <a:ext cx="2519680" cy="11626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00135" y="2153920"/>
            <a:ext cx="36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8890" y="2008505"/>
            <a:ext cx="9966325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en-US" altLang="zh-CN">
                <a:latin typeface="+mn-ea"/>
                <a:cs typeface="+mn-ea"/>
              </a:rPr>
              <a:t>如图为人体的内环境组成示意图,其中①~④表示相关液体。下列有关叙述错误的是 	(</a:t>
            </a:r>
            <a:r>
              <a:rPr lang="en-US" altLang="zh-CN">
                <a:latin typeface="+mn-ea"/>
                <a:cs typeface="+mn-ea"/>
              </a:rPr>
              <a:t>　　)	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从肌肉注射的疫苗成分首先会进入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再被运输到各处组织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人体细胞直接生活的内环境主要是由</a:t>
            </a:r>
            <a:r>
              <a:rPr lang="en-US" altLang="en-US">
                <a:latin typeface="+mn-ea"/>
                <a:cs typeface="+mn-ea"/>
              </a:rPr>
              <a:t>①②③</a:t>
            </a:r>
            <a:r>
              <a:rPr lang="zh-CN" altLang="en-US">
                <a:latin typeface="+mn-ea"/>
                <a:cs typeface="+mn-ea"/>
              </a:rPr>
              <a:t>构成的液体环境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由</a:t>
            </a:r>
            <a:r>
              <a:rPr lang="en-US" altLang="en-US">
                <a:latin typeface="+mn-ea"/>
                <a:cs typeface="+mn-ea"/>
              </a:rPr>
              <a:t>①</a:t>
            </a:r>
            <a:r>
              <a:rPr lang="zh-CN" altLang="en-US">
                <a:latin typeface="+mn-ea"/>
                <a:cs typeface="+mn-ea"/>
              </a:rPr>
              <a:t>渗入</a:t>
            </a:r>
            <a:r>
              <a:rPr lang="en-US" altLang="en-US">
                <a:latin typeface="+mn-ea"/>
                <a:cs typeface="+mn-ea"/>
              </a:rPr>
              <a:t>③</a:t>
            </a:r>
            <a:r>
              <a:rPr lang="zh-CN" altLang="en-US">
                <a:latin typeface="+mn-ea"/>
                <a:cs typeface="+mn-ea"/>
              </a:rPr>
              <a:t>的物质大部分能重新渗回</a:t>
            </a:r>
            <a:r>
              <a:rPr lang="en-US" altLang="en-US">
                <a:latin typeface="+mn-ea"/>
                <a:cs typeface="+mn-ea"/>
              </a:rPr>
              <a:t>①</a:t>
            </a:r>
            <a:endParaRPr lang="en-US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红细胞生活的内环境是</a:t>
            </a:r>
            <a:r>
              <a:rPr lang="en-US" altLang="en-US">
                <a:latin typeface="+mn-ea"/>
                <a:cs typeface="+mn-ea"/>
              </a:rPr>
              <a:t>①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5515" y="1466215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10041255" y="2152650"/>
            <a:ext cx="35115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89" name="image7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571115"/>
            <a:ext cx="2199005" cy="144399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WPS 演示</Application>
  <PresentationFormat>宽屏</PresentationFormat>
  <Paragraphs>113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+中文正文</vt:lpstr>
      <vt:lpstr>Segoe Print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203</cp:revision>
  <dcterms:created xsi:type="dcterms:W3CDTF">2019-06-19T02:08:00Z</dcterms:created>
  <dcterms:modified xsi:type="dcterms:W3CDTF">2025-04-14T06:13:43Z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AA22122F566C4DE3A788F76CC3628A76_13</vt:lpwstr>
  </property>
</Properties>
</file>