
<file path=[Content_Types].xml><?xml version="1.0" encoding="utf-8"?>
<Types xmlns="http://schemas.openxmlformats.org/package/2006/content-types">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2.xml"/><Relationship Id="rId2" Type="http://schemas.openxmlformats.org/officeDocument/2006/relationships/image" Target="../media/image10.tiff"/><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73.xml"/><Relationship Id="rId3" Type="http://schemas.openxmlformats.org/officeDocument/2006/relationships/image" Target="../media/image12.tiff"/><Relationship Id="rId2" Type="http://schemas.openxmlformats.org/officeDocument/2006/relationships/image" Target="../media/image11.tiff"/><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4.xml"/><Relationship Id="rId2" Type="http://schemas.openxmlformats.org/officeDocument/2006/relationships/image" Target="../media/image13.tiff"/><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5.xml"/><Relationship Id="rId2" Type="http://schemas.openxmlformats.org/officeDocument/2006/relationships/image" Target="../media/image14.pn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6.xml"/><Relationship Id="rId2" Type="http://schemas.openxmlformats.org/officeDocument/2006/relationships/image" Target="../media/image15.tiff"/><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7.xml"/><Relationship Id="rId2" Type="http://schemas.openxmlformats.org/officeDocument/2006/relationships/image" Target="../media/image16.tiff"/><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8.xml"/><Relationship Id="rId2" Type="http://schemas.openxmlformats.org/officeDocument/2006/relationships/image" Target="../media/image17.tiff"/><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9.xml"/><Relationship Id="rId2" Type="http://schemas.openxmlformats.org/officeDocument/2006/relationships/image" Target="../media/image18.tiff"/><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0.xml"/><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81.xml"/><Relationship Id="rId2" Type="http://schemas.openxmlformats.org/officeDocument/2006/relationships/image" Target="../media/image19.tiff"/><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82.xml"/><Relationship Id="rId2" Type="http://schemas.openxmlformats.org/officeDocument/2006/relationships/image" Target="../media/image20.tiff"/><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83.xml"/><Relationship Id="rId2" Type="http://schemas.openxmlformats.org/officeDocument/2006/relationships/image" Target="../media/image21.tiff"/><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84.xml"/><Relationship Id="rId3" Type="http://schemas.openxmlformats.org/officeDocument/2006/relationships/image" Target="../media/image23.tiff"/><Relationship Id="rId2" Type="http://schemas.openxmlformats.org/officeDocument/2006/relationships/image" Target="../media/image22.png"/><Relationship Id="rId1" Type="http://schemas.openxmlformats.org/officeDocument/2006/relationships/image" Target="../media/image2.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85.xml"/><Relationship Id="rId2" Type="http://schemas.openxmlformats.org/officeDocument/2006/relationships/image" Target="../media/image24.png"/><Relationship Id="rId1" Type="http://schemas.openxmlformats.org/officeDocument/2006/relationships/image" Target="../media/image2.png"/></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86.xml"/><Relationship Id="rId4" Type="http://schemas.openxmlformats.org/officeDocument/2006/relationships/image" Target="../media/image27.tiff"/><Relationship Id="rId3" Type="http://schemas.openxmlformats.org/officeDocument/2006/relationships/image" Target="../media/image26.png"/><Relationship Id="rId2" Type="http://schemas.openxmlformats.org/officeDocument/2006/relationships/image" Target="../media/image25.tiff"/><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5.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6.xml"/><Relationship Id="rId2" Type="http://schemas.openxmlformats.org/officeDocument/2006/relationships/image" Target="../media/image3.tiff"/><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7.xml"/><Relationship Id="rId2" Type="http://schemas.openxmlformats.org/officeDocument/2006/relationships/image" Target="../media/image4.tiff"/><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8.xml"/><Relationship Id="rId2" Type="http://schemas.openxmlformats.org/officeDocument/2006/relationships/image" Target="../media/image5.tiff"/><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9.xml"/><Relationship Id="rId2" Type="http://schemas.openxmlformats.org/officeDocument/2006/relationships/image" Target="../media/image6.tiff"/><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70.xml"/><Relationship Id="rId3" Type="http://schemas.openxmlformats.org/officeDocument/2006/relationships/image" Target="../media/image8.tiff"/><Relationship Id="rId2" Type="http://schemas.openxmlformats.org/officeDocument/2006/relationships/image" Target="../media/image7.tiff"/><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1.xml"/><Relationship Id="rId2" Type="http://schemas.openxmlformats.org/officeDocument/2006/relationships/image" Target="../media/image9.tiff"/><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3063875" y="5455285"/>
            <a:ext cx="6063615" cy="645160"/>
          </a:xfrm>
          <a:prstGeom prst="rect">
            <a:avLst/>
          </a:prstGeom>
          <a:noFill/>
        </p:spPr>
        <p:txBody>
          <a:bodyPr wrap="square" rtlCol="0">
            <a:spAutoFit/>
          </a:bodyPr>
          <a:p>
            <a:pPr indent="0" algn="ctr" fontAlgn="auto">
              <a:lnSpc>
                <a:spcPct val="150000"/>
              </a:lnSpc>
            </a:pPr>
            <a:r>
              <a:rPr lang="zh-CN" altLang="en-US" sz="2400" b="1">
                <a:solidFill>
                  <a:schemeClr val="bg1"/>
                </a:solidFill>
                <a:latin typeface="黑体" panose="02010609060101010101" charset="-122"/>
                <a:ea typeface="黑体" panose="02010609060101010101" charset="-122"/>
                <a:cs typeface="黑体" panose="02010609060101010101" charset="-122"/>
              </a:rPr>
              <a:t>高中生物学</a:t>
            </a:r>
            <a:r>
              <a:rPr lang="en-US" altLang="zh-CN" sz="2400" b="1">
                <a:solidFill>
                  <a:schemeClr val="bg1"/>
                </a:solidFill>
                <a:latin typeface="黑体" panose="02010609060101010101" charset="-122"/>
                <a:ea typeface="黑体" panose="02010609060101010101" charset="-122"/>
                <a:cs typeface="黑体" panose="02010609060101010101" charset="-122"/>
              </a:rPr>
              <a:t> </a:t>
            </a:r>
            <a:r>
              <a:rPr lang="zh-CN" altLang="en-US" sz="2400" b="1">
                <a:solidFill>
                  <a:schemeClr val="bg1"/>
                </a:solidFill>
                <a:latin typeface="黑体" panose="02010609060101010101" charset="-122"/>
                <a:ea typeface="黑体" panose="02010609060101010101" charset="-122"/>
                <a:cs typeface="黑体" panose="02010609060101010101" charset="-122"/>
              </a:rPr>
              <a:t>选择性必修</a:t>
            </a:r>
            <a:r>
              <a:rPr lang="en-US" altLang="zh-CN" sz="2400" b="1">
                <a:solidFill>
                  <a:schemeClr val="bg1"/>
                </a:solidFill>
                <a:latin typeface="黑体" panose="02010609060101010101" charset="-122"/>
                <a:ea typeface="黑体" panose="02010609060101010101" charset="-122"/>
                <a:cs typeface="黑体" panose="02010609060101010101" charset="-122"/>
              </a:rPr>
              <a:t>1 </a:t>
            </a:r>
            <a:r>
              <a:rPr lang="zh-CN" altLang="en-US" sz="2400" b="1">
                <a:solidFill>
                  <a:schemeClr val="bg1"/>
                </a:solidFill>
                <a:latin typeface="黑体" panose="02010609060101010101" charset="-122"/>
                <a:ea typeface="黑体" panose="02010609060101010101" charset="-122"/>
                <a:cs typeface="黑体" panose="02010609060101010101" charset="-122"/>
              </a:rPr>
              <a:t>稳态与调节</a:t>
            </a:r>
            <a:endParaRPr lang="zh-CN" altLang="en-US" sz="2400" b="1">
              <a:solidFill>
                <a:schemeClr val="bg1"/>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687705" y="1218565"/>
            <a:ext cx="11054080" cy="1771015"/>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鼻疽是鼻疽杆菌引起的严重威胁人类健康的人畜共患传染病</a:t>
            </a:r>
            <a:r>
              <a:rPr lang="en-US" altLang="zh-CN">
                <a:latin typeface="+mn-ea"/>
                <a:cs typeface="+mn-ea"/>
              </a:rPr>
              <a:t>,</a:t>
            </a:r>
            <a:r>
              <a:rPr lang="zh-CN" altLang="en-US">
                <a:latin typeface="+mn-ea"/>
                <a:cs typeface="+mn-ea"/>
              </a:rPr>
              <a:t>临床上可用补体结合试验进行诊断。该方法由如图两个系统</a:t>
            </a:r>
            <a:r>
              <a:rPr lang="en-US" altLang="zh-CN">
                <a:latin typeface="+mn-ea"/>
                <a:cs typeface="+mn-ea"/>
              </a:rPr>
              <a:t>5</a:t>
            </a:r>
            <a:r>
              <a:rPr lang="zh-CN" altLang="en-US">
                <a:latin typeface="+mn-ea"/>
                <a:cs typeface="+mn-ea"/>
              </a:rPr>
              <a:t>种成分构成。其中</a:t>
            </a:r>
            <a:r>
              <a:rPr lang="en-US" altLang="zh-CN">
                <a:latin typeface="+mn-ea"/>
                <a:cs typeface="+mn-ea"/>
              </a:rPr>
              <a:t>,</a:t>
            </a:r>
            <a:r>
              <a:rPr lang="zh-CN" altLang="en-US">
                <a:latin typeface="+mn-ea"/>
                <a:cs typeface="+mn-ea"/>
              </a:rPr>
              <a:t>补体能与任何抗原</a:t>
            </a:r>
            <a:r>
              <a:rPr lang="en-US" altLang="zh-CN">
                <a:latin typeface="+mn-ea"/>
                <a:cs typeface="+mn-ea"/>
              </a:rPr>
              <a:t>—</a:t>
            </a:r>
            <a:r>
              <a:rPr lang="zh-CN" altLang="en-US">
                <a:latin typeface="+mn-ea"/>
                <a:cs typeface="+mn-ea"/>
              </a:rPr>
              <a:t>抗体复合物结合</a:t>
            </a:r>
            <a:r>
              <a:rPr lang="en-US" altLang="zh-CN">
                <a:latin typeface="+mn-ea"/>
                <a:cs typeface="+mn-ea"/>
              </a:rPr>
              <a:t>,</a:t>
            </a:r>
            <a:r>
              <a:rPr lang="zh-CN" altLang="en-US">
                <a:latin typeface="+mn-ea"/>
                <a:cs typeface="+mn-ea"/>
              </a:rPr>
              <a:t>但无法单独与抗原或抗体结合。溶血素是绵羊红细胞的特异性抗体</a:t>
            </a:r>
            <a:r>
              <a:rPr lang="en-US" altLang="zh-CN">
                <a:latin typeface="+mn-ea"/>
                <a:cs typeface="+mn-ea"/>
              </a:rPr>
              <a:t>,</a:t>
            </a:r>
            <a:r>
              <a:rPr lang="zh-CN" altLang="en-US">
                <a:latin typeface="+mn-ea"/>
                <a:cs typeface="+mn-ea"/>
              </a:rPr>
              <a:t>溶血素</a:t>
            </a:r>
            <a:r>
              <a:rPr lang="en-US" altLang="zh-CN">
                <a:latin typeface="+mn-ea"/>
                <a:cs typeface="+mn-ea"/>
              </a:rPr>
              <a:t>—</a:t>
            </a:r>
            <a:r>
              <a:rPr lang="zh-CN" altLang="en-US">
                <a:latin typeface="+mn-ea"/>
                <a:cs typeface="+mn-ea"/>
              </a:rPr>
              <a:t>绵羊红细胞复合物与游离的补体结合后会引起肉眼可见的溶血反应。检测时</a:t>
            </a:r>
            <a:r>
              <a:rPr lang="en-US" altLang="zh-CN">
                <a:latin typeface="+mn-ea"/>
                <a:cs typeface="+mn-ea"/>
              </a:rPr>
              <a:t>,</a:t>
            </a:r>
            <a:r>
              <a:rPr lang="zh-CN" altLang="en-US">
                <a:latin typeface="+mn-ea"/>
                <a:cs typeface="+mn-ea"/>
              </a:rPr>
              <a:t>先将两系统各自短暂保温后混合</a:t>
            </a:r>
            <a:r>
              <a:rPr lang="en-US" altLang="zh-CN">
                <a:latin typeface="+mn-ea"/>
                <a:cs typeface="+mn-ea"/>
              </a:rPr>
              <a:t>,</a:t>
            </a:r>
            <a:r>
              <a:rPr lang="zh-CN" altLang="en-US">
                <a:latin typeface="+mn-ea"/>
                <a:cs typeface="+mn-ea"/>
              </a:rPr>
              <a:t>再观察实验现象。下列分析正确的是</a:t>
            </a:r>
            <a:r>
              <a:rPr lang="en-US" altLang="zh-CN">
                <a:latin typeface="+mn-ea"/>
                <a:cs typeface="+mn-ea"/>
              </a:rPr>
              <a:t>(</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p:txBody>
      </p:sp>
      <p:sp>
        <p:nvSpPr>
          <p:cNvPr id="9" name="文本框 8"/>
          <p:cNvSpPr txBox="1"/>
          <p:nvPr/>
        </p:nvSpPr>
        <p:spPr>
          <a:xfrm>
            <a:off x="8271510" y="2596515"/>
            <a:ext cx="602615" cy="457200"/>
          </a:xfrm>
          <a:prstGeom prst="rect">
            <a:avLst/>
          </a:prstGeom>
          <a:noFill/>
        </p:spPr>
        <p:txBody>
          <a:bodyPr wrap="square" rtlCol="0">
            <a:noAutofit/>
          </a:bodyPr>
          <a:p>
            <a:r>
              <a:rPr lang="en-US" altLang="zh-CN">
                <a:solidFill>
                  <a:srgbClr val="FF0000"/>
                </a:solidFill>
              </a:rPr>
              <a:t>D</a:t>
            </a:r>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pic>
        <p:nvPicPr>
          <p:cNvPr id="531" name="image519.jpeg"/>
          <p:cNvPicPr>
            <a:picLocks noChangeAspect="1"/>
          </p:cNvPicPr>
          <p:nvPr/>
        </p:nvPicPr>
        <p:blipFill>
          <a:blip r:embed="rId2"/>
          <a:stretch>
            <a:fillRect/>
          </a:stretch>
        </p:blipFill>
        <p:spPr>
          <a:xfrm>
            <a:off x="757555" y="3321050"/>
            <a:ext cx="4366895" cy="1685290"/>
          </a:xfrm>
          <a:prstGeom prst="rect">
            <a:avLst/>
          </a:prstGeom>
        </p:spPr>
      </p:pic>
      <p:sp>
        <p:nvSpPr>
          <p:cNvPr id="4" name="文本框 3"/>
          <p:cNvSpPr txBox="1"/>
          <p:nvPr/>
        </p:nvSpPr>
        <p:spPr>
          <a:xfrm>
            <a:off x="5405120" y="3321050"/>
            <a:ext cx="6336665" cy="1753235"/>
          </a:xfrm>
          <a:prstGeom prst="rect">
            <a:avLst/>
          </a:prstGeom>
          <a:noFill/>
        </p:spPr>
        <p:txBody>
          <a:bodyPr wrap="square" rtlCol="0">
            <a:spAutoFit/>
          </a:bodyPr>
          <a:p>
            <a:pPr indent="0" fontAlgn="auto">
              <a:lnSpc>
                <a:spcPct val="150000"/>
              </a:lnSpc>
            </a:pPr>
            <a:r>
              <a:rPr lang="en-US" altLang="zh-CN"/>
              <a:t>A.</a:t>
            </a:r>
            <a:r>
              <a:rPr lang="zh-CN" altLang="en-US"/>
              <a:t>试验系统中应加入过量的补体</a:t>
            </a:r>
            <a:endParaRPr lang="zh-CN" altLang="en-US"/>
          </a:p>
          <a:p>
            <a:pPr indent="0" fontAlgn="auto">
              <a:lnSpc>
                <a:spcPct val="150000"/>
              </a:lnSpc>
            </a:pPr>
            <a:r>
              <a:rPr lang="en-US" altLang="zh-CN"/>
              <a:t>B.</a:t>
            </a:r>
            <a:r>
              <a:rPr lang="zh-CN" altLang="en-US"/>
              <a:t>鼻疽杆菌会引起</a:t>
            </a:r>
            <a:r>
              <a:rPr lang="en-US" altLang="zh-CN"/>
              <a:t>B</a:t>
            </a:r>
            <a:r>
              <a:rPr lang="zh-CN" altLang="en-US"/>
              <a:t>细胞合成和分泌大量抗体</a:t>
            </a:r>
            <a:endParaRPr lang="zh-CN" altLang="en-US"/>
          </a:p>
          <a:p>
            <a:pPr indent="0" fontAlgn="auto">
              <a:lnSpc>
                <a:spcPct val="150000"/>
              </a:lnSpc>
            </a:pPr>
            <a:r>
              <a:rPr lang="en-US" altLang="zh-CN"/>
              <a:t>C.</a:t>
            </a:r>
            <a:r>
              <a:rPr lang="zh-CN" altLang="en-US"/>
              <a:t>若出现溶血反应</a:t>
            </a:r>
            <a:r>
              <a:rPr lang="en-US" altLang="zh-CN"/>
              <a:t>,</a:t>
            </a:r>
            <a:r>
              <a:rPr lang="zh-CN" altLang="en-US"/>
              <a:t>说明患者可能感染了鼻疽杆菌</a:t>
            </a:r>
            <a:endParaRPr lang="zh-CN" altLang="en-US"/>
          </a:p>
          <a:p>
            <a:pPr indent="0" fontAlgn="auto">
              <a:lnSpc>
                <a:spcPct val="150000"/>
              </a:lnSpc>
            </a:pPr>
            <a:r>
              <a:rPr lang="en-US" altLang="zh-CN"/>
              <a:t>D.</a:t>
            </a:r>
            <a:r>
              <a:rPr lang="zh-CN" altLang="en-US"/>
              <a:t>该法通过检测患者血清中是否存在鼻疽杆菌抗体进行诊断</a:t>
            </a:r>
            <a:endParaRPr lang="zh-CN" altLang="en-US"/>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688340" y="1218565"/>
            <a:ext cx="11053445" cy="841375"/>
          </a:xfrm>
          <a:prstGeom prst="rect">
            <a:avLst/>
          </a:prstGeom>
        </p:spPr>
        <p:txBody>
          <a:bodyPr>
            <a:noAutofit/>
          </a:bodyPr>
          <a:p>
            <a:pPr indent="0" defTabSz="266700" fontAlgn="auto">
              <a:lnSpc>
                <a:spcPct val="150000"/>
              </a:lnSpc>
              <a:spcBef>
                <a:spcPct val="0"/>
              </a:spcBef>
              <a:spcAft>
                <a:spcPct val="0"/>
              </a:spcAft>
            </a:pPr>
            <a:r>
              <a:rPr lang="en-US" altLang="zh-CN">
                <a:latin typeface="+mn-ea"/>
                <a:cs typeface="+mn-ea"/>
              </a:rPr>
              <a:t>B</a:t>
            </a:r>
            <a:r>
              <a:rPr lang="zh-CN" altLang="en-US">
                <a:latin typeface="+mn-ea"/>
                <a:cs typeface="+mn-ea"/>
              </a:rPr>
              <a:t>淋巴细胞癌是一种</a:t>
            </a:r>
            <a:r>
              <a:rPr lang="en-US" altLang="zh-CN">
                <a:latin typeface="+mn-ea"/>
                <a:cs typeface="+mn-ea"/>
              </a:rPr>
              <a:t>B</a:t>
            </a:r>
            <a:r>
              <a:rPr lang="zh-CN" altLang="en-US">
                <a:latin typeface="+mn-ea"/>
                <a:cs typeface="+mn-ea"/>
              </a:rPr>
              <a:t>细胞恶性增殖导致的肿瘤</a:t>
            </a:r>
            <a:r>
              <a:rPr lang="en-US" altLang="zh-CN">
                <a:latin typeface="+mn-ea"/>
                <a:cs typeface="+mn-ea"/>
              </a:rPr>
              <a:t>,</a:t>
            </a:r>
            <a:r>
              <a:rPr lang="zh-CN" altLang="en-US">
                <a:latin typeface="+mn-ea"/>
                <a:cs typeface="+mn-ea"/>
              </a:rPr>
              <a:t>可由多种因素引发</a:t>
            </a:r>
            <a:r>
              <a:rPr lang="en-US" altLang="zh-CN">
                <a:latin typeface="+mn-ea"/>
                <a:cs typeface="+mn-ea"/>
              </a:rPr>
              <a:t>,</a:t>
            </a:r>
            <a:r>
              <a:rPr lang="zh-CN" altLang="en-US">
                <a:latin typeface="+mn-ea"/>
                <a:cs typeface="+mn-ea"/>
              </a:rPr>
              <a:t>研究者对其治疗进行了系列研究。分析并回答下列问题</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p:txBody>
      </p:sp>
      <p:sp>
        <p:nvSpPr>
          <p:cNvPr id="9" name="文本框 8"/>
          <p:cNvSpPr txBox="1"/>
          <p:nvPr/>
        </p:nvSpPr>
        <p:spPr>
          <a:xfrm>
            <a:off x="7524750" y="2914650"/>
            <a:ext cx="1379220" cy="457200"/>
          </a:xfrm>
          <a:prstGeom prst="rect">
            <a:avLst/>
          </a:prstGeom>
          <a:noFill/>
        </p:spPr>
        <p:txBody>
          <a:bodyPr wrap="square" rtlCol="0">
            <a:noAutofit/>
          </a:bodyPr>
          <a:p>
            <a:r>
              <a:rPr lang="zh-CN" altLang="en-US">
                <a:solidFill>
                  <a:srgbClr val="FF0000"/>
                </a:solidFill>
              </a:rPr>
              <a:t>细胞因子</a:t>
            </a:r>
            <a:endParaRPr lang="zh-CN" altLang="en-US">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
        <p:nvSpPr>
          <p:cNvPr id="4" name="文本框 3"/>
          <p:cNvSpPr txBox="1"/>
          <p:nvPr/>
        </p:nvSpPr>
        <p:spPr>
          <a:xfrm>
            <a:off x="3427730" y="2391410"/>
            <a:ext cx="8505190" cy="3811270"/>
          </a:xfrm>
          <a:prstGeom prst="rect">
            <a:avLst/>
          </a:prstGeom>
          <a:noFill/>
        </p:spPr>
        <p:txBody>
          <a:bodyPr wrap="square" rtlCol="0">
            <a:noAutofit/>
          </a:bodyPr>
          <a:p>
            <a:pPr indent="0" fontAlgn="auto">
              <a:lnSpc>
                <a:spcPct val="150000"/>
              </a:lnSpc>
            </a:pPr>
            <a:r>
              <a:rPr lang="en-US" altLang="zh-CN"/>
              <a:t>(1)</a:t>
            </a:r>
            <a:r>
              <a:rPr lang="zh-CN" altLang="en-US"/>
              <a:t>正常机体中</a:t>
            </a:r>
            <a:r>
              <a:rPr lang="en-US" altLang="zh-CN"/>
              <a:t>,EB</a:t>
            </a:r>
            <a:r>
              <a:rPr lang="zh-CN" altLang="en-US"/>
              <a:t>病毒</a:t>
            </a:r>
            <a:r>
              <a:rPr lang="en-US" altLang="zh-CN"/>
              <a:t>(EBV)</a:t>
            </a:r>
            <a:r>
              <a:rPr lang="zh-CN" altLang="en-US"/>
              <a:t>属疱疹病毒科</a:t>
            </a:r>
            <a:r>
              <a:rPr lang="en-US" altLang="zh-CN"/>
              <a:t>,</a:t>
            </a:r>
            <a:r>
              <a:rPr lang="zh-CN" altLang="en-US"/>
              <a:t>其入侵</a:t>
            </a:r>
            <a:r>
              <a:rPr lang="en-US" altLang="zh-CN"/>
              <a:t>B</a:t>
            </a:r>
            <a:r>
              <a:rPr lang="zh-CN" altLang="en-US"/>
              <a:t>细胞</a:t>
            </a:r>
            <a:r>
              <a:rPr lang="en-US" altLang="zh-CN"/>
              <a:t>,</a:t>
            </a:r>
            <a:r>
              <a:rPr lang="zh-CN" altLang="en-US"/>
              <a:t>抗原呈递细胞将抗原处理后</a:t>
            </a:r>
            <a:r>
              <a:rPr lang="en-US" altLang="zh-CN"/>
              <a:t>,</a:t>
            </a:r>
            <a:r>
              <a:rPr lang="zh-CN" altLang="en-US"/>
              <a:t>呈递给辅助性</a:t>
            </a:r>
            <a:r>
              <a:rPr lang="en-US" altLang="zh-CN"/>
              <a:t>T</a:t>
            </a:r>
            <a:r>
              <a:rPr lang="zh-CN" altLang="en-US"/>
              <a:t>细胞</a:t>
            </a:r>
            <a:r>
              <a:rPr lang="en-US" altLang="zh-CN"/>
              <a:t>,</a:t>
            </a:r>
            <a:r>
              <a:rPr lang="zh-CN" altLang="en-US"/>
              <a:t>辅助性</a:t>
            </a:r>
            <a:r>
              <a:rPr lang="en-US" altLang="zh-CN"/>
              <a:t>T</a:t>
            </a:r>
            <a:r>
              <a:rPr lang="zh-CN" altLang="en-US"/>
              <a:t>细胞分泌</a:t>
            </a:r>
            <a:r>
              <a:rPr lang="zh-CN" altLang="en-US" u="sng">
                <a:solidFill>
                  <a:schemeClr val="tx1"/>
                </a:solidFill>
                <a:uFillTx/>
              </a:rPr>
              <a:t>　</a:t>
            </a:r>
            <a:r>
              <a:rPr lang="en-US" altLang="zh-CN" u="sng">
                <a:solidFill>
                  <a:schemeClr val="tx1"/>
                </a:solidFill>
                <a:uFillTx/>
              </a:rPr>
              <a:t> </a:t>
            </a:r>
            <a:r>
              <a:rPr lang="zh-CN" altLang="en-US" u="sng">
                <a:solidFill>
                  <a:schemeClr val="tx1"/>
                </a:solidFill>
                <a:uFillTx/>
              </a:rPr>
              <a:t>　　　</a:t>
            </a:r>
            <a:r>
              <a:rPr lang="en-US" altLang="zh-CN"/>
              <a:t>,</a:t>
            </a:r>
            <a:r>
              <a:rPr lang="zh-CN" altLang="en-US"/>
              <a:t>细胞毒性</a:t>
            </a:r>
            <a:r>
              <a:rPr lang="en-US" altLang="zh-CN"/>
              <a:t>T</a:t>
            </a:r>
            <a:r>
              <a:rPr lang="zh-CN" altLang="en-US"/>
              <a:t>细胞识别并</a:t>
            </a:r>
            <a:r>
              <a:rPr lang="zh-CN" altLang="en-US" u="sng">
                <a:uFillTx/>
              </a:rPr>
              <a:t>　</a:t>
            </a:r>
            <a:r>
              <a:rPr lang="en-US" altLang="zh-CN" u="sng">
                <a:uFillTx/>
              </a:rPr>
              <a:t>       </a:t>
            </a:r>
            <a:r>
              <a:rPr lang="zh-CN" altLang="en-US"/>
              <a:t>被感染的</a:t>
            </a:r>
            <a:r>
              <a:rPr lang="en-US" altLang="zh-CN"/>
              <a:t>B</a:t>
            </a:r>
            <a:r>
              <a:rPr lang="zh-CN" altLang="en-US"/>
              <a:t>细胞。而当机体的免疫防御功能受损、免疫</a:t>
            </a:r>
            <a:r>
              <a:rPr lang="zh-CN" altLang="en-US" u="sng">
                <a:uFillTx/>
              </a:rPr>
              <a:t>　　　　</a:t>
            </a:r>
            <a:r>
              <a:rPr lang="zh-CN" altLang="en-US"/>
              <a:t>功能丧失时</a:t>
            </a:r>
            <a:r>
              <a:rPr lang="en-US" altLang="zh-CN"/>
              <a:t>,EBV</a:t>
            </a:r>
            <a:r>
              <a:rPr lang="zh-CN" altLang="en-US"/>
              <a:t>侵染</a:t>
            </a:r>
            <a:r>
              <a:rPr lang="en-US" altLang="zh-CN"/>
              <a:t>B</a:t>
            </a:r>
            <a:r>
              <a:rPr lang="zh-CN" altLang="en-US"/>
              <a:t>淋巴细胞可诱发</a:t>
            </a:r>
            <a:r>
              <a:rPr lang="en-US" altLang="zh-CN"/>
              <a:t>B</a:t>
            </a:r>
            <a:r>
              <a:rPr lang="zh-CN" altLang="en-US"/>
              <a:t>淋巴细胞癌。</a:t>
            </a:r>
            <a:r>
              <a:rPr lang="en-US" altLang="en-US"/>
              <a:t> </a:t>
            </a:r>
            <a:endParaRPr lang="en-US" altLang="en-US"/>
          </a:p>
          <a:p>
            <a:pPr indent="0" fontAlgn="auto">
              <a:lnSpc>
                <a:spcPct val="150000"/>
              </a:lnSpc>
            </a:pPr>
            <a:r>
              <a:rPr lang="en-US" altLang="zh-CN"/>
              <a:t>(2)EBV</a:t>
            </a:r>
            <a:r>
              <a:rPr lang="zh-CN" altLang="en-US"/>
              <a:t>侵染</a:t>
            </a:r>
            <a:r>
              <a:rPr lang="en-US" altLang="zh-CN"/>
              <a:t>B</a:t>
            </a:r>
            <a:r>
              <a:rPr lang="zh-CN" altLang="en-US"/>
              <a:t>细胞后</a:t>
            </a:r>
            <a:r>
              <a:rPr lang="en-US" altLang="zh-CN"/>
              <a:t>,</a:t>
            </a:r>
            <a:r>
              <a:rPr lang="zh-CN" altLang="en-US"/>
              <a:t>诱导合成的病毒</a:t>
            </a:r>
            <a:r>
              <a:rPr lang="en-US" altLang="zh-CN"/>
              <a:t>L</a:t>
            </a:r>
            <a:r>
              <a:rPr lang="zh-CN" altLang="en-US"/>
              <a:t>蛋白分布在</a:t>
            </a:r>
            <a:r>
              <a:rPr lang="en-US" altLang="zh-CN"/>
              <a:t>B</a:t>
            </a:r>
            <a:r>
              <a:rPr lang="zh-CN" altLang="en-US"/>
              <a:t>细胞膜上。为研究</a:t>
            </a:r>
            <a:r>
              <a:rPr lang="en-US" altLang="zh-CN"/>
              <a:t>L</a:t>
            </a:r>
            <a:r>
              <a:rPr lang="zh-CN" altLang="en-US"/>
              <a:t>蛋白在</a:t>
            </a:r>
            <a:r>
              <a:rPr lang="en-US" altLang="zh-CN"/>
              <a:t>EBV</a:t>
            </a:r>
            <a:r>
              <a:rPr lang="zh-CN" altLang="en-US"/>
              <a:t>诱发</a:t>
            </a:r>
            <a:r>
              <a:rPr lang="en-US" altLang="zh-CN"/>
              <a:t>B</a:t>
            </a:r>
            <a:r>
              <a:rPr lang="zh-CN" altLang="en-US"/>
              <a:t>淋巴细胞癌中发挥的作用</a:t>
            </a:r>
            <a:r>
              <a:rPr lang="en-US" altLang="zh-CN"/>
              <a:t>,</a:t>
            </a:r>
            <a:r>
              <a:rPr lang="zh-CN" altLang="en-US"/>
              <a:t>研究人员构建了</a:t>
            </a:r>
            <a:r>
              <a:rPr lang="en-US" altLang="zh-CN"/>
              <a:t>B</a:t>
            </a:r>
            <a:r>
              <a:rPr lang="zh-CN" altLang="en-US"/>
              <a:t>细胞过量表达</a:t>
            </a:r>
            <a:r>
              <a:rPr lang="en-US" altLang="zh-CN"/>
              <a:t>L</a:t>
            </a:r>
            <a:r>
              <a:rPr lang="zh-CN" altLang="en-US"/>
              <a:t>蛋白的模型鼠</a:t>
            </a:r>
            <a:r>
              <a:rPr lang="en-US" altLang="zh-CN"/>
              <a:t>,6</a:t>
            </a:r>
            <a:r>
              <a:rPr lang="zh-CN" altLang="en-US"/>
              <a:t>周后检测正常鼠和模型鼠的免疫细胞</a:t>
            </a:r>
            <a:r>
              <a:rPr lang="en-US" altLang="zh-CN"/>
              <a:t>,</a:t>
            </a:r>
            <a:r>
              <a:rPr lang="zh-CN" altLang="en-US"/>
              <a:t>结果如图</a:t>
            </a:r>
            <a:r>
              <a:rPr lang="en-US" altLang="zh-CN"/>
              <a:t>1</a:t>
            </a:r>
            <a:r>
              <a:rPr lang="zh-CN" altLang="en-US"/>
              <a:t>和图</a:t>
            </a:r>
            <a:r>
              <a:rPr lang="en-US" altLang="zh-CN"/>
              <a:t>2</a:t>
            </a:r>
            <a:r>
              <a:rPr lang="zh-CN" altLang="en-US"/>
              <a:t>所示。</a:t>
            </a:r>
            <a:endParaRPr lang="zh-CN" altLang="en-US"/>
          </a:p>
          <a:p>
            <a:pPr indent="0" fontAlgn="auto">
              <a:lnSpc>
                <a:spcPct val="150000"/>
              </a:lnSpc>
            </a:pPr>
            <a:r>
              <a:rPr lang="zh-CN" altLang="en-US"/>
              <a:t>据图</a:t>
            </a:r>
            <a:r>
              <a:rPr lang="en-US" altLang="zh-CN"/>
              <a:t>1</a:t>
            </a:r>
            <a:r>
              <a:rPr lang="zh-CN" altLang="en-US"/>
              <a:t>和图</a:t>
            </a:r>
            <a:r>
              <a:rPr lang="en-US" altLang="zh-CN"/>
              <a:t>2</a:t>
            </a:r>
            <a:r>
              <a:rPr lang="zh-CN" altLang="en-US"/>
              <a:t>结果推测</a:t>
            </a:r>
            <a:r>
              <a:rPr lang="en-US" altLang="zh-CN"/>
              <a:t>,L</a:t>
            </a:r>
            <a:r>
              <a:rPr lang="zh-CN" altLang="en-US"/>
              <a:t>蛋白可激发细胞免疫</a:t>
            </a:r>
            <a:r>
              <a:rPr lang="en-US" altLang="zh-CN"/>
              <a:t>,</a:t>
            </a:r>
            <a:r>
              <a:rPr lang="zh-CN" altLang="en-US"/>
              <a:t>支持该推测的证据是</a:t>
            </a:r>
            <a:r>
              <a:rPr lang="zh-CN" altLang="en-US" u="sng">
                <a:uFillTx/>
              </a:rPr>
              <a:t>　　　　　　　</a:t>
            </a:r>
            <a:r>
              <a:rPr lang="zh-CN" altLang="en-US"/>
              <a:t>。</a:t>
            </a:r>
            <a:endParaRPr lang="zh-CN" altLang="en-US"/>
          </a:p>
        </p:txBody>
      </p:sp>
      <p:pic>
        <p:nvPicPr>
          <p:cNvPr id="532" name="image520.jpeg"/>
          <p:cNvPicPr>
            <a:picLocks noChangeAspect="1"/>
          </p:cNvPicPr>
          <p:nvPr/>
        </p:nvPicPr>
        <p:blipFill>
          <a:blip r:embed="rId2"/>
          <a:stretch>
            <a:fillRect/>
          </a:stretch>
        </p:blipFill>
        <p:spPr>
          <a:xfrm>
            <a:off x="822325" y="2105660"/>
            <a:ext cx="2081530" cy="1821815"/>
          </a:xfrm>
          <a:prstGeom prst="rect">
            <a:avLst/>
          </a:prstGeom>
        </p:spPr>
      </p:pic>
      <p:pic>
        <p:nvPicPr>
          <p:cNvPr id="533" name="image521.jpeg"/>
          <p:cNvPicPr>
            <a:picLocks noChangeAspect="1"/>
          </p:cNvPicPr>
          <p:nvPr/>
        </p:nvPicPr>
        <p:blipFill>
          <a:blip r:embed="rId3"/>
          <a:stretch>
            <a:fillRect/>
          </a:stretch>
        </p:blipFill>
        <p:spPr>
          <a:xfrm>
            <a:off x="822325" y="4265930"/>
            <a:ext cx="2340610" cy="1494155"/>
          </a:xfrm>
          <a:prstGeom prst="rect">
            <a:avLst/>
          </a:prstGeom>
        </p:spPr>
      </p:pic>
      <p:sp>
        <p:nvSpPr>
          <p:cNvPr id="5" name="文本框 4"/>
          <p:cNvSpPr txBox="1"/>
          <p:nvPr/>
        </p:nvSpPr>
        <p:spPr>
          <a:xfrm>
            <a:off x="1475105" y="3897630"/>
            <a:ext cx="555625" cy="368300"/>
          </a:xfrm>
          <a:prstGeom prst="rect">
            <a:avLst/>
          </a:prstGeom>
          <a:noFill/>
        </p:spPr>
        <p:txBody>
          <a:bodyPr wrap="square" rtlCol="0">
            <a:spAutoFit/>
          </a:bodyPr>
          <a:p>
            <a:r>
              <a:rPr lang="zh-CN" altLang="en-US"/>
              <a:t>图</a:t>
            </a:r>
            <a:r>
              <a:rPr lang="en-US" altLang="zh-CN"/>
              <a:t>1</a:t>
            </a:r>
            <a:endParaRPr lang="en-US" altLang="zh-CN"/>
          </a:p>
        </p:txBody>
      </p:sp>
      <p:sp>
        <p:nvSpPr>
          <p:cNvPr id="6" name="文本框 5"/>
          <p:cNvSpPr txBox="1"/>
          <p:nvPr/>
        </p:nvSpPr>
        <p:spPr>
          <a:xfrm>
            <a:off x="1602105" y="5728970"/>
            <a:ext cx="555625" cy="368300"/>
          </a:xfrm>
          <a:prstGeom prst="rect">
            <a:avLst/>
          </a:prstGeom>
          <a:noFill/>
        </p:spPr>
        <p:txBody>
          <a:bodyPr wrap="square" rtlCol="0">
            <a:spAutoFit/>
          </a:bodyPr>
          <a:p>
            <a:r>
              <a:rPr lang="zh-CN" altLang="en-US"/>
              <a:t>图</a:t>
            </a:r>
            <a:r>
              <a:rPr lang="en-US" altLang="zh-CN"/>
              <a:t>2</a:t>
            </a:r>
            <a:endParaRPr lang="en-US" altLang="zh-CN"/>
          </a:p>
        </p:txBody>
      </p:sp>
      <p:sp>
        <p:nvSpPr>
          <p:cNvPr id="11" name="文本框 10"/>
          <p:cNvSpPr txBox="1"/>
          <p:nvPr/>
        </p:nvSpPr>
        <p:spPr>
          <a:xfrm>
            <a:off x="10765790" y="2914650"/>
            <a:ext cx="870585" cy="457200"/>
          </a:xfrm>
          <a:prstGeom prst="rect">
            <a:avLst/>
          </a:prstGeom>
          <a:noFill/>
        </p:spPr>
        <p:txBody>
          <a:bodyPr wrap="square" rtlCol="0">
            <a:noAutofit/>
          </a:bodyPr>
          <a:p>
            <a:r>
              <a:rPr lang="zh-CN" altLang="en-US">
                <a:solidFill>
                  <a:srgbClr val="FF0000"/>
                </a:solidFill>
              </a:rPr>
              <a:t>裂解</a:t>
            </a:r>
            <a:endParaRPr lang="zh-CN" altLang="en-US">
              <a:solidFill>
                <a:srgbClr val="FF0000"/>
              </a:solidFill>
            </a:endParaRPr>
          </a:p>
        </p:txBody>
      </p:sp>
      <p:sp>
        <p:nvSpPr>
          <p:cNvPr id="12" name="文本框 11"/>
          <p:cNvSpPr txBox="1"/>
          <p:nvPr/>
        </p:nvSpPr>
        <p:spPr>
          <a:xfrm>
            <a:off x="8783955" y="3266440"/>
            <a:ext cx="842010" cy="457200"/>
          </a:xfrm>
          <a:prstGeom prst="rect">
            <a:avLst/>
          </a:prstGeom>
          <a:noFill/>
        </p:spPr>
        <p:txBody>
          <a:bodyPr wrap="square" rtlCol="0">
            <a:noAutofit/>
          </a:bodyPr>
          <a:p>
            <a:r>
              <a:rPr lang="zh-CN" altLang="en-US">
                <a:solidFill>
                  <a:srgbClr val="FF0000"/>
                </a:solidFill>
              </a:rPr>
              <a:t>监视</a:t>
            </a:r>
            <a:endParaRPr lang="en-US" altLang="zh-CN">
              <a:solidFill>
                <a:srgbClr val="FF0000"/>
              </a:solidFill>
            </a:endParaRPr>
          </a:p>
        </p:txBody>
      </p:sp>
      <p:sp>
        <p:nvSpPr>
          <p:cNvPr id="13" name="文本框 12"/>
          <p:cNvSpPr txBox="1"/>
          <p:nvPr/>
        </p:nvSpPr>
        <p:spPr>
          <a:xfrm>
            <a:off x="3474720" y="5728970"/>
            <a:ext cx="8267065" cy="457200"/>
          </a:xfrm>
          <a:prstGeom prst="rect">
            <a:avLst/>
          </a:prstGeom>
          <a:noFill/>
        </p:spPr>
        <p:txBody>
          <a:bodyPr wrap="square" rtlCol="0">
            <a:noAutofit/>
          </a:bodyPr>
          <a:p>
            <a:r>
              <a:rPr lang="zh-CN" altLang="en-US">
                <a:solidFill>
                  <a:srgbClr val="FF0000"/>
                </a:solidFill>
              </a:rPr>
              <a:t>模型鼠的辅助性</a:t>
            </a:r>
            <a:r>
              <a:rPr lang="en-US" altLang="zh-CN">
                <a:solidFill>
                  <a:srgbClr val="FF0000"/>
                </a:solidFill>
              </a:rPr>
              <a:t>T</a:t>
            </a:r>
            <a:r>
              <a:rPr lang="zh-CN" altLang="en-US">
                <a:solidFill>
                  <a:srgbClr val="FF0000"/>
                </a:solidFill>
              </a:rPr>
              <a:t>细胞和细胞毒性</a:t>
            </a:r>
            <a:r>
              <a:rPr lang="en-US" altLang="zh-CN">
                <a:solidFill>
                  <a:srgbClr val="FF0000"/>
                </a:solidFill>
              </a:rPr>
              <a:t>T</a:t>
            </a:r>
            <a:r>
              <a:rPr lang="zh-CN" altLang="en-US">
                <a:solidFill>
                  <a:srgbClr val="FF0000"/>
                </a:solidFill>
              </a:rPr>
              <a:t>细胞数量高于正常鼠</a:t>
            </a:r>
            <a:r>
              <a:rPr lang="en-US" altLang="zh-CN">
                <a:solidFill>
                  <a:srgbClr val="FF0000"/>
                </a:solidFill>
              </a:rPr>
              <a:t>,</a:t>
            </a:r>
            <a:r>
              <a:rPr lang="zh-CN" altLang="en-US">
                <a:solidFill>
                  <a:srgbClr val="FF0000"/>
                </a:solidFill>
              </a:rPr>
              <a:t>而</a:t>
            </a:r>
            <a:r>
              <a:rPr lang="en-US" altLang="zh-CN">
                <a:solidFill>
                  <a:srgbClr val="FF0000"/>
                </a:solidFill>
              </a:rPr>
              <a:t>B</a:t>
            </a:r>
            <a:r>
              <a:rPr lang="zh-CN" altLang="en-US">
                <a:solidFill>
                  <a:srgbClr val="FF0000"/>
                </a:solidFill>
              </a:rPr>
              <a:t>细胞数量低于正常鼠</a:t>
            </a:r>
            <a:endParaRPr lang="en-US" altLang="zh-CN">
              <a:solidFill>
                <a:srgbClr val="FF0000"/>
              </a:solidFill>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1" grpId="0"/>
      <p:bldP spid="11" grpId="1"/>
      <p:bldP spid="12" grpId="0"/>
      <p:bldP spid="12" grpId="1"/>
      <p:bldP spid="13" grpId="0"/>
      <p:bldP spid="13" grpId="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492125" y="1007745"/>
            <a:ext cx="11360150" cy="1771015"/>
          </a:xfrm>
          <a:prstGeom prst="rect">
            <a:avLst/>
          </a:prstGeom>
        </p:spPr>
        <p:txBody>
          <a:bodyPr>
            <a:noAutofit/>
          </a:bodyPr>
          <a:p>
            <a:pPr indent="0" defTabSz="266700" fontAlgn="auto">
              <a:lnSpc>
                <a:spcPct val="150000"/>
              </a:lnSpc>
              <a:spcBef>
                <a:spcPct val="0"/>
              </a:spcBef>
              <a:spcAft>
                <a:spcPct val="0"/>
              </a:spcAft>
            </a:pPr>
            <a:r>
              <a:rPr lang="en-US" altLang="zh-CN">
                <a:latin typeface="+mn-ea"/>
                <a:cs typeface="+mn-ea"/>
              </a:rPr>
              <a:t>(3)</a:t>
            </a:r>
            <a:r>
              <a:rPr lang="zh-CN" altLang="en-US">
                <a:latin typeface="+mn-ea"/>
                <a:cs typeface="+mn-ea"/>
              </a:rPr>
              <a:t>肿瘤相关抗原</a:t>
            </a:r>
            <a:r>
              <a:rPr lang="en-US" altLang="zh-CN">
                <a:latin typeface="+mn-ea"/>
                <a:cs typeface="+mn-ea"/>
              </a:rPr>
              <a:t>(TAA)</a:t>
            </a:r>
            <a:r>
              <a:rPr lang="zh-CN" altLang="en-US">
                <a:latin typeface="+mn-ea"/>
                <a:cs typeface="+mn-ea"/>
              </a:rPr>
              <a:t>是肿瘤细胞上存在的一类抗原分子</a:t>
            </a:r>
            <a:r>
              <a:rPr lang="en-US" altLang="zh-CN">
                <a:latin typeface="+mn-ea"/>
                <a:cs typeface="+mn-ea"/>
              </a:rPr>
              <a:t>,</a:t>
            </a:r>
            <a:r>
              <a:rPr lang="zh-CN" altLang="en-US">
                <a:latin typeface="+mn-ea"/>
                <a:cs typeface="+mn-ea"/>
              </a:rPr>
              <a:t>可被</a:t>
            </a:r>
            <a:r>
              <a:rPr lang="en-US" altLang="zh-CN">
                <a:latin typeface="+mn-ea"/>
                <a:cs typeface="+mn-ea"/>
              </a:rPr>
              <a:t>T</a:t>
            </a:r>
            <a:r>
              <a:rPr lang="zh-CN" altLang="en-US">
                <a:latin typeface="+mn-ea"/>
                <a:cs typeface="+mn-ea"/>
              </a:rPr>
              <a:t>细胞识别。</a:t>
            </a:r>
            <a:r>
              <a:rPr lang="en-US" altLang="zh-CN">
                <a:latin typeface="+mn-ea"/>
                <a:cs typeface="+mn-ea"/>
              </a:rPr>
              <a:t>L</a:t>
            </a:r>
            <a:r>
              <a:rPr lang="zh-CN" altLang="en-US">
                <a:latin typeface="+mn-ea"/>
                <a:cs typeface="+mn-ea"/>
              </a:rPr>
              <a:t>蛋白过量表达可引发</a:t>
            </a:r>
            <a:r>
              <a:rPr lang="en-US" altLang="zh-CN">
                <a:latin typeface="+mn-ea"/>
                <a:cs typeface="+mn-ea"/>
              </a:rPr>
              <a:t>B</a:t>
            </a:r>
            <a:r>
              <a:rPr lang="zh-CN" altLang="en-US">
                <a:latin typeface="+mn-ea"/>
                <a:cs typeface="+mn-ea"/>
              </a:rPr>
              <a:t>细胞表面</a:t>
            </a:r>
            <a:r>
              <a:rPr lang="en-US" altLang="zh-CN">
                <a:latin typeface="+mn-ea"/>
                <a:cs typeface="+mn-ea"/>
              </a:rPr>
              <a:t>TAA</a:t>
            </a:r>
            <a:r>
              <a:rPr lang="zh-CN" altLang="en-US">
                <a:latin typeface="+mn-ea"/>
                <a:cs typeface="+mn-ea"/>
              </a:rPr>
              <a:t>含量增加。非</a:t>
            </a:r>
            <a:r>
              <a:rPr lang="en-US" altLang="zh-CN">
                <a:latin typeface="+mn-ea"/>
                <a:cs typeface="+mn-ea"/>
              </a:rPr>
              <a:t>EBV</a:t>
            </a:r>
            <a:r>
              <a:rPr lang="zh-CN" altLang="en-US">
                <a:latin typeface="+mn-ea"/>
                <a:cs typeface="+mn-ea"/>
              </a:rPr>
              <a:t>感染引起的</a:t>
            </a:r>
            <a:r>
              <a:rPr lang="en-US" altLang="zh-CN">
                <a:latin typeface="+mn-ea"/>
                <a:cs typeface="+mn-ea"/>
              </a:rPr>
              <a:t>B</a:t>
            </a:r>
            <a:r>
              <a:rPr lang="zh-CN" altLang="en-US">
                <a:latin typeface="+mn-ea"/>
                <a:cs typeface="+mn-ea"/>
              </a:rPr>
              <a:t>淋巴癌细胞</a:t>
            </a:r>
            <a:r>
              <a:rPr lang="en-US" altLang="zh-CN">
                <a:latin typeface="+mn-ea"/>
                <a:cs typeface="+mn-ea"/>
              </a:rPr>
              <a:t>(L-</a:t>
            </a:r>
            <a:r>
              <a:rPr lang="zh-CN" altLang="en-US">
                <a:latin typeface="+mn-ea"/>
                <a:cs typeface="+mn-ea"/>
              </a:rPr>
              <a:t>细胞</a:t>
            </a:r>
            <a:r>
              <a:rPr lang="en-US" altLang="zh-CN">
                <a:latin typeface="+mn-ea"/>
                <a:cs typeface="+mn-ea"/>
              </a:rPr>
              <a:t>)TAA</a:t>
            </a:r>
            <a:r>
              <a:rPr lang="zh-CN" altLang="en-US">
                <a:latin typeface="+mn-ea"/>
                <a:cs typeface="+mn-ea"/>
              </a:rPr>
              <a:t>水平低</a:t>
            </a:r>
            <a:r>
              <a:rPr lang="en-US" altLang="zh-CN">
                <a:latin typeface="+mn-ea"/>
                <a:cs typeface="+mn-ea"/>
              </a:rPr>
              <a:t>,</a:t>
            </a:r>
            <a:r>
              <a:rPr lang="zh-CN" altLang="en-US">
                <a:latin typeface="+mn-ea"/>
                <a:cs typeface="+mn-ea"/>
              </a:rPr>
              <a:t>难以有效激活</a:t>
            </a:r>
            <a:r>
              <a:rPr lang="en-US" altLang="zh-CN">
                <a:latin typeface="+mn-ea"/>
                <a:cs typeface="+mn-ea"/>
              </a:rPr>
              <a:t>T</a:t>
            </a:r>
            <a:r>
              <a:rPr lang="zh-CN" altLang="en-US">
                <a:latin typeface="+mn-ea"/>
                <a:cs typeface="+mn-ea"/>
              </a:rPr>
              <a:t>细胞。研究人员将</a:t>
            </a:r>
            <a:r>
              <a:rPr lang="en-US" altLang="zh-CN">
                <a:latin typeface="+mn-ea"/>
                <a:cs typeface="+mn-ea"/>
              </a:rPr>
              <a:t>L</a:t>
            </a:r>
            <a:r>
              <a:rPr lang="zh-CN" altLang="en-US">
                <a:latin typeface="+mn-ea"/>
                <a:cs typeface="+mn-ea"/>
              </a:rPr>
              <a:t>蛋白过量表达载体导入</a:t>
            </a:r>
            <a:r>
              <a:rPr lang="en-US" altLang="zh-CN">
                <a:latin typeface="+mn-ea"/>
                <a:cs typeface="+mn-ea"/>
              </a:rPr>
              <a:t>L-</a:t>
            </a:r>
            <a:r>
              <a:rPr lang="zh-CN" altLang="en-US">
                <a:latin typeface="+mn-ea"/>
                <a:cs typeface="+mn-ea"/>
              </a:rPr>
              <a:t>细胞获得</a:t>
            </a:r>
            <a:r>
              <a:rPr lang="en-US" altLang="zh-CN">
                <a:latin typeface="+mn-ea"/>
                <a:cs typeface="+mn-ea"/>
              </a:rPr>
              <a:t>L+</a:t>
            </a:r>
            <a:r>
              <a:rPr lang="zh-CN" altLang="en-US">
                <a:latin typeface="+mn-ea"/>
                <a:cs typeface="+mn-ea"/>
              </a:rPr>
              <a:t>细胞</a:t>
            </a:r>
            <a:r>
              <a:rPr lang="en-US" altLang="zh-CN">
                <a:latin typeface="+mn-ea"/>
                <a:cs typeface="+mn-ea"/>
              </a:rPr>
              <a:t>,</a:t>
            </a:r>
            <a:r>
              <a:rPr lang="zh-CN" altLang="en-US">
                <a:latin typeface="+mn-ea"/>
                <a:cs typeface="+mn-ea"/>
              </a:rPr>
              <a:t>将</a:t>
            </a:r>
            <a:r>
              <a:rPr lang="en-US" altLang="zh-CN">
                <a:latin typeface="+mn-ea"/>
                <a:cs typeface="+mn-ea"/>
              </a:rPr>
              <a:t>L+</a:t>
            </a:r>
            <a:r>
              <a:rPr lang="zh-CN" altLang="en-US">
                <a:latin typeface="+mn-ea"/>
                <a:cs typeface="+mn-ea"/>
              </a:rPr>
              <a:t>细胞与</a:t>
            </a:r>
            <a:r>
              <a:rPr lang="en-US" altLang="zh-CN">
                <a:latin typeface="+mn-ea"/>
                <a:cs typeface="+mn-ea"/>
              </a:rPr>
              <a:t>T</a:t>
            </a:r>
            <a:r>
              <a:rPr lang="zh-CN" altLang="en-US">
                <a:latin typeface="+mn-ea"/>
                <a:cs typeface="+mn-ea"/>
              </a:rPr>
              <a:t>细胞共同培养</a:t>
            </a:r>
            <a:r>
              <a:rPr lang="en-US" altLang="zh-CN">
                <a:latin typeface="+mn-ea"/>
                <a:cs typeface="+mn-ea"/>
              </a:rPr>
              <a:t>,</a:t>
            </a:r>
            <a:r>
              <a:rPr lang="zh-CN" altLang="en-US">
                <a:latin typeface="+mn-ea"/>
                <a:cs typeface="+mn-ea"/>
              </a:rPr>
              <a:t>获得被特异性激活的</a:t>
            </a:r>
            <a:r>
              <a:rPr lang="en-US" altLang="zh-CN">
                <a:latin typeface="+mn-ea"/>
                <a:cs typeface="+mn-ea"/>
              </a:rPr>
              <a:t>T</a:t>
            </a:r>
            <a:r>
              <a:rPr lang="zh-CN" altLang="en-US">
                <a:latin typeface="+mn-ea"/>
                <a:cs typeface="+mn-ea"/>
              </a:rPr>
              <a:t>细胞</a:t>
            </a:r>
            <a:r>
              <a:rPr lang="en-US" altLang="zh-CN">
                <a:latin typeface="+mn-ea"/>
                <a:cs typeface="+mn-ea"/>
              </a:rPr>
              <a:t>(P-T</a:t>
            </a:r>
            <a:r>
              <a:rPr lang="zh-CN" altLang="en-US">
                <a:latin typeface="+mn-ea"/>
                <a:cs typeface="+mn-ea"/>
              </a:rPr>
              <a:t>细胞</a:t>
            </a:r>
            <a:r>
              <a:rPr lang="en-US" altLang="zh-CN">
                <a:latin typeface="+mn-ea"/>
                <a:cs typeface="+mn-ea"/>
              </a:rPr>
              <a:t>),</a:t>
            </a:r>
            <a:r>
              <a:rPr lang="zh-CN" altLang="en-US">
                <a:latin typeface="+mn-ea"/>
                <a:cs typeface="+mn-ea"/>
              </a:rPr>
              <a:t>检测其治疗肿瘤的效果。以接种了</a:t>
            </a:r>
            <a:r>
              <a:rPr lang="en-US" altLang="zh-CN">
                <a:latin typeface="+mn-ea"/>
                <a:cs typeface="+mn-ea"/>
              </a:rPr>
              <a:t>L-</a:t>
            </a:r>
            <a:r>
              <a:rPr lang="zh-CN" altLang="en-US">
                <a:latin typeface="+mn-ea"/>
                <a:cs typeface="+mn-ea"/>
              </a:rPr>
              <a:t>细胞致瘤的小鼠为实验材料</a:t>
            </a:r>
            <a:r>
              <a:rPr lang="en-US" altLang="zh-CN">
                <a:latin typeface="+mn-ea"/>
                <a:cs typeface="+mn-ea"/>
              </a:rPr>
              <a:t>,</a:t>
            </a:r>
            <a:r>
              <a:rPr lang="zh-CN" altLang="en-US">
                <a:latin typeface="+mn-ea"/>
                <a:cs typeface="+mn-ea"/>
              </a:rPr>
              <a:t>分别进行不同操作并观察</a:t>
            </a:r>
            <a:r>
              <a:rPr lang="en-US" altLang="zh-CN">
                <a:latin typeface="+mn-ea"/>
                <a:cs typeface="+mn-ea"/>
              </a:rPr>
              <a:t>20</a:t>
            </a:r>
            <a:r>
              <a:rPr lang="zh-CN" altLang="en-US">
                <a:latin typeface="+mn-ea"/>
                <a:cs typeface="+mn-ea"/>
              </a:rPr>
              <a:t>天后小鼠的肿瘤情况</a:t>
            </a:r>
            <a:r>
              <a:rPr lang="en-US" altLang="zh-CN">
                <a:latin typeface="+mn-ea"/>
                <a:cs typeface="+mn-ea"/>
              </a:rPr>
              <a:t>,</a:t>
            </a:r>
            <a:r>
              <a:rPr lang="zh-CN" altLang="en-US">
                <a:latin typeface="+mn-ea"/>
                <a:cs typeface="+mn-ea"/>
              </a:rPr>
              <a:t>如图</a:t>
            </a:r>
            <a:r>
              <a:rPr lang="en-US" altLang="zh-CN">
                <a:latin typeface="+mn-ea"/>
                <a:cs typeface="+mn-ea"/>
              </a:rPr>
              <a:t>3</a:t>
            </a:r>
            <a:r>
              <a:rPr lang="zh-CN" altLang="en-US">
                <a:latin typeface="+mn-ea"/>
                <a:cs typeface="+mn-ea"/>
              </a:rPr>
              <a:t>所示</a:t>
            </a:r>
            <a:r>
              <a:rPr lang="en-US" altLang="zh-CN">
                <a:latin typeface="+mn-ea"/>
                <a:cs typeface="+mn-ea"/>
              </a:rPr>
              <a:t>(</a:t>
            </a:r>
            <a:r>
              <a:rPr lang="zh-CN" altLang="en-US">
                <a:latin typeface="+mn-ea"/>
                <a:cs typeface="+mn-ea"/>
              </a:rPr>
              <a:t>图中黑色部分表示肿瘤面积</a:t>
            </a:r>
            <a:r>
              <a:rPr lang="en-US" altLang="zh-CN">
                <a:latin typeface="+mn-ea"/>
                <a:cs typeface="+mn-ea"/>
              </a:rPr>
              <a:t>)</a:t>
            </a:r>
            <a:r>
              <a:rPr lang="zh-CN" altLang="en-US">
                <a:latin typeface="+mn-ea"/>
                <a:cs typeface="+mn-ea"/>
              </a:rPr>
              <a:t>。结合免疫学相关原理</a:t>
            </a:r>
            <a:r>
              <a:rPr lang="en-US" altLang="zh-CN">
                <a:latin typeface="+mn-ea"/>
                <a:cs typeface="+mn-ea"/>
              </a:rPr>
              <a:t>,</a:t>
            </a:r>
            <a:r>
              <a:rPr lang="zh-CN" altLang="en-US">
                <a:latin typeface="+mn-ea"/>
                <a:cs typeface="+mn-ea"/>
              </a:rPr>
              <a:t>解释</a:t>
            </a:r>
            <a:r>
              <a:rPr lang="en-US" altLang="zh-CN">
                <a:latin typeface="+mn-ea"/>
                <a:cs typeface="+mn-ea"/>
              </a:rPr>
              <a:t>P-T</a:t>
            </a:r>
            <a:r>
              <a:rPr lang="zh-CN" altLang="en-US">
                <a:latin typeface="+mn-ea"/>
                <a:cs typeface="+mn-ea"/>
              </a:rPr>
              <a:t>细胞治疗效果显著的原因</a:t>
            </a:r>
            <a:r>
              <a:rPr lang="en-US" altLang="zh-CN">
                <a:latin typeface="+mn-ea"/>
                <a:cs typeface="+mn-ea"/>
              </a:rPr>
              <a:t>: </a:t>
            </a:r>
            <a:r>
              <a:rPr lang="en-US" altLang="zh-CN" u="sng">
                <a:solidFill>
                  <a:schemeClr val="tx1"/>
                </a:solidFill>
                <a:uFillTx/>
                <a:latin typeface="+中文正文" charset="0"/>
                <a:cs typeface="+mn-ea"/>
              </a:rPr>
              <a:t>               </a:t>
            </a:r>
            <a:r>
              <a:rPr lang="zh-CN" altLang="en-US">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p:txBody>
      </p:sp>
      <p:sp>
        <p:nvSpPr>
          <p:cNvPr id="9" name="文本框 8"/>
          <p:cNvSpPr txBox="1"/>
          <p:nvPr/>
        </p:nvSpPr>
        <p:spPr>
          <a:xfrm>
            <a:off x="687705" y="5433695"/>
            <a:ext cx="11029315" cy="457200"/>
          </a:xfrm>
          <a:prstGeom prst="rect">
            <a:avLst/>
          </a:prstGeom>
          <a:noFill/>
        </p:spPr>
        <p:txBody>
          <a:bodyPr wrap="square" rtlCol="0">
            <a:noAutofit/>
          </a:bodyPr>
          <a:p>
            <a:r>
              <a:rPr lang="en-US" altLang="zh-CN">
                <a:solidFill>
                  <a:srgbClr val="FF0000"/>
                </a:solidFill>
              </a:rPr>
              <a:t>L+</a:t>
            </a:r>
            <a:r>
              <a:rPr lang="zh-CN" altLang="en-US">
                <a:solidFill>
                  <a:srgbClr val="FF0000"/>
                </a:solidFill>
              </a:rPr>
              <a:t>细胞激活产生的</a:t>
            </a:r>
            <a:r>
              <a:rPr lang="en-US" altLang="zh-CN">
                <a:solidFill>
                  <a:srgbClr val="FF0000"/>
                </a:solidFill>
              </a:rPr>
              <a:t>P-T</a:t>
            </a:r>
            <a:r>
              <a:rPr lang="zh-CN" altLang="en-US">
                <a:solidFill>
                  <a:srgbClr val="FF0000"/>
                </a:solidFill>
              </a:rPr>
              <a:t>细胞可特异性识别</a:t>
            </a:r>
            <a:r>
              <a:rPr lang="en-US" altLang="zh-CN">
                <a:solidFill>
                  <a:srgbClr val="FF0000"/>
                </a:solidFill>
              </a:rPr>
              <a:t>L-</a:t>
            </a:r>
            <a:r>
              <a:rPr lang="zh-CN" altLang="en-US">
                <a:solidFill>
                  <a:srgbClr val="FF0000"/>
                </a:solidFill>
              </a:rPr>
              <a:t>细胞表面的</a:t>
            </a:r>
            <a:r>
              <a:rPr lang="en-US" altLang="zh-CN">
                <a:solidFill>
                  <a:srgbClr val="FF0000"/>
                </a:solidFill>
              </a:rPr>
              <a:t>TAA,</a:t>
            </a:r>
            <a:r>
              <a:rPr lang="zh-CN" altLang="en-US">
                <a:solidFill>
                  <a:srgbClr val="FF0000"/>
                </a:solidFill>
              </a:rPr>
              <a:t>通过细胞免疫裂解肿瘤细胞</a:t>
            </a:r>
            <a:r>
              <a:rPr lang="en-US" altLang="zh-CN">
                <a:solidFill>
                  <a:srgbClr val="FF0000"/>
                </a:solidFill>
              </a:rPr>
              <a:t>,</a:t>
            </a:r>
            <a:r>
              <a:rPr lang="zh-CN" altLang="en-US">
                <a:solidFill>
                  <a:srgbClr val="FF0000"/>
                </a:solidFill>
              </a:rPr>
              <a:t>免疫效果强于</a:t>
            </a:r>
            <a:r>
              <a:rPr lang="en-US" altLang="zh-CN">
                <a:solidFill>
                  <a:srgbClr val="FF0000"/>
                </a:solidFill>
              </a:rPr>
              <a:t>T</a:t>
            </a:r>
            <a:r>
              <a:rPr lang="zh-CN" altLang="en-US">
                <a:solidFill>
                  <a:srgbClr val="FF0000"/>
                </a:solidFill>
              </a:rPr>
              <a:t>细胞</a:t>
            </a:r>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pic>
        <p:nvPicPr>
          <p:cNvPr id="534" name="image522.jpeg"/>
          <p:cNvPicPr>
            <a:picLocks noChangeAspect="1"/>
          </p:cNvPicPr>
          <p:nvPr/>
        </p:nvPicPr>
        <p:blipFill>
          <a:blip r:embed="rId2"/>
          <a:stretch>
            <a:fillRect/>
          </a:stretch>
        </p:blipFill>
        <p:spPr>
          <a:xfrm>
            <a:off x="1280160" y="3371215"/>
            <a:ext cx="9721215" cy="1845310"/>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9" name="文本框 8"/>
          <p:cNvSpPr txBox="1"/>
          <p:nvPr/>
        </p:nvSpPr>
        <p:spPr>
          <a:xfrm>
            <a:off x="8808085" y="3583305"/>
            <a:ext cx="2519045" cy="457200"/>
          </a:xfrm>
          <a:prstGeom prst="rect">
            <a:avLst/>
          </a:prstGeom>
          <a:noFill/>
        </p:spPr>
        <p:txBody>
          <a:bodyPr wrap="square" rtlCol="0">
            <a:noAutofit/>
          </a:bodyPr>
          <a:p>
            <a:r>
              <a:rPr lang="en-US" altLang="en-US">
                <a:solidFill>
                  <a:srgbClr val="FF0000"/>
                </a:solidFill>
              </a:rPr>
              <a:t>①</a:t>
            </a:r>
            <a:r>
              <a:rPr lang="en-US" altLang="zh-CN">
                <a:solidFill>
                  <a:srgbClr val="FF0000"/>
                </a:solidFill>
              </a:rPr>
              <a:t>b</a:t>
            </a:r>
            <a:r>
              <a:rPr lang="zh-CN" altLang="en-US">
                <a:solidFill>
                  <a:srgbClr val="FF0000"/>
                </a:solidFill>
              </a:rPr>
              <a:t>　</a:t>
            </a:r>
            <a:r>
              <a:rPr lang="en-US" altLang="en-US">
                <a:solidFill>
                  <a:srgbClr val="FF0000"/>
                </a:solidFill>
              </a:rPr>
              <a:t>②</a:t>
            </a:r>
            <a:r>
              <a:rPr lang="en-US" altLang="zh-CN">
                <a:solidFill>
                  <a:srgbClr val="FF0000"/>
                </a:solidFill>
              </a:rPr>
              <a:t>b</a:t>
            </a:r>
            <a:r>
              <a:rPr lang="zh-CN" altLang="en-US">
                <a:solidFill>
                  <a:srgbClr val="FF0000"/>
                </a:solidFill>
              </a:rPr>
              <a:t>　</a:t>
            </a:r>
            <a:r>
              <a:rPr lang="en-US" altLang="en-US">
                <a:solidFill>
                  <a:srgbClr val="FF0000"/>
                </a:solidFill>
              </a:rPr>
              <a:t>③</a:t>
            </a:r>
            <a:r>
              <a:rPr lang="en-US" altLang="zh-CN">
                <a:solidFill>
                  <a:srgbClr val="FF0000"/>
                </a:solidFill>
              </a:rPr>
              <a:t>c</a:t>
            </a:r>
            <a:r>
              <a:rPr lang="zh-CN" altLang="en-US">
                <a:solidFill>
                  <a:srgbClr val="FF0000"/>
                </a:solidFill>
              </a:rPr>
              <a:t>　</a:t>
            </a:r>
            <a:r>
              <a:rPr lang="en-US" altLang="en-US">
                <a:solidFill>
                  <a:srgbClr val="FF0000"/>
                </a:solidFill>
              </a:rPr>
              <a:t>④</a:t>
            </a:r>
            <a:r>
              <a:rPr lang="en-US" altLang="zh-CN">
                <a:solidFill>
                  <a:srgbClr val="FF0000"/>
                </a:solidFill>
              </a:rPr>
              <a:t>e</a:t>
            </a:r>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
        <p:nvSpPr>
          <p:cNvPr id="5" name="文本框 4"/>
          <p:cNvSpPr txBox="1"/>
          <p:nvPr/>
        </p:nvSpPr>
        <p:spPr>
          <a:xfrm>
            <a:off x="622935" y="1018540"/>
            <a:ext cx="11213465" cy="4661535"/>
          </a:xfrm>
          <a:prstGeom prst="rect">
            <a:avLst/>
          </a:prstGeom>
          <a:noFill/>
        </p:spPr>
        <p:txBody>
          <a:bodyPr wrap="square" rtlCol="0">
            <a:spAutoFit/>
          </a:bodyPr>
          <a:p>
            <a:pPr indent="0" fontAlgn="auto">
              <a:lnSpc>
                <a:spcPct val="150000"/>
              </a:lnSpc>
            </a:pPr>
            <a:r>
              <a:rPr lang="en-US" altLang="zh-CN"/>
              <a:t>(4)</a:t>
            </a:r>
            <a:r>
              <a:rPr lang="zh-CN" altLang="en-US"/>
              <a:t>抗原呈递时</a:t>
            </a:r>
            <a:r>
              <a:rPr lang="en-US" altLang="zh-CN"/>
              <a:t>,TAA</a:t>
            </a:r>
            <a:r>
              <a:rPr lang="zh-CN" altLang="en-US"/>
              <a:t>可与</a:t>
            </a:r>
            <a:r>
              <a:rPr lang="en-US" altLang="zh-CN"/>
              <a:t>M</a:t>
            </a:r>
            <a:r>
              <a:rPr lang="en-US" altLang="en-US"/>
              <a:t>Ⅰ</a:t>
            </a:r>
            <a:r>
              <a:rPr lang="zh-CN" altLang="en-US"/>
              <a:t>或</a:t>
            </a:r>
            <a:r>
              <a:rPr lang="en-US" altLang="zh-CN"/>
              <a:t>M</a:t>
            </a:r>
            <a:r>
              <a:rPr lang="en-US" altLang="en-US"/>
              <a:t>Ⅱ</a:t>
            </a:r>
            <a:r>
              <a:rPr lang="zh-CN" altLang="en-US"/>
              <a:t>蛋白形成复合物转运到细胞表面</a:t>
            </a:r>
            <a:r>
              <a:rPr lang="en-US" altLang="zh-CN"/>
              <a:t>,</a:t>
            </a:r>
            <a:r>
              <a:rPr lang="zh-CN" altLang="en-US"/>
              <a:t>进而被</a:t>
            </a:r>
            <a:r>
              <a:rPr lang="en-US" altLang="zh-CN"/>
              <a:t>T</a:t>
            </a:r>
            <a:r>
              <a:rPr lang="zh-CN" altLang="en-US"/>
              <a:t>细胞识别。研究小组欲探究</a:t>
            </a:r>
            <a:r>
              <a:rPr lang="en-US" altLang="zh-CN"/>
              <a:t>P-T</a:t>
            </a:r>
            <a:r>
              <a:rPr lang="zh-CN" altLang="en-US"/>
              <a:t>细胞通过识别哪种复合物杀伤</a:t>
            </a:r>
            <a:r>
              <a:rPr lang="en-US" altLang="zh-CN"/>
              <a:t>B</a:t>
            </a:r>
            <a:r>
              <a:rPr lang="zh-CN" altLang="en-US"/>
              <a:t>淋巴癌细胞</a:t>
            </a:r>
            <a:r>
              <a:rPr lang="en-US" altLang="zh-CN"/>
              <a:t>,</a:t>
            </a:r>
            <a:r>
              <a:rPr lang="zh-CN" altLang="en-US"/>
              <a:t>现有如</a:t>
            </a:r>
            <a:r>
              <a:rPr lang="en-US" altLang="zh-CN"/>
              <a:t>a~e</a:t>
            </a:r>
            <a:r>
              <a:rPr lang="zh-CN" altLang="en-US"/>
              <a:t>所示的五种材料</a:t>
            </a:r>
            <a:r>
              <a:rPr lang="en-US" altLang="zh-CN"/>
              <a:t>:</a:t>
            </a:r>
            <a:endParaRPr lang="en-US" altLang="zh-CN"/>
          </a:p>
          <a:p>
            <a:pPr indent="0" fontAlgn="auto">
              <a:lnSpc>
                <a:spcPct val="150000"/>
              </a:lnSpc>
            </a:pPr>
            <a:r>
              <a:rPr lang="en-US" altLang="zh-CN"/>
              <a:t>a.</a:t>
            </a:r>
            <a:r>
              <a:rPr lang="zh-CN" altLang="en-US"/>
              <a:t>正常</a:t>
            </a:r>
            <a:r>
              <a:rPr lang="en-US" altLang="zh-CN"/>
              <a:t>B</a:t>
            </a:r>
            <a:r>
              <a:rPr lang="zh-CN" altLang="en-US"/>
              <a:t>细胞　</a:t>
            </a:r>
            <a:r>
              <a:rPr lang="en-US" altLang="zh-CN"/>
              <a:t>        b.L-</a:t>
            </a:r>
            <a:r>
              <a:rPr lang="zh-CN" altLang="en-US"/>
              <a:t>细胞　</a:t>
            </a:r>
            <a:r>
              <a:rPr lang="en-US" altLang="zh-CN"/>
              <a:t>             c.M</a:t>
            </a:r>
            <a:r>
              <a:rPr lang="en-US" altLang="en-US"/>
              <a:t>Ⅰ</a:t>
            </a:r>
            <a:r>
              <a:rPr lang="zh-CN" altLang="en-US"/>
              <a:t>蛋白的抗体</a:t>
            </a:r>
            <a:r>
              <a:rPr lang="en-US" altLang="zh-CN"/>
              <a:t>                  d.M</a:t>
            </a:r>
            <a:r>
              <a:rPr lang="en-US" altLang="en-US"/>
              <a:t>Ⅱ</a:t>
            </a:r>
            <a:r>
              <a:rPr lang="zh-CN" altLang="en-US"/>
              <a:t>蛋白的抗体　　</a:t>
            </a:r>
            <a:r>
              <a:rPr lang="en-US" altLang="zh-CN"/>
              <a:t>     e.</a:t>
            </a:r>
            <a:r>
              <a:rPr lang="zh-CN" altLang="en-US"/>
              <a:t>无关抗体</a:t>
            </a:r>
            <a:endParaRPr lang="zh-CN" altLang="en-US"/>
          </a:p>
          <a:p>
            <a:pPr indent="0" fontAlgn="auto">
              <a:lnSpc>
                <a:spcPct val="150000"/>
              </a:lnSpc>
            </a:pPr>
            <a:r>
              <a:rPr lang="zh-CN" altLang="en-US"/>
              <a:t>实验分组及相关数据如表所示</a:t>
            </a:r>
            <a:r>
              <a:rPr lang="en-US" altLang="zh-CN"/>
              <a:t>,</a:t>
            </a:r>
            <a:r>
              <a:rPr lang="zh-CN" altLang="en-US"/>
              <a:t>请在表格横线处填写上述材料的代号</a:t>
            </a:r>
            <a:r>
              <a:rPr lang="en-US" altLang="zh-CN"/>
              <a:t>:</a:t>
            </a:r>
            <a:endParaRPr lang="en-US" altLang="zh-CN"/>
          </a:p>
          <a:p>
            <a:pPr indent="0" fontAlgn="auto">
              <a:lnSpc>
                <a:spcPct val="150000"/>
              </a:lnSpc>
            </a:pPr>
            <a:endParaRPr lang="en-US" altLang="zh-CN"/>
          </a:p>
          <a:p>
            <a:pPr indent="0" fontAlgn="auto">
              <a:lnSpc>
                <a:spcPct val="150000"/>
              </a:lnSpc>
            </a:pPr>
            <a:endParaRPr lang="en-US" altLang="zh-CN"/>
          </a:p>
          <a:p>
            <a:pPr indent="0" fontAlgn="auto">
              <a:lnSpc>
                <a:spcPct val="150000"/>
              </a:lnSpc>
            </a:pPr>
            <a:endParaRPr lang="en-US" altLang="zh-CN"/>
          </a:p>
          <a:p>
            <a:pPr indent="0" fontAlgn="auto">
              <a:lnSpc>
                <a:spcPct val="150000"/>
              </a:lnSpc>
            </a:pPr>
            <a:endParaRPr lang="en-US" altLang="zh-CN"/>
          </a:p>
          <a:p>
            <a:pPr indent="0" fontAlgn="auto">
              <a:lnSpc>
                <a:spcPct val="150000"/>
              </a:lnSpc>
            </a:pPr>
            <a:endParaRPr lang="en-US" altLang="zh-CN"/>
          </a:p>
          <a:p>
            <a:pPr indent="0" fontAlgn="auto">
              <a:lnSpc>
                <a:spcPct val="150000"/>
              </a:lnSpc>
            </a:pPr>
            <a:endParaRPr lang="zh-CN" altLang="en-US"/>
          </a:p>
          <a:p>
            <a:pPr indent="0" fontAlgn="auto">
              <a:lnSpc>
                <a:spcPct val="150000"/>
              </a:lnSpc>
            </a:pPr>
            <a:r>
              <a:rPr lang="zh-CN" altLang="en-US"/>
              <a:t>推测</a:t>
            </a:r>
            <a:r>
              <a:rPr lang="en-US" altLang="zh-CN"/>
              <a:t>:</a:t>
            </a:r>
            <a:r>
              <a:rPr lang="zh-CN" altLang="en-US"/>
              <a:t>若结果显示</a:t>
            </a:r>
            <a:r>
              <a:rPr lang="en-US" altLang="zh-CN"/>
              <a:t>x</a:t>
            </a:r>
            <a:r>
              <a:rPr lang="zh-CN" altLang="en-US"/>
              <a:t>显著小于</a:t>
            </a:r>
            <a:r>
              <a:rPr lang="en-US" altLang="zh-CN"/>
              <a:t>y</a:t>
            </a:r>
            <a:r>
              <a:rPr lang="zh-CN" altLang="en-US"/>
              <a:t>和</a:t>
            </a:r>
            <a:r>
              <a:rPr lang="en-US" altLang="zh-CN"/>
              <a:t>z,</a:t>
            </a:r>
            <a:r>
              <a:rPr lang="zh-CN" altLang="en-US"/>
              <a:t>说明</a:t>
            </a:r>
            <a:r>
              <a:rPr lang="en-US" altLang="zh-CN"/>
              <a:t>TAA</a:t>
            </a:r>
            <a:r>
              <a:rPr lang="zh-CN" altLang="en-US"/>
              <a:t>与</a:t>
            </a:r>
            <a:r>
              <a:rPr lang="zh-CN" altLang="en-US" u="sng">
                <a:solidFill>
                  <a:schemeClr val="tx1"/>
                </a:solidFill>
                <a:uFillTx/>
              </a:rPr>
              <a:t>　　　　</a:t>
            </a:r>
            <a:r>
              <a:rPr lang="zh-CN" altLang="en-US"/>
              <a:t>蛋白形成复合物转运到细胞表面</a:t>
            </a:r>
            <a:r>
              <a:rPr lang="en-US" altLang="zh-CN"/>
              <a:t>,</a:t>
            </a:r>
            <a:r>
              <a:rPr lang="zh-CN" altLang="en-US"/>
              <a:t>进而被</a:t>
            </a:r>
            <a:r>
              <a:rPr lang="en-US" altLang="zh-CN"/>
              <a:t>T</a:t>
            </a:r>
            <a:r>
              <a:rPr lang="zh-CN" altLang="en-US"/>
              <a:t>细胞识别。</a:t>
            </a:r>
            <a:r>
              <a:rPr lang="en-US" altLang="en-US"/>
              <a:t> </a:t>
            </a:r>
            <a:endParaRPr lang="en-US" altLang="en-US"/>
          </a:p>
        </p:txBody>
      </p:sp>
      <p:pic>
        <p:nvPicPr>
          <p:cNvPr id="4" name="图片 3"/>
          <p:cNvPicPr>
            <a:picLocks noChangeAspect="1"/>
          </p:cNvPicPr>
          <p:nvPr/>
        </p:nvPicPr>
        <p:blipFill>
          <a:blip r:embed="rId2"/>
          <a:stretch>
            <a:fillRect/>
          </a:stretch>
        </p:blipFill>
        <p:spPr>
          <a:xfrm>
            <a:off x="3705860" y="3035300"/>
            <a:ext cx="4994275" cy="1925955"/>
          </a:xfrm>
          <a:prstGeom prst="rect">
            <a:avLst/>
          </a:prstGeom>
        </p:spPr>
      </p:pic>
      <p:sp>
        <p:nvSpPr>
          <p:cNvPr id="6" name="文本框 5"/>
          <p:cNvSpPr txBox="1"/>
          <p:nvPr/>
        </p:nvSpPr>
        <p:spPr>
          <a:xfrm>
            <a:off x="5135245" y="5222875"/>
            <a:ext cx="775335" cy="457200"/>
          </a:xfrm>
          <a:prstGeom prst="rect">
            <a:avLst/>
          </a:prstGeom>
          <a:noFill/>
        </p:spPr>
        <p:txBody>
          <a:bodyPr wrap="square" rtlCol="0">
            <a:noAutofit/>
          </a:bodyPr>
          <a:p>
            <a:r>
              <a:rPr lang="en-US" altLang="zh-CN">
                <a:solidFill>
                  <a:srgbClr val="FF0000"/>
                </a:solidFill>
              </a:rPr>
              <a:t>M</a:t>
            </a:r>
            <a:r>
              <a:rPr lang="en-US" altLang="en-US">
                <a:solidFill>
                  <a:srgbClr val="FF0000"/>
                </a:solidFill>
              </a:rPr>
              <a:t>Ⅱ</a:t>
            </a:r>
            <a:endParaRPr lang="en-US" altLang="en-US">
              <a:solidFill>
                <a:srgbClr val="FF0000"/>
              </a:solidFill>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6" grpId="0"/>
      <p:bldP spid="6" grpId="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1061085" y="1282700"/>
            <a:ext cx="10201275" cy="1771015"/>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雾霾天气影响人们的生活质量</a:t>
            </a:r>
            <a:r>
              <a:rPr lang="en-US" altLang="zh-CN">
                <a:latin typeface="+mn-ea"/>
                <a:cs typeface="+mn-ea"/>
              </a:rPr>
              <a:t>,</a:t>
            </a:r>
            <a:r>
              <a:rPr lang="zh-CN" altLang="en-US">
                <a:latin typeface="+mn-ea"/>
                <a:cs typeface="+mn-ea"/>
              </a:rPr>
              <a:t>空气中的病原体和有毒颗粒物等可以使人患病。如图为人体感染病原体后</a:t>
            </a:r>
            <a:r>
              <a:rPr lang="en-US" altLang="zh-CN">
                <a:latin typeface="+mn-ea"/>
                <a:cs typeface="+mn-ea"/>
              </a:rPr>
              <a:t>,</a:t>
            </a:r>
            <a:r>
              <a:rPr lang="zh-CN" altLang="en-US">
                <a:latin typeface="+mn-ea"/>
                <a:cs typeface="+mn-ea"/>
              </a:rPr>
              <a:t>机体通过调节清除体内病原体的过程</a:t>
            </a:r>
            <a:r>
              <a:rPr lang="en-US" altLang="zh-CN">
                <a:latin typeface="+mn-ea"/>
                <a:cs typeface="+mn-ea"/>
              </a:rPr>
              <a:t>,A</a:t>
            </a:r>
            <a:r>
              <a:rPr lang="zh-CN" altLang="en-US">
                <a:latin typeface="+mn-ea"/>
                <a:cs typeface="+mn-ea"/>
              </a:rPr>
              <a:t>、</a:t>
            </a:r>
            <a:r>
              <a:rPr lang="en-US" altLang="zh-CN">
                <a:latin typeface="+mn-ea"/>
                <a:cs typeface="+mn-ea"/>
              </a:rPr>
              <a:t>B</a:t>
            </a:r>
            <a:r>
              <a:rPr lang="zh-CN" altLang="en-US">
                <a:latin typeface="+mn-ea"/>
                <a:cs typeface="+mn-ea"/>
              </a:rPr>
              <a:t>、</a:t>
            </a:r>
            <a:r>
              <a:rPr lang="en-US" altLang="zh-CN">
                <a:latin typeface="+mn-ea"/>
                <a:cs typeface="+mn-ea"/>
              </a:rPr>
              <a:t>C</a:t>
            </a:r>
            <a:r>
              <a:rPr lang="zh-CN" altLang="en-US">
                <a:latin typeface="+mn-ea"/>
                <a:cs typeface="+mn-ea"/>
              </a:rPr>
              <a:t>表示激素</a:t>
            </a:r>
            <a:r>
              <a:rPr lang="en-US" altLang="zh-CN">
                <a:latin typeface="+mn-ea"/>
                <a:cs typeface="+mn-ea"/>
              </a:rPr>
              <a:t>,D</a:t>
            </a:r>
            <a:r>
              <a:rPr lang="zh-CN" altLang="en-US">
                <a:latin typeface="+mn-ea"/>
                <a:cs typeface="+mn-ea"/>
              </a:rPr>
              <a:t>、</a:t>
            </a:r>
            <a:r>
              <a:rPr lang="en-US" altLang="zh-CN">
                <a:latin typeface="+mn-ea"/>
                <a:cs typeface="+mn-ea"/>
              </a:rPr>
              <a:t>E</a:t>
            </a:r>
            <a:r>
              <a:rPr lang="zh-CN" altLang="en-US">
                <a:latin typeface="+mn-ea"/>
                <a:cs typeface="+mn-ea"/>
              </a:rPr>
              <a:t>表示不同的免疫活性物质。下列叙述错误的是</a:t>
            </a:r>
            <a:r>
              <a:rPr lang="en-US" altLang="zh-CN">
                <a:latin typeface="+mn-ea"/>
                <a:cs typeface="+mn-ea"/>
              </a:rPr>
              <a:t>(</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p:txBody>
      </p:sp>
      <p:sp>
        <p:nvSpPr>
          <p:cNvPr id="9" name="文本框 8"/>
          <p:cNvSpPr txBox="1"/>
          <p:nvPr/>
        </p:nvSpPr>
        <p:spPr>
          <a:xfrm>
            <a:off x="2693035" y="2203450"/>
            <a:ext cx="602615" cy="457200"/>
          </a:xfrm>
          <a:prstGeom prst="rect">
            <a:avLst/>
          </a:prstGeom>
          <a:noFill/>
        </p:spPr>
        <p:txBody>
          <a:bodyPr wrap="square" rtlCol="0">
            <a:noAutofit/>
          </a:bodyPr>
          <a:p>
            <a:r>
              <a:rPr lang="en-US" altLang="zh-CN">
                <a:solidFill>
                  <a:srgbClr val="FF0000"/>
                </a:solidFill>
              </a:rPr>
              <a:t>B</a:t>
            </a:r>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
        <p:nvSpPr>
          <p:cNvPr id="4" name="文本框 3"/>
          <p:cNvSpPr txBox="1"/>
          <p:nvPr/>
        </p:nvSpPr>
        <p:spPr>
          <a:xfrm>
            <a:off x="4435475" y="3335020"/>
            <a:ext cx="7084060" cy="2168525"/>
          </a:xfrm>
          <a:prstGeom prst="rect">
            <a:avLst/>
          </a:prstGeom>
          <a:noFill/>
        </p:spPr>
        <p:txBody>
          <a:bodyPr wrap="square" rtlCol="0">
            <a:spAutoFit/>
          </a:bodyPr>
          <a:p>
            <a:pPr indent="0" fontAlgn="auto">
              <a:lnSpc>
                <a:spcPct val="150000"/>
              </a:lnSpc>
            </a:pPr>
            <a:r>
              <a:rPr lang="en-US" altLang="zh-CN"/>
              <a:t>A.</a:t>
            </a:r>
            <a:r>
              <a:rPr lang="zh-CN" altLang="en-US"/>
              <a:t>据图中信息可知</a:t>
            </a:r>
            <a:r>
              <a:rPr lang="en-US" altLang="zh-CN"/>
              <a:t>,</a:t>
            </a:r>
            <a:r>
              <a:rPr lang="zh-CN" altLang="en-US"/>
              <a:t>机体维持稳态是神经</a:t>
            </a:r>
            <a:r>
              <a:rPr lang="en-US" altLang="zh-CN"/>
              <a:t>—</a:t>
            </a:r>
            <a:r>
              <a:rPr lang="zh-CN" altLang="en-US"/>
              <a:t>体液</a:t>
            </a:r>
            <a:r>
              <a:rPr lang="en-US" altLang="zh-CN"/>
              <a:t>—</a:t>
            </a:r>
            <a:r>
              <a:rPr lang="zh-CN" altLang="en-US"/>
              <a:t>免疫调节共同作用的结果</a:t>
            </a:r>
            <a:endParaRPr lang="zh-CN" altLang="en-US"/>
          </a:p>
          <a:p>
            <a:pPr indent="0" fontAlgn="auto">
              <a:lnSpc>
                <a:spcPct val="150000"/>
              </a:lnSpc>
            </a:pPr>
            <a:r>
              <a:rPr lang="en-US" altLang="zh-CN"/>
              <a:t>B.</a:t>
            </a:r>
            <a:r>
              <a:rPr lang="zh-CN" altLang="en-US"/>
              <a:t>物质</a:t>
            </a:r>
            <a:r>
              <a:rPr lang="en-US" altLang="zh-CN"/>
              <a:t>D</a:t>
            </a:r>
            <a:r>
              <a:rPr lang="zh-CN" altLang="en-US"/>
              <a:t>刺激下丘脑使下丘脑分泌物质</a:t>
            </a:r>
            <a:r>
              <a:rPr lang="en-US" altLang="zh-CN"/>
              <a:t>A</a:t>
            </a:r>
            <a:r>
              <a:rPr lang="zh-CN" altLang="en-US"/>
              <a:t>增加</a:t>
            </a:r>
            <a:r>
              <a:rPr lang="en-US" altLang="zh-CN"/>
              <a:t>,</a:t>
            </a:r>
            <a:r>
              <a:rPr lang="zh-CN" altLang="en-US"/>
              <a:t>属于神经</a:t>
            </a:r>
            <a:r>
              <a:rPr lang="en-US" altLang="zh-CN"/>
              <a:t>—</a:t>
            </a:r>
            <a:r>
              <a:rPr lang="zh-CN" altLang="en-US"/>
              <a:t>体液调节</a:t>
            </a:r>
            <a:endParaRPr lang="zh-CN" altLang="en-US"/>
          </a:p>
          <a:p>
            <a:pPr indent="0" fontAlgn="auto">
              <a:lnSpc>
                <a:spcPct val="150000"/>
              </a:lnSpc>
            </a:pPr>
            <a:r>
              <a:rPr lang="en-US" altLang="zh-CN"/>
              <a:t>C.</a:t>
            </a:r>
            <a:r>
              <a:rPr lang="zh-CN" altLang="en-US"/>
              <a:t>患者多表现发热症状</a:t>
            </a:r>
            <a:r>
              <a:rPr lang="en-US" altLang="zh-CN"/>
              <a:t>,</a:t>
            </a:r>
            <a:r>
              <a:rPr lang="zh-CN" altLang="en-US"/>
              <a:t>原因之一是甲状腺激素促进机体产热</a:t>
            </a:r>
            <a:endParaRPr lang="zh-CN" altLang="en-US"/>
          </a:p>
          <a:p>
            <a:pPr indent="0" fontAlgn="auto">
              <a:lnSpc>
                <a:spcPct val="150000"/>
              </a:lnSpc>
            </a:pPr>
            <a:r>
              <a:rPr lang="en-US" altLang="zh-CN"/>
              <a:t>D.</a:t>
            </a:r>
            <a:r>
              <a:rPr lang="zh-CN" altLang="en-US"/>
              <a:t>据图分析可知</a:t>
            </a:r>
            <a:r>
              <a:rPr lang="en-US" altLang="zh-CN"/>
              <a:t>,</a:t>
            </a:r>
            <a:r>
              <a:rPr lang="zh-CN" altLang="en-US"/>
              <a:t>当人出现焦虑、紧张情绪时</a:t>
            </a:r>
            <a:r>
              <a:rPr lang="en-US" altLang="zh-CN"/>
              <a:t>,</a:t>
            </a:r>
            <a:r>
              <a:rPr lang="zh-CN" altLang="en-US"/>
              <a:t>在雾霾天气更易患病</a:t>
            </a:r>
            <a:endParaRPr lang="zh-CN" altLang="en-US"/>
          </a:p>
        </p:txBody>
      </p:sp>
      <p:pic>
        <p:nvPicPr>
          <p:cNvPr id="541" name="image529.jpeg"/>
          <p:cNvPicPr>
            <a:picLocks noChangeAspect="1"/>
          </p:cNvPicPr>
          <p:nvPr/>
        </p:nvPicPr>
        <p:blipFill>
          <a:blip r:embed="rId2"/>
          <a:stretch>
            <a:fillRect/>
          </a:stretch>
        </p:blipFill>
        <p:spPr>
          <a:xfrm>
            <a:off x="1165225" y="2818130"/>
            <a:ext cx="2964180" cy="3023870"/>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687705" y="1218565"/>
            <a:ext cx="11054080" cy="1771015"/>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一般情况下</a:t>
            </a:r>
            <a:r>
              <a:rPr lang="en-US" altLang="zh-CN">
                <a:latin typeface="+mn-ea"/>
                <a:cs typeface="+mn-ea"/>
              </a:rPr>
              <a:t>,</a:t>
            </a:r>
            <a:r>
              <a:rPr lang="zh-CN" altLang="en-US">
                <a:latin typeface="+mn-ea"/>
                <a:cs typeface="+mn-ea"/>
              </a:rPr>
              <a:t>病毒侵染机体后</a:t>
            </a:r>
            <a:r>
              <a:rPr lang="en-US" altLang="zh-CN">
                <a:latin typeface="+mn-ea"/>
                <a:cs typeface="+mn-ea"/>
              </a:rPr>
              <a:t>,</a:t>
            </a:r>
            <a:r>
              <a:rPr lang="zh-CN" altLang="en-US">
                <a:latin typeface="+mn-ea"/>
                <a:cs typeface="+mn-ea"/>
              </a:rPr>
              <a:t>机体吞噬细胞会释放致热性细胞因子</a:t>
            </a:r>
            <a:r>
              <a:rPr lang="en-US" altLang="zh-CN">
                <a:latin typeface="+mn-ea"/>
                <a:cs typeface="+mn-ea"/>
              </a:rPr>
              <a:t>(EP),</a:t>
            </a:r>
            <a:r>
              <a:rPr lang="zh-CN" altLang="en-US">
                <a:latin typeface="+mn-ea"/>
                <a:cs typeface="+mn-ea"/>
              </a:rPr>
              <a:t>致使体温调定点上升</a:t>
            </a:r>
            <a:r>
              <a:rPr lang="en-US" altLang="zh-CN">
                <a:latin typeface="+mn-ea"/>
                <a:cs typeface="+mn-ea"/>
              </a:rPr>
              <a:t>,</a:t>
            </a:r>
            <a:r>
              <a:rPr lang="zh-CN" altLang="en-US">
                <a:latin typeface="+mn-ea"/>
                <a:cs typeface="+mn-ea"/>
              </a:rPr>
              <a:t>引起发热。发热过程分为体温上升期、高温持续期、体温下降期。体温调定点是下丘脑体温调节中枢预设的一个温度值</a:t>
            </a:r>
            <a:r>
              <a:rPr lang="en-US" altLang="zh-CN">
                <a:latin typeface="+mn-ea"/>
                <a:cs typeface="+mn-ea"/>
              </a:rPr>
              <a:t>,</a:t>
            </a:r>
            <a:r>
              <a:rPr lang="zh-CN" altLang="en-US">
                <a:latin typeface="+mn-ea"/>
                <a:cs typeface="+mn-ea"/>
              </a:rPr>
              <a:t>高于或低于此值</a:t>
            </a:r>
            <a:r>
              <a:rPr lang="en-US" altLang="zh-CN">
                <a:latin typeface="+mn-ea"/>
                <a:cs typeface="+mn-ea"/>
              </a:rPr>
              <a:t>,</a:t>
            </a:r>
            <a:r>
              <a:rPr lang="zh-CN" altLang="en-US">
                <a:latin typeface="+mn-ea"/>
                <a:cs typeface="+mn-ea"/>
              </a:rPr>
              <a:t>机体会进行相应调节</a:t>
            </a:r>
            <a:r>
              <a:rPr lang="en-US" altLang="zh-CN">
                <a:latin typeface="+mn-ea"/>
                <a:cs typeface="+mn-ea"/>
              </a:rPr>
              <a:t>,</a:t>
            </a:r>
            <a:r>
              <a:rPr lang="zh-CN" altLang="en-US">
                <a:latin typeface="+mn-ea"/>
                <a:cs typeface="+mn-ea"/>
              </a:rPr>
              <a:t>正常生理状态下人体体温调定点为</a:t>
            </a:r>
            <a:r>
              <a:rPr lang="en-US" altLang="zh-CN">
                <a:latin typeface="+mn-ea"/>
                <a:cs typeface="+mn-ea"/>
              </a:rPr>
              <a:t>37 </a:t>
            </a:r>
            <a:r>
              <a:rPr lang="en-US" altLang="en-US">
                <a:latin typeface="+mn-ea"/>
                <a:cs typeface="+mn-ea"/>
              </a:rPr>
              <a:t>℃</a:t>
            </a:r>
            <a:r>
              <a:rPr lang="zh-CN" altLang="en-US">
                <a:latin typeface="+mn-ea"/>
                <a:cs typeface="+mn-ea"/>
              </a:rPr>
              <a:t>左右。人感染病毒后体温上升的主要调节机制如图所示</a:t>
            </a:r>
            <a:r>
              <a:rPr lang="en-US" altLang="zh-CN">
                <a:latin typeface="+mn-ea"/>
                <a:cs typeface="+mn-ea"/>
              </a:rPr>
              <a:t>,</a:t>
            </a:r>
            <a:r>
              <a:rPr lang="zh-CN" altLang="en-US">
                <a:latin typeface="+mn-ea"/>
                <a:cs typeface="+mn-ea"/>
              </a:rPr>
              <a:t>下列分析正确的是</a:t>
            </a:r>
            <a:r>
              <a:rPr lang="en-US" altLang="zh-CN">
                <a:latin typeface="+mn-ea"/>
                <a:cs typeface="+mn-ea"/>
              </a:rPr>
              <a:t>(</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p:txBody>
      </p:sp>
      <p:sp>
        <p:nvSpPr>
          <p:cNvPr id="9" name="文本框 8"/>
          <p:cNvSpPr txBox="1"/>
          <p:nvPr/>
        </p:nvSpPr>
        <p:spPr>
          <a:xfrm>
            <a:off x="4820920" y="2596515"/>
            <a:ext cx="602615" cy="457200"/>
          </a:xfrm>
          <a:prstGeom prst="rect">
            <a:avLst/>
          </a:prstGeom>
          <a:noFill/>
        </p:spPr>
        <p:txBody>
          <a:bodyPr wrap="square" rtlCol="0">
            <a:noAutofit/>
          </a:bodyPr>
          <a:p>
            <a:r>
              <a:rPr lang="en-US" altLang="zh-CN">
                <a:solidFill>
                  <a:srgbClr val="FF0000"/>
                </a:solidFill>
              </a:rPr>
              <a:t>D</a:t>
            </a:r>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
        <p:nvSpPr>
          <p:cNvPr id="4" name="文本框 3"/>
          <p:cNvSpPr txBox="1"/>
          <p:nvPr/>
        </p:nvSpPr>
        <p:spPr>
          <a:xfrm>
            <a:off x="775970" y="4307840"/>
            <a:ext cx="10965815" cy="1753235"/>
          </a:xfrm>
          <a:prstGeom prst="rect">
            <a:avLst/>
          </a:prstGeom>
          <a:noFill/>
        </p:spPr>
        <p:txBody>
          <a:bodyPr wrap="square" rtlCol="0">
            <a:spAutoFit/>
          </a:bodyPr>
          <a:p>
            <a:pPr indent="0" fontAlgn="auto">
              <a:lnSpc>
                <a:spcPct val="150000"/>
              </a:lnSpc>
            </a:pPr>
            <a:r>
              <a:rPr lang="en-US" altLang="zh-CN"/>
              <a:t>A.</a:t>
            </a:r>
            <a:r>
              <a:rPr lang="zh-CN" altLang="en-US"/>
              <a:t>高温持续期</a:t>
            </a:r>
            <a:r>
              <a:rPr lang="en-US" altLang="zh-CN"/>
              <a:t>,</a:t>
            </a:r>
            <a:r>
              <a:rPr lang="zh-CN" altLang="en-US"/>
              <a:t>人体产热量大于散热量</a:t>
            </a:r>
            <a:endParaRPr lang="zh-CN" altLang="en-US"/>
          </a:p>
          <a:p>
            <a:pPr indent="0" fontAlgn="auto">
              <a:lnSpc>
                <a:spcPct val="150000"/>
              </a:lnSpc>
            </a:pPr>
            <a:r>
              <a:rPr lang="en-US" altLang="zh-CN"/>
              <a:t>B.</a:t>
            </a:r>
            <a:r>
              <a:rPr lang="zh-CN" altLang="en-US"/>
              <a:t>体温上升期</a:t>
            </a:r>
            <a:r>
              <a:rPr lang="en-US" altLang="zh-CN"/>
              <a:t>,</a:t>
            </a:r>
            <a:r>
              <a:rPr lang="zh-CN" altLang="en-US"/>
              <a:t>交感神经使皮肤毛细血管舒张</a:t>
            </a:r>
            <a:r>
              <a:rPr lang="en-US" altLang="zh-CN"/>
              <a:t>,</a:t>
            </a:r>
            <a:r>
              <a:rPr lang="zh-CN" altLang="en-US"/>
              <a:t>减少散热</a:t>
            </a:r>
            <a:endParaRPr lang="zh-CN" altLang="en-US"/>
          </a:p>
          <a:p>
            <a:pPr indent="0" fontAlgn="auto">
              <a:lnSpc>
                <a:spcPct val="150000"/>
              </a:lnSpc>
            </a:pPr>
            <a:r>
              <a:rPr lang="en-US" altLang="zh-CN"/>
              <a:t>C.</a:t>
            </a:r>
            <a:r>
              <a:rPr lang="zh-CN" altLang="en-US"/>
              <a:t>体温调定点上移时</a:t>
            </a:r>
            <a:r>
              <a:rPr lang="en-US" altLang="zh-CN"/>
              <a:t>,</a:t>
            </a:r>
            <a:r>
              <a:rPr lang="zh-CN" altLang="en-US"/>
              <a:t>下丘脑产生大量激素甲通过体液运输作用于甲状腺</a:t>
            </a:r>
            <a:endParaRPr lang="zh-CN" altLang="en-US"/>
          </a:p>
          <a:p>
            <a:pPr indent="0" fontAlgn="auto">
              <a:lnSpc>
                <a:spcPct val="150000"/>
              </a:lnSpc>
            </a:pPr>
            <a:r>
              <a:rPr lang="en-US" altLang="zh-CN"/>
              <a:t>D.</a:t>
            </a:r>
            <a:r>
              <a:rPr lang="zh-CN" altLang="en-US"/>
              <a:t>机体通过细胞毒性</a:t>
            </a:r>
            <a:r>
              <a:rPr lang="en-US" altLang="zh-CN"/>
              <a:t>T</a:t>
            </a:r>
            <a:r>
              <a:rPr lang="zh-CN" altLang="en-US"/>
              <a:t>细胞对被病毒感染的细胞发起攻击</a:t>
            </a:r>
            <a:r>
              <a:rPr lang="en-US" altLang="zh-CN"/>
              <a:t>,</a:t>
            </a:r>
            <a:r>
              <a:rPr lang="zh-CN" altLang="en-US"/>
              <a:t>体现了免疫系统的免疫防御功能</a:t>
            </a:r>
            <a:endParaRPr lang="zh-CN" altLang="en-US"/>
          </a:p>
        </p:txBody>
      </p:sp>
      <p:pic>
        <p:nvPicPr>
          <p:cNvPr id="542" name="image530.jpeg"/>
          <p:cNvPicPr>
            <a:picLocks noChangeAspect="1"/>
          </p:cNvPicPr>
          <p:nvPr/>
        </p:nvPicPr>
        <p:blipFill>
          <a:blip r:embed="rId2"/>
          <a:stretch>
            <a:fillRect/>
          </a:stretch>
        </p:blipFill>
        <p:spPr>
          <a:xfrm>
            <a:off x="4704080" y="2989580"/>
            <a:ext cx="4551680" cy="1593215"/>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687705" y="1218565"/>
            <a:ext cx="11054080" cy="4885690"/>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一些人对猫过敏</a:t>
            </a:r>
            <a:r>
              <a:rPr lang="en-US" altLang="zh-CN">
                <a:latin typeface="+mn-ea"/>
                <a:cs typeface="+mn-ea"/>
              </a:rPr>
              <a:t>,</a:t>
            </a:r>
            <a:r>
              <a:rPr lang="zh-CN" altLang="en-US">
                <a:latin typeface="+mn-ea"/>
                <a:cs typeface="+mn-ea"/>
              </a:rPr>
              <a:t>目前研究发现</a:t>
            </a:r>
            <a:r>
              <a:rPr lang="en-US" altLang="zh-CN">
                <a:latin typeface="+mn-ea"/>
                <a:cs typeface="+mn-ea"/>
              </a:rPr>
              <a:t>,</a:t>
            </a:r>
            <a:r>
              <a:rPr lang="zh-CN" altLang="en-US">
                <a:latin typeface="+mn-ea"/>
                <a:cs typeface="+mn-ea"/>
              </a:rPr>
              <a:t>猫体内约有</a:t>
            </a:r>
            <a:r>
              <a:rPr lang="en-US" altLang="zh-CN">
                <a:latin typeface="+mn-ea"/>
                <a:cs typeface="+mn-ea"/>
              </a:rPr>
              <a:t>10</a:t>
            </a:r>
            <a:r>
              <a:rPr lang="zh-CN" altLang="en-US">
                <a:latin typeface="+mn-ea"/>
                <a:cs typeface="+mn-ea"/>
              </a:rPr>
              <a:t>种过敏原</a:t>
            </a:r>
            <a:r>
              <a:rPr lang="en-US" altLang="zh-CN">
                <a:latin typeface="+mn-ea"/>
                <a:cs typeface="+mn-ea"/>
              </a:rPr>
              <a:t>,</a:t>
            </a:r>
            <a:r>
              <a:rPr lang="zh-CN" altLang="en-US">
                <a:latin typeface="+mn-ea"/>
                <a:cs typeface="+mn-ea"/>
              </a:rPr>
              <a:t>其中最主要的是猫唾液中的蛋白质</a:t>
            </a:r>
            <a:r>
              <a:rPr lang="en-US" altLang="zh-CN">
                <a:latin typeface="+mn-ea"/>
                <a:cs typeface="+mn-ea"/>
              </a:rPr>
              <a:t>Feld1(</a:t>
            </a:r>
            <a:r>
              <a:rPr lang="zh-CN" altLang="en-US">
                <a:latin typeface="+mn-ea"/>
                <a:cs typeface="+mn-ea"/>
              </a:rPr>
              <a:t>简称</a:t>
            </a:r>
            <a:r>
              <a:rPr lang="en-US" altLang="zh-CN">
                <a:latin typeface="+mn-ea"/>
                <a:cs typeface="+mn-ea"/>
              </a:rPr>
              <a:t>F</a:t>
            </a:r>
            <a:r>
              <a:rPr lang="zh-CN" altLang="en-US">
                <a:latin typeface="+mn-ea"/>
                <a:cs typeface="+mn-ea"/>
              </a:rPr>
              <a:t>蛋白</a:t>
            </a:r>
            <a:r>
              <a:rPr lang="en-US" altLang="zh-CN">
                <a:latin typeface="+mn-ea"/>
                <a:cs typeface="+mn-ea"/>
              </a:rPr>
              <a:t>),</a:t>
            </a:r>
            <a:r>
              <a:rPr lang="zh-CN" altLang="en-US">
                <a:latin typeface="+mn-ea"/>
                <a:cs typeface="+mn-ea"/>
              </a:rPr>
              <a:t>其反应发生机理如图所示。下列叙述正确的是</a:t>
            </a:r>
            <a:r>
              <a:rPr lang="en-US" altLang="zh-CN">
                <a:latin typeface="+mn-ea"/>
                <a:cs typeface="+mn-ea"/>
              </a:rPr>
              <a:t>(</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r>
              <a:rPr lang="en-US" altLang="zh-CN">
                <a:latin typeface="+mn-ea"/>
                <a:cs typeface="+mn-ea"/>
              </a:rPr>
              <a:t>A.</a:t>
            </a:r>
            <a:r>
              <a:rPr lang="zh-CN" altLang="en-US">
                <a:latin typeface="+mn-ea"/>
                <a:cs typeface="+mn-ea"/>
              </a:rPr>
              <a:t>接触</a:t>
            </a:r>
            <a:r>
              <a:rPr lang="en-US" altLang="zh-CN">
                <a:latin typeface="+mn-ea"/>
                <a:cs typeface="+mn-ea"/>
              </a:rPr>
              <a:t>F</a:t>
            </a:r>
            <a:r>
              <a:rPr lang="zh-CN" altLang="en-US">
                <a:latin typeface="+mn-ea"/>
                <a:cs typeface="+mn-ea"/>
              </a:rPr>
              <a:t>蛋白后出现过敏症状的人可能是第一次接触</a:t>
            </a:r>
            <a:r>
              <a:rPr lang="en-US" altLang="zh-CN">
                <a:latin typeface="+mn-ea"/>
                <a:cs typeface="+mn-ea"/>
              </a:rPr>
              <a:t>F</a:t>
            </a:r>
            <a:r>
              <a:rPr lang="zh-CN" altLang="en-US">
                <a:latin typeface="+mn-ea"/>
                <a:cs typeface="+mn-ea"/>
              </a:rPr>
              <a:t>蛋白</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B.F</a:t>
            </a:r>
            <a:r>
              <a:rPr lang="zh-CN" altLang="en-US">
                <a:latin typeface="+mn-ea"/>
                <a:cs typeface="+mn-ea"/>
              </a:rPr>
              <a:t>蛋白初次进入机体</a:t>
            </a:r>
            <a:r>
              <a:rPr lang="en-US" altLang="zh-CN">
                <a:latin typeface="+mn-ea"/>
                <a:cs typeface="+mn-ea"/>
              </a:rPr>
              <a:t>,</a:t>
            </a:r>
            <a:r>
              <a:rPr lang="zh-CN" altLang="en-US">
                <a:latin typeface="+mn-ea"/>
                <a:cs typeface="+mn-ea"/>
              </a:rPr>
              <a:t>在被抗原呈递细胞处理后</a:t>
            </a:r>
            <a:r>
              <a:rPr lang="en-US" altLang="zh-CN">
                <a:latin typeface="+mn-ea"/>
                <a:cs typeface="+mn-ea"/>
              </a:rPr>
              <a:t>,</a:t>
            </a:r>
            <a:r>
              <a:rPr lang="zh-CN" altLang="en-US">
                <a:latin typeface="+mn-ea"/>
                <a:cs typeface="+mn-ea"/>
              </a:rPr>
              <a:t>立即呈递给</a:t>
            </a:r>
            <a:r>
              <a:rPr lang="en-US" altLang="zh-CN">
                <a:latin typeface="+mn-ea"/>
                <a:cs typeface="+mn-ea"/>
              </a:rPr>
              <a:t>B</a:t>
            </a:r>
            <a:r>
              <a:rPr lang="zh-CN" altLang="en-US">
                <a:latin typeface="+mn-ea"/>
                <a:cs typeface="+mn-ea"/>
              </a:rPr>
              <a:t>细胞</a:t>
            </a:r>
            <a:r>
              <a:rPr lang="en-US" altLang="zh-CN">
                <a:latin typeface="+mn-ea"/>
                <a:cs typeface="+mn-ea"/>
              </a:rPr>
              <a:t>,</a:t>
            </a:r>
            <a:r>
              <a:rPr lang="zh-CN" altLang="en-US">
                <a:latin typeface="+mn-ea"/>
                <a:cs typeface="+mn-ea"/>
              </a:rPr>
              <a:t>引起特异性免疫反应</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C.</a:t>
            </a:r>
            <a:r>
              <a:rPr lang="zh-CN" altLang="en-US">
                <a:latin typeface="+mn-ea"/>
                <a:cs typeface="+mn-ea"/>
              </a:rPr>
              <a:t>抗</a:t>
            </a:r>
            <a:r>
              <a:rPr lang="en-US" altLang="zh-CN">
                <a:latin typeface="+mn-ea"/>
                <a:cs typeface="+mn-ea"/>
              </a:rPr>
              <a:t>F</a:t>
            </a:r>
            <a:r>
              <a:rPr lang="zh-CN" altLang="en-US">
                <a:latin typeface="+mn-ea"/>
                <a:cs typeface="+mn-ea"/>
              </a:rPr>
              <a:t>蛋白的抗体吸附在皮肤、呼吸道或消化道黏膜以及血液中某些细胞的表面</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D.</a:t>
            </a:r>
            <a:r>
              <a:rPr lang="zh-CN" altLang="en-US">
                <a:latin typeface="+mn-ea"/>
                <a:cs typeface="+mn-ea"/>
              </a:rPr>
              <a:t>不同人对猫产生的过敏反应都很迅速</a:t>
            </a:r>
            <a:r>
              <a:rPr lang="en-US" altLang="zh-CN">
                <a:latin typeface="+mn-ea"/>
                <a:cs typeface="+mn-ea"/>
              </a:rPr>
              <a:t>,</a:t>
            </a:r>
            <a:r>
              <a:rPr lang="zh-CN" altLang="en-US">
                <a:latin typeface="+mn-ea"/>
                <a:cs typeface="+mn-ea"/>
              </a:rPr>
              <a:t>在接触过敏原后数分钟之内就会出现</a:t>
            </a:r>
            <a:r>
              <a:rPr lang="en-US" altLang="zh-CN">
                <a:latin typeface="+mn-ea"/>
                <a:cs typeface="+mn-ea"/>
              </a:rPr>
              <a:t>,</a:t>
            </a:r>
            <a:r>
              <a:rPr lang="zh-CN" altLang="en-US">
                <a:latin typeface="+mn-ea"/>
                <a:cs typeface="+mn-ea"/>
              </a:rPr>
              <a:t>个体差异不明显</a:t>
            </a:r>
            <a:endParaRPr lang="zh-CN" altLang="en-US">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p:txBody>
      </p:sp>
      <p:sp>
        <p:nvSpPr>
          <p:cNvPr id="9" name="文本框 8"/>
          <p:cNvSpPr txBox="1"/>
          <p:nvPr/>
        </p:nvSpPr>
        <p:spPr>
          <a:xfrm>
            <a:off x="5405120" y="1724660"/>
            <a:ext cx="602615" cy="457200"/>
          </a:xfrm>
          <a:prstGeom prst="rect">
            <a:avLst/>
          </a:prstGeom>
          <a:noFill/>
        </p:spPr>
        <p:txBody>
          <a:bodyPr wrap="square" rtlCol="0">
            <a:noAutofit/>
          </a:bodyPr>
          <a:p>
            <a:r>
              <a:rPr lang="en-US" altLang="zh-CN">
                <a:solidFill>
                  <a:srgbClr val="FF0000"/>
                </a:solidFill>
              </a:rPr>
              <a:t>C</a:t>
            </a:r>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pic>
        <p:nvPicPr>
          <p:cNvPr id="548" name="image536.jpeg"/>
          <p:cNvPicPr>
            <a:picLocks noChangeAspect="1"/>
          </p:cNvPicPr>
          <p:nvPr/>
        </p:nvPicPr>
        <p:blipFill>
          <a:blip r:embed="rId2"/>
          <a:stretch>
            <a:fillRect/>
          </a:stretch>
        </p:blipFill>
        <p:spPr>
          <a:xfrm>
            <a:off x="4068445" y="2249170"/>
            <a:ext cx="4292600" cy="1797685"/>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687705" y="1218565"/>
            <a:ext cx="11054080" cy="1771015"/>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艾滋病</a:t>
            </a:r>
            <a:r>
              <a:rPr lang="en-US" altLang="zh-CN">
                <a:latin typeface="+mn-ea"/>
                <a:cs typeface="+mn-ea"/>
              </a:rPr>
              <a:t>(AIDS)</a:t>
            </a:r>
            <a:r>
              <a:rPr lang="zh-CN" altLang="en-US">
                <a:latin typeface="+mn-ea"/>
                <a:cs typeface="+mn-ea"/>
              </a:rPr>
              <a:t>是由</a:t>
            </a:r>
            <a:r>
              <a:rPr lang="en-US" altLang="zh-CN">
                <a:latin typeface="+mn-ea"/>
                <a:cs typeface="+mn-ea"/>
              </a:rPr>
              <a:t>HIV</a:t>
            </a:r>
            <a:r>
              <a:rPr lang="zh-CN" altLang="en-US">
                <a:latin typeface="+mn-ea"/>
                <a:cs typeface="+mn-ea"/>
              </a:rPr>
              <a:t>引起的一类传染病</a:t>
            </a:r>
            <a:r>
              <a:rPr lang="en-US" altLang="zh-CN">
                <a:latin typeface="+mn-ea"/>
                <a:cs typeface="+mn-ea"/>
              </a:rPr>
              <a:t>,</a:t>
            </a:r>
            <a:r>
              <a:rPr lang="zh-CN" altLang="en-US">
                <a:latin typeface="+mn-ea"/>
                <a:cs typeface="+mn-ea"/>
              </a:rPr>
              <a:t>人体感染</a:t>
            </a:r>
            <a:r>
              <a:rPr lang="en-US" altLang="zh-CN">
                <a:latin typeface="+mn-ea"/>
                <a:cs typeface="+mn-ea"/>
              </a:rPr>
              <a:t>HIV</a:t>
            </a:r>
            <a:r>
              <a:rPr lang="zh-CN" altLang="en-US">
                <a:latin typeface="+mn-ea"/>
                <a:cs typeface="+mn-ea"/>
              </a:rPr>
              <a:t>后血液中</a:t>
            </a:r>
            <a:r>
              <a:rPr lang="en-US" altLang="zh-CN">
                <a:latin typeface="+mn-ea"/>
                <a:cs typeface="+mn-ea"/>
              </a:rPr>
              <a:t>HIV</a:t>
            </a:r>
            <a:r>
              <a:rPr lang="zh-CN" altLang="en-US">
                <a:latin typeface="+mn-ea"/>
                <a:cs typeface="+mn-ea"/>
              </a:rPr>
              <a:t>和辅助性</a:t>
            </a:r>
            <a:r>
              <a:rPr lang="en-US" altLang="zh-CN">
                <a:latin typeface="+mn-ea"/>
                <a:cs typeface="+mn-ea"/>
              </a:rPr>
              <a:t>T</a:t>
            </a:r>
            <a:r>
              <a:rPr lang="zh-CN" altLang="en-US">
                <a:latin typeface="+mn-ea"/>
                <a:cs typeface="+mn-ea"/>
              </a:rPr>
              <a:t>细胞浓度随时间变化如图所示。下列叙述正确的是</a:t>
            </a:r>
            <a:r>
              <a:rPr lang="en-US" altLang="zh-CN">
                <a:latin typeface="+mn-ea"/>
                <a:cs typeface="+mn-ea"/>
              </a:rPr>
              <a:t>(</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p:txBody>
      </p:sp>
      <p:sp>
        <p:nvSpPr>
          <p:cNvPr id="9" name="文本框 8"/>
          <p:cNvSpPr txBox="1"/>
          <p:nvPr/>
        </p:nvSpPr>
        <p:spPr>
          <a:xfrm>
            <a:off x="2721610" y="1772285"/>
            <a:ext cx="602615" cy="457200"/>
          </a:xfrm>
          <a:prstGeom prst="rect">
            <a:avLst/>
          </a:prstGeom>
          <a:noFill/>
        </p:spPr>
        <p:txBody>
          <a:bodyPr wrap="square" rtlCol="0">
            <a:noAutofit/>
          </a:bodyPr>
          <a:p>
            <a:r>
              <a:rPr lang="en-US" altLang="zh-CN">
                <a:solidFill>
                  <a:srgbClr val="FF0000"/>
                </a:solidFill>
              </a:rPr>
              <a:t>B</a:t>
            </a:r>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
        <p:nvSpPr>
          <p:cNvPr id="4" name="文本框 3"/>
          <p:cNvSpPr txBox="1"/>
          <p:nvPr/>
        </p:nvSpPr>
        <p:spPr>
          <a:xfrm>
            <a:off x="852170" y="4293235"/>
            <a:ext cx="10812780" cy="1753235"/>
          </a:xfrm>
          <a:prstGeom prst="rect">
            <a:avLst/>
          </a:prstGeom>
          <a:noFill/>
        </p:spPr>
        <p:txBody>
          <a:bodyPr wrap="square" rtlCol="0">
            <a:spAutoFit/>
          </a:bodyPr>
          <a:p>
            <a:pPr indent="0" fontAlgn="auto">
              <a:lnSpc>
                <a:spcPct val="150000"/>
              </a:lnSpc>
            </a:pPr>
            <a:r>
              <a:rPr lang="en-US" altLang="zh-CN"/>
              <a:t>A.ab</a:t>
            </a:r>
            <a:r>
              <a:rPr lang="zh-CN" altLang="en-US"/>
              <a:t>段</a:t>
            </a:r>
            <a:r>
              <a:rPr lang="en-US" altLang="zh-CN"/>
              <a:t>HIV</a:t>
            </a:r>
            <a:r>
              <a:rPr lang="zh-CN" altLang="en-US"/>
              <a:t>浓度上升主要是</a:t>
            </a:r>
            <a:r>
              <a:rPr lang="en-US" altLang="zh-CN"/>
              <a:t>HIV</a:t>
            </a:r>
            <a:r>
              <a:rPr lang="zh-CN" altLang="en-US"/>
              <a:t>在细胞外液中大量增殖的结果</a:t>
            </a:r>
            <a:endParaRPr lang="zh-CN" altLang="en-US"/>
          </a:p>
          <a:p>
            <a:pPr indent="0" fontAlgn="auto">
              <a:lnSpc>
                <a:spcPct val="150000"/>
              </a:lnSpc>
            </a:pPr>
            <a:r>
              <a:rPr lang="en-US" altLang="zh-CN"/>
              <a:t>B.</a:t>
            </a:r>
            <a:r>
              <a:rPr lang="zh-CN" altLang="en-US"/>
              <a:t>曲线</a:t>
            </a:r>
            <a:r>
              <a:rPr lang="en-US" altLang="zh-CN"/>
              <a:t>cd</a:t>
            </a:r>
            <a:r>
              <a:rPr lang="zh-CN" altLang="en-US"/>
              <a:t>段的初期可以通过检测血液中的相应抗体来诊断是否感染</a:t>
            </a:r>
            <a:r>
              <a:rPr lang="en-US" altLang="zh-CN"/>
              <a:t>HIV</a:t>
            </a:r>
            <a:endParaRPr lang="en-US" altLang="zh-CN"/>
          </a:p>
          <a:p>
            <a:pPr indent="0" fontAlgn="auto">
              <a:lnSpc>
                <a:spcPct val="150000"/>
              </a:lnSpc>
            </a:pPr>
            <a:r>
              <a:rPr lang="en-US" altLang="zh-CN"/>
              <a:t>C.ef</a:t>
            </a:r>
            <a:r>
              <a:rPr lang="zh-CN" altLang="en-US"/>
              <a:t>段辅助性</a:t>
            </a:r>
            <a:r>
              <a:rPr lang="en-US" altLang="zh-CN"/>
              <a:t>T</a:t>
            </a:r>
            <a:r>
              <a:rPr lang="zh-CN" altLang="en-US"/>
              <a:t>细胞数量上升是记忆</a:t>
            </a:r>
            <a:r>
              <a:rPr lang="en-US" altLang="zh-CN"/>
              <a:t>T</a:t>
            </a:r>
            <a:r>
              <a:rPr lang="zh-CN" altLang="en-US"/>
              <a:t>细胞快速增殖分化的结果</a:t>
            </a:r>
            <a:endParaRPr lang="zh-CN" altLang="en-US"/>
          </a:p>
          <a:p>
            <a:pPr indent="0" fontAlgn="auto">
              <a:lnSpc>
                <a:spcPct val="150000"/>
              </a:lnSpc>
            </a:pPr>
            <a:r>
              <a:rPr lang="en-US" altLang="zh-CN"/>
              <a:t>D.HIV</a:t>
            </a:r>
            <a:r>
              <a:rPr lang="zh-CN" altLang="en-US"/>
              <a:t>与辅助性</a:t>
            </a:r>
            <a:r>
              <a:rPr lang="en-US" altLang="zh-CN"/>
              <a:t>T</a:t>
            </a:r>
            <a:r>
              <a:rPr lang="zh-CN" altLang="en-US"/>
              <a:t>细胞表面受体结合的过程体现细胞膜进行细胞间的信息交流的功能</a:t>
            </a:r>
            <a:endParaRPr lang="zh-CN" altLang="en-US"/>
          </a:p>
        </p:txBody>
      </p:sp>
      <p:pic>
        <p:nvPicPr>
          <p:cNvPr id="549" name="image537.jpeg"/>
          <p:cNvPicPr>
            <a:picLocks noChangeAspect="1"/>
          </p:cNvPicPr>
          <p:nvPr/>
        </p:nvPicPr>
        <p:blipFill>
          <a:blip r:embed="rId2"/>
          <a:stretch>
            <a:fillRect/>
          </a:stretch>
        </p:blipFill>
        <p:spPr>
          <a:xfrm>
            <a:off x="4679950" y="1990725"/>
            <a:ext cx="3070225" cy="2302510"/>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831850" y="1218565"/>
            <a:ext cx="10814050" cy="1771015"/>
          </a:xfrm>
          <a:prstGeom prst="rect">
            <a:avLst/>
          </a:prstGeom>
        </p:spPr>
        <p:txBody>
          <a:bodyPr>
            <a:noAutofit/>
          </a:bodyPr>
          <a:p>
            <a:pPr indent="0" defTabSz="266700" fontAlgn="auto">
              <a:lnSpc>
                <a:spcPct val="150000"/>
              </a:lnSpc>
              <a:spcBef>
                <a:spcPct val="0"/>
              </a:spcBef>
              <a:spcAft>
                <a:spcPct val="0"/>
              </a:spcAft>
            </a:pPr>
            <a:r>
              <a:rPr lang="en-US" altLang="zh-CN">
                <a:latin typeface="+mn-ea"/>
                <a:cs typeface="+mn-ea"/>
              </a:rPr>
              <a:t>(</a:t>
            </a:r>
            <a:r>
              <a:rPr lang="zh-CN" altLang="en-US">
                <a:latin typeface="+mn-ea"/>
                <a:cs typeface="+mn-ea"/>
              </a:rPr>
              <a:t>多选</a:t>
            </a:r>
            <a:r>
              <a:rPr lang="en-US" altLang="zh-CN">
                <a:latin typeface="+mn-ea"/>
                <a:cs typeface="+mn-ea"/>
              </a:rPr>
              <a:t>)</a:t>
            </a:r>
            <a:r>
              <a:rPr lang="zh-CN" altLang="en-US">
                <a:latin typeface="+mn-ea"/>
                <a:cs typeface="+mn-ea"/>
              </a:rPr>
              <a:t>系统性红斑狼疮多发于育龄女性</a:t>
            </a:r>
            <a:r>
              <a:rPr lang="en-US" altLang="zh-CN">
                <a:latin typeface="+mn-ea"/>
                <a:cs typeface="+mn-ea"/>
              </a:rPr>
              <a:t>,</a:t>
            </a:r>
            <a:r>
              <a:rPr lang="zh-CN" altLang="en-US">
                <a:latin typeface="+mn-ea"/>
                <a:cs typeface="+mn-ea"/>
              </a:rPr>
              <a:t>患者免疫细胞异常活化</a:t>
            </a:r>
            <a:r>
              <a:rPr lang="en-US" altLang="zh-CN">
                <a:latin typeface="+mn-ea"/>
                <a:cs typeface="+mn-ea"/>
              </a:rPr>
              <a:t>,</a:t>
            </a:r>
            <a:r>
              <a:rPr lang="zh-CN" altLang="en-US">
                <a:latin typeface="+mn-ea"/>
                <a:cs typeface="+mn-ea"/>
              </a:rPr>
              <a:t>产生大量抗体</a:t>
            </a:r>
            <a:r>
              <a:rPr lang="en-US" altLang="zh-CN">
                <a:latin typeface="+mn-ea"/>
                <a:cs typeface="+mn-ea"/>
              </a:rPr>
              <a:t>,</a:t>
            </a:r>
            <a:r>
              <a:rPr lang="zh-CN" altLang="en-US">
                <a:latin typeface="+mn-ea"/>
                <a:cs typeface="+mn-ea"/>
              </a:rPr>
              <a:t>与自身抗原结合</a:t>
            </a:r>
            <a:r>
              <a:rPr lang="en-US" altLang="zh-CN">
                <a:latin typeface="+mn-ea"/>
                <a:cs typeface="+mn-ea"/>
              </a:rPr>
              <a:t>,</a:t>
            </a:r>
            <a:r>
              <a:rPr lang="zh-CN" altLang="en-US">
                <a:latin typeface="+mn-ea"/>
                <a:cs typeface="+mn-ea"/>
              </a:rPr>
              <a:t>导致多种器官受损。临床上常用糖皮质激素</a:t>
            </a:r>
            <a:r>
              <a:rPr lang="en-US" altLang="zh-CN">
                <a:latin typeface="+mn-ea"/>
                <a:cs typeface="+mn-ea"/>
              </a:rPr>
              <a:t>(GC)</a:t>
            </a:r>
            <a:r>
              <a:rPr lang="zh-CN" altLang="en-US">
                <a:latin typeface="+mn-ea"/>
                <a:cs typeface="+mn-ea"/>
              </a:rPr>
              <a:t>抑制患者的免疫应答进行治疗</a:t>
            </a:r>
            <a:r>
              <a:rPr lang="en-US" altLang="zh-CN">
                <a:latin typeface="+mn-ea"/>
                <a:cs typeface="+mn-ea"/>
              </a:rPr>
              <a:t>,</a:t>
            </a:r>
            <a:r>
              <a:rPr lang="zh-CN" altLang="en-US">
                <a:latin typeface="+mn-ea"/>
                <a:cs typeface="+mn-ea"/>
              </a:rPr>
              <a:t>其作用途径之一是</a:t>
            </a:r>
            <a:r>
              <a:rPr lang="en-US" altLang="zh-CN">
                <a:latin typeface="+mn-ea"/>
                <a:cs typeface="+mn-ea"/>
              </a:rPr>
              <a:t>GC</a:t>
            </a:r>
            <a:r>
              <a:rPr lang="zh-CN" altLang="en-US">
                <a:latin typeface="+mn-ea"/>
                <a:cs typeface="+mn-ea"/>
              </a:rPr>
              <a:t>进入细胞与糖皮质激素受体</a:t>
            </a:r>
            <a:r>
              <a:rPr lang="en-US" altLang="zh-CN">
                <a:latin typeface="+mn-ea"/>
                <a:cs typeface="+mn-ea"/>
              </a:rPr>
              <a:t>(GR)</a:t>
            </a:r>
            <a:r>
              <a:rPr lang="zh-CN" altLang="en-US">
                <a:latin typeface="+mn-ea"/>
                <a:cs typeface="+mn-ea"/>
              </a:rPr>
              <a:t>结合形成</a:t>
            </a:r>
            <a:r>
              <a:rPr lang="en-US" altLang="zh-CN">
                <a:latin typeface="+mn-ea"/>
                <a:cs typeface="+mn-ea"/>
              </a:rPr>
              <a:t>GC-GR</a:t>
            </a:r>
            <a:r>
              <a:rPr lang="zh-CN" altLang="en-US">
                <a:latin typeface="+mn-ea"/>
                <a:cs typeface="+mn-ea"/>
              </a:rPr>
              <a:t>复合物</a:t>
            </a:r>
            <a:r>
              <a:rPr lang="en-US" altLang="zh-CN">
                <a:latin typeface="+mn-ea"/>
                <a:cs typeface="+mn-ea"/>
              </a:rPr>
              <a:t>,</a:t>
            </a:r>
            <a:r>
              <a:rPr lang="zh-CN" altLang="en-US">
                <a:latin typeface="+mn-ea"/>
                <a:cs typeface="+mn-ea"/>
              </a:rPr>
              <a:t>后者活化后与</a:t>
            </a:r>
            <a:r>
              <a:rPr lang="en-US" altLang="zh-CN">
                <a:latin typeface="+mn-ea"/>
                <a:cs typeface="+mn-ea"/>
              </a:rPr>
              <a:t>DNA</a:t>
            </a:r>
            <a:r>
              <a:rPr lang="zh-CN" altLang="en-US">
                <a:latin typeface="+mn-ea"/>
                <a:cs typeface="+mn-ea"/>
              </a:rPr>
              <a:t>上的糖皮质激素反应元件</a:t>
            </a:r>
            <a:r>
              <a:rPr lang="en-US" altLang="zh-CN">
                <a:latin typeface="+mn-ea"/>
                <a:cs typeface="+mn-ea"/>
              </a:rPr>
              <a:t>(GRE)</a:t>
            </a:r>
            <a:r>
              <a:rPr lang="zh-CN" altLang="en-US">
                <a:latin typeface="+mn-ea"/>
                <a:cs typeface="+mn-ea"/>
              </a:rPr>
              <a:t>结合</a:t>
            </a:r>
            <a:r>
              <a:rPr lang="en-US" altLang="zh-CN">
                <a:latin typeface="+mn-ea"/>
                <a:cs typeface="+mn-ea"/>
              </a:rPr>
              <a:t>,</a:t>
            </a:r>
            <a:r>
              <a:rPr lang="zh-CN" altLang="en-US">
                <a:latin typeface="+mn-ea"/>
                <a:cs typeface="+mn-ea"/>
              </a:rPr>
              <a:t>启动</a:t>
            </a:r>
            <a:r>
              <a:rPr lang="en-US" altLang="zh-CN">
                <a:latin typeface="+mn-ea"/>
                <a:cs typeface="+mn-ea"/>
              </a:rPr>
              <a:t>IL-10</a:t>
            </a:r>
            <a:r>
              <a:rPr lang="zh-CN" altLang="en-US">
                <a:latin typeface="+mn-ea"/>
                <a:cs typeface="+mn-ea"/>
              </a:rPr>
              <a:t>基因的表达并抑制</a:t>
            </a:r>
            <a:r>
              <a:rPr lang="en-US" altLang="zh-CN">
                <a:latin typeface="+mn-ea"/>
                <a:cs typeface="+mn-ea"/>
              </a:rPr>
              <a:t>IL-2</a:t>
            </a:r>
            <a:r>
              <a:rPr lang="zh-CN" altLang="en-US">
                <a:latin typeface="+mn-ea"/>
                <a:cs typeface="+mn-ea"/>
              </a:rPr>
              <a:t>基因的表达</a:t>
            </a:r>
            <a:r>
              <a:rPr lang="en-US" altLang="zh-CN">
                <a:latin typeface="+mn-ea"/>
                <a:cs typeface="+mn-ea"/>
              </a:rPr>
              <a:t>,</a:t>
            </a:r>
            <a:r>
              <a:rPr lang="zh-CN" altLang="en-US">
                <a:latin typeface="+mn-ea"/>
                <a:cs typeface="+mn-ea"/>
              </a:rPr>
              <a:t>从而影响辅助性</a:t>
            </a:r>
            <a:r>
              <a:rPr lang="en-US" altLang="zh-CN">
                <a:latin typeface="+mn-ea"/>
                <a:cs typeface="+mn-ea"/>
              </a:rPr>
              <a:t>T</a:t>
            </a:r>
            <a:r>
              <a:rPr lang="zh-CN" altLang="en-US">
                <a:latin typeface="+mn-ea"/>
                <a:cs typeface="+mn-ea"/>
              </a:rPr>
              <a:t>细胞的功能。下列说法不正确的是</a:t>
            </a:r>
            <a:r>
              <a:rPr lang="en-US" altLang="zh-CN">
                <a:latin typeface="+mn-ea"/>
                <a:cs typeface="+mn-ea"/>
              </a:rPr>
              <a:t>	(</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r>
              <a:rPr lang="en-US" altLang="zh-CN">
                <a:latin typeface="+mn-ea"/>
                <a:cs typeface="+mn-ea"/>
              </a:rPr>
              <a:t>A.IL-2</a:t>
            </a:r>
            <a:r>
              <a:rPr lang="zh-CN" altLang="en-US">
                <a:latin typeface="+mn-ea"/>
                <a:cs typeface="+mn-ea"/>
              </a:rPr>
              <a:t>、</a:t>
            </a:r>
            <a:r>
              <a:rPr lang="en-US" altLang="zh-CN">
                <a:latin typeface="+mn-ea"/>
                <a:cs typeface="+mn-ea"/>
              </a:rPr>
              <a:t>IL-10</a:t>
            </a:r>
            <a:r>
              <a:rPr lang="zh-CN" altLang="en-US">
                <a:latin typeface="+mn-ea"/>
                <a:cs typeface="+mn-ea"/>
              </a:rPr>
              <a:t>对免疫应答分别具有抑制和促进作用</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B.GC</a:t>
            </a:r>
            <a:r>
              <a:rPr lang="zh-CN" altLang="en-US">
                <a:latin typeface="+mn-ea"/>
                <a:cs typeface="+mn-ea"/>
              </a:rPr>
              <a:t>主要通过抑制细胞免疫来治疗系统性红斑狼疮</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C.</a:t>
            </a:r>
            <a:r>
              <a:rPr lang="zh-CN" altLang="en-US">
                <a:latin typeface="+mn-ea"/>
                <a:cs typeface="+mn-ea"/>
              </a:rPr>
              <a:t>临床上过量使用</a:t>
            </a:r>
            <a:r>
              <a:rPr lang="en-US" altLang="zh-CN">
                <a:latin typeface="+mn-ea"/>
                <a:cs typeface="+mn-ea"/>
              </a:rPr>
              <a:t>GC</a:t>
            </a:r>
            <a:r>
              <a:rPr lang="zh-CN" altLang="en-US">
                <a:latin typeface="+mn-ea"/>
                <a:cs typeface="+mn-ea"/>
              </a:rPr>
              <a:t>时</a:t>
            </a:r>
            <a:r>
              <a:rPr lang="en-US" altLang="zh-CN">
                <a:latin typeface="+mn-ea"/>
                <a:cs typeface="+mn-ea"/>
              </a:rPr>
              <a:t>,</a:t>
            </a:r>
            <a:r>
              <a:rPr lang="zh-CN" altLang="en-US">
                <a:latin typeface="+mn-ea"/>
                <a:cs typeface="+mn-ea"/>
              </a:rPr>
              <a:t>会产生免疫力低下等副作用</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D.GC</a:t>
            </a:r>
            <a:r>
              <a:rPr lang="zh-CN" altLang="en-US">
                <a:latin typeface="+mn-ea"/>
                <a:cs typeface="+mn-ea"/>
              </a:rPr>
              <a:t>可能与细胞内受体结合后进入细胞核调控相关基因的表达</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p:txBody>
      </p:sp>
      <p:sp>
        <p:nvSpPr>
          <p:cNvPr id="9" name="文本框 8"/>
          <p:cNvSpPr txBox="1"/>
          <p:nvPr/>
        </p:nvSpPr>
        <p:spPr>
          <a:xfrm>
            <a:off x="9814560" y="2596515"/>
            <a:ext cx="602615" cy="457200"/>
          </a:xfrm>
          <a:prstGeom prst="rect">
            <a:avLst/>
          </a:prstGeom>
          <a:noFill/>
        </p:spPr>
        <p:txBody>
          <a:bodyPr wrap="square" rtlCol="0">
            <a:noAutofit/>
          </a:bodyPr>
          <a:p>
            <a:r>
              <a:rPr lang="en-US" altLang="zh-CN">
                <a:solidFill>
                  <a:srgbClr val="FF0000"/>
                </a:solidFill>
              </a:rPr>
              <a:t>AB</a:t>
            </a:r>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687705" y="1218565"/>
            <a:ext cx="11054080" cy="1771015"/>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雌、雄小鼠均能分泌雄激素</a:t>
            </a:r>
            <a:r>
              <a:rPr lang="en-US" altLang="zh-CN">
                <a:latin typeface="+mn-ea"/>
                <a:cs typeface="+mn-ea"/>
              </a:rPr>
              <a:t>,</a:t>
            </a:r>
            <a:r>
              <a:rPr lang="zh-CN" altLang="en-US">
                <a:latin typeface="+mn-ea"/>
                <a:cs typeface="+mn-ea"/>
              </a:rPr>
              <a:t>雄激素可影响小鼠皮肤内</a:t>
            </a:r>
            <a:r>
              <a:rPr lang="en-US" altLang="zh-CN">
                <a:latin typeface="+mn-ea"/>
                <a:cs typeface="+mn-ea"/>
              </a:rPr>
              <a:t>ILC2</a:t>
            </a:r>
            <a:r>
              <a:rPr lang="zh-CN" altLang="en-US">
                <a:latin typeface="+mn-ea"/>
                <a:cs typeface="+mn-ea"/>
              </a:rPr>
              <a:t>细胞的数量</a:t>
            </a:r>
            <a:r>
              <a:rPr lang="en-US" altLang="zh-CN">
                <a:latin typeface="+mn-ea"/>
                <a:cs typeface="+mn-ea"/>
              </a:rPr>
              <a:t>,</a:t>
            </a:r>
            <a:r>
              <a:rPr lang="zh-CN" altLang="en-US">
                <a:latin typeface="+mn-ea"/>
                <a:cs typeface="+mn-ea"/>
              </a:rPr>
              <a:t>从而调控树突状细胞</a:t>
            </a:r>
            <a:r>
              <a:rPr lang="en-US" altLang="zh-CN">
                <a:latin typeface="+mn-ea"/>
                <a:cs typeface="+mn-ea"/>
              </a:rPr>
              <a:t>(DC)</a:t>
            </a:r>
            <a:r>
              <a:rPr lang="zh-CN" altLang="en-US">
                <a:latin typeface="+mn-ea"/>
                <a:cs typeface="+mn-ea"/>
              </a:rPr>
              <a:t>的功能</a:t>
            </a:r>
            <a:r>
              <a:rPr lang="en-US" altLang="zh-CN">
                <a:latin typeface="+mn-ea"/>
                <a:cs typeface="+mn-ea"/>
              </a:rPr>
              <a:t>,</a:t>
            </a:r>
            <a:r>
              <a:rPr lang="zh-CN" altLang="en-US">
                <a:latin typeface="+mn-ea"/>
                <a:cs typeface="+mn-ea"/>
              </a:rPr>
              <a:t>进而影响免疫反应</a:t>
            </a:r>
            <a:r>
              <a:rPr lang="en-US" altLang="zh-CN">
                <a:latin typeface="+mn-ea"/>
                <a:cs typeface="+mn-ea"/>
              </a:rPr>
              <a:t>,</a:t>
            </a:r>
            <a:r>
              <a:rPr lang="zh-CN" altLang="en-US">
                <a:latin typeface="+mn-ea"/>
                <a:cs typeface="+mn-ea"/>
              </a:rPr>
              <a:t>作用机制如图所示。已知</a:t>
            </a:r>
            <a:r>
              <a:rPr lang="en-US" altLang="zh-CN">
                <a:latin typeface="+mn-ea"/>
                <a:cs typeface="+mn-ea"/>
              </a:rPr>
              <a:t>,DC</a:t>
            </a:r>
            <a:r>
              <a:rPr lang="zh-CN" altLang="en-US">
                <a:latin typeface="+mn-ea"/>
                <a:cs typeface="+mn-ea"/>
              </a:rPr>
              <a:t>数量增多与自身免疫病密切相关。下列相关叙述正确的是</a:t>
            </a:r>
            <a:r>
              <a:rPr lang="en-US" altLang="zh-CN">
                <a:latin typeface="+mn-ea"/>
                <a:cs typeface="+mn-ea"/>
              </a:rPr>
              <a:t>(</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p:txBody>
      </p:sp>
      <p:sp>
        <p:nvSpPr>
          <p:cNvPr id="9" name="文本框 8"/>
          <p:cNvSpPr txBox="1"/>
          <p:nvPr/>
        </p:nvSpPr>
        <p:spPr>
          <a:xfrm>
            <a:off x="10897870" y="1762125"/>
            <a:ext cx="602615" cy="457200"/>
          </a:xfrm>
          <a:prstGeom prst="rect">
            <a:avLst/>
          </a:prstGeom>
          <a:noFill/>
        </p:spPr>
        <p:txBody>
          <a:bodyPr wrap="square" rtlCol="0">
            <a:noAutofit/>
          </a:bodyPr>
          <a:p>
            <a:r>
              <a:rPr lang="en-US" altLang="zh-CN">
                <a:solidFill>
                  <a:srgbClr val="FF0000"/>
                </a:solidFill>
              </a:rPr>
              <a:t>C</a:t>
            </a:r>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
        <p:nvSpPr>
          <p:cNvPr id="4" name="文本框 3"/>
          <p:cNvSpPr txBox="1"/>
          <p:nvPr/>
        </p:nvSpPr>
        <p:spPr>
          <a:xfrm>
            <a:off x="823595" y="4087495"/>
            <a:ext cx="10918190" cy="1753235"/>
          </a:xfrm>
          <a:prstGeom prst="rect">
            <a:avLst/>
          </a:prstGeom>
          <a:noFill/>
        </p:spPr>
        <p:txBody>
          <a:bodyPr wrap="square" rtlCol="0">
            <a:spAutoFit/>
          </a:bodyPr>
          <a:p>
            <a:pPr indent="0" fontAlgn="auto">
              <a:lnSpc>
                <a:spcPct val="150000"/>
              </a:lnSpc>
            </a:pPr>
            <a:r>
              <a:rPr lang="en-US" altLang="zh-CN"/>
              <a:t>A.DC</a:t>
            </a:r>
            <a:r>
              <a:rPr lang="zh-CN" altLang="en-US"/>
              <a:t>是有吞噬功能的淋巴细胞</a:t>
            </a:r>
            <a:r>
              <a:rPr lang="en-US" altLang="zh-CN"/>
              <a:t>,</a:t>
            </a:r>
            <a:r>
              <a:rPr lang="zh-CN" altLang="en-US"/>
              <a:t>成熟时具有分支</a:t>
            </a:r>
            <a:endParaRPr lang="zh-CN" altLang="en-US"/>
          </a:p>
          <a:p>
            <a:pPr indent="0" fontAlgn="auto">
              <a:lnSpc>
                <a:spcPct val="150000"/>
              </a:lnSpc>
            </a:pPr>
            <a:r>
              <a:rPr lang="en-US" altLang="zh-CN"/>
              <a:t>B.B</a:t>
            </a:r>
            <a:r>
              <a:rPr lang="zh-CN" altLang="en-US"/>
              <a:t>细胞只接受</a:t>
            </a:r>
            <a:r>
              <a:rPr lang="en-US" altLang="zh-CN"/>
              <a:t>DC</a:t>
            </a:r>
            <a:r>
              <a:rPr lang="zh-CN" altLang="en-US"/>
              <a:t>呈递的抗原信息刺激后即可被激活</a:t>
            </a:r>
            <a:endParaRPr lang="zh-CN" altLang="en-US"/>
          </a:p>
          <a:p>
            <a:pPr indent="0" fontAlgn="auto">
              <a:lnSpc>
                <a:spcPct val="150000"/>
              </a:lnSpc>
            </a:pPr>
            <a:r>
              <a:rPr lang="en-US" altLang="zh-CN"/>
              <a:t>C.</a:t>
            </a:r>
            <a:r>
              <a:rPr lang="zh-CN" altLang="en-US"/>
              <a:t>摘除成年雄鼠的性腺</a:t>
            </a:r>
            <a:r>
              <a:rPr lang="en-US" altLang="zh-CN"/>
              <a:t>,</a:t>
            </a:r>
            <a:r>
              <a:rPr lang="zh-CN" altLang="en-US"/>
              <a:t>有利于</a:t>
            </a:r>
            <a:r>
              <a:rPr lang="en-US" altLang="zh-CN"/>
              <a:t>ILC2</a:t>
            </a:r>
            <a:r>
              <a:rPr lang="zh-CN" altLang="en-US"/>
              <a:t>细胞数量的增加</a:t>
            </a:r>
            <a:endParaRPr lang="zh-CN" altLang="en-US"/>
          </a:p>
          <a:p>
            <a:pPr indent="0" fontAlgn="auto">
              <a:lnSpc>
                <a:spcPct val="150000"/>
              </a:lnSpc>
            </a:pPr>
            <a:r>
              <a:rPr lang="en-US" altLang="zh-CN"/>
              <a:t>D.</a:t>
            </a:r>
            <a:r>
              <a:rPr lang="zh-CN" altLang="en-US"/>
              <a:t>与雌鼠相比</a:t>
            </a:r>
            <a:r>
              <a:rPr lang="en-US" altLang="zh-CN"/>
              <a:t>,</a:t>
            </a:r>
            <a:r>
              <a:rPr lang="zh-CN" altLang="en-US"/>
              <a:t>雄鼠体内的雄激素的抑制作用更强</a:t>
            </a:r>
            <a:r>
              <a:rPr lang="en-US" altLang="zh-CN"/>
              <a:t>,</a:t>
            </a:r>
            <a:r>
              <a:rPr lang="zh-CN" altLang="en-US"/>
              <a:t>患自身免疫病的概率较低</a:t>
            </a:r>
            <a:endParaRPr lang="zh-CN" altLang="en-US"/>
          </a:p>
        </p:txBody>
      </p:sp>
      <p:pic>
        <p:nvPicPr>
          <p:cNvPr id="555" name="image543.jpeg"/>
          <p:cNvPicPr>
            <a:picLocks noChangeAspect="1"/>
          </p:cNvPicPr>
          <p:nvPr/>
        </p:nvPicPr>
        <p:blipFill>
          <a:blip r:embed="rId2"/>
          <a:stretch>
            <a:fillRect/>
          </a:stretch>
        </p:blipFill>
        <p:spPr>
          <a:xfrm>
            <a:off x="3646805" y="2402205"/>
            <a:ext cx="4783455" cy="1593850"/>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1114425" y="1428115"/>
            <a:ext cx="10091420" cy="4811395"/>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自然杀伤</a:t>
            </a:r>
            <a:r>
              <a:rPr lang="en-US" altLang="zh-CN">
                <a:latin typeface="+mn-ea"/>
                <a:cs typeface="+mn-ea"/>
              </a:rPr>
              <a:t>(NK)</a:t>
            </a:r>
            <a:r>
              <a:rPr lang="zh-CN" altLang="en-US">
                <a:latin typeface="+mn-ea"/>
                <a:cs typeface="+mn-ea"/>
              </a:rPr>
              <a:t>细胞是机体重要的免疫细胞</a:t>
            </a:r>
            <a:r>
              <a:rPr lang="en-US" altLang="zh-CN">
                <a:latin typeface="+mn-ea"/>
                <a:cs typeface="+mn-ea"/>
              </a:rPr>
              <a:t>,</a:t>
            </a:r>
            <a:r>
              <a:rPr lang="zh-CN" altLang="en-US">
                <a:latin typeface="+mn-ea"/>
                <a:cs typeface="+mn-ea"/>
              </a:rPr>
              <a:t>与抗肿瘤、抗病毒感染等免疫调节有关</a:t>
            </a:r>
            <a:r>
              <a:rPr lang="en-US" altLang="zh-CN">
                <a:latin typeface="+mn-ea"/>
                <a:cs typeface="+mn-ea"/>
              </a:rPr>
              <a:t>,</a:t>
            </a:r>
            <a:r>
              <a:rPr lang="zh-CN" altLang="en-US">
                <a:latin typeface="+mn-ea"/>
                <a:cs typeface="+mn-ea"/>
              </a:rPr>
              <a:t>能够非特异性地识别靶细胞</a:t>
            </a:r>
            <a:r>
              <a:rPr lang="en-US" altLang="zh-CN">
                <a:latin typeface="+mn-ea"/>
                <a:cs typeface="+mn-ea"/>
              </a:rPr>
              <a:t>,</a:t>
            </a:r>
            <a:r>
              <a:rPr lang="zh-CN" altLang="en-US">
                <a:latin typeface="+mn-ea"/>
                <a:cs typeface="+mn-ea"/>
              </a:rPr>
              <a:t>并通过其内的溶细胞颗粒释放的颗粒酶和穿孔素等溶细胞蛋白迅速杀死靶细胞。下列相关叙述正确的是</a:t>
            </a:r>
            <a:r>
              <a:rPr lang="en-US" altLang="zh-CN">
                <a:latin typeface="+mn-ea"/>
                <a:cs typeface="+mn-ea"/>
              </a:rPr>
              <a:t>(</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r>
              <a:rPr lang="en-US" altLang="zh-CN">
                <a:latin typeface="+mn-ea"/>
                <a:cs typeface="+mn-ea"/>
              </a:rPr>
              <a:t>A.</a:t>
            </a:r>
            <a:r>
              <a:rPr lang="zh-CN" altLang="en-US">
                <a:latin typeface="+mn-ea"/>
                <a:cs typeface="+mn-ea"/>
              </a:rPr>
              <a:t>自然杀伤细胞识别并杀死靶细胞的功能组成了保卫人体的第三道防线</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B.</a:t>
            </a:r>
            <a:r>
              <a:rPr lang="zh-CN" altLang="en-US">
                <a:latin typeface="+mn-ea"/>
                <a:cs typeface="+mn-ea"/>
              </a:rPr>
              <a:t>自然杀伤细胞可以抗病毒感染</a:t>
            </a:r>
            <a:r>
              <a:rPr lang="en-US" altLang="zh-CN">
                <a:latin typeface="+mn-ea"/>
                <a:cs typeface="+mn-ea"/>
              </a:rPr>
              <a:t>,</a:t>
            </a:r>
            <a:r>
              <a:rPr lang="zh-CN" altLang="en-US">
                <a:latin typeface="+mn-ea"/>
                <a:cs typeface="+mn-ea"/>
              </a:rPr>
              <a:t>体现了免疫系统的免疫防御功能</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C.</a:t>
            </a:r>
            <a:r>
              <a:rPr lang="zh-CN" altLang="en-US">
                <a:latin typeface="+mn-ea"/>
                <a:cs typeface="+mn-ea"/>
              </a:rPr>
              <a:t>颗粒酶和穿孔素等溶细胞蛋白都属于免疫活性物质</a:t>
            </a:r>
            <a:r>
              <a:rPr lang="en-US" altLang="zh-CN">
                <a:latin typeface="+mn-ea"/>
                <a:cs typeface="+mn-ea"/>
              </a:rPr>
              <a:t>,</a:t>
            </a:r>
            <a:r>
              <a:rPr lang="zh-CN" altLang="en-US">
                <a:latin typeface="+mn-ea"/>
                <a:cs typeface="+mn-ea"/>
              </a:rPr>
              <a:t>但抗体不属于</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D.</a:t>
            </a:r>
            <a:r>
              <a:rPr lang="zh-CN" altLang="en-US">
                <a:latin typeface="+mn-ea"/>
                <a:cs typeface="+mn-ea"/>
              </a:rPr>
              <a:t>免疫细胞和免疫器官共同构成了人体的免疫系统</a:t>
            </a:r>
            <a:r>
              <a:rPr lang="en-US" altLang="zh-CN">
                <a:latin typeface="+mn-ea"/>
                <a:cs typeface="+mn-ea"/>
              </a:rPr>
              <a:t>,</a:t>
            </a:r>
            <a:r>
              <a:rPr lang="zh-CN" altLang="en-US">
                <a:latin typeface="+mn-ea"/>
                <a:cs typeface="+mn-ea"/>
              </a:rPr>
              <a:t>是免疫调节的物质基础</a:t>
            </a:r>
            <a:endParaRPr lang="zh-CN" altLang="en-US">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p:txBody>
      </p:sp>
      <p:sp>
        <p:nvSpPr>
          <p:cNvPr id="9" name="文本框 8"/>
          <p:cNvSpPr txBox="1"/>
          <p:nvPr/>
        </p:nvSpPr>
        <p:spPr>
          <a:xfrm>
            <a:off x="2960370" y="2365375"/>
            <a:ext cx="602615" cy="457200"/>
          </a:xfrm>
          <a:prstGeom prst="rect">
            <a:avLst/>
          </a:prstGeom>
          <a:noFill/>
        </p:spPr>
        <p:txBody>
          <a:bodyPr wrap="square" rtlCol="0">
            <a:noAutofit/>
          </a:bodyPr>
          <a:p>
            <a:r>
              <a:rPr lang="en-US" altLang="zh-CN">
                <a:solidFill>
                  <a:srgbClr val="FF0000"/>
                </a:solidFill>
              </a:rPr>
              <a:t>B</a:t>
            </a:r>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687705" y="1132205"/>
            <a:ext cx="11054080" cy="1771015"/>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肝移植是治疗终末期肝病的唯一有效手段</a:t>
            </a:r>
            <a:r>
              <a:rPr lang="en-US" altLang="zh-CN">
                <a:latin typeface="+mn-ea"/>
                <a:cs typeface="+mn-ea"/>
              </a:rPr>
              <a:t>,</a:t>
            </a:r>
            <a:r>
              <a:rPr lang="zh-CN" altLang="en-US">
                <a:latin typeface="+mn-ea"/>
                <a:cs typeface="+mn-ea"/>
              </a:rPr>
              <a:t>手术效果良好</a:t>
            </a:r>
            <a:r>
              <a:rPr lang="en-US" altLang="zh-CN">
                <a:latin typeface="+mn-ea"/>
                <a:cs typeface="+mn-ea"/>
              </a:rPr>
              <a:t>,</a:t>
            </a:r>
            <a:r>
              <a:rPr lang="zh-CN" altLang="en-US">
                <a:latin typeface="+mn-ea"/>
                <a:cs typeface="+mn-ea"/>
              </a:rPr>
              <a:t>患者术后可恢复正常工作学习生活</a:t>
            </a:r>
            <a:r>
              <a:rPr lang="en-US" altLang="zh-CN">
                <a:latin typeface="+mn-ea"/>
                <a:cs typeface="+mn-ea"/>
              </a:rPr>
              <a:t>,</a:t>
            </a:r>
            <a:r>
              <a:rPr lang="zh-CN" altLang="en-US">
                <a:latin typeface="+mn-ea"/>
                <a:cs typeface="+mn-ea"/>
              </a:rPr>
              <a:t>但免疫排斥仍是术后亟待解决的问题。研究发现</a:t>
            </a:r>
            <a:r>
              <a:rPr lang="en-US" altLang="zh-CN">
                <a:latin typeface="+mn-ea"/>
                <a:cs typeface="+mn-ea"/>
              </a:rPr>
              <a:t>,</a:t>
            </a:r>
            <a:r>
              <a:rPr lang="zh-CN" altLang="en-US">
                <a:latin typeface="+mn-ea"/>
                <a:cs typeface="+mn-ea"/>
              </a:rPr>
              <a:t>肝移植排斥反应导致大鼠的吞噬细胞表面高表达</a:t>
            </a:r>
            <a:r>
              <a:rPr lang="en-US" altLang="zh-CN">
                <a:latin typeface="+mn-ea"/>
                <a:cs typeface="+mn-ea"/>
              </a:rPr>
              <a:t>S</a:t>
            </a:r>
            <a:r>
              <a:rPr lang="zh-CN" altLang="en-US">
                <a:latin typeface="+mn-ea"/>
                <a:cs typeface="+mn-ea"/>
              </a:rPr>
              <a:t>蛋白。为探讨</a:t>
            </a:r>
            <a:r>
              <a:rPr lang="en-US" altLang="zh-CN">
                <a:latin typeface="+mn-ea"/>
                <a:cs typeface="+mn-ea"/>
              </a:rPr>
              <a:t>S</a:t>
            </a:r>
            <a:r>
              <a:rPr lang="zh-CN" altLang="en-US">
                <a:latin typeface="+mn-ea"/>
                <a:cs typeface="+mn-ea"/>
              </a:rPr>
              <a:t>蛋白与免疫排斥的关系</a:t>
            </a:r>
            <a:r>
              <a:rPr lang="en-US" altLang="zh-CN">
                <a:latin typeface="+mn-ea"/>
                <a:cs typeface="+mn-ea"/>
              </a:rPr>
              <a:t>,</a:t>
            </a:r>
            <a:r>
              <a:rPr lang="zh-CN" altLang="en-US">
                <a:latin typeface="+mn-ea"/>
                <a:cs typeface="+mn-ea"/>
              </a:rPr>
              <a:t>研究者将具有阻断</a:t>
            </a:r>
            <a:r>
              <a:rPr lang="en-US" altLang="zh-CN">
                <a:latin typeface="+mn-ea"/>
                <a:cs typeface="+mn-ea"/>
              </a:rPr>
              <a:t>S</a:t>
            </a:r>
            <a:r>
              <a:rPr lang="zh-CN" altLang="en-US">
                <a:latin typeface="+mn-ea"/>
                <a:cs typeface="+mn-ea"/>
              </a:rPr>
              <a:t>蛋白功能的抗体注射给实验组大鼠</a:t>
            </a:r>
            <a:r>
              <a:rPr lang="en-US" altLang="zh-CN">
                <a:latin typeface="+mn-ea"/>
                <a:cs typeface="+mn-ea"/>
              </a:rPr>
              <a:t>,</a:t>
            </a:r>
            <a:r>
              <a:rPr lang="zh-CN" altLang="en-US">
                <a:latin typeface="+mn-ea"/>
                <a:cs typeface="+mn-ea"/>
              </a:rPr>
              <a:t>对照组大鼠则注射等量无关抗体</a:t>
            </a:r>
            <a:r>
              <a:rPr lang="en-US" altLang="zh-CN">
                <a:latin typeface="+mn-ea"/>
                <a:cs typeface="+mn-ea"/>
              </a:rPr>
              <a:t>,</a:t>
            </a:r>
            <a:r>
              <a:rPr lang="zh-CN" altLang="en-US">
                <a:latin typeface="+mn-ea"/>
                <a:cs typeface="+mn-ea"/>
              </a:rPr>
              <a:t>检测两组大鼠肝移植后血清中</a:t>
            </a:r>
            <a:r>
              <a:rPr lang="en-US" altLang="zh-CN">
                <a:latin typeface="+mn-ea"/>
                <a:cs typeface="+mn-ea"/>
              </a:rPr>
              <a:t>AST</a:t>
            </a:r>
            <a:r>
              <a:rPr lang="zh-CN" altLang="en-US">
                <a:latin typeface="+mn-ea"/>
                <a:cs typeface="+mn-ea"/>
              </a:rPr>
              <a:t>的含量</a:t>
            </a:r>
            <a:r>
              <a:rPr lang="en-US" altLang="zh-CN">
                <a:latin typeface="+mn-ea"/>
                <a:cs typeface="+mn-ea"/>
              </a:rPr>
              <a:t>,</a:t>
            </a:r>
            <a:r>
              <a:rPr lang="zh-CN" altLang="en-US">
                <a:latin typeface="+mn-ea"/>
                <a:cs typeface="+mn-ea"/>
              </a:rPr>
              <a:t>结果如图所示。下列叙述正确的是</a:t>
            </a:r>
            <a:r>
              <a:rPr lang="en-US" altLang="zh-CN">
                <a:latin typeface="+mn-ea"/>
                <a:cs typeface="+mn-ea"/>
              </a:rPr>
              <a:t>(</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p:txBody>
      </p:sp>
      <p:sp>
        <p:nvSpPr>
          <p:cNvPr id="9" name="文本框 8"/>
          <p:cNvSpPr txBox="1"/>
          <p:nvPr/>
        </p:nvSpPr>
        <p:spPr>
          <a:xfrm>
            <a:off x="7552690" y="2510155"/>
            <a:ext cx="602615" cy="457200"/>
          </a:xfrm>
          <a:prstGeom prst="rect">
            <a:avLst/>
          </a:prstGeom>
          <a:noFill/>
        </p:spPr>
        <p:txBody>
          <a:bodyPr wrap="square" rtlCol="0">
            <a:noAutofit/>
          </a:bodyPr>
          <a:p>
            <a:r>
              <a:rPr lang="en-US" altLang="zh-CN">
                <a:solidFill>
                  <a:srgbClr val="FF0000"/>
                </a:solidFill>
              </a:rPr>
              <a:t>B</a:t>
            </a:r>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
        <p:nvSpPr>
          <p:cNvPr id="4" name="文本框 3"/>
          <p:cNvSpPr txBox="1"/>
          <p:nvPr/>
        </p:nvSpPr>
        <p:spPr>
          <a:xfrm>
            <a:off x="4117975" y="3333115"/>
            <a:ext cx="7815580" cy="1753235"/>
          </a:xfrm>
          <a:prstGeom prst="rect">
            <a:avLst/>
          </a:prstGeom>
          <a:noFill/>
        </p:spPr>
        <p:txBody>
          <a:bodyPr wrap="square" rtlCol="0">
            <a:spAutoFit/>
          </a:bodyPr>
          <a:p>
            <a:pPr indent="0" fontAlgn="auto">
              <a:lnSpc>
                <a:spcPct val="150000"/>
              </a:lnSpc>
            </a:pPr>
            <a:r>
              <a:rPr lang="en-US" altLang="zh-CN"/>
              <a:t>A.</a:t>
            </a:r>
            <a:r>
              <a:rPr lang="zh-CN" altLang="en-US"/>
              <a:t>肝脏移植的必要条件是供者和受者的主要</a:t>
            </a:r>
            <a:r>
              <a:rPr lang="en-US" altLang="zh-CN"/>
              <a:t>HLA(</a:t>
            </a:r>
            <a:r>
              <a:rPr lang="zh-CN" altLang="en-US"/>
              <a:t>组织相容性抗原</a:t>
            </a:r>
            <a:r>
              <a:rPr lang="en-US" altLang="zh-CN"/>
              <a:t>)</a:t>
            </a:r>
            <a:r>
              <a:rPr lang="zh-CN" altLang="en-US"/>
              <a:t>完全相同</a:t>
            </a:r>
            <a:endParaRPr lang="zh-CN" altLang="en-US"/>
          </a:p>
          <a:p>
            <a:pPr indent="0" fontAlgn="auto">
              <a:lnSpc>
                <a:spcPct val="150000"/>
              </a:lnSpc>
            </a:pPr>
            <a:r>
              <a:rPr lang="en-US" altLang="zh-CN"/>
              <a:t>B.</a:t>
            </a:r>
            <a:r>
              <a:rPr lang="zh-CN" altLang="en-US"/>
              <a:t>受者主要通过细胞免疫对移植肝脏器官产生免疫排斥反应</a:t>
            </a:r>
            <a:endParaRPr lang="zh-CN" altLang="en-US"/>
          </a:p>
          <a:p>
            <a:pPr indent="0" fontAlgn="auto">
              <a:lnSpc>
                <a:spcPct val="150000"/>
              </a:lnSpc>
            </a:pPr>
            <a:r>
              <a:rPr lang="en-US" altLang="zh-CN"/>
              <a:t>C.</a:t>
            </a:r>
            <a:r>
              <a:rPr lang="zh-CN" altLang="en-US"/>
              <a:t>实验结果表明</a:t>
            </a:r>
            <a:r>
              <a:rPr lang="en-US" altLang="zh-CN"/>
              <a:t>,S</a:t>
            </a:r>
            <a:r>
              <a:rPr lang="zh-CN" altLang="en-US"/>
              <a:t>蛋白能够抑制大鼠的肝移植中发生的免疫排斥</a:t>
            </a:r>
            <a:endParaRPr lang="zh-CN" altLang="en-US"/>
          </a:p>
          <a:p>
            <a:pPr indent="0" fontAlgn="auto">
              <a:lnSpc>
                <a:spcPct val="150000"/>
              </a:lnSpc>
            </a:pPr>
            <a:r>
              <a:rPr lang="en-US" altLang="zh-CN"/>
              <a:t>D.</a:t>
            </a:r>
            <a:r>
              <a:rPr lang="zh-CN" altLang="en-US"/>
              <a:t>进行肝脏移植手术后需要补食增加免疫力的中成药</a:t>
            </a:r>
            <a:endParaRPr lang="zh-CN" altLang="en-US"/>
          </a:p>
        </p:txBody>
      </p:sp>
      <p:pic>
        <p:nvPicPr>
          <p:cNvPr id="560" name="image548.jpeg"/>
          <p:cNvPicPr>
            <a:picLocks noChangeAspect="1"/>
          </p:cNvPicPr>
          <p:nvPr/>
        </p:nvPicPr>
        <p:blipFill>
          <a:blip r:embed="rId2"/>
          <a:stretch>
            <a:fillRect/>
          </a:stretch>
        </p:blipFill>
        <p:spPr>
          <a:xfrm>
            <a:off x="892175" y="3053715"/>
            <a:ext cx="2289810" cy="1786890"/>
          </a:xfrm>
          <a:prstGeom prst="rect">
            <a:avLst/>
          </a:prstGeom>
        </p:spPr>
      </p:pic>
      <p:sp>
        <p:nvSpPr>
          <p:cNvPr id="5" name="文本框 4"/>
          <p:cNvSpPr txBox="1"/>
          <p:nvPr/>
        </p:nvSpPr>
        <p:spPr>
          <a:xfrm>
            <a:off x="892175" y="4840605"/>
            <a:ext cx="3359785" cy="922020"/>
          </a:xfrm>
          <a:prstGeom prst="rect">
            <a:avLst/>
          </a:prstGeom>
          <a:noFill/>
        </p:spPr>
        <p:txBody>
          <a:bodyPr wrap="square" rtlCol="0">
            <a:spAutoFit/>
          </a:bodyPr>
          <a:p>
            <a:pPr indent="0" fontAlgn="auto">
              <a:lnSpc>
                <a:spcPct val="150000"/>
              </a:lnSpc>
            </a:pPr>
            <a:r>
              <a:rPr lang="zh-CN" altLang="en-US"/>
              <a:t>注</a:t>
            </a:r>
            <a:r>
              <a:rPr lang="en-US" altLang="zh-CN"/>
              <a:t>:AST</a:t>
            </a:r>
            <a:r>
              <a:rPr lang="zh-CN" altLang="en-US"/>
              <a:t>是谷草转氨酶</a:t>
            </a:r>
            <a:r>
              <a:rPr lang="en-US" altLang="zh-CN"/>
              <a:t>,</a:t>
            </a:r>
            <a:endParaRPr lang="en-US" altLang="zh-CN"/>
          </a:p>
          <a:p>
            <a:pPr indent="0" fontAlgn="auto">
              <a:lnSpc>
                <a:spcPct val="150000"/>
              </a:lnSpc>
            </a:pPr>
            <a:r>
              <a:rPr lang="zh-CN" altLang="en-US"/>
              <a:t>其含量与肝损伤程度呈正相关。</a:t>
            </a:r>
            <a:endParaRPr lang="zh-CN" altLang="en-US"/>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687705" y="1113155"/>
            <a:ext cx="11054080" cy="1771015"/>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免疫检查点阻断疗法已应用于癌症治疗</a:t>
            </a:r>
            <a:r>
              <a:rPr lang="en-US" altLang="zh-CN">
                <a:latin typeface="+mn-ea"/>
                <a:cs typeface="+mn-ea"/>
              </a:rPr>
              <a:t>,</a:t>
            </a:r>
            <a:r>
              <a:rPr lang="zh-CN" altLang="en-US">
                <a:latin typeface="+mn-ea"/>
                <a:cs typeface="+mn-ea"/>
              </a:rPr>
              <a:t>机理如图</a:t>
            </a:r>
            <a:r>
              <a:rPr lang="en-US" altLang="zh-CN">
                <a:latin typeface="+mn-ea"/>
                <a:cs typeface="+mn-ea"/>
              </a:rPr>
              <a:t>1</a:t>
            </a:r>
            <a:r>
              <a:rPr lang="zh-CN" altLang="en-US">
                <a:latin typeface="+mn-ea"/>
                <a:cs typeface="+mn-ea"/>
              </a:rPr>
              <a:t>所示</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p:txBody>
      </p:sp>
      <p:sp>
        <p:nvSpPr>
          <p:cNvPr id="9" name="文本框 8"/>
          <p:cNvSpPr txBox="1"/>
          <p:nvPr/>
        </p:nvSpPr>
        <p:spPr>
          <a:xfrm>
            <a:off x="6191885" y="2561590"/>
            <a:ext cx="2030730" cy="457200"/>
          </a:xfrm>
          <a:prstGeom prst="rect">
            <a:avLst/>
          </a:prstGeom>
          <a:noFill/>
        </p:spPr>
        <p:txBody>
          <a:bodyPr wrap="square" rtlCol="0">
            <a:noAutofit/>
          </a:bodyPr>
          <a:p>
            <a:r>
              <a:rPr lang="zh-CN" altLang="en-US">
                <a:solidFill>
                  <a:srgbClr val="FF0000"/>
                </a:solidFill>
              </a:rPr>
              <a:t>细胞毒性</a:t>
            </a:r>
            <a:r>
              <a:rPr lang="en-US" altLang="zh-CN">
                <a:solidFill>
                  <a:srgbClr val="FF0000"/>
                </a:solidFill>
              </a:rPr>
              <a:t>T</a:t>
            </a:r>
            <a:r>
              <a:rPr lang="zh-CN" altLang="en-US">
                <a:solidFill>
                  <a:srgbClr val="FF0000"/>
                </a:solidFill>
              </a:rPr>
              <a:t>细胞</a:t>
            </a:r>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
        <p:nvSpPr>
          <p:cNvPr id="4" name="文本框 3"/>
          <p:cNvSpPr txBox="1"/>
          <p:nvPr/>
        </p:nvSpPr>
        <p:spPr>
          <a:xfrm>
            <a:off x="3690620" y="2114550"/>
            <a:ext cx="8204835" cy="1997075"/>
          </a:xfrm>
          <a:prstGeom prst="rect">
            <a:avLst/>
          </a:prstGeom>
          <a:noFill/>
        </p:spPr>
        <p:txBody>
          <a:bodyPr wrap="square" rtlCol="0">
            <a:noAutofit/>
          </a:bodyPr>
          <a:p>
            <a:pPr indent="0" fontAlgn="auto">
              <a:lnSpc>
                <a:spcPct val="150000"/>
              </a:lnSpc>
            </a:pPr>
            <a:r>
              <a:rPr lang="zh-CN" altLang="en-US"/>
              <a:t>回答下列问题</a:t>
            </a:r>
            <a:r>
              <a:rPr lang="en-US" altLang="zh-CN"/>
              <a:t>:</a:t>
            </a:r>
            <a:endParaRPr lang="en-US" altLang="zh-CN"/>
          </a:p>
          <a:p>
            <a:pPr indent="0" fontAlgn="auto">
              <a:lnSpc>
                <a:spcPct val="150000"/>
              </a:lnSpc>
            </a:pPr>
            <a:r>
              <a:rPr lang="en-US" altLang="zh-CN"/>
              <a:t>(1)</a:t>
            </a:r>
            <a:r>
              <a:rPr lang="zh-CN" altLang="en-US"/>
              <a:t>图</a:t>
            </a:r>
            <a:r>
              <a:rPr lang="en-US" altLang="zh-CN"/>
              <a:t>1</a:t>
            </a:r>
            <a:r>
              <a:rPr lang="zh-CN" altLang="en-US"/>
              <a:t>中的</a:t>
            </a:r>
            <a:r>
              <a:rPr lang="en-US" altLang="zh-CN"/>
              <a:t>T</a:t>
            </a:r>
            <a:r>
              <a:rPr lang="zh-CN" altLang="en-US"/>
              <a:t>细胞指的是</a:t>
            </a:r>
            <a:r>
              <a:rPr lang="zh-CN" altLang="en-US" u="sng">
                <a:solidFill>
                  <a:schemeClr val="tx1"/>
                </a:solidFill>
                <a:uFillTx/>
              </a:rPr>
              <a:t>　</a:t>
            </a:r>
            <a:r>
              <a:rPr lang="en-US" altLang="zh-CN" u="sng">
                <a:solidFill>
                  <a:schemeClr val="tx1"/>
                </a:solidFill>
                <a:uFillTx/>
              </a:rPr>
              <a:t>  </a:t>
            </a:r>
            <a:r>
              <a:rPr lang="zh-CN" altLang="en-US" u="sng">
                <a:solidFill>
                  <a:schemeClr val="tx1"/>
                </a:solidFill>
                <a:uFillTx/>
              </a:rPr>
              <a:t>　　</a:t>
            </a:r>
            <a:r>
              <a:rPr lang="en-US" altLang="zh-CN" u="sng">
                <a:solidFill>
                  <a:schemeClr val="tx1"/>
                </a:solidFill>
                <a:uFillTx/>
              </a:rPr>
              <a:t> </a:t>
            </a:r>
            <a:r>
              <a:rPr lang="zh-CN" altLang="en-US" u="sng">
                <a:solidFill>
                  <a:schemeClr val="tx1"/>
                </a:solidFill>
                <a:uFillTx/>
              </a:rPr>
              <a:t>　　　　</a:t>
            </a:r>
            <a:r>
              <a:rPr lang="en-US" altLang="zh-CN"/>
              <a:t>,</a:t>
            </a:r>
            <a:r>
              <a:rPr lang="zh-CN" altLang="en-US"/>
              <a:t>其释放毒素使得肿瘤细胞</a:t>
            </a:r>
            <a:r>
              <a:rPr lang="zh-CN" altLang="en-US" u="sng">
                <a:uFillTx/>
              </a:rPr>
              <a:t>　　　</a:t>
            </a:r>
            <a:r>
              <a:rPr lang="en-US" altLang="zh-CN"/>
              <a:t>(</a:t>
            </a:r>
            <a:r>
              <a:rPr lang="zh-CN" altLang="en-US"/>
              <a:t>填</a:t>
            </a:r>
            <a:r>
              <a:rPr lang="en-US" altLang="zh-CN"/>
              <a:t>“</a:t>
            </a:r>
            <a:r>
              <a:rPr lang="zh-CN" altLang="en-US"/>
              <a:t>凋亡</a:t>
            </a:r>
            <a:r>
              <a:rPr lang="en-US" altLang="zh-CN"/>
              <a:t>”</a:t>
            </a:r>
            <a:r>
              <a:rPr lang="zh-CN" altLang="en-US"/>
              <a:t>或</a:t>
            </a:r>
            <a:r>
              <a:rPr lang="en-US" altLang="zh-CN"/>
              <a:t>“</a:t>
            </a:r>
            <a:r>
              <a:rPr lang="zh-CN" altLang="en-US"/>
              <a:t>坏死</a:t>
            </a:r>
            <a:r>
              <a:rPr lang="en-US" altLang="zh-CN"/>
              <a:t>”),</a:t>
            </a:r>
            <a:r>
              <a:rPr lang="zh-CN" altLang="en-US"/>
              <a:t>体现了免疫系统</a:t>
            </a:r>
            <a:r>
              <a:rPr lang="zh-CN" altLang="en-US" u="sng">
                <a:uFillTx/>
              </a:rPr>
              <a:t>　</a:t>
            </a:r>
            <a:r>
              <a:rPr lang="en-US" altLang="zh-CN" u="sng">
                <a:uFillTx/>
              </a:rPr>
              <a:t>   </a:t>
            </a:r>
            <a:r>
              <a:rPr lang="zh-CN" altLang="en-US" u="sng">
                <a:uFillTx/>
              </a:rPr>
              <a:t>　　　</a:t>
            </a:r>
            <a:r>
              <a:rPr lang="zh-CN" altLang="en-US"/>
              <a:t>的功能。图中体现了树突状细胞的功能有</a:t>
            </a:r>
            <a:r>
              <a:rPr lang="zh-CN" altLang="en-US" u="sng">
                <a:uFillTx/>
              </a:rPr>
              <a:t>　　　　　　</a:t>
            </a:r>
            <a:r>
              <a:rPr lang="en-US" altLang="zh-CN" u="sng">
                <a:uFillTx/>
              </a:rPr>
              <a:t>                                   </a:t>
            </a:r>
            <a:r>
              <a:rPr lang="zh-CN" altLang="en-US" u="sng">
                <a:uFillTx/>
              </a:rPr>
              <a:t>　</a:t>
            </a:r>
            <a:r>
              <a:rPr lang="zh-CN" altLang="en-US"/>
              <a:t>。</a:t>
            </a:r>
            <a:r>
              <a:rPr lang="en-US" altLang="en-US"/>
              <a:t> </a:t>
            </a:r>
            <a:endParaRPr lang="en-US" altLang="en-US"/>
          </a:p>
          <a:p>
            <a:pPr indent="0" fontAlgn="auto">
              <a:lnSpc>
                <a:spcPct val="150000"/>
              </a:lnSpc>
            </a:pPr>
            <a:endParaRPr lang="zh-CN" altLang="en-US"/>
          </a:p>
        </p:txBody>
      </p:sp>
      <p:pic>
        <p:nvPicPr>
          <p:cNvPr id="561" name="image549.jpeg"/>
          <p:cNvPicPr>
            <a:picLocks noChangeAspect="1"/>
          </p:cNvPicPr>
          <p:nvPr/>
        </p:nvPicPr>
        <p:blipFill>
          <a:blip r:embed="rId2"/>
          <a:stretch>
            <a:fillRect/>
          </a:stretch>
        </p:blipFill>
        <p:spPr>
          <a:xfrm>
            <a:off x="898525" y="1997710"/>
            <a:ext cx="2567940" cy="2001520"/>
          </a:xfrm>
          <a:prstGeom prst="rect">
            <a:avLst/>
          </a:prstGeom>
        </p:spPr>
      </p:pic>
      <p:sp>
        <p:nvSpPr>
          <p:cNvPr id="6" name="文本框 5"/>
          <p:cNvSpPr txBox="1"/>
          <p:nvPr/>
        </p:nvSpPr>
        <p:spPr>
          <a:xfrm>
            <a:off x="1918970" y="4060190"/>
            <a:ext cx="527050" cy="306705"/>
          </a:xfrm>
          <a:prstGeom prst="rect">
            <a:avLst/>
          </a:prstGeom>
          <a:noFill/>
        </p:spPr>
        <p:txBody>
          <a:bodyPr wrap="square" rtlCol="0">
            <a:spAutoFit/>
          </a:bodyPr>
          <a:p>
            <a:r>
              <a:rPr lang="zh-CN" altLang="en-US" sz="1400"/>
              <a:t>图</a:t>
            </a:r>
            <a:r>
              <a:rPr lang="en-US" altLang="zh-CN" sz="1400"/>
              <a:t>1</a:t>
            </a:r>
            <a:endParaRPr lang="en-US" altLang="zh-CN" sz="1400"/>
          </a:p>
        </p:txBody>
      </p:sp>
      <p:sp>
        <p:nvSpPr>
          <p:cNvPr id="8" name="文本框 7"/>
          <p:cNvSpPr txBox="1"/>
          <p:nvPr/>
        </p:nvSpPr>
        <p:spPr>
          <a:xfrm>
            <a:off x="793115" y="4497705"/>
            <a:ext cx="10829925" cy="1337945"/>
          </a:xfrm>
          <a:prstGeom prst="rect">
            <a:avLst/>
          </a:prstGeom>
          <a:noFill/>
        </p:spPr>
        <p:txBody>
          <a:bodyPr wrap="square" rtlCol="0">
            <a:spAutoFit/>
          </a:bodyPr>
          <a:p>
            <a:pPr indent="0" fontAlgn="auto">
              <a:lnSpc>
                <a:spcPct val="150000"/>
              </a:lnSpc>
            </a:pPr>
            <a:r>
              <a:rPr lang="en-US" altLang="zh-CN"/>
              <a:t>(2)</a:t>
            </a:r>
            <a:r>
              <a:rPr lang="zh-CN" altLang="en-US"/>
              <a:t>图</a:t>
            </a:r>
            <a:r>
              <a:rPr lang="en-US" altLang="zh-CN"/>
              <a:t>1</a:t>
            </a:r>
            <a:r>
              <a:rPr lang="zh-CN" altLang="en-US"/>
              <a:t>中肿瘤细胞免疫逃逸的机制是其表面产生免疫检查分子的配体</a:t>
            </a:r>
            <a:r>
              <a:rPr lang="en-US" altLang="zh-CN"/>
              <a:t>,</a:t>
            </a:r>
            <a:r>
              <a:rPr lang="zh-CN" altLang="en-US"/>
              <a:t>该配体与免疫检查分子结合后</a:t>
            </a:r>
            <a:r>
              <a:rPr lang="en-US" altLang="zh-CN"/>
              <a:t>,</a:t>
            </a:r>
            <a:r>
              <a:rPr lang="zh-CN" altLang="en-US"/>
              <a:t>抑制了</a:t>
            </a:r>
            <a:r>
              <a:rPr lang="en-US" altLang="zh-CN"/>
              <a:t>T</a:t>
            </a:r>
            <a:r>
              <a:rPr lang="zh-CN" altLang="en-US"/>
              <a:t>细胞的活化。图中阻断肿瘤细胞逃逸的方法是利用</a:t>
            </a:r>
            <a:r>
              <a:rPr lang="zh-CN" altLang="en-US" u="sng">
                <a:uFillTx/>
              </a:rPr>
              <a:t>　　　　　　　　　</a:t>
            </a:r>
            <a:r>
              <a:rPr lang="zh-CN" altLang="en-US"/>
              <a:t>与</a:t>
            </a:r>
            <a:r>
              <a:rPr lang="zh-CN" altLang="en-US" u="sng">
                <a:uFillTx/>
              </a:rPr>
              <a:t>　</a:t>
            </a:r>
            <a:r>
              <a:rPr lang="en-US" altLang="zh-CN" u="sng">
                <a:uFillTx/>
              </a:rPr>
              <a:t>   </a:t>
            </a:r>
            <a:r>
              <a:rPr lang="zh-CN" altLang="en-US" u="sng">
                <a:uFillTx/>
              </a:rPr>
              <a:t>　　　　　</a:t>
            </a:r>
            <a:r>
              <a:rPr lang="zh-CN" altLang="en-US"/>
              <a:t>结合。除此之外</a:t>
            </a:r>
            <a:r>
              <a:rPr lang="en-US" altLang="zh-CN"/>
              <a:t>,</a:t>
            </a:r>
            <a:r>
              <a:rPr lang="zh-CN" altLang="en-US"/>
              <a:t>还可以针对</a:t>
            </a:r>
            <a:r>
              <a:rPr lang="zh-CN" altLang="en-US" u="sng">
                <a:uFillTx/>
              </a:rPr>
              <a:t>　</a:t>
            </a:r>
            <a:r>
              <a:rPr lang="en-US" altLang="zh-CN" u="sng">
                <a:uFillTx/>
              </a:rPr>
              <a:t>             </a:t>
            </a:r>
            <a:r>
              <a:rPr lang="zh-CN" altLang="en-US" u="sng">
                <a:uFillTx/>
              </a:rPr>
              <a:t>　　　　　　</a:t>
            </a:r>
            <a:r>
              <a:rPr lang="zh-CN" altLang="en-US"/>
              <a:t>设计其特异性抗体阻断免疫逃逸。</a:t>
            </a:r>
            <a:endParaRPr lang="zh-CN" altLang="en-US"/>
          </a:p>
        </p:txBody>
      </p:sp>
      <p:sp>
        <p:nvSpPr>
          <p:cNvPr id="10" name="文本框 9"/>
          <p:cNvSpPr txBox="1"/>
          <p:nvPr/>
        </p:nvSpPr>
        <p:spPr>
          <a:xfrm>
            <a:off x="10492105" y="2628900"/>
            <a:ext cx="794385" cy="457200"/>
          </a:xfrm>
          <a:prstGeom prst="rect">
            <a:avLst/>
          </a:prstGeom>
          <a:noFill/>
        </p:spPr>
        <p:txBody>
          <a:bodyPr wrap="square" rtlCol="0">
            <a:noAutofit/>
          </a:bodyPr>
          <a:p>
            <a:r>
              <a:rPr lang="zh-CN" altLang="en-US">
                <a:solidFill>
                  <a:srgbClr val="FF0000"/>
                </a:solidFill>
              </a:rPr>
              <a:t>凋亡</a:t>
            </a:r>
            <a:endParaRPr lang="zh-CN" altLang="en-US">
              <a:solidFill>
                <a:srgbClr val="FF0000"/>
              </a:solidFill>
            </a:endParaRPr>
          </a:p>
        </p:txBody>
      </p:sp>
      <p:sp>
        <p:nvSpPr>
          <p:cNvPr id="11" name="文本框 10"/>
          <p:cNvSpPr txBox="1"/>
          <p:nvPr/>
        </p:nvSpPr>
        <p:spPr>
          <a:xfrm>
            <a:off x="6957060" y="3018790"/>
            <a:ext cx="2030730" cy="457200"/>
          </a:xfrm>
          <a:prstGeom prst="rect">
            <a:avLst/>
          </a:prstGeom>
          <a:noFill/>
        </p:spPr>
        <p:txBody>
          <a:bodyPr wrap="square" rtlCol="0">
            <a:noAutofit/>
          </a:bodyPr>
          <a:p>
            <a:r>
              <a:rPr lang="zh-CN" altLang="en-US">
                <a:solidFill>
                  <a:srgbClr val="FF0000"/>
                </a:solidFill>
              </a:rPr>
              <a:t>免疫监视</a:t>
            </a:r>
            <a:endParaRPr lang="zh-CN" altLang="en-US">
              <a:solidFill>
                <a:srgbClr val="FF0000"/>
              </a:solidFill>
            </a:endParaRPr>
          </a:p>
        </p:txBody>
      </p:sp>
      <p:sp>
        <p:nvSpPr>
          <p:cNvPr id="12" name="文本框 11"/>
          <p:cNvSpPr txBox="1"/>
          <p:nvPr/>
        </p:nvSpPr>
        <p:spPr>
          <a:xfrm>
            <a:off x="4286250" y="3429000"/>
            <a:ext cx="3801745" cy="457200"/>
          </a:xfrm>
          <a:prstGeom prst="rect">
            <a:avLst/>
          </a:prstGeom>
          <a:noFill/>
        </p:spPr>
        <p:txBody>
          <a:bodyPr wrap="square" rtlCol="0">
            <a:noAutofit/>
          </a:bodyPr>
          <a:p>
            <a:r>
              <a:rPr lang="zh-CN" altLang="en-US">
                <a:solidFill>
                  <a:srgbClr val="FF0000"/>
                </a:solidFill>
              </a:rPr>
              <a:t>摄取、处理、呈递抗原和吞噬</a:t>
            </a:r>
            <a:endParaRPr lang="zh-CN" altLang="en-US">
              <a:solidFill>
                <a:srgbClr val="FF0000"/>
              </a:solidFill>
            </a:endParaRPr>
          </a:p>
        </p:txBody>
      </p:sp>
      <p:sp>
        <p:nvSpPr>
          <p:cNvPr id="13" name="文本框 12"/>
          <p:cNvSpPr txBox="1"/>
          <p:nvPr/>
        </p:nvSpPr>
        <p:spPr>
          <a:xfrm>
            <a:off x="6035675" y="5006975"/>
            <a:ext cx="2030730" cy="457200"/>
          </a:xfrm>
          <a:prstGeom prst="rect">
            <a:avLst/>
          </a:prstGeom>
          <a:noFill/>
        </p:spPr>
        <p:txBody>
          <a:bodyPr wrap="square" rtlCol="0">
            <a:noAutofit/>
          </a:bodyPr>
          <a:p>
            <a:r>
              <a:rPr lang="zh-CN" altLang="en-US">
                <a:solidFill>
                  <a:srgbClr val="FF0000"/>
                </a:solidFill>
              </a:rPr>
              <a:t>免疫检查分子抗体</a:t>
            </a:r>
            <a:endParaRPr lang="zh-CN" altLang="en-US">
              <a:solidFill>
                <a:srgbClr val="FF0000"/>
              </a:solidFill>
            </a:endParaRPr>
          </a:p>
        </p:txBody>
      </p:sp>
      <p:sp>
        <p:nvSpPr>
          <p:cNvPr id="14" name="文本框 13"/>
          <p:cNvSpPr txBox="1"/>
          <p:nvPr/>
        </p:nvSpPr>
        <p:spPr>
          <a:xfrm>
            <a:off x="8373745" y="5006975"/>
            <a:ext cx="2030730" cy="457200"/>
          </a:xfrm>
          <a:prstGeom prst="rect">
            <a:avLst/>
          </a:prstGeom>
          <a:noFill/>
        </p:spPr>
        <p:txBody>
          <a:bodyPr wrap="square" rtlCol="0">
            <a:noAutofit/>
          </a:bodyPr>
          <a:p>
            <a:r>
              <a:rPr lang="zh-CN" altLang="en-US">
                <a:solidFill>
                  <a:srgbClr val="FF0000"/>
                </a:solidFill>
              </a:rPr>
              <a:t>免疫检查分子</a:t>
            </a:r>
            <a:endParaRPr lang="zh-CN" altLang="en-US">
              <a:solidFill>
                <a:srgbClr val="FF0000"/>
              </a:solidFill>
            </a:endParaRPr>
          </a:p>
        </p:txBody>
      </p:sp>
      <p:sp>
        <p:nvSpPr>
          <p:cNvPr id="15" name="文本框 14"/>
          <p:cNvSpPr txBox="1"/>
          <p:nvPr/>
        </p:nvSpPr>
        <p:spPr>
          <a:xfrm>
            <a:off x="2105660" y="5378450"/>
            <a:ext cx="2453005" cy="457200"/>
          </a:xfrm>
          <a:prstGeom prst="rect">
            <a:avLst/>
          </a:prstGeom>
          <a:noFill/>
        </p:spPr>
        <p:txBody>
          <a:bodyPr wrap="square" rtlCol="0">
            <a:noAutofit/>
          </a:bodyPr>
          <a:p>
            <a:r>
              <a:rPr lang="zh-CN" altLang="en-US">
                <a:solidFill>
                  <a:srgbClr val="FF0000"/>
                </a:solidFill>
              </a:rPr>
              <a:t>免疫检查分子的配体</a:t>
            </a:r>
            <a:endParaRPr lang="zh-CN" altLang="en-US">
              <a:solidFill>
                <a:srgbClr val="FF0000"/>
              </a:solidFill>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p:bldP spid="10" grpId="1"/>
      <p:bldP spid="11" grpId="0"/>
      <p:bldP spid="11" grpId="1"/>
      <p:bldP spid="12" grpId="0"/>
      <p:bldP spid="12" grpId="1"/>
      <p:bldP spid="13" grpId="0"/>
      <p:bldP spid="13" grpId="1"/>
      <p:bldP spid="14" grpId="0"/>
      <p:bldP spid="14" grpId="1"/>
      <p:bldP spid="15" grpId="0"/>
      <p:bldP spid="15" grpId="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534670" y="1160780"/>
            <a:ext cx="11440160" cy="871220"/>
          </a:xfrm>
          <a:prstGeom prst="rect">
            <a:avLst/>
          </a:prstGeom>
        </p:spPr>
        <p:txBody>
          <a:bodyPr>
            <a:noAutofit/>
          </a:bodyPr>
          <a:p>
            <a:pPr indent="0" defTabSz="266700" fontAlgn="auto">
              <a:lnSpc>
                <a:spcPct val="150000"/>
              </a:lnSpc>
              <a:spcBef>
                <a:spcPct val="0"/>
              </a:spcBef>
              <a:spcAft>
                <a:spcPct val="0"/>
              </a:spcAft>
            </a:pPr>
            <a:r>
              <a:rPr lang="en-US" altLang="zh-CN">
                <a:latin typeface="+mn-ea"/>
                <a:cs typeface="+mn-ea"/>
              </a:rPr>
              <a:t>(3)</a:t>
            </a:r>
            <a:r>
              <a:rPr lang="zh-CN" altLang="en-US">
                <a:latin typeface="+mn-ea"/>
                <a:cs typeface="+mn-ea"/>
              </a:rPr>
              <a:t>为了验证药物</a:t>
            </a:r>
            <a:r>
              <a:rPr lang="en-US" altLang="zh-CN">
                <a:latin typeface="+mn-ea"/>
                <a:cs typeface="+mn-ea"/>
              </a:rPr>
              <a:t>A</a:t>
            </a:r>
            <a:r>
              <a:rPr lang="zh-CN" altLang="en-US">
                <a:latin typeface="+mn-ea"/>
                <a:cs typeface="+mn-ea"/>
              </a:rPr>
              <a:t>具有杀伤癌细胞的作用。研究人员利用癌症模型鼠进行实验</a:t>
            </a:r>
            <a:r>
              <a:rPr lang="en-US" altLang="zh-CN">
                <a:latin typeface="+mn-ea"/>
                <a:cs typeface="+mn-ea"/>
              </a:rPr>
              <a:t>,</a:t>
            </a:r>
            <a:r>
              <a:rPr lang="zh-CN" altLang="en-US">
                <a:latin typeface="+mn-ea"/>
                <a:cs typeface="+mn-ea"/>
              </a:rPr>
              <a:t>测定了不同组小鼠</a:t>
            </a:r>
            <a:r>
              <a:rPr lang="en-US" altLang="zh-CN">
                <a:latin typeface="+mn-ea"/>
                <a:cs typeface="+mn-ea"/>
              </a:rPr>
              <a:t>IL-2</a:t>
            </a:r>
            <a:r>
              <a:rPr lang="zh-CN" altLang="en-US">
                <a:latin typeface="+mn-ea"/>
                <a:cs typeface="+mn-ea"/>
              </a:rPr>
              <a:t>、</a:t>
            </a:r>
            <a:r>
              <a:rPr lang="en-US" altLang="zh-CN">
                <a:latin typeface="+mn-ea"/>
                <a:cs typeface="+mn-ea"/>
              </a:rPr>
              <a:t>TNF-α</a:t>
            </a:r>
            <a:endParaRPr lang="en-US" altLang="zh-CN">
              <a:latin typeface="+mn-ea"/>
              <a:cs typeface="+mn-ea"/>
            </a:endParaRPr>
          </a:p>
          <a:p>
            <a:pPr indent="0" defTabSz="266700" fontAlgn="auto">
              <a:lnSpc>
                <a:spcPct val="150000"/>
              </a:lnSpc>
              <a:spcBef>
                <a:spcPct val="0"/>
              </a:spcBef>
              <a:spcAft>
                <a:spcPct val="0"/>
              </a:spcAft>
            </a:pPr>
            <a:r>
              <a:rPr lang="en-US" altLang="zh-CN">
                <a:latin typeface="+mn-ea"/>
                <a:cs typeface="+mn-ea"/>
              </a:rPr>
              <a:t>(T</a:t>
            </a:r>
            <a:r>
              <a:rPr lang="zh-CN" altLang="en-US">
                <a:latin typeface="+mn-ea"/>
                <a:cs typeface="+mn-ea"/>
              </a:rPr>
              <a:t>细胞产生的两种杀伤性细胞因子</a:t>
            </a:r>
            <a:r>
              <a:rPr lang="en-US" altLang="zh-CN">
                <a:latin typeface="+mn-ea"/>
                <a:cs typeface="+mn-ea"/>
              </a:rPr>
              <a:t>)</a:t>
            </a:r>
            <a:r>
              <a:rPr lang="zh-CN" altLang="en-US">
                <a:latin typeface="+mn-ea"/>
                <a:cs typeface="+mn-ea"/>
              </a:rPr>
              <a:t>的表达量</a:t>
            </a:r>
            <a:r>
              <a:rPr lang="en-US" altLang="zh-CN">
                <a:latin typeface="+mn-ea"/>
                <a:cs typeface="+mn-ea"/>
              </a:rPr>
              <a:t>,</a:t>
            </a:r>
            <a:r>
              <a:rPr lang="zh-CN" altLang="en-US">
                <a:latin typeface="+mn-ea"/>
                <a:cs typeface="+mn-ea"/>
              </a:rPr>
              <a:t>结果如表所示。</a:t>
            </a:r>
            <a:r>
              <a:rPr lang="zh-CN" altLang="en-US">
                <a:sym typeface="+mn-ea"/>
              </a:rPr>
              <a:t>研究者还分别测定了实验中小鼠</a:t>
            </a:r>
            <a:r>
              <a:rPr lang="en-US" altLang="zh-CN">
                <a:sym typeface="+mn-ea"/>
              </a:rPr>
              <a:t>T</a:t>
            </a:r>
            <a:r>
              <a:rPr lang="zh-CN" altLang="en-US">
                <a:sym typeface="+mn-ea"/>
              </a:rPr>
              <a:t>细胞表面的免疫</a:t>
            </a:r>
            <a:endParaRPr lang="zh-CN" altLang="en-US">
              <a:sym typeface="+mn-ea"/>
            </a:endParaRPr>
          </a:p>
          <a:p>
            <a:pPr indent="0" defTabSz="266700" fontAlgn="auto">
              <a:lnSpc>
                <a:spcPct val="150000"/>
              </a:lnSpc>
              <a:spcBef>
                <a:spcPct val="0"/>
              </a:spcBef>
              <a:spcAft>
                <a:spcPct val="0"/>
              </a:spcAft>
            </a:pPr>
            <a:r>
              <a:rPr lang="zh-CN" altLang="en-US">
                <a:sym typeface="+mn-ea"/>
              </a:rPr>
              <a:t>检查分子和癌细胞表面免疫检查分子的配体表达量</a:t>
            </a:r>
            <a:r>
              <a:rPr lang="en-US" altLang="zh-CN">
                <a:sym typeface="+mn-ea"/>
              </a:rPr>
              <a:t>,</a:t>
            </a:r>
            <a:r>
              <a:rPr lang="zh-CN" altLang="en-US">
                <a:sym typeface="+mn-ea"/>
              </a:rPr>
              <a:t>结果如图</a:t>
            </a:r>
            <a:r>
              <a:rPr lang="en-US" altLang="zh-CN">
                <a:sym typeface="+mn-ea"/>
              </a:rPr>
              <a:t>2</a:t>
            </a:r>
            <a:r>
              <a:rPr lang="zh-CN" altLang="en-US">
                <a:sym typeface="+mn-ea"/>
              </a:rPr>
              <a:t>所示。</a:t>
            </a:r>
            <a:endParaRPr lang="zh-CN" altLang="en-US"/>
          </a:p>
          <a:p>
            <a:pPr indent="0" defTabSz="266700" fontAlgn="auto">
              <a:lnSpc>
                <a:spcPct val="150000"/>
              </a:lnSpc>
              <a:spcBef>
                <a:spcPct val="0"/>
              </a:spcBef>
              <a:spcAft>
                <a:spcPct val="0"/>
              </a:spcAft>
            </a:pPr>
            <a:endParaRPr lang="zh-CN" altLang="en-US">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p:txBody>
      </p:sp>
      <p:sp>
        <p:nvSpPr>
          <p:cNvPr id="9" name="文本框 8"/>
          <p:cNvSpPr txBox="1"/>
          <p:nvPr/>
        </p:nvSpPr>
        <p:spPr>
          <a:xfrm>
            <a:off x="2165350" y="5184140"/>
            <a:ext cx="1004570" cy="457200"/>
          </a:xfrm>
          <a:prstGeom prst="rect">
            <a:avLst/>
          </a:prstGeom>
          <a:noFill/>
        </p:spPr>
        <p:txBody>
          <a:bodyPr wrap="square" rtlCol="0">
            <a:noAutofit/>
          </a:bodyPr>
          <a:p>
            <a:r>
              <a:rPr lang="zh-CN" altLang="en-US">
                <a:solidFill>
                  <a:srgbClr val="FF0000"/>
                </a:solidFill>
              </a:rPr>
              <a:t>支持</a:t>
            </a:r>
            <a:endParaRPr lang="zh-CN" altLang="en-US">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
        <p:nvSpPr>
          <p:cNvPr id="4" name="文本框 3"/>
          <p:cNvSpPr txBox="1"/>
          <p:nvPr/>
        </p:nvSpPr>
        <p:spPr>
          <a:xfrm>
            <a:off x="687705" y="5080635"/>
            <a:ext cx="11103610" cy="339090"/>
          </a:xfrm>
          <a:prstGeom prst="rect">
            <a:avLst/>
          </a:prstGeom>
          <a:noFill/>
        </p:spPr>
        <p:txBody>
          <a:bodyPr wrap="square" rtlCol="0">
            <a:noAutofit/>
          </a:bodyPr>
          <a:p>
            <a:pPr indent="0" fontAlgn="auto">
              <a:lnSpc>
                <a:spcPct val="150000"/>
              </a:lnSpc>
            </a:pPr>
            <a:r>
              <a:rPr lang="zh-CN" altLang="en-US"/>
              <a:t>上述实验结果</a:t>
            </a:r>
            <a:r>
              <a:rPr lang="zh-CN" altLang="en-US" u="sng">
                <a:solidFill>
                  <a:schemeClr val="tx1"/>
                </a:solidFill>
                <a:uFillTx/>
              </a:rPr>
              <a:t>　　　　</a:t>
            </a:r>
            <a:r>
              <a:rPr lang="en-US" altLang="zh-CN"/>
              <a:t>(</a:t>
            </a:r>
            <a:r>
              <a:rPr lang="zh-CN" altLang="en-US"/>
              <a:t>填</a:t>
            </a:r>
            <a:r>
              <a:rPr lang="en-US" altLang="zh-CN"/>
              <a:t>“</a:t>
            </a:r>
            <a:r>
              <a:rPr lang="zh-CN" altLang="en-US"/>
              <a:t>支持</a:t>
            </a:r>
            <a:r>
              <a:rPr lang="en-US" altLang="zh-CN"/>
              <a:t>”</a:t>
            </a:r>
            <a:r>
              <a:rPr lang="zh-CN" altLang="en-US"/>
              <a:t>或</a:t>
            </a:r>
            <a:r>
              <a:rPr lang="en-US" altLang="zh-CN"/>
              <a:t>“</a:t>
            </a:r>
            <a:r>
              <a:rPr lang="zh-CN" altLang="en-US"/>
              <a:t>不支持</a:t>
            </a:r>
            <a:r>
              <a:rPr lang="en-US" altLang="zh-CN"/>
              <a:t>”)</a:t>
            </a:r>
            <a:r>
              <a:rPr lang="zh-CN" altLang="en-US"/>
              <a:t>药物</a:t>
            </a:r>
            <a:r>
              <a:rPr lang="en-US" altLang="zh-CN"/>
              <a:t>A</a:t>
            </a:r>
            <a:r>
              <a:rPr lang="zh-CN" altLang="en-US"/>
              <a:t>具有杀伤癌细胞的作用</a:t>
            </a:r>
            <a:r>
              <a:rPr lang="en-US" altLang="zh-CN"/>
              <a:t>,</a:t>
            </a:r>
            <a:r>
              <a:rPr lang="zh-CN" altLang="en-US"/>
              <a:t>判断依据是</a:t>
            </a:r>
            <a:r>
              <a:rPr lang="zh-CN" altLang="en-US" u="sng">
                <a:uFillTx/>
              </a:rPr>
              <a:t>     </a:t>
            </a:r>
            <a:r>
              <a:rPr lang="en-US" altLang="zh-CN" u="sng">
                <a:uFillTx/>
              </a:rPr>
              <a:t>                 </a:t>
            </a:r>
            <a:r>
              <a:rPr lang="zh-CN" altLang="en-US" u="sng">
                <a:uFillTx/>
              </a:rPr>
              <a:t>            </a:t>
            </a:r>
            <a:r>
              <a:rPr lang="zh-CN" altLang="en-US"/>
              <a:t>。</a:t>
            </a:r>
            <a:endParaRPr lang="zh-CN" altLang="en-US"/>
          </a:p>
          <a:p>
            <a:pPr indent="0" fontAlgn="auto">
              <a:lnSpc>
                <a:spcPct val="150000"/>
              </a:lnSpc>
            </a:pPr>
            <a:endParaRPr lang="zh-CN" altLang="en-US"/>
          </a:p>
        </p:txBody>
      </p:sp>
      <p:pic>
        <p:nvPicPr>
          <p:cNvPr id="5" name="图片 4"/>
          <p:cNvPicPr>
            <a:picLocks noChangeAspect="1"/>
          </p:cNvPicPr>
          <p:nvPr/>
        </p:nvPicPr>
        <p:blipFill>
          <a:blip r:embed="rId2"/>
          <a:stretch>
            <a:fillRect/>
          </a:stretch>
        </p:blipFill>
        <p:spPr>
          <a:xfrm>
            <a:off x="1189355" y="2651125"/>
            <a:ext cx="3631565" cy="1991360"/>
          </a:xfrm>
          <a:prstGeom prst="rect">
            <a:avLst/>
          </a:prstGeom>
        </p:spPr>
      </p:pic>
      <p:pic>
        <p:nvPicPr>
          <p:cNvPr id="562" name="image550.jpeg"/>
          <p:cNvPicPr>
            <a:picLocks noChangeAspect="1"/>
          </p:cNvPicPr>
          <p:nvPr/>
        </p:nvPicPr>
        <p:blipFill>
          <a:blip r:embed="rId3"/>
          <a:stretch>
            <a:fillRect/>
          </a:stretch>
        </p:blipFill>
        <p:spPr>
          <a:xfrm>
            <a:off x="5999480" y="2742565"/>
            <a:ext cx="3285490" cy="1950720"/>
          </a:xfrm>
          <a:prstGeom prst="rect">
            <a:avLst/>
          </a:prstGeom>
        </p:spPr>
      </p:pic>
      <p:sp>
        <p:nvSpPr>
          <p:cNvPr id="6" name="文本框 5"/>
          <p:cNvSpPr txBox="1"/>
          <p:nvPr/>
        </p:nvSpPr>
        <p:spPr>
          <a:xfrm>
            <a:off x="7514590" y="4794250"/>
            <a:ext cx="555625" cy="471805"/>
          </a:xfrm>
          <a:prstGeom prst="rect">
            <a:avLst/>
          </a:prstGeom>
          <a:noFill/>
        </p:spPr>
        <p:txBody>
          <a:bodyPr wrap="square" rtlCol="0">
            <a:noAutofit/>
          </a:bodyPr>
          <a:p>
            <a:r>
              <a:rPr lang="zh-CN" altLang="en-US" sz="1600"/>
              <a:t>图</a:t>
            </a:r>
            <a:r>
              <a:rPr lang="en-US" altLang="zh-CN" sz="1600"/>
              <a:t>2</a:t>
            </a:r>
            <a:endParaRPr lang="en-US" altLang="zh-CN" sz="1600"/>
          </a:p>
        </p:txBody>
      </p:sp>
      <p:sp>
        <p:nvSpPr>
          <p:cNvPr id="7" name="文本框 6"/>
          <p:cNvSpPr txBox="1"/>
          <p:nvPr/>
        </p:nvSpPr>
        <p:spPr>
          <a:xfrm>
            <a:off x="3067050" y="5641340"/>
            <a:ext cx="8724265" cy="457200"/>
          </a:xfrm>
          <a:prstGeom prst="rect">
            <a:avLst/>
          </a:prstGeom>
          <a:noFill/>
        </p:spPr>
        <p:txBody>
          <a:bodyPr wrap="square" rtlCol="0">
            <a:noAutofit/>
          </a:bodyPr>
          <a:p>
            <a:r>
              <a:rPr lang="zh-CN" altLang="en-US">
                <a:solidFill>
                  <a:srgbClr val="FF0000"/>
                </a:solidFill>
              </a:rPr>
              <a:t>实验组的</a:t>
            </a:r>
            <a:r>
              <a:rPr lang="en-US" altLang="zh-CN">
                <a:solidFill>
                  <a:srgbClr val="FF0000"/>
                </a:solidFill>
              </a:rPr>
              <a:t>IL-2</a:t>
            </a:r>
            <a:r>
              <a:rPr lang="zh-CN" altLang="en-US">
                <a:solidFill>
                  <a:srgbClr val="FF0000"/>
                </a:solidFill>
              </a:rPr>
              <a:t>、</a:t>
            </a:r>
            <a:r>
              <a:rPr lang="en-US" altLang="zh-CN">
                <a:solidFill>
                  <a:srgbClr val="FF0000"/>
                </a:solidFill>
              </a:rPr>
              <a:t>TNF-α</a:t>
            </a:r>
            <a:r>
              <a:rPr lang="zh-CN" altLang="en-US">
                <a:solidFill>
                  <a:srgbClr val="FF0000"/>
                </a:solidFill>
              </a:rPr>
              <a:t>的表达量均比对照组高</a:t>
            </a:r>
            <a:r>
              <a:rPr lang="en-US" altLang="zh-CN">
                <a:solidFill>
                  <a:srgbClr val="FF0000"/>
                </a:solidFill>
              </a:rPr>
              <a:t>,</a:t>
            </a:r>
            <a:r>
              <a:rPr lang="zh-CN" altLang="en-US">
                <a:solidFill>
                  <a:srgbClr val="FF0000"/>
                </a:solidFill>
              </a:rPr>
              <a:t>且在实验浓度范围内</a:t>
            </a:r>
            <a:r>
              <a:rPr lang="en-US" altLang="zh-CN">
                <a:solidFill>
                  <a:srgbClr val="FF0000"/>
                </a:solidFill>
              </a:rPr>
              <a:t>,</a:t>
            </a:r>
            <a:r>
              <a:rPr lang="zh-CN" altLang="en-US">
                <a:solidFill>
                  <a:srgbClr val="FF0000"/>
                </a:solidFill>
              </a:rPr>
              <a:t>随着药物</a:t>
            </a:r>
            <a:r>
              <a:rPr lang="en-US" altLang="zh-CN">
                <a:solidFill>
                  <a:srgbClr val="FF0000"/>
                </a:solidFill>
              </a:rPr>
              <a:t>A</a:t>
            </a:r>
            <a:r>
              <a:rPr lang="zh-CN" altLang="en-US">
                <a:solidFill>
                  <a:srgbClr val="FF0000"/>
                </a:solidFill>
              </a:rPr>
              <a:t>浓度的增加</a:t>
            </a:r>
            <a:r>
              <a:rPr lang="en-US" altLang="zh-CN">
                <a:solidFill>
                  <a:srgbClr val="FF0000"/>
                </a:solidFill>
              </a:rPr>
              <a:t>,IL-2</a:t>
            </a:r>
            <a:r>
              <a:rPr lang="zh-CN" altLang="en-US">
                <a:solidFill>
                  <a:srgbClr val="FF0000"/>
                </a:solidFill>
              </a:rPr>
              <a:t>、</a:t>
            </a:r>
            <a:r>
              <a:rPr lang="en-US" altLang="zh-CN">
                <a:solidFill>
                  <a:srgbClr val="FF0000"/>
                </a:solidFill>
              </a:rPr>
              <a:t>TNF-α</a:t>
            </a:r>
            <a:r>
              <a:rPr lang="zh-CN" altLang="en-US">
                <a:solidFill>
                  <a:srgbClr val="FF0000"/>
                </a:solidFill>
              </a:rPr>
              <a:t>的表达量增加</a:t>
            </a:r>
            <a:r>
              <a:rPr lang="en-US" altLang="zh-CN">
                <a:solidFill>
                  <a:srgbClr val="FF0000"/>
                </a:solidFill>
              </a:rPr>
              <a:t>;</a:t>
            </a:r>
            <a:r>
              <a:rPr lang="zh-CN" altLang="en-US">
                <a:solidFill>
                  <a:srgbClr val="FF0000"/>
                </a:solidFill>
              </a:rPr>
              <a:t>另外</a:t>
            </a:r>
            <a:r>
              <a:rPr lang="en-US" altLang="zh-CN">
                <a:solidFill>
                  <a:srgbClr val="FF0000"/>
                </a:solidFill>
              </a:rPr>
              <a:t>,</a:t>
            </a:r>
            <a:r>
              <a:rPr lang="zh-CN" altLang="en-US">
                <a:solidFill>
                  <a:srgbClr val="FF0000"/>
                </a:solidFill>
              </a:rPr>
              <a:t>实验组小鼠</a:t>
            </a:r>
            <a:r>
              <a:rPr lang="en-US" altLang="zh-CN">
                <a:solidFill>
                  <a:srgbClr val="FF0000"/>
                </a:solidFill>
              </a:rPr>
              <a:t>T</a:t>
            </a:r>
            <a:r>
              <a:rPr lang="zh-CN" altLang="en-US">
                <a:solidFill>
                  <a:srgbClr val="FF0000"/>
                </a:solidFill>
              </a:rPr>
              <a:t>细胞表面的免疫检查分子和癌细胞表面免疫检查分子的配体表达量随药物</a:t>
            </a:r>
            <a:r>
              <a:rPr lang="en-US" altLang="zh-CN">
                <a:solidFill>
                  <a:srgbClr val="FF0000"/>
                </a:solidFill>
              </a:rPr>
              <a:t>A</a:t>
            </a:r>
            <a:r>
              <a:rPr lang="zh-CN" altLang="en-US">
                <a:solidFill>
                  <a:srgbClr val="FF0000"/>
                </a:solidFill>
              </a:rPr>
              <a:t>浓度的增加而下降</a:t>
            </a:r>
            <a:endParaRPr lang="zh-CN" altLang="en-US">
              <a:solidFill>
                <a:srgbClr val="FF0000"/>
              </a:solidFill>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7" grpId="0"/>
      <p:bldP spid="7" grpId="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554355" y="887095"/>
            <a:ext cx="11273790" cy="1771015"/>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机体过度的炎性反应会引发脓毒症。为研究黄芪多糖</a:t>
            </a:r>
            <a:r>
              <a:rPr lang="en-US" altLang="zh-CN">
                <a:latin typeface="+mn-ea"/>
                <a:cs typeface="+mn-ea"/>
              </a:rPr>
              <a:t>(APS)</a:t>
            </a:r>
            <a:r>
              <a:rPr lang="zh-CN" altLang="en-US">
                <a:latin typeface="+mn-ea"/>
                <a:cs typeface="+mn-ea"/>
              </a:rPr>
              <a:t>对脓毒症患者免疫功能和炎症因子水平的影响机制</a:t>
            </a:r>
            <a:r>
              <a:rPr lang="en-US" altLang="zh-CN">
                <a:latin typeface="+mn-ea"/>
                <a:cs typeface="+mn-ea"/>
              </a:rPr>
              <a:t>,</a:t>
            </a:r>
            <a:r>
              <a:rPr lang="zh-CN" altLang="en-US">
                <a:latin typeface="+mn-ea"/>
                <a:cs typeface="+mn-ea"/>
              </a:rPr>
              <a:t>科研人员选取</a:t>
            </a:r>
            <a:r>
              <a:rPr lang="en-US" altLang="zh-CN">
                <a:latin typeface="+mn-ea"/>
                <a:cs typeface="+mn-ea"/>
              </a:rPr>
              <a:t>90</a:t>
            </a:r>
            <a:r>
              <a:rPr lang="zh-CN" altLang="en-US">
                <a:latin typeface="+mn-ea"/>
                <a:cs typeface="+mn-ea"/>
              </a:rPr>
              <a:t>只雄性小鼠随机均分为</a:t>
            </a:r>
            <a:r>
              <a:rPr lang="en-US" altLang="zh-CN">
                <a:latin typeface="+mn-ea"/>
                <a:cs typeface="+mn-ea"/>
              </a:rPr>
              <a:t>5</a:t>
            </a:r>
            <a:r>
              <a:rPr lang="zh-CN" altLang="en-US">
                <a:latin typeface="+mn-ea"/>
                <a:cs typeface="+mn-ea"/>
              </a:rPr>
              <a:t>组</a:t>
            </a:r>
            <a:r>
              <a:rPr lang="en-US" altLang="zh-CN">
                <a:latin typeface="+mn-ea"/>
                <a:cs typeface="+mn-ea"/>
              </a:rPr>
              <a:t>:</a:t>
            </a:r>
            <a:r>
              <a:rPr lang="en-US" altLang="en-US">
                <a:latin typeface="+mn-ea"/>
                <a:cs typeface="+mn-ea"/>
              </a:rPr>
              <a:t>①</a:t>
            </a:r>
            <a:r>
              <a:rPr lang="zh-CN" altLang="en-US">
                <a:latin typeface="+mn-ea"/>
                <a:cs typeface="+mn-ea"/>
              </a:rPr>
              <a:t>假手术组</a:t>
            </a:r>
            <a:r>
              <a:rPr lang="en-US" altLang="zh-CN">
                <a:latin typeface="+mn-ea"/>
                <a:cs typeface="+mn-ea"/>
              </a:rPr>
              <a:t>:</a:t>
            </a:r>
            <a:r>
              <a:rPr lang="zh-CN" altLang="en-US">
                <a:latin typeface="+mn-ea"/>
                <a:cs typeface="+mn-ea"/>
              </a:rPr>
              <a:t>连续</a:t>
            </a:r>
            <a:r>
              <a:rPr lang="en-US" altLang="zh-CN">
                <a:latin typeface="+mn-ea"/>
                <a:cs typeface="+mn-ea"/>
              </a:rPr>
              <a:t>7 d</a:t>
            </a:r>
            <a:r>
              <a:rPr lang="zh-CN" altLang="en-US">
                <a:latin typeface="+mn-ea"/>
                <a:cs typeface="+mn-ea"/>
              </a:rPr>
              <a:t>向腹腔注射适量生理盐水</a:t>
            </a:r>
            <a:r>
              <a:rPr lang="en-US" altLang="zh-CN">
                <a:latin typeface="+mn-ea"/>
                <a:cs typeface="+mn-ea"/>
              </a:rPr>
              <a:t>;</a:t>
            </a:r>
            <a:r>
              <a:rPr lang="en-US" altLang="en-US">
                <a:latin typeface="+mn-ea"/>
                <a:cs typeface="+mn-ea"/>
              </a:rPr>
              <a:t>②</a:t>
            </a:r>
            <a:r>
              <a:rPr lang="zh-CN" altLang="en-US">
                <a:latin typeface="+mn-ea"/>
                <a:cs typeface="+mn-ea"/>
              </a:rPr>
              <a:t>模型组</a:t>
            </a:r>
            <a:r>
              <a:rPr lang="en-US" altLang="zh-CN">
                <a:latin typeface="+mn-ea"/>
                <a:cs typeface="+mn-ea"/>
              </a:rPr>
              <a:t>:</a:t>
            </a:r>
            <a:r>
              <a:rPr lang="zh-CN" altLang="en-US">
                <a:latin typeface="+mn-ea"/>
                <a:cs typeface="+mn-ea"/>
              </a:rPr>
              <a:t>连续</a:t>
            </a:r>
            <a:r>
              <a:rPr lang="en-US" altLang="zh-CN">
                <a:latin typeface="+mn-ea"/>
                <a:cs typeface="+mn-ea"/>
              </a:rPr>
              <a:t>6 d</a:t>
            </a:r>
            <a:r>
              <a:rPr lang="zh-CN" altLang="en-US">
                <a:latin typeface="+mn-ea"/>
                <a:cs typeface="+mn-ea"/>
              </a:rPr>
              <a:t>向腹腔注射适量生理盐水</a:t>
            </a:r>
            <a:r>
              <a:rPr lang="en-US" altLang="zh-CN">
                <a:latin typeface="+mn-ea"/>
                <a:cs typeface="+mn-ea"/>
              </a:rPr>
              <a:t>,</a:t>
            </a:r>
            <a:r>
              <a:rPr lang="zh-CN" altLang="en-US">
                <a:latin typeface="+mn-ea"/>
                <a:cs typeface="+mn-ea"/>
              </a:rPr>
              <a:t>第</a:t>
            </a:r>
            <a:r>
              <a:rPr lang="en-US" altLang="zh-CN">
                <a:latin typeface="+mn-ea"/>
                <a:cs typeface="+mn-ea"/>
              </a:rPr>
              <a:t>7 d</a:t>
            </a:r>
            <a:r>
              <a:rPr lang="zh-CN" altLang="en-US">
                <a:latin typeface="+mn-ea"/>
                <a:cs typeface="+mn-ea"/>
              </a:rPr>
              <a:t>注射</a:t>
            </a:r>
            <a:r>
              <a:rPr lang="en-US" altLang="zh-CN">
                <a:latin typeface="+mn-ea"/>
                <a:cs typeface="+mn-ea"/>
              </a:rPr>
              <a:t>10 mg·kg-1</a:t>
            </a:r>
            <a:r>
              <a:rPr lang="zh-CN" altLang="en-US">
                <a:latin typeface="+mn-ea"/>
                <a:cs typeface="+mn-ea"/>
              </a:rPr>
              <a:t>的</a:t>
            </a:r>
            <a:r>
              <a:rPr lang="en-US" altLang="zh-CN">
                <a:latin typeface="+mn-ea"/>
                <a:cs typeface="+mn-ea"/>
              </a:rPr>
              <a:t>LPS(LPS</a:t>
            </a:r>
            <a:r>
              <a:rPr lang="zh-CN" altLang="en-US">
                <a:latin typeface="+mn-ea"/>
                <a:cs typeface="+mn-ea"/>
              </a:rPr>
              <a:t>为脂多糖</a:t>
            </a:r>
            <a:r>
              <a:rPr lang="en-US" altLang="zh-CN">
                <a:latin typeface="+mn-ea"/>
                <a:cs typeface="+mn-ea"/>
              </a:rPr>
              <a:t>,</a:t>
            </a:r>
            <a:r>
              <a:rPr lang="zh-CN" altLang="en-US">
                <a:latin typeface="+mn-ea"/>
                <a:cs typeface="+mn-ea"/>
              </a:rPr>
              <a:t>可诱发小鼠发生炎性反应而患脓毒症</a:t>
            </a:r>
            <a:r>
              <a:rPr lang="en-US" altLang="zh-CN">
                <a:latin typeface="+mn-ea"/>
                <a:cs typeface="+mn-ea"/>
              </a:rPr>
              <a:t>);</a:t>
            </a:r>
            <a:r>
              <a:rPr lang="en-US" altLang="en-US">
                <a:latin typeface="+mn-ea"/>
                <a:cs typeface="+mn-ea"/>
              </a:rPr>
              <a:t>③</a:t>
            </a:r>
            <a:r>
              <a:rPr lang="en-US" altLang="zh-CN">
                <a:latin typeface="+mn-ea"/>
                <a:cs typeface="+mn-ea"/>
              </a:rPr>
              <a:t>APS</a:t>
            </a:r>
            <a:r>
              <a:rPr lang="zh-CN" altLang="en-US">
                <a:latin typeface="+mn-ea"/>
                <a:cs typeface="+mn-ea"/>
              </a:rPr>
              <a:t>低剂量组</a:t>
            </a:r>
            <a:r>
              <a:rPr lang="en-US" altLang="zh-CN">
                <a:latin typeface="+mn-ea"/>
                <a:cs typeface="+mn-ea"/>
              </a:rPr>
              <a:t>:</a:t>
            </a:r>
            <a:r>
              <a:rPr lang="zh-CN" altLang="en-US">
                <a:latin typeface="+mn-ea"/>
                <a:cs typeface="+mn-ea"/>
              </a:rPr>
              <a:t>连续</a:t>
            </a:r>
            <a:r>
              <a:rPr lang="en-US" altLang="zh-CN">
                <a:latin typeface="+mn-ea"/>
                <a:cs typeface="+mn-ea"/>
              </a:rPr>
              <a:t>6 d</a:t>
            </a:r>
            <a:r>
              <a:rPr lang="zh-CN" altLang="en-US">
                <a:latin typeface="+mn-ea"/>
                <a:cs typeface="+mn-ea"/>
              </a:rPr>
              <a:t>腹腔注射等体积</a:t>
            </a:r>
            <a:r>
              <a:rPr lang="en-US" altLang="zh-CN">
                <a:latin typeface="+mn-ea"/>
                <a:cs typeface="+mn-ea"/>
              </a:rPr>
              <a:t>100 mg·kg-1</a:t>
            </a:r>
            <a:r>
              <a:rPr lang="zh-CN" altLang="en-US">
                <a:latin typeface="+mn-ea"/>
                <a:cs typeface="+mn-ea"/>
              </a:rPr>
              <a:t>的</a:t>
            </a:r>
            <a:r>
              <a:rPr lang="en-US" altLang="zh-CN">
                <a:latin typeface="+mn-ea"/>
                <a:cs typeface="+mn-ea"/>
              </a:rPr>
              <a:t>APS,</a:t>
            </a:r>
            <a:r>
              <a:rPr lang="zh-CN" altLang="en-US">
                <a:latin typeface="+mn-ea"/>
                <a:cs typeface="+mn-ea"/>
              </a:rPr>
              <a:t>第</a:t>
            </a:r>
            <a:r>
              <a:rPr lang="en-US" altLang="zh-CN">
                <a:latin typeface="+mn-ea"/>
                <a:cs typeface="+mn-ea"/>
              </a:rPr>
              <a:t>7</a:t>
            </a:r>
            <a:r>
              <a:rPr lang="zh-CN" altLang="en-US">
                <a:latin typeface="+mn-ea"/>
                <a:cs typeface="+mn-ea"/>
              </a:rPr>
              <a:t>天注射</a:t>
            </a:r>
            <a:r>
              <a:rPr lang="en-US" altLang="zh-CN">
                <a:latin typeface="+mn-ea"/>
                <a:cs typeface="+mn-ea"/>
              </a:rPr>
              <a:t>10 mg·kg-1</a:t>
            </a:r>
            <a:r>
              <a:rPr lang="zh-CN" altLang="en-US">
                <a:latin typeface="+mn-ea"/>
                <a:cs typeface="+mn-ea"/>
              </a:rPr>
              <a:t>的</a:t>
            </a:r>
            <a:r>
              <a:rPr lang="en-US" altLang="zh-CN">
                <a:latin typeface="+mn-ea"/>
                <a:cs typeface="+mn-ea"/>
              </a:rPr>
              <a:t>LPS;</a:t>
            </a:r>
            <a:r>
              <a:rPr lang="en-US" altLang="en-US">
                <a:latin typeface="+mn-ea"/>
                <a:cs typeface="+mn-ea"/>
              </a:rPr>
              <a:t>④</a:t>
            </a:r>
            <a:r>
              <a:rPr lang="en-US" altLang="zh-CN">
                <a:latin typeface="+mn-ea"/>
                <a:cs typeface="+mn-ea"/>
              </a:rPr>
              <a:t>APS</a:t>
            </a:r>
            <a:r>
              <a:rPr lang="zh-CN" altLang="en-US">
                <a:latin typeface="+mn-ea"/>
                <a:cs typeface="+mn-ea"/>
              </a:rPr>
              <a:t>中剂量组</a:t>
            </a:r>
            <a:r>
              <a:rPr lang="en-US" altLang="zh-CN">
                <a:latin typeface="+mn-ea"/>
                <a:cs typeface="+mn-ea"/>
              </a:rPr>
              <a:t>:</a:t>
            </a:r>
            <a:r>
              <a:rPr lang="zh-CN" altLang="en-US">
                <a:latin typeface="+mn-ea"/>
                <a:cs typeface="+mn-ea"/>
              </a:rPr>
              <a:t>连续</a:t>
            </a:r>
            <a:r>
              <a:rPr lang="en-US" altLang="zh-CN">
                <a:latin typeface="+mn-ea"/>
                <a:cs typeface="+mn-ea"/>
              </a:rPr>
              <a:t>6 d</a:t>
            </a:r>
            <a:r>
              <a:rPr lang="zh-CN" altLang="en-US">
                <a:latin typeface="+mn-ea"/>
                <a:cs typeface="+mn-ea"/>
              </a:rPr>
              <a:t>腹腔注射等体积</a:t>
            </a:r>
            <a:r>
              <a:rPr lang="en-US" altLang="zh-CN">
                <a:latin typeface="+mn-ea"/>
                <a:cs typeface="+mn-ea"/>
              </a:rPr>
              <a:t>200 mg·kg-1</a:t>
            </a:r>
            <a:r>
              <a:rPr lang="zh-CN" altLang="en-US">
                <a:latin typeface="+mn-ea"/>
                <a:cs typeface="+mn-ea"/>
              </a:rPr>
              <a:t>的</a:t>
            </a:r>
            <a:r>
              <a:rPr lang="en-US" altLang="zh-CN">
                <a:latin typeface="+mn-ea"/>
                <a:cs typeface="+mn-ea"/>
              </a:rPr>
              <a:t>APS,</a:t>
            </a:r>
            <a:r>
              <a:rPr lang="zh-CN" altLang="en-US">
                <a:latin typeface="+mn-ea"/>
                <a:cs typeface="+mn-ea"/>
              </a:rPr>
              <a:t>第</a:t>
            </a:r>
            <a:r>
              <a:rPr lang="en-US" altLang="zh-CN">
                <a:latin typeface="+mn-ea"/>
                <a:cs typeface="+mn-ea"/>
              </a:rPr>
              <a:t>7</a:t>
            </a:r>
            <a:r>
              <a:rPr lang="zh-CN" altLang="en-US">
                <a:latin typeface="+mn-ea"/>
                <a:cs typeface="+mn-ea"/>
              </a:rPr>
              <a:t>天注射</a:t>
            </a:r>
            <a:r>
              <a:rPr lang="en-US" altLang="zh-CN">
                <a:latin typeface="+mn-ea"/>
                <a:cs typeface="+mn-ea"/>
              </a:rPr>
              <a:t>10 mg·kg-1</a:t>
            </a:r>
            <a:r>
              <a:rPr lang="zh-CN" altLang="en-US">
                <a:latin typeface="+mn-ea"/>
                <a:cs typeface="+mn-ea"/>
              </a:rPr>
              <a:t>的</a:t>
            </a:r>
            <a:r>
              <a:rPr lang="en-US" altLang="zh-CN">
                <a:latin typeface="+mn-ea"/>
                <a:cs typeface="+mn-ea"/>
              </a:rPr>
              <a:t>LPS;</a:t>
            </a:r>
            <a:r>
              <a:rPr lang="en-US" altLang="en-US">
                <a:latin typeface="+mn-ea"/>
                <a:cs typeface="+mn-ea"/>
              </a:rPr>
              <a:t>⑤</a:t>
            </a:r>
            <a:r>
              <a:rPr lang="en-US" altLang="zh-CN">
                <a:latin typeface="+mn-ea"/>
                <a:cs typeface="+mn-ea"/>
              </a:rPr>
              <a:t>APS</a:t>
            </a:r>
            <a:r>
              <a:rPr lang="zh-CN" altLang="en-US">
                <a:latin typeface="+mn-ea"/>
                <a:cs typeface="+mn-ea"/>
              </a:rPr>
              <a:t>高剂量组</a:t>
            </a:r>
            <a:r>
              <a:rPr lang="en-US" altLang="zh-CN">
                <a:latin typeface="+mn-ea"/>
                <a:cs typeface="+mn-ea"/>
              </a:rPr>
              <a:t>:</a:t>
            </a:r>
            <a:r>
              <a:rPr lang="zh-CN" altLang="en-US">
                <a:latin typeface="+mn-ea"/>
                <a:cs typeface="+mn-ea"/>
              </a:rPr>
              <a:t>连续</a:t>
            </a:r>
            <a:r>
              <a:rPr lang="en-US" altLang="zh-CN">
                <a:latin typeface="+mn-ea"/>
                <a:cs typeface="+mn-ea"/>
              </a:rPr>
              <a:t>6 d</a:t>
            </a:r>
            <a:r>
              <a:rPr lang="zh-CN" altLang="en-US">
                <a:latin typeface="+mn-ea"/>
                <a:cs typeface="+mn-ea"/>
              </a:rPr>
              <a:t>腹腔注射等体积</a:t>
            </a:r>
            <a:r>
              <a:rPr lang="en-US" altLang="zh-CN">
                <a:latin typeface="+mn-ea"/>
                <a:cs typeface="+mn-ea"/>
              </a:rPr>
              <a:t>400 mg·kg-1</a:t>
            </a:r>
            <a:r>
              <a:rPr lang="zh-CN" altLang="en-US">
                <a:latin typeface="+mn-ea"/>
                <a:cs typeface="+mn-ea"/>
              </a:rPr>
              <a:t>的</a:t>
            </a:r>
            <a:r>
              <a:rPr lang="en-US" altLang="zh-CN">
                <a:latin typeface="+mn-ea"/>
                <a:cs typeface="+mn-ea"/>
              </a:rPr>
              <a:t>APS,</a:t>
            </a:r>
            <a:r>
              <a:rPr lang="zh-CN" altLang="en-US">
                <a:latin typeface="+mn-ea"/>
                <a:cs typeface="+mn-ea"/>
              </a:rPr>
              <a:t>第</a:t>
            </a:r>
            <a:r>
              <a:rPr lang="en-US" altLang="zh-CN">
                <a:latin typeface="+mn-ea"/>
                <a:cs typeface="+mn-ea"/>
              </a:rPr>
              <a:t>7</a:t>
            </a:r>
            <a:r>
              <a:rPr lang="zh-CN" altLang="en-US">
                <a:latin typeface="+mn-ea"/>
                <a:cs typeface="+mn-ea"/>
              </a:rPr>
              <a:t>天注射</a:t>
            </a:r>
            <a:r>
              <a:rPr lang="en-US" altLang="zh-CN">
                <a:latin typeface="+mn-ea"/>
                <a:cs typeface="+mn-ea"/>
              </a:rPr>
              <a:t>10 mg·kg-1</a:t>
            </a:r>
            <a:r>
              <a:rPr lang="zh-CN" altLang="en-US">
                <a:latin typeface="+mn-ea"/>
                <a:cs typeface="+mn-ea"/>
              </a:rPr>
              <a:t>的</a:t>
            </a:r>
            <a:r>
              <a:rPr lang="en-US" altLang="zh-CN">
                <a:latin typeface="+mn-ea"/>
                <a:cs typeface="+mn-ea"/>
              </a:rPr>
              <a:t>LPS</a:t>
            </a:r>
            <a:r>
              <a:rPr lang="zh-CN" altLang="en-US">
                <a:latin typeface="+mn-ea"/>
                <a:cs typeface="+mn-ea"/>
              </a:rPr>
              <a:t>。腹腔注射</a:t>
            </a:r>
            <a:r>
              <a:rPr lang="en-US" altLang="zh-CN">
                <a:latin typeface="+mn-ea"/>
                <a:cs typeface="+mn-ea"/>
              </a:rPr>
              <a:t>LPS</a:t>
            </a:r>
            <a:r>
              <a:rPr lang="zh-CN" altLang="en-US">
                <a:latin typeface="+mn-ea"/>
                <a:cs typeface="+mn-ea"/>
              </a:rPr>
              <a:t>共</a:t>
            </a:r>
            <a:r>
              <a:rPr lang="en-US" altLang="zh-CN">
                <a:latin typeface="+mn-ea"/>
                <a:cs typeface="+mn-ea"/>
              </a:rPr>
              <a:t>12 h</a:t>
            </a:r>
            <a:r>
              <a:rPr lang="zh-CN" altLang="en-US">
                <a:latin typeface="+mn-ea"/>
                <a:cs typeface="+mn-ea"/>
              </a:rPr>
              <a:t>后</a:t>
            </a:r>
            <a:r>
              <a:rPr lang="en-US" altLang="zh-CN">
                <a:latin typeface="+mn-ea"/>
                <a:cs typeface="+mn-ea"/>
              </a:rPr>
              <a:t>,</a:t>
            </a:r>
            <a:r>
              <a:rPr lang="zh-CN" altLang="en-US">
                <a:latin typeface="+mn-ea"/>
                <a:cs typeface="+mn-ea"/>
              </a:rPr>
              <a:t>取小鼠外周血测定炎症因子浓度和</a:t>
            </a:r>
            <a:r>
              <a:rPr lang="en-US" altLang="zh-CN">
                <a:latin typeface="+mn-ea"/>
                <a:cs typeface="+mn-ea"/>
              </a:rPr>
              <a:t>T</a:t>
            </a:r>
            <a:r>
              <a:rPr lang="zh-CN" altLang="en-US">
                <a:latin typeface="+mn-ea"/>
                <a:cs typeface="+mn-ea"/>
              </a:rPr>
              <a:t>淋巴细胞亚群中</a:t>
            </a:r>
            <a:r>
              <a:rPr lang="en-US" altLang="zh-CN">
                <a:latin typeface="+mn-ea"/>
                <a:cs typeface="+mn-ea"/>
              </a:rPr>
              <a:t>Th1</a:t>
            </a:r>
            <a:r>
              <a:rPr lang="zh-CN" altLang="en-US">
                <a:latin typeface="+mn-ea"/>
                <a:cs typeface="+mn-ea"/>
              </a:rPr>
              <a:t>、</a:t>
            </a:r>
            <a:r>
              <a:rPr lang="en-US" altLang="zh-CN">
                <a:latin typeface="+mn-ea"/>
                <a:cs typeface="+mn-ea"/>
              </a:rPr>
              <a:t>Th2</a:t>
            </a:r>
            <a:r>
              <a:rPr lang="zh-CN" altLang="en-US">
                <a:latin typeface="+mn-ea"/>
                <a:cs typeface="+mn-ea"/>
              </a:rPr>
              <a:t>的水平</a:t>
            </a:r>
            <a:r>
              <a:rPr lang="en-US" altLang="zh-CN">
                <a:latin typeface="+mn-ea"/>
                <a:cs typeface="+mn-ea"/>
              </a:rPr>
              <a:t>,</a:t>
            </a:r>
            <a:r>
              <a:rPr lang="zh-CN" altLang="en-US">
                <a:latin typeface="+mn-ea"/>
                <a:cs typeface="+mn-ea"/>
              </a:rPr>
              <a:t>部分实验结果如表所示。</a:t>
            </a:r>
            <a:endParaRPr lang="zh-CN" altLang="en-US">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p:txBody>
      </p:sp>
      <p:sp>
        <p:nvSpPr>
          <p:cNvPr id="9" name="文本框 8"/>
          <p:cNvSpPr txBox="1"/>
          <p:nvPr/>
        </p:nvSpPr>
        <p:spPr>
          <a:xfrm>
            <a:off x="5597525" y="3929380"/>
            <a:ext cx="602615" cy="457200"/>
          </a:xfrm>
          <a:prstGeom prst="rect">
            <a:avLst/>
          </a:prstGeom>
          <a:noFill/>
        </p:spPr>
        <p:txBody>
          <a:bodyPr wrap="square" rtlCol="0">
            <a:noAutofit/>
          </a:bodyPr>
          <a:p>
            <a:r>
              <a:rPr lang="en-US" altLang="zh-CN">
                <a:solidFill>
                  <a:srgbClr val="FF0000"/>
                </a:solidFill>
              </a:rPr>
              <a:t>D</a:t>
            </a:r>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
        <p:nvSpPr>
          <p:cNvPr id="4" name="文本框 3"/>
          <p:cNvSpPr txBox="1"/>
          <p:nvPr/>
        </p:nvSpPr>
        <p:spPr>
          <a:xfrm>
            <a:off x="3561715" y="3815080"/>
            <a:ext cx="8194675" cy="2584450"/>
          </a:xfrm>
          <a:prstGeom prst="rect">
            <a:avLst/>
          </a:prstGeom>
          <a:noFill/>
        </p:spPr>
        <p:txBody>
          <a:bodyPr wrap="square" rtlCol="0">
            <a:spAutoFit/>
          </a:bodyPr>
          <a:p>
            <a:pPr indent="0" fontAlgn="auto">
              <a:lnSpc>
                <a:spcPct val="150000"/>
              </a:lnSpc>
            </a:pPr>
            <a:r>
              <a:rPr lang="zh-CN" altLang="en-US"/>
              <a:t>下列叙述正确的是</a:t>
            </a:r>
            <a:r>
              <a:rPr lang="en-US" altLang="zh-CN"/>
              <a:t>(</a:t>
            </a:r>
            <a:r>
              <a:rPr lang="zh-CN" altLang="en-US"/>
              <a:t>　　</a:t>
            </a:r>
            <a:r>
              <a:rPr lang="en-US" altLang="zh-CN"/>
              <a:t>)</a:t>
            </a:r>
            <a:endParaRPr lang="en-US" altLang="zh-CN"/>
          </a:p>
          <a:p>
            <a:pPr indent="0" fontAlgn="auto">
              <a:lnSpc>
                <a:spcPct val="150000"/>
              </a:lnSpc>
            </a:pPr>
            <a:r>
              <a:rPr lang="en-US" altLang="zh-CN"/>
              <a:t>A.</a:t>
            </a:r>
            <a:r>
              <a:rPr lang="zh-CN" altLang="en-US"/>
              <a:t>人体的免疫系统由</a:t>
            </a:r>
            <a:r>
              <a:rPr lang="en-US" altLang="zh-CN"/>
              <a:t>T</a:t>
            </a:r>
            <a:r>
              <a:rPr lang="zh-CN" altLang="en-US"/>
              <a:t>细胞等免疫细胞和白细胞介素等免疫活性物质组成</a:t>
            </a:r>
            <a:endParaRPr lang="zh-CN" altLang="en-US"/>
          </a:p>
          <a:p>
            <a:pPr indent="0" fontAlgn="auto">
              <a:lnSpc>
                <a:spcPct val="150000"/>
              </a:lnSpc>
            </a:pPr>
            <a:r>
              <a:rPr lang="en-US" altLang="zh-CN"/>
              <a:t>B.</a:t>
            </a:r>
            <a:r>
              <a:rPr lang="zh-CN" altLang="en-US"/>
              <a:t>与假手术组小鼠相比</a:t>
            </a:r>
            <a:r>
              <a:rPr lang="en-US" altLang="zh-CN"/>
              <a:t>,</a:t>
            </a:r>
            <a:r>
              <a:rPr lang="zh-CN" altLang="en-US"/>
              <a:t>模型组小鼠外周血中</a:t>
            </a:r>
            <a:r>
              <a:rPr lang="en-US" altLang="zh-CN"/>
              <a:t>T</a:t>
            </a:r>
            <a:r>
              <a:rPr lang="zh-CN" altLang="en-US"/>
              <a:t>细胞水平和白细胞介素水平均升高</a:t>
            </a:r>
            <a:endParaRPr lang="zh-CN" altLang="en-US"/>
          </a:p>
          <a:p>
            <a:pPr indent="0" fontAlgn="auto">
              <a:lnSpc>
                <a:spcPct val="150000"/>
              </a:lnSpc>
            </a:pPr>
            <a:r>
              <a:rPr lang="en-US" altLang="zh-CN"/>
              <a:t>C.APS</a:t>
            </a:r>
            <a:r>
              <a:rPr lang="zh-CN" altLang="en-US"/>
              <a:t>处理后的小鼠与假手术组相比</a:t>
            </a:r>
            <a:r>
              <a:rPr lang="en-US" altLang="zh-CN"/>
              <a:t>,</a:t>
            </a:r>
            <a:r>
              <a:rPr lang="zh-CN" altLang="en-US"/>
              <a:t>促炎因子水平升高</a:t>
            </a:r>
            <a:r>
              <a:rPr lang="en-US" altLang="zh-CN"/>
              <a:t>,</a:t>
            </a:r>
            <a:r>
              <a:rPr lang="zh-CN" altLang="en-US"/>
              <a:t>抑炎因子水平也升高</a:t>
            </a:r>
            <a:endParaRPr lang="zh-CN" altLang="en-US"/>
          </a:p>
          <a:p>
            <a:pPr indent="0" fontAlgn="auto">
              <a:lnSpc>
                <a:spcPct val="150000"/>
              </a:lnSpc>
            </a:pPr>
            <a:r>
              <a:rPr lang="en-US" altLang="zh-CN"/>
              <a:t>D.APS</a:t>
            </a:r>
            <a:r>
              <a:rPr lang="zh-CN" altLang="en-US"/>
              <a:t>处理可调节小鼠</a:t>
            </a:r>
            <a:r>
              <a:rPr lang="en-US" altLang="zh-CN"/>
              <a:t>Th1</a:t>
            </a:r>
            <a:r>
              <a:rPr lang="zh-CN" altLang="en-US"/>
              <a:t>与</a:t>
            </a:r>
            <a:r>
              <a:rPr lang="en-US" altLang="zh-CN"/>
              <a:t>Th2</a:t>
            </a:r>
            <a:r>
              <a:rPr lang="zh-CN" altLang="en-US"/>
              <a:t>水平比</a:t>
            </a:r>
            <a:r>
              <a:rPr lang="en-US" altLang="zh-CN"/>
              <a:t>,</a:t>
            </a:r>
            <a:r>
              <a:rPr lang="zh-CN" altLang="en-US"/>
              <a:t>同时还可以抑制脓毒症小鼠体内的炎症水平</a:t>
            </a:r>
            <a:endParaRPr lang="zh-CN" altLang="en-US"/>
          </a:p>
        </p:txBody>
      </p:sp>
      <p:pic>
        <p:nvPicPr>
          <p:cNvPr id="5" name="图片 4"/>
          <p:cNvPicPr>
            <a:picLocks noChangeAspect="1"/>
          </p:cNvPicPr>
          <p:nvPr/>
        </p:nvPicPr>
        <p:blipFill>
          <a:blip r:embed="rId2"/>
          <a:stretch>
            <a:fillRect/>
          </a:stretch>
        </p:blipFill>
        <p:spPr>
          <a:xfrm>
            <a:off x="554355" y="4034790"/>
            <a:ext cx="2874010" cy="1852295"/>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568960" y="1036320"/>
            <a:ext cx="11054080" cy="1771015"/>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哮喘是一种由多因素引起气道阻塞的炎症性病症</a:t>
            </a:r>
            <a:r>
              <a:rPr lang="en-US" altLang="zh-CN">
                <a:latin typeface="+mn-ea"/>
                <a:cs typeface="+mn-ea"/>
              </a:rPr>
              <a:t>,</a:t>
            </a:r>
            <a:r>
              <a:rPr lang="zh-CN" altLang="en-US">
                <a:latin typeface="+mn-ea"/>
                <a:cs typeface="+mn-ea"/>
              </a:rPr>
              <a:t>症状表现为咳嗽、喘息、气促等</a:t>
            </a:r>
            <a:r>
              <a:rPr lang="en-US" altLang="zh-CN">
                <a:latin typeface="+mn-ea"/>
                <a:cs typeface="+mn-ea"/>
              </a:rPr>
              <a:t>,</a:t>
            </a:r>
            <a:r>
              <a:rPr lang="zh-CN" altLang="en-US">
                <a:latin typeface="+mn-ea"/>
                <a:cs typeface="+mn-ea"/>
              </a:rPr>
              <a:t>以过敏性哮喘为主。图</a:t>
            </a:r>
            <a:r>
              <a:rPr lang="en-US" altLang="zh-CN">
                <a:latin typeface="+mn-ea"/>
                <a:cs typeface="+mn-ea"/>
              </a:rPr>
              <a:t>a</a:t>
            </a:r>
            <a:r>
              <a:rPr lang="zh-CN" altLang="en-US">
                <a:latin typeface="+mn-ea"/>
                <a:cs typeface="+mn-ea"/>
              </a:rPr>
              <a:t>为过敏原引发过敏性哮喘的部分过程示意图。</a:t>
            </a:r>
            <a:endParaRPr lang="zh-CN" altLang="en-US">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
        <p:nvSpPr>
          <p:cNvPr id="4" name="文本框 3"/>
          <p:cNvSpPr txBox="1"/>
          <p:nvPr/>
        </p:nvSpPr>
        <p:spPr>
          <a:xfrm>
            <a:off x="3488690" y="1936750"/>
            <a:ext cx="8357235" cy="4246245"/>
          </a:xfrm>
          <a:prstGeom prst="rect">
            <a:avLst/>
          </a:prstGeom>
          <a:noFill/>
        </p:spPr>
        <p:txBody>
          <a:bodyPr wrap="square" rtlCol="0">
            <a:spAutoFit/>
          </a:bodyPr>
          <a:p>
            <a:pPr indent="0" fontAlgn="auto">
              <a:lnSpc>
                <a:spcPct val="150000"/>
              </a:lnSpc>
            </a:pPr>
            <a:r>
              <a:rPr lang="zh-CN" altLang="en-US"/>
              <a:t>请据图回答问题</a:t>
            </a:r>
            <a:r>
              <a:rPr lang="en-US" altLang="zh-CN"/>
              <a:t>:</a:t>
            </a:r>
            <a:endParaRPr lang="en-US" altLang="zh-CN"/>
          </a:p>
          <a:p>
            <a:pPr indent="0" fontAlgn="auto">
              <a:lnSpc>
                <a:spcPct val="150000"/>
              </a:lnSpc>
            </a:pPr>
            <a:r>
              <a:rPr lang="en-US" altLang="zh-CN"/>
              <a:t>(1)</a:t>
            </a:r>
            <a:r>
              <a:rPr lang="zh-CN" altLang="en-US"/>
              <a:t>细胞因子的作用是</a:t>
            </a:r>
            <a:r>
              <a:rPr lang="zh-CN" altLang="en-US" u="sng">
                <a:solidFill>
                  <a:schemeClr val="tx1"/>
                </a:solidFill>
                <a:uFillTx/>
              </a:rPr>
              <a:t>　　　　　</a:t>
            </a:r>
            <a:r>
              <a:rPr lang="en-US" altLang="zh-CN" u="sng">
                <a:solidFill>
                  <a:schemeClr val="tx1"/>
                </a:solidFill>
                <a:uFillTx/>
              </a:rPr>
              <a:t>          </a:t>
            </a:r>
            <a:r>
              <a:rPr lang="zh-CN" altLang="en-US" u="sng">
                <a:solidFill>
                  <a:schemeClr val="tx1"/>
                </a:solidFill>
                <a:uFillTx/>
              </a:rPr>
              <a:t>　　　</a:t>
            </a:r>
            <a:r>
              <a:rPr lang="en-US" altLang="zh-CN" u="sng">
                <a:solidFill>
                  <a:schemeClr val="tx1"/>
                </a:solidFill>
                <a:uFillTx/>
              </a:rPr>
              <a:t>                </a:t>
            </a:r>
            <a:r>
              <a:rPr lang="zh-CN" altLang="en-US" u="sng">
                <a:solidFill>
                  <a:schemeClr val="tx1"/>
                </a:solidFill>
                <a:uFillTx/>
              </a:rPr>
              <a:t>　</a:t>
            </a:r>
            <a:r>
              <a:rPr lang="en-US" altLang="zh-CN"/>
              <a:t>,</a:t>
            </a:r>
            <a:r>
              <a:rPr lang="zh-CN" altLang="en-US"/>
              <a:t>上述免疫细胞中不能识别抗原的是</a:t>
            </a:r>
            <a:r>
              <a:rPr lang="en-US" altLang="zh-CN" u="sng">
                <a:solidFill>
                  <a:schemeClr val="tx1"/>
                </a:solidFill>
                <a:uFillTx/>
              </a:rPr>
              <a:t>	            </a:t>
            </a:r>
            <a:r>
              <a:rPr lang="zh-CN" altLang="en-US" u="sng">
                <a:solidFill>
                  <a:schemeClr val="tx1"/>
                </a:solidFill>
                <a:uFillTx/>
              </a:rPr>
              <a:t>　</a:t>
            </a:r>
            <a:r>
              <a:rPr lang="zh-CN" altLang="en-US"/>
              <a:t>。</a:t>
            </a:r>
            <a:r>
              <a:rPr lang="en-US" altLang="en-US"/>
              <a:t> </a:t>
            </a:r>
            <a:endParaRPr lang="en-US" altLang="en-US"/>
          </a:p>
          <a:p>
            <a:pPr indent="0" fontAlgn="auto">
              <a:lnSpc>
                <a:spcPct val="150000"/>
              </a:lnSpc>
            </a:pPr>
            <a:r>
              <a:rPr lang="en-US" altLang="zh-CN"/>
              <a:t>(2)</a:t>
            </a:r>
            <a:r>
              <a:rPr lang="zh-CN" altLang="en-US"/>
              <a:t>过敏原引发过敏性哮喘的过程中</a:t>
            </a:r>
            <a:r>
              <a:rPr lang="en-US" altLang="zh-CN"/>
              <a:t>,IgE</a:t>
            </a:r>
            <a:r>
              <a:rPr lang="zh-CN" altLang="en-US"/>
              <a:t>特异性地吸附在肥大细胞上的直接原因</a:t>
            </a:r>
            <a:endParaRPr lang="zh-CN" altLang="en-US"/>
          </a:p>
          <a:p>
            <a:pPr indent="0" fontAlgn="auto">
              <a:lnSpc>
                <a:spcPct val="150000"/>
              </a:lnSpc>
            </a:pPr>
            <a:r>
              <a:rPr lang="zh-CN" altLang="en-US"/>
              <a:t>是</a:t>
            </a:r>
            <a:r>
              <a:rPr lang="en-US" altLang="zh-CN" u="sng">
                <a:uFillTx/>
              </a:rPr>
              <a:t>　　　　　　              　　　　　　　　</a:t>
            </a:r>
            <a:r>
              <a:rPr lang="zh-CN" altLang="en-US"/>
              <a:t>。</a:t>
            </a:r>
            <a:r>
              <a:rPr lang="en-US" altLang="en-US"/>
              <a:t> </a:t>
            </a:r>
            <a:endParaRPr lang="en-US" altLang="en-US"/>
          </a:p>
          <a:p>
            <a:pPr indent="0" fontAlgn="auto">
              <a:lnSpc>
                <a:spcPct val="150000"/>
              </a:lnSpc>
            </a:pPr>
            <a:r>
              <a:rPr lang="en-US" altLang="zh-CN"/>
              <a:t>(3)SO2</a:t>
            </a:r>
            <a:r>
              <a:rPr lang="zh-CN" altLang="en-US"/>
              <a:t>是一种常见的大气污染物。为探究</a:t>
            </a:r>
            <a:r>
              <a:rPr lang="en-US" altLang="zh-CN"/>
              <a:t>SO2</a:t>
            </a:r>
            <a:r>
              <a:rPr lang="zh-CN" altLang="en-US"/>
              <a:t>对卵清蛋白</a:t>
            </a:r>
            <a:r>
              <a:rPr lang="en-US" altLang="zh-CN"/>
              <a:t>(OVA)</a:t>
            </a:r>
            <a:r>
              <a:rPr lang="zh-CN" altLang="en-US"/>
              <a:t>诱导的小鼠过敏性哮喘的影响</a:t>
            </a:r>
            <a:r>
              <a:rPr lang="en-US" altLang="zh-CN"/>
              <a:t>,</a:t>
            </a:r>
            <a:r>
              <a:rPr lang="zh-CN" altLang="en-US"/>
              <a:t>研究者以小鼠为实验材料</a:t>
            </a:r>
            <a:r>
              <a:rPr lang="en-US" altLang="zh-CN"/>
              <a:t>,</a:t>
            </a:r>
            <a:r>
              <a:rPr lang="zh-CN" altLang="en-US"/>
              <a:t>实验处理如表所示。</a:t>
            </a:r>
            <a:endParaRPr lang="zh-CN" altLang="en-US"/>
          </a:p>
          <a:p>
            <a:pPr indent="0" fontAlgn="auto">
              <a:lnSpc>
                <a:spcPct val="150000"/>
              </a:lnSpc>
            </a:pPr>
            <a:r>
              <a:rPr lang="en-US" altLang="en-US"/>
              <a:t>①</a:t>
            </a:r>
            <a:r>
              <a:rPr lang="zh-CN" altLang="en-US"/>
              <a:t>完善上述表格实验处理中的</a:t>
            </a:r>
            <a:r>
              <a:rPr lang="en-US" altLang="zh-CN"/>
              <a:t>a:</a:t>
            </a:r>
            <a:r>
              <a:rPr lang="en-US" altLang="zh-CN" u="sng">
                <a:uFillTx/>
              </a:rPr>
              <a:t>　　　　　　                                  　　　　　</a:t>
            </a:r>
            <a:r>
              <a:rPr lang="zh-CN" altLang="en-US"/>
              <a:t>。</a:t>
            </a:r>
            <a:r>
              <a:rPr lang="en-US" altLang="en-US"/>
              <a:t> </a:t>
            </a:r>
            <a:endParaRPr lang="en-US" altLang="en-US"/>
          </a:p>
          <a:p>
            <a:pPr indent="0" fontAlgn="auto">
              <a:lnSpc>
                <a:spcPct val="150000"/>
              </a:lnSpc>
            </a:pPr>
            <a:r>
              <a:rPr lang="en-US" altLang="en-US"/>
              <a:t>②</a:t>
            </a:r>
            <a:r>
              <a:rPr lang="zh-CN" altLang="en-US"/>
              <a:t>实验结论</a:t>
            </a:r>
            <a:r>
              <a:rPr lang="en-US" altLang="zh-CN"/>
              <a:t>:</a:t>
            </a:r>
            <a:r>
              <a:rPr lang="en-US" altLang="zh-CN" u="sng">
                <a:uFillTx/>
              </a:rPr>
              <a:t>	                                                                                           　</a:t>
            </a:r>
            <a:r>
              <a:rPr lang="zh-CN" altLang="en-US"/>
              <a:t>。</a:t>
            </a:r>
            <a:endParaRPr lang="zh-CN" altLang="en-US"/>
          </a:p>
          <a:p>
            <a:pPr indent="0" fontAlgn="auto">
              <a:lnSpc>
                <a:spcPct val="150000"/>
              </a:lnSpc>
            </a:pPr>
            <a:r>
              <a:rPr lang="en-US" altLang="zh-CN"/>
              <a:t>(4)</a:t>
            </a:r>
            <a:r>
              <a:rPr lang="zh-CN" altLang="en-US"/>
              <a:t>根据上述实验结果</a:t>
            </a:r>
            <a:r>
              <a:rPr lang="en-US" altLang="zh-CN"/>
              <a:t>,</a:t>
            </a:r>
            <a:r>
              <a:rPr lang="zh-CN" altLang="en-US"/>
              <a:t>提出改善过敏性哮喘的措施</a:t>
            </a:r>
            <a:r>
              <a:rPr lang="en-US" altLang="zh-CN"/>
              <a:t>:</a:t>
            </a:r>
            <a:r>
              <a:rPr lang="en-US" altLang="zh-CN" u="sng">
                <a:uFillTx/>
              </a:rPr>
              <a:t>	                                  　</a:t>
            </a:r>
            <a:r>
              <a:rPr lang="zh-CN" altLang="en-US"/>
              <a:t>。</a:t>
            </a:r>
            <a:endParaRPr lang="zh-CN" altLang="en-US"/>
          </a:p>
        </p:txBody>
      </p:sp>
      <p:pic>
        <p:nvPicPr>
          <p:cNvPr id="567" name="image555.jpeg"/>
          <p:cNvPicPr>
            <a:picLocks noChangeAspect="1"/>
          </p:cNvPicPr>
          <p:nvPr/>
        </p:nvPicPr>
        <p:blipFill>
          <a:blip r:embed="rId2"/>
          <a:stretch>
            <a:fillRect/>
          </a:stretch>
        </p:blipFill>
        <p:spPr>
          <a:xfrm>
            <a:off x="687705" y="1936750"/>
            <a:ext cx="2550160" cy="902335"/>
          </a:xfrm>
          <a:prstGeom prst="rect">
            <a:avLst/>
          </a:prstGeom>
        </p:spPr>
      </p:pic>
      <p:sp>
        <p:nvSpPr>
          <p:cNvPr id="6" name="文本框 5"/>
          <p:cNvSpPr txBox="1"/>
          <p:nvPr/>
        </p:nvSpPr>
        <p:spPr>
          <a:xfrm>
            <a:off x="1407795" y="2807335"/>
            <a:ext cx="422910" cy="368300"/>
          </a:xfrm>
          <a:prstGeom prst="rect">
            <a:avLst/>
          </a:prstGeom>
          <a:noFill/>
        </p:spPr>
        <p:txBody>
          <a:bodyPr wrap="square" rtlCol="0">
            <a:spAutoFit/>
          </a:bodyPr>
          <a:p>
            <a:r>
              <a:rPr lang="en-US" altLang="zh-CN"/>
              <a:t>a</a:t>
            </a:r>
            <a:endParaRPr lang="en-US" altLang="zh-CN"/>
          </a:p>
        </p:txBody>
      </p:sp>
      <p:pic>
        <p:nvPicPr>
          <p:cNvPr id="7" name="图片 6"/>
          <p:cNvPicPr>
            <a:picLocks noChangeAspect="1"/>
          </p:cNvPicPr>
          <p:nvPr/>
        </p:nvPicPr>
        <p:blipFill>
          <a:blip r:embed="rId3"/>
          <a:stretch>
            <a:fillRect/>
          </a:stretch>
        </p:blipFill>
        <p:spPr>
          <a:xfrm>
            <a:off x="687705" y="3108325"/>
            <a:ext cx="2466975" cy="1322070"/>
          </a:xfrm>
          <a:prstGeom prst="rect">
            <a:avLst/>
          </a:prstGeom>
        </p:spPr>
      </p:pic>
      <p:pic>
        <p:nvPicPr>
          <p:cNvPr id="568" name="image556.jpeg"/>
          <p:cNvPicPr>
            <a:picLocks noChangeAspect="1"/>
          </p:cNvPicPr>
          <p:nvPr/>
        </p:nvPicPr>
        <p:blipFill>
          <a:blip r:embed="rId4"/>
          <a:stretch>
            <a:fillRect/>
          </a:stretch>
        </p:blipFill>
        <p:spPr>
          <a:xfrm>
            <a:off x="687705" y="4509770"/>
            <a:ext cx="2329815" cy="1139190"/>
          </a:xfrm>
          <a:prstGeom prst="rect">
            <a:avLst/>
          </a:prstGeom>
        </p:spPr>
      </p:pic>
      <p:sp>
        <p:nvSpPr>
          <p:cNvPr id="8" name="文本框 7"/>
          <p:cNvSpPr txBox="1"/>
          <p:nvPr/>
        </p:nvSpPr>
        <p:spPr>
          <a:xfrm>
            <a:off x="1407795" y="5728335"/>
            <a:ext cx="422910" cy="368300"/>
          </a:xfrm>
          <a:prstGeom prst="rect">
            <a:avLst/>
          </a:prstGeom>
          <a:noFill/>
        </p:spPr>
        <p:txBody>
          <a:bodyPr wrap="square" rtlCol="0">
            <a:spAutoFit/>
          </a:bodyPr>
          <a:p>
            <a:r>
              <a:rPr lang="en-US" altLang="zh-CN"/>
              <a:t>b</a:t>
            </a:r>
            <a:endParaRPr lang="en-US" altLang="zh-CN"/>
          </a:p>
        </p:txBody>
      </p:sp>
      <p:sp>
        <p:nvSpPr>
          <p:cNvPr id="10" name="文本框 9"/>
          <p:cNvSpPr txBox="1"/>
          <p:nvPr/>
        </p:nvSpPr>
        <p:spPr>
          <a:xfrm>
            <a:off x="5712460" y="2381885"/>
            <a:ext cx="3622040" cy="457200"/>
          </a:xfrm>
          <a:prstGeom prst="rect">
            <a:avLst/>
          </a:prstGeom>
          <a:noFill/>
        </p:spPr>
        <p:txBody>
          <a:bodyPr wrap="square" rtlCol="0">
            <a:noAutofit/>
          </a:bodyPr>
          <a:p>
            <a:r>
              <a:rPr lang="zh-CN" altLang="en-US">
                <a:solidFill>
                  <a:srgbClr val="FF0000"/>
                </a:solidFill>
              </a:rPr>
              <a:t>促进</a:t>
            </a:r>
            <a:r>
              <a:rPr lang="en-US" altLang="zh-CN">
                <a:solidFill>
                  <a:srgbClr val="FF0000"/>
                </a:solidFill>
              </a:rPr>
              <a:t>B</a:t>
            </a:r>
            <a:r>
              <a:rPr lang="zh-CN" altLang="en-US">
                <a:solidFill>
                  <a:srgbClr val="FF0000"/>
                </a:solidFill>
              </a:rPr>
              <a:t>细胞的增殖</a:t>
            </a:r>
            <a:r>
              <a:rPr lang="en-US" altLang="zh-CN">
                <a:solidFill>
                  <a:srgbClr val="FF0000"/>
                </a:solidFill>
              </a:rPr>
              <a:t>(</a:t>
            </a:r>
            <a:r>
              <a:rPr lang="zh-CN" altLang="en-US">
                <a:solidFill>
                  <a:srgbClr val="FF0000"/>
                </a:solidFill>
              </a:rPr>
              <a:t>或分裂</a:t>
            </a:r>
            <a:r>
              <a:rPr lang="en-US" altLang="zh-CN">
                <a:solidFill>
                  <a:srgbClr val="FF0000"/>
                </a:solidFill>
              </a:rPr>
              <a:t>)</a:t>
            </a:r>
            <a:r>
              <a:rPr lang="zh-CN" altLang="en-US">
                <a:solidFill>
                  <a:srgbClr val="FF0000"/>
                </a:solidFill>
              </a:rPr>
              <a:t>和分化</a:t>
            </a:r>
            <a:endParaRPr lang="en-US" altLang="zh-CN">
              <a:solidFill>
                <a:srgbClr val="FF0000"/>
              </a:solidFill>
            </a:endParaRPr>
          </a:p>
        </p:txBody>
      </p:sp>
      <p:sp>
        <p:nvSpPr>
          <p:cNvPr id="11" name="文本框 10"/>
          <p:cNvSpPr txBox="1"/>
          <p:nvPr/>
        </p:nvSpPr>
        <p:spPr>
          <a:xfrm>
            <a:off x="4668520" y="2839085"/>
            <a:ext cx="2854325" cy="457200"/>
          </a:xfrm>
          <a:prstGeom prst="rect">
            <a:avLst/>
          </a:prstGeom>
          <a:noFill/>
        </p:spPr>
        <p:txBody>
          <a:bodyPr wrap="square" rtlCol="0">
            <a:noAutofit/>
          </a:bodyPr>
          <a:p>
            <a:r>
              <a:rPr lang="zh-CN" altLang="en-US">
                <a:solidFill>
                  <a:srgbClr val="FF0000"/>
                </a:solidFill>
              </a:rPr>
              <a:t>细胞</a:t>
            </a:r>
            <a:r>
              <a:rPr lang="en-US" altLang="zh-CN">
                <a:solidFill>
                  <a:srgbClr val="FF0000"/>
                </a:solidFill>
              </a:rPr>
              <a:t>c(</a:t>
            </a:r>
            <a:r>
              <a:rPr lang="zh-CN" altLang="en-US">
                <a:solidFill>
                  <a:srgbClr val="FF0000"/>
                </a:solidFill>
              </a:rPr>
              <a:t>或浆细胞</a:t>
            </a:r>
            <a:r>
              <a:rPr lang="en-US" altLang="zh-CN">
                <a:solidFill>
                  <a:srgbClr val="FF0000"/>
                </a:solidFill>
              </a:rPr>
              <a:t>)</a:t>
            </a:r>
            <a:endParaRPr lang="en-US" altLang="zh-CN">
              <a:solidFill>
                <a:srgbClr val="FF0000"/>
              </a:solidFill>
            </a:endParaRPr>
          </a:p>
        </p:txBody>
      </p:sp>
      <p:sp>
        <p:nvSpPr>
          <p:cNvPr id="12" name="文本框 11"/>
          <p:cNvSpPr txBox="1"/>
          <p:nvPr/>
        </p:nvSpPr>
        <p:spPr>
          <a:xfrm>
            <a:off x="3874770" y="3687445"/>
            <a:ext cx="3381375" cy="457200"/>
          </a:xfrm>
          <a:prstGeom prst="rect">
            <a:avLst/>
          </a:prstGeom>
          <a:noFill/>
        </p:spPr>
        <p:txBody>
          <a:bodyPr wrap="square" rtlCol="0">
            <a:noAutofit/>
          </a:bodyPr>
          <a:p>
            <a:r>
              <a:rPr lang="zh-CN" altLang="en-US">
                <a:solidFill>
                  <a:srgbClr val="FF0000"/>
                </a:solidFill>
              </a:rPr>
              <a:t>肥大细胞膜上存在</a:t>
            </a:r>
            <a:r>
              <a:rPr lang="en-US" altLang="zh-CN">
                <a:solidFill>
                  <a:srgbClr val="FF0000"/>
                </a:solidFill>
              </a:rPr>
              <a:t>IgE</a:t>
            </a:r>
            <a:r>
              <a:rPr lang="zh-CN" altLang="en-US">
                <a:solidFill>
                  <a:srgbClr val="FF0000"/>
                </a:solidFill>
              </a:rPr>
              <a:t>的受体</a:t>
            </a:r>
            <a:endParaRPr lang="en-US" altLang="zh-CN">
              <a:solidFill>
                <a:srgbClr val="FF0000"/>
              </a:solidFill>
            </a:endParaRPr>
          </a:p>
        </p:txBody>
      </p:sp>
      <p:sp>
        <p:nvSpPr>
          <p:cNvPr id="13" name="文本框 12"/>
          <p:cNvSpPr txBox="1"/>
          <p:nvPr/>
        </p:nvSpPr>
        <p:spPr>
          <a:xfrm>
            <a:off x="6729095" y="4850765"/>
            <a:ext cx="4387850" cy="457200"/>
          </a:xfrm>
          <a:prstGeom prst="rect">
            <a:avLst/>
          </a:prstGeom>
          <a:noFill/>
        </p:spPr>
        <p:txBody>
          <a:bodyPr wrap="square" rtlCol="0">
            <a:noAutofit/>
          </a:bodyPr>
          <a:p>
            <a:r>
              <a:rPr lang="zh-CN" altLang="en-US">
                <a:solidFill>
                  <a:srgbClr val="FF0000"/>
                </a:solidFill>
              </a:rPr>
              <a:t>注射用</a:t>
            </a:r>
            <a:r>
              <a:rPr lang="en-US" altLang="zh-CN">
                <a:solidFill>
                  <a:srgbClr val="FF0000"/>
                </a:solidFill>
              </a:rPr>
              <a:t>200 μL</a:t>
            </a:r>
            <a:r>
              <a:rPr lang="zh-CN" altLang="en-US">
                <a:solidFill>
                  <a:srgbClr val="FF0000"/>
                </a:solidFill>
              </a:rPr>
              <a:t>生理盐水配制的</a:t>
            </a:r>
            <a:r>
              <a:rPr lang="en-US" altLang="zh-CN">
                <a:solidFill>
                  <a:srgbClr val="FF0000"/>
                </a:solidFill>
              </a:rPr>
              <a:t>OVA</a:t>
            </a:r>
            <a:r>
              <a:rPr lang="zh-CN" altLang="en-US">
                <a:solidFill>
                  <a:srgbClr val="FF0000"/>
                </a:solidFill>
              </a:rPr>
              <a:t>溶液</a:t>
            </a:r>
            <a:endParaRPr lang="en-US" altLang="zh-CN">
              <a:solidFill>
                <a:srgbClr val="FF0000"/>
              </a:solidFill>
            </a:endParaRPr>
          </a:p>
        </p:txBody>
      </p:sp>
      <p:sp>
        <p:nvSpPr>
          <p:cNvPr id="14" name="文本框 13"/>
          <p:cNvSpPr txBox="1"/>
          <p:nvPr/>
        </p:nvSpPr>
        <p:spPr>
          <a:xfrm>
            <a:off x="4813935" y="5307965"/>
            <a:ext cx="6607175" cy="457200"/>
          </a:xfrm>
          <a:prstGeom prst="rect">
            <a:avLst/>
          </a:prstGeom>
          <a:noFill/>
        </p:spPr>
        <p:txBody>
          <a:bodyPr wrap="square" rtlCol="0">
            <a:noAutofit/>
          </a:bodyPr>
          <a:p>
            <a:r>
              <a:rPr lang="en-US" altLang="zh-CN">
                <a:solidFill>
                  <a:srgbClr val="FF0000"/>
                </a:solidFill>
              </a:rPr>
              <a:t>SO2</a:t>
            </a:r>
            <a:r>
              <a:rPr lang="zh-CN" altLang="en-US">
                <a:solidFill>
                  <a:srgbClr val="FF0000"/>
                </a:solidFill>
              </a:rPr>
              <a:t>会使</a:t>
            </a:r>
            <a:r>
              <a:rPr lang="en-US" altLang="zh-CN">
                <a:solidFill>
                  <a:srgbClr val="FF0000"/>
                </a:solidFill>
              </a:rPr>
              <a:t>OVA</a:t>
            </a:r>
            <a:r>
              <a:rPr lang="zh-CN" altLang="en-US">
                <a:solidFill>
                  <a:srgbClr val="FF0000"/>
                </a:solidFill>
              </a:rPr>
              <a:t>诱导的小鼠产生更多的</a:t>
            </a:r>
            <a:r>
              <a:rPr lang="en-US" altLang="zh-CN">
                <a:solidFill>
                  <a:srgbClr val="FF0000"/>
                </a:solidFill>
              </a:rPr>
              <a:t>IgE,</a:t>
            </a:r>
            <a:r>
              <a:rPr lang="zh-CN" altLang="en-US">
                <a:solidFill>
                  <a:srgbClr val="FF0000"/>
                </a:solidFill>
              </a:rPr>
              <a:t>从而加重过敏性哮喘</a:t>
            </a:r>
            <a:endParaRPr lang="zh-CN" altLang="en-US">
              <a:solidFill>
                <a:srgbClr val="FF0000"/>
              </a:solidFill>
            </a:endParaRPr>
          </a:p>
        </p:txBody>
      </p:sp>
      <p:sp>
        <p:nvSpPr>
          <p:cNvPr id="15" name="文本框 14"/>
          <p:cNvSpPr txBox="1"/>
          <p:nvPr/>
        </p:nvSpPr>
        <p:spPr>
          <a:xfrm>
            <a:off x="8566785" y="5728335"/>
            <a:ext cx="3161030" cy="457200"/>
          </a:xfrm>
          <a:prstGeom prst="rect">
            <a:avLst/>
          </a:prstGeom>
          <a:noFill/>
        </p:spPr>
        <p:txBody>
          <a:bodyPr wrap="square" rtlCol="0">
            <a:noAutofit/>
          </a:bodyPr>
          <a:p>
            <a:r>
              <a:rPr lang="zh-CN" altLang="en-US">
                <a:solidFill>
                  <a:srgbClr val="FF0000"/>
                </a:solidFill>
              </a:rPr>
              <a:t>避免接触过敏原</a:t>
            </a:r>
            <a:r>
              <a:rPr lang="en-US" altLang="zh-CN">
                <a:solidFill>
                  <a:srgbClr val="FF0000"/>
                </a:solidFill>
              </a:rPr>
              <a:t>(</a:t>
            </a:r>
            <a:r>
              <a:rPr lang="zh-CN" altLang="en-US">
                <a:solidFill>
                  <a:srgbClr val="FF0000"/>
                </a:solidFill>
              </a:rPr>
              <a:t>或减少</a:t>
            </a:r>
            <a:r>
              <a:rPr lang="en-US" altLang="zh-CN">
                <a:solidFill>
                  <a:srgbClr val="FF0000"/>
                </a:solidFill>
              </a:rPr>
              <a:t>SO2</a:t>
            </a:r>
            <a:r>
              <a:rPr lang="zh-CN" altLang="en-US">
                <a:solidFill>
                  <a:srgbClr val="FF0000"/>
                </a:solidFill>
              </a:rPr>
              <a:t>的排放</a:t>
            </a:r>
            <a:r>
              <a:rPr lang="en-US" altLang="zh-CN">
                <a:solidFill>
                  <a:srgbClr val="FF0000"/>
                </a:solidFill>
              </a:rPr>
              <a:t>;</a:t>
            </a:r>
            <a:r>
              <a:rPr lang="zh-CN" altLang="en-US">
                <a:solidFill>
                  <a:srgbClr val="FF0000"/>
                </a:solidFill>
              </a:rPr>
              <a:t>或研发能和</a:t>
            </a:r>
            <a:r>
              <a:rPr lang="en-US" altLang="zh-CN">
                <a:solidFill>
                  <a:srgbClr val="FF0000"/>
                </a:solidFill>
              </a:rPr>
              <a:t>IgE</a:t>
            </a:r>
            <a:r>
              <a:rPr lang="zh-CN" altLang="en-US">
                <a:solidFill>
                  <a:srgbClr val="FF0000"/>
                </a:solidFill>
              </a:rPr>
              <a:t>特异性结合的药物</a:t>
            </a:r>
            <a:r>
              <a:rPr lang="en-US" altLang="zh-CN">
                <a:solidFill>
                  <a:srgbClr val="FF0000"/>
                </a:solidFill>
              </a:rPr>
              <a:t>)</a:t>
            </a:r>
            <a:endParaRPr lang="en-US" altLang="zh-CN">
              <a:solidFill>
                <a:srgbClr val="FF0000"/>
              </a:solidFill>
            </a:endParaRPr>
          </a:p>
        </p:txBody>
      </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1" grpId="0"/>
      <p:bldP spid="11" grpId="1"/>
      <p:bldP spid="12" grpId="0"/>
      <p:bldP spid="12" grpId="1"/>
      <p:bldP spid="13" grpId="0"/>
      <p:bldP spid="13" grpId="1"/>
      <p:bldP spid="14" grpId="0"/>
      <p:bldP spid="14" grpId="1"/>
      <p:bldP spid="15" grpId="0"/>
      <p:bldP spid="15" grpId="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1304290" y="1429385"/>
            <a:ext cx="9824085" cy="3999230"/>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在遭遇病原体感染期间</a:t>
            </a:r>
            <a:r>
              <a:rPr lang="en-US" altLang="zh-CN">
                <a:latin typeface="+mn-ea"/>
                <a:cs typeface="+mn-ea"/>
              </a:rPr>
              <a:t>,</a:t>
            </a:r>
            <a:r>
              <a:rPr lang="zh-CN" altLang="en-US">
                <a:latin typeface="+mn-ea"/>
                <a:cs typeface="+mn-ea"/>
              </a:rPr>
              <a:t>造血系统会由正常模式切换到紧急造血模式。研究发现</a:t>
            </a:r>
            <a:r>
              <a:rPr lang="en-US" altLang="zh-CN">
                <a:latin typeface="+mn-ea"/>
                <a:cs typeface="+mn-ea"/>
              </a:rPr>
              <a:t>,</a:t>
            </a:r>
            <a:r>
              <a:rPr lang="zh-CN" altLang="en-US">
                <a:latin typeface="+mn-ea"/>
                <a:cs typeface="+mn-ea"/>
              </a:rPr>
              <a:t>去泛素化酶基因</a:t>
            </a:r>
            <a:r>
              <a:rPr lang="en-US" altLang="zh-CN">
                <a:latin typeface="+mn-ea"/>
                <a:cs typeface="+mn-ea"/>
              </a:rPr>
              <a:t>(USP22</a:t>
            </a:r>
            <a:r>
              <a:rPr lang="zh-CN" altLang="en-US">
                <a:latin typeface="+mn-ea"/>
                <a:cs typeface="+mn-ea"/>
              </a:rPr>
              <a:t>基因</a:t>
            </a:r>
            <a:r>
              <a:rPr lang="en-US" altLang="zh-CN">
                <a:latin typeface="+mn-ea"/>
                <a:cs typeface="+mn-ea"/>
              </a:rPr>
              <a:t>)</a:t>
            </a:r>
            <a:r>
              <a:rPr lang="zh-CN" altLang="en-US">
                <a:latin typeface="+mn-ea"/>
                <a:cs typeface="+mn-ea"/>
              </a:rPr>
              <a:t>敲除小鼠在紧急造血模式下比正常小鼠更能抵抗病原体感染</a:t>
            </a:r>
            <a:r>
              <a:rPr lang="en-US" altLang="zh-CN">
                <a:latin typeface="+mn-ea"/>
                <a:cs typeface="+mn-ea"/>
              </a:rPr>
              <a:t>,</a:t>
            </a:r>
            <a:r>
              <a:rPr lang="zh-CN" altLang="en-US">
                <a:latin typeface="+mn-ea"/>
                <a:cs typeface="+mn-ea"/>
              </a:rPr>
              <a:t>组蛋白</a:t>
            </a:r>
            <a:r>
              <a:rPr lang="en-US" altLang="zh-CN">
                <a:latin typeface="+mn-ea"/>
                <a:cs typeface="+mn-ea"/>
              </a:rPr>
              <a:t>(H2B)</a:t>
            </a:r>
            <a:r>
              <a:rPr lang="zh-CN" altLang="en-US">
                <a:latin typeface="+mn-ea"/>
                <a:cs typeface="+mn-ea"/>
              </a:rPr>
              <a:t>泛素化水平升高可增强细胞的紧急造血和免疫能力。下列叙述正确的是</a:t>
            </a:r>
            <a:r>
              <a:rPr lang="en-US" altLang="zh-CN">
                <a:latin typeface="+mn-ea"/>
                <a:cs typeface="+mn-ea"/>
              </a:rPr>
              <a:t>	(</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r>
              <a:rPr lang="en-US" altLang="zh-CN">
                <a:latin typeface="+mn-ea"/>
                <a:cs typeface="+mn-ea"/>
              </a:rPr>
              <a:t>A.</a:t>
            </a:r>
            <a:r>
              <a:rPr lang="zh-CN" altLang="en-US">
                <a:latin typeface="+mn-ea"/>
                <a:cs typeface="+mn-ea"/>
              </a:rPr>
              <a:t>推测</a:t>
            </a:r>
            <a:r>
              <a:rPr lang="en-US" altLang="zh-CN">
                <a:latin typeface="+mn-ea"/>
                <a:cs typeface="+mn-ea"/>
              </a:rPr>
              <a:t>USP22</a:t>
            </a:r>
            <a:r>
              <a:rPr lang="zh-CN" altLang="en-US">
                <a:latin typeface="+mn-ea"/>
                <a:cs typeface="+mn-ea"/>
              </a:rPr>
              <a:t>基因敲除小鼠体内的</a:t>
            </a:r>
            <a:r>
              <a:rPr lang="en-US" altLang="zh-CN">
                <a:latin typeface="+mn-ea"/>
                <a:cs typeface="+mn-ea"/>
              </a:rPr>
              <a:t>H2B</a:t>
            </a:r>
            <a:r>
              <a:rPr lang="zh-CN" altLang="en-US">
                <a:latin typeface="+mn-ea"/>
                <a:cs typeface="+mn-ea"/>
              </a:rPr>
              <a:t>泛素化水平低于正常小鼠</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B.</a:t>
            </a:r>
            <a:r>
              <a:rPr lang="zh-CN" altLang="en-US">
                <a:latin typeface="+mn-ea"/>
                <a:cs typeface="+mn-ea"/>
              </a:rPr>
              <a:t>增强</a:t>
            </a:r>
            <a:r>
              <a:rPr lang="en-US" altLang="zh-CN">
                <a:latin typeface="+mn-ea"/>
                <a:cs typeface="+mn-ea"/>
              </a:rPr>
              <a:t>USP22</a:t>
            </a:r>
            <a:r>
              <a:rPr lang="zh-CN" altLang="en-US">
                <a:latin typeface="+mn-ea"/>
                <a:cs typeface="+mn-ea"/>
              </a:rPr>
              <a:t>基因表达有助于提高小鼠对病原体的免疫防御能力</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C.</a:t>
            </a:r>
            <a:r>
              <a:rPr lang="zh-CN" altLang="en-US">
                <a:latin typeface="+mn-ea"/>
                <a:cs typeface="+mn-ea"/>
              </a:rPr>
              <a:t>推测紧急造血模式有利于机体及时补充感染期间消耗的免疫细胞</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D.H2B</a:t>
            </a:r>
            <a:r>
              <a:rPr lang="zh-CN" altLang="en-US">
                <a:latin typeface="+mn-ea"/>
                <a:cs typeface="+mn-ea"/>
              </a:rPr>
              <a:t>泛素化水平降低是免疫系统进入高度防御状态的信号</a:t>
            </a:r>
            <a:r>
              <a:rPr lang="en-US" altLang="zh-CN">
                <a:latin typeface="+mn-ea"/>
                <a:cs typeface="+mn-ea"/>
              </a:rPr>
              <a:t>(</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p:txBody>
      </p:sp>
      <p:sp>
        <p:nvSpPr>
          <p:cNvPr id="9" name="文本框 8"/>
          <p:cNvSpPr txBox="1"/>
          <p:nvPr/>
        </p:nvSpPr>
        <p:spPr>
          <a:xfrm>
            <a:off x="7907020" y="2392680"/>
            <a:ext cx="602615" cy="457200"/>
          </a:xfrm>
          <a:prstGeom prst="rect">
            <a:avLst/>
          </a:prstGeom>
          <a:noFill/>
        </p:spPr>
        <p:txBody>
          <a:bodyPr wrap="square" rtlCol="0">
            <a:noAutofit/>
          </a:bodyPr>
          <a:p>
            <a:r>
              <a:rPr lang="en-US" altLang="zh-CN">
                <a:solidFill>
                  <a:srgbClr val="FF0000"/>
                </a:solidFill>
              </a:rPr>
              <a:t>C</a:t>
            </a:r>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1114425" y="1228725"/>
            <a:ext cx="10091420" cy="1027430"/>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如图为人体感染病原体后的病原体浓度变化</a:t>
            </a:r>
            <a:r>
              <a:rPr lang="en-US" altLang="zh-CN">
                <a:latin typeface="+mn-ea"/>
                <a:cs typeface="+mn-ea"/>
              </a:rPr>
              <a:t>,</a:t>
            </a:r>
            <a:r>
              <a:rPr lang="zh-CN" altLang="en-US">
                <a:latin typeface="+mn-ea"/>
                <a:cs typeface="+mn-ea"/>
              </a:rPr>
              <a:t>其中曲线</a:t>
            </a:r>
            <a:r>
              <a:rPr lang="en-US" altLang="zh-CN">
                <a:latin typeface="+mn-ea"/>
                <a:cs typeface="+mn-ea"/>
              </a:rPr>
              <a:t>3</a:t>
            </a:r>
            <a:r>
              <a:rPr lang="zh-CN" altLang="en-US">
                <a:latin typeface="+mn-ea"/>
                <a:cs typeface="+mn-ea"/>
              </a:rPr>
              <a:t>表示正常人</a:t>
            </a:r>
            <a:r>
              <a:rPr lang="en-US" altLang="zh-CN">
                <a:latin typeface="+mn-ea"/>
                <a:cs typeface="+mn-ea"/>
              </a:rPr>
              <a:t>,</a:t>
            </a:r>
            <a:r>
              <a:rPr lang="zh-CN" altLang="en-US">
                <a:latin typeface="+mn-ea"/>
                <a:cs typeface="+mn-ea"/>
              </a:rPr>
              <a:t>曲线</a:t>
            </a:r>
            <a:r>
              <a:rPr lang="en-US" altLang="zh-CN">
                <a:latin typeface="+mn-ea"/>
                <a:cs typeface="+mn-ea"/>
              </a:rPr>
              <a:t>1</a:t>
            </a:r>
            <a:r>
              <a:rPr lang="zh-CN" altLang="en-US">
                <a:latin typeface="+mn-ea"/>
                <a:cs typeface="+mn-ea"/>
              </a:rPr>
              <a:t>和</a:t>
            </a:r>
            <a:r>
              <a:rPr lang="en-US" altLang="zh-CN">
                <a:latin typeface="+mn-ea"/>
                <a:cs typeface="+mn-ea"/>
              </a:rPr>
              <a:t>2</a:t>
            </a:r>
            <a:r>
              <a:rPr lang="zh-CN" altLang="en-US">
                <a:latin typeface="+mn-ea"/>
                <a:cs typeface="+mn-ea"/>
              </a:rPr>
              <a:t>表示保卫人体的第二道防线缺陷或保卫人体的第三道防线缺陷患者。下列叙述正确的是</a:t>
            </a:r>
            <a:r>
              <a:rPr lang="en-US" altLang="zh-CN">
                <a:latin typeface="+mn-ea"/>
                <a:cs typeface="+mn-ea"/>
              </a:rPr>
              <a:t>(</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p:txBody>
      </p:sp>
      <p:sp>
        <p:nvSpPr>
          <p:cNvPr id="9" name="文本框 8"/>
          <p:cNvSpPr txBox="1"/>
          <p:nvPr/>
        </p:nvSpPr>
        <p:spPr>
          <a:xfrm>
            <a:off x="7762875" y="1722120"/>
            <a:ext cx="602615" cy="457200"/>
          </a:xfrm>
          <a:prstGeom prst="rect">
            <a:avLst/>
          </a:prstGeom>
          <a:noFill/>
        </p:spPr>
        <p:txBody>
          <a:bodyPr wrap="square" rtlCol="0">
            <a:noAutofit/>
          </a:bodyPr>
          <a:p>
            <a:r>
              <a:rPr lang="en-US" altLang="zh-CN">
                <a:solidFill>
                  <a:srgbClr val="FF0000"/>
                </a:solidFill>
              </a:rPr>
              <a:t>B</a:t>
            </a:r>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
        <p:nvSpPr>
          <p:cNvPr id="4" name="文本框 3"/>
          <p:cNvSpPr txBox="1"/>
          <p:nvPr/>
        </p:nvSpPr>
        <p:spPr>
          <a:xfrm>
            <a:off x="4606925" y="2413000"/>
            <a:ext cx="6598920" cy="3686810"/>
          </a:xfrm>
          <a:prstGeom prst="rect">
            <a:avLst/>
          </a:prstGeom>
          <a:noFill/>
        </p:spPr>
        <p:txBody>
          <a:bodyPr wrap="square" rtlCol="0">
            <a:noAutofit/>
          </a:bodyPr>
          <a:p>
            <a:pPr indent="0" fontAlgn="auto">
              <a:lnSpc>
                <a:spcPct val="150000"/>
              </a:lnSpc>
            </a:pPr>
            <a:r>
              <a:rPr lang="en-US" altLang="zh-CN"/>
              <a:t>A.</a:t>
            </a:r>
            <a:r>
              <a:rPr lang="zh-CN" altLang="en-US"/>
              <a:t>组成保卫人体的第三道防线的物质或结构不可能属于保卫人体的第二道防线</a:t>
            </a:r>
            <a:endParaRPr lang="zh-CN" altLang="en-US"/>
          </a:p>
          <a:p>
            <a:pPr indent="0" fontAlgn="auto">
              <a:lnSpc>
                <a:spcPct val="150000"/>
              </a:lnSpc>
            </a:pPr>
            <a:r>
              <a:rPr lang="en-US" altLang="zh-CN"/>
              <a:t>B.</a:t>
            </a:r>
            <a:r>
              <a:rPr lang="zh-CN" altLang="en-US"/>
              <a:t>保卫人体的第一、二道防线是先天就有的</a:t>
            </a:r>
            <a:r>
              <a:rPr lang="en-US" altLang="zh-CN"/>
              <a:t>,</a:t>
            </a:r>
            <a:r>
              <a:rPr lang="zh-CN" altLang="en-US"/>
              <a:t>保卫人体的第三道防线是后天免疫获得的</a:t>
            </a:r>
            <a:endParaRPr lang="zh-CN" altLang="en-US"/>
          </a:p>
          <a:p>
            <a:pPr indent="0" fontAlgn="auto">
              <a:lnSpc>
                <a:spcPct val="150000"/>
              </a:lnSpc>
            </a:pPr>
            <a:r>
              <a:rPr lang="en-US" altLang="zh-CN"/>
              <a:t>C.</a:t>
            </a:r>
            <a:r>
              <a:rPr lang="zh-CN" altLang="en-US"/>
              <a:t>保卫人体的第三道防线缺陷患者再次感染相同的病原体</a:t>
            </a:r>
            <a:r>
              <a:rPr lang="en-US" altLang="zh-CN"/>
              <a:t>,</a:t>
            </a:r>
            <a:r>
              <a:rPr lang="zh-CN" altLang="en-US"/>
              <a:t>病原体的浓度变化和曲线</a:t>
            </a:r>
            <a:r>
              <a:rPr lang="en-US" altLang="zh-CN"/>
              <a:t>3</a:t>
            </a:r>
            <a:r>
              <a:rPr lang="zh-CN" altLang="en-US"/>
              <a:t>一致</a:t>
            </a:r>
            <a:endParaRPr lang="zh-CN" altLang="en-US"/>
          </a:p>
          <a:p>
            <a:pPr indent="0" fontAlgn="auto">
              <a:lnSpc>
                <a:spcPct val="150000"/>
              </a:lnSpc>
            </a:pPr>
            <a:r>
              <a:rPr lang="en-US" altLang="zh-CN"/>
              <a:t>D.</a:t>
            </a:r>
            <a:r>
              <a:rPr lang="zh-CN" altLang="en-US"/>
              <a:t>如果某患者的保卫人体的第一道防线缺陷</a:t>
            </a:r>
            <a:r>
              <a:rPr lang="en-US" altLang="zh-CN"/>
              <a:t>,</a:t>
            </a:r>
            <a:r>
              <a:rPr lang="zh-CN" altLang="en-US"/>
              <a:t>则其感染该病原体后</a:t>
            </a:r>
            <a:r>
              <a:rPr lang="en-US" altLang="zh-CN"/>
              <a:t>,</a:t>
            </a:r>
            <a:r>
              <a:rPr lang="zh-CN" altLang="en-US"/>
              <a:t>病原体浓度变化应和曲线</a:t>
            </a:r>
            <a:r>
              <a:rPr lang="en-US" altLang="zh-CN"/>
              <a:t>2</a:t>
            </a:r>
            <a:r>
              <a:rPr lang="zh-CN" altLang="en-US"/>
              <a:t>相同</a:t>
            </a:r>
            <a:endParaRPr lang="zh-CN" altLang="en-US"/>
          </a:p>
        </p:txBody>
      </p:sp>
      <p:pic>
        <p:nvPicPr>
          <p:cNvPr id="513" name="image501.jpeg"/>
          <p:cNvPicPr>
            <a:picLocks noChangeAspect="1"/>
          </p:cNvPicPr>
          <p:nvPr/>
        </p:nvPicPr>
        <p:blipFill>
          <a:blip r:embed="rId2"/>
          <a:stretch>
            <a:fillRect/>
          </a:stretch>
        </p:blipFill>
        <p:spPr>
          <a:xfrm>
            <a:off x="1216025" y="2952115"/>
            <a:ext cx="2948940" cy="1597660"/>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885190" y="1228725"/>
            <a:ext cx="10541000" cy="1027430"/>
          </a:xfrm>
          <a:prstGeom prst="rect">
            <a:avLst/>
          </a:prstGeom>
        </p:spPr>
        <p:txBody>
          <a:bodyPr>
            <a:noAutofit/>
          </a:bodyPr>
          <a:p>
            <a:pPr indent="0" defTabSz="266700" fontAlgn="auto">
              <a:lnSpc>
                <a:spcPct val="150000"/>
              </a:lnSpc>
              <a:spcBef>
                <a:spcPct val="0"/>
              </a:spcBef>
              <a:spcAft>
                <a:spcPct val="0"/>
              </a:spcAft>
            </a:pPr>
            <a:r>
              <a:rPr lang="en-US" altLang="zh-CN">
                <a:latin typeface="+mn-ea"/>
                <a:cs typeface="+mn-ea"/>
              </a:rPr>
              <a:t>(</a:t>
            </a:r>
            <a:r>
              <a:rPr lang="zh-CN" altLang="en-US">
                <a:latin typeface="+mn-ea"/>
                <a:cs typeface="+mn-ea"/>
              </a:rPr>
              <a:t>多选</a:t>
            </a:r>
            <a:r>
              <a:rPr lang="en-US" altLang="zh-CN">
                <a:latin typeface="+mn-ea"/>
                <a:cs typeface="+mn-ea"/>
              </a:rPr>
              <a:t>)</a:t>
            </a:r>
            <a:r>
              <a:rPr lang="zh-CN" altLang="en-US">
                <a:latin typeface="+mn-ea"/>
                <a:cs typeface="+mn-ea"/>
              </a:rPr>
              <a:t>研究人员发现病原体感染机体后</a:t>
            </a:r>
            <a:r>
              <a:rPr lang="en-US" altLang="zh-CN">
                <a:latin typeface="+mn-ea"/>
                <a:cs typeface="+mn-ea"/>
              </a:rPr>
              <a:t>,</a:t>
            </a:r>
            <a:r>
              <a:rPr lang="zh-CN" altLang="en-US">
                <a:latin typeface="+mn-ea"/>
                <a:cs typeface="+mn-ea"/>
              </a:rPr>
              <a:t>会导致白色脂肪组织中储存大量记忆</a:t>
            </a:r>
            <a:r>
              <a:rPr lang="en-US" altLang="zh-CN">
                <a:latin typeface="+mn-ea"/>
                <a:cs typeface="+mn-ea"/>
              </a:rPr>
              <a:t>T</a:t>
            </a:r>
            <a:r>
              <a:rPr lang="zh-CN" altLang="en-US">
                <a:latin typeface="+mn-ea"/>
                <a:cs typeface="+mn-ea"/>
              </a:rPr>
              <a:t>细胞</a:t>
            </a:r>
            <a:r>
              <a:rPr lang="en-US" altLang="zh-CN">
                <a:latin typeface="+mn-ea"/>
                <a:cs typeface="+mn-ea"/>
              </a:rPr>
              <a:t>,</a:t>
            </a:r>
            <a:r>
              <a:rPr lang="zh-CN" altLang="en-US">
                <a:latin typeface="+mn-ea"/>
                <a:cs typeface="+mn-ea"/>
              </a:rPr>
              <a:t>在机体再次受到感染时</a:t>
            </a:r>
            <a:r>
              <a:rPr lang="en-US" altLang="zh-CN">
                <a:latin typeface="+mn-ea"/>
                <a:cs typeface="+mn-ea"/>
              </a:rPr>
              <a:t>,</a:t>
            </a:r>
            <a:r>
              <a:rPr lang="zh-CN" altLang="en-US">
                <a:latin typeface="+mn-ea"/>
                <a:cs typeface="+mn-ea"/>
              </a:rPr>
              <a:t>可以发起快速强力的记忆应答反应</a:t>
            </a:r>
            <a:r>
              <a:rPr lang="en-US" altLang="zh-CN">
                <a:latin typeface="+mn-ea"/>
                <a:cs typeface="+mn-ea"/>
              </a:rPr>
              <a:t>,</a:t>
            </a:r>
            <a:r>
              <a:rPr lang="zh-CN" altLang="en-US">
                <a:latin typeface="+mn-ea"/>
                <a:cs typeface="+mn-ea"/>
              </a:rPr>
              <a:t>这表明白色脂肪组织除了储存能量</a:t>
            </a:r>
            <a:r>
              <a:rPr lang="en-US" altLang="zh-CN">
                <a:latin typeface="+mn-ea"/>
                <a:cs typeface="+mn-ea"/>
              </a:rPr>
              <a:t>,</a:t>
            </a:r>
            <a:r>
              <a:rPr lang="zh-CN" altLang="en-US">
                <a:latin typeface="+mn-ea"/>
                <a:cs typeface="+mn-ea"/>
              </a:rPr>
              <a:t>还是机体免疫防御的重要组成部分。如图为实验过程</a:t>
            </a:r>
            <a:r>
              <a:rPr lang="en-US" altLang="zh-CN">
                <a:latin typeface="+mn-ea"/>
                <a:cs typeface="+mn-ea"/>
              </a:rPr>
              <a:t>,</a:t>
            </a:r>
            <a:r>
              <a:rPr lang="zh-CN" altLang="en-US">
                <a:latin typeface="+mn-ea"/>
                <a:cs typeface="+mn-ea"/>
              </a:rPr>
              <a:t>相关叙述中正确的是</a:t>
            </a:r>
            <a:r>
              <a:rPr lang="en-US" altLang="zh-CN">
                <a:latin typeface="+mn-ea"/>
                <a:cs typeface="+mn-ea"/>
              </a:rPr>
              <a:t>(</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p:txBody>
      </p:sp>
      <p:sp>
        <p:nvSpPr>
          <p:cNvPr id="9" name="文本框 8"/>
          <p:cNvSpPr txBox="1"/>
          <p:nvPr/>
        </p:nvSpPr>
        <p:spPr>
          <a:xfrm>
            <a:off x="5426075" y="2179320"/>
            <a:ext cx="602615" cy="457200"/>
          </a:xfrm>
          <a:prstGeom prst="rect">
            <a:avLst/>
          </a:prstGeom>
          <a:noFill/>
        </p:spPr>
        <p:txBody>
          <a:bodyPr wrap="square" rtlCol="0">
            <a:noAutofit/>
          </a:bodyPr>
          <a:p>
            <a:r>
              <a:rPr lang="en-US" altLang="zh-CN">
                <a:solidFill>
                  <a:srgbClr val="FF0000"/>
                </a:solidFill>
              </a:rPr>
              <a:t>BD</a:t>
            </a:r>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
        <p:nvSpPr>
          <p:cNvPr id="4" name="文本框 3"/>
          <p:cNvSpPr txBox="1"/>
          <p:nvPr/>
        </p:nvSpPr>
        <p:spPr>
          <a:xfrm>
            <a:off x="1047750" y="4211320"/>
            <a:ext cx="10445115" cy="1990725"/>
          </a:xfrm>
          <a:prstGeom prst="rect">
            <a:avLst/>
          </a:prstGeom>
          <a:noFill/>
        </p:spPr>
        <p:txBody>
          <a:bodyPr wrap="square" rtlCol="0">
            <a:noAutofit/>
          </a:bodyPr>
          <a:p>
            <a:pPr indent="0" fontAlgn="auto">
              <a:lnSpc>
                <a:spcPct val="150000"/>
              </a:lnSpc>
            </a:pPr>
            <a:r>
              <a:rPr lang="en-US" altLang="zh-CN"/>
              <a:t>A.</a:t>
            </a:r>
            <a:r>
              <a:rPr lang="zh-CN" altLang="en-US"/>
              <a:t>白色脂肪组织细胞与免疫防御有关</a:t>
            </a:r>
            <a:r>
              <a:rPr lang="en-US" altLang="zh-CN"/>
              <a:t>,</a:t>
            </a:r>
            <a:r>
              <a:rPr lang="zh-CN" altLang="en-US"/>
              <a:t>也属于免疫细胞</a:t>
            </a:r>
            <a:endParaRPr lang="zh-CN" altLang="en-US"/>
          </a:p>
          <a:p>
            <a:pPr indent="0" fontAlgn="auto">
              <a:lnSpc>
                <a:spcPct val="150000"/>
              </a:lnSpc>
            </a:pPr>
            <a:r>
              <a:rPr lang="en-US" altLang="zh-CN"/>
              <a:t>B.</a:t>
            </a:r>
            <a:r>
              <a:rPr lang="zh-CN" altLang="en-US"/>
              <a:t>实验鼠</a:t>
            </a:r>
            <a:r>
              <a:rPr lang="en-US" altLang="zh-CN"/>
              <a:t>B</a:t>
            </a:r>
            <a:r>
              <a:rPr lang="zh-CN" altLang="en-US"/>
              <a:t>不患病与移植的记忆</a:t>
            </a:r>
            <a:r>
              <a:rPr lang="en-US" altLang="zh-CN"/>
              <a:t>T</a:t>
            </a:r>
            <a:r>
              <a:rPr lang="zh-CN" altLang="en-US"/>
              <a:t>细胞迅速增殖分化有关</a:t>
            </a:r>
            <a:endParaRPr lang="zh-CN" altLang="en-US"/>
          </a:p>
          <a:p>
            <a:pPr indent="0" fontAlgn="auto">
              <a:lnSpc>
                <a:spcPct val="150000"/>
              </a:lnSpc>
            </a:pPr>
            <a:r>
              <a:rPr lang="en-US" altLang="zh-CN"/>
              <a:t>C.</a:t>
            </a:r>
            <a:r>
              <a:rPr lang="zh-CN" altLang="en-US"/>
              <a:t>抗原</a:t>
            </a:r>
            <a:r>
              <a:rPr lang="en-US" altLang="zh-CN"/>
              <a:t>1</a:t>
            </a:r>
            <a:r>
              <a:rPr lang="zh-CN" altLang="en-US"/>
              <a:t>和抗原</a:t>
            </a:r>
            <a:r>
              <a:rPr lang="en-US" altLang="zh-CN"/>
              <a:t>2</a:t>
            </a:r>
            <a:r>
              <a:rPr lang="zh-CN" altLang="en-US"/>
              <a:t>种类完全不同</a:t>
            </a:r>
            <a:r>
              <a:rPr lang="en-US" altLang="zh-CN"/>
              <a:t>,</a:t>
            </a:r>
            <a:r>
              <a:rPr lang="zh-CN" altLang="en-US"/>
              <a:t>均可引起小鼠发生特异性免疫</a:t>
            </a:r>
            <a:endParaRPr lang="zh-CN" altLang="en-US"/>
          </a:p>
          <a:p>
            <a:pPr indent="0" fontAlgn="auto">
              <a:lnSpc>
                <a:spcPct val="150000"/>
              </a:lnSpc>
            </a:pPr>
            <a:r>
              <a:rPr lang="en-US" altLang="zh-CN"/>
              <a:t>D.</a:t>
            </a:r>
            <a:r>
              <a:rPr lang="zh-CN" altLang="en-US"/>
              <a:t>实验鼠</a:t>
            </a:r>
            <a:r>
              <a:rPr lang="en-US" altLang="zh-CN"/>
              <a:t>A</a:t>
            </a:r>
            <a:r>
              <a:rPr lang="zh-CN" altLang="en-US"/>
              <a:t>产生记忆</a:t>
            </a:r>
            <a:r>
              <a:rPr lang="en-US" altLang="zh-CN"/>
              <a:t>T</a:t>
            </a:r>
            <a:r>
              <a:rPr lang="zh-CN" altLang="en-US"/>
              <a:t>细胞时需要辅助性</a:t>
            </a:r>
            <a:r>
              <a:rPr lang="en-US" altLang="zh-CN"/>
              <a:t>T</a:t>
            </a:r>
            <a:r>
              <a:rPr lang="zh-CN" altLang="en-US"/>
              <a:t>细胞参与</a:t>
            </a:r>
            <a:endParaRPr lang="zh-CN" altLang="en-US"/>
          </a:p>
        </p:txBody>
      </p:sp>
      <p:pic>
        <p:nvPicPr>
          <p:cNvPr id="515" name="image503.jpeg"/>
          <p:cNvPicPr>
            <a:picLocks noChangeAspect="1"/>
          </p:cNvPicPr>
          <p:nvPr/>
        </p:nvPicPr>
        <p:blipFill>
          <a:blip r:embed="rId2"/>
          <a:stretch>
            <a:fillRect/>
          </a:stretch>
        </p:blipFill>
        <p:spPr>
          <a:xfrm>
            <a:off x="3404870" y="2709545"/>
            <a:ext cx="5107940" cy="1361440"/>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615950" y="1151890"/>
            <a:ext cx="11126470" cy="1027430"/>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人偏肺病毒</a:t>
            </a:r>
            <a:r>
              <a:rPr lang="en-US" altLang="zh-CN">
                <a:latin typeface="+mn-ea"/>
                <a:cs typeface="+mn-ea"/>
              </a:rPr>
              <a:t>(hMPV)</a:t>
            </a:r>
            <a:r>
              <a:rPr lang="zh-CN" altLang="en-US">
                <a:latin typeface="+mn-ea"/>
                <a:cs typeface="+mn-ea"/>
              </a:rPr>
              <a:t>是一种呼吸道致病病毒</a:t>
            </a:r>
            <a:r>
              <a:rPr lang="en-US" altLang="zh-CN">
                <a:latin typeface="+mn-ea"/>
                <a:cs typeface="+mn-ea"/>
              </a:rPr>
              <a:t>,</a:t>
            </a:r>
            <a:r>
              <a:rPr lang="zh-CN" altLang="en-US">
                <a:latin typeface="+mn-ea"/>
                <a:cs typeface="+mn-ea"/>
              </a:rPr>
              <a:t>会使患者出现咳嗽、呼吸困难等症状。医学工作者为探究药物</a:t>
            </a:r>
            <a:r>
              <a:rPr lang="en-US" altLang="zh-CN">
                <a:latin typeface="+mn-ea"/>
                <a:cs typeface="+mn-ea"/>
              </a:rPr>
              <a:t>A</a:t>
            </a:r>
            <a:r>
              <a:rPr lang="zh-CN" altLang="en-US">
                <a:latin typeface="+mn-ea"/>
                <a:cs typeface="+mn-ea"/>
              </a:rPr>
              <a:t>对该病的治疗作用</a:t>
            </a:r>
            <a:r>
              <a:rPr lang="en-US" altLang="zh-CN">
                <a:latin typeface="+mn-ea"/>
                <a:cs typeface="+mn-ea"/>
              </a:rPr>
              <a:t>,</a:t>
            </a:r>
            <a:r>
              <a:rPr lang="zh-CN" altLang="en-US">
                <a:latin typeface="+mn-ea"/>
                <a:cs typeface="+mn-ea"/>
              </a:rPr>
              <a:t>将生理状况相同的健康小鼠均分为两组</a:t>
            </a:r>
            <a:r>
              <a:rPr lang="en-US" altLang="zh-CN">
                <a:latin typeface="+mn-ea"/>
                <a:cs typeface="+mn-ea"/>
              </a:rPr>
              <a:t>,</a:t>
            </a:r>
            <a:r>
              <a:rPr lang="zh-CN" altLang="en-US">
                <a:latin typeface="+mn-ea"/>
                <a:cs typeface="+mn-ea"/>
              </a:rPr>
              <a:t>先用相同量的</a:t>
            </a:r>
            <a:r>
              <a:rPr lang="en-US" altLang="zh-CN">
                <a:latin typeface="+mn-ea"/>
                <a:cs typeface="+mn-ea"/>
              </a:rPr>
              <a:t>hMPV</a:t>
            </a:r>
            <a:r>
              <a:rPr lang="zh-CN" altLang="en-US">
                <a:latin typeface="+mn-ea"/>
                <a:cs typeface="+mn-ea"/>
              </a:rPr>
              <a:t>感染两组小鼠</a:t>
            </a:r>
            <a:r>
              <a:rPr lang="en-US" altLang="zh-CN">
                <a:latin typeface="+mn-ea"/>
                <a:cs typeface="+mn-ea"/>
              </a:rPr>
              <a:t>,</a:t>
            </a:r>
            <a:r>
              <a:rPr lang="zh-CN" altLang="en-US">
                <a:latin typeface="+mn-ea"/>
                <a:cs typeface="+mn-ea"/>
              </a:rPr>
              <a:t>然后给甲组小鼠注射生理盐水</a:t>
            </a:r>
            <a:r>
              <a:rPr lang="en-US" altLang="zh-CN">
                <a:latin typeface="+mn-ea"/>
                <a:cs typeface="+mn-ea"/>
              </a:rPr>
              <a:t>,</a:t>
            </a:r>
            <a:r>
              <a:rPr lang="zh-CN" altLang="en-US">
                <a:latin typeface="+mn-ea"/>
                <a:cs typeface="+mn-ea"/>
              </a:rPr>
              <a:t>给乙组小鼠注射等量的药物</a:t>
            </a:r>
            <a:r>
              <a:rPr lang="en-US" altLang="zh-CN">
                <a:latin typeface="+mn-ea"/>
                <a:cs typeface="+mn-ea"/>
              </a:rPr>
              <a:t>A</a:t>
            </a:r>
            <a:r>
              <a:rPr lang="zh-CN" altLang="en-US">
                <a:latin typeface="+mn-ea"/>
                <a:cs typeface="+mn-ea"/>
              </a:rPr>
              <a:t>溶液。一段时间后测得两组小鼠体内抗体、巨噬细胞和细胞毒性</a:t>
            </a:r>
            <a:r>
              <a:rPr lang="en-US" altLang="zh-CN">
                <a:latin typeface="+mn-ea"/>
                <a:cs typeface="+mn-ea"/>
              </a:rPr>
              <a:t>T</a:t>
            </a:r>
            <a:r>
              <a:rPr lang="zh-CN" altLang="en-US">
                <a:latin typeface="+mn-ea"/>
                <a:cs typeface="+mn-ea"/>
              </a:rPr>
              <a:t>细胞增加的相对浓度</a:t>
            </a:r>
            <a:r>
              <a:rPr lang="en-US" altLang="zh-CN">
                <a:latin typeface="+mn-ea"/>
                <a:cs typeface="+mn-ea"/>
              </a:rPr>
              <a:t>,</a:t>
            </a:r>
            <a:r>
              <a:rPr lang="zh-CN" altLang="en-US">
                <a:latin typeface="+mn-ea"/>
                <a:cs typeface="+mn-ea"/>
              </a:rPr>
              <a:t>如图所示。下列说法正确的是</a:t>
            </a:r>
            <a:r>
              <a:rPr lang="en-US" altLang="zh-CN">
                <a:latin typeface="+mn-ea"/>
                <a:cs typeface="+mn-ea"/>
              </a:rPr>
              <a:t>(</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p:txBody>
      </p:sp>
      <p:sp>
        <p:nvSpPr>
          <p:cNvPr id="9" name="文本框 8"/>
          <p:cNvSpPr txBox="1"/>
          <p:nvPr/>
        </p:nvSpPr>
        <p:spPr>
          <a:xfrm>
            <a:off x="5644515" y="2482215"/>
            <a:ext cx="602615" cy="457200"/>
          </a:xfrm>
          <a:prstGeom prst="rect">
            <a:avLst/>
          </a:prstGeom>
          <a:noFill/>
        </p:spPr>
        <p:txBody>
          <a:bodyPr wrap="square" rtlCol="0">
            <a:noAutofit/>
          </a:bodyPr>
          <a:p>
            <a:r>
              <a:rPr lang="en-US" altLang="zh-CN">
                <a:solidFill>
                  <a:srgbClr val="FF0000"/>
                </a:solidFill>
              </a:rPr>
              <a:t>B</a:t>
            </a:r>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
        <p:nvSpPr>
          <p:cNvPr id="4" name="文本框 3"/>
          <p:cNvSpPr txBox="1"/>
          <p:nvPr/>
        </p:nvSpPr>
        <p:spPr>
          <a:xfrm>
            <a:off x="4510405" y="3103245"/>
            <a:ext cx="7049135" cy="3217545"/>
          </a:xfrm>
          <a:prstGeom prst="rect">
            <a:avLst/>
          </a:prstGeom>
          <a:noFill/>
        </p:spPr>
        <p:txBody>
          <a:bodyPr wrap="square" rtlCol="0">
            <a:noAutofit/>
          </a:bodyPr>
          <a:p>
            <a:pPr indent="0" fontAlgn="auto">
              <a:lnSpc>
                <a:spcPct val="150000"/>
              </a:lnSpc>
            </a:pPr>
            <a:r>
              <a:rPr lang="en-US" altLang="zh-CN"/>
              <a:t>A.hMPV</a:t>
            </a:r>
            <a:r>
              <a:rPr lang="zh-CN" altLang="en-US"/>
              <a:t>入侵机体后</a:t>
            </a:r>
            <a:r>
              <a:rPr lang="en-US" altLang="zh-CN"/>
              <a:t>,</a:t>
            </a:r>
            <a:r>
              <a:rPr lang="zh-CN" altLang="en-US"/>
              <a:t>细胞毒性</a:t>
            </a:r>
            <a:r>
              <a:rPr lang="en-US" altLang="zh-CN"/>
              <a:t>T</a:t>
            </a:r>
            <a:r>
              <a:rPr lang="zh-CN" altLang="en-US"/>
              <a:t>细胞、巨噬细胞等淋巴细胞均能抵御病毒</a:t>
            </a:r>
            <a:endParaRPr lang="zh-CN" altLang="en-US"/>
          </a:p>
          <a:p>
            <a:pPr indent="0" fontAlgn="auto">
              <a:lnSpc>
                <a:spcPct val="150000"/>
              </a:lnSpc>
            </a:pPr>
            <a:r>
              <a:rPr lang="en-US" altLang="zh-CN"/>
              <a:t>B.</a:t>
            </a:r>
            <a:r>
              <a:rPr lang="zh-CN" altLang="en-US"/>
              <a:t>药物</a:t>
            </a:r>
            <a:r>
              <a:rPr lang="en-US" altLang="zh-CN"/>
              <a:t>A</a:t>
            </a:r>
            <a:r>
              <a:rPr lang="zh-CN" altLang="en-US"/>
              <a:t>能提高巨噬细胞的数量</a:t>
            </a:r>
            <a:r>
              <a:rPr lang="en-US" altLang="zh-CN"/>
              <a:t>,</a:t>
            </a:r>
            <a:r>
              <a:rPr lang="zh-CN" altLang="en-US"/>
              <a:t>从而提高机体的免疫能力</a:t>
            </a:r>
            <a:endParaRPr lang="zh-CN" altLang="en-US"/>
          </a:p>
          <a:p>
            <a:pPr indent="0" fontAlgn="auto">
              <a:lnSpc>
                <a:spcPct val="150000"/>
              </a:lnSpc>
            </a:pPr>
            <a:r>
              <a:rPr lang="en-US" altLang="zh-CN"/>
              <a:t>C.</a:t>
            </a:r>
            <a:r>
              <a:rPr lang="zh-CN" altLang="en-US"/>
              <a:t>药物</a:t>
            </a:r>
            <a:r>
              <a:rPr lang="en-US" altLang="zh-CN"/>
              <a:t>A</a:t>
            </a:r>
            <a:r>
              <a:rPr lang="zh-CN" altLang="en-US"/>
              <a:t>能够提高抗体的数量</a:t>
            </a:r>
            <a:r>
              <a:rPr lang="en-US" altLang="zh-CN"/>
              <a:t>,</a:t>
            </a:r>
            <a:r>
              <a:rPr lang="zh-CN" altLang="en-US"/>
              <a:t>原因是记忆</a:t>
            </a:r>
            <a:r>
              <a:rPr lang="en-US" altLang="zh-CN"/>
              <a:t>B</a:t>
            </a:r>
            <a:r>
              <a:rPr lang="zh-CN" altLang="en-US"/>
              <a:t>细胞在二次免疫中产生了更多的抗体</a:t>
            </a:r>
            <a:endParaRPr lang="zh-CN" altLang="en-US"/>
          </a:p>
          <a:p>
            <a:pPr indent="0" fontAlgn="auto">
              <a:lnSpc>
                <a:spcPct val="150000"/>
              </a:lnSpc>
            </a:pPr>
            <a:r>
              <a:rPr lang="en-US" altLang="zh-CN"/>
              <a:t>D.</a:t>
            </a:r>
            <a:r>
              <a:rPr lang="zh-CN" altLang="en-US"/>
              <a:t>细胞毒性</a:t>
            </a:r>
            <a:r>
              <a:rPr lang="en-US" altLang="zh-CN"/>
              <a:t>T</a:t>
            </a:r>
            <a:r>
              <a:rPr lang="zh-CN" altLang="en-US"/>
              <a:t>细胞可直接结合并清除病毒</a:t>
            </a:r>
            <a:r>
              <a:rPr lang="en-US" altLang="zh-CN"/>
              <a:t>,</a:t>
            </a:r>
            <a:r>
              <a:rPr lang="zh-CN" altLang="en-US"/>
              <a:t>药物</a:t>
            </a:r>
            <a:r>
              <a:rPr lang="en-US" altLang="zh-CN"/>
              <a:t>A</a:t>
            </a:r>
            <a:r>
              <a:rPr lang="zh-CN" altLang="en-US"/>
              <a:t>不能提高其数量</a:t>
            </a:r>
            <a:endParaRPr lang="zh-CN" altLang="en-US"/>
          </a:p>
        </p:txBody>
      </p:sp>
      <p:pic>
        <p:nvPicPr>
          <p:cNvPr id="516" name="image504.jpeg"/>
          <p:cNvPicPr>
            <a:picLocks noChangeAspect="1"/>
          </p:cNvPicPr>
          <p:nvPr/>
        </p:nvPicPr>
        <p:blipFill>
          <a:blip r:embed="rId2"/>
          <a:stretch>
            <a:fillRect/>
          </a:stretch>
        </p:blipFill>
        <p:spPr>
          <a:xfrm>
            <a:off x="687705" y="3500755"/>
            <a:ext cx="3564255" cy="1558925"/>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
        <p:nvSpPr>
          <p:cNvPr id="5" name="文本框 4"/>
          <p:cNvSpPr txBox="1"/>
          <p:nvPr/>
        </p:nvSpPr>
        <p:spPr>
          <a:xfrm>
            <a:off x="554990" y="1008380"/>
            <a:ext cx="11195050" cy="1337945"/>
          </a:xfrm>
          <a:prstGeom prst="rect">
            <a:avLst/>
          </a:prstGeom>
          <a:noFill/>
        </p:spPr>
        <p:txBody>
          <a:bodyPr wrap="square" rtlCol="0">
            <a:spAutoFit/>
          </a:bodyPr>
          <a:p>
            <a:pPr indent="0" fontAlgn="auto">
              <a:lnSpc>
                <a:spcPct val="150000"/>
              </a:lnSpc>
            </a:pPr>
            <a:r>
              <a:rPr lang="zh-CN" altLang="en-US"/>
              <a:t>甲型流感病毒</a:t>
            </a:r>
            <a:r>
              <a:rPr lang="en-US" altLang="zh-CN"/>
              <a:t>(IAV)</a:t>
            </a:r>
            <a:r>
              <a:rPr lang="zh-CN" altLang="en-US"/>
              <a:t>是冬季流感的主要病原体。机体感染后主要表现为高热、咳嗽、流涕、肌痛等症状。如图</a:t>
            </a:r>
            <a:r>
              <a:rPr lang="en-US" altLang="zh-CN"/>
              <a:t>1</a:t>
            </a:r>
            <a:r>
              <a:rPr lang="zh-CN" altLang="en-US"/>
              <a:t>是人体对病毒的部分免疫过程示意图</a:t>
            </a:r>
            <a:r>
              <a:rPr lang="en-US" altLang="zh-CN"/>
              <a:t>,</a:t>
            </a:r>
            <a:r>
              <a:rPr lang="en-US" altLang="en-US"/>
              <a:t>Ⅰ</a:t>
            </a:r>
            <a:r>
              <a:rPr lang="en-US" altLang="zh-CN"/>
              <a:t>~</a:t>
            </a:r>
            <a:r>
              <a:rPr lang="en-US" altLang="en-US"/>
              <a:t>Ⅶ</a:t>
            </a:r>
            <a:r>
              <a:rPr lang="zh-CN" altLang="en-US"/>
              <a:t>表示不同种类的细胞</a:t>
            </a:r>
            <a:r>
              <a:rPr lang="en-US" altLang="zh-CN"/>
              <a:t>,Th</a:t>
            </a:r>
            <a:r>
              <a:rPr lang="zh-CN" altLang="en-US"/>
              <a:t>细胞</a:t>
            </a:r>
            <a:r>
              <a:rPr lang="en-US" altLang="zh-CN"/>
              <a:t>(</a:t>
            </a:r>
            <a:r>
              <a:rPr lang="zh-CN" altLang="en-US"/>
              <a:t>辅助性</a:t>
            </a:r>
            <a:r>
              <a:rPr lang="en-US" altLang="zh-CN"/>
              <a:t>T</a:t>
            </a:r>
            <a:r>
              <a:rPr lang="zh-CN" altLang="en-US"/>
              <a:t>细胞</a:t>
            </a:r>
            <a:r>
              <a:rPr lang="en-US" altLang="zh-CN"/>
              <a:t>)</a:t>
            </a:r>
            <a:r>
              <a:rPr lang="zh-CN" altLang="en-US"/>
              <a:t>是</a:t>
            </a:r>
            <a:r>
              <a:rPr lang="en-US" altLang="zh-CN"/>
              <a:t>T</a:t>
            </a:r>
            <a:r>
              <a:rPr lang="zh-CN" altLang="en-US"/>
              <a:t>细胞的一种</a:t>
            </a:r>
            <a:r>
              <a:rPr lang="en-US" altLang="zh-CN"/>
              <a:t>,a~g</a:t>
            </a:r>
            <a:r>
              <a:rPr lang="zh-CN" altLang="en-US"/>
              <a:t>代表不同的物质。</a:t>
            </a:r>
            <a:endParaRPr lang="zh-CN" altLang="en-US"/>
          </a:p>
        </p:txBody>
      </p:sp>
      <p:pic>
        <p:nvPicPr>
          <p:cNvPr id="518" name="image506.jpeg"/>
          <p:cNvPicPr>
            <a:picLocks noChangeAspect="1"/>
          </p:cNvPicPr>
          <p:nvPr/>
        </p:nvPicPr>
        <p:blipFill>
          <a:blip r:embed="rId2"/>
          <a:stretch>
            <a:fillRect/>
          </a:stretch>
        </p:blipFill>
        <p:spPr>
          <a:xfrm>
            <a:off x="3924300" y="2066290"/>
            <a:ext cx="4224020" cy="2085340"/>
          </a:xfrm>
          <a:prstGeom prst="rect">
            <a:avLst/>
          </a:prstGeom>
        </p:spPr>
      </p:pic>
      <p:sp>
        <p:nvSpPr>
          <p:cNvPr id="6" name="文本框 5"/>
          <p:cNvSpPr txBox="1"/>
          <p:nvPr/>
        </p:nvSpPr>
        <p:spPr>
          <a:xfrm>
            <a:off x="483870" y="3854450"/>
            <a:ext cx="11400155" cy="2168525"/>
          </a:xfrm>
          <a:prstGeom prst="rect">
            <a:avLst/>
          </a:prstGeom>
          <a:noFill/>
        </p:spPr>
        <p:txBody>
          <a:bodyPr wrap="square" rtlCol="0">
            <a:spAutoFit/>
          </a:bodyPr>
          <a:p>
            <a:pPr indent="0" fontAlgn="auto">
              <a:lnSpc>
                <a:spcPct val="150000"/>
              </a:lnSpc>
            </a:pPr>
            <a:r>
              <a:rPr lang="zh-CN" altLang="en-US"/>
              <a:t>请据图回答下列问题</a:t>
            </a:r>
            <a:r>
              <a:rPr lang="en-US" altLang="zh-CN"/>
              <a:t>:</a:t>
            </a:r>
            <a:endParaRPr lang="en-US" altLang="zh-CN"/>
          </a:p>
          <a:p>
            <a:pPr indent="0" fontAlgn="auto">
              <a:lnSpc>
                <a:spcPct val="150000"/>
              </a:lnSpc>
            </a:pPr>
            <a:r>
              <a:rPr lang="en-US" altLang="zh-CN"/>
              <a:t>(1)IAV</a:t>
            </a:r>
            <a:r>
              <a:rPr lang="zh-CN" altLang="en-US"/>
              <a:t>侵入人体后</a:t>
            </a:r>
            <a:r>
              <a:rPr lang="en-US" altLang="zh-CN"/>
              <a:t>,</a:t>
            </a:r>
            <a:r>
              <a:rPr lang="zh-CN" altLang="en-US"/>
              <a:t>一部分能被吞噬细胞吞噬</a:t>
            </a:r>
            <a:r>
              <a:rPr lang="en-US" altLang="zh-CN"/>
              <a:t>,</a:t>
            </a:r>
            <a:r>
              <a:rPr lang="zh-CN" altLang="en-US"/>
              <a:t>这属于保卫人体的第</a:t>
            </a:r>
            <a:r>
              <a:rPr lang="zh-CN" altLang="en-US" u="sng">
                <a:solidFill>
                  <a:schemeClr val="tx1"/>
                </a:solidFill>
                <a:uFillTx/>
              </a:rPr>
              <a:t>　</a:t>
            </a:r>
            <a:r>
              <a:rPr lang="en-US" altLang="zh-CN" u="sng">
                <a:solidFill>
                  <a:schemeClr val="tx1"/>
                </a:solidFill>
                <a:uFillTx/>
              </a:rPr>
              <a:t>   </a:t>
            </a:r>
            <a:r>
              <a:rPr lang="zh-CN" altLang="en-US"/>
              <a:t>道防线。另一部分病毒被</a:t>
            </a:r>
            <a:r>
              <a:rPr lang="en-US" altLang="en-US"/>
              <a:t>Ⅰ</a:t>
            </a:r>
            <a:r>
              <a:rPr lang="zh-CN" altLang="en-US" u="sng">
                <a:uFillTx/>
              </a:rPr>
              <a:t>　</a:t>
            </a:r>
            <a:r>
              <a:rPr lang="en-US" altLang="zh-CN" u="sng">
                <a:uFillTx/>
              </a:rPr>
              <a:t>          </a:t>
            </a:r>
            <a:r>
              <a:rPr lang="zh-CN" altLang="en-US" u="sng">
                <a:uFillTx/>
              </a:rPr>
              <a:t>　</a:t>
            </a:r>
            <a:r>
              <a:rPr lang="en-US" altLang="zh-CN" u="sng">
                <a:uFillTx/>
              </a:rPr>
              <a:t>  </a:t>
            </a:r>
            <a:r>
              <a:rPr lang="en-US" altLang="zh-CN"/>
              <a:t>(</a:t>
            </a:r>
            <a:r>
              <a:rPr lang="zh-CN" altLang="en-US"/>
              <a:t>填细胞名称</a:t>
            </a:r>
            <a:r>
              <a:rPr lang="en-US" altLang="zh-CN"/>
              <a:t>)</a:t>
            </a:r>
            <a:r>
              <a:rPr lang="zh-CN" altLang="en-US"/>
              <a:t>摄取处理后</a:t>
            </a:r>
            <a:r>
              <a:rPr lang="en-US" altLang="zh-CN"/>
              <a:t>,</a:t>
            </a:r>
            <a:r>
              <a:rPr lang="zh-CN" altLang="en-US"/>
              <a:t>将抗原呈递在细胞表面</a:t>
            </a:r>
            <a:r>
              <a:rPr lang="en-US" altLang="zh-CN"/>
              <a:t>,</a:t>
            </a:r>
            <a:r>
              <a:rPr lang="zh-CN" altLang="en-US"/>
              <a:t>然后传递给</a:t>
            </a:r>
            <a:r>
              <a:rPr lang="en-US" altLang="zh-CN"/>
              <a:t>Th</a:t>
            </a:r>
            <a:r>
              <a:rPr lang="zh-CN" altLang="en-US"/>
              <a:t>细胞</a:t>
            </a:r>
            <a:r>
              <a:rPr lang="en-US" altLang="zh-CN"/>
              <a:t>,Th</a:t>
            </a:r>
            <a:r>
              <a:rPr lang="zh-CN" altLang="en-US"/>
              <a:t>细胞表面的特定分子发生变化并与</a:t>
            </a:r>
            <a:endParaRPr lang="zh-CN" altLang="en-US"/>
          </a:p>
          <a:p>
            <a:pPr indent="0" fontAlgn="auto">
              <a:lnSpc>
                <a:spcPct val="150000"/>
              </a:lnSpc>
            </a:pPr>
            <a:r>
              <a:rPr lang="en-US" altLang="en-US"/>
              <a:t>Ⅴ</a:t>
            </a:r>
            <a:r>
              <a:rPr lang="zh-CN" altLang="en-US" u="sng">
                <a:solidFill>
                  <a:schemeClr val="tx1"/>
                </a:solidFill>
                <a:uFillTx/>
              </a:rPr>
              <a:t>　　　　</a:t>
            </a:r>
            <a:r>
              <a:rPr lang="en-US" altLang="zh-CN"/>
              <a:t>(</a:t>
            </a:r>
            <a:r>
              <a:rPr lang="zh-CN" altLang="en-US"/>
              <a:t>填细胞名称</a:t>
            </a:r>
            <a:r>
              <a:rPr lang="en-US" altLang="zh-CN"/>
              <a:t>)</a:t>
            </a:r>
            <a:r>
              <a:rPr lang="zh-CN" altLang="en-US"/>
              <a:t>结合</a:t>
            </a:r>
            <a:r>
              <a:rPr lang="en-US" altLang="zh-CN"/>
              <a:t>,</a:t>
            </a:r>
            <a:r>
              <a:rPr lang="zh-CN" altLang="en-US"/>
              <a:t>这是激活</a:t>
            </a:r>
            <a:r>
              <a:rPr lang="en-US" altLang="en-US"/>
              <a:t>Ⅴ</a:t>
            </a:r>
            <a:r>
              <a:rPr lang="zh-CN" altLang="en-US"/>
              <a:t>的一个信号</a:t>
            </a:r>
            <a:r>
              <a:rPr lang="en-US" altLang="zh-CN"/>
              <a:t>;</a:t>
            </a:r>
            <a:r>
              <a:rPr lang="zh-CN" altLang="en-US"/>
              <a:t>激活</a:t>
            </a:r>
            <a:r>
              <a:rPr lang="en-US" altLang="en-US"/>
              <a:t>Ⅴ</a:t>
            </a:r>
            <a:r>
              <a:rPr lang="zh-CN" altLang="en-US"/>
              <a:t>的另一个信号是</a:t>
            </a:r>
            <a:r>
              <a:rPr lang="zh-CN" altLang="en-US" u="sng">
                <a:uFillTx/>
              </a:rPr>
              <a:t>	</a:t>
            </a:r>
            <a:r>
              <a:rPr lang="en-US" altLang="zh-CN" u="sng">
                <a:uFillTx/>
              </a:rPr>
              <a:t>                              </a:t>
            </a:r>
            <a:r>
              <a:rPr lang="zh-CN" altLang="en-US" u="sng">
                <a:uFillTx/>
              </a:rPr>
              <a:t>　 </a:t>
            </a:r>
            <a:r>
              <a:rPr lang="zh-CN" altLang="en-US"/>
              <a:t>。</a:t>
            </a:r>
            <a:r>
              <a:rPr lang="en-US" altLang="en-US"/>
              <a:t> </a:t>
            </a:r>
            <a:endParaRPr lang="en-US" altLang="en-US"/>
          </a:p>
          <a:p>
            <a:pPr indent="0" fontAlgn="auto">
              <a:lnSpc>
                <a:spcPct val="150000"/>
              </a:lnSpc>
            </a:pPr>
            <a:r>
              <a:rPr lang="en-US" altLang="zh-CN"/>
              <a:t>(2)</a:t>
            </a:r>
            <a:r>
              <a:rPr lang="en-US" altLang="en-US"/>
              <a:t>Ⅲ</a:t>
            </a:r>
            <a:r>
              <a:rPr lang="zh-CN" altLang="en-US"/>
              <a:t>能裂解被该病毒侵染的细胞</a:t>
            </a:r>
            <a:r>
              <a:rPr lang="en-US" altLang="zh-CN"/>
              <a:t>,</a:t>
            </a:r>
            <a:r>
              <a:rPr lang="zh-CN" altLang="en-US"/>
              <a:t>该过程属于</a:t>
            </a:r>
            <a:r>
              <a:rPr lang="zh-CN" altLang="en-US" u="sng">
                <a:solidFill>
                  <a:schemeClr val="tx1"/>
                </a:solidFill>
                <a:uFillTx/>
              </a:rPr>
              <a:t>　　</a:t>
            </a:r>
            <a:r>
              <a:rPr lang="zh-CN" altLang="en-US"/>
              <a:t>免疫</a:t>
            </a:r>
            <a:r>
              <a:rPr lang="en-US" altLang="zh-CN"/>
              <a:t>,</a:t>
            </a:r>
            <a:r>
              <a:rPr lang="zh-CN" altLang="en-US"/>
              <a:t>再次感染甲型流感病毒时</a:t>
            </a:r>
            <a:r>
              <a:rPr lang="en-US" altLang="en-US"/>
              <a:t>Ⅲ</a:t>
            </a:r>
            <a:r>
              <a:rPr lang="zh-CN" altLang="en-US"/>
              <a:t>的来源有</a:t>
            </a:r>
            <a:r>
              <a:rPr lang="en-US" altLang="zh-CN" u="sng">
                <a:solidFill>
                  <a:schemeClr val="tx1"/>
                </a:solidFill>
                <a:uFillTx/>
              </a:rPr>
              <a:t>	</a:t>
            </a:r>
            <a:r>
              <a:rPr lang="zh-CN" altLang="en-US" u="sng">
                <a:solidFill>
                  <a:schemeClr val="tx1"/>
                </a:solidFill>
                <a:uFillTx/>
              </a:rPr>
              <a:t>　</a:t>
            </a:r>
            <a:r>
              <a:rPr lang="en-US" altLang="zh-CN" u="sng">
                <a:solidFill>
                  <a:schemeClr val="tx1"/>
                </a:solidFill>
                <a:uFillTx/>
              </a:rPr>
              <a:t>                        </a:t>
            </a:r>
            <a:r>
              <a:rPr lang="zh-CN" altLang="en-US"/>
              <a:t>。</a:t>
            </a:r>
            <a:r>
              <a:rPr lang="en-US" altLang="en-US"/>
              <a:t> </a:t>
            </a:r>
            <a:endParaRPr lang="zh-CN" altLang="en-US"/>
          </a:p>
        </p:txBody>
      </p:sp>
      <p:sp>
        <p:nvSpPr>
          <p:cNvPr id="7" name="文本框 6"/>
          <p:cNvSpPr txBox="1"/>
          <p:nvPr/>
        </p:nvSpPr>
        <p:spPr>
          <a:xfrm>
            <a:off x="7044055" y="4361180"/>
            <a:ext cx="411480" cy="457200"/>
          </a:xfrm>
          <a:prstGeom prst="rect">
            <a:avLst/>
          </a:prstGeom>
          <a:noFill/>
        </p:spPr>
        <p:txBody>
          <a:bodyPr wrap="square" rtlCol="0">
            <a:noAutofit/>
          </a:bodyPr>
          <a:p>
            <a:r>
              <a:rPr lang="zh-CN" altLang="en-US">
                <a:solidFill>
                  <a:srgbClr val="FF0000"/>
                </a:solidFill>
              </a:rPr>
              <a:t>二</a:t>
            </a:r>
            <a:endParaRPr lang="zh-CN" altLang="en-US">
              <a:solidFill>
                <a:srgbClr val="FF0000"/>
              </a:solidFill>
            </a:endParaRPr>
          </a:p>
        </p:txBody>
      </p:sp>
      <p:sp>
        <p:nvSpPr>
          <p:cNvPr id="8" name="文本框 7"/>
          <p:cNvSpPr txBox="1"/>
          <p:nvPr/>
        </p:nvSpPr>
        <p:spPr>
          <a:xfrm>
            <a:off x="10266045" y="4055745"/>
            <a:ext cx="1483995" cy="457200"/>
          </a:xfrm>
          <a:prstGeom prst="rect">
            <a:avLst/>
          </a:prstGeom>
          <a:noFill/>
        </p:spPr>
        <p:txBody>
          <a:bodyPr wrap="square" rtlCol="0">
            <a:noAutofit/>
          </a:bodyPr>
          <a:p>
            <a:r>
              <a:rPr lang="zh-CN" altLang="en-US">
                <a:solidFill>
                  <a:srgbClr val="FF0000"/>
                </a:solidFill>
              </a:rPr>
              <a:t>抗原呈</a:t>
            </a:r>
            <a:endParaRPr lang="zh-CN" altLang="en-US">
              <a:solidFill>
                <a:srgbClr val="FF0000"/>
              </a:solidFill>
            </a:endParaRPr>
          </a:p>
          <a:p>
            <a:r>
              <a:rPr lang="zh-CN" altLang="en-US">
                <a:solidFill>
                  <a:srgbClr val="FF0000"/>
                </a:solidFill>
              </a:rPr>
              <a:t>递细胞</a:t>
            </a:r>
            <a:endParaRPr lang="en-US" altLang="zh-CN">
              <a:solidFill>
                <a:srgbClr val="FF0000"/>
              </a:solidFill>
            </a:endParaRPr>
          </a:p>
        </p:txBody>
      </p:sp>
      <p:sp>
        <p:nvSpPr>
          <p:cNvPr id="10" name="文本框 9"/>
          <p:cNvSpPr txBox="1"/>
          <p:nvPr/>
        </p:nvSpPr>
        <p:spPr>
          <a:xfrm>
            <a:off x="803910" y="5194935"/>
            <a:ext cx="1071245" cy="457200"/>
          </a:xfrm>
          <a:prstGeom prst="rect">
            <a:avLst/>
          </a:prstGeom>
          <a:noFill/>
        </p:spPr>
        <p:txBody>
          <a:bodyPr wrap="square" rtlCol="0">
            <a:noAutofit/>
          </a:bodyPr>
          <a:p>
            <a:r>
              <a:rPr lang="en-US" altLang="zh-CN">
                <a:solidFill>
                  <a:srgbClr val="FF0000"/>
                </a:solidFill>
              </a:rPr>
              <a:t>B</a:t>
            </a:r>
            <a:r>
              <a:rPr lang="zh-CN" altLang="en-US">
                <a:solidFill>
                  <a:srgbClr val="FF0000"/>
                </a:solidFill>
              </a:rPr>
              <a:t>细胞</a:t>
            </a:r>
            <a:endParaRPr lang="zh-CN" altLang="en-US">
              <a:solidFill>
                <a:srgbClr val="FF0000"/>
              </a:solidFill>
            </a:endParaRPr>
          </a:p>
        </p:txBody>
      </p:sp>
      <p:sp>
        <p:nvSpPr>
          <p:cNvPr id="11" name="文本框 10"/>
          <p:cNvSpPr txBox="1"/>
          <p:nvPr/>
        </p:nvSpPr>
        <p:spPr>
          <a:xfrm>
            <a:off x="8148320" y="5194935"/>
            <a:ext cx="2280285" cy="457200"/>
          </a:xfrm>
          <a:prstGeom prst="rect">
            <a:avLst/>
          </a:prstGeom>
          <a:noFill/>
        </p:spPr>
        <p:txBody>
          <a:bodyPr wrap="square" rtlCol="0">
            <a:noAutofit/>
          </a:bodyPr>
          <a:p>
            <a:r>
              <a:rPr lang="zh-CN" altLang="en-US">
                <a:solidFill>
                  <a:srgbClr val="FF0000"/>
                </a:solidFill>
              </a:rPr>
              <a:t>病原体与</a:t>
            </a:r>
            <a:r>
              <a:rPr lang="en-US" altLang="zh-CN">
                <a:solidFill>
                  <a:srgbClr val="FF0000"/>
                </a:solidFill>
              </a:rPr>
              <a:t>B</a:t>
            </a:r>
            <a:r>
              <a:rPr lang="zh-CN" altLang="en-US">
                <a:solidFill>
                  <a:srgbClr val="FF0000"/>
                </a:solidFill>
              </a:rPr>
              <a:t>细胞接触</a:t>
            </a:r>
            <a:endParaRPr lang="zh-CN" altLang="en-US">
              <a:solidFill>
                <a:srgbClr val="FF0000"/>
              </a:solidFill>
            </a:endParaRPr>
          </a:p>
        </p:txBody>
      </p:sp>
      <p:sp>
        <p:nvSpPr>
          <p:cNvPr id="12" name="文本框 11"/>
          <p:cNvSpPr txBox="1"/>
          <p:nvPr/>
        </p:nvSpPr>
        <p:spPr>
          <a:xfrm>
            <a:off x="4926965" y="5584825"/>
            <a:ext cx="793750" cy="457200"/>
          </a:xfrm>
          <a:prstGeom prst="rect">
            <a:avLst/>
          </a:prstGeom>
          <a:noFill/>
        </p:spPr>
        <p:txBody>
          <a:bodyPr wrap="square" rtlCol="0">
            <a:noAutofit/>
          </a:bodyPr>
          <a:p>
            <a:r>
              <a:rPr lang="zh-CN" altLang="en-US">
                <a:solidFill>
                  <a:srgbClr val="FF0000"/>
                </a:solidFill>
              </a:rPr>
              <a:t>细胞</a:t>
            </a:r>
            <a:endParaRPr lang="zh-CN" altLang="en-US">
              <a:solidFill>
                <a:srgbClr val="FF0000"/>
              </a:solidFill>
            </a:endParaRPr>
          </a:p>
        </p:txBody>
      </p:sp>
      <p:sp>
        <p:nvSpPr>
          <p:cNvPr id="13" name="文本框 12"/>
          <p:cNvSpPr txBox="1"/>
          <p:nvPr/>
        </p:nvSpPr>
        <p:spPr>
          <a:xfrm>
            <a:off x="9709785" y="5584825"/>
            <a:ext cx="2040255" cy="457200"/>
          </a:xfrm>
          <a:prstGeom prst="rect">
            <a:avLst/>
          </a:prstGeom>
          <a:noFill/>
        </p:spPr>
        <p:txBody>
          <a:bodyPr wrap="square" rtlCol="0">
            <a:noAutofit/>
          </a:bodyPr>
          <a:p>
            <a:r>
              <a:rPr lang="zh-CN" altLang="en-US">
                <a:solidFill>
                  <a:srgbClr val="FF0000"/>
                </a:solidFill>
              </a:rPr>
              <a:t>细胞毒性</a:t>
            </a:r>
            <a:r>
              <a:rPr lang="en-US" altLang="zh-CN">
                <a:solidFill>
                  <a:srgbClr val="FF0000"/>
                </a:solidFill>
              </a:rPr>
              <a:t>T</a:t>
            </a:r>
            <a:r>
              <a:rPr lang="zh-CN" altLang="en-US">
                <a:solidFill>
                  <a:srgbClr val="FF0000"/>
                </a:solidFill>
              </a:rPr>
              <a:t>细胞、记忆</a:t>
            </a:r>
            <a:r>
              <a:rPr lang="en-US" altLang="zh-CN">
                <a:solidFill>
                  <a:srgbClr val="FF0000"/>
                </a:solidFill>
              </a:rPr>
              <a:t>T</a:t>
            </a:r>
            <a:r>
              <a:rPr lang="zh-CN" altLang="en-US">
                <a:solidFill>
                  <a:srgbClr val="FF0000"/>
                </a:solidFill>
              </a:rPr>
              <a:t>细胞</a:t>
            </a:r>
            <a:r>
              <a:rPr lang="en-US" altLang="zh-CN">
                <a:solidFill>
                  <a:srgbClr val="FF0000"/>
                </a:solidFill>
              </a:rPr>
              <a:t>(</a:t>
            </a:r>
            <a:r>
              <a:rPr lang="zh-CN" altLang="en-US">
                <a:solidFill>
                  <a:srgbClr val="FF0000"/>
                </a:solidFill>
              </a:rPr>
              <a:t>或</a:t>
            </a:r>
            <a:r>
              <a:rPr lang="en-US" altLang="en-US">
                <a:solidFill>
                  <a:srgbClr val="FF0000"/>
                </a:solidFill>
              </a:rPr>
              <a:t>Ⅱ</a:t>
            </a:r>
            <a:r>
              <a:rPr lang="zh-CN" altLang="en-US">
                <a:solidFill>
                  <a:srgbClr val="FF0000"/>
                </a:solidFill>
              </a:rPr>
              <a:t>、</a:t>
            </a:r>
            <a:r>
              <a:rPr lang="en-US" altLang="en-US">
                <a:solidFill>
                  <a:srgbClr val="FF0000"/>
                </a:solidFill>
              </a:rPr>
              <a:t>Ⅳ</a:t>
            </a:r>
            <a:r>
              <a:rPr lang="en-US" altLang="zh-CN">
                <a:solidFill>
                  <a:srgbClr val="FF0000"/>
                </a:solidFill>
              </a:rPr>
              <a:t>)</a:t>
            </a:r>
            <a:endParaRPr lang="en-US" altLang="zh-CN">
              <a:solidFill>
                <a:srgbClr val="FF0000"/>
              </a:solidFill>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ppt_x"/>
                                          </p:val>
                                        </p:tav>
                                        <p:tav tm="100000">
                                          <p:val>
                                            <p:strVal val="#ppt_x"/>
                                          </p:val>
                                        </p:tav>
                                      </p:tavLst>
                                    </p:anim>
                                    <p:anim calcmode="lin" valueType="num">
                                      <p:cBhvr additive="base">
                                        <p:cTn id="3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P spid="10" grpId="0"/>
      <p:bldP spid="10" grpId="1"/>
      <p:bldP spid="11" grpId="0"/>
      <p:bldP spid="11" grpId="1"/>
      <p:bldP spid="12" grpId="0"/>
      <p:bldP spid="12" grpId="1"/>
      <p:bldP spid="13" grpId="0"/>
      <p:bldP spid="13" grpId="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
        <p:nvSpPr>
          <p:cNvPr id="8" name="文本框 7"/>
          <p:cNvSpPr txBox="1"/>
          <p:nvPr/>
        </p:nvSpPr>
        <p:spPr>
          <a:xfrm>
            <a:off x="525780" y="1017270"/>
            <a:ext cx="11310620" cy="1614805"/>
          </a:xfrm>
          <a:prstGeom prst="rect">
            <a:avLst/>
          </a:prstGeom>
          <a:noFill/>
        </p:spPr>
        <p:txBody>
          <a:bodyPr wrap="square" rtlCol="0">
            <a:spAutoFit/>
          </a:bodyPr>
          <a:p>
            <a:pPr indent="0" fontAlgn="auto">
              <a:lnSpc>
                <a:spcPct val="150000"/>
              </a:lnSpc>
            </a:pPr>
            <a:r>
              <a:rPr lang="en-US" altLang="zh-CN"/>
              <a:t>(3)</a:t>
            </a:r>
            <a:r>
              <a:rPr lang="zh-CN" altLang="en-US"/>
              <a:t>为寻找防控</a:t>
            </a:r>
            <a:r>
              <a:rPr lang="en-US" altLang="zh-CN"/>
              <a:t>IAV</a:t>
            </a:r>
            <a:r>
              <a:rPr lang="zh-CN" altLang="en-US"/>
              <a:t>的新思路</a:t>
            </a:r>
            <a:r>
              <a:rPr lang="en-US" altLang="zh-CN"/>
              <a:t>,</a:t>
            </a:r>
            <a:r>
              <a:rPr lang="zh-CN" altLang="en-US"/>
              <a:t>科研人员以小鼠为实验对象</a:t>
            </a:r>
            <a:r>
              <a:rPr lang="en-US" altLang="zh-CN"/>
              <a:t>,</a:t>
            </a:r>
            <a:r>
              <a:rPr lang="zh-CN" altLang="en-US"/>
              <a:t>研究了高脂肪低糖类</a:t>
            </a:r>
            <a:r>
              <a:rPr lang="en-US" altLang="zh-CN"/>
              <a:t>(KD)</a:t>
            </a:r>
            <a:r>
              <a:rPr lang="zh-CN" altLang="en-US"/>
              <a:t>饮食对抵御</a:t>
            </a:r>
            <a:r>
              <a:rPr lang="en-US" altLang="zh-CN"/>
              <a:t>IAV</a:t>
            </a:r>
            <a:r>
              <a:rPr lang="zh-CN" altLang="en-US"/>
              <a:t>感染的效果。用不同的饲料饲喂小鼠</a:t>
            </a:r>
            <a:r>
              <a:rPr lang="en-US" altLang="zh-CN"/>
              <a:t>,7 d</a:t>
            </a:r>
            <a:r>
              <a:rPr lang="zh-CN" altLang="en-US"/>
              <a:t>后再用一定浓度的</a:t>
            </a:r>
            <a:r>
              <a:rPr lang="en-US" altLang="zh-CN"/>
              <a:t>IAV</a:t>
            </a:r>
            <a:r>
              <a:rPr lang="zh-CN" altLang="en-US"/>
              <a:t>感染小鼠</a:t>
            </a:r>
            <a:r>
              <a:rPr lang="en-US" altLang="zh-CN"/>
              <a:t>,</a:t>
            </a:r>
            <a:r>
              <a:rPr lang="zh-CN" altLang="en-US"/>
              <a:t>统计小鼠的生存率以及细胞毒性</a:t>
            </a:r>
            <a:r>
              <a:rPr lang="en-US" altLang="zh-CN"/>
              <a:t>T</a:t>
            </a:r>
            <a:r>
              <a:rPr lang="zh-CN" altLang="en-US"/>
              <a:t>细胞和</a:t>
            </a:r>
            <a:r>
              <a:rPr lang="en-US" altLang="zh-CN"/>
              <a:t>γT</a:t>
            </a:r>
            <a:r>
              <a:rPr lang="zh-CN" altLang="en-US"/>
              <a:t>细胞</a:t>
            </a:r>
            <a:r>
              <a:rPr lang="en-US" altLang="zh-CN"/>
              <a:t>(</a:t>
            </a:r>
            <a:r>
              <a:rPr lang="zh-CN" altLang="en-US"/>
              <a:t>一种新型</a:t>
            </a:r>
            <a:r>
              <a:rPr lang="en-US" altLang="zh-CN"/>
              <a:t>T</a:t>
            </a:r>
            <a:r>
              <a:rPr lang="zh-CN" altLang="en-US"/>
              <a:t>细胞</a:t>
            </a:r>
            <a:r>
              <a:rPr lang="en-US" altLang="zh-CN"/>
              <a:t>)</a:t>
            </a:r>
            <a:r>
              <a:rPr lang="zh-CN" altLang="en-US"/>
              <a:t>的相对数量</a:t>
            </a:r>
            <a:r>
              <a:rPr lang="en-US" altLang="zh-CN"/>
              <a:t>,</a:t>
            </a:r>
            <a:r>
              <a:rPr lang="zh-CN" altLang="en-US"/>
              <a:t>结果分别如图</a:t>
            </a:r>
            <a:r>
              <a:rPr lang="en-US" altLang="zh-CN"/>
              <a:t>2</a:t>
            </a:r>
            <a:r>
              <a:rPr lang="zh-CN" altLang="en-US"/>
              <a:t>和图</a:t>
            </a:r>
            <a:r>
              <a:rPr lang="en-US" altLang="zh-CN"/>
              <a:t>3</a:t>
            </a:r>
            <a:r>
              <a:rPr lang="zh-CN" altLang="en-US"/>
              <a:t>所示。</a:t>
            </a:r>
            <a:endParaRPr lang="zh-CN" altLang="en-US"/>
          </a:p>
          <a:p>
            <a:endParaRPr lang="zh-CN" altLang="en-US"/>
          </a:p>
        </p:txBody>
      </p:sp>
      <p:pic>
        <p:nvPicPr>
          <p:cNvPr id="519" name="image507.jpeg"/>
          <p:cNvPicPr>
            <a:picLocks noChangeAspect="1"/>
          </p:cNvPicPr>
          <p:nvPr/>
        </p:nvPicPr>
        <p:blipFill>
          <a:blip r:embed="rId2"/>
          <a:stretch>
            <a:fillRect/>
          </a:stretch>
        </p:blipFill>
        <p:spPr>
          <a:xfrm>
            <a:off x="745490" y="2411730"/>
            <a:ext cx="1824990" cy="1489075"/>
          </a:xfrm>
          <a:prstGeom prst="rect">
            <a:avLst/>
          </a:prstGeom>
        </p:spPr>
      </p:pic>
      <p:pic>
        <p:nvPicPr>
          <p:cNvPr id="520" name="image508.jpeg"/>
          <p:cNvPicPr>
            <a:picLocks noChangeAspect="1"/>
          </p:cNvPicPr>
          <p:nvPr/>
        </p:nvPicPr>
        <p:blipFill>
          <a:blip r:embed="rId3"/>
          <a:stretch>
            <a:fillRect/>
          </a:stretch>
        </p:blipFill>
        <p:spPr>
          <a:xfrm>
            <a:off x="687705" y="4150360"/>
            <a:ext cx="1909445" cy="1713865"/>
          </a:xfrm>
          <a:prstGeom prst="rect">
            <a:avLst/>
          </a:prstGeom>
        </p:spPr>
      </p:pic>
      <p:sp>
        <p:nvSpPr>
          <p:cNvPr id="10" name="文本框 9"/>
          <p:cNvSpPr txBox="1"/>
          <p:nvPr/>
        </p:nvSpPr>
        <p:spPr>
          <a:xfrm>
            <a:off x="2797175" y="2411730"/>
            <a:ext cx="9039225" cy="3830955"/>
          </a:xfrm>
          <a:prstGeom prst="rect">
            <a:avLst/>
          </a:prstGeom>
          <a:noFill/>
        </p:spPr>
        <p:txBody>
          <a:bodyPr wrap="square" rtlCol="0">
            <a:spAutoFit/>
          </a:bodyPr>
          <a:p>
            <a:pPr indent="0" fontAlgn="auto">
              <a:lnSpc>
                <a:spcPct val="150000"/>
              </a:lnSpc>
            </a:pPr>
            <a:r>
              <a:rPr lang="en-US" altLang="en-US"/>
              <a:t>①</a:t>
            </a:r>
            <a:r>
              <a:rPr lang="zh-CN" altLang="en-US"/>
              <a:t>实验组小鼠应用</a:t>
            </a:r>
            <a:r>
              <a:rPr lang="zh-CN" altLang="en-US" u="sng">
                <a:solidFill>
                  <a:schemeClr val="tx1"/>
                </a:solidFill>
                <a:uFillTx/>
              </a:rPr>
              <a:t>　　　　</a:t>
            </a:r>
            <a:r>
              <a:rPr lang="en-US" altLang="zh-CN" u="sng">
                <a:solidFill>
                  <a:schemeClr val="tx1"/>
                </a:solidFill>
                <a:uFillTx/>
              </a:rPr>
              <a:t>         </a:t>
            </a:r>
            <a:r>
              <a:rPr lang="zh-CN" altLang="en-US" u="sng">
                <a:solidFill>
                  <a:schemeClr val="tx1"/>
                </a:solidFill>
                <a:uFillTx/>
              </a:rPr>
              <a:t>　</a:t>
            </a:r>
            <a:r>
              <a:rPr lang="en-US" altLang="zh-CN" u="sng">
                <a:solidFill>
                  <a:schemeClr val="tx1"/>
                </a:solidFill>
                <a:uFillTx/>
              </a:rPr>
              <a:t>             </a:t>
            </a:r>
            <a:r>
              <a:rPr lang="zh-CN" altLang="en-US"/>
              <a:t>饲料饲喂。</a:t>
            </a:r>
            <a:r>
              <a:rPr lang="en-US" altLang="en-US"/>
              <a:t> </a:t>
            </a:r>
            <a:endParaRPr lang="en-US" altLang="en-US"/>
          </a:p>
          <a:p>
            <a:pPr indent="0" fontAlgn="auto">
              <a:lnSpc>
                <a:spcPct val="150000"/>
              </a:lnSpc>
            </a:pPr>
            <a:r>
              <a:rPr lang="en-US" altLang="en-US"/>
              <a:t>②</a:t>
            </a:r>
            <a:r>
              <a:rPr lang="zh-CN" altLang="en-US"/>
              <a:t>图</a:t>
            </a:r>
            <a:r>
              <a:rPr lang="en-US" altLang="zh-CN"/>
              <a:t>2</a:t>
            </a:r>
            <a:r>
              <a:rPr lang="zh-CN" altLang="en-US"/>
              <a:t>结果显示</a:t>
            </a:r>
            <a:r>
              <a:rPr lang="en-US" altLang="zh-CN"/>
              <a:t>,IAV</a:t>
            </a:r>
            <a:r>
              <a:rPr lang="zh-CN" altLang="en-US"/>
              <a:t>感染</a:t>
            </a:r>
            <a:r>
              <a:rPr lang="en-US" altLang="zh-CN"/>
              <a:t>3</a:t>
            </a:r>
            <a:r>
              <a:rPr lang="zh-CN" altLang="en-US"/>
              <a:t>天后</a:t>
            </a:r>
            <a:r>
              <a:rPr lang="en-US" altLang="zh-CN"/>
              <a:t>,</a:t>
            </a:r>
            <a:r>
              <a:rPr lang="zh-CN" altLang="en-US"/>
              <a:t>实验组的小鼠生存率显著高于对照组</a:t>
            </a:r>
            <a:r>
              <a:rPr lang="en-US" altLang="zh-CN"/>
              <a:t>,</a:t>
            </a:r>
            <a:r>
              <a:rPr lang="zh-CN" altLang="en-US"/>
              <a:t>说明实验组饮食方案可以</a:t>
            </a:r>
            <a:r>
              <a:rPr lang="zh-CN" altLang="en-US" u="sng">
                <a:uFillTx/>
              </a:rPr>
              <a:t>	</a:t>
            </a:r>
            <a:r>
              <a:rPr lang="en-US" altLang="zh-CN" u="sng">
                <a:uFillTx/>
              </a:rPr>
              <a:t>                                           </a:t>
            </a:r>
            <a:r>
              <a:rPr lang="zh-CN" altLang="en-US" u="sng">
                <a:uFillTx/>
              </a:rPr>
              <a:t>　</a:t>
            </a:r>
            <a:r>
              <a:rPr lang="zh-CN" altLang="en-US"/>
              <a:t>。</a:t>
            </a:r>
            <a:endParaRPr lang="zh-CN" altLang="en-US"/>
          </a:p>
          <a:p>
            <a:pPr indent="0" fontAlgn="auto">
              <a:lnSpc>
                <a:spcPct val="150000"/>
              </a:lnSpc>
            </a:pPr>
            <a:r>
              <a:rPr lang="en-US" altLang="en-US"/>
              <a:t>③</a:t>
            </a:r>
            <a:r>
              <a:rPr lang="zh-CN" altLang="en-US"/>
              <a:t>科研人员推测</a:t>
            </a:r>
            <a:r>
              <a:rPr lang="en-US" altLang="zh-CN"/>
              <a:t>,KD</a:t>
            </a:r>
            <a:r>
              <a:rPr lang="zh-CN" altLang="en-US"/>
              <a:t>饮食条件下</a:t>
            </a:r>
            <a:r>
              <a:rPr lang="en-US" altLang="zh-CN"/>
              <a:t>,γT</a:t>
            </a:r>
            <a:r>
              <a:rPr lang="zh-CN" altLang="en-US"/>
              <a:t>细胞在增强小鼠抵御</a:t>
            </a:r>
            <a:r>
              <a:rPr lang="en-US" altLang="zh-CN"/>
              <a:t>IAV</a:t>
            </a:r>
            <a:r>
              <a:rPr lang="zh-CN" altLang="en-US"/>
              <a:t>感染能力方面发挥主要作用</a:t>
            </a:r>
            <a:r>
              <a:rPr lang="en-US" altLang="zh-CN"/>
              <a:t>,</a:t>
            </a:r>
            <a:r>
              <a:rPr lang="zh-CN" altLang="en-US"/>
              <a:t>依据是</a:t>
            </a:r>
            <a:r>
              <a:rPr lang="zh-CN" altLang="en-US" u="sng">
                <a:uFillTx/>
              </a:rPr>
              <a:t>	</a:t>
            </a:r>
            <a:r>
              <a:rPr lang="en-US" altLang="zh-CN" u="sng">
                <a:uFillTx/>
              </a:rPr>
              <a:t>                                                                                                                    </a:t>
            </a:r>
            <a:r>
              <a:rPr lang="zh-CN" altLang="en-US" u="sng">
                <a:uFillTx/>
              </a:rPr>
              <a:t>　</a:t>
            </a:r>
            <a:r>
              <a:rPr lang="zh-CN" altLang="en-US"/>
              <a:t>。</a:t>
            </a:r>
            <a:r>
              <a:rPr lang="en-US" altLang="en-US"/>
              <a:t> </a:t>
            </a:r>
            <a:endParaRPr lang="en-US" altLang="en-US"/>
          </a:p>
          <a:p>
            <a:pPr indent="0" fontAlgn="auto">
              <a:lnSpc>
                <a:spcPct val="150000"/>
              </a:lnSpc>
            </a:pPr>
            <a:r>
              <a:rPr lang="en-US" altLang="zh-CN"/>
              <a:t>(4)</a:t>
            </a:r>
            <a:r>
              <a:rPr lang="zh-CN" altLang="en-US"/>
              <a:t>研究发现</a:t>
            </a:r>
            <a:r>
              <a:rPr lang="en-US" altLang="zh-CN"/>
              <a:t>,A</a:t>
            </a:r>
            <a:r>
              <a:rPr lang="zh-CN" altLang="en-US"/>
              <a:t>基因是决定</a:t>
            </a:r>
            <a:r>
              <a:rPr lang="en-US" altLang="zh-CN"/>
              <a:t>γT</a:t>
            </a:r>
            <a:r>
              <a:rPr lang="zh-CN" altLang="en-US"/>
              <a:t>细胞分化成功的关键基因。小鼠肺部黏液能捕获病毒</a:t>
            </a:r>
            <a:r>
              <a:rPr lang="en-US" altLang="zh-CN"/>
              <a:t>,</a:t>
            </a:r>
            <a:r>
              <a:rPr lang="zh-CN" altLang="en-US"/>
              <a:t>抵御感染。科研人员发现</a:t>
            </a:r>
            <a:r>
              <a:rPr lang="en-US" altLang="zh-CN"/>
              <a:t>,(3)</a:t>
            </a:r>
            <a:r>
              <a:rPr lang="zh-CN" altLang="en-US"/>
              <a:t>中实验组小鼠肺部黏液生成细胞数目高于对照组</a:t>
            </a:r>
            <a:r>
              <a:rPr lang="en-US" altLang="zh-CN"/>
              <a:t>,</a:t>
            </a:r>
            <a:r>
              <a:rPr lang="zh-CN" altLang="en-US"/>
              <a:t>而</a:t>
            </a:r>
            <a:r>
              <a:rPr lang="en-US" altLang="zh-CN"/>
              <a:t>KD</a:t>
            </a:r>
            <a:r>
              <a:rPr lang="zh-CN" altLang="en-US"/>
              <a:t>饮食的</a:t>
            </a:r>
            <a:r>
              <a:rPr lang="en-US" altLang="zh-CN"/>
              <a:t>A</a:t>
            </a:r>
            <a:r>
              <a:rPr lang="zh-CN" altLang="en-US"/>
              <a:t>基因敲除小鼠的检测结果与</a:t>
            </a:r>
            <a:r>
              <a:rPr lang="en-US" altLang="zh-CN"/>
              <a:t>(3)</a:t>
            </a:r>
            <a:r>
              <a:rPr lang="zh-CN" altLang="en-US"/>
              <a:t>中对照组无显著差异。综合上述实验结果</a:t>
            </a:r>
            <a:r>
              <a:rPr lang="en-US" altLang="zh-CN"/>
              <a:t>,</a:t>
            </a:r>
            <a:r>
              <a:rPr lang="zh-CN" altLang="en-US"/>
              <a:t>推测</a:t>
            </a:r>
            <a:r>
              <a:rPr lang="en-US" altLang="zh-CN"/>
              <a:t>KD</a:t>
            </a:r>
            <a:r>
              <a:rPr lang="zh-CN" altLang="en-US"/>
              <a:t>饮食增强小鼠抵御</a:t>
            </a:r>
            <a:r>
              <a:rPr lang="en-US" altLang="zh-CN"/>
              <a:t>IAV</a:t>
            </a:r>
            <a:r>
              <a:rPr lang="zh-CN" altLang="en-US"/>
              <a:t>感染的机理是</a:t>
            </a:r>
            <a:r>
              <a:rPr lang="en-US" altLang="zh-CN" u="sng">
                <a:solidFill>
                  <a:schemeClr val="tx1"/>
                </a:solidFill>
                <a:uFillTx/>
              </a:rPr>
              <a:t>	                                                                                        </a:t>
            </a:r>
            <a:r>
              <a:rPr lang="zh-CN" altLang="en-US" u="sng">
                <a:solidFill>
                  <a:schemeClr val="tx1"/>
                </a:solidFill>
                <a:uFillTx/>
              </a:rPr>
              <a:t>　</a:t>
            </a:r>
            <a:r>
              <a:rPr lang="zh-CN" altLang="en-US"/>
              <a:t>。</a:t>
            </a:r>
            <a:r>
              <a:rPr lang="en-US" altLang="en-US"/>
              <a:t> </a:t>
            </a:r>
            <a:endParaRPr lang="zh-CN" altLang="en-US"/>
          </a:p>
        </p:txBody>
      </p:sp>
      <p:sp>
        <p:nvSpPr>
          <p:cNvPr id="11" name="文本框 10"/>
          <p:cNvSpPr txBox="1"/>
          <p:nvPr/>
        </p:nvSpPr>
        <p:spPr>
          <a:xfrm>
            <a:off x="1484630" y="3843655"/>
            <a:ext cx="498475" cy="306705"/>
          </a:xfrm>
          <a:prstGeom prst="rect">
            <a:avLst/>
          </a:prstGeom>
          <a:noFill/>
        </p:spPr>
        <p:txBody>
          <a:bodyPr wrap="square" rtlCol="0">
            <a:spAutoFit/>
          </a:bodyPr>
          <a:p>
            <a:r>
              <a:rPr lang="zh-CN" altLang="en-US" sz="1400"/>
              <a:t>图</a:t>
            </a:r>
            <a:r>
              <a:rPr lang="en-US" altLang="zh-CN" sz="1400"/>
              <a:t>2</a:t>
            </a:r>
            <a:endParaRPr lang="en-US" altLang="zh-CN" sz="1400"/>
          </a:p>
        </p:txBody>
      </p:sp>
      <p:sp>
        <p:nvSpPr>
          <p:cNvPr id="12" name="文本框 11"/>
          <p:cNvSpPr txBox="1"/>
          <p:nvPr/>
        </p:nvSpPr>
        <p:spPr>
          <a:xfrm>
            <a:off x="1484630" y="5808980"/>
            <a:ext cx="498475" cy="306705"/>
          </a:xfrm>
          <a:prstGeom prst="rect">
            <a:avLst/>
          </a:prstGeom>
          <a:noFill/>
        </p:spPr>
        <p:txBody>
          <a:bodyPr wrap="square" rtlCol="0">
            <a:spAutoFit/>
          </a:bodyPr>
          <a:p>
            <a:r>
              <a:rPr lang="zh-CN" altLang="en-US" sz="1400"/>
              <a:t>图</a:t>
            </a:r>
            <a:r>
              <a:rPr lang="en-US" altLang="zh-CN" sz="1400"/>
              <a:t>3</a:t>
            </a:r>
            <a:endParaRPr lang="en-US" altLang="zh-CN" sz="1400"/>
          </a:p>
        </p:txBody>
      </p:sp>
      <p:sp>
        <p:nvSpPr>
          <p:cNvPr id="13" name="文本框 12"/>
          <p:cNvSpPr txBox="1"/>
          <p:nvPr/>
        </p:nvSpPr>
        <p:spPr>
          <a:xfrm>
            <a:off x="4726305" y="2469515"/>
            <a:ext cx="2433955" cy="457200"/>
          </a:xfrm>
          <a:prstGeom prst="rect">
            <a:avLst/>
          </a:prstGeom>
          <a:noFill/>
        </p:spPr>
        <p:txBody>
          <a:bodyPr wrap="square" rtlCol="0">
            <a:noAutofit/>
          </a:bodyPr>
          <a:p>
            <a:r>
              <a:rPr lang="zh-CN" altLang="en-US">
                <a:solidFill>
                  <a:srgbClr val="FF0000"/>
                </a:solidFill>
              </a:rPr>
              <a:t>高脂肪低糖类</a:t>
            </a:r>
            <a:r>
              <a:rPr lang="en-US" altLang="zh-CN">
                <a:solidFill>
                  <a:srgbClr val="FF0000"/>
                </a:solidFill>
              </a:rPr>
              <a:t>(</a:t>
            </a:r>
            <a:r>
              <a:rPr lang="zh-CN" altLang="en-US">
                <a:solidFill>
                  <a:srgbClr val="FF0000"/>
                </a:solidFill>
              </a:rPr>
              <a:t>或</a:t>
            </a:r>
            <a:r>
              <a:rPr lang="en-US" altLang="zh-CN">
                <a:solidFill>
                  <a:srgbClr val="FF0000"/>
                </a:solidFill>
              </a:rPr>
              <a:t>KD)</a:t>
            </a:r>
            <a:endParaRPr lang="en-US" altLang="zh-CN">
              <a:solidFill>
                <a:srgbClr val="FF0000"/>
              </a:solidFill>
            </a:endParaRPr>
          </a:p>
        </p:txBody>
      </p:sp>
      <p:sp>
        <p:nvSpPr>
          <p:cNvPr id="14" name="文本框 13"/>
          <p:cNvSpPr txBox="1"/>
          <p:nvPr/>
        </p:nvSpPr>
        <p:spPr>
          <a:xfrm>
            <a:off x="3329305" y="3293745"/>
            <a:ext cx="3131820" cy="457200"/>
          </a:xfrm>
          <a:prstGeom prst="rect">
            <a:avLst/>
          </a:prstGeom>
          <a:noFill/>
        </p:spPr>
        <p:txBody>
          <a:bodyPr wrap="square" rtlCol="0">
            <a:noAutofit/>
          </a:bodyPr>
          <a:p>
            <a:r>
              <a:rPr lang="zh-CN" altLang="en-US">
                <a:solidFill>
                  <a:srgbClr val="FF0000"/>
                </a:solidFill>
              </a:rPr>
              <a:t>增强小鼠抵御</a:t>
            </a:r>
            <a:r>
              <a:rPr lang="en-US" altLang="zh-CN">
                <a:solidFill>
                  <a:srgbClr val="FF0000"/>
                </a:solidFill>
              </a:rPr>
              <a:t>IAV</a:t>
            </a:r>
            <a:r>
              <a:rPr lang="zh-CN" altLang="en-US">
                <a:solidFill>
                  <a:srgbClr val="FF0000"/>
                </a:solidFill>
              </a:rPr>
              <a:t>感染的能力</a:t>
            </a:r>
            <a:endParaRPr lang="zh-CN" altLang="en-US">
              <a:solidFill>
                <a:srgbClr val="FF0000"/>
              </a:solidFill>
            </a:endParaRPr>
          </a:p>
        </p:txBody>
      </p:sp>
      <p:sp>
        <p:nvSpPr>
          <p:cNvPr id="15" name="文本框 14"/>
          <p:cNvSpPr txBox="1"/>
          <p:nvPr/>
        </p:nvSpPr>
        <p:spPr>
          <a:xfrm>
            <a:off x="3502025" y="4117975"/>
            <a:ext cx="8458835" cy="457200"/>
          </a:xfrm>
          <a:prstGeom prst="rect">
            <a:avLst/>
          </a:prstGeom>
          <a:noFill/>
        </p:spPr>
        <p:txBody>
          <a:bodyPr wrap="square" rtlCol="0">
            <a:noAutofit/>
          </a:bodyPr>
          <a:p>
            <a:r>
              <a:rPr lang="zh-CN" altLang="en-US">
                <a:solidFill>
                  <a:srgbClr val="FF0000"/>
                </a:solidFill>
              </a:rPr>
              <a:t>实验组小鼠的细胞毒性</a:t>
            </a:r>
            <a:r>
              <a:rPr lang="en-US" altLang="zh-CN">
                <a:solidFill>
                  <a:srgbClr val="FF0000"/>
                </a:solidFill>
              </a:rPr>
              <a:t>T</a:t>
            </a:r>
            <a:r>
              <a:rPr lang="zh-CN" altLang="en-US">
                <a:solidFill>
                  <a:srgbClr val="FF0000"/>
                </a:solidFill>
              </a:rPr>
              <a:t>细胞的相对数量无明显变化</a:t>
            </a:r>
            <a:r>
              <a:rPr lang="en-US" altLang="zh-CN">
                <a:solidFill>
                  <a:srgbClr val="FF0000"/>
                </a:solidFill>
              </a:rPr>
              <a:t>,</a:t>
            </a:r>
            <a:r>
              <a:rPr lang="zh-CN" altLang="en-US">
                <a:solidFill>
                  <a:srgbClr val="FF0000"/>
                </a:solidFill>
              </a:rPr>
              <a:t>而</a:t>
            </a:r>
            <a:r>
              <a:rPr lang="en-US" altLang="zh-CN">
                <a:solidFill>
                  <a:srgbClr val="FF0000"/>
                </a:solidFill>
              </a:rPr>
              <a:t>γT</a:t>
            </a:r>
            <a:r>
              <a:rPr lang="zh-CN" altLang="en-US">
                <a:solidFill>
                  <a:srgbClr val="FF0000"/>
                </a:solidFill>
              </a:rPr>
              <a:t>细胞的相对数量显著增加</a:t>
            </a:r>
            <a:endParaRPr lang="zh-CN" altLang="en-US">
              <a:solidFill>
                <a:srgbClr val="FF0000"/>
              </a:solidFill>
            </a:endParaRPr>
          </a:p>
        </p:txBody>
      </p:sp>
      <p:sp>
        <p:nvSpPr>
          <p:cNvPr id="16" name="文本框 15"/>
          <p:cNvSpPr txBox="1"/>
          <p:nvPr/>
        </p:nvSpPr>
        <p:spPr>
          <a:xfrm>
            <a:off x="5425440" y="5658485"/>
            <a:ext cx="6410960" cy="457200"/>
          </a:xfrm>
          <a:prstGeom prst="rect">
            <a:avLst/>
          </a:prstGeom>
          <a:noFill/>
        </p:spPr>
        <p:txBody>
          <a:bodyPr wrap="square" rtlCol="0">
            <a:noAutofit/>
          </a:bodyPr>
          <a:p>
            <a:r>
              <a:rPr lang="en-US" altLang="zh-CN">
                <a:solidFill>
                  <a:srgbClr val="FF0000"/>
                </a:solidFill>
              </a:rPr>
              <a:t>KD</a:t>
            </a:r>
            <a:r>
              <a:rPr lang="zh-CN" altLang="en-US">
                <a:solidFill>
                  <a:srgbClr val="FF0000"/>
                </a:solidFill>
              </a:rPr>
              <a:t>饮食通过促进小鼠</a:t>
            </a:r>
            <a:r>
              <a:rPr lang="en-US" altLang="zh-CN">
                <a:solidFill>
                  <a:srgbClr val="FF0000"/>
                </a:solidFill>
              </a:rPr>
              <a:t>A</a:t>
            </a:r>
            <a:r>
              <a:rPr lang="zh-CN" altLang="en-US">
                <a:solidFill>
                  <a:srgbClr val="FF0000"/>
                </a:solidFill>
              </a:rPr>
              <a:t>基因的表达</a:t>
            </a:r>
            <a:r>
              <a:rPr lang="en-US" altLang="zh-CN">
                <a:solidFill>
                  <a:srgbClr val="FF0000"/>
                </a:solidFill>
              </a:rPr>
              <a:t>,</a:t>
            </a:r>
            <a:r>
              <a:rPr lang="zh-CN" altLang="en-US">
                <a:solidFill>
                  <a:srgbClr val="FF0000"/>
                </a:solidFill>
              </a:rPr>
              <a:t>使</a:t>
            </a:r>
            <a:r>
              <a:rPr lang="en-US" altLang="zh-CN">
                <a:solidFill>
                  <a:srgbClr val="FF0000"/>
                </a:solidFill>
              </a:rPr>
              <a:t>γT</a:t>
            </a:r>
            <a:r>
              <a:rPr lang="zh-CN" altLang="en-US">
                <a:solidFill>
                  <a:srgbClr val="FF0000"/>
                </a:solidFill>
              </a:rPr>
              <a:t>细胞数量增多</a:t>
            </a:r>
            <a:r>
              <a:rPr lang="en-US" altLang="zh-CN">
                <a:solidFill>
                  <a:srgbClr val="FF0000"/>
                </a:solidFill>
              </a:rPr>
              <a:t>,</a:t>
            </a:r>
            <a:r>
              <a:rPr lang="zh-CN" altLang="en-US">
                <a:solidFill>
                  <a:srgbClr val="FF0000"/>
                </a:solidFill>
              </a:rPr>
              <a:t>从而诱导肺部黏液生成细胞的增殖</a:t>
            </a:r>
            <a:r>
              <a:rPr lang="en-US" altLang="zh-CN">
                <a:solidFill>
                  <a:srgbClr val="FF0000"/>
                </a:solidFill>
              </a:rPr>
              <a:t>,</a:t>
            </a:r>
            <a:r>
              <a:rPr lang="zh-CN" altLang="en-US">
                <a:solidFill>
                  <a:srgbClr val="FF0000"/>
                </a:solidFill>
              </a:rPr>
              <a:t>产生更多的黏液捕获病毒</a:t>
            </a:r>
            <a:r>
              <a:rPr lang="en-US" altLang="zh-CN">
                <a:solidFill>
                  <a:srgbClr val="FF0000"/>
                </a:solidFill>
              </a:rPr>
              <a:t>,</a:t>
            </a:r>
            <a:r>
              <a:rPr lang="zh-CN" altLang="en-US">
                <a:solidFill>
                  <a:srgbClr val="FF0000"/>
                </a:solidFill>
              </a:rPr>
              <a:t>以此增强小鼠抵御</a:t>
            </a:r>
            <a:r>
              <a:rPr lang="en-US" altLang="zh-CN">
                <a:solidFill>
                  <a:srgbClr val="FF0000"/>
                </a:solidFill>
              </a:rPr>
              <a:t>IAV</a:t>
            </a:r>
            <a:r>
              <a:rPr lang="zh-CN" altLang="en-US">
                <a:solidFill>
                  <a:srgbClr val="FF0000"/>
                </a:solidFill>
              </a:rPr>
              <a:t>感染的能力</a:t>
            </a:r>
            <a:endParaRPr lang="zh-CN" altLang="en-US">
              <a:solidFill>
                <a:srgbClr val="FF0000"/>
              </a:solidFill>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4" grpId="0"/>
      <p:bldP spid="14" grpId="1"/>
      <p:bldP spid="15" grpId="0"/>
      <p:bldP spid="15" grpId="1"/>
      <p:bldP spid="16" grpId="0"/>
      <p:bldP spid="16" grpId="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
        <p:nvSpPr>
          <p:cNvPr id="3" name="文本框 2"/>
          <p:cNvSpPr txBox="1"/>
          <p:nvPr/>
        </p:nvSpPr>
        <p:spPr>
          <a:xfrm>
            <a:off x="751205" y="1315085"/>
            <a:ext cx="10541000" cy="1247775"/>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实验人员将抗原</a:t>
            </a:r>
            <a:r>
              <a:rPr lang="en-US" altLang="zh-CN">
                <a:latin typeface="+mn-ea"/>
                <a:cs typeface="+mn-ea"/>
              </a:rPr>
              <a:t>X</a:t>
            </a:r>
            <a:r>
              <a:rPr lang="zh-CN" altLang="en-US">
                <a:latin typeface="+mn-ea"/>
                <a:cs typeface="+mn-ea"/>
              </a:rPr>
              <a:t>注射到实验鼠体内</a:t>
            </a:r>
            <a:r>
              <a:rPr lang="en-US" altLang="zh-CN">
                <a:latin typeface="+mn-ea"/>
                <a:cs typeface="+mn-ea"/>
              </a:rPr>
              <a:t>,</a:t>
            </a:r>
            <a:r>
              <a:rPr lang="zh-CN" altLang="en-US">
                <a:latin typeface="+mn-ea"/>
                <a:cs typeface="+mn-ea"/>
              </a:rPr>
              <a:t>并检测小鼠体内针对抗原</a:t>
            </a:r>
            <a:r>
              <a:rPr lang="en-US" altLang="zh-CN">
                <a:latin typeface="+mn-ea"/>
                <a:cs typeface="+mn-ea"/>
              </a:rPr>
              <a:t>X</a:t>
            </a:r>
            <a:r>
              <a:rPr lang="zh-CN" altLang="en-US">
                <a:latin typeface="+mn-ea"/>
                <a:cs typeface="+mn-ea"/>
              </a:rPr>
              <a:t>的抗体水平变化</a:t>
            </a:r>
            <a:r>
              <a:rPr lang="en-US" altLang="zh-CN">
                <a:latin typeface="+mn-ea"/>
                <a:cs typeface="+mn-ea"/>
              </a:rPr>
              <a:t>,</a:t>
            </a:r>
            <a:r>
              <a:rPr lang="zh-CN" altLang="en-US">
                <a:latin typeface="+mn-ea"/>
                <a:cs typeface="+mn-ea"/>
              </a:rPr>
              <a:t>结果如曲线</a:t>
            </a:r>
            <a:r>
              <a:rPr lang="en-US" altLang="zh-CN">
                <a:latin typeface="+mn-ea"/>
                <a:cs typeface="+mn-ea"/>
              </a:rPr>
              <a:t>A</a:t>
            </a:r>
            <a:r>
              <a:rPr lang="zh-CN" altLang="en-US">
                <a:latin typeface="+mn-ea"/>
                <a:cs typeface="+mn-ea"/>
              </a:rPr>
              <a:t>所示。在初次免疫后的第</a:t>
            </a:r>
            <a:r>
              <a:rPr lang="en-US" altLang="zh-CN">
                <a:latin typeface="+mn-ea"/>
                <a:cs typeface="+mn-ea"/>
              </a:rPr>
              <a:t>8</a:t>
            </a:r>
            <a:r>
              <a:rPr lang="zh-CN" altLang="en-US">
                <a:latin typeface="+mn-ea"/>
                <a:cs typeface="+mn-ea"/>
              </a:rPr>
              <a:t>天</a:t>
            </a:r>
            <a:r>
              <a:rPr lang="en-US" altLang="zh-CN">
                <a:latin typeface="+mn-ea"/>
                <a:cs typeface="+mn-ea"/>
              </a:rPr>
              <a:t>,</a:t>
            </a:r>
            <a:r>
              <a:rPr lang="zh-CN" altLang="en-US">
                <a:latin typeface="+mn-ea"/>
                <a:cs typeface="+mn-ea"/>
              </a:rPr>
              <a:t>实验人员对该实验鼠同时注射了抗原</a:t>
            </a:r>
            <a:r>
              <a:rPr lang="en-US" altLang="zh-CN">
                <a:latin typeface="+mn-ea"/>
                <a:cs typeface="+mn-ea"/>
              </a:rPr>
              <a:t>X</a:t>
            </a:r>
            <a:r>
              <a:rPr lang="zh-CN" altLang="en-US">
                <a:latin typeface="+mn-ea"/>
                <a:cs typeface="+mn-ea"/>
              </a:rPr>
              <a:t>和抗原</a:t>
            </a:r>
            <a:r>
              <a:rPr lang="en-US" altLang="zh-CN">
                <a:latin typeface="+mn-ea"/>
                <a:cs typeface="+mn-ea"/>
              </a:rPr>
              <a:t>Y,</a:t>
            </a:r>
            <a:r>
              <a:rPr lang="zh-CN" altLang="en-US">
                <a:latin typeface="+mn-ea"/>
                <a:cs typeface="+mn-ea"/>
              </a:rPr>
              <a:t>随后通过相应的检测方法分析并比较了针对抗原</a:t>
            </a:r>
            <a:r>
              <a:rPr lang="en-US" altLang="zh-CN">
                <a:latin typeface="+mn-ea"/>
                <a:cs typeface="+mn-ea"/>
              </a:rPr>
              <a:t>X</a:t>
            </a:r>
            <a:r>
              <a:rPr lang="zh-CN" altLang="en-US">
                <a:latin typeface="+mn-ea"/>
                <a:cs typeface="+mn-ea"/>
              </a:rPr>
              <a:t>和抗原</a:t>
            </a:r>
            <a:r>
              <a:rPr lang="en-US" altLang="zh-CN">
                <a:latin typeface="+mn-ea"/>
                <a:cs typeface="+mn-ea"/>
              </a:rPr>
              <a:t>Y</a:t>
            </a:r>
            <a:r>
              <a:rPr lang="zh-CN" altLang="en-US">
                <a:latin typeface="+mn-ea"/>
                <a:cs typeface="+mn-ea"/>
              </a:rPr>
              <a:t>的抗体产生情况。下列分析不合理的是</a:t>
            </a:r>
            <a:r>
              <a:rPr lang="en-US" altLang="zh-CN">
                <a:latin typeface="+mn-ea"/>
                <a:cs typeface="+mn-ea"/>
              </a:rPr>
              <a:t>(</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p:txBody>
      </p:sp>
      <p:pic>
        <p:nvPicPr>
          <p:cNvPr id="6" name="image518.jpeg"/>
          <p:cNvPicPr>
            <a:picLocks noChangeAspect="1"/>
          </p:cNvPicPr>
          <p:nvPr/>
        </p:nvPicPr>
        <p:blipFill>
          <a:blip r:embed="rId2"/>
          <a:stretch>
            <a:fillRect/>
          </a:stretch>
        </p:blipFill>
        <p:spPr>
          <a:xfrm>
            <a:off x="1038860" y="3055620"/>
            <a:ext cx="3658235" cy="2011680"/>
          </a:xfrm>
          <a:prstGeom prst="rect">
            <a:avLst/>
          </a:prstGeom>
        </p:spPr>
      </p:pic>
      <p:sp>
        <p:nvSpPr>
          <p:cNvPr id="7" name="文本框 6"/>
          <p:cNvSpPr txBox="1"/>
          <p:nvPr/>
        </p:nvSpPr>
        <p:spPr>
          <a:xfrm>
            <a:off x="4897755" y="2787015"/>
            <a:ext cx="6468745" cy="3415030"/>
          </a:xfrm>
          <a:prstGeom prst="rect">
            <a:avLst/>
          </a:prstGeom>
          <a:noFill/>
        </p:spPr>
        <p:txBody>
          <a:bodyPr wrap="square" rtlCol="0">
            <a:spAutoFit/>
          </a:bodyPr>
          <a:p>
            <a:pPr indent="0" fontAlgn="auto">
              <a:lnSpc>
                <a:spcPct val="150000"/>
              </a:lnSpc>
            </a:pPr>
            <a:r>
              <a:rPr lang="en-US" altLang="zh-CN"/>
              <a:t>A.</a:t>
            </a:r>
            <a:r>
              <a:rPr lang="zh-CN" altLang="en-US"/>
              <a:t>再次注射抗原</a:t>
            </a:r>
            <a:r>
              <a:rPr lang="en-US" altLang="zh-CN"/>
              <a:t>X</a:t>
            </a:r>
            <a:r>
              <a:rPr lang="zh-CN" altLang="en-US"/>
              <a:t>后</a:t>
            </a:r>
            <a:r>
              <a:rPr lang="en-US" altLang="zh-CN"/>
              <a:t>,</a:t>
            </a:r>
            <a:r>
              <a:rPr lang="zh-CN" altLang="en-US"/>
              <a:t>针对抗原</a:t>
            </a:r>
            <a:r>
              <a:rPr lang="en-US" altLang="zh-CN"/>
              <a:t>X</a:t>
            </a:r>
            <a:r>
              <a:rPr lang="zh-CN" altLang="en-US"/>
              <a:t>的抗体产生量如曲线</a:t>
            </a:r>
            <a:r>
              <a:rPr lang="en-US" altLang="zh-CN"/>
              <a:t>B</a:t>
            </a:r>
            <a:r>
              <a:rPr lang="zh-CN" altLang="en-US"/>
              <a:t>所示</a:t>
            </a:r>
            <a:r>
              <a:rPr lang="en-US" altLang="zh-CN"/>
              <a:t>,</a:t>
            </a:r>
            <a:r>
              <a:rPr lang="zh-CN" altLang="en-US"/>
              <a:t>此时抗体是由浆细胞产生的</a:t>
            </a:r>
            <a:endParaRPr lang="zh-CN" altLang="en-US"/>
          </a:p>
          <a:p>
            <a:pPr indent="0" fontAlgn="auto">
              <a:lnSpc>
                <a:spcPct val="150000"/>
              </a:lnSpc>
            </a:pPr>
            <a:r>
              <a:rPr lang="en-US" altLang="zh-CN"/>
              <a:t>B.</a:t>
            </a:r>
            <a:r>
              <a:rPr lang="zh-CN" altLang="en-US"/>
              <a:t>抗原</a:t>
            </a:r>
            <a:r>
              <a:rPr lang="en-US" altLang="zh-CN"/>
              <a:t>Y</a:t>
            </a:r>
            <a:r>
              <a:rPr lang="zh-CN" altLang="en-US"/>
              <a:t>可作为激活</a:t>
            </a:r>
            <a:r>
              <a:rPr lang="en-US" altLang="zh-CN"/>
              <a:t>B</a:t>
            </a:r>
            <a:r>
              <a:rPr lang="zh-CN" altLang="en-US"/>
              <a:t>细胞的第一个信号</a:t>
            </a:r>
            <a:r>
              <a:rPr lang="en-US" altLang="zh-CN"/>
              <a:t>,</a:t>
            </a:r>
            <a:r>
              <a:rPr lang="zh-CN" altLang="en-US"/>
              <a:t>最终针对抗原</a:t>
            </a:r>
            <a:r>
              <a:rPr lang="en-US" altLang="zh-CN"/>
              <a:t>Y</a:t>
            </a:r>
            <a:r>
              <a:rPr lang="zh-CN" altLang="en-US"/>
              <a:t>的抗体产生量如曲线</a:t>
            </a:r>
            <a:r>
              <a:rPr lang="en-US" altLang="zh-CN"/>
              <a:t>C</a:t>
            </a:r>
            <a:r>
              <a:rPr lang="zh-CN" altLang="en-US"/>
              <a:t>所示</a:t>
            </a:r>
            <a:endParaRPr lang="zh-CN" altLang="en-US"/>
          </a:p>
          <a:p>
            <a:pPr indent="0" fontAlgn="auto">
              <a:lnSpc>
                <a:spcPct val="150000"/>
              </a:lnSpc>
            </a:pPr>
            <a:r>
              <a:rPr lang="en-US" altLang="zh-CN"/>
              <a:t>C.</a:t>
            </a:r>
            <a:r>
              <a:rPr lang="zh-CN" altLang="en-US"/>
              <a:t>若第</a:t>
            </a:r>
            <a:r>
              <a:rPr lang="en-US" altLang="zh-CN"/>
              <a:t>8</a:t>
            </a:r>
            <a:r>
              <a:rPr lang="zh-CN" altLang="en-US"/>
              <a:t>天后不注射抗原</a:t>
            </a:r>
            <a:r>
              <a:rPr lang="en-US" altLang="zh-CN"/>
              <a:t>X,</a:t>
            </a:r>
            <a:r>
              <a:rPr lang="zh-CN" altLang="en-US"/>
              <a:t>则实验鼠中的针对抗原</a:t>
            </a:r>
            <a:r>
              <a:rPr lang="en-US" altLang="zh-CN"/>
              <a:t>X</a:t>
            </a:r>
            <a:r>
              <a:rPr lang="zh-CN" altLang="en-US"/>
              <a:t>的抗体产生量最可能如曲线</a:t>
            </a:r>
            <a:r>
              <a:rPr lang="en-US" altLang="zh-CN"/>
              <a:t>D</a:t>
            </a:r>
            <a:r>
              <a:rPr lang="zh-CN" altLang="en-US"/>
              <a:t>所示</a:t>
            </a:r>
            <a:endParaRPr lang="zh-CN" altLang="en-US"/>
          </a:p>
          <a:p>
            <a:pPr indent="0" fontAlgn="auto">
              <a:lnSpc>
                <a:spcPct val="150000"/>
              </a:lnSpc>
            </a:pPr>
            <a:r>
              <a:rPr lang="en-US" altLang="zh-CN"/>
              <a:t>D.</a:t>
            </a:r>
            <a:r>
              <a:rPr lang="zh-CN" altLang="en-US"/>
              <a:t>注射抗原</a:t>
            </a:r>
            <a:r>
              <a:rPr lang="en-US" altLang="zh-CN"/>
              <a:t>X</a:t>
            </a:r>
            <a:r>
              <a:rPr lang="zh-CN" altLang="en-US"/>
              <a:t>和抗原</a:t>
            </a:r>
            <a:r>
              <a:rPr lang="en-US" altLang="zh-CN"/>
              <a:t>Y</a:t>
            </a:r>
            <a:r>
              <a:rPr lang="zh-CN" altLang="en-US"/>
              <a:t>所产生的抗体均是由同一种浆细胞合成并分泌的</a:t>
            </a:r>
            <a:endParaRPr lang="zh-CN" altLang="en-US"/>
          </a:p>
        </p:txBody>
      </p:sp>
      <p:sp>
        <p:nvSpPr>
          <p:cNvPr id="8" name="文本框 7"/>
          <p:cNvSpPr txBox="1"/>
          <p:nvPr/>
        </p:nvSpPr>
        <p:spPr>
          <a:xfrm>
            <a:off x="6939280" y="2233930"/>
            <a:ext cx="602615" cy="457200"/>
          </a:xfrm>
          <a:prstGeom prst="rect">
            <a:avLst/>
          </a:prstGeom>
          <a:noFill/>
        </p:spPr>
        <p:txBody>
          <a:bodyPr wrap="square" rtlCol="0">
            <a:noAutofit/>
          </a:bodyPr>
          <a:p>
            <a:r>
              <a:rPr lang="en-US" altLang="zh-CN">
                <a:solidFill>
                  <a:srgbClr val="FF0000"/>
                </a:solidFill>
              </a:rPr>
              <a:t>D</a:t>
            </a:r>
            <a:endParaRPr lang="en-US" altLang="zh-CN">
              <a:solidFill>
                <a:srgbClr val="FF0000"/>
              </a:solidFill>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KSO_WM_BEAUTIFY_FLAG" val="#wm#"/>
  <p:tag name="KSO_WM_TEMPLATE_CATEGORY" val="custom"/>
  <p:tag name="KSO_WM_TEMPLATE_INDEX" val="20205081"/>
</p:tagLst>
</file>

<file path=ppt/tags/tag72.xml><?xml version="1.0" encoding="utf-8"?>
<p:tagLst xmlns:p="http://schemas.openxmlformats.org/presentationml/2006/main">
  <p:tag name="KSO_WM_BEAUTIFY_FLAG" val="#wm#"/>
  <p:tag name="KSO_WM_TEMPLATE_CATEGORY" val="custom"/>
  <p:tag name="KSO_WM_TEMPLATE_INDEX" val="20205081"/>
</p:tagLst>
</file>

<file path=ppt/tags/tag73.xml><?xml version="1.0" encoding="utf-8"?>
<p:tagLst xmlns:p="http://schemas.openxmlformats.org/presentationml/2006/main">
  <p:tag name="KSO_WM_BEAUTIFY_FLAG" val="#wm#"/>
  <p:tag name="KSO_WM_TEMPLATE_CATEGORY" val="custom"/>
  <p:tag name="KSO_WM_TEMPLATE_INDEX" val="20205081"/>
</p:tagLst>
</file>

<file path=ppt/tags/tag74.xml><?xml version="1.0" encoding="utf-8"?>
<p:tagLst xmlns:p="http://schemas.openxmlformats.org/presentationml/2006/main">
  <p:tag name="KSO_WM_BEAUTIFY_FLAG" val="#wm#"/>
  <p:tag name="KSO_WM_TEMPLATE_CATEGORY" val="custom"/>
  <p:tag name="KSO_WM_TEMPLATE_INDEX" val="20205081"/>
</p:tagLst>
</file>

<file path=ppt/tags/tag75.xml><?xml version="1.0" encoding="utf-8"?>
<p:tagLst xmlns:p="http://schemas.openxmlformats.org/presentationml/2006/main">
  <p:tag name="KSO_WM_BEAUTIFY_FLAG" val="#wm#"/>
  <p:tag name="KSO_WM_TEMPLATE_CATEGORY" val="custom"/>
  <p:tag name="KSO_WM_TEMPLATE_INDEX" val="20205081"/>
</p:tagLst>
</file>

<file path=ppt/tags/tag76.xml><?xml version="1.0" encoding="utf-8"?>
<p:tagLst xmlns:p="http://schemas.openxmlformats.org/presentationml/2006/main">
  <p:tag name="KSO_WM_BEAUTIFY_FLAG" val="#wm#"/>
  <p:tag name="KSO_WM_TEMPLATE_CATEGORY" val="custom"/>
  <p:tag name="KSO_WM_TEMPLATE_INDEX" val="20205081"/>
</p:tagLst>
</file>

<file path=ppt/tags/tag77.xml><?xml version="1.0" encoding="utf-8"?>
<p:tagLst xmlns:p="http://schemas.openxmlformats.org/presentationml/2006/main">
  <p:tag name="KSO_WM_BEAUTIFY_FLAG" val="#wm#"/>
  <p:tag name="KSO_WM_TEMPLATE_CATEGORY" val="custom"/>
  <p:tag name="KSO_WM_TEMPLATE_INDEX" val="20205081"/>
</p:tagLst>
</file>

<file path=ppt/tags/tag78.xml><?xml version="1.0" encoding="utf-8"?>
<p:tagLst xmlns:p="http://schemas.openxmlformats.org/presentationml/2006/main">
  <p:tag name="KSO_WM_BEAUTIFY_FLAG" val="#wm#"/>
  <p:tag name="KSO_WM_TEMPLATE_CATEGORY" val="custom"/>
  <p:tag name="KSO_WM_TEMPLATE_INDEX" val="20205081"/>
</p:tagLst>
</file>

<file path=ppt/tags/tag79.xml><?xml version="1.0" encoding="utf-8"?>
<p:tagLst xmlns:p="http://schemas.openxmlformats.org/presentationml/2006/main">
  <p:tag name="KSO_WM_BEAUTIFY_FLAG" val="#wm#"/>
  <p:tag name="KSO_WM_TEMPLATE_CATEGORY" val="custom"/>
  <p:tag name="KSO_WM_TEMPLATE_INDEX" val="2020508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BEAUTIFY_FLAG" val="#wm#"/>
  <p:tag name="KSO_WM_TEMPLATE_CATEGORY" val="custom"/>
  <p:tag name="KSO_WM_TEMPLATE_INDEX" val="20205081"/>
</p:tagLst>
</file>

<file path=ppt/tags/tag81.xml><?xml version="1.0" encoding="utf-8"?>
<p:tagLst xmlns:p="http://schemas.openxmlformats.org/presentationml/2006/main">
  <p:tag name="KSO_WM_BEAUTIFY_FLAG" val="#wm#"/>
  <p:tag name="KSO_WM_TEMPLATE_CATEGORY" val="custom"/>
  <p:tag name="KSO_WM_TEMPLATE_INDEX" val="20205081"/>
</p:tagLst>
</file>

<file path=ppt/tags/tag82.xml><?xml version="1.0" encoding="utf-8"?>
<p:tagLst xmlns:p="http://schemas.openxmlformats.org/presentationml/2006/main">
  <p:tag name="KSO_WM_BEAUTIFY_FLAG" val="#wm#"/>
  <p:tag name="KSO_WM_TEMPLATE_CATEGORY" val="custom"/>
  <p:tag name="KSO_WM_TEMPLATE_INDEX" val="20205081"/>
</p:tagLst>
</file>

<file path=ppt/tags/tag83.xml><?xml version="1.0" encoding="utf-8"?>
<p:tagLst xmlns:p="http://schemas.openxmlformats.org/presentationml/2006/main">
  <p:tag name="KSO_WM_BEAUTIFY_FLAG" val="#wm#"/>
  <p:tag name="KSO_WM_TEMPLATE_CATEGORY" val="custom"/>
  <p:tag name="KSO_WM_TEMPLATE_INDEX" val="20205081"/>
</p:tagLst>
</file>

<file path=ppt/tags/tag84.xml><?xml version="1.0" encoding="utf-8"?>
<p:tagLst xmlns:p="http://schemas.openxmlformats.org/presentationml/2006/main">
  <p:tag name="KSO_WM_BEAUTIFY_FLAG" val="#wm#"/>
  <p:tag name="KSO_WM_TEMPLATE_CATEGORY" val="custom"/>
  <p:tag name="KSO_WM_TEMPLATE_INDEX" val="20205081"/>
</p:tagLst>
</file>

<file path=ppt/tags/tag85.xml><?xml version="1.0" encoding="utf-8"?>
<p:tagLst xmlns:p="http://schemas.openxmlformats.org/presentationml/2006/main">
  <p:tag name="KSO_WM_BEAUTIFY_FLAG" val="#wm#"/>
  <p:tag name="KSO_WM_TEMPLATE_CATEGORY" val="custom"/>
  <p:tag name="KSO_WM_TEMPLATE_INDEX" val="20205081"/>
</p:tagLst>
</file>

<file path=ppt/tags/tag86.xml><?xml version="1.0" encoding="utf-8"?>
<p:tagLst xmlns:p="http://schemas.openxmlformats.org/presentationml/2006/main">
  <p:tag name="KSO_WM_BEAUTIFY_FLAG" val="#wm#"/>
  <p:tag name="KSO_WM_TEMPLATE_CATEGORY" val="custom"/>
  <p:tag name="KSO_WM_TEMPLATE_INDEX" val="2020508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7985</Words>
  <Application>WPS 演示</Application>
  <PresentationFormat>宽屏</PresentationFormat>
  <Paragraphs>527</Paragraphs>
  <Slides>24</Slides>
  <Notes>4</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24</vt:i4>
      </vt:variant>
    </vt:vector>
  </HeadingPairs>
  <TitlesOfParts>
    <vt:vector size="36" baseType="lpstr">
      <vt:lpstr>Arial</vt:lpstr>
      <vt:lpstr>宋体</vt:lpstr>
      <vt:lpstr>Wingdings</vt:lpstr>
      <vt:lpstr>Wingdings</vt:lpstr>
      <vt:lpstr>黑体</vt:lpstr>
      <vt:lpstr>等线</vt:lpstr>
      <vt:lpstr>微软雅黑</vt:lpstr>
      <vt:lpstr>Arial Unicode MS</vt:lpstr>
      <vt:lpstr>Calibri</vt:lpstr>
      <vt:lpstr>+中文正文</vt:lpstr>
      <vt:lpstr>Segoe Print</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cp:lastModifiedBy>
  <cp:revision>160</cp:revision>
  <dcterms:created xsi:type="dcterms:W3CDTF">2019-06-19T02:08:00Z</dcterms:created>
  <dcterms:modified xsi:type="dcterms:W3CDTF">2025-04-29T11:30:47Z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2052-12.1.0.19770</vt:lpwstr>
  </property>
  <property fmtid="{D5CDD505-2E9C-101B-9397-08002B2CF9AE}" pid="3" name="ICV">
    <vt:lpwstr>5C71C4EA0B4E472095028EB8E66BDEA5_13</vt:lpwstr>
  </property>
</Properties>
</file>