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6" r:id="rId8"/>
    <p:sldId id="267" r:id="rId9"/>
    <p:sldId id="268" r:id="rId10"/>
    <p:sldId id="269" r:id="rId11"/>
    <p:sldId id="270" r:id="rId12"/>
    <p:sldId id="271" r:id="rId13"/>
    <p:sldId id="272" r:id="rId14"/>
    <p:sldId id="262" r:id="rId15"/>
    <p:sldId id="263" r:id="rId16"/>
    <p:sldId id="264" r:id="rId17"/>
    <p:sldId id="265"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2.xml"/><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xml"/><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15.tiff"/><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6.tiff"/><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image" Target="../media/image17.tiff"/><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18.tiff"/><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19.tiff"/><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0.xml"/><Relationship Id="rId2" Type="http://schemas.openxmlformats.org/officeDocument/2006/relationships/image" Target="../media/image20.tif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image" Target="../media/image3.tif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tiff"/><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7.tiff"/><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8.tif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10.png"/><Relationship Id="rId2" Type="http://schemas.openxmlformats.org/officeDocument/2006/relationships/image" Target="../media/image9.tiff"/><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3875" y="54552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97865" y="1208405"/>
            <a:ext cx="10972165" cy="506476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坐骨神经由多种神经纤维组成，不同神经纤维的兴奋性和传导速率有差异。多根神经纤维同步兴奋时，其动作电位幅值</a:t>
            </a:r>
            <a:r>
              <a:rPr lang="en-US" altLang="zh-CN">
                <a:latin typeface="+mn-ea"/>
                <a:cs typeface="+mn-ea"/>
              </a:rPr>
              <a:t>(</a:t>
            </a:r>
            <a:r>
              <a:rPr lang="zh-CN" altLang="en-US">
                <a:latin typeface="+mn-ea"/>
                <a:cs typeface="+mn-ea"/>
              </a:rPr>
              <a:t>即大小变化幅度</a:t>
            </a:r>
            <a:r>
              <a:rPr lang="en-US" altLang="zh-CN">
                <a:latin typeface="+mn-ea"/>
                <a:cs typeface="+mn-ea"/>
              </a:rPr>
              <a:t>)</a:t>
            </a:r>
            <a:r>
              <a:rPr lang="zh-CN" altLang="en-US">
                <a:latin typeface="+mn-ea"/>
                <a:cs typeface="+mn-ea"/>
              </a:rPr>
              <a:t>可以叠加；单根神经纤维的动作电位存在</a:t>
            </a:r>
            <a:r>
              <a:rPr lang="en-US" altLang="zh-CN">
                <a:latin typeface="+mn-ea"/>
                <a:cs typeface="+mn-ea"/>
              </a:rPr>
              <a:t>“</a:t>
            </a:r>
            <a:r>
              <a:rPr lang="zh-CN" altLang="en-US">
                <a:latin typeface="+mn-ea"/>
                <a:cs typeface="+mn-ea"/>
              </a:rPr>
              <a:t>全或无</a:t>
            </a:r>
            <a:r>
              <a:rPr lang="en-US" altLang="zh-CN">
                <a:latin typeface="+mn-ea"/>
                <a:cs typeface="+mn-ea"/>
              </a:rPr>
              <a:t>”</a:t>
            </a:r>
            <a:r>
              <a:rPr lang="zh-CN" altLang="en-US">
                <a:latin typeface="+mn-ea"/>
                <a:cs typeface="+mn-ea"/>
              </a:rPr>
              <a:t>现象。某研究小组欲研究神经的电生理特性，装置如图</a:t>
            </a:r>
            <a:r>
              <a:rPr lang="en-US" altLang="zh-CN">
                <a:latin typeface="+mn-ea"/>
                <a:cs typeface="+mn-ea"/>
              </a:rPr>
              <a:t>1</a:t>
            </a:r>
            <a:r>
              <a:rPr lang="zh-CN" altLang="en-US">
                <a:latin typeface="+mn-ea"/>
                <a:cs typeface="+mn-ea"/>
              </a:rPr>
              <a:t>所示，</a:t>
            </a:r>
            <a:r>
              <a:rPr lang="en-US" altLang="en-US">
                <a:latin typeface="+mn-ea"/>
                <a:cs typeface="+mn-ea"/>
              </a:rPr>
              <a:t>①</a:t>
            </a:r>
            <a:r>
              <a:rPr lang="zh-CN" altLang="en-US">
                <a:latin typeface="+mn-ea"/>
                <a:cs typeface="+mn-ea"/>
              </a:rPr>
              <a:t>为刺激位点，</a:t>
            </a:r>
            <a:r>
              <a:rPr lang="en-US" altLang="en-US">
                <a:latin typeface="+mn-ea"/>
                <a:cs typeface="+mn-ea"/>
              </a:rPr>
              <a:t>②③④⑤</a:t>
            </a:r>
            <a:r>
              <a:rPr lang="zh-CN" altLang="en-US">
                <a:latin typeface="+mn-ea"/>
                <a:cs typeface="+mn-ea"/>
              </a:rPr>
              <a:t>为电表电极位点，电表甲、乙测得的指针最大偏转幅度如图</a:t>
            </a:r>
            <a:r>
              <a:rPr lang="en-US" altLang="zh-CN">
                <a:latin typeface="+mn-ea"/>
                <a:cs typeface="+mn-ea"/>
              </a:rPr>
              <a:t>2</a:t>
            </a:r>
            <a:r>
              <a:rPr lang="zh-CN" altLang="en-US">
                <a:latin typeface="+mn-ea"/>
                <a:cs typeface="+mn-ea"/>
              </a:rPr>
              <a:t>所示。下列叙述正确的是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r>
              <a:rPr lang="zh-CN" altLang="en-US">
                <a:latin typeface="+mn-ea"/>
                <a:cs typeface="+mn-ea"/>
              </a:rPr>
              <a:t>图</a:t>
            </a:r>
            <a:r>
              <a:rPr lang="en-US" altLang="zh-CN">
                <a:latin typeface="+mn-ea"/>
                <a:cs typeface="+mn-ea"/>
              </a:rPr>
              <a:t>1                                              </a:t>
            </a:r>
            <a:r>
              <a:rPr lang="zh-CN" altLang="en-US">
                <a:latin typeface="+mn-ea"/>
                <a:cs typeface="+mn-ea"/>
              </a:rPr>
              <a:t>图</a:t>
            </a:r>
            <a:r>
              <a:rPr lang="en-US" altLang="zh-CN">
                <a:latin typeface="+mn-ea"/>
                <a:cs typeface="+mn-ea"/>
              </a:rPr>
              <a:t>2</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静息时</a:t>
            </a:r>
            <a:r>
              <a:rPr lang="en-US" altLang="zh-CN">
                <a:latin typeface="+mn-ea"/>
                <a:cs typeface="+mn-ea"/>
              </a:rPr>
              <a:t>,K+</a:t>
            </a:r>
            <a:r>
              <a:rPr lang="zh-CN" altLang="en-US">
                <a:latin typeface="+mn-ea"/>
                <a:cs typeface="+mn-ea"/>
              </a:rPr>
              <a:t>外流</a:t>
            </a:r>
            <a:r>
              <a:rPr lang="en-US" altLang="zh-CN">
                <a:latin typeface="+mn-ea"/>
                <a:cs typeface="+mn-ea"/>
              </a:rPr>
              <a:t>,</a:t>
            </a:r>
            <a:r>
              <a:rPr lang="zh-CN" altLang="en-US">
                <a:latin typeface="+mn-ea"/>
                <a:cs typeface="+mn-ea"/>
              </a:rPr>
              <a:t>神经纤维不进行</a:t>
            </a:r>
            <a:r>
              <a:rPr lang="en-US" altLang="zh-CN">
                <a:latin typeface="+mn-ea"/>
                <a:cs typeface="+mn-ea"/>
              </a:rPr>
              <a:t>Na+</a:t>
            </a:r>
            <a:r>
              <a:rPr lang="zh-CN" altLang="en-US">
                <a:latin typeface="+mn-ea"/>
                <a:cs typeface="+mn-ea"/>
              </a:rPr>
              <a:t>的跨膜转运</a:t>
            </a:r>
            <a:r>
              <a:rPr lang="en-US" altLang="zh-CN">
                <a:latin typeface="+mn-ea"/>
                <a:cs typeface="+mn-ea"/>
              </a:rPr>
              <a:t>        B.</a:t>
            </a:r>
            <a:r>
              <a:rPr lang="zh-CN" altLang="en-US">
                <a:latin typeface="+mn-ea"/>
                <a:cs typeface="+mn-ea"/>
              </a:rPr>
              <a:t>刺激强度小于</a:t>
            </a:r>
            <a:r>
              <a:rPr lang="en-US" altLang="zh-CN">
                <a:latin typeface="+mn-ea"/>
                <a:cs typeface="+mn-ea"/>
              </a:rPr>
              <a:t>b</a:t>
            </a:r>
            <a:r>
              <a:rPr lang="zh-CN" altLang="en-US">
                <a:latin typeface="+mn-ea"/>
                <a:cs typeface="+mn-ea"/>
              </a:rPr>
              <a:t>时</a:t>
            </a:r>
            <a:r>
              <a:rPr lang="en-US" altLang="zh-CN">
                <a:latin typeface="+mn-ea"/>
                <a:cs typeface="+mn-ea"/>
              </a:rPr>
              <a:t>,</a:t>
            </a:r>
            <a:r>
              <a:rPr lang="en-US" altLang="en-US">
                <a:latin typeface="+mn-ea"/>
                <a:cs typeface="+mn-ea"/>
              </a:rPr>
              <a:t>④⑤</a:t>
            </a:r>
            <a:r>
              <a:rPr lang="zh-CN" altLang="en-US">
                <a:latin typeface="+mn-ea"/>
                <a:cs typeface="+mn-ea"/>
              </a:rPr>
              <a:t>处都无电位变化</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刺激强度从</a:t>
            </a:r>
            <a:r>
              <a:rPr lang="en-US" altLang="zh-CN">
                <a:latin typeface="+mn-ea"/>
                <a:cs typeface="+mn-ea"/>
              </a:rPr>
              <a:t>a</a:t>
            </a:r>
            <a:r>
              <a:rPr lang="zh-CN" altLang="en-US">
                <a:latin typeface="+mn-ea"/>
                <a:cs typeface="+mn-ea"/>
              </a:rPr>
              <a:t>增强到</a:t>
            </a:r>
            <a:r>
              <a:rPr lang="en-US" altLang="zh-CN">
                <a:latin typeface="+mn-ea"/>
                <a:cs typeface="+mn-ea"/>
              </a:rPr>
              <a:t>b,</a:t>
            </a:r>
            <a:r>
              <a:rPr lang="zh-CN" altLang="en-US">
                <a:latin typeface="+mn-ea"/>
                <a:cs typeface="+mn-ea"/>
              </a:rPr>
              <a:t>兴奋的神经纤维数量增加</a:t>
            </a:r>
            <a:r>
              <a:rPr lang="en-US" altLang="zh-CN">
                <a:latin typeface="+mn-ea"/>
                <a:cs typeface="+mn-ea"/>
              </a:rPr>
              <a:t>          D.</a:t>
            </a:r>
            <a:r>
              <a:rPr lang="zh-CN" altLang="en-US">
                <a:latin typeface="+mn-ea"/>
                <a:cs typeface="+mn-ea"/>
              </a:rPr>
              <a:t>如增加坐骨神经膜外</a:t>
            </a:r>
            <a:r>
              <a:rPr lang="en-US" altLang="zh-CN">
                <a:latin typeface="+mn-ea"/>
                <a:cs typeface="+mn-ea"/>
              </a:rPr>
              <a:t>Na+</a:t>
            </a:r>
            <a:r>
              <a:rPr lang="zh-CN" altLang="en-US">
                <a:latin typeface="+mn-ea"/>
                <a:cs typeface="+mn-ea"/>
              </a:rPr>
              <a:t>浓度</a:t>
            </a:r>
            <a:r>
              <a:rPr lang="en-US" altLang="zh-CN">
                <a:latin typeface="+mn-ea"/>
                <a:cs typeface="+mn-ea"/>
              </a:rPr>
              <a:t>,</a:t>
            </a:r>
            <a:r>
              <a:rPr lang="zh-CN" altLang="en-US">
                <a:latin typeface="+mn-ea"/>
                <a:cs typeface="+mn-ea"/>
              </a:rPr>
              <a:t>则曲线</a:t>
            </a:r>
            <a:r>
              <a:rPr lang="en-US" altLang="zh-CN">
                <a:latin typeface="+mn-ea"/>
                <a:cs typeface="+mn-ea"/>
              </a:rPr>
              <a:t>1</a:t>
            </a:r>
            <a:r>
              <a:rPr lang="zh-CN" altLang="en-US">
                <a:latin typeface="+mn-ea"/>
                <a:cs typeface="+mn-ea"/>
              </a:rPr>
              <a:t>和</a:t>
            </a:r>
            <a:r>
              <a:rPr lang="en-US" altLang="zh-CN">
                <a:latin typeface="+mn-ea"/>
                <a:cs typeface="+mn-ea"/>
              </a:rPr>
              <a:t>2</a:t>
            </a:r>
            <a:r>
              <a:rPr lang="zh-CN" altLang="en-US">
                <a:latin typeface="+mn-ea"/>
                <a:cs typeface="+mn-ea"/>
              </a:rPr>
              <a:t>均上移</a:t>
            </a:r>
            <a:endParaRPr lang="zh-CN" altLang="en-US">
              <a:latin typeface="+mn-ea"/>
              <a:cs typeface="+mn-ea"/>
            </a:endParaRPr>
          </a:p>
        </p:txBody>
      </p:sp>
      <p:sp>
        <p:nvSpPr>
          <p:cNvPr id="9" name="文本框 8"/>
          <p:cNvSpPr txBox="1"/>
          <p:nvPr/>
        </p:nvSpPr>
        <p:spPr>
          <a:xfrm>
            <a:off x="5652135" y="2573020"/>
            <a:ext cx="602615" cy="457200"/>
          </a:xfrm>
          <a:prstGeom prst="rect">
            <a:avLst/>
          </a:prstGeom>
          <a:noFill/>
        </p:spPr>
        <p:txBody>
          <a:bodyPr wrap="square" rtlCol="0">
            <a:noAutofit/>
          </a:bodyPr>
          <a:p>
            <a:r>
              <a:rPr lang="en-US" altLang="zh-CN">
                <a:solidFill>
                  <a:srgbClr val="FF0000"/>
                </a:solidFill>
              </a:rPr>
              <a:t>CD</a:t>
            </a:r>
            <a:endParaRPr lang="zh-CN" altLang="en-US">
              <a:solidFill>
                <a:srgbClr val="FF0000"/>
              </a:solidFill>
            </a:endParaRPr>
          </a:p>
          <a:p>
            <a:endParaRPr lang="en-US" altLang="zh-CN">
              <a:solidFill>
                <a:srgbClr val="FF0000"/>
              </a:solidFill>
            </a:endParaRPr>
          </a:p>
        </p:txBody>
      </p:sp>
      <p:pic>
        <p:nvPicPr>
          <p:cNvPr id="261" name="image249.jpeg"/>
          <p:cNvPicPr>
            <a:picLocks noChangeAspect="1"/>
          </p:cNvPicPr>
          <p:nvPr/>
        </p:nvPicPr>
        <p:blipFill>
          <a:blip r:embed="rId2"/>
          <a:stretch>
            <a:fillRect/>
          </a:stretch>
        </p:blipFill>
        <p:spPr>
          <a:xfrm>
            <a:off x="845820" y="3166745"/>
            <a:ext cx="3735705" cy="1149350"/>
          </a:xfrm>
          <a:prstGeom prst="rect">
            <a:avLst/>
          </a:prstGeom>
        </p:spPr>
      </p:pic>
      <p:pic>
        <p:nvPicPr>
          <p:cNvPr id="262" name="image250.jpeg"/>
          <p:cNvPicPr>
            <a:picLocks noChangeAspect="1"/>
          </p:cNvPicPr>
          <p:nvPr/>
        </p:nvPicPr>
        <p:blipFill>
          <a:blip r:embed="rId3"/>
          <a:stretch>
            <a:fillRect/>
          </a:stretch>
        </p:blipFill>
        <p:spPr>
          <a:xfrm>
            <a:off x="5497195" y="3030220"/>
            <a:ext cx="2050415" cy="1640840"/>
          </a:xfrm>
          <a:prstGeom prst="rect">
            <a:avLst/>
          </a:prstGeom>
        </p:spPr>
      </p:pic>
      <p:sp>
        <p:nvSpPr>
          <p:cNvPr id="2" name="圆角矩形 1"/>
          <p:cNvSpPr/>
          <p:nvPr/>
        </p:nvSpPr>
        <p:spPr>
          <a:xfrm>
            <a:off x="697865" y="368300"/>
            <a:ext cx="369887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913765" y="1383665"/>
            <a:ext cx="10382885"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信息经突触传递时存在一定的时间延误称突触延搁。图</a:t>
            </a:r>
            <a:r>
              <a:rPr lang="en-US" altLang="zh-CN">
                <a:latin typeface="+mn-ea"/>
                <a:cs typeface="+mn-ea"/>
              </a:rPr>
              <a:t>1</a:t>
            </a:r>
            <a:r>
              <a:rPr lang="zh-CN" altLang="en-US">
                <a:latin typeface="+mn-ea"/>
                <a:cs typeface="+mn-ea"/>
              </a:rPr>
              <a:t>中两点距离</a:t>
            </a:r>
            <a:r>
              <a:rPr lang="en-US" altLang="zh-CN">
                <a:latin typeface="+mn-ea"/>
                <a:cs typeface="+mn-ea"/>
              </a:rPr>
              <a:t>ab=cd,</a:t>
            </a:r>
            <a:r>
              <a:rPr lang="zh-CN" altLang="en-US">
                <a:latin typeface="+mn-ea"/>
                <a:cs typeface="+mn-ea"/>
              </a:rPr>
              <a:t>分别在</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a:t>
            </a:r>
            <a:r>
              <a:rPr lang="en-US" altLang="zh-CN">
                <a:latin typeface="+mn-ea"/>
                <a:cs typeface="+mn-ea"/>
              </a:rPr>
              <a:t>c</a:t>
            </a:r>
            <a:r>
              <a:rPr lang="zh-CN" altLang="en-US">
                <a:latin typeface="+mn-ea"/>
                <a:cs typeface="+mn-ea"/>
              </a:rPr>
              <a:t>、</a:t>
            </a:r>
            <a:r>
              <a:rPr lang="en-US" altLang="zh-CN">
                <a:latin typeface="+mn-ea"/>
                <a:cs typeface="+mn-ea"/>
              </a:rPr>
              <a:t>d</a:t>
            </a:r>
            <a:r>
              <a:rPr lang="zh-CN" altLang="en-US">
                <a:latin typeface="+mn-ea"/>
                <a:cs typeface="+mn-ea"/>
              </a:rPr>
              <a:t>点给予适宜强度的电刺激</a:t>
            </a:r>
            <a:r>
              <a:rPr lang="en-US" altLang="zh-CN">
                <a:latin typeface="+mn-ea"/>
                <a:cs typeface="+mn-ea"/>
              </a:rPr>
              <a:t>,</a:t>
            </a:r>
            <a:r>
              <a:rPr lang="zh-CN" altLang="en-US">
                <a:latin typeface="+mn-ea"/>
                <a:cs typeface="+mn-ea"/>
              </a:rPr>
              <a:t>图</a:t>
            </a:r>
            <a:r>
              <a:rPr lang="en-US" altLang="zh-CN">
                <a:latin typeface="+mn-ea"/>
                <a:cs typeface="+mn-ea"/>
              </a:rPr>
              <a:t>2</a:t>
            </a:r>
            <a:r>
              <a:rPr lang="zh-CN" altLang="en-US">
                <a:latin typeface="+mn-ea"/>
                <a:cs typeface="+mn-ea"/>
              </a:rPr>
              <a:t>中</a:t>
            </a:r>
            <a:r>
              <a:rPr lang="en-US" altLang="en-US">
                <a:latin typeface="+mn-ea"/>
                <a:cs typeface="+mn-ea"/>
              </a:rPr>
              <a:t>①</a:t>
            </a:r>
            <a:r>
              <a:rPr lang="en-US" altLang="zh-CN">
                <a:latin typeface="+mn-ea"/>
                <a:cs typeface="+mn-ea"/>
              </a:rPr>
              <a:t>~</a:t>
            </a:r>
            <a:r>
              <a:rPr lang="en-US" altLang="en-US">
                <a:latin typeface="+mn-ea"/>
                <a:cs typeface="+mn-ea"/>
              </a:rPr>
              <a:t>③</a:t>
            </a:r>
            <a:r>
              <a:rPr lang="zh-CN" altLang="en-US">
                <a:latin typeface="+mn-ea"/>
                <a:cs typeface="+mn-ea"/>
              </a:rPr>
              <a:t>表示测得的其中部分电位变化情况。下列相关叙述正确的是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r>
              <a:rPr lang="zh-CN" altLang="en-US">
                <a:latin typeface="+mn-ea"/>
                <a:cs typeface="+mn-ea"/>
              </a:rPr>
              <a:t>图</a:t>
            </a:r>
            <a:r>
              <a:rPr lang="en-US" altLang="zh-CN">
                <a:latin typeface="+mn-ea"/>
                <a:cs typeface="+mn-ea"/>
              </a:rPr>
              <a:t>1                                                           </a:t>
            </a:r>
            <a:r>
              <a:rPr lang="zh-CN" altLang="en-US">
                <a:latin typeface="+mn-ea"/>
                <a:cs typeface="+mn-ea"/>
              </a:rPr>
              <a:t>图</a:t>
            </a:r>
            <a:r>
              <a:rPr lang="en-US" altLang="zh-CN">
                <a:latin typeface="+mn-ea"/>
                <a:cs typeface="+mn-ea"/>
              </a:rPr>
              <a:t>2</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突触延搁是因为神经递质在突触前膜自由扩散需要一定时间</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由于突触延搁</a:t>
            </a:r>
            <a:r>
              <a:rPr lang="en-US" altLang="zh-CN">
                <a:latin typeface="+mn-ea"/>
                <a:cs typeface="+mn-ea"/>
              </a:rPr>
              <a:t>,</a:t>
            </a:r>
            <a:r>
              <a:rPr lang="zh-CN" altLang="en-US">
                <a:latin typeface="+mn-ea"/>
                <a:cs typeface="+mn-ea"/>
              </a:rPr>
              <a:t>刺激</a:t>
            </a:r>
            <a:r>
              <a:rPr lang="en-US" altLang="zh-CN">
                <a:latin typeface="+mn-ea"/>
                <a:cs typeface="+mn-ea"/>
              </a:rPr>
              <a:t>a</a:t>
            </a:r>
            <a:r>
              <a:rPr lang="zh-CN" altLang="en-US">
                <a:latin typeface="+mn-ea"/>
                <a:cs typeface="+mn-ea"/>
              </a:rPr>
              <a:t>点或</a:t>
            </a:r>
            <a:r>
              <a:rPr lang="en-US" altLang="zh-CN">
                <a:latin typeface="+mn-ea"/>
                <a:cs typeface="+mn-ea"/>
              </a:rPr>
              <a:t>b</a:t>
            </a:r>
            <a:r>
              <a:rPr lang="zh-CN" altLang="en-US">
                <a:latin typeface="+mn-ea"/>
                <a:cs typeface="+mn-ea"/>
              </a:rPr>
              <a:t>点</a:t>
            </a:r>
            <a:r>
              <a:rPr lang="en-US" altLang="zh-CN">
                <a:latin typeface="+mn-ea"/>
                <a:cs typeface="+mn-ea"/>
              </a:rPr>
              <a:t>,</a:t>
            </a:r>
            <a:r>
              <a:rPr lang="zh-CN" altLang="en-US">
                <a:latin typeface="+mn-ea"/>
                <a:cs typeface="+mn-ea"/>
              </a:rPr>
              <a:t>电表的偏转情况均为</a:t>
            </a:r>
            <a:r>
              <a:rPr lang="en-US" altLang="en-US">
                <a:latin typeface="+mn-ea"/>
                <a:cs typeface="+mn-ea"/>
              </a:rPr>
              <a:t>①</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神经递质只能由突触小体释放作用于突触后膜</a:t>
            </a:r>
            <a:r>
              <a:rPr lang="en-US" altLang="zh-CN">
                <a:latin typeface="+mn-ea"/>
                <a:cs typeface="+mn-ea"/>
              </a:rPr>
              <a:t>,</a:t>
            </a:r>
            <a:r>
              <a:rPr lang="zh-CN" altLang="en-US">
                <a:latin typeface="+mn-ea"/>
                <a:cs typeface="+mn-ea"/>
              </a:rPr>
              <a:t>刺激</a:t>
            </a:r>
            <a:r>
              <a:rPr lang="en-US" altLang="zh-CN">
                <a:latin typeface="+mn-ea"/>
                <a:cs typeface="+mn-ea"/>
              </a:rPr>
              <a:t>d</a:t>
            </a:r>
            <a:r>
              <a:rPr lang="zh-CN" altLang="en-US">
                <a:latin typeface="+mn-ea"/>
                <a:cs typeface="+mn-ea"/>
              </a:rPr>
              <a:t>点</a:t>
            </a:r>
            <a:r>
              <a:rPr lang="en-US" altLang="zh-CN">
                <a:latin typeface="+mn-ea"/>
                <a:cs typeface="+mn-ea"/>
              </a:rPr>
              <a:t>,2</a:t>
            </a:r>
            <a:r>
              <a:rPr lang="zh-CN" altLang="en-US">
                <a:latin typeface="+mn-ea"/>
                <a:cs typeface="+mn-ea"/>
              </a:rPr>
              <a:t>个电表均不偏转</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刺激</a:t>
            </a:r>
            <a:r>
              <a:rPr lang="en-US" altLang="zh-CN">
                <a:latin typeface="+mn-ea"/>
                <a:cs typeface="+mn-ea"/>
              </a:rPr>
              <a:t>d</a:t>
            </a:r>
            <a:r>
              <a:rPr lang="zh-CN" altLang="en-US">
                <a:latin typeface="+mn-ea"/>
                <a:cs typeface="+mn-ea"/>
              </a:rPr>
              <a:t>点</a:t>
            </a:r>
            <a:r>
              <a:rPr lang="en-US" altLang="zh-CN">
                <a:latin typeface="+mn-ea"/>
                <a:cs typeface="+mn-ea"/>
              </a:rPr>
              <a:t>,</a:t>
            </a:r>
            <a:r>
              <a:rPr lang="zh-CN" altLang="en-US">
                <a:latin typeface="+mn-ea"/>
                <a:cs typeface="+mn-ea"/>
              </a:rPr>
              <a:t>神经细胞感受刺激</a:t>
            </a:r>
            <a:r>
              <a:rPr lang="en-US" altLang="zh-CN">
                <a:latin typeface="+mn-ea"/>
                <a:cs typeface="+mn-ea"/>
              </a:rPr>
              <a:t>,Na+</a:t>
            </a:r>
            <a:r>
              <a:rPr lang="zh-CN" altLang="en-US">
                <a:latin typeface="+mn-ea"/>
                <a:cs typeface="+mn-ea"/>
              </a:rPr>
              <a:t>内流</a:t>
            </a:r>
            <a:r>
              <a:rPr lang="en-US" altLang="zh-CN">
                <a:latin typeface="+mn-ea"/>
                <a:cs typeface="+mn-ea"/>
              </a:rPr>
              <a:t>,</a:t>
            </a:r>
            <a:r>
              <a:rPr lang="zh-CN" altLang="en-US">
                <a:latin typeface="+mn-ea"/>
                <a:cs typeface="+mn-ea"/>
              </a:rPr>
              <a:t>细胞由相对静止状态变为显著活跃状态</a:t>
            </a:r>
            <a:endParaRPr lang="zh-CN" altLang="en-US">
              <a:latin typeface="+mn-ea"/>
              <a:cs typeface="+mn-ea"/>
            </a:endParaRPr>
          </a:p>
        </p:txBody>
      </p:sp>
      <p:sp>
        <p:nvSpPr>
          <p:cNvPr id="9" name="文本框 8"/>
          <p:cNvSpPr txBox="1"/>
          <p:nvPr/>
        </p:nvSpPr>
        <p:spPr>
          <a:xfrm>
            <a:off x="10187940" y="1890395"/>
            <a:ext cx="602615" cy="457200"/>
          </a:xfrm>
          <a:prstGeom prst="rect">
            <a:avLst/>
          </a:prstGeom>
          <a:noFill/>
        </p:spPr>
        <p:txBody>
          <a:bodyPr wrap="square" rtlCol="0">
            <a:noAutofit/>
          </a:bodyPr>
          <a:p>
            <a:r>
              <a:rPr lang="en-US" altLang="zh-CN">
                <a:solidFill>
                  <a:srgbClr val="FF0000"/>
                </a:solidFill>
              </a:rPr>
              <a:t>D</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69" name="image257.jpeg"/>
          <p:cNvPicPr>
            <a:picLocks noChangeAspect="1"/>
          </p:cNvPicPr>
          <p:nvPr/>
        </p:nvPicPr>
        <p:blipFill>
          <a:blip r:embed="rId2"/>
          <a:stretch>
            <a:fillRect/>
          </a:stretch>
        </p:blipFill>
        <p:spPr>
          <a:xfrm>
            <a:off x="1181735" y="2658745"/>
            <a:ext cx="4498340" cy="769620"/>
          </a:xfrm>
          <a:prstGeom prst="rect">
            <a:avLst/>
          </a:prstGeom>
        </p:spPr>
      </p:pic>
      <p:pic>
        <p:nvPicPr>
          <p:cNvPr id="270" name="image258.jpeg"/>
          <p:cNvPicPr>
            <a:picLocks noChangeAspect="1"/>
          </p:cNvPicPr>
          <p:nvPr/>
        </p:nvPicPr>
        <p:blipFill>
          <a:blip r:embed="rId3"/>
          <a:stretch>
            <a:fillRect/>
          </a:stretch>
        </p:blipFill>
        <p:spPr>
          <a:xfrm>
            <a:off x="6833870" y="2347595"/>
            <a:ext cx="2141220" cy="120459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913765" y="1383665"/>
            <a:ext cx="10382885"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在</a:t>
            </a:r>
            <a:r>
              <a:rPr lang="en-US" altLang="zh-CN">
                <a:latin typeface="+mn-ea"/>
                <a:cs typeface="+mn-ea"/>
              </a:rPr>
              <a:t>t</a:t>
            </a:r>
            <a:r>
              <a:rPr lang="en-US" altLang="zh-CN" baseline="-25000">
                <a:latin typeface="+mn-ea"/>
                <a:cs typeface="+mn-ea"/>
              </a:rPr>
              <a:t>1</a:t>
            </a:r>
            <a:r>
              <a:rPr lang="zh-CN" altLang="en-US">
                <a:latin typeface="+mn-ea"/>
                <a:cs typeface="+mn-ea"/>
              </a:rPr>
              <a:t>、</a:t>
            </a:r>
            <a:r>
              <a:rPr lang="en-US" altLang="zh-CN">
                <a:latin typeface="+mn-ea"/>
                <a:cs typeface="+mn-ea"/>
              </a:rPr>
              <a:t>t</a:t>
            </a:r>
            <a:r>
              <a:rPr lang="en-US" altLang="zh-CN" baseline="-25000">
                <a:latin typeface="+mn-ea"/>
                <a:cs typeface="+mn-ea"/>
              </a:rPr>
              <a:t>2</a:t>
            </a:r>
            <a:r>
              <a:rPr lang="zh-CN" altLang="en-US">
                <a:latin typeface="+mn-ea"/>
                <a:cs typeface="+mn-ea"/>
              </a:rPr>
              <a:t>、</a:t>
            </a:r>
            <a:r>
              <a:rPr lang="en-US" altLang="zh-CN">
                <a:latin typeface="+mn-ea"/>
                <a:cs typeface="+mn-ea"/>
              </a:rPr>
              <a:t>t</a:t>
            </a:r>
            <a:r>
              <a:rPr lang="en-US" altLang="zh-CN" baseline="-25000">
                <a:latin typeface="+mn-ea"/>
                <a:cs typeface="+mn-ea"/>
              </a:rPr>
              <a:t>3</a:t>
            </a:r>
            <a:r>
              <a:rPr lang="zh-CN" altLang="en-US">
                <a:latin typeface="+mn-ea"/>
                <a:cs typeface="+mn-ea"/>
              </a:rPr>
              <a:t>时刻分别给予某神经纤维三次强度相同的甲刺激</a:t>
            </a:r>
            <a:r>
              <a:rPr lang="en-US" altLang="zh-CN">
                <a:latin typeface="+mn-ea"/>
                <a:cs typeface="+mn-ea"/>
              </a:rPr>
              <a:t>,</a:t>
            </a:r>
            <a:r>
              <a:rPr lang="zh-CN" altLang="en-US">
                <a:latin typeface="+mn-ea"/>
                <a:cs typeface="+mn-ea"/>
              </a:rPr>
              <a:t>测得神经纤维电位变化如图所示</a:t>
            </a:r>
            <a:r>
              <a:rPr lang="en-US" altLang="zh-CN">
                <a:latin typeface="+mn-ea"/>
                <a:cs typeface="+mn-ea"/>
              </a:rPr>
              <a:t>,</a:t>
            </a:r>
            <a:r>
              <a:rPr lang="zh-CN" altLang="en-US">
                <a:latin typeface="+mn-ea"/>
                <a:cs typeface="+mn-ea"/>
              </a:rPr>
              <a:t>请据图判断</a:t>
            </a:r>
            <a:r>
              <a:rPr lang="en-US" altLang="zh-CN">
                <a:latin typeface="+mn-ea"/>
                <a:cs typeface="+mn-ea"/>
              </a:rPr>
              <a:t>,</a:t>
            </a:r>
            <a:r>
              <a:rPr lang="zh-CN" altLang="en-US">
                <a:latin typeface="+mn-ea"/>
                <a:cs typeface="+mn-ea"/>
              </a:rPr>
              <a:t>以下说法正确的是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A.t</a:t>
            </a:r>
            <a:r>
              <a:rPr lang="en-US" altLang="zh-CN" baseline="-25000">
                <a:latin typeface="+mn-ea"/>
                <a:cs typeface="+mn-ea"/>
              </a:rPr>
              <a:t>1</a:t>
            </a:r>
            <a:r>
              <a:rPr lang="zh-CN" altLang="en-US">
                <a:latin typeface="+mn-ea"/>
                <a:cs typeface="+mn-ea"/>
              </a:rPr>
              <a:t>时刻的甲刺激可以引起</a:t>
            </a:r>
            <a:r>
              <a:rPr lang="en-US" altLang="zh-CN">
                <a:latin typeface="+mn-ea"/>
                <a:cs typeface="+mn-ea"/>
              </a:rPr>
              <a:t>Na</a:t>
            </a:r>
            <a:r>
              <a:rPr lang="en-US" altLang="zh-CN" baseline="30000">
                <a:latin typeface="+mn-ea"/>
                <a:cs typeface="+mn-ea"/>
              </a:rPr>
              <a:t>+</a:t>
            </a:r>
            <a:r>
              <a:rPr lang="zh-CN" altLang="en-US">
                <a:latin typeface="+mn-ea"/>
                <a:cs typeface="+mn-ea"/>
              </a:rPr>
              <a:t>通道打开</a:t>
            </a:r>
            <a:r>
              <a:rPr lang="en-US" altLang="zh-CN">
                <a:latin typeface="+mn-ea"/>
                <a:cs typeface="+mn-ea"/>
              </a:rPr>
              <a:t>,</a:t>
            </a:r>
            <a:r>
              <a:rPr lang="zh-CN" altLang="en-US">
                <a:latin typeface="+mn-ea"/>
                <a:cs typeface="+mn-ea"/>
              </a:rPr>
              <a:t>产生局部电位</a:t>
            </a:r>
            <a:r>
              <a:rPr lang="en-US" altLang="zh-CN">
                <a:latin typeface="+mn-ea"/>
                <a:cs typeface="+mn-ea"/>
              </a:rPr>
              <a:t>,</a:t>
            </a:r>
            <a:r>
              <a:rPr lang="zh-CN" altLang="en-US">
                <a:latin typeface="+mn-ea"/>
                <a:cs typeface="+mn-ea"/>
              </a:rPr>
              <a:t>但无法产生动作电位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适当提高细胞内</a:t>
            </a:r>
            <a:r>
              <a:rPr lang="en-US" altLang="zh-CN">
                <a:latin typeface="+mn-ea"/>
                <a:cs typeface="+mn-ea"/>
              </a:rPr>
              <a:t>K</a:t>
            </a:r>
            <a:r>
              <a:rPr lang="en-US" altLang="zh-CN" baseline="30000">
                <a:latin typeface="+mn-ea"/>
                <a:cs typeface="+mn-ea"/>
              </a:rPr>
              <a:t>+</a:t>
            </a:r>
            <a:r>
              <a:rPr lang="zh-CN" altLang="en-US">
                <a:latin typeface="+mn-ea"/>
                <a:cs typeface="+mn-ea"/>
              </a:rPr>
              <a:t>浓度</a:t>
            </a:r>
            <a:r>
              <a:rPr lang="en-US" altLang="zh-CN">
                <a:latin typeface="+mn-ea"/>
                <a:cs typeface="+mn-ea"/>
              </a:rPr>
              <a:t>,</a:t>
            </a:r>
            <a:r>
              <a:rPr lang="zh-CN" altLang="en-US">
                <a:latin typeface="+mn-ea"/>
                <a:cs typeface="+mn-ea"/>
              </a:rPr>
              <a:t>测得的静息电位可能位于</a:t>
            </a:r>
            <a:r>
              <a:rPr lang="en-US" altLang="zh-CN">
                <a:latin typeface="+mn-ea"/>
                <a:cs typeface="+mn-ea"/>
              </a:rPr>
              <a:t>-65~-55 mV</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一定条件下的甲刺激累加不能引起神经纤维产生动作电位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D.t</a:t>
            </a:r>
            <a:r>
              <a:rPr lang="en-US" altLang="zh-CN" baseline="-25000">
                <a:latin typeface="+mn-ea"/>
                <a:cs typeface="+mn-ea"/>
              </a:rPr>
              <a:t>4</a:t>
            </a:r>
            <a:r>
              <a:rPr lang="en-US" altLang="zh-CN">
                <a:latin typeface="+mn-ea"/>
                <a:cs typeface="+mn-ea"/>
              </a:rPr>
              <a:t>~t</a:t>
            </a:r>
            <a:r>
              <a:rPr lang="en-US" altLang="zh-CN" baseline="-25000">
                <a:latin typeface="+mn-ea"/>
                <a:cs typeface="+mn-ea"/>
              </a:rPr>
              <a:t>5</a:t>
            </a:r>
            <a:r>
              <a:rPr lang="zh-CN" altLang="en-US">
                <a:latin typeface="+mn-ea"/>
                <a:cs typeface="+mn-ea"/>
              </a:rPr>
              <a:t>时间段</a:t>
            </a:r>
            <a:r>
              <a:rPr lang="en-US" altLang="zh-CN">
                <a:latin typeface="+mn-ea"/>
                <a:cs typeface="+mn-ea"/>
              </a:rPr>
              <a:t>,</a:t>
            </a:r>
            <a:r>
              <a:rPr lang="zh-CN" altLang="en-US">
                <a:latin typeface="+mn-ea"/>
                <a:cs typeface="+mn-ea"/>
              </a:rPr>
              <a:t>细胞</a:t>
            </a:r>
            <a:r>
              <a:rPr lang="en-US" altLang="zh-CN">
                <a:latin typeface="+mn-ea"/>
                <a:cs typeface="+mn-ea"/>
              </a:rPr>
              <a:t>K</a:t>
            </a:r>
            <a:r>
              <a:rPr lang="en-US" altLang="zh-CN" baseline="30000">
                <a:latin typeface="+mn-ea"/>
                <a:cs typeface="+mn-ea"/>
              </a:rPr>
              <a:t>+</a:t>
            </a:r>
            <a:r>
              <a:rPr lang="zh-CN" altLang="en-US">
                <a:latin typeface="+mn-ea"/>
                <a:cs typeface="+mn-ea"/>
              </a:rPr>
              <a:t>通道打开</a:t>
            </a:r>
            <a:r>
              <a:rPr lang="en-US" altLang="zh-CN">
                <a:latin typeface="+mn-ea"/>
                <a:cs typeface="+mn-ea"/>
              </a:rPr>
              <a:t>,</a:t>
            </a:r>
            <a:r>
              <a:rPr lang="zh-CN" altLang="en-US">
                <a:latin typeface="+mn-ea"/>
                <a:cs typeface="+mn-ea"/>
              </a:rPr>
              <a:t>利用</a:t>
            </a:r>
            <a:r>
              <a:rPr lang="en-US" altLang="zh-CN">
                <a:latin typeface="+mn-ea"/>
                <a:cs typeface="+mn-ea"/>
              </a:rPr>
              <a:t>ATP</a:t>
            </a:r>
            <a:r>
              <a:rPr lang="zh-CN" altLang="en-US">
                <a:latin typeface="+mn-ea"/>
                <a:cs typeface="+mn-ea"/>
              </a:rPr>
              <a:t>将</a:t>
            </a:r>
            <a:r>
              <a:rPr lang="en-US" altLang="zh-CN">
                <a:latin typeface="+mn-ea"/>
                <a:cs typeface="+mn-ea"/>
              </a:rPr>
              <a:t>K</a:t>
            </a:r>
            <a:r>
              <a:rPr lang="en-US" altLang="zh-CN" baseline="30000">
                <a:latin typeface="+mn-ea"/>
                <a:cs typeface="+mn-ea"/>
              </a:rPr>
              <a:t>+</a:t>
            </a:r>
            <a:r>
              <a:rPr lang="zh-CN" altLang="en-US">
                <a:latin typeface="+mn-ea"/>
                <a:cs typeface="+mn-ea"/>
              </a:rPr>
              <a:t>运出细胞恢复静息状态</a:t>
            </a:r>
            <a:endParaRPr lang="zh-CN" altLang="en-US">
              <a:latin typeface="+mn-ea"/>
              <a:cs typeface="+mn-ea"/>
            </a:endParaRPr>
          </a:p>
        </p:txBody>
      </p:sp>
      <p:sp>
        <p:nvSpPr>
          <p:cNvPr id="9" name="文本框 8"/>
          <p:cNvSpPr txBox="1"/>
          <p:nvPr/>
        </p:nvSpPr>
        <p:spPr>
          <a:xfrm>
            <a:off x="3564890" y="1948180"/>
            <a:ext cx="602615" cy="457200"/>
          </a:xfrm>
          <a:prstGeom prst="rect">
            <a:avLst/>
          </a:prstGeom>
          <a:noFill/>
        </p:spPr>
        <p:txBody>
          <a:bodyPr wrap="square" rtlCol="0">
            <a:noAutofit/>
          </a:bodyPr>
          <a:p>
            <a:r>
              <a:rPr lang="en-US" altLang="zh-CN">
                <a:solidFill>
                  <a:srgbClr val="FF0000"/>
                </a:solidFill>
              </a:rPr>
              <a:t>A</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80" name="image268.jpeg"/>
          <p:cNvPicPr>
            <a:picLocks noChangeAspect="1"/>
          </p:cNvPicPr>
          <p:nvPr/>
        </p:nvPicPr>
        <p:blipFill>
          <a:blip r:embed="rId2"/>
          <a:stretch>
            <a:fillRect/>
          </a:stretch>
        </p:blipFill>
        <p:spPr>
          <a:xfrm>
            <a:off x="4464050" y="2217420"/>
            <a:ext cx="3129280" cy="208661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070" y="1115695"/>
            <a:ext cx="10954385"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阿片类药物作为镇痛药的主要类别</a:t>
            </a:r>
            <a:r>
              <a:rPr lang="en-US" altLang="zh-CN">
                <a:latin typeface="+mn-ea"/>
                <a:cs typeface="+mn-ea"/>
              </a:rPr>
              <a:t>,</a:t>
            </a:r>
            <a:r>
              <a:rPr lang="zh-CN" altLang="en-US">
                <a:latin typeface="+mn-ea"/>
                <a:cs typeface="+mn-ea"/>
              </a:rPr>
              <a:t>能抑制兴奋在神经元之间的传递</a:t>
            </a:r>
            <a:r>
              <a:rPr lang="en-US" altLang="zh-CN">
                <a:latin typeface="+mn-ea"/>
                <a:cs typeface="+mn-ea"/>
              </a:rPr>
              <a:t>,</a:t>
            </a:r>
            <a:r>
              <a:rPr lang="zh-CN" altLang="en-US">
                <a:latin typeface="+mn-ea"/>
                <a:cs typeface="+mn-ea"/>
              </a:rPr>
              <a:t>缓解中度至重度疼痛的疗效显著</a:t>
            </a:r>
            <a:r>
              <a:rPr lang="en-US" altLang="zh-CN">
                <a:latin typeface="+mn-ea"/>
                <a:cs typeface="+mn-ea"/>
              </a:rPr>
              <a:t>,</a:t>
            </a:r>
            <a:r>
              <a:rPr lang="zh-CN" altLang="en-US">
                <a:latin typeface="+mn-ea"/>
                <a:cs typeface="+mn-ea"/>
              </a:rPr>
              <a:t>作用途径如图所示。</a:t>
            </a:r>
            <a:r>
              <a:rPr lang="en-US" altLang="zh-CN">
                <a:latin typeface="+mn-ea"/>
                <a:cs typeface="+mn-ea"/>
              </a:rPr>
              <a:t>MOPR</a:t>
            </a:r>
            <a:r>
              <a:rPr lang="zh-CN" altLang="en-US">
                <a:latin typeface="+mn-ea"/>
                <a:cs typeface="+mn-ea"/>
              </a:rPr>
              <a:t>是阿片类药物的受体</a:t>
            </a:r>
            <a:r>
              <a:rPr lang="en-US" altLang="zh-CN">
                <a:latin typeface="+mn-ea"/>
                <a:cs typeface="+mn-ea"/>
              </a:rPr>
              <a:t>,</a:t>
            </a:r>
            <a:r>
              <a:rPr lang="zh-CN" altLang="en-US">
                <a:latin typeface="+mn-ea"/>
                <a:cs typeface="+mn-ea"/>
              </a:rPr>
              <a:t>长期使用阿片类药物会降低</a:t>
            </a:r>
            <a:r>
              <a:rPr lang="en-US" altLang="zh-CN">
                <a:latin typeface="+mn-ea"/>
                <a:cs typeface="+mn-ea"/>
              </a:rPr>
              <a:t>MOPR</a:t>
            </a:r>
            <a:r>
              <a:rPr lang="zh-CN" altLang="en-US">
                <a:latin typeface="+mn-ea"/>
                <a:cs typeface="+mn-ea"/>
              </a:rPr>
              <a:t>的敏感度。下列有关说法错误的是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r>
              <a:rPr lang="en-US" altLang="zh-CN" sz="1400">
                <a:latin typeface="+mn-ea"/>
                <a:cs typeface="+mn-ea"/>
              </a:rPr>
              <a:t>                                                                  </a:t>
            </a:r>
            <a:r>
              <a:rPr lang="zh-CN" altLang="en-US" sz="1400">
                <a:latin typeface="+mn-ea"/>
                <a:cs typeface="+mn-ea"/>
              </a:rPr>
              <a:t>注</a:t>
            </a:r>
            <a:r>
              <a:rPr lang="en-US" altLang="zh-CN" sz="1400">
                <a:latin typeface="+mn-ea"/>
                <a:cs typeface="+mn-ea"/>
              </a:rPr>
              <a:t>:(+)</a:t>
            </a:r>
            <a:r>
              <a:rPr lang="zh-CN" altLang="en-US" sz="1400">
                <a:latin typeface="+mn-ea"/>
                <a:cs typeface="+mn-ea"/>
              </a:rPr>
              <a:t>代表促进</a:t>
            </a:r>
            <a:r>
              <a:rPr lang="en-US" altLang="zh-CN" sz="1400">
                <a:latin typeface="+mn-ea"/>
                <a:cs typeface="+mn-ea"/>
              </a:rPr>
              <a:t>,(-)</a:t>
            </a:r>
            <a:r>
              <a:rPr lang="zh-CN" altLang="en-US" sz="1400">
                <a:latin typeface="+mn-ea"/>
                <a:cs typeface="+mn-ea"/>
              </a:rPr>
              <a:t>代表抑制。</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胞吐的意义在于保证短时间内释放大量神经递质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神经递质</a:t>
            </a:r>
            <a:r>
              <a:rPr lang="en-US" altLang="zh-CN">
                <a:latin typeface="+mn-ea"/>
                <a:cs typeface="+mn-ea"/>
              </a:rPr>
              <a:t>P</a:t>
            </a:r>
            <a:r>
              <a:rPr lang="zh-CN" altLang="en-US">
                <a:latin typeface="+mn-ea"/>
                <a:cs typeface="+mn-ea"/>
              </a:rPr>
              <a:t>与受体结合会改变突触后膜的电位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C.MOPR</a:t>
            </a:r>
            <a:r>
              <a:rPr lang="zh-CN" altLang="en-US">
                <a:latin typeface="+mn-ea"/>
                <a:cs typeface="+mn-ea"/>
              </a:rPr>
              <a:t>敏感程度下降不利于药物发挥镇痛作用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若突触小体的</a:t>
            </a:r>
            <a:r>
              <a:rPr lang="en-US" altLang="zh-CN">
                <a:latin typeface="+mn-ea"/>
                <a:cs typeface="+mn-ea"/>
              </a:rPr>
              <a:t>cAMP</a:t>
            </a:r>
            <a:r>
              <a:rPr lang="zh-CN" altLang="en-US">
                <a:latin typeface="+mn-ea"/>
                <a:cs typeface="+mn-ea"/>
              </a:rPr>
              <a:t>浓度升高</a:t>
            </a:r>
            <a:r>
              <a:rPr lang="en-US" altLang="zh-CN">
                <a:latin typeface="+mn-ea"/>
                <a:cs typeface="+mn-ea"/>
              </a:rPr>
              <a:t>,</a:t>
            </a:r>
            <a:r>
              <a:rPr lang="zh-CN" altLang="en-US">
                <a:latin typeface="+mn-ea"/>
                <a:cs typeface="+mn-ea"/>
              </a:rPr>
              <a:t>则会降低痛感</a:t>
            </a:r>
            <a:endParaRPr lang="zh-CN" altLang="en-US">
              <a:latin typeface="+mn-ea"/>
              <a:cs typeface="+mn-ea"/>
            </a:endParaRPr>
          </a:p>
        </p:txBody>
      </p:sp>
      <p:sp>
        <p:nvSpPr>
          <p:cNvPr id="9" name="文本框 8"/>
          <p:cNvSpPr txBox="1"/>
          <p:nvPr/>
        </p:nvSpPr>
        <p:spPr>
          <a:xfrm>
            <a:off x="1389380" y="2117725"/>
            <a:ext cx="602615" cy="457200"/>
          </a:xfrm>
          <a:prstGeom prst="rect">
            <a:avLst/>
          </a:prstGeom>
          <a:noFill/>
        </p:spPr>
        <p:txBody>
          <a:bodyPr wrap="square" rtlCol="0">
            <a:noAutofit/>
          </a:bodyPr>
          <a:p>
            <a:r>
              <a:rPr lang="en-US" altLang="zh-CN">
                <a:solidFill>
                  <a:srgbClr val="FF0000"/>
                </a:solidFill>
              </a:rPr>
              <a:t>D</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91" name="image279.jpeg"/>
          <p:cNvPicPr>
            <a:picLocks noChangeAspect="1"/>
          </p:cNvPicPr>
          <p:nvPr/>
        </p:nvPicPr>
        <p:blipFill>
          <a:blip r:embed="rId2"/>
          <a:stretch>
            <a:fillRect/>
          </a:stretch>
        </p:blipFill>
        <p:spPr>
          <a:xfrm>
            <a:off x="4443730" y="2059940"/>
            <a:ext cx="1970405" cy="197040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01420" y="1383665"/>
            <a:ext cx="981837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神经科医生常对患者做如下检查</a:t>
            </a:r>
            <a:r>
              <a:rPr lang="en-US" altLang="zh-CN">
                <a:latin typeface="+mn-ea"/>
                <a:cs typeface="+mn-ea"/>
              </a:rPr>
              <a:t>:</a:t>
            </a:r>
            <a:r>
              <a:rPr lang="zh-CN" altLang="en-US">
                <a:latin typeface="+mn-ea"/>
                <a:cs typeface="+mn-ea"/>
              </a:rPr>
              <a:t>手持钝物自足底外侧从后向前快速轻划至小趾根部</a:t>
            </a:r>
            <a:r>
              <a:rPr lang="en-US" altLang="zh-CN">
                <a:latin typeface="+mn-ea"/>
                <a:cs typeface="+mn-ea"/>
              </a:rPr>
              <a:t>,</a:t>
            </a:r>
            <a:r>
              <a:rPr lang="zh-CN" altLang="en-US">
                <a:latin typeface="+mn-ea"/>
                <a:cs typeface="+mn-ea"/>
              </a:rPr>
              <a:t>再转向踇趾侧。成年人的正常表现是足趾向跖面屈曲</a:t>
            </a:r>
            <a:r>
              <a:rPr lang="en-US" altLang="zh-CN">
                <a:latin typeface="+mn-ea"/>
                <a:cs typeface="+mn-ea"/>
              </a:rPr>
              <a:t>,</a:t>
            </a:r>
            <a:r>
              <a:rPr lang="zh-CN" altLang="en-US">
                <a:latin typeface="+mn-ea"/>
                <a:cs typeface="+mn-ea"/>
              </a:rPr>
              <a:t>称为巴宾斯基征阴性。如出现踇趾背屈</a:t>
            </a:r>
            <a:r>
              <a:rPr lang="en-US" altLang="zh-CN">
                <a:latin typeface="+mn-ea"/>
                <a:cs typeface="+mn-ea"/>
              </a:rPr>
              <a:t>,</a:t>
            </a:r>
            <a:r>
              <a:rPr lang="zh-CN" altLang="en-US">
                <a:latin typeface="+mn-ea"/>
                <a:cs typeface="+mn-ea"/>
              </a:rPr>
              <a:t>其余足趾呈扇形展开</a:t>
            </a:r>
            <a:r>
              <a:rPr lang="en-US" altLang="zh-CN">
                <a:latin typeface="+mn-ea"/>
                <a:cs typeface="+mn-ea"/>
              </a:rPr>
              <a:t>,</a:t>
            </a:r>
            <a:r>
              <a:rPr lang="zh-CN" altLang="en-US">
                <a:latin typeface="+mn-ea"/>
                <a:cs typeface="+mn-ea"/>
              </a:rPr>
              <a:t>则称为巴宾斯基征阳性</a:t>
            </a:r>
            <a:r>
              <a:rPr lang="en-US" altLang="zh-CN">
                <a:latin typeface="+mn-ea"/>
                <a:cs typeface="+mn-ea"/>
              </a:rPr>
              <a:t>,</a:t>
            </a:r>
            <a:r>
              <a:rPr lang="zh-CN" altLang="en-US">
                <a:latin typeface="+mn-ea"/>
                <a:cs typeface="+mn-ea"/>
              </a:rPr>
              <a:t>是一种病理性反射。婴儿以及在深睡状态下的成年人</a:t>
            </a:r>
            <a:r>
              <a:rPr lang="en-US" altLang="zh-CN">
                <a:latin typeface="+mn-ea"/>
                <a:cs typeface="+mn-ea"/>
              </a:rPr>
              <a:t>,</a:t>
            </a:r>
            <a:r>
              <a:rPr lang="zh-CN" altLang="en-US">
                <a:latin typeface="+mn-ea"/>
                <a:cs typeface="+mn-ea"/>
              </a:rPr>
              <a:t>也可能出现巴宾斯基征阳性。下列有关推理错误的是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巴宾斯基征阴性有完整的反射弧</a:t>
            </a:r>
            <a:r>
              <a:rPr lang="en-US" altLang="zh-CN">
                <a:latin typeface="+mn-ea"/>
                <a:cs typeface="+mn-ea"/>
              </a:rPr>
              <a:t>,</a:t>
            </a:r>
            <a:r>
              <a:rPr lang="zh-CN" altLang="en-US">
                <a:latin typeface="+mn-ea"/>
                <a:cs typeface="+mn-ea"/>
              </a:rPr>
              <a:t>但巴宾斯基征阳性没有</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巴宾斯基征的初级控制中枢位于脊髓</a:t>
            </a:r>
            <a:r>
              <a:rPr lang="en-US" altLang="zh-CN">
                <a:latin typeface="+mn-ea"/>
                <a:cs typeface="+mn-ea"/>
              </a:rPr>
              <a:t>,</a:t>
            </a:r>
            <a:r>
              <a:rPr lang="zh-CN" altLang="en-US">
                <a:latin typeface="+mn-ea"/>
                <a:cs typeface="+mn-ea"/>
              </a:rPr>
              <a:t>但受大脑皮层的控制</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正常人巴宾斯基征阴性体现了神经系统分级调节的特点</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推测巴宾斯基征阳性的成年患者可能是大脑皮层相关区域有损伤</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678805" y="2782570"/>
            <a:ext cx="602615" cy="457200"/>
          </a:xfrm>
          <a:prstGeom prst="rect">
            <a:avLst/>
          </a:prstGeom>
          <a:noFill/>
        </p:spPr>
        <p:txBody>
          <a:bodyPr wrap="square" rtlCol="0">
            <a:noAutofit/>
          </a:bodyPr>
          <a:p>
            <a:r>
              <a:rPr lang="en-US" altLang="zh-CN">
                <a:solidFill>
                  <a:srgbClr val="FF0000"/>
                </a:solidFill>
              </a:rPr>
              <a:t>A</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01420" y="1383665"/>
            <a:ext cx="981837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成年人排尿是一种复杂的反射活动。当膀胱充盈时</a:t>
            </a:r>
            <a:r>
              <a:rPr lang="en-US" altLang="zh-CN">
                <a:latin typeface="+mn-ea"/>
                <a:cs typeface="+mn-ea"/>
              </a:rPr>
              <a:t>,</a:t>
            </a:r>
            <a:r>
              <a:rPr lang="zh-CN" altLang="en-US">
                <a:latin typeface="+mn-ea"/>
                <a:cs typeface="+mn-ea"/>
              </a:rPr>
              <a:t>膀胱内牵张感受器受到刺激产生兴奋</a:t>
            </a:r>
            <a:r>
              <a:rPr lang="en-US" altLang="zh-CN">
                <a:latin typeface="+mn-ea"/>
                <a:cs typeface="+mn-ea"/>
              </a:rPr>
              <a:t>,</a:t>
            </a:r>
            <a:r>
              <a:rPr lang="zh-CN" altLang="en-US">
                <a:latin typeface="+mn-ea"/>
                <a:cs typeface="+mn-ea"/>
              </a:rPr>
              <a:t>使人产生尿意。膀胱逼尿肌接受兴奋后收缩</a:t>
            </a:r>
            <a:r>
              <a:rPr lang="en-US" altLang="zh-CN">
                <a:latin typeface="+mn-ea"/>
                <a:cs typeface="+mn-ea"/>
              </a:rPr>
              <a:t>,</a:t>
            </a:r>
            <a:r>
              <a:rPr lang="zh-CN" altLang="en-US">
                <a:latin typeface="+mn-ea"/>
                <a:cs typeface="+mn-ea"/>
              </a:rPr>
              <a:t>产生排尿反射。逼尿肌收缩时</a:t>
            </a:r>
            <a:r>
              <a:rPr lang="en-US" altLang="zh-CN">
                <a:latin typeface="+mn-ea"/>
                <a:cs typeface="+mn-ea"/>
              </a:rPr>
              <a:t>,</a:t>
            </a:r>
            <a:r>
              <a:rPr lang="zh-CN" altLang="en-US">
                <a:latin typeface="+mn-ea"/>
                <a:cs typeface="+mn-ea"/>
              </a:rPr>
              <a:t>又刺激牵张感受器</a:t>
            </a:r>
            <a:r>
              <a:rPr lang="en-US" altLang="zh-CN">
                <a:latin typeface="+mn-ea"/>
                <a:cs typeface="+mn-ea"/>
              </a:rPr>
              <a:t>,</a:t>
            </a:r>
            <a:r>
              <a:rPr lang="zh-CN" altLang="en-US">
                <a:latin typeface="+mn-ea"/>
                <a:cs typeface="+mn-ea"/>
              </a:rPr>
              <a:t>引起膀胱逼尿肌反射性收缩</a:t>
            </a:r>
            <a:r>
              <a:rPr lang="en-US" altLang="zh-CN">
                <a:latin typeface="+mn-ea"/>
                <a:cs typeface="+mn-ea"/>
              </a:rPr>
              <a:t>,</a:t>
            </a:r>
            <a:r>
              <a:rPr lang="zh-CN" altLang="en-US">
                <a:latin typeface="+mn-ea"/>
                <a:cs typeface="+mn-ea"/>
              </a:rPr>
              <a:t>直至膀胱内尿液被排空</a:t>
            </a:r>
            <a:r>
              <a:rPr lang="en-US" altLang="zh-CN">
                <a:latin typeface="+mn-ea"/>
                <a:cs typeface="+mn-ea"/>
              </a:rPr>
              <a:t>,</a:t>
            </a:r>
            <a:r>
              <a:rPr lang="zh-CN" altLang="en-US">
                <a:latin typeface="+mn-ea"/>
                <a:cs typeface="+mn-ea"/>
              </a:rPr>
              <a:t>相关过程如图所示。下列叙述错误的是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lvl="6"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牵张感受器产生的兴奋沿</a:t>
            </a:r>
            <a:r>
              <a:rPr lang="en-US" altLang="en-US">
                <a:latin typeface="+mn-ea"/>
                <a:cs typeface="+mn-ea"/>
              </a:rPr>
              <a:t>④→</a:t>
            </a:r>
            <a:r>
              <a:rPr lang="zh-CN" altLang="en-US">
                <a:latin typeface="+mn-ea"/>
                <a:cs typeface="+mn-ea"/>
              </a:rPr>
              <a:t>脊髓</a:t>
            </a:r>
            <a:r>
              <a:rPr lang="en-US" altLang="en-US">
                <a:latin typeface="+mn-ea"/>
                <a:cs typeface="+mn-ea"/>
              </a:rPr>
              <a:t>→②→</a:t>
            </a:r>
            <a:r>
              <a:rPr lang="zh-CN" altLang="en-US">
                <a:latin typeface="+mn-ea"/>
                <a:cs typeface="+mn-ea"/>
              </a:rPr>
              <a:t>大脑皮层产生尿意</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若某人</a:t>
            </a:r>
            <a:r>
              <a:rPr lang="en-US" altLang="en-US">
                <a:latin typeface="+mn-ea"/>
                <a:cs typeface="+mn-ea"/>
              </a:rPr>
              <a:t>①②</a:t>
            </a:r>
            <a:r>
              <a:rPr lang="zh-CN" altLang="en-US">
                <a:latin typeface="+mn-ea"/>
                <a:cs typeface="+mn-ea"/>
              </a:rPr>
              <a:t>受损</a:t>
            </a:r>
            <a:r>
              <a:rPr lang="en-US" altLang="zh-CN">
                <a:latin typeface="+mn-ea"/>
                <a:cs typeface="+mn-ea"/>
              </a:rPr>
              <a:t>,</a:t>
            </a:r>
            <a:r>
              <a:rPr lang="zh-CN" altLang="en-US">
                <a:latin typeface="+mn-ea"/>
                <a:cs typeface="+mn-ea"/>
              </a:rPr>
              <a:t>则其无法进行排尿反射</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副交感神经兴奋促进膀胱缩小</a:t>
            </a:r>
            <a:r>
              <a:rPr lang="en-US" altLang="zh-CN">
                <a:latin typeface="+mn-ea"/>
                <a:cs typeface="+mn-ea"/>
              </a:rPr>
              <a:t>,</a:t>
            </a:r>
            <a:r>
              <a:rPr lang="zh-CN" altLang="en-US">
                <a:latin typeface="+mn-ea"/>
                <a:cs typeface="+mn-ea"/>
              </a:rPr>
              <a:t>交感神经兴奋不会导致膀胱缩小</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成年人能根据环境情况适时排尿</a:t>
            </a:r>
            <a:r>
              <a:rPr lang="en-US" altLang="zh-CN">
                <a:latin typeface="+mn-ea"/>
                <a:cs typeface="+mn-ea"/>
              </a:rPr>
              <a:t>,</a:t>
            </a:r>
            <a:r>
              <a:rPr lang="zh-CN" altLang="en-US">
                <a:latin typeface="+mn-ea"/>
                <a:cs typeface="+mn-ea"/>
              </a:rPr>
              <a:t>体现了神经系统的分级调节</a:t>
            </a:r>
            <a:endParaRPr lang="zh-CN" altLang="en-US">
              <a:latin typeface="+mn-ea"/>
              <a:cs typeface="+mn-ea"/>
            </a:endParaRPr>
          </a:p>
        </p:txBody>
      </p:sp>
      <p:sp>
        <p:nvSpPr>
          <p:cNvPr id="9" name="文本框 8"/>
          <p:cNvSpPr txBox="1"/>
          <p:nvPr/>
        </p:nvSpPr>
        <p:spPr>
          <a:xfrm>
            <a:off x="9698355" y="233997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01" name="image289.jpeg"/>
          <p:cNvPicPr>
            <a:picLocks noChangeAspect="1"/>
          </p:cNvPicPr>
          <p:nvPr/>
        </p:nvPicPr>
        <p:blipFill>
          <a:blip r:embed="rId2"/>
          <a:stretch>
            <a:fillRect/>
          </a:stretch>
        </p:blipFill>
        <p:spPr>
          <a:xfrm>
            <a:off x="1326515" y="2854960"/>
            <a:ext cx="2286635" cy="293116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47725" y="1383665"/>
            <a:ext cx="10661015" cy="506476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2023</a:t>
            </a:r>
            <a:r>
              <a:rPr lang="zh-CN" altLang="en-US">
                <a:latin typeface="+mn-ea"/>
                <a:cs typeface="+mn-ea"/>
              </a:rPr>
              <a:t>年</a:t>
            </a:r>
            <a:r>
              <a:rPr lang="en-US" altLang="zh-CN">
                <a:latin typeface="+mn-ea"/>
                <a:cs typeface="+mn-ea"/>
              </a:rPr>
              <a:t>,</a:t>
            </a:r>
            <a:r>
              <a:rPr lang="zh-CN" altLang="en-US">
                <a:latin typeface="+mn-ea"/>
                <a:cs typeface="+mn-ea"/>
              </a:rPr>
              <a:t>在神经外科医生的操作下</a:t>
            </a:r>
            <a:r>
              <a:rPr lang="en-US" altLang="zh-CN">
                <a:latin typeface="+mn-ea"/>
                <a:cs typeface="+mn-ea"/>
              </a:rPr>
              <a:t>,</a:t>
            </a:r>
            <a:r>
              <a:rPr lang="zh-CN" altLang="en-US">
                <a:latin typeface="+mn-ea"/>
                <a:cs typeface="+mn-ea"/>
              </a:rPr>
              <a:t>两枚硬币大小的脑机接口处理器植入某高位截瘫患者的颅骨中</a:t>
            </a:r>
            <a:r>
              <a:rPr lang="en-US" altLang="zh-CN">
                <a:latin typeface="+mn-ea"/>
                <a:cs typeface="+mn-ea"/>
              </a:rPr>
              <a:t>,</a:t>
            </a:r>
            <a:r>
              <a:rPr lang="zh-CN" altLang="en-US">
                <a:latin typeface="+mn-ea"/>
                <a:cs typeface="+mn-ea"/>
              </a:rPr>
              <a:t>成功采集到感觉运动脑区颅内神经信号。经过三个月的居家康复训练</a:t>
            </a:r>
            <a:r>
              <a:rPr lang="en-US" altLang="zh-CN">
                <a:latin typeface="+mn-ea"/>
                <a:cs typeface="+mn-ea"/>
              </a:rPr>
              <a:t>,</a:t>
            </a:r>
            <a:r>
              <a:rPr lang="zh-CN" altLang="en-US">
                <a:latin typeface="+mn-ea"/>
                <a:cs typeface="+mn-ea"/>
              </a:rPr>
              <a:t>该患者可以通过脑电活动驱动气动手套</a:t>
            </a:r>
            <a:r>
              <a:rPr lang="en-US" altLang="zh-CN">
                <a:latin typeface="+mn-ea"/>
                <a:cs typeface="+mn-ea"/>
              </a:rPr>
              <a:t>,</a:t>
            </a:r>
            <a:r>
              <a:rPr lang="zh-CN" altLang="en-US">
                <a:latin typeface="+mn-ea"/>
                <a:cs typeface="+mn-ea"/>
              </a:rPr>
              <a:t>实现自主拿起水杯喝水等脑控功能</a:t>
            </a:r>
            <a:r>
              <a:rPr lang="en-US" altLang="zh-CN">
                <a:latin typeface="+mn-ea"/>
                <a:cs typeface="+mn-ea"/>
              </a:rPr>
              <a:t>,</a:t>
            </a:r>
            <a:r>
              <a:rPr lang="zh-CN" altLang="en-US">
                <a:latin typeface="+mn-ea"/>
                <a:cs typeface="+mn-ea"/>
              </a:rPr>
              <a:t>抓握准确率超过</a:t>
            </a:r>
            <a:r>
              <a:rPr lang="en-US" altLang="zh-CN">
                <a:latin typeface="+mn-ea"/>
                <a:cs typeface="+mn-ea"/>
              </a:rPr>
              <a:t>90%</a:t>
            </a:r>
            <a:r>
              <a:rPr lang="zh-CN" altLang="en-US">
                <a:latin typeface="+mn-ea"/>
                <a:cs typeface="+mn-ea"/>
              </a:rPr>
              <a:t>。据图分析</a:t>
            </a:r>
            <a:r>
              <a:rPr lang="en-US" altLang="zh-CN">
                <a:latin typeface="+mn-ea"/>
                <a:cs typeface="+mn-ea"/>
              </a:rPr>
              <a:t>,</a:t>
            </a:r>
            <a:r>
              <a:rPr lang="zh-CN" altLang="en-US">
                <a:latin typeface="+mn-ea"/>
                <a:cs typeface="+mn-ea"/>
              </a:rPr>
              <a:t>下列说法正确的是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lvl="6"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高位截瘫患者的低级神经中枢失去了大脑皮层的控制</a:t>
            </a:r>
            <a:r>
              <a:rPr lang="en-US" altLang="zh-CN">
                <a:latin typeface="+mn-ea"/>
                <a:cs typeface="+mn-ea"/>
              </a:rPr>
              <a:t>,</a:t>
            </a:r>
            <a:r>
              <a:rPr lang="zh-CN" altLang="en-US">
                <a:latin typeface="+mn-ea"/>
                <a:cs typeface="+mn-ea"/>
              </a:rPr>
              <a:t>也没有缩手反射</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患者机械手臂上的触觉传感器接收刺激后</a:t>
            </a:r>
            <a:r>
              <a:rPr lang="en-US" altLang="zh-CN">
                <a:latin typeface="+mn-ea"/>
                <a:cs typeface="+mn-ea"/>
              </a:rPr>
              <a:t>,</a:t>
            </a:r>
            <a:r>
              <a:rPr lang="zh-CN" altLang="en-US">
                <a:latin typeface="+mn-ea"/>
                <a:cs typeface="+mn-ea"/>
              </a:rPr>
              <a:t>将信息直接传递到大脑</a:t>
            </a:r>
            <a:r>
              <a:rPr lang="en-US" altLang="zh-CN">
                <a:latin typeface="+mn-ea"/>
                <a:cs typeface="+mn-ea"/>
              </a:rPr>
              <a:t>B</a:t>
            </a:r>
            <a:r>
              <a:rPr lang="zh-CN" altLang="en-US">
                <a:latin typeface="+mn-ea"/>
                <a:cs typeface="+mn-ea"/>
              </a:rPr>
              <a:t>区域产生触觉</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C.A</a:t>
            </a:r>
            <a:r>
              <a:rPr lang="zh-CN" altLang="en-US">
                <a:latin typeface="+mn-ea"/>
                <a:cs typeface="+mn-ea"/>
              </a:rPr>
              <a:t>区域植入的电极可刺激大脑皮层的感觉中枢产生</a:t>
            </a:r>
            <a:r>
              <a:rPr lang="en-US" altLang="zh-CN">
                <a:latin typeface="+mn-ea"/>
                <a:cs typeface="+mn-ea"/>
              </a:rPr>
              <a:t>“</a:t>
            </a:r>
            <a:r>
              <a:rPr lang="zh-CN" altLang="en-US">
                <a:latin typeface="+mn-ea"/>
                <a:cs typeface="+mn-ea"/>
              </a:rPr>
              <a:t>触觉</a:t>
            </a:r>
            <a:r>
              <a:rPr lang="en-US" altLang="zh-CN">
                <a:latin typeface="+mn-ea"/>
                <a:cs typeface="+mn-ea"/>
              </a:rPr>
              <a:t>”,</a:t>
            </a:r>
            <a:r>
              <a:rPr lang="zh-CN" altLang="en-US">
                <a:latin typeface="+mn-ea"/>
                <a:cs typeface="+mn-ea"/>
              </a:rPr>
              <a:t>完成了反射活动</a:t>
            </a:r>
            <a:endParaRPr lang="zh-CN" altLang="en-US">
              <a:latin typeface="+mn-ea"/>
              <a:cs typeface="+mn-ea"/>
            </a:endParaRPr>
          </a:p>
          <a:p>
            <a:pPr lvl="6"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此研究对于治疗神经系统分级调节过程中低级神经中枢不受高级神经中枢控制所导致的疾病有一定的意义</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9631680" y="233426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07" name="image295.jpeg"/>
          <p:cNvPicPr>
            <a:picLocks noChangeAspect="1"/>
          </p:cNvPicPr>
          <p:nvPr/>
        </p:nvPicPr>
        <p:blipFill>
          <a:blip r:embed="rId2"/>
          <a:stretch>
            <a:fillRect/>
          </a:stretch>
        </p:blipFill>
        <p:spPr>
          <a:xfrm>
            <a:off x="1217295" y="2791460"/>
            <a:ext cx="2081530" cy="302895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53085" y="1135380"/>
            <a:ext cx="11243310" cy="531304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排便反射是一种复杂的反射活动</a:t>
            </a:r>
            <a:r>
              <a:rPr lang="en-US" altLang="zh-CN">
                <a:latin typeface="+mn-ea"/>
                <a:cs typeface="+mn-ea"/>
              </a:rPr>
              <a:t>,</a:t>
            </a:r>
            <a:r>
              <a:rPr lang="zh-CN" altLang="en-US">
                <a:latin typeface="+mn-ea"/>
                <a:cs typeface="+mn-ea"/>
              </a:rPr>
              <a:t>其过程如图所示。平时人的直肠里通常没有粪便</a:t>
            </a:r>
            <a:r>
              <a:rPr lang="en-US" altLang="zh-CN">
                <a:latin typeface="+mn-ea"/>
                <a:cs typeface="+mn-ea"/>
              </a:rPr>
              <a:t>,</a:t>
            </a:r>
            <a:r>
              <a:rPr lang="zh-CN" altLang="en-US">
                <a:latin typeface="+mn-ea"/>
                <a:cs typeface="+mn-ea"/>
              </a:rPr>
              <a:t>一旦粪便从结肠被推送到了直肠</a:t>
            </a:r>
            <a:r>
              <a:rPr lang="en-US" altLang="zh-CN">
                <a:latin typeface="+mn-ea"/>
                <a:cs typeface="+mn-ea"/>
              </a:rPr>
              <a:t>,</a:t>
            </a:r>
            <a:r>
              <a:rPr lang="zh-CN" altLang="en-US">
                <a:latin typeface="+mn-ea"/>
                <a:cs typeface="+mn-ea"/>
              </a:rPr>
              <a:t>就会使直肠中的压力升高</a:t>
            </a:r>
            <a:r>
              <a:rPr lang="en-US" altLang="zh-CN">
                <a:latin typeface="+mn-ea"/>
                <a:cs typeface="+mn-ea"/>
              </a:rPr>
              <a:t>,</a:t>
            </a:r>
            <a:r>
              <a:rPr lang="zh-CN" altLang="en-US">
                <a:latin typeface="+mn-ea"/>
                <a:cs typeface="+mn-ea"/>
              </a:rPr>
              <a:t>引起脊髓初级排便中枢兴奋。若条件允许</a:t>
            </a:r>
            <a:r>
              <a:rPr lang="en-US" altLang="zh-CN">
                <a:latin typeface="+mn-ea"/>
                <a:cs typeface="+mn-ea"/>
              </a:rPr>
              <a:t>,</a:t>
            </a:r>
            <a:r>
              <a:rPr lang="zh-CN" altLang="en-US">
                <a:latin typeface="+mn-ea"/>
                <a:cs typeface="+mn-ea"/>
              </a:rPr>
              <a:t>排便就会发生。</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腹下神经属于该反射弧的</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排便反射弧的效应器由</a:t>
            </a:r>
            <a:r>
              <a:rPr lang="en-US" altLang="zh-CN" u="sng">
                <a:solidFill>
                  <a:schemeClr val="tx1"/>
                </a:solidFill>
                <a:uFillTx/>
                <a:latin typeface="+中文正文" charset="0"/>
                <a:cs typeface="+mn-ea"/>
              </a:rPr>
              <a:t>	</a:t>
            </a:r>
            <a:r>
              <a:rPr lang="zh-CN" altLang="en-US" u="sng">
                <a:solidFill>
                  <a:schemeClr val="tx1"/>
                </a:solidFill>
                <a:uFillTx/>
                <a:latin typeface="+中文正文" charset="0"/>
                <a:cs typeface="+mn-ea"/>
              </a:rPr>
              <a:t>　</a:t>
            </a:r>
            <a:r>
              <a:rPr lang="en-US" altLang="en-US" u="sng">
                <a:solidFill>
                  <a:schemeClr val="tx1"/>
                </a:solidFill>
                <a:uFillTx/>
                <a:latin typeface="+中文正文" charset="0"/>
                <a:cs typeface="+mn-ea"/>
              </a:rPr>
              <a:t> </a:t>
            </a:r>
            <a:r>
              <a:rPr lang="en-US" u="sng">
                <a:solidFill>
                  <a:schemeClr val="tx1"/>
                </a:solidFill>
                <a:uFillTx/>
                <a:latin typeface="+中文正文" charset="0"/>
                <a:cs typeface="+mn-ea"/>
              </a:rPr>
              <a:t>                                           </a:t>
            </a:r>
            <a:r>
              <a:rPr lang="zh-CN" altLang="en-US">
                <a:latin typeface="+mn-ea"/>
                <a:cs typeface="+mn-ea"/>
              </a:rPr>
              <a:t>组成</a:t>
            </a:r>
            <a:r>
              <a:rPr lang="en-US" altLang="zh-CN">
                <a:latin typeface="+mn-ea"/>
                <a:cs typeface="+mn-ea"/>
              </a:rPr>
              <a:t>;</a:t>
            </a:r>
            <a:r>
              <a:rPr lang="zh-CN" altLang="en-US">
                <a:latin typeface="+mn-ea"/>
                <a:cs typeface="+mn-ea"/>
              </a:rPr>
              <a:t>研究发现结肠中粪便积累不能发生排便反射</a:t>
            </a:r>
            <a:r>
              <a:rPr lang="en-US" altLang="zh-CN">
                <a:latin typeface="+mn-ea"/>
                <a:cs typeface="+mn-ea"/>
              </a:rPr>
              <a:t>,</a:t>
            </a:r>
            <a:r>
              <a:rPr lang="zh-CN" altLang="en-US">
                <a:latin typeface="+mn-ea"/>
                <a:cs typeface="+mn-ea"/>
              </a:rPr>
              <a:t>推测原因可能是</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便意通常在</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中产生</a:t>
            </a:r>
            <a:r>
              <a:rPr lang="en-US" altLang="zh-CN">
                <a:latin typeface="+mn-ea"/>
                <a:cs typeface="+mn-ea"/>
              </a:rPr>
              <a:t>,</a:t>
            </a:r>
            <a:r>
              <a:rPr lang="zh-CN" altLang="en-US">
                <a:latin typeface="+mn-ea"/>
                <a:cs typeface="+mn-ea"/>
              </a:rPr>
              <a:t>过程</a:t>
            </a:r>
            <a:r>
              <a:rPr lang="en-US" altLang="zh-CN">
                <a:latin typeface="+mn-ea"/>
                <a:cs typeface="+mn-ea"/>
              </a:rPr>
              <a:t>a</a:t>
            </a:r>
            <a:r>
              <a:rPr lang="zh-CN" altLang="en-US">
                <a:latin typeface="+mn-ea"/>
                <a:cs typeface="+mn-ea"/>
              </a:rPr>
              <a:t>体现了</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endParaRPr lang="en-US" altLang="zh-CN" u="sng">
              <a:solidFill>
                <a:schemeClr val="tx1"/>
              </a:solidFill>
              <a:uFillTx/>
              <a:latin typeface="+中文正文" charset="0"/>
              <a:cs typeface="+mn-ea"/>
            </a:endParaRPr>
          </a:p>
          <a:p>
            <a:pPr indent="0" defTabSz="266700" fontAlgn="auto">
              <a:lnSpc>
                <a:spcPct val="150000"/>
              </a:lnSpc>
              <a:spcBef>
                <a:spcPct val="0"/>
              </a:spcBef>
              <a:spcAft>
                <a:spcPct val="0"/>
              </a:spcAft>
            </a:pPr>
            <a:r>
              <a:rPr lang="en-US" altLang="zh-CN" u="sng">
                <a:solidFill>
                  <a:schemeClr val="tx1"/>
                </a:solidFill>
                <a:uFillTx/>
                <a:latin typeface="+中文正文" charset="0"/>
                <a:cs typeface="+mn-ea"/>
              </a:rPr>
              <a:t>                          </a:t>
            </a:r>
            <a:r>
              <a:rPr lang="en-US" altLang="zh-CN">
                <a:latin typeface="+mn-ea"/>
                <a:cs typeface="+mn-ea"/>
              </a:rPr>
              <a:t>;</a:t>
            </a:r>
            <a:r>
              <a:rPr lang="zh-CN" altLang="en-US">
                <a:latin typeface="+mn-ea"/>
                <a:cs typeface="+mn-ea"/>
              </a:rPr>
              <a:t>若某人的过程</a:t>
            </a:r>
            <a:r>
              <a:rPr lang="en-US" altLang="zh-CN">
                <a:latin typeface="+mn-ea"/>
                <a:cs typeface="+mn-ea"/>
              </a:rPr>
              <a:t>a</a:t>
            </a:r>
            <a:r>
              <a:rPr lang="zh-CN" altLang="en-US">
                <a:latin typeface="+mn-ea"/>
                <a:cs typeface="+mn-ea"/>
              </a:rPr>
              <a:t>受到损伤</a:t>
            </a:r>
            <a:r>
              <a:rPr lang="en-US" altLang="zh-CN">
                <a:latin typeface="+mn-ea"/>
                <a:cs typeface="+mn-ea"/>
              </a:rPr>
              <a:t>,</a:t>
            </a:r>
            <a:r>
              <a:rPr lang="zh-CN" altLang="en-US">
                <a:latin typeface="+mn-ea"/>
                <a:cs typeface="+mn-ea"/>
              </a:rPr>
              <a:t>则会出现的现象是</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a:t>
            </a:r>
            <a:r>
              <a:rPr lang="en-US" altLang="en-US">
                <a:latin typeface="+mn-ea"/>
                <a:cs typeface="+mn-ea"/>
              </a:rPr>
              <a:t> </a:t>
            </a:r>
            <a:r>
              <a:rPr 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安静状态下</a:t>
            </a:r>
            <a:r>
              <a:rPr lang="en-US" altLang="zh-CN">
                <a:latin typeface="+mn-ea"/>
                <a:cs typeface="+mn-ea"/>
              </a:rPr>
              <a:t>,</a:t>
            </a:r>
            <a:r>
              <a:rPr lang="zh-CN" altLang="en-US">
                <a:latin typeface="+mn-ea"/>
                <a:cs typeface="+mn-ea"/>
              </a:rPr>
              <a:t>自主神经系统促进排便的具体过程为</a:t>
            </a:r>
            <a:r>
              <a:rPr lang="zh-CN" altLang="en-US" u="sng">
                <a:uFillTx/>
                <a:latin typeface="+中文正文" charset="0"/>
                <a:cs typeface="+mn-ea"/>
              </a:rPr>
              <a:t>	</a:t>
            </a:r>
            <a:r>
              <a:rPr lang="en-US" altLang="zh-CN" u="sng">
                <a:uFillTx/>
                <a:latin typeface="+中文正文" charset="0"/>
                <a:cs typeface="+mn-ea"/>
              </a:rPr>
              <a:t>                                                         </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3420745" y="4089400"/>
            <a:ext cx="1101090" cy="457200"/>
          </a:xfrm>
          <a:prstGeom prst="rect">
            <a:avLst/>
          </a:prstGeom>
          <a:noFill/>
        </p:spPr>
        <p:txBody>
          <a:bodyPr wrap="square" rtlCol="0">
            <a:noAutofit/>
          </a:bodyPr>
          <a:p>
            <a:r>
              <a:rPr lang="zh-CN" altLang="en-US">
                <a:solidFill>
                  <a:srgbClr val="FF0000"/>
                </a:solidFill>
              </a:rPr>
              <a:t>传入神经</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08" name="image296.jpeg"/>
          <p:cNvPicPr>
            <a:picLocks noChangeAspect="1"/>
          </p:cNvPicPr>
          <p:nvPr/>
        </p:nvPicPr>
        <p:blipFill>
          <a:blip r:embed="rId2"/>
          <a:stretch>
            <a:fillRect/>
          </a:stretch>
        </p:blipFill>
        <p:spPr>
          <a:xfrm>
            <a:off x="3502660" y="2247265"/>
            <a:ext cx="3326130" cy="1638935"/>
          </a:xfrm>
          <a:prstGeom prst="rect">
            <a:avLst/>
          </a:prstGeom>
        </p:spPr>
      </p:pic>
      <p:sp>
        <p:nvSpPr>
          <p:cNvPr id="4" name="文本框 3"/>
          <p:cNvSpPr txBox="1"/>
          <p:nvPr/>
        </p:nvSpPr>
        <p:spPr>
          <a:xfrm>
            <a:off x="6946900" y="3886200"/>
            <a:ext cx="4589780" cy="457200"/>
          </a:xfrm>
          <a:prstGeom prst="rect">
            <a:avLst/>
          </a:prstGeom>
          <a:noFill/>
        </p:spPr>
        <p:txBody>
          <a:bodyPr wrap="square" rtlCol="0">
            <a:noAutofit/>
          </a:bodyPr>
          <a:p>
            <a:r>
              <a:rPr lang="zh-CN" altLang="en-US">
                <a:solidFill>
                  <a:srgbClr val="FF0000"/>
                </a:solidFill>
              </a:rPr>
              <a:t>盆神经和阴部神经末梢及其支配的直肠和肛门</a:t>
            </a:r>
            <a:r>
              <a:rPr lang="en-US" altLang="zh-CN">
                <a:solidFill>
                  <a:srgbClr val="FF0000"/>
                </a:solidFill>
              </a:rPr>
              <a:t>(</a:t>
            </a:r>
            <a:r>
              <a:rPr lang="zh-CN" altLang="en-US">
                <a:solidFill>
                  <a:srgbClr val="FF0000"/>
                </a:solidFill>
              </a:rPr>
              <a:t>内外</a:t>
            </a:r>
            <a:r>
              <a:rPr lang="en-US" altLang="zh-CN">
                <a:solidFill>
                  <a:srgbClr val="FF0000"/>
                </a:solidFill>
              </a:rPr>
              <a:t>)</a:t>
            </a:r>
            <a:r>
              <a:rPr lang="zh-CN" altLang="en-US">
                <a:solidFill>
                  <a:srgbClr val="FF0000"/>
                </a:solidFill>
              </a:rPr>
              <a:t>括约肌</a:t>
            </a:r>
            <a:endParaRPr lang="en-US" altLang="zh-CN">
              <a:solidFill>
                <a:srgbClr val="FF0000"/>
              </a:solidFill>
            </a:endParaRPr>
          </a:p>
        </p:txBody>
      </p:sp>
      <p:sp>
        <p:nvSpPr>
          <p:cNvPr id="12" name="文本框 11"/>
          <p:cNvSpPr txBox="1"/>
          <p:nvPr/>
        </p:nvSpPr>
        <p:spPr>
          <a:xfrm>
            <a:off x="6946900" y="4546600"/>
            <a:ext cx="4589780" cy="457200"/>
          </a:xfrm>
          <a:prstGeom prst="rect">
            <a:avLst/>
          </a:prstGeom>
          <a:noFill/>
        </p:spPr>
        <p:txBody>
          <a:bodyPr wrap="square" rtlCol="0">
            <a:noAutofit/>
          </a:bodyPr>
          <a:p>
            <a:r>
              <a:rPr lang="zh-CN" altLang="en-US">
                <a:solidFill>
                  <a:srgbClr val="FF0000"/>
                </a:solidFill>
              </a:rPr>
              <a:t>结肠中无排便反射的压力感受器</a:t>
            </a:r>
            <a:endParaRPr lang="zh-CN" altLang="en-US">
              <a:solidFill>
                <a:srgbClr val="FF0000"/>
              </a:solidFill>
            </a:endParaRPr>
          </a:p>
        </p:txBody>
      </p:sp>
      <p:sp>
        <p:nvSpPr>
          <p:cNvPr id="13" name="文本框 12"/>
          <p:cNvSpPr txBox="1"/>
          <p:nvPr/>
        </p:nvSpPr>
        <p:spPr>
          <a:xfrm>
            <a:off x="2032635" y="4917440"/>
            <a:ext cx="1216025" cy="457200"/>
          </a:xfrm>
          <a:prstGeom prst="rect">
            <a:avLst/>
          </a:prstGeom>
          <a:noFill/>
        </p:spPr>
        <p:txBody>
          <a:bodyPr wrap="square" rtlCol="0">
            <a:noAutofit/>
          </a:bodyPr>
          <a:p>
            <a:r>
              <a:rPr lang="zh-CN" altLang="en-US">
                <a:solidFill>
                  <a:srgbClr val="FF0000"/>
                </a:solidFill>
              </a:rPr>
              <a:t>大脑皮层</a:t>
            </a:r>
            <a:endParaRPr lang="zh-CN" altLang="en-US">
              <a:solidFill>
                <a:srgbClr val="FF0000"/>
              </a:solidFill>
            </a:endParaRPr>
          </a:p>
        </p:txBody>
      </p:sp>
      <p:sp>
        <p:nvSpPr>
          <p:cNvPr id="14" name="文本框 13"/>
          <p:cNvSpPr txBox="1"/>
          <p:nvPr/>
        </p:nvSpPr>
        <p:spPr>
          <a:xfrm>
            <a:off x="5054600" y="4917440"/>
            <a:ext cx="6621145" cy="457200"/>
          </a:xfrm>
          <a:prstGeom prst="rect">
            <a:avLst/>
          </a:prstGeom>
          <a:noFill/>
        </p:spPr>
        <p:txBody>
          <a:bodyPr wrap="square" rtlCol="0">
            <a:noAutofit/>
          </a:bodyPr>
          <a:p>
            <a:r>
              <a:rPr lang="zh-CN" altLang="en-US">
                <a:solidFill>
                  <a:srgbClr val="FF0000"/>
                </a:solidFill>
              </a:rPr>
              <a:t>低级神经中枢受高级神经中枢的控制</a:t>
            </a:r>
            <a:r>
              <a:rPr lang="en-US" altLang="zh-CN">
                <a:solidFill>
                  <a:srgbClr val="FF0000"/>
                </a:solidFill>
              </a:rPr>
              <a:t>(</a:t>
            </a:r>
            <a:r>
              <a:rPr lang="zh-CN" altLang="en-US">
                <a:solidFill>
                  <a:srgbClr val="FF0000"/>
                </a:solidFill>
              </a:rPr>
              <a:t>或高级神经中枢可以控制</a:t>
            </a:r>
            <a:endParaRPr lang="en-US" altLang="zh-CN">
              <a:solidFill>
                <a:srgbClr val="FF0000"/>
              </a:solidFill>
            </a:endParaRPr>
          </a:p>
        </p:txBody>
      </p:sp>
      <p:sp>
        <p:nvSpPr>
          <p:cNvPr id="15" name="文本框 14"/>
          <p:cNvSpPr txBox="1"/>
          <p:nvPr/>
        </p:nvSpPr>
        <p:spPr>
          <a:xfrm>
            <a:off x="745490" y="5317490"/>
            <a:ext cx="6621145" cy="457200"/>
          </a:xfrm>
          <a:prstGeom prst="rect">
            <a:avLst/>
          </a:prstGeom>
          <a:noFill/>
        </p:spPr>
        <p:txBody>
          <a:bodyPr wrap="square" rtlCol="0">
            <a:noAutofit/>
          </a:bodyPr>
          <a:p>
            <a:r>
              <a:rPr lang="zh-CN" altLang="en-US">
                <a:solidFill>
                  <a:srgbClr val="FF0000"/>
                </a:solidFill>
              </a:rPr>
              <a:t>低级神经中枢的活动</a:t>
            </a:r>
            <a:r>
              <a:rPr lang="en-US" altLang="zh-CN">
                <a:solidFill>
                  <a:srgbClr val="FF0000"/>
                </a:solidFill>
              </a:rPr>
              <a:t>)</a:t>
            </a:r>
            <a:endParaRPr lang="en-US" altLang="zh-CN">
              <a:solidFill>
                <a:srgbClr val="FF0000"/>
              </a:solidFill>
            </a:endParaRPr>
          </a:p>
        </p:txBody>
      </p:sp>
      <p:sp>
        <p:nvSpPr>
          <p:cNvPr id="16" name="文本框 15"/>
          <p:cNvSpPr txBox="1"/>
          <p:nvPr/>
        </p:nvSpPr>
        <p:spPr>
          <a:xfrm>
            <a:off x="7366635" y="5317490"/>
            <a:ext cx="6621145" cy="457200"/>
          </a:xfrm>
          <a:prstGeom prst="rect">
            <a:avLst/>
          </a:prstGeom>
          <a:noFill/>
        </p:spPr>
        <p:txBody>
          <a:bodyPr wrap="square" rtlCol="0">
            <a:noAutofit/>
          </a:bodyPr>
          <a:p>
            <a:r>
              <a:rPr lang="zh-CN" altLang="en-US">
                <a:solidFill>
                  <a:srgbClr val="FF0000"/>
                </a:solidFill>
              </a:rPr>
              <a:t>能产生便意</a:t>
            </a:r>
            <a:r>
              <a:rPr lang="en-US" altLang="zh-CN">
                <a:solidFill>
                  <a:srgbClr val="FF0000"/>
                </a:solidFill>
              </a:rPr>
              <a:t>,</a:t>
            </a:r>
            <a:r>
              <a:rPr lang="zh-CN" altLang="en-US">
                <a:solidFill>
                  <a:srgbClr val="FF0000"/>
                </a:solidFill>
              </a:rPr>
              <a:t>但不能自主控制排便</a:t>
            </a:r>
            <a:endParaRPr lang="zh-CN" altLang="en-US">
              <a:solidFill>
                <a:srgbClr val="FF0000"/>
              </a:solidFill>
            </a:endParaRPr>
          </a:p>
        </p:txBody>
      </p:sp>
      <p:sp>
        <p:nvSpPr>
          <p:cNvPr id="17" name="文本框 16"/>
          <p:cNvSpPr txBox="1"/>
          <p:nvPr/>
        </p:nvSpPr>
        <p:spPr>
          <a:xfrm>
            <a:off x="5682615" y="5774690"/>
            <a:ext cx="6621145" cy="457200"/>
          </a:xfrm>
          <a:prstGeom prst="rect">
            <a:avLst/>
          </a:prstGeom>
          <a:noFill/>
        </p:spPr>
        <p:txBody>
          <a:bodyPr wrap="square" rtlCol="0">
            <a:noAutofit/>
          </a:bodyPr>
          <a:p>
            <a:r>
              <a:rPr lang="zh-CN" altLang="en-US">
                <a:solidFill>
                  <a:srgbClr val="FF0000"/>
                </a:solidFill>
              </a:rPr>
              <a:t>副交感神经活动占优势</a:t>
            </a:r>
            <a:r>
              <a:rPr lang="en-US" altLang="zh-CN">
                <a:solidFill>
                  <a:srgbClr val="FF0000"/>
                </a:solidFill>
              </a:rPr>
              <a:t>,</a:t>
            </a:r>
            <a:r>
              <a:rPr lang="zh-CN" altLang="en-US">
                <a:solidFill>
                  <a:srgbClr val="FF0000"/>
                </a:solidFill>
              </a:rPr>
              <a:t>促进肠胃蠕动</a:t>
            </a:r>
            <a:r>
              <a:rPr lang="en-US" altLang="zh-CN">
                <a:solidFill>
                  <a:srgbClr val="FF0000"/>
                </a:solidFill>
              </a:rPr>
              <a:t>,</a:t>
            </a:r>
            <a:r>
              <a:rPr lang="zh-CN" altLang="en-US">
                <a:solidFill>
                  <a:srgbClr val="FF0000"/>
                </a:solidFill>
              </a:rPr>
              <a:t>从而促进排便</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 grpId="0"/>
      <p:bldP spid="4" grpId="1"/>
      <p:bldP spid="12" grpId="0"/>
      <p:bldP spid="12" grpId="1"/>
      <p:bldP spid="13" grpId="0"/>
      <p:bldP spid="13" grpId="1"/>
      <p:bldP spid="14" grpId="0"/>
      <p:bldP spid="14" grpId="1"/>
      <p:bldP spid="15" grpId="0"/>
      <p:bldP spid="15" grpId="1"/>
      <p:bldP spid="16" grpId="0"/>
      <p:bldP spid="16" grpId="1"/>
      <p:bldP spid="17" grpId="0"/>
      <p:bldP spid="17"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75030" y="1118870"/>
            <a:ext cx="10789285" cy="524129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阿尔茨海默病患者常表现出认知、记忆、语言、日常生活能力的下降和行为障碍</a:t>
            </a:r>
            <a:r>
              <a:rPr lang="en-US" altLang="zh-CN">
                <a:latin typeface="+mn-ea"/>
                <a:cs typeface="+mn-ea"/>
              </a:rPr>
              <a:t>,</a:t>
            </a:r>
            <a:r>
              <a:rPr lang="zh-CN" altLang="en-US">
                <a:latin typeface="+mn-ea"/>
                <a:cs typeface="+mn-ea"/>
              </a:rPr>
              <a:t>研究发现大脑海马神经元上的</a:t>
            </a:r>
            <a:r>
              <a:rPr lang="en-US" altLang="zh-CN">
                <a:latin typeface="+mn-ea"/>
                <a:cs typeface="+mn-ea"/>
              </a:rPr>
              <a:t>AMPA</a:t>
            </a:r>
            <a:r>
              <a:rPr lang="zh-CN" altLang="en-US">
                <a:latin typeface="+mn-ea"/>
                <a:cs typeface="+mn-ea"/>
              </a:rPr>
              <a:t>受体</a:t>
            </a:r>
            <a:r>
              <a:rPr lang="en-US" altLang="zh-CN">
                <a:latin typeface="+mn-ea"/>
                <a:cs typeface="+mn-ea"/>
              </a:rPr>
              <a:t>(</a:t>
            </a:r>
            <a:r>
              <a:rPr lang="zh-CN" altLang="en-US">
                <a:latin typeface="+mn-ea"/>
                <a:cs typeface="+mn-ea"/>
              </a:rPr>
              <a:t>神经递质</a:t>
            </a:r>
            <a:r>
              <a:rPr lang="en-US" altLang="zh-CN">
                <a:latin typeface="+mn-ea"/>
                <a:cs typeface="+mn-ea"/>
              </a:rPr>
              <a:t>Glu</a:t>
            </a:r>
            <a:r>
              <a:rPr lang="zh-CN" altLang="en-US">
                <a:latin typeface="+mn-ea"/>
                <a:cs typeface="+mn-ea"/>
              </a:rPr>
              <a:t>的一种受体</a:t>
            </a:r>
            <a:r>
              <a:rPr lang="en-US" altLang="zh-CN">
                <a:latin typeface="+mn-ea"/>
                <a:cs typeface="+mn-ea"/>
              </a:rPr>
              <a:t>)</a:t>
            </a:r>
            <a:r>
              <a:rPr lang="zh-CN" altLang="en-US">
                <a:latin typeface="+mn-ea"/>
                <a:cs typeface="+mn-ea"/>
              </a:rPr>
              <a:t>的内化与长时记忆的遗忘有关</a:t>
            </a:r>
            <a:r>
              <a:rPr lang="en-US" altLang="zh-CN">
                <a:latin typeface="+mn-ea"/>
                <a:cs typeface="+mn-ea"/>
              </a:rPr>
              <a:t>,</a:t>
            </a:r>
            <a:r>
              <a:rPr lang="zh-CN" altLang="en-US">
                <a:latin typeface="+mn-ea"/>
                <a:cs typeface="+mn-ea"/>
              </a:rPr>
              <a:t>机制如图所示。下列叙述错误的是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学习和记忆由大脑中某一特定的脑区控制</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正常人的神经递质</a:t>
            </a:r>
            <a:r>
              <a:rPr lang="en-US" altLang="zh-CN">
                <a:latin typeface="+mn-ea"/>
                <a:cs typeface="+mn-ea"/>
              </a:rPr>
              <a:t>Glu</a:t>
            </a:r>
            <a:r>
              <a:rPr lang="zh-CN" altLang="en-US">
                <a:latin typeface="+mn-ea"/>
                <a:cs typeface="+mn-ea"/>
              </a:rPr>
              <a:t>发挥作用后会留在突触间隙</a:t>
            </a:r>
            <a:r>
              <a:rPr lang="en-US" altLang="zh-CN">
                <a:latin typeface="+mn-ea"/>
                <a:cs typeface="+mn-ea"/>
              </a:rPr>
              <a:t>,</a:t>
            </a:r>
            <a:r>
              <a:rPr lang="zh-CN" altLang="en-US">
                <a:latin typeface="+mn-ea"/>
                <a:cs typeface="+mn-ea"/>
              </a:rPr>
              <a:t>有助于长时记忆</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C.AMPA</a:t>
            </a:r>
            <a:r>
              <a:rPr lang="zh-CN" altLang="en-US">
                <a:latin typeface="+mn-ea"/>
                <a:cs typeface="+mn-ea"/>
              </a:rPr>
              <a:t>受体的内化导致突触后膜上的</a:t>
            </a:r>
            <a:r>
              <a:rPr lang="en-US" altLang="zh-CN">
                <a:latin typeface="+mn-ea"/>
                <a:cs typeface="+mn-ea"/>
              </a:rPr>
              <a:t>AMPA</a:t>
            </a:r>
            <a:r>
              <a:rPr lang="zh-CN" altLang="en-US">
                <a:latin typeface="+mn-ea"/>
                <a:cs typeface="+mn-ea"/>
              </a:rPr>
              <a:t>受体数量减少</a:t>
            </a:r>
            <a:r>
              <a:rPr lang="en-US" altLang="zh-CN">
                <a:latin typeface="+mn-ea"/>
                <a:cs typeface="+mn-ea"/>
              </a:rPr>
              <a:t>,</a:t>
            </a:r>
            <a:r>
              <a:rPr lang="zh-CN" altLang="en-US">
                <a:latin typeface="+mn-ea"/>
                <a:cs typeface="+mn-ea"/>
              </a:rPr>
              <a:t>最终可能引起长时记忆的遗忘</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短时记忆与大脑皮层下一个形状像海马的脑区有关</a:t>
            </a:r>
            <a:r>
              <a:rPr lang="en-US" altLang="zh-CN">
                <a:latin typeface="+mn-ea"/>
                <a:cs typeface="+mn-ea"/>
              </a:rPr>
              <a:t>,</a:t>
            </a:r>
            <a:r>
              <a:rPr lang="zh-CN" altLang="en-US">
                <a:latin typeface="+mn-ea"/>
                <a:cs typeface="+mn-ea"/>
              </a:rPr>
              <a:t>第一级记忆被反复强化、运用</a:t>
            </a:r>
            <a:r>
              <a:rPr lang="en-US" altLang="zh-CN">
                <a:latin typeface="+mn-ea"/>
                <a:cs typeface="+mn-ea"/>
              </a:rPr>
              <a:t>,</a:t>
            </a:r>
            <a:r>
              <a:rPr lang="zh-CN" altLang="en-US">
                <a:latin typeface="+mn-ea"/>
                <a:cs typeface="+mn-ea"/>
              </a:rPr>
              <a:t>可以转化为长时记忆</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071370" y="2023745"/>
            <a:ext cx="602615" cy="457200"/>
          </a:xfrm>
          <a:prstGeom prst="rect">
            <a:avLst/>
          </a:prstGeom>
          <a:noFill/>
        </p:spPr>
        <p:txBody>
          <a:bodyPr wrap="square" rtlCol="0">
            <a:noAutofit/>
          </a:bodyPr>
          <a:p>
            <a:r>
              <a:rPr lang="en-US" altLang="zh-CN">
                <a:solidFill>
                  <a:srgbClr val="FF0000"/>
                </a:solidFill>
              </a:rPr>
              <a:t>AB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17" name="image305.jpeg"/>
          <p:cNvPicPr>
            <a:picLocks noChangeAspect="1"/>
          </p:cNvPicPr>
          <p:nvPr/>
        </p:nvPicPr>
        <p:blipFill>
          <a:blip r:embed="rId2"/>
          <a:stretch>
            <a:fillRect/>
          </a:stretch>
        </p:blipFill>
        <p:spPr>
          <a:xfrm>
            <a:off x="3739515" y="2366010"/>
            <a:ext cx="3963670" cy="19812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36930" y="1094740"/>
            <a:ext cx="1074801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神经胶质细胞可分为少突胶质细胞、星形胶质细胞及小胶质细胞。少突胶质细胞包裹在轴突上形成髓鞘</a:t>
            </a:r>
            <a:r>
              <a:rPr lang="en-US" altLang="zh-CN">
                <a:latin typeface="+mn-ea"/>
                <a:cs typeface="+mn-ea"/>
              </a:rPr>
              <a:t>;</a:t>
            </a:r>
            <a:r>
              <a:rPr lang="zh-CN" altLang="en-US">
                <a:latin typeface="+mn-ea"/>
                <a:cs typeface="+mn-ea"/>
              </a:rPr>
              <a:t>星形胶质细胞包裹血管并与神经元形成突触</a:t>
            </a:r>
            <a:r>
              <a:rPr lang="en-US" altLang="zh-CN">
                <a:latin typeface="+mn-ea"/>
                <a:cs typeface="+mn-ea"/>
              </a:rPr>
              <a:t>;</a:t>
            </a:r>
            <a:r>
              <a:rPr lang="zh-CN" altLang="en-US">
                <a:latin typeface="+mn-ea"/>
                <a:cs typeface="+mn-ea"/>
              </a:rPr>
              <a:t>小胶质细胞则起到清道夫的作用</a:t>
            </a:r>
            <a:r>
              <a:rPr lang="en-US" altLang="zh-CN">
                <a:latin typeface="+mn-ea"/>
                <a:cs typeface="+mn-ea"/>
              </a:rPr>
              <a:t>,</a:t>
            </a:r>
            <a:r>
              <a:rPr lang="zh-CN" altLang="en-US">
                <a:latin typeface="+mn-ea"/>
                <a:cs typeface="+mn-ea"/>
              </a:rPr>
              <a:t>通过吞噬作用去除不适当的突触连接。下列分析推测不正确的是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少突胶质细胞可能起到维持神经元信号传递稳定的作用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星形胶质细胞可能为神经元提供营养并维持其环境稳态</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小胶质细胞可能与神经系统发育过程中的突触重塑有关</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神经胶质细胞对神经元起辅助作用</a:t>
            </a:r>
            <a:r>
              <a:rPr lang="en-US" altLang="zh-CN">
                <a:latin typeface="+mn-ea"/>
                <a:cs typeface="+mn-ea"/>
              </a:rPr>
              <a:t>,</a:t>
            </a:r>
            <a:r>
              <a:rPr lang="zh-CN" altLang="en-US">
                <a:latin typeface="+mn-ea"/>
                <a:cs typeface="+mn-ea"/>
              </a:rPr>
              <a:t>数量远不及神经元</a:t>
            </a:r>
            <a:endParaRPr lang="zh-CN" altLang="en-US">
              <a:latin typeface="+mn-ea"/>
              <a:cs typeface="+mn-ea"/>
            </a:endParaRPr>
          </a:p>
        </p:txBody>
      </p:sp>
      <p:sp>
        <p:nvSpPr>
          <p:cNvPr id="9" name="文本框 8"/>
          <p:cNvSpPr txBox="1"/>
          <p:nvPr/>
        </p:nvSpPr>
        <p:spPr>
          <a:xfrm>
            <a:off x="4811395" y="2046605"/>
            <a:ext cx="602615" cy="457200"/>
          </a:xfrm>
          <a:prstGeom prst="rect">
            <a:avLst/>
          </a:prstGeom>
          <a:noFill/>
        </p:spPr>
        <p:txBody>
          <a:bodyPr wrap="square" rtlCol="0">
            <a:noAutofit/>
          </a:bodyPr>
          <a:p>
            <a:r>
              <a:rPr lang="en-US" altLang="zh-CN">
                <a:solidFill>
                  <a:srgbClr val="FF0000"/>
                </a:solidFill>
              </a:rPr>
              <a:t>D</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195" name="image183.jpeg"/>
          <p:cNvPicPr>
            <a:picLocks noChangeAspect="1"/>
          </p:cNvPicPr>
          <p:nvPr/>
        </p:nvPicPr>
        <p:blipFill>
          <a:blip r:embed="rId2"/>
          <a:stretch>
            <a:fillRect/>
          </a:stretch>
        </p:blipFill>
        <p:spPr>
          <a:xfrm>
            <a:off x="3853180" y="2709545"/>
            <a:ext cx="2106295" cy="171958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63320" y="1527810"/>
            <a:ext cx="987552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研究人员为了探究胃蠕动的机理</a:t>
            </a:r>
            <a:r>
              <a:rPr lang="en-US" altLang="zh-CN">
                <a:latin typeface="+mn-ea"/>
                <a:cs typeface="+mn-ea"/>
              </a:rPr>
              <a:t>,</a:t>
            </a:r>
            <a:r>
              <a:rPr lang="zh-CN" altLang="en-US">
                <a:latin typeface="+mn-ea"/>
                <a:cs typeface="+mn-ea"/>
              </a:rPr>
              <a:t>从蟾蜍的胸腔中剥离出带有神经的胃</a:t>
            </a:r>
            <a:r>
              <a:rPr lang="en-US" altLang="zh-CN">
                <a:latin typeface="+mn-ea"/>
                <a:cs typeface="+mn-ea"/>
              </a:rPr>
              <a:t>,</a:t>
            </a:r>
            <a:r>
              <a:rPr lang="zh-CN" altLang="en-US">
                <a:latin typeface="+mn-ea"/>
                <a:cs typeface="+mn-ea"/>
              </a:rPr>
              <a:t>并将其置于人工配制的生理盐水中进行实验。刺激</a:t>
            </a:r>
            <a:r>
              <a:rPr lang="en-US" altLang="zh-CN">
                <a:latin typeface="+mn-ea"/>
                <a:cs typeface="+mn-ea"/>
              </a:rPr>
              <a:t>A</a:t>
            </a:r>
            <a:r>
              <a:rPr lang="zh-CN" altLang="en-US">
                <a:latin typeface="+mn-ea"/>
                <a:cs typeface="+mn-ea"/>
              </a:rPr>
              <a:t>点</a:t>
            </a:r>
            <a:r>
              <a:rPr lang="en-US" altLang="zh-CN">
                <a:latin typeface="+mn-ea"/>
                <a:cs typeface="+mn-ea"/>
              </a:rPr>
              <a:t>,</a:t>
            </a:r>
            <a:r>
              <a:rPr lang="zh-CN" altLang="en-US">
                <a:latin typeface="+mn-ea"/>
                <a:cs typeface="+mn-ea"/>
              </a:rPr>
              <a:t>发现胃产生蠕动</a:t>
            </a:r>
            <a:r>
              <a:rPr lang="en-US" altLang="zh-CN">
                <a:latin typeface="+mn-ea"/>
                <a:cs typeface="+mn-ea"/>
              </a:rPr>
              <a:t>;</a:t>
            </a:r>
            <a:r>
              <a:rPr lang="zh-CN" altLang="en-US">
                <a:latin typeface="+mn-ea"/>
                <a:cs typeface="+mn-ea"/>
              </a:rPr>
              <a:t>同时刺激</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两点</a:t>
            </a:r>
            <a:r>
              <a:rPr lang="en-US" altLang="zh-CN">
                <a:latin typeface="+mn-ea"/>
                <a:cs typeface="+mn-ea"/>
              </a:rPr>
              <a:t>,</a:t>
            </a:r>
            <a:r>
              <a:rPr lang="zh-CN" altLang="en-US">
                <a:latin typeface="+mn-ea"/>
                <a:cs typeface="+mn-ea"/>
              </a:rPr>
              <a:t>胃的蠕动明显减慢。下列叙述正确的是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分析实验结果可知</a:t>
            </a:r>
            <a:r>
              <a:rPr lang="en-US" altLang="zh-CN">
                <a:latin typeface="+mn-ea"/>
                <a:cs typeface="+mn-ea"/>
              </a:rPr>
              <a:t>,</a:t>
            </a:r>
            <a:r>
              <a:rPr lang="zh-CN" altLang="en-US">
                <a:latin typeface="+mn-ea"/>
                <a:cs typeface="+mn-ea"/>
              </a:rPr>
              <a:t>神经纤维</a:t>
            </a:r>
            <a:r>
              <a:rPr lang="en-US" altLang="zh-CN">
                <a:latin typeface="+mn-ea"/>
                <a:cs typeface="+mn-ea"/>
              </a:rPr>
              <a:t>X</a:t>
            </a:r>
            <a:r>
              <a:rPr lang="zh-CN" altLang="en-US">
                <a:latin typeface="+mn-ea"/>
                <a:cs typeface="+mn-ea"/>
              </a:rPr>
              <a:t>可能属于交感神经</a:t>
            </a:r>
            <a:r>
              <a:rPr lang="en-US" altLang="zh-CN">
                <a:latin typeface="+mn-ea"/>
                <a:cs typeface="+mn-ea"/>
              </a:rPr>
              <a:t>,</a:t>
            </a:r>
            <a:r>
              <a:rPr lang="zh-CN" altLang="en-US">
                <a:latin typeface="+mn-ea"/>
                <a:cs typeface="+mn-ea"/>
              </a:rPr>
              <a:t>神经纤维</a:t>
            </a:r>
            <a:r>
              <a:rPr lang="en-US" altLang="zh-CN">
                <a:latin typeface="+mn-ea"/>
                <a:cs typeface="+mn-ea"/>
              </a:rPr>
              <a:t>Y</a:t>
            </a:r>
            <a:r>
              <a:rPr lang="zh-CN" altLang="en-US">
                <a:latin typeface="+mn-ea"/>
                <a:cs typeface="+mn-ea"/>
              </a:rPr>
              <a:t>可能属于副交感神经</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交感神经和副交感神经既含有传入神经也含有传出神经</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神经纤维</a:t>
            </a:r>
            <a:r>
              <a:rPr lang="en-US" altLang="zh-CN">
                <a:latin typeface="+mn-ea"/>
                <a:cs typeface="+mn-ea"/>
              </a:rPr>
              <a:t>X</a:t>
            </a:r>
            <a:r>
              <a:rPr lang="zh-CN" altLang="en-US">
                <a:latin typeface="+mn-ea"/>
                <a:cs typeface="+mn-ea"/>
              </a:rPr>
              <a:t>和</a:t>
            </a:r>
            <a:r>
              <a:rPr lang="en-US" altLang="zh-CN">
                <a:latin typeface="+mn-ea"/>
                <a:cs typeface="+mn-ea"/>
              </a:rPr>
              <a:t>Y</a:t>
            </a:r>
            <a:r>
              <a:rPr lang="zh-CN" altLang="en-US">
                <a:latin typeface="+mn-ea"/>
                <a:cs typeface="+mn-ea"/>
              </a:rPr>
              <a:t>都属于传出神经</a:t>
            </a:r>
            <a:r>
              <a:rPr lang="en-US" altLang="zh-CN">
                <a:latin typeface="+mn-ea"/>
                <a:cs typeface="+mn-ea"/>
              </a:rPr>
              <a:t>,</a:t>
            </a:r>
            <a:r>
              <a:rPr lang="zh-CN" altLang="en-US">
                <a:latin typeface="+mn-ea"/>
                <a:cs typeface="+mn-ea"/>
              </a:rPr>
              <a:t>蟾蜍体内的传出神经的活动都不受其意识支配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本实验中</a:t>
            </a:r>
            <a:r>
              <a:rPr lang="en-US" altLang="zh-CN">
                <a:latin typeface="+mn-ea"/>
                <a:cs typeface="+mn-ea"/>
              </a:rPr>
              <a:t>,</a:t>
            </a:r>
            <a:r>
              <a:rPr lang="zh-CN" altLang="en-US">
                <a:latin typeface="+mn-ea"/>
                <a:cs typeface="+mn-ea"/>
              </a:rPr>
              <a:t>神经纤维</a:t>
            </a:r>
            <a:r>
              <a:rPr lang="en-US" altLang="zh-CN">
                <a:latin typeface="+mn-ea"/>
                <a:cs typeface="+mn-ea"/>
              </a:rPr>
              <a:t>X</a:t>
            </a:r>
            <a:r>
              <a:rPr lang="zh-CN" altLang="en-US">
                <a:latin typeface="+mn-ea"/>
                <a:cs typeface="+mn-ea"/>
              </a:rPr>
              <a:t>和神经纤维</a:t>
            </a:r>
            <a:r>
              <a:rPr lang="en-US" altLang="zh-CN">
                <a:latin typeface="+mn-ea"/>
                <a:cs typeface="+mn-ea"/>
              </a:rPr>
              <a:t>Y</a:t>
            </a:r>
            <a:r>
              <a:rPr lang="zh-CN" altLang="en-US">
                <a:latin typeface="+mn-ea"/>
                <a:cs typeface="+mn-ea"/>
              </a:rPr>
              <a:t>的作用相反</a:t>
            </a:r>
            <a:r>
              <a:rPr lang="en-US" altLang="zh-CN">
                <a:latin typeface="+mn-ea"/>
                <a:cs typeface="+mn-ea"/>
              </a:rPr>
              <a:t>,</a:t>
            </a:r>
            <a:r>
              <a:rPr lang="zh-CN" altLang="en-US">
                <a:latin typeface="+mn-ea"/>
                <a:cs typeface="+mn-ea"/>
              </a:rPr>
              <a:t>且神经纤维</a:t>
            </a:r>
            <a:r>
              <a:rPr lang="en-US" altLang="zh-CN">
                <a:latin typeface="+mn-ea"/>
                <a:cs typeface="+mn-ea"/>
              </a:rPr>
              <a:t>X</a:t>
            </a:r>
            <a:r>
              <a:rPr lang="zh-CN" altLang="en-US">
                <a:latin typeface="+mn-ea"/>
                <a:cs typeface="+mn-ea"/>
              </a:rPr>
              <a:t>的作用占优势</a:t>
            </a:r>
            <a:endParaRPr lang="zh-CN" altLang="en-US">
              <a:latin typeface="+mn-ea"/>
              <a:cs typeface="+mn-ea"/>
            </a:endParaRPr>
          </a:p>
        </p:txBody>
      </p:sp>
      <p:sp>
        <p:nvSpPr>
          <p:cNvPr id="9" name="文本框 8"/>
          <p:cNvSpPr txBox="1"/>
          <p:nvPr/>
        </p:nvSpPr>
        <p:spPr>
          <a:xfrm>
            <a:off x="2472055" y="2510790"/>
            <a:ext cx="602615" cy="457200"/>
          </a:xfrm>
          <a:prstGeom prst="rect">
            <a:avLst/>
          </a:prstGeom>
          <a:noFill/>
        </p:spPr>
        <p:txBody>
          <a:bodyPr wrap="square" rtlCol="0">
            <a:noAutofit/>
          </a:bodyPr>
          <a:p>
            <a:r>
              <a:rPr lang="en-US" altLang="zh-CN">
                <a:solidFill>
                  <a:srgbClr val="FF0000"/>
                </a:solidFill>
              </a:rPr>
              <a:t>D</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00" name="image188.jpeg"/>
          <p:cNvPicPr>
            <a:picLocks noChangeAspect="1"/>
          </p:cNvPicPr>
          <p:nvPr/>
        </p:nvPicPr>
        <p:blipFill>
          <a:blip r:embed="rId2"/>
          <a:stretch>
            <a:fillRect/>
          </a:stretch>
        </p:blipFill>
        <p:spPr>
          <a:xfrm>
            <a:off x="3285490" y="2852420"/>
            <a:ext cx="4321175" cy="10287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95350" y="1259205"/>
            <a:ext cx="1070864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将青蛙的头部齐鼓膜后剪去</a:t>
            </a:r>
            <a:r>
              <a:rPr lang="en-US" altLang="zh-CN">
                <a:latin typeface="+mn-ea"/>
                <a:cs typeface="+mn-ea"/>
              </a:rPr>
              <a:t>,</a:t>
            </a:r>
            <a:r>
              <a:rPr lang="zh-CN" altLang="en-US">
                <a:latin typeface="+mn-ea"/>
                <a:cs typeface="+mn-ea"/>
              </a:rPr>
              <a:t>但其余部分保持基本完好</a:t>
            </a:r>
            <a:r>
              <a:rPr lang="en-US" altLang="zh-CN">
                <a:latin typeface="+mn-ea"/>
                <a:cs typeface="+mn-ea"/>
              </a:rPr>
              <a:t>,</a:t>
            </a:r>
            <a:r>
              <a:rPr lang="zh-CN" altLang="en-US">
                <a:latin typeface="+mn-ea"/>
                <a:cs typeface="+mn-ea"/>
              </a:rPr>
              <a:t>这样的青蛙被称为脊蛙。用脊蛙做如下实验</a:t>
            </a:r>
            <a:r>
              <a:rPr lang="en-US" altLang="zh-CN">
                <a:latin typeface="+mn-ea"/>
                <a:cs typeface="+mn-ea"/>
              </a:rPr>
              <a:t>,</a:t>
            </a:r>
            <a:r>
              <a:rPr lang="zh-CN" altLang="en-US">
                <a:latin typeface="+mn-ea"/>
                <a:cs typeface="+mn-ea"/>
              </a:rPr>
              <a:t>下列关于实验的叙述</a:t>
            </a:r>
            <a:r>
              <a:rPr lang="en-US" altLang="zh-CN">
                <a:latin typeface="+mn-ea"/>
                <a:cs typeface="+mn-ea"/>
              </a:rPr>
              <a:t>,</a:t>
            </a:r>
            <a:r>
              <a:rPr lang="zh-CN" altLang="en-US">
                <a:latin typeface="+mn-ea"/>
                <a:cs typeface="+mn-ea"/>
              </a:rPr>
              <a:t>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该实验使用脊蛙</a:t>
            </a:r>
            <a:r>
              <a:rPr lang="en-US" altLang="zh-CN">
                <a:latin typeface="+mn-ea"/>
                <a:cs typeface="+mn-ea"/>
              </a:rPr>
              <a:t>,</a:t>
            </a:r>
            <a:r>
              <a:rPr lang="zh-CN" altLang="en-US">
                <a:latin typeface="+mn-ea"/>
                <a:cs typeface="+mn-ea"/>
              </a:rPr>
              <a:t>说明大脑对屈腿反射无控制作用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en-US" altLang="en-US">
                <a:latin typeface="+mn-ea"/>
                <a:cs typeface="+mn-ea"/>
              </a:rPr>
              <a:t>①</a:t>
            </a:r>
            <a:r>
              <a:rPr lang="zh-CN" altLang="en-US">
                <a:latin typeface="+mn-ea"/>
                <a:cs typeface="+mn-ea"/>
              </a:rPr>
              <a:t>处的结果是不发生屈腿反射</a:t>
            </a:r>
            <a:r>
              <a:rPr lang="en-US" altLang="zh-CN">
                <a:latin typeface="+mn-ea"/>
                <a:cs typeface="+mn-ea"/>
              </a:rPr>
              <a:t>,</a:t>
            </a:r>
            <a:r>
              <a:rPr lang="zh-CN" altLang="en-US">
                <a:latin typeface="+mn-ea"/>
                <a:cs typeface="+mn-ea"/>
              </a:rPr>
              <a:t>原因是破坏了反射弧的感受器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用电直接刺激蛙右侧后肢的肌肉也可发生屈腿</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en-US" altLang="en-US">
                <a:latin typeface="+mn-ea"/>
                <a:cs typeface="+mn-ea"/>
              </a:rPr>
              <a:t>②</a:t>
            </a:r>
            <a:r>
              <a:rPr lang="zh-CN" altLang="en-US">
                <a:latin typeface="+mn-ea"/>
                <a:cs typeface="+mn-ea"/>
              </a:rPr>
              <a:t>处的结果是不发生屈腿反射</a:t>
            </a:r>
            <a:r>
              <a:rPr lang="en-US" altLang="zh-CN">
                <a:latin typeface="+mn-ea"/>
                <a:cs typeface="+mn-ea"/>
              </a:rPr>
              <a:t>,</a:t>
            </a:r>
            <a:r>
              <a:rPr lang="zh-CN" altLang="en-US">
                <a:latin typeface="+mn-ea"/>
                <a:cs typeface="+mn-ea"/>
              </a:rPr>
              <a:t>原因是破坏了反射弧的神经中枢</a:t>
            </a:r>
            <a:endParaRPr lang="zh-CN" altLang="en-US">
              <a:latin typeface="+mn-ea"/>
              <a:cs typeface="+mn-ea"/>
            </a:endParaRPr>
          </a:p>
        </p:txBody>
      </p:sp>
      <p:sp>
        <p:nvSpPr>
          <p:cNvPr id="9" name="文本框 8"/>
          <p:cNvSpPr txBox="1"/>
          <p:nvPr/>
        </p:nvSpPr>
        <p:spPr>
          <a:xfrm>
            <a:off x="3756660" y="1804035"/>
            <a:ext cx="602615" cy="457200"/>
          </a:xfrm>
          <a:prstGeom prst="rect">
            <a:avLst/>
          </a:prstGeom>
          <a:noFill/>
        </p:spPr>
        <p:txBody>
          <a:bodyPr wrap="square" rtlCol="0">
            <a:noAutofit/>
          </a:bodyPr>
          <a:p>
            <a:r>
              <a:rPr lang="en-US" altLang="zh-CN">
                <a:solidFill>
                  <a:srgbClr val="FF0000"/>
                </a:solidFill>
              </a:rPr>
              <a:t>A</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 name="图片 3" descr="企业微信截图_17441772322855"/>
          <p:cNvPicPr>
            <a:picLocks noChangeAspect="1"/>
          </p:cNvPicPr>
          <p:nvPr/>
        </p:nvPicPr>
        <p:blipFill>
          <a:blip r:embed="rId2"/>
          <a:stretch>
            <a:fillRect/>
          </a:stretch>
        </p:blipFill>
        <p:spPr>
          <a:xfrm>
            <a:off x="3552825" y="2200910"/>
            <a:ext cx="3743325" cy="1323975"/>
          </a:xfrm>
          <a:prstGeom prst="rect">
            <a:avLst/>
          </a:prstGeom>
        </p:spPr>
      </p:pic>
      <p:pic>
        <p:nvPicPr>
          <p:cNvPr id="5" name="图片 4"/>
          <p:cNvPicPr>
            <a:picLocks noChangeAspect="1"/>
          </p:cNvPicPr>
          <p:nvPr/>
        </p:nvPicPr>
        <p:blipFill>
          <a:blip r:embed="rId3"/>
          <a:stretch>
            <a:fillRect/>
          </a:stretch>
        </p:blipFill>
        <p:spPr>
          <a:xfrm>
            <a:off x="3586480" y="3429000"/>
            <a:ext cx="3714750" cy="57150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14985" y="972185"/>
            <a:ext cx="11379200" cy="522732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人们在户外欣赏宁静、美好的夏夜时</a:t>
            </a:r>
            <a:r>
              <a:rPr lang="en-US" altLang="zh-CN">
                <a:latin typeface="+mn-ea"/>
                <a:cs typeface="+mn-ea"/>
              </a:rPr>
              <a:t>,</a:t>
            </a:r>
            <a:r>
              <a:rPr lang="zh-CN" altLang="en-US">
                <a:latin typeface="+mn-ea"/>
                <a:cs typeface="+mn-ea"/>
              </a:rPr>
              <a:t>总是会受到蚊虫叮咬的困扰。蚊子叮咬后会释放出致痒物质</a:t>
            </a:r>
            <a:r>
              <a:rPr lang="en-US" altLang="zh-CN">
                <a:latin typeface="+mn-ea"/>
                <a:cs typeface="+mn-ea"/>
              </a:rPr>
              <a:t>,</a:t>
            </a:r>
            <a:r>
              <a:rPr lang="zh-CN" altLang="en-US">
                <a:latin typeface="+mn-ea"/>
                <a:cs typeface="+mn-ea"/>
              </a:rPr>
              <a:t>使人产生痒的感觉</a:t>
            </a:r>
            <a:r>
              <a:rPr lang="en-US" altLang="zh-CN">
                <a:latin typeface="+mn-ea"/>
                <a:cs typeface="+mn-ea"/>
              </a:rPr>
              <a:t>,</a:t>
            </a:r>
            <a:r>
              <a:rPr lang="zh-CN" altLang="en-US">
                <a:latin typeface="+mn-ea"/>
                <a:cs typeface="+mn-ea"/>
              </a:rPr>
              <a:t>通过抓挠可以缓解痒感</a:t>
            </a:r>
            <a:r>
              <a:rPr lang="en-US" altLang="zh-CN">
                <a:latin typeface="+mn-ea"/>
                <a:cs typeface="+mn-ea"/>
              </a:rPr>
              <a:t>,</a:t>
            </a:r>
            <a:r>
              <a:rPr lang="zh-CN" altLang="en-US">
                <a:latin typeface="+mn-ea"/>
                <a:cs typeface="+mn-ea"/>
              </a:rPr>
              <a:t>但容易导致皮肤损伤。薄荷醇</a:t>
            </a:r>
            <a:r>
              <a:rPr lang="en-US" altLang="zh-CN">
                <a:latin typeface="+mn-ea"/>
                <a:cs typeface="+mn-ea"/>
              </a:rPr>
              <a:t>(</a:t>
            </a:r>
            <a:r>
              <a:rPr lang="zh-CN" altLang="en-US">
                <a:latin typeface="+mn-ea"/>
                <a:cs typeface="+mn-ea"/>
              </a:rPr>
              <a:t>薄荷中的一种化学物质</a:t>
            </a:r>
            <a:r>
              <a:rPr lang="en-US" altLang="zh-CN">
                <a:latin typeface="+mn-ea"/>
                <a:cs typeface="+mn-ea"/>
              </a:rPr>
              <a:t>)</a:t>
            </a:r>
            <a:r>
              <a:rPr lang="zh-CN" altLang="en-US">
                <a:latin typeface="+mn-ea"/>
                <a:cs typeface="+mn-ea"/>
              </a:rPr>
              <a:t>可以止痒</a:t>
            </a:r>
            <a:r>
              <a:rPr lang="en-US" altLang="zh-CN">
                <a:latin typeface="+mn-ea"/>
                <a:cs typeface="+mn-ea"/>
              </a:rPr>
              <a:t>,</a:t>
            </a:r>
            <a:r>
              <a:rPr lang="zh-CN" altLang="en-US">
                <a:latin typeface="+mn-ea"/>
                <a:cs typeface="+mn-ea"/>
              </a:rPr>
              <a:t>近来的研究揭示了薄荷止痒的机理</a:t>
            </a:r>
            <a:r>
              <a:rPr lang="en-US" altLang="zh-CN">
                <a:latin typeface="+mn-ea"/>
                <a:cs typeface="+mn-ea"/>
              </a:rPr>
              <a:t>,</a:t>
            </a:r>
            <a:r>
              <a:rPr lang="zh-CN" altLang="en-US">
                <a:latin typeface="+mn-ea"/>
                <a:cs typeface="+mn-ea"/>
              </a:rPr>
              <a:t>如图所示。</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结合图示</a:t>
            </a:r>
            <a:r>
              <a:rPr lang="en-US" altLang="zh-CN">
                <a:latin typeface="+mn-ea"/>
                <a:cs typeface="+mn-ea"/>
              </a:rPr>
              <a:t>,</a:t>
            </a:r>
            <a:r>
              <a:rPr lang="zh-CN" altLang="en-US">
                <a:latin typeface="+mn-ea"/>
                <a:cs typeface="+mn-ea"/>
              </a:rPr>
              <a:t>简要写出痒感产生的过程</a:t>
            </a:r>
            <a:r>
              <a:rPr lang="en-US" altLang="zh-CN">
                <a:latin typeface="+mn-ea"/>
                <a:cs typeface="+mn-ea"/>
              </a:rPr>
              <a:t>:</a:t>
            </a:r>
            <a:r>
              <a:rPr lang="en-US" altLang="zh-CN" u="sng">
                <a:solidFill>
                  <a:schemeClr val="tx1"/>
                </a:solidFill>
                <a:uFillTx/>
                <a:latin typeface="+中文正文" charset="0"/>
                <a:cs typeface="+mn-ea"/>
              </a:rPr>
              <a:t>                                                                          </a:t>
            </a:r>
            <a:r>
              <a:rPr lang="zh-CN" altLang="en-US">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挠痒反射属于</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条件</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非条件</a:t>
            </a:r>
            <a:r>
              <a:rPr lang="en-US" altLang="zh-CN">
                <a:latin typeface="+mn-ea"/>
                <a:cs typeface="+mn-ea"/>
              </a:rPr>
              <a:t>”)</a:t>
            </a:r>
            <a:r>
              <a:rPr lang="zh-CN" altLang="en-US">
                <a:latin typeface="+mn-ea"/>
                <a:cs typeface="+mn-ea"/>
              </a:rPr>
              <a:t>反射</a:t>
            </a:r>
            <a:r>
              <a:rPr lang="en-US" altLang="zh-CN">
                <a:latin typeface="+mn-ea"/>
                <a:cs typeface="+mn-ea"/>
              </a:rPr>
              <a:t>,</a:t>
            </a:r>
            <a:r>
              <a:rPr lang="zh-CN" altLang="en-US">
                <a:latin typeface="+mn-ea"/>
                <a:cs typeface="+mn-ea"/>
              </a:rPr>
              <a:t>判断依据是</a:t>
            </a:r>
            <a:r>
              <a:rPr lang="zh-CN" altLang="en-US" u="sng">
                <a:solidFill>
                  <a:schemeClr val="tx1"/>
                </a:solidFill>
                <a:uFillTx/>
                <a:latin typeface="+中文正文" charset="0"/>
                <a:cs typeface="+mn-ea"/>
              </a:rPr>
              <a:t>　　　　　　　　　　　　　　　　</a:t>
            </a:r>
            <a:r>
              <a:rPr lang="zh-CN" altLang="en-US">
                <a:latin typeface="+mn-ea"/>
                <a:cs typeface="+mn-ea"/>
              </a:rPr>
              <a:t>。</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若某人因外伤导致</a:t>
            </a:r>
            <a:r>
              <a:rPr lang="en-US" altLang="en-US">
                <a:latin typeface="+mn-ea"/>
                <a:cs typeface="+mn-ea"/>
              </a:rPr>
              <a:t>②</a:t>
            </a:r>
            <a:r>
              <a:rPr lang="zh-CN" altLang="en-US">
                <a:latin typeface="+mn-ea"/>
                <a:cs typeface="+mn-ea"/>
              </a:rPr>
              <a:t>处受损</a:t>
            </a:r>
            <a:r>
              <a:rPr lang="en-US" altLang="zh-CN">
                <a:latin typeface="+mn-ea"/>
                <a:cs typeface="+mn-ea"/>
              </a:rPr>
              <a:t>,</a:t>
            </a:r>
            <a:r>
              <a:rPr lang="zh-CN" altLang="en-US">
                <a:latin typeface="+mn-ea"/>
                <a:cs typeface="+mn-ea"/>
              </a:rPr>
              <a:t>当他被蚊子叮咬时</a:t>
            </a:r>
            <a:r>
              <a:rPr lang="en-US" altLang="zh-CN">
                <a:latin typeface="+mn-ea"/>
                <a:cs typeface="+mn-ea"/>
              </a:rPr>
              <a:t>,</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能</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不能</a:t>
            </a:r>
            <a:r>
              <a:rPr lang="en-US" altLang="zh-CN">
                <a:latin typeface="+mn-ea"/>
                <a:cs typeface="+mn-ea"/>
              </a:rPr>
              <a:t>”)</a:t>
            </a:r>
            <a:r>
              <a:rPr lang="zh-CN" altLang="en-US">
                <a:latin typeface="+mn-ea"/>
                <a:cs typeface="+mn-ea"/>
              </a:rPr>
              <a:t>产生痒的感觉</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zh-CN" altLang="en-US">
                <a:latin typeface="+mn-ea"/>
                <a:cs typeface="+mn-ea"/>
              </a:rPr>
              <a:t>理由是</a:t>
            </a:r>
            <a:r>
              <a:rPr lang="en-US" altLang="zh-CN" u="sng">
                <a:solidFill>
                  <a:schemeClr val="tx1"/>
                </a:solidFill>
                <a:uFillTx/>
                <a:latin typeface="+中文正文" charset="0"/>
                <a:cs typeface="+mn-ea"/>
              </a:rPr>
              <a:t>	                                                                                                             </a:t>
            </a:r>
            <a:r>
              <a:rPr lang="zh-CN" altLang="en-US">
                <a:latin typeface="+mn-ea"/>
                <a:cs typeface="+mn-ea"/>
              </a:rPr>
              <a:t>。</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(4)</a:t>
            </a:r>
            <a:r>
              <a:rPr lang="zh-CN" altLang="en-US">
                <a:latin typeface="+mn-ea"/>
                <a:cs typeface="+mn-ea"/>
              </a:rPr>
              <a:t>薄荷醇止痒的机理是薄荷醇与感觉神经元膜上的特异性受体结合后</a:t>
            </a:r>
            <a:r>
              <a:rPr lang="en-US" altLang="zh-CN">
                <a:latin typeface="+mn-ea"/>
                <a:cs typeface="+mn-ea"/>
              </a:rPr>
              <a:t>,</a:t>
            </a:r>
            <a:r>
              <a:rPr lang="zh-CN" altLang="en-US">
                <a:latin typeface="+mn-ea"/>
                <a:cs typeface="+mn-ea"/>
              </a:rPr>
              <a:t>产生的兴奋经传入神经和神经中枢</a:t>
            </a:r>
            <a:r>
              <a:rPr lang="en-US" altLang="zh-CN">
                <a:latin typeface="+mn-ea"/>
                <a:cs typeface="+mn-ea"/>
              </a:rPr>
              <a:t>,</a:t>
            </a:r>
            <a:r>
              <a:rPr lang="zh-CN" altLang="en-US">
                <a:latin typeface="+mn-ea"/>
                <a:cs typeface="+mn-ea"/>
              </a:rPr>
              <a:t>会　　　　　　　　</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en-US" altLang="zh-CN">
                <a:latin typeface="+mn-ea"/>
                <a:cs typeface="+mn-ea"/>
              </a:rPr>
              <a:t>,</a:t>
            </a:r>
            <a:r>
              <a:rPr lang="zh-CN" altLang="en-US">
                <a:latin typeface="+mn-ea"/>
                <a:cs typeface="+mn-ea"/>
              </a:rPr>
              <a:t>进而抑制大脑皮层产生痒的感觉。</a:t>
            </a:r>
            <a:endParaRPr lang="zh-CN"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18" name="image206.jpeg"/>
          <p:cNvPicPr>
            <a:picLocks noChangeAspect="1"/>
          </p:cNvPicPr>
          <p:nvPr/>
        </p:nvPicPr>
        <p:blipFill>
          <a:blip r:embed="rId2"/>
          <a:stretch>
            <a:fillRect/>
          </a:stretch>
        </p:blipFill>
        <p:spPr>
          <a:xfrm>
            <a:off x="4543425" y="1879600"/>
            <a:ext cx="2527935" cy="1233170"/>
          </a:xfrm>
          <a:prstGeom prst="rect">
            <a:avLst/>
          </a:prstGeom>
        </p:spPr>
      </p:pic>
      <p:sp>
        <p:nvSpPr>
          <p:cNvPr id="4" name="文本框 3"/>
          <p:cNvSpPr txBox="1"/>
          <p:nvPr/>
        </p:nvSpPr>
        <p:spPr>
          <a:xfrm>
            <a:off x="4485640" y="3112770"/>
            <a:ext cx="6965950" cy="285115"/>
          </a:xfrm>
          <a:prstGeom prst="rect">
            <a:avLst/>
          </a:prstGeom>
          <a:noFill/>
        </p:spPr>
        <p:txBody>
          <a:bodyPr wrap="square" rtlCol="0">
            <a:noAutofit/>
          </a:bodyPr>
          <a:p>
            <a:r>
              <a:rPr lang="zh-CN" altLang="en-US">
                <a:solidFill>
                  <a:srgbClr val="FF0000"/>
                </a:solidFill>
              </a:rPr>
              <a:t>致痒物与感觉神经元膜上的致痒物受体结合</a:t>
            </a:r>
            <a:r>
              <a:rPr lang="en-US" altLang="zh-CN">
                <a:solidFill>
                  <a:srgbClr val="FF0000"/>
                </a:solidFill>
              </a:rPr>
              <a:t>,</a:t>
            </a:r>
            <a:r>
              <a:rPr lang="zh-CN" altLang="en-US">
                <a:solidFill>
                  <a:srgbClr val="FF0000"/>
                </a:solidFill>
              </a:rPr>
              <a:t>产生的兴奋经传入神经、</a:t>
            </a:r>
            <a:r>
              <a:rPr lang="en-US" altLang="zh-CN">
                <a:solidFill>
                  <a:srgbClr val="FF0000"/>
                </a:solidFill>
                <a:sym typeface="+mn-ea"/>
              </a:rPr>
              <a:t>GM</a:t>
            </a:r>
            <a:r>
              <a:rPr lang="zh-CN" altLang="en-US">
                <a:solidFill>
                  <a:srgbClr val="FF0000"/>
                </a:solidFill>
                <a:sym typeface="+mn-ea"/>
              </a:rPr>
              <a:t>神经节传导至大脑皮层</a:t>
            </a:r>
            <a:r>
              <a:rPr lang="en-US" altLang="zh-CN">
                <a:solidFill>
                  <a:srgbClr val="FF0000"/>
                </a:solidFill>
                <a:sym typeface="+mn-ea"/>
              </a:rPr>
              <a:t>,</a:t>
            </a:r>
            <a:r>
              <a:rPr lang="zh-CN" altLang="en-US">
                <a:solidFill>
                  <a:srgbClr val="FF0000"/>
                </a:solidFill>
                <a:sym typeface="+mn-ea"/>
              </a:rPr>
              <a:t>产生痒的感觉</a:t>
            </a:r>
            <a:endParaRPr lang="en-US" altLang="zh-CN">
              <a:solidFill>
                <a:srgbClr val="FF0000"/>
              </a:solidFill>
            </a:endParaRPr>
          </a:p>
          <a:p>
            <a:endParaRPr lang="en-US" altLang="zh-CN">
              <a:solidFill>
                <a:srgbClr val="FF0000"/>
              </a:solidFill>
            </a:endParaRPr>
          </a:p>
        </p:txBody>
      </p:sp>
      <p:sp>
        <p:nvSpPr>
          <p:cNvPr id="5" name="文本框 4"/>
          <p:cNvSpPr txBox="1"/>
          <p:nvPr/>
        </p:nvSpPr>
        <p:spPr>
          <a:xfrm>
            <a:off x="2232660" y="3973195"/>
            <a:ext cx="946785" cy="457200"/>
          </a:xfrm>
          <a:prstGeom prst="rect">
            <a:avLst/>
          </a:prstGeom>
          <a:noFill/>
        </p:spPr>
        <p:txBody>
          <a:bodyPr wrap="square" rtlCol="0">
            <a:noAutofit/>
          </a:bodyPr>
          <a:p>
            <a:r>
              <a:rPr lang="zh-CN" altLang="en-US">
                <a:solidFill>
                  <a:srgbClr val="FF0000"/>
                </a:solidFill>
              </a:rPr>
              <a:t>非条件</a:t>
            </a:r>
            <a:endParaRPr lang="zh-CN" altLang="en-US">
              <a:solidFill>
                <a:srgbClr val="FF0000"/>
              </a:solidFill>
            </a:endParaRPr>
          </a:p>
          <a:p>
            <a:r>
              <a:rPr lang="en-US" altLang="zh-CN">
                <a:solidFill>
                  <a:srgbClr val="FF0000"/>
                </a:solidFill>
              </a:rPr>
              <a:t>   </a:t>
            </a:r>
            <a:endParaRPr lang="en-US" altLang="zh-CN">
              <a:solidFill>
                <a:srgbClr val="FF0000"/>
              </a:solidFill>
            </a:endParaRPr>
          </a:p>
        </p:txBody>
      </p:sp>
      <p:sp>
        <p:nvSpPr>
          <p:cNvPr id="6" name="文本框 5"/>
          <p:cNvSpPr txBox="1"/>
          <p:nvPr/>
        </p:nvSpPr>
        <p:spPr>
          <a:xfrm>
            <a:off x="7468870" y="3742690"/>
            <a:ext cx="3743325" cy="457200"/>
          </a:xfrm>
          <a:prstGeom prst="rect">
            <a:avLst/>
          </a:prstGeom>
          <a:noFill/>
        </p:spPr>
        <p:txBody>
          <a:bodyPr wrap="square" rtlCol="0">
            <a:noAutofit/>
          </a:bodyPr>
          <a:p>
            <a:r>
              <a:rPr lang="zh-CN" altLang="en-US">
                <a:solidFill>
                  <a:srgbClr val="FF0000"/>
                </a:solidFill>
              </a:rPr>
              <a:t>挠痒反射是人生来就有的反射活动</a:t>
            </a:r>
            <a:r>
              <a:rPr lang="en-US" altLang="zh-CN">
                <a:solidFill>
                  <a:srgbClr val="FF0000"/>
                </a:solidFill>
              </a:rPr>
              <a:t>,</a:t>
            </a:r>
            <a:r>
              <a:rPr lang="zh-CN" altLang="en-US">
                <a:solidFill>
                  <a:srgbClr val="FF0000"/>
                </a:solidFill>
              </a:rPr>
              <a:t>不需要后天学习获得</a:t>
            </a:r>
            <a:endParaRPr lang="en-US" altLang="zh-CN">
              <a:solidFill>
                <a:srgbClr val="FF0000"/>
              </a:solidFill>
            </a:endParaRPr>
          </a:p>
        </p:txBody>
      </p:sp>
      <p:sp>
        <p:nvSpPr>
          <p:cNvPr id="7" name="文本框 6"/>
          <p:cNvSpPr txBox="1"/>
          <p:nvPr/>
        </p:nvSpPr>
        <p:spPr>
          <a:xfrm>
            <a:off x="5622925" y="4353560"/>
            <a:ext cx="946785" cy="457200"/>
          </a:xfrm>
          <a:prstGeom prst="rect">
            <a:avLst/>
          </a:prstGeom>
          <a:noFill/>
        </p:spPr>
        <p:txBody>
          <a:bodyPr wrap="square" rtlCol="0">
            <a:noAutofit/>
          </a:bodyPr>
          <a:p>
            <a:r>
              <a:rPr lang="zh-CN" altLang="en-US">
                <a:solidFill>
                  <a:srgbClr val="FF0000"/>
                </a:solidFill>
              </a:rPr>
              <a:t>不能</a:t>
            </a:r>
            <a:endParaRPr lang="zh-CN" altLang="en-US">
              <a:solidFill>
                <a:srgbClr val="FF0000"/>
              </a:solidFill>
            </a:endParaRPr>
          </a:p>
          <a:p>
            <a:r>
              <a:rPr lang="en-US" altLang="zh-CN">
                <a:solidFill>
                  <a:srgbClr val="FF0000"/>
                </a:solidFill>
              </a:rPr>
              <a:t>   </a:t>
            </a:r>
            <a:endParaRPr lang="en-US" altLang="zh-CN">
              <a:solidFill>
                <a:srgbClr val="FF0000"/>
              </a:solidFill>
            </a:endParaRPr>
          </a:p>
        </p:txBody>
      </p:sp>
      <p:sp>
        <p:nvSpPr>
          <p:cNvPr id="8" name="文本框 7"/>
          <p:cNvSpPr txBox="1"/>
          <p:nvPr/>
        </p:nvSpPr>
        <p:spPr>
          <a:xfrm>
            <a:off x="1277620" y="4768215"/>
            <a:ext cx="10326370" cy="457200"/>
          </a:xfrm>
          <a:prstGeom prst="rect">
            <a:avLst/>
          </a:prstGeom>
          <a:noFill/>
        </p:spPr>
        <p:txBody>
          <a:bodyPr wrap="square" rtlCol="0">
            <a:noAutofit/>
          </a:bodyPr>
          <a:p>
            <a:r>
              <a:rPr lang="en-US" altLang="en-US">
                <a:solidFill>
                  <a:srgbClr val="FF0000"/>
                </a:solidFill>
              </a:rPr>
              <a:t>②</a:t>
            </a:r>
            <a:r>
              <a:rPr lang="zh-CN" altLang="en-US">
                <a:solidFill>
                  <a:srgbClr val="FF0000"/>
                </a:solidFill>
              </a:rPr>
              <a:t>为传入神经</a:t>
            </a:r>
            <a:r>
              <a:rPr lang="en-US" altLang="zh-CN">
                <a:solidFill>
                  <a:srgbClr val="FF0000"/>
                </a:solidFill>
              </a:rPr>
              <a:t>,</a:t>
            </a:r>
            <a:r>
              <a:rPr lang="zh-CN" altLang="en-US">
                <a:solidFill>
                  <a:srgbClr val="FF0000"/>
                </a:solidFill>
              </a:rPr>
              <a:t>当其受损时</a:t>
            </a:r>
            <a:r>
              <a:rPr lang="en-US" altLang="zh-CN">
                <a:solidFill>
                  <a:srgbClr val="FF0000"/>
                </a:solidFill>
              </a:rPr>
              <a:t>,</a:t>
            </a:r>
            <a:r>
              <a:rPr lang="zh-CN" altLang="en-US">
                <a:solidFill>
                  <a:srgbClr val="FF0000"/>
                </a:solidFill>
              </a:rPr>
              <a:t>被蚊子叮咬后</a:t>
            </a:r>
            <a:r>
              <a:rPr lang="en-US" altLang="zh-CN">
                <a:solidFill>
                  <a:srgbClr val="FF0000"/>
                </a:solidFill>
              </a:rPr>
              <a:t>,</a:t>
            </a:r>
            <a:r>
              <a:rPr lang="zh-CN" altLang="en-US">
                <a:solidFill>
                  <a:srgbClr val="FF0000"/>
                </a:solidFill>
              </a:rPr>
              <a:t>感受器可以产生兴奋</a:t>
            </a:r>
            <a:r>
              <a:rPr lang="en-US" altLang="zh-CN">
                <a:solidFill>
                  <a:srgbClr val="FF0000"/>
                </a:solidFill>
              </a:rPr>
              <a:t>,</a:t>
            </a:r>
            <a:r>
              <a:rPr lang="zh-CN" altLang="en-US">
                <a:solidFill>
                  <a:srgbClr val="FF0000"/>
                </a:solidFill>
              </a:rPr>
              <a:t>但兴奋无法传到大脑皮层产生痒的感觉</a:t>
            </a:r>
            <a:endParaRPr lang="zh-CN" altLang="en-US">
              <a:solidFill>
                <a:srgbClr val="FF0000"/>
              </a:solidFill>
            </a:endParaRPr>
          </a:p>
          <a:p>
            <a:r>
              <a:rPr lang="en-US" altLang="zh-CN">
                <a:solidFill>
                  <a:srgbClr val="FF0000"/>
                </a:solidFill>
              </a:rPr>
              <a:t>   </a:t>
            </a:r>
            <a:endParaRPr lang="en-US" altLang="zh-CN">
              <a:solidFill>
                <a:srgbClr val="FF0000"/>
              </a:solidFill>
            </a:endParaRPr>
          </a:p>
        </p:txBody>
      </p:sp>
      <p:sp>
        <p:nvSpPr>
          <p:cNvPr id="11" name="文本框 10"/>
          <p:cNvSpPr txBox="1"/>
          <p:nvPr/>
        </p:nvSpPr>
        <p:spPr>
          <a:xfrm>
            <a:off x="718820" y="5563235"/>
            <a:ext cx="2460625" cy="457200"/>
          </a:xfrm>
          <a:prstGeom prst="rect">
            <a:avLst/>
          </a:prstGeom>
          <a:noFill/>
        </p:spPr>
        <p:txBody>
          <a:bodyPr wrap="square" rtlCol="0">
            <a:noAutofit/>
          </a:bodyPr>
          <a:p>
            <a:r>
              <a:rPr lang="zh-CN" altLang="en-US">
                <a:solidFill>
                  <a:srgbClr val="FF0000"/>
                </a:solidFill>
              </a:rPr>
              <a:t>抑制</a:t>
            </a:r>
            <a:r>
              <a:rPr lang="en-US" altLang="zh-CN">
                <a:solidFill>
                  <a:srgbClr val="FF0000"/>
                </a:solidFill>
              </a:rPr>
              <a:t>GM</a:t>
            </a:r>
            <a:r>
              <a:rPr lang="zh-CN" altLang="en-US">
                <a:solidFill>
                  <a:srgbClr val="FF0000"/>
                </a:solidFill>
              </a:rPr>
              <a:t>神经节兴奋</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019175" y="1297305"/>
            <a:ext cx="987552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离体条件下</a:t>
            </a:r>
            <a:r>
              <a:rPr lang="en-US" altLang="zh-CN">
                <a:latin typeface="+mn-ea"/>
                <a:cs typeface="+mn-ea"/>
              </a:rPr>
              <a:t>,</a:t>
            </a:r>
            <a:r>
              <a:rPr lang="zh-CN" altLang="en-US">
                <a:latin typeface="+mn-ea"/>
                <a:cs typeface="+mn-ea"/>
              </a:rPr>
              <a:t>在</a:t>
            </a:r>
            <a:r>
              <a:rPr lang="en-US" altLang="zh-CN">
                <a:latin typeface="+mn-ea"/>
                <a:cs typeface="+mn-ea"/>
              </a:rPr>
              <a:t>P</a:t>
            </a:r>
            <a:r>
              <a:rPr lang="zh-CN" altLang="en-US">
                <a:latin typeface="+mn-ea"/>
                <a:cs typeface="+mn-ea"/>
              </a:rPr>
              <a:t>时刻对突触后膜施加不同刺激或处理后</a:t>
            </a:r>
            <a:r>
              <a:rPr lang="en-US" altLang="zh-CN">
                <a:latin typeface="+mn-ea"/>
                <a:cs typeface="+mn-ea"/>
              </a:rPr>
              <a:t>,</a:t>
            </a:r>
            <a:r>
              <a:rPr lang="zh-CN" altLang="en-US">
                <a:latin typeface="+mn-ea"/>
                <a:cs typeface="+mn-ea"/>
              </a:rPr>
              <a:t>膜电位变化情况如图所示。下列相关叙述错误的是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曲线</a:t>
            </a:r>
            <a:r>
              <a:rPr lang="en-US" altLang="en-US">
                <a:latin typeface="+mn-ea"/>
                <a:cs typeface="+mn-ea"/>
              </a:rPr>
              <a:t>Ⅰ</a:t>
            </a:r>
            <a:r>
              <a:rPr lang="zh-CN" altLang="en-US">
                <a:latin typeface="+mn-ea"/>
                <a:cs typeface="+mn-ea"/>
              </a:rPr>
              <a:t>的处理可能是阻断了突触后膜的</a:t>
            </a:r>
            <a:r>
              <a:rPr lang="en-US" altLang="zh-CN">
                <a:latin typeface="+mn-ea"/>
                <a:cs typeface="+mn-ea"/>
              </a:rPr>
              <a:t>K+</a:t>
            </a:r>
            <a:r>
              <a:rPr lang="zh-CN" altLang="en-US">
                <a:latin typeface="+mn-ea"/>
                <a:cs typeface="+mn-ea"/>
              </a:rPr>
              <a:t>通道</a:t>
            </a:r>
            <a:r>
              <a:rPr lang="en-US" altLang="zh-CN">
                <a:latin typeface="+mn-ea"/>
                <a:cs typeface="+mn-ea"/>
              </a:rPr>
              <a:t>,</a:t>
            </a:r>
            <a:r>
              <a:rPr lang="zh-CN" altLang="en-US">
                <a:latin typeface="+mn-ea"/>
                <a:cs typeface="+mn-ea"/>
              </a:rPr>
              <a:t>膜兴奋后不能恢复静息电位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曲线</a:t>
            </a:r>
            <a:r>
              <a:rPr lang="en-US" altLang="en-US">
                <a:latin typeface="+mn-ea"/>
                <a:cs typeface="+mn-ea"/>
              </a:rPr>
              <a:t>Ⅱ</a:t>
            </a:r>
            <a:r>
              <a:rPr lang="zh-CN" altLang="en-US">
                <a:latin typeface="+mn-ea"/>
                <a:cs typeface="+mn-ea"/>
              </a:rPr>
              <a:t>中动作电位的峰值取决于细胞膜内外</a:t>
            </a:r>
            <a:r>
              <a:rPr lang="en-US" altLang="zh-CN">
                <a:latin typeface="+mn-ea"/>
                <a:cs typeface="+mn-ea"/>
              </a:rPr>
              <a:t>K+</a:t>
            </a:r>
            <a:r>
              <a:rPr lang="zh-CN" altLang="en-US">
                <a:latin typeface="+mn-ea"/>
                <a:cs typeface="+mn-ea"/>
              </a:rPr>
              <a:t>的浓度差</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阻断突触后膜的</a:t>
            </a:r>
            <a:r>
              <a:rPr lang="en-US" altLang="zh-CN">
                <a:latin typeface="+mn-ea"/>
                <a:cs typeface="+mn-ea"/>
              </a:rPr>
              <a:t>Na+</a:t>
            </a:r>
            <a:r>
              <a:rPr lang="zh-CN" altLang="en-US">
                <a:latin typeface="+mn-ea"/>
                <a:cs typeface="+mn-ea"/>
              </a:rPr>
              <a:t>通道</a:t>
            </a:r>
            <a:r>
              <a:rPr lang="en-US" altLang="zh-CN">
                <a:latin typeface="+mn-ea"/>
                <a:cs typeface="+mn-ea"/>
              </a:rPr>
              <a:t>,</a:t>
            </a:r>
            <a:r>
              <a:rPr lang="zh-CN" altLang="en-US">
                <a:latin typeface="+mn-ea"/>
                <a:cs typeface="+mn-ea"/>
              </a:rPr>
              <a:t>突触后膜不能产生兴奋</a:t>
            </a:r>
            <a:r>
              <a:rPr lang="en-US" altLang="zh-CN">
                <a:latin typeface="+mn-ea"/>
                <a:cs typeface="+mn-ea"/>
              </a:rPr>
              <a:t>,</a:t>
            </a:r>
            <a:r>
              <a:rPr lang="zh-CN" altLang="en-US">
                <a:latin typeface="+mn-ea"/>
                <a:cs typeface="+mn-ea"/>
              </a:rPr>
              <a:t>膜电位如曲线</a:t>
            </a:r>
            <a:r>
              <a:rPr lang="en-US" altLang="en-US">
                <a:latin typeface="+mn-ea"/>
                <a:cs typeface="+mn-ea"/>
              </a:rPr>
              <a:t>Ⅲ</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若在</a:t>
            </a:r>
            <a:r>
              <a:rPr lang="en-US" altLang="zh-CN">
                <a:latin typeface="+mn-ea"/>
                <a:cs typeface="+mn-ea"/>
              </a:rPr>
              <a:t>P</a:t>
            </a:r>
            <a:r>
              <a:rPr lang="zh-CN" altLang="en-US">
                <a:latin typeface="+mn-ea"/>
                <a:cs typeface="+mn-ea"/>
              </a:rPr>
              <a:t>时刻用药物促进突触后膜</a:t>
            </a:r>
            <a:r>
              <a:rPr lang="en-US" altLang="zh-CN">
                <a:latin typeface="+mn-ea"/>
                <a:cs typeface="+mn-ea"/>
              </a:rPr>
              <a:t>Cl-</a:t>
            </a:r>
            <a:r>
              <a:rPr lang="zh-CN" altLang="en-US">
                <a:latin typeface="+mn-ea"/>
                <a:cs typeface="+mn-ea"/>
              </a:rPr>
              <a:t>内流</a:t>
            </a:r>
            <a:r>
              <a:rPr lang="en-US" altLang="zh-CN">
                <a:latin typeface="+mn-ea"/>
                <a:cs typeface="+mn-ea"/>
              </a:rPr>
              <a:t>,</a:t>
            </a:r>
            <a:r>
              <a:rPr lang="zh-CN" altLang="en-US">
                <a:latin typeface="+mn-ea"/>
                <a:cs typeface="+mn-ea"/>
              </a:rPr>
              <a:t>则膜电位变化可能如曲线</a:t>
            </a:r>
            <a:r>
              <a:rPr lang="en-US" altLang="en-US">
                <a:latin typeface="+mn-ea"/>
                <a:cs typeface="+mn-ea"/>
              </a:rPr>
              <a:t>Ⅳ</a:t>
            </a:r>
            <a:endParaRPr lang="en-US"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2302510" y="1833245"/>
            <a:ext cx="602615" cy="457200"/>
          </a:xfrm>
          <a:prstGeom prst="rect">
            <a:avLst/>
          </a:prstGeom>
          <a:noFill/>
        </p:spPr>
        <p:txBody>
          <a:bodyPr wrap="square" rtlCol="0">
            <a:noAutofit/>
          </a:bodyPr>
          <a:p>
            <a:r>
              <a:rPr lang="en-US" altLang="zh-CN">
                <a:solidFill>
                  <a:srgbClr val="FF0000"/>
                </a:solidFill>
              </a:rPr>
              <a:t>B</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28" name="image216.jpeg"/>
          <p:cNvPicPr>
            <a:picLocks noChangeAspect="1"/>
          </p:cNvPicPr>
          <p:nvPr/>
        </p:nvPicPr>
        <p:blipFill>
          <a:blip r:embed="rId2"/>
          <a:stretch>
            <a:fillRect/>
          </a:stretch>
        </p:blipFill>
        <p:spPr>
          <a:xfrm>
            <a:off x="4032250" y="2120900"/>
            <a:ext cx="2478405" cy="208724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63320" y="1527810"/>
            <a:ext cx="9875520" cy="506476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咖啡中含有天然兴奋剂</a:t>
            </a:r>
            <a:r>
              <a:rPr lang="en-US" altLang="zh-CN">
                <a:latin typeface="+mn-ea"/>
                <a:cs typeface="+mn-ea"/>
              </a:rPr>
              <a:t>——</a:t>
            </a:r>
            <a:r>
              <a:rPr lang="zh-CN" altLang="en-US">
                <a:latin typeface="+mn-ea"/>
                <a:cs typeface="+mn-ea"/>
              </a:rPr>
              <a:t>咖啡因</a:t>
            </a:r>
            <a:r>
              <a:rPr lang="en-US" altLang="zh-CN">
                <a:latin typeface="+mn-ea"/>
                <a:cs typeface="+mn-ea"/>
              </a:rPr>
              <a:t>,</a:t>
            </a:r>
            <a:r>
              <a:rPr lang="zh-CN" altLang="en-US">
                <a:latin typeface="+mn-ea"/>
                <a:cs typeface="+mn-ea"/>
              </a:rPr>
              <a:t>当人体摄入咖啡因时</a:t>
            </a:r>
            <a:r>
              <a:rPr lang="en-US" altLang="zh-CN">
                <a:latin typeface="+mn-ea"/>
                <a:cs typeface="+mn-ea"/>
              </a:rPr>
              <a:t>,</a:t>
            </a:r>
            <a:r>
              <a:rPr lang="zh-CN" altLang="en-US">
                <a:latin typeface="+mn-ea"/>
                <a:cs typeface="+mn-ea"/>
              </a:rPr>
              <a:t>它会在进入大脑之前迅速被肠道吸收</a:t>
            </a:r>
            <a:r>
              <a:rPr lang="en-US" altLang="zh-CN">
                <a:latin typeface="+mn-ea"/>
                <a:cs typeface="+mn-ea"/>
              </a:rPr>
              <a:t>,</a:t>
            </a:r>
            <a:r>
              <a:rPr lang="zh-CN" altLang="en-US">
                <a:latin typeface="+mn-ea"/>
                <a:cs typeface="+mn-ea"/>
              </a:rPr>
              <a:t>并对人的脑细胞产生直接的刺激作用。咖啡因的化学结构类似于腺苷</a:t>
            </a:r>
            <a:r>
              <a:rPr lang="en-US" altLang="zh-CN">
                <a:latin typeface="+mn-ea"/>
                <a:cs typeface="+mn-ea"/>
              </a:rPr>
              <a:t>,</a:t>
            </a:r>
            <a:r>
              <a:rPr lang="zh-CN" altLang="en-US">
                <a:latin typeface="+mn-ea"/>
                <a:cs typeface="+mn-ea"/>
              </a:rPr>
              <a:t>腺苷是一种对中枢神经系统具有放松作用的分子。咖啡因能够结合大脑中的腺苷受体</a:t>
            </a:r>
            <a:r>
              <a:rPr lang="en-US" altLang="zh-CN">
                <a:latin typeface="+mn-ea"/>
                <a:cs typeface="+mn-ea"/>
              </a:rPr>
              <a:t>,</a:t>
            </a:r>
            <a:r>
              <a:rPr lang="zh-CN" altLang="en-US">
                <a:latin typeface="+mn-ea"/>
                <a:cs typeface="+mn-ea"/>
              </a:rPr>
              <a:t>阻断它们并防止腺苷与它们结合而产生疲倦感。反过来</a:t>
            </a:r>
            <a:r>
              <a:rPr lang="en-US" altLang="zh-CN">
                <a:latin typeface="+mn-ea"/>
                <a:cs typeface="+mn-ea"/>
              </a:rPr>
              <a:t>,</a:t>
            </a:r>
            <a:r>
              <a:rPr lang="zh-CN" altLang="en-US">
                <a:latin typeface="+mn-ea"/>
                <a:cs typeface="+mn-ea"/>
              </a:rPr>
              <a:t>被阻断的受体会刺激其他天然兴奋剂的释放</a:t>
            </a:r>
            <a:r>
              <a:rPr lang="en-US" altLang="zh-CN">
                <a:latin typeface="+mn-ea"/>
                <a:cs typeface="+mn-ea"/>
              </a:rPr>
              <a:t>,</a:t>
            </a:r>
            <a:r>
              <a:rPr lang="zh-CN" altLang="en-US">
                <a:latin typeface="+mn-ea"/>
                <a:cs typeface="+mn-ea"/>
              </a:rPr>
              <a:t>并让其中一些物质</a:t>
            </a:r>
            <a:r>
              <a:rPr lang="en-US" altLang="zh-CN">
                <a:latin typeface="+mn-ea"/>
                <a:cs typeface="+mn-ea"/>
              </a:rPr>
              <a:t>,</a:t>
            </a:r>
            <a:r>
              <a:rPr lang="zh-CN" altLang="en-US">
                <a:latin typeface="+mn-ea"/>
                <a:cs typeface="+mn-ea"/>
              </a:rPr>
              <a:t>如多巴胺</a:t>
            </a:r>
            <a:r>
              <a:rPr lang="en-US" altLang="zh-CN">
                <a:latin typeface="+mn-ea"/>
                <a:cs typeface="+mn-ea"/>
              </a:rPr>
              <a:t>,</a:t>
            </a:r>
            <a:r>
              <a:rPr lang="zh-CN" altLang="en-US">
                <a:latin typeface="+mn-ea"/>
                <a:cs typeface="+mn-ea"/>
              </a:rPr>
              <a:t>更有效地发挥作用</a:t>
            </a:r>
            <a:r>
              <a:rPr lang="en-US" altLang="zh-CN">
                <a:latin typeface="+mn-ea"/>
                <a:cs typeface="+mn-ea"/>
              </a:rPr>
              <a:t>,</a:t>
            </a:r>
            <a:r>
              <a:rPr lang="zh-CN" altLang="en-US">
                <a:latin typeface="+mn-ea"/>
                <a:cs typeface="+mn-ea"/>
              </a:rPr>
              <a:t>这进一步提高了警觉性并减少了疲劳感。下列相关叙述不正确的是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持续地摄入咖啡因可能会使脑细胞产生更多的腺苷受体</a:t>
            </a:r>
            <a:r>
              <a:rPr lang="en-US" altLang="zh-CN">
                <a:latin typeface="+mn-ea"/>
                <a:cs typeface="+mn-ea"/>
              </a:rPr>
              <a:t>,</a:t>
            </a:r>
            <a:r>
              <a:rPr lang="zh-CN" altLang="en-US">
                <a:latin typeface="+mn-ea"/>
                <a:cs typeface="+mn-ea"/>
              </a:rPr>
              <a:t>以此来补偿被咖啡因阻断的受体</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突然切断咖啡因的供应会让大脑留下大量自由受体供腺苷结合</a:t>
            </a:r>
            <a:r>
              <a:rPr lang="en-US" altLang="zh-CN">
                <a:latin typeface="+mn-ea"/>
                <a:cs typeface="+mn-ea"/>
              </a:rPr>
              <a:t>,</a:t>
            </a:r>
            <a:r>
              <a:rPr lang="zh-CN" altLang="en-US">
                <a:latin typeface="+mn-ea"/>
                <a:cs typeface="+mn-ea"/>
              </a:rPr>
              <a:t>从而产生强烈的疲倦感</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除了咖啡因在大脑中引起的变化让人上瘾</a:t>
            </a:r>
            <a:r>
              <a:rPr lang="en-US" altLang="zh-CN">
                <a:latin typeface="+mn-ea"/>
                <a:cs typeface="+mn-ea"/>
              </a:rPr>
              <a:t>,</a:t>
            </a:r>
            <a:r>
              <a:rPr lang="zh-CN" altLang="en-US">
                <a:latin typeface="+mn-ea"/>
                <a:cs typeface="+mn-ea"/>
              </a:rPr>
              <a:t>喝咖啡产生的积极的感觉也会鼓励人重复这一行为</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咖啡因可以防止脑细胞发出疲劳信号</a:t>
            </a:r>
            <a:r>
              <a:rPr lang="en-US" altLang="zh-CN">
                <a:latin typeface="+mn-ea"/>
                <a:cs typeface="+mn-ea"/>
              </a:rPr>
              <a:t>,</a:t>
            </a:r>
            <a:r>
              <a:rPr lang="zh-CN" altLang="en-US">
                <a:latin typeface="+mn-ea"/>
                <a:cs typeface="+mn-ea"/>
              </a:rPr>
              <a:t>同时使身体释放其他天然兴奋剂并减弱其效果</a:t>
            </a:r>
            <a:endParaRPr lang="zh-CN" altLang="en-US">
              <a:latin typeface="+mn-ea"/>
              <a:cs typeface="+mn-ea"/>
            </a:endParaRPr>
          </a:p>
        </p:txBody>
      </p:sp>
      <p:sp>
        <p:nvSpPr>
          <p:cNvPr id="9" name="文本框 8"/>
          <p:cNvSpPr txBox="1"/>
          <p:nvPr/>
        </p:nvSpPr>
        <p:spPr>
          <a:xfrm>
            <a:off x="9067165" y="3300095"/>
            <a:ext cx="602615" cy="457200"/>
          </a:xfrm>
          <a:prstGeom prst="rect">
            <a:avLst/>
          </a:prstGeom>
          <a:noFill/>
        </p:spPr>
        <p:txBody>
          <a:bodyPr wrap="square" rtlCol="0">
            <a:noAutofit/>
          </a:bodyPr>
          <a:p>
            <a:r>
              <a:rPr lang="en-US" altLang="zh-CN">
                <a:solidFill>
                  <a:srgbClr val="FF0000"/>
                </a:solidFill>
              </a:rPr>
              <a:t>D</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63320" y="1527810"/>
            <a:ext cx="9875520" cy="506476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神经组织接受刺激后将出现离子的跨膜运输</a:t>
            </a:r>
            <a:r>
              <a:rPr lang="en-US" altLang="zh-CN">
                <a:latin typeface="+mn-ea"/>
                <a:cs typeface="+mn-ea"/>
              </a:rPr>
              <a:t>,</a:t>
            </a:r>
            <a:r>
              <a:rPr lang="zh-CN" altLang="en-US">
                <a:latin typeface="+mn-ea"/>
                <a:cs typeface="+mn-ea"/>
              </a:rPr>
              <a:t>从而引起膜内外电位差的改变。阈电位是指神经组织能够形成动作电位的临界膜电位</a:t>
            </a:r>
            <a:r>
              <a:rPr lang="en-US" altLang="zh-CN">
                <a:latin typeface="+mn-ea"/>
                <a:cs typeface="+mn-ea"/>
              </a:rPr>
              <a:t>,</a:t>
            </a:r>
            <a:r>
              <a:rPr lang="zh-CN" altLang="en-US">
                <a:latin typeface="+mn-ea"/>
                <a:cs typeface="+mn-ea"/>
              </a:rPr>
              <a:t>一般出现在电位反转之前。神经元电位到达阈电位时</a:t>
            </a:r>
            <a:r>
              <a:rPr lang="en-US" altLang="zh-CN">
                <a:latin typeface="+mn-ea"/>
                <a:cs typeface="+mn-ea"/>
              </a:rPr>
              <a:t>,</a:t>
            </a:r>
            <a:r>
              <a:rPr lang="zh-CN" altLang="en-US">
                <a:latin typeface="+mn-ea"/>
                <a:cs typeface="+mn-ea"/>
              </a:rPr>
              <a:t>将迅速触发大量</a:t>
            </a:r>
            <a:r>
              <a:rPr lang="en-US" altLang="zh-CN">
                <a:latin typeface="+mn-ea"/>
                <a:cs typeface="+mn-ea"/>
              </a:rPr>
              <a:t>Na+</a:t>
            </a:r>
            <a:r>
              <a:rPr lang="zh-CN" altLang="en-US">
                <a:latin typeface="+mn-ea"/>
                <a:cs typeface="+mn-ea"/>
              </a:rPr>
              <a:t>通道开放导致膜两侧电位反转</a:t>
            </a:r>
            <a:r>
              <a:rPr lang="en-US" altLang="zh-CN">
                <a:latin typeface="+mn-ea"/>
                <a:cs typeface="+mn-ea"/>
              </a:rPr>
              <a:t>,</a:t>
            </a:r>
            <a:r>
              <a:rPr lang="zh-CN" altLang="en-US">
                <a:latin typeface="+mn-ea"/>
                <a:cs typeface="+mn-ea"/>
              </a:rPr>
              <a:t>从而形成局部电流。阈刺激是指引起神经组织产生动作电位的最小刺激强度</a:t>
            </a:r>
            <a:r>
              <a:rPr lang="en-US" altLang="zh-CN">
                <a:latin typeface="+mn-ea"/>
                <a:cs typeface="+mn-ea"/>
              </a:rPr>
              <a:t>,</a:t>
            </a:r>
            <a:r>
              <a:rPr lang="zh-CN" altLang="en-US">
                <a:latin typeface="+mn-ea"/>
                <a:cs typeface="+mn-ea"/>
              </a:rPr>
              <a:t>阈下刺激的强度小于阈刺激</a:t>
            </a:r>
            <a:r>
              <a:rPr lang="en-US" altLang="zh-CN">
                <a:latin typeface="+mn-ea"/>
                <a:cs typeface="+mn-ea"/>
              </a:rPr>
              <a:t>,</a:t>
            </a:r>
            <a:r>
              <a:rPr lang="zh-CN" altLang="en-US">
                <a:latin typeface="+mn-ea"/>
                <a:cs typeface="+mn-ea"/>
              </a:rPr>
              <a:t>阈上刺激的强度大于阈刺激。下列相关叙述正确的是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推测神经元阈电位的绝对值越大</a:t>
            </a:r>
            <a:r>
              <a:rPr lang="en-US" altLang="zh-CN">
                <a:latin typeface="+mn-ea"/>
                <a:cs typeface="+mn-ea"/>
              </a:rPr>
              <a:t>,</a:t>
            </a:r>
            <a:r>
              <a:rPr lang="zh-CN" altLang="en-US">
                <a:latin typeface="+mn-ea"/>
                <a:cs typeface="+mn-ea"/>
              </a:rPr>
              <a:t>越容易出现兴奋</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推测阈刺激能够使膜电位到达阈电位从而出现兴奋</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推测阈下刺激将不能引起膜两侧电位差的改变</a:t>
            </a:r>
            <a:r>
              <a:rPr lang="en-US" altLang="zh-CN">
                <a:latin typeface="+mn-ea"/>
                <a:cs typeface="+mn-ea"/>
              </a:rPr>
              <a:t>,</a:t>
            </a:r>
            <a:r>
              <a:rPr lang="zh-CN" altLang="en-US">
                <a:latin typeface="+mn-ea"/>
                <a:cs typeface="+mn-ea"/>
              </a:rPr>
              <a:t>不能引起组织细胞兴奋</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推测阈上刺激强度越大</a:t>
            </a:r>
            <a:r>
              <a:rPr lang="en-US" altLang="zh-CN">
                <a:latin typeface="+mn-ea"/>
                <a:cs typeface="+mn-ea"/>
              </a:rPr>
              <a:t>,</a:t>
            </a:r>
            <a:r>
              <a:rPr lang="zh-CN" altLang="en-US">
                <a:latin typeface="+mn-ea"/>
                <a:cs typeface="+mn-ea"/>
              </a:rPr>
              <a:t>动作电位最大幅度值越大</a:t>
            </a:r>
            <a:endParaRPr lang="zh-CN" altLang="en-US">
              <a:latin typeface="+mn-ea"/>
              <a:cs typeface="+mn-ea"/>
            </a:endParaRPr>
          </a:p>
        </p:txBody>
      </p:sp>
      <p:sp>
        <p:nvSpPr>
          <p:cNvPr id="9" name="文本框 8"/>
          <p:cNvSpPr txBox="1"/>
          <p:nvPr/>
        </p:nvSpPr>
        <p:spPr>
          <a:xfrm>
            <a:off x="2942590" y="3270885"/>
            <a:ext cx="602615" cy="457200"/>
          </a:xfrm>
          <a:prstGeom prst="rect">
            <a:avLst/>
          </a:prstGeom>
          <a:noFill/>
        </p:spPr>
        <p:txBody>
          <a:bodyPr wrap="square" rtlCol="0">
            <a:noAutofit/>
          </a:bodyPr>
          <a:p>
            <a:r>
              <a:rPr lang="en-US" altLang="zh-CN">
                <a:solidFill>
                  <a:srgbClr val="FF0000"/>
                </a:solidFill>
              </a:rPr>
              <a:t>AB</a:t>
            </a:r>
            <a:endParaRPr lang="zh-CN" altLang="en-US">
              <a:solidFill>
                <a:srgbClr val="FF0000"/>
              </a:solidFill>
            </a:endParaRPr>
          </a:p>
          <a:p>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14985" y="972185"/>
            <a:ext cx="11379200" cy="541909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青蛙在跳跃时</a:t>
            </a:r>
            <a:r>
              <a:rPr lang="en-US" altLang="zh-CN">
                <a:latin typeface="+mn-ea"/>
                <a:cs typeface="+mn-ea"/>
              </a:rPr>
              <a:t>,</a:t>
            </a:r>
            <a:r>
              <a:rPr lang="zh-CN" altLang="en-US">
                <a:latin typeface="+mn-ea"/>
                <a:cs typeface="+mn-ea"/>
              </a:rPr>
              <a:t>其大脑皮层发出神经冲动</a:t>
            </a:r>
            <a:r>
              <a:rPr lang="en-US" altLang="zh-CN">
                <a:latin typeface="+mn-ea"/>
                <a:cs typeface="+mn-ea"/>
              </a:rPr>
              <a:t>,</a:t>
            </a:r>
            <a:r>
              <a:rPr lang="zh-CN" altLang="en-US">
                <a:latin typeface="+mn-ea"/>
                <a:cs typeface="+mn-ea"/>
              </a:rPr>
              <a:t>可以使</a:t>
            </a:r>
            <a:r>
              <a:rPr lang="en-US" altLang="zh-CN">
                <a:latin typeface="+mn-ea"/>
                <a:cs typeface="+mn-ea"/>
              </a:rPr>
              <a:t>α</a:t>
            </a:r>
            <a:r>
              <a:rPr lang="zh-CN" altLang="en-US">
                <a:latin typeface="+mn-ea"/>
                <a:cs typeface="+mn-ea"/>
              </a:rPr>
              <a:t>神经元、</a:t>
            </a:r>
            <a:r>
              <a:rPr lang="en-US" altLang="zh-CN">
                <a:latin typeface="+mn-ea"/>
                <a:cs typeface="+mn-ea"/>
              </a:rPr>
              <a:t>γ</a:t>
            </a:r>
            <a:r>
              <a:rPr lang="zh-CN" altLang="en-US">
                <a:latin typeface="+mn-ea"/>
                <a:cs typeface="+mn-ea"/>
              </a:rPr>
              <a:t>神经元兴奋</a:t>
            </a:r>
            <a:r>
              <a:rPr lang="en-US" altLang="zh-CN">
                <a:latin typeface="+mn-ea"/>
                <a:cs typeface="+mn-ea"/>
              </a:rPr>
              <a:t>,</a:t>
            </a:r>
            <a:r>
              <a:rPr lang="zh-CN" altLang="en-US">
                <a:latin typeface="+mn-ea"/>
                <a:cs typeface="+mn-ea"/>
              </a:rPr>
              <a:t>分别引起后肢骨骼肌中的梭外肌纤维和肌梭</a:t>
            </a:r>
            <a:r>
              <a:rPr lang="en-US" altLang="zh-CN">
                <a:latin typeface="+mn-ea"/>
                <a:cs typeface="+mn-ea"/>
              </a:rPr>
              <a:t>(</a:t>
            </a:r>
            <a:r>
              <a:rPr lang="zh-CN" altLang="en-US">
                <a:latin typeface="+mn-ea"/>
                <a:cs typeface="+mn-ea"/>
              </a:rPr>
              <a:t>均为相关的肌细胞</a:t>
            </a:r>
            <a:r>
              <a:rPr lang="en-US" altLang="zh-CN">
                <a:latin typeface="+mn-ea"/>
                <a:cs typeface="+mn-ea"/>
              </a:rPr>
              <a:t>)</a:t>
            </a:r>
            <a:r>
              <a:rPr lang="zh-CN" altLang="en-US">
                <a:latin typeface="+mn-ea"/>
                <a:cs typeface="+mn-ea"/>
              </a:rPr>
              <a:t>的收缩</a:t>
            </a:r>
            <a:r>
              <a:rPr lang="en-US" altLang="zh-CN">
                <a:latin typeface="+mn-ea"/>
                <a:cs typeface="+mn-ea"/>
              </a:rPr>
              <a:t>,</a:t>
            </a:r>
            <a:r>
              <a:rPr lang="zh-CN" altLang="en-US">
                <a:latin typeface="+mn-ea"/>
                <a:cs typeface="+mn-ea"/>
              </a:rPr>
              <a:t>从而一气呵成地完成跳跃动作</a:t>
            </a:r>
            <a:r>
              <a:rPr lang="en-US" altLang="zh-CN">
                <a:latin typeface="+mn-ea"/>
                <a:cs typeface="+mn-ea"/>
              </a:rPr>
              <a:t>,</a:t>
            </a:r>
            <a:r>
              <a:rPr lang="zh-CN" altLang="en-US">
                <a:latin typeface="+mn-ea"/>
                <a:cs typeface="+mn-ea"/>
              </a:rPr>
              <a:t>青蛙跳跃反射的部分反射弧如图所示。</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青蛙大脑皮层发出神经冲动</a:t>
            </a:r>
            <a:r>
              <a:rPr lang="en-US" altLang="zh-CN">
                <a:latin typeface="+mn-ea"/>
                <a:cs typeface="+mn-ea"/>
              </a:rPr>
              <a:t>,</a:t>
            </a:r>
            <a:r>
              <a:rPr lang="zh-CN" altLang="en-US">
                <a:latin typeface="+mn-ea"/>
                <a:cs typeface="+mn-ea"/>
              </a:rPr>
              <a:t>神经冲动在神经纤维上是以</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zh-CN" altLang="en-US">
                <a:latin typeface="+mn-ea"/>
                <a:cs typeface="+mn-ea"/>
              </a:rPr>
              <a:t>的形式传导的。</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将青蛙的</a:t>
            </a:r>
            <a:r>
              <a:rPr lang="en-US" altLang="zh-CN">
                <a:latin typeface="+mn-ea"/>
                <a:cs typeface="+mn-ea"/>
              </a:rPr>
              <a:t>γ</a:t>
            </a:r>
            <a:r>
              <a:rPr lang="zh-CN" altLang="en-US">
                <a:latin typeface="+mn-ea"/>
                <a:cs typeface="+mn-ea"/>
              </a:rPr>
              <a:t>神经元剥离后置于任氏液</a:t>
            </a:r>
            <a:r>
              <a:rPr lang="en-US" altLang="zh-CN">
                <a:latin typeface="+mn-ea"/>
                <a:cs typeface="+mn-ea"/>
              </a:rPr>
              <a:t>(</a:t>
            </a:r>
            <a:r>
              <a:rPr lang="zh-CN" altLang="en-US">
                <a:latin typeface="+mn-ea"/>
                <a:cs typeface="+mn-ea"/>
              </a:rPr>
              <a:t>蛙的生理盐水</a:t>
            </a:r>
            <a:r>
              <a:rPr lang="en-US" altLang="zh-CN">
                <a:latin typeface="+mn-ea"/>
                <a:cs typeface="+mn-ea"/>
              </a:rPr>
              <a:t>)</a:t>
            </a:r>
            <a:r>
              <a:rPr lang="zh-CN" altLang="en-US">
                <a:latin typeface="+mn-ea"/>
                <a:cs typeface="+mn-ea"/>
              </a:rPr>
              <a:t>中</a:t>
            </a:r>
            <a:r>
              <a:rPr lang="en-US" altLang="zh-CN">
                <a:latin typeface="+mn-ea"/>
                <a:cs typeface="+mn-ea"/>
              </a:rPr>
              <a:t>,</a:t>
            </a:r>
            <a:r>
              <a:rPr lang="zh-CN" altLang="en-US">
                <a:latin typeface="+mn-ea"/>
                <a:cs typeface="+mn-ea"/>
              </a:rPr>
              <a:t>将一电表的两电极分别置于</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两处的神经纤维膜外</a:t>
            </a:r>
            <a:r>
              <a:rPr lang="en-US" altLang="zh-CN">
                <a:latin typeface="+mn-ea"/>
                <a:cs typeface="+mn-ea"/>
              </a:rPr>
              <a:t>,</a:t>
            </a:r>
            <a:r>
              <a:rPr lang="zh-CN" altLang="en-US">
                <a:latin typeface="+mn-ea"/>
                <a:cs typeface="+mn-ea"/>
              </a:rPr>
              <a:t>此时电表测得的电位为</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静息电位</a:t>
            </a:r>
            <a:r>
              <a:rPr lang="en-US" altLang="zh-CN">
                <a:latin typeface="+mn-ea"/>
                <a:cs typeface="+mn-ea"/>
              </a:rPr>
              <a:t>”“</a:t>
            </a:r>
            <a:r>
              <a:rPr lang="zh-CN" altLang="en-US">
                <a:latin typeface="+mn-ea"/>
                <a:cs typeface="+mn-ea"/>
              </a:rPr>
              <a:t>动作电位</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零电位</a:t>
            </a:r>
            <a:r>
              <a:rPr lang="en-US" altLang="zh-CN">
                <a:latin typeface="+mn-ea"/>
                <a:cs typeface="+mn-ea"/>
              </a:rPr>
              <a:t>”)</a:t>
            </a:r>
            <a:r>
              <a:rPr lang="zh-CN" altLang="en-US">
                <a:latin typeface="+mn-ea"/>
                <a:cs typeface="+mn-ea"/>
              </a:rPr>
              <a:t>。在</a:t>
            </a:r>
            <a:r>
              <a:rPr lang="en-US" altLang="zh-CN">
                <a:latin typeface="+mn-ea"/>
                <a:cs typeface="+mn-ea"/>
              </a:rPr>
              <a:t>a</a:t>
            </a:r>
            <a:r>
              <a:rPr lang="zh-CN" altLang="en-US">
                <a:latin typeface="+mn-ea"/>
                <a:cs typeface="+mn-ea"/>
              </a:rPr>
              <a:t>处左侧给予一适宜强度的电刺激</a:t>
            </a:r>
            <a:r>
              <a:rPr lang="en-US" altLang="zh-CN">
                <a:latin typeface="+mn-ea"/>
                <a:cs typeface="+mn-ea"/>
              </a:rPr>
              <a:t>,</a:t>
            </a:r>
            <a:r>
              <a:rPr lang="zh-CN" altLang="en-US">
                <a:latin typeface="+mn-ea"/>
                <a:cs typeface="+mn-ea"/>
              </a:rPr>
              <a:t>则刺激点膜外的电位变化情况是</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电表指针共发生</a:t>
            </a:r>
            <a:r>
              <a:rPr lang="zh-CN" altLang="en-US" u="sng">
                <a:solidFill>
                  <a:schemeClr val="tx1"/>
                </a:solidFill>
                <a:uFillTx/>
                <a:latin typeface="+中文正文" charset="0"/>
                <a:cs typeface="+mn-ea"/>
              </a:rPr>
              <a:t>　　　</a:t>
            </a:r>
            <a:r>
              <a:rPr lang="zh-CN" altLang="en-US">
                <a:latin typeface="+mn-ea"/>
                <a:cs typeface="+mn-ea"/>
              </a:rPr>
              <a:t>次偏转。</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为探究河鲀毒素对兴奋的传导和传递的影响</a:t>
            </a:r>
            <a:r>
              <a:rPr lang="en-US" altLang="zh-CN">
                <a:latin typeface="+mn-ea"/>
                <a:cs typeface="+mn-ea"/>
              </a:rPr>
              <a:t>,</a:t>
            </a:r>
            <a:r>
              <a:rPr lang="zh-CN" altLang="en-US">
                <a:latin typeface="+mn-ea"/>
                <a:cs typeface="+mn-ea"/>
              </a:rPr>
              <a:t>取图中的</a:t>
            </a:r>
            <a:r>
              <a:rPr lang="en-US" altLang="zh-CN">
                <a:latin typeface="+mn-ea"/>
                <a:cs typeface="+mn-ea"/>
              </a:rPr>
              <a:t>γ</a:t>
            </a:r>
            <a:r>
              <a:rPr lang="zh-CN" altLang="en-US">
                <a:latin typeface="+mn-ea"/>
                <a:cs typeface="+mn-ea"/>
              </a:rPr>
              <a:t>神经元及其支配的肌梭</a:t>
            </a:r>
            <a:r>
              <a:rPr lang="en-US" altLang="zh-CN">
                <a:latin typeface="+mn-ea"/>
                <a:cs typeface="+mn-ea"/>
              </a:rPr>
              <a:t>(</a:t>
            </a:r>
            <a:r>
              <a:rPr lang="zh-CN" altLang="en-US">
                <a:latin typeface="+mn-ea"/>
                <a:cs typeface="+mn-ea"/>
              </a:rPr>
              <a:t>神经元与肌细胞之间通过突触正常相连</a:t>
            </a:r>
            <a:r>
              <a:rPr lang="en-US" altLang="zh-CN">
                <a:latin typeface="+mn-ea"/>
                <a:cs typeface="+mn-ea"/>
              </a:rPr>
              <a:t>)</a:t>
            </a:r>
            <a:r>
              <a:rPr lang="zh-CN" altLang="en-US">
                <a:latin typeface="+mn-ea"/>
                <a:cs typeface="+mn-ea"/>
              </a:rPr>
              <a:t>进行实验</a:t>
            </a:r>
            <a:r>
              <a:rPr lang="en-US" altLang="zh-CN">
                <a:latin typeface="+mn-ea"/>
                <a:cs typeface="+mn-ea"/>
              </a:rPr>
              <a:t>,</a:t>
            </a:r>
            <a:r>
              <a:rPr lang="zh-CN" altLang="en-US">
                <a:latin typeface="+mn-ea"/>
                <a:cs typeface="+mn-ea"/>
              </a:rPr>
              <a:t>处理过程及结果如表所示。实验结果表明</a:t>
            </a:r>
            <a:r>
              <a:rPr lang="en-US" altLang="zh-CN">
                <a:latin typeface="+mn-ea"/>
                <a:cs typeface="+mn-ea"/>
              </a:rPr>
              <a:t>,</a:t>
            </a:r>
            <a:r>
              <a:rPr lang="zh-CN" altLang="en-US">
                <a:latin typeface="+mn-ea"/>
                <a:cs typeface="+mn-ea"/>
              </a:rPr>
              <a:t>河鲀毒素主要是抑制</a:t>
            </a:r>
            <a:r>
              <a:rPr lang="zh-CN" altLang="en-US" u="sng">
                <a:solidFill>
                  <a:schemeClr val="tx1"/>
                </a:solidFill>
                <a:uFillTx/>
                <a:latin typeface="+中文正文" charset="0"/>
                <a:cs typeface="+mn-ea"/>
              </a:rPr>
              <a:t>　　　　　　　　　　　</a:t>
            </a:r>
            <a:r>
              <a:rPr lang="zh-CN" altLang="en-US">
                <a:solidFill>
                  <a:schemeClr val="tx1"/>
                </a:solidFill>
                <a:uFillTx/>
                <a:latin typeface="+中文正文" charset="0"/>
                <a:cs typeface="+mn-ea"/>
              </a:rPr>
              <a:t>（填</a:t>
            </a:r>
            <a:r>
              <a:rPr lang="zh-CN" altLang="en-US" u="sng">
                <a:solidFill>
                  <a:schemeClr val="tx1"/>
                </a:solidFill>
                <a:uFillTx/>
                <a:latin typeface="+中文正文" charset="0"/>
                <a:cs typeface="+mn-ea"/>
              </a:rPr>
              <a:t>　　</a:t>
            </a:r>
            <a:r>
              <a:rPr lang="en-US" altLang="zh-CN">
                <a:latin typeface="+mn-ea"/>
                <a:cs typeface="+mn-ea"/>
              </a:rPr>
              <a:t>“</a:t>
            </a:r>
            <a:r>
              <a:rPr lang="zh-CN" altLang="en-US">
                <a:latin typeface="+mn-ea"/>
                <a:cs typeface="+mn-ea"/>
              </a:rPr>
              <a:t>兴奋在神经纤维上的传导</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兴奋在突触处的传递</a:t>
            </a:r>
            <a:r>
              <a:rPr lang="en-US" altLang="zh-CN">
                <a:latin typeface="+mn-ea"/>
                <a:cs typeface="+mn-ea"/>
              </a:rPr>
              <a:t>”)</a:t>
            </a:r>
            <a:r>
              <a:rPr lang="zh-CN" altLang="en-US">
                <a:latin typeface="+mn-ea"/>
                <a:cs typeface="+mn-ea"/>
              </a:rPr>
              <a:t>。</a:t>
            </a:r>
            <a:r>
              <a:rPr lang="en-US" altLang="en-US">
                <a:latin typeface="+mn-ea"/>
                <a:cs typeface="+mn-ea"/>
              </a:rPr>
              <a:t> </a:t>
            </a:r>
            <a:endParaRPr lang="en-US"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249" name="image237.jpeg"/>
          <p:cNvPicPr>
            <a:picLocks noChangeAspect="1"/>
          </p:cNvPicPr>
          <p:nvPr/>
        </p:nvPicPr>
        <p:blipFill>
          <a:blip r:embed="rId2"/>
          <a:stretch>
            <a:fillRect/>
          </a:stretch>
        </p:blipFill>
        <p:spPr>
          <a:xfrm>
            <a:off x="2687955" y="1920875"/>
            <a:ext cx="2844800" cy="1244600"/>
          </a:xfrm>
          <a:prstGeom prst="rect">
            <a:avLst/>
          </a:prstGeom>
        </p:spPr>
      </p:pic>
      <p:pic>
        <p:nvPicPr>
          <p:cNvPr id="9" name="图片 8"/>
          <p:cNvPicPr>
            <a:picLocks noChangeAspect="1"/>
          </p:cNvPicPr>
          <p:nvPr/>
        </p:nvPicPr>
        <p:blipFill>
          <a:blip r:embed="rId3"/>
          <a:stretch>
            <a:fillRect/>
          </a:stretch>
        </p:blipFill>
        <p:spPr>
          <a:xfrm>
            <a:off x="6955155" y="1853565"/>
            <a:ext cx="2662555" cy="1283970"/>
          </a:xfrm>
          <a:prstGeom prst="rect">
            <a:avLst/>
          </a:prstGeom>
        </p:spPr>
      </p:pic>
      <p:sp>
        <p:nvSpPr>
          <p:cNvPr id="10" name="文本框 9"/>
          <p:cNvSpPr txBox="1"/>
          <p:nvPr/>
        </p:nvSpPr>
        <p:spPr>
          <a:xfrm>
            <a:off x="6452870" y="3165475"/>
            <a:ext cx="2116455" cy="457200"/>
          </a:xfrm>
          <a:prstGeom prst="rect">
            <a:avLst/>
          </a:prstGeom>
          <a:noFill/>
        </p:spPr>
        <p:txBody>
          <a:bodyPr wrap="square" rtlCol="0">
            <a:noAutofit/>
          </a:bodyPr>
          <a:p>
            <a:r>
              <a:rPr lang="zh-CN" altLang="en-US">
                <a:solidFill>
                  <a:srgbClr val="FF0000"/>
                </a:solidFill>
              </a:rPr>
              <a:t>电信号</a:t>
            </a:r>
            <a:r>
              <a:rPr lang="en-US" altLang="zh-CN">
                <a:solidFill>
                  <a:srgbClr val="FF0000"/>
                </a:solidFill>
              </a:rPr>
              <a:t>(</a:t>
            </a:r>
            <a:r>
              <a:rPr lang="zh-CN" altLang="en-US">
                <a:solidFill>
                  <a:srgbClr val="FF0000"/>
                </a:solidFill>
              </a:rPr>
              <a:t>或局部电流</a:t>
            </a:r>
            <a:r>
              <a:rPr lang="en-US" altLang="zh-CN">
                <a:solidFill>
                  <a:srgbClr val="FF0000"/>
                </a:solidFill>
              </a:rPr>
              <a:t>)</a:t>
            </a:r>
            <a:endParaRPr lang="en-US" altLang="zh-CN">
              <a:solidFill>
                <a:srgbClr val="FF0000"/>
              </a:solidFill>
            </a:endParaRPr>
          </a:p>
        </p:txBody>
      </p:sp>
      <p:sp>
        <p:nvSpPr>
          <p:cNvPr id="13" name="文本框 12"/>
          <p:cNvSpPr txBox="1"/>
          <p:nvPr/>
        </p:nvSpPr>
        <p:spPr>
          <a:xfrm>
            <a:off x="2917825" y="3934460"/>
            <a:ext cx="870585" cy="457200"/>
          </a:xfrm>
          <a:prstGeom prst="rect">
            <a:avLst/>
          </a:prstGeom>
          <a:noFill/>
        </p:spPr>
        <p:txBody>
          <a:bodyPr wrap="square" rtlCol="0">
            <a:noAutofit/>
          </a:bodyPr>
          <a:p>
            <a:r>
              <a:rPr lang="zh-CN" altLang="en-US">
                <a:solidFill>
                  <a:srgbClr val="FF0000"/>
                </a:solidFill>
              </a:rPr>
              <a:t>零电位</a:t>
            </a:r>
            <a:endParaRPr lang="zh-CN" altLang="en-US">
              <a:solidFill>
                <a:srgbClr val="FF0000"/>
              </a:solidFill>
            </a:endParaRPr>
          </a:p>
        </p:txBody>
      </p:sp>
      <p:sp>
        <p:nvSpPr>
          <p:cNvPr id="14" name="文本框 13"/>
          <p:cNvSpPr txBox="1"/>
          <p:nvPr/>
        </p:nvSpPr>
        <p:spPr>
          <a:xfrm>
            <a:off x="4338320" y="4391660"/>
            <a:ext cx="2251075" cy="457200"/>
          </a:xfrm>
          <a:prstGeom prst="rect">
            <a:avLst/>
          </a:prstGeom>
          <a:noFill/>
        </p:spPr>
        <p:txBody>
          <a:bodyPr wrap="square" rtlCol="0">
            <a:noAutofit/>
          </a:bodyPr>
          <a:p>
            <a:r>
              <a:rPr lang="zh-CN" altLang="en-US">
                <a:solidFill>
                  <a:srgbClr val="FF0000"/>
                </a:solidFill>
              </a:rPr>
              <a:t>由正电位变为负电位</a:t>
            </a:r>
            <a:endParaRPr lang="zh-CN" altLang="en-US">
              <a:solidFill>
                <a:srgbClr val="FF0000"/>
              </a:solidFill>
            </a:endParaRPr>
          </a:p>
        </p:txBody>
      </p:sp>
      <p:sp>
        <p:nvSpPr>
          <p:cNvPr id="15" name="文本框 14"/>
          <p:cNvSpPr txBox="1"/>
          <p:nvPr/>
        </p:nvSpPr>
        <p:spPr>
          <a:xfrm>
            <a:off x="8385810" y="4391660"/>
            <a:ext cx="461645" cy="457200"/>
          </a:xfrm>
          <a:prstGeom prst="rect">
            <a:avLst/>
          </a:prstGeom>
          <a:noFill/>
        </p:spPr>
        <p:txBody>
          <a:bodyPr wrap="square" rtlCol="0">
            <a:noAutofit/>
          </a:bodyPr>
          <a:p>
            <a:r>
              <a:rPr lang="en-US" altLang="zh-CN">
                <a:solidFill>
                  <a:srgbClr val="FF0000"/>
                </a:solidFill>
              </a:rPr>
              <a:t>2</a:t>
            </a:r>
            <a:endParaRPr lang="en-US" altLang="zh-CN">
              <a:solidFill>
                <a:srgbClr val="FF0000"/>
              </a:solidFill>
            </a:endParaRPr>
          </a:p>
        </p:txBody>
      </p:sp>
      <p:sp>
        <p:nvSpPr>
          <p:cNvPr id="16" name="文本框 15"/>
          <p:cNvSpPr txBox="1"/>
          <p:nvPr/>
        </p:nvSpPr>
        <p:spPr>
          <a:xfrm>
            <a:off x="8847455" y="5189220"/>
            <a:ext cx="2251075" cy="457200"/>
          </a:xfrm>
          <a:prstGeom prst="rect">
            <a:avLst/>
          </a:prstGeom>
          <a:noFill/>
        </p:spPr>
        <p:txBody>
          <a:bodyPr wrap="square" rtlCol="0">
            <a:noAutofit/>
          </a:bodyPr>
          <a:p>
            <a:r>
              <a:rPr lang="zh-CN" altLang="en-US">
                <a:solidFill>
                  <a:srgbClr val="FF0000"/>
                </a:solidFill>
              </a:rPr>
              <a:t>兴奋在突触处的传递</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3" grpId="0"/>
      <p:bldP spid="13" grpId="1"/>
      <p:bldP spid="14" grpId="0"/>
      <p:bldP spid="14" grpId="1"/>
      <p:bldP spid="15" grpId="0"/>
      <p:bldP spid="15" grpId="1"/>
      <p:bldP spid="16" grpId="0"/>
      <p:bldP spid="16"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5697</Words>
  <Application>WPS 演示</Application>
  <PresentationFormat>宽屏</PresentationFormat>
  <Paragraphs>292</Paragraphs>
  <Slides>18</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Arial</vt:lpstr>
      <vt:lpstr>宋体</vt:lpstr>
      <vt:lpstr>Wingdings</vt:lpstr>
      <vt:lpstr>Wingdings</vt:lpstr>
      <vt:lpstr>黑体</vt:lpstr>
      <vt:lpstr>等线</vt:lpstr>
      <vt:lpstr>微软雅黑</vt:lpstr>
      <vt:lpstr>Arial Unicode MS</vt:lpstr>
      <vt:lpstr>Calibri</vt:lpstr>
      <vt:lpstr>+中文正文</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158</cp:revision>
  <dcterms:created xsi:type="dcterms:W3CDTF">2019-06-19T02:08:00Z</dcterms:created>
  <dcterms:modified xsi:type="dcterms:W3CDTF">2025-04-29T11:12:08Z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D74B0E3794274B318FC6533FD092C1B9_13</vt:lpwstr>
  </property>
</Properties>
</file>