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5"/>
        <p:guide pos="38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image" Target="../media/image6.png"/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8.xml"/><Relationship Id="rId4" Type="http://schemas.openxmlformats.org/officeDocument/2006/relationships/image" Target="../media/image9.tiff"/><Relationship Id="rId3" Type="http://schemas.openxmlformats.org/officeDocument/2006/relationships/image" Target="../media/image8.tif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8640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高中生物学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选择性必修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稳态与调节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19600" y="1447800"/>
            <a:ext cx="335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effectLst/>
              </a:rPr>
              <a:t>大招攻略</a:t>
            </a:r>
            <a:endParaRPr lang="en-US" altLang="zh-CN" sz="5400" b="1">
              <a:solidFill>
                <a:srgbClr val="FFFF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6845" y="2831465"/>
            <a:ext cx="92208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bg1"/>
                </a:solidFill>
                <a:effectLst/>
              </a:rPr>
              <a:t>   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根据生长素的作用特点</a:t>
            </a:r>
            <a:endParaRPr lang="zh-CN" altLang="en-US" sz="4400" b="1">
              <a:solidFill>
                <a:schemeClr val="bg1"/>
              </a:solidFill>
              <a:effectLst/>
            </a:endParaRPr>
          </a:p>
          <a:p>
            <a:r>
              <a:rPr lang="zh-CN" altLang="en-US" sz="4400" b="1">
                <a:solidFill>
                  <a:schemeClr val="bg1"/>
                </a:solidFill>
                <a:effectLst/>
              </a:rPr>
              <a:t>解读生长素的生理作用曲线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04365" y="2273935"/>
            <a:ext cx="8383905" cy="216852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+mn-ea"/>
                <a:cs typeface="+mn-ea"/>
              </a:rPr>
              <a:t>一般情况下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生长素对植物生长的作用特点是在低浓度时具有促进生长的作用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在高浓度时具有抑制生长的作用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在不为</a:t>
            </a:r>
            <a:r>
              <a:rPr lang="en-US" altLang="zh-CN">
                <a:latin typeface="+mn-ea"/>
                <a:cs typeface="+mn-ea"/>
              </a:rPr>
              <a:t>0</a:t>
            </a:r>
            <a:r>
              <a:rPr lang="zh-CN" altLang="en-US">
                <a:latin typeface="+mn-ea"/>
                <a:cs typeface="+mn-ea"/>
              </a:rPr>
              <a:t>的生长素浓度下可能会既不促进生长也不抑制生长。此处的</a:t>
            </a:r>
            <a:r>
              <a:rPr lang="en-US" altLang="zh-CN">
                <a:latin typeface="+mn-ea"/>
                <a:cs typeface="+mn-ea"/>
              </a:rPr>
              <a:t>“</a:t>
            </a:r>
            <a:r>
              <a:rPr lang="zh-CN" altLang="en-US">
                <a:latin typeface="+mn-ea"/>
                <a:cs typeface="+mn-ea"/>
              </a:rPr>
              <a:t>高浓度</a:t>
            </a:r>
            <a:r>
              <a:rPr lang="en-US" altLang="zh-CN">
                <a:latin typeface="+mn-ea"/>
                <a:cs typeface="+mn-ea"/>
              </a:rPr>
              <a:t>”</a:t>
            </a:r>
            <a:r>
              <a:rPr lang="zh-CN" altLang="en-US">
                <a:latin typeface="+mn-ea"/>
                <a:cs typeface="+mn-ea"/>
              </a:rPr>
              <a:t>或</a:t>
            </a:r>
            <a:r>
              <a:rPr lang="en-US" altLang="zh-CN">
                <a:latin typeface="+mn-ea"/>
                <a:cs typeface="+mn-ea"/>
              </a:rPr>
              <a:t>“</a:t>
            </a:r>
            <a:r>
              <a:rPr lang="zh-CN" altLang="en-US">
                <a:latin typeface="+mn-ea"/>
                <a:cs typeface="+mn-ea"/>
              </a:rPr>
              <a:t>低浓度</a:t>
            </a:r>
            <a:r>
              <a:rPr lang="en-US" altLang="zh-CN">
                <a:latin typeface="+mn-ea"/>
                <a:cs typeface="+mn-ea"/>
              </a:rPr>
              <a:t>”</a:t>
            </a:r>
            <a:r>
              <a:rPr lang="zh-CN" altLang="en-US">
                <a:latin typeface="+mn-ea"/>
                <a:cs typeface="+mn-ea"/>
              </a:rPr>
              <a:t>需要根据研究的具体植物种类或具体部位来判断。本攻略结合生长素作用时</a:t>
            </a:r>
            <a:r>
              <a:rPr lang="en-US" altLang="zh-CN">
                <a:latin typeface="+mn-ea"/>
                <a:cs typeface="+mn-ea"/>
              </a:rPr>
              <a:t>“</a:t>
            </a:r>
            <a:r>
              <a:rPr lang="zh-CN" altLang="en-US">
                <a:latin typeface="+mn-ea"/>
                <a:cs typeface="+mn-ea"/>
              </a:rPr>
              <a:t>低浓度促进、高浓度抑制</a:t>
            </a:r>
            <a:r>
              <a:rPr lang="en-US" altLang="zh-CN">
                <a:latin typeface="+mn-ea"/>
                <a:cs typeface="+mn-ea"/>
              </a:rPr>
              <a:t>”</a:t>
            </a:r>
            <a:r>
              <a:rPr lang="zh-CN" altLang="en-US">
                <a:latin typeface="+mn-ea"/>
                <a:cs typeface="+mn-ea"/>
              </a:rPr>
              <a:t>这一特点分析生长素的生理作用曲线。</a:t>
            </a:r>
            <a:endParaRPr lang="zh-CN" altLang="en-US"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攻略识别</a:t>
            </a:r>
            <a:endParaRPr lang="en-US" altLang="zh-CN" sz="20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56945" y="1254125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一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492250" y="1329055"/>
            <a:ext cx="76269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不同浓度的生长素对同一器官的生理作用曲线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843" name="image83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80" y="2493010"/>
            <a:ext cx="3119755" cy="1702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3970" y="2085975"/>
            <a:ext cx="7914640" cy="26600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72210" y="5361940"/>
            <a:ext cx="7503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由曲线可知</a:t>
            </a:r>
            <a:r>
              <a:rPr lang="en-US" altLang="zh-CN"/>
              <a:t>,</a:t>
            </a:r>
            <a:r>
              <a:rPr lang="zh-CN" altLang="en-US"/>
              <a:t>生长素具有低浓度促进生长、高浓度抑制生长的特点。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6900" y="1028700"/>
            <a:ext cx="535305" cy="535305"/>
          </a:xfrm>
          <a:prstGeom prst="ellipse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/>
              <a:t>二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132205" y="1038860"/>
            <a:ext cx="76269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uFillTx/>
                <a:latin typeface="+mn-ea"/>
                <a:sym typeface="+mn-ea"/>
              </a:rPr>
              <a:t>生长素浓度与不同器官生长反应的关系</a:t>
            </a:r>
            <a:endParaRPr lang="zh-CN" altLang="en-US" sz="2400" b="1">
              <a:uFillTx/>
              <a:latin typeface="+mn-ea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攻略解读</a:t>
            </a:r>
            <a:endParaRPr lang="en-US" altLang="zh-CN" sz="2000" b="1">
              <a:solidFill>
                <a:schemeClr val="tx1"/>
              </a:solidFill>
            </a:endParaRPr>
          </a:p>
        </p:txBody>
      </p:sp>
      <p:pic>
        <p:nvPicPr>
          <p:cNvPr id="847" name="image83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7245" y="1368425"/>
            <a:ext cx="2063750" cy="1092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7205" y="1479550"/>
            <a:ext cx="9210040" cy="1316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由图可知</a:t>
            </a:r>
            <a:r>
              <a:rPr lang="en-US" altLang="zh-CN"/>
              <a:t>,</a:t>
            </a:r>
            <a:r>
              <a:rPr lang="zh-CN" altLang="en-US"/>
              <a:t>对于根、芽和茎来说</a:t>
            </a:r>
            <a:r>
              <a:rPr lang="en-US" altLang="zh-CN"/>
              <a:t>,</a:t>
            </a:r>
            <a:r>
              <a:rPr lang="zh-CN" altLang="en-US"/>
              <a:t>生长素的作用曲线走向大致相似</a:t>
            </a:r>
            <a:r>
              <a:rPr lang="en-US" altLang="zh-CN"/>
              <a:t>,</a:t>
            </a:r>
            <a:r>
              <a:rPr lang="zh-CN" altLang="en-US"/>
              <a:t>但生长素促进生长的阈值有所不同。总体而言</a:t>
            </a:r>
            <a:r>
              <a:rPr lang="en-US" altLang="zh-CN"/>
              <a:t>,</a:t>
            </a:r>
            <a:r>
              <a:rPr lang="zh-CN" altLang="en-US"/>
              <a:t>生长素对根、芽和茎都具有低浓度促进生长、高浓度抑制生长的特点。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7205" y="2322830"/>
            <a:ext cx="11498580" cy="3110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1.</a:t>
            </a:r>
            <a:r>
              <a:rPr lang="zh-CN" altLang="en-US" b="1">
                <a:sym typeface="+mn-ea"/>
              </a:rPr>
              <a:t>对图中各点的解读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en-US" altLang="zh-CN">
                <a:sym typeface="+mn-ea"/>
              </a:rPr>
              <a:t>(1)A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B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C</a:t>
            </a:r>
            <a:r>
              <a:rPr lang="zh-CN" altLang="en-US">
                <a:sym typeface="+mn-ea"/>
              </a:rPr>
              <a:t>点</a:t>
            </a:r>
            <a:r>
              <a:rPr lang="en-US" altLang="zh-CN">
                <a:sym typeface="+mn-ea"/>
              </a:rPr>
              <a:t>:</a:t>
            </a:r>
            <a:r>
              <a:rPr lang="zh-CN" altLang="en-US">
                <a:sym typeface="+mn-ea"/>
              </a:rPr>
              <a:t>这三个点对应的生长素浓度分别是根、芽和茎对应的最适生长素浓度。</a:t>
            </a:r>
            <a:r>
              <a:rPr lang="en-US" altLang="zh-CN">
                <a:sym typeface="+mn-ea"/>
              </a:rPr>
              <a:t>(2)A'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B'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C'</a:t>
            </a:r>
            <a:r>
              <a:rPr lang="zh-CN" altLang="en-US">
                <a:sym typeface="+mn-ea"/>
              </a:rPr>
              <a:t>点</a:t>
            </a:r>
            <a:r>
              <a:rPr lang="en-US" altLang="zh-CN">
                <a:sym typeface="+mn-ea"/>
              </a:rPr>
              <a:t>:</a:t>
            </a:r>
            <a:r>
              <a:rPr lang="zh-CN" altLang="en-US">
                <a:sym typeface="+mn-ea"/>
              </a:rPr>
              <a:t>这三个点对应的生长素浓度分别是生长素对根、芽和茎的生长发挥促进作用的浓度阈值</a:t>
            </a:r>
            <a:r>
              <a:rPr lang="en-US" altLang="zh-CN">
                <a:sym typeface="+mn-ea"/>
              </a:rPr>
              <a:t>,</a:t>
            </a:r>
            <a:r>
              <a:rPr lang="zh-CN" altLang="en-US">
                <a:sym typeface="+mn-ea"/>
              </a:rPr>
              <a:t>生长素浓度超过该值后</a:t>
            </a:r>
            <a:r>
              <a:rPr lang="en-US" altLang="zh-CN">
                <a:sym typeface="+mn-ea"/>
              </a:rPr>
              <a:t>,</a:t>
            </a:r>
            <a:r>
              <a:rPr lang="zh-CN" altLang="en-US">
                <a:sym typeface="+mn-ea"/>
              </a:rPr>
              <a:t>就开始抑制对应器官的生长。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2.</a:t>
            </a:r>
            <a:r>
              <a:rPr lang="zh-CN" altLang="en-US" b="1"/>
              <a:t>不同器官对生长素的</a:t>
            </a:r>
            <a:r>
              <a:rPr lang="zh-CN" altLang="en-US" b="1" u="wavy">
                <a:solidFill>
                  <a:schemeClr val="tx1"/>
                </a:solidFill>
                <a:uFillTx/>
              </a:rPr>
              <a:t>敏感性</a:t>
            </a:r>
            <a:r>
              <a:rPr lang="en-US" altLang="zh-CN" b="1"/>
              <a:t>:</a:t>
            </a:r>
            <a:r>
              <a:rPr lang="zh-CN" altLang="en-US" b="1"/>
              <a:t>根</a:t>
            </a:r>
            <a:r>
              <a:rPr lang="en-US" altLang="zh-CN" b="1"/>
              <a:t>&gt; </a:t>
            </a:r>
            <a:r>
              <a:rPr lang="zh-CN" altLang="en-US" b="1"/>
              <a:t>芽</a:t>
            </a:r>
            <a:r>
              <a:rPr lang="en-US" altLang="zh-CN" b="1"/>
              <a:t>&gt; </a:t>
            </a:r>
            <a:r>
              <a:rPr lang="zh-CN" altLang="en-US" b="1"/>
              <a:t>茎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曲线显示</a:t>
            </a:r>
            <a:r>
              <a:rPr lang="en-US" altLang="zh-CN"/>
              <a:t>,</a:t>
            </a:r>
            <a:r>
              <a:rPr lang="zh-CN" altLang="en-US"/>
              <a:t>生长素浓度约为</a:t>
            </a:r>
            <a:r>
              <a:rPr lang="en-US" altLang="zh-CN"/>
              <a:t>10</a:t>
            </a:r>
            <a:r>
              <a:rPr lang="en-US" altLang="zh-CN" baseline="30000"/>
              <a:t>-10 </a:t>
            </a:r>
            <a:r>
              <a:rPr lang="en-US" altLang="zh-CN"/>
              <a:t>mol·L</a:t>
            </a:r>
            <a:r>
              <a:rPr lang="en-US" altLang="zh-CN" baseline="30000"/>
              <a:t>-1</a:t>
            </a:r>
            <a:r>
              <a:rPr lang="zh-CN" altLang="en-US"/>
              <a:t>时</a:t>
            </a:r>
            <a:r>
              <a:rPr lang="en-US" altLang="zh-CN"/>
              <a:t>,</a:t>
            </a:r>
            <a:r>
              <a:rPr lang="zh-CN" altLang="en-US"/>
              <a:t>其对根部的促进作用最明显</a:t>
            </a:r>
            <a:r>
              <a:rPr lang="en-US" altLang="zh-CN"/>
              <a:t>,</a:t>
            </a:r>
            <a:r>
              <a:rPr lang="zh-CN" altLang="en-US"/>
              <a:t>但对芽和茎的促进作用非常小</a:t>
            </a:r>
            <a:r>
              <a:rPr lang="en-US" altLang="zh-CN"/>
              <a:t>;</a:t>
            </a:r>
            <a:r>
              <a:rPr lang="zh-CN" altLang="en-US"/>
              <a:t>在生长素浓度大于</a:t>
            </a:r>
            <a:r>
              <a:rPr lang="en-US" altLang="zh-CN"/>
              <a:t>10</a:t>
            </a:r>
            <a:r>
              <a:rPr lang="en-US" altLang="zh-CN" baseline="30000"/>
              <a:t>-8</a:t>
            </a:r>
            <a:r>
              <a:rPr lang="en-US" altLang="zh-CN"/>
              <a:t> mol·L</a:t>
            </a:r>
            <a:r>
              <a:rPr lang="en-US" altLang="zh-CN" baseline="30000"/>
              <a:t>-1</a:t>
            </a:r>
            <a:r>
              <a:rPr lang="zh-CN" altLang="en-US"/>
              <a:t>之后</a:t>
            </a:r>
            <a:r>
              <a:rPr lang="en-US" altLang="zh-CN"/>
              <a:t>,</a:t>
            </a:r>
            <a:r>
              <a:rPr lang="zh-CN" altLang="en-US"/>
              <a:t>根就已经被抑制生长</a:t>
            </a:r>
            <a:r>
              <a:rPr lang="en-US" altLang="zh-CN"/>
              <a:t>,</a:t>
            </a:r>
            <a:r>
              <a:rPr lang="zh-CN" altLang="en-US"/>
              <a:t>而该浓度下</a:t>
            </a:r>
            <a:r>
              <a:rPr lang="en-US" altLang="zh-CN"/>
              <a:t>,</a:t>
            </a:r>
            <a:r>
              <a:rPr lang="zh-CN" altLang="en-US"/>
              <a:t>芽和茎的生长仍然能被促进</a:t>
            </a:r>
            <a:r>
              <a:rPr lang="en-US" altLang="zh-CN"/>
              <a:t>,</a:t>
            </a:r>
            <a:r>
              <a:rPr lang="zh-CN" altLang="en-US"/>
              <a:t>说明根对生长素最敏感。</a:t>
            </a:r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3227705" y="3877310"/>
            <a:ext cx="565785" cy="231775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793490" y="3586480"/>
            <a:ext cx="5163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敏感性取决于生长素促进相应器官生长的浓度阈值大小:浓度阈值越小,说明该器官对生长素越敏感</a:t>
            </a:r>
            <a:endParaRPr lang="zh-CN" altLang="en-US" sz="16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900" y="5354955"/>
            <a:ext cx="10986135" cy="601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【注意】由图可知,某些生长素浓度</a:t>
            </a:r>
            <a:r>
              <a:rPr lang="zh-CN" altLang="en-US" sz="1600" u="wavy">
                <a:solidFill>
                  <a:srgbClr val="00A0AF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对根的生长具有抑制作用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,但对茎的生长仍然起促进作用,直到浓度大于10</a:t>
            </a:r>
            <a:r>
              <a:rPr lang="zh-CN" altLang="en-US" sz="1600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-2</a:t>
            </a:r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mol·L</a:t>
            </a:r>
            <a:r>
              <a:rPr lang="zh-CN" altLang="en-US" sz="1600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-1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6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之后才开始抑制茎的生长,这一数据对比可用于解释将植物横放在地面时,能同时发生根向地生长和茎背地生长的现象。</a:t>
            </a:r>
            <a:endParaRPr lang="zh-CN" altLang="en-US" sz="16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817745" y="5635625"/>
            <a:ext cx="464820" cy="14097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282565" y="561911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即浓度大于10</a:t>
            </a:r>
            <a:r>
              <a:rPr lang="zh-CN" altLang="en-US" sz="1600" baseline="300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-8</a:t>
            </a:r>
            <a:r>
              <a:rPr lang="zh-CN" altLang="en-US" sz="16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mol·L</a:t>
            </a:r>
            <a:r>
              <a:rPr lang="zh-CN" altLang="en-US" sz="1600" baseline="30000">
                <a:solidFill>
                  <a:srgbClr val="EE82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-1</a:t>
            </a:r>
            <a:endParaRPr lang="zh-CN" altLang="en-US" sz="1600" baseline="30000">
              <a:solidFill>
                <a:srgbClr val="EE82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48204" y="3389154"/>
            <a:ext cx="38417" cy="257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02945" y="1591945"/>
            <a:ext cx="10956290" cy="415290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266700"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+mn-ea"/>
                <a:cs typeface="+mn-ea"/>
              </a:rPr>
              <a:t>图</a:t>
            </a:r>
            <a:r>
              <a:rPr lang="en-US" altLang="zh-CN">
                <a:latin typeface="+mn-ea"/>
                <a:cs typeface="+mn-ea"/>
              </a:rPr>
              <a:t>1</a:t>
            </a:r>
            <a:r>
              <a:rPr lang="zh-CN" altLang="en-US">
                <a:latin typeface="+mn-ea"/>
                <a:cs typeface="+mn-ea"/>
              </a:rPr>
              <a:t>表示不同植物生长单位长度所需时间与生长素浓度的关系</a:t>
            </a:r>
            <a:r>
              <a:rPr lang="en-US" altLang="zh-CN">
                <a:latin typeface="+mn-ea"/>
                <a:cs typeface="+mn-ea"/>
              </a:rPr>
              <a:t>,</a:t>
            </a:r>
            <a:r>
              <a:rPr lang="zh-CN" altLang="en-US">
                <a:latin typeface="+mn-ea"/>
                <a:cs typeface="+mn-ea"/>
              </a:rPr>
              <a:t>图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为不同浓度的生长素对植物生长的影响曲线。下列叙述不正确的是</a:t>
            </a:r>
            <a:r>
              <a:rPr lang="en-US" altLang="zh-CN">
                <a:latin typeface="+mn-ea"/>
                <a:cs typeface="+mn-ea"/>
              </a:rPr>
              <a:t> 	(</a:t>
            </a:r>
            <a:r>
              <a:rPr lang="en-US" altLang="zh-CN">
                <a:latin typeface="+mn-ea"/>
                <a:cs typeface="+mn-ea"/>
              </a:rPr>
              <a:t>　　)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A.</a:t>
            </a:r>
            <a:r>
              <a:rPr lang="zh-CN" altLang="en-US">
                <a:latin typeface="+mn-ea"/>
                <a:cs typeface="+mn-ea"/>
              </a:rPr>
              <a:t>图</a:t>
            </a:r>
            <a:r>
              <a:rPr lang="en-US" altLang="zh-CN">
                <a:latin typeface="+mn-ea"/>
                <a:cs typeface="+mn-ea"/>
              </a:rPr>
              <a:t>1</a:t>
            </a:r>
            <a:r>
              <a:rPr lang="zh-CN" altLang="en-US">
                <a:latin typeface="+mn-ea"/>
                <a:cs typeface="+mn-ea"/>
              </a:rPr>
              <a:t>和图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中曲线的变化情况都能够反映生长素的作用具有低浓度促进生长、高浓度抑制生长的特点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B.</a:t>
            </a:r>
            <a:r>
              <a:rPr lang="zh-CN" altLang="en-US">
                <a:latin typeface="+mn-ea"/>
                <a:cs typeface="+mn-ea"/>
              </a:rPr>
              <a:t>图</a:t>
            </a:r>
            <a:r>
              <a:rPr lang="en-US" altLang="zh-CN">
                <a:latin typeface="+mn-ea"/>
                <a:cs typeface="+mn-ea"/>
              </a:rPr>
              <a:t>1</a:t>
            </a:r>
            <a:r>
              <a:rPr lang="zh-CN" altLang="en-US">
                <a:latin typeface="+mn-ea"/>
                <a:cs typeface="+mn-ea"/>
              </a:rPr>
              <a:t>中曲线</a:t>
            </a:r>
            <a:r>
              <a:rPr lang="en-US" altLang="en-US">
                <a:latin typeface="+mn-ea"/>
                <a:cs typeface="+mn-ea"/>
              </a:rPr>
              <a:t>Ⅰ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en-US">
                <a:latin typeface="+mn-ea"/>
                <a:cs typeface="+mn-ea"/>
              </a:rPr>
              <a:t>Ⅱ</a:t>
            </a:r>
            <a:r>
              <a:rPr lang="zh-CN" altLang="en-US">
                <a:latin typeface="+mn-ea"/>
                <a:cs typeface="+mn-ea"/>
              </a:rPr>
              <a:t>的最低点和图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中的</a:t>
            </a:r>
            <a:r>
              <a:rPr lang="en-US" altLang="zh-CN">
                <a:latin typeface="+mn-ea"/>
                <a:cs typeface="+mn-ea"/>
              </a:rPr>
              <a:t>H</a:t>
            </a:r>
            <a:r>
              <a:rPr lang="zh-CN" altLang="en-US">
                <a:latin typeface="+mn-ea"/>
                <a:cs typeface="+mn-ea"/>
              </a:rPr>
              <a:t>点对应的生长素浓度均为促进相应植物生长的最适浓度</a:t>
            </a:r>
            <a:endParaRPr lang="zh-CN" altLang="en-US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C.</a:t>
            </a:r>
            <a:r>
              <a:rPr lang="zh-CN" altLang="en-US">
                <a:latin typeface="+mn-ea"/>
                <a:cs typeface="+mn-ea"/>
              </a:rPr>
              <a:t>若图</a:t>
            </a:r>
            <a:r>
              <a:rPr lang="en-US" altLang="zh-CN">
                <a:latin typeface="+mn-ea"/>
                <a:cs typeface="+mn-ea"/>
              </a:rPr>
              <a:t>1</a:t>
            </a:r>
            <a:r>
              <a:rPr lang="zh-CN" altLang="en-US">
                <a:latin typeface="+mn-ea"/>
                <a:cs typeface="+mn-ea"/>
              </a:rPr>
              <a:t>中的</a:t>
            </a:r>
            <a:r>
              <a:rPr lang="en-US" altLang="zh-CN">
                <a:latin typeface="+mn-ea"/>
                <a:cs typeface="+mn-ea"/>
              </a:rPr>
              <a:t>a</a:t>
            </a:r>
            <a:r>
              <a:rPr lang="zh-CN" altLang="en-US">
                <a:latin typeface="+mn-ea"/>
                <a:cs typeface="+mn-ea"/>
              </a:rPr>
              <a:t>点对应的生长素浓度为图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中的</a:t>
            </a:r>
            <a:r>
              <a:rPr lang="en-US" altLang="zh-CN">
                <a:latin typeface="+mn-ea"/>
                <a:cs typeface="+mn-ea"/>
              </a:rPr>
              <a:t>m,</a:t>
            </a:r>
            <a:r>
              <a:rPr lang="zh-CN" altLang="en-US">
                <a:latin typeface="+mn-ea"/>
                <a:cs typeface="+mn-ea"/>
              </a:rPr>
              <a:t>则</a:t>
            </a:r>
            <a:r>
              <a:rPr lang="en-US" altLang="zh-CN">
                <a:latin typeface="+mn-ea"/>
                <a:cs typeface="+mn-ea"/>
              </a:rPr>
              <a:t>b</a:t>
            </a:r>
            <a:r>
              <a:rPr lang="zh-CN" altLang="en-US">
                <a:latin typeface="+mn-ea"/>
                <a:cs typeface="+mn-ea"/>
              </a:rPr>
              <a:t>点对应的生长素浓度大于</a:t>
            </a:r>
            <a:r>
              <a:rPr lang="en-US" altLang="zh-CN">
                <a:latin typeface="+mn-ea"/>
                <a:cs typeface="+mn-ea"/>
              </a:rPr>
              <a:t>e</a:t>
            </a:r>
            <a:endParaRPr lang="en-US" altLang="zh-CN">
              <a:latin typeface="+mn-ea"/>
              <a:cs typeface="+mn-ea"/>
            </a:endParaRPr>
          </a:p>
          <a:p>
            <a:pPr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cs typeface="+mn-ea"/>
              </a:rPr>
              <a:t>D.</a:t>
            </a:r>
            <a:r>
              <a:rPr lang="zh-CN" altLang="en-US">
                <a:latin typeface="+mn-ea"/>
                <a:cs typeface="+mn-ea"/>
              </a:rPr>
              <a:t>若图</a:t>
            </a:r>
            <a:r>
              <a:rPr lang="en-US" altLang="zh-CN">
                <a:latin typeface="+mn-ea"/>
                <a:cs typeface="+mn-ea"/>
              </a:rPr>
              <a:t>1</a:t>
            </a:r>
            <a:r>
              <a:rPr lang="zh-CN" altLang="en-US">
                <a:latin typeface="+mn-ea"/>
                <a:cs typeface="+mn-ea"/>
              </a:rPr>
              <a:t>中的</a:t>
            </a:r>
            <a:r>
              <a:rPr lang="en-US" altLang="zh-CN">
                <a:latin typeface="+mn-ea"/>
                <a:cs typeface="+mn-ea"/>
              </a:rPr>
              <a:t>c</a:t>
            </a:r>
            <a:r>
              <a:rPr lang="zh-CN" altLang="en-US">
                <a:latin typeface="+mn-ea"/>
                <a:cs typeface="+mn-ea"/>
              </a:rPr>
              <a:t>点对应的生长素浓度为图</a:t>
            </a:r>
            <a:r>
              <a:rPr lang="en-US" altLang="zh-CN">
                <a:latin typeface="+mn-ea"/>
                <a:cs typeface="+mn-ea"/>
              </a:rPr>
              <a:t>2</a:t>
            </a:r>
            <a:r>
              <a:rPr lang="zh-CN" altLang="en-US">
                <a:latin typeface="+mn-ea"/>
                <a:cs typeface="+mn-ea"/>
              </a:rPr>
              <a:t>中的</a:t>
            </a:r>
            <a:r>
              <a:rPr lang="en-US" altLang="zh-CN">
                <a:latin typeface="+mn-ea"/>
                <a:cs typeface="+mn-ea"/>
              </a:rPr>
              <a:t>m,</a:t>
            </a:r>
            <a:r>
              <a:rPr lang="zh-CN" altLang="en-US">
                <a:latin typeface="+mn-ea"/>
                <a:cs typeface="+mn-ea"/>
              </a:rPr>
              <a:t>则</a:t>
            </a:r>
            <a:r>
              <a:rPr lang="en-US" altLang="zh-CN">
                <a:latin typeface="+mn-ea"/>
                <a:cs typeface="+mn-ea"/>
              </a:rPr>
              <a:t>d</a:t>
            </a:r>
            <a:r>
              <a:rPr lang="zh-CN" altLang="en-US">
                <a:latin typeface="+mn-ea"/>
                <a:cs typeface="+mn-ea"/>
              </a:rPr>
              <a:t>点对应的生长素浓度应大于</a:t>
            </a:r>
            <a:r>
              <a:rPr lang="en-US" altLang="zh-CN">
                <a:latin typeface="+mn-ea"/>
                <a:cs typeface="+mn-ea"/>
              </a:rPr>
              <a:t>g</a:t>
            </a:r>
            <a:r>
              <a:rPr lang="zh-CN" altLang="en-US">
                <a:latin typeface="+mn-ea"/>
                <a:cs typeface="+mn-ea"/>
              </a:rPr>
              <a:t>小于</a:t>
            </a:r>
            <a:r>
              <a:rPr lang="en-US" altLang="zh-CN">
                <a:latin typeface="+mn-ea"/>
                <a:cs typeface="+mn-ea"/>
              </a:rPr>
              <a:t>2m</a:t>
            </a: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02945" y="1203960"/>
            <a:ext cx="921385" cy="387985"/>
          </a:xfrm>
          <a:prstGeom prst="roundRect">
            <a:avLst>
              <a:gd name="adj" fmla="val 50000"/>
            </a:avLst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b="1"/>
              <a:t>示例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3578860" y="2087880"/>
            <a:ext cx="361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6900" y="338455"/>
            <a:ext cx="1517650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攻略</a:t>
            </a:r>
            <a:r>
              <a:rPr lang="zh-CN" altLang="en-US" sz="2000" b="1">
                <a:solidFill>
                  <a:schemeClr val="tx1"/>
                </a:solidFill>
              </a:rPr>
              <a:t>应用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pic>
        <p:nvPicPr>
          <p:cNvPr id="855" name="image84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225" y="2569210"/>
            <a:ext cx="1941195" cy="1492885"/>
          </a:xfrm>
          <a:prstGeom prst="rect">
            <a:avLst/>
          </a:prstGeom>
        </p:spPr>
      </p:pic>
      <p:pic>
        <p:nvPicPr>
          <p:cNvPr id="856" name="image84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4300" y="2569210"/>
            <a:ext cx="2292985" cy="14935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78860" y="4062095"/>
            <a:ext cx="7205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1                                                      </a:t>
            </a:r>
            <a:r>
              <a:rPr lang="zh-CN" altLang="en-US"/>
              <a:t>图</a:t>
            </a:r>
            <a:r>
              <a:rPr lang="en-US" altLang="zh-CN"/>
              <a:t>2</a:t>
            </a:r>
            <a:endParaRPr lang="en-US" altLang="zh-CN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1105</Words>
  <Application>WPS 演示</Application>
  <PresentationFormat>宽屏</PresentationFormat>
  <Paragraphs>65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+中文正文</vt:lpstr>
      <vt:lpstr>Segoe Print</vt:lpstr>
      <vt:lpstr>楷体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159</cp:revision>
  <dcterms:created xsi:type="dcterms:W3CDTF">2019-06-19T02:08:00Z</dcterms:created>
  <dcterms:modified xsi:type="dcterms:W3CDTF">2025-04-14T04:01:23Z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40D8CE53D72F4D6DADC99144BD7508A5_11</vt:lpwstr>
  </property>
</Properties>
</file>