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xml"/><Relationship Id="rId3" Type="http://schemas.openxmlformats.org/officeDocument/2006/relationships/image" Target="../media/image10.tiff"/><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4.xml"/><Relationship Id="rId3" Type="http://schemas.openxmlformats.org/officeDocument/2006/relationships/image" Target="../media/image11.tiff"/><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5.xml"/><Relationship Id="rId3" Type="http://schemas.openxmlformats.org/officeDocument/2006/relationships/image" Target="../media/image12.tiff"/><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6.xml"/><Relationship Id="rId3" Type="http://schemas.openxmlformats.org/officeDocument/2006/relationships/image" Target="../media/image13.tiff"/><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7.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9.xml"/><Relationship Id="rId4" Type="http://schemas.openxmlformats.org/officeDocument/2006/relationships/image" Target="../media/image7.tiff"/><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976120" y="1326515"/>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676910" y="125539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五</a:t>
            </a:r>
            <a:endParaRPr lang="zh-CN" altLang="en-US" b="1"/>
          </a:p>
        </p:txBody>
      </p:sp>
      <p:sp>
        <p:nvSpPr>
          <p:cNvPr id="11" name="文本框 10"/>
          <p:cNvSpPr txBox="1"/>
          <p:nvPr/>
        </p:nvSpPr>
        <p:spPr>
          <a:xfrm>
            <a:off x="1254125" y="133032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其他复杂模型的分析思路</a:t>
            </a:r>
            <a:endParaRPr lang="zh-CN" altLang="en-US" sz="2400" b="1">
              <a:uFillTx/>
              <a:latin typeface="+mn-ea"/>
              <a:sym typeface="+mn-ea"/>
            </a:endParaRPr>
          </a:p>
        </p:txBody>
      </p:sp>
      <p:sp>
        <p:nvSpPr>
          <p:cNvPr id="14" name="文本框 13"/>
          <p:cNvSpPr txBox="1"/>
          <p:nvPr/>
        </p:nvSpPr>
        <p:spPr>
          <a:xfrm>
            <a:off x="597535" y="5147945"/>
            <a:ext cx="11503660" cy="975360"/>
          </a:xfrm>
          <a:prstGeom prst="rect">
            <a:avLst/>
          </a:prstGeom>
        </p:spPr>
        <p:txBody>
          <a:bodyPr wrap="square">
            <a:noAutofit/>
          </a:bodyPr>
          <a:p>
            <a:pPr indent="0" defTabSz="266700" fontAlgn="auto">
              <a:lnSpc>
                <a:spcPct val="150000"/>
              </a:lnSpc>
              <a:spcBef>
                <a:spcPct val="0"/>
              </a:spcBef>
              <a:spcAft>
                <a:spcPct val="0"/>
              </a:spcAft>
            </a:pP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8" name="文本框 7"/>
          <p:cNvSpPr txBox="1"/>
          <p:nvPr/>
        </p:nvSpPr>
        <p:spPr>
          <a:xfrm>
            <a:off x="1212215" y="2233930"/>
            <a:ext cx="9482455" cy="1249680"/>
          </a:xfrm>
          <a:prstGeom prst="rect">
            <a:avLst/>
          </a:prstGeom>
          <a:noFill/>
        </p:spPr>
        <p:txBody>
          <a:bodyPr wrap="square" rtlCol="0">
            <a:noAutofit/>
          </a:bodyPr>
          <a:p>
            <a:pPr indent="0" fontAlgn="auto">
              <a:lnSpc>
                <a:spcPct val="150000"/>
              </a:lnSpc>
            </a:pPr>
            <a:r>
              <a:rPr lang="zh-CN" altLang="en-US"/>
              <a:t>分析血糖调节的模型图时</a:t>
            </a:r>
            <a:r>
              <a:rPr lang="en-US" altLang="zh-CN"/>
              <a:t>,</a:t>
            </a:r>
            <a:r>
              <a:rPr lang="zh-CN" altLang="en-US"/>
              <a:t>万变不离其宗</a:t>
            </a:r>
            <a:r>
              <a:rPr lang="en-US" altLang="zh-CN"/>
              <a:t>,</a:t>
            </a:r>
            <a:r>
              <a:rPr lang="zh-CN" altLang="en-US"/>
              <a:t>参考【二】中提到的思路</a:t>
            </a:r>
            <a:r>
              <a:rPr lang="en-US" altLang="zh-CN"/>
              <a:t>,</a:t>
            </a:r>
            <a:r>
              <a:rPr lang="zh-CN" altLang="en-US"/>
              <a:t>先明确机体当前状态如何、需要向哪个方向发展</a:t>
            </a:r>
            <a:r>
              <a:rPr lang="en-US" altLang="zh-CN"/>
              <a:t>,</a:t>
            </a:r>
            <a:r>
              <a:rPr lang="zh-CN" altLang="en-US"/>
              <a:t>再逐条分析模型图中的各过程。</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889635" y="1856740"/>
            <a:ext cx="9927590" cy="4152900"/>
          </a:xfrm>
          <a:prstGeom prst="rect">
            <a:avLst/>
          </a:prstGeom>
        </p:spPr>
        <p:txBody>
          <a:bodyPr wrap="square">
            <a:noAutofit/>
          </a:bodyPr>
          <a:p>
            <a:pPr indent="0" algn="l" defTabSz="266700" fontAlgn="auto">
              <a:lnSpc>
                <a:spcPct val="150000"/>
              </a:lnSpc>
              <a:buClrTx/>
              <a:buSzTx/>
              <a:buNone/>
            </a:pPr>
            <a:r>
              <a:rPr lang="zh-CN" altLang="en-US">
                <a:latin typeface="+mn-ea"/>
                <a:cs typeface="+mn-ea"/>
              </a:rPr>
              <a:t>如图曲线表示某人从早餐开始到</a:t>
            </a:r>
            <a:r>
              <a:rPr lang="en-US" altLang="zh-CN">
                <a:latin typeface="+mn-ea"/>
                <a:cs typeface="+mn-ea"/>
              </a:rPr>
              <a:t>12</a:t>
            </a:r>
            <a:r>
              <a:rPr lang="zh-CN" altLang="en-US">
                <a:latin typeface="+mn-ea"/>
                <a:cs typeface="+mn-ea"/>
              </a:rPr>
              <a:t>时血糖浓度的变化情况。下列相关叙述中错误的是</a:t>
            </a:r>
            <a:r>
              <a:rPr lang="en-US" altLang="zh-CN">
                <a:latin typeface="+mn-ea"/>
                <a:cs typeface="+mn-ea"/>
              </a:rPr>
              <a:t>(</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早餐到</a:t>
            </a:r>
            <a:r>
              <a:rPr lang="en-US" altLang="zh-CN">
                <a:latin typeface="+mn-ea"/>
                <a:cs typeface="+mn-ea"/>
              </a:rPr>
              <a:t>9</a:t>
            </a:r>
            <a:r>
              <a:rPr lang="zh-CN" altLang="en-US">
                <a:latin typeface="+mn-ea"/>
                <a:cs typeface="+mn-ea"/>
              </a:rPr>
              <a:t>时之间胰高血糖素分泌增加引起血糖上升</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B.9</a:t>
            </a:r>
            <a:r>
              <a:rPr lang="zh-CN" altLang="en-US">
                <a:latin typeface="+mn-ea"/>
                <a:cs typeface="+mn-ea"/>
              </a:rPr>
              <a:t>时</a:t>
            </a:r>
            <a:r>
              <a:rPr lang="en-US" altLang="zh-CN">
                <a:latin typeface="+mn-ea"/>
                <a:cs typeface="+mn-ea"/>
              </a:rPr>
              <a:t>~10</a:t>
            </a:r>
            <a:r>
              <a:rPr lang="zh-CN" altLang="en-US">
                <a:latin typeface="+mn-ea"/>
                <a:cs typeface="+mn-ea"/>
              </a:rPr>
              <a:t>时之间胰岛素分泌</a:t>
            </a:r>
            <a:r>
              <a:rPr lang="en-US" altLang="zh-CN">
                <a:latin typeface="+mn-ea"/>
                <a:cs typeface="+mn-ea"/>
              </a:rPr>
              <a:t>,</a:t>
            </a:r>
            <a:r>
              <a:rPr lang="zh-CN" altLang="en-US">
                <a:latin typeface="+mn-ea"/>
                <a:cs typeface="+mn-ea"/>
              </a:rPr>
              <a:t>肝糖原和肌糖原合成加快</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C.10</a:t>
            </a:r>
            <a:r>
              <a:rPr lang="zh-CN" altLang="en-US">
                <a:latin typeface="+mn-ea"/>
                <a:cs typeface="+mn-ea"/>
              </a:rPr>
              <a:t>时半</a:t>
            </a:r>
            <a:r>
              <a:rPr lang="en-US" altLang="zh-CN">
                <a:latin typeface="+mn-ea"/>
                <a:cs typeface="+mn-ea"/>
              </a:rPr>
              <a:t>~11</a:t>
            </a:r>
            <a:r>
              <a:rPr lang="zh-CN" altLang="en-US">
                <a:latin typeface="+mn-ea"/>
                <a:cs typeface="+mn-ea"/>
              </a:rPr>
              <a:t>时半之间</a:t>
            </a:r>
            <a:r>
              <a:rPr lang="en-US" altLang="zh-CN">
                <a:latin typeface="+mn-ea"/>
                <a:cs typeface="+mn-ea"/>
              </a:rPr>
              <a:t>,</a:t>
            </a:r>
            <a:r>
              <a:rPr lang="zh-CN" altLang="en-US">
                <a:latin typeface="+mn-ea"/>
                <a:cs typeface="+mn-ea"/>
              </a:rPr>
              <a:t>经过肝脏的血管中葡萄糖的含量上升</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从早餐到</a:t>
            </a:r>
            <a:r>
              <a:rPr lang="en-US" altLang="zh-CN">
                <a:latin typeface="+mn-ea"/>
                <a:cs typeface="+mn-ea"/>
              </a:rPr>
              <a:t>12</a:t>
            </a:r>
            <a:r>
              <a:rPr lang="zh-CN" altLang="en-US">
                <a:latin typeface="+mn-ea"/>
                <a:cs typeface="+mn-ea"/>
              </a:rPr>
              <a:t>时</a:t>
            </a:r>
            <a:r>
              <a:rPr lang="en-US" altLang="zh-CN">
                <a:latin typeface="+mn-ea"/>
                <a:cs typeface="+mn-ea"/>
              </a:rPr>
              <a:t>,</a:t>
            </a:r>
            <a:r>
              <a:rPr lang="zh-CN" altLang="en-US">
                <a:latin typeface="+mn-ea"/>
                <a:cs typeface="+mn-ea"/>
              </a:rPr>
              <a:t>有糖皮质激素、肾上腺素等激素参与血糖平衡的调节</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889635" y="127698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9712960" y="2037715"/>
            <a:ext cx="502920" cy="368300"/>
          </a:xfrm>
          <a:prstGeom prst="rect">
            <a:avLst/>
          </a:prstGeom>
          <a:noFill/>
        </p:spPr>
        <p:txBody>
          <a:bodyPr wrap="square" rtlCol="0">
            <a:spAutoFit/>
          </a:bodyPr>
          <a:p>
            <a:r>
              <a:rPr lang="en-US" altLang="zh-CN">
                <a:solidFill>
                  <a:srgbClr val="FF0000"/>
                </a:solidFill>
              </a:rPr>
              <a:t>A</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571" name="image559.jpeg"/>
          <p:cNvPicPr>
            <a:picLocks noChangeAspect="1"/>
          </p:cNvPicPr>
          <p:nvPr/>
        </p:nvPicPr>
        <p:blipFill>
          <a:blip r:embed="rId3"/>
          <a:stretch>
            <a:fillRect/>
          </a:stretch>
        </p:blipFill>
        <p:spPr>
          <a:xfrm>
            <a:off x="3806825" y="2406015"/>
            <a:ext cx="3780790" cy="18897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596900" y="1454785"/>
            <a:ext cx="11058525" cy="4758690"/>
          </a:xfrm>
          <a:prstGeom prst="rect">
            <a:avLst/>
          </a:prstGeom>
        </p:spPr>
        <p:txBody>
          <a:bodyPr wrap="square">
            <a:noAutofit/>
          </a:bodyPr>
          <a:p>
            <a:pPr indent="0" algn="l" defTabSz="266700" fontAlgn="auto">
              <a:lnSpc>
                <a:spcPct val="150000"/>
              </a:lnSpc>
              <a:buClrTx/>
              <a:buSzTx/>
              <a:buNone/>
            </a:pPr>
            <a:r>
              <a:rPr lang="zh-CN" altLang="en-US">
                <a:latin typeface="+mn-ea"/>
                <a:cs typeface="+mn-ea"/>
              </a:rPr>
              <a:t>人体内血糖调节的过程如图所示</a:t>
            </a:r>
            <a:r>
              <a:rPr lang="en-US" altLang="zh-CN">
                <a:latin typeface="+mn-ea"/>
                <a:cs typeface="+mn-ea"/>
              </a:rPr>
              <a:t>,</a:t>
            </a:r>
            <a:r>
              <a:rPr lang="zh-CN" altLang="en-US">
                <a:latin typeface="+mn-ea"/>
                <a:cs typeface="+mn-ea"/>
              </a:rPr>
              <a:t>图中</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表示参与血糖调节的两种激素。</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zh-CN" altLang="en-US">
                <a:latin typeface="+mn-ea"/>
                <a:cs typeface="+mn-ea"/>
              </a:rPr>
              <a:t>请回答下列问题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当血糖浓度升高时</a:t>
            </a:r>
            <a:r>
              <a:rPr lang="en-US" altLang="zh-CN">
                <a:latin typeface="+mn-ea"/>
                <a:cs typeface="+mn-ea"/>
              </a:rPr>
              <a:t>,</a:t>
            </a:r>
            <a:r>
              <a:rPr lang="zh-CN" altLang="en-US">
                <a:latin typeface="+mn-ea"/>
                <a:cs typeface="+mn-ea"/>
              </a:rPr>
              <a:t>通过</a:t>
            </a:r>
            <a:r>
              <a:rPr lang="en-US" altLang="en-US">
                <a:latin typeface="+mn-ea"/>
                <a:cs typeface="+mn-ea"/>
              </a:rPr>
              <a:t>②</a:t>
            </a:r>
            <a:r>
              <a:rPr lang="zh-CN" altLang="en-US">
                <a:latin typeface="+mn-ea"/>
                <a:cs typeface="+mn-ea"/>
              </a:rPr>
              <a:t>过程</a:t>
            </a:r>
            <a:r>
              <a:rPr lang="en-US" altLang="zh-CN">
                <a:latin typeface="+mn-ea"/>
                <a:cs typeface="+mn-ea"/>
              </a:rPr>
              <a:t>,</a:t>
            </a:r>
            <a:r>
              <a:rPr lang="zh-CN" altLang="en-US">
                <a:latin typeface="+mn-ea"/>
                <a:cs typeface="+mn-ea"/>
              </a:rPr>
              <a:t>使</a:t>
            </a:r>
            <a:r>
              <a:rPr lang="en-US" altLang="zh-CN">
                <a:latin typeface="+mn-ea"/>
                <a:cs typeface="+mn-ea"/>
              </a:rPr>
              <a:t>a</a:t>
            </a:r>
            <a:r>
              <a:rPr lang="zh-CN" altLang="en-US">
                <a:latin typeface="+mn-ea"/>
                <a:cs typeface="+mn-ea"/>
              </a:rPr>
              <a:t>的分泌量增加</a:t>
            </a:r>
            <a:r>
              <a:rPr lang="en-US" altLang="zh-CN">
                <a:latin typeface="+mn-ea"/>
                <a:cs typeface="+mn-ea"/>
              </a:rPr>
              <a:t>,</a:t>
            </a:r>
            <a:r>
              <a:rPr lang="zh-CN" altLang="en-US">
                <a:latin typeface="+mn-ea"/>
                <a:cs typeface="+mn-ea"/>
              </a:rPr>
              <a:t>激素</a:t>
            </a:r>
            <a:r>
              <a:rPr lang="en-US" altLang="zh-CN">
                <a:latin typeface="+mn-ea"/>
                <a:cs typeface="+mn-ea"/>
              </a:rPr>
              <a:t>a</a:t>
            </a:r>
            <a:r>
              <a:rPr lang="zh-CN" altLang="en-US">
                <a:latin typeface="+mn-ea"/>
                <a:cs typeface="+mn-ea"/>
              </a:rPr>
              <a:t>是</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其化学本质是</a:t>
            </a:r>
            <a:r>
              <a:rPr lang="zh-CN" altLang="en-US" u="sng">
                <a:uFillTx/>
                <a:latin typeface="+中文正文" charset="0"/>
                <a:cs typeface="+mn-ea"/>
              </a:rPr>
              <a:t>　　　　　　</a:t>
            </a:r>
            <a:r>
              <a:rPr lang="en-US" altLang="zh-CN">
                <a:latin typeface="+mn-ea"/>
                <a:cs typeface="+mn-ea"/>
              </a:rPr>
              <a:t>;</a:t>
            </a:r>
            <a:r>
              <a:rPr lang="zh-CN" altLang="en-US">
                <a:latin typeface="+mn-ea"/>
                <a:cs typeface="+mn-ea"/>
              </a:rPr>
              <a:t>激素</a:t>
            </a:r>
            <a:r>
              <a:rPr lang="en-US" altLang="zh-CN">
                <a:latin typeface="+mn-ea"/>
                <a:cs typeface="+mn-ea"/>
              </a:rPr>
              <a:t>b</a:t>
            </a:r>
            <a:r>
              <a:rPr lang="zh-CN" altLang="en-US">
                <a:latin typeface="+mn-ea"/>
                <a:cs typeface="+mn-ea"/>
              </a:rPr>
              <a:t>是</a:t>
            </a:r>
            <a:r>
              <a:rPr lang="zh-CN" altLang="en-US" u="sng">
                <a:uFillTx/>
                <a:latin typeface="+中文正文" charset="0"/>
                <a:cs typeface="+mn-ea"/>
              </a:rPr>
              <a:t>　　　　</a:t>
            </a:r>
            <a:r>
              <a:rPr lang="en-US" altLang="zh-CN" u="sng">
                <a:uFillTx/>
                <a:latin typeface="+中文正文" charset="0"/>
                <a:cs typeface="+mn-ea"/>
              </a:rPr>
              <a:t>            </a:t>
            </a:r>
            <a:r>
              <a:rPr lang="en-US" altLang="zh-CN">
                <a:latin typeface="+mn-ea"/>
                <a:cs typeface="+mn-ea"/>
              </a:rPr>
              <a:t>,</a:t>
            </a:r>
            <a:r>
              <a:rPr lang="zh-CN" altLang="en-US">
                <a:latin typeface="+mn-ea"/>
                <a:cs typeface="+mn-ea"/>
              </a:rPr>
              <a:t>它与激素</a:t>
            </a:r>
            <a:r>
              <a:rPr lang="en-US" altLang="zh-CN">
                <a:latin typeface="+mn-ea"/>
                <a:cs typeface="+mn-ea"/>
              </a:rPr>
              <a:t>a</a:t>
            </a:r>
            <a:r>
              <a:rPr lang="zh-CN" altLang="en-US">
                <a:latin typeface="+mn-ea"/>
                <a:cs typeface="+mn-ea"/>
              </a:rPr>
              <a:t>的作用关系表现为</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关系。</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激素</a:t>
            </a:r>
            <a:r>
              <a:rPr lang="en-US" altLang="zh-CN">
                <a:latin typeface="+mn-ea"/>
                <a:cs typeface="+mn-ea"/>
              </a:rPr>
              <a:t>a</a:t>
            </a:r>
            <a:r>
              <a:rPr lang="zh-CN" altLang="en-US">
                <a:latin typeface="+mn-ea"/>
                <a:cs typeface="+mn-ea"/>
              </a:rPr>
              <a:t>在降低血糖浓度过程中具体的作用有两条调节途径</a:t>
            </a:r>
            <a:r>
              <a:rPr lang="en-US" altLang="zh-CN">
                <a:latin typeface="+mn-ea"/>
                <a:cs typeface="+mn-ea"/>
              </a:rPr>
              <a:t>,</a:t>
            </a:r>
            <a:r>
              <a:rPr lang="zh-CN" altLang="en-US">
                <a:latin typeface="+mn-ea"/>
                <a:cs typeface="+mn-ea"/>
              </a:rPr>
              <a:t>一是通过</a:t>
            </a:r>
            <a:r>
              <a:rPr lang="en-US" altLang="en-US">
                <a:latin typeface="+mn-ea"/>
                <a:cs typeface="+mn-ea"/>
              </a:rPr>
              <a:t>⑥⑦⑧</a:t>
            </a:r>
            <a:r>
              <a:rPr lang="zh-CN" altLang="en-US">
                <a:latin typeface="+mn-ea"/>
                <a:cs typeface="+mn-ea"/>
              </a:rPr>
              <a:t>过程促进</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二是主要通过</a:t>
            </a:r>
            <a:r>
              <a:rPr lang="en-US" altLang="en-US">
                <a:latin typeface="+mn-ea"/>
                <a:cs typeface="+mn-ea"/>
              </a:rPr>
              <a:t>⑥</a:t>
            </a:r>
            <a:r>
              <a:rPr lang="zh-CN" altLang="en-US">
                <a:latin typeface="+mn-ea"/>
                <a:cs typeface="+mn-ea"/>
              </a:rPr>
              <a:t>抑制肝糖原的分解和非糖物质转化为葡萄糖。</a:t>
            </a:r>
            <a:r>
              <a:rPr lang="en-US" altLang="en-US">
                <a:latin typeface="+mn-ea"/>
                <a:cs typeface="+mn-ea"/>
              </a:rPr>
              <a:t> </a:t>
            </a:r>
            <a:endParaRPr lang="en-US"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596900" y="1066800"/>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6622415" y="4451985"/>
            <a:ext cx="1109345" cy="368300"/>
          </a:xfrm>
          <a:prstGeom prst="rect">
            <a:avLst/>
          </a:prstGeom>
          <a:noFill/>
        </p:spPr>
        <p:txBody>
          <a:bodyPr wrap="square" rtlCol="0">
            <a:spAutoFit/>
          </a:bodyPr>
          <a:p>
            <a:r>
              <a:rPr lang="zh-CN" altLang="en-US">
                <a:solidFill>
                  <a:srgbClr val="FF0000"/>
                </a:solidFill>
              </a:rPr>
              <a:t>胰岛素</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576" name="image564.jpeg"/>
          <p:cNvPicPr>
            <a:picLocks noChangeAspect="1"/>
          </p:cNvPicPr>
          <p:nvPr/>
        </p:nvPicPr>
        <p:blipFill>
          <a:blip r:embed="rId3"/>
          <a:stretch>
            <a:fillRect/>
          </a:stretch>
        </p:blipFill>
        <p:spPr>
          <a:xfrm>
            <a:off x="3689985" y="2037715"/>
            <a:ext cx="2808605" cy="2106295"/>
          </a:xfrm>
          <a:prstGeom prst="rect">
            <a:avLst/>
          </a:prstGeom>
        </p:spPr>
      </p:pic>
      <p:sp>
        <p:nvSpPr>
          <p:cNvPr id="2" name="文本框 1"/>
          <p:cNvSpPr txBox="1"/>
          <p:nvPr/>
        </p:nvSpPr>
        <p:spPr>
          <a:xfrm>
            <a:off x="9032240" y="4451985"/>
            <a:ext cx="1109345" cy="368300"/>
          </a:xfrm>
          <a:prstGeom prst="rect">
            <a:avLst/>
          </a:prstGeom>
          <a:noFill/>
        </p:spPr>
        <p:txBody>
          <a:bodyPr wrap="square" rtlCol="0">
            <a:spAutoFit/>
          </a:bodyPr>
          <a:p>
            <a:r>
              <a:rPr lang="zh-CN" altLang="en-US">
                <a:solidFill>
                  <a:srgbClr val="FF0000"/>
                </a:solidFill>
              </a:rPr>
              <a:t>蛋白质</a:t>
            </a:r>
            <a:endParaRPr lang="en-US" altLang="zh-CN">
              <a:solidFill>
                <a:srgbClr val="FF0000"/>
              </a:solidFill>
            </a:endParaRPr>
          </a:p>
        </p:txBody>
      </p:sp>
      <p:sp>
        <p:nvSpPr>
          <p:cNvPr id="3" name="文本框 2"/>
          <p:cNvSpPr txBox="1"/>
          <p:nvPr/>
        </p:nvSpPr>
        <p:spPr>
          <a:xfrm>
            <a:off x="694690" y="4820285"/>
            <a:ext cx="1594485" cy="368300"/>
          </a:xfrm>
          <a:prstGeom prst="rect">
            <a:avLst/>
          </a:prstGeom>
          <a:noFill/>
        </p:spPr>
        <p:txBody>
          <a:bodyPr wrap="square" rtlCol="0">
            <a:spAutoFit/>
          </a:bodyPr>
          <a:p>
            <a:r>
              <a:rPr lang="zh-CN" altLang="en-US">
                <a:solidFill>
                  <a:srgbClr val="FF0000"/>
                </a:solidFill>
              </a:rPr>
              <a:t>胰高血糖素</a:t>
            </a:r>
            <a:endParaRPr lang="en-US" altLang="zh-CN">
              <a:solidFill>
                <a:srgbClr val="FF0000"/>
              </a:solidFill>
            </a:endParaRPr>
          </a:p>
        </p:txBody>
      </p:sp>
      <p:sp>
        <p:nvSpPr>
          <p:cNvPr id="5" name="文本框 4"/>
          <p:cNvSpPr txBox="1"/>
          <p:nvPr/>
        </p:nvSpPr>
        <p:spPr>
          <a:xfrm>
            <a:off x="4947285" y="4820285"/>
            <a:ext cx="1109345" cy="368300"/>
          </a:xfrm>
          <a:prstGeom prst="rect">
            <a:avLst/>
          </a:prstGeom>
          <a:noFill/>
        </p:spPr>
        <p:txBody>
          <a:bodyPr wrap="square" rtlCol="0">
            <a:spAutoFit/>
          </a:bodyPr>
          <a:p>
            <a:r>
              <a:rPr lang="zh-CN" altLang="en-US">
                <a:solidFill>
                  <a:srgbClr val="FF0000"/>
                </a:solidFill>
              </a:rPr>
              <a:t>相抗衡</a:t>
            </a:r>
            <a:endParaRPr lang="zh-CN" altLang="en-US">
              <a:solidFill>
                <a:srgbClr val="FF0000"/>
              </a:solidFill>
            </a:endParaRPr>
          </a:p>
        </p:txBody>
      </p:sp>
      <p:sp>
        <p:nvSpPr>
          <p:cNvPr id="7" name="文本框 6"/>
          <p:cNvSpPr txBox="1"/>
          <p:nvPr/>
        </p:nvSpPr>
        <p:spPr>
          <a:xfrm>
            <a:off x="9159240" y="5188585"/>
            <a:ext cx="2432050" cy="645160"/>
          </a:xfrm>
          <a:prstGeom prst="rect">
            <a:avLst/>
          </a:prstGeom>
          <a:noFill/>
        </p:spPr>
        <p:txBody>
          <a:bodyPr wrap="square" rtlCol="0">
            <a:spAutoFit/>
          </a:bodyPr>
          <a:p>
            <a:r>
              <a:rPr lang="zh-CN" altLang="en-US">
                <a:solidFill>
                  <a:srgbClr val="FF0000"/>
                </a:solidFill>
              </a:rPr>
              <a:t>组织细胞加速摄取、利用和储存葡萄糖</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3" grpId="0"/>
      <p:bldP spid="3" grpId="1"/>
      <p:bldP spid="5" grpId="0"/>
      <p:bldP spid="5"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596900" y="1454785"/>
            <a:ext cx="11189970" cy="4758690"/>
          </a:xfrm>
          <a:prstGeom prst="rect">
            <a:avLst/>
          </a:prstGeom>
        </p:spPr>
        <p:txBody>
          <a:bodyPr wrap="square">
            <a:noAutofit/>
          </a:bodyPr>
          <a:p>
            <a:pPr indent="0" algn="l" defTabSz="266700" fontAlgn="auto">
              <a:lnSpc>
                <a:spcPct val="150000"/>
              </a:lnSpc>
              <a:buClrTx/>
              <a:buSzTx/>
              <a:buNone/>
            </a:pPr>
            <a:r>
              <a:rPr lang="zh-CN" altLang="en-US">
                <a:latin typeface="+mn-ea"/>
                <a:cs typeface="+mn-ea"/>
              </a:rPr>
              <a:t>目前</a:t>
            </a:r>
            <a:r>
              <a:rPr lang="en-US" altLang="zh-CN">
                <a:latin typeface="+mn-ea"/>
                <a:cs typeface="+mn-ea"/>
              </a:rPr>
              <a:t>,</a:t>
            </a:r>
            <a:r>
              <a:rPr lang="zh-CN" altLang="en-US">
                <a:latin typeface="+mn-ea"/>
                <a:cs typeface="+mn-ea"/>
              </a:rPr>
              <a:t>糖尿病已经成为继心脑血管疾病、恶性肿瘤之后影响人类健康的第三大因素</a:t>
            </a:r>
            <a:r>
              <a:rPr lang="en-US" altLang="zh-CN">
                <a:latin typeface="+mn-ea"/>
                <a:cs typeface="+mn-ea"/>
              </a:rPr>
              <a:t>,</a:t>
            </a:r>
            <a:r>
              <a:rPr lang="zh-CN" altLang="en-US">
                <a:latin typeface="+mn-ea"/>
                <a:cs typeface="+mn-ea"/>
              </a:rPr>
              <a:t>图</a:t>
            </a:r>
            <a:r>
              <a:rPr lang="en-US" altLang="zh-CN">
                <a:latin typeface="+mn-ea"/>
                <a:cs typeface="+mn-ea"/>
              </a:rPr>
              <a:t>1</a:t>
            </a:r>
            <a:r>
              <a:rPr lang="zh-CN" altLang="en-US">
                <a:latin typeface="+mn-ea"/>
                <a:cs typeface="+mn-ea"/>
              </a:rPr>
              <a:t>是部分因子调节胰岛</a:t>
            </a:r>
            <a:r>
              <a:rPr lang="en-US" altLang="zh-CN">
                <a:latin typeface="+mn-ea"/>
                <a:cs typeface="+mn-ea"/>
              </a:rPr>
              <a:t>B</a:t>
            </a:r>
            <a:r>
              <a:rPr lang="zh-CN" altLang="en-US">
                <a:latin typeface="+mn-ea"/>
                <a:cs typeface="+mn-ea"/>
              </a:rPr>
              <a:t>细胞分泌胰岛素的示意图。</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r>
              <a:rPr lang="zh-CN" altLang="en-US">
                <a:latin typeface="+mn-ea"/>
                <a:cs typeface="+mn-ea"/>
              </a:rPr>
              <a:t>请回答下列问题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剧烈运动时</a:t>
            </a:r>
            <a:r>
              <a:rPr lang="en-US" altLang="zh-CN">
                <a:latin typeface="+mn-ea"/>
                <a:cs typeface="+mn-ea"/>
              </a:rPr>
              <a:t>,</a:t>
            </a:r>
            <a:r>
              <a:rPr lang="zh-CN" altLang="en-US">
                <a:latin typeface="+mn-ea"/>
                <a:cs typeface="+mn-ea"/>
              </a:rPr>
              <a:t>血糖的消耗较快</a:t>
            </a:r>
            <a:r>
              <a:rPr lang="en-US" altLang="zh-CN">
                <a:latin typeface="+mn-ea"/>
                <a:cs typeface="+mn-ea"/>
              </a:rPr>
              <a:t>,</a:t>
            </a:r>
            <a:r>
              <a:rPr lang="zh-CN" altLang="en-US">
                <a:latin typeface="+mn-ea"/>
                <a:cs typeface="+mn-ea"/>
              </a:rPr>
              <a:t>此时</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交感神经</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副交感神经</a:t>
            </a:r>
            <a:r>
              <a:rPr lang="en-US" altLang="zh-CN">
                <a:latin typeface="+mn-ea"/>
                <a:cs typeface="+mn-ea"/>
              </a:rPr>
              <a:t>”)</a:t>
            </a:r>
            <a:r>
              <a:rPr lang="zh-CN" altLang="en-US">
                <a:latin typeface="+mn-ea"/>
                <a:cs typeface="+mn-ea"/>
              </a:rPr>
              <a:t>活动占据优势</a:t>
            </a:r>
            <a:r>
              <a:rPr lang="en-US" altLang="zh-CN">
                <a:latin typeface="+mn-ea"/>
                <a:cs typeface="+mn-ea"/>
              </a:rPr>
              <a:t>,</a:t>
            </a:r>
            <a:r>
              <a:rPr lang="zh-CN" altLang="en-US">
                <a:latin typeface="+mn-ea"/>
                <a:cs typeface="+mn-ea"/>
              </a:rPr>
              <a:t>胰岛素的分泌量</a:t>
            </a:r>
            <a:r>
              <a:rPr lang="zh-CN" altLang="en-US" u="sng">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增加</a:t>
            </a:r>
            <a:r>
              <a:rPr lang="en-US" altLang="zh-CN">
                <a:latin typeface="+mn-ea"/>
                <a:cs typeface="+mn-ea"/>
              </a:rPr>
              <a:t>”“</a:t>
            </a:r>
            <a:r>
              <a:rPr lang="zh-CN" altLang="en-US">
                <a:latin typeface="+mn-ea"/>
                <a:cs typeface="+mn-ea"/>
              </a:rPr>
              <a:t>减少</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不变</a:t>
            </a:r>
            <a:r>
              <a:rPr lang="en-US" altLang="zh-CN">
                <a:latin typeface="+mn-ea"/>
                <a:cs typeface="+mn-ea"/>
              </a:rPr>
              <a:t>”),</a:t>
            </a:r>
            <a:r>
              <a:rPr lang="zh-CN" altLang="en-US">
                <a:latin typeface="+mn-ea"/>
                <a:cs typeface="+mn-ea"/>
              </a:rPr>
              <a:t>防止运动过程中出现低血糖。</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(2)GLUT2</a:t>
            </a:r>
            <a:r>
              <a:rPr lang="zh-CN" altLang="en-US">
                <a:latin typeface="+mn-ea"/>
                <a:cs typeface="+mn-ea"/>
              </a:rPr>
              <a:t>是胰岛</a:t>
            </a:r>
            <a:r>
              <a:rPr lang="en-US" altLang="zh-CN">
                <a:latin typeface="+mn-ea"/>
                <a:cs typeface="+mn-ea"/>
              </a:rPr>
              <a:t>B</a:t>
            </a:r>
            <a:r>
              <a:rPr lang="zh-CN" altLang="en-US">
                <a:latin typeface="+mn-ea"/>
                <a:cs typeface="+mn-ea"/>
              </a:rPr>
              <a:t>细胞膜表面的葡萄糖载体</a:t>
            </a:r>
            <a:r>
              <a:rPr lang="en-US" altLang="zh-CN">
                <a:latin typeface="+mn-ea"/>
                <a:cs typeface="+mn-ea"/>
              </a:rPr>
              <a:t>,GLUT2</a:t>
            </a:r>
            <a:r>
              <a:rPr lang="zh-CN" altLang="en-US">
                <a:latin typeface="+mn-ea"/>
                <a:cs typeface="+mn-ea"/>
              </a:rPr>
              <a:t>受损后可能引起某种类型的糖尿病</a:t>
            </a:r>
            <a:r>
              <a:rPr lang="en-US" altLang="zh-CN">
                <a:latin typeface="+mn-ea"/>
                <a:cs typeface="+mn-ea"/>
              </a:rPr>
              <a:t>,</a:t>
            </a:r>
            <a:r>
              <a:rPr lang="zh-CN" altLang="en-US">
                <a:latin typeface="+mn-ea"/>
                <a:cs typeface="+mn-ea"/>
              </a:rPr>
              <a:t>机理是</a:t>
            </a:r>
            <a:r>
              <a:rPr lang="en-US" altLang="zh-CN" u="sng">
                <a:solidFill>
                  <a:schemeClr val="tx1"/>
                </a:solidFill>
                <a:uFillTx/>
                <a:latin typeface="+中文正文" charset="0"/>
                <a:cs typeface="+mn-ea"/>
              </a:rPr>
              <a:t>	</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zh-CN" altLang="en-US">
                <a:latin typeface="+mn-ea"/>
                <a:cs typeface="+mn-ea"/>
              </a:rPr>
              <a:t>。</a:t>
            </a:r>
            <a:r>
              <a:rPr lang="en-US" altLang="en-US">
                <a:latin typeface="+mn-ea"/>
                <a:cs typeface="+mn-ea"/>
              </a:rPr>
              <a:t> </a:t>
            </a:r>
            <a:endParaRPr lang="en-US"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596900" y="1066800"/>
            <a:ext cx="119443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变式题</a:t>
            </a:r>
            <a:endParaRPr lang="zh-CN" altLang="en-US" b="1"/>
          </a:p>
        </p:txBody>
      </p:sp>
      <p:sp>
        <p:nvSpPr>
          <p:cNvPr id="9" name="文本框 8"/>
          <p:cNvSpPr txBox="1"/>
          <p:nvPr/>
        </p:nvSpPr>
        <p:spPr>
          <a:xfrm>
            <a:off x="4438015" y="4427855"/>
            <a:ext cx="1109345" cy="368300"/>
          </a:xfrm>
          <a:prstGeom prst="rect">
            <a:avLst/>
          </a:prstGeom>
          <a:noFill/>
        </p:spPr>
        <p:txBody>
          <a:bodyPr wrap="square" rtlCol="0">
            <a:spAutoFit/>
          </a:bodyPr>
          <a:p>
            <a:r>
              <a:rPr lang="zh-CN" altLang="en-US">
                <a:solidFill>
                  <a:srgbClr val="FF0000"/>
                </a:solidFill>
              </a:rPr>
              <a:t>交感神经</a:t>
            </a:r>
            <a:endParaRPr lang="zh-CN" altLang="en-US">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sp>
        <p:nvSpPr>
          <p:cNvPr id="2" name="文本框 1"/>
          <p:cNvSpPr txBox="1"/>
          <p:nvPr/>
        </p:nvSpPr>
        <p:spPr>
          <a:xfrm>
            <a:off x="1343660" y="4858385"/>
            <a:ext cx="1109345" cy="368300"/>
          </a:xfrm>
          <a:prstGeom prst="rect">
            <a:avLst/>
          </a:prstGeom>
          <a:noFill/>
        </p:spPr>
        <p:txBody>
          <a:bodyPr wrap="square" rtlCol="0">
            <a:spAutoFit/>
          </a:bodyPr>
          <a:p>
            <a:r>
              <a:rPr lang="zh-CN" altLang="en-US">
                <a:solidFill>
                  <a:srgbClr val="FF0000"/>
                </a:solidFill>
              </a:rPr>
              <a:t>减少</a:t>
            </a:r>
            <a:endParaRPr lang="zh-CN" altLang="en-US">
              <a:solidFill>
                <a:srgbClr val="FF0000"/>
              </a:solidFill>
            </a:endParaRPr>
          </a:p>
        </p:txBody>
      </p:sp>
      <p:sp>
        <p:nvSpPr>
          <p:cNvPr id="3" name="文本框 2"/>
          <p:cNvSpPr txBox="1"/>
          <p:nvPr/>
        </p:nvSpPr>
        <p:spPr>
          <a:xfrm>
            <a:off x="735330" y="5703570"/>
            <a:ext cx="10851515" cy="368300"/>
          </a:xfrm>
          <a:prstGeom prst="rect">
            <a:avLst/>
          </a:prstGeom>
          <a:noFill/>
        </p:spPr>
        <p:txBody>
          <a:bodyPr wrap="square" rtlCol="0">
            <a:spAutoFit/>
          </a:bodyPr>
          <a:p>
            <a:r>
              <a:rPr lang="en-US" altLang="zh-CN">
                <a:solidFill>
                  <a:srgbClr val="FF0000"/>
                </a:solidFill>
              </a:rPr>
              <a:t>GLUT2</a:t>
            </a:r>
            <a:r>
              <a:rPr lang="zh-CN" altLang="en-US">
                <a:solidFill>
                  <a:srgbClr val="FF0000"/>
                </a:solidFill>
              </a:rPr>
              <a:t>受损后胰岛</a:t>
            </a:r>
            <a:r>
              <a:rPr lang="en-US" altLang="zh-CN">
                <a:solidFill>
                  <a:srgbClr val="FF0000"/>
                </a:solidFill>
              </a:rPr>
              <a:t>B</a:t>
            </a:r>
            <a:r>
              <a:rPr lang="zh-CN" altLang="en-US">
                <a:solidFill>
                  <a:srgbClr val="FF0000"/>
                </a:solidFill>
              </a:rPr>
              <a:t>细胞中葡萄糖减少</a:t>
            </a:r>
            <a:r>
              <a:rPr lang="en-US" altLang="zh-CN">
                <a:solidFill>
                  <a:srgbClr val="FF0000"/>
                </a:solidFill>
              </a:rPr>
              <a:t>,</a:t>
            </a:r>
            <a:r>
              <a:rPr lang="zh-CN" altLang="en-US">
                <a:solidFill>
                  <a:srgbClr val="FF0000"/>
                </a:solidFill>
              </a:rPr>
              <a:t>产生的</a:t>
            </a:r>
            <a:r>
              <a:rPr lang="en-US" altLang="zh-CN">
                <a:solidFill>
                  <a:srgbClr val="FF0000"/>
                </a:solidFill>
              </a:rPr>
              <a:t>ATP</a:t>
            </a:r>
            <a:r>
              <a:rPr lang="zh-CN" altLang="en-US">
                <a:solidFill>
                  <a:srgbClr val="FF0000"/>
                </a:solidFill>
              </a:rPr>
              <a:t>减少</a:t>
            </a:r>
            <a:r>
              <a:rPr lang="en-US" altLang="zh-CN">
                <a:solidFill>
                  <a:srgbClr val="FF0000"/>
                </a:solidFill>
              </a:rPr>
              <a:t>,Ca2+</a:t>
            </a:r>
            <a:r>
              <a:rPr lang="zh-CN" altLang="en-US">
                <a:solidFill>
                  <a:srgbClr val="FF0000"/>
                </a:solidFill>
              </a:rPr>
              <a:t>进入细胞内减少</a:t>
            </a:r>
            <a:r>
              <a:rPr lang="en-US" altLang="zh-CN">
                <a:solidFill>
                  <a:srgbClr val="FF0000"/>
                </a:solidFill>
              </a:rPr>
              <a:t>,</a:t>
            </a:r>
            <a:r>
              <a:rPr lang="zh-CN" altLang="en-US">
                <a:solidFill>
                  <a:srgbClr val="FF0000"/>
                </a:solidFill>
              </a:rPr>
              <a:t>胰岛素分泌减弱</a:t>
            </a:r>
            <a:r>
              <a:rPr lang="en-US" altLang="zh-CN">
                <a:solidFill>
                  <a:srgbClr val="FF0000"/>
                </a:solidFill>
              </a:rPr>
              <a:t>,</a:t>
            </a:r>
            <a:r>
              <a:rPr lang="zh-CN" altLang="en-US">
                <a:solidFill>
                  <a:srgbClr val="FF0000"/>
                </a:solidFill>
              </a:rPr>
              <a:t>血糖升高</a:t>
            </a:r>
            <a:endParaRPr lang="zh-CN" altLang="en-US">
              <a:solidFill>
                <a:srgbClr val="FF0000"/>
              </a:solidFill>
            </a:endParaRPr>
          </a:p>
        </p:txBody>
      </p:sp>
      <p:pic>
        <p:nvPicPr>
          <p:cNvPr id="580" name="image568.jpeg"/>
          <p:cNvPicPr>
            <a:picLocks noChangeAspect="1"/>
          </p:cNvPicPr>
          <p:nvPr/>
        </p:nvPicPr>
        <p:blipFill>
          <a:blip r:embed="rId3"/>
          <a:stretch>
            <a:fillRect/>
          </a:stretch>
        </p:blipFill>
        <p:spPr>
          <a:xfrm>
            <a:off x="3960495" y="1948815"/>
            <a:ext cx="3161665" cy="1440180"/>
          </a:xfrm>
          <a:prstGeom prst="rect">
            <a:avLst/>
          </a:prstGeom>
        </p:spPr>
      </p:pic>
      <p:sp>
        <p:nvSpPr>
          <p:cNvPr id="8" name="文本框 7"/>
          <p:cNvSpPr txBox="1"/>
          <p:nvPr/>
        </p:nvSpPr>
        <p:spPr>
          <a:xfrm>
            <a:off x="3418205" y="3388995"/>
            <a:ext cx="5942965" cy="645160"/>
          </a:xfrm>
          <a:prstGeom prst="rect">
            <a:avLst/>
          </a:prstGeom>
          <a:noFill/>
        </p:spPr>
        <p:txBody>
          <a:bodyPr wrap="square" rtlCol="0">
            <a:spAutoFit/>
          </a:bodyPr>
          <a:p>
            <a:r>
              <a:rPr lang="en-US" altLang="zh-CN"/>
              <a:t>                       </a:t>
            </a:r>
            <a:r>
              <a:rPr lang="en-US" altLang="zh-CN" sz="1400"/>
              <a:t>   </a:t>
            </a:r>
            <a:r>
              <a:rPr lang="en-US" altLang="zh-CN" sz="1400">
                <a:latin typeface="+mn-ea"/>
                <a:cs typeface="+mn-ea"/>
              </a:rPr>
              <a:t>    </a:t>
            </a:r>
            <a:r>
              <a:rPr lang="zh-CN" altLang="en-US" sz="1400">
                <a:latin typeface="+mn-ea"/>
                <a:cs typeface="+mn-ea"/>
              </a:rPr>
              <a:t>图</a:t>
            </a:r>
            <a:r>
              <a:rPr lang="en-US" altLang="zh-CN" sz="1400">
                <a:latin typeface="+mn-ea"/>
                <a:cs typeface="+mn-ea"/>
              </a:rPr>
              <a:t>1</a:t>
            </a:r>
            <a:endParaRPr lang="en-US" altLang="zh-CN" sz="1400">
              <a:latin typeface="+mn-ea"/>
              <a:cs typeface="+mn-ea"/>
            </a:endParaRPr>
          </a:p>
          <a:p>
            <a:r>
              <a:rPr lang="en-US" altLang="zh-CN" sz="1400">
                <a:latin typeface="+mn-ea"/>
                <a:cs typeface="+mn-ea"/>
              </a:rPr>
              <a:t>         </a:t>
            </a:r>
            <a:r>
              <a:rPr lang="zh-CN" altLang="en-US" sz="1400">
                <a:latin typeface="+mn-ea"/>
                <a:cs typeface="+mn-ea"/>
              </a:rPr>
              <a:t>注</a:t>
            </a:r>
            <a:r>
              <a:rPr lang="en-US" altLang="zh-CN" sz="1400">
                <a:latin typeface="+mn-ea"/>
                <a:cs typeface="+mn-ea"/>
              </a:rPr>
              <a:t>:“+”</a:t>
            </a:r>
            <a:r>
              <a:rPr lang="zh-CN" altLang="en-US" sz="1400">
                <a:latin typeface="+mn-ea"/>
                <a:cs typeface="+mn-ea"/>
              </a:rPr>
              <a:t>表示促进作用</a:t>
            </a:r>
            <a:r>
              <a:rPr lang="en-US" altLang="zh-CN" sz="1400">
                <a:latin typeface="+mn-ea"/>
                <a:cs typeface="+mn-ea"/>
              </a:rPr>
              <a:t>,“-”</a:t>
            </a:r>
            <a:r>
              <a:rPr lang="zh-CN" altLang="en-US" sz="1400">
                <a:latin typeface="+mn-ea"/>
                <a:cs typeface="+mn-ea"/>
              </a:rPr>
              <a:t>表示抑制作用</a:t>
            </a:r>
            <a:r>
              <a:rPr lang="zh-CN" altLang="en-US"/>
              <a:t>。</a:t>
            </a:r>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596900" y="1374140"/>
            <a:ext cx="11165840" cy="854075"/>
          </a:xfrm>
          <a:prstGeom prst="rect">
            <a:avLst/>
          </a:prstGeom>
        </p:spPr>
        <p:txBody>
          <a:bodyPr wrap="square">
            <a:noAutofit/>
          </a:bodyPr>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胰高血糖素样肽</a:t>
            </a:r>
            <a:r>
              <a:rPr lang="en-US" altLang="zh-CN">
                <a:latin typeface="+mn-ea"/>
                <a:cs typeface="+mn-ea"/>
              </a:rPr>
              <a:t>-1(GLP-1)</a:t>
            </a:r>
            <a:r>
              <a:rPr lang="zh-CN" altLang="en-US">
                <a:latin typeface="+mn-ea"/>
                <a:cs typeface="+mn-ea"/>
              </a:rPr>
              <a:t>可通过控制胰岛素分泌以调节血糖稳态</a:t>
            </a:r>
            <a:r>
              <a:rPr lang="en-US" altLang="zh-CN">
                <a:latin typeface="+mn-ea"/>
                <a:cs typeface="+mn-ea"/>
              </a:rPr>
              <a:t>,</a:t>
            </a:r>
            <a:r>
              <a:rPr lang="zh-CN" altLang="en-US">
                <a:latin typeface="+mn-ea"/>
                <a:cs typeface="+mn-ea"/>
              </a:rPr>
              <a:t>部分作用机制如图</a:t>
            </a:r>
            <a:r>
              <a:rPr lang="en-US" altLang="zh-CN">
                <a:latin typeface="+mn-ea"/>
                <a:cs typeface="+mn-ea"/>
              </a:rPr>
              <a:t>2</a:t>
            </a:r>
            <a:r>
              <a:rPr lang="zh-CN" altLang="en-US">
                <a:latin typeface="+mn-ea"/>
                <a:cs typeface="+mn-ea"/>
              </a:rPr>
              <a:t>所示。司美格鲁肽</a:t>
            </a:r>
            <a:r>
              <a:rPr lang="en-US" altLang="zh-CN">
                <a:latin typeface="+mn-ea"/>
                <a:cs typeface="+mn-ea"/>
              </a:rPr>
              <a:t>(</a:t>
            </a:r>
            <a:r>
              <a:rPr lang="zh-CN" altLang="en-US">
                <a:latin typeface="+mn-ea"/>
                <a:cs typeface="+mn-ea"/>
              </a:rPr>
              <a:t>有效成分为</a:t>
            </a:r>
            <a:r>
              <a:rPr lang="en-US" altLang="zh-CN">
                <a:latin typeface="+mn-ea"/>
                <a:cs typeface="+mn-ea"/>
              </a:rPr>
              <a:t>GLP-1)</a:t>
            </a:r>
            <a:r>
              <a:rPr lang="zh-CN" altLang="en-US">
                <a:latin typeface="+mn-ea"/>
                <a:cs typeface="+mn-ea"/>
              </a:rPr>
              <a:t>作为</a:t>
            </a:r>
            <a:r>
              <a:rPr lang="en-US" altLang="zh-CN">
                <a:latin typeface="+mn-ea"/>
                <a:cs typeface="+mn-ea"/>
              </a:rPr>
              <a:t>2</a:t>
            </a:r>
            <a:r>
              <a:rPr lang="zh-CN" altLang="en-US">
                <a:latin typeface="+mn-ea"/>
                <a:cs typeface="+mn-ea"/>
              </a:rPr>
              <a:t>型糖尿病治疗药物批准在国内上市。</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596900" y="1066800"/>
            <a:ext cx="119443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变式题</a:t>
            </a:r>
            <a:endParaRPr lang="zh-CN" altLang="en-US" b="1"/>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sp>
        <p:nvSpPr>
          <p:cNvPr id="3" name="文本框 2"/>
          <p:cNvSpPr txBox="1"/>
          <p:nvPr/>
        </p:nvSpPr>
        <p:spPr>
          <a:xfrm>
            <a:off x="7243445" y="2879725"/>
            <a:ext cx="4408170" cy="368300"/>
          </a:xfrm>
          <a:prstGeom prst="rect">
            <a:avLst/>
          </a:prstGeom>
          <a:noFill/>
        </p:spPr>
        <p:txBody>
          <a:bodyPr wrap="square" rtlCol="0">
            <a:spAutoFit/>
          </a:bodyPr>
          <a:p>
            <a:r>
              <a:rPr lang="zh-CN" altLang="en-US">
                <a:solidFill>
                  <a:srgbClr val="FF0000"/>
                </a:solidFill>
              </a:rPr>
              <a:t>当用药量过多导致血糖降低时</a:t>
            </a:r>
            <a:r>
              <a:rPr lang="en-US" altLang="zh-CN">
                <a:solidFill>
                  <a:srgbClr val="FF0000"/>
                </a:solidFill>
              </a:rPr>
              <a:t>,</a:t>
            </a:r>
            <a:r>
              <a:rPr lang="zh-CN" altLang="en-US">
                <a:solidFill>
                  <a:srgbClr val="FF0000"/>
                </a:solidFill>
              </a:rPr>
              <a:t>葡萄糖摄入</a:t>
            </a:r>
            <a:endParaRPr lang="zh-CN">
              <a:solidFill>
                <a:srgbClr val="FF0000"/>
              </a:solidFill>
            </a:endParaRPr>
          </a:p>
        </p:txBody>
      </p:sp>
      <p:sp>
        <p:nvSpPr>
          <p:cNvPr id="8" name="文本框 7"/>
          <p:cNvSpPr txBox="1"/>
          <p:nvPr/>
        </p:nvSpPr>
        <p:spPr>
          <a:xfrm>
            <a:off x="2013585" y="5278120"/>
            <a:ext cx="605790" cy="306705"/>
          </a:xfrm>
          <a:prstGeom prst="rect">
            <a:avLst/>
          </a:prstGeom>
          <a:noFill/>
        </p:spPr>
        <p:txBody>
          <a:bodyPr wrap="square" rtlCol="0">
            <a:spAutoFit/>
          </a:bodyPr>
          <a:p>
            <a:r>
              <a:rPr lang="en-US" altLang="zh-CN" sz="1400"/>
              <a:t> </a:t>
            </a:r>
            <a:r>
              <a:rPr lang="zh-CN" altLang="en-US" sz="1400">
                <a:latin typeface="+mn-ea"/>
                <a:cs typeface="+mn-ea"/>
              </a:rPr>
              <a:t>图</a:t>
            </a:r>
            <a:r>
              <a:rPr lang="en-US" sz="1400">
                <a:latin typeface="+mn-ea"/>
                <a:cs typeface="+mn-ea"/>
              </a:rPr>
              <a:t>2</a:t>
            </a:r>
            <a:endParaRPr lang="en-US"/>
          </a:p>
        </p:txBody>
      </p:sp>
      <p:pic>
        <p:nvPicPr>
          <p:cNvPr id="581" name="image569.jpeg"/>
          <p:cNvPicPr>
            <a:picLocks noChangeAspect="1"/>
          </p:cNvPicPr>
          <p:nvPr/>
        </p:nvPicPr>
        <p:blipFill>
          <a:blip r:embed="rId3"/>
          <a:stretch>
            <a:fillRect/>
          </a:stretch>
        </p:blipFill>
        <p:spPr>
          <a:xfrm>
            <a:off x="735330" y="2468245"/>
            <a:ext cx="2938780" cy="2708910"/>
          </a:xfrm>
          <a:prstGeom prst="rect">
            <a:avLst/>
          </a:prstGeom>
        </p:spPr>
      </p:pic>
      <p:sp>
        <p:nvSpPr>
          <p:cNvPr id="7" name="文本框 6"/>
          <p:cNvSpPr txBox="1"/>
          <p:nvPr/>
        </p:nvSpPr>
        <p:spPr>
          <a:xfrm>
            <a:off x="4003675" y="2367280"/>
            <a:ext cx="7647940" cy="2910840"/>
          </a:xfrm>
          <a:prstGeom prst="rect">
            <a:avLst/>
          </a:prstGeom>
          <a:noFill/>
        </p:spPr>
        <p:txBody>
          <a:bodyPr wrap="square" rtlCol="0">
            <a:noAutofit/>
          </a:bodyPr>
          <a:p>
            <a:pPr indent="0" fontAlgn="auto">
              <a:lnSpc>
                <a:spcPct val="150000"/>
              </a:lnSpc>
            </a:pPr>
            <a:r>
              <a:rPr lang="en-US" altLang="en-US"/>
              <a:t>①</a:t>
            </a:r>
            <a:r>
              <a:rPr lang="zh-CN" altLang="en-US"/>
              <a:t>与注射胰岛素相比</a:t>
            </a:r>
            <a:r>
              <a:rPr lang="en-US" altLang="zh-CN"/>
              <a:t>,</a:t>
            </a:r>
            <a:r>
              <a:rPr lang="zh-CN" altLang="en-US"/>
              <a:t>糖尿病患者注射司美格鲁肽能够避免因药量过多引发低血糖症状</a:t>
            </a:r>
            <a:r>
              <a:rPr lang="en-US" altLang="zh-CN"/>
              <a:t>,</a:t>
            </a:r>
            <a:r>
              <a:rPr lang="zh-CN" altLang="en-US"/>
              <a:t>据图</a:t>
            </a:r>
            <a:r>
              <a:rPr lang="en-US" altLang="zh-CN"/>
              <a:t>2</a:t>
            </a:r>
            <a:r>
              <a:rPr lang="zh-CN" altLang="en-US"/>
              <a:t>解释</a:t>
            </a:r>
            <a:r>
              <a:rPr lang="en-US" altLang="zh-CN"/>
              <a:t>,</a:t>
            </a:r>
            <a:r>
              <a:rPr lang="zh-CN" altLang="en-US"/>
              <a:t>其原因是</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a:t>。</a:t>
            </a:r>
            <a:endParaRPr lang="zh-CN" altLang="en-US"/>
          </a:p>
          <a:p>
            <a:pPr indent="0" fontAlgn="auto">
              <a:lnSpc>
                <a:spcPct val="150000"/>
              </a:lnSpc>
            </a:pPr>
            <a:r>
              <a:rPr lang="zh-CN" altLang="en-US"/>
              <a:t> </a:t>
            </a:r>
            <a:r>
              <a:rPr lang="en-US" altLang="zh-CN"/>
              <a:t>                                                                                                                   </a:t>
            </a:r>
            <a:r>
              <a:rPr lang="en-US" altLang="en-US"/>
              <a:t> </a:t>
            </a:r>
            <a:endParaRPr lang="en-US" altLang="en-US"/>
          </a:p>
          <a:p>
            <a:pPr indent="0" fontAlgn="auto">
              <a:lnSpc>
                <a:spcPct val="150000"/>
              </a:lnSpc>
            </a:pPr>
            <a:endParaRPr lang="en-US" altLang="en-US"/>
          </a:p>
          <a:p>
            <a:pPr indent="0" fontAlgn="auto">
              <a:lnSpc>
                <a:spcPct val="150000"/>
              </a:lnSpc>
            </a:pPr>
            <a:r>
              <a:rPr lang="en-US" altLang="en-US"/>
              <a:t>②</a:t>
            </a:r>
            <a:r>
              <a:rPr lang="zh-CN" altLang="en-US"/>
              <a:t>研究发现</a:t>
            </a:r>
            <a:r>
              <a:rPr lang="en-US" altLang="zh-CN"/>
              <a:t>,1</a:t>
            </a:r>
            <a:r>
              <a:rPr lang="zh-CN" altLang="en-US"/>
              <a:t>型糖尿病的病因是患者胰岛</a:t>
            </a:r>
            <a:r>
              <a:rPr lang="en-US" altLang="zh-CN"/>
              <a:t>B</a:t>
            </a:r>
            <a:r>
              <a:rPr lang="zh-CN" altLang="en-US"/>
              <a:t>细胞受损。根据上述作用机理推测</a:t>
            </a:r>
            <a:r>
              <a:rPr lang="en-US" altLang="zh-CN"/>
              <a:t>,</a:t>
            </a:r>
            <a:r>
              <a:rPr lang="zh-CN" altLang="en-US"/>
              <a:t>司美格鲁肽</a:t>
            </a:r>
            <a:r>
              <a:rPr lang="zh-CN" altLang="en-US" u="sng">
                <a:solidFill>
                  <a:schemeClr val="tx1"/>
                </a:solidFill>
                <a:uFillTx/>
              </a:rPr>
              <a:t>　　　　　</a:t>
            </a:r>
            <a:r>
              <a:rPr lang="en-US" altLang="zh-CN"/>
              <a:t>(</a:t>
            </a:r>
            <a:r>
              <a:rPr lang="zh-CN" altLang="en-US"/>
              <a:t>填</a:t>
            </a:r>
            <a:r>
              <a:rPr lang="en-US" altLang="zh-CN"/>
              <a:t>“</a:t>
            </a:r>
            <a:r>
              <a:rPr lang="zh-CN" altLang="en-US"/>
              <a:t>能</a:t>
            </a:r>
            <a:r>
              <a:rPr lang="en-US" altLang="zh-CN"/>
              <a:t>”</a:t>
            </a:r>
            <a:r>
              <a:rPr lang="zh-CN" altLang="en-US"/>
              <a:t>或</a:t>
            </a:r>
            <a:r>
              <a:rPr lang="en-US" altLang="zh-CN"/>
              <a:t>“</a:t>
            </a:r>
            <a:r>
              <a:rPr lang="zh-CN" altLang="en-US"/>
              <a:t>不能</a:t>
            </a:r>
            <a:r>
              <a:rPr lang="en-US" altLang="zh-CN"/>
              <a:t>”)</a:t>
            </a:r>
            <a:r>
              <a:rPr lang="zh-CN" altLang="en-US"/>
              <a:t>治疗</a:t>
            </a:r>
            <a:r>
              <a:rPr lang="en-US" altLang="zh-CN"/>
              <a:t>1</a:t>
            </a:r>
            <a:r>
              <a:rPr lang="zh-CN" altLang="en-US"/>
              <a:t>型糖尿病</a:t>
            </a:r>
            <a:r>
              <a:rPr lang="en-US" altLang="zh-CN"/>
              <a:t>,</a:t>
            </a:r>
            <a:endParaRPr lang="en-US" altLang="zh-CN"/>
          </a:p>
          <a:p>
            <a:pPr indent="0" fontAlgn="auto">
              <a:lnSpc>
                <a:spcPct val="150000"/>
              </a:lnSpc>
            </a:pPr>
            <a:r>
              <a:rPr lang="zh-CN" altLang="en-US"/>
              <a:t>理由是</a:t>
            </a:r>
            <a:r>
              <a:rPr lang="en-US" altLang="en-US"/>
              <a:t> </a:t>
            </a:r>
            <a:r>
              <a:rPr lang="zh-CN" altLang="en-US" u="sng">
                <a:uFillTx/>
              </a:rPr>
              <a:t> </a:t>
            </a:r>
            <a:r>
              <a:rPr lang="en-US" altLang="zh-CN" u="sng">
                <a:uFillTx/>
              </a:rPr>
              <a:t>                                                                                                      </a:t>
            </a:r>
            <a:r>
              <a:rPr lang="zh-CN" altLang="en-US" u="sng">
                <a:uFillTx/>
              </a:rPr>
              <a:t> </a:t>
            </a:r>
            <a:r>
              <a:rPr lang="en-US"/>
              <a:t> </a:t>
            </a:r>
            <a:r>
              <a:rPr lang="zh-CN" altLang="en-US"/>
              <a:t>。</a:t>
            </a:r>
            <a:endParaRPr lang="zh-CN" altLang="en-US"/>
          </a:p>
        </p:txBody>
      </p:sp>
      <p:sp>
        <p:nvSpPr>
          <p:cNvPr id="10" name="文本框 9"/>
          <p:cNvSpPr txBox="1"/>
          <p:nvPr/>
        </p:nvSpPr>
        <p:spPr>
          <a:xfrm>
            <a:off x="4084320" y="3248025"/>
            <a:ext cx="7567295" cy="645160"/>
          </a:xfrm>
          <a:prstGeom prst="rect">
            <a:avLst/>
          </a:prstGeom>
          <a:noFill/>
        </p:spPr>
        <p:txBody>
          <a:bodyPr wrap="square" rtlCol="0">
            <a:spAutoFit/>
          </a:bodyPr>
          <a:p>
            <a:r>
              <a:rPr lang="zh-CN" altLang="en-US">
                <a:solidFill>
                  <a:srgbClr val="FF0000"/>
                </a:solidFill>
              </a:rPr>
              <a:t>减少</a:t>
            </a:r>
            <a:r>
              <a:rPr lang="en-US" altLang="zh-CN">
                <a:solidFill>
                  <a:srgbClr val="FF0000"/>
                </a:solidFill>
              </a:rPr>
              <a:t>,</a:t>
            </a:r>
            <a:r>
              <a:rPr lang="zh-CN" altLang="en-US">
                <a:solidFill>
                  <a:srgbClr val="FF0000"/>
                </a:solidFill>
              </a:rPr>
              <a:t>胰岛</a:t>
            </a:r>
            <a:r>
              <a:rPr lang="en-US" altLang="zh-CN">
                <a:solidFill>
                  <a:srgbClr val="FF0000"/>
                </a:solidFill>
              </a:rPr>
              <a:t>B</a:t>
            </a:r>
            <a:r>
              <a:rPr lang="zh-CN" altLang="en-US">
                <a:solidFill>
                  <a:srgbClr val="FF0000"/>
                </a:solidFill>
              </a:rPr>
              <a:t>细胞呼吸减慢导致</a:t>
            </a:r>
            <a:r>
              <a:rPr lang="en-US" altLang="zh-CN">
                <a:solidFill>
                  <a:srgbClr val="FF0000"/>
                </a:solidFill>
              </a:rPr>
              <a:t>ATP</a:t>
            </a:r>
            <a:r>
              <a:rPr lang="zh-CN" altLang="en-US">
                <a:solidFill>
                  <a:srgbClr val="FF0000"/>
                </a:solidFill>
              </a:rPr>
              <a:t>浓度降低</a:t>
            </a:r>
            <a:r>
              <a:rPr lang="en-US" altLang="zh-CN">
                <a:solidFill>
                  <a:srgbClr val="FF0000"/>
                </a:solidFill>
              </a:rPr>
              <a:t>,</a:t>
            </a:r>
            <a:r>
              <a:rPr lang="zh-CN" altLang="en-US">
                <a:solidFill>
                  <a:srgbClr val="FF0000"/>
                </a:solidFill>
              </a:rPr>
              <a:t>使得</a:t>
            </a:r>
            <a:r>
              <a:rPr lang="en-US" altLang="zh-CN">
                <a:solidFill>
                  <a:srgbClr val="FF0000"/>
                </a:solidFill>
              </a:rPr>
              <a:t>GLP-1</a:t>
            </a:r>
            <a:r>
              <a:rPr lang="zh-CN" altLang="en-US">
                <a:solidFill>
                  <a:srgbClr val="FF0000"/>
                </a:solidFill>
              </a:rPr>
              <a:t>的胞内信号转导的促进作用减弱</a:t>
            </a:r>
            <a:r>
              <a:rPr lang="en-US" altLang="zh-CN">
                <a:solidFill>
                  <a:srgbClr val="FF0000"/>
                </a:solidFill>
              </a:rPr>
              <a:t>,</a:t>
            </a:r>
            <a:r>
              <a:rPr lang="zh-CN" altLang="en-US">
                <a:solidFill>
                  <a:srgbClr val="FF0000"/>
                </a:solidFill>
              </a:rPr>
              <a:t>对胰岛素分泌的促进减弱</a:t>
            </a:r>
            <a:r>
              <a:rPr lang="en-US" altLang="zh-CN">
                <a:solidFill>
                  <a:srgbClr val="FF0000"/>
                </a:solidFill>
              </a:rPr>
              <a:t>,</a:t>
            </a:r>
            <a:r>
              <a:rPr lang="zh-CN" altLang="en-US">
                <a:solidFill>
                  <a:srgbClr val="FF0000"/>
                </a:solidFill>
              </a:rPr>
              <a:t>从而避免了低血糖症状</a:t>
            </a:r>
            <a:endParaRPr lang="zh-CN" altLang="en-US">
              <a:solidFill>
                <a:srgbClr val="FF0000"/>
              </a:solidFill>
            </a:endParaRPr>
          </a:p>
        </p:txBody>
      </p:sp>
      <p:sp>
        <p:nvSpPr>
          <p:cNvPr id="11" name="文本框 10"/>
          <p:cNvSpPr txBox="1"/>
          <p:nvPr/>
        </p:nvSpPr>
        <p:spPr>
          <a:xfrm>
            <a:off x="5509260" y="4454525"/>
            <a:ext cx="7567295" cy="368300"/>
          </a:xfrm>
          <a:prstGeom prst="rect">
            <a:avLst/>
          </a:prstGeom>
          <a:noFill/>
        </p:spPr>
        <p:txBody>
          <a:bodyPr wrap="square" rtlCol="0">
            <a:spAutoFit/>
          </a:bodyPr>
          <a:p>
            <a:r>
              <a:rPr lang="zh-CN" altLang="en-US">
                <a:solidFill>
                  <a:srgbClr val="FF0000"/>
                </a:solidFill>
              </a:rPr>
              <a:t>不能</a:t>
            </a:r>
            <a:endParaRPr lang="zh-CN" altLang="en-US">
              <a:solidFill>
                <a:srgbClr val="FF0000"/>
              </a:solidFill>
            </a:endParaRPr>
          </a:p>
        </p:txBody>
      </p:sp>
      <p:sp>
        <p:nvSpPr>
          <p:cNvPr id="13" name="文本框 12"/>
          <p:cNvSpPr txBox="1"/>
          <p:nvPr/>
        </p:nvSpPr>
        <p:spPr>
          <a:xfrm>
            <a:off x="4789170" y="4912995"/>
            <a:ext cx="6737985" cy="645160"/>
          </a:xfrm>
          <a:prstGeom prst="rect">
            <a:avLst/>
          </a:prstGeom>
          <a:noFill/>
        </p:spPr>
        <p:txBody>
          <a:bodyPr wrap="square" rtlCol="0">
            <a:spAutoFit/>
          </a:bodyPr>
          <a:p>
            <a:r>
              <a:rPr lang="zh-CN" altLang="en-US">
                <a:solidFill>
                  <a:srgbClr val="FF0000"/>
                </a:solidFill>
              </a:rPr>
              <a:t>司美格鲁肽通过作用于胰岛</a:t>
            </a:r>
            <a:r>
              <a:rPr lang="en-US" altLang="zh-CN">
                <a:solidFill>
                  <a:srgbClr val="FF0000"/>
                </a:solidFill>
              </a:rPr>
              <a:t>B</a:t>
            </a:r>
            <a:r>
              <a:rPr lang="zh-CN" altLang="en-US">
                <a:solidFill>
                  <a:srgbClr val="FF0000"/>
                </a:solidFill>
              </a:rPr>
              <a:t>细胞来实现降血糖的过程</a:t>
            </a:r>
            <a:r>
              <a:rPr lang="en-US" altLang="zh-CN">
                <a:solidFill>
                  <a:srgbClr val="FF0000"/>
                </a:solidFill>
              </a:rPr>
              <a:t>,1</a:t>
            </a:r>
            <a:r>
              <a:rPr lang="zh-CN" altLang="en-US">
                <a:solidFill>
                  <a:srgbClr val="FF0000"/>
                </a:solidFill>
              </a:rPr>
              <a:t>型糖尿病患者的胰岛</a:t>
            </a:r>
            <a:r>
              <a:rPr lang="en-US" altLang="zh-CN">
                <a:solidFill>
                  <a:srgbClr val="FF0000"/>
                </a:solidFill>
              </a:rPr>
              <a:t>B</a:t>
            </a:r>
            <a:r>
              <a:rPr lang="zh-CN" altLang="en-US">
                <a:solidFill>
                  <a:srgbClr val="FF0000"/>
                </a:solidFill>
              </a:rPr>
              <a:t>细胞受损</a:t>
            </a:r>
            <a:r>
              <a:rPr lang="en-US" altLang="zh-CN">
                <a:solidFill>
                  <a:srgbClr val="FF0000"/>
                </a:solidFill>
              </a:rPr>
              <a:t>,</a:t>
            </a:r>
            <a:r>
              <a:rPr lang="zh-CN" altLang="en-US">
                <a:solidFill>
                  <a:srgbClr val="FF0000"/>
                </a:solidFill>
              </a:rPr>
              <a:t>因而该药物无法完成该过程</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P spid="10" grpId="1"/>
      <p:bldP spid="11" grpId="0"/>
      <p:bldP spid="11" grpId="1"/>
      <p:bldP spid="13"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268220" y="3044825"/>
            <a:ext cx="8631555" cy="768350"/>
          </a:xfrm>
          <a:prstGeom prst="rect">
            <a:avLst/>
          </a:prstGeom>
          <a:noFill/>
        </p:spPr>
        <p:txBody>
          <a:bodyPr wrap="square" rtlCol="0">
            <a:spAutoFit/>
          </a:bodyPr>
          <a:p>
            <a:r>
              <a:rPr lang="zh-CN" altLang="en-US" sz="4400" b="1">
                <a:solidFill>
                  <a:schemeClr val="bg1"/>
                </a:solidFill>
                <a:effectLst/>
              </a:rPr>
              <a:t>血糖含量变化及模型图的分析思路</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355725" y="2114550"/>
            <a:ext cx="9622155" cy="1337945"/>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一些基于血糖调节的题目常会给我们各种图像以供分析</a:t>
            </a:r>
            <a:r>
              <a:rPr lang="en-US" altLang="zh-CN">
                <a:latin typeface="+mn-ea"/>
                <a:cs typeface="+mn-ea"/>
              </a:rPr>
              <a:t>,</a:t>
            </a:r>
            <a:r>
              <a:rPr lang="zh-CN" altLang="en-US">
                <a:latin typeface="+mn-ea"/>
                <a:cs typeface="+mn-ea"/>
              </a:rPr>
              <a:t>这些图像包括血糖含量</a:t>
            </a:r>
            <a:r>
              <a:rPr lang="en-US" altLang="zh-CN">
                <a:latin typeface="+mn-ea"/>
                <a:cs typeface="+mn-ea"/>
              </a:rPr>
              <a:t>(</a:t>
            </a:r>
            <a:r>
              <a:rPr lang="zh-CN" altLang="en-US">
                <a:latin typeface="+mn-ea"/>
                <a:cs typeface="+mn-ea"/>
              </a:rPr>
              <a:t>或胰岛素等其他物质的含量</a:t>
            </a:r>
            <a:r>
              <a:rPr lang="en-US" altLang="zh-CN">
                <a:latin typeface="+mn-ea"/>
                <a:cs typeface="+mn-ea"/>
              </a:rPr>
              <a:t>)</a:t>
            </a:r>
            <a:r>
              <a:rPr lang="zh-CN" altLang="en-US">
                <a:latin typeface="+mn-ea"/>
                <a:cs typeface="+mn-ea"/>
              </a:rPr>
              <a:t>变化曲线图和概念模型图等</a:t>
            </a:r>
            <a:r>
              <a:rPr lang="en-US" altLang="zh-CN">
                <a:latin typeface="+mn-ea"/>
                <a:cs typeface="+mn-ea"/>
              </a:rPr>
              <a:t>,</a:t>
            </a:r>
            <a:r>
              <a:rPr lang="zh-CN" altLang="en-US">
                <a:latin typeface="+mn-ea"/>
                <a:cs typeface="+mn-ea"/>
              </a:rPr>
              <a:t>本攻略主要给大家提供分析血糖含量变化及相关模型图的思路。</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
        <p:nvSpPr>
          <p:cNvPr id="2" name="文本框 1"/>
          <p:cNvSpPr txBox="1"/>
          <p:nvPr/>
        </p:nvSpPr>
        <p:spPr>
          <a:xfrm>
            <a:off x="2495550" y="3852545"/>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212215" y="1138555"/>
            <a:ext cx="72948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血糖含量变化与激素分泌和生理活动之间的因果关系</a:t>
            </a:r>
            <a:endParaRPr lang="zh-CN" altLang="en-US" sz="2400" b="1">
              <a:uFillTx/>
              <a:latin typeface="+mn-ea"/>
              <a:sym typeface="+mn-ea"/>
            </a:endParaRPr>
          </a:p>
        </p:txBody>
      </p:sp>
      <p:sp>
        <p:nvSpPr>
          <p:cNvPr id="14" name="文本框 13"/>
          <p:cNvSpPr txBox="1"/>
          <p:nvPr/>
        </p:nvSpPr>
        <p:spPr>
          <a:xfrm>
            <a:off x="596900" y="3517265"/>
            <a:ext cx="11273155" cy="975360"/>
          </a:xfrm>
          <a:prstGeom prst="rect">
            <a:avLst/>
          </a:prstGeom>
        </p:spPr>
        <p:txBody>
          <a:bodyPr wrap="square">
            <a:noAutofit/>
          </a:bodyPr>
          <a:p>
            <a:pPr indent="0" defTabSz="266700" fontAlgn="auto">
              <a:lnSpc>
                <a:spcPct val="150000"/>
              </a:lnSpc>
              <a:spcBef>
                <a:spcPct val="0"/>
              </a:spcBef>
              <a:spcAft>
                <a:spcPct val="0"/>
              </a:spcAft>
            </a:pPr>
            <a:r>
              <a:rPr lang="zh-CN" altLang="en-US" sz="1800" b="1">
                <a:latin typeface="+mn-ea"/>
                <a:cs typeface="+mn-ea"/>
              </a:rPr>
              <a:t>2.血糖含量降低的原因</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(1)胰岛素分泌增加,促进血糖的三个去向、抑制血糖的两个来源。</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(2)餐间或运动时,机体消耗血糖。</a:t>
            </a:r>
            <a:endParaRPr lang="zh-CN" altLang="en-US" sz="1800">
              <a:latin typeface="+mn-ea"/>
              <a:cs typeface="+mn-ea"/>
            </a:endParaRPr>
          </a:p>
          <a:p>
            <a:pPr indent="0" defTabSz="266700" fontAlgn="auto">
              <a:lnSpc>
                <a:spcPct val="150000"/>
              </a:lnSpc>
              <a:spcBef>
                <a:spcPct val="0"/>
              </a:spcBef>
              <a:spcAft>
                <a:spcPct val="0"/>
              </a:spcAft>
            </a:pPr>
            <a:r>
              <a:rPr lang="zh-CN" altLang="en-US" sz="1800" b="1">
                <a:latin typeface="+mn-ea"/>
                <a:cs typeface="+mn-ea"/>
              </a:rPr>
              <a:t>3.血糖含量偏离正常范围导致相关激素的变化</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(1)血糖含量高于正常范围,会导致胰岛素分泌增加,胰高血糖素分泌减少。</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(2)血糖含量低于正常范围,会导致胰高血糖素分泌增加。</a:t>
            </a: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546" name="image534.jpeg"/>
          <p:cNvPicPr>
            <a:picLocks noChangeAspect="1"/>
          </p:cNvPicPr>
          <p:nvPr/>
        </p:nvPicPr>
        <p:blipFill>
          <a:blip r:embed="rId3"/>
          <a:stretch>
            <a:fillRect/>
          </a:stretch>
        </p:blipFill>
        <p:spPr>
          <a:xfrm>
            <a:off x="596900" y="1793240"/>
            <a:ext cx="5365115" cy="1744345"/>
          </a:xfrm>
          <a:prstGeom prst="rect">
            <a:avLst/>
          </a:prstGeom>
        </p:spPr>
      </p:pic>
      <p:sp>
        <p:nvSpPr>
          <p:cNvPr id="4" name="文本框 3"/>
          <p:cNvSpPr txBox="1"/>
          <p:nvPr/>
        </p:nvSpPr>
        <p:spPr>
          <a:xfrm>
            <a:off x="6235700" y="1698625"/>
            <a:ext cx="5753735" cy="2168525"/>
          </a:xfrm>
          <a:prstGeom prst="rect">
            <a:avLst/>
          </a:prstGeom>
          <a:noFill/>
        </p:spPr>
        <p:txBody>
          <a:bodyPr wrap="square" rtlCol="0">
            <a:spAutoFit/>
          </a:bodyPr>
          <a:p>
            <a:pPr indent="0" defTabSz="266700" fontAlgn="auto">
              <a:lnSpc>
                <a:spcPct val="150000"/>
              </a:lnSpc>
              <a:spcBef>
                <a:spcPct val="0"/>
              </a:spcBef>
              <a:spcAft>
                <a:spcPct val="0"/>
              </a:spcAft>
            </a:pPr>
            <a:r>
              <a:rPr lang="zh-CN" altLang="en-US" b="1">
                <a:latin typeface="+mn-ea"/>
                <a:cs typeface="+mn-ea"/>
                <a:sym typeface="+mn-ea"/>
              </a:rPr>
              <a:t>1.血糖含量升高的原因</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sym typeface="+mn-ea"/>
              </a:rPr>
              <a:t>(1)摄食后,血糖含量升高的原因是食物中的糖类消化、吸收进入血液。</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sym typeface="+mn-ea"/>
              </a:rPr>
              <a:t>(2)餐间或运动时,血糖含量升高的原因是胰高血糖素促进肝糖原分解为葡萄糖进入血液。</a:t>
            </a:r>
            <a:endParaRPr lang="zh-CN" altLang="en-US"/>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212215" y="113855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分析血糖含量平衡调节过程的总体思路</a:t>
            </a:r>
            <a:r>
              <a:rPr lang="en-US" altLang="zh-CN" sz="2400" b="1">
                <a:uFillTx/>
                <a:latin typeface="+mn-ea"/>
                <a:sym typeface="+mn-ea"/>
              </a:rPr>
              <a:t>——</a:t>
            </a:r>
            <a:r>
              <a:rPr lang="zh-CN" altLang="en-US" sz="2400" b="1">
                <a:uFillTx/>
                <a:latin typeface="+mn-ea"/>
                <a:sym typeface="+mn-ea"/>
              </a:rPr>
              <a:t>看当前、看需要、看方式</a:t>
            </a:r>
            <a:endParaRPr lang="zh-CN" altLang="en-US" sz="2400" b="1">
              <a:uFillTx/>
              <a:latin typeface="+mn-ea"/>
              <a:sym typeface="+mn-ea"/>
            </a:endParaRPr>
          </a:p>
        </p:txBody>
      </p:sp>
      <p:sp>
        <p:nvSpPr>
          <p:cNvPr id="14" name="文本框 13"/>
          <p:cNvSpPr txBox="1"/>
          <p:nvPr/>
        </p:nvSpPr>
        <p:spPr>
          <a:xfrm>
            <a:off x="596900" y="5104765"/>
            <a:ext cx="11182985" cy="975360"/>
          </a:xfrm>
          <a:prstGeom prst="rect">
            <a:avLst/>
          </a:prstGeom>
        </p:spPr>
        <p:txBody>
          <a:bodyPr wrap="square">
            <a:noAutofit/>
          </a:bodyPr>
          <a:p>
            <a:pPr indent="0" defTabSz="266700" fontAlgn="auto">
              <a:lnSpc>
                <a:spcPct val="150000"/>
              </a:lnSpc>
              <a:spcBef>
                <a:spcPct val="0"/>
              </a:spcBef>
              <a:spcAft>
                <a:spcPct val="0"/>
              </a:spcAft>
            </a:pPr>
            <a:r>
              <a:rPr lang="zh-CN" altLang="en-US" sz="1800">
                <a:latin typeface="+mn-ea"/>
                <a:cs typeface="+mn-ea"/>
              </a:rPr>
              <a:t>我们还可以此思路进行反推</a:t>
            </a:r>
            <a:r>
              <a:rPr lang="en-US" altLang="zh-CN" sz="1800">
                <a:latin typeface="+mn-ea"/>
                <a:cs typeface="+mn-ea"/>
              </a:rPr>
              <a:t>,</a:t>
            </a:r>
            <a:r>
              <a:rPr lang="zh-CN" altLang="en-US" sz="1800">
                <a:latin typeface="+mn-ea"/>
                <a:cs typeface="+mn-ea"/>
              </a:rPr>
              <a:t>由胰岛素或胰高血糖素含量的变化</a:t>
            </a:r>
            <a:r>
              <a:rPr lang="en-US" altLang="zh-CN" sz="1800">
                <a:latin typeface="+mn-ea"/>
                <a:cs typeface="+mn-ea"/>
              </a:rPr>
              <a:t>,</a:t>
            </a:r>
            <a:r>
              <a:rPr lang="zh-CN" altLang="en-US" sz="1800">
                <a:latin typeface="+mn-ea"/>
                <a:cs typeface="+mn-ea"/>
              </a:rPr>
              <a:t>首先反推出机体当前对血糖含量变化方向的需求</a:t>
            </a:r>
            <a:r>
              <a:rPr lang="en-US" altLang="zh-CN" sz="1800">
                <a:latin typeface="+mn-ea"/>
                <a:cs typeface="+mn-ea"/>
              </a:rPr>
              <a:t>,</a:t>
            </a:r>
            <a:r>
              <a:rPr lang="zh-CN" altLang="en-US" sz="1800">
                <a:latin typeface="+mn-ea"/>
                <a:cs typeface="+mn-ea"/>
              </a:rPr>
              <a:t>然后推出机体当前血糖的状态。</a:t>
            </a: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4" name="文本框 3"/>
          <p:cNvSpPr txBox="1"/>
          <p:nvPr/>
        </p:nvSpPr>
        <p:spPr>
          <a:xfrm>
            <a:off x="597535" y="1598930"/>
            <a:ext cx="11181715" cy="1753235"/>
          </a:xfrm>
          <a:prstGeom prst="rect">
            <a:avLst/>
          </a:prstGeom>
          <a:noFill/>
        </p:spPr>
        <p:txBody>
          <a:bodyPr wrap="square" rtlCol="0">
            <a:spAutoFit/>
          </a:bodyPr>
          <a:p>
            <a:pPr indent="0" defTabSz="266700" fontAlgn="auto">
              <a:lnSpc>
                <a:spcPct val="150000"/>
              </a:lnSpc>
              <a:spcBef>
                <a:spcPct val="0"/>
              </a:spcBef>
              <a:spcAft>
                <a:spcPct val="0"/>
              </a:spcAft>
            </a:pPr>
            <a:r>
              <a:rPr lang="zh-CN" altLang="en-US"/>
              <a:t>血糖平衡的维持属于稳态调节的过程之一</a:t>
            </a:r>
            <a:r>
              <a:rPr lang="en-US" altLang="zh-CN"/>
              <a:t>,</a:t>
            </a:r>
            <a:r>
              <a:rPr lang="zh-CN" altLang="en-US"/>
              <a:t>其核心在于防止血糖稳态失衡</a:t>
            </a:r>
            <a:r>
              <a:rPr lang="en-US" altLang="zh-CN"/>
              <a:t>,</a:t>
            </a:r>
            <a:r>
              <a:rPr lang="zh-CN" altLang="en-US"/>
              <a:t>如机体正在向偏离血糖正常值的方向变化</a:t>
            </a:r>
            <a:r>
              <a:rPr lang="en-US" altLang="zh-CN"/>
              <a:t>,</a:t>
            </a:r>
            <a:r>
              <a:rPr lang="zh-CN" altLang="en-US"/>
              <a:t>或当前已经偏离了正常值</a:t>
            </a:r>
            <a:r>
              <a:rPr lang="en-US" altLang="zh-CN"/>
              <a:t>,</a:t>
            </a:r>
            <a:r>
              <a:rPr lang="zh-CN" altLang="en-US"/>
              <a:t>机体会启动纠正程序。</a:t>
            </a:r>
            <a:endParaRPr lang="zh-CN" altLang="en-US"/>
          </a:p>
          <a:p>
            <a:pPr indent="0" defTabSz="266700" fontAlgn="auto">
              <a:lnSpc>
                <a:spcPct val="150000"/>
              </a:lnSpc>
              <a:spcBef>
                <a:spcPct val="0"/>
              </a:spcBef>
              <a:spcAft>
                <a:spcPct val="0"/>
              </a:spcAft>
            </a:pPr>
            <a:r>
              <a:rPr lang="zh-CN" altLang="en-US"/>
              <a:t>由此我们可以知道</a:t>
            </a:r>
            <a:r>
              <a:rPr lang="en-US" altLang="zh-CN"/>
              <a:t>,</a:t>
            </a:r>
            <a:r>
              <a:rPr lang="zh-CN" altLang="en-US"/>
              <a:t>分析血糖平衡的调节过程时</a:t>
            </a:r>
            <a:r>
              <a:rPr lang="en-US" altLang="zh-CN"/>
              <a:t>,</a:t>
            </a:r>
            <a:r>
              <a:rPr lang="zh-CN" altLang="en-US"/>
              <a:t>主要看三点</a:t>
            </a:r>
            <a:r>
              <a:rPr lang="en-US" altLang="zh-CN"/>
              <a:t>:</a:t>
            </a:r>
            <a:r>
              <a:rPr lang="zh-CN" altLang="en-US"/>
              <a:t>血糖当前是什么状态、血糖需要怎么变、血糖以什么方式这样变。如图所示</a:t>
            </a:r>
            <a:r>
              <a:rPr lang="en-US" altLang="zh-CN"/>
              <a:t>:</a:t>
            </a:r>
            <a:endParaRPr lang="en-US" altLang="zh-CN"/>
          </a:p>
        </p:txBody>
      </p:sp>
      <p:pic>
        <p:nvPicPr>
          <p:cNvPr id="550" name="image538.jpeg"/>
          <p:cNvPicPr>
            <a:picLocks noChangeAspect="1"/>
          </p:cNvPicPr>
          <p:nvPr/>
        </p:nvPicPr>
        <p:blipFill>
          <a:blip r:embed="rId3"/>
          <a:stretch>
            <a:fillRect/>
          </a:stretch>
        </p:blipFill>
        <p:spPr>
          <a:xfrm>
            <a:off x="3339465" y="3132455"/>
            <a:ext cx="7261225" cy="1971675"/>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三</a:t>
            </a:r>
            <a:endParaRPr lang="zh-CN" altLang="en-US" b="1"/>
          </a:p>
        </p:txBody>
      </p:sp>
      <p:sp>
        <p:nvSpPr>
          <p:cNvPr id="11" name="文本框 10"/>
          <p:cNvSpPr txBox="1"/>
          <p:nvPr/>
        </p:nvSpPr>
        <p:spPr>
          <a:xfrm>
            <a:off x="1212215" y="113855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图像分析示例</a:t>
            </a:r>
            <a:r>
              <a:rPr lang="en-US" altLang="zh-CN" sz="2400" b="1">
                <a:uFillTx/>
                <a:latin typeface="+mn-ea"/>
                <a:sym typeface="+mn-ea"/>
              </a:rPr>
              <a:t>——</a:t>
            </a:r>
            <a:r>
              <a:rPr lang="zh-CN" altLang="en-US" sz="2400" b="1">
                <a:uFillTx/>
                <a:latin typeface="+mn-ea"/>
                <a:sym typeface="+mn-ea"/>
              </a:rPr>
              <a:t>正常人餐后血糖含量变化曲线图</a:t>
            </a:r>
            <a:endParaRPr lang="zh-CN" altLang="en-US" sz="2400" b="1">
              <a:uFillTx/>
              <a:latin typeface="+mn-ea"/>
              <a:sym typeface="+mn-ea"/>
            </a:endParaRPr>
          </a:p>
        </p:txBody>
      </p:sp>
      <p:sp>
        <p:nvSpPr>
          <p:cNvPr id="14" name="文本框 13"/>
          <p:cNvSpPr txBox="1"/>
          <p:nvPr/>
        </p:nvSpPr>
        <p:spPr>
          <a:xfrm>
            <a:off x="716280" y="3107690"/>
            <a:ext cx="11182985" cy="975360"/>
          </a:xfrm>
          <a:prstGeom prst="rect">
            <a:avLst/>
          </a:prstGeom>
        </p:spPr>
        <p:txBody>
          <a:bodyPr wrap="square">
            <a:noAutofit/>
          </a:bodyPr>
          <a:p>
            <a:pPr indent="0" defTabSz="266700" fontAlgn="auto">
              <a:lnSpc>
                <a:spcPct val="150000"/>
              </a:lnSpc>
              <a:spcBef>
                <a:spcPct val="0"/>
              </a:spcBef>
              <a:spcAft>
                <a:spcPct val="0"/>
              </a:spcAft>
            </a:pPr>
            <a:r>
              <a:rPr lang="en-US" altLang="zh-CN" sz="1800" b="1">
                <a:latin typeface="+mn-ea"/>
                <a:cs typeface="+mn-ea"/>
              </a:rPr>
              <a:t>2.</a:t>
            </a:r>
            <a:r>
              <a:rPr lang="zh-CN" altLang="en-US" sz="1800" b="1">
                <a:latin typeface="+mn-ea"/>
                <a:cs typeface="+mn-ea"/>
              </a:rPr>
              <a:t>看横轴</a:t>
            </a:r>
            <a:r>
              <a:rPr lang="en-US" altLang="zh-CN" sz="1800" b="1">
                <a:latin typeface="+mn-ea"/>
                <a:cs typeface="+mn-ea"/>
              </a:rPr>
              <a:t>——</a:t>
            </a:r>
            <a:r>
              <a:rPr lang="zh-CN" altLang="en-US" sz="1800" b="1">
                <a:latin typeface="+mn-ea"/>
                <a:cs typeface="+mn-ea"/>
              </a:rPr>
              <a:t>进食后时间</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横轴是进食后时间</a:t>
            </a:r>
            <a:r>
              <a:rPr lang="en-US" altLang="zh-CN" sz="1800">
                <a:latin typeface="+mn-ea"/>
                <a:cs typeface="+mn-ea"/>
              </a:rPr>
              <a:t>,</a:t>
            </a:r>
            <a:r>
              <a:rPr lang="zh-CN" altLang="en-US" sz="1800">
                <a:latin typeface="+mn-ea"/>
                <a:cs typeface="+mn-ea"/>
              </a:rPr>
              <a:t>则与时间相关的生理过程是消化、吸收过程</a:t>
            </a:r>
            <a:r>
              <a:rPr lang="en-US" altLang="zh-CN" sz="1800">
                <a:latin typeface="+mn-ea"/>
                <a:cs typeface="+mn-ea"/>
              </a:rPr>
              <a:t>,</a:t>
            </a:r>
            <a:r>
              <a:rPr lang="zh-CN" altLang="en-US" sz="1800">
                <a:latin typeface="+mn-ea"/>
                <a:cs typeface="+mn-ea"/>
              </a:rPr>
              <a:t>有可能还包括后续血糖含量回归正常的过程。至于其表示一个过程还是两个过程</a:t>
            </a:r>
            <a:r>
              <a:rPr lang="en-US" altLang="zh-CN" sz="1800">
                <a:latin typeface="+mn-ea"/>
                <a:cs typeface="+mn-ea"/>
              </a:rPr>
              <a:t>,</a:t>
            </a:r>
            <a:r>
              <a:rPr lang="zh-CN" altLang="en-US" sz="1800">
                <a:latin typeface="+mn-ea"/>
                <a:cs typeface="+mn-ea"/>
              </a:rPr>
              <a:t>需要结合更多信息进行分析。</a:t>
            </a:r>
            <a:endParaRPr lang="zh-CN" altLang="en-US" sz="1800">
              <a:latin typeface="+mn-ea"/>
              <a:cs typeface="+mn-ea"/>
            </a:endParaRPr>
          </a:p>
          <a:p>
            <a:pPr indent="0" defTabSz="266700" fontAlgn="auto">
              <a:lnSpc>
                <a:spcPct val="150000"/>
              </a:lnSpc>
              <a:spcBef>
                <a:spcPct val="0"/>
              </a:spcBef>
              <a:spcAft>
                <a:spcPct val="0"/>
              </a:spcAft>
            </a:pPr>
            <a:r>
              <a:rPr lang="en-US" altLang="zh-CN" sz="1800" b="1">
                <a:latin typeface="+mn-ea"/>
                <a:cs typeface="+mn-ea"/>
              </a:rPr>
              <a:t>3.</a:t>
            </a:r>
            <a:r>
              <a:rPr lang="zh-CN" altLang="en-US" sz="1800" b="1">
                <a:latin typeface="+mn-ea"/>
                <a:cs typeface="+mn-ea"/>
              </a:rPr>
              <a:t>看纵轴</a:t>
            </a:r>
            <a:r>
              <a:rPr lang="en-US" altLang="zh-CN" sz="1800" b="1">
                <a:latin typeface="+mn-ea"/>
                <a:cs typeface="+mn-ea"/>
              </a:rPr>
              <a:t>——</a:t>
            </a:r>
            <a:r>
              <a:rPr lang="zh-CN" altLang="en-US" sz="1800" b="1">
                <a:latin typeface="+mn-ea"/>
                <a:cs typeface="+mn-ea"/>
              </a:rPr>
              <a:t>胰岛素浓度</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胰岛素浓度之所以改变</a:t>
            </a:r>
            <a:r>
              <a:rPr lang="en-US" altLang="zh-CN" sz="1800">
                <a:latin typeface="+mn-ea"/>
                <a:cs typeface="+mn-ea"/>
              </a:rPr>
              <a:t>,</a:t>
            </a:r>
            <a:r>
              <a:rPr lang="zh-CN" altLang="en-US" sz="1800">
                <a:latin typeface="+mn-ea"/>
                <a:cs typeface="+mn-ea"/>
              </a:rPr>
              <a:t>是因为胰岛</a:t>
            </a:r>
            <a:r>
              <a:rPr lang="en-US" altLang="zh-CN" sz="1800">
                <a:latin typeface="+mn-ea"/>
                <a:cs typeface="+mn-ea"/>
              </a:rPr>
              <a:t>B</a:t>
            </a:r>
            <a:r>
              <a:rPr lang="zh-CN" altLang="en-US" sz="1800">
                <a:latin typeface="+mn-ea"/>
                <a:cs typeface="+mn-ea"/>
              </a:rPr>
              <a:t>细胞接收到了特定的信号</a:t>
            </a:r>
            <a:r>
              <a:rPr lang="en-US" altLang="zh-CN" sz="1800">
                <a:latin typeface="+mn-ea"/>
                <a:cs typeface="+mn-ea"/>
              </a:rPr>
              <a:t>,</a:t>
            </a:r>
            <a:r>
              <a:rPr lang="zh-CN" altLang="en-US" sz="1800">
                <a:latin typeface="+mn-ea"/>
                <a:cs typeface="+mn-ea"/>
              </a:rPr>
              <a:t>因此我们可以根据胰岛素浓度的变化以及含量高低来推测胰岛</a:t>
            </a:r>
            <a:r>
              <a:rPr lang="en-US" altLang="zh-CN" sz="1800">
                <a:latin typeface="+mn-ea"/>
                <a:cs typeface="+mn-ea"/>
              </a:rPr>
              <a:t>B</a:t>
            </a:r>
            <a:r>
              <a:rPr lang="zh-CN" altLang="en-US" sz="1800">
                <a:latin typeface="+mn-ea"/>
                <a:cs typeface="+mn-ea"/>
              </a:rPr>
              <a:t>细胞接收到的是什么信号</a:t>
            </a:r>
            <a:r>
              <a:rPr lang="en-US" altLang="zh-CN" sz="1800">
                <a:latin typeface="+mn-ea"/>
                <a:cs typeface="+mn-ea"/>
              </a:rPr>
              <a:t>,</a:t>
            </a:r>
            <a:r>
              <a:rPr lang="zh-CN" altLang="en-US" sz="1800">
                <a:latin typeface="+mn-ea"/>
                <a:cs typeface="+mn-ea"/>
              </a:rPr>
              <a:t>进而判断出在此之前机体血糖含量的水平</a:t>
            </a:r>
            <a:r>
              <a:rPr lang="en-US" altLang="zh-CN" sz="1800">
                <a:latin typeface="+mn-ea"/>
                <a:cs typeface="+mn-ea"/>
              </a:rPr>
              <a:t>,</a:t>
            </a:r>
            <a:r>
              <a:rPr lang="zh-CN" altLang="en-US" sz="1800">
                <a:latin typeface="+mn-ea"/>
                <a:cs typeface="+mn-ea"/>
              </a:rPr>
              <a:t>以及机体血糖含量需要升高还是降低。</a:t>
            </a: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4" name="文本框 3"/>
          <p:cNvSpPr txBox="1"/>
          <p:nvPr/>
        </p:nvSpPr>
        <p:spPr>
          <a:xfrm>
            <a:off x="597535" y="1598930"/>
            <a:ext cx="11181715" cy="506730"/>
          </a:xfrm>
          <a:prstGeom prst="rect">
            <a:avLst/>
          </a:prstGeom>
          <a:noFill/>
        </p:spPr>
        <p:txBody>
          <a:bodyPr wrap="square" rtlCol="0">
            <a:spAutoFit/>
          </a:bodyPr>
          <a:p>
            <a:pPr indent="0" defTabSz="266700" fontAlgn="auto">
              <a:lnSpc>
                <a:spcPct val="150000"/>
              </a:lnSpc>
              <a:spcBef>
                <a:spcPct val="0"/>
              </a:spcBef>
              <a:spcAft>
                <a:spcPct val="0"/>
              </a:spcAft>
            </a:pPr>
            <a:r>
              <a:rPr lang="en-US" altLang="zh-CN" b="1"/>
              <a:t>1.</a:t>
            </a:r>
            <a:r>
              <a:rPr lang="zh-CN" altLang="en-US" b="1"/>
              <a:t>分析这种曲线图的大致思路</a:t>
            </a:r>
            <a:endParaRPr lang="zh-CN" altLang="en-US" b="1"/>
          </a:p>
        </p:txBody>
      </p:sp>
      <p:pic>
        <p:nvPicPr>
          <p:cNvPr id="554" name="image542.jpeg"/>
          <p:cNvPicPr>
            <a:picLocks noChangeAspect="1"/>
          </p:cNvPicPr>
          <p:nvPr/>
        </p:nvPicPr>
        <p:blipFill>
          <a:blip r:embed="rId3"/>
          <a:stretch>
            <a:fillRect/>
          </a:stretch>
        </p:blipFill>
        <p:spPr>
          <a:xfrm>
            <a:off x="8242300" y="1671955"/>
            <a:ext cx="3160395" cy="1974850"/>
          </a:xfrm>
          <a:prstGeom prst="rect">
            <a:avLst/>
          </a:prstGeom>
        </p:spPr>
      </p:pic>
      <p:sp>
        <p:nvSpPr>
          <p:cNvPr id="3" name="文本框 2"/>
          <p:cNvSpPr txBox="1"/>
          <p:nvPr/>
        </p:nvSpPr>
        <p:spPr>
          <a:xfrm>
            <a:off x="716280" y="2185670"/>
            <a:ext cx="7169785" cy="922020"/>
          </a:xfrm>
          <a:prstGeom prst="rect">
            <a:avLst/>
          </a:prstGeom>
          <a:noFill/>
        </p:spPr>
        <p:txBody>
          <a:bodyPr wrap="square" rtlCol="0">
            <a:spAutoFit/>
          </a:bodyPr>
          <a:p>
            <a:r>
              <a:rPr lang="zh-CN" altLang="en-US"/>
              <a:t>分析曲线图时</a:t>
            </a:r>
            <a:r>
              <a:rPr lang="en-US" altLang="zh-CN"/>
              <a:t>,</a:t>
            </a:r>
            <a:r>
              <a:rPr lang="zh-CN" altLang="en-US"/>
              <a:t>首先要明确横纵坐标的含义</a:t>
            </a:r>
            <a:r>
              <a:rPr lang="en-US" altLang="zh-CN"/>
              <a:t>,</a:t>
            </a:r>
            <a:r>
              <a:rPr lang="zh-CN" altLang="en-US"/>
              <a:t>联想到横纵坐标代表的物理量与哪些生理活动相关。然后分析曲线的</a:t>
            </a:r>
            <a:r>
              <a:rPr lang="zh-CN" altLang="en-US" u="wavy">
                <a:solidFill>
                  <a:schemeClr val="tx1"/>
                </a:solidFill>
                <a:uFillTx/>
              </a:rPr>
              <a:t>上升段、下降段和特殊点</a:t>
            </a:r>
            <a:r>
              <a:rPr lang="zh-CN" altLang="en-US"/>
              <a:t>。以正常人进食后体内胰岛素浓度变化的数据为例</a:t>
            </a:r>
            <a:r>
              <a:rPr lang="en-US" altLang="zh-CN"/>
              <a:t>(</a:t>
            </a:r>
            <a:r>
              <a:rPr lang="zh-CN" altLang="en-US"/>
              <a:t>如图</a:t>
            </a:r>
            <a:r>
              <a:rPr lang="en-US" altLang="zh-CN"/>
              <a:t>)</a:t>
            </a:r>
            <a:r>
              <a:rPr lang="zh-CN" altLang="en-US"/>
              <a:t>。</a:t>
            </a:r>
            <a:endParaRPr lang="zh-CN" altLang="en-US"/>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三</a:t>
            </a:r>
            <a:endParaRPr lang="zh-CN" altLang="en-US" b="1"/>
          </a:p>
        </p:txBody>
      </p:sp>
      <p:sp>
        <p:nvSpPr>
          <p:cNvPr id="11" name="文本框 10"/>
          <p:cNvSpPr txBox="1"/>
          <p:nvPr/>
        </p:nvSpPr>
        <p:spPr>
          <a:xfrm>
            <a:off x="1212215" y="113855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图像分析示例</a:t>
            </a:r>
            <a:r>
              <a:rPr lang="en-US" altLang="zh-CN" sz="2400" b="1">
                <a:uFillTx/>
                <a:latin typeface="+mn-ea"/>
                <a:sym typeface="+mn-ea"/>
              </a:rPr>
              <a:t>——</a:t>
            </a:r>
            <a:r>
              <a:rPr lang="zh-CN" altLang="en-US" sz="2400" b="1">
                <a:uFillTx/>
                <a:latin typeface="+mn-ea"/>
                <a:sym typeface="+mn-ea"/>
              </a:rPr>
              <a:t>正常人餐后血糖含量变化曲线图</a:t>
            </a:r>
            <a:endParaRPr lang="zh-CN" altLang="en-US" sz="2400" b="1">
              <a:uFillTx/>
              <a:latin typeface="+mn-ea"/>
              <a:sym typeface="+mn-ea"/>
            </a:endParaRPr>
          </a:p>
        </p:txBody>
      </p:sp>
      <p:sp>
        <p:nvSpPr>
          <p:cNvPr id="14" name="文本框 13"/>
          <p:cNvSpPr txBox="1"/>
          <p:nvPr/>
        </p:nvSpPr>
        <p:spPr>
          <a:xfrm>
            <a:off x="597535" y="5147945"/>
            <a:ext cx="11503660" cy="975360"/>
          </a:xfrm>
          <a:prstGeom prst="rect">
            <a:avLst/>
          </a:prstGeom>
        </p:spPr>
        <p:txBody>
          <a:bodyPr wrap="square">
            <a:noAutofit/>
          </a:bodyPr>
          <a:p>
            <a:pPr indent="0" defTabSz="266700" fontAlgn="auto">
              <a:lnSpc>
                <a:spcPct val="150000"/>
              </a:lnSpc>
              <a:spcBef>
                <a:spcPct val="0"/>
              </a:spcBef>
              <a:spcAft>
                <a:spcPct val="0"/>
              </a:spcAft>
            </a:pP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4" name="文本框 3"/>
          <p:cNvSpPr txBox="1"/>
          <p:nvPr/>
        </p:nvSpPr>
        <p:spPr>
          <a:xfrm>
            <a:off x="597535" y="1699895"/>
            <a:ext cx="11181715" cy="506730"/>
          </a:xfrm>
          <a:prstGeom prst="rect">
            <a:avLst/>
          </a:prstGeom>
          <a:noFill/>
        </p:spPr>
        <p:txBody>
          <a:bodyPr wrap="square" rtlCol="0">
            <a:spAutoFit/>
          </a:bodyPr>
          <a:p>
            <a:pPr indent="0" defTabSz="266700" fontAlgn="auto">
              <a:lnSpc>
                <a:spcPct val="150000"/>
              </a:lnSpc>
              <a:spcBef>
                <a:spcPct val="0"/>
              </a:spcBef>
              <a:spcAft>
                <a:spcPct val="0"/>
              </a:spcAft>
            </a:pPr>
            <a:r>
              <a:rPr lang="en-US" altLang="zh-CN" b="1"/>
              <a:t>4.</a:t>
            </a:r>
            <a:r>
              <a:rPr lang="zh-CN" altLang="en-US" b="1"/>
              <a:t>分析曲线</a:t>
            </a:r>
            <a:endParaRPr lang="zh-CN" altLang="en-US" b="1"/>
          </a:p>
        </p:txBody>
      </p:sp>
      <p:sp>
        <p:nvSpPr>
          <p:cNvPr id="3" name="文本框 2"/>
          <p:cNvSpPr txBox="1"/>
          <p:nvPr/>
        </p:nvSpPr>
        <p:spPr>
          <a:xfrm>
            <a:off x="596900" y="5147945"/>
            <a:ext cx="10928985" cy="829945"/>
          </a:xfrm>
          <a:prstGeom prst="rect">
            <a:avLst/>
          </a:prstGeom>
          <a:noFill/>
        </p:spPr>
        <p:txBody>
          <a:bodyPr wrap="square" rtlCol="0">
            <a:spAutoFit/>
          </a:bodyPr>
          <a:p>
            <a:r>
              <a:rPr lang="zh-CN" altLang="en-US" sz="1600">
                <a:solidFill>
                  <a:srgbClr val="00A0AF"/>
                </a:solidFill>
                <a:latin typeface="楷体" panose="02010609060101010101" charset="-122"/>
                <a:ea typeface="楷体" panose="02010609060101010101" charset="-122"/>
                <a:cs typeface="楷体" panose="02010609060101010101" charset="-122"/>
              </a:rPr>
              <a:t>【猜你想问】胰岛素含量上升不是会导致血糖含量降低吗,为什么在0~2 h期间胰岛素含量还会持续上升?</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r>
              <a:rPr lang="zh-CN" altLang="en-US" sz="1600">
                <a:solidFill>
                  <a:srgbClr val="00A0AF"/>
                </a:solidFill>
                <a:latin typeface="楷体" panose="02010609060101010101" charset="-122"/>
                <a:ea typeface="楷体" panose="02010609060101010101" charset="-122"/>
                <a:cs typeface="楷体" panose="02010609060101010101" charset="-122"/>
              </a:rPr>
              <a:t>在此期间,机体消化、吸收食物造成血糖升高的效率大于胰岛素降低血糖的效率,因此总体上来说,机体的血糖浓度仍然是持续升高的,</a:t>
            </a:r>
            <a:r>
              <a:rPr lang="zh-CN" altLang="en-US" sz="1600">
                <a:solidFill>
                  <a:srgbClr val="00A0AF"/>
                </a:solidFill>
                <a:latin typeface="楷体" panose="02010609060101010101" charset="-122"/>
                <a:ea typeface="楷体" panose="02010609060101010101" charset="-122"/>
                <a:cs typeface="楷体" panose="02010609060101010101" charset="-122"/>
              </a:rPr>
              <a:t>需要分泌更多胰岛素。</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3"/>
          <a:stretch>
            <a:fillRect/>
          </a:stretch>
        </p:blipFill>
        <p:spPr>
          <a:xfrm>
            <a:off x="3998595" y="2519680"/>
            <a:ext cx="7667625" cy="2152650"/>
          </a:xfrm>
          <a:prstGeom prst="rect">
            <a:avLst/>
          </a:prstGeom>
        </p:spPr>
      </p:pic>
      <p:pic>
        <p:nvPicPr>
          <p:cNvPr id="5" name="image542.jpeg"/>
          <p:cNvPicPr>
            <a:picLocks noChangeAspect="1"/>
          </p:cNvPicPr>
          <p:nvPr/>
        </p:nvPicPr>
        <p:blipFill>
          <a:blip r:embed="rId4"/>
          <a:stretch>
            <a:fillRect/>
          </a:stretch>
        </p:blipFill>
        <p:spPr>
          <a:xfrm>
            <a:off x="596900" y="2639060"/>
            <a:ext cx="3160395" cy="1974850"/>
          </a:xfrm>
          <a:prstGeom prst="rect">
            <a:avLst/>
          </a:prstGeom>
        </p:spPr>
      </p:pic>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四</a:t>
            </a:r>
            <a:endParaRPr lang="zh-CN" altLang="en-US" b="1"/>
          </a:p>
        </p:txBody>
      </p:sp>
      <p:sp>
        <p:nvSpPr>
          <p:cNvPr id="11" name="文本框 10"/>
          <p:cNvSpPr txBox="1"/>
          <p:nvPr/>
        </p:nvSpPr>
        <p:spPr>
          <a:xfrm>
            <a:off x="1212215" y="113855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图像分析示例</a:t>
            </a:r>
            <a:r>
              <a:rPr lang="en-US" altLang="zh-CN" sz="2400" b="1">
                <a:uFillTx/>
                <a:latin typeface="+mn-ea"/>
                <a:sym typeface="+mn-ea"/>
              </a:rPr>
              <a:t>——</a:t>
            </a:r>
            <a:r>
              <a:rPr lang="zh-CN" altLang="en-US" sz="2400" b="1">
                <a:uFillTx/>
                <a:latin typeface="+mn-ea"/>
                <a:sym typeface="+mn-ea"/>
              </a:rPr>
              <a:t>多部位共同调节血糖平衡的复杂模型图</a:t>
            </a:r>
            <a:endParaRPr lang="zh-CN" altLang="en-US" sz="2400" b="1">
              <a:uFillTx/>
              <a:latin typeface="+mn-ea"/>
              <a:sym typeface="+mn-ea"/>
            </a:endParaRPr>
          </a:p>
        </p:txBody>
      </p:sp>
      <p:sp>
        <p:nvSpPr>
          <p:cNvPr id="14" name="文本框 13"/>
          <p:cNvSpPr txBox="1"/>
          <p:nvPr/>
        </p:nvSpPr>
        <p:spPr>
          <a:xfrm>
            <a:off x="597535" y="5147945"/>
            <a:ext cx="11503660" cy="975360"/>
          </a:xfrm>
          <a:prstGeom prst="rect">
            <a:avLst/>
          </a:prstGeom>
        </p:spPr>
        <p:txBody>
          <a:bodyPr wrap="square">
            <a:noAutofit/>
          </a:bodyPr>
          <a:p>
            <a:pPr indent="0" defTabSz="266700" fontAlgn="auto">
              <a:lnSpc>
                <a:spcPct val="150000"/>
              </a:lnSpc>
              <a:spcBef>
                <a:spcPct val="0"/>
              </a:spcBef>
              <a:spcAft>
                <a:spcPct val="0"/>
              </a:spcAft>
            </a:pP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4" name="文本框 3"/>
          <p:cNvSpPr txBox="1"/>
          <p:nvPr/>
        </p:nvSpPr>
        <p:spPr>
          <a:xfrm>
            <a:off x="597535" y="1699895"/>
            <a:ext cx="11181715" cy="1832610"/>
          </a:xfrm>
          <a:prstGeom prst="rect">
            <a:avLst/>
          </a:prstGeom>
          <a:noFill/>
        </p:spPr>
        <p:txBody>
          <a:bodyPr wrap="square" rtlCol="0">
            <a:noAutofit/>
          </a:bodyPr>
          <a:p>
            <a:pPr indent="0" defTabSz="266700" fontAlgn="auto">
              <a:lnSpc>
                <a:spcPct val="150000"/>
              </a:lnSpc>
              <a:spcBef>
                <a:spcPct val="0"/>
              </a:spcBef>
              <a:spcAft>
                <a:spcPct val="0"/>
              </a:spcAft>
            </a:pPr>
            <a:r>
              <a:rPr lang="en-US" altLang="zh-CN" b="1"/>
              <a:t>1.</a:t>
            </a:r>
            <a:r>
              <a:rPr lang="zh-CN" altLang="en-US" b="1"/>
              <a:t>分析复杂模型图的突破口与思路</a:t>
            </a:r>
            <a:endParaRPr lang="zh-CN" altLang="en-US" b="1"/>
          </a:p>
          <a:p>
            <a:pPr indent="0" defTabSz="266700" fontAlgn="auto">
              <a:lnSpc>
                <a:spcPct val="150000"/>
              </a:lnSpc>
              <a:spcBef>
                <a:spcPct val="0"/>
              </a:spcBef>
              <a:spcAft>
                <a:spcPct val="0"/>
              </a:spcAft>
            </a:pPr>
            <a:r>
              <a:rPr lang="zh-CN" altLang="en-US"/>
              <a:t>分析表示血糖平衡调节过程的复杂模型图时</a:t>
            </a:r>
            <a:r>
              <a:rPr lang="en-US" altLang="zh-CN"/>
              <a:t>,</a:t>
            </a:r>
            <a:r>
              <a:rPr lang="zh-CN" altLang="en-US"/>
              <a:t>可首选胰岛素作为突破口</a:t>
            </a:r>
            <a:r>
              <a:rPr lang="en-US" altLang="zh-CN"/>
              <a:t>,</a:t>
            </a:r>
            <a:r>
              <a:rPr lang="zh-CN" altLang="en-US"/>
              <a:t>然后顺着胰岛素进行分析</a:t>
            </a:r>
            <a:r>
              <a:rPr lang="en-US" altLang="zh-CN"/>
              <a:t>,</a:t>
            </a:r>
            <a:r>
              <a:rPr lang="zh-CN" altLang="en-US"/>
              <a:t>找到促进或抑制胰岛素分泌的一系列路径</a:t>
            </a:r>
            <a:r>
              <a:rPr lang="en-US" altLang="zh-CN"/>
              <a:t>,</a:t>
            </a:r>
            <a:r>
              <a:rPr lang="zh-CN" altLang="en-US"/>
              <a:t>再分析胰岛素含量升高或降低造成的一系列结果。</a:t>
            </a:r>
            <a:endParaRPr lang="zh-CN" altLang="en-US"/>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【技巧】寻找突破口就是寻找“唯一”或“特殊”。</a:t>
            </a:r>
            <a:r>
              <a:rPr lang="zh-CN" altLang="en-US" sz="1600" u="wavy">
                <a:solidFill>
                  <a:srgbClr val="00A0AF"/>
                </a:solidFill>
                <a:uFillTx/>
                <a:latin typeface="楷体" panose="02010609060101010101" charset="-122"/>
                <a:ea typeface="楷体" panose="02010609060101010101" charset="-122"/>
                <a:cs typeface="楷体" panose="02010609060101010101" charset="-122"/>
              </a:rPr>
              <a:t>唯一</a:t>
            </a:r>
            <a:r>
              <a:rPr lang="zh-CN" altLang="en-US" sz="1600">
                <a:solidFill>
                  <a:srgbClr val="00A0AF"/>
                </a:solidFill>
                <a:latin typeface="楷体" panose="02010609060101010101" charset="-122"/>
                <a:ea typeface="楷体" panose="02010609060101010101" charset="-122"/>
                <a:cs typeface="楷体" panose="02010609060101010101" charset="-122"/>
              </a:rPr>
              <a:t>能降血糖的激素是胰岛素,因此建议选胰岛素作为突破口。</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97535" y="3388995"/>
            <a:ext cx="11189970" cy="964565"/>
          </a:xfrm>
          <a:prstGeom prst="rect">
            <a:avLst/>
          </a:prstGeom>
          <a:noFill/>
        </p:spPr>
        <p:txBody>
          <a:bodyPr wrap="square" rtlCol="0">
            <a:noAutofit/>
          </a:bodyPr>
          <a:p>
            <a:pPr indent="0" defTabSz="266700" fontAlgn="auto">
              <a:lnSpc>
                <a:spcPct val="150000"/>
              </a:lnSpc>
              <a:spcBef>
                <a:spcPct val="0"/>
              </a:spcBef>
              <a:spcAft>
                <a:spcPct val="0"/>
              </a:spcAft>
            </a:pPr>
            <a:r>
              <a:rPr lang="zh-CN" altLang="en-US" sz="1800" b="1"/>
              <a:t>2.示例分析</a:t>
            </a:r>
            <a:endParaRPr lang="zh-CN" altLang="en-US" sz="1800" b="1"/>
          </a:p>
          <a:p>
            <a:pPr indent="0" defTabSz="266700" fontAlgn="auto">
              <a:lnSpc>
                <a:spcPct val="150000"/>
              </a:lnSpc>
              <a:spcBef>
                <a:spcPct val="0"/>
              </a:spcBef>
              <a:spcAft>
                <a:spcPct val="0"/>
              </a:spcAft>
            </a:pPr>
            <a:r>
              <a:rPr lang="zh-CN" altLang="en-US" sz="1800"/>
              <a:t>如图是一张表示血糖平衡调节的模型图,需要根据本图判断出各代号的含义。</a:t>
            </a: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564" name="image552.jpeg"/>
          <p:cNvPicPr>
            <a:picLocks noChangeAspect="1"/>
          </p:cNvPicPr>
          <p:nvPr/>
        </p:nvPicPr>
        <p:blipFill>
          <a:blip r:embed="rId3"/>
          <a:stretch>
            <a:fillRect/>
          </a:stretch>
        </p:blipFill>
        <p:spPr>
          <a:xfrm>
            <a:off x="6189980" y="4345305"/>
            <a:ext cx="5430520" cy="2104390"/>
          </a:xfrm>
          <a:prstGeom prst="rect">
            <a:avLst/>
          </a:prstGeom>
        </p:spPr>
      </p:pic>
      <p:sp>
        <p:nvSpPr>
          <p:cNvPr id="8" name="文本框 7"/>
          <p:cNvSpPr txBox="1"/>
          <p:nvPr/>
        </p:nvSpPr>
        <p:spPr>
          <a:xfrm>
            <a:off x="747395" y="4345305"/>
            <a:ext cx="4846955" cy="1249680"/>
          </a:xfrm>
          <a:prstGeom prst="rect">
            <a:avLst/>
          </a:prstGeom>
          <a:noFill/>
        </p:spPr>
        <p:txBody>
          <a:bodyPr wrap="square" rtlCol="0">
            <a:noAutofit/>
          </a:bodyPr>
          <a:p>
            <a:pPr indent="0" fontAlgn="auto">
              <a:lnSpc>
                <a:spcPct val="150000"/>
              </a:lnSpc>
            </a:pPr>
            <a:r>
              <a:rPr lang="en-US" altLang="zh-CN"/>
              <a:t>(1)</a:t>
            </a:r>
            <a:r>
              <a:rPr lang="zh-CN" altLang="en-US"/>
              <a:t>先找突破口</a:t>
            </a:r>
            <a:r>
              <a:rPr lang="en-US" altLang="zh-CN"/>
              <a:t>——</a:t>
            </a:r>
            <a:r>
              <a:rPr lang="zh-CN" altLang="en-US"/>
              <a:t>胰岛素</a:t>
            </a:r>
            <a:r>
              <a:rPr lang="en-US" altLang="zh-CN"/>
              <a:t>:</a:t>
            </a:r>
            <a:r>
              <a:rPr lang="zh-CN" altLang="en-US"/>
              <a:t>能使血糖降低的激素只有胰岛素</a:t>
            </a:r>
            <a:r>
              <a:rPr lang="en-US" altLang="zh-CN"/>
              <a:t>,</a:t>
            </a:r>
            <a:r>
              <a:rPr lang="zh-CN" altLang="en-US"/>
              <a:t>因此图中</a:t>
            </a:r>
            <a:r>
              <a:rPr lang="en-US" altLang="zh-CN"/>
              <a:t>“B”</a:t>
            </a:r>
            <a:r>
              <a:rPr lang="zh-CN" altLang="en-US"/>
              <a:t>表示胰岛素。</a:t>
            </a:r>
            <a:endParaRPr lang="zh-CN" altLang="en-US"/>
          </a:p>
          <a:p>
            <a:pPr indent="0" fontAlgn="auto">
              <a:lnSpc>
                <a:spcPct val="150000"/>
              </a:lnSpc>
            </a:pPr>
            <a:endParaRPr lang="zh-CN" altLang="en-US"/>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6362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四</a:t>
            </a:r>
            <a:endParaRPr lang="zh-CN" altLang="en-US" b="1"/>
          </a:p>
        </p:txBody>
      </p:sp>
      <p:sp>
        <p:nvSpPr>
          <p:cNvPr id="11" name="文本框 10"/>
          <p:cNvSpPr txBox="1"/>
          <p:nvPr/>
        </p:nvSpPr>
        <p:spPr>
          <a:xfrm>
            <a:off x="1212215" y="1138555"/>
            <a:ext cx="1019048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图像分析示例</a:t>
            </a:r>
            <a:r>
              <a:rPr lang="en-US" altLang="zh-CN" sz="2400" b="1">
                <a:uFillTx/>
                <a:latin typeface="+mn-ea"/>
                <a:sym typeface="+mn-ea"/>
              </a:rPr>
              <a:t>——</a:t>
            </a:r>
            <a:r>
              <a:rPr lang="zh-CN" altLang="en-US" sz="2400" b="1">
                <a:uFillTx/>
                <a:latin typeface="+mn-ea"/>
                <a:sym typeface="+mn-ea"/>
              </a:rPr>
              <a:t>多部位共同调节血糖平衡的复杂模型图</a:t>
            </a:r>
            <a:endParaRPr lang="zh-CN" altLang="en-US" sz="2400" b="1">
              <a:uFillTx/>
              <a:latin typeface="+mn-ea"/>
              <a:sym typeface="+mn-ea"/>
            </a:endParaRPr>
          </a:p>
        </p:txBody>
      </p:sp>
      <p:sp>
        <p:nvSpPr>
          <p:cNvPr id="14" name="文本框 13"/>
          <p:cNvSpPr txBox="1"/>
          <p:nvPr/>
        </p:nvSpPr>
        <p:spPr>
          <a:xfrm>
            <a:off x="597535" y="5147945"/>
            <a:ext cx="11503660" cy="975360"/>
          </a:xfrm>
          <a:prstGeom prst="rect">
            <a:avLst/>
          </a:prstGeom>
        </p:spPr>
        <p:txBody>
          <a:bodyPr wrap="square">
            <a:noAutofit/>
          </a:bodyPr>
          <a:p>
            <a:pPr indent="0" defTabSz="266700" fontAlgn="auto">
              <a:lnSpc>
                <a:spcPct val="150000"/>
              </a:lnSpc>
              <a:spcBef>
                <a:spcPct val="0"/>
              </a:spcBef>
              <a:spcAft>
                <a:spcPct val="0"/>
              </a:spcAft>
            </a:pP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7" name="文本框 6"/>
          <p:cNvSpPr txBox="1"/>
          <p:nvPr/>
        </p:nvSpPr>
        <p:spPr>
          <a:xfrm>
            <a:off x="3902075" y="1607820"/>
            <a:ext cx="7866380" cy="1410335"/>
          </a:xfrm>
          <a:prstGeom prst="rect">
            <a:avLst/>
          </a:prstGeom>
          <a:noFill/>
        </p:spPr>
        <p:txBody>
          <a:bodyPr wrap="square" rtlCol="0">
            <a:noAutofit/>
          </a:bodyPr>
          <a:p>
            <a:pPr indent="0" defTabSz="266700" fontAlgn="auto">
              <a:lnSpc>
                <a:spcPct val="150000"/>
              </a:lnSpc>
              <a:spcBef>
                <a:spcPct val="0"/>
              </a:spcBef>
              <a:spcAft>
                <a:spcPct val="0"/>
              </a:spcAft>
            </a:pPr>
            <a:r>
              <a:rPr lang="en-US" altLang="zh-CN" sz="1800"/>
              <a:t>(2)</a:t>
            </a:r>
            <a:r>
              <a:rPr lang="zh-CN" altLang="en-US" sz="1800"/>
              <a:t>从胰岛素出发</a:t>
            </a:r>
            <a:r>
              <a:rPr lang="en-US" altLang="zh-CN" sz="1800"/>
              <a:t>,</a:t>
            </a:r>
            <a:r>
              <a:rPr lang="zh-CN" altLang="en-US" sz="1800"/>
              <a:t>确定其他代号的含义</a:t>
            </a:r>
            <a:r>
              <a:rPr lang="en-US" altLang="zh-CN" sz="1800"/>
              <a:t>:</a:t>
            </a:r>
            <a:r>
              <a:rPr lang="zh-CN" altLang="en-US" sz="1800"/>
              <a:t>甲分泌物质</a:t>
            </a:r>
            <a:r>
              <a:rPr lang="en-US" altLang="zh-CN" sz="1800"/>
              <a:t>B(</a:t>
            </a:r>
            <a:r>
              <a:rPr lang="zh-CN" altLang="en-US" sz="1800"/>
              <a:t>已确定为胰岛素</a:t>
            </a:r>
            <a:r>
              <a:rPr lang="en-US" altLang="zh-CN" sz="1800"/>
              <a:t>),</a:t>
            </a:r>
            <a:r>
              <a:rPr lang="zh-CN" altLang="en-US" sz="1800"/>
              <a:t>因此可确定甲表示胰岛</a:t>
            </a:r>
            <a:r>
              <a:rPr lang="en-US" altLang="zh-CN" sz="1800"/>
              <a:t>B</a:t>
            </a:r>
            <a:r>
              <a:rPr lang="zh-CN" altLang="en-US" sz="1800"/>
              <a:t>细胞。胰岛素会导致血糖含量降低</a:t>
            </a:r>
            <a:r>
              <a:rPr lang="en-US" altLang="zh-CN" sz="1800"/>
              <a:t>,</a:t>
            </a:r>
            <a:r>
              <a:rPr lang="zh-CN" altLang="en-US" sz="1800"/>
              <a:t>而这一信号又能引起胰岛</a:t>
            </a:r>
            <a:r>
              <a:rPr lang="en-US" altLang="zh-CN" sz="1800"/>
              <a:t>A</a:t>
            </a:r>
            <a:r>
              <a:rPr lang="zh-CN" altLang="en-US" sz="1800"/>
              <a:t>细胞分泌胰高血糖素</a:t>
            </a:r>
            <a:r>
              <a:rPr lang="en-US" altLang="zh-CN" sz="1800"/>
              <a:t>,</a:t>
            </a:r>
            <a:r>
              <a:rPr lang="zh-CN" altLang="en-US" sz="1800"/>
              <a:t>因此可以确定乙为胰岛</a:t>
            </a:r>
            <a:r>
              <a:rPr lang="en-US" altLang="zh-CN" sz="1800"/>
              <a:t>A</a:t>
            </a:r>
            <a:r>
              <a:rPr lang="zh-CN" altLang="en-US" sz="1800"/>
              <a:t>细胞</a:t>
            </a:r>
            <a:r>
              <a:rPr lang="en-US" altLang="zh-CN" sz="1800"/>
              <a:t>,</a:t>
            </a:r>
            <a:r>
              <a:rPr lang="zh-CN" altLang="en-US" sz="1800"/>
              <a:t>物质</a:t>
            </a:r>
            <a:r>
              <a:rPr lang="en-US" altLang="zh-CN" sz="1800"/>
              <a:t>A</a:t>
            </a:r>
            <a:r>
              <a:rPr lang="zh-CN" altLang="en-US" sz="1800"/>
              <a:t>为胰高血糖素。</a:t>
            </a: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800"/>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564" name="image552.jpeg"/>
          <p:cNvPicPr>
            <a:picLocks noChangeAspect="1"/>
          </p:cNvPicPr>
          <p:nvPr/>
        </p:nvPicPr>
        <p:blipFill>
          <a:blip r:embed="rId3"/>
          <a:stretch>
            <a:fillRect/>
          </a:stretch>
        </p:blipFill>
        <p:spPr>
          <a:xfrm>
            <a:off x="598170" y="1708785"/>
            <a:ext cx="3206750" cy="1242695"/>
          </a:xfrm>
          <a:prstGeom prst="rect">
            <a:avLst/>
          </a:prstGeom>
        </p:spPr>
      </p:pic>
      <p:sp>
        <p:nvSpPr>
          <p:cNvPr id="2" name="文本框 1"/>
          <p:cNvSpPr txBox="1"/>
          <p:nvPr/>
        </p:nvSpPr>
        <p:spPr>
          <a:xfrm>
            <a:off x="596900" y="2951480"/>
            <a:ext cx="11170285" cy="1160145"/>
          </a:xfrm>
          <a:prstGeom prst="rect">
            <a:avLst/>
          </a:prstGeom>
          <a:noFill/>
        </p:spPr>
        <p:txBody>
          <a:bodyPr wrap="square" rtlCol="0">
            <a:noAutofit/>
          </a:bodyPr>
          <a:p>
            <a:pPr indent="0" fontAlgn="auto">
              <a:lnSpc>
                <a:spcPct val="150000"/>
              </a:lnSpc>
            </a:pPr>
            <a:r>
              <a:rPr lang="en-US" altLang="zh-CN"/>
              <a:t>(3)</a:t>
            </a:r>
            <a:r>
              <a:rPr lang="zh-CN" altLang="en-US"/>
              <a:t>结合激素之间的</a:t>
            </a:r>
            <a:r>
              <a:rPr lang="zh-CN" altLang="en-US" u="wavy">
                <a:solidFill>
                  <a:schemeClr val="tx1"/>
                </a:solidFill>
                <a:uFillTx/>
              </a:rPr>
              <a:t>相互作用</a:t>
            </a:r>
            <a:r>
              <a:rPr lang="en-US" altLang="zh-CN"/>
              <a:t>,</a:t>
            </a:r>
            <a:r>
              <a:rPr lang="zh-CN" altLang="en-US"/>
              <a:t>确定其他代号的含义</a:t>
            </a:r>
            <a:r>
              <a:rPr lang="en-US" altLang="zh-CN"/>
              <a:t>:</a:t>
            </a:r>
            <a:endParaRPr lang="en-US" altLang="zh-CN"/>
          </a:p>
          <a:p>
            <a:pPr indent="0" fontAlgn="auto">
              <a:lnSpc>
                <a:spcPct val="150000"/>
              </a:lnSpc>
            </a:pPr>
            <a:endParaRPr lang="zh-CN" altLang="en-US" sz="1600">
              <a:solidFill>
                <a:srgbClr val="EE822F"/>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1600">
                <a:solidFill>
                  <a:srgbClr val="EE822F"/>
                </a:solidFill>
                <a:latin typeface="楷体" panose="02010609060101010101" charset="-122"/>
                <a:ea typeface="楷体" panose="02010609060101010101" charset="-122"/>
                <a:cs typeface="楷体" panose="02010609060101010101" charset="-122"/>
              </a:rPr>
              <a:t> </a:t>
            </a:r>
            <a:r>
              <a:rPr lang="en-US" altLang="zh-CN" sz="1600">
                <a:solidFill>
                  <a:srgbClr val="EE822F"/>
                </a:solidFill>
                <a:latin typeface="楷体" panose="02010609060101010101" charset="-122"/>
                <a:ea typeface="楷体" panose="02010609060101010101" charset="-122"/>
                <a:cs typeface="楷体" panose="02010609060101010101" charset="-122"/>
              </a:rPr>
              <a:t>                </a:t>
            </a:r>
            <a:r>
              <a:rPr lang="zh-CN" altLang="en-US" sz="1600">
                <a:solidFill>
                  <a:srgbClr val="EE822F"/>
                </a:solidFill>
                <a:latin typeface="楷体" panose="02010609060101010101" charset="-122"/>
                <a:ea typeface="楷体" panose="02010609060101010101" charset="-122"/>
                <a:cs typeface="楷体" panose="02010609060101010101" charset="-122"/>
              </a:rPr>
              <a:t>主要包括协同和相抗衡</a:t>
            </a:r>
            <a:endParaRPr lang="zh-CN" altLang="en-US" sz="1600">
              <a:solidFill>
                <a:srgbClr val="EE822F"/>
              </a:solidFill>
              <a:latin typeface="楷体" panose="02010609060101010101" charset="-122"/>
              <a:ea typeface="楷体" panose="02010609060101010101" charset="-122"/>
              <a:cs typeface="楷体" panose="02010609060101010101" charset="-122"/>
            </a:endParaRPr>
          </a:p>
          <a:p>
            <a:pPr indent="0" fontAlgn="auto">
              <a:lnSpc>
                <a:spcPct val="150000"/>
              </a:lnSpc>
            </a:pPr>
            <a:endParaRPr lang="zh-CN" altLang="en-US"/>
          </a:p>
        </p:txBody>
      </p:sp>
      <p:cxnSp>
        <p:nvCxnSpPr>
          <p:cNvPr id="3" name="直接箭头连接符 2"/>
          <p:cNvCxnSpPr/>
          <p:nvPr/>
        </p:nvCxnSpPr>
        <p:spPr>
          <a:xfrm>
            <a:off x="2843530" y="3429000"/>
            <a:ext cx="212090" cy="344170"/>
          </a:xfrm>
          <a:prstGeom prst="straightConnector1">
            <a:avLst/>
          </a:prstGeom>
          <a:ln>
            <a:solidFill>
              <a:schemeClr val="accent2"/>
            </a:solidFill>
            <a:tailEnd type="arrow"/>
          </a:ln>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596900" y="4017645"/>
            <a:ext cx="11056620" cy="2168525"/>
          </a:xfrm>
          <a:prstGeom prst="rect">
            <a:avLst/>
          </a:prstGeom>
          <a:noFill/>
        </p:spPr>
        <p:txBody>
          <a:bodyPr wrap="square" rtlCol="0">
            <a:spAutoFit/>
          </a:bodyPr>
          <a:p>
            <a:pPr indent="0" fontAlgn="auto">
              <a:lnSpc>
                <a:spcPct val="150000"/>
              </a:lnSpc>
            </a:pPr>
            <a:r>
              <a:rPr lang="zh-CN" altLang="en-US">
                <a:sym typeface="+mn-ea"/>
              </a:rPr>
              <a:t>物质</a:t>
            </a:r>
            <a:r>
              <a:rPr lang="en-US" altLang="zh-CN">
                <a:sym typeface="+mn-ea"/>
              </a:rPr>
              <a:t>C</a:t>
            </a:r>
            <a:r>
              <a:rPr lang="zh-CN" altLang="en-US">
                <a:sym typeface="+mn-ea"/>
              </a:rPr>
              <a:t>能与胰高血糖素共同促进血糖含量升高且由肾上腺分泌</a:t>
            </a:r>
            <a:r>
              <a:rPr lang="en-US" altLang="zh-CN">
                <a:sym typeface="+mn-ea"/>
              </a:rPr>
              <a:t>,</a:t>
            </a:r>
            <a:r>
              <a:rPr lang="zh-CN" altLang="en-US">
                <a:sym typeface="+mn-ea"/>
              </a:rPr>
              <a:t>因此物质</a:t>
            </a:r>
            <a:r>
              <a:rPr lang="en-US" altLang="zh-CN">
                <a:sym typeface="+mn-ea"/>
              </a:rPr>
              <a:t>C</a:t>
            </a:r>
            <a:r>
              <a:rPr lang="zh-CN" altLang="en-US">
                <a:sym typeface="+mn-ea"/>
              </a:rPr>
              <a:t>可能是肾上腺素或糖皮质激素。肾上腺素由肾上腺髓质分泌</a:t>
            </a:r>
            <a:r>
              <a:rPr lang="en-US" altLang="zh-CN">
                <a:sym typeface="+mn-ea"/>
              </a:rPr>
              <a:t>,</a:t>
            </a:r>
            <a:r>
              <a:rPr lang="zh-CN" altLang="en-US">
                <a:sym typeface="+mn-ea"/>
              </a:rPr>
              <a:t>糖皮质激素由肾上腺皮质分泌</a:t>
            </a:r>
            <a:r>
              <a:rPr lang="en-US" altLang="zh-CN">
                <a:sym typeface="+mn-ea"/>
              </a:rPr>
              <a:t>,</a:t>
            </a:r>
            <a:r>
              <a:rPr lang="zh-CN" altLang="en-US">
                <a:sym typeface="+mn-ea"/>
              </a:rPr>
              <a:t>由于本图没有更多的信息</a:t>
            </a:r>
            <a:r>
              <a:rPr lang="en-US" altLang="zh-CN">
                <a:sym typeface="+mn-ea"/>
              </a:rPr>
              <a:t>,</a:t>
            </a:r>
            <a:r>
              <a:rPr lang="zh-CN" altLang="en-US">
                <a:sym typeface="+mn-ea"/>
              </a:rPr>
              <a:t>因此无法进一步确定其到底是肾上腺素还是糖皮质激素。</a:t>
            </a:r>
            <a:endParaRPr lang="zh-CN" altLang="en-US"/>
          </a:p>
          <a:p>
            <a:pPr indent="0" fontAlgn="auto">
              <a:lnSpc>
                <a:spcPct val="150000"/>
              </a:lnSpc>
            </a:pPr>
            <a:r>
              <a:rPr lang="en-US" altLang="zh-CN">
                <a:sym typeface="+mn-ea"/>
              </a:rPr>
              <a:t>(4)</a:t>
            </a:r>
            <a:r>
              <a:rPr lang="zh-CN" altLang="en-US">
                <a:sym typeface="+mn-ea"/>
              </a:rPr>
              <a:t>根据激素之间的作用确定</a:t>
            </a:r>
            <a:r>
              <a:rPr lang="en-US" altLang="en-US">
                <a:sym typeface="+mn-ea"/>
              </a:rPr>
              <a:t>①</a:t>
            </a:r>
            <a:r>
              <a:rPr lang="zh-CN" altLang="en-US">
                <a:sym typeface="+mn-ea"/>
              </a:rPr>
              <a:t>和</a:t>
            </a:r>
            <a:r>
              <a:rPr lang="en-US" altLang="en-US">
                <a:sym typeface="+mn-ea"/>
              </a:rPr>
              <a:t>②</a:t>
            </a:r>
            <a:r>
              <a:rPr lang="en-US" altLang="zh-CN">
                <a:sym typeface="+mn-ea"/>
              </a:rPr>
              <a:t>:</a:t>
            </a:r>
            <a:r>
              <a:rPr lang="zh-CN" altLang="en-US">
                <a:sym typeface="+mn-ea"/>
              </a:rPr>
              <a:t>胰岛素可直接作用于胰岛</a:t>
            </a:r>
            <a:r>
              <a:rPr lang="en-US" altLang="zh-CN">
                <a:sym typeface="+mn-ea"/>
              </a:rPr>
              <a:t>A</a:t>
            </a:r>
            <a:r>
              <a:rPr lang="zh-CN" altLang="en-US">
                <a:sym typeface="+mn-ea"/>
              </a:rPr>
              <a:t>细胞抑制胰高血糖素的分泌</a:t>
            </a:r>
            <a:r>
              <a:rPr lang="en-US" altLang="zh-CN">
                <a:sym typeface="+mn-ea"/>
              </a:rPr>
              <a:t>,</a:t>
            </a:r>
            <a:r>
              <a:rPr lang="zh-CN" altLang="en-US">
                <a:sym typeface="+mn-ea"/>
              </a:rPr>
              <a:t>因此</a:t>
            </a:r>
            <a:r>
              <a:rPr lang="en-US" altLang="en-US">
                <a:sym typeface="+mn-ea"/>
              </a:rPr>
              <a:t>①</a:t>
            </a:r>
            <a:r>
              <a:rPr lang="zh-CN" altLang="en-US">
                <a:sym typeface="+mn-ea"/>
              </a:rPr>
              <a:t>表示抑制作用</a:t>
            </a:r>
            <a:r>
              <a:rPr lang="en-US" altLang="zh-CN">
                <a:sym typeface="+mn-ea"/>
              </a:rPr>
              <a:t>;</a:t>
            </a:r>
            <a:r>
              <a:rPr lang="zh-CN" altLang="en-US">
                <a:sym typeface="+mn-ea"/>
              </a:rPr>
              <a:t>胰高血糖素可直接作用于胰岛</a:t>
            </a:r>
            <a:r>
              <a:rPr lang="en-US" altLang="zh-CN">
                <a:sym typeface="+mn-ea"/>
              </a:rPr>
              <a:t>B</a:t>
            </a:r>
            <a:r>
              <a:rPr lang="zh-CN" altLang="en-US">
                <a:sym typeface="+mn-ea"/>
              </a:rPr>
              <a:t>细胞促进胰岛素的分泌</a:t>
            </a:r>
            <a:r>
              <a:rPr lang="en-US" altLang="zh-CN">
                <a:sym typeface="+mn-ea"/>
              </a:rPr>
              <a:t>,</a:t>
            </a:r>
            <a:r>
              <a:rPr lang="zh-CN" altLang="en-US">
                <a:sym typeface="+mn-ea"/>
              </a:rPr>
              <a:t>因此</a:t>
            </a:r>
            <a:r>
              <a:rPr lang="en-US" altLang="en-US">
                <a:sym typeface="+mn-ea"/>
              </a:rPr>
              <a:t>②</a:t>
            </a:r>
            <a:r>
              <a:rPr lang="zh-CN" altLang="en-US">
                <a:sym typeface="+mn-ea"/>
              </a:rPr>
              <a:t>表示促进作用。</a:t>
            </a:r>
            <a:endParaRPr lang="zh-CN" altLang="en-US"/>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3330</Words>
  <Application>WPS 演示</Application>
  <PresentationFormat>宽屏</PresentationFormat>
  <Paragraphs>217</Paragraphs>
  <Slides>14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Arial</vt:lpstr>
      <vt:lpstr>宋体</vt:lpstr>
      <vt:lpstr>Wingdings</vt:lpstr>
      <vt:lpstr>Wingdings</vt:lpstr>
      <vt:lpstr>黑体</vt:lpstr>
      <vt:lpstr>楷体</vt:lpstr>
      <vt:lpstr>+中文正文</vt:lpstr>
      <vt:lpstr>Segoe Print</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177</cp:revision>
  <dcterms:created xsi:type="dcterms:W3CDTF">2019-06-19T02:08:00Z</dcterms:created>
  <dcterms:modified xsi:type="dcterms:W3CDTF">2025-04-14T06:51:26Z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1206756ABF164C55B77880CD2DEBFCFC_11</vt:lpwstr>
  </property>
</Properties>
</file>