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7790" y="2792730"/>
            <a:ext cx="92208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识别免疫过程中的免疫细胞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98980" y="2564765"/>
            <a:ext cx="801687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前面学习过许多免疫细胞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这些细胞在免疫过程中发挥各自的作用。本攻略分享几个小方法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帮助大家记住这些免疫细胞都有什么作用。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0668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89990" y="10668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先识别出形态特殊的物质</a:t>
            </a:r>
            <a:r>
              <a:rPr lang="en-US" altLang="zh-CN" sz="2400" b="1">
                <a:uFillTx/>
                <a:latin typeface="+mn-ea"/>
                <a:sym typeface="+mn-ea"/>
              </a:rPr>
              <a:t>——</a:t>
            </a:r>
            <a:r>
              <a:rPr lang="zh-CN" altLang="en-US" sz="2400" b="1">
                <a:uFillTx/>
                <a:latin typeface="+mn-ea"/>
                <a:sym typeface="+mn-ea"/>
              </a:rPr>
              <a:t>抗体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2630" y="1602105"/>
            <a:ext cx="9364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抗体呈</a:t>
            </a:r>
            <a:r>
              <a:rPr lang="en-US" altLang="zh-CN"/>
              <a:t>“Y”</a:t>
            </a:r>
            <a:r>
              <a:rPr lang="zh-CN" altLang="en-US"/>
              <a:t>形</a:t>
            </a:r>
            <a:r>
              <a:rPr lang="en-US" altLang="zh-CN"/>
              <a:t>,</a:t>
            </a:r>
            <a:r>
              <a:rPr lang="zh-CN" altLang="en-US"/>
              <a:t>如图所示。特异性免疫中只有浆细胞能分泌抗体</a:t>
            </a:r>
            <a:r>
              <a:rPr lang="en-US" altLang="zh-CN"/>
              <a:t>,</a:t>
            </a:r>
            <a:r>
              <a:rPr lang="zh-CN" altLang="en-US"/>
              <a:t>因此可根据抗体判断题图中哪个细胞是浆细胞。</a:t>
            </a:r>
            <a:endParaRPr lang="zh-CN" altLang="en-US"/>
          </a:p>
        </p:txBody>
      </p:sp>
      <p:pic>
        <p:nvPicPr>
          <p:cNvPr id="744" name="image7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245" y="1696403"/>
            <a:ext cx="755650" cy="82740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96900" y="259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189990" y="25990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推断体液免疫过程中的各细胞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630" y="3244850"/>
            <a:ext cx="640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1.</a:t>
            </a:r>
            <a:r>
              <a:rPr lang="zh-CN" altLang="en-US" b="1"/>
              <a:t>先根据抗体判断出浆细胞</a:t>
            </a:r>
            <a:r>
              <a:rPr lang="en-US" altLang="zh-CN" b="1"/>
              <a:t>,</a:t>
            </a:r>
            <a:r>
              <a:rPr lang="zh-CN" altLang="en-US" b="1"/>
              <a:t>然后推出体液免疫中的其他细胞</a:t>
            </a:r>
            <a:endParaRPr lang="zh-CN" altLang="en-US" b="1"/>
          </a:p>
        </p:txBody>
      </p:sp>
      <p:pic>
        <p:nvPicPr>
          <p:cNvPr id="751" name="image73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4435" y="3613150"/>
            <a:ext cx="4724400" cy="1453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2630" y="4771390"/>
            <a:ext cx="10850880" cy="2288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1"/>
              <a:t>2.</a:t>
            </a:r>
            <a:r>
              <a:rPr lang="zh-CN" altLang="en-US" b="1"/>
              <a:t>与病原体间接相关的细胞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病原体需要经抗原呈递细胞处理后</a:t>
            </a:r>
            <a:r>
              <a:rPr lang="en-US" altLang="zh-CN"/>
              <a:t>,</a:t>
            </a:r>
            <a:r>
              <a:rPr lang="zh-CN" altLang="en-US"/>
              <a:t>再传递给辅助性</a:t>
            </a:r>
            <a:r>
              <a:rPr lang="en-US" altLang="zh-CN"/>
              <a:t>T</a:t>
            </a:r>
            <a:r>
              <a:rPr lang="zh-CN" altLang="en-US"/>
              <a:t>细胞</a:t>
            </a:r>
            <a:r>
              <a:rPr lang="en-US" altLang="zh-CN"/>
              <a:t>,</a:t>
            </a:r>
            <a:r>
              <a:rPr lang="zh-CN" altLang="en-US"/>
              <a:t>因此若题图中病原体与某细胞之间存在抗原呈递细胞</a:t>
            </a:r>
            <a:r>
              <a:rPr lang="en-US" altLang="zh-CN"/>
              <a:t>,</a:t>
            </a:r>
            <a:r>
              <a:rPr lang="zh-CN" altLang="en-US"/>
              <a:t>则该细胞可能是辅助性</a:t>
            </a:r>
            <a:r>
              <a:rPr lang="en-US" altLang="zh-CN"/>
              <a:t>T</a:t>
            </a:r>
            <a:r>
              <a:rPr lang="zh-CN" altLang="en-US"/>
              <a:t>细胞。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从靶细胞倒推细胞免疫中的各细胞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3310" y="1986915"/>
            <a:ext cx="10222230" cy="3745865"/>
          </a:xfrm>
          <a:prstGeom prst="rect">
            <a:avLst/>
          </a:prstGeom>
        </p:spPr>
        <p:txBody>
          <a:bodyPr wrap="square">
            <a:noAutofit/>
          </a:bodyPr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先判断出细胞毒性</a:t>
            </a:r>
            <a:r>
              <a:rPr lang="en-US" altLang="zh-CN" b="1">
                <a:latin typeface="+mn-ea"/>
                <a:cs typeface="+mn-ea"/>
              </a:rPr>
              <a:t>T</a:t>
            </a:r>
            <a:r>
              <a:rPr lang="zh-CN" altLang="en-US" b="1">
                <a:latin typeface="+mn-ea"/>
                <a:cs typeface="+mn-ea"/>
              </a:rPr>
              <a:t>细胞</a:t>
            </a:r>
            <a:endParaRPr lang="zh-CN" altLang="en-US" b="1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细胞毒性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细胞具有两个特点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与靶细胞直接接触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能分裂并分化形成记忆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细胞和新的细胞毒性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因此可首先从图中识别出能与靶细胞直接接触的细胞毒性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细胞。</a:t>
            </a:r>
            <a:endParaRPr lang="zh-CN" altLang="en-US">
              <a:latin typeface="+mn-ea"/>
              <a:cs typeface="+mn-ea"/>
            </a:endParaRPr>
          </a:p>
          <a:p>
            <a:pPr lvl="0"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latin typeface="+mn-ea"/>
                <a:cs typeface="+mn-ea"/>
              </a:rPr>
              <a:t>2.判断其他细胞</a:t>
            </a:r>
            <a:endParaRPr lang="en-US" altLang="zh-CN" b="1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与细胞毒性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细胞一同产生的为记忆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辅助性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细胞会分泌细胞因子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促进细胞毒性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细胞分裂并分化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据此可确定辅助性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促进辅助性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细胞活化的为抗原呈递细胞。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8890" y="2008505"/>
            <a:ext cx="9966325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如图表示人体通过体液免疫消灭破伤风杆菌外毒素的过程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下列相关叙述不正确的是</a:t>
            </a:r>
            <a:r>
              <a:rPr lang="en-US" altLang="zh-CN">
                <a:latin typeface="+mn-ea"/>
                <a:cs typeface="+mn-ea"/>
              </a:rPr>
              <a:t> 	(</a:t>
            </a:r>
            <a:r>
              <a:rPr lang="en-US" altLang="zh-CN">
                <a:latin typeface="+mn-ea"/>
                <a:cs typeface="+mn-ea"/>
              </a:rPr>
              <a:t>　　)	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除了可以参与体液免疫还可以参与细胞免疫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统称为</a:t>
            </a:r>
            <a:r>
              <a:rPr lang="en-US" altLang="zh-CN">
                <a:latin typeface="+mn-ea"/>
                <a:cs typeface="+mn-ea"/>
              </a:rPr>
              <a:t>APC,</a:t>
            </a:r>
            <a:r>
              <a:rPr lang="zh-CN" altLang="en-US">
                <a:latin typeface="+mn-ea"/>
                <a:cs typeface="+mn-ea"/>
              </a:rPr>
              <a:t>都具有特异性吞噬、呈递抗原的功能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zh-CN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的活化需要</a:t>
            </a:r>
            <a:r>
              <a:rPr lang="en-US" altLang="en-US">
                <a:latin typeface="+mn-ea"/>
                <a:cs typeface="+mn-ea"/>
              </a:rPr>
              <a:t>③⑤</a:t>
            </a:r>
            <a:r>
              <a:rPr lang="zh-CN" altLang="en-US">
                <a:latin typeface="+mn-ea"/>
                <a:cs typeface="+mn-ea"/>
              </a:rPr>
              <a:t>作用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其中</a:t>
            </a:r>
            <a:r>
              <a:rPr lang="en-US" altLang="en-US">
                <a:latin typeface="+mn-ea"/>
                <a:cs typeface="+mn-ea"/>
              </a:rPr>
              <a:t>③</a:t>
            </a:r>
            <a:r>
              <a:rPr lang="zh-CN" altLang="en-US">
                <a:latin typeface="+mn-ea"/>
                <a:cs typeface="+mn-ea"/>
              </a:rPr>
              <a:t>包含与辅助性</a:t>
            </a:r>
            <a:r>
              <a:rPr lang="en-US" altLang="zh-CN">
                <a:latin typeface="+mn-ea"/>
                <a:cs typeface="+mn-ea"/>
              </a:rPr>
              <a:t>T</a:t>
            </a:r>
            <a:r>
              <a:rPr lang="zh-CN" altLang="en-US">
                <a:latin typeface="+mn-ea"/>
                <a:cs typeface="+mn-ea"/>
              </a:rPr>
              <a:t>细胞结合和细胞因子的作用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能特异性识别抗原的是细胞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5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5515" y="1466215"/>
            <a:ext cx="101790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变式题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10041255" y="2152650"/>
            <a:ext cx="35115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757" name="image74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335" y="2661285"/>
            <a:ext cx="6198235" cy="13233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</Words>
  <Application>WPS 演示</Application>
  <PresentationFormat>宽屏</PresentationFormat>
  <Paragraphs>59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163</cp:revision>
  <dcterms:created xsi:type="dcterms:W3CDTF">2019-06-19T02:08:00Z</dcterms:created>
  <dcterms:modified xsi:type="dcterms:W3CDTF">2025-04-14T02:03:44Z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D48699D7FD1F4F5FAE3191DA803E8D95_11</vt:lpwstr>
  </property>
</Properties>
</file>