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2" r:id="rId7"/>
    <p:sldId id="263" r:id="rId8"/>
    <p:sldId id="264" r:id="rId9"/>
    <p:sldId id="265" r:id="rId10"/>
    <p:sldId id="266" r:id="rId11"/>
    <p:sldId id="267" r:id="rId12"/>
    <p:sldId id="26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1.xml"/><Relationship Id="rId3" Type="http://schemas.openxmlformats.org/officeDocument/2006/relationships/image" Target="../media/image17.tiff"/><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2.xml"/><Relationship Id="rId6" Type="http://schemas.openxmlformats.org/officeDocument/2006/relationships/image" Target="../media/image21.tiff"/><Relationship Id="rId5" Type="http://schemas.openxmlformats.org/officeDocument/2006/relationships/image" Target="../media/image20.tiff"/><Relationship Id="rId4" Type="http://schemas.openxmlformats.org/officeDocument/2006/relationships/image" Target="../media/image19.tiff"/><Relationship Id="rId3" Type="http://schemas.openxmlformats.org/officeDocument/2006/relationships/image" Target="../media/image18.tiff"/><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image" Target="../media/image6.tiff"/><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7.xml"/><Relationship Id="rId4" Type="http://schemas.openxmlformats.org/officeDocument/2006/relationships/image" Target="../media/image8.tiff"/><Relationship Id="rId3" Type="http://schemas.openxmlformats.org/officeDocument/2006/relationships/image" Target="../media/image7.tiff"/><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8.xml"/><Relationship Id="rId3" Type="http://schemas.openxmlformats.org/officeDocument/2006/relationships/image" Target="../media/image9.tiff"/><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image" Target="../media/image10.tiff"/><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0.xml"/><Relationship Id="rId4" Type="http://schemas.openxmlformats.org/officeDocument/2006/relationships/image" Target="../media/image12.tiff"/><Relationship Id="rId3" Type="http://schemas.openxmlformats.org/officeDocument/2006/relationships/image" Target="../media/image11.tiff"/><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image" Target="../media/image14.tiff"/><Relationship Id="rId7" Type="http://schemas.openxmlformats.org/officeDocument/2006/relationships/tags" Target="../tags/tag74.xml"/><Relationship Id="rId6" Type="http://schemas.openxmlformats.org/officeDocument/2006/relationships/image" Target="../media/image13.tiff"/><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4.png"/><Relationship Id="rId2" Type="http://schemas.openxmlformats.org/officeDocument/2006/relationships/tags" Target="../tags/tag71.xml"/><Relationship Id="rId17" Type="http://schemas.openxmlformats.org/officeDocument/2006/relationships/slideLayout" Target="../slideLayouts/slideLayout2.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image" Target="../media/image16.tiff"/><Relationship Id="rId11" Type="http://schemas.openxmlformats.org/officeDocument/2006/relationships/tags" Target="../tags/tag76.xml"/><Relationship Id="rId10" Type="http://schemas.openxmlformats.org/officeDocument/2006/relationships/image" Target="../media/image15.tiff"/><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86400"/>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高中生物学</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选择性必修</a:t>
            </a:r>
            <a:r>
              <a:rPr lang="en-US" altLang="zh-CN" sz="2400" b="1">
                <a:solidFill>
                  <a:schemeClr val="bg1"/>
                </a:solidFill>
                <a:latin typeface="黑体" panose="02010609060101010101" charset="-122"/>
                <a:ea typeface="黑体" panose="02010609060101010101" charset="-122"/>
                <a:cs typeface="黑体" panose="02010609060101010101" charset="-122"/>
              </a:rPr>
              <a:t>1 </a:t>
            </a:r>
            <a:r>
              <a:rPr lang="zh-CN" altLang="en-US" sz="2400" b="1">
                <a:solidFill>
                  <a:schemeClr val="bg1"/>
                </a:solidFill>
                <a:latin typeface="黑体" panose="02010609060101010101" charset="-122"/>
                <a:ea typeface="黑体" panose="02010609060101010101" charset="-122"/>
                <a:cs typeface="黑体" panose="02010609060101010101" charset="-122"/>
              </a:rPr>
              <a:t>稳态与调节</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3" name="文本框 2"/>
          <p:cNvSpPr txBox="1"/>
          <p:nvPr/>
        </p:nvSpPr>
        <p:spPr>
          <a:xfrm>
            <a:off x="808355" y="1219835"/>
            <a:ext cx="11017885" cy="506730"/>
          </a:xfrm>
          <a:prstGeom prst="rect">
            <a:avLst/>
          </a:prstGeom>
          <a:noFill/>
        </p:spPr>
        <p:txBody>
          <a:bodyPr wrap="square" rtlCol="0">
            <a:spAutoFit/>
          </a:bodyPr>
          <a:p>
            <a:pPr indent="0" fontAlgn="auto">
              <a:lnSpc>
                <a:spcPct val="150000"/>
              </a:lnSpc>
            </a:pPr>
            <a:r>
              <a:rPr lang="en-US" altLang="zh-CN" b="1"/>
              <a:t>3.</a:t>
            </a:r>
            <a:r>
              <a:rPr lang="zh-CN" altLang="en-US" b="1"/>
              <a:t>琼脂块与云母片</a:t>
            </a:r>
            <a:endParaRPr lang="en-US" altLang="zh-CN"/>
          </a:p>
        </p:txBody>
      </p:sp>
      <p:sp>
        <p:nvSpPr>
          <p:cNvPr id="5" name="文本框 4"/>
          <p:cNvSpPr txBox="1"/>
          <p:nvPr/>
        </p:nvSpPr>
        <p:spPr>
          <a:xfrm>
            <a:off x="707390" y="1807210"/>
            <a:ext cx="11017250" cy="4407535"/>
          </a:xfrm>
          <a:prstGeom prst="rect">
            <a:avLst/>
          </a:prstGeom>
          <a:noFill/>
        </p:spPr>
        <p:txBody>
          <a:bodyPr wrap="square" rtlCol="0">
            <a:noAutofit/>
          </a:bodyPr>
          <a:p>
            <a:pPr indent="0" fontAlgn="auto">
              <a:lnSpc>
                <a:spcPct val="150000"/>
              </a:lnSpc>
            </a:pPr>
            <a:r>
              <a:rPr lang="zh-CN" altLang="en-US"/>
              <a:t>对于此类问题</a:t>
            </a:r>
            <a:r>
              <a:rPr lang="en-US" altLang="zh-CN"/>
              <a:t>,</a:t>
            </a:r>
            <a:r>
              <a:rPr lang="zh-CN" altLang="en-US"/>
              <a:t>仍然是根据生长素不均匀分布造成的后果来分析。</a:t>
            </a:r>
            <a:endParaRPr lang="zh-CN" altLang="en-US"/>
          </a:p>
          <a:p>
            <a:pPr indent="0" fontAlgn="auto">
              <a:lnSpc>
                <a:spcPct val="150000"/>
              </a:lnSpc>
            </a:pPr>
            <a:r>
              <a:rPr lang="en-US" altLang="zh-CN"/>
              <a:t>(1)</a:t>
            </a:r>
            <a:r>
              <a:rPr lang="zh-CN" altLang="en-US"/>
              <a:t>云母片在胚芽鞘单侧阻断生长素向下运输</a:t>
            </a:r>
            <a:r>
              <a:rPr lang="en-US" altLang="zh-CN"/>
              <a:t>(</a:t>
            </a:r>
            <a:r>
              <a:rPr lang="zh-CN" altLang="en-US"/>
              <a:t>如甲、乙</a:t>
            </a:r>
            <a:r>
              <a:rPr lang="en-US" altLang="zh-CN"/>
              <a:t>)</a:t>
            </a:r>
            <a:endParaRPr lang="en-US" altLang="zh-CN"/>
          </a:p>
          <a:p>
            <a:pPr indent="0" fontAlgn="auto">
              <a:lnSpc>
                <a:spcPct val="150000"/>
              </a:lnSpc>
            </a:pPr>
            <a:r>
              <a:rPr lang="zh-CN" altLang="en-US"/>
              <a:t>在单侧光刺激下</a:t>
            </a:r>
            <a:r>
              <a:rPr lang="en-US" altLang="zh-CN"/>
              <a:t>,</a:t>
            </a:r>
            <a:r>
              <a:rPr lang="zh-CN" altLang="en-US"/>
              <a:t>甲组胚芽鞘生长素在背光侧伸长区较多</a:t>
            </a:r>
            <a:r>
              <a:rPr lang="en-US" altLang="zh-CN"/>
              <a:t>,</a:t>
            </a:r>
            <a:r>
              <a:rPr lang="zh-CN" altLang="en-US"/>
              <a:t>因此甲组胚芽鞘将向光弯曲生长</a:t>
            </a:r>
            <a:r>
              <a:rPr lang="en-US" altLang="zh-CN"/>
              <a:t>;</a:t>
            </a:r>
            <a:r>
              <a:rPr lang="zh-CN" altLang="en-US"/>
              <a:t>而乙组胚芽鞘虽然也发生生长素运输至背光侧的过程</a:t>
            </a:r>
            <a:r>
              <a:rPr lang="en-US" altLang="zh-CN"/>
              <a:t>,</a:t>
            </a:r>
            <a:r>
              <a:rPr lang="zh-CN" altLang="en-US"/>
              <a:t>但由于云母片阻隔</a:t>
            </a:r>
            <a:r>
              <a:rPr lang="en-US" altLang="zh-CN"/>
              <a:t>,</a:t>
            </a:r>
            <a:r>
              <a:rPr lang="zh-CN" altLang="en-US"/>
              <a:t>无法继续向下运输</a:t>
            </a:r>
            <a:r>
              <a:rPr lang="en-US" altLang="zh-CN"/>
              <a:t>,</a:t>
            </a:r>
            <a:r>
              <a:rPr lang="zh-CN" altLang="en-US"/>
              <a:t>伸长区生长素浓度较低</a:t>
            </a:r>
            <a:r>
              <a:rPr lang="en-US" altLang="zh-CN"/>
              <a:t>,</a:t>
            </a:r>
            <a:r>
              <a:rPr lang="zh-CN" altLang="en-US"/>
              <a:t>因此乙组胚芽鞘最终背光弯曲生长。</a:t>
            </a:r>
            <a:endParaRPr lang="zh-CN" altLang="en-US"/>
          </a:p>
          <a:p>
            <a:pPr indent="0" fontAlgn="auto">
              <a:lnSpc>
                <a:spcPct val="150000"/>
              </a:lnSpc>
            </a:pPr>
            <a:r>
              <a:rPr lang="en-US" altLang="zh-CN"/>
              <a:t>(2)</a:t>
            </a:r>
            <a:r>
              <a:rPr lang="zh-CN" altLang="en-US"/>
              <a:t>云母片在胚芽鞘中部</a:t>
            </a:r>
            <a:r>
              <a:rPr lang="en-US" altLang="zh-CN"/>
              <a:t>(</a:t>
            </a:r>
            <a:r>
              <a:rPr lang="zh-CN" altLang="en-US"/>
              <a:t>如丙、丁</a:t>
            </a:r>
            <a:r>
              <a:rPr lang="en-US" altLang="zh-CN"/>
              <a:t>)</a:t>
            </a:r>
            <a:endParaRPr lang="en-US" altLang="zh-CN"/>
          </a:p>
          <a:p>
            <a:pPr indent="0" fontAlgn="auto">
              <a:lnSpc>
                <a:spcPct val="150000"/>
              </a:lnSpc>
            </a:pPr>
            <a:r>
              <a:rPr lang="zh-CN" altLang="en-US"/>
              <a:t>在单侧光刺激下</a:t>
            </a:r>
            <a:r>
              <a:rPr lang="en-US" altLang="zh-CN"/>
              <a:t>,</a:t>
            </a:r>
            <a:r>
              <a:rPr lang="zh-CN" altLang="en-US"/>
              <a:t>生长素应向背光侧运输</a:t>
            </a:r>
            <a:r>
              <a:rPr lang="en-US" altLang="zh-CN"/>
              <a:t>,</a:t>
            </a:r>
            <a:r>
              <a:rPr lang="zh-CN" altLang="en-US"/>
              <a:t>但丙组中云母片会阻断这一运输过程</a:t>
            </a:r>
            <a:r>
              <a:rPr lang="en-US" altLang="zh-CN"/>
              <a:t>,</a:t>
            </a:r>
            <a:r>
              <a:rPr lang="zh-CN" altLang="en-US"/>
              <a:t>因此最终丙组胚芽鞘直立生长</a:t>
            </a:r>
            <a:r>
              <a:rPr lang="en-US" altLang="zh-CN"/>
              <a:t>;</a:t>
            </a:r>
            <a:r>
              <a:rPr lang="zh-CN" altLang="en-US"/>
              <a:t>丁组中生长素能够向背光侧运输</a:t>
            </a:r>
            <a:r>
              <a:rPr lang="en-US" altLang="zh-CN"/>
              <a:t>,</a:t>
            </a:r>
            <a:r>
              <a:rPr lang="zh-CN" altLang="en-US"/>
              <a:t>且能继续向下运输</a:t>
            </a:r>
            <a:r>
              <a:rPr lang="en-US" altLang="zh-CN"/>
              <a:t>,</a:t>
            </a:r>
            <a:r>
              <a:rPr lang="zh-CN" altLang="en-US"/>
              <a:t>因此丁组胚芽鞘最终向光弯曲生长。</a:t>
            </a:r>
            <a:endParaRPr lang="zh-CN" altLang="en-US"/>
          </a:p>
          <a:p>
            <a:pPr indent="0" fontAlgn="auto">
              <a:lnSpc>
                <a:spcPct val="150000"/>
              </a:lnSpc>
            </a:pPr>
            <a:r>
              <a:rPr lang="en-US" altLang="zh-CN"/>
              <a:t>(3)</a:t>
            </a:r>
            <a:r>
              <a:rPr lang="zh-CN" altLang="en-US"/>
              <a:t>含生长素的琼脂块放置在胚芽鞘尖端和中段之间</a:t>
            </a:r>
            <a:r>
              <a:rPr lang="en-US" altLang="zh-CN"/>
              <a:t>(</a:t>
            </a:r>
            <a:r>
              <a:rPr lang="zh-CN" altLang="en-US"/>
              <a:t>如戊</a:t>
            </a:r>
            <a:r>
              <a:rPr lang="en-US" altLang="zh-CN"/>
              <a:t>)</a:t>
            </a:r>
            <a:endParaRPr lang="en-US" altLang="zh-CN"/>
          </a:p>
          <a:p>
            <a:pPr indent="0" fontAlgn="auto">
              <a:lnSpc>
                <a:spcPct val="150000"/>
              </a:lnSpc>
            </a:pPr>
            <a:r>
              <a:rPr lang="zh-CN" altLang="en-US"/>
              <a:t>这样的装置相当于一个未经处理的胚芽鞘</a:t>
            </a:r>
            <a:r>
              <a:rPr lang="en-US" altLang="zh-CN"/>
              <a:t>,</a:t>
            </a:r>
            <a:r>
              <a:rPr lang="zh-CN" altLang="en-US"/>
              <a:t>因此在单侧光刺激下</a:t>
            </a:r>
            <a:r>
              <a:rPr lang="en-US" altLang="zh-CN"/>
              <a:t>,</a:t>
            </a:r>
            <a:r>
              <a:rPr lang="zh-CN" altLang="en-US"/>
              <a:t>戊组胚芽鞘将向光弯曲生长。</a:t>
            </a:r>
            <a:endParaRPr lang="en-US"/>
          </a:p>
        </p:txBody>
      </p:sp>
      <p:pic>
        <p:nvPicPr>
          <p:cNvPr id="894" name="image882.jpeg"/>
          <p:cNvPicPr>
            <a:picLocks noChangeAspect="1"/>
          </p:cNvPicPr>
          <p:nvPr/>
        </p:nvPicPr>
        <p:blipFill>
          <a:blip r:embed="rId3"/>
          <a:stretch>
            <a:fillRect/>
          </a:stretch>
        </p:blipFill>
        <p:spPr>
          <a:xfrm>
            <a:off x="7251065" y="1149350"/>
            <a:ext cx="4473575" cy="1514475"/>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4" name="文本框 13"/>
          <p:cNvSpPr txBox="1"/>
          <p:nvPr/>
        </p:nvSpPr>
        <p:spPr>
          <a:xfrm>
            <a:off x="894715" y="1561465"/>
            <a:ext cx="10571480" cy="830580"/>
          </a:xfrm>
          <a:prstGeom prst="rect">
            <a:avLst/>
          </a:prstGeom>
        </p:spPr>
        <p:txBody>
          <a:bodyPr wrap="square">
            <a:noAutofit/>
          </a:bodyPr>
          <a:p>
            <a:pPr marL="0" algn="l" defTabSz="266700">
              <a:lnSpc>
                <a:spcPct val="150000"/>
              </a:lnSpc>
              <a:buClrTx/>
              <a:buSzTx/>
              <a:buNone/>
            </a:pPr>
            <a:r>
              <a:rPr lang="zh-CN" altLang="en-US">
                <a:latin typeface="+mn-ea"/>
                <a:cs typeface="+mn-ea"/>
              </a:rPr>
              <a:t>分析图甲</a:t>
            </a:r>
            <a:r>
              <a:rPr lang="en-US" altLang="zh-CN">
                <a:latin typeface="+mn-ea"/>
                <a:cs typeface="+mn-ea"/>
              </a:rPr>
              <a:t>~</a:t>
            </a:r>
            <a:r>
              <a:rPr lang="zh-CN" altLang="en-US">
                <a:latin typeface="+mn-ea"/>
                <a:cs typeface="+mn-ea"/>
              </a:rPr>
              <a:t>丁</a:t>
            </a:r>
            <a:r>
              <a:rPr lang="en-US" altLang="zh-CN">
                <a:latin typeface="+mn-ea"/>
                <a:cs typeface="+mn-ea"/>
              </a:rPr>
              <a:t>,</a:t>
            </a:r>
            <a:r>
              <a:rPr lang="zh-CN" altLang="en-US">
                <a:latin typeface="+mn-ea"/>
                <a:cs typeface="+mn-ea"/>
              </a:rPr>
              <a:t>下列说法正确的是</a:t>
            </a:r>
            <a:r>
              <a:rPr lang="en-US" altLang="zh-CN">
                <a:latin typeface="+mn-ea"/>
                <a:cs typeface="+mn-ea"/>
              </a:rPr>
              <a:t> 	(</a:t>
            </a:r>
            <a:r>
              <a:rPr lang="en-US" altLang="zh-CN">
                <a:latin typeface="+mn-ea"/>
                <a:cs typeface="+mn-ea"/>
              </a:rPr>
              <a:t>　　)	</a:t>
            </a: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a:p>
            <a:pPr marL="0" indent="0" defTabSz="266700">
              <a:spcBef>
                <a:spcPct val="0"/>
              </a:spcBef>
              <a:spcAft>
                <a:spcPct val="0"/>
              </a:spcAft>
            </a:pPr>
            <a:endParaRPr lang="en-US" altLang="zh-CN">
              <a:latin typeface="+mn-ea"/>
              <a:cs typeface="+mn-ea"/>
            </a:endParaRPr>
          </a:p>
        </p:txBody>
      </p:sp>
      <p:sp>
        <p:nvSpPr>
          <p:cNvPr id="4" name="圆角矩形 3"/>
          <p:cNvSpPr/>
          <p:nvPr/>
        </p:nvSpPr>
        <p:spPr>
          <a:xfrm>
            <a:off x="894715" y="1173480"/>
            <a:ext cx="921385" cy="387985"/>
          </a:xfrm>
          <a:prstGeom prst="roundRect">
            <a:avLst>
              <a:gd name="adj" fmla="val 50000"/>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b="1"/>
              <a:t>示例</a:t>
            </a:r>
            <a:endParaRPr lang="en-US" altLang="zh-CN" b="1"/>
          </a:p>
        </p:txBody>
      </p:sp>
      <p:sp>
        <p:nvSpPr>
          <p:cNvPr id="9" name="文本框 8"/>
          <p:cNvSpPr txBox="1"/>
          <p:nvPr/>
        </p:nvSpPr>
        <p:spPr>
          <a:xfrm>
            <a:off x="4545965" y="1696085"/>
            <a:ext cx="351155" cy="418465"/>
          </a:xfrm>
          <a:prstGeom prst="rect">
            <a:avLst/>
          </a:prstGeom>
          <a:noFill/>
        </p:spPr>
        <p:txBody>
          <a:bodyPr wrap="square" rtlCol="0">
            <a:noAutofit/>
          </a:bodyPr>
          <a:p>
            <a:r>
              <a:rPr lang="en-US" altLang="zh-CN">
                <a:solidFill>
                  <a:srgbClr val="FF0000"/>
                </a:solidFill>
              </a:rPr>
              <a:t>C</a:t>
            </a:r>
            <a:endParaRPr lang="en-US" altLang="zh-CN">
              <a:solidFill>
                <a:srgbClr val="FF0000"/>
              </a:solidFill>
            </a:endParaRPr>
          </a:p>
        </p:txBody>
      </p:sp>
      <p:sp>
        <p:nvSpPr>
          <p:cNvPr id="12" name="圆角矩形 11"/>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a:t>
            </a:r>
            <a:r>
              <a:rPr lang="zh-CN" altLang="en-US" sz="2000" b="1">
                <a:solidFill>
                  <a:schemeClr val="tx1"/>
                </a:solidFill>
              </a:rPr>
              <a:t>应用</a:t>
            </a:r>
            <a:endParaRPr lang="zh-CN" altLang="en-US" sz="2000" b="1">
              <a:solidFill>
                <a:schemeClr val="tx1"/>
              </a:solidFill>
            </a:endParaRPr>
          </a:p>
        </p:txBody>
      </p:sp>
      <p:sp>
        <p:nvSpPr>
          <p:cNvPr id="2" name="文本框 1"/>
          <p:cNvSpPr txBox="1"/>
          <p:nvPr/>
        </p:nvSpPr>
        <p:spPr>
          <a:xfrm>
            <a:off x="894715" y="4263390"/>
            <a:ext cx="10692765" cy="1753235"/>
          </a:xfrm>
          <a:prstGeom prst="rect">
            <a:avLst/>
          </a:prstGeom>
          <a:noFill/>
        </p:spPr>
        <p:txBody>
          <a:bodyPr wrap="square" rtlCol="0">
            <a:spAutoFit/>
          </a:bodyPr>
          <a:p>
            <a:pPr indent="0" fontAlgn="auto">
              <a:lnSpc>
                <a:spcPct val="150000"/>
              </a:lnSpc>
            </a:pPr>
            <a:r>
              <a:rPr lang="en-US" altLang="zh-CN"/>
              <a:t>A.</a:t>
            </a:r>
            <a:r>
              <a:rPr lang="zh-CN" altLang="en-US"/>
              <a:t>图甲由于单侧光照的影响</a:t>
            </a:r>
            <a:r>
              <a:rPr lang="en-US" altLang="zh-CN"/>
              <a:t>,</a:t>
            </a:r>
            <a:r>
              <a:rPr lang="zh-CN" altLang="en-US"/>
              <a:t>胚芽鞘将向光弯曲生长</a:t>
            </a:r>
            <a:endParaRPr lang="zh-CN" altLang="en-US"/>
          </a:p>
          <a:p>
            <a:pPr indent="0" fontAlgn="auto">
              <a:lnSpc>
                <a:spcPct val="150000"/>
              </a:lnSpc>
            </a:pPr>
            <a:r>
              <a:rPr lang="en-US" altLang="zh-CN"/>
              <a:t>B.</a:t>
            </a:r>
            <a:r>
              <a:rPr lang="zh-CN" altLang="en-US"/>
              <a:t>图乙茎卷须中生长素含量外侧比内侧少</a:t>
            </a:r>
            <a:r>
              <a:rPr lang="en-US" altLang="zh-CN"/>
              <a:t>,</a:t>
            </a:r>
            <a:r>
              <a:rPr lang="zh-CN" altLang="en-US"/>
              <a:t>所以外侧生长得快</a:t>
            </a:r>
            <a:endParaRPr lang="zh-CN" altLang="en-US"/>
          </a:p>
          <a:p>
            <a:pPr indent="0" fontAlgn="auto">
              <a:lnSpc>
                <a:spcPct val="150000"/>
              </a:lnSpc>
            </a:pPr>
            <a:r>
              <a:rPr lang="en-US" altLang="zh-CN"/>
              <a:t>C.</a:t>
            </a:r>
            <a:r>
              <a:rPr lang="zh-CN" altLang="en-US"/>
              <a:t>图丙中若固定光源和植株花盆</a:t>
            </a:r>
            <a:r>
              <a:rPr lang="en-US" altLang="zh-CN"/>
              <a:t>,</a:t>
            </a:r>
            <a:r>
              <a:rPr lang="zh-CN" altLang="en-US"/>
              <a:t>只有暗箱匀速旋转</a:t>
            </a:r>
            <a:r>
              <a:rPr lang="en-US" altLang="zh-CN"/>
              <a:t>,</a:t>
            </a:r>
            <a:r>
              <a:rPr lang="zh-CN" altLang="en-US"/>
              <a:t>幼苗将弯向光源生长</a:t>
            </a:r>
            <a:endParaRPr lang="zh-CN" altLang="en-US"/>
          </a:p>
          <a:p>
            <a:pPr indent="0" fontAlgn="auto">
              <a:lnSpc>
                <a:spcPct val="150000"/>
              </a:lnSpc>
            </a:pPr>
            <a:r>
              <a:rPr lang="en-US" altLang="zh-CN"/>
              <a:t>D.</a:t>
            </a:r>
            <a:r>
              <a:rPr lang="zh-CN" altLang="en-US"/>
              <a:t>图丁中放置</a:t>
            </a:r>
            <a:r>
              <a:rPr lang="en-US" altLang="zh-CN"/>
              <a:t>M</a:t>
            </a:r>
            <a:r>
              <a:rPr lang="zh-CN" altLang="en-US"/>
              <a:t>琼脂块的去尖端胚芽鞘弯向一侧生长而放</a:t>
            </a:r>
            <a:r>
              <a:rPr lang="en-US" altLang="zh-CN"/>
              <a:t>N</a:t>
            </a:r>
            <a:r>
              <a:rPr lang="zh-CN" altLang="en-US"/>
              <a:t>琼脂块的去尖端胚芽鞘不弯曲也不生长</a:t>
            </a:r>
            <a:endParaRPr lang="zh-CN" altLang="en-US"/>
          </a:p>
        </p:txBody>
      </p:sp>
      <p:pic>
        <p:nvPicPr>
          <p:cNvPr id="897" name="image885.jpeg"/>
          <p:cNvPicPr>
            <a:picLocks noChangeAspect="1"/>
          </p:cNvPicPr>
          <p:nvPr/>
        </p:nvPicPr>
        <p:blipFill>
          <a:blip r:embed="rId3"/>
          <a:stretch>
            <a:fillRect/>
          </a:stretch>
        </p:blipFill>
        <p:spPr>
          <a:xfrm>
            <a:off x="1965960" y="2268220"/>
            <a:ext cx="1011555" cy="1348740"/>
          </a:xfrm>
          <a:prstGeom prst="rect">
            <a:avLst/>
          </a:prstGeom>
        </p:spPr>
      </p:pic>
      <p:pic>
        <p:nvPicPr>
          <p:cNvPr id="898" name="image886.jpeg"/>
          <p:cNvPicPr>
            <a:picLocks noChangeAspect="1"/>
          </p:cNvPicPr>
          <p:nvPr/>
        </p:nvPicPr>
        <p:blipFill>
          <a:blip r:embed="rId4"/>
          <a:stretch>
            <a:fillRect/>
          </a:stretch>
        </p:blipFill>
        <p:spPr>
          <a:xfrm>
            <a:off x="4265295" y="2564130"/>
            <a:ext cx="961390" cy="1121410"/>
          </a:xfrm>
          <a:prstGeom prst="rect">
            <a:avLst/>
          </a:prstGeom>
        </p:spPr>
      </p:pic>
      <p:pic>
        <p:nvPicPr>
          <p:cNvPr id="899" name="image887.jpeg"/>
          <p:cNvPicPr>
            <a:picLocks noChangeAspect="1"/>
          </p:cNvPicPr>
          <p:nvPr/>
        </p:nvPicPr>
        <p:blipFill>
          <a:blip r:embed="rId5"/>
          <a:stretch>
            <a:fillRect/>
          </a:stretch>
        </p:blipFill>
        <p:spPr>
          <a:xfrm>
            <a:off x="6451600" y="2392045"/>
            <a:ext cx="1176655" cy="1226185"/>
          </a:xfrm>
          <a:prstGeom prst="rect">
            <a:avLst/>
          </a:prstGeom>
        </p:spPr>
      </p:pic>
      <p:pic>
        <p:nvPicPr>
          <p:cNvPr id="900" name="image888.jpeg"/>
          <p:cNvPicPr>
            <a:picLocks noChangeAspect="1"/>
          </p:cNvPicPr>
          <p:nvPr/>
        </p:nvPicPr>
        <p:blipFill>
          <a:blip r:embed="rId6"/>
          <a:stretch>
            <a:fillRect/>
          </a:stretch>
        </p:blipFill>
        <p:spPr>
          <a:xfrm>
            <a:off x="8617585" y="2268220"/>
            <a:ext cx="1417320" cy="1417320"/>
          </a:xfrm>
          <a:prstGeom prst="rect">
            <a:avLst/>
          </a:prstGeom>
        </p:spPr>
      </p:pic>
      <p:sp>
        <p:nvSpPr>
          <p:cNvPr id="3" name="文本框 2"/>
          <p:cNvSpPr txBox="1"/>
          <p:nvPr/>
        </p:nvSpPr>
        <p:spPr>
          <a:xfrm>
            <a:off x="1816100" y="3756660"/>
            <a:ext cx="8926195" cy="368300"/>
          </a:xfrm>
          <a:prstGeom prst="rect">
            <a:avLst/>
          </a:prstGeom>
          <a:noFill/>
        </p:spPr>
        <p:txBody>
          <a:bodyPr wrap="square" rtlCol="0">
            <a:spAutoFit/>
          </a:bodyPr>
          <a:p>
            <a:r>
              <a:rPr lang="en-US" altLang="zh-CN"/>
              <a:t>    </a:t>
            </a:r>
            <a:r>
              <a:rPr lang="zh-CN" altLang="en-US"/>
              <a:t>甲</a:t>
            </a:r>
            <a:r>
              <a:rPr lang="en-US" altLang="zh-CN"/>
              <a:t>                                 </a:t>
            </a:r>
            <a:r>
              <a:rPr lang="zh-CN" altLang="en-US"/>
              <a:t>乙</a:t>
            </a:r>
            <a:r>
              <a:rPr lang="en-US" altLang="zh-CN"/>
              <a:t>                                    </a:t>
            </a:r>
            <a:r>
              <a:rPr lang="zh-CN" altLang="en-US"/>
              <a:t>丙</a:t>
            </a:r>
            <a:r>
              <a:rPr lang="en-US" altLang="zh-CN"/>
              <a:t>                                  </a:t>
            </a:r>
            <a:r>
              <a:rPr lang="zh-CN" altLang="en-US"/>
              <a:t>丁</a:t>
            </a:r>
            <a:endParaRPr lang="zh-CN" altLang="en-US"/>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419600" y="1447800"/>
            <a:ext cx="3352800" cy="922020"/>
          </a:xfrm>
          <a:prstGeom prst="rect">
            <a:avLst/>
          </a:prstGeom>
          <a:noFill/>
        </p:spPr>
        <p:txBody>
          <a:bodyPr wrap="square" rtlCol="0">
            <a:spAutoFit/>
          </a:bodyPr>
          <a:p>
            <a:r>
              <a:rPr lang="zh-CN" altLang="en-US" sz="5400" b="1">
                <a:solidFill>
                  <a:srgbClr val="FFFF00"/>
                </a:solidFill>
                <a:effectLst/>
              </a:rPr>
              <a:t>大招攻略</a:t>
            </a:r>
            <a:endParaRPr lang="en-US" altLang="zh-CN" sz="5400" b="1">
              <a:solidFill>
                <a:srgbClr val="FFFF00"/>
              </a:solidFill>
              <a:effectLst/>
            </a:endParaRPr>
          </a:p>
        </p:txBody>
      </p:sp>
      <p:sp>
        <p:nvSpPr>
          <p:cNvPr id="3" name="文本框 2"/>
          <p:cNvSpPr txBox="1"/>
          <p:nvPr/>
        </p:nvSpPr>
        <p:spPr>
          <a:xfrm>
            <a:off x="2757170" y="2774950"/>
            <a:ext cx="9220835" cy="1445260"/>
          </a:xfrm>
          <a:prstGeom prst="rect">
            <a:avLst/>
          </a:prstGeom>
          <a:noFill/>
        </p:spPr>
        <p:txBody>
          <a:bodyPr wrap="square" rtlCol="0">
            <a:spAutoFit/>
          </a:bodyPr>
          <a:p>
            <a:r>
              <a:rPr lang="en-US" altLang="zh-CN" sz="4400" b="1">
                <a:solidFill>
                  <a:schemeClr val="bg1"/>
                </a:solidFill>
                <a:effectLst/>
              </a:rPr>
              <a:t> </a:t>
            </a:r>
            <a:r>
              <a:rPr lang="zh-CN" altLang="en-US" sz="4400" b="1">
                <a:solidFill>
                  <a:schemeClr val="bg1"/>
                </a:solidFill>
                <a:effectLst/>
              </a:rPr>
              <a:t>判断不同人工处理条件下</a:t>
            </a:r>
            <a:endParaRPr lang="zh-CN" altLang="en-US" sz="4400" b="1">
              <a:solidFill>
                <a:schemeClr val="bg1"/>
              </a:solidFill>
              <a:effectLst/>
            </a:endParaRPr>
          </a:p>
          <a:p>
            <a:r>
              <a:rPr lang="zh-CN" altLang="en-US" sz="4400" b="1">
                <a:solidFill>
                  <a:schemeClr val="bg1"/>
                </a:solidFill>
                <a:effectLst/>
              </a:rPr>
              <a:t>植物的</a:t>
            </a:r>
            <a:r>
              <a:rPr lang="en-US" altLang="zh-CN" sz="4400" b="1">
                <a:solidFill>
                  <a:schemeClr val="bg1"/>
                </a:solidFill>
                <a:effectLst/>
              </a:rPr>
              <a:t>“</a:t>
            </a:r>
            <a:r>
              <a:rPr lang="zh-CN" altLang="en-US" sz="4400" b="1">
                <a:solidFill>
                  <a:schemeClr val="bg1"/>
                </a:solidFill>
                <a:effectLst/>
              </a:rPr>
              <a:t>生长</a:t>
            </a:r>
            <a:r>
              <a:rPr lang="en-US" altLang="zh-CN" sz="4400" b="1">
                <a:solidFill>
                  <a:schemeClr val="bg1"/>
                </a:solidFill>
                <a:effectLst/>
              </a:rPr>
              <a:t>”</a:t>
            </a:r>
            <a:r>
              <a:rPr lang="zh-CN" altLang="en-US" sz="4400" b="1">
                <a:solidFill>
                  <a:schemeClr val="bg1"/>
                </a:solidFill>
                <a:effectLst/>
              </a:rPr>
              <a:t>和</a:t>
            </a:r>
            <a:r>
              <a:rPr lang="en-US" altLang="zh-CN" sz="4400" b="1">
                <a:solidFill>
                  <a:schemeClr val="bg1"/>
                </a:solidFill>
                <a:effectLst/>
              </a:rPr>
              <a:t>“</a:t>
            </a:r>
            <a:r>
              <a:rPr lang="zh-CN" altLang="en-US" sz="4400" b="1">
                <a:solidFill>
                  <a:schemeClr val="bg1"/>
                </a:solidFill>
                <a:effectLst/>
              </a:rPr>
              <a:t>弯曲</a:t>
            </a:r>
            <a:r>
              <a:rPr lang="en-US" altLang="zh-CN" sz="4400" b="1">
                <a:solidFill>
                  <a:schemeClr val="bg1"/>
                </a:solidFill>
                <a:effectLst/>
              </a:rPr>
              <a:t>”</a:t>
            </a:r>
            <a:r>
              <a:rPr lang="zh-CN" altLang="en-US" sz="4400" b="1">
                <a:solidFill>
                  <a:schemeClr val="bg1"/>
                </a:solidFill>
                <a:effectLst/>
              </a:rPr>
              <a:t>情况</a:t>
            </a:r>
            <a:endParaRPr lang="zh-CN" altLang="en-US" sz="4400" b="1">
              <a:solidFill>
                <a:schemeClr val="bg1"/>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263140" y="2402840"/>
            <a:ext cx="7665720" cy="1753235"/>
          </a:xfrm>
          <a:prstGeom prst="rect">
            <a:avLst/>
          </a:prstGeom>
        </p:spPr>
        <p:txBody>
          <a:bodyPr wrap="square">
            <a:spAutoFit/>
          </a:bodyPr>
          <a:p>
            <a:pPr indent="0" defTabSz="266700" fontAlgn="auto">
              <a:lnSpc>
                <a:spcPct val="150000"/>
              </a:lnSpc>
              <a:spcBef>
                <a:spcPct val="0"/>
              </a:spcBef>
              <a:spcAft>
                <a:spcPct val="0"/>
              </a:spcAft>
            </a:pPr>
            <a:r>
              <a:rPr lang="zh-CN" altLang="en-US">
                <a:latin typeface="+mn-ea"/>
                <a:cs typeface="+mn-ea"/>
              </a:rPr>
              <a:t>单侧光会引起胚芽鞘中生长素分布不均</a:t>
            </a:r>
            <a:r>
              <a:rPr lang="en-US" altLang="zh-CN">
                <a:latin typeface="+mn-ea"/>
                <a:cs typeface="+mn-ea"/>
              </a:rPr>
              <a:t>,</a:t>
            </a:r>
            <a:r>
              <a:rPr lang="zh-CN" altLang="en-US">
                <a:latin typeface="+mn-ea"/>
                <a:cs typeface="+mn-ea"/>
              </a:rPr>
              <a:t>进而导致胚芽鞘发生弯曲生长。但有时候</a:t>
            </a:r>
            <a:r>
              <a:rPr lang="en-US" altLang="zh-CN">
                <a:latin typeface="+mn-ea"/>
                <a:cs typeface="+mn-ea"/>
              </a:rPr>
              <a:t>,</a:t>
            </a:r>
            <a:r>
              <a:rPr lang="zh-CN" altLang="en-US">
                <a:latin typeface="+mn-ea"/>
                <a:cs typeface="+mn-ea"/>
              </a:rPr>
              <a:t>即便给胚芽鞘施加单侧光</a:t>
            </a:r>
            <a:r>
              <a:rPr lang="en-US" altLang="zh-CN">
                <a:latin typeface="+mn-ea"/>
                <a:cs typeface="+mn-ea"/>
              </a:rPr>
              <a:t>,</a:t>
            </a:r>
            <a:r>
              <a:rPr lang="zh-CN" altLang="en-US">
                <a:latin typeface="+mn-ea"/>
                <a:cs typeface="+mn-ea"/>
              </a:rPr>
              <a:t>它也不会弯曲</a:t>
            </a:r>
            <a:r>
              <a:rPr lang="en-US" altLang="zh-CN">
                <a:latin typeface="+mn-ea"/>
                <a:cs typeface="+mn-ea"/>
              </a:rPr>
              <a:t>,</a:t>
            </a:r>
            <a:r>
              <a:rPr lang="zh-CN" altLang="en-US">
                <a:latin typeface="+mn-ea"/>
                <a:cs typeface="+mn-ea"/>
              </a:rPr>
              <a:t>甚至可能不会生长。如何判断胚芽鞘是否生长</a:t>
            </a:r>
            <a:r>
              <a:rPr lang="en-US" altLang="zh-CN">
                <a:latin typeface="+mn-ea"/>
                <a:cs typeface="+mn-ea"/>
              </a:rPr>
              <a:t>?</a:t>
            </a:r>
            <a:r>
              <a:rPr lang="zh-CN" altLang="en-US">
                <a:latin typeface="+mn-ea"/>
                <a:cs typeface="+mn-ea"/>
              </a:rPr>
              <a:t>如果生长</a:t>
            </a:r>
            <a:r>
              <a:rPr lang="en-US" altLang="zh-CN">
                <a:latin typeface="+mn-ea"/>
                <a:cs typeface="+mn-ea"/>
              </a:rPr>
              <a:t>,</a:t>
            </a:r>
            <a:r>
              <a:rPr lang="zh-CN" altLang="en-US">
                <a:latin typeface="+mn-ea"/>
                <a:cs typeface="+mn-ea"/>
              </a:rPr>
              <a:t>那么是否会发生弯曲生长</a:t>
            </a:r>
            <a:r>
              <a:rPr lang="en-US" altLang="zh-CN">
                <a:latin typeface="+mn-ea"/>
                <a:cs typeface="+mn-ea"/>
              </a:rPr>
              <a:t>?</a:t>
            </a:r>
            <a:r>
              <a:rPr lang="zh-CN" altLang="en-US">
                <a:latin typeface="+mn-ea"/>
                <a:cs typeface="+mn-ea"/>
              </a:rPr>
              <a:t>本攻略从生长素的作用原理出发</a:t>
            </a:r>
            <a:r>
              <a:rPr lang="en-US" altLang="zh-CN">
                <a:latin typeface="+mn-ea"/>
                <a:cs typeface="+mn-ea"/>
              </a:rPr>
              <a:t>,</a:t>
            </a:r>
            <a:r>
              <a:rPr lang="zh-CN" altLang="en-US">
                <a:latin typeface="+mn-ea"/>
                <a:cs typeface="+mn-ea"/>
              </a:rPr>
              <a:t>总结了不同人工处理条件下植物的</a:t>
            </a:r>
            <a:r>
              <a:rPr lang="en-US" altLang="zh-CN">
                <a:latin typeface="+mn-ea"/>
                <a:cs typeface="+mn-ea"/>
              </a:rPr>
              <a:t>“</a:t>
            </a:r>
            <a:r>
              <a:rPr lang="zh-CN" altLang="en-US">
                <a:latin typeface="+mn-ea"/>
                <a:cs typeface="+mn-ea"/>
              </a:rPr>
              <a:t>生长</a:t>
            </a:r>
            <a:r>
              <a:rPr lang="en-US" altLang="zh-CN">
                <a:latin typeface="+mn-ea"/>
                <a:cs typeface="+mn-ea"/>
              </a:rPr>
              <a:t>”</a:t>
            </a:r>
            <a:r>
              <a:rPr lang="zh-CN" altLang="en-US">
                <a:latin typeface="+mn-ea"/>
                <a:cs typeface="+mn-ea"/>
              </a:rPr>
              <a:t>和</a:t>
            </a:r>
            <a:r>
              <a:rPr lang="en-US" altLang="zh-CN">
                <a:latin typeface="+mn-ea"/>
                <a:cs typeface="+mn-ea"/>
              </a:rPr>
              <a:t>“</a:t>
            </a:r>
            <a:r>
              <a:rPr lang="zh-CN" altLang="en-US">
                <a:latin typeface="+mn-ea"/>
                <a:cs typeface="+mn-ea"/>
              </a:rPr>
              <a:t>弯曲</a:t>
            </a:r>
            <a:r>
              <a:rPr lang="en-US" altLang="zh-CN">
                <a:latin typeface="+mn-ea"/>
                <a:cs typeface="+mn-ea"/>
              </a:rPr>
              <a:t>”</a:t>
            </a:r>
            <a:r>
              <a:rPr lang="zh-CN" altLang="en-US">
                <a:latin typeface="+mn-ea"/>
                <a:cs typeface="+mn-ea"/>
              </a:rPr>
              <a:t>情况。</a:t>
            </a:r>
            <a:endParaRPr lang="zh-CN" altLang="en-US">
              <a:latin typeface="+mn-ea"/>
              <a:cs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攻略识别</a:t>
            </a:r>
            <a:endParaRPr lang="en-US" altLang="zh-CN" sz="2000" b="1">
              <a:solidFill>
                <a:schemeClr val="tx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5791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一</a:t>
            </a:r>
            <a:endParaRPr lang="zh-CN" altLang="en-US" b="1"/>
          </a:p>
        </p:txBody>
      </p:sp>
      <p:sp>
        <p:nvSpPr>
          <p:cNvPr id="11" name="文本框 10"/>
          <p:cNvSpPr txBox="1"/>
          <p:nvPr/>
        </p:nvSpPr>
        <p:spPr>
          <a:xfrm>
            <a:off x="1132205" y="1132840"/>
            <a:ext cx="922655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胚芽鞘具有向光性和背地性以及根具有向地性的原理分析</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2" name="文本框 1"/>
          <p:cNvSpPr txBox="1"/>
          <p:nvPr/>
        </p:nvSpPr>
        <p:spPr>
          <a:xfrm>
            <a:off x="522605" y="1502410"/>
            <a:ext cx="11297920" cy="922020"/>
          </a:xfrm>
          <a:prstGeom prst="rect">
            <a:avLst/>
          </a:prstGeom>
          <a:noFill/>
        </p:spPr>
        <p:txBody>
          <a:bodyPr wrap="square" rtlCol="0">
            <a:spAutoFit/>
          </a:bodyPr>
          <a:p>
            <a:pPr indent="0" fontAlgn="auto">
              <a:lnSpc>
                <a:spcPct val="150000"/>
              </a:lnSpc>
            </a:pPr>
            <a:r>
              <a:rPr lang="zh-CN" altLang="en-US"/>
              <a:t>无论是胚芽鞘的向光性和背地性</a:t>
            </a:r>
            <a:r>
              <a:rPr lang="en-US" altLang="zh-CN"/>
              <a:t>,</a:t>
            </a:r>
            <a:r>
              <a:rPr lang="zh-CN" altLang="en-US"/>
              <a:t>还是根的向地性</a:t>
            </a:r>
            <a:r>
              <a:rPr lang="en-US" altLang="zh-CN"/>
              <a:t>,</a:t>
            </a:r>
            <a:r>
              <a:rPr lang="zh-CN" altLang="en-US"/>
              <a:t>这些现象的根本原理是在外界因素的作用下</a:t>
            </a:r>
            <a:r>
              <a:rPr lang="en-US" altLang="zh-CN"/>
              <a:t>,</a:t>
            </a:r>
            <a:r>
              <a:rPr lang="zh-CN" altLang="en-US"/>
              <a:t>生长素分布不均</a:t>
            </a:r>
            <a:r>
              <a:rPr lang="en-US" altLang="zh-CN"/>
              <a:t>,</a:t>
            </a:r>
            <a:r>
              <a:rPr lang="zh-CN" altLang="en-US"/>
              <a:t>导致植物某部位一侧生长受到的促进作用与另一侧不同</a:t>
            </a:r>
            <a:r>
              <a:rPr lang="en-US" altLang="zh-CN"/>
              <a:t>,</a:t>
            </a:r>
            <a:r>
              <a:rPr lang="zh-CN" altLang="en-US"/>
              <a:t>或一侧生长受到促进而另一侧生长受到抑制。</a:t>
            </a:r>
            <a:endParaRPr lang="zh-CN" altLang="en-US"/>
          </a:p>
        </p:txBody>
      </p:sp>
      <p:sp>
        <p:nvSpPr>
          <p:cNvPr id="3" name="文本框 2"/>
          <p:cNvSpPr txBox="1"/>
          <p:nvPr/>
        </p:nvSpPr>
        <p:spPr>
          <a:xfrm>
            <a:off x="596900" y="2295525"/>
            <a:ext cx="11135995" cy="2584450"/>
          </a:xfrm>
          <a:prstGeom prst="rect">
            <a:avLst/>
          </a:prstGeom>
          <a:noFill/>
        </p:spPr>
        <p:txBody>
          <a:bodyPr wrap="square" rtlCol="0">
            <a:spAutoFit/>
          </a:bodyPr>
          <a:p>
            <a:pPr indent="0" fontAlgn="auto">
              <a:lnSpc>
                <a:spcPct val="150000"/>
              </a:lnSpc>
            </a:pPr>
            <a:r>
              <a:rPr lang="en-US" altLang="zh-CN" b="1"/>
              <a:t>1.</a:t>
            </a:r>
            <a:r>
              <a:rPr lang="zh-CN" altLang="en-US" b="1"/>
              <a:t>胚芽鞘的向光性</a:t>
            </a:r>
            <a:endParaRPr lang="zh-CN" altLang="en-US" b="1"/>
          </a:p>
          <a:p>
            <a:pPr indent="0" fontAlgn="auto">
              <a:lnSpc>
                <a:spcPct val="150000"/>
              </a:lnSpc>
            </a:pPr>
            <a:endParaRPr lang="zh-CN" altLang="en-US" b="1"/>
          </a:p>
          <a:p>
            <a:pPr indent="0" fontAlgn="auto">
              <a:lnSpc>
                <a:spcPct val="150000"/>
              </a:lnSpc>
            </a:pPr>
            <a:endParaRPr lang="zh-CN" altLang="en-US" b="1"/>
          </a:p>
          <a:p>
            <a:pPr indent="0" fontAlgn="auto">
              <a:lnSpc>
                <a:spcPct val="150000"/>
              </a:lnSpc>
            </a:pPr>
            <a:endParaRPr lang="zh-CN" altLang="en-US" b="1"/>
          </a:p>
          <a:p>
            <a:pPr indent="0" fontAlgn="auto">
              <a:lnSpc>
                <a:spcPct val="150000"/>
              </a:lnSpc>
            </a:pPr>
            <a:r>
              <a:rPr lang="zh-CN" altLang="en-US"/>
              <a:t>胚芽鞘经单侧光照射</a:t>
            </a:r>
            <a:r>
              <a:rPr lang="en-US" altLang="zh-CN"/>
              <a:t>,</a:t>
            </a:r>
            <a:r>
              <a:rPr lang="zh-CN" altLang="en-US"/>
              <a:t>其</a:t>
            </a:r>
            <a:r>
              <a:rPr lang="zh-CN" altLang="en-US" u="wavy">
                <a:solidFill>
                  <a:schemeClr val="tx1"/>
                </a:solidFill>
                <a:uFillTx/>
              </a:rPr>
              <a:t>背光一侧的生长素含量比向光一侧多</a:t>
            </a:r>
            <a:r>
              <a:rPr lang="en-US" altLang="zh-CN"/>
              <a:t>,</a:t>
            </a:r>
            <a:r>
              <a:rPr lang="zh-CN" altLang="en-US"/>
              <a:t>而</a:t>
            </a:r>
            <a:r>
              <a:rPr lang="zh-CN" altLang="en-US" u="wavy">
                <a:uFillTx/>
              </a:rPr>
              <a:t>生长素能促进胚芽鞘生长</a:t>
            </a:r>
            <a:r>
              <a:rPr lang="en-US" altLang="zh-CN"/>
              <a:t>,</a:t>
            </a:r>
            <a:r>
              <a:rPr lang="zh-CN" altLang="en-US"/>
              <a:t>因此胚芽鞘背光侧和向光侧生长速度不同</a:t>
            </a:r>
            <a:r>
              <a:rPr lang="en-US" altLang="zh-CN"/>
              <a:t>,</a:t>
            </a:r>
            <a:r>
              <a:rPr lang="zh-CN" altLang="en-US"/>
              <a:t>含生长素较多的一侧细胞生长得更快</a:t>
            </a:r>
            <a:r>
              <a:rPr lang="en-US" altLang="zh-CN"/>
              <a:t>,</a:t>
            </a:r>
            <a:r>
              <a:rPr lang="zh-CN" altLang="en-US"/>
              <a:t>因此该侧长得更长</a:t>
            </a:r>
            <a:r>
              <a:rPr lang="en-US" altLang="zh-CN"/>
              <a:t>,</a:t>
            </a:r>
            <a:r>
              <a:rPr lang="zh-CN" altLang="en-US"/>
              <a:t>最终体现为胚芽鞘向光弯曲。</a:t>
            </a:r>
            <a:endParaRPr lang="zh-CN" altLang="en-US"/>
          </a:p>
        </p:txBody>
      </p:sp>
      <p:pic>
        <p:nvPicPr>
          <p:cNvPr id="866" name="image854.jpeg"/>
          <p:cNvPicPr>
            <a:picLocks noChangeAspect="1"/>
          </p:cNvPicPr>
          <p:nvPr/>
        </p:nvPicPr>
        <p:blipFill>
          <a:blip r:embed="rId3"/>
          <a:stretch>
            <a:fillRect/>
          </a:stretch>
        </p:blipFill>
        <p:spPr>
          <a:xfrm>
            <a:off x="3825875" y="2557145"/>
            <a:ext cx="4135755" cy="1422400"/>
          </a:xfrm>
          <a:prstGeom prst="rect">
            <a:avLst/>
          </a:prstGeom>
        </p:spPr>
      </p:pic>
      <p:sp>
        <p:nvSpPr>
          <p:cNvPr id="4" name="文本框 3"/>
          <p:cNvSpPr txBox="1"/>
          <p:nvPr/>
        </p:nvSpPr>
        <p:spPr>
          <a:xfrm>
            <a:off x="676275" y="4944110"/>
            <a:ext cx="10891520" cy="337185"/>
          </a:xfrm>
          <a:prstGeom prst="rect">
            <a:avLst/>
          </a:prstGeom>
          <a:noFill/>
        </p:spPr>
        <p:txBody>
          <a:bodyPr wrap="square" rtlCol="0">
            <a:spAutoFit/>
          </a:bodyPr>
          <a:p>
            <a:r>
              <a:rPr lang="zh-CN" altLang="en-US" sz="1600">
                <a:solidFill>
                  <a:srgbClr val="00A0AF"/>
                </a:solidFill>
                <a:latin typeface="楷体" panose="02010609060101010101" charset="-122"/>
                <a:ea typeface="楷体" panose="02010609060101010101" charset="-122"/>
                <a:cs typeface="楷体" panose="02010609060101010101" charset="-122"/>
              </a:rPr>
              <a:t>【拓展】如果能通过其他的方式使胚芽鞘伸长区生长素分布不均匀,也能达到与单侧光刺激类似的效果</a:t>
            </a:r>
            <a:r>
              <a:rPr lang="zh-CN" altLang="en-US" sz="1600">
                <a:solidFill>
                  <a:srgbClr val="00A0AF"/>
                </a:solidFill>
                <a:latin typeface="楷体" panose="02010609060101010101" charset="-122"/>
                <a:ea typeface="楷体" panose="02010609060101010101" charset="-122"/>
                <a:cs typeface="楷体" panose="02010609060101010101" charset="-122"/>
              </a:rPr>
              <a:t>,如下:</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869" name="image857.jpeg"/>
          <p:cNvPicPr>
            <a:picLocks noChangeAspect="1"/>
          </p:cNvPicPr>
          <p:nvPr/>
        </p:nvPicPr>
        <p:blipFill>
          <a:blip r:embed="rId4"/>
          <a:stretch>
            <a:fillRect/>
          </a:stretch>
        </p:blipFill>
        <p:spPr>
          <a:xfrm>
            <a:off x="3972560" y="5281295"/>
            <a:ext cx="3989070" cy="1262380"/>
          </a:xfrm>
          <a:prstGeom prst="rect">
            <a:avLst/>
          </a:prstGeom>
        </p:spPr>
      </p:pic>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3" name="文本框 2"/>
          <p:cNvSpPr txBox="1"/>
          <p:nvPr/>
        </p:nvSpPr>
        <p:spPr>
          <a:xfrm>
            <a:off x="493395" y="982980"/>
            <a:ext cx="11441430" cy="1753235"/>
          </a:xfrm>
          <a:prstGeom prst="rect">
            <a:avLst/>
          </a:prstGeom>
          <a:noFill/>
        </p:spPr>
        <p:txBody>
          <a:bodyPr wrap="square" rtlCol="0">
            <a:spAutoFit/>
          </a:bodyPr>
          <a:p>
            <a:pPr indent="0" fontAlgn="auto">
              <a:lnSpc>
                <a:spcPct val="150000"/>
              </a:lnSpc>
            </a:pPr>
            <a:r>
              <a:rPr lang="en-US" altLang="zh-CN" b="1"/>
              <a:t>2.</a:t>
            </a:r>
            <a:r>
              <a:rPr lang="zh-CN" altLang="en-US" b="1"/>
              <a:t>胚芽鞘的背地性</a:t>
            </a:r>
            <a:endParaRPr lang="zh-CN" altLang="en-US" b="1"/>
          </a:p>
          <a:p>
            <a:pPr indent="0" fontAlgn="auto">
              <a:lnSpc>
                <a:spcPct val="150000"/>
              </a:lnSpc>
            </a:pPr>
            <a:endParaRPr lang="zh-CN" altLang="en-US" b="1"/>
          </a:p>
          <a:p>
            <a:pPr indent="0" fontAlgn="auto">
              <a:lnSpc>
                <a:spcPct val="150000"/>
              </a:lnSpc>
            </a:pPr>
            <a:r>
              <a:rPr lang="zh-CN" altLang="en-US"/>
              <a:t>背地性同样是因为生长素分布不均造成的</a:t>
            </a:r>
            <a:r>
              <a:rPr lang="en-US" altLang="zh-CN"/>
              <a:t>,</a:t>
            </a:r>
            <a:r>
              <a:rPr lang="zh-CN" altLang="en-US"/>
              <a:t>与向光性不同的是导致胚芽鞘背地生长的因素是重力。对于横向放置的胚芽鞘来说</a:t>
            </a:r>
            <a:r>
              <a:rPr lang="en-US" altLang="zh-CN"/>
              <a:t>,</a:t>
            </a:r>
            <a:r>
              <a:rPr lang="zh-CN" altLang="en-US"/>
              <a:t>在重力作用下</a:t>
            </a:r>
            <a:r>
              <a:rPr lang="en-US" altLang="zh-CN"/>
              <a:t>,</a:t>
            </a:r>
            <a:r>
              <a:rPr lang="zh-CN" altLang="en-US"/>
              <a:t>贴近地面一侧</a:t>
            </a:r>
            <a:r>
              <a:rPr lang="en-US" altLang="zh-CN"/>
              <a:t>(</a:t>
            </a:r>
            <a:r>
              <a:rPr lang="zh-CN" altLang="en-US"/>
              <a:t>即近地侧</a:t>
            </a:r>
            <a:r>
              <a:rPr lang="en-US" altLang="zh-CN"/>
              <a:t>)</a:t>
            </a:r>
            <a:r>
              <a:rPr lang="zh-CN" altLang="en-US"/>
              <a:t>的生长素较多</a:t>
            </a:r>
            <a:r>
              <a:rPr lang="en-US" altLang="zh-CN"/>
              <a:t>,</a:t>
            </a:r>
            <a:r>
              <a:rPr lang="zh-CN" altLang="en-US"/>
              <a:t>因此该侧生长速度较快。</a:t>
            </a:r>
            <a:endParaRPr lang="zh-CN" altLang="en-US"/>
          </a:p>
        </p:txBody>
      </p:sp>
      <p:sp>
        <p:nvSpPr>
          <p:cNvPr id="4" name="文本框 3"/>
          <p:cNvSpPr txBox="1"/>
          <p:nvPr/>
        </p:nvSpPr>
        <p:spPr>
          <a:xfrm>
            <a:off x="494030" y="2640330"/>
            <a:ext cx="11440795" cy="1076325"/>
          </a:xfrm>
          <a:prstGeom prst="rect">
            <a:avLst/>
          </a:prstGeom>
          <a:noFill/>
        </p:spPr>
        <p:txBody>
          <a:bodyPr wrap="square" rtlCol="0">
            <a:spAutoFit/>
          </a:bodyPr>
          <a:p>
            <a:r>
              <a:rPr lang="zh-CN" altLang="en-US" sz="1600">
                <a:solidFill>
                  <a:srgbClr val="00A0AF"/>
                </a:solidFill>
                <a:latin typeface="楷体" panose="02010609060101010101" charset="-122"/>
                <a:ea typeface="楷体" panose="02010609060101010101" charset="-122"/>
                <a:cs typeface="楷体" panose="02010609060101010101" charset="-122"/>
              </a:rPr>
              <a:t>【注意】胚芽鞘向光性和背地性的出现隐含的前提条件是在相应的生长素浓度变化范围内</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生长素浓度越高</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生长得越快。但生长素对植物的生长具有低浓度促进、高浓度抑制的特性</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且该特性具体表现因作用部位的不同而有所区别。因此</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研究对象不同</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同一浓度的生长素作用可能也不同</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例如生长素浓度相同时</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该浓度对胚芽鞘的生长起促进作用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而对根的生长可能起抑制作用</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故分析向光性和背地性时</a:t>
            </a:r>
            <a:r>
              <a:rPr lang="en-US" altLang="zh-CN" sz="1600">
                <a:solidFill>
                  <a:srgbClr val="00A0AF"/>
                </a:solidFill>
                <a:latin typeface="楷体" panose="02010609060101010101" charset="-122"/>
                <a:ea typeface="楷体" panose="02010609060101010101" charset="-122"/>
                <a:cs typeface="楷体" panose="02010609060101010101" charset="-122"/>
              </a:rPr>
              <a:t>,</a:t>
            </a:r>
            <a:r>
              <a:rPr lang="zh-CN" altLang="en-US" sz="1600">
                <a:solidFill>
                  <a:srgbClr val="00A0AF"/>
                </a:solidFill>
                <a:latin typeface="楷体" panose="02010609060101010101" charset="-122"/>
                <a:ea typeface="楷体" panose="02010609060101010101" charset="-122"/>
                <a:cs typeface="楷体" panose="02010609060101010101" charset="-122"/>
              </a:rPr>
              <a:t>还需注意研究对象对生长素的敏感性。</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pic>
        <p:nvPicPr>
          <p:cNvPr id="871" name="image859.jpeg"/>
          <p:cNvPicPr>
            <a:picLocks noChangeAspect="1"/>
          </p:cNvPicPr>
          <p:nvPr/>
        </p:nvPicPr>
        <p:blipFill>
          <a:blip r:embed="rId3"/>
          <a:stretch>
            <a:fillRect/>
          </a:stretch>
        </p:blipFill>
        <p:spPr>
          <a:xfrm>
            <a:off x="3694430" y="1112520"/>
            <a:ext cx="5095875" cy="746760"/>
          </a:xfrm>
          <a:prstGeom prst="rect">
            <a:avLst/>
          </a:prstGeom>
        </p:spPr>
      </p:pic>
      <p:sp>
        <p:nvSpPr>
          <p:cNvPr id="5" name="文本框 4"/>
          <p:cNvSpPr txBox="1"/>
          <p:nvPr/>
        </p:nvSpPr>
        <p:spPr>
          <a:xfrm>
            <a:off x="494030" y="3585845"/>
            <a:ext cx="11337925" cy="2584450"/>
          </a:xfrm>
          <a:prstGeom prst="rect">
            <a:avLst/>
          </a:prstGeom>
          <a:noFill/>
        </p:spPr>
        <p:txBody>
          <a:bodyPr wrap="square" rtlCol="0">
            <a:spAutoFit/>
          </a:bodyPr>
          <a:p>
            <a:pPr indent="0" fontAlgn="auto">
              <a:lnSpc>
                <a:spcPct val="150000"/>
              </a:lnSpc>
            </a:pPr>
            <a:r>
              <a:rPr lang="en-US" altLang="zh-CN" b="1"/>
              <a:t>3.</a:t>
            </a:r>
            <a:r>
              <a:rPr lang="zh-CN" altLang="en-US" b="1"/>
              <a:t>根部的向地性</a:t>
            </a:r>
            <a:endParaRPr lang="zh-CN" altLang="en-US" b="1"/>
          </a:p>
          <a:p>
            <a:pPr indent="0" fontAlgn="auto">
              <a:lnSpc>
                <a:spcPct val="150000"/>
              </a:lnSpc>
            </a:pPr>
            <a:endParaRPr lang="zh-CN" altLang="en-US" b="1"/>
          </a:p>
          <a:p>
            <a:pPr indent="0" fontAlgn="auto">
              <a:lnSpc>
                <a:spcPct val="150000"/>
              </a:lnSpc>
            </a:pPr>
            <a:endParaRPr lang="zh-CN" altLang="en-US"/>
          </a:p>
          <a:p>
            <a:pPr indent="0" fontAlgn="auto">
              <a:lnSpc>
                <a:spcPct val="150000"/>
              </a:lnSpc>
            </a:pPr>
            <a:r>
              <a:rPr lang="zh-CN" altLang="en-US"/>
              <a:t>向地性一般是指植物根的生长特点。将植物的根部水平放置</a:t>
            </a:r>
            <a:r>
              <a:rPr lang="en-US" altLang="zh-CN"/>
              <a:t>,</a:t>
            </a:r>
            <a:r>
              <a:rPr lang="zh-CN" altLang="en-US"/>
              <a:t>将会观察到植物根部向地下延伸</a:t>
            </a:r>
            <a:r>
              <a:rPr lang="en-US" altLang="zh-CN"/>
              <a:t>,</a:t>
            </a:r>
            <a:r>
              <a:rPr lang="zh-CN" altLang="en-US"/>
              <a:t>这是因为植物根部对生长素非常敏感</a:t>
            </a:r>
            <a:r>
              <a:rPr lang="en-US" altLang="zh-CN"/>
              <a:t>,</a:t>
            </a:r>
            <a:r>
              <a:rPr lang="zh-CN" altLang="en-US"/>
              <a:t>在重力作用下</a:t>
            </a:r>
            <a:r>
              <a:rPr lang="en-US" altLang="zh-CN"/>
              <a:t>,</a:t>
            </a:r>
            <a:r>
              <a:rPr lang="zh-CN" altLang="en-US"/>
              <a:t>生长素在近地侧堆积</a:t>
            </a:r>
            <a:r>
              <a:rPr lang="en-US" altLang="zh-CN"/>
              <a:t>,</a:t>
            </a:r>
            <a:r>
              <a:rPr lang="zh-CN" altLang="en-US"/>
              <a:t>浓度过高对根部近地侧的生长起抑制作用</a:t>
            </a:r>
            <a:r>
              <a:rPr lang="en-US" altLang="zh-CN"/>
              <a:t>,</a:t>
            </a:r>
            <a:r>
              <a:rPr lang="zh-CN" altLang="en-US"/>
              <a:t>使得根部近地侧的生长速度反而比远地侧慢。</a:t>
            </a:r>
            <a:endParaRPr lang="zh-CN" altLang="en-US"/>
          </a:p>
        </p:txBody>
      </p:sp>
      <p:pic>
        <p:nvPicPr>
          <p:cNvPr id="875" name="image863.jpeg"/>
          <p:cNvPicPr>
            <a:picLocks noChangeAspect="1"/>
          </p:cNvPicPr>
          <p:nvPr/>
        </p:nvPicPr>
        <p:blipFill>
          <a:blip r:embed="rId4"/>
          <a:stretch>
            <a:fillRect/>
          </a:stretch>
        </p:blipFill>
        <p:spPr>
          <a:xfrm>
            <a:off x="3694430" y="3777615"/>
            <a:ext cx="5047615" cy="1031875"/>
          </a:xfrm>
          <a:prstGeom prst="rect">
            <a:avLst/>
          </a:prstGeom>
        </p:spPr>
      </p:pic>
      <p:sp>
        <p:nvSpPr>
          <p:cNvPr id="7" name="文本框 6"/>
          <p:cNvSpPr txBox="1"/>
          <p:nvPr/>
        </p:nvSpPr>
        <p:spPr>
          <a:xfrm>
            <a:off x="3863975" y="5963285"/>
            <a:ext cx="7800340" cy="583565"/>
          </a:xfrm>
          <a:prstGeom prst="rect">
            <a:avLst/>
          </a:prstGeom>
          <a:noFill/>
        </p:spPr>
        <p:txBody>
          <a:bodyPr wrap="square" rtlCol="0">
            <a:spAutoFit/>
          </a:bodyPr>
          <a:p>
            <a:r>
              <a:rPr lang="zh-CN" altLang="en-US" sz="1600">
                <a:solidFill>
                  <a:srgbClr val="00A0AF"/>
                </a:solidFill>
                <a:latin typeface="楷体" panose="02010609060101010101" charset="-122"/>
                <a:ea typeface="楷体" panose="02010609060101010101" charset="-122"/>
                <a:cs typeface="楷体" panose="02010609060101010101" charset="-122"/>
              </a:rPr>
              <a:t>【注意】若处于失重状态,则根部没有重力因素影响生长素的横向运输,生长素由形态学上端输送至形态学下端,无其他处理条件下,根部不存在弯曲生长的情况。</a:t>
            </a:r>
            <a:endParaRPr lang="zh-CN" altLang="en-US" sz="1600">
              <a:solidFill>
                <a:srgbClr val="00A0AF"/>
              </a:solidFill>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0" name="椭圆 9"/>
          <p:cNvSpPr/>
          <p:nvPr/>
        </p:nvSpPr>
        <p:spPr>
          <a:xfrm>
            <a:off x="596900" y="105791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二</a:t>
            </a:r>
            <a:endParaRPr lang="zh-CN" altLang="en-US" b="1"/>
          </a:p>
        </p:txBody>
      </p:sp>
      <p:sp>
        <p:nvSpPr>
          <p:cNvPr id="11" name="文本框 10"/>
          <p:cNvSpPr txBox="1"/>
          <p:nvPr/>
        </p:nvSpPr>
        <p:spPr>
          <a:xfrm>
            <a:off x="1132205" y="1132840"/>
            <a:ext cx="922655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判断胚芽鞘或根是否生长和是否弯曲生长的方法</a:t>
            </a:r>
            <a:endParaRPr lang="zh-CN" altLang="en-US" sz="2400" b="1">
              <a:uFillTx/>
              <a:latin typeface="+mn-ea"/>
              <a:sym typeface="+mn-ea"/>
            </a:endParaRPr>
          </a:p>
        </p:txBody>
      </p:sp>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5" name="文本框 4"/>
          <p:cNvSpPr txBox="1"/>
          <p:nvPr/>
        </p:nvSpPr>
        <p:spPr>
          <a:xfrm>
            <a:off x="536575" y="2855595"/>
            <a:ext cx="11271250" cy="922020"/>
          </a:xfrm>
          <a:prstGeom prst="rect">
            <a:avLst/>
          </a:prstGeom>
          <a:noFill/>
        </p:spPr>
        <p:txBody>
          <a:bodyPr wrap="square" rtlCol="0">
            <a:spAutoFit/>
          </a:bodyPr>
          <a:p>
            <a:pPr indent="0" fontAlgn="auto">
              <a:lnSpc>
                <a:spcPct val="150000"/>
              </a:lnSpc>
            </a:pPr>
            <a:r>
              <a:rPr lang="zh-CN" altLang="en-US"/>
              <a:t>通过【一】中的原理可知</a:t>
            </a:r>
            <a:r>
              <a:rPr lang="en-US" altLang="zh-CN"/>
              <a:t>,</a:t>
            </a:r>
            <a:r>
              <a:rPr lang="zh-CN" altLang="en-US"/>
              <a:t>判断胚芽鞘或根是否生长和是否弯曲生长时</a:t>
            </a:r>
            <a:r>
              <a:rPr lang="en-US" altLang="zh-CN"/>
              <a:t>,</a:t>
            </a:r>
            <a:r>
              <a:rPr lang="zh-CN" altLang="en-US"/>
              <a:t>可先判断分析实验对象的尖端下部是否能获得生长素</a:t>
            </a:r>
            <a:r>
              <a:rPr lang="en-US" altLang="zh-CN"/>
              <a:t>,</a:t>
            </a:r>
            <a:r>
              <a:rPr lang="zh-CN" altLang="en-US"/>
              <a:t>如果能</a:t>
            </a:r>
            <a:r>
              <a:rPr lang="en-US" altLang="zh-CN"/>
              <a:t>,</a:t>
            </a:r>
            <a:r>
              <a:rPr lang="zh-CN" altLang="en-US"/>
              <a:t>则继续判断生长素在下部是否均匀分布</a:t>
            </a:r>
            <a:r>
              <a:rPr lang="en-US" altLang="zh-CN"/>
              <a:t>,</a:t>
            </a:r>
            <a:r>
              <a:rPr lang="zh-CN" altLang="en-US"/>
              <a:t>以判断其是否弯曲生长。</a:t>
            </a:r>
            <a:endParaRPr lang="zh-CN" altLang="en-US"/>
          </a:p>
        </p:txBody>
      </p:sp>
      <p:pic>
        <p:nvPicPr>
          <p:cNvPr id="882" name="image870.jpeg"/>
          <p:cNvPicPr>
            <a:picLocks noChangeAspect="1"/>
          </p:cNvPicPr>
          <p:nvPr/>
        </p:nvPicPr>
        <p:blipFill>
          <a:blip r:embed="rId3"/>
          <a:stretch>
            <a:fillRect/>
          </a:stretch>
        </p:blipFill>
        <p:spPr>
          <a:xfrm>
            <a:off x="3388360" y="1592898"/>
            <a:ext cx="4572000" cy="1331595"/>
          </a:xfrm>
          <a:prstGeom prst="rect">
            <a:avLst/>
          </a:prstGeom>
        </p:spPr>
      </p:pic>
      <p:sp>
        <p:nvSpPr>
          <p:cNvPr id="7" name="椭圆 6"/>
          <p:cNvSpPr/>
          <p:nvPr/>
        </p:nvSpPr>
        <p:spPr>
          <a:xfrm>
            <a:off x="596900" y="3827780"/>
            <a:ext cx="535305" cy="535305"/>
          </a:xfrm>
          <a:prstGeom prst="ellipse">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三</a:t>
            </a:r>
            <a:endParaRPr lang="zh-CN" altLang="en-US" b="1"/>
          </a:p>
        </p:txBody>
      </p:sp>
      <p:sp>
        <p:nvSpPr>
          <p:cNvPr id="8" name="文本框 7"/>
          <p:cNvSpPr txBox="1"/>
          <p:nvPr/>
        </p:nvSpPr>
        <p:spPr>
          <a:xfrm>
            <a:off x="1132205" y="3852545"/>
            <a:ext cx="9226550" cy="460375"/>
          </a:xfrm>
          <a:prstGeom prst="rect">
            <a:avLst/>
          </a:prstGeom>
          <a:noFill/>
        </p:spPr>
        <p:txBody>
          <a:bodyPr wrap="square" rtlCol="0" anchor="t">
            <a:spAutoFit/>
          </a:bodyPr>
          <a:p>
            <a:pPr marL="0" indent="0" defTabSz="266700">
              <a:spcBef>
                <a:spcPct val="0"/>
              </a:spcBef>
              <a:spcAft>
                <a:spcPct val="0"/>
              </a:spcAft>
            </a:pPr>
            <a:r>
              <a:rPr lang="zh-CN" altLang="en-US" sz="2400" b="1">
                <a:uFillTx/>
                <a:latin typeface="+mn-ea"/>
                <a:sym typeface="+mn-ea"/>
              </a:rPr>
              <a:t>不同处理方式下植物的生长情况</a:t>
            </a:r>
            <a:endParaRPr lang="zh-CN" altLang="en-US" sz="2400" b="1">
              <a:uFillTx/>
              <a:latin typeface="+mn-ea"/>
              <a:sym typeface="+mn-ea"/>
            </a:endParaRPr>
          </a:p>
        </p:txBody>
      </p:sp>
      <p:sp>
        <p:nvSpPr>
          <p:cNvPr id="9" name="文本框 8"/>
          <p:cNvSpPr txBox="1"/>
          <p:nvPr/>
        </p:nvSpPr>
        <p:spPr>
          <a:xfrm>
            <a:off x="596900" y="4368800"/>
            <a:ext cx="11211560" cy="1753235"/>
          </a:xfrm>
          <a:prstGeom prst="rect">
            <a:avLst/>
          </a:prstGeom>
          <a:noFill/>
        </p:spPr>
        <p:txBody>
          <a:bodyPr wrap="square" rtlCol="0">
            <a:spAutoFit/>
          </a:bodyPr>
          <a:p>
            <a:pPr indent="0" fontAlgn="auto">
              <a:lnSpc>
                <a:spcPct val="150000"/>
              </a:lnSpc>
            </a:pPr>
            <a:r>
              <a:rPr lang="zh-CN" altLang="en-US"/>
              <a:t>如题目没有特别说明</a:t>
            </a:r>
            <a:r>
              <a:rPr lang="en-US" altLang="zh-CN"/>
              <a:t>,</a:t>
            </a:r>
            <a:r>
              <a:rPr lang="zh-CN" altLang="en-US"/>
              <a:t>则一般认为对于</a:t>
            </a:r>
            <a:r>
              <a:rPr lang="zh-CN" altLang="en-US" u="wavy">
                <a:solidFill>
                  <a:schemeClr val="tx1"/>
                </a:solidFill>
                <a:uFillTx/>
              </a:rPr>
              <a:t>茎</a:t>
            </a:r>
            <a:r>
              <a:rPr lang="zh-CN" altLang="en-US"/>
              <a:t>来说</a:t>
            </a:r>
            <a:r>
              <a:rPr lang="en-US" altLang="zh-CN"/>
              <a:t>,</a:t>
            </a:r>
            <a:r>
              <a:rPr lang="zh-CN" altLang="en-US"/>
              <a:t>生长素多的一侧生长较快</a:t>
            </a:r>
            <a:r>
              <a:rPr lang="en-US" altLang="zh-CN"/>
              <a:t>;</a:t>
            </a:r>
            <a:r>
              <a:rPr lang="zh-CN" altLang="en-US"/>
              <a:t>对于根来说</a:t>
            </a:r>
            <a:r>
              <a:rPr lang="en-US" altLang="zh-CN"/>
              <a:t>,</a:t>
            </a:r>
            <a:r>
              <a:rPr lang="zh-CN" altLang="en-US"/>
              <a:t>生长素多的一侧生长较慢。</a:t>
            </a:r>
            <a:endParaRPr lang="zh-CN" altLang="en-US"/>
          </a:p>
          <a:p>
            <a:pPr indent="0" fontAlgn="auto">
              <a:lnSpc>
                <a:spcPct val="150000"/>
              </a:lnSpc>
            </a:pPr>
            <a:endParaRPr lang="zh-CN" altLang="en-US"/>
          </a:p>
          <a:p>
            <a:pPr indent="0" fontAlgn="auto">
              <a:lnSpc>
                <a:spcPct val="150000"/>
              </a:lnSpc>
            </a:pPr>
            <a:r>
              <a:rPr lang="zh-CN" altLang="en-US"/>
              <a:t>当植物同一部位两侧的生长状况不同时</a:t>
            </a:r>
            <a:r>
              <a:rPr lang="en-US" altLang="zh-CN"/>
              <a:t>,</a:t>
            </a:r>
            <a:r>
              <a:rPr lang="zh-CN" altLang="en-US"/>
              <a:t>便会出现弯曲生长现象。因此可根据上述分析判断不同处理条件下植物不同部位的生长状况。</a:t>
            </a:r>
            <a:endParaRPr lang="zh-CN" altLang="en-US"/>
          </a:p>
        </p:txBody>
      </p:sp>
      <p:cxnSp>
        <p:nvCxnSpPr>
          <p:cNvPr id="12" name="直接箭头连接符 11"/>
          <p:cNvCxnSpPr/>
          <p:nvPr/>
        </p:nvCxnSpPr>
        <p:spPr>
          <a:xfrm>
            <a:off x="4514850" y="4827270"/>
            <a:ext cx="333375" cy="242570"/>
          </a:xfrm>
          <a:prstGeom prst="straightConnector1">
            <a:avLst/>
          </a:prstGeom>
          <a:ln>
            <a:solidFill>
              <a:schemeClr val="accent2"/>
            </a:solidFill>
            <a:tailEnd type="arrow"/>
          </a:ln>
        </p:spPr>
        <p:style>
          <a:lnRef idx="2">
            <a:schemeClr val="accent1"/>
          </a:lnRef>
          <a:fillRef idx="0">
            <a:srgbClr val="FFFFFF"/>
          </a:fillRef>
          <a:effectRef idx="0">
            <a:srgbClr val="FFFFFF"/>
          </a:effectRef>
          <a:fontRef idx="minor">
            <a:schemeClr val="tx1"/>
          </a:fontRef>
        </p:style>
      </p:cxnSp>
      <p:sp>
        <p:nvSpPr>
          <p:cNvPr id="13" name="文本框 12"/>
          <p:cNvSpPr txBox="1"/>
          <p:nvPr/>
        </p:nvSpPr>
        <p:spPr>
          <a:xfrm>
            <a:off x="4848225" y="4958715"/>
            <a:ext cx="4064000" cy="337185"/>
          </a:xfrm>
          <a:prstGeom prst="rect">
            <a:avLst/>
          </a:prstGeom>
          <a:noFill/>
        </p:spPr>
        <p:txBody>
          <a:bodyPr wrap="square" rtlCol="0">
            <a:spAutoFit/>
          </a:bodyPr>
          <a:p>
            <a:r>
              <a:rPr lang="zh-CN" altLang="en-US" sz="1600">
                <a:solidFill>
                  <a:srgbClr val="EE822F"/>
                </a:solidFill>
                <a:latin typeface="楷体" panose="02010609060101010101" charset="-122"/>
                <a:ea typeface="楷体" panose="02010609060101010101" charset="-122"/>
                <a:cs typeface="楷体" panose="02010609060101010101" charset="-122"/>
              </a:rPr>
              <a:t>题目中常为胚芽鞘</a:t>
            </a:r>
            <a:endParaRPr lang="zh-CN" altLang="en-US" sz="1600">
              <a:solidFill>
                <a:srgbClr val="EE822F"/>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3" name="文本框 2"/>
          <p:cNvSpPr txBox="1"/>
          <p:nvPr/>
        </p:nvSpPr>
        <p:spPr>
          <a:xfrm>
            <a:off x="707390" y="986155"/>
            <a:ext cx="11017885" cy="1753235"/>
          </a:xfrm>
          <a:prstGeom prst="rect">
            <a:avLst/>
          </a:prstGeom>
          <a:noFill/>
        </p:spPr>
        <p:txBody>
          <a:bodyPr wrap="square" rtlCol="0">
            <a:spAutoFit/>
          </a:bodyPr>
          <a:p>
            <a:pPr indent="0" fontAlgn="auto">
              <a:lnSpc>
                <a:spcPct val="150000"/>
              </a:lnSpc>
            </a:pPr>
            <a:r>
              <a:rPr lang="en-US" altLang="zh-CN" b="1"/>
              <a:t>1.</a:t>
            </a:r>
            <a:r>
              <a:rPr lang="zh-CN" altLang="en-US" b="1"/>
              <a:t>遮光处理胚芽鞘</a:t>
            </a:r>
            <a:endParaRPr lang="zh-CN" altLang="en-US" b="1"/>
          </a:p>
          <a:p>
            <a:pPr indent="0" fontAlgn="auto">
              <a:lnSpc>
                <a:spcPct val="150000"/>
              </a:lnSpc>
            </a:pPr>
            <a:r>
              <a:rPr lang="zh-CN" altLang="en-US"/>
              <a:t>对于遮光处理的胚芽鞘</a:t>
            </a:r>
            <a:r>
              <a:rPr lang="en-US" altLang="zh-CN"/>
              <a:t>,</a:t>
            </a:r>
            <a:r>
              <a:rPr lang="zh-CN" altLang="en-US"/>
              <a:t>根据具体遮光部位或方式不同</a:t>
            </a:r>
            <a:r>
              <a:rPr lang="en-US" altLang="zh-CN"/>
              <a:t>,</a:t>
            </a:r>
            <a:r>
              <a:rPr lang="zh-CN" altLang="en-US"/>
              <a:t>分析其生长状况。</a:t>
            </a:r>
            <a:endParaRPr lang="zh-CN" altLang="en-US"/>
          </a:p>
          <a:p>
            <a:pPr indent="0" fontAlgn="auto">
              <a:lnSpc>
                <a:spcPct val="150000"/>
              </a:lnSpc>
            </a:pPr>
            <a:r>
              <a:rPr lang="en-US" altLang="zh-CN"/>
              <a:t>(1)</a:t>
            </a:r>
            <a:r>
              <a:rPr lang="zh-CN" altLang="en-US"/>
              <a:t>对于直立放置的两个胚芽鞘来说</a:t>
            </a:r>
            <a:r>
              <a:rPr lang="en-US" altLang="zh-CN"/>
              <a:t>,</a:t>
            </a:r>
            <a:r>
              <a:rPr lang="zh-CN" altLang="en-US"/>
              <a:t>分别对胚芽鞘尖端和胚芽鞘中段进行遮光处理</a:t>
            </a:r>
            <a:r>
              <a:rPr lang="en-US" altLang="zh-CN"/>
              <a:t>,</a:t>
            </a:r>
            <a:r>
              <a:rPr lang="zh-CN" altLang="en-US"/>
              <a:t>一段时间后其生长状况如图所示</a:t>
            </a:r>
            <a:r>
              <a:rPr lang="en-US" altLang="zh-CN"/>
              <a:t>:</a:t>
            </a:r>
            <a:endParaRPr lang="en-US" altLang="zh-CN"/>
          </a:p>
        </p:txBody>
      </p:sp>
      <p:pic>
        <p:nvPicPr>
          <p:cNvPr id="887" name="image875.jpeg"/>
          <p:cNvPicPr>
            <a:picLocks noChangeAspect="1"/>
          </p:cNvPicPr>
          <p:nvPr/>
        </p:nvPicPr>
        <p:blipFill>
          <a:blip r:embed="rId3"/>
          <a:stretch>
            <a:fillRect/>
          </a:stretch>
        </p:blipFill>
        <p:spPr>
          <a:xfrm>
            <a:off x="3964940" y="3133725"/>
            <a:ext cx="4262755" cy="1294765"/>
          </a:xfrm>
          <a:prstGeom prst="rect">
            <a:avLst/>
          </a:prstGeom>
        </p:spPr>
      </p:pic>
      <p:sp>
        <p:nvSpPr>
          <p:cNvPr id="5" name="文本框 4"/>
          <p:cNvSpPr txBox="1"/>
          <p:nvPr/>
        </p:nvSpPr>
        <p:spPr>
          <a:xfrm>
            <a:off x="708025" y="4653280"/>
            <a:ext cx="11017250" cy="1337945"/>
          </a:xfrm>
          <a:prstGeom prst="rect">
            <a:avLst/>
          </a:prstGeom>
          <a:noFill/>
        </p:spPr>
        <p:txBody>
          <a:bodyPr wrap="square" rtlCol="0">
            <a:spAutoFit/>
          </a:bodyPr>
          <a:p>
            <a:pPr indent="0" fontAlgn="auto">
              <a:lnSpc>
                <a:spcPct val="150000"/>
              </a:lnSpc>
            </a:pPr>
            <a:r>
              <a:rPr lang="zh-CN" altLang="en-US"/>
              <a:t>胚芽鞘尖端产生生长素</a:t>
            </a:r>
            <a:r>
              <a:rPr lang="en-US" altLang="zh-CN"/>
              <a:t>,</a:t>
            </a:r>
            <a:r>
              <a:rPr lang="zh-CN" altLang="en-US"/>
              <a:t>因此胚芽鞘会生长</a:t>
            </a:r>
            <a:r>
              <a:rPr lang="en-US" altLang="zh-CN"/>
              <a:t>,</a:t>
            </a:r>
            <a:r>
              <a:rPr lang="zh-CN" altLang="en-US"/>
              <a:t>但生长素的分布受单侧光的影响</a:t>
            </a:r>
            <a:r>
              <a:rPr lang="en-US" altLang="zh-CN"/>
              <a:t>:</a:t>
            </a:r>
            <a:r>
              <a:rPr lang="zh-CN" altLang="en-US"/>
              <a:t>若胚芽鞘尖端能感知到单侧光的刺激</a:t>
            </a:r>
            <a:r>
              <a:rPr lang="en-US" altLang="zh-CN"/>
              <a:t>,</a:t>
            </a:r>
            <a:r>
              <a:rPr lang="zh-CN" altLang="en-US"/>
              <a:t>则生长素会从向光侧运输到背光侧</a:t>
            </a:r>
            <a:r>
              <a:rPr lang="en-US" altLang="zh-CN"/>
              <a:t>,</a:t>
            </a:r>
            <a:r>
              <a:rPr lang="zh-CN" altLang="en-US"/>
              <a:t>导致胚芽鞘向着光源生长</a:t>
            </a:r>
            <a:r>
              <a:rPr lang="en-US" altLang="zh-CN"/>
              <a:t>;</a:t>
            </a:r>
            <a:r>
              <a:rPr lang="zh-CN" altLang="en-US"/>
              <a:t>若胚芽鞘尖端不能感知到单侧光的刺激</a:t>
            </a:r>
            <a:r>
              <a:rPr lang="en-US" altLang="zh-CN"/>
              <a:t>,</a:t>
            </a:r>
            <a:r>
              <a:rPr lang="zh-CN" altLang="en-US"/>
              <a:t>则会直立生长。</a:t>
            </a:r>
            <a:endParaRPr lang="en-US"/>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nvPicPr>
        <p:blipFill>
          <a:blip r:embed="rId2"/>
          <a:stretch>
            <a:fillRect/>
          </a:stretch>
        </p:blipFill>
        <p:spPr>
          <a:xfrm>
            <a:off x="5948204" y="3389154"/>
            <a:ext cx="38417" cy="257492"/>
          </a:xfrm>
          <a:prstGeom prst="rect">
            <a:avLst/>
          </a:prstGeom>
        </p:spPr>
      </p:pic>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3" name="文本框 2"/>
          <p:cNvSpPr txBox="1"/>
          <p:nvPr/>
        </p:nvSpPr>
        <p:spPr>
          <a:xfrm>
            <a:off x="706755" y="1234440"/>
            <a:ext cx="11018520" cy="506730"/>
          </a:xfrm>
          <a:prstGeom prst="rect">
            <a:avLst/>
          </a:prstGeom>
          <a:noFill/>
        </p:spPr>
        <p:txBody>
          <a:bodyPr wrap="square" rtlCol="0">
            <a:spAutoFit/>
          </a:bodyPr>
          <a:p>
            <a:pPr indent="0" fontAlgn="auto">
              <a:lnSpc>
                <a:spcPct val="150000"/>
              </a:lnSpc>
            </a:pPr>
            <a:r>
              <a:rPr lang="en-US" altLang="zh-CN"/>
              <a:t>(2)</a:t>
            </a:r>
            <a:r>
              <a:rPr lang="zh-CN" altLang="en-US"/>
              <a:t>用暗箱进行遮光处理时</a:t>
            </a:r>
            <a:r>
              <a:rPr lang="en-US" altLang="zh-CN"/>
              <a:t>:</a:t>
            </a:r>
            <a:endParaRPr lang="en-US" altLang="zh-CN"/>
          </a:p>
        </p:txBody>
      </p:sp>
      <p:pic>
        <p:nvPicPr>
          <p:cNvPr id="888" name="image876.jpeg"/>
          <p:cNvPicPr>
            <a:picLocks noChangeAspect="1"/>
          </p:cNvPicPr>
          <p:nvPr/>
        </p:nvPicPr>
        <p:blipFill>
          <a:blip r:embed="rId3"/>
          <a:stretch>
            <a:fillRect/>
          </a:stretch>
        </p:blipFill>
        <p:spPr>
          <a:xfrm>
            <a:off x="3115310" y="1741170"/>
            <a:ext cx="4522470" cy="2024380"/>
          </a:xfrm>
          <a:prstGeom prst="rect">
            <a:avLst/>
          </a:prstGeom>
        </p:spPr>
      </p:pic>
      <p:sp>
        <p:nvSpPr>
          <p:cNvPr id="2" name="文本框 1"/>
          <p:cNvSpPr txBox="1"/>
          <p:nvPr/>
        </p:nvSpPr>
        <p:spPr>
          <a:xfrm>
            <a:off x="706755" y="3768090"/>
            <a:ext cx="10760075" cy="1337945"/>
          </a:xfrm>
          <a:prstGeom prst="rect">
            <a:avLst/>
          </a:prstGeom>
          <a:noFill/>
        </p:spPr>
        <p:txBody>
          <a:bodyPr wrap="square" rtlCol="0">
            <a:spAutoFit/>
          </a:bodyPr>
          <a:p>
            <a:pPr indent="0" fontAlgn="auto">
              <a:lnSpc>
                <a:spcPct val="150000"/>
              </a:lnSpc>
            </a:pPr>
            <a:r>
              <a:rPr lang="zh-CN" altLang="en-US"/>
              <a:t>对于放置在开孔箱中的乙组胚芽鞘来说</a:t>
            </a:r>
            <a:r>
              <a:rPr lang="en-US" altLang="zh-CN"/>
              <a:t>,</a:t>
            </a:r>
            <a:r>
              <a:rPr lang="zh-CN" altLang="en-US"/>
              <a:t>由于光源刚好能从开孔处射入箱内</a:t>
            </a:r>
            <a:r>
              <a:rPr lang="en-US" altLang="zh-CN"/>
              <a:t>,</a:t>
            </a:r>
            <a:r>
              <a:rPr lang="zh-CN" altLang="en-US"/>
              <a:t>故胚芽鞘尖端能感受到单侧光</a:t>
            </a:r>
            <a:r>
              <a:rPr lang="en-US" altLang="zh-CN"/>
              <a:t>,</a:t>
            </a:r>
            <a:r>
              <a:rPr lang="zh-CN" altLang="en-US"/>
              <a:t>即</a:t>
            </a:r>
            <a:r>
              <a:rPr lang="zh-CN" altLang="en-US" u="wavy">
                <a:solidFill>
                  <a:schemeClr val="tx1"/>
                </a:solidFill>
                <a:uFillTx/>
              </a:rPr>
              <a:t>乙组相当于接受单侧光刺激</a:t>
            </a:r>
            <a:r>
              <a:rPr lang="en-US" altLang="zh-CN"/>
              <a:t>;</a:t>
            </a:r>
            <a:r>
              <a:rPr lang="zh-CN" altLang="en-US"/>
              <a:t>甲组相当于对整个胚芽鞘都遮光</a:t>
            </a:r>
            <a:r>
              <a:rPr lang="en-US" altLang="zh-CN"/>
              <a:t>,</a:t>
            </a:r>
            <a:r>
              <a:rPr lang="zh-CN" altLang="en-US"/>
              <a:t>类似</a:t>
            </a:r>
            <a:r>
              <a:rPr lang="en-US" altLang="zh-CN"/>
              <a:t>(1)</a:t>
            </a:r>
            <a:r>
              <a:rPr lang="zh-CN" altLang="en-US"/>
              <a:t>中对尖端进行遮光处理。结果是一段时间后</a:t>
            </a:r>
            <a:r>
              <a:rPr lang="en-US" altLang="zh-CN"/>
              <a:t>,</a:t>
            </a:r>
            <a:r>
              <a:rPr lang="zh-CN" altLang="en-US"/>
              <a:t>甲组直立生长</a:t>
            </a:r>
            <a:r>
              <a:rPr lang="en-US" altLang="zh-CN"/>
              <a:t>,</a:t>
            </a:r>
            <a:r>
              <a:rPr lang="zh-CN" altLang="en-US"/>
              <a:t>乙组向光生长</a:t>
            </a:r>
            <a:r>
              <a:rPr lang="en-US" altLang="zh-CN"/>
              <a:t>,</a:t>
            </a:r>
            <a:r>
              <a:rPr lang="zh-CN" altLang="en-US"/>
              <a:t>既向暗箱开孔处生长</a:t>
            </a:r>
            <a:r>
              <a:rPr lang="en-US" altLang="zh-CN"/>
              <a:t>,</a:t>
            </a:r>
            <a:r>
              <a:rPr lang="zh-CN" altLang="en-US"/>
              <a:t>如图所示</a:t>
            </a:r>
            <a:r>
              <a:rPr lang="en-US" altLang="zh-CN"/>
              <a:t>:</a:t>
            </a:r>
            <a:endParaRPr lang="zh-CN" altLang="en-US"/>
          </a:p>
        </p:txBody>
      </p:sp>
      <p:pic>
        <p:nvPicPr>
          <p:cNvPr id="889" name="image877.jpeg"/>
          <p:cNvPicPr>
            <a:picLocks noChangeAspect="1"/>
          </p:cNvPicPr>
          <p:nvPr/>
        </p:nvPicPr>
        <p:blipFill>
          <a:blip r:embed="rId4"/>
          <a:stretch>
            <a:fillRect/>
          </a:stretch>
        </p:blipFill>
        <p:spPr>
          <a:xfrm>
            <a:off x="3532505" y="5117465"/>
            <a:ext cx="4568190" cy="1294130"/>
          </a:xfrm>
          <a:prstGeom prst="rect">
            <a:avLst/>
          </a:prstGeom>
        </p:spPr>
      </p:pic>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p:cNvPicPr/>
          <p:nvPr>
            <p:custDataLst>
              <p:tags r:id="rId2"/>
            </p:custDataLst>
          </p:nvPr>
        </p:nvPicPr>
        <p:blipFill>
          <a:blip r:embed="rId3"/>
          <a:stretch>
            <a:fillRect/>
          </a:stretch>
        </p:blipFill>
        <p:spPr>
          <a:xfrm>
            <a:off x="5948204" y="3389154"/>
            <a:ext cx="38417" cy="257492"/>
          </a:xfrm>
          <a:prstGeom prst="rect">
            <a:avLst/>
          </a:prstGeom>
        </p:spPr>
      </p:pic>
      <p:sp>
        <p:nvSpPr>
          <p:cNvPr id="15" name="圆角矩形 14"/>
          <p:cNvSpPr/>
          <p:nvPr/>
        </p:nvSpPr>
        <p:spPr>
          <a:xfrm>
            <a:off x="596900" y="338455"/>
            <a:ext cx="1517650" cy="548640"/>
          </a:xfrm>
          <a:prstGeom prst="roundRect">
            <a:avLst>
              <a:gd name="adj" fmla="val 50000"/>
            </a:avLst>
          </a:prstGeom>
          <a:solidFill>
            <a:schemeClr val="accent2"/>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tx1"/>
                </a:solidFill>
              </a:rPr>
              <a:t>攻略解读</a:t>
            </a:r>
            <a:endParaRPr lang="en-US" altLang="zh-CN" sz="2000" b="1">
              <a:solidFill>
                <a:schemeClr val="tx1"/>
              </a:solidFill>
            </a:endParaRPr>
          </a:p>
        </p:txBody>
      </p:sp>
      <p:sp>
        <p:nvSpPr>
          <p:cNvPr id="3" name="文本框 2"/>
          <p:cNvSpPr txBox="1"/>
          <p:nvPr/>
        </p:nvSpPr>
        <p:spPr>
          <a:xfrm>
            <a:off x="707390" y="986155"/>
            <a:ext cx="11017885" cy="1337945"/>
          </a:xfrm>
          <a:prstGeom prst="rect">
            <a:avLst/>
          </a:prstGeom>
          <a:noFill/>
        </p:spPr>
        <p:txBody>
          <a:bodyPr wrap="square" rtlCol="0">
            <a:spAutoFit/>
          </a:bodyPr>
          <a:p>
            <a:pPr indent="0" fontAlgn="auto">
              <a:lnSpc>
                <a:spcPct val="150000"/>
              </a:lnSpc>
            </a:pPr>
            <a:r>
              <a:rPr lang="en-US" altLang="zh-CN" b="1"/>
              <a:t>2.</a:t>
            </a:r>
            <a:r>
              <a:rPr lang="zh-CN" altLang="en-US" b="1"/>
              <a:t>旋转类装置中胚芽鞘的生长情况</a:t>
            </a:r>
            <a:endParaRPr lang="zh-CN" altLang="en-US" b="1"/>
          </a:p>
          <a:p>
            <a:pPr indent="0" fontAlgn="auto">
              <a:lnSpc>
                <a:spcPct val="150000"/>
              </a:lnSpc>
            </a:pPr>
            <a:r>
              <a:rPr lang="zh-CN" altLang="en-US"/>
              <a:t>旋转类装置一般是慢速且匀速的</a:t>
            </a:r>
            <a:r>
              <a:rPr lang="en-US" altLang="zh-CN"/>
              <a:t>,</a:t>
            </a:r>
            <a:r>
              <a:rPr lang="zh-CN" altLang="en-US"/>
              <a:t>通常不考虑向心力对激素分布或植物生长带来的影响。</a:t>
            </a:r>
            <a:endParaRPr lang="zh-CN" altLang="en-US"/>
          </a:p>
          <a:p>
            <a:pPr indent="0" fontAlgn="auto">
              <a:lnSpc>
                <a:spcPct val="150000"/>
              </a:lnSpc>
            </a:pPr>
            <a:r>
              <a:rPr lang="zh-CN" altLang="en-US"/>
              <a:t>当胚芽鞘固定在花盆上</a:t>
            </a:r>
            <a:r>
              <a:rPr lang="en-US" altLang="zh-CN"/>
              <a:t>,</a:t>
            </a:r>
            <a:r>
              <a:rPr lang="zh-CN" altLang="en-US"/>
              <a:t>花盆慢速且匀速旋转时</a:t>
            </a:r>
            <a:r>
              <a:rPr lang="en-US" altLang="zh-CN"/>
              <a:t>:</a:t>
            </a:r>
            <a:endParaRPr lang="en-US" altLang="zh-CN"/>
          </a:p>
        </p:txBody>
      </p:sp>
      <p:sp>
        <p:nvSpPr>
          <p:cNvPr id="5" name="文本框 4"/>
          <p:cNvSpPr txBox="1"/>
          <p:nvPr>
            <p:custDataLst>
              <p:tags r:id="rId4"/>
            </p:custDataLst>
          </p:nvPr>
        </p:nvSpPr>
        <p:spPr>
          <a:xfrm>
            <a:off x="3371850" y="4458335"/>
            <a:ext cx="8569325" cy="2168525"/>
          </a:xfrm>
          <a:prstGeom prst="rect">
            <a:avLst/>
          </a:prstGeom>
          <a:noFill/>
        </p:spPr>
        <p:txBody>
          <a:bodyPr wrap="square" rtlCol="0">
            <a:spAutoFit/>
          </a:bodyPr>
          <a:p>
            <a:pPr indent="0" fontAlgn="auto">
              <a:lnSpc>
                <a:spcPct val="150000"/>
              </a:lnSpc>
            </a:pPr>
            <a:r>
              <a:rPr lang="en-US" altLang="zh-CN"/>
              <a:t>(2)</a:t>
            </a:r>
            <a:r>
              <a:rPr lang="zh-CN" altLang="en-US"/>
              <a:t>旋转且部分遮光</a:t>
            </a:r>
            <a:endParaRPr lang="zh-CN" altLang="en-US"/>
          </a:p>
          <a:p>
            <a:pPr indent="0" fontAlgn="auto">
              <a:lnSpc>
                <a:spcPct val="150000"/>
              </a:lnSpc>
            </a:pPr>
            <a:r>
              <a:rPr lang="en-US" altLang="en-US"/>
              <a:t>①</a:t>
            </a:r>
            <a:r>
              <a:rPr lang="zh-CN" altLang="en-US"/>
              <a:t>开孔箱体不随花盆旋转</a:t>
            </a:r>
            <a:r>
              <a:rPr lang="en-US" altLang="zh-CN"/>
              <a:t>:</a:t>
            </a:r>
            <a:r>
              <a:rPr lang="zh-CN" altLang="en-US"/>
              <a:t>图</a:t>
            </a:r>
            <a:r>
              <a:rPr lang="en-US" altLang="zh-CN"/>
              <a:t>3</a:t>
            </a:r>
            <a:r>
              <a:rPr lang="zh-CN" altLang="en-US"/>
              <a:t>装置相当于胚芽鞘各面都接受光刺激</a:t>
            </a:r>
            <a:r>
              <a:rPr lang="en-US" altLang="zh-CN"/>
              <a:t>,</a:t>
            </a:r>
            <a:r>
              <a:rPr lang="zh-CN" altLang="en-US"/>
              <a:t>因此胚芽鞘将直立生长。</a:t>
            </a:r>
            <a:endParaRPr lang="zh-CN" altLang="en-US"/>
          </a:p>
          <a:p>
            <a:pPr indent="0" fontAlgn="auto">
              <a:lnSpc>
                <a:spcPct val="150000"/>
              </a:lnSpc>
            </a:pPr>
            <a:r>
              <a:rPr lang="en-US" altLang="en-US"/>
              <a:t>②</a:t>
            </a:r>
            <a:r>
              <a:rPr lang="zh-CN" altLang="en-US"/>
              <a:t>开孔箱体随花盆旋转</a:t>
            </a:r>
            <a:r>
              <a:rPr lang="en-US" altLang="zh-CN"/>
              <a:t>:</a:t>
            </a:r>
            <a:r>
              <a:rPr lang="zh-CN" altLang="en-US"/>
              <a:t>图</a:t>
            </a:r>
            <a:r>
              <a:rPr lang="en-US" altLang="zh-CN"/>
              <a:t>4</a:t>
            </a:r>
            <a:r>
              <a:rPr lang="zh-CN" altLang="en-US"/>
              <a:t>装置旋转至单侧光可透过小孔刺激胚芽鞘时</a:t>
            </a:r>
            <a:r>
              <a:rPr lang="en-US" altLang="zh-CN"/>
              <a:t>,</a:t>
            </a:r>
            <a:r>
              <a:rPr lang="zh-CN" altLang="en-US"/>
              <a:t>引起胚芽鞘伸长区生长素分布不均</a:t>
            </a:r>
            <a:r>
              <a:rPr lang="en-US" altLang="zh-CN"/>
              <a:t>,</a:t>
            </a:r>
            <a:r>
              <a:rPr lang="zh-CN" altLang="en-US"/>
              <a:t>相当于胚芽鞘接受单侧光刺激</a:t>
            </a:r>
            <a:r>
              <a:rPr lang="en-US" altLang="zh-CN"/>
              <a:t>,</a:t>
            </a:r>
            <a:r>
              <a:rPr lang="zh-CN" altLang="en-US"/>
              <a:t>因此胚芽鞘将弯向小孔生长。</a:t>
            </a:r>
            <a:endParaRPr lang="zh-CN" altLang="en-US"/>
          </a:p>
        </p:txBody>
      </p:sp>
      <p:pic>
        <p:nvPicPr>
          <p:cNvPr id="890" name="image878.jpeg"/>
          <p:cNvPicPr>
            <a:picLocks noChangeAspect="1"/>
          </p:cNvPicPr>
          <p:nvPr>
            <p:custDataLst>
              <p:tags r:id="rId5"/>
            </p:custDataLst>
          </p:nvPr>
        </p:nvPicPr>
        <p:blipFill>
          <a:blip r:embed="rId6"/>
          <a:stretch>
            <a:fillRect/>
          </a:stretch>
        </p:blipFill>
        <p:spPr>
          <a:xfrm>
            <a:off x="541655" y="2324100"/>
            <a:ext cx="998855" cy="1249045"/>
          </a:xfrm>
          <a:prstGeom prst="rect">
            <a:avLst/>
          </a:prstGeom>
        </p:spPr>
      </p:pic>
      <p:pic>
        <p:nvPicPr>
          <p:cNvPr id="891" name="image879.jpeg"/>
          <p:cNvPicPr>
            <a:picLocks noChangeAspect="1"/>
          </p:cNvPicPr>
          <p:nvPr>
            <p:custDataLst>
              <p:tags r:id="rId7"/>
            </p:custDataLst>
          </p:nvPr>
        </p:nvPicPr>
        <p:blipFill>
          <a:blip r:embed="rId8"/>
          <a:stretch>
            <a:fillRect/>
          </a:stretch>
        </p:blipFill>
        <p:spPr>
          <a:xfrm>
            <a:off x="2211705" y="2359025"/>
            <a:ext cx="1030605" cy="1287780"/>
          </a:xfrm>
          <a:prstGeom prst="rect">
            <a:avLst/>
          </a:prstGeom>
        </p:spPr>
      </p:pic>
      <p:pic>
        <p:nvPicPr>
          <p:cNvPr id="892" name="image880.jpeg"/>
          <p:cNvPicPr>
            <a:picLocks noChangeAspect="1"/>
          </p:cNvPicPr>
          <p:nvPr>
            <p:custDataLst>
              <p:tags r:id="rId9"/>
            </p:custDataLst>
          </p:nvPr>
        </p:nvPicPr>
        <p:blipFill>
          <a:blip r:embed="rId10"/>
          <a:stretch>
            <a:fillRect/>
          </a:stretch>
        </p:blipFill>
        <p:spPr>
          <a:xfrm>
            <a:off x="595630" y="4333240"/>
            <a:ext cx="1331595" cy="1165860"/>
          </a:xfrm>
          <a:prstGeom prst="rect">
            <a:avLst/>
          </a:prstGeom>
        </p:spPr>
      </p:pic>
      <p:pic>
        <p:nvPicPr>
          <p:cNvPr id="893" name="image881.jpeg"/>
          <p:cNvPicPr>
            <a:picLocks noChangeAspect="1"/>
          </p:cNvPicPr>
          <p:nvPr>
            <p:custDataLst>
              <p:tags r:id="rId11"/>
            </p:custDataLst>
          </p:nvPr>
        </p:nvPicPr>
        <p:blipFill>
          <a:blip r:embed="rId12"/>
          <a:stretch>
            <a:fillRect/>
          </a:stretch>
        </p:blipFill>
        <p:spPr>
          <a:xfrm>
            <a:off x="2114550" y="4327525"/>
            <a:ext cx="1302385" cy="1212215"/>
          </a:xfrm>
          <a:prstGeom prst="rect">
            <a:avLst/>
          </a:prstGeom>
        </p:spPr>
      </p:pic>
      <p:sp>
        <p:nvSpPr>
          <p:cNvPr id="2" name="文本框 1"/>
          <p:cNvSpPr txBox="1"/>
          <p:nvPr>
            <p:custDataLst>
              <p:tags r:id="rId13"/>
            </p:custDataLst>
          </p:nvPr>
        </p:nvSpPr>
        <p:spPr>
          <a:xfrm>
            <a:off x="3371850" y="2229485"/>
            <a:ext cx="8423910" cy="2168525"/>
          </a:xfrm>
          <a:prstGeom prst="rect">
            <a:avLst/>
          </a:prstGeom>
          <a:noFill/>
        </p:spPr>
        <p:txBody>
          <a:bodyPr wrap="square" rtlCol="0">
            <a:spAutoFit/>
          </a:bodyPr>
          <a:p>
            <a:pPr indent="0" fontAlgn="auto">
              <a:lnSpc>
                <a:spcPct val="150000"/>
              </a:lnSpc>
            </a:pPr>
            <a:r>
              <a:rPr lang="en-US" altLang="zh-CN">
                <a:sym typeface="+mn-ea"/>
              </a:rPr>
              <a:t>(1)</a:t>
            </a:r>
            <a:r>
              <a:rPr lang="zh-CN" altLang="en-US">
                <a:sym typeface="+mn-ea"/>
              </a:rPr>
              <a:t>旋转且不遮光或全遮光</a:t>
            </a:r>
            <a:endParaRPr lang="zh-CN" altLang="en-US"/>
          </a:p>
          <a:p>
            <a:pPr indent="0" fontAlgn="auto">
              <a:lnSpc>
                <a:spcPct val="150000"/>
              </a:lnSpc>
            </a:pPr>
            <a:r>
              <a:rPr lang="en-US" altLang="en-US">
                <a:sym typeface="+mn-ea"/>
              </a:rPr>
              <a:t>①</a:t>
            </a:r>
            <a:r>
              <a:rPr lang="zh-CN" altLang="en-US">
                <a:sym typeface="+mn-ea"/>
              </a:rPr>
              <a:t>旋转且不遮光</a:t>
            </a:r>
            <a:r>
              <a:rPr lang="en-US" altLang="zh-CN">
                <a:sym typeface="+mn-ea"/>
              </a:rPr>
              <a:t>:</a:t>
            </a:r>
            <a:r>
              <a:rPr lang="zh-CN" altLang="en-US">
                <a:sym typeface="+mn-ea"/>
              </a:rPr>
              <a:t>图</a:t>
            </a:r>
            <a:r>
              <a:rPr lang="en-US" altLang="zh-CN">
                <a:sym typeface="+mn-ea"/>
              </a:rPr>
              <a:t>1</a:t>
            </a:r>
            <a:r>
              <a:rPr lang="zh-CN" altLang="en-US">
                <a:sym typeface="+mn-ea"/>
              </a:rPr>
              <a:t>装置中</a:t>
            </a:r>
            <a:r>
              <a:rPr lang="en-US" altLang="zh-CN">
                <a:sym typeface="+mn-ea"/>
              </a:rPr>
              <a:t>,</a:t>
            </a:r>
            <a:r>
              <a:rPr lang="zh-CN" altLang="en-US">
                <a:sym typeface="+mn-ea"/>
              </a:rPr>
              <a:t>虽然光源为单侧光</a:t>
            </a:r>
            <a:r>
              <a:rPr lang="en-US" altLang="zh-CN">
                <a:sym typeface="+mn-ea"/>
              </a:rPr>
              <a:t>,</a:t>
            </a:r>
            <a:r>
              <a:rPr lang="zh-CN" altLang="en-US">
                <a:sym typeface="+mn-ea"/>
              </a:rPr>
              <a:t>但随着花盆旋转</a:t>
            </a:r>
            <a:r>
              <a:rPr lang="en-US" altLang="zh-CN">
                <a:sym typeface="+mn-ea"/>
              </a:rPr>
              <a:t>,</a:t>
            </a:r>
            <a:r>
              <a:rPr lang="zh-CN" altLang="en-US">
                <a:sym typeface="+mn-ea"/>
              </a:rPr>
              <a:t>胚芽鞘尖端相当于</a:t>
            </a:r>
            <a:r>
              <a:rPr lang="zh-CN" altLang="en-US" u="wavy">
                <a:solidFill>
                  <a:schemeClr val="tx1"/>
                </a:solidFill>
                <a:uFillTx/>
                <a:sym typeface="+mn-ea"/>
              </a:rPr>
              <a:t>各面都均匀接受光刺激</a:t>
            </a:r>
            <a:r>
              <a:rPr lang="en-US" altLang="zh-CN">
                <a:sym typeface="+mn-ea"/>
              </a:rPr>
              <a:t>,</a:t>
            </a:r>
            <a:r>
              <a:rPr lang="zh-CN" altLang="en-US">
                <a:sym typeface="+mn-ea"/>
              </a:rPr>
              <a:t>因此胚芽鞘直立生长。</a:t>
            </a:r>
            <a:endParaRPr lang="zh-CN" altLang="en-US"/>
          </a:p>
          <a:p>
            <a:pPr indent="0" fontAlgn="auto">
              <a:lnSpc>
                <a:spcPct val="150000"/>
              </a:lnSpc>
            </a:pPr>
            <a:r>
              <a:rPr lang="en-US" altLang="en-US">
                <a:sym typeface="+mn-ea"/>
              </a:rPr>
              <a:t>②</a:t>
            </a:r>
            <a:r>
              <a:rPr lang="zh-CN" altLang="en-US">
                <a:sym typeface="+mn-ea"/>
              </a:rPr>
              <a:t>旋转且遮光</a:t>
            </a:r>
            <a:r>
              <a:rPr lang="en-US" altLang="zh-CN">
                <a:sym typeface="+mn-ea"/>
              </a:rPr>
              <a:t>:</a:t>
            </a:r>
            <a:r>
              <a:rPr lang="zh-CN" altLang="en-US">
                <a:sym typeface="+mn-ea"/>
              </a:rPr>
              <a:t>图</a:t>
            </a:r>
            <a:r>
              <a:rPr lang="en-US" altLang="zh-CN">
                <a:sym typeface="+mn-ea"/>
              </a:rPr>
              <a:t>2</a:t>
            </a:r>
            <a:r>
              <a:rPr lang="zh-CN" altLang="en-US">
                <a:sym typeface="+mn-ea"/>
              </a:rPr>
              <a:t>装置中</a:t>
            </a:r>
            <a:r>
              <a:rPr lang="en-US" altLang="zh-CN">
                <a:sym typeface="+mn-ea"/>
              </a:rPr>
              <a:t>,</a:t>
            </a:r>
            <a:r>
              <a:rPr lang="zh-CN" altLang="en-US">
                <a:sym typeface="+mn-ea"/>
              </a:rPr>
              <a:t>胚芽鞘不接受光刺激</a:t>
            </a:r>
            <a:r>
              <a:rPr lang="en-US" altLang="zh-CN">
                <a:sym typeface="+mn-ea"/>
              </a:rPr>
              <a:t>,</a:t>
            </a:r>
            <a:r>
              <a:rPr lang="zh-CN" altLang="en-US">
                <a:sym typeface="+mn-ea"/>
              </a:rPr>
              <a:t>但胚芽鞘</a:t>
            </a:r>
            <a:r>
              <a:rPr lang="zh-CN" altLang="en-US" u="wavy">
                <a:uFillTx/>
                <a:sym typeface="+mn-ea"/>
              </a:rPr>
              <a:t>正常产生生长素</a:t>
            </a:r>
            <a:r>
              <a:rPr lang="en-US" altLang="zh-CN">
                <a:sym typeface="+mn-ea"/>
              </a:rPr>
              <a:t>,</a:t>
            </a:r>
            <a:r>
              <a:rPr lang="zh-CN" altLang="en-US">
                <a:sym typeface="+mn-ea"/>
              </a:rPr>
              <a:t>因此胚芽鞘直立生长。</a:t>
            </a:r>
            <a:endParaRPr lang="zh-CN" altLang="en-US"/>
          </a:p>
        </p:txBody>
      </p:sp>
      <p:sp>
        <p:nvSpPr>
          <p:cNvPr id="4" name="文本框 3"/>
          <p:cNvSpPr txBox="1"/>
          <p:nvPr>
            <p:custDataLst>
              <p:tags r:id="rId14"/>
            </p:custDataLst>
          </p:nvPr>
        </p:nvSpPr>
        <p:spPr>
          <a:xfrm>
            <a:off x="1042670" y="5675630"/>
            <a:ext cx="3983990" cy="469265"/>
          </a:xfrm>
          <a:prstGeom prst="rect">
            <a:avLst/>
          </a:prstGeom>
          <a:noFill/>
        </p:spPr>
        <p:txBody>
          <a:bodyPr wrap="square" rtlCol="0">
            <a:noAutofit/>
          </a:bodyPr>
          <a:p>
            <a:r>
              <a:rPr lang="zh-CN" altLang="en-US"/>
              <a:t>图</a:t>
            </a:r>
            <a:r>
              <a:rPr lang="en-US" altLang="zh-CN"/>
              <a:t>3                  </a:t>
            </a:r>
            <a:r>
              <a:rPr lang="zh-CN" altLang="en-US"/>
              <a:t>图</a:t>
            </a:r>
            <a:r>
              <a:rPr lang="en-US" altLang="zh-CN"/>
              <a:t>4</a:t>
            </a:r>
            <a:endParaRPr lang="en-US" altLang="zh-CN"/>
          </a:p>
        </p:txBody>
      </p:sp>
      <p:sp>
        <p:nvSpPr>
          <p:cNvPr id="7" name="文本框 6"/>
          <p:cNvSpPr txBox="1"/>
          <p:nvPr>
            <p:custDataLst>
              <p:tags r:id="rId15"/>
            </p:custDataLst>
          </p:nvPr>
        </p:nvSpPr>
        <p:spPr>
          <a:xfrm>
            <a:off x="1042670" y="3681730"/>
            <a:ext cx="3983990" cy="469265"/>
          </a:xfrm>
          <a:prstGeom prst="rect">
            <a:avLst/>
          </a:prstGeom>
          <a:noFill/>
        </p:spPr>
        <p:txBody>
          <a:bodyPr wrap="square" rtlCol="0">
            <a:noAutofit/>
          </a:bodyPr>
          <a:p>
            <a:r>
              <a:rPr lang="zh-CN" altLang="en-US"/>
              <a:t>图</a:t>
            </a:r>
            <a:r>
              <a:rPr lang="en-US" altLang="zh-CN"/>
              <a:t>1                  </a:t>
            </a:r>
            <a:r>
              <a:rPr lang="zh-CN" altLang="en-US"/>
              <a:t>图</a:t>
            </a:r>
            <a:r>
              <a:rPr lang="en-US" altLang="zh-CN"/>
              <a:t>2</a:t>
            </a:r>
            <a:endParaRPr lang="en-US" altLang="zh-CN"/>
          </a:p>
        </p:txBody>
      </p:sp>
    </p:spTree>
    <p:custDataLst>
      <p:tags r:id="rId1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DIAGRAM_VIRTUALLY_FRAME" val="{&quot;height&quot;:346.25,&quot;left&quot;:42.65,&quot;top&quot;:175.55,&quot;width&quot;:897.6}"/>
</p:tagLst>
</file>

<file path=ppt/tags/tag72.xml><?xml version="1.0" encoding="utf-8"?>
<p:tagLst xmlns:p="http://schemas.openxmlformats.org/presentationml/2006/main">
  <p:tag name="KSO_WM_DIAGRAM_VIRTUALLY_FRAME" val="{&quot;height&quot;:346.25,&quot;left&quot;:42.65,&quot;top&quot;:175.55,&quot;width&quot;:897.6}"/>
</p:tagLst>
</file>

<file path=ppt/tags/tag73.xml><?xml version="1.0" encoding="utf-8"?>
<p:tagLst xmlns:p="http://schemas.openxmlformats.org/presentationml/2006/main">
  <p:tag name="KSO_WM_DIAGRAM_VIRTUALLY_FRAME" val="{&quot;height&quot;:346.25,&quot;left&quot;:42.65,&quot;top&quot;:175.55,&quot;width&quot;:897.6}"/>
</p:tagLst>
</file>

<file path=ppt/tags/tag74.xml><?xml version="1.0" encoding="utf-8"?>
<p:tagLst xmlns:p="http://schemas.openxmlformats.org/presentationml/2006/main">
  <p:tag name="KSO_WM_DIAGRAM_VIRTUALLY_FRAME" val="{&quot;height&quot;:346.25,&quot;left&quot;:42.65,&quot;top&quot;:175.55,&quot;width&quot;:897.6}"/>
</p:tagLst>
</file>

<file path=ppt/tags/tag75.xml><?xml version="1.0" encoding="utf-8"?>
<p:tagLst xmlns:p="http://schemas.openxmlformats.org/presentationml/2006/main">
  <p:tag name="KSO_WM_DIAGRAM_VIRTUALLY_FRAME" val="{&quot;height&quot;:346.25,&quot;left&quot;:42.65,&quot;top&quot;:175.55,&quot;width&quot;:897.6}"/>
</p:tagLst>
</file>

<file path=ppt/tags/tag76.xml><?xml version="1.0" encoding="utf-8"?>
<p:tagLst xmlns:p="http://schemas.openxmlformats.org/presentationml/2006/main">
  <p:tag name="KSO_WM_DIAGRAM_VIRTUALLY_FRAME" val="{&quot;height&quot;:346.25,&quot;left&quot;:42.65,&quot;top&quot;:175.55,&quot;width&quot;:897.6}"/>
</p:tagLst>
</file>

<file path=ppt/tags/tag77.xml><?xml version="1.0" encoding="utf-8"?>
<p:tagLst xmlns:p="http://schemas.openxmlformats.org/presentationml/2006/main">
  <p:tag name="KSO_WM_DIAGRAM_VIRTUALLY_FRAME" val="{&quot;height&quot;:346.25,&quot;left&quot;:42.65,&quot;top&quot;:175.55,&quot;width&quot;:897.6}"/>
</p:tagLst>
</file>

<file path=ppt/tags/tag78.xml><?xml version="1.0" encoding="utf-8"?>
<p:tagLst xmlns:p="http://schemas.openxmlformats.org/presentationml/2006/main">
  <p:tag name="KSO_WM_DIAGRAM_VIRTUALLY_FRAME" val="{&quot;height&quot;:346.25,&quot;left&quot;:42.65,&quot;top&quot;:175.55,&quot;width&quot;:897.6}"/>
</p:tagLst>
</file>

<file path=ppt/tags/tag79.xml><?xml version="1.0" encoding="utf-8"?>
<p:tagLst xmlns:p="http://schemas.openxmlformats.org/presentationml/2006/main">
  <p:tag name="KSO_WM_DIAGRAM_VIRTUALLY_FRAME" val="{&quot;height&quot;:346.25,&quot;left&quot;:42.65,&quot;top&quot;:175.55,&quot;width&quot;:89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2571</Words>
  <Application>WPS 演示</Application>
  <PresentationFormat>宽屏</PresentationFormat>
  <Paragraphs>124</Paragraphs>
  <Slides>11</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Arial</vt:lpstr>
      <vt:lpstr>宋体</vt:lpstr>
      <vt:lpstr>Wingdings</vt:lpstr>
      <vt:lpstr>Wingdings</vt:lpstr>
      <vt:lpstr>黑体</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174</cp:revision>
  <dcterms:created xsi:type="dcterms:W3CDTF">2019-06-19T02:08:00Z</dcterms:created>
  <dcterms:modified xsi:type="dcterms:W3CDTF">2025-04-14T07:06:22Z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CF86FC40235E4DEFA809FEACB4F5926C_11</vt:lpwstr>
  </property>
</Properties>
</file>