
<file path=[Content_Types].xml><?xml version="1.0" encoding="utf-8"?>
<Types xmlns="http://schemas.openxmlformats.org/package/2006/content-types">
  <Default Extension="png" ContentType="image/png"/>
  <Default Extension="tiff" ContentType="image/tif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7" r:id="rId3"/>
    <p:sldId id="258" r:id="rId4"/>
    <p:sldId id="259" r:id="rId5"/>
    <p:sldId id="260" r:id="rId6"/>
    <p:sldId id="261" r:id="rId7"/>
    <p:sldId id="262" r:id="rId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presProps" Target="presProps.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1" Type="http://schemas.openxmlformats.org/officeDocument/2006/relationships/tableStyles" Target="tableStyles.xml"/><Relationship Id="rId10" Type="http://schemas.openxmlformats.org/officeDocument/2006/relationships/viewProps" Target="viewProps.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3.xml"/><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4.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5.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66.xml"/><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67.xml"/><Relationship Id="rId2" Type="http://schemas.openxmlformats.org/officeDocument/2006/relationships/image" Target="../media/image4.png"/><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68.xml"/><Relationship Id="rId3" Type="http://schemas.openxmlformats.org/officeDocument/2006/relationships/image" Target="../media/image6.tiff"/><Relationship Id="rId2" Type="http://schemas.openxmlformats.org/officeDocument/2006/relationships/image" Target="../media/image4.png"/><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3064510" y="5486400"/>
            <a:ext cx="6063615" cy="645160"/>
          </a:xfrm>
          <a:prstGeom prst="rect">
            <a:avLst/>
          </a:prstGeom>
          <a:noFill/>
        </p:spPr>
        <p:txBody>
          <a:bodyPr wrap="square" rtlCol="0">
            <a:spAutoFit/>
          </a:bodyPr>
          <a:p>
            <a:pPr indent="0" algn="ctr" fontAlgn="auto">
              <a:lnSpc>
                <a:spcPct val="150000"/>
              </a:lnSpc>
            </a:pPr>
            <a:r>
              <a:rPr lang="zh-CN" altLang="en-US" sz="2400" b="1">
                <a:solidFill>
                  <a:schemeClr val="bg1"/>
                </a:solidFill>
                <a:latin typeface="黑体" panose="02010609060101010101" charset="-122"/>
                <a:ea typeface="黑体" panose="02010609060101010101" charset="-122"/>
                <a:cs typeface="黑体" panose="02010609060101010101" charset="-122"/>
              </a:rPr>
              <a:t>高中生物学</a:t>
            </a:r>
            <a:r>
              <a:rPr lang="en-US" altLang="zh-CN" sz="2400" b="1">
                <a:solidFill>
                  <a:schemeClr val="bg1"/>
                </a:solidFill>
                <a:latin typeface="黑体" panose="02010609060101010101" charset="-122"/>
                <a:ea typeface="黑体" panose="02010609060101010101" charset="-122"/>
                <a:cs typeface="黑体" panose="02010609060101010101" charset="-122"/>
              </a:rPr>
              <a:t> </a:t>
            </a:r>
            <a:r>
              <a:rPr lang="zh-CN" altLang="en-US" sz="2400" b="1">
                <a:solidFill>
                  <a:schemeClr val="bg1"/>
                </a:solidFill>
                <a:latin typeface="黑体" panose="02010609060101010101" charset="-122"/>
                <a:ea typeface="黑体" panose="02010609060101010101" charset="-122"/>
                <a:cs typeface="黑体" panose="02010609060101010101" charset="-122"/>
              </a:rPr>
              <a:t>选择性必修</a:t>
            </a:r>
            <a:r>
              <a:rPr lang="en-US" altLang="zh-CN" sz="2400" b="1">
                <a:solidFill>
                  <a:schemeClr val="bg1"/>
                </a:solidFill>
                <a:latin typeface="黑体" panose="02010609060101010101" charset="-122"/>
                <a:ea typeface="黑体" panose="02010609060101010101" charset="-122"/>
                <a:cs typeface="黑体" panose="02010609060101010101" charset="-122"/>
              </a:rPr>
              <a:t>1 </a:t>
            </a:r>
            <a:r>
              <a:rPr lang="zh-CN" altLang="en-US" sz="2400" b="1">
                <a:solidFill>
                  <a:schemeClr val="bg1"/>
                </a:solidFill>
                <a:latin typeface="黑体" panose="02010609060101010101" charset="-122"/>
                <a:ea typeface="黑体" panose="02010609060101010101" charset="-122"/>
                <a:cs typeface="黑体" panose="02010609060101010101" charset="-122"/>
              </a:rPr>
              <a:t>稳态与调节</a:t>
            </a:r>
            <a:endParaRPr lang="zh-CN" altLang="en-US" sz="2400" b="1">
              <a:solidFill>
                <a:schemeClr val="bg1"/>
              </a:solidFill>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文本框 3"/>
          <p:cNvSpPr txBox="1"/>
          <p:nvPr/>
        </p:nvSpPr>
        <p:spPr>
          <a:xfrm>
            <a:off x="4419600" y="1447800"/>
            <a:ext cx="3352800" cy="922020"/>
          </a:xfrm>
          <a:prstGeom prst="rect">
            <a:avLst/>
          </a:prstGeom>
          <a:noFill/>
        </p:spPr>
        <p:txBody>
          <a:bodyPr wrap="square" rtlCol="0">
            <a:spAutoFit/>
          </a:bodyPr>
          <a:p>
            <a:r>
              <a:rPr lang="zh-CN" altLang="en-US" sz="5400" b="1">
                <a:solidFill>
                  <a:srgbClr val="FFFF00"/>
                </a:solidFill>
                <a:effectLst/>
              </a:rPr>
              <a:t>大招攻略</a:t>
            </a:r>
            <a:endParaRPr lang="en-US" altLang="zh-CN" sz="5400" b="1">
              <a:solidFill>
                <a:srgbClr val="FFFF00"/>
              </a:solidFill>
              <a:effectLst/>
            </a:endParaRPr>
          </a:p>
        </p:txBody>
      </p:sp>
      <p:sp>
        <p:nvSpPr>
          <p:cNvPr id="3" name="文本框 2"/>
          <p:cNvSpPr txBox="1"/>
          <p:nvPr/>
        </p:nvSpPr>
        <p:spPr>
          <a:xfrm>
            <a:off x="2268220" y="3044825"/>
            <a:ext cx="8631555" cy="768350"/>
          </a:xfrm>
          <a:prstGeom prst="rect">
            <a:avLst/>
          </a:prstGeom>
          <a:noFill/>
        </p:spPr>
        <p:txBody>
          <a:bodyPr wrap="square" rtlCol="0">
            <a:spAutoFit/>
          </a:bodyPr>
          <a:p>
            <a:r>
              <a:rPr lang="zh-CN" altLang="en-US" sz="4400" b="1">
                <a:solidFill>
                  <a:schemeClr val="bg1"/>
                </a:solidFill>
                <a:effectLst/>
              </a:rPr>
              <a:t>体液调节和神经调节的区别和联系</a:t>
            </a:r>
            <a:endParaRPr lang="zh-CN" altLang="en-US" sz="4400" b="1">
              <a:solidFill>
                <a:schemeClr val="bg1"/>
              </a:solidFill>
              <a:effectLst/>
            </a:endParaRPr>
          </a:p>
        </p:txBody>
      </p:sp>
    </p:spTree>
    <p:custDataLst>
      <p:tags r:id="rId2"/>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文本框 2"/>
          <p:cNvSpPr txBox="1"/>
          <p:nvPr/>
        </p:nvSpPr>
        <p:spPr>
          <a:xfrm>
            <a:off x="3032760" y="2545715"/>
            <a:ext cx="9622155" cy="506730"/>
          </a:xfrm>
          <a:prstGeom prst="rect">
            <a:avLst/>
          </a:prstGeom>
        </p:spPr>
        <p:txBody>
          <a:bodyPr wrap="square">
            <a:spAutoFit/>
          </a:bodyPr>
          <a:p>
            <a:pPr indent="0" defTabSz="266700" fontAlgn="auto">
              <a:lnSpc>
                <a:spcPct val="150000"/>
              </a:lnSpc>
              <a:spcBef>
                <a:spcPct val="0"/>
              </a:spcBef>
              <a:spcAft>
                <a:spcPct val="0"/>
              </a:spcAft>
            </a:pPr>
            <a:r>
              <a:rPr lang="zh-CN" altLang="en-US">
                <a:latin typeface="+mn-ea"/>
                <a:cs typeface="+mn-ea"/>
              </a:rPr>
              <a:t>本攻略总结了体液调节与神经调节的区别和联系。</a:t>
            </a:r>
            <a:endParaRPr lang="zh-CN" altLang="en-US">
              <a:latin typeface="+mn-ea"/>
              <a:cs typeface="+mn-ea"/>
            </a:endParaRPr>
          </a:p>
        </p:txBody>
      </p:sp>
      <p:sp>
        <p:nvSpPr>
          <p:cNvPr id="15" name="圆角矩形 14"/>
          <p:cNvSpPr/>
          <p:nvPr/>
        </p:nvSpPr>
        <p:spPr>
          <a:xfrm>
            <a:off x="596900" y="338455"/>
            <a:ext cx="1517650" cy="548640"/>
          </a:xfrm>
          <a:prstGeom prst="roundRect">
            <a:avLst>
              <a:gd name="adj" fmla="val 50000"/>
            </a:avLst>
          </a:prstGeom>
          <a:solidFill>
            <a:schemeClr val="accent2"/>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tx1"/>
                </a:solidFill>
              </a:rPr>
              <a:t>攻略识别</a:t>
            </a:r>
            <a:endParaRPr lang="en-US" altLang="zh-CN" sz="2000" b="1">
              <a:solidFill>
                <a:schemeClr val="tx1"/>
              </a:solidFill>
            </a:endParaRPr>
          </a:p>
        </p:txBody>
      </p:sp>
    </p:spTree>
    <p:custDataLst>
      <p:tags r:id="rId2"/>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pic>
        <p:nvPicPr>
          <p:cNvPr id="6" name="图片 5"/>
          <p:cNvPicPr/>
          <p:nvPr/>
        </p:nvPicPr>
        <p:blipFill>
          <a:blip r:embed="rId2"/>
          <a:stretch>
            <a:fillRect/>
          </a:stretch>
        </p:blipFill>
        <p:spPr>
          <a:xfrm>
            <a:off x="5948204" y="3389154"/>
            <a:ext cx="38417" cy="257492"/>
          </a:xfrm>
          <a:prstGeom prst="rect">
            <a:avLst/>
          </a:prstGeom>
        </p:spPr>
      </p:pic>
      <p:sp>
        <p:nvSpPr>
          <p:cNvPr id="10" name="椭圆 9"/>
          <p:cNvSpPr/>
          <p:nvPr/>
        </p:nvSpPr>
        <p:spPr>
          <a:xfrm>
            <a:off x="596900" y="1156335"/>
            <a:ext cx="535305" cy="535305"/>
          </a:xfrm>
          <a:prstGeom prst="ellipse">
            <a:avLst/>
          </a:prstGeom>
          <a:solidFill>
            <a:srgbClr val="00A0A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b="1"/>
              <a:t>一</a:t>
            </a:r>
            <a:endParaRPr lang="zh-CN" altLang="en-US" b="1"/>
          </a:p>
        </p:txBody>
      </p:sp>
      <p:sp>
        <p:nvSpPr>
          <p:cNvPr id="11" name="文本框 10"/>
          <p:cNvSpPr txBox="1"/>
          <p:nvPr/>
        </p:nvSpPr>
        <p:spPr>
          <a:xfrm>
            <a:off x="1271905" y="1240155"/>
            <a:ext cx="6096000" cy="460375"/>
          </a:xfrm>
          <a:prstGeom prst="rect">
            <a:avLst/>
          </a:prstGeom>
          <a:noFill/>
        </p:spPr>
        <p:txBody>
          <a:bodyPr wrap="square" rtlCol="0" anchor="t">
            <a:spAutoFit/>
          </a:bodyPr>
          <a:p>
            <a:pPr marL="0" indent="0" defTabSz="266700">
              <a:spcBef>
                <a:spcPct val="0"/>
              </a:spcBef>
              <a:spcAft>
                <a:spcPct val="0"/>
              </a:spcAft>
            </a:pPr>
            <a:r>
              <a:rPr lang="zh-CN" altLang="en-US" sz="2400" b="1">
                <a:uFillTx/>
                <a:latin typeface="+mn-ea"/>
                <a:sym typeface="+mn-ea"/>
              </a:rPr>
              <a:t>神经调节与体液调节的区别与联系</a:t>
            </a:r>
            <a:endParaRPr lang="zh-CN" altLang="en-US" sz="2400" b="1">
              <a:uFillTx/>
              <a:latin typeface="+mn-ea"/>
              <a:sym typeface="+mn-ea"/>
            </a:endParaRPr>
          </a:p>
        </p:txBody>
      </p:sp>
      <p:sp>
        <p:nvSpPr>
          <p:cNvPr id="14" name="文本框 13"/>
          <p:cNvSpPr txBox="1"/>
          <p:nvPr/>
        </p:nvSpPr>
        <p:spPr>
          <a:xfrm>
            <a:off x="596900" y="1691640"/>
            <a:ext cx="11103610" cy="4138930"/>
          </a:xfrm>
          <a:prstGeom prst="rect">
            <a:avLst/>
          </a:prstGeom>
        </p:spPr>
        <p:txBody>
          <a:bodyPr wrap="square">
            <a:noAutofit/>
          </a:bodyPr>
          <a:p>
            <a:pPr indent="0" defTabSz="266700" fontAlgn="auto">
              <a:lnSpc>
                <a:spcPct val="150000"/>
              </a:lnSpc>
              <a:spcBef>
                <a:spcPct val="0"/>
              </a:spcBef>
              <a:spcAft>
                <a:spcPct val="0"/>
              </a:spcAft>
            </a:pPr>
            <a:r>
              <a:rPr lang="en-US" altLang="zh-CN" b="1">
                <a:latin typeface="+mn-ea"/>
                <a:cs typeface="+mn-ea"/>
              </a:rPr>
              <a:t>1.</a:t>
            </a:r>
            <a:r>
              <a:rPr lang="zh-CN" altLang="en-US" b="1">
                <a:latin typeface="+mn-ea"/>
                <a:cs typeface="+mn-ea"/>
              </a:rPr>
              <a:t>神经调节与体液调节的区别</a:t>
            </a:r>
            <a:endParaRPr lang="zh-CN" altLang="en-US" b="1">
              <a:latin typeface="+mn-ea"/>
              <a:cs typeface="+mn-ea"/>
            </a:endParaRPr>
          </a:p>
          <a:p>
            <a:pPr indent="0" defTabSz="266700" fontAlgn="auto">
              <a:lnSpc>
                <a:spcPct val="150000"/>
              </a:lnSpc>
              <a:spcBef>
                <a:spcPct val="0"/>
              </a:spcBef>
              <a:spcAft>
                <a:spcPct val="0"/>
              </a:spcAft>
            </a:pPr>
            <a:endParaRPr lang="zh-CN" altLang="en-US">
              <a:latin typeface="+mn-ea"/>
              <a:cs typeface="+mn-ea"/>
            </a:endParaRPr>
          </a:p>
          <a:p>
            <a:pPr indent="0" defTabSz="266700" fontAlgn="auto">
              <a:lnSpc>
                <a:spcPct val="150000"/>
              </a:lnSpc>
              <a:spcBef>
                <a:spcPct val="0"/>
              </a:spcBef>
              <a:spcAft>
                <a:spcPct val="0"/>
              </a:spcAft>
            </a:pPr>
            <a:endParaRPr lang="zh-CN" altLang="en-US">
              <a:latin typeface="+mn-ea"/>
              <a:cs typeface="+mn-ea"/>
            </a:endParaRPr>
          </a:p>
          <a:p>
            <a:pPr indent="0" defTabSz="266700" fontAlgn="auto">
              <a:lnSpc>
                <a:spcPct val="150000"/>
              </a:lnSpc>
              <a:spcBef>
                <a:spcPct val="0"/>
              </a:spcBef>
              <a:spcAft>
                <a:spcPct val="0"/>
              </a:spcAft>
            </a:pPr>
            <a:endParaRPr lang="zh-CN" altLang="en-US">
              <a:latin typeface="+mn-ea"/>
              <a:cs typeface="+mn-ea"/>
            </a:endParaRPr>
          </a:p>
          <a:p>
            <a:pPr indent="0" defTabSz="266700" fontAlgn="auto">
              <a:lnSpc>
                <a:spcPct val="150000"/>
              </a:lnSpc>
              <a:spcBef>
                <a:spcPct val="0"/>
              </a:spcBef>
              <a:spcAft>
                <a:spcPct val="0"/>
              </a:spcAft>
            </a:pPr>
            <a:endParaRPr lang="en-US" altLang="zh-CN" b="1">
              <a:latin typeface="+mn-ea"/>
              <a:cs typeface="+mn-ea"/>
            </a:endParaRPr>
          </a:p>
          <a:p>
            <a:pPr indent="0" defTabSz="266700" fontAlgn="auto">
              <a:lnSpc>
                <a:spcPct val="150000"/>
              </a:lnSpc>
              <a:spcBef>
                <a:spcPct val="0"/>
              </a:spcBef>
              <a:spcAft>
                <a:spcPct val="0"/>
              </a:spcAft>
            </a:pPr>
            <a:endParaRPr lang="en-US" altLang="zh-CN" b="1">
              <a:latin typeface="+mn-ea"/>
              <a:cs typeface="+mn-ea"/>
            </a:endParaRPr>
          </a:p>
          <a:p>
            <a:pPr indent="0" defTabSz="266700" fontAlgn="auto">
              <a:lnSpc>
                <a:spcPct val="150000"/>
              </a:lnSpc>
              <a:spcBef>
                <a:spcPct val="0"/>
              </a:spcBef>
              <a:spcAft>
                <a:spcPct val="0"/>
              </a:spcAft>
            </a:pPr>
            <a:endParaRPr lang="en-US" altLang="zh-CN" b="1">
              <a:latin typeface="+mn-ea"/>
              <a:cs typeface="+mn-ea"/>
            </a:endParaRPr>
          </a:p>
          <a:p>
            <a:pPr indent="0" defTabSz="266700" fontAlgn="auto">
              <a:lnSpc>
                <a:spcPct val="150000"/>
              </a:lnSpc>
              <a:spcBef>
                <a:spcPct val="0"/>
              </a:spcBef>
              <a:spcAft>
                <a:spcPct val="0"/>
              </a:spcAft>
            </a:pPr>
            <a:endParaRPr lang="zh-CN" altLang="en-US" sz="1600">
              <a:solidFill>
                <a:srgbClr val="00A0AF"/>
              </a:solidFill>
              <a:latin typeface="楷体" panose="02010609060101010101" charset="-122"/>
              <a:ea typeface="楷体" panose="02010609060101010101" charset="-122"/>
              <a:cs typeface="楷体" panose="02010609060101010101" charset="-122"/>
            </a:endParaRPr>
          </a:p>
        </p:txBody>
      </p:sp>
      <p:sp>
        <p:nvSpPr>
          <p:cNvPr id="15" name="圆角矩形 14"/>
          <p:cNvSpPr/>
          <p:nvPr/>
        </p:nvSpPr>
        <p:spPr>
          <a:xfrm>
            <a:off x="596900" y="338455"/>
            <a:ext cx="1517650" cy="548640"/>
          </a:xfrm>
          <a:prstGeom prst="roundRect">
            <a:avLst>
              <a:gd name="adj" fmla="val 50000"/>
            </a:avLst>
          </a:prstGeom>
          <a:solidFill>
            <a:schemeClr val="accent2"/>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tx1"/>
                </a:solidFill>
              </a:rPr>
              <a:t>攻略解读</a:t>
            </a:r>
            <a:endParaRPr lang="en-US" altLang="zh-CN" sz="2000" b="1">
              <a:solidFill>
                <a:schemeClr val="tx1"/>
              </a:solidFill>
            </a:endParaRPr>
          </a:p>
        </p:txBody>
      </p:sp>
      <p:pic>
        <p:nvPicPr>
          <p:cNvPr id="3" name="图片 2"/>
          <p:cNvPicPr>
            <a:picLocks noChangeAspect="1"/>
          </p:cNvPicPr>
          <p:nvPr/>
        </p:nvPicPr>
        <p:blipFill>
          <a:blip r:embed="rId3"/>
          <a:stretch>
            <a:fillRect/>
          </a:stretch>
        </p:blipFill>
        <p:spPr>
          <a:xfrm>
            <a:off x="3261360" y="2245360"/>
            <a:ext cx="6339205" cy="1261110"/>
          </a:xfrm>
          <a:prstGeom prst="rect">
            <a:avLst/>
          </a:prstGeom>
        </p:spPr>
      </p:pic>
      <p:sp>
        <p:nvSpPr>
          <p:cNvPr id="5" name="文本框 4"/>
          <p:cNvSpPr txBox="1"/>
          <p:nvPr/>
        </p:nvSpPr>
        <p:spPr>
          <a:xfrm>
            <a:off x="472440" y="3506470"/>
            <a:ext cx="11382375" cy="2538095"/>
          </a:xfrm>
          <a:prstGeom prst="rect">
            <a:avLst/>
          </a:prstGeom>
          <a:noFill/>
        </p:spPr>
        <p:txBody>
          <a:bodyPr wrap="square" rtlCol="0">
            <a:spAutoFit/>
          </a:bodyPr>
          <a:p>
            <a:pPr indent="0" defTabSz="266700" fontAlgn="auto">
              <a:lnSpc>
                <a:spcPct val="150000"/>
              </a:lnSpc>
              <a:spcBef>
                <a:spcPct val="0"/>
              </a:spcBef>
              <a:spcAft>
                <a:spcPct val="0"/>
              </a:spcAft>
            </a:pPr>
            <a:r>
              <a:rPr lang="zh-CN" altLang="en-US" sz="1600">
                <a:solidFill>
                  <a:srgbClr val="00A0AF"/>
                </a:solidFill>
                <a:latin typeface="楷体" panose="02010609060101010101" charset="-122"/>
                <a:ea typeface="楷体" panose="02010609060101010101" charset="-122"/>
                <a:cs typeface="楷体" panose="02010609060101010101" charset="-122"/>
                <a:sym typeface="+mn-ea"/>
              </a:rPr>
              <a:t>【技巧】可分别用三个字概括神经调节和体液调节的特点:神经调节特点:快、准、短；体液调节特点:慢、广、长。</a:t>
            </a:r>
            <a:endParaRPr lang="zh-CN" altLang="en-US" sz="1600">
              <a:latin typeface="+mn-ea"/>
              <a:cs typeface="+mn-ea"/>
            </a:endParaRPr>
          </a:p>
          <a:p>
            <a:pPr indent="0" defTabSz="266700" fontAlgn="auto">
              <a:lnSpc>
                <a:spcPct val="150000"/>
              </a:lnSpc>
              <a:spcBef>
                <a:spcPct val="0"/>
              </a:spcBef>
              <a:spcAft>
                <a:spcPct val="0"/>
              </a:spcAft>
            </a:pPr>
            <a:r>
              <a:rPr lang="en-US" altLang="zh-CN" b="1">
                <a:latin typeface="+mn-ea"/>
                <a:cs typeface="+mn-ea"/>
                <a:sym typeface="+mn-ea"/>
              </a:rPr>
              <a:t>2.</a:t>
            </a:r>
            <a:r>
              <a:rPr lang="zh-CN" altLang="en-US" b="1">
                <a:latin typeface="+mn-ea"/>
                <a:cs typeface="+mn-ea"/>
                <a:sym typeface="+mn-ea"/>
              </a:rPr>
              <a:t>体液调节和神经调节的联系</a:t>
            </a:r>
            <a:endParaRPr lang="zh-CN" altLang="en-US" b="1">
              <a:latin typeface="+mn-ea"/>
              <a:cs typeface="+mn-ea"/>
            </a:endParaRPr>
          </a:p>
          <a:p>
            <a:pPr indent="0" defTabSz="266700" fontAlgn="auto">
              <a:lnSpc>
                <a:spcPct val="150000"/>
              </a:lnSpc>
              <a:spcBef>
                <a:spcPct val="0"/>
              </a:spcBef>
              <a:spcAft>
                <a:spcPct val="0"/>
              </a:spcAft>
            </a:pPr>
            <a:r>
              <a:rPr lang="en-US" altLang="zh-CN">
                <a:latin typeface="+mn-ea"/>
                <a:cs typeface="+mn-ea"/>
                <a:sym typeface="+mn-ea"/>
              </a:rPr>
              <a:t>(1)</a:t>
            </a:r>
            <a:r>
              <a:rPr lang="zh-CN" altLang="en-US">
                <a:latin typeface="+mn-ea"/>
                <a:cs typeface="+mn-ea"/>
                <a:sym typeface="+mn-ea"/>
              </a:rPr>
              <a:t>中枢神经系统可直接或间接地影响内分泌腺</a:t>
            </a:r>
            <a:endParaRPr lang="zh-CN" altLang="en-US">
              <a:latin typeface="+mn-ea"/>
              <a:cs typeface="+mn-ea"/>
            </a:endParaRPr>
          </a:p>
          <a:p>
            <a:pPr indent="0" defTabSz="266700" fontAlgn="auto">
              <a:lnSpc>
                <a:spcPct val="150000"/>
              </a:lnSpc>
              <a:spcBef>
                <a:spcPct val="0"/>
              </a:spcBef>
              <a:spcAft>
                <a:spcPct val="0"/>
              </a:spcAft>
            </a:pPr>
            <a:r>
              <a:rPr lang="zh-CN" altLang="en-US">
                <a:latin typeface="+mn-ea"/>
                <a:cs typeface="+mn-ea"/>
                <a:sym typeface="+mn-ea"/>
              </a:rPr>
              <a:t>举例</a:t>
            </a:r>
            <a:r>
              <a:rPr lang="en-US" altLang="zh-CN">
                <a:latin typeface="+mn-ea"/>
                <a:cs typeface="+mn-ea"/>
                <a:sym typeface="+mn-ea"/>
              </a:rPr>
              <a:t>:</a:t>
            </a:r>
            <a:r>
              <a:rPr lang="zh-CN" altLang="en-US">
                <a:latin typeface="+mn-ea"/>
                <a:cs typeface="+mn-ea"/>
                <a:sym typeface="+mn-ea"/>
              </a:rPr>
              <a:t>下丘脑通过交感神经支配肾上腺髓质</a:t>
            </a:r>
            <a:r>
              <a:rPr lang="en-US" altLang="zh-CN">
                <a:latin typeface="+mn-ea"/>
                <a:cs typeface="+mn-ea"/>
                <a:sym typeface="+mn-ea"/>
              </a:rPr>
              <a:t>,</a:t>
            </a:r>
            <a:r>
              <a:rPr lang="zh-CN" altLang="en-US">
                <a:latin typeface="+mn-ea"/>
                <a:cs typeface="+mn-ea"/>
                <a:sym typeface="+mn-ea"/>
              </a:rPr>
              <a:t>使其分泌肾上腺素。</a:t>
            </a:r>
            <a:endParaRPr lang="zh-CN" altLang="en-US">
              <a:latin typeface="+mn-ea"/>
              <a:cs typeface="+mn-ea"/>
            </a:endParaRPr>
          </a:p>
          <a:p>
            <a:pPr indent="0" defTabSz="266700" fontAlgn="auto">
              <a:lnSpc>
                <a:spcPct val="150000"/>
              </a:lnSpc>
              <a:spcBef>
                <a:spcPct val="0"/>
              </a:spcBef>
              <a:spcAft>
                <a:spcPct val="0"/>
              </a:spcAft>
            </a:pPr>
            <a:r>
              <a:rPr lang="en-US" altLang="zh-CN">
                <a:latin typeface="+mn-ea"/>
                <a:cs typeface="+mn-ea"/>
                <a:sym typeface="+mn-ea"/>
              </a:rPr>
              <a:t>(2)</a:t>
            </a:r>
            <a:r>
              <a:rPr lang="zh-CN" altLang="en-US">
                <a:latin typeface="+mn-ea"/>
                <a:cs typeface="+mn-ea"/>
                <a:sym typeface="+mn-ea"/>
              </a:rPr>
              <a:t>内分泌腺分泌的激素可影响神经系统的发育和功能</a:t>
            </a:r>
            <a:endParaRPr lang="zh-CN" altLang="en-US">
              <a:latin typeface="+mn-ea"/>
              <a:cs typeface="+mn-ea"/>
            </a:endParaRPr>
          </a:p>
          <a:p>
            <a:pPr indent="0" defTabSz="266700" fontAlgn="auto">
              <a:lnSpc>
                <a:spcPct val="150000"/>
              </a:lnSpc>
              <a:spcBef>
                <a:spcPct val="0"/>
              </a:spcBef>
              <a:spcAft>
                <a:spcPct val="0"/>
              </a:spcAft>
            </a:pPr>
            <a:r>
              <a:rPr lang="zh-CN" altLang="en-US">
                <a:latin typeface="+mn-ea"/>
                <a:cs typeface="+mn-ea"/>
                <a:sym typeface="+mn-ea"/>
              </a:rPr>
              <a:t>举例</a:t>
            </a:r>
            <a:r>
              <a:rPr lang="en-US" altLang="zh-CN">
                <a:latin typeface="+mn-ea"/>
                <a:cs typeface="+mn-ea"/>
                <a:sym typeface="+mn-ea"/>
              </a:rPr>
              <a:t>:</a:t>
            </a:r>
            <a:r>
              <a:rPr lang="zh-CN" altLang="en-US">
                <a:latin typeface="+mn-ea"/>
                <a:cs typeface="+mn-ea"/>
                <a:sym typeface="+mn-ea"/>
              </a:rPr>
              <a:t>甲状腺激素可以提高神经的兴奋性。</a:t>
            </a:r>
            <a:endParaRPr lang="zh-CN" altLang="en-US"/>
          </a:p>
        </p:txBody>
      </p:sp>
    </p:spTree>
    <p:custDataLst>
      <p:tags r:id="rId4"/>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pic>
        <p:nvPicPr>
          <p:cNvPr id="6" name="图片 5"/>
          <p:cNvPicPr/>
          <p:nvPr/>
        </p:nvPicPr>
        <p:blipFill>
          <a:blip r:embed="rId2"/>
          <a:stretch>
            <a:fillRect/>
          </a:stretch>
        </p:blipFill>
        <p:spPr>
          <a:xfrm>
            <a:off x="5948204" y="3389154"/>
            <a:ext cx="38417" cy="257492"/>
          </a:xfrm>
          <a:prstGeom prst="rect">
            <a:avLst/>
          </a:prstGeom>
        </p:spPr>
      </p:pic>
      <p:sp>
        <p:nvSpPr>
          <p:cNvPr id="10" name="椭圆 9"/>
          <p:cNvSpPr/>
          <p:nvPr/>
        </p:nvSpPr>
        <p:spPr>
          <a:xfrm>
            <a:off x="736600" y="1240155"/>
            <a:ext cx="535305" cy="535305"/>
          </a:xfrm>
          <a:prstGeom prst="ellipse">
            <a:avLst/>
          </a:prstGeom>
          <a:solidFill>
            <a:srgbClr val="00A0A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b="1"/>
              <a:t>二</a:t>
            </a:r>
            <a:endParaRPr lang="zh-CN" altLang="en-US" b="1"/>
          </a:p>
        </p:txBody>
      </p:sp>
      <p:sp>
        <p:nvSpPr>
          <p:cNvPr id="11" name="文本框 10"/>
          <p:cNvSpPr txBox="1"/>
          <p:nvPr/>
        </p:nvSpPr>
        <p:spPr>
          <a:xfrm>
            <a:off x="1271905" y="1240155"/>
            <a:ext cx="6096000" cy="460375"/>
          </a:xfrm>
          <a:prstGeom prst="rect">
            <a:avLst/>
          </a:prstGeom>
          <a:noFill/>
        </p:spPr>
        <p:txBody>
          <a:bodyPr wrap="square" rtlCol="0" anchor="t">
            <a:spAutoFit/>
          </a:bodyPr>
          <a:p>
            <a:pPr marL="0" indent="0" defTabSz="266700">
              <a:spcBef>
                <a:spcPct val="0"/>
              </a:spcBef>
              <a:spcAft>
                <a:spcPct val="0"/>
              </a:spcAft>
            </a:pPr>
            <a:r>
              <a:rPr lang="zh-CN" altLang="en-US" sz="2400" b="1">
                <a:uFillTx/>
                <a:latin typeface="+mn-ea"/>
                <a:sym typeface="+mn-ea"/>
              </a:rPr>
              <a:t>如何区分某种生理过程所涉及的调节方式</a:t>
            </a:r>
            <a:endParaRPr lang="zh-CN" altLang="en-US" sz="2400" b="1">
              <a:uFillTx/>
              <a:latin typeface="+mn-ea"/>
              <a:sym typeface="+mn-ea"/>
            </a:endParaRPr>
          </a:p>
        </p:txBody>
      </p:sp>
      <p:sp>
        <p:nvSpPr>
          <p:cNvPr id="14" name="文本框 13"/>
          <p:cNvSpPr txBox="1"/>
          <p:nvPr/>
        </p:nvSpPr>
        <p:spPr>
          <a:xfrm>
            <a:off x="800735" y="1960880"/>
            <a:ext cx="10899775" cy="4138930"/>
          </a:xfrm>
          <a:prstGeom prst="rect">
            <a:avLst/>
          </a:prstGeom>
        </p:spPr>
        <p:txBody>
          <a:bodyPr wrap="square">
            <a:noAutofit/>
          </a:bodyPr>
          <a:p>
            <a:pPr indent="0" defTabSz="266700" fontAlgn="auto">
              <a:lnSpc>
                <a:spcPct val="150000"/>
              </a:lnSpc>
              <a:spcBef>
                <a:spcPct val="0"/>
              </a:spcBef>
              <a:spcAft>
                <a:spcPct val="0"/>
              </a:spcAft>
            </a:pPr>
            <a:r>
              <a:rPr lang="en-US" altLang="zh-CN" b="1">
                <a:latin typeface="+mn-ea"/>
                <a:cs typeface="+mn-ea"/>
              </a:rPr>
              <a:t>1.</a:t>
            </a:r>
            <a:r>
              <a:rPr lang="zh-CN" altLang="en-US" b="1">
                <a:latin typeface="+mn-ea"/>
                <a:cs typeface="+mn-ea"/>
              </a:rPr>
              <a:t>看</a:t>
            </a:r>
            <a:r>
              <a:rPr lang="en-US" altLang="zh-CN" b="1">
                <a:latin typeface="+mn-ea"/>
                <a:cs typeface="+mn-ea"/>
              </a:rPr>
              <a:t>“</a:t>
            </a:r>
            <a:r>
              <a:rPr lang="zh-CN" altLang="en-US" b="1">
                <a:latin typeface="+mn-ea"/>
                <a:cs typeface="+mn-ea"/>
              </a:rPr>
              <a:t>只有</a:t>
            </a:r>
            <a:r>
              <a:rPr lang="en-US" altLang="zh-CN" b="1">
                <a:latin typeface="+mn-ea"/>
                <a:cs typeface="+mn-ea"/>
              </a:rPr>
              <a:t>”</a:t>
            </a:r>
            <a:endParaRPr lang="en-US" altLang="zh-CN" b="1">
              <a:latin typeface="+mn-ea"/>
              <a:cs typeface="+mn-ea"/>
            </a:endParaRPr>
          </a:p>
          <a:p>
            <a:pPr indent="0" defTabSz="266700" fontAlgn="auto">
              <a:lnSpc>
                <a:spcPct val="150000"/>
              </a:lnSpc>
              <a:spcBef>
                <a:spcPct val="0"/>
              </a:spcBef>
              <a:spcAft>
                <a:spcPct val="0"/>
              </a:spcAft>
            </a:pPr>
            <a:r>
              <a:rPr lang="en-US" altLang="zh-CN">
                <a:latin typeface="+mn-ea"/>
                <a:cs typeface="+mn-ea"/>
              </a:rPr>
              <a:t>(1)</a:t>
            </a:r>
            <a:r>
              <a:rPr lang="zh-CN" altLang="en-US">
                <a:latin typeface="+mn-ea"/>
                <a:cs typeface="+mn-ea"/>
              </a:rPr>
              <a:t>若一个生理过程中只有神经递质或者反射弧参与</a:t>
            </a:r>
            <a:r>
              <a:rPr lang="en-US" altLang="zh-CN">
                <a:latin typeface="+mn-ea"/>
                <a:cs typeface="+mn-ea"/>
              </a:rPr>
              <a:t>,</a:t>
            </a:r>
            <a:r>
              <a:rPr lang="zh-CN" altLang="en-US">
                <a:latin typeface="+mn-ea"/>
                <a:cs typeface="+mn-ea"/>
              </a:rPr>
              <a:t>则属于神经调节。</a:t>
            </a:r>
            <a:endParaRPr lang="zh-CN" altLang="en-US">
              <a:latin typeface="+mn-ea"/>
              <a:cs typeface="+mn-ea"/>
            </a:endParaRPr>
          </a:p>
          <a:p>
            <a:pPr indent="0" defTabSz="266700" fontAlgn="auto">
              <a:lnSpc>
                <a:spcPct val="150000"/>
              </a:lnSpc>
              <a:spcBef>
                <a:spcPct val="0"/>
              </a:spcBef>
              <a:spcAft>
                <a:spcPct val="0"/>
              </a:spcAft>
            </a:pPr>
            <a:r>
              <a:rPr lang="en-US" altLang="zh-CN">
                <a:latin typeface="+mn-ea"/>
                <a:cs typeface="+mn-ea"/>
              </a:rPr>
              <a:t>(2)</a:t>
            </a:r>
            <a:r>
              <a:rPr lang="zh-CN" altLang="en-US">
                <a:latin typeface="+mn-ea"/>
                <a:cs typeface="+mn-ea"/>
              </a:rPr>
              <a:t>若一个生理过程中只有激素或其他化学物质</a:t>
            </a:r>
            <a:r>
              <a:rPr lang="en-US" altLang="zh-CN">
                <a:latin typeface="+mn-ea"/>
                <a:cs typeface="+mn-ea"/>
              </a:rPr>
              <a:t>(</a:t>
            </a:r>
            <a:r>
              <a:rPr lang="zh-CN" altLang="en-US">
                <a:latin typeface="+mn-ea"/>
                <a:cs typeface="+mn-ea"/>
              </a:rPr>
              <a:t>体液因子</a:t>
            </a:r>
            <a:r>
              <a:rPr lang="en-US" altLang="zh-CN">
                <a:latin typeface="+mn-ea"/>
                <a:cs typeface="+mn-ea"/>
              </a:rPr>
              <a:t>)</a:t>
            </a:r>
            <a:r>
              <a:rPr lang="zh-CN" altLang="en-US">
                <a:latin typeface="+mn-ea"/>
                <a:cs typeface="+mn-ea"/>
              </a:rPr>
              <a:t>参与</a:t>
            </a:r>
            <a:r>
              <a:rPr lang="en-US" altLang="zh-CN">
                <a:latin typeface="+mn-ea"/>
                <a:cs typeface="+mn-ea"/>
              </a:rPr>
              <a:t>,</a:t>
            </a:r>
            <a:r>
              <a:rPr lang="zh-CN" altLang="en-US">
                <a:latin typeface="+mn-ea"/>
                <a:cs typeface="+mn-ea"/>
              </a:rPr>
              <a:t>则属于体液调节。</a:t>
            </a:r>
            <a:endParaRPr lang="zh-CN" altLang="en-US">
              <a:latin typeface="+mn-ea"/>
              <a:cs typeface="+mn-ea"/>
            </a:endParaRPr>
          </a:p>
          <a:p>
            <a:pPr algn="l" defTabSz="266700" fontAlgn="auto">
              <a:lnSpc>
                <a:spcPct val="150000"/>
              </a:lnSpc>
              <a:buClrTx/>
              <a:buSzTx/>
              <a:buFontTx/>
            </a:pPr>
            <a:r>
              <a:rPr lang="en-US" altLang="zh-CN" b="1">
                <a:latin typeface="+mn-ea"/>
                <a:cs typeface="+mn-ea"/>
              </a:rPr>
              <a:t>2.看“既又”</a:t>
            </a:r>
            <a:endParaRPr lang="en-US" altLang="zh-CN" b="1">
              <a:latin typeface="+mn-ea"/>
              <a:cs typeface="+mn-ea"/>
            </a:endParaRPr>
          </a:p>
          <a:p>
            <a:pPr indent="0" defTabSz="266700" fontAlgn="auto">
              <a:lnSpc>
                <a:spcPct val="150000"/>
              </a:lnSpc>
              <a:spcBef>
                <a:spcPct val="0"/>
              </a:spcBef>
              <a:spcAft>
                <a:spcPct val="0"/>
              </a:spcAft>
            </a:pPr>
            <a:r>
              <a:rPr lang="zh-CN" altLang="en-US">
                <a:latin typeface="+mn-ea"/>
                <a:cs typeface="+mn-ea"/>
              </a:rPr>
              <a:t>若一个生理过程中既有神经递质、反射弧等的参与</a:t>
            </a:r>
            <a:r>
              <a:rPr lang="en-US" altLang="zh-CN">
                <a:latin typeface="+mn-ea"/>
                <a:cs typeface="+mn-ea"/>
              </a:rPr>
              <a:t>,</a:t>
            </a:r>
            <a:r>
              <a:rPr lang="zh-CN" altLang="en-US">
                <a:latin typeface="+mn-ea"/>
                <a:cs typeface="+mn-ea"/>
              </a:rPr>
              <a:t>又有激素或其他体液因子的参与</a:t>
            </a:r>
            <a:r>
              <a:rPr lang="en-US" altLang="zh-CN">
                <a:latin typeface="+mn-ea"/>
                <a:cs typeface="+mn-ea"/>
              </a:rPr>
              <a:t>,</a:t>
            </a:r>
            <a:r>
              <a:rPr lang="zh-CN" altLang="en-US">
                <a:latin typeface="+mn-ea"/>
                <a:cs typeface="+mn-ea"/>
              </a:rPr>
              <a:t>则该过程是神经</a:t>
            </a:r>
            <a:r>
              <a:rPr lang="en-US" altLang="en-US">
                <a:latin typeface="+mn-ea"/>
                <a:cs typeface="+mn-ea"/>
              </a:rPr>
              <a:t>─</a:t>
            </a:r>
            <a:r>
              <a:rPr lang="zh-CN" altLang="en-US">
                <a:latin typeface="+mn-ea"/>
                <a:cs typeface="+mn-ea"/>
              </a:rPr>
              <a:t>体液调节。常见的神经</a:t>
            </a:r>
            <a:r>
              <a:rPr lang="en-US" altLang="en-US">
                <a:latin typeface="+mn-ea"/>
                <a:cs typeface="+mn-ea"/>
              </a:rPr>
              <a:t>─</a:t>
            </a:r>
            <a:r>
              <a:rPr lang="zh-CN" altLang="en-US">
                <a:latin typeface="+mn-ea"/>
                <a:cs typeface="+mn-ea"/>
              </a:rPr>
              <a:t>体液调节过程相关情境</a:t>
            </a:r>
            <a:r>
              <a:rPr lang="en-US" altLang="zh-CN">
                <a:latin typeface="+mn-ea"/>
                <a:cs typeface="+mn-ea"/>
              </a:rPr>
              <a:t>:</a:t>
            </a:r>
            <a:endParaRPr lang="en-US" altLang="zh-CN">
              <a:latin typeface="+mn-ea"/>
              <a:cs typeface="+mn-ea"/>
            </a:endParaRPr>
          </a:p>
          <a:p>
            <a:pPr indent="0" defTabSz="266700" fontAlgn="auto">
              <a:lnSpc>
                <a:spcPct val="150000"/>
              </a:lnSpc>
              <a:spcBef>
                <a:spcPct val="0"/>
              </a:spcBef>
              <a:spcAft>
                <a:spcPct val="0"/>
              </a:spcAft>
            </a:pPr>
            <a:r>
              <a:rPr lang="en-US" altLang="zh-CN">
                <a:latin typeface="+mn-ea"/>
                <a:cs typeface="+mn-ea"/>
              </a:rPr>
              <a:t>(1)</a:t>
            </a:r>
            <a:r>
              <a:rPr lang="zh-CN" altLang="en-US">
                <a:latin typeface="+mn-ea"/>
                <a:cs typeface="+mn-ea"/>
              </a:rPr>
              <a:t>血糖平衡、体温平衡、水盐平衡的调节过程</a:t>
            </a:r>
            <a:r>
              <a:rPr lang="en-US" altLang="zh-CN">
                <a:latin typeface="+mn-ea"/>
                <a:cs typeface="+mn-ea"/>
              </a:rPr>
              <a:t>;</a:t>
            </a:r>
            <a:endParaRPr lang="en-US" altLang="zh-CN">
              <a:latin typeface="+mn-ea"/>
              <a:cs typeface="+mn-ea"/>
            </a:endParaRPr>
          </a:p>
          <a:p>
            <a:pPr indent="0" defTabSz="266700" fontAlgn="auto">
              <a:lnSpc>
                <a:spcPct val="150000"/>
              </a:lnSpc>
              <a:spcBef>
                <a:spcPct val="0"/>
              </a:spcBef>
              <a:spcAft>
                <a:spcPct val="0"/>
              </a:spcAft>
            </a:pPr>
            <a:r>
              <a:rPr lang="en-US" altLang="zh-CN">
                <a:latin typeface="+mn-ea"/>
                <a:cs typeface="+mn-ea"/>
              </a:rPr>
              <a:t>(2)</a:t>
            </a:r>
            <a:r>
              <a:rPr lang="zh-CN" altLang="en-US">
                <a:latin typeface="+mn-ea"/>
                <a:cs typeface="+mn-ea"/>
              </a:rPr>
              <a:t>下丘脑通过相关神经支配腺体使其分泌相应激素</a:t>
            </a:r>
            <a:r>
              <a:rPr lang="en-US" altLang="zh-CN">
                <a:latin typeface="+mn-ea"/>
                <a:cs typeface="+mn-ea"/>
              </a:rPr>
              <a:t>,</a:t>
            </a:r>
            <a:r>
              <a:rPr lang="zh-CN" altLang="en-US">
                <a:latin typeface="+mn-ea"/>
                <a:cs typeface="+mn-ea"/>
              </a:rPr>
              <a:t>它们作用于靶细胞</a:t>
            </a:r>
            <a:r>
              <a:rPr lang="en-US" altLang="zh-CN">
                <a:latin typeface="+mn-ea"/>
                <a:cs typeface="+mn-ea"/>
              </a:rPr>
              <a:t>,</a:t>
            </a:r>
            <a:r>
              <a:rPr lang="zh-CN" altLang="en-US">
                <a:latin typeface="+mn-ea"/>
                <a:cs typeface="+mn-ea"/>
              </a:rPr>
              <a:t>使靶细胞产生相应的行为</a:t>
            </a:r>
            <a:r>
              <a:rPr lang="en-US" altLang="zh-CN">
                <a:latin typeface="+mn-ea"/>
                <a:cs typeface="+mn-ea"/>
              </a:rPr>
              <a:t>;</a:t>
            </a:r>
            <a:endParaRPr lang="en-US" altLang="zh-CN">
              <a:latin typeface="+mn-ea"/>
              <a:cs typeface="+mn-ea"/>
            </a:endParaRPr>
          </a:p>
          <a:p>
            <a:pPr indent="0" defTabSz="266700" fontAlgn="auto">
              <a:lnSpc>
                <a:spcPct val="150000"/>
              </a:lnSpc>
              <a:spcBef>
                <a:spcPct val="0"/>
              </a:spcBef>
              <a:spcAft>
                <a:spcPct val="0"/>
              </a:spcAft>
            </a:pPr>
            <a:r>
              <a:rPr lang="en-US" altLang="zh-CN">
                <a:latin typeface="+mn-ea"/>
                <a:cs typeface="+mn-ea"/>
              </a:rPr>
              <a:t>(3)</a:t>
            </a:r>
            <a:r>
              <a:rPr lang="zh-CN" altLang="en-US">
                <a:latin typeface="+mn-ea"/>
                <a:cs typeface="+mn-ea"/>
              </a:rPr>
              <a:t>某些特定刺激引起的神经</a:t>
            </a:r>
            <a:r>
              <a:rPr lang="en-US" altLang="zh-CN">
                <a:latin typeface="+mn-ea"/>
                <a:cs typeface="+mn-ea"/>
              </a:rPr>
              <a:t>—</a:t>
            </a:r>
            <a:r>
              <a:rPr lang="zh-CN" altLang="en-US">
                <a:latin typeface="+mn-ea"/>
                <a:cs typeface="+mn-ea"/>
              </a:rPr>
              <a:t>体液调节过程</a:t>
            </a:r>
            <a:r>
              <a:rPr lang="en-US" altLang="zh-CN">
                <a:latin typeface="+mn-ea"/>
                <a:cs typeface="+mn-ea"/>
              </a:rPr>
              <a:t>,</a:t>
            </a:r>
            <a:r>
              <a:rPr lang="zh-CN" altLang="en-US">
                <a:latin typeface="+mn-ea"/>
                <a:cs typeface="+mn-ea"/>
              </a:rPr>
              <a:t>如应激引起的糖皮质激素的分泌。</a:t>
            </a:r>
            <a:endParaRPr lang="zh-CN" altLang="en-US">
              <a:latin typeface="+mn-ea"/>
              <a:cs typeface="+mn-ea"/>
            </a:endParaRPr>
          </a:p>
          <a:p>
            <a:pPr indent="0" defTabSz="266700" fontAlgn="auto">
              <a:lnSpc>
                <a:spcPct val="150000"/>
              </a:lnSpc>
              <a:spcBef>
                <a:spcPct val="0"/>
              </a:spcBef>
              <a:spcAft>
                <a:spcPct val="0"/>
              </a:spcAft>
            </a:pPr>
            <a:endParaRPr lang="zh-CN" altLang="en-US">
              <a:latin typeface="+mn-ea"/>
              <a:cs typeface="+mn-ea"/>
            </a:endParaRPr>
          </a:p>
          <a:p>
            <a:pPr indent="0" defTabSz="266700" fontAlgn="auto">
              <a:lnSpc>
                <a:spcPct val="150000"/>
              </a:lnSpc>
              <a:spcBef>
                <a:spcPct val="0"/>
              </a:spcBef>
              <a:spcAft>
                <a:spcPct val="0"/>
              </a:spcAft>
            </a:pPr>
            <a:endParaRPr lang="zh-CN" altLang="en-US">
              <a:latin typeface="+mn-ea"/>
              <a:cs typeface="+mn-ea"/>
            </a:endParaRPr>
          </a:p>
          <a:p>
            <a:pPr indent="0" defTabSz="266700" fontAlgn="auto">
              <a:lnSpc>
                <a:spcPct val="150000"/>
              </a:lnSpc>
              <a:spcBef>
                <a:spcPct val="0"/>
              </a:spcBef>
              <a:spcAft>
                <a:spcPct val="0"/>
              </a:spcAft>
            </a:pPr>
            <a:endParaRPr lang="en-US" altLang="zh-CN" b="1">
              <a:latin typeface="+mn-ea"/>
              <a:cs typeface="+mn-ea"/>
            </a:endParaRPr>
          </a:p>
          <a:p>
            <a:pPr indent="0" defTabSz="266700" fontAlgn="auto">
              <a:lnSpc>
                <a:spcPct val="150000"/>
              </a:lnSpc>
              <a:spcBef>
                <a:spcPct val="0"/>
              </a:spcBef>
              <a:spcAft>
                <a:spcPct val="0"/>
              </a:spcAft>
            </a:pPr>
            <a:endParaRPr lang="en-US" altLang="zh-CN" b="1">
              <a:latin typeface="+mn-ea"/>
              <a:cs typeface="+mn-ea"/>
            </a:endParaRPr>
          </a:p>
          <a:p>
            <a:pPr indent="0" defTabSz="266700" fontAlgn="auto">
              <a:lnSpc>
                <a:spcPct val="150000"/>
              </a:lnSpc>
              <a:spcBef>
                <a:spcPct val="0"/>
              </a:spcBef>
              <a:spcAft>
                <a:spcPct val="0"/>
              </a:spcAft>
            </a:pPr>
            <a:endParaRPr lang="en-US" altLang="zh-CN" b="1">
              <a:latin typeface="+mn-ea"/>
              <a:cs typeface="+mn-ea"/>
            </a:endParaRPr>
          </a:p>
          <a:p>
            <a:pPr indent="0" defTabSz="266700" fontAlgn="auto">
              <a:lnSpc>
                <a:spcPct val="150000"/>
              </a:lnSpc>
              <a:spcBef>
                <a:spcPct val="0"/>
              </a:spcBef>
              <a:spcAft>
                <a:spcPct val="0"/>
              </a:spcAft>
            </a:pPr>
            <a:endParaRPr lang="zh-CN" altLang="en-US" sz="1600">
              <a:solidFill>
                <a:srgbClr val="00A0AF"/>
              </a:solidFill>
              <a:latin typeface="楷体" panose="02010609060101010101" charset="-122"/>
              <a:ea typeface="楷体" panose="02010609060101010101" charset="-122"/>
              <a:cs typeface="楷体" panose="02010609060101010101" charset="-122"/>
            </a:endParaRPr>
          </a:p>
        </p:txBody>
      </p:sp>
      <p:sp>
        <p:nvSpPr>
          <p:cNvPr id="15" name="圆角矩形 14"/>
          <p:cNvSpPr/>
          <p:nvPr/>
        </p:nvSpPr>
        <p:spPr>
          <a:xfrm>
            <a:off x="596900" y="338455"/>
            <a:ext cx="1517650" cy="548640"/>
          </a:xfrm>
          <a:prstGeom prst="roundRect">
            <a:avLst>
              <a:gd name="adj" fmla="val 50000"/>
            </a:avLst>
          </a:prstGeom>
          <a:solidFill>
            <a:schemeClr val="accent2"/>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tx1"/>
                </a:solidFill>
              </a:rPr>
              <a:t>攻略解读</a:t>
            </a:r>
            <a:endParaRPr lang="en-US" altLang="zh-CN" sz="2000" b="1">
              <a:solidFill>
                <a:schemeClr val="tx1"/>
              </a:solidFill>
            </a:endParaRPr>
          </a:p>
        </p:txBody>
      </p:sp>
    </p:spTree>
    <p:custDataLst>
      <p:tags r:id="rId3"/>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pic>
        <p:nvPicPr>
          <p:cNvPr id="6" name="图片 5"/>
          <p:cNvPicPr/>
          <p:nvPr/>
        </p:nvPicPr>
        <p:blipFill>
          <a:blip r:embed="rId2"/>
          <a:stretch>
            <a:fillRect/>
          </a:stretch>
        </p:blipFill>
        <p:spPr>
          <a:xfrm>
            <a:off x="5948204" y="3389154"/>
            <a:ext cx="38417" cy="257492"/>
          </a:xfrm>
          <a:prstGeom prst="rect">
            <a:avLst/>
          </a:prstGeom>
        </p:spPr>
      </p:pic>
      <p:sp>
        <p:nvSpPr>
          <p:cNvPr id="14" name="文本框 13"/>
          <p:cNvSpPr txBox="1"/>
          <p:nvPr/>
        </p:nvSpPr>
        <p:spPr>
          <a:xfrm>
            <a:off x="596900" y="1552575"/>
            <a:ext cx="11157585" cy="4152900"/>
          </a:xfrm>
          <a:prstGeom prst="rect">
            <a:avLst/>
          </a:prstGeom>
        </p:spPr>
        <p:txBody>
          <a:bodyPr wrap="square">
            <a:noAutofit/>
          </a:bodyPr>
          <a:p>
            <a:pPr indent="0" algn="l" defTabSz="266700" fontAlgn="auto">
              <a:lnSpc>
                <a:spcPct val="150000"/>
              </a:lnSpc>
              <a:buClrTx/>
              <a:buSzTx/>
              <a:buNone/>
            </a:pPr>
            <a:r>
              <a:rPr lang="zh-CN" altLang="en-US">
                <a:latin typeface="+mn-ea"/>
                <a:cs typeface="+mn-ea"/>
              </a:rPr>
              <a:t>血压是指血液在血管内流动时作用于单位面积血管壁的侧压力</a:t>
            </a:r>
            <a:r>
              <a:rPr lang="en-US" altLang="zh-CN">
                <a:latin typeface="+mn-ea"/>
                <a:cs typeface="+mn-ea"/>
              </a:rPr>
              <a:t>,</a:t>
            </a:r>
            <a:r>
              <a:rPr lang="zh-CN" altLang="en-US">
                <a:latin typeface="+mn-ea"/>
                <a:cs typeface="+mn-ea"/>
              </a:rPr>
              <a:t>大小与血容量和外周血管阻力有关。人在紧张、惊吓、焦虑等情况下</a:t>
            </a:r>
            <a:r>
              <a:rPr lang="en-US" altLang="zh-CN">
                <a:latin typeface="+mn-ea"/>
                <a:cs typeface="+mn-ea"/>
              </a:rPr>
              <a:t>,</a:t>
            </a:r>
            <a:r>
              <a:rPr lang="zh-CN" altLang="en-US">
                <a:latin typeface="+mn-ea"/>
                <a:cs typeface="+mn-ea"/>
              </a:rPr>
              <a:t>动脉血压会突然升高</a:t>
            </a:r>
            <a:r>
              <a:rPr lang="en-US" altLang="zh-CN">
                <a:latin typeface="+mn-ea"/>
                <a:cs typeface="+mn-ea"/>
              </a:rPr>
              <a:t>,</a:t>
            </a:r>
            <a:r>
              <a:rPr lang="zh-CN" altLang="en-US">
                <a:latin typeface="+mn-ea"/>
                <a:cs typeface="+mn-ea"/>
              </a:rPr>
              <a:t>机体可通过降压反射快速调节</a:t>
            </a:r>
            <a:r>
              <a:rPr lang="en-US" altLang="zh-CN">
                <a:latin typeface="+mn-ea"/>
                <a:cs typeface="+mn-ea"/>
              </a:rPr>
              <a:t>,</a:t>
            </a:r>
            <a:r>
              <a:rPr lang="zh-CN" altLang="en-US">
                <a:latin typeface="+mn-ea"/>
                <a:cs typeface="+mn-ea"/>
              </a:rPr>
              <a:t>维持血压的相对稳定</a:t>
            </a:r>
            <a:r>
              <a:rPr lang="en-US" altLang="zh-CN">
                <a:latin typeface="+mn-ea"/>
                <a:cs typeface="+mn-ea"/>
              </a:rPr>
              <a:t>,</a:t>
            </a:r>
            <a:r>
              <a:rPr lang="zh-CN" altLang="en-US">
                <a:latin typeface="+mn-ea"/>
                <a:cs typeface="+mn-ea"/>
              </a:rPr>
              <a:t>部分调节过程如图。回答下列问题</a:t>
            </a:r>
            <a:r>
              <a:rPr lang="en-US" altLang="zh-CN">
                <a:latin typeface="+mn-ea"/>
                <a:cs typeface="+mn-ea"/>
              </a:rPr>
              <a:t>:</a:t>
            </a: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r>
              <a:rPr lang="en-US" altLang="zh-CN">
                <a:latin typeface="+mn-ea"/>
                <a:cs typeface="+mn-ea"/>
              </a:rPr>
              <a:t>(1)</a:t>
            </a:r>
            <a:r>
              <a:rPr lang="zh-CN" altLang="en-US">
                <a:latin typeface="+mn-ea"/>
                <a:cs typeface="+mn-ea"/>
              </a:rPr>
              <a:t>人体受到惊吓时</a:t>
            </a:r>
            <a:r>
              <a:rPr lang="en-US" altLang="zh-CN">
                <a:latin typeface="+mn-ea"/>
                <a:cs typeface="+mn-ea"/>
              </a:rPr>
              <a:t>,</a:t>
            </a:r>
            <a:r>
              <a:rPr lang="zh-CN" altLang="en-US">
                <a:latin typeface="+mn-ea"/>
                <a:cs typeface="+mn-ea"/>
              </a:rPr>
              <a:t>通过图中途径</a:t>
            </a:r>
            <a:r>
              <a:rPr lang="zh-CN" altLang="en-US" u="sng">
                <a:solidFill>
                  <a:schemeClr val="tx1"/>
                </a:solidFill>
                <a:uFillTx/>
                <a:latin typeface="+中文正文" charset="0"/>
                <a:cs typeface="+mn-ea"/>
              </a:rPr>
              <a:t>　　　　</a:t>
            </a:r>
            <a:r>
              <a:rPr lang="en-US" altLang="zh-CN">
                <a:latin typeface="+mn-ea"/>
                <a:cs typeface="+mn-ea"/>
              </a:rPr>
              <a:t>(</a:t>
            </a:r>
            <a:r>
              <a:rPr lang="zh-CN" altLang="en-US">
                <a:latin typeface="+mn-ea"/>
                <a:cs typeface="+mn-ea"/>
              </a:rPr>
              <a:t>填字母</a:t>
            </a:r>
            <a:r>
              <a:rPr lang="en-US" altLang="zh-CN">
                <a:latin typeface="+mn-ea"/>
                <a:cs typeface="+mn-ea"/>
              </a:rPr>
              <a:t>)</a:t>
            </a:r>
            <a:r>
              <a:rPr lang="zh-CN" altLang="en-US">
                <a:latin typeface="+mn-ea"/>
                <a:cs typeface="+mn-ea"/>
              </a:rPr>
              <a:t>的调节使血压迅速升高</a:t>
            </a:r>
            <a:r>
              <a:rPr lang="en-US" altLang="zh-CN">
                <a:latin typeface="+mn-ea"/>
                <a:cs typeface="+mn-ea"/>
              </a:rPr>
              <a:t>,</a:t>
            </a:r>
            <a:r>
              <a:rPr lang="zh-CN" altLang="en-US">
                <a:latin typeface="+mn-ea"/>
                <a:cs typeface="+mn-ea"/>
              </a:rPr>
              <a:t>以使机体处于应激状态。</a:t>
            </a:r>
            <a:r>
              <a:rPr lang="en-US" altLang="en-US">
                <a:latin typeface="+mn-ea"/>
                <a:cs typeface="+mn-ea"/>
              </a:rPr>
              <a:t> </a:t>
            </a:r>
            <a:endParaRPr lang="en-US" altLang="en-US">
              <a:latin typeface="+mn-ea"/>
              <a:cs typeface="+mn-ea"/>
            </a:endParaRPr>
          </a:p>
          <a:p>
            <a:pPr indent="0" defTabSz="266700" fontAlgn="auto">
              <a:lnSpc>
                <a:spcPct val="150000"/>
              </a:lnSpc>
              <a:spcBef>
                <a:spcPct val="0"/>
              </a:spcBef>
              <a:spcAft>
                <a:spcPct val="0"/>
              </a:spcAft>
            </a:pPr>
            <a:r>
              <a:rPr lang="en-US" altLang="zh-CN">
                <a:latin typeface="+mn-ea"/>
                <a:cs typeface="+mn-ea"/>
              </a:rPr>
              <a:t>(2)</a:t>
            </a:r>
            <a:r>
              <a:rPr lang="zh-CN" altLang="en-US">
                <a:latin typeface="+mn-ea"/>
                <a:cs typeface="+mn-ea"/>
              </a:rPr>
              <a:t>交感神经释放去甲肾上腺素作用于心肌细胞使心率加快</a:t>
            </a:r>
            <a:r>
              <a:rPr lang="en-US" altLang="zh-CN">
                <a:latin typeface="+mn-ea"/>
                <a:cs typeface="+mn-ea"/>
              </a:rPr>
              <a:t>,</a:t>
            </a:r>
            <a:r>
              <a:rPr lang="zh-CN" altLang="en-US">
                <a:latin typeface="+mn-ea"/>
                <a:cs typeface="+mn-ea"/>
              </a:rPr>
              <a:t>这种调节方式为</a:t>
            </a:r>
            <a:r>
              <a:rPr lang="en-US" altLang="zh-CN">
                <a:latin typeface="+mn-ea"/>
                <a:cs typeface="+mn-ea"/>
              </a:rPr>
              <a:t>	</a:t>
            </a:r>
            <a:r>
              <a:rPr lang="zh-CN" altLang="en-US" u="sng">
                <a:uFillTx/>
                <a:latin typeface="+中文正文" charset="0"/>
                <a:cs typeface="+mn-ea"/>
              </a:rPr>
              <a:t>　</a:t>
            </a:r>
            <a:r>
              <a:rPr lang="en-US" altLang="zh-CN" u="sng">
                <a:uFillTx/>
                <a:latin typeface="+中文正文" charset="0"/>
                <a:cs typeface="+mn-ea"/>
              </a:rPr>
              <a:t>            </a:t>
            </a:r>
            <a:r>
              <a:rPr lang="zh-CN" altLang="en-US">
                <a:latin typeface="+mn-ea"/>
                <a:cs typeface="+mn-ea"/>
              </a:rPr>
              <a:t>。</a:t>
            </a:r>
            <a:endParaRPr lang="en-US" altLang="zh-CN">
              <a:latin typeface="+mn-ea"/>
              <a:cs typeface="+mn-ea"/>
            </a:endParaRPr>
          </a:p>
          <a:p>
            <a:pPr indent="0" defTabSz="266700" fontAlgn="auto">
              <a:lnSpc>
                <a:spcPct val="150000"/>
              </a:lnSpc>
              <a:spcBef>
                <a:spcPct val="0"/>
              </a:spcBef>
              <a:spcAft>
                <a:spcPct val="0"/>
              </a:spcAft>
            </a:pPr>
            <a:r>
              <a:rPr lang="en-US" altLang="zh-CN">
                <a:latin typeface="+mn-ea"/>
                <a:cs typeface="+mn-ea"/>
              </a:rPr>
              <a:t>(3)</a:t>
            </a:r>
            <a:r>
              <a:rPr lang="zh-CN" altLang="en-US">
                <a:latin typeface="+mn-ea"/>
                <a:cs typeface="+mn-ea"/>
              </a:rPr>
              <a:t>惊吓时人体内肾上腺髓质分泌的肾上腺素也会使心率加快。写出上述去甲肾上腺素和肾上腺素分别参与的两种调节方式在作用途径上的区别</a:t>
            </a:r>
            <a:r>
              <a:rPr lang="en-US" altLang="zh-CN">
                <a:latin typeface="+mn-ea"/>
                <a:cs typeface="+mn-ea"/>
              </a:rPr>
              <a:t>: </a:t>
            </a:r>
            <a:r>
              <a:rPr lang="en-US" altLang="zh-CN" u="sng">
                <a:solidFill>
                  <a:schemeClr val="tx1"/>
                </a:solidFill>
                <a:uFillTx/>
                <a:latin typeface="+中文正文" charset="0"/>
                <a:cs typeface="+mn-ea"/>
              </a:rPr>
              <a:t>                                                                               </a:t>
            </a:r>
            <a:r>
              <a:rPr lang="en-US" altLang="zh-CN">
                <a:latin typeface="+mn-ea"/>
                <a:cs typeface="+mn-ea"/>
              </a:rPr>
              <a:t> </a:t>
            </a:r>
            <a:r>
              <a:rPr lang="zh-CN" altLang="en-US">
                <a:latin typeface="+mn-ea"/>
                <a:cs typeface="+mn-ea"/>
              </a:rPr>
              <a:t>。</a:t>
            </a:r>
            <a:endParaRPr lang="zh-CN" altLang="en-US" u="sng">
              <a:uFillTx/>
              <a:latin typeface="+中文正文" charset="0"/>
              <a:cs typeface="+mn-ea"/>
            </a:endParaRPr>
          </a:p>
          <a:p>
            <a:pPr marL="0" indent="0" defTabSz="266700">
              <a:spcBef>
                <a:spcPct val="0"/>
              </a:spcBef>
              <a:spcAft>
                <a:spcPct val="0"/>
              </a:spcAft>
            </a:pPr>
            <a:endParaRPr lang="en-US" altLang="zh-CN">
              <a:latin typeface="+mn-ea"/>
              <a:cs typeface="+mn-ea"/>
            </a:endParaRPr>
          </a:p>
          <a:p>
            <a:pPr marL="0" indent="0" defTabSz="266700">
              <a:spcBef>
                <a:spcPct val="0"/>
              </a:spcBef>
              <a:spcAft>
                <a:spcPct val="0"/>
              </a:spcAft>
            </a:pPr>
            <a:endParaRPr lang="en-US" altLang="zh-CN">
              <a:latin typeface="+mn-ea"/>
              <a:cs typeface="+mn-ea"/>
            </a:endParaRPr>
          </a:p>
          <a:p>
            <a:pPr marL="0" indent="0" defTabSz="266700">
              <a:spcBef>
                <a:spcPct val="0"/>
              </a:spcBef>
              <a:spcAft>
                <a:spcPct val="0"/>
              </a:spcAft>
            </a:pPr>
            <a:endParaRPr lang="en-US" altLang="zh-CN">
              <a:latin typeface="+mn-ea"/>
              <a:cs typeface="+mn-ea"/>
            </a:endParaRPr>
          </a:p>
          <a:p>
            <a:pPr marL="0" indent="0" defTabSz="266700">
              <a:spcBef>
                <a:spcPct val="0"/>
              </a:spcBef>
              <a:spcAft>
                <a:spcPct val="0"/>
              </a:spcAft>
            </a:pPr>
            <a:endParaRPr lang="en-US" altLang="zh-CN">
              <a:latin typeface="+mn-ea"/>
              <a:cs typeface="+mn-ea"/>
            </a:endParaRPr>
          </a:p>
          <a:p>
            <a:pPr marL="0" indent="0" defTabSz="266700">
              <a:spcBef>
                <a:spcPct val="0"/>
              </a:spcBef>
              <a:spcAft>
                <a:spcPct val="0"/>
              </a:spcAft>
            </a:pPr>
            <a:endParaRPr lang="en-US" altLang="zh-CN">
              <a:latin typeface="+mn-ea"/>
              <a:cs typeface="+mn-ea"/>
            </a:endParaRPr>
          </a:p>
          <a:p>
            <a:pPr marL="0" indent="0" defTabSz="266700">
              <a:spcBef>
                <a:spcPct val="0"/>
              </a:spcBef>
              <a:spcAft>
                <a:spcPct val="0"/>
              </a:spcAft>
            </a:pPr>
            <a:endParaRPr lang="en-US" altLang="zh-CN">
              <a:latin typeface="+mn-ea"/>
              <a:cs typeface="+mn-ea"/>
            </a:endParaRPr>
          </a:p>
        </p:txBody>
      </p:sp>
      <p:sp>
        <p:nvSpPr>
          <p:cNvPr id="4" name="圆角矩形 3"/>
          <p:cNvSpPr/>
          <p:nvPr/>
        </p:nvSpPr>
        <p:spPr>
          <a:xfrm>
            <a:off x="655320" y="1164590"/>
            <a:ext cx="921385" cy="387985"/>
          </a:xfrm>
          <a:prstGeom prst="roundRect">
            <a:avLst>
              <a:gd name="adj" fmla="val 50000"/>
            </a:avLst>
          </a:prstGeom>
          <a:solidFill>
            <a:srgbClr val="00A0A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dist"/>
            <a:r>
              <a:rPr lang="zh-CN" altLang="en-US" b="1"/>
              <a:t>示例</a:t>
            </a:r>
            <a:endParaRPr lang="en-US" altLang="zh-CN" b="1"/>
          </a:p>
        </p:txBody>
      </p:sp>
      <p:sp>
        <p:nvSpPr>
          <p:cNvPr id="9" name="文本框 8"/>
          <p:cNvSpPr txBox="1"/>
          <p:nvPr/>
        </p:nvSpPr>
        <p:spPr>
          <a:xfrm>
            <a:off x="4215765" y="4541520"/>
            <a:ext cx="502920" cy="368300"/>
          </a:xfrm>
          <a:prstGeom prst="rect">
            <a:avLst/>
          </a:prstGeom>
          <a:noFill/>
        </p:spPr>
        <p:txBody>
          <a:bodyPr wrap="square" rtlCol="0">
            <a:spAutoFit/>
          </a:bodyPr>
          <a:p>
            <a:r>
              <a:rPr lang="en-US" altLang="zh-CN">
                <a:solidFill>
                  <a:srgbClr val="FF0000"/>
                </a:solidFill>
              </a:rPr>
              <a:t>AC</a:t>
            </a:r>
            <a:endParaRPr lang="en-US" altLang="zh-CN">
              <a:solidFill>
                <a:srgbClr val="FF0000"/>
              </a:solidFill>
            </a:endParaRPr>
          </a:p>
        </p:txBody>
      </p:sp>
      <p:sp>
        <p:nvSpPr>
          <p:cNvPr id="12" name="圆角矩形 11"/>
          <p:cNvSpPr/>
          <p:nvPr/>
        </p:nvSpPr>
        <p:spPr>
          <a:xfrm>
            <a:off x="596900" y="338455"/>
            <a:ext cx="1517650" cy="548640"/>
          </a:xfrm>
          <a:prstGeom prst="roundRect">
            <a:avLst>
              <a:gd name="adj" fmla="val 50000"/>
            </a:avLst>
          </a:prstGeom>
          <a:solidFill>
            <a:schemeClr val="accent2"/>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tx1"/>
                </a:solidFill>
              </a:rPr>
              <a:t>攻略</a:t>
            </a:r>
            <a:r>
              <a:rPr lang="zh-CN" altLang="en-US" sz="2000" b="1">
                <a:solidFill>
                  <a:schemeClr val="tx1"/>
                </a:solidFill>
              </a:rPr>
              <a:t>应用</a:t>
            </a:r>
            <a:endParaRPr lang="zh-CN" altLang="en-US" sz="2000" b="1">
              <a:solidFill>
                <a:schemeClr val="tx1"/>
              </a:solidFill>
            </a:endParaRPr>
          </a:p>
        </p:txBody>
      </p:sp>
      <p:pic>
        <p:nvPicPr>
          <p:cNvPr id="631" name="image619.jpeg"/>
          <p:cNvPicPr>
            <a:picLocks noChangeAspect="1"/>
          </p:cNvPicPr>
          <p:nvPr/>
        </p:nvPicPr>
        <p:blipFill>
          <a:blip r:embed="rId3"/>
          <a:stretch>
            <a:fillRect/>
          </a:stretch>
        </p:blipFill>
        <p:spPr>
          <a:xfrm>
            <a:off x="3175000" y="2576830"/>
            <a:ext cx="5573395" cy="1964055"/>
          </a:xfrm>
          <a:prstGeom prst="rect">
            <a:avLst/>
          </a:prstGeom>
        </p:spPr>
      </p:pic>
      <p:sp>
        <p:nvSpPr>
          <p:cNvPr id="2" name="文本框 1"/>
          <p:cNvSpPr txBox="1"/>
          <p:nvPr/>
        </p:nvSpPr>
        <p:spPr>
          <a:xfrm>
            <a:off x="8258175" y="4909820"/>
            <a:ext cx="1423035" cy="368300"/>
          </a:xfrm>
          <a:prstGeom prst="rect">
            <a:avLst/>
          </a:prstGeom>
          <a:noFill/>
        </p:spPr>
        <p:txBody>
          <a:bodyPr wrap="square" rtlCol="0">
            <a:spAutoFit/>
          </a:bodyPr>
          <a:p>
            <a:r>
              <a:rPr lang="zh-CN" altLang="en-US">
                <a:solidFill>
                  <a:srgbClr val="FF0000"/>
                </a:solidFill>
              </a:rPr>
              <a:t>神经调节</a:t>
            </a:r>
            <a:endParaRPr lang="zh-CN" altLang="en-US">
              <a:solidFill>
                <a:srgbClr val="FF0000"/>
              </a:solidFill>
            </a:endParaRPr>
          </a:p>
        </p:txBody>
      </p:sp>
      <p:sp>
        <p:nvSpPr>
          <p:cNvPr id="3" name="文本框 2"/>
          <p:cNvSpPr txBox="1"/>
          <p:nvPr/>
        </p:nvSpPr>
        <p:spPr>
          <a:xfrm>
            <a:off x="4333875" y="5763260"/>
            <a:ext cx="6297295" cy="645160"/>
          </a:xfrm>
          <a:prstGeom prst="rect">
            <a:avLst/>
          </a:prstGeom>
          <a:noFill/>
        </p:spPr>
        <p:txBody>
          <a:bodyPr wrap="square" rtlCol="0">
            <a:spAutoFit/>
          </a:bodyPr>
          <a:p>
            <a:r>
              <a:rPr lang="zh-CN" altLang="en-US">
                <a:solidFill>
                  <a:srgbClr val="FF0000"/>
                </a:solidFill>
              </a:rPr>
              <a:t>去甲肾上腺素参与神经调节</a:t>
            </a:r>
            <a:r>
              <a:rPr lang="en-US" altLang="zh-CN">
                <a:solidFill>
                  <a:srgbClr val="FF0000"/>
                </a:solidFill>
              </a:rPr>
              <a:t>,</a:t>
            </a:r>
            <a:r>
              <a:rPr lang="zh-CN" altLang="en-US">
                <a:solidFill>
                  <a:srgbClr val="FF0000"/>
                </a:solidFill>
              </a:rPr>
              <a:t>肾上腺素参与体液调节</a:t>
            </a:r>
            <a:r>
              <a:rPr lang="en-US" altLang="zh-CN">
                <a:solidFill>
                  <a:srgbClr val="FF0000"/>
                </a:solidFill>
              </a:rPr>
              <a:t>,</a:t>
            </a:r>
            <a:r>
              <a:rPr lang="zh-CN" altLang="en-US">
                <a:solidFill>
                  <a:srgbClr val="FF0000"/>
                </a:solidFill>
              </a:rPr>
              <a:t>神经调节作用途径为反射弧</a:t>
            </a:r>
            <a:r>
              <a:rPr lang="en-US" altLang="zh-CN">
                <a:solidFill>
                  <a:srgbClr val="FF0000"/>
                </a:solidFill>
              </a:rPr>
              <a:t>,</a:t>
            </a:r>
            <a:r>
              <a:rPr lang="zh-CN" altLang="en-US">
                <a:solidFill>
                  <a:srgbClr val="FF0000"/>
                </a:solidFill>
              </a:rPr>
              <a:t>体液调节作用途径为体液运输</a:t>
            </a:r>
            <a:endParaRPr lang="zh-CN" altLang="en-US">
              <a:solidFill>
                <a:srgbClr val="FF0000"/>
              </a:solidFill>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2" grpId="0"/>
      <p:bldP spid="2" grpId="1"/>
      <p:bldP spid="3" grpId="0"/>
      <p:bldP spid="3" grpId="1"/>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4.xml><?xml version="1.0" encoding="utf-8"?>
<p:tagLst xmlns:p="http://schemas.openxmlformats.org/presentationml/2006/main">
  <p:tag name="KSO_WM_BEAUTIFY_FLAG" val="#wm#"/>
  <p:tag name="KSO_WM_TEMPLATE_CATEGORY" val="custom"/>
  <p:tag name="KSO_WM_TEMPLATE_INDEX" val="20205081"/>
</p:tagLst>
</file>

<file path=ppt/tags/tag65.xml><?xml version="1.0" encoding="utf-8"?>
<p:tagLst xmlns:p="http://schemas.openxmlformats.org/presentationml/2006/main">
  <p:tag name="KSO_WM_BEAUTIFY_FLAG" val="#wm#"/>
  <p:tag name="KSO_WM_TEMPLATE_CATEGORY" val="custom"/>
  <p:tag name="KSO_WM_TEMPLATE_INDEX" val="20205081"/>
</p:tagLst>
</file>

<file path=ppt/tags/tag66.xml><?xml version="1.0" encoding="utf-8"?>
<p:tagLst xmlns:p="http://schemas.openxmlformats.org/presentationml/2006/main">
  <p:tag name="KSO_WM_BEAUTIFY_FLAG" val="#wm#"/>
  <p:tag name="KSO_WM_TEMPLATE_CATEGORY" val="custom"/>
  <p:tag name="KSO_WM_TEMPLATE_INDEX" val="20205081"/>
</p:tagLst>
</file>

<file path=ppt/tags/tag67.xml><?xml version="1.0" encoding="utf-8"?>
<p:tagLst xmlns:p="http://schemas.openxmlformats.org/presentationml/2006/main">
  <p:tag name="KSO_WM_BEAUTIFY_FLAG" val="#wm#"/>
  <p:tag name="KSO_WM_TEMPLATE_CATEGORY" val="custom"/>
  <p:tag name="KSO_WM_TEMPLATE_INDEX" val="20205081"/>
</p:tagLst>
</file>

<file path=ppt/tags/tag68.xml><?xml version="1.0" encoding="utf-8"?>
<p:tagLst xmlns:p="http://schemas.openxmlformats.org/presentationml/2006/main">
  <p:tag name="KSO_WM_BEAUTIFY_FLAG" val="#wm#"/>
  <p:tag name="KSO_WM_TEMPLATE_CATEGORY" val="custom"/>
  <p:tag name="KSO_WM_TEMPLATE_INDEX" val="2020508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958</Words>
  <Application>WPS 演示</Application>
  <PresentationFormat>宽屏</PresentationFormat>
  <Paragraphs>78</Paragraphs>
  <Slides>6</Slides>
  <Notes>4</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6</vt:i4>
      </vt:variant>
    </vt:vector>
  </HeadingPairs>
  <TitlesOfParts>
    <vt:vector size="18" baseType="lpstr">
      <vt:lpstr>Arial</vt:lpstr>
      <vt:lpstr>宋体</vt:lpstr>
      <vt:lpstr>Wingdings</vt:lpstr>
      <vt:lpstr>Wingdings</vt:lpstr>
      <vt:lpstr>黑体</vt:lpstr>
      <vt:lpstr>楷体</vt:lpstr>
      <vt:lpstr>+中文正文</vt:lpstr>
      <vt:lpstr>Segoe Print</vt:lpstr>
      <vt:lpstr>微软雅黑</vt:lpstr>
      <vt:lpstr>Arial Unicode MS</vt:lpstr>
      <vt:lpstr>Calibri</vt:lpstr>
      <vt:lpstr>WPS</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予恩</cp:lastModifiedBy>
  <cp:revision>164</cp:revision>
  <dcterms:created xsi:type="dcterms:W3CDTF">2019-06-19T02:08:00Z</dcterms:created>
  <dcterms:modified xsi:type="dcterms:W3CDTF">2025-04-14T06:55:12Z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2052-12.1.0.20784</vt:lpwstr>
  </property>
  <property fmtid="{D5CDD505-2E9C-101B-9397-08002B2CF9AE}" pid="3" name="ICV">
    <vt:lpwstr>42A10A107C3E4ABEB2CE65DAF55CCE7D_11</vt:lpwstr>
  </property>
</Properties>
</file>