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3" r:id="rId5"/>
    <p:sldId id="265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4.xml"/><Relationship Id="rId2" Type="http://schemas.openxmlformats.org/officeDocument/2006/relationships/image" Target="../media/image3.tiff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4.tiff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3875" y="54552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13765" y="1383665"/>
            <a:ext cx="10382885" cy="506476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如图表示人体细胞与外界环境之间进行物质交换的过程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en-US" altLang="en-US">
                <a:latin typeface="+mn-ea"/>
                <a:cs typeface="+mn-ea"/>
              </a:rPr>
              <a:t>Ⅰ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en-US">
                <a:latin typeface="+mn-ea"/>
                <a:cs typeface="+mn-ea"/>
              </a:rPr>
              <a:t>Ⅱ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en-US">
                <a:latin typeface="+mn-ea"/>
                <a:cs typeface="+mn-ea"/>
              </a:rPr>
              <a:t>Ⅲ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en-US">
                <a:latin typeface="+mn-ea"/>
                <a:cs typeface="+mn-ea"/>
              </a:rPr>
              <a:t>Ⅳ</a:t>
            </a:r>
            <a:r>
              <a:rPr lang="zh-CN" altLang="en-US">
                <a:latin typeface="+mn-ea"/>
                <a:cs typeface="+mn-ea"/>
              </a:rPr>
              <a:t>表示能直接与内环境进行物质交换的几种器官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en-US" altLang="en-US">
                <a:latin typeface="+mn-ea"/>
                <a:cs typeface="+mn-ea"/>
              </a:rPr>
              <a:t>①②</a:t>
            </a:r>
            <a:r>
              <a:rPr lang="zh-CN" altLang="en-US">
                <a:latin typeface="+mn-ea"/>
                <a:cs typeface="+mn-ea"/>
              </a:rPr>
              <a:t>是有关的生理过程。下列说法错误的是</a:t>
            </a:r>
            <a:r>
              <a:rPr lang="en-US" altLang="zh-CN">
                <a:latin typeface="+mn-ea"/>
                <a:cs typeface="+mn-ea"/>
              </a:rPr>
              <a:t>	(</a:t>
            </a:r>
            <a:r>
              <a:rPr lang="zh-CN" altLang="en-US">
                <a:latin typeface="+mn-ea"/>
                <a:cs typeface="+mn-ea"/>
              </a:rPr>
              <a:t>　　</a:t>
            </a:r>
            <a:r>
              <a:rPr lang="en-US" altLang="zh-CN">
                <a:latin typeface="+mn-ea"/>
                <a:cs typeface="+mn-ea"/>
              </a:rPr>
              <a:t>)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A.O</a:t>
            </a:r>
            <a:r>
              <a:rPr lang="en-US" altLang="zh-CN" baseline="-25000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从体外通过</a:t>
            </a:r>
            <a:r>
              <a:rPr lang="en-US" altLang="en-US">
                <a:latin typeface="+mn-ea"/>
                <a:cs typeface="+mn-ea"/>
              </a:rPr>
              <a:t>Ⅰ</a:t>
            </a:r>
            <a:r>
              <a:rPr lang="zh-CN" altLang="en-US">
                <a:latin typeface="+mn-ea"/>
                <a:cs typeface="+mn-ea"/>
              </a:rPr>
              <a:t>进入血浆至少经过</a:t>
            </a:r>
            <a:r>
              <a:rPr lang="en-US" altLang="zh-CN">
                <a:latin typeface="+mn-ea"/>
                <a:cs typeface="+mn-ea"/>
              </a:rPr>
              <a:t>4</a:t>
            </a:r>
            <a:r>
              <a:rPr lang="zh-CN" altLang="en-US">
                <a:latin typeface="+mn-ea"/>
                <a:cs typeface="+mn-ea"/>
              </a:rPr>
              <a:t>层生物膜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en-US" altLang="en-US">
                <a:latin typeface="+mn-ea"/>
                <a:cs typeface="+mn-ea"/>
              </a:rPr>
              <a:t>Ⅱ</a:t>
            </a:r>
            <a:r>
              <a:rPr lang="zh-CN" altLang="en-US">
                <a:latin typeface="+mn-ea"/>
                <a:cs typeface="+mn-ea"/>
              </a:rPr>
              <a:t>内的葡萄糖通过</a:t>
            </a:r>
            <a:r>
              <a:rPr lang="en-US" altLang="en-US">
                <a:latin typeface="+mn-ea"/>
                <a:cs typeface="+mn-ea"/>
              </a:rPr>
              <a:t>①</a:t>
            </a:r>
            <a:r>
              <a:rPr lang="zh-CN" altLang="en-US">
                <a:latin typeface="+mn-ea"/>
                <a:cs typeface="+mn-ea"/>
              </a:rPr>
              <a:t>进入组织液、血浆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代谢废物可通过</a:t>
            </a:r>
            <a:r>
              <a:rPr lang="en-US" altLang="en-US">
                <a:latin typeface="+mn-ea"/>
                <a:cs typeface="+mn-ea"/>
              </a:rPr>
              <a:t>Ⅳ</a:t>
            </a:r>
            <a:r>
              <a:rPr lang="zh-CN" altLang="en-US">
                <a:latin typeface="+mn-ea"/>
                <a:cs typeface="+mn-ea"/>
              </a:rPr>
              <a:t>形成粪便排出体外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en-US" altLang="en-US">
                <a:latin typeface="+mn-ea"/>
                <a:cs typeface="+mn-ea"/>
              </a:rPr>
              <a:t>②</a:t>
            </a:r>
            <a:r>
              <a:rPr lang="zh-CN" altLang="en-US">
                <a:latin typeface="+mn-ea"/>
                <a:cs typeface="+mn-ea"/>
              </a:rPr>
              <a:t>可以表示肾小管的重吸收作用</a:t>
            </a:r>
            <a:r>
              <a:rPr lang="en-US" altLang="zh-CN">
                <a:latin typeface="+mn-ea"/>
                <a:cs typeface="+mn-ea"/>
              </a:rPr>
              <a:t>	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83450" y="1948180"/>
            <a:ext cx="602615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C</a:t>
            </a:r>
            <a:endParaRPr lang="zh-CN" altLang="en-US">
              <a:solidFill>
                <a:srgbClr val="FF0000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87705" y="368300"/>
            <a:ext cx="3564255" cy="5187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高中生物学 选择性必修1</a:t>
            </a:r>
            <a:endParaRPr lang="zh-CN" altLang="en-US" sz="24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133" name="image12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855" y="2309495"/>
            <a:ext cx="1904365" cy="20726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63320" y="1527810"/>
            <a:ext cx="10363200" cy="506476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酮体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包括乙酰乙酸、</a:t>
            </a:r>
            <a:r>
              <a:rPr lang="en-US" altLang="zh-CN">
                <a:latin typeface="+mn-ea"/>
                <a:cs typeface="+mn-ea"/>
              </a:rPr>
              <a:t>β-</a:t>
            </a:r>
            <a:r>
              <a:rPr lang="zh-CN" altLang="en-US">
                <a:latin typeface="+mn-ea"/>
                <a:cs typeface="+mn-ea"/>
              </a:rPr>
              <a:t>羟丁酸和丙酮</a:t>
            </a:r>
            <a:r>
              <a:rPr lang="en-US" altLang="zh-CN">
                <a:latin typeface="+mn-ea"/>
                <a:cs typeface="+mn-ea"/>
              </a:rPr>
              <a:t>)</a:t>
            </a:r>
            <a:r>
              <a:rPr lang="zh-CN" altLang="en-US">
                <a:latin typeface="+mn-ea"/>
                <a:cs typeface="+mn-ea"/>
              </a:rPr>
              <a:t>是肝脏细胞中脂肪酸氧化分解的中间产物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并最终被转移至脑、心脏等器官氧化供能。健康人体血液中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酮体含量少</a:t>
            </a:r>
            <a:r>
              <a:rPr lang="en-US" altLang="zh-CN">
                <a:latin typeface="+mn-ea"/>
                <a:cs typeface="+mn-ea"/>
              </a:rPr>
              <a:t>;</a:t>
            </a:r>
            <a:r>
              <a:rPr lang="zh-CN" altLang="en-US">
                <a:latin typeface="+mn-ea"/>
                <a:cs typeface="+mn-ea"/>
              </a:rPr>
              <a:t>糖代谢紊乱时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血液中酮体增加导致酸中毒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出现神志不清等症状。下列相关分析不正确的是</a:t>
            </a:r>
            <a:r>
              <a:rPr lang="en-US" altLang="zh-CN">
                <a:latin typeface="+mn-ea"/>
                <a:cs typeface="+mn-ea"/>
              </a:rPr>
              <a:t>	(</a:t>
            </a:r>
            <a:r>
              <a:rPr lang="zh-CN" altLang="en-US">
                <a:latin typeface="+mn-ea"/>
                <a:cs typeface="+mn-ea"/>
              </a:rPr>
              <a:t>　　</a:t>
            </a:r>
            <a:r>
              <a:rPr lang="en-US" altLang="zh-CN">
                <a:latin typeface="+mn-ea"/>
                <a:cs typeface="+mn-ea"/>
              </a:rPr>
              <a:t>)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酮体可从组织液转移至血浆中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脂肪酸氧化分解生成酮体发生在内环境中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大脑细胞间隙的液体属于人体内环境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内环境不是人体进行细胞代谢的主要场所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酮体可缓解脑组织利用葡萄糖障碍导致的脑细胞供能不足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8005" y="2494280"/>
            <a:ext cx="602615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zh-CN" altLang="en-US">
              <a:solidFill>
                <a:srgbClr val="FF0000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87705" y="368300"/>
            <a:ext cx="3564255" cy="5187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高中生物学 选择性必修1</a:t>
            </a:r>
            <a:endParaRPr lang="zh-CN" altLang="en-US" sz="24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63320" y="1527810"/>
            <a:ext cx="9875520" cy="506476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如图为高等动物体内细胞与外界环境的物质交换示意图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en-US" altLang="en-US">
                <a:latin typeface="+mn-ea"/>
                <a:cs typeface="+mn-ea"/>
              </a:rPr>
              <a:t>①</a:t>
            </a:r>
            <a:r>
              <a:rPr lang="en-US" altLang="zh-CN">
                <a:latin typeface="+mn-ea"/>
                <a:cs typeface="+mn-ea"/>
              </a:rPr>
              <a:t>~</a:t>
            </a:r>
            <a:r>
              <a:rPr lang="en-US" altLang="en-US">
                <a:latin typeface="+mn-ea"/>
                <a:cs typeface="+mn-ea"/>
              </a:rPr>
              <a:t>⑦</a:t>
            </a:r>
            <a:r>
              <a:rPr lang="zh-CN" altLang="en-US">
                <a:latin typeface="+mn-ea"/>
                <a:cs typeface="+mn-ea"/>
              </a:rPr>
              <a:t>均表示生理过程。下列叙述正确的是</a:t>
            </a:r>
            <a:r>
              <a:rPr lang="en-US" altLang="zh-CN">
                <a:latin typeface="+mn-ea"/>
                <a:cs typeface="+mn-ea"/>
              </a:rPr>
              <a:t>	(</a:t>
            </a:r>
            <a:r>
              <a:rPr lang="zh-CN" altLang="en-US">
                <a:latin typeface="+mn-ea"/>
                <a:cs typeface="+mn-ea"/>
              </a:rPr>
              <a:t>　　</a:t>
            </a:r>
            <a:r>
              <a:rPr lang="en-US" altLang="zh-CN">
                <a:latin typeface="+mn-ea"/>
                <a:cs typeface="+mn-ea"/>
              </a:rPr>
              <a:t>)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高等动物体内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过程</a:t>
            </a:r>
            <a:r>
              <a:rPr lang="en-US" altLang="en-US">
                <a:latin typeface="+mn-ea"/>
                <a:cs typeface="+mn-ea"/>
              </a:rPr>
              <a:t>⑤⑥</a:t>
            </a:r>
            <a:r>
              <a:rPr lang="zh-CN" altLang="en-US">
                <a:latin typeface="+mn-ea"/>
                <a:cs typeface="+mn-ea"/>
              </a:rPr>
              <a:t>都是通过组织液和细胞完成的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消化道黏膜上皮细胞分泌消化酶的过程属于</a:t>
            </a:r>
            <a:r>
              <a:rPr lang="en-US" altLang="en-US">
                <a:latin typeface="+mn-ea"/>
                <a:cs typeface="+mn-ea"/>
              </a:rPr>
              <a:t>⑦</a:t>
            </a:r>
            <a:r>
              <a:rPr lang="zh-CN" altLang="en-US">
                <a:latin typeface="+mn-ea"/>
                <a:cs typeface="+mn-ea"/>
              </a:rPr>
              <a:t>中的</a:t>
            </a:r>
            <a:r>
              <a:rPr lang="en-US" altLang="zh-CN">
                <a:latin typeface="+mn-ea"/>
                <a:cs typeface="+mn-ea"/>
              </a:rPr>
              <a:t>“</a:t>
            </a:r>
            <a:r>
              <a:rPr lang="zh-CN" altLang="en-US">
                <a:latin typeface="+mn-ea"/>
                <a:cs typeface="+mn-ea"/>
              </a:rPr>
              <a:t>细胞</a:t>
            </a:r>
            <a:r>
              <a:rPr lang="en-US" altLang="en-US">
                <a:latin typeface="+mn-ea"/>
                <a:cs typeface="+mn-ea"/>
              </a:rPr>
              <a:t>→</a:t>
            </a:r>
            <a:r>
              <a:rPr lang="zh-CN" altLang="en-US">
                <a:latin typeface="+mn-ea"/>
                <a:cs typeface="+mn-ea"/>
              </a:rPr>
              <a:t>外界环境</a:t>
            </a:r>
            <a:r>
              <a:rPr lang="en-US" altLang="zh-CN">
                <a:latin typeface="+mn-ea"/>
                <a:cs typeface="+mn-ea"/>
              </a:rPr>
              <a:t>”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空气中的</a:t>
            </a:r>
            <a:r>
              <a:rPr lang="en-US" altLang="zh-CN">
                <a:latin typeface="+mn-ea"/>
                <a:cs typeface="+mn-ea"/>
              </a:rPr>
              <a:t>O2</a:t>
            </a:r>
            <a:r>
              <a:rPr lang="zh-CN" altLang="en-US">
                <a:latin typeface="+mn-ea"/>
                <a:cs typeface="+mn-ea"/>
              </a:rPr>
              <a:t>由过程</a:t>
            </a:r>
            <a:r>
              <a:rPr lang="en-US" altLang="en-US">
                <a:latin typeface="+mn-ea"/>
                <a:cs typeface="+mn-ea"/>
              </a:rPr>
              <a:t>②</a:t>
            </a:r>
            <a:r>
              <a:rPr lang="zh-CN" altLang="en-US">
                <a:latin typeface="+mn-ea"/>
                <a:cs typeface="+mn-ea"/>
              </a:rPr>
              <a:t>进入红细胞至少要通过</a:t>
            </a:r>
            <a:r>
              <a:rPr lang="en-US" altLang="zh-CN">
                <a:latin typeface="+mn-ea"/>
                <a:cs typeface="+mn-ea"/>
              </a:rPr>
              <a:t>5</a:t>
            </a:r>
            <a:r>
              <a:rPr lang="zh-CN" altLang="en-US">
                <a:latin typeface="+mn-ea"/>
                <a:cs typeface="+mn-ea"/>
              </a:rPr>
              <a:t>层磷脂分子层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过程</a:t>
            </a:r>
            <a:r>
              <a:rPr lang="en-US" altLang="en-US">
                <a:latin typeface="+mn-ea"/>
                <a:cs typeface="+mn-ea"/>
              </a:rPr>
              <a:t>④</a:t>
            </a:r>
            <a:r>
              <a:rPr lang="zh-CN" altLang="en-US">
                <a:latin typeface="+mn-ea"/>
                <a:cs typeface="+mn-ea"/>
              </a:rPr>
              <a:t>都是通过泌尿系统完成的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7510" y="2053590"/>
            <a:ext cx="602615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zh-CN" altLang="en-US">
              <a:solidFill>
                <a:srgbClr val="FF0000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87705" y="368300"/>
            <a:ext cx="3564255" cy="5187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高中生物学 选择性必修1</a:t>
            </a:r>
            <a:endParaRPr lang="zh-CN" altLang="en-US" sz="24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145" name="image13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155" y="2510790"/>
            <a:ext cx="4721225" cy="14871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75030" y="1172845"/>
            <a:ext cx="10765790" cy="506476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某人抽血化验的部分检查结果如表所示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单位略</a:t>
            </a:r>
            <a:r>
              <a:rPr lang="en-US" altLang="zh-CN">
                <a:latin typeface="+mn-ea"/>
                <a:cs typeface="+mn-ea"/>
              </a:rPr>
              <a:t>),</a:t>
            </a:r>
            <a:r>
              <a:rPr lang="zh-CN" altLang="en-US">
                <a:latin typeface="+mn-ea"/>
                <a:cs typeface="+mn-ea"/>
              </a:rPr>
              <a:t>其中谷丙转氨酶主要由肝细胞合成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是衡量肝功能的重要指标。正常情况下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谷丙转氨酶主要存在于肝细胞内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当某些药物或病毒改变肝细胞膜的通透性后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谷丙转氨酶会大量进入血浆。下列有关分析错误的是</a:t>
            </a:r>
            <a:r>
              <a:rPr lang="en-US" altLang="zh-CN">
                <a:latin typeface="+mn-ea"/>
                <a:cs typeface="+mn-ea"/>
              </a:rPr>
              <a:t>	(</a:t>
            </a:r>
            <a:r>
              <a:rPr lang="zh-CN" altLang="en-US">
                <a:latin typeface="+mn-ea"/>
                <a:cs typeface="+mn-ea"/>
              </a:rPr>
              <a:t>　　</a:t>
            </a:r>
            <a:r>
              <a:rPr lang="en-US" altLang="zh-CN">
                <a:latin typeface="+mn-ea"/>
                <a:cs typeface="+mn-ea"/>
              </a:rPr>
              <a:t>)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内环境的成分不是恒定不变的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而是在一定范围内波动的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此人血液中谷丙转氨酶含量偏高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说明其肝细胞可能受损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根据上述检查结果可知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此人可能出现组织水肿的症状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若表中几项检查结果都在参考范围内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则说明此人的内环境处于稳态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6865" y="2106295"/>
            <a:ext cx="602615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zh-CN" altLang="en-US">
              <a:solidFill>
                <a:srgbClr val="FF0000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87705" y="368300"/>
            <a:ext cx="3564255" cy="5187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高中生物学 选择性必修1</a:t>
            </a:r>
            <a:endParaRPr lang="zh-CN" altLang="en-US" sz="24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4" name="图片 3" descr="企业微信截图_174416697388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075" y="2423795"/>
            <a:ext cx="4514215" cy="21628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63320" y="1527810"/>
            <a:ext cx="9875520" cy="506476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脑卒中又称中风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是一类突发且发展迅速的脑缺血性或脑出血性疾病。研究表明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出现血浆渗透压升高、呼吸性碱中毒和代谢性酸中毒的脑卒中患者死亡率明显增高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机体内环境稳态失调是脑卒中致死的主要原因。下列叙述正确的是</a:t>
            </a:r>
            <a:r>
              <a:rPr lang="en-US" altLang="zh-CN">
                <a:latin typeface="+mn-ea"/>
                <a:cs typeface="+mn-ea"/>
              </a:rPr>
              <a:t>	(</a:t>
            </a:r>
            <a:r>
              <a:rPr lang="zh-CN" altLang="en-US">
                <a:latin typeface="+mn-ea"/>
                <a:cs typeface="+mn-ea"/>
              </a:rPr>
              <a:t>　　</a:t>
            </a:r>
            <a:r>
              <a:rPr lang="en-US" altLang="zh-CN">
                <a:latin typeface="+mn-ea"/>
                <a:cs typeface="+mn-ea"/>
              </a:rPr>
              <a:t>)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内环境酸碱平衡的维持与肺的活动密切相关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与肾脏关系不大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由于血浆中含有较多的蛋白质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所以正常情况下其渗透压大于组织液和淋巴液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呼吸性碱中毒往往表现为血浆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zh-CN" altLang="en-US">
                <a:latin typeface="+mn-ea"/>
                <a:cs typeface="+mn-ea"/>
              </a:rPr>
              <a:t>高于正常值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此症状可能是过度通气引起的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内环境稳态的失调一定是人体自身调节功能障碍引起的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8100" y="2503170"/>
            <a:ext cx="602615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C</a:t>
            </a:r>
            <a:endParaRPr lang="zh-CN" altLang="en-US">
              <a:solidFill>
                <a:srgbClr val="FF0000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87705" y="368300"/>
            <a:ext cx="3564255" cy="5187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高中生物学 选择性必修1</a:t>
            </a:r>
            <a:endParaRPr lang="zh-CN" altLang="en-US" sz="24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98500" y="1106805"/>
            <a:ext cx="11286490" cy="57912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某生物兴趣小组在完成模拟生物体维持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zh-CN" altLang="en-US">
                <a:latin typeface="+mn-ea"/>
                <a:cs typeface="+mn-ea"/>
              </a:rPr>
              <a:t>稳定的实验后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设计了相关拓展实验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实验步骤如表所示。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pic>
        <p:nvPicPr>
          <p:cNvPr id="6" name="图片 5" descr="企业微信截图_174408545070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20" y="1925320"/>
            <a:ext cx="3117850" cy="1689100"/>
          </a:xfrm>
          <a:prstGeom prst="rect">
            <a:avLst/>
          </a:prstGeom>
        </p:spPr>
      </p:pic>
      <p:pic>
        <p:nvPicPr>
          <p:cNvPr id="8" name="图片 7" descr="企业微信截图_17440854596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30" y="3853815"/>
            <a:ext cx="3154680" cy="197231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697865" y="368300"/>
            <a:ext cx="3583940" cy="5187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高中生物学 选择性必修1</a:t>
            </a:r>
            <a:endParaRPr lang="zh-CN" altLang="en-US" sz="24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9835" y="1685925"/>
            <a:ext cx="7932420" cy="4538345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据表分析并回答下列问题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(1)</a:t>
            </a:r>
            <a:r>
              <a:rPr lang="zh-CN" altLang="en-US">
                <a:latin typeface="+mn-ea"/>
                <a:cs typeface="+mn-ea"/>
              </a:rPr>
              <a:t>本实验中的因变量是</a:t>
            </a:r>
            <a:r>
              <a:rPr lang="zh-CN" altLang="en-US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　　　</a:t>
            </a:r>
            <a:r>
              <a:rPr lang="zh-CN" altLang="en-US">
                <a:latin typeface="+mn-ea"/>
                <a:cs typeface="+mn-ea"/>
              </a:rPr>
              <a:t>。</a:t>
            </a:r>
            <a:r>
              <a:rPr lang="en-US" altLang="en-US">
                <a:latin typeface="+mn-ea"/>
                <a:cs typeface="+mn-ea"/>
              </a:rPr>
              <a:t> </a:t>
            </a:r>
            <a:endParaRPr lang="en-US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(2)</a:t>
            </a:r>
            <a:r>
              <a:rPr lang="zh-CN" altLang="en-US">
                <a:latin typeface="+mn-ea"/>
                <a:cs typeface="+mn-ea"/>
              </a:rPr>
              <a:t>该实验设计存在的一处明显不足是</a:t>
            </a:r>
            <a:r>
              <a:rPr lang="en-US" altLang="zh-CN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	</a:t>
            </a:r>
            <a:r>
              <a:rPr lang="zh-CN" altLang="en-US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</a:t>
            </a:r>
            <a:r>
              <a:rPr lang="en-US" altLang="zh-CN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                                                                    </a:t>
            </a:r>
            <a:r>
              <a:rPr lang="zh-CN" altLang="en-US">
                <a:latin typeface="+mn-ea"/>
                <a:cs typeface="+mn-ea"/>
              </a:rPr>
              <a:t>。</a:t>
            </a:r>
            <a:r>
              <a:rPr lang="en-US" altLang="en-US">
                <a:latin typeface="+mn-ea"/>
                <a:cs typeface="+mn-ea"/>
              </a:rPr>
              <a:t> </a:t>
            </a:r>
            <a:endParaRPr lang="en-US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(3)</a:t>
            </a:r>
            <a:r>
              <a:rPr lang="zh-CN" altLang="en-US">
                <a:latin typeface="+mn-ea"/>
                <a:cs typeface="+mn-ea"/>
              </a:rPr>
              <a:t>根据模拟生物体维持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zh-CN" altLang="en-US">
                <a:latin typeface="+mn-ea"/>
                <a:cs typeface="+mn-ea"/>
              </a:rPr>
              <a:t>稳定实验的实验结果分析，若该拓展实验的实验结果为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en-US" altLang="en-US">
                <a:latin typeface="+mn-ea"/>
                <a:cs typeface="+mn-ea"/>
              </a:rPr>
              <a:t>①</a:t>
            </a:r>
            <a:r>
              <a:rPr lang="en-US" altLang="zh-CN">
                <a:latin typeface="+mn-ea"/>
                <a:cs typeface="+mn-ea"/>
              </a:rPr>
              <a:t>'≈pH</a:t>
            </a:r>
            <a:r>
              <a:rPr lang="en-US" altLang="en-US">
                <a:latin typeface="+mn-ea"/>
                <a:cs typeface="+mn-ea"/>
              </a:rPr>
              <a:t>①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en-US" altLang="en-US">
                <a:latin typeface="+mn-ea"/>
                <a:cs typeface="+mn-ea"/>
              </a:rPr>
              <a:t>③</a:t>
            </a:r>
            <a:r>
              <a:rPr lang="en-US" altLang="zh-CN">
                <a:latin typeface="+mn-ea"/>
                <a:cs typeface="+mn-ea"/>
              </a:rPr>
              <a:t>'≈pH</a:t>
            </a:r>
            <a:r>
              <a:rPr lang="en-US" altLang="en-US">
                <a:latin typeface="+mn-ea"/>
                <a:cs typeface="+mn-ea"/>
              </a:rPr>
              <a:t>③</a:t>
            </a:r>
            <a:r>
              <a:rPr lang="zh-CN" altLang="en-US">
                <a:latin typeface="+mn-ea"/>
                <a:cs typeface="+mn-ea"/>
              </a:rPr>
              <a:t>，则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en-US" altLang="en-US">
                <a:latin typeface="+mn-ea"/>
                <a:cs typeface="+mn-ea"/>
              </a:rPr>
              <a:t>②</a:t>
            </a:r>
            <a:r>
              <a:rPr lang="en-US" altLang="zh-CN">
                <a:latin typeface="+mn-ea"/>
                <a:cs typeface="+mn-ea"/>
              </a:rPr>
              <a:t>'</a:t>
            </a:r>
            <a:r>
              <a:rPr lang="zh-CN" altLang="en-US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</a:t>
            </a:r>
            <a:r>
              <a:rPr lang="en-US" altLang="zh-CN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      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填</a:t>
            </a:r>
            <a:r>
              <a:rPr lang="en-US" altLang="zh-CN">
                <a:latin typeface="+mn-ea"/>
                <a:cs typeface="+mn-ea"/>
              </a:rPr>
              <a:t>“&gt;”“≈”</a:t>
            </a:r>
            <a:r>
              <a:rPr lang="zh-CN" altLang="en-US">
                <a:latin typeface="+mn-ea"/>
                <a:cs typeface="+mn-ea"/>
              </a:rPr>
              <a:t>或</a:t>
            </a:r>
            <a:r>
              <a:rPr lang="en-US" altLang="zh-CN">
                <a:latin typeface="+mn-ea"/>
                <a:cs typeface="+mn-ea"/>
              </a:rPr>
              <a:t>“&lt;”</a:t>
            </a:r>
            <a:r>
              <a:rPr lang="zh-CN" altLang="en-US">
                <a:latin typeface="+mn-ea"/>
                <a:cs typeface="+mn-ea"/>
              </a:rPr>
              <a:t>，下同</a:t>
            </a:r>
            <a:r>
              <a:rPr lang="en-US" altLang="zh-CN">
                <a:latin typeface="+mn-ea"/>
                <a:cs typeface="+mn-ea"/>
              </a:rPr>
              <a:t>)pH</a:t>
            </a:r>
            <a:r>
              <a:rPr lang="en-US" altLang="en-US">
                <a:latin typeface="+mn-ea"/>
                <a:cs typeface="+mn-ea"/>
              </a:rPr>
              <a:t>②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en-US" altLang="en-US">
                <a:latin typeface="+mn-ea"/>
                <a:cs typeface="+mn-ea"/>
              </a:rPr>
              <a:t>④</a:t>
            </a:r>
            <a:r>
              <a:rPr lang="en-US" altLang="zh-CN">
                <a:latin typeface="+mn-ea"/>
                <a:cs typeface="+mn-ea"/>
              </a:rPr>
              <a:t>'</a:t>
            </a:r>
            <a:r>
              <a:rPr lang="zh-CN" altLang="en-US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　</a:t>
            </a:r>
            <a:r>
              <a:rPr lang="en-US" altLang="zh-CN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   </a:t>
            </a:r>
            <a:r>
              <a:rPr lang="zh-CN" altLang="en-US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</a:t>
            </a:r>
            <a:r>
              <a:rPr lang="en-US" altLang="zh-CN">
                <a:latin typeface="+mn-ea"/>
                <a:cs typeface="+mn-ea"/>
              </a:rPr>
              <a:t>pH</a:t>
            </a:r>
            <a:r>
              <a:rPr lang="en-US" altLang="en-US">
                <a:latin typeface="+mn-ea"/>
                <a:cs typeface="+mn-ea"/>
              </a:rPr>
              <a:t>④</a:t>
            </a:r>
            <a:r>
              <a:rPr lang="zh-CN" altLang="en-US">
                <a:latin typeface="+mn-ea"/>
                <a:cs typeface="+mn-ea"/>
              </a:rPr>
              <a:t>，原因是</a:t>
            </a:r>
            <a:r>
              <a:rPr lang="zh-CN" altLang="en-US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　</a:t>
            </a:r>
            <a:r>
              <a:rPr lang="zh-CN" altLang="en-US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</a:t>
            </a:r>
            <a:r>
              <a:rPr lang="zh-CN" altLang="en-US">
                <a:latin typeface="+mn-ea"/>
                <a:cs typeface="+mn-ea"/>
              </a:rPr>
              <a:t>　　　</a:t>
            </a:r>
            <a:r>
              <a:rPr lang="en-US" altLang="zh-CN">
                <a:latin typeface="+mn-ea"/>
                <a:cs typeface="+mn-ea"/>
              </a:rPr>
              <a:t>           </a:t>
            </a:r>
            <a:r>
              <a:rPr lang="zh-CN" altLang="en-US">
                <a:latin typeface="+mn-ea"/>
                <a:cs typeface="+mn-ea"/>
              </a:rPr>
              <a:t>　　　　　　　　　　　　　　　　　　　　　　　　</a:t>
            </a:r>
            <a:r>
              <a:rPr lang="zh-CN" altLang="en-US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</a:t>
            </a:r>
            <a:r>
              <a:rPr lang="en-US" altLang="zh-CN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                                                 </a:t>
            </a:r>
            <a:r>
              <a:rPr lang="zh-CN" altLang="en-US">
                <a:latin typeface="+mn-ea"/>
                <a:cs typeface="+mn-ea"/>
              </a:rPr>
              <a:t>。</a:t>
            </a:r>
            <a:r>
              <a:rPr lang="en-US" altLang="en-US">
                <a:latin typeface="+mn-ea"/>
                <a:cs typeface="+mn-ea"/>
              </a:rPr>
              <a:t> </a:t>
            </a:r>
            <a:endParaRPr lang="en-US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  <a:cs typeface="+mn-ea"/>
              </a:rPr>
              <a:t>拓展实验结果表明</a:t>
            </a:r>
            <a:r>
              <a:rPr lang="zh-CN" altLang="en-US">
                <a:solidFill>
                  <a:schemeClr val="tx1"/>
                </a:solidFill>
                <a:latin typeface="+mn-ea"/>
                <a:cs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+mn-ea"/>
                <a:cs typeface="+mn-ea"/>
              </a:rPr>
              <a:t>pH②'和pH④'的差别较小</a:t>
            </a:r>
            <a:r>
              <a:rPr lang="zh-CN" altLang="en-US">
                <a:solidFill>
                  <a:schemeClr val="tx1"/>
                </a:solidFill>
                <a:latin typeface="+mn-ea"/>
                <a:cs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+mn-ea"/>
                <a:cs typeface="+mn-ea"/>
              </a:rPr>
              <a:t>若滴加的乳酸溶液和Na2 CO3溶液改为8 mL</a:t>
            </a:r>
            <a:r>
              <a:rPr lang="zh-CN" altLang="en-US">
                <a:solidFill>
                  <a:schemeClr val="tx1"/>
                </a:solidFill>
                <a:latin typeface="+mn-ea"/>
                <a:cs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+mn-ea"/>
                <a:cs typeface="+mn-ea"/>
              </a:rPr>
              <a:t>则pH②'和pH④'的差别明显增大</a:t>
            </a:r>
            <a:r>
              <a:rPr lang="zh-CN" altLang="en-US">
                <a:solidFill>
                  <a:schemeClr val="tx1"/>
                </a:solidFill>
                <a:latin typeface="+mn-ea"/>
                <a:cs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+mn-ea"/>
                <a:cs typeface="+mn-ea"/>
              </a:rPr>
              <a:t>这说明</a:t>
            </a:r>
            <a:r>
              <a:rPr lang="en-US" altLang="zh-CN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                                                </a:t>
            </a:r>
            <a:r>
              <a:rPr lang="zh-CN" altLang="en-US">
                <a:solidFill>
                  <a:schemeClr val="tx1"/>
                </a:solidFill>
                <a:latin typeface="+mn-ea"/>
                <a:cs typeface="+mn-ea"/>
              </a:rPr>
              <a:t>。</a:t>
            </a:r>
            <a:endParaRPr lang="en-US" altLang="zh-CN" u="sng">
              <a:solidFill>
                <a:schemeClr val="tx1"/>
              </a:solidFill>
              <a:uFillTx/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97930" y="2169795"/>
            <a:ext cx="602615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PH</a:t>
            </a:r>
            <a:endParaRPr lang="zh-CN" altLang="en-US">
              <a:solidFill>
                <a:srgbClr val="FF0000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0660" y="3011805"/>
            <a:ext cx="5986145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</a:rPr>
              <a:t>甲、乙两组各缺少一个加入</a:t>
            </a:r>
            <a:r>
              <a:rPr lang="en-US" altLang="zh-CN">
                <a:solidFill>
                  <a:srgbClr val="FF0000"/>
                </a:solidFill>
              </a:rPr>
              <a:t>20 mL</a:t>
            </a:r>
            <a:r>
              <a:rPr lang="zh-CN" altLang="en-US">
                <a:solidFill>
                  <a:srgbClr val="FF0000"/>
                </a:solidFill>
              </a:rPr>
              <a:t>蒸馏水的空白对照组</a:t>
            </a:r>
            <a:endParaRPr lang="zh-CN" altLang="en-US">
              <a:solidFill>
                <a:srgbClr val="FF0000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83270" y="3853815"/>
            <a:ext cx="444500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≈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6630" y="4288155"/>
            <a:ext cx="444500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≈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59835" y="4606925"/>
            <a:ext cx="4538345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</a:rPr>
              <a:t>猪血浆中含有缓冲对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其性质与缓冲液相似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8305" y="5854065"/>
            <a:ext cx="3754755" cy="45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</a:rPr>
              <a:t>猪血浆的缓冲作用是有一定限度的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1630</Words>
  <Application>WPS 演示</Application>
  <PresentationFormat>宽屏</PresentationFormat>
  <Paragraphs>99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等线</vt:lpstr>
      <vt:lpstr>微软雅黑</vt:lpstr>
      <vt:lpstr>Arial Unicode MS</vt:lpstr>
      <vt:lpstr>Calibri</vt:lpstr>
      <vt:lpstr>+中文正文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.</cp:lastModifiedBy>
  <cp:revision>159</cp:revision>
  <dcterms:created xsi:type="dcterms:W3CDTF">2019-06-19T02:08:00Z</dcterms:created>
  <dcterms:modified xsi:type="dcterms:W3CDTF">2025-04-29T10:55:44Z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1777B92689F345D0BBB527DDBDC5C6EB_13</vt:lpwstr>
  </property>
</Properties>
</file>