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5"/>
        <p:guide pos="38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7.xml"/><Relationship Id="rId4" Type="http://schemas.openxmlformats.org/officeDocument/2006/relationships/image" Target="../media/image5.png"/><Relationship Id="rId3" Type="http://schemas.openxmlformats.org/officeDocument/2006/relationships/image" Target="../media/image6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3" Type="http://schemas.openxmlformats.org/officeDocument/2006/relationships/image" Target="../media/image8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3" Type="http://schemas.openxmlformats.org/officeDocument/2006/relationships/image" Target="../media/image9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通法攻略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8940" y="3044825"/>
            <a:ext cx="92208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激素研究史中的科学思想和实验方法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00960" y="2748915"/>
            <a:ext cx="787082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本攻略讲解激素的发现和研究史中重要实验的设置思路。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促胰液素的发现史及其中的实验思路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110" y="1647190"/>
            <a:ext cx="801751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沃泰默实验</a:t>
            </a:r>
            <a:r>
              <a:rPr lang="en-US" altLang="zh-CN" b="1">
                <a:latin typeface="+mn-ea"/>
                <a:cs typeface="+mn-ea"/>
              </a:rPr>
              <a:t>——</a:t>
            </a:r>
            <a:r>
              <a:rPr lang="zh-CN" altLang="en-US" b="1">
                <a:latin typeface="+mn-ea"/>
                <a:cs typeface="+mn-ea"/>
              </a:rPr>
              <a:t>切除神经</a:t>
            </a:r>
            <a:endParaRPr lang="zh-CN" altLang="en-US" b="1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9745" y="1922145"/>
            <a:ext cx="11402060" cy="385762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沃泰默的实验基于</a:t>
            </a:r>
            <a:r>
              <a:rPr lang="en-US" altLang="zh-CN">
                <a:latin typeface="+mn-ea"/>
                <a:cs typeface="+mn-ea"/>
              </a:rPr>
              <a:t>“</a:t>
            </a:r>
            <a:r>
              <a:rPr lang="zh-CN" altLang="en-US">
                <a:latin typeface="+mn-ea"/>
                <a:cs typeface="+mn-ea"/>
              </a:rPr>
              <a:t>胃酸促进胰腺分泌胰液的现象由神经系统调节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属于反射</a:t>
            </a:r>
            <a:r>
              <a:rPr lang="en-US" altLang="zh-CN">
                <a:latin typeface="+mn-ea"/>
                <a:cs typeface="+mn-ea"/>
              </a:rPr>
              <a:t>”</a:t>
            </a:r>
            <a:r>
              <a:rPr lang="zh-CN" altLang="en-US">
                <a:latin typeface="+mn-ea"/>
                <a:cs typeface="+mn-ea"/>
              </a:rPr>
              <a:t>这一看法。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(1)</a:t>
            </a:r>
            <a:r>
              <a:rPr lang="zh-CN" altLang="en-US">
                <a:latin typeface="+mn-ea"/>
                <a:cs typeface="+mn-ea"/>
              </a:rPr>
              <a:t>沃泰默实验的过程与评价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240" y="2775585"/>
            <a:ext cx="7704455" cy="1565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6900" y="4267200"/>
            <a:ext cx="109931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266700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【猜你想问】通向“该段小肠”的神经不是已经切除了吗,为什么沃泰默仍然认为微小神经在起作用?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defTabSz="266700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沃泰默时期,学术界旧观点认为机体调节的方式只有神经调节。所以沃泰默囿于定论,认为胰液产生的调节途径只有神经调节,即使他在切除神经后发现实验现象与已有观点相矛盾,也没有考虑到另一种调节方式的存在,而只是因果倒置地推演认为“微小神经并未清除干净”,且小肠上的神经分布确实也相当复杂,与其他部位相连的神经不止一条,而沃泰默受条件所限,并不能确定完全去除小肠上的所有神经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促胰液素的发现史及其中的实验思路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0" y="1605915"/>
            <a:ext cx="11402060" cy="172466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(2)</a:t>
            </a:r>
            <a:r>
              <a:rPr lang="zh-CN" altLang="en-US">
                <a:latin typeface="+mn-ea"/>
                <a:cs typeface="+mn-ea"/>
              </a:rPr>
              <a:t>沃泰默实验的正确推测应如下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①②</a:t>
            </a:r>
            <a:r>
              <a:rPr lang="zh-CN" altLang="en-US">
                <a:latin typeface="+mn-ea"/>
                <a:cs typeface="+mn-ea"/>
              </a:rPr>
              <a:t>对比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说明稀盐酸只有注入小肠肠腔才会引起胰腺分泌胰液</a:t>
            </a:r>
            <a:r>
              <a:rPr lang="en-US" altLang="zh-CN">
                <a:latin typeface="+mn-ea"/>
                <a:cs typeface="+mn-ea"/>
              </a:rPr>
              <a:t>;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①③</a:t>
            </a:r>
            <a:r>
              <a:rPr lang="zh-CN" altLang="en-US">
                <a:latin typeface="+mn-ea"/>
                <a:cs typeface="+mn-ea"/>
              </a:rPr>
              <a:t>对比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说明小肠上神经的有无不影响胰腺分泌胰液。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482" name="image47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945" y="4768215"/>
            <a:ext cx="4154805" cy="1527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7220" y="4768215"/>
            <a:ext cx="53308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2667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【拓展】“胃酸→小肠→胰腺分泌胰液”这一过程既可通过神经调节(迷走神经)实现,也可通过体液调节来实现。胰液分泌的多种调节途径如图所示: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4955" y="3028315"/>
            <a:ext cx="8033385" cy="16325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促胰液素的发现史及其中的实验思路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110" y="1647190"/>
            <a:ext cx="801751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斯他林和贝利斯的实验</a:t>
            </a:r>
            <a:r>
              <a:rPr lang="en-US" altLang="zh-CN" b="1">
                <a:latin typeface="+mn-ea"/>
                <a:cs typeface="+mn-ea"/>
              </a:rPr>
              <a:t>——</a:t>
            </a:r>
            <a:r>
              <a:rPr lang="zh-CN" altLang="en-US" b="1">
                <a:latin typeface="+mn-ea"/>
                <a:cs typeface="+mn-ea"/>
              </a:rPr>
              <a:t>用小肠黏膜加稀盐酸制成提取液</a:t>
            </a:r>
            <a:endParaRPr lang="zh-CN" altLang="en-US" b="1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0" y="1952625"/>
            <a:ext cx="11402060" cy="385762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与沃泰默的出发点不同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斯他林和贝利斯并未围绕着证伪旧观点开展实验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而是大胆提出了一个与学术界已有观点不同的新观点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然后想办法验证自己的新观点。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(1)</a:t>
            </a:r>
            <a:r>
              <a:rPr lang="zh-CN" altLang="en-US">
                <a:latin typeface="+mn-ea"/>
                <a:cs typeface="+mn-ea"/>
              </a:rPr>
              <a:t>首先作出假设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在盐酸的作用下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小肠黏膜细胞可能产生了一种化学物质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这种物质进入血液后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随血流到达胰腺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引起胰液分泌。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(2)</a:t>
            </a:r>
            <a:r>
              <a:rPr lang="zh-CN" altLang="en-US">
                <a:latin typeface="+mn-ea"/>
                <a:cs typeface="+mn-ea"/>
              </a:rPr>
              <a:t>通过实验来验证假设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①</a:t>
            </a:r>
            <a:r>
              <a:rPr lang="zh-CN" altLang="en-US">
                <a:latin typeface="+mn-ea"/>
                <a:cs typeface="+mn-ea"/>
              </a:rPr>
              <a:t>实验操作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剪下狗的一段小肠并刮下黏膜</a:t>
            </a:r>
            <a:r>
              <a:rPr lang="zh-CN" altLang="en-US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将稀盐酸加入黏膜磨碎</a:t>
            </a:r>
            <a:r>
              <a:rPr lang="en-US" altLang="zh-CN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,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并制成提取液</a:t>
            </a:r>
            <a:r>
              <a:rPr lang="zh-CN" altLang="en-US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将该提取液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注射到这条狗的静脉。</a:t>
            </a:r>
            <a:endParaRPr lang="zh-CN" altLang="en-US" u="wavy">
              <a:uFillTx/>
              <a:latin typeface="+中文正文" charset="0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优于沃泰默实验之处: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   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能得到小肠黏膜细胞经能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让小肠黏膜细胞产生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能 排除“微小神经”的干扰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盐酸作用后产生的化学物质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的化学物质随血液输送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cs typeface="+mn-ea"/>
              </a:rPr>
              <a:t>②</a:t>
            </a:r>
            <a:r>
              <a:rPr lang="zh-CN" altLang="en-US">
                <a:latin typeface="+mn-ea"/>
                <a:cs typeface="+mn-ea"/>
              </a:rPr>
              <a:t>现象与结论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将提取液注射到这条狗的静脉中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发现能促进胰腺分泌胰液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证明假设正确。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2780665" y="4491355"/>
            <a:ext cx="292100" cy="47053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H="1">
            <a:off x="6386830" y="4491355"/>
            <a:ext cx="292100" cy="47053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>
            <a:off x="10090150" y="4491355"/>
            <a:ext cx="292100" cy="47053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促胰液素的发现史及其中的实验思路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6590" y="1687195"/>
            <a:ext cx="11402060" cy="385762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斯他林和贝利斯给这种物质取名为促胰液素,它的发现使人们认识到机体除了神经调节,还存在由内分泌器官或细胞分泌的化学物质——激素进行调节的方式,就是激素调节。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【知识联动】假说—演绎法在促胰液素的发现过程中的应用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在《必修2》孟德尔豌豆杂交实验中我们学习了假说─演绎法。假说—演绎法分为四个步骤:发现现象→提出假说→演绎推理→进行验证性实验。斯他林和贝利斯的实验中同样用到了这一科学方法,对应如下: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120" y="3646805"/>
            <a:ext cx="8021320" cy="2413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班廷的胰岛素实验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110" y="1671955"/>
            <a:ext cx="1126363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在班延进行实验之前,科学家已经发现胰岛能分泌抗糖尿病的物质,并将其命名为胰岛素,但在证实该物质存在的阶段,大多数实验都集中于制备胰腺提取物。</a:t>
            </a:r>
            <a:endParaRPr lang="zh-CN" altLang="en-US" b="1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0" y="2317115"/>
            <a:ext cx="11165205" cy="270002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【猜你想问】胰岛位于胰腺中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为什么注射胰腺提取物给由胰腺受损诱发糖尿病的狗收效甚微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胰岛素的化学本质是蛋白质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而胰腺又恰好能分泌胰蛋白酶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于是制得的胰腺提取物中胰岛素已被胰蛋白酶分解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故实验收效甚微。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1.</a:t>
            </a:r>
            <a:r>
              <a:rPr lang="zh-CN" altLang="en-US" sz="1800" b="1">
                <a:latin typeface="+mn-ea"/>
                <a:cs typeface="+mn-ea"/>
              </a:rPr>
              <a:t>实验操作</a:t>
            </a: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501" name="image48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550" y="3659505"/>
            <a:ext cx="5339715" cy="16643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6900" y="5323840"/>
            <a:ext cx="11263630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lnSpc>
                <a:spcPct val="150000"/>
              </a:lnSpc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【注意】本实验采用注射提取液的方式,不能改成饲喂的方法,因为消化道中的蛋白酶会分解胰岛素,使其不能发挥作用来降低糖尿病狗的血糖浓度。</a:t>
            </a:r>
            <a:endParaRPr lang="zh-CN" altLang="en-US" b="1">
              <a:latin typeface="+mn-ea"/>
              <a:cs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08712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087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班廷的胰岛素实验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6590" y="1622425"/>
            <a:ext cx="11121390" cy="204978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2.</a:t>
            </a:r>
            <a:r>
              <a:rPr lang="zh-CN" altLang="en-US" sz="1800" b="1">
                <a:latin typeface="+mn-ea"/>
                <a:cs typeface="+mn-ea"/>
              </a:rPr>
              <a:t>从</a:t>
            </a:r>
            <a:r>
              <a:rPr lang="en-US" altLang="zh-CN" sz="1800" b="1">
                <a:latin typeface="+mn-ea"/>
                <a:cs typeface="+mn-ea"/>
              </a:rPr>
              <a:t>“</a:t>
            </a:r>
            <a:r>
              <a:rPr lang="zh-CN" altLang="en-US" sz="1800" b="1">
                <a:latin typeface="+mn-ea"/>
                <a:cs typeface="+mn-ea"/>
              </a:rPr>
              <a:t>减法原理</a:t>
            </a:r>
            <a:r>
              <a:rPr lang="en-US" altLang="zh-CN" sz="1800" b="1">
                <a:latin typeface="+mn-ea"/>
                <a:cs typeface="+mn-ea"/>
              </a:rPr>
              <a:t>”</a:t>
            </a:r>
            <a:r>
              <a:rPr lang="zh-CN" altLang="en-US" sz="1800" b="1">
                <a:latin typeface="+mn-ea"/>
                <a:cs typeface="+mn-ea"/>
              </a:rPr>
              <a:t>的角度分析操作</a:t>
            </a:r>
            <a:r>
              <a:rPr lang="en-US" altLang="zh-CN" sz="1800" b="1">
                <a:latin typeface="+mn-ea"/>
                <a:cs typeface="+mn-ea"/>
              </a:rPr>
              <a:t>:</a:t>
            </a:r>
            <a:endParaRPr lang="en-US" altLang="zh-CN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对于健康狗乙来说,其“常态”是有胰腺的,因此摘除健康狗乙的胰腺这一步运用了“减法原理”。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【知识联动】“加法原理”和“减法原理”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在《必修2》的学习中,我们学过“加法原理”和“减法原理”。在对照实验中,与常态相比,人为增加某种影响因素的称为“加法原理”;与常态相比,人为去除某种影响因素的称为“减法原理”。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675640" y="342900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三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1210945" y="34290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公鸡摘除睾丸的实验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5640" y="3997325"/>
            <a:ext cx="11121390" cy="204978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1.</a:t>
            </a:r>
            <a:r>
              <a:rPr lang="zh-CN" altLang="en-US" sz="1800" b="1">
                <a:latin typeface="+mn-ea"/>
                <a:cs typeface="+mn-ea"/>
              </a:rPr>
              <a:t>实验操作</a:t>
            </a:r>
            <a:r>
              <a:rPr lang="en-US" altLang="zh-CN" sz="1800" b="1">
                <a:latin typeface="+mn-ea"/>
                <a:cs typeface="+mn-ea"/>
              </a:rPr>
              <a:t>(</a:t>
            </a:r>
            <a:r>
              <a:rPr lang="zh-CN" altLang="en-US" sz="1800" b="1">
                <a:latin typeface="+mn-ea"/>
                <a:cs typeface="+mn-ea"/>
              </a:rPr>
              <a:t>如图</a:t>
            </a:r>
            <a:r>
              <a:rPr lang="en-US" altLang="zh-CN" sz="1800" b="1">
                <a:latin typeface="+mn-ea"/>
                <a:cs typeface="+mn-ea"/>
              </a:rPr>
              <a:t>)</a:t>
            </a:r>
            <a:endParaRPr lang="en-US" altLang="zh-CN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2.</a:t>
            </a:r>
            <a:r>
              <a:rPr lang="zh-CN" altLang="en-US" sz="1800" b="1">
                <a:latin typeface="+mn-ea"/>
                <a:cs typeface="+mn-ea"/>
              </a:rPr>
              <a:t>从</a:t>
            </a:r>
            <a:r>
              <a:rPr lang="en-US" altLang="zh-CN" sz="1800" b="1">
                <a:latin typeface="+mn-ea"/>
                <a:cs typeface="+mn-ea"/>
              </a:rPr>
              <a:t>“</a:t>
            </a:r>
            <a:r>
              <a:rPr lang="zh-CN" altLang="en-US" sz="1800" b="1">
                <a:latin typeface="+mn-ea"/>
                <a:cs typeface="+mn-ea"/>
              </a:rPr>
              <a:t>减法原理</a:t>
            </a:r>
            <a:r>
              <a:rPr lang="en-US" altLang="zh-CN" sz="1800" b="1">
                <a:latin typeface="+mn-ea"/>
                <a:cs typeface="+mn-ea"/>
              </a:rPr>
              <a:t>”</a:t>
            </a:r>
            <a:r>
              <a:rPr lang="zh-CN" altLang="en-US" sz="1800" b="1">
                <a:latin typeface="+mn-ea"/>
                <a:cs typeface="+mn-ea"/>
              </a:rPr>
              <a:t>的角度分析操作</a:t>
            </a:r>
            <a:r>
              <a:rPr lang="en-US" altLang="zh-CN" sz="1800" b="1">
                <a:latin typeface="+mn-ea"/>
                <a:cs typeface="+mn-ea"/>
              </a:rPr>
              <a:t>:</a:t>
            </a:r>
            <a:endParaRPr lang="en-US" altLang="zh-CN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对于正常公鸡来说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其</a:t>
            </a:r>
            <a:r>
              <a:rPr lang="en-US" altLang="zh-CN" sz="1800">
                <a:latin typeface="+mn-ea"/>
                <a:cs typeface="+mn-ea"/>
              </a:rPr>
              <a:t>“</a:t>
            </a:r>
            <a:r>
              <a:rPr lang="zh-CN" altLang="en-US" sz="1800">
                <a:latin typeface="+mn-ea"/>
                <a:cs typeface="+mn-ea"/>
              </a:rPr>
              <a:t>常态</a:t>
            </a:r>
            <a:r>
              <a:rPr lang="en-US" altLang="zh-CN" sz="1800">
                <a:latin typeface="+mn-ea"/>
                <a:cs typeface="+mn-ea"/>
              </a:rPr>
              <a:t>”</a:t>
            </a:r>
            <a:r>
              <a:rPr lang="zh-CN" altLang="en-US" sz="1800">
                <a:latin typeface="+mn-ea"/>
                <a:cs typeface="+mn-ea"/>
              </a:rPr>
              <a:t>是有睾丸的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因此摘除睾丸的步骤运用了</a:t>
            </a:r>
            <a:r>
              <a:rPr lang="en-US" altLang="zh-CN" sz="1800">
                <a:latin typeface="+mn-ea"/>
                <a:cs typeface="+mn-ea"/>
              </a:rPr>
              <a:t>“</a:t>
            </a:r>
            <a:r>
              <a:rPr lang="zh-CN" altLang="en-US" sz="1800">
                <a:latin typeface="+mn-ea"/>
                <a:cs typeface="+mn-ea"/>
              </a:rPr>
              <a:t>减法原理</a:t>
            </a:r>
            <a:r>
              <a:rPr lang="en-US" altLang="zh-CN" sz="1800">
                <a:latin typeface="+mn-ea"/>
                <a:cs typeface="+mn-ea"/>
              </a:rPr>
              <a:t>”</a:t>
            </a:r>
            <a:r>
              <a:rPr lang="zh-CN" altLang="en-US" sz="1800">
                <a:latin typeface="+mn-ea"/>
                <a:cs typeface="+mn-ea"/>
              </a:rPr>
              <a:t>。</a:t>
            </a: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13" name="image50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260" y="4131945"/>
            <a:ext cx="4025265" cy="11995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1695</Words>
  <Application>WPS 演示</Application>
  <PresentationFormat>宽屏</PresentationFormat>
  <Paragraphs>114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黑体</vt:lpstr>
      <vt:lpstr>楷体</vt:lpstr>
      <vt:lpstr>+中文正文</vt:lpstr>
      <vt:lpstr>Segoe Print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184</cp:revision>
  <dcterms:created xsi:type="dcterms:W3CDTF">2019-06-19T02:08:00Z</dcterms:created>
  <dcterms:modified xsi:type="dcterms:W3CDTF">2025-04-14T06:47:34Z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B25311F3D2F6488784CC4C58F14A8C9E_11</vt:lpwstr>
  </property>
</Properties>
</file>