
<file path=[Content_Types].xml><?xml version="1.0" encoding="utf-8"?>
<Types xmlns="http://schemas.openxmlformats.org/package/2006/content-types">
  <Default Extension="png" ContentType="image/png"/>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2" r:id="rId7"/>
    <p:sldId id="264" r:id="rId8"/>
    <p:sldId id="265" r:id="rId9"/>
    <p:sldId id="267" r:id="rId10"/>
    <p:sldId id="266" r:id="rId11"/>
    <p:sldId id="268" r:id="rId12"/>
    <p:sldId id="269" r:id="rId13"/>
    <p:sldId id="270" r:id="rId14"/>
    <p:sldId id="271" r:id="rId15"/>
    <p:sldId id="27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userDrawn="1">
          <p15:clr>
            <a:srgbClr val="A4A3A4"/>
          </p15:clr>
        </p15:guide>
        <p15:guide id="2" pos="38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5"/>
        <p:guide pos="385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2.xml"/><Relationship Id="rId4" Type="http://schemas.openxmlformats.org/officeDocument/2006/relationships/image" Target="../media/image13.png"/><Relationship Id="rId3" Type="http://schemas.openxmlformats.org/officeDocument/2006/relationships/image" Target="../media/image12.tiff"/><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4.xml"/><Relationship Id="rId4" Type="http://schemas.openxmlformats.org/officeDocument/2006/relationships/image" Target="../media/image15.png"/><Relationship Id="rId3" Type="http://schemas.openxmlformats.org/officeDocument/2006/relationships/image" Target="../media/image14.tiff"/><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5.xml"/><Relationship Id="rId3" Type="http://schemas.openxmlformats.org/officeDocument/2006/relationships/image" Target="../media/image16.tiff"/><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6.xml"/><Relationship Id="rId3" Type="http://schemas.openxmlformats.org/officeDocument/2006/relationships/image" Target="../media/image17.tiff"/><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7.tiff"/><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9.xml"/><Relationship Id="rId3" Type="http://schemas.openxmlformats.org/officeDocument/2006/relationships/image" Target="../media/image8.tiff"/><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1.xml"/><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7535" y="107188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132840" y="117856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分析物质运输过程中的跨膜层数</a:t>
            </a:r>
            <a:endParaRPr lang="zh-CN" altLang="en-US" sz="2400" b="1">
              <a:uFillTx/>
              <a:latin typeface="+mn-ea"/>
              <a:sym typeface="+mn-ea"/>
            </a:endParaRPr>
          </a:p>
        </p:txBody>
      </p:sp>
      <p:sp>
        <p:nvSpPr>
          <p:cNvPr id="12" name="文本框 11"/>
          <p:cNvSpPr txBox="1"/>
          <p:nvPr/>
        </p:nvSpPr>
        <p:spPr>
          <a:xfrm>
            <a:off x="506095" y="1546860"/>
            <a:ext cx="11249025" cy="141224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2.O</a:t>
            </a:r>
            <a:r>
              <a:rPr lang="en-US" altLang="zh-CN" b="1" baseline="-25000">
                <a:latin typeface="+mn-ea"/>
                <a:cs typeface="+mn-ea"/>
              </a:rPr>
              <a:t>2</a:t>
            </a:r>
            <a:r>
              <a:rPr lang="zh-CN" altLang="en-US" b="1">
                <a:latin typeface="+mn-ea"/>
                <a:cs typeface="+mn-ea"/>
              </a:rPr>
              <a:t>从外界环境进入组织细胞</a:t>
            </a:r>
            <a:r>
              <a:rPr lang="en-US" altLang="zh-CN" b="1">
                <a:latin typeface="+mn-ea"/>
                <a:cs typeface="+mn-ea"/>
              </a:rPr>
              <a:t>,</a:t>
            </a:r>
            <a:r>
              <a:rPr lang="zh-CN" altLang="en-US" b="1">
                <a:latin typeface="+mn-ea"/>
                <a:cs typeface="+mn-ea"/>
              </a:rPr>
              <a:t>至少穿过的生物膜层数</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可结合本攻略中【一】第</a:t>
            </a:r>
            <a:r>
              <a:rPr lang="en-US" altLang="zh-CN">
                <a:latin typeface="+mn-ea"/>
                <a:cs typeface="+mn-ea"/>
              </a:rPr>
              <a:t>3</a:t>
            </a:r>
            <a:r>
              <a:rPr lang="zh-CN" altLang="en-US">
                <a:latin typeface="+mn-ea"/>
                <a:cs typeface="+mn-ea"/>
              </a:rPr>
              <a:t>点的讲解</a:t>
            </a:r>
            <a:r>
              <a:rPr lang="en-US" altLang="zh-CN">
                <a:latin typeface="+mn-ea"/>
                <a:cs typeface="+mn-ea"/>
              </a:rPr>
              <a:t>,</a:t>
            </a:r>
            <a:r>
              <a:rPr lang="zh-CN" altLang="en-US">
                <a:latin typeface="+mn-ea"/>
                <a:cs typeface="+mn-ea"/>
              </a:rPr>
              <a:t>根据</a:t>
            </a:r>
            <a:r>
              <a:rPr lang="en-US" altLang="zh-CN">
                <a:latin typeface="+mn-ea"/>
                <a:cs typeface="+mn-ea"/>
              </a:rPr>
              <a:t>O</a:t>
            </a:r>
            <a:r>
              <a:rPr lang="en-US" altLang="zh-CN" baseline="-25000">
                <a:latin typeface="+mn-ea"/>
                <a:cs typeface="+mn-ea"/>
              </a:rPr>
              <a:t>2</a:t>
            </a:r>
            <a:r>
              <a:rPr lang="zh-CN" altLang="en-US">
                <a:latin typeface="+mn-ea"/>
                <a:cs typeface="+mn-ea"/>
              </a:rPr>
              <a:t>是否被组织细胞利用</a:t>
            </a:r>
            <a:r>
              <a:rPr lang="en-US" altLang="zh-CN">
                <a:latin typeface="+mn-ea"/>
                <a:cs typeface="+mn-ea"/>
              </a:rPr>
              <a:t>,</a:t>
            </a:r>
            <a:r>
              <a:rPr lang="zh-CN" altLang="en-US">
                <a:latin typeface="+mn-ea"/>
                <a:cs typeface="+mn-ea"/>
              </a:rPr>
              <a:t>分两种情况进行分析。</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(1)O</a:t>
            </a:r>
            <a:r>
              <a:rPr lang="en-US" altLang="zh-CN" baseline="-25000">
                <a:latin typeface="+mn-ea"/>
                <a:cs typeface="+mn-ea"/>
              </a:rPr>
              <a:t>2</a:t>
            </a:r>
            <a:r>
              <a:rPr lang="zh-CN" altLang="en-US">
                <a:latin typeface="+mn-ea"/>
                <a:cs typeface="+mn-ea"/>
              </a:rPr>
              <a:t>只进入组织细胞但未被利用</a:t>
            </a:r>
            <a:r>
              <a:rPr lang="en-US" altLang="zh-CN">
                <a:latin typeface="+mn-ea"/>
                <a:cs typeface="+mn-ea"/>
              </a:rPr>
              <a:t>——</a:t>
            </a:r>
            <a:r>
              <a:rPr lang="zh-CN" altLang="en-US">
                <a:latin typeface="+mn-ea"/>
                <a:cs typeface="+mn-ea"/>
              </a:rPr>
              <a:t>至少穿过</a:t>
            </a:r>
            <a:r>
              <a:rPr lang="en-US" altLang="zh-CN">
                <a:latin typeface="+mn-ea"/>
                <a:cs typeface="+mn-ea"/>
              </a:rPr>
              <a:t>9</a:t>
            </a:r>
            <a:r>
              <a:rPr lang="zh-CN" altLang="en-US">
                <a:latin typeface="+mn-ea"/>
                <a:cs typeface="+mn-ea"/>
              </a:rPr>
              <a:t>层细胞膜</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肺泡腔属于外界环境</a:t>
            </a:r>
            <a:r>
              <a:rPr lang="en-US" altLang="zh-CN">
                <a:latin typeface="+mn-ea"/>
                <a:cs typeface="+mn-ea"/>
              </a:rPr>
              <a:t>,</a:t>
            </a:r>
            <a:r>
              <a:rPr lang="zh-CN" altLang="en-US">
                <a:latin typeface="+mn-ea"/>
                <a:cs typeface="+mn-ea"/>
              </a:rPr>
              <a:t>其中的</a:t>
            </a:r>
            <a:r>
              <a:rPr lang="en-US" altLang="zh-CN">
                <a:latin typeface="+mn-ea"/>
                <a:cs typeface="+mn-ea"/>
              </a:rPr>
              <a:t>O</a:t>
            </a:r>
            <a:r>
              <a:rPr lang="en-US" altLang="zh-CN" baseline="-25000">
                <a:latin typeface="+mn-ea"/>
                <a:cs typeface="+mn-ea"/>
              </a:rPr>
              <a:t>2</a:t>
            </a:r>
            <a:r>
              <a:rPr lang="zh-CN" altLang="en-US">
                <a:latin typeface="+mn-ea"/>
                <a:cs typeface="+mn-ea"/>
              </a:rPr>
              <a:t>穿过单层肺泡壁细胞进入组织液</a:t>
            </a:r>
            <a:r>
              <a:rPr lang="en-US" altLang="zh-CN">
                <a:latin typeface="+mn-ea"/>
                <a:cs typeface="+mn-ea"/>
              </a:rPr>
              <a:t>,</a:t>
            </a:r>
            <a:r>
              <a:rPr lang="zh-CN" altLang="en-US">
                <a:latin typeface="+mn-ea"/>
                <a:cs typeface="+mn-ea"/>
              </a:rPr>
              <a:t>再从组织液穿过单层毛细血管壁细胞进入毛细血管。</a:t>
            </a:r>
            <a:r>
              <a:rPr lang="en-US" altLang="zh-CN">
                <a:latin typeface="+mn-ea"/>
                <a:cs typeface="+mn-ea"/>
              </a:rPr>
              <a:t>O</a:t>
            </a:r>
            <a:r>
              <a:rPr lang="en-US" altLang="zh-CN" baseline="-25000">
                <a:latin typeface="+mn-ea"/>
                <a:cs typeface="+mn-ea"/>
              </a:rPr>
              <a:t>2</a:t>
            </a:r>
            <a:r>
              <a:rPr lang="zh-CN" altLang="en-US">
                <a:latin typeface="+mn-ea"/>
                <a:cs typeface="+mn-ea"/>
              </a:rPr>
              <a:t>在血浆中穿过红细胞膜进入红细胞</a:t>
            </a:r>
            <a:r>
              <a:rPr lang="en-US" altLang="zh-CN">
                <a:latin typeface="+mn-ea"/>
                <a:cs typeface="+mn-ea"/>
              </a:rPr>
              <a:t>,</a:t>
            </a:r>
            <a:r>
              <a:rPr lang="zh-CN" altLang="en-US">
                <a:latin typeface="+mn-ea"/>
                <a:cs typeface="+mn-ea"/>
              </a:rPr>
              <a:t>被红细胞中的血红蛋白固定</a:t>
            </a:r>
            <a:r>
              <a:rPr lang="en-US" altLang="zh-CN">
                <a:latin typeface="+mn-ea"/>
                <a:cs typeface="+mn-ea"/>
              </a:rPr>
              <a:t>,</a:t>
            </a:r>
            <a:r>
              <a:rPr lang="zh-CN" altLang="en-US">
                <a:latin typeface="+mn-ea"/>
                <a:cs typeface="+mn-ea"/>
              </a:rPr>
              <a:t>随红细胞进行运输。</a:t>
            </a:r>
            <a:endParaRPr lang="zh-CN" altLang="en-US">
              <a:latin typeface="+mn-ea"/>
              <a:cs typeface="+mn-ea"/>
            </a:endParaRPr>
          </a:p>
        </p:txBody>
      </p:sp>
      <p:sp>
        <p:nvSpPr>
          <p:cNvPr id="14" name="文本框 13"/>
          <p:cNvSpPr txBox="1"/>
          <p:nvPr/>
        </p:nvSpPr>
        <p:spPr>
          <a:xfrm>
            <a:off x="3065780" y="3618865"/>
            <a:ext cx="8486140" cy="2606040"/>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血液流动到需要氧气的部位</a:t>
            </a:r>
            <a:r>
              <a:rPr lang="en-US" altLang="zh-CN">
                <a:latin typeface="+mn-ea"/>
                <a:cs typeface="+mn-ea"/>
              </a:rPr>
              <a:t>,</a:t>
            </a:r>
            <a:r>
              <a:rPr lang="zh-CN" altLang="en-US">
                <a:latin typeface="+mn-ea"/>
                <a:cs typeface="+mn-ea"/>
              </a:rPr>
              <a:t>红细胞释放出</a:t>
            </a:r>
            <a:r>
              <a:rPr lang="en-US" altLang="zh-CN">
                <a:latin typeface="+mn-ea"/>
                <a:cs typeface="+mn-ea"/>
              </a:rPr>
              <a:t>O</a:t>
            </a:r>
            <a:r>
              <a:rPr lang="en-US" altLang="zh-CN" baseline="-25000">
                <a:latin typeface="+mn-ea"/>
                <a:cs typeface="+mn-ea"/>
              </a:rPr>
              <a:t>2</a:t>
            </a:r>
            <a:r>
              <a:rPr lang="zh-CN" altLang="en-US">
                <a:latin typeface="+mn-ea"/>
                <a:cs typeface="+mn-ea"/>
              </a:rPr>
              <a:t>分子</a:t>
            </a:r>
            <a:r>
              <a:rPr lang="en-US" altLang="zh-CN">
                <a:latin typeface="+mn-ea"/>
                <a:cs typeface="+mn-ea"/>
              </a:rPr>
              <a:t>,</a:t>
            </a:r>
            <a:r>
              <a:rPr lang="zh-CN" altLang="en-US">
                <a:latin typeface="+mn-ea"/>
                <a:cs typeface="+mn-ea"/>
              </a:rPr>
              <a:t>在此过程中</a:t>
            </a:r>
            <a:r>
              <a:rPr lang="en-US" altLang="zh-CN">
                <a:latin typeface="+mn-ea"/>
                <a:cs typeface="+mn-ea"/>
              </a:rPr>
              <a:t>O</a:t>
            </a:r>
            <a:r>
              <a:rPr lang="en-US" altLang="zh-CN" baseline="-25000">
                <a:latin typeface="+mn-ea"/>
                <a:cs typeface="+mn-ea"/>
              </a:rPr>
              <a:t>2</a:t>
            </a:r>
            <a:r>
              <a:rPr lang="zh-CN" altLang="en-US">
                <a:latin typeface="+mn-ea"/>
                <a:cs typeface="+mn-ea"/>
              </a:rPr>
              <a:t>穿过红细胞的细胞膜</a:t>
            </a:r>
            <a:r>
              <a:rPr lang="en-US" altLang="zh-CN">
                <a:latin typeface="+mn-ea"/>
                <a:cs typeface="+mn-ea"/>
              </a:rPr>
              <a:t>,</a:t>
            </a:r>
            <a:r>
              <a:rPr lang="zh-CN" altLang="en-US">
                <a:latin typeface="+mn-ea"/>
                <a:cs typeface="+mn-ea"/>
              </a:rPr>
              <a:t>再穿过单层毛细血管壁细胞进入组织液</a:t>
            </a:r>
            <a:r>
              <a:rPr lang="en-US" altLang="zh-CN">
                <a:latin typeface="+mn-ea"/>
                <a:cs typeface="+mn-ea"/>
              </a:rPr>
              <a:t>,</a:t>
            </a:r>
            <a:r>
              <a:rPr lang="zh-CN" altLang="en-US">
                <a:latin typeface="+mn-ea"/>
                <a:cs typeface="+mn-ea"/>
              </a:rPr>
              <a:t>再从组织液进入组织细胞。在此过程中</a:t>
            </a:r>
            <a:r>
              <a:rPr lang="en-US" altLang="zh-CN">
                <a:latin typeface="+mn-ea"/>
                <a:cs typeface="+mn-ea"/>
              </a:rPr>
              <a:t>,O</a:t>
            </a:r>
            <a:r>
              <a:rPr lang="en-US" altLang="zh-CN" baseline="-25000">
                <a:latin typeface="+mn-ea"/>
                <a:cs typeface="+mn-ea"/>
              </a:rPr>
              <a:t>2</a:t>
            </a:r>
            <a:r>
              <a:rPr lang="zh-CN" altLang="en-US">
                <a:latin typeface="+mn-ea"/>
                <a:cs typeface="+mn-ea"/>
              </a:rPr>
              <a:t>共穿过</a:t>
            </a:r>
            <a:r>
              <a:rPr lang="en-US" altLang="zh-CN">
                <a:latin typeface="+mn-ea"/>
                <a:cs typeface="+mn-ea"/>
              </a:rPr>
              <a:t>9</a:t>
            </a:r>
            <a:r>
              <a:rPr lang="zh-CN" altLang="en-US">
                <a:latin typeface="+mn-ea"/>
                <a:cs typeface="+mn-ea"/>
              </a:rPr>
              <a:t>层</a:t>
            </a:r>
            <a:r>
              <a:rPr lang="zh-CN" altLang="en-US" u="wavy">
                <a:solidFill>
                  <a:schemeClr val="tx1"/>
                </a:solidFill>
                <a:uFillTx/>
                <a:latin typeface="+中文正文" charset="0"/>
                <a:cs typeface="+mn-ea"/>
              </a:rPr>
              <a:t>细胞膜</a:t>
            </a:r>
            <a:r>
              <a:rPr lang="en-US" altLang="zh-CN">
                <a:latin typeface="+mn-ea"/>
                <a:cs typeface="+mn-ea"/>
              </a:rPr>
              <a:t>,</a:t>
            </a:r>
            <a:r>
              <a:rPr lang="zh-CN" altLang="en-US">
                <a:latin typeface="+mn-ea"/>
                <a:cs typeface="+mn-ea"/>
              </a:rPr>
              <a:t>具体穿膜情况如下</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506095" y="5355590"/>
            <a:ext cx="11318240" cy="1412240"/>
          </a:xfrm>
          <a:prstGeom prst="rect">
            <a:avLst/>
          </a:prstGeom>
        </p:spPr>
        <p:txBody>
          <a:bodyPr wrap="square">
            <a:no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【扩展】红细胞运输</a:t>
            </a:r>
            <a:r>
              <a:rPr lang="en-US" altLang="zh-CN" sz="1600">
                <a:solidFill>
                  <a:srgbClr val="00A0AF"/>
                </a:solidFill>
                <a:latin typeface="楷体" panose="02010609060101010101" charset="-122"/>
                <a:ea typeface="楷体" panose="02010609060101010101" charset="-122"/>
                <a:cs typeface="楷体" panose="02010609060101010101" charset="-122"/>
              </a:rPr>
              <a:t>O</a:t>
            </a:r>
            <a:r>
              <a:rPr lang="en-US" altLang="zh-CN"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分子的过程：</a:t>
            </a:r>
            <a:r>
              <a:rPr lang="en-US" altLang="zh-CN" sz="1600">
                <a:solidFill>
                  <a:srgbClr val="00A0AF"/>
                </a:solidFill>
                <a:latin typeface="楷体" panose="02010609060101010101" charset="-122"/>
                <a:ea typeface="楷体" panose="02010609060101010101" charset="-122"/>
                <a:cs typeface="楷体" panose="02010609060101010101" charset="-122"/>
              </a:rPr>
              <a:t>O</a:t>
            </a:r>
            <a:r>
              <a:rPr lang="en-US" altLang="zh-CN"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进入红细胞与其中的血红蛋白结合</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随血浆被运输</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在特定的部位被血红蛋白释放</a:t>
            </a:r>
            <a:r>
              <a:rPr lang="en-US" altLang="zh-CN" sz="1600">
                <a:solidFill>
                  <a:srgbClr val="00A0AF"/>
                </a:solidFill>
                <a:latin typeface="楷体" panose="02010609060101010101" charset="-122"/>
                <a:ea typeface="楷体" panose="02010609060101010101" charset="-122"/>
                <a:cs typeface="楷体" panose="02010609060101010101" charset="-122"/>
              </a:rPr>
              <a:t>,O</a:t>
            </a:r>
            <a:r>
              <a:rPr lang="en-US" altLang="zh-CN"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离开红细胞进入血浆</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再从血浆穿过毛细血管壁细胞进入组织液。</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192" name="image180.jpeg"/>
          <p:cNvPicPr>
            <a:picLocks noChangeAspect="1"/>
          </p:cNvPicPr>
          <p:nvPr/>
        </p:nvPicPr>
        <p:blipFill>
          <a:blip r:embed="rId3"/>
          <a:stretch>
            <a:fillRect/>
          </a:stretch>
        </p:blipFill>
        <p:spPr>
          <a:xfrm>
            <a:off x="659130" y="3663950"/>
            <a:ext cx="2303780" cy="1691640"/>
          </a:xfrm>
          <a:prstGeom prst="rect">
            <a:avLst/>
          </a:prstGeom>
        </p:spPr>
      </p:pic>
      <p:pic>
        <p:nvPicPr>
          <p:cNvPr id="3" name="图片 2"/>
          <p:cNvPicPr>
            <a:picLocks noChangeAspect="1"/>
          </p:cNvPicPr>
          <p:nvPr/>
        </p:nvPicPr>
        <p:blipFill>
          <a:blip r:embed="rId4"/>
          <a:stretch>
            <a:fillRect/>
          </a:stretch>
        </p:blipFill>
        <p:spPr>
          <a:xfrm>
            <a:off x="3176905" y="4877435"/>
            <a:ext cx="7660640" cy="478155"/>
          </a:xfrm>
          <a:prstGeom prst="rect">
            <a:avLst/>
          </a:prstGeom>
        </p:spPr>
      </p:pic>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25666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132840" y="133985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分析物质运输过程中的跨膜层数</a:t>
            </a:r>
            <a:endParaRPr lang="zh-CN" altLang="en-US" sz="2400" b="1">
              <a:uFillTx/>
              <a:latin typeface="+mn-ea"/>
              <a:sym typeface="+mn-ea"/>
            </a:endParaRPr>
          </a:p>
        </p:txBody>
      </p:sp>
      <p:sp>
        <p:nvSpPr>
          <p:cNvPr id="12" name="文本框 11"/>
          <p:cNvSpPr txBox="1"/>
          <p:nvPr/>
        </p:nvSpPr>
        <p:spPr>
          <a:xfrm>
            <a:off x="718185" y="1892935"/>
            <a:ext cx="10723880" cy="465455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2.O</a:t>
            </a:r>
            <a:r>
              <a:rPr lang="en-US" altLang="zh-CN" b="1" baseline="-25000">
                <a:latin typeface="+mn-ea"/>
                <a:cs typeface="+mn-ea"/>
              </a:rPr>
              <a:t>2</a:t>
            </a:r>
            <a:r>
              <a:rPr lang="zh-CN" altLang="en-US" b="1">
                <a:latin typeface="+mn-ea"/>
                <a:cs typeface="+mn-ea"/>
              </a:rPr>
              <a:t>从外界环境进入组织细胞</a:t>
            </a:r>
            <a:r>
              <a:rPr lang="en-US" altLang="zh-CN" b="1">
                <a:latin typeface="+mn-ea"/>
                <a:cs typeface="+mn-ea"/>
              </a:rPr>
              <a:t>,</a:t>
            </a:r>
            <a:r>
              <a:rPr lang="zh-CN" altLang="en-US" b="1">
                <a:latin typeface="+mn-ea"/>
                <a:cs typeface="+mn-ea"/>
              </a:rPr>
              <a:t>至少穿过的生物膜层数</a:t>
            </a:r>
            <a:endParaRPr lang="zh-CN" altLang="en-US" b="1">
              <a:latin typeface="+mn-ea"/>
              <a:cs typeface="+mn-ea"/>
            </a:endParaRPr>
          </a:p>
          <a:p>
            <a:pPr indent="0" defTabSz="266700" fontAlgn="auto">
              <a:lnSpc>
                <a:spcPct val="150000"/>
              </a:lnSpc>
              <a:spcBef>
                <a:spcPct val="0"/>
              </a:spcBef>
              <a:spcAft>
                <a:spcPct val="0"/>
              </a:spcAft>
            </a:pPr>
            <a:r>
              <a:rPr lang="en-US" altLang="zh-CN">
                <a:latin typeface="+mn-ea"/>
                <a:cs typeface="+mn-ea"/>
              </a:rPr>
              <a:t>(2)O</a:t>
            </a:r>
            <a:r>
              <a:rPr lang="en-US" altLang="zh-CN" baseline="-25000">
                <a:latin typeface="+mn-ea"/>
                <a:cs typeface="+mn-ea"/>
              </a:rPr>
              <a:t>2</a:t>
            </a:r>
            <a:r>
              <a:rPr lang="zh-CN" altLang="en-US">
                <a:latin typeface="+mn-ea"/>
                <a:cs typeface="+mn-ea"/>
              </a:rPr>
              <a:t>进入组织细胞后被利用</a:t>
            </a:r>
            <a:r>
              <a:rPr lang="en-US" altLang="zh-CN">
                <a:latin typeface="+mn-ea"/>
                <a:cs typeface="+mn-ea"/>
              </a:rPr>
              <a:t>——</a:t>
            </a:r>
            <a:r>
              <a:rPr lang="zh-CN" altLang="en-US">
                <a:latin typeface="+mn-ea"/>
                <a:cs typeface="+mn-ea"/>
              </a:rPr>
              <a:t>穿过</a:t>
            </a:r>
            <a:r>
              <a:rPr lang="en-US" altLang="zh-CN">
                <a:latin typeface="+mn-ea"/>
                <a:cs typeface="+mn-ea"/>
              </a:rPr>
              <a:t>9</a:t>
            </a:r>
            <a:r>
              <a:rPr lang="zh-CN" altLang="en-US">
                <a:latin typeface="+mn-ea"/>
                <a:cs typeface="+mn-ea"/>
              </a:rPr>
              <a:t>层细胞膜</a:t>
            </a:r>
            <a:r>
              <a:rPr lang="en-US" altLang="zh-CN">
                <a:latin typeface="+mn-ea"/>
                <a:cs typeface="+mn-ea"/>
              </a:rPr>
              <a:t>+2</a:t>
            </a:r>
            <a:r>
              <a:rPr lang="zh-CN" altLang="en-US">
                <a:latin typeface="+mn-ea"/>
                <a:cs typeface="+mn-ea"/>
              </a:rPr>
              <a:t>层线粒体膜</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组织细胞在有氧呼吸第三阶段中利用氧气</a:t>
            </a:r>
            <a:r>
              <a:rPr lang="en-US" altLang="zh-CN">
                <a:latin typeface="+mn-ea"/>
                <a:cs typeface="+mn-ea"/>
              </a:rPr>
              <a:t>,</a:t>
            </a:r>
            <a:r>
              <a:rPr lang="zh-CN" altLang="en-US">
                <a:latin typeface="+mn-ea"/>
                <a:cs typeface="+mn-ea"/>
              </a:rPr>
              <a:t>该阶段发生在线粒体内膜上</a:t>
            </a:r>
            <a:r>
              <a:rPr lang="en-US" altLang="zh-CN">
                <a:latin typeface="+mn-ea"/>
                <a:cs typeface="+mn-ea"/>
              </a:rPr>
              <a:t>,</a:t>
            </a:r>
            <a:r>
              <a:rPr lang="zh-CN" altLang="en-US">
                <a:latin typeface="+mn-ea"/>
                <a:cs typeface="+mn-ea"/>
              </a:rPr>
              <a:t>因此氧气到达组织细胞后</a:t>
            </a:r>
            <a:r>
              <a:rPr lang="en-US" altLang="zh-CN">
                <a:latin typeface="+mn-ea"/>
                <a:cs typeface="+mn-ea"/>
              </a:rPr>
              <a:t>,</a:t>
            </a:r>
            <a:r>
              <a:rPr lang="zh-CN" altLang="en-US">
                <a:latin typeface="+mn-ea"/>
                <a:cs typeface="+mn-ea"/>
              </a:rPr>
              <a:t>要被组织细胞利用还需要穿过线粒体的外膜和内膜。</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【猜你想问】</a:t>
            </a:r>
            <a:r>
              <a:rPr lang="zh-CN" altLang="en-US" sz="1600">
                <a:solidFill>
                  <a:srgbClr val="00A0AF"/>
                </a:solidFill>
                <a:latin typeface="楷体" panose="02010609060101010101" charset="-122"/>
                <a:ea typeface="楷体" panose="02010609060101010101" charset="-122"/>
                <a:cs typeface="楷体" panose="02010609060101010101" charset="-122"/>
              </a:rPr>
              <a:t>为什么要算上线粒体内膜?</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有氧呼吸第二阶段,O</a:t>
            </a:r>
            <a:r>
              <a:rPr lang="zh-CN" altLang="en-US"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需要穿过线粒体内膜进入线粒体基质,有氧呼吸第三阶段,线粒体基质中的O</a:t>
            </a:r>
            <a:r>
              <a:rPr lang="zh-CN" altLang="en-US"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移动到线粒体内膜上进行反应。</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25666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132840" y="133985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分析物质运输过程中的跨膜层数</a:t>
            </a:r>
            <a:endParaRPr lang="zh-CN" altLang="en-US" sz="2400" b="1">
              <a:uFillTx/>
              <a:latin typeface="+mn-ea"/>
              <a:sym typeface="+mn-ea"/>
            </a:endParaRPr>
          </a:p>
        </p:txBody>
      </p:sp>
      <p:sp>
        <p:nvSpPr>
          <p:cNvPr id="12" name="文本框 11"/>
          <p:cNvSpPr txBox="1"/>
          <p:nvPr/>
        </p:nvSpPr>
        <p:spPr>
          <a:xfrm>
            <a:off x="4242435" y="2342515"/>
            <a:ext cx="7352030" cy="402018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人体有氧呼吸第二阶段</a:t>
            </a:r>
            <a:r>
              <a:rPr lang="en-US" altLang="zh-CN">
                <a:latin typeface="+mn-ea"/>
                <a:cs typeface="+mn-ea"/>
              </a:rPr>
              <a:t>,</a:t>
            </a:r>
            <a:r>
              <a:rPr lang="zh-CN" altLang="en-US">
                <a:latin typeface="+mn-ea"/>
                <a:cs typeface="+mn-ea"/>
              </a:rPr>
              <a:t>线粒体基质中产生</a:t>
            </a:r>
            <a:r>
              <a:rPr lang="en-US" altLang="zh-CN">
                <a:latin typeface="+mn-ea"/>
                <a:cs typeface="+mn-ea"/>
              </a:rPr>
              <a:t>CO</a:t>
            </a:r>
            <a:r>
              <a:rPr lang="en-US" altLang="zh-CN" baseline="-25000">
                <a:latin typeface="+mn-ea"/>
                <a:cs typeface="+mn-ea"/>
              </a:rPr>
              <a:t>2</a:t>
            </a:r>
            <a:r>
              <a:rPr lang="en-US" altLang="zh-CN">
                <a:latin typeface="+mn-ea"/>
                <a:cs typeface="+mn-ea"/>
              </a:rPr>
              <a:t>,</a:t>
            </a:r>
            <a:r>
              <a:rPr lang="zh-CN" altLang="en-US">
                <a:latin typeface="+mn-ea"/>
                <a:cs typeface="+mn-ea"/>
              </a:rPr>
              <a:t>这些</a:t>
            </a:r>
            <a:r>
              <a:rPr lang="en-US" altLang="zh-CN">
                <a:latin typeface="+mn-ea"/>
                <a:cs typeface="+mn-ea"/>
              </a:rPr>
              <a:t>CO</a:t>
            </a:r>
            <a:r>
              <a:rPr lang="en-US" altLang="zh-CN" baseline="-25000">
                <a:latin typeface="+mn-ea"/>
                <a:cs typeface="+mn-ea"/>
              </a:rPr>
              <a:t>2</a:t>
            </a:r>
            <a:r>
              <a:rPr lang="zh-CN" altLang="en-US">
                <a:latin typeface="+mn-ea"/>
                <a:cs typeface="+mn-ea"/>
              </a:rPr>
              <a:t>从线粒体基质运出细胞</a:t>
            </a:r>
            <a:r>
              <a:rPr lang="en-US" altLang="zh-CN">
                <a:latin typeface="+mn-ea"/>
                <a:cs typeface="+mn-ea"/>
              </a:rPr>
              <a:t>,</a:t>
            </a:r>
            <a:r>
              <a:rPr lang="zh-CN" altLang="en-US">
                <a:latin typeface="+mn-ea"/>
                <a:cs typeface="+mn-ea"/>
              </a:rPr>
              <a:t>需要依次经过线粒体内膜、线粒体外膜和细胞膜。</a:t>
            </a:r>
            <a:r>
              <a:rPr lang="en-US" altLang="zh-CN">
                <a:latin typeface="+mn-ea"/>
                <a:cs typeface="+mn-ea"/>
              </a:rPr>
              <a:t>CO</a:t>
            </a:r>
            <a:r>
              <a:rPr lang="en-US" altLang="zh-CN" baseline="-25000">
                <a:latin typeface="+mn-ea"/>
                <a:cs typeface="+mn-ea"/>
              </a:rPr>
              <a:t>2</a:t>
            </a:r>
            <a:r>
              <a:rPr lang="zh-CN" altLang="en-US">
                <a:latin typeface="+mn-ea"/>
                <a:cs typeface="+mn-ea"/>
              </a:rPr>
              <a:t>进入组织液后</a:t>
            </a:r>
            <a:r>
              <a:rPr lang="en-US" altLang="zh-CN">
                <a:latin typeface="+mn-ea"/>
                <a:cs typeface="+mn-ea"/>
              </a:rPr>
              <a:t>,</a:t>
            </a:r>
            <a:r>
              <a:rPr lang="zh-CN" altLang="en-US">
                <a:latin typeface="+mn-ea"/>
                <a:cs typeface="+mn-ea"/>
              </a:rPr>
              <a:t>穿过单层的毛细血管壁细胞进入血浆</a:t>
            </a:r>
            <a:r>
              <a:rPr lang="en-US" altLang="zh-CN">
                <a:latin typeface="+mn-ea"/>
                <a:cs typeface="+mn-ea"/>
              </a:rPr>
              <a:t>,</a:t>
            </a:r>
            <a:r>
              <a:rPr lang="zh-CN" altLang="en-US">
                <a:latin typeface="+mn-ea"/>
                <a:cs typeface="+mn-ea"/>
              </a:rPr>
              <a:t>有一部分</a:t>
            </a:r>
            <a:r>
              <a:rPr lang="en-US" altLang="zh-CN">
                <a:latin typeface="+mn-ea"/>
                <a:cs typeface="+mn-ea"/>
              </a:rPr>
              <a:t>CO2</a:t>
            </a:r>
            <a:r>
              <a:rPr lang="zh-CN" altLang="en-US">
                <a:latin typeface="+mn-ea"/>
                <a:cs typeface="+mn-ea"/>
              </a:rPr>
              <a:t>与水结合</a:t>
            </a:r>
            <a:r>
              <a:rPr lang="en-US" altLang="zh-CN">
                <a:latin typeface="+mn-ea"/>
                <a:cs typeface="+mn-ea"/>
              </a:rPr>
              <a:t>,</a:t>
            </a:r>
            <a:r>
              <a:rPr lang="zh-CN" altLang="en-US">
                <a:latin typeface="+mn-ea"/>
                <a:cs typeface="+mn-ea"/>
              </a:rPr>
              <a:t>转化为</a:t>
            </a:r>
            <a:r>
              <a:rPr lang="en-US" altLang="zh-CN">
                <a:latin typeface="+mn-ea"/>
                <a:cs typeface="+mn-ea"/>
              </a:rPr>
              <a:t>HC</a:t>
            </a:r>
            <a:r>
              <a:rPr lang="zh-CN" altLang="en-US">
                <a:latin typeface="+mn-ea"/>
                <a:cs typeface="+mn-ea"/>
              </a:rPr>
              <a:t>随血液循环至肺部</a:t>
            </a:r>
            <a:r>
              <a:rPr lang="en-US" altLang="zh-CN">
                <a:latin typeface="+mn-ea"/>
                <a:cs typeface="+mn-ea"/>
              </a:rPr>
              <a:t>,</a:t>
            </a:r>
            <a:r>
              <a:rPr lang="zh-CN" altLang="en-US">
                <a:latin typeface="+mn-ea"/>
                <a:cs typeface="+mn-ea"/>
              </a:rPr>
              <a:t>又分解为</a:t>
            </a:r>
            <a:r>
              <a:rPr lang="en-US" altLang="zh-CN">
                <a:latin typeface="+mn-ea"/>
                <a:cs typeface="+mn-ea"/>
              </a:rPr>
              <a:t>CO</a:t>
            </a:r>
            <a:r>
              <a:rPr lang="en-US" altLang="zh-CN" baseline="-25000">
                <a:latin typeface="+mn-ea"/>
                <a:cs typeface="+mn-ea"/>
              </a:rPr>
              <a:t>2</a:t>
            </a:r>
            <a:r>
              <a:rPr lang="en-US" altLang="zh-CN">
                <a:latin typeface="+mn-ea"/>
                <a:cs typeface="+mn-ea"/>
              </a:rPr>
              <a:t>;</a:t>
            </a:r>
            <a:r>
              <a:rPr lang="zh-CN" altLang="en-US">
                <a:latin typeface="+mn-ea"/>
                <a:cs typeface="+mn-ea"/>
              </a:rPr>
              <a:t>另一部分则会进入红细胞。当运载</a:t>
            </a:r>
            <a:r>
              <a:rPr lang="en-US" altLang="zh-CN">
                <a:latin typeface="+mn-ea"/>
                <a:cs typeface="+mn-ea"/>
              </a:rPr>
              <a:t>CO</a:t>
            </a:r>
            <a:r>
              <a:rPr lang="en-US" altLang="zh-CN" baseline="-25000">
                <a:latin typeface="+mn-ea"/>
                <a:cs typeface="+mn-ea"/>
              </a:rPr>
              <a:t>2</a:t>
            </a:r>
            <a:r>
              <a:rPr lang="zh-CN" altLang="en-US">
                <a:latin typeface="+mn-ea"/>
                <a:cs typeface="+mn-ea"/>
              </a:rPr>
              <a:t>的血浆流至肺泡后</a:t>
            </a:r>
            <a:r>
              <a:rPr lang="en-US" altLang="zh-CN">
                <a:latin typeface="+mn-ea"/>
                <a:cs typeface="+mn-ea"/>
              </a:rPr>
              <a:t>,CO</a:t>
            </a:r>
            <a:r>
              <a:rPr lang="en-US" altLang="zh-CN" baseline="-25000">
                <a:latin typeface="+mn-ea"/>
                <a:cs typeface="+mn-ea"/>
              </a:rPr>
              <a:t>2</a:t>
            </a:r>
            <a:r>
              <a:rPr lang="zh-CN" altLang="en-US">
                <a:latin typeface="+mn-ea"/>
                <a:cs typeface="+mn-ea"/>
              </a:rPr>
              <a:t>穿过单层毛细血管壁细胞和单层肺泡壁细胞</a:t>
            </a:r>
            <a:r>
              <a:rPr lang="en-US" altLang="zh-CN">
                <a:latin typeface="+mn-ea"/>
                <a:cs typeface="+mn-ea"/>
              </a:rPr>
              <a:t>,</a:t>
            </a:r>
            <a:r>
              <a:rPr lang="zh-CN" altLang="en-US">
                <a:latin typeface="+mn-ea"/>
                <a:cs typeface="+mn-ea"/>
              </a:rPr>
              <a:t>进入外界环境。在此过程中</a:t>
            </a:r>
            <a:r>
              <a:rPr lang="en-US" altLang="zh-CN">
                <a:latin typeface="+mn-ea"/>
                <a:cs typeface="+mn-ea"/>
              </a:rPr>
              <a:t>,CO</a:t>
            </a:r>
            <a:r>
              <a:rPr lang="en-US" altLang="zh-CN" baseline="-25000">
                <a:latin typeface="+mn-ea"/>
                <a:cs typeface="+mn-ea"/>
              </a:rPr>
              <a:t>2</a:t>
            </a:r>
            <a:r>
              <a:rPr lang="zh-CN" altLang="en-US">
                <a:latin typeface="+mn-ea"/>
                <a:cs typeface="+mn-ea"/>
              </a:rPr>
              <a:t>不进入红细胞时共穿过</a:t>
            </a:r>
            <a:r>
              <a:rPr lang="en-US" altLang="zh-CN">
                <a:latin typeface="+mn-ea"/>
                <a:cs typeface="+mn-ea"/>
              </a:rPr>
              <a:t>9</a:t>
            </a:r>
            <a:r>
              <a:rPr lang="zh-CN" altLang="en-US">
                <a:latin typeface="+mn-ea"/>
                <a:cs typeface="+mn-ea"/>
              </a:rPr>
              <a:t>层</a:t>
            </a:r>
            <a:r>
              <a:rPr lang="zh-CN" altLang="en-US" u="wavy">
                <a:solidFill>
                  <a:schemeClr val="tx1"/>
                </a:solidFill>
                <a:uFillTx/>
                <a:latin typeface="+中文正文" charset="0"/>
                <a:cs typeface="+mn-ea"/>
              </a:rPr>
              <a:t>生物膜</a:t>
            </a:r>
            <a:r>
              <a:rPr lang="en-US" altLang="zh-CN">
                <a:latin typeface="+mn-ea"/>
                <a:cs typeface="+mn-ea"/>
              </a:rPr>
              <a:t>,</a:t>
            </a:r>
            <a:r>
              <a:rPr lang="zh-CN" altLang="en-US">
                <a:latin typeface="+mn-ea"/>
                <a:cs typeface="+mn-ea"/>
              </a:rPr>
              <a:t>具体穿膜情况如下</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209" name="image197.jpeg"/>
          <p:cNvPicPr>
            <a:picLocks noChangeAspect="1"/>
          </p:cNvPicPr>
          <p:nvPr/>
        </p:nvPicPr>
        <p:blipFill>
          <a:blip r:embed="rId3"/>
          <a:stretch>
            <a:fillRect/>
          </a:stretch>
        </p:blipFill>
        <p:spPr>
          <a:xfrm>
            <a:off x="903605" y="2745740"/>
            <a:ext cx="3167380" cy="2326640"/>
          </a:xfrm>
          <a:prstGeom prst="rect">
            <a:avLst/>
          </a:prstGeom>
        </p:spPr>
      </p:pic>
      <p:sp>
        <p:nvSpPr>
          <p:cNvPr id="2" name="文本框 1"/>
          <p:cNvSpPr txBox="1"/>
          <p:nvPr/>
        </p:nvSpPr>
        <p:spPr>
          <a:xfrm>
            <a:off x="833120" y="1835150"/>
            <a:ext cx="6096000" cy="506730"/>
          </a:xfrm>
          <a:prstGeom prst="rect">
            <a:avLst/>
          </a:prstGeom>
          <a:noFill/>
        </p:spPr>
        <p:txBody>
          <a:bodyPr wrap="square" rtlCol="0" anchor="t">
            <a:spAutoFit/>
          </a:bodyPr>
          <a:p>
            <a:pPr indent="0" defTabSz="266700" fontAlgn="auto">
              <a:lnSpc>
                <a:spcPct val="150000"/>
              </a:lnSpc>
              <a:spcBef>
                <a:spcPct val="0"/>
              </a:spcBef>
              <a:spcAft>
                <a:spcPct val="0"/>
              </a:spcAft>
            </a:pPr>
            <a:r>
              <a:rPr lang="en-US" altLang="zh-CN" b="1">
                <a:latin typeface="+mn-ea"/>
                <a:cs typeface="+mn-ea"/>
                <a:sym typeface="+mn-ea"/>
              </a:rPr>
              <a:t>3.</a:t>
            </a:r>
            <a:r>
              <a:rPr lang="zh-CN" altLang="en-US" b="1">
                <a:latin typeface="+mn-ea"/>
                <a:cs typeface="+mn-ea"/>
                <a:sym typeface="+mn-ea"/>
              </a:rPr>
              <a:t>体内</a:t>
            </a:r>
            <a:r>
              <a:rPr lang="en-US" altLang="zh-CN" b="1">
                <a:latin typeface="+mn-ea"/>
                <a:cs typeface="+mn-ea"/>
                <a:sym typeface="+mn-ea"/>
              </a:rPr>
              <a:t>CO</a:t>
            </a:r>
            <a:r>
              <a:rPr lang="en-US" altLang="zh-CN" b="1" baseline="-25000">
                <a:latin typeface="+mn-ea"/>
                <a:cs typeface="+mn-ea"/>
                <a:sym typeface="+mn-ea"/>
              </a:rPr>
              <a:t>2</a:t>
            </a:r>
            <a:r>
              <a:rPr lang="zh-CN" altLang="en-US" b="1">
                <a:latin typeface="+mn-ea"/>
                <a:cs typeface="+mn-ea"/>
                <a:sym typeface="+mn-ea"/>
              </a:rPr>
              <a:t>释放到环境中</a:t>
            </a:r>
            <a:r>
              <a:rPr lang="en-US" altLang="zh-CN" b="1">
                <a:latin typeface="+mn-ea"/>
                <a:cs typeface="+mn-ea"/>
                <a:sym typeface="+mn-ea"/>
              </a:rPr>
              <a:t>,</a:t>
            </a:r>
            <a:r>
              <a:rPr lang="zh-CN" altLang="en-US" b="1">
                <a:latin typeface="+mn-ea"/>
                <a:cs typeface="+mn-ea"/>
                <a:sym typeface="+mn-ea"/>
              </a:rPr>
              <a:t>至少需要穿过</a:t>
            </a:r>
            <a:r>
              <a:rPr lang="en-US" altLang="zh-CN" b="1">
                <a:latin typeface="+mn-ea"/>
                <a:cs typeface="+mn-ea"/>
                <a:sym typeface="+mn-ea"/>
              </a:rPr>
              <a:t>9</a:t>
            </a:r>
            <a:r>
              <a:rPr lang="zh-CN" altLang="en-US" b="1">
                <a:latin typeface="+mn-ea"/>
                <a:cs typeface="+mn-ea"/>
                <a:sym typeface="+mn-ea"/>
              </a:rPr>
              <a:t>层生物膜</a:t>
            </a:r>
            <a:endParaRPr lang="zh-CN" altLang="en-US" sz="1800" b="1">
              <a:uFillTx/>
              <a:latin typeface="+mn-ea"/>
              <a:sym typeface="+mn-ea"/>
            </a:endParaRPr>
          </a:p>
        </p:txBody>
      </p:sp>
      <p:pic>
        <p:nvPicPr>
          <p:cNvPr id="4" name="图片 3"/>
          <p:cNvPicPr>
            <a:picLocks noChangeAspect="1"/>
          </p:cNvPicPr>
          <p:nvPr/>
        </p:nvPicPr>
        <p:blipFill>
          <a:blip r:embed="rId4"/>
          <a:stretch>
            <a:fillRect/>
          </a:stretch>
        </p:blipFill>
        <p:spPr>
          <a:xfrm>
            <a:off x="4318000" y="5408930"/>
            <a:ext cx="7200900" cy="39052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944880" y="2008505"/>
            <a:ext cx="10603230" cy="4152900"/>
          </a:xfrm>
          <a:prstGeom prst="rect">
            <a:avLst/>
          </a:prstGeom>
        </p:spPr>
        <p:txBody>
          <a:bodyPr wrap="square">
            <a:noAutofit/>
          </a:bodyPr>
          <a:p>
            <a:pPr marL="0" algn="l" defTabSz="266700">
              <a:lnSpc>
                <a:spcPct val="150000"/>
              </a:lnSpc>
              <a:buClrTx/>
              <a:buSzTx/>
              <a:buNone/>
            </a:pPr>
            <a:r>
              <a:rPr lang="zh-CN" altLang="en-US">
                <a:latin typeface="+mn-ea"/>
                <a:cs typeface="+mn-ea"/>
              </a:rPr>
              <a:t>图中甲、乙、丙分别表示三种人体细胞外液</a:t>
            </a:r>
            <a:r>
              <a:rPr lang="en-US" altLang="zh-CN">
                <a:latin typeface="+mn-ea"/>
                <a:cs typeface="+mn-ea"/>
              </a:rPr>
              <a:t>,</a:t>
            </a:r>
            <a:r>
              <a:rPr lang="zh-CN" altLang="en-US">
                <a:latin typeface="+mn-ea"/>
                <a:cs typeface="+mn-ea"/>
              </a:rPr>
              <a:t>其中</a:t>
            </a:r>
            <a:r>
              <a:rPr lang="en-US" altLang="en-US">
                <a:latin typeface="+mn-ea"/>
                <a:cs typeface="+mn-ea"/>
              </a:rPr>
              <a:t>Ⅰ</a:t>
            </a:r>
            <a:r>
              <a:rPr lang="zh-CN" altLang="en-US">
                <a:latin typeface="+mn-ea"/>
                <a:cs typeface="+mn-ea"/>
              </a:rPr>
              <a:t>、</a:t>
            </a:r>
            <a:r>
              <a:rPr lang="en-US" altLang="en-US">
                <a:latin typeface="+mn-ea"/>
                <a:cs typeface="+mn-ea"/>
              </a:rPr>
              <a:t>Ⅱ</a:t>
            </a:r>
            <a:r>
              <a:rPr lang="zh-CN" altLang="en-US">
                <a:latin typeface="+mn-ea"/>
                <a:cs typeface="+mn-ea"/>
              </a:rPr>
              <a:t>、</a:t>
            </a:r>
            <a:r>
              <a:rPr lang="en-US" altLang="en-US">
                <a:latin typeface="+mn-ea"/>
                <a:cs typeface="+mn-ea"/>
              </a:rPr>
              <a:t>Ⅲ</a:t>
            </a:r>
            <a:r>
              <a:rPr lang="zh-CN" altLang="en-US">
                <a:latin typeface="+mn-ea"/>
                <a:cs typeface="+mn-ea"/>
              </a:rPr>
              <a:t>分别表示生活在甲、乙、丙中的细胞。下列分析正确的是</a:t>
            </a:r>
            <a:r>
              <a:rPr lang="en-US" altLang="zh-CN">
                <a:latin typeface="+mn-ea"/>
                <a:cs typeface="+mn-ea"/>
              </a:rPr>
              <a:t> (</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r>
              <a:rPr lang="en-US" altLang="zh-CN">
                <a:latin typeface="+mn-ea"/>
                <a:cs typeface="+mn-ea"/>
              </a:rPr>
              <a:t>A.</a:t>
            </a:r>
            <a:r>
              <a:rPr lang="zh-CN" altLang="en-US">
                <a:latin typeface="+mn-ea"/>
                <a:cs typeface="+mn-ea"/>
              </a:rPr>
              <a:t>甲的渗透压主要与蛋白质含量有关</a:t>
            </a:r>
            <a:r>
              <a:rPr lang="en-US" altLang="zh-CN">
                <a:latin typeface="+mn-ea"/>
                <a:cs typeface="+mn-ea"/>
              </a:rPr>
              <a:t>,</a:t>
            </a:r>
            <a:r>
              <a:rPr lang="zh-CN" altLang="en-US">
                <a:latin typeface="+mn-ea"/>
                <a:cs typeface="+mn-ea"/>
              </a:rPr>
              <a:t>无机盐的浓度对其影响不大</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葡萄糖从外界环境进入组织细胞至少需要穿过</a:t>
            </a:r>
            <a:r>
              <a:rPr lang="en-US" altLang="zh-CN">
                <a:latin typeface="+mn-ea"/>
                <a:cs typeface="+mn-ea"/>
              </a:rPr>
              <a:t>5</a:t>
            </a:r>
            <a:r>
              <a:rPr lang="zh-CN" altLang="en-US">
                <a:latin typeface="+mn-ea"/>
                <a:cs typeface="+mn-ea"/>
              </a:rPr>
              <a:t>层膜</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若</a:t>
            </a:r>
            <a:r>
              <a:rPr lang="en-US" altLang="zh-CN">
                <a:latin typeface="+mn-ea"/>
                <a:cs typeface="+mn-ea"/>
              </a:rPr>
              <a:t> </a:t>
            </a:r>
            <a:r>
              <a:rPr lang="en-US" altLang="en-US">
                <a:latin typeface="+mn-ea"/>
                <a:cs typeface="+mn-ea"/>
              </a:rPr>
              <a:t>Ⅱ</a:t>
            </a:r>
            <a:r>
              <a:rPr lang="en-US" altLang="zh-CN">
                <a:latin typeface="+mn-ea"/>
                <a:cs typeface="+mn-ea"/>
              </a:rPr>
              <a:t> </a:t>
            </a:r>
            <a:r>
              <a:rPr lang="zh-CN" altLang="en-US">
                <a:latin typeface="+mn-ea"/>
                <a:cs typeface="+mn-ea"/>
              </a:rPr>
              <a:t>表示肝细胞</a:t>
            </a:r>
            <a:r>
              <a:rPr lang="en-US" altLang="zh-CN">
                <a:latin typeface="+mn-ea"/>
                <a:cs typeface="+mn-ea"/>
              </a:rPr>
              <a:t>,</a:t>
            </a:r>
            <a:r>
              <a:rPr lang="zh-CN" altLang="en-US">
                <a:latin typeface="+mn-ea"/>
                <a:cs typeface="+mn-ea"/>
              </a:rPr>
              <a:t>则乙中葡萄糖浓度不一定高于甲</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人体从外界环境吸收的</a:t>
            </a:r>
            <a:r>
              <a:rPr lang="en-US" altLang="zh-CN">
                <a:latin typeface="+mn-ea"/>
                <a:cs typeface="+mn-ea"/>
              </a:rPr>
              <a:t>O</a:t>
            </a:r>
            <a:r>
              <a:rPr lang="en-US" altLang="zh-CN" baseline="-25000">
                <a:latin typeface="+mn-ea"/>
                <a:cs typeface="+mn-ea"/>
              </a:rPr>
              <a:t>2</a:t>
            </a:r>
            <a:r>
              <a:rPr lang="zh-CN" altLang="en-US">
                <a:latin typeface="+mn-ea"/>
                <a:cs typeface="+mn-ea"/>
              </a:rPr>
              <a:t>进入细胞</a:t>
            </a:r>
            <a:r>
              <a:rPr lang="en-US" altLang="en-US">
                <a:latin typeface="+mn-ea"/>
                <a:cs typeface="+mn-ea"/>
              </a:rPr>
              <a:t>Ⅰ</a:t>
            </a:r>
            <a:r>
              <a:rPr lang="zh-CN" altLang="en-US">
                <a:latin typeface="+mn-ea"/>
                <a:cs typeface="+mn-ea"/>
              </a:rPr>
              <a:t>需要经过</a:t>
            </a:r>
            <a:r>
              <a:rPr lang="en-US" altLang="zh-CN">
                <a:latin typeface="+mn-ea"/>
                <a:cs typeface="+mn-ea"/>
              </a:rPr>
              <a:t>5</a:t>
            </a:r>
            <a:r>
              <a:rPr lang="zh-CN" altLang="en-US">
                <a:latin typeface="+mn-ea"/>
                <a:cs typeface="+mn-ea"/>
              </a:rPr>
              <a:t>层磷脂分子层</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945515" y="14662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2609850" y="2592705"/>
            <a:ext cx="36131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217" name="image205.jpeg"/>
          <p:cNvPicPr>
            <a:picLocks noChangeAspect="1"/>
          </p:cNvPicPr>
          <p:nvPr/>
        </p:nvPicPr>
        <p:blipFill>
          <a:blip r:embed="rId3"/>
          <a:stretch>
            <a:fillRect/>
          </a:stretch>
        </p:blipFill>
        <p:spPr>
          <a:xfrm>
            <a:off x="4337050" y="2785110"/>
            <a:ext cx="2639695" cy="146621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944880" y="2008505"/>
            <a:ext cx="10603230" cy="4152900"/>
          </a:xfrm>
          <a:prstGeom prst="rect">
            <a:avLst/>
          </a:prstGeom>
        </p:spPr>
        <p:txBody>
          <a:bodyPr wrap="square">
            <a:noAutofit/>
          </a:bodyPr>
          <a:p>
            <a:pPr marL="0" algn="l" defTabSz="266700">
              <a:lnSpc>
                <a:spcPct val="150000"/>
              </a:lnSpc>
              <a:buClrTx/>
              <a:buSzTx/>
              <a:buNone/>
            </a:pPr>
            <a:r>
              <a:rPr lang="zh-CN" altLang="en-US">
                <a:latin typeface="+mn-ea"/>
                <a:cs typeface="+mn-ea"/>
              </a:rPr>
              <a:t>与肌肉注射相比</a:t>
            </a:r>
            <a:r>
              <a:rPr lang="en-US" altLang="zh-CN">
                <a:latin typeface="+mn-ea"/>
                <a:cs typeface="+mn-ea"/>
              </a:rPr>
              <a:t>,</a:t>
            </a:r>
            <a:r>
              <a:rPr lang="zh-CN" altLang="en-US">
                <a:latin typeface="+mn-ea"/>
                <a:cs typeface="+mn-ea"/>
              </a:rPr>
              <a:t>静脉点滴因能将大剂量药物迅速送到全身细胞而疗效显著。图中</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a:t>
            </a:r>
            <a:r>
              <a:rPr lang="en-US" altLang="zh-CN">
                <a:latin typeface="+mn-ea"/>
                <a:cs typeface="+mn-ea"/>
              </a:rPr>
              <a:t>c</a:t>
            </a:r>
            <a:r>
              <a:rPr lang="zh-CN" altLang="en-US">
                <a:latin typeface="+mn-ea"/>
                <a:cs typeface="+mn-ea"/>
              </a:rPr>
              <a:t>为内环境的相关组成</a:t>
            </a:r>
            <a:r>
              <a:rPr lang="en-US" altLang="zh-CN">
                <a:latin typeface="+mn-ea"/>
                <a:cs typeface="+mn-ea"/>
              </a:rPr>
              <a:t>(</a:t>
            </a:r>
            <a:r>
              <a:rPr lang="zh-CN" altLang="en-US">
                <a:latin typeface="+mn-ea"/>
                <a:cs typeface="+mn-ea"/>
              </a:rPr>
              <a:t>其中</a:t>
            </a:r>
            <a:r>
              <a:rPr lang="en-US" altLang="zh-CN">
                <a:latin typeface="+mn-ea"/>
                <a:cs typeface="+mn-ea"/>
              </a:rPr>
              <a:t>b</a:t>
            </a:r>
            <a:r>
              <a:rPr lang="zh-CN" altLang="en-US">
                <a:latin typeface="+mn-ea"/>
                <a:cs typeface="+mn-ea"/>
              </a:rPr>
              <a:t>为血浆</a:t>
            </a:r>
            <a:r>
              <a:rPr lang="en-US" altLang="zh-CN">
                <a:latin typeface="+mn-ea"/>
                <a:cs typeface="+mn-ea"/>
              </a:rPr>
              <a:t>)</a:t>
            </a:r>
            <a:r>
              <a:rPr lang="zh-CN" altLang="en-US">
                <a:latin typeface="+mn-ea"/>
                <a:cs typeface="+mn-ea"/>
              </a:rPr>
              <a:t>。下列叙述不正确的是</a:t>
            </a:r>
            <a:r>
              <a:rPr lang="en-US" altLang="zh-CN">
                <a:latin typeface="+mn-ea"/>
                <a:cs typeface="+mn-ea"/>
              </a:rPr>
              <a:t> (</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r>
              <a:rPr lang="en-US" altLang="zh-CN">
                <a:latin typeface="+mn-ea"/>
                <a:cs typeface="+mn-ea"/>
              </a:rPr>
              <a:t>A.</a:t>
            </a:r>
            <a:r>
              <a:rPr lang="zh-CN" altLang="en-US">
                <a:latin typeface="+mn-ea"/>
                <a:cs typeface="+mn-ea"/>
              </a:rPr>
              <a:t>图中</a:t>
            </a:r>
            <a:r>
              <a:rPr lang="en-US" altLang="zh-CN">
                <a:latin typeface="+mn-ea"/>
                <a:cs typeface="+mn-ea"/>
              </a:rPr>
              <a:t>a</a:t>
            </a:r>
            <a:r>
              <a:rPr lang="zh-CN" altLang="en-US">
                <a:latin typeface="+mn-ea"/>
                <a:cs typeface="+mn-ea"/>
              </a:rPr>
              <a:t>为组织液</a:t>
            </a:r>
            <a:r>
              <a:rPr lang="en-US" altLang="zh-CN">
                <a:latin typeface="+mn-ea"/>
                <a:cs typeface="+mn-ea"/>
              </a:rPr>
              <a:t>,</a:t>
            </a:r>
            <a:r>
              <a:rPr lang="zh-CN" altLang="en-US">
                <a:latin typeface="+mn-ea"/>
                <a:cs typeface="+mn-ea"/>
              </a:rPr>
              <a:t>是体内绝大多数细胞直接生活的环境</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静脉点滴的葡萄糖进入人体后到达组织细胞内至少需穿过</a:t>
            </a:r>
            <a:r>
              <a:rPr lang="en-US" altLang="zh-CN">
                <a:latin typeface="+mn-ea"/>
                <a:cs typeface="+mn-ea"/>
              </a:rPr>
              <a:t>3</a:t>
            </a:r>
            <a:r>
              <a:rPr lang="zh-CN" altLang="en-US">
                <a:latin typeface="+mn-ea"/>
                <a:cs typeface="+mn-ea"/>
              </a:rPr>
              <a:t>层细胞膜</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a:t>
            </a:r>
            <a:r>
              <a:rPr lang="zh-CN" altLang="en-US">
                <a:latin typeface="+mn-ea"/>
                <a:cs typeface="+mn-ea"/>
              </a:rPr>
              <a:t>处的氧分压小于组织细胞</a:t>
            </a:r>
            <a:r>
              <a:rPr lang="en-US" altLang="zh-CN">
                <a:latin typeface="+mn-ea"/>
                <a:cs typeface="+mn-ea"/>
              </a:rPr>
              <a:t>,</a:t>
            </a:r>
            <a:r>
              <a:rPr lang="zh-CN" altLang="en-US">
                <a:latin typeface="+mn-ea"/>
                <a:cs typeface="+mn-ea"/>
              </a:rPr>
              <a:t>二氧化碳分压大于组织细胞</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正常情况下</a:t>
            </a:r>
            <a:r>
              <a:rPr lang="en-US" altLang="zh-CN">
                <a:latin typeface="+mn-ea"/>
                <a:cs typeface="+mn-ea"/>
              </a:rPr>
              <a:t>,</a:t>
            </a:r>
            <a:r>
              <a:rPr lang="zh-CN" altLang="en-US">
                <a:latin typeface="+mn-ea"/>
                <a:cs typeface="+mn-ea"/>
              </a:rPr>
              <a:t>大部分</a:t>
            </a:r>
            <a:r>
              <a:rPr lang="en-US" altLang="zh-CN">
                <a:latin typeface="+mn-ea"/>
                <a:cs typeface="+mn-ea"/>
              </a:rPr>
              <a:t>a</a:t>
            </a:r>
            <a:r>
              <a:rPr lang="zh-CN" altLang="en-US">
                <a:latin typeface="+mn-ea"/>
                <a:cs typeface="+mn-ea"/>
              </a:rPr>
              <a:t>经毛细血管进入</a:t>
            </a:r>
            <a:r>
              <a:rPr lang="en-US" altLang="zh-CN">
                <a:latin typeface="+mn-ea"/>
                <a:cs typeface="+mn-ea"/>
              </a:rPr>
              <a:t>b,</a:t>
            </a:r>
            <a:r>
              <a:rPr lang="zh-CN" altLang="en-US">
                <a:latin typeface="+mn-ea"/>
                <a:cs typeface="+mn-ea"/>
              </a:rPr>
              <a:t>少量经毛细淋巴管壁转化为</a:t>
            </a:r>
            <a:r>
              <a:rPr lang="en-US" altLang="zh-CN">
                <a:latin typeface="+mn-ea"/>
                <a:cs typeface="+mn-ea"/>
              </a:rPr>
              <a:t>c</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945515" y="14662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5625465" y="2579370"/>
            <a:ext cx="36131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225" name="image213.jpeg"/>
          <p:cNvPicPr>
            <a:picLocks noChangeAspect="1"/>
          </p:cNvPicPr>
          <p:nvPr/>
        </p:nvPicPr>
        <p:blipFill>
          <a:blip r:embed="rId3"/>
          <a:stretch>
            <a:fillRect/>
          </a:stretch>
        </p:blipFill>
        <p:spPr>
          <a:xfrm>
            <a:off x="2928620" y="3089275"/>
            <a:ext cx="5755005" cy="128778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308225" y="3044825"/>
            <a:ext cx="7653020" cy="1445260"/>
          </a:xfrm>
          <a:prstGeom prst="rect">
            <a:avLst/>
          </a:prstGeom>
          <a:noFill/>
        </p:spPr>
        <p:txBody>
          <a:bodyPr wrap="square" rtlCol="0">
            <a:spAutoFit/>
          </a:bodyPr>
          <a:p>
            <a:r>
              <a:rPr lang="en-US" altLang="zh-CN" sz="4400" b="1">
                <a:solidFill>
                  <a:schemeClr val="bg1"/>
                </a:solidFill>
                <a:effectLst/>
              </a:rPr>
              <a:t>      </a:t>
            </a:r>
            <a:r>
              <a:rPr lang="zh-CN" altLang="en-US" sz="4400" b="1">
                <a:solidFill>
                  <a:schemeClr val="bg1"/>
                </a:solidFill>
                <a:effectLst/>
              </a:rPr>
              <a:t>分析物质交换过程中</a:t>
            </a:r>
            <a:endParaRPr lang="zh-CN" altLang="en-US" sz="4400" b="1">
              <a:solidFill>
                <a:schemeClr val="bg1"/>
              </a:solidFill>
              <a:effectLst/>
            </a:endParaRPr>
          </a:p>
          <a:p>
            <a:r>
              <a:rPr lang="en-US" altLang="zh-CN" sz="4400" b="1">
                <a:solidFill>
                  <a:schemeClr val="bg1"/>
                </a:solidFill>
                <a:effectLst/>
              </a:rPr>
              <a:t>   </a:t>
            </a:r>
            <a:r>
              <a:rPr lang="zh-CN" altLang="en-US" sz="4400" b="1">
                <a:solidFill>
                  <a:schemeClr val="bg1"/>
                </a:solidFill>
                <a:effectLst/>
              </a:rPr>
              <a:t>物质含量变化和跨膜层数</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755140" y="2404745"/>
            <a:ext cx="8524240" cy="150812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细胞与内环境进行物质交换</a:t>
            </a:r>
            <a:r>
              <a:rPr lang="en-US" altLang="zh-CN">
                <a:latin typeface="+mn-ea"/>
                <a:cs typeface="+mn-ea"/>
              </a:rPr>
              <a:t>,</a:t>
            </a:r>
            <a:r>
              <a:rPr lang="zh-CN" altLang="en-US">
                <a:latin typeface="+mn-ea"/>
                <a:cs typeface="+mn-ea"/>
              </a:rPr>
              <a:t>离不开血浆和组织液等体液</a:t>
            </a:r>
            <a:r>
              <a:rPr lang="en-US" altLang="zh-CN">
                <a:latin typeface="+mn-ea"/>
                <a:cs typeface="+mn-ea"/>
              </a:rPr>
              <a:t>,</a:t>
            </a:r>
            <a:r>
              <a:rPr lang="zh-CN" altLang="en-US">
                <a:latin typeface="+mn-ea"/>
                <a:cs typeface="+mn-ea"/>
              </a:rPr>
              <a:t>体液运输过程中常常会涉及分析物质含量的变化情况</a:t>
            </a:r>
            <a:r>
              <a:rPr lang="en-US" altLang="zh-CN">
                <a:latin typeface="+mn-ea"/>
                <a:cs typeface="+mn-ea"/>
              </a:rPr>
              <a:t>,</a:t>
            </a:r>
            <a:r>
              <a:rPr lang="zh-CN" altLang="en-US">
                <a:latin typeface="+mn-ea"/>
                <a:cs typeface="+mn-ea"/>
              </a:rPr>
              <a:t>以及某些物质被细胞利用需要穿过几层生物膜。本攻略将给大家提供一些分析方法。</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7535" y="115506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32840" y="1229995"/>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血浆运输的物质含量变化</a:t>
            </a:r>
            <a:endParaRPr lang="zh-CN" altLang="en-US" sz="2400" b="1">
              <a:uFillTx/>
              <a:latin typeface="+mn-ea"/>
              <a:sym typeface="+mn-ea"/>
            </a:endParaRPr>
          </a:p>
        </p:txBody>
      </p:sp>
      <p:sp>
        <p:nvSpPr>
          <p:cNvPr id="12" name="文本框 11"/>
          <p:cNvSpPr txBox="1"/>
          <p:nvPr/>
        </p:nvSpPr>
        <p:spPr>
          <a:xfrm>
            <a:off x="597535" y="1690370"/>
            <a:ext cx="11045825" cy="1412240"/>
          </a:xfrm>
          <a:prstGeom prst="rect">
            <a:avLst/>
          </a:prstGeom>
        </p:spPr>
        <p:txBody>
          <a:bodyPr wrap="square">
            <a:noAutofit/>
          </a:bodyPr>
          <a:p>
            <a:pPr marL="0" indent="0" defTabSz="266700">
              <a:spcBef>
                <a:spcPct val="0"/>
              </a:spcBef>
              <a:spcAft>
                <a:spcPct val="0"/>
              </a:spcAft>
            </a:pPr>
            <a:r>
              <a:rPr lang="en-US" altLang="zh-CN">
                <a:latin typeface="+mn-ea"/>
                <a:cs typeface="+mn-ea"/>
              </a:rPr>
              <a:t>       </a:t>
            </a:r>
            <a:r>
              <a:rPr lang="zh-CN" altLang="en-US">
                <a:latin typeface="+mn-ea"/>
                <a:cs typeface="+mn-ea"/>
              </a:rPr>
              <a:t>血浆可将细胞所需的物质运送给不同部位的细胞</a:t>
            </a:r>
            <a:r>
              <a:rPr lang="en-US" altLang="zh-CN">
                <a:latin typeface="+mn-ea"/>
                <a:cs typeface="+mn-ea"/>
              </a:rPr>
              <a:t>,</a:t>
            </a:r>
            <a:r>
              <a:rPr lang="zh-CN" altLang="en-US">
                <a:latin typeface="+mn-ea"/>
                <a:cs typeface="+mn-ea"/>
              </a:rPr>
              <a:t>同时也能将细胞产生的代谢废物运出。判断某物质在随血液流动时的含量变化情况或在不同部位的含量大小关系</a:t>
            </a:r>
            <a:r>
              <a:rPr lang="en-US" altLang="zh-CN">
                <a:latin typeface="+mn-ea"/>
                <a:cs typeface="+mn-ea"/>
              </a:rPr>
              <a:t>,</a:t>
            </a:r>
            <a:r>
              <a:rPr lang="zh-CN" altLang="en-US">
                <a:latin typeface="+mn-ea"/>
                <a:cs typeface="+mn-ea"/>
              </a:rPr>
              <a:t>主要围绕一个关键点</a:t>
            </a:r>
            <a:r>
              <a:rPr lang="en-US" altLang="zh-CN">
                <a:latin typeface="+mn-ea"/>
                <a:cs typeface="+mn-ea"/>
              </a:rPr>
              <a:t>:</a:t>
            </a:r>
            <a:r>
              <a:rPr lang="zh-CN" altLang="en-US" u="wavy">
                <a:solidFill>
                  <a:schemeClr val="tx1"/>
                </a:solidFill>
                <a:uFillTx/>
                <a:latin typeface="+中文正文" charset="0"/>
                <a:cs typeface="+mn-ea"/>
              </a:rPr>
              <a:t>看该物质是细胞需要摄入的还是细胞代谢产生的</a:t>
            </a:r>
            <a:r>
              <a:rPr lang="zh-CN" altLang="en-US">
                <a:latin typeface="+mn-ea"/>
                <a:cs typeface="+mn-ea"/>
              </a:rPr>
              <a:t>。</a:t>
            </a:r>
            <a:endParaRPr lang="zh-CN" altLang="en-US">
              <a:latin typeface="+mn-ea"/>
              <a:cs typeface="+mn-ea"/>
            </a:endParaRPr>
          </a:p>
          <a:p>
            <a:pPr marL="0" indent="0" defTabSz="266700">
              <a:spcBef>
                <a:spcPct val="0"/>
              </a:spcBef>
              <a:spcAft>
                <a:spcPct val="0"/>
              </a:spcAft>
            </a:pPr>
            <a:r>
              <a:rPr lang="en-US" altLang="zh-CN">
                <a:latin typeface="+mn-ea"/>
                <a:cs typeface="+mn-ea"/>
              </a:rPr>
              <a:t>       </a:t>
            </a:r>
            <a:r>
              <a:rPr lang="zh-CN" altLang="en-US">
                <a:latin typeface="+mn-ea"/>
                <a:cs typeface="+mn-ea"/>
              </a:rPr>
              <a:t>细胞需要摄入的物质</a:t>
            </a:r>
            <a:r>
              <a:rPr lang="en-US" altLang="zh-CN">
                <a:latin typeface="+mn-ea"/>
                <a:cs typeface="+mn-ea"/>
              </a:rPr>
              <a:t>,</a:t>
            </a:r>
            <a:r>
              <a:rPr lang="zh-CN" altLang="en-US">
                <a:latin typeface="+mn-ea"/>
                <a:cs typeface="+mn-ea"/>
              </a:rPr>
              <a:t>血液流经相应组织细胞时血浆中该物质会减少</a:t>
            </a:r>
            <a:r>
              <a:rPr lang="en-US" altLang="zh-CN">
                <a:latin typeface="+mn-ea"/>
                <a:cs typeface="+mn-ea"/>
              </a:rPr>
              <a:t>;</a:t>
            </a:r>
            <a:r>
              <a:rPr lang="zh-CN" altLang="en-US">
                <a:latin typeface="+mn-ea"/>
                <a:cs typeface="+mn-ea"/>
              </a:rPr>
              <a:t>细胞代谢产生的物质</a:t>
            </a:r>
            <a:r>
              <a:rPr lang="en-US" altLang="zh-CN">
                <a:latin typeface="+mn-ea"/>
                <a:cs typeface="+mn-ea"/>
              </a:rPr>
              <a:t>,</a:t>
            </a:r>
            <a:r>
              <a:rPr lang="zh-CN" altLang="en-US">
                <a:latin typeface="+mn-ea"/>
                <a:cs typeface="+mn-ea"/>
              </a:rPr>
              <a:t>血液流经后含量会增多。</a:t>
            </a:r>
            <a:endParaRPr lang="zh-CN" altLang="en-US">
              <a:latin typeface="+mn-ea"/>
              <a:cs typeface="+mn-ea"/>
            </a:endParaRPr>
          </a:p>
        </p:txBody>
      </p:sp>
      <p:sp>
        <p:nvSpPr>
          <p:cNvPr id="14" name="文本框 13"/>
          <p:cNvSpPr txBox="1"/>
          <p:nvPr/>
        </p:nvSpPr>
        <p:spPr>
          <a:xfrm>
            <a:off x="3943985" y="3102610"/>
            <a:ext cx="7452995" cy="3738245"/>
          </a:xfrm>
          <a:prstGeom prst="rect">
            <a:avLst/>
          </a:prstGeom>
        </p:spPr>
        <p:txBody>
          <a:bodyPr wrap="square">
            <a:spAutoFit/>
          </a:bodyPr>
          <a:p>
            <a:pPr indent="0" defTabSz="266700" fontAlgn="auto">
              <a:lnSpc>
                <a:spcPct val="150000"/>
              </a:lnSpc>
              <a:spcBef>
                <a:spcPct val="0"/>
              </a:spcBef>
              <a:spcAft>
                <a:spcPct val="0"/>
              </a:spcAft>
            </a:pPr>
            <a:r>
              <a:rPr lang="en-US" altLang="zh-CN" b="1">
                <a:latin typeface="+mn-ea"/>
                <a:cs typeface="+mn-ea"/>
              </a:rPr>
              <a:t>1.</a:t>
            </a:r>
            <a:r>
              <a:rPr lang="zh-CN" altLang="en-US" b="1">
                <a:latin typeface="+mn-ea"/>
                <a:cs typeface="+mn-ea"/>
              </a:rPr>
              <a:t>细胞代谢所需的营养物质通过血浆运入组织细胞</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如图</a:t>
            </a:r>
            <a:r>
              <a:rPr lang="en-US" altLang="zh-CN">
                <a:latin typeface="+mn-ea"/>
                <a:cs typeface="+mn-ea"/>
              </a:rPr>
              <a:t>,</a:t>
            </a:r>
            <a:r>
              <a:rPr lang="zh-CN" altLang="en-US">
                <a:latin typeface="+mn-ea"/>
                <a:cs typeface="+mn-ea"/>
              </a:rPr>
              <a:t>按照箭头指示方向</a:t>
            </a:r>
            <a:r>
              <a:rPr lang="en-US" altLang="zh-CN">
                <a:latin typeface="+mn-ea"/>
                <a:cs typeface="+mn-ea"/>
              </a:rPr>
              <a:t>,</a:t>
            </a:r>
            <a:r>
              <a:rPr lang="zh-CN" altLang="en-US">
                <a:latin typeface="+mn-ea"/>
                <a:cs typeface="+mn-ea"/>
              </a:rPr>
              <a:t>血浆沿毛细血管从</a:t>
            </a:r>
            <a:r>
              <a:rPr lang="en-US" altLang="zh-CN">
                <a:latin typeface="+mn-ea"/>
                <a:cs typeface="+mn-ea"/>
              </a:rPr>
              <a:t>A</a:t>
            </a:r>
            <a:r>
              <a:rPr lang="zh-CN" altLang="en-US">
                <a:latin typeface="+mn-ea"/>
                <a:cs typeface="+mn-ea"/>
              </a:rPr>
              <a:t>端流向</a:t>
            </a:r>
            <a:r>
              <a:rPr lang="en-US" altLang="zh-CN">
                <a:latin typeface="+mn-ea"/>
                <a:cs typeface="+mn-ea"/>
              </a:rPr>
              <a:t>B</a:t>
            </a:r>
            <a:r>
              <a:rPr lang="zh-CN" altLang="en-US">
                <a:latin typeface="+mn-ea"/>
                <a:cs typeface="+mn-ea"/>
              </a:rPr>
              <a:t>端</a:t>
            </a:r>
            <a:r>
              <a:rPr lang="en-US" altLang="zh-CN">
                <a:latin typeface="+mn-ea"/>
                <a:cs typeface="+mn-ea"/>
              </a:rPr>
              <a:t>,</a:t>
            </a:r>
            <a:r>
              <a:rPr lang="zh-CN" altLang="en-US">
                <a:latin typeface="+mn-ea"/>
                <a:cs typeface="+mn-ea"/>
              </a:rPr>
              <a:t>将其中的营养物质运出毛细血管</a:t>
            </a:r>
            <a:r>
              <a:rPr lang="en-US" altLang="zh-CN">
                <a:latin typeface="+mn-ea"/>
                <a:cs typeface="+mn-ea"/>
              </a:rPr>
              <a:t>,</a:t>
            </a:r>
            <a:r>
              <a:rPr lang="zh-CN" altLang="en-US">
                <a:latin typeface="+mn-ea"/>
                <a:cs typeface="+mn-ea"/>
              </a:rPr>
              <a:t>进入组织液</a:t>
            </a:r>
            <a:r>
              <a:rPr lang="en-US" altLang="zh-CN">
                <a:latin typeface="+mn-ea"/>
                <a:cs typeface="+mn-ea"/>
              </a:rPr>
              <a:t>,</a:t>
            </a:r>
            <a:r>
              <a:rPr lang="zh-CN" altLang="en-US">
                <a:latin typeface="+mn-ea"/>
                <a:cs typeface="+mn-ea"/>
              </a:rPr>
              <a:t>再运入组织细胞。常见的营养物质包括葡萄糖等</a:t>
            </a:r>
            <a:r>
              <a:rPr lang="en-US" altLang="zh-CN">
                <a:latin typeface="+mn-ea"/>
                <a:cs typeface="+mn-ea"/>
              </a:rPr>
              <a:t>,</a:t>
            </a:r>
            <a:r>
              <a:rPr lang="zh-CN" altLang="en-US">
                <a:latin typeface="+mn-ea"/>
                <a:cs typeface="+mn-ea"/>
              </a:rPr>
              <a:t>以及细胞呼吸所需的</a:t>
            </a:r>
            <a:r>
              <a:rPr lang="en-US" altLang="zh-CN" u="sng">
                <a:solidFill>
                  <a:schemeClr val="tx1"/>
                </a:solidFill>
                <a:uFillTx/>
                <a:latin typeface="+中文正文" charset="0"/>
                <a:cs typeface="+mn-ea"/>
              </a:rPr>
              <a:t>O</a:t>
            </a:r>
            <a:r>
              <a:rPr lang="en-US" altLang="zh-CN" u="sng" baseline="-25000">
                <a:solidFill>
                  <a:schemeClr val="tx1"/>
                </a:solidFill>
                <a:uFillTx/>
                <a:latin typeface="+中文正文" charset="0"/>
                <a:cs typeface="+mn-ea"/>
              </a:rPr>
              <a:t>2</a:t>
            </a:r>
            <a:r>
              <a:rPr lang="zh-CN" altLang="en-US">
                <a:latin typeface="+mn-ea"/>
                <a:cs typeface="+mn-ea"/>
              </a:rPr>
              <a:t>等。</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r>
              <a:rPr lang="zh-CN" altLang="en-US" sz="1600">
                <a:solidFill>
                  <a:srgbClr val="EE822F"/>
                </a:solidFill>
                <a:latin typeface="楷体" panose="02010609060101010101" charset="-122"/>
                <a:ea typeface="楷体" panose="02010609060101010101" charset="-122"/>
                <a:cs typeface="楷体" panose="02010609060101010101" charset="-122"/>
              </a:rPr>
              <a:t>O</a:t>
            </a:r>
            <a:r>
              <a:rPr lang="zh-CN" altLang="en-US" sz="1600" baseline="-25000">
                <a:solidFill>
                  <a:srgbClr val="EE822F"/>
                </a:solidFill>
                <a:latin typeface="楷体" panose="02010609060101010101" charset="-122"/>
                <a:ea typeface="楷体" panose="02010609060101010101" charset="-122"/>
                <a:cs typeface="楷体" panose="02010609060101010101" charset="-122"/>
              </a:rPr>
              <a:t>2</a:t>
            </a:r>
            <a:r>
              <a:rPr lang="zh-CN" altLang="en-US" sz="1600">
                <a:solidFill>
                  <a:srgbClr val="EE822F"/>
                </a:solidFill>
                <a:latin typeface="楷体" panose="02010609060101010101" charset="-122"/>
                <a:ea typeface="楷体" panose="02010609060101010101" charset="-122"/>
                <a:cs typeface="楷体" panose="02010609060101010101" charset="-122"/>
              </a:rPr>
              <a:t>由血浆中的红细胞运输</a:t>
            </a:r>
            <a:endParaRPr lang="zh-CN" altLang="en-US" sz="1600">
              <a:solidFill>
                <a:srgbClr val="EE822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zh-CN" altLang="en-US">
                <a:latin typeface="+mn-ea"/>
                <a:cs typeface="+mn-ea"/>
              </a:rPr>
              <a:t>在毛细血管中</a:t>
            </a:r>
            <a:r>
              <a:rPr lang="en-US" altLang="zh-CN">
                <a:latin typeface="+mn-ea"/>
                <a:cs typeface="+mn-ea"/>
              </a:rPr>
              <a:t>,</a:t>
            </a:r>
            <a:r>
              <a:rPr lang="zh-CN" altLang="en-US">
                <a:latin typeface="+mn-ea"/>
                <a:cs typeface="+mn-ea"/>
              </a:rPr>
              <a:t>在血浆、组织液和组织细胞内</a:t>
            </a:r>
            <a:r>
              <a:rPr lang="en-US" altLang="zh-CN">
                <a:latin typeface="+mn-ea"/>
                <a:cs typeface="+mn-ea"/>
              </a:rPr>
              <a:t>,</a:t>
            </a:r>
            <a:r>
              <a:rPr lang="zh-CN" altLang="en-US">
                <a:latin typeface="+mn-ea"/>
                <a:cs typeface="+mn-ea"/>
              </a:rPr>
              <a:t>这些物质存在如下含量关系</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zh-CN" altLang="en-US">
                <a:latin typeface="+mn-ea"/>
                <a:cs typeface="+mn-ea"/>
              </a:rPr>
              <a:t>图中毛细血管</a:t>
            </a:r>
            <a:r>
              <a:rPr lang="en-US" altLang="zh-CN">
                <a:latin typeface="+mn-ea"/>
                <a:cs typeface="+mn-ea"/>
              </a:rPr>
              <a:t>A</a:t>
            </a:r>
            <a:r>
              <a:rPr lang="zh-CN" altLang="en-US">
                <a:latin typeface="+mn-ea"/>
                <a:cs typeface="+mn-ea"/>
              </a:rPr>
              <a:t>端</a:t>
            </a:r>
            <a:r>
              <a:rPr lang="en-US" altLang="zh-CN">
                <a:latin typeface="+mn-ea"/>
                <a:cs typeface="+mn-ea"/>
              </a:rPr>
              <a:t>&gt;B</a:t>
            </a:r>
            <a:r>
              <a:rPr lang="zh-CN" altLang="en-US">
                <a:latin typeface="+mn-ea"/>
                <a:cs typeface="+mn-ea"/>
              </a:rPr>
              <a:t>端，血浆</a:t>
            </a:r>
            <a:r>
              <a:rPr lang="en-US" altLang="zh-CN">
                <a:latin typeface="+mn-ea"/>
                <a:cs typeface="+mn-ea"/>
              </a:rPr>
              <a:t>&gt;</a:t>
            </a:r>
            <a:r>
              <a:rPr lang="zh-CN" altLang="en-US">
                <a:latin typeface="+mn-ea"/>
                <a:cs typeface="+mn-ea"/>
              </a:rPr>
              <a:t>组织液</a:t>
            </a:r>
            <a:r>
              <a:rPr lang="en-US" altLang="zh-CN">
                <a:latin typeface="+mn-ea"/>
                <a:cs typeface="+mn-ea"/>
              </a:rPr>
              <a:t>&gt;</a:t>
            </a:r>
            <a:r>
              <a:rPr lang="zh-CN" altLang="en-US">
                <a:latin typeface="+mn-ea"/>
                <a:cs typeface="+mn-ea"/>
              </a:rPr>
              <a:t>组织细胞</a:t>
            </a:r>
            <a:endParaRPr lang="zh-CN" altLang="en-US">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67" name="image155.jpeg"/>
          <p:cNvPicPr>
            <a:picLocks noChangeAspect="1"/>
          </p:cNvPicPr>
          <p:nvPr/>
        </p:nvPicPr>
        <p:blipFill>
          <a:blip r:embed="rId3"/>
          <a:stretch>
            <a:fillRect/>
          </a:stretch>
        </p:blipFill>
        <p:spPr>
          <a:xfrm>
            <a:off x="597535" y="3388995"/>
            <a:ext cx="3283585" cy="1401445"/>
          </a:xfrm>
          <a:prstGeom prst="rect">
            <a:avLst/>
          </a:prstGeom>
        </p:spPr>
      </p:pic>
      <p:cxnSp>
        <p:nvCxnSpPr>
          <p:cNvPr id="5" name="直接箭头连接符 4"/>
          <p:cNvCxnSpPr/>
          <p:nvPr/>
        </p:nvCxnSpPr>
        <p:spPr>
          <a:xfrm flipH="1">
            <a:off x="6350635" y="4790440"/>
            <a:ext cx="349885" cy="422910"/>
          </a:xfrm>
          <a:prstGeom prst="straightConnector1">
            <a:avLst/>
          </a:prstGeom>
          <a:ln>
            <a:gradFill>
              <a:gsLst>
                <a:gs pos="50000">
                  <a:schemeClr val="accent2"/>
                </a:gs>
                <a:gs pos="0">
                  <a:schemeClr val="accent2">
                    <a:lumMod val="25000"/>
                    <a:lumOff val="75000"/>
                  </a:schemeClr>
                </a:gs>
                <a:gs pos="100000">
                  <a:schemeClr val="accent2">
                    <a:lumMod val="85000"/>
                  </a:schemeClr>
                </a:gs>
              </a:gsLst>
              <a:lin ang="5400000" scaled="0"/>
            </a:gradFill>
            <a:tailEnd type="arrow"/>
          </a:ln>
        </p:spPr>
        <p:style>
          <a:lnRef idx="2">
            <a:schemeClr val="accent1"/>
          </a:lnRef>
          <a:fillRef idx="0">
            <a:srgbClr val="FFFFFF"/>
          </a:fillRef>
          <a:effectRef idx="0">
            <a:srgbClr val="FFFFFF"/>
          </a:effectRef>
          <a:fontRef idx="minor">
            <a:schemeClr val="tx1"/>
          </a:fontRef>
        </p:style>
      </p:cxn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684020" y="1405255"/>
            <a:ext cx="6096000" cy="368300"/>
          </a:xfrm>
          <a:prstGeom prst="rect">
            <a:avLst/>
          </a:prstGeom>
          <a:noFill/>
        </p:spPr>
        <p:txBody>
          <a:bodyPr wrap="square" rtlCol="0" anchor="t">
            <a:spAutoFit/>
          </a:bodyPr>
          <a:p>
            <a:pPr marL="0" indent="0" defTabSz="266700">
              <a:spcBef>
                <a:spcPct val="0"/>
              </a:spcBef>
              <a:spcAft>
                <a:spcPct val="0"/>
              </a:spcAft>
            </a:pPr>
            <a:r>
              <a:rPr lang="zh-CN" altLang="en-US" b="1">
                <a:uFillTx/>
                <a:latin typeface="+mn-ea"/>
                <a:sym typeface="+mn-ea"/>
              </a:rPr>
              <a:t>血浆运输的物质含量变化</a:t>
            </a:r>
            <a:endParaRPr lang="zh-CN" altLang="en-US" sz="1800" b="1">
              <a:uFillTx/>
              <a:latin typeface="+mn-ea"/>
              <a:sym typeface="+mn-ea"/>
            </a:endParaRPr>
          </a:p>
        </p:txBody>
      </p:sp>
      <p:sp>
        <p:nvSpPr>
          <p:cNvPr id="14" name="文本框 13"/>
          <p:cNvSpPr txBox="1"/>
          <p:nvPr/>
        </p:nvSpPr>
        <p:spPr>
          <a:xfrm>
            <a:off x="1100455" y="5138420"/>
            <a:ext cx="10378440" cy="1649095"/>
          </a:xfrm>
          <a:prstGeom prst="rect">
            <a:avLst/>
          </a:prstGeom>
        </p:spPr>
        <p:txBody>
          <a:bodyPr wrap="square">
            <a:noAutofit/>
          </a:bodyPr>
          <a:p>
            <a:pPr lvl="0" indent="0" algn="l" defTabSz="266700" fontAlgn="auto">
              <a:lnSpc>
                <a:spcPct val="150000"/>
              </a:lnSpc>
              <a:spcBef>
                <a:spcPct val="0"/>
              </a:spcBef>
              <a:spcAft>
                <a:spcPct val="0"/>
              </a:spcAft>
            </a:pPr>
            <a:r>
              <a:rPr lang="zh-CN" altLang="en-US">
                <a:latin typeface="+mn-ea"/>
                <a:cs typeface="+mn-ea"/>
              </a:rPr>
              <a:t>在毛细血管中</a:t>
            </a:r>
            <a:r>
              <a:rPr lang="en-US" altLang="zh-CN">
                <a:latin typeface="+mn-ea"/>
                <a:cs typeface="+mn-ea"/>
              </a:rPr>
              <a:t>,</a:t>
            </a:r>
            <a:r>
              <a:rPr lang="zh-CN" altLang="en-US">
                <a:latin typeface="+mn-ea"/>
                <a:cs typeface="+mn-ea"/>
              </a:rPr>
              <a:t>在血浆、组织液和组织细胞内</a:t>
            </a:r>
            <a:r>
              <a:rPr lang="en-US" altLang="zh-CN">
                <a:latin typeface="+mn-ea"/>
                <a:cs typeface="+mn-ea"/>
              </a:rPr>
              <a:t>,</a:t>
            </a:r>
            <a:r>
              <a:rPr lang="zh-CN" altLang="en-US">
                <a:latin typeface="+mn-ea"/>
                <a:cs typeface="+mn-ea"/>
              </a:rPr>
              <a:t>这些代谢废物存在如下含量关系</a:t>
            </a:r>
            <a:r>
              <a:rPr lang="en-US" altLang="zh-CN">
                <a:latin typeface="+mn-ea"/>
                <a:cs typeface="+mn-ea"/>
              </a:rPr>
              <a:t>:</a:t>
            </a:r>
            <a:endParaRPr lang="en-US" altLang="zh-CN">
              <a:latin typeface="+mn-ea"/>
              <a:cs typeface="+mn-ea"/>
            </a:endParaRPr>
          </a:p>
          <a:p>
            <a:pPr lvl="0" indent="0" algn="l" defTabSz="266700" fontAlgn="auto">
              <a:lnSpc>
                <a:spcPct val="150000"/>
              </a:lnSpc>
              <a:spcBef>
                <a:spcPct val="0"/>
              </a:spcBef>
              <a:spcAft>
                <a:spcPct val="0"/>
              </a:spcAft>
            </a:pPr>
            <a:r>
              <a:rPr lang="zh-CN" altLang="en-US">
                <a:latin typeface="+mn-ea"/>
                <a:cs typeface="+mn-ea"/>
              </a:rPr>
              <a:t>图中毛细血管</a:t>
            </a:r>
            <a:r>
              <a:rPr lang="en-US" altLang="zh-CN">
                <a:latin typeface="+mn-ea"/>
                <a:cs typeface="+mn-ea"/>
              </a:rPr>
              <a:t>B</a:t>
            </a:r>
            <a:r>
              <a:rPr lang="zh-CN" altLang="en-US">
                <a:latin typeface="+mn-ea"/>
                <a:cs typeface="+mn-ea"/>
              </a:rPr>
              <a:t>端</a:t>
            </a:r>
            <a:r>
              <a:rPr lang="en-US" altLang="zh-CN">
                <a:latin typeface="+mn-ea"/>
                <a:cs typeface="+mn-ea"/>
              </a:rPr>
              <a:t>&gt;A</a:t>
            </a:r>
            <a:r>
              <a:rPr lang="zh-CN" altLang="en-US">
                <a:latin typeface="+mn-ea"/>
                <a:cs typeface="+mn-ea"/>
              </a:rPr>
              <a:t>端，组织细胞</a:t>
            </a:r>
            <a:r>
              <a:rPr lang="en-US" altLang="zh-CN">
                <a:latin typeface="+mn-ea"/>
                <a:cs typeface="+mn-ea"/>
              </a:rPr>
              <a:t>&gt;</a:t>
            </a:r>
            <a:r>
              <a:rPr lang="zh-CN" altLang="en-US">
                <a:latin typeface="+mn-ea"/>
                <a:cs typeface="+mn-ea"/>
              </a:rPr>
              <a:t>组织液</a:t>
            </a:r>
            <a:r>
              <a:rPr lang="en-US" altLang="zh-CN">
                <a:latin typeface="+mn-ea"/>
                <a:cs typeface="+mn-ea"/>
              </a:rPr>
              <a:t>&gt;</a:t>
            </a:r>
            <a:r>
              <a:rPr lang="zh-CN" altLang="en-US">
                <a:latin typeface="+mn-ea"/>
                <a:cs typeface="+mn-ea"/>
              </a:rPr>
              <a:t>血浆</a:t>
            </a:r>
            <a:endParaRPr lang="zh-CN" altLang="en-US">
              <a:latin typeface="+mn-ea"/>
              <a:cs typeface="+mn-ea"/>
            </a:endParaRPr>
          </a:p>
          <a:p>
            <a:pPr lvl="8" indent="0" algn="l" defTabSz="266700" fontAlgn="auto">
              <a:lnSpc>
                <a:spcPct val="150000"/>
              </a:lnSpc>
              <a:spcBef>
                <a:spcPct val="0"/>
              </a:spcBef>
              <a:spcAft>
                <a:spcPct val="0"/>
              </a:spcAft>
            </a:pPr>
            <a:endParaRPr lang="zh-CN" altLang="en-US">
              <a:latin typeface="+mn-ea"/>
              <a:cs typeface="+mn-ea"/>
            </a:endParaRPr>
          </a:p>
        </p:txBody>
      </p:sp>
      <p:cxnSp>
        <p:nvCxnSpPr>
          <p:cNvPr id="4" name="直接箭头连接符 3"/>
          <p:cNvCxnSpPr/>
          <p:nvPr/>
        </p:nvCxnSpPr>
        <p:spPr>
          <a:xfrm>
            <a:off x="5212080" y="3860165"/>
            <a:ext cx="152400" cy="471805"/>
          </a:xfrm>
          <a:prstGeom prst="straightConnector1">
            <a:avLst/>
          </a:prstGeom>
          <a:ln>
            <a:tailEnd type="arrow" w="med" len="med"/>
          </a:ln>
        </p:spPr>
        <p:style>
          <a:lnRef idx="2">
            <a:schemeClr val="accent2"/>
          </a:lnRef>
          <a:fillRef idx="0">
            <a:srgbClr val="FFFFFF"/>
          </a:fillRef>
          <a:effectRef idx="0">
            <a:srgbClr val="FFFFFF"/>
          </a:effectRef>
          <a:fontRef idx="minor">
            <a:schemeClr val="tx1"/>
          </a:fontRef>
        </p:style>
      </p:cxnSp>
      <p:sp>
        <p:nvSpPr>
          <p:cNvPr id="9" name="文本框 8"/>
          <p:cNvSpPr txBox="1"/>
          <p:nvPr/>
        </p:nvSpPr>
        <p:spPr>
          <a:xfrm>
            <a:off x="1162050" y="1955165"/>
            <a:ext cx="10142855" cy="1337945"/>
          </a:xfrm>
          <a:prstGeom prst="rect">
            <a:avLst/>
          </a:prstGeom>
          <a:noFill/>
        </p:spPr>
        <p:txBody>
          <a:bodyPr wrap="square" rtlCol="0" anchor="t">
            <a:spAutoFit/>
          </a:bodyPr>
          <a:p>
            <a:pPr indent="0" defTabSz="266700" fontAlgn="auto">
              <a:lnSpc>
                <a:spcPct val="150000"/>
              </a:lnSpc>
              <a:spcBef>
                <a:spcPct val="0"/>
              </a:spcBef>
              <a:spcAft>
                <a:spcPct val="0"/>
              </a:spcAft>
            </a:pPr>
            <a:r>
              <a:rPr lang="en-US" altLang="zh-CN" b="1">
                <a:latin typeface="+mn-ea"/>
                <a:cs typeface="+mn-ea"/>
                <a:sym typeface="+mn-ea"/>
              </a:rPr>
              <a:t>2.</a:t>
            </a:r>
            <a:r>
              <a:rPr lang="zh-CN" altLang="en-US" b="1">
                <a:latin typeface="+mn-ea"/>
                <a:cs typeface="+mn-ea"/>
                <a:sym typeface="+mn-ea"/>
              </a:rPr>
              <a:t>组织细胞产生的代谢废物运出细胞</a:t>
            </a:r>
            <a:endParaRPr lang="zh-CN" altLang="en-US" b="1">
              <a:latin typeface="+mn-ea"/>
              <a:cs typeface="+mn-ea"/>
              <a:sym typeface="+mn-ea"/>
            </a:endParaRPr>
          </a:p>
          <a:p>
            <a:pPr indent="0" defTabSz="266700" fontAlgn="auto">
              <a:lnSpc>
                <a:spcPct val="150000"/>
              </a:lnSpc>
              <a:spcBef>
                <a:spcPct val="0"/>
              </a:spcBef>
              <a:spcAft>
                <a:spcPct val="0"/>
              </a:spcAft>
            </a:pPr>
            <a:r>
              <a:rPr lang="zh-CN" altLang="en-US">
                <a:latin typeface="+mn-ea"/>
                <a:cs typeface="+mn-ea"/>
                <a:sym typeface="+mn-ea"/>
              </a:rPr>
              <a:t>如图</a:t>
            </a:r>
            <a:r>
              <a:rPr lang="en-US" altLang="zh-CN">
                <a:latin typeface="+mn-ea"/>
                <a:cs typeface="+mn-ea"/>
                <a:sym typeface="+mn-ea"/>
              </a:rPr>
              <a:t>,</a:t>
            </a:r>
            <a:r>
              <a:rPr lang="zh-CN" altLang="en-US">
                <a:latin typeface="+mn-ea"/>
                <a:cs typeface="+mn-ea"/>
                <a:sym typeface="+mn-ea"/>
              </a:rPr>
              <a:t>组织细胞产生的代谢废物先进入组织液</a:t>
            </a:r>
            <a:r>
              <a:rPr lang="en-US" altLang="zh-CN">
                <a:latin typeface="+mn-ea"/>
                <a:cs typeface="+mn-ea"/>
                <a:sym typeface="+mn-ea"/>
              </a:rPr>
              <a:t>,</a:t>
            </a:r>
            <a:r>
              <a:rPr lang="zh-CN" altLang="en-US">
                <a:latin typeface="+mn-ea"/>
                <a:cs typeface="+mn-ea"/>
                <a:sym typeface="+mn-ea"/>
              </a:rPr>
              <a:t>再经毛细血管壁进入血浆</a:t>
            </a:r>
            <a:r>
              <a:rPr lang="en-US" altLang="zh-CN">
                <a:latin typeface="+mn-ea"/>
                <a:cs typeface="+mn-ea"/>
                <a:sym typeface="+mn-ea"/>
              </a:rPr>
              <a:t>,</a:t>
            </a:r>
            <a:r>
              <a:rPr lang="zh-CN" altLang="en-US">
                <a:latin typeface="+mn-ea"/>
                <a:cs typeface="+mn-ea"/>
                <a:sym typeface="+mn-ea"/>
              </a:rPr>
              <a:t>随血液循环</a:t>
            </a:r>
            <a:r>
              <a:rPr lang="en-US" altLang="zh-CN">
                <a:latin typeface="+mn-ea"/>
                <a:cs typeface="+mn-ea"/>
                <a:sym typeface="+mn-ea"/>
              </a:rPr>
              <a:t>,</a:t>
            </a:r>
            <a:r>
              <a:rPr lang="zh-CN" altLang="en-US">
                <a:latin typeface="+mn-ea"/>
                <a:cs typeface="+mn-ea"/>
                <a:sym typeface="+mn-ea"/>
              </a:rPr>
              <a:t>将这些代谢废物排出。常见的代谢废物有尿素、</a:t>
            </a:r>
            <a:r>
              <a:rPr lang="en-US" altLang="zh-CN">
                <a:latin typeface="+mn-ea"/>
                <a:cs typeface="+mn-ea"/>
                <a:sym typeface="+mn-ea"/>
              </a:rPr>
              <a:t>CO</a:t>
            </a:r>
            <a:r>
              <a:rPr lang="en-US" altLang="zh-CN" baseline="-25000">
                <a:latin typeface="+mn-ea"/>
                <a:cs typeface="+mn-ea"/>
                <a:sym typeface="+mn-ea"/>
              </a:rPr>
              <a:t>2</a:t>
            </a:r>
            <a:r>
              <a:rPr lang="zh-CN" altLang="en-US">
                <a:latin typeface="+mn-ea"/>
                <a:cs typeface="+mn-ea"/>
                <a:sym typeface="+mn-ea"/>
              </a:rPr>
              <a:t>等。</a:t>
            </a:r>
            <a:endParaRPr lang="zh-CN" altLang="en-US">
              <a:latin typeface="+mn-ea"/>
              <a:cs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68" name="image156.jpeg"/>
          <p:cNvPicPr>
            <a:picLocks noChangeAspect="1"/>
          </p:cNvPicPr>
          <p:nvPr/>
        </p:nvPicPr>
        <p:blipFill>
          <a:blip r:embed="rId3"/>
          <a:stretch>
            <a:fillRect/>
          </a:stretch>
        </p:blipFill>
        <p:spPr>
          <a:xfrm>
            <a:off x="3190875" y="3293110"/>
            <a:ext cx="3663950" cy="1943100"/>
          </a:xfrm>
          <a:prstGeom prst="rect">
            <a:avLst/>
          </a:prstGeom>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7535" y="107188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32840" y="117856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血浆运输的物质含量变化</a:t>
            </a:r>
            <a:endParaRPr lang="zh-CN" altLang="en-US" sz="2400" b="1">
              <a:uFillTx/>
              <a:latin typeface="+mn-ea"/>
              <a:sym typeface="+mn-ea"/>
            </a:endParaRPr>
          </a:p>
        </p:txBody>
      </p:sp>
      <p:sp>
        <p:nvSpPr>
          <p:cNvPr id="12" name="文本框 11"/>
          <p:cNvSpPr txBox="1"/>
          <p:nvPr/>
        </p:nvSpPr>
        <p:spPr>
          <a:xfrm>
            <a:off x="597535" y="1546860"/>
            <a:ext cx="11157585" cy="141224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3.</a:t>
            </a:r>
            <a:r>
              <a:rPr lang="zh-CN" altLang="en-US" b="1">
                <a:latin typeface="+mn-ea"/>
                <a:cs typeface="+mn-ea"/>
              </a:rPr>
              <a:t>一些特殊的组织细胞与组织液、血浆之间的物质含量的关系</a:t>
            </a:r>
            <a:endParaRPr lang="zh-CN" altLang="en-US" b="1">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饥饿时</a:t>
            </a:r>
            <a:r>
              <a:rPr lang="en-US" altLang="zh-CN">
                <a:latin typeface="+mn-ea"/>
                <a:cs typeface="+mn-ea"/>
              </a:rPr>
              <a:t>,</a:t>
            </a:r>
            <a:r>
              <a:rPr lang="zh-CN" altLang="en-US">
                <a:latin typeface="+mn-ea"/>
                <a:cs typeface="+mn-ea"/>
              </a:rPr>
              <a:t>肝脏补充血糖</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人体在饥饿时</a:t>
            </a:r>
            <a:r>
              <a:rPr lang="en-US" altLang="zh-CN">
                <a:latin typeface="+mn-ea"/>
                <a:cs typeface="+mn-ea"/>
              </a:rPr>
              <a:t>,</a:t>
            </a:r>
            <a:r>
              <a:rPr lang="zh-CN" altLang="en-US">
                <a:latin typeface="+mn-ea"/>
                <a:cs typeface="+mn-ea"/>
              </a:rPr>
              <a:t>肝细胞会将肝糖原分解为葡萄糖以维持人体内的血糖平衡。葡萄糖运出肝细胞</a:t>
            </a:r>
            <a:r>
              <a:rPr lang="en-US" altLang="zh-CN">
                <a:latin typeface="+mn-ea"/>
                <a:cs typeface="+mn-ea"/>
              </a:rPr>
              <a:t>,</a:t>
            </a:r>
            <a:r>
              <a:rPr lang="zh-CN" altLang="en-US">
                <a:latin typeface="+mn-ea"/>
                <a:cs typeface="+mn-ea"/>
              </a:rPr>
              <a:t>进入组织液</a:t>
            </a:r>
            <a:r>
              <a:rPr lang="en-US" altLang="zh-CN">
                <a:latin typeface="+mn-ea"/>
                <a:cs typeface="+mn-ea"/>
              </a:rPr>
              <a:t>,</a:t>
            </a:r>
            <a:r>
              <a:rPr lang="zh-CN" altLang="en-US">
                <a:latin typeface="+mn-ea"/>
                <a:cs typeface="+mn-ea"/>
              </a:rPr>
              <a:t>再通过组织液进入血浆</a:t>
            </a:r>
            <a:r>
              <a:rPr lang="en-US" altLang="zh-CN">
                <a:latin typeface="+mn-ea"/>
                <a:cs typeface="+mn-ea"/>
              </a:rPr>
              <a:t>,</a:t>
            </a:r>
            <a:r>
              <a:rPr lang="zh-CN" altLang="en-US">
                <a:latin typeface="+mn-ea"/>
                <a:cs typeface="+mn-ea"/>
              </a:rPr>
              <a:t>随血液循环运送给身体其他部位的组织细胞。如图</a:t>
            </a:r>
            <a:r>
              <a:rPr lang="en-US" altLang="zh-CN">
                <a:latin typeface="+mn-ea"/>
                <a:cs typeface="+mn-ea"/>
              </a:rPr>
              <a:t>:</a:t>
            </a:r>
            <a:endParaRPr lang="en-US" altLang="zh-CN">
              <a:latin typeface="+mn-ea"/>
              <a:cs typeface="+mn-ea"/>
            </a:endParaRPr>
          </a:p>
          <a:p>
            <a:pPr marL="0" indent="0" defTabSz="266700" fontAlgn="auto">
              <a:lnSpc>
                <a:spcPct val="150000"/>
              </a:lnSpc>
              <a:spcBef>
                <a:spcPct val="0"/>
              </a:spcBef>
              <a:spcAft>
                <a:spcPct val="0"/>
              </a:spcAft>
            </a:pPr>
            <a:endParaRPr lang="zh-CN" altLang="en-US">
              <a:latin typeface="+mn-ea"/>
              <a:cs typeface="+mn-ea"/>
            </a:endParaRPr>
          </a:p>
        </p:txBody>
      </p:sp>
      <p:sp>
        <p:nvSpPr>
          <p:cNvPr id="14" name="文本框 13"/>
          <p:cNvSpPr txBox="1"/>
          <p:nvPr/>
        </p:nvSpPr>
        <p:spPr>
          <a:xfrm>
            <a:off x="4514850" y="3317240"/>
            <a:ext cx="7240270" cy="171767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因此</a:t>
            </a:r>
            <a:r>
              <a:rPr lang="en-US" altLang="zh-CN">
                <a:latin typeface="+mn-ea"/>
                <a:cs typeface="+mn-ea"/>
              </a:rPr>
              <a:t>,</a:t>
            </a:r>
            <a:r>
              <a:rPr lang="zh-CN" altLang="en-US">
                <a:latin typeface="+mn-ea"/>
                <a:cs typeface="+mn-ea"/>
              </a:rPr>
              <a:t>在血液流经肝细胞前</a:t>
            </a:r>
            <a:r>
              <a:rPr lang="en-US" altLang="zh-CN">
                <a:latin typeface="+mn-ea"/>
                <a:cs typeface="+mn-ea"/>
              </a:rPr>
              <a:t>,</a:t>
            </a:r>
            <a:r>
              <a:rPr lang="zh-CN" altLang="en-US">
                <a:latin typeface="+mn-ea"/>
                <a:cs typeface="+mn-ea"/>
              </a:rPr>
              <a:t>血浆中的葡萄糖含量较少</a:t>
            </a:r>
            <a:r>
              <a:rPr lang="en-US" altLang="zh-CN">
                <a:latin typeface="+mn-ea"/>
                <a:cs typeface="+mn-ea"/>
              </a:rPr>
              <a:t>;</a:t>
            </a:r>
            <a:r>
              <a:rPr lang="zh-CN" altLang="en-US">
                <a:latin typeface="+mn-ea"/>
                <a:cs typeface="+mn-ea"/>
              </a:rPr>
              <a:t>流经肝细胞时</a:t>
            </a:r>
            <a:r>
              <a:rPr lang="en-US" altLang="zh-CN">
                <a:latin typeface="+mn-ea"/>
                <a:cs typeface="+mn-ea"/>
              </a:rPr>
              <a:t>,</a:t>
            </a:r>
            <a:r>
              <a:rPr lang="zh-CN" altLang="en-US">
                <a:latin typeface="+mn-ea"/>
                <a:cs typeface="+mn-ea"/>
              </a:rPr>
              <a:t>血浆中葡萄糖含量增加</a:t>
            </a:r>
            <a:r>
              <a:rPr lang="en-US" altLang="zh-CN">
                <a:latin typeface="+mn-ea"/>
                <a:cs typeface="+mn-ea"/>
              </a:rPr>
              <a:t>,</a:t>
            </a:r>
            <a:r>
              <a:rPr lang="zh-CN" altLang="en-US">
                <a:latin typeface="+mn-ea"/>
                <a:cs typeface="+mn-ea"/>
              </a:rPr>
              <a:t>在流出肝脏后</a:t>
            </a:r>
            <a:r>
              <a:rPr lang="en-US" altLang="zh-CN">
                <a:latin typeface="+mn-ea"/>
                <a:cs typeface="+mn-ea"/>
              </a:rPr>
              <a:t>,</a:t>
            </a:r>
            <a:r>
              <a:rPr lang="zh-CN" altLang="en-US">
                <a:latin typeface="+mn-ea"/>
                <a:cs typeface="+mn-ea"/>
              </a:rPr>
              <a:t>血糖含量最高</a:t>
            </a:r>
            <a:r>
              <a:rPr lang="en-US" altLang="zh-CN">
                <a:latin typeface="+mn-ea"/>
                <a:cs typeface="+mn-ea"/>
              </a:rPr>
              <a:t>;</a:t>
            </a:r>
            <a:r>
              <a:rPr lang="zh-CN" altLang="en-US">
                <a:latin typeface="+mn-ea"/>
                <a:cs typeface="+mn-ea"/>
              </a:rPr>
              <a:t>之后</a:t>
            </a:r>
            <a:r>
              <a:rPr lang="en-US" altLang="zh-CN">
                <a:latin typeface="+mn-ea"/>
                <a:cs typeface="+mn-ea"/>
              </a:rPr>
              <a:t>,</a:t>
            </a:r>
            <a:r>
              <a:rPr lang="zh-CN" altLang="en-US">
                <a:latin typeface="+mn-ea"/>
                <a:cs typeface="+mn-ea"/>
              </a:rPr>
              <a:t>流经其他组织时</a:t>
            </a:r>
            <a:r>
              <a:rPr lang="en-US" altLang="zh-CN">
                <a:latin typeface="+mn-ea"/>
                <a:cs typeface="+mn-ea"/>
              </a:rPr>
              <a:t>,</a:t>
            </a:r>
            <a:r>
              <a:rPr lang="zh-CN" altLang="en-US">
                <a:latin typeface="+mn-ea"/>
                <a:cs typeface="+mn-ea"/>
              </a:rPr>
              <a:t>血浆中的葡萄糖被周围其他的组织细胞摄取</a:t>
            </a:r>
            <a:r>
              <a:rPr lang="en-US" altLang="zh-CN">
                <a:latin typeface="+mn-ea"/>
                <a:cs typeface="+mn-ea"/>
              </a:rPr>
              <a:t>,</a:t>
            </a:r>
            <a:r>
              <a:rPr lang="zh-CN" altLang="en-US">
                <a:latin typeface="+mn-ea"/>
                <a:cs typeface="+mn-ea"/>
              </a:rPr>
              <a:t>含量有所下降</a:t>
            </a:r>
            <a:r>
              <a:rPr lang="en-US" altLang="zh-CN">
                <a:latin typeface="+mn-ea"/>
                <a:cs typeface="+mn-ea"/>
              </a:rPr>
              <a:t>,</a:t>
            </a:r>
            <a:r>
              <a:rPr lang="zh-CN" altLang="en-US">
                <a:latin typeface="+mn-ea"/>
                <a:cs typeface="+mn-ea"/>
              </a:rPr>
              <a:t>但会比流经肝细胞前高。因此</a:t>
            </a:r>
            <a:r>
              <a:rPr lang="en-US" altLang="zh-CN">
                <a:latin typeface="+mn-ea"/>
                <a:cs typeface="+mn-ea"/>
              </a:rPr>
              <a:t>,</a:t>
            </a:r>
            <a:r>
              <a:rPr lang="zh-CN" altLang="en-US">
                <a:latin typeface="+mn-ea"/>
                <a:cs typeface="+mn-ea"/>
              </a:rPr>
              <a:t>图中葡萄糖的含量存在如下关系</a:t>
            </a:r>
            <a:r>
              <a:rPr lang="en-US" altLang="zh-CN">
                <a:latin typeface="+mn-ea"/>
                <a:cs typeface="+mn-ea"/>
              </a:rPr>
              <a:t>:</a:t>
            </a:r>
            <a:r>
              <a:rPr lang="zh-CN" altLang="en-US">
                <a:latin typeface="+mn-ea"/>
                <a:cs typeface="+mn-ea"/>
              </a:rPr>
              <a:t>毛细血管</a:t>
            </a:r>
            <a:r>
              <a:rPr lang="en-US" altLang="zh-CN">
                <a:latin typeface="+mn-ea"/>
                <a:cs typeface="+mn-ea"/>
              </a:rPr>
              <a:t>A</a:t>
            </a:r>
            <a:r>
              <a:rPr lang="zh-CN" altLang="en-US">
                <a:latin typeface="+mn-ea"/>
                <a:cs typeface="+mn-ea"/>
              </a:rPr>
              <a:t>端</a:t>
            </a:r>
            <a:r>
              <a:rPr lang="en-US" altLang="zh-CN">
                <a:latin typeface="+mn-ea"/>
                <a:cs typeface="+mn-ea"/>
              </a:rPr>
              <a:t>&lt;B</a:t>
            </a:r>
            <a:r>
              <a:rPr lang="zh-CN" altLang="en-US">
                <a:latin typeface="+mn-ea"/>
                <a:cs typeface="+mn-ea"/>
              </a:rPr>
              <a:t>端</a:t>
            </a:r>
            <a:r>
              <a:rPr lang="en-US" altLang="zh-CN">
                <a:latin typeface="+mn-ea"/>
                <a:cs typeface="+mn-ea"/>
              </a:rPr>
              <a:t>&lt;</a:t>
            </a:r>
            <a:r>
              <a:rPr lang="zh-CN" altLang="en-US">
                <a:latin typeface="+mn-ea"/>
                <a:cs typeface="+mn-ea"/>
              </a:rPr>
              <a:t>肝细胞附近</a:t>
            </a:r>
            <a:endParaRPr lang="zh-CN" altLang="en-US">
              <a:latin typeface="+mn-ea"/>
              <a:cs typeface="+mn-ea"/>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【注意】饭后血糖的浓度与上述情况相反。餐后血糖较高,血液流经肝脏部分时,葡萄糖由血浆进入组织液再进入肝细胞合成肝糖原,血糖浓度降低,葡萄糖含量关系为毛细血管流入肝细胞端&gt;流出肝细胞端。</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69" name="image157.jpeg"/>
          <p:cNvPicPr>
            <a:picLocks noChangeAspect="1"/>
          </p:cNvPicPr>
          <p:nvPr/>
        </p:nvPicPr>
        <p:blipFill>
          <a:blip r:embed="rId3"/>
          <a:stretch>
            <a:fillRect/>
          </a:stretch>
        </p:blipFill>
        <p:spPr>
          <a:xfrm>
            <a:off x="596900" y="3802380"/>
            <a:ext cx="3830320" cy="1141730"/>
          </a:xfrm>
          <a:prstGeom prst="rect">
            <a:avLst/>
          </a:prstGeom>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7535" y="107188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32840" y="117856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血浆运输的物质含量变化</a:t>
            </a:r>
            <a:endParaRPr lang="zh-CN" altLang="en-US" sz="2400" b="1">
              <a:uFillTx/>
              <a:latin typeface="+mn-ea"/>
              <a:sym typeface="+mn-ea"/>
            </a:endParaRPr>
          </a:p>
        </p:txBody>
      </p:sp>
      <p:sp>
        <p:nvSpPr>
          <p:cNvPr id="12" name="文本框 11"/>
          <p:cNvSpPr txBox="1"/>
          <p:nvPr/>
        </p:nvSpPr>
        <p:spPr>
          <a:xfrm>
            <a:off x="506095" y="1546860"/>
            <a:ext cx="11249025" cy="141224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3.</a:t>
            </a:r>
            <a:r>
              <a:rPr lang="zh-CN" altLang="en-US" b="1">
                <a:latin typeface="+mn-ea"/>
                <a:cs typeface="+mn-ea"/>
              </a:rPr>
              <a:t>一些特殊的组织细胞与组织液、血浆之间的物质含量的关系</a:t>
            </a:r>
            <a:endParaRPr lang="zh-CN" altLang="en-US" b="1">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肺泡组织处的气体浓度</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肺泡从外界吸收</a:t>
            </a:r>
            <a:r>
              <a:rPr lang="en-US" altLang="zh-CN">
                <a:latin typeface="+mn-ea"/>
                <a:cs typeface="+mn-ea"/>
              </a:rPr>
              <a:t>O</a:t>
            </a:r>
            <a:r>
              <a:rPr lang="en-US" altLang="zh-CN" baseline="-25000">
                <a:latin typeface="+mn-ea"/>
                <a:cs typeface="+mn-ea"/>
              </a:rPr>
              <a:t>2</a:t>
            </a:r>
            <a:r>
              <a:rPr lang="zh-CN" altLang="en-US">
                <a:latin typeface="+mn-ea"/>
                <a:cs typeface="+mn-ea"/>
              </a:rPr>
              <a:t>运入血浆再运输至其他细胞被利用的过程如图所示</a:t>
            </a:r>
            <a:r>
              <a:rPr lang="en-US" altLang="zh-CN">
                <a:latin typeface="+mn-ea"/>
                <a:cs typeface="+mn-ea"/>
              </a:rPr>
              <a:t>:</a:t>
            </a:r>
            <a:endParaRPr lang="en-US" altLang="zh-CN">
              <a:latin typeface="+mn-ea"/>
              <a:cs typeface="+mn-ea"/>
            </a:endParaRPr>
          </a:p>
        </p:txBody>
      </p:sp>
      <p:sp>
        <p:nvSpPr>
          <p:cNvPr id="14" name="文本框 13"/>
          <p:cNvSpPr txBox="1"/>
          <p:nvPr/>
        </p:nvSpPr>
        <p:spPr>
          <a:xfrm>
            <a:off x="506095" y="4076700"/>
            <a:ext cx="11228705" cy="2983865"/>
          </a:xfrm>
          <a:prstGeom prst="rect">
            <a:avLst/>
          </a:prstGeom>
        </p:spPr>
        <p:txBody>
          <a:bodyPr wrap="square">
            <a:noAutofit/>
          </a:bodyPr>
          <a:p>
            <a:pPr indent="0" defTabSz="266700" fontAlgn="auto">
              <a:lnSpc>
                <a:spcPct val="150000"/>
              </a:lnSpc>
              <a:spcBef>
                <a:spcPct val="0"/>
              </a:spcBef>
              <a:spcAft>
                <a:spcPct val="0"/>
              </a:spcAft>
            </a:pPr>
            <a:r>
              <a:rPr lang="zh-CN" altLang="en-US" sz="1800">
                <a:latin typeface="+mn-ea"/>
                <a:cs typeface="+mn-ea"/>
              </a:rPr>
              <a:t>与肝细胞产生血糖的思路类似,肺泡细胞可从外界吸收O</a:t>
            </a:r>
            <a:r>
              <a:rPr lang="en-US" altLang="zh-CN" sz="1800" baseline="-25000">
                <a:latin typeface="+mn-ea"/>
                <a:cs typeface="+mn-ea"/>
              </a:rPr>
              <a:t>2</a:t>
            </a:r>
            <a:r>
              <a:rPr lang="zh-CN" altLang="en-US" sz="1800">
                <a:latin typeface="+mn-ea"/>
                <a:cs typeface="+mn-ea"/>
              </a:rPr>
              <a:t>、将身体内其他细胞产生的CO</a:t>
            </a:r>
            <a:r>
              <a:rPr lang="en-US" altLang="zh-CN" sz="1800" baseline="-25000">
                <a:latin typeface="+mn-ea"/>
                <a:cs typeface="+mn-ea"/>
              </a:rPr>
              <a:t>2</a:t>
            </a:r>
            <a:r>
              <a:rPr lang="zh-CN" altLang="en-US" sz="1800">
                <a:latin typeface="+mn-ea"/>
                <a:cs typeface="+mn-ea"/>
              </a:rPr>
              <a:t>排出体外,在此过程中,血浆和组织液作为细胞进行物质交换的媒介,因此存在O</a:t>
            </a:r>
            <a:r>
              <a:rPr lang="en-US" altLang="zh-CN" sz="1800" baseline="-25000">
                <a:latin typeface="+mn-ea"/>
                <a:cs typeface="+mn-ea"/>
              </a:rPr>
              <a:t>2</a:t>
            </a:r>
            <a:r>
              <a:rPr lang="zh-CN" altLang="en-US" sz="1800">
                <a:latin typeface="+mn-ea"/>
                <a:cs typeface="+mn-ea"/>
              </a:rPr>
              <a:t>和CO</a:t>
            </a:r>
            <a:r>
              <a:rPr lang="en-US" altLang="zh-CN" sz="1800" baseline="-25000">
                <a:latin typeface="+mn-ea"/>
                <a:cs typeface="+mn-ea"/>
              </a:rPr>
              <a:t>2</a:t>
            </a:r>
            <a:r>
              <a:rPr lang="zh-CN" altLang="en-US" sz="1800">
                <a:latin typeface="+mn-ea"/>
                <a:cs typeface="+mn-ea"/>
              </a:rPr>
              <a:t>的浓度关系如下:</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O</a:t>
            </a:r>
            <a:r>
              <a:rPr lang="en-US" altLang="zh-CN" sz="1800" baseline="-25000">
                <a:latin typeface="+mn-ea"/>
                <a:cs typeface="+mn-ea"/>
              </a:rPr>
              <a:t>2</a:t>
            </a:r>
            <a:r>
              <a:rPr lang="zh-CN" altLang="en-US" sz="1800">
                <a:latin typeface="+mn-ea"/>
                <a:cs typeface="+mn-ea"/>
              </a:rPr>
              <a:t>浓度:肺泡细胞&gt;肺泡周围的组织液&gt;A端血浆&gt;B端血浆&gt;其他细胞</a:t>
            </a:r>
            <a:endParaRPr lang="zh-CN" altLang="en-US" sz="1800">
              <a:latin typeface="+mn-ea"/>
              <a:cs typeface="+mn-ea"/>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【知识联动】我们在必修1教材中学习过,气体以自由扩散的方式从高浓度处向低浓度处运输。肺部吸入O</a:t>
            </a:r>
            <a:r>
              <a:rPr lang="zh-CN" altLang="en-US"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,则对于O</a:t>
            </a:r>
            <a:r>
              <a:rPr lang="zh-CN" altLang="en-US"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来说,肺泡细胞处为高浓度处,因此O</a:t>
            </a:r>
            <a:r>
              <a:rPr lang="zh-CN" altLang="en-US"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会自由扩散进入肺泡细胞附近的毛细血管和组织液等处;CO</a:t>
            </a:r>
            <a:r>
              <a:rPr lang="zh-CN" altLang="en-US" sz="1600" baseline="-250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同理。</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endParaRPr lang="zh-CN" altLang="en-US" sz="1800">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73" name="image161.jpeg"/>
          <p:cNvPicPr>
            <a:picLocks noChangeAspect="1"/>
          </p:cNvPicPr>
          <p:nvPr/>
        </p:nvPicPr>
        <p:blipFill>
          <a:blip r:embed="rId3"/>
          <a:stretch>
            <a:fillRect/>
          </a:stretch>
        </p:blipFill>
        <p:spPr>
          <a:xfrm>
            <a:off x="3242310" y="2845435"/>
            <a:ext cx="4286250" cy="1301750"/>
          </a:xfrm>
          <a:prstGeom prst="rect">
            <a:avLst/>
          </a:prstGeom>
        </p:spPr>
      </p:pic>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768985" y="132461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456055" y="140843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血浆运输的物质含量变化</a:t>
            </a:r>
            <a:endParaRPr lang="zh-CN" altLang="en-US" sz="2400" b="1">
              <a:uFillTx/>
              <a:latin typeface="+mn-ea"/>
              <a:sym typeface="+mn-ea"/>
            </a:endParaRPr>
          </a:p>
        </p:txBody>
      </p:sp>
      <p:sp>
        <p:nvSpPr>
          <p:cNvPr id="12" name="文本框 11"/>
          <p:cNvSpPr txBox="1"/>
          <p:nvPr/>
        </p:nvSpPr>
        <p:spPr>
          <a:xfrm>
            <a:off x="880110" y="2071370"/>
            <a:ext cx="10795635" cy="59436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3.</a:t>
            </a:r>
            <a:r>
              <a:rPr lang="zh-CN" altLang="en-US" b="1">
                <a:latin typeface="+mn-ea"/>
                <a:cs typeface="+mn-ea"/>
              </a:rPr>
              <a:t>一些特殊的组织细胞与组织液、血浆之间的物质含量的关系</a:t>
            </a:r>
            <a:endParaRPr lang="zh-CN" altLang="en-US" b="1">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981075" y="2554605"/>
            <a:ext cx="10593705" cy="1412240"/>
          </a:xfrm>
          <a:prstGeom prst="rect">
            <a:avLst/>
          </a:prstGeom>
        </p:spPr>
        <p:txBody>
          <a:bodyPr wrap="square">
            <a:noAutofit/>
          </a:bodyPr>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比较不同部位尿素的含量</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可按上述思路分析不同部位尿素含量的大小关系。在形成尿液的过程中</a:t>
            </a:r>
            <a:r>
              <a:rPr lang="en-US" altLang="zh-CN">
                <a:latin typeface="+mn-ea"/>
                <a:cs typeface="+mn-ea"/>
              </a:rPr>
              <a:t>,</a:t>
            </a:r>
            <a:r>
              <a:rPr lang="zh-CN" altLang="en-US">
                <a:latin typeface="+mn-ea"/>
                <a:cs typeface="+mn-ea"/>
              </a:rPr>
              <a:t>尿素经过肾小球、肾小囊的滤过作用</a:t>
            </a:r>
            <a:r>
              <a:rPr lang="en-US" altLang="zh-CN">
                <a:latin typeface="+mn-ea"/>
                <a:cs typeface="+mn-ea"/>
              </a:rPr>
              <a:t>,</a:t>
            </a:r>
            <a:r>
              <a:rPr lang="zh-CN" altLang="en-US">
                <a:latin typeface="+mn-ea"/>
                <a:cs typeface="+mn-ea"/>
              </a:rPr>
              <a:t>随尿液排出体外。若将进入肾小球的血管一端记为</a:t>
            </a:r>
            <a:r>
              <a:rPr lang="en-US" altLang="zh-CN">
                <a:latin typeface="+mn-ea"/>
                <a:cs typeface="+mn-ea"/>
              </a:rPr>
              <a:t>A</a:t>
            </a:r>
            <a:r>
              <a:rPr lang="zh-CN" altLang="en-US">
                <a:latin typeface="+mn-ea"/>
                <a:cs typeface="+mn-ea"/>
              </a:rPr>
              <a:t>端</a:t>
            </a:r>
            <a:r>
              <a:rPr lang="en-US" altLang="zh-CN">
                <a:latin typeface="+mn-ea"/>
                <a:cs typeface="+mn-ea"/>
              </a:rPr>
              <a:t>,</a:t>
            </a:r>
            <a:r>
              <a:rPr lang="zh-CN" altLang="en-US">
                <a:latin typeface="+mn-ea"/>
                <a:cs typeface="+mn-ea"/>
              </a:rPr>
              <a:t>肾小管附近的血管一端记为</a:t>
            </a:r>
            <a:r>
              <a:rPr lang="en-US" altLang="zh-CN">
                <a:latin typeface="+mn-ea"/>
                <a:cs typeface="+mn-ea"/>
              </a:rPr>
              <a:t>B</a:t>
            </a:r>
            <a:r>
              <a:rPr lang="zh-CN" altLang="en-US">
                <a:latin typeface="+mn-ea"/>
                <a:cs typeface="+mn-ea"/>
              </a:rPr>
              <a:t>端</a:t>
            </a:r>
            <a:r>
              <a:rPr lang="en-US" altLang="zh-CN">
                <a:latin typeface="+mn-ea"/>
                <a:cs typeface="+mn-ea"/>
              </a:rPr>
              <a:t>,</a:t>
            </a:r>
            <a:r>
              <a:rPr lang="zh-CN" altLang="en-US">
                <a:latin typeface="+mn-ea"/>
                <a:cs typeface="+mn-ea"/>
              </a:rPr>
              <a:t>则有尿素浓度</a:t>
            </a:r>
            <a:r>
              <a:rPr lang="en-US" altLang="zh-CN">
                <a:latin typeface="+mn-ea"/>
                <a:cs typeface="+mn-ea"/>
              </a:rPr>
              <a:t>:A</a:t>
            </a:r>
            <a:r>
              <a:rPr lang="zh-CN" altLang="en-US">
                <a:latin typeface="+mn-ea"/>
                <a:cs typeface="+mn-ea"/>
              </a:rPr>
              <a:t>端</a:t>
            </a:r>
            <a:r>
              <a:rPr lang="en-US" altLang="zh-CN">
                <a:latin typeface="+mn-ea"/>
                <a:cs typeface="+mn-ea"/>
              </a:rPr>
              <a:t>&gt;B</a:t>
            </a:r>
            <a:r>
              <a:rPr lang="zh-CN" altLang="en-US">
                <a:latin typeface="+mn-ea"/>
                <a:cs typeface="+mn-ea"/>
              </a:rPr>
              <a:t>端。</a:t>
            </a:r>
            <a:endParaRPr lang="en-US" altLang="zh-CN">
              <a:latin typeface="+mn-ea"/>
              <a:cs typeface="+mn-ea"/>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7535" y="107188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132840" y="117856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分析物质运输过程中的跨膜层数</a:t>
            </a:r>
            <a:endParaRPr lang="zh-CN" altLang="en-US" sz="2400" b="1">
              <a:uFillTx/>
              <a:latin typeface="+mn-ea"/>
              <a:sym typeface="+mn-ea"/>
            </a:endParaRPr>
          </a:p>
        </p:txBody>
      </p:sp>
      <p:sp>
        <p:nvSpPr>
          <p:cNvPr id="12" name="文本框 11"/>
          <p:cNvSpPr txBox="1"/>
          <p:nvPr/>
        </p:nvSpPr>
        <p:spPr>
          <a:xfrm>
            <a:off x="506095" y="1546860"/>
            <a:ext cx="11249025" cy="1412240"/>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分析物质在运输过程中至少跨过几层膜</a:t>
            </a:r>
            <a:r>
              <a:rPr lang="en-US" altLang="zh-CN">
                <a:latin typeface="+mn-ea"/>
                <a:cs typeface="+mn-ea"/>
              </a:rPr>
              <a:t>,</a:t>
            </a:r>
            <a:r>
              <a:rPr lang="zh-CN" altLang="en-US">
                <a:latin typeface="+mn-ea"/>
                <a:cs typeface="+mn-ea"/>
              </a:rPr>
              <a:t>可结合图像分析。</a:t>
            </a:r>
            <a:endParaRPr lang="zh-CN" altLang="en-US">
              <a:latin typeface="+mn-ea"/>
              <a:cs typeface="+mn-ea"/>
            </a:endParaRPr>
          </a:p>
          <a:p>
            <a:pPr indent="0" defTabSz="266700" fontAlgn="auto">
              <a:lnSpc>
                <a:spcPct val="150000"/>
              </a:lnSpc>
              <a:spcBef>
                <a:spcPct val="0"/>
              </a:spcBef>
              <a:spcAft>
                <a:spcPct val="0"/>
              </a:spcAft>
            </a:pPr>
            <a:r>
              <a:rPr lang="en-US" altLang="zh-CN" b="1">
                <a:latin typeface="+mn-ea"/>
                <a:cs typeface="+mn-ea"/>
              </a:rPr>
              <a:t>1.</a:t>
            </a:r>
            <a:r>
              <a:rPr lang="zh-CN" altLang="en-US" b="1">
                <a:latin typeface="+mn-ea"/>
                <a:cs typeface="+mn-ea"/>
              </a:rPr>
              <a:t>葡萄糖从外界环境进入组织细胞被利用</a:t>
            </a:r>
            <a:r>
              <a:rPr lang="en-US" altLang="zh-CN" b="1">
                <a:latin typeface="+mn-ea"/>
                <a:cs typeface="+mn-ea"/>
              </a:rPr>
              <a:t>,</a:t>
            </a:r>
            <a:r>
              <a:rPr lang="zh-CN" altLang="en-US" b="1">
                <a:latin typeface="+mn-ea"/>
                <a:cs typeface="+mn-ea"/>
              </a:rPr>
              <a:t>至少穿过</a:t>
            </a:r>
            <a:r>
              <a:rPr lang="en-US" altLang="zh-CN" b="1">
                <a:latin typeface="+mn-ea"/>
                <a:cs typeface="+mn-ea"/>
              </a:rPr>
              <a:t>7</a:t>
            </a:r>
            <a:r>
              <a:rPr lang="zh-CN" altLang="en-US" b="1">
                <a:latin typeface="+mn-ea"/>
                <a:cs typeface="+mn-ea"/>
              </a:rPr>
              <a:t>层生物膜</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食物经消化后最终在小肠肠腔产生葡萄糖</a:t>
            </a:r>
            <a:r>
              <a:rPr lang="en-US" altLang="zh-CN">
                <a:latin typeface="+mn-ea"/>
                <a:cs typeface="+mn-ea"/>
              </a:rPr>
              <a:t>,</a:t>
            </a:r>
            <a:r>
              <a:rPr lang="zh-CN" altLang="en-US">
                <a:latin typeface="+mn-ea"/>
                <a:cs typeface="+mn-ea"/>
              </a:rPr>
              <a:t>肠腔属于外界环境。</a:t>
            </a:r>
            <a:endParaRPr lang="zh-CN" altLang="en-US">
              <a:latin typeface="+mn-ea"/>
              <a:cs typeface="+mn-ea"/>
            </a:endParaRPr>
          </a:p>
        </p:txBody>
      </p:sp>
      <p:sp>
        <p:nvSpPr>
          <p:cNvPr id="14" name="文本框 13"/>
          <p:cNvSpPr txBox="1"/>
          <p:nvPr/>
        </p:nvSpPr>
        <p:spPr>
          <a:xfrm>
            <a:off x="3338195" y="2832100"/>
            <a:ext cx="8486140" cy="2606040"/>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这些葡萄糖从肠腔出发</a:t>
            </a:r>
            <a:r>
              <a:rPr lang="en-US" altLang="zh-CN">
                <a:latin typeface="+mn-ea"/>
                <a:cs typeface="+mn-ea"/>
              </a:rPr>
              <a:t>,</a:t>
            </a:r>
            <a:r>
              <a:rPr lang="zh-CN" altLang="en-US">
                <a:latin typeface="+mn-ea"/>
                <a:cs typeface="+mn-ea"/>
              </a:rPr>
              <a:t>穿过单层的小肠上皮细胞进入组织液</a:t>
            </a:r>
            <a:r>
              <a:rPr lang="en-US" altLang="zh-CN">
                <a:latin typeface="+mn-ea"/>
                <a:cs typeface="+mn-ea"/>
              </a:rPr>
              <a:t>,</a:t>
            </a:r>
            <a:r>
              <a:rPr lang="zh-CN" altLang="en-US">
                <a:latin typeface="+mn-ea"/>
                <a:cs typeface="+mn-ea"/>
              </a:rPr>
              <a:t>从组织液穿过单层的毛细血管壁细胞进入血浆。血液流经各处组织时</a:t>
            </a:r>
            <a:r>
              <a:rPr lang="en-US" altLang="zh-CN">
                <a:latin typeface="+mn-ea"/>
                <a:cs typeface="+mn-ea"/>
              </a:rPr>
              <a:t>,</a:t>
            </a:r>
            <a:r>
              <a:rPr lang="zh-CN" altLang="en-US">
                <a:latin typeface="+mn-ea"/>
                <a:cs typeface="+mn-ea"/>
              </a:rPr>
              <a:t>葡萄糖从毛细血管中穿过单层毛细血管壁细胞进入组织液</a:t>
            </a:r>
            <a:r>
              <a:rPr lang="en-US" altLang="zh-CN">
                <a:latin typeface="+mn-ea"/>
                <a:cs typeface="+mn-ea"/>
              </a:rPr>
              <a:t>,</a:t>
            </a:r>
            <a:r>
              <a:rPr lang="zh-CN" altLang="en-US">
                <a:latin typeface="+mn-ea"/>
                <a:cs typeface="+mn-ea"/>
              </a:rPr>
              <a:t>再从组织液穿过相应组织细胞的细胞膜</a:t>
            </a:r>
            <a:r>
              <a:rPr lang="en-US" altLang="zh-CN">
                <a:latin typeface="+mn-ea"/>
                <a:cs typeface="+mn-ea"/>
              </a:rPr>
              <a:t>,</a:t>
            </a:r>
            <a:r>
              <a:rPr lang="zh-CN" altLang="en-US">
                <a:latin typeface="+mn-ea"/>
                <a:cs typeface="+mn-ea"/>
              </a:rPr>
              <a:t>最终在细胞质基质中被分解利用。</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在此过程中</a:t>
            </a:r>
            <a:r>
              <a:rPr lang="en-US" altLang="zh-CN">
                <a:latin typeface="+mn-ea"/>
                <a:cs typeface="+mn-ea"/>
              </a:rPr>
              <a:t>,</a:t>
            </a:r>
            <a:r>
              <a:rPr lang="zh-CN" altLang="en-US">
                <a:latin typeface="+mn-ea"/>
                <a:cs typeface="+mn-ea"/>
              </a:rPr>
              <a:t>葡萄糖共穿过</a:t>
            </a:r>
            <a:r>
              <a:rPr lang="en-US" altLang="zh-CN" u="wavy">
                <a:solidFill>
                  <a:schemeClr val="tx1"/>
                </a:solidFill>
                <a:uFillTx/>
                <a:latin typeface="+中文正文" charset="0"/>
                <a:cs typeface="+mn-ea"/>
              </a:rPr>
              <a:t>7</a:t>
            </a:r>
            <a:r>
              <a:rPr lang="zh-CN" altLang="en-US" u="wavy">
                <a:solidFill>
                  <a:schemeClr val="tx1"/>
                </a:solidFill>
                <a:uFillTx/>
                <a:latin typeface="+中文正文" charset="0"/>
                <a:cs typeface="+mn-ea"/>
              </a:rPr>
              <a:t>层细胞膜</a:t>
            </a:r>
            <a:r>
              <a:rPr lang="en-US" altLang="zh-CN">
                <a:latin typeface="+mn-ea"/>
                <a:cs typeface="+mn-ea"/>
              </a:rPr>
              <a:t>,</a:t>
            </a:r>
            <a:r>
              <a:rPr lang="zh-CN" altLang="en-US">
                <a:latin typeface="+mn-ea"/>
                <a:cs typeface="+mn-ea"/>
              </a:rPr>
              <a:t>具体穿膜情况如下</a:t>
            </a: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 </a:t>
            </a:r>
            <a:r>
              <a:rPr lang="zh-CN" altLang="en-US">
                <a:latin typeface="+mn-ea"/>
                <a:cs typeface="+mn-ea"/>
              </a:rPr>
              <a:t>外界环境</a:t>
            </a:r>
            <a:r>
              <a:rPr lang="en-US" altLang="zh-CN">
                <a:latin typeface="+mn-ea"/>
                <a:cs typeface="+mn-ea"/>
              </a:rPr>
              <a:t>            </a:t>
            </a:r>
            <a:r>
              <a:rPr lang="zh-CN" altLang="en-US">
                <a:latin typeface="+mn-ea"/>
                <a:cs typeface="+mn-ea"/>
              </a:rPr>
              <a:t>组织液</a:t>
            </a:r>
            <a:r>
              <a:rPr lang="en-US" altLang="zh-CN">
                <a:latin typeface="+mn-ea"/>
                <a:cs typeface="+mn-ea"/>
              </a:rPr>
              <a:t>            </a:t>
            </a:r>
            <a:r>
              <a:rPr lang="zh-CN" altLang="en-US">
                <a:latin typeface="+mn-ea"/>
                <a:cs typeface="+mn-ea"/>
              </a:rPr>
              <a:t>血浆</a:t>
            </a:r>
            <a:r>
              <a:rPr lang="en-US" altLang="zh-CN">
                <a:latin typeface="+mn-ea"/>
                <a:cs typeface="+mn-ea"/>
              </a:rPr>
              <a:t>            </a:t>
            </a:r>
            <a:r>
              <a:rPr lang="zh-CN" altLang="en-US">
                <a:latin typeface="+mn-ea"/>
                <a:cs typeface="+mn-ea"/>
              </a:rPr>
              <a:t>组织液</a:t>
            </a:r>
            <a:r>
              <a:rPr lang="en-US" altLang="zh-CN">
                <a:latin typeface="+mn-ea"/>
                <a:cs typeface="+mn-ea"/>
              </a:rPr>
              <a:t>           </a:t>
            </a:r>
            <a:r>
              <a:rPr lang="zh-CN" altLang="en-US">
                <a:latin typeface="+mn-ea"/>
                <a:cs typeface="+mn-ea"/>
              </a:rPr>
              <a:t>组织细胞</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659130" y="5313680"/>
            <a:ext cx="11318240" cy="1412240"/>
          </a:xfrm>
          <a:prstGeom prst="rect">
            <a:avLst/>
          </a:prstGeom>
        </p:spPr>
        <p:txBody>
          <a:bodyPr wrap="square">
            <a:no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【链接生活】生活中,低血糖患者有时会通过静脉滴注等方式补充葡萄糖,这种情况下,葡萄糖的运输途径是血浆→组织液→细胞内液,因此会穿过3层细胞膜进入组织细胞,过程如下:血浆</a:t>
            </a:r>
            <a:r>
              <a:rPr lang="en-US" altLang="zh-CN" sz="1600">
                <a:solidFill>
                  <a:srgbClr val="00A0AF"/>
                </a:solidFill>
                <a:latin typeface="楷体" panose="02010609060101010101" charset="-122"/>
                <a:ea typeface="楷体" panose="02010609060101010101" charset="-122"/>
                <a:cs typeface="楷体" panose="02010609060101010101" charset="-122"/>
              </a:rPr>
              <a:t>           </a:t>
            </a:r>
            <a:r>
              <a:rPr lang="zh-CN" altLang="en-US" sz="1600">
                <a:solidFill>
                  <a:srgbClr val="00A0AF"/>
                </a:solidFill>
                <a:latin typeface="楷体" panose="02010609060101010101" charset="-122"/>
                <a:ea typeface="楷体" panose="02010609060101010101" charset="-122"/>
                <a:cs typeface="楷体" panose="02010609060101010101" charset="-122"/>
              </a:rPr>
              <a:t>组织液</a:t>
            </a:r>
            <a:r>
              <a:rPr lang="en-US" altLang="zh-CN" sz="1600">
                <a:solidFill>
                  <a:srgbClr val="00A0AF"/>
                </a:solidFill>
                <a:latin typeface="楷体" panose="02010609060101010101" charset="-122"/>
                <a:ea typeface="楷体" panose="02010609060101010101" charset="-122"/>
                <a:cs typeface="楷体" panose="02010609060101010101" charset="-122"/>
              </a:rPr>
              <a:t>          </a:t>
            </a:r>
            <a:r>
              <a:rPr lang="zh-CN" altLang="en-US" sz="1600">
                <a:solidFill>
                  <a:srgbClr val="00A0AF"/>
                </a:solidFill>
                <a:latin typeface="楷体" panose="02010609060101010101" charset="-122"/>
                <a:ea typeface="楷体" panose="02010609060101010101" charset="-122"/>
                <a:cs typeface="楷体" panose="02010609060101010101" charset="-122"/>
              </a:rPr>
              <a:t>组织细胞</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182" name="image170.jpeg"/>
          <p:cNvPicPr>
            <a:picLocks noChangeAspect="1"/>
          </p:cNvPicPr>
          <p:nvPr/>
        </p:nvPicPr>
        <p:blipFill>
          <a:blip r:embed="rId3"/>
          <a:stretch>
            <a:fillRect/>
          </a:stretch>
        </p:blipFill>
        <p:spPr>
          <a:xfrm>
            <a:off x="659130" y="2981960"/>
            <a:ext cx="2679065" cy="2083435"/>
          </a:xfrm>
          <a:prstGeom prst="rect">
            <a:avLst/>
          </a:prstGeom>
        </p:spPr>
      </p:pic>
      <p:pic>
        <p:nvPicPr>
          <p:cNvPr id="189" name="image177.jpeg" descr="source:si_idm2110797600;FounderCES"/>
          <p:cNvPicPr>
            <a:picLocks noChangeAspect="1"/>
          </p:cNvPicPr>
          <p:nvPr/>
        </p:nvPicPr>
        <p:blipFill>
          <a:blip r:embed="rId4"/>
          <a:stretch>
            <a:fillRect/>
          </a:stretch>
        </p:blipFill>
        <p:spPr>
          <a:xfrm>
            <a:off x="6108700" y="5760720"/>
            <a:ext cx="919480" cy="325120"/>
          </a:xfrm>
          <a:prstGeom prst="rect">
            <a:avLst/>
          </a:prstGeom>
        </p:spPr>
      </p:pic>
      <p:pic>
        <p:nvPicPr>
          <p:cNvPr id="190" name="image178.jpeg" descr="source:si_idm2110791712;FounderCES"/>
          <p:cNvPicPr>
            <a:picLocks noChangeAspect="1"/>
          </p:cNvPicPr>
          <p:nvPr/>
        </p:nvPicPr>
        <p:blipFill>
          <a:blip r:embed="rId5"/>
          <a:stretch>
            <a:fillRect/>
          </a:stretch>
        </p:blipFill>
        <p:spPr>
          <a:xfrm>
            <a:off x="7820660" y="5760720"/>
            <a:ext cx="821690" cy="290830"/>
          </a:xfrm>
          <a:prstGeom prst="rect">
            <a:avLst/>
          </a:prstGeom>
        </p:spPr>
      </p:pic>
      <p:pic>
        <p:nvPicPr>
          <p:cNvPr id="183" name="image171.jpeg" descr="source:si_idm2110931744;FounderCES"/>
          <p:cNvPicPr>
            <a:picLocks noChangeAspect="1"/>
          </p:cNvPicPr>
          <p:nvPr/>
        </p:nvPicPr>
        <p:blipFill>
          <a:blip r:embed="rId4"/>
          <a:stretch>
            <a:fillRect/>
          </a:stretch>
        </p:blipFill>
        <p:spPr>
          <a:xfrm>
            <a:off x="4467225" y="5046980"/>
            <a:ext cx="755015" cy="266700"/>
          </a:xfrm>
          <a:prstGeom prst="rect">
            <a:avLst/>
          </a:prstGeom>
        </p:spPr>
      </p:pic>
      <p:pic>
        <p:nvPicPr>
          <p:cNvPr id="184" name="image172.jpeg" descr="source:si_idm2110922784;FounderCES"/>
          <p:cNvPicPr>
            <a:picLocks noChangeAspect="1"/>
          </p:cNvPicPr>
          <p:nvPr/>
        </p:nvPicPr>
        <p:blipFill>
          <a:blip r:embed="rId4"/>
          <a:stretch>
            <a:fillRect/>
          </a:stretch>
        </p:blipFill>
        <p:spPr>
          <a:xfrm>
            <a:off x="5948045" y="5065395"/>
            <a:ext cx="755015" cy="266700"/>
          </a:xfrm>
          <a:prstGeom prst="rect">
            <a:avLst/>
          </a:prstGeom>
        </p:spPr>
      </p:pic>
      <p:pic>
        <p:nvPicPr>
          <p:cNvPr id="8" name="image172.jpeg" descr="source:si_idm2110922784;FounderCES"/>
          <p:cNvPicPr>
            <a:picLocks noChangeAspect="1"/>
          </p:cNvPicPr>
          <p:nvPr/>
        </p:nvPicPr>
        <p:blipFill>
          <a:blip r:embed="rId4"/>
          <a:stretch>
            <a:fillRect/>
          </a:stretch>
        </p:blipFill>
        <p:spPr>
          <a:xfrm>
            <a:off x="7228840" y="5065395"/>
            <a:ext cx="755015" cy="266700"/>
          </a:xfrm>
          <a:prstGeom prst="rect">
            <a:avLst/>
          </a:prstGeom>
        </p:spPr>
      </p:pic>
      <p:pic>
        <p:nvPicPr>
          <p:cNvPr id="186" name="image174.jpeg" descr="source:si_idm2110893856;FounderCES"/>
          <p:cNvPicPr>
            <a:picLocks noChangeAspect="1"/>
          </p:cNvPicPr>
          <p:nvPr/>
        </p:nvPicPr>
        <p:blipFill>
          <a:blip r:embed="rId5"/>
          <a:stretch>
            <a:fillRect/>
          </a:stretch>
        </p:blipFill>
        <p:spPr>
          <a:xfrm>
            <a:off x="8740140" y="5046980"/>
            <a:ext cx="681355" cy="240665"/>
          </a:xfrm>
          <a:prstGeom prst="rect">
            <a:avLst/>
          </a:prstGeom>
        </p:spPr>
      </p:pic>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3234</Words>
  <Application>WPS 演示</Application>
  <PresentationFormat>宽屏</PresentationFormat>
  <Paragraphs>189</Paragraphs>
  <Slides>14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Arial</vt:lpstr>
      <vt:lpstr>宋体</vt:lpstr>
      <vt:lpstr>Wingdings</vt:lpstr>
      <vt:lpstr>Wingdings</vt:lpstr>
      <vt:lpstr>黑体</vt:lpstr>
      <vt:lpstr>+中文正文</vt:lpstr>
      <vt:lpstr>Segoe Print</vt:lpstr>
      <vt:lpstr>楷体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184</cp:revision>
  <dcterms:created xsi:type="dcterms:W3CDTF">2019-06-19T02:08:00Z</dcterms:created>
  <dcterms:modified xsi:type="dcterms:W3CDTF">2025-04-14T06:26:12Z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8C0CB9B39F6C4C6C913D2BCAF4018B8C_11</vt:lpwstr>
  </property>
</Properties>
</file>